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3" r:id="rId1"/>
    <p:sldMasterId id="2147483665" r:id="rId2"/>
  </p:sldMasterIdLst>
  <p:notesMasterIdLst>
    <p:notesMasterId r:id="rId24"/>
  </p:notesMasterIdLst>
  <p:handoutMasterIdLst>
    <p:handoutMasterId r:id="rId25"/>
  </p:handoutMasterIdLst>
  <p:sldIdLst>
    <p:sldId id="351" r:id="rId3"/>
    <p:sldId id="386" r:id="rId4"/>
    <p:sldId id="425" r:id="rId5"/>
    <p:sldId id="404" r:id="rId6"/>
    <p:sldId id="407" r:id="rId7"/>
    <p:sldId id="418" r:id="rId8"/>
    <p:sldId id="417" r:id="rId9"/>
    <p:sldId id="397" r:id="rId10"/>
    <p:sldId id="409" r:id="rId11"/>
    <p:sldId id="423" r:id="rId12"/>
    <p:sldId id="411" r:id="rId13"/>
    <p:sldId id="383" r:id="rId14"/>
    <p:sldId id="414" r:id="rId15"/>
    <p:sldId id="421" r:id="rId16"/>
    <p:sldId id="424" r:id="rId17"/>
    <p:sldId id="393" r:id="rId18"/>
    <p:sldId id="426" r:id="rId19"/>
    <p:sldId id="422" r:id="rId20"/>
    <p:sldId id="427" r:id="rId21"/>
    <p:sldId id="428" r:id="rId22"/>
    <p:sldId id="379" r:id="rId23"/>
  </p:sldIdLst>
  <p:sldSz cx="9144000" cy="6858000" type="screen4x3"/>
  <p:notesSz cx="6858000" cy="9313863"/>
  <p:defaultTextStyle>
    <a:defPPr>
      <a:defRPr lang="en-US"/>
    </a:defPPr>
    <a:lvl1pPr algn="l" defTabSz="457200" rtl="0" fontAlgn="base">
      <a:spcBef>
        <a:spcPct val="0"/>
      </a:spcBef>
      <a:spcAft>
        <a:spcPct val="0"/>
      </a:spcAft>
      <a:defRPr kern="1200">
        <a:solidFill>
          <a:schemeClr val="tx1"/>
        </a:solidFill>
        <a:latin typeface="Arial" pitchFamily="34" charset="0"/>
        <a:ea typeface="ヒラギノ角ゴ Pro W3" charset="-128"/>
        <a:cs typeface="+mn-cs"/>
      </a:defRPr>
    </a:lvl1pPr>
    <a:lvl2pPr marL="457200" algn="l" defTabSz="457200" rtl="0" fontAlgn="base">
      <a:spcBef>
        <a:spcPct val="0"/>
      </a:spcBef>
      <a:spcAft>
        <a:spcPct val="0"/>
      </a:spcAft>
      <a:defRPr kern="1200">
        <a:solidFill>
          <a:schemeClr val="tx1"/>
        </a:solidFill>
        <a:latin typeface="Arial" pitchFamily="34" charset="0"/>
        <a:ea typeface="ヒラギノ角ゴ Pro W3" charset="-128"/>
        <a:cs typeface="+mn-cs"/>
      </a:defRPr>
    </a:lvl2pPr>
    <a:lvl3pPr marL="914400" algn="l" defTabSz="457200" rtl="0" fontAlgn="base">
      <a:spcBef>
        <a:spcPct val="0"/>
      </a:spcBef>
      <a:spcAft>
        <a:spcPct val="0"/>
      </a:spcAft>
      <a:defRPr kern="1200">
        <a:solidFill>
          <a:schemeClr val="tx1"/>
        </a:solidFill>
        <a:latin typeface="Arial" pitchFamily="34" charset="0"/>
        <a:ea typeface="ヒラギノ角ゴ Pro W3" charset="-128"/>
        <a:cs typeface="+mn-cs"/>
      </a:defRPr>
    </a:lvl3pPr>
    <a:lvl4pPr marL="1371600" algn="l" defTabSz="457200" rtl="0" fontAlgn="base">
      <a:spcBef>
        <a:spcPct val="0"/>
      </a:spcBef>
      <a:spcAft>
        <a:spcPct val="0"/>
      </a:spcAft>
      <a:defRPr kern="1200">
        <a:solidFill>
          <a:schemeClr val="tx1"/>
        </a:solidFill>
        <a:latin typeface="Arial" pitchFamily="34" charset="0"/>
        <a:ea typeface="ヒラギノ角ゴ Pro W3" charset="-128"/>
        <a:cs typeface="+mn-cs"/>
      </a:defRPr>
    </a:lvl4pPr>
    <a:lvl5pPr marL="1828800" algn="l" defTabSz="457200" rtl="0" fontAlgn="base">
      <a:spcBef>
        <a:spcPct val="0"/>
      </a:spcBef>
      <a:spcAft>
        <a:spcPct val="0"/>
      </a:spcAft>
      <a:defRPr kern="1200">
        <a:solidFill>
          <a:schemeClr val="tx1"/>
        </a:solidFill>
        <a:latin typeface="Arial" pitchFamily="34" charset="0"/>
        <a:ea typeface="ヒラギノ角ゴ Pro W3" charset="-128"/>
        <a:cs typeface="+mn-cs"/>
      </a:defRPr>
    </a:lvl5pPr>
    <a:lvl6pPr marL="2286000" algn="l" defTabSz="914400" rtl="0" eaLnBrk="1" latinLnBrk="0" hangingPunct="1">
      <a:defRPr kern="1200">
        <a:solidFill>
          <a:schemeClr val="tx1"/>
        </a:solidFill>
        <a:latin typeface="Arial" pitchFamily="34" charset="0"/>
        <a:ea typeface="ヒラギノ角ゴ Pro W3" charset="-128"/>
        <a:cs typeface="+mn-cs"/>
      </a:defRPr>
    </a:lvl6pPr>
    <a:lvl7pPr marL="2743200" algn="l" defTabSz="914400" rtl="0" eaLnBrk="1" latinLnBrk="0" hangingPunct="1">
      <a:defRPr kern="1200">
        <a:solidFill>
          <a:schemeClr val="tx1"/>
        </a:solidFill>
        <a:latin typeface="Arial" pitchFamily="34" charset="0"/>
        <a:ea typeface="ヒラギノ角ゴ Pro W3" charset="-128"/>
        <a:cs typeface="+mn-cs"/>
      </a:defRPr>
    </a:lvl7pPr>
    <a:lvl8pPr marL="3200400" algn="l" defTabSz="914400" rtl="0" eaLnBrk="1" latinLnBrk="0" hangingPunct="1">
      <a:defRPr kern="1200">
        <a:solidFill>
          <a:schemeClr val="tx1"/>
        </a:solidFill>
        <a:latin typeface="Arial" pitchFamily="34" charset="0"/>
        <a:ea typeface="ヒラギノ角ゴ Pro W3" charset="-128"/>
        <a:cs typeface="+mn-cs"/>
      </a:defRPr>
    </a:lvl8pPr>
    <a:lvl9pPr marL="3657600" algn="l" defTabSz="914400" rtl="0" eaLnBrk="1" latinLnBrk="0" hangingPunct="1">
      <a:defRPr kern="1200">
        <a:solidFill>
          <a:schemeClr val="tx1"/>
        </a:solidFill>
        <a:latin typeface="Arial" pitchFamily="34" charset="0"/>
        <a:ea typeface="ヒラギノ角ゴ Pro W3"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808080"/>
    <a:srgbClr val="CCCCCC"/>
    <a:srgbClr val="EC5E46"/>
    <a:srgbClr val="8A930F"/>
    <a:srgbClr val="7C7E34"/>
    <a:srgbClr val="808929"/>
    <a:srgbClr val="EAFC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20840" autoAdjust="0"/>
    <p:restoredTop sz="94620" autoAdjust="0"/>
  </p:normalViewPr>
  <p:slideViewPr>
    <p:cSldViewPr snapToObjects="1">
      <p:cViewPr>
        <p:scale>
          <a:sx n="80" d="100"/>
          <a:sy n="80" d="100"/>
        </p:scale>
        <p:origin x="-1014" y="29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notesViewPr>
    <p:cSldViewPr snapToObjects="1">
      <p:cViewPr>
        <p:scale>
          <a:sx n="74" d="100"/>
          <a:sy n="74" d="100"/>
        </p:scale>
        <p:origin x="-3396" y="-384"/>
      </p:cViewPr>
      <p:guideLst>
        <p:guide orient="horz" pos="2934"/>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bwMode="auto">
          <a:xfrm>
            <a:off x="1" y="0"/>
            <a:ext cx="2972421" cy="466012"/>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a:latin typeface="Arial" pitchFamily="34" charset="0"/>
                <a:ea typeface="ヒラギノ角ゴ Pro W3" charset="-128"/>
                <a:cs typeface="+mn-cs"/>
              </a:defRPr>
            </a:lvl1pPr>
          </a:lstStyle>
          <a:p>
            <a:pPr>
              <a:defRPr/>
            </a:pPr>
            <a:endParaRPr lang="es-ES_tradnl" dirty="0"/>
          </a:p>
        </p:txBody>
      </p:sp>
      <p:sp>
        <p:nvSpPr>
          <p:cNvPr id="3" name="Marcador de fecha 2"/>
          <p:cNvSpPr>
            <a:spLocks noGrp="1"/>
          </p:cNvSpPr>
          <p:nvPr>
            <p:ph type="dt" sz="quarter" idx="1"/>
          </p:nvPr>
        </p:nvSpPr>
        <p:spPr bwMode="auto">
          <a:xfrm>
            <a:off x="3884027" y="0"/>
            <a:ext cx="2972421" cy="466012"/>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a:lvl1pPr>
          </a:lstStyle>
          <a:p>
            <a:pPr>
              <a:defRPr/>
            </a:pPr>
            <a:fld id="{4500BB72-A221-43EF-B101-D4D6A2726AE0}" type="datetime1">
              <a:rPr lang="es-ES_tradnl"/>
              <a:pPr>
                <a:defRPr/>
              </a:pPr>
              <a:t>19/12/2016</a:t>
            </a:fld>
            <a:endParaRPr lang="es-ES_tradnl" dirty="0"/>
          </a:p>
        </p:txBody>
      </p:sp>
      <p:sp>
        <p:nvSpPr>
          <p:cNvPr id="4" name="Marcador de pie de página 3"/>
          <p:cNvSpPr>
            <a:spLocks noGrp="1"/>
          </p:cNvSpPr>
          <p:nvPr>
            <p:ph type="ftr" sz="quarter" idx="2"/>
          </p:nvPr>
        </p:nvSpPr>
        <p:spPr bwMode="auto">
          <a:xfrm>
            <a:off x="1" y="8846261"/>
            <a:ext cx="2972421" cy="466012"/>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a:latin typeface="Arial" pitchFamily="34" charset="0"/>
                <a:ea typeface="ヒラギノ角ゴ Pro W3" charset="-128"/>
                <a:cs typeface="+mn-cs"/>
              </a:defRPr>
            </a:lvl1pPr>
          </a:lstStyle>
          <a:p>
            <a:pPr>
              <a:defRPr/>
            </a:pPr>
            <a:r>
              <a:rPr lang="en-US" smtClean="0"/>
              <a:t>Chile's Government / Ministry of the Environment</a:t>
            </a:r>
            <a:endParaRPr lang="es-ES_tradnl" dirty="0"/>
          </a:p>
        </p:txBody>
      </p:sp>
      <p:sp>
        <p:nvSpPr>
          <p:cNvPr id="5" name="Marcador de número de diapositiva 4"/>
          <p:cNvSpPr>
            <a:spLocks noGrp="1"/>
          </p:cNvSpPr>
          <p:nvPr>
            <p:ph type="sldNum" sz="quarter" idx="3"/>
          </p:nvPr>
        </p:nvSpPr>
        <p:spPr bwMode="auto">
          <a:xfrm>
            <a:off x="3884027" y="8846261"/>
            <a:ext cx="2972421" cy="466012"/>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a:lvl1pPr>
          </a:lstStyle>
          <a:p>
            <a:pPr>
              <a:defRPr/>
            </a:pPr>
            <a:fld id="{04921577-B230-4042-B37A-885474B44C78}" type="slidenum">
              <a:rPr lang="es-ES_tradnl"/>
              <a:pPr>
                <a:defRPr/>
              </a:pPr>
              <a:t>‹#›</a:t>
            </a:fld>
            <a:endParaRPr lang="es-ES_tradnl" dirty="0"/>
          </a:p>
        </p:txBody>
      </p:sp>
    </p:spTree>
    <p:extLst>
      <p:ext uri="{BB962C8B-B14F-4D97-AF65-F5344CB8AC3E}">
        <p14:creationId xmlns:p14="http://schemas.microsoft.com/office/powerpoint/2010/main" val="2316541827"/>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1" y="0"/>
            <a:ext cx="2972421" cy="466012"/>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465138">
              <a:defRPr sz="1200">
                <a:latin typeface="Calibri" pitchFamily="34" charset="0"/>
                <a:ea typeface="ヒラギノ角ゴ Pro W3" charset="-128"/>
                <a:cs typeface="+mn-cs"/>
              </a:defRPr>
            </a:lvl1pPr>
          </a:lstStyle>
          <a:p>
            <a:pPr>
              <a:defRPr/>
            </a:pPr>
            <a:endParaRPr lang="es-ES" dirty="0"/>
          </a:p>
        </p:txBody>
      </p:sp>
      <p:sp>
        <p:nvSpPr>
          <p:cNvPr id="3" name="Date Placeholder 2"/>
          <p:cNvSpPr>
            <a:spLocks noGrp="1"/>
          </p:cNvSpPr>
          <p:nvPr>
            <p:ph type="dt" idx="1"/>
          </p:nvPr>
        </p:nvSpPr>
        <p:spPr bwMode="auto">
          <a:xfrm>
            <a:off x="3884027" y="0"/>
            <a:ext cx="2972421" cy="466012"/>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465138">
              <a:defRPr sz="1200">
                <a:latin typeface="Calibri" pitchFamily="34" charset="0"/>
              </a:defRPr>
            </a:lvl1pPr>
          </a:lstStyle>
          <a:p>
            <a:pPr>
              <a:defRPr/>
            </a:pPr>
            <a:fld id="{0E73BE71-DC08-4CD8-8A9F-9C2C0313A081}" type="datetime1">
              <a:rPr lang="en-US"/>
              <a:pPr>
                <a:defRPr/>
              </a:pPr>
              <a:t>19/12/2016</a:t>
            </a:fld>
            <a:endParaRPr lang="en-US" dirty="0"/>
          </a:p>
        </p:txBody>
      </p:sp>
      <p:sp>
        <p:nvSpPr>
          <p:cNvPr id="37892" name="Slide Image Placeholder 3"/>
          <p:cNvSpPr>
            <a:spLocks noGrp="1" noRot="1" noChangeAspect="1"/>
          </p:cNvSpPr>
          <p:nvPr>
            <p:ph type="sldImg" idx="2"/>
          </p:nvPr>
        </p:nvSpPr>
        <p:spPr bwMode="auto">
          <a:xfrm>
            <a:off x="1101725" y="698500"/>
            <a:ext cx="4654550" cy="3492500"/>
          </a:xfrm>
          <a:prstGeom prst="rect">
            <a:avLst/>
          </a:prstGeom>
          <a:noFill/>
          <a:ln w="12700">
            <a:solidFill>
              <a:srgbClr val="000000"/>
            </a:solidFill>
            <a:miter lim="800000"/>
            <a:headEnd/>
            <a:tailEnd/>
          </a:ln>
        </p:spPr>
      </p:sp>
      <p:sp>
        <p:nvSpPr>
          <p:cNvPr id="5" name="Notes Placeholder 4"/>
          <p:cNvSpPr>
            <a:spLocks noGrp="1"/>
          </p:cNvSpPr>
          <p:nvPr>
            <p:ph type="body" sz="quarter" idx="3"/>
          </p:nvPr>
        </p:nvSpPr>
        <p:spPr bwMode="auto">
          <a:xfrm>
            <a:off x="686421" y="4424721"/>
            <a:ext cx="5485158" cy="4190921"/>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bwMode="auto">
          <a:xfrm>
            <a:off x="1" y="8846261"/>
            <a:ext cx="2972421" cy="466012"/>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465138">
              <a:defRPr sz="1200">
                <a:latin typeface="Calibri" pitchFamily="34" charset="0"/>
                <a:ea typeface="ヒラギノ角ゴ Pro W3" charset="-128"/>
                <a:cs typeface="+mn-cs"/>
              </a:defRPr>
            </a:lvl1pPr>
          </a:lstStyle>
          <a:p>
            <a:pPr>
              <a:defRPr/>
            </a:pPr>
            <a:r>
              <a:rPr lang="en-US" smtClean="0"/>
              <a:t>Chile's Government / Ministry of the Environment</a:t>
            </a:r>
            <a:endParaRPr lang="es-ES" dirty="0"/>
          </a:p>
        </p:txBody>
      </p:sp>
      <p:sp>
        <p:nvSpPr>
          <p:cNvPr id="7" name="Slide Number Placeholder 6"/>
          <p:cNvSpPr>
            <a:spLocks noGrp="1"/>
          </p:cNvSpPr>
          <p:nvPr>
            <p:ph type="sldNum" sz="quarter" idx="5"/>
          </p:nvPr>
        </p:nvSpPr>
        <p:spPr bwMode="auto">
          <a:xfrm>
            <a:off x="3884027" y="8846261"/>
            <a:ext cx="2972421" cy="466012"/>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465138">
              <a:defRPr sz="1200">
                <a:latin typeface="Calibri" pitchFamily="34" charset="0"/>
              </a:defRPr>
            </a:lvl1pPr>
          </a:lstStyle>
          <a:p>
            <a:pPr>
              <a:defRPr/>
            </a:pPr>
            <a:fld id="{2B6C6849-CBFF-4246-8E37-11D736B6DE2A}" type="slidenum">
              <a:rPr lang="en-US"/>
              <a:pPr>
                <a:defRPr/>
              </a:pPr>
              <a:t>‹#›</a:t>
            </a:fld>
            <a:endParaRPr lang="en-US" dirty="0"/>
          </a:p>
        </p:txBody>
      </p:sp>
    </p:spTree>
    <p:extLst>
      <p:ext uri="{BB962C8B-B14F-4D97-AF65-F5344CB8AC3E}">
        <p14:creationId xmlns:p14="http://schemas.microsoft.com/office/powerpoint/2010/main" val="3122677010"/>
      </p:ext>
    </p:extLst>
  </p:cSld>
  <p:clrMap bg1="lt1" tx1="dk1" bg2="lt2" tx2="dk2" accent1="accent1" accent2="accent2" accent3="accent3" accent4="accent4" accent5="accent5" accent6="accent6" hlink="hlink" folHlink="folHlink"/>
  <p:hf sldNum="0" hd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algn="just"/>
            <a:r>
              <a:rPr lang="en-US" sz="1600" dirty="0" smtClean="0"/>
              <a:t>Good morning colleagues</a:t>
            </a:r>
            <a:r>
              <a:rPr lang="en-US" sz="1600" baseline="0" dirty="0" smtClean="0"/>
              <a:t> </a:t>
            </a:r>
          </a:p>
          <a:p>
            <a:pPr marL="285750" indent="-285750" algn="just">
              <a:buAutoNum type="romanUcPeriod"/>
            </a:pPr>
            <a:r>
              <a:rPr lang="en-US" sz="1600" baseline="0" dirty="0" smtClean="0"/>
              <a:t>First</a:t>
            </a:r>
            <a:r>
              <a:rPr lang="en-US" sz="1600" dirty="0" smtClean="0"/>
              <a:t>, I will like to thank all the organizers and sponsors of this relevant event. And not only for their kind invitation and for this meeting, but most of all for their strong commitment for sustainable development, citizens rights and governance. </a:t>
            </a:r>
          </a:p>
          <a:p>
            <a:pPr marL="285750" indent="-285750" algn="just">
              <a:buAutoNum type="romanUcPeriod"/>
            </a:pPr>
            <a:r>
              <a:rPr lang="en-US" sz="1600" dirty="0" smtClean="0"/>
              <a:t>In a complex global scenario, having a space where we, government representatives, have the chance to dialogue and exchange points of view and experiences with civil society is crucial when addressing democracy issues </a:t>
            </a:r>
          </a:p>
          <a:p>
            <a:pPr marL="285750" indent="-285750" algn="just">
              <a:buAutoNum type="romanUcPeriod"/>
            </a:pPr>
            <a:r>
              <a:rPr lang="en-US" sz="1600" baseline="0" dirty="0" smtClean="0"/>
              <a:t>Of course,</a:t>
            </a:r>
            <a:r>
              <a:rPr lang="en-US" sz="1600" dirty="0" smtClean="0"/>
              <a:t> democracy and environmental democracy are rich concepts that can be analyze from different perspectives. Today we are focusing in principle 10 and, in particular, in a regional process that just started and that we hope will increase in ambition and actors. So hopefully, we will be seen many of you in the near future</a:t>
            </a:r>
            <a:r>
              <a:rPr lang="en-US" sz="1600" baseline="0" dirty="0" smtClean="0"/>
              <a:t>.</a:t>
            </a:r>
            <a:endParaRPr lang="en-US" sz="1600" dirty="0"/>
          </a:p>
        </p:txBody>
      </p:sp>
      <p:sp>
        <p:nvSpPr>
          <p:cNvPr id="5" name="4 Marcador de pie de página"/>
          <p:cNvSpPr>
            <a:spLocks noGrp="1"/>
          </p:cNvSpPr>
          <p:nvPr>
            <p:ph type="ftr" sz="quarter" idx="11"/>
          </p:nvPr>
        </p:nvSpPr>
        <p:spPr/>
        <p:txBody>
          <a:bodyPr/>
          <a:lstStyle/>
          <a:p>
            <a:pPr>
              <a:defRPr/>
            </a:pPr>
            <a:r>
              <a:rPr lang="en-US" smtClean="0"/>
              <a:t>Chile's Government / Ministry of the Environment</a:t>
            </a:r>
            <a:endParaRPr lang="es-ES" dirty="0"/>
          </a:p>
        </p:txBody>
      </p:sp>
    </p:spTree>
    <p:extLst>
      <p:ext uri="{BB962C8B-B14F-4D97-AF65-F5344CB8AC3E}">
        <p14:creationId xmlns:p14="http://schemas.microsoft.com/office/powerpoint/2010/main" val="3443592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92500"/>
          </a:bodyPr>
          <a:lstStyle/>
          <a:p>
            <a:pPr marL="457200" indent="-457200" algn="just">
              <a:buFont typeface="+mj-lt"/>
              <a:buAutoNum type="arabicParenR"/>
            </a:pPr>
            <a:r>
              <a:rPr lang="en-US" sz="2400" dirty="0" smtClean="0">
                <a:latin typeface="Cambria" pitchFamily="18" charset="0"/>
              </a:rPr>
              <a:t>I will briefly refer to the background of this regional initiative that was already well presented by ECLAC.</a:t>
            </a:r>
          </a:p>
          <a:p>
            <a:pPr marL="457200" indent="-457200" algn="just">
              <a:buFont typeface="+mj-lt"/>
              <a:buAutoNum type="arabicParenR"/>
            </a:pPr>
            <a:r>
              <a:rPr lang="en-US" sz="2400" dirty="0" smtClean="0">
                <a:latin typeface="Cambria" pitchFamily="18" charset="0"/>
              </a:rPr>
              <a:t>Then, I will share with you the process leading to the Rio + 20 summit, where 10 countries launched this initiative through a declaration.</a:t>
            </a:r>
          </a:p>
          <a:p>
            <a:pPr marL="457200" indent="-457200" algn="just">
              <a:buFont typeface="+mj-lt"/>
              <a:buAutoNum type="arabicParenR"/>
            </a:pPr>
            <a:r>
              <a:rPr lang="en-US" sz="2400" dirty="0" smtClean="0">
                <a:latin typeface="Cambria" pitchFamily="18" charset="0"/>
              </a:rPr>
              <a:t>Finally, this presentation will address what the process is about, its </a:t>
            </a:r>
            <a:r>
              <a:rPr lang="en-US" sz="2400" dirty="0" err="1" smtClean="0">
                <a:latin typeface="Cambria" pitchFamily="18" charset="0"/>
              </a:rPr>
              <a:t>achievmentes</a:t>
            </a:r>
            <a:r>
              <a:rPr lang="en-US" sz="2400" dirty="0" smtClean="0">
                <a:latin typeface="Cambria" pitchFamily="18" charset="0"/>
              </a:rPr>
              <a:t>, and how we are moving forward.</a:t>
            </a:r>
            <a:endParaRPr lang="en-US" sz="2400" dirty="0">
              <a:latin typeface="Cambria" pitchFamily="18" charset="0"/>
            </a:endParaRP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lnSpcReduction="10000"/>
          </a:bodyPr>
          <a:lstStyle/>
          <a:p>
            <a:pPr algn="just"/>
            <a:r>
              <a:rPr lang="en-US" sz="2000" dirty="0" smtClean="0">
                <a:latin typeface="Cambria" pitchFamily="18" charset="0"/>
              </a:rPr>
              <a:t>ECLAC already talk about Principle 10 but I will just like to underscore that even though it is an instrument that is been classify as soft law, it is indeed source for national and international law:</a:t>
            </a:r>
          </a:p>
          <a:p>
            <a:pPr marL="400050" indent="-400050" algn="just">
              <a:buAutoNum type="romanUcPeriod"/>
            </a:pPr>
            <a:r>
              <a:rPr lang="en-US" sz="2000" dirty="0" smtClean="0">
                <a:latin typeface="Cambria" pitchFamily="18" charset="0"/>
              </a:rPr>
              <a:t>First, the wording is strong. It doesn´t say “as long as government think is necessary” or “one way to deal with environmental issue is”. </a:t>
            </a:r>
          </a:p>
          <a:p>
            <a:pPr marL="400050" indent="-400050" algn="just">
              <a:buAutoNum type="romanUcPeriod"/>
            </a:pPr>
            <a:r>
              <a:rPr lang="en-US" sz="2000" dirty="0" smtClean="0">
                <a:latin typeface="Cambria" pitchFamily="18" charset="0"/>
              </a:rPr>
              <a:t>No, 20 years ago more than 178 countries and more than a 100 heads of state, recognize that the best way to deal with environmental challenge is through democracy and we, governments, must honor that commitment.</a:t>
            </a:r>
          </a:p>
          <a:p>
            <a:pPr marL="400050" indent="-400050" algn="just">
              <a:buAutoNum type="romanUcPeriod"/>
            </a:pPr>
            <a:endParaRPr lang="es-ES" sz="1600" dirty="0" smtClean="0"/>
          </a:p>
          <a:p>
            <a:pPr marL="400050" indent="-400050" algn="just">
              <a:buAutoNum type="romanUcPeriod"/>
            </a:pPr>
            <a:endParaRPr lang="es-ES" sz="1600" dirty="0" smtClean="0"/>
          </a:p>
          <a:p>
            <a:pPr marL="228600" indent="-228600" algn="just">
              <a:buAutoNum type="arabicPeriod"/>
            </a:pPr>
            <a:endParaRPr lang="es-ES"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85000" lnSpcReduction="10000"/>
          </a:bodyPr>
          <a:lstStyle/>
          <a:p>
            <a:pPr marL="514350" indent="-514350" algn="just"/>
            <a:r>
              <a:rPr lang="en-US" sz="2400" dirty="0" smtClean="0">
                <a:latin typeface="Cambria" pitchFamily="18" charset="0"/>
              </a:rPr>
              <a:t>So, how have we honor that commitment?</a:t>
            </a:r>
          </a:p>
          <a:p>
            <a:pPr marL="514350" indent="-514350" algn="just">
              <a:buFont typeface="+mj-lt"/>
              <a:buAutoNum type="arabicParenR"/>
            </a:pPr>
            <a:r>
              <a:rPr lang="en-US" sz="2400" dirty="0" smtClean="0">
                <a:latin typeface="Cambria" pitchFamily="18" charset="0"/>
              </a:rPr>
              <a:t>As you may know, the only legally binding instrument is the Aarhus Convention, signed by develop and developing countries.</a:t>
            </a:r>
          </a:p>
          <a:p>
            <a:pPr marL="514350" indent="-514350" algn="just">
              <a:buFont typeface="+mj-lt"/>
              <a:buAutoNum type="arabicParenR"/>
            </a:pPr>
            <a:r>
              <a:rPr lang="en-US" sz="2400" dirty="0" smtClean="0">
                <a:latin typeface="Cambria" pitchFamily="18" charset="0"/>
              </a:rPr>
              <a:t>Also, at a national level we can find laws about access rights but this issues are also present in instrument like Multilateral environmental agreements, but more dealing with obligations among states and in instruments that are not by nature environmental instruments like free trade agreements. In FTA we can find </a:t>
            </a:r>
            <a:r>
              <a:rPr lang="en-US" sz="2400" dirty="0">
                <a:latin typeface="Cambria" pitchFamily="18" charset="0"/>
              </a:rPr>
              <a:t>articles regarding, transparency </a:t>
            </a:r>
            <a:r>
              <a:rPr lang="en-US" sz="2400" dirty="0" smtClean="0">
                <a:latin typeface="Cambria" pitchFamily="18" charset="0"/>
              </a:rPr>
              <a:t>rules, </a:t>
            </a:r>
            <a:r>
              <a:rPr lang="en-US" sz="2400" dirty="0">
                <a:latin typeface="Cambria" pitchFamily="18" charset="0"/>
              </a:rPr>
              <a:t>public participation </a:t>
            </a:r>
            <a:r>
              <a:rPr lang="en-US" sz="2400" dirty="0" smtClean="0">
                <a:latin typeface="Cambria" pitchFamily="18" charset="0"/>
              </a:rPr>
              <a:t>or public submission. </a:t>
            </a: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7500" lnSpcReduction="20000"/>
          </a:bodyPr>
          <a:lstStyle/>
          <a:p>
            <a:pPr marL="457200" marR="0" indent="-457200" algn="just" defTabSz="457200" rtl="0" eaLnBrk="0" fontAlgn="base" latinLnBrk="0" hangingPunct="0">
              <a:lnSpc>
                <a:spcPct val="100000"/>
              </a:lnSpc>
              <a:spcBef>
                <a:spcPct val="30000"/>
              </a:spcBef>
              <a:spcAft>
                <a:spcPct val="0"/>
              </a:spcAft>
              <a:buClrTx/>
              <a:buSzTx/>
              <a:buFont typeface="+mj-lt"/>
              <a:buNone/>
              <a:tabLst/>
              <a:defRPr/>
            </a:pPr>
            <a:r>
              <a:rPr lang="en-US" sz="1600" dirty="0" smtClean="0">
                <a:latin typeface="Cambria" pitchFamily="18" charset="0"/>
              </a:rPr>
              <a:t>Even though it was a hard negotiation, Chile decided to take this issue to Río + 20 mainly because: </a:t>
            </a:r>
          </a:p>
          <a:p>
            <a:pPr marL="457200" indent="-457200" algn="just">
              <a:buFont typeface="+mj-lt"/>
              <a:buAutoNum type="arabicParenR"/>
            </a:pPr>
            <a:r>
              <a:rPr lang="en-US" sz="1600" dirty="0" smtClean="0">
                <a:solidFill>
                  <a:schemeClr val="tx1"/>
                </a:solidFill>
                <a:latin typeface="Cambria" pitchFamily="18" charset="0"/>
              </a:rPr>
              <a:t>It was an opportunity to take advantage of a high level political summit</a:t>
            </a:r>
          </a:p>
          <a:p>
            <a:pPr marL="457200" indent="-457200" algn="just">
              <a:buFont typeface="+mj-lt"/>
              <a:buAutoNum type="arabicParenR"/>
            </a:pPr>
            <a:r>
              <a:rPr lang="en-US" sz="1600" dirty="0" smtClean="0">
                <a:solidFill>
                  <a:schemeClr val="tx1"/>
                </a:solidFill>
                <a:latin typeface="Cambria" pitchFamily="18" charset="0"/>
              </a:rPr>
              <a:t>It was an effort to achieve a concrete product of a not so ambitious summit</a:t>
            </a:r>
          </a:p>
          <a:p>
            <a:pPr marL="457200" indent="-457200" algn="just">
              <a:buFont typeface="+mj-lt"/>
              <a:buAutoNum type="arabicParenR"/>
            </a:pPr>
            <a:r>
              <a:rPr lang="en-US" sz="1600" dirty="0" smtClean="0">
                <a:solidFill>
                  <a:schemeClr val="tx1"/>
                </a:solidFill>
                <a:latin typeface="Cambria" pitchFamily="18" charset="0"/>
              </a:rPr>
              <a:t>Also because this proposal gather different actors: petition from TAI and other countries like Jamaica were on board with environmental democracy. </a:t>
            </a:r>
            <a:r>
              <a:rPr lang="en-US" sz="1600" dirty="0" smtClean="0">
                <a:latin typeface="Cambria" pitchFamily="18" charset="0"/>
              </a:rPr>
              <a:t>In the regional preparatory process, more than 100 NGOs where present and push for P10 to be in the conclusions of the meeting that was also </a:t>
            </a:r>
            <a:r>
              <a:rPr lang="en-US" sz="1600" dirty="0" err="1" smtClean="0">
                <a:latin typeface="Cambria" pitchFamily="18" charset="0"/>
              </a:rPr>
              <a:t>favoured</a:t>
            </a:r>
            <a:r>
              <a:rPr lang="en-US" sz="1600" dirty="0" smtClean="0">
                <a:latin typeface="Cambria" pitchFamily="18" charset="0"/>
              </a:rPr>
              <a:t> by the interagency document. Previously, ECLAC had offered its support during the second preparatory </a:t>
            </a:r>
            <a:r>
              <a:rPr lang="en-US" sz="1600" dirty="0" err="1" smtClean="0">
                <a:latin typeface="Cambria" pitchFamily="18" charset="0"/>
              </a:rPr>
              <a:t>commitee</a:t>
            </a:r>
            <a:r>
              <a:rPr lang="es-ES" sz="1600" dirty="0" smtClean="0">
                <a:latin typeface="Cambria" pitchFamily="18" charset="0"/>
              </a:rPr>
              <a:t> </a:t>
            </a:r>
            <a:r>
              <a:rPr lang="es-ES" sz="1600" dirty="0">
                <a:latin typeface="Cambria" pitchFamily="18" charset="0"/>
              </a:rPr>
              <a:t>(</a:t>
            </a:r>
            <a:r>
              <a:rPr lang="es-ES" sz="1600" dirty="0" err="1" smtClean="0">
                <a:latin typeface="Cambria" pitchFamily="18" charset="0"/>
              </a:rPr>
              <a:t>march</a:t>
            </a:r>
            <a:r>
              <a:rPr lang="es-ES" sz="1600" dirty="0" smtClean="0">
                <a:latin typeface="Cambria" pitchFamily="18" charset="0"/>
              </a:rPr>
              <a:t> </a:t>
            </a:r>
            <a:r>
              <a:rPr lang="es-ES" sz="1600" dirty="0">
                <a:latin typeface="Cambria" pitchFamily="18" charset="0"/>
              </a:rPr>
              <a:t>2011)</a:t>
            </a:r>
          </a:p>
          <a:p>
            <a:pPr marL="457200" indent="-457200" algn="just">
              <a:buFont typeface="+mj-lt"/>
              <a:buAutoNum type="arabicParenR"/>
            </a:pPr>
            <a:endParaRPr lang="es-ES" sz="1600" dirty="0">
              <a:latin typeface="Cambria" pitchFamily="18" charset="0"/>
            </a:endParaRPr>
          </a:p>
          <a:p>
            <a:pPr marL="457200" indent="-457200" algn="just">
              <a:buFont typeface="+mj-lt"/>
              <a:buAutoNum type="arabicParenR"/>
            </a:pPr>
            <a:endParaRPr lang="en-US" sz="1600" dirty="0" smtClean="0">
              <a:solidFill>
                <a:schemeClr val="tx1"/>
              </a:solidFill>
              <a:latin typeface="Cambria" pitchFamily="18" charset="0"/>
            </a:endParaRPr>
          </a:p>
          <a:p>
            <a:pPr marL="457200" indent="-457200" algn="just">
              <a:buAutoNum type="arabicParenR" startAt="4"/>
            </a:pPr>
            <a:r>
              <a:rPr lang="en-US" sz="1600" dirty="0" smtClean="0">
                <a:solidFill>
                  <a:schemeClr val="tx1"/>
                </a:solidFill>
                <a:latin typeface="Cambria" pitchFamily="18" charset="0"/>
              </a:rPr>
              <a:t>We saw synergies with developments of regional organizations and process  : OAS_OGP</a:t>
            </a:r>
          </a:p>
          <a:p>
            <a:pPr marL="457200" indent="-457200" algn="just">
              <a:buAutoNum type="arabicParenR" startAt="4"/>
            </a:pPr>
            <a:r>
              <a:rPr lang="en-US" sz="1600" dirty="0" smtClean="0">
                <a:solidFill>
                  <a:schemeClr val="tx1"/>
                </a:solidFill>
                <a:latin typeface="Cambria" pitchFamily="18" charset="0"/>
              </a:rPr>
              <a:t>It was also fundamental the Mandate, Disposition  ad key role of ECLAC. </a:t>
            </a:r>
          </a:p>
          <a:p>
            <a:pPr marL="457200" indent="-457200" algn="just">
              <a:buAutoNum type="arabicParenR" startAt="4"/>
            </a:pPr>
            <a:r>
              <a:rPr lang="en-US" sz="1600" dirty="0" smtClean="0">
                <a:latin typeface="Cambria" pitchFamily="18" charset="0"/>
              </a:rPr>
              <a:t>So finally, we considered it was a balanced proposal between the level of ambition and realism:</a:t>
            </a:r>
          </a:p>
          <a:p>
            <a:pPr marL="857250" lvl="1" indent="-457200" algn="just">
              <a:buFont typeface="+mj-lt"/>
              <a:buAutoNum type="romanLcPeriod"/>
            </a:pPr>
            <a:r>
              <a:rPr lang="en-US" sz="1600" dirty="0" smtClean="0">
                <a:latin typeface="Cambria" pitchFamily="18" charset="0"/>
              </a:rPr>
              <a:t>Limit to national level </a:t>
            </a:r>
          </a:p>
          <a:p>
            <a:pPr marL="857250" lvl="1" indent="-457200" algn="just">
              <a:buFont typeface="+mj-lt"/>
              <a:buAutoNum type="romanLcPeriod"/>
            </a:pPr>
            <a:r>
              <a:rPr lang="en-US" sz="1600" dirty="0" smtClean="0">
                <a:latin typeface="Cambria" pitchFamily="18" charset="0"/>
              </a:rPr>
              <a:t>Join the </a:t>
            </a:r>
            <a:r>
              <a:rPr lang="en-US" sz="1600" dirty="0">
                <a:latin typeface="Cambria" pitchFamily="18" charset="0"/>
              </a:rPr>
              <a:t>A</a:t>
            </a:r>
            <a:r>
              <a:rPr lang="en-US" sz="1600" dirty="0" smtClean="0">
                <a:latin typeface="Cambria" pitchFamily="18" charset="0"/>
              </a:rPr>
              <a:t>arhus convention</a:t>
            </a:r>
          </a:p>
          <a:p>
            <a:pPr marL="857250" lvl="1" indent="-457200" algn="just">
              <a:buFont typeface="+mj-lt"/>
              <a:buAutoNum type="romanLcPeriod"/>
            </a:pPr>
            <a:r>
              <a:rPr lang="en-US" sz="1600" b="1" dirty="0" smtClean="0">
                <a:latin typeface="Cambria" pitchFamily="18" charset="0"/>
              </a:rPr>
              <a:t>Process towards a regional instrument</a:t>
            </a:r>
          </a:p>
          <a:p>
            <a:pPr marL="857250" lvl="1" indent="-457200" algn="just">
              <a:buFont typeface="+mj-lt"/>
              <a:buAutoNum type="romanLcPeriod"/>
            </a:pPr>
            <a:r>
              <a:rPr lang="en-US" sz="1600" dirty="0">
                <a:latin typeface="Cambria" pitchFamily="18" charset="0"/>
              </a:rPr>
              <a:t>Process towards a </a:t>
            </a:r>
            <a:r>
              <a:rPr lang="en-US" sz="1600" dirty="0" smtClean="0">
                <a:latin typeface="Cambria" pitchFamily="18" charset="0"/>
              </a:rPr>
              <a:t>global </a:t>
            </a:r>
            <a:r>
              <a:rPr lang="en-US" sz="1600" dirty="0">
                <a:latin typeface="Cambria" pitchFamily="18" charset="0"/>
              </a:rPr>
              <a:t>instrument</a:t>
            </a:r>
          </a:p>
          <a:p>
            <a:pPr marL="457200" indent="-457200" algn="just">
              <a:buFont typeface="+mj-lt"/>
              <a:buAutoNum type="arabicParenR"/>
            </a:pPr>
            <a:endParaRPr lang="es-CL" sz="1200" dirty="0" smtClean="0">
              <a:latin typeface="Cambria" pitchFamily="18" charset="0"/>
            </a:endParaRP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457200" indent="-457200" algn="just">
              <a:buFont typeface="+mj-lt"/>
              <a:buAutoNum type="arabicParenR"/>
            </a:pPr>
            <a:r>
              <a:rPr lang="en-US" sz="2000" dirty="0" smtClean="0">
                <a:latin typeface="Cambria" pitchFamily="18" charset="0"/>
              </a:rPr>
              <a:t>As you can see, there are many arguments that justify working in a regional level. </a:t>
            </a: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n-US" sz="2000" dirty="0" smtClean="0">
                <a:latin typeface="Cambria" pitchFamily="18" charset="0"/>
              </a:rPr>
              <a:t>What were the main reactions from governments to our proposal of signing a declaration to analyze the feasibility of having a regional instrument.?</a:t>
            </a:r>
          </a:p>
          <a:p>
            <a:endParaRPr lang="en-US" sz="2000" dirty="0">
              <a:latin typeface="Cambria" pitchFamily="18" charset="0"/>
            </a:endParaRPr>
          </a:p>
          <a:p>
            <a:r>
              <a:rPr lang="en-US" sz="2000" dirty="0" smtClean="0">
                <a:latin typeface="Cambria" pitchFamily="18" charset="0"/>
              </a:rPr>
              <a:t>Feasibility: a baseline</a:t>
            </a:r>
            <a:r>
              <a:rPr lang="en-US" sz="2000" baseline="0" dirty="0" smtClean="0">
                <a:latin typeface="Cambria" pitchFamily="18" charset="0"/>
              </a:rPr>
              <a:t> and a critical mass. </a:t>
            </a:r>
          </a:p>
          <a:p>
            <a:r>
              <a:rPr lang="en-US" sz="2000" baseline="0" dirty="0" smtClean="0">
                <a:latin typeface="Cambria" pitchFamily="18" charset="0"/>
              </a:rPr>
              <a:t>Experiences at a national and international level (Aarhus Convention): we have guidelines, guides, manual, conventions and laws</a:t>
            </a:r>
            <a:endParaRPr lang="en-US" sz="2000" dirty="0">
              <a:latin typeface="Cambria" pitchFamily="18" charset="0"/>
            </a:endParaRP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55000" lnSpcReduction="20000"/>
          </a:bodyPr>
          <a:lstStyle/>
          <a:p>
            <a:pPr lvl="2" algn="just">
              <a:buNone/>
            </a:pPr>
            <a:r>
              <a:rPr lang="en-US" sz="1800" dirty="0">
                <a:latin typeface="Cambria" pitchFamily="18" charset="0"/>
              </a:rPr>
              <a:t>So, what happened in Rio. Let me share with you some numbers</a:t>
            </a:r>
          </a:p>
          <a:p>
            <a:pPr marL="514350" indent="-514350" algn="just">
              <a:buClr>
                <a:srgbClr val="384CA2"/>
              </a:buClr>
              <a:buAutoNum type="arabicPeriod"/>
              <a:defRPr/>
            </a:pPr>
            <a:r>
              <a:rPr lang="en-US" sz="1800" kern="0" dirty="0">
                <a:latin typeface="Cambria" pitchFamily="18" charset="0"/>
              </a:rPr>
              <a:t>The total participants reach thirty thousands( 29.373). Representatives of NGO and other major groups: 10.047.  Heads of States: 57</a:t>
            </a:r>
          </a:p>
          <a:p>
            <a:pPr algn="just">
              <a:buClr>
                <a:srgbClr val="384CA2"/>
              </a:buClr>
              <a:buNone/>
              <a:defRPr/>
            </a:pPr>
            <a:r>
              <a:rPr lang="en-US" sz="1800" kern="0" dirty="0">
                <a:latin typeface="Cambria" pitchFamily="18" charset="0"/>
              </a:rPr>
              <a:t>2.  Number of events in </a:t>
            </a:r>
            <a:r>
              <a:rPr lang="en-US" sz="1800" kern="0" dirty="0" err="1">
                <a:latin typeface="Cambria" pitchFamily="18" charset="0"/>
              </a:rPr>
              <a:t>RíoCentro</a:t>
            </a:r>
            <a:r>
              <a:rPr lang="en-US" sz="1800" kern="0" dirty="0">
                <a:latin typeface="Cambria" pitchFamily="18" charset="0"/>
              </a:rPr>
              <a:t> : almost a hundred (498)</a:t>
            </a:r>
          </a:p>
          <a:p>
            <a:pPr algn="just">
              <a:buClr>
                <a:srgbClr val="384CA2"/>
              </a:buClr>
              <a:buNone/>
              <a:defRPr/>
            </a:pPr>
            <a:r>
              <a:rPr lang="en-US" sz="1800" kern="0" dirty="0">
                <a:latin typeface="Cambria" pitchFamily="18" charset="0"/>
              </a:rPr>
              <a:t>3. I will like to highlight a particular Side event</a:t>
            </a:r>
            <a:r>
              <a:rPr lang="en-US" sz="1800" dirty="0">
                <a:latin typeface="Cambria" pitchFamily="18" charset="0"/>
              </a:rPr>
              <a:t> that was called “Choosing Our Future: Open and Participatory Sustainable Development Governance” with presence from </a:t>
            </a:r>
            <a:r>
              <a:rPr lang="en-US" sz="1800" dirty="0" err="1">
                <a:latin typeface="Cambria" pitchFamily="18" charset="0"/>
              </a:rPr>
              <a:t>eclac</a:t>
            </a:r>
            <a:r>
              <a:rPr lang="en-US" sz="1800" dirty="0">
                <a:latin typeface="Cambria" pitchFamily="18" charset="0"/>
              </a:rPr>
              <a:t>, </a:t>
            </a:r>
            <a:r>
              <a:rPr lang="en-US" sz="1800" dirty="0" err="1">
                <a:latin typeface="Cambria" pitchFamily="18" charset="0"/>
              </a:rPr>
              <a:t>unep</a:t>
            </a:r>
            <a:r>
              <a:rPr lang="en-US" sz="1800" dirty="0">
                <a:latin typeface="Cambria" pitchFamily="18" charset="0"/>
              </a:rPr>
              <a:t>, </a:t>
            </a:r>
            <a:r>
              <a:rPr lang="en-US" sz="1800" dirty="0" err="1">
                <a:latin typeface="Cambria" pitchFamily="18" charset="0"/>
              </a:rPr>
              <a:t>wri</a:t>
            </a:r>
            <a:r>
              <a:rPr lang="en-US" sz="1800" dirty="0">
                <a:latin typeface="Cambria" pitchFamily="18" charset="0"/>
              </a:rPr>
              <a:t>, TAI, Aarhus Convention. In that meeting,  Chile made a call to reaffirm the need of full implementation of access rights and to join the regional process .</a:t>
            </a:r>
          </a:p>
          <a:p>
            <a:pPr marL="457200" indent="-457200">
              <a:buFont typeface="+mj-lt"/>
              <a:buAutoNum type="arabicParenR"/>
            </a:pPr>
            <a:endParaRPr lang="en-US" sz="2400" dirty="0" smtClean="0">
              <a:latin typeface="Cambria" pitchFamily="18" charset="0"/>
            </a:endParaRPr>
          </a:p>
          <a:p>
            <a:pPr marL="457200" indent="-457200">
              <a:buFont typeface="+mj-lt"/>
              <a:buAutoNum type="arabicParenR"/>
            </a:pPr>
            <a:endParaRPr lang="en-US" sz="2400" dirty="0">
              <a:latin typeface="Cambria" pitchFamily="18" charset="0"/>
            </a:endParaRPr>
          </a:p>
          <a:p>
            <a:pPr marL="457200" indent="-457200">
              <a:buFont typeface="+mj-lt"/>
              <a:buAutoNum type="arabicParenR"/>
            </a:pPr>
            <a:r>
              <a:rPr lang="en-US" sz="2400" dirty="0" smtClean="0">
                <a:latin typeface="Cambria" pitchFamily="18" charset="0"/>
              </a:rPr>
              <a:t>In this graphic, at the left you can see verbs like recognize</a:t>
            </a:r>
            <a:r>
              <a:rPr lang="en-US" sz="2400" baseline="0" dirty="0" smtClean="0">
                <a:latin typeface="Cambria" pitchFamily="18" charset="0"/>
              </a:rPr>
              <a:t> and encourage, and at the left side verbs like must and take actions. It is not strange that </a:t>
            </a:r>
            <a:r>
              <a:rPr lang="en-US" sz="2400" dirty="0" smtClean="0">
                <a:latin typeface="Cambria" pitchFamily="18" charset="0"/>
              </a:rPr>
              <a:t>this document has been call jus</a:t>
            </a:r>
            <a:r>
              <a:rPr lang="en-US" sz="2400" baseline="0" dirty="0" smtClean="0">
                <a:latin typeface="Cambria" pitchFamily="18" charset="0"/>
              </a:rPr>
              <a:t>t an spiritual document. We have to note that it is a</a:t>
            </a:r>
            <a:r>
              <a:rPr lang="en-US" sz="2400" dirty="0" smtClean="0">
                <a:latin typeface="Cambria" pitchFamily="18" charset="0"/>
              </a:rPr>
              <a:t> one percent of the population adopting decisions for the rest of the 99 percent. </a:t>
            </a:r>
          </a:p>
          <a:p>
            <a:pPr marL="457200" indent="-457200">
              <a:buFont typeface="+mj-lt"/>
              <a:buAutoNum type="arabicParenR"/>
            </a:pPr>
            <a:endParaRPr lang="en-US" sz="2400" dirty="0" smtClean="0">
              <a:latin typeface="Cambria" pitchFamily="18" charset="0"/>
            </a:endParaRPr>
          </a:p>
          <a:p>
            <a:pPr marL="457200" indent="-457200">
              <a:buFont typeface="+mj-lt"/>
              <a:buAutoNum type="arabicParenR"/>
            </a:pPr>
            <a:r>
              <a:rPr lang="en-US" sz="2400" dirty="0" smtClean="0">
                <a:latin typeface="Cambria" pitchFamily="18" charset="0"/>
              </a:rPr>
              <a:t>Negotiations were </a:t>
            </a:r>
            <a:r>
              <a:rPr lang="en-US" sz="2400" i="1" dirty="0" smtClean="0">
                <a:latin typeface="Cambria" pitchFamily="18" charset="0"/>
              </a:rPr>
              <a:t>“painfully slow” </a:t>
            </a:r>
          </a:p>
          <a:p>
            <a:r>
              <a:rPr lang="en-US" sz="2400" dirty="0" smtClean="0">
                <a:latin typeface="Cambria" pitchFamily="18" charset="0"/>
              </a:rPr>
              <a:t>(Ban Ki-moon, ONU).</a:t>
            </a:r>
          </a:p>
          <a:p>
            <a:r>
              <a:rPr lang="en-US" sz="2400" i="1" dirty="0" smtClean="0">
                <a:latin typeface="Cambria" pitchFamily="18" charset="0"/>
              </a:rPr>
              <a:t>”Río+20 was a failure of epic proportions. World leaders delivered a "new definition of hypocrisy“</a:t>
            </a:r>
            <a:r>
              <a:rPr lang="en-US" sz="2400" dirty="0" smtClean="0">
                <a:latin typeface="Cambria" pitchFamily="18" charset="0"/>
              </a:rPr>
              <a:t>  Greenpeace / Oxfam, WWF,  and the International Trade Union Confederation (ITUC).</a:t>
            </a:r>
          </a:p>
          <a:p>
            <a:endParaRPr lang="es-ES" sz="2400" dirty="0" smtClean="0">
              <a:latin typeface="Cambria" pitchFamily="18" charset="0"/>
            </a:endParaRPr>
          </a:p>
          <a:p>
            <a:endParaRPr lang="es-ES"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fontScale="70000" lnSpcReduction="20000"/>
          </a:bodyPr>
          <a:lstStyle/>
          <a:p>
            <a:pPr>
              <a:buNone/>
            </a:pPr>
            <a:r>
              <a:rPr lang="en-US" sz="1500" kern="1200" dirty="0" smtClean="0">
                <a:solidFill>
                  <a:schemeClr val="tx1"/>
                </a:solidFill>
              </a:rPr>
              <a:t>The</a:t>
            </a:r>
            <a:r>
              <a:rPr lang="en-US" sz="1500" kern="1200" baseline="0" dirty="0" smtClean="0">
                <a:solidFill>
                  <a:schemeClr val="tx1"/>
                </a:solidFill>
              </a:rPr>
              <a:t> future we want final document of the conference</a:t>
            </a:r>
            <a:endParaRPr lang="en-US" sz="1500" kern="1200" dirty="0" smtClean="0">
              <a:solidFill>
                <a:schemeClr val="tx1"/>
              </a:solidFill>
            </a:endParaRPr>
          </a:p>
          <a:p>
            <a:pPr>
              <a:buNone/>
            </a:pPr>
            <a:r>
              <a:rPr lang="en-US" sz="1500" kern="1200" dirty="0" smtClean="0">
                <a:solidFill>
                  <a:schemeClr val="tx1"/>
                </a:solidFill>
              </a:rPr>
              <a:t>I. </a:t>
            </a:r>
            <a:r>
              <a:rPr lang="en-US" sz="1300" kern="1200" dirty="0" smtClean="0">
                <a:solidFill>
                  <a:schemeClr val="tx1"/>
                </a:solidFill>
                <a:latin typeface="Cambria" pitchFamily="18" charset="0"/>
              </a:rPr>
              <a:t>More than 70 contributions to the zer</a:t>
            </a:r>
            <a:r>
              <a:rPr lang="en-US" sz="1300" dirty="0" smtClean="0">
                <a:latin typeface="Cambria" pitchFamily="18" charset="0"/>
              </a:rPr>
              <a:t>o </a:t>
            </a:r>
            <a:r>
              <a:rPr lang="en-US" sz="1300" kern="1200" dirty="0" smtClean="0">
                <a:solidFill>
                  <a:schemeClr val="tx1"/>
                </a:solidFill>
                <a:latin typeface="Cambria" pitchFamily="18" charset="0"/>
              </a:rPr>
              <a:t>document where Jamaica and Chile  pushed for regional conventions</a:t>
            </a:r>
          </a:p>
          <a:p>
            <a:pPr marL="228600" indent="-228600"/>
            <a:r>
              <a:rPr lang="en-US" sz="1300" dirty="0" smtClean="0">
                <a:latin typeface="Cambria" pitchFamily="18" charset="0"/>
              </a:rPr>
              <a:t>II.  Tensions: Placement- Levels-Principles</a:t>
            </a:r>
          </a:p>
          <a:p>
            <a:pPr marL="228600" indent="-228600" fontAlgn="base" hangingPunct="0">
              <a:buNone/>
            </a:pPr>
            <a:endParaRPr lang="en-US" sz="1200" kern="1200" dirty="0" smtClean="0">
              <a:solidFill>
                <a:schemeClr val="tx1"/>
              </a:solidFill>
              <a:latin typeface="+mn-lt"/>
              <a:ea typeface="ヒラギノ角ゴ Pro W3" charset="-128"/>
              <a:cs typeface="ヒラギノ角ゴ Pro W3" charset="-128"/>
            </a:endParaRPr>
          </a:p>
          <a:p>
            <a:pPr marL="228600" indent="-228600" fontAlgn="base" hangingPunct="0">
              <a:buNone/>
            </a:pPr>
            <a:r>
              <a:rPr lang="en-US" sz="1200" kern="1200" dirty="0" err="1" smtClean="0">
                <a:solidFill>
                  <a:schemeClr val="tx1"/>
                </a:solidFill>
                <a:latin typeface="+mn-lt"/>
                <a:ea typeface="ヒラギノ角ゴ Pro W3" charset="-128"/>
                <a:cs typeface="ヒラギノ角ゴ Pro W3" charset="-128"/>
              </a:rPr>
              <a:t>Enero</a:t>
            </a:r>
            <a:r>
              <a:rPr lang="en-US" sz="1200" kern="1200" dirty="0" smtClean="0">
                <a:solidFill>
                  <a:schemeClr val="tx1"/>
                </a:solidFill>
                <a:latin typeface="+mn-lt"/>
                <a:ea typeface="ヒラギノ角ゴ Pro W3" charset="-128"/>
                <a:cs typeface="ヒラギノ角ゴ Pro W3" charset="-128"/>
              </a:rPr>
              <a:t> zero</a:t>
            </a:r>
            <a:r>
              <a:rPr lang="en-US" sz="1200" kern="1200" baseline="0" dirty="0" smtClean="0">
                <a:solidFill>
                  <a:schemeClr val="tx1"/>
                </a:solidFill>
                <a:latin typeface="+mn-lt"/>
                <a:ea typeface="ヒラギノ角ゴ Pro W3" charset="-128"/>
                <a:cs typeface="ヒラギノ角ゴ Pro W3" charset="-128"/>
              </a:rPr>
              <a:t> draft: 17.</a:t>
            </a:r>
            <a:r>
              <a:rPr lang="en-US" sz="1200" kern="1200" dirty="0" smtClean="0">
                <a:solidFill>
                  <a:schemeClr val="tx1"/>
                </a:solidFill>
                <a:latin typeface="+mn-lt"/>
                <a:ea typeface="ヒラギノ角ゴ Pro W3" charset="-128"/>
                <a:cs typeface="ヒラギノ角ゴ Pro W3" charset="-128"/>
              </a:rPr>
              <a:t>We underscore that a fundamental prerequisite for the achievement of sustainable development is broad public participation in decision-making. (…) 18.	We recognize that improved participation of civil society depends upon strengthening the right to access information and building civil society capacity to exercise this right (zero</a:t>
            </a:r>
            <a:r>
              <a:rPr lang="en-US" sz="1200" kern="1200" baseline="0" dirty="0" smtClean="0">
                <a:solidFill>
                  <a:schemeClr val="tx1"/>
                </a:solidFill>
                <a:latin typeface="+mn-lt"/>
                <a:ea typeface="ヒラギノ角ゴ Pro W3" charset="-128"/>
                <a:cs typeface="ヒラギノ角ゴ Pro W3" charset="-128"/>
              </a:rPr>
              <a:t> </a:t>
            </a:r>
            <a:r>
              <a:rPr lang="en-US" sz="1200" kern="1200" baseline="0" dirty="0" err="1" smtClean="0">
                <a:solidFill>
                  <a:schemeClr val="tx1"/>
                </a:solidFill>
                <a:latin typeface="+mn-lt"/>
                <a:ea typeface="ヒラギノ角ゴ Pro W3" charset="-128"/>
                <a:cs typeface="ヒラギノ角ゴ Pro W3" charset="-128"/>
              </a:rPr>
              <a:t>documento</a:t>
            </a:r>
            <a:r>
              <a:rPr lang="en-US" sz="1200" kern="1200" baseline="0" dirty="0" smtClean="0">
                <a:solidFill>
                  <a:schemeClr val="tx1"/>
                </a:solidFill>
                <a:latin typeface="+mn-lt"/>
                <a:ea typeface="ヒラギノ角ゴ Pro W3" charset="-128"/>
                <a:cs typeface="ヒラギノ角ゴ Pro W3" charset="-128"/>
              </a:rPr>
              <a:t> 128 art)</a:t>
            </a:r>
          </a:p>
          <a:p>
            <a:r>
              <a:rPr lang="en-US" sz="1200" kern="1200" baseline="0" dirty="0" err="1" smtClean="0">
                <a:solidFill>
                  <a:schemeClr val="tx1"/>
                </a:solidFill>
                <a:latin typeface="+mn-lt"/>
              </a:rPr>
              <a:t>Marzo</a:t>
            </a:r>
            <a:r>
              <a:rPr lang="en-US" sz="1200" kern="1200" baseline="0" dirty="0" smtClean="0">
                <a:solidFill>
                  <a:schemeClr val="tx1"/>
                </a:solidFill>
                <a:latin typeface="+mn-lt"/>
              </a:rPr>
              <a:t>: </a:t>
            </a:r>
            <a:r>
              <a:rPr lang="en-US" sz="1200" kern="1200" dirty="0" smtClean="0">
                <a:solidFill>
                  <a:schemeClr val="tx1"/>
                </a:solidFill>
                <a:latin typeface="+mn-lt"/>
                <a:ea typeface="ヒラギノ角ゴ Pro W3" charset="-128"/>
                <a:cs typeface="ヒラギノ角ゴ Pro W3" charset="-128"/>
              </a:rPr>
              <a:t>We underscore that </a:t>
            </a:r>
            <a:r>
              <a:rPr lang="en-US" sz="1200" b="1" kern="1200" dirty="0" smtClean="0">
                <a:solidFill>
                  <a:schemeClr val="tx1"/>
                </a:solidFill>
                <a:latin typeface="+mn-lt"/>
                <a:ea typeface="ヒラギノ角ゴ Pro W3" charset="-128"/>
                <a:cs typeface="ヒラギノ角ゴ Pro W3" charset="-128"/>
              </a:rPr>
              <a:t>[, </a:t>
            </a:r>
            <a:r>
              <a:rPr lang="en-GB" sz="1200" b="1" kern="1200" dirty="0" smtClean="0">
                <a:solidFill>
                  <a:schemeClr val="tx1"/>
                </a:solidFill>
                <a:latin typeface="+mn-lt"/>
                <a:ea typeface="ヒラギノ角ゴ Pro W3" charset="-128"/>
                <a:cs typeface="ヒラギノ角ゴ Pro W3" charset="-128"/>
              </a:rPr>
              <a:t>in line with the Rio Principle 10, - Montenegro],</a:t>
            </a:r>
            <a:r>
              <a:rPr lang="en-GB" sz="1200" kern="1200" dirty="0" smtClean="0">
                <a:solidFill>
                  <a:schemeClr val="tx1"/>
                </a:solidFill>
                <a:latin typeface="+mn-lt"/>
                <a:ea typeface="ヒラギノ角ゴ Pro W3" charset="-128"/>
                <a:cs typeface="ヒラギノ角ゴ Pro W3" charset="-128"/>
              </a:rPr>
              <a:t> </a:t>
            </a:r>
            <a:r>
              <a:rPr lang="en-US" sz="1200" kern="1200" dirty="0" smtClean="0">
                <a:solidFill>
                  <a:schemeClr val="tx1"/>
                </a:solidFill>
                <a:latin typeface="+mn-lt"/>
                <a:ea typeface="ヒラギノ角ゴ Pro W3" charset="-128"/>
                <a:cs typeface="ヒラギノ角ゴ Pro W3" charset="-128"/>
              </a:rPr>
              <a:t> [a fundamental prerequisite for the achievement of sustainable development is – G77 delete; EU retain] broad public participation </a:t>
            </a:r>
            <a:r>
              <a:rPr lang="en-US" sz="1200" b="1" kern="1200" dirty="0" smtClean="0">
                <a:solidFill>
                  <a:schemeClr val="tx1"/>
                </a:solidFill>
                <a:latin typeface="+mn-lt"/>
                <a:ea typeface="ヒラギノ角ゴ Pro W3" charset="-128"/>
                <a:cs typeface="ヒラギノ角ゴ Pro W3" charset="-128"/>
              </a:rPr>
              <a:t>[and influence in policy and – EU; G77 delete] </a:t>
            </a:r>
            <a:r>
              <a:rPr lang="en-US" sz="1200" kern="1200" dirty="0" smtClean="0">
                <a:solidFill>
                  <a:schemeClr val="tx1"/>
                </a:solidFill>
                <a:latin typeface="+mn-lt"/>
                <a:ea typeface="ヒラギノ角ゴ Pro W3" charset="-128"/>
                <a:cs typeface="ヒラギノ角ゴ Pro W3" charset="-128"/>
              </a:rPr>
              <a:t>[in </a:t>
            </a:r>
            <a:r>
              <a:rPr lang="en-US" sz="1200" b="1" kern="1200" dirty="0" smtClean="0">
                <a:solidFill>
                  <a:schemeClr val="tx1"/>
                </a:solidFill>
                <a:latin typeface="+mn-lt"/>
                <a:ea typeface="ヒラギノ角ゴ Pro W3" charset="-128"/>
                <a:cs typeface="ヒラギノ角ゴ Pro W3" charset="-128"/>
              </a:rPr>
              <a:t>[all levels of – Liechtenstein, EU; G77 delete]</a:t>
            </a:r>
            <a:r>
              <a:rPr lang="en-US" sz="1200" kern="1200" dirty="0" smtClean="0">
                <a:solidFill>
                  <a:schemeClr val="tx1"/>
                </a:solidFill>
                <a:latin typeface="+mn-lt"/>
                <a:ea typeface="ヒラギノ角ゴ Pro W3" charset="-128"/>
                <a:cs typeface="ヒラギノ角ゴ Pro W3" charset="-128"/>
              </a:rPr>
              <a:t> decision-making – G77 delete; EU, Switzerland retain] </a:t>
            </a:r>
            <a:r>
              <a:rPr lang="en-US" sz="1200" b="1" kern="1200" dirty="0" smtClean="0">
                <a:solidFill>
                  <a:schemeClr val="tx1"/>
                </a:solidFill>
                <a:latin typeface="+mn-lt"/>
                <a:ea typeface="ヒラギノ角ゴ Pro W3" charset="-128"/>
                <a:cs typeface="ヒラギノ角ゴ Pro W3" charset="-128"/>
              </a:rPr>
              <a:t>[at local, national, regional and international levels – EU, Switzerland] [,</a:t>
            </a:r>
            <a:r>
              <a:rPr lang="en-US" sz="1200" kern="1200" dirty="0" smtClean="0">
                <a:solidFill>
                  <a:schemeClr val="tx1"/>
                </a:solidFill>
                <a:latin typeface="+mn-lt"/>
                <a:ea typeface="ヒラギノ角ゴ Pro W3" charset="-128"/>
                <a:cs typeface="ヒラギノ角ゴ Pro W3" charset="-128"/>
              </a:rPr>
              <a:t> </a:t>
            </a:r>
            <a:r>
              <a:rPr lang="en-US" sz="1200" b="1" kern="1200" dirty="0" smtClean="0">
                <a:solidFill>
                  <a:schemeClr val="tx1"/>
                </a:solidFill>
                <a:latin typeface="+mn-lt"/>
                <a:ea typeface="ヒラギノ角ゴ Pro W3" charset="-128"/>
                <a:cs typeface="ヒラギノ角ゴ Pro W3" charset="-128"/>
              </a:rPr>
              <a:t>access to </a:t>
            </a:r>
            <a:r>
              <a:rPr lang="en-GB" sz="1200" b="1" kern="1200" dirty="0" smtClean="0">
                <a:solidFill>
                  <a:schemeClr val="tx1"/>
                </a:solidFill>
                <a:latin typeface="+mn-lt"/>
                <a:ea typeface="ヒラギノ角ゴ Pro W3" charset="-128"/>
                <a:cs typeface="ヒラギノ角ゴ Pro W3" charset="-128"/>
              </a:rPr>
              <a:t>information and judicial and administrative proceedings are essential to the promotion of sustainable development in line with Rio Principle 10 –G77, Switzerland; New Zealand, US delete</a:t>
            </a:r>
            <a:r>
              <a:rPr lang="en-US" sz="1200" b="1" kern="1200" dirty="0" smtClean="0">
                <a:solidFill>
                  <a:schemeClr val="tx1"/>
                </a:solidFill>
                <a:latin typeface="+mn-lt"/>
                <a:ea typeface="ヒラギノ角ゴ Pro W3" charset="-128"/>
                <a:cs typeface="ヒラギノ角ゴ Pro W3" charset="-128"/>
              </a:rPr>
              <a:t>] [, implementation and monitoring – Switzerland]</a:t>
            </a:r>
            <a:r>
              <a:rPr lang="en-US" sz="1200" kern="1200" dirty="0" smtClean="0">
                <a:solidFill>
                  <a:schemeClr val="tx1"/>
                </a:solidFill>
                <a:latin typeface="+mn-lt"/>
                <a:ea typeface="ヒラギノ角ゴ Pro W3" charset="-128"/>
                <a:cs typeface="ヒラギノ角ゴ Pro W3" charset="-128"/>
              </a:rPr>
              <a:t>.</a:t>
            </a:r>
            <a:r>
              <a:rPr lang="en-GB" sz="1200" kern="1200" dirty="0" smtClean="0">
                <a:solidFill>
                  <a:schemeClr val="tx1"/>
                </a:solidFill>
                <a:latin typeface="+mn-lt"/>
                <a:ea typeface="ヒラギノ角ゴ Pro W3" charset="-128"/>
                <a:cs typeface="ヒラギノ角ゴ Pro W3" charset="-128"/>
              </a:rPr>
              <a:t> 58.	We agree to take steps to give further effect to Rio Principle 10 at the global, regional and national level, as appropriate. </a:t>
            </a:r>
            <a:endParaRPr lang="es-ES" sz="1200" kern="1200" dirty="0" smtClean="0">
              <a:solidFill>
                <a:schemeClr val="tx1"/>
              </a:solidFill>
              <a:latin typeface="+mn-lt"/>
              <a:ea typeface="ヒラギノ角ゴ Pro W3" charset="-128"/>
              <a:cs typeface="ヒラギノ角ゴ Pro W3" charset="-128"/>
            </a:endParaRPr>
          </a:p>
          <a:p>
            <a:r>
              <a:rPr lang="en-GB" sz="1200" kern="1200" dirty="0" smtClean="0">
                <a:solidFill>
                  <a:schemeClr val="tx1"/>
                </a:solidFill>
                <a:latin typeface="+mn-lt"/>
                <a:ea typeface="ヒラギノ角ゴ Pro W3" charset="-128"/>
                <a:cs typeface="ヒラギノ角ゴ Pro W3" charset="-128"/>
              </a:rPr>
              <a:t> 128 </a:t>
            </a:r>
            <a:r>
              <a:rPr lang="en-GB" sz="1200" kern="1200" dirty="0" err="1" smtClean="0">
                <a:solidFill>
                  <a:schemeClr val="tx1"/>
                </a:solidFill>
                <a:latin typeface="+mn-lt"/>
                <a:ea typeface="ヒラギノ角ゴ Pro W3" charset="-128"/>
                <a:cs typeface="ヒラギノ角ゴ Pro W3" charset="-128"/>
              </a:rPr>
              <a:t>articulos</a:t>
            </a:r>
            <a:r>
              <a:rPr lang="en-GB" sz="1200" kern="1200" dirty="0" smtClean="0">
                <a:solidFill>
                  <a:schemeClr val="tx1"/>
                </a:solidFill>
                <a:latin typeface="+mn-lt"/>
                <a:ea typeface="ヒラギノ角ゴ Pro W3" charset="-128"/>
                <a:cs typeface="ヒラギノ角ゴ Pro W3" charset="-128"/>
              </a:rPr>
              <a:t>- a 400- a 283</a:t>
            </a:r>
            <a:endParaRPr lang="es-ES" sz="1200" kern="1200" dirty="0" smtClean="0">
              <a:solidFill>
                <a:schemeClr val="tx1"/>
              </a:solidFill>
              <a:latin typeface="+mn-lt"/>
              <a:ea typeface="ヒラギノ角ゴ Pro W3" charset="-128"/>
              <a:cs typeface="ヒラギノ角ゴ Pro W3" charset="-128"/>
            </a:endParaRPr>
          </a:p>
          <a:p>
            <a:r>
              <a:rPr lang="en-GB" sz="1200" kern="1200" dirty="0" smtClean="0">
                <a:solidFill>
                  <a:schemeClr val="tx1"/>
                </a:solidFill>
                <a:latin typeface="+mn-lt"/>
                <a:ea typeface="ヒラギノ角ゴ Pro W3" charset="-128"/>
                <a:cs typeface="ヒラギノ角ゴ Pro W3" charset="-128"/>
              </a:rPr>
              <a:t>[58.	We </a:t>
            </a:r>
            <a:r>
              <a:rPr lang="en-GB" sz="1200" b="1" kern="1200" dirty="0" smtClean="0">
                <a:solidFill>
                  <a:schemeClr val="tx1"/>
                </a:solidFill>
                <a:latin typeface="+mn-lt"/>
                <a:ea typeface="ヒラギノ角ゴ Pro W3" charset="-128"/>
                <a:cs typeface="ヒラギノ角ゴ Pro W3" charset="-128"/>
              </a:rPr>
              <a:t>[</a:t>
            </a:r>
            <a:r>
              <a:rPr lang="en-US" sz="1200" b="1" kern="1200" dirty="0" smtClean="0">
                <a:solidFill>
                  <a:schemeClr val="tx1"/>
                </a:solidFill>
                <a:latin typeface="+mn-lt"/>
                <a:ea typeface="ヒラギノ角ゴ Pro W3" charset="-128"/>
                <a:cs typeface="ヒラギノ角ゴ Pro W3" charset="-128"/>
              </a:rPr>
              <a:t>recognize the need to ensure the rule of law, good governance and citizens’ right of access to official information, public participation in decision-making and equal access to justice and – Switzerland, EU]</a:t>
            </a:r>
            <a:r>
              <a:rPr lang="en-US" sz="1200" kern="1200" dirty="0" smtClean="0">
                <a:solidFill>
                  <a:schemeClr val="tx1"/>
                </a:solidFill>
                <a:latin typeface="+mn-lt"/>
                <a:ea typeface="ヒラギノ角ゴ Pro W3" charset="-128"/>
                <a:cs typeface="ヒラギノ角ゴ Pro W3" charset="-128"/>
              </a:rPr>
              <a:t> </a:t>
            </a:r>
            <a:r>
              <a:rPr lang="en-GB" sz="1200" b="1" kern="1200" dirty="0" smtClean="0">
                <a:solidFill>
                  <a:schemeClr val="tx1"/>
                </a:solidFill>
                <a:latin typeface="+mn-lt"/>
                <a:ea typeface="ヒラギノ角ゴ Pro W3" charset="-128"/>
                <a:cs typeface="ヒラギノ角ゴ Pro W3" charset="-128"/>
              </a:rPr>
              <a:t>[</a:t>
            </a:r>
            <a:r>
              <a:rPr lang="en-GB" sz="1200" kern="1200" dirty="0" smtClean="0">
                <a:solidFill>
                  <a:schemeClr val="tx1"/>
                </a:solidFill>
                <a:latin typeface="+mn-lt"/>
                <a:ea typeface="ヒラギノ角ゴ Pro W3" charset="-128"/>
                <a:cs typeface="ヒラギノ角ゴ Pro W3" charset="-128"/>
              </a:rPr>
              <a:t>agree to take steps to give further effect to Rio Principle 10 </a:t>
            </a:r>
            <a:r>
              <a:rPr lang="en-GB" sz="1200" b="1" kern="1200" dirty="0" smtClean="0">
                <a:solidFill>
                  <a:schemeClr val="tx1"/>
                </a:solidFill>
                <a:latin typeface="+mn-lt"/>
                <a:ea typeface="ヒラギノ角ゴ Pro W3" charset="-128"/>
                <a:cs typeface="ヒラギノ角ゴ Pro W3" charset="-128"/>
              </a:rPr>
              <a:t>[and 20 – Iceland] </a:t>
            </a:r>
            <a:r>
              <a:rPr lang="en-GB" sz="1200" kern="1200" dirty="0" smtClean="0">
                <a:solidFill>
                  <a:schemeClr val="tx1"/>
                </a:solidFill>
                <a:latin typeface="+mn-lt"/>
                <a:ea typeface="ヒラギノ角ゴ Pro W3" charset="-128"/>
                <a:cs typeface="ヒラギノ角ゴ Pro W3" charset="-128"/>
              </a:rPr>
              <a:t>at the global, regional and national level, </a:t>
            </a:r>
            <a:r>
              <a:rPr lang="en-GB" sz="1200" b="1" kern="1200" dirty="0" smtClean="0">
                <a:solidFill>
                  <a:schemeClr val="tx1"/>
                </a:solidFill>
                <a:latin typeface="+mn-lt"/>
                <a:ea typeface="ヒラギノ角ゴ Pro W3" charset="-128"/>
                <a:cs typeface="ヒラギノ角ゴ Pro W3" charset="-128"/>
              </a:rPr>
              <a:t>[by further implementing and strengthening existing tools or by developing new ones, - Serbia] </a:t>
            </a:r>
            <a:r>
              <a:rPr lang="en-GB" sz="1200" kern="1200" dirty="0" smtClean="0">
                <a:solidFill>
                  <a:schemeClr val="tx1"/>
                </a:solidFill>
                <a:latin typeface="+mn-lt"/>
                <a:ea typeface="ヒラギノ角ゴ Pro W3" charset="-128"/>
                <a:cs typeface="ヒラギノ角ゴ Pro W3" charset="-128"/>
              </a:rPr>
              <a:t>as appropriate</a:t>
            </a:r>
            <a:r>
              <a:rPr lang="en-GB" sz="1200" b="1" kern="1200" dirty="0" smtClean="0">
                <a:solidFill>
                  <a:schemeClr val="tx1"/>
                </a:solidFill>
                <a:latin typeface="+mn-lt"/>
                <a:ea typeface="ヒラギノ角ゴ Pro W3" charset="-128"/>
                <a:cs typeface="ヒラギノ角ゴ Pro W3" charset="-128"/>
              </a:rPr>
              <a:t>]</a:t>
            </a:r>
            <a:r>
              <a:rPr lang="en-GB" sz="1200" kern="1200" dirty="0" smtClean="0">
                <a:solidFill>
                  <a:schemeClr val="tx1"/>
                </a:solidFill>
                <a:latin typeface="+mn-lt"/>
                <a:ea typeface="ヒラギノ角ゴ Pro W3" charset="-128"/>
                <a:cs typeface="ヒラギノ角ゴ Pro W3" charset="-128"/>
              </a:rPr>
              <a:t> </a:t>
            </a:r>
            <a:r>
              <a:rPr lang="en-GB" sz="1200" b="1" kern="1200" dirty="0" smtClean="0">
                <a:solidFill>
                  <a:schemeClr val="tx1"/>
                </a:solidFill>
                <a:latin typeface="+mn-lt"/>
                <a:ea typeface="ヒラギノ角ゴ Pro W3" charset="-128"/>
                <a:cs typeface="ヒラギノ角ゴ Pro W3" charset="-128"/>
              </a:rPr>
              <a:t>/</a:t>
            </a:r>
            <a:r>
              <a:rPr lang="en-GB" sz="1200" kern="1200" dirty="0" smtClean="0">
                <a:solidFill>
                  <a:schemeClr val="tx1"/>
                </a:solidFill>
                <a:latin typeface="+mn-lt"/>
                <a:ea typeface="ヒラギノ角ゴ Pro W3" charset="-128"/>
                <a:cs typeface="ヒラギノ角ゴ Pro W3" charset="-128"/>
              </a:rPr>
              <a:t> </a:t>
            </a:r>
            <a:r>
              <a:rPr lang="en-GB" sz="1200" b="1" kern="1200" dirty="0" smtClean="0">
                <a:solidFill>
                  <a:schemeClr val="tx1"/>
                </a:solidFill>
                <a:latin typeface="+mn-lt"/>
                <a:ea typeface="ヒラギノ角ゴ Pro W3" charset="-128"/>
                <a:cs typeface="ヒラギノ角ゴ Pro W3" charset="-128"/>
              </a:rPr>
              <a:t>encourage action at the national, regional and local levels to promote access to information, public participation, and access to environmental justice in environmental matters – US] . – </a:t>
            </a:r>
            <a:r>
              <a:rPr lang="en-GB" sz="1200" kern="1200" dirty="0" smtClean="0">
                <a:solidFill>
                  <a:schemeClr val="tx1"/>
                </a:solidFill>
                <a:latin typeface="+mn-lt"/>
                <a:ea typeface="ヒラギノ角ゴ Pro W3" charset="-128"/>
                <a:cs typeface="ヒラギノ角ゴ Pro W3" charset="-128"/>
              </a:rPr>
              <a:t>G77,</a:t>
            </a:r>
            <a:r>
              <a:rPr lang="en-GB" sz="1200" b="1" kern="1200" dirty="0" smtClean="0">
                <a:solidFill>
                  <a:schemeClr val="tx1"/>
                </a:solidFill>
                <a:latin typeface="+mn-lt"/>
                <a:ea typeface="ヒラギノ角ゴ Pro W3" charset="-128"/>
                <a:cs typeface="ヒラギノ角ゴ Pro W3" charset="-128"/>
              </a:rPr>
              <a:t> </a:t>
            </a:r>
            <a:r>
              <a:rPr lang="en-GB" sz="1200" kern="1200" dirty="0" smtClean="0">
                <a:solidFill>
                  <a:schemeClr val="tx1"/>
                </a:solidFill>
                <a:latin typeface="+mn-lt"/>
                <a:ea typeface="ヒラギノ角ゴ Pro W3" charset="-128"/>
                <a:cs typeface="ヒラギノ角ゴ Pro W3" charset="-128"/>
              </a:rPr>
              <a:t>EU,</a:t>
            </a:r>
            <a:r>
              <a:rPr lang="en-GB" sz="1200" b="1" kern="1200" dirty="0" smtClean="0">
                <a:solidFill>
                  <a:schemeClr val="tx1"/>
                </a:solidFill>
                <a:latin typeface="+mn-lt"/>
                <a:ea typeface="ヒラギノ角ゴ Pro W3" charset="-128"/>
                <a:cs typeface="ヒラギノ角ゴ Pro W3" charset="-128"/>
              </a:rPr>
              <a:t> </a:t>
            </a:r>
            <a:r>
              <a:rPr lang="en-GB" sz="1200" kern="1200" dirty="0" smtClean="0">
                <a:solidFill>
                  <a:schemeClr val="tx1"/>
                </a:solidFill>
                <a:latin typeface="+mn-lt"/>
                <a:ea typeface="ヒラギノ角ゴ Pro W3" charset="-128"/>
                <a:cs typeface="ヒラギノ角ゴ Pro W3" charset="-128"/>
              </a:rPr>
              <a:t>Canada, New Zealand, Norway, Japan delete] </a:t>
            </a:r>
            <a:endParaRPr lang="es-ES" sz="1200" kern="1200" dirty="0" smtClean="0">
              <a:solidFill>
                <a:schemeClr val="tx1"/>
              </a:solidFill>
              <a:latin typeface="+mn-lt"/>
              <a:ea typeface="ヒラギノ角ゴ Pro W3" charset="-128"/>
              <a:cs typeface="ヒラギノ角ゴ Pro W3" charset="-128"/>
            </a:endParaRPr>
          </a:p>
          <a:p>
            <a:r>
              <a:rPr lang="en-GB" sz="1200" b="1" kern="1200" dirty="0" smtClean="0">
                <a:solidFill>
                  <a:schemeClr val="tx1"/>
                </a:solidFill>
                <a:latin typeface="+mn-lt"/>
                <a:ea typeface="ヒラギノ角ゴ Pro W3" charset="-128"/>
                <a:cs typeface="ヒラギノ角ゴ Pro W3" charset="-128"/>
              </a:rPr>
              <a:t> </a:t>
            </a:r>
            <a:endParaRPr lang="es-ES" sz="1200" kern="1200" dirty="0" smtClean="0">
              <a:solidFill>
                <a:schemeClr val="tx1"/>
              </a:solidFill>
              <a:latin typeface="+mn-lt"/>
              <a:ea typeface="ヒラギノ角ゴ Pro W3" charset="-128"/>
              <a:cs typeface="ヒラギノ角ゴ Pro W3" charset="-128"/>
            </a:endParaRPr>
          </a:p>
          <a:p>
            <a:r>
              <a:rPr lang="en-GB" sz="1200" b="1" kern="1200" dirty="0" smtClean="0">
                <a:solidFill>
                  <a:schemeClr val="tx1"/>
                </a:solidFill>
                <a:latin typeface="+mn-lt"/>
                <a:ea typeface="ヒラギノ角ゴ Pro W3" charset="-128"/>
                <a:cs typeface="ヒラギノ角ゴ Pro W3" charset="-128"/>
              </a:rPr>
              <a:t>[58 alt. We resolve to promote enhanced access to information, public participation in decision-making and access to judicial and administrative procedures in environmental matters. – Norway, EU; US, Liechtenstein combine with </a:t>
            </a:r>
            <a:r>
              <a:rPr lang="en-GB" sz="1200" b="1" kern="1200" dirty="0" err="1" smtClean="0">
                <a:solidFill>
                  <a:schemeClr val="tx1"/>
                </a:solidFill>
                <a:latin typeface="+mn-lt"/>
                <a:ea typeface="ヒラギノ角ゴ Pro W3" charset="-128"/>
                <a:cs typeface="ヒラギノ角ゴ Pro W3" charset="-128"/>
              </a:rPr>
              <a:t>para</a:t>
            </a:r>
            <a:r>
              <a:rPr lang="en-GB" sz="1200" b="1" kern="1200" dirty="0" smtClean="0">
                <a:solidFill>
                  <a:schemeClr val="tx1"/>
                </a:solidFill>
                <a:latin typeface="+mn-lt"/>
                <a:ea typeface="ヒラギノ角ゴ Pro W3" charset="-128"/>
                <a:cs typeface="ヒラギノ角ゴ Pro W3" charset="-128"/>
              </a:rPr>
              <a:t> 58]</a:t>
            </a:r>
            <a:endParaRPr lang="es-ES" sz="1200" kern="1200" dirty="0" smtClean="0">
              <a:solidFill>
                <a:schemeClr val="tx1"/>
              </a:solidFill>
              <a:latin typeface="+mn-lt"/>
              <a:ea typeface="ヒラギノ角ゴ Pro W3" charset="-128"/>
              <a:cs typeface="ヒラギノ角ゴ Pro W3" charset="-128"/>
            </a:endParaRPr>
          </a:p>
          <a:p>
            <a:r>
              <a:rPr lang="en-GB" sz="1200" b="1" kern="1200" dirty="0" smtClean="0">
                <a:solidFill>
                  <a:schemeClr val="tx1"/>
                </a:solidFill>
                <a:latin typeface="+mn-lt"/>
                <a:ea typeface="ヒラギノ角ゴ Pro W3" charset="-128"/>
                <a:cs typeface="ヒラギノ角ゴ Pro W3" charset="-128"/>
              </a:rPr>
              <a:t> </a:t>
            </a:r>
            <a:endParaRPr lang="es-ES" sz="1200" kern="1200" dirty="0" smtClean="0">
              <a:solidFill>
                <a:schemeClr val="tx1"/>
              </a:solidFill>
              <a:latin typeface="+mn-lt"/>
              <a:ea typeface="ヒラギノ角ゴ Pro W3" charset="-128"/>
              <a:cs typeface="ヒラギノ角ゴ Pro W3" charset="-128"/>
            </a:endParaRPr>
          </a:p>
          <a:p>
            <a:r>
              <a:rPr lang="en-GB" sz="1200" b="1" kern="1200" dirty="0" smtClean="0">
                <a:solidFill>
                  <a:schemeClr val="tx1"/>
                </a:solidFill>
                <a:latin typeface="+mn-lt"/>
                <a:ea typeface="ヒラギノ角ゴ Pro W3" charset="-128"/>
                <a:cs typeface="ヒラギノ角ゴ Pro W3" charset="-128"/>
              </a:rPr>
              <a:t>CST 58. We encourage action at the national, regional and local levels to promote access to information, public participation, and access to justice in environmental matters, as appropriate.</a:t>
            </a:r>
            <a:endParaRPr lang="es-ES" sz="1200" kern="1200" dirty="0" smtClean="0">
              <a:solidFill>
                <a:schemeClr val="tx1"/>
              </a:solidFill>
              <a:latin typeface="+mn-lt"/>
              <a:ea typeface="ヒラギノ角ゴ Pro W3" charset="-128"/>
              <a:cs typeface="ヒラギノ角ゴ Pro W3" charset="-128"/>
            </a:endParaRPr>
          </a:p>
          <a:p>
            <a:pPr marL="514350" indent="-514350">
              <a:buNone/>
            </a:pPr>
            <a:r>
              <a:rPr lang="es-ES" sz="1200" u="sng" dirty="0" smtClean="0">
                <a:latin typeface="Cambria" pitchFamily="18" charset="0"/>
              </a:rPr>
              <a:t>Declaración Política Regional de Intenciones</a:t>
            </a:r>
          </a:p>
          <a:p>
            <a:pPr marL="514350" indent="-514350">
              <a:buNone/>
            </a:pPr>
            <a:r>
              <a:rPr lang="es-ES" sz="1200" dirty="0" smtClean="0">
                <a:latin typeface="Cambria" pitchFamily="18" charset="0"/>
              </a:rPr>
              <a:t>A río + 20: Perú, Costa Rica, Jamaica, Chile</a:t>
            </a:r>
            <a:endParaRPr lang="es-ES" sz="1200" dirty="0" smtClean="0"/>
          </a:p>
          <a:p>
            <a:pPr>
              <a:buNone/>
            </a:pPr>
            <a:endParaRPr lang="es-ES" sz="1200" dirty="0" smtClean="0">
              <a:latin typeface="Cambria" pitchFamily="18" charset="0"/>
            </a:endParaRPr>
          </a:p>
          <a:p>
            <a:endParaRPr lang="es-ES"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Autofit/>
          </a:bodyPr>
          <a:lstStyle/>
          <a:p>
            <a:pPr marL="400050" indent="-400050" algn="just">
              <a:buFont typeface="+mj-lt"/>
              <a:buAutoNum type="romanUcPeriod"/>
            </a:pPr>
            <a:endParaRPr lang="es-ES" sz="1600" dirty="0">
              <a:latin typeface="Cambria" pitchFamily="18" charset="0"/>
            </a:endParaRP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600" dirty="0" smtClean="0"/>
              <a:t>Argentina, Brasil, Colombia, Costa</a:t>
            </a:r>
            <a:r>
              <a:rPr lang="es-ES" sz="1600" baseline="0" dirty="0" smtClean="0"/>
              <a:t> Rica, Ecuador, Honduras, Jamaica, México, Panamá, Paraguay, Perú, República Dominicana, Trinidad y Tobago, Uruguay, Chile</a:t>
            </a:r>
          </a:p>
          <a:p>
            <a:endParaRPr lang="es-ES" sz="1600" dirty="0" smtClean="0"/>
          </a:p>
          <a:p>
            <a:r>
              <a:rPr lang="es-ES" sz="1600" dirty="0" smtClean="0"/>
              <a:t>Diversidad pero comunión en opción democrática no en un estadio de desarrollo</a:t>
            </a:r>
          </a:p>
          <a:p>
            <a:pPr marL="342900" indent="-342900">
              <a:buFont typeface="+mj-lt"/>
              <a:buAutoNum type="arabicParenR"/>
            </a:pPr>
            <a:r>
              <a:rPr lang="es-ES" sz="1600" dirty="0" smtClean="0"/>
              <a:t>Anglo parlantes, </a:t>
            </a:r>
          </a:p>
          <a:p>
            <a:pPr marL="342900" indent="-342900">
              <a:buFont typeface="+mj-lt"/>
              <a:buAutoNum type="arabicParenR"/>
            </a:pPr>
            <a:r>
              <a:rPr lang="es-ES" sz="1600" dirty="0" smtClean="0"/>
              <a:t>ALBA, </a:t>
            </a:r>
          </a:p>
          <a:p>
            <a:pPr marL="342900" indent="-342900">
              <a:buFont typeface="+mj-lt"/>
              <a:buAutoNum type="arabicParenR"/>
            </a:pPr>
            <a:r>
              <a:rPr lang="es-ES" sz="1600" dirty="0" smtClean="0"/>
              <a:t>PIB per </a:t>
            </a:r>
            <a:r>
              <a:rPr lang="es-ES" sz="1600" dirty="0" err="1" smtClean="0"/>
              <a:t>càpita</a:t>
            </a:r>
            <a:r>
              <a:rPr lang="es-ES" sz="1600" dirty="0" smtClean="0"/>
              <a:t> bajo los 4 mil </a:t>
            </a:r>
            <a:r>
              <a:rPr lang="es-ES" sz="1600" dirty="0" err="1" smtClean="0"/>
              <a:t>dolares</a:t>
            </a:r>
            <a:r>
              <a:rPr lang="es-ES" sz="1600" dirty="0" smtClean="0"/>
              <a:t> (</a:t>
            </a:r>
            <a:r>
              <a:rPr lang="es-ES" sz="1600" dirty="0" err="1" smtClean="0"/>
              <a:t>paraguay</a:t>
            </a:r>
            <a:r>
              <a:rPr lang="es-ES" sz="1600" dirty="0" smtClean="0"/>
              <a:t>) hasta superar los 14 mil. </a:t>
            </a:r>
            <a:endParaRPr lang="es-ES" sz="1600"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extLst>
      <p:ext uri="{BB962C8B-B14F-4D97-AF65-F5344CB8AC3E}">
        <p14:creationId xmlns:p14="http://schemas.microsoft.com/office/powerpoint/2010/main" val="5147098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L"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extLst>
      <p:ext uri="{BB962C8B-B14F-4D97-AF65-F5344CB8AC3E}">
        <p14:creationId xmlns:p14="http://schemas.microsoft.com/office/powerpoint/2010/main" val="2028427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mtClean="0">
                <a:solidFill>
                  <a:schemeClr val="tx1"/>
                </a:solidFill>
                <a:latin typeface="Cambria" pitchFamily="18" charset="0"/>
              </a:rPr>
              <a:t>(Community of Latin American and Caribbean States (CELAC) - EU Summit, Santiago- January 2013-CELAC Summit, Santiago- January 2013-Meeting of the Governing Council UNEP, Nairobi- February 2013-Independent expert human rights/environment, Nairobi- February 2013 Conference SD, post 2015 and Rio + 20, Bogotá-march 2013-Side event  Choosing Our Future: Open and Participatory Sustainable Development Governance, June 2012, Major groups UNEP)</a:t>
            </a:r>
          </a:p>
          <a:p>
            <a:endParaRPr lang="es-CL"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extLst>
      <p:ext uri="{BB962C8B-B14F-4D97-AF65-F5344CB8AC3E}">
        <p14:creationId xmlns:p14="http://schemas.microsoft.com/office/powerpoint/2010/main" val="2028427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Autofit/>
          </a:bodyPr>
          <a:lstStyle/>
          <a:p>
            <a:r>
              <a:rPr lang="en-US" dirty="0" smtClean="0"/>
              <a:t>Biding </a:t>
            </a:r>
            <a:r>
              <a:rPr lang="en-US" dirty="0" err="1" smtClean="0"/>
              <a:t>instrumentbasing</a:t>
            </a:r>
            <a:r>
              <a:rPr lang="en-US" dirty="0" smtClean="0"/>
              <a:t> </a:t>
            </a:r>
            <a:r>
              <a:rPr lang="en-US" dirty="0"/>
              <a:t>their position on four main reasons: environmental challenges require better legal instruments to address them; conflicts require channels for social dialogue to promote social peace; the challenge of legitimize the exercise of power and public institutions, </a:t>
            </a:r>
            <a:r>
              <a:rPr lang="en-US" dirty="0" smtClean="0"/>
              <a:t>and </a:t>
            </a:r>
            <a:r>
              <a:rPr lang="en-US" dirty="0"/>
              <a:t>the limited capacities that make it necessary to have mechanisms that involve local communities and strengthen public institutions </a:t>
            </a:r>
            <a:endParaRPr lang="en-US" sz="2000" dirty="0" smtClean="0">
              <a:latin typeface="Cambria" pitchFamily="18" charset="0"/>
            </a:endParaRPr>
          </a:p>
          <a:p>
            <a:pPr marL="514350" indent="-514350">
              <a:buNone/>
            </a:pPr>
            <a:endParaRPr lang="en-US" sz="1800" dirty="0" smtClean="0">
              <a:latin typeface="Cambria" pitchFamily="18" charset="0"/>
            </a:endParaRPr>
          </a:p>
          <a:p>
            <a:endParaRPr lang="en-US" sz="1800" dirty="0">
              <a:latin typeface="Cambria" pitchFamily="18" charset="0"/>
            </a:endParaRPr>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Definition</a:t>
            </a:r>
            <a:r>
              <a:rPr lang="es-MX" dirty="0" smtClean="0"/>
              <a:t> of </a:t>
            </a:r>
            <a:r>
              <a:rPr lang="es-MX" dirty="0" err="1" smtClean="0"/>
              <a:t>Public</a:t>
            </a:r>
            <a:r>
              <a:rPr lang="es-MX" baseline="0" dirty="0" smtClean="0"/>
              <a:t> </a:t>
            </a:r>
            <a:r>
              <a:rPr lang="es-MX" baseline="0" dirty="0" err="1" smtClean="0"/>
              <a:t>acording</a:t>
            </a:r>
            <a:r>
              <a:rPr lang="es-MX" baseline="0" dirty="0" smtClean="0"/>
              <a:t> </a:t>
            </a:r>
            <a:r>
              <a:rPr lang="es-MX" baseline="0" dirty="0" err="1" smtClean="0"/>
              <a:t>to</a:t>
            </a:r>
            <a:r>
              <a:rPr lang="es-MX" baseline="0" dirty="0" smtClean="0"/>
              <a:t> </a:t>
            </a:r>
            <a:r>
              <a:rPr lang="es-MX" baseline="0" dirty="0" err="1" smtClean="0"/>
              <a:t>action</a:t>
            </a:r>
            <a:r>
              <a:rPr lang="es-MX" baseline="0" smtClean="0"/>
              <a:t> plan:</a:t>
            </a:r>
            <a:endParaRPr lang="es-CL"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extLst>
      <p:ext uri="{BB962C8B-B14F-4D97-AF65-F5344CB8AC3E}">
        <p14:creationId xmlns:p14="http://schemas.microsoft.com/office/powerpoint/2010/main" val="2028427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MX" dirty="0" err="1" smtClean="0"/>
              <a:t>Definition</a:t>
            </a:r>
            <a:r>
              <a:rPr lang="es-MX" dirty="0" smtClean="0"/>
              <a:t> of </a:t>
            </a:r>
            <a:r>
              <a:rPr lang="es-MX" dirty="0" err="1" smtClean="0"/>
              <a:t>Public</a:t>
            </a:r>
            <a:r>
              <a:rPr lang="es-MX" baseline="0" dirty="0" smtClean="0"/>
              <a:t> </a:t>
            </a:r>
            <a:r>
              <a:rPr lang="es-MX" baseline="0" dirty="0" err="1" smtClean="0"/>
              <a:t>acording</a:t>
            </a:r>
            <a:r>
              <a:rPr lang="es-MX" baseline="0" dirty="0" smtClean="0"/>
              <a:t> </a:t>
            </a:r>
            <a:r>
              <a:rPr lang="es-MX" baseline="0" dirty="0" err="1" smtClean="0"/>
              <a:t>to</a:t>
            </a:r>
            <a:r>
              <a:rPr lang="es-MX" baseline="0" dirty="0" smtClean="0"/>
              <a:t> </a:t>
            </a:r>
            <a:r>
              <a:rPr lang="es-MX" baseline="0" dirty="0" err="1" smtClean="0"/>
              <a:t>action</a:t>
            </a:r>
            <a:r>
              <a:rPr lang="es-MX" baseline="0" smtClean="0"/>
              <a:t> plan:</a:t>
            </a:r>
            <a:endParaRPr lang="es-CL"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extLst>
      <p:ext uri="{BB962C8B-B14F-4D97-AF65-F5344CB8AC3E}">
        <p14:creationId xmlns:p14="http://schemas.microsoft.com/office/powerpoint/2010/main" val="2028427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CL" dirty="0" err="1" smtClean="0"/>
              <a:t>The</a:t>
            </a:r>
            <a:r>
              <a:rPr lang="es-CL" dirty="0" smtClean="0"/>
              <a:t> base-</a:t>
            </a:r>
            <a:r>
              <a:rPr lang="es-CL" dirty="0" err="1" smtClean="0"/>
              <a:t>the</a:t>
            </a:r>
            <a:r>
              <a:rPr lang="es-CL" baseline="0" dirty="0" smtClean="0"/>
              <a:t> </a:t>
            </a:r>
            <a:r>
              <a:rPr lang="es-CL" baseline="0" dirty="0" err="1" smtClean="0"/>
              <a:t>process-the</a:t>
            </a:r>
            <a:r>
              <a:rPr lang="es-CL" baseline="0" dirty="0" smtClean="0"/>
              <a:t> </a:t>
            </a:r>
            <a:r>
              <a:rPr lang="es-CL" baseline="0" dirty="0" err="1" smtClean="0"/>
              <a:t>means-the</a:t>
            </a:r>
            <a:r>
              <a:rPr lang="es-CL" baseline="0" dirty="0" smtClean="0"/>
              <a:t> </a:t>
            </a:r>
            <a:r>
              <a:rPr lang="es-CL" baseline="0" dirty="0" err="1" smtClean="0"/>
              <a:t>vission</a:t>
            </a:r>
            <a:r>
              <a:rPr lang="es-CL" baseline="0" dirty="0" smtClean="0"/>
              <a:t> </a:t>
            </a:r>
            <a:endParaRPr lang="es-CL" dirty="0"/>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pie de página"/>
          <p:cNvSpPr>
            <a:spLocks noGrp="1"/>
          </p:cNvSpPr>
          <p:nvPr>
            <p:ph type="ftr" sz="quarter" idx="10"/>
          </p:nvPr>
        </p:nvSpPr>
        <p:spPr/>
        <p:txBody>
          <a:bodyPr/>
          <a:lstStyle/>
          <a:p>
            <a:pPr>
              <a:defRPr/>
            </a:pPr>
            <a:r>
              <a:rPr lang="en-US" smtClean="0"/>
              <a:t>Chile's Government / Ministry of the Environment</a:t>
            </a:r>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ooter Placeholder 4"/>
          <p:cNvSpPr txBox="1">
            <a:spLocks/>
          </p:cNvSpPr>
          <p:nvPr/>
        </p:nvSpPr>
        <p:spPr bwMode="auto">
          <a:xfrm>
            <a:off x="0" y="6535738"/>
            <a:ext cx="3181350" cy="246062"/>
          </a:xfrm>
          <a:prstGeom prst="rect">
            <a:avLst/>
          </a:prstGeom>
          <a:noFill/>
          <a:ln w="9525">
            <a:noFill/>
            <a:miter lim="800000"/>
            <a:headEnd/>
            <a:tailEnd/>
          </a:ln>
        </p:spPr>
        <p:txBody>
          <a:bodyPr/>
          <a:lstStyle/>
          <a:p>
            <a:pPr>
              <a:defRPr/>
            </a:pPr>
            <a:r>
              <a:rPr lang="es-ES_tradnl" sz="900" dirty="0">
                <a:solidFill>
                  <a:srgbClr val="898989"/>
                </a:solidFill>
                <a:latin typeface="Verdana" pitchFamily="34" charset="0"/>
              </a:rPr>
              <a:t>Gobierno de Chile | Ministerio del Medio Ambiente</a:t>
            </a:r>
          </a:p>
        </p:txBody>
      </p:sp>
      <p:sp>
        <p:nvSpPr>
          <p:cNvPr id="2" name="Title 1"/>
          <p:cNvSpPr>
            <a:spLocks noGrp="1"/>
          </p:cNvSpPr>
          <p:nvPr>
            <p:ph type="ctrTitle"/>
          </p:nvPr>
        </p:nvSpPr>
        <p:spPr>
          <a:xfrm>
            <a:off x="685800" y="21304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92AE108F-A615-4F66-927B-B83E9B7238F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4"/>
          <p:cNvSpPr txBox="1">
            <a:spLocks/>
          </p:cNvSpPr>
          <p:nvPr/>
        </p:nvSpPr>
        <p:spPr bwMode="auto">
          <a:xfrm>
            <a:off x="0" y="6535738"/>
            <a:ext cx="3181350" cy="246062"/>
          </a:xfrm>
          <a:prstGeom prst="rect">
            <a:avLst/>
          </a:prstGeom>
          <a:noFill/>
          <a:ln w="9525">
            <a:noFill/>
            <a:miter lim="800000"/>
            <a:headEnd/>
            <a:tailEnd/>
          </a:ln>
        </p:spPr>
        <p:txBody>
          <a:bodyPr/>
          <a:lstStyle/>
          <a:p>
            <a:pPr>
              <a:defRPr/>
            </a:pPr>
            <a:r>
              <a:rPr lang="es-ES_tradnl" sz="900" dirty="0">
                <a:solidFill>
                  <a:srgbClr val="898989"/>
                </a:solidFill>
                <a:latin typeface="Verdana" pitchFamily="34" charset="0"/>
              </a:rPr>
              <a:t>Gobierno de Chile | Ministerio del Medio Ambiente</a:t>
            </a: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8EA05261-0579-4D56-9763-425E4A17D21C}"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32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endParaRPr lang="es-ES_tradnl" dirty="0"/>
          </a:p>
        </p:txBody>
      </p:sp>
      <p:sp>
        <p:nvSpPr>
          <p:cNvPr id="5" name="Slide Number Placeholder 5"/>
          <p:cNvSpPr>
            <a:spLocks noGrp="1"/>
          </p:cNvSpPr>
          <p:nvPr>
            <p:ph type="sldNum" sz="quarter" idx="11"/>
          </p:nvPr>
        </p:nvSpPr>
        <p:spPr/>
        <p:txBody>
          <a:bodyPr/>
          <a:lstStyle>
            <a:lvl1pPr>
              <a:defRPr/>
            </a:lvl1pPr>
          </a:lstStyle>
          <a:p>
            <a:pPr>
              <a:defRPr/>
            </a:pPr>
            <a:fld id="{54AE1A9B-6F9F-42F3-9723-1EC43AC44D93}"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000"/>
            </a:lvl1pPr>
            <a:lvl2pPr>
              <a:defRPr sz="1800"/>
            </a:lvl2pPr>
            <a:lvl3pPr>
              <a:defRPr sz="1600"/>
            </a:lvl3pPr>
            <a:lvl4pPr>
              <a:buClr>
                <a:srgbClr val="006CB7"/>
              </a:buClr>
              <a:defRPr sz="1400"/>
            </a:lvl4pPr>
            <a:lvl5pPr>
              <a:buClr>
                <a:srgbClr val="006CB7"/>
              </a:buCl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000"/>
            </a:lvl1pPr>
            <a:lvl2pPr>
              <a:defRPr sz="1800"/>
            </a:lvl2pPr>
            <a:lvl3pPr>
              <a:defRPr sz="1600"/>
            </a:lvl3pPr>
            <a:lvl4pPr>
              <a:buClr>
                <a:srgbClr val="006CB7"/>
              </a:buClr>
              <a:defRPr sz="1400"/>
            </a:lvl4pPr>
            <a:lvl5pPr>
              <a:buClr>
                <a:srgbClr val="006CB7"/>
              </a:buCl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endParaRPr lang="es-ES_tradnl" dirty="0"/>
          </a:p>
        </p:txBody>
      </p:sp>
      <p:sp>
        <p:nvSpPr>
          <p:cNvPr id="6" name="Slide Number Placeholder 5"/>
          <p:cNvSpPr>
            <a:spLocks noGrp="1"/>
          </p:cNvSpPr>
          <p:nvPr>
            <p:ph type="sldNum" sz="quarter" idx="11"/>
          </p:nvPr>
        </p:nvSpPr>
        <p:spPr/>
        <p:txBody>
          <a:bodyPr/>
          <a:lstStyle>
            <a:lvl1pPr>
              <a:defRPr/>
            </a:lvl1pPr>
          </a:lstStyle>
          <a:p>
            <a:pPr>
              <a:defRPr/>
            </a:pPr>
            <a:fld id="{A6BDA616-401D-496E-9E55-110EF04616A7}"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p:txBody>
          <a:bodyPr/>
          <a:lstStyle>
            <a:lvl1pPr>
              <a:defRPr/>
            </a:lvl1pPr>
          </a:lstStyle>
          <a:p>
            <a:pPr>
              <a:defRPr/>
            </a:pPr>
            <a:endParaRPr lang="es-ES_tradnl" dirty="0"/>
          </a:p>
        </p:txBody>
      </p:sp>
      <p:sp>
        <p:nvSpPr>
          <p:cNvPr id="8" name="Slide Number Placeholder 5"/>
          <p:cNvSpPr>
            <a:spLocks noGrp="1"/>
          </p:cNvSpPr>
          <p:nvPr>
            <p:ph type="sldNum" sz="quarter" idx="11"/>
          </p:nvPr>
        </p:nvSpPr>
        <p:spPr/>
        <p:txBody>
          <a:bodyPr/>
          <a:lstStyle>
            <a:lvl1pPr>
              <a:defRPr/>
            </a:lvl1pPr>
          </a:lstStyle>
          <a:p>
            <a:pPr>
              <a:defRPr/>
            </a:pPr>
            <a:fld id="{7E7EA117-2D4C-44F1-BC78-356DFC047FC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endParaRPr lang="es-ES_tradnl" dirty="0"/>
          </a:p>
        </p:txBody>
      </p:sp>
      <p:sp>
        <p:nvSpPr>
          <p:cNvPr id="4" name="Slide Number Placeholder 5"/>
          <p:cNvSpPr>
            <a:spLocks noGrp="1"/>
          </p:cNvSpPr>
          <p:nvPr>
            <p:ph type="sldNum" sz="quarter" idx="11"/>
          </p:nvPr>
        </p:nvSpPr>
        <p:spPr/>
        <p:txBody>
          <a:bodyPr/>
          <a:lstStyle>
            <a:lvl1pPr>
              <a:defRPr/>
            </a:lvl1pPr>
          </a:lstStyle>
          <a:p>
            <a:pPr>
              <a:defRPr/>
            </a:pPr>
            <a:fld id="{ADF6AFDD-B9D4-4CA7-8549-26094AC49DF9}"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endParaRPr lang="es-ES_tradnl" dirty="0"/>
          </a:p>
        </p:txBody>
      </p:sp>
      <p:sp>
        <p:nvSpPr>
          <p:cNvPr id="3" name="Slide Number Placeholder 5"/>
          <p:cNvSpPr>
            <a:spLocks noGrp="1"/>
          </p:cNvSpPr>
          <p:nvPr>
            <p:ph type="sldNum" sz="quarter" idx="11"/>
          </p:nvPr>
        </p:nvSpPr>
        <p:spPr/>
        <p:txBody>
          <a:bodyPr/>
          <a:lstStyle>
            <a:lvl1pPr>
              <a:defRPr/>
            </a:lvl1pPr>
          </a:lstStyle>
          <a:p>
            <a:pPr>
              <a:defRPr/>
            </a:pPr>
            <a:fld id="{BBCFF09E-FCF5-43EB-8F40-3ABEA590AE4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s-ES_tradnl" dirty="0"/>
          </a:p>
        </p:txBody>
      </p:sp>
      <p:sp>
        <p:nvSpPr>
          <p:cNvPr id="6" name="Slide Number Placeholder 5"/>
          <p:cNvSpPr>
            <a:spLocks noGrp="1"/>
          </p:cNvSpPr>
          <p:nvPr>
            <p:ph type="sldNum" sz="quarter" idx="11"/>
          </p:nvPr>
        </p:nvSpPr>
        <p:spPr/>
        <p:txBody>
          <a:bodyPr/>
          <a:lstStyle>
            <a:lvl1pPr>
              <a:defRPr/>
            </a:lvl1pPr>
          </a:lstStyle>
          <a:p>
            <a:pPr>
              <a:defRPr/>
            </a:pPr>
            <a:fld id="{43AFC8C4-C538-413E-A5D8-B9F30CBB840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endParaRPr lang="es-ES_tradnl" dirty="0"/>
          </a:p>
        </p:txBody>
      </p:sp>
      <p:sp>
        <p:nvSpPr>
          <p:cNvPr id="6" name="Slide Number Placeholder 5"/>
          <p:cNvSpPr>
            <a:spLocks noGrp="1"/>
          </p:cNvSpPr>
          <p:nvPr>
            <p:ph type="sldNum" sz="quarter" idx="11"/>
          </p:nvPr>
        </p:nvSpPr>
        <p:spPr/>
        <p:txBody>
          <a:bodyPr/>
          <a:lstStyle>
            <a:lvl1pPr>
              <a:defRPr/>
            </a:lvl1pPr>
          </a:lstStyle>
          <a:p>
            <a:pPr>
              <a:defRPr/>
            </a:pPr>
            <a:fld id="{B58DF8EB-4383-4DAD-85F2-603F7EE1781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s-ES_tradnl" dirty="0"/>
          </a:p>
        </p:txBody>
      </p:sp>
      <p:sp>
        <p:nvSpPr>
          <p:cNvPr id="5" name="Slide Number Placeholder 5"/>
          <p:cNvSpPr>
            <a:spLocks noGrp="1"/>
          </p:cNvSpPr>
          <p:nvPr>
            <p:ph type="sldNum" sz="quarter" idx="11"/>
          </p:nvPr>
        </p:nvSpPr>
        <p:spPr/>
        <p:txBody>
          <a:bodyPr/>
          <a:lstStyle>
            <a:lvl1pPr>
              <a:defRPr/>
            </a:lvl1pPr>
          </a:lstStyle>
          <a:p>
            <a:pPr>
              <a:defRPr/>
            </a:pPr>
            <a:fld id="{C7EAD3DE-00B4-4DB9-A3F5-D91B7190512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19800" y="274638"/>
            <a:ext cx="2057400" cy="585152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54102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endParaRPr lang="es-ES_tradnl" dirty="0"/>
          </a:p>
        </p:txBody>
      </p:sp>
      <p:sp>
        <p:nvSpPr>
          <p:cNvPr id="5" name="Slide Number Placeholder 5"/>
          <p:cNvSpPr>
            <a:spLocks noGrp="1"/>
          </p:cNvSpPr>
          <p:nvPr>
            <p:ph type="sldNum" sz="quarter" idx="11"/>
          </p:nvPr>
        </p:nvSpPr>
        <p:spPr/>
        <p:txBody>
          <a:bodyPr/>
          <a:lstStyle>
            <a:lvl1pPr>
              <a:defRPr/>
            </a:lvl1pPr>
          </a:lstStyle>
          <a:p>
            <a:pPr>
              <a:defRPr/>
            </a:pPr>
            <a:fld id="{33DFACDF-8D77-4DBB-9E2B-4110F2D03F9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1143000"/>
          </a:xfrm>
        </p:spPr>
        <p:txBody>
          <a:bodyPr/>
          <a:lstStyle/>
          <a:p>
            <a:r>
              <a:rPr lang="es-ES" smtClean="0"/>
              <a:t>Haga clic para modificar el estilo de título del patrón</a:t>
            </a:r>
            <a:endParaRPr lang="es-CL"/>
          </a:p>
        </p:txBody>
      </p:sp>
      <p:sp>
        <p:nvSpPr>
          <p:cNvPr id="3" name="2 Marcador de tabla"/>
          <p:cNvSpPr>
            <a:spLocks noGrp="1"/>
          </p:cNvSpPr>
          <p:nvPr>
            <p:ph type="tbl" idx="1"/>
          </p:nvPr>
        </p:nvSpPr>
        <p:spPr>
          <a:xfrm>
            <a:off x="152400" y="1477963"/>
            <a:ext cx="8177213" cy="4525962"/>
          </a:xfrm>
        </p:spPr>
        <p:txBody>
          <a:bodyPr/>
          <a:lstStyle/>
          <a:p>
            <a:pPr lvl="0"/>
            <a:endParaRPr lang="es-CL" noProof="0" dirty="0"/>
          </a:p>
        </p:txBody>
      </p:sp>
      <p:sp>
        <p:nvSpPr>
          <p:cNvPr id="4" name="Footer Placeholder 4"/>
          <p:cNvSpPr>
            <a:spLocks noGrp="1"/>
          </p:cNvSpPr>
          <p:nvPr>
            <p:ph type="ftr" sz="quarter" idx="10"/>
          </p:nvPr>
        </p:nvSpPr>
        <p:spPr/>
        <p:txBody>
          <a:bodyPr/>
          <a:lstStyle>
            <a:lvl1pPr>
              <a:defRPr/>
            </a:lvl1pPr>
          </a:lstStyle>
          <a:p>
            <a:pPr>
              <a:defRPr/>
            </a:pPr>
            <a:endParaRPr lang="es-ES_tradnl" dirty="0"/>
          </a:p>
        </p:txBody>
      </p:sp>
      <p:sp>
        <p:nvSpPr>
          <p:cNvPr id="5" name="Slide Number Placeholder 5"/>
          <p:cNvSpPr>
            <a:spLocks noGrp="1"/>
          </p:cNvSpPr>
          <p:nvPr>
            <p:ph type="sldNum" sz="quarter" idx="11"/>
          </p:nvPr>
        </p:nvSpPr>
        <p:spPr/>
        <p:txBody>
          <a:bodyPr/>
          <a:lstStyle>
            <a:lvl1pPr>
              <a:defRPr/>
            </a:lvl1pPr>
          </a:lstStyle>
          <a:p>
            <a:pPr>
              <a:defRPr/>
            </a:pPr>
            <a:fld id="{FE51F446-1883-40B1-839E-FBB893A22F07}"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1143000"/>
          </a:xfrm>
        </p:spPr>
        <p:txBody>
          <a:bodyPr/>
          <a:lstStyle/>
          <a:p>
            <a:r>
              <a:rPr lang="es-ES" smtClean="0"/>
              <a:t>Haga clic para modificar el estilo de título del patrón</a:t>
            </a:r>
            <a:endParaRPr lang="es-CL"/>
          </a:p>
        </p:txBody>
      </p:sp>
      <p:sp>
        <p:nvSpPr>
          <p:cNvPr id="3" name="2 Marcador de contenido"/>
          <p:cNvSpPr>
            <a:spLocks noGrp="1"/>
          </p:cNvSpPr>
          <p:nvPr>
            <p:ph idx="1"/>
          </p:nvPr>
        </p:nvSpPr>
        <p:spPr>
          <a:xfrm>
            <a:off x="152400" y="1477963"/>
            <a:ext cx="8177213" cy="45259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Footer Placeholder 4"/>
          <p:cNvSpPr>
            <a:spLocks noGrp="1"/>
          </p:cNvSpPr>
          <p:nvPr>
            <p:ph type="ftr" sz="quarter" idx="10"/>
          </p:nvPr>
        </p:nvSpPr>
        <p:spPr/>
        <p:txBody>
          <a:bodyPr/>
          <a:lstStyle>
            <a:lvl1pPr>
              <a:defRPr/>
            </a:lvl1pPr>
          </a:lstStyle>
          <a:p>
            <a:pPr>
              <a:defRPr/>
            </a:pPr>
            <a:endParaRPr lang="es-ES_tradnl" dirty="0"/>
          </a:p>
        </p:txBody>
      </p:sp>
      <p:sp>
        <p:nvSpPr>
          <p:cNvPr id="5" name="Slide Number Placeholder 5"/>
          <p:cNvSpPr>
            <a:spLocks noGrp="1"/>
          </p:cNvSpPr>
          <p:nvPr>
            <p:ph type="sldNum" sz="quarter" idx="11"/>
          </p:nvPr>
        </p:nvSpPr>
        <p:spPr/>
        <p:txBody>
          <a:bodyPr/>
          <a:lstStyle>
            <a:lvl1pPr>
              <a:defRPr/>
            </a:lvl1pPr>
          </a:lstStyle>
          <a:p>
            <a:pPr>
              <a:defRPr/>
            </a:pPr>
            <a:fld id="{A7E9BC74-D3A0-460D-8EE4-0F655034EAF7}"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4417DB58-8C1F-40EF-B9CC-7EEFEAE18B4F}" type="datetime1">
              <a:rPr lang="es-ES"/>
              <a:pPr>
                <a:defRPr/>
              </a:pPr>
              <a:t>19/12/2016</a:t>
            </a:fld>
            <a:endParaRPr lang="es-ES" dirty="0"/>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6" name="Slide Number Placeholder 5"/>
          <p:cNvSpPr>
            <a:spLocks noGrp="1"/>
          </p:cNvSpPr>
          <p:nvPr>
            <p:ph type="sldNum" sz="quarter" idx="12"/>
          </p:nvPr>
        </p:nvSpPr>
        <p:spPr>
          <a:xfrm>
            <a:off x="6553200" y="6324600"/>
            <a:ext cx="2133600" cy="365125"/>
          </a:xfrm>
          <a:prstGeom prst="rect">
            <a:avLst/>
          </a:prstGeom>
        </p:spPr>
        <p:txBody>
          <a:bodyPr vert="horz" wrap="square" lIns="91440" tIns="45720" rIns="91440" bIns="45720" numCol="1" anchor="t" anchorCtr="0" compatLnSpc="1">
            <a:prstTxWarp prst="textNoShape">
              <a:avLst/>
            </a:prstTxWarp>
          </a:bodyPr>
          <a:lstStyle>
            <a:lvl1pPr algn="r">
              <a:defRPr>
                <a:solidFill>
                  <a:srgbClr val="898989"/>
                </a:solidFill>
                <a:latin typeface="Calibri" pitchFamily="34" charset="0"/>
              </a:defRPr>
            </a:lvl1pPr>
          </a:lstStyle>
          <a:p>
            <a:pPr>
              <a:defRPr/>
            </a:pPr>
            <a:fld id="{6858FFA7-904B-4764-9DAA-689AEF1F733F}"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E9E1A89B-CC00-4192-B920-4E670543D311}" type="datetime1">
              <a:rPr lang="es-ES"/>
              <a:pPr>
                <a:defRPr/>
              </a:pPr>
              <a:t>19/12/2016</a:t>
            </a:fld>
            <a:endParaRPr lang="es-ES" dirty="0"/>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A7ADCAC6-D263-4E6A-9CA2-73B1F2A95A31}"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0BC92167-26DF-4DDE-A396-E7387890E15B}" type="datetime1">
              <a:rPr lang="es-ES"/>
              <a:pPr>
                <a:defRPr/>
              </a:pPr>
              <a:t>19/12/2016</a:t>
            </a:fld>
            <a:endParaRPr lang="es-ES" dirty="0"/>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9E551DD1-5EF6-4FAE-A5BA-F708E03322E8}"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71AD0286-2499-4E8D-A2B8-ED4354B017C2}" type="datetime1">
              <a:rPr lang="es-ES"/>
              <a:pPr>
                <a:defRPr/>
              </a:pPr>
              <a:t>19/12/2016</a:t>
            </a:fld>
            <a:endParaRPr lang="es-ES" dirty="0"/>
          </a:p>
        </p:txBody>
      </p:sp>
      <p:sp>
        <p:nvSpPr>
          <p:cNvPr id="6" name="Footer Placehold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5B002EF8-B177-4F10-9AF8-B4327BC39689}"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C5E65745-4BB1-49F1-A95E-ED6073109C78}" type="datetime1">
              <a:rPr lang="es-ES"/>
              <a:pPr>
                <a:defRPr/>
              </a:pPr>
              <a:t>19/12/2016</a:t>
            </a:fld>
            <a:endParaRPr lang="es-ES" dirty="0"/>
          </a:p>
        </p:txBody>
      </p:sp>
      <p:sp>
        <p:nvSpPr>
          <p:cNvPr id="8" name="Footer Placeholder 7"/>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81E55F99-DC32-471F-9DD2-2AF8A3845F65}"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1C222595-0B4B-4A30-9F0E-079734233413}" type="datetime1">
              <a:rPr lang="es-ES"/>
              <a:pPr>
                <a:defRPr/>
              </a:pPr>
              <a:t>19/12/2016</a:t>
            </a:fld>
            <a:endParaRPr lang="es-ES" dirty="0"/>
          </a:p>
        </p:txBody>
      </p:sp>
      <p:sp>
        <p:nvSpPr>
          <p:cNvPr id="4" name="Footer Placeholder 3"/>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F4AF4E45-71D7-4501-822C-4BB2CFBF00FB}"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DB26AA6C-B346-41E0-8837-2D7D0BFAD406}" type="datetime1">
              <a:rPr lang="es-ES"/>
              <a:pPr>
                <a:defRPr/>
              </a:pPr>
              <a:t>19/12/2016</a:t>
            </a:fld>
            <a:endParaRPr lang="es-ES" dirty="0"/>
          </a:p>
        </p:txBody>
      </p:sp>
      <p:sp>
        <p:nvSpPr>
          <p:cNvPr id="3" name="Footer Placeholder 2"/>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F2FB1AED-1C5B-41D9-9E84-2E4A2EEF067D}"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9E3EE845-6263-45CE-A11C-3F74D36C9C6A}" type="datetime1">
              <a:rPr lang="es-ES"/>
              <a:pPr>
                <a:defRPr/>
              </a:pPr>
              <a:t>19/12/2016</a:t>
            </a:fld>
            <a:endParaRPr lang="es-ES" dirty="0"/>
          </a:p>
        </p:txBody>
      </p:sp>
      <p:sp>
        <p:nvSpPr>
          <p:cNvPr id="6" name="Footer Placehold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D3B8EB1C-037C-412B-8E98-34B23104DE09}"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8FA6AC89-470E-43BE-B4A3-826D5AFDC7EA}" type="datetime1">
              <a:rPr lang="es-ES"/>
              <a:pPr>
                <a:defRPr/>
              </a:pPr>
              <a:t>19/12/2016</a:t>
            </a:fld>
            <a:endParaRPr lang="es-ES" dirty="0"/>
          </a:p>
        </p:txBody>
      </p:sp>
      <p:sp>
        <p:nvSpPr>
          <p:cNvPr id="6" name="Footer Placehold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579A138B-E0C8-42EA-9711-66EDEA95ED5B}"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5450A96D-9A58-4A1B-945E-0378C0CCA805}" type="datetime1">
              <a:rPr lang="es-ES"/>
              <a:pPr>
                <a:defRPr/>
              </a:pPr>
              <a:t>19/12/2016</a:t>
            </a:fld>
            <a:endParaRPr lang="es-ES" dirty="0"/>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4735CC63-936E-42EE-820C-00DB0B0B9703}"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AE57ED8B-3D3A-40A5-B285-C4225783B6A0}" type="datetime1">
              <a:rPr lang="es-ES"/>
              <a:pPr>
                <a:defRPr/>
              </a:pPr>
              <a:t>19/12/2016</a:t>
            </a:fld>
            <a:endParaRPr lang="es-ES" dirty="0"/>
          </a:p>
        </p:txBody>
      </p:sp>
      <p:sp>
        <p:nvSpPr>
          <p:cNvPr id="5" name="Footer Placehold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ea typeface="ヒラギノ角ゴ Pro W3" charset="-128"/>
                <a:cs typeface="+mn-cs"/>
              </a:defRPr>
            </a:lvl1pPr>
          </a:lstStyle>
          <a:p>
            <a:pPr>
              <a:defRPr/>
            </a:pPr>
            <a:endParaRPr lang="es-E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pitchFamily="34" charset="0"/>
              </a:defRPr>
            </a:lvl1pPr>
          </a:lstStyle>
          <a:p>
            <a:pPr>
              <a:defRPr/>
            </a:pPr>
            <a:fld id="{9DE4A228-CE9C-4410-B6A0-56AD9C4ABD1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52400" y="152400"/>
            <a:ext cx="8164513"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152400" y="1477963"/>
            <a:ext cx="8177213"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19050" y="6527800"/>
            <a:ext cx="3181350" cy="246063"/>
          </a:xfrm>
          <a:prstGeom prst="rect">
            <a:avLst/>
          </a:prstGeom>
        </p:spPr>
        <p:txBody>
          <a:bodyPr vert="horz" wrap="square" lIns="91440" tIns="45720" rIns="91440" bIns="45720" numCol="1" anchor="t" anchorCtr="0" compatLnSpc="1">
            <a:prstTxWarp prst="textNoShape">
              <a:avLst/>
            </a:prstTxWarp>
          </a:bodyPr>
          <a:lstStyle>
            <a:lvl1pPr>
              <a:defRPr sz="900">
                <a:solidFill>
                  <a:srgbClr val="898989"/>
                </a:solidFill>
                <a:latin typeface="Verdana" pitchFamily="34" charset="0"/>
                <a:ea typeface="ヒラギノ角ゴ Pro W3" charset="-128"/>
                <a:cs typeface="+mn-cs"/>
              </a:defRPr>
            </a:lvl1pPr>
          </a:lstStyle>
          <a:p>
            <a:pPr>
              <a:defRPr/>
            </a:pPr>
            <a:endParaRPr lang="es-ES_tradnl" dirty="0"/>
          </a:p>
        </p:txBody>
      </p:sp>
      <p:sp>
        <p:nvSpPr>
          <p:cNvPr id="6" name="Slide Number Placeholder 5"/>
          <p:cNvSpPr>
            <a:spLocks noGrp="1"/>
          </p:cNvSpPr>
          <p:nvPr>
            <p:ph type="sldNum" sz="quarter" idx="4"/>
          </p:nvPr>
        </p:nvSpPr>
        <p:spPr>
          <a:xfrm>
            <a:off x="6183313" y="6527800"/>
            <a:ext cx="2133600" cy="193675"/>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898989"/>
                </a:solidFill>
                <a:latin typeface="Verdana" pitchFamily="34" charset="0"/>
              </a:defRPr>
            </a:lvl1pPr>
          </a:lstStyle>
          <a:p>
            <a:pPr>
              <a:defRPr/>
            </a:pPr>
            <a:fld id="{E633C085-A231-4C2C-BE0A-4F166EC29A1B}" type="slidenum">
              <a:rPr lang="en-US"/>
              <a:pPr>
                <a:defRPr/>
              </a:pPr>
              <a:t>‹#›</a:t>
            </a:fld>
            <a:endParaRPr lang="en-US" dirty="0"/>
          </a:p>
        </p:txBody>
      </p:sp>
      <p:sp>
        <p:nvSpPr>
          <p:cNvPr id="6150" name="Rectangle 6"/>
          <p:cNvSpPr>
            <a:spLocks noChangeArrowheads="1"/>
          </p:cNvSpPr>
          <p:nvPr/>
        </p:nvSpPr>
        <p:spPr bwMode="auto">
          <a:xfrm>
            <a:off x="8413750" y="-6350"/>
            <a:ext cx="284163" cy="866775"/>
          </a:xfrm>
          <a:prstGeom prst="rect">
            <a:avLst/>
          </a:prstGeom>
          <a:solidFill>
            <a:srgbClr val="006CB7"/>
          </a:solidFill>
          <a:ln w="9525">
            <a:noFill/>
            <a:miter lim="800000"/>
            <a:headEnd/>
            <a:tailEnd/>
          </a:ln>
          <a:effectLst>
            <a:outerShdw dist="38100" dir="2700000" algn="br" rotWithShape="0">
              <a:srgbClr val="808080">
                <a:alpha val="25000"/>
              </a:srgbClr>
            </a:outerShdw>
          </a:effectLst>
        </p:spPr>
        <p:txBody>
          <a:bodyPr anchor="ctr"/>
          <a:lstStyle/>
          <a:p>
            <a:pPr>
              <a:defRPr/>
            </a:pPr>
            <a:endParaRPr lang="es-ES" dirty="0">
              <a:solidFill>
                <a:srgbClr val="FFFFFF"/>
              </a:solidFill>
              <a:latin typeface="Calibri" pitchFamily="34" charset="0"/>
            </a:endParaRPr>
          </a:p>
        </p:txBody>
      </p:sp>
      <p:sp>
        <p:nvSpPr>
          <p:cNvPr id="6151" name="Rectangle 7"/>
          <p:cNvSpPr>
            <a:spLocks noChangeArrowheads="1"/>
          </p:cNvSpPr>
          <p:nvPr/>
        </p:nvSpPr>
        <p:spPr bwMode="auto">
          <a:xfrm>
            <a:off x="8697913" y="0"/>
            <a:ext cx="347662" cy="860425"/>
          </a:xfrm>
          <a:prstGeom prst="rect">
            <a:avLst/>
          </a:prstGeom>
          <a:solidFill>
            <a:srgbClr val="EF4144"/>
          </a:solidFill>
          <a:ln w="9525">
            <a:noFill/>
            <a:miter lim="800000"/>
            <a:headEnd/>
            <a:tailEnd/>
          </a:ln>
          <a:effectLst>
            <a:outerShdw dist="38100" dir="2700000" rotWithShape="0">
              <a:srgbClr val="808080">
                <a:alpha val="25000"/>
              </a:srgbClr>
            </a:outerShdw>
          </a:effectLst>
        </p:spPr>
        <p:txBody>
          <a:bodyPr anchor="ctr"/>
          <a:lstStyle/>
          <a:p>
            <a:pPr>
              <a:defRPr/>
            </a:pPr>
            <a:endParaRPr lang="es-ES" dirty="0">
              <a:solidFill>
                <a:srgbClr val="FFFFFF"/>
              </a:solidFill>
              <a:latin typeface="Calibri" pitchFamily="34" charset="0"/>
            </a:endParaRPr>
          </a:p>
        </p:txBody>
      </p:sp>
      <p:sp>
        <p:nvSpPr>
          <p:cNvPr id="6152" name="Rectangle 9"/>
          <p:cNvSpPr>
            <a:spLocks noChangeArrowheads="1"/>
          </p:cNvSpPr>
          <p:nvPr/>
        </p:nvSpPr>
        <p:spPr bwMode="auto">
          <a:xfrm>
            <a:off x="8413750" y="6400800"/>
            <a:ext cx="284163" cy="457200"/>
          </a:xfrm>
          <a:prstGeom prst="rect">
            <a:avLst/>
          </a:prstGeom>
          <a:solidFill>
            <a:srgbClr val="006CB7"/>
          </a:solidFill>
          <a:ln w="9525">
            <a:noFill/>
            <a:miter lim="800000"/>
            <a:headEnd/>
            <a:tailEnd/>
          </a:ln>
          <a:effectLst>
            <a:outerShdw dist="38100" dir="12899965" algn="br" rotWithShape="0">
              <a:srgbClr val="808080">
                <a:alpha val="25000"/>
              </a:srgbClr>
            </a:outerShdw>
          </a:effectLst>
        </p:spPr>
        <p:txBody>
          <a:bodyPr anchor="ctr"/>
          <a:lstStyle/>
          <a:p>
            <a:pPr>
              <a:defRPr/>
            </a:pPr>
            <a:endParaRPr lang="es-ES" dirty="0">
              <a:solidFill>
                <a:srgbClr val="FFFFFF"/>
              </a:solidFill>
              <a:latin typeface="Calibri" pitchFamily="34" charset="0"/>
            </a:endParaRPr>
          </a:p>
        </p:txBody>
      </p:sp>
      <p:sp>
        <p:nvSpPr>
          <p:cNvPr id="6153" name="Rectangle 10"/>
          <p:cNvSpPr>
            <a:spLocks noChangeArrowheads="1"/>
          </p:cNvSpPr>
          <p:nvPr/>
        </p:nvSpPr>
        <p:spPr bwMode="auto">
          <a:xfrm>
            <a:off x="8697913" y="6400800"/>
            <a:ext cx="347662" cy="457200"/>
          </a:xfrm>
          <a:prstGeom prst="rect">
            <a:avLst/>
          </a:prstGeom>
          <a:solidFill>
            <a:srgbClr val="EF4144"/>
          </a:solidFill>
          <a:ln w="9525">
            <a:noFill/>
            <a:miter lim="800000"/>
            <a:headEnd/>
            <a:tailEnd/>
          </a:ln>
          <a:effectLst>
            <a:outerShdw dist="38100" dir="12899965" rotWithShape="0">
              <a:srgbClr val="808080">
                <a:alpha val="25000"/>
              </a:srgbClr>
            </a:outerShdw>
          </a:effectLst>
        </p:spPr>
        <p:txBody>
          <a:bodyPr anchor="ctr"/>
          <a:lstStyle/>
          <a:p>
            <a:pPr>
              <a:defRPr/>
            </a:pPr>
            <a:endParaRPr lang="es-ES" dirty="0">
              <a:solidFill>
                <a:srgbClr val="FFFFFF"/>
              </a:solidFill>
              <a:latin typeface="Calibri" pitchFamily="34" charset="0"/>
            </a:endParaRPr>
          </a:p>
        </p:txBody>
      </p:sp>
    </p:spTree>
  </p:cSld>
  <p:clrMap bg1="lt1" tx1="dk1" bg2="lt2" tx2="dk2" accent1="accent1" accent2="accent2" accent3="accent3" accent4="accent4" accent5="accent5" accent6="accent6" hlink="hlink" folHlink="folHlink"/>
  <p:sldLayoutIdLst>
    <p:sldLayoutId id="2147485346" r:id="rId1"/>
    <p:sldLayoutId id="2147485347" r:id="rId2"/>
    <p:sldLayoutId id="2147485341" r:id="rId3"/>
    <p:sldLayoutId id="2147485340" r:id="rId4"/>
    <p:sldLayoutId id="2147485339" r:id="rId5"/>
    <p:sldLayoutId id="2147485338" r:id="rId6"/>
    <p:sldLayoutId id="2147485337" r:id="rId7"/>
    <p:sldLayoutId id="2147485336" r:id="rId8"/>
    <p:sldLayoutId id="2147485335" r:id="rId9"/>
    <p:sldLayoutId id="2147485334" r:id="rId10"/>
    <p:sldLayoutId id="2147485333" r:id="rId11"/>
    <p:sldLayoutId id="2147485332" r:id="rId12"/>
    <p:sldLayoutId id="2147485331" r:id="rId13"/>
  </p:sldLayoutIdLst>
  <p:hf hdr="0" ftr="0" dt="0"/>
  <p:txStyles>
    <p:titleStyle>
      <a:lvl1pPr algn="l" defTabSz="457200" rtl="0" eaLnBrk="0" fontAlgn="base" hangingPunct="0">
        <a:spcBef>
          <a:spcPct val="0"/>
        </a:spcBef>
        <a:spcAft>
          <a:spcPct val="0"/>
        </a:spcAft>
        <a:defRPr sz="2400" kern="1200">
          <a:solidFill>
            <a:srgbClr val="006CB7"/>
          </a:solidFill>
          <a:latin typeface="Verdana"/>
          <a:ea typeface="ヒラギノ角ゴ Pro W3" charset="-128"/>
          <a:cs typeface="Verdana"/>
        </a:defRPr>
      </a:lvl1pPr>
      <a:lvl2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2pPr>
      <a:lvl3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3pPr>
      <a:lvl4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4pPr>
      <a:lvl5pPr algn="l" defTabSz="457200" rtl="0" eaLnBrk="0" fontAlgn="base" hangingPunct="0">
        <a:spcBef>
          <a:spcPct val="0"/>
        </a:spcBef>
        <a:spcAft>
          <a:spcPct val="0"/>
        </a:spcAft>
        <a:defRPr sz="2400">
          <a:solidFill>
            <a:srgbClr val="006CB7"/>
          </a:solidFill>
          <a:latin typeface="Verdana" charset="0"/>
          <a:ea typeface="ヒラギノ角ゴ Pro W3" charset="-128"/>
          <a:cs typeface="Verdana" pitchFamily="34" charset="0"/>
        </a:defRPr>
      </a:lvl5pPr>
      <a:lvl6pPr marL="457200" algn="l" defTabSz="457200" rtl="0" fontAlgn="base">
        <a:spcBef>
          <a:spcPct val="0"/>
        </a:spcBef>
        <a:spcAft>
          <a:spcPct val="0"/>
        </a:spcAft>
        <a:defRPr sz="2400">
          <a:solidFill>
            <a:srgbClr val="006CB7"/>
          </a:solidFill>
          <a:latin typeface="Verdana" charset="0"/>
          <a:ea typeface="ヒラギノ角ゴ Pro W3" charset="-128"/>
        </a:defRPr>
      </a:lvl6pPr>
      <a:lvl7pPr marL="914400" algn="l" defTabSz="457200" rtl="0" fontAlgn="base">
        <a:spcBef>
          <a:spcPct val="0"/>
        </a:spcBef>
        <a:spcAft>
          <a:spcPct val="0"/>
        </a:spcAft>
        <a:defRPr sz="2400">
          <a:solidFill>
            <a:srgbClr val="006CB7"/>
          </a:solidFill>
          <a:latin typeface="Verdana" charset="0"/>
          <a:ea typeface="ヒラギノ角ゴ Pro W3" charset="-128"/>
        </a:defRPr>
      </a:lvl7pPr>
      <a:lvl8pPr marL="1371600" algn="l" defTabSz="457200" rtl="0" fontAlgn="base">
        <a:spcBef>
          <a:spcPct val="0"/>
        </a:spcBef>
        <a:spcAft>
          <a:spcPct val="0"/>
        </a:spcAft>
        <a:defRPr sz="2400">
          <a:solidFill>
            <a:srgbClr val="006CB7"/>
          </a:solidFill>
          <a:latin typeface="Verdana" charset="0"/>
          <a:ea typeface="ヒラギノ角ゴ Pro W3" charset="-128"/>
        </a:defRPr>
      </a:lvl8pPr>
      <a:lvl9pPr marL="1828800" algn="l" defTabSz="457200" rtl="0" fontAlgn="base">
        <a:spcBef>
          <a:spcPct val="0"/>
        </a:spcBef>
        <a:spcAft>
          <a:spcPct val="0"/>
        </a:spcAft>
        <a:defRPr sz="2400">
          <a:solidFill>
            <a:srgbClr val="006CB7"/>
          </a:solidFill>
          <a:latin typeface="Verdana" charset="0"/>
          <a:ea typeface="ヒラギノ角ゴ Pro W3" charset="-128"/>
        </a:defRPr>
      </a:lvl9pPr>
    </p:titleStyle>
    <p:bodyStyle>
      <a:lvl1pPr marL="342900" indent="-342900" algn="l" defTabSz="457200" rtl="0" eaLnBrk="0" fontAlgn="base" hangingPunct="0">
        <a:spcBef>
          <a:spcPct val="20000"/>
        </a:spcBef>
        <a:spcAft>
          <a:spcPct val="0"/>
        </a:spcAft>
        <a:buFont typeface="Arial" pitchFamily="34" charset="0"/>
        <a:buChar char="•"/>
        <a:defRPr sz="2000" kern="1200">
          <a:solidFill>
            <a:srgbClr val="595959"/>
          </a:solidFill>
          <a:latin typeface="Verdana"/>
          <a:ea typeface="ヒラギノ角ゴ Pro W3" charset="-128"/>
          <a:cs typeface="Verdana"/>
        </a:defRPr>
      </a:lvl1pPr>
      <a:lvl2pPr marL="742950" indent="-285750" algn="l" defTabSz="457200" rtl="0" eaLnBrk="0" fontAlgn="base" hangingPunct="0">
        <a:spcBef>
          <a:spcPct val="20000"/>
        </a:spcBef>
        <a:spcAft>
          <a:spcPct val="0"/>
        </a:spcAft>
        <a:buClr>
          <a:srgbClr val="006CB7"/>
        </a:buClr>
        <a:buFont typeface="Arial" pitchFamily="34" charset="0"/>
        <a:buChar char="–"/>
        <a:defRPr sz="2800" kern="1200">
          <a:solidFill>
            <a:srgbClr val="595959"/>
          </a:solidFill>
          <a:latin typeface="Verdana"/>
          <a:ea typeface="ヒラギノ角ゴ Pro W3" charset="-128"/>
          <a:cs typeface="Verdana"/>
        </a:defRPr>
      </a:lvl2pPr>
      <a:lvl3pPr marL="1143000" indent="-228600" algn="l" defTabSz="457200" rtl="0" eaLnBrk="0" fontAlgn="base" hangingPunct="0">
        <a:spcBef>
          <a:spcPct val="20000"/>
        </a:spcBef>
        <a:spcAft>
          <a:spcPct val="0"/>
        </a:spcAft>
        <a:buClr>
          <a:srgbClr val="006CB7"/>
        </a:buClr>
        <a:buFont typeface="Arial" pitchFamily="34" charset="0"/>
        <a:buChar char="•"/>
        <a:defRPr sz="1600" kern="1200">
          <a:solidFill>
            <a:srgbClr val="595959"/>
          </a:solidFill>
          <a:latin typeface="Verdana"/>
          <a:ea typeface="ヒラギノ角ゴ Pro W3" charset="-128"/>
          <a:cs typeface="Verdana"/>
        </a:defRPr>
      </a:lvl3pPr>
      <a:lvl4pPr marL="1600200" indent="-228600" algn="l" defTabSz="457200" rtl="0" eaLnBrk="0" fontAlgn="base" hangingPunct="0">
        <a:spcBef>
          <a:spcPct val="20000"/>
        </a:spcBef>
        <a:spcAft>
          <a:spcPct val="0"/>
        </a:spcAft>
        <a:buFont typeface="Arial" pitchFamily="34" charset="0"/>
        <a:buChar char="–"/>
        <a:defRPr sz="1400" kern="1200">
          <a:solidFill>
            <a:srgbClr val="595959"/>
          </a:solidFill>
          <a:latin typeface="Verdana"/>
          <a:ea typeface="ヒラギノ角ゴ Pro W3" charset="-128"/>
          <a:cs typeface="Verdana"/>
        </a:defRPr>
      </a:lvl4pPr>
      <a:lvl5pPr marL="2057400" indent="-228600" algn="l" defTabSz="457200" rtl="0" eaLnBrk="0" fontAlgn="base" hangingPunct="0">
        <a:spcBef>
          <a:spcPct val="20000"/>
        </a:spcBef>
        <a:spcAft>
          <a:spcPct val="0"/>
        </a:spcAft>
        <a:buFont typeface="Arial" pitchFamily="34" charset="0"/>
        <a:buChar char="»"/>
        <a:defRPr sz="1400" kern="1200">
          <a:solidFill>
            <a:srgbClr val="595959"/>
          </a:solidFill>
          <a:latin typeface="Verdana"/>
          <a:ea typeface="ヒラギノ角ゴ Pro W3" charset="-128"/>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5" name="Rectangle 14"/>
          <p:cNvSpPr/>
          <p:nvPr/>
        </p:nvSpPr>
        <p:spPr>
          <a:xfrm>
            <a:off x="0" y="6629400"/>
            <a:ext cx="9144000" cy="228600"/>
          </a:xfrm>
          <a:prstGeom prst="rect">
            <a:avLst/>
          </a:prstGeom>
          <a:solidFill>
            <a:srgbClr val="EF414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s-ES" dirty="0">
              <a:solidFill>
                <a:srgbClr val="FFFFFF"/>
              </a:solidFill>
              <a:ea typeface="ヒラギノ角ゴ Pro W3" charset="-128"/>
            </a:endParaRPr>
          </a:p>
        </p:txBody>
      </p:sp>
      <p:sp>
        <p:nvSpPr>
          <p:cNvPr id="20483" name="Rectangle 13"/>
          <p:cNvSpPr>
            <a:spLocks noChangeArrowheads="1"/>
          </p:cNvSpPr>
          <p:nvPr/>
        </p:nvSpPr>
        <p:spPr bwMode="auto">
          <a:xfrm>
            <a:off x="7153275" y="0"/>
            <a:ext cx="1990725" cy="6629400"/>
          </a:xfrm>
          <a:prstGeom prst="rect">
            <a:avLst/>
          </a:prstGeom>
          <a:solidFill>
            <a:schemeClr val="bg1"/>
          </a:solidFill>
          <a:ln w="9525">
            <a:noFill/>
            <a:miter lim="800000"/>
            <a:headEnd/>
            <a:tailEnd/>
          </a:ln>
          <a:effectLst>
            <a:outerShdw dist="38100" dir="5640026" rotWithShape="0">
              <a:srgbClr val="808080">
                <a:alpha val="25000"/>
              </a:srgbClr>
            </a:outerShdw>
          </a:effectLst>
        </p:spPr>
        <p:txBody>
          <a:bodyPr anchor="ctr"/>
          <a:lstStyle/>
          <a:p>
            <a:pPr>
              <a:defRPr/>
            </a:pPr>
            <a:endParaRPr lang="es-ES" dirty="0">
              <a:solidFill>
                <a:srgbClr val="FFFFFF"/>
              </a:solidFill>
              <a:latin typeface="Calibri" pitchFamily="34" charset="0"/>
            </a:endParaRPr>
          </a:p>
        </p:txBody>
      </p:sp>
      <p:sp>
        <p:nvSpPr>
          <p:cNvPr id="7" name="Rectangle 6"/>
          <p:cNvSpPr/>
          <p:nvPr/>
        </p:nvSpPr>
        <p:spPr bwMode="auto">
          <a:xfrm>
            <a:off x="7153275" y="2058988"/>
            <a:ext cx="895350" cy="2038350"/>
          </a:xfrm>
          <a:prstGeom prst="rect">
            <a:avLst/>
          </a:prstGeom>
          <a:solidFill>
            <a:srgbClr val="006CB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s-ES" dirty="0">
              <a:solidFill>
                <a:srgbClr val="FFFFFF"/>
              </a:solidFill>
              <a:ea typeface="ヒラギノ角ゴ Pro W3" charset="-128"/>
            </a:endParaRPr>
          </a:p>
        </p:txBody>
      </p:sp>
      <p:sp>
        <p:nvSpPr>
          <p:cNvPr id="8" name="Rectangle 7"/>
          <p:cNvSpPr/>
          <p:nvPr/>
        </p:nvSpPr>
        <p:spPr bwMode="auto">
          <a:xfrm>
            <a:off x="8048625" y="2058988"/>
            <a:ext cx="1095375" cy="2038350"/>
          </a:xfrm>
          <a:prstGeom prst="rect">
            <a:avLst/>
          </a:prstGeom>
          <a:solidFill>
            <a:srgbClr val="EF414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s-ES" dirty="0">
              <a:solidFill>
                <a:srgbClr val="FFFFFF"/>
              </a:solidFill>
              <a:ea typeface="ヒラギノ角ゴ Pro W3" charset="-128"/>
            </a:endParaRPr>
          </a:p>
        </p:txBody>
      </p:sp>
      <p:pic>
        <p:nvPicPr>
          <p:cNvPr id="3078" name="Picture 1"/>
          <p:cNvPicPr>
            <a:picLocks noChangeAspect="1" noChangeArrowheads="1"/>
          </p:cNvPicPr>
          <p:nvPr/>
        </p:nvPicPr>
        <p:blipFill>
          <a:blip r:embed="rId13"/>
          <a:srcRect/>
          <a:stretch>
            <a:fillRect/>
          </a:stretch>
        </p:blipFill>
        <p:spPr bwMode="auto">
          <a:xfrm>
            <a:off x="7253288" y="2162175"/>
            <a:ext cx="696912" cy="508000"/>
          </a:xfrm>
          <a:prstGeom prst="rect">
            <a:avLst/>
          </a:prstGeom>
          <a:noFill/>
          <a:ln w="12700">
            <a:noFill/>
            <a:miter lim="800000"/>
            <a:headEnd/>
            <a:tailEnd/>
          </a:ln>
        </p:spPr>
      </p:pic>
      <p:sp>
        <p:nvSpPr>
          <p:cNvPr id="20487" name="Rectangle 12"/>
          <p:cNvSpPr>
            <a:spLocks noChangeArrowheads="1"/>
          </p:cNvSpPr>
          <p:nvPr/>
        </p:nvSpPr>
        <p:spPr bwMode="auto">
          <a:xfrm>
            <a:off x="4763" y="0"/>
            <a:ext cx="7148512" cy="6629400"/>
          </a:xfrm>
          <a:prstGeom prst="rect">
            <a:avLst/>
          </a:prstGeom>
          <a:solidFill>
            <a:srgbClr val="006CB7"/>
          </a:solidFill>
          <a:ln w="9525">
            <a:noFill/>
            <a:miter lim="800000"/>
            <a:headEnd/>
            <a:tailEnd/>
          </a:ln>
          <a:effectLst>
            <a:outerShdw dist="38100" dir="3779989" algn="br" rotWithShape="0">
              <a:srgbClr val="808080">
                <a:alpha val="70000"/>
              </a:srgbClr>
            </a:outerShdw>
          </a:effectLst>
        </p:spPr>
        <p:txBody>
          <a:bodyPr anchor="ctr"/>
          <a:lstStyle/>
          <a:p>
            <a:pPr>
              <a:defRPr/>
            </a:pPr>
            <a:endParaRPr lang="es-ES" dirty="0">
              <a:solidFill>
                <a:srgbClr val="FFFFFF"/>
              </a:solidFill>
              <a:latin typeface="Calibri" pitchFamily="34" charset="0"/>
            </a:endParaRPr>
          </a:p>
        </p:txBody>
      </p:sp>
      <p:sp>
        <p:nvSpPr>
          <p:cNvPr id="3080" name="Title Placeholder 1"/>
          <p:cNvSpPr>
            <a:spLocks noGrp="1"/>
          </p:cNvSpPr>
          <p:nvPr>
            <p:ph type="title"/>
          </p:nvPr>
        </p:nvSpPr>
        <p:spPr bwMode="auto">
          <a:xfrm>
            <a:off x="457200" y="2525713"/>
            <a:ext cx="6477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pic>
        <p:nvPicPr>
          <p:cNvPr id="3081" name="Imagen 11" descr="txt_mma.png"/>
          <p:cNvPicPr>
            <a:picLocks noChangeAspect="1"/>
          </p:cNvPicPr>
          <p:nvPr/>
        </p:nvPicPr>
        <p:blipFill>
          <a:blip r:embed="rId14"/>
          <a:srcRect/>
          <a:stretch>
            <a:fillRect/>
          </a:stretch>
        </p:blipFill>
        <p:spPr bwMode="auto">
          <a:xfrm>
            <a:off x="8048625" y="1989138"/>
            <a:ext cx="1054100" cy="830262"/>
          </a:xfrm>
          <a:prstGeom prst="rect">
            <a:avLst/>
          </a:prstGeom>
          <a:noFill/>
          <a:ln w="9525">
            <a:noFill/>
            <a:miter lim="800000"/>
            <a:headEnd/>
            <a:tailEnd/>
          </a:ln>
        </p:spPr>
      </p:pic>
      <p:pic>
        <p:nvPicPr>
          <p:cNvPr id="3082" name="Imagen 15" descr="txt_GobiernoDeChile.png"/>
          <p:cNvPicPr>
            <a:picLocks noChangeAspect="1"/>
          </p:cNvPicPr>
          <p:nvPr/>
        </p:nvPicPr>
        <p:blipFill>
          <a:blip r:embed="rId15"/>
          <a:srcRect/>
          <a:stretch>
            <a:fillRect/>
          </a:stretch>
        </p:blipFill>
        <p:spPr bwMode="auto">
          <a:xfrm>
            <a:off x="8089900" y="3810000"/>
            <a:ext cx="1054100" cy="1333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hf hdr="0" ftr="0" dt="0"/>
  <p:txStyles>
    <p:titleStyle>
      <a:lvl1pPr algn="l" defTabSz="457200" rtl="0" eaLnBrk="0" fontAlgn="base" hangingPunct="0">
        <a:spcBef>
          <a:spcPct val="0"/>
        </a:spcBef>
        <a:spcAft>
          <a:spcPct val="0"/>
        </a:spcAft>
        <a:defRPr sz="3200" b="1" kern="1200">
          <a:solidFill>
            <a:schemeClr val="bg1"/>
          </a:solidFill>
          <a:latin typeface="Verdana"/>
          <a:ea typeface="ヒラギノ角ゴ Pro W3" charset="-128"/>
          <a:cs typeface="Verdana"/>
        </a:defRPr>
      </a:lvl1pPr>
      <a:lvl2pPr algn="l" defTabSz="457200" rtl="0" eaLnBrk="0" fontAlgn="base" hangingPunct="0">
        <a:spcBef>
          <a:spcPct val="0"/>
        </a:spcBef>
        <a:spcAft>
          <a:spcPct val="0"/>
        </a:spcAft>
        <a:defRPr sz="3200" b="1">
          <a:solidFill>
            <a:schemeClr val="bg1"/>
          </a:solidFill>
          <a:latin typeface="Verdana" charset="0"/>
          <a:ea typeface="ヒラギノ角ゴ Pro W3" charset="-128"/>
          <a:cs typeface="Verdana" pitchFamily="34" charset="0"/>
        </a:defRPr>
      </a:lvl2pPr>
      <a:lvl3pPr algn="l" defTabSz="457200" rtl="0" eaLnBrk="0" fontAlgn="base" hangingPunct="0">
        <a:spcBef>
          <a:spcPct val="0"/>
        </a:spcBef>
        <a:spcAft>
          <a:spcPct val="0"/>
        </a:spcAft>
        <a:defRPr sz="3200" b="1">
          <a:solidFill>
            <a:schemeClr val="bg1"/>
          </a:solidFill>
          <a:latin typeface="Verdana" charset="0"/>
          <a:ea typeface="ヒラギノ角ゴ Pro W3" charset="-128"/>
          <a:cs typeface="Verdana" pitchFamily="34" charset="0"/>
        </a:defRPr>
      </a:lvl3pPr>
      <a:lvl4pPr algn="l" defTabSz="457200" rtl="0" eaLnBrk="0" fontAlgn="base" hangingPunct="0">
        <a:spcBef>
          <a:spcPct val="0"/>
        </a:spcBef>
        <a:spcAft>
          <a:spcPct val="0"/>
        </a:spcAft>
        <a:defRPr sz="3200" b="1">
          <a:solidFill>
            <a:schemeClr val="bg1"/>
          </a:solidFill>
          <a:latin typeface="Verdana" charset="0"/>
          <a:ea typeface="ヒラギノ角ゴ Pro W3" charset="-128"/>
          <a:cs typeface="Verdana" pitchFamily="34" charset="0"/>
        </a:defRPr>
      </a:lvl4pPr>
      <a:lvl5pPr algn="l" defTabSz="457200" rtl="0" eaLnBrk="0" fontAlgn="base" hangingPunct="0">
        <a:spcBef>
          <a:spcPct val="0"/>
        </a:spcBef>
        <a:spcAft>
          <a:spcPct val="0"/>
        </a:spcAft>
        <a:defRPr sz="3200" b="1">
          <a:solidFill>
            <a:schemeClr val="bg1"/>
          </a:solidFill>
          <a:latin typeface="Verdana" charset="0"/>
          <a:ea typeface="ヒラギノ角ゴ Pro W3" charset="-128"/>
          <a:cs typeface="Verdana" pitchFamily="34" charset="0"/>
        </a:defRPr>
      </a:lvl5pPr>
      <a:lvl6pPr marL="457200" algn="l" defTabSz="457200" rtl="0" fontAlgn="base">
        <a:spcBef>
          <a:spcPct val="0"/>
        </a:spcBef>
        <a:spcAft>
          <a:spcPct val="0"/>
        </a:spcAft>
        <a:defRPr sz="4400" b="1">
          <a:solidFill>
            <a:schemeClr val="tx1"/>
          </a:solidFill>
          <a:latin typeface="Verdana" charset="0"/>
          <a:ea typeface="ヒラギノ角ゴ Pro W3" charset="-128"/>
        </a:defRPr>
      </a:lvl6pPr>
      <a:lvl7pPr marL="914400" algn="l" defTabSz="457200" rtl="0" fontAlgn="base">
        <a:spcBef>
          <a:spcPct val="0"/>
        </a:spcBef>
        <a:spcAft>
          <a:spcPct val="0"/>
        </a:spcAft>
        <a:defRPr sz="4400" b="1">
          <a:solidFill>
            <a:schemeClr val="tx1"/>
          </a:solidFill>
          <a:latin typeface="Verdana" charset="0"/>
          <a:ea typeface="ヒラギノ角ゴ Pro W3" charset="-128"/>
        </a:defRPr>
      </a:lvl7pPr>
      <a:lvl8pPr marL="1371600" algn="l" defTabSz="457200" rtl="0" fontAlgn="base">
        <a:spcBef>
          <a:spcPct val="0"/>
        </a:spcBef>
        <a:spcAft>
          <a:spcPct val="0"/>
        </a:spcAft>
        <a:defRPr sz="4400" b="1">
          <a:solidFill>
            <a:schemeClr val="tx1"/>
          </a:solidFill>
          <a:latin typeface="Verdana" charset="0"/>
          <a:ea typeface="ヒラギノ角ゴ Pro W3" charset="-128"/>
        </a:defRPr>
      </a:lvl8pPr>
      <a:lvl9pPr marL="1828800" algn="l" defTabSz="457200" rtl="0" fontAlgn="base">
        <a:spcBef>
          <a:spcPct val="0"/>
        </a:spcBef>
        <a:spcAft>
          <a:spcPct val="0"/>
        </a:spcAft>
        <a:defRPr sz="4400" b="1">
          <a:solidFill>
            <a:schemeClr val="tx1"/>
          </a:solidFill>
          <a:latin typeface="Verdana" charset="0"/>
          <a:ea typeface="ヒラギノ角ゴ Pro W3"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ヒラギノ角ゴ Pro W3" charset="-128"/>
          <a:cs typeface="ヒラギノ角ゴ Pro W3"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ヒラギノ角ゴ Pro W3" charset="-128"/>
          <a:cs typeface="ヒラギノ角ゴ Pro W3" charset="0"/>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ヒラギノ角ゴ Pro W3" charset="-128"/>
          <a:cs typeface="ヒラギノ角ゴ Pro W3" charset="0"/>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ヒラギノ角ゴ Pro W3" charset="-128"/>
          <a:cs typeface="ヒラギノ角ゴ Pro W3" charset="0"/>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ヒラギノ角ゴ Pro W3" charset="-128"/>
          <a:cs typeface="ヒラギノ角ゴ Pro W3"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hyperlink" Target="http://www.cepal.org/rio20" TargetMode="External"/><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hyperlink" Target="mailto:cnalegach@mma.gob.cl"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daccess-dds-ny.un.org/doc/UNDOC/GEN/N12/440/43/PDF/N1244043.pdf?OpenEleme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tif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jpeg"/><Relationship Id="rId18" Type="http://schemas.openxmlformats.org/officeDocument/2006/relationships/image" Target="../media/image33.jpe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jpeg"/><Relationship Id="rId17" Type="http://schemas.openxmlformats.org/officeDocument/2006/relationships/image" Target="../media/image32.jpeg"/><Relationship Id="rId2" Type="http://schemas.openxmlformats.org/officeDocument/2006/relationships/image" Target="../media/image17.png"/><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3.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teamrooms.cepal.org/apps/Principio10.nsf/Inscripcion?OpenForm&amp;Leng=I"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85800" y="1285875"/>
            <a:ext cx="7772400" cy="2359150"/>
          </a:xfrm>
        </p:spPr>
        <p:txBody>
          <a:bodyPr/>
          <a:lstStyle/>
          <a:p>
            <a:r>
              <a:rPr lang="en-US" sz="3200" b="1" dirty="0" smtClean="0">
                <a:latin typeface="Cambria" pitchFamily="18" charset="0"/>
              </a:rPr>
              <a:t>Latin America and the Caribbean for Environmental </a:t>
            </a:r>
            <a:r>
              <a:rPr lang="en-US" sz="3200" b="1" dirty="0">
                <a:latin typeface="Cambria" pitchFamily="18" charset="0"/>
              </a:rPr>
              <a:t>D</a:t>
            </a:r>
            <a:r>
              <a:rPr lang="en-US" sz="3200" b="1" dirty="0" smtClean="0">
                <a:latin typeface="Cambria" pitchFamily="18" charset="0"/>
              </a:rPr>
              <a:t>emocracy:</a:t>
            </a:r>
            <a:br>
              <a:rPr lang="en-US" sz="3200" b="1" dirty="0" smtClean="0">
                <a:latin typeface="Cambria" pitchFamily="18" charset="0"/>
              </a:rPr>
            </a:br>
            <a:r>
              <a:rPr lang="en-US" sz="3200" b="1" dirty="0" smtClean="0">
                <a:latin typeface="Cambria" pitchFamily="18" charset="0"/>
              </a:rPr>
              <a:t>Towards a Regional Instrument</a:t>
            </a:r>
            <a:br>
              <a:rPr lang="en-US" sz="3200" b="1" dirty="0" smtClean="0">
                <a:latin typeface="Cambria" pitchFamily="18" charset="0"/>
              </a:rPr>
            </a:br>
            <a:r>
              <a:rPr lang="en-US" sz="3600" u="sng" dirty="0" smtClean="0">
                <a:hlinkClick r:id="rId3"/>
              </a:rPr>
              <a:t>http://www.cepal.org/rio20</a:t>
            </a:r>
            <a:r>
              <a:rPr lang="en-US" sz="3600" dirty="0" smtClean="0"/>
              <a:t> </a:t>
            </a:r>
            <a:r>
              <a:rPr lang="es-ES" sz="3200" dirty="0" smtClean="0">
                <a:latin typeface="Cambria" pitchFamily="18" charset="0"/>
              </a:rPr>
              <a:t/>
            </a:r>
            <a:br>
              <a:rPr lang="es-ES" sz="3200" dirty="0" smtClean="0">
                <a:latin typeface="Cambria" pitchFamily="18" charset="0"/>
              </a:rPr>
            </a:br>
            <a:r>
              <a:rPr lang="es-ES" sz="3200" dirty="0" smtClean="0">
                <a:latin typeface="Cambria" pitchFamily="18" charset="0"/>
              </a:rPr>
              <a:t> </a:t>
            </a:r>
            <a:br>
              <a:rPr lang="es-ES" sz="3200" dirty="0" smtClean="0">
                <a:latin typeface="Cambria" pitchFamily="18" charset="0"/>
              </a:rPr>
            </a:br>
            <a:r>
              <a:rPr lang="es-ES" sz="3200" dirty="0" smtClean="0">
                <a:latin typeface="Cambria" pitchFamily="18" charset="0"/>
              </a:rPr>
              <a:t/>
            </a:r>
            <a:br>
              <a:rPr lang="es-ES" sz="3200" dirty="0" smtClean="0">
                <a:latin typeface="Cambria" pitchFamily="18" charset="0"/>
              </a:rPr>
            </a:br>
            <a:r>
              <a:rPr lang="es-CL" sz="3200" dirty="0">
                <a:latin typeface="Cambria" pitchFamily="18" charset="0"/>
              </a:rPr>
              <a:t/>
            </a:r>
            <a:br>
              <a:rPr lang="es-CL" sz="3200" dirty="0">
                <a:latin typeface="Cambria" pitchFamily="18" charset="0"/>
              </a:rPr>
            </a:br>
            <a:endParaRPr lang="es-CL" sz="3200" dirty="0">
              <a:latin typeface="Cambria" pitchFamily="18" charset="0"/>
            </a:endParaRPr>
          </a:p>
        </p:txBody>
      </p:sp>
      <p:sp>
        <p:nvSpPr>
          <p:cNvPr id="6" name="5 Subtítulo"/>
          <p:cNvSpPr>
            <a:spLocks noGrp="1"/>
          </p:cNvSpPr>
          <p:nvPr>
            <p:ph type="subTitle" idx="1"/>
          </p:nvPr>
        </p:nvSpPr>
        <p:spPr>
          <a:xfrm>
            <a:off x="457200" y="3212976"/>
            <a:ext cx="8229602" cy="2232248"/>
          </a:xfrm>
        </p:spPr>
        <p:txBody>
          <a:bodyPr/>
          <a:lstStyle/>
          <a:p>
            <a:pPr algn="r"/>
            <a:endParaRPr lang="es-CL" sz="1200" dirty="0" smtClean="0"/>
          </a:p>
          <a:p>
            <a:pPr algn="r"/>
            <a:endParaRPr lang="es-CL" sz="1200" dirty="0" smtClean="0"/>
          </a:p>
          <a:p>
            <a:pPr algn="r"/>
            <a:endParaRPr lang="es-CL" sz="1200" dirty="0" smtClean="0"/>
          </a:p>
          <a:p>
            <a:pPr algn="r"/>
            <a:endParaRPr lang="es-CL" sz="1200" dirty="0" smtClean="0"/>
          </a:p>
          <a:p>
            <a:pPr algn="r"/>
            <a:endParaRPr lang="es-CL" sz="1200" dirty="0" smtClean="0"/>
          </a:p>
          <a:p>
            <a:pPr algn="r"/>
            <a:endParaRPr lang="es-CL" sz="1200" dirty="0" smtClean="0"/>
          </a:p>
          <a:p>
            <a:pPr algn="r"/>
            <a:endParaRPr lang="es-CL" sz="1200" dirty="0" smtClean="0"/>
          </a:p>
          <a:p>
            <a:pPr algn="r"/>
            <a:endParaRPr lang="es-CL" sz="1200" dirty="0" smtClean="0"/>
          </a:p>
          <a:p>
            <a:pPr algn="r"/>
            <a:endParaRPr lang="es-CL" sz="1200" dirty="0" smtClean="0"/>
          </a:p>
          <a:p>
            <a:pPr algn="r"/>
            <a:endParaRPr lang="es-CL" sz="1200" dirty="0" smtClean="0"/>
          </a:p>
          <a:p>
            <a:pPr algn="r"/>
            <a:r>
              <a:rPr lang="en-US" sz="1600" dirty="0" smtClean="0">
                <a:latin typeface="Cambria" pitchFamily="18" charset="0"/>
              </a:rPr>
              <a:t>Constance A. </a:t>
            </a:r>
            <a:r>
              <a:rPr lang="en-US" sz="1600" dirty="0" err="1" smtClean="0">
                <a:latin typeface="Cambria" pitchFamily="18" charset="0"/>
              </a:rPr>
              <a:t>Nalegach</a:t>
            </a:r>
            <a:endParaRPr lang="en-US" sz="1600" dirty="0" smtClean="0">
              <a:latin typeface="Cambria" pitchFamily="18" charset="0"/>
            </a:endParaRPr>
          </a:p>
          <a:p>
            <a:pPr algn="r"/>
            <a:r>
              <a:rPr lang="en-US" sz="1600" dirty="0" smtClean="0">
                <a:latin typeface="Cambria" pitchFamily="18" charset="0"/>
                <a:hlinkClick r:id="rId4"/>
              </a:rPr>
              <a:t>cnalegach@mma.gob.cl</a:t>
            </a:r>
            <a:endParaRPr lang="en-US" sz="1600" dirty="0" smtClean="0">
              <a:latin typeface="Cambria" pitchFamily="18" charset="0"/>
            </a:endParaRPr>
          </a:p>
          <a:p>
            <a:pPr algn="r"/>
            <a:r>
              <a:rPr lang="en-US" sz="1600" dirty="0" smtClean="0">
                <a:latin typeface="Cambria" pitchFamily="18" charset="0"/>
              </a:rPr>
              <a:t>Focal Point Ministry of Environment</a:t>
            </a:r>
          </a:p>
          <a:p>
            <a:pPr algn="r"/>
            <a:endParaRPr lang="en-US" b="1" dirty="0">
              <a:latin typeface="Cambria" pitchFamily="18" charset="0"/>
            </a:endParaRPr>
          </a:p>
        </p:txBody>
      </p:sp>
      <p:sp>
        <p:nvSpPr>
          <p:cNvPr id="25603" name="2 Marcador de número de diapositiva"/>
          <p:cNvSpPr>
            <a:spLocks noGrp="1"/>
          </p:cNvSpPr>
          <p:nvPr>
            <p:ph type="sldNum" sz="quarter" idx="10"/>
          </p:nvPr>
        </p:nvSpPr>
        <p:spPr bwMode="auto">
          <a:xfrm>
            <a:off x="5919496" y="6453336"/>
            <a:ext cx="2133600" cy="268139"/>
          </a:xfrm>
          <a:noFill/>
          <a:ln>
            <a:miter lim="800000"/>
            <a:headEnd/>
            <a:tailEnd/>
          </a:ln>
        </p:spPr>
        <p:txBody>
          <a:bodyPr/>
          <a:lstStyle/>
          <a:p>
            <a:r>
              <a:rPr lang="en-US" dirty="0" smtClean="0"/>
              <a:t>Trinidad and Tobago September  2013</a:t>
            </a:r>
          </a:p>
        </p:txBody>
      </p:sp>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9" y="0"/>
            <a:ext cx="1419225" cy="1285875"/>
          </a:xfrm>
          <a:prstGeom prst="rect">
            <a:avLst/>
          </a:prstGeom>
        </p:spPr>
      </p:pic>
      <p:grpSp>
        <p:nvGrpSpPr>
          <p:cNvPr id="7" name="6 Grupo"/>
          <p:cNvGrpSpPr>
            <a:grpSpLocks noGrp="1"/>
          </p:cNvGrpSpPr>
          <p:nvPr/>
        </p:nvGrpSpPr>
        <p:grpSpPr bwMode="auto">
          <a:xfrm>
            <a:off x="457200" y="3789040"/>
            <a:ext cx="8229602" cy="1656184"/>
            <a:chOff x="611188" y="2951182"/>
            <a:chExt cx="7837497" cy="3263900"/>
          </a:xfrm>
        </p:grpSpPr>
        <p:pic>
          <p:nvPicPr>
            <p:cNvPr id="8" name="Picture 9" descr="F:\aajgm\fotos\Coltauco gesamte\coltauco noviembre 2009\PB081087.JPG"/>
            <p:cNvPicPr>
              <a:picLocks noChangeAspect="1" noChangeArrowheads="1"/>
            </p:cNvPicPr>
            <p:nvPr/>
          </p:nvPicPr>
          <p:blipFill>
            <a:blip r:embed="rId6" cstate="print"/>
            <a:srcRect/>
            <a:stretch>
              <a:fillRect/>
            </a:stretch>
          </p:blipFill>
          <p:spPr bwMode="auto">
            <a:xfrm>
              <a:off x="611188" y="2951182"/>
              <a:ext cx="2447925" cy="3263900"/>
            </a:xfrm>
            <a:prstGeom prst="rect">
              <a:avLst/>
            </a:prstGeom>
            <a:noFill/>
            <a:ln w="9525">
              <a:noFill/>
              <a:miter lim="800000"/>
              <a:headEnd/>
              <a:tailEnd/>
            </a:ln>
          </p:spPr>
        </p:pic>
        <p:pic>
          <p:nvPicPr>
            <p:cNvPr id="9" name="Picture 11" descr="F:\aajgm\fotos\Torres del Paine\Gavilea Araucana T. del Paine 101226.JPG"/>
            <p:cNvPicPr>
              <a:picLocks noChangeAspect="1" noChangeArrowheads="1"/>
            </p:cNvPicPr>
            <p:nvPr/>
          </p:nvPicPr>
          <p:blipFill>
            <a:blip r:embed="rId7" cstate="print"/>
            <a:srcRect/>
            <a:stretch>
              <a:fillRect/>
            </a:stretch>
          </p:blipFill>
          <p:spPr bwMode="auto">
            <a:xfrm>
              <a:off x="3357554" y="2951182"/>
              <a:ext cx="2447925" cy="3263900"/>
            </a:xfrm>
            <a:prstGeom prst="rect">
              <a:avLst/>
            </a:prstGeom>
            <a:noFill/>
            <a:ln w="9525">
              <a:noFill/>
              <a:miter lim="800000"/>
              <a:headEnd/>
              <a:tailEnd/>
            </a:ln>
          </p:spPr>
        </p:pic>
        <p:pic>
          <p:nvPicPr>
            <p:cNvPr id="10" name="Picture 12" descr="F:\aajgm\fotos\botanica Computador casa\Orquidaceae\Brachystele\Brachystele Unilateralis detalle flor pucon 110219.JPG"/>
            <p:cNvPicPr>
              <a:picLocks noChangeAspect="1" noChangeArrowheads="1"/>
            </p:cNvPicPr>
            <p:nvPr/>
          </p:nvPicPr>
          <p:blipFill>
            <a:blip r:embed="rId8" cstate="print"/>
            <a:srcRect/>
            <a:stretch>
              <a:fillRect/>
            </a:stretch>
          </p:blipFill>
          <p:spPr bwMode="auto">
            <a:xfrm>
              <a:off x="6000760" y="2951182"/>
              <a:ext cx="2447925" cy="3263900"/>
            </a:xfrm>
            <a:prstGeom prst="rect">
              <a:avLst/>
            </a:prstGeom>
            <a:noFill/>
            <a:ln w="9525">
              <a:noFill/>
              <a:miter lim="800000"/>
              <a:headEnd/>
              <a:tailEnd/>
            </a:ln>
          </p:spPr>
        </p:pic>
      </p:grpSp>
    </p:spTree>
    <p:extLst>
      <p:ext uri="{BB962C8B-B14F-4D97-AF65-F5344CB8AC3E}">
        <p14:creationId xmlns:p14="http://schemas.microsoft.com/office/powerpoint/2010/main" val="4090774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332656"/>
            <a:ext cx="8164513" cy="648072"/>
          </a:xfrm>
        </p:spPr>
        <p:txBody>
          <a:bodyPr/>
          <a:lstStyle/>
          <a:p>
            <a:pPr algn="ctr"/>
            <a:r>
              <a:rPr lang="es-ES" sz="3600" b="1" dirty="0" smtClean="0">
                <a:latin typeface="Cambria" pitchFamily="18" charset="0"/>
              </a:rPr>
              <a:t>OUTLINE</a:t>
            </a:r>
            <a:endParaRPr lang="es-ES" sz="3600" b="1" dirty="0">
              <a:latin typeface="Cambria" pitchFamily="18" charset="0"/>
            </a:endParaRPr>
          </a:p>
        </p:txBody>
      </p:sp>
      <p:sp>
        <p:nvSpPr>
          <p:cNvPr id="3" name="2 Marcador de contenido"/>
          <p:cNvSpPr>
            <a:spLocks noGrp="1"/>
          </p:cNvSpPr>
          <p:nvPr>
            <p:ph idx="1"/>
          </p:nvPr>
        </p:nvSpPr>
        <p:spPr>
          <a:xfrm>
            <a:off x="152400" y="1124744"/>
            <a:ext cx="8740080" cy="5403056"/>
          </a:xfrm>
        </p:spPr>
        <p:txBody>
          <a:bodyPr/>
          <a:lstStyle/>
          <a:p>
            <a:pPr marL="514350" indent="-514350">
              <a:buFont typeface="+mj-lt"/>
              <a:buAutoNum type="romanUcPeriod"/>
            </a:pPr>
            <a:r>
              <a:rPr lang="en-US" sz="3200" dirty="0" smtClean="0">
                <a:latin typeface="Cambria" pitchFamily="18" charset="0"/>
              </a:rPr>
              <a:t>Background</a:t>
            </a:r>
          </a:p>
          <a:p>
            <a:pPr marL="514350" indent="-514350">
              <a:buFont typeface="+mj-lt"/>
              <a:buAutoNum type="romanUcPeriod"/>
            </a:pPr>
            <a:endParaRPr lang="en-US" sz="3200" dirty="0" smtClean="0">
              <a:latin typeface="Cambria" pitchFamily="18" charset="0"/>
            </a:endParaRPr>
          </a:p>
          <a:p>
            <a:pPr marL="514350" indent="-514350">
              <a:buFont typeface="+mj-lt"/>
              <a:buAutoNum type="romanUcPeriod"/>
            </a:pPr>
            <a:r>
              <a:rPr lang="en-US" sz="3200" dirty="0" smtClean="0">
                <a:latin typeface="Cambria" pitchFamily="18" charset="0"/>
              </a:rPr>
              <a:t>United Nations Conference on Sustainable Development (Rio+20)Brazil, June 2012 </a:t>
            </a:r>
          </a:p>
          <a:p>
            <a:pPr marL="514350" indent="-514350">
              <a:buFont typeface="+mj-lt"/>
              <a:buAutoNum type="arabicParenR"/>
            </a:pPr>
            <a:endParaRPr lang="en-US" sz="3200" dirty="0" smtClean="0">
              <a:latin typeface="Cambria" pitchFamily="18" charset="0"/>
            </a:endParaRPr>
          </a:p>
          <a:p>
            <a:pPr marL="514350" indent="-514350">
              <a:buNone/>
            </a:pPr>
            <a:r>
              <a:rPr lang="en-US" sz="3200" dirty="0" smtClean="0">
                <a:latin typeface="Cambria" pitchFamily="18" charset="0"/>
              </a:rPr>
              <a:t>III. Regional Process for </a:t>
            </a:r>
            <a:r>
              <a:rPr lang="en-US" sz="3200" dirty="0">
                <a:latin typeface="Cambria" pitchFamily="18" charset="0"/>
              </a:rPr>
              <a:t>E</a:t>
            </a:r>
            <a:r>
              <a:rPr lang="en-US" sz="3200" dirty="0" smtClean="0">
                <a:latin typeface="Cambria" pitchFamily="18" charset="0"/>
              </a:rPr>
              <a:t>nvironmental Democracy</a:t>
            </a:r>
          </a:p>
          <a:p>
            <a:pPr marL="914400" lvl="1" indent="-514350">
              <a:buFont typeface="Arial" pitchFamily="34" charset="0"/>
              <a:buChar char="•"/>
            </a:pPr>
            <a:endParaRPr lang="es-ES" sz="3200" dirty="0" smtClean="0">
              <a:latin typeface="Cambria" pitchFamily="18" charset="0"/>
            </a:endParaRPr>
          </a:p>
          <a:p>
            <a:pPr marL="0" indent="0">
              <a:buNone/>
            </a:pPr>
            <a:endParaRPr lang="es-ES" sz="3200" dirty="0">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16632"/>
            <a:ext cx="8164513" cy="648072"/>
          </a:xfrm>
        </p:spPr>
        <p:txBody>
          <a:bodyPr/>
          <a:lstStyle/>
          <a:p>
            <a:pPr algn="ctr"/>
            <a:r>
              <a:rPr lang="en-US" sz="2800" b="1" dirty="0" smtClean="0">
                <a:latin typeface="Cambria" pitchFamily="18" charset="0"/>
              </a:rPr>
              <a:t>HOW TO DEAL WITH ENVIRONMENTAL ISSUES? </a:t>
            </a:r>
            <a:endParaRPr lang="en-US" sz="2800" b="1" dirty="0">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3</a:t>
            </a:fld>
            <a:endParaRPr lang="en-US" dirty="0"/>
          </a:p>
        </p:txBody>
      </p:sp>
      <p:sp>
        <p:nvSpPr>
          <p:cNvPr id="5" name="4 Marcador de contenido"/>
          <p:cNvSpPr>
            <a:spLocks noGrp="1"/>
          </p:cNvSpPr>
          <p:nvPr>
            <p:ph idx="1"/>
          </p:nvPr>
        </p:nvSpPr>
        <p:spPr>
          <a:xfrm>
            <a:off x="152400" y="620688"/>
            <a:ext cx="8452048" cy="410445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buNone/>
            </a:pPr>
            <a:r>
              <a:rPr lang="en-US" sz="2400" dirty="0" smtClean="0">
                <a:latin typeface="Cambria" pitchFamily="18" charset="0"/>
              </a:rPr>
              <a:t>Recognition since 1992: Environmental issues </a:t>
            </a:r>
            <a:r>
              <a:rPr lang="en-US" sz="2400" b="1" dirty="0" smtClean="0">
                <a:latin typeface="Cambria" pitchFamily="18" charset="0"/>
              </a:rPr>
              <a:t>are best handled </a:t>
            </a:r>
            <a:r>
              <a:rPr lang="en-US" sz="2400" dirty="0" smtClean="0">
                <a:latin typeface="Cambria" pitchFamily="18" charset="0"/>
              </a:rPr>
              <a:t>with: </a:t>
            </a:r>
          </a:p>
          <a:p>
            <a:pPr marL="457200" indent="-457200" algn="just">
              <a:buFont typeface="+mj-lt"/>
              <a:buAutoNum type="arabicPeriod"/>
            </a:pPr>
            <a:r>
              <a:rPr lang="en-US" sz="2400" b="1" dirty="0" smtClean="0">
                <a:latin typeface="Cambria" pitchFamily="18" charset="0"/>
              </a:rPr>
              <a:t>Participation</a:t>
            </a:r>
            <a:r>
              <a:rPr lang="en-US" sz="2400" dirty="0" smtClean="0">
                <a:latin typeface="Cambria" pitchFamily="18" charset="0"/>
              </a:rPr>
              <a:t> of all concerned citizens.</a:t>
            </a:r>
          </a:p>
          <a:p>
            <a:pPr marL="457200" indent="-457200" algn="just">
              <a:buFont typeface="+mj-lt"/>
              <a:buAutoNum type="arabicPeriod"/>
            </a:pPr>
            <a:r>
              <a:rPr lang="en-US" sz="2400" dirty="0" smtClean="0">
                <a:latin typeface="Cambria" pitchFamily="18" charset="0"/>
              </a:rPr>
              <a:t>Access to </a:t>
            </a:r>
            <a:r>
              <a:rPr lang="en-US" sz="2400" b="1" dirty="0" smtClean="0">
                <a:latin typeface="Cambria" pitchFamily="18" charset="0"/>
              </a:rPr>
              <a:t>information</a:t>
            </a:r>
            <a:r>
              <a:rPr lang="en-US" sz="2400" dirty="0" smtClean="0">
                <a:latin typeface="Cambria" pitchFamily="18" charset="0"/>
              </a:rPr>
              <a:t> concerning the environment that is held by public authorities, including information on hazardous materials and activities.</a:t>
            </a:r>
          </a:p>
          <a:p>
            <a:pPr marL="457200" indent="-457200" algn="just">
              <a:buFont typeface="+mj-lt"/>
              <a:buAutoNum type="arabicPeriod"/>
            </a:pPr>
            <a:r>
              <a:rPr lang="en-US" sz="2400" dirty="0" smtClean="0">
                <a:latin typeface="Cambria" pitchFamily="18" charset="0"/>
              </a:rPr>
              <a:t>Effective access to </a:t>
            </a:r>
            <a:r>
              <a:rPr lang="en-US" sz="2400" b="1" dirty="0" smtClean="0">
                <a:latin typeface="Cambria" pitchFamily="18" charset="0"/>
              </a:rPr>
              <a:t>judicial and administrative proceedings</a:t>
            </a:r>
            <a:r>
              <a:rPr lang="en-US" sz="2400" dirty="0" smtClean="0">
                <a:latin typeface="Cambria" pitchFamily="18" charset="0"/>
              </a:rPr>
              <a:t>.</a:t>
            </a:r>
          </a:p>
          <a:p>
            <a:pPr lvl="8">
              <a:buNone/>
            </a:pPr>
            <a:r>
              <a:rPr lang="en-US" sz="2400" dirty="0" smtClean="0">
                <a:latin typeface="Cambria" pitchFamily="18" charset="0"/>
              </a:rPr>
              <a:t>Principle 10 Río Declaration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725144"/>
            <a:ext cx="2610990" cy="2081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456" y="4532816"/>
            <a:ext cx="4275584" cy="2325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81801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5 Marcador de contenido"/>
          <p:cNvSpPr>
            <a:spLocks noGrp="1"/>
          </p:cNvSpPr>
          <p:nvPr>
            <p:ph sz="half" idx="2"/>
          </p:nvPr>
        </p:nvSpPr>
        <p:spPr>
          <a:xfrm>
            <a:off x="457200" y="1844824"/>
            <a:ext cx="4040188" cy="3960440"/>
          </a:xfrm>
        </p:spPr>
        <p:txBody>
          <a:bodyPr>
            <a:normAutofit/>
          </a:bodyPr>
          <a:lstStyle/>
          <a:p>
            <a:pPr algn="just">
              <a:buNone/>
            </a:pPr>
            <a:r>
              <a:rPr lang="es-ES" i="1" dirty="0" smtClean="0"/>
              <a:t>	</a:t>
            </a:r>
            <a:r>
              <a:rPr lang="en-US" dirty="0">
                <a:latin typeface="Cambria" pitchFamily="18" charset="0"/>
              </a:rPr>
              <a:t> It is by far the most impressive elaboration of principle 10 of the Rio </a:t>
            </a:r>
            <a:r>
              <a:rPr lang="en-US" dirty="0" smtClean="0">
                <a:latin typeface="Cambria" pitchFamily="18" charset="0"/>
              </a:rPr>
              <a:t>Declaration (…) </a:t>
            </a:r>
            <a:r>
              <a:rPr lang="en-US" dirty="0">
                <a:latin typeface="Cambria" pitchFamily="18" charset="0"/>
              </a:rPr>
              <a:t>As such it is the most ambitious venture in the area of environmental democracy so far undertaken under the auspices of the United Nations</a:t>
            </a:r>
            <a:r>
              <a:rPr lang="en-US" dirty="0" smtClean="0">
                <a:latin typeface="Cambria" pitchFamily="18" charset="0"/>
              </a:rPr>
              <a:t>.</a:t>
            </a:r>
            <a:r>
              <a:rPr lang="en-US" dirty="0">
                <a:latin typeface="Cambria" pitchFamily="18" charset="0"/>
              </a:rPr>
              <a:t/>
            </a:r>
            <a:br>
              <a:rPr lang="en-US" dirty="0">
                <a:latin typeface="Cambria" pitchFamily="18" charset="0"/>
              </a:rPr>
            </a:br>
            <a:endParaRPr lang="en-US" dirty="0" smtClean="0">
              <a:latin typeface="Cambria" pitchFamily="18" charset="0"/>
            </a:endParaRPr>
          </a:p>
          <a:p>
            <a:pPr algn="just">
              <a:buNone/>
            </a:pPr>
            <a:r>
              <a:rPr lang="en-US" i="1" dirty="0">
                <a:latin typeface="Cambria" pitchFamily="18" charset="0"/>
              </a:rPr>
              <a:t>	</a:t>
            </a:r>
            <a:r>
              <a:rPr lang="en-US" i="1" dirty="0" smtClean="0">
                <a:latin typeface="Cambria" pitchFamily="18" charset="0"/>
              </a:rPr>
              <a:t>Kofi </a:t>
            </a:r>
            <a:r>
              <a:rPr lang="en-US" i="1" dirty="0">
                <a:latin typeface="Cambria" pitchFamily="18" charset="0"/>
              </a:rPr>
              <a:t>A. Annan, Secretary-General of the United Nations (</a:t>
            </a:r>
            <a:r>
              <a:rPr lang="en-US" i="1" dirty="0" smtClean="0">
                <a:latin typeface="Cambria" pitchFamily="18" charset="0"/>
              </a:rPr>
              <a:t>1997-2006)</a:t>
            </a:r>
            <a:endParaRPr lang="es-ES" dirty="0">
              <a:latin typeface="Cambria" pitchFamily="18" charset="0"/>
            </a:endParaRPr>
          </a:p>
        </p:txBody>
      </p:sp>
      <p:sp>
        <p:nvSpPr>
          <p:cNvPr id="14" name="4 Marcador de texto"/>
          <p:cNvSpPr>
            <a:spLocks noGrp="1"/>
          </p:cNvSpPr>
          <p:nvPr>
            <p:ph type="body" idx="1"/>
          </p:nvPr>
        </p:nvSpPr>
        <p:spPr>
          <a:xfrm>
            <a:off x="457200" y="908721"/>
            <a:ext cx="4040188" cy="720080"/>
          </a:xfrm>
        </p:spPr>
        <p:txBody>
          <a:bodyPr>
            <a:noAutofit/>
          </a:bodyPr>
          <a:lstStyle/>
          <a:p>
            <a:pPr algn="ctr"/>
            <a:r>
              <a:rPr lang="en-US" sz="2400" dirty="0" smtClean="0">
                <a:solidFill>
                  <a:srgbClr val="00B050"/>
                </a:solidFill>
                <a:latin typeface="Cambria" pitchFamily="18" charset="0"/>
              </a:rPr>
              <a:t>Europe-Asia: Aarhus Convention (2001)</a:t>
            </a:r>
            <a:endParaRPr lang="en-US" sz="2400" dirty="0">
              <a:solidFill>
                <a:srgbClr val="00B050"/>
              </a:solidFill>
              <a:latin typeface="Cambria" pitchFamily="18" charset="0"/>
            </a:endParaRPr>
          </a:p>
        </p:txBody>
      </p:sp>
      <p:sp>
        <p:nvSpPr>
          <p:cNvPr id="16" name="1 Título"/>
          <p:cNvSpPr>
            <a:spLocks noGrp="1"/>
          </p:cNvSpPr>
          <p:nvPr>
            <p:ph type="title"/>
          </p:nvPr>
        </p:nvSpPr>
        <p:spPr>
          <a:xfrm>
            <a:off x="152400" y="152400"/>
            <a:ext cx="8164513" cy="756320"/>
          </a:xfrm>
        </p:spPr>
        <p:txBody>
          <a:bodyPr>
            <a:normAutofit/>
          </a:bodyPr>
          <a:lstStyle/>
          <a:p>
            <a:pPr algn="ctr"/>
            <a:r>
              <a:rPr lang="es-ES" sz="3200" b="1" dirty="0" smtClean="0">
                <a:solidFill>
                  <a:schemeClr val="accent1"/>
                </a:solidFill>
                <a:latin typeface="Cambria" pitchFamily="18" charset="0"/>
              </a:rPr>
              <a:t>P10 RECEPTION</a:t>
            </a:r>
            <a:endParaRPr lang="es-ES" sz="3200" b="1" dirty="0">
              <a:solidFill>
                <a:schemeClr val="accent1"/>
              </a:solidFill>
              <a:latin typeface="Cambria" pitchFamily="18" charset="0"/>
            </a:endParaRPr>
          </a:p>
        </p:txBody>
      </p:sp>
      <p:sp>
        <p:nvSpPr>
          <p:cNvPr id="11" name="10 Marcador de texto"/>
          <p:cNvSpPr>
            <a:spLocks noGrp="1"/>
          </p:cNvSpPr>
          <p:nvPr>
            <p:ph type="body" sz="quarter" idx="3"/>
          </p:nvPr>
        </p:nvSpPr>
        <p:spPr>
          <a:xfrm>
            <a:off x="5072066" y="1628801"/>
            <a:ext cx="3244847" cy="2592286"/>
          </a:xfrm>
          <a:prstGeom prst="rect">
            <a:avLst/>
          </a:prstGeom>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r>
              <a:rPr lang="en-US" dirty="0" smtClean="0">
                <a:latin typeface="Cambria" pitchFamily="18" charset="0"/>
              </a:rPr>
              <a:t>National Examples</a:t>
            </a:r>
          </a:p>
          <a:p>
            <a:pPr algn="ctr"/>
            <a:r>
              <a:rPr lang="en-US" dirty="0" smtClean="0">
                <a:latin typeface="Cambria" pitchFamily="18" charset="0"/>
              </a:rPr>
              <a:t>+ than 100 countries with information laws</a:t>
            </a:r>
          </a:p>
          <a:p>
            <a:pPr algn="ctr"/>
            <a:r>
              <a:rPr lang="en-US" dirty="0" smtClean="0">
                <a:latin typeface="Cambria" pitchFamily="18" charset="0"/>
              </a:rPr>
              <a:t>+ than  120 countries with Participation provisions</a:t>
            </a:r>
          </a:p>
          <a:p>
            <a:pPr algn="ctr"/>
            <a:r>
              <a:rPr lang="en-US" dirty="0" smtClean="0">
                <a:latin typeface="Cambria" pitchFamily="18" charset="0"/>
              </a:rPr>
              <a:t>+ than 44 countries with environmental courts </a:t>
            </a:r>
            <a:endParaRPr lang="en-US" dirty="0">
              <a:latin typeface="Cambria" pitchFamily="18" charset="0"/>
            </a:endParaRPr>
          </a:p>
        </p:txBody>
      </p:sp>
      <p:sp>
        <p:nvSpPr>
          <p:cNvPr id="10" name="10 Marcador de texto"/>
          <p:cNvSpPr txBox="1">
            <a:spLocks/>
          </p:cNvSpPr>
          <p:nvPr/>
        </p:nvSpPr>
        <p:spPr bwMode="auto">
          <a:xfrm>
            <a:off x="5072066" y="4714884"/>
            <a:ext cx="3244847" cy="1090380"/>
          </a:xfrm>
          <a:prstGeom prst="rect">
            <a:avLst/>
          </a:prstGeom>
          <a:ln w="9525" cap="flat" cmpd="sng" algn="ctr">
            <a:solidFill>
              <a:schemeClr val="accent1">
                <a:shade val="95000"/>
                <a:satMod val="105000"/>
              </a:schemeClr>
            </a:solidFill>
            <a:prstDash val="solid"/>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defRPr/>
            </a:pPr>
            <a:r>
              <a:rPr kumimoji="0" lang="en-US" b="1" i="0" u="none" strike="noStrike" kern="1200" cap="none" spc="0" normalizeH="0" baseline="0" noProof="0" dirty="0" smtClean="0">
                <a:ln>
                  <a:noFill/>
                </a:ln>
                <a:solidFill>
                  <a:schemeClr val="lt1"/>
                </a:solidFill>
                <a:effectLst/>
                <a:uLnTx/>
                <a:uFillTx/>
                <a:latin typeface="Cambria" pitchFamily="18" charset="0"/>
              </a:rPr>
              <a:t>International examples:</a:t>
            </a:r>
          </a:p>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defRPr/>
            </a:pPr>
            <a:r>
              <a:rPr lang="en-US" b="1" dirty="0" smtClean="0">
                <a:latin typeface="Cambria" pitchFamily="18" charset="0"/>
              </a:rPr>
              <a:t>MEAs</a:t>
            </a:r>
          </a:p>
          <a:p>
            <a:pPr marL="0" marR="0" lvl="0" indent="0" algn="ctr" defTabSz="457200" rtl="0" eaLnBrk="0" fontAlgn="base" latinLnBrk="0" hangingPunct="0">
              <a:lnSpc>
                <a:spcPct val="100000"/>
              </a:lnSpc>
              <a:spcBef>
                <a:spcPct val="20000"/>
              </a:spcBef>
              <a:spcAft>
                <a:spcPct val="0"/>
              </a:spcAft>
              <a:buClrTx/>
              <a:buSzTx/>
              <a:buFont typeface="Arial" pitchFamily="34" charset="0"/>
              <a:buNone/>
              <a:tabLst/>
              <a:defRPr/>
            </a:pPr>
            <a:r>
              <a:rPr lang="en-US" b="1" dirty="0" smtClean="0">
                <a:latin typeface="Cambria" pitchFamily="18" charset="0"/>
              </a:rPr>
              <a:t>FTA</a:t>
            </a:r>
          </a:p>
        </p:txBody>
      </p:sp>
      <p:sp>
        <p:nvSpPr>
          <p:cNvPr id="7" name="6 Elipse"/>
          <p:cNvSpPr/>
          <p:nvPr/>
        </p:nvSpPr>
        <p:spPr>
          <a:xfrm>
            <a:off x="5500694" y="714401"/>
            <a:ext cx="2286016" cy="78577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CL" b="1" dirty="0" smtClean="0"/>
              <a:t>BALI GUIDELINES</a:t>
            </a:r>
            <a:endParaRPr lang="es-CL"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468288"/>
          </a:xfrm>
        </p:spPr>
        <p:txBody>
          <a:bodyPr/>
          <a:lstStyle/>
          <a:p>
            <a:pPr algn="ctr"/>
            <a:r>
              <a:rPr lang="es-ES" sz="2000" b="1" dirty="0" smtClean="0">
                <a:latin typeface="Cambria" pitchFamily="18" charset="0"/>
              </a:rPr>
              <a:t> </a:t>
            </a:r>
            <a:r>
              <a:rPr lang="es-ES" b="1" dirty="0" smtClean="0">
                <a:latin typeface="Cambria" pitchFamily="18" charset="0"/>
              </a:rPr>
              <a:t>ARGUMENTS FOR A LAC INSTRUMENT</a:t>
            </a:r>
            <a:br>
              <a:rPr lang="es-ES" b="1" dirty="0" smtClean="0">
                <a:latin typeface="Cambria" pitchFamily="18" charset="0"/>
              </a:rPr>
            </a:br>
            <a:endParaRPr lang="es-ES" b="1" dirty="0">
              <a:latin typeface="Cambria" pitchFamily="18" charset="0"/>
            </a:endParaRPr>
          </a:p>
        </p:txBody>
      </p:sp>
      <p:sp>
        <p:nvSpPr>
          <p:cNvPr id="3" name="2 Marcador de contenido"/>
          <p:cNvSpPr>
            <a:spLocks noGrp="1"/>
          </p:cNvSpPr>
          <p:nvPr>
            <p:ph idx="1"/>
          </p:nvPr>
        </p:nvSpPr>
        <p:spPr>
          <a:xfrm>
            <a:off x="152400" y="620688"/>
            <a:ext cx="8177213" cy="5907112"/>
          </a:xfrm>
        </p:spPr>
        <p:txBody>
          <a:bodyPr/>
          <a:lstStyle/>
          <a:p>
            <a:pPr marL="457200" lvl="0" indent="-457200" algn="just">
              <a:buFont typeface="+mj-lt"/>
              <a:buAutoNum type="arabicParenR"/>
            </a:pPr>
            <a:r>
              <a:rPr lang="en-US" dirty="0" smtClean="0">
                <a:solidFill>
                  <a:schemeClr val="tx1"/>
                </a:solidFill>
                <a:latin typeface="Cambria" pitchFamily="18" charset="0"/>
              </a:rPr>
              <a:t>Promotes </a:t>
            </a:r>
            <a:r>
              <a:rPr lang="en-US" b="1" dirty="0">
                <a:solidFill>
                  <a:schemeClr val="tx1"/>
                </a:solidFill>
                <a:latin typeface="Cambria" pitchFamily="18" charset="0"/>
              </a:rPr>
              <a:t>joint action </a:t>
            </a:r>
            <a:r>
              <a:rPr lang="en-US" dirty="0">
                <a:solidFill>
                  <a:schemeClr val="tx1"/>
                </a:solidFill>
                <a:latin typeface="Cambria" pitchFamily="18" charset="0"/>
              </a:rPr>
              <a:t>to confront shared environmental challenges </a:t>
            </a:r>
            <a:r>
              <a:rPr lang="en-US" dirty="0" smtClean="0">
                <a:solidFill>
                  <a:schemeClr val="tx1"/>
                </a:solidFill>
                <a:latin typeface="Cambria" pitchFamily="18" charset="0"/>
              </a:rPr>
              <a:t>Many </a:t>
            </a:r>
            <a:r>
              <a:rPr lang="en-US" dirty="0">
                <a:solidFill>
                  <a:schemeClr val="tx1"/>
                </a:solidFill>
                <a:latin typeface="Cambria" pitchFamily="18" charset="0"/>
              </a:rPr>
              <a:t>important environmental challenges that our countries confront straddle beyond their national boundaries, so national </a:t>
            </a:r>
            <a:r>
              <a:rPr lang="en-US" dirty="0" smtClean="0">
                <a:solidFill>
                  <a:schemeClr val="tx1"/>
                </a:solidFill>
                <a:latin typeface="Cambria" pitchFamily="18" charset="0"/>
              </a:rPr>
              <a:t>advances- even when fully implemented- </a:t>
            </a:r>
            <a:r>
              <a:rPr lang="en-US" dirty="0">
                <a:solidFill>
                  <a:schemeClr val="tx1"/>
                </a:solidFill>
                <a:latin typeface="Cambria" pitchFamily="18" charset="0"/>
              </a:rPr>
              <a:t>are </a:t>
            </a:r>
            <a:r>
              <a:rPr lang="en-US" dirty="0" smtClean="0">
                <a:solidFill>
                  <a:schemeClr val="tx1"/>
                </a:solidFill>
                <a:latin typeface="Cambria" pitchFamily="18" charset="0"/>
              </a:rPr>
              <a:t>insufficient. Instead </a:t>
            </a:r>
            <a:r>
              <a:rPr lang="en-US" dirty="0">
                <a:solidFill>
                  <a:schemeClr val="tx1"/>
                </a:solidFill>
                <a:latin typeface="Cambria" pitchFamily="18" charset="0"/>
              </a:rPr>
              <a:t>there is a need for joint action at the regional </a:t>
            </a:r>
            <a:r>
              <a:rPr lang="en-US" dirty="0" smtClean="0">
                <a:solidFill>
                  <a:schemeClr val="tx1"/>
                </a:solidFill>
                <a:latin typeface="Cambria" pitchFamily="18" charset="0"/>
              </a:rPr>
              <a:t>level</a:t>
            </a:r>
          </a:p>
          <a:p>
            <a:pPr marL="457200" indent="-457200" algn="just">
              <a:buFont typeface="+mj-lt"/>
              <a:buAutoNum type="arabicParenR"/>
            </a:pPr>
            <a:r>
              <a:rPr lang="en-US" dirty="0" smtClean="0">
                <a:solidFill>
                  <a:schemeClr val="tx1"/>
                </a:solidFill>
                <a:latin typeface="Cambria" pitchFamily="18" charset="0"/>
              </a:rPr>
              <a:t>Addressing </a:t>
            </a:r>
            <a:r>
              <a:rPr lang="en-US" b="1" dirty="0" smtClean="0">
                <a:solidFill>
                  <a:schemeClr val="tx1"/>
                </a:solidFill>
                <a:latin typeface="Cambria" pitchFamily="18" charset="0"/>
              </a:rPr>
              <a:t>new </a:t>
            </a:r>
            <a:r>
              <a:rPr lang="en-US" b="1" dirty="0">
                <a:solidFill>
                  <a:schemeClr val="tx1"/>
                </a:solidFill>
                <a:latin typeface="Cambria" pitchFamily="18" charset="0"/>
              </a:rPr>
              <a:t>and </a:t>
            </a:r>
            <a:r>
              <a:rPr lang="en-US" b="1" dirty="0" smtClean="0">
                <a:solidFill>
                  <a:schemeClr val="tx1"/>
                </a:solidFill>
                <a:latin typeface="Cambria" pitchFamily="18" charset="0"/>
              </a:rPr>
              <a:t>complex issues</a:t>
            </a:r>
            <a:r>
              <a:rPr lang="en-US" dirty="0" smtClean="0">
                <a:solidFill>
                  <a:schemeClr val="tx1"/>
                </a:solidFill>
                <a:latin typeface="Cambria" pitchFamily="18" charset="0"/>
              </a:rPr>
              <a:t>: better prepare through cooperation.</a:t>
            </a:r>
            <a:endParaRPr lang="en-US" dirty="0">
              <a:solidFill>
                <a:schemeClr val="tx1"/>
              </a:solidFill>
              <a:latin typeface="Cambria" pitchFamily="18" charset="0"/>
            </a:endParaRPr>
          </a:p>
          <a:p>
            <a:pPr marL="457200" lvl="0" indent="-457200" algn="just">
              <a:buFont typeface="+mj-lt"/>
              <a:buAutoNum type="arabicParenR"/>
            </a:pPr>
            <a:r>
              <a:rPr lang="en-US" dirty="0" smtClean="0">
                <a:solidFill>
                  <a:schemeClr val="tx1"/>
                </a:solidFill>
                <a:latin typeface="Cambria" pitchFamily="18" charset="0"/>
              </a:rPr>
              <a:t>Fosters </a:t>
            </a:r>
            <a:r>
              <a:rPr lang="en-US" dirty="0">
                <a:solidFill>
                  <a:schemeClr val="tx1"/>
                </a:solidFill>
                <a:latin typeface="Cambria" pitchFamily="18" charset="0"/>
              </a:rPr>
              <a:t>dialogue, </a:t>
            </a:r>
            <a:r>
              <a:rPr lang="en-US" b="1" dirty="0" smtClean="0">
                <a:solidFill>
                  <a:schemeClr val="tx1"/>
                </a:solidFill>
                <a:latin typeface="Cambria" pitchFamily="18" charset="0"/>
              </a:rPr>
              <a:t>cooperation</a:t>
            </a:r>
            <a:r>
              <a:rPr lang="en-US" dirty="0" smtClean="0">
                <a:solidFill>
                  <a:schemeClr val="tx1"/>
                </a:solidFill>
                <a:latin typeface="Cambria" pitchFamily="18" charset="0"/>
              </a:rPr>
              <a:t>, capacity </a:t>
            </a:r>
            <a:r>
              <a:rPr lang="en-US" dirty="0">
                <a:solidFill>
                  <a:schemeClr val="tx1"/>
                </a:solidFill>
                <a:latin typeface="Cambria" pitchFamily="18" charset="0"/>
              </a:rPr>
              <a:t>building and technical </a:t>
            </a:r>
            <a:r>
              <a:rPr lang="en-US" dirty="0" smtClean="0">
                <a:solidFill>
                  <a:schemeClr val="tx1"/>
                </a:solidFill>
                <a:latin typeface="Cambria" pitchFamily="18" charset="0"/>
              </a:rPr>
              <a:t>assistance</a:t>
            </a:r>
          </a:p>
          <a:p>
            <a:pPr marL="457200" lvl="0" indent="-457200" algn="just">
              <a:buFont typeface="+mj-lt"/>
              <a:buAutoNum type="arabicParenR"/>
            </a:pPr>
            <a:r>
              <a:rPr lang="en-US" dirty="0" smtClean="0">
                <a:solidFill>
                  <a:schemeClr val="tx1"/>
                </a:solidFill>
                <a:latin typeface="Cambria" pitchFamily="18" charset="0"/>
              </a:rPr>
              <a:t>Allows to better </a:t>
            </a:r>
            <a:r>
              <a:rPr lang="en-US" dirty="0">
                <a:solidFill>
                  <a:schemeClr val="tx1"/>
                </a:solidFill>
                <a:latin typeface="Cambria" pitchFamily="18" charset="0"/>
              </a:rPr>
              <a:t>face the </a:t>
            </a:r>
            <a:r>
              <a:rPr lang="en-US" b="1" dirty="0">
                <a:solidFill>
                  <a:schemeClr val="tx1"/>
                </a:solidFill>
                <a:latin typeface="Cambria" pitchFamily="18" charset="0"/>
              </a:rPr>
              <a:t>lack of </a:t>
            </a:r>
            <a:r>
              <a:rPr lang="en-US" b="1" dirty="0" smtClean="0">
                <a:solidFill>
                  <a:schemeClr val="tx1"/>
                </a:solidFill>
                <a:latin typeface="Cambria" pitchFamily="18" charset="0"/>
              </a:rPr>
              <a:t>resources</a:t>
            </a:r>
            <a:r>
              <a:rPr lang="en-US" dirty="0" smtClean="0">
                <a:solidFill>
                  <a:schemeClr val="tx1"/>
                </a:solidFill>
                <a:latin typeface="Cambria" pitchFamily="18" charset="0"/>
              </a:rPr>
              <a:t>; way for </a:t>
            </a:r>
            <a:r>
              <a:rPr lang="en-US" dirty="0">
                <a:solidFill>
                  <a:schemeClr val="tx1"/>
                </a:solidFill>
                <a:latin typeface="Cambria" pitchFamily="18" charset="0"/>
              </a:rPr>
              <a:t>synergies with ongoing </a:t>
            </a:r>
            <a:r>
              <a:rPr lang="en-US" dirty="0" smtClean="0">
                <a:solidFill>
                  <a:schemeClr val="tx1"/>
                </a:solidFill>
                <a:latin typeface="Cambria" pitchFamily="18" charset="0"/>
              </a:rPr>
              <a:t>funding</a:t>
            </a:r>
          </a:p>
          <a:p>
            <a:pPr marL="457200" lvl="0" indent="-457200" algn="just">
              <a:buFont typeface="+mj-lt"/>
              <a:buAutoNum type="arabicParenR"/>
            </a:pPr>
            <a:r>
              <a:rPr lang="en-US" dirty="0">
                <a:solidFill>
                  <a:schemeClr val="tx1"/>
                </a:solidFill>
                <a:latin typeface="Cambria" pitchFamily="18" charset="0"/>
              </a:rPr>
              <a:t>Contributes to </a:t>
            </a:r>
            <a:r>
              <a:rPr lang="en-US" b="1" dirty="0">
                <a:solidFill>
                  <a:schemeClr val="tx1"/>
                </a:solidFill>
                <a:latin typeface="Cambria" pitchFamily="18" charset="0"/>
              </a:rPr>
              <a:t>prevent and/or mitigate social conflicts</a:t>
            </a:r>
            <a:r>
              <a:rPr lang="en-US" dirty="0">
                <a:solidFill>
                  <a:schemeClr val="tx1"/>
                </a:solidFill>
                <a:latin typeface="Cambria" pitchFamily="18" charset="0"/>
              </a:rPr>
              <a:t>: a Regional Agreement can promote and ensure greater social </a:t>
            </a:r>
            <a:r>
              <a:rPr lang="en-US" dirty="0" smtClean="0">
                <a:solidFill>
                  <a:schemeClr val="tx1"/>
                </a:solidFill>
                <a:latin typeface="Cambria" pitchFamily="18" charset="0"/>
              </a:rPr>
              <a:t>inclusion; a </a:t>
            </a:r>
            <a:r>
              <a:rPr lang="en-US" dirty="0">
                <a:solidFill>
                  <a:schemeClr val="tx1"/>
                </a:solidFill>
                <a:latin typeface="Cambria" pitchFamily="18" charset="0"/>
              </a:rPr>
              <a:t>peaceful way to channel interests, concerns and citizen demands that often go beyond national </a:t>
            </a:r>
            <a:r>
              <a:rPr lang="en-US" dirty="0" smtClean="0">
                <a:solidFill>
                  <a:schemeClr val="tx1"/>
                </a:solidFill>
                <a:latin typeface="Cambria" pitchFamily="18" charset="0"/>
              </a:rPr>
              <a:t>borders</a:t>
            </a:r>
          </a:p>
          <a:p>
            <a:pPr marL="457200" indent="-457200" algn="just">
              <a:buFont typeface="+mj-lt"/>
              <a:buAutoNum type="arabicParenR"/>
            </a:pPr>
            <a:r>
              <a:rPr lang="en-US" dirty="0">
                <a:solidFill>
                  <a:schemeClr val="tx1"/>
                </a:solidFill>
                <a:latin typeface="Cambria" pitchFamily="18" charset="0"/>
              </a:rPr>
              <a:t>Adding  regional level, </a:t>
            </a:r>
            <a:r>
              <a:rPr lang="en-US" dirty="0" smtClean="0">
                <a:solidFill>
                  <a:schemeClr val="tx1"/>
                </a:solidFill>
                <a:latin typeface="Cambria" pitchFamily="18" charset="0"/>
              </a:rPr>
              <a:t>favors </a:t>
            </a:r>
            <a:r>
              <a:rPr lang="en-US" b="1" dirty="0">
                <a:solidFill>
                  <a:schemeClr val="tx1"/>
                </a:solidFill>
                <a:latin typeface="Cambria" pitchFamily="18" charset="0"/>
              </a:rPr>
              <a:t>State policies</a:t>
            </a:r>
            <a:r>
              <a:rPr lang="en-US" dirty="0">
                <a:solidFill>
                  <a:schemeClr val="tx1"/>
                </a:solidFill>
                <a:latin typeface="Cambria" pitchFamily="18" charset="0"/>
              </a:rPr>
              <a:t>, effective compliance and </a:t>
            </a:r>
            <a:r>
              <a:rPr lang="en-US" dirty="0" smtClean="0">
                <a:solidFill>
                  <a:schemeClr val="tx1"/>
                </a:solidFill>
                <a:latin typeface="Cambria" pitchFamily="18" charset="0"/>
              </a:rPr>
              <a:t>accountability</a:t>
            </a:r>
            <a:endParaRPr lang="en-US" dirty="0">
              <a:solidFill>
                <a:schemeClr val="tx1"/>
              </a:solidFill>
              <a:latin typeface="Cambria" pitchFamily="18" charset="0"/>
            </a:endParaRPr>
          </a:p>
          <a:p>
            <a:pPr marL="457200" lvl="0" indent="-457200" algn="just">
              <a:buFont typeface="+mj-lt"/>
              <a:buAutoNum type="arabicParenR"/>
            </a:pPr>
            <a:endParaRPr lang="en-US" dirty="0" smtClean="0"/>
          </a:p>
          <a:p>
            <a:pPr marL="457200" lvl="0" indent="-457200" algn="just">
              <a:buFont typeface="+mj-lt"/>
              <a:buAutoNum type="arabicParenR"/>
            </a:pPr>
            <a:endParaRPr lang="en-US" dirty="0" smtClean="0"/>
          </a:p>
          <a:p>
            <a:pPr marL="457200" lvl="0" indent="-457200" algn="just">
              <a:buFont typeface="+mj-lt"/>
              <a:buAutoNum type="arabicParenR"/>
            </a:pPr>
            <a:endParaRPr lang="en-US" dirty="0" smtClean="0"/>
          </a:p>
          <a:p>
            <a:pPr lvl="0"/>
            <a:endParaRPr lang="es-CL" dirty="0" smtClean="0">
              <a:latin typeface="+mn-lt"/>
            </a:endParaRPr>
          </a:p>
          <a:p>
            <a:endParaRPr lang="es-ES" dirty="0"/>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468288"/>
          </a:xfrm>
        </p:spPr>
        <p:txBody>
          <a:bodyPr/>
          <a:lstStyle/>
          <a:p>
            <a:pPr algn="ctr"/>
            <a:r>
              <a:rPr lang="es-ES" sz="2000" b="1" dirty="0" smtClean="0">
                <a:latin typeface="Cambria" pitchFamily="18" charset="0"/>
              </a:rPr>
              <a:t> </a:t>
            </a:r>
            <a:r>
              <a:rPr lang="es-ES" b="1" dirty="0" smtClean="0">
                <a:latin typeface="Cambria" pitchFamily="18" charset="0"/>
              </a:rPr>
              <a:t>ARGUMENTS FOR A LAC INSTRUMENT</a:t>
            </a:r>
            <a:br>
              <a:rPr lang="es-ES" b="1" dirty="0" smtClean="0">
                <a:latin typeface="Cambria" pitchFamily="18" charset="0"/>
              </a:rPr>
            </a:br>
            <a:endParaRPr lang="es-ES" b="1" dirty="0">
              <a:latin typeface="Cambria" pitchFamily="18" charset="0"/>
            </a:endParaRPr>
          </a:p>
        </p:txBody>
      </p:sp>
      <p:sp>
        <p:nvSpPr>
          <p:cNvPr id="3" name="2 Marcador de contenido"/>
          <p:cNvSpPr>
            <a:spLocks noGrp="1"/>
          </p:cNvSpPr>
          <p:nvPr>
            <p:ph idx="1"/>
          </p:nvPr>
        </p:nvSpPr>
        <p:spPr>
          <a:xfrm>
            <a:off x="152400" y="620688"/>
            <a:ext cx="8177213" cy="5907112"/>
          </a:xfrm>
        </p:spPr>
        <p:txBody>
          <a:bodyPr/>
          <a:lstStyle/>
          <a:p>
            <a:pPr marL="0" lvl="0" indent="0" algn="just">
              <a:buNone/>
            </a:pPr>
            <a:r>
              <a:rPr lang="en-US" sz="1800" dirty="0" smtClean="0">
                <a:solidFill>
                  <a:schemeClr val="tx1"/>
                </a:solidFill>
                <a:latin typeface="Cambria" pitchFamily="18" charset="0"/>
              </a:rPr>
              <a:t>7) Countries </a:t>
            </a:r>
            <a:r>
              <a:rPr lang="en-US" sz="1800" dirty="0">
                <a:solidFill>
                  <a:schemeClr val="tx1"/>
                </a:solidFill>
                <a:latin typeface="Cambria" pitchFamily="18" charset="0"/>
              </a:rPr>
              <a:t>commit to a </a:t>
            </a:r>
            <a:r>
              <a:rPr lang="en-US" sz="1800" b="1" dirty="0" smtClean="0">
                <a:solidFill>
                  <a:schemeClr val="tx1"/>
                </a:solidFill>
                <a:latin typeface="Cambria" pitchFamily="18" charset="0"/>
              </a:rPr>
              <a:t>minimum </a:t>
            </a:r>
            <a:r>
              <a:rPr lang="en-US" sz="1800" b="1" dirty="0">
                <a:solidFill>
                  <a:schemeClr val="tx1"/>
                </a:solidFill>
                <a:latin typeface="Cambria" pitchFamily="18" charset="0"/>
              </a:rPr>
              <a:t>ground </a:t>
            </a:r>
            <a:r>
              <a:rPr lang="en-US" sz="1800" dirty="0">
                <a:solidFill>
                  <a:schemeClr val="tx1"/>
                </a:solidFill>
                <a:latin typeface="Cambria" pitchFamily="18" charset="0"/>
              </a:rPr>
              <a:t>that can trigger local </a:t>
            </a:r>
            <a:r>
              <a:rPr lang="en-US" sz="1800" dirty="0" smtClean="0">
                <a:solidFill>
                  <a:schemeClr val="tx1"/>
                </a:solidFill>
                <a:latin typeface="Cambria" pitchFamily="18" charset="0"/>
              </a:rPr>
              <a:t>development</a:t>
            </a:r>
          </a:p>
          <a:p>
            <a:pPr marL="0" lvl="0" indent="0" algn="just">
              <a:buNone/>
            </a:pPr>
            <a:r>
              <a:rPr lang="en-US" sz="1800" dirty="0" smtClean="0">
                <a:solidFill>
                  <a:schemeClr val="tx1"/>
                </a:solidFill>
                <a:latin typeface="Cambria" pitchFamily="18" charset="0"/>
              </a:rPr>
              <a:t>8) Fosters </a:t>
            </a:r>
            <a:r>
              <a:rPr lang="en-US" sz="1800" b="1" dirty="0">
                <a:solidFill>
                  <a:schemeClr val="tx1"/>
                </a:solidFill>
                <a:latin typeface="Cambria" pitchFamily="18" charset="0"/>
              </a:rPr>
              <a:t>relationships of trust and supports </a:t>
            </a:r>
            <a:r>
              <a:rPr lang="en-US" sz="1800" dirty="0">
                <a:solidFill>
                  <a:schemeClr val="tx1"/>
                </a:solidFill>
                <a:latin typeface="Cambria" pitchFamily="18" charset="0"/>
              </a:rPr>
              <a:t>objectives of States and of social actors. </a:t>
            </a:r>
            <a:r>
              <a:rPr lang="en-US" sz="1800" dirty="0" smtClean="0">
                <a:solidFill>
                  <a:schemeClr val="tx1"/>
                </a:solidFill>
                <a:latin typeface="Cambria" pitchFamily="18" charset="0"/>
              </a:rPr>
              <a:t> Promotes </a:t>
            </a:r>
            <a:r>
              <a:rPr lang="en-US" sz="1800" dirty="0">
                <a:solidFill>
                  <a:schemeClr val="tx1"/>
                </a:solidFill>
                <a:latin typeface="Cambria" pitchFamily="18" charset="0"/>
              </a:rPr>
              <a:t>sustainable public-private </a:t>
            </a:r>
            <a:r>
              <a:rPr lang="en-US" sz="1800" dirty="0" smtClean="0">
                <a:solidFill>
                  <a:schemeClr val="tx1"/>
                </a:solidFill>
                <a:latin typeface="Cambria" pitchFamily="18" charset="0"/>
              </a:rPr>
              <a:t>partnerships. </a:t>
            </a:r>
            <a:r>
              <a:rPr lang="en-US" sz="1800" dirty="0">
                <a:solidFill>
                  <a:schemeClr val="tx1"/>
                </a:solidFill>
                <a:latin typeface="Cambria" pitchFamily="18" charset="0"/>
              </a:rPr>
              <a:t>It also facilitates the achievement of the specific objectives of these groups by allowing access to relevant information and participation in </a:t>
            </a:r>
            <a:r>
              <a:rPr lang="en-US" sz="1800" dirty="0" smtClean="0">
                <a:solidFill>
                  <a:schemeClr val="tx1"/>
                </a:solidFill>
                <a:latin typeface="Cambria" pitchFamily="18" charset="0"/>
              </a:rPr>
              <a:t>decision-making</a:t>
            </a:r>
          </a:p>
          <a:p>
            <a:pPr marL="0" lvl="0" indent="0" algn="just">
              <a:buNone/>
            </a:pPr>
            <a:r>
              <a:rPr lang="en-US" sz="1800" dirty="0" smtClean="0">
                <a:solidFill>
                  <a:schemeClr val="tx1"/>
                </a:solidFill>
                <a:latin typeface="Cambria" pitchFamily="18" charset="0"/>
              </a:rPr>
              <a:t>9)Promotes </a:t>
            </a:r>
            <a:r>
              <a:rPr lang="en-US" sz="1800" b="1" dirty="0">
                <a:solidFill>
                  <a:schemeClr val="tx1"/>
                </a:solidFill>
                <a:latin typeface="Cambria" pitchFamily="18" charset="0"/>
              </a:rPr>
              <a:t>changes to unsustainable production and consumption patterns</a:t>
            </a:r>
            <a:r>
              <a:rPr lang="en-US" sz="1800" dirty="0">
                <a:solidFill>
                  <a:schemeClr val="tx1"/>
                </a:solidFill>
                <a:latin typeface="Cambria" pitchFamily="18" charset="0"/>
              </a:rPr>
              <a:t>.  Access rights are essential requirements for the empowerment of citizens committed to sustainable development. An active and engaged civil society is essential to bring about the necessary changes to unsustainable patterns of production and </a:t>
            </a:r>
            <a:r>
              <a:rPr lang="en-US" sz="1800" dirty="0" smtClean="0">
                <a:solidFill>
                  <a:schemeClr val="tx1"/>
                </a:solidFill>
                <a:latin typeface="Cambria" pitchFamily="18" charset="0"/>
              </a:rPr>
              <a:t>consumption.</a:t>
            </a:r>
            <a:endParaRPr lang="es-CL" sz="1800" dirty="0">
              <a:solidFill>
                <a:schemeClr val="tx1"/>
              </a:solidFill>
              <a:latin typeface="Cambria" pitchFamily="18" charset="0"/>
            </a:endParaRPr>
          </a:p>
          <a:p>
            <a:pPr marL="0" lvl="0" indent="0" algn="just">
              <a:buNone/>
            </a:pPr>
            <a:r>
              <a:rPr lang="es-CL" sz="1800" dirty="0" smtClean="0">
                <a:solidFill>
                  <a:schemeClr val="tx1"/>
                </a:solidFill>
                <a:latin typeface="Cambria" pitchFamily="18" charset="0"/>
              </a:rPr>
              <a:t>10)</a:t>
            </a:r>
            <a:r>
              <a:rPr lang="en-US" sz="1800" dirty="0" smtClean="0">
                <a:solidFill>
                  <a:schemeClr val="tx1"/>
                </a:solidFill>
                <a:latin typeface="Cambria" pitchFamily="18" charset="0"/>
              </a:rPr>
              <a:t>Common ground with </a:t>
            </a:r>
            <a:r>
              <a:rPr lang="en-US" sz="1800" b="1" dirty="0" smtClean="0">
                <a:solidFill>
                  <a:schemeClr val="tx1"/>
                </a:solidFill>
                <a:latin typeface="Cambria" pitchFamily="18" charset="0"/>
              </a:rPr>
              <a:t>positive side effects </a:t>
            </a:r>
            <a:r>
              <a:rPr lang="en-US" sz="1800" dirty="0" smtClean="0">
                <a:solidFill>
                  <a:schemeClr val="tx1"/>
                </a:solidFill>
                <a:latin typeface="Cambria" pitchFamily="18" charset="0"/>
              </a:rPr>
              <a:t>for the region in other areas like trade.</a:t>
            </a:r>
          </a:p>
          <a:p>
            <a:pPr marL="0" lvl="0" indent="0" algn="just">
              <a:buNone/>
            </a:pPr>
            <a:r>
              <a:rPr lang="en-US" sz="1800" dirty="0" smtClean="0">
                <a:solidFill>
                  <a:schemeClr val="tx1"/>
                </a:solidFill>
                <a:latin typeface="Cambria" pitchFamily="18" charset="0"/>
              </a:rPr>
              <a:t>11)Greater </a:t>
            </a:r>
            <a:r>
              <a:rPr lang="en-US" sz="1800" b="1" dirty="0">
                <a:solidFill>
                  <a:schemeClr val="tx1"/>
                </a:solidFill>
                <a:latin typeface="Cambria" pitchFamily="18" charset="0"/>
              </a:rPr>
              <a:t>political stability in the region and greater </a:t>
            </a:r>
            <a:r>
              <a:rPr lang="en-US" sz="1800" b="1" dirty="0" smtClean="0">
                <a:solidFill>
                  <a:schemeClr val="tx1"/>
                </a:solidFill>
                <a:latin typeface="Cambria" pitchFamily="18" charset="0"/>
              </a:rPr>
              <a:t>visibility</a:t>
            </a:r>
            <a:r>
              <a:rPr lang="en-US" sz="1800" dirty="0" smtClean="0">
                <a:solidFill>
                  <a:schemeClr val="tx1"/>
                </a:solidFill>
                <a:latin typeface="Cambria" pitchFamily="18" charset="0"/>
              </a:rPr>
              <a:t>. In a complex global scenario, regional </a:t>
            </a:r>
            <a:r>
              <a:rPr lang="en-US" sz="1800" dirty="0">
                <a:solidFill>
                  <a:schemeClr val="tx1"/>
                </a:solidFill>
                <a:latin typeface="Cambria" pitchFamily="18" charset="0"/>
              </a:rPr>
              <a:t>integration through an agenda of transparency, participation, access to information and </a:t>
            </a:r>
            <a:r>
              <a:rPr lang="en-US" sz="1800" dirty="0" smtClean="0">
                <a:solidFill>
                  <a:schemeClr val="tx1"/>
                </a:solidFill>
                <a:latin typeface="Cambria" pitchFamily="18" charset="0"/>
              </a:rPr>
              <a:t>accountability</a:t>
            </a:r>
          </a:p>
          <a:p>
            <a:endParaRPr lang="es-ES" dirty="0"/>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6</a:t>
            </a:fld>
            <a:endParaRPr lang="en-US" dirty="0"/>
          </a:p>
        </p:txBody>
      </p:sp>
      <p:sp>
        <p:nvSpPr>
          <p:cNvPr id="5" name="4 Cubo"/>
          <p:cNvSpPr/>
          <p:nvPr/>
        </p:nvSpPr>
        <p:spPr>
          <a:xfrm>
            <a:off x="755576" y="5157192"/>
            <a:ext cx="7213997" cy="1152128"/>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marL="457200" lvl="0" indent="-457200" algn="ctr">
              <a:buFont typeface="Wingdings" pitchFamily="2" charset="2"/>
              <a:buChar char="Ø"/>
            </a:pPr>
            <a:r>
              <a:rPr lang="en-US" sz="2400" b="1" dirty="0" smtClean="0">
                <a:latin typeface="Cambria" pitchFamily="18" charset="0"/>
              </a:rPr>
              <a:t>PUBLIC AND GOVERNMENTS ACHIEVE MORE</a:t>
            </a:r>
          </a:p>
          <a:p>
            <a:pPr lvl="0" algn="ctr"/>
            <a:r>
              <a:rPr lang="en-US" sz="2400" b="1" dirty="0" smtClean="0">
                <a:latin typeface="Cambria" pitchFamily="18" charset="0"/>
              </a:rPr>
              <a:t> WHEN HAVING INTERNATIONAL SUPPORT</a:t>
            </a:r>
            <a:endParaRPr lang="en-US" sz="2400" b="1" dirty="0"/>
          </a:p>
        </p:txBody>
      </p:sp>
    </p:spTree>
    <p:extLst>
      <p:ext uri="{BB962C8B-B14F-4D97-AF65-F5344CB8AC3E}">
        <p14:creationId xmlns:p14="http://schemas.microsoft.com/office/powerpoint/2010/main" val="3167764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0"/>
            <a:ext cx="8164513" cy="692696"/>
          </a:xfrm>
        </p:spPr>
        <p:txBody>
          <a:bodyPr/>
          <a:lstStyle/>
          <a:p>
            <a:pPr algn="ctr"/>
            <a:r>
              <a:rPr lang="es-MX" b="1" dirty="0" smtClean="0">
                <a:latin typeface="Cambria" pitchFamily="18" charset="0"/>
              </a:rPr>
              <a:t>WHAT WAS ON THE TABLE?</a:t>
            </a:r>
            <a:endParaRPr lang="es-CL" b="1" dirty="0">
              <a:latin typeface="Cambria" pitchFamily="18" charset="0"/>
            </a:endParaRP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892068982"/>
              </p:ext>
            </p:extLst>
          </p:nvPr>
        </p:nvGraphicFramePr>
        <p:xfrm>
          <a:off x="152400" y="548680"/>
          <a:ext cx="8884096" cy="4572000"/>
        </p:xfrm>
        <a:graphic>
          <a:graphicData uri="http://schemas.openxmlformats.org/drawingml/2006/table">
            <a:tbl>
              <a:tblPr firstRow="1" bandRow="1">
                <a:tableStyleId>{5C22544A-7EE6-4342-B048-85BDC9FD1C3A}</a:tableStyleId>
              </a:tblPr>
              <a:tblGrid>
                <a:gridCol w="3699520"/>
                <a:gridCol w="5184576"/>
              </a:tblGrid>
              <a:tr h="360040">
                <a:tc gridSpan="2">
                  <a:txBody>
                    <a:bodyPr/>
                    <a:lstStyle/>
                    <a:p>
                      <a:pPr algn="ctr"/>
                      <a:r>
                        <a:rPr lang="en-US" noProof="0" dirty="0" smtClean="0">
                          <a:latin typeface="Cambria" pitchFamily="18" charset="0"/>
                        </a:rPr>
                        <a:t>FEASIBILITY</a:t>
                      </a:r>
                      <a:endParaRPr lang="en-US" noProof="0" dirty="0">
                        <a:latin typeface="Cambria" pitchFamily="18" charset="0"/>
                      </a:endParaRPr>
                    </a:p>
                  </a:txBody>
                  <a:tcPr/>
                </a:tc>
                <a:tc hMerge="1">
                  <a:txBody>
                    <a:bodyPr/>
                    <a:lstStyle/>
                    <a:p>
                      <a:endParaRPr lang="es-CL" dirty="0"/>
                    </a:p>
                  </a:txBody>
                  <a:tcPr/>
                </a:tc>
              </a:tr>
              <a:tr h="1045437">
                <a:tc>
                  <a:txBody>
                    <a:bodyPr/>
                    <a:lstStyle/>
                    <a:p>
                      <a:pPr marL="0" marR="0" lvl="2" indent="0" algn="just" defTabSz="457200" rtl="0" eaLnBrk="1" fontAlgn="auto" latinLnBrk="0" hangingPunct="1">
                        <a:lnSpc>
                          <a:spcPct val="100000"/>
                        </a:lnSpc>
                        <a:spcBef>
                          <a:spcPts val="0"/>
                        </a:spcBef>
                        <a:spcAft>
                          <a:spcPts val="0"/>
                        </a:spcAft>
                        <a:buClrTx/>
                        <a:buSzTx/>
                        <a:buFontTx/>
                        <a:buNone/>
                        <a:tabLst/>
                        <a:defRPr/>
                      </a:pPr>
                      <a:r>
                        <a:rPr lang="en-US" noProof="0" dirty="0" smtClean="0">
                          <a:latin typeface="Cambria" pitchFamily="18" charset="0"/>
                        </a:rPr>
                        <a:t>New</a:t>
                      </a:r>
                      <a:r>
                        <a:rPr lang="en-US" baseline="0" noProof="0" dirty="0" smtClean="0">
                          <a:latin typeface="Cambria" pitchFamily="18" charset="0"/>
                        </a:rPr>
                        <a:t> burden</a:t>
                      </a:r>
                      <a:r>
                        <a:rPr lang="en-US" noProof="0" dirty="0" smtClean="0">
                          <a:latin typeface="Cambria" pitchFamily="18" charset="0"/>
                        </a:rPr>
                        <a:t>; lack of human and financial</a:t>
                      </a:r>
                      <a:r>
                        <a:rPr lang="en-US" baseline="0" noProof="0" dirty="0" smtClean="0">
                          <a:latin typeface="Cambria" pitchFamily="18" charset="0"/>
                        </a:rPr>
                        <a:t> resources to comply another international agreement</a:t>
                      </a:r>
                    </a:p>
                    <a:p>
                      <a:pPr marL="0" marR="0" lvl="2" indent="0" algn="just" defTabSz="457200" rtl="0" eaLnBrk="1" fontAlgn="auto" latinLnBrk="0" hangingPunct="1">
                        <a:lnSpc>
                          <a:spcPct val="100000"/>
                        </a:lnSpc>
                        <a:spcBef>
                          <a:spcPts val="0"/>
                        </a:spcBef>
                        <a:spcAft>
                          <a:spcPts val="0"/>
                        </a:spcAft>
                        <a:buClrTx/>
                        <a:buSzTx/>
                        <a:buFontTx/>
                        <a:buNone/>
                        <a:tabLst/>
                        <a:defRPr/>
                      </a:pPr>
                      <a:endParaRPr lang="en-US" baseline="0" noProof="0" dirty="0" smtClean="0">
                        <a:latin typeface="Cambria" pitchFamily="18" charset="0"/>
                      </a:endParaRPr>
                    </a:p>
                    <a:p>
                      <a:pPr marL="0" marR="0" lvl="2" indent="0" algn="just" defTabSz="457200" rtl="0" eaLnBrk="1" fontAlgn="auto" latinLnBrk="0" hangingPunct="1">
                        <a:lnSpc>
                          <a:spcPct val="100000"/>
                        </a:lnSpc>
                        <a:spcBef>
                          <a:spcPts val="0"/>
                        </a:spcBef>
                        <a:spcAft>
                          <a:spcPts val="0"/>
                        </a:spcAft>
                        <a:buClrTx/>
                        <a:buSzTx/>
                        <a:buFontTx/>
                        <a:buNone/>
                        <a:tabLst/>
                        <a:defRPr/>
                      </a:pPr>
                      <a:r>
                        <a:rPr lang="en-US" baseline="0" noProof="0" dirty="0" smtClean="0">
                          <a:latin typeface="Cambria" pitchFamily="18" charset="0"/>
                        </a:rPr>
                        <a:t>Unnecessary as Aarhus Convention is open</a:t>
                      </a:r>
                    </a:p>
                    <a:p>
                      <a:pPr marL="0" marR="0" lvl="2" indent="0" algn="just" defTabSz="457200" rtl="0" eaLnBrk="1" fontAlgn="auto" latinLnBrk="0" hangingPunct="1">
                        <a:lnSpc>
                          <a:spcPct val="100000"/>
                        </a:lnSpc>
                        <a:spcBef>
                          <a:spcPts val="0"/>
                        </a:spcBef>
                        <a:spcAft>
                          <a:spcPts val="0"/>
                        </a:spcAft>
                        <a:buClrTx/>
                        <a:buSzTx/>
                        <a:buFontTx/>
                        <a:buNone/>
                        <a:tabLst/>
                        <a:defRPr/>
                      </a:pPr>
                      <a:endParaRPr lang="en-US" noProof="0" dirty="0" smtClean="0">
                        <a:latin typeface="Cambria" pitchFamily="18" charset="0"/>
                      </a:endParaRPr>
                    </a:p>
                    <a:p>
                      <a:endParaRPr lang="en-US" noProof="0" dirty="0">
                        <a:latin typeface="Cambria" pitchFamily="18" charset="0"/>
                      </a:endParaRPr>
                    </a:p>
                  </a:txBody>
                  <a:tcPr/>
                </a:tc>
                <a:tc>
                  <a:txBody>
                    <a:bodyPr/>
                    <a:lstStyle/>
                    <a:p>
                      <a:pPr marL="285750" indent="-285750" algn="just">
                        <a:buFont typeface="Wingdings" pitchFamily="2" charset="2"/>
                        <a:buChar char="§"/>
                      </a:pPr>
                      <a:r>
                        <a:rPr lang="en-US" b="0" noProof="0" dirty="0" smtClean="0">
                          <a:latin typeface="Cambria" pitchFamily="18" charset="0"/>
                        </a:rPr>
                        <a:t>Already a commitment</a:t>
                      </a:r>
                      <a:r>
                        <a:rPr lang="en-US" b="0" baseline="0" noProof="0" dirty="0" smtClean="0">
                          <a:latin typeface="Cambria" pitchFamily="18" charset="0"/>
                        </a:rPr>
                        <a:t>; cooperation and dialogue to fully implement</a:t>
                      </a:r>
                    </a:p>
                    <a:p>
                      <a:pPr marL="285750" indent="-285750" algn="just">
                        <a:buFont typeface="Wingdings" pitchFamily="2" charset="2"/>
                        <a:buChar char="§"/>
                      </a:pPr>
                      <a:r>
                        <a:rPr lang="en-US" b="0" baseline="0" noProof="0" dirty="0" smtClean="0">
                          <a:latin typeface="Cambria" pitchFamily="18" charset="0"/>
                        </a:rPr>
                        <a:t>Notwithstanding differences, not starting from scratch</a:t>
                      </a:r>
                    </a:p>
                    <a:p>
                      <a:pPr marL="285750" indent="-285750" algn="just">
                        <a:buFont typeface="Wingdings" pitchFamily="2" charset="2"/>
                        <a:buChar char="§"/>
                      </a:pPr>
                      <a:r>
                        <a:rPr lang="en-US" b="0" baseline="0" noProof="0" dirty="0" smtClean="0">
                          <a:latin typeface="Cambria" pitchFamily="18" charset="0"/>
                        </a:rPr>
                        <a:t>Expertise from the public, support from organizations</a:t>
                      </a:r>
                    </a:p>
                    <a:p>
                      <a:pPr marL="285750" indent="-285750" algn="just">
                        <a:buFont typeface="Wingdings" pitchFamily="2" charset="2"/>
                        <a:buChar char="§"/>
                      </a:pPr>
                      <a:r>
                        <a:rPr lang="en-US" sz="1800" b="0" kern="1200" dirty="0" smtClean="0">
                          <a:solidFill>
                            <a:schemeClr val="dk1"/>
                          </a:solidFill>
                          <a:effectLst/>
                          <a:latin typeface="Cambria" pitchFamily="18" charset="0"/>
                          <a:ea typeface="+mn-ea"/>
                          <a:cs typeface="+mn-cs"/>
                        </a:rPr>
                        <a:t>Recognizes specific features of the Region, respond to specific challenges and needs, and allows the Region to establish its</a:t>
                      </a:r>
                      <a:r>
                        <a:rPr lang="en-US" sz="1800" b="0" kern="1200" baseline="0" dirty="0" smtClean="0">
                          <a:solidFill>
                            <a:schemeClr val="dk1"/>
                          </a:solidFill>
                          <a:effectLst/>
                          <a:latin typeface="Cambria" pitchFamily="18" charset="0"/>
                          <a:ea typeface="+mn-ea"/>
                          <a:cs typeface="+mn-cs"/>
                        </a:rPr>
                        <a:t> own </a:t>
                      </a:r>
                      <a:r>
                        <a:rPr lang="en-US" sz="1800" b="0" kern="1200" dirty="0" smtClean="0">
                          <a:solidFill>
                            <a:schemeClr val="dk1"/>
                          </a:solidFill>
                          <a:effectLst/>
                          <a:latin typeface="Cambria" pitchFamily="18" charset="0"/>
                          <a:ea typeface="+mn-ea"/>
                          <a:cs typeface="+mn-cs"/>
                        </a:rPr>
                        <a:t>stages and goals they consider appropriate to their circumstances</a:t>
                      </a:r>
                      <a:r>
                        <a:rPr lang="en-US" sz="1800" kern="1200" dirty="0" smtClean="0">
                          <a:solidFill>
                            <a:schemeClr val="dk1"/>
                          </a:solidFill>
                          <a:effectLst/>
                          <a:latin typeface="Cambria" pitchFamily="18" charset="0"/>
                          <a:ea typeface="+mn-ea"/>
                          <a:cs typeface="+mn-cs"/>
                        </a:rPr>
                        <a:t>. Greater</a:t>
                      </a:r>
                      <a:r>
                        <a:rPr lang="en-US" sz="1800" kern="1200" baseline="0" dirty="0" smtClean="0">
                          <a:solidFill>
                            <a:schemeClr val="dk1"/>
                          </a:solidFill>
                          <a:effectLst/>
                          <a:latin typeface="Cambria" pitchFamily="18" charset="0"/>
                          <a:ea typeface="+mn-ea"/>
                          <a:cs typeface="+mn-cs"/>
                        </a:rPr>
                        <a:t> sense of ownership</a:t>
                      </a:r>
                      <a:endParaRPr lang="es-CL" sz="1800" kern="1200" dirty="0" smtClean="0">
                        <a:solidFill>
                          <a:schemeClr val="dk1"/>
                        </a:solidFill>
                        <a:effectLst/>
                        <a:latin typeface="Cambria" pitchFamily="18" charset="0"/>
                        <a:ea typeface="+mn-ea"/>
                        <a:cs typeface="+mn-cs"/>
                      </a:endParaRPr>
                    </a:p>
                    <a:p>
                      <a:r>
                        <a:rPr lang="en-US" sz="1800" kern="1200" dirty="0" smtClean="0">
                          <a:solidFill>
                            <a:schemeClr val="dk1"/>
                          </a:solidFill>
                          <a:effectLst/>
                          <a:latin typeface="+mn-lt"/>
                          <a:ea typeface="+mn-ea"/>
                          <a:cs typeface="+mn-cs"/>
                        </a:rPr>
                        <a:t>g </a:t>
                      </a:r>
                      <a:endParaRPr lang="es-CL" sz="1800" kern="1200" dirty="0" smtClean="0">
                        <a:solidFill>
                          <a:schemeClr val="dk1"/>
                        </a:solidFill>
                        <a:effectLst/>
                        <a:latin typeface="+mn-lt"/>
                        <a:ea typeface="+mn-ea"/>
                        <a:cs typeface="+mn-cs"/>
                      </a:endParaRPr>
                    </a:p>
                    <a:p>
                      <a:pPr marL="285750" indent="-285750">
                        <a:buFont typeface="Wingdings" pitchFamily="2" charset="2"/>
                        <a:buChar char="§"/>
                      </a:pPr>
                      <a:endParaRPr lang="en-US" baseline="0" noProof="0" dirty="0" smtClean="0">
                        <a:latin typeface="Cambria" pitchFamily="18" charset="0"/>
                      </a:endParaRPr>
                    </a:p>
                    <a:p>
                      <a:endParaRPr lang="en-US" baseline="0" noProof="0" dirty="0" smtClean="0">
                        <a:latin typeface="Cambria" pitchFamily="18" charset="0"/>
                      </a:endParaRPr>
                    </a:p>
                    <a:p>
                      <a:endParaRPr lang="en-US" noProof="0" dirty="0">
                        <a:latin typeface="Cambria" pitchFamily="18" charset="0"/>
                      </a:endParaRPr>
                    </a:p>
                  </a:txBody>
                  <a:tcPr/>
                </a:tc>
              </a:tr>
            </a:tbl>
          </a:graphicData>
        </a:graphic>
      </p:graphicFrame>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7</a:t>
            </a:fld>
            <a:endParaRPr lang="en-US" dirty="0"/>
          </a:p>
        </p:txBody>
      </p:sp>
      <p:graphicFrame>
        <p:nvGraphicFramePr>
          <p:cNvPr id="6" name="5 Tabla"/>
          <p:cNvGraphicFramePr>
            <a:graphicFrameLocks noGrp="1"/>
          </p:cNvGraphicFramePr>
          <p:nvPr>
            <p:extLst>
              <p:ext uri="{D42A27DB-BD31-4B8C-83A1-F6EECF244321}">
                <p14:modId xmlns:p14="http://schemas.microsoft.com/office/powerpoint/2010/main" val="1122756877"/>
              </p:ext>
            </p:extLst>
          </p:nvPr>
        </p:nvGraphicFramePr>
        <p:xfrm>
          <a:off x="183559" y="3933056"/>
          <a:ext cx="8780929" cy="1554480"/>
        </p:xfrm>
        <a:graphic>
          <a:graphicData uri="http://schemas.openxmlformats.org/drawingml/2006/table">
            <a:tbl>
              <a:tblPr firstRow="1" bandRow="1">
                <a:tableStyleId>{5C22544A-7EE6-4342-B048-85BDC9FD1C3A}</a:tableStyleId>
              </a:tblPr>
              <a:tblGrid>
                <a:gridCol w="3668361"/>
                <a:gridCol w="5112568"/>
              </a:tblGrid>
              <a:tr h="221743">
                <a:tc gridSpan="2">
                  <a:txBody>
                    <a:bodyPr/>
                    <a:lstStyle/>
                    <a:p>
                      <a:pPr algn="ctr"/>
                      <a:r>
                        <a:rPr lang="es-MX" dirty="0" smtClean="0"/>
                        <a:t>OPPORTUNITY</a:t>
                      </a:r>
                      <a:endParaRPr lang="es-CL" dirty="0"/>
                    </a:p>
                  </a:txBody>
                  <a:tcPr/>
                </a:tc>
                <a:tc hMerge="1">
                  <a:txBody>
                    <a:bodyPr/>
                    <a:lstStyle/>
                    <a:p>
                      <a:endParaRPr lang="es-CL"/>
                    </a:p>
                  </a:txBody>
                  <a:tcPr/>
                </a:tc>
              </a:tr>
              <a:tr h="0">
                <a:tc>
                  <a:txBody>
                    <a:bodyPr/>
                    <a:lstStyle/>
                    <a:p>
                      <a:pPr marL="0" marR="0" lvl="1" indent="0" algn="just" defTabSz="457200" rtl="0" eaLnBrk="1" fontAlgn="auto" latinLnBrk="0" hangingPunct="1">
                        <a:lnSpc>
                          <a:spcPct val="100000"/>
                        </a:lnSpc>
                        <a:spcBef>
                          <a:spcPts val="0"/>
                        </a:spcBef>
                        <a:spcAft>
                          <a:spcPts val="0"/>
                        </a:spcAft>
                        <a:buClrTx/>
                        <a:buSzTx/>
                        <a:buFontTx/>
                        <a:buNone/>
                        <a:tabLst/>
                        <a:defRPr/>
                      </a:pPr>
                      <a:r>
                        <a:rPr lang="en-US" noProof="0" dirty="0" smtClean="0">
                          <a:latin typeface="Cambria" pitchFamily="18" charset="0"/>
                        </a:rPr>
                        <a:t>Full exercise of access right at a national level as a prior</a:t>
                      </a:r>
                      <a:r>
                        <a:rPr lang="en-US" baseline="0" noProof="0" dirty="0" smtClean="0">
                          <a:latin typeface="Cambria" pitchFamily="18" charset="0"/>
                        </a:rPr>
                        <a:t> stage and condition</a:t>
                      </a:r>
                      <a:endParaRPr lang="en-US" noProof="0" dirty="0" smtClean="0">
                        <a:latin typeface="Cambria" pitchFamily="18" charset="0"/>
                      </a:endParaRPr>
                    </a:p>
                    <a:p>
                      <a:endParaRPr lang="en-US" noProof="0" dirty="0">
                        <a:latin typeface="Cambria" pitchFamily="18" charset="0"/>
                      </a:endParaRPr>
                    </a:p>
                  </a:txBody>
                  <a:tcPr/>
                </a:tc>
                <a:tc>
                  <a:txBody>
                    <a:bodyPr/>
                    <a:lstStyle/>
                    <a:p>
                      <a:pPr marL="285750" indent="-285750" algn="just">
                        <a:buFont typeface="Wingdings" pitchFamily="2" charset="2"/>
                        <a:buChar char="§"/>
                      </a:pPr>
                      <a:r>
                        <a:rPr lang="en-US" noProof="0" dirty="0" smtClean="0">
                          <a:latin typeface="Cambria" pitchFamily="18" charset="0"/>
                        </a:rPr>
                        <a:t>Cooperation</a:t>
                      </a:r>
                      <a:r>
                        <a:rPr lang="en-US" baseline="0" noProof="0" dirty="0" smtClean="0">
                          <a:latin typeface="Cambria" pitchFamily="18" charset="0"/>
                        </a:rPr>
                        <a:t> window for compliance</a:t>
                      </a:r>
                      <a:endParaRPr lang="en-US" noProof="0" dirty="0" smtClean="0">
                        <a:latin typeface="Cambria" pitchFamily="18" charset="0"/>
                      </a:endParaRPr>
                    </a:p>
                    <a:p>
                      <a:pPr marL="285750" indent="-285750" algn="just">
                        <a:buFont typeface="Wingdings" pitchFamily="2" charset="2"/>
                        <a:buChar char="§"/>
                      </a:pPr>
                      <a:r>
                        <a:rPr lang="en-US" noProof="0" dirty="0" smtClean="0">
                          <a:latin typeface="Cambria" pitchFamily="18" charset="0"/>
                        </a:rPr>
                        <a:t>International dialogue that triggers</a:t>
                      </a:r>
                      <a:r>
                        <a:rPr lang="en-US" baseline="0" noProof="0" dirty="0" smtClean="0">
                          <a:latin typeface="Cambria" pitchFamily="18" charset="0"/>
                        </a:rPr>
                        <a:t> and enhance domestic compliance</a:t>
                      </a:r>
                      <a:endParaRPr lang="en-US" noProof="0" dirty="0">
                        <a:latin typeface="Cambria" pitchFamily="18" charset="0"/>
                      </a:endParaRPr>
                    </a:p>
                  </a:txBody>
                  <a:tcPr/>
                </a:tc>
              </a:tr>
            </a:tbl>
          </a:graphicData>
        </a:graphic>
      </p:graphicFrame>
      <p:graphicFrame>
        <p:nvGraphicFramePr>
          <p:cNvPr id="7" name="6 Tabla"/>
          <p:cNvGraphicFramePr>
            <a:graphicFrameLocks noGrp="1"/>
          </p:cNvGraphicFramePr>
          <p:nvPr>
            <p:extLst>
              <p:ext uri="{D42A27DB-BD31-4B8C-83A1-F6EECF244321}">
                <p14:modId xmlns:p14="http://schemas.microsoft.com/office/powerpoint/2010/main" val="2036457916"/>
              </p:ext>
            </p:extLst>
          </p:nvPr>
        </p:nvGraphicFramePr>
        <p:xfrm>
          <a:off x="152400" y="5229200"/>
          <a:ext cx="8884096" cy="1554480"/>
        </p:xfrm>
        <a:graphic>
          <a:graphicData uri="http://schemas.openxmlformats.org/drawingml/2006/table">
            <a:tbl>
              <a:tblPr firstRow="1" bandRow="1">
                <a:tableStyleId>{5C22544A-7EE6-4342-B048-85BDC9FD1C3A}</a:tableStyleId>
              </a:tblPr>
              <a:tblGrid>
                <a:gridCol w="3699520"/>
                <a:gridCol w="5184576"/>
              </a:tblGrid>
              <a:tr h="221744">
                <a:tc gridSpan="2">
                  <a:txBody>
                    <a:bodyPr/>
                    <a:lstStyle/>
                    <a:p>
                      <a:pPr algn="ctr"/>
                      <a:r>
                        <a:rPr lang="es-MX" dirty="0" smtClean="0"/>
                        <a:t>IMPACTS</a:t>
                      </a:r>
                      <a:endParaRPr lang="es-CL" dirty="0"/>
                    </a:p>
                  </a:txBody>
                  <a:tcPr/>
                </a:tc>
                <a:tc hMerge="1">
                  <a:txBody>
                    <a:bodyPr/>
                    <a:lstStyle/>
                    <a:p>
                      <a:endParaRPr lang="es-CL" dirty="0"/>
                    </a:p>
                  </a:txBody>
                  <a:tcPr/>
                </a:tc>
              </a:tr>
              <a:tr h="370840">
                <a:tc>
                  <a:txBody>
                    <a:bodyPr/>
                    <a:lstStyle/>
                    <a:p>
                      <a:r>
                        <a:rPr lang="en-US" sz="1800" noProof="0" dirty="0" smtClean="0">
                          <a:latin typeface="Cambria" pitchFamily="18" charset="0"/>
                        </a:rPr>
                        <a:t>Difficult to implement, sanctions and exposures</a:t>
                      </a:r>
                      <a:r>
                        <a:rPr lang="en-US" sz="1800" baseline="0" noProof="0" dirty="0" smtClean="0">
                          <a:latin typeface="Cambria" pitchFamily="18" charset="0"/>
                        </a:rPr>
                        <a:t> of States for non compliance</a:t>
                      </a:r>
                      <a:endParaRPr lang="en-US" sz="1800" noProof="0" dirty="0">
                        <a:latin typeface="Cambria" pitchFamily="18" charset="0"/>
                      </a:endParaRPr>
                    </a:p>
                  </a:txBody>
                  <a:tcPr/>
                </a:tc>
                <a:tc>
                  <a:txBody>
                    <a:bodyPr/>
                    <a:lstStyle/>
                    <a:p>
                      <a:pPr marL="285750" indent="-285750">
                        <a:buFont typeface="Wingdings" pitchFamily="2" charset="2"/>
                        <a:buChar char="§"/>
                      </a:pPr>
                      <a:r>
                        <a:rPr lang="en-US" sz="1800" noProof="0" dirty="0" smtClean="0">
                          <a:latin typeface="Cambria" pitchFamily="18" charset="0"/>
                        </a:rPr>
                        <a:t>Non</a:t>
                      </a:r>
                      <a:r>
                        <a:rPr lang="en-US" sz="1800" baseline="0" noProof="0" dirty="0" smtClean="0">
                          <a:latin typeface="Cambria" pitchFamily="18" charset="0"/>
                        </a:rPr>
                        <a:t> confrontational but c</a:t>
                      </a:r>
                      <a:r>
                        <a:rPr lang="en-US" sz="1800" noProof="0" dirty="0" smtClean="0">
                          <a:latin typeface="Cambria" pitchFamily="18" charset="0"/>
                        </a:rPr>
                        <a:t>ooperation</a:t>
                      </a:r>
                      <a:r>
                        <a:rPr lang="en-US" sz="1800" baseline="0" noProof="0" dirty="0" smtClean="0">
                          <a:latin typeface="Cambria" pitchFamily="18" charset="0"/>
                        </a:rPr>
                        <a:t> approach based on citizen´s rights</a:t>
                      </a:r>
                    </a:p>
                    <a:p>
                      <a:pPr marL="285750" indent="-285750">
                        <a:buFont typeface="Wingdings" pitchFamily="2" charset="2"/>
                        <a:buChar char="§"/>
                      </a:pPr>
                      <a:r>
                        <a:rPr lang="en-US" sz="1800" baseline="0" noProof="0" dirty="0" smtClean="0">
                          <a:latin typeface="Cambria" pitchFamily="18" charset="0"/>
                        </a:rPr>
                        <a:t>Persuasive example for development and national compliance</a:t>
                      </a:r>
                      <a:endParaRPr lang="en-US" sz="1800" noProof="0" dirty="0">
                        <a:latin typeface="Cambria" pitchFamily="18" charset="0"/>
                      </a:endParaRPr>
                    </a:p>
                  </a:txBody>
                  <a:tcPr/>
                </a:tc>
              </a:tr>
            </a:tbl>
          </a:graphicData>
        </a:graphic>
      </p:graphicFrame>
    </p:spTree>
    <p:extLst>
      <p:ext uri="{BB962C8B-B14F-4D97-AF65-F5344CB8AC3E}">
        <p14:creationId xmlns:p14="http://schemas.microsoft.com/office/powerpoint/2010/main" val="3296091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1044352"/>
          </a:xfrm>
        </p:spPr>
        <p:txBody>
          <a:bodyPr/>
          <a:lstStyle/>
          <a:p>
            <a:endParaRPr lang="es-ES" dirty="0"/>
          </a:p>
        </p:txBody>
      </p:sp>
      <p:sp>
        <p:nvSpPr>
          <p:cNvPr id="3" name="2 Marcador de contenido"/>
          <p:cNvSpPr>
            <a:spLocks noGrp="1"/>
          </p:cNvSpPr>
          <p:nvPr>
            <p:ph idx="1"/>
          </p:nvPr>
        </p:nvSpPr>
        <p:spPr/>
        <p:txBody>
          <a:bodyPr/>
          <a:lstStyle/>
          <a:p>
            <a:pPr>
              <a:buNone/>
            </a:pPr>
            <a:endParaRPr lang="es-ES" dirty="0" smtClean="0"/>
          </a:p>
          <a:p>
            <a:endParaRPr lang="es-ES" dirty="0"/>
          </a:p>
        </p:txBody>
      </p:sp>
      <p:sp>
        <p:nvSpPr>
          <p:cNvPr id="4" name="3 Marcador de número de diapositiva"/>
          <p:cNvSpPr>
            <a:spLocks noGrp="1"/>
          </p:cNvSpPr>
          <p:nvPr>
            <p:ph type="sldNum" sz="quarter" idx="10"/>
          </p:nvPr>
        </p:nvSpPr>
        <p:spPr/>
        <p:txBody>
          <a:bodyPr/>
          <a:lstStyle/>
          <a:p>
            <a:pPr>
              <a:defRPr/>
            </a:pPr>
            <a:r>
              <a:rPr lang="en-US" dirty="0" smtClean="0"/>
              <a:t>Source: OECD</a:t>
            </a:r>
            <a:endParaRPr lang="en-US" dirty="0"/>
          </a:p>
        </p:txBody>
      </p:sp>
      <p:pic>
        <p:nvPicPr>
          <p:cNvPr id="5" name="Picture 4"/>
          <p:cNvPicPr>
            <a:picLocks noChangeAspect="1" noChangeArrowheads="1"/>
          </p:cNvPicPr>
          <p:nvPr/>
        </p:nvPicPr>
        <p:blipFill>
          <a:blip r:embed="rId3"/>
          <a:srcRect/>
          <a:stretch>
            <a:fillRect/>
          </a:stretch>
        </p:blipFill>
        <p:spPr bwMode="auto">
          <a:xfrm>
            <a:off x="152400" y="0"/>
            <a:ext cx="4779639" cy="1196752"/>
          </a:xfrm>
          <a:prstGeom prst="rect">
            <a:avLst/>
          </a:prstGeom>
          <a:noFill/>
          <a:ln w="9525">
            <a:noFill/>
            <a:miter lim="800000"/>
            <a:headEnd/>
            <a:tailEnd/>
          </a:ln>
        </p:spPr>
      </p:pic>
      <p:pic>
        <p:nvPicPr>
          <p:cNvPr id="6" name="5 Imagen" descr="rio-word-count Río1.jpg"/>
          <p:cNvPicPr>
            <a:picLocks noChangeAspect="1"/>
          </p:cNvPicPr>
          <p:nvPr/>
        </p:nvPicPr>
        <p:blipFill>
          <a:blip r:embed="rId4"/>
          <a:stretch>
            <a:fillRect/>
          </a:stretch>
        </p:blipFill>
        <p:spPr>
          <a:xfrm>
            <a:off x="984301" y="1599179"/>
            <a:ext cx="7345312" cy="4687341"/>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612304"/>
          </a:xfrm>
        </p:spPr>
        <p:txBody>
          <a:bodyPr/>
          <a:lstStyle/>
          <a:p>
            <a:pPr algn="ctr"/>
            <a:r>
              <a:rPr lang="es-ES" b="1" dirty="0" smtClean="0">
                <a:latin typeface="Cambria" pitchFamily="18" charset="0"/>
              </a:rPr>
              <a:t>GLOBAL AGREEMENTS</a:t>
            </a:r>
            <a:endParaRPr lang="es-ES" b="1" dirty="0">
              <a:latin typeface="Cambria" pitchFamily="18" charset="0"/>
            </a:endParaRPr>
          </a:p>
        </p:txBody>
      </p:sp>
      <p:sp>
        <p:nvSpPr>
          <p:cNvPr id="3" name="2 Marcador de contenido"/>
          <p:cNvSpPr>
            <a:spLocks noGrp="1"/>
          </p:cNvSpPr>
          <p:nvPr>
            <p:ph idx="1"/>
          </p:nvPr>
        </p:nvSpPr>
        <p:spPr>
          <a:xfrm>
            <a:off x="152400" y="764704"/>
            <a:ext cx="8380040" cy="5956771"/>
          </a:xfrm>
        </p:spPr>
        <p:txBody>
          <a:bodyPr/>
          <a:lstStyle/>
          <a:p>
            <a:pPr algn="just">
              <a:buNone/>
            </a:pPr>
            <a:r>
              <a:rPr lang="en-US" dirty="0" smtClean="0">
                <a:latin typeface="Cambria" pitchFamily="18" charset="0"/>
              </a:rPr>
              <a:t>Since 1992: </a:t>
            </a:r>
          </a:p>
          <a:p>
            <a:pPr marL="457200" indent="-457200" algn="just">
              <a:buFont typeface="+mj-lt"/>
              <a:buAutoNum type="arabicParenR"/>
            </a:pPr>
            <a:r>
              <a:rPr lang="en-US" dirty="0" smtClean="0">
                <a:latin typeface="Cambria" pitchFamily="18" charset="0"/>
              </a:rPr>
              <a:t>Democratic option for facing environmental issues</a:t>
            </a:r>
          </a:p>
          <a:p>
            <a:pPr algn="just">
              <a:buNone/>
            </a:pPr>
            <a:endParaRPr lang="en-US" dirty="0" smtClean="0">
              <a:latin typeface="Cambria" pitchFamily="18" charset="0"/>
            </a:endParaRPr>
          </a:p>
          <a:p>
            <a:pPr algn="just">
              <a:buNone/>
            </a:pPr>
            <a:r>
              <a:rPr lang="en-US" dirty="0" smtClean="0">
                <a:latin typeface="Cambria" pitchFamily="18" charset="0"/>
              </a:rPr>
              <a:t>2012: Two milestones: “The Future </a:t>
            </a:r>
            <a:r>
              <a:rPr lang="en-US" dirty="0">
                <a:latin typeface="Cambria" pitchFamily="18" charset="0"/>
              </a:rPr>
              <a:t>W</a:t>
            </a:r>
            <a:r>
              <a:rPr lang="en-US" dirty="0" smtClean="0">
                <a:latin typeface="Cambria" pitchFamily="18" charset="0"/>
              </a:rPr>
              <a:t>e </a:t>
            </a:r>
            <a:r>
              <a:rPr lang="en-US" dirty="0">
                <a:latin typeface="Cambria" pitchFamily="18" charset="0"/>
              </a:rPr>
              <a:t>W</a:t>
            </a:r>
            <a:r>
              <a:rPr lang="en-US" dirty="0" smtClean="0">
                <a:latin typeface="Cambria" pitchFamily="18" charset="0"/>
              </a:rPr>
              <a:t>ant” (globally) and LAC Declaration (regionally)</a:t>
            </a:r>
          </a:p>
          <a:p>
            <a:pPr marL="457200" indent="-457200" algn="just">
              <a:buFont typeface="+mj-lt"/>
              <a:buAutoNum type="arabicParenR"/>
            </a:pPr>
            <a:r>
              <a:rPr lang="en-US" dirty="0">
                <a:latin typeface="Cambria" pitchFamily="18" charset="0"/>
              </a:rPr>
              <a:t>A</a:t>
            </a:r>
            <a:r>
              <a:rPr lang="en-US" dirty="0" smtClean="0">
                <a:latin typeface="Cambria" pitchFamily="18" charset="0"/>
              </a:rPr>
              <a:t>cknowledged that democracy, good governance and the rule of law, at the national and international levels, as well as an enabling environment, are essential for sustainable development.</a:t>
            </a:r>
          </a:p>
          <a:p>
            <a:pPr marL="457200" indent="-457200" algn="just">
              <a:buFont typeface="+mj-lt"/>
              <a:buAutoNum type="arabicParenR"/>
            </a:pPr>
            <a:r>
              <a:rPr lang="en-US" dirty="0">
                <a:latin typeface="Cambria" pitchFamily="18" charset="0"/>
              </a:rPr>
              <a:t>B</a:t>
            </a:r>
            <a:r>
              <a:rPr lang="en-US" dirty="0" smtClean="0">
                <a:latin typeface="Cambria" pitchFamily="18" charset="0"/>
              </a:rPr>
              <a:t>road public participation and access to information and judicial and administrative proceedings are essential to the promotion of sustainable development.</a:t>
            </a:r>
          </a:p>
          <a:p>
            <a:pPr marL="457200" indent="-457200" algn="just">
              <a:buFont typeface="+mj-lt"/>
              <a:buAutoNum type="arabicParenR"/>
            </a:pPr>
            <a:r>
              <a:rPr lang="en-US" dirty="0">
                <a:latin typeface="Cambria" pitchFamily="18" charset="0"/>
              </a:rPr>
              <a:t>E</a:t>
            </a:r>
            <a:r>
              <a:rPr lang="en-US" dirty="0" smtClean="0">
                <a:latin typeface="Cambria" pitchFamily="18" charset="0"/>
              </a:rPr>
              <a:t>ncourage action at the regional, national, subnational and local levels to promote access to information, public participation and access to justice in environmental matters, as appropriate.</a:t>
            </a:r>
          </a:p>
          <a:p>
            <a:pPr marL="457200" indent="-457200" algn="just">
              <a:buAutoNum type="arabicParenR"/>
            </a:pPr>
            <a:endParaRPr lang="en-US" dirty="0" smtClean="0">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9</a:t>
            </a:fld>
            <a:endParaRPr lang="en-US" dirty="0"/>
          </a:p>
        </p:txBody>
      </p:sp>
      <p:sp>
        <p:nvSpPr>
          <p:cNvPr id="6" name="5 Rectángulo redondeado"/>
          <p:cNvSpPr/>
          <p:nvPr/>
        </p:nvSpPr>
        <p:spPr>
          <a:xfrm>
            <a:off x="2195735" y="5517232"/>
            <a:ext cx="5544617" cy="72008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457200" indent="-457200" algn="ctr">
              <a:buFont typeface="Wingdings" pitchFamily="2" charset="2"/>
              <a:buChar char="Ø"/>
            </a:pPr>
            <a:r>
              <a:rPr lang="en-US" sz="2800" b="1" dirty="0" smtClean="0">
                <a:latin typeface="Cambria" pitchFamily="18" charset="0"/>
              </a:rPr>
              <a:t>VALIDATION </a:t>
            </a:r>
          </a:p>
          <a:p>
            <a:pPr algn="ctr"/>
            <a:r>
              <a:rPr lang="en-US" sz="2800" b="1" dirty="0" smtClean="0">
                <a:latin typeface="Cambria" pitchFamily="18" charset="0"/>
              </a:rPr>
              <a:t>OF ACCESS RIGHTS</a:t>
            </a:r>
            <a:endParaRPr lang="en-US" sz="2800" b="1" dirty="0">
              <a:latin typeface="Cambria"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828328"/>
          </a:xfrm>
        </p:spPr>
        <p:txBody>
          <a:bodyPr/>
          <a:lstStyle/>
          <a:p>
            <a:pPr algn="ctr"/>
            <a:r>
              <a:rPr lang="en-US" b="1" dirty="0" smtClean="0"/>
              <a:t>DECLARATION ON THE APPLICATION ON PRINCIPLE 10 OF THE RIO DECLARATION </a:t>
            </a:r>
            <a:endParaRPr lang="es-CL" dirty="0"/>
          </a:p>
        </p:txBody>
      </p:sp>
      <p:sp>
        <p:nvSpPr>
          <p:cNvPr id="3" name="2 Marcador de contenido"/>
          <p:cNvSpPr>
            <a:spLocks noGrp="1"/>
          </p:cNvSpPr>
          <p:nvPr>
            <p:ph idx="1"/>
          </p:nvPr>
        </p:nvSpPr>
        <p:spPr>
          <a:xfrm>
            <a:off x="152400" y="980728"/>
            <a:ext cx="8380040" cy="5472608"/>
          </a:xfrm>
        </p:spPr>
        <p:txBody>
          <a:bodyPr/>
          <a:lstStyle/>
          <a:p>
            <a:pPr marL="0" indent="0" algn="just">
              <a:buNone/>
            </a:pPr>
            <a:r>
              <a:rPr lang="en-US" i="1" dirty="0" smtClean="0">
                <a:latin typeface="Cambria" panose="02040503050406030204" pitchFamily="18" charset="0"/>
              </a:rPr>
              <a:t>Commitments must be made to ensure the </a:t>
            </a:r>
            <a:r>
              <a:rPr lang="en-US" b="1" i="1" dirty="0" smtClean="0">
                <a:latin typeface="Cambria" panose="02040503050406030204" pitchFamily="18" charset="0"/>
              </a:rPr>
              <a:t>full exercise </a:t>
            </a:r>
            <a:r>
              <a:rPr lang="en-US" i="1" dirty="0" smtClean="0">
                <a:latin typeface="Cambria" panose="02040503050406030204" pitchFamily="18" charset="0"/>
              </a:rPr>
              <a:t>of </a:t>
            </a:r>
            <a:r>
              <a:rPr lang="en-US" b="1" i="1" dirty="0" smtClean="0">
                <a:latin typeface="Cambria" panose="02040503050406030204" pitchFamily="18" charset="0"/>
              </a:rPr>
              <a:t>rights</a:t>
            </a:r>
            <a:r>
              <a:rPr lang="en-US" i="1" dirty="0" smtClean="0">
                <a:latin typeface="Cambria" panose="02040503050406030204" pitchFamily="18" charset="0"/>
              </a:rPr>
              <a:t> of access to information, </a:t>
            </a:r>
            <a:r>
              <a:rPr lang="en-US" i="1" dirty="0">
                <a:latin typeface="Cambria" panose="02040503050406030204" pitchFamily="18" charset="0"/>
              </a:rPr>
              <a:t>participation and justice regarding environmental issues as enshrined </a:t>
            </a:r>
            <a:r>
              <a:rPr lang="en-US" i="1" dirty="0" smtClean="0">
                <a:latin typeface="Cambria" panose="02040503050406030204" pitchFamily="18" charset="0"/>
              </a:rPr>
              <a:t>in Principle </a:t>
            </a:r>
            <a:r>
              <a:rPr lang="en-US" i="1" dirty="0">
                <a:latin typeface="Cambria" panose="02040503050406030204" pitchFamily="18" charset="0"/>
              </a:rPr>
              <a:t>10 of the Rio Declaration of 1992. To this end, we declare our </a:t>
            </a:r>
            <a:r>
              <a:rPr lang="en-US" i="1" dirty="0" smtClean="0">
                <a:latin typeface="Cambria" panose="02040503050406030204" pitchFamily="18" charset="0"/>
              </a:rPr>
              <a:t>willingness to </a:t>
            </a:r>
            <a:r>
              <a:rPr lang="en-US" i="1" dirty="0">
                <a:latin typeface="Cambria" panose="02040503050406030204" pitchFamily="18" charset="0"/>
              </a:rPr>
              <a:t>launch a process to explore the feasibility of adopting a </a:t>
            </a:r>
            <a:r>
              <a:rPr lang="en-US" b="1" i="1" dirty="0">
                <a:latin typeface="Cambria" panose="02040503050406030204" pitchFamily="18" charset="0"/>
              </a:rPr>
              <a:t>regional </a:t>
            </a:r>
            <a:r>
              <a:rPr lang="en-US" b="1" i="1" dirty="0" smtClean="0">
                <a:latin typeface="Cambria" panose="02040503050406030204" pitchFamily="18" charset="0"/>
              </a:rPr>
              <a:t>instrument,</a:t>
            </a:r>
            <a:r>
              <a:rPr lang="en-US" i="1" dirty="0" smtClean="0">
                <a:latin typeface="Cambria" panose="02040503050406030204" pitchFamily="18" charset="0"/>
              </a:rPr>
              <a:t> ranging </a:t>
            </a:r>
            <a:r>
              <a:rPr lang="en-US" i="1" dirty="0">
                <a:latin typeface="Cambria" panose="02040503050406030204" pitchFamily="18" charset="0"/>
              </a:rPr>
              <a:t>from guidelines, workshops and best practices to a regional </a:t>
            </a:r>
            <a:r>
              <a:rPr lang="en-US" i="1" dirty="0" smtClean="0">
                <a:latin typeface="Cambria" panose="02040503050406030204" pitchFamily="18" charset="0"/>
              </a:rPr>
              <a:t>convention </a:t>
            </a:r>
            <a:r>
              <a:rPr lang="en-US" b="1" i="1" dirty="0" smtClean="0">
                <a:latin typeface="Cambria" panose="02040503050406030204" pitchFamily="18" charset="0"/>
              </a:rPr>
              <a:t>open </a:t>
            </a:r>
            <a:r>
              <a:rPr lang="en-US" b="1" i="1" dirty="0">
                <a:latin typeface="Cambria" panose="02040503050406030204" pitchFamily="18" charset="0"/>
              </a:rPr>
              <a:t>to all countries </a:t>
            </a:r>
            <a:r>
              <a:rPr lang="en-US" i="1" dirty="0">
                <a:latin typeface="Cambria" panose="02040503050406030204" pitchFamily="18" charset="0"/>
              </a:rPr>
              <a:t>in the region and with the </a:t>
            </a:r>
            <a:r>
              <a:rPr lang="en-US" b="1" i="1" dirty="0">
                <a:latin typeface="Cambria" panose="02040503050406030204" pitchFamily="18" charset="0"/>
              </a:rPr>
              <a:t>meaningful participation </a:t>
            </a:r>
            <a:r>
              <a:rPr lang="en-US" i="1" dirty="0">
                <a:latin typeface="Cambria" panose="02040503050406030204" pitchFamily="18" charset="0"/>
              </a:rPr>
              <a:t>of </a:t>
            </a:r>
            <a:r>
              <a:rPr lang="en-US" i="1" dirty="0" smtClean="0">
                <a:latin typeface="Cambria" panose="02040503050406030204" pitchFamily="18" charset="0"/>
              </a:rPr>
              <a:t>all concerned </a:t>
            </a:r>
            <a:r>
              <a:rPr lang="en-US" i="1" dirty="0">
                <a:latin typeface="Cambria" panose="02040503050406030204" pitchFamily="18" charset="0"/>
              </a:rPr>
              <a:t>citizens. Latin America and the Caribbean can and must take </a:t>
            </a:r>
            <a:r>
              <a:rPr lang="en-US" i="1" dirty="0" smtClean="0">
                <a:latin typeface="Cambria" panose="02040503050406030204" pitchFamily="18" charset="0"/>
              </a:rPr>
              <a:t>a meaningful </a:t>
            </a:r>
            <a:r>
              <a:rPr lang="en-US" i="1" dirty="0">
                <a:latin typeface="Cambria" panose="02040503050406030204" pitchFamily="18" charset="0"/>
              </a:rPr>
              <a:t>step forward on this </a:t>
            </a:r>
            <a:r>
              <a:rPr lang="en-US" i="1" dirty="0" smtClean="0">
                <a:latin typeface="Cambria" panose="02040503050406030204" pitchFamily="18" charset="0"/>
              </a:rPr>
              <a:t>front. The </a:t>
            </a:r>
            <a:r>
              <a:rPr lang="en-US" i="1" dirty="0">
                <a:latin typeface="Cambria" panose="02040503050406030204" pitchFamily="18" charset="0"/>
              </a:rPr>
              <a:t>above-mentioned Governments therefore commit to drafting </a:t>
            </a:r>
            <a:r>
              <a:rPr lang="en-US" i="1" dirty="0" smtClean="0">
                <a:latin typeface="Cambria" panose="02040503050406030204" pitchFamily="18" charset="0"/>
              </a:rPr>
              <a:t>and implementing </a:t>
            </a:r>
            <a:r>
              <a:rPr lang="en-US" i="1" dirty="0">
                <a:latin typeface="Cambria" panose="02040503050406030204" pitchFamily="18" charset="0"/>
              </a:rPr>
              <a:t>a </a:t>
            </a:r>
            <a:r>
              <a:rPr lang="en-US" b="1" i="1" dirty="0">
                <a:latin typeface="Cambria" panose="02040503050406030204" pitchFamily="18" charset="0"/>
              </a:rPr>
              <a:t>Plan of Action 2012-2014, </a:t>
            </a:r>
            <a:r>
              <a:rPr lang="en-US" i="1" dirty="0">
                <a:latin typeface="Cambria" panose="02040503050406030204" pitchFamily="18" charset="0"/>
              </a:rPr>
              <a:t>with the support of the </a:t>
            </a:r>
            <a:r>
              <a:rPr lang="en-US" i="1" dirty="0" smtClean="0">
                <a:latin typeface="Cambria" panose="02040503050406030204" pitchFamily="18" charset="0"/>
              </a:rPr>
              <a:t>Economic Commission </a:t>
            </a:r>
            <a:r>
              <a:rPr lang="en-US" i="1" dirty="0">
                <a:latin typeface="Cambria" panose="02040503050406030204" pitchFamily="18" charset="0"/>
              </a:rPr>
              <a:t>for Latin America and the Caribbean (</a:t>
            </a:r>
            <a:r>
              <a:rPr lang="en-US" b="1" i="1" dirty="0">
                <a:latin typeface="Cambria" panose="02040503050406030204" pitchFamily="18" charset="0"/>
              </a:rPr>
              <a:t>ECLAC</a:t>
            </a:r>
            <a:r>
              <a:rPr lang="en-US" i="1" dirty="0">
                <a:latin typeface="Cambria" panose="02040503050406030204" pitchFamily="18" charset="0"/>
              </a:rPr>
              <a:t>) as the </a:t>
            </a:r>
            <a:r>
              <a:rPr lang="en-US" i="1" dirty="0" smtClean="0">
                <a:latin typeface="Cambria" panose="02040503050406030204" pitchFamily="18" charset="0"/>
              </a:rPr>
              <a:t>technical secretariat</a:t>
            </a:r>
            <a:r>
              <a:rPr lang="en-US" i="1" dirty="0">
                <a:latin typeface="Cambria" panose="02040503050406030204" pitchFamily="18" charset="0"/>
              </a:rPr>
              <a:t>, to work towards such a regional convention or other instrument.</a:t>
            </a:r>
            <a:endParaRPr lang="es-CL" i="1" dirty="0">
              <a:latin typeface="Cambria" panose="02040503050406030204"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10</a:t>
            </a:fld>
            <a:endParaRPr lang="en-US" dirty="0"/>
          </a:p>
        </p:txBody>
      </p:sp>
      <p:pic>
        <p:nvPicPr>
          <p:cNvPr id="5" name="4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4725143"/>
            <a:ext cx="3816424" cy="2102799"/>
          </a:xfrm>
          <a:prstGeom prst="rect">
            <a:avLst/>
          </a:prstGeom>
        </p:spPr>
      </p:pic>
    </p:spTree>
    <p:extLst>
      <p:ext uri="{BB962C8B-B14F-4D97-AF65-F5344CB8AC3E}">
        <p14:creationId xmlns:p14="http://schemas.microsoft.com/office/powerpoint/2010/main" val="581843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468288"/>
          </a:xfrm>
        </p:spPr>
        <p:txBody>
          <a:bodyPr/>
          <a:lstStyle/>
          <a:p>
            <a:pPr algn="ctr"/>
            <a:r>
              <a:rPr lang="es-ES" sz="2000" b="1" dirty="0" smtClean="0">
                <a:latin typeface="Cambria" pitchFamily="18" charset="0"/>
              </a:rPr>
              <a:t>REGIONAL PROCESS AGREEMENTS</a:t>
            </a:r>
            <a:endParaRPr lang="es-ES" sz="2000" b="1" dirty="0">
              <a:latin typeface="Cambria" pitchFamily="18" charset="0"/>
            </a:endParaRPr>
          </a:p>
        </p:txBody>
      </p:sp>
      <p:sp>
        <p:nvSpPr>
          <p:cNvPr id="3" name="2 Marcador de contenido"/>
          <p:cNvSpPr>
            <a:spLocks noGrp="1"/>
          </p:cNvSpPr>
          <p:nvPr>
            <p:ph idx="1"/>
          </p:nvPr>
        </p:nvSpPr>
        <p:spPr>
          <a:xfrm>
            <a:off x="152400" y="476672"/>
            <a:ext cx="8596064" cy="6381328"/>
          </a:xfrm>
        </p:spPr>
        <p:txBody>
          <a:bodyPr/>
          <a:lstStyle/>
          <a:p>
            <a:pPr marL="342900" lvl="1" indent="-342900" algn="just">
              <a:buClrTx/>
              <a:buFont typeface="+mj-lt"/>
              <a:buAutoNum type="arabicParenR"/>
            </a:pPr>
            <a:r>
              <a:rPr lang="en-US" sz="1800" dirty="0" smtClean="0">
                <a:latin typeface="Cambria" pitchFamily="18" charset="0"/>
              </a:rPr>
              <a:t>Advance from a Principle to a Rights approach. Renewed political commitment</a:t>
            </a:r>
          </a:p>
          <a:p>
            <a:pPr marL="342900" lvl="1" indent="-342900" algn="just">
              <a:buClrTx/>
              <a:buFont typeface="+mj-lt"/>
              <a:buAutoNum type="arabicParenR"/>
            </a:pPr>
            <a:r>
              <a:rPr lang="en-US" sz="1800" dirty="0" smtClean="0">
                <a:latin typeface="Cambria" pitchFamily="18" charset="0"/>
              </a:rPr>
              <a:t>Final goal: full implementation of access rights. Despite our efforts and progress thus far, however, we recognize the need for agreements to ensure proper fulfillment of these rights to access</a:t>
            </a:r>
          </a:p>
          <a:p>
            <a:pPr marL="342900" lvl="1" indent="-342900" algn="just">
              <a:buClrTx/>
              <a:buFont typeface="+mj-lt"/>
              <a:buAutoNum type="arabicParenR"/>
            </a:pPr>
            <a:r>
              <a:rPr lang="en-US" sz="1800" dirty="0" smtClean="0">
                <a:latin typeface="Cambria" pitchFamily="18" charset="0"/>
              </a:rPr>
              <a:t>Access rights are essential for sustainable development, including sustained and inclusive economic growth, social development, environmental protection and the eradication of poverty and hunger,</a:t>
            </a:r>
          </a:p>
          <a:p>
            <a:pPr marL="342900" lvl="1" indent="-342900" algn="just">
              <a:buClrTx/>
              <a:buFont typeface="+mj-lt"/>
              <a:buAutoNum type="arabicParenR"/>
            </a:pPr>
            <a:r>
              <a:rPr lang="en-US" sz="1800" dirty="0" smtClean="0">
                <a:latin typeface="Cambria" pitchFamily="18" charset="0"/>
              </a:rPr>
              <a:t>Synergies with relevant regional and international agencies and processes </a:t>
            </a:r>
          </a:p>
          <a:p>
            <a:pPr marL="342900" lvl="1" indent="-342900" algn="just">
              <a:buClrTx/>
              <a:buFont typeface="+mj-lt"/>
              <a:buAutoNum type="arabicParenR"/>
            </a:pPr>
            <a:r>
              <a:rPr lang="en-US" sz="1800" dirty="0" smtClean="0">
                <a:latin typeface="Cambria" pitchFamily="18" charset="0"/>
              </a:rPr>
              <a:t>Process aimed at strengthening dialogue, capacity building and regional cooperation</a:t>
            </a:r>
          </a:p>
          <a:p>
            <a:pPr marL="342900" lvl="1" indent="-342900" algn="just">
              <a:buClrTx/>
              <a:buFont typeface="+mj-lt"/>
              <a:buAutoNum type="arabicParenR"/>
            </a:pPr>
            <a:r>
              <a:rPr lang="en-US" sz="1800" dirty="0" smtClean="0">
                <a:latin typeface="Cambria" pitchFamily="18" charset="0"/>
              </a:rPr>
              <a:t>ECLAC as technical secretariat</a:t>
            </a:r>
          </a:p>
          <a:p>
            <a:pPr marL="342900" lvl="1" indent="-342900" algn="just">
              <a:buClrTx/>
              <a:buFont typeface="+mj-lt"/>
              <a:buAutoNum type="arabicParenR"/>
            </a:pPr>
            <a:r>
              <a:rPr lang="en-US" sz="1800" dirty="0" smtClean="0">
                <a:latin typeface="Cambria" pitchFamily="18" charset="0"/>
              </a:rPr>
              <a:t>Process for a regional instrument that reflects a common vision on the importance and benefits of Principle 10 access rights and the values and principles underpinning them and their implementation</a:t>
            </a:r>
          </a:p>
          <a:p>
            <a:pPr marL="342900" lvl="1" indent="-342900" algn="just">
              <a:buClrTx/>
              <a:buFont typeface="+mj-lt"/>
              <a:buAutoNum type="arabicParenR"/>
            </a:pPr>
            <a:r>
              <a:rPr lang="en-US" sz="1800" dirty="0" smtClean="0">
                <a:latin typeface="Cambria" pitchFamily="18" charset="0"/>
              </a:rPr>
              <a:t>Essential elements: </a:t>
            </a:r>
          </a:p>
          <a:p>
            <a:pPr marL="800100" lvl="1" indent="-400050" algn="just">
              <a:buFont typeface="+mj-lt"/>
              <a:buAutoNum type="romanLcPeriod"/>
            </a:pPr>
            <a:r>
              <a:rPr lang="en-US" sz="1800" dirty="0" smtClean="0">
                <a:latin typeface="Cambria" pitchFamily="18" charset="0"/>
              </a:rPr>
              <a:t>Open to all countries of LAC</a:t>
            </a:r>
          </a:p>
          <a:p>
            <a:pPr marL="800100" lvl="1" indent="-400050" algn="just">
              <a:buFont typeface="+mj-lt"/>
              <a:buAutoNum type="romanLcPeriod"/>
            </a:pPr>
            <a:r>
              <a:rPr lang="en-US" sz="1800" dirty="0" smtClean="0">
                <a:latin typeface="Cambria" pitchFamily="18" charset="0"/>
              </a:rPr>
              <a:t>Broad definition of public for a meaningful participation of all interested citizens </a:t>
            </a:r>
          </a:p>
          <a:p>
            <a:pPr marL="800100" lvl="1" indent="-400050">
              <a:buFont typeface="+mj-lt"/>
              <a:buAutoNum type="romanLcPeriod"/>
            </a:pPr>
            <a:endParaRPr lang="en-US" sz="1800" dirty="0" smtClean="0">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11</a:t>
            </a:fld>
            <a:endParaRPr lang="en-US" dirty="0"/>
          </a:p>
        </p:txBody>
      </p:sp>
      <p:sp>
        <p:nvSpPr>
          <p:cNvPr id="5" name="4 Rectángulo redondeado"/>
          <p:cNvSpPr/>
          <p:nvPr/>
        </p:nvSpPr>
        <p:spPr>
          <a:xfrm>
            <a:off x="2915816" y="5661247"/>
            <a:ext cx="5544616" cy="86655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just">
              <a:buFont typeface="Wingdings" pitchFamily="2" charset="2"/>
              <a:buChar char="Ø"/>
            </a:pPr>
            <a:r>
              <a:rPr lang="en-US" sz="2000" b="1" dirty="0" smtClean="0">
                <a:latin typeface="Cambria" pitchFamily="18" charset="0"/>
              </a:rPr>
              <a:t>MOMENTUM AND UNIQUE OPPORTUNITY  TO FULFILL A COMMITMENT</a:t>
            </a:r>
            <a:endParaRPr lang="en-US" sz="2000" b="1" dirty="0">
              <a:latin typeface="Cambria"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88640"/>
            <a:ext cx="8164513" cy="720080"/>
          </a:xfrm>
        </p:spPr>
        <p:txBody>
          <a:bodyPr/>
          <a:lstStyle/>
          <a:p>
            <a:pPr algn="ctr"/>
            <a:r>
              <a:rPr lang="es-ES" sz="2800" b="1" dirty="0" smtClean="0">
                <a:latin typeface="Cambria" pitchFamily="18" charset="0"/>
              </a:rPr>
              <a:t>SIGNATORY COUNTRIES </a:t>
            </a:r>
            <a:r>
              <a:rPr lang="es-CL" sz="1800" dirty="0" smtClean="0"/>
              <a:t>A/CONF.216/13.</a:t>
            </a:r>
            <a:r>
              <a:rPr lang="es-CL" sz="2800" dirty="0" smtClean="0"/>
              <a:t> </a:t>
            </a:r>
            <a:r>
              <a:rPr lang="es-ES" sz="2800" b="1" dirty="0" smtClean="0">
                <a:latin typeface="Cambria" pitchFamily="18" charset="0"/>
              </a:rPr>
              <a:t/>
            </a:r>
            <a:br>
              <a:rPr lang="es-ES" sz="2800" b="1" dirty="0" smtClean="0">
                <a:latin typeface="Cambria" pitchFamily="18" charset="0"/>
              </a:rPr>
            </a:br>
            <a:r>
              <a:rPr lang="es-CL" sz="1100" u="sng" dirty="0" smtClean="0">
                <a:hlinkClick r:id="rId3"/>
              </a:rPr>
              <a:t>http://daccess-dds-ny.un.org/doc/UNDOC/GEN/N12/440/43/PDF/N1244043.pdf?OpenElement</a:t>
            </a:r>
            <a:r>
              <a:rPr lang="es-CL" sz="2800" dirty="0" smtClean="0"/>
              <a:t/>
            </a:r>
            <a:br>
              <a:rPr lang="es-CL" sz="2800" dirty="0" smtClean="0"/>
            </a:br>
            <a:r>
              <a:rPr lang="es-ES" sz="2800" b="1" dirty="0" smtClean="0">
                <a:latin typeface="Cambria" pitchFamily="18" charset="0"/>
              </a:rPr>
              <a:t/>
            </a:r>
            <a:br>
              <a:rPr lang="es-ES" sz="2800" b="1" dirty="0" smtClean="0">
                <a:latin typeface="Cambria" pitchFamily="18" charset="0"/>
              </a:rPr>
            </a:br>
            <a:endParaRPr lang="es-ES" sz="2800" b="1" dirty="0">
              <a:latin typeface="Cambria" pitchFamily="18" charset="0"/>
            </a:endParaRPr>
          </a:p>
        </p:txBody>
      </p:sp>
      <p:sp>
        <p:nvSpPr>
          <p:cNvPr id="4" name="3 Marcador de número de diapositiva"/>
          <p:cNvSpPr>
            <a:spLocks noGrp="1"/>
          </p:cNvSpPr>
          <p:nvPr>
            <p:ph type="sldNum" sz="quarter" idx="10"/>
          </p:nvPr>
        </p:nvSpPr>
        <p:spPr/>
        <p:txBody>
          <a:bodyPr/>
          <a:lstStyle/>
          <a:p>
            <a:pPr>
              <a:defRPr/>
            </a:pPr>
            <a:r>
              <a:rPr lang="en-US" dirty="0" err="1" smtClean="0"/>
              <a:t>Mapa</a:t>
            </a:r>
            <a:r>
              <a:rPr lang="en-US" dirty="0" smtClean="0"/>
              <a:t> </a:t>
            </a:r>
            <a:r>
              <a:rPr lang="en-US" dirty="0" err="1" smtClean="0"/>
              <a:t>creación</a:t>
            </a:r>
            <a:r>
              <a:rPr lang="en-US" dirty="0" smtClean="0"/>
              <a:t> CEPAL</a:t>
            </a:r>
            <a:endParaRPr lang="en-US" dirty="0"/>
          </a:p>
        </p:txBody>
      </p:sp>
      <p:sp>
        <p:nvSpPr>
          <p:cNvPr id="5" name="4 Rectángulo"/>
          <p:cNvSpPr/>
          <p:nvPr/>
        </p:nvSpPr>
        <p:spPr>
          <a:xfrm>
            <a:off x="152400" y="2708920"/>
            <a:ext cx="2115344" cy="23762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POTENTIAL IMPACT :</a:t>
            </a:r>
          </a:p>
          <a:p>
            <a:pPr algn="ctr"/>
            <a:r>
              <a:rPr lang="es-ES" dirty="0"/>
              <a:t>5</a:t>
            </a:r>
            <a:r>
              <a:rPr lang="es-ES" dirty="0" smtClean="0"/>
              <a:t>00 MILLIONS</a:t>
            </a:r>
            <a:endParaRPr lang="es-ES" dirty="0"/>
          </a:p>
        </p:txBody>
      </p:sp>
      <p:pic>
        <p:nvPicPr>
          <p:cNvPr id="6" name="Picture 1" descr="V:\DAT\DDSAH\6 Rio+20\1.RIO THE FUTURE WE WANT\2.Principio 10\Diagnóstico regional\Mapas\18-07 Mapa 4 ESP.TIF"/>
          <p:cNvPicPr>
            <a:picLocks noChangeAspect="1" noChangeArrowheads="1"/>
          </p:cNvPicPr>
          <p:nvPr/>
        </p:nvPicPr>
        <p:blipFill>
          <a:blip r:embed="rId4" cstate="print"/>
          <a:srcRect/>
          <a:stretch>
            <a:fillRect/>
          </a:stretch>
        </p:blipFill>
        <p:spPr bwMode="auto">
          <a:xfrm>
            <a:off x="2267744" y="908720"/>
            <a:ext cx="6408712" cy="574432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sz="2000" b="1" dirty="0" smtClean="0"/>
              <a:t>WHAT ARE WE TALKING ABOUT?</a:t>
            </a:r>
            <a:endParaRPr lang="es-CL" sz="2000" b="1" dirty="0"/>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1035309041"/>
              </p:ext>
            </p:extLst>
          </p:nvPr>
        </p:nvGraphicFramePr>
        <p:xfrm>
          <a:off x="152400" y="627739"/>
          <a:ext cx="8636374" cy="5597037"/>
        </p:xfrm>
        <a:graphic>
          <a:graphicData uri="http://schemas.openxmlformats.org/drawingml/2006/table">
            <a:tbl>
              <a:tblPr firstRow="1" bandRow="1">
                <a:tableStyleId>{5C22544A-7EE6-4342-B048-85BDC9FD1C3A}</a:tableStyleId>
              </a:tblPr>
              <a:tblGrid>
                <a:gridCol w="4131568"/>
                <a:gridCol w="4504806"/>
              </a:tblGrid>
              <a:tr h="353832">
                <a:tc>
                  <a:txBody>
                    <a:bodyPr/>
                    <a:lstStyle/>
                    <a:p>
                      <a:r>
                        <a:rPr lang="en-US" noProof="0" dirty="0" smtClean="0">
                          <a:latin typeface="Cambria" pitchFamily="18" charset="0"/>
                        </a:rPr>
                        <a:t>What this process</a:t>
                      </a:r>
                      <a:r>
                        <a:rPr lang="en-US" baseline="0" noProof="0" dirty="0" smtClean="0">
                          <a:latin typeface="Cambria" pitchFamily="18" charset="0"/>
                        </a:rPr>
                        <a:t> is not</a:t>
                      </a:r>
                      <a:endParaRPr lang="en-US" noProof="0" dirty="0">
                        <a:latin typeface="Cambria" pitchFamily="18" charset="0"/>
                      </a:endParaRPr>
                    </a:p>
                  </a:txBody>
                  <a:tcPr/>
                </a:tc>
                <a:tc>
                  <a:txBody>
                    <a:bodyPr/>
                    <a:lstStyle/>
                    <a:p>
                      <a:r>
                        <a:rPr lang="en-US" noProof="0" smtClean="0">
                          <a:latin typeface="Cambria" pitchFamily="18" charset="0"/>
                        </a:rPr>
                        <a:t>What is this process </a:t>
                      </a:r>
                      <a:endParaRPr lang="en-US" noProof="0">
                        <a:latin typeface="Cambria" pitchFamily="18" charset="0"/>
                      </a:endParaRPr>
                    </a:p>
                  </a:txBody>
                  <a:tcPr/>
                </a:tc>
              </a:tr>
              <a:tr h="851325">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noProof="0" dirty="0" smtClean="0">
                          <a:latin typeface="Cambria" pitchFamily="18" charset="0"/>
                        </a:rPr>
                        <a:t>Just another political</a:t>
                      </a:r>
                      <a:r>
                        <a:rPr lang="en-US" baseline="0" noProof="0" dirty="0" smtClean="0">
                          <a:latin typeface="Cambria" pitchFamily="18" charset="0"/>
                        </a:rPr>
                        <a:t> declaration</a:t>
                      </a:r>
                      <a:endParaRPr lang="en-US" noProof="0" dirty="0">
                        <a:latin typeface="Cambria" pitchFamily="18" charset="0"/>
                      </a:endParaRPr>
                    </a:p>
                  </a:txBody>
                  <a:tcPr/>
                </a:tc>
                <a:tc>
                  <a:txBody>
                    <a:bodyPr/>
                    <a:lstStyle/>
                    <a:p>
                      <a:pPr marL="285750" indent="-285750" algn="just">
                        <a:buFont typeface="Wingdings" pitchFamily="2" charset="2"/>
                        <a:buChar char="§"/>
                      </a:pPr>
                      <a:r>
                        <a:rPr lang="en-US" noProof="0" dirty="0" smtClean="0">
                          <a:latin typeface="Cambria" pitchFamily="18" charset="0"/>
                        </a:rPr>
                        <a:t>A democratic</a:t>
                      </a:r>
                      <a:r>
                        <a:rPr lang="en-US" baseline="0" noProof="0" dirty="0" smtClean="0">
                          <a:latin typeface="Cambria" pitchFamily="18" charset="0"/>
                        </a:rPr>
                        <a:t> process for a democratic instrument. </a:t>
                      </a:r>
                    </a:p>
                    <a:p>
                      <a:pPr marL="285750" indent="-285750" algn="just">
                        <a:buFont typeface="Wingdings" pitchFamily="2" charset="2"/>
                        <a:buChar char="§"/>
                      </a:pPr>
                      <a:r>
                        <a:rPr lang="en-US" baseline="0" noProof="0" dirty="0" smtClean="0">
                          <a:latin typeface="Cambria" pitchFamily="18" charset="0"/>
                        </a:rPr>
                        <a:t>Time (urgency) for all on board.</a:t>
                      </a:r>
                      <a:endParaRPr lang="en-US" noProof="0" dirty="0">
                        <a:latin typeface="Cambria" pitchFamily="18" charset="0"/>
                      </a:endParaRPr>
                    </a:p>
                  </a:txBody>
                  <a:tcPr/>
                </a:tc>
              </a:tr>
              <a:tr h="139079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noProof="0" dirty="0" smtClean="0">
                          <a:latin typeface="Cambria" pitchFamily="18" charset="0"/>
                        </a:rPr>
                        <a:t>The negotiation of another Multilateral (regional) Environmental Agreement.</a:t>
                      </a:r>
                    </a:p>
                    <a:p>
                      <a:pPr marL="0" marR="0" indent="0" algn="l" defTabSz="457200" rtl="0" eaLnBrk="1" fontAlgn="auto" latinLnBrk="0" hangingPunct="1">
                        <a:lnSpc>
                          <a:spcPct val="100000"/>
                        </a:lnSpc>
                        <a:spcBef>
                          <a:spcPts val="0"/>
                        </a:spcBef>
                        <a:spcAft>
                          <a:spcPts val="0"/>
                        </a:spcAft>
                        <a:buClrTx/>
                        <a:buSzTx/>
                        <a:buFontTx/>
                        <a:buNone/>
                        <a:tabLst/>
                        <a:defRPr/>
                      </a:pPr>
                      <a:r>
                        <a:rPr lang="en-US" noProof="0" dirty="0" smtClean="0">
                          <a:latin typeface="Cambria" pitchFamily="18" charset="0"/>
                        </a:rPr>
                        <a:t>“Too many MEAs”</a:t>
                      </a:r>
                    </a:p>
                    <a:p>
                      <a:endParaRPr lang="en-US" noProof="0" dirty="0">
                        <a:latin typeface="Cambria" pitchFamily="18" charset="0"/>
                      </a:endParaRPr>
                    </a:p>
                  </a:txBody>
                  <a:tcPr/>
                </a:tc>
                <a:tc>
                  <a:txBody>
                    <a:bodyPr/>
                    <a:lstStyle/>
                    <a:p>
                      <a:pPr marL="285750" indent="-285750" algn="just">
                        <a:buFont typeface="Wingdings" panose="05000000000000000000" pitchFamily="2" charset="2"/>
                        <a:buChar char="§"/>
                      </a:pPr>
                      <a:r>
                        <a:rPr lang="en-US" noProof="0" dirty="0" smtClean="0">
                          <a:latin typeface="Cambria" pitchFamily="18" charset="0"/>
                        </a:rPr>
                        <a:t>A path</a:t>
                      </a:r>
                      <a:r>
                        <a:rPr lang="en-US" baseline="0" noProof="0" dirty="0" smtClean="0">
                          <a:latin typeface="Cambria" pitchFamily="18" charset="0"/>
                        </a:rPr>
                        <a:t> </a:t>
                      </a:r>
                      <a:r>
                        <a:rPr lang="en-US" noProof="0" dirty="0" smtClean="0">
                          <a:latin typeface="Cambria" pitchFamily="18" charset="0"/>
                        </a:rPr>
                        <a:t>towards an</a:t>
                      </a:r>
                      <a:r>
                        <a:rPr lang="en-US" baseline="0" noProof="0" dirty="0" smtClean="0">
                          <a:latin typeface="Cambria" pitchFamily="18" charset="0"/>
                        </a:rPr>
                        <a:t> instrument that will benefit compliance of national and international commitments like </a:t>
                      </a:r>
                      <a:r>
                        <a:rPr lang="en-US" baseline="0" noProof="0" dirty="0" err="1" smtClean="0">
                          <a:latin typeface="Cambria" pitchFamily="18" charset="0"/>
                        </a:rPr>
                        <a:t>MEAs.</a:t>
                      </a:r>
                      <a:endParaRPr lang="en-US" baseline="0" noProof="0" dirty="0" smtClean="0">
                        <a:latin typeface="Cambria" pitchFamily="18" charset="0"/>
                      </a:endParaRPr>
                    </a:p>
                    <a:p>
                      <a:pPr marL="285750" indent="-285750" algn="just">
                        <a:buFont typeface="Wingdings" panose="05000000000000000000" pitchFamily="2" charset="2"/>
                        <a:buChar char="§"/>
                      </a:pPr>
                      <a:r>
                        <a:rPr lang="en-US" baseline="0" noProof="0" dirty="0" smtClean="0">
                          <a:latin typeface="Cambria" pitchFamily="18" charset="0"/>
                        </a:rPr>
                        <a:t>Sustainability through democracy</a:t>
                      </a:r>
                      <a:endParaRPr lang="en-US" noProof="0" dirty="0">
                        <a:latin typeface="Cambria" pitchFamily="18" charset="0"/>
                      </a:endParaRPr>
                    </a:p>
                  </a:txBody>
                  <a:tcPr/>
                </a:tc>
              </a:tr>
              <a:tr h="576064">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noProof="0" dirty="0" smtClean="0">
                          <a:latin typeface="Cambria" pitchFamily="18" charset="0"/>
                        </a:rPr>
                        <a:t>A mechanism for</a:t>
                      </a:r>
                      <a:r>
                        <a:rPr lang="en-US" baseline="0" noProof="0" dirty="0" smtClean="0">
                          <a:latin typeface="Cambria" pitchFamily="18" charset="0"/>
                        </a:rPr>
                        <a:t> sanctioning States</a:t>
                      </a:r>
                      <a:endParaRPr lang="en-US" noProof="0" dirty="0">
                        <a:latin typeface="Cambria" pitchFamily="18" charset="0"/>
                      </a:endParaRPr>
                    </a:p>
                  </a:txBody>
                  <a:tcPr/>
                </a:tc>
                <a:tc>
                  <a:txBody>
                    <a:bodyPr/>
                    <a:lstStyle/>
                    <a:p>
                      <a:pPr marL="285750" indent="-285750" algn="just">
                        <a:buFont typeface="Wingdings" panose="05000000000000000000" pitchFamily="2" charset="2"/>
                        <a:buChar char="§"/>
                      </a:pPr>
                      <a:r>
                        <a:rPr lang="en-US" sz="1800" kern="1200" baseline="0" noProof="0" dirty="0" smtClean="0">
                          <a:solidFill>
                            <a:schemeClr val="dk1"/>
                          </a:solidFill>
                          <a:latin typeface="Cambria" pitchFamily="18" charset="0"/>
                          <a:ea typeface="+mn-ea"/>
                          <a:cs typeface="+mn-cs"/>
                        </a:rPr>
                        <a:t>Process of dialogue and regional cooperation that will benefits countries</a:t>
                      </a:r>
                      <a:endParaRPr lang="en-US" noProof="0" dirty="0" smtClean="0">
                        <a:latin typeface="Cambria" pitchFamily="18" charset="0"/>
                      </a:endParaRPr>
                    </a:p>
                    <a:p>
                      <a:pPr marL="285750" indent="-285750" algn="just">
                        <a:buFont typeface="Wingdings" panose="05000000000000000000" pitchFamily="2" charset="2"/>
                        <a:buChar char="§"/>
                      </a:pPr>
                      <a:r>
                        <a:rPr lang="en-US" noProof="0" dirty="0" smtClean="0">
                          <a:latin typeface="Cambria" pitchFamily="18" charset="0"/>
                        </a:rPr>
                        <a:t>An initiative to</a:t>
                      </a:r>
                      <a:r>
                        <a:rPr lang="en-US" baseline="0" noProof="0" dirty="0" smtClean="0">
                          <a:latin typeface="Cambria" pitchFamily="18" charset="0"/>
                        </a:rPr>
                        <a:t> ensure </a:t>
                      </a:r>
                      <a:r>
                        <a:rPr lang="en-US" noProof="0" dirty="0" smtClean="0">
                          <a:latin typeface="Cambria" pitchFamily="18" charset="0"/>
                        </a:rPr>
                        <a:t> </a:t>
                      </a:r>
                      <a:r>
                        <a:rPr lang="en-US" sz="1800" kern="1200" baseline="0" noProof="0" dirty="0" smtClean="0">
                          <a:solidFill>
                            <a:schemeClr val="dk1"/>
                          </a:solidFill>
                          <a:latin typeface="Cambria" pitchFamily="18" charset="0"/>
                          <a:ea typeface="+mn-ea"/>
                          <a:cs typeface="+mn-cs"/>
                        </a:rPr>
                        <a:t>the full exercise of rights of access through mutual support.</a:t>
                      </a:r>
                    </a:p>
                    <a:p>
                      <a:pPr marL="285750" indent="-285750" algn="just">
                        <a:buFont typeface="Wingdings" panose="05000000000000000000" pitchFamily="2" charset="2"/>
                        <a:buChar char="§"/>
                      </a:pPr>
                      <a:r>
                        <a:rPr lang="en-US" sz="1800" kern="1200" baseline="0" noProof="0" dirty="0" smtClean="0">
                          <a:solidFill>
                            <a:schemeClr val="dk1"/>
                          </a:solidFill>
                          <a:latin typeface="Cambria" pitchFamily="18" charset="0"/>
                          <a:ea typeface="+mn-ea"/>
                          <a:cs typeface="+mn-cs"/>
                        </a:rPr>
                        <a:t>A learning process.</a:t>
                      </a:r>
                      <a:endParaRPr lang="en-US" noProof="0" dirty="0">
                        <a:latin typeface="Cambria" pitchFamily="18" charset="0"/>
                      </a:endParaRPr>
                    </a:p>
                  </a:txBody>
                  <a:tcPr/>
                </a:tc>
              </a:tr>
              <a:tr h="94409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noProof="0" smtClean="0">
                          <a:latin typeface="Cambria" pitchFamily="18" charset="0"/>
                        </a:rPr>
                        <a:t>An</a:t>
                      </a:r>
                      <a:r>
                        <a:rPr lang="en-US" baseline="0" noProof="0" smtClean="0">
                          <a:latin typeface="Cambria" pitchFamily="18" charset="0"/>
                        </a:rPr>
                        <a:t> exclusive process: for developed countries with full implementation of environmental democracy</a:t>
                      </a:r>
                      <a:endParaRPr lang="en-US" noProof="0" smtClean="0">
                        <a:latin typeface="Cambria" pitchFamily="18" charset="0"/>
                      </a:endParaRPr>
                    </a:p>
                    <a:p>
                      <a:endParaRPr lang="en-US" noProof="0">
                        <a:latin typeface="Cambria" pitchFamily="18" charset="0"/>
                      </a:endParaRPr>
                    </a:p>
                  </a:txBody>
                  <a:tcPr/>
                </a:tc>
                <a:tc>
                  <a:txBody>
                    <a:bodyPr/>
                    <a:lstStyle/>
                    <a:p>
                      <a:pPr marL="285750" indent="-285750" algn="just">
                        <a:buFont typeface="Wingdings" panose="05000000000000000000" pitchFamily="2" charset="2"/>
                        <a:buChar char="§"/>
                      </a:pPr>
                      <a:r>
                        <a:rPr lang="en-US" noProof="0" dirty="0" smtClean="0">
                          <a:latin typeface="Cambria" pitchFamily="18" charset="0"/>
                        </a:rPr>
                        <a:t>An open process to all countries</a:t>
                      </a:r>
                      <a:r>
                        <a:rPr lang="en-US" baseline="0" noProof="0" dirty="0" smtClean="0">
                          <a:latin typeface="Cambria" pitchFamily="18" charset="0"/>
                        </a:rPr>
                        <a:t> of the region without any condition.</a:t>
                      </a:r>
                    </a:p>
                    <a:p>
                      <a:pPr marL="285750" indent="-285750" algn="just">
                        <a:buFont typeface="Wingdings" panose="05000000000000000000" pitchFamily="2" charset="2"/>
                        <a:buChar char="§"/>
                      </a:pPr>
                      <a:r>
                        <a:rPr lang="en-US" baseline="0" noProof="0" dirty="0" smtClean="0">
                          <a:latin typeface="Cambria" pitchFamily="18" charset="0"/>
                        </a:rPr>
                        <a:t>Parallel to national process.</a:t>
                      </a:r>
                    </a:p>
                    <a:p>
                      <a:pPr marL="285750" indent="-285750" algn="just">
                        <a:buFont typeface="Wingdings" panose="05000000000000000000" pitchFamily="2" charset="2"/>
                        <a:buChar char="§"/>
                      </a:pPr>
                      <a:r>
                        <a:rPr lang="en-US" baseline="0" noProof="0" dirty="0" smtClean="0">
                          <a:latin typeface="Cambria" pitchFamily="18" charset="0"/>
                        </a:rPr>
                        <a:t>Recognition of the particular conditions in each signatory country.</a:t>
                      </a:r>
                      <a:endParaRPr lang="en-US" noProof="0" dirty="0">
                        <a:latin typeface="Cambria" pitchFamily="18" charset="0"/>
                      </a:endParaRPr>
                    </a:p>
                  </a:txBody>
                  <a:tcPr/>
                </a:tc>
              </a:tr>
            </a:tbl>
          </a:graphicData>
        </a:graphic>
      </p:graphicFrame>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13</a:t>
            </a:fld>
            <a:endParaRPr lang="en-US" dirty="0"/>
          </a:p>
        </p:txBody>
      </p:sp>
    </p:spTree>
    <p:extLst>
      <p:ext uri="{BB962C8B-B14F-4D97-AF65-F5344CB8AC3E}">
        <p14:creationId xmlns:p14="http://schemas.microsoft.com/office/powerpoint/2010/main" val="6129249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0"/>
            <a:ext cx="8164513" cy="714356"/>
          </a:xfrm>
        </p:spPr>
        <p:txBody>
          <a:bodyPr/>
          <a:lstStyle/>
          <a:p>
            <a:pPr algn="ctr"/>
            <a:r>
              <a:rPr lang="es-ES" b="1" dirty="0" smtClean="0"/>
              <a:t>ACHIEVMENTS SO FAR (1/2)</a:t>
            </a:r>
            <a:endParaRPr lang="es-ES" b="1" dirty="0"/>
          </a:p>
        </p:txBody>
      </p:sp>
      <p:sp>
        <p:nvSpPr>
          <p:cNvPr id="3" name="2 Marcador de contenido"/>
          <p:cNvSpPr>
            <a:spLocks noGrp="1"/>
          </p:cNvSpPr>
          <p:nvPr>
            <p:ph idx="1"/>
          </p:nvPr>
        </p:nvSpPr>
        <p:spPr>
          <a:xfrm>
            <a:off x="152400" y="476672"/>
            <a:ext cx="8668072" cy="6480720"/>
          </a:xfrm>
        </p:spPr>
        <p:txBody>
          <a:bodyPr/>
          <a:lstStyle/>
          <a:p>
            <a:pPr marL="457200" indent="-457200" algn="just">
              <a:buFont typeface="+mj-lt"/>
              <a:buAutoNum type="arabicParenR"/>
            </a:pPr>
            <a:r>
              <a:rPr lang="en-US" sz="1800" dirty="0" smtClean="0">
                <a:solidFill>
                  <a:schemeClr val="tx1"/>
                </a:solidFill>
                <a:latin typeface="Cambria" pitchFamily="18" charset="0"/>
              </a:rPr>
              <a:t>From 10 original signatories, to 15 members</a:t>
            </a:r>
            <a:endParaRPr lang="en-US" sz="1800" dirty="0">
              <a:solidFill>
                <a:schemeClr val="tx1"/>
              </a:solidFill>
              <a:latin typeface="Cambria" pitchFamily="18" charset="0"/>
            </a:endParaRPr>
          </a:p>
          <a:p>
            <a:pPr marL="457200" indent="-457200" algn="just">
              <a:buFont typeface="+mj-lt"/>
              <a:buAutoNum type="arabicParenR"/>
            </a:pPr>
            <a:endParaRPr lang="en-US" sz="1800" dirty="0" smtClean="0">
              <a:solidFill>
                <a:schemeClr val="tx1"/>
              </a:solidFill>
              <a:latin typeface="Cambria" pitchFamily="18" charset="0"/>
            </a:endParaRPr>
          </a:p>
          <a:p>
            <a:pPr marL="457200" indent="-457200" algn="just">
              <a:buFont typeface="+mj-lt"/>
              <a:buAutoNum type="arabicParenR"/>
            </a:pPr>
            <a:endParaRPr lang="en-US" sz="1800" dirty="0" smtClean="0">
              <a:solidFill>
                <a:schemeClr val="tx1"/>
              </a:solidFill>
              <a:latin typeface="Cambria" pitchFamily="18" charset="0"/>
            </a:endParaRPr>
          </a:p>
          <a:p>
            <a:pPr marL="457200" indent="-457200" algn="just">
              <a:buFont typeface="+mj-lt"/>
              <a:buAutoNum type="arabicParenR"/>
            </a:pPr>
            <a:endParaRPr lang="en-US" sz="1800" dirty="0" smtClean="0">
              <a:solidFill>
                <a:schemeClr val="tx1"/>
              </a:solidFill>
              <a:latin typeface="Cambria" pitchFamily="18" charset="0"/>
            </a:endParaRPr>
          </a:p>
          <a:p>
            <a:pPr marL="457200" indent="-457200" algn="just">
              <a:buFont typeface="+mj-lt"/>
              <a:buAutoNum type="arabicParenR"/>
            </a:pPr>
            <a:endParaRPr lang="en-US" sz="1800" dirty="0" smtClean="0">
              <a:solidFill>
                <a:schemeClr val="tx1"/>
              </a:solidFill>
              <a:latin typeface="Cambria" pitchFamily="18" charset="0"/>
            </a:endParaRPr>
          </a:p>
          <a:p>
            <a:pPr marL="457200" indent="-457200" algn="just">
              <a:buFont typeface="+mj-lt"/>
              <a:buAutoNum type="arabicParenR"/>
            </a:pPr>
            <a:r>
              <a:rPr lang="en-US" sz="1800" dirty="0" smtClean="0">
                <a:solidFill>
                  <a:schemeClr val="tx1"/>
                </a:solidFill>
                <a:latin typeface="Cambria" pitchFamily="18" charset="0"/>
              </a:rPr>
              <a:t>Two focal points meetings and virtual meetings of working groups</a:t>
            </a:r>
          </a:p>
          <a:p>
            <a:pPr marL="457200" indent="-457200" algn="just">
              <a:buFont typeface="+mj-lt"/>
              <a:buAutoNum type="arabicParenR"/>
            </a:pPr>
            <a:endParaRPr lang="en-US" sz="1800" dirty="0" smtClean="0">
              <a:solidFill>
                <a:schemeClr val="tx1"/>
              </a:solidFill>
              <a:latin typeface="Cambria" pitchFamily="18" charset="0"/>
            </a:endParaRPr>
          </a:p>
          <a:p>
            <a:pPr marL="457200" indent="-457200" algn="just">
              <a:buFont typeface="+mj-lt"/>
              <a:buAutoNum type="arabicParenR"/>
            </a:pPr>
            <a:r>
              <a:rPr lang="en-US" sz="1800" dirty="0" smtClean="0">
                <a:solidFill>
                  <a:schemeClr val="tx1"/>
                </a:solidFill>
                <a:latin typeface="Cambria" pitchFamily="18" charset="0"/>
              </a:rPr>
              <a:t>Instruments that reaffirm commitment and channel process (Declaration, Road Map and Action Plan)</a:t>
            </a:r>
          </a:p>
          <a:p>
            <a:pPr marL="457200" indent="-457200" algn="just">
              <a:buFont typeface="+mj-lt"/>
              <a:buAutoNum type="arabicParenR"/>
            </a:pPr>
            <a:endParaRPr lang="en-US" sz="1800" dirty="0">
              <a:solidFill>
                <a:schemeClr val="tx1"/>
              </a:solidFill>
              <a:latin typeface="Cambria" pitchFamily="18" charset="0"/>
            </a:endParaRPr>
          </a:p>
          <a:p>
            <a:pPr marL="0" indent="0" algn="just">
              <a:buNone/>
            </a:pPr>
            <a:r>
              <a:rPr lang="en-US" sz="1800" dirty="0" smtClean="0">
                <a:solidFill>
                  <a:schemeClr val="tx1"/>
                </a:solidFill>
                <a:latin typeface="Cambria" panose="02040503050406030204" pitchFamily="18" charset="0"/>
              </a:rPr>
              <a:t>4) Agreement </a:t>
            </a:r>
            <a:r>
              <a:rPr lang="en-US" sz="1800" dirty="0">
                <a:solidFill>
                  <a:schemeClr val="tx1"/>
                </a:solidFill>
                <a:latin typeface="Cambria" panose="02040503050406030204" pitchFamily="18" charset="0"/>
              </a:rPr>
              <a:t>on main tasks:</a:t>
            </a:r>
          </a:p>
          <a:p>
            <a:pPr marL="400050" indent="-400050">
              <a:buFont typeface="+mj-lt"/>
              <a:buAutoNum type="romanLcPeriod"/>
            </a:pPr>
            <a:r>
              <a:rPr lang="en-US" sz="1800" dirty="0">
                <a:solidFill>
                  <a:schemeClr val="tx1"/>
                </a:solidFill>
                <a:latin typeface="Cambria" panose="02040503050406030204" pitchFamily="18" charset="0"/>
              </a:rPr>
              <a:t>Promoting the Declaration and incorporating new </a:t>
            </a:r>
            <a:r>
              <a:rPr lang="en-US" sz="1800" dirty="0" smtClean="0">
                <a:solidFill>
                  <a:schemeClr val="tx1"/>
                </a:solidFill>
                <a:latin typeface="Cambria" panose="02040503050406030204" pitchFamily="18" charset="0"/>
              </a:rPr>
              <a:t>signatories</a:t>
            </a:r>
          </a:p>
          <a:p>
            <a:pPr marL="400050" indent="-400050">
              <a:buFont typeface="+mj-lt"/>
              <a:buAutoNum type="romanLcPeriod"/>
            </a:pPr>
            <a:r>
              <a:rPr lang="en-US" sz="1800" dirty="0" smtClean="0">
                <a:solidFill>
                  <a:schemeClr val="tx1"/>
                </a:solidFill>
                <a:latin typeface="Cambria" panose="02040503050406030204" pitchFamily="18" charset="0"/>
              </a:rPr>
              <a:t>Strengthening </a:t>
            </a:r>
            <a:r>
              <a:rPr lang="en-US" sz="1800" dirty="0">
                <a:solidFill>
                  <a:schemeClr val="tx1"/>
                </a:solidFill>
                <a:latin typeface="Cambria" panose="02040503050406030204" pitchFamily="18" charset="0"/>
              </a:rPr>
              <a:t>and highlighting the progress made in the </a:t>
            </a:r>
            <a:r>
              <a:rPr lang="en-US" sz="1800" dirty="0" smtClean="0">
                <a:solidFill>
                  <a:schemeClr val="tx1"/>
                </a:solidFill>
                <a:latin typeface="Cambria" panose="02040503050406030204" pitchFamily="18" charset="0"/>
              </a:rPr>
              <a:t>region</a:t>
            </a:r>
          </a:p>
          <a:p>
            <a:pPr marL="400050" indent="-400050">
              <a:buFont typeface="+mj-lt"/>
              <a:buAutoNum type="romanLcPeriod"/>
            </a:pPr>
            <a:r>
              <a:rPr lang="en-US" sz="1800" dirty="0" smtClean="0">
                <a:solidFill>
                  <a:schemeClr val="tx1"/>
                </a:solidFill>
                <a:latin typeface="Cambria" panose="02040503050406030204" pitchFamily="18" charset="0"/>
              </a:rPr>
              <a:t>Actions </a:t>
            </a:r>
            <a:r>
              <a:rPr lang="en-US" sz="1800" dirty="0">
                <a:solidFill>
                  <a:schemeClr val="tx1"/>
                </a:solidFill>
                <a:latin typeface="Cambria" panose="02040503050406030204" pitchFamily="18" charset="0"/>
              </a:rPr>
              <a:t>to promote public participation at the national level </a:t>
            </a:r>
            <a:endParaRPr lang="en-US" sz="1800" dirty="0" smtClean="0">
              <a:solidFill>
                <a:schemeClr val="tx1"/>
              </a:solidFill>
              <a:latin typeface="Cambria" panose="02040503050406030204" pitchFamily="18" charset="0"/>
            </a:endParaRPr>
          </a:p>
          <a:p>
            <a:pPr marL="400050" indent="-400050">
              <a:buFont typeface="+mj-lt"/>
              <a:buAutoNum type="romanLcPeriod"/>
            </a:pPr>
            <a:r>
              <a:rPr lang="en-US" sz="1800" dirty="0" smtClean="0">
                <a:solidFill>
                  <a:schemeClr val="tx1"/>
                </a:solidFill>
                <a:latin typeface="Cambria" panose="02040503050406030204" pitchFamily="18" charset="0"/>
              </a:rPr>
              <a:t>Establishment </a:t>
            </a:r>
            <a:r>
              <a:rPr lang="en-US" sz="1800" dirty="0">
                <a:solidFill>
                  <a:schemeClr val="tx1"/>
                </a:solidFill>
                <a:latin typeface="Cambria" panose="02040503050406030204" pitchFamily="18" charset="0"/>
              </a:rPr>
              <a:t>of working groups for advancing towards the formulation of a regional instrument:</a:t>
            </a:r>
          </a:p>
          <a:p>
            <a:pPr lvl="1"/>
            <a:r>
              <a:rPr lang="en-US" sz="1800" dirty="0">
                <a:solidFill>
                  <a:schemeClr val="tx1"/>
                </a:solidFill>
                <a:latin typeface="Cambria" panose="02040503050406030204" pitchFamily="18" charset="0"/>
              </a:rPr>
              <a:t> Identify strengths and weaknesses in the region, especially for capacity building.</a:t>
            </a:r>
          </a:p>
          <a:p>
            <a:pPr lvl="1"/>
            <a:r>
              <a:rPr lang="en-US" sz="1800" dirty="0">
                <a:solidFill>
                  <a:schemeClr val="tx1"/>
                </a:solidFill>
                <a:latin typeface="Cambria" panose="02040503050406030204" pitchFamily="18" charset="0"/>
              </a:rPr>
              <a:t>Discuss the nature and content of the regional instrument.</a:t>
            </a:r>
            <a:endParaRPr lang="en-US" sz="1800" dirty="0">
              <a:latin typeface="Cambria" panose="02040503050406030204" pitchFamily="18" charset="0"/>
            </a:endParaRPr>
          </a:p>
          <a:p>
            <a:pPr marL="857250" lvl="1" indent="-457200" algn="just">
              <a:buFont typeface="+mj-lt"/>
              <a:buAutoNum type="arabicParenR"/>
            </a:pPr>
            <a:endParaRPr lang="en-US" sz="2400" dirty="0" smtClean="0">
              <a:solidFill>
                <a:schemeClr val="tx1"/>
              </a:solidFill>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14</a:t>
            </a:fld>
            <a:endParaRPr lang="en-US" dirty="0"/>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453" y="908720"/>
            <a:ext cx="6337300" cy="104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C:\Users\constance.nalegach\Pictures\arg.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2438" y="1182424"/>
            <a:ext cx="817954" cy="493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6150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561956"/>
          </a:xfrm>
        </p:spPr>
        <p:txBody>
          <a:bodyPr/>
          <a:lstStyle/>
          <a:p>
            <a:pPr algn="ctr"/>
            <a:r>
              <a:rPr lang="es-ES" b="1" dirty="0" smtClean="0"/>
              <a:t>ACHIEVMENTS SO FAR (2/2)</a:t>
            </a:r>
            <a:endParaRPr lang="es-ES" b="1" dirty="0"/>
          </a:p>
        </p:txBody>
      </p:sp>
      <p:sp>
        <p:nvSpPr>
          <p:cNvPr id="3" name="2 Marcador de contenido"/>
          <p:cNvSpPr>
            <a:spLocks noGrp="1"/>
          </p:cNvSpPr>
          <p:nvPr>
            <p:ph idx="1"/>
          </p:nvPr>
        </p:nvSpPr>
        <p:spPr>
          <a:xfrm>
            <a:off x="152400" y="714355"/>
            <a:ext cx="8668072" cy="6007119"/>
          </a:xfrm>
        </p:spPr>
        <p:txBody>
          <a:bodyPr/>
          <a:lstStyle/>
          <a:p>
            <a:pPr marL="0" indent="0" algn="just">
              <a:buNone/>
            </a:pPr>
            <a:r>
              <a:rPr lang="en-US" dirty="0">
                <a:solidFill>
                  <a:schemeClr val="tx1"/>
                </a:solidFill>
                <a:latin typeface="Cambria" pitchFamily="18" charset="0"/>
              </a:rPr>
              <a:t>5</a:t>
            </a:r>
            <a:r>
              <a:rPr lang="en-US" dirty="0" smtClean="0">
                <a:solidFill>
                  <a:schemeClr val="tx1"/>
                </a:solidFill>
                <a:latin typeface="Cambria" pitchFamily="18" charset="0"/>
              </a:rPr>
              <a:t>) International and public recognition </a:t>
            </a:r>
          </a:p>
          <a:p>
            <a:pPr marL="0" indent="0" algn="just">
              <a:buNone/>
            </a:pPr>
            <a:r>
              <a:rPr lang="en-US" i="1" dirty="0" smtClean="0">
                <a:solidFill>
                  <a:schemeClr val="tx1"/>
                </a:solidFill>
                <a:latin typeface="Cambria" panose="02040503050406030204" pitchFamily="18" charset="0"/>
              </a:rPr>
              <a:t>"</a:t>
            </a:r>
            <a:r>
              <a:rPr lang="en-US" i="1" dirty="0">
                <a:solidFill>
                  <a:schemeClr val="tx1"/>
                </a:solidFill>
                <a:latin typeface="Cambria" panose="02040503050406030204" pitchFamily="18" charset="0"/>
              </a:rPr>
              <a:t>Appreciate initiatives for regional implementation of the </a:t>
            </a:r>
            <a:r>
              <a:rPr lang="en-US" i="1" dirty="0" smtClean="0">
                <a:solidFill>
                  <a:schemeClr val="tx1"/>
                </a:solidFill>
                <a:latin typeface="Cambria" panose="02040503050406030204" pitchFamily="18" charset="0"/>
              </a:rPr>
              <a:t>10</a:t>
            </a:r>
            <a:r>
              <a:rPr lang="en-US" i="1" baseline="30000" dirty="0" smtClean="0">
                <a:solidFill>
                  <a:schemeClr val="tx1"/>
                </a:solidFill>
                <a:latin typeface="Cambria" panose="02040503050406030204" pitchFamily="18" charset="0"/>
              </a:rPr>
              <a:t>th</a:t>
            </a:r>
            <a:r>
              <a:rPr lang="en-US" i="1" dirty="0" smtClean="0">
                <a:solidFill>
                  <a:schemeClr val="tx1"/>
                </a:solidFill>
                <a:latin typeface="Cambria" panose="02040503050406030204" pitchFamily="18" charset="0"/>
              </a:rPr>
              <a:t> Principle </a:t>
            </a:r>
            <a:r>
              <a:rPr lang="en-US" i="1" dirty="0">
                <a:solidFill>
                  <a:schemeClr val="tx1"/>
                </a:solidFill>
                <a:latin typeface="Cambria" panose="02040503050406030204" pitchFamily="18" charset="0"/>
              </a:rPr>
              <a:t>of the 1992 Rio Declaration, regarding the rights </a:t>
            </a:r>
            <a:r>
              <a:rPr lang="en-US" i="1" dirty="0" smtClean="0">
                <a:solidFill>
                  <a:schemeClr val="tx1"/>
                </a:solidFill>
                <a:latin typeface="Cambria" panose="02040503050406030204" pitchFamily="18" charset="0"/>
              </a:rPr>
              <a:t>of </a:t>
            </a:r>
            <a:r>
              <a:rPr lang="es-CL" i="1" dirty="0" err="1" smtClean="0">
                <a:solidFill>
                  <a:schemeClr val="tx1"/>
                </a:solidFill>
                <a:latin typeface="Cambria" panose="02040503050406030204" pitchFamily="18" charset="0"/>
              </a:rPr>
              <a:t>access</a:t>
            </a:r>
            <a:r>
              <a:rPr lang="es-CL" i="1" dirty="0" smtClean="0">
                <a:solidFill>
                  <a:schemeClr val="tx1"/>
                </a:solidFill>
                <a:latin typeface="Cambria" panose="02040503050406030204" pitchFamily="18" charset="0"/>
              </a:rPr>
              <a:t> </a:t>
            </a:r>
            <a:r>
              <a:rPr lang="es-CL" i="1" dirty="0" err="1">
                <a:solidFill>
                  <a:schemeClr val="tx1"/>
                </a:solidFill>
                <a:latin typeface="Cambria" panose="02040503050406030204" pitchFamily="18" charset="0"/>
              </a:rPr>
              <a:t>to</a:t>
            </a:r>
            <a:r>
              <a:rPr lang="es-CL" i="1" dirty="0">
                <a:solidFill>
                  <a:schemeClr val="tx1"/>
                </a:solidFill>
                <a:latin typeface="Cambria" panose="02040503050406030204" pitchFamily="18" charset="0"/>
              </a:rPr>
              <a:t> </a:t>
            </a:r>
            <a:r>
              <a:rPr lang="es-CL" i="1" dirty="0" err="1">
                <a:solidFill>
                  <a:schemeClr val="tx1"/>
                </a:solidFill>
                <a:latin typeface="Cambria" panose="02040503050406030204" pitchFamily="18" charset="0"/>
              </a:rPr>
              <a:t>information</a:t>
            </a:r>
            <a:r>
              <a:rPr lang="es-CL" i="1" dirty="0">
                <a:solidFill>
                  <a:schemeClr val="tx1"/>
                </a:solidFill>
                <a:latin typeface="Cambria" panose="02040503050406030204" pitchFamily="18" charset="0"/>
              </a:rPr>
              <a:t>, </a:t>
            </a:r>
            <a:r>
              <a:rPr lang="es-CL" i="1" dirty="0" err="1">
                <a:solidFill>
                  <a:schemeClr val="tx1"/>
                </a:solidFill>
                <a:latin typeface="Cambria" panose="02040503050406030204" pitchFamily="18" charset="0"/>
              </a:rPr>
              <a:t>participation</a:t>
            </a:r>
            <a:r>
              <a:rPr lang="es-CL" i="1" dirty="0">
                <a:solidFill>
                  <a:schemeClr val="tx1"/>
                </a:solidFill>
                <a:latin typeface="Cambria" panose="02040503050406030204" pitchFamily="18" charset="0"/>
              </a:rPr>
              <a:t> and </a:t>
            </a:r>
            <a:r>
              <a:rPr lang="es-CL" i="1" dirty="0" err="1">
                <a:solidFill>
                  <a:schemeClr val="tx1"/>
                </a:solidFill>
                <a:latin typeface="Cambria" panose="02040503050406030204" pitchFamily="18" charset="0"/>
              </a:rPr>
              <a:t>environmental</a:t>
            </a:r>
            <a:r>
              <a:rPr lang="es-CL" i="1" dirty="0">
                <a:solidFill>
                  <a:schemeClr val="tx1"/>
                </a:solidFill>
                <a:latin typeface="Cambria" panose="02040503050406030204" pitchFamily="18" charset="0"/>
              </a:rPr>
              <a:t> </a:t>
            </a:r>
            <a:r>
              <a:rPr lang="es-CL" i="1" dirty="0" err="1" smtClean="0">
                <a:solidFill>
                  <a:schemeClr val="tx1"/>
                </a:solidFill>
                <a:latin typeface="Cambria" panose="02040503050406030204" pitchFamily="18" charset="0"/>
              </a:rPr>
              <a:t>justice</a:t>
            </a:r>
            <a:r>
              <a:rPr lang="es-CL" i="1" dirty="0" smtClean="0">
                <a:solidFill>
                  <a:schemeClr val="tx1"/>
                </a:solidFill>
                <a:latin typeface="Cambria" panose="02040503050406030204" pitchFamily="18" charset="0"/>
              </a:rPr>
              <a:t>, </a:t>
            </a:r>
            <a:r>
              <a:rPr lang="en-US" i="1" dirty="0" smtClean="0">
                <a:solidFill>
                  <a:schemeClr val="tx1"/>
                </a:solidFill>
                <a:latin typeface="Cambria" panose="02040503050406030204" pitchFamily="18" charset="0"/>
              </a:rPr>
              <a:t>as </a:t>
            </a:r>
            <a:r>
              <a:rPr lang="en-US" i="1" dirty="0">
                <a:solidFill>
                  <a:schemeClr val="tx1"/>
                </a:solidFill>
                <a:latin typeface="Cambria" panose="02040503050406030204" pitchFamily="18" charset="0"/>
              </a:rPr>
              <a:t>a significant contribution to the participation of </a:t>
            </a:r>
            <a:r>
              <a:rPr lang="en-US" i="1" dirty="0" smtClean="0">
                <a:solidFill>
                  <a:schemeClr val="tx1"/>
                </a:solidFill>
                <a:latin typeface="Cambria" panose="02040503050406030204" pitchFamily="18" charset="0"/>
              </a:rPr>
              <a:t>organized community </a:t>
            </a:r>
            <a:r>
              <a:rPr lang="en-US" i="1" dirty="0">
                <a:solidFill>
                  <a:schemeClr val="tx1"/>
                </a:solidFill>
                <a:latin typeface="Cambria" panose="02040503050406030204" pitchFamily="18" charset="0"/>
              </a:rPr>
              <a:t>committed to Sustainable Development“. </a:t>
            </a:r>
            <a:endParaRPr lang="en-US" dirty="0">
              <a:solidFill>
                <a:schemeClr val="tx1"/>
              </a:solidFill>
              <a:latin typeface="Cambria" panose="02040503050406030204" pitchFamily="18" charset="0"/>
            </a:endParaRPr>
          </a:p>
          <a:p>
            <a:pPr marL="0" indent="0" algn="just">
              <a:buNone/>
            </a:pPr>
            <a:r>
              <a:rPr lang="en-US" dirty="0" smtClean="0">
                <a:solidFill>
                  <a:schemeClr val="tx1"/>
                </a:solidFill>
                <a:latin typeface="Cambria" panose="02040503050406030204" pitchFamily="18" charset="0"/>
              </a:rPr>
              <a:t>Declaration </a:t>
            </a:r>
            <a:r>
              <a:rPr lang="en-US" dirty="0">
                <a:solidFill>
                  <a:schemeClr val="tx1"/>
                </a:solidFill>
                <a:latin typeface="Cambria" panose="02040503050406030204" pitchFamily="18" charset="0"/>
              </a:rPr>
              <a:t>of the first CELAC Summit, </a:t>
            </a:r>
            <a:r>
              <a:rPr lang="en-US" dirty="0" smtClean="0">
                <a:solidFill>
                  <a:schemeClr val="tx1"/>
                </a:solidFill>
                <a:latin typeface="Cambria" panose="02040503050406030204" pitchFamily="18" charset="0"/>
              </a:rPr>
              <a:t>Santiago; January </a:t>
            </a:r>
            <a:r>
              <a:rPr lang="en-US" dirty="0">
                <a:solidFill>
                  <a:schemeClr val="tx1"/>
                </a:solidFill>
                <a:latin typeface="Cambria" panose="02040503050406030204" pitchFamily="18" charset="0"/>
              </a:rPr>
              <a:t>27-28, 2013</a:t>
            </a:r>
            <a:r>
              <a:rPr lang="en-US" dirty="0" smtClean="0">
                <a:solidFill>
                  <a:schemeClr val="tx1"/>
                </a:solidFill>
                <a:latin typeface="Cambria" panose="02040503050406030204" pitchFamily="18" charset="0"/>
              </a:rPr>
              <a:t>.</a:t>
            </a:r>
          </a:p>
          <a:p>
            <a:pPr marL="0" indent="0" algn="just">
              <a:buNone/>
            </a:pPr>
            <a:r>
              <a:rPr lang="en-US" i="1" dirty="0" smtClean="0">
                <a:solidFill>
                  <a:schemeClr val="tx1"/>
                </a:solidFill>
                <a:latin typeface="Cambria" panose="02040503050406030204" pitchFamily="18" charset="0"/>
              </a:rPr>
              <a:t>“…</a:t>
            </a:r>
            <a:r>
              <a:rPr lang="en-US" i="1" dirty="0">
                <a:solidFill>
                  <a:schemeClr val="tx1"/>
                </a:solidFill>
                <a:latin typeface="Cambria" panose="02040503050406030204" pitchFamily="18" charset="0"/>
              </a:rPr>
              <a:t>The importance of implementing Principle 10 of the </a:t>
            </a:r>
            <a:r>
              <a:rPr lang="en-US" i="1" dirty="0" smtClean="0">
                <a:solidFill>
                  <a:schemeClr val="tx1"/>
                </a:solidFill>
                <a:latin typeface="Cambria" panose="02040503050406030204" pitchFamily="18" charset="0"/>
              </a:rPr>
              <a:t>1992 Rio </a:t>
            </a:r>
            <a:r>
              <a:rPr lang="en-US" i="1" dirty="0">
                <a:solidFill>
                  <a:schemeClr val="tx1"/>
                </a:solidFill>
                <a:latin typeface="Cambria" panose="02040503050406030204" pitchFamily="18" charset="0"/>
              </a:rPr>
              <a:t>Declaration at the Earth Summit, and reiterate </a:t>
            </a:r>
            <a:r>
              <a:rPr lang="en-US" i="1" dirty="0" smtClean="0">
                <a:solidFill>
                  <a:schemeClr val="tx1"/>
                </a:solidFill>
                <a:latin typeface="Cambria" panose="02040503050406030204" pitchFamily="18" charset="0"/>
              </a:rPr>
              <a:t>the importance </a:t>
            </a:r>
            <a:r>
              <a:rPr lang="en-US" i="1" dirty="0">
                <a:solidFill>
                  <a:schemeClr val="tx1"/>
                </a:solidFill>
                <a:latin typeface="Cambria" panose="02040503050406030204" pitchFamily="18" charset="0"/>
              </a:rPr>
              <a:t>of advancing initiatives in this matter.” </a:t>
            </a:r>
            <a:r>
              <a:rPr lang="en-US" i="1" dirty="0" smtClean="0">
                <a:solidFill>
                  <a:schemeClr val="tx1"/>
                </a:solidFill>
                <a:latin typeface="Cambria" panose="02040503050406030204" pitchFamily="18" charset="0"/>
              </a:rPr>
              <a:t>They reiterated </a:t>
            </a:r>
            <a:r>
              <a:rPr lang="en-US" i="1" dirty="0">
                <a:solidFill>
                  <a:schemeClr val="tx1"/>
                </a:solidFill>
                <a:latin typeface="Cambria" panose="02040503050406030204" pitchFamily="18" charset="0"/>
              </a:rPr>
              <a:t>the right of citizens to participate in the formulation,</a:t>
            </a:r>
          </a:p>
          <a:p>
            <a:pPr marL="0" indent="0" algn="just">
              <a:buNone/>
            </a:pPr>
            <a:r>
              <a:rPr lang="en-US" i="1" dirty="0">
                <a:solidFill>
                  <a:schemeClr val="tx1"/>
                </a:solidFill>
                <a:latin typeface="Cambria" panose="02040503050406030204" pitchFamily="18" charset="0"/>
              </a:rPr>
              <a:t>implementation and monitoring of public policies. </a:t>
            </a:r>
            <a:endParaRPr lang="en-US" i="1" dirty="0" smtClean="0">
              <a:solidFill>
                <a:schemeClr val="tx1"/>
              </a:solidFill>
              <a:latin typeface="Cambria" panose="02040503050406030204" pitchFamily="18" charset="0"/>
            </a:endParaRPr>
          </a:p>
          <a:p>
            <a:pPr marL="0" indent="0" algn="just">
              <a:buNone/>
            </a:pPr>
            <a:r>
              <a:rPr lang="en-US" dirty="0" smtClean="0">
                <a:solidFill>
                  <a:schemeClr val="tx1"/>
                </a:solidFill>
                <a:latin typeface="Cambria" panose="02040503050406030204" pitchFamily="18" charset="0"/>
              </a:rPr>
              <a:t>Declaration of the </a:t>
            </a:r>
            <a:r>
              <a:rPr lang="en-US" dirty="0">
                <a:solidFill>
                  <a:schemeClr val="tx1"/>
                </a:solidFill>
                <a:latin typeface="Cambria" panose="02040503050406030204" pitchFamily="18" charset="0"/>
              </a:rPr>
              <a:t>CELAC-EU Summit</a:t>
            </a:r>
            <a:r>
              <a:rPr lang="en-US" dirty="0" smtClean="0">
                <a:solidFill>
                  <a:schemeClr val="tx1"/>
                </a:solidFill>
                <a:latin typeface="Cambria" panose="02040503050406030204" pitchFamily="18" charset="0"/>
              </a:rPr>
              <a:t>, Santiago; </a:t>
            </a:r>
            <a:r>
              <a:rPr lang="en-US" dirty="0">
                <a:solidFill>
                  <a:schemeClr val="tx1"/>
                </a:solidFill>
                <a:latin typeface="Cambria" panose="02040503050406030204" pitchFamily="18" charset="0"/>
              </a:rPr>
              <a:t>January 26-27, </a:t>
            </a:r>
            <a:r>
              <a:rPr lang="en-US" dirty="0" smtClean="0">
                <a:solidFill>
                  <a:schemeClr val="tx1"/>
                </a:solidFill>
                <a:latin typeface="Cambria" panose="02040503050406030204" pitchFamily="18" charset="0"/>
              </a:rPr>
              <a:t>2013.</a:t>
            </a:r>
            <a:endParaRPr lang="en-US" dirty="0">
              <a:solidFill>
                <a:schemeClr val="tx1"/>
              </a:solidFill>
              <a:latin typeface="Cambria" pitchFamily="18" charset="0"/>
            </a:endParaRPr>
          </a:p>
          <a:p>
            <a:pPr marL="0" indent="0">
              <a:buNone/>
            </a:pPr>
            <a:endParaRPr lang="en-US" dirty="0" smtClean="0">
              <a:solidFill>
                <a:schemeClr val="tx1"/>
              </a:solidFill>
              <a:latin typeface="Cambria" pitchFamily="18" charset="0"/>
            </a:endParaRPr>
          </a:p>
          <a:p>
            <a:pPr marL="0" indent="0">
              <a:buNone/>
            </a:pPr>
            <a:r>
              <a:rPr lang="en-US" dirty="0">
                <a:solidFill>
                  <a:schemeClr val="tx1"/>
                </a:solidFill>
                <a:latin typeface="Cambria" pitchFamily="18" charset="0"/>
              </a:rPr>
              <a:t>6</a:t>
            </a:r>
            <a:r>
              <a:rPr lang="en-US" dirty="0" smtClean="0">
                <a:solidFill>
                  <a:schemeClr val="tx1"/>
                </a:solidFill>
                <a:latin typeface="Cambria" pitchFamily="18" charset="0"/>
              </a:rPr>
              <a:t>) Baseline</a:t>
            </a:r>
            <a:r>
              <a:rPr lang="en-US" dirty="0">
                <a:solidFill>
                  <a:schemeClr val="tx1"/>
                </a:solidFill>
                <a:latin typeface="Cambria" pitchFamily="18" charset="0"/>
              </a:rPr>
              <a:t>: </a:t>
            </a:r>
            <a:r>
              <a:rPr lang="es-CL" dirty="0">
                <a:solidFill>
                  <a:schemeClr val="tx1"/>
                </a:solidFill>
                <a:latin typeface="Cambria" panose="02040503050406030204" pitchFamily="18" charset="0"/>
              </a:rPr>
              <a:t>ECLAC </a:t>
            </a:r>
            <a:r>
              <a:rPr lang="es-CL" dirty="0" err="1">
                <a:solidFill>
                  <a:schemeClr val="tx1"/>
                </a:solidFill>
                <a:latin typeface="Cambria" panose="02040503050406030204" pitchFamily="18" charset="0"/>
              </a:rPr>
              <a:t>document</a:t>
            </a:r>
            <a:r>
              <a:rPr lang="es-CL" dirty="0">
                <a:solidFill>
                  <a:schemeClr val="tx1"/>
                </a:solidFill>
                <a:latin typeface="Cambria" panose="02040503050406030204" pitchFamily="18" charset="0"/>
              </a:rPr>
              <a:t>: “Access </a:t>
            </a:r>
            <a:r>
              <a:rPr lang="es-CL" dirty="0" err="1">
                <a:solidFill>
                  <a:schemeClr val="tx1"/>
                </a:solidFill>
                <a:latin typeface="Cambria" panose="02040503050406030204" pitchFamily="18" charset="0"/>
              </a:rPr>
              <a:t>to</a:t>
            </a:r>
            <a:r>
              <a:rPr lang="es-CL" dirty="0">
                <a:solidFill>
                  <a:schemeClr val="tx1"/>
                </a:solidFill>
                <a:latin typeface="Cambria" panose="02040503050406030204" pitchFamily="18" charset="0"/>
              </a:rPr>
              <a:t> </a:t>
            </a:r>
            <a:r>
              <a:rPr lang="es-CL" dirty="0" err="1" smtClean="0">
                <a:solidFill>
                  <a:schemeClr val="tx1"/>
                </a:solidFill>
                <a:latin typeface="Cambria" panose="02040503050406030204" pitchFamily="18" charset="0"/>
              </a:rPr>
              <a:t>information</a:t>
            </a:r>
            <a:r>
              <a:rPr lang="es-CL" dirty="0" smtClean="0">
                <a:solidFill>
                  <a:schemeClr val="tx1"/>
                </a:solidFill>
                <a:latin typeface="Cambria" panose="02040503050406030204" pitchFamily="18" charset="0"/>
              </a:rPr>
              <a:t>, </a:t>
            </a:r>
            <a:r>
              <a:rPr lang="en-US" dirty="0" smtClean="0">
                <a:solidFill>
                  <a:schemeClr val="tx1"/>
                </a:solidFill>
                <a:latin typeface="Cambria" panose="02040503050406030204" pitchFamily="18" charset="0"/>
              </a:rPr>
              <a:t>participation </a:t>
            </a:r>
            <a:r>
              <a:rPr lang="en-US" dirty="0">
                <a:solidFill>
                  <a:schemeClr val="tx1"/>
                </a:solidFill>
                <a:latin typeface="Cambria" panose="02040503050406030204" pitchFamily="18" charset="0"/>
              </a:rPr>
              <a:t>and justice in environmental maters </a:t>
            </a:r>
            <a:r>
              <a:rPr lang="en-US" dirty="0" smtClean="0">
                <a:solidFill>
                  <a:schemeClr val="tx1"/>
                </a:solidFill>
                <a:latin typeface="Cambria" panose="02040503050406030204" pitchFamily="18" charset="0"/>
              </a:rPr>
              <a:t>in Latin </a:t>
            </a:r>
            <a:r>
              <a:rPr lang="en-US" dirty="0">
                <a:solidFill>
                  <a:schemeClr val="tx1"/>
                </a:solidFill>
                <a:latin typeface="Cambria" panose="02040503050406030204" pitchFamily="18" charset="0"/>
              </a:rPr>
              <a:t>America and the Caribbean: </a:t>
            </a:r>
            <a:r>
              <a:rPr lang="en-US" dirty="0" smtClean="0">
                <a:solidFill>
                  <a:schemeClr val="tx1"/>
                </a:solidFill>
                <a:latin typeface="Cambria" panose="02040503050406030204" pitchFamily="18" charset="0"/>
              </a:rPr>
              <a:t>Situation</a:t>
            </a:r>
            <a:r>
              <a:rPr lang="en-US" dirty="0">
                <a:solidFill>
                  <a:schemeClr val="tx1"/>
                </a:solidFill>
                <a:latin typeface="Cambria" panose="02040503050406030204" pitchFamily="18" charset="0"/>
              </a:rPr>
              <a:t>, </a:t>
            </a:r>
            <a:r>
              <a:rPr lang="en-US" dirty="0" smtClean="0">
                <a:solidFill>
                  <a:schemeClr val="tx1"/>
                </a:solidFill>
                <a:latin typeface="Cambria" panose="02040503050406030204" pitchFamily="18" charset="0"/>
              </a:rPr>
              <a:t>outlook and </a:t>
            </a:r>
            <a:r>
              <a:rPr lang="en-US" dirty="0">
                <a:solidFill>
                  <a:schemeClr val="tx1"/>
                </a:solidFill>
                <a:latin typeface="Cambria" panose="02040503050406030204" pitchFamily="18" charset="0"/>
              </a:rPr>
              <a:t>examples of good practice”</a:t>
            </a:r>
            <a:endParaRPr lang="en-US" dirty="0" smtClean="0">
              <a:solidFill>
                <a:schemeClr val="tx1"/>
              </a:solidFill>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15</a:t>
            </a:fld>
            <a:endParaRPr lang="en-US" dirty="0"/>
          </a:p>
        </p:txBody>
      </p:sp>
      <p:pic>
        <p:nvPicPr>
          <p:cNvPr id="6" name="Picture 4" descr="http://www.giz-cepal.cl/files/not/conferencia_desarrollo_sos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8605" y="5531721"/>
            <a:ext cx="3168352" cy="997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9206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828328"/>
          </a:xfrm>
        </p:spPr>
        <p:txBody>
          <a:bodyPr/>
          <a:lstStyle/>
          <a:p>
            <a:pPr algn="ctr"/>
            <a:r>
              <a:rPr lang="pt-BR" b="1" dirty="0" smtClean="0">
                <a:latin typeface="Cambria" pitchFamily="18" charset="0"/>
              </a:rPr>
              <a:t>The Access </a:t>
            </a:r>
            <a:r>
              <a:rPr lang="pt-BR" b="1" dirty="0" err="1" smtClean="0">
                <a:latin typeface="Cambria" pitchFamily="18" charset="0"/>
              </a:rPr>
              <a:t>Initiative</a:t>
            </a:r>
            <a:r>
              <a:rPr lang="pt-BR" b="1" dirty="0" smtClean="0">
                <a:latin typeface="Cambria" pitchFamily="18" charset="0"/>
              </a:rPr>
              <a:t> Vision</a:t>
            </a:r>
            <a:endParaRPr lang="es-ES" b="1" dirty="0">
              <a:latin typeface="Cambria" pitchFamily="18" charset="0"/>
            </a:endParaRPr>
          </a:p>
        </p:txBody>
      </p:sp>
      <p:sp>
        <p:nvSpPr>
          <p:cNvPr id="3" name="2 Marcador de contenido"/>
          <p:cNvSpPr>
            <a:spLocks noGrp="1"/>
          </p:cNvSpPr>
          <p:nvPr>
            <p:ph idx="1"/>
          </p:nvPr>
        </p:nvSpPr>
        <p:spPr>
          <a:xfrm>
            <a:off x="152400" y="836712"/>
            <a:ext cx="8452048" cy="5472608"/>
          </a:xfrm>
        </p:spPr>
        <p:txBody>
          <a:bodyPr/>
          <a:lstStyle/>
          <a:p>
            <a:pPr marL="457200" indent="-457200">
              <a:buFont typeface="+mj-lt"/>
              <a:buAutoNum type="arabicParenR"/>
              <a:defRPr/>
            </a:pPr>
            <a:r>
              <a:rPr lang="es-CL" sz="2400" dirty="0" err="1" smtClean="0">
                <a:latin typeface="Cambria" pitchFamily="18" charset="0"/>
              </a:rPr>
              <a:t>Legally</a:t>
            </a:r>
            <a:r>
              <a:rPr lang="es-CL" sz="2400" dirty="0" smtClean="0">
                <a:latin typeface="Cambria" pitchFamily="18" charset="0"/>
              </a:rPr>
              <a:t> </a:t>
            </a:r>
            <a:r>
              <a:rPr lang="es-CL" sz="2400" dirty="0" err="1" smtClean="0">
                <a:latin typeface="Cambria" pitchFamily="18" charset="0"/>
              </a:rPr>
              <a:t>Binding</a:t>
            </a:r>
            <a:r>
              <a:rPr lang="es-CL" sz="2400" dirty="0" smtClean="0">
                <a:latin typeface="Cambria" pitchFamily="18" charset="0"/>
              </a:rPr>
              <a:t> </a:t>
            </a:r>
            <a:r>
              <a:rPr lang="es-CL" sz="2400" dirty="0" err="1" smtClean="0">
                <a:latin typeface="Cambria" pitchFamily="18" charset="0"/>
              </a:rPr>
              <a:t>Convention</a:t>
            </a:r>
            <a:r>
              <a:rPr lang="es-CL" sz="2400" dirty="0" smtClean="0">
                <a:latin typeface="Cambria" pitchFamily="18" charset="0"/>
              </a:rPr>
              <a:t> </a:t>
            </a:r>
            <a:r>
              <a:rPr lang="es-CL" sz="2400" dirty="0" err="1" smtClean="0">
                <a:latin typeface="Cambria" pitchFamily="18" charset="0"/>
              </a:rPr>
              <a:t>for</a:t>
            </a:r>
            <a:r>
              <a:rPr lang="es-CL" sz="2400" dirty="0" smtClean="0">
                <a:latin typeface="Cambria" pitchFamily="18" charset="0"/>
              </a:rPr>
              <a:t>  LAC.</a:t>
            </a:r>
          </a:p>
          <a:p>
            <a:pPr marL="457200" indent="-457200">
              <a:buFont typeface="+mj-lt"/>
              <a:buAutoNum type="arabicParenR"/>
              <a:defRPr/>
            </a:pPr>
            <a:r>
              <a:rPr lang="es-CL" sz="2400" dirty="0" smtClean="0">
                <a:latin typeface="Cambria" pitchFamily="18" charset="0"/>
              </a:rPr>
              <a:t>Key </a:t>
            </a:r>
            <a:r>
              <a:rPr lang="es-CL" sz="2400" dirty="0" err="1" smtClean="0">
                <a:latin typeface="Cambria" pitchFamily="18" charset="0"/>
              </a:rPr>
              <a:t>contribution</a:t>
            </a:r>
            <a:r>
              <a:rPr lang="es-CL" sz="2400" dirty="0" smtClean="0">
                <a:latin typeface="Cambria" pitchFamily="18" charset="0"/>
              </a:rPr>
              <a:t> </a:t>
            </a:r>
            <a:r>
              <a:rPr lang="es-CL" sz="2400" dirty="0" err="1" smtClean="0">
                <a:latin typeface="Cambria" pitchFamily="18" charset="0"/>
              </a:rPr>
              <a:t>for</a:t>
            </a:r>
            <a:r>
              <a:rPr lang="es-CL" sz="2400" dirty="0" smtClean="0">
                <a:latin typeface="Cambria" pitchFamily="18" charset="0"/>
              </a:rPr>
              <a:t> </a:t>
            </a:r>
            <a:r>
              <a:rPr lang="es-CL" sz="2400" dirty="0" err="1" smtClean="0">
                <a:latin typeface="Cambria" pitchFamily="18" charset="0"/>
              </a:rPr>
              <a:t>democracy</a:t>
            </a:r>
            <a:r>
              <a:rPr lang="es-CL" sz="2400" dirty="0" smtClean="0">
                <a:latin typeface="Cambria" pitchFamily="18" charset="0"/>
              </a:rPr>
              <a:t>, </a:t>
            </a:r>
            <a:r>
              <a:rPr lang="es-CL" sz="2400" dirty="0" err="1" smtClean="0">
                <a:latin typeface="Cambria" pitchFamily="18" charset="0"/>
              </a:rPr>
              <a:t>governance</a:t>
            </a:r>
            <a:r>
              <a:rPr lang="es-CL" sz="2400" dirty="0" smtClean="0">
                <a:latin typeface="Cambria" pitchFamily="18" charset="0"/>
              </a:rPr>
              <a:t> and </a:t>
            </a:r>
            <a:r>
              <a:rPr lang="es-CL" sz="2400" dirty="0" err="1" smtClean="0">
                <a:latin typeface="Cambria" pitchFamily="18" charset="0"/>
              </a:rPr>
              <a:t>sustainable</a:t>
            </a:r>
            <a:r>
              <a:rPr lang="es-CL" sz="2400" dirty="0" smtClean="0">
                <a:latin typeface="Cambria" pitchFamily="18" charset="0"/>
              </a:rPr>
              <a:t> </a:t>
            </a:r>
            <a:r>
              <a:rPr lang="es-CL" sz="2400" dirty="0" err="1" smtClean="0">
                <a:latin typeface="Cambria" pitchFamily="18" charset="0"/>
              </a:rPr>
              <a:t>development</a:t>
            </a:r>
            <a:r>
              <a:rPr lang="es-CL" sz="2400" dirty="0" smtClean="0">
                <a:latin typeface="Cambria" pitchFamily="18" charset="0"/>
              </a:rPr>
              <a:t>. </a:t>
            </a:r>
          </a:p>
          <a:p>
            <a:pPr marL="457200" indent="-457200">
              <a:buFont typeface="+mj-lt"/>
              <a:buAutoNum type="arabicParenR"/>
              <a:defRPr/>
            </a:pPr>
            <a:r>
              <a:rPr lang="es-CL" sz="2400" dirty="0" smtClean="0">
                <a:latin typeface="Cambria" pitchFamily="18" charset="0"/>
              </a:rPr>
              <a:t>Set </a:t>
            </a:r>
            <a:r>
              <a:rPr lang="es-CL" sz="2400" dirty="0" err="1" smtClean="0">
                <a:latin typeface="Cambria" pitchFamily="18" charset="0"/>
              </a:rPr>
              <a:t>standards</a:t>
            </a:r>
            <a:r>
              <a:rPr lang="es-CL" sz="2400" dirty="0" smtClean="0">
                <a:latin typeface="Cambria" pitchFamily="18" charset="0"/>
              </a:rPr>
              <a:t> and </a:t>
            </a:r>
            <a:r>
              <a:rPr lang="es-CL" sz="2400" dirty="0" err="1" smtClean="0">
                <a:latin typeface="Cambria" pitchFamily="18" charset="0"/>
              </a:rPr>
              <a:t>procedures</a:t>
            </a:r>
            <a:r>
              <a:rPr lang="es-CL" sz="2400" dirty="0" smtClean="0">
                <a:latin typeface="Cambria" pitchFamily="18" charset="0"/>
              </a:rPr>
              <a:t> </a:t>
            </a:r>
            <a:r>
              <a:rPr lang="es-CL" sz="2400" dirty="0" err="1" smtClean="0">
                <a:latin typeface="Cambria" pitchFamily="18" charset="0"/>
              </a:rPr>
              <a:t>for</a:t>
            </a:r>
            <a:r>
              <a:rPr lang="es-CL" sz="2400" dirty="0" smtClean="0">
                <a:latin typeface="Cambria" pitchFamily="18" charset="0"/>
              </a:rPr>
              <a:t> </a:t>
            </a:r>
            <a:r>
              <a:rPr lang="es-CL" sz="2400" dirty="0" err="1" smtClean="0">
                <a:latin typeface="Cambria" pitchFamily="18" charset="0"/>
              </a:rPr>
              <a:t>access</a:t>
            </a:r>
            <a:r>
              <a:rPr lang="es-CL" sz="2400" dirty="0" smtClean="0">
                <a:latin typeface="Cambria" pitchFamily="18" charset="0"/>
              </a:rPr>
              <a:t> </a:t>
            </a:r>
            <a:r>
              <a:rPr lang="es-CL" sz="2400" dirty="0" err="1" smtClean="0">
                <a:latin typeface="Cambria" pitchFamily="18" charset="0"/>
              </a:rPr>
              <a:t>rights</a:t>
            </a:r>
            <a:r>
              <a:rPr lang="es-CL" sz="2400" dirty="0" smtClean="0">
                <a:latin typeface="Cambria" pitchFamily="18" charset="0"/>
              </a:rPr>
              <a:t>. </a:t>
            </a:r>
          </a:p>
          <a:p>
            <a:pPr marL="457200" indent="-457200">
              <a:buFont typeface="+mj-lt"/>
              <a:buAutoNum type="arabicParenR"/>
              <a:defRPr/>
            </a:pPr>
            <a:r>
              <a:rPr lang="es-CL" sz="2400" dirty="0" err="1" smtClean="0">
                <a:latin typeface="Cambria" pitchFamily="18" charset="0"/>
              </a:rPr>
              <a:t>Prevent</a:t>
            </a:r>
            <a:r>
              <a:rPr lang="es-CL" sz="2400" dirty="0" smtClean="0">
                <a:latin typeface="Cambria" pitchFamily="18" charset="0"/>
              </a:rPr>
              <a:t> and reduce </a:t>
            </a:r>
            <a:r>
              <a:rPr lang="es-CL" sz="2400" dirty="0" err="1" smtClean="0">
                <a:latin typeface="Cambria" pitchFamily="18" charset="0"/>
              </a:rPr>
              <a:t>environmental</a:t>
            </a:r>
            <a:r>
              <a:rPr lang="es-CL" sz="2400" dirty="0" smtClean="0">
                <a:latin typeface="Cambria" pitchFamily="18" charset="0"/>
              </a:rPr>
              <a:t>  </a:t>
            </a:r>
            <a:r>
              <a:rPr lang="es-CL" sz="2400" dirty="0" err="1" smtClean="0">
                <a:latin typeface="Cambria" pitchFamily="18" charset="0"/>
              </a:rPr>
              <a:t>conflicts</a:t>
            </a:r>
            <a:r>
              <a:rPr lang="es-CL" sz="2400" dirty="0" smtClean="0">
                <a:latin typeface="Cambria" pitchFamily="18" charset="0"/>
              </a:rPr>
              <a:t> .</a:t>
            </a:r>
          </a:p>
          <a:p>
            <a:pPr marL="457200" indent="-457200">
              <a:buFont typeface="+mj-lt"/>
              <a:buAutoNum type="arabicParenR"/>
              <a:defRPr/>
            </a:pPr>
            <a:r>
              <a:rPr lang="es-CL" sz="2400" dirty="0" smtClean="0">
                <a:latin typeface="Cambria" pitchFamily="18" charset="0"/>
              </a:rPr>
              <a:t>Reduce </a:t>
            </a:r>
            <a:r>
              <a:rPr lang="es-CL" sz="2400" dirty="0" err="1" smtClean="0">
                <a:latin typeface="Cambria" pitchFamily="18" charset="0"/>
              </a:rPr>
              <a:t>poverty</a:t>
            </a:r>
            <a:r>
              <a:rPr lang="es-CL" sz="2400" dirty="0" smtClean="0">
                <a:latin typeface="Cambria" pitchFamily="18" charset="0"/>
              </a:rPr>
              <a:t>.</a:t>
            </a:r>
          </a:p>
          <a:p>
            <a:pPr marL="457200" indent="-457200">
              <a:buFont typeface="+mj-lt"/>
              <a:buAutoNum type="arabicParenR"/>
              <a:defRPr/>
            </a:pPr>
            <a:r>
              <a:rPr lang="es-CL" sz="2400" dirty="0" err="1" smtClean="0">
                <a:latin typeface="Cambria" pitchFamily="18" charset="0"/>
              </a:rPr>
              <a:t>Protection</a:t>
            </a:r>
            <a:r>
              <a:rPr lang="es-CL" sz="2400" dirty="0" smtClean="0">
                <a:latin typeface="Cambria" pitchFamily="18" charset="0"/>
              </a:rPr>
              <a:t> of natural </a:t>
            </a:r>
            <a:r>
              <a:rPr lang="es-CL" sz="2400" dirty="0" err="1" smtClean="0">
                <a:latin typeface="Cambria" pitchFamily="18" charset="0"/>
              </a:rPr>
              <a:t>resources</a:t>
            </a:r>
            <a:r>
              <a:rPr lang="es-CL" sz="2400" dirty="0" smtClean="0">
                <a:latin typeface="Cambria" pitchFamily="18" charset="0"/>
              </a:rPr>
              <a:t>.</a:t>
            </a:r>
          </a:p>
          <a:p>
            <a:pPr marL="457200" indent="-457200">
              <a:buFont typeface="+mj-lt"/>
              <a:buAutoNum type="arabicParenR"/>
              <a:defRPr/>
            </a:pPr>
            <a:r>
              <a:rPr lang="es-CL" sz="2400" dirty="0" err="1" smtClean="0">
                <a:latin typeface="Cambria" pitchFamily="18" charset="0"/>
              </a:rPr>
              <a:t>Governments</a:t>
            </a:r>
            <a:r>
              <a:rPr lang="es-CL" sz="2400" dirty="0" smtClean="0">
                <a:latin typeface="Cambria" pitchFamily="18" charset="0"/>
              </a:rPr>
              <a:t> </a:t>
            </a:r>
            <a:r>
              <a:rPr lang="es-CL" sz="2400" dirty="0" err="1" smtClean="0">
                <a:latin typeface="Cambria" pitchFamily="18" charset="0"/>
              </a:rPr>
              <a:t>will</a:t>
            </a:r>
            <a:r>
              <a:rPr lang="es-CL" sz="2400" dirty="0" smtClean="0">
                <a:latin typeface="Cambria" pitchFamily="18" charset="0"/>
              </a:rPr>
              <a:t> </a:t>
            </a:r>
            <a:r>
              <a:rPr lang="es-CL" sz="2400" dirty="0" err="1" smtClean="0">
                <a:latin typeface="Cambria" pitchFamily="18" charset="0"/>
              </a:rPr>
              <a:t>benefit</a:t>
            </a:r>
            <a:r>
              <a:rPr lang="es-CL" sz="2400" dirty="0" smtClean="0">
                <a:latin typeface="Cambria" pitchFamily="18" charset="0"/>
              </a:rPr>
              <a:t> </a:t>
            </a:r>
            <a:r>
              <a:rPr lang="es-CL" sz="2400" dirty="0" err="1" smtClean="0">
                <a:latin typeface="Cambria" pitchFamily="18" charset="0"/>
              </a:rPr>
              <a:t>from</a:t>
            </a:r>
            <a:r>
              <a:rPr lang="es-CL" sz="2400" dirty="0" smtClean="0">
                <a:latin typeface="Cambria" pitchFamily="18" charset="0"/>
              </a:rPr>
              <a:t> training and </a:t>
            </a:r>
            <a:r>
              <a:rPr lang="es-CL" sz="2400" dirty="0" err="1" smtClean="0">
                <a:latin typeface="Cambria" pitchFamily="18" charset="0"/>
              </a:rPr>
              <a:t>technical</a:t>
            </a:r>
            <a:r>
              <a:rPr lang="es-CL" sz="2400" dirty="0" smtClean="0">
                <a:latin typeface="Cambria" pitchFamily="18" charset="0"/>
              </a:rPr>
              <a:t> </a:t>
            </a:r>
            <a:r>
              <a:rPr lang="es-CL" sz="2400" dirty="0" err="1" smtClean="0">
                <a:latin typeface="Cambria" pitchFamily="18" charset="0"/>
              </a:rPr>
              <a:t>asssitance</a:t>
            </a:r>
            <a:r>
              <a:rPr lang="es-CL" sz="2400" dirty="0" smtClean="0">
                <a:latin typeface="Cambria" pitchFamily="18" charset="0"/>
              </a:rPr>
              <a:t>.</a:t>
            </a:r>
          </a:p>
          <a:p>
            <a:pPr marL="457200" indent="-457200">
              <a:buFont typeface="+mj-lt"/>
              <a:buAutoNum type="arabicParenR"/>
              <a:defRPr/>
            </a:pPr>
            <a:r>
              <a:rPr lang="es-CL" sz="2400" dirty="0" err="1" smtClean="0">
                <a:latin typeface="Cambria" pitchFamily="18" charset="0"/>
              </a:rPr>
              <a:t>Strengthen</a:t>
            </a:r>
            <a:r>
              <a:rPr lang="es-CL" sz="2400" dirty="0" smtClean="0">
                <a:latin typeface="Cambria" pitchFamily="18" charset="0"/>
              </a:rPr>
              <a:t> regional  </a:t>
            </a:r>
            <a:r>
              <a:rPr lang="es-CL" sz="2400" dirty="0" err="1" smtClean="0">
                <a:latin typeface="Cambria" pitchFamily="18" charset="0"/>
              </a:rPr>
              <a:t>integration</a:t>
            </a:r>
            <a:r>
              <a:rPr lang="es-CL" sz="2400" dirty="0" smtClean="0">
                <a:latin typeface="Cambria" pitchFamily="18" charset="0"/>
              </a:rPr>
              <a:t> </a:t>
            </a:r>
            <a:r>
              <a:rPr lang="es-CL" sz="2400" dirty="0" err="1" smtClean="0">
                <a:latin typeface="Cambria" pitchFamily="18" charset="0"/>
              </a:rPr>
              <a:t>through</a:t>
            </a:r>
            <a:r>
              <a:rPr lang="es-CL" sz="2400" dirty="0" smtClean="0">
                <a:latin typeface="Cambria" pitchFamily="18" charset="0"/>
              </a:rPr>
              <a:t> a </a:t>
            </a:r>
            <a:r>
              <a:rPr lang="es-CL" sz="2400" dirty="0" err="1" smtClean="0">
                <a:latin typeface="Cambria" pitchFamily="18" charset="0"/>
              </a:rPr>
              <a:t>transparency</a:t>
            </a:r>
            <a:r>
              <a:rPr lang="es-CL" sz="2400" dirty="0" smtClean="0">
                <a:latin typeface="Cambria" pitchFamily="18" charset="0"/>
              </a:rPr>
              <a:t> agenda.</a:t>
            </a:r>
          </a:p>
          <a:p>
            <a:pPr marL="457200" indent="-457200">
              <a:buNone/>
            </a:pPr>
            <a:endParaRPr lang="es-ES" dirty="0">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16</a:t>
            </a:fld>
            <a:endParaRPr lang="en-US" dirty="0"/>
          </a:p>
        </p:txBody>
      </p:sp>
      <p:sp>
        <p:nvSpPr>
          <p:cNvPr id="6" name="5 Rectángulo"/>
          <p:cNvSpPr/>
          <p:nvPr/>
        </p:nvSpPr>
        <p:spPr>
          <a:xfrm>
            <a:off x="7524328" y="5445224"/>
            <a:ext cx="1296143" cy="936104"/>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000" b="1" dirty="0" smtClean="0">
                <a:latin typeface="Cambria" pitchFamily="18" charset="0"/>
              </a:rPr>
              <a:t>Source: </a:t>
            </a:r>
          </a:p>
          <a:p>
            <a:pPr algn="ctr">
              <a:defRPr/>
            </a:pPr>
            <a:r>
              <a:rPr lang="en-US" sz="1000" b="1" dirty="0" smtClean="0">
                <a:latin typeface="Cambria" pitchFamily="18" charset="0"/>
              </a:rPr>
              <a:t> Andrea </a:t>
            </a:r>
            <a:r>
              <a:rPr lang="en-US" sz="1000" b="1" dirty="0" err="1" smtClean="0">
                <a:latin typeface="Cambria" pitchFamily="18" charset="0"/>
              </a:rPr>
              <a:t>Sanhueza´s</a:t>
            </a:r>
            <a:r>
              <a:rPr lang="en-US" sz="1000" b="1" dirty="0" smtClean="0">
                <a:latin typeface="Cambria" pitchFamily="18" charset="0"/>
              </a:rPr>
              <a:t> presentation. </a:t>
            </a:r>
          </a:p>
          <a:p>
            <a:pPr algn="ctr">
              <a:defRPr/>
            </a:pPr>
            <a:r>
              <a:rPr lang="en-US" sz="1000" b="1" dirty="0" smtClean="0">
                <a:latin typeface="Cambria" pitchFamily="18" charset="0"/>
              </a:rPr>
              <a:t>June 2013</a:t>
            </a:r>
            <a:endParaRPr lang="en-US" sz="1000" b="1" dirty="0">
              <a:latin typeface="Cambria" pitchFamily="18" charset="0"/>
            </a:endParaRPr>
          </a:p>
        </p:txBody>
      </p:sp>
    </p:spTree>
    <p:extLst>
      <p:ext uri="{BB962C8B-B14F-4D97-AF65-F5344CB8AC3E}">
        <p14:creationId xmlns:p14="http://schemas.microsoft.com/office/powerpoint/2010/main" val="42017602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116" y="762000"/>
            <a:ext cx="7772400" cy="136245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Aft>
                <a:spcPts val="0"/>
              </a:spcAft>
              <a:defRPr/>
            </a:pPr>
            <a:r>
              <a:rPr sz="2400" smtClean="0"/>
              <a:t>Active Participation of Civil Society Organizations</a:t>
            </a:r>
            <a:endParaRPr sz="2400"/>
          </a:p>
        </p:txBody>
      </p:sp>
      <p:sp>
        <p:nvSpPr>
          <p:cNvPr id="25603" name="Text Placeholder 2"/>
          <p:cNvSpPr>
            <a:spLocks noGrp="1"/>
          </p:cNvSpPr>
          <p:nvPr>
            <p:ph type="body" idx="1"/>
          </p:nvPr>
        </p:nvSpPr>
        <p:spPr>
          <a:xfrm>
            <a:off x="482600" y="2203450"/>
            <a:ext cx="7772400" cy="1509713"/>
          </a:xfrm>
        </p:spPr>
        <p:txBody>
          <a:bodyPr/>
          <a:lstStyle/>
          <a:p>
            <a:pPr eaLnBrk="1" hangingPunct="1"/>
            <a:endParaRPr lang="en-US" sz="1600" dirty="0" smtClean="0"/>
          </a:p>
        </p:txBody>
      </p:sp>
      <p:pic>
        <p:nvPicPr>
          <p:cNvPr id="25604" name="Picture 2"/>
          <p:cNvPicPr>
            <a:picLocks noChangeAspect="1" noChangeArrowheads="1"/>
          </p:cNvPicPr>
          <p:nvPr/>
        </p:nvPicPr>
        <p:blipFill>
          <a:blip r:embed="rId2"/>
          <a:srcRect/>
          <a:stretch>
            <a:fillRect/>
          </a:stretch>
        </p:blipFill>
        <p:spPr bwMode="auto">
          <a:xfrm>
            <a:off x="501650" y="2124456"/>
            <a:ext cx="933450" cy="766381"/>
          </a:xfrm>
          <a:prstGeom prst="rect">
            <a:avLst/>
          </a:prstGeom>
          <a:noFill/>
          <a:ln w="9525">
            <a:noFill/>
            <a:miter lim="800000"/>
            <a:headEnd/>
            <a:tailEnd/>
          </a:ln>
          <a:effectLst/>
        </p:spPr>
      </p:pic>
      <p:pic>
        <p:nvPicPr>
          <p:cNvPr id="25605" name="Picture 3"/>
          <p:cNvPicPr>
            <a:picLocks noChangeAspect="1" noChangeArrowheads="1"/>
          </p:cNvPicPr>
          <p:nvPr/>
        </p:nvPicPr>
        <p:blipFill>
          <a:blip r:embed="rId3"/>
          <a:srcRect/>
          <a:stretch>
            <a:fillRect/>
          </a:stretch>
        </p:blipFill>
        <p:spPr bwMode="auto">
          <a:xfrm>
            <a:off x="501650" y="3136900"/>
            <a:ext cx="798513" cy="566738"/>
          </a:xfrm>
          <a:prstGeom prst="rect">
            <a:avLst/>
          </a:prstGeom>
          <a:noFill/>
          <a:ln w="9525">
            <a:noFill/>
            <a:miter lim="800000"/>
            <a:headEnd/>
            <a:tailEnd/>
          </a:ln>
          <a:effectLst/>
        </p:spPr>
      </p:pic>
      <p:pic>
        <p:nvPicPr>
          <p:cNvPr id="25606" name="Picture 4"/>
          <p:cNvPicPr>
            <a:picLocks noChangeAspect="1" noChangeArrowheads="1"/>
          </p:cNvPicPr>
          <p:nvPr/>
        </p:nvPicPr>
        <p:blipFill>
          <a:blip r:embed="rId4"/>
          <a:srcRect/>
          <a:stretch>
            <a:fillRect/>
          </a:stretch>
        </p:blipFill>
        <p:spPr bwMode="auto">
          <a:xfrm>
            <a:off x="501650" y="3778250"/>
            <a:ext cx="798513" cy="427038"/>
          </a:xfrm>
          <a:prstGeom prst="rect">
            <a:avLst/>
          </a:prstGeom>
          <a:noFill/>
          <a:ln w="9525">
            <a:noFill/>
            <a:miter lim="800000"/>
            <a:headEnd/>
            <a:tailEnd/>
          </a:ln>
          <a:effectLst/>
        </p:spPr>
      </p:pic>
      <p:pic>
        <p:nvPicPr>
          <p:cNvPr id="25607" name="Picture 5"/>
          <p:cNvPicPr>
            <a:picLocks noChangeAspect="1" noChangeArrowheads="1"/>
          </p:cNvPicPr>
          <p:nvPr/>
        </p:nvPicPr>
        <p:blipFill>
          <a:blip r:embed="rId5"/>
          <a:srcRect/>
          <a:stretch>
            <a:fillRect/>
          </a:stretch>
        </p:blipFill>
        <p:spPr bwMode="auto">
          <a:xfrm>
            <a:off x="501650" y="4270375"/>
            <a:ext cx="701675" cy="712788"/>
          </a:xfrm>
          <a:prstGeom prst="rect">
            <a:avLst/>
          </a:prstGeom>
          <a:noFill/>
          <a:ln w="9525">
            <a:noFill/>
            <a:miter lim="800000"/>
            <a:headEnd/>
            <a:tailEnd/>
          </a:ln>
          <a:effectLst/>
        </p:spPr>
      </p:pic>
      <p:pic>
        <p:nvPicPr>
          <p:cNvPr id="25608" name="Picture 6"/>
          <p:cNvPicPr>
            <a:picLocks noChangeAspect="1" noChangeArrowheads="1"/>
          </p:cNvPicPr>
          <p:nvPr/>
        </p:nvPicPr>
        <p:blipFill>
          <a:blip r:embed="rId6"/>
          <a:srcRect/>
          <a:stretch>
            <a:fillRect/>
          </a:stretch>
        </p:blipFill>
        <p:spPr bwMode="auto">
          <a:xfrm>
            <a:off x="496888" y="5049838"/>
            <a:ext cx="639762" cy="493712"/>
          </a:xfrm>
          <a:prstGeom prst="rect">
            <a:avLst/>
          </a:prstGeom>
          <a:noFill/>
          <a:ln w="9525">
            <a:noFill/>
            <a:miter lim="800000"/>
            <a:headEnd/>
            <a:tailEnd/>
          </a:ln>
          <a:effectLst/>
        </p:spPr>
      </p:pic>
      <p:pic>
        <p:nvPicPr>
          <p:cNvPr id="25609" name="Picture 7"/>
          <p:cNvPicPr>
            <a:picLocks noChangeAspect="1" noChangeArrowheads="1"/>
          </p:cNvPicPr>
          <p:nvPr/>
        </p:nvPicPr>
        <p:blipFill>
          <a:blip r:embed="rId7"/>
          <a:srcRect/>
          <a:stretch>
            <a:fillRect/>
          </a:stretch>
        </p:blipFill>
        <p:spPr bwMode="auto">
          <a:xfrm>
            <a:off x="501650" y="5629275"/>
            <a:ext cx="639763" cy="439738"/>
          </a:xfrm>
          <a:prstGeom prst="rect">
            <a:avLst/>
          </a:prstGeom>
          <a:noFill/>
          <a:ln w="9525">
            <a:noFill/>
            <a:miter lim="800000"/>
            <a:headEnd/>
            <a:tailEnd/>
          </a:ln>
          <a:effectLst/>
        </p:spPr>
      </p:pic>
      <p:pic>
        <p:nvPicPr>
          <p:cNvPr id="25610" name="Picture 8"/>
          <p:cNvPicPr>
            <a:picLocks noChangeAspect="1" noChangeArrowheads="1"/>
          </p:cNvPicPr>
          <p:nvPr/>
        </p:nvPicPr>
        <p:blipFill>
          <a:blip r:embed="rId8"/>
          <a:srcRect/>
          <a:stretch>
            <a:fillRect/>
          </a:stretch>
        </p:blipFill>
        <p:spPr bwMode="auto">
          <a:xfrm>
            <a:off x="3540919" y="2047875"/>
            <a:ext cx="884237" cy="530225"/>
          </a:xfrm>
          <a:prstGeom prst="rect">
            <a:avLst/>
          </a:prstGeom>
          <a:noFill/>
          <a:ln w="9525">
            <a:noFill/>
            <a:miter lim="800000"/>
            <a:headEnd/>
            <a:tailEnd/>
          </a:ln>
          <a:effectLst/>
        </p:spPr>
      </p:pic>
      <p:pic>
        <p:nvPicPr>
          <p:cNvPr id="25611" name="Picture 14"/>
          <p:cNvPicPr>
            <a:picLocks noChangeAspect="1" noChangeArrowheads="1"/>
          </p:cNvPicPr>
          <p:nvPr/>
        </p:nvPicPr>
        <p:blipFill>
          <a:blip r:embed="rId9"/>
          <a:srcRect/>
          <a:stretch>
            <a:fillRect/>
          </a:stretch>
        </p:blipFill>
        <p:spPr bwMode="auto">
          <a:xfrm>
            <a:off x="6191250" y="4627563"/>
            <a:ext cx="666750" cy="776287"/>
          </a:xfrm>
          <a:prstGeom prst="rect">
            <a:avLst/>
          </a:prstGeom>
          <a:noFill/>
          <a:ln w="9525">
            <a:noFill/>
            <a:miter lim="800000"/>
            <a:headEnd/>
            <a:tailEnd/>
          </a:ln>
          <a:effectLst/>
        </p:spPr>
      </p:pic>
      <p:pic>
        <p:nvPicPr>
          <p:cNvPr id="25612" name="Picture 15"/>
          <p:cNvPicPr>
            <a:picLocks noChangeAspect="1" noChangeArrowheads="1"/>
          </p:cNvPicPr>
          <p:nvPr/>
        </p:nvPicPr>
        <p:blipFill>
          <a:blip r:embed="rId10"/>
          <a:srcRect/>
          <a:stretch>
            <a:fillRect/>
          </a:stretch>
        </p:blipFill>
        <p:spPr bwMode="auto">
          <a:xfrm>
            <a:off x="6191250" y="5470525"/>
            <a:ext cx="1073150" cy="523875"/>
          </a:xfrm>
          <a:prstGeom prst="rect">
            <a:avLst/>
          </a:prstGeom>
          <a:noFill/>
          <a:ln w="9525">
            <a:noFill/>
            <a:miter lim="800000"/>
            <a:headEnd/>
            <a:tailEnd/>
          </a:ln>
          <a:effectLst/>
        </p:spPr>
      </p:pic>
      <p:pic>
        <p:nvPicPr>
          <p:cNvPr id="25613" name="Picture 16"/>
          <p:cNvPicPr>
            <a:picLocks noChangeAspect="1" noChangeArrowheads="1"/>
          </p:cNvPicPr>
          <p:nvPr/>
        </p:nvPicPr>
        <p:blipFill>
          <a:blip r:embed="rId11"/>
          <a:srcRect/>
          <a:stretch>
            <a:fillRect/>
          </a:stretch>
        </p:blipFill>
        <p:spPr bwMode="auto">
          <a:xfrm>
            <a:off x="7270750" y="5472113"/>
            <a:ext cx="704850" cy="523875"/>
          </a:xfrm>
          <a:prstGeom prst="rect">
            <a:avLst/>
          </a:prstGeom>
          <a:noFill/>
          <a:ln w="9525">
            <a:noFill/>
            <a:miter lim="800000"/>
            <a:headEnd/>
            <a:tailEnd/>
          </a:ln>
          <a:effectLst/>
        </p:spPr>
      </p:pic>
      <p:sp>
        <p:nvSpPr>
          <p:cNvPr id="25614" name="TextBox 3"/>
          <p:cNvSpPr txBox="1">
            <a:spLocks noChangeArrowheads="1"/>
          </p:cNvSpPr>
          <p:nvPr/>
        </p:nvSpPr>
        <p:spPr bwMode="auto">
          <a:xfrm>
            <a:off x="1443038" y="2708275"/>
            <a:ext cx="1495425" cy="307975"/>
          </a:xfrm>
          <a:prstGeom prst="rect">
            <a:avLst/>
          </a:prstGeom>
          <a:noFill/>
          <a:ln w="9525">
            <a:noFill/>
            <a:miter lim="800000"/>
            <a:headEnd/>
            <a:tailEnd/>
          </a:ln>
        </p:spPr>
        <p:txBody>
          <a:bodyPr wrap="none">
            <a:spAutoFit/>
          </a:bodyPr>
          <a:lstStyle/>
          <a:p>
            <a:r>
              <a:rPr lang="en-US" sz="1400"/>
              <a:t>FARN, Argentina</a:t>
            </a:r>
          </a:p>
        </p:txBody>
      </p:sp>
      <p:sp>
        <p:nvSpPr>
          <p:cNvPr id="25615" name="TextBox 4"/>
          <p:cNvSpPr txBox="1">
            <a:spLocks noChangeArrowheads="1"/>
          </p:cNvSpPr>
          <p:nvPr/>
        </p:nvSpPr>
        <p:spPr bwMode="auto">
          <a:xfrm>
            <a:off x="1300163" y="3262313"/>
            <a:ext cx="1454150" cy="307975"/>
          </a:xfrm>
          <a:prstGeom prst="rect">
            <a:avLst/>
          </a:prstGeom>
          <a:noFill/>
          <a:ln w="9525">
            <a:noFill/>
            <a:miter lim="800000"/>
            <a:headEnd/>
            <a:tailEnd/>
          </a:ln>
        </p:spPr>
        <p:txBody>
          <a:bodyPr wrap="none">
            <a:spAutoFit/>
          </a:bodyPr>
          <a:lstStyle/>
          <a:p>
            <a:r>
              <a:rPr lang="en-US" sz="1400"/>
              <a:t>Prodena, Bolivia</a:t>
            </a:r>
          </a:p>
        </p:txBody>
      </p:sp>
      <p:sp>
        <p:nvSpPr>
          <p:cNvPr id="25616" name="TextBox 5"/>
          <p:cNvSpPr txBox="1">
            <a:spLocks noChangeArrowheads="1"/>
          </p:cNvSpPr>
          <p:nvPr/>
        </p:nvSpPr>
        <p:spPr bwMode="auto">
          <a:xfrm>
            <a:off x="1298575" y="3778250"/>
            <a:ext cx="1441450" cy="307975"/>
          </a:xfrm>
          <a:prstGeom prst="rect">
            <a:avLst/>
          </a:prstGeom>
          <a:noFill/>
          <a:ln w="9525">
            <a:noFill/>
            <a:miter lim="800000"/>
            <a:headEnd/>
            <a:tailEnd/>
          </a:ln>
        </p:spPr>
        <p:txBody>
          <a:bodyPr wrap="none">
            <a:spAutoFit/>
          </a:bodyPr>
          <a:lstStyle/>
          <a:p>
            <a:r>
              <a:rPr lang="en-US" sz="1400"/>
              <a:t>Article 19, Brazil</a:t>
            </a:r>
          </a:p>
        </p:txBody>
      </p:sp>
      <p:sp>
        <p:nvSpPr>
          <p:cNvPr id="25617" name="TextBox 6"/>
          <p:cNvSpPr txBox="1">
            <a:spLocks noChangeArrowheads="1"/>
          </p:cNvSpPr>
          <p:nvPr/>
        </p:nvSpPr>
        <p:spPr bwMode="auto">
          <a:xfrm>
            <a:off x="1243013" y="4324350"/>
            <a:ext cx="1862137" cy="522288"/>
          </a:xfrm>
          <a:prstGeom prst="rect">
            <a:avLst/>
          </a:prstGeom>
          <a:noFill/>
          <a:ln w="9525">
            <a:noFill/>
            <a:miter lim="800000"/>
            <a:headEnd/>
            <a:tailEnd/>
          </a:ln>
        </p:spPr>
        <p:txBody>
          <a:bodyPr wrap="none">
            <a:spAutoFit/>
          </a:bodyPr>
          <a:lstStyle/>
          <a:p>
            <a:r>
              <a:rPr lang="en-US" sz="1400"/>
              <a:t>Ambiente y Sociedad,</a:t>
            </a:r>
          </a:p>
          <a:p>
            <a:r>
              <a:rPr lang="en-US" sz="1400"/>
              <a:t>Columbia</a:t>
            </a:r>
          </a:p>
        </p:txBody>
      </p:sp>
      <p:sp>
        <p:nvSpPr>
          <p:cNvPr id="25618" name="TextBox 9"/>
          <p:cNvSpPr txBox="1">
            <a:spLocks noChangeArrowheads="1"/>
          </p:cNvSpPr>
          <p:nvPr/>
        </p:nvSpPr>
        <p:spPr bwMode="auto">
          <a:xfrm>
            <a:off x="1243013" y="5049838"/>
            <a:ext cx="1289050" cy="523875"/>
          </a:xfrm>
          <a:prstGeom prst="rect">
            <a:avLst/>
          </a:prstGeom>
          <a:noFill/>
          <a:ln w="9525">
            <a:noFill/>
            <a:miter lim="800000"/>
            <a:headEnd/>
            <a:tailEnd/>
          </a:ln>
        </p:spPr>
        <p:txBody>
          <a:bodyPr wrap="none">
            <a:spAutoFit/>
          </a:bodyPr>
          <a:lstStyle/>
          <a:p>
            <a:r>
              <a:rPr lang="en-US" sz="1400"/>
              <a:t>Coopesolidar, </a:t>
            </a:r>
          </a:p>
          <a:p>
            <a:r>
              <a:rPr lang="en-US" sz="1400"/>
              <a:t>Costa Rica</a:t>
            </a:r>
          </a:p>
        </p:txBody>
      </p:sp>
      <p:sp>
        <p:nvSpPr>
          <p:cNvPr id="25619" name="TextBox 10"/>
          <p:cNvSpPr txBox="1">
            <a:spLocks noChangeArrowheads="1"/>
          </p:cNvSpPr>
          <p:nvPr/>
        </p:nvSpPr>
        <p:spPr bwMode="auto">
          <a:xfrm>
            <a:off x="1222375" y="5695950"/>
            <a:ext cx="1125538" cy="306388"/>
          </a:xfrm>
          <a:prstGeom prst="rect">
            <a:avLst/>
          </a:prstGeom>
          <a:noFill/>
          <a:ln w="9525">
            <a:noFill/>
            <a:miter lim="800000"/>
            <a:headEnd/>
            <a:tailEnd/>
          </a:ln>
        </p:spPr>
        <p:txBody>
          <a:bodyPr wrap="none">
            <a:spAutoFit/>
          </a:bodyPr>
          <a:lstStyle/>
          <a:p>
            <a:r>
              <a:rPr lang="en-US" sz="1400"/>
              <a:t>FIMA, Chile</a:t>
            </a:r>
          </a:p>
        </p:txBody>
      </p:sp>
      <p:sp>
        <p:nvSpPr>
          <p:cNvPr id="25620" name="TextBox 11"/>
          <p:cNvSpPr txBox="1">
            <a:spLocks noChangeArrowheads="1"/>
          </p:cNvSpPr>
          <p:nvPr/>
        </p:nvSpPr>
        <p:spPr bwMode="auto">
          <a:xfrm>
            <a:off x="4319588" y="2735263"/>
            <a:ext cx="1693862" cy="523875"/>
          </a:xfrm>
          <a:prstGeom prst="rect">
            <a:avLst/>
          </a:prstGeom>
          <a:noFill/>
          <a:ln w="9525">
            <a:noFill/>
            <a:miter lim="800000"/>
            <a:headEnd/>
            <a:tailEnd/>
          </a:ln>
        </p:spPr>
        <p:txBody>
          <a:bodyPr wrap="none">
            <a:spAutoFit/>
          </a:bodyPr>
          <a:lstStyle/>
          <a:p>
            <a:r>
              <a:rPr lang="en-US" sz="1400" dirty="0"/>
              <a:t>IDARD, Dominican</a:t>
            </a:r>
          </a:p>
          <a:p>
            <a:r>
              <a:rPr lang="en-US" sz="1400" dirty="0"/>
              <a:t>Republic</a:t>
            </a:r>
          </a:p>
        </p:txBody>
      </p:sp>
      <p:sp>
        <p:nvSpPr>
          <p:cNvPr id="25621" name="TextBox 12"/>
          <p:cNvSpPr txBox="1">
            <a:spLocks noChangeArrowheads="1"/>
          </p:cNvSpPr>
          <p:nvPr/>
        </p:nvSpPr>
        <p:spPr bwMode="auto">
          <a:xfrm>
            <a:off x="4833938" y="3475038"/>
            <a:ext cx="1392237" cy="307975"/>
          </a:xfrm>
          <a:prstGeom prst="rect">
            <a:avLst/>
          </a:prstGeom>
          <a:noFill/>
          <a:ln w="9525">
            <a:noFill/>
            <a:miter lim="800000"/>
            <a:headEnd/>
            <a:tailEnd/>
          </a:ln>
        </p:spPr>
        <p:txBody>
          <a:bodyPr wrap="none">
            <a:spAutoFit/>
          </a:bodyPr>
          <a:lstStyle/>
          <a:p>
            <a:r>
              <a:rPr lang="en-US" sz="1400"/>
              <a:t>CEDA, Ecuador</a:t>
            </a:r>
          </a:p>
        </p:txBody>
      </p:sp>
      <p:sp>
        <p:nvSpPr>
          <p:cNvPr id="25622" name="TextBox 14"/>
          <p:cNvSpPr txBox="1">
            <a:spLocks noChangeArrowheads="1"/>
          </p:cNvSpPr>
          <p:nvPr/>
        </p:nvSpPr>
        <p:spPr bwMode="auto">
          <a:xfrm>
            <a:off x="4051300" y="4721225"/>
            <a:ext cx="1849438" cy="523875"/>
          </a:xfrm>
          <a:prstGeom prst="rect">
            <a:avLst/>
          </a:prstGeom>
          <a:noFill/>
          <a:ln w="9525">
            <a:noFill/>
            <a:miter lim="800000"/>
            <a:headEnd/>
            <a:tailEnd/>
          </a:ln>
        </p:spPr>
        <p:txBody>
          <a:bodyPr wrap="none">
            <a:spAutoFit/>
          </a:bodyPr>
          <a:lstStyle/>
          <a:p>
            <a:r>
              <a:rPr lang="en-US" sz="1400"/>
              <a:t>Jamaica Environment</a:t>
            </a:r>
          </a:p>
          <a:p>
            <a:r>
              <a:rPr lang="en-US" sz="1400"/>
              <a:t>Trust, Jamaica</a:t>
            </a:r>
          </a:p>
        </p:txBody>
      </p:sp>
      <p:sp>
        <p:nvSpPr>
          <p:cNvPr id="25623" name="TextBox 15"/>
          <p:cNvSpPr txBox="1">
            <a:spLocks noChangeArrowheads="1"/>
          </p:cNvSpPr>
          <p:nvPr/>
        </p:nvSpPr>
        <p:spPr bwMode="auto">
          <a:xfrm>
            <a:off x="4319588" y="6270625"/>
            <a:ext cx="1422400" cy="307975"/>
          </a:xfrm>
          <a:prstGeom prst="rect">
            <a:avLst/>
          </a:prstGeom>
          <a:noFill/>
          <a:ln w="9525">
            <a:noFill/>
            <a:miter lim="800000"/>
            <a:headEnd/>
            <a:tailEnd/>
          </a:ln>
        </p:spPr>
        <p:txBody>
          <a:bodyPr wrap="none">
            <a:spAutoFit/>
          </a:bodyPr>
          <a:lstStyle/>
          <a:p>
            <a:r>
              <a:rPr lang="en-US" sz="1400"/>
              <a:t>IA/Mex, Mexico</a:t>
            </a:r>
          </a:p>
        </p:txBody>
      </p:sp>
      <p:sp>
        <p:nvSpPr>
          <p:cNvPr id="25624" name="TextBox 16"/>
          <p:cNvSpPr txBox="1">
            <a:spLocks noChangeArrowheads="1"/>
          </p:cNvSpPr>
          <p:nvPr/>
        </p:nvSpPr>
        <p:spPr bwMode="auto">
          <a:xfrm>
            <a:off x="6940550" y="4092575"/>
            <a:ext cx="1401763" cy="307975"/>
          </a:xfrm>
          <a:prstGeom prst="rect">
            <a:avLst/>
          </a:prstGeom>
          <a:noFill/>
          <a:ln w="9525">
            <a:noFill/>
            <a:miter lim="800000"/>
            <a:headEnd/>
            <a:tailEnd/>
          </a:ln>
        </p:spPr>
        <p:txBody>
          <a:bodyPr wrap="none">
            <a:spAutoFit/>
          </a:bodyPr>
          <a:lstStyle/>
          <a:p>
            <a:r>
              <a:rPr lang="en-US" sz="1400"/>
              <a:t>IDEA, Paraguay</a:t>
            </a:r>
          </a:p>
        </p:txBody>
      </p:sp>
      <p:sp>
        <p:nvSpPr>
          <p:cNvPr id="25625" name="TextBox 17"/>
          <p:cNvSpPr txBox="1">
            <a:spLocks noChangeArrowheads="1"/>
          </p:cNvSpPr>
          <p:nvPr/>
        </p:nvSpPr>
        <p:spPr bwMode="auto">
          <a:xfrm>
            <a:off x="6932613" y="4846638"/>
            <a:ext cx="1074737" cy="307975"/>
          </a:xfrm>
          <a:prstGeom prst="rect">
            <a:avLst/>
          </a:prstGeom>
          <a:noFill/>
          <a:ln w="9525">
            <a:noFill/>
            <a:miter lim="800000"/>
            <a:headEnd/>
            <a:tailEnd/>
          </a:ln>
        </p:spPr>
        <p:txBody>
          <a:bodyPr wrap="none">
            <a:spAutoFit/>
          </a:bodyPr>
          <a:lstStyle/>
          <a:p>
            <a:r>
              <a:rPr lang="en-US" sz="1400"/>
              <a:t>SPDA, Peru</a:t>
            </a:r>
          </a:p>
        </p:txBody>
      </p:sp>
      <p:sp>
        <p:nvSpPr>
          <p:cNvPr id="25626" name="TextBox 18"/>
          <p:cNvSpPr txBox="1">
            <a:spLocks noChangeArrowheads="1"/>
          </p:cNvSpPr>
          <p:nvPr/>
        </p:nvSpPr>
        <p:spPr bwMode="auto">
          <a:xfrm>
            <a:off x="8116888" y="5387975"/>
            <a:ext cx="936625" cy="738188"/>
          </a:xfrm>
          <a:prstGeom prst="rect">
            <a:avLst/>
          </a:prstGeom>
          <a:noFill/>
          <a:ln w="9525">
            <a:noFill/>
            <a:miter lim="800000"/>
            <a:headEnd/>
            <a:tailEnd/>
          </a:ln>
        </p:spPr>
        <p:txBody>
          <a:bodyPr wrap="none">
            <a:spAutoFit/>
          </a:bodyPr>
          <a:lstStyle/>
          <a:p>
            <a:r>
              <a:rPr lang="en-US" sz="1400"/>
              <a:t>CAINFO, </a:t>
            </a:r>
          </a:p>
          <a:p>
            <a:r>
              <a:rPr lang="en-US" sz="1400"/>
              <a:t>GAIA,</a:t>
            </a:r>
          </a:p>
          <a:p>
            <a:r>
              <a:rPr lang="en-US" sz="1400"/>
              <a:t>Uruguay</a:t>
            </a:r>
          </a:p>
        </p:txBody>
      </p:sp>
      <p:sp>
        <p:nvSpPr>
          <p:cNvPr id="25627" name="TextBox 19"/>
          <p:cNvSpPr txBox="1">
            <a:spLocks noChangeArrowheads="1"/>
          </p:cNvSpPr>
          <p:nvPr/>
        </p:nvSpPr>
        <p:spPr bwMode="auto">
          <a:xfrm>
            <a:off x="7045325" y="6270625"/>
            <a:ext cx="1358900" cy="307975"/>
          </a:xfrm>
          <a:prstGeom prst="rect">
            <a:avLst/>
          </a:prstGeom>
          <a:noFill/>
          <a:ln w="9525">
            <a:noFill/>
            <a:miter lim="800000"/>
            <a:headEnd/>
            <a:tailEnd/>
          </a:ln>
        </p:spPr>
        <p:txBody>
          <a:bodyPr wrap="none">
            <a:spAutoFit/>
          </a:bodyPr>
          <a:lstStyle/>
          <a:p>
            <a:r>
              <a:rPr lang="es-ES" sz="1400"/>
              <a:t>CIAM, Panama</a:t>
            </a:r>
          </a:p>
        </p:txBody>
      </p:sp>
      <p:pic>
        <p:nvPicPr>
          <p:cNvPr id="25628" name="Picture 2" descr="C:\Users\nadia.vandergriff\AppData\Local\Microsoft\Windows\Temporary Internet Files\Content.Outlook\1TMM9DIG\logo.jpg"/>
          <p:cNvPicPr>
            <a:picLocks noChangeAspect="1" noChangeArrowheads="1"/>
          </p:cNvPicPr>
          <p:nvPr/>
        </p:nvPicPr>
        <p:blipFill>
          <a:blip r:embed="rId12"/>
          <a:srcRect/>
          <a:stretch>
            <a:fillRect/>
          </a:stretch>
        </p:blipFill>
        <p:spPr bwMode="auto">
          <a:xfrm>
            <a:off x="6191250" y="3870325"/>
            <a:ext cx="665163" cy="665163"/>
          </a:xfrm>
          <a:prstGeom prst="rect">
            <a:avLst/>
          </a:prstGeom>
          <a:noFill/>
          <a:ln w="9525">
            <a:noFill/>
            <a:miter lim="800000"/>
            <a:headEnd/>
            <a:tailEnd/>
          </a:ln>
        </p:spPr>
      </p:pic>
      <p:pic>
        <p:nvPicPr>
          <p:cNvPr id="25629" name="Picture 3" descr="C:\Users\nadia.vandergriff\AppData\Local\Microsoft\Windows\Temporary Internet Files\Content.Outlook\1TMM9DIG\JET_newlogo_annakaye_oct 09 (2).jpg"/>
          <p:cNvPicPr>
            <a:picLocks noChangeAspect="1" noChangeArrowheads="1"/>
          </p:cNvPicPr>
          <p:nvPr/>
        </p:nvPicPr>
        <p:blipFill>
          <a:blip r:embed="rId13"/>
          <a:srcRect/>
          <a:stretch>
            <a:fillRect/>
          </a:stretch>
        </p:blipFill>
        <p:spPr bwMode="auto">
          <a:xfrm>
            <a:off x="3379788" y="4616450"/>
            <a:ext cx="660400" cy="661988"/>
          </a:xfrm>
          <a:prstGeom prst="rect">
            <a:avLst/>
          </a:prstGeom>
          <a:noFill/>
          <a:ln w="9525">
            <a:noFill/>
            <a:miter lim="800000"/>
            <a:headEnd/>
            <a:tailEnd/>
          </a:ln>
        </p:spPr>
      </p:pic>
      <p:pic>
        <p:nvPicPr>
          <p:cNvPr id="25630" name="Picture 4"/>
          <p:cNvPicPr>
            <a:picLocks noChangeAspect="1" noChangeArrowheads="1"/>
          </p:cNvPicPr>
          <p:nvPr/>
        </p:nvPicPr>
        <p:blipFill>
          <a:blip r:embed="rId14"/>
          <a:srcRect/>
          <a:stretch>
            <a:fillRect/>
          </a:stretch>
        </p:blipFill>
        <p:spPr bwMode="auto">
          <a:xfrm>
            <a:off x="3379788" y="6162675"/>
            <a:ext cx="854075" cy="528638"/>
          </a:xfrm>
          <a:prstGeom prst="rect">
            <a:avLst/>
          </a:prstGeom>
          <a:noFill/>
          <a:ln w="9525">
            <a:noFill/>
            <a:miter lim="800000"/>
            <a:headEnd/>
            <a:tailEnd/>
          </a:ln>
        </p:spPr>
      </p:pic>
      <p:sp>
        <p:nvSpPr>
          <p:cNvPr id="25631" name="TextBox 7"/>
          <p:cNvSpPr txBox="1">
            <a:spLocks noChangeArrowheads="1"/>
          </p:cNvSpPr>
          <p:nvPr/>
        </p:nvSpPr>
        <p:spPr bwMode="auto">
          <a:xfrm>
            <a:off x="4121150" y="5580063"/>
            <a:ext cx="1552575" cy="307975"/>
          </a:xfrm>
          <a:prstGeom prst="rect">
            <a:avLst/>
          </a:prstGeom>
          <a:noFill/>
          <a:ln w="9525">
            <a:noFill/>
            <a:miter lim="800000"/>
            <a:headEnd/>
            <a:tailEnd/>
          </a:ln>
        </p:spPr>
        <p:txBody>
          <a:bodyPr wrap="none">
            <a:spAutoFit/>
          </a:bodyPr>
          <a:lstStyle/>
          <a:p>
            <a:r>
              <a:rPr lang="en-US" sz="1400"/>
              <a:t>Cultura Ecológica</a:t>
            </a:r>
          </a:p>
        </p:txBody>
      </p:sp>
      <p:sp>
        <p:nvSpPr>
          <p:cNvPr id="25632" name="TextBox 8"/>
          <p:cNvSpPr txBox="1">
            <a:spLocks noChangeArrowheads="1"/>
          </p:cNvSpPr>
          <p:nvPr/>
        </p:nvSpPr>
        <p:spPr bwMode="auto">
          <a:xfrm>
            <a:off x="1524000" y="6162675"/>
            <a:ext cx="1858963" cy="523875"/>
          </a:xfrm>
          <a:prstGeom prst="rect">
            <a:avLst/>
          </a:prstGeom>
          <a:noFill/>
          <a:ln w="9525">
            <a:noFill/>
            <a:miter lim="800000"/>
            <a:headEnd/>
            <a:tailEnd/>
          </a:ln>
        </p:spPr>
        <p:txBody>
          <a:bodyPr wrap="none">
            <a:spAutoFit/>
          </a:bodyPr>
          <a:lstStyle/>
          <a:p>
            <a:r>
              <a:rPr lang="en-US" sz="1400"/>
              <a:t>Comunicación y </a:t>
            </a:r>
          </a:p>
          <a:p>
            <a:r>
              <a:rPr lang="en-US" sz="1400"/>
              <a:t>Educación Ambiental</a:t>
            </a:r>
          </a:p>
        </p:txBody>
      </p:sp>
      <p:pic>
        <p:nvPicPr>
          <p:cNvPr id="25633" name="Picture 2" descr="K:\Access\Communications_Photos_contactLists_Outreach\Logos\Partner Logos\Cultura Ecologica, A.C. logo.png"/>
          <p:cNvPicPr>
            <a:picLocks noChangeAspect="1" noChangeArrowheads="1"/>
          </p:cNvPicPr>
          <p:nvPr/>
        </p:nvPicPr>
        <p:blipFill>
          <a:blip r:embed="rId15"/>
          <a:srcRect/>
          <a:stretch>
            <a:fillRect/>
          </a:stretch>
        </p:blipFill>
        <p:spPr bwMode="auto">
          <a:xfrm>
            <a:off x="3379788" y="5451475"/>
            <a:ext cx="603250" cy="566738"/>
          </a:xfrm>
          <a:prstGeom prst="rect">
            <a:avLst/>
          </a:prstGeom>
          <a:noFill/>
          <a:ln w="9525">
            <a:noFill/>
            <a:miter lim="800000"/>
            <a:headEnd/>
            <a:tailEnd/>
          </a:ln>
        </p:spPr>
      </p:pic>
      <p:pic>
        <p:nvPicPr>
          <p:cNvPr id="25634" name="Picture 3" descr="K:\Access\Communications_Photos_contactLists_Outreach\Website\2008 Redesign\Archive\website\Mexico\Comunicacion y Educacion Ambiental S.C. logo.png"/>
          <p:cNvPicPr>
            <a:picLocks noChangeAspect="1" noChangeArrowheads="1"/>
          </p:cNvPicPr>
          <p:nvPr/>
        </p:nvPicPr>
        <p:blipFill>
          <a:blip r:embed="rId16"/>
          <a:srcRect/>
          <a:stretch>
            <a:fillRect/>
          </a:stretch>
        </p:blipFill>
        <p:spPr bwMode="auto">
          <a:xfrm>
            <a:off x="496888" y="6175375"/>
            <a:ext cx="938212" cy="500063"/>
          </a:xfrm>
          <a:prstGeom prst="rect">
            <a:avLst/>
          </a:prstGeom>
          <a:noFill/>
          <a:ln w="9525">
            <a:noFill/>
            <a:miter lim="800000"/>
            <a:headEnd/>
            <a:tailEnd/>
          </a:ln>
        </p:spPr>
      </p:pic>
      <p:pic>
        <p:nvPicPr>
          <p:cNvPr id="25635" name="Picture 4" descr="C:\Users\nadia.vandergriff\AppData\Local\Microsoft\Windows\Temporary Internet Files\Content.Outlook\1TMM9DIG\ceda logo.jpg"/>
          <p:cNvPicPr>
            <a:picLocks noChangeAspect="1" noChangeArrowheads="1"/>
          </p:cNvPicPr>
          <p:nvPr/>
        </p:nvPicPr>
        <p:blipFill>
          <a:blip r:embed="rId17"/>
          <a:srcRect/>
          <a:stretch>
            <a:fillRect/>
          </a:stretch>
        </p:blipFill>
        <p:spPr bwMode="auto">
          <a:xfrm>
            <a:off x="3382963" y="3417888"/>
            <a:ext cx="1476375" cy="423862"/>
          </a:xfrm>
          <a:prstGeom prst="rect">
            <a:avLst/>
          </a:prstGeom>
          <a:noFill/>
          <a:ln w="9525">
            <a:noFill/>
            <a:miter lim="800000"/>
            <a:headEnd/>
            <a:tailEnd/>
          </a:ln>
        </p:spPr>
      </p:pic>
      <p:pic>
        <p:nvPicPr>
          <p:cNvPr id="25636" name="Picture 5" descr="C:\Users\nadia.vandergriff\AppData\Local\Microsoft\Windows\Temporary Internet Files\Content.Outlook\1TMM9DIG\Logo CIAM.jpg"/>
          <p:cNvPicPr>
            <a:picLocks noChangeAspect="1" noChangeArrowheads="1"/>
          </p:cNvPicPr>
          <p:nvPr/>
        </p:nvPicPr>
        <p:blipFill>
          <a:blip r:embed="rId18"/>
          <a:srcRect/>
          <a:stretch>
            <a:fillRect/>
          </a:stretch>
        </p:blipFill>
        <p:spPr bwMode="auto">
          <a:xfrm>
            <a:off x="6191250" y="6148388"/>
            <a:ext cx="719138" cy="552450"/>
          </a:xfrm>
          <a:prstGeom prst="rect">
            <a:avLst/>
          </a:prstGeom>
          <a:noFill/>
          <a:ln w="9525">
            <a:noFill/>
            <a:miter lim="800000"/>
            <a:headEnd/>
            <a:tailEnd/>
          </a:ln>
        </p:spPr>
      </p:pic>
      <p:pic>
        <p:nvPicPr>
          <p:cNvPr id="25637" name="Picture 6" descr="C:\Users\nadia.vandergriff\AppData\Local\Microsoft\Windows\Temporary Internet Files\Content.Outlook\1TMM9DIG\4  Logo UNES (2) (2).png"/>
          <p:cNvPicPr>
            <a:picLocks noChangeAspect="1" noChangeArrowheads="1"/>
          </p:cNvPicPr>
          <p:nvPr/>
        </p:nvPicPr>
        <p:blipFill>
          <a:blip r:embed="rId19"/>
          <a:srcRect/>
          <a:stretch>
            <a:fillRect/>
          </a:stretch>
        </p:blipFill>
        <p:spPr bwMode="auto">
          <a:xfrm>
            <a:off x="6191250" y="2193925"/>
            <a:ext cx="617538" cy="762000"/>
          </a:xfrm>
          <a:prstGeom prst="rect">
            <a:avLst/>
          </a:prstGeom>
          <a:noFill/>
          <a:ln w="9525">
            <a:noFill/>
            <a:miter lim="800000"/>
            <a:headEnd/>
            <a:tailEnd/>
          </a:ln>
        </p:spPr>
      </p:pic>
      <p:sp>
        <p:nvSpPr>
          <p:cNvPr id="25638" name="TextBox 20"/>
          <p:cNvSpPr txBox="1">
            <a:spLocks noChangeArrowheads="1"/>
          </p:cNvSpPr>
          <p:nvPr/>
        </p:nvSpPr>
        <p:spPr bwMode="auto">
          <a:xfrm>
            <a:off x="6910388" y="2312988"/>
            <a:ext cx="1050925" cy="522287"/>
          </a:xfrm>
          <a:prstGeom prst="rect">
            <a:avLst/>
          </a:prstGeom>
          <a:noFill/>
          <a:ln w="9525">
            <a:noFill/>
            <a:miter lim="800000"/>
            <a:headEnd/>
            <a:tailEnd/>
          </a:ln>
        </p:spPr>
        <p:txBody>
          <a:bodyPr wrap="none">
            <a:spAutoFit/>
          </a:bodyPr>
          <a:lstStyle/>
          <a:p>
            <a:r>
              <a:rPr lang="en-US" sz="1400"/>
              <a:t>UNES,</a:t>
            </a:r>
          </a:p>
          <a:p>
            <a:r>
              <a:rPr lang="en-US" sz="1400"/>
              <a:t>El Salvador</a:t>
            </a:r>
          </a:p>
        </p:txBody>
      </p:sp>
      <p:pic>
        <p:nvPicPr>
          <p:cNvPr id="25639" name="Picture 7"/>
          <p:cNvPicPr>
            <a:picLocks noChangeAspect="1" noChangeArrowheads="1"/>
          </p:cNvPicPr>
          <p:nvPr/>
        </p:nvPicPr>
        <p:blipFill>
          <a:blip r:embed="rId20"/>
          <a:srcRect/>
          <a:stretch>
            <a:fillRect/>
          </a:stretch>
        </p:blipFill>
        <p:spPr bwMode="auto">
          <a:xfrm>
            <a:off x="6191250" y="3128963"/>
            <a:ext cx="666750" cy="576262"/>
          </a:xfrm>
          <a:prstGeom prst="rect">
            <a:avLst/>
          </a:prstGeom>
          <a:noFill/>
          <a:ln w="9525">
            <a:noFill/>
            <a:miter lim="800000"/>
            <a:headEnd/>
            <a:tailEnd/>
          </a:ln>
          <a:effectLst/>
        </p:spPr>
      </p:pic>
      <p:sp>
        <p:nvSpPr>
          <p:cNvPr id="25640" name="TextBox 21"/>
          <p:cNvSpPr txBox="1">
            <a:spLocks noChangeArrowheads="1"/>
          </p:cNvSpPr>
          <p:nvPr/>
        </p:nvSpPr>
        <p:spPr bwMode="auto">
          <a:xfrm>
            <a:off x="6932613" y="3268663"/>
            <a:ext cx="1454150" cy="307975"/>
          </a:xfrm>
          <a:prstGeom prst="rect">
            <a:avLst/>
          </a:prstGeom>
          <a:noFill/>
          <a:ln w="9525">
            <a:noFill/>
            <a:miter lim="800000"/>
            <a:headEnd/>
            <a:tailEnd/>
          </a:ln>
        </p:spPr>
        <p:txBody>
          <a:bodyPr wrap="none">
            <a:spAutoFit/>
          </a:bodyPr>
          <a:lstStyle/>
          <a:p>
            <a:r>
              <a:rPr lang="en-US" sz="1400"/>
              <a:t>CIPA, Nicaragua</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561956"/>
          </a:xfrm>
        </p:spPr>
        <p:txBody>
          <a:bodyPr/>
          <a:lstStyle/>
          <a:p>
            <a:pPr algn="ctr"/>
            <a:r>
              <a:rPr lang="es-ES" b="1" dirty="0" err="1" smtClean="0"/>
              <a:t>Next</a:t>
            </a:r>
            <a:r>
              <a:rPr lang="es-ES" b="1" dirty="0" smtClean="0"/>
              <a:t> </a:t>
            </a:r>
            <a:r>
              <a:rPr lang="es-ES" b="1" dirty="0" err="1"/>
              <a:t>S</a:t>
            </a:r>
            <a:r>
              <a:rPr lang="es-ES" b="1" dirty="0" err="1" smtClean="0"/>
              <a:t>teps</a:t>
            </a:r>
            <a:endParaRPr lang="es-ES" b="1" dirty="0"/>
          </a:p>
        </p:txBody>
      </p:sp>
      <p:sp>
        <p:nvSpPr>
          <p:cNvPr id="3" name="2 Marcador de contenido"/>
          <p:cNvSpPr>
            <a:spLocks noGrp="1"/>
          </p:cNvSpPr>
          <p:nvPr>
            <p:ph idx="1"/>
          </p:nvPr>
        </p:nvSpPr>
        <p:spPr>
          <a:xfrm>
            <a:off x="368424" y="670347"/>
            <a:ext cx="8668072" cy="6051128"/>
          </a:xfrm>
        </p:spPr>
        <p:txBody>
          <a:bodyPr/>
          <a:lstStyle/>
          <a:p>
            <a:pPr marL="457200" indent="-457200" algn="just">
              <a:buAutoNum type="arabicParenR"/>
            </a:pPr>
            <a:r>
              <a:rPr lang="en-US" sz="2400" dirty="0" smtClean="0">
                <a:solidFill>
                  <a:schemeClr val="tx1"/>
                </a:solidFill>
                <a:latin typeface="Cambria" panose="02040503050406030204" pitchFamily="18" charset="0"/>
              </a:rPr>
              <a:t>Implementation of Action plan to 2014 </a:t>
            </a:r>
          </a:p>
          <a:p>
            <a:pPr marL="457200" indent="-457200" algn="just">
              <a:buAutoNum type="arabicParenR"/>
            </a:pPr>
            <a:endParaRPr lang="en-US" sz="2400" dirty="0" smtClean="0">
              <a:solidFill>
                <a:schemeClr val="tx1"/>
              </a:solidFill>
              <a:latin typeface="Cambria" panose="02040503050406030204" pitchFamily="18" charset="0"/>
            </a:endParaRPr>
          </a:p>
          <a:p>
            <a:pPr marL="457200" indent="-457200" algn="just">
              <a:buAutoNum type="arabicParenR"/>
            </a:pPr>
            <a:r>
              <a:rPr lang="en-US" sz="2400" dirty="0" smtClean="0">
                <a:solidFill>
                  <a:schemeClr val="tx1"/>
                </a:solidFill>
                <a:latin typeface="Cambria" panose="02040503050406030204" pitchFamily="18" charset="0"/>
              </a:rPr>
              <a:t>Working Groups and Focal Points Meetings</a:t>
            </a:r>
          </a:p>
          <a:p>
            <a:pPr marL="457200" indent="-457200" algn="just">
              <a:buAutoNum type="arabicParenR"/>
            </a:pPr>
            <a:endParaRPr lang="en-US" sz="2400" dirty="0">
              <a:solidFill>
                <a:schemeClr val="tx1"/>
              </a:solidFill>
              <a:latin typeface="Cambria" panose="02040503050406030204" pitchFamily="18" charset="0"/>
            </a:endParaRPr>
          </a:p>
          <a:p>
            <a:pPr marL="457200" indent="-457200" algn="just">
              <a:buAutoNum type="arabicParenR"/>
            </a:pPr>
            <a:r>
              <a:rPr lang="en-US" sz="2400" dirty="0" smtClean="0">
                <a:solidFill>
                  <a:schemeClr val="tx1"/>
                </a:solidFill>
                <a:latin typeface="Cambria" panose="02040503050406030204" pitchFamily="18" charset="0"/>
              </a:rPr>
              <a:t>Public Participation</a:t>
            </a:r>
          </a:p>
          <a:p>
            <a:pPr marL="514350" indent="-514350">
              <a:buFont typeface="+mj-lt"/>
              <a:buAutoNum type="romanLcPeriod"/>
            </a:pPr>
            <a:r>
              <a:rPr lang="en-US" sz="2400" dirty="0" smtClean="0">
                <a:solidFill>
                  <a:schemeClr val="tx1"/>
                </a:solidFill>
                <a:latin typeface="Cambria" panose="02040503050406030204" pitchFamily="18" charset="0"/>
              </a:rPr>
              <a:t>Substantive contribution to regional process and action plan</a:t>
            </a:r>
          </a:p>
          <a:p>
            <a:pPr marL="514350" indent="-514350">
              <a:buFont typeface="+mj-lt"/>
              <a:buAutoNum type="romanLcPeriod"/>
            </a:pPr>
            <a:r>
              <a:rPr lang="en-US" sz="2400" dirty="0" smtClean="0">
                <a:solidFill>
                  <a:schemeClr val="tx1"/>
                </a:solidFill>
                <a:latin typeface="Cambria" panose="02040503050406030204" pitchFamily="18" charset="0"/>
              </a:rPr>
              <a:t>Follow up national and international commitments</a:t>
            </a:r>
          </a:p>
          <a:p>
            <a:pPr marL="514350" indent="-514350">
              <a:buFont typeface="+mj-lt"/>
              <a:buAutoNum type="romanLcPeriod"/>
            </a:pPr>
            <a:r>
              <a:rPr lang="en-US" sz="2400" dirty="0" smtClean="0">
                <a:solidFill>
                  <a:schemeClr val="tx1"/>
                </a:solidFill>
                <a:latin typeface="Cambria" panose="02040503050406030204" pitchFamily="18" charset="0"/>
              </a:rPr>
              <a:t>Due ambition</a:t>
            </a:r>
          </a:p>
          <a:p>
            <a:pPr marL="514350" indent="-514350">
              <a:buFont typeface="+mj-lt"/>
              <a:buAutoNum type="romanLcPeriod"/>
            </a:pPr>
            <a:r>
              <a:rPr lang="en-US" sz="2400" dirty="0" smtClean="0">
                <a:solidFill>
                  <a:schemeClr val="tx1"/>
                </a:solidFill>
                <a:latin typeface="Cambria" panose="02040503050406030204" pitchFamily="18" charset="0"/>
              </a:rPr>
              <a:t>Alliances and actions</a:t>
            </a:r>
          </a:p>
          <a:p>
            <a:pPr marL="514350" indent="-514350">
              <a:buFont typeface="+mj-lt"/>
              <a:buAutoNum type="romanLcPeriod"/>
            </a:pPr>
            <a:endParaRPr lang="en-US" sz="2400" dirty="0">
              <a:solidFill>
                <a:schemeClr val="tx1"/>
              </a:solidFill>
              <a:latin typeface="Cambria" panose="02040503050406030204"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18</a:t>
            </a:fld>
            <a:endParaRPr lang="en-US" dirty="0"/>
          </a:p>
        </p:txBody>
      </p:sp>
      <p:sp>
        <p:nvSpPr>
          <p:cNvPr id="5" name="4 Elipse"/>
          <p:cNvSpPr/>
          <p:nvPr/>
        </p:nvSpPr>
        <p:spPr>
          <a:xfrm>
            <a:off x="6732240" y="714356"/>
            <a:ext cx="2160240" cy="199456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Save the </a:t>
            </a:r>
            <a:r>
              <a:rPr lang="es-MX" dirty="0" smtClean="0"/>
              <a:t>date</a:t>
            </a:r>
          </a:p>
          <a:p>
            <a:pPr algn="ctr"/>
            <a:r>
              <a:rPr lang="es-MX" dirty="0" smtClean="0"/>
              <a:t>Perú 30th and 31st of </a:t>
            </a:r>
            <a:r>
              <a:rPr lang="en-US" dirty="0" smtClean="0"/>
              <a:t>October</a:t>
            </a:r>
            <a:endParaRPr lang="en-US" dirty="0"/>
          </a:p>
        </p:txBody>
      </p:sp>
      <p:sp>
        <p:nvSpPr>
          <p:cNvPr id="7" name="6 Elipse"/>
          <p:cNvSpPr/>
          <p:nvPr/>
        </p:nvSpPr>
        <p:spPr>
          <a:xfrm>
            <a:off x="4714876" y="4286256"/>
            <a:ext cx="3286148" cy="227794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PUBLIC:</a:t>
            </a:r>
          </a:p>
          <a:p>
            <a:pPr algn="ctr"/>
            <a:r>
              <a:rPr lang="en-US" sz="2400" b="1" dirty="0" smtClean="0"/>
              <a:t>Any natural or legal person or community organization</a:t>
            </a:r>
            <a:endParaRPr lang="en-US" sz="2400" b="1" dirty="0">
              <a:solidFill>
                <a:schemeClr val="tx1"/>
              </a:solidFill>
              <a:latin typeface="Cambria" panose="02040503050406030204" pitchFamily="18" charset="0"/>
            </a:endParaRPr>
          </a:p>
        </p:txBody>
      </p:sp>
    </p:spTree>
    <p:extLst>
      <p:ext uri="{BB962C8B-B14F-4D97-AF65-F5344CB8AC3E}">
        <p14:creationId xmlns:p14="http://schemas.microsoft.com/office/powerpoint/2010/main" val="26479770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152400"/>
            <a:ext cx="8164513" cy="561956"/>
          </a:xfrm>
        </p:spPr>
        <p:txBody>
          <a:bodyPr/>
          <a:lstStyle/>
          <a:p>
            <a:pPr algn="ctr"/>
            <a:r>
              <a:rPr lang="es-ES" b="1" dirty="0" err="1" smtClean="0"/>
              <a:t>How</a:t>
            </a:r>
            <a:r>
              <a:rPr lang="es-ES" b="1" dirty="0" smtClean="0"/>
              <a:t> </a:t>
            </a:r>
            <a:r>
              <a:rPr lang="es-ES" b="1" dirty="0" err="1" smtClean="0"/>
              <a:t>to</a:t>
            </a:r>
            <a:r>
              <a:rPr lang="es-ES" b="1" dirty="0" smtClean="0"/>
              <a:t> </a:t>
            </a:r>
            <a:r>
              <a:rPr lang="es-ES" b="1" dirty="0" err="1" smtClean="0"/>
              <a:t>Participate</a:t>
            </a:r>
            <a:r>
              <a:rPr lang="es-ES" b="1" dirty="0" smtClean="0"/>
              <a:t>?</a:t>
            </a:r>
            <a:endParaRPr lang="es-ES" b="1" dirty="0"/>
          </a:p>
        </p:txBody>
      </p:sp>
      <p:sp>
        <p:nvSpPr>
          <p:cNvPr id="3" name="2 Marcador de contenido"/>
          <p:cNvSpPr>
            <a:spLocks noGrp="1"/>
          </p:cNvSpPr>
          <p:nvPr>
            <p:ph idx="1"/>
          </p:nvPr>
        </p:nvSpPr>
        <p:spPr>
          <a:xfrm>
            <a:off x="368424" y="670347"/>
            <a:ext cx="8668072" cy="6051128"/>
          </a:xfrm>
        </p:spPr>
        <p:txBody>
          <a:bodyPr/>
          <a:lstStyle/>
          <a:p>
            <a:pPr marL="457200" indent="-457200" algn="just">
              <a:buAutoNum type="arabicParenR"/>
            </a:pPr>
            <a:endParaRPr lang="en-US" sz="2800" dirty="0" smtClean="0">
              <a:solidFill>
                <a:schemeClr val="tx1"/>
              </a:solidFill>
              <a:latin typeface="Cambria" panose="02040503050406030204" pitchFamily="18" charset="0"/>
            </a:endParaRPr>
          </a:p>
          <a:p>
            <a:pPr marL="457200" indent="-457200" algn="just">
              <a:buAutoNum type="arabicParenR"/>
            </a:pPr>
            <a:r>
              <a:rPr lang="en-US" sz="2800" dirty="0" smtClean="0">
                <a:solidFill>
                  <a:schemeClr val="tx1"/>
                </a:solidFill>
                <a:latin typeface="Cambria" panose="02040503050406030204" pitchFamily="18" charset="0"/>
              </a:rPr>
              <a:t>Governments official willingness: Just a letter (email) to Presiding Officers (Chile, Mexico, Dominican Republic) or the Secretariat (ECLAC)</a:t>
            </a:r>
          </a:p>
          <a:p>
            <a:pPr marL="457200" indent="-457200" algn="just">
              <a:buAutoNum type="arabicParenR"/>
            </a:pPr>
            <a:endParaRPr lang="en-US" sz="2800" dirty="0" smtClean="0">
              <a:solidFill>
                <a:schemeClr val="tx1"/>
              </a:solidFill>
              <a:latin typeface="Cambria" panose="02040503050406030204" pitchFamily="18" charset="0"/>
            </a:endParaRPr>
          </a:p>
          <a:p>
            <a:pPr marL="457200" indent="-457200" algn="just">
              <a:buAutoNum type="arabicParenR"/>
            </a:pPr>
            <a:r>
              <a:rPr lang="en-US" sz="2800" dirty="0" smtClean="0">
                <a:solidFill>
                  <a:schemeClr val="tx1"/>
                </a:solidFill>
                <a:latin typeface="Cambria" panose="02040503050406030204" pitchFamily="18" charset="0"/>
              </a:rPr>
              <a:t>Public Participation: Regional Public Mechanism</a:t>
            </a:r>
          </a:p>
          <a:p>
            <a:pPr marL="457200" indent="-457200" algn="just">
              <a:buNone/>
            </a:pPr>
            <a:r>
              <a:rPr lang="en-US" sz="2800" dirty="0" smtClean="0">
                <a:solidFill>
                  <a:schemeClr val="tx1"/>
                </a:solidFill>
                <a:latin typeface="Cambria" panose="02040503050406030204" pitchFamily="18" charset="0"/>
                <a:hlinkClick r:id="rId3"/>
              </a:rPr>
              <a:t>http://teamrooms.cepal.org/apps/Principio10.nsf/Inscripcion?OpenForm&amp;Leng=I#</a:t>
            </a:r>
            <a:endParaRPr lang="en-US" sz="2800" dirty="0" smtClean="0">
              <a:solidFill>
                <a:schemeClr val="tx1"/>
              </a:solidFill>
              <a:latin typeface="Cambria" panose="02040503050406030204" pitchFamily="18" charset="0"/>
            </a:endParaRPr>
          </a:p>
          <a:p>
            <a:pPr marL="457200" indent="-457200" algn="just">
              <a:buNone/>
            </a:pPr>
            <a:endParaRPr lang="en-US" sz="2800" dirty="0" smtClean="0">
              <a:solidFill>
                <a:schemeClr val="tx1"/>
              </a:solidFill>
              <a:latin typeface="Cambria" panose="02040503050406030204"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19</a:t>
            </a:fld>
            <a:endParaRPr lang="en-US" dirty="0"/>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6049" y="4643446"/>
            <a:ext cx="3397263" cy="1884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479770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87343"/>
            <a:ext cx="8164513" cy="756320"/>
          </a:xfrm>
        </p:spPr>
        <p:txBody>
          <a:bodyPr/>
          <a:lstStyle/>
          <a:p>
            <a:pPr algn="ctr"/>
            <a:r>
              <a:rPr lang="es-MX" b="1" dirty="0" smtClean="0">
                <a:solidFill>
                  <a:schemeClr val="accent1"/>
                </a:solidFill>
                <a:latin typeface="Cambria" panose="02040503050406030204" pitchFamily="18" charset="0"/>
              </a:rPr>
              <a:t>NEW INTERACTIONS </a:t>
            </a:r>
            <a:br>
              <a:rPr lang="es-MX" b="1" dirty="0" smtClean="0">
                <a:solidFill>
                  <a:schemeClr val="accent1"/>
                </a:solidFill>
                <a:latin typeface="Cambria" panose="02040503050406030204" pitchFamily="18" charset="0"/>
              </a:rPr>
            </a:br>
            <a:r>
              <a:rPr lang="es-MX" b="1" dirty="0" smtClean="0">
                <a:solidFill>
                  <a:schemeClr val="accent1"/>
                </a:solidFill>
                <a:latin typeface="Cambria" panose="02040503050406030204" pitchFamily="18" charset="0"/>
              </a:rPr>
              <a:t>IN A DEMOCRATIC CONTEXT</a:t>
            </a:r>
            <a:endParaRPr lang="es-CL" b="1" dirty="0">
              <a:solidFill>
                <a:schemeClr val="accent1"/>
              </a:solidFill>
              <a:latin typeface="Cambria" panose="02040503050406030204" pitchFamily="18" charset="0"/>
            </a:endParaRPr>
          </a:p>
        </p:txBody>
      </p:sp>
      <p:sp>
        <p:nvSpPr>
          <p:cNvPr id="3" name="2 Marcador de texto"/>
          <p:cNvSpPr>
            <a:spLocks noGrp="1"/>
          </p:cNvSpPr>
          <p:nvPr>
            <p:ph type="body" idx="1"/>
          </p:nvPr>
        </p:nvSpPr>
        <p:spPr/>
        <p:txBody>
          <a:bodyPr/>
          <a:lstStyle/>
          <a:p>
            <a:endParaRPr lang="es-CL" dirty="0"/>
          </a:p>
        </p:txBody>
      </p:sp>
      <p:sp>
        <p:nvSpPr>
          <p:cNvPr id="5" name="4 Marcador de texto"/>
          <p:cNvSpPr>
            <a:spLocks noGrp="1"/>
          </p:cNvSpPr>
          <p:nvPr>
            <p:ph type="body" sz="quarter" idx="3"/>
          </p:nvPr>
        </p:nvSpPr>
        <p:spPr/>
        <p:txBody>
          <a:bodyPr/>
          <a:lstStyle/>
          <a:p>
            <a:endParaRPr lang="es-CL" dirty="0"/>
          </a:p>
        </p:txBody>
      </p:sp>
      <p:sp>
        <p:nvSpPr>
          <p:cNvPr id="7" name="6 Marcador de número de diapositiva"/>
          <p:cNvSpPr>
            <a:spLocks noGrp="1"/>
          </p:cNvSpPr>
          <p:nvPr>
            <p:ph type="sldNum" sz="quarter" idx="11"/>
          </p:nvPr>
        </p:nvSpPr>
        <p:spPr/>
        <p:txBody>
          <a:bodyPr/>
          <a:lstStyle/>
          <a:p>
            <a:pPr>
              <a:defRPr/>
            </a:pPr>
            <a:fld id="{7E7EA117-2D4C-44F1-BC78-356DFC047FCE}" type="slidenum">
              <a:rPr lang="en-US" smtClean="0"/>
              <a:pPr>
                <a:defRPr/>
              </a:pPr>
              <a:t>20</a:t>
            </a:fld>
            <a:endParaRPr lang="en-US" dirty="0"/>
          </a:p>
        </p:txBody>
      </p:sp>
      <p:sp>
        <p:nvSpPr>
          <p:cNvPr id="10" name="9 Marcador de contenido"/>
          <p:cNvSpPr>
            <a:spLocks noGrp="1"/>
          </p:cNvSpPr>
          <p:nvPr>
            <p:ph sz="half" idx="2"/>
          </p:nvPr>
        </p:nvSpPr>
        <p:spPr>
          <a:xfrm>
            <a:off x="98365" y="2996951"/>
            <a:ext cx="2961412" cy="2600327"/>
          </a:xfrm>
          <a:prstGeom prst="cube">
            <a:avLst/>
          </a:prstGeom>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r>
              <a:rPr lang="en-US" sz="1800" dirty="0" smtClean="0">
                <a:latin typeface="Cambria" pitchFamily="18" charset="0"/>
              </a:rPr>
              <a:t>Political Agreements: Re think -Re create</a:t>
            </a:r>
          </a:p>
          <a:p>
            <a:pPr algn="ctr"/>
            <a:r>
              <a:rPr lang="en-US" sz="1800" dirty="0" smtClean="0">
                <a:latin typeface="Cambria" pitchFamily="18" charset="0"/>
              </a:rPr>
              <a:t>New partnerships and strategic vision for SD</a:t>
            </a:r>
          </a:p>
          <a:p>
            <a:pPr algn="ctr">
              <a:buNone/>
            </a:pPr>
            <a:r>
              <a:rPr lang="en-US" sz="1800" dirty="0" smtClean="0"/>
              <a:t> </a:t>
            </a:r>
            <a:endParaRPr lang="en-US" sz="1800" dirty="0"/>
          </a:p>
        </p:txBody>
      </p:sp>
      <p:sp>
        <p:nvSpPr>
          <p:cNvPr id="11" name="10 Marcador de contenido"/>
          <p:cNvSpPr>
            <a:spLocks noGrp="1"/>
          </p:cNvSpPr>
          <p:nvPr>
            <p:ph sz="quarter" idx="4"/>
          </p:nvPr>
        </p:nvSpPr>
        <p:spPr>
          <a:xfrm>
            <a:off x="2827076" y="1748772"/>
            <a:ext cx="3888063" cy="1248181"/>
          </a:xfrm>
          <a:prstGeom prst="cube">
            <a:avLst/>
          </a:prstGeom>
        </p:spPr>
        <p:style>
          <a:lnRef idx="1">
            <a:schemeClr val="accent1"/>
          </a:lnRef>
          <a:fillRef idx="3">
            <a:schemeClr val="accent1"/>
          </a:fillRef>
          <a:effectRef idx="2">
            <a:schemeClr val="accent1"/>
          </a:effectRef>
          <a:fontRef idx="minor">
            <a:schemeClr val="lt1"/>
          </a:fontRef>
        </p:style>
        <p:txBody>
          <a:bodyPr rtlCol="0" anchor="ctr">
            <a:normAutofit fontScale="92500" lnSpcReduction="20000"/>
          </a:bodyPr>
          <a:lstStyle/>
          <a:p>
            <a:pPr marL="0" indent="0" algn="ctr"/>
            <a:r>
              <a:rPr lang="en-US" dirty="0" smtClean="0">
                <a:latin typeface="Cambria" pitchFamily="18" charset="0"/>
              </a:rPr>
              <a:t>Rights based approach</a:t>
            </a:r>
          </a:p>
          <a:p>
            <a:pPr marL="0" indent="0" algn="ctr"/>
            <a:r>
              <a:rPr lang="en-US" dirty="0" smtClean="0">
                <a:latin typeface="Cambria" pitchFamily="18" charset="0"/>
              </a:rPr>
              <a:t>State legitimacy</a:t>
            </a:r>
          </a:p>
          <a:p>
            <a:pPr marL="0" indent="0" algn="ctr"/>
            <a:r>
              <a:rPr lang="en-US" dirty="0" smtClean="0">
                <a:latin typeface="Cambria" pitchFamily="18" charset="0"/>
              </a:rPr>
              <a:t>Environmental Efficiency</a:t>
            </a:r>
            <a:endParaRPr lang="en-US" dirty="0"/>
          </a:p>
        </p:txBody>
      </p:sp>
      <p:sp>
        <p:nvSpPr>
          <p:cNvPr id="9" name="8 Cubo"/>
          <p:cNvSpPr/>
          <p:nvPr/>
        </p:nvSpPr>
        <p:spPr>
          <a:xfrm>
            <a:off x="5643570" y="2996953"/>
            <a:ext cx="3043230" cy="2600326"/>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marL="0" indent="0" algn="ctr" eaLnBrk="1" fontAlgn="t" hangingPunct="1">
              <a:buFont typeface="Arial" pitchFamily="34" charset="0"/>
              <a:buChar char="•"/>
            </a:pPr>
            <a:r>
              <a:rPr lang="en-US" dirty="0" smtClean="0"/>
              <a:t>Solid ground for an appropriate  regional instrument</a:t>
            </a:r>
            <a:endParaRPr lang="es-CL" dirty="0" smtClean="0"/>
          </a:p>
          <a:p>
            <a:pPr marL="0" indent="0" algn="ctr" eaLnBrk="1" fontAlgn="t" hangingPunct="1">
              <a:buFont typeface="Arial" pitchFamily="34" charset="0"/>
              <a:buChar char="•"/>
            </a:pPr>
            <a:r>
              <a:rPr lang="en-US" dirty="0" smtClean="0"/>
              <a:t>Democratic  and inclusive Process</a:t>
            </a:r>
            <a:endParaRPr lang="es-CL" dirty="0" smtClean="0"/>
          </a:p>
          <a:p>
            <a:pPr marL="0" indent="0" algn="ctr" eaLnBrk="1" fontAlgn="t" hangingPunct="1">
              <a:buFont typeface="Arial" pitchFamily="34" charset="0"/>
              <a:buChar char="•"/>
            </a:pPr>
            <a:r>
              <a:rPr lang="en-US" dirty="0" smtClean="0"/>
              <a:t>Effectiveness</a:t>
            </a:r>
            <a:endParaRPr lang="es-CL" dirty="0"/>
          </a:p>
        </p:txBody>
      </p:sp>
      <p:sp>
        <p:nvSpPr>
          <p:cNvPr id="12" name="10 Marcador de contenido"/>
          <p:cNvSpPr txBox="1">
            <a:spLocks/>
          </p:cNvSpPr>
          <p:nvPr/>
        </p:nvSpPr>
        <p:spPr bwMode="auto">
          <a:xfrm>
            <a:off x="2285984" y="4938203"/>
            <a:ext cx="3696362" cy="1783272"/>
          </a:xfrm>
          <a:prstGeom prst="cube">
            <a:avLst/>
          </a:prstGeom>
          <a:ln w="9525" cap="flat" cmpd="sng" algn="ctr">
            <a:solidFill>
              <a:schemeClr val="accent1">
                <a:shade val="95000"/>
                <a:satMod val="105000"/>
              </a:schemeClr>
            </a:solidFill>
            <a:prstDash val="solid"/>
            <a:miter lim="800000"/>
            <a:headEnd/>
            <a:tailEn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normAutofit/>
          </a:bodyPr>
          <a:lstStyle>
            <a:lvl1pPr marL="342900" indent="-342900" algn="l" defTabSz="457200" rtl="0" eaLnBrk="0" fontAlgn="base" hangingPunct="0">
              <a:spcBef>
                <a:spcPct val="20000"/>
              </a:spcBef>
              <a:spcAft>
                <a:spcPct val="0"/>
              </a:spcAft>
              <a:buFont typeface="Arial" pitchFamily="34" charset="0"/>
              <a:buChar char="•"/>
              <a:defRPr sz="2000" kern="1200">
                <a:solidFill>
                  <a:schemeClr val="lt1"/>
                </a:solidFill>
                <a:latin typeface="+mn-lt"/>
                <a:ea typeface="+mn-ea"/>
                <a:cs typeface="+mn-cs"/>
              </a:defRPr>
            </a:lvl1pPr>
            <a:lvl2pPr marL="742950" indent="-285750" algn="l" defTabSz="457200" rtl="0" eaLnBrk="0" fontAlgn="base" hangingPunct="0">
              <a:spcBef>
                <a:spcPct val="20000"/>
              </a:spcBef>
              <a:spcAft>
                <a:spcPct val="0"/>
              </a:spcAft>
              <a:buClr>
                <a:srgbClr val="006CB7"/>
              </a:buClr>
              <a:buFont typeface="Arial" pitchFamily="34" charset="0"/>
              <a:buChar char="–"/>
              <a:defRPr sz="1800" kern="1200">
                <a:solidFill>
                  <a:schemeClr val="lt1"/>
                </a:solidFill>
                <a:latin typeface="+mn-lt"/>
                <a:ea typeface="+mn-ea"/>
                <a:cs typeface="+mn-cs"/>
              </a:defRPr>
            </a:lvl2pPr>
            <a:lvl3pPr marL="1143000" indent="-228600" algn="l" defTabSz="457200" rtl="0" eaLnBrk="0" fontAlgn="base" hangingPunct="0">
              <a:spcBef>
                <a:spcPct val="20000"/>
              </a:spcBef>
              <a:spcAft>
                <a:spcPct val="0"/>
              </a:spcAft>
              <a:buClr>
                <a:srgbClr val="006CB7"/>
              </a:buClr>
              <a:buFont typeface="Arial" pitchFamily="34" charset="0"/>
              <a:buChar char="•"/>
              <a:defRPr sz="1600" kern="1200">
                <a:solidFill>
                  <a:schemeClr val="lt1"/>
                </a:solidFill>
                <a:latin typeface="+mn-lt"/>
                <a:ea typeface="+mn-ea"/>
                <a:cs typeface="+mn-cs"/>
              </a:defRPr>
            </a:lvl3pPr>
            <a:lvl4pPr marL="1600200" indent="-228600" algn="l" defTabSz="457200" rtl="0" eaLnBrk="0" fontAlgn="base" hangingPunct="0">
              <a:spcBef>
                <a:spcPct val="20000"/>
              </a:spcBef>
              <a:spcAft>
                <a:spcPct val="0"/>
              </a:spcAft>
              <a:buFont typeface="Arial" pitchFamily="34" charset="0"/>
              <a:buChar char="–"/>
              <a:defRPr sz="1400" kern="1200">
                <a:solidFill>
                  <a:schemeClr val="lt1"/>
                </a:solidFill>
                <a:latin typeface="+mn-lt"/>
                <a:ea typeface="+mn-ea"/>
                <a:cs typeface="+mn-cs"/>
              </a:defRPr>
            </a:lvl4pPr>
            <a:lvl5pPr marL="2057400" indent="-228600" algn="l" defTabSz="457200" rtl="0" eaLnBrk="0" fontAlgn="base" hangingPunct="0">
              <a:spcBef>
                <a:spcPct val="20000"/>
              </a:spcBef>
              <a:spcAft>
                <a:spcPct val="0"/>
              </a:spcAft>
              <a:buFont typeface="Arial" pitchFamily="34" charset="0"/>
              <a:buChar char="»"/>
              <a:defRPr sz="14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lt1"/>
                </a:solidFill>
                <a:latin typeface="+mn-lt"/>
                <a:ea typeface="+mn-ea"/>
                <a:cs typeface="+mn-cs"/>
              </a:defRPr>
            </a:lvl9pPr>
          </a:lstStyle>
          <a:p>
            <a:pPr marL="0" indent="0" algn="ctr"/>
            <a:r>
              <a:rPr lang="en-US" dirty="0" smtClean="0">
                <a:latin typeface="Cambria" pitchFamily="18" charset="0"/>
              </a:rPr>
              <a:t>Cooperation</a:t>
            </a:r>
          </a:p>
          <a:p>
            <a:pPr marL="0" indent="0" algn="ctr"/>
            <a:r>
              <a:rPr lang="en-US" dirty="0" smtClean="0">
                <a:latin typeface="Cambria" pitchFamily="18" charset="0"/>
              </a:rPr>
              <a:t>Capacity Building</a:t>
            </a:r>
          </a:p>
          <a:p>
            <a:pPr marL="0" indent="0" algn="ctr"/>
            <a:r>
              <a:rPr lang="en-US" dirty="0" smtClean="0">
                <a:latin typeface="Cambria" pitchFamily="18" charset="0"/>
              </a:rPr>
              <a:t>Compliance</a:t>
            </a:r>
          </a:p>
        </p:txBody>
      </p:sp>
      <p:sp>
        <p:nvSpPr>
          <p:cNvPr id="4" name="3 Elipse"/>
          <p:cNvSpPr/>
          <p:nvPr/>
        </p:nvSpPr>
        <p:spPr>
          <a:xfrm>
            <a:off x="98365" y="873899"/>
            <a:ext cx="2674640" cy="75490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smtClean="0"/>
              <a:t>GOVERNMENTS</a:t>
            </a:r>
            <a:endParaRPr lang="es-CL" dirty="0"/>
          </a:p>
        </p:txBody>
      </p:sp>
      <p:sp>
        <p:nvSpPr>
          <p:cNvPr id="14" name="13 Elipse"/>
          <p:cNvSpPr/>
          <p:nvPr/>
        </p:nvSpPr>
        <p:spPr>
          <a:xfrm>
            <a:off x="3203848" y="843662"/>
            <a:ext cx="2778497" cy="7851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MX" dirty="0" smtClean="0"/>
          </a:p>
          <a:p>
            <a:pPr algn="ctr"/>
            <a:r>
              <a:rPr lang="es-MX" dirty="0" smtClean="0"/>
              <a:t>PUBLIC</a:t>
            </a:r>
            <a:endParaRPr lang="es-CL" dirty="0"/>
          </a:p>
          <a:p>
            <a:pPr algn="ctr"/>
            <a:endParaRPr lang="es-CL" dirty="0"/>
          </a:p>
        </p:txBody>
      </p:sp>
      <p:sp>
        <p:nvSpPr>
          <p:cNvPr id="15" name="14 Elipse"/>
          <p:cNvSpPr/>
          <p:nvPr/>
        </p:nvSpPr>
        <p:spPr>
          <a:xfrm>
            <a:off x="6084168" y="843661"/>
            <a:ext cx="2674640" cy="73262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smtClean="0"/>
              <a:t>LAC COUNTRIES</a:t>
            </a:r>
            <a:endParaRPr lang="es-CL" dirty="0"/>
          </a:p>
        </p:txBody>
      </p:sp>
      <p:sp>
        <p:nvSpPr>
          <p:cNvPr id="6" name="5 Elipse"/>
          <p:cNvSpPr/>
          <p:nvPr/>
        </p:nvSpPr>
        <p:spPr>
          <a:xfrm>
            <a:off x="3203848" y="3273766"/>
            <a:ext cx="2296846" cy="1393304"/>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MX" dirty="0" smtClean="0"/>
              <a:t>P10</a:t>
            </a:r>
            <a:endParaRPr lang="es-CL" dirty="0"/>
          </a:p>
        </p:txBody>
      </p:sp>
    </p:spTree>
    <p:extLst>
      <p:ext uri="{BB962C8B-B14F-4D97-AF65-F5344CB8AC3E}">
        <p14:creationId xmlns:p14="http://schemas.microsoft.com/office/powerpoint/2010/main" val="24761894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52400" y="0"/>
            <a:ext cx="8164513" cy="116632"/>
          </a:xfrm>
        </p:spPr>
        <p:txBody>
          <a:bodyPr/>
          <a:lstStyle/>
          <a:p>
            <a:pPr algn="ctr"/>
            <a:endParaRPr lang="es-ES" sz="2800" b="1" dirty="0">
              <a:latin typeface="Cambria" pitchFamily="18" charset="0"/>
            </a:endParaRPr>
          </a:p>
        </p:txBody>
      </p:sp>
      <p:sp>
        <p:nvSpPr>
          <p:cNvPr id="3" name="2 Marcador de contenido"/>
          <p:cNvSpPr>
            <a:spLocks noGrp="1"/>
          </p:cNvSpPr>
          <p:nvPr>
            <p:ph idx="1"/>
          </p:nvPr>
        </p:nvSpPr>
        <p:spPr>
          <a:xfrm>
            <a:off x="152400" y="2204864"/>
            <a:ext cx="8164513" cy="4516610"/>
          </a:xfrm>
        </p:spPr>
        <p:txBody>
          <a:bodyPr/>
          <a:lstStyle/>
          <a:p>
            <a:pPr marL="457200" indent="-457200">
              <a:buNone/>
            </a:pPr>
            <a:endParaRPr lang="es-CL" dirty="0" smtClean="0">
              <a:latin typeface="Cambria" pitchFamily="18" charset="0"/>
            </a:endParaRPr>
          </a:p>
          <a:p>
            <a:pPr marL="457200" indent="-457200">
              <a:buNone/>
            </a:pPr>
            <a:endParaRPr lang="es-CL" dirty="0" smtClean="0">
              <a:latin typeface="Cambria" pitchFamily="18" charset="0"/>
            </a:endParaRPr>
          </a:p>
          <a:p>
            <a:pPr marL="457200" indent="-457200" algn="just">
              <a:buNone/>
            </a:pPr>
            <a:endParaRPr lang="es-ES_tradnl" dirty="0">
              <a:latin typeface="Cambria" pitchFamily="18" charset="0"/>
            </a:endParaRPr>
          </a:p>
          <a:p>
            <a:pPr marL="457200" indent="-457200" algn="just">
              <a:buNone/>
            </a:pPr>
            <a:endParaRPr lang="es-ES_tradnl" dirty="0" smtClean="0">
              <a:latin typeface="Cambria" pitchFamily="18" charset="0"/>
            </a:endParaRPr>
          </a:p>
        </p:txBody>
      </p:sp>
      <p:sp>
        <p:nvSpPr>
          <p:cNvPr id="4" name="3 Marcador de número de diapositiva"/>
          <p:cNvSpPr>
            <a:spLocks noGrp="1"/>
          </p:cNvSpPr>
          <p:nvPr>
            <p:ph type="sldNum" sz="quarter" idx="10"/>
          </p:nvPr>
        </p:nvSpPr>
        <p:spPr/>
        <p:txBody>
          <a:bodyPr/>
          <a:lstStyle/>
          <a:p>
            <a:pPr>
              <a:defRPr/>
            </a:pPr>
            <a:fld id="{8EA05261-0579-4D56-9763-425E4A17D21C}" type="slidenum">
              <a:rPr lang="en-US" smtClean="0"/>
              <a:pPr>
                <a:defRPr/>
              </a:pPr>
              <a:t>21</a:t>
            </a:fld>
            <a:endParaRPr lang="en-US" dirty="0"/>
          </a:p>
        </p:txBody>
      </p:sp>
      <p:sp>
        <p:nvSpPr>
          <p:cNvPr id="6" name="5 Cubo"/>
          <p:cNvSpPr/>
          <p:nvPr/>
        </p:nvSpPr>
        <p:spPr>
          <a:xfrm>
            <a:off x="152401" y="127898"/>
            <a:ext cx="8164512" cy="1944216"/>
          </a:xfrm>
          <a:prstGeom prst="cube">
            <a:avLst/>
          </a:prstGeom>
        </p:spPr>
        <p:style>
          <a:lnRef idx="1">
            <a:schemeClr val="accent1"/>
          </a:lnRef>
          <a:fillRef idx="3">
            <a:schemeClr val="accent1"/>
          </a:fillRef>
          <a:effectRef idx="2">
            <a:schemeClr val="accent1"/>
          </a:effectRef>
          <a:fontRef idx="minor">
            <a:schemeClr val="lt1"/>
          </a:fontRef>
        </p:style>
        <p:txBody>
          <a:bodyPr rtlCol="0" anchor="ctr"/>
          <a:lstStyle/>
          <a:p>
            <a:pPr marL="457200" indent="-457200" algn="just">
              <a:buNone/>
            </a:pPr>
            <a:r>
              <a:rPr lang="en-US" sz="2400" dirty="0">
                <a:latin typeface="Cambria" pitchFamily="18" charset="0"/>
              </a:rPr>
              <a:t>Thank You</a:t>
            </a:r>
          </a:p>
          <a:p>
            <a:pPr marL="457200" indent="-457200" algn="just">
              <a:buNone/>
            </a:pPr>
            <a:r>
              <a:rPr lang="en-US" sz="2400" dirty="0" smtClean="0">
                <a:latin typeface="Cambria" pitchFamily="18" charset="0"/>
              </a:rPr>
              <a:t>“A </a:t>
            </a:r>
            <a:r>
              <a:rPr lang="en-US" sz="2400" dirty="0">
                <a:latin typeface="Cambria" pitchFamily="18" charset="0"/>
              </a:rPr>
              <a:t>country does not have to be deemed fit for democracy; rather, it has to become fit through democracy." </a:t>
            </a:r>
            <a:r>
              <a:rPr lang="es-ES_tradnl" sz="2400" dirty="0">
                <a:latin typeface="Cambria" pitchFamily="18" charset="0"/>
              </a:rPr>
              <a:t>		      											</a:t>
            </a:r>
            <a:r>
              <a:rPr lang="es-ES_tradnl" sz="2400" dirty="0" err="1" smtClean="0">
                <a:latin typeface="Cambria" pitchFamily="18" charset="0"/>
              </a:rPr>
              <a:t>Amartya</a:t>
            </a:r>
            <a:r>
              <a:rPr lang="es-ES_tradnl" sz="2400" dirty="0" smtClean="0">
                <a:latin typeface="Cambria" pitchFamily="18" charset="0"/>
              </a:rPr>
              <a:t> </a:t>
            </a:r>
            <a:r>
              <a:rPr lang="es-ES_tradnl" sz="2400" dirty="0" err="1">
                <a:latin typeface="Cambria" pitchFamily="18" charset="0"/>
              </a:rPr>
              <a:t>Sen</a:t>
            </a:r>
            <a:endParaRPr lang="es-ES_tradnl" sz="2400" dirty="0">
              <a:latin typeface="Cambria" pitchFamily="18" charset="0"/>
            </a:endParaRPr>
          </a:p>
        </p:txBody>
      </p:sp>
      <p:pic>
        <p:nvPicPr>
          <p:cNvPr id="2051" name="Picture 3" descr="E:\Users\constance.nalegach\Documents\FOTOS PEGA\SRE_3270 - copia.JPG"/>
          <p:cNvPicPr>
            <a:picLocks noChangeAspect="1" noChangeArrowheads="1"/>
          </p:cNvPicPr>
          <p:nvPr/>
        </p:nvPicPr>
        <p:blipFill rotWithShape="1">
          <a:blip r:embed="rId3">
            <a:extLst>
              <a:ext uri="{28A0092B-C50C-407E-A947-70E740481C1C}">
                <a14:useLocalDpi xmlns:a14="http://schemas.microsoft.com/office/drawing/2010/main" val="0"/>
              </a:ext>
            </a:extLst>
          </a:blip>
          <a:srcRect l="187" t="16538" r="1176" b="706"/>
          <a:stretch/>
        </p:blipFill>
        <p:spPr bwMode="auto">
          <a:xfrm>
            <a:off x="505740" y="2348880"/>
            <a:ext cx="7666660" cy="4248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90558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Estado de arte OCDE feb 2011</Template>
  <TotalTime>10182</TotalTime>
  <Words>3096</Words>
  <Application>Microsoft Office PowerPoint</Application>
  <PresentationFormat>On-screen Show (4:3)</PresentationFormat>
  <Paragraphs>333</Paragraphs>
  <Slides>21</Slides>
  <Notes>19</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1_Office Theme</vt:lpstr>
      <vt:lpstr>2_Office Theme</vt:lpstr>
      <vt:lpstr>Latin America and the Caribbean for Environmental Democracy: Towards a Regional Instrument http://www.cepal.org/rio20      </vt:lpstr>
      <vt:lpstr>OUTLINE</vt:lpstr>
      <vt:lpstr>HOW TO DEAL WITH ENVIRONMENTAL ISSUES? </vt:lpstr>
      <vt:lpstr>P10 RECEPTION</vt:lpstr>
      <vt:lpstr> ARGUMENTS FOR A LAC INSTRUMENT </vt:lpstr>
      <vt:lpstr> ARGUMENTS FOR A LAC INSTRUMENT </vt:lpstr>
      <vt:lpstr>WHAT WAS ON THE TABLE?</vt:lpstr>
      <vt:lpstr>PowerPoint Presentation</vt:lpstr>
      <vt:lpstr>GLOBAL AGREEMENTS</vt:lpstr>
      <vt:lpstr>DECLARATION ON THE APPLICATION ON PRINCIPLE 10 OF THE RIO DECLARATION </vt:lpstr>
      <vt:lpstr>REGIONAL PROCESS AGREEMENTS</vt:lpstr>
      <vt:lpstr>SIGNATORY COUNTRIES A/CONF.216/13.  http://daccess-dds-ny.un.org/doc/UNDOC/GEN/N12/440/43/PDF/N1244043.pdf?OpenElement  </vt:lpstr>
      <vt:lpstr>WHAT ARE WE TALKING ABOUT?</vt:lpstr>
      <vt:lpstr>ACHIEVMENTS SO FAR (1/2)</vt:lpstr>
      <vt:lpstr>ACHIEVMENTS SO FAR (2/2)</vt:lpstr>
      <vt:lpstr>The Access Initiative Vision</vt:lpstr>
      <vt:lpstr>Active Participation of Civil Society Organizations</vt:lpstr>
      <vt:lpstr>Next Steps</vt:lpstr>
      <vt:lpstr>How to Participate?</vt:lpstr>
      <vt:lpstr>NEW INTERACTIONS  IN A DEMOCRATIC CONTEXT</vt:lpstr>
      <vt:lpstr>PowerPoint Presentation</vt:lpstr>
    </vt:vector>
  </TitlesOfParts>
  <Company>conama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Chile-OCDE en el Ámbito Medioambiental</dc:title>
  <dc:creator>cnagelach</dc:creator>
  <cp:lastModifiedBy>SGB Intern19-Komu Mwati</cp:lastModifiedBy>
  <cp:revision>823</cp:revision>
  <cp:lastPrinted>2013-03-14T17:12:21Z</cp:lastPrinted>
  <dcterms:created xsi:type="dcterms:W3CDTF">2011-02-21T15:53:52Z</dcterms:created>
  <dcterms:modified xsi:type="dcterms:W3CDTF">2016-12-19T08:49:04Z</dcterms:modified>
</cp:coreProperties>
</file>