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90" r:id="rId6"/>
    <p:sldMasterId id="2147483708" r:id="rId7"/>
    <p:sldMasterId id="2147483720" r:id="rId8"/>
    <p:sldMasterId id="2147483726" r:id="rId9"/>
  </p:sldMasterIdLst>
  <p:notesMasterIdLst>
    <p:notesMasterId r:id="rId22"/>
  </p:notesMasterIdLst>
  <p:sldIdLst>
    <p:sldId id="4131" r:id="rId10"/>
    <p:sldId id="2145708065" r:id="rId11"/>
    <p:sldId id="331" r:id="rId12"/>
    <p:sldId id="2145708064" r:id="rId13"/>
    <p:sldId id="2123260464" r:id="rId14"/>
    <p:sldId id="346" r:id="rId15"/>
    <p:sldId id="2123260461" r:id="rId16"/>
    <p:sldId id="265" r:id="rId17"/>
    <p:sldId id="300" r:id="rId18"/>
    <p:sldId id="275" r:id="rId19"/>
    <p:sldId id="2123260466" r:id="rId20"/>
    <p:sldId id="263" r:id="rId21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Portfolio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8F-4390-BBCD-6DCE9ADB068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8F-4390-BBCD-6DCE9ADB068C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1"/>
                <c:pt idx="0">
                  <c:v>GEF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221927646.72999996</c:v>
                </c:pt>
                <c:pt idx="1">
                  <c:v>180912062.08000001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2-4263-B916-675348AA3CBE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3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Portfolio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661-45DB-8CB9-D70333FE0A7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50-4602-8FB2-4BFA520D32B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661-45DB-8CB9-D70333FE0A7E}"/>
              </c:ext>
            </c:extLst>
          </c:dPt>
          <c:cat>
            <c:strRef>
              <c:f>Sheet1!$A$2:$A$4</c:f>
              <c:strCache>
                <c:ptCount val="3"/>
                <c:pt idx="0">
                  <c:v>Chemicals and Waste </c:v>
                </c:pt>
                <c:pt idx="1">
                  <c:v>High-Impact Sectors</c:v>
                </c:pt>
                <c:pt idx="2">
                  <c:v>Air quality and source-to-sea pollution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204533215.68000004</c:v>
                </c:pt>
                <c:pt idx="1">
                  <c:v>136427126.75</c:v>
                </c:pt>
                <c:pt idx="2">
                  <c:v>61879366.379999995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61-45DB-8CB9-D70333FE0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3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9C152-EAD9-4421-B969-C77FA7922EEF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53869-F302-4384-9D19-6D0E4BF3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42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701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093EB-2FB5-BA28-A568-78458207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E28CE-E5CA-CB55-A199-8A618A2C5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E17D36-86A5-47EC-1561-E8F29926A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1767FF2-61D9-315B-33AF-B765978D73E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768F9-04DE-97FE-DDC0-C7CF5D997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26B78-950D-0B45-B694-D406D7D4B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4888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26B78-950D-0B45-B694-D406D7D4B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170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42D53-B243-838D-633E-314EB8269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ECA783-8BBA-9C62-54E9-C901A5245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0314E2-7BF4-E4E8-4B8D-EAC142ED4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646FB57-5431-A95F-EA89-959B192DCE2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412543-FAA4-4DC1-FBD5-91CE35A7E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26B78-950D-0B45-B694-D406D7D4B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89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dirty="0">
                <a:latin typeface="Aptos" panose="020B0004020202020204" pitchFamily="34" charset="0"/>
                <a:ea typeface="Roboto"/>
                <a:cs typeface="Roboto"/>
              </a:rPr>
              <a:t>New UNEP MTS 2026-2029: same strategic objective “Towards a Pollution-free Planet” but with an enhanced focus on pollution-free sectors and value chains and the new Science-Policy Panel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553869-F302-4384-9D19-6D0E4BF321C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45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F20F09-F020-48D4-B59D-041A2A5B08AA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107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26B78-950D-0B45-B694-D406D7D4B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722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AC07-4ECD-274D-A461-34813D23A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AD18A-AA99-7244-AD35-36B5F7F22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0D051-4D76-114A-B416-A96E2CBD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6CB3-01B8-4513-9E74-198559AF2C31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8A74E-22F8-534D-B4EF-35F71AEC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47C90-B25E-A346-9E9B-162B3B16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01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C2BE-2FD4-BE43-A025-98552DC8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0BEE-8862-634E-9DAE-E2C82AD1A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1F68F-66EB-5E4A-B72B-F8770F94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44199" y="118269"/>
            <a:ext cx="942975" cy="405606"/>
          </a:xfrm>
        </p:spPr>
        <p:txBody>
          <a:bodyPr/>
          <a:lstStyle/>
          <a:p>
            <a:fld id="{8CB62856-7257-469A-9997-16A8BED14F00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4B2E6-7E31-1941-AEBF-B1CE93B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37D6-1BEB-144E-AF02-C0AFE57A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419100" cy="365125"/>
          </a:xfrm>
        </p:spPr>
        <p:txBody>
          <a:bodyPr/>
          <a:lstStyle>
            <a:lvl1pPr algn="l">
              <a:defRPr/>
            </a:lvl1pPr>
          </a:lstStyle>
          <a:p>
            <a:fld id="{F09E0203-A09F-0842-9341-4BFD3867CF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48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17B9-B148-E945-A148-AF11F998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13F4-6533-8F4D-B85C-DCBEBAB82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D4C4C-3BC4-E94B-8FFB-CF3A78D0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48DD-6C83-45E9-AC7C-B7A3FFCFB652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3417-B0DA-8D40-BCFF-5BD793E0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3042B-AE29-6A40-9D64-EB42D4DF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51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3EBE-5BB2-9043-B1CD-F8DEC371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F21E0-BF3B-5645-B70D-243CB224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73481-D8A0-D844-8619-711C4427A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3B4DE-EF38-F44E-B078-53932663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EC5D-4BA2-4081-879F-F9BEFC85ADCC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DDE1C-6604-1844-9F35-A0D30952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6A18A-AF8C-3344-A6D2-BC0EBB13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442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AABC-5F3E-F544-A989-4215E167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AD5C4-1F6E-E542-86B3-2FD64939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9964D-E4CF-C64B-B22B-028802C32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3F8C2-AAC8-294A-AE77-DC323A8B3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8550E-758E-4C47-AAF9-E6DCB4BCA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B80521-D8AC-D245-B03B-798B63C4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F979-BE5A-4A84-985C-BA93455FAB58}" type="datetime1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3800E-41A3-6640-8D6F-5E6B752C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CF6877-5F51-7946-8AE1-D1558785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248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61D1-71E2-A143-9849-E31FC496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A9FB3-307A-DF4E-9555-451A6BB3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3E12-0980-4D53-A750-915B5F3241CF}" type="datetime1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E2E4D-59CE-554C-89A6-862894A9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3EB03-2311-2D40-A4C7-9075EE22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2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E0DE3-BED1-D54F-BEAA-EC1028D8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53285-7075-4E06-B433-23A0503C95FA}" type="datetime1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3F3F1-269A-0141-BCC5-EC8AF005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5E10F-C896-364B-B942-D8EAE480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9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F1E7-463E-9649-AB61-F30F302CF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89F6-1141-5F4B-9E1A-78D1C42B8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07966-BD51-484B-9E24-A0AF92E84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F7D5A-298F-7645-89AA-57AA44E1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BDB2-8ABD-47DB-8624-644E6B4FD519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C3A19-B82D-7848-9D80-1438A5CEA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09FB-0537-F447-8684-B7AE80CF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32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DCD7-8C05-784F-B967-89E4284E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8B20C-C42A-E44D-A952-19B4D305C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54BA3-09E2-2C4E-89F7-110A98FCA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5A16B-D78C-A546-8D53-5C548EAC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1FAB3-96A4-4482-9DCA-374DD03D1945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FF0E7-CF03-B64A-B146-9D65C2BA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53722-7A82-4448-B7C3-02830ECC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85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7F9A-FB0A-374E-8E6E-9FA973B0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5AF0C-A74C-8D41-8D0B-E760DF3D2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94928-BA9F-BE42-8F15-BBA9A422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20528-A5DA-4455-8F17-788AA39F50FA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01EF0-F95A-7945-9A8C-35AD090D9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47B9-6005-2044-8A6F-E62EBCA3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21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26E5D-64F1-7042-8487-B3E516156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55CE7-1A46-F24F-8E3D-5A75E4297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563F-D312-914B-8778-A3D9146B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EB1AE-D630-463E-B7B3-4D44A514F4DB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AEE13-CEB6-B842-A306-00E16204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5253-EA51-E242-8776-3BAF9B396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50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3D73CBA1-BB60-4F62-B0CF-79249F1FC846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50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74640"/>
            <a:ext cx="10972800" cy="46943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This is our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420911"/>
            <a:ext cx="10972800" cy="3144716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14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1200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1051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1051"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DDEE6-28C2-482D-BEEC-151F9D08DADB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78988" y="6356354"/>
            <a:ext cx="403413" cy="365125"/>
          </a:xfrm>
        </p:spPr>
        <p:txBody>
          <a:bodyPr/>
          <a:lstStyle>
            <a:lvl1pPr>
              <a:defRPr sz="1051">
                <a:latin typeface="+mn-lt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156C2F9-D60E-D9AF-FC18-EC928B658721}"/>
              </a:ext>
            </a:extLst>
          </p:cNvPr>
          <p:cNvCxnSpPr/>
          <p:nvPr userDrawn="1"/>
        </p:nvCxnSpPr>
        <p:spPr>
          <a:xfrm>
            <a:off x="609602" y="1220981"/>
            <a:ext cx="10972799" cy="0"/>
          </a:xfrm>
          <a:prstGeom prst="line">
            <a:avLst/>
          </a:prstGeom>
          <a:ln w="19050">
            <a:solidFill>
              <a:srgbClr val="16B7F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464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6A0A-8CC0-2F8A-A6C0-E19C3E4E6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896BF8-C6D8-7058-3401-846A52F77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67D67-4377-40FA-A101-168EEAABE163}" type="datetime1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76693A-017D-207B-0790-ABA30E46B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C210F-6115-44D9-1D5D-F5A91827A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59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7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2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91EC3-3CF7-453A-B6E5-E2F4DEC0F574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46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DCFB-9A66-44F6-8427-28BFAFE7155F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47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5" indent="0">
              <a:buNone/>
              <a:defRPr sz="2000" b="1"/>
            </a:lvl2pPr>
            <a:lvl3pPr marL="914249" indent="0">
              <a:buNone/>
              <a:defRPr sz="1800" b="1"/>
            </a:lvl3pPr>
            <a:lvl4pPr marL="1371374" indent="0">
              <a:buNone/>
              <a:defRPr sz="1600" b="1"/>
            </a:lvl4pPr>
            <a:lvl5pPr marL="1828497" indent="0">
              <a:buNone/>
              <a:defRPr sz="1600" b="1"/>
            </a:lvl5pPr>
            <a:lvl6pPr marL="2285622" indent="0">
              <a:buNone/>
              <a:defRPr sz="1600" b="1"/>
            </a:lvl6pPr>
            <a:lvl7pPr marL="2742746" indent="0">
              <a:buNone/>
              <a:defRPr sz="1600" b="1"/>
            </a:lvl7pPr>
            <a:lvl8pPr marL="3199871" indent="0">
              <a:buNone/>
              <a:defRPr sz="1600" b="1"/>
            </a:lvl8pPr>
            <a:lvl9pPr marL="36569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5" indent="0">
              <a:buNone/>
              <a:defRPr sz="2000" b="1"/>
            </a:lvl2pPr>
            <a:lvl3pPr marL="914249" indent="0">
              <a:buNone/>
              <a:defRPr sz="1800" b="1"/>
            </a:lvl3pPr>
            <a:lvl4pPr marL="1371374" indent="0">
              <a:buNone/>
              <a:defRPr sz="1600" b="1"/>
            </a:lvl4pPr>
            <a:lvl5pPr marL="1828497" indent="0">
              <a:buNone/>
              <a:defRPr sz="1600" b="1"/>
            </a:lvl5pPr>
            <a:lvl6pPr marL="2285622" indent="0">
              <a:buNone/>
              <a:defRPr sz="1600" b="1"/>
            </a:lvl6pPr>
            <a:lvl7pPr marL="2742746" indent="0">
              <a:buNone/>
              <a:defRPr sz="1600" b="1"/>
            </a:lvl7pPr>
            <a:lvl8pPr marL="3199871" indent="0">
              <a:buNone/>
              <a:defRPr sz="1600" b="1"/>
            </a:lvl8pPr>
            <a:lvl9pPr marL="365699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32BF-619B-4EFB-B1D9-C2AC2141447D}" type="datetime1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35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5728D-CFDB-4661-A4B1-13C98D04C214}" type="datetime1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39F25-0935-47F9-B97E-C6C9C1E8FC55}" type="datetime1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85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25" indent="0">
              <a:buNone/>
              <a:defRPr sz="1200"/>
            </a:lvl2pPr>
            <a:lvl3pPr marL="914249" indent="0">
              <a:buNone/>
              <a:defRPr sz="1000"/>
            </a:lvl3pPr>
            <a:lvl4pPr marL="1371374" indent="0">
              <a:buNone/>
              <a:defRPr sz="900"/>
            </a:lvl4pPr>
            <a:lvl5pPr marL="1828497" indent="0">
              <a:buNone/>
              <a:defRPr sz="900"/>
            </a:lvl5pPr>
            <a:lvl6pPr marL="2285622" indent="0">
              <a:buNone/>
              <a:defRPr sz="900"/>
            </a:lvl6pPr>
            <a:lvl7pPr marL="2742746" indent="0">
              <a:buNone/>
              <a:defRPr sz="900"/>
            </a:lvl7pPr>
            <a:lvl8pPr marL="3199871" indent="0">
              <a:buNone/>
              <a:defRPr sz="900"/>
            </a:lvl8pPr>
            <a:lvl9pPr marL="36569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4A21B-CF1F-4911-93E5-B2F5E6FEA6C7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906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25" indent="0">
              <a:buNone/>
              <a:defRPr sz="2800"/>
            </a:lvl2pPr>
            <a:lvl3pPr marL="914249" indent="0">
              <a:buNone/>
              <a:defRPr sz="2400"/>
            </a:lvl3pPr>
            <a:lvl4pPr marL="1371374" indent="0">
              <a:buNone/>
              <a:defRPr sz="2000"/>
            </a:lvl4pPr>
            <a:lvl5pPr marL="1828497" indent="0">
              <a:buNone/>
              <a:defRPr sz="2000"/>
            </a:lvl5pPr>
            <a:lvl6pPr marL="2285622" indent="0">
              <a:buNone/>
              <a:defRPr sz="2000"/>
            </a:lvl6pPr>
            <a:lvl7pPr marL="2742746" indent="0">
              <a:buNone/>
              <a:defRPr sz="2000"/>
            </a:lvl7pPr>
            <a:lvl8pPr marL="3199871" indent="0">
              <a:buNone/>
              <a:defRPr sz="2000"/>
            </a:lvl8pPr>
            <a:lvl9pPr marL="3656995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25" indent="0">
              <a:buNone/>
              <a:defRPr sz="1200"/>
            </a:lvl2pPr>
            <a:lvl3pPr marL="914249" indent="0">
              <a:buNone/>
              <a:defRPr sz="1000"/>
            </a:lvl3pPr>
            <a:lvl4pPr marL="1371374" indent="0">
              <a:buNone/>
              <a:defRPr sz="900"/>
            </a:lvl4pPr>
            <a:lvl5pPr marL="1828497" indent="0">
              <a:buNone/>
              <a:defRPr sz="900"/>
            </a:lvl5pPr>
            <a:lvl6pPr marL="2285622" indent="0">
              <a:buNone/>
              <a:defRPr sz="900"/>
            </a:lvl6pPr>
            <a:lvl7pPr marL="2742746" indent="0">
              <a:buNone/>
              <a:defRPr sz="900"/>
            </a:lvl7pPr>
            <a:lvl8pPr marL="3199871" indent="0">
              <a:buNone/>
              <a:defRPr sz="900"/>
            </a:lvl8pPr>
            <a:lvl9pPr marL="365699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BFC93-C10E-45B4-B64B-2B7A8B4ABB9D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92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-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1495435" y="2833160"/>
            <a:ext cx="2766984" cy="838201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Overlay image</a:t>
            </a:r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7" y="0"/>
            <a:ext cx="12192001" cy="152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DE39E8-3610-4921-92C8-3ADA0EF8C40C}"/>
              </a:ext>
            </a:extLst>
          </p:cNvPr>
          <p:cNvSpPr/>
          <p:nvPr userDrawn="1"/>
        </p:nvSpPr>
        <p:spPr>
          <a:xfrm>
            <a:off x="194201" y="6328300"/>
            <a:ext cx="339201" cy="3392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F6DCC7-5E1A-47D3-A559-A547FA77BFFD}"/>
              </a:ext>
            </a:extLst>
          </p:cNvPr>
          <p:cNvSpPr/>
          <p:nvPr userDrawn="1"/>
        </p:nvSpPr>
        <p:spPr>
          <a:xfrm>
            <a:off x="575095" y="6477001"/>
            <a:ext cx="190500" cy="190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ECD175AE-514D-455C-8FCE-9A951EB8C3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440" y="6392609"/>
            <a:ext cx="607904" cy="210579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E1C3621B-6C8A-6941-9CAD-B981455913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BC8545F-68E4-4CCF-ACF1-545803453E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9470" y="691756"/>
            <a:ext cx="5559007" cy="844945"/>
          </a:xfrm>
        </p:spPr>
        <p:txBody>
          <a:bodyPr anchor="t">
            <a:noAutofit/>
          </a:bodyPr>
          <a:lstStyle>
            <a:lvl1pPr algn="l">
              <a:defRPr sz="3000" b="0" i="0" cap="none">
                <a:solidFill>
                  <a:schemeClr val="tx1"/>
                </a:solidFill>
                <a:latin typeface="Flama-Extrabold"/>
                <a:cs typeface="Flama-Extrabold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1F17CC4-3D94-4389-BB4B-4636310572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9470" y="1727200"/>
            <a:ext cx="5559007" cy="444500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buNone/>
              <a:defRPr sz="1600" b="0" i="0" cap="none">
                <a:solidFill>
                  <a:srgbClr val="1E3250"/>
                </a:solidFill>
                <a:latin typeface="Flama-Light"/>
                <a:cs typeface="Flama-Light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2331351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traight Connector 8"/>
          <p:cNvSpPr/>
          <p:nvPr/>
        </p:nvSpPr>
        <p:spPr>
          <a:xfrm flipH="1">
            <a:off x="985481" y="1"/>
            <a:ext cx="1" cy="6858001"/>
          </a:xfrm>
          <a:prstGeom prst="line">
            <a:avLst/>
          </a:prstGeom>
          <a:ln w="6350">
            <a:solidFill>
              <a:srgbClr val="000000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 sz="1400"/>
          </a:p>
        </p:txBody>
      </p:sp>
      <p:pic>
        <p:nvPicPr>
          <p:cNvPr id="10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7" y="6243820"/>
            <a:ext cx="999981" cy="727585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15760" y="6456261"/>
            <a:ext cx="153963" cy="1524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3" name="Title Text"/>
          <p:cNvSpPr txBox="1">
            <a:spLocks noGrp="1"/>
          </p:cNvSpPr>
          <p:nvPr>
            <p:ph type="title"/>
          </p:nvPr>
        </p:nvSpPr>
        <p:spPr>
          <a:xfrm>
            <a:off x="1866900" y="994935"/>
            <a:ext cx="9753600" cy="14878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421118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Straight Connector 8"/>
          <p:cNvSpPr/>
          <p:nvPr/>
        </p:nvSpPr>
        <p:spPr>
          <a:xfrm flipH="1">
            <a:off x="985481" y="0"/>
            <a:ext cx="1" cy="6858000"/>
          </a:xfrm>
          <a:prstGeom prst="line">
            <a:avLst/>
          </a:prstGeom>
          <a:ln w="6350">
            <a:solidFill>
              <a:srgbClr val="000000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 sz="1400"/>
          </a:p>
        </p:txBody>
      </p:sp>
      <p:pic>
        <p:nvPicPr>
          <p:cNvPr id="580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7" y="6243820"/>
            <a:ext cx="999981" cy="727585"/>
          </a:xfrm>
          <a:prstGeom prst="rect">
            <a:avLst/>
          </a:prstGeom>
          <a:ln w="12700">
            <a:miter lim="400000"/>
          </a:ln>
        </p:spPr>
      </p:pic>
      <p:sp>
        <p:nvSpPr>
          <p:cNvPr id="581" name="Title Text"/>
          <p:cNvSpPr txBox="1">
            <a:spLocks noGrp="1"/>
          </p:cNvSpPr>
          <p:nvPr>
            <p:ph type="title"/>
          </p:nvPr>
        </p:nvSpPr>
        <p:spPr>
          <a:xfrm>
            <a:off x="1866900" y="994935"/>
            <a:ext cx="9753600" cy="14878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8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866900" y="2514600"/>
            <a:ext cx="9753600" cy="311044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075957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rgbClr val="3098D2"/>
                </a:solidFill>
                <a:latin typeface="Helvetica Neue LT Std 75" panose="020B0604020202020204" pitchFamily="34" charset="0"/>
              </a:defRPr>
            </a:lvl1pPr>
          </a:lstStyle>
          <a:p>
            <a:r>
              <a:rPr lang="en-US" noProof="0"/>
              <a:t>Default content slide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09ADD8-FEFF-47F5-9FB8-BEA6ED5B56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059913"/>
            <a:ext cx="10515600" cy="36193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0F17C29-5E9E-C00E-53F8-3596392896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3887" y="365125"/>
            <a:ext cx="1099827" cy="58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56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bg>
      <p:bgPr>
        <a:gradFill flip="none" rotWithShape="1">
          <a:gsLst>
            <a:gs pos="61000">
              <a:srgbClr val="0B6F9E"/>
            </a:gs>
            <a:gs pos="0">
              <a:srgbClr val="10303D"/>
            </a:gs>
            <a:gs pos="100000">
              <a:srgbClr val="06AEFF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72315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1866902" y="3004457"/>
            <a:ext cx="2385785" cy="3127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Title 4"/>
          <p:cNvSpPr>
            <a:spLocks noGrp="1"/>
          </p:cNvSpPr>
          <p:nvPr>
            <p:ph type="title" hasCustomPrompt="1"/>
          </p:nvPr>
        </p:nvSpPr>
        <p:spPr>
          <a:xfrm>
            <a:off x="1866901" y="996124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4322841" y="3004457"/>
            <a:ext cx="2385785" cy="3127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778778" y="3004457"/>
            <a:ext cx="2385785" cy="3127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234717" y="3004457"/>
            <a:ext cx="2385785" cy="3127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585072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Straight Connector 8"/>
          <p:cNvSpPr/>
          <p:nvPr/>
        </p:nvSpPr>
        <p:spPr>
          <a:xfrm flipH="1">
            <a:off x="985481" y="0"/>
            <a:ext cx="1" cy="6858000"/>
          </a:xfrm>
          <a:prstGeom prst="line">
            <a:avLst/>
          </a:prstGeom>
          <a:ln w="6350">
            <a:solidFill>
              <a:srgbClr val="000000">
                <a:alpha val="20000"/>
              </a:srgbClr>
            </a:solidFill>
            <a:miter/>
          </a:ln>
        </p:spPr>
        <p:txBody>
          <a:bodyPr lIns="45719" rIns="45719"/>
          <a:lstStyle/>
          <a:p>
            <a:endParaRPr sz="1400"/>
          </a:p>
        </p:txBody>
      </p:sp>
      <p:pic>
        <p:nvPicPr>
          <p:cNvPr id="601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7" y="6243820"/>
            <a:ext cx="999981" cy="727585"/>
          </a:xfrm>
          <a:prstGeom prst="rect">
            <a:avLst/>
          </a:prstGeom>
          <a:ln w="12700">
            <a:miter lim="400000"/>
          </a:ln>
        </p:spPr>
      </p:pic>
      <p:sp>
        <p:nvSpPr>
          <p:cNvPr id="6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0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1866900" y="3004457"/>
            <a:ext cx="2385787" cy="31278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4" name="Title Text"/>
          <p:cNvSpPr txBox="1">
            <a:spLocks noGrp="1"/>
          </p:cNvSpPr>
          <p:nvPr>
            <p:ph type="title"/>
          </p:nvPr>
        </p:nvSpPr>
        <p:spPr>
          <a:xfrm>
            <a:off x="1866901" y="996123"/>
            <a:ext cx="4229100" cy="162162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60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322837" y="3004457"/>
            <a:ext cx="2385787" cy="31278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6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778776" y="3004457"/>
            <a:ext cx="2385787" cy="31278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7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9234713" y="3004457"/>
            <a:ext cx="2385787" cy="312783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6337767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AC07-4ECD-274D-A461-34813D23A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AD18A-AA99-7244-AD35-36B5F7F22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0D051-4D76-114A-B416-A96E2CBD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8A74E-22F8-534D-B4EF-35F71AEC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47C90-B25E-A346-9E9B-162B3B16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289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C2BE-2FD4-BE43-A025-98552DC8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0BEE-8862-634E-9DAE-E2C82AD1A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1F68F-66EB-5E4A-B72B-F8770F94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4B2E6-7E31-1941-AEBF-B1CE93B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37D6-1BEB-144E-AF02-C0AFE57A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573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17B9-B148-E945-A148-AF11F998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13F4-6533-8F4D-B85C-DCBEBAB82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D4C4C-3BC4-E94B-8FFB-CF3A78D0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3417-B0DA-8D40-BCFF-5BD793E0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3042B-AE29-6A40-9D64-EB42D4DF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053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3EBE-5BB2-9043-B1CD-F8DEC371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F21E0-BF3B-5645-B70D-243CB224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73481-D8A0-D844-8619-711C4427A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3B4DE-EF38-F44E-B078-53932663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DDE1C-6604-1844-9F35-A0D30952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6A18A-AF8C-3344-A6D2-BC0EBB13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968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AABC-5F3E-F544-A989-4215E167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AD5C4-1F6E-E542-86B3-2FD64939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9964D-E4CF-C64B-B22B-028802C32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3F8C2-AAC8-294A-AE77-DC323A8B3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8550E-758E-4C47-AAF9-E6DCB4BCA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B80521-D8AC-D245-B03B-798B63C4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3800E-41A3-6640-8D6F-5E6B752C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CF6877-5F51-7946-8AE1-D1558785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859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61D1-71E2-A143-9849-E31FC496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A9FB3-307A-DF4E-9555-451A6BB3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E2E4D-59CE-554C-89A6-862894A9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3EB03-2311-2D40-A4C7-9075EE22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884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E0DE3-BED1-D54F-BEAA-EC1028D8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3F3F1-269A-0141-BCC5-EC8AF005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5E10F-C896-364B-B942-D8EAE480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876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F1E7-463E-9649-AB61-F30F302CF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89F6-1141-5F4B-9E1A-78D1C42B8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07966-BD51-484B-9E24-A0AF92E84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F7D5A-298F-7645-89AA-57AA44E1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C3A19-B82D-7848-9D80-1438A5CEA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09FB-0537-F447-8684-B7AE80CF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773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DCD7-8C05-784F-B967-89E4284E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8B20C-C42A-E44D-A952-19B4D305C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54BA3-09E2-2C4E-89F7-110A98FCA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5A16B-D78C-A546-8D53-5C548EAC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FF0E7-CF03-B64A-B146-9D65C2BA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53722-7A82-4448-B7C3-02830ECC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596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7F9A-FB0A-374E-8E6E-9FA973B0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5AF0C-A74C-8D41-8D0B-E760DF3D2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94928-BA9F-BE42-8F15-BBA9A422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01EF0-F95A-7945-9A8C-35AD090D9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47B9-6005-2044-8A6F-E62EBCA3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702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26E5D-64F1-7042-8487-B3E516156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55CE7-1A46-F24F-8E3D-5A75E4297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563F-D312-914B-8778-A3D9146B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AEE13-CEB6-B842-A306-00E16204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5253-EA51-E242-8776-3BAF9B396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792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AC07-4ECD-274D-A461-34813D23A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AD18A-AA99-7244-AD35-36B5F7F22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0D051-4D76-114A-B416-A96E2CBD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B4DD-7846-4330-B2AE-B4913354AD53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8A74E-22F8-534D-B4EF-35F71AEC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47C90-B25E-A346-9E9B-162B3B16D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924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C2BE-2FD4-BE43-A025-98552DC8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0BEE-8862-634E-9DAE-E2C82AD1A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1F68F-66EB-5E4A-B72B-F8770F94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AA34-09C7-46D8-896C-693D287442F1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4B2E6-7E31-1941-AEBF-B1CE93B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437D6-1BEB-144E-AF02-C0AFE57A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298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717B9-B148-E945-A148-AF11F998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13F4-6533-8F4D-B85C-DCBEBAB82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D4C4C-3BC4-E94B-8FFB-CF3A78D02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4AEBF-6A36-4505-87F8-601924A1E139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3417-B0DA-8D40-BCFF-5BD793E0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3042B-AE29-6A40-9D64-EB42D4DF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778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3EBE-5BB2-9043-B1CD-F8DEC371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F21E0-BF3B-5645-B70D-243CB224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73481-D8A0-D844-8619-711C4427A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3B4DE-EF38-F44E-B078-539326634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FB76D-E687-40E2-808D-670732DC297E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DDE1C-6604-1844-9F35-A0D309527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96A18A-AF8C-3344-A6D2-BC0EBB13A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02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AABC-5F3E-F544-A989-4215E167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AD5C4-1F6E-E542-86B3-2FD64939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9964D-E4CF-C64B-B22B-028802C32C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3F8C2-AAC8-294A-AE77-DC323A8B3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8550E-758E-4C47-AAF9-E6DCB4BCA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B80521-D8AC-D245-B03B-798B63C47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41309-ACEC-4A62-B49F-1E9CC9F76A49}" type="datetime1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3800E-41A3-6640-8D6F-5E6B752C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CF6877-5F51-7946-8AE1-D1558785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961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61D1-71E2-A143-9849-E31FC4963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0A9FB3-307A-DF4E-9555-451A6BB3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E969B-DD82-4F3C-B60F-9B82CB372573}" type="datetime1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E2E4D-59CE-554C-89A6-862894A99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3EB03-2311-2D40-A4C7-9075EE22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421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E0DE3-BED1-D54F-BEAA-EC1028D84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25340-7199-4AB3-A159-8187F6FCD1D7}" type="datetime1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3F3F1-269A-0141-BCC5-EC8AF005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5E10F-C896-364B-B942-D8EAE480F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7566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F1E7-463E-9649-AB61-F30F302CF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889F6-1141-5F4B-9E1A-78D1C42B8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07966-BD51-484B-9E24-A0AF92E847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F7D5A-298F-7645-89AA-57AA44E11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BA913-FA8F-4038-A0D9-309B870D6457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C3A19-B82D-7848-9D80-1438A5CEA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609FB-0537-F447-8684-B7AE80CF6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590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DCD7-8C05-784F-B967-89E4284E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38B20C-C42A-E44D-A952-19B4D305C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54BA3-09E2-2C4E-89F7-110A98FCA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5A16B-D78C-A546-8D53-5C548EAC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B8C5-D504-4B43-AC46-5D4E1AA280F3}" type="datetime1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FF0E7-CF03-B64A-B146-9D65C2BA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53722-7A82-4448-B7C3-02830ECC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65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E7F9A-FB0A-374E-8E6E-9FA973B03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5AF0C-A74C-8D41-8D0B-E760DF3D2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94928-BA9F-BE42-8F15-BBA9A422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554F-DEC1-4249-838F-3287CA3720AB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01EF0-F95A-7945-9A8C-35AD090D9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147B9-6005-2044-8A6F-E62EBCA39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199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26E5D-64F1-7042-8487-B3E516156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55CE7-1A46-F24F-8E3D-5A75E4297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F563F-D312-914B-8778-A3D9146B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7218-7B24-4BA5-9B6C-38540C34242D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AEE13-CEB6-B842-A306-00E16204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45253-EA51-E242-8776-3BAF9B396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9602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73756-333E-DE88-1317-49BB0CF57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9427096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67676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  <p:extLst>
      <p:ext uri="{BB962C8B-B14F-4D97-AF65-F5344CB8AC3E}">
        <p14:creationId xmlns:p14="http://schemas.microsoft.com/office/powerpoint/2010/main" val="31447570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67676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  <p:extLst>
      <p:ext uri="{BB962C8B-B14F-4D97-AF65-F5344CB8AC3E}">
        <p14:creationId xmlns:p14="http://schemas.microsoft.com/office/powerpoint/2010/main" val="1620694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67676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  <p:extLst>
      <p:ext uri="{BB962C8B-B14F-4D97-AF65-F5344CB8AC3E}">
        <p14:creationId xmlns:p14="http://schemas.microsoft.com/office/powerpoint/2010/main" val="8061643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67676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  <p:extLst>
      <p:ext uri="{BB962C8B-B14F-4D97-AF65-F5344CB8AC3E}">
        <p14:creationId xmlns:p14="http://schemas.microsoft.com/office/powerpoint/2010/main" val="5595272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767676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  <p:extLst>
      <p:ext uri="{BB962C8B-B14F-4D97-AF65-F5344CB8AC3E}">
        <p14:creationId xmlns:p14="http://schemas.microsoft.com/office/powerpoint/2010/main" val="24449125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D9D9D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63298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D9D9D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196693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88839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E423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6532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DDA6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00379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4B9F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60635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C518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208904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F39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4226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25BC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64481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A118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68328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C9D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0124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BE8A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32430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3E7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36277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0996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72175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55C0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424737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0068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8073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184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92686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BC3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285832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C69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456788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DD136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9414" y="6415785"/>
            <a:ext cx="280415" cy="27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14532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0161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97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929D1-5E48-A046-AAE1-BCCA5ACB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C9253-EABA-104E-AC57-20BBDDC8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41176-6322-B44A-AB2A-64E15B9FE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2306A-B61D-4BFC-9ECC-529BAE903E35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DE3D9-F99A-6A4A-A255-F36F987B4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6F28-6826-124D-9F1F-0239F9E50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66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4"/>
            <a:ext cx="10972800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 err="1"/>
              <a:t>sjdlf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4"/>
            <a:ext cx="2844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E6A67D67-4377-40FA-A101-168EEAABE163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4"/>
            <a:ext cx="3860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4"/>
            <a:ext cx="2844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8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ftr="0" dt="0"/>
  <p:txStyles>
    <p:titleStyle>
      <a:lvl1pPr algn="l" defTabSz="45712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Roboto Regular"/>
          <a:ea typeface="+mj-ea"/>
          <a:cs typeface="Roboto Regular"/>
        </a:defRPr>
      </a:lvl1pPr>
    </p:titleStyle>
    <p:bodyStyle>
      <a:lvl1pPr marL="342843" indent="-342843" algn="l" defTabSz="45712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Roboto Regular"/>
          <a:ea typeface="+mn-ea"/>
          <a:cs typeface="Roboto Regular"/>
        </a:defRPr>
      </a:lvl1pPr>
      <a:lvl2pPr marL="742827" indent="-285704" algn="l" defTabSz="457125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Roboto Regular"/>
          <a:ea typeface="+mn-ea"/>
          <a:cs typeface="Roboto Regular"/>
        </a:defRPr>
      </a:lvl2pPr>
      <a:lvl3pPr marL="1142811" indent="-228562" algn="l" defTabSz="45712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 Regular"/>
          <a:ea typeface="+mn-ea"/>
          <a:cs typeface="Roboto Regular"/>
        </a:defRPr>
      </a:lvl3pPr>
      <a:lvl4pPr marL="1599935" indent="-228562" algn="l" defTabSz="457125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4pPr>
      <a:lvl5pPr marL="2171340" indent="-342843" algn="l" defTabSz="457125" rtl="0" eaLnBrk="1" latinLnBrk="0" hangingPunct="1">
        <a:spcBef>
          <a:spcPct val="20000"/>
        </a:spcBef>
        <a:buFont typeface="Wingdings" charset="2"/>
        <a:buChar char="v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5pPr>
      <a:lvl6pPr marL="2514184" indent="-228562" algn="l" defTabSz="45712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08" indent="-228562" algn="l" defTabSz="45712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33" indent="-228562" algn="l" defTabSz="45712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58" indent="-228562" algn="l" defTabSz="45712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5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9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74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7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22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46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71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95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929D1-5E48-A046-AAE1-BCCA5ACB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C9253-EABA-104E-AC57-20BBDDC8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41176-6322-B44A-AB2A-64E15B9FE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DE3D9-F99A-6A4A-A255-F36F987B4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6F28-6826-124D-9F1F-0239F9E50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72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7929D1-5E48-A046-AAE1-BCCA5ACB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C9253-EABA-104E-AC57-20BBDDC8E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41176-6322-B44A-AB2A-64E15B9FE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530A1-1850-4FBD-90A1-98B6477527F2}" type="datetime1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DE3D9-F99A-6A4A-A255-F36F987B4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D6F28-6826-124D-9F1F-0239F9E50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64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3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1110" y="70218"/>
            <a:ext cx="11807515" cy="1157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7097" y="1438236"/>
            <a:ext cx="10651490" cy="47555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61192" y="6431882"/>
            <a:ext cx="251586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767676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spc="-50" dirty="0"/>
              <a:t>‹#›</a:t>
            </a:fld>
            <a:endParaRPr spc="-50"/>
          </a:p>
        </p:txBody>
      </p:sp>
    </p:spTree>
    <p:extLst>
      <p:ext uri="{BB962C8B-B14F-4D97-AF65-F5344CB8AC3E}">
        <p14:creationId xmlns:p14="http://schemas.microsoft.com/office/powerpoint/2010/main" val="300514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840" y="-51003"/>
            <a:ext cx="11124214" cy="1280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Gill Sans MT"/>
                <a:cs typeface="Gill Sans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12187" y="2047062"/>
            <a:ext cx="8490585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D9D9D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763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unep.org/topics/chemicals-and-pollution-action" TargetMode="Externa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edocs.unep.org/bitstream/handle/20.500.11822/31024/k1800228.english.pdf?sequence=3&amp;isAllowed=y" TargetMode="External"/><Relationship Id="rId13" Type="http://schemas.openxmlformats.org/officeDocument/2006/relationships/hyperlink" Target="https://wedocs.unep.org/bitstream/handle/20.500.11822/28473/English.pdf?sequence=3&amp;isAllowed=y" TargetMode="External"/><Relationship Id="rId18" Type="http://schemas.openxmlformats.org/officeDocument/2006/relationships/hyperlink" Target="https://wedocs.unep.org/bitstream/handle/20.500.11822/39816/SUSTAINABLE%20NITROGEN%20MANAGEMENT.%20English.pdf?sequence=1&amp;isAllowed=y" TargetMode="External"/><Relationship Id="rId26" Type="http://schemas.openxmlformats.org/officeDocument/2006/relationships/hyperlink" Target="https://wedocs.unep.org/bitstream/handle/20.500.11822/31022/k1800210.english.pdf?sequence=3&amp;isAllowed=y" TargetMode="External"/><Relationship Id="rId3" Type="http://schemas.openxmlformats.org/officeDocument/2006/relationships/hyperlink" Target="https://wedocs.unep.org/bitstream/handle/20.500.11822/31023/k1800222.english.pdf?sequence=3&amp;isAllowed=y" TargetMode="External"/><Relationship Id="rId21" Type="http://schemas.openxmlformats.org/officeDocument/2006/relationships/hyperlink" Target="https://wedocs.unep.org/bitstream/handle/20.500.11822/31025/k1800216.english.pdf?sequence=3&amp;isAllowed=y" TargetMode="External"/><Relationship Id="rId7" Type="http://schemas.openxmlformats.org/officeDocument/2006/relationships/hyperlink" Target="https://wedocs.unep.org/bitstream/handle/20.500.11822/17511/K1607215_UNEP_EA.2RES9E.pdf?sequence=3&amp;isAllowed=y" TargetMode="External"/><Relationship Id="rId12" Type="http://schemas.openxmlformats.org/officeDocument/2006/relationships/hyperlink" Target="https://wedocs.unep.org/bitstream/handle/20.500.11822/28518/English.pdf?sequence=3&amp;isAllowed=y" TargetMode="External"/><Relationship Id="rId17" Type="http://schemas.openxmlformats.org/officeDocument/2006/relationships/hyperlink" Target="https://wedocs.unep.org/bitstream/handle/20.500.11822/31021/k1800204.english.pdf?sequence=3&amp;isAllowed=y" TargetMode="External"/><Relationship Id="rId25" Type="http://schemas.openxmlformats.org/officeDocument/2006/relationships/hyperlink" Target="Marine%20plastic%20litter%20and%20microplastics" TargetMode="External"/><Relationship Id="rId2" Type="http://schemas.openxmlformats.org/officeDocument/2006/relationships/hyperlink" Target="https://wedocs.unep.org/bitstream/handle/20.500.11822/17285/K1402364.pdf?sequence=3&amp;isAllowed=y" TargetMode="External"/><Relationship Id="rId16" Type="http://schemas.openxmlformats.org/officeDocument/2006/relationships/hyperlink" Target="https://wedocs.unep.org/bitstream/handle/20.500.11822/45388/K2404181-E-UNEP-EA.6-Res.9.pdf?sequence=1&amp;isAllowed=y" TargetMode="External"/><Relationship Id="rId20" Type="http://schemas.openxmlformats.org/officeDocument/2006/relationships/hyperlink" Target="https://wedocs.unep.org/bitstream/handle/20.500.11822/45386/K2404177-E-UNEP-EA.6-Res.7.pdf?sequence=1&amp;isAllowed=y" TargetMode="External"/><Relationship Id="rId29" Type="http://schemas.openxmlformats.org/officeDocument/2006/relationships/hyperlink" Target="https://wedocs.unep.org/bitstream/handle/20.500.11822/45394/K2404191-E-UNEP-EA.6-Res.15.pdf?sequence=1&amp;isAllowed=yhttps://undocs.org/UNEP/EA.6/L.18" TargetMode="External"/><Relationship Id="rId1" Type="http://schemas.openxmlformats.org/officeDocument/2006/relationships/slideLayout" Target="../slideLayouts/slideLayout51.xml"/><Relationship Id="rId6" Type="http://schemas.openxmlformats.org/officeDocument/2006/relationships/hyperlink" Target="https://wedocs.unep.org/bitstream/handle/20.500.11822/11183/K1607167_UNEPEA2_RES7E.pdf?sequence=1&amp;isAllowed=y" TargetMode="External"/><Relationship Id="rId11" Type="http://schemas.openxmlformats.org/officeDocument/2006/relationships/hyperlink" Target="https://wedocs.unep.org/bitstream/handle/20.500.11822/28472/English.pdf?sequence=3&amp;isAllowed=y" TargetMode="External"/><Relationship Id="rId24" Type="http://schemas.openxmlformats.org/officeDocument/2006/relationships/hyperlink" Target="https://wedocs.unep.org/bitstream/handle/20.500.11822/11199/K1607222_UNEPEA2_RES10E.pdf?sequence=1&amp;isAllowed=y" TargetMode="External"/><Relationship Id="rId5" Type="http://schemas.openxmlformats.org/officeDocument/2006/relationships/hyperlink" Target="https://documents.un.org/doc/undoc/gen/k24/008/31/pdf/k2400831.pdf" TargetMode="External"/><Relationship Id="rId15" Type="http://schemas.openxmlformats.org/officeDocument/2006/relationships/hyperlink" Target="https://wedocs.unep.org/bitstream/handle/20.500.11822/45390/K2404184-E-UNEP-EA.6-Res.11.pdf?sequence=1&amp;isAllowed=y" TargetMode="External"/><Relationship Id="rId23" Type="http://schemas.openxmlformats.org/officeDocument/2006/relationships/hyperlink" Target="https://wedocs.unep.org/bitstream/handle/20.500.11822/45392/K2404189-E-UNEP-EA.6-Res.13.pdf?sequence=1&amp;isAllowed=y" TargetMode="External"/><Relationship Id="rId28" Type="http://schemas.openxmlformats.org/officeDocument/2006/relationships/hyperlink" Target="https://wedocs.unep.org/bitstream/handle/20.500.11822/28475/English.pdf?sequence=3&amp;isAllowed=y" TargetMode="External"/><Relationship Id="rId10" Type="http://schemas.openxmlformats.org/officeDocument/2006/relationships/hyperlink" Target="https://wedocs.unep.org/bitstream/handle/20.500.11822/28478/English.pdf?sequence=3&amp;isAllowed=y" TargetMode="External"/><Relationship Id="rId19" Type="http://schemas.openxmlformats.org/officeDocument/2006/relationships/hyperlink" Target="https://wedocs.unep.org/bitstream/handle/20.500.11822/45393/K2404190-E-UNEP-EA.6-Res.14.pdf?sequence=1&amp;isAllowed=y" TargetMode="External"/><Relationship Id="rId4" Type="http://schemas.openxmlformats.org/officeDocument/2006/relationships/hyperlink" Target="https://wedocs.unep.org/bitstream/handle/20.500.11822/28469/K1901060.pdf?sequence=3&amp;isAllowed=y" TargetMode="External"/><Relationship Id="rId9" Type="http://schemas.openxmlformats.org/officeDocument/2006/relationships/hyperlink" Target="https://wedocs.unep.org/bitstream/handle/20.500.11822/28499/English.pdf?sequence=3&amp;isAllowed=y" TargetMode="External"/><Relationship Id="rId14" Type="http://schemas.openxmlformats.org/officeDocument/2006/relationships/hyperlink" Target="https://wedocs.unep.org/bitstream/handle/20.500.11822/39846/SOUND%20MANAGEMENT%20OF%20CHEMICALS%20AND%20WASTE.%20English.pdf?sequence=1&amp;isAllowed=y" TargetMode="External"/><Relationship Id="rId22" Type="http://schemas.openxmlformats.org/officeDocument/2006/relationships/hyperlink" Target="https://wedocs.unep.org/bitstream/handle/20.500.11822/39858/SUSTAINABLE%20LAKE%20MANAGEMENT.%20English.pdf?sequence=1&amp;isAllowed=y" TargetMode="External"/><Relationship Id="rId27" Type="http://schemas.openxmlformats.org/officeDocument/2006/relationships/hyperlink" Target="https://wedocs.unep.org/bitstream/handle/20.500.11822/28471/English.pdf?sequence=3&amp;isAllowed=y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chart" Target="../charts/chart2.xml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9.png"/><Relationship Id="rId11" Type="http://schemas.openxmlformats.org/officeDocument/2006/relationships/chart" Target="../charts/chart1.xml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5" Type="http://schemas.openxmlformats.org/officeDocument/2006/relationships/hyperlink" Target="https://www.unep.org/topics/chemicals-and-pollution-action" TargetMode="External"/><Relationship Id="rId4" Type="http://schemas.openxmlformats.org/officeDocument/2006/relationships/hyperlink" Target="mailto:tomas.marques@u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F09A6B2-A937-9B4D-A91B-21EDFEAE8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303497"/>
              </p:ext>
            </p:extLst>
          </p:nvPr>
        </p:nvGraphicFramePr>
        <p:xfrm>
          <a:off x="0" y="0"/>
          <a:ext cx="12192000" cy="7010399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</a:tblGrid>
              <a:tr h="5052792">
                <a:tc>
                  <a:txBody>
                    <a:bodyPr/>
                    <a:lstStyle/>
                    <a:p>
                      <a:endParaRPr lang="en-US" sz="40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rgbClr val="FFFFFF"/>
                        </a:solidFill>
                        <a:latin typeface="Roboto"/>
                      </a:endParaRPr>
                    </a:p>
                    <a:p>
                      <a:pPr marL="0" lvl="0" indent="0" algn="just">
                        <a:buNone/>
                      </a:pPr>
                      <a:r>
                        <a:rPr lang="en-US" sz="2800" b="1" i="0" u="none" strike="noStrike" baseline="0" noProof="0" dirty="0">
                          <a:solidFill>
                            <a:srgbClr val="FFFFFF"/>
                          </a:solidFill>
                          <a:latin typeface="Roboto"/>
                        </a:rPr>
                        <a:t>UNEP South-East Europe Platform to beat Pollution (SEEPP), Western Balkans Regional Soil Pollution Conference</a:t>
                      </a: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kern="1200" baseline="0" noProof="0" dirty="0">
                        <a:solidFill>
                          <a:srgbClr val="FFFFFF"/>
                        </a:solidFill>
                        <a:latin typeface="Roboto"/>
                        <a:ea typeface="+mn-ea"/>
                        <a:cs typeface="+mn-cs"/>
                      </a:endParaRPr>
                    </a:p>
                    <a:p>
                      <a:pPr marL="0" lvl="0" indent="0" algn="just">
                        <a:buNone/>
                      </a:pPr>
                      <a:r>
                        <a:rPr lang="en-US" sz="2800" b="1" i="0" u="none" strike="noStrike" kern="1200" baseline="0" noProof="0" dirty="0">
                          <a:solidFill>
                            <a:srgbClr val="FFFFFF"/>
                          </a:solidFill>
                          <a:latin typeface="Roboto"/>
                          <a:ea typeface="+mn-ea"/>
                          <a:cs typeface="+mn-cs"/>
                        </a:rPr>
                        <a:t>UNEP Chemicals and Pollution Action (CPA) Sub-</a:t>
                      </a:r>
                      <a:r>
                        <a:rPr lang="en-US" sz="2800" b="1" i="0" u="none" strike="noStrike" kern="1200" baseline="0" noProof="0" dirty="0" err="1">
                          <a:solidFill>
                            <a:srgbClr val="FFFFFF"/>
                          </a:solidFill>
                          <a:latin typeface="Roboto"/>
                          <a:ea typeface="+mn-ea"/>
                          <a:cs typeface="+mn-cs"/>
                        </a:rPr>
                        <a:t>programme</a:t>
                      </a:r>
                      <a:endParaRPr lang="en-US" sz="2800" b="1" i="0" u="none" strike="noStrike" kern="1200" baseline="0" noProof="0" dirty="0">
                        <a:solidFill>
                          <a:srgbClr val="FFFFFF"/>
                        </a:solidFill>
                        <a:latin typeface="Roboto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1957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Roboto"/>
                          <a:ea typeface="Roboto"/>
                        </a:rPr>
                        <a:t>Tomas Marques, Regional Sub-</a:t>
                      </a:r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Roboto"/>
                          <a:ea typeface="Roboto"/>
                        </a:rPr>
                        <a:t>programme</a:t>
                      </a: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Roboto"/>
                          <a:ea typeface="Roboto"/>
                        </a:rPr>
                        <a:t> Coordinator, Chemicals and Pollution 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Roboto"/>
                          <a:ea typeface="Roboto"/>
                        </a:rPr>
                        <a:t>UNEP Europe Office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bg1"/>
                        </a:solidFill>
                        <a:latin typeface="Roboto"/>
                        <a:ea typeface="Roboto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Roboto"/>
                          <a:ea typeface="Roboto"/>
                        </a:rPr>
                        <a:t>Vienna, 26.03.2026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8CDA326B-DC27-5640-A0EB-E5E414589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4308" y="373979"/>
            <a:ext cx="1587910" cy="11582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41F355-E3DB-F92E-8A91-F6F9401A7334}"/>
              </a:ext>
            </a:extLst>
          </p:cNvPr>
          <p:cNvSpPr txBox="1"/>
          <p:nvPr/>
        </p:nvSpPr>
        <p:spPr>
          <a:xfrm>
            <a:off x="579782" y="491434"/>
            <a:ext cx="84614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lvl="0" indent="0" algn="just">
              <a:buNone/>
            </a:pPr>
            <a:endParaRPr lang="en-US" sz="2400" b="1" i="0" u="none" strike="noStrike" baseline="0" noProof="0">
              <a:solidFill>
                <a:srgbClr val="FFFFFF"/>
              </a:solidFill>
              <a:latin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33C30C-C4C9-BBE7-B280-FA67BF7411B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40000"/>
            <a:alphaModFix amt="85000"/>
          </a:blip>
          <a:srcRect/>
          <a:stretch>
            <a:fillRect/>
          </a:stretch>
        </p:blipFill>
        <p:spPr>
          <a:xfrm>
            <a:off x="0" y="0"/>
            <a:ext cx="8254652" cy="195942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532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E2EA4-BA5C-003F-CF4F-39B8B2D83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7A38DA-63F0-D788-C26B-7B0A89668B32}"/>
              </a:ext>
            </a:extLst>
          </p:cNvPr>
          <p:cNvSpPr txBox="1"/>
          <p:nvPr/>
        </p:nvSpPr>
        <p:spPr>
          <a:xfrm>
            <a:off x="148840" y="6154003"/>
            <a:ext cx="8334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hlinkClick r:id="rId2"/>
              </a:rPr>
              <a:t>https://www.unep.org/topics/chemicals-and-pollution-action</a:t>
            </a:r>
            <a:r>
              <a:rPr lang="en-US" sz="2400" b="1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D8BDD7-005C-DE04-08ED-300B949CF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77"/>
            <a:ext cx="12192000" cy="54121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6ED25A-95A8-0772-9316-A50E6BA6FD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08710"/>
            <a:ext cx="12192000" cy="66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2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5277A-DB2D-B056-757F-4707ACF1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B3DFF16A-9569-9BA5-5ABD-C39ED348FFD0}"/>
              </a:ext>
            </a:extLst>
          </p:cNvPr>
          <p:cNvSpPr/>
          <p:nvPr/>
        </p:nvSpPr>
        <p:spPr>
          <a:xfrm>
            <a:off x="8458618" y="0"/>
            <a:ext cx="3886764" cy="6873798"/>
          </a:xfrm>
          <a:prstGeom prst="rect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8FD2A9-7782-C97E-CB86-EEFFA5424A78}"/>
              </a:ext>
            </a:extLst>
          </p:cNvPr>
          <p:cNvSpPr txBox="1"/>
          <p:nvPr/>
        </p:nvSpPr>
        <p:spPr>
          <a:xfrm>
            <a:off x="429769" y="1305241"/>
            <a:ext cx="29758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MTS 2022-2025: Strategic objective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AEE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993568E-4F2D-2676-48A7-41381CA1D5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683" y="352459"/>
            <a:ext cx="898117" cy="8981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BBAD23-94CF-DE97-A72E-7ABC1C8462BD}"/>
              </a:ext>
            </a:extLst>
          </p:cNvPr>
          <p:cNvSpPr txBox="1"/>
          <p:nvPr/>
        </p:nvSpPr>
        <p:spPr>
          <a:xfrm>
            <a:off x="4709274" y="2362159"/>
            <a:ext cx="3574183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Health and environment outcomes optimized through sound management of chemicals and waste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FD8404-A9DE-91B2-1A26-A71EC09419AD}"/>
              </a:ext>
            </a:extLst>
          </p:cNvPr>
          <p:cNvSpPr txBox="1"/>
          <p:nvPr/>
        </p:nvSpPr>
        <p:spPr>
          <a:xfrm>
            <a:off x="9640138" y="2007724"/>
            <a:ext cx="1584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Air Quality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782EDF4-D42B-454F-E919-EF4B77F41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8312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993008F-62E8-44DC-3A0D-2BEDE673FC8A}"/>
              </a:ext>
            </a:extLst>
          </p:cNvPr>
          <p:cNvSpPr/>
          <p:nvPr/>
        </p:nvSpPr>
        <p:spPr>
          <a:xfrm>
            <a:off x="207143" y="2871789"/>
            <a:ext cx="2340000" cy="2340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Towards a Pollution-free Planet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44F703-0DE8-C3CE-36A9-4986A5DBBF46}"/>
              </a:ext>
            </a:extLst>
          </p:cNvPr>
          <p:cNvCxnSpPr>
            <a:cxnSpLocks/>
            <a:stCxn id="8" idx="6"/>
          </p:cNvCxnSpPr>
          <p:nvPr/>
        </p:nvCxnSpPr>
        <p:spPr>
          <a:xfrm flipV="1">
            <a:off x="2547143" y="4005789"/>
            <a:ext cx="1234611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718C686-F5AE-46A1-8FFC-AC51E7BA5B43}"/>
              </a:ext>
            </a:extLst>
          </p:cNvPr>
          <p:cNvCxnSpPr>
            <a:cxnSpLocks/>
          </p:cNvCxnSpPr>
          <p:nvPr/>
        </p:nvCxnSpPr>
        <p:spPr>
          <a:xfrm>
            <a:off x="3145861" y="2883565"/>
            <a:ext cx="0" cy="229603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E565C05-5CB0-282F-8FD6-4A0DC24077A7}"/>
              </a:ext>
            </a:extLst>
          </p:cNvPr>
          <p:cNvCxnSpPr>
            <a:cxnSpLocks/>
          </p:cNvCxnSpPr>
          <p:nvPr/>
        </p:nvCxnSpPr>
        <p:spPr>
          <a:xfrm>
            <a:off x="3145861" y="2859714"/>
            <a:ext cx="66501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963E905-8339-C8DD-426F-148633A76C2F}"/>
              </a:ext>
            </a:extLst>
          </p:cNvPr>
          <p:cNvSpPr/>
          <p:nvPr/>
        </p:nvSpPr>
        <p:spPr>
          <a:xfrm>
            <a:off x="3781754" y="2490477"/>
            <a:ext cx="720000" cy="720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3A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42438ED-2EB8-E441-64DF-5F4336A30104}"/>
              </a:ext>
            </a:extLst>
          </p:cNvPr>
          <p:cNvSpPr/>
          <p:nvPr/>
        </p:nvSpPr>
        <p:spPr>
          <a:xfrm>
            <a:off x="3780206" y="4874628"/>
            <a:ext cx="720000" cy="720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3C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AA3038D-1C19-41CD-9B8F-D94388FFC881}"/>
              </a:ext>
            </a:extLst>
          </p:cNvPr>
          <p:cNvSpPr/>
          <p:nvPr/>
        </p:nvSpPr>
        <p:spPr>
          <a:xfrm>
            <a:off x="3783587" y="3661600"/>
            <a:ext cx="720000" cy="720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3B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68C19A7-7204-54F7-9E69-806C52EC42B6}"/>
              </a:ext>
            </a:extLst>
          </p:cNvPr>
          <p:cNvSpPr txBox="1"/>
          <p:nvPr/>
        </p:nvSpPr>
        <p:spPr>
          <a:xfrm>
            <a:off x="4709587" y="3791226"/>
            <a:ext cx="3534444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Waste management and circularity is improved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E6DC66-5C02-24DB-7A77-035C54BAA2D8}"/>
              </a:ext>
            </a:extLst>
          </p:cNvPr>
          <p:cNvSpPr txBox="1"/>
          <p:nvPr/>
        </p:nvSpPr>
        <p:spPr>
          <a:xfrm>
            <a:off x="4706206" y="4772963"/>
            <a:ext cx="33060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Releases of pollutants into air, water, soil, and ocean are reduced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C1F4149-C01D-71FC-F45E-AF2C98A680F7}"/>
              </a:ext>
            </a:extLst>
          </p:cNvPr>
          <p:cNvCxnSpPr>
            <a:cxnSpLocks/>
          </p:cNvCxnSpPr>
          <p:nvPr/>
        </p:nvCxnSpPr>
        <p:spPr>
          <a:xfrm>
            <a:off x="3145861" y="5234628"/>
            <a:ext cx="66501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D2B0B0D-8CAE-C72A-9170-E721843558AD}"/>
              </a:ext>
            </a:extLst>
          </p:cNvPr>
          <p:cNvSpPr txBox="1"/>
          <p:nvPr/>
        </p:nvSpPr>
        <p:spPr>
          <a:xfrm>
            <a:off x="8654432" y="1289060"/>
            <a:ext cx="391383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UNEA and UNGA Resolutions</a:t>
            </a:r>
          </a:p>
        </p:txBody>
      </p:sp>
      <p:pic>
        <p:nvPicPr>
          <p:cNvPr id="49" name="Graphic 48">
            <a:extLst>
              <a:ext uri="{FF2B5EF4-FFF2-40B4-BE49-F238E27FC236}">
                <a16:creationId xmlns:a16="http://schemas.microsoft.com/office/drawing/2014/main" id="{63923496-B115-30C1-6B7B-E3070335E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35068" y="2040751"/>
            <a:ext cx="324000" cy="3024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22292DE5-5083-8BE6-7ED9-62D039691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6033" y="3495056"/>
            <a:ext cx="352340" cy="3600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A2E5322-620A-0BE7-610B-D6E58769D8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23270" y="4977117"/>
            <a:ext cx="261209" cy="28800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C159412C-0708-6FE6-E1B9-2910D6592E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98645" y="5652940"/>
            <a:ext cx="331043" cy="324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385632E0-E449-ABB6-11C5-016F9CC1FD2A}"/>
              </a:ext>
            </a:extLst>
          </p:cNvPr>
          <p:cNvSpPr txBox="1"/>
          <p:nvPr/>
        </p:nvSpPr>
        <p:spPr>
          <a:xfrm>
            <a:off x="9622377" y="4987243"/>
            <a:ext cx="2723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Freshwater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7F43112-B3CD-3640-FC4E-89A6BC19083B}"/>
              </a:ext>
            </a:extLst>
          </p:cNvPr>
          <p:cNvSpPr txBox="1"/>
          <p:nvPr/>
        </p:nvSpPr>
        <p:spPr>
          <a:xfrm>
            <a:off x="9612960" y="2793564"/>
            <a:ext cx="2557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Chemicals and waste</a:t>
            </a:r>
          </a:p>
        </p:txBody>
      </p:sp>
      <p:pic>
        <p:nvPicPr>
          <p:cNvPr id="62" name="Graphic 61">
            <a:extLst>
              <a:ext uri="{FF2B5EF4-FFF2-40B4-BE49-F238E27FC236}">
                <a16:creationId xmlns:a16="http://schemas.microsoft.com/office/drawing/2014/main" id="{FA94884A-4A34-F4EC-6BB5-49A7D2FD01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8670" y="2713868"/>
            <a:ext cx="288000" cy="373621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DAE4C264-0881-F3BE-FE7A-0A8DC17389FA}"/>
              </a:ext>
            </a:extLst>
          </p:cNvPr>
          <p:cNvSpPr txBox="1"/>
          <p:nvPr/>
        </p:nvSpPr>
        <p:spPr>
          <a:xfrm>
            <a:off x="9612960" y="3510439"/>
            <a:ext cx="272300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Nitrogen Management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6B358DD-3371-A05A-3D70-132F5688E8B7}"/>
              </a:ext>
            </a:extLst>
          </p:cNvPr>
          <p:cNvSpPr txBox="1"/>
          <p:nvPr/>
        </p:nvSpPr>
        <p:spPr>
          <a:xfrm>
            <a:off x="9622377" y="5591344"/>
            <a:ext cx="2723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Marine and Coastal </a:t>
            </a:r>
          </a:p>
        </p:txBody>
      </p:sp>
      <p:pic>
        <p:nvPicPr>
          <p:cNvPr id="65" name="Graphic 64">
            <a:extLst>
              <a:ext uri="{FF2B5EF4-FFF2-40B4-BE49-F238E27FC236}">
                <a16:creationId xmlns:a16="http://schemas.microsoft.com/office/drawing/2014/main" id="{FB91D4EF-9B3F-3A03-C09A-D96C70B24D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82670" y="6317028"/>
            <a:ext cx="360000" cy="292501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D038DB13-FCB9-464C-9AA2-FFE04537A0DC}"/>
              </a:ext>
            </a:extLst>
          </p:cNvPr>
          <p:cNvSpPr txBox="1"/>
          <p:nvPr/>
        </p:nvSpPr>
        <p:spPr>
          <a:xfrm>
            <a:off x="9622377" y="6270975"/>
            <a:ext cx="2723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Cross-cutting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C30CF-BF2A-E934-D427-EA8D0DF4A403}"/>
              </a:ext>
            </a:extLst>
          </p:cNvPr>
          <p:cNvSpPr txBox="1"/>
          <p:nvPr/>
        </p:nvSpPr>
        <p:spPr>
          <a:xfrm>
            <a:off x="9612961" y="4333368"/>
            <a:ext cx="2723005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Land and soil pollution</a:t>
            </a:r>
          </a:p>
        </p:txBody>
      </p:sp>
      <p:pic>
        <p:nvPicPr>
          <p:cNvPr id="12" name="Graphic 11" descr="Crops outline">
            <a:extLst>
              <a:ext uri="{FF2B5EF4-FFF2-40B4-BE49-F238E27FC236}">
                <a16:creationId xmlns:a16="http://schemas.microsoft.com/office/drawing/2014/main" id="{AF867116-A8C7-A162-2496-7D38209D4B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92041" y="4185557"/>
            <a:ext cx="504000" cy="504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3A824A-D41F-A3AE-705D-25F882789BDD}"/>
              </a:ext>
            </a:extLst>
          </p:cNvPr>
          <p:cNvSpPr txBox="1"/>
          <p:nvPr/>
        </p:nvSpPr>
        <p:spPr>
          <a:xfrm>
            <a:off x="4574066" y="1313669"/>
            <a:ext cx="35266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Programme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Outcomes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AEE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BD3B9B-97A7-B12F-B029-D3C6E7EE9840}"/>
              </a:ext>
            </a:extLst>
          </p:cNvPr>
          <p:cNvSpPr txBox="1"/>
          <p:nvPr/>
        </p:nvSpPr>
        <p:spPr>
          <a:xfrm>
            <a:off x="429769" y="6117162"/>
            <a:ext cx="7582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subprogramme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linked to 31 UNEA resolutions and 3 UNGA Resolutions. 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A73D13-F966-812D-0FD6-37E847DC6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875" y="501508"/>
            <a:ext cx="6991350" cy="46943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rgbClr val="00B0F0"/>
                </a:solidFill>
                <a:latin typeface="Roboto"/>
                <a:ea typeface="Roboto"/>
                <a:cs typeface="Roboto"/>
              </a:rPr>
              <a:t>Where are we coming from ?</a:t>
            </a:r>
            <a:endParaRPr lang="en-US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20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CD884-AEE8-2263-FB8E-33BA1EFEF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8321BFA-1E45-E1DD-88BB-18408F7DD739}"/>
              </a:ext>
            </a:extLst>
          </p:cNvPr>
          <p:cNvSpPr/>
          <p:nvPr/>
        </p:nvSpPr>
        <p:spPr>
          <a:xfrm flipV="1">
            <a:off x="4052711" y="-4730"/>
            <a:ext cx="4097867" cy="36413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31D807-BB7C-A1AF-A026-64D7D042F21A}"/>
              </a:ext>
            </a:extLst>
          </p:cNvPr>
          <p:cNvSpPr/>
          <p:nvPr/>
        </p:nvSpPr>
        <p:spPr>
          <a:xfrm flipV="1">
            <a:off x="0" y="-4"/>
            <a:ext cx="12192000" cy="684003"/>
          </a:xfrm>
          <a:prstGeom prst="rect">
            <a:avLst/>
          </a:prstGeom>
          <a:solidFill>
            <a:srgbClr val="00A6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298A9422-BD87-6C38-EFD3-2E2DB55507AB}"/>
              </a:ext>
            </a:extLst>
          </p:cNvPr>
          <p:cNvSpPr txBox="1">
            <a:spLocks/>
          </p:cNvSpPr>
          <p:nvPr/>
        </p:nvSpPr>
        <p:spPr>
          <a:xfrm>
            <a:off x="-1" y="58625"/>
            <a:ext cx="12192000" cy="617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GB" b="1">
                <a:solidFill>
                  <a:schemeClr val="bg1"/>
                </a:solidFill>
              </a:rPr>
              <a:t>UNEA Resolutions on Pollution </a:t>
            </a:r>
            <a:endParaRPr lang="fr-FR" b="1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CD4E1E-FA19-FBEC-4CE1-94A722306176}"/>
              </a:ext>
            </a:extLst>
          </p:cNvPr>
          <p:cNvSpPr/>
          <p:nvPr/>
        </p:nvSpPr>
        <p:spPr>
          <a:xfrm flipV="1">
            <a:off x="8150578" y="3636658"/>
            <a:ext cx="4041422" cy="32398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F151F4-EED5-5F94-846B-CD7F8E6172FC}"/>
              </a:ext>
            </a:extLst>
          </p:cNvPr>
          <p:cNvSpPr txBox="1"/>
          <p:nvPr/>
        </p:nvSpPr>
        <p:spPr>
          <a:xfrm>
            <a:off x="4195761" y="1206325"/>
            <a:ext cx="3800475" cy="2386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000" b="1" dirty="0">
                <a:solidFill>
                  <a:schemeClr val="accent4"/>
                </a:solidFill>
                <a:hlinkClick r:id="rId2"/>
              </a:rPr>
              <a:t>UNEA/EA.1/Res 7 </a:t>
            </a:r>
            <a:r>
              <a:rPr lang="en-US" sz="1000" b="1" dirty="0"/>
              <a:t>- </a:t>
            </a:r>
            <a:r>
              <a:rPr lang="en-US" sz="1000" dirty="0"/>
              <a:t>Strengthening the role of UNEP in promoting air quality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3"/>
              </a:rPr>
              <a:t>UNEA/EA.3/Res 8 </a:t>
            </a:r>
            <a:r>
              <a:rPr lang="en-US" sz="1000" b="1" dirty="0"/>
              <a:t>- </a:t>
            </a:r>
            <a:r>
              <a:rPr lang="en-US" sz="1000" dirty="0"/>
              <a:t>Preventing and reducing air pollution to improve air quality globally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4"/>
              </a:rPr>
              <a:t>UNEA/EA.4/Res 3 </a:t>
            </a:r>
            <a:r>
              <a:rPr lang="en-US" sz="1000" b="1" dirty="0"/>
              <a:t>- </a:t>
            </a:r>
            <a:r>
              <a:rPr lang="en-US" sz="1000" dirty="0"/>
              <a:t>Sustainable mobility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5"/>
              </a:rPr>
              <a:t>UNEA/EA.6/Res 10 </a:t>
            </a:r>
            <a:r>
              <a:rPr lang="en-US" sz="1000" b="1" dirty="0"/>
              <a:t>- </a:t>
            </a:r>
            <a:r>
              <a:rPr lang="en-US" sz="1000" dirty="0"/>
              <a:t>Promoting regional cooperation on air pollution to improve air quality globally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1000" dirty="0">
              <a:solidFill>
                <a:schemeClr val="accent4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1000" dirty="0">
              <a:solidFill>
                <a:schemeClr val="accent4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000" dirty="0">
              <a:solidFill>
                <a:schemeClr val="accent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51C810-1772-A5C9-9409-CCE4C4A8906A}"/>
              </a:ext>
            </a:extLst>
          </p:cNvPr>
          <p:cNvSpPr txBox="1"/>
          <p:nvPr/>
        </p:nvSpPr>
        <p:spPr>
          <a:xfrm>
            <a:off x="45196" y="1206325"/>
            <a:ext cx="3954817" cy="351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000" b="1" dirty="0">
                <a:solidFill>
                  <a:schemeClr val="accent4"/>
                </a:solidFill>
                <a:hlinkClick r:id="rId2"/>
              </a:rPr>
              <a:t>UNEA/EA.1/Res 5 </a:t>
            </a:r>
            <a:r>
              <a:rPr lang="en-US" sz="1000" b="1" dirty="0"/>
              <a:t>- </a:t>
            </a:r>
            <a:r>
              <a:rPr lang="en-US" sz="1000" dirty="0"/>
              <a:t>Chemicals and waste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6"/>
              </a:rPr>
              <a:t>UNEA/EA.2/Res 7 </a:t>
            </a:r>
            <a:r>
              <a:rPr lang="en-US" sz="1000" b="1" dirty="0"/>
              <a:t>- </a:t>
            </a:r>
            <a:r>
              <a:rPr lang="en-US" sz="1000" dirty="0"/>
              <a:t>Sound management of chemicals and waste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7"/>
              </a:rPr>
              <a:t>UNEA/EA.2/Res 9 </a:t>
            </a:r>
            <a:r>
              <a:rPr lang="en-US" sz="1000" b="1" dirty="0"/>
              <a:t>- </a:t>
            </a:r>
            <a:r>
              <a:rPr lang="en-US" sz="1000" dirty="0"/>
              <a:t>Prevention, reduction and reuse of food waste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8"/>
              </a:rPr>
              <a:t>UNEA/EA.3/Res 9 </a:t>
            </a:r>
            <a:r>
              <a:rPr lang="en-US" sz="1000" b="1" dirty="0"/>
              <a:t>- </a:t>
            </a:r>
            <a:r>
              <a:rPr lang="en-US" sz="1000" dirty="0"/>
              <a:t>Eliminating exposure to lead paint and promoting environmentally sound management of waste lead-acid batteries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9"/>
              </a:rPr>
              <a:t>UNEA/EA.4/Res 2 </a:t>
            </a:r>
            <a:r>
              <a:rPr lang="en-US" sz="1000" b="1" dirty="0"/>
              <a:t>- </a:t>
            </a:r>
            <a:r>
              <a:rPr lang="en-US" sz="1000" dirty="0"/>
              <a:t>Promoting sustainable practices and innovative solutions for curbing food loss and waste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0"/>
              </a:rPr>
              <a:t>UNEA/EA.4/Res 14 </a:t>
            </a:r>
            <a:r>
              <a:rPr lang="en-US" sz="1000" b="1" dirty="0"/>
              <a:t>– </a:t>
            </a:r>
            <a:r>
              <a:rPr lang="en-US" sz="1000" dirty="0"/>
              <a:t>Sustainable Nitrogen Management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1"/>
              </a:rPr>
              <a:t>UNEA/EA.4/Res 7 </a:t>
            </a:r>
            <a:r>
              <a:rPr lang="en-US" sz="1000" b="1" dirty="0"/>
              <a:t>- </a:t>
            </a:r>
            <a:r>
              <a:rPr lang="en-US" sz="1000" dirty="0"/>
              <a:t>Environmentally Sound Management of Waste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2"/>
              </a:rPr>
              <a:t>UNEA/EA.4/Res 8 </a:t>
            </a:r>
            <a:r>
              <a:rPr lang="en-US" sz="1000" b="1" dirty="0"/>
              <a:t>- </a:t>
            </a:r>
            <a:r>
              <a:rPr lang="en-US" sz="1000" dirty="0"/>
              <a:t>Sound Management of Chemicals and Wastes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3"/>
              </a:rPr>
              <a:t>UNEA/EA.4/Res 9 </a:t>
            </a:r>
            <a:r>
              <a:rPr lang="en-US" sz="1000" b="1" dirty="0"/>
              <a:t>- </a:t>
            </a:r>
            <a:r>
              <a:rPr lang="en-US" sz="1000" dirty="0"/>
              <a:t>Addressing single-use plastic products pollution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4"/>
              </a:rPr>
              <a:t>UNEA/EA.5/Res 7 </a:t>
            </a:r>
            <a:r>
              <a:rPr lang="en-US" sz="1000" b="1" dirty="0"/>
              <a:t>- </a:t>
            </a:r>
            <a:r>
              <a:rPr lang="en-US" sz="1000" dirty="0"/>
              <a:t>Sound Management of Chemicals and Waste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5"/>
              </a:rPr>
              <a:t>UNEA/EA.6/Res 11 </a:t>
            </a:r>
            <a:r>
              <a:rPr lang="en-US" sz="1000" b="1" dirty="0"/>
              <a:t>- </a:t>
            </a:r>
            <a:r>
              <a:rPr lang="en-US" sz="1000" dirty="0"/>
              <a:t>Highly hazardous pesticides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6"/>
              </a:rPr>
              <a:t>UNEA/EA.6/Res 9 </a:t>
            </a:r>
            <a:r>
              <a:rPr lang="en-US" sz="1000" b="1" dirty="0"/>
              <a:t>- </a:t>
            </a:r>
            <a:r>
              <a:rPr lang="en-US" sz="1000" dirty="0"/>
              <a:t>Sound Management of Chemicals and Waste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BF1588-30FB-8AA7-CBCE-D6E9DEB2AD56}"/>
              </a:ext>
            </a:extLst>
          </p:cNvPr>
          <p:cNvSpPr txBox="1"/>
          <p:nvPr/>
        </p:nvSpPr>
        <p:spPr>
          <a:xfrm>
            <a:off x="8304920" y="1206325"/>
            <a:ext cx="3800475" cy="1788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000" b="1" dirty="0">
                <a:solidFill>
                  <a:schemeClr val="accent4"/>
                </a:solidFill>
                <a:hlinkClick r:id="rId17"/>
              </a:rPr>
              <a:t>UNEA/EA.3/Res 6 </a:t>
            </a:r>
            <a:r>
              <a:rPr lang="en-US" sz="1000" b="1" dirty="0"/>
              <a:t>- </a:t>
            </a:r>
            <a:r>
              <a:rPr lang="en-US" sz="1000" dirty="0"/>
              <a:t>Managing soil pollution to achieve sustainable development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8"/>
              </a:rPr>
              <a:t>UNEA/EA.5/Res 2 </a:t>
            </a:r>
            <a:r>
              <a:rPr lang="en-US" sz="1000" b="1" dirty="0"/>
              <a:t>- </a:t>
            </a:r>
            <a:r>
              <a:rPr lang="en-US" sz="1000" dirty="0"/>
              <a:t>Sustainable Nitrogen Management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19"/>
              </a:rPr>
              <a:t>UNEA/EA.6/Res 14 </a:t>
            </a:r>
            <a:r>
              <a:rPr lang="en-US" sz="1000" b="1" dirty="0"/>
              <a:t>- </a:t>
            </a:r>
            <a:r>
              <a:rPr lang="en-US" sz="1000" dirty="0"/>
              <a:t>Strengthening international efforts to combat desertification and land degradation, restore degraded land, promote land conservation and sustainable land management, contribute to land degradation neutrality and enhance drought resilience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0"/>
              </a:rPr>
              <a:t>UNEA/EA.6/Res 7 </a:t>
            </a:r>
            <a:r>
              <a:rPr lang="en-US" sz="1000" b="1" dirty="0"/>
              <a:t>- </a:t>
            </a:r>
            <a:r>
              <a:rPr lang="en-US" sz="1000" dirty="0"/>
              <a:t>Combating sand and dust storms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E6BFD1-CA3C-B06C-631F-386249B74CD7}"/>
              </a:ext>
            </a:extLst>
          </p:cNvPr>
          <p:cNvSpPr txBox="1"/>
          <p:nvPr/>
        </p:nvSpPr>
        <p:spPr>
          <a:xfrm>
            <a:off x="4175058" y="4305102"/>
            <a:ext cx="3800475" cy="2311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000" b="1" dirty="0">
                <a:solidFill>
                  <a:schemeClr val="accent4"/>
                </a:solidFill>
                <a:hlinkClick r:id="rId2"/>
              </a:rPr>
              <a:t>UNEA/EA.1/Res 9 </a:t>
            </a:r>
            <a:r>
              <a:rPr lang="en-US" sz="1000" b="1" dirty="0"/>
              <a:t>- </a:t>
            </a:r>
            <a:r>
              <a:rPr lang="en-US" sz="1000" dirty="0"/>
              <a:t>Global Environment Monitoring System/Water Programme (GEMS/Water)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1"/>
              </a:rPr>
              <a:t>UNEA/EA.3/Res 10 </a:t>
            </a:r>
            <a:r>
              <a:rPr lang="en-US" sz="1000" b="1" dirty="0"/>
              <a:t>- </a:t>
            </a:r>
            <a:r>
              <a:rPr lang="en-US" sz="1000" dirty="0"/>
              <a:t>Addressing water pollution to protect and restore water-related ecosystems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2"/>
              </a:rPr>
              <a:t>UNEA/EA.5/Res 4 </a:t>
            </a:r>
            <a:r>
              <a:rPr lang="en-US" sz="1000" b="1" dirty="0"/>
              <a:t>- </a:t>
            </a:r>
            <a:r>
              <a:rPr lang="en-US" sz="1000" dirty="0"/>
              <a:t>Sustainable Lake Management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3"/>
              </a:rPr>
              <a:t>UNEA/EA.6/Res 13 </a:t>
            </a:r>
            <a:r>
              <a:rPr lang="en-US" sz="1000" b="1" dirty="0"/>
              <a:t>- </a:t>
            </a:r>
            <a:r>
              <a:rPr lang="en-US" sz="1000" dirty="0"/>
              <a:t>Effective and inclusive solutions for strengthening water policies to achieve sustainable development in the context of climate change, biodiversity loss and pollution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1000" dirty="0">
              <a:solidFill>
                <a:schemeClr val="accent4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000" dirty="0">
              <a:solidFill>
                <a:schemeClr val="accent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23CFBC-0508-F729-A499-66E31097FDCB}"/>
              </a:ext>
            </a:extLst>
          </p:cNvPr>
          <p:cNvSpPr txBox="1"/>
          <p:nvPr/>
        </p:nvSpPr>
        <p:spPr>
          <a:xfrm>
            <a:off x="741491" y="760496"/>
            <a:ext cx="2562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/>
              <a:t>Chemicals and Waste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394493-2CA7-CBB0-B5A3-D7F6DF16B3E9}"/>
              </a:ext>
            </a:extLst>
          </p:cNvPr>
          <p:cNvSpPr txBox="1"/>
          <p:nvPr/>
        </p:nvSpPr>
        <p:spPr>
          <a:xfrm>
            <a:off x="4814885" y="766003"/>
            <a:ext cx="2562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/>
              <a:t>Air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6863BD-93D6-7A73-E262-C2DB3ED187AE}"/>
              </a:ext>
            </a:extLst>
          </p:cNvPr>
          <p:cNvSpPr txBox="1"/>
          <p:nvPr/>
        </p:nvSpPr>
        <p:spPr>
          <a:xfrm>
            <a:off x="8888279" y="771510"/>
            <a:ext cx="2562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/>
              <a:t>Land and Soil</a:t>
            </a:r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370B4B-FB4E-937C-3FE5-0F3605E49CEB}"/>
              </a:ext>
            </a:extLst>
          </p:cNvPr>
          <p:cNvSpPr txBox="1"/>
          <p:nvPr/>
        </p:nvSpPr>
        <p:spPr>
          <a:xfrm>
            <a:off x="4794183" y="3724662"/>
            <a:ext cx="2562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/>
              <a:t>Freshwater</a:t>
            </a:r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5E62F0-C6E3-EFDB-92D8-89EEF3A8F2FC}"/>
              </a:ext>
            </a:extLst>
          </p:cNvPr>
          <p:cNvSpPr txBox="1"/>
          <p:nvPr/>
        </p:nvSpPr>
        <p:spPr>
          <a:xfrm>
            <a:off x="8924044" y="3724662"/>
            <a:ext cx="2562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/>
              <a:t>Marine and Coastal</a:t>
            </a:r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05B409-6F07-B129-9D81-4C8A702D31DB}"/>
              </a:ext>
            </a:extLst>
          </p:cNvPr>
          <p:cNvSpPr txBox="1"/>
          <p:nvPr/>
        </p:nvSpPr>
        <p:spPr>
          <a:xfrm>
            <a:off x="8304920" y="4305102"/>
            <a:ext cx="3800475" cy="2986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"/>
              </a:rPr>
              <a:t>UNEA/EA.1/Res 6 </a:t>
            </a:r>
            <a:r>
              <a:rPr lang="en-US" sz="1000" b="1" dirty="0"/>
              <a:t>- </a:t>
            </a:r>
            <a:r>
              <a:rPr lang="en-US" sz="1000" dirty="0"/>
              <a:t>Marine plastic debris and microplastics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4"/>
              </a:rPr>
              <a:t>UNEA/EA.2/Res 10 </a:t>
            </a:r>
            <a:r>
              <a:rPr lang="en-US" sz="1000" b="1" dirty="0"/>
              <a:t>- </a:t>
            </a:r>
            <a:r>
              <a:rPr lang="en-US" sz="1000" dirty="0"/>
              <a:t>Oceans and seas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5"/>
              </a:rPr>
              <a:t>UNEA/EA.2/Res 11 </a:t>
            </a:r>
            <a:r>
              <a:rPr lang="en-US" sz="1000" b="1" dirty="0"/>
              <a:t>- </a:t>
            </a:r>
            <a:r>
              <a:rPr lang="en-US" sz="1000" dirty="0"/>
              <a:t>Marine plastic litter and microplastics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6"/>
              </a:rPr>
              <a:t>UNEA/EA.3/Res 7 </a:t>
            </a:r>
            <a:r>
              <a:rPr lang="en-US" sz="1000" b="1" dirty="0"/>
              <a:t>- </a:t>
            </a:r>
            <a:r>
              <a:rPr lang="en-US" sz="1000" dirty="0"/>
              <a:t>Marine litter and microplastics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7"/>
              </a:rPr>
              <a:t>UNEA/EA.4/Res 6 </a:t>
            </a:r>
            <a:r>
              <a:rPr lang="en-US" sz="1000" b="1" dirty="0"/>
              <a:t>- </a:t>
            </a:r>
            <a:r>
              <a:rPr lang="en-US" sz="1000" dirty="0"/>
              <a:t>Marine plastic litter and microplastics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8"/>
              </a:rPr>
              <a:t>UNEA/EA.4/Res 11 </a:t>
            </a:r>
            <a:r>
              <a:rPr lang="en-US" sz="1000" b="1" dirty="0"/>
              <a:t>– </a:t>
            </a:r>
            <a:r>
              <a:rPr lang="en-US" sz="1000" dirty="0"/>
              <a:t>Protection of the marine environment from land-based activities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000" b="1" dirty="0">
                <a:solidFill>
                  <a:schemeClr val="accent4"/>
                </a:solidFill>
                <a:hlinkClick r:id="rId29"/>
              </a:rPr>
              <a:t>UNEA/EA.6/Res 15 </a:t>
            </a:r>
            <a:r>
              <a:rPr lang="en-US" sz="1000" b="1" dirty="0"/>
              <a:t>- </a:t>
            </a:r>
            <a:r>
              <a:rPr lang="en-US" sz="1000" dirty="0"/>
              <a:t>Strengthening ocean efforts to tackle climate change, marine biodiversity loss and pollution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1000" dirty="0">
              <a:solidFill>
                <a:schemeClr val="accent4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1000" dirty="0">
              <a:solidFill>
                <a:schemeClr val="accent4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0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94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9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8257C0-10E6-0D3F-3E26-42EF47EAA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9A5105-6597-C6C7-72D9-8D58803388FC}"/>
              </a:ext>
            </a:extLst>
          </p:cNvPr>
          <p:cNvSpPr txBox="1"/>
          <p:nvPr/>
        </p:nvSpPr>
        <p:spPr>
          <a:xfrm>
            <a:off x="3294370" y="124861"/>
            <a:ext cx="66396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Chemicals and Pollution Action Portfolio insights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57D5458-6702-EEA9-5889-5341AC62D5E0}"/>
              </a:ext>
            </a:extLst>
          </p:cNvPr>
          <p:cNvCxnSpPr>
            <a:cxnSpLocks/>
          </p:cNvCxnSpPr>
          <p:nvPr/>
        </p:nvCxnSpPr>
        <p:spPr>
          <a:xfrm flipH="1">
            <a:off x="543117" y="4506090"/>
            <a:ext cx="10031528" cy="0"/>
          </a:xfrm>
          <a:prstGeom prst="line">
            <a:avLst/>
          </a:prstGeom>
          <a:ln>
            <a:solidFill>
              <a:srgbClr val="1C3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8F39CAE-CAF0-7BDF-B5FC-84DAE90FF59E}"/>
              </a:ext>
            </a:extLst>
          </p:cNvPr>
          <p:cNvSpPr txBox="1"/>
          <p:nvPr/>
        </p:nvSpPr>
        <p:spPr>
          <a:xfrm>
            <a:off x="608763" y="739532"/>
            <a:ext cx="4008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 panose="02000000000000000000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t>Total portfolio:</a:t>
            </a:r>
            <a:endParaRPr kumimoji="0" lang="en-K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 panose="02000000000000000000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495DAC-65AE-4FA9-DB3C-D608CEEE7ED8}"/>
              </a:ext>
            </a:extLst>
          </p:cNvPr>
          <p:cNvSpPr txBox="1"/>
          <p:nvPr/>
        </p:nvSpPr>
        <p:spPr>
          <a:xfrm>
            <a:off x="466661" y="4581718"/>
            <a:ext cx="23406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 panose="02000000000000000000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t>Number of projects:</a:t>
            </a:r>
            <a:endParaRPr kumimoji="0" lang="en-K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 panose="02000000000000000000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D4DB5D-F1E3-A3E7-266A-234EEFE380EE}"/>
              </a:ext>
            </a:extLst>
          </p:cNvPr>
          <p:cNvSpPr txBox="1"/>
          <p:nvPr/>
        </p:nvSpPr>
        <p:spPr>
          <a:xfrm>
            <a:off x="6831399" y="4636615"/>
            <a:ext cx="4090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 panose="02000000000000000000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t>Overview of beneficiaries: </a:t>
            </a:r>
            <a:endParaRPr kumimoji="0" lang="en-K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 panose="02000000000000000000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820FA1-A185-6C27-5F69-C1AB9EF78E2F}"/>
              </a:ext>
            </a:extLst>
          </p:cNvPr>
          <p:cNvSpPr txBox="1"/>
          <p:nvPr/>
        </p:nvSpPr>
        <p:spPr>
          <a:xfrm>
            <a:off x="6881813" y="5151253"/>
            <a:ext cx="4607834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</a:rPr>
              <a:t>Governments 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bold"/>
              <a:ea typeface="Roboto bold"/>
              <a:cs typeface="Roboto bold"/>
            </a:endParaRP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</a:rPr>
              <a:t>Private sector organizations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Civil society organizations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bold" panose="02000000000000000000" pitchFamily="2" charset="0"/>
                <a:ea typeface="Roboto bold" panose="02000000000000000000" pitchFamily="2" charset="0"/>
                <a:cs typeface="Roboto bold" panose="02000000000000000000" pitchFamily="2" charset="0"/>
              </a:rPr>
              <a:t>Scientific and technical institutions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71D903-85A0-2810-6C88-1BB0040235FC}"/>
              </a:ext>
            </a:extLst>
          </p:cNvPr>
          <p:cNvSpPr txBox="1"/>
          <p:nvPr/>
        </p:nvSpPr>
        <p:spPr>
          <a:xfrm>
            <a:off x="3310295" y="5352210"/>
            <a:ext cx="29470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0" b="1">
                <a:solidFill>
                  <a:srgbClr val="00A859"/>
                </a:solidFill>
                <a:latin typeface="Roboto"/>
              </a:defRPr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112 countries</a:t>
            </a: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1EE17D-2410-7663-1AEB-02790985FEBF}"/>
              </a:ext>
            </a:extLst>
          </p:cNvPr>
          <p:cNvSpPr txBox="1"/>
          <p:nvPr/>
        </p:nvSpPr>
        <p:spPr>
          <a:xfrm>
            <a:off x="3368307" y="4550351"/>
            <a:ext cx="2895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 panose="02000000000000000000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t>Number of Countries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regular" panose="02000000000000000000" pitchFamily="2" charset="0"/>
                <a:ea typeface="Roboto regular" panose="02000000000000000000" pitchFamily="2" charset="0"/>
                <a:cs typeface="Roboto regular" panose="02000000000000000000" pitchFamily="2" charset="0"/>
              </a:rPr>
              <a:t>under implementation:</a:t>
            </a:r>
            <a:endParaRPr kumimoji="0" lang="en-K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regular" panose="02000000000000000000" pitchFamily="2" charset="0"/>
              <a:ea typeface="Roboto regular" panose="02000000000000000000" pitchFamily="2" charset="0"/>
              <a:cs typeface="Roboto regular" panose="02000000000000000000" pitchFamily="2" charset="0"/>
            </a:endParaRPr>
          </a:p>
        </p:txBody>
      </p:sp>
      <p:pic>
        <p:nvPicPr>
          <p:cNvPr id="4" name="Picture 3" descr="A white bowl with steam and text&#10;&#10;AI-generated content may be incorrect.">
            <a:extLst>
              <a:ext uri="{FF2B5EF4-FFF2-40B4-BE49-F238E27FC236}">
                <a16:creationId xmlns:a16="http://schemas.microsoft.com/office/drawing/2014/main" id="{8B9F7DD9-3463-E447-71E9-37FB3EF2C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6326" y="77866"/>
            <a:ext cx="845087" cy="845087"/>
          </a:xfrm>
          <a:prstGeom prst="rect">
            <a:avLst/>
          </a:prstGeom>
        </p:spPr>
      </p:pic>
      <p:pic>
        <p:nvPicPr>
          <p:cNvPr id="14" name="Picture 13" descr="A green square with white text and a heart and pulse&#10;&#10;AI-generated content may be incorrect.">
            <a:extLst>
              <a:ext uri="{FF2B5EF4-FFF2-40B4-BE49-F238E27FC236}">
                <a16:creationId xmlns:a16="http://schemas.microsoft.com/office/drawing/2014/main" id="{B6FC4E73-BC3B-3C3B-7ED3-491EF34C5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5376" y="904311"/>
            <a:ext cx="845087" cy="845087"/>
          </a:xfrm>
          <a:prstGeom prst="rect">
            <a:avLst/>
          </a:prstGeom>
        </p:spPr>
      </p:pic>
      <p:pic>
        <p:nvPicPr>
          <p:cNvPr id="21" name="Picture 20" descr="A blue background with a white sign and a drop of water&#10;&#10;AI-generated content may be incorrect.">
            <a:extLst>
              <a:ext uri="{FF2B5EF4-FFF2-40B4-BE49-F238E27FC236}">
                <a16:creationId xmlns:a16="http://schemas.microsoft.com/office/drawing/2014/main" id="{72A1B003-847D-AD77-974C-1670E58ACB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7276" y="1738966"/>
            <a:ext cx="844139" cy="844139"/>
          </a:xfrm>
          <a:prstGeom prst="rect">
            <a:avLst/>
          </a:prstGeom>
        </p:spPr>
      </p:pic>
      <p:pic>
        <p:nvPicPr>
          <p:cNvPr id="24" name="Picture 23" descr="A red background with white text and a graph&#10;&#10;AI-generated content may be incorrect.">
            <a:extLst>
              <a:ext uri="{FF2B5EF4-FFF2-40B4-BE49-F238E27FC236}">
                <a16:creationId xmlns:a16="http://schemas.microsoft.com/office/drawing/2014/main" id="{F9BADA51-C21E-10C8-50CA-1F7231509F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5376" y="2583105"/>
            <a:ext cx="844138" cy="844138"/>
          </a:xfrm>
          <a:prstGeom prst="rect">
            <a:avLst/>
          </a:prstGeom>
        </p:spPr>
      </p:pic>
      <p:pic>
        <p:nvPicPr>
          <p:cNvPr id="26" name="Picture 25" descr="A white and orange sign with buildings and text&#10;&#10;AI-generated content may be incorrect.">
            <a:extLst>
              <a:ext uri="{FF2B5EF4-FFF2-40B4-BE49-F238E27FC236}">
                <a16:creationId xmlns:a16="http://schemas.microsoft.com/office/drawing/2014/main" id="{1F25BD27-629D-57E0-DF9A-3C8E6E6168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7278" y="3422486"/>
            <a:ext cx="844137" cy="844137"/>
          </a:xfrm>
          <a:prstGeom prst="rect">
            <a:avLst/>
          </a:prstGeom>
        </p:spPr>
      </p:pic>
      <p:pic>
        <p:nvPicPr>
          <p:cNvPr id="29" name="Picture 28" descr="A yellow sign with white text&#10;&#10;AI-generated content may be incorrect.">
            <a:extLst>
              <a:ext uri="{FF2B5EF4-FFF2-40B4-BE49-F238E27FC236}">
                <a16:creationId xmlns:a16="http://schemas.microsoft.com/office/drawing/2014/main" id="{509B0818-49A1-6FBD-E830-C4E38E403E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37279" y="5091462"/>
            <a:ext cx="844137" cy="844137"/>
          </a:xfrm>
          <a:prstGeom prst="rect">
            <a:avLst/>
          </a:prstGeom>
        </p:spPr>
      </p:pic>
      <p:pic>
        <p:nvPicPr>
          <p:cNvPr id="31" name="Picture 30" descr="A blue sign with white text and a fish and waves&#10;&#10;AI-generated content may be incorrect.">
            <a:extLst>
              <a:ext uri="{FF2B5EF4-FFF2-40B4-BE49-F238E27FC236}">
                <a16:creationId xmlns:a16="http://schemas.microsoft.com/office/drawing/2014/main" id="{3705B456-B3E5-9775-5B02-77E951ACD8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37278" y="4257755"/>
            <a:ext cx="844138" cy="844138"/>
          </a:xfrm>
          <a:prstGeom prst="rect">
            <a:avLst/>
          </a:prstGeom>
        </p:spPr>
      </p:pic>
      <p:pic>
        <p:nvPicPr>
          <p:cNvPr id="33" name="Picture 32" descr="A blue background with white text and a logo&#10;&#10;AI-generated content may be incorrect.">
            <a:extLst>
              <a:ext uri="{FF2B5EF4-FFF2-40B4-BE49-F238E27FC236}">
                <a16:creationId xmlns:a16="http://schemas.microsoft.com/office/drawing/2014/main" id="{F689BF90-5A72-A7FA-FA5B-7A22A77A1E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42732" y="5920725"/>
            <a:ext cx="844138" cy="8441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450294-215C-AE2D-EBF5-F14F7E485432}"/>
              </a:ext>
            </a:extLst>
          </p:cNvPr>
          <p:cNvSpPr txBox="1"/>
          <p:nvPr/>
        </p:nvSpPr>
        <p:spPr>
          <a:xfrm>
            <a:off x="660148" y="998170"/>
            <a:ext cx="2555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402 USD million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C8B109-6844-22DC-65C1-16B32E5F6365}"/>
              </a:ext>
            </a:extLst>
          </p:cNvPr>
          <p:cNvSpPr txBox="1"/>
          <p:nvPr/>
        </p:nvSpPr>
        <p:spPr>
          <a:xfrm>
            <a:off x="466661" y="5333518"/>
            <a:ext cx="21577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69 projects 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D2FD5CE-38F5-A6CA-3480-E5922953417C}"/>
              </a:ext>
            </a:extLst>
          </p:cNvPr>
          <p:cNvGraphicFramePr/>
          <p:nvPr/>
        </p:nvGraphicFramePr>
        <p:xfrm>
          <a:off x="-329486" y="1780028"/>
          <a:ext cx="3331646" cy="2255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1E90953-C6D2-F7C9-19CD-2E4DC6464474}"/>
              </a:ext>
            </a:extLst>
          </p:cNvPr>
          <p:cNvSpPr txBox="1"/>
          <p:nvPr/>
        </p:nvSpPr>
        <p:spPr>
          <a:xfrm>
            <a:off x="2406966" y="2058287"/>
            <a:ext cx="1539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220 M  (55%)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6" name="Picture 2" descr="GEF Logo | GEF">
            <a:extLst>
              <a:ext uri="{FF2B5EF4-FFF2-40B4-BE49-F238E27FC236}">
                <a16:creationId xmlns:a16="http://schemas.microsoft.com/office/drawing/2014/main" id="{720CCD84-2186-CE63-9A70-F637B637F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485" y="2495995"/>
            <a:ext cx="641359" cy="8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73A90F-9D81-CA1B-5663-38501407F23D}"/>
              </a:ext>
            </a:extLst>
          </p:cNvPr>
          <p:cNvCxnSpPr>
            <a:cxnSpLocks/>
          </p:cNvCxnSpPr>
          <p:nvPr/>
        </p:nvCxnSpPr>
        <p:spPr>
          <a:xfrm>
            <a:off x="2319494" y="3429000"/>
            <a:ext cx="115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0FF2CB2-7225-BC6D-5A47-71492F836B61}"/>
              </a:ext>
            </a:extLst>
          </p:cNvPr>
          <p:cNvCxnSpPr>
            <a:cxnSpLocks/>
          </p:cNvCxnSpPr>
          <p:nvPr/>
        </p:nvCxnSpPr>
        <p:spPr>
          <a:xfrm>
            <a:off x="6572652" y="4501897"/>
            <a:ext cx="0" cy="2215198"/>
          </a:xfrm>
          <a:prstGeom prst="line">
            <a:avLst/>
          </a:prstGeom>
          <a:ln>
            <a:solidFill>
              <a:srgbClr val="1C3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D8DABB43-8F6C-AF34-3E1D-9381B56883D8}"/>
              </a:ext>
            </a:extLst>
          </p:cNvPr>
          <p:cNvGraphicFramePr/>
          <p:nvPr/>
        </p:nvGraphicFramePr>
        <p:xfrm>
          <a:off x="6122685" y="1821945"/>
          <a:ext cx="4176695" cy="2263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AEB163E7-F990-C329-652D-152F615AD6BC}"/>
              </a:ext>
            </a:extLst>
          </p:cNvPr>
          <p:cNvSpPr txBox="1"/>
          <p:nvPr/>
        </p:nvSpPr>
        <p:spPr>
          <a:xfrm>
            <a:off x="5135660" y="1561684"/>
            <a:ext cx="34201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62 M  (15%)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Air quality 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source-to-sea pollution 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F1D167-093F-112B-51BE-A139155D365A}"/>
              </a:ext>
            </a:extLst>
          </p:cNvPr>
          <p:cNvSpPr txBox="1"/>
          <p:nvPr/>
        </p:nvSpPr>
        <p:spPr>
          <a:xfrm>
            <a:off x="9295235" y="2647627"/>
            <a:ext cx="261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204 M  (51%)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Chemicals and waste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11063B-BF8D-291D-C280-1DF4D336E8F6}"/>
              </a:ext>
            </a:extLst>
          </p:cNvPr>
          <p:cNvSpPr txBox="1"/>
          <p:nvPr/>
        </p:nvSpPr>
        <p:spPr>
          <a:xfrm>
            <a:off x="5190418" y="3212593"/>
            <a:ext cx="1907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136 M  (34%)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High-impact sectors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7894E2-524A-8D29-07BD-AD60CFED8821}"/>
              </a:ext>
            </a:extLst>
          </p:cNvPr>
          <p:cNvCxnSpPr>
            <a:cxnSpLocks/>
          </p:cNvCxnSpPr>
          <p:nvPr/>
        </p:nvCxnSpPr>
        <p:spPr>
          <a:xfrm>
            <a:off x="5235521" y="2300348"/>
            <a:ext cx="19570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3345620-69A9-EB92-98AD-E961519A895C}"/>
              </a:ext>
            </a:extLst>
          </p:cNvPr>
          <p:cNvCxnSpPr>
            <a:cxnSpLocks/>
          </p:cNvCxnSpPr>
          <p:nvPr/>
        </p:nvCxnSpPr>
        <p:spPr>
          <a:xfrm>
            <a:off x="5260626" y="3779898"/>
            <a:ext cx="19570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BB8A289-57AE-A937-E39E-5710B6641B56}"/>
              </a:ext>
            </a:extLst>
          </p:cNvPr>
          <p:cNvCxnSpPr>
            <a:cxnSpLocks/>
          </p:cNvCxnSpPr>
          <p:nvPr/>
        </p:nvCxnSpPr>
        <p:spPr>
          <a:xfrm>
            <a:off x="9265118" y="3240243"/>
            <a:ext cx="19570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35978E6-A85F-BE22-5562-225D17CEC004}"/>
              </a:ext>
            </a:extLst>
          </p:cNvPr>
          <p:cNvCxnSpPr>
            <a:cxnSpLocks/>
          </p:cNvCxnSpPr>
          <p:nvPr/>
        </p:nvCxnSpPr>
        <p:spPr>
          <a:xfrm>
            <a:off x="3215656" y="4516527"/>
            <a:ext cx="0" cy="2215198"/>
          </a:xfrm>
          <a:prstGeom prst="line">
            <a:avLst/>
          </a:prstGeom>
          <a:ln>
            <a:solidFill>
              <a:srgbClr val="1C3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Brace 6">
            <a:extLst>
              <a:ext uri="{FF2B5EF4-FFF2-40B4-BE49-F238E27FC236}">
                <a16:creationId xmlns:a16="http://schemas.microsoft.com/office/drawing/2014/main" id="{2306B36A-4031-BC43-C3A2-9C02F76F631F}"/>
              </a:ext>
            </a:extLst>
          </p:cNvPr>
          <p:cNvSpPr/>
          <p:nvPr/>
        </p:nvSpPr>
        <p:spPr>
          <a:xfrm>
            <a:off x="3907480" y="1255594"/>
            <a:ext cx="1076416" cy="3002159"/>
          </a:xfrm>
          <a:prstGeom prst="rightBrace">
            <a:avLst>
              <a:gd name="adj1" fmla="val 25450"/>
              <a:gd name="adj2" fmla="val 50000"/>
            </a:avLst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651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59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D7DE08-1D8D-1139-F4D2-1B8C33735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3615AC-8767-23A3-0F3D-C011DE624113}"/>
              </a:ext>
            </a:extLst>
          </p:cNvPr>
          <p:cNvSpPr txBox="1"/>
          <p:nvPr/>
        </p:nvSpPr>
        <p:spPr>
          <a:xfrm>
            <a:off x="970430" y="3704728"/>
            <a:ext cx="568641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Furthering momentum in high impact sectors: textiles, electronics, minerals &amp; metals, transport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025B099-6C30-56F3-A527-38EA0C3CC3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937" y="5819480"/>
            <a:ext cx="802210" cy="58329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749899-94EF-A800-F4AF-D00D0E6DEC27}"/>
              </a:ext>
            </a:extLst>
          </p:cNvPr>
          <p:cNvSpPr txBox="1"/>
          <p:nvPr/>
        </p:nvSpPr>
        <p:spPr>
          <a:xfrm>
            <a:off x="473937" y="565822"/>
            <a:ext cx="65266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Next Steps and Opportunities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23F48FE-13C3-6837-C6DB-77704536A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09E7EB6-9D8E-440D-100D-3A44A15E0DBE}"/>
              </a:ext>
            </a:extLst>
          </p:cNvPr>
          <p:cNvCxnSpPr>
            <a:cxnSpLocks/>
          </p:cNvCxnSpPr>
          <p:nvPr/>
        </p:nvCxnSpPr>
        <p:spPr>
          <a:xfrm>
            <a:off x="679217" y="2012636"/>
            <a:ext cx="5549" cy="3134703"/>
          </a:xfrm>
          <a:prstGeom prst="line">
            <a:avLst/>
          </a:prstGeom>
          <a:ln w="6032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A7EEA7AC-6938-06E9-3050-F5F887956F30}"/>
              </a:ext>
            </a:extLst>
          </p:cNvPr>
          <p:cNvSpPr/>
          <p:nvPr/>
        </p:nvSpPr>
        <p:spPr>
          <a:xfrm>
            <a:off x="525666" y="1868636"/>
            <a:ext cx="288000" cy="28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055C745-043D-7A19-0F04-AD87EB500CB9}"/>
              </a:ext>
            </a:extLst>
          </p:cNvPr>
          <p:cNvSpPr/>
          <p:nvPr/>
        </p:nvSpPr>
        <p:spPr>
          <a:xfrm>
            <a:off x="565597" y="1896685"/>
            <a:ext cx="216000" cy="216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C1E261D-FB3D-B3B5-2962-F27A79E6CAA2}"/>
              </a:ext>
            </a:extLst>
          </p:cNvPr>
          <p:cNvSpPr txBox="1"/>
          <p:nvPr/>
        </p:nvSpPr>
        <p:spPr>
          <a:xfrm>
            <a:off x="961853" y="3162905"/>
            <a:ext cx="524489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Advancing solutions to address plastic pollution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A45420-9771-D5F5-5B53-22D3677F1F12}"/>
              </a:ext>
            </a:extLst>
          </p:cNvPr>
          <p:cNvSpPr txBox="1"/>
          <p:nvPr/>
        </p:nvSpPr>
        <p:spPr>
          <a:xfrm>
            <a:off x="942745" y="1497077"/>
            <a:ext cx="5841672" cy="879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Operationalizing the Intergovernmental Science-Policy Panel on Chemicals, Waste and Pollution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CF729C-7FF5-11A7-CF83-7ECD055650F3}"/>
              </a:ext>
            </a:extLst>
          </p:cNvPr>
          <p:cNvSpPr txBox="1"/>
          <p:nvPr/>
        </p:nvSpPr>
        <p:spPr>
          <a:xfrm>
            <a:off x="961853" y="2523285"/>
            <a:ext cx="5521983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Advancing Global Framework on Chemicals: Implementation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Programmes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&amp; measurability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DC7176-EA61-8213-BB34-5EF6D84ED99C}"/>
              </a:ext>
            </a:extLst>
          </p:cNvPr>
          <p:cNvSpPr txBox="1"/>
          <p:nvPr/>
        </p:nvSpPr>
        <p:spPr>
          <a:xfrm>
            <a:off x="1276147" y="5819480"/>
            <a:ext cx="10454313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Making the case for investment in chemicals and pollution action to enhance environmental quality and health for people and planet</a:t>
            </a:r>
          </a:p>
        </p:txBody>
      </p:sp>
      <p:pic>
        <p:nvPicPr>
          <p:cNvPr id="20" name="Picture 19" descr="A person holding a globe&#10;&#10;AI-generated content may be incorrect.">
            <a:extLst>
              <a:ext uri="{FF2B5EF4-FFF2-40B4-BE49-F238E27FC236}">
                <a16:creationId xmlns:a16="http://schemas.microsoft.com/office/drawing/2014/main" id="{81A4867A-B243-C1C2-C935-1675643E8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035" y="2053810"/>
            <a:ext cx="5244896" cy="29371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DE05C8-C852-B96A-2AA0-B3EE21A19A6F}"/>
              </a:ext>
            </a:extLst>
          </p:cNvPr>
          <p:cNvSpPr txBox="1"/>
          <p:nvPr/>
        </p:nvSpPr>
        <p:spPr>
          <a:xfrm>
            <a:off x="979908" y="4891668"/>
            <a:ext cx="5239663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Continuing to strengthen national capacities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148F28-1246-8BAC-4338-D0761C6959BA}"/>
              </a:ext>
            </a:extLst>
          </p:cNvPr>
          <p:cNvSpPr txBox="1"/>
          <p:nvPr/>
        </p:nvSpPr>
        <p:spPr>
          <a:xfrm>
            <a:off x="6707817" y="5024229"/>
            <a:ext cx="479050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UN Photo/Rick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Bajornas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 A view of the Eduardo Kobra mural at UN Headquarters.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2878BB-A535-6B48-711A-6735BD59B3F2}"/>
              </a:ext>
            </a:extLst>
          </p:cNvPr>
          <p:cNvSpPr txBox="1"/>
          <p:nvPr/>
        </p:nvSpPr>
        <p:spPr>
          <a:xfrm>
            <a:off x="970430" y="4343792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Addressing Anti Microbial Resistance (AMR)  with environment at the center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F036C0A-E0B3-7A40-850A-216A110EE4F0}"/>
              </a:ext>
            </a:extLst>
          </p:cNvPr>
          <p:cNvSpPr/>
          <p:nvPr/>
        </p:nvSpPr>
        <p:spPr>
          <a:xfrm>
            <a:off x="531286" y="2593970"/>
            <a:ext cx="288000" cy="28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B9656F1-A2E6-81D5-2A6B-678184C7C6EF}"/>
              </a:ext>
            </a:extLst>
          </p:cNvPr>
          <p:cNvSpPr/>
          <p:nvPr/>
        </p:nvSpPr>
        <p:spPr>
          <a:xfrm>
            <a:off x="571217" y="2622019"/>
            <a:ext cx="216000" cy="216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B3F2D47-5B7B-62B1-2856-533A45E43D9C}"/>
              </a:ext>
            </a:extLst>
          </p:cNvPr>
          <p:cNvSpPr/>
          <p:nvPr/>
        </p:nvSpPr>
        <p:spPr>
          <a:xfrm>
            <a:off x="518595" y="3266111"/>
            <a:ext cx="288000" cy="28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8B667FC-B138-F551-B0F3-5557FFE46C51}"/>
              </a:ext>
            </a:extLst>
          </p:cNvPr>
          <p:cNvSpPr/>
          <p:nvPr/>
        </p:nvSpPr>
        <p:spPr>
          <a:xfrm>
            <a:off x="558526" y="3294160"/>
            <a:ext cx="216000" cy="216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3FFBC3A-0DCA-996C-47E4-068644D69A7F}"/>
              </a:ext>
            </a:extLst>
          </p:cNvPr>
          <p:cNvSpPr/>
          <p:nvPr/>
        </p:nvSpPr>
        <p:spPr>
          <a:xfrm>
            <a:off x="525666" y="3870654"/>
            <a:ext cx="288000" cy="28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79D1B04-3951-32AA-F7E3-445145C4B6BC}"/>
              </a:ext>
            </a:extLst>
          </p:cNvPr>
          <p:cNvSpPr/>
          <p:nvPr/>
        </p:nvSpPr>
        <p:spPr>
          <a:xfrm>
            <a:off x="565597" y="3898703"/>
            <a:ext cx="216000" cy="216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276FE9C-E27C-A0D5-407B-1E61AF6FEB3C}"/>
              </a:ext>
            </a:extLst>
          </p:cNvPr>
          <p:cNvSpPr/>
          <p:nvPr/>
        </p:nvSpPr>
        <p:spPr>
          <a:xfrm>
            <a:off x="531286" y="4476342"/>
            <a:ext cx="288000" cy="28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0458788-0BF7-62F4-872A-25410CB4F31A}"/>
              </a:ext>
            </a:extLst>
          </p:cNvPr>
          <p:cNvSpPr/>
          <p:nvPr/>
        </p:nvSpPr>
        <p:spPr>
          <a:xfrm>
            <a:off x="571217" y="4504391"/>
            <a:ext cx="216000" cy="216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CD3A090-BE13-581D-0F74-40521D440D9D}"/>
              </a:ext>
            </a:extLst>
          </p:cNvPr>
          <p:cNvSpPr/>
          <p:nvPr/>
        </p:nvSpPr>
        <p:spPr>
          <a:xfrm>
            <a:off x="531286" y="5066097"/>
            <a:ext cx="288000" cy="28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8E5BC47-6FE8-632D-7126-44E20B571003}"/>
              </a:ext>
            </a:extLst>
          </p:cNvPr>
          <p:cNvSpPr/>
          <p:nvPr/>
        </p:nvSpPr>
        <p:spPr>
          <a:xfrm>
            <a:off x="571217" y="5094146"/>
            <a:ext cx="216000" cy="216000"/>
          </a:xfrm>
          <a:prstGeom prst="ellipse">
            <a:avLst/>
          </a:prstGeom>
          <a:solidFill>
            <a:srgbClr val="0075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165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C5744-520E-9850-F0C9-CCAA9EBF3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9E008-D983-2A85-E860-9C3B332EF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82508"/>
            <a:ext cx="10972800" cy="469433"/>
          </a:xfrm>
        </p:spPr>
        <p:txBody>
          <a:bodyPr/>
          <a:lstStyle/>
          <a:p>
            <a:r>
              <a:rPr lang="en-US" sz="2400" dirty="0">
                <a:latin typeface="Roboto"/>
                <a:ea typeface="Roboto"/>
                <a:cs typeface="Roboto"/>
              </a:rPr>
              <a:t>New MTS 2026-2029: where are we heading and what do we need to get there?</a:t>
            </a:r>
            <a:br>
              <a:rPr lang="en-US" sz="2400" dirty="0">
                <a:latin typeface="Roboto"/>
                <a:ea typeface="Roboto"/>
                <a:cs typeface="Roboto"/>
              </a:rPr>
            </a:br>
            <a:r>
              <a:rPr lang="en-US" sz="2400" dirty="0">
                <a:latin typeface="Roboto"/>
                <a:ea typeface="Roboto"/>
                <a:cs typeface="Roboto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6D8DE-61AD-B5C0-949D-7C9AFB582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0625"/>
            <a:ext cx="10896600" cy="4543425"/>
          </a:xfrm>
        </p:spPr>
        <p:txBody>
          <a:bodyPr vert="horz" lIns="91427" tIns="45713" rIns="91427" bIns="45713" rtlCol="0" anchor="t">
            <a:normAutofit/>
          </a:bodyPr>
          <a:lstStyle/>
          <a:p>
            <a:pPr marL="0" marR="0" lvl="0" indent="0" algn="l" defTabSz="4571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B0F0"/>
              </a:buClr>
              <a:buSzTx/>
              <a:buFont typeface="Arial"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  <a:p>
            <a:pPr marL="0" indent="0">
              <a:buClr>
                <a:srgbClr val="00B0F0"/>
              </a:buClr>
              <a:buNone/>
            </a:pPr>
            <a:endParaRPr lang="en-US" sz="2400" dirty="0">
              <a:latin typeface="Aptos" panose="020B0004020202020204" pitchFamily="34" charset="0"/>
              <a:ea typeface="Roboto"/>
              <a:cs typeface="Roboto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B76FD8-3C61-A17E-7CA1-158DFE27FDF3}"/>
              </a:ext>
            </a:extLst>
          </p:cNvPr>
          <p:cNvSpPr/>
          <p:nvPr/>
        </p:nvSpPr>
        <p:spPr>
          <a:xfrm>
            <a:off x="1056511" y="1954204"/>
            <a:ext cx="1353144" cy="1353144"/>
          </a:xfrm>
          <a:prstGeom prst="ellipse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 descr="Minimize">
            <a:extLst>
              <a:ext uri="{FF2B5EF4-FFF2-40B4-BE49-F238E27FC236}">
                <a16:creationId xmlns:a16="http://schemas.microsoft.com/office/drawing/2014/main" id="{B3DCA0A8-087C-0D4C-9D51-03588B6D3001}"/>
              </a:ext>
            </a:extLst>
          </p:cNvPr>
          <p:cNvSpPr/>
          <p:nvPr/>
        </p:nvSpPr>
        <p:spPr>
          <a:xfrm>
            <a:off x="1340672" y="2238365"/>
            <a:ext cx="784823" cy="784823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FE3B3F5-8497-A984-8C2D-B3157F690368}"/>
              </a:ext>
            </a:extLst>
          </p:cNvPr>
          <p:cNvSpPr/>
          <p:nvPr/>
        </p:nvSpPr>
        <p:spPr>
          <a:xfrm>
            <a:off x="2466475" y="1954204"/>
            <a:ext cx="3655835" cy="1353144"/>
          </a:xfrm>
          <a:custGeom>
            <a:avLst/>
            <a:gdLst>
              <a:gd name="connsiteX0" fmla="*/ 0 w 3655835"/>
              <a:gd name="connsiteY0" fmla="*/ 0 h 1353144"/>
              <a:gd name="connsiteX1" fmla="*/ 3655835 w 3655835"/>
              <a:gd name="connsiteY1" fmla="*/ 0 h 1353144"/>
              <a:gd name="connsiteX2" fmla="*/ 3655835 w 3655835"/>
              <a:gd name="connsiteY2" fmla="*/ 1353144 h 1353144"/>
              <a:gd name="connsiteX3" fmla="*/ 0 w 3655835"/>
              <a:gd name="connsiteY3" fmla="*/ 1353144 h 1353144"/>
              <a:gd name="connsiteX4" fmla="*/ 0 w 3655835"/>
              <a:gd name="connsiteY4" fmla="*/ 0 h 135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5835" h="1353144">
                <a:moveTo>
                  <a:pt x="0" y="0"/>
                </a:moveTo>
                <a:lnTo>
                  <a:pt x="3655835" y="0"/>
                </a:lnTo>
                <a:lnTo>
                  <a:pt x="3655835" y="1353144"/>
                </a:lnTo>
                <a:lnTo>
                  <a:pt x="0" y="135314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Scaling up circular, zero-waste and pollution-free</a:t>
            </a:r>
            <a:r>
              <a:rPr lang="en-US" sz="1800" b="1" kern="1200" dirty="0"/>
              <a:t> sectors and value chains</a:t>
            </a:r>
            <a:r>
              <a:rPr lang="en-US" sz="1800" kern="1200" dirty="0"/>
              <a:t>:</a:t>
            </a:r>
          </a:p>
          <a:p>
            <a:pPr marL="0" lvl="0" indent="0" algn="l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- SCP &amp; zero waste in </a:t>
            </a:r>
            <a:r>
              <a:rPr lang="en-US" sz="1400" b="1" kern="1200" dirty="0"/>
              <a:t>plastics</a:t>
            </a:r>
            <a:r>
              <a:rPr lang="en-US" sz="1400" kern="1200" dirty="0"/>
              <a:t>, </a:t>
            </a:r>
            <a:r>
              <a:rPr lang="en-US" sz="1400" b="1" kern="1200" dirty="0"/>
              <a:t>textiles</a:t>
            </a:r>
            <a:r>
              <a:rPr lang="en-US" sz="1400" kern="1200" dirty="0"/>
              <a:t>, </a:t>
            </a:r>
            <a:r>
              <a:rPr lang="en-US" sz="1400" b="1" kern="1200" dirty="0"/>
              <a:t>building</a:t>
            </a:r>
            <a:r>
              <a:rPr lang="en-US" sz="1400" kern="1200" dirty="0"/>
              <a:t> </a:t>
            </a:r>
            <a:r>
              <a:rPr lang="en-US" sz="1400" b="1" kern="1200" dirty="0"/>
              <a:t>materials</a:t>
            </a:r>
            <a:r>
              <a:rPr lang="en-US" sz="1400" kern="1200" dirty="0"/>
              <a:t> and </a:t>
            </a:r>
            <a:r>
              <a:rPr lang="en-US" sz="1400" b="1" kern="1200" dirty="0"/>
              <a:t>electronics</a:t>
            </a:r>
            <a:r>
              <a:rPr lang="en-US" sz="1400" kern="1200" dirty="0"/>
              <a:t> value chains</a:t>
            </a:r>
          </a:p>
          <a:p>
            <a:pPr marL="0" lvl="0" indent="0" algn="l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- ESM across </a:t>
            </a:r>
            <a:r>
              <a:rPr lang="en-US" sz="1400" b="1" kern="1200" dirty="0"/>
              <a:t>minerals and metals </a:t>
            </a:r>
            <a:r>
              <a:rPr lang="en-US" sz="1400" kern="1200" dirty="0"/>
              <a:t>value chains</a:t>
            </a:r>
          </a:p>
          <a:p>
            <a:pPr marL="0" lvl="0" indent="0" algn="l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/>
              <a:t>- Reducing pollution from </a:t>
            </a:r>
            <a:r>
              <a:rPr lang="en-US" sz="1400" b="1" kern="1200" dirty="0"/>
              <a:t>agrifood</a:t>
            </a:r>
            <a:r>
              <a:rPr lang="en-US" sz="1400" kern="1200" dirty="0"/>
              <a:t>, </a:t>
            </a:r>
            <a:r>
              <a:rPr lang="en-US" sz="1400" b="1" kern="1200" dirty="0"/>
              <a:t>transport</a:t>
            </a:r>
            <a:r>
              <a:rPr lang="en-US" sz="1400" kern="1200" dirty="0"/>
              <a:t>, </a:t>
            </a:r>
            <a:r>
              <a:rPr lang="en-US" sz="1400" b="1" kern="1200" dirty="0"/>
              <a:t>waste</a:t>
            </a:r>
            <a:r>
              <a:rPr lang="en-US" sz="1400" kern="1200" dirty="0"/>
              <a:t>, </a:t>
            </a:r>
            <a:r>
              <a:rPr lang="en-US" sz="1400" b="1" kern="1200" dirty="0"/>
              <a:t>energy</a:t>
            </a:r>
            <a:r>
              <a:rPr lang="en-US" sz="1400" kern="1200" dirty="0"/>
              <a:t> and </a:t>
            </a:r>
            <a:r>
              <a:rPr lang="en-US" sz="1400" b="1" kern="1200" dirty="0"/>
              <a:t>B&amp;C</a:t>
            </a:r>
            <a:r>
              <a:rPr lang="en-US" sz="1400" kern="1200" dirty="0"/>
              <a:t> sectors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68A337-66B2-ECA3-5D0E-4A37EB35985B}"/>
              </a:ext>
            </a:extLst>
          </p:cNvPr>
          <p:cNvSpPr/>
          <p:nvPr/>
        </p:nvSpPr>
        <p:spPr>
          <a:xfrm>
            <a:off x="8321169" y="1954204"/>
            <a:ext cx="3189554" cy="1353144"/>
          </a:xfrm>
          <a:custGeom>
            <a:avLst/>
            <a:gdLst>
              <a:gd name="connsiteX0" fmla="*/ 0 w 3189554"/>
              <a:gd name="connsiteY0" fmla="*/ 0 h 1353144"/>
              <a:gd name="connsiteX1" fmla="*/ 3189554 w 3189554"/>
              <a:gd name="connsiteY1" fmla="*/ 0 h 1353144"/>
              <a:gd name="connsiteX2" fmla="*/ 3189554 w 3189554"/>
              <a:gd name="connsiteY2" fmla="*/ 1353144 h 1353144"/>
              <a:gd name="connsiteX3" fmla="*/ 0 w 3189554"/>
              <a:gd name="connsiteY3" fmla="*/ 1353144 h 1353144"/>
              <a:gd name="connsiteX4" fmla="*/ 0 w 3189554"/>
              <a:gd name="connsiteY4" fmla="*/ 0 h 135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9554" h="1353144">
                <a:moveTo>
                  <a:pt x="0" y="0"/>
                </a:moveTo>
                <a:lnTo>
                  <a:pt x="3189554" y="0"/>
                </a:lnTo>
                <a:lnTo>
                  <a:pt x="3189554" y="1353144"/>
                </a:lnTo>
                <a:lnTo>
                  <a:pt x="0" y="135314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Strengthening </a:t>
            </a:r>
            <a:r>
              <a:rPr lang="en-US" sz="1800" b="1" kern="1200" dirty="0"/>
              <a:t>access to science and data on pollution </a:t>
            </a:r>
            <a:r>
              <a:rPr lang="en-US" sz="1800" kern="1200" dirty="0"/>
              <a:t>and its sources and effective management and control frameworks:</a:t>
            </a:r>
          </a:p>
          <a:p>
            <a:pPr marL="0" lvl="0" indent="0" algn="l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rPr>
              <a:t>- Intergovernmental Science-Policy Panel on </a:t>
            </a:r>
            <a:r>
              <a:rPr lang="en-US" sz="1400" b="1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+mn-ea"/>
                <a:cs typeface="+mn-cs"/>
              </a:rPr>
              <a:t>Chemicals, Waste and Pollution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E087C14-AAD1-F038-48BF-C85AF8058442}"/>
              </a:ext>
            </a:extLst>
          </p:cNvPr>
          <p:cNvSpPr/>
          <p:nvPr/>
        </p:nvSpPr>
        <p:spPr>
          <a:xfrm>
            <a:off x="1056511" y="4065437"/>
            <a:ext cx="1353144" cy="1353144"/>
          </a:xfrm>
          <a:prstGeom prst="ellipse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 descr="Flask">
            <a:extLst>
              <a:ext uri="{FF2B5EF4-FFF2-40B4-BE49-F238E27FC236}">
                <a16:creationId xmlns:a16="http://schemas.microsoft.com/office/drawing/2014/main" id="{C45EC6D9-1629-B103-D1B2-FD306DC6F881}"/>
              </a:ext>
            </a:extLst>
          </p:cNvPr>
          <p:cNvSpPr/>
          <p:nvPr/>
        </p:nvSpPr>
        <p:spPr>
          <a:xfrm>
            <a:off x="1340672" y="4349598"/>
            <a:ext cx="784823" cy="784823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1AB2505-B3B6-74A4-4B3D-B562D05E9571}"/>
              </a:ext>
            </a:extLst>
          </p:cNvPr>
          <p:cNvSpPr/>
          <p:nvPr/>
        </p:nvSpPr>
        <p:spPr>
          <a:xfrm>
            <a:off x="2699615" y="4065437"/>
            <a:ext cx="3189554" cy="1353144"/>
          </a:xfrm>
          <a:custGeom>
            <a:avLst/>
            <a:gdLst>
              <a:gd name="connsiteX0" fmla="*/ 0 w 3189554"/>
              <a:gd name="connsiteY0" fmla="*/ 0 h 1353144"/>
              <a:gd name="connsiteX1" fmla="*/ 3189554 w 3189554"/>
              <a:gd name="connsiteY1" fmla="*/ 0 h 1353144"/>
              <a:gd name="connsiteX2" fmla="*/ 3189554 w 3189554"/>
              <a:gd name="connsiteY2" fmla="*/ 1353144 h 1353144"/>
              <a:gd name="connsiteX3" fmla="*/ 0 w 3189554"/>
              <a:gd name="connsiteY3" fmla="*/ 1353144 h 1353144"/>
              <a:gd name="connsiteX4" fmla="*/ 0 w 3189554"/>
              <a:gd name="connsiteY4" fmla="*/ 0 h 135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9554" h="1353144">
                <a:moveTo>
                  <a:pt x="0" y="0"/>
                </a:moveTo>
                <a:lnTo>
                  <a:pt x="3189554" y="0"/>
                </a:lnTo>
                <a:lnTo>
                  <a:pt x="3189554" y="1353144"/>
                </a:lnTo>
                <a:lnTo>
                  <a:pt x="0" y="135314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8001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Supporting the UNEP-hosted </a:t>
            </a:r>
            <a:r>
              <a:rPr lang="en-US" sz="1800" b="1" kern="1200" dirty="0"/>
              <a:t>Global Framework on Chemicals</a:t>
            </a:r>
            <a:r>
              <a:rPr lang="en-US" sz="1800" kern="1200" dirty="0"/>
              <a:t>, </a:t>
            </a:r>
            <a:r>
              <a:rPr lang="en-US" sz="1800" b="1" kern="1200" dirty="0"/>
              <a:t>MEAs</a:t>
            </a:r>
            <a:r>
              <a:rPr lang="en-US" sz="1800" kern="1200" dirty="0"/>
              <a:t> and other frameworks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1B14359-7C33-0130-661F-A5B1545C7350}"/>
              </a:ext>
            </a:extLst>
          </p:cNvPr>
          <p:cNvSpPr/>
          <p:nvPr/>
        </p:nvSpPr>
        <p:spPr>
          <a:xfrm>
            <a:off x="6444925" y="4065437"/>
            <a:ext cx="1353144" cy="1353144"/>
          </a:xfrm>
          <a:prstGeom prst="ellipse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Rectangle 22" descr="Whale">
            <a:extLst>
              <a:ext uri="{FF2B5EF4-FFF2-40B4-BE49-F238E27FC236}">
                <a16:creationId xmlns:a16="http://schemas.microsoft.com/office/drawing/2014/main" id="{D3C343A7-5628-67C6-3BFF-CEC0AE114775}"/>
              </a:ext>
            </a:extLst>
          </p:cNvPr>
          <p:cNvSpPr/>
          <p:nvPr/>
        </p:nvSpPr>
        <p:spPr>
          <a:xfrm>
            <a:off x="6729085" y="4349598"/>
            <a:ext cx="784823" cy="784823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4660232-6165-300D-4C4A-019E72744537}"/>
              </a:ext>
            </a:extLst>
          </p:cNvPr>
          <p:cNvSpPr/>
          <p:nvPr/>
        </p:nvSpPr>
        <p:spPr>
          <a:xfrm>
            <a:off x="8088029" y="4065437"/>
            <a:ext cx="3189554" cy="1353144"/>
          </a:xfrm>
          <a:custGeom>
            <a:avLst/>
            <a:gdLst>
              <a:gd name="connsiteX0" fmla="*/ 0 w 3189554"/>
              <a:gd name="connsiteY0" fmla="*/ 0 h 1353144"/>
              <a:gd name="connsiteX1" fmla="*/ 3189554 w 3189554"/>
              <a:gd name="connsiteY1" fmla="*/ 0 h 1353144"/>
              <a:gd name="connsiteX2" fmla="*/ 3189554 w 3189554"/>
              <a:gd name="connsiteY2" fmla="*/ 1353144 h 1353144"/>
              <a:gd name="connsiteX3" fmla="*/ 0 w 3189554"/>
              <a:gd name="connsiteY3" fmla="*/ 1353144 h 1353144"/>
              <a:gd name="connsiteX4" fmla="*/ 0 w 3189554"/>
              <a:gd name="connsiteY4" fmla="*/ 0 h 135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9554" h="1353144">
                <a:moveTo>
                  <a:pt x="0" y="0"/>
                </a:moveTo>
                <a:lnTo>
                  <a:pt x="3189554" y="0"/>
                </a:lnTo>
                <a:lnTo>
                  <a:pt x="3189554" y="1353144"/>
                </a:lnTo>
                <a:lnTo>
                  <a:pt x="0" y="135314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0" indent="0" algn="l" defTabSz="8001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Promoting the uptake of solutions to </a:t>
            </a:r>
            <a:r>
              <a:rPr lang="en-US" sz="1800" b="1" kern="1200" dirty="0"/>
              <a:t>improve air quality </a:t>
            </a:r>
            <a:r>
              <a:rPr lang="en-US" sz="1800" kern="1200" dirty="0"/>
              <a:t>and </a:t>
            </a:r>
            <a:r>
              <a:rPr lang="en-US" sz="1800" b="1" kern="1200" dirty="0"/>
              <a:t>reduce source-to-sea pollution</a:t>
            </a:r>
            <a:r>
              <a:rPr lang="en-US" sz="1800" kern="1200" dirty="0">
                <a:latin typeface="Calibri"/>
              </a:rPr>
              <a:t> &amp; </a:t>
            </a:r>
            <a:r>
              <a:rPr lang="en-GB" sz="1800" kern="1200" dirty="0"/>
              <a:t>integrated action</a:t>
            </a:r>
            <a:endParaRPr lang="en-US" sz="1800" kern="1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6964CA-AA53-532D-54B4-FA441FB135BA}"/>
              </a:ext>
            </a:extLst>
          </p:cNvPr>
          <p:cNvGrpSpPr>
            <a:grpSpLocks noChangeAspect="1"/>
          </p:cNvGrpSpPr>
          <p:nvPr/>
        </p:nvGrpSpPr>
        <p:grpSpPr>
          <a:xfrm>
            <a:off x="6382933" y="1931875"/>
            <a:ext cx="1396290" cy="1396290"/>
            <a:chOff x="6014447" y="1250380"/>
            <a:chExt cx="1204810" cy="120481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0AE90A6-87AE-E99F-6F87-61F4F65854CB}"/>
                </a:ext>
              </a:extLst>
            </p:cNvPr>
            <p:cNvSpPr>
              <a:spLocks/>
            </p:cNvSpPr>
            <p:nvPr/>
          </p:nvSpPr>
          <p:spPr>
            <a:xfrm>
              <a:off x="6014447" y="1250380"/>
              <a:ext cx="1204810" cy="1204810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ectangle 10" descr="Atom outline">
              <a:extLst>
                <a:ext uri="{FF2B5EF4-FFF2-40B4-BE49-F238E27FC236}">
                  <a16:creationId xmlns:a16="http://schemas.microsoft.com/office/drawing/2014/main" id="{8A44631C-D44F-11BC-F25A-6C1E52A86B1E}"/>
                </a:ext>
              </a:extLst>
            </p:cNvPr>
            <p:cNvSpPr>
              <a:spLocks/>
            </p:cNvSpPr>
            <p:nvPr/>
          </p:nvSpPr>
          <p:spPr>
            <a:xfrm>
              <a:off x="6267458" y="1503390"/>
              <a:ext cx="698790" cy="698790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B75C692-F829-6290-44FF-A7061A5FBC03}"/>
              </a:ext>
            </a:extLst>
          </p:cNvPr>
          <p:cNvSpPr txBox="1"/>
          <p:nvPr/>
        </p:nvSpPr>
        <p:spPr>
          <a:xfrm>
            <a:off x="5135379" y="5870586"/>
            <a:ext cx="644702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Promoting integrated </a:t>
            </a:r>
            <a:r>
              <a:rPr lang="en-GB" b="1" dirty="0"/>
              <a:t>action on AMR </a:t>
            </a:r>
            <a:r>
              <a:rPr lang="en-GB" dirty="0"/>
              <a:t>and other health issues</a:t>
            </a:r>
            <a:endParaRPr lang="en-US" dirty="0"/>
          </a:p>
          <a:p>
            <a:endParaRPr lang="en-GB" sz="20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6613B6E-8ED4-74F6-09D5-363D624C935C}"/>
              </a:ext>
            </a:extLst>
          </p:cNvPr>
          <p:cNvGrpSpPr>
            <a:grpSpLocks noChangeAspect="1"/>
          </p:cNvGrpSpPr>
          <p:nvPr/>
        </p:nvGrpSpPr>
        <p:grpSpPr>
          <a:xfrm>
            <a:off x="3645581" y="5331087"/>
            <a:ext cx="1428392" cy="1353144"/>
            <a:chOff x="3645581" y="5505065"/>
            <a:chExt cx="1244739" cy="117916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1205379-6A1E-E6AE-2270-C38718727355}"/>
                </a:ext>
              </a:extLst>
            </p:cNvPr>
            <p:cNvSpPr/>
            <p:nvPr/>
          </p:nvSpPr>
          <p:spPr>
            <a:xfrm>
              <a:off x="3645581" y="5505065"/>
              <a:ext cx="1244739" cy="1179166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6" descr="Germ with solid fill">
              <a:extLst>
                <a:ext uri="{FF2B5EF4-FFF2-40B4-BE49-F238E27FC236}">
                  <a16:creationId xmlns:a16="http://schemas.microsoft.com/office/drawing/2014/main" id="{D9F3B1E0-A707-99D7-AC9E-9F8E9C3D8894}"/>
                </a:ext>
              </a:extLst>
            </p:cNvPr>
            <p:cNvSpPr/>
            <p:nvPr/>
          </p:nvSpPr>
          <p:spPr>
            <a:xfrm>
              <a:off x="3905126" y="5734204"/>
              <a:ext cx="759134" cy="759134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95848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7345" y="731367"/>
            <a:ext cx="0" cy="5937250"/>
          </a:xfrm>
          <a:custGeom>
            <a:avLst/>
            <a:gdLst/>
            <a:ahLst/>
            <a:cxnLst/>
            <a:rect l="l" t="t" r="r" b="b"/>
            <a:pathLst>
              <a:path h="5937250">
                <a:moveTo>
                  <a:pt x="0" y="0"/>
                </a:moveTo>
                <a:lnTo>
                  <a:pt x="0" y="5937008"/>
                </a:lnTo>
              </a:path>
            </a:pathLst>
          </a:custGeom>
          <a:ln w="12700">
            <a:solidFill>
              <a:srgbClr val="145F82"/>
            </a:solidFill>
            <a:prstDash val="lgDash"/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58945" y="731367"/>
            <a:ext cx="3218815" cy="389255"/>
          </a:xfrm>
          <a:custGeom>
            <a:avLst/>
            <a:gdLst/>
            <a:ahLst/>
            <a:cxnLst/>
            <a:rect l="l" t="t" r="r" b="b"/>
            <a:pathLst>
              <a:path w="3218815" h="389255">
                <a:moveTo>
                  <a:pt x="3153829" y="0"/>
                </a:moveTo>
                <a:lnTo>
                  <a:pt x="64858" y="0"/>
                </a:lnTo>
                <a:lnTo>
                  <a:pt x="39610" y="5097"/>
                </a:lnTo>
                <a:lnTo>
                  <a:pt x="18994" y="18999"/>
                </a:lnTo>
                <a:lnTo>
                  <a:pt x="5096" y="39615"/>
                </a:lnTo>
                <a:lnTo>
                  <a:pt x="0" y="64858"/>
                </a:lnTo>
                <a:lnTo>
                  <a:pt x="0" y="324269"/>
                </a:lnTo>
                <a:lnTo>
                  <a:pt x="5096" y="349512"/>
                </a:lnTo>
                <a:lnTo>
                  <a:pt x="18994" y="370128"/>
                </a:lnTo>
                <a:lnTo>
                  <a:pt x="39610" y="384030"/>
                </a:lnTo>
                <a:lnTo>
                  <a:pt x="64858" y="389128"/>
                </a:lnTo>
                <a:lnTo>
                  <a:pt x="3153829" y="389128"/>
                </a:lnTo>
                <a:lnTo>
                  <a:pt x="3179077" y="384030"/>
                </a:lnTo>
                <a:lnTo>
                  <a:pt x="3199693" y="370128"/>
                </a:lnTo>
                <a:lnTo>
                  <a:pt x="3213591" y="349512"/>
                </a:lnTo>
                <a:lnTo>
                  <a:pt x="3218688" y="324269"/>
                </a:lnTo>
                <a:lnTo>
                  <a:pt x="3218688" y="64858"/>
                </a:lnTo>
                <a:lnTo>
                  <a:pt x="3213591" y="39615"/>
                </a:lnTo>
                <a:lnTo>
                  <a:pt x="3199693" y="18999"/>
                </a:lnTo>
                <a:lnTo>
                  <a:pt x="3179077" y="5097"/>
                </a:lnTo>
                <a:lnTo>
                  <a:pt x="3153829" y="0"/>
                </a:lnTo>
                <a:close/>
              </a:path>
            </a:pathLst>
          </a:custGeom>
          <a:solidFill>
            <a:srgbClr val="B4E4A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9366" y="718159"/>
            <a:ext cx="2677795" cy="393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lvl="0" indent="144780" defTabSz="914400" eaLnBrk="1" fontAlgn="auto" latinLnBrk="0" hangingPunct="1">
              <a:lnSpc>
                <a:spcPct val="1008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Living</a:t>
            </a:r>
            <a:r>
              <a:rPr kumimoji="0" sz="1200" b="1" i="0" u="none" strike="noStrike" kern="0" cap="none" spc="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1" i="0" u="none" strike="noStrike" kern="0" cap="none" spc="9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Harmony 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with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Nature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Achieving</a:t>
            </a:r>
            <a:r>
              <a:rPr kumimoji="0" sz="12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Land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Degradation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Neutrality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11918" y="337693"/>
            <a:ext cx="4714875" cy="325120"/>
            <a:chOff x="3511918" y="337693"/>
            <a:chExt cx="4714875" cy="325120"/>
          </a:xfrm>
        </p:grpSpPr>
        <p:sp>
          <p:nvSpPr>
            <p:cNvPr id="6" name="object 6"/>
            <p:cNvSpPr/>
            <p:nvPr/>
          </p:nvSpPr>
          <p:spPr>
            <a:xfrm>
              <a:off x="3521443" y="347218"/>
              <a:ext cx="4695825" cy="306070"/>
            </a:xfrm>
            <a:custGeom>
              <a:avLst/>
              <a:gdLst/>
              <a:ahLst/>
              <a:cxnLst/>
              <a:rect l="l" t="t" r="r" b="b"/>
              <a:pathLst>
                <a:path w="4695825" h="306070">
                  <a:moveTo>
                    <a:pt x="4644326" y="0"/>
                  </a:moveTo>
                  <a:lnTo>
                    <a:pt x="50990" y="0"/>
                  </a:lnTo>
                  <a:lnTo>
                    <a:pt x="31144" y="4007"/>
                  </a:lnTo>
                  <a:lnTo>
                    <a:pt x="14936" y="14936"/>
                  </a:lnTo>
                  <a:lnTo>
                    <a:pt x="4007" y="31144"/>
                  </a:lnTo>
                  <a:lnTo>
                    <a:pt x="0" y="50990"/>
                  </a:lnTo>
                  <a:lnTo>
                    <a:pt x="0" y="254952"/>
                  </a:lnTo>
                  <a:lnTo>
                    <a:pt x="4007" y="274803"/>
                  </a:lnTo>
                  <a:lnTo>
                    <a:pt x="14936" y="291010"/>
                  </a:lnTo>
                  <a:lnTo>
                    <a:pt x="31144" y="301936"/>
                  </a:lnTo>
                  <a:lnTo>
                    <a:pt x="50990" y="305942"/>
                  </a:lnTo>
                  <a:lnTo>
                    <a:pt x="4644326" y="305942"/>
                  </a:lnTo>
                  <a:lnTo>
                    <a:pt x="4664172" y="301936"/>
                  </a:lnTo>
                  <a:lnTo>
                    <a:pt x="4680380" y="291010"/>
                  </a:lnTo>
                  <a:lnTo>
                    <a:pt x="4691309" y="274803"/>
                  </a:lnTo>
                  <a:lnTo>
                    <a:pt x="4695317" y="254952"/>
                  </a:lnTo>
                  <a:lnTo>
                    <a:pt x="4695317" y="50990"/>
                  </a:lnTo>
                  <a:lnTo>
                    <a:pt x="4691309" y="31144"/>
                  </a:lnTo>
                  <a:lnTo>
                    <a:pt x="4680380" y="14936"/>
                  </a:lnTo>
                  <a:lnTo>
                    <a:pt x="4664172" y="4007"/>
                  </a:lnTo>
                  <a:lnTo>
                    <a:pt x="4644326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521443" y="347218"/>
              <a:ext cx="4695825" cy="306070"/>
            </a:xfrm>
            <a:custGeom>
              <a:avLst/>
              <a:gdLst/>
              <a:ahLst/>
              <a:cxnLst/>
              <a:rect l="l" t="t" r="r" b="b"/>
              <a:pathLst>
                <a:path w="4695825" h="306070">
                  <a:moveTo>
                    <a:pt x="0" y="50990"/>
                  </a:moveTo>
                  <a:lnTo>
                    <a:pt x="4007" y="31144"/>
                  </a:lnTo>
                  <a:lnTo>
                    <a:pt x="14936" y="14936"/>
                  </a:lnTo>
                  <a:lnTo>
                    <a:pt x="31144" y="4007"/>
                  </a:lnTo>
                  <a:lnTo>
                    <a:pt x="50990" y="0"/>
                  </a:lnTo>
                  <a:lnTo>
                    <a:pt x="4644326" y="0"/>
                  </a:lnTo>
                  <a:lnTo>
                    <a:pt x="4664172" y="4007"/>
                  </a:lnTo>
                  <a:lnTo>
                    <a:pt x="4680380" y="14936"/>
                  </a:lnTo>
                  <a:lnTo>
                    <a:pt x="4691309" y="31144"/>
                  </a:lnTo>
                  <a:lnTo>
                    <a:pt x="4695317" y="50990"/>
                  </a:lnTo>
                  <a:lnTo>
                    <a:pt x="4695317" y="254952"/>
                  </a:lnTo>
                  <a:lnTo>
                    <a:pt x="4691309" y="274803"/>
                  </a:lnTo>
                  <a:lnTo>
                    <a:pt x="4680380" y="291010"/>
                  </a:lnTo>
                  <a:lnTo>
                    <a:pt x="4664172" y="301936"/>
                  </a:lnTo>
                  <a:lnTo>
                    <a:pt x="4644326" y="305942"/>
                  </a:lnTo>
                  <a:lnTo>
                    <a:pt x="50990" y="305942"/>
                  </a:lnTo>
                  <a:lnTo>
                    <a:pt x="31144" y="301936"/>
                  </a:lnTo>
                  <a:lnTo>
                    <a:pt x="14936" y="291010"/>
                  </a:lnTo>
                  <a:lnTo>
                    <a:pt x="4007" y="274803"/>
                  </a:lnTo>
                  <a:lnTo>
                    <a:pt x="0" y="254952"/>
                  </a:lnTo>
                  <a:lnTo>
                    <a:pt x="0" y="50990"/>
                  </a:lnTo>
                  <a:close/>
                </a:path>
              </a:pathLst>
            </a:custGeom>
            <a:ln w="19049">
              <a:solidFill>
                <a:srgbClr val="C55A1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38155" y="385394"/>
            <a:ext cx="3462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1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healthy,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prosperous,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resilient</a:t>
            </a:r>
            <a:r>
              <a:rPr kumimoji="0" sz="12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people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planet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44307" y="731380"/>
            <a:ext cx="2755900" cy="393700"/>
          </a:xfrm>
          <a:custGeom>
            <a:avLst/>
            <a:gdLst/>
            <a:ahLst/>
            <a:cxnLst/>
            <a:rect l="l" t="t" r="r" b="b"/>
            <a:pathLst>
              <a:path w="2755900" h="393700">
                <a:moveTo>
                  <a:pt x="2689872" y="0"/>
                </a:moveTo>
                <a:lnTo>
                  <a:pt x="65532" y="0"/>
                </a:lnTo>
                <a:lnTo>
                  <a:pt x="40022" y="5149"/>
                </a:lnTo>
                <a:lnTo>
                  <a:pt x="19192" y="19192"/>
                </a:lnTo>
                <a:lnTo>
                  <a:pt x="5149" y="40022"/>
                </a:lnTo>
                <a:lnTo>
                  <a:pt x="0" y="65532"/>
                </a:lnTo>
                <a:lnTo>
                  <a:pt x="0" y="327660"/>
                </a:lnTo>
                <a:lnTo>
                  <a:pt x="5149" y="353169"/>
                </a:lnTo>
                <a:lnTo>
                  <a:pt x="19192" y="373999"/>
                </a:lnTo>
                <a:lnTo>
                  <a:pt x="40022" y="388042"/>
                </a:lnTo>
                <a:lnTo>
                  <a:pt x="65532" y="393192"/>
                </a:lnTo>
                <a:lnTo>
                  <a:pt x="2689872" y="393192"/>
                </a:lnTo>
                <a:lnTo>
                  <a:pt x="2715381" y="388042"/>
                </a:lnTo>
                <a:lnTo>
                  <a:pt x="2736211" y="373999"/>
                </a:lnTo>
                <a:lnTo>
                  <a:pt x="2750255" y="353169"/>
                </a:lnTo>
                <a:lnTo>
                  <a:pt x="2755404" y="327660"/>
                </a:lnTo>
                <a:lnTo>
                  <a:pt x="2755404" y="65532"/>
                </a:lnTo>
                <a:lnTo>
                  <a:pt x="2750255" y="40022"/>
                </a:lnTo>
                <a:lnTo>
                  <a:pt x="2736211" y="19192"/>
                </a:lnTo>
                <a:lnTo>
                  <a:pt x="2715381" y="5149"/>
                </a:lnTo>
                <a:lnTo>
                  <a:pt x="2689872" y="0"/>
                </a:lnTo>
                <a:close/>
              </a:path>
            </a:pathLst>
          </a:custGeom>
          <a:solidFill>
            <a:srgbClr val="B4E4A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29853" y="813155"/>
            <a:ext cx="1184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Climate</a:t>
            </a:r>
            <a:r>
              <a:rPr kumimoji="0" sz="1200" b="1" i="0" u="none" strike="noStrike" kern="0" cap="none" spc="-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Stability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639925" y="731380"/>
            <a:ext cx="2752725" cy="393700"/>
          </a:xfrm>
          <a:custGeom>
            <a:avLst/>
            <a:gdLst/>
            <a:ahLst/>
            <a:cxnLst/>
            <a:rect l="l" t="t" r="r" b="b"/>
            <a:pathLst>
              <a:path w="2752725" h="393700">
                <a:moveTo>
                  <a:pt x="2686812" y="0"/>
                </a:moveTo>
                <a:lnTo>
                  <a:pt x="65532" y="0"/>
                </a:lnTo>
                <a:lnTo>
                  <a:pt x="40022" y="5149"/>
                </a:lnTo>
                <a:lnTo>
                  <a:pt x="19192" y="19192"/>
                </a:lnTo>
                <a:lnTo>
                  <a:pt x="5149" y="40022"/>
                </a:lnTo>
                <a:lnTo>
                  <a:pt x="0" y="65532"/>
                </a:lnTo>
                <a:lnTo>
                  <a:pt x="0" y="327660"/>
                </a:lnTo>
                <a:lnTo>
                  <a:pt x="5149" y="353169"/>
                </a:lnTo>
                <a:lnTo>
                  <a:pt x="19192" y="373999"/>
                </a:lnTo>
                <a:lnTo>
                  <a:pt x="40022" y="388042"/>
                </a:lnTo>
                <a:lnTo>
                  <a:pt x="65532" y="393192"/>
                </a:lnTo>
                <a:lnTo>
                  <a:pt x="2686812" y="393192"/>
                </a:lnTo>
                <a:lnTo>
                  <a:pt x="2712321" y="388042"/>
                </a:lnTo>
                <a:lnTo>
                  <a:pt x="2733151" y="373999"/>
                </a:lnTo>
                <a:lnTo>
                  <a:pt x="2747194" y="353169"/>
                </a:lnTo>
                <a:lnTo>
                  <a:pt x="2752344" y="327660"/>
                </a:lnTo>
                <a:lnTo>
                  <a:pt x="2752344" y="65532"/>
                </a:lnTo>
                <a:lnTo>
                  <a:pt x="2747194" y="40022"/>
                </a:lnTo>
                <a:lnTo>
                  <a:pt x="2733151" y="19192"/>
                </a:lnTo>
                <a:lnTo>
                  <a:pt x="2712321" y="5149"/>
                </a:lnTo>
                <a:lnTo>
                  <a:pt x="2686812" y="0"/>
                </a:lnTo>
                <a:close/>
              </a:path>
            </a:pathLst>
          </a:custGeom>
          <a:solidFill>
            <a:srgbClr val="B4E4A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07591" y="813155"/>
            <a:ext cx="1614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</a:t>
            </a:r>
            <a:r>
              <a:rPr kumimoji="0" sz="1200" b="1" i="0" u="none" strike="noStrike" kern="0" cap="none" spc="1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Pollution-</a:t>
            </a:r>
            <a:r>
              <a:rPr kumimoji="0" sz="1200" b="1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Free</a:t>
            </a:r>
            <a:r>
              <a:rPr kumimoji="0" sz="1200" b="1" i="0" u="none" strike="noStrike" kern="0" cap="none" spc="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Planet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0691" y="1322399"/>
            <a:ext cx="333375" cy="6375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6096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Strategic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Objectives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2907" y="744566"/>
            <a:ext cx="165735" cy="384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-10" normalizeH="0" baseline="0" noProof="0" dirty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Vision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44307" y="1181430"/>
            <a:ext cx="2752725" cy="896619"/>
          </a:xfrm>
          <a:custGeom>
            <a:avLst/>
            <a:gdLst/>
            <a:ahLst/>
            <a:cxnLst/>
            <a:rect l="l" t="t" r="r" b="b"/>
            <a:pathLst>
              <a:path w="2752725" h="896619">
                <a:moveTo>
                  <a:pt x="2602992" y="0"/>
                </a:moveTo>
                <a:lnTo>
                  <a:pt x="149352" y="0"/>
                </a:lnTo>
                <a:lnTo>
                  <a:pt x="102144" y="7613"/>
                </a:lnTo>
                <a:lnTo>
                  <a:pt x="61145" y="28815"/>
                </a:lnTo>
                <a:lnTo>
                  <a:pt x="28815" y="61145"/>
                </a:lnTo>
                <a:lnTo>
                  <a:pt x="7613" y="102144"/>
                </a:lnTo>
                <a:lnTo>
                  <a:pt x="0" y="149351"/>
                </a:lnTo>
                <a:lnTo>
                  <a:pt x="0" y="746759"/>
                </a:lnTo>
                <a:lnTo>
                  <a:pt x="7613" y="793967"/>
                </a:lnTo>
                <a:lnTo>
                  <a:pt x="28815" y="834966"/>
                </a:lnTo>
                <a:lnTo>
                  <a:pt x="61145" y="867296"/>
                </a:lnTo>
                <a:lnTo>
                  <a:pt x="102144" y="888498"/>
                </a:lnTo>
                <a:lnTo>
                  <a:pt x="149352" y="896111"/>
                </a:lnTo>
                <a:lnTo>
                  <a:pt x="2602992" y="896111"/>
                </a:lnTo>
                <a:lnTo>
                  <a:pt x="2650199" y="888498"/>
                </a:lnTo>
                <a:lnTo>
                  <a:pt x="2691198" y="867296"/>
                </a:lnTo>
                <a:lnTo>
                  <a:pt x="2723528" y="834966"/>
                </a:lnTo>
                <a:lnTo>
                  <a:pt x="2744730" y="793967"/>
                </a:lnTo>
                <a:lnTo>
                  <a:pt x="2752344" y="746759"/>
                </a:lnTo>
                <a:lnTo>
                  <a:pt x="2752344" y="149351"/>
                </a:lnTo>
                <a:lnTo>
                  <a:pt x="2744730" y="102144"/>
                </a:lnTo>
                <a:lnTo>
                  <a:pt x="2723528" y="61145"/>
                </a:lnTo>
                <a:lnTo>
                  <a:pt x="2691198" y="28815"/>
                </a:lnTo>
                <a:lnTo>
                  <a:pt x="2650199" y="7613"/>
                </a:lnTo>
                <a:lnTo>
                  <a:pt x="2602992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43088" y="1423238"/>
            <a:ext cx="2562860" cy="3733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96240" marR="5080" lvl="0" indent="-384175" defTabSz="914400" eaLnBrk="1" fontAlgn="auto" latinLnBrk="0" hangingPunct="1">
              <a:lnSpc>
                <a:spcPts val="13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(a) to</a:t>
            </a:r>
            <a:r>
              <a:rPr kumimoji="0" sz="1200" b="1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1200" b="1" i="0" u="none" strike="noStrike" kern="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7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emissions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enhance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adaptation</a:t>
            </a:r>
            <a:r>
              <a:rPr kumimoji="0" sz="1200" b="1" i="0" u="none" strike="noStrike" kern="0" cap="none" spc="7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resilience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61520" y="725017"/>
            <a:ext cx="10175875" cy="6063615"/>
            <a:chOff x="1061520" y="725017"/>
            <a:chExt cx="10175875" cy="6063615"/>
          </a:xfrm>
        </p:grpSpPr>
        <p:sp>
          <p:nvSpPr>
            <p:cNvPr id="18" name="object 18"/>
            <p:cNvSpPr/>
            <p:nvPr/>
          </p:nvSpPr>
          <p:spPr>
            <a:xfrm>
              <a:off x="7573226" y="731367"/>
              <a:ext cx="0" cy="5998845"/>
            </a:xfrm>
            <a:custGeom>
              <a:avLst/>
              <a:gdLst/>
              <a:ahLst/>
              <a:cxnLst/>
              <a:rect l="l" t="t" r="r" b="b"/>
              <a:pathLst>
                <a:path h="5998845">
                  <a:moveTo>
                    <a:pt x="0" y="0"/>
                  </a:moveTo>
                  <a:lnTo>
                    <a:pt x="0" y="5998552"/>
                  </a:lnTo>
                </a:path>
              </a:pathLst>
            </a:custGeom>
            <a:ln w="12700">
              <a:solidFill>
                <a:srgbClr val="145F82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080570" y="3148660"/>
              <a:ext cx="10137775" cy="24765"/>
            </a:xfrm>
            <a:custGeom>
              <a:avLst/>
              <a:gdLst/>
              <a:ahLst/>
              <a:cxnLst/>
              <a:rect l="l" t="t" r="r" b="b"/>
              <a:pathLst>
                <a:path w="10137775" h="24764">
                  <a:moveTo>
                    <a:pt x="0" y="24295"/>
                  </a:moveTo>
                  <a:lnTo>
                    <a:pt x="10137597" y="0"/>
                  </a:lnTo>
                </a:path>
              </a:pathLst>
            </a:custGeom>
            <a:ln w="38100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500047" y="3254527"/>
              <a:ext cx="8895080" cy="439420"/>
            </a:xfrm>
            <a:custGeom>
              <a:avLst/>
              <a:gdLst/>
              <a:ahLst/>
              <a:cxnLst/>
              <a:rect l="l" t="t" r="r" b="b"/>
              <a:pathLst>
                <a:path w="8895080" h="439420">
                  <a:moveTo>
                    <a:pt x="8779725" y="0"/>
                  </a:moveTo>
                  <a:lnTo>
                    <a:pt x="114871" y="0"/>
                  </a:lnTo>
                  <a:lnTo>
                    <a:pt x="70155" y="9027"/>
                  </a:lnTo>
                  <a:lnTo>
                    <a:pt x="33642" y="33647"/>
                  </a:lnTo>
                  <a:lnTo>
                    <a:pt x="9026" y="70160"/>
                  </a:lnTo>
                  <a:lnTo>
                    <a:pt x="0" y="114871"/>
                  </a:lnTo>
                  <a:lnTo>
                    <a:pt x="0" y="324040"/>
                  </a:lnTo>
                  <a:lnTo>
                    <a:pt x="9026" y="368751"/>
                  </a:lnTo>
                  <a:lnTo>
                    <a:pt x="33642" y="405264"/>
                  </a:lnTo>
                  <a:lnTo>
                    <a:pt x="70155" y="429884"/>
                  </a:lnTo>
                  <a:lnTo>
                    <a:pt x="114871" y="438912"/>
                  </a:lnTo>
                  <a:lnTo>
                    <a:pt x="8779725" y="438912"/>
                  </a:lnTo>
                  <a:lnTo>
                    <a:pt x="8824436" y="429884"/>
                  </a:lnTo>
                  <a:lnTo>
                    <a:pt x="8860950" y="405264"/>
                  </a:lnTo>
                  <a:lnTo>
                    <a:pt x="8885569" y="368751"/>
                  </a:lnTo>
                  <a:lnTo>
                    <a:pt x="8894597" y="324040"/>
                  </a:lnTo>
                  <a:lnTo>
                    <a:pt x="8894597" y="114871"/>
                  </a:lnTo>
                  <a:lnTo>
                    <a:pt x="8885569" y="70160"/>
                  </a:lnTo>
                  <a:lnTo>
                    <a:pt x="8860950" y="33647"/>
                  </a:lnTo>
                  <a:lnTo>
                    <a:pt x="8824436" y="9027"/>
                  </a:lnTo>
                  <a:lnTo>
                    <a:pt x="8779725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500047" y="3254527"/>
              <a:ext cx="8895080" cy="439420"/>
            </a:xfrm>
            <a:custGeom>
              <a:avLst/>
              <a:gdLst/>
              <a:ahLst/>
              <a:cxnLst/>
              <a:rect l="l" t="t" r="r" b="b"/>
              <a:pathLst>
                <a:path w="8895080" h="439420">
                  <a:moveTo>
                    <a:pt x="0" y="114871"/>
                  </a:moveTo>
                  <a:lnTo>
                    <a:pt x="9026" y="70160"/>
                  </a:lnTo>
                  <a:lnTo>
                    <a:pt x="33642" y="33647"/>
                  </a:lnTo>
                  <a:lnTo>
                    <a:pt x="70155" y="9027"/>
                  </a:lnTo>
                  <a:lnTo>
                    <a:pt x="114871" y="0"/>
                  </a:lnTo>
                  <a:lnTo>
                    <a:pt x="8779725" y="0"/>
                  </a:lnTo>
                  <a:lnTo>
                    <a:pt x="8824436" y="9027"/>
                  </a:lnTo>
                  <a:lnTo>
                    <a:pt x="8860950" y="33647"/>
                  </a:lnTo>
                  <a:lnTo>
                    <a:pt x="8885569" y="70160"/>
                  </a:lnTo>
                  <a:lnTo>
                    <a:pt x="8894597" y="114871"/>
                  </a:lnTo>
                  <a:lnTo>
                    <a:pt x="8894597" y="324040"/>
                  </a:lnTo>
                  <a:lnTo>
                    <a:pt x="8885569" y="368751"/>
                  </a:lnTo>
                  <a:lnTo>
                    <a:pt x="8860950" y="405264"/>
                  </a:lnTo>
                  <a:lnTo>
                    <a:pt x="8824436" y="429884"/>
                  </a:lnTo>
                  <a:lnTo>
                    <a:pt x="8779725" y="438912"/>
                  </a:lnTo>
                  <a:lnTo>
                    <a:pt x="114871" y="438912"/>
                  </a:lnTo>
                  <a:lnTo>
                    <a:pt x="70155" y="429884"/>
                  </a:lnTo>
                  <a:lnTo>
                    <a:pt x="33642" y="405264"/>
                  </a:lnTo>
                  <a:lnTo>
                    <a:pt x="9026" y="368751"/>
                  </a:lnTo>
                  <a:lnTo>
                    <a:pt x="0" y="324040"/>
                  </a:lnTo>
                  <a:lnTo>
                    <a:pt x="0" y="114871"/>
                  </a:lnTo>
                  <a:close/>
                </a:path>
              </a:pathLst>
            </a:custGeom>
            <a:ln w="1905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533829" y="4797221"/>
              <a:ext cx="8879205" cy="439420"/>
            </a:xfrm>
            <a:custGeom>
              <a:avLst/>
              <a:gdLst/>
              <a:ahLst/>
              <a:cxnLst/>
              <a:rect l="l" t="t" r="r" b="b"/>
              <a:pathLst>
                <a:path w="8879205" h="439420">
                  <a:moveTo>
                    <a:pt x="8806027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1"/>
                  </a:lnTo>
                  <a:lnTo>
                    <a:pt x="0" y="365772"/>
                  </a:lnTo>
                  <a:lnTo>
                    <a:pt x="5748" y="394243"/>
                  </a:lnTo>
                  <a:lnTo>
                    <a:pt x="21426" y="417491"/>
                  </a:lnTo>
                  <a:lnTo>
                    <a:pt x="44678" y="433165"/>
                  </a:lnTo>
                  <a:lnTo>
                    <a:pt x="73152" y="438911"/>
                  </a:lnTo>
                  <a:lnTo>
                    <a:pt x="8806027" y="438911"/>
                  </a:lnTo>
                  <a:lnTo>
                    <a:pt x="8834500" y="433165"/>
                  </a:lnTo>
                  <a:lnTo>
                    <a:pt x="8857753" y="417491"/>
                  </a:lnTo>
                  <a:lnTo>
                    <a:pt x="8873430" y="394243"/>
                  </a:lnTo>
                  <a:lnTo>
                    <a:pt x="8879179" y="365772"/>
                  </a:lnTo>
                  <a:lnTo>
                    <a:pt x="8879179" y="73151"/>
                  </a:lnTo>
                  <a:lnTo>
                    <a:pt x="8873430" y="44678"/>
                  </a:lnTo>
                  <a:lnTo>
                    <a:pt x="8857753" y="21426"/>
                  </a:lnTo>
                  <a:lnTo>
                    <a:pt x="8834500" y="5748"/>
                  </a:lnTo>
                  <a:lnTo>
                    <a:pt x="8806027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533829" y="4797221"/>
              <a:ext cx="8879205" cy="439420"/>
            </a:xfrm>
            <a:custGeom>
              <a:avLst/>
              <a:gdLst/>
              <a:ahLst/>
              <a:cxnLst/>
              <a:rect l="l" t="t" r="r" b="b"/>
              <a:pathLst>
                <a:path w="8879205" h="439420">
                  <a:moveTo>
                    <a:pt x="0" y="73151"/>
                  </a:moveTo>
                  <a:lnTo>
                    <a:pt x="5748" y="44678"/>
                  </a:lnTo>
                  <a:lnTo>
                    <a:pt x="21426" y="21426"/>
                  </a:lnTo>
                  <a:lnTo>
                    <a:pt x="44678" y="5748"/>
                  </a:lnTo>
                  <a:lnTo>
                    <a:pt x="73152" y="0"/>
                  </a:lnTo>
                  <a:lnTo>
                    <a:pt x="8806027" y="0"/>
                  </a:lnTo>
                  <a:lnTo>
                    <a:pt x="8834500" y="5748"/>
                  </a:lnTo>
                  <a:lnTo>
                    <a:pt x="8857753" y="21426"/>
                  </a:lnTo>
                  <a:lnTo>
                    <a:pt x="8873430" y="44678"/>
                  </a:lnTo>
                  <a:lnTo>
                    <a:pt x="8879179" y="73151"/>
                  </a:lnTo>
                  <a:lnTo>
                    <a:pt x="8879179" y="365772"/>
                  </a:lnTo>
                  <a:lnTo>
                    <a:pt x="8873430" y="394243"/>
                  </a:lnTo>
                  <a:lnTo>
                    <a:pt x="8857753" y="417491"/>
                  </a:lnTo>
                  <a:lnTo>
                    <a:pt x="8834500" y="433165"/>
                  </a:lnTo>
                  <a:lnTo>
                    <a:pt x="8806027" y="438911"/>
                  </a:lnTo>
                  <a:lnTo>
                    <a:pt x="73152" y="438911"/>
                  </a:lnTo>
                  <a:lnTo>
                    <a:pt x="44678" y="433165"/>
                  </a:lnTo>
                  <a:lnTo>
                    <a:pt x="21426" y="417491"/>
                  </a:lnTo>
                  <a:lnTo>
                    <a:pt x="5748" y="394243"/>
                  </a:lnTo>
                  <a:lnTo>
                    <a:pt x="0" y="365772"/>
                  </a:lnTo>
                  <a:lnTo>
                    <a:pt x="0" y="73151"/>
                  </a:lnTo>
                  <a:close/>
                </a:path>
              </a:pathLst>
            </a:custGeom>
            <a:ln w="1905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539506" y="5825696"/>
              <a:ext cx="8902700" cy="439420"/>
            </a:xfrm>
            <a:custGeom>
              <a:avLst/>
              <a:gdLst/>
              <a:ahLst/>
              <a:cxnLst/>
              <a:rect l="l" t="t" r="r" b="b"/>
              <a:pathLst>
                <a:path w="8902700" h="439420">
                  <a:moveTo>
                    <a:pt x="8828976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2"/>
                  </a:lnTo>
                  <a:lnTo>
                    <a:pt x="0" y="365760"/>
                  </a:lnTo>
                  <a:lnTo>
                    <a:pt x="5748" y="394233"/>
                  </a:lnTo>
                  <a:lnTo>
                    <a:pt x="21426" y="417485"/>
                  </a:lnTo>
                  <a:lnTo>
                    <a:pt x="44678" y="433163"/>
                  </a:lnTo>
                  <a:lnTo>
                    <a:pt x="73152" y="438912"/>
                  </a:lnTo>
                  <a:lnTo>
                    <a:pt x="8828976" y="438912"/>
                  </a:lnTo>
                  <a:lnTo>
                    <a:pt x="8857449" y="433163"/>
                  </a:lnTo>
                  <a:lnTo>
                    <a:pt x="8880702" y="417485"/>
                  </a:lnTo>
                  <a:lnTo>
                    <a:pt x="8896379" y="394233"/>
                  </a:lnTo>
                  <a:lnTo>
                    <a:pt x="8902128" y="365760"/>
                  </a:lnTo>
                  <a:lnTo>
                    <a:pt x="8902128" y="73152"/>
                  </a:lnTo>
                  <a:lnTo>
                    <a:pt x="8896379" y="44678"/>
                  </a:lnTo>
                  <a:lnTo>
                    <a:pt x="8880702" y="21426"/>
                  </a:lnTo>
                  <a:lnTo>
                    <a:pt x="8857449" y="5748"/>
                  </a:lnTo>
                  <a:lnTo>
                    <a:pt x="8828976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539506" y="5825696"/>
              <a:ext cx="8902700" cy="439420"/>
            </a:xfrm>
            <a:custGeom>
              <a:avLst/>
              <a:gdLst/>
              <a:ahLst/>
              <a:cxnLst/>
              <a:rect l="l" t="t" r="r" b="b"/>
              <a:pathLst>
                <a:path w="8902700" h="439420">
                  <a:moveTo>
                    <a:pt x="0" y="73152"/>
                  </a:moveTo>
                  <a:lnTo>
                    <a:pt x="5748" y="44678"/>
                  </a:lnTo>
                  <a:lnTo>
                    <a:pt x="21426" y="21426"/>
                  </a:lnTo>
                  <a:lnTo>
                    <a:pt x="44678" y="5748"/>
                  </a:lnTo>
                  <a:lnTo>
                    <a:pt x="73152" y="0"/>
                  </a:lnTo>
                  <a:lnTo>
                    <a:pt x="8828976" y="0"/>
                  </a:lnTo>
                  <a:lnTo>
                    <a:pt x="8857449" y="5748"/>
                  </a:lnTo>
                  <a:lnTo>
                    <a:pt x="8880702" y="21426"/>
                  </a:lnTo>
                  <a:lnTo>
                    <a:pt x="8896379" y="44678"/>
                  </a:lnTo>
                  <a:lnTo>
                    <a:pt x="8902128" y="73152"/>
                  </a:lnTo>
                  <a:lnTo>
                    <a:pt x="8902128" y="365760"/>
                  </a:lnTo>
                  <a:lnTo>
                    <a:pt x="8896379" y="394233"/>
                  </a:lnTo>
                  <a:lnTo>
                    <a:pt x="8880702" y="417485"/>
                  </a:lnTo>
                  <a:lnTo>
                    <a:pt x="8857449" y="433163"/>
                  </a:lnTo>
                  <a:lnTo>
                    <a:pt x="8828976" y="438912"/>
                  </a:lnTo>
                  <a:lnTo>
                    <a:pt x="73152" y="438912"/>
                  </a:lnTo>
                  <a:lnTo>
                    <a:pt x="44678" y="433163"/>
                  </a:lnTo>
                  <a:lnTo>
                    <a:pt x="21426" y="417485"/>
                  </a:lnTo>
                  <a:lnTo>
                    <a:pt x="5748" y="394233"/>
                  </a:lnTo>
                  <a:lnTo>
                    <a:pt x="0" y="365760"/>
                  </a:lnTo>
                  <a:lnTo>
                    <a:pt x="0" y="73152"/>
                  </a:lnTo>
                  <a:close/>
                </a:path>
              </a:pathLst>
            </a:custGeom>
            <a:ln w="1905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1516875" y="4282998"/>
              <a:ext cx="8902700" cy="439420"/>
            </a:xfrm>
            <a:custGeom>
              <a:avLst/>
              <a:gdLst/>
              <a:ahLst/>
              <a:cxnLst/>
              <a:rect l="l" t="t" r="r" b="b"/>
              <a:pathLst>
                <a:path w="8902700" h="439420">
                  <a:moveTo>
                    <a:pt x="8828951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1"/>
                  </a:lnTo>
                  <a:lnTo>
                    <a:pt x="0" y="365759"/>
                  </a:lnTo>
                  <a:lnTo>
                    <a:pt x="5748" y="394233"/>
                  </a:lnTo>
                  <a:lnTo>
                    <a:pt x="21426" y="417485"/>
                  </a:lnTo>
                  <a:lnTo>
                    <a:pt x="44678" y="433163"/>
                  </a:lnTo>
                  <a:lnTo>
                    <a:pt x="73152" y="438911"/>
                  </a:lnTo>
                  <a:lnTo>
                    <a:pt x="8828951" y="438911"/>
                  </a:lnTo>
                  <a:lnTo>
                    <a:pt x="8857424" y="433163"/>
                  </a:lnTo>
                  <a:lnTo>
                    <a:pt x="8880676" y="417485"/>
                  </a:lnTo>
                  <a:lnTo>
                    <a:pt x="8896354" y="394233"/>
                  </a:lnTo>
                  <a:lnTo>
                    <a:pt x="8902103" y="365759"/>
                  </a:lnTo>
                  <a:lnTo>
                    <a:pt x="8902103" y="73151"/>
                  </a:lnTo>
                  <a:lnTo>
                    <a:pt x="8896354" y="44678"/>
                  </a:lnTo>
                  <a:lnTo>
                    <a:pt x="8880676" y="21426"/>
                  </a:lnTo>
                  <a:lnTo>
                    <a:pt x="8857424" y="5748"/>
                  </a:lnTo>
                  <a:lnTo>
                    <a:pt x="8828951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516875" y="4282998"/>
              <a:ext cx="8902700" cy="439420"/>
            </a:xfrm>
            <a:custGeom>
              <a:avLst/>
              <a:gdLst/>
              <a:ahLst/>
              <a:cxnLst/>
              <a:rect l="l" t="t" r="r" b="b"/>
              <a:pathLst>
                <a:path w="8902700" h="439420">
                  <a:moveTo>
                    <a:pt x="0" y="73151"/>
                  </a:moveTo>
                  <a:lnTo>
                    <a:pt x="5748" y="44678"/>
                  </a:lnTo>
                  <a:lnTo>
                    <a:pt x="21426" y="21426"/>
                  </a:lnTo>
                  <a:lnTo>
                    <a:pt x="44678" y="5748"/>
                  </a:lnTo>
                  <a:lnTo>
                    <a:pt x="73152" y="0"/>
                  </a:lnTo>
                  <a:lnTo>
                    <a:pt x="8828951" y="0"/>
                  </a:lnTo>
                  <a:lnTo>
                    <a:pt x="8857424" y="5748"/>
                  </a:lnTo>
                  <a:lnTo>
                    <a:pt x="8880676" y="21426"/>
                  </a:lnTo>
                  <a:lnTo>
                    <a:pt x="8896354" y="44678"/>
                  </a:lnTo>
                  <a:lnTo>
                    <a:pt x="8902103" y="73151"/>
                  </a:lnTo>
                  <a:lnTo>
                    <a:pt x="8902103" y="365759"/>
                  </a:lnTo>
                  <a:lnTo>
                    <a:pt x="8896354" y="394233"/>
                  </a:lnTo>
                  <a:lnTo>
                    <a:pt x="8880676" y="417485"/>
                  </a:lnTo>
                  <a:lnTo>
                    <a:pt x="8857424" y="433163"/>
                  </a:lnTo>
                  <a:lnTo>
                    <a:pt x="8828951" y="438911"/>
                  </a:lnTo>
                  <a:lnTo>
                    <a:pt x="73152" y="438911"/>
                  </a:lnTo>
                  <a:lnTo>
                    <a:pt x="44678" y="433163"/>
                  </a:lnTo>
                  <a:lnTo>
                    <a:pt x="21426" y="417485"/>
                  </a:lnTo>
                  <a:lnTo>
                    <a:pt x="5748" y="394233"/>
                  </a:lnTo>
                  <a:lnTo>
                    <a:pt x="0" y="365759"/>
                  </a:lnTo>
                  <a:lnTo>
                    <a:pt x="0" y="73151"/>
                  </a:lnTo>
                  <a:close/>
                </a:path>
              </a:pathLst>
            </a:custGeom>
            <a:ln w="1905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544396" y="5311457"/>
              <a:ext cx="8902700" cy="439420"/>
            </a:xfrm>
            <a:custGeom>
              <a:avLst/>
              <a:gdLst/>
              <a:ahLst/>
              <a:cxnLst/>
              <a:rect l="l" t="t" r="r" b="b"/>
              <a:pathLst>
                <a:path w="8902700" h="439420">
                  <a:moveTo>
                    <a:pt x="8828963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1"/>
                  </a:lnTo>
                  <a:lnTo>
                    <a:pt x="0" y="365759"/>
                  </a:lnTo>
                  <a:lnTo>
                    <a:pt x="5748" y="394233"/>
                  </a:lnTo>
                  <a:lnTo>
                    <a:pt x="21426" y="417485"/>
                  </a:lnTo>
                  <a:lnTo>
                    <a:pt x="44678" y="433163"/>
                  </a:lnTo>
                  <a:lnTo>
                    <a:pt x="73152" y="438911"/>
                  </a:lnTo>
                  <a:lnTo>
                    <a:pt x="8828963" y="438911"/>
                  </a:lnTo>
                  <a:lnTo>
                    <a:pt x="8857437" y="433163"/>
                  </a:lnTo>
                  <a:lnTo>
                    <a:pt x="8880689" y="417485"/>
                  </a:lnTo>
                  <a:lnTo>
                    <a:pt x="8896366" y="394233"/>
                  </a:lnTo>
                  <a:lnTo>
                    <a:pt x="8902115" y="365759"/>
                  </a:lnTo>
                  <a:lnTo>
                    <a:pt x="8902115" y="73151"/>
                  </a:lnTo>
                  <a:lnTo>
                    <a:pt x="8896366" y="44678"/>
                  </a:lnTo>
                  <a:lnTo>
                    <a:pt x="8880689" y="21426"/>
                  </a:lnTo>
                  <a:lnTo>
                    <a:pt x="8857437" y="5748"/>
                  </a:lnTo>
                  <a:lnTo>
                    <a:pt x="8828963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1544396" y="5311457"/>
              <a:ext cx="8902700" cy="439420"/>
            </a:xfrm>
            <a:custGeom>
              <a:avLst/>
              <a:gdLst/>
              <a:ahLst/>
              <a:cxnLst/>
              <a:rect l="l" t="t" r="r" b="b"/>
              <a:pathLst>
                <a:path w="8902700" h="439420">
                  <a:moveTo>
                    <a:pt x="0" y="73151"/>
                  </a:moveTo>
                  <a:lnTo>
                    <a:pt x="5748" y="44678"/>
                  </a:lnTo>
                  <a:lnTo>
                    <a:pt x="21426" y="21426"/>
                  </a:lnTo>
                  <a:lnTo>
                    <a:pt x="44678" y="5748"/>
                  </a:lnTo>
                  <a:lnTo>
                    <a:pt x="73152" y="0"/>
                  </a:lnTo>
                  <a:lnTo>
                    <a:pt x="8828963" y="0"/>
                  </a:lnTo>
                  <a:lnTo>
                    <a:pt x="8857437" y="5748"/>
                  </a:lnTo>
                  <a:lnTo>
                    <a:pt x="8880689" y="21426"/>
                  </a:lnTo>
                  <a:lnTo>
                    <a:pt x="8896366" y="44678"/>
                  </a:lnTo>
                  <a:lnTo>
                    <a:pt x="8902115" y="73151"/>
                  </a:lnTo>
                  <a:lnTo>
                    <a:pt x="8902115" y="365759"/>
                  </a:lnTo>
                  <a:lnTo>
                    <a:pt x="8896366" y="394233"/>
                  </a:lnTo>
                  <a:lnTo>
                    <a:pt x="8880689" y="417485"/>
                  </a:lnTo>
                  <a:lnTo>
                    <a:pt x="8857437" y="433163"/>
                  </a:lnTo>
                  <a:lnTo>
                    <a:pt x="8828963" y="438911"/>
                  </a:lnTo>
                  <a:lnTo>
                    <a:pt x="73152" y="438911"/>
                  </a:lnTo>
                  <a:lnTo>
                    <a:pt x="44678" y="433163"/>
                  </a:lnTo>
                  <a:lnTo>
                    <a:pt x="21426" y="417485"/>
                  </a:lnTo>
                  <a:lnTo>
                    <a:pt x="5748" y="394233"/>
                  </a:lnTo>
                  <a:lnTo>
                    <a:pt x="0" y="365759"/>
                  </a:lnTo>
                  <a:lnTo>
                    <a:pt x="0" y="73151"/>
                  </a:lnTo>
                  <a:close/>
                </a:path>
              </a:pathLst>
            </a:custGeom>
            <a:ln w="1905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516875" y="3768763"/>
              <a:ext cx="8892540" cy="439420"/>
            </a:xfrm>
            <a:custGeom>
              <a:avLst/>
              <a:gdLst/>
              <a:ahLst/>
              <a:cxnLst/>
              <a:rect l="l" t="t" r="r" b="b"/>
              <a:pathLst>
                <a:path w="8892540" h="439420">
                  <a:moveTo>
                    <a:pt x="8780729" y="0"/>
                  </a:moveTo>
                  <a:lnTo>
                    <a:pt x="111734" y="0"/>
                  </a:lnTo>
                  <a:lnTo>
                    <a:pt x="68242" y="8782"/>
                  </a:lnTo>
                  <a:lnTo>
                    <a:pt x="32726" y="32732"/>
                  </a:lnTo>
                  <a:lnTo>
                    <a:pt x="8780" y="68253"/>
                  </a:lnTo>
                  <a:lnTo>
                    <a:pt x="0" y="111747"/>
                  </a:lnTo>
                  <a:lnTo>
                    <a:pt x="0" y="327177"/>
                  </a:lnTo>
                  <a:lnTo>
                    <a:pt x="8780" y="370669"/>
                  </a:lnTo>
                  <a:lnTo>
                    <a:pt x="32726" y="406185"/>
                  </a:lnTo>
                  <a:lnTo>
                    <a:pt x="68242" y="430131"/>
                  </a:lnTo>
                  <a:lnTo>
                    <a:pt x="111734" y="438912"/>
                  </a:lnTo>
                  <a:lnTo>
                    <a:pt x="8780729" y="438912"/>
                  </a:lnTo>
                  <a:lnTo>
                    <a:pt x="8824221" y="430131"/>
                  </a:lnTo>
                  <a:lnTo>
                    <a:pt x="8859737" y="406185"/>
                  </a:lnTo>
                  <a:lnTo>
                    <a:pt x="8883683" y="370669"/>
                  </a:lnTo>
                  <a:lnTo>
                    <a:pt x="8892463" y="327177"/>
                  </a:lnTo>
                  <a:lnTo>
                    <a:pt x="8892463" y="111747"/>
                  </a:lnTo>
                  <a:lnTo>
                    <a:pt x="8883683" y="68253"/>
                  </a:lnTo>
                  <a:lnTo>
                    <a:pt x="8859737" y="32732"/>
                  </a:lnTo>
                  <a:lnTo>
                    <a:pt x="8824221" y="8782"/>
                  </a:lnTo>
                  <a:lnTo>
                    <a:pt x="8780729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516875" y="3768763"/>
              <a:ext cx="8892540" cy="439420"/>
            </a:xfrm>
            <a:custGeom>
              <a:avLst/>
              <a:gdLst/>
              <a:ahLst/>
              <a:cxnLst/>
              <a:rect l="l" t="t" r="r" b="b"/>
              <a:pathLst>
                <a:path w="8892540" h="439420">
                  <a:moveTo>
                    <a:pt x="0" y="111747"/>
                  </a:moveTo>
                  <a:lnTo>
                    <a:pt x="8780" y="68253"/>
                  </a:lnTo>
                  <a:lnTo>
                    <a:pt x="32726" y="32732"/>
                  </a:lnTo>
                  <a:lnTo>
                    <a:pt x="68242" y="8782"/>
                  </a:lnTo>
                  <a:lnTo>
                    <a:pt x="111734" y="0"/>
                  </a:lnTo>
                  <a:lnTo>
                    <a:pt x="8780729" y="0"/>
                  </a:lnTo>
                  <a:lnTo>
                    <a:pt x="8824221" y="8782"/>
                  </a:lnTo>
                  <a:lnTo>
                    <a:pt x="8859737" y="32732"/>
                  </a:lnTo>
                  <a:lnTo>
                    <a:pt x="8883683" y="68253"/>
                  </a:lnTo>
                  <a:lnTo>
                    <a:pt x="8892463" y="111747"/>
                  </a:lnTo>
                  <a:lnTo>
                    <a:pt x="8892463" y="327177"/>
                  </a:lnTo>
                  <a:lnTo>
                    <a:pt x="8883683" y="370669"/>
                  </a:lnTo>
                  <a:lnTo>
                    <a:pt x="8859737" y="406185"/>
                  </a:lnTo>
                  <a:lnTo>
                    <a:pt x="8824221" y="430131"/>
                  </a:lnTo>
                  <a:lnTo>
                    <a:pt x="8780729" y="438912"/>
                  </a:lnTo>
                  <a:lnTo>
                    <a:pt x="111734" y="438912"/>
                  </a:lnTo>
                  <a:lnTo>
                    <a:pt x="68242" y="430131"/>
                  </a:lnTo>
                  <a:lnTo>
                    <a:pt x="32726" y="406185"/>
                  </a:lnTo>
                  <a:lnTo>
                    <a:pt x="8780" y="370669"/>
                  </a:lnTo>
                  <a:lnTo>
                    <a:pt x="0" y="327177"/>
                  </a:lnTo>
                  <a:lnTo>
                    <a:pt x="0" y="111747"/>
                  </a:lnTo>
                  <a:close/>
                </a:path>
              </a:pathLst>
            </a:custGeom>
            <a:ln w="1905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530057" y="6339931"/>
              <a:ext cx="8911590" cy="439420"/>
            </a:xfrm>
            <a:custGeom>
              <a:avLst/>
              <a:gdLst/>
              <a:ahLst/>
              <a:cxnLst/>
              <a:rect l="l" t="t" r="r" b="b"/>
              <a:pathLst>
                <a:path w="8911590" h="439420">
                  <a:moveTo>
                    <a:pt x="8838438" y="0"/>
                  </a:moveTo>
                  <a:lnTo>
                    <a:pt x="73152" y="0"/>
                  </a:lnTo>
                  <a:lnTo>
                    <a:pt x="44678" y="5748"/>
                  </a:lnTo>
                  <a:lnTo>
                    <a:pt x="21426" y="21426"/>
                  </a:lnTo>
                  <a:lnTo>
                    <a:pt x="5748" y="44678"/>
                  </a:lnTo>
                  <a:lnTo>
                    <a:pt x="0" y="73151"/>
                  </a:lnTo>
                  <a:lnTo>
                    <a:pt x="0" y="365759"/>
                  </a:lnTo>
                  <a:lnTo>
                    <a:pt x="5748" y="394233"/>
                  </a:lnTo>
                  <a:lnTo>
                    <a:pt x="21426" y="417485"/>
                  </a:lnTo>
                  <a:lnTo>
                    <a:pt x="44678" y="433163"/>
                  </a:lnTo>
                  <a:lnTo>
                    <a:pt x="73152" y="438912"/>
                  </a:lnTo>
                  <a:lnTo>
                    <a:pt x="8838438" y="438912"/>
                  </a:lnTo>
                  <a:lnTo>
                    <a:pt x="8866911" y="433163"/>
                  </a:lnTo>
                  <a:lnTo>
                    <a:pt x="8890163" y="417485"/>
                  </a:lnTo>
                  <a:lnTo>
                    <a:pt x="8905841" y="394233"/>
                  </a:lnTo>
                  <a:lnTo>
                    <a:pt x="8911590" y="365759"/>
                  </a:lnTo>
                  <a:lnTo>
                    <a:pt x="8911590" y="73151"/>
                  </a:lnTo>
                  <a:lnTo>
                    <a:pt x="8905841" y="44678"/>
                  </a:lnTo>
                  <a:lnTo>
                    <a:pt x="8890163" y="21426"/>
                  </a:lnTo>
                  <a:lnTo>
                    <a:pt x="8866911" y="5748"/>
                  </a:lnTo>
                  <a:lnTo>
                    <a:pt x="8838438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530057" y="6339931"/>
              <a:ext cx="8911590" cy="439420"/>
            </a:xfrm>
            <a:custGeom>
              <a:avLst/>
              <a:gdLst/>
              <a:ahLst/>
              <a:cxnLst/>
              <a:rect l="l" t="t" r="r" b="b"/>
              <a:pathLst>
                <a:path w="8911590" h="439420">
                  <a:moveTo>
                    <a:pt x="0" y="73151"/>
                  </a:moveTo>
                  <a:lnTo>
                    <a:pt x="5748" y="44678"/>
                  </a:lnTo>
                  <a:lnTo>
                    <a:pt x="21426" y="21426"/>
                  </a:lnTo>
                  <a:lnTo>
                    <a:pt x="44678" y="5748"/>
                  </a:lnTo>
                  <a:lnTo>
                    <a:pt x="73152" y="0"/>
                  </a:lnTo>
                  <a:lnTo>
                    <a:pt x="8838438" y="0"/>
                  </a:lnTo>
                  <a:lnTo>
                    <a:pt x="8866911" y="5748"/>
                  </a:lnTo>
                  <a:lnTo>
                    <a:pt x="8890163" y="21426"/>
                  </a:lnTo>
                  <a:lnTo>
                    <a:pt x="8905841" y="44678"/>
                  </a:lnTo>
                  <a:lnTo>
                    <a:pt x="8911590" y="73151"/>
                  </a:lnTo>
                  <a:lnTo>
                    <a:pt x="8911590" y="365759"/>
                  </a:lnTo>
                  <a:lnTo>
                    <a:pt x="8905841" y="394233"/>
                  </a:lnTo>
                  <a:lnTo>
                    <a:pt x="8890163" y="417485"/>
                  </a:lnTo>
                  <a:lnTo>
                    <a:pt x="8866911" y="433163"/>
                  </a:lnTo>
                  <a:lnTo>
                    <a:pt x="8838438" y="438912"/>
                  </a:lnTo>
                  <a:lnTo>
                    <a:pt x="73152" y="438912"/>
                  </a:lnTo>
                  <a:lnTo>
                    <a:pt x="44678" y="433163"/>
                  </a:lnTo>
                  <a:lnTo>
                    <a:pt x="21426" y="417485"/>
                  </a:lnTo>
                  <a:lnTo>
                    <a:pt x="5748" y="394233"/>
                  </a:lnTo>
                  <a:lnTo>
                    <a:pt x="0" y="365759"/>
                  </a:lnTo>
                  <a:lnTo>
                    <a:pt x="0" y="73151"/>
                  </a:lnTo>
                  <a:close/>
                </a:path>
              </a:pathLst>
            </a:custGeom>
            <a:ln w="1905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045457" y="4510836"/>
            <a:ext cx="165735" cy="6178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Outcomes</a:t>
            </a:r>
            <a:endParaRPr kumimoji="0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334795" y="2124875"/>
            <a:ext cx="1344930" cy="951865"/>
            <a:chOff x="1334795" y="2124875"/>
            <a:chExt cx="1344930" cy="951865"/>
          </a:xfrm>
        </p:grpSpPr>
        <p:sp>
          <p:nvSpPr>
            <p:cNvPr id="36" name="object 36"/>
            <p:cNvSpPr/>
            <p:nvPr/>
          </p:nvSpPr>
          <p:spPr>
            <a:xfrm>
              <a:off x="1344320" y="2134400"/>
              <a:ext cx="1325880" cy="932815"/>
            </a:xfrm>
            <a:custGeom>
              <a:avLst/>
              <a:gdLst/>
              <a:ahLst/>
              <a:cxnLst/>
              <a:rect l="l" t="t" r="r" b="b"/>
              <a:pathLst>
                <a:path w="1325880" h="932814">
                  <a:moveTo>
                    <a:pt x="1088440" y="0"/>
                  </a:moveTo>
                  <a:lnTo>
                    <a:pt x="237439" y="0"/>
                  </a:lnTo>
                  <a:lnTo>
                    <a:pt x="189588" y="4823"/>
                  </a:lnTo>
                  <a:lnTo>
                    <a:pt x="145019" y="18658"/>
                  </a:lnTo>
                  <a:lnTo>
                    <a:pt x="104687" y="40549"/>
                  </a:lnTo>
                  <a:lnTo>
                    <a:pt x="69546" y="69542"/>
                  </a:lnTo>
                  <a:lnTo>
                    <a:pt x="40552" y="104681"/>
                  </a:lnTo>
                  <a:lnTo>
                    <a:pt x="18660" y="145014"/>
                  </a:lnTo>
                  <a:lnTo>
                    <a:pt x="4824" y="189585"/>
                  </a:lnTo>
                  <a:lnTo>
                    <a:pt x="0" y="237439"/>
                  </a:lnTo>
                  <a:lnTo>
                    <a:pt x="0" y="695236"/>
                  </a:lnTo>
                  <a:lnTo>
                    <a:pt x="4824" y="743090"/>
                  </a:lnTo>
                  <a:lnTo>
                    <a:pt x="18660" y="787662"/>
                  </a:lnTo>
                  <a:lnTo>
                    <a:pt x="40552" y="827997"/>
                  </a:lnTo>
                  <a:lnTo>
                    <a:pt x="69546" y="863139"/>
                  </a:lnTo>
                  <a:lnTo>
                    <a:pt x="104687" y="892134"/>
                  </a:lnTo>
                  <a:lnTo>
                    <a:pt x="145019" y="914027"/>
                  </a:lnTo>
                  <a:lnTo>
                    <a:pt x="189588" y="927863"/>
                  </a:lnTo>
                  <a:lnTo>
                    <a:pt x="237439" y="932688"/>
                  </a:lnTo>
                  <a:lnTo>
                    <a:pt x="1088440" y="932688"/>
                  </a:lnTo>
                  <a:lnTo>
                    <a:pt x="1136291" y="927863"/>
                  </a:lnTo>
                  <a:lnTo>
                    <a:pt x="1180860" y="914027"/>
                  </a:lnTo>
                  <a:lnTo>
                    <a:pt x="1221192" y="892134"/>
                  </a:lnTo>
                  <a:lnTo>
                    <a:pt x="1256333" y="863139"/>
                  </a:lnTo>
                  <a:lnTo>
                    <a:pt x="1285327" y="827997"/>
                  </a:lnTo>
                  <a:lnTo>
                    <a:pt x="1307219" y="787662"/>
                  </a:lnTo>
                  <a:lnTo>
                    <a:pt x="1321055" y="743090"/>
                  </a:lnTo>
                  <a:lnTo>
                    <a:pt x="1325880" y="695236"/>
                  </a:lnTo>
                  <a:lnTo>
                    <a:pt x="1325880" y="237439"/>
                  </a:lnTo>
                  <a:lnTo>
                    <a:pt x="1321055" y="189585"/>
                  </a:lnTo>
                  <a:lnTo>
                    <a:pt x="1307219" y="145014"/>
                  </a:lnTo>
                  <a:lnTo>
                    <a:pt x="1285327" y="104681"/>
                  </a:lnTo>
                  <a:lnTo>
                    <a:pt x="1256333" y="69542"/>
                  </a:lnTo>
                  <a:lnTo>
                    <a:pt x="1221192" y="40549"/>
                  </a:lnTo>
                  <a:lnTo>
                    <a:pt x="1180860" y="18658"/>
                  </a:lnTo>
                  <a:lnTo>
                    <a:pt x="1136291" y="4823"/>
                  </a:lnTo>
                  <a:lnTo>
                    <a:pt x="108844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344320" y="2134400"/>
              <a:ext cx="1325880" cy="932815"/>
            </a:xfrm>
            <a:custGeom>
              <a:avLst/>
              <a:gdLst/>
              <a:ahLst/>
              <a:cxnLst/>
              <a:rect l="l" t="t" r="r" b="b"/>
              <a:pathLst>
                <a:path w="1325880" h="932814">
                  <a:moveTo>
                    <a:pt x="0" y="237439"/>
                  </a:moveTo>
                  <a:lnTo>
                    <a:pt x="4824" y="189585"/>
                  </a:lnTo>
                  <a:lnTo>
                    <a:pt x="18660" y="145014"/>
                  </a:lnTo>
                  <a:lnTo>
                    <a:pt x="40552" y="104681"/>
                  </a:lnTo>
                  <a:lnTo>
                    <a:pt x="69546" y="69542"/>
                  </a:lnTo>
                  <a:lnTo>
                    <a:pt x="104687" y="40549"/>
                  </a:lnTo>
                  <a:lnTo>
                    <a:pt x="145019" y="18658"/>
                  </a:lnTo>
                  <a:lnTo>
                    <a:pt x="189588" y="4823"/>
                  </a:lnTo>
                  <a:lnTo>
                    <a:pt x="237439" y="0"/>
                  </a:lnTo>
                  <a:lnTo>
                    <a:pt x="1088440" y="0"/>
                  </a:lnTo>
                  <a:lnTo>
                    <a:pt x="1136291" y="4823"/>
                  </a:lnTo>
                  <a:lnTo>
                    <a:pt x="1180860" y="18658"/>
                  </a:lnTo>
                  <a:lnTo>
                    <a:pt x="1221192" y="40549"/>
                  </a:lnTo>
                  <a:lnTo>
                    <a:pt x="1256333" y="69542"/>
                  </a:lnTo>
                  <a:lnTo>
                    <a:pt x="1285327" y="104681"/>
                  </a:lnTo>
                  <a:lnTo>
                    <a:pt x="1307219" y="145014"/>
                  </a:lnTo>
                  <a:lnTo>
                    <a:pt x="1321055" y="189585"/>
                  </a:lnTo>
                  <a:lnTo>
                    <a:pt x="1325880" y="237439"/>
                  </a:lnTo>
                  <a:lnTo>
                    <a:pt x="1325880" y="695236"/>
                  </a:lnTo>
                  <a:lnTo>
                    <a:pt x="1321055" y="743090"/>
                  </a:lnTo>
                  <a:lnTo>
                    <a:pt x="1307219" y="787662"/>
                  </a:lnTo>
                  <a:lnTo>
                    <a:pt x="1285327" y="827997"/>
                  </a:lnTo>
                  <a:lnTo>
                    <a:pt x="1256333" y="863139"/>
                  </a:lnTo>
                  <a:lnTo>
                    <a:pt x="1221192" y="892134"/>
                  </a:lnTo>
                  <a:lnTo>
                    <a:pt x="1180860" y="914027"/>
                  </a:lnTo>
                  <a:lnTo>
                    <a:pt x="1136291" y="927863"/>
                  </a:lnTo>
                  <a:lnTo>
                    <a:pt x="1088440" y="932688"/>
                  </a:lnTo>
                  <a:lnTo>
                    <a:pt x="237439" y="932688"/>
                  </a:lnTo>
                  <a:lnTo>
                    <a:pt x="189588" y="927863"/>
                  </a:lnTo>
                  <a:lnTo>
                    <a:pt x="145019" y="914027"/>
                  </a:lnTo>
                  <a:lnTo>
                    <a:pt x="104687" y="892134"/>
                  </a:lnTo>
                  <a:lnTo>
                    <a:pt x="69546" y="863139"/>
                  </a:lnTo>
                  <a:lnTo>
                    <a:pt x="40552" y="827997"/>
                  </a:lnTo>
                  <a:lnTo>
                    <a:pt x="18660" y="787662"/>
                  </a:lnTo>
                  <a:lnTo>
                    <a:pt x="4824" y="743090"/>
                  </a:lnTo>
                  <a:lnTo>
                    <a:pt x="0" y="695236"/>
                  </a:lnTo>
                  <a:lnTo>
                    <a:pt x="0" y="237439"/>
                  </a:lnTo>
                  <a:close/>
                </a:path>
              </a:pathLst>
            </a:custGeom>
            <a:ln w="19050">
              <a:solidFill>
                <a:srgbClr val="50154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500549" y="2409736"/>
            <a:ext cx="1012190" cy="363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lvl="0" indent="116839" defTabSz="914400" eaLnBrk="1" fontAlgn="auto" latinLnBrk="0" hangingPunct="1">
              <a:lnSpc>
                <a:spcPct val="100899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I1:</a:t>
            </a:r>
            <a:r>
              <a:rPr kumimoji="0" sz="1100" b="1" i="0" u="none" strike="noStrike" kern="0" cap="none" spc="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Reduced </a:t>
            </a:r>
            <a:r>
              <a:rPr kumimoji="0" sz="1100" b="1" i="0" u="none" strike="noStrike" kern="0" cap="none" spc="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GHG</a:t>
            </a:r>
            <a:r>
              <a:rPr kumimoji="0" sz="1100" b="1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emissions</a:t>
            </a:r>
            <a:endParaRPr kumimoji="0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761246" y="2124875"/>
            <a:ext cx="1344930" cy="951865"/>
            <a:chOff x="2761246" y="2124875"/>
            <a:chExt cx="1344930" cy="951865"/>
          </a:xfrm>
        </p:grpSpPr>
        <p:sp>
          <p:nvSpPr>
            <p:cNvPr id="40" name="object 40"/>
            <p:cNvSpPr/>
            <p:nvPr/>
          </p:nvSpPr>
          <p:spPr>
            <a:xfrm>
              <a:off x="2770771" y="2134400"/>
              <a:ext cx="1325880" cy="932815"/>
            </a:xfrm>
            <a:custGeom>
              <a:avLst/>
              <a:gdLst/>
              <a:ahLst/>
              <a:cxnLst/>
              <a:rect l="l" t="t" r="r" b="b"/>
              <a:pathLst>
                <a:path w="1325879" h="932814">
                  <a:moveTo>
                    <a:pt x="1088440" y="0"/>
                  </a:moveTo>
                  <a:lnTo>
                    <a:pt x="237439" y="0"/>
                  </a:lnTo>
                  <a:lnTo>
                    <a:pt x="189588" y="4823"/>
                  </a:lnTo>
                  <a:lnTo>
                    <a:pt x="145019" y="18658"/>
                  </a:lnTo>
                  <a:lnTo>
                    <a:pt x="104687" y="40549"/>
                  </a:lnTo>
                  <a:lnTo>
                    <a:pt x="69546" y="69542"/>
                  </a:lnTo>
                  <a:lnTo>
                    <a:pt x="40552" y="104681"/>
                  </a:lnTo>
                  <a:lnTo>
                    <a:pt x="18660" y="145014"/>
                  </a:lnTo>
                  <a:lnTo>
                    <a:pt x="4824" y="189585"/>
                  </a:lnTo>
                  <a:lnTo>
                    <a:pt x="0" y="237439"/>
                  </a:lnTo>
                  <a:lnTo>
                    <a:pt x="0" y="695236"/>
                  </a:lnTo>
                  <a:lnTo>
                    <a:pt x="4824" y="743090"/>
                  </a:lnTo>
                  <a:lnTo>
                    <a:pt x="18660" y="787662"/>
                  </a:lnTo>
                  <a:lnTo>
                    <a:pt x="40552" y="827997"/>
                  </a:lnTo>
                  <a:lnTo>
                    <a:pt x="69546" y="863139"/>
                  </a:lnTo>
                  <a:lnTo>
                    <a:pt x="104687" y="892134"/>
                  </a:lnTo>
                  <a:lnTo>
                    <a:pt x="145019" y="914027"/>
                  </a:lnTo>
                  <a:lnTo>
                    <a:pt x="189588" y="927863"/>
                  </a:lnTo>
                  <a:lnTo>
                    <a:pt x="237439" y="932688"/>
                  </a:lnTo>
                  <a:lnTo>
                    <a:pt x="1088440" y="932688"/>
                  </a:lnTo>
                  <a:lnTo>
                    <a:pt x="1136291" y="927863"/>
                  </a:lnTo>
                  <a:lnTo>
                    <a:pt x="1180860" y="914027"/>
                  </a:lnTo>
                  <a:lnTo>
                    <a:pt x="1221192" y="892134"/>
                  </a:lnTo>
                  <a:lnTo>
                    <a:pt x="1256333" y="863139"/>
                  </a:lnTo>
                  <a:lnTo>
                    <a:pt x="1285327" y="827997"/>
                  </a:lnTo>
                  <a:lnTo>
                    <a:pt x="1307219" y="787662"/>
                  </a:lnTo>
                  <a:lnTo>
                    <a:pt x="1321055" y="743090"/>
                  </a:lnTo>
                  <a:lnTo>
                    <a:pt x="1325880" y="695236"/>
                  </a:lnTo>
                  <a:lnTo>
                    <a:pt x="1325880" y="237439"/>
                  </a:lnTo>
                  <a:lnTo>
                    <a:pt x="1321055" y="189585"/>
                  </a:lnTo>
                  <a:lnTo>
                    <a:pt x="1307219" y="145014"/>
                  </a:lnTo>
                  <a:lnTo>
                    <a:pt x="1285327" y="104681"/>
                  </a:lnTo>
                  <a:lnTo>
                    <a:pt x="1256333" y="69542"/>
                  </a:lnTo>
                  <a:lnTo>
                    <a:pt x="1221192" y="40549"/>
                  </a:lnTo>
                  <a:lnTo>
                    <a:pt x="1180860" y="18658"/>
                  </a:lnTo>
                  <a:lnTo>
                    <a:pt x="1136291" y="4823"/>
                  </a:lnTo>
                  <a:lnTo>
                    <a:pt x="108844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2770771" y="2134400"/>
              <a:ext cx="1325880" cy="932815"/>
            </a:xfrm>
            <a:custGeom>
              <a:avLst/>
              <a:gdLst/>
              <a:ahLst/>
              <a:cxnLst/>
              <a:rect l="l" t="t" r="r" b="b"/>
              <a:pathLst>
                <a:path w="1325879" h="932814">
                  <a:moveTo>
                    <a:pt x="0" y="237439"/>
                  </a:moveTo>
                  <a:lnTo>
                    <a:pt x="4824" y="189585"/>
                  </a:lnTo>
                  <a:lnTo>
                    <a:pt x="18660" y="145014"/>
                  </a:lnTo>
                  <a:lnTo>
                    <a:pt x="40552" y="104681"/>
                  </a:lnTo>
                  <a:lnTo>
                    <a:pt x="69546" y="69542"/>
                  </a:lnTo>
                  <a:lnTo>
                    <a:pt x="104687" y="40549"/>
                  </a:lnTo>
                  <a:lnTo>
                    <a:pt x="145019" y="18658"/>
                  </a:lnTo>
                  <a:lnTo>
                    <a:pt x="189588" y="4823"/>
                  </a:lnTo>
                  <a:lnTo>
                    <a:pt x="237439" y="0"/>
                  </a:lnTo>
                  <a:lnTo>
                    <a:pt x="1088440" y="0"/>
                  </a:lnTo>
                  <a:lnTo>
                    <a:pt x="1136291" y="4823"/>
                  </a:lnTo>
                  <a:lnTo>
                    <a:pt x="1180860" y="18658"/>
                  </a:lnTo>
                  <a:lnTo>
                    <a:pt x="1221192" y="40549"/>
                  </a:lnTo>
                  <a:lnTo>
                    <a:pt x="1256333" y="69542"/>
                  </a:lnTo>
                  <a:lnTo>
                    <a:pt x="1285327" y="104681"/>
                  </a:lnTo>
                  <a:lnTo>
                    <a:pt x="1307219" y="145014"/>
                  </a:lnTo>
                  <a:lnTo>
                    <a:pt x="1321055" y="189585"/>
                  </a:lnTo>
                  <a:lnTo>
                    <a:pt x="1325880" y="237439"/>
                  </a:lnTo>
                  <a:lnTo>
                    <a:pt x="1325880" y="695236"/>
                  </a:lnTo>
                  <a:lnTo>
                    <a:pt x="1321055" y="743090"/>
                  </a:lnTo>
                  <a:lnTo>
                    <a:pt x="1307219" y="787662"/>
                  </a:lnTo>
                  <a:lnTo>
                    <a:pt x="1285327" y="827997"/>
                  </a:lnTo>
                  <a:lnTo>
                    <a:pt x="1256333" y="863139"/>
                  </a:lnTo>
                  <a:lnTo>
                    <a:pt x="1221192" y="892134"/>
                  </a:lnTo>
                  <a:lnTo>
                    <a:pt x="1180860" y="914027"/>
                  </a:lnTo>
                  <a:lnTo>
                    <a:pt x="1136291" y="927863"/>
                  </a:lnTo>
                  <a:lnTo>
                    <a:pt x="1088440" y="932688"/>
                  </a:lnTo>
                  <a:lnTo>
                    <a:pt x="237439" y="932688"/>
                  </a:lnTo>
                  <a:lnTo>
                    <a:pt x="189588" y="927863"/>
                  </a:lnTo>
                  <a:lnTo>
                    <a:pt x="145019" y="914027"/>
                  </a:lnTo>
                  <a:lnTo>
                    <a:pt x="104687" y="892134"/>
                  </a:lnTo>
                  <a:lnTo>
                    <a:pt x="69546" y="863139"/>
                  </a:lnTo>
                  <a:lnTo>
                    <a:pt x="40552" y="827997"/>
                  </a:lnTo>
                  <a:lnTo>
                    <a:pt x="18660" y="787662"/>
                  </a:lnTo>
                  <a:lnTo>
                    <a:pt x="4824" y="743090"/>
                  </a:lnTo>
                  <a:lnTo>
                    <a:pt x="0" y="695236"/>
                  </a:lnTo>
                  <a:lnTo>
                    <a:pt x="0" y="237439"/>
                  </a:lnTo>
                  <a:close/>
                </a:path>
              </a:pathLst>
            </a:custGeom>
            <a:ln w="19050">
              <a:solidFill>
                <a:srgbClr val="50154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2931462" y="2158276"/>
            <a:ext cx="100266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77470" algn="just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I2:</a:t>
            </a:r>
            <a:r>
              <a:rPr kumimoji="0" sz="1100" b="1" i="0" u="none" strike="noStrike" kern="0" cap="none" spc="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Enhanced resilience</a:t>
            </a:r>
            <a:r>
              <a:rPr kumimoji="0" sz="1100" b="1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 adaptation</a:t>
            </a:r>
            <a:r>
              <a:rPr kumimoji="0" sz="1100" b="1" i="0" u="none" strike="noStrike" kern="0" cap="none" spc="9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 </a:t>
            </a:r>
            <a:r>
              <a:rPr kumimoji="0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1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7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impacts</a:t>
            </a:r>
            <a:r>
              <a:rPr kumimoji="0" sz="1100" b="1" i="0" u="none" strike="noStrike" kern="0" cap="none" spc="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of </a:t>
            </a:r>
            <a:r>
              <a:rPr kumimoji="0" sz="1100" b="1" i="0" u="none" strike="noStrike" kern="0" cap="none" spc="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climate</a:t>
            </a:r>
            <a:r>
              <a:rPr kumimoji="0" sz="1100" b="1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change</a:t>
            </a:r>
            <a:endParaRPr kumimoji="0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639925" y="1181430"/>
            <a:ext cx="2752725" cy="896619"/>
          </a:xfrm>
          <a:custGeom>
            <a:avLst/>
            <a:gdLst/>
            <a:ahLst/>
            <a:cxnLst/>
            <a:rect l="l" t="t" r="r" b="b"/>
            <a:pathLst>
              <a:path w="2752725" h="896619">
                <a:moveTo>
                  <a:pt x="2602992" y="0"/>
                </a:moveTo>
                <a:lnTo>
                  <a:pt x="149352" y="0"/>
                </a:lnTo>
                <a:lnTo>
                  <a:pt x="102144" y="7613"/>
                </a:lnTo>
                <a:lnTo>
                  <a:pt x="61145" y="28815"/>
                </a:lnTo>
                <a:lnTo>
                  <a:pt x="28815" y="61145"/>
                </a:lnTo>
                <a:lnTo>
                  <a:pt x="7613" y="102144"/>
                </a:lnTo>
                <a:lnTo>
                  <a:pt x="0" y="149351"/>
                </a:lnTo>
                <a:lnTo>
                  <a:pt x="0" y="746759"/>
                </a:lnTo>
                <a:lnTo>
                  <a:pt x="7613" y="793967"/>
                </a:lnTo>
                <a:lnTo>
                  <a:pt x="28815" y="834966"/>
                </a:lnTo>
                <a:lnTo>
                  <a:pt x="61145" y="867296"/>
                </a:lnTo>
                <a:lnTo>
                  <a:pt x="102144" y="888498"/>
                </a:lnTo>
                <a:lnTo>
                  <a:pt x="149352" y="896111"/>
                </a:lnTo>
                <a:lnTo>
                  <a:pt x="2602992" y="896111"/>
                </a:lnTo>
                <a:lnTo>
                  <a:pt x="2650199" y="888498"/>
                </a:lnTo>
                <a:lnTo>
                  <a:pt x="2691198" y="867296"/>
                </a:lnTo>
                <a:lnTo>
                  <a:pt x="2723528" y="834966"/>
                </a:lnTo>
                <a:lnTo>
                  <a:pt x="2744730" y="793967"/>
                </a:lnTo>
                <a:lnTo>
                  <a:pt x="2752344" y="746759"/>
                </a:lnTo>
                <a:lnTo>
                  <a:pt x="2752344" y="149351"/>
                </a:lnTo>
                <a:lnTo>
                  <a:pt x="2744730" y="102144"/>
                </a:lnTo>
                <a:lnTo>
                  <a:pt x="2723528" y="61145"/>
                </a:lnTo>
                <a:lnTo>
                  <a:pt x="2691198" y="28815"/>
                </a:lnTo>
                <a:lnTo>
                  <a:pt x="2650199" y="7613"/>
                </a:lnTo>
                <a:lnTo>
                  <a:pt x="2602992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52384" y="1340942"/>
            <a:ext cx="2535555" cy="53784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lvl="0" indent="31750" defTabSz="914400" eaLnBrk="1" fontAlgn="auto" latinLnBrk="0" hangingPunct="1">
              <a:lnSpc>
                <a:spcPts val="13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(c) to</a:t>
            </a:r>
            <a:r>
              <a:rPr kumimoji="0" sz="1200" b="1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1200" b="1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pollution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enhance </a:t>
            </a:r>
            <a:r>
              <a:rPr kumimoji="0" sz="1200" b="1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environmental</a:t>
            </a:r>
            <a:r>
              <a:rPr kumimoji="0" sz="1200" b="1" i="0" u="none" strike="noStrike" kern="0" cap="none" spc="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quality </a:t>
            </a:r>
            <a:r>
              <a:rPr kumimoji="0" sz="12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health</a:t>
            </a:r>
            <a:r>
              <a:rPr kumimoji="0" sz="1200" b="1" i="0" u="none" strike="noStrike" kern="0" cap="none" spc="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641985" marR="0" lvl="0" indent="0" defTabSz="914400" eaLnBrk="1" fontAlgn="auto" latinLnBrk="0" hangingPunct="1">
              <a:lnSpc>
                <a:spcPts val="12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people</a:t>
            </a:r>
            <a:r>
              <a:rPr kumimoji="0" sz="1200" b="1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planet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630400" y="2124887"/>
            <a:ext cx="2771775" cy="951865"/>
            <a:chOff x="7630400" y="2124887"/>
            <a:chExt cx="2771775" cy="951865"/>
          </a:xfrm>
        </p:grpSpPr>
        <p:sp>
          <p:nvSpPr>
            <p:cNvPr id="46" name="object 46"/>
            <p:cNvSpPr/>
            <p:nvPr/>
          </p:nvSpPr>
          <p:spPr>
            <a:xfrm>
              <a:off x="7639925" y="2134412"/>
              <a:ext cx="2752725" cy="932815"/>
            </a:xfrm>
            <a:custGeom>
              <a:avLst/>
              <a:gdLst/>
              <a:ahLst/>
              <a:cxnLst/>
              <a:rect l="l" t="t" r="r" b="b"/>
              <a:pathLst>
                <a:path w="2752725" h="932814">
                  <a:moveTo>
                    <a:pt x="2514904" y="0"/>
                  </a:moveTo>
                  <a:lnTo>
                    <a:pt x="237439" y="0"/>
                  </a:lnTo>
                  <a:lnTo>
                    <a:pt x="189588" y="4823"/>
                  </a:lnTo>
                  <a:lnTo>
                    <a:pt x="145019" y="18658"/>
                  </a:lnTo>
                  <a:lnTo>
                    <a:pt x="104687" y="40549"/>
                  </a:lnTo>
                  <a:lnTo>
                    <a:pt x="69546" y="69542"/>
                  </a:lnTo>
                  <a:lnTo>
                    <a:pt x="40552" y="104681"/>
                  </a:lnTo>
                  <a:lnTo>
                    <a:pt x="18660" y="145014"/>
                  </a:lnTo>
                  <a:lnTo>
                    <a:pt x="4824" y="189585"/>
                  </a:lnTo>
                  <a:lnTo>
                    <a:pt x="0" y="237439"/>
                  </a:lnTo>
                  <a:lnTo>
                    <a:pt x="0" y="695236"/>
                  </a:lnTo>
                  <a:lnTo>
                    <a:pt x="4824" y="743090"/>
                  </a:lnTo>
                  <a:lnTo>
                    <a:pt x="18660" y="787662"/>
                  </a:lnTo>
                  <a:lnTo>
                    <a:pt x="40552" y="827997"/>
                  </a:lnTo>
                  <a:lnTo>
                    <a:pt x="69546" y="863139"/>
                  </a:lnTo>
                  <a:lnTo>
                    <a:pt x="104687" y="892134"/>
                  </a:lnTo>
                  <a:lnTo>
                    <a:pt x="145019" y="914027"/>
                  </a:lnTo>
                  <a:lnTo>
                    <a:pt x="189588" y="927863"/>
                  </a:lnTo>
                  <a:lnTo>
                    <a:pt x="237439" y="932688"/>
                  </a:lnTo>
                  <a:lnTo>
                    <a:pt x="2514904" y="932688"/>
                  </a:lnTo>
                  <a:lnTo>
                    <a:pt x="2562755" y="927863"/>
                  </a:lnTo>
                  <a:lnTo>
                    <a:pt x="2607324" y="914027"/>
                  </a:lnTo>
                  <a:lnTo>
                    <a:pt x="2647656" y="892134"/>
                  </a:lnTo>
                  <a:lnTo>
                    <a:pt x="2682797" y="863139"/>
                  </a:lnTo>
                  <a:lnTo>
                    <a:pt x="2711791" y="827997"/>
                  </a:lnTo>
                  <a:lnTo>
                    <a:pt x="2733683" y="787662"/>
                  </a:lnTo>
                  <a:lnTo>
                    <a:pt x="2747519" y="743090"/>
                  </a:lnTo>
                  <a:lnTo>
                    <a:pt x="2752344" y="695236"/>
                  </a:lnTo>
                  <a:lnTo>
                    <a:pt x="2752344" y="237439"/>
                  </a:lnTo>
                  <a:lnTo>
                    <a:pt x="2747519" y="189585"/>
                  </a:lnTo>
                  <a:lnTo>
                    <a:pt x="2733683" y="145014"/>
                  </a:lnTo>
                  <a:lnTo>
                    <a:pt x="2711791" y="104681"/>
                  </a:lnTo>
                  <a:lnTo>
                    <a:pt x="2682797" y="69542"/>
                  </a:lnTo>
                  <a:lnTo>
                    <a:pt x="2647656" y="40549"/>
                  </a:lnTo>
                  <a:lnTo>
                    <a:pt x="2607324" y="18658"/>
                  </a:lnTo>
                  <a:lnTo>
                    <a:pt x="2562755" y="4823"/>
                  </a:lnTo>
                  <a:lnTo>
                    <a:pt x="251490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7639925" y="2134412"/>
              <a:ext cx="2752725" cy="932815"/>
            </a:xfrm>
            <a:custGeom>
              <a:avLst/>
              <a:gdLst/>
              <a:ahLst/>
              <a:cxnLst/>
              <a:rect l="l" t="t" r="r" b="b"/>
              <a:pathLst>
                <a:path w="2752725" h="932814">
                  <a:moveTo>
                    <a:pt x="0" y="237439"/>
                  </a:moveTo>
                  <a:lnTo>
                    <a:pt x="4824" y="189585"/>
                  </a:lnTo>
                  <a:lnTo>
                    <a:pt x="18660" y="145014"/>
                  </a:lnTo>
                  <a:lnTo>
                    <a:pt x="40552" y="104681"/>
                  </a:lnTo>
                  <a:lnTo>
                    <a:pt x="69546" y="69542"/>
                  </a:lnTo>
                  <a:lnTo>
                    <a:pt x="104687" y="40549"/>
                  </a:lnTo>
                  <a:lnTo>
                    <a:pt x="145019" y="18658"/>
                  </a:lnTo>
                  <a:lnTo>
                    <a:pt x="189588" y="4823"/>
                  </a:lnTo>
                  <a:lnTo>
                    <a:pt x="237439" y="0"/>
                  </a:lnTo>
                  <a:lnTo>
                    <a:pt x="2514904" y="0"/>
                  </a:lnTo>
                  <a:lnTo>
                    <a:pt x="2562755" y="4823"/>
                  </a:lnTo>
                  <a:lnTo>
                    <a:pt x="2607324" y="18658"/>
                  </a:lnTo>
                  <a:lnTo>
                    <a:pt x="2647656" y="40549"/>
                  </a:lnTo>
                  <a:lnTo>
                    <a:pt x="2682797" y="69542"/>
                  </a:lnTo>
                  <a:lnTo>
                    <a:pt x="2711791" y="104681"/>
                  </a:lnTo>
                  <a:lnTo>
                    <a:pt x="2733683" y="145014"/>
                  </a:lnTo>
                  <a:lnTo>
                    <a:pt x="2747519" y="189585"/>
                  </a:lnTo>
                  <a:lnTo>
                    <a:pt x="2752344" y="237439"/>
                  </a:lnTo>
                  <a:lnTo>
                    <a:pt x="2752344" y="695236"/>
                  </a:lnTo>
                  <a:lnTo>
                    <a:pt x="2747519" y="743090"/>
                  </a:lnTo>
                  <a:lnTo>
                    <a:pt x="2733683" y="787662"/>
                  </a:lnTo>
                  <a:lnTo>
                    <a:pt x="2711791" y="827997"/>
                  </a:lnTo>
                  <a:lnTo>
                    <a:pt x="2682797" y="863139"/>
                  </a:lnTo>
                  <a:lnTo>
                    <a:pt x="2647656" y="892134"/>
                  </a:lnTo>
                  <a:lnTo>
                    <a:pt x="2607324" y="914027"/>
                  </a:lnTo>
                  <a:lnTo>
                    <a:pt x="2562755" y="927863"/>
                  </a:lnTo>
                  <a:lnTo>
                    <a:pt x="2514904" y="932688"/>
                  </a:lnTo>
                  <a:lnTo>
                    <a:pt x="237439" y="932688"/>
                  </a:lnTo>
                  <a:lnTo>
                    <a:pt x="189588" y="927863"/>
                  </a:lnTo>
                  <a:lnTo>
                    <a:pt x="145019" y="914027"/>
                  </a:lnTo>
                  <a:lnTo>
                    <a:pt x="104687" y="892134"/>
                  </a:lnTo>
                  <a:lnTo>
                    <a:pt x="69546" y="863139"/>
                  </a:lnTo>
                  <a:lnTo>
                    <a:pt x="40552" y="827997"/>
                  </a:lnTo>
                  <a:lnTo>
                    <a:pt x="18660" y="787662"/>
                  </a:lnTo>
                  <a:lnTo>
                    <a:pt x="4824" y="743090"/>
                  </a:lnTo>
                  <a:lnTo>
                    <a:pt x="0" y="695236"/>
                  </a:lnTo>
                  <a:lnTo>
                    <a:pt x="0" y="237439"/>
                  </a:lnTo>
                  <a:close/>
                </a:path>
              </a:pathLst>
            </a:custGeom>
            <a:ln w="19050">
              <a:solidFill>
                <a:srgbClr val="50154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7950504" y="2409736"/>
            <a:ext cx="2161540" cy="3632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5910" marR="5080" lvl="0" indent="-283845" defTabSz="914400" eaLnBrk="1" fontAlgn="auto" latinLnBrk="0" hangingPunct="1">
              <a:lnSpc>
                <a:spcPct val="100899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I4:</a:t>
            </a:r>
            <a:r>
              <a:rPr kumimoji="0" sz="1100" b="1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Reduced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exposures</a:t>
            </a:r>
            <a:r>
              <a:rPr kumimoji="0" sz="1100" b="1" i="0" u="none" strike="noStrike" kern="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100" b="1" i="0" u="none" strike="noStrike" kern="0" cap="none" spc="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harmful </a:t>
            </a:r>
            <a:r>
              <a:rPr kumimoji="0" sz="1100" b="1" i="0" u="none" strike="noStrike" kern="0" cap="none" spc="7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chemicals</a:t>
            </a:r>
            <a:r>
              <a:rPr kumimoji="0" sz="1100" b="1" i="0" u="none" strike="noStrike" kern="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100" b="1" i="0" u="none" strike="noStrike" kern="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pollution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63376" y="2386846"/>
            <a:ext cx="165735" cy="42925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-10" normalizeH="0" baseline="0" noProof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Impact</a:t>
            </a:r>
            <a:endParaRPr kumimoji="0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699679" y="3359175"/>
            <a:ext cx="8535670" cy="3293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33655" lvl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O1: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Increased</a:t>
            </a:r>
            <a:r>
              <a:rPr kumimoji="0" sz="12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use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environmental</a:t>
            </a:r>
            <a:r>
              <a:rPr kumimoji="0" sz="1200" b="1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9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science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digital</a:t>
            </a:r>
            <a:r>
              <a:rPr kumimoji="0" sz="1200" b="1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solutions,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AI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decision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making.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11760" marR="80645" lvl="0" indent="0" algn="ctr" defTabSz="914400" eaLnBrk="1" fontAlgn="auto" latinLnBrk="0" hangingPunct="1">
              <a:lnSpc>
                <a:spcPct val="10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O2: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Strengthened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governance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meet</a:t>
            </a:r>
            <a:r>
              <a:rPr kumimoji="0" sz="1200" b="1" i="0" u="none" strike="noStrike" kern="0" cap="none" spc="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international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environmental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commitments,</a:t>
            </a:r>
            <a:r>
              <a:rPr kumimoji="0" sz="1200" b="1" i="0" u="none" strike="noStrike" kern="0" cap="none" spc="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promote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environmental</a:t>
            </a:r>
            <a:r>
              <a:rPr kumimoji="0" sz="1200" b="1" i="0" u="none" strike="noStrike" kern="0" cap="none" spc="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rule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1" i="0" u="none" strike="noStrike" kern="0" cap="none" spc="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law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support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implementation</a:t>
            </a:r>
            <a:r>
              <a:rPr kumimoji="0" sz="12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national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obligations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MEAs.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065" marR="5080" lvl="0" indent="0" algn="ctr" defTabSz="914400" eaLnBrk="1" fontAlgn="auto" latinLnBrk="0" hangingPunct="1">
              <a:lnSpc>
                <a:spcPct val="100800"/>
              </a:lnSpc>
              <a:spcBef>
                <a:spcPts val="1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O3: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Sustainable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management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restoration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natural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productive</a:t>
            </a:r>
            <a:r>
              <a:rPr kumimoji="0" sz="12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ecosystems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enhanced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pollution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prevention</a:t>
            </a:r>
            <a:r>
              <a:rPr kumimoji="0" sz="12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control,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including</a:t>
            </a:r>
            <a:r>
              <a:rPr kumimoji="0" sz="1200" b="1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areas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affected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200" b="1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7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disasters</a:t>
            </a:r>
            <a:r>
              <a:rPr kumimoji="0" sz="12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conflict.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016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O4: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Increased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adoption</a:t>
            </a:r>
            <a:r>
              <a:rPr kumimoji="0" sz="1200" b="1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sustainable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consumption</a:t>
            </a:r>
            <a:r>
              <a:rPr kumimoji="0" sz="1200" b="1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production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circular</a:t>
            </a:r>
            <a:r>
              <a:rPr kumimoji="0" sz="1200" b="1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economy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approaches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in</a:t>
            </a:r>
            <a:r>
              <a:rPr kumimoji="0" sz="1200" b="1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sectors.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56515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O5: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Increased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adoption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implementation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200" b="1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integrated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solutions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for</a:t>
            </a:r>
            <a:r>
              <a:rPr kumimoji="0" sz="1200" b="1" i="0" u="none" strike="noStrike" kern="0" cap="none" spc="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sustainability.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1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46355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O6: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Finance</a:t>
            </a:r>
            <a:r>
              <a:rPr kumimoji="0" sz="1200" b="1" i="0" u="none" strike="noStrike" kern="0" cap="none" spc="8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leveraged</a:t>
            </a:r>
            <a:r>
              <a:rPr kumimoji="0" sz="1200" b="1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and/or</a:t>
            </a:r>
            <a:r>
              <a:rPr kumimoji="0" sz="1200" b="1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re-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directed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for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long-term</a:t>
            </a:r>
            <a:r>
              <a:rPr kumimoji="0" sz="1200" b="1" i="0" u="none" strike="noStrike" kern="0" cap="none" spc="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sustainability.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3683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O7: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7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UNEP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strengthened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advocate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1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global</a:t>
            </a:r>
            <a:r>
              <a:rPr kumimoji="0" sz="1200" b="1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environment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fit</a:t>
            </a:r>
            <a:r>
              <a:rPr kumimoji="0" sz="1200" b="1" i="0" u="none" strike="noStrike" kern="0" cap="none" spc="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for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purpose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deliver</a:t>
            </a:r>
            <a:r>
              <a:rPr kumimoji="0" sz="1200" b="1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influence.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258945" y="1181430"/>
            <a:ext cx="3218815" cy="896619"/>
          </a:xfrm>
          <a:custGeom>
            <a:avLst/>
            <a:gdLst/>
            <a:ahLst/>
            <a:cxnLst/>
            <a:rect l="l" t="t" r="r" b="b"/>
            <a:pathLst>
              <a:path w="3218815" h="896619">
                <a:moveTo>
                  <a:pt x="3069336" y="0"/>
                </a:moveTo>
                <a:lnTo>
                  <a:pt x="149352" y="0"/>
                </a:lnTo>
                <a:lnTo>
                  <a:pt x="102144" y="7613"/>
                </a:lnTo>
                <a:lnTo>
                  <a:pt x="61145" y="28815"/>
                </a:lnTo>
                <a:lnTo>
                  <a:pt x="28815" y="61145"/>
                </a:lnTo>
                <a:lnTo>
                  <a:pt x="7613" y="102144"/>
                </a:lnTo>
                <a:lnTo>
                  <a:pt x="0" y="149351"/>
                </a:lnTo>
                <a:lnTo>
                  <a:pt x="0" y="746759"/>
                </a:lnTo>
                <a:lnTo>
                  <a:pt x="7613" y="793967"/>
                </a:lnTo>
                <a:lnTo>
                  <a:pt x="28815" y="834966"/>
                </a:lnTo>
                <a:lnTo>
                  <a:pt x="61145" y="867296"/>
                </a:lnTo>
                <a:lnTo>
                  <a:pt x="102144" y="888498"/>
                </a:lnTo>
                <a:lnTo>
                  <a:pt x="149352" y="896111"/>
                </a:lnTo>
                <a:lnTo>
                  <a:pt x="3069336" y="896111"/>
                </a:lnTo>
                <a:lnTo>
                  <a:pt x="3116543" y="888498"/>
                </a:lnTo>
                <a:lnTo>
                  <a:pt x="3157542" y="867296"/>
                </a:lnTo>
                <a:lnTo>
                  <a:pt x="3189872" y="834966"/>
                </a:lnTo>
                <a:lnTo>
                  <a:pt x="3211074" y="793967"/>
                </a:lnTo>
                <a:lnTo>
                  <a:pt x="3218688" y="746759"/>
                </a:lnTo>
                <a:lnTo>
                  <a:pt x="3218688" y="149351"/>
                </a:lnTo>
                <a:lnTo>
                  <a:pt x="3211074" y="102144"/>
                </a:lnTo>
                <a:lnTo>
                  <a:pt x="3189872" y="61145"/>
                </a:lnTo>
                <a:lnTo>
                  <a:pt x="3157542" y="28815"/>
                </a:lnTo>
                <a:lnTo>
                  <a:pt x="3116543" y="7613"/>
                </a:lnTo>
                <a:lnTo>
                  <a:pt x="306933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290314" y="1258138"/>
            <a:ext cx="3153410" cy="70231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276225" marR="11430" lvl="0" indent="-254635" defTabSz="914400" eaLnBrk="1" fontAlgn="auto" latinLnBrk="0" hangingPunct="1">
              <a:lnSpc>
                <a:spcPts val="13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(b)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r>
              <a:rPr kumimoji="0" sz="1200" b="1" i="0" u="none" strike="noStrike" kern="0" cap="none" spc="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biodiversity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loss</a:t>
            </a:r>
            <a:r>
              <a:rPr kumimoji="0" sz="1200" b="1" i="0" u="none" strike="noStrike" kern="0" cap="none" spc="8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ecosystem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degradation,</a:t>
            </a:r>
            <a:r>
              <a:rPr kumimoji="0" sz="1200" b="1" i="0" u="none" strike="noStrike" kern="0" cap="none" spc="8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1" i="0" u="none" strike="noStrike" kern="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maintain</a:t>
            </a:r>
            <a:r>
              <a:rPr kumimoji="0" sz="1200" b="1" i="0" u="none" strike="noStrike" kern="0" cap="none" spc="1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6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ecosystem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functions</a:t>
            </a:r>
            <a:r>
              <a:rPr kumimoji="0" sz="1200" b="1" i="0" u="none" strike="noStrike" kern="0" cap="none" spc="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7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services,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to</a:t>
            </a:r>
            <a:r>
              <a:rPr kumimoji="0" sz="1200" b="1" i="0" u="none" strike="noStrike" kern="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reduce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2700" marR="0" lvl="0" indent="0" defTabSz="914400" eaLnBrk="1" fontAlgn="auto" latinLnBrk="0" hangingPunct="1">
              <a:lnSpc>
                <a:spcPts val="12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desertification,</a:t>
            </a:r>
            <a:r>
              <a:rPr kumimoji="0" sz="1200" b="1" i="0" u="none" strike="noStrike" kern="0" cap="none" spc="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land</a:t>
            </a:r>
            <a:r>
              <a:rPr kumimoji="0" sz="1200" b="1" i="0" u="none" strike="noStrike" kern="0" cap="none" spc="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degradation</a:t>
            </a:r>
            <a:r>
              <a:rPr kumimoji="0" sz="1200" b="1" i="0" u="none" strike="noStrike" kern="0" cap="none" spc="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 </a:t>
            </a:r>
            <a:r>
              <a:rPr kumimoji="0" sz="1200" b="1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drought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86066" y="2167176"/>
            <a:ext cx="848950" cy="32296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21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THE</a:t>
            </a:r>
            <a:r>
              <a:rPr kumimoji="0" sz="1800" b="1" i="0" u="none" strike="noStrike" kern="0" cap="none" spc="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1" u="none" strike="noStrike" kern="0" cap="none" spc="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ONE</a:t>
            </a:r>
            <a:r>
              <a:rPr kumimoji="0" sz="1800" b="1" i="1" u="none" strike="noStrike" kern="0" cap="none" spc="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IMPACT</a:t>
            </a:r>
            <a:r>
              <a:rPr kumimoji="0" sz="1800" b="1" i="0" u="none" strike="noStrike" kern="0" cap="none" spc="1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800" b="1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FRAMEWORK</a:t>
            </a:r>
            <a:r>
              <a:rPr kumimoji="0" lang="en-US" sz="1800" b="1" i="0" u="none" strike="noStrike" kern="0" cap="none" spc="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cs typeface="Calibri"/>
              </a:rPr>
              <a:t> (POW 2026-27)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281940" lvl="0" indent="0" algn="r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-20" normalizeH="0" baseline="0" noProof="0" dirty="0">
                <a:ln>
                  <a:noFill/>
                </a:ln>
                <a:solidFill>
                  <a:srgbClr val="4F81BC"/>
                </a:solidFill>
                <a:effectLst/>
                <a:uLnTx/>
                <a:uFillTx/>
                <a:latin typeface="Calibri"/>
                <a:cs typeface="Calibri"/>
              </a:rPr>
              <a:t>2029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0424769" y="3234994"/>
            <a:ext cx="859155" cy="3575685"/>
            <a:chOff x="10424769" y="3234994"/>
            <a:chExt cx="859155" cy="3575685"/>
          </a:xfrm>
        </p:grpSpPr>
        <p:sp>
          <p:nvSpPr>
            <p:cNvPr id="55" name="object 55"/>
            <p:cNvSpPr/>
            <p:nvPr/>
          </p:nvSpPr>
          <p:spPr>
            <a:xfrm>
              <a:off x="10429532" y="3239757"/>
              <a:ext cx="182880" cy="3566160"/>
            </a:xfrm>
            <a:custGeom>
              <a:avLst/>
              <a:gdLst/>
              <a:ahLst/>
              <a:cxnLst/>
              <a:rect l="l" t="t" r="r" b="b"/>
              <a:pathLst>
                <a:path w="182879" h="3566159">
                  <a:moveTo>
                    <a:pt x="0" y="0"/>
                  </a:moveTo>
                  <a:lnTo>
                    <a:pt x="35590" y="1197"/>
                  </a:lnTo>
                  <a:lnTo>
                    <a:pt x="64655" y="4462"/>
                  </a:lnTo>
                  <a:lnTo>
                    <a:pt x="84253" y="9306"/>
                  </a:lnTo>
                  <a:lnTo>
                    <a:pt x="91440" y="15240"/>
                  </a:lnTo>
                  <a:lnTo>
                    <a:pt x="91440" y="1776082"/>
                  </a:lnTo>
                  <a:lnTo>
                    <a:pt x="98626" y="1782015"/>
                  </a:lnTo>
                  <a:lnTo>
                    <a:pt x="118224" y="1786859"/>
                  </a:lnTo>
                  <a:lnTo>
                    <a:pt x="147289" y="1790125"/>
                  </a:lnTo>
                  <a:lnTo>
                    <a:pt x="182880" y="1791322"/>
                  </a:lnTo>
                  <a:lnTo>
                    <a:pt x="147289" y="1792519"/>
                  </a:lnTo>
                  <a:lnTo>
                    <a:pt x="118224" y="1795784"/>
                  </a:lnTo>
                  <a:lnTo>
                    <a:pt x="98626" y="1800628"/>
                  </a:lnTo>
                  <a:lnTo>
                    <a:pt x="91440" y="1806562"/>
                  </a:lnTo>
                  <a:lnTo>
                    <a:pt x="91440" y="3550920"/>
                  </a:lnTo>
                  <a:lnTo>
                    <a:pt x="84253" y="3556853"/>
                  </a:lnTo>
                  <a:lnTo>
                    <a:pt x="64655" y="3561697"/>
                  </a:lnTo>
                  <a:lnTo>
                    <a:pt x="35590" y="3564962"/>
                  </a:lnTo>
                  <a:lnTo>
                    <a:pt x="0" y="3566160"/>
                  </a:lnTo>
                </a:path>
              </a:pathLst>
            </a:custGeom>
            <a:ln w="9525">
              <a:solidFill>
                <a:srgbClr val="145F8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10686542" y="4270794"/>
              <a:ext cx="591185" cy="1323340"/>
            </a:xfrm>
            <a:custGeom>
              <a:avLst/>
              <a:gdLst/>
              <a:ahLst/>
              <a:cxnLst/>
              <a:rect l="l" t="t" r="r" b="b"/>
              <a:pathLst>
                <a:path w="591184" h="1323339">
                  <a:moveTo>
                    <a:pt x="0" y="98475"/>
                  </a:moveTo>
                  <a:lnTo>
                    <a:pt x="7739" y="60146"/>
                  </a:lnTo>
                  <a:lnTo>
                    <a:pt x="28844" y="28844"/>
                  </a:lnTo>
                  <a:lnTo>
                    <a:pt x="60146" y="7739"/>
                  </a:lnTo>
                  <a:lnTo>
                    <a:pt x="98475" y="0"/>
                  </a:lnTo>
                  <a:lnTo>
                    <a:pt x="492366" y="0"/>
                  </a:lnTo>
                  <a:lnTo>
                    <a:pt x="530695" y="7739"/>
                  </a:lnTo>
                  <a:lnTo>
                    <a:pt x="561997" y="28844"/>
                  </a:lnTo>
                  <a:lnTo>
                    <a:pt x="583102" y="60146"/>
                  </a:lnTo>
                  <a:lnTo>
                    <a:pt x="590842" y="98475"/>
                  </a:lnTo>
                  <a:lnTo>
                    <a:pt x="590842" y="1224584"/>
                  </a:lnTo>
                  <a:lnTo>
                    <a:pt x="583102" y="1262919"/>
                  </a:lnTo>
                  <a:lnTo>
                    <a:pt x="561997" y="1294220"/>
                  </a:lnTo>
                  <a:lnTo>
                    <a:pt x="530695" y="1315322"/>
                  </a:lnTo>
                  <a:lnTo>
                    <a:pt x="492366" y="1323060"/>
                  </a:lnTo>
                  <a:lnTo>
                    <a:pt x="98475" y="1323060"/>
                  </a:lnTo>
                  <a:lnTo>
                    <a:pt x="60146" y="1315322"/>
                  </a:lnTo>
                  <a:lnTo>
                    <a:pt x="28844" y="1294220"/>
                  </a:lnTo>
                  <a:lnTo>
                    <a:pt x="7739" y="1262919"/>
                  </a:lnTo>
                  <a:lnTo>
                    <a:pt x="0" y="1224584"/>
                  </a:lnTo>
                  <a:lnTo>
                    <a:pt x="0" y="98475"/>
                  </a:lnTo>
                  <a:close/>
                </a:path>
              </a:pathLst>
            </a:custGeom>
            <a:ln w="1270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10738507" y="4354435"/>
            <a:ext cx="486409" cy="1156335"/>
          </a:xfrm>
          <a:prstGeom prst="rect">
            <a:avLst/>
          </a:prstGeom>
        </p:spPr>
        <p:txBody>
          <a:bodyPr vert="vert" wrap="square" lIns="0" tIns="3810" rIns="0" bIns="0" rtlCol="0">
            <a:spAutoFit/>
          </a:bodyPr>
          <a:lstStyle/>
          <a:p>
            <a:pPr marL="12065" marR="5080" lvl="0" indent="-635" algn="ctr" defTabSz="914400" eaLnBrk="1" fontAlgn="auto" latinLnBrk="0" hangingPunct="1">
              <a:lnSpc>
                <a:spcPct val="100499"/>
              </a:lnSpc>
              <a:spcBef>
                <a:spcPts val="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12-monthly</a:t>
            </a:r>
            <a:r>
              <a:rPr kumimoji="0" sz="1000" b="0" i="0" u="none" strike="noStrike" kern="0" cap="none" spc="7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6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PPR </a:t>
            </a:r>
            <a:r>
              <a:rPr kumimoji="0" sz="1000" b="0" i="0" u="none" strike="noStrike" kern="0" cap="none" spc="-25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on</a:t>
            </a:r>
            <a:r>
              <a:rPr kumimoji="0" sz="1000" b="0" i="0" u="none" strike="noStrike" kern="0" cap="none" spc="1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 Outcome</a:t>
            </a:r>
            <a:r>
              <a:rPr kumimoji="0" sz="1000" b="0" i="0" u="none" strike="noStrike" kern="0" cap="none" spc="17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-1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indicators, </a:t>
            </a:r>
            <a:r>
              <a:rPr kumimoji="0" sz="10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reported</a:t>
            </a:r>
            <a:r>
              <a:rPr kumimoji="0" sz="1000" b="0" i="0" u="none" strike="noStrike" kern="0" cap="none" spc="3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by</a:t>
            </a:r>
            <a:r>
              <a:rPr kumimoji="0" sz="1000" b="0" i="0" u="none" strike="noStrike" kern="0" cap="none" spc="3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000" b="0" i="0" u="none" strike="noStrike" kern="0" cap="none" spc="5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/>
                <a:cs typeface="Calibri"/>
              </a:rPr>
              <a:t>SP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4243413" y="2124887"/>
            <a:ext cx="3244215" cy="951865"/>
            <a:chOff x="4243413" y="2124887"/>
            <a:chExt cx="3244215" cy="951865"/>
          </a:xfrm>
        </p:grpSpPr>
        <p:sp>
          <p:nvSpPr>
            <p:cNvPr id="59" name="object 59"/>
            <p:cNvSpPr/>
            <p:nvPr/>
          </p:nvSpPr>
          <p:spPr>
            <a:xfrm>
              <a:off x="4252938" y="2134412"/>
              <a:ext cx="3225165" cy="932815"/>
            </a:xfrm>
            <a:custGeom>
              <a:avLst/>
              <a:gdLst/>
              <a:ahLst/>
              <a:cxnLst/>
              <a:rect l="l" t="t" r="r" b="b"/>
              <a:pathLst>
                <a:path w="3225165" h="932814">
                  <a:moveTo>
                    <a:pt x="2987255" y="0"/>
                  </a:moveTo>
                  <a:lnTo>
                    <a:pt x="237439" y="0"/>
                  </a:lnTo>
                  <a:lnTo>
                    <a:pt x="189588" y="4823"/>
                  </a:lnTo>
                  <a:lnTo>
                    <a:pt x="145019" y="18658"/>
                  </a:lnTo>
                  <a:lnTo>
                    <a:pt x="104687" y="40549"/>
                  </a:lnTo>
                  <a:lnTo>
                    <a:pt x="69546" y="69542"/>
                  </a:lnTo>
                  <a:lnTo>
                    <a:pt x="40552" y="104681"/>
                  </a:lnTo>
                  <a:lnTo>
                    <a:pt x="18660" y="145014"/>
                  </a:lnTo>
                  <a:lnTo>
                    <a:pt x="4824" y="189585"/>
                  </a:lnTo>
                  <a:lnTo>
                    <a:pt x="0" y="237439"/>
                  </a:lnTo>
                  <a:lnTo>
                    <a:pt x="0" y="695236"/>
                  </a:lnTo>
                  <a:lnTo>
                    <a:pt x="4824" y="743090"/>
                  </a:lnTo>
                  <a:lnTo>
                    <a:pt x="18660" y="787662"/>
                  </a:lnTo>
                  <a:lnTo>
                    <a:pt x="40552" y="827997"/>
                  </a:lnTo>
                  <a:lnTo>
                    <a:pt x="69546" y="863139"/>
                  </a:lnTo>
                  <a:lnTo>
                    <a:pt x="104687" y="892134"/>
                  </a:lnTo>
                  <a:lnTo>
                    <a:pt x="145019" y="914027"/>
                  </a:lnTo>
                  <a:lnTo>
                    <a:pt x="189588" y="927863"/>
                  </a:lnTo>
                  <a:lnTo>
                    <a:pt x="237439" y="932688"/>
                  </a:lnTo>
                  <a:lnTo>
                    <a:pt x="2987255" y="932688"/>
                  </a:lnTo>
                  <a:lnTo>
                    <a:pt x="3035110" y="927863"/>
                  </a:lnTo>
                  <a:lnTo>
                    <a:pt x="3079682" y="914027"/>
                  </a:lnTo>
                  <a:lnTo>
                    <a:pt x="3120017" y="892134"/>
                  </a:lnTo>
                  <a:lnTo>
                    <a:pt x="3155159" y="863139"/>
                  </a:lnTo>
                  <a:lnTo>
                    <a:pt x="3184154" y="827997"/>
                  </a:lnTo>
                  <a:lnTo>
                    <a:pt x="3206047" y="787662"/>
                  </a:lnTo>
                  <a:lnTo>
                    <a:pt x="3219883" y="743090"/>
                  </a:lnTo>
                  <a:lnTo>
                    <a:pt x="3224707" y="695236"/>
                  </a:lnTo>
                  <a:lnTo>
                    <a:pt x="3224707" y="237439"/>
                  </a:lnTo>
                  <a:lnTo>
                    <a:pt x="3219883" y="189585"/>
                  </a:lnTo>
                  <a:lnTo>
                    <a:pt x="3206047" y="145014"/>
                  </a:lnTo>
                  <a:lnTo>
                    <a:pt x="3184154" y="104681"/>
                  </a:lnTo>
                  <a:lnTo>
                    <a:pt x="3155159" y="69542"/>
                  </a:lnTo>
                  <a:lnTo>
                    <a:pt x="3120017" y="40549"/>
                  </a:lnTo>
                  <a:lnTo>
                    <a:pt x="3079682" y="18658"/>
                  </a:lnTo>
                  <a:lnTo>
                    <a:pt x="3035110" y="4823"/>
                  </a:lnTo>
                  <a:lnTo>
                    <a:pt x="2987255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4252938" y="2134412"/>
              <a:ext cx="3225165" cy="932815"/>
            </a:xfrm>
            <a:custGeom>
              <a:avLst/>
              <a:gdLst/>
              <a:ahLst/>
              <a:cxnLst/>
              <a:rect l="l" t="t" r="r" b="b"/>
              <a:pathLst>
                <a:path w="3225165" h="932814">
                  <a:moveTo>
                    <a:pt x="0" y="237439"/>
                  </a:moveTo>
                  <a:lnTo>
                    <a:pt x="4824" y="189585"/>
                  </a:lnTo>
                  <a:lnTo>
                    <a:pt x="18660" y="145014"/>
                  </a:lnTo>
                  <a:lnTo>
                    <a:pt x="40552" y="104681"/>
                  </a:lnTo>
                  <a:lnTo>
                    <a:pt x="69546" y="69542"/>
                  </a:lnTo>
                  <a:lnTo>
                    <a:pt x="104687" y="40549"/>
                  </a:lnTo>
                  <a:lnTo>
                    <a:pt x="145019" y="18658"/>
                  </a:lnTo>
                  <a:lnTo>
                    <a:pt x="189588" y="4823"/>
                  </a:lnTo>
                  <a:lnTo>
                    <a:pt x="237439" y="0"/>
                  </a:lnTo>
                  <a:lnTo>
                    <a:pt x="2987255" y="0"/>
                  </a:lnTo>
                  <a:lnTo>
                    <a:pt x="3035110" y="4823"/>
                  </a:lnTo>
                  <a:lnTo>
                    <a:pt x="3079682" y="18658"/>
                  </a:lnTo>
                  <a:lnTo>
                    <a:pt x="3120017" y="40549"/>
                  </a:lnTo>
                  <a:lnTo>
                    <a:pt x="3155159" y="69542"/>
                  </a:lnTo>
                  <a:lnTo>
                    <a:pt x="3184154" y="104681"/>
                  </a:lnTo>
                  <a:lnTo>
                    <a:pt x="3206047" y="145014"/>
                  </a:lnTo>
                  <a:lnTo>
                    <a:pt x="3219883" y="189585"/>
                  </a:lnTo>
                  <a:lnTo>
                    <a:pt x="3224707" y="237439"/>
                  </a:lnTo>
                  <a:lnTo>
                    <a:pt x="3224707" y="695236"/>
                  </a:lnTo>
                  <a:lnTo>
                    <a:pt x="3219883" y="743090"/>
                  </a:lnTo>
                  <a:lnTo>
                    <a:pt x="3206047" y="787662"/>
                  </a:lnTo>
                  <a:lnTo>
                    <a:pt x="3184154" y="827997"/>
                  </a:lnTo>
                  <a:lnTo>
                    <a:pt x="3155159" y="863139"/>
                  </a:lnTo>
                  <a:lnTo>
                    <a:pt x="3120017" y="892134"/>
                  </a:lnTo>
                  <a:lnTo>
                    <a:pt x="3079682" y="914027"/>
                  </a:lnTo>
                  <a:lnTo>
                    <a:pt x="3035110" y="927863"/>
                  </a:lnTo>
                  <a:lnTo>
                    <a:pt x="2987255" y="932688"/>
                  </a:lnTo>
                  <a:lnTo>
                    <a:pt x="237439" y="932688"/>
                  </a:lnTo>
                  <a:lnTo>
                    <a:pt x="189588" y="927863"/>
                  </a:lnTo>
                  <a:lnTo>
                    <a:pt x="145019" y="914027"/>
                  </a:lnTo>
                  <a:lnTo>
                    <a:pt x="104687" y="892134"/>
                  </a:lnTo>
                  <a:lnTo>
                    <a:pt x="69546" y="863139"/>
                  </a:lnTo>
                  <a:lnTo>
                    <a:pt x="40552" y="827997"/>
                  </a:lnTo>
                  <a:lnTo>
                    <a:pt x="18660" y="787662"/>
                  </a:lnTo>
                  <a:lnTo>
                    <a:pt x="4824" y="743090"/>
                  </a:lnTo>
                  <a:lnTo>
                    <a:pt x="0" y="695236"/>
                  </a:lnTo>
                  <a:lnTo>
                    <a:pt x="0" y="237439"/>
                  </a:lnTo>
                  <a:close/>
                </a:path>
              </a:pathLst>
            </a:custGeom>
            <a:ln w="19049">
              <a:solidFill>
                <a:srgbClr val="50154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604296" y="2409736"/>
            <a:ext cx="252031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75030" marR="5080" lvl="0" indent="-862965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I3:</a:t>
            </a:r>
            <a:r>
              <a:rPr kumimoji="0" sz="1100" b="1" i="0" u="none" strike="noStrike" kern="0" cap="none" spc="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6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Enhanced</a:t>
            </a:r>
            <a:r>
              <a:rPr kumimoji="0" sz="1100" b="1" i="0" u="none" strike="noStrike" kern="0" cap="none" spc="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stability</a:t>
            </a:r>
            <a:r>
              <a:rPr kumimoji="0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of</a:t>
            </a:r>
            <a:r>
              <a:rPr kumimoji="0" sz="1100" b="1" i="0" u="none" strike="noStrike" kern="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land</a:t>
            </a:r>
            <a:r>
              <a:rPr kumimoji="0" sz="11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and</a:t>
            </a:r>
            <a:r>
              <a:rPr kumimoji="0" sz="1100" b="1" i="0" u="none" strike="noStrike" kern="0" cap="none" spc="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sz="1100" b="1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water </a:t>
            </a:r>
            <a:r>
              <a:rPr kumimoji="0" sz="1100" b="1" i="0" u="none" strike="noStrike" kern="0" cap="none" spc="6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ecosystems</a:t>
            </a:r>
            <a:endParaRPr kumimoji="0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364" y="70501"/>
            <a:ext cx="11807515" cy="605153"/>
          </a:xfrm>
          <a:prstGeom prst="rect">
            <a:avLst/>
          </a:prstGeom>
        </p:spPr>
        <p:txBody>
          <a:bodyPr vert="horz" wrap="square" lIns="0" tIns="111620" rIns="0" bIns="0" rtlCol="0" anchor="t">
            <a:spAutoFit/>
          </a:bodyPr>
          <a:lstStyle/>
          <a:p>
            <a:pPr marL="216535">
              <a:spcBef>
                <a:spcPts val="100"/>
              </a:spcBef>
            </a:pPr>
            <a:r>
              <a:rPr lang="en-US" spc="-20"/>
              <a:t>A Pollution-free Planet: Impact indicator </a:t>
            </a:r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8839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E4233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6532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DDA63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0379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4B9F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0635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C5182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08904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F392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4226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25BCE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4481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A1184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8328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C9D2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124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BE8A2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32430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3E7D4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6277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0996D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2175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55C02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24737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0068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073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18476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2686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BC30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285832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C692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6788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DD13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9414" y="6415785"/>
            <a:ext cx="280415" cy="276999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8788" y="754506"/>
            <a:ext cx="3348990" cy="184785"/>
          </a:xfrm>
          <a:custGeom>
            <a:avLst/>
            <a:gdLst/>
            <a:ahLst/>
            <a:cxnLst/>
            <a:rect l="l" t="t" r="r" b="b"/>
            <a:pathLst>
              <a:path w="3348990" h="184784">
                <a:moveTo>
                  <a:pt x="3348824" y="0"/>
                </a:moveTo>
                <a:lnTo>
                  <a:pt x="0" y="0"/>
                </a:lnTo>
                <a:lnTo>
                  <a:pt x="0" y="184505"/>
                </a:lnTo>
                <a:lnTo>
                  <a:pt x="3348824" y="184505"/>
                </a:lnTo>
                <a:lnTo>
                  <a:pt x="33488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6D709E2-B540-4B8D-629B-698DF57A5238}"/>
              </a:ext>
            </a:extLst>
          </p:cNvPr>
          <p:cNvGraphicFramePr>
            <a:graphicFrameLocks noGrp="1"/>
          </p:cNvGraphicFramePr>
          <p:nvPr/>
        </p:nvGraphicFramePr>
        <p:xfrm>
          <a:off x="514273" y="1074051"/>
          <a:ext cx="11257242" cy="2648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401">
                  <a:extLst>
                    <a:ext uri="{9D8B030D-6E8A-4147-A177-3AD203B41FA5}">
                      <a16:colId xmlns:a16="http://schemas.microsoft.com/office/drawing/2014/main" val="564237438"/>
                    </a:ext>
                  </a:extLst>
                </a:gridCol>
                <a:gridCol w="2322947">
                  <a:extLst>
                    <a:ext uri="{9D8B030D-6E8A-4147-A177-3AD203B41FA5}">
                      <a16:colId xmlns:a16="http://schemas.microsoft.com/office/drawing/2014/main" val="4152522218"/>
                    </a:ext>
                  </a:extLst>
                </a:gridCol>
                <a:gridCol w="2418868">
                  <a:extLst>
                    <a:ext uri="{9D8B030D-6E8A-4147-A177-3AD203B41FA5}">
                      <a16:colId xmlns:a16="http://schemas.microsoft.com/office/drawing/2014/main" val="3410904009"/>
                    </a:ext>
                  </a:extLst>
                </a:gridCol>
                <a:gridCol w="2073013">
                  <a:extLst>
                    <a:ext uri="{9D8B030D-6E8A-4147-A177-3AD203B41FA5}">
                      <a16:colId xmlns:a16="http://schemas.microsoft.com/office/drawing/2014/main" val="1299373759"/>
                    </a:ext>
                  </a:extLst>
                </a:gridCol>
                <a:gridCol w="2073013">
                  <a:extLst>
                    <a:ext uri="{9D8B030D-6E8A-4147-A177-3AD203B41FA5}">
                      <a16:colId xmlns:a16="http://schemas.microsoft.com/office/drawing/2014/main" val="3152536147"/>
                    </a:ext>
                  </a:extLst>
                </a:gridCol>
              </a:tblGrid>
              <a:tr h="412552">
                <a:tc gridSpan="5">
                  <a:txBody>
                    <a:bodyPr/>
                    <a:lstStyle/>
                    <a:p>
                      <a:pPr algn="ctr">
                        <a:tabLst>
                          <a:tab pos="715963" algn="l"/>
                        </a:tabLst>
                      </a:pPr>
                      <a:r>
                        <a:rPr lang="en-US" sz="2000"/>
                        <a:t>PoW 2026-2027</a:t>
                      </a:r>
                      <a:endParaRPr lang="en-GB" sz="2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715963" algn="l"/>
                        </a:tabLst>
                      </a:pPr>
                      <a:endParaRPr lang="en-GB" sz="200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715963" algn="l"/>
                        </a:tabLst>
                      </a:pPr>
                      <a:endParaRPr lang="en-GB" sz="200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111464"/>
                  </a:ext>
                </a:extLst>
              </a:tr>
              <a:tr h="437927">
                <a:tc>
                  <a:txBody>
                    <a:bodyPr/>
                    <a:lstStyle/>
                    <a:p>
                      <a:r>
                        <a:rPr lang="en-US" sz="1600" b="1"/>
                        <a:t>2029 Impact</a:t>
                      </a:r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/>
                        <a:t>Indicator</a:t>
                      </a:r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/>
                        <a:t>Unit of measure</a:t>
                      </a:r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/>
                        <a:t>Baseline and Targets</a:t>
                      </a:r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/>
                        <a:t>Data Sources</a:t>
                      </a:r>
                      <a:endParaRPr lang="en-GB" sz="16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660301"/>
                  </a:ext>
                </a:extLst>
              </a:tr>
              <a:tr h="825105">
                <a:tc>
                  <a:txBody>
                    <a:bodyPr/>
                    <a:lstStyle/>
                    <a:p>
                      <a:r>
                        <a:rPr lang="en-US" sz="1400" b="1"/>
                        <a:t>I4. Reduced exposures to harmful chemicals and pollution.</a:t>
                      </a:r>
                      <a:endParaRPr lang="en-GB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/>
                        <a:t>Releases of pollutants and waste to the environment avoided.</a:t>
                      </a:r>
                    </a:p>
                    <a:p>
                      <a:endParaRPr lang="en-US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Metric </a:t>
                      </a:r>
                      <a:r>
                        <a:rPr lang="en-US" sz="1400" err="1"/>
                        <a:t>tonnes</a:t>
                      </a:r>
                      <a:r>
                        <a:rPr lang="en-US" sz="1400"/>
                        <a:t> of pollutants and waste, including those covered under MEAs </a:t>
                      </a:r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Baseline and target: December 2024 baseline: </a:t>
                      </a:r>
                      <a:r>
                        <a:rPr lang="en-US" sz="1400" b="1"/>
                        <a:t>3,298 metric tons</a:t>
                      </a:r>
                    </a:p>
                    <a:p>
                      <a:endParaRPr lang="en-US" sz="1400"/>
                    </a:p>
                    <a:p>
                      <a:r>
                        <a:rPr lang="en-US" sz="1400"/>
                        <a:t>Progress by December 2029: Reduced by </a:t>
                      </a:r>
                      <a:r>
                        <a:rPr lang="en-US" sz="1400" b="1"/>
                        <a:t>+4,000 metric tons</a:t>
                      </a:r>
                    </a:p>
                    <a:p>
                      <a:endParaRPr lang="en-US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Global Funds’ monitoring systems and reports UNEP partner sources </a:t>
                      </a:r>
                      <a:endParaRPr lang="en-US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77900"/>
                  </a:ext>
                </a:extLst>
              </a:tr>
            </a:tbl>
          </a:graphicData>
        </a:graphic>
      </p:graphicFrame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3CE1224-F0DC-7D64-DF40-68533BFC2993}"/>
              </a:ext>
            </a:extLst>
          </p:cNvPr>
          <p:cNvSpPr/>
          <p:nvPr/>
        </p:nvSpPr>
        <p:spPr>
          <a:xfrm>
            <a:off x="514273" y="3969993"/>
            <a:ext cx="11132295" cy="2036461"/>
          </a:xfrm>
          <a:prstGeom prst="roundRect">
            <a:avLst>
              <a:gd name="adj" fmla="val 8843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1" i="1" u="none" strike="noStrike" kern="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1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 Components of the indicator: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Solid and liquid Persistent Organic Pollutants (POPs) and Mercury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1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 Components to be explored: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Highly-hazardous pesticides, POPs/Mercury containing materials and products, POPs in air, Plastic waste, debris from disasters and conflicts, and other pollutants of concern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baseline uses 2022-2024 programme results and the target is set based on that baseline.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Contributing Portfolio/Projects</a:t>
            </a: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GEF Chemicals and Waste projects, International Waters, Source-to-sea, Textiles, Plastics, Minerals and Metals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3EF9E-A538-7A08-9C91-ACD2A598C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5CF0A1A-CFE7-1C4C-E42F-4E1A0FD4FD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733" y="-21051"/>
            <a:ext cx="11807515" cy="543597"/>
          </a:xfrm>
          <a:prstGeom prst="rect">
            <a:avLst/>
          </a:prstGeom>
        </p:spPr>
        <p:txBody>
          <a:bodyPr vert="horz" wrap="square" lIns="0" tIns="111620" rIns="0" bIns="0" rtlCol="0" anchor="t">
            <a:spAutoFit/>
          </a:bodyPr>
          <a:lstStyle/>
          <a:p>
            <a:pPr marL="216535">
              <a:spcBef>
                <a:spcPts val="100"/>
              </a:spcBef>
            </a:pPr>
            <a:r>
              <a:rPr lang="en-US" sz="2800" spc="-20"/>
              <a:t>A Pollution-free Planet: </a:t>
            </a:r>
            <a:r>
              <a:rPr lang="en-US" sz="2800" spc="-20" err="1"/>
              <a:t>Subprogramme</a:t>
            </a:r>
            <a:r>
              <a:rPr lang="en-US" sz="2800" spc="-20"/>
              <a:t> indicators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50E8342-C7F1-A6C6-2724-F12B1C48FE3A}"/>
              </a:ext>
            </a:extLst>
          </p:cNvPr>
          <p:cNvSpPr/>
          <p:nvPr/>
        </p:nvSpPr>
        <p:spPr>
          <a:xfrm>
            <a:off x="488839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E4233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CAF008B-C97B-40A0-4E69-1600A7CC3F35}"/>
              </a:ext>
            </a:extLst>
          </p:cNvPr>
          <p:cNvSpPr/>
          <p:nvPr/>
        </p:nvSpPr>
        <p:spPr>
          <a:xfrm>
            <a:off x="296532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DDA63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4E08E38-817A-13C7-FE2E-D77F9C202EC1}"/>
              </a:ext>
            </a:extLst>
          </p:cNvPr>
          <p:cNvSpPr/>
          <p:nvPr/>
        </p:nvSpPr>
        <p:spPr>
          <a:xfrm>
            <a:off x="200379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4B9F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391FDB1-338C-78CD-CED2-3B329D82AC9C}"/>
              </a:ext>
            </a:extLst>
          </p:cNvPr>
          <p:cNvSpPr/>
          <p:nvPr/>
        </p:nvSpPr>
        <p:spPr>
          <a:xfrm>
            <a:off x="360635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C5182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2C591CF-98A2-E203-D42B-329B3711F12D}"/>
              </a:ext>
            </a:extLst>
          </p:cNvPr>
          <p:cNvSpPr/>
          <p:nvPr/>
        </p:nvSpPr>
        <p:spPr>
          <a:xfrm>
            <a:off x="5208904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F392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CD46669A-A3F7-41C1-23BE-CF2BC29BAECA}"/>
              </a:ext>
            </a:extLst>
          </p:cNvPr>
          <p:cNvSpPr/>
          <p:nvPr/>
        </p:nvSpPr>
        <p:spPr>
          <a:xfrm>
            <a:off x="104226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25BCE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3E721C61-B6BF-B870-FAAD-FBECF5ADF384}"/>
              </a:ext>
            </a:extLst>
          </p:cNvPr>
          <p:cNvSpPr/>
          <p:nvPr/>
        </p:nvSpPr>
        <p:spPr>
          <a:xfrm>
            <a:off x="264481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A1184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D107CF1-57F7-6E95-8353-A92B4293D6BA}"/>
              </a:ext>
            </a:extLst>
          </p:cNvPr>
          <p:cNvSpPr/>
          <p:nvPr/>
        </p:nvSpPr>
        <p:spPr>
          <a:xfrm>
            <a:off x="168328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C9D2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B99A5207-8828-236F-0110-B595FEBB0CA0}"/>
              </a:ext>
            </a:extLst>
          </p:cNvPr>
          <p:cNvSpPr/>
          <p:nvPr/>
        </p:nvSpPr>
        <p:spPr>
          <a:xfrm>
            <a:off x="40124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BE8A2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7FC9888-F545-65CD-A4DA-62719DCD46E4}"/>
              </a:ext>
            </a:extLst>
          </p:cNvPr>
          <p:cNvSpPr/>
          <p:nvPr/>
        </p:nvSpPr>
        <p:spPr>
          <a:xfrm>
            <a:off x="232430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3E7D4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02AD57B7-E0C1-4695-664C-CDC34B3798D8}"/>
              </a:ext>
            </a:extLst>
          </p:cNvPr>
          <p:cNvSpPr/>
          <p:nvPr/>
        </p:nvSpPr>
        <p:spPr>
          <a:xfrm>
            <a:off x="136277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0996D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1CC43F3-306B-44AD-08A0-428EB04CACF6}"/>
              </a:ext>
            </a:extLst>
          </p:cNvPr>
          <p:cNvSpPr/>
          <p:nvPr/>
        </p:nvSpPr>
        <p:spPr>
          <a:xfrm>
            <a:off x="72175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55C02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9E080B85-B91C-9C3A-A415-228722BB85D9}"/>
              </a:ext>
            </a:extLst>
          </p:cNvPr>
          <p:cNvSpPr/>
          <p:nvPr/>
        </p:nvSpPr>
        <p:spPr>
          <a:xfrm>
            <a:off x="424737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0068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394D2066-BCF5-0966-2730-BB620A868060}"/>
              </a:ext>
            </a:extLst>
          </p:cNvPr>
          <p:cNvSpPr/>
          <p:nvPr/>
        </p:nvSpPr>
        <p:spPr>
          <a:xfrm>
            <a:off x="8073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18476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2DEA5818-A5AF-67A2-7224-49AEDECE34CD}"/>
              </a:ext>
            </a:extLst>
          </p:cNvPr>
          <p:cNvSpPr/>
          <p:nvPr/>
        </p:nvSpPr>
        <p:spPr>
          <a:xfrm>
            <a:off x="392686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BC30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31F7456B-2EBE-F985-A6F7-D18684385CEF}"/>
              </a:ext>
            </a:extLst>
          </p:cNvPr>
          <p:cNvSpPr/>
          <p:nvPr/>
        </p:nvSpPr>
        <p:spPr>
          <a:xfrm>
            <a:off x="3285832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C692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6D2D7629-0CD4-5295-B4D7-083ECFAC9C92}"/>
              </a:ext>
            </a:extLst>
          </p:cNvPr>
          <p:cNvSpPr/>
          <p:nvPr/>
        </p:nvSpPr>
        <p:spPr>
          <a:xfrm>
            <a:off x="456788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DD13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object 20">
            <a:extLst>
              <a:ext uri="{FF2B5EF4-FFF2-40B4-BE49-F238E27FC236}">
                <a16:creationId xmlns:a16="http://schemas.microsoft.com/office/drawing/2014/main" id="{5CEA63F1-1ABD-1E68-99F7-6C3F6BD4353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9414" y="6415785"/>
            <a:ext cx="280415" cy="276999"/>
          </a:xfrm>
          <a:prstGeom prst="rect">
            <a:avLst/>
          </a:prstGeom>
        </p:spPr>
      </p:pic>
      <p:sp>
        <p:nvSpPr>
          <p:cNvPr id="21" name="object 21">
            <a:extLst>
              <a:ext uri="{FF2B5EF4-FFF2-40B4-BE49-F238E27FC236}">
                <a16:creationId xmlns:a16="http://schemas.microsoft.com/office/drawing/2014/main" id="{B6004EF2-E4F0-697C-1A8D-214AAFC2FFE0}"/>
              </a:ext>
            </a:extLst>
          </p:cNvPr>
          <p:cNvSpPr/>
          <p:nvPr/>
        </p:nvSpPr>
        <p:spPr>
          <a:xfrm>
            <a:off x="0" y="548836"/>
            <a:ext cx="3348990" cy="184785"/>
          </a:xfrm>
          <a:custGeom>
            <a:avLst/>
            <a:gdLst/>
            <a:ahLst/>
            <a:cxnLst/>
            <a:rect l="l" t="t" r="r" b="b"/>
            <a:pathLst>
              <a:path w="3348990" h="184784">
                <a:moveTo>
                  <a:pt x="3348824" y="0"/>
                </a:moveTo>
                <a:lnTo>
                  <a:pt x="0" y="0"/>
                </a:lnTo>
                <a:lnTo>
                  <a:pt x="0" y="184505"/>
                </a:lnTo>
                <a:lnTo>
                  <a:pt x="3348824" y="184505"/>
                </a:lnTo>
                <a:lnTo>
                  <a:pt x="33488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FEF748DC-FB9E-C3DE-677B-AE6A2DB9943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 marR="0" lvl="0" indent="0" algn="r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381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sz="1800" b="0" i="0" u="none" strike="noStrike" kern="0" cap="none" spc="-25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4949BDF-FEC2-A05C-580E-6D1820946B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002291"/>
              </p:ext>
            </p:extLst>
          </p:nvPr>
        </p:nvGraphicFramePr>
        <p:xfrm>
          <a:off x="217189" y="823582"/>
          <a:ext cx="11807515" cy="5239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4781">
                  <a:extLst>
                    <a:ext uri="{9D8B030D-6E8A-4147-A177-3AD203B41FA5}">
                      <a16:colId xmlns:a16="http://schemas.microsoft.com/office/drawing/2014/main" val="4152522218"/>
                    </a:ext>
                  </a:extLst>
                </a:gridCol>
                <a:gridCol w="1237534">
                  <a:extLst>
                    <a:ext uri="{9D8B030D-6E8A-4147-A177-3AD203B41FA5}">
                      <a16:colId xmlns:a16="http://schemas.microsoft.com/office/drawing/2014/main" val="1280507370"/>
                    </a:ext>
                  </a:extLst>
                </a:gridCol>
                <a:gridCol w="4716379">
                  <a:extLst>
                    <a:ext uri="{9D8B030D-6E8A-4147-A177-3AD203B41FA5}">
                      <a16:colId xmlns:a16="http://schemas.microsoft.com/office/drawing/2014/main" val="3410904009"/>
                    </a:ext>
                  </a:extLst>
                </a:gridCol>
                <a:gridCol w="2598821">
                  <a:extLst>
                    <a:ext uri="{9D8B030D-6E8A-4147-A177-3AD203B41FA5}">
                      <a16:colId xmlns:a16="http://schemas.microsoft.com/office/drawing/2014/main" val="1299373759"/>
                    </a:ext>
                  </a:extLst>
                </a:gridCol>
              </a:tblGrid>
              <a:tr h="382071">
                <a:tc gridSpan="4">
                  <a:txBody>
                    <a:bodyPr/>
                    <a:lstStyle/>
                    <a:p>
                      <a:pPr algn="ctr">
                        <a:tabLst>
                          <a:tab pos="715963" algn="l"/>
                        </a:tabLst>
                      </a:pPr>
                      <a:r>
                        <a:rPr lang="en-US" sz="2000"/>
                        <a:t>PoW 2026-2027</a:t>
                      </a:r>
                      <a:endParaRPr lang="en-GB" sz="2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tabLst>
                          <a:tab pos="715963" algn="l"/>
                        </a:tabLst>
                      </a:pPr>
                      <a:endParaRPr lang="en-GB" sz="200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111464"/>
                  </a:ext>
                </a:extLst>
              </a:tr>
              <a:tr h="312839">
                <a:tc>
                  <a:txBody>
                    <a:bodyPr/>
                    <a:lstStyle/>
                    <a:p>
                      <a:r>
                        <a:rPr lang="en-US" sz="1400" b="1"/>
                        <a:t>Indicator</a:t>
                      </a:r>
                      <a:endParaRPr lang="en-GB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/>
                        <a:t>Primary Outcome (s)</a:t>
                      </a:r>
                      <a:endParaRPr lang="en-GB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/>
                        <a:t>Unit of measure</a:t>
                      </a:r>
                      <a:endParaRPr lang="en-GB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/>
                        <a:t>Baseline and Targets</a:t>
                      </a:r>
                      <a:endParaRPr lang="en-GB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660301"/>
                  </a:ext>
                </a:extLst>
              </a:tr>
              <a:tr h="1155605">
                <a:tc>
                  <a:txBody>
                    <a:bodyPr/>
                    <a:lstStyle/>
                    <a:p>
                      <a:r>
                        <a:rPr lang="en-US" sz="1400" b="1"/>
                        <a:t>3.1. Number of countries developing, adopting, revising or implementing policies, laws or regulations that advance circular approaches, sound management for chemicals and waste, and pollution prevention and control in key sectors</a:t>
                      </a:r>
                    </a:p>
                    <a:p>
                      <a:endParaRPr lang="en-US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O2, 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3.1.1 </a:t>
                      </a:r>
                      <a:r>
                        <a:rPr lang="en-US" sz="1400" b="1" dirty="0"/>
                        <a:t>Number of countries </a:t>
                      </a:r>
                      <a:r>
                        <a:rPr lang="en-US" sz="1400" dirty="0"/>
                        <a:t>that have developed, adopted, revised or implemented </a:t>
                      </a:r>
                      <a:r>
                        <a:rPr lang="en-US" sz="1400" b="1" dirty="0"/>
                        <a:t>policies, laws or regulations </a:t>
                      </a:r>
                      <a:r>
                        <a:rPr lang="en-US" sz="1400" dirty="0"/>
                        <a:t>that promote circular approaches, sound chemicals and waste management, and pollution prevention and control (disaggregated by sector/value chain/issue)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400"/>
                        <a:t>Dec 2024 baseline: </a:t>
                      </a:r>
                      <a:r>
                        <a:rPr lang="en-US" sz="1400" b="1"/>
                        <a:t>50</a:t>
                      </a:r>
                    </a:p>
                    <a:p>
                      <a:pPr lvl="0"/>
                      <a:r>
                        <a:rPr lang="en-US" sz="1400"/>
                        <a:t>Progress by Dec 2026: </a:t>
                      </a:r>
                      <a:r>
                        <a:rPr lang="en-US" sz="1400" b="1"/>
                        <a:t>+15</a:t>
                      </a:r>
                    </a:p>
                    <a:p>
                      <a:pPr lvl="0"/>
                      <a:endParaRPr lang="en-US" sz="1400" b="1"/>
                    </a:p>
                    <a:p>
                      <a:pPr lvl="0"/>
                      <a:r>
                        <a:rPr lang="en-US" sz="1400"/>
                        <a:t>Progress by Dec 2027: </a:t>
                      </a:r>
                      <a:r>
                        <a:rPr lang="en-US" sz="1400" b="1"/>
                        <a:t>+20 </a:t>
                      </a:r>
                      <a:endParaRPr lang="en-GB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177632"/>
                  </a:ext>
                </a:extLst>
              </a:tr>
              <a:tr h="1155605">
                <a:tc>
                  <a:txBody>
                    <a:bodyPr/>
                    <a:lstStyle/>
                    <a:p>
                      <a:r>
                        <a:rPr lang="en-US" sz="1400" b="1"/>
                        <a:t>3.2 Number of private sector entities taking action to improve chemicals and waste management and reduce pollution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O4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3.2.1 </a:t>
                      </a:r>
                      <a:r>
                        <a:rPr lang="en-US" sz="1400" b="1" dirty="0"/>
                        <a:t>Number of private sector entities </a:t>
                      </a:r>
                      <a:r>
                        <a:rPr lang="en-US" sz="1400" dirty="0"/>
                        <a:t>at global or national level reporting progress in </a:t>
                      </a:r>
                      <a:r>
                        <a:rPr lang="en-US" sz="1400" b="1" dirty="0"/>
                        <a:t>taking up more circular approaches</a:t>
                      </a:r>
                      <a:r>
                        <a:rPr lang="en-US" sz="1400" dirty="0"/>
                        <a:t>, including through product design, extended producer responsibility schemes, safer alternatives, sound chemicals and waste management and pollution reduction measures (disaggregated by sector/value chain)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December 2025 baseline: </a:t>
                      </a:r>
                      <a:r>
                        <a:rPr lang="en-US" sz="1400" b="1"/>
                        <a:t>10</a:t>
                      </a:r>
                    </a:p>
                    <a:p>
                      <a:r>
                        <a:rPr lang="en-US" sz="1400"/>
                        <a:t>Progress by Dec 2026: </a:t>
                      </a:r>
                      <a:r>
                        <a:rPr lang="en-US" sz="1400" b="1"/>
                        <a:t>+15</a:t>
                      </a:r>
                    </a:p>
                    <a:p>
                      <a:r>
                        <a:rPr lang="en-US" sz="1400"/>
                        <a:t>Progress by Dec 2027: </a:t>
                      </a:r>
                      <a:r>
                        <a:rPr lang="en-US" sz="1400" b="1"/>
                        <a:t>+25</a:t>
                      </a:r>
                      <a:endParaRPr lang="en-GB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627192"/>
                  </a:ext>
                </a:extLst>
              </a:tr>
              <a:tr h="1155605">
                <a:tc>
                  <a:txBody>
                    <a:bodyPr/>
                    <a:lstStyle/>
                    <a:p>
                      <a:r>
                        <a:rPr lang="en-US" sz="1400" b="1"/>
                        <a:t>3.3 Increase in the number of sectoral and intersectoral efforts advancing positive outcomes for environment and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3.3.1 Number of intersectoral strategies/action plans/measures that address the </a:t>
                      </a:r>
                      <a:r>
                        <a:rPr lang="en-US" sz="1400" b="1" dirty="0"/>
                        <a:t>environmental dimensions of antimicrobial resistance or other health 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Dec 2025 baseline: </a:t>
                      </a:r>
                      <a:r>
                        <a:rPr lang="en-US" sz="1400" b="1" dirty="0"/>
                        <a:t>6</a:t>
                      </a:r>
                    </a:p>
                    <a:p>
                      <a:r>
                        <a:rPr lang="en-US" sz="1400" dirty="0"/>
                        <a:t>Progress by Dec 2026: </a:t>
                      </a:r>
                      <a:r>
                        <a:rPr lang="en-US" sz="1400" b="1" dirty="0"/>
                        <a:t>+4</a:t>
                      </a:r>
                    </a:p>
                    <a:p>
                      <a:r>
                        <a:rPr lang="en-US" sz="1400" dirty="0"/>
                        <a:t>Progress by Dec 2027: </a:t>
                      </a:r>
                      <a:r>
                        <a:rPr lang="en-US" sz="1400" b="1" dirty="0"/>
                        <a:t>+3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57636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ABD87C18-D508-D024-3C9A-A5E56C26C460}"/>
              </a:ext>
            </a:extLst>
          </p:cNvPr>
          <p:cNvSpPr txBox="1"/>
          <p:nvPr/>
        </p:nvSpPr>
        <p:spPr>
          <a:xfrm>
            <a:off x="167296" y="6063302"/>
            <a:ext cx="111395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sources: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UNEP partner sources, monitoring records, Global Funds’ monitoring systems and reports, media sources and UNEP project websites/databases </a:t>
            </a:r>
            <a:endParaRPr kumimoji="0" lang="en-GB" sz="12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83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733" y="79944"/>
            <a:ext cx="11807515" cy="482042"/>
          </a:xfrm>
          <a:prstGeom prst="rect">
            <a:avLst/>
          </a:prstGeom>
        </p:spPr>
        <p:txBody>
          <a:bodyPr vert="horz" wrap="square" lIns="0" tIns="111620" rIns="0" bIns="0" rtlCol="0" anchor="t">
            <a:spAutoFit/>
          </a:bodyPr>
          <a:lstStyle/>
          <a:p>
            <a:pPr marL="216535">
              <a:spcBef>
                <a:spcPts val="100"/>
              </a:spcBef>
            </a:pPr>
            <a:r>
              <a:rPr lang="en-US" sz="2400" spc="-20" dirty="0"/>
              <a:t>A Pollution-free Planet: Indicator Continuity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488839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E4233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6532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DDA63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0379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4B9F38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0635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C5182C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08904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F392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4226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25BCE1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4481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A1184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8328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C9D23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124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BE8A2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32430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3E7D4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6277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0996D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2175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59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55C02B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24737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00689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0733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18476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2686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BC30A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285832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FC6924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67885" y="6438455"/>
            <a:ext cx="226060" cy="230504"/>
          </a:xfrm>
          <a:custGeom>
            <a:avLst/>
            <a:gdLst/>
            <a:ahLst/>
            <a:cxnLst/>
            <a:rect l="l" t="t" r="r" b="b"/>
            <a:pathLst>
              <a:path w="226060" h="230504">
                <a:moveTo>
                  <a:pt x="226021" y="0"/>
                </a:moveTo>
                <a:lnTo>
                  <a:pt x="0" y="0"/>
                </a:lnTo>
                <a:lnTo>
                  <a:pt x="0" y="230022"/>
                </a:lnTo>
                <a:lnTo>
                  <a:pt x="226021" y="230022"/>
                </a:lnTo>
                <a:lnTo>
                  <a:pt x="226021" y="0"/>
                </a:lnTo>
                <a:close/>
              </a:path>
            </a:pathLst>
          </a:custGeom>
          <a:solidFill>
            <a:srgbClr val="DD136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9414" y="6415785"/>
            <a:ext cx="280415" cy="276999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38100" marR="0" lvl="0" indent="0" algn="r" defTabSz="914400" rtl="0" eaLnBrk="1" fontAlgn="auto" latinLnBrk="0" hangingPunct="1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0" i="0" u="none" strike="noStrike" kern="0" cap="none" spc="-25" normalizeH="0" baseline="0" noProof="0" dirty="0">
                <a:ln>
                  <a:noFill/>
                </a:ln>
                <a:solidFill>
                  <a:srgbClr val="76767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pPr marL="381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0" cap="none" spc="-25" normalizeH="0" baseline="0" noProof="0">
              <a:ln>
                <a:noFill/>
              </a:ln>
              <a:solidFill>
                <a:srgbClr val="76767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DBC763-058F-A378-5B52-668566FBB961}"/>
              </a:ext>
            </a:extLst>
          </p:cNvPr>
          <p:cNvSpPr txBox="1"/>
          <p:nvPr/>
        </p:nvSpPr>
        <p:spPr>
          <a:xfrm>
            <a:off x="421696" y="783642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MTS 2022-25: OUTCOME INDICATORS</a:t>
            </a: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0B9DE0-6378-8C96-F951-99FA239EBAE0}"/>
              </a:ext>
            </a:extLst>
          </p:cNvPr>
          <p:cNvSpPr txBox="1"/>
          <p:nvPr/>
        </p:nvSpPr>
        <p:spPr>
          <a:xfrm>
            <a:off x="7008929" y="828515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MTS 2026-29: IMPACT INDICATOR</a:t>
            </a: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357265-597A-2AFA-234F-64BC22075560}"/>
              </a:ext>
            </a:extLst>
          </p:cNvPr>
          <p:cNvSpPr txBox="1"/>
          <p:nvPr/>
        </p:nvSpPr>
        <p:spPr>
          <a:xfrm>
            <a:off x="7022784" y="2399082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MTS 2026-29: OUTCOME INDICATORS</a:t>
            </a:r>
            <a:endParaRPr kumimoji="0" lang="en-GB" sz="18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2937477-A572-C4C1-AB20-32D77EC404AA}"/>
              </a:ext>
            </a:extLst>
          </p:cNvPr>
          <p:cNvSpPr/>
          <p:nvPr/>
        </p:nvSpPr>
        <p:spPr>
          <a:xfrm>
            <a:off x="447142" y="1226872"/>
            <a:ext cx="4391017" cy="114491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Indicator (i)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 of Governments that are developing/implementing policies on chemicals and waste management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96ED123-960B-0F17-587A-65B8E513BE63}"/>
              </a:ext>
            </a:extLst>
          </p:cNvPr>
          <p:cNvSpPr/>
          <p:nvPr/>
        </p:nvSpPr>
        <p:spPr>
          <a:xfrm>
            <a:off x="448462" y="2690388"/>
            <a:ext cx="4392701" cy="9203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Indicator (ii)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 of Governments developing or implementing policies to prevent or reduce waste 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9E6C2FA-AC58-0A57-0A9F-525819E72B51}"/>
              </a:ext>
            </a:extLst>
          </p:cNvPr>
          <p:cNvSpPr/>
          <p:nvPr/>
        </p:nvSpPr>
        <p:spPr>
          <a:xfrm>
            <a:off x="411470" y="3895039"/>
            <a:ext cx="4392701" cy="9203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Indicator (iii)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 of policy, and technical measures developed to reduce pollution</a:t>
            </a: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E043D20-657F-F662-A57C-2C0EA25E18DE}"/>
              </a:ext>
            </a:extLst>
          </p:cNvPr>
          <p:cNvSpPr/>
          <p:nvPr/>
        </p:nvSpPr>
        <p:spPr>
          <a:xfrm>
            <a:off x="425005" y="4988857"/>
            <a:ext cx="4413154" cy="10855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Indicator (iv) Reduction in releases of pollutant to the environment</a:t>
            </a: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83FA035-74DF-1DAD-EB17-8581862A5CE7}"/>
              </a:ext>
            </a:extLst>
          </p:cNvPr>
          <p:cNvSpPr/>
          <p:nvPr/>
        </p:nvSpPr>
        <p:spPr>
          <a:xfrm>
            <a:off x="7036639" y="1226872"/>
            <a:ext cx="4766899" cy="108550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Impact Indicator: </a:t>
            </a: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Releases of pollutants and waste to the environment reduced/avoided</a:t>
            </a:r>
          </a:p>
        </p:txBody>
      </p:sp>
      <p:cxnSp>
        <p:nvCxnSpPr>
          <p:cNvPr id="50" name="Connector: Curved 49">
            <a:extLst>
              <a:ext uri="{FF2B5EF4-FFF2-40B4-BE49-F238E27FC236}">
                <a16:creationId xmlns:a16="http://schemas.microsoft.com/office/drawing/2014/main" id="{A6E3F751-69B8-8AB0-8DC4-91A468D2C9F3}"/>
              </a:ext>
            </a:extLst>
          </p:cNvPr>
          <p:cNvCxnSpPr>
            <a:cxnSpLocks/>
            <a:stCxn id="35" idx="3"/>
            <a:endCxn id="36" idx="1"/>
          </p:cNvCxnSpPr>
          <p:nvPr/>
        </p:nvCxnSpPr>
        <p:spPr>
          <a:xfrm flipV="1">
            <a:off x="4838159" y="1769623"/>
            <a:ext cx="2198480" cy="3761985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6">
                <a:lumMod val="75000"/>
              </a:schemeClr>
            </a:solidFill>
            <a:prstDash val="sysDash"/>
            <a:headEnd type="none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DB33B823-C85E-9378-EDE0-8484D283D1C5}"/>
              </a:ext>
            </a:extLst>
          </p:cNvPr>
          <p:cNvSpPr/>
          <p:nvPr/>
        </p:nvSpPr>
        <p:spPr>
          <a:xfrm>
            <a:off x="7052579" y="2797147"/>
            <a:ext cx="4766900" cy="15122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Indicator 3.1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 of countries developing, adopting, revising or implementing policies, laws or regulations that advance circular approaches, sound management for chemicals and waste, and pollution prevention and control in key sectors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(disaggregated by sector/value chain/issue)</a:t>
            </a: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Connector: Curved 56">
            <a:extLst>
              <a:ext uri="{FF2B5EF4-FFF2-40B4-BE49-F238E27FC236}">
                <a16:creationId xmlns:a16="http://schemas.microsoft.com/office/drawing/2014/main" id="{4DA5F741-C0B0-6F21-F87E-0DBD0F55F65E}"/>
              </a:ext>
            </a:extLst>
          </p:cNvPr>
          <p:cNvCxnSpPr>
            <a:cxnSpLocks/>
            <a:stCxn id="32" idx="3"/>
          </p:cNvCxnSpPr>
          <p:nvPr/>
        </p:nvCxnSpPr>
        <p:spPr>
          <a:xfrm>
            <a:off x="4838159" y="1799329"/>
            <a:ext cx="2186510" cy="1348827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  <a:headEnd type="none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09958910-9988-A396-AFC1-DDE2075ADE78}"/>
              </a:ext>
            </a:extLst>
          </p:cNvPr>
          <p:cNvSpPr/>
          <p:nvPr/>
        </p:nvSpPr>
        <p:spPr>
          <a:xfrm>
            <a:off x="7115017" y="4408226"/>
            <a:ext cx="4688521" cy="11926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Indicator 3.2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 of private sector entities taking action to improve chemicals and waste management and reduce pollution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(disaggregated by sector/value chain)</a:t>
            </a: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121455F2-7A27-72D4-BA43-B6C1B69D8FAB}"/>
              </a:ext>
            </a:extLst>
          </p:cNvPr>
          <p:cNvSpPr/>
          <p:nvPr/>
        </p:nvSpPr>
        <p:spPr>
          <a:xfrm>
            <a:off x="7089571" y="5673135"/>
            <a:ext cx="4713967" cy="10359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Indicator 3.3 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 in the number of sectoral and intersectoral efforts advancing positive outcomes for environment and health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(AMR and other health issues)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ED1B1D0B-303C-BD1A-5F02-CC66C78A06A0}"/>
              </a:ext>
            </a:extLst>
          </p:cNvPr>
          <p:cNvCxnSpPr>
            <a:cxnSpLocks/>
            <a:stCxn id="33" idx="3"/>
            <a:endCxn id="53" idx="1"/>
          </p:cNvCxnSpPr>
          <p:nvPr/>
        </p:nvCxnSpPr>
        <p:spPr>
          <a:xfrm>
            <a:off x="4841163" y="3150583"/>
            <a:ext cx="2211416" cy="402684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  <a:headEnd type="none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BDDEA18E-BD2B-D68C-E569-29960B4894D7}"/>
              </a:ext>
            </a:extLst>
          </p:cNvPr>
          <p:cNvCxnSpPr>
            <a:cxnSpLocks/>
          </p:cNvCxnSpPr>
          <p:nvPr/>
        </p:nvCxnSpPr>
        <p:spPr>
          <a:xfrm flipV="1">
            <a:off x="4838159" y="3912833"/>
            <a:ext cx="2170770" cy="286521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  <a:headEnd type="none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1755D388-1E20-7552-6968-5D4F5D004BC9}"/>
              </a:ext>
            </a:extLst>
          </p:cNvPr>
          <p:cNvCxnSpPr>
            <a:cxnSpLocks/>
            <a:endCxn id="84" idx="1"/>
          </p:cNvCxnSpPr>
          <p:nvPr/>
        </p:nvCxnSpPr>
        <p:spPr>
          <a:xfrm>
            <a:off x="4828273" y="4422479"/>
            <a:ext cx="2286744" cy="582085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  <a:headEnd type="none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03DB4A62-8A13-E181-87AF-DE618B0094F0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4828273" y="4668809"/>
            <a:ext cx="2261298" cy="1522313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>
                <a:lumMod val="50000"/>
              </a:schemeClr>
            </a:solidFill>
            <a:prstDash val="sysDash"/>
            <a:headEnd type="none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9F0699-3CE1-D04B-89C8-A1562B187862}"/>
              </a:ext>
            </a:extLst>
          </p:cNvPr>
          <p:cNvGraphicFramePr>
            <a:graphicFrameLocks noGrp="1"/>
          </p:cNvGraphicFramePr>
          <p:nvPr/>
        </p:nvGraphicFramePr>
        <p:xfrm>
          <a:off x="673100" y="568960"/>
          <a:ext cx="10845800" cy="5720079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7230533">
                  <a:extLst>
                    <a:ext uri="{9D8B030D-6E8A-4147-A177-3AD203B41FA5}">
                      <a16:colId xmlns:a16="http://schemas.microsoft.com/office/drawing/2014/main" val="1031637976"/>
                    </a:ext>
                  </a:extLst>
                </a:gridCol>
                <a:gridCol w="3615267">
                  <a:extLst>
                    <a:ext uri="{9D8B030D-6E8A-4147-A177-3AD203B41FA5}">
                      <a16:colId xmlns:a16="http://schemas.microsoft.com/office/drawing/2014/main" val="655879346"/>
                    </a:ext>
                  </a:extLst>
                </a:gridCol>
              </a:tblGrid>
              <a:tr h="3405543">
                <a:tc gridSpan="2">
                  <a:txBody>
                    <a:bodyPr/>
                    <a:lstStyle/>
                    <a:p>
                      <a:endParaRPr lang="en-US" sz="4000" dirty="0">
                        <a:solidFill>
                          <a:schemeClr val="bg1"/>
                        </a:solidFill>
                        <a:latin typeface="Roboto Regular" pitchFamily="2" charset="0"/>
                        <a:ea typeface="Roboto Regular" pitchFamily="2" charset="0"/>
                      </a:endParaRPr>
                    </a:p>
                    <a:p>
                      <a:endParaRPr lang="en-US" sz="4000" dirty="0">
                        <a:solidFill>
                          <a:schemeClr val="bg1"/>
                        </a:solidFill>
                        <a:latin typeface="Roboto Regular" pitchFamily="2" charset="0"/>
                        <a:ea typeface="Roboto Regular" pitchFamily="2" charset="0"/>
                      </a:endParaRPr>
                    </a:p>
                    <a:p>
                      <a:endParaRPr lang="en-US" sz="4000" dirty="0">
                        <a:solidFill>
                          <a:schemeClr val="bg1"/>
                        </a:solidFill>
                        <a:latin typeface="Roboto Regular" pitchFamily="2" charset="0"/>
                        <a:ea typeface="Roboto Regular" pitchFamily="2" charset="0"/>
                      </a:endParaRPr>
                    </a:p>
                    <a:p>
                      <a:endParaRPr lang="en-US" sz="4000" dirty="0">
                        <a:solidFill>
                          <a:schemeClr val="bg1"/>
                        </a:solidFill>
                        <a:latin typeface="Roboto Regular" pitchFamily="2" charset="0"/>
                        <a:ea typeface="Roboto Regular" pitchFamily="2" charset="0"/>
                      </a:endParaRPr>
                    </a:p>
                    <a:p>
                      <a:r>
                        <a:rPr lang="en-US" sz="4000" dirty="0">
                          <a:solidFill>
                            <a:schemeClr val="bg1"/>
                          </a:solidFill>
                          <a:latin typeface="Roboto Regular" pitchFamily="2" charset="0"/>
                          <a:ea typeface="Roboto Regular" pitchFamily="2" charset="0"/>
                        </a:rPr>
                        <a:t>Thank you</a:t>
                      </a:r>
                      <a:endParaRPr lang="en-US" sz="40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377598"/>
                  </a:ext>
                </a:extLst>
              </a:tr>
              <a:tr h="14639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558981"/>
                  </a:ext>
                </a:extLst>
              </a:tr>
              <a:tr h="850615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www.unep.org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1288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8DEA340-FA27-CA4A-9DFF-98CD3F992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990" y="568960"/>
            <a:ext cx="1587910" cy="11582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F44911-1304-6E17-A8C3-8F94D090D92B}"/>
              </a:ext>
            </a:extLst>
          </p:cNvPr>
          <p:cNvSpPr txBox="1"/>
          <p:nvPr/>
        </p:nvSpPr>
        <p:spPr>
          <a:xfrm>
            <a:off x="673100" y="4203010"/>
            <a:ext cx="102008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Roboto"/>
                <a:ea typeface="Roboto"/>
              </a:rPr>
              <a:t>Tomas Marques, Regional Sub-</a:t>
            </a:r>
            <a:r>
              <a:rPr lang="en-US" sz="1800" b="1" dirty="0" err="1">
                <a:solidFill>
                  <a:schemeClr val="bg1"/>
                </a:solidFill>
                <a:latin typeface="Roboto"/>
                <a:ea typeface="Roboto"/>
              </a:rPr>
              <a:t>programme</a:t>
            </a:r>
            <a:r>
              <a:rPr lang="en-US" sz="1800" b="1" dirty="0">
                <a:solidFill>
                  <a:schemeClr val="bg1"/>
                </a:solidFill>
                <a:latin typeface="Roboto"/>
                <a:ea typeface="Roboto"/>
              </a:rPr>
              <a:t> Coordinator, Chemicals and Pollution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  <a:latin typeface="Roboto"/>
                <a:ea typeface="Roboto"/>
              </a:rPr>
              <a:t>UNEP Europe Office, </a:t>
            </a:r>
            <a:r>
              <a:rPr lang="en-US" b="1" dirty="0">
                <a:solidFill>
                  <a:schemeClr val="bg1"/>
                </a:solidFill>
                <a:latin typeface="Roboto"/>
                <a:ea typeface="Roboto"/>
                <a:hlinkClick r:id="rId4"/>
              </a:rPr>
              <a:t>tomas.marques@un.org</a:t>
            </a:r>
            <a:r>
              <a:rPr lang="en-US" b="1" dirty="0">
                <a:solidFill>
                  <a:schemeClr val="bg1"/>
                </a:solidFill>
                <a:latin typeface="Roboto"/>
                <a:ea typeface="Roboto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dirty="0">
              <a:solidFill>
                <a:schemeClr val="bg1"/>
              </a:solidFill>
              <a:latin typeface="Roboto"/>
              <a:ea typeface="Roboto"/>
            </a:endParaRPr>
          </a:p>
          <a:p>
            <a:pPr lvl="0">
              <a:defRPr/>
            </a:pPr>
            <a:r>
              <a:rPr lang="en-US" b="1" dirty="0">
                <a:solidFill>
                  <a:schemeClr val="bg1"/>
                </a:solidFill>
                <a:latin typeface="Roboto"/>
                <a:ea typeface="Roboto"/>
                <a:hlinkClick r:id="rId5"/>
              </a:rPr>
              <a:t>https://www.unep.org/topics/chemicals-and-pollution-action</a:t>
            </a:r>
            <a:r>
              <a:rPr lang="en-US" b="1" dirty="0">
                <a:solidFill>
                  <a:schemeClr val="bg1"/>
                </a:solidFill>
                <a:latin typeface="Roboto"/>
                <a:ea typeface="Roboto"/>
              </a:rPr>
              <a:t> </a:t>
            </a:r>
            <a:endParaRPr lang="en-US" sz="1800" b="1" dirty="0">
              <a:solidFill>
                <a:schemeClr val="bg1"/>
              </a:solidFill>
              <a:latin typeface="Roboto"/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1673205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BA02E80-D97B-BB4E-9463-06AA165769A6}" vid="{5196EADF-DCBB-9C41-A65B-81DF0ACF330F}"/>
    </a:ext>
  </a:extLst>
</a:theme>
</file>

<file path=ppt/theme/theme2.xml><?xml version="1.0" encoding="utf-8"?>
<a:theme xmlns:a="http://schemas.openxmlformats.org/drawingml/2006/main" name="3_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rgbClr val="00B0F0"/>
        </a:solidFill>
        <a:ln w="19050" algn="ctr">
          <a:noFill/>
          <a:miter lim="800000"/>
          <a:headEnd/>
          <a:tailEnd/>
        </a:ln>
      </a:spPr>
      <a:bodyPr wrap="square" lIns="66675" tIns="66675" rIns="66675" bIns="81000" rtlCol="0" anchor="ctr"/>
      <a:lstStyle>
        <a:defPPr algn="ctr">
          <a:defRPr sz="1100" b="1">
            <a:solidFill>
              <a:prstClr val="white"/>
            </a:solidFill>
            <a:cs typeface="Calibri" panose="020F0502020204030204" pitchFamily="34" charset="0"/>
          </a:defRPr>
        </a:defPPr>
      </a:lst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BA02E80-D97B-BB4E-9463-06AA165769A6}" vid="{5196EADF-DCBB-9C41-A65B-81DF0ACF330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BA02E80-D97B-BB4E-9463-06AA165769A6}" vid="{5196EADF-DCBB-9C41-A65B-81DF0ACF330F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2ACFA87F550418D225E071F542ADA" ma:contentTypeVersion="19" ma:contentTypeDescription="Create a new document." ma:contentTypeScope="" ma:versionID="70ac6588b2c929b3c1fb25b31abb9a40">
  <xsd:schema xmlns:xsd="http://www.w3.org/2001/XMLSchema" xmlns:xs="http://www.w3.org/2001/XMLSchema" xmlns:p="http://schemas.microsoft.com/office/2006/metadata/properties" xmlns:ns2="0f1cb922-524b-4a63-a729-f715e5c73bc5" xmlns:ns3="8bde3967-4b29-49c8-add0-1b77de203898" xmlns:ns4="985ec44e-1bab-4c0b-9df0-6ba128686fc9" targetNamespace="http://schemas.microsoft.com/office/2006/metadata/properties" ma:root="true" ma:fieldsID="b90362aade7d3c640ccde93ed8e10a6f" ns2:_="" ns3:_="" ns4:_="">
    <xsd:import namespace="0f1cb922-524b-4a63-a729-f715e5c73bc5"/>
    <xsd:import namespace="8bde3967-4b29-49c8-add0-1b77de203898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cb922-524b-4a63-a729-f715e5c73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e3967-4b29-49c8-add0-1b77de20389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130028a-ccc8-4b36-86b9-6430aa5c34b5}" ma:internalName="TaxCatchAll" ma:showField="CatchAllData" ma:web="8bde3967-4b29-49c8-add0-1b77de2038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f1cb922-524b-4a63-a729-f715e5c73bc5">
      <Terms xmlns="http://schemas.microsoft.com/office/infopath/2007/PartnerControls"/>
    </lcf76f155ced4ddcb4097134ff3c332f>
    <TaxCatchAll xmlns="985ec44e-1bab-4c0b-9df0-6ba128686fc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A751C2-F892-442D-B44D-E230C5EBFE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1cb922-524b-4a63-a729-f715e5c73bc5"/>
    <ds:schemaRef ds:uri="8bde3967-4b29-49c8-add0-1b77de203898"/>
    <ds:schemaRef ds:uri="985ec44e-1bab-4c0b-9df0-6ba128686f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DE4A29-736C-4F68-B3D8-1EBCDCDC9EC3}">
  <ds:schemaRefs>
    <ds:schemaRef ds:uri="http://schemas.microsoft.com/office/2006/metadata/properties"/>
    <ds:schemaRef ds:uri="http://schemas.microsoft.com/office/infopath/2007/PartnerControls"/>
    <ds:schemaRef ds:uri="0f1cb922-524b-4a63-a729-f715e5c73bc5"/>
    <ds:schemaRef ds:uri="985ec44e-1bab-4c0b-9df0-6ba128686fc9"/>
  </ds:schemaRefs>
</ds:datastoreItem>
</file>

<file path=customXml/itemProps3.xml><?xml version="1.0" encoding="utf-8"?>
<ds:datastoreItem xmlns:ds="http://schemas.openxmlformats.org/officeDocument/2006/customXml" ds:itemID="{5834C179-58AE-421A-AD0E-A847CF04481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1991</Words>
  <Application>Microsoft Office PowerPoint</Application>
  <PresentationFormat>Widescreen</PresentationFormat>
  <Paragraphs>240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32" baseType="lpstr">
      <vt:lpstr>Aptos</vt:lpstr>
      <vt:lpstr>Arial</vt:lpstr>
      <vt:lpstr>Calibri</vt:lpstr>
      <vt:lpstr>Calibri Light</vt:lpstr>
      <vt:lpstr>Flama-Extrabold</vt:lpstr>
      <vt:lpstr>Flama-Light</vt:lpstr>
      <vt:lpstr>Gill Sans MT</vt:lpstr>
      <vt:lpstr>Helvetica Neue LT Std 75</vt:lpstr>
      <vt:lpstr>Roboto</vt:lpstr>
      <vt:lpstr>Roboto Black</vt:lpstr>
      <vt:lpstr>Roboto bold</vt:lpstr>
      <vt:lpstr>Roboto Regular</vt:lpstr>
      <vt:lpstr>Roboto Regular</vt:lpstr>
      <vt:lpstr>Wingdings</vt:lpstr>
      <vt:lpstr>2_Office Theme</vt:lpstr>
      <vt:lpstr>3_Office Theme</vt:lpstr>
      <vt:lpstr>4_Office Theme</vt:lpstr>
      <vt:lpstr>Office Theme</vt:lpstr>
      <vt:lpstr>1_Office Theme</vt:lpstr>
      <vt:lpstr>5_Office Theme</vt:lpstr>
      <vt:lpstr>PowerPoint Presentation</vt:lpstr>
      <vt:lpstr>PowerPoint Presentation</vt:lpstr>
      <vt:lpstr>Where are we coming from ?</vt:lpstr>
      <vt:lpstr>PowerPoint Presentation</vt:lpstr>
      <vt:lpstr>PowerPoint Presentation</vt:lpstr>
      <vt:lpstr>PowerPoint Presentation</vt:lpstr>
      <vt:lpstr>New MTS 2026-2029: where are we heading and what do we need to get there?  </vt:lpstr>
      <vt:lpstr>PowerPoint Presentation</vt:lpstr>
      <vt:lpstr>A Pollution-free Planet: Impact indicator </vt:lpstr>
      <vt:lpstr>A Pollution-free Planet: Subprogramme indicators</vt:lpstr>
      <vt:lpstr>A Pollution-free Planet: Indicator Continuity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Ekaterina Perfilyeva</dc:creator>
  <cp:lastModifiedBy>Samuel Opiyo</cp:lastModifiedBy>
  <cp:revision>109</cp:revision>
  <dcterms:created xsi:type="dcterms:W3CDTF">2025-11-28T05:46:44Z</dcterms:created>
  <dcterms:modified xsi:type="dcterms:W3CDTF">2026-05-04T07:08:06Z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0x010100ACC2ACFA87F550418D225E071F542ADA</vt:lpwstr>
  </property>
</Properties>
</file>