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bookmarkIdSeed="2">
  <p:sldMasterIdLst>
    <p:sldMasterId id="2147483648" r:id="rId1"/>
  </p:sldMasterIdLst>
  <p:notesMasterIdLst>
    <p:notesMasterId r:id="rId56"/>
  </p:notesMasterIdLst>
  <p:sldIdLst>
    <p:sldId id="256" r:id="rId2"/>
    <p:sldId id="436" r:id="rId3"/>
    <p:sldId id="261" r:id="rId4"/>
    <p:sldId id="346" r:id="rId5"/>
    <p:sldId id="439" r:id="rId6"/>
    <p:sldId id="455" r:id="rId7"/>
    <p:sldId id="388" r:id="rId8"/>
    <p:sldId id="389" r:id="rId9"/>
    <p:sldId id="476" r:id="rId10"/>
    <p:sldId id="347" r:id="rId11"/>
    <p:sldId id="358" r:id="rId12"/>
    <p:sldId id="440" r:id="rId13"/>
    <p:sldId id="441" r:id="rId14"/>
    <p:sldId id="442" r:id="rId15"/>
    <p:sldId id="362" r:id="rId16"/>
    <p:sldId id="365" r:id="rId17"/>
    <p:sldId id="456" r:id="rId18"/>
    <p:sldId id="392" r:id="rId19"/>
    <p:sldId id="367" r:id="rId20"/>
    <p:sldId id="368" r:id="rId21"/>
    <p:sldId id="462" r:id="rId22"/>
    <p:sldId id="457" r:id="rId23"/>
    <p:sldId id="369" r:id="rId24"/>
    <p:sldId id="370" r:id="rId25"/>
    <p:sldId id="371" r:id="rId26"/>
    <p:sldId id="458" r:id="rId27"/>
    <p:sldId id="459" r:id="rId28"/>
    <p:sldId id="466" r:id="rId29"/>
    <p:sldId id="467" r:id="rId30"/>
    <p:sldId id="465" r:id="rId31"/>
    <p:sldId id="475" r:id="rId32"/>
    <p:sldId id="373" r:id="rId33"/>
    <p:sldId id="374" r:id="rId34"/>
    <p:sldId id="375" r:id="rId35"/>
    <p:sldId id="376" r:id="rId36"/>
    <p:sldId id="377" r:id="rId37"/>
    <p:sldId id="469" r:id="rId38"/>
    <p:sldId id="378" r:id="rId39"/>
    <p:sldId id="470" r:id="rId40"/>
    <p:sldId id="471" r:id="rId41"/>
    <p:sldId id="473" r:id="rId42"/>
    <p:sldId id="472" r:id="rId43"/>
    <p:sldId id="443" r:id="rId44"/>
    <p:sldId id="474" r:id="rId45"/>
    <p:sldId id="444" r:id="rId46"/>
    <p:sldId id="454" r:id="rId47"/>
    <p:sldId id="390" r:id="rId48"/>
    <p:sldId id="449" r:id="rId49"/>
    <p:sldId id="353" r:id="rId50"/>
    <p:sldId id="447" r:id="rId51"/>
    <p:sldId id="463" r:id="rId52"/>
    <p:sldId id="464" r:id="rId53"/>
    <p:sldId id="445" r:id="rId54"/>
    <p:sldId id="446" r:id="rId5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0863E"/>
    <a:srgbClr val="C3A349"/>
    <a:srgbClr val="9C5ACE"/>
    <a:srgbClr val="421C5E"/>
    <a:srgbClr val="512373"/>
    <a:srgbClr val="828A8A"/>
    <a:srgbClr val="C38049"/>
    <a:srgbClr val="D9D1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426" autoAdjust="0"/>
    <p:restoredTop sz="83885" autoAdjust="0"/>
  </p:normalViewPr>
  <p:slideViewPr>
    <p:cSldViewPr>
      <p:cViewPr varScale="1">
        <p:scale>
          <a:sx n="57" d="100"/>
          <a:sy n="57" d="100"/>
        </p:scale>
        <p:origin x="182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microsoft.com/office/2015/10/relationships/revisionInfo" Target="revisionInfo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7D8771-AFAA-4A77-AB37-3D3DA7FE077D}" type="datetimeFigureOut">
              <a:rPr lang="en-US" smtClean="0"/>
              <a:pPr/>
              <a:t>12/8/2017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474107-2498-495F-905E-9BC6B9D545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252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4707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5356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4787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1816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9108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9788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54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5154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6996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4918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04590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23358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3873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1224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9821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1130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1428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6474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74958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62230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11573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673391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11464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70151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26840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85127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39555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38941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05926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33254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56261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05995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89063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54554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86886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11422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35008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31439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14883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430857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21006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9808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71450" indent="-171450">
              <a:buFontTx/>
              <a:buChar char="-"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F0D300-6534-404D-9065-68B8E506EBB4}" type="slidenum">
              <a:rPr lang="en-CA" smtClean="0">
                <a:solidFill>
                  <a:prstClr val="black"/>
                </a:solidFill>
              </a:rPr>
              <a:pPr/>
              <a:t>47</a:t>
            </a:fld>
            <a:endParaRPr lang="en-CA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8569262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00689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02446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29589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09246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474107-2498-495F-905E-9BC6B9D545E2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6208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8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Master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3"/>
            <a:ext cx="2133600" cy="365125"/>
          </a:xfrm>
          <a:prstGeom prst="rect">
            <a:avLst/>
          </a:prstGeom>
        </p:spPr>
        <p:txBody>
          <a:bodyPr/>
          <a:lstStyle/>
          <a:p>
            <a:fld id="{A3B6CA9C-3C2A-407B-866B-1E3760FE1126}" type="datetimeFigureOut">
              <a:rPr lang="en-US" smtClean="0"/>
              <a:pPr/>
              <a:t>12/8/2017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3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/>
          <a:lstStyle/>
          <a:p>
            <a:fld id="{90D06988-1622-4DEF-942B-A6E66E987E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3"/>
            <a:ext cx="2133600" cy="365125"/>
          </a:xfrm>
          <a:prstGeom prst="rect">
            <a:avLst/>
          </a:prstGeom>
        </p:spPr>
        <p:txBody>
          <a:bodyPr/>
          <a:lstStyle/>
          <a:p>
            <a:fld id="{A3B6CA9C-3C2A-407B-866B-1E3760FE1126}" type="datetimeFigureOut">
              <a:rPr lang="en-US" smtClean="0"/>
              <a:pPr/>
              <a:t>12/8/2017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3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/>
          <a:lstStyle/>
          <a:p>
            <a:fld id="{90D06988-1622-4DEF-942B-A6E66E987E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3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3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3"/>
            <a:ext cx="2133600" cy="365125"/>
          </a:xfrm>
          <a:prstGeom prst="rect">
            <a:avLst/>
          </a:prstGeom>
        </p:spPr>
        <p:txBody>
          <a:bodyPr/>
          <a:lstStyle/>
          <a:p>
            <a:fld id="{A3B6CA9C-3C2A-407B-866B-1E3760FE1126}" type="datetimeFigureOut">
              <a:rPr lang="en-US" smtClean="0"/>
              <a:pPr/>
              <a:t>12/8/2017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3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/>
          <a:lstStyle/>
          <a:p>
            <a:fld id="{90D06988-1622-4DEF-942B-A6E66E987E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3"/>
            <a:ext cx="2133600" cy="365125"/>
          </a:xfrm>
          <a:prstGeom prst="rect">
            <a:avLst/>
          </a:prstGeom>
        </p:spPr>
        <p:txBody>
          <a:bodyPr/>
          <a:lstStyle/>
          <a:p>
            <a:fld id="{A3B6CA9C-3C2A-407B-866B-1E3760FE1126}" type="datetimeFigureOut">
              <a:rPr lang="en-US" smtClean="0"/>
              <a:pPr/>
              <a:t>12/8/2017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3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/>
          <a:lstStyle/>
          <a:p>
            <a:fld id="{90D06988-1622-4DEF-942B-A6E66E987E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3"/>
            <a:ext cx="2133600" cy="365125"/>
          </a:xfrm>
          <a:prstGeom prst="rect">
            <a:avLst/>
          </a:prstGeom>
        </p:spPr>
        <p:txBody>
          <a:bodyPr/>
          <a:lstStyle/>
          <a:p>
            <a:fld id="{A3B6CA9C-3C2A-407B-866B-1E3760FE1126}" type="datetimeFigureOut">
              <a:rPr lang="en-US" smtClean="0"/>
              <a:pPr/>
              <a:t>12/8/2017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3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/>
          <a:lstStyle/>
          <a:p>
            <a:fld id="{90D06988-1622-4DEF-942B-A6E66E987E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3"/>
            <a:ext cx="2133600" cy="365125"/>
          </a:xfrm>
          <a:prstGeom prst="rect">
            <a:avLst/>
          </a:prstGeom>
        </p:spPr>
        <p:txBody>
          <a:bodyPr/>
          <a:lstStyle/>
          <a:p>
            <a:fld id="{A3B6CA9C-3C2A-407B-866B-1E3760FE1126}" type="datetimeFigureOut">
              <a:rPr lang="en-US" smtClean="0"/>
              <a:pPr/>
              <a:t>12/8/2017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3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/>
          <a:lstStyle/>
          <a:p>
            <a:fld id="{90D06988-1622-4DEF-942B-A6E66E987E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4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3" y="273053"/>
            <a:ext cx="5111751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4" y="1435103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3"/>
            <a:ext cx="2133600" cy="365125"/>
          </a:xfrm>
          <a:prstGeom prst="rect">
            <a:avLst/>
          </a:prstGeom>
        </p:spPr>
        <p:txBody>
          <a:bodyPr/>
          <a:lstStyle/>
          <a:p>
            <a:fld id="{A3B6CA9C-3C2A-407B-866B-1E3760FE1126}" type="datetimeFigureOut">
              <a:rPr lang="en-US" smtClean="0"/>
              <a:pPr/>
              <a:t>12/8/2017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3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/>
          <a:lstStyle/>
          <a:p>
            <a:fld id="{90D06988-1622-4DEF-942B-A6E66E987E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3"/>
            <a:ext cx="2133600" cy="365125"/>
          </a:xfrm>
          <a:prstGeom prst="rect">
            <a:avLst/>
          </a:prstGeom>
        </p:spPr>
        <p:txBody>
          <a:bodyPr/>
          <a:lstStyle/>
          <a:p>
            <a:fld id="{A3B6CA9C-3C2A-407B-866B-1E3760FE1126}" type="datetimeFigureOut">
              <a:rPr lang="en-US" smtClean="0"/>
              <a:pPr/>
              <a:t>12/8/2017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3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/>
          <a:lstStyle/>
          <a:p>
            <a:fld id="{90D06988-1622-4DEF-942B-A6E66E987E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3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3"/>
            <a:ext cx="2133600" cy="365125"/>
          </a:xfrm>
          <a:prstGeom prst="rect">
            <a:avLst/>
          </a:prstGeom>
        </p:spPr>
        <p:txBody>
          <a:bodyPr/>
          <a:lstStyle/>
          <a:p>
            <a:fld id="{A3B6CA9C-3C2A-407B-866B-1E3760FE1126}" type="datetimeFigureOut">
              <a:rPr lang="en-US" smtClean="0"/>
              <a:pPr/>
              <a:t>12/8/2017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3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/>
          <a:lstStyle/>
          <a:p>
            <a:fld id="{90D06988-1622-4DEF-942B-A6E66E987E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3"/>
            <a:ext cx="2133600" cy="365125"/>
          </a:xfrm>
          <a:prstGeom prst="rect">
            <a:avLst/>
          </a:prstGeom>
        </p:spPr>
        <p:txBody>
          <a:bodyPr/>
          <a:lstStyle/>
          <a:p>
            <a:fld id="{A3B6CA9C-3C2A-407B-866B-1E3760FE1126}" type="datetimeFigureOut">
              <a:rPr lang="en-US" smtClean="0"/>
              <a:pPr/>
              <a:t>12/8/2017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3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/>
          <a:lstStyle/>
          <a:p>
            <a:fld id="{90D06988-1622-4DEF-942B-A6E66E987E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1DAD0-F902-4085-AFF8-AA37DD28C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733067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3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6CA9C-3C2A-407B-866B-1E3760FE1126}" type="datetimeFigureOut">
              <a:rPr lang="en-US" smtClean="0"/>
              <a:pPr/>
              <a:t>12/8/2017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06988-1622-4DEF-942B-A6E66E987E1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780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GC logo_Black_LowQ.jpg">
            <a:extLst>
              <a:ext uri="{FF2B5EF4-FFF2-40B4-BE49-F238E27FC236}">
                <a16:creationId xmlns:a16="http://schemas.microsoft.com/office/drawing/2014/main" id="{6F68A217-5DA5-4828-89A9-1FF5E885B901}"/>
              </a:ext>
            </a:extLst>
          </p:cNvPr>
          <p:cNvPicPr/>
          <p:nvPr userDrawn="1"/>
        </p:nvPicPr>
        <p:blipFill>
          <a:blip r:embed="rId15" cstate="print"/>
          <a:stretch>
            <a:fillRect/>
          </a:stretch>
        </p:blipFill>
        <p:spPr>
          <a:xfrm>
            <a:off x="6504356" y="212086"/>
            <a:ext cx="2487244" cy="59726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28A9924-7567-489D-A3DF-90F60C81974B}"/>
              </a:ext>
            </a:extLst>
          </p:cNvPr>
          <p:cNvSpPr/>
          <p:nvPr userDrawn="1"/>
        </p:nvSpPr>
        <p:spPr>
          <a:xfrm>
            <a:off x="0" y="6553200"/>
            <a:ext cx="9144000" cy="76200"/>
          </a:xfrm>
          <a:prstGeom prst="rect">
            <a:avLst/>
          </a:prstGeom>
          <a:solidFill>
            <a:srgbClr val="A08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1931C87-2F2B-42CA-89C9-866A394757FD}"/>
              </a:ext>
            </a:extLst>
          </p:cNvPr>
          <p:cNvSpPr/>
          <p:nvPr userDrawn="1"/>
        </p:nvSpPr>
        <p:spPr>
          <a:xfrm>
            <a:off x="0" y="6691952"/>
            <a:ext cx="9144000" cy="36576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8A0DF0D-7AB2-4E54-A08F-96DEE91C968C}"/>
              </a:ext>
            </a:extLst>
          </p:cNvPr>
          <p:cNvSpPr/>
          <p:nvPr userDrawn="1"/>
        </p:nvSpPr>
        <p:spPr>
          <a:xfrm>
            <a:off x="0" y="1143000"/>
            <a:ext cx="9144000" cy="76200"/>
          </a:xfrm>
          <a:prstGeom prst="rect">
            <a:avLst/>
          </a:prstGeom>
          <a:solidFill>
            <a:srgbClr val="A08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308AA8C-7DDF-43AE-BB34-1EE449A3A1A9}"/>
              </a:ext>
            </a:extLst>
          </p:cNvPr>
          <p:cNvSpPr/>
          <p:nvPr userDrawn="1"/>
        </p:nvSpPr>
        <p:spPr>
          <a:xfrm>
            <a:off x="0" y="1055007"/>
            <a:ext cx="9144000" cy="36576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3" r:id="rId12"/>
    <p:sldLayoutId id="2147483664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g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png"/><Relationship Id="rId7" Type="http://schemas.openxmlformats.org/officeDocument/2006/relationships/image" Target="../media/image3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G"/><Relationship Id="rId11" Type="http://schemas.openxmlformats.org/officeDocument/2006/relationships/image" Target="../media/image38.jpeg"/><Relationship Id="rId5" Type="http://schemas.openxmlformats.org/officeDocument/2006/relationships/image" Target="../media/image32.png"/><Relationship Id="rId10" Type="http://schemas.openxmlformats.org/officeDocument/2006/relationships/image" Target="../media/image37.jpeg"/><Relationship Id="rId4" Type="http://schemas.openxmlformats.org/officeDocument/2006/relationships/image" Target="../media/image31.jpeg"/><Relationship Id="rId9" Type="http://schemas.openxmlformats.org/officeDocument/2006/relationships/image" Target="../media/image3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4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5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5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3" Type="http://schemas.openxmlformats.org/officeDocument/2006/relationships/image" Target="../media/image57.jpeg"/><Relationship Id="rId7" Type="http://schemas.openxmlformats.org/officeDocument/2006/relationships/image" Target="../media/image6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7.png"/><Relationship Id="rId4" Type="http://schemas.openxmlformats.org/officeDocument/2006/relationships/image" Target="../media/image66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3" Type="http://schemas.openxmlformats.org/officeDocument/2006/relationships/image" Target="../media/image57.jpeg"/><Relationship Id="rId7" Type="http://schemas.openxmlformats.org/officeDocument/2006/relationships/image" Target="../media/image6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image" Target="../media/image68.jpeg"/><Relationship Id="rId7" Type="http://schemas.openxmlformats.org/officeDocument/2006/relationships/image" Target="../media/image69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4.jpeg"/><Relationship Id="rId5" Type="http://schemas.openxmlformats.org/officeDocument/2006/relationships/image" Target="../media/image33.JPG"/><Relationship Id="rId10" Type="http://schemas.openxmlformats.org/officeDocument/2006/relationships/image" Target="../media/image71.jpeg"/><Relationship Id="rId4" Type="http://schemas.openxmlformats.org/officeDocument/2006/relationships/image" Target="../media/image32.png"/><Relationship Id="rId9" Type="http://schemas.openxmlformats.org/officeDocument/2006/relationships/image" Target="../media/image70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6.jpeg"/><Relationship Id="rId5" Type="http://schemas.openxmlformats.org/officeDocument/2006/relationships/image" Target="../media/image69.jpeg"/><Relationship Id="rId4" Type="http://schemas.openxmlformats.org/officeDocument/2006/relationships/image" Target="../media/image3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2.jpeg"/><Relationship Id="rId5" Type="http://schemas.openxmlformats.org/officeDocument/2006/relationships/image" Target="../media/image36.jpeg"/><Relationship Id="rId4" Type="http://schemas.openxmlformats.org/officeDocument/2006/relationships/image" Target="../media/image34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2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6.jpeg"/><Relationship Id="rId4" Type="http://schemas.openxmlformats.org/officeDocument/2006/relationships/image" Target="../media/image85.jpe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2.jpeg"/><Relationship Id="rId4" Type="http://schemas.openxmlformats.org/officeDocument/2006/relationships/image" Target="../media/image91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5.png"/><Relationship Id="rId4" Type="http://schemas.openxmlformats.org/officeDocument/2006/relationships/image" Target="../media/image94.jpe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jpeg"/><Relationship Id="rId3" Type="http://schemas.openxmlformats.org/officeDocument/2006/relationships/image" Target="../media/image96.png"/><Relationship Id="rId7" Type="http://schemas.openxmlformats.org/officeDocument/2006/relationships/image" Target="../media/image100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9.png"/><Relationship Id="rId5" Type="http://schemas.openxmlformats.org/officeDocument/2006/relationships/image" Target="../media/image98.jpeg"/><Relationship Id="rId4" Type="http://schemas.openxmlformats.org/officeDocument/2006/relationships/image" Target="../media/image97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4.png"/><Relationship Id="rId4" Type="http://schemas.openxmlformats.org/officeDocument/2006/relationships/image" Target="../media/image103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84D7E36-3679-4B5A-93EF-950C6D0DC4B2}"/>
              </a:ext>
            </a:extLst>
          </p:cNvPr>
          <p:cNvSpPr/>
          <p:nvPr/>
        </p:nvSpPr>
        <p:spPr>
          <a:xfrm>
            <a:off x="16933" y="9831"/>
            <a:ext cx="9144000" cy="70005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/>
              <a:t>Introduction to </a:t>
            </a:r>
            <a:br>
              <a:rPr lang="en-CA" b="1"/>
            </a:br>
            <a:r>
              <a:rPr lang="en-CA" b="1"/>
              <a:t>ASGM</a:t>
            </a:r>
            <a:endParaRPr lang="en-CA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E2154DA-93F4-48F9-8F42-5164BA52847C}"/>
              </a:ext>
            </a:extLst>
          </p:cNvPr>
          <p:cNvPicPr/>
          <p:nvPr/>
        </p:nvPicPr>
        <p:blipFill rotWithShape="1">
          <a:blip r:embed="rId3"/>
          <a:srcRect l="20659"/>
          <a:stretch/>
        </p:blipFill>
        <p:spPr>
          <a:xfrm>
            <a:off x="0" y="-21707"/>
            <a:ext cx="4953000" cy="701040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3897" y="304800"/>
            <a:ext cx="3516783" cy="761999"/>
          </a:xfrm>
          <a:prstGeom prst="rect">
            <a:avLst/>
          </a:prstGeom>
        </p:spPr>
      </p:pic>
      <p:sp>
        <p:nvSpPr>
          <p:cNvPr id="32770" name="AutoShape 2" descr="data:image/jpeg;base64,/9j/4AAQSkZJRgABAQAAAQABAAD/2wCEAAkGBxQTEhUUExQUFhUXGR4bGBgXGBwgIRweHBscHhsgHCAgHSogIB4lHR8fITEhJSorLi4wHSAzODMsNygtLysBCgoKDg0OGxAQGy8kICQsLDQsMDAsLC8wNDQ0LCwsLCwsLywsLCwsNCwtLCwsLDQsLCwvLCwsLCwsLCwsLCwsLP/AABEIAOEA4AMBEQACEQEDEQH/xAAcAAABBQEBAQAAAAAAAAAAAAAAAwQFBgcIAgH/xABMEAACAQIEBAMEBQcJBgUFAAABAgMEEQAFEiEGEzFBByJRMmFxgRQjQmKRUnKSoaKxwRUkM0NTgrLC0Qg1Y3Sz4RclRHPwNJPD0/H/xAAaAQACAwEBAAAAAAAAAAAAAAAAAwIEBQEG/8QAQhEAAQMCBAMFBgQFAgUEAwAAAQACEQMEEiExQQVRYRMicYGRMqGxwdHwFEJScgYjM+HxFbIWYoKSwjRE0uIkQ6L/2gAMAwEAAhEDEQA/ANvwIRgQjAhGBCMCEYEIwIRgQjAhNZa9AbX1H0UXP6sUqnEKDHYQcTuTRJ93zTBTcc0jNWuBqKrGv5UrAD/588QFa8q/06UfuPybPxXcLBqfRVrMePaGL+kzGH4Qrr/WobD28N4hV9qpHg0D3ulRx0xoPeoCr8W8tXo9bL+aoA/aZcOb/D1V3t1X/wDdH+0BHbjYD0TB/GOg7U9Yfiy//sxP/htm5P8A3u+q5+IP2AvqeMdB3p6wfBlP/wCTB/w0zZx/73fVH4g/YCkKTxZy1ustZF+et/8ACWwt38P1W+xVf/3T/uC724OoHorBlvHNFLblZjAb9FmHLP7Wk4Q/h3EaXs1J/c0H3thdx0zqPerHHWSWuUDr+VGwP4DCDcXdL+rSnq0z7jBXcLDofVKw5hGxtex9G2P68MpcRt6jsOKHcjkfeuGk4Zp1i8lowIRgQjAhGBCMCEYEIwIRgQjAhGBCMCEYEIwIRgQgnAhM2rbm0Y1nueij4n/TGe6+xnBbtxnno0eJ38pTBTjN2XxVI4o8RaGmuskxqZR/VU/sg+jNe2x67k+7FmlwW4uc7l0jkO6301PmVw1Wt9kLM878Y62S60yx0qfcAZvmzC3zCjG9b8KoURAHpkPckuqEqi1uYz1LgyyyzOTYa3LG59LnbF8NZTGQgKGqf5rw4aWeOGokClgCxQFtIJsOukHe97Ha3fpila8Rbd0DWtxIExOUx6x5hTdTwOhye5lklLS1JppWqZXVlBMaovtAEaQSxJsemK9re3N3bC4phrQQYkk6SM4AjRScxrHYTK+cLZPS1Mk8UjsukExTX2uXWNNSldwSwPUf6HEry6tqdOrTaHZ95u8QXGDOoA5FFNrXEg+qbUmTrHUTQVSSao0kbyOF3jjZx1U3VgBv78OqXhq27K9s4Q4tGYnJzg3YjMT7oUQyHFrvvKUplGV0s5hi1zCaZiLKFZYwWKrquVJNhqNu1sRu7q5t21KuFuBgnMkEwJMZEDkOq6xrXQNyk80yCONZzHUCRoH0urRlSfNpuu5BF/fiVvfVKhp46cB4kGQRpMHIH3IcwCYOijsqzmopjqp5pYje/kci/wAQDY/PF99Nj/aEpcq/ZJ4y1SWWrjjqk9SAj/io0/s/PGddcHt64hw9c1NtVzdFpvC3HdHV2WnnMUh/qKja59FN7H+6SfcMefrcHubTO3flyPeb9Qniq13tBXCOvsdMg0N7+h+BwhnEA12C4bgd19k+B+q6aciW5p7jSSkYEIwIRgQjAhGBCMCEYEIwIRgQjAhGBCRqalUG/U9AOp+GK9xcsoDvZk6AanwCk1hcqlxjxhT0S3q3u5F0pozdj6F/Qe82G21+mIUOHXF8Zr5N/SNP+o7+AyUjUaz2def0WH8W+I1ZX/Vg8mA7CGI2BB2s7dW+Gw92PUW9lSt25DT7y5Ku5xcm1BwebTGdxrgTW9PEQZLX3ufYW3U7sR3FyMUa3GGzTFJuVQwHnJsxll7RnbQHYpgo6zttuluGM2ijroTAmmOUBWjlAfS5BUefTfSW0tcW6kW2xHiNpVq2TxWd3m5y2W5AzpOsSN+aKbgHjCnsvD8bVNNV0oP0Z5l5iHrCysC6MOw2Nu34i9anf1G0Ktpcn+a1pg7PBEBw+f8AmJGmMQe3SfRNOLJDU0FHVm2tdUEh96klP2bn54dwwC2v7i1Ghh7fPJ3vC5U71NrvJS3FubvHWQSwwRSGSKKW/KDMbi2xsSOmxG4xS4TaMqWdSlVeWhr3t9qAM/Lnup1XkPBA2BUFFkE0UVYDG1+TGSoBJUtLE4U7e0EsSO2NR1/Rq1KJa4RjdB5w1zZHSchzShTcAfD5hSmW5rHWU0hmNqump5Qr/wBrGYmWxPdlJv8Aie5tQr2lSyuWikP5NR7SR+l2IGR0dEePkphwe3PUA+YhRXhlBqzCJj0jDufgEP8AEjFz+I3xw97Rq6GjzI+Sjbj+YFWqqoLu7nq7Fj8zfGyxgY0NGwhJJnNW7JgtHlxrAqmomkMcLMAeWADqYA/a2Iv8PfjAui694iLMkimxuJ4GWIk5NPTfqnt7lPHudEnwyz15nhqHaS0LyI7m7RutrEMdwp6Fen4YbxAs4eKdWiMMva0gZAg5aaSNQdcuRXKc1JDs8lG5Xw4ZqWSo5iRhHCfWGysWAsA3Zh3vtYg3G+LdxxEUbltvhLi4E5ZkAbkcjtGc5Qotp4mlys/D3iFX5cRDVKZ4PyJTc6fWKTe49PaXba3XEatra3tM4YPP6EbH0K4HOYVsnCnE8FXHzKOTWB7cD7Ony9PeLg+uPM1rC64ef5PeZ+k/+J+RVgPbU9rXn9VaKWqVxdfmD1HxGH211TuG4mHxB1HQhQcwt1S2LKijAhGBCMCEYEIwIRgQjAhGBCbVNTY6UGpz27D3n3YpXN0WOFKkMTztsOruQ952U2snM6LKPEHxPWlLwUbCWp6STmxWM91QdCw/Ae83A0uG8HAPbVjLjv8AIch0UalXYaLI8mphW1QFRU6GkYXd9TMxPv6XPS7Edsa99cPtbd1SlTxYRoIH35ApbGhzoJhWCjoKbVWU09KIeRGzCbW5ZWWwUsTZW1kiwCgG+w32ya1e5LaFzQq48bgMMAAg6xuMImZJiM00Nb3muERuoPhriFoa1aiQ6gxIm29pW2a4A3/K95GNHiPD23Fm6gzIgd3oRmPp4JdOphfiPmvfFGQvR1RAusWsGKU3tpO62IvfT3tc7Yjwy/Ze2occ3RDm7yMiI67IqUyx3TZO5+JeTPUmkZ2jqQ4dGWwDODulmJ2Yki4G22FN4b29GkLkAOpkEEGdNjkNQM9eakakE4dCpHIOGc3mp+RDSlIWbUxlRVDNt5vrd9gABoGG1mWnb9u8y8CBBOQ5ZR75UQXYcOytlN4V5tJ/T5gEH5KyStYelvKo+AxXD7JnsURP7R8dSuy86lLR+A9zeSvYnvaHf8TKcO/1GBAb7/7KOBe38BU+zWuD74Qf3OMA4kd2+9GBIp4MVkAP0XMdJPbS8YPx0u37jiFS6oVsq1IHxAPxC6A4aFVLOfCXNIyX5Uc19yYXX/CdJ/AYuU72jETHiolpUK7skH0KtSaDS/MiZozdSRZgymxKHrcbg9jfCnUIuPxVCCSMLhOoGYIPMdciNxCkHd3C5Pssqo4YZKah5lTU1I0PIEKhEOxVQfNvfdjYbj0xSuaL61dlxdxTpUswJkk8zsI2AlTaQAWszJT3iE06mDKyzKsWnVMhFhM/tF1PtKL9dQK3I3tbFbh4uHipxMAEvmGnXAPZAI0J10M5aKVTCIpct+qp+ZV11EEbMYI3cx6up1WBJHQX0g27XPXcn0FCjDu2eAHuADo6Tl1iTnukE7DRSWV5VWwCOqhblOQXiAkUSMo3LKl9TLbtY3F9iMV3X9s97qJzgwTBwg8i6IB88vFdFN0Stf8AD/xGjrysU5WCtGysNkm93ub7v4egxeJ8GId29A4XDf5O5j4JtOrlhdotLpKvUSrDS46r/EeoxStbztSadQYXjUfMcwpPZGY0TrF5LRgQjAhGBCMCEYEIwITaqqCLKm7t09w9T7sU7q5cwilSEvdpyA/Ueg95yU2NnM6LFfFHxG0a6Khe5NxUVAO7HuiH07Ej4D1OxwrhTaLcb8ycyTqTzPyGyXUqYtFmfDFBDPMY53eNTG5VlF7FRq3W1yNIbYbnbGhxCvWoUg+i0OMgQTGRMa7Zka5KNNocYKc5vwnPCvOjKzwdRNCdQt94DdSO99h64Ra8WoV39k+WVP0uyPlsfJddSc0SMxzCt0fEU81ElVDKiSxER1KyaNMot5WOrq1uw3626C+EeG29K8NrVYSx8upkTLT+ZojQTmNuaf2jizEDmNeqqdbmQrGjSChiWoY9YQx1nr5Y76fW9w2N+1s322LHWc5mwdGX/VEnpmEhzw7RsFaHw54Nz1DCbM5mW/8AVq2pz7mc3VfgL/LEHXlOk3BQaAPQei5hJzK1bh/hGjohangRD+WRqc/F2u3yvbFCpWqVPaKkBCm8KXUxzLNEhKqQ7O99EaLqZre0fQAXF2YgXIF7kAiEzatqJjaBVhC+21RGxNz9lVV19x1aiO3wEL6orW21U8ZXYtoZtZ7FQWGge4lvjtgQvEOcyoCs1PIzqSHaFQUt2YanDWI+yNRBuLnYkQpajqklRZIzdWFwbEfIg7gg7EHcEEHAhea6hjmQpNGkiHqrqGH4HHWuLTIKFm/EvgxSy3ko3amlvcC5ZL9fXUu/obD0xep37xk8SFEt5LHONOG62klvWISW2Eo3V7D8vu1h9rzeuNG1fRLMNLIDbl5fTJQdMyVGUWVl4J5r2WEL8SXcL+ABJJ/N9cFW5DK1Olu6fcJ+/PkuhsgnkrXmtSGpcuzC3mgZYJFB68o6kse1wCf73uxh2tMsurqxJyeC9v8A1ZO9CnOMta/ll6KFpaRaxiVkP02RiyRqlk2udGr7LHqu2kAAEi+2nUrOs2iW/wAloAJJ73jG4554icwDusDH4lal4b8fNOy0NcxSqQ6YZm2LEbaJL/b7XPtdDv7WZxXhTLhgr0DBGbSNvqDuFOlULTBWs0VVqurCzr7Q/iPdjNs7s1Zp1BD26j5joVN7IzGidYvJaMCEYEIwIRgQkaqfQt+pOyj1PYYr3NwKLMUSTkBzOw+9lJjcRWR+LvHBplajp3/nEg/nEi9UUjZF9GI/Ae83F7g/DS0GtWzcdT8h0GyjVqTkNFm+R5JppXq1SGpkQj6ktq5am/nkQG7dNlvYbk3tYWbu+BuW2ri6mHaOiMR/S0nTx30HNDGd3GM+iVzqviQ0FWkKQykFpY4xpUqrgKQvYONXxHr1xCzt6pFxbPqF7BAa45kSJInfCYXXuHdcBBRXZvPl9UEiDRQIxKIvSVLjzsSDrLLbzEbdBa2CnZ2/EbbFWh7iMz+k8hHs4TtvvK4XupugZD4pfhzhmszqdnAWKEMdUgS0aX3IRR7TfO/Qse+LrexsaQY2SY3Mk+JP3yCgSXmSt+4R4Opcvj006eYjzytu7/E9h90WGMytXfVMuKkBCsGErqMCEwzqpkRAIgvMdgiFr6RfqxA62UE22uQBcXvgQmUxWjVqiomkl9hCxRSRqeyhVjUbam9Cfwx0AkwFwkASVCVnFU7zXp1VYgu3OQ3kO5JADAqBYAX3J1XUbHFllqSJdkkOuADlmmVPnNYrFhPGxk3ZZIiUTTcfVhZAyiwuQWb8SSWG0EaqAuTOifZZxkYom+lq7FSzCWNF0stybWv5So8u+1gDquSAmpbuaTGYTKddrhnqpTMqOSlikmglNk1yGFguhrku4vp1KSSfMDsTex6Gunqwq1wD6+uBC+4EJGspElRo5UV0YWZWAII94OOgkGQhYvxt4VyUrNVZZdkAOunI1HSfaCg35ikfYNz6X7aNO5ZWb2db108DloeqjBGYWa1eaVFYI6ZI0CpcpDCukFu5te7N1/X78OpWlvZufcOcZOrnGcthOgCC9z4aPQKcmlXKYjGhVswlXzsNxAp+yPvn/v0tfLY13GKoqPyt2nuj9ZG5/wCUbc/gw/yRA9o+5VrNM2EscAIJmjB1yk+ZvN5F9+lbeY7726AX2re2NKo8g90xDdhlmfM7DLfUlJc6QOa27ww40auj5ExtWwLdWP8AXIPX7w7/ABv628/xnhjpFxb+0NPm09DtyKdSqfldotNpKgSLqHwI9D3GEWly24ph7fMbg7goe0tMJbFlRRgQjAhBOAmEKk8ecWLQ0zVOxka8dKh7serkeg6/gO+K3Dbc3tft3eyPZ8N3eLtuiZUOBuH1XP8ASIwRq+oQy6pCEDglZJDcs0h7qOtvtHboGt6KtUFSp+EpOgxLoOYG0dTz2GepCQ0QMZS9MJ6Z4aynMaGX+rBtYFitmRmJMbEbNe3wIGE1Rb3bKlpXBIbvHSZBAjEJzGviFIYmEPanPGqU8gFUDJFPISr0zC+l08rG5OyC1gLdrACx0o4QbmkTbOAcxsFrxuDmARu7cnzOomVXCe9oeSkPDrgWXNZjPOzinU+dz1cj7CfAWBPQC2L9euy3ZgYM+SUAXGSujsvoY4I1ihRUjQWVVGwH/wA798YrnFxkpicY4hGBCMCFCZfSiSeaSW7OkmlFJ2jUKNOkdAWB1Fup1WvYAAQqrnFe09RLeUPHDKRFGANJKqFYkjdmDl0sTYW2F+l62pCMZVOvUM4QvJp3B06HUmzRixvfY26en7h03xZxAiZ8UjCRlHgl5otSrGkLLIgOtgDuLG/f/wDva3TEQYJcXZHRSIkYQMwm70xZGOglR5N12Ub31drne/YXPuxKRMEqMGJAUnwdVM0slNLM0saxKY0kC3I1MH3trdVHLHmufPv1Fs+4phhy3V2jULhmpjKIBFVTxRE8rQj6L+VGYsPJ6agLlRsNN7XYkoTlO4EIwIRgQss8UvDQVGqsol0VK+Z0XbmW3uvpJ+/44v2t3h/l1M2/fuUXN3CxhKiCTmy1fNao1A6FIQP0DajoJDA7n1v2ti2adangpW+EMjUgmOUCRly5RuuS0yXaq28NzRIrVsaRR00MZLJpBkM2wVGd7sVJOoFSAehGxxhcRbVeRZvc41KhyMw3BqXACBIGWcmcwcwn0yB3xoPiqvlZqmlaujlQTRsZbaxraxu5VL3KgXuDYFb9d8br6lCgGW2E4TDRkcI5AnTPQdUiHOly6I4T4kjq4I6yOwD+SdAf6OQdf3g+8EHvjyl/RPDrrtvyOyd8nfIqww9o3Dvt9FbcaKUjAhGBCZ17XtGDbVux9FHX8emM+9JqFts382vRo19dPNMp5d7l8VzZx5nMubZgVp1Lxx3jgUdNK9XNzYajvc220g9MeppdlY2+KoQ0b/If2CQZe6An9JTZhRRFpFjq6TTpliVw6qo9B9kj1AI7n1xh1a3Dr+qGsJpVplri0tJPn7U8j4BPAqMEnMbpjnWXU0h/lBZtdOT5oW2kDgDTCLC2mwAuPZUbX2xas7m6p/8A4L6cVAMnDNpE5vzzmc4Orjtmova098HLl8k34SyCbOa9tZIUnXPIBsq+i9rn2VHuvuAcap7OyoNpsGQEAffvSZL3SV07lmXx08SQwqEjQaVUdh/E9ye5xiucXHEdUxOcRQqlxlnpimhhV5F1KzkR6QzWIAAZvKAF5kh3BIi7gEGhxCtVp0x2RAPM6D/JgeaZSaCc1OcOTySUsLy6tboGOoANY7rrA2D6bagNr3tbF5uKBi13S/BP5L2NrXttf17Y6hV7LmgTLy0zaV5Z+kMxs2oi0mojfXqv03v0wIVMylCIIkYoGCKCuj2TYXAsu2/YbY12ggCQswwSYKmGErKZ2kXVEQFBBBsPQaexK2+O9sQ7oOADVT7xGMnRfJXePTOJVLyDzWG46HcW7gD472uMADXSyMggy2HzmV8qoXh+q5ilHAZgASO3Xy32Yf62vga5r+9GYXHAs7s5JgHi59K0zrykmuxtpVPI+g32teTQCe97HYnELkHBkFOgRj1VyzJVFXTGP+lJYPp7xaGJ1/dD6bH8or6m+cryncCFU+PM3mpxGVaRIiHLPEIy11Gqx5gOwjEj2VWZioG1rNUvH1WNHZRrvPlpzOUnRTYATmpjhjMHnpYpJF0yEFZBa1nQlHsLmw1KdrnFim8PaHN0KiRBhSmJrixbxu4BFmzCmXcb1CKOv/EA/wAX6Xqcaljc/wD63eX0UHDdZ+1U9VRw0tJTkESFp1jBOpjYIx32W1732Fh0FsK7Flrd1Lu5qCC0BswIAzcPGY6nrmpyXsDWjxTyClpsqIedhPWjdYUbyRH1kYdTbt7+nfFR9a54sCyiOzonV5Hed+0bDqf7KQDaWbs3clN8C52lDXpGxC01ci8yK/8AQSP7F/Tfpe3kcE9MWX0vxds9lQThJbP6hz+sfmBhRnC4Ef4W65a5GqNvaTb4r2OPP8OqOaHW1T2me9ux+SbVA9obp7jTSkYELNfFriT6NQSFTaWrJij9RGPbI+W3xcYXwSj+IquuXaE5ftGTfUy5TrHCA1ZLkWTLNSNFT1MQqpDqeI3BdALoiv0J6sVF99N7acX729db3Iq16TjSaMnDODu4jUcgfGNVFjMTYac0y4b+k0dfFGVeN2dVdGvZlJsbjoVtffp3w+/FrfWL3ghzYJBGxAkEcj/hRp4mPAURVrzJ2jhBZGlblIPvNZbD1ICj5DGjRltMOqe1An0+spZ1yXUXh7wquXUaQ7GVvNMw7uRuAfyV9kfC/c4w7isar8W2yYBAThuMqITPC1QiSI2luYGQavQOwCE9ticVsbZwzmpYTEwp1WBFxuD0IxJcVGzGCJ3qlqwtyxZtZsOULiIqeoUL3B2cydyceT4w67ZeNfTmIAbHvHrz2hXKAYWEHzXwcWin9qqimQdY5GUSgd9BWxbSLnSy3Nt3HXF+w4jdPcGV6Rz/ADAZee3v8kupSYM2nyV7xuquoTh5lMTQygGUFhMrD2iSbtY9VbcjsQcCFRqBmVeWeajIbcltQYAk6A2++22oatRB3741KRDmA+qz6gLXEeilJRBzUKq/LFg4PUkdbetwL/Pe2OjHhIJz2XDgxCBkvFPyOaxZX5RuEt1vt+sXv7rd+47tMMA5rgwYsxkvlHywrhlbWd49JPTc/wALfje2OuxSIOW6G4YM67L7kQWWtiDapURXbdWISSy8sud1Hl12ueukjcbVrogANT7cSZVmklVq6PlG7Kjc8r0CH2A1ttWuxW+9g9u+KStp1xDm30aLmWUksqAsbKCxsCxsbD95sO98KrVOypl8ExsF1okwqpPXrO8f0iRpAHBRRA6QhxfS1yDqb01OQDYgA2x5a94heV2Oa0BojMBwLo9Z9wVynTY055qc4QJbnSJfkOymP0ZrfWOn/Dby2tsSrsLhrnb4RTrU7Vrauuw5DaVXrlpfLU8zjiWlpdp50RrX0bs5HqEUFiPljRc4NEkwlhpOib5DxPTVxlSEOwQDXrjIUh7gDzetjse2BlQOzaV1zS3VYHxzksmTZgTAWWGUMYiCfYYWdCRvdSdt7+weuNtrad7QwVRMEeoMg/fUaJUlhkKKyvg2aVRNK8cNOQGM0jCxv6C9y3axtvcYr3PGqFF/Y02l9T9DRn57AdeWak2i4iTkOak66GiS9BCjvJLpP0mRgBr06odAFxobVpvtsxO+KlB1/Ui9rOAa2f5YE5TDsR5iJgZSIUz2Y7g33+C2HgHiA1NHBO9+bEeRUX63WwufeRZviSO2MzjFMWtyy5b7Oh/a7T0KnSOJpaVe8XUpNcxc6LDqxCj5/wDa+KV+8ijgbq4ho8/oJKZTHek7LnLxrzrn5iYlP1dMoiUdtXVz8b+X+7j0/DaDaNAAD/GyrvMlUEG2L6irKONJ2pXglPMfYRysAXjUgiSzHfdfL62Y79MZH+i27bkV6Ywj8zQYa47SNMjn4gZJvbOw4Srd4CcM86qarcXSn2S/eRh/lXf4spw/iFbC3AN1Bg3XQWMZMVR4u4Ehqi0qNyJyN3Aur2FhzFuL7faBDbDcgWwmrQZU9pMZULNFk2W55NQylKepQb3AjcSQSXudh03PWwR/lY4p46tE64h9+Y+CfhZU2gq31fG8FXBoq4VSZGRlcbodLqzhT7UZZVI0t5TcDUb4Y6u2tSc1uToMTzjJLNIsM7JWR10S/WSo19UMPMN5Ap1IBHKDs1hcaQLHc9befDK1CpSc6mOpLcgfERMZxmZTpa4HNWCi4rnU2miWTzFfq/K91UMbAsyNa9ixdBqFrXIGNilxZh9sZRMjTMwMjB6wJMZpBonZP4s3Vp+fGHkjMYjkVVOuJgzFSY7ayGuRcA+yCLg3Gmyo2o3E0yEogjVJZ7lElUUqaaSMfVEBXUjmAm6+cHyd99Le0cWKVXAdEqpTxhVGlzNHAAYBrFVjuNQbpIDY7sPMDbpt6Y0Wva7Qqi5rm6hSc1bJyxHcaYmuDv2J369L2/VgDG4sXNBe6MPJMqGX6TKIaZo3Y3cHVtGotqJIuTuQAO5F7gAnC6lZrBOpU2Ui4xoFb8pUUEGidw8jPI94o2JfUxYWQAsSqkJtfZRjPe7EZV1rcIhMaHPRCroseqZ5Xbl6gFi1dBK4vZjsxVQzLrFwBvinc3lK3HeOfIa/fj5ZprGF2ijKvM2nZ0q5GSJdyFHKj1JJcXe5e48jBhIA1z5QVIGHecSualMdiB3tvaMEf5BGHLzCsMpMB730TDO5KNFjaSEuvNj80iE6grq7aDJ5pNh9jUD3sLkc4Zb3tOqKtfuszyyG0DIfNFVzHDC3MqI4l8QqicERk0sH3SOYR95xsnwTcW9o3tjWqXhJimuMoAZuUJwjlaVdSsLSNAHJIbQS0pszNpuCFawJ1SdbdDiFGiKjpe6Ty/v9FKo8tHdC3fJ8pipYhFAgRBv6knuWJ3Zj6nfGmAAICqEk5lVrxY4Z+nUEgUXlh+si9SVHmX+8txb10+mLVpW7OoOR1UXCQueMuH0mnMDSIjwkyRGRwqlWtzEuTYG9mH97GhWP4et2waSHwHQJMj2TAzjUHy6qI7zY5aLxVZ2wEKCOLVT2AkNnZipYjzeyUBPlAHQDc4lTsxL3Fxh+2gGQGQ1BMZ9ZyCC/QRorz4I58xrZ6eVr/S1ZrnvKt2v6bgsfkMVeK2LKlp2YEACPARA9Ml2m8h0reMrl1Ri/UeU/EbY8/wANrGpbtxe0Mj4jJOqth2SbZvWLFqkf2IInlb5A/wAAcSc3tb2nTH5QT5nuj5oGTCea5DrKlpZHkc3Z2LMfUsbn9Zx7VrQ0ABVUjiSEYELq3wyyP6Hl0EZFnZeZJ6633IPvAsv93Hnbqp2lUlNAgK04rrq+MoIsdweuBCwbjvh+Ohl5SyCWNxcRaWLxob2DbEMuxANw2w2bdsZtxQa04mmD96K3SqEiCFVxOVIEd5Qb+W4uALA7k+/od/eMVsM+1kmzGmatPCfFzU14mXnUx9uncC6D1jDbD8w+Q9rEkmzRuXMyfmOf3/lKfSDs26rSoMkpqmJZ6CTlhgQum5QeqlDYxkEDyroIZRcG1sOrWVGs3TzH3B+iQ17mlVieCWkeNNDRPEvlKktZL+cxtpvKt9I5WkABbsuoxg5rqda2ql5Ou+x5AjQbkk5ycjAJTJa8Qp7hrMalUaHya0UukRWzFAekR1FWsTosTdDpBLgiR9a2uqdw3Ew6a/fXZJewtOak8xzegqYTE8qkN1RTaSMgg6re1GyHfUQNNrm2LIMZhRIleK/h7Lo1RmhiQal3XYyegktvKvch9XS+O4nc1HCOSeTZ7G7IlI0U0p/Ja4ROpLsoOldrD1NhiKkqpWZhPPLzmOmGxiVoGbcMQXKuQrBWKqglCg7nSQrB8Y97xIMcaNEjGPd9TuRsOZyT6dKRidolspyd5xpjI5CtqSYqBb2gRCF0hrqdJYjRuT9ZdgK1pw99YitV7sjMak75zO+Y38ICk+oG90ZpXiTNaXLbBEE9awupkOplB+27f1aEjZE06iNgACV14o2rIYAPD7+KU0OqFZPmebSzyNKzGeU7FibKPujsqj8lb+/ckmjUe6oZqGBy/t9VbaA0Q1MYpAwD+aRuoAtYfDfSPUEm9jjhYRloPvz+SA4HPUrXfC3h6HSKzmc2TzIBoZViNrPbUAWaxtrsBYkAbm+hb0WMEtMzuqtV7iYK0XFlKRgQuUPErI/oeYzxAWQtrj9NL+YAe4G6/wB3HorWp2lIFKcIKrGLC4pDh7MzTVUE4v8AVSK+3cAi4+YuPnhdVmNhbzQDC62oXAlkAPlcCRfn1x4W2/lXlWl+qHD4H3q2/NgPkqh4sV5jyytYHdykI+BK6v2S2L/CW9pe1HnYgejZ+JUamTAFzSovsOuPXKsvU8LIzIwIZSVYHsQbEfjjjHh7Q5pkHRBEGCpbg3K/pNdTQEXDyqGH3Qbv+yDhdd+CmXdF0Zlde482mowIRgQqT4mcPwSQPVtzVlhS2qJQxZb7B1JAKqWLXupA1G9r4VWpNe3vKdN5acliFTcrqMfnA2ePzfhazH4Wt64y2ROEHLkcv7fNXHaTGaIpeYAQyy2+0nldflf8Rt8Dgc0sOYjxzH39ygHF1+KneDuKpaSUsgLA2E0diFk267jySW6E/DcWs6nVNL9p9yg5gf4rWs74hpZ6NXUSSiQMyCJRrRksGY32UxlgCDfqRZgSDbr1KQp/zDkcvHkPoqwa6ctQq5llQNDVLMiiCVWmnDXUugUGOmW3mEkY02J25tgWIIGZY2tQPFacLADAjMzn3uoJ84lNqPBGHf70UpUcWu7Ec6nh66kQo7qBe5dmOnYDcBNj3I68qcVrT/KpGOZnPw+UlSbbt/M5JUWWvFODDT1YCgETr9EZGRiB5F03UWOoqgQ2U2vsDttcHCQqpEKYzyKoKrTNym57WDorIDpBdllXUbIyrpLq5N2HkIuMRqtL2FrTBO42XQYKrUmdpJPyZIWKJqWSnVkDl0VWYSBmUcgAkbHz2GxQ7+as7KlZPc+4kuEQYJGZIHiTr08VafUNQQ1TXGHHKU8KCns000YeMEbRow2dx/hTqxB7AkejrVRTElV6bC8rE56p5ZHLB3Ja8jOd3Yjq7dALW8o36DSALYzXknvuOZ93h9x1lWwB7ICb1E2oqobUSf6OMDTYdQx77X2uL+lr4GtiXRHU6/fqgmcvgpvIKQzVMEBRgjuFKxEawt92F1KhVG7e4GxBtjtBjaj+9J+/VcqOLW5ZLoPKstjp4khhUJGgsBv3NySTuSSSSTuSSTjVAjIKkneOoRgQsS/2jMr3pakDqGiY/DzJ+98avDX+03zUHrGqeBpHVEBZmICgdydgMaT3tY0ucYA1UAJMBJ4mhdS8B5hzqLL5b3LQ8tj6mPyn9pTjxHEW9lxKm7nib/5BWqedMjwVQ8dqi2Xwr/aVTN+irj+Ixf8A4dEhz+bn/wC4/RQr7Dw+CzDw+q4kqhz0hMQBZnlG6aASCnfUWsLWN79MX+OUq1S1IoFwfoA3eciD0jOco5rluWh/e0TzxJzGnmkjkpRDy5AXZlWzmTUQwkvuOxHQG998V/4etrm3oup3JdiaYAJluGMsPwO+Wylcua4gs0Uj4D0YfNVY/wBVFI4+JAT/AD40+IOilHMpLdV0ljDTEYEIwIVe4/lZaCcrPyCALSea/tL5QV8wL+wCtyC1xviLtDnC63Vc/IgA2jkj/NsR+Ckg/EjGOXEnUHx+p+qvwOUJKnYEFWZSENhzEKsPTzG29rdAMPe2cwDnyPy/ultOx25r1SqGl2IOle0pa1ybC9t+m4bptbqcLqjCzx6R9+SkzN391pvhhkjTpUOS6Rll5Tr1EqB1d1uNJAUqhvcHTpPsbPo27atAsqiWnZJrPh8t1Xt5i8iJyi7uuqanRb6JhDNG4deia+Yq62spVLk2sTl07e67J9sMWTxhJ0iZ18pUi5kh3TNe6vJaeNXgCRxRgQRyMka2JpwZppSNJDGx0XIN2Fje4GLlwO24gxjT7LSTGWuQ+Sg3u0yeZV/4ZpDFSQIU0FY1um/lNt1HmNgDsFBIHQbAY1mNwtAmUkmTKa8QVqx1FEHB0mVvMLWVjGUTV3sTJpuO5XAXARO65CgeLmSrWaNyBApMSgKGMkwuoOnctok8qp3ZWJB8uMW/v6v4htrbiXZF3hrHTLUqxTpjCXuWfcZUUsdU/OjMZmCyKL/Z0KCgYbHlkcs27BT0YYsXjXB+LZMoEFsKoxIPMp0eVjsQ7gb3Fl2A69cQcdD9B71IDb6r0rF5DcyMFAsFUpYm4uLkHpte472745Aa3KBPWUan7CksqiTnRawYY+YuuVd3UX6ixvftq1XF72NrGVAjtBLvvl9hcqDumAulsaypIwIRgQs98dqMPlTsesUsbj5nR/nxdsHRWA5qLtFj/hnmcEErvUrCEjXWsjDzh9gqpbc3Fza21r7YV/EVrcXFAU7cuxOMED2SNy7lHj0zTbZ7WmXJhx/UQvU3plhEBUMhiWxOoebX31Brixta3TFrglOuy2AuC4vkg4jOmkbREHrzUK5aXd3Ra/4OVWrKof8AhVLL+JDf58Y38RNLatJ42e35hTt9COhVf8fJfqMvX1Mzfhy/9cXf4bztg7p8SSo3HtLG8ekSEYELW/8AZ0ivVVLekIH6Tg/5cZnEj3WjqpsW94yFNGBCMCFBcc0ry0FQiGIEpuZbaQoILm52BCgkMdgbHtiLgSDC6NVz4nQWWf4Ft/1tjGOuo+/JXx5ptHIVd73UbHzyhe3oLg/nfLthsy0b+UqGhP1XuCQlJ2372KsW6IPZJHX5dcRdGJgPwjddEw6PvJdP0MKJGixBVjVQECiwCgeW3utjYVFL4ELCeJ+LP54zUzCSOGQypcNpcsdbF7EakDqStrXsGFwAcUOzbTuDVH5oB8soHzTgMTI5JOl43qFmEkjmTlTGdrkjVriEZQACyqqByAL7yAncXabbh0NxDUrppDODovFJxhYolSVMH1xkYaiQlR5mAPoHGod7XA6DFa7FSvShghwdLfEfcKTWtYZnKM1pXBNDITHJKkn1aNZ5AF1ySOS7hexKi97C3MIHVsTsrZ9OrVq1Bm4iPCNPX4JdR4IDRsvPi4qfQNwNfOj5ZPUHV57e/lax8L4t3Mdk6Vyj7YWGzG0r3NtlO7uvYj7JI7e74dznN9gR12B+Ktn2ivFDHqLsAWFx7EzEGw63JFz269vx7UMAA+8BcaJk/NTfDlMzVdOqnkuZV0SStqCtfYWu1yegBsCSBcEjE7aTUEOHp/YKNXJui6PxqKmjAhGBCqnipFqymsH/AA7/AKLK38MWLUxWauHRcqY9ElIwIW5+B7/+WTj0qgfxSP8A0x5L+KMqYPIt/wBys22vqo7x8j+py89hzh+uP/TFn+GsrUDoPcSo3HtrHcekSEYELYv9ntDHV1kbizCNbg9rPY/vxlcQcHsa5uhU25EhbpjKU1XOOOIWo4omRdbvKBp29hbs9r9yBoB7FxhdSo2m3E5Qe8MElOKjiqmX6N59RqSnKCjezkBWb8lbkDfvt64nIUsQy6qWq6VJUaORQyOpVlPQgixB+WOrq514jy0wVMsTRTR+YmOPWxtHqKodWrcMFJuzdb+lhl3DCx+QAHkrlN2IbkqEk8koNgusWsoDN7r+nffcbdcQHeZzjyCkcnJenk0yENcawPaK3uNt7bC+1rehxBwxNkbeP34qQMHNavwHx3FFAlNVsUMY0xyWJVkHshiAdLKPLdtjYG9yQNChctc3vGCqtSkQchkm3iB4n06o9NGZryILTRqCNDGzAXdWBIDLfte4xbo0K9y1zqOGAYkuPyafilnC096VlCZvTLbTJUDazHkJdvePr9j19evuGA8HujM4Onedl/8Awpiu0aT1+5XkZpSAKA84CeyOQn4H6/cfv2PUY7/pF3mThk6953u7iO3Z6ffNfTm9NvaScamDH6hOoIIt9f6AA+vuxwcHucpw5ad53/wR27fXp/dbDwB4hUooUWZ5FERMas0TEsFsQAI9dtKMi7ne2F1A63f2VYgGAdddRuByUQMWbVXOPeKxWyLpDJTwgldQsWY9XI7ALsB1sWv1sM+5rip3GKxRp4e85UeNidbgPcm5CEahYAC6MAL2HvJ2wkgCGmPPT1CmNyvGXx6l1lUkLEsTsHF+lx0B027j59TKqYOEEj4fc+KGCROq0fwhybmVDztAGiQWDSMGMcylSNC6jY6GuSR+RY9cW7RhjEY6FIrOEwFseLiQk5p1QAsQLkKL9yxsAPeTgQlMCFV/E97ZVWH/AIRH4kD+OH2wmq3xXDouUcejSkYELcvA9f8Ay2oPrUgfgsf+uPJfxRnSA6t/3BWbb2vVHjxB/MadvyKh0/SDH/Lh38OnuubyL/c4qNfWfD4LLOFzFGk9RJEsxiVdEb+zqdtOph3AHb3jGpxAVajqdCm8sDiZI1gCYHInnylQpwJcRMJ//wCIdSBaOOmi/wDbhA/eTin/AMO2rv6jnu8Xn5Qp/iHbQPJWvwYzZpM4leQaWngYkdLteNrj42J+eLFe3ZRtW02aNyHhnl5aKGIucSVuGd1EkdPNJEoaRI2ZFP2ioJC/O1vnjMUlm3GGfw1sEMsZ0yxE8yJr3COBqZdrSKrBLsuwUkm1iMUrmK1I4Doq1Uiozu7Kq8PVMSVMbStZUkMpBJJIiclFjHctKAQgtsZG7NhdEOxhzjk1vy/ul0/aDnHID7+K3mgqhLFHKoIWRFcA9bMARf3740VdVC8UeEzKBUQJM8xZVcRm/kAbzabar3svlI637Yr3FLEJAk7feibSfhME5LHZkDR3X6tDuH+0SRYEW3ub+8m5FsZwJa6DmeW337laMEZZJONr2jKaSTcILi9t9bv39dt7/qkRHeBnr8gFwco+/FLxzOo2IcXCgtsWPQ2I7d7m/RvjiBa0nPL5ff0XQSOqiuMHJeEm1+SL2Nxs7jrYY9RwARbH9x+So3J76gcbiQjAhGBCtmRSstGNIBPOkNjfskPS3U79O+PJccaDdNn9I+JV22JDTCUkBYjUytfdB0Rxb5tq79SOhsd7ZIhug8eY+SsHPX+yQLc0A+YxjqxXzqfQ9itrb2Pa9+uJxg8eWx+/8KPteHvUnS0Ek7JFHHzJHBERjZVJspbbUwA8oJ2JBt8sRpsL3Q3zB+/7rriAJPuXQXCuQxUkISNNDPZ5BrZ/PpAO7EmwtYW22xrNaGiAqTnFxkrxnGfiKeCBQGeV/Obi0cYVmLN7zpsB+cfsnElxUvinO5Er0llCmGGRhTkP9WHEeljLdRYhpRdxqA0FBZtWsQrvwnM7UsZlfXMyh5LgAqZPOF038ulSAB6AbnqRCrvjZU6MonF7F2jUf/cVj+pTi3YiawUXaLmaGJnIVVLMegUEk/ADG65waJcYCXqpSq4aqYoTPLE0aAgDXsST0AXr6ne3TFKlxO1q1uxpPDna5Zx4nRTNNwEkLafBim05Uh/taon5AKv+XHnv4kfifTZzewe8lOt9z0KkPGCh5mWVYAuYpI5R8CQCfwZsS4M7Bd1Wf80+rQfiCuVc2grnvLKx4mJRQwKkOrLqVl2JDD0uAb7WIBuLY9PXpNqNAcYg5EGCDpl6x10SGmFLUFZLLtBQwN6lYWe3x1swHzxSrUqdPOtXcPFwb8A1TBJ9lvuVkymeWkzfLpqhEjdwisqBQAG1QDZfKPJY2G2K9o+hWtqraDiWtcczJM5OOZzOZIzXXhwcC772XSGKK6sk404Xip+ZJFUQpHe/JZrNGTe/LIvdetkYAAXF9Owqvt+/2jDB9yrvow7G0wVUeH8rlmm5Pl+kajCSR7GgKHZ9/sm5te1zYbvcqqUi54pgQ3U+qUWFzgwCBqVtuX5zAtSMvjuWihuT2XRoUL+dpZWI9CPlexCYVzEJhS8NQjlwpB0Npa3ZrA2PyYfjjq6so408ODEzT0KRiJISTGzSswZdZPLUhrhlKrpBW2nFatbh+mXPqnMqluqzuopAfIyk38zs47bgWuO+422Av3xnnHTzOXIff2VZ7rshmmvJcAGNuvliDD2R6i3TYE3N9rYliaT3h1K5B28leqzJKdsuy6VoU5jVCxMx3JQNINJPyxZtrirSpQxxEuPvVmzo06lSpjEwwwn8nClH/KGZx/RotEVMHjW2yty1Nx77m+Ln42vjcMZyHyQLel+GoOwiS7PrmVGDhul+g5VJyI9c1SFka27rrYWPutiP424wtOM5lP8AwtH8RXbhEBuXTJO6nhikEucgU8VoI1MQt7BKEm3zx03teX985JbbakWW5wjvEz1zUXxdlaR0OXfR0SN5IzKxGxLAR3boRcg6fn8sZ9xWL6ofUJPdA95/yq1WmG1XsYIhxhVUUqm2okq/mU22Vzc9O3XYHa4IPXCsZGmo16hQwg6qUyrKpqiRFijk18xY2dInZBcrcsQNNgratyCPW3WVOiX9Wn3ffvXHvDfFbHwRwNHRAvIIpJ9bMsiqRoDKFst+58xJ++R8dGlSDABqeaqvfiKk+KOIPovKVImmlmLBI16+VCbn7uvQpPbXfthqgskfL55ZA2iZS9To57kgS1BlfXzIi4YRpH6KB5GW9ibiEtC8cML1JqUmlkY00LNvzo1LCaWNTdVdzIyg2cC5G5kbAhaL4ZIwoyWiMWqRz5m1OzXszO297EaBuSVQEk6thCpv+0RmmmKkgFiWkMpB3HkGkXHcHWfwONLhzJLj0hQeqXkvF5kMUcckVFZl5irGipItxqIe10a19jsfyh0xm3fBmUw+pUa6tkYJcSQdu7MEdQJ6HVPZWmAMlV+IqqrLOKkzANISFkJsCt/Zv2AfttYjG1ZUrRrR2AbkIkR745ke5IeXz3l0H4c0PKy/Lo/VDKf75Lj/ABWx5niru14jSZyLifIQPen08qZKn8/y8TrLCelRA8fzsbH9f6sDXdjftf8Aqb72mfgT6I1p+C5Qy2selnV9I1Rkgqw9xVgR8CRj11xRbcUjTJyPL1CrNcWmVaOH2eZXrK+R3pYTtGT5ZJPsoqezbudrfK9sW/w0nNtLJoFV/wCaM2t3cTr0HVOZn336D7hRWdRVdRza6ZXUalsSCAA19IS46LYDb1Hc4vWZtLbBZUiJg5SCctSepmVB+N0vK6e4RzgVlFBUC15IwWt2YbOPkwIxm1mYHlqkDKx3jXKUiqZYIIiqEMUEyaRq+0YiQeZHc9SNveCMZd00U3h8keCp1mhrsWah8rqhGTHLTa5AUkiAcICY2k2B0m99YUkWYWVtrm0qFVpGsyR9/P3KTHDxzClMszmWCRJYzeaRXu9u8g1O5HS+o67HqR8cJpVC19So7b65JbHkOc8/eamOF+MPoUc8axmV2l5jM7kKLxpqLNYlnJGoj5ki4u2ldYaYL8ySY9VJlbC2XZkrVOHpJmpomqCvOZQzhVsFLb6QLn2QQvU9OuL6uKN4o4Lpa7U0qnmGMxh1ZhYENpJUHS2ksSAwOIljTmQpBxAgLOuIvD16URymphIN0keS0SoSRpKrdma4BuNRJIWwG9qb7NobAPinNrmcwnuY04jyzLEDiQLWKA4BAcAyeax3F+tu3v64WAA0xpjK0eGTjqT+g/JScv8AvTN/+UH/AEkw4/1H+HyCYP8A0lv+/wD8iogf7uyX/m1/6jYj+RnirP8A7q5/YfgE8rf6XP8A/wBpP8DYkdXpTPYtfE/FRnE9Or0eVaplhtASCySOGOlQFPLU6Qe7Hpa9m6YQWNc8Bxjuj4lULouFeoQJ7xUlwz4ZxSxQzSTrIrNzHSPS8T2csoVrA22AbY3N7WxaZbNBB3CpuqnMLRsnyeGlQxwRhFLFiASSSbC5JJJNgBuegA7YsAACAlEk6p9jq4qbxJREVoqRLJ9TCrmEBCGIkIiRbjUGc8wX1bnR2FsCFUs1qHmkWjgfU4BV2UXD6yXmuCP/AFEoLHfaKPVfS5GBCT4QyjXmCqmidY43WaSWPSyXJEixx9UQsXVQ4UnmSsQ+kEiFrtFSpFGkUahURQqqOyqLAfhgQsB8Rc4jmzOpnkUSw0irTrGTs8jarg+lm5huN/IPXa/gqdkyjTdhc/OeQET4zkM8s1wESSdlmdVKrMSqLGD0VSxA+bEn8TjYptLWgOMnmY+QA9yUVLzU80s8FEZNYDqkJ90xTTb3EEG3a+KtDsg11drYLva8RIz8MwpOn2SV1PQQgSEKPLEixr8hjx1I9rf1Kn6QG+ZzKsuypgc0vmIsocdUIb5d/wBV8N4gMNMVRqwh3lo73ErlPWOa5o8Xsl+jZnNpHkm+uT+/fV+3q29LY9bY1RUog/f3CrOEFI0WZ5jNHFDTRlYwLJyYxtuQxL7lWJuSdQ6374z61tw6hUfXuHDEdcTvQRoRyEJodUcA1vuT0cOiIs2ZVqI7oVMWoyP5h5dZF7BXs3ceXrisOJurANsKBc0EHFAa3rhmJkSNtVLs4/qO+aungBxBYzZfId1Jkj3+Uijt1swt944vcQpzFUffJKbyV/8AEqNDl8utGa1tJWMOUN/a3I0C1wZARpBv2xlu0K67QrEMzUOkIUKJY4wPK80mt7WMh9Ad9rW/XjPFwwH2IHkFUFQHQQPJJ0tXIllF9wpkVmXUuhvJsTcAIXGrvqa9trTJa9rhOR0y38fFdJkETr96+Kt/AGVw1Cyz1bFYYnVmW3llLbKNXVluAvLAu3k6h9Jmy3Yw4nbD06plOiJk7aLXspzaKpUtExIBsQyMjA+9XAYfMb4sse14lpkKyQRkUz4q4mhoYuZLck30Rr7TkC5t2AHdjYC4HUgHpcBqgAlc/wCeZ9PWSc2V2LXI0BiNAJIsqg6U8wCi4LEbknfFVzpJxabcv75ZlOAjT+6vtZf+S8suLH6Wm1793798VaUdnl+orU4f/UqfsPyUrL/vTN/+UH/STFk/1H+HyCkP/SW/7/8AyKiB/u7Jf+bX/qNiP5GeKs/+6uf2H4BPK3+lz/8A9pP8DYkdXpTPYtfE/FQvG4Jy7LQoJP0foG0nonQ+uKdWO1bP6fHdUrie2qx+oqpcIcUTZfIrxs7hmvLFe+tfUhiB7A2cWIIsbgkYtU6ha7k33eXIz6qm5oI6rojh/O4qyETQklSbEEWZWHVWHruOlwQQQSCDi61wcJCQQQYKbZtxVTU8ywSOTMylxGilm0Dq1gLnodhcmxsDY4hUqtpjE8wENaXGAqbxTmhnqGhpWXmTaSJRYqkMMYcSsegVXndlNx541F98MXEwyPJpCj/ydrLa/rpmfSjgkAwRSBeZ5QAzSx6RdABqAVEELReGeHYaKMrEo1udUr23kc9WO5tvew7YEJLjbP1oaKaoNtSrZAe7tsg/Hc+4HDaFI1Hhq4TC5wyiRYi0deH5NYiyGQA6la5KSA236m9r+18Ri5eCpWirZkY6RIg6HZzTy0EaZjzQyG5P0KWn4Wok+sbMomiG+lFvIR6BbmxPS52HU4RT4re1O4LVwdzJGEdZ3HhmdlI0mDPFl71P+E1L9LzaSsZdMVOpcDsNtES/Jbm/3MPu3Czs8LjMDM893HzPxUG99+S3rKUIj1Hq5LH59P1Y87wumRQxu1eS4+enuhPqnvQNk7YXFjjQIBEFKWUeNHDxmoRKovLRsb++J7b/AC8p9wDY7wGuaZNs78pjy/KfTLxClWE94b/ZWLUHEE8MDwRSOiu4clTY7Agi43sdu/2cbtbh9vWrtr1GgloIEid592fqlCo5rYBS3DGV1c0uqlUllO8hA0r6kswsDvf19ML4jd2lvSi5cIO256ADM/Dmimx7j3VPZ3M9JVQV0E0UsqMonaP2ecBuD7pEve3Uh+nQU+F1O1pOoPYWN1YHa4f/AKnY6AtU6og4gZ5+K6LyHOErKaOohI0yLcX30noQwB6q1wRftirUYabi07ICy/inhJ6RGlkqVZ5pGsIodBaRwzXJZ2VFABPstsAo3tjPr0WAmrUJI5KrVptBL3GVU8voFaohRhzNEkYfQNLNrdVKqVOoHRc3vrJZSWO910a5qVACMjt0H34aqLHlzhO/wClcyyjmUbcmWQtGWn5gmssZ0swija1r7jUwCXPmY3OnFBt64XGGoIae6GxJ19oj/PIDdawoNbThm2/yXrwozc00EqiaCJ1YCRZlYkEAncl0CnUXBW21upN8Xbq7r0nDsqZeDuP7TsoU6bHDvOhQ/GObvUVLF6iOpKd4mKqo2YLGgLC3s3ck/EkeWdOrUqtDntLZ2I02z09F3C1uQzUJqLDy3bV0Ck+1sAAxOpgPMSwHqexGJNGcbj4eAyCDpK07g7Ja2qSKOZFjpYpBIhkVw2oE7Ri6s3U+ZgFFxbX0xBlo4/mIGu2voYTG3TqRJZqRHko3jDih4K6raGNCJBymkbUQ6IqLKbhgvlJ0WUXBWx3vblai9r5Dzn+3PwyU2XDjTazZpkdFBPxm3Jp4hFFpp3kdPLIdJVxy2tr1EC5uCTe99gMIDKuQLzAiPZ5Sc4jw+ab+Jfjc+c3Ag5baK0cB5m9dUVkdTGkTVUZUsuqxdFXym7WYlX1AJpICG/utU6BfJxnPfu/TJJddVG4B+jQcvqo7jvh3MQiRSQrLDCmiEwozKLeySPNIp2F9QIH5R3xH8K9j8Uk+mnKMlB1cVCS7U6+KoMsoU7gqR5VRtmAIBK3U6kYEGwPw+EcDtD5/XPIj/KMQ19PsK3eG2YPDMyxTiEBbsmhmVx7I1AkBXG1mt5rG3cYjUuK9NuKmwvn3dcvrkuYGEw4wmnifUc+sWxE1QYSNIVowAQ/nBDdVUXOo6StvQ3bbVq1RmOu3Bn9685jLNLe1oMNMq20eUJDyYQtn+rQFNxUIGF/X6xLlwTfR7QO2pc6xu6r65Lc2uOY3b18PsgHV1Wm0MzyI9612mp1jUIihVUWAHbHoVTSuBCwPxbzuXMq1aGkUyJTklgpFmk6MSb2Cr7FyRuW9RjTovpWdE167sIP35k9FGC84Wqt1PE1ZTOaevhSZOvJlVbAHpy2HQdgdwLWFrYp0+GWV20XFk8sd+ppOf7gdeswSmGq9pwvE9CmGeR5e1PzqZZUkZtHJdrhLWZmB6sLWXc/axbs3cQbW7K4LXNAnEBBOwBGgO+XJQf2eGW+i2Tws4eNNl8SsLS1bc2T1CW8g/R3t6scYnH6/4iq21b+Y5/tGbj56JtAYQXnZaUBbFgAAQEtfcdQo/M4F6uA0bKY5VPQq22/u3/A4z7km3qtuRpo7wnI/9J9xKYzvDD6Ll3i7JJMsr2jHRGDxMdwyE+W/rtdSPUMMewpubcUc98j9/BVvZKOJOLZaj6uM8qmFgsMYCi1ujW6/u9wxSsOEUbY9o/v1N3OMnynTyTKlYuyGQ5KS4cyhhSO1UyU9JJuXYHmSsFbl6B1spOrYC/vHSpf3rfxTWWwNSs3YHutBIxYjpJAjOY2g6yps7suyCmfC7i1ssqmpKlh9GlIOq91VmA0SKfyGW1z6WO1ji/XY25pirT15b9QeoKWO6YK27iDhyKs5XNaTRGSdCMFDahbdgNYsOmll6nGM5jXCHBdc0OyKpfBfCjfTJJGTRBBPNyx2duY4TT6ogN7/AJQUfZYYQyhFY1D5eiUylDy4+SmuIuG35qyxLJNGWLvAGjAEhKlXGsrcA6iVLGzFSBttUvrA1ZfRgPORJnTpy+mSvUquHJ2igqaabLcyUzaBFWBdaoNlOrTe9rsyOylnNrrKfyBhtvTNq1lImQd+v02A6KvWqk1Z2K0OvyinntzoIZbdOZGrW/EHF9dS1PRRobpGin1VQP3DAhRGfVPM5kIkMUUaa6qZTYqlidCt9lmUXJG6ra1i6sBCzbinh9nX2AjRxiRU06uSmq0EWkFVDuVJJvsVA3FjiFRgeIKk12Eyq03DciliWBVBNZ7X1lXHMGgb2sHsLi5VcV/wok8so8kztjl5q1ZLkawq0bkmNCgne7XCneGoHm1R6WBBYEAaGcW072gANEomVpuT1Lqxp521SotxJa3NToHsNgwPlcDobGwDqMdXEtnFVBDE0tQY1jA8zOAb36C1rkk7BRck7DAhZxXeIeiV4Yo1gjsTdE84smq+oAxjbqQH09FEhNlEJjlVHIB9PDrK0rmOOIWtoTXrOs6n5nM8mtmbUxsSQ6utK+sxdUsEwdj9U2lU7N0q/cK8OGEmSS4bU3KjDXWJCFBAttckMe4UNpGwwWdp2LcT4LyMzz+/eipUxGBorNi6lLP/ABb45FDByYW/ncwsluqKdi59/UL79+2Llpb9o7E72QouMLHcry6B4Go2nanq2YM4lUqjkexGxO4t13HVttVhiNzc3FOuLptMVKIEDCZcObgNDOmRmBtJU2taW4CYP3kpLP4qeIwR18VbLNHEEBUqI3sSx0t7TW1ab+7pilZPuK/aVLF9NrHOJzBLhkBmMgJifNTeGtgPBmEz4KyGLM8yVY4eVSRAPILk+RTezMerO23wvb2cbTn1LW2ms/E7cxA8hsAPvNIyc7ILo3Ll1FpSLX2Qeij/AFx5OwBr1HXbvzZN/aPqc1Zqd0Bnqn+NVJRgQvjoCCDuDscRexr2lrhIK6DGaznxP4QNdSlUF6qnBaL1kj+0nx9PeB6nEeD3Zt6htqp00PNux8tD6qVVuIYgsS4MrIY5tM0MchP9EZLgLJaya/uE7G9wNjtY42uK0a1Wj/KeW/qjUt3jqBpGuiVSc0HMJ1U5yakzrmLsChvGFUakcHSY0XspA3udioO56ppWTbUUzYtEHXPIjXETnJB05gkaZiRfjntPvovGX5ZJXQWjjCrSo1pHYecs+oRljYDYnSOxvc+bbte6pWNeajpNUjugaQILoEnbvHlEaZ8a01BlstA8JPEbl6aCuJXSdEUj7abbcuS/S3QE9Oh7Ynd2wcO1p5zy+IUWnYrbcZamjAhZv4vxhmpQRsyzrq+PK8t/UgE2+4fTFG/JDARsQq9zk0HqrpwtmX0ikgmNtTINduzr5ZB8nDD5YuNcHNDhungyJT+rkZUdkTWwUlUBA1EDZbnYXO1ztiS6qT9FkUwCrk0IC1RMiknWwItzSLlmaVk0QrdQEKjXZdIhO6ZuesJkQg1dUZGjY7iOBWMe1+l4oSQNgXPW9yITejyoBqVzZllqZ7rbYB0qn9fWwwIX2lq44Upn0mRFMtDPYajaIsA8g6tp5LbdbSk2OBC85bRzqqCB+eKaYKut/MI2APlkO0sbwOpsx8ri4LaVUCFccwpebG8et01AjWmnUt+66lIv8QcCFknE/CtZTJE8aJNDFIyCJVIIiUsySOY7C+nY2XY2P23GBCgsp5vMhVZ3ilLqxhZWAjZ5Injh0Oo0g2hNhbUsDkX6gQugMCFVPEDjeHLYdTWedx9VFfr95vRB69+gxYt7d1Z0DTdcJhYbldLUVjT1pdJa0+eONmGoD+0VfuiwRdrbHst2cQvKVu5lCoCKRyc6MujSeR/MfLcx2mwkFw1+81DZrAogX6S8v0zchTdvq9tIk1NdGO5AHa1wLg4uW9RxrHsWjsuene3wwII0B66aFRcBHe1T6qzKrgiag1tKsyxmHa7BJBfSo3ZSwIXT23t1vitRs7S5rC8DcLmlwd1IMZ7GCJB8OSkXva3Ats4D4TFDSrTbc6S0lS47eiA+gG34nvjD4vcuva4taen5ujeXi74JlJuBuM+SvaKAABsBi21oaA1ugSyZX3EkIwIRgQm9ZAWAK7Ou6n94PuOKl3buqAPp5Pbm0/EHod/VTY6MjoVhfjFwRYtmFMlkY/zmMdUfu9vySevod++21wjiLbinhORGUcjuD8uYS6tPCVUMmL5i6RVNUFWMXsVGpkRTfSQt3cAW81zbfe1sduy3h1N1S3pSXHnkCTvJ7onWMvDVdZNQw4pvxPxIJlWnp15VJH7CDqx/Kf1J6/8AfE+HcNNBxr1zjrO1PL/lbyA965UqYu63IL3xrRlFpGk2mkp1MoPXYkIW76ioAN/ycc4TXFR1drPYbUIby0BIHQOn1RVbGEnWFcfDXxZamC09cWeAbJL1aMejd2T9Y94sA+6sg/vU9eSgHc1vNHVpKiyROrowurKQQR7iMY5BBgpi+VtHHMhSVEkQ9VdQQfkccQkMlymOliEMIIQFiAWLHzsWO5N+pOOAACAuAAaJ9jq6oypyhDMakhnkCBVUt5QU1lSF6avOw1Hpfa2BCq9FE1MKeedDzEgaOKIkagFWNUS9yvNlfc2PUou+i5EJY1EqUlHYB5YZn5ukHzCATLNoHW7FSF97DAhfKehc/XUwDpLV6pACOi1N+apJAP1WpG6kjRb2bEQrRl+UxQNI0YK8yxK6jpFr+yvRepNhtgQn2BCMCE2loImbU0aFiVOoqL3jJKG/3SSR8T64EKj+IfihBQBoYdM1V+T1WM+shHf7g39bYuW1m6rmcgol0Ln2fOXmqhUVRMzF1Z9X2gCLrboBbawsMa76P8o06fdMEA8jGqgDnJVx4wy3U711EWWSFgJkU7pYeSRLf1bJY+4fBreb4XcljW2V4JDx3CdHc2O/5gcuvpNmq2TjZtr9VH1Gf01TCZ6qIfTIioGmwWfY2Mi+i281uuwuLgC1S4fc2lbsbZ/8l065ln7T1nKdNc4zgajXCXDP4+KvfhXwm6n+U6wF55d6dGG/m/rCO23sjoBv3FlcW4gy1pChRGegA3PLwGpKKTC8yVr1DTaAbm7tux9/+gxnWVqaDCXGXuzcev0GylUfiOWic4uqCMCEYEIwIRgQmVbS9WChrizoejr3BHrb/TFCvRfTqfiKPtfmH6h9Rt6JjXAjC5c/eJXALUTfTKPUaYtfy31QNfoe4W/Ru3Q9ifScP4hSvKUHOffzBHPmEl7Cwqu0XFaoeY9HTSTjcSkMN/ymQHQWvvcAYhX4U6oOzbXe1n6QRpyDiMQHmV1tUDPCJULm+Zy1MrSzNqdvwA7ADsB6Y0LW1pWtIUqQhoS3OLjJVknyKmiio1kEjPVoG5ysLRliAAEt5tNxq3B9LYyaV9cVqtcsgNpGMJGZgSTM5TtkesppY0Bs7rzkfENdlEriFw0ayFJF3aF3A3HbzD1Fjt6Y0B2N2xrtCRInJ0HeEsgtK2fhLxboquyzH6NKfsyHyE/dfp+lb54z61lUZmMwpBwK0BWBAIIIPQjFNSX3AhGBCRnpEcoXRWKNqQsAdLWIuvobEi/vwITCkyfRUPNrup1aI9NtBk0c03vvcopGwILPudQAEKQpaZI1CRoqKCSFUAC5JJ2G25JJ95OBCVwIRgQoHiXjCjoReomVW7Rr5nPwUb/M2Hvw2lQfU9kLhMLGOLPFmrrmFPRKadHYICCOY+o2ALdEBJHT9K2NNlpTotNSqZgSeQj4qOIkwFnsTSUs/njHMjPsyrex7Eqdj87jFlwp3VHuu7rhq06joR8lHNp0V3r84o6yPnVFN5TYSSwbSROdhrHR0bcq5/NIuN/OUbG8sn9lb1vBr82uHQ6tI3HmMshZL2PEuHpqmVXmkVHUU1RTTiZOVy5ABpLBNlWRT0umhbkfYJA7YsU7WrfW9W3uaeA4pGcgE54mn92I+cHmol4Y4OaZVi8PuB/pTjMK6JEgveGnVAokPUeX+z+Ptd9urb/iFOwoYA4k6STLieQ6n3KLGGo5bdRU5vzJPaPQdlHoPfjCtLeo5/4iv7Z0H6Ry8eZTXuEYW6fFPcaSUjAhGBCMCEYEIwIRgQmNZR+0VAYMLPG3suDsbg7Xt+OKFahUpP7e313bs76HkfVMa4EYXLDvELwtK6qnL1LRbmSn31xnvpHVl93Ue8dN/hvFqdw2CYI55EHkeR+KVUpFpWfZGYis0b2EkiBYna2lSGDHUT01BdAboNRvYb4u3fahzHs9lplwGpEECOcEyRvGWag2MwVY82RoMqhjnYLUJOWgCsCwS1yTYmw1b/o4yLYtrcVqVKIJplgDyQQC6ctdTGRTnZUgDrOSR4CllkciSRhR06M8y9VYG5sy2sxY+tzYbdBhnGxTpMmm0dtUIaw7g8wdQGjPLKddSuUZJzOQ1UPmpppImmjTkyc3SIg2pSpBOoXOpbbA9Qb7W6DQtxc06gpPONuGcUQZyEZZGczsRGcpbsJEjJOcq4gzDLhGYpZYkkXWiGxVlJIvoa4FyDvYE9e+Gxb3BcBBLTB6GNPeud5qvWT+O062FTTRyfejYofwOoE/hiu/hrfyldxq20HjZl7+2tREfvIGHy0sT+rFZ3D6o0gruIKYg8VMqb/1YH50co/emFmzrD8vwXcQSj+J2VAX+mJ8kkP7kxwWlY/lRiCjqvxiytASsksnuSJhf9PSMTFjWO0LmIKt5p48RjanpHb3yuF/ZXVf8Rh7OGn8zlzGqjUcfZxmTGOBig7rTjRYe9ydQ/SGJ1W2dm3HWIA6/Tf0Q3E8w1VSbL4tMheqVprFgFVmUm4JDSG3mIvawIJtvvh4r1i5uGkQ3ckgHxDc8uckEDZGEc81F0k5R0cdVYMPiDfFqowPaWHcQoAwZWi5zXU7s8GZMrfWEQSRDVLGhJKmQjYrptZd233HQ48pa21xTa2tw8RkMbXZMcYE4dwZnMQ3xzVt7mnKp5c/NVyakOXVekPHUXDKUQkhwwsFkW3ckHTudu2xxr06o4la4i11PTM6gjdp+B0z3EhJI7N3P73WgcDeGYDCrzKMamN46QKBf05ijYD7n6XcYq8R4vTtWCmwknQbk+H1XadIvMrYaWkJIeS2r7Kjog93vxh21o99T8Rc5u2GzR068ymueAMLdPin2NNKRgQjAhGBCMCEYEIwIRgQjAhNqiludSnS47jv7iO4xTuLTG7tKZwvG/PoRuPhsptfAg5hZ3xx4b09aS62pas/aA+rlP3h2J9RvvuGxZsuMvouFG5EHbkf2n5HNcdSBzasP4k4XqqGTRUxMm/lbqrfmsNj626juBj1FKsyoJaVXIIUjWZrAmXCnpmbVJLqqNYAYgewBa4KC3UG9x0GrGVTtKz+IG4rgQ1sMjTP2ieRPw3yTS5op4W+aQyfK0jAlqTGjMLwRShrOb21SWUkRg9L2DEWvYHDrm5fUJp0ASB7ZbEjo2SO9zjNoz1hca0DN3kpjjSodP5OncrI4juTqDKxR79V2IJPbGbwhjHuu6LJa3FyIIlo2OYTKpIwE/eaBmJbLXqqmOKaV5xHGZI16Aam3UBrHcddrY6aOHiTba3cWMawucATuYbrI66eKMX8vE7Mym9Dl9FURVUoidFgijeySEXdh5lu4by6rgH9+G17m8t6tGliBL3OGbdhJB7pbnET8lxrWOBMaAKCnipjAzoJkkDAKrsrKw+1YhF3Xba3cY1GOuRWDX4S2DJAII5ZEnXPfZKOGJCmK3h6lgqRSTPOr2H1vl0FmW4sCLhL+XXc9DsO2fR4hc3Ft+JotaWye7nMAwZPOM4gcpTHU2tdhKqONxIVt4kU5fIlPCE1LGrSSNGjl2YXPtg2QbAKLd73OMPh7/8AUabq9QmC4hoBIAAMbESTqSfKE+oOzOEJ7NIkcdHmsCLGwl5c8cYsuoXuVH2dSA3HTzD3k1WNfVqV+F13YgWyxx1g5QTvhOh15qRgBtVvPNHFUkFJUyaINaVUZfmFz7Eov9UAAqkN01aug6XxLhfb3lsw1KkOpuggD8zcu8TJMjlh1RUwscYGvz5fZVFx6RVlc6Lh+ozWZWpIGAVUWSeQ2UsiKuonoD5b6V1Hf8M2iRaUy2q4HNxAA0BJMdYmJyTHd45LXuCeAqehIaMCpqu87jyxnvoHb47nrv2x5+841VuXGjaieZ/KPE7+ATm0Q0S7+6vdLRhTqY6nPVj/AA9BhNrZNpO7R5xPOrj8ByC6985DIJ1i8lowIRgQjAhGBCMCEYEIwIRgQjAhGBC8yxhhZgCPQ4XUpMqNLXiR1XQSDIUbW5ZqQxlUmiPWKUAj5E/xxSbRuLUzbukfpcfg7X1lMxNd7SzDiXwhpZSTSSNSyf2Utyh/Nb2h+18Malr/ABA3F2dcYXcjkfI6HyKW6gdRms84q4LzSC30mKWVEFlkUmQBfiLsq+5rd/XG1b1bbPs4E6jTP6pTg7dR2dZ1HUQU0QQxGDUu7agVYg3vYEEEdLHY9cJtLF9vXrVS7F2kHSIIER1kb5KT3hzQOSd8SVcRoaOCCVZBFrMtrg63IPRgGIG4Bt/DFewoVRe3FeswjFhDdD3QI2JGucKVQjA1oOikOE6eZMtrZIkYvI0SoOXquFYliFIIIs3pbFXib6L+JW9Oo4ANDyc4zIAGciFKkCKbiOiiM1Wokp4zPEsKROV18oR6jJboqoASoQkkdre6+jbG3p13Ck/E5wBjFigDqSYBnIc5jdLdiLcxEdIVkyiollnGWZjDzQuoLKRZ4woJDh7bpsNz67k9MYt3SpUaJ4lw9+EmCW/lcSdC3Z2e2/XNOYSXdnUE/JZ5UIFZgp1AEgN6gHY/PHrGEloJEFVSrXnVZDmEcMhlSGpjQRyLJcK4Xo6sARffcG36t8OzoVuHVKlMNLqTiXNIiWzq0gkZciJ6p73CoAZgphmeYItJHRwtzLSGWVwCAXI0hUBsSAvcgXOLVC2e67dd1BHdDWjKYmSTGUk8jkFBzgG4B4qz0nC+aZjDDEKVYYYlCrLONJtt9phrI/MW3bCqdO2tKtSsHEueZIBy9NPVdLnOAHJXLhrwno4CDOzVko+wo0xg+/e5+Zt7sZlz/EIcTTtxiPJufqdAptoHV2S0qny46QhCxxqLLFEAFA9Nu3uGM02txdGbp0D9LT/uOp8kzG1vsDzUjHGFFlAA9BjRp02U2hrBAHJKJJMlesTXEYEIwIRgQjAhGBCMCEYEIwIRgQjAhGBCMCEYELzJGGFmAI9DiFSkyo3C8AjqugkaJr9A0/0bsnu6j8Dij/p/Z/0HlnTVvofkQmdpPtCVC5xwtBUX+kUdPMT9tRpf9LY/rw1l1xGhsHDoY9zsveuFtN3RU/MfCPLn3UVdP7gdS/tKx/Xiy3+IXs/qscPFpPvbIUewnQj1UFN4MRXvFmOn0Dw2P4hx+7Fhn8TWjhBcPMx7iFw27+SSqfB+ocAHMoXUdA5fb5XOGU+N2IMtLQehauGk/qlv/CmqKlHzVNJ6rqcg363BYA4WeL8OY4OAYCNDLZXezqERmvlN4LwA/W5hqHpHDv8AjrP7scqfxPajRw9Z+AQLd/JT+XeE2Wp1SrqPz20j9kKf14ru/iGo/wDpU3HwbA9XKXYAakK45Rw5FT//AE1LT0/3tIL/AKXX8Tiq+44jX2DB1OI+gge9dim3qpb+T9X9I7P7ug/AYV/poqZ3Dy/po30Hzld7WPZEJ3HGFFlAA92NCnTZTbhYAB0SySdV6xNcRgQjAhGBCMCEYEIwIRgQjAhGBCMCEYEIwIRgQjAhGBCMCEYEIwIX0YEJnXYo3eiYxQU/XHmq/tK01EHXBQ1Q5TtDj01poqr08OLqWvmBCMCEYEIwIRgQjAhGBCMCEYEIwIRgQv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772" name="AutoShape 4" descr="http://www.npaid.org/var/ezflow_site/storage/images/media/images/usdos/164825-1-eng-GB/USDOS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187B6F3-9373-4130-AB6C-6A91898F7E52}"/>
              </a:ext>
            </a:extLst>
          </p:cNvPr>
          <p:cNvPicPr/>
          <p:nvPr/>
        </p:nvPicPr>
        <p:blipFill rotWithShape="1">
          <a:blip r:embed="rId5"/>
          <a:srcRect l="31800" t="28945" r="55615" b="48966"/>
          <a:stretch/>
        </p:blipFill>
        <p:spPr bwMode="auto">
          <a:xfrm>
            <a:off x="5105400" y="1390910"/>
            <a:ext cx="1364292" cy="127185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0789A8C-C864-40D4-9FF3-968F3D0B34F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1226612"/>
            <a:ext cx="2466025" cy="160045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89088F3-2CAC-40A1-863B-54F1A76E4CDF}"/>
              </a:ext>
            </a:extLst>
          </p:cNvPr>
          <p:cNvSpPr/>
          <p:nvPr/>
        </p:nvSpPr>
        <p:spPr>
          <a:xfrm>
            <a:off x="5360097" y="3429051"/>
            <a:ext cx="317430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3200" dirty="0"/>
              <a:t>Lecture 1</a:t>
            </a:r>
          </a:p>
          <a:p>
            <a:r>
              <a:rPr lang="en-CA" sz="3200" b="1" dirty="0"/>
              <a:t>Introduction to </a:t>
            </a:r>
            <a:br>
              <a:rPr lang="en-CA" sz="3200" b="1" dirty="0"/>
            </a:br>
            <a:r>
              <a:rPr lang="en-CA" sz="3200" b="1" dirty="0"/>
              <a:t>ASGM</a:t>
            </a:r>
            <a:endParaRPr lang="en-CA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514600"/>
            <a:ext cx="7772400" cy="2514600"/>
          </a:xfrm>
        </p:spPr>
        <p:txBody>
          <a:bodyPr>
            <a:normAutofit/>
          </a:bodyPr>
          <a:lstStyle/>
          <a:p>
            <a:r>
              <a:rPr lang="en-CA" sz="4800" b="1" dirty="0"/>
              <a:t>Introduction to </a:t>
            </a:r>
            <a:br>
              <a:rPr lang="en-CA" sz="4800" b="1" dirty="0"/>
            </a:br>
            <a:r>
              <a:rPr lang="en-CA" sz="4800" b="1" dirty="0"/>
              <a:t>ASGM</a:t>
            </a:r>
          </a:p>
        </p:txBody>
      </p:sp>
      <p:sp>
        <p:nvSpPr>
          <p:cNvPr id="32770" name="AutoShape 2" descr="data:image/jpeg;base64,/9j/4AAQSkZJRgABAQAAAQABAAD/2wCEAAkGBxQTEhUUExQUFhUXGR4bGBgXGBwgIRweHBscHhsgHCAgHSogIB4lHR8fITEhJSorLi4wHSAzODMsNygtLysBCgoKDg0OGxAQGy8kICQsLDQsMDAsLC8wNDQ0LCwsLCwsLywsLCwsNCwtLCwsLDQsLCwvLCwsLCwsLCwsLCwsLP/AABEIAOEA4AMBEQACEQEDEQH/xAAcAAABBQEBAQAAAAAAAAAAAAAAAwQFBgcIAgH/xABMEAACAQIEBAMEBQcJBgUFAAABAgMEEQAFEiEGEzFBByJRMmFxgRQjQmKRUnKSoaKxwRUkM0NTgrLC0Qg1Y3Sz4RclRHPwNJPD0/H/xAAaAQACAwEBAAAAAAAAAAAAAAAAAwIEBQEG/8QAQhEAAQMCBAMFBgQFAgUEAwAAAQACEQMEEiExQQVRYRMicYGRMqGxwdHwFEJScgYjM+HxFbIWYoKSwjRE0uIkQ6L/2gAMAwEAAhEDEQA/ANvwIRgQjAhGBCMCEYEIwIRgQjAhNZa9AbX1H0UXP6sUqnEKDHYQcTuTRJ93zTBTcc0jNWuBqKrGv5UrAD/588QFa8q/06UfuPybPxXcLBqfRVrMePaGL+kzGH4Qrr/WobD28N4hV9qpHg0D3ulRx0xoPeoCr8W8tXo9bL+aoA/aZcOb/D1V3t1X/wDdH+0BHbjYD0TB/GOg7U9Yfiy//sxP/htm5P8A3u+q5+IP2AvqeMdB3p6wfBlP/wCTB/w0zZx/73fVH4g/YCkKTxZy1ustZF+et/8ACWwt38P1W+xVf/3T/uC724OoHorBlvHNFLblZjAb9FmHLP7Wk4Q/h3EaXs1J/c0H3thdx0zqPerHHWSWuUDr+VGwP4DCDcXdL+rSnq0z7jBXcLDofVKw5hGxtex9G2P68MpcRt6jsOKHcjkfeuGk4Zp1i8lowIRgQjAhGBCMCEYEIwIRgQjAhGBCMCEYEIwIRgQgnAhM2rbm0Y1nueij4n/TGe6+xnBbtxnno0eJ38pTBTjN2XxVI4o8RaGmuskxqZR/VU/sg+jNe2x67k+7FmlwW4uc7l0jkO6301PmVw1Wt9kLM878Y62S60yx0qfcAZvmzC3zCjG9b8KoURAHpkPckuqEqi1uYz1LgyyyzOTYa3LG59LnbF8NZTGQgKGqf5rw4aWeOGokClgCxQFtIJsOukHe97Ha3fpila8Rbd0DWtxIExOUx6x5hTdTwOhye5lklLS1JppWqZXVlBMaovtAEaQSxJsemK9re3N3bC4phrQQYkk6SM4AjRScxrHYTK+cLZPS1Mk8UjsukExTX2uXWNNSldwSwPUf6HEry6tqdOrTaHZ95u8QXGDOoA5FFNrXEg+qbUmTrHUTQVSSao0kbyOF3jjZx1U3VgBv78OqXhq27K9s4Q4tGYnJzg3YjMT7oUQyHFrvvKUplGV0s5hi1zCaZiLKFZYwWKrquVJNhqNu1sRu7q5t21KuFuBgnMkEwJMZEDkOq6xrXQNyk80yCONZzHUCRoH0urRlSfNpuu5BF/fiVvfVKhp46cB4kGQRpMHIH3IcwCYOijsqzmopjqp5pYje/kci/wAQDY/PF99Nj/aEpcq/ZJ4y1SWWrjjqk9SAj/io0/s/PGddcHt64hw9c1NtVzdFpvC3HdHV2WnnMUh/qKja59FN7H+6SfcMefrcHubTO3flyPeb9Qniq13tBXCOvsdMg0N7+h+BwhnEA12C4bgd19k+B+q6aciW5p7jSSkYEIwIRgQjAhGBCMCEYEIwIRgQjAhGBCRqalUG/U9AOp+GK9xcsoDvZk6AanwCk1hcqlxjxhT0S3q3u5F0pozdj6F/Qe82G21+mIUOHXF8Zr5N/SNP+o7+AyUjUaz2def0WH8W+I1ZX/Vg8mA7CGI2BB2s7dW+Gw92PUW9lSt25DT7y5Ku5xcm1BwebTGdxrgTW9PEQZLX3ufYW3U7sR3FyMUa3GGzTFJuVQwHnJsxll7RnbQHYpgo6zttuluGM2ijroTAmmOUBWjlAfS5BUefTfSW0tcW6kW2xHiNpVq2TxWd3m5y2W5AzpOsSN+aKbgHjCnsvD8bVNNV0oP0Z5l5iHrCysC6MOw2Nu34i9anf1G0Ktpcn+a1pg7PBEBw+f8AmJGmMQe3SfRNOLJDU0FHVm2tdUEh96klP2bn54dwwC2v7i1Ghh7fPJ3vC5U71NrvJS3FubvHWQSwwRSGSKKW/KDMbi2xsSOmxG4xS4TaMqWdSlVeWhr3t9qAM/Lnup1XkPBA2BUFFkE0UVYDG1+TGSoBJUtLE4U7e0EsSO2NR1/Rq1KJa4RjdB5w1zZHSchzShTcAfD5hSmW5rHWU0hmNqump5Qr/wBrGYmWxPdlJv8Aie5tQr2lSyuWikP5NR7SR+l2IGR0dEePkphwe3PUA+YhRXhlBqzCJj0jDufgEP8AEjFz+I3xw97Rq6GjzI+Sjbj+YFWqqoLu7nq7Fj8zfGyxgY0NGwhJJnNW7JgtHlxrAqmomkMcLMAeWADqYA/a2Iv8PfjAui694iLMkimxuJ4GWIk5NPTfqnt7lPHudEnwyz15nhqHaS0LyI7m7RutrEMdwp6Fen4YbxAs4eKdWiMMva0gZAg5aaSNQdcuRXKc1JDs8lG5Xw4ZqWSo5iRhHCfWGysWAsA3Zh3vtYg3G+LdxxEUbltvhLi4E5ZkAbkcjtGc5Qotp4mlys/D3iFX5cRDVKZ4PyJTc6fWKTe49PaXba3XEatra3tM4YPP6EbH0K4HOYVsnCnE8FXHzKOTWB7cD7Ony9PeLg+uPM1rC64ef5PeZ+k/+J+RVgPbU9rXn9VaKWqVxdfmD1HxGH211TuG4mHxB1HQhQcwt1S2LKijAhGBCMCEYEIwIRgQjAhGBCbVNTY6UGpz27D3n3YpXN0WOFKkMTztsOruQ952U2snM6LKPEHxPWlLwUbCWp6STmxWM91QdCw/Ae83A0uG8HAPbVjLjv8AIch0UalXYaLI8mphW1QFRU6GkYXd9TMxPv6XPS7Edsa99cPtbd1SlTxYRoIH35ApbGhzoJhWCjoKbVWU09KIeRGzCbW5ZWWwUsTZW1kiwCgG+w32ya1e5LaFzQq48bgMMAAg6xuMImZJiM00Nb3muERuoPhriFoa1aiQ6gxIm29pW2a4A3/K95GNHiPD23Fm6gzIgd3oRmPp4JdOphfiPmvfFGQvR1RAusWsGKU3tpO62IvfT3tc7Yjwy/Ze2occ3RDm7yMiI67IqUyx3TZO5+JeTPUmkZ2jqQ4dGWwDODulmJ2Yki4G22FN4b29GkLkAOpkEEGdNjkNQM9eakakE4dCpHIOGc3mp+RDSlIWbUxlRVDNt5vrd9gABoGG1mWnb9u8y8CBBOQ5ZR75UQXYcOytlN4V5tJ/T5gEH5KyStYelvKo+AxXD7JnsURP7R8dSuy86lLR+A9zeSvYnvaHf8TKcO/1GBAb7/7KOBe38BU+zWuD74Qf3OMA4kd2+9GBIp4MVkAP0XMdJPbS8YPx0u37jiFS6oVsq1IHxAPxC6A4aFVLOfCXNIyX5Uc19yYXX/CdJ/AYuU72jETHiolpUK7skH0KtSaDS/MiZozdSRZgymxKHrcbg9jfCnUIuPxVCCSMLhOoGYIPMdciNxCkHd3C5Pssqo4YZKah5lTU1I0PIEKhEOxVQfNvfdjYbj0xSuaL61dlxdxTpUswJkk8zsI2AlTaQAWszJT3iE06mDKyzKsWnVMhFhM/tF1PtKL9dQK3I3tbFbh4uHipxMAEvmGnXAPZAI0J10M5aKVTCIpct+qp+ZV11EEbMYI3cx6up1WBJHQX0g27XPXcn0FCjDu2eAHuADo6Tl1iTnukE7DRSWV5VWwCOqhblOQXiAkUSMo3LKl9TLbtY3F9iMV3X9s97qJzgwTBwg8i6IB88vFdFN0Stf8AD/xGjrysU5WCtGysNkm93ub7v4egxeJ8GId29A4XDf5O5j4JtOrlhdotLpKvUSrDS46r/EeoxStbztSadQYXjUfMcwpPZGY0TrF5LRgQjAhGBCMCEYEIwITaqqCLKm7t09w9T7sU7q5cwilSEvdpyA/Ueg95yU2NnM6LFfFHxG0a6Khe5NxUVAO7HuiH07Ej4D1OxwrhTaLcb8ycyTqTzPyGyXUqYtFmfDFBDPMY53eNTG5VlF7FRq3W1yNIbYbnbGhxCvWoUg+i0OMgQTGRMa7Zka5KNNocYKc5vwnPCvOjKzwdRNCdQt94DdSO99h64Ra8WoV39k+WVP0uyPlsfJddSc0SMxzCt0fEU81ElVDKiSxER1KyaNMot5WOrq1uw3626C+EeG29K8NrVYSx8upkTLT+ZojQTmNuaf2jizEDmNeqqdbmQrGjSChiWoY9YQx1nr5Y76fW9w2N+1s322LHWc5mwdGX/VEnpmEhzw7RsFaHw54Nz1DCbM5mW/8AVq2pz7mc3VfgL/LEHXlOk3BQaAPQei5hJzK1bh/hGjohangRD+WRqc/F2u3yvbFCpWqVPaKkBCm8KXUxzLNEhKqQ7O99EaLqZre0fQAXF2YgXIF7kAiEzatqJjaBVhC+21RGxNz9lVV19x1aiO3wEL6orW21U8ZXYtoZtZ7FQWGge4lvjtgQvEOcyoCs1PIzqSHaFQUt2YanDWI+yNRBuLnYkQpajqklRZIzdWFwbEfIg7gg7EHcEEHAhea6hjmQpNGkiHqrqGH4HHWuLTIKFm/EvgxSy3ko3amlvcC5ZL9fXUu/obD0xep37xk8SFEt5LHONOG62klvWISW2Eo3V7D8vu1h9rzeuNG1fRLMNLIDbl5fTJQdMyVGUWVl4J5r2WEL8SXcL+ABJJ/N9cFW5DK1Olu6fcJ+/PkuhsgnkrXmtSGpcuzC3mgZYJFB68o6kse1wCf73uxh2tMsurqxJyeC9v8A1ZO9CnOMta/ll6KFpaRaxiVkP02RiyRqlk2udGr7LHqu2kAAEi+2nUrOs2iW/wAloAJJ73jG4554icwDusDH4lal4b8fNOy0NcxSqQ6YZm2LEbaJL/b7XPtdDv7WZxXhTLhgr0DBGbSNvqDuFOlULTBWs0VVqurCzr7Q/iPdjNs7s1Zp1BD26j5joVN7IzGidYvJaMCEYEIwIRgQkaqfQt+pOyj1PYYr3NwKLMUSTkBzOw+9lJjcRWR+LvHBplajp3/nEg/nEi9UUjZF9GI/Ae83F7g/DS0GtWzcdT8h0GyjVqTkNFm+R5JppXq1SGpkQj6ktq5am/nkQG7dNlvYbk3tYWbu+BuW2ri6mHaOiMR/S0nTx30HNDGd3GM+iVzqviQ0FWkKQykFpY4xpUqrgKQvYONXxHr1xCzt6pFxbPqF7BAa45kSJInfCYXXuHdcBBRXZvPl9UEiDRQIxKIvSVLjzsSDrLLbzEbdBa2CnZ2/EbbFWh7iMz+k8hHs4TtvvK4XupugZD4pfhzhmszqdnAWKEMdUgS0aX3IRR7TfO/Qse+LrexsaQY2SY3Mk+JP3yCgSXmSt+4R4Opcvj006eYjzytu7/E9h90WGMytXfVMuKkBCsGErqMCEwzqpkRAIgvMdgiFr6RfqxA62UE22uQBcXvgQmUxWjVqiomkl9hCxRSRqeyhVjUbam9Cfwx0AkwFwkASVCVnFU7zXp1VYgu3OQ3kO5JADAqBYAX3J1XUbHFllqSJdkkOuADlmmVPnNYrFhPGxk3ZZIiUTTcfVhZAyiwuQWb8SSWG0EaqAuTOifZZxkYom+lq7FSzCWNF0stybWv5So8u+1gDquSAmpbuaTGYTKddrhnqpTMqOSlikmglNk1yGFguhrku4vp1KSSfMDsTex6Gunqwq1wD6+uBC+4EJGspElRo5UV0YWZWAII94OOgkGQhYvxt4VyUrNVZZdkAOunI1HSfaCg35ikfYNz6X7aNO5ZWb2db108DloeqjBGYWa1eaVFYI6ZI0CpcpDCukFu5te7N1/X78OpWlvZufcOcZOrnGcthOgCC9z4aPQKcmlXKYjGhVswlXzsNxAp+yPvn/v0tfLY13GKoqPyt2nuj9ZG5/wCUbc/gw/yRA9o+5VrNM2EscAIJmjB1yk+ZvN5F9+lbeY7726AX2re2NKo8g90xDdhlmfM7DLfUlJc6QOa27ww40auj5ExtWwLdWP8AXIPX7w7/ABv628/xnhjpFxb+0NPm09DtyKdSqfldotNpKgSLqHwI9D3GEWly24ph7fMbg7goe0tMJbFlRRgQjAhBOAmEKk8ecWLQ0zVOxka8dKh7serkeg6/gO+K3Dbc3tft3eyPZ8N3eLtuiZUOBuH1XP8ASIwRq+oQy6pCEDglZJDcs0h7qOtvtHboGt6KtUFSp+EpOgxLoOYG0dTz2GepCQ0QMZS9MJ6Z4aynMaGX+rBtYFitmRmJMbEbNe3wIGE1Rb3bKlpXBIbvHSZBAjEJzGviFIYmEPanPGqU8gFUDJFPISr0zC+l08rG5OyC1gLdrACx0o4QbmkTbOAcxsFrxuDmARu7cnzOomVXCe9oeSkPDrgWXNZjPOzinU+dz1cj7CfAWBPQC2L9euy3ZgYM+SUAXGSujsvoY4I1ihRUjQWVVGwH/wA798YrnFxkpicY4hGBCMCFCZfSiSeaSW7OkmlFJ2jUKNOkdAWB1Fup1WvYAAQqrnFe09RLeUPHDKRFGANJKqFYkjdmDl0sTYW2F+l62pCMZVOvUM4QvJp3B06HUmzRixvfY26en7h03xZxAiZ8UjCRlHgl5otSrGkLLIgOtgDuLG/f/wDva3TEQYJcXZHRSIkYQMwm70xZGOglR5N12Ub31drne/YXPuxKRMEqMGJAUnwdVM0slNLM0saxKY0kC3I1MH3trdVHLHmufPv1Fs+4phhy3V2jULhmpjKIBFVTxRE8rQj6L+VGYsPJ6agLlRsNN7XYkoTlO4EIwIRgQss8UvDQVGqsol0VK+Z0XbmW3uvpJ+/44v2t3h/l1M2/fuUXN3CxhKiCTmy1fNao1A6FIQP0DajoJDA7n1v2ti2adangpW+EMjUgmOUCRly5RuuS0yXaq28NzRIrVsaRR00MZLJpBkM2wVGd7sVJOoFSAehGxxhcRbVeRZvc41KhyMw3BqXACBIGWcmcwcwn0yB3xoPiqvlZqmlaujlQTRsZbaxraxu5VL3KgXuDYFb9d8br6lCgGW2E4TDRkcI5AnTPQdUiHOly6I4T4kjq4I6yOwD+SdAf6OQdf3g+8EHvjyl/RPDrrtvyOyd8nfIqww9o3Dvt9FbcaKUjAhGBCZ17XtGDbVux9FHX8emM+9JqFts382vRo19dPNMp5d7l8VzZx5nMubZgVp1Lxx3jgUdNK9XNzYajvc220g9MeppdlY2+KoQ0b/If2CQZe6An9JTZhRRFpFjq6TTpliVw6qo9B9kj1AI7n1xh1a3Dr+qGsJpVplri0tJPn7U8j4BPAqMEnMbpjnWXU0h/lBZtdOT5oW2kDgDTCLC2mwAuPZUbX2xas7m6p/8A4L6cVAMnDNpE5vzzmc4Orjtmova098HLl8k34SyCbOa9tZIUnXPIBsq+i9rn2VHuvuAcap7OyoNpsGQEAffvSZL3SV07lmXx08SQwqEjQaVUdh/E9ye5xiucXHEdUxOcRQqlxlnpimhhV5F1KzkR6QzWIAAZvKAF5kh3BIi7gEGhxCtVp0x2RAPM6D/JgeaZSaCc1OcOTySUsLy6tboGOoANY7rrA2D6bagNr3tbF5uKBi13S/BP5L2NrXttf17Y6hV7LmgTLy0zaV5Z+kMxs2oi0mojfXqv03v0wIVMylCIIkYoGCKCuj2TYXAsu2/YbY12ggCQswwSYKmGErKZ2kXVEQFBBBsPQaexK2+O9sQ7oOADVT7xGMnRfJXePTOJVLyDzWG46HcW7gD472uMADXSyMggy2HzmV8qoXh+q5ilHAZgASO3Xy32Yf62vga5r+9GYXHAs7s5JgHi59K0zrykmuxtpVPI+g32teTQCe97HYnELkHBkFOgRj1VyzJVFXTGP+lJYPp7xaGJ1/dD6bH8or6m+cryncCFU+PM3mpxGVaRIiHLPEIy11Gqx5gOwjEj2VWZioG1rNUvH1WNHZRrvPlpzOUnRTYATmpjhjMHnpYpJF0yEFZBa1nQlHsLmw1KdrnFim8PaHN0KiRBhSmJrixbxu4BFmzCmXcb1CKOv/EA/wAX6Xqcaljc/wD63eX0UHDdZ+1U9VRw0tJTkESFp1jBOpjYIx32W1732Fh0FsK7Flrd1Lu5qCC0BswIAzcPGY6nrmpyXsDWjxTyClpsqIedhPWjdYUbyRH1kYdTbt7+nfFR9a54sCyiOzonV5Hed+0bDqf7KQDaWbs3clN8C52lDXpGxC01ci8yK/8AQSP7F/Tfpe3kcE9MWX0vxds9lQThJbP6hz+sfmBhRnC4Ef4W65a5GqNvaTb4r2OPP8OqOaHW1T2me9ux+SbVA9obp7jTSkYELNfFriT6NQSFTaWrJij9RGPbI+W3xcYXwSj+IquuXaE5ftGTfUy5TrHCA1ZLkWTLNSNFT1MQqpDqeI3BdALoiv0J6sVF99N7acX729db3Iq16TjSaMnDODu4jUcgfGNVFjMTYac0y4b+k0dfFGVeN2dVdGvZlJsbjoVtffp3w+/FrfWL3ghzYJBGxAkEcj/hRp4mPAURVrzJ2jhBZGlblIPvNZbD1ICj5DGjRltMOqe1An0+spZ1yXUXh7wquXUaQ7GVvNMw7uRuAfyV9kfC/c4w7isar8W2yYBAThuMqITPC1QiSI2luYGQavQOwCE9ticVsbZwzmpYTEwp1WBFxuD0IxJcVGzGCJ3qlqwtyxZtZsOULiIqeoUL3B2cydyceT4w67ZeNfTmIAbHvHrz2hXKAYWEHzXwcWin9qqimQdY5GUSgd9BWxbSLnSy3Nt3HXF+w4jdPcGV6Rz/ADAZee3v8kupSYM2nyV7xuquoTh5lMTQygGUFhMrD2iSbtY9VbcjsQcCFRqBmVeWeajIbcltQYAk6A2++22oatRB3741KRDmA+qz6gLXEeilJRBzUKq/LFg4PUkdbetwL/Pe2OjHhIJz2XDgxCBkvFPyOaxZX5RuEt1vt+sXv7rd+47tMMA5rgwYsxkvlHywrhlbWd49JPTc/wALfje2OuxSIOW6G4YM67L7kQWWtiDapURXbdWISSy8sud1Hl12ueukjcbVrogANT7cSZVmklVq6PlG7Kjc8r0CH2A1ttWuxW+9g9u+KStp1xDm30aLmWUksqAsbKCxsCxsbD95sO98KrVOypl8ExsF1okwqpPXrO8f0iRpAHBRRA6QhxfS1yDqb01OQDYgA2x5a94heV2Oa0BojMBwLo9Z9wVynTY055qc4QJbnSJfkOymP0ZrfWOn/Dby2tsSrsLhrnb4RTrU7Vrauuw5DaVXrlpfLU8zjiWlpdp50RrX0bs5HqEUFiPljRc4NEkwlhpOib5DxPTVxlSEOwQDXrjIUh7gDzetjse2BlQOzaV1zS3VYHxzksmTZgTAWWGUMYiCfYYWdCRvdSdt7+weuNtrad7QwVRMEeoMg/fUaJUlhkKKyvg2aVRNK8cNOQGM0jCxv6C9y3axtvcYr3PGqFF/Y02l9T9DRn57AdeWak2i4iTkOak66GiS9BCjvJLpP0mRgBr06odAFxobVpvtsxO+KlB1/Ui9rOAa2f5YE5TDsR5iJgZSIUz2Y7g33+C2HgHiA1NHBO9+bEeRUX63WwufeRZviSO2MzjFMWtyy5b7Oh/a7T0KnSOJpaVe8XUpNcxc6LDqxCj5/wDa+KV+8ijgbq4ho8/oJKZTHek7LnLxrzrn5iYlP1dMoiUdtXVz8b+X+7j0/DaDaNAAD/GyrvMlUEG2L6irKONJ2pXglPMfYRysAXjUgiSzHfdfL62Y79MZH+i27bkV6Ywj8zQYa47SNMjn4gZJvbOw4Srd4CcM86qarcXSn2S/eRh/lXf4spw/iFbC3AN1Bg3XQWMZMVR4u4Ehqi0qNyJyN3Aur2FhzFuL7faBDbDcgWwmrQZU9pMZULNFk2W55NQylKepQb3AjcSQSXudh03PWwR/lY4p46tE64h9+Y+CfhZU2gq31fG8FXBoq4VSZGRlcbodLqzhT7UZZVI0t5TcDUb4Y6u2tSc1uToMTzjJLNIsM7JWR10S/WSo19UMPMN5Ap1IBHKDs1hcaQLHc9befDK1CpSc6mOpLcgfERMZxmZTpa4HNWCi4rnU2miWTzFfq/K91UMbAsyNa9ixdBqFrXIGNilxZh9sZRMjTMwMjB6wJMZpBonZP4s3Vp+fGHkjMYjkVVOuJgzFSY7ayGuRcA+yCLg3Gmyo2o3E0yEogjVJZ7lElUUqaaSMfVEBXUjmAm6+cHyd99Le0cWKVXAdEqpTxhVGlzNHAAYBrFVjuNQbpIDY7sPMDbpt6Y0Wva7Qqi5rm6hSc1bJyxHcaYmuDv2J369L2/VgDG4sXNBe6MPJMqGX6TKIaZo3Y3cHVtGotqJIuTuQAO5F7gAnC6lZrBOpU2Ui4xoFb8pUUEGidw8jPI94o2JfUxYWQAsSqkJtfZRjPe7EZV1rcIhMaHPRCroseqZ5Xbl6gFi1dBK4vZjsxVQzLrFwBvinc3lK3HeOfIa/fj5ZprGF2ijKvM2nZ0q5GSJdyFHKj1JJcXe5e48jBhIA1z5QVIGHecSualMdiB3tvaMEf5BGHLzCsMpMB730TDO5KNFjaSEuvNj80iE6grq7aDJ5pNh9jUD3sLkc4Zb3tOqKtfuszyyG0DIfNFVzHDC3MqI4l8QqicERk0sH3SOYR95xsnwTcW9o3tjWqXhJimuMoAZuUJwjlaVdSsLSNAHJIbQS0pszNpuCFawJ1SdbdDiFGiKjpe6Ty/v9FKo8tHdC3fJ8pipYhFAgRBv6knuWJ3Zj6nfGmAAICqEk5lVrxY4Z+nUEgUXlh+si9SVHmX+8txb10+mLVpW7OoOR1UXCQueMuH0mnMDSIjwkyRGRwqlWtzEuTYG9mH97GhWP4et2waSHwHQJMj2TAzjUHy6qI7zY5aLxVZ2wEKCOLVT2AkNnZipYjzeyUBPlAHQDc4lTsxL3Fxh+2gGQGQ1BMZ9ZyCC/QRorz4I58xrZ6eVr/S1ZrnvKt2v6bgsfkMVeK2LKlp2YEACPARA9Ml2m8h0reMrl1Ri/UeU/EbY8/wANrGpbtxe0Mj4jJOqth2SbZvWLFqkf2IInlb5A/wAAcSc3tb2nTH5QT5nuj5oGTCea5DrKlpZHkc3Z2LMfUsbn9Zx7VrQ0ABVUjiSEYELq3wyyP6Hl0EZFnZeZJ6633IPvAsv93Hnbqp2lUlNAgK04rrq+MoIsdweuBCwbjvh+Ohl5SyCWNxcRaWLxob2DbEMuxANw2w2bdsZtxQa04mmD96K3SqEiCFVxOVIEd5Qb+W4uALA7k+/od/eMVsM+1kmzGmatPCfFzU14mXnUx9uncC6D1jDbD8w+Q9rEkmzRuXMyfmOf3/lKfSDs26rSoMkpqmJZ6CTlhgQum5QeqlDYxkEDyroIZRcG1sOrWVGs3TzH3B+iQ17mlVieCWkeNNDRPEvlKktZL+cxtpvKt9I5WkABbsuoxg5rqda2ql5Ou+x5AjQbkk5ycjAJTJa8Qp7hrMalUaHya0UukRWzFAekR1FWsTosTdDpBLgiR9a2uqdw3Ew6a/fXZJewtOak8xzegqYTE8qkN1RTaSMgg6re1GyHfUQNNrm2LIMZhRIleK/h7Lo1RmhiQal3XYyegktvKvch9XS+O4nc1HCOSeTZ7G7IlI0U0p/Ja4ROpLsoOldrD1NhiKkqpWZhPPLzmOmGxiVoGbcMQXKuQrBWKqglCg7nSQrB8Y97xIMcaNEjGPd9TuRsOZyT6dKRidolspyd5xpjI5CtqSYqBb2gRCF0hrqdJYjRuT9ZdgK1pw99YitV7sjMak75zO+Y38ICk+oG90ZpXiTNaXLbBEE9awupkOplB+27f1aEjZE06iNgACV14o2rIYAPD7+KU0OqFZPmebSzyNKzGeU7FibKPujsqj8lb+/ckmjUe6oZqGBy/t9VbaA0Q1MYpAwD+aRuoAtYfDfSPUEm9jjhYRloPvz+SA4HPUrXfC3h6HSKzmc2TzIBoZViNrPbUAWaxtrsBYkAbm+hb0WMEtMzuqtV7iYK0XFlKRgQuUPErI/oeYzxAWQtrj9NL+YAe4G6/wB3HorWp2lIFKcIKrGLC4pDh7MzTVUE4v8AVSK+3cAi4+YuPnhdVmNhbzQDC62oXAlkAPlcCRfn1x4W2/lXlWl+qHD4H3q2/NgPkqh4sV5jyytYHdykI+BK6v2S2L/CW9pe1HnYgejZ+JUamTAFzSovsOuPXKsvU8LIzIwIZSVYHsQbEfjjjHh7Q5pkHRBEGCpbg3K/pNdTQEXDyqGH3Qbv+yDhdd+CmXdF0Zlde482mowIRgQqT4mcPwSQPVtzVlhS2qJQxZb7B1JAKqWLXupA1G9r4VWpNe3vKdN5acliFTcrqMfnA2ePzfhazH4Wt64y2ROEHLkcv7fNXHaTGaIpeYAQyy2+0nldflf8Rt8Dgc0sOYjxzH39ygHF1+KneDuKpaSUsgLA2E0diFk267jySW6E/DcWs6nVNL9p9yg5gf4rWs74hpZ6NXUSSiQMyCJRrRksGY32UxlgCDfqRZgSDbr1KQp/zDkcvHkPoqwa6ctQq5llQNDVLMiiCVWmnDXUugUGOmW3mEkY02J25tgWIIGZY2tQPFacLADAjMzn3uoJ84lNqPBGHf70UpUcWu7Ec6nh66kQo7qBe5dmOnYDcBNj3I68qcVrT/KpGOZnPw+UlSbbt/M5JUWWvFODDT1YCgETr9EZGRiB5F03UWOoqgQ2U2vsDttcHCQqpEKYzyKoKrTNym57WDorIDpBdllXUbIyrpLq5N2HkIuMRqtL2FrTBO42XQYKrUmdpJPyZIWKJqWSnVkDl0VWYSBmUcgAkbHz2GxQ7+as7KlZPc+4kuEQYJGZIHiTr08VafUNQQ1TXGHHKU8KCns000YeMEbRow2dx/hTqxB7AkejrVRTElV6bC8rE56p5ZHLB3Ja8jOd3Yjq7dALW8o36DSALYzXknvuOZ93h9x1lWwB7ICb1E2oqobUSf6OMDTYdQx77X2uL+lr4GtiXRHU6/fqgmcvgpvIKQzVMEBRgjuFKxEawt92F1KhVG7e4GxBtjtBjaj+9J+/VcqOLW5ZLoPKstjp4khhUJGgsBv3NySTuSSSSTuSSTjVAjIKkneOoRgQsS/2jMr3pakDqGiY/DzJ+98avDX+03zUHrGqeBpHVEBZmICgdydgMaT3tY0ucYA1UAJMBJ4mhdS8B5hzqLL5b3LQ8tj6mPyn9pTjxHEW9lxKm7nib/5BWqedMjwVQ8dqi2Xwr/aVTN+irj+Ixf8A4dEhz+bn/wC4/RQr7Dw+CzDw+q4kqhz0hMQBZnlG6aASCnfUWsLWN79MX+OUq1S1IoFwfoA3eciD0jOco5rluWh/e0TzxJzGnmkjkpRDy5AXZlWzmTUQwkvuOxHQG998V/4etrm3oup3JdiaYAJluGMsPwO+Wylcua4gs0Uj4D0YfNVY/wBVFI4+JAT/AD40+IOilHMpLdV0ljDTEYEIwIVe4/lZaCcrPyCALSea/tL5QV8wL+wCtyC1xviLtDnC63Vc/IgA2jkj/NsR+Ckg/EjGOXEnUHx+p+qvwOUJKnYEFWZSENhzEKsPTzG29rdAMPe2cwDnyPy/ultOx25r1SqGl2IOle0pa1ybC9t+m4bptbqcLqjCzx6R9+SkzN391pvhhkjTpUOS6Rll5Tr1EqB1d1uNJAUqhvcHTpPsbPo27atAsqiWnZJrPh8t1Xt5i8iJyi7uuqanRb6JhDNG4deia+Yq62spVLk2sTl07e67J9sMWTxhJ0iZ18pUi5kh3TNe6vJaeNXgCRxRgQRyMka2JpwZppSNJDGx0XIN2Fje4GLlwO24gxjT7LSTGWuQ+Sg3u0yeZV/4ZpDFSQIU0FY1um/lNt1HmNgDsFBIHQbAY1mNwtAmUkmTKa8QVqx1FEHB0mVvMLWVjGUTV3sTJpuO5XAXARO65CgeLmSrWaNyBApMSgKGMkwuoOnctok8qp3ZWJB8uMW/v6v4htrbiXZF3hrHTLUqxTpjCXuWfcZUUsdU/OjMZmCyKL/Z0KCgYbHlkcs27BT0YYsXjXB+LZMoEFsKoxIPMp0eVjsQ7gb3Fl2A69cQcdD9B71IDb6r0rF5DcyMFAsFUpYm4uLkHpte472745Aa3KBPWUan7CksqiTnRawYY+YuuVd3UX6ixvftq1XF72NrGVAjtBLvvl9hcqDumAulsaypIwIRgQs98dqMPlTsesUsbj5nR/nxdsHRWA5qLtFj/hnmcEErvUrCEjXWsjDzh9gqpbc3Fza21r7YV/EVrcXFAU7cuxOMED2SNy7lHj0zTbZ7WmXJhx/UQvU3plhEBUMhiWxOoebX31Brixta3TFrglOuy2AuC4vkg4jOmkbREHrzUK5aXd3Ra/4OVWrKof8AhVLL+JDf58Y38RNLatJ42e35hTt9COhVf8fJfqMvX1Mzfhy/9cXf4bztg7p8SSo3HtLG8ekSEYELW/8AZ0ivVVLekIH6Tg/5cZnEj3WjqpsW94yFNGBCMCFBcc0ry0FQiGIEpuZbaQoILm52BCgkMdgbHtiLgSDC6NVz4nQWWf4Ft/1tjGOuo+/JXx5ptHIVd73UbHzyhe3oLg/nfLthsy0b+UqGhP1XuCQlJ2372KsW6IPZJHX5dcRdGJgPwjddEw6PvJdP0MKJGixBVjVQECiwCgeW3utjYVFL4ELCeJ+LP54zUzCSOGQypcNpcsdbF7EakDqStrXsGFwAcUOzbTuDVH5oB8soHzTgMTI5JOl43qFmEkjmTlTGdrkjVriEZQACyqqByAL7yAncXabbh0NxDUrppDODovFJxhYolSVMH1xkYaiQlR5mAPoHGod7XA6DFa7FSvShghwdLfEfcKTWtYZnKM1pXBNDITHJKkn1aNZ5AF1ySOS7hexKi97C3MIHVsTsrZ9OrVq1Bm4iPCNPX4JdR4IDRsvPi4qfQNwNfOj5ZPUHV57e/lax8L4t3Mdk6Vyj7YWGzG0r3NtlO7uvYj7JI7e74dznN9gR12B+Ktn2ivFDHqLsAWFx7EzEGw63JFz269vx7UMAA+8BcaJk/NTfDlMzVdOqnkuZV0SStqCtfYWu1yegBsCSBcEjE7aTUEOHp/YKNXJui6PxqKmjAhGBCqnipFqymsH/AA7/AKLK38MWLUxWauHRcqY9ElIwIW5+B7/+WTj0qgfxSP8A0x5L+KMqYPIt/wBys22vqo7x8j+py89hzh+uP/TFn+GsrUDoPcSo3HtrHcekSEYELYv9ntDHV1kbizCNbg9rPY/vxlcQcHsa5uhU25EhbpjKU1XOOOIWo4omRdbvKBp29hbs9r9yBoB7FxhdSo2m3E5Qe8MElOKjiqmX6N59RqSnKCjezkBWb8lbkDfvt64nIUsQy6qWq6VJUaORQyOpVlPQgixB+WOrq514jy0wVMsTRTR+YmOPWxtHqKodWrcMFJuzdb+lhl3DCx+QAHkrlN2IbkqEk8koNgusWsoDN7r+nffcbdcQHeZzjyCkcnJenk0yENcawPaK3uNt7bC+1rehxBwxNkbeP34qQMHNavwHx3FFAlNVsUMY0xyWJVkHshiAdLKPLdtjYG9yQNChctc3vGCqtSkQchkm3iB4n06o9NGZryILTRqCNDGzAXdWBIDLfte4xbo0K9y1zqOGAYkuPyafilnC096VlCZvTLbTJUDazHkJdvePr9j19evuGA8HujM4Onedl/8Awpiu0aT1+5XkZpSAKA84CeyOQn4H6/cfv2PUY7/pF3mThk6953u7iO3Z6ffNfTm9NvaScamDH6hOoIIt9f6AA+vuxwcHucpw5ad53/wR27fXp/dbDwB4hUooUWZ5FERMas0TEsFsQAI9dtKMi7ne2F1A63f2VYgGAdddRuByUQMWbVXOPeKxWyLpDJTwgldQsWY9XI7ALsB1sWv1sM+5rip3GKxRp4e85UeNidbgPcm5CEahYAC6MAL2HvJ2wkgCGmPPT1CmNyvGXx6l1lUkLEsTsHF+lx0B027j59TKqYOEEj4fc+KGCROq0fwhybmVDztAGiQWDSMGMcylSNC6jY6GuSR+RY9cW7RhjEY6FIrOEwFseLiQk5p1QAsQLkKL9yxsAPeTgQlMCFV/E97ZVWH/AIRH4kD+OH2wmq3xXDouUcejSkYELcvA9f8Ay2oPrUgfgsf+uPJfxRnSA6t/3BWbb2vVHjxB/MadvyKh0/SDH/Lh38OnuubyL/c4qNfWfD4LLOFzFGk9RJEsxiVdEb+zqdtOph3AHb3jGpxAVajqdCm8sDiZI1gCYHInnylQpwJcRMJ//wCIdSBaOOmi/wDbhA/eTin/AMO2rv6jnu8Xn5Qp/iHbQPJWvwYzZpM4leQaWngYkdLteNrj42J+eLFe3ZRtW02aNyHhnl5aKGIucSVuGd1EkdPNJEoaRI2ZFP2ioJC/O1vnjMUlm3GGfw1sEMsZ0yxE8yJr3COBqZdrSKrBLsuwUkm1iMUrmK1I4Doq1Uiozu7Kq8PVMSVMbStZUkMpBJJIiclFjHctKAQgtsZG7NhdEOxhzjk1vy/ul0/aDnHID7+K3mgqhLFHKoIWRFcA9bMARf3740VdVC8UeEzKBUQJM8xZVcRm/kAbzabar3svlI637Yr3FLEJAk7feibSfhME5LHZkDR3X6tDuH+0SRYEW3ub+8m5FsZwJa6DmeW337laMEZZJONr2jKaSTcILi9t9bv39dt7/qkRHeBnr8gFwco+/FLxzOo2IcXCgtsWPQ2I7d7m/RvjiBa0nPL5ff0XQSOqiuMHJeEm1+SL2Nxs7jrYY9RwARbH9x+So3J76gcbiQjAhGBCtmRSstGNIBPOkNjfskPS3U79O+PJccaDdNn9I+JV22JDTCUkBYjUytfdB0Rxb5tq79SOhsd7ZIhug8eY+SsHPX+yQLc0A+YxjqxXzqfQ9itrb2Pa9+uJxg8eWx+/8KPteHvUnS0Ek7JFHHzJHBERjZVJspbbUwA8oJ2JBt8sRpsL3Q3zB+/7rriAJPuXQXCuQxUkISNNDPZ5BrZ/PpAO7EmwtYW22xrNaGiAqTnFxkrxnGfiKeCBQGeV/Obi0cYVmLN7zpsB+cfsnElxUvinO5Er0llCmGGRhTkP9WHEeljLdRYhpRdxqA0FBZtWsQrvwnM7UsZlfXMyh5LgAqZPOF038ulSAB6AbnqRCrvjZU6MonF7F2jUf/cVj+pTi3YiawUXaLmaGJnIVVLMegUEk/ADG65waJcYCXqpSq4aqYoTPLE0aAgDXsST0AXr6ne3TFKlxO1q1uxpPDna5Zx4nRTNNwEkLafBim05Uh/taon5AKv+XHnv4kfifTZzewe8lOt9z0KkPGCh5mWVYAuYpI5R8CQCfwZsS4M7Bd1Wf80+rQfiCuVc2grnvLKx4mJRQwKkOrLqVl2JDD0uAb7WIBuLY9PXpNqNAcYg5EGCDpl6x10SGmFLUFZLLtBQwN6lYWe3x1swHzxSrUqdPOtXcPFwb8A1TBJ9lvuVkymeWkzfLpqhEjdwisqBQAG1QDZfKPJY2G2K9o+hWtqraDiWtcczJM5OOZzOZIzXXhwcC772XSGKK6sk404Xip+ZJFUQpHe/JZrNGTe/LIvdetkYAAXF9Owqvt+/2jDB9yrvow7G0wVUeH8rlmm5Pl+kajCSR7GgKHZ9/sm5te1zYbvcqqUi54pgQ3U+qUWFzgwCBqVtuX5zAtSMvjuWihuT2XRoUL+dpZWI9CPlexCYVzEJhS8NQjlwpB0Npa3ZrA2PyYfjjq6so408ODEzT0KRiJISTGzSswZdZPLUhrhlKrpBW2nFatbh+mXPqnMqluqzuopAfIyk38zs47bgWuO+422Av3xnnHTzOXIff2VZ7rshmmvJcAGNuvliDD2R6i3TYE3N9rYliaT3h1K5B28leqzJKdsuy6VoU5jVCxMx3JQNINJPyxZtrirSpQxxEuPvVmzo06lSpjEwwwn8nClH/KGZx/RotEVMHjW2yty1Nx77m+Ln42vjcMZyHyQLel+GoOwiS7PrmVGDhul+g5VJyI9c1SFka27rrYWPutiP424wtOM5lP8AwtH8RXbhEBuXTJO6nhikEucgU8VoI1MQt7BKEm3zx03teX985JbbakWW5wjvEz1zUXxdlaR0OXfR0SN5IzKxGxLAR3boRcg6fn8sZ9xWL6ofUJPdA95/yq1WmG1XsYIhxhVUUqm2okq/mU22Vzc9O3XYHa4IPXCsZGmo16hQwg6qUyrKpqiRFijk18xY2dInZBcrcsQNNgratyCPW3WVOiX9Wn3ffvXHvDfFbHwRwNHRAvIIpJ9bMsiqRoDKFst+58xJ++R8dGlSDABqeaqvfiKk+KOIPovKVImmlmLBI16+VCbn7uvQpPbXfthqgskfL55ZA2iZS9To57kgS1BlfXzIi4YRpH6KB5GW9ibiEtC8cML1JqUmlkY00LNvzo1LCaWNTdVdzIyg2cC5G5kbAhaL4ZIwoyWiMWqRz5m1OzXszO297EaBuSVQEk6thCpv+0RmmmKkgFiWkMpB3HkGkXHcHWfwONLhzJLj0hQeqXkvF5kMUcckVFZl5irGipItxqIe10a19jsfyh0xm3fBmUw+pUa6tkYJcSQdu7MEdQJ6HVPZWmAMlV+IqqrLOKkzANISFkJsCt/Zv2AfttYjG1ZUrRrR2AbkIkR745ke5IeXz3l0H4c0PKy/Lo/VDKf75Lj/ABWx5niru14jSZyLifIQPen08qZKn8/y8TrLCelRA8fzsbH9f6sDXdjftf8Aqb72mfgT6I1p+C5Qy2selnV9I1Rkgqw9xVgR8CRj11xRbcUjTJyPL1CrNcWmVaOH2eZXrK+R3pYTtGT5ZJPsoqezbudrfK9sW/w0nNtLJoFV/wCaM2t3cTr0HVOZn336D7hRWdRVdRza6ZXUalsSCAA19IS46LYDb1Hc4vWZtLbBZUiJg5SCctSepmVB+N0vK6e4RzgVlFBUC15IwWt2YbOPkwIxm1mYHlqkDKx3jXKUiqZYIIiqEMUEyaRq+0YiQeZHc9SNveCMZd00U3h8keCp1mhrsWah8rqhGTHLTa5AUkiAcICY2k2B0m99YUkWYWVtrm0qFVpGsyR9/P3KTHDxzClMszmWCRJYzeaRXu9u8g1O5HS+o67HqR8cJpVC19So7b65JbHkOc8/eamOF+MPoUc8axmV2l5jM7kKLxpqLNYlnJGoj5ki4u2ldYaYL8ySY9VJlbC2XZkrVOHpJmpomqCvOZQzhVsFLb6QLn2QQvU9OuL6uKN4o4Lpa7U0qnmGMxh1ZhYENpJUHS2ksSAwOIljTmQpBxAgLOuIvD16URymphIN0keS0SoSRpKrdma4BuNRJIWwG9qb7NobAPinNrmcwnuY04jyzLEDiQLWKA4BAcAyeax3F+tu3v64WAA0xpjK0eGTjqT+g/JScv8AvTN/+UH/AEkw4/1H+HyCYP8A0lv+/wD8iogf7uyX/m1/6jYj+RnirP8A7q5/YfgE8rf6XP8A/wBpP8DYkdXpTPYtfE/FRnE9Or0eVaplhtASCySOGOlQFPLU6Qe7Hpa9m6YQWNc8Bxjuj4lULouFeoQJ7xUlwz4ZxSxQzSTrIrNzHSPS8T2csoVrA22AbY3N7WxaZbNBB3CpuqnMLRsnyeGlQxwRhFLFiASSSbC5JJJNgBuegA7YsAACAlEk6p9jq4qbxJREVoqRLJ9TCrmEBCGIkIiRbjUGc8wX1bnR2FsCFUs1qHmkWjgfU4BV2UXD6yXmuCP/AFEoLHfaKPVfS5GBCT4QyjXmCqmidY43WaSWPSyXJEixx9UQsXVQ4UnmSsQ+kEiFrtFSpFGkUahURQqqOyqLAfhgQsB8Rc4jmzOpnkUSw0irTrGTs8jarg+lm5huN/IPXa/gqdkyjTdhc/OeQET4zkM8s1wESSdlmdVKrMSqLGD0VSxA+bEn8TjYptLWgOMnmY+QA9yUVLzU80s8FEZNYDqkJ90xTTb3EEG3a+KtDsg11drYLva8RIz8MwpOn2SV1PQQgSEKPLEixr8hjx1I9rf1Kn6QG+ZzKsuypgc0vmIsocdUIb5d/wBV8N4gMNMVRqwh3lo73ErlPWOa5o8Xsl+jZnNpHkm+uT+/fV+3q29LY9bY1RUog/f3CrOEFI0WZ5jNHFDTRlYwLJyYxtuQxL7lWJuSdQ6374z61tw6hUfXuHDEdcTvQRoRyEJodUcA1vuT0cOiIs2ZVqI7oVMWoyP5h5dZF7BXs3ceXrisOJurANsKBc0EHFAa3rhmJkSNtVLs4/qO+aungBxBYzZfId1Jkj3+Uijt1swt944vcQpzFUffJKbyV/8AEqNDl8utGa1tJWMOUN/a3I0C1wZARpBv2xlu0K67QrEMzUOkIUKJY4wPK80mt7WMh9Ad9rW/XjPFwwH2IHkFUFQHQQPJJ0tXIllF9wpkVmXUuhvJsTcAIXGrvqa9trTJa9rhOR0y38fFdJkETr96+Kt/AGVw1Cyz1bFYYnVmW3llLbKNXVluAvLAu3k6h9Jmy3Yw4nbD06plOiJk7aLXspzaKpUtExIBsQyMjA+9XAYfMb4sse14lpkKyQRkUz4q4mhoYuZLck30Rr7TkC5t2AHdjYC4HUgHpcBqgAlc/wCeZ9PWSc2V2LXI0BiNAJIsqg6U8wCi4LEbknfFVzpJxabcv75ZlOAjT+6vtZf+S8suLH6Wm1793798VaUdnl+orU4f/UqfsPyUrL/vTN/+UH/STFk/1H+HyCkP/SW/7/8AyKiB/u7Jf+bX/qNiP5GeKs/+6uf2H4BPK3+lz/8A9pP8DYkdXpTPYtfE/FQvG4Jy7LQoJP0foG0nonQ+uKdWO1bP6fHdUrie2qx+oqpcIcUTZfIrxs7hmvLFe+tfUhiB7A2cWIIsbgkYtU6ha7k33eXIz6qm5oI6rojh/O4qyETQklSbEEWZWHVWHruOlwQQQSCDi61wcJCQQQYKbZtxVTU8ywSOTMylxGilm0Dq1gLnodhcmxsDY4hUqtpjE8wENaXGAqbxTmhnqGhpWXmTaSJRYqkMMYcSsegVXndlNx541F98MXEwyPJpCj/ydrLa/rpmfSjgkAwRSBeZ5QAzSx6RdABqAVEELReGeHYaKMrEo1udUr23kc9WO5tvew7YEJLjbP1oaKaoNtSrZAe7tsg/Hc+4HDaFI1Hhq4TC5wyiRYi0deH5NYiyGQA6la5KSA236m9r+18Ri5eCpWirZkY6RIg6HZzTy0EaZjzQyG5P0KWn4Wok+sbMomiG+lFvIR6BbmxPS52HU4RT4re1O4LVwdzJGEdZ3HhmdlI0mDPFl71P+E1L9LzaSsZdMVOpcDsNtES/Jbm/3MPu3Czs8LjMDM893HzPxUG99+S3rKUIj1Hq5LH59P1Y87wumRQxu1eS4+enuhPqnvQNk7YXFjjQIBEFKWUeNHDxmoRKovLRsb++J7b/AC8p9wDY7wGuaZNs78pjy/KfTLxClWE94b/ZWLUHEE8MDwRSOiu4clTY7Agi43sdu/2cbtbh9vWrtr1GgloIEid592fqlCo5rYBS3DGV1c0uqlUllO8hA0r6kswsDvf19ML4jd2lvSi5cIO256ADM/Dmimx7j3VPZ3M9JVQV0E0UsqMonaP2ecBuD7pEve3Uh+nQU+F1O1pOoPYWN1YHa4f/AKnY6AtU6og4gZ5+K6LyHOErKaOohI0yLcX30noQwB6q1wRftirUYabi07ICy/inhJ6RGlkqVZ5pGsIodBaRwzXJZ2VFABPstsAo3tjPr0WAmrUJI5KrVptBL3GVU8voFaohRhzNEkYfQNLNrdVKqVOoHRc3vrJZSWO910a5qVACMjt0H34aqLHlzhO/wClcyyjmUbcmWQtGWn5gmssZ0swija1r7jUwCXPmY3OnFBt64XGGoIae6GxJ19oj/PIDdawoNbThm2/yXrwozc00EqiaCJ1YCRZlYkEAncl0CnUXBW21upN8Xbq7r0nDsqZeDuP7TsoU6bHDvOhQ/GObvUVLF6iOpKd4mKqo2YLGgLC3s3ck/EkeWdOrUqtDntLZ2I02z09F3C1uQzUJqLDy3bV0Ck+1sAAxOpgPMSwHqexGJNGcbj4eAyCDpK07g7Ja2qSKOZFjpYpBIhkVw2oE7Ri6s3U+ZgFFxbX0xBlo4/mIGu2voYTG3TqRJZqRHko3jDih4K6raGNCJBymkbUQ6IqLKbhgvlJ0WUXBWx3vblai9r5Dzn+3PwyU2XDjTazZpkdFBPxm3Jp4hFFpp3kdPLIdJVxy2tr1EC5uCTe99gMIDKuQLzAiPZ5Sc4jw+ab+Jfjc+c3Ag5baK0cB5m9dUVkdTGkTVUZUsuqxdFXym7WYlX1AJpICG/utU6BfJxnPfu/TJJddVG4B+jQcvqo7jvh3MQiRSQrLDCmiEwozKLeySPNIp2F9QIH5R3xH8K9j8Uk+mnKMlB1cVCS7U6+KoMsoU7gqR5VRtmAIBK3U6kYEGwPw+EcDtD5/XPIj/KMQ19PsK3eG2YPDMyxTiEBbsmhmVx7I1AkBXG1mt5rG3cYjUuK9NuKmwvn3dcvrkuYGEw4wmnifUc+sWxE1QYSNIVowAQ/nBDdVUXOo6StvQ3bbVq1RmOu3Bn9685jLNLe1oMNMq20eUJDyYQtn+rQFNxUIGF/X6xLlwTfR7QO2pc6xu6r65Lc2uOY3b18PsgHV1Wm0MzyI9612mp1jUIihVUWAHbHoVTSuBCwPxbzuXMq1aGkUyJTklgpFmk6MSb2Cr7FyRuW9RjTovpWdE167sIP35k9FGC84Wqt1PE1ZTOaevhSZOvJlVbAHpy2HQdgdwLWFrYp0+GWV20XFk8sd+ppOf7gdeswSmGq9pwvE9CmGeR5e1PzqZZUkZtHJdrhLWZmB6sLWXc/axbs3cQbW7K4LXNAnEBBOwBGgO+XJQf2eGW+i2Tws4eNNl8SsLS1bc2T1CW8g/R3t6scYnH6/4iq21b+Y5/tGbj56JtAYQXnZaUBbFgAAQEtfcdQo/M4F6uA0bKY5VPQq22/u3/A4z7km3qtuRpo7wnI/9J9xKYzvDD6Ll3i7JJMsr2jHRGDxMdwyE+W/rtdSPUMMewpubcUc98j9/BVvZKOJOLZaj6uM8qmFgsMYCi1ujW6/u9wxSsOEUbY9o/v1N3OMnynTyTKlYuyGQ5KS4cyhhSO1UyU9JJuXYHmSsFbl6B1spOrYC/vHSpf3rfxTWWwNSs3YHutBIxYjpJAjOY2g6yps7suyCmfC7i1ssqmpKlh9GlIOq91VmA0SKfyGW1z6WO1ji/XY25pirT15b9QeoKWO6YK27iDhyKs5XNaTRGSdCMFDahbdgNYsOmll6nGM5jXCHBdc0OyKpfBfCjfTJJGTRBBPNyx2duY4TT6ogN7/AJQUfZYYQyhFY1D5eiUylDy4+SmuIuG35qyxLJNGWLvAGjAEhKlXGsrcA6iVLGzFSBttUvrA1ZfRgPORJnTpy+mSvUquHJ2igqaabLcyUzaBFWBdaoNlOrTe9rsyOylnNrrKfyBhtvTNq1lImQd+v02A6KvWqk1Z2K0OvyinntzoIZbdOZGrW/EHF9dS1PRRobpGin1VQP3DAhRGfVPM5kIkMUUaa6qZTYqlidCt9lmUXJG6ra1i6sBCzbinh9nX2AjRxiRU06uSmq0EWkFVDuVJJvsVA3FjiFRgeIKk12Eyq03DciliWBVBNZ7X1lXHMGgb2sHsLi5VcV/wok8so8kztjl5q1ZLkawq0bkmNCgne7XCneGoHm1R6WBBYEAaGcW072gANEomVpuT1Lqxp521SotxJa3NToHsNgwPlcDobGwDqMdXEtnFVBDE0tQY1jA8zOAb36C1rkk7BRck7DAhZxXeIeiV4Yo1gjsTdE84smq+oAxjbqQH09FEhNlEJjlVHIB9PDrK0rmOOIWtoTXrOs6n5nM8mtmbUxsSQ6utK+sxdUsEwdj9U2lU7N0q/cK8OGEmSS4bU3KjDXWJCFBAttckMe4UNpGwwWdp2LcT4LyMzz+/eipUxGBorNi6lLP/ABb45FDByYW/ncwsluqKdi59/UL79+2Llpb9o7E72QouMLHcry6B4Go2nanq2YM4lUqjkexGxO4t13HVttVhiNzc3FOuLptMVKIEDCZcObgNDOmRmBtJU2taW4CYP3kpLP4qeIwR18VbLNHEEBUqI3sSx0t7TW1ab+7pilZPuK/aVLF9NrHOJzBLhkBmMgJifNTeGtgPBmEz4KyGLM8yVY4eVSRAPILk+RTezMerO23wvb2cbTn1LW2ms/E7cxA8hsAPvNIyc7ILo3Ll1FpSLX2Qeij/AFx5OwBr1HXbvzZN/aPqc1Zqd0Bnqn+NVJRgQvjoCCDuDscRexr2lrhIK6DGaznxP4QNdSlUF6qnBaL1kj+0nx9PeB6nEeD3Zt6htqp00PNux8tD6qVVuIYgsS4MrIY5tM0MchP9EZLgLJaya/uE7G9wNjtY42uK0a1Wj/KeW/qjUt3jqBpGuiVSc0HMJ1U5yakzrmLsChvGFUakcHSY0XspA3udioO56ppWTbUUzYtEHXPIjXETnJB05gkaZiRfjntPvovGX5ZJXQWjjCrSo1pHYecs+oRljYDYnSOxvc+bbte6pWNeajpNUjugaQILoEnbvHlEaZ8a01BlstA8JPEbl6aCuJXSdEUj7abbcuS/S3QE9Oh7Ynd2wcO1p5zy+IUWnYrbcZamjAhZv4vxhmpQRsyzrq+PK8t/UgE2+4fTFG/JDARsQq9zk0HqrpwtmX0ikgmNtTINduzr5ZB8nDD5YuNcHNDhungyJT+rkZUdkTWwUlUBA1EDZbnYXO1ztiS6qT9FkUwCrk0IC1RMiknWwItzSLlmaVk0QrdQEKjXZdIhO6ZuesJkQg1dUZGjY7iOBWMe1+l4oSQNgXPW9yITejyoBqVzZllqZ7rbYB0qn9fWwwIX2lq44Upn0mRFMtDPYajaIsA8g6tp5LbdbSk2OBC85bRzqqCB+eKaYKut/MI2APlkO0sbwOpsx8ri4LaVUCFccwpebG8et01AjWmnUt+66lIv8QcCFknE/CtZTJE8aJNDFIyCJVIIiUsySOY7C+nY2XY2P23GBCgsp5vMhVZ3ilLqxhZWAjZ5Injh0Oo0g2hNhbUsDkX6gQugMCFVPEDjeHLYdTWedx9VFfr95vRB69+gxYt7d1Z0DTdcJhYbldLUVjT1pdJa0+eONmGoD+0VfuiwRdrbHst2cQvKVu5lCoCKRyc6MujSeR/MfLcx2mwkFw1+81DZrAogX6S8v0zchTdvq9tIk1NdGO5AHa1wLg4uW9RxrHsWjsuene3wwII0B66aFRcBHe1T6qzKrgiag1tKsyxmHa7BJBfSo3ZSwIXT23t1vitRs7S5rC8DcLmlwd1IMZ7GCJB8OSkXva3Ats4D4TFDSrTbc6S0lS47eiA+gG34nvjD4vcuva4taen5ujeXi74JlJuBuM+SvaKAABsBi21oaA1ugSyZX3EkIwIRgQm9ZAWAK7Ou6n94PuOKl3buqAPp5Pbm0/EHod/VTY6MjoVhfjFwRYtmFMlkY/zmMdUfu9vySevod++21wjiLbinhORGUcjuD8uYS6tPCVUMmL5i6RVNUFWMXsVGpkRTfSQt3cAW81zbfe1sduy3h1N1S3pSXHnkCTvJ7onWMvDVdZNQw4pvxPxIJlWnp15VJH7CDqx/Kf1J6/8AfE+HcNNBxr1zjrO1PL/lbyA965UqYu63IL3xrRlFpGk2mkp1MoPXYkIW76ioAN/ycc4TXFR1drPYbUIby0BIHQOn1RVbGEnWFcfDXxZamC09cWeAbJL1aMejd2T9Y94sA+6sg/vU9eSgHc1vNHVpKiyROrowurKQQR7iMY5BBgpi+VtHHMhSVEkQ9VdQQfkccQkMlymOliEMIIQFiAWLHzsWO5N+pOOAACAuAAaJ9jq6oypyhDMakhnkCBVUt5QU1lSF6avOw1Hpfa2BCq9FE1MKeedDzEgaOKIkagFWNUS9yvNlfc2PUou+i5EJY1EqUlHYB5YZn5ukHzCATLNoHW7FSF97DAhfKehc/XUwDpLV6pACOi1N+apJAP1WpG6kjRb2bEQrRl+UxQNI0YK8yxK6jpFr+yvRepNhtgQn2BCMCE2loImbU0aFiVOoqL3jJKG/3SSR8T64EKj+IfihBQBoYdM1V+T1WM+shHf7g39bYuW1m6rmcgol0Ln2fOXmqhUVRMzF1Z9X2gCLrboBbawsMa76P8o06fdMEA8jGqgDnJVx4wy3U711EWWSFgJkU7pYeSRLf1bJY+4fBreb4XcljW2V4JDx3CdHc2O/5gcuvpNmq2TjZtr9VH1Gf01TCZ6qIfTIioGmwWfY2Mi+i281uuwuLgC1S4fc2lbsbZ/8l065ln7T1nKdNc4zgajXCXDP4+KvfhXwm6n+U6wF55d6dGG/m/rCO23sjoBv3FlcW4gy1pChRGegA3PLwGpKKTC8yVr1DTaAbm7tux9/+gxnWVqaDCXGXuzcev0GylUfiOWic4uqCMCEYEIwIRgQmVbS9WChrizoejr3BHrb/TFCvRfTqfiKPtfmH6h9Rt6JjXAjC5c/eJXALUTfTKPUaYtfy31QNfoe4W/Ru3Q9ifScP4hSvKUHOffzBHPmEl7Cwqu0XFaoeY9HTSTjcSkMN/ymQHQWvvcAYhX4U6oOzbXe1n6QRpyDiMQHmV1tUDPCJULm+Zy1MrSzNqdvwA7ADsB6Y0LW1pWtIUqQhoS3OLjJVknyKmiio1kEjPVoG5ysLRliAAEt5tNxq3B9LYyaV9cVqtcsgNpGMJGZgSTM5TtkesppY0Bs7rzkfENdlEriFw0ayFJF3aF3A3HbzD1Fjt6Y0B2N2xrtCRInJ0HeEsgtK2fhLxboquyzH6NKfsyHyE/dfp+lb54z61lUZmMwpBwK0BWBAIIIPQjFNSX3AhGBCRnpEcoXRWKNqQsAdLWIuvobEi/vwITCkyfRUPNrup1aI9NtBk0c03vvcopGwILPudQAEKQpaZI1CRoqKCSFUAC5JJ2G25JJ95OBCVwIRgQoHiXjCjoReomVW7Rr5nPwUb/M2Hvw2lQfU9kLhMLGOLPFmrrmFPRKadHYICCOY+o2ALdEBJHT9K2NNlpTotNSqZgSeQj4qOIkwFnsTSUs/njHMjPsyrex7Eqdj87jFlwp3VHuu7rhq06joR8lHNp0V3r84o6yPnVFN5TYSSwbSROdhrHR0bcq5/NIuN/OUbG8sn9lb1vBr82uHQ6tI3HmMshZL2PEuHpqmVXmkVHUU1RTTiZOVy5ABpLBNlWRT0umhbkfYJA7YsU7WrfW9W3uaeA4pGcgE54mn92I+cHmol4Y4OaZVi8PuB/pTjMK6JEgveGnVAokPUeX+z+Ptd9urb/iFOwoYA4k6STLieQ6n3KLGGo5bdRU5vzJPaPQdlHoPfjCtLeo5/4iv7Z0H6Ry8eZTXuEYW6fFPcaSUjAhGBCMCEYEIwIRgQmNZR+0VAYMLPG3suDsbg7Xt+OKFahUpP7e313bs76HkfVMa4EYXLDvELwtK6qnL1LRbmSn31xnvpHVl93Ue8dN/hvFqdw2CYI55EHkeR+KVUpFpWfZGYis0b2EkiBYna2lSGDHUT01BdAboNRvYb4u3fahzHs9lplwGpEECOcEyRvGWag2MwVY82RoMqhjnYLUJOWgCsCwS1yTYmw1b/o4yLYtrcVqVKIJplgDyQQC6ctdTGRTnZUgDrOSR4CllkciSRhR06M8y9VYG5sy2sxY+tzYbdBhnGxTpMmm0dtUIaw7g8wdQGjPLKddSuUZJzOQ1UPmpppImmjTkyc3SIg2pSpBOoXOpbbA9Qb7W6DQtxc06gpPONuGcUQZyEZZGczsRGcpbsJEjJOcq4gzDLhGYpZYkkXWiGxVlJIvoa4FyDvYE9e+Gxb3BcBBLTB6GNPeud5qvWT+O062FTTRyfejYofwOoE/hiu/hrfyldxq20HjZl7+2tREfvIGHy0sT+rFZ3D6o0gruIKYg8VMqb/1YH50co/emFmzrD8vwXcQSj+J2VAX+mJ8kkP7kxwWlY/lRiCjqvxiytASsksnuSJhf9PSMTFjWO0LmIKt5p48RjanpHb3yuF/ZXVf8Rh7OGn8zlzGqjUcfZxmTGOBig7rTjRYe9ydQ/SGJ1W2dm3HWIA6/Tf0Q3E8w1VSbL4tMheqVprFgFVmUm4JDSG3mIvawIJtvvh4r1i5uGkQ3ckgHxDc8uckEDZGEc81F0k5R0cdVYMPiDfFqowPaWHcQoAwZWi5zXU7s8GZMrfWEQSRDVLGhJKmQjYrptZd233HQ48pa21xTa2tw8RkMbXZMcYE4dwZnMQ3xzVt7mnKp5c/NVyakOXVekPHUXDKUQkhwwsFkW3ckHTudu2xxr06o4la4i11PTM6gjdp+B0z3EhJI7N3P73WgcDeGYDCrzKMamN46QKBf05ijYD7n6XcYq8R4vTtWCmwknQbk+H1XadIvMrYaWkJIeS2r7Kjog93vxh21o99T8Rc5u2GzR068ymueAMLdPin2NNKRgQjAhGBCMCEYEIwIRgQjAhNqiludSnS47jv7iO4xTuLTG7tKZwvG/PoRuPhsptfAg5hZ3xx4b09aS62pas/aA+rlP3h2J9RvvuGxZsuMvouFG5EHbkf2n5HNcdSBzasP4k4XqqGTRUxMm/lbqrfmsNj626juBj1FKsyoJaVXIIUjWZrAmXCnpmbVJLqqNYAYgewBa4KC3UG9x0GrGVTtKz+IG4rgQ1sMjTP2ieRPw3yTS5op4W+aQyfK0jAlqTGjMLwRShrOb21SWUkRg9L2DEWvYHDrm5fUJp0ASB7ZbEjo2SO9zjNoz1hca0DN3kpjjSodP5OncrI4juTqDKxR79V2IJPbGbwhjHuu6LJa3FyIIlo2OYTKpIwE/eaBmJbLXqqmOKaV5xHGZI16Aam3UBrHcddrY6aOHiTba3cWMawucATuYbrI66eKMX8vE7Mym9Dl9FURVUoidFgijeySEXdh5lu4by6rgH9+G17m8t6tGliBL3OGbdhJB7pbnET8lxrWOBMaAKCnipjAzoJkkDAKrsrKw+1YhF3Xba3cY1GOuRWDX4S2DJAII5ZEnXPfZKOGJCmK3h6lgqRSTPOr2H1vl0FmW4sCLhL+XXc9DsO2fR4hc3Ft+JotaWye7nMAwZPOM4gcpTHU2tdhKqONxIVt4kU5fIlPCE1LGrSSNGjl2YXPtg2QbAKLd73OMPh7/8AUabq9QmC4hoBIAAMbESTqSfKE+oOzOEJ7NIkcdHmsCLGwl5c8cYsuoXuVH2dSA3HTzD3k1WNfVqV+F13YgWyxx1g5QTvhOh15qRgBtVvPNHFUkFJUyaINaVUZfmFz7Eov9UAAqkN01aug6XxLhfb3lsw1KkOpuggD8zcu8TJMjlh1RUwscYGvz5fZVFx6RVlc6Lh+ozWZWpIGAVUWSeQ2UsiKuonoD5b6V1Hf8M2iRaUy2q4HNxAA0BJMdYmJyTHd45LXuCeAqehIaMCpqu87jyxnvoHb47nrv2x5+841VuXGjaieZ/KPE7+ATm0Q0S7+6vdLRhTqY6nPVj/AA9BhNrZNpO7R5xPOrj8ByC6985DIJ1i8lowIRgQjAhGBCMCEYEIwIRgQjAhGBC8yxhhZgCPQ4XUpMqNLXiR1XQSDIUbW5ZqQxlUmiPWKUAj5E/xxSbRuLUzbukfpcfg7X1lMxNd7SzDiXwhpZSTSSNSyf2Utyh/Nb2h+18Malr/ABA3F2dcYXcjkfI6HyKW6gdRms84q4LzSC30mKWVEFlkUmQBfiLsq+5rd/XG1b1bbPs4E6jTP6pTg7dR2dZ1HUQU0QQxGDUu7agVYg3vYEEEdLHY9cJtLF9vXrVS7F2kHSIIER1kb5KT3hzQOSd8SVcRoaOCCVZBFrMtrg63IPRgGIG4Bt/DFewoVRe3FeswjFhDdD3QI2JGucKVQjA1oOikOE6eZMtrZIkYvI0SoOXquFYliFIIIs3pbFXib6L+JW9Oo4ANDyc4zIAGciFKkCKbiOiiM1Wokp4zPEsKROV18oR6jJboqoASoQkkdre6+jbG3p13Ck/E5wBjFigDqSYBnIc5jdLdiLcxEdIVkyiollnGWZjDzQuoLKRZ4woJDh7bpsNz67k9MYt3SpUaJ4lw9+EmCW/lcSdC3Z2e2/XNOYSXdnUE/JZ5UIFZgp1AEgN6gHY/PHrGEloJEFVSrXnVZDmEcMhlSGpjQRyLJcK4Xo6sARffcG36t8OzoVuHVKlMNLqTiXNIiWzq0gkZciJ6p73CoAZgphmeYItJHRwtzLSGWVwCAXI0hUBsSAvcgXOLVC2e67dd1BHdDWjKYmSTGUk8jkFBzgG4B4qz0nC+aZjDDEKVYYYlCrLONJtt9phrI/MW3bCqdO2tKtSsHEueZIBy9NPVdLnOAHJXLhrwno4CDOzVko+wo0xg+/e5+Zt7sZlz/EIcTTtxiPJufqdAptoHV2S0qny46QhCxxqLLFEAFA9Nu3uGM02txdGbp0D9LT/uOp8kzG1vsDzUjHGFFlAA9BjRp02U2hrBAHJKJJMlesTXEYEIwIRgQjAhGBCMCEYEIwIRgQjAhGBCMCEYELzJGGFmAI9DiFSkyo3C8AjqugkaJr9A0/0bsnu6j8Dij/p/Z/0HlnTVvofkQmdpPtCVC5xwtBUX+kUdPMT9tRpf9LY/rw1l1xGhsHDoY9zsveuFtN3RU/MfCPLn3UVdP7gdS/tKx/Xiy3+IXs/qscPFpPvbIUewnQj1UFN4MRXvFmOn0Dw2P4hx+7Fhn8TWjhBcPMx7iFw27+SSqfB+ocAHMoXUdA5fb5XOGU+N2IMtLQehauGk/qlv/CmqKlHzVNJ6rqcg363BYA4WeL8OY4OAYCNDLZXezqERmvlN4LwA/W5hqHpHDv8AjrP7scqfxPajRw9Z+AQLd/JT+XeE2Wp1SrqPz20j9kKf14ru/iGo/wDpU3HwbA9XKXYAakK45Rw5FT//AE1LT0/3tIL/AKXX8Tiq+44jX2DB1OI+gge9dim3qpb+T9X9I7P7ug/AYV/poqZ3Dy/po30Hzld7WPZEJ3HGFFlAA92NCnTZTbhYAB0SySdV6xNcRgQjAhGBCMCEYEIwIRgQjAhGBCMCEYEIwIRgQjAhGBCMCEYEIwIX0YEJnXYo3eiYxQU/XHmq/tK01EHXBQ1Q5TtDj01poqr08OLqWvmBCMCEYEIwIRgQjAhGBCMCEYEIwIRgQv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772" name="AutoShape 4" descr="http://www.npaid.org/var/ezflow_site/storage/images/media/images/usdos/164825-1-eng-GB/USDOS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6509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81000" y="1524000"/>
            <a:ext cx="83820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CA" sz="3200" dirty="0"/>
              <a:t> What is ASGM?</a:t>
            </a:r>
          </a:p>
          <a:p>
            <a:pPr>
              <a:buFont typeface="Arial" pitchFamily="34" charset="0"/>
              <a:buChar char="•"/>
            </a:pPr>
            <a:r>
              <a:rPr lang="en-CA" sz="3200" dirty="0"/>
              <a:t> Geology and Gold</a:t>
            </a:r>
          </a:p>
          <a:p>
            <a:pPr>
              <a:buFont typeface="Arial" pitchFamily="34" charset="0"/>
              <a:buChar char="•"/>
            </a:pPr>
            <a:r>
              <a:rPr lang="en-CA" sz="3200" dirty="0"/>
              <a:t> Mineral Extraction</a:t>
            </a:r>
          </a:p>
          <a:p>
            <a:pPr>
              <a:buFont typeface="Arial" pitchFamily="34" charset="0"/>
              <a:buChar char="•"/>
            </a:pPr>
            <a:r>
              <a:rPr lang="en-CA" sz="3200" dirty="0"/>
              <a:t> Mineral Processing</a:t>
            </a:r>
          </a:p>
          <a:p>
            <a:pPr>
              <a:buFont typeface="Arial" pitchFamily="34" charset="0"/>
              <a:buChar char="•"/>
            </a:pPr>
            <a:r>
              <a:rPr lang="en-CA" sz="3200" dirty="0"/>
              <a:t> Mercury Use in ASGM</a:t>
            </a:r>
          </a:p>
          <a:p>
            <a:pPr>
              <a:buFont typeface="Arial" pitchFamily="34" charset="0"/>
              <a:buChar char="•"/>
            </a:pPr>
            <a:r>
              <a:rPr lang="en-CA" sz="3200" dirty="0"/>
              <a:t> Gold Supply Chains</a:t>
            </a:r>
          </a:p>
          <a:p>
            <a:pPr>
              <a:buFont typeface="Arial" pitchFamily="34" charset="0"/>
              <a:buChar char="•"/>
            </a:pPr>
            <a:r>
              <a:rPr lang="en-CA" sz="3200" dirty="0"/>
              <a:t> Formality and Governance</a:t>
            </a:r>
          </a:p>
          <a:p>
            <a:pPr>
              <a:buFont typeface="Arial" pitchFamily="34" charset="0"/>
              <a:buChar char="•"/>
            </a:pPr>
            <a:r>
              <a:rPr lang="en-CA" sz="3200" dirty="0"/>
              <a:t> Spatial Distribution &amp; Seasonality</a:t>
            </a:r>
          </a:p>
          <a:p>
            <a:pPr>
              <a:buFont typeface="Arial" pitchFamily="34" charset="0"/>
              <a:buChar char="•"/>
            </a:pPr>
            <a:r>
              <a:rPr lang="en-CA" sz="3200" dirty="0"/>
              <a:t> Health and Environment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idx="4294967295"/>
          </p:nvPr>
        </p:nvSpPr>
        <p:spPr>
          <a:xfrm>
            <a:off x="381000" y="304800"/>
            <a:ext cx="6096000" cy="7620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/>
            <a:r>
              <a:rPr lang="en-CA" sz="4000" b="1" dirty="0"/>
              <a:t>Overview</a:t>
            </a:r>
            <a:endParaRPr lang="en-CA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9100" y="1707338"/>
            <a:ext cx="84582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dirty="0"/>
              <a:t>ASGM (Artisanal and Small Scale Gold Mining):</a:t>
            </a:r>
          </a:p>
          <a:p>
            <a:r>
              <a:rPr lang="en-CA" sz="2800" dirty="0"/>
              <a:t>Gold mining done by individual miners, communities, or small enterprises with limited capital investment and production. ASGM uses largely manual and semi-mechanised techniques.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69EBBB4-654E-454D-BF8B-F55E7EEE2D95}"/>
              </a:ext>
            </a:extLst>
          </p:cNvPr>
          <p:cNvGrpSpPr/>
          <p:nvPr/>
        </p:nvGrpSpPr>
        <p:grpSpPr>
          <a:xfrm>
            <a:off x="381000" y="4563090"/>
            <a:ext cx="8405372" cy="1308948"/>
            <a:chOff x="457200" y="4177452"/>
            <a:chExt cx="8405372" cy="1308948"/>
          </a:xfrm>
        </p:grpSpPr>
        <p:grpSp>
          <p:nvGrpSpPr>
            <p:cNvPr id="14" name="Group 13"/>
            <p:cNvGrpSpPr/>
            <p:nvPr/>
          </p:nvGrpSpPr>
          <p:grpSpPr>
            <a:xfrm>
              <a:off x="457200" y="4314164"/>
              <a:ext cx="1828800" cy="1019836"/>
              <a:chOff x="457200" y="2256764"/>
              <a:chExt cx="1828800" cy="1019836"/>
            </a:xfrm>
          </p:grpSpPr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7200" y="2256764"/>
                <a:ext cx="1206906" cy="1019836"/>
              </a:xfrm>
              <a:prstGeom prst="rect">
                <a:avLst/>
              </a:prstGeom>
            </p:spPr>
          </p:pic>
          <p:sp>
            <p:nvSpPr>
              <p:cNvPr id="16" name="Right Arrow 15"/>
              <p:cNvSpPr/>
              <p:nvPr/>
            </p:nvSpPr>
            <p:spPr>
              <a:xfrm>
                <a:off x="1905000" y="2667000"/>
                <a:ext cx="381000" cy="189131"/>
              </a:xfrm>
              <a:prstGeom prst="rightArrow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>
              <a:off x="2438400" y="4209008"/>
              <a:ext cx="2667000" cy="1277392"/>
              <a:chOff x="2438400" y="2151608"/>
              <a:chExt cx="2667000" cy="1277392"/>
            </a:xfrm>
          </p:grpSpPr>
          <p:pic>
            <p:nvPicPr>
              <p:cNvPr id="18" name="Picture 17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438400" y="2151608"/>
                <a:ext cx="1948170" cy="1277392"/>
              </a:xfrm>
              <a:prstGeom prst="rect">
                <a:avLst/>
              </a:prstGeom>
            </p:spPr>
          </p:pic>
          <p:sp>
            <p:nvSpPr>
              <p:cNvPr id="19" name="Right Arrow 18"/>
              <p:cNvSpPr/>
              <p:nvPr/>
            </p:nvSpPr>
            <p:spPr>
              <a:xfrm>
                <a:off x="4724400" y="2667000"/>
                <a:ext cx="381000" cy="189131"/>
              </a:xfrm>
              <a:prstGeom prst="rightArrow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91400" y="4419600"/>
              <a:ext cx="1471172" cy="1038474"/>
            </a:xfrm>
            <a:prstGeom prst="rect">
              <a:avLst/>
            </a:prstGeom>
          </p:spPr>
        </p:pic>
        <p:grpSp>
          <p:nvGrpSpPr>
            <p:cNvPr id="21" name="Group 20"/>
            <p:cNvGrpSpPr/>
            <p:nvPr/>
          </p:nvGrpSpPr>
          <p:grpSpPr>
            <a:xfrm>
              <a:off x="5257800" y="4177452"/>
              <a:ext cx="1981200" cy="1308948"/>
              <a:chOff x="5257800" y="2120052"/>
              <a:chExt cx="1981200" cy="1308948"/>
            </a:xfrm>
          </p:grpSpPr>
          <p:pic>
            <p:nvPicPr>
              <p:cNvPr id="22" name="Picture 21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257800" y="2120052"/>
                <a:ext cx="1308948" cy="1308948"/>
              </a:xfrm>
              <a:prstGeom prst="rect">
                <a:avLst/>
              </a:prstGeom>
            </p:spPr>
          </p:pic>
          <p:sp>
            <p:nvSpPr>
              <p:cNvPr id="23" name="Right Arrow 22"/>
              <p:cNvSpPr/>
              <p:nvPr/>
            </p:nvSpPr>
            <p:spPr>
              <a:xfrm>
                <a:off x="6858000" y="2667000"/>
                <a:ext cx="381000" cy="189131"/>
              </a:xfrm>
              <a:prstGeom prst="rightArrow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</p:grpSp>
      </p:grpSp>
      <p:sp>
        <p:nvSpPr>
          <p:cNvPr id="24" name="Title 1">
            <a:extLst>
              <a:ext uri="{FF2B5EF4-FFF2-40B4-BE49-F238E27FC236}">
                <a16:creationId xmlns:a16="http://schemas.microsoft.com/office/drawing/2014/main" id="{CED265D8-C7F6-40FB-94CC-ED7501AE5CA7}"/>
              </a:ext>
            </a:extLst>
          </p:cNvPr>
          <p:cNvSpPr txBox="1">
            <a:spLocks/>
          </p:cNvSpPr>
          <p:nvPr/>
        </p:nvSpPr>
        <p:spPr>
          <a:xfrm>
            <a:off x="381000" y="304800"/>
            <a:ext cx="3581400" cy="7620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CA" sz="4000" b="1" dirty="0"/>
              <a:t>What is ASGM?</a:t>
            </a:r>
            <a:endParaRPr lang="en-CA" sz="4000" dirty="0"/>
          </a:p>
        </p:txBody>
      </p:sp>
    </p:spTree>
    <p:extLst>
      <p:ext uri="{BB962C8B-B14F-4D97-AF65-F5344CB8AC3E}">
        <p14:creationId xmlns:p14="http://schemas.microsoft.com/office/powerpoint/2010/main" val="23280762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Granit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752600"/>
            <a:ext cx="2587625" cy="2377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rock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831890"/>
            <a:ext cx="2585357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1831890"/>
            <a:ext cx="2628900" cy="197167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694112" y="3886200"/>
            <a:ext cx="175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/>
              <a:t>Minerals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04900" y="3886200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/>
              <a:t>Rocks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239000" y="3886200"/>
            <a:ext cx="129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/>
              <a:t>Gold</a:t>
            </a: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76200" y="228600"/>
            <a:ext cx="64770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CA" sz="4000" b="1"/>
              <a:t>Where does gold come from?</a:t>
            </a:r>
            <a:endParaRPr lang="en-CA" sz="400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29498" y="4638982"/>
            <a:ext cx="2967153" cy="166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5193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"/>
          <p:cNvSpPr txBox="1">
            <a:spLocks/>
          </p:cNvSpPr>
          <p:nvPr/>
        </p:nvSpPr>
        <p:spPr>
          <a:xfrm>
            <a:off x="76200" y="228600"/>
            <a:ext cx="64770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NI" sz="4000" b="1" dirty="0" err="1"/>
              <a:t>Where</a:t>
            </a:r>
            <a:r>
              <a:rPr lang="es-NI" sz="4000" b="1" dirty="0"/>
              <a:t> </a:t>
            </a:r>
            <a:r>
              <a:rPr lang="es-NI" sz="4000" b="1" dirty="0" err="1"/>
              <a:t>does</a:t>
            </a:r>
            <a:r>
              <a:rPr lang="es-NI" sz="4000" b="1" dirty="0"/>
              <a:t> </a:t>
            </a:r>
            <a:r>
              <a:rPr lang="es-NI" sz="4000" b="1" dirty="0" err="1"/>
              <a:t>gold</a:t>
            </a:r>
            <a:r>
              <a:rPr lang="es-NI" sz="4000" b="1" dirty="0"/>
              <a:t> come </a:t>
            </a:r>
            <a:r>
              <a:rPr lang="es-NI" sz="4000" b="1" dirty="0" err="1"/>
              <a:t>from</a:t>
            </a:r>
            <a:r>
              <a:rPr lang="es-NI" sz="4000" b="1" dirty="0"/>
              <a:t>?</a:t>
            </a:r>
            <a:endParaRPr lang="es-NI" sz="4000" dirty="0"/>
          </a:p>
        </p:txBody>
      </p:sp>
      <p:pic>
        <p:nvPicPr>
          <p:cNvPr id="18" name="Picture 17" descr="https://2.bp.blogspot.com/-TmWbGv9p2Ik/VrN4Ap0iIBI/AAAAAAAALa0/8_nTewVXOaA/s1600/kupfervene_l.jpg">
            <a:extLst>
              <a:ext uri="{FF2B5EF4-FFF2-40B4-BE49-F238E27FC236}">
                <a16:creationId xmlns:a16="http://schemas.microsoft.com/office/drawing/2014/main" id="{32D8884A-E1C1-4744-8D4D-4155534B37B2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511" y="1757999"/>
            <a:ext cx="2209800" cy="18743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Picture 18" descr="https://c1.staticflickr.com/3/2357/5825006400_d30ca41fdb_b.jpg">
            <a:extLst>
              <a:ext uri="{FF2B5EF4-FFF2-40B4-BE49-F238E27FC236}">
                <a16:creationId xmlns:a16="http://schemas.microsoft.com/office/drawing/2014/main" id="{14861F7D-4138-47CA-B72E-AE0D142525D0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102" y="4604940"/>
            <a:ext cx="2209800" cy="18743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2521D14-6F47-4267-A426-D6A20FE54668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4290" y="1638241"/>
            <a:ext cx="2209800" cy="18710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Picture 2" descr="Image result for Granite">
            <a:extLst>
              <a:ext uri="{FF2B5EF4-FFF2-40B4-BE49-F238E27FC236}">
                <a16:creationId xmlns:a16="http://schemas.microsoft.com/office/drawing/2014/main" id="{78747EF9-BDA9-4910-B448-D955AA8ECD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8973" y="1638241"/>
            <a:ext cx="2587625" cy="2377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B8A4E1F5-29D2-4681-A73B-F495651B3E85}"/>
              </a:ext>
            </a:extLst>
          </p:cNvPr>
          <p:cNvSpPr txBox="1"/>
          <p:nvPr/>
        </p:nvSpPr>
        <p:spPr>
          <a:xfrm>
            <a:off x="1001950" y="3687215"/>
            <a:ext cx="1819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/>
              <a:t>gold vein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282FB90-947D-4CC9-918A-83214433002E}"/>
              </a:ext>
            </a:extLst>
          </p:cNvPr>
          <p:cNvSpPr txBox="1"/>
          <p:nvPr/>
        </p:nvSpPr>
        <p:spPr>
          <a:xfrm>
            <a:off x="3428156" y="3687215"/>
            <a:ext cx="26556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/>
              <a:t>disseminated gold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1238FFB-89E5-4089-96C5-20633257DE45}"/>
              </a:ext>
            </a:extLst>
          </p:cNvPr>
          <p:cNvSpPr txBox="1"/>
          <p:nvPr/>
        </p:nvSpPr>
        <p:spPr>
          <a:xfrm>
            <a:off x="6599830" y="3659584"/>
            <a:ext cx="21275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b="1" dirty="0"/>
              <a:t>gold in surface sediments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63B3C74-34D4-4C39-9AE3-863B5C0E12D3}"/>
              </a:ext>
            </a:extLst>
          </p:cNvPr>
          <p:cNvSpPr txBox="1"/>
          <p:nvPr/>
        </p:nvSpPr>
        <p:spPr>
          <a:xfrm>
            <a:off x="3124200" y="4909623"/>
            <a:ext cx="542398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/>
              <a:t>Rock containing gold that is targeted by miners = </a:t>
            </a:r>
            <a:r>
              <a:rPr lang="en-CA" sz="2400" b="1" dirty="0"/>
              <a:t>gold ore</a:t>
            </a:r>
            <a:r>
              <a:rPr lang="en-CA" sz="2400" dirty="0"/>
              <a:t>. </a:t>
            </a:r>
          </a:p>
          <a:p>
            <a:r>
              <a:rPr lang="en-CA" sz="2400" dirty="0"/>
              <a:t>To produce gold, the ore must be processed to remove the other minerals.</a:t>
            </a:r>
          </a:p>
        </p:txBody>
      </p:sp>
    </p:spTree>
    <p:extLst>
      <p:ext uri="{BB962C8B-B14F-4D97-AF65-F5344CB8AC3E}">
        <p14:creationId xmlns:p14="http://schemas.microsoft.com/office/powerpoint/2010/main" val="12932332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6158" y="5228588"/>
            <a:ext cx="796136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sz="2800" dirty="0"/>
              <a:t>Range from &lt;1 to &gt;100 g/T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CA" sz="2800" dirty="0"/>
              <a:t>Can vary significantly between sites, and even within deposits</a:t>
            </a:r>
          </a:p>
        </p:txBody>
      </p:sp>
      <p:pic>
        <p:nvPicPr>
          <p:cNvPr id="9" name="Picture 2" descr="Image result for Granit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6974" y="2282094"/>
            <a:ext cx="2968022" cy="2727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Image result for Granit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1239" y="2282094"/>
            <a:ext cx="2968022" cy="2727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/>
          <p:cNvSpPr/>
          <p:nvPr/>
        </p:nvSpPr>
        <p:spPr>
          <a:xfrm>
            <a:off x="1868439" y="3790266"/>
            <a:ext cx="152400" cy="152400"/>
          </a:xfrm>
          <a:prstGeom prst="ellipse">
            <a:avLst/>
          </a:prstGeom>
          <a:solidFill>
            <a:srgbClr val="FFFF00"/>
          </a:solidFill>
          <a:ln>
            <a:solidFill>
              <a:srgbClr val="C3A3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4" name="Oval 13"/>
          <p:cNvSpPr/>
          <p:nvPr/>
        </p:nvSpPr>
        <p:spPr>
          <a:xfrm>
            <a:off x="2604785" y="3002866"/>
            <a:ext cx="152400" cy="152400"/>
          </a:xfrm>
          <a:prstGeom prst="ellipse">
            <a:avLst/>
          </a:prstGeom>
          <a:solidFill>
            <a:srgbClr val="FFFF00"/>
          </a:solidFill>
          <a:ln>
            <a:solidFill>
              <a:srgbClr val="C3A3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5" name="Oval 14"/>
          <p:cNvSpPr/>
          <p:nvPr/>
        </p:nvSpPr>
        <p:spPr>
          <a:xfrm>
            <a:off x="3544839" y="3569580"/>
            <a:ext cx="152400" cy="152400"/>
          </a:xfrm>
          <a:prstGeom prst="ellipse">
            <a:avLst/>
          </a:prstGeom>
          <a:solidFill>
            <a:srgbClr val="FFFF00"/>
          </a:solidFill>
          <a:ln>
            <a:solidFill>
              <a:srgbClr val="C3A3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6" name="Oval 15"/>
          <p:cNvSpPr/>
          <p:nvPr/>
        </p:nvSpPr>
        <p:spPr>
          <a:xfrm>
            <a:off x="7583439" y="2990166"/>
            <a:ext cx="152400" cy="152400"/>
          </a:xfrm>
          <a:prstGeom prst="ellipse">
            <a:avLst/>
          </a:prstGeom>
          <a:solidFill>
            <a:srgbClr val="FFFF00"/>
          </a:solidFill>
          <a:ln>
            <a:solidFill>
              <a:srgbClr val="C3A3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7" name="Oval 16"/>
          <p:cNvSpPr/>
          <p:nvPr/>
        </p:nvSpPr>
        <p:spPr>
          <a:xfrm>
            <a:off x="5572807" y="3904566"/>
            <a:ext cx="152400" cy="152400"/>
          </a:xfrm>
          <a:prstGeom prst="ellipse">
            <a:avLst/>
          </a:prstGeom>
          <a:solidFill>
            <a:srgbClr val="FFFF00"/>
          </a:solidFill>
          <a:ln>
            <a:solidFill>
              <a:srgbClr val="C3A3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8" name="Oval 17"/>
          <p:cNvSpPr/>
          <p:nvPr/>
        </p:nvSpPr>
        <p:spPr>
          <a:xfrm>
            <a:off x="6705250" y="3904566"/>
            <a:ext cx="152400" cy="152400"/>
          </a:xfrm>
          <a:prstGeom prst="ellipse">
            <a:avLst/>
          </a:prstGeom>
          <a:solidFill>
            <a:srgbClr val="FFFF00"/>
          </a:solidFill>
          <a:ln>
            <a:solidFill>
              <a:srgbClr val="C3A3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9" name="Oval 18"/>
          <p:cNvSpPr/>
          <p:nvPr/>
        </p:nvSpPr>
        <p:spPr>
          <a:xfrm>
            <a:off x="5907039" y="3221856"/>
            <a:ext cx="152400" cy="152400"/>
          </a:xfrm>
          <a:prstGeom prst="ellipse">
            <a:avLst/>
          </a:prstGeom>
          <a:solidFill>
            <a:srgbClr val="FFFF00"/>
          </a:solidFill>
          <a:ln>
            <a:solidFill>
              <a:srgbClr val="C3A3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0" name="Oval 19"/>
          <p:cNvSpPr/>
          <p:nvPr/>
        </p:nvSpPr>
        <p:spPr>
          <a:xfrm>
            <a:off x="7646939" y="3891866"/>
            <a:ext cx="152400" cy="152400"/>
          </a:xfrm>
          <a:prstGeom prst="ellipse">
            <a:avLst/>
          </a:prstGeom>
          <a:solidFill>
            <a:srgbClr val="FFFF00"/>
          </a:solidFill>
          <a:ln>
            <a:solidFill>
              <a:srgbClr val="C3A3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1" name="Oval 20"/>
          <p:cNvSpPr/>
          <p:nvPr/>
        </p:nvSpPr>
        <p:spPr>
          <a:xfrm>
            <a:off x="5420407" y="2501216"/>
            <a:ext cx="152400" cy="152400"/>
          </a:xfrm>
          <a:prstGeom prst="ellipse">
            <a:avLst/>
          </a:prstGeom>
          <a:solidFill>
            <a:srgbClr val="FFFF00"/>
          </a:solidFill>
          <a:ln>
            <a:solidFill>
              <a:srgbClr val="C3A3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2" name="Oval 21"/>
          <p:cNvSpPr/>
          <p:nvPr/>
        </p:nvSpPr>
        <p:spPr>
          <a:xfrm>
            <a:off x="6832250" y="2799666"/>
            <a:ext cx="152400" cy="152400"/>
          </a:xfrm>
          <a:prstGeom prst="ellipse">
            <a:avLst/>
          </a:prstGeom>
          <a:solidFill>
            <a:srgbClr val="FFFF00"/>
          </a:solidFill>
          <a:ln>
            <a:solidFill>
              <a:srgbClr val="C3A3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Rectangle 4"/>
          <p:cNvSpPr/>
          <p:nvPr/>
        </p:nvSpPr>
        <p:spPr>
          <a:xfrm>
            <a:off x="649239" y="1447800"/>
            <a:ext cx="7315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sz="2800" i="1" dirty="0"/>
              <a:t>The amount of gold in the ore (expressed in g/T)</a:t>
            </a: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6F321D46-B49F-48E7-BD9F-584E31A1A876}"/>
              </a:ext>
            </a:extLst>
          </p:cNvPr>
          <p:cNvSpPr txBox="1">
            <a:spLocks/>
          </p:cNvSpPr>
          <p:nvPr/>
        </p:nvSpPr>
        <p:spPr>
          <a:xfrm>
            <a:off x="86041" y="293734"/>
            <a:ext cx="5867400" cy="7620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CA" sz="4000" b="1" dirty="0"/>
              <a:t>Ore Grade</a:t>
            </a:r>
            <a:endParaRPr lang="en-CA" sz="40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FB9307C-0785-42A7-BAD8-A86B5B345204}"/>
              </a:ext>
            </a:extLst>
          </p:cNvPr>
          <p:cNvSpPr txBox="1"/>
          <p:nvPr/>
        </p:nvSpPr>
        <p:spPr>
          <a:xfrm>
            <a:off x="1868439" y="4692342"/>
            <a:ext cx="14289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i="1" dirty="0">
                <a:solidFill>
                  <a:srgbClr val="FF0000"/>
                </a:solidFill>
              </a:rPr>
              <a:t>lower grade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1FDC3D5-D385-4842-972E-44E0F7B00C08}"/>
              </a:ext>
            </a:extLst>
          </p:cNvPr>
          <p:cNvSpPr txBox="1"/>
          <p:nvPr/>
        </p:nvSpPr>
        <p:spPr>
          <a:xfrm>
            <a:off x="6031668" y="4692342"/>
            <a:ext cx="15103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i="1" dirty="0">
                <a:solidFill>
                  <a:srgbClr val="FF0000"/>
                </a:solidFill>
              </a:rPr>
              <a:t>higher grade</a:t>
            </a:r>
          </a:p>
        </p:txBody>
      </p:sp>
    </p:spTree>
    <p:extLst>
      <p:ext uri="{BB962C8B-B14F-4D97-AF65-F5344CB8AC3E}">
        <p14:creationId xmlns:p14="http://schemas.microsoft.com/office/powerpoint/2010/main" val="17847589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3833" y="4754940"/>
            <a:ext cx="8686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66725" lvl="1" indent="-233363">
              <a:buFont typeface="Arial" panose="020B0604020202020204" pitchFamily="34" charset="0"/>
              <a:buChar char="•"/>
            </a:pPr>
            <a:r>
              <a:rPr lang="en-CA" sz="2400" dirty="0"/>
              <a:t>The “gold” recovered from ore is typically a mix of metals</a:t>
            </a:r>
          </a:p>
          <a:p>
            <a:pPr marL="466725" lvl="1" indent="-233363">
              <a:buFont typeface="Arial" panose="020B0604020202020204" pitchFamily="34" charset="0"/>
              <a:buChar char="•"/>
            </a:pPr>
            <a:r>
              <a:rPr lang="en-CA" sz="2400" b="1" dirty="0"/>
              <a:t>Purity is the proportion of this mix that is gold </a:t>
            </a:r>
          </a:p>
          <a:p>
            <a:pPr marL="466725" lvl="1" indent="-233363">
              <a:buFont typeface="Arial" panose="020B0604020202020204" pitchFamily="34" charset="0"/>
              <a:buChar char="•"/>
            </a:pPr>
            <a:r>
              <a:rPr lang="en-CA" sz="2400" dirty="0"/>
              <a:t>Expressed in % purity (0 to 100%) or in karats (0 to 24K)</a:t>
            </a:r>
          </a:p>
          <a:p>
            <a:pPr marL="466725" lvl="1" indent="-233363">
              <a:buFont typeface="Arial" panose="020B0604020202020204" pitchFamily="34" charset="0"/>
              <a:buChar char="•"/>
            </a:pPr>
            <a:r>
              <a:rPr lang="en-CA" sz="2400" dirty="0"/>
              <a:t>Can vary significantly between sites and less so within a site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B396291-67E6-403C-83CF-FF737CDA6B45}"/>
              </a:ext>
            </a:extLst>
          </p:cNvPr>
          <p:cNvSpPr txBox="1">
            <a:spLocks/>
          </p:cNvSpPr>
          <p:nvPr/>
        </p:nvSpPr>
        <p:spPr>
          <a:xfrm>
            <a:off x="86041" y="293734"/>
            <a:ext cx="5867400" cy="7620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CA" sz="4000" b="1" dirty="0"/>
              <a:t>Gold Purity</a:t>
            </a:r>
            <a:endParaRPr lang="en-CA" sz="40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106F5BC2-F220-4974-9CCE-6912E287D3BC}"/>
              </a:ext>
            </a:extLst>
          </p:cNvPr>
          <p:cNvGrpSpPr/>
          <p:nvPr/>
        </p:nvGrpSpPr>
        <p:grpSpPr>
          <a:xfrm>
            <a:off x="1450999" y="1559528"/>
            <a:ext cx="6092467" cy="2936272"/>
            <a:chOff x="1185216" y="1578592"/>
            <a:chExt cx="6092467" cy="2936272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45509E79-0763-4E13-A0A5-E456A9B05712}"/>
                </a:ext>
              </a:extLst>
            </p:cNvPr>
            <p:cNvGrpSpPr/>
            <p:nvPr/>
          </p:nvGrpSpPr>
          <p:grpSpPr>
            <a:xfrm>
              <a:off x="1185216" y="1578592"/>
              <a:ext cx="5410200" cy="2936272"/>
              <a:chOff x="1828800" y="1980095"/>
              <a:chExt cx="5397500" cy="2758197"/>
            </a:xfrm>
          </p:grpSpPr>
          <p:sp>
            <p:nvSpPr>
              <p:cNvPr id="2" name="Snip Same Side Corner Rectangle 1"/>
              <p:cNvSpPr/>
              <p:nvPr/>
            </p:nvSpPr>
            <p:spPr>
              <a:xfrm>
                <a:off x="1828800" y="2548505"/>
                <a:ext cx="2438400" cy="1219200"/>
              </a:xfrm>
              <a:prstGeom prst="snip2SameRect">
                <a:avLst/>
              </a:prstGeom>
              <a:solidFill>
                <a:schemeClr val="bg2">
                  <a:lumMod val="50000"/>
                </a:schemeClr>
              </a:solidFill>
              <a:ln>
                <a:solidFill>
                  <a:schemeClr val="bg2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dirty="0">
                    <a:solidFill>
                      <a:schemeClr val="tx1"/>
                    </a:solidFill>
                  </a:rPr>
                  <a:t>Recovered </a:t>
                </a:r>
              </a:p>
              <a:p>
                <a:pPr algn="ctr"/>
                <a:r>
                  <a:rPr lang="en-CA" dirty="0">
                    <a:solidFill>
                      <a:schemeClr val="tx1"/>
                    </a:solidFill>
                  </a:rPr>
                  <a:t>“Gold”</a:t>
                </a:r>
              </a:p>
            </p:txBody>
          </p:sp>
          <p:sp>
            <p:nvSpPr>
              <p:cNvPr id="23" name="Snip Same Side Corner Rectangle 22"/>
              <p:cNvSpPr/>
              <p:nvPr/>
            </p:nvSpPr>
            <p:spPr>
              <a:xfrm>
                <a:off x="5410200" y="1980095"/>
                <a:ext cx="1816100" cy="880001"/>
              </a:xfrm>
              <a:prstGeom prst="snip2SameRect">
                <a:avLst/>
              </a:prstGeom>
              <a:solidFill>
                <a:srgbClr val="D9D13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dirty="0">
                    <a:solidFill>
                      <a:schemeClr val="tx1"/>
                    </a:solidFill>
                  </a:rPr>
                  <a:t>Gold</a:t>
                </a:r>
              </a:p>
            </p:txBody>
          </p:sp>
          <p:sp>
            <p:nvSpPr>
              <p:cNvPr id="24" name="Snip Same Side Corner Rectangle 23"/>
              <p:cNvSpPr/>
              <p:nvPr/>
            </p:nvSpPr>
            <p:spPr>
              <a:xfrm>
                <a:off x="5410200" y="3009002"/>
                <a:ext cx="1447800" cy="758704"/>
              </a:xfrm>
              <a:prstGeom prst="snip2SameRect">
                <a:avLst/>
              </a:prstGeom>
              <a:solidFill>
                <a:srgbClr val="C3804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dirty="0">
                    <a:solidFill>
                      <a:schemeClr val="tx1"/>
                    </a:solidFill>
                  </a:rPr>
                  <a:t>Copper</a:t>
                </a:r>
              </a:p>
            </p:txBody>
          </p:sp>
          <p:sp>
            <p:nvSpPr>
              <p:cNvPr id="25" name="Snip Same Side Corner Rectangle 24"/>
              <p:cNvSpPr/>
              <p:nvPr/>
            </p:nvSpPr>
            <p:spPr>
              <a:xfrm>
                <a:off x="5435600" y="3979588"/>
                <a:ext cx="1447800" cy="758704"/>
              </a:xfrm>
              <a:prstGeom prst="snip2SameRect">
                <a:avLst/>
              </a:prstGeom>
              <a:solidFill>
                <a:srgbClr val="828A8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CA" dirty="0">
                    <a:solidFill>
                      <a:schemeClr val="tx1"/>
                    </a:solidFill>
                  </a:rPr>
                  <a:t>Silver</a:t>
                </a:r>
              </a:p>
            </p:txBody>
          </p:sp>
          <p:cxnSp>
            <p:nvCxnSpPr>
              <p:cNvPr id="7" name="Straight Arrow Connector 6"/>
              <p:cNvCxnSpPr/>
              <p:nvPr/>
            </p:nvCxnSpPr>
            <p:spPr>
              <a:xfrm>
                <a:off x="4571999" y="3375654"/>
                <a:ext cx="688061" cy="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6" name="Straight Arrow Connector 25"/>
              <p:cNvCxnSpPr/>
              <p:nvPr/>
            </p:nvCxnSpPr>
            <p:spPr>
              <a:xfrm flipV="1">
                <a:off x="4572000" y="2548505"/>
                <a:ext cx="688061" cy="30568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7" name="Straight Arrow Connector 26"/>
              <p:cNvCxnSpPr/>
              <p:nvPr/>
            </p:nvCxnSpPr>
            <p:spPr>
              <a:xfrm>
                <a:off x="4572000" y="3767705"/>
                <a:ext cx="688060" cy="38100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</p:grp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03577F5B-AB4C-4D9B-8BCF-FC92BEA8C555}"/>
                </a:ext>
              </a:extLst>
            </p:cNvPr>
            <p:cNvSpPr txBox="1"/>
            <p:nvPr/>
          </p:nvSpPr>
          <p:spPr>
            <a:xfrm>
              <a:off x="6619734" y="1894697"/>
              <a:ext cx="6579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/>
                <a:t>80%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43DB3C1-D0D1-4B0D-92BD-39CE37446174}"/>
                </a:ext>
              </a:extLst>
            </p:cNvPr>
            <p:cNvSpPr txBox="1"/>
            <p:nvPr/>
          </p:nvSpPr>
          <p:spPr>
            <a:xfrm>
              <a:off x="6226250" y="2923947"/>
              <a:ext cx="6579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/>
                <a:t>10%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FB37C6A-9FCE-40F5-928C-7383A17C7320}"/>
                </a:ext>
              </a:extLst>
            </p:cNvPr>
            <p:cNvSpPr txBox="1"/>
            <p:nvPr/>
          </p:nvSpPr>
          <p:spPr>
            <a:xfrm>
              <a:off x="6226250" y="4010753"/>
              <a:ext cx="65794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dirty="0"/>
                <a:t>10%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586458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F9F52E80-68EF-46D0-AD45-E4A090E15104}"/>
              </a:ext>
            </a:extLst>
          </p:cNvPr>
          <p:cNvGrpSpPr/>
          <p:nvPr/>
        </p:nvGrpSpPr>
        <p:grpSpPr>
          <a:xfrm>
            <a:off x="152400" y="1600200"/>
            <a:ext cx="8763001" cy="4431983"/>
            <a:chOff x="152400" y="1600200"/>
            <a:chExt cx="8763001" cy="4431983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885C76D1-F49A-49DB-A196-AB629C16EBCA}"/>
                </a:ext>
              </a:extLst>
            </p:cNvPr>
            <p:cNvSpPr/>
            <p:nvPr/>
          </p:nvSpPr>
          <p:spPr>
            <a:xfrm>
              <a:off x="152400" y="2667000"/>
              <a:ext cx="8089958" cy="9144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EDA09F5-975A-43E0-97DA-EC24E2874984}"/>
                </a:ext>
              </a:extLst>
            </p:cNvPr>
            <p:cNvSpPr txBox="1"/>
            <p:nvPr/>
          </p:nvSpPr>
          <p:spPr>
            <a:xfrm>
              <a:off x="152400" y="1600200"/>
              <a:ext cx="8763001" cy="44319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sz="2800" b="1" dirty="0"/>
                <a:t>Correcting from impure to pure (24K) gold:</a:t>
              </a:r>
            </a:p>
            <a:p>
              <a:endParaRPr lang="en-CA" sz="2800" b="1" dirty="0"/>
            </a:p>
            <a:p>
              <a:endParaRPr lang="en-CA" sz="2800" dirty="0"/>
            </a:p>
            <a:p>
              <a:r>
                <a:rPr lang="en-CA" sz="2800" b="1" dirty="0"/>
                <a:t>Weight of gold x (purity of gold/24K)</a:t>
              </a:r>
            </a:p>
            <a:p>
              <a:endParaRPr lang="en-CA" sz="2800" b="1" dirty="0"/>
            </a:p>
            <a:p>
              <a:endParaRPr lang="en-CA" sz="2800" dirty="0"/>
            </a:p>
            <a:p>
              <a:r>
                <a:rPr lang="en-CA" sz="2800" dirty="0"/>
                <a:t>e.g., You have 100 g of 18K gold. How many g of pure gold?</a:t>
              </a:r>
            </a:p>
            <a:p>
              <a:endParaRPr lang="en-CA" sz="1400" dirty="0"/>
            </a:p>
            <a:p>
              <a:r>
                <a:rPr lang="en-CA" sz="2800" b="1" dirty="0"/>
                <a:t>100 g</a:t>
              </a:r>
              <a:r>
                <a:rPr lang="en-CA" sz="2800" dirty="0"/>
                <a:t> x </a:t>
              </a:r>
              <a:r>
                <a:rPr lang="en-CA" sz="2800" b="1" dirty="0"/>
                <a:t>18K</a:t>
              </a:r>
              <a:r>
                <a:rPr lang="en-CA" sz="2800" dirty="0"/>
                <a:t>/24K = </a:t>
              </a:r>
              <a:r>
                <a:rPr lang="en-CA" sz="2800" b="1" dirty="0"/>
                <a:t>75 g</a:t>
              </a:r>
            </a:p>
            <a:p>
              <a:endParaRPr lang="en-CA" sz="1600" dirty="0"/>
            </a:p>
            <a:p>
              <a:r>
                <a:rPr lang="en-CA" sz="2800" dirty="0">
                  <a:solidFill>
                    <a:srgbClr val="0070C0"/>
                  </a:solidFill>
                </a:rPr>
                <a:t>100 g of 18K gold is 75 g of 24K gold</a:t>
              </a:r>
            </a:p>
          </p:txBody>
        </p:sp>
      </p:grpSp>
      <p:sp>
        <p:nvSpPr>
          <p:cNvPr id="5" name="Title 1">
            <a:extLst>
              <a:ext uri="{FF2B5EF4-FFF2-40B4-BE49-F238E27FC236}">
                <a16:creationId xmlns:a16="http://schemas.microsoft.com/office/drawing/2014/main" id="{1BCA09EB-4B11-430B-B962-FBBFEC9276CF}"/>
              </a:ext>
            </a:extLst>
          </p:cNvPr>
          <p:cNvSpPr txBox="1">
            <a:spLocks/>
          </p:cNvSpPr>
          <p:nvPr/>
        </p:nvSpPr>
        <p:spPr>
          <a:xfrm>
            <a:off x="86041" y="293734"/>
            <a:ext cx="5867400" cy="7620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CA" sz="4000" b="1" dirty="0"/>
              <a:t>Gold Purity</a:t>
            </a:r>
            <a:endParaRPr lang="en-CA" sz="4000" dirty="0"/>
          </a:p>
        </p:txBody>
      </p:sp>
    </p:spTree>
    <p:extLst>
      <p:ext uri="{BB962C8B-B14F-4D97-AF65-F5344CB8AC3E}">
        <p14:creationId xmlns:p14="http://schemas.microsoft.com/office/powerpoint/2010/main" val="37580676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910985" y="5111885"/>
            <a:ext cx="259856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b="1" dirty="0"/>
              <a:t>Hard Rock Deposits</a:t>
            </a:r>
          </a:p>
          <a:p>
            <a:pPr algn="ctr"/>
            <a:r>
              <a:rPr lang="en-CA" sz="500" b="1" dirty="0"/>
              <a:t> </a:t>
            </a:r>
          </a:p>
          <a:p>
            <a:pPr algn="ctr"/>
            <a:r>
              <a:rPr lang="en-CA" sz="2400" dirty="0"/>
              <a:t>(Primary Deposits)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38800" y="5105400"/>
            <a:ext cx="2514600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b="1" dirty="0"/>
              <a:t>Soft Rock Deposits</a:t>
            </a:r>
          </a:p>
          <a:p>
            <a:pPr algn="ctr"/>
            <a:r>
              <a:rPr lang="en-CA" sz="500" b="1" dirty="0"/>
              <a:t> </a:t>
            </a:r>
          </a:p>
          <a:p>
            <a:pPr algn="ctr"/>
            <a:r>
              <a:rPr lang="en-CA" sz="2400" dirty="0"/>
              <a:t>(Alluvial Deposits)</a:t>
            </a:r>
          </a:p>
        </p:txBody>
      </p:sp>
      <p:pic>
        <p:nvPicPr>
          <p:cNvPr id="13" name="Picture 12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819" y="1600200"/>
            <a:ext cx="3903981" cy="3352800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F3057D9B-F1C9-466A-8D7E-DF57BB4DB207}"/>
              </a:ext>
            </a:extLst>
          </p:cNvPr>
          <p:cNvSpPr txBox="1">
            <a:spLocks/>
          </p:cNvSpPr>
          <p:nvPr/>
        </p:nvSpPr>
        <p:spPr>
          <a:xfrm>
            <a:off x="86041" y="293734"/>
            <a:ext cx="5867400" cy="7620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NI" sz="4000" b="1" dirty="0"/>
              <a:t>Mineral </a:t>
            </a:r>
            <a:r>
              <a:rPr lang="es-NI" sz="4000" b="1" dirty="0" err="1"/>
              <a:t>Deposits</a:t>
            </a:r>
            <a:endParaRPr lang="en-CA" sz="400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4FF1D13-AEFF-40E9-8A3B-0F9615452D6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8608" y="1600200"/>
            <a:ext cx="4470400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7306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524000" y="5537755"/>
            <a:ext cx="297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/>
              <a:t>Open Pit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48400" y="5511815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/>
              <a:t>Mine Shaft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876800" y="1721154"/>
            <a:ext cx="4095488" cy="361284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600" y="1721154"/>
            <a:ext cx="4495800" cy="3612846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658CDF11-E210-4CA5-A72D-3CF47F80DBBE}"/>
              </a:ext>
            </a:extLst>
          </p:cNvPr>
          <p:cNvSpPr txBox="1">
            <a:spLocks/>
          </p:cNvSpPr>
          <p:nvPr/>
        </p:nvSpPr>
        <p:spPr>
          <a:xfrm>
            <a:off x="86041" y="293734"/>
            <a:ext cx="5867400" cy="7620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CA" sz="4000" b="1" dirty="0"/>
              <a:t>Extraction – Hard Rock</a:t>
            </a:r>
            <a:endParaRPr lang="en-CA" sz="40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7B9828A-177A-4837-BEC4-660F548F818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1494" y="136360"/>
            <a:ext cx="1206906" cy="1019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464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658CDF11-E210-4CA5-A72D-3CF47F80DBBE}"/>
              </a:ext>
            </a:extLst>
          </p:cNvPr>
          <p:cNvSpPr txBox="1">
            <a:spLocks/>
          </p:cNvSpPr>
          <p:nvPr/>
        </p:nvSpPr>
        <p:spPr>
          <a:xfrm>
            <a:off x="86041" y="293734"/>
            <a:ext cx="5867400" cy="7620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CA" sz="4000" b="1" dirty="0"/>
              <a:t>Extraction – Hard Rock</a:t>
            </a:r>
            <a:endParaRPr lang="en-CA" sz="4000" dirty="0"/>
          </a:p>
        </p:txBody>
      </p:sp>
      <p:pic>
        <p:nvPicPr>
          <p:cNvPr id="10" name="Picture 4" descr="Résultat de recherche d'images pour &quot;jack hammer&quot;">
            <a:extLst>
              <a:ext uri="{FF2B5EF4-FFF2-40B4-BE49-F238E27FC236}">
                <a16:creationId xmlns:a16="http://schemas.microsoft.com/office/drawing/2014/main" id="{1ED9DC51-6359-4FDF-9AC4-6B83E1E3D5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2117" y="1476983"/>
            <a:ext cx="2317988" cy="2317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A5073C4-93B9-45CD-8E6E-4517B0A308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478" y="1574725"/>
            <a:ext cx="2133732" cy="1991483"/>
          </a:xfrm>
          <a:prstGeom prst="rect">
            <a:avLst/>
          </a:prstGeom>
        </p:spPr>
      </p:pic>
      <p:pic>
        <p:nvPicPr>
          <p:cNvPr id="14" name="Picture 10" descr="Résultat de recherche d'images pour &quot;dynamite&quot;">
            <a:extLst>
              <a:ext uri="{FF2B5EF4-FFF2-40B4-BE49-F238E27FC236}">
                <a16:creationId xmlns:a16="http://schemas.microsoft.com/office/drawing/2014/main" id="{706E42ED-E8E5-4B75-B487-9BC88D99F2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590800" y="1447800"/>
            <a:ext cx="4000500" cy="1889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4B4F2C9-E3E0-4B0F-ACF1-75D13D082E1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09800" y="3581399"/>
            <a:ext cx="1855242" cy="2505258"/>
          </a:xfrm>
          <a:prstGeom prst="rect">
            <a:avLst/>
          </a:prstGeom>
        </p:spPr>
      </p:pic>
      <p:sp>
        <p:nvSpPr>
          <p:cNvPr id="2" name="AutoShape 2" descr="Image result for water pump">
            <a:extLst>
              <a:ext uri="{FF2B5EF4-FFF2-40B4-BE49-F238E27FC236}">
                <a16:creationId xmlns:a16="http://schemas.microsoft.com/office/drawing/2014/main" id="{D47C7E4A-A0EA-4246-B869-ACFB3F65616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89654"/>
            <a:ext cx="304800" cy="291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pic>
        <p:nvPicPr>
          <p:cNvPr id="1028" name="Picture 4" descr="https://www.pump.co.uk/images/koshin-powered-by-honda-seh-80x-dirty-water-pump-p4016-1197_image.jpg">
            <a:extLst>
              <a:ext uri="{FF2B5EF4-FFF2-40B4-BE49-F238E27FC236}">
                <a16:creationId xmlns:a16="http://schemas.microsoft.com/office/drawing/2014/main" id="{D203622C-8DC8-4E05-878F-72AB3439A1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334000" y="4541048"/>
            <a:ext cx="2219444" cy="1494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283B50C-3B10-4F26-A493-D2CC8D40426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1494" y="136360"/>
            <a:ext cx="1206906" cy="1019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6122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658CDF11-E210-4CA5-A72D-3CF47F80DBBE}"/>
              </a:ext>
            </a:extLst>
          </p:cNvPr>
          <p:cNvSpPr txBox="1">
            <a:spLocks/>
          </p:cNvSpPr>
          <p:nvPr/>
        </p:nvSpPr>
        <p:spPr>
          <a:xfrm>
            <a:off x="86041" y="293734"/>
            <a:ext cx="5867400" cy="7620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CA" sz="4000" b="1" dirty="0"/>
              <a:t>Extraction – Soft Rock</a:t>
            </a:r>
            <a:endParaRPr lang="en-CA" sz="40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D06ACAC-27E4-47E4-BB7F-578CA4095888}"/>
              </a:ext>
            </a:extLst>
          </p:cNvPr>
          <p:cNvPicPr/>
          <p:nvPr/>
        </p:nvPicPr>
        <p:blipFill rotWithShape="1">
          <a:blip r:embed="rId3" cstate="print"/>
          <a:srcRect l="7565" r="6699"/>
          <a:stretch/>
        </p:blipFill>
        <p:spPr bwMode="auto">
          <a:xfrm>
            <a:off x="4876800" y="1981200"/>
            <a:ext cx="3962400" cy="3505200"/>
          </a:xfrm>
          <a:prstGeom prst="rect">
            <a:avLst/>
          </a:prstGeom>
          <a:ln w="9525">
            <a:solidFill>
              <a:schemeClr val="bg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 descr="C:\Users\joneill\AppData\Local\Microsoft\Windows\INetCacheContent.Word\DSCN6514.jpg">
            <a:extLst>
              <a:ext uri="{FF2B5EF4-FFF2-40B4-BE49-F238E27FC236}">
                <a16:creationId xmlns:a16="http://schemas.microsoft.com/office/drawing/2014/main" id="{E05C4384-A1ED-457D-9C09-051D45E0DF91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981200"/>
            <a:ext cx="4343400" cy="3505200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14109005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658CDF11-E210-4CA5-A72D-3CF47F80DBBE}"/>
              </a:ext>
            </a:extLst>
          </p:cNvPr>
          <p:cNvSpPr txBox="1">
            <a:spLocks/>
          </p:cNvSpPr>
          <p:nvPr/>
        </p:nvSpPr>
        <p:spPr>
          <a:xfrm>
            <a:off x="86041" y="293734"/>
            <a:ext cx="5867400" cy="7620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CA" sz="4000" b="1" dirty="0"/>
              <a:t>Extraction – Soft Rock</a:t>
            </a:r>
            <a:endParaRPr lang="en-CA" sz="400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805F5E1-9873-4904-A86C-6B2134AF1315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88174" y="2391599"/>
            <a:ext cx="1980627" cy="22566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4">
            <a:extLst>
              <a:ext uri="{FF2B5EF4-FFF2-40B4-BE49-F238E27FC236}">
                <a16:creationId xmlns:a16="http://schemas.microsoft.com/office/drawing/2014/main" id="{4654C82D-450B-49C2-A0D3-7CD82EA9EA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2243" y="3522886"/>
            <a:ext cx="3733800" cy="2801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chemeClr val="bg2"/>
                    </a:gs>
                    <a:gs pos="100000">
                      <a:schemeClr val="bg2">
                        <a:gamma/>
                        <a:shade val="46275"/>
                        <a:invGamma/>
                      </a:schemeClr>
                    </a:gs>
                  </a:gsLst>
                  <a:lin ang="2700000" scaled="1"/>
                </a:gra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48DCFDCD-8E03-4922-91A3-1508DE789C3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671258"/>
            <a:ext cx="2133732" cy="1991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708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idx="4294967295"/>
          </p:nvPr>
        </p:nvSpPr>
        <p:spPr>
          <a:xfrm>
            <a:off x="152400" y="279320"/>
            <a:ext cx="7162800" cy="9906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/>
            <a:r>
              <a:rPr lang="es-NI" sz="4000" b="1" dirty="0"/>
              <a:t>Processing </a:t>
            </a:r>
            <a:endParaRPr lang="es-NI" sz="4000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41966630-A5CE-4A3B-8EDE-BEAE0261D3D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4739" y="52301"/>
            <a:ext cx="1325542" cy="869142"/>
          </a:xfrm>
          <a:prstGeom prst="rect">
            <a:avLst/>
          </a:prstGeom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902B733E-68C3-48D4-B9E7-50F13CC730F3}"/>
              </a:ext>
            </a:extLst>
          </p:cNvPr>
          <p:cNvGrpSpPr/>
          <p:nvPr/>
        </p:nvGrpSpPr>
        <p:grpSpPr>
          <a:xfrm>
            <a:off x="143933" y="1269920"/>
            <a:ext cx="8847666" cy="5130880"/>
            <a:chOff x="762000" y="1177724"/>
            <a:chExt cx="10718799" cy="5604076"/>
          </a:xfrm>
        </p:grpSpPr>
        <p:sp>
          <p:nvSpPr>
            <p:cNvPr id="39" name="Rounded Rectangle 1">
              <a:extLst>
                <a:ext uri="{FF2B5EF4-FFF2-40B4-BE49-F238E27FC236}">
                  <a16:creationId xmlns:a16="http://schemas.microsoft.com/office/drawing/2014/main" id="{0F22F405-0520-4ED7-9557-2C01840484C0}"/>
                </a:ext>
              </a:extLst>
            </p:cNvPr>
            <p:cNvSpPr/>
            <p:nvPr/>
          </p:nvSpPr>
          <p:spPr>
            <a:xfrm>
              <a:off x="762000" y="1177724"/>
              <a:ext cx="1676400" cy="9144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CA" sz="2000" b="1" dirty="0"/>
                <a:t>Crush</a:t>
              </a:r>
              <a:endParaRPr lang="en-CA" b="1" dirty="0"/>
            </a:p>
          </p:txBody>
        </p:sp>
        <p:sp>
          <p:nvSpPr>
            <p:cNvPr id="40" name="Rounded Rectangle 8">
              <a:extLst>
                <a:ext uri="{FF2B5EF4-FFF2-40B4-BE49-F238E27FC236}">
                  <a16:creationId xmlns:a16="http://schemas.microsoft.com/office/drawing/2014/main" id="{32CFF75D-9604-43A2-B299-968B26A1A9D4}"/>
                </a:ext>
              </a:extLst>
            </p:cNvPr>
            <p:cNvSpPr/>
            <p:nvPr/>
          </p:nvSpPr>
          <p:spPr>
            <a:xfrm>
              <a:off x="2961601" y="1177724"/>
              <a:ext cx="1686600" cy="9144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CA" sz="2000" b="1" dirty="0"/>
                <a:t>Mill</a:t>
              </a:r>
            </a:p>
          </p:txBody>
        </p:sp>
        <p:sp>
          <p:nvSpPr>
            <p:cNvPr id="41" name="Rounded Rectangle 12">
              <a:extLst>
                <a:ext uri="{FF2B5EF4-FFF2-40B4-BE49-F238E27FC236}">
                  <a16:creationId xmlns:a16="http://schemas.microsoft.com/office/drawing/2014/main" id="{C2D333E8-10FE-4D16-98E3-D3B92A533BFE}"/>
                </a:ext>
              </a:extLst>
            </p:cNvPr>
            <p:cNvSpPr/>
            <p:nvPr/>
          </p:nvSpPr>
          <p:spPr>
            <a:xfrm>
              <a:off x="5288586" y="1177724"/>
              <a:ext cx="1874214" cy="9144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CA" b="1" dirty="0"/>
                <a:t>Concentrate</a:t>
              </a:r>
              <a:endParaRPr lang="en-CA" sz="1600" b="1" dirty="0"/>
            </a:p>
          </p:txBody>
        </p:sp>
        <p:sp>
          <p:nvSpPr>
            <p:cNvPr id="42" name="Rounded Rectangle 13">
              <a:extLst>
                <a:ext uri="{FF2B5EF4-FFF2-40B4-BE49-F238E27FC236}">
                  <a16:creationId xmlns:a16="http://schemas.microsoft.com/office/drawing/2014/main" id="{2CC019F2-D9D5-4622-A527-798D41C81AB5}"/>
                </a:ext>
              </a:extLst>
            </p:cNvPr>
            <p:cNvSpPr/>
            <p:nvPr/>
          </p:nvSpPr>
          <p:spPr>
            <a:xfrm>
              <a:off x="7769668" y="2122160"/>
              <a:ext cx="1524000" cy="9144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CA" b="1" dirty="0"/>
                <a:t>Burn Amalgam</a:t>
              </a:r>
            </a:p>
          </p:txBody>
        </p:sp>
        <p:sp>
          <p:nvSpPr>
            <p:cNvPr id="43" name="Right Arrow 4">
              <a:extLst>
                <a:ext uri="{FF2B5EF4-FFF2-40B4-BE49-F238E27FC236}">
                  <a16:creationId xmlns:a16="http://schemas.microsoft.com/office/drawing/2014/main" id="{44F9E843-5BBB-4AE1-833B-A44413972BA1}"/>
                </a:ext>
              </a:extLst>
            </p:cNvPr>
            <p:cNvSpPr/>
            <p:nvPr/>
          </p:nvSpPr>
          <p:spPr>
            <a:xfrm>
              <a:off x="2514600" y="1634924"/>
              <a:ext cx="381000" cy="762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 sz="1600"/>
            </a:p>
          </p:txBody>
        </p:sp>
        <p:sp>
          <p:nvSpPr>
            <p:cNvPr id="44" name="Right Arrow 25">
              <a:extLst>
                <a:ext uri="{FF2B5EF4-FFF2-40B4-BE49-F238E27FC236}">
                  <a16:creationId xmlns:a16="http://schemas.microsoft.com/office/drawing/2014/main" id="{948A455D-17A4-481A-ABEA-FC93DD2336CF}"/>
                </a:ext>
              </a:extLst>
            </p:cNvPr>
            <p:cNvSpPr/>
            <p:nvPr/>
          </p:nvSpPr>
          <p:spPr>
            <a:xfrm>
              <a:off x="4800600" y="1634924"/>
              <a:ext cx="381000" cy="762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 sz="1600"/>
            </a:p>
          </p:txBody>
        </p:sp>
        <p:sp>
          <p:nvSpPr>
            <p:cNvPr id="45" name="Right Arrow 26">
              <a:extLst>
                <a:ext uri="{FF2B5EF4-FFF2-40B4-BE49-F238E27FC236}">
                  <a16:creationId xmlns:a16="http://schemas.microsoft.com/office/drawing/2014/main" id="{8DD7ED4B-57DB-4B51-8934-E08F0E88EB00}"/>
                </a:ext>
              </a:extLst>
            </p:cNvPr>
            <p:cNvSpPr/>
            <p:nvPr/>
          </p:nvSpPr>
          <p:spPr>
            <a:xfrm>
              <a:off x="7239000" y="2555115"/>
              <a:ext cx="381001" cy="762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 sz="1600"/>
            </a:p>
          </p:txBody>
        </p:sp>
        <p:sp>
          <p:nvSpPr>
            <p:cNvPr id="46" name="Rounded Rectangle 27">
              <a:extLst>
                <a:ext uri="{FF2B5EF4-FFF2-40B4-BE49-F238E27FC236}">
                  <a16:creationId xmlns:a16="http://schemas.microsoft.com/office/drawing/2014/main" id="{B391A0DC-8F70-4CC8-9591-1A375DB04952}"/>
                </a:ext>
              </a:extLst>
            </p:cNvPr>
            <p:cNvSpPr/>
            <p:nvPr/>
          </p:nvSpPr>
          <p:spPr>
            <a:xfrm>
              <a:off x="2948361" y="2175519"/>
              <a:ext cx="4140970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CA" b="1" dirty="0">
                  <a:solidFill>
                    <a:schemeClr val="tx1"/>
                  </a:solidFill>
                </a:rPr>
                <a:t>Amalgamate with Mercury</a:t>
              </a:r>
            </a:p>
          </p:txBody>
        </p:sp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04B9AC12-747C-4FA0-ACBC-D40623BDFA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57182" y="5111827"/>
              <a:ext cx="1531672" cy="1615140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A5072A2E-3080-4AD6-B758-16B510865AE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5183" r="52085"/>
            <a:stretch/>
          </p:blipFill>
          <p:spPr>
            <a:xfrm>
              <a:off x="846962" y="3222227"/>
              <a:ext cx="1868689" cy="1601781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65C404A2-9E87-4C81-A130-5F6963D6C3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48943"/>
            <a:stretch/>
          </p:blipFill>
          <p:spPr>
            <a:xfrm>
              <a:off x="2811097" y="3222227"/>
              <a:ext cx="2232719" cy="1601781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F77C2851-DEF8-48F7-BE06-6F326EFD8D7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54844" r="4909"/>
            <a:stretch/>
          </p:blipFill>
          <p:spPr>
            <a:xfrm>
              <a:off x="846962" y="5125186"/>
              <a:ext cx="1879302" cy="1601781"/>
            </a:xfrm>
            <a:prstGeom prst="rect">
              <a:avLst/>
            </a:prstGeom>
            <a:noFill/>
            <a:ln cap="flat">
              <a:noFill/>
            </a:ln>
            <a:effectLst>
              <a:softEdge rad="31750"/>
            </a:effectLst>
          </p:spPr>
        </p:pic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id="{C28D502C-DA18-4D83-92D7-75DF3519024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802464" y="5111827"/>
              <a:ext cx="2239091" cy="1628497"/>
            </a:xfrm>
            <a:prstGeom prst="rect">
              <a:avLst/>
            </a:prstGeom>
            <a:noFill/>
            <a:ln cap="flat">
              <a:noFill/>
            </a:ln>
            <a:effectLst>
              <a:softEdge rad="31750"/>
            </a:effectLst>
          </p:spPr>
        </p:pic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631E9FC2-E14F-40EB-BE04-AAA7E09498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15646" r="7679"/>
            <a:stretch/>
          </p:blipFill>
          <p:spPr>
            <a:xfrm>
              <a:off x="5137842" y="3222571"/>
              <a:ext cx="2253558" cy="1906172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54" name="Teardrop 53">
              <a:extLst>
                <a:ext uri="{FF2B5EF4-FFF2-40B4-BE49-F238E27FC236}">
                  <a16:creationId xmlns:a16="http://schemas.microsoft.com/office/drawing/2014/main" id="{CED52B34-CE2E-4C88-8150-CFEB9F0801C5}"/>
                </a:ext>
              </a:extLst>
            </p:cNvPr>
            <p:cNvSpPr/>
            <p:nvPr/>
          </p:nvSpPr>
          <p:spPr>
            <a:xfrm rot="18662437">
              <a:off x="4276426" y="2662913"/>
              <a:ext cx="307061" cy="297604"/>
            </a:xfrm>
            <a:prstGeom prst="teardrop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 sz="1600"/>
            </a:p>
          </p:txBody>
        </p:sp>
        <p:sp>
          <p:nvSpPr>
            <p:cNvPr id="55" name="Teardrop 54">
              <a:extLst>
                <a:ext uri="{FF2B5EF4-FFF2-40B4-BE49-F238E27FC236}">
                  <a16:creationId xmlns:a16="http://schemas.microsoft.com/office/drawing/2014/main" id="{F17D73A3-28DB-4C82-B638-90407AE5E4BD}"/>
                </a:ext>
              </a:extLst>
            </p:cNvPr>
            <p:cNvSpPr/>
            <p:nvPr/>
          </p:nvSpPr>
          <p:spPr>
            <a:xfrm rot="18662437">
              <a:off x="4509548" y="2659891"/>
              <a:ext cx="307061" cy="297604"/>
            </a:xfrm>
            <a:prstGeom prst="teardrop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 sz="1600" dirty="0"/>
            </a:p>
          </p:txBody>
        </p:sp>
        <p:sp>
          <p:nvSpPr>
            <p:cNvPr id="56" name="Teardrop 55">
              <a:extLst>
                <a:ext uri="{FF2B5EF4-FFF2-40B4-BE49-F238E27FC236}">
                  <a16:creationId xmlns:a16="http://schemas.microsoft.com/office/drawing/2014/main" id="{1B87FC42-7BC2-45BD-AC91-0D5BDFF509C2}"/>
                </a:ext>
              </a:extLst>
            </p:cNvPr>
            <p:cNvSpPr/>
            <p:nvPr/>
          </p:nvSpPr>
          <p:spPr>
            <a:xfrm rot="18662437">
              <a:off x="4731516" y="2659892"/>
              <a:ext cx="307061" cy="297604"/>
            </a:xfrm>
            <a:prstGeom prst="teardrop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 sz="1600"/>
            </a:p>
          </p:txBody>
        </p:sp>
        <p:sp>
          <p:nvSpPr>
            <p:cNvPr id="57" name="Teardrop 56">
              <a:extLst>
                <a:ext uri="{FF2B5EF4-FFF2-40B4-BE49-F238E27FC236}">
                  <a16:creationId xmlns:a16="http://schemas.microsoft.com/office/drawing/2014/main" id="{E9C72983-9411-4672-8F1D-809A13300838}"/>
                </a:ext>
              </a:extLst>
            </p:cNvPr>
            <p:cNvSpPr/>
            <p:nvPr/>
          </p:nvSpPr>
          <p:spPr>
            <a:xfrm rot="18662437">
              <a:off x="4925094" y="2703741"/>
              <a:ext cx="307061" cy="297604"/>
            </a:xfrm>
            <a:prstGeom prst="teardrop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 sz="1600"/>
            </a:p>
          </p:txBody>
        </p:sp>
        <p:sp>
          <p:nvSpPr>
            <p:cNvPr id="58" name="Teardrop 57">
              <a:extLst>
                <a:ext uri="{FF2B5EF4-FFF2-40B4-BE49-F238E27FC236}">
                  <a16:creationId xmlns:a16="http://schemas.microsoft.com/office/drawing/2014/main" id="{75EE3743-5827-44A4-A12E-96761FA12DB5}"/>
                </a:ext>
              </a:extLst>
            </p:cNvPr>
            <p:cNvSpPr/>
            <p:nvPr/>
          </p:nvSpPr>
          <p:spPr>
            <a:xfrm rot="18662437">
              <a:off x="5163269" y="2690463"/>
              <a:ext cx="307061" cy="297604"/>
            </a:xfrm>
            <a:prstGeom prst="teardrop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 sz="1600"/>
            </a:p>
          </p:txBody>
        </p:sp>
        <p:sp>
          <p:nvSpPr>
            <p:cNvPr id="59" name="Teardrop 58">
              <a:extLst>
                <a:ext uri="{FF2B5EF4-FFF2-40B4-BE49-F238E27FC236}">
                  <a16:creationId xmlns:a16="http://schemas.microsoft.com/office/drawing/2014/main" id="{67BBD987-804B-4C55-91F3-B13C8F545F17}"/>
                </a:ext>
              </a:extLst>
            </p:cNvPr>
            <p:cNvSpPr/>
            <p:nvPr/>
          </p:nvSpPr>
          <p:spPr>
            <a:xfrm rot="18662437">
              <a:off x="5379691" y="2674949"/>
              <a:ext cx="307061" cy="297604"/>
            </a:xfrm>
            <a:prstGeom prst="teardrop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 sz="1600"/>
            </a:p>
          </p:txBody>
        </p:sp>
        <p:sp>
          <p:nvSpPr>
            <p:cNvPr id="62" name="Rounded Rectangle 13">
              <a:extLst>
                <a:ext uri="{FF2B5EF4-FFF2-40B4-BE49-F238E27FC236}">
                  <a16:creationId xmlns:a16="http://schemas.microsoft.com/office/drawing/2014/main" id="{68F9E813-F131-485B-AC5D-3D9BDD5C6600}"/>
                </a:ext>
              </a:extLst>
            </p:cNvPr>
            <p:cNvSpPr/>
            <p:nvPr/>
          </p:nvSpPr>
          <p:spPr>
            <a:xfrm>
              <a:off x="9906000" y="2122160"/>
              <a:ext cx="1524000" cy="9144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CA" sz="2000" b="1" dirty="0"/>
                <a:t>Smelt/</a:t>
              </a:r>
            </a:p>
            <a:p>
              <a:pPr algn="ctr"/>
              <a:r>
                <a:rPr lang="en-CA" sz="2000" b="1" dirty="0"/>
                <a:t>Refine</a:t>
              </a:r>
            </a:p>
          </p:txBody>
        </p:sp>
        <p:pic>
          <p:nvPicPr>
            <p:cNvPr id="63" name="Picture 62">
              <a:extLst>
                <a:ext uri="{FF2B5EF4-FFF2-40B4-BE49-F238E27FC236}">
                  <a16:creationId xmlns:a16="http://schemas.microsoft.com/office/drawing/2014/main" id="{4EA4638E-F026-4803-9161-960B12ED74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532616" y="3245360"/>
              <a:ext cx="1948183" cy="1569181"/>
            </a:xfrm>
            <a:prstGeom prst="rect">
              <a:avLst/>
            </a:prstGeom>
          </p:spPr>
        </p:pic>
        <p:pic>
          <p:nvPicPr>
            <p:cNvPr id="64" name="Picture 63">
              <a:extLst>
                <a:ext uri="{FF2B5EF4-FFF2-40B4-BE49-F238E27FC236}">
                  <a16:creationId xmlns:a16="http://schemas.microsoft.com/office/drawing/2014/main" id="{BC70E605-66E1-4591-96D6-9B9D4AC224D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9" cstate="print"/>
            <a:srcRect l="11017" r="10886"/>
            <a:stretch/>
          </p:blipFill>
          <p:spPr bwMode="auto">
            <a:xfrm>
              <a:off x="7476028" y="3217653"/>
              <a:ext cx="1946565" cy="16063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5" name="Picture 64">
              <a:extLst>
                <a:ext uri="{FF2B5EF4-FFF2-40B4-BE49-F238E27FC236}">
                  <a16:creationId xmlns:a16="http://schemas.microsoft.com/office/drawing/2014/main" id="{6225C1E4-2D2E-4D82-A93A-72C293DF7DF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498589" y="5145966"/>
              <a:ext cx="1946081" cy="1581001"/>
            </a:xfrm>
            <a:prstGeom prst="rect">
              <a:avLst/>
            </a:prstGeom>
            <a:effectLst>
              <a:softEdge rad="31750"/>
            </a:effectLst>
          </p:spPr>
        </p:pic>
        <p:sp>
          <p:nvSpPr>
            <p:cNvPr id="66" name="Down Arrow 16">
              <a:extLst>
                <a:ext uri="{FF2B5EF4-FFF2-40B4-BE49-F238E27FC236}">
                  <a16:creationId xmlns:a16="http://schemas.microsoft.com/office/drawing/2014/main" id="{E78FB36C-EFAB-4F27-975F-0F1A06EE0B84}"/>
                </a:ext>
              </a:extLst>
            </p:cNvPr>
            <p:cNvSpPr/>
            <p:nvPr/>
          </p:nvSpPr>
          <p:spPr>
            <a:xfrm>
              <a:off x="8305307" y="4815222"/>
              <a:ext cx="287132" cy="338352"/>
            </a:xfrm>
            <a:prstGeom prst="downArrow">
              <a:avLst/>
            </a:prstGeom>
            <a:solidFill>
              <a:srgbClr val="D9D133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 sz="1600"/>
            </a:p>
          </p:txBody>
        </p:sp>
        <p:sp>
          <p:nvSpPr>
            <p:cNvPr id="67" name="Right Arrow 26">
              <a:extLst>
                <a:ext uri="{FF2B5EF4-FFF2-40B4-BE49-F238E27FC236}">
                  <a16:creationId xmlns:a16="http://schemas.microsoft.com/office/drawing/2014/main" id="{0B5C4C7A-A02D-4539-99EA-D98D8BB56C12}"/>
                </a:ext>
              </a:extLst>
            </p:cNvPr>
            <p:cNvSpPr/>
            <p:nvPr/>
          </p:nvSpPr>
          <p:spPr>
            <a:xfrm>
              <a:off x="9407235" y="2575762"/>
              <a:ext cx="381001" cy="762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 sz="1600"/>
            </a:p>
          </p:txBody>
        </p:sp>
        <p:sp>
          <p:nvSpPr>
            <p:cNvPr id="68" name="Down Arrow 3">
              <a:extLst>
                <a:ext uri="{FF2B5EF4-FFF2-40B4-BE49-F238E27FC236}">
                  <a16:creationId xmlns:a16="http://schemas.microsoft.com/office/drawing/2014/main" id="{1E3B5B77-44C8-46F6-92D8-227B0268E2EC}"/>
                </a:ext>
              </a:extLst>
            </p:cNvPr>
            <p:cNvSpPr/>
            <p:nvPr/>
          </p:nvSpPr>
          <p:spPr>
            <a:xfrm>
              <a:off x="1471237" y="4807614"/>
              <a:ext cx="287132" cy="338352"/>
            </a:xfrm>
            <a:prstGeom prst="downArrow">
              <a:avLst/>
            </a:prstGeom>
            <a:solidFill>
              <a:srgbClr val="D9D133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 sz="1600"/>
            </a:p>
          </p:txBody>
        </p:sp>
        <p:sp>
          <p:nvSpPr>
            <p:cNvPr id="69" name="Down Arrow 16">
              <a:extLst>
                <a:ext uri="{FF2B5EF4-FFF2-40B4-BE49-F238E27FC236}">
                  <a16:creationId xmlns:a16="http://schemas.microsoft.com/office/drawing/2014/main" id="{4C8B7C4C-8611-485D-9887-93317BE4BB98}"/>
                </a:ext>
              </a:extLst>
            </p:cNvPr>
            <p:cNvSpPr/>
            <p:nvPr/>
          </p:nvSpPr>
          <p:spPr>
            <a:xfrm>
              <a:off x="3793064" y="4786834"/>
              <a:ext cx="287132" cy="338352"/>
            </a:xfrm>
            <a:prstGeom prst="downArrow">
              <a:avLst/>
            </a:prstGeom>
            <a:solidFill>
              <a:srgbClr val="D9D133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 sz="1600"/>
            </a:p>
          </p:txBody>
        </p:sp>
        <p:pic>
          <p:nvPicPr>
            <p:cNvPr id="70" name="Picture 69">
              <a:extLst>
                <a:ext uri="{FF2B5EF4-FFF2-40B4-BE49-F238E27FC236}">
                  <a16:creationId xmlns:a16="http://schemas.microsoft.com/office/drawing/2014/main" id="{4A380EB4-3083-403D-8E9C-50C59312F3F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137842" y="5378450"/>
              <a:ext cx="2253558" cy="1403350"/>
            </a:xfrm>
            <a:prstGeom prst="rect">
              <a:avLst/>
            </a:prstGeom>
          </p:spPr>
        </p:pic>
        <p:sp>
          <p:nvSpPr>
            <p:cNvPr id="71" name="Down Arrow 16">
              <a:extLst>
                <a:ext uri="{FF2B5EF4-FFF2-40B4-BE49-F238E27FC236}">
                  <a16:creationId xmlns:a16="http://schemas.microsoft.com/office/drawing/2014/main" id="{FD85AA97-BEBE-4505-8FDE-EB6E22D225EF}"/>
                </a:ext>
              </a:extLst>
            </p:cNvPr>
            <p:cNvSpPr/>
            <p:nvPr/>
          </p:nvSpPr>
          <p:spPr>
            <a:xfrm>
              <a:off x="6122066" y="5078862"/>
              <a:ext cx="287132" cy="338352"/>
            </a:xfrm>
            <a:prstGeom prst="downArrow">
              <a:avLst/>
            </a:prstGeom>
            <a:solidFill>
              <a:srgbClr val="D9D133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 sz="1600"/>
            </a:p>
          </p:txBody>
        </p:sp>
        <p:sp>
          <p:nvSpPr>
            <p:cNvPr id="72" name="Down Arrow 16">
              <a:extLst>
                <a:ext uri="{FF2B5EF4-FFF2-40B4-BE49-F238E27FC236}">
                  <a16:creationId xmlns:a16="http://schemas.microsoft.com/office/drawing/2014/main" id="{B9E7A53C-3EBA-4199-BD95-8B6EEA34B6EB}"/>
                </a:ext>
              </a:extLst>
            </p:cNvPr>
            <p:cNvSpPr/>
            <p:nvPr/>
          </p:nvSpPr>
          <p:spPr>
            <a:xfrm>
              <a:off x="10363142" y="4772979"/>
              <a:ext cx="287132" cy="338352"/>
            </a:xfrm>
            <a:prstGeom prst="downArrow">
              <a:avLst/>
            </a:prstGeom>
            <a:solidFill>
              <a:srgbClr val="D9D133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 sz="1600"/>
            </a:p>
          </p:txBody>
        </p:sp>
      </p:grpSp>
    </p:spTree>
    <p:extLst>
      <p:ext uri="{BB962C8B-B14F-4D97-AF65-F5344CB8AC3E}">
        <p14:creationId xmlns:p14="http://schemas.microsoft.com/office/powerpoint/2010/main" val="25396036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30988" y="2508051"/>
            <a:ext cx="2893212" cy="33570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itle 1"/>
          <p:cNvSpPr>
            <a:spLocks noGrp="1"/>
          </p:cNvSpPr>
          <p:nvPr>
            <p:ph type="title" idx="4294967295"/>
          </p:nvPr>
        </p:nvSpPr>
        <p:spPr>
          <a:xfrm>
            <a:off x="325485" y="1379835"/>
            <a:ext cx="2133600" cy="753765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/>
            <a:r>
              <a:rPr lang="es-NI" sz="4000" b="1" dirty="0" err="1"/>
              <a:t>Crushing</a:t>
            </a:r>
            <a:endParaRPr lang="es-NI" sz="4000" dirty="0"/>
          </a:p>
        </p:txBody>
      </p:sp>
      <p:sp>
        <p:nvSpPr>
          <p:cNvPr id="7" name="TextBox 6"/>
          <p:cNvSpPr txBox="1"/>
          <p:nvPr/>
        </p:nvSpPr>
        <p:spPr>
          <a:xfrm>
            <a:off x="230988" y="6015335"/>
            <a:ext cx="28932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dirty="0"/>
              <a:t>Manual Hammering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398146" y="6015335"/>
            <a:ext cx="2837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dirty="0"/>
              <a:t>Jaw Crusher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358597" y="6015334"/>
            <a:ext cx="25568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/>
              <a:t>Hammer Crusher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53582" y="1525884"/>
            <a:ext cx="47616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i="1" dirty="0"/>
              <a:t>Reduces size of ore rocks</a:t>
            </a:r>
            <a:endParaRPr lang="es-NI" sz="2400" i="1" dirty="0"/>
          </a:p>
        </p:txBody>
      </p:sp>
      <p:pic>
        <p:nvPicPr>
          <p:cNvPr id="13" name="Picture 12" descr="C:\Users\slavko\Documents\Work\AGC\Nicaragua\June 2014\presentations\Nica Pres Pics\Crusher.JPG"/>
          <p:cNvPicPr>
            <a:picLocks noChangeAspect="1"/>
          </p:cNvPicPr>
          <p:nvPr/>
        </p:nvPicPr>
        <p:blipFill>
          <a:blip r:embed="rId4"/>
          <a:srcRect l="16279" r="20930"/>
          <a:stretch>
            <a:fillRect/>
          </a:stretch>
        </p:blipFill>
        <p:spPr>
          <a:xfrm>
            <a:off x="3398146" y="2476187"/>
            <a:ext cx="2837208" cy="335681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Picture 5"/>
          <p:cNvPicPr>
            <a:picLocks noChangeAspect="1"/>
          </p:cNvPicPr>
          <p:nvPr/>
        </p:nvPicPr>
        <p:blipFill>
          <a:blip r:embed="rId5"/>
          <a:srcRect t="21031"/>
          <a:stretch>
            <a:fillRect/>
          </a:stretch>
        </p:blipFill>
        <p:spPr>
          <a:xfrm rot="16200004">
            <a:off x="5942107" y="3069841"/>
            <a:ext cx="3381883" cy="22085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Title 1">
            <a:extLst>
              <a:ext uri="{FF2B5EF4-FFF2-40B4-BE49-F238E27FC236}">
                <a16:creationId xmlns:a16="http://schemas.microsoft.com/office/drawing/2014/main" id="{C3070CE0-47FB-4DD7-9FE9-08CF1A394A57}"/>
              </a:ext>
            </a:extLst>
          </p:cNvPr>
          <p:cNvSpPr txBox="1">
            <a:spLocks/>
          </p:cNvSpPr>
          <p:nvPr/>
        </p:nvSpPr>
        <p:spPr>
          <a:xfrm>
            <a:off x="152400" y="279320"/>
            <a:ext cx="7162800" cy="9906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NI" sz="4000" b="1"/>
              <a:t>Processing </a:t>
            </a:r>
            <a:endParaRPr lang="es-NI" sz="40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01576DD-AFE9-4B05-8F7B-96A65835AB5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4739" y="52301"/>
            <a:ext cx="1325542" cy="869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8810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idx="4294967295"/>
          </p:nvPr>
        </p:nvSpPr>
        <p:spPr>
          <a:xfrm>
            <a:off x="256357" y="1489892"/>
            <a:ext cx="8991600" cy="9906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Milling</a:t>
            </a:r>
            <a:endParaRPr lang="en-US" sz="4000" dirty="0"/>
          </a:p>
        </p:txBody>
      </p:sp>
      <p:sp>
        <p:nvSpPr>
          <p:cNvPr id="13" name="TextBox 12"/>
          <p:cNvSpPr txBox="1"/>
          <p:nvPr/>
        </p:nvSpPr>
        <p:spPr>
          <a:xfrm>
            <a:off x="762000" y="5786734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/>
              <a:t>Ball Mill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93524" y="5786734"/>
            <a:ext cx="17214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/>
              <a:t>Disk Mill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781800" y="5786735"/>
            <a:ext cx="1905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/>
              <a:t>Wet Pan Mill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428057" y="1501090"/>
            <a:ext cx="60820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/>
              <a:t>Reduces grain size further. Liberates gold from other minerals in the ore.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6762" y="2989310"/>
            <a:ext cx="3072148" cy="259458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6357" y="2941375"/>
            <a:ext cx="2548516" cy="259458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0" name="Picture 2" descr="C:\Users\slavko\Documents\Work\AGC\Nicaragua\June 2014\presentations\Nica Pres Pics\Mill_Rocks.JPG"/>
          <p:cNvPicPr>
            <a:picLocks noChangeAspect="1" noChangeArrowheads="1"/>
          </p:cNvPicPr>
          <p:nvPr/>
        </p:nvPicPr>
        <p:blipFill rotWithShape="1">
          <a:blip r:embed="rId5"/>
          <a:srcRect l="30869" t="9809" r="11684" b="13595"/>
          <a:stretch/>
        </p:blipFill>
        <p:spPr bwMode="auto">
          <a:xfrm>
            <a:off x="6400800" y="2941374"/>
            <a:ext cx="2593745" cy="25937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CCBAD500-7156-469E-87E2-D7F0AADB34F8}"/>
              </a:ext>
            </a:extLst>
          </p:cNvPr>
          <p:cNvSpPr txBox="1">
            <a:spLocks/>
          </p:cNvSpPr>
          <p:nvPr/>
        </p:nvSpPr>
        <p:spPr>
          <a:xfrm>
            <a:off x="152400" y="279320"/>
            <a:ext cx="7162800" cy="9906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NI" sz="4000" b="1"/>
              <a:t>Processing </a:t>
            </a:r>
            <a:endParaRPr lang="es-NI" sz="400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D35507B-B1D4-4642-BFDA-1714045691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373" y="2819400"/>
            <a:ext cx="7342926" cy="1863974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931374" y="4647150"/>
            <a:ext cx="7342926" cy="193899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b="1" i="1" dirty="0"/>
              <a:t>Good Liberation</a:t>
            </a:r>
            <a:r>
              <a:rPr lang="en-US" sz="2400" i="1" dirty="0"/>
              <a:t>: grain size of the ore is fine enough to  </a:t>
            </a:r>
          </a:p>
          <a:p>
            <a:r>
              <a:rPr lang="en-US" sz="2400" i="1" dirty="0"/>
              <a:t>                                separate gold particles from other  </a:t>
            </a:r>
          </a:p>
          <a:p>
            <a:r>
              <a:rPr lang="en-US" sz="2400" i="1" dirty="0"/>
              <a:t>                                minerals.</a:t>
            </a:r>
          </a:p>
          <a:p>
            <a:r>
              <a:rPr lang="en-US" sz="2400" i="1" dirty="0"/>
              <a:t>	                  * Proper grain size varies with ore.  </a:t>
            </a:r>
          </a:p>
          <a:p>
            <a:endParaRPr lang="en-US" sz="2400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25EE5E50-1BDB-4B0B-9A20-906C3A8D37D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4739" y="52301"/>
            <a:ext cx="1325542" cy="869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445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3502375"/>
            <a:ext cx="3917603" cy="23031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" name="Title 1"/>
          <p:cNvSpPr txBox="1"/>
          <p:nvPr/>
        </p:nvSpPr>
        <p:spPr>
          <a:xfrm>
            <a:off x="609600" y="1600200"/>
            <a:ext cx="2438400" cy="110067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000" b="1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Grain size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000" b="1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Control</a:t>
            </a:r>
            <a:endParaRPr lang="en-US" sz="40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</p:txBody>
      </p:sp>
      <p:pic>
        <p:nvPicPr>
          <p:cNvPr id="21" name="Picture 3" descr="C:\Users\slavko\Documents\Work\AGC\Nicaragua\June 2014\presentations\Nica Pres Pics\mill sluice photo.jpg"/>
          <p:cNvPicPr>
            <a:picLocks noChangeAspect="1"/>
          </p:cNvPicPr>
          <p:nvPr/>
        </p:nvPicPr>
        <p:blipFill>
          <a:blip r:embed="rId4"/>
          <a:srcRect l="20740" t="8833" r="20242" b="58788"/>
          <a:stretch>
            <a:fillRect/>
          </a:stretch>
        </p:blipFill>
        <p:spPr>
          <a:xfrm>
            <a:off x="4924106" y="3733800"/>
            <a:ext cx="3229295" cy="23621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479381F0-8705-42F6-A109-B6E601FC3770}"/>
              </a:ext>
            </a:extLst>
          </p:cNvPr>
          <p:cNvSpPr txBox="1">
            <a:spLocks/>
          </p:cNvSpPr>
          <p:nvPr/>
        </p:nvSpPr>
        <p:spPr>
          <a:xfrm>
            <a:off x="152400" y="279320"/>
            <a:ext cx="7162800" cy="9906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NI" sz="4000" b="1"/>
              <a:t>Processing </a:t>
            </a:r>
            <a:endParaRPr lang="es-NI" sz="4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0739804-7414-4069-A626-5903D2604CEA}"/>
              </a:ext>
            </a:extLst>
          </p:cNvPr>
          <p:cNvSpPr txBox="1"/>
          <p:nvPr/>
        </p:nvSpPr>
        <p:spPr>
          <a:xfrm>
            <a:off x="3276600" y="1619071"/>
            <a:ext cx="48768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/>
              <a:t>Improves recovery by ensuring the proper grain size for the best liberation of gold has been achieved.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92B8E01-5CFF-471C-BD3D-0506F46720D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4739" y="52301"/>
            <a:ext cx="1325542" cy="869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6361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idx="4294967295"/>
          </p:nvPr>
        </p:nvSpPr>
        <p:spPr>
          <a:xfrm>
            <a:off x="281366" y="1374821"/>
            <a:ext cx="2913435" cy="1114891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algn="l"/>
            <a:r>
              <a:rPr lang="en-US" sz="4000" b="1" dirty="0"/>
              <a:t>Gravimetric </a:t>
            </a:r>
            <a:br>
              <a:rPr lang="en-US" sz="4000" b="1" dirty="0"/>
            </a:br>
            <a:r>
              <a:rPr lang="en-US" sz="4000" b="1" dirty="0"/>
              <a:t>Concentration</a:t>
            </a:r>
            <a:endParaRPr lang="en-US" sz="4000" dirty="0"/>
          </a:p>
        </p:txBody>
      </p:sp>
      <p:sp>
        <p:nvSpPr>
          <p:cNvPr id="13" name="TextBox 12"/>
          <p:cNvSpPr txBox="1"/>
          <p:nvPr/>
        </p:nvSpPr>
        <p:spPr>
          <a:xfrm>
            <a:off x="1283315" y="5943600"/>
            <a:ext cx="1346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/>
              <a:t>Pan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6515" y="5963454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/>
              <a:t>Sluice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29400" y="5945620"/>
            <a:ext cx="2195823" cy="459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/>
              <a:t>Shaking Table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409619" y="1247584"/>
            <a:ext cx="54156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/>
              <a:t>Removes non-gold minerals from the milled material, reducing the total volume of the milled ore and concentrating the gold particles within it.</a:t>
            </a:r>
          </a:p>
        </p:txBody>
      </p:sp>
      <p:pic>
        <p:nvPicPr>
          <p:cNvPr id="20" name="Picture 2" descr="C:\Users\slavko\Documents\Work\AGC\Nicaragua\June 2014\presentations\Nica Pres Pics\Shake Table Gold.jpg"/>
          <p:cNvPicPr>
            <a:picLocks noChangeAspect="1" noChangeArrowheads="1"/>
          </p:cNvPicPr>
          <p:nvPr/>
        </p:nvPicPr>
        <p:blipFill rotWithShape="1">
          <a:blip r:embed="rId3"/>
          <a:srcRect b="19533"/>
          <a:stretch/>
        </p:blipFill>
        <p:spPr bwMode="auto">
          <a:xfrm>
            <a:off x="6024874" y="2819401"/>
            <a:ext cx="2800349" cy="30044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94713" y="2819401"/>
            <a:ext cx="2061053" cy="30044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1366" y="2819400"/>
            <a:ext cx="2971801" cy="30163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1E916F9B-2AA7-41DF-8435-9EAD59D77A97}"/>
              </a:ext>
            </a:extLst>
          </p:cNvPr>
          <p:cNvSpPr txBox="1">
            <a:spLocks/>
          </p:cNvSpPr>
          <p:nvPr/>
        </p:nvSpPr>
        <p:spPr>
          <a:xfrm>
            <a:off x="152400" y="279320"/>
            <a:ext cx="7162800" cy="9906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NI" sz="4000" b="1"/>
              <a:t>Processing </a:t>
            </a:r>
            <a:endParaRPr lang="es-NI" sz="40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2C08FCC-01FD-4173-AC1B-D3F3F194DE4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4739" y="52301"/>
            <a:ext cx="1325542" cy="869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4594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idx="4294967295"/>
          </p:nvPr>
        </p:nvSpPr>
        <p:spPr>
          <a:xfrm>
            <a:off x="304800" y="1369908"/>
            <a:ext cx="2895600" cy="1358447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/>
            <a:r>
              <a:rPr lang="en-US" sz="3600" b="1" dirty="0"/>
              <a:t>Smelting and Refining</a:t>
            </a:r>
            <a:endParaRPr lang="en-US" sz="3600" dirty="0"/>
          </a:p>
        </p:txBody>
      </p:sp>
      <p:pic>
        <p:nvPicPr>
          <p:cNvPr id="14" name="Picture 3" descr="C:\Users\slavko\Documents\Work\AGC\Nicaragua\June 2014\presentations\Nica Pres Pics\crucible dust.jpg"/>
          <p:cNvPicPr>
            <a:picLocks noChangeAspect="1" noChangeArrowheads="1"/>
          </p:cNvPicPr>
          <p:nvPr/>
        </p:nvPicPr>
        <p:blipFill>
          <a:blip r:embed="rId3"/>
          <a:srcRect l="12500" t="7143" r="8928"/>
          <a:stretch>
            <a:fillRect/>
          </a:stretch>
        </p:blipFill>
        <p:spPr bwMode="auto">
          <a:xfrm>
            <a:off x="4267200" y="3358058"/>
            <a:ext cx="2038883" cy="1807192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16" name="Picture 2" descr="C:\Users\slavko\Documents\Work\AGC\Nicaragua\June 2014\presentations\Nica Pres Pics\Smelting.jpg"/>
          <p:cNvPicPr>
            <a:picLocks noChangeAspect="1" noChangeArrowheads="1"/>
          </p:cNvPicPr>
          <p:nvPr/>
        </p:nvPicPr>
        <p:blipFill>
          <a:blip r:embed="rId4"/>
          <a:srcRect l="8108" r="5946"/>
          <a:stretch>
            <a:fillRect/>
          </a:stretch>
        </p:blipFill>
        <p:spPr bwMode="auto">
          <a:xfrm>
            <a:off x="312224" y="2996611"/>
            <a:ext cx="3726376" cy="32517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010400" y="3327388"/>
            <a:ext cx="1903555" cy="19499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1D120CC8-F1B3-4787-9AE9-44DE7FED4692}"/>
              </a:ext>
            </a:extLst>
          </p:cNvPr>
          <p:cNvSpPr txBox="1">
            <a:spLocks/>
          </p:cNvSpPr>
          <p:nvPr/>
        </p:nvSpPr>
        <p:spPr>
          <a:xfrm>
            <a:off x="152400" y="279320"/>
            <a:ext cx="7162800" cy="9906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NI" sz="4000" b="1"/>
              <a:t>Processing </a:t>
            </a:r>
            <a:endParaRPr lang="es-NI" sz="4000" dirty="0"/>
          </a:p>
        </p:txBody>
      </p:sp>
      <p:sp>
        <p:nvSpPr>
          <p:cNvPr id="2" name="Arrow: Right 1">
            <a:extLst>
              <a:ext uri="{FF2B5EF4-FFF2-40B4-BE49-F238E27FC236}">
                <a16:creationId xmlns:a16="http://schemas.microsoft.com/office/drawing/2014/main" id="{3891B8BF-700D-464C-9A8B-82D052EE6D35}"/>
              </a:ext>
            </a:extLst>
          </p:cNvPr>
          <p:cNvSpPr/>
          <p:nvPr/>
        </p:nvSpPr>
        <p:spPr>
          <a:xfrm>
            <a:off x="6375798" y="4033054"/>
            <a:ext cx="551917" cy="457200"/>
          </a:xfrm>
          <a:prstGeom prst="rightArrow">
            <a:avLst/>
          </a:prstGeom>
          <a:solidFill>
            <a:srgbClr val="C3A3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C4181A8-E251-4C5E-8B36-9225DAFDF999}"/>
              </a:ext>
            </a:extLst>
          </p:cNvPr>
          <p:cNvSpPr txBox="1"/>
          <p:nvPr/>
        </p:nvSpPr>
        <p:spPr>
          <a:xfrm>
            <a:off x="3124200" y="1375926"/>
            <a:ext cx="57135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CA" sz="2400" i="1" dirty="0"/>
              <a:t>Melts concentrated ore or gold into a solid gold piece. The gold can be further refined (usually by a gold shop or refinery) to pure 24K gold.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A7D9C2C-39A4-4E75-99E2-CBE946993E8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4739" y="52301"/>
            <a:ext cx="1325542" cy="869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8521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0067" y="4859202"/>
            <a:ext cx="60194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dirty="0"/>
              <a:t>- Mercury is added to ore to extract gold</a:t>
            </a:r>
          </a:p>
          <a:p>
            <a:pPr algn="ctr"/>
            <a:r>
              <a:rPr lang="en-CA" sz="2400" dirty="0"/>
              <a:t>- Mercury binds easily with gold, making a heavy mercury-gold amalgam that is easier to separate from the rest of the ore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0" y="1332065"/>
            <a:ext cx="9144000" cy="688973"/>
          </a:xfrm>
        </p:spPr>
        <p:txBody>
          <a:bodyPr>
            <a:normAutofit fontScale="90000"/>
          </a:bodyPr>
          <a:lstStyle/>
          <a:p>
            <a:r>
              <a:rPr lang="en-CA" sz="4000" b="1" dirty="0"/>
              <a:t>Where is mercury used in ASGM?</a:t>
            </a:r>
            <a:endParaRPr lang="en-CA" sz="4000" dirty="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3A8502B-C10E-4703-BC80-A618934B3529}"/>
              </a:ext>
            </a:extLst>
          </p:cNvPr>
          <p:cNvGrpSpPr/>
          <p:nvPr/>
        </p:nvGrpSpPr>
        <p:grpSpPr>
          <a:xfrm>
            <a:off x="457200" y="3048662"/>
            <a:ext cx="1828800" cy="1019836"/>
            <a:chOff x="457200" y="2256764"/>
            <a:chExt cx="1828800" cy="1019836"/>
          </a:xfrm>
        </p:grpSpPr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5A7F18E8-FA08-46D5-869F-9E1BE526A0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7200" y="2256764"/>
              <a:ext cx="1206906" cy="1019836"/>
            </a:xfrm>
            <a:prstGeom prst="rect">
              <a:avLst/>
            </a:prstGeom>
          </p:spPr>
        </p:pic>
        <p:sp>
          <p:nvSpPr>
            <p:cNvPr id="34" name="Right Arrow 15">
              <a:extLst>
                <a:ext uri="{FF2B5EF4-FFF2-40B4-BE49-F238E27FC236}">
                  <a16:creationId xmlns:a16="http://schemas.microsoft.com/office/drawing/2014/main" id="{60E62EA1-7437-465B-8E1A-3CA4D752F5FA}"/>
                </a:ext>
              </a:extLst>
            </p:cNvPr>
            <p:cNvSpPr/>
            <p:nvPr/>
          </p:nvSpPr>
          <p:spPr>
            <a:xfrm>
              <a:off x="1905000" y="2667000"/>
              <a:ext cx="381000" cy="189131"/>
            </a:xfrm>
            <a:prstGeom prst="rightArrow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DB3E02B-F007-4715-A55A-01C11EE08240}"/>
              </a:ext>
            </a:extLst>
          </p:cNvPr>
          <p:cNvGrpSpPr/>
          <p:nvPr/>
        </p:nvGrpSpPr>
        <p:grpSpPr>
          <a:xfrm>
            <a:off x="2573472" y="2820202"/>
            <a:ext cx="2531928" cy="1277392"/>
            <a:chOff x="2573472" y="2028304"/>
            <a:chExt cx="2531928" cy="1277392"/>
          </a:xfrm>
        </p:grpSpPr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1A3DEB69-338C-4714-975E-90A0FC5C3A0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0684" r="-2569"/>
            <a:stretch/>
          </p:blipFill>
          <p:spPr>
            <a:xfrm>
              <a:off x="2573472" y="2028304"/>
              <a:ext cx="1859676" cy="1277392"/>
            </a:xfrm>
            <a:prstGeom prst="rect">
              <a:avLst/>
            </a:prstGeom>
          </p:spPr>
        </p:pic>
        <p:sp>
          <p:nvSpPr>
            <p:cNvPr id="37" name="Right Arrow 18">
              <a:extLst>
                <a:ext uri="{FF2B5EF4-FFF2-40B4-BE49-F238E27FC236}">
                  <a16:creationId xmlns:a16="http://schemas.microsoft.com/office/drawing/2014/main" id="{3F5EBDFB-6CE7-44D8-8C34-E7EE014E26C0}"/>
                </a:ext>
              </a:extLst>
            </p:cNvPr>
            <p:cNvSpPr/>
            <p:nvPr/>
          </p:nvSpPr>
          <p:spPr>
            <a:xfrm>
              <a:off x="4724400" y="2667000"/>
              <a:ext cx="381000" cy="189131"/>
            </a:xfrm>
            <a:prstGeom prst="rightArrow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/>
            </a:p>
          </p:txBody>
        </p:sp>
      </p:grpSp>
      <p:pic>
        <p:nvPicPr>
          <p:cNvPr id="38" name="Picture 37">
            <a:extLst>
              <a:ext uri="{FF2B5EF4-FFF2-40B4-BE49-F238E27FC236}">
                <a16:creationId xmlns:a16="http://schemas.microsoft.com/office/drawing/2014/main" id="{5A613189-7346-4C26-A3FC-243EEC2FEBA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400" y="3154098"/>
            <a:ext cx="1471172" cy="1038474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5874A7FA-8912-43A4-AAEF-5F7284CCC5CF}"/>
              </a:ext>
            </a:extLst>
          </p:cNvPr>
          <p:cNvGrpSpPr/>
          <p:nvPr/>
        </p:nvGrpSpPr>
        <p:grpSpPr>
          <a:xfrm>
            <a:off x="5257800" y="2911950"/>
            <a:ext cx="1981200" cy="1308948"/>
            <a:chOff x="5257800" y="2120052"/>
            <a:chExt cx="1981200" cy="1308948"/>
          </a:xfrm>
        </p:grpSpPr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2ED3156B-6DCA-49B5-8AF0-37F257A8FEF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57800" y="2120052"/>
              <a:ext cx="1308948" cy="1308948"/>
            </a:xfrm>
            <a:prstGeom prst="rect">
              <a:avLst/>
            </a:prstGeom>
          </p:spPr>
        </p:pic>
        <p:sp>
          <p:nvSpPr>
            <p:cNvPr id="41" name="Right Arrow 22">
              <a:extLst>
                <a:ext uri="{FF2B5EF4-FFF2-40B4-BE49-F238E27FC236}">
                  <a16:creationId xmlns:a16="http://schemas.microsoft.com/office/drawing/2014/main" id="{5CCD338F-86BE-4018-858B-3406E6AA9544}"/>
                </a:ext>
              </a:extLst>
            </p:cNvPr>
            <p:cNvSpPr/>
            <p:nvPr/>
          </p:nvSpPr>
          <p:spPr>
            <a:xfrm>
              <a:off x="6858000" y="2667000"/>
              <a:ext cx="381000" cy="189131"/>
            </a:xfrm>
            <a:prstGeom prst="rightArrow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C67E4FC6-F240-4513-87DA-B57942FDECCB}"/>
              </a:ext>
            </a:extLst>
          </p:cNvPr>
          <p:cNvGrpSpPr/>
          <p:nvPr/>
        </p:nvGrpSpPr>
        <p:grpSpPr>
          <a:xfrm>
            <a:off x="2369215" y="2448000"/>
            <a:ext cx="2196000" cy="2124000"/>
            <a:chOff x="3664615" y="3117450"/>
            <a:chExt cx="2196000" cy="2124000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BCB02B0A-E66D-401C-B8CC-7451FE96D2DF}"/>
                </a:ext>
              </a:extLst>
            </p:cNvPr>
            <p:cNvSpPr/>
            <p:nvPr/>
          </p:nvSpPr>
          <p:spPr>
            <a:xfrm>
              <a:off x="3664615" y="3117450"/>
              <a:ext cx="2196000" cy="2124000"/>
            </a:xfrm>
            <a:prstGeom prst="ellipse">
              <a:avLst/>
            </a:prstGeom>
            <a:noFill/>
            <a:ln w="38100">
              <a:solidFill>
                <a:srgbClr val="D9D1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CA"/>
            </a:p>
          </p:txBody>
        </p: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D94ADCD5-9A51-4E19-9CD6-4F1B83CCC839}"/>
                </a:ext>
              </a:extLst>
            </p:cNvPr>
            <p:cNvGrpSpPr/>
            <p:nvPr/>
          </p:nvGrpSpPr>
          <p:grpSpPr>
            <a:xfrm>
              <a:off x="3773926" y="3177423"/>
              <a:ext cx="855671" cy="455561"/>
              <a:chOff x="3773926" y="3177423"/>
              <a:chExt cx="855671" cy="455561"/>
            </a:xfrm>
          </p:grpSpPr>
          <p:sp>
            <p:nvSpPr>
              <p:cNvPr id="45" name="Teardrop 44">
                <a:extLst>
                  <a:ext uri="{FF2B5EF4-FFF2-40B4-BE49-F238E27FC236}">
                    <a16:creationId xmlns:a16="http://schemas.microsoft.com/office/drawing/2014/main" id="{5DB290B4-A892-46C5-9017-FE2ED2103A54}"/>
                  </a:ext>
                </a:extLst>
              </p:cNvPr>
              <p:cNvSpPr/>
              <p:nvPr/>
            </p:nvSpPr>
            <p:spPr>
              <a:xfrm rot="18662437">
                <a:off x="3769198" y="3182151"/>
                <a:ext cx="307061" cy="297605"/>
              </a:xfrm>
              <a:prstGeom prst="teardrop">
                <a:avLst/>
              </a:prstGeom>
              <a:solidFill>
                <a:schemeClr val="bg1">
                  <a:lumMod val="50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CA"/>
              </a:p>
            </p:txBody>
          </p:sp>
          <p:sp>
            <p:nvSpPr>
              <p:cNvPr id="46" name="Teardrop 45">
                <a:extLst>
                  <a:ext uri="{FF2B5EF4-FFF2-40B4-BE49-F238E27FC236}">
                    <a16:creationId xmlns:a16="http://schemas.microsoft.com/office/drawing/2014/main" id="{5F80AAEA-49AD-43F7-BCA6-A686DBD586F2}"/>
                  </a:ext>
                </a:extLst>
              </p:cNvPr>
              <p:cNvSpPr/>
              <p:nvPr/>
            </p:nvSpPr>
            <p:spPr>
              <a:xfrm rot="18662437">
                <a:off x="4052465" y="3200418"/>
                <a:ext cx="440835" cy="424298"/>
              </a:xfrm>
              <a:prstGeom prst="teardrop">
                <a:avLst/>
              </a:prstGeom>
              <a:solidFill>
                <a:schemeClr val="bg1">
                  <a:lumMod val="50000"/>
                </a:schemeClr>
              </a:solidFill>
              <a:ln w="9525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CA" dirty="0"/>
              </a:p>
            </p:txBody>
          </p:sp>
          <p:sp>
            <p:nvSpPr>
              <p:cNvPr id="47" name="Title 1">
                <a:extLst>
                  <a:ext uri="{FF2B5EF4-FFF2-40B4-BE49-F238E27FC236}">
                    <a16:creationId xmlns:a16="http://schemas.microsoft.com/office/drawing/2014/main" id="{1574F2FB-3A2F-41A1-9822-C176BB00C5B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040967" y="3215904"/>
                <a:ext cx="588630" cy="368388"/>
              </a:xfrm>
              <a:prstGeom prst="rect">
                <a:avLst/>
              </a:prstGeom>
            </p:spPr>
            <p:txBody>
              <a:bodyPr vert="horz" lIns="91440" tIns="45720" rIns="91440" bIns="45720" rtlCol="0" anchor="ctr">
                <a:normAutofit fontScale="92500" lnSpcReduction="20000"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CA" sz="2400" dirty="0"/>
                  <a:t>Hg</a:t>
                </a:r>
              </a:p>
            </p:txBody>
          </p:sp>
        </p:grp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9B88C3FD-BC48-4E0B-BA16-3D999442FF31}"/>
              </a:ext>
            </a:extLst>
          </p:cNvPr>
          <p:cNvSpPr txBox="1"/>
          <p:nvPr/>
        </p:nvSpPr>
        <p:spPr>
          <a:xfrm>
            <a:off x="3849546" y="2238606"/>
            <a:ext cx="2552700" cy="461665"/>
          </a:xfrm>
          <a:prstGeom prst="rect">
            <a:avLst/>
          </a:prstGeom>
          <a:solidFill>
            <a:srgbClr val="FFFF66"/>
          </a:solidFill>
          <a:ln>
            <a:solidFill>
              <a:schemeClr val="tx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CA" sz="2400" dirty="0"/>
              <a:t>in processing</a:t>
            </a:r>
          </a:p>
        </p:txBody>
      </p:sp>
      <p:pic>
        <p:nvPicPr>
          <p:cNvPr id="26" name="Picture 3">
            <a:extLst>
              <a:ext uri="{FF2B5EF4-FFF2-40B4-BE49-F238E27FC236}">
                <a16:creationId xmlns:a16="http://schemas.microsoft.com/office/drawing/2014/main" id="{6F69D85A-78C5-4377-9F4A-EC0B6F6048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57372" y="4477983"/>
            <a:ext cx="1960095" cy="163249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D1F58279-2C59-4085-82F8-E4287AA48BF2}"/>
              </a:ext>
            </a:extLst>
          </p:cNvPr>
          <p:cNvSpPr txBox="1"/>
          <p:nvPr/>
        </p:nvSpPr>
        <p:spPr>
          <a:xfrm>
            <a:off x="6119372" y="6110476"/>
            <a:ext cx="2743200" cy="461665"/>
          </a:xfrm>
          <a:prstGeom prst="rect">
            <a:avLst/>
          </a:prstGeom>
          <a:solidFill>
            <a:srgbClr val="FFFF66"/>
          </a:solidFill>
          <a:ln>
            <a:solidFill>
              <a:schemeClr val="tx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CA" sz="2400" dirty="0"/>
              <a:t>“</a:t>
            </a:r>
            <a:r>
              <a:rPr lang="en-CA" sz="2400" b="1" dirty="0"/>
              <a:t>AMALGAMATION”</a:t>
            </a:r>
          </a:p>
        </p:txBody>
      </p:sp>
    </p:spTree>
    <p:extLst>
      <p:ext uri="{BB962C8B-B14F-4D97-AF65-F5344CB8AC3E}">
        <p14:creationId xmlns:p14="http://schemas.microsoft.com/office/powerpoint/2010/main" val="20062852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162400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dirty="0"/>
              <a:t>Mercury is added to ore to extract gold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/>
          <a:srcRect l="-1" r="12788"/>
          <a:stretch/>
        </p:blipFill>
        <p:spPr>
          <a:xfrm>
            <a:off x="1143000" y="2819400"/>
            <a:ext cx="3227188" cy="277200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76800" y="2819400"/>
            <a:ext cx="3328273" cy="277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798234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idx="4294967295"/>
          </p:nvPr>
        </p:nvSpPr>
        <p:spPr>
          <a:xfrm>
            <a:off x="228600" y="420995"/>
            <a:ext cx="8991600" cy="609601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algn="l"/>
            <a:r>
              <a:rPr lang="en-CA" sz="4000" b="1" dirty="0"/>
              <a:t>Mercury Amalgamation</a:t>
            </a:r>
            <a:endParaRPr lang="en-CA" sz="4000" dirty="0"/>
          </a:p>
        </p:txBody>
      </p:sp>
      <p:sp>
        <p:nvSpPr>
          <p:cNvPr id="14" name="Rounded Rectangle 13"/>
          <p:cNvSpPr/>
          <p:nvPr/>
        </p:nvSpPr>
        <p:spPr>
          <a:xfrm>
            <a:off x="228600" y="1676799"/>
            <a:ext cx="1676400" cy="734005"/>
          </a:xfrm>
          <a:prstGeom prst="roundRect">
            <a:avLst/>
          </a:prstGeom>
          <a:solidFill>
            <a:schemeClr val="tx1"/>
          </a:solidFill>
          <a:ln>
            <a:solidFill>
              <a:srgbClr val="A086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Mix mercury with ore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598717" y="1600200"/>
            <a:ext cx="1602461" cy="887202"/>
          </a:xfrm>
          <a:prstGeom prst="roundRect">
            <a:avLst/>
          </a:prstGeom>
          <a:solidFill>
            <a:schemeClr val="tx1"/>
          </a:solidFill>
          <a:ln>
            <a:solidFill>
              <a:srgbClr val="A086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Recover amalgam (squeeze)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953000" y="1676799"/>
            <a:ext cx="1497459" cy="734005"/>
          </a:xfrm>
          <a:prstGeom prst="roundRect">
            <a:avLst/>
          </a:prstGeom>
          <a:solidFill>
            <a:schemeClr val="tx1"/>
          </a:solidFill>
          <a:ln>
            <a:solidFill>
              <a:srgbClr val="A086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Vaporize mercury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162800" y="1676799"/>
            <a:ext cx="1524000" cy="734005"/>
          </a:xfrm>
          <a:prstGeom prst="roundRect">
            <a:avLst/>
          </a:prstGeom>
          <a:solidFill>
            <a:schemeClr val="tx1"/>
          </a:solidFill>
          <a:ln>
            <a:solidFill>
              <a:srgbClr val="A086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Sponge gold</a:t>
            </a:r>
          </a:p>
        </p:txBody>
      </p:sp>
      <p:sp>
        <p:nvSpPr>
          <p:cNvPr id="21" name="Right Arrow 20"/>
          <p:cNvSpPr/>
          <p:nvPr/>
        </p:nvSpPr>
        <p:spPr>
          <a:xfrm>
            <a:off x="2057400" y="1905399"/>
            <a:ext cx="381000" cy="182880"/>
          </a:xfrm>
          <a:prstGeom prst="rightArrow">
            <a:avLst/>
          </a:prstGeom>
          <a:solidFill>
            <a:schemeClr val="tx1"/>
          </a:solidFill>
          <a:ln>
            <a:solidFill>
              <a:srgbClr val="A086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2" name="Right Arrow 21"/>
          <p:cNvSpPr/>
          <p:nvPr/>
        </p:nvSpPr>
        <p:spPr>
          <a:xfrm>
            <a:off x="4343400" y="1905399"/>
            <a:ext cx="381000" cy="182880"/>
          </a:xfrm>
          <a:prstGeom prst="rightArrow">
            <a:avLst/>
          </a:prstGeom>
          <a:solidFill>
            <a:schemeClr val="tx1"/>
          </a:solidFill>
          <a:ln>
            <a:solidFill>
              <a:srgbClr val="A086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3" name="Right Arrow 22"/>
          <p:cNvSpPr/>
          <p:nvPr/>
        </p:nvSpPr>
        <p:spPr>
          <a:xfrm>
            <a:off x="6629400" y="1905399"/>
            <a:ext cx="381000" cy="182880"/>
          </a:xfrm>
          <a:prstGeom prst="rightArrow">
            <a:avLst/>
          </a:prstGeom>
          <a:solidFill>
            <a:schemeClr val="tx1"/>
          </a:solidFill>
          <a:ln>
            <a:solidFill>
              <a:srgbClr val="A086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447" y="2564001"/>
            <a:ext cx="1819942" cy="205079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3691" y="2564001"/>
            <a:ext cx="2459451" cy="212021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4016" y="4614797"/>
            <a:ext cx="2463640" cy="160055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37443" y="2565174"/>
            <a:ext cx="2136976" cy="206351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35306" y="4614797"/>
            <a:ext cx="2139113" cy="1607164"/>
          </a:xfrm>
          <a:prstGeom prst="rect">
            <a:avLst/>
          </a:prstGeom>
        </p:spPr>
      </p:pic>
      <p:pic>
        <p:nvPicPr>
          <p:cNvPr id="24" name="Picture 2"/>
          <p:cNvPicPr>
            <a:picLocks noChangeAspect="1"/>
          </p:cNvPicPr>
          <p:nvPr/>
        </p:nvPicPr>
        <p:blipFill rotWithShape="1">
          <a:blip r:embed="rId8"/>
          <a:srcRect l="7441" t="14123" r="38110" b="17586"/>
          <a:stretch/>
        </p:blipFill>
        <p:spPr>
          <a:xfrm>
            <a:off x="4672644" y="2564001"/>
            <a:ext cx="2153160" cy="2050797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41171191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idx="4294967295"/>
          </p:nvPr>
        </p:nvSpPr>
        <p:spPr>
          <a:xfrm>
            <a:off x="0" y="1288809"/>
            <a:ext cx="9144000" cy="685800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en-US" sz="4000" b="1" dirty="0"/>
              <a:t>Whole Ore Amalgamation</a:t>
            </a:r>
            <a:endParaRPr lang="en-US" sz="40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DE948A7-E679-468E-A3D2-A3FDE1C1C0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1" y="1992443"/>
            <a:ext cx="5181600" cy="357015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0848B26-45E6-4C63-B916-FB583E7262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9400" y="5580434"/>
            <a:ext cx="3276600" cy="917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0235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idx="4294967295"/>
          </p:nvPr>
        </p:nvSpPr>
        <p:spPr>
          <a:xfrm>
            <a:off x="0" y="1269920"/>
            <a:ext cx="9144000" cy="7620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4000" b="1" dirty="0"/>
              <a:t>Concentrate Amalgamation</a:t>
            </a:r>
            <a:endParaRPr lang="en-US" sz="40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E3B8B50-6CFF-4002-A977-336DBACDD4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054942"/>
            <a:ext cx="3609549" cy="39624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D571273-13F5-445A-A4C3-B0D4C5605A7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29043" y="2054942"/>
            <a:ext cx="3790557" cy="39624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4AB5EC9-43E1-43CD-B195-5D3FE18A9C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8075" y="5693492"/>
            <a:ext cx="1847850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0930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idx="4294967295"/>
          </p:nvPr>
        </p:nvSpPr>
        <p:spPr>
          <a:xfrm>
            <a:off x="152400" y="279320"/>
            <a:ext cx="7162800" cy="9906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/>
            <a:r>
              <a:rPr lang="es-NI" sz="3600" b="1" dirty="0"/>
              <a:t>Mercury Use </a:t>
            </a:r>
            <a:endParaRPr lang="es-NI"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C46EAD-694C-4F56-B304-61A5EB2363F4}"/>
              </a:ext>
            </a:extLst>
          </p:cNvPr>
          <p:cNvSpPr txBox="1"/>
          <p:nvPr/>
        </p:nvSpPr>
        <p:spPr>
          <a:xfrm>
            <a:off x="609600" y="1447800"/>
            <a:ext cx="8001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/>
              <a:t>“Mercury use”</a:t>
            </a:r>
            <a:r>
              <a:rPr lang="en-CA" sz="2400" dirty="0"/>
              <a:t> in ASGM in a Minamata context means:</a:t>
            </a:r>
          </a:p>
          <a:p>
            <a:endParaRPr lang="en-CA" sz="2400" b="1" dirty="0"/>
          </a:p>
          <a:p>
            <a:r>
              <a:rPr lang="en-CA" sz="2400" b="1" dirty="0"/>
              <a:t>The net loss of mercury during ore processing</a:t>
            </a:r>
          </a:p>
          <a:p>
            <a:endParaRPr lang="en-CA" sz="2400" b="1" dirty="0"/>
          </a:p>
          <a:p>
            <a:r>
              <a:rPr lang="en-CA" sz="2400" dirty="0"/>
              <a:t>or in other words, the amount of mercury that is lost to the environment during ore processing operations.</a:t>
            </a:r>
            <a:r>
              <a:rPr lang="en-CA" sz="2400" b="1" dirty="0"/>
              <a:t> </a:t>
            </a:r>
          </a:p>
          <a:p>
            <a:endParaRPr lang="en-CA" sz="2400" dirty="0"/>
          </a:p>
          <a:p>
            <a:r>
              <a:rPr lang="en-CA" sz="2400" b="1" dirty="0"/>
              <a:t>Where is mercury lost to the environment? </a:t>
            </a:r>
          </a:p>
          <a:p>
            <a:endParaRPr lang="en-CA" sz="2400" b="1" dirty="0"/>
          </a:p>
        </p:txBody>
      </p:sp>
    </p:spTree>
    <p:extLst>
      <p:ext uri="{BB962C8B-B14F-4D97-AF65-F5344CB8AC3E}">
        <p14:creationId xmlns:p14="http://schemas.microsoft.com/office/powerpoint/2010/main" val="9668160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8F853D7-9E69-435C-A676-6F4454EAE0CD}"/>
              </a:ext>
            </a:extLst>
          </p:cNvPr>
          <p:cNvSpPr/>
          <p:nvPr/>
        </p:nvSpPr>
        <p:spPr>
          <a:xfrm>
            <a:off x="6259959" y="0"/>
            <a:ext cx="2884041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4" name="Rounded Rectangle 13"/>
          <p:cNvSpPr/>
          <p:nvPr/>
        </p:nvSpPr>
        <p:spPr>
          <a:xfrm>
            <a:off x="228600" y="1600200"/>
            <a:ext cx="1676400" cy="734005"/>
          </a:xfrm>
          <a:prstGeom prst="roundRect">
            <a:avLst/>
          </a:prstGeom>
          <a:solidFill>
            <a:schemeClr val="tx1"/>
          </a:solidFill>
          <a:ln>
            <a:solidFill>
              <a:srgbClr val="A086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Mix Mercury With ore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590800" y="1600200"/>
            <a:ext cx="1602461" cy="734005"/>
          </a:xfrm>
          <a:prstGeom prst="roundRect">
            <a:avLst/>
          </a:prstGeom>
          <a:solidFill>
            <a:schemeClr val="tx1"/>
          </a:solidFill>
          <a:ln>
            <a:solidFill>
              <a:srgbClr val="A086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Recover Amalgam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953000" y="1600200"/>
            <a:ext cx="1497459" cy="734005"/>
          </a:xfrm>
          <a:prstGeom prst="roundRect">
            <a:avLst/>
          </a:prstGeom>
          <a:solidFill>
            <a:schemeClr val="tx1"/>
          </a:solidFill>
          <a:ln>
            <a:solidFill>
              <a:srgbClr val="A086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Vaporize Mercury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162800" y="1600200"/>
            <a:ext cx="1524000" cy="734005"/>
          </a:xfrm>
          <a:prstGeom prst="roundRect">
            <a:avLst/>
          </a:prstGeom>
          <a:solidFill>
            <a:schemeClr val="tx1"/>
          </a:solidFill>
          <a:ln>
            <a:solidFill>
              <a:srgbClr val="A086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dirty="0"/>
              <a:t>Sponge Gold</a:t>
            </a:r>
          </a:p>
        </p:txBody>
      </p:sp>
      <p:sp>
        <p:nvSpPr>
          <p:cNvPr id="21" name="Right Arrow 20"/>
          <p:cNvSpPr/>
          <p:nvPr/>
        </p:nvSpPr>
        <p:spPr>
          <a:xfrm>
            <a:off x="2057400" y="1828800"/>
            <a:ext cx="381000" cy="182880"/>
          </a:xfrm>
          <a:prstGeom prst="rightArrow">
            <a:avLst/>
          </a:prstGeom>
          <a:solidFill>
            <a:schemeClr val="tx1"/>
          </a:solidFill>
          <a:ln>
            <a:solidFill>
              <a:srgbClr val="A086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2" name="Right Arrow 21"/>
          <p:cNvSpPr/>
          <p:nvPr/>
        </p:nvSpPr>
        <p:spPr>
          <a:xfrm>
            <a:off x="4343400" y="1828800"/>
            <a:ext cx="381000" cy="182880"/>
          </a:xfrm>
          <a:prstGeom prst="rightArrow">
            <a:avLst/>
          </a:prstGeom>
          <a:solidFill>
            <a:schemeClr val="tx1"/>
          </a:solidFill>
          <a:ln>
            <a:solidFill>
              <a:srgbClr val="A086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3" name="Right Arrow 22"/>
          <p:cNvSpPr/>
          <p:nvPr/>
        </p:nvSpPr>
        <p:spPr>
          <a:xfrm>
            <a:off x="6629400" y="1828800"/>
            <a:ext cx="381000" cy="182880"/>
          </a:xfrm>
          <a:prstGeom prst="rightArrow">
            <a:avLst/>
          </a:prstGeom>
          <a:solidFill>
            <a:schemeClr val="tx1"/>
          </a:solidFill>
          <a:ln>
            <a:solidFill>
              <a:srgbClr val="A086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447" y="2760925"/>
            <a:ext cx="1819942" cy="205079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03691" y="2760925"/>
            <a:ext cx="2459451" cy="212021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15891" y="4811721"/>
            <a:ext cx="2463640" cy="160055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37443" y="2762098"/>
            <a:ext cx="2136976" cy="206351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35306" y="4811721"/>
            <a:ext cx="2139113" cy="1607164"/>
          </a:xfrm>
          <a:prstGeom prst="rect">
            <a:avLst/>
          </a:prstGeom>
        </p:spPr>
      </p:pic>
      <p:pic>
        <p:nvPicPr>
          <p:cNvPr id="24" name="Picture 2"/>
          <p:cNvPicPr>
            <a:picLocks noChangeAspect="1"/>
          </p:cNvPicPr>
          <p:nvPr/>
        </p:nvPicPr>
        <p:blipFill rotWithShape="1">
          <a:blip r:embed="rId8"/>
          <a:srcRect l="7441" t="14123" r="38110" b="17586"/>
          <a:stretch/>
        </p:blipFill>
        <p:spPr>
          <a:xfrm>
            <a:off x="4672644" y="2760925"/>
            <a:ext cx="2153160" cy="205079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9D02A57B-E4DC-40F3-BD29-715C689395E3}"/>
              </a:ext>
            </a:extLst>
          </p:cNvPr>
          <p:cNvSpPr txBox="1">
            <a:spLocks/>
          </p:cNvSpPr>
          <p:nvPr/>
        </p:nvSpPr>
        <p:spPr>
          <a:xfrm>
            <a:off x="152400" y="279320"/>
            <a:ext cx="7162800" cy="9906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CA" sz="3600" b="1"/>
              <a:t>Mercury Use (loss to environment) </a:t>
            </a:r>
            <a:endParaRPr lang="en-CA" sz="3600"/>
          </a:p>
        </p:txBody>
      </p:sp>
      <p:sp>
        <p:nvSpPr>
          <p:cNvPr id="3" name="Arrow: Up 2">
            <a:extLst>
              <a:ext uri="{FF2B5EF4-FFF2-40B4-BE49-F238E27FC236}">
                <a16:creationId xmlns:a16="http://schemas.microsoft.com/office/drawing/2014/main" id="{84A40A4C-2F93-4079-B870-9C8EDAD5F39E}"/>
              </a:ext>
            </a:extLst>
          </p:cNvPr>
          <p:cNvSpPr/>
          <p:nvPr/>
        </p:nvSpPr>
        <p:spPr>
          <a:xfrm rot="10800000">
            <a:off x="861025" y="4681317"/>
            <a:ext cx="381000" cy="567202"/>
          </a:xfrm>
          <a:prstGeom prst="up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9" name="Arrow: Up 18">
            <a:extLst>
              <a:ext uri="{FF2B5EF4-FFF2-40B4-BE49-F238E27FC236}">
                <a16:creationId xmlns:a16="http://schemas.microsoft.com/office/drawing/2014/main" id="{0291F5AF-A030-4FE4-A3BE-0DF2364892E2}"/>
              </a:ext>
            </a:extLst>
          </p:cNvPr>
          <p:cNvSpPr/>
          <p:nvPr/>
        </p:nvSpPr>
        <p:spPr>
          <a:xfrm rot="10800000">
            <a:off x="4285324" y="5106361"/>
            <a:ext cx="279616" cy="540350"/>
          </a:xfrm>
          <a:prstGeom prst="up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BB5BAE8-23DC-4EC9-B5D8-7A374BE63308}"/>
              </a:ext>
            </a:extLst>
          </p:cNvPr>
          <p:cNvSpPr txBox="1"/>
          <p:nvPr/>
        </p:nvSpPr>
        <p:spPr>
          <a:xfrm>
            <a:off x="667314" y="5248519"/>
            <a:ext cx="856686" cy="733663"/>
          </a:xfrm>
          <a:prstGeom prst="star10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r>
              <a:rPr lang="en-CA" sz="2400" b="1" dirty="0">
                <a:solidFill>
                  <a:srgbClr val="FF0000"/>
                </a:solidFill>
              </a:rPr>
              <a:t>  Hg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E09BF53-2113-4612-9A20-1CA8CCD979C2}"/>
              </a:ext>
            </a:extLst>
          </p:cNvPr>
          <p:cNvSpPr txBox="1"/>
          <p:nvPr/>
        </p:nvSpPr>
        <p:spPr>
          <a:xfrm>
            <a:off x="3996788" y="5694569"/>
            <a:ext cx="856686" cy="733663"/>
          </a:xfrm>
          <a:prstGeom prst="star10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r>
              <a:rPr lang="en-CA" sz="2400" b="1" dirty="0">
                <a:solidFill>
                  <a:srgbClr val="FF0000"/>
                </a:solidFill>
              </a:rPr>
              <a:t>  Hg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083F35D-6D57-4789-B3D2-3A1F9201DF3D}"/>
              </a:ext>
            </a:extLst>
          </p:cNvPr>
          <p:cNvSpPr txBox="1"/>
          <p:nvPr/>
        </p:nvSpPr>
        <p:spPr>
          <a:xfrm>
            <a:off x="6201057" y="2394093"/>
            <a:ext cx="856686" cy="733663"/>
          </a:xfrm>
          <a:prstGeom prst="star10">
            <a:avLst/>
          </a:prstGeom>
          <a:solidFill>
            <a:schemeClr val="bg1">
              <a:lumMod val="75000"/>
            </a:schemeClr>
          </a:solidFill>
          <a:ln>
            <a:solidFill>
              <a:schemeClr val="tx1"/>
            </a:solidFill>
          </a:ln>
        </p:spPr>
        <p:txBody>
          <a:bodyPr wrap="square" lIns="0" tIns="0" rIns="0" bIns="0" rtlCol="0">
            <a:spAutoFit/>
          </a:bodyPr>
          <a:lstStyle/>
          <a:p>
            <a:r>
              <a:rPr lang="en-CA" sz="2400" b="1" dirty="0">
                <a:solidFill>
                  <a:srgbClr val="FF0000"/>
                </a:solidFill>
              </a:rPr>
              <a:t>  Hg</a:t>
            </a:r>
          </a:p>
        </p:txBody>
      </p:sp>
      <p:sp>
        <p:nvSpPr>
          <p:cNvPr id="26" name="Arrow: Up 25">
            <a:extLst>
              <a:ext uri="{FF2B5EF4-FFF2-40B4-BE49-F238E27FC236}">
                <a16:creationId xmlns:a16="http://schemas.microsoft.com/office/drawing/2014/main" id="{C4C619EB-5C32-4284-A8BB-AD2263156D41}"/>
              </a:ext>
            </a:extLst>
          </p:cNvPr>
          <p:cNvSpPr/>
          <p:nvPr/>
        </p:nvSpPr>
        <p:spPr>
          <a:xfrm>
            <a:off x="6259959" y="3046161"/>
            <a:ext cx="381000" cy="567202"/>
          </a:xfrm>
          <a:prstGeom prst="up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289640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703916C-7E99-4D1D-A4A1-36283E6CAE37}"/>
              </a:ext>
            </a:extLst>
          </p:cNvPr>
          <p:cNvGrpSpPr/>
          <p:nvPr/>
        </p:nvGrpSpPr>
        <p:grpSpPr>
          <a:xfrm>
            <a:off x="400050" y="1664343"/>
            <a:ext cx="8343900" cy="4203057"/>
            <a:chOff x="400050" y="1626243"/>
            <a:chExt cx="8343900" cy="4203057"/>
          </a:xfrm>
        </p:grpSpPr>
        <p:sp>
          <p:nvSpPr>
            <p:cNvPr id="4" name="Rounded Rectangle 1">
              <a:extLst>
                <a:ext uri="{FF2B5EF4-FFF2-40B4-BE49-F238E27FC236}">
                  <a16:creationId xmlns:a16="http://schemas.microsoft.com/office/drawing/2014/main" id="{0F22F405-0520-4ED7-9557-2C01840484C0}"/>
                </a:ext>
              </a:extLst>
            </p:cNvPr>
            <p:cNvSpPr/>
            <p:nvPr/>
          </p:nvSpPr>
          <p:spPr>
            <a:xfrm>
              <a:off x="571500" y="1626243"/>
              <a:ext cx="1257300" cy="6858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b="1" dirty="0"/>
                <a:t>Crush</a:t>
              </a:r>
              <a:endParaRPr lang="en-CA" sz="1500" b="1" dirty="0"/>
            </a:p>
          </p:txBody>
        </p:sp>
        <p:sp>
          <p:nvSpPr>
            <p:cNvPr id="5" name="Rounded Rectangle 8">
              <a:extLst>
                <a:ext uri="{FF2B5EF4-FFF2-40B4-BE49-F238E27FC236}">
                  <a16:creationId xmlns:a16="http://schemas.microsoft.com/office/drawing/2014/main" id="{32CFF75D-9604-43A2-B299-968B26A1A9D4}"/>
                </a:ext>
              </a:extLst>
            </p:cNvPr>
            <p:cNvSpPr/>
            <p:nvPr/>
          </p:nvSpPr>
          <p:spPr>
            <a:xfrm>
              <a:off x="2221201" y="1626243"/>
              <a:ext cx="1264950" cy="6858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b="1" dirty="0"/>
                <a:t>Mill</a:t>
              </a:r>
            </a:p>
          </p:txBody>
        </p:sp>
        <p:sp>
          <p:nvSpPr>
            <p:cNvPr id="6" name="Rounded Rectangle 12">
              <a:extLst>
                <a:ext uri="{FF2B5EF4-FFF2-40B4-BE49-F238E27FC236}">
                  <a16:creationId xmlns:a16="http://schemas.microsoft.com/office/drawing/2014/main" id="{C2D333E8-10FE-4D16-98E3-D3B92A533BFE}"/>
                </a:ext>
              </a:extLst>
            </p:cNvPr>
            <p:cNvSpPr/>
            <p:nvPr/>
          </p:nvSpPr>
          <p:spPr>
            <a:xfrm>
              <a:off x="3966439" y="1626243"/>
              <a:ext cx="1405661" cy="6858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b="1" dirty="0"/>
                <a:t>Concentrate</a:t>
              </a:r>
              <a:endParaRPr lang="en-CA" sz="1500" b="1" dirty="0"/>
            </a:p>
          </p:txBody>
        </p:sp>
        <p:sp>
          <p:nvSpPr>
            <p:cNvPr id="7" name="Rounded Rectangle 13">
              <a:extLst>
                <a:ext uri="{FF2B5EF4-FFF2-40B4-BE49-F238E27FC236}">
                  <a16:creationId xmlns:a16="http://schemas.microsoft.com/office/drawing/2014/main" id="{2CC019F2-D9D5-4622-A527-798D41C81AB5}"/>
                </a:ext>
              </a:extLst>
            </p:cNvPr>
            <p:cNvSpPr/>
            <p:nvPr/>
          </p:nvSpPr>
          <p:spPr>
            <a:xfrm>
              <a:off x="5827252" y="2324100"/>
              <a:ext cx="1143000" cy="6858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600" b="1" dirty="0"/>
                <a:t>Burn Amalgam</a:t>
              </a:r>
            </a:p>
          </p:txBody>
        </p:sp>
        <p:sp>
          <p:nvSpPr>
            <p:cNvPr id="11" name="Right Arrow 4">
              <a:extLst>
                <a:ext uri="{FF2B5EF4-FFF2-40B4-BE49-F238E27FC236}">
                  <a16:creationId xmlns:a16="http://schemas.microsoft.com/office/drawing/2014/main" id="{44F9E843-5BBB-4AE1-833B-A44413972BA1}"/>
                </a:ext>
              </a:extLst>
            </p:cNvPr>
            <p:cNvSpPr/>
            <p:nvPr/>
          </p:nvSpPr>
          <p:spPr>
            <a:xfrm>
              <a:off x="1885950" y="1969143"/>
              <a:ext cx="285750" cy="5715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350"/>
            </a:p>
          </p:txBody>
        </p:sp>
        <p:sp>
          <p:nvSpPr>
            <p:cNvPr id="12" name="Right Arrow 25">
              <a:extLst>
                <a:ext uri="{FF2B5EF4-FFF2-40B4-BE49-F238E27FC236}">
                  <a16:creationId xmlns:a16="http://schemas.microsoft.com/office/drawing/2014/main" id="{948A455D-17A4-481A-ABEA-FC93DD2336CF}"/>
                </a:ext>
              </a:extLst>
            </p:cNvPr>
            <p:cNvSpPr/>
            <p:nvPr/>
          </p:nvSpPr>
          <p:spPr>
            <a:xfrm>
              <a:off x="3600450" y="1969143"/>
              <a:ext cx="285750" cy="5715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350"/>
            </a:p>
          </p:txBody>
        </p:sp>
        <p:sp>
          <p:nvSpPr>
            <p:cNvPr id="13" name="Right Arrow 26">
              <a:extLst>
                <a:ext uri="{FF2B5EF4-FFF2-40B4-BE49-F238E27FC236}">
                  <a16:creationId xmlns:a16="http://schemas.microsoft.com/office/drawing/2014/main" id="{8DD7ED4B-57DB-4B51-8934-E08F0E88EB00}"/>
                </a:ext>
              </a:extLst>
            </p:cNvPr>
            <p:cNvSpPr/>
            <p:nvPr/>
          </p:nvSpPr>
          <p:spPr>
            <a:xfrm>
              <a:off x="5429250" y="2648816"/>
              <a:ext cx="285750" cy="5715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350"/>
            </a:p>
          </p:txBody>
        </p:sp>
        <p:sp>
          <p:nvSpPr>
            <p:cNvPr id="14" name="Rounded Rectangle 27">
              <a:extLst>
                <a:ext uri="{FF2B5EF4-FFF2-40B4-BE49-F238E27FC236}">
                  <a16:creationId xmlns:a16="http://schemas.microsoft.com/office/drawing/2014/main" id="{B391A0DC-8F70-4CC8-9591-1A375DB04952}"/>
                </a:ext>
              </a:extLst>
            </p:cNvPr>
            <p:cNvSpPr/>
            <p:nvPr/>
          </p:nvSpPr>
          <p:spPr>
            <a:xfrm>
              <a:off x="2211273" y="2374589"/>
              <a:ext cx="1274878" cy="6858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CA" sz="1200" b="1" dirty="0">
                  <a:solidFill>
                    <a:schemeClr val="tx1"/>
                  </a:solidFill>
                </a:rPr>
                <a:t>Whole Ore Amalgamation</a:t>
              </a:r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04B9AC12-747C-4FA0-ACBC-D40623BDFA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451237" y="4576820"/>
              <a:ext cx="1148754" cy="1211355"/>
            </a:xfrm>
            <a:prstGeom prst="rect">
              <a:avLst/>
            </a:prstGeom>
            <a:effectLst>
              <a:softEdge rad="31750"/>
            </a:effectLst>
          </p:spPr>
        </p:pic>
        <p:pic>
          <p:nvPicPr>
            <p:cNvPr id="20" name="Picture 2">
              <a:extLst>
                <a:ext uri="{FF2B5EF4-FFF2-40B4-BE49-F238E27FC236}">
                  <a16:creationId xmlns:a16="http://schemas.microsoft.com/office/drawing/2014/main" id="{A5072A2E-3080-4AD6-B758-16B510865AE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5183" r="52085"/>
            <a:stretch/>
          </p:blipFill>
          <p:spPr>
            <a:xfrm>
              <a:off x="400050" y="3159621"/>
              <a:ext cx="1401517" cy="1201336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21" name="Picture 2">
              <a:extLst>
                <a:ext uri="{FF2B5EF4-FFF2-40B4-BE49-F238E27FC236}">
                  <a16:creationId xmlns:a16="http://schemas.microsoft.com/office/drawing/2014/main" id="{65C404A2-9E87-4C81-A130-5F6963D6C34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48943"/>
            <a:stretch/>
          </p:blipFill>
          <p:spPr>
            <a:xfrm>
              <a:off x="2006725" y="3159621"/>
              <a:ext cx="1674539" cy="1201336"/>
            </a:xfrm>
            <a:prstGeom prst="rect">
              <a:avLst/>
            </a:prstGeom>
            <a:noFill/>
            <a:ln cap="flat">
              <a:noFill/>
            </a:ln>
          </p:spPr>
        </p:pic>
        <p:pic>
          <p:nvPicPr>
            <p:cNvPr id="22" name="Picture 2">
              <a:extLst>
                <a:ext uri="{FF2B5EF4-FFF2-40B4-BE49-F238E27FC236}">
                  <a16:creationId xmlns:a16="http://schemas.microsoft.com/office/drawing/2014/main" id="{F77C2851-DEF8-48F7-BE06-6F326EFD8D7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54844" r="4909"/>
            <a:stretch/>
          </p:blipFill>
          <p:spPr>
            <a:xfrm>
              <a:off x="400050" y="4586840"/>
              <a:ext cx="1409477" cy="1201336"/>
            </a:xfrm>
            <a:prstGeom prst="rect">
              <a:avLst/>
            </a:prstGeom>
            <a:noFill/>
            <a:ln cap="flat">
              <a:noFill/>
            </a:ln>
            <a:effectLst>
              <a:softEdge rad="31750"/>
            </a:effectLst>
          </p:spPr>
        </p:pic>
        <p:pic>
          <p:nvPicPr>
            <p:cNvPr id="23" name="Picture 3">
              <a:extLst>
                <a:ext uri="{FF2B5EF4-FFF2-40B4-BE49-F238E27FC236}">
                  <a16:creationId xmlns:a16="http://schemas.microsoft.com/office/drawing/2014/main" id="{C28D502C-DA18-4D83-92D7-75DF3519024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000251" y="4576821"/>
              <a:ext cx="1679318" cy="1221373"/>
            </a:xfrm>
            <a:prstGeom prst="rect">
              <a:avLst/>
            </a:prstGeom>
            <a:noFill/>
            <a:ln cap="flat">
              <a:noFill/>
            </a:ln>
            <a:effectLst>
              <a:softEdge rad="31750"/>
            </a:effectLst>
          </p:spPr>
        </p:pic>
        <p:pic>
          <p:nvPicPr>
            <p:cNvPr id="24" name="Picture 1">
              <a:extLst>
                <a:ext uri="{FF2B5EF4-FFF2-40B4-BE49-F238E27FC236}">
                  <a16:creationId xmlns:a16="http://schemas.microsoft.com/office/drawing/2014/main" id="{631E9FC2-E14F-40EB-BE04-AAA7E09498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15646" r="7679"/>
            <a:stretch/>
          </p:blipFill>
          <p:spPr>
            <a:xfrm>
              <a:off x="3853381" y="3159878"/>
              <a:ext cx="1690169" cy="1429629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25" name="Rounded Rectangle 27">
              <a:extLst/>
            </p:cNvPr>
            <p:cNvSpPr/>
            <p:nvPr/>
          </p:nvSpPr>
          <p:spPr>
            <a:xfrm>
              <a:off x="4021542" y="2374589"/>
              <a:ext cx="1310689" cy="6858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CA" sz="1200" b="1" dirty="0">
                  <a:solidFill>
                    <a:schemeClr val="tx1"/>
                  </a:solidFill>
                </a:rPr>
                <a:t>Concentrate amalgamation</a:t>
              </a:r>
            </a:p>
          </p:txBody>
        </p:sp>
        <p:sp>
          <p:nvSpPr>
            <p:cNvPr id="3" name="Teardrop 2"/>
            <p:cNvSpPr/>
            <p:nvPr/>
          </p:nvSpPr>
          <p:spPr>
            <a:xfrm rot="18662437">
              <a:off x="2343998" y="2852471"/>
              <a:ext cx="230296" cy="223204"/>
            </a:xfrm>
            <a:prstGeom prst="teardrop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350"/>
            </a:p>
          </p:txBody>
        </p:sp>
        <p:sp>
          <p:nvSpPr>
            <p:cNvPr id="27" name="Teardrop 26"/>
            <p:cNvSpPr/>
            <p:nvPr/>
          </p:nvSpPr>
          <p:spPr>
            <a:xfrm rot="18662437">
              <a:off x="2518839" y="2906025"/>
              <a:ext cx="230296" cy="223204"/>
            </a:xfrm>
            <a:prstGeom prst="teardrop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350"/>
            </a:p>
          </p:txBody>
        </p:sp>
        <p:sp>
          <p:nvSpPr>
            <p:cNvPr id="28" name="Teardrop 27"/>
            <p:cNvSpPr/>
            <p:nvPr/>
          </p:nvSpPr>
          <p:spPr>
            <a:xfrm rot="18662437">
              <a:off x="2685316" y="2890571"/>
              <a:ext cx="230296" cy="223204"/>
            </a:xfrm>
            <a:prstGeom prst="teardrop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350"/>
            </a:p>
          </p:txBody>
        </p:sp>
        <p:sp>
          <p:nvSpPr>
            <p:cNvPr id="29" name="Teardrop 28"/>
            <p:cNvSpPr/>
            <p:nvPr/>
          </p:nvSpPr>
          <p:spPr>
            <a:xfrm rot="18662437">
              <a:off x="2830500" y="2852471"/>
              <a:ext cx="230296" cy="223204"/>
            </a:xfrm>
            <a:prstGeom prst="teardrop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350"/>
            </a:p>
          </p:txBody>
        </p:sp>
        <p:sp>
          <p:nvSpPr>
            <p:cNvPr id="30" name="Teardrop 29"/>
            <p:cNvSpPr/>
            <p:nvPr/>
          </p:nvSpPr>
          <p:spPr>
            <a:xfrm rot="18662437">
              <a:off x="3009131" y="2890571"/>
              <a:ext cx="230296" cy="223204"/>
            </a:xfrm>
            <a:prstGeom prst="teardrop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350"/>
            </a:p>
          </p:txBody>
        </p:sp>
        <p:sp>
          <p:nvSpPr>
            <p:cNvPr id="31" name="Teardrop 30"/>
            <p:cNvSpPr/>
            <p:nvPr/>
          </p:nvSpPr>
          <p:spPr>
            <a:xfrm rot="18662437">
              <a:off x="3171447" y="2867925"/>
              <a:ext cx="230296" cy="223204"/>
            </a:xfrm>
            <a:prstGeom prst="teardrop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350"/>
            </a:p>
          </p:txBody>
        </p:sp>
        <p:sp>
          <p:nvSpPr>
            <p:cNvPr id="32" name="Teardrop 31"/>
            <p:cNvSpPr/>
            <p:nvPr/>
          </p:nvSpPr>
          <p:spPr>
            <a:xfrm rot="18662437">
              <a:off x="4543425" y="2867925"/>
              <a:ext cx="230296" cy="223204"/>
            </a:xfrm>
            <a:prstGeom prst="teardrop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350"/>
            </a:p>
          </p:txBody>
        </p:sp>
        <p:sp>
          <p:nvSpPr>
            <p:cNvPr id="33" name="Diamond 32"/>
            <p:cNvSpPr/>
            <p:nvPr/>
          </p:nvSpPr>
          <p:spPr>
            <a:xfrm>
              <a:off x="3511448" y="2463904"/>
              <a:ext cx="484275" cy="461714"/>
            </a:xfrm>
            <a:prstGeom prst="diamond">
              <a:avLst/>
            </a:prstGeom>
            <a:solidFill>
              <a:srgbClr val="D9D133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CA" sz="1200" b="1" dirty="0">
                  <a:solidFill>
                    <a:schemeClr val="tx1"/>
                  </a:solidFill>
                </a:rPr>
                <a:t>OR</a:t>
              </a:r>
            </a:p>
          </p:txBody>
        </p:sp>
        <p:sp>
          <p:nvSpPr>
            <p:cNvPr id="34" name="Rounded Rectangle 13">
              <a:extLst/>
            </p:cNvPr>
            <p:cNvSpPr/>
            <p:nvPr/>
          </p:nvSpPr>
          <p:spPr>
            <a:xfrm>
              <a:off x="7429500" y="2324100"/>
              <a:ext cx="1143000" cy="6858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b="1" dirty="0"/>
                <a:t>Smelt/</a:t>
              </a:r>
            </a:p>
            <a:p>
              <a:pPr algn="ctr"/>
              <a:r>
                <a:rPr lang="en-CA" b="1" dirty="0"/>
                <a:t>Refine</a:t>
              </a:r>
            </a:p>
          </p:txBody>
        </p:sp>
        <p:pic>
          <p:nvPicPr>
            <p:cNvPr id="38" name="Picture 37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282813" y="3139654"/>
              <a:ext cx="1461137" cy="1209007"/>
            </a:xfrm>
            <a:prstGeom prst="rect">
              <a:avLst/>
            </a:prstGeom>
          </p:spPr>
        </p:pic>
        <p:pic>
          <p:nvPicPr>
            <p:cNvPr id="39" name="Picture 3"/>
            <p:cNvPicPr>
              <a:picLocks noChangeAspect="1" noChangeArrowheads="1"/>
            </p:cNvPicPr>
            <p:nvPr/>
          </p:nvPicPr>
          <p:blipFill rotWithShape="1">
            <a:blip r:embed="rId8" cstate="print"/>
            <a:srcRect l="11017" r="10886"/>
            <a:stretch/>
          </p:blipFill>
          <p:spPr bwMode="auto">
            <a:xfrm>
              <a:off x="5683220" y="3156190"/>
              <a:ext cx="1459924" cy="12047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" name="Picture 39">
              <a:extLst/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700141" y="4602425"/>
              <a:ext cx="1459561" cy="1185751"/>
            </a:xfrm>
            <a:prstGeom prst="rect">
              <a:avLst/>
            </a:prstGeom>
            <a:effectLst>
              <a:softEdge rad="31750"/>
            </a:effectLst>
          </p:spPr>
        </p:pic>
        <p:sp>
          <p:nvSpPr>
            <p:cNvPr id="41" name="Down Arrow 16">
              <a:extLst/>
            </p:cNvPr>
            <p:cNvSpPr/>
            <p:nvPr/>
          </p:nvSpPr>
          <p:spPr>
            <a:xfrm>
              <a:off x="6305179" y="4354367"/>
              <a:ext cx="215349" cy="253764"/>
            </a:xfrm>
            <a:prstGeom prst="downArrow">
              <a:avLst/>
            </a:prstGeom>
            <a:solidFill>
              <a:srgbClr val="D9D133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350"/>
            </a:p>
          </p:txBody>
        </p:sp>
        <p:sp>
          <p:nvSpPr>
            <p:cNvPr id="42" name="Right Arrow 26">
              <a:extLst/>
            </p:cNvPr>
            <p:cNvSpPr/>
            <p:nvPr/>
          </p:nvSpPr>
          <p:spPr>
            <a:xfrm>
              <a:off x="7055426" y="2664302"/>
              <a:ext cx="285750" cy="5715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350"/>
            </a:p>
          </p:txBody>
        </p:sp>
        <p:sp>
          <p:nvSpPr>
            <p:cNvPr id="8" name="Down Arrow 3">
              <a:extLst>
                <a:ext uri="{FF2B5EF4-FFF2-40B4-BE49-F238E27FC236}">
                  <a16:creationId xmlns:a16="http://schemas.microsoft.com/office/drawing/2014/main" id="{1E3B5B77-44C8-46F6-92D8-227B0268E2EC}"/>
                </a:ext>
              </a:extLst>
            </p:cNvPr>
            <p:cNvSpPr/>
            <p:nvPr/>
          </p:nvSpPr>
          <p:spPr>
            <a:xfrm>
              <a:off x="969854" y="4348661"/>
              <a:ext cx="215349" cy="253764"/>
            </a:xfrm>
            <a:prstGeom prst="downArrow">
              <a:avLst/>
            </a:prstGeom>
            <a:solidFill>
              <a:srgbClr val="D9D133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350"/>
            </a:p>
          </p:txBody>
        </p:sp>
        <p:sp>
          <p:nvSpPr>
            <p:cNvPr id="9" name="Down Arrow 16">
              <a:extLst>
                <a:ext uri="{FF2B5EF4-FFF2-40B4-BE49-F238E27FC236}">
                  <a16:creationId xmlns:a16="http://schemas.microsoft.com/office/drawing/2014/main" id="{4C8B7C4C-8611-485D-9887-93317BE4BB98}"/>
                </a:ext>
              </a:extLst>
            </p:cNvPr>
            <p:cNvSpPr/>
            <p:nvPr/>
          </p:nvSpPr>
          <p:spPr>
            <a:xfrm>
              <a:off x="2743200" y="4333076"/>
              <a:ext cx="215349" cy="253764"/>
            </a:xfrm>
            <a:prstGeom prst="downArrow">
              <a:avLst/>
            </a:prstGeom>
            <a:solidFill>
              <a:srgbClr val="D9D133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350"/>
            </a:p>
          </p:txBody>
        </p:sp>
        <p:pic>
          <p:nvPicPr>
            <p:cNvPr id="43" name="Picture 42">
              <a:extLst/>
            </p:cNvPr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853381" y="4776787"/>
              <a:ext cx="1690169" cy="1052513"/>
            </a:xfrm>
            <a:prstGeom prst="rect">
              <a:avLst/>
            </a:prstGeom>
          </p:spPr>
        </p:pic>
        <p:sp>
          <p:nvSpPr>
            <p:cNvPr id="36" name="Down Arrow 16">
              <a:extLst/>
            </p:cNvPr>
            <p:cNvSpPr/>
            <p:nvPr/>
          </p:nvSpPr>
          <p:spPr>
            <a:xfrm>
              <a:off x="4591550" y="4552097"/>
              <a:ext cx="215349" cy="253764"/>
            </a:xfrm>
            <a:prstGeom prst="downArrow">
              <a:avLst/>
            </a:prstGeom>
            <a:solidFill>
              <a:srgbClr val="D9D133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350"/>
            </a:p>
          </p:txBody>
        </p:sp>
        <p:sp>
          <p:nvSpPr>
            <p:cNvPr id="26" name="Down Arrow 16">
              <a:extLst/>
            </p:cNvPr>
            <p:cNvSpPr/>
            <p:nvPr/>
          </p:nvSpPr>
          <p:spPr>
            <a:xfrm>
              <a:off x="7905707" y="4322684"/>
              <a:ext cx="215349" cy="253764"/>
            </a:xfrm>
            <a:prstGeom prst="downArrow">
              <a:avLst/>
            </a:prstGeom>
            <a:solidFill>
              <a:srgbClr val="D9D133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350"/>
            </a:p>
          </p:txBody>
        </p:sp>
      </p:grpSp>
      <p:sp>
        <p:nvSpPr>
          <p:cNvPr id="46" name="Rectangle 45">
            <a:extLst>
              <a:ext uri="{FF2B5EF4-FFF2-40B4-BE49-F238E27FC236}">
                <a16:creationId xmlns:a16="http://schemas.microsoft.com/office/drawing/2014/main" id="{B0537D82-4721-4E88-99D9-80A16A4A8F48}"/>
              </a:ext>
            </a:extLst>
          </p:cNvPr>
          <p:cNvSpPr/>
          <p:nvPr/>
        </p:nvSpPr>
        <p:spPr>
          <a:xfrm>
            <a:off x="6259959" y="0"/>
            <a:ext cx="2884041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7" name="Title 1">
            <a:extLst>
              <a:ext uri="{FF2B5EF4-FFF2-40B4-BE49-F238E27FC236}">
                <a16:creationId xmlns:a16="http://schemas.microsoft.com/office/drawing/2014/main" id="{72974977-175F-4A0F-BEB6-F303583EF24F}"/>
              </a:ext>
            </a:extLst>
          </p:cNvPr>
          <p:cNvSpPr txBox="1">
            <a:spLocks/>
          </p:cNvSpPr>
          <p:nvPr/>
        </p:nvSpPr>
        <p:spPr>
          <a:xfrm>
            <a:off x="152400" y="279320"/>
            <a:ext cx="7162800" cy="9906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CA" sz="3600" b="1"/>
              <a:t>Mercury Use (loss to environment) </a:t>
            </a:r>
            <a:endParaRPr lang="en-CA" sz="3600"/>
          </a:p>
        </p:txBody>
      </p:sp>
    </p:spTree>
    <p:extLst>
      <p:ext uri="{BB962C8B-B14F-4D97-AF65-F5344CB8AC3E}">
        <p14:creationId xmlns:p14="http://schemas.microsoft.com/office/powerpoint/2010/main" val="37450530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/>
          <p:cNvSpPr/>
          <p:nvPr/>
        </p:nvSpPr>
        <p:spPr>
          <a:xfrm>
            <a:off x="0" y="5268191"/>
            <a:ext cx="9144000" cy="742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4" name="Rounded Rectangle 1">
            <a:extLst>
              <a:ext uri="{FF2B5EF4-FFF2-40B4-BE49-F238E27FC236}">
                <a16:creationId xmlns:a16="http://schemas.microsoft.com/office/drawing/2014/main" id="{0F22F405-0520-4ED7-9557-2C01840484C0}"/>
              </a:ext>
            </a:extLst>
          </p:cNvPr>
          <p:cNvSpPr/>
          <p:nvPr/>
        </p:nvSpPr>
        <p:spPr>
          <a:xfrm>
            <a:off x="571500" y="1643176"/>
            <a:ext cx="1257300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/>
              <a:t>Crush</a:t>
            </a:r>
            <a:endParaRPr lang="en-CA" sz="1500" b="1" dirty="0"/>
          </a:p>
        </p:txBody>
      </p:sp>
      <p:sp>
        <p:nvSpPr>
          <p:cNvPr id="5" name="Rounded Rectangle 8">
            <a:extLst>
              <a:ext uri="{FF2B5EF4-FFF2-40B4-BE49-F238E27FC236}">
                <a16:creationId xmlns:a16="http://schemas.microsoft.com/office/drawing/2014/main" id="{32CFF75D-9604-43A2-B299-968B26A1A9D4}"/>
              </a:ext>
            </a:extLst>
          </p:cNvPr>
          <p:cNvSpPr/>
          <p:nvPr/>
        </p:nvSpPr>
        <p:spPr>
          <a:xfrm>
            <a:off x="2221201" y="1643176"/>
            <a:ext cx="1264950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/>
              <a:t>Mill</a:t>
            </a:r>
          </a:p>
        </p:txBody>
      </p:sp>
      <p:sp>
        <p:nvSpPr>
          <p:cNvPr id="6" name="Rounded Rectangle 12">
            <a:extLst>
              <a:ext uri="{FF2B5EF4-FFF2-40B4-BE49-F238E27FC236}">
                <a16:creationId xmlns:a16="http://schemas.microsoft.com/office/drawing/2014/main" id="{C2D333E8-10FE-4D16-98E3-D3B92A533BFE}"/>
              </a:ext>
            </a:extLst>
          </p:cNvPr>
          <p:cNvSpPr/>
          <p:nvPr/>
        </p:nvSpPr>
        <p:spPr>
          <a:xfrm>
            <a:off x="3966439" y="1643176"/>
            <a:ext cx="1405661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/>
              <a:t>Concentrate</a:t>
            </a:r>
            <a:endParaRPr lang="en-CA" sz="1500" b="1" dirty="0"/>
          </a:p>
        </p:txBody>
      </p:sp>
      <p:sp>
        <p:nvSpPr>
          <p:cNvPr id="11" name="Right Arrow 4">
            <a:extLst>
              <a:ext uri="{FF2B5EF4-FFF2-40B4-BE49-F238E27FC236}">
                <a16:creationId xmlns:a16="http://schemas.microsoft.com/office/drawing/2014/main" id="{44F9E843-5BBB-4AE1-833B-A44413972BA1}"/>
              </a:ext>
            </a:extLst>
          </p:cNvPr>
          <p:cNvSpPr/>
          <p:nvPr/>
        </p:nvSpPr>
        <p:spPr>
          <a:xfrm>
            <a:off x="1885950" y="1986076"/>
            <a:ext cx="285750" cy="571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12" name="Right Arrow 25">
            <a:extLst>
              <a:ext uri="{FF2B5EF4-FFF2-40B4-BE49-F238E27FC236}">
                <a16:creationId xmlns:a16="http://schemas.microsoft.com/office/drawing/2014/main" id="{948A455D-17A4-481A-ABEA-FC93DD2336CF}"/>
              </a:ext>
            </a:extLst>
          </p:cNvPr>
          <p:cNvSpPr/>
          <p:nvPr/>
        </p:nvSpPr>
        <p:spPr>
          <a:xfrm>
            <a:off x="3600450" y="1986076"/>
            <a:ext cx="285750" cy="571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grpSp>
        <p:nvGrpSpPr>
          <p:cNvPr id="10" name="Group 9"/>
          <p:cNvGrpSpPr/>
          <p:nvPr/>
        </p:nvGrpSpPr>
        <p:grpSpPr>
          <a:xfrm>
            <a:off x="4021542" y="2391523"/>
            <a:ext cx="1310689" cy="704632"/>
            <a:chOff x="5362056" y="2023119"/>
            <a:chExt cx="1747585" cy="939509"/>
          </a:xfrm>
        </p:grpSpPr>
        <p:sp>
          <p:nvSpPr>
            <p:cNvPr id="25" name="Rounded Rectangle 27">
              <a:extLst/>
            </p:cNvPr>
            <p:cNvSpPr/>
            <p:nvPr/>
          </p:nvSpPr>
          <p:spPr>
            <a:xfrm>
              <a:off x="5362056" y="2023119"/>
              <a:ext cx="1747585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CA" sz="1200" b="1" dirty="0">
                  <a:solidFill>
                    <a:schemeClr val="tx1"/>
                  </a:solidFill>
                </a:rPr>
                <a:t>Concentrate amalgamation</a:t>
              </a:r>
            </a:p>
          </p:txBody>
        </p:sp>
        <p:sp>
          <p:nvSpPr>
            <p:cNvPr id="32" name="Teardrop 31"/>
            <p:cNvSpPr/>
            <p:nvPr/>
          </p:nvSpPr>
          <p:spPr>
            <a:xfrm rot="18662437">
              <a:off x="6057899" y="2660295"/>
              <a:ext cx="307061" cy="297605"/>
            </a:xfrm>
            <a:prstGeom prst="teardrop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200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211273" y="2391524"/>
            <a:ext cx="1784450" cy="720084"/>
            <a:chOff x="2948363" y="2023119"/>
            <a:chExt cx="2379267" cy="960111"/>
          </a:xfrm>
        </p:grpSpPr>
        <p:sp>
          <p:nvSpPr>
            <p:cNvPr id="14" name="Rounded Rectangle 27">
              <a:extLst>
                <a:ext uri="{FF2B5EF4-FFF2-40B4-BE49-F238E27FC236}">
                  <a16:creationId xmlns:a16="http://schemas.microsoft.com/office/drawing/2014/main" id="{B391A0DC-8F70-4CC8-9591-1A375DB04952}"/>
                </a:ext>
              </a:extLst>
            </p:cNvPr>
            <p:cNvSpPr/>
            <p:nvPr/>
          </p:nvSpPr>
          <p:spPr>
            <a:xfrm>
              <a:off x="2948363" y="2023119"/>
              <a:ext cx="169983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CA" sz="1200" b="1" dirty="0">
                  <a:solidFill>
                    <a:schemeClr val="tx1"/>
                  </a:solidFill>
                </a:rPr>
                <a:t>Whole Ore Amalgamation</a:t>
              </a:r>
            </a:p>
          </p:txBody>
        </p:sp>
        <p:sp>
          <p:nvSpPr>
            <p:cNvPr id="3" name="Teardrop 2"/>
            <p:cNvSpPr/>
            <p:nvPr/>
          </p:nvSpPr>
          <p:spPr>
            <a:xfrm rot="18662437">
              <a:off x="3125330" y="2680897"/>
              <a:ext cx="307061" cy="297605"/>
            </a:xfrm>
            <a:prstGeom prst="teardrop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000"/>
            </a:p>
          </p:txBody>
        </p:sp>
        <p:sp>
          <p:nvSpPr>
            <p:cNvPr id="27" name="Teardrop 26"/>
            <p:cNvSpPr/>
            <p:nvPr/>
          </p:nvSpPr>
          <p:spPr>
            <a:xfrm rot="18662437">
              <a:off x="3358453" y="2660291"/>
              <a:ext cx="307061" cy="297605"/>
            </a:xfrm>
            <a:prstGeom prst="teardrop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000"/>
            </a:p>
          </p:txBody>
        </p:sp>
        <p:sp>
          <p:nvSpPr>
            <p:cNvPr id="28" name="Teardrop 27"/>
            <p:cNvSpPr/>
            <p:nvPr/>
          </p:nvSpPr>
          <p:spPr>
            <a:xfrm rot="18662437">
              <a:off x="3580421" y="2660291"/>
              <a:ext cx="307061" cy="297605"/>
            </a:xfrm>
            <a:prstGeom prst="teardrop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000"/>
            </a:p>
          </p:txBody>
        </p:sp>
        <p:sp>
          <p:nvSpPr>
            <p:cNvPr id="29" name="Teardrop 28"/>
            <p:cNvSpPr/>
            <p:nvPr/>
          </p:nvSpPr>
          <p:spPr>
            <a:xfrm rot="18662437">
              <a:off x="3773999" y="2660291"/>
              <a:ext cx="307061" cy="297605"/>
            </a:xfrm>
            <a:prstGeom prst="teardrop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000"/>
            </a:p>
          </p:txBody>
        </p:sp>
        <p:sp>
          <p:nvSpPr>
            <p:cNvPr id="30" name="Teardrop 29"/>
            <p:cNvSpPr/>
            <p:nvPr/>
          </p:nvSpPr>
          <p:spPr>
            <a:xfrm rot="18662437">
              <a:off x="4012174" y="2660291"/>
              <a:ext cx="307061" cy="297605"/>
            </a:xfrm>
            <a:prstGeom prst="teardrop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000"/>
            </a:p>
          </p:txBody>
        </p:sp>
        <p:sp>
          <p:nvSpPr>
            <p:cNvPr id="31" name="Teardrop 30"/>
            <p:cNvSpPr/>
            <p:nvPr/>
          </p:nvSpPr>
          <p:spPr>
            <a:xfrm rot="18662437">
              <a:off x="4228595" y="2660291"/>
              <a:ext cx="307061" cy="297605"/>
            </a:xfrm>
            <a:prstGeom prst="teardrop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000"/>
            </a:p>
          </p:txBody>
        </p:sp>
        <p:sp>
          <p:nvSpPr>
            <p:cNvPr id="33" name="Diamond 32"/>
            <p:cNvSpPr/>
            <p:nvPr/>
          </p:nvSpPr>
          <p:spPr>
            <a:xfrm>
              <a:off x="4681930" y="2142205"/>
              <a:ext cx="645700" cy="615619"/>
            </a:xfrm>
            <a:prstGeom prst="diamond">
              <a:avLst/>
            </a:prstGeom>
            <a:solidFill>
              <a:srgbClr val="D9D133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CA" sz="1000" b="1" dirty="0">
                  <a:solidFill>
                    <a:schemeClr val="tx1"/>
                  </a:solidFill>
                </a:rPr>
                <a:t>OR</a:t>
              </a:r>
            </a:p>
          </p:txBody>
        </p:sp>
      </p:grpSp>
      <p:pic>
        <p:nvPicPr>
          <p:cNvPr id="67" name="Picture 3">
            <a:extLst>
              <a:ext uri="{FF2B5EF4-FFF2-40B4-BE49-F238E27FC236}">
                <a16:creationId xmlns:a16="http://schemas.microsoft.com/office/drawing/2014/main" id="{218704ED-1360-4F86-B239-E2B785FCB3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0251" y="3198227"/>
            <a:ext cx="1679318" cy="1221373"/>
          </a:xfrm>
          <a:prstGeom prst="rect">
            <a:avLst/>
          </a:prstGeom>
          <a:noFill/>
          <a:ln cap="flat">
            <a:noFill/>
          </a:ln>
          <a:effectLst>
            <a:softEdge rad="31750"/>
          </a:effectLst>
        </p:spPr>
      </p:pic>
      <p:sp>
        <p:nvSpPr>
          <p:cNvPr id="85" name="Rectangle 84">
            <a:extLst>
              <a:ext uri="{FF2B5EF4-FFF2-40B4-BE49-F238E27FC236}">
                <a16:creationId xmlns:a16="http://schemas.microsoft.com/office/drawing/2014/main" id="{D64C87C5-8EC7-4245-966D-F8ACDB0AA510}"/>
              </a:ext>
            </a:extLst>
          </p:cNvPr>
          <p:cNvSpPr/>
          <p:nvPr/>
        </p:nvSpPr>
        <p:spPr>
          <a:xfrm>
            <a:off x="6259959" y="0"/>
            <a:ext cx="2884041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6" name="Title 1">
            <a:extLst>
              <a:ext uri="{FF2B5EF4-FFF2-40B4-BE49-F238E27FC236}">
                <a16:creationId xmlns:a16="http://schemas.microsoft.com/office/drawing/2014/main" id="{433B8EB2-BC1B-4879-A148-1CB9C036B4F3}"/>
              </a:ext>
            </a:extLst>
          </p:cNvPr>
          <p:cNvSpPr txBox="1">
            <a:spLocks/>
          </p:cNvSpPr>
          <p:nvPr/>
        </p:nvSpPr>
        <p:spPr>
          <a:xfrm>
            <a:off x="152400" y="279320"/>
            <a:ext cx="7162800" cy="9906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CA" sz="3600" b="1"/>
              <a:t>Mercury Use (loss to environment) </a:t>
            </a:r>
            <a:endParaRPr lang="en-CA" sz="3600"/>
          </a:p>
        </p:txBody>
      </p:sp>
      <p:sp>
        <p:nvSpPr>
          <p:cNvPr id="87" name="Rounded Rectangle 13">
            <a:extLst>
              <a:ext uri="{FF2B5EF4-FFF2-40B4-BE49-F238E27FC236}">
                <a16:creationId xmlns:a16="http://schemas.microsoft.com/office/drawing/2014/main" id="{6F594407-A003-4454-93B4-B735C9DB4EF2}"/>
              </a:ext>
            </a:extLst>
          </p:cNvPr>
          <p:cNvSpPr/>
          <p:nvPr/>
        </p:nvSpPr>
        <p:spPr>
          <a:xfrm>
            <a:off x="5827252" y="2362200"/>
            <a:ext cx="1143000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600" b="1" dirty="0"/>
              <a:t>Burn Amalgam</a:t>
            </a:r>
          </a:p>
        </p:txBody>
      </p:sp>
      <p:sp>
        <p:nvSpPr>
          <p:cNvPr id="88" name="Right Arrow 26">
            <a:extLst>
              <a:ext uri="{FF2B5EF4-FFF2-40B4-BE49-F238E27FC236}">
                <a16:creationId xmlns:a16="http://schemas.microsoft.com/office/drawing/2014/main" id="{83112221-0543-4E2B-BC61-8209489C664D}"/>
              </a:ext>
            </a:extLst>
          </p:cNvPr>
          <p:cNvSpPr/>
          <p:nvPr/>
        </p:nvSpPr>
        <p:spPr>
          <a:xfrm>
            <a:off x="5429250" y="2686916"/>
            <a:ext cx="285750" cy="571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89" name="Rounded Rectangle 13">
            <a:extLst>
              <a:ext uri="{FF2B5EF4-FFF2-40B4-BE49-F238E27FC236}">
                <a16:creationId xmlns:a16="http://schemas.microsoft.com/office/drawing/2014/main" id="{B7AE1694-241A-4853-AC52-3DA2708FA256}"/>
              </a:ext>
            </a:extLst>
          </p:cNvPr>
          <p:cNvSpPr/>
          <p:nvPr/>
        </p:nvSpPr>
        <p:spPr>
          <a:xfrm>
            <a:off x="7429500" y="2362200"/>
            <a:ext cx="1143000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/>
              <a:t>Smelt/</a:t>
            </a:r>
          </a:p>
          <a:p>
            <a:pPr algn="ctr"/>
            <a:r>
              <a:rPr lang="en-CA" b="1" dirty="0"/>
              <a:t>Refine</a:t>
            </a:r>
          </a:p>
        </p:txBody>
      </p:sp>
      <p:sp>
        <p:nvSpPr>
          <p:cNvPr id="90" name="Right Arrow 26">
            <a:extLst>
              <a:ext uri="{FF2B5EF4-FFF2-40B4-BE49-F238E27FC236}">
                <a16:creationId xmlns:a16="http://schemas.microsoft.com/office/drawing/2014/main" id="{67F9C521-1D5B-4D45-9AC5-14B78CBB31FD}"/>
              </a:ext>
            </a:extLst>
          </p:cNvPr>
          <p:cNvSpPr/>
          <p:nvPr/>
        </p:nvSpPr>
        <p:spPr>
          <a:xfrm>
            <a:off x="7055426" y="2702402"/>
            <a:ext cx="285750" cy="571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pic>
        <p:nvPicPr>
          <p:cNvPr id="91" name="Picture 1">
            <a:extLst>
              <a:ext uri="{FF2B5EF4-FFF2-40B4-BE49-F238E27FC236}">
                <a16:creationId xmlns:a16="http://schemas.microsoft.com/office/drawing/2014/main" id="{4A1EDCC9-E831-4FED-AEE4-3BF5B8E899C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646" r="7679"/>
          <a:stretch/>
        </p:blipFill>
        <p:spPr>
          <a:xfrm>
            <a:off x="3853381" y="3197978"/>
            <a:ext cx="1690169" cy="1429629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id="{32F9D87D-6FE8-494E-BE0A-6569435B664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82813" y="3177754"/>
            <a:ext cx="1461137" cy="1209007"/>
          </a:xfrm>
          <a:prstGeom prst="rect">
            <a:avLst/>
          </a:prstGeom>
        </p:spPr>
      </p:pic>
      <p:pic>
        <p:nvPicPr>
          <p:cNvPr id="93" name="Picture 3">
            <a:extLst>
              <a:ext uri="{FF2B5EF4-FFF2-40B4-BE49-F238E27FC236}">
                <a16:creationId xmlns:a16="http://schemas.microsoft.com/office/drawing/2014/main" id="{1A2EEB62-5CDE-4A97-A3CC-CD79C0A4E6F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/>
          <a:srcRect l="11017" r="10886"/>
          <a:stretch/>
        </p:blipFill>
        <p:spPr bwMode="auto">
          <a:xfrm>
            <a:off x="5683220" y="3194290"/>
            <a:ext cx="1459924" cy="1204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033471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Picture 3">
            <a:extLst>
              <a:ext uri="{FF2B5EF4-FFF2-40B4-BE49-F238E27FC236}">
                <a16:creationId xmlns:a16="http://schemas.microsoft.com/office/drawing/2014/main" id="{6344771A-64D2-409F-9E22-AFC36220D0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0251" y="3198227"/>
            <a:ext cx="1679318" cy="1221373"/>
          </a:xfrm>
          <a:prstGeom prst="rect">
            <a:avLst/>
          </a:prstGeom>
          <a:noFill/>
          <a:ln cap="flat">
            <a:noFill/>
          </a:ln>
          <a:effectLst>
            <a:softEdge rad="31750"/>
          </a:effec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77F8F4A0-1808-4B86-AACE-08CA2F3D7B01}"/>
              </a:ext>
            </a:extLst>
          </p:cNvPr>
          <p:cNvSpPr/>
          <p:nvPr/>
        </p:nvSpPr>
        <p:spPr>
          <a:xfrm>
            <a:off x="6322364" y="6011141"/>
            <a:ext cx="2821636" cy="8468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5" name="Rectangle 44"/>
          <p:cNvSpPr/>
          <p:nvPr/>
        </p:nvSpPr>
        <p:spPr>
          <a:xfrm>
            <a:off x="0" y="5268191"/>
            <a:ext cx="9144000" cy="742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4" name="Rounded Rectangle 1">
            <a:extLst>
              <a:ext uri="{FF2B5EF4-FFF2-40B4-BE49-F238E27FC236}">
                <a16:creationId xmlns:a16="http://schemas.microsoft.com/office/drawing/2014/main" id="{0F22F405-0520-4ED7-9557-2C01840484C0}"/>
              </a:ext>
            </a:extLst>
          </p:cNvPr>
          <p:cNvSpPr/>
          <p:nvPr/>
        </p:nvSpPr>
        <p:spPr>
          <a:xfrm>
            <a:off x="571500" y="1626243"/>
            <a:ext cx="1257300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/>
              <a:t>Crush</a:t>
            </a:r>
            <a:endParaRPr lang="en-CA" sz="1500" b="1" dirty="0"/>
          </a:p>
        </p:txBody>
      </p:sp>
      <p:sp>
        <p:nvSpPr>
          <p:cNvPr id="5" name="Rounded Rectangle 8">
            <a:extLst>
              <a:ext uri="{FF2B5EF4-FFF2-40B4-BE49-F238E27FC236}">
                <a16:creationId xmlns:a16="http://schemas.microsoft.com/office/drawing/2014/main" id="{32CFF75D-9604-43A2-B299-968B26A1A9D4}"/>
              </a:ext>
            </a:extLst>
          </p:cNvPr>
          <p:cNvSpPr/>
          <p:nvPr/>
        </p:nvSpPr>
        <p:spPr>
          <a:xfrm>
            <a:off x="2221201" y="1626243"/>
            <a:ext cx="1264950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/>
              <a:t>Mill</a:t>
            </a:r>
          </a:p>
        </p:txBody>
      </p:sp>
      <p:sp>
        <p:nvSpPr>
          <p:cNvPr id="6" name="Rounded Rectangle 12">
            <a:extLst>
              <a:ext uri="{FF2B5EF4-FFF2-40B4-BE49-F238E27FC236}">
                <a16:creationId xmlns:a16="http://schemas.microsoft.com/office/drawing/2014/main" id="{C2D333E8-10FE-4D16-98E3-D3B92A533BFE}"/>
              </a:ext>
            </a:extLst>
          </p:cNvPr>
          <p:cNvSpPr/>
          <p:nvPr/>
        </p:nvSpPr>
        <p:spPr>
          <a:xfrm>
            <a:off x="3966439" y="1626243"/>
            <a:ext cx="1405661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/>
              <a:t>Concentrate</a:t>
            </a:r>
            <a:endParaRPr lang="en-CA" sz="1500" b="1" dirty="0"/>
          </a:p>
        </p:txBody>
      </p:sp>
      <p:sp>
        <p:nvSpPr>
          <p:cNvPr id="7" name="Rounded Rectangle 13">
            <a:extLst>
              <a:ext uri="{FF2B5EF4-FFF2-40B4-BE49-F238E27FC236}">
                <a16:creationId xmlns:a16="http://schemas.microsoft.com/office/drawing/2014/main" id="{2CC019F2-D9D5-4622-A527-798D41C81AB5}"/>
              </a:ext>
            </a:extLst>
          </p:cNvPr>
          <p:cNvSpPr/>
          <p:nvPr/>
        </p:nvSpPr>
        <p:spPr>
          <a:xfrm>
            <a:off x="5827252" y="1626243"/>
            <a:ext cx="1143000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600" b="1" dirty="0"/>
              <a:t>Burn Amalgam</a:t>
            </a:r>
          </a:p>
        </p:txBody>
      </p:sp>
      <p:sp>
        <p:nvSpPr>
          <p:cNvPr id="11" name="Right Arrow 4">
            <a:extLst>
              <a:ext uri="{FF2B5EF4-FFF2-40B4-BE49-F238E27FC236}">
                <a16:creationId xmlns:a16="http://schemas.microsoft.com/office/drawing/2014/main" id="{44F9E843-5BBB-4AE1-833B-A44413972BA1}"/>
              </a:ext>
            </a:extLst>
          </p:cNvPr>
          <p:cNvSpPr/>
          <p:nvPr/>
        </p:nvSpPr>
        <p:spPr>
          <a:xfrm>
            <a:off x="1885950" y="1969143"/>
            <a:ext cx="285750" cy="571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12" name="Right Arrow 25">
            <a:extLst>
              <a:ext uri="{FF2B5EF4-FFF2-40B4-BE49-F238E27FC236}">
                <a16:creationId xmlns:a16="http://schemas.microsoft.com/office/drawing/2014/main" id="{948A455D-17A4-481A-ABEA-FC93DD2336CF}"/>
              </a:ext>
            </a:extLst>
          </p:cNvPr>
          <p:cNvSpPr/>
          <p:nvPr/>
        </p:nvSpPr>
        <p:spPr>
          <a:xfrm>
            <a:off x="3600450" y="1969143"/>
            <a:ext cx="285750" cy="571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13" name="Right Arrow 26">
            <a:extLst>
              <a:ext uri="{FF2B5EF4-FFF2-40B4-BE49-F238E27FC236}">
                <a16:creationId xmlns:a16="http://schemas.microsoft.com/office/drawing/2014/main" id="{8DD7ED4B-57DB-4B51-8934-E08F0E88EB00}"/>
              </a:ext>
            </a:extLst>
          </p:cNvPr>
          <p:cNvSpPr/>
          <p:nvPr/>
        </p:nvSpPr>
        <p:spPr>
          <a:xfrm>
            <a:off x="5429250" y="1950959"/>
            <a:ext cx="285750" cy="571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pic>
        <p:nvPicPr>
          <p:cNvPr id="24" name="Picture 1">
            <a:extLst>
              <a:ext uri="{FF2B5EF4-FFF2-40B4-BE49-F238E27FC236}">
                <a16:creationId xmlns:a16="http://schemas.microsoft.com/office/drawing/2014/main" id="{631E9FC2-E14F-40EB-BE04-AAA7E094989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646" r="7679"/>
          <a:stretch/>
        </p:blipFill>
        <p:spPr>
          <a:xfrm>
            <a:off x="3853381" y="3159878"/>
            <a:ext cx="1690169" cy="1429629"/>
          </a:xfrm>
          <a:prstGeom prst="rect">
            <a:avLst/>
          </a:prstGeom>
          <a:noFill/>
          <a:ln cap="flat">
            <a:noFill/>
          </a:ln>
        </p:spPr>
      </p:pic>
      <p:grpSp>
        <p:nvGrpSpPr>
          <p:cNvPr id="10" name="Group 9"/>
          <p:cNvGrpSpPr/>
          <p:nvPr/>
        </p:nvGrpSpPr>
        <p:grpSpPr>
          <a:xfrm>
            <a:off x="4021542" y="2374590"/>
            <a:ext cx="1310689" cy="704632"/>
            <a:chOff x="5362056" y="2023119"/>
            <a:chExt cx="1747585" cy="939509"/>
          </a:xfrm>
        </p:grpSpPr>
        <p:sp>
          <p:nvSpPr>
            <p:cNvPr id="25" name="Rounded Rectangle 27">
              <a:extLst/>
            </p:cNvPr>
            <p:cNvSpPr/>
            <p:nvPr/>
          </p:nvSpPr>
          <p:spPr>
            <a:xfrm>
              <a:off x="5362056" y="2023119"/>
              <a:ext cx="1747585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CA" sz="1200" b="1" dirty="0">
                  <a:solidFill>
                    <a:schemeClr val="tx1"/>
                  </a:solidFill>
                </a:rPr>
                <a:t>Concentrate amalgamation</a:t>
              </a:r>
            </a:p>
          </p:txBody>
        </p:sp>
        <p:sp>
          <p:nvSpPr>
            <p:cNvPr id="32" name="Teardrop 31"/>
            <p:cNvSpPr/>
            <p:nvPr/>
          </p:nvSpPr>
          <p:spPr>
            <a:xfrm rot="18662437">
              <a:off x="6057899" y="2660295"/>
              <a:ext cx="307061" cy="297605"/>
            </a:xfrm>
            <a:prstGeom prst="teardrop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200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2211273" y="2374591"/>
            <a:ext cx="1784450" cy="720084"/>
            <a:chOff x="2948363" y="2023119"/>
            <a:chExt cx="2379267" cy="960111"/>
          </a:xfrm>
        </p:grpSpPr>
        <p:sp>
          <p:nvSpPr>
            <p:cNvPr id="14" name="Rounded Rectangle 27">
              <a:extLst>
                <a:ext uri="{FF2B5EF4-FFF2-40B4-BE49-F238E27FC236}">
                  <a16:creationId xmlns:a16="http://schemas.microsoft.com/office/drawing/2014/main" id="{B391A0DC-8F70-4CC8-9591-1A375DB04952}"/>
                </a:ext>
              </a:extLst>
            </p:cNvPr>
            <p:cNvSpPr/>
            <p:nvPr/>
          </p:nvSpPr>
          <p:spPr>
            <a:xfrm>
              <a:off x="2948363" y="2023119"/>
              <a:ext cx="1699837" cy="9144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algn="ctr"/>
              <a:r>
                <a:rPr lang="en-CA" sz="1200" b="1" dirty="0">
                  <a:solidFill>
                    <a:schemeClr val="tx1"/>
                  </a:solidFill>
                </a:rPr>
                <a:t>Whole Ore Amalgamation</a:t>
              </a:r>
            </a:p>
          </p:txBody>
        </p:sp>
        <p:sp>
          <p:nvSpPr>
            <p:cNvPr id="3" name="Teardrop 2"/>
            <p:cNvSpPr/>
            <p:nvPr/>
          </p:nvSpPr>
          <p:spPr>
            <a:xfrm rot="18662437">
              <a:off x="3125330" y="2680897"/>
              <a:ext cx="307061" cy="297605"/>
            </a:xfrm>
            <a:prstGeom prst="teardrop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000"/>
            </a:p>
          </p:txBody>
        </p:sp>
        <p:sp>
          <p:nvSpPr>
            <p:cNvPr id="27" name="Teardrop 26"/>
            <p:cNvSpPr/>
            <p:nvPr/>
          </p:nvSpPr>
          <p:spPr>
            <a:xfrm rot="18662437">
              <a:off x="3358453" y="2660291"/>
              <a:ext cx="307061" cy="297605"/>
            </a:xfrm>
            <a:prstGeom prst="teardrop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000"/>
            </a:p>
          </p:txBody>
        </p:sp>
        <p:sp>
          <p:nvSpPr>
            <p:cNvPr id="28" name="Teardrop 27"/>
            <p:cNvSpPr/>
            <p:nvPr/>
          </p:nvSpPr>
          <p:spPr>
            <a:xfrm rot="18662437">
              <a:off x="3580421" y="2660291"/>
              <a:ext cx="307061" cy="297605"/>
            </a:xfrm>
            <a:prstGeom prst="teardrop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000"/>
            </a:p>
          </p:txBody>
        </p:sp>
        <p:sp>
          <p:nvSpPr>
            <p:cNvPr id="29" name="Teardrop 28"/>
            <p:cNvSpPr/>
            <p:nvPr/>
          </p:nvSpPr>
          <p:spPr>
            <a:xfrm rot="18662437">
              <a:off x="3773999" y="2660291"/>
              <a:ext cx="307061" cy="297605"/>
            </a:xfrm>
            <a:prstGeom prst="teardrop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000"/>
            </a:p>
          </p:txBody>
        </p:sp>
        <p:sp>
          <p:nvSpPr>
            <p:cNvPr id="30" name="Teardrop 29"/>
            <p:cNvSpPr/>
            <p:nvPr/>
          </p:nvSpPr>
          <p:spPr>
            <a:xfrm rot="18662437">
              <a:off x="4012174" y="2660291"/>
              <a:ext cx="307061" cy="297605"/>
            </a:xfrm>
            <a:prstGeom prst="teardrop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000"/>
            </a:p>
          </p:txBody>
        </p:sp>
        <p:sp>
          <p:nvSpPr>
            <p:cNvPr id="31" name="Teardrop 30"/>
            <p:cNvSpPr/>
            <p:nvPr/>
          </p:nvSpPr>
          <p:spPr>
            <a:xfrm rot="18662437">
              <a:off x="4228595" y="2660291"/>
              <a:ext cx="307061" cy="297605"/>
            </a:xfrm>
            <a:prstGeom prst="teardrop">
              <a:avLst/>
            </a:prstGeom>
            <a:solidFill>
              <a:schemeClr val="bg1">
                <a:lumMod val="50000"/>
              </a:schemeClr>
            </a:solidFill>
            <a:ln w="952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000"/>
            </a:p>
          </p:txBody>
        </p:sp>
        <p:sp>
          <p:nvSpPr>
            <p:cNvPr id="33" name="Diamond 32"/>
            <p:cNvSpPr/>
            <p:nvPr/>
          </p:nvSpPr>
          <p:spPr>
            <a:xfrm>
              <a:off x="4681930" y="2142205"/>
              <a:ext cx="645700" cy="615619"/>
            </a:xfrm>
            <a:prstGeom prst="diamond">
              <a:avLst/>
            </a:prstGeom>
            <a:solidFill>
              <a:srgbClr val="D9D133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CA" sz="1000" b="1" dirty="0">
                  <a:solidFill>
                    <a:schemeClr val="tx1"/>
                  </a:solidFill>
                </a:rPr>
                <a:t>OR</a:t>
              </a:r>
            </a:p>
          </p:txBody>
        </p:sp>
      </p:grpSp>
      <p:sp>
        <p:nvSpPr>
          <p:cNvPr id="34" name="Rounded Rectangle 13">
            <a:extLst/>
          </p:cNvPr>
          <p:cNvSpPr/>
          <p:nvPr/>
        </p:nvSpPr>
        <p:spPr>
          <a:xfrm>
            <a:off x="7429500" y="1626243"/>
            <a:ext cx="1143000" cy="6858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/>
              <a:t>Smelt/</a:t>
            </a:r>
          </a:p>
          <a:p>
            <a:pPr algn="ctr"/>
            <a:r>
              <a:rPr lang="en-CA" b="1" dirty="0"/>
              <a:t>Refine</a:t>
            </a:r>
          </a:p>
        </p:txBody>
      </p:sp>
      <p:pic>
        <p:nvPicPr>
          <p:cNvPr id="39" name="Picture 3"/>
          <p:cNvPicPr>
            <a:picLocks noChangeAspect="1" noChangeArrowheads="1"/>
          </p:cNvPicPr>
          <p:nvPr/>
        </p:nvPicPr>
        <p:blipFill rotWithShape="1">
          <a:blip r:embed="rId5" cstate="print"/>
          <a:srcRect l="11017" r="10886"/>
          <a:stretch/>
        </p:blipFill>
        <p:spPr bwMode="auto">
          <a:xfrm>
            <a:off x="5683220" y="3156190"/>
            <a:ext cx="1459924" cy="1204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" name="Right Arrow 26">
            <a:extLst/>
          </p:cNvPr>
          <p:cNvSpPr/>
          <p:nvPr/>
        </p:nvSpPr>
        <p:spPr>
          <a:xfrm>
            <a:off x="7055426" y="1966445"/>
            <a:ext cx="285750" cy="571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44" name="Rectangle 43"/>
          <p:cNvSpPr/>
          <p:nvPr/>
        </p:nvSpPr>
        <p:spPr>
          <a:xfrm>
            <a:off x="0" y="5268191"/>
            <a:ext cx="9144000" cy="742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75" name="Flowchart: Punched Tape 74"/>
          <p:cNvSpPr/>
          <p:nvPr/>
        </p:nvSpPr>
        <p:spPr>
          <a:xfrm rot="696851">
            <a:off x="-303161" y="5814709"/>
            <a:ext cx="8207622" cy="2021918"/>
          </a:xfrm>
          <a:prstGeom prst="flowChartPunchedTape">
            <a:avLst/>
          </a:prstGeom>
          <a:solidFill>
            <a:srgbClr val="0070C0"/>
          </a:solidFill>
          <a:ln w="3175">
            <a:solidFill>
              <a:srgbClr val="0696A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 dirty="0"/>
          </a:p>
        </p:txBody>
      </p:sp>
      <p:sp>
        <p:nvSpPr>
          <p:cNvPr id="54" name="TextBox 53"/>
          <p:cNvSpPr txBox="1"/>
          <p:nvPr/>
        </p:nvSpPr>
        <p:spPr>
          <a:xfrm>
            <a:off x="388334" y="5927689"/>
            <a:ext cx="24198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dirty="0">
                <a:solidFill>
                  <a:schemeClr val="tx2">
                    <a:lumMod val="75000"/>
                  </a:schemeClr>
                </a:solidFill>
              </a:rPr>
              <a:t>Rivers, lakes, ground water</a:t>
            </a:r>
          </a:p>
        </p:txBody>
      </p:sp>
      <p:grpSp>
        <p:nvGrpSpPr>
          <p:cNvPr id="55" name="Group 54"/>
          <p:cNvGrpSpPr/>
          <p:nvPr/>
        </p:nvGrpSpPr>
        <p:grpSpPr>
          <a:xfrm>
            <a:off x="3204501" y="4704305"/>
            <a:ext cx="1126966" cy="870075"/>
            <a:chOff x="2758888" y="4859700"/>
            <a:chExt cx="1502621" cy="1160100"/>
          </a:xfrm>
        </p:grpSpPr>
        <p:sp>
          <p:nvSpPr>
            <p:cNvPr id="56" name="Chord 55"/>
            <p:cNvSpPr/>
            <p:nvPr/>
          </p:nvSpPr>
          <p:spPr>
            <a:xfrm rot="6761596">
              <a:off x="2895600" y="4953000"/>
              <a:ext cx="533400" cy="381000"/>
            </a:xfrm>
            <a:prstGeom prst="chord">
              <a:avLst/>
            </a:prstGeom>
            <a:solidFill>
              <a:srgbClr val="C380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350"/>
            </a:p>
          </p:txBody>
        </p:sp>
        <p:sp>
          <p:nvSpPr>
            <p:cNvPr id="57" name="Chord 56"/>
            <p:cNvSpPr/>
            <p:nvPr/>
          </p:nvSpPr>
          <p:spPr>
            <a:xfrm rot="6761596">
              <a:off x="3048000" y="5105400"/>
              <a:ext cx="533400" cy="381000"/>
            </a:xfrm>
            <a:prstGeom prst="chord">
              <a:avLst/>
            </a:prstGeom>
            <a:solidFill>
              <a:srgbClr val="C380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350"/>
            </a:p>
          </p:txBody>
        </p:sp>
        <p:sp>
          <p:nvSpPr>
            <p:cNvPr id="58" name="Chord 57"/>
            <p:cNvSpPr/>
            <p:nvPr/>
          </p:nvSpPr>
          <p:spPr>
            <a:xfrm rot="6761596">
              <a:off x="3200400" y="5257800"/>
              <a:ext cx="533400" cy="381000"/>
            </a:xfrm>
            <a:prstGeom prst="chord">
              <a:avLst/>
            </a:prstGeom>
            <a:solidFill>
              <a:srgbClr val="C380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350"/>
            </a:p>
          </p:txBody>
        </p:sp>
        <p:sp>
          <p:nvSpPr>
            <p:cNvPr id="59" name="Chord 58"/>
            <p:cNvSpPr/>
            <p:nvPr/>
          </p:nvSpPr>
          <p:spPr>
            <a:xfrm rot="6761596">
              <a:off x="3352800" y="5410200"/>
              <a:ext cx="533400" cy="381000"/>
            </a:xfrm>
            <a:prstGeom prst="chord">
              <a:avLst/>
            </a:prstGeom>
            <a:solidFill>
              <a:srgbClr val="C380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350"/>
            </a:p>
          </p:txBody>
        </p:sp>
        <p:sp>
          <p:nvSpPr>
            <p:cNvPr id="60" name="Chord 59"/>
            <p:cNvSpPr/>
            <p:nvPr/>
          </p:nvSpPr>
          <p:spPr>
            <a:xfrm rot="6761596">
              <a:off x="2682688" y="5219701"/>
              <a:ext cx="533400" cy="381000"/>
            </a:xfrm>
            <a:prstGeom prst="chord">
              <a:avLst/>
            </a:prstGeom>
            <a:solidFill>
              <a:srgbClr val="C380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350"/>
            </a:p>
          </p:txBody>
        </p:sp>
        <p:sp>
          <p:nvSpPr>
            <p:cNvPr id="61" name="Chord 60"/>
            <p:cNvSpPr/>
            <p:nvPr/>
          </p:nvSpPr>
          <p:spPr>
            <a:xfrm rot="6761596">
              <a:off x="3291299" y="4935900"/>
              <a:ext cx="533400" cy="381000"/>
            </a:xfrm>
            <a:prstGeom prst="chord">
              <a:avLst/>
            </a:prstGeom>
            <a:solidFill>
              <a:srgbClr val="C380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350"/>
            </a:p>
          </p:txBody>
        </p:sp>
        <p:sp>
          <p:nvSpPr>
            <p:cNvPr id="62" name="Chord 61"/>
            <p:cNvSpPr/>
            <p:nvPr/>
          </p:nvSpPr>
          <p:spPr>
            <a:xfrm rot="6761596">
              <a:off x="3555245" y="5173050"/>
              <a:ext cx="533400" cy="381000"/>
            </a:xfrm>
            <a:prstGeom prst="chord">
              <a:avLst/>
            </a:prstGeom>
            <a:solidFill>
              <a:srgbClr val="C380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350"/>
            </a:p>
          </p:txBody>
        </p:sp>
        <p:sp>
          <p:nvSpPr>
            <p:cNvPr id="63" name="Chord 62"/>
            <p:cNvSpPr/>
            <p:nvPr/>
          </p:nvSpPr>
          <p:spPr>
            <a:xfrm rot="6761596">
              <a:off x="3505200" y="5562600"/>
              <a:ext cx="533400" cy="381000"/>
            </a:xfrm>
            <a:prstGeom prst="chord">
              <a:avLst/>
            </a:prstGeom>
            <a:solidFill>
              <a:srgbClr val="C380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350"/>
            </a:p>
          </p:txBody>
        </p:sp>
        <p:sp>
          <p:nvSpPr>
            <p:cNvPr id="64" name="Chord 63"/>
            <p:cNvSpPr/>
            <p:nvPr/>
          </p:nvSpPr>
          <p:spPr>
            <a:xfrm rot="6761596">
              <a:off x="2886410" y="5463045"/>
              <a:ext cx="533400" cy="381000"/>
            </a:xfrm>
            <a:prstGeom prst="chord">
              <a:avLst/>
            </a:prstGeom>
            <a:solidFill>
              <a:srgbClr val="C380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350"/>
            </a:p>
          </p:txBody>
        </p:sp>
        <p:sp>
          <p:nvSpPr>
            <p:cNvPr id="65" name="Chord 64"/>
            <p:cNvSpPr/>
            <p:nvPr/>
          </p:nvSpPr>
          <p:spPr>
            <a:xfrm rot="6761596">
              <a:off x="3804309" y="5319198"/>
              <a:ext cx="533400" cy="381000"/>
            </a:xfrm>
            <a:prstGeom prst="chord">
              <a:avLst/>
            </a:prstGeom>
            <a:solidFill>
              <a:srgbClr val="C380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350"/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3058221" y="5136091"/>
              <a:ext cx="933504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350" dirty="0">
                  <a:solidFill>
                    <a:srgbClr val="69300D"/>
                  </a:solidFill>
                </a:rPr>
                <a:t>Tailings</a:t>
              </a: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6322363" y="2242556"/>
            <a:ext cx="1520281" cy="653044"/>
            <a:chOff x="1017996" y="4168100"/>
            <a:chExt cx="2027041" cy="870725"/>
          </a:xfrm>
        </p:grpSpPr>
        <p:sp>
          <p:nvSpPr>
            <p:cNvPr id="72" name="Cloud 71"/>
            <p:cNvSpPr/>
            <p:nvPr/>
          </p:nvSpPr>
          <p:spPr>
            <a:xfrm>
              <a:off x="1017996" y="4168100"/>
              <a:ext cx="1622393" cy="757752"/>
            </a:xfrm>
            <a:prstGeom prst="cloud">
              <a:avLst/>
            </a:prstGeom>
            <a:solidFill>
              <a:schemeClr val="bg1">
                <a:lumMod val="95000"/>
              </a:schemeClr>
            </a:solidFill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350"/>
            </a:p>
          </p:txBody>
        </p:sp>
        <p:sp>
          <p:nvSpPr>
            <p:cNvPr id="73" name="Cloud 72"/>
            <p:cNvSpPr/>
            <p:nvPr/>
          </p:nvSpPr>
          <p:spPr>
            <a:xfrm>
              <a:off x="2185785" y="4505425"/>
              <a:ext cx="859252" cy="533400"/>
            </a:xfrm>
            <a:prstGeom prst="cloud">
              <a:avLst/>
            </a:prstGeom>
            <a:solidFill>
              <a:schemeClr val="bg1">
                <a:lumMod val="85000"/>
              </a:schemeClr>
            </a:solidFill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350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1406801" y="4410755"/>
              <a:ext cx="1397818" cy="40010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3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Atmosphere</a:t>
              </a:r>
            </a:p>
          </p:txBody>
        </p:sp>
      </p:grpSp>
      <p:cxnSp>
        <p:nvCxnSpPr>
          <p:cNvPr id="9" name="Straight Arrow Connector 8"/>
          <p:cNvCxnSpPr/>
          <p:nvPr/>
        </p:nvCxnSpPr>
        <p:spPr>
          <a:xfrm flipH="1">
            <a:off x="4173243" y="4421642"/>
            <a:ext cx="581176" cy="471578"/>
          </a:xfrm>
          <a:prstGeom prst="straightConnector1">
            <a:avLst/>
          </a:prstGeom>
          <a:ln w="635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Arc 67"/>
          <p:cNvSpPr/>
          <p:nvPr/>
        </p:nvSpPr>
        <p:spPr>
          <a:xfrm rot="12088632" flipH="1">
            <a:off x="3426858" y="3576849"/>
            <a:ext cx="1333145" cy="2678551"/>
          </a:xfrm>
          <a:prstGeom prst="arc">
            <a:avLst>
              <a:gd name="adj1" fmla="val 17897107"/>
              <a:gd name="adj2" fmla="val 3110338"/>
            </a:avLst>
          </a:prstGeom>
          <a:ln w="63500">
            <a:solidFill>
              <a:srgbClr val="FF0000"/>
            </a:solidFill>
            <a:prstDash val="sysDot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 sz="1350">
              <a:solidFill>
                <a:srgbClr val="FF0000"/>
              </a:solidFill>
            </a:endParaRPr>
          </a:p>
        </p:txBody>
      </p:sp>
      <p:cxnSp>
        <p:nvCxnSpPr>
          <p:cNvPr id="76" name="Straight Arrow Connector 75"/>
          <p:cNvCxnSpPr>
            <a:cxnSpLocks/>
          </p:cNvCxnSpPr>
          <p:nvPr/>
        </p:nvCxnSpPr>
        <p:spPr>
          <a:xfrm>
            <a:off x="3024291" y="4286250"/>
            <a:ext cx="404710" cy="556281"/>
          </a:xfrm>
          <a:prstGeom prst="straightConnector1">
            <a:avLst/>
          </a:prstGeom>
          <a:ln w="1524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Arc 77"/>
          <p:cNvSpPr/>
          <p:nvPr/>
        </p:nvSpPr>
        <p:spPr>
          <a:xfrm rot="12088632" flipH="1">
            <a:off x="1331768" y="3282434"/>
            <a:ext cx="1333145" cy="2972413"/>
          </a:xfrm>
          <a:prstGeom prst="arc">
            <a:avLst>
              <a:gd name="adj1" fmla="val 17897107"/>
              <a:gd name="adj2" fmla="val 3110338"/>
            </a:avLst>
          </a:prstGeom>
          <a:ln w="152400">
            <a:solidFill>
              <a:srgbClr val="FF0000"/>
            </a:solidFill>
            <a:prstDash val="sysDot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cxnSp>
        <p:nvCxnSpPr>
          <p:cNvPr id="79" name="Straight Arrow Connector 78"/>
          <p:cNvCxnSpPr>
            <a:cxnSpLocks/>
          </p:cNvCxnSpPr>
          <p:nvPr/>
        </p:nvCxnSpPr>
        <p:spPr>
          <a:xfrm flipV="1">
            <a:off x="6883804" y="2724629"/>
            <a:ext cx="0" cy="884559"/>
          </a:xfrm>
          <a:prstGeom prst="straightConnector1">
            <a:avLst/>
          </a:prstGeom>
          <a:ln w="1016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7" name="Picture 76">
            <a:extLst>
              <a:ext uri="{FF2B5EF4-FFF2-40B4-BE49-F238E27FC236}">
                <a16:creationId xmlns:a16="http://schemas.microsoft.com/office/drawing/2014/main" id="{334B3F91-9B7F-4F01-8AC4-B4DE15AB854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82813" y="3156190"/>
            <a:ext cx="1461137" cy="1235766"/>
          </a:xfrm>
          <a:prstGeom prst="rect">
            <a:avLst/>
          </a:prstGeom>
        </p:spPr>
      </p:pic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A8F42AC4-0CAA-42D5-B33C-041179172BE5}"/>
              </a:ext>
            </a:extLst>
          </p:cNvPr>
          <p:cNvCxnSpPr>
            <a:cxnSpLocks/>
          </p:cNvCxnSpPr>
          <p:nvPr/>
        </p:nvCxnSpPr>
        <p:spPr>
          <a:xfrm flipV="1">
            <a:off x="7429500" y="2755890"/>
            <a:ext cx="0" cy="884559"/>
          </a:xfrm>
          <a:prstGeom prst="straightConnector1">
            <a:avLst/>
          </a:prstGeom>
          <a:ln w="1016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Rectangle 84">
            <a:extLst>
              <a:ext uri="{FF2B5EF4-FFF2-40B4-BE49-F238E27FC236}">
                <a16:creationId xmlns:a16="http://schemas.microsoft.com/office/drawing/2014/main" id="{35D2133A-5C3F-49D0-936E-B867021F736E}"/>
              </a:ext>
            </a:extLst>
          </p:cNvPr>
          <p:cNvSpPr/>
          <p:nvPr/>
        </p:nvSpPr>
        <p:spPr>
          <a:xfrm>
            <a:off x="6259959" y="0"/>
            <a:ext cx="2884041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6" name="Title 1">
            <a:extLst>
              <a:ext uri="{FF2B5EF4-FFF2-40B4-BE49-F238E27FC236}">
                <a16:creationId xmlns:a16="http://schemas.microsoft.com/office/drawing/2014/main" id="{B21FBCC3-9587-417C-9926-AB77A8F9C0DB}"/>
              </a:ext>
            </a:extLst>
          </p:cNvPr>
          <p:cNvSpPr txBox="1">
            <a:spLocks/>
          </p:cNvSpPr>
          <p:nvPr/>
        </p:nvSpPr>
        <p:spPr>
          <a:xfrm>
            <a:off x="152400" y="279320"/>
            <a:ext cx="7162800" cy="9906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CA" sz="3600" b="1"/>
              <a:t>Mercury Use (loss to environment) </a:t>
            </a:r>
            <a:endParaRPr lang="en-CA" sz="3600"/>
          </a:p>
        </p:txBody>
      </p:sp>
    </p:spTree>
    <p:extLst>
      <p:ext uri="{BB962C8B-B14F-4D97-AF65-F5344CB8AC3E}">
        <p14:creationId xmlns:p14="http://schemas.microsoft.com/office/powerpoint/2010/main" val="559643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FE5A4A4-8C25-45C5-905F-2823CC0445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3242153"/>
            <a:ext cx="4419601" cy="33165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D7194CE-94EB-4E39-B398-62EEB61343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0" y="1493542"/>
            <a:ext cx="4629150" cy="1021058"/>
          </a:xfrm>
        </p:spPr>
        <p:txBody>
          <a:bodyPr/>
          <a:lstStyle/>
          <a:p>
            <a:pPr algn="l"/>
            <a:r>
              <a:rPr lang="en-CA" sz="2400" i="1" dirty="0"/>
              <a:t>If waste rock contains enough gold, it is sometimes reprocessed by leeching with cyanide. (worst practice banned by Minamata)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BD86F77-F9B3-43C4-ACDA-E5C2E856E525}"/>
              </a:ext>
            </a:extLst>
          </p:cNvPr>
          <p:cNvSpPr txBox="1">
            <a:spLocks/>
          </p:cNvSpPr>
          <p:nvPr/>
        </p:nvSpPr>
        <p:spPr>
          <a:xfrm>
            <a:off x="685800" y="1371600"/>
            <a:ext cx="2209800" cy="1500961"/>
          </a:xfr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CA" sz="3600" b="1" dirty="0"/>
              <a:t>Processing</a:t>
            </a:r>
            <a:r>
              <a:rPr lang="en-CA" sz="3200" b="1" dirty="0"/>
              <a:t> </a:t>
            </a:r>
          </a:p>
          <a:p>
            <a:pPr algn="r"/>
            <a:r>
              <a:rPr lang="en-CA" sz="3600" b="1" dirty="0"/>
              <a:t>Tailings</a:t>
            </a:r>
            <a:r>
              <a:rPr lang="en-CA" sz="3200" b="1" dirty="0"/>
              <a:t> </a:t>
            </a:r>
            <a:r>
              <a:rPr lang="en-CA" sz="2400" b="1" dirty="0"/>
              <a:t>(waste)</a:t>
            </a:r>
            <a:endParaRPr lang="en-CA" sz="3200" b="1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637C4C4E-1794-426F-B63A-1A12CA2E2E33}"/>
              </a:ext>
            </a:extLst>
          </p:cNvPr>
          <p:cNvSpPr txBox="1">
            <a:spLocks/>
          </p:cNvSpPr>
          <p:nvPr/>
        </p:nvSpPr>
        <p:spPr>
          <a:xfrm>
            <a:off x="318697" y="381000"/>
            <a:ext cx="5372100" cy="74295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NI" sz="4000" b="1" dirty="0"/>
              <a:t>Processing </a:t>
            </a:r>
            <a:endParaRPr lang="es-NI" sz="400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BB801CE-D323-4FB8-B403-54107D5E7EB9}"/>
              </a:ext>
            </a:extLst>
          </p:cNvPr>
          <p:cNvGrpSpPr/>
          <p:nvPr/>
        </p:nvGrpSpPr>
        <p:grpSpPr>
          <a:xfrm>
            <a:off x="4471868" y="4290050"/>
            <a:ext cx="809864" cy="685506"/>
            <a:chOff x="8791336" y="1219200"/>
            <a:chExt cx="809864" cy="685506"/>
          </a:xfrm>
          <a:solidFill>
            <a:srgbClr val="FF0000"/>
          </a:solidFill>
        </p:grpSpPr>
        <p:sp>
          <p:nvSpPr>
            <p:cNvPr id="7" name="Arrow: Up 6">
              <a:extLst>
                <a:ext uri="{FF2B5EF4-FFF2-40B4-BE49-F238E27FC236}">
                  <a16:creationId xmlns:a16="http://schemas.microsoft.com/office/drawing/2014/main" id="{1A287712-0617-465B-A8C8-F4BB6180AACC}"/>
                </a:ext>
              </a:extLst>
            </p:cNvPr>
            <p:cNvSpPr/>
            <p:nvPr/>
          </p:nvSpPr>
          <p:spPr>
            <a:xfrm>
              <a:off x="8791336" y="1219200"/>
              <a:ext cx="809864" cy="685506"/>
            </a:xfrm>
            <a:prstGeom prst="upArrow">
              <a:avLst/>
            </a:prstGeom>
            <a:grpFill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391B276-DD28-4717-B586-6E87B66064A5}"/>
                </a:ext>
              </a:extLst>
            </p:cNvPr>
            <p:cNvSpPr txBox="1"/>
            <p:nvPr/>
          </p:nvSpPr>
          <p:spPr>
            <a:xfrm>
              <a:off x="8977298" y="1383268"/>
              <a:ext cx="4379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b="1" dirty="0"/>
                <a:t>Hg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D25AD547-DD28-4426-977D-9D5FE702411F}"/>
              </a:ext>
            </a:extLst>
          </p:cNvPr>
          <p:cNvGrpSpPr/>
          <p:nvPr/>
        </p:nvGrpSpPr>
        <p:grpSpPr>
          <a:xfrm>
            <a:off x="5857979" y="5929146"/>
            <a:ext cx="810000" cy="705605"/>
            <a:chOff x="2317774" y="5586218"/>
            <a:chExt cx="810000" cy="705605"/>
          </a:xfrm>
          <a:solidFill>
            <a:srgbClr val="FF0000"/>
          </a:solidFill>
        </p:grpSpPr>
        <p:sp>
          <p:nvSpPr>
            <p:cNvPr id="10" name="Arrow: Up 9">
              <a:extLst>
                <a:ext uri="{FF2B5EF4-FFF2-40B4-BE49-F238E27FC236}">
                  <a16:creationId xmlns:a16="http://schemas.microsoft.com/office/drawing/2014/main" id="{D3B157DB-1AE6-4EF4-A250-040BEA9A6A0D}"/>
                </a:ext>
              </a:extLst>
            </p:cNvPr>
            <p:cNvSpPr/>
            <p:nvPr/>
          </p:nvSpPr>
          <p:spPr>
            <a:xfrm rot="10800000">
              <a:off x="2317774" y="5586218"/>
              <a:ext cx="810000" cy="705605"/>
            </a:xfrm>
            <a:prstGeom prst="upArrow">
              <a:avLst/>
            </a:prstGeom>
            <a:solidFill>
              <a:srgbClr val="0070C0"/>
            </a:solidFill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9BF655A-E682-4D96-8205-79E0DA2ACB19}"/>
                </a:ext>
              </a:extLst>
            </p:cNvPr>
            <p:cNvSpPr txBox="1"/>
            <p:nvPr/>
          </p:nvSpPr>
          <p:spPr>
            <a:xfrm>
              <a:off x="2503804" y="5754355"/>
              <a:ext cx="43794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b="1" dirty="0"/>
                <a:t>Hg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2003666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idx="4294967295"/>
          </p:nvPr>
        </p:nvSpPr>
        <p:spPr>
          <a:xfrm>
            <a:off x="838200" y="152400"/>
            <a:ext cx="8991600" cy="9906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/>
            <a:r>
              <a:rPr lang="en-US" sz="4000" b="1" dirty="0"/>
              <a:t>A typical workflow</a:t>
            </a:r>
            <a:endParaRPr lang="en-US" sz="40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524000"/>
            <a:ext cx="5029200" cy="4724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60640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1447800"/>
            <a:ext cx="5867400" cy="47498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035FDCAA-EB5A-41A2-A889-16837DC6065A}"/>
              </a:ext>
            </a:extLst>
          </p:cNvPr>
          <p:cNvSpPr txBox="1">
            <a:spLocks/>
          </p:cNvSpPr>
          <p:nvPr/>
        </p:nvSpPr>
        <p:spPr>
          <a:xfrm>
            <a:off x="838200" y="152400"/>
            <a:ext cx="8991600" cy="9906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b="1"/>
              <a:t>A typical workflow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98784412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1371600"/>
            <a:ext cx="5918200" cy="478542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2A5FD0EC-6CB8-43D4-95DB-064091581976}"/>
              </a:ext>
            </a:extLst>
          </p:cNvPr>
          <p:cNvSpPr txBox="1">
            <a:spLocks/>
          </p:cNvSpPr>
          <p:nvPr/>
        </p:nvSpPr>
        <p:spPr>
          <a:xfrm>
            <a:off x="838200" y="152400"/>
            <a:ext cx="8991600" cy="9906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b="1"/>
              <a:t>A typical workflow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32347595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1447800"/>
            <a:ext cx="6553200" cy="491490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5AC8CEE3-9C01-464C-AC28-955B098FD9A7}"/>
              </a:ext>
            </a:extLst>
          </p:cNvPr>
          <p:cNvSpPr txBox="1">
            <a:spLocks/>
          </p:cNvSpPr>
          <p:nvPr/>
        </p:nvSpPr>
        <p:spPr>
          <a:xfrm>
            <a:off x="838200" y="152400"/>
            <a:ext cx="8991600" cy="9906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b="1"/>
              <a:t>A typical workflow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09118729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1524000"/>
            <a:ext cx="6934200" cy="4659931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E6867A9F-E570-42DA-80CB-B93294DF9811}"/>
              </a:ext>
            </a:extLst>
          </p:cNvPr>
          <p:cNvSpPr txBox="1">
            <a:spLocks/>
          </p:cNvSpPr>
          <p:nvPr/>
        </p:nvSpPr>
        <p:spPr>
          <a:xfrm>
            <a:off x="838200" y="152400"/>
            <a:ext cx="8991600" cy="9906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b="1"/>
              <a:t>A typical workflow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12775521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B68C6C5-C535-438F-92BA-B438D2EC757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19200" y="1752600"/>
            <a:ext cx="6781800" cy="4223207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96239EA8-BF0A-4B9E-9428-E3B71ADE60A9}"/>
              </a:ext>
            </a:extLst>
          </p:cNvPr>
          <p:cNvSpPr txBox="1">
            <a:spLocks/>
          </p:cNvSpPr>
          <p:nvPr/>
        </p:nvSpPr>
        <p:spPr>
          <a:xfrm>
            <a:off x="838200" y="152400"/>
            <a:ext cx="8991600" cy="9906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b="1"/>
              <a:t>A typical workflow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54313026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334" y="2038350"/>
            <a:ext cx="4191000" cy="3143250"/>
          </a:xfrm>
          <a:prstGeom prst="rect">
            <a:avLst/>
          </a:prstGeom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57E5FF0D-3FF0-4084-9837-F3797BFBF8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30934" y="2038350"/>
            <a:ext cx="4284466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F58F6A08-FCDB-484E-B00C-F83B4D91B02C}"/>
              </a:ext>
            </a:extLst>
          </p:cNvPr>
          <p:cNvSpPr txBox="1">
            <a:spLocks/>
          </p:cNvSpPr>
          <p:nvPr/>
        </p:nvSpPr>
        <p:spPr>
          <a:xfrm>
            <a:off x="838200" y="152400"/>
            <a:ext cx="8991600" cy="9906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b="1"/>
              <a:t>A typical workflow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52746525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303C666-03DA-4F03-9C51-CABB3462A5F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86000" y="1905000"/>
            <a:ext cx="4038600" cy="3899765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92447615-8979-4ECD-85BA-A4F1D430404B}"/>
              </a:ext>
            </a:extLst>
          </p:cNvPr>
          <p:cNvSpPr txBox="1">
            <a:spLocks/>
          </p:cNvSpPr>
          <p:nvPr/>
        </p:nvSpPr>
        <p:spPr>
          <a:xfrm>
            <a:off x="838200" y="152400"/>
            <a:ext cx="8991600" cy="9906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b="1"/>
              <a:t>A typical workflow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99418491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EA4CCE3-5EFF-4440-8138-B2F2B93B36C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81600" y="1921932"/>
            <a:ext cx="3657600" cy="3856920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C139A2F-400B-45AA-8583-AE44CA80681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799" y="1921932"/>
            <a:ext cx="4661253" cy="385692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5B27D6A3-202F-41B3-868B-9A48E1F016E5}"/>
              </a:ext>
            </a:extLst>
          </p:cNvPr>
          <p:cNvSpPr txBox="1">
            <a:spLocks/>
          </p:cNvSpPr>
          <p:nvPr/>
        </p:nvSpPr>
        <p:spPr>
          <a:xfrm>
            <a:off x="838200" y="152400"/>
            <a:ext cx="8991600" cy="9906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b="1" dirty="0"/>
              <a:t>A typical workflow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1226509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" name="Group 124"/>
          <p:cNvGrpSpPr/>
          <p:nvPr/>
        </p:nvGrpSpPr>
        <p:grpSpPr>
          <a:xfrm>
            <a:off x="5691" y="2169348"/>
            <a:ext cx="9138309" cy="3164652"/>
            <a:chOff x="-70509" y="1905000"/>
            <a:chExt cx="9138309" cy="3164652"/>
          </a:xfrm>
        </p:grpSpPr>
        <p:grpSp>
          <p:nvGrpSpPr>
            <p:cNvPr id="126" name="Group 125"/>
            <p:cNvGrpSpPr/>
            <p:nvPr/>
          </p:nvGrpSpPr>
          <p:grpSpPr>
            <a:xfrm>
              <a:off x="-70509" y="1905000"/>
              <a:ext cx="9138309" cy="3164652"/>
              <a:chOff x="-70509" y="1905000"/>
              <a:chExt cx="9138309" cy="3164652"/>
            </a:xfrm>
          </p:grpSpPr>
          <p:pic>
            <p:nvPicPr>
              <p:cNvPr id="128" name="Picture 127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28600" y="1905000"/>
                <a:ext cx="8839200" cy="3164652"/>
              </a:xfrm>
              <a:prstGeom prst="rect">
                <a:avLst/>
              </a:prstGeom>
            </p:spPr>
          </p:pic>
          <p:sp>
            <p:nvSpPr>
              <p:cNvPr id="129" name="TextBox 128"/>
              <p:cNvSpPr txBox="1"/>
              <p:nvPr/>
            </p:nvSpPr>
            <p:spPr>
              <a:xfrm>
                <a:off x="-70509" y="2483604"/>
                <a:ext cx="527709" cy="2923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mine</a:t>
                </a:r>
              </a:p>
            </p:txBody>
          </p:sp>
        </p:grpSp>
        <p:sp>
          <p:nvSpPr>
            <p:cNvPr id="127" name="TextBox 126"/>
            <p:cNvSpPr txBox="1"/>
            <p:nvPr/>
          </p:nvSpPr>
          <p:spPr>
            <a:xfrm>
              <a:off x="6447294" y="2912388"/>
              <a:ext cx="77033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200" b="1" dirty="0"/>
                <a:t>amalgam</a:t>
              </a:r>
            </a:p>
          </p:txBody>
        </p:sp>
      </p:grpSp>
      <p:sp>
        <p:nvSpPr>
          <p:cNvPr id="35" name="Title 1">
            <a:extLst>
              <a:ext uri="{FF2B5EF4-FFF2-40B4-BE49-F238E27FC236}">
                <a16:creationId xmlns:a16="http://schemas.microsoft.com/office/drawing/2014/main" id="{6078A3A8-948B-49D2-9EDF-B30B941ADD2F}"/>
              </a:ext>
            </a:extLst>
          </p:cNvPr>
          <p:cNvSpPr txBox="1">
            <a:spLocks/>
          </p:cNvSpPr>
          <p:nvPr/>
        </p:nvSpPr>
        <p:spPr>
          <a:xfrm>
            <a:off x="838200" y="152400"/>
            <a:ext cx="8991600" cy="9906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b="1" dirty="0"/>
              <a:t>A typical workflow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24906980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" name="Group 124"/>
          <p:cNvGrpSpPr/>
          <p:nvPr/>
        </p:nvGrpSpPr>
        <p:grpSpPr>
          <a:xfrm>
            <a:off x="5691" y="2169348"/>
            <a:ext cx="9138309" cy="3164652"/>
            <a:chOff x="-70509" y="1905000"/>
            <a:chExt cx="9138309" cy="3164652"/>
          </a:xfrm>
        </p:grpSpPr>
        <p:grpSp>
          <p:nvGrpSpPr>
            <p:cNvPr id="126" name="Group 125"/>
            <p:cNvGrpSpPr/>
            <p:nvPr/>
          </p:nvGrpSpPr>
          <p:grpSpPr>
            <a:xfrm>
              <a:off x="-70509" y="1905000"/>
              <a:ext cx="9138309" cy="3164652"/>
              <a:chOff x="-70509" y="1905000"/>
              <a:chExt cx="9138309" cy="3164652"/>
            </a:xfrm>
          </p:grpSpPr>
          <p:pic>
            <p:nvPicPr>
              <p:cNvPr id="128" name="Picture 127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28600" y="1905000"/>
                <a:ext cx="8839200" cy="3164652"/>
              </a:xfrm>
              <a:prstGeom prst="rect">
                <a:avLst/>
              </a:prstGeom>
            </p:spPr>
          </p:pic>
          <p:sp>
            <p:nvSpPr>
              <p:cNvPr id="129" name="TextBox 128"/>
              <p:cNvSpPr txBox="1"/>
              <p:nvPr/>
            </p:nvSpPr>
            <p:spPr>
              <a:xfrm>
                <a:off x="-70509" y="2483604"/>
                <a:ext cx="527709" cy="29238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CA" sz="13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</a:rPr>
                  <a:t>mine</a:t>
                </a:r>
              </a:p>
            </p:txBody>
          </p:sp>
        </p:grpSp>
        <p:sp>
          <p:nvSpPr>
            <p:cNvPr id="127" name="TextBox 126"/>
            <p:cNvSpPr txBox="1"/>
            <p:nvPr/>
          </p:nvSpPr>
          <p:spPr>
            <a:xfrm>
              <a:off x="6447294" y="2912388"/>
              <a:ext cx="77033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200" b="1" dirty="0"/>
                <a:t>amalgam</a:t>
              </a:r>
            </a:p>
          </p:txBody>
        </p:sp>
      </p:grpSp>
      <p:sp>
        <p:nvSpPr>
          <p:cNvPr id="11" name="Arrow: Up 10"/>
          <p:cNvSpPr/>
          <p:nvPr/>
        </p:nvSpPr>
        <p:spPr>
          <a:xfrm rot="10800000">
            <a:off x="6042212" y="5405682"/>
            <a:ext cx="596693" cy="935705"/>
          </a:xfrm>
          <a:prstGeom prst="up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2" name="Arrow: Up 11"/>
          <p:cNvSpPr/>
          <p:nvPr/>
        </p:nvSpPr>
        <p:spPr>
          <a:xfrm rot="10800000">
            <a:off x="6206085" y="3255095"/>
            <a:ext cx="299111" cy="743670"/>
          </a:xfrm>
          <a:prstGeom prst="up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2" name="Flowchart: Punched Tape 1"/>
          <p:cNvSpPr/>
          <p:nvPr/>
        </p:nvSpPr>
        <p:spPr>
          <a:xfrm rot="696851">
            <a:off x="-329354" y="5979258"/>
            <a:ext cx="8716953" cy="2695890"/>
          </a:xfrm>
          <a:prstGeom prst="flowChartPunchedTape">
            <a:avLst/>
          </a:prstGeom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3" name="Cloud 2"/>
          <p:cNvSpPr/>
          <p:nvPr/>
        </p:nvSpPr>
        <p:spPr>
          <a:xfrm>
            <a:off x="6653003" y="1248363"/>
            <a:ext cx="1622393" cy="757752"/>
          </a:xfrm>
          <a:prstGeom prst="cloud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6" name="Cloud 15"/>
          <p:cNvSpPr/>
          <p:nvPr/>
        </p:nvSpPr>
        <p:spPr>
          <a:xfrm>
            <a:off x="7903748" y="1600200"/>
            <a:ext cx="859252" cy="533400"/>
          </a:xfrm>
          <a:prstGeom prst="cloud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1" name="Arrow: Up 30"/>
          <p:cNvSpPr/>
          <p:nvPr/>
        </p:nvSpPr>
        <p:spPr>
          <a:xfrm>
            <a:off x="3826311" y="4451907"/>
            <a:ext cx="246536" cy="344771"/>
          </a:xfrm>
          <a:prstGeom prst="up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TextBox 4"/>
          <p:cNvSpPr txBox="1"/>
          <p:nvPr/>
        </p:nvSpPr>
        <p:spPr>
          <a:xfrm>
            <a:off x="304800" y="6266329"/>
            <a:ext cx="2699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>
                <a:solidFill>
                  <a:schemeClr val="tx2">
                    <a:lumMod val="75000"/>
                  </a:schemeClr>
                </a:solidFill>
              </a:rPr>
              <a:t>Rivers, lakes, ground water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3310329" y="4876977"/>
            <a:ext cx="1502621" cy="1160100"/>
            <a:chOff x="2758888" y="4859700"/>
            <a:chExt cx="1502621" cy="1160100"/>
          </a:xfrm>
        </p:grpSpPr>
        <p:sp>
          <p:nvSpPr>
            <p:cNvPr id="4" name="Chord 3"/>
            <p:cNvSpPr/>
            <p:nvPr/>
          </p:nvSpPr>
          <p:spPr>
            <a:xfrm rot="6761596">
              <a:off x="2895600" y="4953000"/>
              <a:ext cx="533400" cy="381000"/>
            </a:xfrm>
            <a:prstGeom prst="chord">
              <a:avLst/>
            </a:prstGeom>
            <a:solidFill>
              <a:srgbClr val="C380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9" name="Chord 18"/>
            <p:cNvSpPr/>
            <p:nvPr/>
          </p:nvSpPr>
          <p:spPr>
            <a:xfrm rot="6761596">
              <a:off x="3048000" y="5105400"/>
              <a:ext cx="533400" cy="381000"/>
            </a:xfrm>
            <a:prstGeom prst="chord">
              <a:avLst/>
            </a:prstGeom>
            <a:solidFill>
              <a:srgbClr val="C380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1" name="Chord 20"/>
            <p:cNvSpPr/>
            <p:nvPr/>
          </p:nvSpPr>
          <p:spPr>
            <a:xfrm rot="6761596">
              <a:off x="3200400" y="5257800"/>
              <a:ext cx="533400" cy="381000"/>
            </a:xfrm>
            <a:prstGeom prst="chord">
              <a:avLst/>
            </a:prstGeom>
            <a:solidFill>
              <a:srgbClr val="C380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2" name="Chord 21"/>
            <p:cNvSpPr/>
            <p:nvPr/>
          </p:nvSpPr>
          <p:spPr>
            <a:xfrm rot="6761596">
              <a:off x="3352800" y="5410200"/>
              <a:ext cx="533400" cy="381000"/>
            </a:xfrm>
            <a:prstGeom prst="chord">
              <a:avLst/>
            </a:prstGeom>
            <a:solidFill>
              <a:srgbClr val="C380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3" name="Chord 22"/>
            <p:cNvSpPr/>
            <p:nvPr/>
          </p:nvSpPr>
          <p:spPr>
            <a:xfrm rot="6761596">
              <a:off x="2682688" y="5219701"/>
              <a:ext cx="533400" cy="381000"/>
            </a:xfrm>
            <a:prstGeom prst="chord">
              <a:avLst/>
            </a:prstGeom>
            <a:solidFill>
              <a:srgbClr val="C380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4" name="Chord 23"/>
            <p:cNvSpPr/>
            <p:nvPr/>
          </p:nvSpPr>
          <p:spPr>
            <a:xfrm rot="6761596">
              <a:off x="3291299" y="4935900"/>
              <a:ext cx="533400" cy="381000"/>
            </a:xfrm>
            <a:prstGeom prst="chord">
              <a:avLst/>
            </a:prstGeom>
            <a:solidFill>
              <a:srgbClr val="C380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5" name="Chord 24"/>
            <p:cNvSpPr/>
            <p:nvPr/>
          </p:nvSpPr>
          <p:spPr>
            <a:xfrm rot="6761596">
              <a:off x="3555245" y="5173050"/>
              <a:ext cx="533400" cy="381000"/>
            </a:xfrm>
            <a:prstGeom prst="chord">
              <a:avLst/>
            </a:prstGeom>
            <a:solidFill>
              <a:srgbClr val="C380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8" name="Chord 27"/>
            <p:cNvSpPr/>
            <p:nvPr/>
          </p:nvSpPr>
          <p:spPr>
            <a:xfrm rot="6761596">
              <a:off x="3505200" y="5562600"/>
              <a:ext cx="533400" cy="381000"/>
            </a:xfrm>
            <a:prstGeom prst="chord">
              <a:avLst/>
            </a:prstGeom>
            <a:solidFill>
              <a:srgbClr val="C380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9" name="Chord 28"/>
            <p:cNvSpPr/>
            <p:nvPr/>
          </p:nvSpPr>
          <p:spPr>
            <a:xfrm rot="6761596">
              <a:off x="2886410" y="5463045"/>
              <a:ext cx="533400" cy="381000"/>
            </a:xfrm>
            <a:prstGeom prst="chord">
              <a:avLst/>
            </a:prstGeom>
            <a:solidFill>
              <a:srgbClr val="C380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0" name="Chord 29"/>
            <p:cNvSpPr/>
            <p:nvPr/>
          </p:nvSpPr>
          <p:spPr>
            <a:xfrm rot="6761596">
              <a:off x="3804309" y="5319198"/>
              <a:ext cx="533400" cy="381000"/>
            </a:xfrm>
            <a:prstGeom prst="chord">
              <a:avLst/>
            </a:prstGeom>
            <a:solidFill>
              <a:srgbClr val="C380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2816018" y="5136091"/>
              <a:ext cx="13544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dirty="0">
                  <a:solidFill>
                    <a:srgbClr val="69300D"/>
                  </a:solidFill>
                </a:rPr>
                <a:t>Tailings piles</a:t>
              </a: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7124764" y="1505529"/>
            <a:ext cx="13363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Atmosphere</a:t>
            </a:r>
          </a:p>
        </p:txBody>
      </p:sp>
      <p:sp>
        <p:nvSpPr>
          <p:cNvPr id="34" name="Arrow: Up 33"/>
          <p:cNvSpPr/>
          <p:nvPr/>
        </p:nvSpPr>
        <p:spPr>
          <a:xfrm rot="10800000">
            <a:off x="3826311" y="5846523"/>
            <a:ext cx="233085" cy="397280"/>
          </a:xfrm>
          <a:prstGeom prst="up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36" name="Arrow: Up 35"/>
          <p:cNvSpPr/>
          <p:nvPr/>
        </p:nvSpPr>
        <p:spPr>
          <a:xfrm rot="15340852">
            <a:off x="5099573" y="4882127"/>
            <a:ext cx="596693" cy="705605"/>
          </a:xfrm>
          <a:prstGeom prst="upArrow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35" name="Title 1">
            <a:extLst>
              <a:ext uri="{FF2B5EF4-FFF2-40B4-BE49-F238E27FC236}">
                <a16:creationId xmlns:a16="http://schemas.microsoft.com/office/drawing/2014/main" id="{6078A3A8-948B-49D2-9EDF-B30B941ADD2F}"/>
              </a:ext>
            </a:extLst>
          </p:cNvPr>
          <p:cNvSpPr txBox="1">
            <a:spLocks/>
          </p:cNvSpPr>
          <p:nvPr/>
        </p:nvSpPr>
        <p:spPr>
          <a:xfrm>
            <a:off x="838200" y="152400"/>
            <a:ext cx="8991600" cy="9906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b="1" dirty="0"/>
              <a:t>A typical workflow</a:t>
            </a:r>
            <a:endParaRPr lang="en-US" sz="4000" dirty="0"/>
          </a:p>
        </p:txBody>
      </p:sp>
      <p:sp>
        <p:nvSpPr>
          <p:cNvPr id="37" name="Arrow: Up 36">
            <a:extLst>
              <a:ext uri="{FF2B5EF4-FFF2-40B4-BE49-F238E27FC236}">
                <a16:creationId xmlns:a16="http://schemas.microsoft.com/office/drawing/2014/main" id="{B4D31783-76BA-4178-943D-2B13CA1DFE9C}"/>
              </a:ext>
            </a:extLst>
          </p:cNvPr>
          <p:cNvSpPr/>
          <p:nvPr/>
        </p:nvSpPr>
        <p:spPr>
          <a:xfrm>
            <a:off x="8048036" y="2049762"/>
            <a:ext cx="598526" cy="617238"/>
          </a:xfrm>
          <a:prstGeom prst="up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9" name="Arrow: Up 8"/>
          <p:cNvSpPr/>
          <p:nvPr/>
        </p:nvSpPr>
        <p:spPr>
          <a:xfrm>
            <a:off x="7150401" y="2049762"/>
            <a:ext cx="598526" cy="617238"/>
          </a:xfrm>
          <a:prstGeom prst="up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9493504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74654" y="5410199"/>
            <a:ext cx="175080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800" dirty="0"/>
              <a:t>Individuals</a:t>
            </a:r>
            <a:endParaRPr lang="fr-CA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3081583" y="5409292"/>
            <a:ext cx="262924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800" dirty="0"/>
              <a:t>Small Businesses</a:t>
            </a:r>
            <a:endParaRPr lang="fr-CA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6526123" y="5409292"/>
            <a:ext cx="22858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dirty="0"/>
              <a:t>Cooperatives</a:t>
            </a:r>
            <a:endParaRPr lang="fr-CA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79"/>
          <a:stretch/>
        </p:blipFill>
        <p:spPr>
          <a:xfrm>
            <a:off x="360163" y="2438400"/>
            <a:ext cx="2547932" cy="29718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20029" y="2443089"/>
            <a:ext cx="2590800" cy="29718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53441" y="2438400"/>
            <a:ext cx="3167068" cy="2973713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379457BF-4DED-4A78-974B-BAE983EC987D}"/>
              </a:ext>
            </a:extLst>
          </p:cNvPr>
          <p:cNvSpPr txBox="1">
            <a:spLocks/>
          </p:cNvSpPr>
          <p:nvPr/>
        </p:nvSpPr>
        <p:spPr>
          <a:xfrm>
            <a:off x="86041" y="293734"/>
            <a:ext cx="5867400" cy="7620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b="1" dirty="0"/>
              <a:t>Organization of ASGM</a:t>
            </a:r>
            <a:endParaRPr lang="en-US" sz="4000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98A98361-4F8F-4CA7-9F56-7C54BB8C9CCF}"/>
              </a:ext>
            </a:extLst>
          </p:cNvPr>
          <p:cNvSpPr txBox="1">
            <a:spLocks/>
          </p:cNvSpPr>
          <p:nvPr/>
        </p:nvSpPr>
        <p:spPr>
          <a:xfrm>
            <a:off x="340708" y="1486207"/>
            <a:ext cx="4688492" cy="7620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600" b="1" dirty="0"/>
              <a:t>Organization of miners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5868472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2501424F-F92D-450A-9F20-01EDF363C396}"/>
              </a:ext>
            </a:extLst>
          </p:cNvPr>
          <p:cNvSpPr txBox="1">
            <a:spLocks/>
          </p:cNvSpPr>
          <p:nvPr/>
        </p:nvSpPr>
        <p:spPr>
          <a:xfrm>
            <a:off x="152400" y="279320"/>
            <a:ext cx="7162800" cy="990600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s-NI" sz="4000" b="1" dirty="0" err="1"/>
              <a:t>Workforce</a:t>
            </a:r>
            <a:r>
              <a:rPr lang="es-NI" sz="4000" b="1" dirty="0"/>
              <a:t> </a:t>
            </a:r>
            <a:endParaRPr lang="es-NI" sz="40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6BB1ABA-3E89-4727-92EB-41B47E17A1BB}"/>
              </a:ext>
            </a:extLst>
          </p:cNvPr>
          <p:cNvSpPr/>
          <p:nvPr/>
        </p:nvSpPr>
        <p:spPr>
          <a:xfrm>
            <a:off x="304800" y="1600200"/>
            <a:ext cx="8305800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CA" sz="2400" b="1" dirty="0">
                <a:latin typeface="Calibri" panose="020F0502020204030204" pitchFamily="34" charset="0"/>
                <a:ea typeface="Calibri" panose="020F0502020204030204" pitchFamily="34" charset="0"/>
              </a:rPr>
              <a:t>Primary ASGM workforce - </a:t>
            </a:r>
            <a:r>
              <a:rPr lang="en-CA" sz="2400" dirty="0">
                <a:latin typeface="Calibri" panose="020F0502020204030204" pitchFamily="34" charset="0"/>
                <a:ea typeface="Calibri" panose="020F0502020204030204" pitchFamily="34" charset="0"/>
              </a:rPr>
              <a:t>number of workers directly employed in the gold production system (receive direct payment from the gold proceeds). </a:t>
            </a:r>
          </a:p>
          <a:p>
            <a:pPr marL="466725" indent="-174625">
              <a:spcAft>
                <a:spcPts val="600"/>
              </a:spcAft>
            </a:pPr>
            <a:r>
              <a:rPr lang="en-CA" sz="2400" dirty="0">
                <a:latin typeface="Calibri" panose="020F0502020204030204" pitchFamily="34" charset="0"/>
                <a:ea typeface="Calibri" panose="020F0502020204030204" pitchFamily="34" charset="0"/>
              </a:rPr>
              <a:t> - miners (extraction workers, processing workers, mining/processing foremen), business owners, mining coordinators, cooperative leaders</a:t>
            </a:r>
          </a:p>
          <a:p>
            <a:pPr marL="466725" indent="-174625">
              <a:spcAft>
                <a:spcPts val="600"/>
              </a:spcAft>
            </a:pPr>
            <a:endParaRPr lang="en-CA" sz="2400" dirty="0"/>
          </a:p>
          <a:p>
            <a:pPr>
              <a:spcAft>
                <a:spcPts val="600"/>
              </a:spcAft>
            </a:pPr>
            <a:r>
              <a:rPr lang="en-CA" sz="2400" b="1" dirty="0"/>
              <a:t>Secondary ASGM workforce</a:t>
            </a:r>
            <a:r>
              <a:rPr lang="en-CA" sz="2400" dirty="0"/>
              <a:t> - number of people indirectly financially dependent on the ASGM sector (provide goods and services to the sector). </a:t>
            </a:r>
          </a:p>
          <a:p>
            <a:pPr indent="292100">
              <a:spcAft>
                <a:spcPts val="600"/>
              </a:spcAft>
            </a:pPr>
            <a:r>
              <a:rPr lang="en-CA" sz="2400" dirty="0"/>
              <a:t>- agricultural producers, merchants, traders, service providers</a:t>
            </a:r>
            <a:endParaRPr lang="en-CA" sz="240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895332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379457BF-4DED-4A78-974B-BAE983EC987D}"/>
              </a:ext>
            </a:extLst>
          </p:cNvPr>
          <p:cNvSpPr txBox="1">
            <a:spLocks/>
          </p:cNvSpPr>
          <p:nvPr/>
        </p:nvSpPr>
        <p:spPr>
          <a:xfrm>
            <a:off x="86041" y="293734"/>
            <a:ext cx="5867400" cy="7620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CA" sz="4000" b="1" dirty="0"/>
              <a:t>Organization of ASGM</a:t>
            </a:r>
            <a:endParaRPr lang="en-CA" sz="400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B30B7F2-90D5-4F26-B8D9-FB42698605C0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45" y="1524000"/>
            <a:ext cx="8829359" cy="472440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DA1F279-C87E-4187-80BA-9C4C24B570A2}"/>
              </a:ext>
            </a:extLst>
          </p:cNvPr>
          <p:cNvSpPr/>
          <p:nvPr/>
        </p:nvSpPr>
        <p:spPr>
          <a:xfrm>
            <a:off x="228600" y="1371600"/>
            <a:ext cx="2474973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CA" sz="3600" b="1" dirty="0"/>
              <a:t>Distribution</a:t>
            </a:r>
          </a:p>
          <a:p>
            <a:r>
              <a:rPr lang="en-CA" sz="3600" b="1" dirty="0"/>
              <a:t>of Revenue </a:t>
            </a:r>
          </a:p>
        </p:txBody>
      </p:sp>
    </p:spTree>
    <p:extLst>
      <p:ext uri="{BB962C8B-B14F-4D97-AF65-F5344CB8AC3E}">
        <p14:creationId xmlns:p14="http://schemas.microsoft.com/office/powerpoint/2010/main" val="326400380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34461" y="2515612"/>
            <a:ext cx="867507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Few ASGM operations adhere to national legal frameworks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Often local governance (Community, Municipality, Local police)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Understanding the governance structure can provide useful information for inventory work: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CA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CA" sz="2400" dirty="0"/>
              <a:t>Understand key stakeholders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CA" sz="2400" dirty="0"/>
              <a:t>Determine who to interview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CA" sz="2400" dirty="0"/>
              <a:t>Provide insight into local operations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23FF971-AD3C-4E10-95D3-497BC6902950}"/>
              </a:ext>
            </a:extLst>
          </p:cNvPr>
          <p:cNvSpPr txBox="1">
            <a:spLocks/>
          </p:cNvSpPr>
          <p:nvPr/>
        </p:nvSpPr>
        <p:spPr>
          <a:xfrm>
            <a:off x="152400" y="1600200"/>
            <a:ext cx="5867400" cy="7620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CA" sz="3600" b="1" dirty="0"/>
              <a:t>Formality / Governance</a:t>
            </a:r>
            <a:endParaRPr lang="en-CA" sz="360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F1F4B9D-0E7E-483B-83FA-83C2912F25F1}"/>
              </a:ext>
            </a:extLst>
          </p:cNvPr>
          <p:cNvSpPr txBox="1">
            <a:spLocks/>
          </p:cNvSpPr>
          <p:nvPr/>
        </p:nvSpPr>
        <p:spPr>
          <a:xfrm>
            <a:off x="86041" y="293734"/>
            <a:ext cx="5867400" cy="7620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CA" sz="4000" b="1" dirty="0"/>
              <a:t>Organization of ASGM</a:t>
            </a:r>
            <a:endParaRPr lang="en-CA" sz="4000" dirty="0"/>
          </a:p>
        </p:txBody>
      </p:sp>
      <p:sp>
        <p:nvSpPr>
          <p:cNvPr id="2" name="AutoShape 2" descr="http://images.slideplayer.com/15/4729405/slides/slide_1.jpg">
            <a:extLst>
              <a:ext uri="{FF2B5EF4-FFF2-40B4-BE49-F238E27FC236}">
                <a16:creationId xmlns:a16="http://schemas.microsoft.com/office/drawing/2014/main" id="{D4C200FE-7641-401D-9927-34B4B9CA33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pic>
        <p:nvPicPr>
          <p:cNvPr id="2052" name="Picture 4" descr="http://images.slideplayer.com/15/4729405/slides/slide_1.jpg">
            <a:extLst>
              <a:ext uri="{FF2B5EF4-FFF2-40B4-BE49-F238E27FC236}">
                <a16:creationId xmlns:a16="http://schemas.microsoft.com/office/drawing/2014/main" id="{C4985A84-12FA-46AB-A497-8255382DFC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933986" y="4572000"/>
            <a:ext cx="3124200" cy="1857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0226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762000" y="1905000"/>
            <a:ext cx="7305984" cy="4062193"/>
            <a:chOff x="1533216" y="2414807"/>
            <a:chExt cx="5711403" cy="2914370"/>
          </a:xfrm>
        </p:grpSpPr>
        <p:cxnSp>
          <p:nvCxnSpPr>
            <p:cNvPr id="29" name="Straight Connector 28"/>
            <p:cNvCxnSpPr/>
            <p:nvPr/>
          </p:nvCxnSpPr>
          <p:spPr>
            <a:xfrm>
              <a:off x="5201537" y="2423745"/>
              <a:ext cx="0" cy="2905432"/>
            </a:xfrm>
            <a:prstGeom prst="line">
              <a:avLst/>
            </a:prstGeom>
            <a:ln w="34925" cmpd="sng">
              <a:solidFill>
                <a:schemeClr val="tx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2889041" y="2435526"/>
              <a:ext cx="2268252" cy="30008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350" dirty="0">
                  <a:solidFill>
                    <a:srgbClr val="C00000"/>
                  </a:solidFill>
                  <a:latin typeface="Trebuchet MS" panose="020B0603020202020204" pitchFamily="34" charset="0"/>
                </a:rPr>
                <a:t>Domestic ASM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2889041" y="4085011"/>
              <a:ext cx="2268252" cy="30008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350" dirty="0">
                  <a:solidFill>
                    <a:srgbClr val="C00000"/>
                  </a:solidFill>
                  <a:latin typeface="Trebuchet MS" panose="020B0603020202020204" pitchFamily="34" charset="0"/>
                </a:rPr>
                <a:t>Domestic LSM</a:t>
              </a:r>
            </a:p>
          </p:txBody>
        </p:sp>
        <p:sp>
          <p:nvSpPr>
            <p:cNvPr id="4" name="Right Arrow 3"/>
            <p:cNvSpPr/>
            <p:nvPr/>
          </p:nvSpPr>
          <p:spPr>
            <a:xfrm>
              <a:off x="2943046" y="2939362"/>
              <a:ext cx="3903365" cy="683525"/>
            </a:xfrm>
            <a:prstGeom prst="rightArrow">
              <a:avLst>
                <a:gd name="adj1" fmla="val 50000"/>
                <a:gd name="adj2" fmla="val 29294"/>
              </a:avLst>
            </a:prstGeom>
            <a:solidFill>
              <a:schemeClr val="bg2">
                <a:lumMod val="60000"/>
                <a:lumOff val="40000"/>
              </a:schemeClr>
            </a:solidFill>
            <a:ln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350">
                <a:solidFill>
                  <a:schemeClr val="tx1"/>
                </a:solidFill>
              </a:endParaRPr>
            </a:p>
          </p:txBody>
        </p:sp>
        <p:sp>
          <p:nvSpPr>
            <p:cNvPr id="5" name="Rounded Rectangle 4"/>
            <p:cNvSpPr/>
            <p:nvPr/>
          </p:nvSpPr>
          <p:spPr>
            <a:xfrm>
              <a:off x="3115071" y="3010750"/>
              <a:ext cx="553064" cy="546348"/>
            </a:xfrm>
            <a:prstGeom prst="roundRect">
              <a:avLst/>
            </a:prstGeom>
            <a:ln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050" dirty="0">
                  <a:solidFill>
                    <a:schemeClr val="tx1"/>
                  </a:solidFill>
                </a:rPr>
                <a:t>On Site Buyer</a:t>
              </a:r>
            </a:p>
          </p:txBody>
        </p:sp>
        <p:sp>
          <p:nvSpPr>
            <p:cNvPr id="17" name="Rounded Rectangle 16"/>
            <p:cNvSpPr/>
            <p:nvPr/>
          </p:nvSpPr>
          <p:spPr>
            <a:xfrm>
              <a:off x="3840158" y="3013893"/>
              <a:ext cx="553064" cy="546348"/>
            </a:xfrm>
            <a:prstGeom prst="roundRect">
              <a:avLst/>
            </a:prstGeom>
            <a:ln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050" spc="-113" dirty="0">
                  <a:solidFill>
                    <a:schemeClr val="tx1"/>
                  </a:solidFill>
                </a:rPr>
                <a:t>Region Buyer</a:t>
              </a:r>
            </a:p>
          </p:txBody>
        </p:sp>
        <p:sp>
          <p:nvSpPr>
            <p:cNvPr id="18" name="Rounded Rectangle 17"/>
            <p:cNvSpPr/>
            <p:nvPr/>
          </p:nvSpPr>
          <p:spPr>
            <a:xfrm>
              <a:off x="4565245" y="3017036"/>
              <a:ext cx="553064" cy="546348"/>
            </a:xfrm>
            <a:prstGeom prst="roundRect">
              <a:avLst/>
            </a:prstGeom>
            <a:ln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900" spc="-113" dirty="0">
                  <a:solidFill>
                    <a:schemeClr val="tx1"/>
                  </a:solidFill>
                </a:rPr>
                <a:t>Exporter</a:t>
              </a:r>
            </a:p>
          </p:txBody>
        </p:sp>
        <p:sp>
          <p:nvSpPr>
            <p:cNvPr id="19" name="Rounded Rectangle 18"/>
            <p:cNvSpPr/>
            <p:nvPr/>
          </p:nvSpPr>
          <p:spPr>
            <a:xfrm>
              <a:off x="5290333" y="3020180"/>
              <a:ext cx="553064" cy="546348"/>
            </a:xfrm>
            <a:prstGeom prst="roundRect">
              <a:avLst/>
            </a:prstGeom>
            <a:ln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050" spc="-113" dirty="0">
                  <a:solidFill>
                    <a:schemeClr val="tx1"/>
                  </a:solidFill>
                </a:rPr>
                <a:t>Intern. Trader</a:t>
              </a:r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6015420" y="3023323"/>
              <a:ext cx="553064" cy="546348"/>
            </a:xfrm>
            <a:prstGeom prst="roundRect">
              <a:avLst/>
            </a:prstGeom>
            <a:ln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050" spc="-113" dirty="0">
                  <a:solidFill>
                    <a:schemeClr val="tx1"/>
                  </a:solidFill>
                </a:rPr>
                <a:t>Refiner</a:t>
              </a:r>
            </a:p>
          </p:txBody>
        </p:sp>
        <p:sp>
          <p:nvSpPr>
            <p:cNvPr id="21" name="Right Arrow 20"/>
            <p:cNvSpPr/>
            <p:nvPr/>
          </p:nvSpPr>
          <p:spPr>
            <a:xfrm>
              <a:off x="2943046" y="4350106"/>
              <a:ext cx="3903365" cy="683525"/>
            </a:xfrm>
            <a:prstGeom prst="rightArrow">
              <a:avLst>
                <a:gd name="adj1" fmla="val 50000"/>
                <a:gd name="adj2" fmla="val 29294"/>
              </a:avLst>
            </a:prstGeom>
            <a:solidFill>
              <a:schemeClr val="bg2">
                <a:lumMod val="60000"/>
                <a:lumOff val="40000"/>
              </a:schemeClr>
            </a:solidFill>
            <a:ln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350">
                <a:solidFill>
                  <a:schemeClr val="tx1"/>
                </a:solidFill>
              </a:endParaRPr>
            </a:p>
          </p:txBody>
        </p:sp>
        <p:sp>
          <p:nvSpPr>
            <p:cNvPr id="26" name="Rounded Rectangle 25"/>
            <p:cNvSpPr/>
            <p:nvPr/>
          </p:nvSpPr>
          <p:spPr>
            <a:xfrm>
              <a:off x="5843397" y="4434067"/>
              <a:ext cx="725087" cy="546348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05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Refiner</a:t>
              </a:r>
            </a:p>
          </p:txBody>
        </p:sp>
        <p:sp>
          <p:nvSpPr>
            <p:cNvPr id="27" name="Rounded Rectangle 26"/>
            <p:cNvSpPr/>
            <p:nvPr/>
          </p:nvSpPr>
          <p:spPr>
            <a:xfrm>
              <a:off x="2186963" y="4217238"/>
              <a:ext cx="648072" cy="1030823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350" dirty="0">
                  <a:solidFill>
                    <a:schemeClr val="tx1"/>
                  </a:solidFill>
                </a:rPr>
                <a:t>Mine</a:t>
              </a:r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4887263" y="4421194"/>
              <a:ext cx="705536" cy="546348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050" dirty="0">
                  <a:solidFill>
                    <a:schemeClr val="tx1"/>
                  </a:solidFill>
                </a:rPr>
                <a:t>Smelter</a:t>
              </a:r>
            </a:p>
          </p:txBody>
        </p:sp>
        <p:sp>
          <p:nvSpPr>
            <p:cNvPr id="28" name="Rounded Rectangle 27"/>
            <p:cNvSpPr/>
            <p:nvPr/>
          </p:nvSpPr>
          <p:spPr>
            <a:xfrm>
              <a:off x="6901889" y="4217237"/>
              <a:ext cx="342730" cy="1030823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350" dirty="0">
                  <a:solidFill>
                    <a:schemeClr val="tx1"/>
                  </a:solidFill>
                  <a:latin typeface="Trebuchet MS" panose="020B0603020202020204" pitchFamily="34" charset="0"/>
                </a:rPr>
                <a:t>LBMA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878707" y="2720608"/>
              <a:ext cx="471604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350" dirty="0">
                  <a:latin typeface="Trebuchet MS" panose="020B0603020202020204" pitchFamily="34" charset="0"/>
                </a:rPr>
                <a:t>70%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3552467" y="2716985"/>
              <a:ext cx="471604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350" dirty="0">
                  <a:latin typeface="Trebuchet MS" panose="020B0603020202020204" pitchFamily="34" charset="0"/>
                </a:rPr>
                <a:t>80%</a:t>
              </a: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285220" y="2713363"/>
              <a:ext cx="471604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350" dirty="0">
                  <a:latin typeface="Trebuchet MS" panose="020B0603020202020204" pitchFamily="34" charset="0"/>
                </a:rPr>
                <a:t>90%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4796752" y="2709740"/>
              <a:ext cx="471604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350" dirty="0">
                  <a:latin typeface="Trebuchet MS" panose="020B0603020202020204" pitchFamily="34" charset="0"/>
                </a:rPr>
                <a:t>95%</a:t>
              </a: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5234542" y="2706118"/>
              <a:ext cx="471604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350" dirty="0">
                  <a:latin typeface="Trebuchet MS" panose="020B0603020202020204" pitchFamily="34" charset="0"/>
                </a:rPr>
                <a:t>98%</a:t>
              </a: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5721398" y="2709740"/>
              <a:ext cx="471604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350" dirty="0">
                  <a:latin typeface="Trebuchet MS" panose="020B0603020202020204" pitchFamily="34" charset="0"/>
                </a:rPr>
                <a:t>99%</a:t>
              </a:r>
            </a:p>
          </p:txBody>
        </p:sp>
        <p:sp>
          <p:nvSpPr>
            <p:cNvPr id="35" name="Rounded Rectangle 34"/>
            <p:cNvSpPr/>
            <p:nvPr/>
          </p:nvSpPr>
          <p:spPr>
            <a:xfrm>
              <a:off x="6899691" y="2764175"/>
              <a:ext cx="342730" cy="1030823"/>
            </a:xfrm>
            <a:prstGeom prst="roundRect">
              <a:avLst/>
            </a:prstGeom>
            <a:solidFill>
              <a:schemeClr val="bg2">
                <a:lumMod val="75000"/>
              </a:schemeClr>
            </a:solidFill>
            <a:ln cmpd="sng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350" dirty="0">
                  <a:solidFill>
                    <a:schemeClr val="tx1"/>
                  </a:solidFill>
                  <a:latin typeface="Trebuchet MS" panose="020B0603020202020204" pitchFamily="34" charset="0"/>
                </a:rPr>
                <a:t>LBMA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878707" y="3646058"/>
              <a:ext cx="453970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350" dirty="0">
                  <a:latin typeface="Trebuchet MS" panose="020B0603020202020204" pitchFamily="34" charset="0"/>
                </a:rPr>
                <a:t>10g</a:t>
              </a: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3552467" y="3642436"/>
              <a:ext cx="545342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350" dirty="0">
                  <a:latin typeface="Trebuchet MS" panose="020B0603020202020204" pitchFamily="34" charset="0"/>
                </a:rPr>
                <a:t>100g</a:t>
              </a: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4285220" y="3638813"/>
              <a:ext cx="54053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350" dirty="0">
                  <a:latin typeface="Trebuchet MS" panose="020B0603020202020204" pitchFamily="34" charset="0"/>
                </a:rPr>
                <a:t>10kg</a:t>
              </a: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4796751" y="3635191"/>
              <a:ext cx="54053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350" dirty="0">
                  <a:latin typeface="Trebuchet MS" panose="020B0603020202020204" pitchFamily="34" charset="0"/>
                </a:rPr>
                <a:t>50kg</a:t>
              </a: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5721398" y="3635191"/>
              <a:ext cx="631904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350" dirty="0">
                  <a:latin typeface="Trebuchet MS" panose="020B0603020202020204" pitchFamily="34" charset="0"/>
                </a:rPr>
                <a:t>100kg</a:t>
              </a: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6388769" y="3808483"/>
              <a:ext cx="723275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1350" dirty="0">
                  <a:latin typeface="Trebuchet MS" panose="020B0603020202020204" pitchFamily="34" charset="0"/>
                </a:rPr>
                <a:t>1000kg</a:t>
              </a:r>
            </a:p>
          </p:txBody>
        </p:sp>
        <p:sp>
          <p:nvSpPr>
            <p:cNvPr id="40" name="Rounded Rectangle 39"/>
            <p:cNvSpPr/>
            <p:nvPr/>
          </p:nvSpPr>
          <p:spPr>
            <a:xfrm>
              <a:off x="2181288" y="2468813"/>
              <a:ext cx="648072" cy="43204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050" dirty="0">
                  <a:solidFill>
                    <a:schemeClr val="tx1"/>
                  </a:solidFill>
                </a:rPr>
                <a:t>10</a:t>
              </a:r>
            </a:p>
            <a:p>
              <a:pPr algn="ctr"/>
              <a:r>
                <a:rPr lang="en-CA" sz="1050" dirty="0">
                  <a:solidFill>
                    <a:schemeClr val="tx1"/>
                  </a:solidFill>
                </a:rPr>
                <a:t>Miners</a:t>
              </a:r>
            </a:p>
          </p:txBody>
        </p:sp>
        <p:sp>
          <p:nvSpPr>
            <p:cNvPr id="43" name="Rounded Rectangle 42"/>
            <p:cNvSpPr/>
            <p:nvPr/>
          </p:nvSpPr>
          <p:spPr>
            <a:xfrm>
              <a:off x="1695234" y="3059735"/>
              <a:ext cx="648072" cy="438336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050" dirty="0">
                  <a:solidFill>
                    <a:schemeClr val="tx1"/>
                  </a:solidFill>
                </a:rPr>
                <a:t>30</a:t>
              </a:r>
            </a:p>
            <a:p>
              <a:pPr algn="ctr"/>
              <a:r>
                <a:rPr lang="en-CA" sz="1050" dirty="0">
                  <a:solidFill>
                    <a:schemeClr val="tx1"/>
                  </a:solidFill>
                </a:rPr>
                <a:t>Miners</a:t>
              </a:r>
            </a:p>
          </p:txBody>
        </p:sp>
        <p:sp>
          <p:nvSpPr>
            <p:cNvPr id="44" name="Rounded Rectangle 43"/>
            <p:cNvSpPr/>
            <p:nvPr/>
          </p:nvSpPr>
          <p:spPr>
            <a:xfrm>
              <a:off x="2181288" y="3656945"/>
              <a:ext cx="648072" cy="43204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CA" sz="1050" dirty="0">
                  <a:solidFill>
                    <a:schemeClr val="tx1"/>
                  </a:solidFill>
                </a:rPr>
                <a:t>5</a:t>
              </a:r>
            </a:p>
            <a:p>
              <a:pPr algn="ctr"/>
              <a:r>
                <a:rPr lang="en-CA" sz="1050" dirty="0">
                  <a:solidFill>
                    <a:schemeClr val="tx1"/>
                  </a:solidFill>
                </a:rPr>
                <a:t>Miners</a:t>
              </a:r>
            </a:p>
          </p:txBody>
        </p:sp>
        <p:cxnSp>
          <p:nvCxnSpPr>
            <p:cNvPr id="45" name="Straight Arrow Connector 44"/>
            <p:cNvCxnSpPr/>
            <p:nvPr/>
          </p:nvCxnSpPr>
          <p:spPr>
            <a:xfrm>
              <a:off x="2721348" y="2954867"/>
              <a:ext cx="216024" cy="162018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/>
            <p:cNvCxnSpPr/>
            <p:nvPr/>
          </p:nvCxnSpPr>
          <p:spPr>
            <a:xfrm>
              <a:off x="2505324" y="3278903"/>
              <a:ext cx="378042" cy="34190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/>
            <p:cNvCxnSpPr/>
            <p:nvPr/>
          </p:nvCxnSpPr>
          <p:spPr>
            <a:xfrm flipV="1">
              <a:off x="2667342" y="3494927"/>
              <a:ext cx="216024" cy="162018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Arrow Connector 47"/>
            <p:cNvCxnSpPr/>
            <p:nvPr/>
          </p:nvCxnSpPr>
          <p:spPr>
            <a:xfrm>
              <a:off x="2073276" y="2900861"/>
              <a:ext cx="810090" cy="304220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Rounded Rectangle 48"/>
            <p:cNvSpPr/>
            <p:nvPr/>
          </p:nvSpPr>
          <p:spPr>
            <a:xfrm>
              <a:off x="1695234" y="2414807"/>
              <a:ext cx="263742" cy="22231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050" dirty="0">
                <a:solidFill>
                  <a:schemeClr val="tx1"/>
                </a:solidFill>
              </a:endParaRPr>
            </a:p>
          </p:txBody>
        </p:sp>
        <p:sp>
          <p:nvSpPr>
            <p:cNvPr id="50" name="Rounded Rectangle 49"/>
            <p:cNvSpPr/>
            <p:nvPr/>
          </p:nvSpPr>
          <p:spPr>
            <a:xfrm>
              <a:off x="1857252" y="2576825"/>
              <a:ext cx="263742" cy="22231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050" dirty="0">
                <a:solidFill>
                  <a:schemeClr val="tx1"/>
                </a:solidFill>
              </a:endParaRPr>
            </a:p>
          </p:txBody>
        </p:sp>
        <p:sp>
          <p:nvSpPr>
            <p:cNvPr id="51" name="Rounded Rectangle 50"/>
            <p:cNvSpPr/>
            <p:nvPr/>
          </p:nvSpPr>
          <p:spPr>
            <a:xfrm>
              <a:off x="1695234" y="2738843"/>
              <a:ext cx="263742" cy="22231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050" dirty="0">
                <a:solidFill>
                  <a:schemeClr val="tx1"/>
                </a:solidFill>
              </a:endParaRPr>
            </a:p>
          </p:txBody>
        </p:sp>
        <p:sp>
          <p:nvSpPr>
            <p:cNvPr id="52" name="Rounded Rectangle 51"/>
            <p:cNvSpPr/>
            <p:nvPr/>
          </p:nvSpPr>
          <p:spPr>
            <a:xfrm>
              <a:off x="1533216" y="3602939"/>
              <a:ext cx="263742" cy="22231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050" dirty="0">
                <a:solidFill>
                  <a:schemeClr val="tx1"/>
                </a:solidFill>
              </a:endParaRPr>
            </a:p>
          </p:txBody>
        </p:sp>
        <p:sp>
          <p:nvSpPr>
            <p:cNvPr id="53" name="Rounded Rectangle 52"/>
            <p:cNvSpPr/>
            <p:nvPr/>
          </p:nvSpPr>
          <p:spPr>
            <a:xfrm>
              <a:off x="1695234" y="3710951"/>
              <a:ext cx="263742" cy="22231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050" dirty="0">
                <a:solidFill>
                  <a:schemeClr val="tx1"/>
                </a:solidFill>
              </a:endParaRPr>
            </a:p>
          </p:txBody>
        </p:sp>
        <p:sp>
          <p:nvSpPr>
            <p:cNvPr id="54" name="Rounded Rectangle 53"/>
            <p:cNvSpPr/>
            <p:nvPr/>
          </p:nvSpPr>
          <p:spPr>
            <a:xfrm>
              <a:off x="1749240" y="3926975"/>
              <a:ext cx="263742" cy="22231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050" dirty="0">
                <a:solidFill>
                  <a:schemeClr val="tx1"/>
                </a:solidFill>
              </a:endParaRPr>
            </a:p>
          </p:txBody>
        </p:sp>
        <p:sp>
          <p:nvSpPr>
            <p:cNvPr id="55" name="Rounded Rectangle 54"/>
            <p:cNvSpPr/>
            <p:nvPr/>
          </p:nvSpPr>
          <p:spPr>
            <a:xfrm>
              <a:off x="1587222" y="4088993"/>
              <a:ext cx="263742" cy="22231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050" dirty="0">
                <a:solidFill>
                  <a:schemeClr val="tx1"/>
                </a:solidFill>
              </a:endParaRPr>
            </a:p>
          </p:txBody>
        </p:sp>
        <p:cxnSp>
          <p:nvCxnSpPr>
            <p:cNvPr id="56" name="Straight Arrow Connector 55"/>
            <p:cNvCxnSpPr/>
            <p:nvPr/>
          </p:nvCxnSpPr>
          <p:spPr>
            <a:xfrm flipV="1">
              <a:off x="2019270" y="3386915"/>
              <a:ext cx="864096" cy="324036"/>
            </a:xfrm>
            <a:prstGeom prst="straightConnector1">
              <a:avLst/>
            </a:prstGeom>
            <a:ln w="381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/>
            <p:cNvSpPr txBox="1"/>
            <p:nvPr/>
          </p:nvSpPr>
          <p:spPr>
            <a:xfrm>
              <a:off x="5471568" y="2427673"/>
              <a:ext cx="1219128" cy="30008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350" dirty="0">
                  <a:solidFill>
                    <a:srgbClr val="C00000"/>
                  </a:solidFill>
                  <a:latin typeface="Trebuchet MS" panose="020B0603020202020204" pitchFamily="34" charset="0"/>
                </a:rPr>
                <a:t>International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5421535" y="4043894"/>
              <a:ext cx="1219128" cy="300082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1350" dirty="0">
                  <a:solidFill>
                    <a:srgbClr val="C00000"/>
                  </a:solidFill>
                  <a:latin typeface="Trebuchet MS" panose="020B0603020202020204" pitchFamily="34" charset="0"/>
                </a:rPr>
                <a:t>International</a:t>
              </a:r>
            </a:p>
          </p:txBody>
        </p:sp>
      </p:grpSp>
      <p:sp>
        <p:nvSpPr>
          <p:cNvPr id="62" name="Title 1"/>
          <p:cNvSpPr>
            <a:spLocks noGrp="1"/>
          </p:cNvSpPr>
          <p:nvPr>
            <p:ph type="title" idx="4294967295"/>
          </p:nvPr>
        </p:nvSpPr>
        <p:spPr>
          <a:xfrm>
            <a:off x="213326" y="292046"/>
            <a:ext cx="4427223" cy="9906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/>
            <a:r>
              <a:rPr lang="en-CA" sz="4000" b="1"/>
              <a:t>Gold Supply Chain</a:t>
            </a:r>
            <a:endParaRPr lang="en-CA" sz="4000"/>
          </a:p>
        </p:txBody>
      </p:sp>
    </p:spTree>
    <p:extLst>
      <p:ext uri="{BB962C8B-B14F-4D97-AF65-F5344CB8AC3E}">
        <p14:creationId xmlns:p14="http://schemas.microsoft.com/office/powerpoint/2010/main" val="355094269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D47602E-CD21-4FF9-8515-BE8360557E8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295400"/>
            <a:ext cx="7620000" cy="51816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176EBB38-DB5D-4BB0-91F0-1FFCB31F57AB}"/>
              </a:ext>
            </a:extLst>
          </p:cNvPr>
          <p:cNvSpPr txBox="1">
            <a:spLocks/>
          </p:cNvSpPr>
          <p:nvPr/>
        </p:nvSpPr>
        <p:spPr>
          <a:xfrm>
            <a:off x="86041" y="293734"/>
            <a:ext cx="5867400" cy="7620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CA" sz="4000" b="1"/>
              <a:t>Spatial Distribution</a:t>
            </a:r>
            <a:endParaRPr lang="en-CA" sz="4000"/>
          </a:p>
        </p:txBody>
      </p:sp>
    </p:spTree>
    <p:extLst>
      <p:ext uri="{BB962C8B-B14F-4D97-AF65-F5344CB8AC3E}">
        <p14:creationId xmlns:p14="http://schemas.microsoft.com/office/powerpoint/2010/main" val="336486870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403698" y="1524000"/>
            <a:ext cx="867507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CA" sz="2400" dirty="0"/>
              <a:t>ASGM activity can vary greatly throughout the year, especially in regions with a heavy rainy season and seasonal flooding. During these times of the year, productivity and workforce, and thus mercury use in processing may be drastically reduced.</a:t>
            </a:r>
            <a:endParaRPr lang="es-NI" sz="3200" dirty="0"/>
          </a:p>
        </p:txBody>
      </p:sp>
      <p:sp>
        <p:nvSpPr>
          <p:cNvPr id="6" name="Title 1"/>
          <p:cNvSpPr>
            <a:spLocks noGrp="1"/>
          </p:cNvSpPr>
          <p:nvPr>
            <p:ph type="title" idx="4294967295"/>
          </p:nvPr>
        </p:nvSpPr>
        <p:spPr>
          <a:xfrm>
            <a:off x="403698" y="336997"/>
            <a:ext cx="7162800" cy="8382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/>
            <a:r>
              <a:rPr lang="es-NI" sz="4000" b="1" dirty="0" err="1"/>
              <a:t>Seasonality</a:t>
            </a:r>
            <a:endParaRPr lang="es-NI" sz="4000" dirty="0"/>
          </a:p>
        </p:txBody>
      </p:sp>
      <p:sp>
        <p:nvSpPr>
          <p:cNvPr id="13" name="Text Box 2">
            <a:extLst>
              <a:ext uri="{FF2B5EF4-FFF2-40B4-BE49-F238E27FC236}">
                <a16:creationId xmlns:a16="http://schemas.microsoft.com/office/drawing/2014/main" id="{18E7CE3E-DD5A-48AA-824A-28AECDCF9E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698" y="3657600"/>
            <a:ext cx="8511702" cy="2590800"/>
          </a:xfrm>
          <a:prstGeom prst="roundRect">
            <a:avLst/>
          </a:prstGeom>
          <a:solidFill>
            <a:srgbClr val="DAA600"/>
          </a:solidFill>
          <a:ln w="9525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ot="0" vert="horz" wrap="square" lIns="36000" tIns="0" rIns="36000" bIns="0" anchor="t" anchorCtr="0">
            <a:noAutofit/>
          </a:bodyPr>
          <a:lstStyle/>
          <a:p>
            <a:pPr marL="0" marR="0">
              <a:spcBef>
                <a:spcPts val="0"/>
              </a:spcBef>
              <a:spcAft>
                <a:spcPts val="400"/>
              </a:spcAft>
            </a:pPr>
            <a:r>
              <a:rPr lang="en-CA" sz="1600" b="1" u="none" strike="noStrike" kern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Relevance</a:t>
            </a:r>
            <a:r>
              <a:rPr lang="en-CA" sz="1600" u="none" strike="noStrike" kern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: Annual mercury use and gold production are often calculated by interviewing about daily productivity. It is important for a researcher to ask clear questions about the seasonality of ASGM in the region so that productivity is not over or underestimated. For example, on Site A, a baseline team finds that 1 kg of Hg is used per day on the site. Miner interviews indicate they work 5 days per week and have 10 holidays per year (250 days of work per year). This would lead the officer to believe: </a:t>
            </a:r>
            <a:r>
              <a:rPr lang="en-CA" sz="1600" b="1" u="none" strike="noStrike" kern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1 kg Hg/d x 250 d/y = 250 kg Hg/y</a:t>
            </a:r>
            <a:r>
              <a:rPr lang="en-CA" sz="1600" u="none" strike="noStrike" kern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.</a:t>
            </a:r>
            <a:endParaRPr lang="en-CA" sz="1600" kern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400"/>
              </a:spcAft>
            </a:pPr>
            <a:r>
              <a:rPr lang="en-CA" sz="1600" u="none" strike="noStrike" kern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However, further questioning reveals that all extraction work stops for three months (~60 working days) of the year due to flooding. There are 190 active mining days and the annual mercury use estimate for the site is </a:t>
            </a:r>
            <a:r>
              <a:rPr lang="en-CA" sz="1600" b="1" u="none" strike="noStrike" kern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Helvetica" panose="020B0604020202020204" pitchFamily="34" charset="0"/>
              </a:rPr>
              <a:t>1 kg Hg/d x 190 d/y = 190 kg Hg/y.</a:t>
            </a:r>
            <a:endParaRPr lang="en-CA" sz="1600" kern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CA" sz="16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CA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98147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63166" y="1442794"/>
            <a:ext cx="4666034" cy="48782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dirty="0"/>
              <a:t>Tailings (waste) release</a:t>
            </a:r>
          </a:p>
          <a:p>
            <a:r>
              <a:rPr lang="en-CA" sz="1100" dirty="0"/>
              <a:t> </a:t>
            </a:r>
          </a:p>
          <a:p>
            <a:r>
              <a:rPr lang="en-CA" sz="2400" dirty="0"/>
              <a:t>To water:</a:t>
            </a:r>
          </a:p>
          <a:p>
            <a:pPr marL="506413" indent="-273050">
              <a:buFont typeface="Arial" panose="020B0604020202020204" pitchFamily="34" charset="0"/>
              <a:buChar char="•"/>
            </a:pPr>
            <a:r>
              <a:rPr lang="en-CA" sz="2400" dirty="0"/>
              <a:t>increased turbidity</a:t>
            </a:r>
          </a:p>
          <a:p>
            <a:pPr marL="506413" indent="-273050">
              <a:buFont typeface="Arial" panose="020B0604020202020204" pitchFamily="34" charset="0"/>
              <a:buChar char="•"/>
            </a:pPr>
            <a:r>
              <a:rPr lang="en-CA" sz="2400" dirty="0"/>
              <a:t>increased erosion</a:t>
            </a:r>
          </a:p>
          <a:p>
            <a:pPr marL="506413" indent="-273050">
              <a:buFont typeface="Arial" panose="020B0604020202020204" pitchFamily="34" charset="0"/>
              <a:buChar char="•"/>
            </a:pPr>
            <a:r>
              <a:rPr lang="en-CA" sz="2400" dirty="0"/>
              <a:t>circulation changes</a:t>
            </a:r>
          </a:p>
          <a:p>
            <a:pPr marL="506413" indent="-273050">
              <a:buFont typeface="Arial" panose="020B0604020202020204" pitchFamily="34" charset="0"/>
              <a:buChar char="•"/>
            </a:pPr>
            <a:r>
              <a:rPr lang="en-CA" sz="2400" dirty="0"/>
              <a:t>coastline alteration</a:t>
            </a:r>
          </a:p>
          <a:p>
            <a:pPr marL="506413" indent="-273050">
              <a:buFont typeface="Arial" panose="020B0604020202020204" pitchFamily="34" charset="0"/>
              <a:buChar char="•"/>
            </a:pPr>
            <a:r>
              <a:rPr lang="en-CA" sz="2400" dirty="0"/>
              <a:t>loss of habitat</a:t>
            </a:r>
          </a:p>
          <a:p>
            <a:pPr marL="233363"/>
            <a:r>
              <a:rPr lang="en-CA" sz="1100" dirty="0"/>
              <a:t> </a:t>
            </a:r>
          </a:p>
          <a:p>
            <a:r>
              <a:rPr lang="en-CA" sz="2400" dirty="0"/>
              <a:t>To land:</a:t>
            </a:r>
          </a:p>
          <a:p>
            <a:pPr marL="466725" indent="-233363">
              <a:buFont typeface="Arial" panose="020B0604020202020204" pitchFamily="34" charset="0"/>
              <a:buChar char="•"/>
            </a:pPr>
            <a:r>
              <a:rPr lang="en-CA" sz="2400" dirty="0"/>
              <a:t>Loss of habitat</a:t>
            </a:r>
          </a:p>
          <a:p>
            <a:pPr marL="466725" indent="-233363">
              <a:buFont typeface="Arial" panose="020B0604020202020204" pitchFamily="34" charset="0"/>
              <a:buChar char="•"/>
            </a:pPr>
            <a:r>
              <a:rPr lang="en-CA" sz="2400" dirty="0"/>
              <a:t>Loss of mining </a:t>
            </a:r>
          </a:p>
          <a:p>
            <a:pPr marL="466725" indent="-233363"/>
            <a:r>
              <a:rPr lang="en-CA" sz="2400" dirty="0"/>
              <a:t>    opportunity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sz="2400" dirty="0"/>
          </a:p>
        </p:txBody>
      </p:sp>
      <p:sp>
        <p:nvSpPr>
          <p:cNvPr id="6" name="Title 1"/>
          <p:cNvSpPr>
            <a:spLocks noGrp="1"/>
          </p:cNvSpPr>
          <p:nvPr>
            <p:ph type="title" idx="4294967295"/>
          </p:nvPr>
        </p:nvSpPr>
        <p:spPr>
          <a:xfrm>
            <a:off x="403698" y="336997"/>
            <a:ext cx="7162800" cy="8382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/>
            <a:r>
              <a:rPr lang="en-CA" sz="4000" b="1" dirty="0"/>
              <a:t>Environmental Impact</a:t>
            </a:r>
            <a:endParaRPr lang="en-CA" sz="4000" dirty="0"/>
          </a:p>
        </p:txBody>
      </p:sp>
      <p:pic>
        <p:nvPicPr>
          <p:cNvPr id="7" name="Picture 2" descr="C:\My Documents\Brazil\CIDA\Tapajos\TapGIS\Landsat\Tif\259red5.tif">
            <a:extLst>
              <a:ext uri="{FF2B5EF4-FFF2-40B4-BE49-F238E27FC236}">
                <a16:creationId xmlns:a16="http://schemas.microsoft.com/office/drawing/2014/main" id="{C78EBEAF-CB16-447C-AD34-8419156096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1478266"/>
            <a:ext cx="3352800" cy="2171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My Documents\Conferences\Cornwall\tapplume.jpg">
            <a:extLst>
              <a:ext uri="{FF2B5EF4-FFF2-40B4-BE49-F238E27FC236}">
                <a16:creationId xmlns:a16="http://schemas.microsoft.com/office/drawing/2014/main" id="{68884B78-FE7E-40FB-A0E7-07EBA518BF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0993" y="2201772"/>
            <a:ext cx="1929607" cy="12725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IMG_0905">
            <a:extLst>
              <a:ext uri="{FF2B5EF4-FFF2-40B4-BE49-F238E27FC236}">
                <a16:creationId xmlns:a16="http://schemas.microsoft.com/office/drawing/2014/main" id="{74C0FB4C-963F-4FE6-9519-0C49670CC2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3916785"/>
            <a:ext cx="3352800" cy="2440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206688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 txBox="1">
            <a:spLocks/>
          </p:cNvSpPr>
          <p:nvPr/>
        </p:nvSpPr>
        <p:spPr>
          <a:xfrm>
            <a:off x="0" y="1466850"/>
            <a:ext cx="9144000" cy="742950"/>
          </a:xfrm>
          <a:prstGeom prst="rect">
            <a:avLst/>
          </a:prstGeom>
        </p:spPr>
        <p:txBody>
          <a:bodyPr>
            <a:normAutofit fontScale="77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3300" dirty="0"/>
              <a:t>Mercury is a </a:t>
            </a:r>
            <a:r>
              <a:rPr lang="en-CA" sz="3300" b="1" dirty="0"/>
              <a:t>neurotoxin</a:t>
            </a:r>
            <a:r>
              <a:rPr lang="en-CA" sz="3300" dirty="0"/>
              <a:t> – detrimental effects on the nervous system</a:t>
            </a:r>
            <a:endParaRPr lang="es-NI" sz="3300" dirty="0"/>
          </a:p>
        </p:txBody>
      </p:sp>
      <p:pic>
        <p:nvPicPr>
          <p:cNvPr id="1046" name="Picture 104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3039" y="3886200"/>
            <a:ext cx="1870266" cy="21861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48" name="Picture 104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3886200"/>
            <a:ext cx="1499418" cy="21861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8" name="Content Placeholder 2">
            <a:extLst/>
          </p:cNvPr>
          <p:cNvSpPr>
            <a:spLocks noGrp="1"/>
          </p:cNvSpPr>
          <p:nvPr>
            <p:ph idx="1"/>
          </p:nvPr>
        </p:nvSpPr>
        <p:spPr>
          <a:xfrm>
            <a:off x="2156505" y="2612485"/>
            <a:ext cx="2628900" cy="1485897"/>
          </a:xfrm>
        </p:spPr>
        <p:txBody>
          <a:bodyPr/>
          <a:lstStyle/>
          <a:p>
            <a:pPr lvl="1"/>
            <a:r>
              <a:rPr lang="en-CA" dirty="0"/>
              <a:t>Skin contact / absorption</a:t>
            </a:r>
          </a:p>
          <a:p>
            <a:pPr lvl="1"/>
            <a:endParaRPr lang="en-CA" dirty="0"/>
          </a:p>
          <a:p>
            <a:pPr lvl="1"/>
            <a:endParaRPr lang="en-CA" dirty="0"/>
          </a:p>
          <a:p>
            <a:pPr lvl="1" algn="r"/>
            <a:r>
              <a:rPr lang="en-CA" dirty="0"/>
              <a:t>inhalation</a:t>
            </a:r>
          </a:p>
          <a:p>
            <a:pPr lvl="1"/>
            <a:endParaRPr lang="en-CA" dirty="0"/>
          </a:p>
        </p:txBody>
      </p:sp>
      <p:pic>
        <p:nvPicPr>
          <p:cNvPr id="119" name="Picture 118">
            <a:extLst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0495" y="2326735"/>
            <a:ext cx="1927905" cy="1940465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462F542F-DE09-4082-B3E3-D85B586BAD0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03698" y="336997"/>
            <a:ext cx="7162800" cy="8382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/>
            <a:r>
              <a:rPr lang="es-NI" sz="4000" b="1" dirty="0" err="1"/>
              <a:t>Health</a:t>
            </a:r>
            <a:r>
              <a:rPr lang="es-NI" sz="4000" b="1" dirty="0"/>
              <a:t> </a:t>
            </a:r>
            <a:r>
              <a:rPr lang="es-NI" sz="4000" b="1" dirty="0" err="1"/>
              <a:t>Impact</a:t>
            </a:r>
            <a:endParaRPr lang="es-NI" sz="4000" dirty="0"/>
          </a:p>
        </p:txBody>
      </p:sp>
    </p:spTree>
    <p:extLst>
      <p:ext uri="{BB962C8B-B14F-4D97-AF65-F5344CB8AC3E}">
        <p14:creationId xmlns:p14="http://schemas.microsoft.com/office/powerpoint/2010/main" val="60225490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Image result for person eat mercury fis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7900" y="5372100"/>
            <a:ext cx="2857500" cy="639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Rectangle 28"/>
          <p:cNvSpPr/>
          <p:nvPr/>
        </p:nvSpPr>
        <p:spPr>
          <a:xfrm>
            <a:off x="0" y="5268191"/>
            <a:ext cx="9144000" cy="7429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grpSp>
        <p:nvGrpSpPr>
          <p:cNvPr id="10" name="Group 9"/>
          <p:cNvGrpSpPr/>
          <p:nvPr/>
        </p:nvGrpSpPr>
        <p:grpSpPr>
          <a:xfrm>
            <a:off x="400050" y="1196014"/>
            <a:ext cx="3376269" cy="4404686"/>
            <a:chOff x="3810000" y="334735"/>
            <a:chExt cx="4501692" cy="5872914"/>
          </a:xfrm>
        </p:grpSpPr>
        <p:pic>
          <p:nvPicPr>
            <p:cNvPr id="19" name="Picture 18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19600" y="334735"/>
              <a:ext cx="3479800" cy="255291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810000" y="2887651"/>
              <a:ext cx="4501692" cy="331999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7" name="TextBox 6"/>
            <p:cNvSpPr txBox="1"/>
            <p:nvPr/>
          </p:nvSpPr>
          <p:spPr>
            <a:xfrm>
              <a:off x="4661507" y="2449672"/>
              <a:ext cx="685800" cy="553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A" sz="2100" dirty="0">
                  <a:solidFill>
                    <a:srgbClr val="FF0000"/>
                  </a:solidFill>
                </a:rPr>
                <a:t>Hg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275015" y="2415153"/>
              <a:ext cx="685800" cy="553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A" sz="2100" dirty="0">
                  <a:solidFill>
                    <a:srgbClr val="FF0000"/>
                  </a:solidFill>
                </a:rPr>
                <a:t>Hg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6463145" y="5574418"/>
              <a:ext cx="685800" cy="553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CA" sz="2100" dirty="0">
                  <a:solidFill>
                    <a:srgbClr val="FF0000"/>
                  </a:solidFill>
                </a:rPr>
                <a:t>Hg</a:t>
              </a:r>
            </a:p>
          </p:txBody>
        </p:sp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9466" y="3504321"/>
            <a:ext cx="1016712" cy="2013872"/>
          </a:xfrm>
          <a:prstGeom prst="rect">
            <a:avLst/>
          </a:prstGeom>
        </p:spPr>
      </p:pic>
      <p:sp>
        <p:nvSpPr>
          <p:cNvPr id="28" name="Arc 27"/>
          <p:cNvSpPr/>
          <p:nvPr/>
        </p:nvSpPr>
        <p:spPr>
          <a:xfrm rot="5400000">
            <a:off x="3271204" y="3811261"/>
            <a:ext cx="615063" cy="2242571"/>
          </a:xfrm>
          <a:prstGeom prst="arc">
            <a:avLst>
              <a:gd name="adj1" fmla="val 16273070"/>
              <a:gd name="adj2" fmla="val 1541158"/>
            </a:avLst>
          </a:prstGeom>
          <a:ln w="57150">
            <a:solidFill>
              <a:srgbClr val="FF0000"/>
            </a:solidFill>
            <a:prstDash val="sysDot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 sz="1350"/>
          </a:p>
        </p:txBody>
      </p:sp>
      <p:sp>
        <p:nvSpPr>
          <p:cNvPr id="32" name="Content Placeholder 2">
            <a:extLst/>
          </p:cNvPr>
          <p:cNvSpPr>
            <a:spLocks noGrp="1"/>
          </p:cNvSpPr>
          <p:nvPr>
            <p:ph idx="1"/>
          </p:nvPr>
        </p:nvSpPr>
        <p:spPr>
          <a:xfrm>
            <a:off x="4343400" y="1852122"/>
            <a:ext cx="2628900" cy="770264"/>
          </a:xfrm>
        </p:spPr>
        <p:txBody>
          <a:bodyPr/>
          <a:lstStyle/>
          <a:p>
            <a:pPr lvl="1"/>
            <a:r>
              <a:rPr lang="en-CA" dirty="0"/>
              <a:t>ingestion</a:t>
            </a:r>
          </a:p>
          <a:p>
            <a:pPr lvl="1"/>
            <a:endParaRPr lang="en-CA" dirty="0"/>
          </a:p>
        </p:txBody>
      </p:sp>
      <p:pic>
        <p:nvPicPr>
          <p:cNvPr id="9220" name="Picture 4" descr="http://www.suitcasesandstrollers.com/images/uploads/article/tomohon_market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0818" y="2840682"/>
            <a:ext cx="2905586" cy="19370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8" descr="Related image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8299" y="4223960"/>
            <a:ext cx="2294241" cy="16240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6D032290-79D2-42FA-9377-E4B342A84597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03698" y="336997"/>
            <a:ext cx="7162800" cy="8382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l"/>
            <a:r>
              <a:rPr lang="es-NI" sz="4000" b="1" dirty="0" err="1"/>
              <a:t>Health</a:t>
            </a:r>
            <a:endParaRPr lang="es-NI" sz="4000" dirty="0"/>
          </a:p>
        </p:txBody>
      </p:sp>
    </p:spTree>
    <p:extLst>
      <p:ext uri="{BB962C8B-B14F-4D97-AF65-F5344CB8AC3E}">
        <p14:creationId xmlns:p14="http://schemas.microsoft.com/office/powerpoint/2010/main" val="39753583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434439" y="1905000"/>
            <a:ext cx="8382000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CA" sz="2800" dirty="0"/>
              <a:t> </a:t>
            </a:r>
            <a:r>
              <a:rPr lang="en-CA" sz="2400" dirty="0"/>
              <a:t>3 key components of ASGM – each offering important  </a:t>
            </a:r>
          </a:p>
          <a:p>
            <a:r>
              <a:rPr lang="en-CA" sz="2400" dirty="0"/>
              <a:t>   information that can be used for ASGM inventory</a:t>
            </a:r>
          </a:p>
          <a:p>
            <a:pPr marL="633413" lvl="1" indent="88900">
              <a:buFont typeface="Arial" pitchFamily="34" charset="0"/>
              <a:buChar char="•"/>
            </a:pPr>
            <a:r>
              <a:rPr lang="en-CA" sz="2400" dirty="0"/>
              <a:t> Extraction</a:t>
            </a:r>
          </a:p>
          <a:p>
            <a:pPr marL="633413" lvl="1" indent="88900">
              <a:buFont typeface="Arial" pitchFamily="34" charset="0"/>
              <a:buChar char="•"/>
            </a:pPr>
            <a:r>
              <a:rPr lang="en-CA" sz="2400" dirty="0"/>
              <a:t> Processing</a:t>
            </a:r>
          </a:p>
          <a:p>
            <a:pPr marL="633413" lvl="1" indent="88900">
              <a:buFont typeface="Arial" pitchFamily="34" charset="0"/>
              <a:buChar char="•"/>
            </a:pPr>
            <a:r>
              <a:rPr lang="en-CA" sz="2400" dirty="0"/>
              <a:t> Markets</a:t>
            </a:r>
          </a:p>
          <a:p>
            <a:pPr marL="633413" lvl="1"/>
            <a:r>
              <a:rPr lang="en-CA" sz="600" dirty="0"/>
              <a:t> </a:t>
            </a:r>
          </a:p>
          <a:p>
            <a:pPr marL="265113" lvl="1" indent="-265113">
              <a:buFont typeface="Arial" panose="020B0604020202020204" pitchFamily="34" charset="0"/>
              <a:buChar char="•"/>
            </a:pPr>
            <a:r>
              <a:rPr lang="en-CA" sz="2400" dirty="0"/>
              <a:t>Must understand each facet of ASGM - each is a source of valuable information</a:t>
            </a:r>
          </a:p>
          <a:p>
            <a:pPr marL="265113" lvl="1" indent="-265113">
              <a:buFont typeface="Arial" panose="020B0604020202020204" pitchFamily="34" charset="0"/>
              <a:buChar char="•"/>
            </a:pPr>
            <a:endParaRPr lang="en-CA" sz="600" dirty="0"/>
          </a:p>
          <a:p>
            <a:pPr>
              <a:buFont typeface="Arial" pitchFamily="34" charset="0"/>
              <a:buChar char="•"/>
            </a:pPr>
            <a:r>
              <a:rPr lang="en-CA" sz="2400" dirty="0"/>
              <a:t>  Significant variation in practices between sites, regions   </a:t>
            </a:r>
          </a:p>
          <a:p>
            <a:r>
              <a:rPr lang="en-CA" sz="2400" dirty="0"/>
              <a:t>    and countries -- approaches will be different in every </a:t>
            </a:r>
          </a:p>
          <a:p>
            <a:r>
              <a:rPr lang="en-CA" sz="2400" dirty="0"/>
              <a:t>    country and will be tailored to each region within.</a:t>
            </a:r>
          </a:p>
          <a:p>
            <a:endParaRPr lang="en-CA" sz="600" dirty="0"/>
          </a:p>
          <a:p>
            <a:pPr>
              <a:spcAft>
                <a:spcPts val="400"/>
              </a:spcAft>
              <a:buFont typeface="Arial" pitchFamily="34" charset="0"/>
              <a:buChar char="•"/>
            </a:pPr>
            <a:r>
              <a:rPr lang="en-CA" sz="2400" dirty="0"/>
              <a:t>  To understand ASGM must embrace its variability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0" y="-41190"/>
            <a:ext cx="9144000" cy="1412790"/>
            <a:chOff x="198343" y="1151040"/>
            <a:chExt cx="9232494" cy="1401095"/>
          </a:xfrm>
        </p:grpSpPr>
        <p:pic>
          <p:nvPicPr>
            <p:cNvPr id="11" name="Picture 10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8343" y="1151040"/>
              <a:ext cx="9232494" cy="1401095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6564" y="1268851"/>
              <a:ext cx="4088684" cy="936624"/>
            </a:xfrm>
            <a:prstGeom prst="rect">
              <a:avLst/>
            </a:prstGeom>
          </p:spPr>
        </p:pic>
      </p:grp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81000" y="1066800"/>
            <a:ext cx="7162800" cy="990600"/>
          </a:xfrm>
        </p:spPr>
        <p:txBody>
          <a:bodyPr>
            <a:normAutofit/>
          </a:bodyPr>
          <a:lstStyle/>
          <a:p>
            <a:pPr algn="l"/>
            <a:r>
              <a:rPr lang="es-NI" sz="4000" b="1" dirty="0" err="1"/>
              <a:t>Summary</a:t>
            </a:r>
            <a:endParaRPr lang="es-NI" sz="40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0035" y="120886"/>
            <a:ext cx="1016330" cy="8714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67526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749159" y="1287891"/>
            <a:ext cx="7772400" cy="1232522"/>
          </a:xfrm>
        </p:spPr>
        <p:txBody>
          <a:bodyPr>
            <a:normAutofit fontScale="90000"/>
          </a:bodyPr>
          <a:lstStyle/>
          <a:p>
            <a:pPr lvl="0"/>
            <a:r>
              <a:rPr lang="en-CA" sz="3600" b="1" dirty="0"/>
              <a:t>Thank you very much!</a:t>
            </a:r>
            <a:br>
              <a:rPr lang="es-ES" sz="3600" b="1" dirty="0"/>
            </a:br>
            <a:r>
              <a:rPr lang="es-ES" sz="800" b="1" dirty="0"/>
              <a:t> </a:t>
            </a:r>
            <a:br>
              <a:rPr lang="es-ES" sz="3600" b="1" dirty="0"/>
            </a:br>
            <a:r>
              <a:rPr lang="en-US" sz="3600" b="1" dirty="0"/>
              <a:t> </a:t>
            </a:r>
            <a:r>
              <a:rPr lang="en-CA" sz="3600" b="1" dirty="0"/>
              <a:t>Questions?</a:t>
            </a:r>
            <a:endParaRPr lang="en-US" sz="3600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06442" y="2612038"/>
            <a:ext cx="3257834" cy="3255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2393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1394</Words>
  <Application>Microsoft Office PowerPoint</Application>
  <PresentationFormat>On-screen Show (4:3)</PresentationFormat>
  <Paragraphs>345</Paragraphs>
  <Slides>54</Slides>
  <Notes>48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60" baseType="lpstr">
      <vt:lpstr>Arial</vt:lpstr>
      <vt:lpstr>Calibri</vt:lpstr>
      <vt:lpstr>Helvetica</vt:lpstr>
      <vt:lpstr>Times New Roman</vt:lpstr>
      <vt:lpstr>Trebuchet MS</vt:lpstr>
      <vt:lpstr>Office Theme</vt:lpstr>
      <vt:lpstr>PowerPoint Presentation</vt:lpstr>
      <vt:lpstr>Introduction to  ASGM</vt:lpstr>
      <vt:lpstr>Overview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Processing </vt:lpstr>
      <vt:lpstr>Crushing</vt:lpstr>
      <vt:lpstr>Milling</vt:lpstr>
      <vt:lpstr>PowerPoint Presentation</vt:lpstr>
      <vt:lpstr>Gravimetric  Concentration</vt:lpstr>
      <vt:lpstr>Smelting and Refining</vt:lpstr>
      <vt:lpstr>Where is mercury used in ASGM?</vt:lpstr>
      <vt:lpstr>PowerPoint Presentation</vt:lpstr>
      <vt:lpstr>Mercury Amalgamation</vt:lpstr>
      <vt:lpstr>Whole Ore Amalgamation</vt:lpstr>
      <vt:lpstr>Concentrate Amalgamation</vt:lpstr>
      <vt:lpstr>Mercury Use </vt:lpstr>
      <vt:lpstr>PowerPoint Presentation</vt:lpstr>
      <vt:lpstr>PowerPoint Presentation</vt:lpstr>
      <vt:lpstr>PowerPoint Presentation</vt:lpstr>
      <vt:lpstr>PowerPoint Presentation</vt:lpstr>
      <vt:lpstr>If waste rock contains enough gold, it is sometimes reprocessed by leeching with cyanide. (worst practice banned by Minamata)</vt:lpstr>
      <vt:lpstr>A typical workflow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Gold Supply Chain</vt:lpstr>
      <vt:lpstr>PowerPoint Presentation</vt:lpstr>
      <vt:lpstr>Seasonality</vt:lpstr>
      <vt:lpstr>Environmental Impact</vt:lpstr>
      <vt:lpstr>Health Impact</vt:lpstr>
      <vt:lpstr>Health</vt:lpstr>
      <vt:lpstr>Summary</vt:lpstr>
      <vt:lpstr>Thank you very much!    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2017-12-04T17:28:03Z</dcterms:created>
  <dcterms:modified xsi:type="dcterms:W3CDTF">2017-12-08T09:39:02Z</dcterms:modified>
</cp:coreProperties>
</file>