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omments/modernComment_131_1CF5A515.xml" ContentType="application/vnd.ms-powerpoint.comments+xml"/>
  <Override PartName="/ppt/comments/modernComment_13F_64078740.xml" ContentType="application/vnd.ms-powerpoint.comments+xml"/>
  <Override PartName="/ppt/notesSlides/notesSlide4.xml" ContentType="application/vnd.openxmlformats-officedocument.presentationml.notesSlide+xml"/>
  <Override PartName="/ppt/comments/modernComment_137_AAC4A05A.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346" r:id="rId5"/>
    <p:sldId id="297" r:id="rId6"/>
    <p:sldId id="307" r:id="rId7"/>
    <p:sldId id="303" r:id="rId8"/>
    <p:sldId id="299" r:id="rId9"/>
    <p:sldId id="300" r:id="rId10"/>
    <p:sldId id="335" r:id="rId11"/>
    <p:sldId id="301" r:id="rId12"/>
    <p:sldId id="321" r:id="rId13"/>
    <p:sldId id="296" r:id="rId14"/>
    <p:sldId id="337" r:id="rId15"/>
    <p:sldId id="323" r:id="rId16"/>
    <p:sldId id="339" r:id="rId17"/>
    <p:sldId id="324" r:id="rId18"/>
    <p:sldId id="305" r:id="rId19"/>
    <p:sldId id="318" r:id="rId20"/>
    <p:sldId id="319" r:id="rId21"/>
    <p:sldId id="325" r:id="rId22"/>
    <p:sldId id="260" r:id="rId23"/>
    <p:sldId id="311" r:id="rId24"/>
    <p:sldId id="338" r:id="rId25"/>
    <p:sldId id="327" r:id="rId26"/>
    <p:sldId id="328" r:id="rId27"/>
    <p:sldId id="329" r:id="rId28"/>
    <p:sldId id="342" r:id="rId29"/>
    <p:sldId id="312" r:id="rId30"/>
    <p:sldId id="343" r:id="rId31"/>
    <p:sldId id="330" r:id="rId32"/>
    <p:sldId id="344" r:id="rId33"/>
    <p:sldId id="345" r:id="rId34"/>
    <p:sldId id="331" r:id="rId35"/>
    <p:sldId id="313" r:id="rId36"/>
    <p:sldId id="333" r:id="rId37"/>
    <p:sldId id="347" r:id="rId38"/>
    <p:sldId id="334" r:id="rId39"/>
  </p:sldIdLst>
  <p:sldSz cx="12192000" cy="6858000"/>
  <p:notesSz cx="6858000" cy="9144000"/>
  <p:defaultText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B87D2B-71EC-EB2E-2994-BC9CE6E3642E}" name="Taylor Clayton" initials="TC" userId="S::taylor.clayton@un.org::95ea650e-be26-4ae4-b3c6-8f77003da84f" providerId="AD"/>
  <p188:author id="{AA0EC26C-8866-9100-26A8-4E6F2F37CABE}" name="Santiago Jaramillo Herrera" initials="SH" userId="S::santiago.jaramilloherrera@un.org::6b431b5f-24d8-4e5f-b625-0ea4ff2e834f" providerId="AD"/>
  <p188:author id="{DA428E96-7206-8AD8-0217-8F9956676C17}" name="Alejandra Gamez" initials="AG" userId="S::alejandra.gamez@un.org::18105158-cc31-4e6a-904f-ad727594eabd" providerId="AD"/>
  <p188:author id="{1B1288C0-594B-1FE6-603D-511CC7A67E07}" name="Santiago Jaramillo" initials="SJ" userId="6b1f8731f3a73f48" providerId="Windows Live"/>
  <p188:author id="{D47CE4C6-9CD6-C825-A88A-E425550564A5}" name="ana ortega" initials="ao" userId="f06668b736d9554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E2"/>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0373B-CF34-482F-95AA-7344F4782189}" v="4" dt="2026-08-18T11:56:58.25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3595" autoAdjust="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omments/modernComment_13F_64078740.xml><?xml version="1.0" encoding="utf-8"?>
<p188:cmLst xmlns:a="http://schemas.openxmlformats.org/drawingml/2006/main" xmlns:r="http://schemas.openxmlformats.org/officeDocument/2006/relationships" xmlns:p188="http://schemas.microsoft.com/office/powerpoint/2018/8/main">
  <p188:cm id="{4A5FAFFC-6F86-444C-8E11-0D429D63CB2C}" authorId="{06B87D2B-71EC-EB2E-2994-BC9CE6E3642E}" created="2025-05-14T19:33:44.898">
    <pc:sldMkLst xmlns:pc="http://schemas.microsoft.com/office/powerpoint/2013/main/command">
      <pc:docMk/>
      <pc:sldMk cId="1678214976" sldId="319"/>
    </pc:sldMkLst>
    <p188:txBody>
      <a:bodyPr/>
      <a:lstStyle/>
      <a:p>
        <a:r>
          <a:rPr lang="en-US"/>
          <a:t>Y los ciudadanos?</a:t>
        </a:r>
      </a:p>
    </p188:txBody>
  </p188:cm>
</p188:cmLst>
</file>

<file path=ppt/comments/modernComment_131_1CF5A515.xml><?xml version="1.0" encoding="utf-8"?>
<p188:cmLst xmlns:a="http://schemas.openxmlformats.org/drawingml/2006/main" xmlns:r="http://schemas.openxmlformats.org/officeDocument/2006/relationships" xmlns:p188="http://schemas.microsoft.com/office/powerpoint/2018/8/main">
  <p188:cm id="{AE186C7C-F06F-493E-BDF0-E3DADAD540A1}" authorId="{06B87D2B-71EC-EB2E-2994-BC9CE6E3642E}" created="2025-05-14T19:28:55.971">
    <ac:txMkLst xmlns:ac="http://schemas.microsoft.com/office/drawing/2013/main/command">
      <pc:docMk xmlns:pc="http://schemas.microsoft.com/office/powerpoint/2013/main/command"/>
      <pc:sldMk xmlns:pc="http://schemas.microsoft.com/office/powerpoint/2013/main/command" cId="485860629" sldId="305"/>
      <ac:graphicFrameMk id="16" creationId="{2C1F9BBF-307C-EC36-B07D-0EE587092A94}"/>
      <ac:tblMk/>
      <ac:tcMk rowId="2011117000" colId="449239743"/>
      <ac:txMk cp="0" len="157">
        <ac:context len="158" hash="3321398776"/>
      </ac:txMk>
    </ac:txMkLst>
    <p188:pos x="4552708" y="1109240"/>
    <p188:txBody>
      <a:bodyPr/>
      <a:lstStyle/>
      <a:p>
        <a:r>
          <a:rPr lang="en-US"/>
          <a:t>Ves mi otro comentario, pero aqui me gustaria seperar el sector publico entre diferentes categorias</a:t>
        </a:r>
      </a:p>
    </p188:txBody>
  </p188:cm>
  <p188:cm id="{5464EC6C-F4AF-4961-9DD8-A9BE34DA5F3F}" authorId="{06B87D2B-71EC-EB2E-2994-BC9CE6E3642E}" created="2025-05-14T19:31:03.552">
    <ac:txMkLst xmlns:ac="http://schemas.microsoft.com/office/drawing/2013/main/command">
      <pc:docMk xmlns:pc="http://schemas.microsoft.com/office/powerpoint/2013/main/command"/>
      <pc:sldMk xmlns:pc="http://schemas.microsoft.com/office/powerpoint/2013/main/command" cId="485860629" sldId="305"/>
      <ac:graphicFrameMk id="16" creationId="{2C1F9BBF-307C-EC36-B07D-0EE587092A94}"/>
      <ac:tblMk/>
      <ac:tcMk rowId="693099439" colId="3586688112"/>
      <ac:txMk cp="0" len="7">
        <ac:context len="20" hash="1049707793"/>
      </ac:txMk>
    </ac:txMkLst>
    <p188:pos x="8353063" y="2093088"/>
    <p188:txBody>
      <a:bodyPr/>
      <a:lstStyle/>
      <a:p>
        <a:r>
          <a:rPr lang="en-US"/>
          <a:t>En el proyecto "socio implemendator" significa los que implementen en proyecto directamente, entonces podemos usar "contrapartida" o "socio"?</a:t>
        </a:r>
      </a:p>
    </p188:txBody>
    <p188:extLst>
      <p:ext xmlns:p="http://schemas.openxmlformats.org/presentationml/2006/main" uri="{57CB4572-C831-44C2-8A1C-0ADB6CCDFE69}">
        <p223:reactions xmlns:p223="http://schemas.microsoft.com/office/powerpoint/2022/03/main">
          <p223:rxn type="👍">
            <p223:instance time="2025-05-19T19:01:53.911" authorId="{AA0EC26C-8866-9100-26A8-4E6F2F37CABE}"/>
          </p223:rxn>
        </p223:reactions>
      </p:ext>
    </p188:extLst>
  </p188:cm>
  <p188:cm id="{6970FBDE-8FDA-473D-A6B9-A0477B50433E}" authorId="{06B87D2B-71EC-EB2E-2994-BC9CE6E3642E}" created="2025-05-14T19:31:26.599">
    <ac:txMkLst xmlns:ac="http://schemas.microsoft.com/office/drawing/2013/main/command">
      <pc:docMk xmlns:pc="http://schemas.microsoft.com/office/powerpoint/2013/main/command"/>
      <pc:sldMk xmlns:pc="http://schemas.microsoft.com/office/powerpoint/2013/main/command" cId="485860629" sldId="305"/>
      <ac:graphicFrameMk id="16" creationId="{2C1F9BBF-307C-EC36-B07D-0EE587092A94}"/>
      <ac:tblMk/>
      <ac:tcMk rowId="2024291109" colId="3586688112"/>
      <ac:txMk cp="8" len="44">
        <ac:context len="53" hash="3721031191"/>
      </ac:txMk>
    </ac:txMkLst>
    <p188:pos x="8005822" y="3269848"/>
    <p188:txBody>
      <a:bodyPr/>
      <a:lstStyle/>
      <a:p>
        <a:r>
          <a:rPr lang="en-US"/>
          <a:t>NGOs pueden ser socios implemendatordes como ANCON</a:t>
        </a:r>
      </a:p>
    </p188:txBody>
    <p188:extLst>
      <p:ext xmlns:p="http://schemas.openxmlformats.org/presentationml/2006/main" uri="{57CB4572-C831-44C2-8A1C-0ADB6CCDFE69}">
        <p223:reactions xmlns:p223="http://schemas.microsoft.com/office/powerpoint/2022/03/main">
          <p223:rxn type="👍">
            <p223:instance time="2025-05-19T19:01:51.239" authorId="{AA0EC26C-8866-9100-26A8-4E6F2F37CABE}"/>
          </p223:rxn>
        </p223:reactions>
      </p:ext>
    </p188:extLst>
  </p188:cm>
</p188:cmLst>
</file>

<file path=ppt/comments/modernComment_137_AAC4A05A.xml><?xml version="1.0" encoding="utf-8"?>
<p188:cmLst xmlns:a="http://schemas.openxmlformats.org/drawingml/2006/main" xmlns:r="http://schemas.openxmlformats.org/officeDocument/2006/relationships" xmlns:p188="http://schemas.microsoft.com/office/powerpoint/2018/8/main">
  <p188:cm id="{5F784BDD-DA90-40BE-97A2-0743B1D0CD30}" authorId="{06B87D2B-71EC-EB2E-2994-BC9CE6E3642E}" created="2025-05-14T19:35:23.540">
    <ac:txMkLst xmlns:ac="http://schemas.microsoft.com/office/drawing/2013/main/command">
      <pc:docMk xmlns:pc="http://schemas.microsoft.com/office/powerpoint/2013/main/command"/>
      <pc:sldMk xmlns:pc="http://schemas.microsoft.com/office/powerpoint/2013/main/command" cId="2865012826" sldId="311"/>
      <ac:graphicFrameMk id="4" creationId="{0B36BE73-B43D-4E54-354B-D0D41E2E1300}"/>
      <ac:tblMk/>
      <ac:tcMk rowId="48292923" colId="767646961"/>
      <ac:txMk cp="1" len="170">
        <ac:context len="172" hash="2728869023"/>
      </ac:txMk>
    </ac:txMkLst>
    <p188:pos x="698500" y="2159000"/>
    <p188:txBody>
      <a:bodyPr/>
      <a:lstStyle/>
      <a:p>
        <a:r>
          <a:rPr lang="en-US"/>
          <a:t>identificar opportunidades para PPPs (public private partnership) y oportunidades ejecutar los pilotos</a:t>
        </a:r>
      </a:p>
    </p188:txBody>
  </p188:cm>
  <p188:cm id="{56854E22-3E10-41FD-8AAD-1CE49246131B}" authorId="{06B87D2B-71EC-EB2E-2994-BC9CE6E3642E}" created="2025-05-14T19:35:57.525">
    <ac:txMkLst xmlns:ac="http://schemas.microsoft.com/office/drawing/2013/main/command">
      <pc:docMk xmlns:pc="http://schemas.microsoft.com/office/powerpoint/2013/main/command"/>
      <pc:sldMk xmlns:pc="http://schemas.microsoft.com/office/powerpoint/2013/main/command" cId="2865012826" sldId="311"/>
      <ac:graphicFrameMk id="4" creationId="{0B36BE73-B43D-4E54-354B-D0D41E2E1300}"/>
      <ac:tblMk/>
      <ac:tcMk rowId="2551181766" colId="767646961"/>
      <ac:txMk cp="0" len="46">
        <ac:context len="74" hash="1253323668"/>
      </ac:txMk>
    </ac:txMkLst>
    <p188:pos x="1291166" y="4836583"/>
    <p188:txBody>
      <a:bodyPr/>
      <a:lstStyle/>
      <a:p>
        <a:r>
          <a:rPr lang="en-US"/>
          <a:t>Cambiar comportamiento?</a:t>
        </a:r>
      </a:p>
    </p188:txBody>
  </p188:cm>
  <p188:cm id="{6AE45A12-16AA-4680-BDD8-BB4A872F010E}" authorId="{06B87D2B-71EC-EB2E-2994-BC9CE6E3642E}" created="2025-05-14T19:36:15.197">
    <ac:txMkLst xmlns:ac="http://schemas.microsoft.com/office/drawing/2013/main/command">
      <pc:docMk xmlns:pc="http://schemas.microsoft.com/office/powerpoint/2013/main/command"/>
      <pc:sldMk xmlns:pc="http://schemas.microsoft.com/office/powerpoint/2013/main/command" cId="2865012826" sldId="311"/>
      <ac:graphicFrameMk id="4" creationId="{0B36BE73-B43D-4E54-354B-D0D41E2E1300}"/>
      <ac:tblMk/>
      <ac:tcMk rowId="1375473715" colId="2557794022"/>
      <ac:txMk cp="2" len="47">
        <ac:context len="158" hash="2125718569"/>
      </ac:txMk>
    </ac:txMkLst>
    <p188:pos x="4455583" y="740833"/>
    <p188:txBody>
      <a:bodyPr/>
      <a:lstStyle/>
      <a:p>
        <a:r>
          <a:rPr lang="en-US"/>
          <a:t>para los plasticos</a:t>
        </a:r>
      </a:p>
    </p188:txBody>
  </p188:cm>
  <p188:cm id="{55A8FBB0-248B-402E-878A-B4595F6404E1}" authorId="{06B87D2B-71EC-EB2E-2994-BC9CE6E3642E}" created="2025-05-14T19:36:47.714">
    <ac:txMkLst xmlns:ac="http://schemas.microsoft.com/office/drawing/2013/main/command">
      <pc:docMk xmlns:pc="http://schemas.microsoft.com/office/powerpoint/2013/main/command"/>
      <pc:sldMk xmlns:pc="http://schemas.microsoft.com/office/powerpoint/2013/main/command" cId="2865012826" sldId="311"/>
      <ac:graphicFrameMk id="4" creationId="{0B36BE73-B43D-4E54-354B-D0D41E2E1300}"/>
      <ac:tblMk/>
      <ac:tcMk rowId="48292923" colId="806077201"/>
      <ac:txMk cp="37" len="5">
        <ac:context len="55" hash="226575205"/>
      </ac:txMk>
    </ac:txMkLst>
    <p188:pos x="6233583" y="2063750"/>
    <p188:txBody>
      <a:bodyPr/>
      <a:lstStyle/>
      <a:p>
        <a:r>
          <a:rPr lang="en-US"/>
          <a:t>?</a:t>
        </a:r>
      </a:p>
    </p188:txBody>
  </p188:cm>
  <p188:cm id="{B420367D-70C8-4B96-A989-310E70E0DA74}" authorId="{06B87D2B-71EC-EB2E-2994-BC9CE6E3642E}" created="2025-05-14T19:37:25.449">
    <ac:txMkLst xmlns:ac="http://schemas.microsoft.com/office/drawing/2013/main/command">
      <pc:docMk xmlns:pc="http://schemas.microsoft.com/office/powerpoint/2013/main/command"/>
      <pc:sldMk xmlns:pc="http://schemas.microsoft.com/office/powerpoint/2013/main/command" cId="2865012826" sldId="311"/>
      <ac:graphicFrameMk id="4" creationId="{0B36BE73-B43D-4E54-354B-D0D41E2E1300}"/>
      <ac:tblMk/>
      <ac:tcMk rowId="48292923" colId="1663634977"/>
      <ac:txMk cp="63" len="18">
        <ac:context len="102" hash="2548230347"/>
      </ac:txMk>
    </ac:txMkLst>
    <p188:pos x="9546166" y="2159000"/>
    <p188:txBody>
      <a:bodyPr/>
      <a:lstStyle/>
      <a:p>
        <a:r>
          <a:rPr lang="en-US"/>
          <a:t>Informes ejecutivos tambien?</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1D282E-5024-469A-98AA-5FA94E40B0C1}" type="doc">
      <dgm:prSet loTypeId="urn:microsoft.com/office/officeart/2005/8/layout/cycle8" loCatId="cycle" qsTypeId="urn:microsoft.com/office/officeart/2005/8/quickstyle/simple2" qsCatId="simple" csTypeId="urn:microsoft.com/office/officeart/2005/8/colors/accent1_2" csCatId="accent1" phldr="1"/>
      <dgm:spPr/>
    </dgm:pt>
    <dgm:pt modelId="{396BE7F5-950C-4BBC-9E3A-D9E9349FCE4F}">
      <dgm:prSet phldrT="[Texto]"/>
      <dgm:spPr/>
      <dgm:t>
        <a:bodyPr/>
        <a:lstStyle/>
        <a:p>
          <a:r>
            <a:rPr lang="es-MX" b="1" noProof="0" dirty="0"/>
            <a:t>Sector Publico</a:t>
          </a:r>
        </a:p>
      </dgm:t>
    </dgm:pt>
    <dgm:pt modelId="{094A548C-3949-4613-9F0A-F6058793C5D0}" type="parTrans" cxnId="{06FC5239-628B-415F-A814-70169BBEBBA1}">
      <dgm:prSet/>
      <dgm:spPr/>
      <dgm:t>
        <a:bodyPr/>
        <a:lstStyle/>
        <a:p>
          <a:endParaRPr lang="es-DO"/>
        </a:p>
      </dgm:t>
    </dgm:pt>
    <dgm:pt modelId="{916E80BC-659A-4560-A39A-C0A5F9C2061E}" type="sibTrans" cxnId="{06FC5239-628B-415F-A814-70169BBEBBA1}">
      <dgm:prSet/>
      <dgm:spPr/>
      <dgm:t>
        <a:bodyPr/>
        <a:lstStyle/>
        <a:p>
          <a:endParaRPr lang="es-DO"/>
        </a:p>
      </dgm:t>
    </dgm:pt>
    <dgm:pt modelId="{91DCC6E2-FF02-4207-8D12-7CFA99C16538}">
      <dgm:prSet phldrT="[Texto]"/>
      <dgm:spPr/>
      <dgm:t>
        <a:bodyPr/>
        <a:lstStyle/>
        <a:p>
          <a:r>
            <a:rPr lang="es-MX" b="1" noProof="0" dirty="0"/>
            <a:t>Sector Privado</a:t>
          </a:r>
        </a:p>
      </dgm:t>
    </dgm:pt>
    <dgm:pt modelId="{DAB4537D-DAF7-4357-BCB0-20C24082C7B6}" type="parTrans" cxnId="{FFAAA357-C200-4A91-906B-861C36768CAB}">
      <dgm:prSet/>
      <dgm:spPr/>
      <dgm:t>
        <a:bodyPr/>
        <a:lstStyle/>
        <a:p>
          <a:endParaRPr lang="es-DO"/>
        </a:p>
      </dgm:t>
    </dgm:pt>
    <dgm:pt modelId="{7DE21249-2765-4D6F-A190-1E28EA8601C3}" type="sibTrans" cxnId="{FFAAA357-C200-4A91-906B-861C36768CAB}">
      <dgm:prSet/>
      <dgm:spPr/>
      <dgm:t>
        <a:bodyPr/>
        <a:lstStyle/>
        <a:p>
          <a:endParaRPr lang="es-DO"/>
        </a:p>
      </dgm:t>
    </dgm:pt>
    <dgm:pt modelId="{94B932E4-CD83-410F-A3E0-DA32B7C01E98}">
      <dgm:prSet phldrT="[Texto]"/>
      <dgm:spPr/>
      <dgm:t>
        <a:bodyPr/>
        <a:lstStyle/>
        <a:p>
          <a:r>
            <a:rPr lang="es-MX" b="1" noProof="0" dirty="0" err="1"/>
            <a:t>ONG´s</a:t>
          </a:r>
          <a:endParaRPr lang="es-MX" b="1" noProof="0" dirty="0"/>
        </a:p>
      </dgm:t>
    </dgm:pt>
    <dgm:pt modelId="{A8732CF8-7C24-423F-9C62-F2A239395CC3}" type="parTrans" cxnId="{F8F11E48-4244-463C-9D82-DAD43871FE5E}">
      <dgm:prSet/>
      <dgm:spPr/>
      <dgm:t>
        <a:bodyPr/>
        <a:lstStyle/>
        <a:p>
          <a:endParaRPr lang="es-DO"/>
        </a:p>
      </dgm:t>
    </dgm:pt>
    <dgm:pt modelId="{1BA17644-A2D5-48D3-A3BD-8B6474D0DE5B}" type="sibTrans" cxnId="{F8F11E48-4244-463C-9D82-DAD43871FE5E}">
      <dgm:prSet/>
      <dgm:spPr/>
      <dgm:t>
        <a:bodyPr/>
        <a:lstStyle/>
        <a:p>
          <a:endParaRPr lang="es-DO"/>
        </a:p>
      </dgm:t>
    </dgm:pt>
    <dgm:pt modelId="{408A57BA-BCE8-4373-9D56-8301D0023DEA}">
      <dgm:prSet phldrT="[Texto]"/>
      <dgm:spPr/>
      <dgm:t>
        <a:bodyPr/>
        <a:lstStyle/>
        <a:p>
          <a:r>
            <a:rPr lang="es-MX" b="1" noProof="0" dirty="0"/>
            <a:t>Academia</a:t>
          </a:r>
        </a:p>
      </dgm:t>
    </dgm:pt>
    <dgm:pt modelId="{4900C198-F360-4E5C-BF31-0408B6674FEC}" type="parTrans" cxnId="{C9102293-9942-4007-9DEA-240A007D976B}">
      <dgm:prSet/>
      <dgm:spPr/>
      <dgm:t>
        <a:bodyPr/>
        <a:lstStyle/>
        <a:p>
          <a:endParaRPr lang="es-DO"/>
        </a:p>
      </dgm:t>
    </dgm:pt>
    <dgm:pt modelId="{FBF9BD31-63E2-46DE-8233-4A74E259EECB}" type="sibTrans" cxnId="{C9102293-9942-4007-9DEA-240A007D976B}">
      <dgm:prSet/>
      <dgm:spPr/>
      <dgm:t>
        <a:bodyPr/>
        <a:lstStyle/>
        <a:p>
          <a:endParaRPr lang="es-DO"/>
        </a:p>
      </dgm:t>
    </dgm:pt>
    <dgm:pt modelId="{F57EBBB8-C6D7-4B87-AD09-31B272DD2619}">
      <dgm:prSet phldr="0"/>
      <dgm:spPr/>
      <dgm:t>
        <a:bodyPr/>
        <a:lstStyle/>
        <a:p>
          <a:r>
            <a:rPr lang="es-MX" b="1" noProof="0" dirty="0">
              <a:latin typeface="Aptos Display" panose="02110004020202020204"/>
            </a:rPr>
            <a:t>Ciudadanía</a:t>
          </a:r>
        </a:p>
      </dgm:t>
    </dgm:pt>
    <dgm:pt modelId="{AADD96E4-B7CA-439D-82E0-5376C0D84BBB}" type="parTrans" cxnId="{DBF39D67-4D6D-4059-894C-7524785904C9}">
      <dgm:prSet/>
      <dgm:spPr/>
    </dgm:pt>
    <dgm:pt modelId="{B5067406-6565-46A8-9650-1103C638C787}" type="sibTrans" cxnId="{DBF39D67-4D6D-4059-894C-7524785904C9}">
      <dgm:prSet/>
      <dgm:spPr/>
    </dgm:pt>
    <dgm:pt modelId="{8CBE00DE-1D91-47EE-8A73-BF7120EF507F}" type="pres">
      <dgm:prSet presAssocID="{5D1D282E-5024-469A-98AA-5FA94E40B0C1}" presName="compositeShape" presStyleCnt="0">
        <dgm:presLayoutVars>
          <dgm:chMax val="7"/>
          <dgm:dir/>
          <dgm:resizeHandles val="exact"/>
        </dgm:presLayoutVars>
      </dgm:prSet>
      <dgm:spPr/>
    </dgm:pt>
    <dgm:pt modelId="{5B89BF23-BE63-4D02-9BB0-225DDF75D0E5}" type="pres">
      <dgm:prSet presAssocID="{5D1D282E-5024-469A-98AA-5FA94E40B0C1}" presName="wedge1" presStyleLbl="node1" presStyleIdx="0" presStyleCnt="5" custLinFactNeighborX="254" custLinFactNeighborY="257"/>
      <dgm:spPr/>
    </dgm:pt>
    <dgm:pt modelId="{23D844D9-A9F0-4BEF-AA9E-936A31DF0047}" type="pres">
      <dgm:prSet presAssocID="{5D1D282E-5024-469A-98AA-5FA94E40B0C1}" presName="dummy1a" presStyleCnt="0"/>
      <dgm:spPr/>
    </dgm:pt>
    <dgm:pt modelId="{8DF2D580-E65A-40C3-85F2-9022EEEE9E68}" type="pres">
      <dgm:prSet presAssocID="{5D1D282E-5024-469A-98AA-5FA94E40B0C1}" presName="dummy1b" presStyleCnt="0"/>
      <dgm:spPr/>
    </dgm:pt>
    <dgm:pt modelId="{1CF90058-53F4-4438-ACF5-477F55D378D0}" type="pres">
      <dgm:prSet presAssocID="{5D1D282E-5024-469A-98AA-5FA94E40B0C1}" presName="wedge1Tx" presStyleLbl="node1" presStyleIdx="0" presStyleCnt="5">
        <dgm:presLayoutVars>
          <dgm:chMax val="0"/>
          <dgm:chPref val="0"/>
          <dgm:bulletEnabled val="1"/>
        </dgm:presLayoutVars>
      </dgm:prSet>
      <dgm:spPr/>
    </dgm:pt>
    <dgm:pt modelId="{0CAA035F-1E66-49D5-A0B0-5D3D9D252C24}" type="pres">
      <dgm:prSet presAssocID="{5D1D282E-5024-469A-98AA-5FA94E40B0C1}" presName="wedge2" presStyleLbl="node1" presStyleIdx="1" presStyleCnt="5"/>
      <dgm:spPr/>
    </dgm:pt>
    <dgm:pt modelId="{6F4FAD7E-F187-46A2-A0C6-A294B2FF1A32}" type="pres">
      <dgm:prSet presAssocID="{5D1D282E-5024-469A-98AA-5FA94E40B0C1}" presName="dummy2a" presStyleCnt="0"/>
      <dgm:spPr/>
    </dgm:pt>
    <dgm:pt modelId="{8376F5B8-2F07-4C95-B04B-889AE2F97AFB}" type="pres">
      <dgm:prSet presAssocID="{5D1D282E-5024-469A-98AA-5FA94E40B0C1}" presName="dummy2b" presStyleCnt="0"/>
      <dgm:spPr/>
    </dgm:pt>
    <dgm:pt modelId="{0A22032D-517C-4965-B625-7671A381E378}" type="pres">
      <dgm:prSet presAssocID="{5D1D282E-5024-469A-98AA-5FA94E40B0C1}" presName="wedge2Tx" presStyleLbl="node1" presStyleIdx="1" presStyleCnt="5">
        <dgm:presLayoutVars>
          <dgm:chMax val="0"/>
          <dgm:chPref val="0"/>
          <dgm:bulletEnabled val="1"/>
        </dgm:presLayoutVars>
      </dgm:prSet>
      <dgm:spPr/>
    </dgm:pt>
    <dgm:pt modelId="{5D17020B-F155-4CCC-B1F5-131F7BF0C00A}" type="pres">
      <dgm:prSet presAssocID="{5D1D282E-5024-469A-98AA-5FA94E40B0C1}" presName="wedge3" presStyleLbl="node1" presStyleIdx="2" presStyleCnt="5"/>
      <dgm:spPr/>
    </dgm:pt>
    <dgm:pt modelId="{3F4C1611-D8AB-497F-A138-24620EFF8306}" type="pres">
      <dgm:prSet presAssocID="{5D1D282E-5024-469A-98AA-5FA94E40B0C1}" presName="dummy3a" presStyleCnt="0"/>
      <dgm:spPr/>
    </dgm:pt>
    <dgm:pt modelId="{AB55950F-78E5-4CFB-ADEB-DBE80E5879F9}" type="pres">
      <dgm:prSet presAssocID="{5D1D282E-5024-469A-98AA-5FA94E40B0C1}" presName="dummy3b" presStyleCnt="0"/>
      <dgm:spPr/>
    </dgm:pt>
    <dgm:pt modelId="{01576891-04FA-4C87-8354-51C1A1BAE244}" type="pres">
      <dgm:prSet presAssocID="{5D1D282E-5024-469A-98AA-5FA94E40B0C1}" presName="wedge3Tx" presStyleLbl="node1" presStyleIdx="2" presStyleCnt="5">
        <dgm:presLayoutVars>
          <dgm:chMax val="0"/>
          <dgm:chPref val="0"/>
          <dgm:bulletEnabled val="1"/>
        </dgm:presLayoutVars>
      </dgm:prSet>
      <dgm:spPr/>
    </dgm:pt>
    <dgm:pt modelId="{E6469A3C-9E46-4873-8FA8-2AA8248C81F7}" type="pres">
      <dgm:prSet presAssocID="{5D1D282E-5024-469A-98AA-5FA94E40B0C1}" presName="wedge4" presStyleLbl="node1" presStyleIdx="3" presStyleCnt="5"/>
      <dgm:spPr/>
    </dgm:pt>
    <dgm:pt modelId="{FDBC34BE-D189-46CC-BE30-03FAFE890302}" type="pres">
      <dgm:prSet presAssocID="{5D1D282E-5024-469A-98AA-5FA94E40B0C1}" presName="dummy4a" presStyleCnt="0"/>
      <dgm:spPr/>
    </dgm:pt>
    <dgm:pt modelId="{AD137F8C-9A65-41C3-92E0-DA11FF52D767}" type="pres">
      <dgm:prSet presAssocID="{5D1D282E-5024-469A-98AA-5FA94E40B0C1}" presName="dummy4b" presStyleCnt="0"/>
      <dgm:spPr/>
    </dgm:pt>
    <dgm:pt modelId="{D715B3FE-68AF-4D50-A6BD-E22E331021A0}" type="pres">
      <dgm:prSet presAssocID="{5D1D282E-5024-469A-98AA-5FA94E40B0C1}" presName="wedge4Tx" presStyleLbl="node1" presStyleIdx="3" presStyleCnt="5">
        <dgm:presLayoutVars>
          <dgm:chMax val="0"/>
          <dgm:chPref val="0"/>
          <dgm:bulletEnabled val="1"/>
        </dgm:presLayoutVars>
      </dgm:prSet>
      <dgm:spPr/>
    </dgm:pt>
    <dgm:pt modelId="{D947FB01-D51F-4E6B-A84C-31D63D691FD0}" type="pres">
      <dgm:prSet presAssocID="{5D1D282E-5024-469A-98AA-5FA94E40B0C1}" presName="wedge5" presStyleLbl="node1" presStyleIdx="4" presStyleCnt="5"/>
      <dgm:spPr/>
    </dgm:pt>
    <dgm:pt modelId="{AEBA7B1F-5CC9-4BD5-BD19-FDB073943642}" type="pres">
      <dgm:prSet presAssocID="{5D1D282E-5024-469A-98AA-5FA94E40B0C1}" presName="dummy5a" presStyleCnt="0"/>
      <dgm:spPr/>
    </dgm:pt>
    <dgm:pt modelId="{B0CEB4A5-D324-4480-BE1D-7591BB65D23B}" type="pres">
      <dgm:prSet presAssocID="{5D1D282E-5024-469A-98AA-5FA94E40B0C1}" presName="dummy5b" presStyleCnt="0"/>
      <dgm:spPr/>
    </dgm:pt>
    <dgm:pt modelId="{621AF305-498B-4BAE-881C-0FAE67E568EA}" type="pres">
      <dgm:prSet presAssocID="{5D1D282E-5024-469A-98AA-5FA94E40B0C1}" presName="wedge5Tx" presStyleLbl="node1" presStyleIdx="4" presStyleCnt="5">
        <dgm:presLayoutVars>
          <dgm:chMax val="0"/>
          <dgm:chPref val="0"/>
          <dgm:bulletEnabled val="1"/>
        </dgm:presLayoutVars>
      </dgm:prSet>
      <dgm:spPr/>
    </dgm:pt>
    <dgm:pt modelId="{15282C19-7959-41A8-A4E8-96CAB2F76271}" type="pres">
      <dgm:prSet presAssocID="{916E80BC-659A-4560-A39A-C0A5F9C2061E}" presName="arrowWedge1" presStyleLbl="fgSibTrans2D1" presStyleIdx="0" presStyleCnt="5"/>
      <dgm:spPr/>
    </dgm:pt>
    <dgm:pt modelId="{9146E9D7-11F3-493B-9A4C-60367835EACA}" type="pres">
      <dgm:prSet presAssocID="{7DE21249-2765-4D6F-A190-1E28EA8601C3}" presName="arrowWedge2" presStyleLbl="fgSibTrans2D1" presStyleIdx="1" presStyleCnt="5"/>
      <dgm:spPr/>
    </dgm:pt>
    <dgm:pt modelId="{C46B7925-598B-4466-B166-4F85E6C329EF}" type="pres">
      <dgm:prSet presAssocID="{1BA17644-A2D5-48D3-A3BD-8B6474D0DE5B}" presName="arrowWedge3" presStyleLbl="fgSibTrans2D1" presStyleIdx="2" presStyleCnt="5"/>
      <dgm:spPr/>
    </dgm:pt>
    <dgm:pt modelId="{5AB4F65C-05B1-45EA-AD69-7271D5AF7737}" type="pres">
      <dgm:prSet presAssocID="{FBF9BD31-63E2-46DE-8233-4A74E259EECB}" presName="arrowWedge4" presStyleLbl="fgSibTrans2D1" presStyleIdx="3" presStyleCnt="5"/>
      <dgm:spPr/>
    </dgm:pt>
    <dgm:pt modelId="{EFA618C0-109D-4769-A568-48B6D4AE69BE}" type="pres">
      <dgm:prSet presAssocID="{B5067406-6565-46A8-9650-1103C638C787}" presName="arrowWedge5" presStyleLbl="fgSibTrans2D1" presStyleIdx="4" presStyleCnt="5"/>
      <dgm:spPr/>
    </dgm:pt>
  </dgm:ptLst>
  <dgm:cxnLst>
    <dgm:cxn modelId="{49FE0A0B-A0E6-4C04-B0EB-49DDD4B21BEC}" type="presOf" srcId="{F57EBBB8-C6D7-4B87-AD09-31B272DD2619}" destId="{D947FB01-D51F-4E6B-A84C-31D63D691FD0}" srcOrd="0" destOrd="0" presId="urn:microsoft.com/office/officeart/2005/8/layout/cycle8"/>
    <dgm:cxn modelId="{49C5821C-48C3-4DE0-97EB-32BEBBF1A7BF}" type="presOf" srcId="{5D1D282E-5024-469A-98AA-5FA94E40B0C1}" destId="{8CBE00DE-1D91-47EE-8A73-BF7120EF507F}" srcOrd="0" destOrd="0" presId="urn:microsoft.com/office/officeart/2005/8/layout/cycle8"/>
    <dgm:cxn modelId="{06FC5239-628B-415F-A814-70169BBEBBA1}" srcId="{5D1D282E-5024-469A-98AA-5FA94E40B0C1}" destId="{396BE7F5-950C-4BBC-9E3A-D9E9349FCE4F}" srcOrd="0" destOrd="0" parTransId="{094A548C-3949-4613-9F0A-F6058793C5D0}" sibTransId="{916E80BC-659A-4560-A39A-C0A5F9C2061E}"/>
    <dgm:cxn modelId="{32343D5B-CCA8-4DC8-B017-993F1D985123}" type="presOf" srcId="{F57EBBB8-C6D7-4B87-AD09-31B272DD2619}" destId="{621AF305-498B-4BAE-881C-0FAE67E568EA}" srcOrd="1" destOrd="0" presId="urn:microsoft.com/office/officeart/2005/8/layout/cycle8"/>
    <dgm:cxn modelId="{1F8FBB5F-1BDC-466B-82F0-0FAF6EAD94AC}" type="presOf" srcId="{408A57BA-BCE8-4373-9D56-8301D0023DEA}" destId="{E6469A3C-9E46-4873-8FA8-2AA8248C81F7}" srcOrd="0" destOrd="0" presId="urn:microsoft.com/office/officeart/2005/8/layout/cycle8"/>
    <dgm:cxn modelId="{DBF39D67-4D6D-4059-894C-7524785904C9}" srcId="{5D1D282E-5024-469A-98AA-5FA94E40B0C1}" destId="{F57EBBB8-C6D7-4B87-AD09-31B272DD2619}" srcOrd="4" destOrd="0" parTransId="{AADD96E4-B7CA-439D-82E0-5376C0D84BBB}" sibTransId="{B5067406-6565-46A8-9650-1103C638C787}"/>
    <dgm:cxn modelId="{F8F11E48-4244-463C-9D82-DAD43871FE5E}" srcId="{5D1D282E-5024-469A-98AA-5FA94E40B0C1}" destId="{94B932E4-CD83-410F-A3E0-DA32B7C01E98}" srcOrd="2" destOrd="0" parTransId="{A8732CF8-7C24-423F-9C62-F2A239395CC3}" sibTransId="{1BA17644-A2D5-48D3-A3BD-8B6474D0DE5B}"/>
    <dgm:cxn modelId="{0B0E8A48-F813-417B-99F2-797019F75A70}" type="presOf" srcId="{91DCC6E2-FF02-4207-8D12-7CFA99C16538}" destId="{0A22032D-517C-4965-B625-7671A381E378}" srcOrd="1" destOrd="0" presId="urn:microsoft.com/office/officeart/2005/8/layout/cycle8"/>
    <dgm:cxn modelId="{F733E94B-B4CD-45C2-986E-FF513B17CC03}" type="presOf" srcId="{91DCC6E2-FF02-4207-8D12-7CFA99C16538}" destId="{0CAA035F-1E66-49D5-A0B0-5D3D9D252C24}" srcOrd="0" destOrd="0" presId="urn:microsoft.com/office/officeart/2005/8/layout/cycle8"/>
    <dgm:cxn modelId="{FFAAA357-C200-4A91-906B-861C36768CAB}" srcId="{5D1D282E-5024-469A-98AA-5FA94E40B0C1}" destId="{91DCC6E2-FF02-4207-8D12-7CFA99C16538}" srcOrd="1" destOrd="0" parTransId="{DAB4537D-DAF7-4357-BCB0-20C24082C7B6}" sibTransId="{7DE21249-2765-4D6F-A190-1E28EA8601C3}"/>
    <dgm:cxn modelId="{C9102293-9942-4007-9DEA-240A007D976B}" srcId="{5D1D282E-5024-469A-98AA-5FA94E40B0C1}" destId="{408A57BA-BCE8-4373-9D56-8301D0023DEA}" srcOrd="3" destOrd="0" parTransId="{4900C198-F360-4E5C-BF31-0408B6674FEC}" sibTransId="{FBF9BD31-63E2-46DE-8233-4A74E259EECB}"/>
    <dgm:cxn modelId="{F77DAEC6-2884-4EFB-AE71-217CC8150A8A}" type="presOf" srcId="{94B932E4-CD83-410F-A3E0-DA32B7C01E98}" destId="{01576891-04FA-4C87-8354-51C1A1BAE244}" srcOrd="1" destOrd="0" presId="urn:microsoft.com/office/officeart/2005/8/layout/cycle8"/>
    <dgm:cxn modelId="{70321ECD-FDCC-4401-BA94-F8AF9D686AE3}" type="presOf" srcId="{94B932E4-CD83-410F-A3E0-DA32B7C01E98}" destId="{5D17020B-F155-4CCC-B1F5-131F7BF0C00A}" srcOrd="0" destOrd="0" presId="urn:microsoft.com/office/officeart/2005/8/layout/cycle8"/>
    <dgm:cxn modelId="{178C4DDC-B788-47F8-8747-560E1664AE25}" type="presOf" srcId="{396BE7F5-950C-4BBC-9E3A-D9E9349FCE4F}" destId="{1CF90058-53F4-4438-ACF5-477F55D378D0}" srcOrd="1" destOrd="0" presId="urn:microsoft.com/office/officeart/2005/8/layout/cycle8"/>
    <dgm:cxn modelId="{D18BB6E2-7DEA-49F6-B2DF-BDBC119C9B33}" type="presOf" srcId="{408A57BA-BCE8-4373-9D56-8301D0023DEA}" destId="{D715B3FE-68AF-4D50-A6BD-E22E331021A0}" srcOrd="1" destOrd="0" presId="urn:microsoft.com/office/officeart/2005/8/layout/cycle8"/>
    <dgm:cxn modelId="{195812E3-4765-4C7D-AA61-36F7F3D54E10}" type="presOf" srcId="{396BE7F5-950C-4BBC-9E3A-D9E9349FCE4F}" destId="{5B89BF23-BE63-4D02-9BB0-225DDF75D0E5}" srcOrd="0" destOrd="0" presId="urn:microsoft.com/office/officeart/2005/8/layout/cycle8"/>
    <dgm:cxn modelId="{406989B7-5A1C-4095-AFBB-735DCCB7DA6F}" type="presParOf" srcId="{8CBE00DE-1D91-47EE-8A73-BF7120EF507F}" destId="{5B89BF23-BE63-4D02-9BB0-225DDF75D0E5}" srcOrd="0" destOrd="0" presId="urn:microsoft.com/office/officeart/2005/8/layout/cycle8"/>
    <dgm:cxn modelId="{5D8DA0D9-BDFE-4B45-9C9E-0D28E63AEDB5}" type="presParOf" srcId="{8CBE00DE-1D91-47EE-8A73-BF7120EF507F}" destId="{23D844D9-A9F0-4BEF-AA9E-936A31DF0047}" srcOrd="1" destOrd="0" presId="urn:microsoft.com/office/officeart/2005/8/layout/cycle8"/>
    <dgm:cxn modelId="{7BD94462-D9D1-4299-9C70-3BE22B805CCA}" type="presParOf" srcId="{8CBE00DE-1D91-47EE-8A73-BF7120EF507F}" destId="{8DF2D580-E65A-40C3-85F2-9022EEEE9E68}" srcOrd="2" destOrd="0" presId="urn:microsoft.com/office/officeart/2005/8/layout/cycle8"/>
    <dgm:cxn modelId="{F887ECF7-E687-4330-B1C4-05BC22308EBB}" type="presParOf" srcId="{8CBE00DE-1D91-47EE-8A73-BF7120EF507F}" destId="{1CF90058-53F4-4438-ACF5-477F55D378D0}" srcOrd="3" destOrd="0" presId="urn:microsoft.com/office/officeart/2005/8/layout/cycle8"/>
    <dgm:cxn modelId="{9541A817-BF68-46FA-B983-B88C8E16BB67}" type="presParOf" srcId="{8CBE00DE-1D91-47EE-8A73-BF7120EF507F}" destId="{0CAA035F-1E66-49D5-A0B0-5D3D9D252C24}" srcOrd="4" destOrd="0" presId="urn:microsoft.com/office/officeart/2005/8/layout/cycle8"/>
    <dgm:cxn modelId="{33BBA0B0-5827-4423-8F1D-2EB1CE8AC6FF}" type="presParOf" srcId="{8CBE00DE-1D91-47EE-8A73-BF7120EF507F}" destId="{6F4FAD7E-F187-46A2-A0C6-A294B2FF1A32}" srcOrd="5" destOrd="0" presId="urn:microsoft.com/office/officeart/2005/8/layout/cycle8"/>
    <dgm:cxn modelId="{5DBEE07E-A59B-4C9E-8B93-310C5A7726D5}" type="presParOf" srcId="{8CBE00DE-1D91-47EE-8A73-BF7120EF507F}" destId="{8376F5B8-2F07-4C95-B04B-889AE2F97AFB}" srcOrd="6" destOrd="0" presId="urn:microsoft.com/office/officeart/2005/8/layout/cycle8"/>
    <dgm:cxn modelId="{35626483-B376-4BF4-A753-1715E5194A02}" type="presParOf" srcId="{8CBE00DE-1D91-47EE-8A73-BF7120EF507F}" destId="{0A22032D-517C-4965-B625-7671A381E378}" srcOrd="7" destOrd="0" presId="urn:microsoft.com/office/officeart/2005/8/layout/cycle8"/>
    <dgm:cxn modelId="{86888A5F-3A9D-4336-B6C4-8B9F2B926BA4}" type="presParOf" srcId="{8CBE00DE-1D91-47EE-8A73-BF7120EF507F}" destId="{5D17020B-F155-4CCC-B1F5-131F7BF0C00A}" srcOrd="8" destOrd="0" presId="urn:microsoft.com/office/officeart/2005/8/layout/cycle8"/>
    <dgm:cxn modelId="{4B5E37FA-1E41-4F4B-A015-5D150C5427D4}" type="presParOf" srcId="{8CBE00DE-1D91-47EE-8A73-BF7120EF507F}" destId="{3F4C1611-D8AB-497F-A138-24620EFF8306}" srcOrd="9" destOrd="0" presId="urn:microsoft.com/office/officeart/2005/8/layout/cycle8"/>
    <dgm:cxn modelId="{5BF788D0-5916-4235-AAAB-9B30B47F6BC5}" type="presParOf" srcId="{8CBE00DE-1D91-47EE-8A73-BF7120EF507F}" destId="{AB55950F-78E5-4CFB-ADEB-DBE80E5879F9}" srcOrd="10" destOrd="0" presId="urn:microsoft.com/office/officeart/2005/8/layout/cycle8"/>
    <dgm:cxn modelId="{2B7200E6-BEE6-481B-A28D-0268AC590426}" type="presParOf" srcId="{8CBE00DE-1D91-47EE-8A73-BF7120EF507F}" destId="{01576891-04FA-4C87-8354-51C1A1BAE244}" srcOrd="11" destOrd="0" presId="urn:microsoft.com/office/officeart/2005/8/layout/cycle8"/>
    <dgm:cxn modelId="{FD8134EB-AAFC-4EF8-A4F6-17BCFFE5D317}" type="presParOf" srcId="{8CBE00DE-1D91-47EE-8A73-BF7120EF507F}" destId="{E6469A3C-9E46-4873-8FA8-2AA8248C81F7}" srcOrd="12" destOrd="0" presId="urn:microsoft.com/office/officeart/2005/8/layout/cycle8"/>
    <dgm:cxn modelId="{0BC43A13-2292-4FAA-A306-98437DD40DDB}" type="presParOf" srcId="{8CBE00DE-1D91-47EE-8A73-BF7120EF507F}" destId="{FDBC34BE-D189-46CC-BE30-03FAFE890302}" srcOrd="13" destOrd="0" presId="urn:microsoft.com/office/officeart/2005/8/layout/cycle8"/>
    <dgm:cxn modelId="{B4354EE9-303E-4476-BF0C-2BB2D4BF6E3C}" type="presParOf" srcId="{8CBE00DE-1D91-47EE-8A73-BF7120EF507F}" destId="{AD137F8C-9A65-41C3-92E0-DA11FF52D767}" srcOrd="14" destOrd="0" presId="urn:microsoft.com/office/officeart/2005/8/layout/cycle8"/>
    <dgm:cxn modelId="{86BC1FC9-0B5A-48FC-A896-85FF2811EEB4}" type="presParOf" srcId="{8CBE00DE-1D91-47EE-8A73-BF7120EF507F}" destId="{D715B3FE-68AF-4D50-A6BD-E22E331021A0}" srcOrd="15" destOrd="0" presId="urn:microsoft.com/office/officeart/2005/8/layout/cycle8"/>
    <dgm:cxn modelId="{EA6F3B0C-486D-4323-B235-6B6BA2B9A4C7}" type="presParOf" srcId="{8CBE00DE-1D91-47EE-8A73-BF7120EF507F}" destId="{D947FB01-D51F-4E6B-A84C-31D63D691FD0}" srcOrd="16" destOrd="0" presId="urn:microsoft.com/office/officeart/2005/8/layout/cycle8"/>
    <dgm:cxn modelId="{D98F7782-A076-418C-82E6-E3338A4E8DD2}" type="presParOf" srcId="{8CBE00DE-1D91-47EE-8A73-BF7120EF507F}" destId="{AEBA7B1F-5CC9-4BD5-BD19-FDB073943642}" srcOrd="17" destOrd="0" presId="urn:microsoft.com/office/officeart/2005/8/layout/cycle8"/>
    <dgm:cxn modelId="{4EC3B625-C924-46BE-92E5-E0E6BB2B5B83}" type="presParOf" srcId="{8CBE00DE-1D91-47EE-8A73-BF7120EF507F}" destId="{B0CEB4A5-D324-4480-BE1D-7591BB65D23B}" srcOrd="18" destOrd="0" presId="urn:microsoft.com/office/officeart/2005/8/layout/cycle8"/>
    <dgm:cxn modelId="{34F9A515-AB65-406E-9369-D1346A14526D}" type="presParOf" srcId="{8CBE00DE-1D91-47EE-8A73-BF7120EF507F}" destId="{621AF305-498B-4BAE-881C-0FAE67E568EA}" srcOrd="19" destOrd="0" presId="urn:microsoft.com/office/officeart/2005/8/layout/cycle8"/>
    <dgm:cxn modelId="{B85446B8-F399-42BC-A2D1-A5E0F3001409}" type="presParOf" srcId="{8CBE00DE-1D91-47EE-8A73-BF7120EF507F}" destId="{15282C19-7959-41A8-A4E8-96CAB2F76271}" srcOrd="20" destOrd="0" presId="urn:microsoft.com/office/officeart/2005/8/layout/cycle8"/>
    <dgm:cxn modelId="{576393B9-270A-47BF-AACC-397BB5C266DB}" type="presParOf" srcId="{8CBE00DE-1D91-47EE-8A73-BF7120EF507F}" destId="{9146E9D7-11F3-493B-9A4C-60367835EACA}" srcOrd="21" destOrd="0" presId="urn:microsoft.com/office/officeart/2005/8/layout/cycle8"/>
    <dgm:cxn modelId="{58D5F6AE-A897-4F9A-ADCC-97C2BDAB3786}" type="presParOf" srcId="{8CBE00DE-1D91-47EE-8A73-BF7120EF507F}" destId="{C46B7925-598B-4466-B166-4F85E6C329EF}" srcOrd="22" destOrd="0" presId="urn:microsoft.com/office/officeart/2005/8/layout/cycle8"/>
    <dgm:cxn modelId="{F52AF116-FDA0-4F7C-8B4A-52CDB7274038}" type="presParOf" srcId="{8CBE00DE-1D91-47EE-8A73-BF7120EF507F}" destId="{5AB4F65C-05B1-45EA-AD69-7271D5AF7737}" srcOrd="23" destOrd="0" presId="urn:microsoft.com/office/officeart/2005/8/layout/cycle8"/>
    <dgm:cxn modelId="{25A6BE87-6F8F-470F-BC83-87E910D1F9D4}" type="presParOf" srcId="{8CBE00DE-1D91-47EE-8A73-BF7120EF507F}" destId="{EFA618C0-109D-4769-A568-48B6D4AE69BE}" srcOrd="2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1D282E-5024-469A-98AA-5FA94E40B0C1}" type="doc">
      <dgm:prSet loTypeId="urn:microsoft.com/office/officeart/2005/8/layout/cycle8" loCatId="cycle" qsTypeId="urn:microsoft.com/office/officeart/2005/8/quickstyle/simple2" qsCatId="simple" csTypeId="urn:microsoft.com/office/officeart/2005/8/colors/accent1_2" csCatId="accent1" phldr="1"/>
      <dgm:spPr/>
    </dgm:pt>
    <dgm:pt modelId="{396BE7F5-950C-4BBC-9E3A-D9E9349FCE4F}">
      <dgm:prSet phldrT="[Texto]"/>
      <dgm:spPr/>
      <dgm:t>
        <a:bodyPr/>
        <a:lstStyle/>
        <a:p>
          <a:r>
            <a:rPr lang="es-MX" b="1" noProof="0" dirty="0"/>
            <a:t>Sector Publico</a:t>
          </a:r>
        </a:p>
      </dgm:t>
    </dgm:pt>
    <dgm:pt modelId="{094A548C-3949-4613-9F0A-F6058793C5D0}" type="parTrans" cxnId="{06FC5239-628B-415F-A814-70169BBEBBA1}">
      <dgm:prSet/>
      <dgm:spPr/>
      <dgm:t>
        <a:bodyPr/>
        <a:lstStyle/>
        <a:p>
          <a:endParaRPr lang="es-DO"/>
        </a:p>
      </dgm:t>
    </dgm:pt>
    <dgm:pt modelId="{916E80BC-659A-4560-A39A-C0A5F9C2061E}" type="sibTrans" cxnId="{06FC5239-628B-415F-A814-70169BBEBBA1}">
      <dgm:prSet/>
      <dgm:spPr/>
      <dgm:t>
        <a:bodyPr/>
        <a:lstStyle/>
        <a:p>
          <a:endParaRPr lang="es-DO"/>
        </a:p>
      </dgm:t>
    </dgm:pt>
    <dgm:pt modelId="{91DCC6E2-FF02-4207-8D12-7CFA99C16538}">
      <dgm:prSet phldrT="[Texto]"/>
      <dgm:spPr/>
      <dgm:t>
        <a:bodyPr/>
        <a:lstStyle/>
        <a:p>
          <a:r>
            <a:rPr lang="es-MX" b="1" noProof="0" dirty="0"/>
            <a:t>Sector Privado</a:t>
          </a:r>
        </a:p>
      </dgm:t>
    </dgm:pt>
    <dgm:pt modelId="{DAB4537D-DAF7-4357-BCB0-20C24082C7B6}" type="parTrans" cxnId="{FFAAA357-C200-4A91-906B-861C36768CAB}">
      <dgm:prSet/>
      <dgm:spPr/>
      <dgm:t>
        <a:bodyPr/>
        <a:lstStyle/>
        <a:p>
          <a:endParaRPr lang="es-DO"/>
        </a:p>
      </dgm:t>
    </dgm:pt>
    <dgm:pt modelId="{7DE21249-2765-4D6F-A190-1E28EA8601C3}" type="sibTrans" cxnId="{FFAAA357-C200-4A91-906B-861C36768CAB}">
      <dgm:prSet/>
      <dgm:spPr/>
      <dgm:t>
        <a:bodyPr/>
        <a:lstStyle/>
        <a:p>
          <a:endParaRPr lang="es-DO"/>
        </a:p>
      </dgm:t>
    </dgm:pt>
    <dgm:pt modelId="{94B932E4-CD83-410F-A3E0-DA32B7C01E98}">
      <dgm:prSet phldrT="[Texto]"/>
      <dgm:spPr/>
      <dgm:t>
        <a:bodyPr/>
        <a:lstStyle/>
        <a:p>
          <a:r>
            <a:rPr lang="es-MX" b="1" noProof="0" dirty="0" err="1"/>
            <a:t>ONG´s</a:t>
          </a:r>
          <a:endParaRPr lang="es-MX" b="1" noProof="0" dirty="0"/>
        </a:p>
      </dgm:t>
    </dgm:pt>
    <dgm:pt modelId="{A8732CF8-7C24-423F-9C62-F2A239395CC3}" type="parTrans" cxnId="{F8F11E48-4244-463C-9D82-DAD43871FE5E}">
      <dgm:prSet/>
      <dgm:spPr/>
      <dgm:t>
        <a:bodyPr/>
        <a:lstStyle/>
        <a:p>
          <a:endParaRPr lang="es-DO"/>
        </a:p>
      </dgm:t>
    </dgm:pt>
    <dgm:pt modelId="{1BA17644-A2D5-48D3-A3BD-8B6474D0DE5B}" type="sibTrans" cxnId="{F8F11E48-4244-463C-9D82-DAD43871FE5E}">
      <dgm:prSet/>
      <dgm:spPr/>
      <dgm:t>
        <a:bodyPr/>
        <a:lstStyle/>
        <a:p>
          <a:endParaRPr lang="es-DO"/>
        </a:p>
      </dgm:t>
    </dgm:pt>
    <dgm:pt modelId="{408A57BA-BCE8-4373-9D56-8301D0023DEA}">
      <dgm:prSet phldrT="[Texto]"/>
      <dgm:spPr/>
      <dgm:t>
        <a:bodyPr/>
        <a:lstStyle/>
        <a:p>
          <a:r>
            <a:rPr lang="es-MX" b="1" noProof="0" dirty="0"/>
            <a:t>Academia</a:t>
          </a:r>
        </a:p>
      </dgm:t>
    </dgm:pt>
    <dgm:pt modelId="{4900C198-F360-4E5C-BF31-0408B6674FEC}" type="parTrans" cxnId="{C9102293-9942-4007-9DEA-240A007D976B}">
      <dgm:prSet/>
      <dgm:spPr/>
      <dgm:t>
        <a:bodyPr/>
        <a:lstStyle/>
        <a:p>
          <a:endParaRPr lang="es-DO"/>
        </a:p>
      </dgm:t>
    </dgm:pt>
    <dgm:pt modelId="{FBF9BD31-63E2-46DE-8233-4A74E259EECB}" type="sibTrans" cxnId="{C9102293-9942-4007-9DEA-240A007D976B}">
      <dgm:prSet/>
      <dgm:spPr/>
      <dgm:t>
        <a:bodyPr/>
        <a:lstStyle/>
        <a:p>
          <a:endParaRPr lang="es-DO"/>
        </a:p>
      </dgm:t>
    </dgm:pt>
    <dgm:pt modelId="{6ED2A624-DA3B-41B2-B02C-348B87B3AA20}">
      <dgm:prSet phldr="0"/>
      <dgm:spPr/>
      <dgm:t>
        <a:bodyPr/>
        <a:lstStyle/>
        <a:p>
          <a:r>
            <a:rPr lang="es-MX" b="1" noProof="0" dirty="0">
              <a:latin typeface="Aptos Display" panose="02110004020202020204"/>
            </a:rPr>
            <a:t>Ciudadanía</a:t>
          </a:r>
        </a:p>
      </dgm:t>
    </dgm:pt>
    <dgm:pt modelId="{52BEB22C-69D4-4E7B-B46D-C7BA05AA04C6}" type="parTrans" cxnId="{343C1686-B4D5-4BAB-B89C-A360F6B65E09}">
      <dgm:prSet/>
      <dgm:spPr/>
      <dgm:t>
        <a:bodyPr/>
        <a:lstStyle/>
        <a:p>
          <a:endParaRPr lang="es-DO"/>
        </a:p>
      </dgm:t>
    </dgm:pt>
    <dgm:pt modelId="{8616D6F5-4295-4CC4-98DB-69008757F78B}" type="sibTrans" cxnId="{343C1686-B4D5-4BAB-B89C-A360F6B65E09}">
      <dgm:prSet/>
      <dgm:spPr/>
      <dgm:t>
        <a:bodyPr/>
        <a:lstStyle/>
        <a:p>
          <a:endParaRPr lang="es-DO"/>
        </a:p>
      </dgm:t>
    </dgm:pt>
    <dgm:pt modelId="{8CBE00DE-1D91-47EE-8A73-BF7120EF507F}" type="pres">
      <dgm:prSet presAssocID="{5D1D282E-5024-469A-98AA-5FA94E40B0C1}" presName="compositeShape" presStyleCnt="0">
        <dgm:presLayoutVars>
          <dgm:chMax val="7"/>
          <dgm:dir/>
          <dgm:resizeHandles val="exact"/>
        </dgm:presLayoutVars>
      </dgm:prSet>
      <dgm:spPr/>
    </dgm:pt>
    <dgm:pt modelId="{5B89BF23-BE63-4D02-9BB0-225DDF75D0E5}" type="pres">
      <dgm:prSet presAssocID="{5D1D282E-5024-469A-98AA-5FA94E40B0C1}" presName="wedge1" presStyleLbl="node1" presStyleIdx="0" presStyleCnt="5" custLinFactNeighborX="254" custLinFactNeighborY="257"/>
      <dgm:spPr/>
    </dgm:pt>
    <dgm:pt modelId="{23D844D9-A9F0-4BEF-AA9E-936A31DF0047}" type="pres">
      <dgm:prSet presAssocID="{5D1D282E-5024-469A-98AA-5FA94E40B0C1}" presName="dummy1a" presStyleCnt="0"/>
      <dgm:spPr/>
    </dgm:pt>
    <dgm:pt modelId="{8DF2D580-E65A-40C3-85F2-9022EEEE9E68}" type="pres">
      <dgm:prSet presAssocID="{5D1D282E-5024-469A-98AA-5FA94E40B0C1}" presName="dummy1b" presStyleCnt="0"/>
      <dgm:spPr/>
    </dgm:pt>
    <dgm:pt modelId="{1CF90058-53F4-4438-ACF5-477F55D378D0}" type="pres">
      <dgm:prSet presAssocID="{5D1D282E-5024-469A-98AA-5FA94E40B0C1}" presName="wedge1Tx" presStyleLbl="node1" presStyleIdx="0" presStyleCnt="5">
        <dgm:presLayoutVars>
          <dgm:chMax val="0"/>
          <dgm:chPref val="0"/>
          <dgm:bulletEnabled val="1"/>
        </dgm:presLayoutVars>
      </dgm:prSet>
      <dgm:spPr/>
    </dgm:pt>
    <dgm:pt modelId="{0CAA035F-1E66-49D5-A0B0-5D3D9D252C24}" type="pres">
      <dgm:prSet presAssocID="{5D1D282E-5024-469A-98AA-5FA94E40B0C1}" presName="wedge2" presStyleLbl="node1" presStyleIdx="1" presStyleCnt="5"/>
      <dgm:spPr/>
    </dgm:pt>
    <dgm:pt modelId="{6F4FAD7E-F187-46A2-A0C6-A294B2FF1A32}" type="pres">
      <dgm:prSet presAssocID="{5D1D282E-5024-469A-98AA-5FA94E40B0C1}" presName="dummy2a" presStyleCnt="0"/>
      <dgm:spPr/>
    </dgm:pt>
    <dgm:pt modelId="{8376F5B8-2F07-4C95-B04B-889AE2F97AFB}" type="pres">
      <dgm:prSet presAssocID="{5D1D282E-5024-469A-98AA-5FA94E40B0C1}" presName="dummy2b" presStyleCnt="0"/>
      <dgm:spPr/>
    </dgm:pt>
    <dgm:pt modelId="{0A22032D-517C-4965-B625-7671A381E378}" type="pres">
      <dgm:prSet presAssocID="{5D1D282E-5024-469A-98AA-5FA94E40B0C1}" presName="wedge2Tx" presStyleLbl="node1" presStyleIdx="1" presStyleCnt="5">
        <dgm:presLayoutVars>
          <dgm:chMax val="0"/>
          <dgm:chPref val="0"/>
          <dgm:bulletEnabled val="1"/>
        </dgm:presLayoutVars>
      </dgm:prSet>
      <dgm:spPr/>
    </dgm:pt>
    <dgm:pt modelId="{5D17020B-F155-4CCC-B1F5-131F7BF0C00A}" type="pres">
      <dgm:prSet presAssocID="{5D1D282E-5024-469A-98AA-5FA94E40B0C1}" presName="wedge3" presStyleLbl="node1" presStyleIdx="2" presStyleCnt="5"/>
      <dgm:spPr/>
    </dgm:pt>
    <dgm:pt modelId="{3F4C1611-D8AB-497F-A138-24620EFF8306}" type="pres">
      <dgm:prSet presAssocID="{5D1D282E-5024-469A-98AA-5FA94E40B0C1}" presName="dummy3a" presStyleCnt="0"/>
      <dgm:spPr/>
    </dgm:pt>
    <dgm:pt modelId="{AB55950F-78E5-4CFB-ADEB-DBE80E5879F9}" type="pres">
      <dgm:prSet presAssocID="{5D1D282E-5024-469A-98AA-5FA94E40B0C1}" presName="dummy3b" presStyleCnt="0"/>
      <dgm:spPr/>
    </dgm:pt>
    <dgm:pt modelId="{01576891-04FA-4C87-8354-51C1A1BAE244}" type="pres">
      <dgm:prSet presAssocID="{5D1D282E-5024-469A-98AA-5FA94E40B0C1}" presName="wedge3Tx" presStyleLbl="node1" presStyleIdx="2" presStyleCnt="5">
        <dgm:presLayoutVars>
          <dgm:chMax val="0"/>
          <dgm:chPref val="0"/>
          <dgm:bulletEnabled val="1"/>
        </dgm:presLayoutVars>
      </dgm:prSet>
      <dgm:spPr/>
    </dgm:pt>
    <dgm:pt modelId="{E6469A3C-9E46-4873-8FA8-2AA8248C81F7}" type="pres">
      <dgm:prSet presAssocID="{5D1D282E-5024-469A-98AA-5FA94E40B0C1}" presName="wedge4" presStyleLbl="node1" presStyleIdx="3" presStyleCnt="5"/>
      <dgm:spPr/>
    </dgm:pt>
    <dgm:pt modelId="{FDBC34BE-D189-46CC-BE30-03FAFE890302}" type="pres">
      <dgm:prSet presAssocID="{5D1D282E-5024-469A-98AA-5FA94E40B0C1}" presName="dummy4a" presStyleCnt="0"/>
      <dgm:spPr/>
    </dgm:pt>
    <dgm:pt modelId="{AD137F8C-9A65-41C3-92E0-DA11FF52D767}" type="pres">
      <dgm:prSet presAssocID="{5D1D282E-5024-469A-98AA-5FA94E40B0C1}" presName="dummy4b" presStyleCnt="0"/>
      <dgm:spPr/>
    </dgm:pt>
    <dgm:pt modelId="{D715B3FE-68AF-4D50-A6BD-E22E331021A0}" type="pres">
      <dgm:prSet presAssocID="{5D1D282E-5024-469A-98AA-5FA94E40B0C1}" presName="wedge4Tx" presStyleLbl="node1" presStyleIdx="3" presStyleCnt="5">
        <dgm:presLayoutVars>
          <dgm:chMax val="0"/>
          <dgm:chPref val="0"/>
          <dgm:bulletEnabled val="1"/>
        </dgm:presLayoutVars>
      </dgm:prSet>
      <dgm:spPr/>
    </dgm:pt>
    <dgm:pt modelId="{97B132B2-C319-463B-BBD4-7BC27C3CB829}" type="pres">
      <dgm:prSet presAssocID="{5D1D282E-5024-469A-98AA-5FA94E40B0C1}" presName="wedge5" presStyleLbl="node1" presStyleIdx="4" presStyleCnt="5"/>
      <dgm:spPr/>
    </dgm:pt>
    <dgm:pt modelId="{683BE654-BA1F-4E8D-A461-E8A479AF40BF}" type="pres">
      <dgm:prSet presAssocID="{5D1D282E-5024-469A-98AA-5FA94E40B0C1}" presName="dummy5a" presStyleCnt="0"/>
      <dgm:spPr/>
    </dgm:pt>
    <dgm:pt modelId="{71D34F49-9AEC-4C6B-8544-57BDB46EDBB3}" type="pres">
      <dgm:prSet presAssocID="{5D1D282E-5024-469A-98AA-5FA94E40B0C1}" presName="dummy5b" presStyleCnt="0"/>
      <dgm:spPr/>
    </dgm:pt>
    <dgm:pt modelId="{DECD4AFF-DEA6-4230-9348-BE9E0A564712}" type="pres">
      <dgm:prSet presAssocID="{5D1D282E-5024-469A-98AA-5FA94E40B0C1}" presName="wedge5Tx" presStyleLbl="node1" presStyleIdx="4" presStyleCnt="5">
        <dgm:presLayoutVars>
          <dgm:chMax val="0"/>
          <dgm:chPref val="0"/>
          <dgm:bulletEnabled val="1"/>
        </dgm:presLayoutVars>
      </dgm:prSet>
      <dgm:spPr/>
    </dgm:pt>
    <dgm:pt modelId="{15282C19-7959-41A8-A4E8-96CAB2F76271}" type="pres">
      <dgm:prSet presAssocID="{916E80BC-659A-4560-A39A-C0A5F9C2061E}" presName="arrowWedge1" presStyleLbl="fgSibTrans2D1" presStyleIdx="0" presStyleCnt="5"/>
      <dgm:spPr/>
    </dgm:pt>
    <dgm:pt modelId="{9146E9D7-11F3-493B-9A4C-60367835EACA}" type="pres">
      <dgm:prSet presAssocID="{7DE21249-2765-4D6F-A190-1E28EA8601C3}" presName="arrowWedge2" presStyleLbl="fgSibTrans2D1" presStyleIdx="1" presStyleCnt="5"/>
      <dgm:spPr/>
    </dgm:pt>
    <dgm:pt modelId="{C46B7925-598B-4466-B166-4F85E6C329EF}" type="pres">
      <dgm:prSet presAssocID="{1BA17644-A2D5-48D3-A3BD-8B6474D0DE5B}" presName="arrowWedge3" presStyleLbl="fgSibTrans2D1" presStyleIdx="2" presStyleCnt="5"/>
      <dgm:spPr/>
    </dgm:pt>
    <dgm:pt modelId="{5AB4F65C-05B1-45EA-AD69-7271D5AF7737}" type="pres">
      <dgm:prSet presAssocID="{FBF9BD31-63E2-46DE-8233-4A74E259EECB}" presName="arrowWedge4" presStyleLbl="fgSibTrans2D1" presStyleIdx="3" presStyleCnt="5"/>
      <dgm:spPr/>
    </dgm:pt>
    <dgm:pt modelId="{C04DD8FD-C11B-41A0-9F5E-4B4B5487F8BE}" type="pres">
      <dgm:prSet presAssocID="{8616D6F5-4295-4CC4-98DB-69008757F78B}" presName="arrowWedge5" presStyleLbl="fgSibTrans2D1" presStyleIdx="4" presStyleCnt="5"/>
      <dgm:spPr/>
    </dgm:pt>
  </dgm:ptLst>
  <dgm:cxnLst>
    <dgm:cxn modelId="{42C88D03-63DC-44FD-8CFF-90D2D6159BB1}" type="presOf" srcId="{408A57BA-BCE8-4373-9D56-8301D0023DEA}" destId="{D715B3FE-68AF-4D50-A6BD-E22E331021A0}" srcOrd="1" destOrd="0" presId="urn:microsoft.com/office/officeart/2005/8/layout/cycle8"/>
    <dgm:cxn modelId="{5018B813-4579-46AF-9637-7E94DAF108C3}" type="presOf" srcId="{396BE7F5-950C-4BBC-9E3A-D9E9349FCE4F}" destId="{5B89BF23-BE63-4D02-9BB0-225DDF75D0E5}" srcOrd="0" destOrd="0" presId="urn:microsoft.com/office/officeart/2005/8/layout/cycle8"/>
    <dgm:cxn modelId="{49C5821C-48C3-4DE0-97EB-32BEBBF1A7BF}" type="presOf" srcId="{5D1D282E-5024-469A-98AA-5FA94E40B0C1}" destId="{8CBE00DE-1D91-47EE-8A73-BF7120EF507F}" srcOrd="0" destOrd="0" presId="urn:microsoft.com/office/officeart/2005/8/layout/cycle8"/>
    <dgm:cxn modelId="{165E6C28-5B0F-4104-A126-B15A5FF184DC}" type="presOf" srcId="{408A57BA-BCE8-4373-9D56-8301D0023DEA}" destId="{E6469A3C-9E46-4873-8FA8-2AA8248C81F7}" srcOrd="0" destOrd="0" presId="urn:microsoft.com/office/officeart/2005/8/layout/cycle8"/>
    <dgm:cxn modelId="{E122D628-EFB9-458F-BAD4-7E6903ED38EE}" type="presOf" srcId="{94B932E4-CD83-410F-A3E0-DA32B7C01E98}" destId="{5D17020B-F155-4CCC-B1F5-131F7BF0C00A}" srcOrd="0" destOrd="0" presId="urn:microsoft.com/office/officeart/2005/8/layout/cycle8"/>
    <dgm:cxn modelId="{528B1134-50D0-40B3-8B63-FE296CCF312C}" type="presOf" srcId="{6ED2A624-DA3B-41B2-B02C-348B87B3AA20}" destId="{97B132B2-C319-463B-BBD4-7BC27C3CB829}" srcOrd="0" destOrd="0" presId="urn:microsoft.com/office/officeart/2005/8/layout/cycle8"/>
    <dgm:cxn modelId="{06FC5239-628B-415F-A814-70169BBEBBA1}" srcId="{5D1D282E-5024-469A-98AA-5FA94E40B0C1}" destId="{396BE7F5-950C-4BBC-9E3A-D9E9349FCE4F}" srcOrd="0" destOrd="0" parTransId="{094A548C-3949-4613-9F0A-F6058793C5D0}" sibTransId="{916E80BC-659A-4560-A39A-C0A5F9C2061E}"/>
    <dgm:cxn modelId="{F8F11E48-4244-463C-9D82-DAD43871FE5E}" srcId="{5D1D282E-5024-469A-98AA-5FA94E40B0C1}" destId="{94B932E4-CD83-410F-A3E0-DA32B7C01E98}" srcOrd="2" destOrd="0" parTransId="{A8732CF8-7C24-423F-9C62-F2A239395CC3}" sibTransId="{1BA17644-A2D5-48D3-A3BD-8B6474D0DE5B}"/>
    <dgm:cxn modelId="{8DC3BB4A-8F72-423E-B6E4-084D81C1FD3E}" type="presOf" srcId="{94B932E4-CD83-410F-A3E0-DA32B7C01E98}" destId="{01576891-04FA-4C87-8354-51C1A1BAE244}" srcOrd="1" destOrd="0" presId="urn:microsoft.com/office/officeart/2005/8/layout/cycle8"/>
    <dgm:cxn modelId="{FFAAA357-C200-4A91-906B-861C36768CAB}" srcId="{5D1D282E-5024-469A-98AA-5FA94E40B0C1}" destId="{91DCC6E2-FF02-4207-8D12-7CFA99C16538}" srcOrd="1" destOrd="0" parTransId="{DAB4537D-DAF7-4357-BCB0-20C24082C7B6}" sibTransId="{7DE21249-2765-4D6F-A190-1E28EA8601C3}"/>
    <dgm:cxn modelId="{343C1686-B4D5-4BAB-B89C-A360F6B65E09}" srcId="{5D1D282E-5024-469A-98AA-5FA94E40B0C1}" destId="{6ED2A624-DA3B-41B2-B02C-348B87B3AA20}" srcOrd="4" destOrd="0" parTransId="{52BEB22C-69D4-4E7B-B46D-C7BA05AA04C6}" sibTransId="{8616D6F5-4295-4CC4-98DB-69008757F78B}"/>
    <dgm:cxn modelId="{C9102293-9942-4007-9DEA-240A007D976B}" srcId="{5D1D282E-5024-469A-98AA-5FA94E40B0C1}" destId="{408A57BA-BCE8-4373-9D56-8301D0023DEA}" srcOrd="3" destOrd="0" parTransId="{4900C198-F360-4E5C-BF31-0408B6674FEC}" sibTransId="{FBF9BD31-63E2-46DE-8233-4A74E259EECB}"/>
    <dgm:cxn modelId="{CAC9CA95-A583-4805-B1B0-4EA9DAA9C94C}" type="presOf" srcId="{91DCC6E2-FF02-4207-8D12-7CFA99C16538}" destId="{0A22032D-517C-4965-B625-7671A381E378}" srcOrd="1" destOrd="0" presId="urn:microsoft.com/office/officeart/2005/8/layout/cycle8"/>
    <dgm:cxn modelId="{A6F87EA7-4592-46E8-B19F-B5B261BF32B8}" type="presOf" srcId="{6ED2A624-DA3B-41B2-B02C-348B87B3AA20}" destId="{DECD4AFF-DEA6-4230-9348-BE9E0A564712}" srcOrd="1" destOrd="0" presId="urn:microsoft.com/office/officeart/2005/8/layout/cycle8"/>
    <dgm:cxn modelId="{B0C411C3-C79D-4140-8B7D-2A4E0D05BAFA}" type="presOf" srcId="{396BE7F5-950C-4BBC-9E3A-D9E9349FCE4F}" destId="{1CF90058-53F4-4438-ACF5-477F55D378D0}" srcOrd="1" destOrd="0" presId="urn:microsoft.com/office/officeart/2005/8/layout/cycle8"/>
    <dgm:cxn modelId="{ACDEF6D2-8F1A-4CEB-813B-42A9D5282C27}" type="presOf" srcId="{91DCC6E2-FF02-4207-8D12-7CFA99C16538}" destId="{0CAA035F-1E66-49D5-A0B0-5D3D9D252C24}" srcOrd="0" destOrd="0" presId="urn:microsoft.com/office/officeart/2005/8/layout/cycle8"/>
    <dgm:cxn modelId="{93AACF39-9906-41DB-AC6E-C0DBCF77B4FA}" type="presParOf" srcId="{8CBE00DE-1D91-47EE-8A73-BF7120EF507F}" destId="{5B89BF23-BE63-4D02-9BB0-225DDF75D0E5}" srcOrd="0" destOrd="0" presId="urn:microsoft.com/office/officeart/2005/8/layout/cycle8"/>
    <dgm:cxn modelId="{4E2B92F5-62E6-4937-98C1-DB36E89842C5}" type="presParOf" srcId="{8CBE00DE-1D91-47EE-8A73-BF7120EF507F}" destId="{23D844D9-A9F0-4BEF-AA9E-936A31DF0047}" srcOrd="1" destOrd="0" presId="urn:microsoft.com/office/officeart/2005/8/layout/cycle8"/>
    <dgm:cxn modelId="{CA105213-139E-4C8A-A65A-46E0619333F7}" type="presParOf" srcId="{8CBE00DE-1D91-47EE-8A73-BF7120EF507F}" destId="{8DF2D580-E65A-40C3-85F2-9022EEEE9E68}" srcOrd="2" destOrd="0" presId="urn:microsoft.com/office/officeart/2005/8/layout/cycle8"/>
    <dgm:cxn modelId="{478AACE1-5E12-40D7-8B52-297011C3845D}" type="presParOf" srcId="{8CBE00DE-1D91-47EE-8A73-BF7120EF507F}" destId="{1CF90058-53F4-4438-ACF5-477F55D378D0}" srcOrd="3" destOrd="0" presId="urn:microsoft.com/office/officeart/2005/8/layout/cycle8"/>
    <dgm:cxn modelId="{2AF70906-4930-4EF8-983D-5B60378E1A52}" type="presParOf" srcId="{8CBE00DE-1D91-47EE-8A73-BF7120EF507F}" destId="{0CAA035F-1E66-49D5-A0B0-5D3D9D252C24}" srcOrd="4" destOrd="0" presId="urn:microsoft.com/office/officeart/2005/8/layout/cycle8"/>
    <dgm:cxn modelId="{36B98F93-3D3C-449C-A0F1-8DF7DD84E240}" type="presParOf" srcId="{8CBE00DE-1D91-47EE-8A73-BF7120EF507F}" destId="{6F4FAD7E-F187-46A2-A0C6-A294B2FF1A32}" srcOrd="5" destOrd="0" presId="urn:microsoft.com/office/officeart/2005/8/layout/cycle8"/>
    <dgm:cxn modelId="{6BE84185-69F4-4F79-A7E5-BCE309B5F15A}" type="presParOf" srcId="{8CBE00DE-1D91-47EE-8A73-BF7120EF507F}" destId="{8376F5B8-2F07-4C95-B04B-889AE2F97AFB}" srcOrd="6" destOrd="0" presId="urn:microsoft.com/office/officeart/2005/8/layout/cycle8"/>
    <dgm:cxn modelId="{7CFDE6AC-E594-4A5B-A6C5-ECD054E27868}" type="presParOf" srcId="{8CBE00DE-1D91-47EE-8A73-BF7120EF507F}" destId="{0A22032D-517C-4965-B625-7671A381E378}" srcOrd="7" destOrd="0" presId="urn:microsoft.com/office/officeart/2005/8/layout/cycle8"/>
    <dgm:cxn modelId="{BA2FAA56-E53C-44A9-B5CB-279BCADF1273}" type="presParOf" srcId="{8CBE00DE-1D91-47EE-8A73-BF7120EF507F}" destId="{5D17020B-F155-4CCC-B1F5-131F7BF0C00A}" srcOrd="8" destOrd="0" presId="urn:microsoft.com/office/officeart/2005/8/layout/cycle8"/>
    <dgm:cxn modelId="{03619A4E-A13E-4EA5-83FD-6C8EB006A3B7}" type="presParOf" srcId="{8CBE00DE-1D91-47EE-8A73-BF7120EF507F}" destId="{3F4C1611-D8AB-497F-A138-24620EFF8306}" srcOrd="9" destOrd="0" presId="urn:microsoft.com/office/officeart/2005/8/layout/cycle8"/>
    <dgm:cxn modelId="{61FFB3A3-1603-409E-BD4F-70657D1428F4}" type="presParOf" srcId="{8CBE00DE-1D91-47EE-8A73-BF7120EF507F}" destId="{AB55950F-78E5-4CFB-ADEB-DBE80E5879F9}" srcOrd="10" destOrd="0" presId="urn:microsoft.com/office/officeart/2005/8/layout/cycle8"/>
    <dgm:cxn modelId="{453A4B4F-52E3-44C5-AC3A-446F816BA4D1}" type="presParOf" srcId="{8CBE00DE-1D91-47EE-8A73-BF7120EF507F}" destId="{01576891-04FA-4C87-8354-51C1A1BAE244}" srcOrd="11" destOrd="0" presId="urn:microsoft.com/office/officeart/2005/8/layout/cycle8"/>
    <dgm:cxn modelId="{938BE52B-0152-4142-8341-39F0D95DA469}" type="presParOf" srcId="{8CBE00DE-1D91-47EE-8A73-BF7120EF507F}" destId="{E6469A3C-9E46-4873-8FA8-2AA8248C81F7}" srcOrd="12" destOrd="0" presId="urn:microsoft.com/office/officeart/2005/8/layout/cycle8"/>
    <dgm:cxn modelId="{954E194E-667D-4DBF-831E-61C985986147}" type="presParOf" srcId="{8CBE00DE-1D91-47EE-8A73-BF7120EF507F}" destId="{FDBC34BE-D189-46CC-BE30-03FAFE890302}" srcOrd="13" destOrd="0" presId="urn:microsoft.com/office/officeart/2005/8/layout/cycle8"/>
    <dgm:cxn modelId="{A002FA4B-143A-4A9C-BD37-F44B55870E7B}" type="presParOf" srcId="{8CBE00DE-1D91-47EE-8A73-BF7120EF507F}" destId="{AD137F8C-9A65-41C3-92E0-DA11FF52D767}" srcOrd="14" destOrd="0" presId="urn:microsoft.com/office/officeart/2005/8/layout/cycle8"/>
    <dgm:cxn modelId="{EED78F52-7EEF-4E63-A6CB-2032FE16C2C1}" type="presParOf" srcId="{8CBE00DE-1D91-47EE-8A73-BF7120EF507F}" destId="{D715B3FE-68AF-4D50-A6BD-E22E331021A0}" srcOrd="15" destOrd="0" presId="urn:microsoft.com/office/officeart/2005/8/layout/cycle8"/>
    <dgm:cxn modelId="{C654ECF6-F7BA-4803-B651-C9E0C97E1DF0}" type="presParOf" srcId="{8CBE00DE-1D91-47EE-8A73-BF7120EF507F}" destId="{97B132B2-C319-463B-BBD4-7BC27C3CB829}" srcOrd="16" destOrd="0" presId="urn:microsoft.com/office/officeart/2005/8/layout/cycle8"/>
    <dgm:cxn modelId="{41820720-83B0-43E6-A7AF-C09EEEDEC6D3}" type="presParOf" srcId="{8CBE00DE-1D91-47EE-8A73-BF7120EF507F}" destId="{683BE654-BA1F-4E8D-A461-E8A479AF40BF}" srcOrd="17" destOrd="0" presId="urn:microsoft.com/office/officeart/2005/8/layout/cycle8"/>
    <dgm:cxn modelId="{BFAB18B4-7795-43C8-91CF-289A5CFABCA1}" type="presParOf" srcId="{8CBE00DE-1D91-47EE-8A73-BF7120EF507F}" destId="{71D34F49-9AEC-4C6B-8544-57BDB46EDBB3}" srcOrd="18" destOrd="0" presId="urn:microsoft.com/office/officeart/2005/8/layout/cycle8"/>
    <dgm:cxn modelId="{A155A1E5-B53C-4335-9073-4941481DF3FA}" type="presParOf" srcId="{8CBE00DE-1D91-47EE-8A73-BF7120EF507F}" destId="{DECD4AFF-DEA6-4230-9348-BE9E0A564712}" srcOrd="19" destOrd="0" presId="urn:microsoft.com/office/officeart/2005/8/layout/cycle8"/>
    <dgm:cxn modelId="{4FCDDB8D-5CA8-412C-B81C-2E9CD0399BAD}" type="presParOf" srcId="{8CBE00DE-1D91-47EE-8A73-BF7120EF507F}" destId="{15282C19-7959-41A8-A4E8-96CAB2F76271}" srcOrd="20" destOrd="0" presId="urn:microsoft.com/office/officeart/2005/8/layout/cycle8"/>
    <dgm:cxn modelId="{D32120DF-A383-4077-A7AC-29061E9C6D97}" type="presParOf" srcId="{8CBE00DE-1D91-47EE-8A73-BF7120EF507F}" destId="{9146E9D7-11F3-493B-9A4C-60367835EACA}" srcOrd="21" destOrd="0" presId="urn:microsoft.com/office/officeart/2005/8/layout/cycle8"/>
    <dgm:cxn modelId="{59B11ED8-6D1D-4231-AC05-B082635E8973}" type="presParOf" srcId="{8CBE00DE-1D91-47EE-8A73-BF7120EF507F}" destId="{C46B7925-598B-4466-B166-4F85E6C329EF}" srcOrd="22" destOrd="0" presId="urn:microsoft.com/office/officeart/2005/8/layout/cycle8"/>
    <dgm:cxn modelId="{E179D819-7F64-48C3-A84B-AB16258B7880}" type="presParOf" srcId="{8CBE00DE-1D91-47EE-8A73-BF7120EF507F}" destId="{5AB4F65C-05B1-45EA-AD69-7271D5AF7737}" srcOrd="23" destOrd="0" presId="urn:microsoft.com/office/officeart/2005/8/layout/cycle8"/>
    <dgm:cxn modelId="{BD22DB16-B2A0-4912-96ED-875813F02C80}" type="presParOf" srcId="{8CBE00DE-1D91-47EE-8A73-BF7120EF507F}" destId="{C04DD8FD-C11B-41A0-9F5E-4B4B5487F8BE}" srcOrd="2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9BF23-BE63-4D02-9BB0-225DDF75D0E5}">
      <dsp:nvSpPr>
        <dsp:cNvPr id="0" name=""/>
        <dsp:cNvSpPr/>
      </dsp:nvSpPr>
      <dsp:spPr>
        <a:xfrm>
          <a:off x="1773645" y="331647"/>
          <a:ext cx="4348876" cy="4348876"/>
        </a:xfrm>
        <a:prstGeom prst="pie">
          <a:avLst>
            <a:gd name="adj1" fmla="val 16200000"/>
            <a:gd name="adj2" fmla="val 2052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t>Sector Publico</a:t>
          </a:r>
        </a:p>
      </dsp:txBody>
      <dsp:txXfrm>
        <a:off x="4042309" y="1062672"/>
        <a:ext cx="1397853" cy="931902"/>
      </dsp:txXfrm>
    </dsp:sp>
    <dsp:sp modelId="{0CAA035F-1E66-49D5-A0B0-5D3D9D252C24}">
      <dsp:nvSpPr>
        <dsp:cNvPr id="0" name=""/>
        <dsp:cNvSpPr/>
      </dsp:nvSpPr>
      <dsp:spPr>
        <a:xfrm>
          <a:off x="1799875" y="436440"/>
          <a:ext cx="4348876" cy="4348876"/>
        </a:xfrm>
        <a:prstGeom prst="pie">
          <a:avLst>
            <a:gd name="adj1" fmla="val 20520000"/>
            <a:gd name="adj2" fmla="val 324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t>Sector Privado</a:t>
          </a:r>
        </a:p>
      </dsp:txBody>
      <dsp:txXfrm>
        <a:off x="4600759" y="2423463"/>
        <a:ext cx="1294308" cy="1035446"/>
      </dsp:txXfrm>
    </dsp:sp>
    <dsp:sp modelId="{5D17020B-F155-4CCC-B1F5-131F7BF0C00A}">
      <dsp:nvSpPr>
        <dsp:cNvPr id="0" name=""/>
        <dsp:cNvSpPr/>
      </dsp:nvSpPr>
      <dsp:spPr>
        <a:xfrm>
          <a:off x="1701508" y="507886"/>
          <a:ext cx="4348876" cy="4348876"/>
        </a:xfrm>
        <a:prstGeom prst="pie">
          <a:avLst>
            <a:gd name="adj1" fmla="val 3240000"/>
            <a:gd name="adj2" fmla="val 756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err="1"/>
            <a:t>ONG´s</a:t>
          </a:r>
          <a:endParaRPr lang="es-MX" sz="2100" b="1" kern="1200" noProof="0" dirty="0"/>
        </a:p>
      </dsp:txBody>
      <dsp:txXfrm>
        <a:off x="3254678" y="3562454"/>
        <a:ext cx="1242536" cy="1138991"/>
      </dsp:txXfrm>
    </dsp:sp>
    <dsp:sp modelId="{E6469A3C-9E46-4873-8FA8-2AA8248C81F7}">
      <dsp:nvSpPr>
        <dsp:cNvPr id="0" name=""/>
        <dsp:cNvSpPr/>
      </dsp:nvSpPr>
      <dsp:spPr>
        <a:xfrm>
          <a:off x="1603140" y="436440"/>
          <a:ext cx="4348876" cy="4348876"/>
        </a:xfrm>
        <a:prstGeom prst="pie">
          <a:avLst>
            <a:gd name="adj1" fmla="val 7560000"/>
            <a:gd name="adj2" fmla="val 1188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t>Academia</a:t>
          </a:r>
        </a:p>
      </dsp:txBody>
      <dsp:txXfrm>
        <a:off x="1856825" y="2423463"/>
        <a:ext cx="1294308" cy="1035446"/>
      </dsp:txXfrm>
    </dsp:sp>
    <dsp:sp modelId="{D947FB01-D51F-4E6B-A84C-31D63D691FD0}">
      <dsp:nvSpPr>
        <dsp:cNvPr id="0" name=""/>
        <dsp:cNvSpPr/>
      </dsp:nvSpPr>
      <dsp:spPr>
        <a:xfrm>
          <a:off x="1640416" y="320470"/>
          <a:ext cx="4348876" cy="4348876"/>
        </a:xfrm>
        <a:prstGeom prst="pie">
          <a:avLst>
            <a:gd name="adj1" fmla="val 1188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latin typeface="Aptos Display" panose="02110004020202020204"/>
            </a:rPr>
            <a:t>Ciudadanía</a:t>
          </a:r>
        </a:p>
      </dsp:txBody>
      <dsp:txXfrm>
        <a:off x="2322776" y="1051496"/>
        <a:ext cx="1397853" cy="931902"/>
      </dsp:txXfrm>
    </dsp:sp>
    <dsp:sp modelId="{15282C19-7959-41A8-A4E8-96CAB2F76271}">
      <dsp:nvSpPr>
        <dsp:cNvPr id="0" name=""/>
        <dsp:cNvSpPr/>
      </dsp:nvSpPr>
      <dsp:spPr>
        <a:xfrm>
          <a:off x="1504224" y="62431"/>
          <a:ext cx="4887308" cy="4887308"/>
        </a:xfrm>
        <a:prstGeom prst="circularArrow">
          <a:avLst>
            <a:gd name="adj1" fmla="val 5085"/>
            <a:gd name="adj2" fmla="val 327528"/>
            <a:gd name="adj3" fmla="val 20192361"/>
            <a:gd name="adj4" fmla="val 16200324"/>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9146E9D7-11F3-493B-9A4C-60367835EACA}">
      <dsp:nvSpPr>
        <dsp:cNvPr id="0" name=""/>
        <dsp:cNvSpPr/>
      </dsp:nvSpPr>
      <dsp:spPr>
        <a:xfrm>
          <a:off x="1530960" y="167186"/>
          <a:ext cx="4887308" cy="4887308"/>
        </a:xfrm>
        <a:prstGeom prst="circularArrow">
          <a:avLst>
            <a:gd name="adj1" fmla="val 5085"/>
            <a:gd name="adj2" fmla="val 327528"/>
            <a:gd name="adj3" fmla="val 2912753"/>
            <a:gd name="adj4" fmla="val 20519953"/>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C46B7925-598B-4466-B166-4F85E6C329EF}">
      <dsp:nvSpPr>
        <dsp:cNvPr id="0" name=""/>
        <dsp:cNvSpPr/>
      </dsp:nvSpPr>
      <dsp:spPr>
        <a:xfrm>
          <a:off x="1432292" y="238850"/>
          <a:ext cx="4887308" cy="4887308"/>
        </a:xfrm>
        <a:prstGeom prst="circularArrow">
          <a:avLst>
            <a:gd name="adj1" fmla="val 5085"/>
            <a:gd name="adj2" fmla="val 327528"/>
            <a:gd name="adj3" fmla="val 7232777"/>
            <a:gd name="adj4" fmla="val 3239695"/>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AB4F65C-05B1-45EA-AD69-7271D5AF7737}">
      <dsp:nvSpPr>
        <dsp:cNvPr id="0" name=""/>
        <dsp:cNvSpPr/>
      </dsp:nvSpPr>
      <dsp:spPr>
        <a:xfrm>
          <a:off x="1333624" y="167186"/>
          <a:ext cx="4887308" cy="4887308"/>
        </a:xfrm>
        <a:prstGeom prst="circularArrow">
          <a:avLst>
            <a:gd name="adj1" fmla="val 5085"/>
            <a:gd name="adj2" fmla="val 327528"/>
            <a:gd name="adj3" fmla="val 11552519"/>
            <a:gd name="adj4" fmla="val 7559718"/>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FA618C0-109D-4769-A568-48B6D4AE69BE}">
      <dsp:nvSpPr>
        <dsp:cNvPr id="0" name=""/>
        <dsp:cNvSpPr/>
      </dsp:nvSpPr>
      <dsp:spPr>
        <a:xfrm>
          <a:off x="1371405" y="51254"/>
          <a:ext cx="4887308" cy="4887308"/>
        </a:xfrm>
        <a:prstGeom prst="circularArrow">
          <a:avLst>
            <a:gd name="adj1" fmla="val 5085"/>
            <a:gd name="adj2" fmla="val 327528"/>
            <a:gd name="adj3" fmla="val 15872148"/>
            <a:gd name="adj4" fmla="val 1188011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9BF23-BE63-4D02-9BB0-225DDF75D0E5}">
      <dsp:nvSpPr>
        <dsp:cNvPr id="0" name=""/>
        <dsp:cNvSpPr/>
      </dsp:nvSpPr>
      <dsp:spPr>
        <a:xfrm>
          <a:off x="1773645" y="331647"/>
          <a:ext cx="4348876" cy="4348876"/>
        </a:xfrm>
        <a:prstGeom prst="pie">
          <a:avLst>
            <a:gd name="adj1" fmla="val 16200000"/>
            <a:gd name="adj2" fmla="val 2052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t>Sector Publico</a:t>
          </a:r>
        </a:p>
      </dsp:txBody>
      <dsp:txXfrm>
        <a:off x="4042309" y="1062672"/>
        <a:ext cx="1397853" cy="931902"/>
      </dsp:txXfrm>
    </dsp:sp>
    <dsp:sp modelId="{0CAA035F-1E66-49D5-A0B0-5D3D9D252C24}">
      <dsp:nvSpPr>
        <dsp:cNvPr id="0" name=""/>
        <dsp:cNvSpPr/>
      </dsp:nvSpPr>
      <dsp:spPr>
        <a:xfrm>
          <a:off x="1799875" y="436440"/>
          <a:ext cx="4348876" cy="4348876"/>
        </a:xfrm>
        <a:prstGeom prst="pie">
          <a:avLst>
            <a:gd name="adj1" fmla="val 20520000"/>
            <a:gd name="adj2" fmla="val 324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t>Sector Privado</a:t>
          </a:r>
        </a:p>
      </dsp:txBody>
      <dsp:txXfrm>
        <a:off x="4600759" y="2423463"/>
        <a:ext cx="1294308" cy="1035446"/>
      </dsp:txXfrm>
    </dsp:sp>
    <dsp:sp modelId="{5D17020B-F155-4CCC-B1F5-131F7BF0C00A}">
      <dsp:nvSpPr>
        <dsp:cNvPr id="0" name=""/>
        <dsp:cNvSpPr/>
      </dsp:nvSpPr>
      <dsp:spPr>
        <a:xfrm>
          <a:off x="1701508" y="507886"/>
          <a:ext cx="4348876" cy="4348876"/>
        </a:xfrm>
        <a:prstGeom prst="pie">
          <a:avLst>
            <a:gd name="adj1" fmla="val 3240000"/>
            <a:gd name="adj2" fmla="val 756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err="1"/>
            <a:t>ONG´s</a:t>
          </a:r>
          <a:endParaRPr lang="es-MX" sz="2100" b="1" kern="1200" noProof="0" dirty="0"/>
        </a:p>
      </dsp:txBody>
      <dsp:txXfrm>
        <a:off x="3254678" y="3562454"/>
        <a:ext cx="1242536" cy="1138991"/>
      </dsp:txXfrm>
    </dsp:sp>
    <dsp:sp modelId="{E6469A3C-9E46-4873-8FA8-2AA8248C81F7}">
      <dsp:nvSpPr>
        <dsp:cNvPr id="0" name=""/>
        <dsp:cNvSpPr/>
      </dsp:nvSpPr>
      <dsp:spPr>
        <a:xfrm>
          <a:off x="1603140" y="436440"/>
          <a:ext cx="4348876" cy="4348876"/>
        </a:xfrm>
        <a:prstGeom prst="pie">
          <a:avLst>
            <a:gd name="adj1" fmla="val 7560000"/>
            <a:gd name="adj2" fmla="val 1188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t>Academia</a:t>
          </a:r>
        </a:p>
      </dsp:txBody>
      <dsp:txXfrm>
        <a:off x="1856825" y="2423463"/>
        <a:ext cx="1294308" cy="1035446"/>
      </dsp:txXfrm>
    </dsp:sp>
    <dsp:sp modelId="{97B132B2-C319-463B-BBD4-7BC27C3CB829}">
      <dsp:nvSpPr>
        <dsp:cNvPr id="0" name=""/>
        <dsp:cNvSpPr/>
      </dsp:nvSpPr>
      <dsp:spPr>
        <a:xfrm>
          <a:off x="1640416" y="320470"/>
          <a:ext cx="4348876" cy="4348876"/>
        </a:xfrm>
        <a:prstGeom prst="pie">
          <a:avLst>
            <a:gd name="adj1" fmla="val 1188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MX" sz="2100" b="1" kern="1200" noProof="0" dirty="0">
              <a:latin typeface="Aptos Display" panose="02110004020202020204"/>
            </a:rPr>
            <a:t>Ciudadanía</a:t>
          </a:r>
        </a:p>
      </dsp:txBody>
      <dsp:txXfrm>
        <a:off x="2322776" y="1051496"/>
        <a:ext cx="1397853" cy="931902"/>
      </dsp:txXfrm>
    </dsp:sp>
    <dsp:sp modelId="{15282C19-7959-41A8-A4E8-96CAB2F76271}">
      <dsp:nvSpPr>
        <dsp:cNvPr id="0" name=""/>
        <dsp:cNvSpPr/>
      </dsp:nvSpPr>
      <dsp:spPr>
        <a:xfrm>
          <a:off x="1504224" y="62431"/>
          <a:ext cx="4887308" cy="4887308"/>
        </a:xfrm>
        <a:prstGeom prst="circularArrow">
          <a:avLst>
            <a:gd name="adj1" fmla="val 5085"/>
            <a:gd name="adj2" fmla="val 327528"/>
            <a:gd name="adj3" fmla="val 20192361"/>
            <a:gd name="adj4" fmla="val 16200324"/>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9146E9D7-11F3-493B-9A4C-60367835EACA}">
      <dsp:nvSpPr>
        <dsp:cNvPr id="0" name=""/>
        <dsp:cNvSpPr/>
      </dsp:nvSpPr>
      <dsp:spPr>
        <a:xfrm>
          <a:off x="1530960" y="167186"/>
          <a:ext cx="4887308" cy="4887308"/>
        </a:xfrm>
        <a:prstGeom prst="circularArrow">
          <a:avLst>
            <a:gd name="adj1" fmla="val 5085"/>
            <a:gd name="adj2" fmla="val 327528"/>
            <a:gd name="adj3" fmla="val 2912753"/>
            <a:gd name="adj4" fmla="val 20519953"/>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C46B7925-598B-4466-B166-4F85E6C329EF}">
      <dsp:nvSpPr>
        <dsp:cNvPr id="0" name=""/>
        <dsp:cNvSpPr/>
      </dsp:nvSpPr>
      <dsp:spPr>
        <a:xfrm>
          <a:off x="1432292" y="238850"/>
          <a:ext cx="4887308" cy="4887308"/>
        </a:xfrm>
        <a:prstGeom prst="circularArrow">
          <a:avLst>
            <a:gd name="adj1" fmla="val 5085"/>
            <a:gd name="adj2" fmla="val 327528"/>
            <a:gd name="adj3" fmla="val 7232777"/>
            <a:gd name="adj4" fmla="val 3239695"/>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AB4F65C-05B1-45EA-AD69-7271D5AF7737}">
      <dsp:nvSpPr>
        <dsp:cNvPr id="0" name=""/>
        <dsp:cNvSpPr/>
      </dsp:nvSpPr>
      <dsp:spPr>
        <a:xfrm>
          <a:off x="1333624" y="167186"/>
          <a:ext cx="4887308" cy="4887308"/>
        </a:xfrm>
        <a:prstGeom prst="circularArrow">
          <a:avLst>
            <a:gd name="adj1" fmla="val 5085"/>
            <a:gd name="adj2" fmla="val 327528"/>
            <a:gd name="adj3" fmla="val 11552519"/>
            <a:gd name="adj4" fmla="val 7559718"/>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C04DD8FD-C11B-41A0-9F5E-4B4B5487F8BE}">
      <dsp:nvSpPr>
        <dsp:cNvPr id="0" name=""/>
        <dsp:cNvSpPr/>
      </dsp:nvSpPr>
      <dsp:spPr>
        <a:xfrm>
          <a:off x="1371405" y="51254"/>
          <a:ext cx="4887308" cy="4887308"/>
        </a:xfrm>
        <a:prstGeom prst="circularArrow">
          <a:avLst>
            <a:gd name="adj1" fmla="val 5085"/>
            <a:gd name="adj2" fmla="val 327528"/>
            <a:gd name="adj3" fmla="val 15872148"/>
            <a:gd name="adj4" fmla="val 1188011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D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170B6-9933-481E-92AA-A9F755489A69}" type="datetimeFigureOut">
              <a:rPr lang="es-DO" smtClean="0"/>
              <a:t>18/8/2026</a:t>
            </a:fld>
            <a:endParaRPr lang="es-D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D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D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AECB5-ACFF-4DA2-A6AF-8ECFA2952391}" type="slidenum">
              <a:rPr lang="es-DO" smtClean="0"/>
              <a:t>‹Nº›</a:t>
            </a:fld>
            <a:endParaRPr lang="es-DO"/>
          </a:p>
        </p:txBody>
      </p:sp>
    </p:spTree>
    <p:extLst>
      <p:ext uri="{BB962C8B-B14F-4D97-AF65-F5344CB8AC3E}">
        <p14:creationId xmlns:p14="http://schemas.microsoft.com/office/powerpoint/2010/main" val="467383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7FCF-61EA-E6E1-D37A-557EF4190B5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82896F-5C5D-605B-BD6D-E58A9AA5DBB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4905B06-9144-89D0-7C56-AFED76ACF765}"/>
              </a:ext>
            </a:extLst>
          </p:cNvPr>
          <p:cNvSpPr>
            <a:spLocks noGrp="1"/>
          </p:cNvSpPr>
          <p:nvPr>
            <p:ph type="body" idx="1"/>
          </p:nvPr>
        </p:nvSpPr>
        <p:spPr/>
        <p:txBody>
          <a:bodyPr/>
          <a:lstStyle/>
          <a:p>
            <a:r>
              <a:rPr lang="es-MX" dirty="0"/>
              <a:t>Las organizaciones del sector privado estarán involucradas en todos los componentes del proyecto. Este grupo podría incluir empresas productoras de polímeros, plásticos y empaques; fabricantes de bienes duraderos y de consumo; minoristas; industrias de recolección, clasificación y reciclaje; y el sector informal que trabaja en la recolección y reciclaje de residuos plásticos, entre otros.</a:t>
            </a:r>
            <a:endParaRPr lang="es-DO" dirty="0"/>
          </a:p>
        </p:txBody>
      </p:sp>
      <p:sp>
        <p:nvSpPr>
          <p:cNvPr id="4" name="Marcador de número de diapositiva 3">
            <a:extLst>
              <a:ext uri="{FF2B5EF4-FFF2-40B4-BE49-F238E27FC236}">
                <a16:creationId xmlns:a16="http://schemas.microsoft.com/office/drawing/2014/main" id="{22209514-AA55-85BB-0252-A1DF46DE14C6}"/>
              </a:ext>
            </a:extLst>
          </p:cNvPr>
          <p:cNvSpPr>
            <a:spLocks noGrp="1"/>
          </p:cNvSpPr>
          <p:nvPr>
            <p:ph type="sldNum" sz="quarter" idx="5"/>
          </p:nvPr>
        </p:nvSpPr>
        <p:spPr/>
        <p:txBody>
          <a:bodyPr/>
          <a:lstStyle/>
          <a:p>
            <a:fld id="{E26AECB5-ACFF-4DA2-A6AF-8ECFA2952391}" type="slidenum">
              <a:rPr lang="es-DO" smtClean="0"/>
              <a:t>9</a:t>
            </a:fld>
            <a:endParaRPr lang="es-DO"/>
          </a:p>
        </p:txBody>
      </p:sp>
    </p:spTree>
    <p:extLst>
      <p:ext uri="{BB962C8B-B14F-4D97-AF65-F5344CB8AC3E}">
        <p14:creationId xmlns:p14="http://schemas.microsoft.com/office/powerpoint/2010/main" val="1847228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5"/>
          </p:nvPr>
        </p:nvSpPr>
        <p:spPr/>
        <p:txBody>
          <a:bodyPr/>
          <a:lstStyle/>
          <a:p>
            <a:fld id="{E26AECB5-ACFF-4DA2-A6AF-8ECFA2952391}" type="slidenum">
              <a:rPr lang="es-DO" smtClean="0"/>
              <a:t>10</a:t>
            </a:fld>
            <a:endParaRPr lang="es-DO"/>
          </a:p>
        </p:txBody>
      </p:sp>
    </p:spTree>
    <p:extLst>
      <p:ext uri="{BB962C8B-B14F-4D97-AF65-F5344CB8AC3E}">
        <p14:creationId xmlns:p14="http://schemas.microsoft.com/office/powerpoint/2010/main" val="261518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68073-268D-5516-CE5B-C8D4B415ACA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E7FB5AC-1288-2C06-DE32-CFCF345030E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492F494-A9A5-93F0-E305-43BCF0F13659}"/>
              </a:ext>
            </a:extLst>
          </p:cNvPr>
          <p:cNvSpPr>
            <a:spLocks noGrp="1"/>
          </p:cNvSpPr>
          <p:nvPr>
            <p:ph type="body" idx="1"/>
          </p:nvPr>
        </p:nvSpPr>
        <p:spPr/>
        <p:txBody>
          <a:bodyPr/>
          <a:lstStyle/>
          <a:p>
            <a:endParaRPr lang="es-DO" dirty="0"/>
          </a:p>
        </p:txBody>
      </p:sp>
      <p:sp>
        <p:nvSpPr>
          <p:cNvPr id="4" name="Marcador de número de diapositiva 3">
            <a:extLst>
              <a:ext uri="{FF2B5EF4-FFF2-40B4-BE49-F238E27FC236}">
                <a16:creationId xmlns:a16="http://schemas.microsoft.com/office/drawing/2014/main" id="{5D551E34-0E66-C24B-2FF5-C79EBBB91D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AECB5-ACFF-4DA2-A6AF-8ECFA2952391}" type="slidenum">
              <a:rPr kumimoji="0" lang="es-D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D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026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endParaRPr lang="es-DO" dirty="0"/>
          </a:p>
        </p:txBody>
      </p:sp>
      <p:sp>
        <p:nvSpPr>
          <p:cNvPr id="4" name="Marcador de número de diapositiva 3"/>
          <p:cNvSpPr>
            <a:spLocks noGrp="1"/>
          </p:cNvSpPr>
          <p:nvPr>
            <p:ph type="sldNum" sz="quarter" idx="5"/>
          </p:nvPr>
        </p:nvSpPr>
        <p:spPr/>
        <p:txBody>
          <a:bodyPr/>
          <a:lstStyle/>
          <a:p>
            <a:fld id="{E26AECB5-ACFF-4DA2-A6AF-8ECFA2952391}" type="slidenum">
              <a:rPr lang="es-DO" smtClean="0"/>
              <a:t>19</a:t>
            </a:fld>
            <a:endParaRPr lang="es-DO"/>
          </a:p>
        </p:txBody>
      </p:sp>
    </p:spTree>
    <p:extLst>
      <p:ext uri="{BB962C8B-B14F-4D97-AF65-F5344CB8AC3E}">
        <p14:creationId xmlns:p14="http://schemas.microsoft.com/office/powerpoint/2010/main" val="4276572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C5923-EDBC-F5E0-783F-ACB0EB589CA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819E60D-EC7A-090D-C64A-CB28630D40E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A1CFEC6-88D8-B495-BAF0-472837FC728D}"/>
              </a:ext>
            </a:extLst>
          </p:cNvPr>
          <p:cNvSpPr>
            <a:spLocks noGrp="1"/>
          </p:cNvSpPr>
          <p:nvPr>
            <p:ph type="body" idx="1"/>
          </p:nvPr>
        </p:nvSpPr>
        <p:spPr/>
        <p:txBody>
          <a:bodyPr/>
          <a:lstStyle/>
          <a:p>
            <a:r>
              <a:rPr lang="es-MX" dirty="0"/>
              <a:t>Las organizaciones del sector privado estarán involucradas en todos los componentes del proyecto. Este grupo podría incluir empresas productoras de polímeros, plásticos y empaques; fabricantes de bienes duraderos y de consumo; minoristas; industrias de recolección, clasificación y reciclaje; y el sector informal que trabaja en la recolección y reciclaje de residuos plásticos, entre otros.</a:t>
            </a:r>
            <a:endParaRPr lang="es-DO" dirty="0"/>
          </a:p>
        </p:txBody>
      </p:sp>
      <p:sp>
        <p:nvSpPr>
          <p:cNvPr id="4" name="Marcador de número de diapositiva 3">
            <a:extLst>
              <a:ext uri="{FF2B5EF4-FFF2-40B4-BE49-F238E27FC236}">
                <a16:creationId xmlns:a16="http://schemas.microsoft.com/office/drawing/2014/main" id="{D10466DD-F91D-5533-9A34-8533029F63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AECB5-ACFF-4DA2-A6AF-8ECFA2952391}" type="slidenum">
              <a:rPr kumimoji="0" lang="es-D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D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1808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C289E-29AD-EDEA-CC57-111AA8AF0F5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0BE6804-24EC-690F-441D-D182C9A048A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471C210-6CD9-0B84-E65D-E5B1F918A4DC}"/>
              </a:ext>
            </a:extLst>
          </p:cNvPr>
          <p:cNvSpPr>
            <a:spLocks noGrp="1"/>
          </p:cNvSpPr>
          <p:nvPr>
            <p:ph type="body" idx="1"/>
          </p:nvPr>
        </p:nvSpPr>
        <p:spPr/>
        <p:txBody>
          <a:bodyPr/>
          <a:lstStyle/>
          <a:p>
            <a:endParaRPr lang="es-DO" dirty="0"/>
          </a:p>
        </p:txBody>
      </p:sp>
      <p:sp>
        <p:nvSpPr>
          <p:cNvPr id="4" name="Marcador de número de diapositiva 3">
            <a:extLst>
              <a:ext uri="{FF2B5EF4-FFF2-40B4-BE49-F238E27FC236}">
                <a16:creationId xmlns:a16="http://schemas.microsoft.com/office/drawing/2014/main" id="{8776C40D-B073-733F-8AAD-BF736EE2E7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AECB5-ACFF-4DA2-A6AF-8ECFA2952391}" type="slidenum">
              <a:rPr kumimoji="0" lang="es-D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D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0124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DO"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6AECB5-ACFF-4DA2-A6AF-8ECFA2952391}" type="slidenum">
              <a:rPr kumimoji="0" lang="es-D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D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8097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4BC1DA-E7D5-E514-F788-980B832BFE3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DO"/>
          </a:p>
        </p:txBody>
      </p:sp>
      <p:sp>
        <p:nvSpPr>
          <p:cNvPr id="3" name="Subtítulo 2">
            <a:extLst>
              <a:ext uri="{FF2B5EF4-FFF2-40B4-BE49-F238E27FC236}">
                <a16:creationId xmlns:a16="http://schemas.microsoft.com/office/drawing/2014/main" id="{D576756C-166F-B3D7-D4EF-6B1C26F2D1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DO"/>
          </a:p>
        </p:txBody>
      </p:sp>
      <p:sp>
        <p:nvSpPr>
          <p:cNvPr id="4" name="Marcador de fecha 3">
            <a:extLst>
              <a:ext uri="{FF2B5EF4-FFF2-40B4-BE49-F238E27FC236}">
                <a16:creationId xmlns:a16="http://schemas.microsoft.com/office/drawing/2014/main" id="{9F805982-6D5D-E7FE-3E15-5DE9A01D68B9}"/>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5" name="Marcador de pie de página 4">
            <a:extLst>
              <a:ext uri="{FF2B5EF4-FFF2-40B4-BE49-F238E27FC236}">
                <a16:creationId xmlns:a16="http://schemas.microsoft.com/office/drawing/2014/main" id="{E71EE0A3-B80C-3542-BBB7-C7B604AEED41}"/>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B97682BE-E336-7A08-B4AC-ADE216FBA33F}"/>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3184858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196D0-1D4B-DD75-EDBC-CC805B6CBDAA}"/>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23DA42F6-449A-7ED2-048D-93CA45251FA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50419035-1F8C-E70F-C754-DE3D04D9B3D9}"/>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5" name="Marcador de pie de página 4">
            <a:extLst>
              <a:ext uri="{FF2B5EF4-FFF2-40B4-BE49-F238E27FC236}">
                <a16:creationId xmlns:a16="http://schemas.microsoft.com/office/drawing/2014/main" id="{2956F900-C944-4330-FE5E-0AE27FEA895F}"/>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C5864640-9E1C-CBBA-57B9-1DD135ADA75A}"/>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982835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035690-91E3-BE0F-5753-AB957FD18FF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B23AC204-D8B2-4CFD-9BB8-07B45233BD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DB3D041-79B6-F7EE-7B0F-EA631A837C54}"/>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5" name="Marcador de pie de página 4">
            <a:extLst>
              <a:ext uri="{FF2B5EF4-FFF2-40B4-BE49-F238E27FC236}">
                <a16:creationId xmlns:a16="http://schemas.microsoft.com/office/drawing/2014/main" id="{36549829-D22B-63E9-6709-1C9E8C076158}"/>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A75DA08F-92A7-DA6C-5BB5-DE941FC45C00}"/>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1592896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6A4DFC-A349-7C90-9621-3D38191862BF}"/>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1EFE85D7-A314-8C45-43D9-3D03A08AF7C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contenido 3">
            <a:extLst>
              <a:ext uri="{FF2B5EF4-FFF2-40B4-BE49-F238E27FC236}">
                <a16:creationId xmlns:a16="http://schemas.microsoft.com/office/drawing/2014/main" id="{B8FC3C48-2F02-8687-AB3A-6FEAB5F7937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fecha 4">
            <a:extLst>
              <a:ext uri="{FF2B5EF4-FFF2-40B4-BE49-F238E27FC236}">
                <a16:creationId xmlns:a16="http://schemas.microsoft.com/office/drawing/2014/main" id="{DF5A09ED-CB5D-4AAE-F05D-A27B1E7B5253}"/>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6" name="Marcador de pie de página 5">
            <a:extLst>
              <a:ext uri="{FF2B5EF4-FFF2-40B4-BE49-F238E27FC236}">
                <a16:creationId xmlns:a16="http://schemas.microsoft.com/office/drawing/2014/main" id="{02D83071-4F4A-A7A7-24E0-B704691C54C6}"/>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59C3C369-746E-61D5-2BF2-937A0209EF89}"/>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3671043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24A925-1266-EB93-064A-98377F89D09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2167D198-E537-2FB5-210F-647C80DEB4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715E2BC-F38D-0E88-A2A3-5597E8991D8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5" name="Marcador de texto 4">
            <a:extLst>
              <a:ext uri="{FF2B5EF4-FFF2-40B4-BE49-F238E27FC236}">
                <a16:creationId xmlns:a16="http://schemas.microsoft.com/office/drawing/2014/main" id="{E5715805-B308-EC31-2CED-EB2A79FAA4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E656F68-6784-7955-49DB-A7D5E6773DB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7" name="Marcador de fecha 6">
            <a:extLst>
              <a:ext uri="{FF2B5EF4-FFF2-40B4-BE49-F238E27FC236}">
                <a16:creationId xmlns:a16="http://schemas.microsoft.com/office/drawing/2014/main" id="{400CB8F6-22C3-52BD-8A18-2BA85B0347A3}"/>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8" name="Marcador de pie de página 7">
            <a:extLst>
              <a:ext uri="{FF2B5EF4-FFF2-40B4-BE49-F238E27FC236}">
                <a16:creationId xmlns:a16="http://schemas.microsoft.com/office/drawing/2014/main" id="{1CA17FD7-4EAA-AD8A-B1FE-A965BAF4A597}"/>
              </a:ext>
            </a:extLst>
          </p:cNvPr>
          <p:cNvSpPr>
            <a:spLocks noGrp="1"/>
          </p:cNvSpPr>
          <p:nvPr>
            <p:ph type="ftr" sz="quarter" idx="11"/>
          </p:nvPr>
        </p:nvSpPr>
        <p:spPr/>
        <p:txBody>
          <a:bodyPr/>
          <a:lstStyle/>
          <a:p>
            <a:endParaRPr lang="es-DO"/>
          </a:p>
        </p:txBody>
      </p:sp>
      <p:sp>
        <p:nvSpPr>
          <p:cNvPr id="9" name="Marcador de número de diapositiva 8">
            <a:extLst>
              <a:ext uri="{FF2B5EF4-FFF2-40B4-BE49-F238E27FC236}">
                <a16:creationId xmlns:a16="http://schemas.microsoft.com/office/drawing/2014/main" id="{BF2A4D85-8B88-0052-2B63-0706FE2DF69E}"/>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3832169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3E8264-E3D7-772E-B34A-37C983DA0CC3}"/>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fecha 2">
            <a:extLst>
              <a:ext uri="{FF2B5EF4-FFF2-40B4-BE49-F238E27FC236}">
                <a16:creationId xmlns:a16="http://schemas.microsoft.com/office/drawing/2014/main" id="{FE021CED-8401-6D6B-CA0E-B434E67FE99E}"/>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4" name="Marcador de pie de página 3">
            <a:extLst>
              <a:ext uri="{FF2B5EF4-FFF2-40B4-BE49-F238E27FC236}">
                <a16:creationId xmlns:a16="http://schemas.microsoft.com/office/drawing/2014/main" id="{D5D385F3-4ABC-C1E2-1A00-0A61EF8FCB82}"/>
              </a:ext>
            </a:extLst>
          </p:cNvPr>
          <p:cNvSpPr>
            <a:spLocks noGrp="1"/>
          </p:cNvSpPr>
          <p:nvPr>
            <p:ph type="ftr" sz="quarter" idx="11"/>
          </p:nvPr>
        </p:nvSpPr>
        <p:spPr/>
        <p:txBody>
          <a:bodyPr/>
          <a:lstStyle/>
          <a:p>
            <a:endParaRPr lang="es-DO"/>
          </a:p>
        </p:txBody>
      </p:sp>
      <p:sp>
        <p:nvSpPr>
          <p:cNvPr id="5" name="Marcador de número de diapositiva 4">
            <a:extLst>
              <a:ext uri="{FF2B5EF4-FFF2-40B4-BE49-F238E27FC236}">
                <a16:creationId xmlns:a16="http://schemas.microsoft.com/office/drawing/2014/main" id="{DCAEB270-E1C0-7FE1-8270-1188C9A8C8D0}"/>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1453738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1FC0B3A-B835-CA2E-3595-00A7F24CA244}"/>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3" name="Marcador de pie de página 2">
            <a:extLst>
              <a:ext uri="{FF2B5EF4-FFF2-40B4-BE49-F238E27FC236}">
                <a16:creationId xmlns:a16="http://schemas.microsoft.com/office/drawing/2014/main" id="{0D7F897C-5485-DF9D-4B3B-CA57FE7D1D4B}"/>
              </a:ext>
            </a:extLst>
          </p:cNvPr>
          <p:cNvSpPr>
            <a:spLocks noGrp="1"/>
          </p:cNvSpPr>
          <p:nvPr>
            <p:ph type="ftr" sz="quarter" idx="11"/>
          </p:nvPr>
        </p:nvSpPr>
        <p:spPr/>
        <p:txBody>
          <a:bodyPr/>
          <a:lstStyle/>
          <a:p>
            <a:endParaRPr lang="es-DO"/>
          </a:p>
        </p:txBody>
      </p:sp>
      <p:sp>
        <p:nvSpPr>
          <p:cNvPr id="4" name="Marcador de número de diapositiva 3">
            <a:extLst>
              <a:ext uri="{FF2B5EF4-FFF2-40B4-BE49-F238E27FC236}">
                <a16:creationId xmlns:a16="http://schemas.microsoft.com/office/drawing/2014/main" id="{E5570C6B-369E-46EC-2154-86075015DA4D}"/>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1168500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2BF539-282E-10FF-0554-5BAE795BB2B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contenido 2">
            <a:extLst>
              <a:ext uri="{FF2B5EF4-FFF2-40B4-BE49-F238E27FC236}">
                <a16:creationId xmlns:a16="http://schemas.microsoft.com/office/drawing/2014/main" id="{124AC2FE-D69C-F510-F7F2-89F5915621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texto 3">
            <a:extLst>
              <a:ext uri="{FF2B5EF4-FFF2-40B4-BE49-F238E27FC236}">
                <a16:creationId xmlns:a16="http://schemas.microsoft.com/office/drawing/2014/main" id="{585F39AC-1165-8DC4-6B85-1BA2BA4CA8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3699A55-0283-50E9-ACA2-3EF3351AF8F2}"/>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6" name="Marcador de pie de página 5">
            <a:extLst>
              <a:ext uri="{FF2B5EF4-FFF2-40B4-BE49-F238E27FC236}">
                <a16:creationId xmlns:a16="http://schemas.microsoft.com/office/drawing/2014/main" id="{B620AB51-51F2-6660-2A45-A2ABD41330E0}"/>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A0BADA6F-0FE9-690F-9753-65AE8C3D12B9}"/>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196117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3209F8-B9BB-30DC-B6FD-6D7E01327DA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DO"/>
          </a:p>
        </p:txBody>
      </p:sp>
      <p:sp>
        <p:nvSpPr>
          <p:cNvPr id="3" name="Marcador de posición de imagen 2">
            <a:extLst>
              <a:ext uri="{FF2B5EF4-FFF2-40B4-BE49-F238E27FC236}">
                <a16:creationId xmlns:a16="http://schemas.microsoft.com/office/drawing/2014/main" id="{A2564B33-BEE1-E223-F5AC-DF55AE017C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DO"/>
          </a:p>
        </p:txBody>
      </p:sp>
      <p:sp>
        <p:nvSpPr>
          <p:cNvPr id="4" name="Marcador de texto 3">
            <a:extLst>
              <a:ext uri="{FF2B5EF4-FFF2-40B4-BE49-F238E27FC236}">
                <a16:creationId xmlns:a16="http://schemas.microsoft.com/office/drawing/2014/main" id="{4D883FF2-7568-48B6-D59F-2592566A3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6140BC-8454-F6DA-1F5F-BBF344704292}"/>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6" name="Marcador de pie de página 5">
            <a:extLst>
              <a:ext uri="{FF2B5EF4-FFF2-40B4-BE49-F238E27FC236}">
                <a16:creationId xmlns:a16="http://schemas.microsoft.com/office/drawing/2014/main" id="{97DCCD35-3F20-8FB3-5C19-826148E9B29B}"/>
              </a:ext>
            </a:extLst>
          </p:cNvPr>
          <p:cNvSpPr>
            <a:spLocks noGrp="1"/>
          </p:cNvSpPr>
          <p:nvPr>
            <p:ph type="ftr" sz="quarter" idx="11"/>
          </p:nvPr>
        </p:nvSpPr>
        <p:spPr/>
        <p:txBody>
          <a:bodyPr/>
          <a:lstStyle/>
          <a:p>
            <a:endParaRPr lang="es-DO"/>
          </a:p>
        </p:txBody>
      </p:sp>
      <p:sp>
        <p:nvSpPr>
          <p:cNvPr id="7" name="Marcador de número de diapositiva 6">
            <a:extLst>
              <a:ext uri="{FF2B5EF4-FFF2-40B4-BE49-F238E27FC236}">
                <a16:creationId xmlns:a16="http://schemas.microsoft.com/office/drawing/2014/main" id="{6385425F-E54F-22F4-950B-898132FF7D07}"/>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36444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533022-1A43-C833-DD0E-16230D41BFEA}"/>
              </a:ext>
            </a:extLst>
          </p:cNvPr>
          <p:cNvSpPr>
            <a:spLocks noGrp="1"/>
          </p:cNvSpPr>
          <p:nvPr>
            <p:ph type="title"/>
          </p:nvPr>
        </p:nvSpPr>
        <p:spPr/>
        <p:txBody>
          <a:bodyPr/>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36181970-875A-E8FA-5F49-FF2A9C43F2E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32AC9968-F0B1-F5B8-B8E3-D141ED5D4F69}"/>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5" name="Marcador de pie de página 4">
            <a:extLst>
              <a:ext uri="{FF2B5EF4-FFF2-40B4-BE49-F238E27FC236}">
                <a16:creationId xmlns:a16="http://schemas.microsoft.com/office/drawing/2014/main" id="{36BE43F1-AEBD-AEB7-A212-56DB9C0F19B6}"/>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9A2F0C3D-3A61-7861-AAD0-DAB43FB0BF2B}"/>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1060054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BC1C705-308F-2BE5-F9D5-E1042D0D2ED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DO"/>
          </a:p>
        </p:txBody>
      </p:sp>
      <p:sp>
        <p:nvSpPr>
          <p:cNvPr id="3" name="Marcador de texto vertical 2">
            <a:extLst>
              <a:ext uri="{FF2B5EF4-FFF2-40B4-BE49-F238E27FC236}">
                <a16:creationId xmlns:a16="http://schemas.microsoft.com/office/drawing/2014/main" id="{934ED493-3ACD-3EC4-CBF6-CB04E602B6A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D5D26681-4D85-F687-3BE9-DA2DCBC8FB36}"/>
              </a:ext>
            </a:extLst>
          </p:cNvPr>
          <p:cNvSpPr>
            <a:spLocks noGrp="1"/>
          </p:cNvSpPr>
          <p:nvPr>
            <p:ph type="dt" sz="half" idx="10"/>
          </p:nvPr>
        </p:nvSpPr>
        <p:spPr/>
        <p:txBody>
          <a:bodyPr/>
          <a:lstStyle/>
          <a:p>
            <a:fld id="{B9B59434-B127-4936-BF1B-CC0B2BF3B112}" type="datetimeFigureOut">
              <a:rPr lang="es-DO" smtClean="0"/>
              <a:t>18/8/2026</a:t>
            </a:fld>
            <a:endParaRPr lang="es-DO"/>
          </a:p>
        </p:txBody>
      </p:sp>
      <p:sp>
        <p:nvSpPr>
          <p:cNvPr id="5" name="Marcador de pie de página 4">
            <a:extLst>
              <a:ext uri="{FF2B5EF4-FFF2-40B4-BE49-F238E27FC236}">
                <a16:creationId xmlns:a16="http://schemas.microsoft.com/office/drawing/2014/main" id="{CE1FF4F1-6143-B356-A9ED-8C0A2EDF783A}"/>
              </a:ext>
            </a:extLst>
          </p:cNvPr>
          <p:cNvSpPr>
            <a:spLocks noGrp="1"/>
          </p:cNvSpPr>
          <p:nvPr>
            <p:ph type="ftr" sz="quarter" idx="11"/>
          </p:nvPr>
        </p:nvSpPr>
        <p:spPr/>
        <p:txBody>
          <a:bodyPr/>
          <a:lstStyle/>
          <a:p>
            <a:endParaRPr lang="es-DO"/>
          </a:p>
        </p:txBody>
      </p:sp>
      <p:sp>
        <p:nvSpPr>
          <p:cNvPr id="6" name="Marcador de número de diapositiva 5">
            <a:extLst>
              <a:ext uri="{FF2B5EF4-FFF2-40B4-BE49-F238E27FC236}">
                <a16:creationId xmlns:a16="http://schemas.microsoft.com/office/drawing/2014/main" id="{47DE3D32-F656-B177-399F-78A7CF71E835}"/>
              </a:ext>
            </a:extLst>
          </p:cNvPr>
          <p:cNvSpPr>
            <a:spLocks noGrp="1"/>
          </p:cNvSpPr>
          <p:nvPr>
            <p:ph type="sldNum" sz="quarter" idx="12"/>
          </p:nvPr>
        </p:nvSpPr>
        <p:spPr/>
        <p:txBody>
          <a:bodyPr/>
          <a:lstStyle/>
          <a:p>
            <a:fld id="{B9267866-8656-47A8-8D5C-B17E93DEE6A0}" type="slidenum">
              <a:rPr lang="es-DO" smtClean="0"/>
              <a:t>‹Nº›</a:t>
            </a:fld>
            <a:endParaRPr lang="es-DO"/>
          </a:p>
        </p:txBody>
      </p:sp>
    </p:spTree>
    <p:extLst>
      <p:ext uri="{BB962C8B-B14F-4D97-AF65-F5344CB8AC3E}">
        <p14:creationId xmlns:p14="http://schemas.microsoft.com/office/powerpoint/2010/main" val="3505556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6951E3B-34C5-A621-4DFA-21F942477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DO"/>
          </a:p>
        </p:txBody>
      </p:sp>
      <p:sp>
        <p:nvSpPr>
          <p:cNvPr id="3" name="Marcador de texto 2">
            <a:extLst>
              <a:ext uri="{FF2B5EF4-FFF2-40B4-BE49-F238E27FC236}">
                <a16:creationId xmlns:a16="http://schemas.microsoft.com/office/drawing/2014/main" id="{4531D66B-6669-DEF5-1676-F41EA04FAF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DO"/>
          </a:p>
        </p:txBody>
      </p:sp>
      <p:sp>
        <p:nvSpPr>
          <p:cNvPr id="4" name="Marcador de fecha 3">
            <a:extLst>
              <a:ext uri="{FF2B5EF4-FFF2-40B4-BE49-F238E27FC236}">
                <a16:creationId xmlns:a16="http://schemas.microsoft.com/office/drawing/2014/main" id="{E5F35511-924E-F1A5-753A-276BCCA2EA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B59434-B127-4936-BF1B-CC0B2BF3B112}" type="datetimeFigureOut">
              <a:rPr lang="es-DO" smtClean="0"/>
              <a:t>18/8/2026</a:t>
            </a:fld>
            <a:endParaRPr lang="es-DO"/>
          </a:p>
        </p:txBody>
      </p:sp>
      <p:sp>
        <p:nvSpPr>
          <p:cNvPr id="5" name="Marcador de pie de página 4">
            <a:extLst>
              <a:ext uri="{FF2B5EF4-FFF2-40B4-BE49-F238E27FC236}">
                <a16:creationId xmlns:a16="http://schemas.microsoft.com/office/drawing/2014/main" id="{8FE2F6F0-4DFB-89B8-BDA0-D0BE3B7869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DO"/>
          </a:p>
        </p:txBody>
      </p:sp>
      <p:sp>
        <p:nvSpPr>
          <p:cNvPr id="6" name="Marcador de número de diapositiva 5">
            <a:extLst>
              <a:ext uri="{FF2B5EF4-FFF2-40B4-BE49-F238E27FC236}">
                <a16:creationId xmlns:a16="http://schemas.microsoft.com/office/drawing/2014/main" id="{5AF17FC9-4A20-CA65-391B-889950321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267866-8656-47A8-8D5C-B17E93DEE6A0}" type="slidenum">
              <a:rPr lang="es-DO" smtClean="0"/>
              <a:t>‹Nº›</a:t>
            </a:fld>
            <a:endParaRPr lang="es-DO"/>
          </a:p>
        </p:txBody>
      </p:sp>
    </p:spTree>
    <p:extLst>
      <p:ext uri="{BB962C8B-B14F-4D97-AF65-F5344CB8AC3E}">
        <p14:creationId xmlns:p14="http://schemas.microsoft.com/office/powerpoint/2010/main" val="3389531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jpeg"/><Relationship Id="rId7" Type="http://schemas.openxmlformats.org/officeDocument/2006/relationships/image" Target="../media/image15.svg"/><Relationship Id="rId2" Type="http://schemas.microsoft.com/office/2018/10/relationships/comments" Target="../comments/modernComment_131_1CF5A515.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13F_6407874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8.png"/><Relationship Id="rId7" Type="http://schemas.openxmlformats.org/officeDocument/2006/relationships/image" Target="../media/image14.svg"/><Relationship Id="rId2" Type="http://schemas.microsoft.com/office/2018/10/relationships/comments" Target="../comments/modernComment_137_AAC4A05A.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5.svg"/><Relationship Id="rId17" Type="http://schemas.openxmlformats.org/officeDocument/2006/relationships/image" Target="../media/image29.svg"/><Relationship Id="rId2" Type="http://schemas.openxmlformats.org/officeDocument/2006/relationships/image" Target="../media/image18.png"/><Relationship Id="rId16"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24.svg"/><Relationship Id="rId5" Type="http://schemas.openxmlformats.org/officeDocument/2006/relationships/image" Target="../media/image13.svg"/><Relationship Id="rId15" Type="http://schemas.openxmlformats.org/officeDocument/2006/relationships/image" Target="../media/image28.svg"/><Relationship Id="rId10" Type="http://schemas.openxmlformats.org/officeDocument/2006/relationships/image" Target="../media/image23.svg"/><Relationship Id="rId4" Type="http://schemas.openxmlformats.org/officeDocument/2006/relationships/image" Target="../media/image12.svg"/><Relationship Id="rId9" Type="http://schemas.openxmlformats.org/officeDocument/2006/relationships/image" Target="../media/image22.svg"/><Relationship Id="rId14" Type="http://schemas.openxmlformats.org/officeDocument/2006/relationships/image" Target="../media/image27.sv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D7CB94-32E5-FAA5-B438-0C3DB969D501}"/>
            </a:ext>
          </a:extLst>
        </p:cNvPr>
        <p:cNvGrpSpPr/>
        <p:nvPr/>
      </p:nvGrpSpPr>
      <p:grpSpPr>
        <a:xfrm>
          <a:off x="0" y="0"/>
          <a:ext cx="0" cy="0"/>
          <a:chOff x="0" y="0"/>
          <a:chExt cx="0" cy="0"/>
        </a:xfrm>
      </p:grpSpPr>
      <p:pic>
        <p:nvPicPr>
          <p:cNvPr id="1026" name="Picture 2" descr="2.900+ Mapa Panama Ilustraciones de Stock, gráficos vectoriales libres de  derechos y clip art - iStock | Mapa uruguay, Mapa el salvador">
            <a:extLst>
              <a:ext uri="{FF2B5EF4-FFF2-40B4-BE49-F238E27FC236}">
                <a16:creationId xmlns:a16="http://schemas.microsoft.com/office/drawing/2014/main" id="{7752A750-7F48-8AFF-46F6-D2AA297B9D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75" t="25000" r="12969" b="15417"/>
          <a:stretch/>
        </p:blipFill>
        <p:spPr bwMode="auto">
          <a:xfrm>
            <a:off x="0" y="0"/>
            <a:ext cx="12192000" cy="7015918"/>
          </a:xfrm>
          <a:prstGeom prst="rect">
            <a:avLst/>
          </a:prstGeom>
          <a:noFill/>
          <a:extLst>
            <a:ext uri="{909E8E84-426E-40DD-AFC4-6F175D3DCCD1}">
              <a14:hiddenFill xmlns:a14="http://schemas.microsoft.com/office/drawing/2010/main">
                <a:solidFill>
                  <a:srgbClr val="FFFFFF"/>
                </a:solidFill>
              </a14:hiddenFill>
            </a:ext>
          </a:extLst>
        </p:spPr>
      </p:pic>
      <p:sp>
        <p:nvSpPr>
          <p:cNvPr id="5" name="Estrella: 5 puntas 4">
            <a:extLst>
              <a:ext uri="{FF2B5EF4-FFF2-40B4-BE49-F238E27FC236}">
                <a16:creationId xmlns:a16="http://schemas.microsoft.com/office/drawing/2014/main" id="{8EC15EFE-58E9-1BE8-18D1-D795EE2FA5AA}"/>
              </a:ext>
            </a:extLst>
          </p:cNvPr>
          <p:cNvSpPr/>
          <p:nvPr/>
        </p:nvSpPr>
        <p:spPr>
          <a:xfrm>
            <a:off x="6096000" y="5270754"/>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Estrella: 5 puntas 5">
            <a:extLst>
              <a:ext uri="{FF2B5EF4-FFF2-40B4-BE49-F238E27FC236}">
                <a16:creationId xmlns:a16="http://schemas.microsoft.com/office/drawing/2014/main" id="{C55E74D1-40C0-ED6C-E532-643167AD1289}"/>
              </a:ext>
            </a:extLst>
          </p:cNvPr>
          <p:cNvSpPr/>
          <p:nvPr/>
        </p:nvSpPr>
        <p:spPr>
          <a:xfrm>
            <a:off x="6357936" y="4997958"/>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Estrella: 5 puntas 6">
            <a:extLst>
              <a:ext uri="{FF2B5EF4-FFF2-40B4-BE49-F238E27FC236}">
                <a16:creationId xmlns:a16="http://schemas.microsoft.com/office/drawing/2014/main" id="{D53A401D-EFBE-45C2-2E68-5F1F5B411DDD}"/>
              </a:ext>
            </a:extLst>
          </p:cNvPr>
          <p:cNvSpPr/>
          <p:nvPr/>
        </p:nvSpPr>
        <p:spPr>
          <a:xfrm>
            <a:off x="5095874" y="1511808"/>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Estrella: 5 puntas 7">
            <a:extLst>
              <a:ext uri="{FF2B5EF4-FFF2-40B4-BE49-F238E27FC236}">
                <a16:creationId xmlns:a16="http://schemas.microsoft.com/office/drawing/2014/main" id="{BD9A515C-C50C-B32A-DB65-CDF7EAC1BB96}"/>
              </a:ext>
            </a:extLst>
          </p:cNvPr>
          <p:cNvSpPr/>
          <p:nvPr/>
        </p:nvSpPr>
        <p:spPr>
          <a:xfrm>
            <a:off x="4295774" y="6054852"/>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Estrella: 5 puntas 8">
            <a:extLst>
              <a:ext uri="{FF2B5EF4-FFF2-40B4-BE49-F238E27FC236}">
                <a16:creationId xmlns:a16="http://schemas.microsoft.com/office/drawing/2014/main" id="{B1F35C91-0848-45BD-4850-2F948701703D}"/>
              </a:ext>
            </a:extLst>
          </p:cNvPr>
          <p:cNvSpPr/>
          <p:nvPr/>
        </p:nvSpPr>
        <p:spPr>
          <a:xfrm>
            <a:off x="4048123" y="5540502"/>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Estrella: 5 puntas 9">
            <a:extLst>
              <a:ext uri="{FF2B5EF4-FFF2-40B4-BE49-F238E27FC236}">
                <a16:creationId xmlns:a16="http://schemas.microsoft.com/office/drawing/2014/main" id="{360849DD-6238-E8DF-BB92-FCB2EA3C2E6A}"/>
              </a:ext>
            </a:extLst>
          </p:cNvPr>
          <p:cNvSpPr/>
          <p:nvPr/>
        </p:nvSpPr>
        <p:spPr>
          <a:xfrm>
            <a:off x="5568315" y="1997202"/>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Rectángulo 3">
            <a:extLst>
              <a:ext uri="{FF2B5EF4-FFF2-40B4-BE49-F238E27FC236}">
                <a16:creationId xmlns:a16="http://schemas.microsoft.com/office/drawing/2014/main" id="{9AB56D65-8C47-D2F4-16C0-DAE8C179B707}"/>
              </a:ext>
            </a:extLst>
          </p:cNvPr>
          <p:cNvSpPr/>
          <p:nvPr/>
        </p:nvSpPr>
        <p:spPr>
          <a:xfrm>
            <a:off x="-15240" y="-62484"/>
            <a:ext cx="12207240" cy="7078402"/>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aphicFrame>
        <p:nvGraphicFramePr>
          <p:cNvPr id="15" name="Tabla 14">
            <a:extLst>
              <a:ext uri="{FF2B5EF4-FFF2-40B4-BE49-F238E27FC236}">
                <a16:creationId xmlns:a16="http://schemas.microsoft.com/office/drawing/2014/main" id="{202E0BDD-FE76-90CE-0A4F-760899A22911}"/>
              </a:ext>
            </a:extLst>
          </p:cNvPr>
          <p:cNvGraphicFramePr>
            <a:graphicFrameLocks noGrp="1"/>
          </p:cNvGraphicFramePr>
          <p:nvPr>
            <p:extLst>
              <p:ext uri="{D42A27DB-BD31-4B8C-83A1-F6EECF244321}">
                <p14:modId xmlns:p14="http://schemas.microsoft.com/office/powerpoint/2010/main" val="1912934588"/>
              </p:ext>
            </p:extLst>
          </p:nvPr>
        </p:nvGraphicFramePr>
        <p:xfrm>
          <a:off x="15240" y="361666"/>
          <a:ext cx="12192000" cy="6496334"/>
        </p:xfrm>
        <a:graphic>
          <a:graphicData uri="http://schemas.openxmlformats.org/drawingml/2006/table">
            <a:tbl>
              <a:tblPr firstRow="1" bandRow="1">
                <a:tableStyleId>{5C22544A-7EE6-4342-B048-85BDC9FD1C3A}</a:tableStyleId>
              </a:tblPr>
              <a:tblGrid>
                <a:gridCol w="1030968">
                  <a:extLst>
                    <a:ext uri="{9D8B030D-6E8A-4147-A177-3AD203B41FA5}">
                      <a16:colId xmlns:a16="http://schemas.microsoft.com/office/drawing/2014/main" val="4249393590"/>
                    </a:ext>
                  </a:extLst>
                </a:gridCol>
                <a:gridCol w="11161032">
                  <a:extLst>
                    <a:ext uri="{9D8B030D-6E8A-4147-A177-3AD203B41FA5}">
                      <a16:colId xmlns:a16="http://schemas.microsoft.com/office/drawing/2014/main" val="2375588287"/>
                    </a:ext>
                  </a:extLst>
                </a:gridCol>
              </a:tblGrid>
              <a:tr h="492883">
                <a:tc gridSpan="2">
                  <a:txBody>
                    <a:bodyPr/>
                    <a:lstStyle/>
                    <a:p>
                      <a:pPr algn="ctr"/>
                      <a:r>
                        <a:rPr lang="es-MX" dirty="0"/>
                        <a:t>COMMUNICATION STRATEGY FEEDBACK</a:t>
                      </a:r>
                      <a:endParaRPr lang="es-DO" dirty="0"/>
                    </a:p>
                  </a:txBody>
                  <a:tcPr/>
                </a:tc>
                <a:tc hMerge="1">
                  <a:txBody>
                    <a:bodyPr/>
                    <a:lstStyle/>
                    <a:p>
                      <a:endParaRPr lang="es-DO" dirty="0"/>
                    </a:p>
                  </a:txBody>
                  <a:tcPr/>
                </a:tc>
                <a:extLst>
                  <a:ext uri="{0D108BD9-81ED-4DB2-BD59-A6C34878D82A}">
                    <a16:rowId xmlns:a16="http://schemas.microsoft.com/office/drawing/2014/main" val="383959915"/>
                  </a:ext>
                </a:extLst>
              </a:tr>
              <a:tr h="445658">
                <a:tc>
                  <a:txBody>
                    <a:bodyPr/>
                    <a:lstStyle/>
                    <a:p>
                      <a:pPr algn="ctr"/>
                      <a:r>
                        <a:rPr lang="es-DO" b="1" noProof="0" dirty="0"/>
                        <a:t>Persona </a:t>
                      </a:r>
                    </a:p>
                  </a:txBody>
                  <a:tcPr/>
                </a:tc>
                <a:tc>
                  <a:txBody>
                    <a:bodyPr/>
                    <a:lstStyle/>
                    <a:p>
                      <a:pPr algn="ctr"/>
                      <a:r>
                        <a:rPr lang="es-DO" b="1" noProof="0" dirty="0" err="1"/>
                        <a:t>Feedback</a:t>
                      </a:r>
                      <a:r>
                        <a:rPr lang="es-DO" b="1" noProof="0" dirty="0"/>
                        <a:t> </a:t>
                      </a:r>
                    </a:p>
                  </a:txBody>
                  <a:tcPr/>
                </a:tc>
                <a:extLst>
                  <a:ext uri="{0D108BD9-81ED-4DB2-BD59-A6C34878D82A}">
                    <a16:rowId xmlns:a16="http://schemas.microsoft.com/office/drawing/2014/main" val="3791198351"/>
                  </a:ext>
                </a:extLst>
              </a:tr>
              <a:tr h="807754">
                <a:tc>
                  <a:txBody>
                    <a:bodyPr/>
                    <a:lstStyle/>
                    <a:p>
                      <a:r>
                        <a:rPr lang="es-DO" sz="1250" noProof="0" dirty="0" err="1"/>
                        <a:t>Atif</a:t>
                      </a:r>
                      <a:r>
                        <a:rPr lang="es-DO" sz="1250" noProof="0" dirty="0"/>
                        <a:t> </a:t>
                      </a:r>
                      <a:r>
                        <a:rPr lang="es-DO" sz="1250" noProof="0" dirty="0" err="1"/>
                        <a:t>Ikram</a:t>
                      </a:r>
                      <a:endParaRPr lang="es-DO" sz="1250" noProof="0" dirty="0"/>
                    </a:p>
                  </a:txBody>
                  <a:tcPr anchor="ctr"/>
                </a:tc>
                <a:tc>
                  <a:txBody>
                    <a:bodyPr/>
                    <a:lstStyle/>
                    <a:p>
                      <a:pPr marL="185738" indent="-157163">
                        <a:buAutoNum type="arabicPeriod"/>
                      </a:pPr>
                      <a:r>
                        <a:rPr lang="es-DO" sz="1250" kern="1200" noProof="0" dirty="0">
                          <a:solidFill>
                            <a:schemeClr val="dk1"/>
                          </a:solidFill>
                          <a:effectLst/>
                          <a:latin typeface="+mn-lt"/>
                          <a:ea typeface="+mn-ea"/>
                          <a:cs typeface="+mn-cs"/>
                        </a:rPr>
                        <a:t>Replanteamiento del objetivo </a:t>
                      </a:r>
                      <a:r>
                        <a:rPr lang="es-DO" sz="1250" kern="1200" noProof="0" dirty="0" err="1">
                          <a:solidFill>
                            <a:schemeClr val="dk1"/>
                          </a:solidFill>
                          <a:effectLst/>
                          <a:latin typeface="+mn-lt"/>
                          <a:ea typeface="+mn-ea"/>
                          <a:cs typeface="+mn-cs"/>
                        </a:rPr>
                        <a:t>principal:Se</a:t>
                      </a:r>
                      <a:r>
                        <a:rPr lang="es-DO" sz="1250" kern="1200" noProof="0" dirty="0">
                          <a:solidFill>
                            <a:schemeClr val="dk1"/>
                          </a:solidFill>
                          <a:effectLst/>
                          <a:latin typeface="+mn-lt"/>
                          <a:ea typeface="+mn-ea"/>
                          <a:cs typeface="+mn-cs"/>
                        </a:rPr>
                        <a:t> sugiere considerar si el enfoque principal debe ser la sensibilización general o más bien centrarse en la movilización y la incidencia (</a:t>
                      </a:r>
                      <a:r>
                        <a:rPr lang="es-DO" sz="1250" kern="1200" noProof="0" dirty="0" err="1">
                          <a:solidFill>
                            <a:schemeClr val="dk1"/>
                          </a:solidFill>
                          <a:effectLst/>
                          <a:latin typeface="+mn-lt"/>
                          <a:ea typeface="+mn-ea"/>
                          <a:cs typeface="+mn-cs"/>
                        </a:rPr>
                        <a:t>advocacy</a:t>
                      </a:r>
                      <a:r>
                        <a:rPr lang="es-DO" sz="1250" kern="1200" noProof="0" dirty="0">
                          <a:solidFill>
                            <a:schemeClr val="dk1"/>
                          </a:solidFill>
                          <a:effectLst/>
                          <a:latin typeface="+mn-lt"/>
                          <a:ea typeface="+mn-ea"/>
                          <a:cs typeface="+mn-cs"/>
                        </a:rPr>
                        <a:t>) con las comunidades y actores clave directamente involucrados, para contribuir de manera más directa al logro de los objetivos del proyecto.</a:t>
                      </a:r>
                    </a:p>
                    <a:p>
                      <a:pPr marL="185738" indent="-157163">
                        <a:buAutoNum type="arabicPeriod"/>
                      </a:pPr>
                      <a:r>
                        <a:rPr lang="es-DO" sz="1250" noProof="0" dirty="0"/>
                        <a:t>Revisión de documentación </a:t>
                      </a:r>
                      <a:r>
                        <a:rPr lang="es-DO" sz="1250" noProof="0" dirty="0" err="1"/>
                        <a:t>clavePPMM:Es</a:t>
                      </a:r>
                      <a:r>
                        <a:rPr lang="es-DO" sz="1250" noProof="0" dirty="0"/>
                        <a:t> importante revisar cuidadosamente las secciones relevantes del Marco de Monitoreo y Planificación del Proyecto (PPMM) para asegurar coherencia entre los objetivos y las acciones comunicacionales propuestas.</a:t>
                      </a:r>
                    </a:p>
                  </a:txBody>
                  <a:tcPr/>
                </a:tc>
                <a:extLst>
                  <a:ext uri="{0D108BD9-81ED-4DB2-BD59-A6C34878D82A}">
                    <a16:rowId xmlns:a16="http://schemas.microsoft.com/office/drawing/2014/main" val="2406315988"/>
                  </a:ext>
                </a:extLst>
              </a:tr>
              <a:tr h="575641">
                <a:tc>
                  <a:txBody>
                    <a:bodyPr/>
                    <a:lstStyle/>
                    <a:p>
                      <a:r>
                        <a:rPr lang="es-DO" sz="1250" noProof="0" dirty="0"/>
                        <a:t>Anna </a:t>
                      </a:r>
                      <a:r>
                        <a:rPr lang="es-DO" sz="1250" noProof="0" dirty="0" err="1"/>
                        <a:t>Blan</a:t>
                      </a:r>
                      <a:r>
                        <a:rPr lang="es-DO" sz="1250" noProof="0" dirty="0"/>
                        <a:t> </a:t>
                      </a:r>
                      <a:r>
                        <a:rPr lang="es-DO" sz="1250" noProof="0" dirty="0" err="1"/>
                        <a:t>Pain</a:t>
                      </a:r>
                      <a:endParaRPr lang="es-DO" sz="1250" noProof="0" dirty="0"/>
                    </a:p>
                  </a:txBody>
                  <a:tcPr anchor="ctr"/>
                </a:tc>
                <a:tc>
                  <a:txBody>
                    <a:bodyPr/>
                    <a:lstStyle/>
                    <a:p>
                      <a:pPr marL="144463" indent="-144463">
                        <a:buAutoNum type="arabicPeriod"/>
                      </a:pPr>
                      <a:r>
                        <a:rPr lang="es-DO" sz="1250" noProof="0" dirty="0"/>
                        <a:t>Actualización del logo de </a:t>
                      </a:r>
                      <a:r>
                        <a:rPr lang="es-DO" sz="1250" noProof="0" dirty="0" err="1"/>
                        <a:t>GEF:La</a:t>
                      </a:r>
                      <a:r>
                        <a:rPr lang="es-DO" sz="1250" noProof="0" dirty="0"/>
                        <a:t> presentación utiliza el logo antiguo del GEF. Se recomienda consultar la página de </a:t>
                      </a:r>
                      <a:r>
                        <a:rPr lang="es-DO" sz="1250" noProof="0" dirty="0" err="1"/>
                        <a:t>WeCollaborate</a:t>
                      </a:r>
                      <a:r>
                        <a:rPr lang="es-DO" sz="1250" noProof="0" dirty="0"/>
                        <a:t> para descargar la versión más actualizada.</a:t>
                      </a:r>
                    </a:p>
                  </a:txBody>
                  <a:tcPr/>
                </a:tc>
                <a:extLst>
                  <a:ext uri="{0D108BD9-81ED-4DB2-BD59-A6C34878D82A}">
                    <a16:rowId xmlns:a16="http://schemas.microsoft.com/office/drawing/2014/main" val="1533505710"/>
                  </a:ext>
                </a:extLst>
              </a:tr>
              <a:tr h="636640">
                <a:tc>
                  <a:txBody>
                    <a:bodyPr/>
                    <a:lstStyle/>
                    <a:p>
                      <a:r>
                        <a:rPr lang="es-DO" sz="1250" noProof="0" dirty="0" err="1"/>
                        <a:t>Ran</a:t>
                      </a:r>
                      <a:r>
                        <a:rPr lang="es-DO" sz="1250" noProof="0" dirty="0"/>
                        <a:t> </a:t>
                      </a:r>
                      <a:r>
                        <a:rPr lang="es-DO" sz="1250" noProof="0" dirty="0" err="1"/>
                        <a:t>Xie</a:t>
                      </a:r>
                      <a:endParaRPr lang="es-DO" sz="1250" noProof="0" dirty="0"/>
                    </a:p>
                  </a:txBody>
                  <a:tcPr anchor="ctr"/>
                </a:tc>
                <a:tc>
                  <a:txBody>
                    <a:bodyPr/>
                    <a:lstStyle/>
                    <a:p>
                      <a:r>
                        <a:rPr lang="es-DO" sz="1250" noProof="0" dirty="0"/>
                        <a:t>1. Guía de uso de logos: Sería útil proporcionar lineamientos claros sobre cómo deben (y no deben) usarse los logos de los socios del proyecto (PNUMA, GEF, etc.) por los actores involucrados, especialmente a nivel local.</a:t>
                      </a:r>
                    </a:p>
                  </a:txBody>
                  <a:tcPr/>
                </a:tc>
                <a:extLst>
                  <a:ext uri="{0D108BD9-81ED-4DB2-BD59-A6C34878D82A}">
                    <a16:rowId xmlns:a16="http://schemas.microsoft.com/office/drawing/2014/main" val="2455174287"/>
                  </a:ext>
                </a:extLst>
              </a:tr>
              <a:tr h="3301572">
                <a:tc>
                  <a:txBody>
                    <a:bodyPr/>
                    <a:lstStyle/>
                    <a:p>
                      <a:r>
                        <a:rPr lang="es-DO" sz="1250" noProof="0"/>
                        <a:t>María </a:t>
                      </a:r>
                      <a:r>
                        <a:rPr lang="es-DO" sz="1250" noProof="0" dirty="0"/>
                        <a:t>Alejandra </a:t>
                      </a:r>
                      <a:r>
                        <a:rPr lang="es-DO" sz="1250" noProof="0" dirty="0" err="1"/>
                        <a:t>Fernandez</a:t>
                      </a:r>
                      <a:r>
                        <a:rPr lang="es-DO" sz="1250" noProof="0" dirty="0"/>
                        <a:t> + Panamá regional </a:t>
                      </a:r>
                      <a:r>
                        <a:rPr lang="es-DO" sz="1250" noProof="0" dirty="0" err="1"/>
                        <a:t>Team</a:t>
                      </a:r>
                      <a:endParaRPr lang="es-DO" sz="1250" noProof="0" dirty="0"/>
                    </a:p>
                  </a:txBody>
                  <a:tcPr anchor="ctr"/>
                </a:tc>
                <a:tc>
                  <a:txBody>
                    <a:bodyPr/>
                    <a:lstStyle/>
                    <a:p>
                      <a:pPr marL="160338" indent="-160338">
                        <a:spcBef>
                          <a:spcPts val="600"/>
                        </a:spcBef>
                        <a:buAutoNum type="arabicPeriod"/>
                      </a:pPr>
                      <a:r>
                        <a:rPr lang="es-DO" sz="1250" b="0" u="none" noProof="0" dirty="0"/>
                        <a:t>La estrategia actual aborda cinco audiencias clave en detalle, lo cual es ideal en teoría, pero puede resultar difícil de sostener simultáneamente en seis ciudades. Se sugiere priorizar 2 o 3 audiencias por fase o por año, dependiendo de los objetivos de comunicación. Por ejemplo:2025: Ciudadanía y sector público.2026: Sector privado y recicladores.</a:t>
                      </a:r>
                    </a:p>
                    <a:p>
                      <a:pPr marL="160338" indent="-160338">
                        <a:spcBef>
                          <a:spcPts val="600"/>
                        </a:spcBef>
                        <a:buAutoNum type="arabicPeriod"/>
                      </a:pPr>
                      <a:r>
                        <a:rPr lang="es-DO" sz="1250" b="0" u="none" noProof="0" dirty="0"/>
                        <a:t>Organización de líneas de acción para simplificar la implementación y facilitar el seguimiento. Se recomienda reagrupar las líneas de acción en tres ejes estratégicos: Visibilidad institucional, Sensibilización ciudadana y Transferencia de conocimiento</a:t>
                      </a:r>
                    </a:p>
                    <a:p>
                      <a:pPr marL="160338" indent="-160338">
                        <a:spcBef>
                          <a:spcPts val="600"/>
                        </a:spcBef>
                        <a:buAutoNum type="arabicPeriod"/>
                      </a:pPr>
                      <a:r>
                        <a:rPr lang="es-DO" sz="1250" b="0" u="none" noProof="0" dirty="0"/>
                        <a:t>Enfoque progresivo para campañas: En lugar de lanzar campañas de cambio de comportamiento de gran escala en las seis ciudades desde el inicio, se propone implementar una fase piloto en una o dos ciudades en 2025, y escalar progresivamente a partir de los aprendizajes obtenidos.</a:t>
                      </a:r>
                    </a:p>
                    <a:p>
                      <a:pPr marL="160338" indent="-160338">
                        <a:spcBef>
                          <a:spcPts val="600"/>
                        </a:spcBef>
                        <a:buAutoNum type="arabicPeriod"/>
                      </a:pPr>
                      <a:r>
                        <a:rPr lang="es-DO" sz="1250" b="0" u="none" noProof="0"/>
                        <a:t>Kit </a:t>
                      </a:r>
                      <a:r>
                        <a:rPr lang="es-DO" sz="1250" b="0" u="none" noProof="0" dirty="0"/>
                        <a:t>básico de comunicación: Se recomienda desarrollar un kit básico de comunicación que incluya: Narrativa común, Identidad visual (según </a:t>
                      </a:r>
                      <a:r>
                        <a:rPr lang="es-DO" sz="1250" b="0" u="none" noProof="0" dirty="0" err="1"/>
                        <a:t>ProDoc</a:t>
                      </a:r>
                      <a:r>
                        <a:rPr lang="es-DO" sz="1250" b="0" u="none" noProof="0" dirty="0"/>
                        <a:t>), Kit de prensa básico, Mensajes clave predefinidos. Este kit debe ser adaptable localmente, para evitar que cada ciudad comience desde cero. También debería incluir instrucciones claras sobre el uso de los logos de socios y aliados.</a:t>
                      </a:r>
                    </a:p>
                    <a:p>
                      <a:pPr marL="160338" indent="-160338">
                        <a:spcBef>
                          <a:spcPts val="600"/>
                        </a:spcBef>
                        <a:buAutoNum type="arabicPeriod"/>
                      </a:pPr>
                      <a:r>
                        <a:rPr lang="es-DO" sz="1250" b="0" u="none" noProof="0" dirty="0"/>
                        <a:t>Nombre del proyecto: Se considera fundamental definir un nombre comunicacional y distintivo para el proyecto. Esto facilitará su identificación y recordación por parte de socios, medios y ciudadanía, así como la coherencia narrativa y visual durante toda su implementación.</a:t>
                      </a:r>
                    </a:p>
                  </a:txBody>
                  <a:tcPr/>
                </a:tc>
                <a:extLst>
                  <a:ext uri="{0D108BD9-81ED-4DB2-BD59-A6C34878D82A}">
                    <a16:rowId xmlns:a16="http://schemas.microsoft.com/office/drawing/2014/main" val="3648070136"/>
                  </a:ext>
                </a:extLst>
              </a:tr>
            </a:tbl>
          </a:graphicData>
        </a:graphic>
      </p:graphicFrame>
    </p:spTree>
    <p:extLst>
      <p:ext uri="{BB962C8B-B14F-4D97-AF65-F5344CB8AC3E}">
        <p14:creationId xmlns:p14="http://schemas.microsoft.com/office/powerpoint/2010/main" val="3637386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Plastic littered on the beach">
            <a:extLst>
              <a:ext uri="{FF2B5EF4-FFF2-40B4-BE49-F238E27FC236}">
                <a16:creationId xmlns:a16="http://schemas.microsoft.com/office/drawing/2014/main" id="{51FC8395-BCFC-A1BF-399D-09188420E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291" y="391657"/>
            <a:ext cx="10893241" cy="6127448"/>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noProof="0" dirty="0"/>
          </a:p>
        </p:txBody>
      </p:sp>
      <p:sp>
        <p:nvSpPr>
          <p:cNvPr id="28" name="Rectángulo 27">
            <a:extLst>
              <a:ext uri="{FF2B5EF4-FFF2-40B4-BE49-F238E27FC236}">
                <a16:creationId xmlns:a16="http://schemas.microsoft.com/office/drawing/2014/main" id="{590C9566-496B-D703-106D-FBF06E494BBD}"/>
              </a:ext>
            </a:extLst>
          </p:cNvPr>
          <p:cNvSpPr/>
          <p:nvPr/>
        </p:nvSpPr>
        <p:spPr>
          <a:xfrm>
            <a:off x="643468" y="391657"/>
            <a:ext cx="10905064" cy="6127448"/>
          </a:xfrm>
          <a:prstGeom prst="rect">
            <a:avLst/>
          </a:prstGeom>
          <a:solidFill>
            <a:schemeClr val="accent1">
              <a:lumMod val="75000"/>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4" name="Título 1">
            <a:extLst>
              <a:ext uri="{FF2B5EF4-FFF2-40B4-BE49-F238E27FC236}">
                <a16:creationId xmlns:a16="http://schemas.microsoft.com/office/drawing/2014/main" id="{8FDB7A41-D5EE-2D06-132A-9237790FD7C2}"/>
              </a:ext>
            </a:extLst>
          </p:cNvPr>
          <p:cNvSpPr txBox="1">
            <a:spLocks/>
          </p:cNvSpPr>
          <p:nvPr/>
        </p:nvSpPr>
        <p:spPr>
          <a:xfrm>
            <a:off x="3087407" y="3531096"/>
            <a:ext cx="6537858" cy="775845"/>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4000" b="1" noProof="0" dirty="0">
                <a:solidFill>
                  <a:schemeClr val="bg1"/>
                </a:solidFill>
                <a:latin typeface="Arial"/>
                <a:cs typeface="Arial"/>
              </a:rPr>
              <a:t>Estrategia de Comunicaciones</a:t>
            </a:r>
            <a:endParaRPr lang="es-MX" sz="4000" b="1" noProof="0" dirty="0">
              <a:solidFill>
                <a:schemeClr val="bg1"/>
              </a:solidFill>
              <a:latin typeface="Arial" panose="020B0604020202020204" pitchFamily="34" charset="0"/>
              <a:cs typeface="Arial" panose="020B0604020202020204" pitchFamily="34" charset="0"/>
            </a:endParaRPr>
          </a:p>
        </p:txBody>
      </p:sp>
      <p:sp>
        <p:nvSpPr>
          <p:cNvPr id="26" name="Subtítulo 2">
            <a:extLst>
              <a:ext uri="{FF2B5EF4-FFF2-40B4-BE49-F238E27FC236}">
                <a16:creationId xmlns:a16="http://schemas.microsoft.com/office/drawing/2014/main" id="{D6F91A53-F5AB-D990-3621-4898ABF0A680}"/>
              </a:ext>
            </a:extLst>
          </p:cNvPr>
          <p:cNvSpPr txBox="1">
            <a:spLocks/>
          </p:cNvSpPr>
          <p:nvPr/>
        </p:nvSpPr>
        <p:spPr>
          <a:xfrm>
            <a:off x="2709333" y="4287643"/>
            <a:ext cx="7229095" cy="45044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000" dirty="0">
                <a:solidFill>
                  <a:schemeClr val="bg1"/>
                </a:solidFill>
                <a:latin typeface="Arial" panose="020B0604020202020204" pitchFamily="34" charset="0"/>
                <a:cs typeface="Arial" panose="020B0604020202020204" pitchFamily="34" charset="0"/>
              </a:rPr>
              <a:t>CIUDADES CIRCULARES </a:t>
            </a:r>
            <a:r>
              <a:rPr lang="es-ES" sz="2000" dirty="0">
                <a:solidFill>
                  <a:schemeClr val="bg1"/>
                </a:solidFill>
                <a:latin typeface="Arial" panose="020B0604020202020204" pitchFamily="34" charset="0"/>
                <a:cs typeface="Arial" panose="020B0604020202020204" pitchFamily="34" charset="0"/>
              </a:rPr>
              <a:t>MÁS ALLÁ DEL PLÁSTICO </a:t>
            </a:r>
            <a:endParaRPr lang="es-MX" sz="2000" noProof="0"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4AEB7EAF-2B8A-E91B-5C65-797BEC4FB5A0}"/>
              </a:ext>
            </a:extLst>
          </p:cNvPr>
          <p:cNvGrpSpPr/>
          <p:nvPr/>
        </p:nvGrpSpPr>
        <p:grpSpPr>
          <a:xfrm>
            <a:off x="4317999" y="1964266"/>
            <a:ext cx="4030106" cy="1464733"/>
            <a:chOff x="4317999" y="1964266"/>
            <a:chExt cx="4030106" cy="1464733"/>
          </a:xfrm>
        </p:grpSpPr>
        <p:grpSp>
          <p:nvGrpSpPr>
            <p:cNvPr id="3" name="Grupo 2">
              <a:extLst>
                <a:ext uri="{FF2B5EF4-FFF2-40B4-BE49-F238E27FC236}">
                  <a16:creationId xmlns:a16="http://schemas.microsoft.com/office/drawing/2014/main" id="{2BEFE9DF-F95B-C18F-6D6A-3B8ECE2B57AC}"/>
                </a:ext>
              </a:extLst>
            </p:cNvPr>
            <p:cNvGrpSpPr/>
            <p:nvPr/>
          </p:nvGrpSpPr>
          <p:grpSpPr>
            <a:xfrm>
              <a:off x="4317999" y="1964266"/>
              <a:ext cx="3589865" cy="1464733"/>
              <a:chOff x="4317999" y="1964266"/>
              <a:chExt cx="3589865" cy="1464733"/>
            </a:xfrm>
          </p:grpSpPr>
          <p:sp>
            <p:nvSpPr>
              <p:cNvPr id="5" name="Rectángulo 4">
                <a:extLst>
                  <a:ext uri="{FF2B5EF4-FFF2-40B4-BE49-F238E27FC236}">
                    <a16:creationId xmlns:a16="http://schemas.microsoft.com/office/drawing/2014/main" id="{A439E120-617A-AD62-48BA-045B124C83BE}"/>
                  </a:ext>
                </a:extLst>
              </p:cNvPr>
              <p:cNvSpPr/>
              <p:nvPr/>
            </p:nvSpPr>
            <p:spPr>
              <a:xfrm>
                <a:off x="4317999" y="1964266"/>
                <a:ext cx="3589865" cy="14647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grpSp>
            <p:nvGrpSpPr>
              <p:cNvPr id="6" name="Grupo 5">
                <a:extLst>
                  <a:ext uri="{FF2B5EF4-FFF2-40B4-BE49-F238E27FC236}">
                    <a16:creationId xmlns:a16="http://schemas.microsoft.com/office/drawing/2014/main" id="{A2CF3657-899F-13CC-C298-310E37CC905D}"/>
                  </a:ext>
                </a:extLst>
              </p:cNvPr>
              <p:cNvGrpSpPr/>
              <p:nvPr/>
            </p:nvGrpSpPr>
            <p:grpSpPr>
              <a:xfrm>
                <a:off x="4455516" y="2094270"/>
                <a:ext cx="2195073" cy="1204721"/>
                <a:chOff x="4387783" y="3877208"/>
                <a:chExt cx="2195073" cy="1204721"/>
              </a:xfrm>
            </p:grpSpPr>
            <p:pic>
              <p:nvPicPr>
                <p:cNvPr id="7" name="Imagen 6">
                  <a:extLst>
                    <a:ext uri="{FF2B5EF4-FFF2-40B4-BE49-F238E27FC236}">
                      <a16:creationId xmlns:a16="http://schemas.microsoft.com/office/drawing/2014/main" id="{B46955CB-2465-A9EE-74C1-F07FD3E36AAB}"/>
                    </a:ext>
                  </a:extLst>
                </p:cNvPr>
                <p:cNvPicPr>
                  <a:picLocks noChangeAspect="1"/>
                </p:cNvPicPr>
                <p:nvPr/>
              </p:nvPicPr>
              <p:blipFill>
                <a:blip r:embed="rId3"/>
                <a:stretch>
                  <a:fillRect/>
                </a:stretch>
              </p:blipFill>
              <p:spPr>
                <a:xfrm>
                  <a:off x="5308257" y="4049842"/>
                  <a:ext cx="1274599" cy="859455"/>
                </a:xfrm>
                <a:prstGeom prst="rect">
                  <a:avLst/>
                </a:prstGeom>
              </p:spPr>
            </p:pic>
            <p:pic>
              <p:nvPicPr>
                <p:cNvPr id="8" name="Imagen 7" descr="Logotipo&#10;&#10;El contenido generado por IA puede ser incorrecto.">
                  <a:extLst>
                    <a:ext uri="{FF2B5EF4-FFF2-40B4-BE49-F238E27FC236}">
                      <a16:creationId xmlns:a16="http://schemas.microsoft.com/office/drawing/2014/main" id="{B0EF5D15-C397-DF43-2E5D-932557AE72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7783" y="3877208"/>
                  <a:ext cx="903541" cy="1204721"/>
                </a:xfrm>
                <a:prstGeom prst="rect">
                  <a:avLst/>
                </a:prstGeom>
              </p:spPr>
            </p:pic>
          </p:grpSp>
        </p:grpSp>
        <p:pic>
          <p:nvPicPr>
            <p:cNvPr id="4" name="Imagen 3">
              <a:extLst>
                <a:ext uri="{FF2B5EF4-FFF2-40B4-BE49-F238E27FC236}">
                  <a16:creationId xmlns:a16="http://schemas.microsoft.com/office/drawing/2014/main" id="{CCA4D0AB-1D4B-B9B8-2FD2-1D2502031026}"/>
                </a:ext>
              </a:extLst>
            </p:cNvPr>
            <p:cNvPicPr>
              <a:picLocks noChangeAspect="1"/>
            </p:cNvPicPr>
            <p:nvPr/>
          </p:nvPicPr>
          <p:blipFill>
            <a:blip r:embed="rId5"/>
            <a:stretch>
              <a:fillRect/>
            </a:stretch>
          </p:blipFill>
          <p:spPr>
            <a:xfrm>
              <a:off x="6210349" y="1982264"/>
              <a:ext cx="2137756" cy="1428734"/>
            </a:xfrm>
            <a:prstGeom prst="rect">
              <a:avLst/>
            </a:prstGeom>
          </p:spPr>
        </p:pic>
      </p:grpSp>
      <p:sp>
        <p:nvSpPr>
          <p:cNvPr id="10" name="CuadroTexto 9">
            <a:extLst>
              <a:ext uri="{FF2B5EF4-FFF2-40B4-BE49-F238E27FC236}">
                <a16:creationId xmlns:a16="http://schemas.microsoft.com/office/drawing/2014/main" id="{6CA6C06A-0F8E-EDE1-DD3A-C2EDE2A2BFA0}"/>
              </a:ext>
            </a:extLst>
          </p:cNvPr>
          <p:cNvSpPr txBox="1"/>
          <p:nvPr/>
        </p:nvSpPr>
        <p:spPr>
          <a:xfrm>
            <a:off x="5509816" y="5019606"/>
            <a:ext cx="1206230" cy="523220"/>
          </a:xfrm>
          <a:prstGeom prst="rect">
            <a:avLst/>
          </a:prstGeom>
          <a:noFill/>
        </p:spPr>
        <p:txBody>
          <a:bodyPr wrap="square" rtlCol="0">
            <a:spAutoFit/>
          </a:bodyPr>
          <a:lstStyle/>
          <a:p>
            <a:pPr algn="ctr"/>
            <a:r>
              <a:rPr lang="es-ES" sz="2800" b="1" dirty="0">
                <a:solidFill>
                  <a:schemeClr val="bg1"/>
                </a:solidFill>
              </a:rPr>
              <a:t>2025</a:t>
            </a:r>
          </a:p>
        </p:txBody>
      </p:sp>
      <p:sp>
        <p:nvSpPr>
          <p:cNvPr id="12" name="CuadroTexto 11">
            <a:extLst>
              <a:ext uri="{FF2B5EF4-FFF2-40B4-BE49-F238E27FC236}">
                <a16:creationId xmlns:a16="http://schemas.microsoft.com/office/drawing/2014/main" id="{9580A887-EB49-7A0C-83BD-1966F0E47B10}"/>
              </a:ext>
            </a:extLst>
          </p:cNvPr>
          <p:cNvSpPr txBox="1"/>
          <p:nvPr/>
        </p:nvSpPr>
        <p:spPr>
          <a:xfrm>
            <a:off x="8348104" y="5943123"/>
            <a:ext cx="3200427" cy="307777"/>
          </a:xfrm>
          <a:prstGeom prst="rect">
            <a:avLst/>
          </a:prstGeom>
          <a:noFill/>
        </p:spPr>
        <p:txBody>
          <a:bodyPr wrap="square" rtlCol="0">
            <a:spAutoFit/>
          </a:bodyPr>
          <a:lstStyle/>
          <a:p>
            <a:pPr algn="ctr"/>
            <a:r>
              <a:rPr lang="es-ES" sz="1400" dirty="0">
                <a:solidFill>
                  <a:schemeClr val="bg1"/>
                </a:solidFill>
              </a:rPr>
              <a:t>Santiago Jaramillo </a:t>
            </a:r>
          </a:p>
        </p:txBody>
      </p:sp>
    </p:spTree>
    <p:extLst>
      <p:ext uri="{BB962C8B-B14F-4D97-AF65-F5344CB8AC3E}">
        <p14:creationId xmlns:p14="http://schemas.microsoft.com/office/powerpoint/2010/main" val="3743434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900+ Mapa Panama Ilustraciones de Stock, gráficos vectoriales libres de  derechos y clip art - iStock | Mapa uruguay, Mapa el salvador">
            <a:extLst>
              <a:ext uri="{FF2B5EF4-FFF2-40B4-BE49-F238E27FC236}">
                <a16:creationId xmlns:a16="http://schemas.microsoft.com/office/drawing/2014/main" id="{309792F8-4A7A-29E4-4199-E879409C5B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75" t="25000" r="12969" b="15417"/>
          <a:stretch/>
        </p:blipFill>
        <p:spPr bwMode="auto">
          <a:xfrm>
            <a:off x="0" y="0"/>
            <a:ext cx="12192000" cy="7015918"/>
          </a:xfrm>
          <a:prstGeom prst="rect">
            <a:avLst/>
          </a:prstGeom>
          <a:noFill/>
          <a:extLst>
            <a:ext uri="{909E8E84-426E-40DD-AFC4-6F175D3DCCD1}">
              <a14:hiddenFill xmlns:a14="http://schemas.microsoft.com/office/drawing/2010/main">
                <a:solidFill>
                  <a:srgbClr val="FFFFFF"/>
                </a:solidFill>
              </a14:hiddenFill>
            </a:ext>
          </a:extLst>
        </p:spPr>
      </p:pic>
      <p:sp>
        <p:nvSpPr>
          <p:cNvPr id="5" name="Estrella: 5 puntas 4">
            <a:extLst>
              <a:ext uri="{FF2B5EF4-FFF2-40B4-BE49-F238E27FC236}">
                <a16:creationId xmlns:a16="http://schemas.microsoft.com/office/drawing/2014/main" id="{B47CF4B8-3389-7EDB-C4A0-83AACF203769}"/>
              </a:ext>
            </a:extLst>
          </p:cNvPr>
          <p:cNvSpPr/>
          <p:nvPr/>
        </p:nvSpPr>
        <p:spPr>
          <a:xfrm>
            <a:off x="6096000" y="5270754"/>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6" name="Estrella: 5 puntas 5">
            <a:extLst>
              <a:ext uri="{FF2B5EF4-FFF2-40B4-BE49-F238E27FC236}">
                <a16:creationId xmlns:a16="http://schemas.microsoft.com/office/drawing/2014/main" id="{20C976BB-6FDD-5B5C-CE8B-221BDDDDEA06}"/>
              </a:ext>
            </a:extLst>
          </p:cNvPr>
          <p:cNvSpPr/>
          <p:nvPr/>
        </p:nvSpPr>
        <p:spPr>
          <a:xfrm>
            <a:off x="6357936" y="4997958"/>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7" name="Estrella: 5 puntas 6">
            <a:extLst>
              <a:ext uri="{FF2B5EF4-FFF2-40B4-BE49-F238E27FC236}">
                <a16:creationId xmlns:a16="http://schemas.microsoft.com/office/drawing/2014/main" id="{5BBE7381-508A-21A3-270C-0CBD792C458E}"/>
              </a:ext>
            </a:extLst>
          </p:cNvPr>
          <p:cNvSpPr/>
          <p:nvPr/>
        </p:nvSpPr>
        <p:spPr>
          <a:xfrm>
            <a:off x="5095874" y="1511808"/>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8" name="Estrella: 5 puntas 7">
            <a:extLst>
              <a:ext uri="{FF2B5EF4-FFF2-40B4-BE49-F238E27FC236}">
                <a16:creationId xmlns:a16="http://schemas.microsoft.com/office/drawing/2014/main" id="{F371F496-FA3A-87A4-A6E7-A85F8C230F96}"/>
              </a:ext>
            </a:extLst>
          </p:cNvPr>
          <p:cNvSpPr/>
          <p:nvPr/>
        </p:nvSpPr>
        <p:spPr>
          <a:xfrm>
            <a:off x="4295774" y="6054852"/>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9" name="Estrella: 5 puntas 8">
            <a:extLst>
              <a:ext uri="{FF2B5EF4-FFF2-40B4-BE49-F238E27FC236}">
                <a16:creationId xmlns:a16="http://schemas.microsoft.com/office/drawing/2014/main" id="{4A4AE89E-4847-D6E5-C283-716E0A4C1F13}"/>
              </a:ext>
            </a:extLst>
          </p:cNvPr>
          <p:cNvSpPr/>
          <p:nvPr/>
        </p:nvSpPr>
        <p:spPr>
          <a:xfrm>
            <a:off x="4048123" y="5540502"/>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Estrella: 5 puntas 9">
            <a:extLst>
              <a:ext uri="{FF2B5EF4-FFF2-40B4-BE49-F238E27FC236}">
                <a16:creationId xmlns:a16="http://schemas.microsoft.com/office/drawing/2014/main" id="{E12B4640-D017-2AC8-A6F2-607C9C0DC979}"/>
              </a:ext>
            </a:extLst>
          </p:cNvPr>
          <p:cNvSpPr/>
          <p:nvPr/>
        </p:nvSpPr>
        <p:spPr>
          <a:xfrm>
            <a:off x="5568315" y="1997202"/>
            <a:ext cx="257175" cy="269748"/>
          </a:xfrm>
          <a:prstGeom prst="star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Rectángulo 3">
            <a:extLst>
              <a:ext uri="{FF2B5EF4-FFF2-40B4-BE49-F238E27FC236}">
                <a16:creationId xmlns:a16="http://schemas.microsoft.com/office/drawing/2014/main" id="{37515590-0E34-894B-336C-8B35B31974EA}"/>
              </a:ext>
            </a:extLst>
          </p:cNvPr>
          <p:cNvSpPr/>
          <p:nvPr/>
        </p:nvSpPr>
        <p:spPr>
          <a:xfrm>
            <a:off x="-15240" y="-62484"/>
            <a:ext cx="12207240" cy="7078402"/>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solidFill>
                <a:schemeClr val="bg1"/>
              </a:solidFill>
            </a:endParaRPr>
          </a:p>
        </p:txBody>
      </p:sp>
      <p:sp>
        <p:nvSpPr>
          <p:cNvPr id="13" name="Título 1">
            <a:extLst>
              <a:ext uri="{FF2B5EF4-FFF2-40B4-BE49-F238E27FC236}">
                <a16:creationId xmlns:a16="http://schemas.microsoft.com/office/drawing/2014/main" id="{E2C122D3-79EF-E528-8119-BB69C7AA945D}"/>
              </a:ext>
            </a:extLst>
          </p:cNvPr>
          <p:cNvSpPr>
            <a:spLocks noGrp="1"/>
          </p:cNvSpPr>
          <p:nvPr>
            <p:ph type="title"/>
          </p:nvPr>
        </p:nvSpPr>
        <p:spPr>
          <a:xfrm>
            <a:off x="618744" y="237109"/>
            <a:ext cx="10515600" cy="823595"/>
          </a:xfrm>
        </p:spPr>
        <p:txBody>
          <a:bodyPr/>
          <a:lstStyle/>
          <a:p>
            <a:r>
              <a:rPr lang="es-MX" noProof="0" dirty="0">
                <a:solidFill>
                  <a:schemeClr val="bg1"/>
                </a:solidFill>
                <a:latin typeface="Arial" panose="020B0604020202020204" pitchFamily="34" charset="0"/>
                <a:cs typeface="Arial" panose="020B0604020202020204" pitchFamily="34" charset="0"/>
              </a:rPr>
              <a:t>Contexto</a:t>
            </a:r>
          </a:p>
        </p:txBody>
      </p:sp>
      <p:sp>
        <p:nvSpPr>
          <p:cNvPr id="14" name="CuadroTexto 13">
            <a:extLst>
              <a:ext uri="{FF2B5EF4-FFF2-40B4-BE49-F238E27FC236}">
                <a16:creationId xmlns:a16="http://schemas.microsoft.com/office/drawing/2014/main" id="{6ECA0A4B-E0FF-38ED-75D2-DE75DDD23AE4}"/>
              </a:ext>
            </a:extLst>
          </p:cNvPr>
          <p:cNvSpPr txBox="1"/>
          <p:nvPr/>
        </p:nvSpPr>
        <p:spPr>
          <a:xfrm>
            <a:off x="155272" y="1147424"/>
            <a:ext cx="11663138" cy="5632311"/>
          </a:xfrm>
          <a:prstGeom prst="rect">
            <a:avLst/>
          </a:prstGeom>
          <a:noFill/>
        </p:spPr>
        <p:txBody>
          <a:bodyPr wrap="square" lIns="91440" tIns="45720" rIns="91440" bIns="45720" anchor="t">
            <a:spAutoFit/>
          </a:bodyPr>
          <a:lstStyle/>
          <a:p>
            <a:pPr marL="285750" indent="-285750" algn="just">
              <a:buFont typeface="Arial" panose="020B0604020202020204" pitchFamily="34" charset="0"/>
              <a:buChar char="•"/>
            </a:pPr>
            <a:r>
              <a:rPr lang="es-MX" sz="1750" noProof="0" dirty="0">
                <a:solidFill>
                  <a:schemeClr val="bg1"/>
                </a:solidFill>
                <a:latin typeface="Arial" panose="020B0604020202020204" pitchFamily="34" charset="0"/>
                <a:cs typeface="Arial" panose="020B0604020202020204" pitchFamily="34" charset="0"/>
              </a:rPr>
              <a:t>América Latina y el Caribe representan el 4% de la producción total de plásticos y el 8% del consumo total de plásticos a nivel mundial. Con más de 600 millones de habitantes, la cantidad de residuos plásticos dentro del flujo de residuos municipales es significativa.*</a:t>
            </a:r>
          </a:p>
          <a:p>
            <a:pPr marL="285750" indent="-285750" algn="just">
              <a:buFont typeface="Arial" panose="020B0604020202020204" pitchFamily="34" charset="0"/>
              <a:buChar char="•"/>
            </a:pPr>
            <a:endParaRPr lang="es-MX" sz="1750" noProof="0" dirty="0">
              <a:solidFill>
                <a:schemeClr val="bg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750" noProof="0" dirty="0">
                <a:solidFill>
                  <a:schemeClr val="bg1"/>
                </a:solidFill>
                <a:latin typeface="Arial" panose="020B0604020202020204" pitchFamily="34" charset="0"/>
                <a:cs typeface="Arial" panose="020B0604020202020204" pitchFamily="34" charset="0"/>
              </a:rPr>
              <a:t>El proyecto </a:t>
            </a:r>
            <a:r>
              <a:rPr lang="es-MX" sz="1750" i="1" noProof="0" dirty="0">
                <a:solidFill>
                  <a:schemeClr val="bg1"/>
                </a:solidFill>
                <a:latin typeface="Arial" panose="020B0604020202020204" pitchFamily="34" charset="0"/>
                <a:cs typeface="Arial" panose="020B0604020202020204" pitchFamily="34" charset="0"/>
              </a:rPr>
              <a:t>“GEF LAC </a:t>
            </a:r>
            <a:r>
              <a:rPr lang="es-MX" sz="1750" i="1" noProof="0" dirty="0" err="1">
                <a:solidFill>
                  <a:schemeClr val="bg1"/>
                </a:solidFill>
                <a:latin typeface="Arial" panose="020B0604020202020204" pitchFamily="34" charset="0"/>
                <a:cs typeface="Arial" panose="020B0604020202020204" pitchFamily="34" charset="0"/>
              </a:rPr>
              <a:t>Cities</a:t>
            </a:r>
            <a:r>
              <a:rPr lang="es-MX" sz="1750" i="1" noProof="0" dirty="0">
                <a:solidFill>
                  <a:schemeClr val="bg1"/>
                </a:solidFill>
                <a:latin typeface="Arial" panose="020B0604020202020204" pitchFamily="34" charset="0"/>
                <a:cs typeface="Arial" panose="020B0604020202020204" pitchFamily="34" charset="0"/>
              </a:rPr>
              <a:t>”</a:t>
            </a:r>
            <a:r>
              <a:rPr lang="es-MX" sz="1750" noProof="0" dirty="0">
                <a:solidFill>
                  <a:schemeClr val="bg1"/>
                </a:solidFill>
                <a:latin typeface="Arial" panose="020B0604020202020204" pitchFamily="34" charset="0"/>
                <a:cs typeface="Arial" panose="020B0604020202020204" pitchFamily="34" charset="0"/>
              </a:rPr>
              <a:t> impulsará la implementación de acciones circulares a nivel ciudad con el objetivo de acelerar la transición hacia una economía circular, en concordancia con los compromisos asumidos por gobiernos y sectores productivos para enfrentar la problemática de los plásticos marinos y la contaminación por residuos plásticos. </a:t>
            </a:r>
          </a:p>
          <a:p>
            <a:pPr algn="just"/>
            <a:endParaRPr lang="es-MX" sz="1750" noProof="0" dirty="0">
              <a:solidFill>
                <a:schemeClr val="bg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750" noProof="0" dirty="0">
                <a:solidFill>
                  <a:schemeClr val="bg1"/>
                </a:solidFill>
                <a:latin typeface="Arial" panose="020B0604020202020204" pitchFamily="34" charset="0"/>
                <a:cs typeface="Arial" panose="020B0604020202020204" pitchFamily="34" charset="0"/>
              </a:rPr>
              <a:t>La iniciativa se desarrollará en seis ciudades con influencia directa sobre el mar Caribe y el océano Pacífico: Cartagena (Colombia), Barranquilla (Colombia), Kingston (Jamaica), </a:t>
            </a:r>
            <a:r>
              <a:rPr lang="es-MX" sz="1750" noProof="0" dirty="0" err="1">
                <a:solidFill>
                  <a:schemeClr val="bg1"/>
                </a:solidFill>
                <a:latin typeface="Arial" panose="020B0604020202020204" pitchFamily="34" charset="0"/>
                <a:cs typeface="Arial" panose="020B0604020202020204" pitchFamily="34" charset="0"/>
              </a:rPr>
              <a:t>Montego</a:t>
            </a:r>
            <a:r>
              <a:rPr lang="es-MX" sz="1750" noProof="0" dirty="0">
                <a:solidFill>
                  <a:schemeClr val="bg1"/>
                </a:solidFill>
                <a:latin typeface="Arial" panose="020B0604020202020204" pitchFamily="34" charset="0"/>
                <a:cs typeface="Arial" panose="020B0604020202020204" pitchFamily="34" charset="0"/>
              </a:rPr>
              <a:t> Bay (Jamaica), Ciudad de Panamá (Panamá) y Colón (Panamá).</a:t>
            </a:r>
          </a:p>
          <a:p>
            <a:pPr marL="285750" indent="-285750" algn="just">
              <a:buFont typeface="Arial" panose="020B0604020202020204" pitchFamily="34" charset="0"/>
              <a:buChar char="•"/>
            </a:pPr>
            <a:endParaRPr lang="es-MX" sz="1750" noProof="0" dirty="0">
              <a:solidFill>
                <a:schemeClr val="bg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MX" sz="1750" noProof="0" dirty="0">
                <a:solidFill>
                  <a:schemeClr val="bg1"/>
                </a:solidFill>
                <a:latin typeface="Arial"/>
                <a:cs typeface="Arial"/>
              </a:rPr>
              <a:t>La presencia de residuos marinos en los tres países está generando impactos adversos en los ecosistemas costeros y afectando sectores estratégicos como el turismo y la pesca. Las limitadas capacidades institucionales y operativas en materia de gestión integral de residuos sólidos, y la falta de apropiación de modelos holísticos de economía circular comprometen la calidad de vida de millones de habitantes cuyos medios de subsistencia dependen de entornos marino-costeros altamente vulnerables. Esta situación se agrava por un contexto generalizado de sobreproducción de residuos, vacíos de información técnica y marcos normativos y regulatorios ineficientes o inexistentes.</a:t>
            </a:r>
          </a:p>
        </p:txBody>
      </p:sp>
      <p:sp>
        <p:nvSpPr>
          <p:cNvPr id="17" name="CuadroTexto 16">
            <a:extLst>
              <a:ext uri="{FF2B5EF4-FFF2-40B4-BE49-F238E27FC236}">
                <a16:creationId xmlns:a16="http://schemas.microsoft.com/office/drawing/2014/main" id="{101067AF-621F-5537-BF71-41851D103B90}"/>
              </a:ext>
            </a:extLst>
          </p:cNvPr>
          <p:cNvSpPr txBox="1"/>
          <p:nvPr/>
        </p:nvSpPr>
        <p:spPr>
          <a:xfrm>
            <a:off x="373590" y="6641236"/>
            <a:ext cx="11833649" cy="276999"/>
          </a:xfrm>
          <a:prstGeom prst="rect">
            <a:avLst/>
          </a:prstGeom>
          <a:noFill/>
        </p:spPr>
        <p:txBody>
          <a:bodyPr wrap="square">
            <a:spAutoFit/>
          </a:bodyPr>
          <a:lstStyle/>
          <a:p>
            <a:r>
              <a:rPr lang="es-MX" sz="1200" noProof="0" dirty="0"/>
              <a:t>*Savino, A., Quispe, C., Correal, M. (2018). “</a:t>
            </a:r>
            <a:r>
              <a:rPr lang="es-MX" sz="1200" noProof="0" dirty="0" err="1"/>
              <a:t>Waste</a:t>
            </a:r>
            <a:r>
              <a:rPr lang="es-MX" sz="1200" noProof="0" dirty="0"/>
              <a:t> Management Outlook </a:t>
            </a:r>
            <a:r>
              <a:rPr lang="es-MX" sz="1200" noProof="0" dirty="0" err="1"/>
              <a:t>for</a:t>
            </a:r>
            <a:r>
              <a:rPr lang="es-MX" sz="1200" noProof="0" dirty="0"/>
              <a:t> </a:t>
            </a:r>
            <a:r>
              <a:rPr lang="es-MX" sz="1200" noProof="0" dirty="0" err="1"/>
              <a:t>Latin</a:t>
            </a:r>
            <a:r>
              <a:rPr lang="es-MX" sz="1200" noProof="0" dirty="0"/>
              <a:t> </a:t>
            </a:r>
            <a:r>
              <a:rPr lang="es-MX" sz="1200" noProof="0" dirty="0" err="1"/>
              <a:t>America</a:t>
            </a:r>
            <a:r>
              <a:rPr lang="es-MX" sz="1200" noProof="0" dirty="0"/>
              <a:t> and </a:t>
            </a:r>
            <a:r>
              <a:rPr lang="es-MX" sz="1200" noProof="0" dirty="0" err="1"/>
              <a:t>the</a:t>
            </a:r>
            <a:r>
              <a:rPr lang="es-MX" sz="1200" noProof="0" dirty="0"/>
              <a:t> </a:t>
            </a:r>
            <a:r>
              <a:rPr lang="es-MX" sz="1200" noProof="0" dirty="0" err="1"/>
              <a:t>Caribbean</a:t>
            </a:r>
            <a:r>
              <a:rPr lang="es-MX" sz="1200" noProof="0" dirty="0"/>
              <a:t>”. </a:t>
            </a:r>
            <a:r>
              <a:rPr lang="es-MX" sz="1200" noProof="0" dirty="0" err="1"/>
              <a:t>United</a:t>
            </a:r>
            <a:r>
              <a:rPr lang="es-MX" sz="1200" noProof="0" dirty="0"/>
              <a:t> </a:t>
            </a:r>
            <a:r>
              <a:rPr lang="es-MX" sz="1200" noProof="0" dirty="0" err="1"/>
              <a:t>Nations</a:t>
            </a:r>
            <a:r>
              <a:rPr lang="es-MX" sz="1200" noProof="0" dirty="0"/>
              <a:t> </a:t>
            </a:r>
            <a:r>
              <a:rPr lang="es-MX" sz="1200" noProof="0" dirty="0" err="1"/>
              <a:t>Environment</a:t>
            </a:r>
            <a:r>
              <a:rPr lang="es-MX" sz="1200" noProof="0" dirty="0"/>
              <a:t> </a:t>
            </a:r>
            <a:r>
              <a:rPr lang="es-MX" sz="1200" noProof="0" dirty="0" err="1"/>
              <a:t>Programme</a:t>
            </a:r>
            <a:r>
              <a:rPr lang="es-MX" sz="1200" noProof="0" dirty="0"/>
              <a:t> (UNEP)</a:t>
            </a:r>
          </a:p>
        </p:txBody>
      </p:sp>
      <p:pic>
        <p:nvPicPr>
          <p:cNvPr id="2" name="Imagen 1">
            <a:extLst>
              <a:ext uri="{FF2B5EF4-FFF2-40B4-BE49-F238E27FC236}">
                <a16:creationId xmlns:a16="http://schemas.microsoft.com/office/drawing/2014/main" id="{F2E3441E-80E2-66B7-FAA3-7DE6EAD04FA3}"/>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2825999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53A1A-BE86-F363-5C8C-47A8762ECEDA}"/>
            </a:ext>
          </a:extLst>
        </p:cNvPr>
        <p:cNvGrpSpPr/>
        <p:nvPr/>
      </p:nvGrpSpPr>
      <p:grpSpPr>
        <a:xfrm>
          <a:off x="0" y="0"/>
          <a:ext cx="0" cy="0"/>
          <a:chOff x="0" y="0"/>
          <a:chExt cx="0" cy="0"/>
        </a:xfrm>
      </p:grpSpPr>
      <p:pic>
        <p:nvPicPr>
          <p:cNvPr id="1026" name="Picture 2" descr="Nadando en plásticos: la preocupante situación de nuestros ...">
            <a:extLst>
              <a:ext uri="{FF2B5EF4-FFF2-40B4-BE49-F238E27FC236}">
                <a16:creationId xmlns:a16="http://schemas.microsoft.com/office/drawing/2014/main" id="{7977C212-E1CE-4A8B-4002-928EC472E7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724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278E7B9D-A546-81F7-8AB7-F5313CCECFD7}"/>
              </a:ext>
            </a:extLst>
          </p:cNvPr>
          <p:cNvSpPr/>
          <p:nvPr/>
        </p:nvSpPr>
        <p:spPr>
          <a:xfrm>
            <a:off x="0"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 name="Título 1">
            <a:extLst>
              <a:ext uri="{FF2B5EF4-FFF2-40B4-BE49-F238E27FC236}">
                <a16:creationId xmlns:a16="http://schemas.microsoft.com/office/drawing/2014/main" id="{0D7EC48B-1E8C-9E32-FA10-CAF7F5702760}"/>
              </a:ext>
            </a:extLst>
          </p:cNvPr>
          <p:cNvSpPr>
            <a:spLocks noGrp="1"/>
          </p:cNvSpPr>
          <p:nvPr>
            <p:ph type="title"/>
          </p:nvPr>
        </p:nvSpPr>
        <p:spPr>
          <a:xfrm>
            <a:off x="618744" y="237109"/>
            <a:ext cx="10515600" cy="823595"/>
          </a:xfrm>
        </p:spPr>
        <p:txBody>
          <a:bodyPr/>
          <a:lstStyle/>
          <a:p>
            <a:r>
              <a:rPr lang="es-MX" noProof="0" dirty="0">
                <a:solidFill>
                  <a:schemeClr val="bg1"/>
                </a:solidFill>
                <a:latin typeface="Arial" panose="020B0604020202020204" pitchFamily="34" charset="0"/>
                <a:cs typeface="Arial" panose="020B0604020202020204" pitchFamily="34" charset="0"/>
              </a:rPr>
              <a:t>Objetivo del proyecto</a:t>
            </a:r>
          </a:p>
        </p:txBody>
      </p:sp>
      <p:sp>
        <p:nvSpPr>
          <p:cNvPr id="5" name="Marcador de contenido 2">
            <a:extLst>
              <a:ext uri="{FF2B5EF4-FFF2-40B4-BE49-F238E27FC236}">
                <a16:creationId xmlns:a16="http://schemas.microsoft.com/office/drawing/2014/main" id="{67A592E9-499D-BE98-F1CA-02DB6295F5A7}"/>
              </a:ext>
            </a:extLst>
          </p:cNvPr>
          <p:cNvSpPr>
            <a:spLocks noGrp="1"/>
          </p:cNvSpPr>
          <p:nvPr>
            <p:ph idx="1"/>
          </p:nvPr>
        </p:nvSpPr>
        <p:spPr>
          <a:xfrm>
            <a:off x="838200" y="1512824"/>
            <a:ext cx="10515600" cy="2014855"/>
          </a:xfrm>
          <a:noFill/>
        </p:spPr>
        <p:txBody>
          <a:bodyPr>
            <a:normAutofit fontScale="92500" lnSpcReduction="10000"/>
          </a:bodyPr>
          <a:lstStyle/>
          <a:p>
            <a:pPr marL="0" indent="0" algn="ctr">
              <a:buNone/>
            </a:pPr>
            <a:r>
              <a:rPr lang="es-MX" b="1" noProof="0" dirty="0">
                <a:solidFill>
                  <a:schemeClr val="bg1"/>
                </a:solidFill>
                <a:latin typeface="Arial" panose="020B0604020202020204" pitchFamily="34" charset="0"/>
                <a:cs typeface="Arial" panose="020B0604020202020204" pitchFamily="34" charset="0"/>
              </a:rPr>
              <a:t>Reducir los plásticos marinos y la contaminación por plásticos en la región de América Latina y el Caribe, mediante la facilitación de acciones circulares -a nivel de ciudades- para acelerar la transición hacia una economía circular que este en línea con los compromisos de gobiernos y empresas para abordar el plástico marino y la contaminación.</a:t>
            </a:r>
          </a:p>
        </p:txBody>
      </p:sp>
      <p:sp>
        <p:nvSpPr>
          <p:cNvPr id="17" name="Flecha: pentágono 16">
            <a:extLst>
              <a:ext uri="{FF2B5EF4-FFF2-40B4-BE49-F238E27FC236}">
                <a16:creationId xmlns:a16="http://schemas.microsoft.com/office/drawing/2014/main" id="{7FFAB86E-623B-D754-9139-7ACF824C7F2B}"/>
              </a:ext>
            </a:extLst>
          </p:cNvPr>
          <p:cNvSpPr/>
          <p:nvPr/>
        </p:nvSpPr>
        <p:spPr>
          <a:xfrm>
            <a:off x="618744" y="3973817"/>
            <a:ext cx="2976027" cy="2333889"/>
          </a:xfrm>
          <a:prstGeom prst="homePlate">
            <a:avLst>
              <a:gd name="adj" fmla="val 23377"/>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400" noProof="0" dirty="0">
              <a:latin typeface="Arial" panose="020B0604020202020204" pitchFamily="34" charset="0"/>
              <a:cs typeface="Arial" panose="020B0604020202020204" pitchFamily="34" charset="0"/>
            </a:endParaRPr>
          </a:p>
        </p:txBody>
      </p:sp>
      <p:sp>
        <p:nvSpPr>
          <p:cNvPr id="18" name="Flecha: cheurón 17">
            <a:extLst>
              <a:ext uri="{FF2B5EF4-FFF2-40B4-BE49-F238E27FC236}">
                <a16:creationId xmlns:a16="http://schemas.microsoft.com/office/drawing/2014/main" id="{DAA74804-7E72-F05E-5B3A-F4DDA4E9AF8C}"/>
              </a:ext>
            </a:extLst>
          </p:cNvPr>
          <p:cNvSpPr/>
          <p:nvPr/>
        </p:nvSpPr>
        <p:spPr>
          <a:xfrm>
            <a:off x="3103709" y="3973817"/>
            <a:ext cx="3335860" cy="2333889"/>
          </a:xfrm>
          <a:prstGeom prst="chevron">
            <a:avLst>
              <a:gd name="adj" fmla="val 24026"/>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400" noProof="0" dirty="0">
              <a:solidFill>
                <a:schemeClr val="tx1"/>
              </a:solidFill>
              <a:latin typeface="Arial" panose="020B0604020202020204" pitchFamily="34" charset="0"/>
              <a:cs typeface="Arial" panose="020B0604020202020204" pitchFamily="34" charset="0"/>
            </a:endParaRPr>
          </a:p>
        </p:txBody>
      </p:sp>
      <p:sp>
        <p:nvSpPr>
          <p:cNvPr id="19" name="CuadroTexto 18">
            <a:extLst>
              <a:ext uri="{FF2B5EF4-FFF2-40B4-BE49-F238E27FC236}">
                <a16:creationId xmlns:a16="http://schemas.microsoft.com/office/drawing/2014/main" id="{199CAD5F-4199-9E6A-522C-DD0635D6D2E9}"/>
              </a:ext>
            </a:extLst>
          </p:cNvPr>
          <p:cNvSpPr txBox="1"/>
          <p:nvPr/>
        </p:nvSpPr>
        <p:spPr>
          <a:xfrm>
            <a:off x="674447" y="4118046"/>
            <a:ext cx="2734058" cy="2031325"/>
          </a:xfrm>
          <a:prstGeom prst="rect">
            <a:avLst/>
          </a:prstGeom>
          <a:noFill/>
          <a:ln>
            <a:noFill/>
          </a:ln>
        </p:spPr>
        <p:txBody>
          <a:bodyPr wrap="square">
            <a:spAutoFit/>
          </a:bodyPr>
          <a:lstStyle/>
          <a:p>
            <a:r>
              <a:rPr lang="es-MX" sz="1400" noProof="0" dirty="0">
                <a:solidFill>
                  <a:schemeClr val="bg1"/>
                </a:solidFill>
                <a:latin typeface="Arial" panose="020B0604020202020204" pitchFamily="34" charset="0"/>
                <a:cs typeface="Arial" panose="020B0604020202020204" pitchFamily="34" charset="0"/>
              </a:rPr>
              <a:t>Apoyar a las autoridades municipales en el establecimiento de marcos regulatorios y en la prueba de instrumentos de política clave que generen condiciones habilitantes para el desarrollo  de una economía circular       del plástico.</a:t>
            </a:r>
          </a:p>
        </p:txBody>
      </p:sp>
      <p:sp>
        <p:nvSpPr>
          <p:cNvPr id="20" name="Flecha: cheurón 19">
            <a:extLst>
              <a:ext uri="{FF2B5EF4-FFF2-40B4-BE49-F238E27FC236}">
                <a16:creationId xmlns:a16="http://schemas.microsoft.com/office/drawing/2014/main" id="{048523F4-C308-B63C-DBB7-41C58121712E}"/>
              </a:ext>
            </a:extLst>
          </p:cNvPr>
          <p:cNvSpPr/>
          <p:nvPr/>
        </p:nvSpPr>
        <p:spPr>
          <a:xfrm>
            <a:off x="5948497" y="3973817"/>
            <a:ext cx="3301998" cy="2333889"/>
          </a:xfrm>
          <a:prstGeom prst="chevron">
            <a:avLst>
              <a:gd name="adj" fmla="val 24026"/>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400" noProof="0" dirty="0">
              <a:solidFill>
                <a:schemeClr val="tx1"/>
              </a:solidFill>
              <a:latin typeface="Arial" panose="020B0604020202020204" pitchFamily="34" charset="0"/>
              <a:cs typeface="Arial" panose="020B0604020202020204" pitchFamily="34" charset="0"/>
            </a:endParaRPr>
          </a:p>
        </p:txBody>
      </p:sp>
      <p:sp>
        <p:nvSpPr>
          <p:cNvPr id="21" name="Flecha: cheurón 20">
            <a:extLst>
              <a:ext uri="{FF2B5EF4-FFF2-40B4-BE49-F238E27FC236}">
                <a16:creationId xmlns:a16="http://schemas.microsoft.com/office/drawing/2014/main" id="{807E5896-F512-AA91-7E6E-9BE1BBC10FCF}"/>
              </a:ext>
            </a:extLst>
          </p:cNvPr>
          <p:cNvSpPr/>
          <p:nvPr/>
        </p:nvSpPr>
        <p:spPr>
          <a:xfrm>
            <a:off x="8742491" y="3968341"/>
            <a:ext cx="3301999" cy="2333889"/>
          </a:xfrm>
          <a:prstGeom prst="chevron">
            <a:avLst>
              <a:gd name="adj" fmla="val 24675"/>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400" noProof="0" dirty="0">
              <a:solidFill>
                <a:schemeClr val="tx1"/>
              </a:solidFill>
              <a:latin typeface="Arial" panose="020B0604020202020204" pitchFamily="34" charset="0"/>
              <a:cs typeface="Arial" panose="020B0604020202020204" pitchFamily="34" charset="0"/>
            </a:endParaRPr>
          </a:p>
        </p:txBody>
      </p:sp>
      <p:sp>
        <p:nvSpPr>
          <p:cNvPr id="22" name="CuadroTexto 21">
            <a:extLst>
              <a:ext uri="{FF2B5EF4-FFF2-40B4-BE49-F238E27FC236}">
                <a16:creationId xmlns:a16="http://schemas.microsoft.com/office/drawing/2014/main" id="{56BA9C94-E8EE-6B14-336D-9727B5ED048F}"/>
              </a:ext>
            </a:extLst>
          </p:cNvPr>
          <p:cNvSpPr txBox="1"/>
          <p:nvPr/>
        </p:nvSpPr>
        <p:spPr>
          <a:xfrm>
            <a:off x="3625984" y="4117683"/>
            <a:ext cx="2646909" cy="2031325"/>
          </a:xfrm>
          <a:prstGeom prst="rect">
            <a:avLst/>
          </a:prstGeom>
          <a:noFill/>
          <a:ln>
            <a:noFill/>
          </a:ln>
        </p:spPr>
        <p:txBody>
          <a:bodyPr wrap="square">
            <a:spAutoFit/>
          </a:bodyPr>
          <a:lstStyle/>
          <a:p>
            <a:r>
              <a:rPr lang="es-MX" sz="1400" noProof="0" dirty="0">
                <a:solidFill>
                  <a:schemeClr val="bg1"/>
                </a:solidFill>
                <a:latin typeface="Arial" panose="020B0604020202020204" pitchFamily="34" charset="0"/>
                <a:cs typeface="Arial" panose="020B0604020202020204" pitchFamily="34" charset="0"/>
              </a:rPr>
              <a:t>Abordar la falta de     innovación empresarial en las ciudades objetivo, mediante el estímulo al diseño circular de productos, servicios, modelos de negocio, así como de sistemas de recolección y reciclaje a lo largo de la cadena de valor.</a:t>
            </a:r>
          </a:p>
        </p:txBody>
      </p:sp>
      <p:sp>
        <p:nvSpPr>
          <p:cNvPr id="23" name="CuadroTexto 22">
            <a:extLst>
              <a:ext uri="{FF2B5EF4-FFF2-40B4-BE49-F238E27FC236}">
                <a16:creationId xmlns:a16="http://schemas.microsoft.com/office/drawing/2014/main" id="{0380F0BC-DC8B-1803-C166-F4E4F7246D4C}"/>
              </a:ext>
            </a:extLst>
          </p:cNvPr>
          <p:cNvSpPr txBox="1"/>
          <p:nvPr/>
        </p:nvSpPr>
        <p:spPr>
          <a:xfrm>
            <a:off x="6439573" y="4060937"/>
            <a:ext cx="2613030" cy="2246769"/>
          </a:xfrm>
          <a:prstGeom prst="rect">
            <a:avLst/>
          </a:prstGeom>
          <a:noFill/>
          <a:ln>
            <a:noFill/>
          </a:ln>
        </p:spPr>
        <p:txBody>
          <a:bodyPr wrap="square" lIns="91440" tIns="45720" rIns="91440" bIns="45720" anchor="t">
            <a:spAutoFit/>
          </a:bodyPr>
          <a:lstStyle/>
          <a:p>
            <a:r>
              <a:rPr lang="es-MX" sz="1400" noProof="0" dirty="0">
                <a:solidFill>
                  <a:schemeClr val="bg1"/>
                </a:solidFill>
                <a:latin typeface="Arial"/>
                <a:cs typeface="Arial"/>
              </a:rPr>
              <a:t>Enfrentar la ausencia de     una visión común, enfoques articulados y liderazgo en las ciudades, mediante la creación de una red de ciudades que alinee estrategias y acciones regionales, incentivando la cooperación entre ciudades    a nivel regional.</a:t>
            </a:r>
            <a:endParaRPr lang="es-MX" sz="1400" noProof="0" dirty="0">
              <a:solidFill>
                <a:schemeClr val="bg1"/>
              </a:solidFill>
              <a:latin typeface="Arial" panose="020B0604020202020204" pitchFamily="34" charset="0"/>
              <a:cs typeface="Arial" panose="020B0604020202020204" pitchFamily="34" charset="0"/>
            </a:endParaRPr>
          </a:p>
        </p:txBody>
      </p:sp>
      <p:sp>
        <p:nvSpPr>
          <p:cNvPr id="24" name="CuadroTexto 23">
            <a:extLst>
              <a:ext uri="{FF2B5EF4-FFF2-40B4-BE49-F238E27FC236}">
                <a16:creationId xmlns:a16="http://schemas.microsoft.com/office/drawing/2014/main" id="{B55A0F00-AFFB-4967-58B4-73C134CC3A0D}"/>
              </a:ext>
            </a:extLst>
          </p:cNvPr>
          <p:cNvSpPr txBox="1"/>
          <p:nvPr/>
        </p:nvSpPr>
        <p:spPr>
          <a:xfrm>
            <a:off x="9284362" y="4039697"/>
            <a:ext cx="2400299" cy="2246769"/>
          </a:xfrm>
          <a:prstGeom prst="rect">
            <a:avLst/>
          </a:prstGeom>
          <a:noFill/>
          <a:ln>
            <a:noFill/>
          </a:ln>
        </p:spPr>
        <p:txBody>
          <a:bodyPr wrap="square">
            <a:spAutoFit/>
          </a:bodyPr>
          <a:lstStyle/>
          <a:p>
            <a:r>
              <a:rPr lang="es-MX" sz="1400" noProof="0" dirty="0">
                <a:solidFill>
                  <a:schemeClr val="bg1"/>
                </a:solidFill>
                <a:latin typeface="Arial" panose="020B0604020202020204" pitchFamily="34" charset="0"/>
                <a:cs typeface="Arial" panose="020B0604020202020204" pitchFamily="34" charset="0"/>
              </a:rPr>
              <a:t>Desarrollar diversos productos de conocimiento, actividades de fortalecimiento de capacidades y esquemas de monitoreo, que permitan a los actores clave adoptar mejores prácticas en un número creciente de ciudades.</a:t>
            </a:r>
          </a:p>
        </p:txBody>
      </p:sp>
      <p:pic>
        <p:nvPicPr>
          <p:cNvPr id="3" name="Imagen 2">
            <a:extLst>
              <a:ext uri="{FF2B5EF4-FFF2-40B4-BE49-F238E27FC236}">
                <a16:creationId xmlns:a16="http://schemas.microsoft.com/office/drawing/2014/main" id="{F9E398A1-F178-6CBD-2036-37D0B814964C}"/>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2445076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DAC2A-735F-1A9F-1683-7C6B8710BF7A}"/>
            </a:ext>
          </a:extLst>
        </p:cNvPr>
        <p:cNvGrpSpPr/>
        <p:nvPr/>
      </p:nvGrpSpPr>
      <p:grpSpPr>
        <a:xfrm>
          <a:off x="0" y="0"/>
          <a:ext cx="0" cy="0"/>
          <a:chOff x="0" y="0"/>
          <a:chExt cx="0" cy="0"/>
        </a:xfrm>
      </p:grpSpPr>
      <p:pic>
        <p:nvPicPr>
          <p:cNvPr id="1026" name="Picture 2" descr="Nadando en plásticos: la preocupante situación de nuestros ...">
            <a:extLst>
              <a:ext uri="{FF2B5EF4-FFF2-40B4-BE49-F238E27FC236}">
                <a16:creationId xmlns:a16="http://schemas.microsoft.com/office/drawing/2014/main" id="{68F2BD86-4A4C-8D36-E01D-3A4CEC55E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724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CAE94099-AECE-CCD8-144E-8D370E49E8D6}"/>
              </a:ext>
            </a:extLst>
          </p:cNvPr>
          <p:cNvSpPr/>
          <p:nvPr/>
        </p:nvSpPr>
        <p:spPr>
          <a:xfrm>
            <a:off x="0"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 name="Título 1">
            <a:extLst>
              <a:ext uri="{FF2B5EF4-FFF2-40B4-BE49-F238E27FC236}">
                <a16:creationId xmlns:a16="http://schemas.microsoft.com/office/drawing/2014/main" id="{33F920A0-37F9-832A-2740-1C4B0BA33E1E}"/>
              </a:ext>
            </a:extLst>
          </p:cNvPr>
          <p:cNvSpPr>
            <a:spLocks noGrp="1"/>
          </p:cNvSpPr>
          <p:nvPr>
            <p:ph type="title"/>
          </p:nvPr>
        </p:nvSpPr>
        <p:spPr>
          <a:xfrm>
            <a:off x="618744" y="237109"/>
            <a:ext cx="10515600" cy="823595"/>
          </a:xfrm>
        </p:spPr>
        <p:txBody>
          <a:bodyPr/>
          <a:lstStyle/>
          <a:p>
            <a:r>
              <a:rPr lang="es-MX" noProof="0" dirty="0">
                <a:solidFill>
                  <a:schemeClr val="bg1"/>
                </a:solidFill>
                <a:latin typeface="Arial" panose="020B0604020202020204" pitchFamily="34" charset="0"/>
                <a:cs typeface="Arial" panose="020B0604020202020204" pitchFamily="34" charset="0"/>
              </a:rPr>
              <a:t>Metas del proyecto</a:t>
            </a:r>
          </a:p>
        </p:txBody>
      </p:sp>
      <p:sp>
        <p:nvSpPr>
          <p:cNvPr id="3" name="Rectángulo: esquinas redondeadas 2">
            <a:extLst>
              <a:ext uri="{FF2B5EF4-FFF2-40B4-BE49-F238E27FC236}">
                <a16:creationId xmlns:a16="http://schemas.microsoft.com/office/drawing/2014/main" id="{CD7B893A-D0E5-2895-0190-631042BB6659}"/>
              </a:ext>
            </a:extLst>
          </p:cNvPr>
          <p:cNvSpPr/>
          <p:nvPr/>
        </p:nvSpPr>
        <p:spPr>
          <a:xfrm>
            <a:off x="703409" y="1524003"/>
            <a:ext cx="2090589" cy="4470400"/>
          </a:xfrm>
          <a:prstGeom prst="round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r>
              <a:rPr lang="es-MX" sz="1800" b="0" i="0" u="none" strike="noStrike" baseline="0" noProof="0" dirty="0">
                <a:solidFill>
                  <a:schemeClr val="tx2">
                    <a:lumMod val="75000"/>
                    <a:lumOff val="25000"/>
                  </a:schemeClr>
                </a:solidFill>
                <a:latin typeface="Calibri" panose="020F0502020204030204" pitchFamily="34" charset="0"/>
              </a:rPr>
              <a:t>Reducción de plásticos marinos en </a:t>
            </a:r>
          </a:p>
          <a:p>
            <a:pPr algn="ctr"/>
            <a:r>
              <a:rPr lang="es-MX" sz="2800" b="1" i="0" u="none" strike="noStrike" baseline="0" noProof="0" dirty="0">
                <a:solidFill>
                  <a:schemeClr val="tx2">
                    <a:lumMod val="75000"/>
                    <a:lumOff val="25000"/>
                  </a:schemeClr>
                </a:solidFill>
                <a:latin typeface="Calibri" panose="020F0502020204030204" pitchFamily="34" charset="0"/>
              </a:rPr>
              <a:t>5,065ton.</a:t>
            </a:r>
          </a:p>
          <a:p>
            <a:pPr algn="ctr"/>
            <a:endParaRPr lang="es-MX" sz="2800" b="1" noProof="0" dirty="0">
              <a:solidFill>
                <a:schemeClr val="tx2">
                  <a:lumMod val="75000"/>
                  <a:lumOff val="25000"/>
                </a:schemeClr>
              </a:solidFill>
            </a:endParaRPr>
          </a:p>
        </p:txBody>
      </p:sp>
      <p:sp>
        <p:nvSpPr>
          <p:cNvPr id="4" name="Rectángulo: esquinas redondeadas 3">
            <a:extLst>
              <a:ext uri="{FF2B5EF4-FFF2-40B4-BE49-F238E27FC236}">
                <a16:creationId xmlns:a16="http://schemas.microsoft.com/office/drawing/2014/main" id="{DB3F9364-426A-3E8A-65E0-A09E3BEB2BDF}"/>
              </a:ext>
            </a:extLst>
          </p:cNvPr>
          <p:cNvSpPr/>
          <p:nvPr/>
        </p:nvSpPr>
        <p:spPr>
          <a:xfrm>
            <a:off x="2887806" y="1524003"/>
            <a:ext cx="2090589" cy="4470400"/>
          </a:xfrm>
          <a:prstGeom prst="round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r>
              <a:rPr lang="es-MX" sz="1800" b="0" i="0" u="none" strike="noStrike" baseline="0" noProof="0" dirty="0">
                <a:solidFill>
                  <a:schemeClr val="tx2">
                    <a:lumMod val="75000"/>
                    <a:lumOff val="25000"/>
                  </a:schemeClr>
                </a:solidFill>
                <a:latin typeface="Calibri" panose="020F0502020204030204" pitchFamily="34" charset="0"/>
              </a:rPr>
              <a:t>Reducción de </a:t>
            </a:r>
            <a:r>
              <a:rPr lang="es-MX" sz="2800" b="1" i="0" u="none" strike="noStrike" baseline="0" noProof="0" dirty="0">
                <a:solidFill>
                  <a:schemeClr val="tx2">
                    <a:lumMod val="75000"/>
                    <a:lumOff val="25000"/>
                  </a:schemeClr>
                </a:solidFill>
                <a:latin typeface="Calibri" panose="020F0502020204030204" pitchFamily="34" charset="0"/>
              </a:rPr>
              <a:t>9,382ton</a:t>
            </a:r>
            <a:r>
              <a:rPr lang="es-MX" sz="2800" b="0" i="0" u="none" strike="noStrike" baseline="0" noProof="0" dirty="0">
                <a:solidFill>
                  <a:schemeClr val="tx2">
                    <a:lumMod val="75000"/>
                    <a:lumOff val="25000"/>
                  </a:schemeClr>
                </a:solidFill>
                <a:latin typeface="Calibri" panose="020F0502020204030204" pitchFamily="34" charset="0"/>
              </a:rPr>
              <a:t> </a:t>
            </a:r>
            <a:r>
              <a:rPr lang="es-MX" sz="1800" b="0" i="0" u="none" strike="noStrike" baseline="0" noProof="0" dirty="0">
                <a:solidFill>
                  <a:schemeClr val="tx2">
                    <a:lumMod val="75000"/>
                    <a:lumOff val="25000"/>
                  </a:schemeClr>
                </a:solidFill>
                <a:latin typeface="Calibri" panose="020F0502020204030204" pitchFamily="34" charset="0"/>
              </a:rPr>
              <a:t>de emisiones de CO2eq.</a:t>
            </a:r>
          </a:p>
          <a:p>
            <a:pPr algn="ctr"/>
            <a:endParaRPr lang="es-MX" noProof="0" dirty="0">
              <a:solidFill>
                <a:schemeClr val="tx2">
                  <a:lumMod val="75000"/>
                  <a:lumOff val="25000"/>
                </a:schemeClr>
              </a:solidFill>
            </a:endParaRPr>
          </a:p>
        </p:txBody>
      </p:sp>
      <p:sp>
        <p:nvSpPr>
          <p:cNvPr id="7" name="Rectángulo: esquinas redondeadas 6">
            <a:extLst>
              <a:ext uri="{FF2B5EF4-FFF2-40B4-BE49-F238E27FC236}">
                <a16:creationId xmlns:a16="http://schemas.microsoft.com/office/drawing/2014/main" id="{B49BA124-5FFA-76C8-3F08-B049DDBF3DD8}"/>
              </a:ext>
            </a:extLst>
          </p:cNvPr>
          <p:cNvSpPr/>
          <p:nvPr/>
        </p:nvSpPr>
        <p:spPr>
          <a:xfrm>
            <a:off x="5055277" y="1524003"/>
            <a:ext cx="2090589" cy="4470400"/>
          </a:xfrm>
          <a:prstGeom prst="round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r>
              <a:rPr lang="es-MX" sz="1800" b="0" i="0" u="none" strike="noStrike" baseline="0" noProof="0" dirty="0">
                <a:solidFill>
                  <a:schemeClr val="tx2">
                    <a:lumMod val="75000"/>
                    <a:lumOff val="25000"/>
                  </a:schemeClr>
                </a:solidFill>
                <a:latin typeface="Calibri" panose="020F0502020204030204" pitchFamily="34" charset="0"/>
              </a:rPr>
              <a:t>Reducción de contaminantes Orgánicos Persistentes (COP) en </a:t>
            </a:r>
            <a:r>
              <a:rPr lang="es-MX" sz="2800" b="1" i="0" u="none" strike="noStrike" baseline="0" noProof="0" dirty="0">
                <a:solidFill>
                  <a:schemeClr val="tx2">
                    <a:lumMod val="75000"/>
                    <a:lumOff val="25000"/>
                  </a:schemeClr>
                </a:solidFill>
                <a:latin typeface="Calibri" panose="020F0502020204030204" pitchFamily="34" charset="0"/>
              </a:rPr>
              <a:t>54,9ton </a:t>
            </a:r>
            <a:r>
              <a:rPr lang="es-MX" sz="1800" b="0" i="0" u="none" strike="noStrike" baseline="0" noProof="0" dirty="0">
                <a:solidFill>
                  <a:schemeClr val="tx2">
                    <a:lumMod val="75000"/>
                    <a:lumOff val="25000"/>
                  </a:schemeClr>
                </a:solidFill>
                <a:latin typeface="Calibri" panose="020F0502020204030204" pitchFamily="34" charset="0"/>
              </a:rPr>
              <a:t>(</a:t>
            </a:r>
            <a:r>
              <a:rPr lang="es-MX" sz="1800" b="0" i="0" u="none" strike="noStrike" baseline="0" noProof="0" dirty="0" err="1">
                <a:solidFill>
                  <a:schemeClr val="tx2">
                    <a:lumMod val="75000"/>
                    <a:lumOff val="25000"/>
                  </a:schemeClr>
                </a:solidFill>
                <a:latin typeface="Calibri" panose="020F0502020204030204" pitchFamily="34" charset="0"/>
              </a:rPr>
              <a:t>HBCDyPBDE</a:t>
            </a:r>
            <a:r>
              <a:rPr lang="es-MX" sz="1800" b="0" i="0" u="none" strike="noStrike" baseline="0" noProof="0" dirty="0">
                <a:solidFill>
                  <a:schemeClr val="tx2">
                    <a:lumMod val="75000"/>
                    <a:lumOff val="25000"/>
                  </a:schemeClr>
                </a:solidFill>
                <a:latin typeface="Calibri" panose="020F0502020204030204" pitchFamily="34" charset="0"/>
              </a:rPr>
              <a:t>).</a:t>
            </a:r>
            <a:endParaRPr lang="es-MX" noProof="0" dirty="0">
              <a:solidFill>
                <a:schemeClr val="tx2">
                  <a:lumMod val="75000"/>
                  <a:lumOff val="25000"/>
                </a:schemeClr>
              </a:solidFill>
            </a:endParaRPr>
          </a:p>
        </p:txBody>
      </p:sp>
      <p:sp>
        <p:nvSpPr>
          <p:cNvPr id="8" name="Rectángulo: esquinas redondeadas 7">
            <a:extLst>
              <a:ext uri="{FF2B5EF4-FFF2-40B4-BE49-F238E27FC236}">
                <a16:creationId xmlns:a16="http://schemas.microsoft.com/office/drawing/2014/main" id="{97F14A02-DC6D-359F-3C7F-8D48CF09BECC}"/>
              </a:ext>
            </a:extLst>
          </p:cNvPr>
          <p:cNvSpPr/>
          <p:nvPr/>
        </p:nvSpPr>
        <p:spPr>
          <a:xfrm>
            <a:off x="7239681" y="1524003"/>
            <a:ext cx="2090589" cy="4470400"/>
          </a:xfrm>
          <a:prstGeom prst="round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r>
              <a:rPr lang="es-MX" sz="1800" b="0" i="0" u="none" strike="noStrike" baseline="0" noProof="0" dirty="0">
                <a:solidFill>
                  <a:schemeClr val="tx2">
                    <a:lumMod val="75000"/>
                    <a:lumOff val="25000"/>
                  </a:schemeClr>
                </a:solidFill>
                <a:latin typeface="Calibri" panose="020F0502020204030204" pitchFamily="34" charset="0"/>
              </a:rPr>
              <a:t>Evitar la liberación de </a:t>
            </a:r>
            <a:r>
              <a:rPr lang="es-MX" sz="2800" b="1" i="0" u="none" strike="noStrike" baseline="0" noProof="0" dirty="0">
                <a:solidFill>
                  <a:schemeClr val="tx2">
                    <a:lumMod val="75000"/>
                    <a:lumOff val="25000"/>
                  </a:schemeClr>
                </a:solidFill>
                <a:latin typeface="Calibri" panose="020F0502020204030204" pitchFamily="34" charset="0"/>
              </a:rPr>
              <a:t>1,16gTEQ </a:t>
            </a:r>
            <a:r>
              <a:rPr lang="es-MX" sz="1800" b="0" i="0" u="none" strike="noStrike" baseline="0" noProof="0" dirty="0">
                <a:solidFill>
                  <a:schemeClr val="tx2">
                    <a:lumMod val="75000"/>
                    <a:lumOff val="25000"/>
                  </a:schemeClr>
                </a:solidFill>
                <a:latin typeface="Calibri" panose="020F0502020204030204" pitchFamily="34" charset="0"/>
              </a:rPr>
              <a:t>de COP producidos de forma no intencionada.</a:t>
            </a:r>
            <a:endParaRPr lang="es-MX" noProof="0" dirty="0">
              <a:solidFill>
                <a:schemeClr val="tx2">
                  <a:lumMod val="75000"/>
                  <a:lumOff val="25000"/>
                </a:schemeClr>
              </a:solidFill>
            </a:endParaRPr>
          </a:p>
        </p:txBody>
      </p:sp>
      <p:sp>
        <p:nvSpPr>
          <p:cNvPr id="9" name="Rectángulo: esquinas redondeadas 8">
            <a:extLst>
              <a:ext uri="{FF2B5EF4-FFF2-40B4-BE49-F238E27FC236}">
                <a16:creationId xmlns:a16="http://schemas.microsoft.com/office/drawing/2014/main" id="{E82C8A67-F203-4A69-8E84-3C51C720853E}"/>
              </a:ext>
            </a:extLst>
          </p:cNvPr>
          <p:cNvSpPr/>
          <p:nvPr/>
        </p:nvSpPr>
        <p:spPr>
          <a:xfrm>
            <a:off x="9424085" y="1524003"/>
            <a:ext cx="2090589" cy="4470400"/>
          </a:xfrm>
          <a:prstGeom prst="round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sz="1800" b="0" i="0" u="none" strike="noStrike" baseline="0" noProof="0" dirty="0">
              <a:solidFill>
                <a:schemeClr val="tx2">
                  <a:lumMod val="75000"/>
                  <a:lumOff val="25000"/>
                </a:schemeClr>
              </a:solidFill>
              <a:latin typeface="Calibri" panose="020F0502020204030204" pitchFamily="34" charset="0"/>
            </a:endParaRPr>
          </a:p>
          <a:p>
            <a:pPr algn="ctr"/>
            <a:endParaRPr lang="es-MX" noProof="0" dirty="0">
              <a:solidFill>
                <a:schemeClr val="tx2">
                  <a:lumMod val="75000"/>
                  <a:lumOff val="25000"/>
                </a:schemeClr>
              </a:solidFill>
              <a:latin typeface="Calibri" panose="020F0502020204030204" pitchFamily="34" charset="0"/>
            </a:endParaRPr>
          </a:p>
          <a:p>
            <a:pPr algn="ctr"/>
            <a:r>
              <a:rPr lang="es-MX" sz="1800" b="0" i="0" u="none" strike="noStrike" baseline="0" noProof="0" dirty="0">
                <a:solidFill>
                  <a:schemeClr val="tx2">
                    <a:lumMod val="75000"/>
                    <a:lumOff val="25000"/>
                  </a:schemeClr>
                </a:solidFill>
                <a:latin typeface="Calibri" panose="020F0502020204030204" pitchFamily="34" charset="0"/>
              </a:rPr>
              <a:t>Impactar a </a:t>
            </a:r>
            <a:r>
              <a:rPr lang="es-MX" sz="2800" b="1" i="0" u="none" strike="noStrike" baseline="0" noProof="0" dirty="0">
                <a:solidFill>
                  <a:schemeClr val="tx2">
                    <a:lumMod val="75000"/>
                    <a:lumOff val="25000"/>
                  </a:schemeClr>
                </a:solidFill>
                <a:latin typeface="Calibri" panose="020F0502020204030204" pitchFamily="34" charset="0"/>
              </a:rPr>
              <a:t>990,162 </a:t>
            </a:r>
            <a:r>
              <a:rPr lang="es-MX" sz="2400" b="1" i="0" u="none" strike="noStrike" baseline="0" noProof="0" dirty="0">
                <a:solidFill>
                  <a:schemeClr val="tx2">
                    <a:lumMod val="75000"/>
                    <a:lumOff val="25000"/>
                  </a:schemeClr>
                </a:solidFill>
                <a:latin typeface="Calibri" panose="020F0502020204030204" pitchFamily="34" charset="0"/>
              </a:rPr>
              <a:t>beneficiarios</a:t>
            </a:r>
            <a:r>
              <a:rPr lang="es-MX" sz="2800" b="1" i="0" u="none" strike="noStrike" baseline="0" noProof="0" dirty="0">
                <a:solidFill>
                  <a:schemeClr val="tx2">
                    <a:lumMod val="75000"/>
                    <a:lumOff val="25000"/>
                  </a:schemeClr>
                </a:solidFill>
                <a:latin typeface="Calibri" panose="020F0502020204030204" pitchFamily="34" charset="0"/>
              </a:rPr>
              <a:t> </a:t>
            </a:r>
            <a:r>
              <a:rPr lang="es-MX" noProof="0" dirty="0">
                <a:solidFill>
                  <a:schemeClr val="tx2">
                    <a:lumMod val="75000"/>
                    <a:lumOff val="25000"/>
                  </a:schemeClr>
                </a:solidFill>
                <a:latin typeface="Calibri" panose="020F0502020204030204" pitchFamily="34" charset="0"/>
              </a:rPr>
              <a:t>directos, de los cuales 559.306 (56%) son mujeres y 430.855 (44%) hombres.</a:t>
            </a:r>
          </a:p>
        </p:txBody>
      </p:sp>
      <p:sp>
        <p:nvSpPr>
          <p:cNvPr id="10" name="Flecha: a la izquierda y derecha 9">
            <a:extLst>
              <a:ext uri="{FF2B5EF4-FFF2-40B4-BE49-F238E27FC236}">
                <a16:creationId xmlns:a16="http://schemas.microsoft.com/office/drawing/2014/main" id="{442B708F-34AD-8CC1-B12C-14E9A845BD46}"/>
              </a:ext>
            </a:extLst>
          </p:cNvPr>
          <p:cNvSpPr/>
          <p:nvPr/>
        </p:nvSpPr>
        <p:spPr>
          <a:xfrm>
            <a:off x="631158" y="5668010"/>
            <a:ext cx="10883516" cy="952881"/>
          </a:xfrm>
          <a:prstGeom prst="lef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11" name="Imagen 10">
            <a:extLst>
              <a:ext uri="{FF2B5EF4-FFF2-40B4-BE49-F238E27FC236}">
                <a16:creationId xmlns:a16="http://schemas.microsoft.com/office/drawing/2014/main" id="{BA6108CC-B9E9-10C8-80FA-CE2A3C584F00}"/>
              </a:ext>
            </a:extLst>
          </p:cNvPr>
          <p:cNvPicPr>
            <a:picLocks noChangeAspect="1"/>
          </p:cNvPicPr>
          <p:nvPr/>
        </p:nvPicPr>
        <p:blipFill>
          <a:blip r:embed="rId3"/>
          <a:srcRect l="11667" t="34783" r="79028" b="45183"/>
          <a:stretch/>
        </p:blipFill>
        <p:spPr>
          <a:xfrm>
            <a:off x="1197070" y="1936466"/>
            <a:ext cx="953463" cy="977635"/>
          </a:xfrm>
          <a:prstGeom prst="ellipse">
            <a:avLst/>
          </a:prstGeom>
          <a:solidFill>
            <a:schemeClr val="bg1"/>
          </a:solidFill>
          <a:ln>
            <a:noFill/>
          </a:ln>
        </p:spPr>
      </p:pic>
      <p:pic>
        <p:nvPicPr>
          <p:cNvPr id="12" name="Imagen 11">
            <a:extLst>
              <a:ext uri="{FF2B5EF4-FFF2-40B4-BE49-F238E27FC236}">
                <a16:creationId xmlns:a16="http://schemas.microsoft.com/office/drawing/2014/main" id="{187F17BB-004C-9335-9E95-867D835B7145}"/>
              </a:ext>
            </a:extLst>
          </p:cNvPr>
          <p:cNvPicPr>
            <a:picLocks noChangeAspect="1"/>
          </p:cNvPicPr>
          <p:nvPr/>
        </p:nvPicPr>
        <p:blipFill>
          <a:blip r:embed="rId3"/>
          <a:srcRect l="21914" t="36827" r="68780" b="47677"/>
          <a:stretch/>
        </p:blipFill>
        <p:spPr>
          <a:xfrm>
            <a:off x="3426881" y="1854741"/>
            <a:ext cx="1012438" cy="1034608"/>
          </a:xfrm>
          <a:prstGeom prst="flowChartConnector">
            <a:avLst/>
          </a:prstGeom>
          <a:solidFill>
            <a:schemeClr val="bg1"/>
          </a:solidFill>
          <a:ln>
            <a:noFill/>
          </a:ln>
        </p:spPr>
      </p:pic>
      <p:pic>
        <p:nvPicPr>
          <p:cNvPr id="14" name="Imagen 13">
            <a:extLst>
              <a:ext uri="{FF2B5EF4-FFF2-40B4-BE49-F238E27FC236}">
                <a16:creationId xmlns:a16="http://schemas.microsoft.com/office/drawing/2014/main" id="{9A647EE7-0873-A3A3-B263-731B16452AAC}"/>
              </a:ext>
            </a:extLst>
          </p:cNvPr>
          <p:cNvPicPr>
            <a:picLocks noChangeAspect="1"/>
          </p:cNvPicPr>
          <p:nvPr/>
        </p:nvPicPr>
        <p:blipFill>
          <a:blip r:embed="rId3"/>
          <a:srcRect l="32361" t="36537" r="58333" b="46235"/>
          <a:stretch/>
        </p:blipFill>
        <p:spPr>
          <a:xfrm>
            <a:off x="5655733" y="1936467"/>
            <a:ext cx="1023176" cy="952881"/>
          </a:xfrm>
          <a:prstGeom prst="flowChartConnector">
            <a:avLst/>
          </a:prstGeom>
          <a:solidFill>
            <a:schemeClr val="bg1"/>
          </a:solidFill>
          <a:ln>
            <a:noFill/>
          </a:ln>
        </p:spPr>
      </p:pic>
      <p:pic>
        <p:nvPicPr>
          <p:cNvPr id="15" name="Imagen 14">
            <a:extLst>
              <a:ext uri="{FF2B5EF4-FFF2-40B4-BE49-F238E27FC236}">
                <a16:creationId xmlns:a16="http://schemas.microsoft.com/office/drawing/2014/main" id="{B601F7D5-679B-C2A4-1221-967D1CC8D768}"/>
              </a:ext>
            </a:extLst>
          </p:cNvPr>
          <p:cNvPicPr>
            <a:picLocks noChangeAspect="1"/>
          </p:cNvPicPr>
          <p:nvPr/>
        </p:nvPicPr>
        <p:blipFill>
          <a:blip r:embed="rId3"/>
          <a:srcRect l="42327" t="36784" r="48472" b="48123"/>
          <a:stretch/>
        </p:blipFill>
        <p:spPr>
          <a:xfrm>
            <a:off x="7746322" y="1879493"/>
            <a:ext cx="1032934" cy="1034609"/>
          </a:xfrm>
          <a:prstGeom prst="flowChartConnector">
            <a:avLst/>
          </a:prstGeom>
          <a:solidFill>
            <a:schemeClr val="bg1"/>
          </a:solidFill>
          <a:ln>
            <a:noFill/>
          </a:ln>
        </p:spPr>
      </p:pic>
      <p:pic>
        <p:nvPicPr>
          <p:cNvPr id="16" name="Imagen 15">
            <a:extLst>
              <a:ext uri="{FF2B5EF4-FFF2-40B4-BE49-F238E27FC236}">
                <a16:creationId xmlns:a16="http://schemas.microsoft.com/office/drawing/2014/main" id="{5B03BEB2-29DF-4781-A3CC-D32F2C05377D}"/>
              </a:ext>
            </a:extLst>
          </p:cNvPr>
          <p:cNvPicPr>
            <a:picLocks noChangeAspect="1"/>
          </p:cNvPicPr>
          <p:nvPr/>
        </p:nvPicPr>
        <p:blipFill>
          <a:blip r:embed="rId3"/>
          <a:srcRect l="52836" t="37031" r="37962" b="47068"/>
          <a:stretch/>
        </p:blipFill>
        <p:spPr>
          <a:xfrm>
            <a:off x="9956800" y="1936468"/>
            <a:ext cx="997102" cy="977634"/>
          </a:xfrm>
          <a:prstGeom prst="flowChartConnector">
            <a:avLst/>
          </a:prstGeom>
          <a:solidFill>
            <a:schemeClr val="bg1"/>
          </a:solidFill>
          <a:ln>
            <a:noFill/>
          </a:ln>
        </p:spPr>
      </p:pic>
      <p:pic>
        <p:nvPicPr>
          <p:cNvPr id="5" name="Imagen 4">
            <a:extLst>
              <a:ext uri="{FF2B5EF4-FFF2-40B4-BE49-F238E27FC236}">
                <a16:creationId xmlns:a16="http://schemas.microsoft.com/office/drawing/2014/main" id="{5E558E7B-F030-BC11-FBCC-CA0BFFB8E6BF}"/>
              </a:ext>
            </a:extLst>
          </p:cNvPr>
          <p:cNvPicPr>
            <a:picLocks noChangeAspect="1"/>
          </p:cNvPicPr>
          <p:nvPr/>
        </p:nvPicPr>
        <p:blipFill>
          <a:blip r:embed="rId4"/>
          <a:stretch>
            <a:fillRect/>
          </a:stretch>
        </p:blipFill>
        <p:spPr>
          <a:xfrm>
            <a:off x="10007600" y="1"/>
            <a:ext cx="2450360" cy="899452"/>
          </a:xfrm>
          <a:prstGeom prst="rect">
            <a:avLst/>
          </a:prstGeom>
        </p:spPr>
      </p:pic>
    </p:spTree>
    <p:extLst>
      <p:ext uri="{BB962C8B-B14F-4D97-AF65-F5344CB8AC3E}">
        <p14:creationId xmlns:p14="http://schemas.microsoft.com/office/powerpoint/2010/main" val="1258915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0FB1E-5F1C-44C2-A620-07FE40541C7B}"/>
            </a:ext>
          </a:extLst>
        </p:cNvPr>
        <p:cNvGrpSpPr/>
        <p:nvPr/>
      </p:nvGrpSpPr>
      <p:grpSpPr>
        <a:xfrm>
          <a:off x="0" y="0"/>
          <a:ext cx="0" cy="0"/>
          <a:chOff x="0" y="0"/>
          <a:chExt cx="0" cy="0"/>
        </a:xfrm>
      </p:grpSpPr>
      <p:pic>
        <p:nvPicPr>
          <p:cNvPr id="1026" name="Picture 2" descr="Nadando en plásticos: la preocupante situación de nuestros ...">
            <a:extLst>
              <a:ext uri="{FF2B5EF4-FFF2-40B4-BE49-F238E27FC236}">
                <a16:creationId xmlns:a16="http://schemas.microsoft.com/office/drawing/2014/main" id="{E80B6ADA-1E21-B6E3-06F1-5A9FD68A3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724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0E4210C2-6026-80A5-815D-DEC7D9C06056}"/>
              </a:ext>
            </a:extLst>
          </p:cNvPr>
          <p:cNvSpPr/>
          <p:nvPr/>
        </p:nvSpPr>
        <p:spPr>
          <a:xfrm>
            <a:off x="0"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 name="Título 1">
            <a:extLst>
              <a:ext uri="{FF2B5EF4-FFF2-40B4-BE49-F238E27FC236}">
                <a16:creationId xmlns:a16="http://schemas.microsoft.com/office/drawing/2014/main" id="{0AA0B26D-97D0-AB82-FDBA-56AE823831D4}"/>
              </a:ext>
            </a:extLst>
          </p:cNvPr>
          <p:cNvSpPr>
            <a:spLocks noGrp="1"/>
          </p:cNvSpPr>
          <p:nvPr>
            <p:ph type="title"/>
          </p:nvPr>
        </p:nvSpPr>
        <p:spPr>
          <a:xfrm>
            <a:off x="618744" y="237109"/>
            <a:ext cx="10515600" cy="823595"/>
          </a:xfrm>
        </p:spPr>
        <p:txBody>
          <a:bodyPr/>
          <a:lstStyle/>
          <a:p>
            <a:r>
              <a:rPr lang="es-MX" noProof="0" dirty="0">
                <a:solidFill>
                  <a:schemeClr val="bg1"/>
                </a:solidFill>
                <a:latin typeface="Arial" panose="020B0604020202020204" pitchFamily="34" charset="0"/>
                <a:cs typeface="Arial" panose="020B0604020202020204" pitchFamily="34" charset="0"/>
              </a:rPr>
              <a:t>Objetivos de comunicaciones </a:t>
            </a:r>
          </a:p>
        </p:txBody>
      </p:sp>
      <p:sp>
        <p:nvSpPr>
          <p:cNvPr id="27" name="Rectángulo 26">
            <a:extLst>
              <a:ext uri="{FF2B5EF4-FFF2-40B4-BE49-F238E27FC236}">
                <a16:creationId xmlns:a16="http://schemas.microsoft.com/office/drawing/2014/main" id="{3916BA82-CA58-DE95-DFB4-A33D827E4185}"/>
              </a:ext>
            </a:extLst>
          </p:cNvPr>
          <p:cNvSpPr/>
          <p:nvPr/>
        </p:nvSpPr>
        <p:spPr>
          <a:xfrm>
            <a:off x="419845" y="1096796"/>
            <a:ext cx="5676155" cy="534804"/>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AUMENTAR AWARENESS</a:t>
            </a:r>
          </a:p>
        </p:txBody>
      </p:sp>
      <p:sp>
        <p:nvSpPr>
          <p:cNvPr id="28" name="Rectángulo 27">
            <a:extLst>
              <a:ext uri="{FF2B5EF4-FFF2-40B4-BE49-F238E27FC236}">
                <a16:creationId xmlns:a16="http://schemas.microsoft.com/office/drawing/2014/main" id="{3F3C1890-43E1-B346-599C-379BFD03D12B}"/>
              </a:ext>
            </a:extLst>
          </p:cNvPr>
          <p:cNvSpPr/>
          <p:nvPr/>
        </p:nvSpPr>
        <p:spPr>
          <a:xfrm>
            <a:off x="412526" y="1646307"/>
            <a:ext cx="5683474" cy="214810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600" noProof="0" dirty="0">
                <a:solidFill>
                  <a:schemeClr val="tx1"/>
                </a:solidFill>
                <a:latin typeface="Arial" panose="020B0604020202020204" pitchFamily="34" charset="0"/>
                <a:cs typeface="Arial" panose="020B0604020202020204" pitchFamily="34" charset="0"/>
              </a:rPr>
              <a:t>Sensibilizar a los actores públicos y privados, así como al público en general, sobre los objetivos, procesos y beneficios de la implementación del proyecto a nivel nacional y regional.</a:t>
            </a:r>
          </a:p>
        </p:txBody>
      </p:sp>
      <p:sp>
        <p:nvSpPr>
          <p:cNvPr id="29" name="Rectángulo 28">
            <a:extLst>
              <a:ext uri="{FF2B5EF4-FFF2-40B4-BE49-F238E27FC236}">
                <a16:creationId xmlns:a16="http://schemas.microsoft.com/office/drawing/2014/main" id="{52DFD31F-5B6A-8132-155A-D2BB894F8769}"/>
              </a:ext>
            </a:extLst>
          </p:cNvPr>
          <p:cNvSpPr/>
          <p:nvPr/>
        </p:nvSpPr>
        <p:spPr>
          <a:xfrm>
            <a:off x="412526" y="3877194"/>
            <a:ext cx="5676156" cy="214810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600" noProof="0" dirty="0">
                <a:solidFill>
                  <a:schemeClr val="tx1"/>
                </a:solidFill>
                <a:latin typeface="Arial" panose="020B0604020202020204" pitchFamily="34" charset="0"/>
                <a:cs typeface="Arial" panose="020B0604020202020204" pitchFamily="34" charset="0"/>
              </a:rPr>
              <a:t>Reforzar la legitimidad del proyecto, el respaldo gubernamental y la alineación con los compromisos del sector público y privado.</a:t>
            </a:r>
          </a:p>
        </p:txBody>
      </p:sp>
      <p:sp>
        <p:nvSpPr>
          <p:cNvPr id="30" name="Rectángulo 29">
            <a:extLst>
              <a:ext uri="{FF2B5EF4-FFF2-40B4-BE49-F238E27FC236}">
                <a16:creationId xmlns:a16="http://schemas.microsoft.com/office/drawing/2014/main" id="{5AEC4A59-D88D-AAF2-601D-43F9F70646C5}"/>
              </a:ext>
            </a:extLst>
          </p:cNvPr>
          <p:cNvSpPr/>
          <p:nvPr/>
        </p:nvSpPr>
        <p:spPr>
          <a:xfrm>
            <a:off x="6223232" y="1646307"/>
            <a:ext cx="5676155" cy="214810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MX" sz="1600" noProof="0" dirty="0">
                <a:solidFill>
                  <a:schemeClr val="tx1"/>
                </a:solidFill>
                <a:latin typeface="Arial"/>
                <a:cs typeface="Arial"/>
              </a:rPr>
              <a:t>Desarrollar campañas dirigidas a los consumidores y facilitar alianzas para fomentar cambios de comportamiento y actitud hacia la economía circular, como por ejemplo aumentar la aceptación de soluciones reutilizables, organizar campañas multicanal a gran escala orientadas a motivar a cambios de comportamiento, entre otras soluciones,  por ejemplo, la ciudadanía reduciendo el consumo de plásticos, separando los residuos plásticos desde su origen y disponiéndolos a través de canales responsables.</a:t>
            </a:r>
          </a:p>
        </p:txBody>
      </p:sp>
      <p:sp>
        <p:nvSpPr>
          <p:cNvPr id="31" name="Rectángulo 30">
            <a:extLst>
              <a:ext uri="{FF2B5EF4-FFF2-40B4-BE49-F238E27FC236}">
                <a16:creationId xmlns:a16="http://schemas.microsoft.com/office/drawing/2014/main" id="{0CC68784-D80F-0921-5350-19698390C2AE}"/>
              </a:ext>
            </a:extLst>
          </p:cNvPr>
          <p:cNvSpPr/>
          <p:nvPr/>
        </p:nvSpPr>
        <p:spPr>
          <a:xfrm>
            <a:off x="6223232" y="3877194"/>
            <a:ext cx="5676154" cy="214810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600" noProof="0" dirty="0">
                <a:solidFill>
                  <a:schemeClr val="tx1"/>
                </a:solidFill>
                <a:latin typeface="Arial" panose="020B0604020202020204" pitchFamily="34" charset="0"/>
                <a:cs typeface="Arial" panose="020B0604020202020204" pitchFamily="34" charset="0"/>
              </a:rPr>
              <a:t>Dotar a los actores locales de las herramientas, datos y capacidades necesarias para escalar soluciones circulares y replicar buenas prácticas.</a:t>
            </a:r>
          </a:p>
        </p:txBody>
      </p:sp>
      <p:sp>
        <p:nvSpPr>
          <p:cNvPr id="32" name="Rectángulo 31">
            <a:extLst>
              <a:ext uri="{FF2B5EF4-FFF2-40B4-BE49-F238E27FC236}">
                <a16:creationId xmlns:a16="http://schemas.microsoft.com/office/drawing/2014/main" id="{CF084096-19AB-A092-EE48-01AEDDF73945}"/>
              </a:ext>
            </a:extLst>
          </p:cNvPr>
          <p:cNvSpPr/>
          <p:nvPr/>
        </p:nvSpPr>
        <p:spPr>
          <a:xfrm>
            <a:off x="6230552" y="1096796"/>
            <a:ext cx="5676155" cy="534804"/>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MX" b="1" noProof="0" dirty="0">
                <a:latin typeface="Arial"/>
                <a:cs typeface="Arial"/>
              </a:rPr>
              <a:t>FOMENTAR EL CAMBIO DE COMPORTAMIENTO Y ACTITUDINAL</a:t>
            </a:r>
          </a:p>
        </p:txBody>
      </p:sp>
      <p:sp>
        <p:nvSpPr>
          <p:cNvPr id="33" name="Rectángulo 32">
            <a:extLst>
              <a:ext uri="{FF2B5EF4-FFF2-40B4-BE49-F238E27FC236}">
                <a16:creationId xmlns:a16="http://schemas.microsoft.com/office/drawing/2014/main" id="{2C351499-77E3-86D2-46E5-48B67E585A5B}"/>
              </a:ext>
            </a:extLst>
          </p:cNvPr>
          <p:cNvSpPr/>
          <p:nvPr/>
        </p:nvSpPr>
        <p:spPr>
          <a:xfrm>
            <a:off x="412524" y="6028665"/>
            <a:ext cx="5676155" cy="500786"/>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VISIBILIDAD INSTITUCIONAL</a:t>
            </a:r>
          </a:p>
        </p:txBody>
      </p:sp>
      <p:sp>
        <p:nvSpPr>
          <p:cNvPr id="34" name="Rectángulo 33">
            <a:extLst>
              <a:ext uri="{FF2B5EF4-FFF2-40B4-BE49-F238E27FC236}">
                <a16:creationId xmlns:a16="http://schemas.microsoft.com/office/drawing/2014/main" id="{824B9EAF-7A81-C08A-D507-8B6B763B9AB0}"/>
              </a:ext>
            </a:extLst>
          </p:cNvPr>
          <p:cNvSpPr/>
          <p:nvPr/>
        </p:nvSpPr>
        <p:spPr>
          <a:xfrm>
            <a:off x="6223231" y="6028665"/>
            <a:ext cx="5676155" cy="50078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TRANSFERENCIA DE CONOCIMIENTO	</a:t>
            </a:r>
          </a:p>
        </p:txBody>
      </p:sp>
      <p:pic>
        <p:nvPicPr>
          <p:cNvPr id="3" name="Imagen 2">
            <a:extLst>
              <a:ext uri="{FF2B5EF4-FFF2-40B4-BE49-F238E27FC236}">
                <a16:creationId xmlns:a16="http://schemas.microsoft.com/office/drawing/2014/main" id="{1C90B24F-80E4-8E9D-EFB8-25175F4FFF90}"/>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1412016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5F86C-B960-10B1-13AF-2010FE252F60}"/>
            </a:ext>
          </a:extLst>
        </p:cNvPr>
        <p:cNvGrpSpPr/>
        <p:nvPr/>
      </p:nvGrpSpPr>
      <p:grpSpPr>
        <a:xfrm>
          <a:off x="0" y="0"/>
          <a:ext cx="0" cy="0"/>
          <a:chOff x="0" y="0"/>
          <a:chExt cx="0" cy="0"/>
        </a:xfrm>
      </p:grpSpPr>
      <p:pic>
        <p:nvPicPr>
          <p:cNvPr id="1026" name="Picture 2" descr="Nadando en plásticos: la preocupante situación de nuestros ...">
            <a:extLst>
              <a:ext uri="{FF2B5EF4-FFF2-40B4-BE49-F238E27FC236}">
                <a16:creationId xmlns:a16="http://schemas.microsoft.com/office/drawing/2014/main" id="{8C265933-EB2A-154F-72E0-DA6B474F2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724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A4DB378C-67CD-5449-EFC1-C312F6A04D5E}"/>
              </a:ext>
            </a:extLst>
          </p:cNvPr>
          <p:cNvSpPr/>
          <p:nvPr/>
        </p:nvSpPr>
        <p:spPr>
          <a:xfrm>
            <a:off x="0"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C0C2040A-EDD4-F226-F58F-F8889EB8A252}"/>
              </a:ext>
            </a:extLst>
          </p:cNvPr>
          <p:cNvSpPr>
            <a:spLocks noGrp="1"/>
          </p:cNvSpPr>
          <p:nvPr>
            <p:ph type="title"/>
          </p:nvPr>
        </p:nvSpPr>
        <p:spPr>
          <a:xfrm>
            <a:off x="618744" y="237109"/>
            <a:ext cx="10515600" cy="823595"/>
          </a:xfrm>
        </p:spPr>
        <p:txBody>
          <a:bodyPr/>
          <a:lstStyle/>
          <a:p>
            <a:r>
              <a:rPr lang="es-MX" noProof="0" dirty="0">
                <a:solidFill>
                  <a:schemeClr val="bg1"/>
                </a:solidFill>
                <a:latin typeface="Arial" panose="020B0604020202020204" pitchFamily="34" charset="0"/>
                <a:cs typeface="Arial" panose="020B0604020202020204" pitchFamily="34" charset="0"/>
              </a:rPr>
              <a:t>Etapas de comunicaciones</a:t>
            </a:r>
          </a:p>
        </p:txBody>
      </p:sp>
      <p:sp>
        <p:nvSpPr>
          <p:cNvPr id="4" name="CuadroTexto 3">
            <a:extLst>
              <a:ext uri="{FF2B5EF4-FFF2-40B4-BE49-F238E27FC236}">
                <a16:creationId xmlns:a16="http://schemas.microsoft.com/office/drawing/2014/main" id="{1A77BBD9-522D-7B7E-3D01-335B5392A920}"/>
              </a:ext>
            </a:extLst>
          </p:cNvPr>
          <p:cNvSpPr txBox="1"/>
          <p:nvPr/>
        </p:nvSpPr>
        <p:spPr>
          <a:xfrm>
            <a:off x="219457" y="1109891"/>
            <a:ext cx="11987783"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 necesario adoptar un enfoque multifacético para comunicar las actividades del proyecto y su implementación. Las diferentes audiencias objetivo se involucrarán de manera más efectiva a través de distintos medios. Los medios también se seleccionarán según el tipo de mensajes que se deseen comunicar.</a:t>
            </a:r>
          </a:p>
        </p:txBody>
      </p:sp>
      <p:sp>
        <p:nvSpPr>
          <p:cNvPr id="7" name="Flecha: pentágono 6">
            <a:extLst>
              <a:ext uri="{FF2B5EF4-FFF2-40B4-BE49-F238E27FC236}">
                <a16:creationId xmlns:a16="http://schemas.microsoft.com/office/drawing/2014/main" id="{D557099F-6AA0-8FCC-83A2-5C3E3643ECAE}"/>
              </a:ext>
            </a:extLst>
          </p:cNvPr>
          <p:cNvSpPr/>
          <p:nvPr/>
        </p:nvSpPr>
        <p:spPr>
          <a:xfrm>
            <a:off x="284495" y="6015307"/>
            <a:ext cx="11579165" cy="538883"/>
          </a:xfrm>
          <a:prstGeom prst="homePlat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Las lecciones aprendidas y las buenas prácticas serán documentadas y comunicadas a las audiencias clave para fomentar la replicación de enfoques exitosos.</a:t>
            </a:r>
          </a:p>
        </p:txBody>
      </p:sp>
      <p:sp>
        <p:nvSpPr>
          <p:cNvPr id="15" name="CuadroTexto 14">
            <a:extLst>
              <a:ext uri="{FF2B5EF4-FFF2-40B4-BE49-F238E27FC236}">
                <a16:creationId xmlns:a16="http://schemas.microsoft.com/office/drawing/2014/main" id="{20950763-4FBE-1EF9-45FD-F44B8886A607}"/>
              </a:ext>
            </a:extLst>
          </p:cNvPr>
          <p:cNvSpPr txBox="1"/>
          <p:nvPr/>
        </p:nvSpPr>
        <p:spPr>
          <a:xfrm>
            <a:off x="281881" y="4538982"/>
            <a:ext cx="2748623" cy="1292662"/>
          </a:xfrm>
          <a:prstGeom prst="rect">
            <a:avLst/>
          </a:prstGeom>
          <a:noFill/>
          <a:ln>
            <a:solidFill>
              <a:schemeClr val="bg1"/>
            </a:solidFill>
          </a:ln>
        </p:spPr>
        <p:txBody>
          <a:bodyPr wrap="square" lIns="91440" tIns="45720" rIns="91440" bIns="45720" anchor="t">
            <a:spAutoFit/>
          </a:bodyPr>
          <a:lstStyle/>
          <a:p>
            <a:pPr algn="ctr"/>
            <a:r>
              <a:rPr lang="es-MX" sz="1300" noProof="0" dirty="0">
                <a:solidFill>
                  <a:schemeClr val="bg1"/>
                </a:solidFill>
                <a:latin typeface="Arial"/>
                <a:cs typeface="Arial"/>
              </a:rPr>
              <a:t>Estrategia de comunicación del proyecto e identificación de las audiencias clave y puntos focales de cada país/ciudad para implementar la estrategia de comunicación en su territorio.</a:t>
            </a:r>
          </a:p>
        </p:txBody>
      </p:sp>
      <p:sp>
        <p:nvSpPr>
          <p:cNvPr id="16" name="CuadroTexto 15">
            <a:extLst>
              <a:ext uri="{FF2B5EF4-FFF2-40B4-BE49-F238E27FC236}">
                <a16:creationId xmlns:a16="http://schemas.microsoft.com/office/drawing/2014/main" id="{F0B56A29-5997-2FAB-786A-E087AC0AB6C5}"/>
              </a:ext>
            </a:extLst>
          </p:cNvPr>
          <p:cNvSpPr txBox="1"/>
          <p:nvPr/>
        </p:nvSpPr>
        <p:spPr>
          <a:xfrm>
            <a:off x="6194971" y="3384118"/>
            <a:ext cx="2762650" cy="2092881"/>
          </a:xfrm>
          <a:prstGeom prst="rect">
            <a:avLst/>
          </a:prstGeom>
          <a:noFill/>
          <a:ln>
            <a:solidFill>
              <a:schemeClr val="bg1"/>
            </a:solidFill>
          </a:ln>
        </p:spPr>
        <p:txBody>
          <a:bodyPr wrap="square">
            <a:spAutoFit/>
          </a:bodyPr>
          <a:lstStyle/>
          <a:p>
            <a:pPr lvl="0" algn="ctr"/>
            <a:r>
              <a:rPr lang="es-MX" sz="1300" noProof="0" dirty="0">
                <a:solidFill>
                  <a:schemeClr val="bg1"/>
                </a:solidFill>
                <a:latin typeface="Arial"/>
                <a:cs typeface="Arial"/>
              </a:rPr>
              <a:t>Construir visibilidad institucional, conciencia ciudadana y transferencia de </a:t>
            </a:r>
            <a:r>
              <a:rPr lang="es-MX" sz="1300" noProof="0" dirty="0" err="1">
                <a:solidFill>
                  <a:schemeClr val="bg1"/>
                </a:solidFill>
                <a:latin typeface="Arial"/>
                <a:cs typeface="Arial"/>
              </a:rPr>
              <a:t>conocimientos.Estas</a:t>
            </a:r>
            <a:r>
              <a:rPr lang="es-MX" sz="1300" noProof="0" dirty="0">
                <a:solidFill>
                  <a:schemeClr val="bg1"/>
                </a:solidFill>
                <a:latin typeface="Arial"/>
                <a:cs typeface="Arial"/>
              </a:rPr>
              <a:t> actividades aumentarán la comprensión de los actores sobre el objetivo, el enfoque y las acciones del proyecto, así como los beneficios asociados con su implementación a nivel local y nacional.</a:t>
            </a:r>
            <a:endParaRPr kumimoji="0" lang="es-MX"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CuadroTexto 16">
            <a:extLst>
              <a:ext uri="{FF2B5EF4-FFF2-40B4-BE49-F238E27FC236}">
                <a16:creationId xmlns:a16="http://schemas.microsoft.com/office/drawing/2014/main" id="{228E3CE3-025E-5B61-147B-C02931D6C989}"/>
              </a:ext>
            </a:extLst>
          </p:cNvPr>
          <p:cNvSpPr txBox="1"/>
          <p:nvPr/>
        </p:nvSpPr>
        <p:spPr>
          <a:xfrm>
            <a:off x="9114720" y="2547962"/>
            <a:ext cx="2748623" cy="2693045"/>
          </a:xfrm>
          <a:prstGeom prst="rect">
            <a:avLst/>
          </a:prstGeom>
          <a:noFill/>
          <a:ln>
            <a:solidFill>
              <a:schemeClr val="bg1"/>
            </a:solidFill>
          </a:ln>
        </p:spPr>
        <p:txBody>
          <a:bodyPr wrap="square" lIns="91440" tIns="45720" rIns="91440" bIns="45720" anchor="t">
            <a:spAutoFit/>
          </a:bodyPr>
          <a:lstStyle/>
          <a:p>
            <a:pPr lvl="0" algn="ctr"/>
            <a:r>
              <a:rPr lang="es-MX" sz="1300" noProof="0" dirty="0">
                <a:solidFill>
                  <a:schemeClr val="bg1"/>
                </a:solidFill>
                <a:latin typeface="Arial"/>
                <a:cs typeface="Arial"/>
              </a:rPr>
              <a:t>Pilotar una campaña de cambio de comportamiento en una ciudad con el fin de aprender y luego escalarla a otras ciudades. Esto incluirá la organización de una campaña multicanal orientada a motivar a los ciudadanos a reducir el consumo, separar los residuos plásticos desde la fuente y disponer de ellos de forma responsable utilizando los canales adecuados, entre otras soluciones.</a:t>
            </a:r>
            <a:endParaRPr lang="es-MX" sz="1300" noProof="0" dirty="0">
              <a:solidFill>
                <a:prstClr val="white"/>
              </a:solidFill>
              <a:latin typeface="Arial" panose="020B0604020202020204" pitchFamily="34" charset="0"/>
              <a:cs typeface="Arial" panose="020B0604020202020204" pitchFamily="34" charset="0"/>
            </a:endParaRPr>
          </a:p>
        </p:txBody>
      </p:sp>
      <p:sp>
        <p:nvSpPr>
          <p:cNvPr id="3" name="Flecha: pentágono 2">
            <a:extLst>
              <a:ext uri="{FF2B5EF4-FFF2-40B4-BE49-F238E27FC236}">
                <a16:creationId xmlns:a16="http://schemas.microsoft.com/office/drawing/2014/main" id="{9D0C46D5-4B27-DC47-B37F-FCCE5CBF43A3}"/>
              </a:ext>
            </a:extLst>
          </p:cNvPr>
          <p:cNvSpPr/>
          <p:nvPr/>
        </p:nvSpPr>
        <p:spPr>
          <a:xfrm>
            <a:off x="6194971" y="2982542"/>
            <a:ext cx="2815605" cy="357198"/>
          </a:xfrm>
          <a:prstGeom prst="homePlat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4to </a:t>
            </a:r>
            <a:r>
              <a:rPr lang="es-MX" sz="1400" b="1" noProof="0" dirty="0" err="1">
                <a:solidFill>
                  <a:prstClr val="white"/>
                </a:solidFill>
                <a:latin typeface="Aptos" panose="02110004020202020204"/>
              </a:rPr>
              <a:t>Q</a:t>
            </a:r>
            <a:r>
              <a:rPr kumimoji="0" lang="es-MX" sz="1400" b="1" i="0" u="none" strike="noStrike" kern="1200" cap="none" spc="0" normalizeH="0" baseline="0" noProof="0" dirty="0" err="1">
                <a:ln>
                  <a:noFill/>
                </a:ln>
                <a:solidFill>
                  <a:prstClr val="white"/>
                </a:solidFill>
                <a:effectLst/>
                <a:uLnTx/>
                <a:uFillTx/>
                <a:latin typeface="Aptos" panose="02110004020202020204"/>
                <a:ea typeface="+mn-ea"/>
                <a:cs typeface="+mn-cs"/>
              </a:rPr>
              <a:t>uarter</a:t>
            </a: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 2025 – Adelante</a:t>
            </a:r>
          </a:p>
        </p:txBody>
      </p:sp>
      <p:sp>
        <p:nvSpPr>
          <p:cNvPr id="9" name="Flecha: pentágono 8">
            <a:extLst>
              <a:ext uri="{FF2B5EF4-FFF2-40B4-BE49-F238E27FC236}">
                <a16:creationId xmlns:a16="http://schemas.microsoft.com/office/drawing/2014/main" id="{244C8FF8-8208-10D4-6D05-E857C9E8B615}"/>
              </a:ext>
            </a:extLst>
          </p:cNvPr>
          <p:cNvSpPr/>
          <p:nvPr/>
        </p:nvSpPr>
        <p:spPr>
          <a:xfrm>
            <a:off x="9079549" y="2170595"/>
            <a:ext cx="2962465" cy="357198"/>
          </a:xfrm>
          <a:prstGeom prst="homePlate">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4to </a:t>
            </a:r>
            <a:r>
              <a:rPr lang="es-MX" sz="1400" b="1" noProof="0" dirty="0" err="1">
                <a:solidFill>
                  <a:prstClr val="white"/>
                </a:solidFill>
                <a:latin typeface="Aptos" panose="02110004020202020204"/>
              </a:rPr>
              <a:t>Q</a:t>
            </a:r>
            <a:r>
              <a:rPr kumimoji="0" lang="es-MX" sz="1400" b="1" i="0" u="none" strike="noStrike" kern="1200" cap="none" spc="0" normalizeH="0" baseline="0" noProof="0" dirty="0" err="1">
                <a:ln>
                  <a:noFill/>
                </a:ln>
                <a:solidFill>
                  <a:prstClr val="white"/>
                </a:solidFill>
                <a:effectLst/>
                <a:uLnTx/>
                <a:uFillTx/>
                <a:latin typeface="Aptos" panose="02110004020202020204"/>
                <a:ea typeface="+mn-ea"/>
                <a:cs typeface="+mn-cs"/>
              </a:rPr>
              <a:t>uarter</a:t>
            </a: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 2025  - Adelante</a:t>
            </a:r>
          </a:p>
        </p:txBody>
      </p:sp>
      <p:sp>
        <p:nvSpPr>
          <p:cNvPr id="23" name="Flecha: pentágono 22">
            <a:extLst>
              <a:ext uri="{FF2B5EF4-FFF2-40B4-BE49-F238E27FC236}">
                <a16:creationId xmlns:a16="http://schemas.microsoft.com/office/drawing/2014/main" id="{C1F9E1A5-AD7A-C40C-EAC1-AD359E01FE85}"/>
              </a:ext>
            </a:extLst>
          </p:cNvPr>
          <p:cNvSpPr/>
          <p:nvPr/>
        </p:nvSpPr>
        <p:spPr>
          <a:xfrm>
            <a:off x="281881" y="4146116"/>
            <a:ext cx="2815605" cy="357198"/>
          </a:xfrm>
          <a:prstGeom prst="homePlat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2</a:t>
            </a:r>
            <a:r>
              <a:rPr lang="es-MX" sz="1400" b="1" noProof="0" dirty="0">
                <a:solidFill>
                  <a:prstClr val="white"/>
                </a:solidFill>
                <a:latin typeface="Aptos" panose="02110004020202020204"/>
              </a:rPr>
              <a:t>do </a:t>
            </a:r>
            <a:r>
              <a:rPr lang="es-MX" sz="1400" b="1" noProof="0" dirty="0" err="1">
                <a:solidFill>
                  <a:prstClr val="white"/>
                </a:solidFill>
                <a:latin typeface="Aptos" panose="02110004020202020204"/>
              </a:rPr>
              <a:t>Quarter</a:t>
            </a: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 2025</a:t>
            </a:r>
          </a:p>
        </p:txBody>
      </p:sp>
      <p:sp>
        <p:nvSpPr>
          <p:cNvPr id="29" name="CuadroTexto 28">
            <a:extLst>
              <a:ext uri="{FF2B5EF4-FFF2-40B4-BE49-F238E27FC236}">
                <a16:creationId xmlns:a16="http://schemas.microsoft.com/office/drawing/2014/main" id="{707E8937-19DA-CD66-6A9B-3A1F9EA5B87B}"/>
              </a:ext>
            </a:extLst>
          </p:cNvPr>
          <p:cNvSpPr txBox="1"/>
          <p:nvPr/>
        </p:nvSpPr>
        <p:spPr>
          <a:xfrm>
            <a:off x="3221950" y="3911524"/>
            <a:ext cx="2748623" cy="1692771"/>
          </a:xfrm>
          <a:prstGeom prst="rect">
            <a:avLst/>
          </a:prstGeom>
          <a:noFill/>
          <a:ln>
            <a:solidFill>
              <a:schemeClr val="bg1"/>
            </a:solidFill>
          </a:ln>
        </p:spPr>
        <p:txBody>
          <a:bodyPr wrap="square" lIns="91440" tIns="45720" rIns="91440" bIns="45720" anchor="t">
            <a:spAutoFit/>
          </a:bodyPr>
          <a:lstStyle/>
          <a:p>
            <a:pPr algn="ctr"/>
            <a:r>
              <a:rPr lang="es-MX" sz="1300" noProof="0" dirty="0">
                <a:solidFill>
                  <a:schemeClr val="bg1"/>
                </a:solidFill>
                <a:latin typeface="Arial"/>
                <a:cs typeface="Arial"/>
              </a:rPr>
              <a:t>Se elaborarán materiales de comunicación (como comunicados de prensa, videos, historias web) y un plan de difusión pertinente (medios, conferencias, eventos de alto nivel) para promover la visibilidad del proyecto y sus principales avances.</a:t>
            </a:r>
          </a:p>
        </p:txBody>
      </p:sp>
      <p:sp>
        <p:nvSpPr>
          <p:cNvPr id="30" name="Flecha: pentágono 29">
            <a:extLst>
              <a:ext uri="{FF2B5EF4-FFF2-40B4-BE49-F238E27FC236}">
                <a16:creationId xmlns:a16="http://schemas.microsoft.com/office/drawing/2014/main" id="{4E681B04-5187-01B9-02E7-2155DFBA66AD}"/>
              </a:ext>
            </a:extLst>
          </p:cNvPr>
          <p:cNvSpPr/>
          <p:nvPr/>
        </p:nvSpPr>
        <p:spPr>
          <a:xfrm>
            <a:off x="3221950" y="3518658"/>
            <a:ext cx="2815605" cy="357198"/>
          </a:xfrm>
          <a:prstGeom prst="homePlate">
            <a:avLst/>
          </a:prstGeom>
          <a:solidFill>
            <a:srgbClr val="FFCC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3ro , 4to </a:t>
            </a:r>
            <a:r>
              <a:rPr lang="es-MX" sz="1400" b="1" noProof="0" dirty="0" err="1">
                <a:solidFill>
                  <a:prstClr val="white"/>
                </a:solidFill>
                <a:latin typeface="Aptos" panose="02110004020202020204"/>
              </a:rPr>
              <a:t>Q</a:t>
            </a:r>
            <a:r>
              <a:rPr kumimoji="0" lang="es-MX" sz="1400" b="1" i="0" u="none" strike="noStrike" kern="1200" cap="none" spc="0" normalizeH="0" baseline="0" noProof="0" dirty="0" err="1">
                <a:ln>
                  <a:noFill/>
                </a:ln>
                <a:solidFill>
                  <a:prstClr val="white"/>
                </a:solidFill>
                <a:effectLst/>
                <a:uLnTx/>
                <a:uFillTx/>
                <a:latin typeface="Aptos" panose="02110004020202020204"/>
                <a:ea typeface="+mn-ea"/>
                <a:cs typeface="+mn-cs"/>
              </a:rPr>
              <a:t>uarter</a:t>
            </a:r>
            <a:r>
              <a:rPr kumimoji="0" lang="es-MX" sz="1400" b="1" i="0" u="none" strike="noStrike" kern="1200" cap="none" spc="0" normalizeH="0" baseline="0" noProof="0" dirty="0">
                <a:ln>
                  <a:noFill/>
                </a:ln>
                <a:solidFill>
                  <a:prstClr val="white"/>
                </a:solidFill>
                <a:effectLst/>
                <a:uLnTx/>
                <a:uFillTx/>
                <a:latin typeface="Aptos" panose="02110004020202020204"/>
                <a:ea typeface="+mn-ea"/>
                <a:cs typeface="+mn-cs"/>
              </a:rPr>
              <a:t> 2025</a:t>
            </a:r>
          </a:p>
        </p:txBody>
      </p:sp>
      <p:pic>
        <p:nvPicPr>
          <p:cNvPr id="5" name="Imagen 4">
            <a:extLst>
              <a:ext uri="{FF2B5EF4-FFF2-40B4-BE49-F238E27FC236}">
                <a16:creationId xmlns:a16="http://schemas.microsoft.com/office/drawing/2014/main" id="{3BCC8E9B-257C-4C56-8612-CA2D6885F89A}"/>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2091541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4C291-14BB-63EB-9895-9F039ACB73FF}"/>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BB275952-8B4A-D622-1078-E7CB1C4A2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590" y="356175"/>
            <a:ext cx="10878820" cy="6145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419CCBE4-FF5F-DE6C-F899-7CC753FAF28B}"/>
              </a:ext>
            </a:extLst>
          </p:cNvPr>
          <p:cNvSpPr/>
          <p:nvPr/>
        </p:nvSpPr>
        <p:spPr>
          <a:xfrm>
            <a:off x="668413" y="356175"/>
            <a:ext cx="10866997" cy="6145650"/>
          </a:xfrm>
          <a:prstGeom prst="rect">
            <a:avLst/>
          </a:prstGeom>
          <a:solidFill>
            <a:schemeClr val="tx2">
              <a:alpha val="5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4" name="Título 1">
            <a:extLst>
              <a:ext uri="{FF2B5EF4-FFF2-40B4-BE49-F238E27FC236}">
                <a16:creationId xmlns:a16="http://schemas.microsoft.com/office/drawing/2014/main" id="{B95BBFAD-20EA-83E1-4514-7F068C62C284}"/>
              </a:ext>
            </a:extLst>
          </p:cNvPr>
          <p:cNvSpPr txBox="1">
            <a:spLocks/>
          </p:cNvSpPr>
          <p:nvPr/>
        </p:nvSpPr>
        <p:spPr>
          <a:xfrm>
            <a:off x="2838894" y="3041075"/>
            <a:ext cx="6537858" cy="775845"/>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5400" b="1" noProof="0" dirty="0">
                <a:solidFill>
                  <a:schemeClr val="bg1"/>
                </a:solidFill>
                <a:latin typeface="Arial" panose="020B0604020202020204" pitchFamily="34" charset="0"/>
                <a:cs typeface="Arial" panose="020B0604020202020204" pitchFamily="34" charset="0"/>
              </a:rPr>
              <a:t>STAKEHOLDERS</a:t>
            </a:r>
          </a:p>
        </p:txBody>
      </p:sp>
    </p:spTree>
    <p:extLst>
      <p:ext uri="{BB962C8B-B14F-4D97-AF65-F5344CB8AC3E}">
        <p14:creationId xmlns:p14="http://schemas.microsoft.com/office/powerpoint/2010/main" val="1918214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4D708-838A-D39B-5835-DD7688AF4F14}"/>
            </a:ext>
          </a:extLst>
        </p:cNvPr>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0B49D2F6-D279-B142-8A43-0E2C4578F6C7}"/>
              </a:ext>
            </a:extLst>
          </p:cNvPr>
          <p:cNvCxnSpPr>
            <a:cxnSpLocks/>
          </p:cNvCxnSpPr>
          <p:nvPr/>
        </p:nvCxnSpPr>
        <p:spPr>
          <a:xfrm>
            <a:off x="3395133" y="1060704"/>
            <a:ext cx="0" cy="5689600"/>
          </a:xfrm>
          <a:prstGeom prst="line">
            <a:avLst/>
          </a:prstGeom>
          <a:ln w="79375">
            <a:solidFill>
              <a:schemeClr val="bg1"/>
            </a:solidFill>
          </a:ln>
        </p:spPr>
        <p:style>
          <a:lnRef idx="2">
            <a:schemeClr val="accent1"/>
          </a:lnRef>
          <a:fillRef idx="0">
            <a:schemeClr val="accent1"/>
          </a:fillRef>
          <a:effectRef idx="1">
            <a:schemeClr val="accent1"/>
          </a:effectRef>
          <a:fontRef idx="minor">
            <a:schemeClr val="tx1"/>
          </a:fontRef>
        </p:style>
      </p:cxnSp>
      <p:pic>
        <p:nvPicPr>
          <p:cNvPr id="6146" name="Picture 2">
            <a:extLst>
              <a:ext uri="{FF2B5EF4-FFF2-40B4-BE49-F238E27FC236}">
                <a16:creationId xmlns:a16="http://schemas.microsoft.com/office/drawing/2014/main" id="{BBEAED52-7C05-A900-1B73-863A8ACA88D5}"/>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3E455838-E52F-FB98-BA39-9569C1AEB1E3}"/>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Audiencias Clave - Descripción </a:t>
            </a:r>
          </a:p>
        </p:txBody>
      </p:sp>
      <p:graphicFrame>
        <p:nvGraphicFramePr>
          <p:cNvPr id="16" name="Diagrama 15">
            <a:extLst>
              <a:ext uri="{FF2B5EF4-FFF2-40B4-BE49-F238E27FC236}">
                <a16:creationId xmlns:a16="http://schemas.microsoft.com/office/drawing/2014/main" id="{868D3E11-BDAF-5514-C764-1C8A729E88A2}"/>
              </a:ext>
            </a:extLst>
          </p:cNvPr>
          <p:cNvGraphicFramePr/>
          <p:nvPr>
            <p:extLst>
              <p:ext uri="{D42A27DB-BD31-4B8C-83A1-F6EECF244321}">
                <p14:modId xmlns:p14="http://schemas.microsoft.com/office/powerpoint/2010/main" val="3015462274"/>
              </p:ext>
            </p:extLst>
          </p:nvPr>
        </p:nvGraphicFramePr>
        <p:xfrm>
          <a:off x="-994610" y="1331496"/>
          <a:ext cx="7751893" cy="51772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Rectángulo 22">
            <a:extLst>
              <a:ext uri="{FF2B5EF4-FFF2-40B4-BE49-F238E27FC236}">
                <a16:creationId xmlns:a16="http://schemas.microsoft.com/office/drawing/2014/main" id="{01E2783B-03F2-2B6B-C0B3-4B1392308CFE}"/>
              </a:ext>
            </a:extLst>
          </p:cNvPr>
          <p:cNvSpPr/>
          <p:nvPr/>
        </p:nvSpPr>
        <p:spPr>
          <a:xfrm>
            <a:off x="5552386" y="1059674"/>
            <a:ext cx="6479178" cy="927939"/>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MX" sz="1600" b="1" u="sng" noProof="0" dirty="0">
                <a:solidFill>
                  <a:schemeClr val="bg1"/>
                </a:solidFill>
                <a:latin typeface="Arial"/>
                <a:cs typeface="Arial"/>
              </a:rPr>
              <a:t>Sector Publico</a:t>
            </a:r>
            <a:endParaRPr lang="es-MX" noProof="0" dirty="0">
              <a:solidFill>
                <a:schemeClr val="bg1"/>
              </a:solidFill>
            </a:endParaRPr>
          </a:p>
          <a:p>
            <a:pPr algn="ctr"/>
            <a:r>
              <a:rPr lang="es-MX" sz="1600" noProof="0" dirty="0">
                <a:solidFill>
                  <a:schemeClr val="bg1"/>
                </a:solidFill>
                <a:latin typeface="Arial"/>
                <a:cs typeface="Arial"/>
              </a:rPr>
              <a:t>Funcionarios gubernamentales (interministeriales, nacionales y locales), responsables de políticas públicas, agencias de aplicación y cumplimiento normativo.</a:t>
            </a:r>
          </a:p>
        </p:txBody>
      </p:sp>
      <p:sp>
        <p:nvSpPr>
          <p:cNvPr id="29" name="Elipse 28">
            <a:extLst>
              <a:ext uri="{FF2B5EF4-FFF2-40B4-BE49-F238E27FC236}">
                <a16:creationId xmlns:a16="http://schemas.microsoft.com/office/drawing/2014/main" id="{221B0C6A-EBFA-E783-F960-4781832C0F67}"/>
              </a:ext>
            </a:extLst>
          </p:cNvPr>
          <p:cNvSpPr/>
          <p:nvPr/>
        </p:nvSpPr>
        <p:spPr>
          <a:xfrm>
            <a:off x="2200212" y="3309738"/>
            <a:ext cx="1254625" cy="121324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solidFill>
                <a:schemeClr val="accent6"/>
              </a:solidFill>
            </a:endParaRPr>
          </a:p>
        </p:txBody>
      </p:sp>
      <p:sp>
        <p:nvSpPr>
          <p:cNvPr id="30" name="CuadroTexto 29">
            <a:extLst>
              <a:ext uri="{FF2B5EF4-FFF2-40B4-BE49-F238E27FC236}">
                <a16:creationId xmlns:a16="http://schemas.microsoft.com/office/drawing/2014/main" id="{980FBD68-A572-A0C6-DEFE-C6D9FED12436}"/>
              </a:ext>
            </a:extLst>
          </p:cNvPr>
          <p:cNvSpPr txBox="1"/>
          <p:nvPr/>
        </p:nvSpPr>
        <p:spPr>
          <a:xfrm>
            <a:off x="2145531" y="3739390"/>
            <a:ext cx="1523340" cy="338554"/>
          </a:xfrm>
          <a:prstGeom prst="rect">
            <a:avLst/>
          </a:prstGeom>
          <a:noFill/>
        </p:spPr>
        <p:txBody>
          <a:bodyPr wrap="square" rtlCol="0">
            <a:spAutoFit/>
          </a:bodyPr>
          <a:lstStyle/>
          <a:p>
            <a:r>
              <a:rPr lang="es-MX" sz="1600" b="1" noProof="0" dirty="0">
                <a:solidFill>
                  <a:schemeClr val="accent6"/>
                </a:solidFill>
              </a:rPr>
              <a:t>AUDIENCIAS</a:t>
            </a:r>
          </a:p>
        </p:txBody>
      </p:sp>
      <p:sp>
        <p:nvSpPr>
          <p:cNvPr id="6192" name="Rectángulo 6191">
            <a:extLst>
              <a:ext uri="{FF2B5EF4-FFF2-40B4-BE49-F238E27FC236}">
                <a16:creationId xmlns:a16="http://schemas.microsoft.com/office/drawing/2014/main" id="{377100CA-7CEC-6FAE-065D-C498C69CA884}"/>
              </a:ext>
            </a:extLst>
          </p:cNvPr>
          <p:cNvSpPr/>
          <p:nvPr/>
        </p:nvSpPr>
        <p:spPr>
          <a:xfrm>
            <a:off x="5552385" y="2109220"/>
            <a:ext cx="6479178" cy="1517411"/>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s-MX" sz="1300" b="1" u="sng" noProof="0" dirty="0">
                <a:solidFill>
                  <a:schemeClr val="bg1"/>
                </a:solidFill>
                <a:latin typeface="Arial"/>
                <a:cs typeface="Arial"/>
              </a:rPr>
              <a:t>Interministeriales </a:t>
            </a:r>
          </a:p>
          <a:p>
            <a:endParaRPr lang="es-MX" sz="1300" b="1" u="sng" noProof="0" dirty="0">
              <a:solidFill>
                <a:schemeClr val="bg1"/>
              </a:solidFill>
              <a:latin typeface="Arial"/>
              <a:ea typeface="+mn-lt"/>
              <a:cs typeface="Arial"/>
            </a:endParaRPr>
          </a:p>
          <a:p>
            <a:pPr marL="285750" indent="-285750">
              <a:buFont typeface="Wingdings" panose="05000000000000000000" pitchFamily="2" charset="2"/>
              <a:buChar char="q"/>
            </a:pPr>
            <a:r>
              <a:rPr lang="es-MX" sz="1300" b="1" noProof="0" dirty="0">
                <a:solidFill>
                  <a:schemeClr val="bg1"/>
                </a:solidFill>
                <a:latin typeface="Arial"/>
                <a:ea typeface="+mn-lt"/>
                <a:cs typeface="Arial"/>
              </a:rPr>
              <a:t>¿Quiénes son?</a:t>
            </a:r>
            <a:r>
              <a:rPr lang="es-MX" sz="1300" noProof="0" dirty="0">
                <a:solidFill>
                  <a:schemeClr val="bg1"/>
                </a:solidFill>
                <a:latin typeface="Arial"/>
                <a:ea typeface="+mn-lt"/>
                <a:cs typeface="Arial"/>
              </a:rPr>
              <a:t> Mesas o comités conformados por varios ministerios (ambiente, salud, economía, educación, planificación, etc.) que abordan de forma articulada temas transversales como sostenibilidad, residuos y economía circular.</a:t>
            </a:r>
            <a:endParaRPr lang="es-MX" sz="1300" noProof="0" dirty="0">
              <a:solidFill>
                <a:schemeClr val="bg1"/>
              </a:solidFill>
              <a:latin typeface="Arial"/>
              <a:cs typeface="Arial"/>
            </a:endParaRPr>
          </a:p>
          <a:p>
            <a:pPr marL="285750" indent="-285750">
              <a:buFont typeface="Wingdings" panose="05000000000000000000" pitchFamily="2" charset="2"/>
              <a:buChar char="q"/>
            </a:pPr>
            <a:r>
              <a:rPr lang="es-MX" sz="1300" b="1" noProof="0" dirty="0">
                <a:solidFill>
                  <a:schemeClr val="bg1"/>
                </a:solidFill>
                <a:latin typeface="Arial"/>
                <a:ea typeface="+mn-lt"/>
                <a:cs typeface="Arial"/>
              </a:rPr>
              <a:t>¿Por qué son clave?</a:t>
            </a:r>
            <a:r>
              <a:rPr lang="es-MX" sz="1300" noProof="0" dirty="0">
                <a:solidFill>
                  <a:schemeClr val="bg1"/>
                </a:solidFill>
                <a:latin typeface="Arial"/>
                <a:ea typeface="+mn-lt"/>
                <a:cs typeface="Arial"/>
              </a:rPr>
              <a:t> Permiten coordinar políticas públicas entre sectores, garantizar coherencia normativa y acelerar la toma de decisiones de alto impacto.</a:t>
            </a:r>
            <a:endParaRPr lang="es-MX" sz="1300" noProof="0" dirty="0">
              <a:solidFill>
                <a:schemeClr val="bg1"/>
              </a:solidFill>
              <a:latin typeface="Arial"/>
              <a:cs typeface="Arial"/>
            </a:endParaRPr>
          </a:p>
        </p:txBody>
      </p:sp>
      <p:sp>
        <p:nvSpPr>
          <p:cNvPr id="6193" name="Rectángulo 6192">
            <a:extLst>
              <a:ext uri="{FF2B5EF4-FFF2-40B4-BE49-F238E27FC236}">
                <a16:creationId xmlns:a16="http://schemas.microsoft.com/office/drawing/2014/main" id="{25F7100A-CAAE-487E-6A06-64B3D7E3803A}"/>
              </a:ext>
            </a:extLst>
          </p:cNvPr>
          <p:cNvSpPr/>
          <p:nvPr/>
        </p:nvSpPr>
        <p:spPr>
          <a:xfrm>
            <a:off x="5552383" y="3733862"/>
            <a:ext cx="6479179" cy="1589297"/>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s-MX" sz="1300" b="1" u="sng" noProof="0" dirty="0">
                <a:solidFill>
                  <a:schemeClr val="bg1"/>
                </a:solidFill>
                <a:latin typeface="Arial"/>
                <a:cs typeface="Arial"/>
              </a:rPr>
              <a:t>Nacionales</a:t>
            </a:r>
          </a:p>
          <a:p>
            <a:endParaRPr lang="es-MX" sz="1300" b="1" u="sng" noProof="0" dirty="0">
              <a:solidFill>
                <a:schemeClr val="bg1"/>
              </a:solidFill>
              <a:latin typeface="Arial"/>
              <a:ea typeface="+mn-lt"/>
              <a:cs typeface="Arial"/>
            </a:endParaRPr>
          </a:p>
          <a:p>
            <a:pPr marL="285750" indent="-285750">
              <a:buFont typeface="Wingdings" panose="05000000000000000000" pitchFamily="2" charset="2"/>
              <a:buChar char="q"/>
            </a:pPr>
            <a:r>
              <a:rPr lang="es-MX" sz="1300" noProof="0" dirty="0">
                <a:solidFill>
                  <a:schemeClr val="bg1"/>
                </a:solidFill>
                <a:latin typeface="Arial"/>
                <a:ea typeface="+mn-lt"/>
                <a:cs typeface="Arial"/>
              </a:rPr>
              <a:t>¿Quiénes son? Ministerios individuales (ej. Ministerio de Ambiente, Ministerio de Economía, Ministerio de Salud), así como agencias nacionales de planificación o desarrollo sostenible.</a:t>
            </a:r>
            <a:endParaRPr lang="es-MX" sz="1300" noProof="0" dirty="0">
              <a:solidFill>
                <a:schemeClr val="bg1"/>
              </a:solidFill>
              <a:latin typeface="Arial"/>
              <a:cs typeface="Arial"/>
            </a:endParaRPr>
          </a:p>
          <a:p>
            <a:pPr marL="285750" indent="-285750">
              <a:buFont typeface="Wingdings" panose="05000000000000000000" pitchFamily="2" charset="2"/>
              <a:buChar char="q"/>
            </a:pPr>
            <a:r>
              <a:rPr lang="es-MX" sz="1300" noProof="0" dirty="0">
                <a:solidFill>
                  <a:schemeClr val="bg1"/>
                </a:solidFill>
                <a:latin typeface="Arial"/>
                <a:ea typeface="+mn-lt"/>
                <a:cs typeface="Arial"/>
              </a:rPr>
              <a:t>¿Por qué son clave? Definen marcos regulatorios, asignan recursos, suscriben compromisos internacionales y pueden escalar o replicar experiencias locales.</a:t>
            </a:r>
            <a:endParaRPr lang="es-MX" sz="1300" noProof="0" dirty="0">
              <a:solidFill>
                <a:schemeClr val="bg1"/>
              </a:solidFill>
              <a:latin typeface="Arial"/>
              <a:cs typeface="Arial"/>
            </a:endParaRPr>
          </a:p>
        </p:txBody>
      </p:sp>
      <p:sp>
        <p:nvSpPr>
          <p:cNvPr id="6194" name="Rectángulo 6193">
            <a:extLst>
              <a:ext uri="{FF2B5EF4-FFF2-40B4-BE49-F238E27FC236}">
                <a16:creationId xmlns:a16="http://schemas.microsoft.com/office/drawing/2014/main" id="{AF1A9832-6064-4070-FC87-D5195F56A7D4}"/>
              </a:ext>
            </a:extLst>
          </p:cNvPr>
          <p:cNvSpPr/>
          <p:nvPr/>
        </p:nvSpPr>
        <p:spPr>
          <a:xfrm>
            <a:off x="5552382" y="5444767"/>
            <a:ext cx="6479179" cy="1402391"/>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s-MX" sz="1300" b="1" u="sng" noProof="0" dirty="0">
                <a:solidFill>
                  <a:schemeClr val="bg1"/>
                </a:solidFill>
                <a:latin typeface="Arial"/>
                <a:cs typeface="Arial"/>
              </a:rPr>
              <a:t>Locales</a:t>
            </a:r>
          </a:p>
          <a:p>
            <a:endParaRPr lang="es-MX" sz="1300" b="1" u="sng" noProof="0" dirty="0">
              <a:solidFill>
                <a:schemeClr val="bg1"/>
              </a:solidFill>
              <a:latin typeface="Arial"/>
              <a:ea typeface="+mn-lt"/>
              <a:cs typeface="Arial"/>
            </a:endParaRPr>
          </a:p>
          <a:p>
            <a:pPr marL="285750" indent="-285750">
              <a:buFont typeface="Wingdings" panose="05000000000000000000" pitchFamily="2" charset="2"/>
              <a:buChar char="q"/>
            </a:pPr>
            <a:r>
              <a:rPr lang="es-MX" sz="1300" b="1" noProof="0" dirty="0">
                <a:solidFill>
                  <a:schemeClr val="bg1"/>
                </a:solidFill>
                <a:latin typeface="Arial"/>
                <a:ea typeface="+mn-lt"/>
                <a:cs typeface="Arial"/>
              </a:rPr>
              <a:t>¿Quiénes son?</a:t>
            </a:r>
            <a:r>
              <a:rPr lang="es-MX" sz="1300" noProof="0" dirty="0">
                <a:solidFill>
                  <a:schemeClr val="bg1"/>
                </a:solidFill>
                <a:latin typeface="Arial"/>
                <a:ea typeface="+mn-lt"/>
                <a:cs typeface="Arial"/>
              </a:rPr>
              <a:t> Gobiernos municipales, alcaldías, concejos locales y entidades operativas como empresas públicas de aseo y unidades de gestión de residuos.</a:t>
            </a:r>
            <a:endParaRPr lang="es-MX" sz="1300" noProof="0" dirty="0">
              <a:latin typeface="Arial"/>
              <a:cs typeface="Arial"/>
            </a:endParaRPr>
          </a:p>
          <a:p>
            <a:pPr marL="285750" indent="-285750">
              <a:buFont typeface="Wingdings" panose="05000000000000000000" pitchFamily="2" charset="2"/>
              <a:buChar char="q"/>
            </a:pPr>
            <a:r>
              <a:rPr lang="es-MX" sz="1300" b="1" noProof="0" dirty="0">
                <a:solidFill>
                  <a:schemeClr val="bg1"/>
                </a:solidFill>
                <a:latin typeface="Arial"/>
                <a:ea typeface="+mn-lt"/>
                <a:cs typeface="Arial"/>
              </a:rPr>
              <a:t>¿Por qué son clave?</a:t>
            </a:r>
            <a:r>
              <a:rPr lang="es-MX" sz="1300" noProof="0" dirty="0">
                <a:solidFill>
                  <a:schemeClr val="bg1"/>
                </a:solidFill>
                <a:latin typeface="Arial"/>
                <a:ea typeface="+mn-lt"/>
                <a:cs typeface="Arial"/>
              </a:rPr>
              <a:t> Ejecutan directamente las acciones en territorio, gestionan residuos y son el puente con las comunidades y recicladores de base.</a:t>
            </a:r>
            <a:endParaRPr lang="es-MX" sz="1300" noProof="0" dirty="0">
              <a:solidFill>
                <a:schemeClr val="bg1"/>
              </a:solidFill>
              <a:latin typeface="Arial"/>
              <a:cs typeface="Arial"/>
            </a:endParaRPr>
          </a:p>
        </p:txBody>
      </p:sp>
      <p:pic>
        <p:nvPicPr>
          <p:cNvPr id="2" name="Imagen 1">
            <a:extLst>
              <a:ext uri="{FF2B5EF4-FFF2-40B4-BE49-F238E27FC236}">
                <a16:creationId xmlns:a16="http://schemas.microsoft.com/office/drawing/2014/main" id="{F3E1374D-8DDC-9D4E-E49F-FB153EE283D0}"/>
              </a:ext>
            </a:extLst>
          </p:cNvPr>
          <p:cNvPicPr>
            <a:picLocks noChangeAspect="1"/>
          </p:cNvPicPr>
          <p:nvPr/>
        </p:nvPicPr>
        <p:blipFill>
          <a:blip r:embed="rId9"/>
          <a:stretch>
            <a:fillRect/>
          </a:stretch>
        </p:blipFill>
        <p:spPr>
          <a:xfrm>
            <a:off x="10007600" y="1"/>
            <a:ext cx="2450360" cy="899452"/>
          </a:xfrm>
          <a:prstGeom prst="rect">
            <a:avLst/>
          </a:prstGeom>
        </p:spPr>
      </p:pic>
    </p:spTree>
    <p:extLst>
      <p:ext uri="{BB962C8B-B14F-4D97-AF65-F5344CB8AC3E}">
        <p14:creationId xmlns:p14="http://schemas.microsoft.com/office/powerpoint/2010/main" val="2475633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6BFDB-43BA-559C-525F-92C95B97926F}"/>
            </a:ext>
          </a:extLst>
        </p:cNvPr>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AA54681C-6746-9BC0-0331-A393167D44A0}"/>
              </a:ext>
            </a:extLst>
          </p:cNvPr>
          <p:cNvCxnSpPr>
            <a:cxnSpLocks/>
          </p:cNvCxnSpPr>
          <p:nvPr/>
        </p:nvCxnSpPr>
        <p:spPr>
          <a:xfrm>
            <a:off x="3395133" y="1060704"/>
            <a:ext cx="0" cy="5689600"/>
          </a:xfrm>
          <a:prstGeom prst="line">
            <a:avLst/>
          </a:prstGeom>
          <a:ln w="79375">
            <a:solidFill>
              <a:schemeClr val="bg1"/>
            </a:solidFill>
          </a:ln>
        </p:spPr>
        <p:style>
          <a:lnRef idx="2">
            <a:schemeClr val="accent1"/>
          </a:lnRef>
          <a:fillRef idx="0">
            <a:schemeClr val="accent1"/>
          </a:fillRef>
          <a:effectRef idx="1">
            <a:schemeClr val="accent1"/>
          </a:effectRef>
          <a:fontRef idx="minor">
            <a:schemeClr val="tx1"/>
          </a:fontRef>
        </p:style>
      </p:cxnSp>
      <p:pic>
        <p:nvPicPr>
          <p:cNvPr id="6146" name="Picture 2">
            <a:extLst>
              <a:ext uri="{FF2B5EF4-FFF2-40B4-BE49-F238E27FC236}">
                <a16:creationId xmlns:a16="http://schemas.microsoft.com/office/drawing/2014/main" id="{AF03AE43-5097-F10B-3131-DDDB33023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48AEC640-BE1E-A21D-742B-3089B9751E84}"/>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Audiencias Clave - Descripción </a:t>
            </a:r>
          </a:p>
        </p:txBody>
      </p:sp>
      <p:graphicFrame>
        <p:nvGraphicFramePr>
          <p:cNvPr id="16" name="Diagrama 15">
            <a:extLst>
              <a:ext uri="{FF2B5EF4-FFF2-40B4-BE49-F238E27FC236}">
                <a16:creationId xmlns:a16="http://schemas.microsoft.com/office/drawing/2014/main" id="{8AAC0E9F-0805-D32D-99E1-03E7213194B6}"/>
              </a:ext>
            </a:extLst>
          </p:cNvPr>
          <p:cNvGraphicFramePr/>
          <p:nvPr>
            <p:extLst>
              <p:ext uri="{D42A27DB-BD31-4B8C-83A1-F6EECF244321}">
                <p14:modId xmlns:p14="http://schemas.microsoft.com/office/powerpoint/2010/main" val="1768522450"/>
              </p:ext>
            </p:extLst>
          </p:nvPr>
        </p:nvGraphicFramePr>
        <p:xfrm>
          <a:off x="-994610" y="1331496"/>
          <a:ext cx="7751893" cy="51772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3" name="Rectángulo 22">
            <a:extLst>
              <a:ext uri="{FF2B5EF4-FFF2-40B4-BE49-F238E27FC236}">
                <a16:creationId xmlns:a16="http://schemas.microsoft.com/office/drawing/2014/main" id="{907961B2-BD5A-D6F7-D093-598D56B1C01D}"/>
              </a:ext>
            </a:extLst>
          </p:cNvPr>
          <p:cNvSpPr/>
          <p:nvPr/>
        </p:nvSpPr>
        <p:spPr>
          <a:xfrm>
            <a:off x="5811176" y="5789825"/>
            <a:ext cx="6047859" cy="841675"/>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s-MX" sz="1300" b="1" u="sng" noProof="0" dirty="0">
                <a:solidFill>
                  <a:schemeClr val="bg1"/>
                </a:solidFill>
                <a:latin typeface="Arial"/>
                <a:cs typeface="Arial"/>
              </a:rPr>
              <a:t>Ciudadanía:</a:t>
            </a:r>
          </a:p>
          <a:p>
            <a:r>
              <a:rPr lang="es-MX" sz="1300" noProof="0" dirty="0">
                <a:solidFill>
                  <a:schemeClr val="bg1"/>
                </a:solidFill>
                <a:latin typeface="Arial"/>
                <a:cs typeface="Arial"/>
              </a:rPr>
              <a:t>Personas del publico general que necesitan entender y adoptar la circularidad en su día a día a través de campañas de </a:t>
            </a:r>
            <a:r>
              <a:rPr lang="es-MX" sz="1300" noProof="0" dirty="0" err="1">
                <a:solidFill>
                  <a:schemeClr val="bg1"/>
                </a:solidFill>
                <a:latin typeface="Arial"/>
                <a:cs typeface="Arial"/>
              </a:rPr>
              <a:t>awareness</a:t>
            </a:r>
            <a:r>
              <a:rPr lang="es-MX" sz="1300" noProof="0" dirty="0">
                <a:solidFill>
                  <a:schemeClr val="bg1"/>
                </a:solidFill>
                <a:latin typeface="Arial"/>
                <a:cs typeface="Arial"/>
              </a:rPr>
              <a:t> y educación. </a:t>
            </a:r>
            <a:endParaRPr lang="es-MX" noProof="0" dirty="0">
              <a:solidFill>
                <a:schemeClr val="bg1"/>
              </a:solidFill>
              <a:latin typeface="Arial"/>
              <a:cs typeface="Arial"/>
            </a:endParaRPr>
          </a:p>
        </p:txBody>
      </p:sp>
      <p:sp>
        <p:nvSpPr>
          <p:cNvPr id="24" name="Rectángulo 23">
            <a:extLst>
              <a:ext uri="{FF2B5EF4-FFF2-40B4-BE49-F238E27FC236}">
                <a16:creationId xmlns:a16="http://schemas.microsoft.com/office/drawing/2014/main" id="{B46CFC65-7354-C6D4-22BC-8B423005B424}"/>
              </a:ext>
            </a:extLst>
          </p:cNvPr>
          <p:cNvSpPr/>
          <p:nvPr/>
        </p:nvSpPr>
        <p:spPr>
          <a:xfrm>
            <a:off x="5791720" y="1098014"/>
            <a:ext cx="6052951" cy="190110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MX" sz="1300" b="1" u="sng" noProof="0" dirty="0">
                <a:latin typeface="Arial" panose="020B0604020202020204" pitchFamily="34" charset="0"/>
                <a:cs typeface="Arial" panose="020B0604020202020204" pitchFamily="34" charset="0"/>
              </a:rPr>
              <a:t>Sector Privado:  </a:t>
            </a:r>
          </a:p>
          <a:p>
            <a:pPr algn="just"/>
            <a:r>
              <a:rPr lang="es-MX" sz="1300" noProof="0" dirty="0">
                <a:latin typeface="Arial" panose="020B0604020202020204" pitchFamily="34" charset="0"/>
                <a:cs typeface="Arial" panose="020B0604020202020204" pitchFamily="34" charset="0"/>
              </a:rPr>
              <a:t>Este sector, en asociación con los municipios, tendrá un papel significativo a largo plazo para sostener los enfoques de economía circular probados en el proyecto y será un vehículo importante para para garantizar la ampliación y replicación de estos enfoques en otras localidades.</a:t>
            </a:r>
          </a:p>
          <a:p>
            <a:pPr algn="just"/>
            <a:r>
              <a:rPr lang="es-MX" sz="1300" noProof="0" dirty="0">
                <a:solidFill>
                  <a:schemeClr val="bg1"/>
                </a:solidFill>
                <a:latin typeface="Arial" panose="020B0604020202020204" pitchFamily="34" charset="0"/>
                <a:cs typeface="Arial" panose="020B0604020202020204" pitchFamily="34" charset="0"/>
              </a:rPr>
              <a:t>Las organizaciones del sector privado estarán involucradas en todos los componentes del proyecto. Este grupo podría incluir empresas productoras de polímeros, plásticos y empaques; fabricantes de bienes duraderos y de consumo; minoristas; industrias de recolección, clasificación y reciclaje.</a:t>
            </a:r>
          </a:p>
        </p:txBody>
      </p:sp>
      <p:sp>
        <p:nvSpPr>
          <p:cNvPr id="25" name="Rectángulo 24">
            <a:extLst>
              <a:ext uri="{FF2B5EF4-FFF2-40B4-BE49-F238E27FC236}">
                <a16:creationId xmlns:a16="http://schemas.microsoft.com/office/drawing/2014/main" id="{E1CD4FAB-1634-D4F5-D94B-C32F0E37F112}"/>
              </a:ext>
            </a:extLst>
          </p:cNvPr>
          <p:cNvSpPr/>
          <p:nvPr/>
        </p:nvSpPr>
        <p:spPr>
          <a:xfrm>
            <a:off x="5812897" y="3101556"/>
            <a:ext cx="6052947" cy="1419515"/>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s-MX" sz="1300" b="1" u="sng" noProof="0" dirty="0" err="1">
                <a:solidFill>
                  <a:schemeClr val="bg1"/>
                </a:solidFill>
                <a:latin typeface="Arial"/>
                <a:cs typeface="Arial"/>
              </a:rPr>
              <a:t>ONGs</a:t>
            </a:r>
            <a:r>
              <a:rPr lang="es-MX" sz="1300" b="1" u="sng" noProof="0" dirty="0">
                <a:solidFill>
                  <a:schemeClr val="bg1"/>
                </a:solidFill>
                <a:latin typeface="Arial"/>
                <a:cs typeface="Arial"/>
              </a:rPr>
              <a:t>: </a:t>
            </a:r>
          </a:p>
          <a:p>
            <a:pPr algn="just"/>
            <a:r>
              <a:rPr lang="es-MX" sz="1300" noProof="0" dirty="0">
                <a:solidFill>
                  <a:schemeClr val="bg1"/>
                </a:solidFill>
                <a:latin typeface="Arial" panose="020B0604020202020204" pitchFamily="34" charset="0"/>
                <a:cs typeface="Arial" panose="020B0604020202020204" pitchFamily="34" charset="0"/>
              </a:rPr>
              <a:t>Organizaciones que trabajan en economía circular, gestión de residuos sólidos, reciclaje y valorización de plásticos, campañas de sensibilización, comportamiento del consumidor y educación ambiental. El proyecto se involucrará con estas ONG que trabajan en la reducción de la contaminación por plásticos mediante el intercambio de experiencias y aprendizajes, buscando sinergias en comunicación, entre otros aspectos.</a:t>
            </a:r>
          </a:p>
        </p:txBody>
      </p:sp>
      <p:sp>
        <p:nvSpPr>
          <p:cNvPr id="28" name="Rectángulo 27">
            <a:extLst>
              <a:ext uri="{FF2B5EF4-FFF2-40B4-BE49-F238E27FC236}">
                <a16:creationId xmlns:a16="http://schemas.microsoft.com/office/drawing/2014/main" id="{4C20A11C-F21C-CFAD-981B-2EA546782600}"/>
              </a:ext>
            </a:extLst>
          </p:cNvPr>
          <p:cNvSpPr/>
          <p:nvPr/>
        </p:nvSpPr>
        <p:spPr>
          <a:xfrm>
            <a:off x="5812892" y="4623510"/>
            <a:ext cx="6052941" cy="1112003"/>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sz="1300" b="1" u="sng" noProof="0" dirty="0">
                <a:solidFill>
                  <a:schemeClr val="bg1"/>
                </a:solidFill>
                <a:latin typeface="Arial" panose="020B0604020202020204" pitchFamily="34" charset="0"/>
                <a:cs typeface="Arial" panose="020B0604020202020204" pitchFamily="34" charset="0"/>
              </a:rPr>
              <a:t>Academia: </a:t>
            </a:r>
          </a:p>
          <a:p>
            <a:pPr algn="just"/>
            <a:r>
              <a:rPr lang="es-MX" sz="1300" noProof="0" dirty="0">
                <a:solidFill>
                  <a:schemeClr val="bg1"/>
                </a:solidFill>
                <a:latin typeface="Arial" panose="020B0604020202020204" pitchFamily="34" charset="0"/>
                <a:cs typeface="Arial" panose="020B0604020202020204" pitchFamily="34" charset="0"/>
              </a:rPr>
              <a:t>Las instituciones académicas, universidades, institutos de investigación y redes de investigadores en los países y en la región de América Latina y el Caribe están trabajando cada vez más en el ámbito de los desechos marinos y los plásticos desde un enfoque de cadena de valor y economía circular.</a:t>
            </a:r>
          </a:p>
        </p:txBody>
      </p:sp>
      <p:sp>
        <p:nvSpPr>
          <p:cNvPr id="29" name="Elipse 28">
            <a:extLst>
              <a:ext uri="{FF2B5EF4-FFF2-40B4-BE49-F238E27FC236}">
                <a16:creationId xmlns:a16="http://schemas.microsoft.com/office/drawing/2014/main" id="{35B3DDA6-8269-166A-F2E8-4703F3611BF0}"/>
              </a:ext>
            </a:extLst>
          </p:cNvPr>
          <p:cNvSpPr/>
          <p:nvPr/>
        </p:nvSpPr>
        <p:spPr>
          <a:xfrm>
            <a:off x="2200212" y="3309738"/>
            <a:ext cx="1254625" cy="1213249"/>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solidFill>
                <a:schemeClr val="accent6"/>
              </a:solidFill>
            </a:endParaRPr>
          </a:p>
        </p:txBody>
      </p:sp>
      <p:sp>
        <p:nvSpPr>
          <p:cNvPr id="30" name="CuadroTexto 29">
            <a:extLst>
              <a:ext uri="{FF2B5EF4-FFF2-40B4-BE49-F238E27FC236}">
                <a16:creationId xmlns:a16="http://schemas.microsoft.com/office/drawing/2014/main" id="{18FCED8B-A8B2-0894-1F6D-741FAB0F2645}"/>
              </a:ext>
            </a:extLst>
          </p:cNvPr>
          <p:cNvSpPr txBox="1"/>
          <p:nvPr/>
        </p:nvSpPr>
        <p:spPr>
          <a:xfrm>
            <a:off x="2145531" y="3739390"/>
            <a:ext cx="1523340" cy="338554"/>
          </a:xfrm>
          <a:prstGeom prst="rect">
            <a:avLst/>
          </a:prstGeom>
          <a:noFill/>
        </p:spPr>
        <p:txBody>
          <a:bodyPr wrap="square" rtlCol="0">
            <a:spAutoFit/>
          </a:bodyPr>
          <a:lstStyle/>
          <a:p>
            <a:r>
              <a:rPr lang="es-MX" sz="1600" b="1" noProof="0" dirty="0">
                <a:solidFill>
                  <a:schemeClr val="accent6"/>
                </a:solidFill>
              </a:rPr>
              <a:t>AUDIENCIAS</a:t>
            </a:r>
          </a:p>
        </p:txBody>
      </p:sp>
      <p:pic>
        <p:nvPicPr>
          <p:cNvPr id="2" name="Imagen 1">
            <a:extLst>
              <a:ext uri="{FF2B5EF4-FFF2-40B4-BE49-F238E27FC236}">
                <a16:creationId xmlns:a16="http://schemas.microsoft.com/office/drawing/2014/main" id="{E6FFF691-1E7C-0C14-77FF-94AF34723D10}"/>
              </a:ext>
            </a:extLst>
          </p:cNvPr>
          <p:cNvPicPr>
            <a:picLocks noChangeAspect="1"/>
          </p:cNvPicPr>
          <p:nvPr/>
        </p:nvPicPr>
        <p:blipFill>
          <a:blip r:embed="rId9"/>
          <a:stretch>
            <a:fillRect/>
          </a:stretch>
        </p:blipFill>
        <p:spPr>
          <a:xfrm>
            <a:off x="10007600" y="1"/>
            <a:ext cx="2450360" cy="899452"/>
          </a:xfrm>
          <a:prstGeom prst="rect">
            <a:avLst/>
          </a:prstGeom>
        </p:spPr>
      </p:pic>
    </p:spTree>
    <p:extLst>
      <p:ext uri="{BB962C8B-B14F-4D97-AF65-F5344CB8AC3E}">
        <p14:creationId xmlns:p14="http://schemas.microsoft.com/office/powerpoint/2010/main" val="1312411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A2B79-D95C-8D8A-37C7-6AC93260F469}"/>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4AC2C4B3-EA4F-D64E-4A7B-80FBC678B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71B40BAB-3C9B-5DF3-A55B-EA5ADA2F31E7}"/>
              </a:ext>
            </a:extLst>
          </p:cNvPr>
          <p:cNvSpPr txBox="1">
            <a:spLocks/>
          </p:cNvSpPr>
          <p:nvPr/>
        </p:nvSpPr>
        <p:spPr>
          <a:xfrm>
            <a:off x="246212"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MX" sz="4000" noProof="0" dirty="0">
                <a:solidFill>
                  <a:prstClr val="white"/>
                </a:solidFill>
                <a:latin typeface="Arial" panose="020B0604020202020204" pitchFamily="34" charset="0"/>
                <a:cs typeface="Arial" panose="020B0604020202020204" pitchFamily="34" charset="0"/>
              </a:rPr>
              <a:t>Audiencias Clave – </a:t>
            </a:r>
            <a:r>
              <a:rPr lang="es-MX" sz="4000" noProof="0" dirty="0" err="1">
                <a:solidFill>
                  <a:prstClr val="white"/>
                </a:solidFill>
                <a:latin typeface="Arial" panose="020B0604020202020204" pitchFamily="34" charset="0"/>
                <a:cs typeface="Arial" panose="020B0604020202020204" pitchFamily="34" charset="0"/>
              </a:rPr>
              <a:t>highlights</a:t>
            </a:r>
            <a:r>
              <a:rPr lang="es-MX" sz="4000" noProof="0" dirty="0">
                <a:solidFill>
                  <a:prstClr val="white"/>
                </a:solidFill>
                <a:latin typeface="Arial" panose="020B0604020202020204" pitchFamily="34" charset="0"/>
                <a:cs typeface="Arial" panose="020B0604020202020204" pitchFamily="34" charset="0"/>
              </a:rPr>
              <a:t> de países</a:t>
            </a:r>
            <a:endParaRPr kumimoji="0" lang="es-MX" sz="4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pic>
        <p:nvPicPr>
          <p:cNvPr id="2" name="Imagen 1">
            <a:extLst>
              <a:ext uri="{FF2B5EF4-FFF2-40B4-BE49-F238E27FC236}">
                <a16:creationId xmlns:a16="http://schemas.microsoft.com/office/drawing/2014/main" id="{7D2089F4-4233-52F4-B56C-00FD035957EF}"/>
              </a:ext>
            </a:extLst>
          </p:cNvPr>
          <p:cNvPicPr>
            <a:picLocks noChangeAspect="1"/>
          </p:cNvPicPr>
          <p:nvPr/>
        </p:nvPicPr>
        <p:blipFill>
          <a:blip r:embed="rId4"/>
          <a:stretch>
            <a:fillRect/>
          </a:stretch>
        </p:blipFill>
        <p:spPr>
          <a:xfrm>
            <a:off x="10007600" y="1"/>
            <a:ext cx="2450360" cy="899452"/>
          </a:xfrm>
          <a:prstGeom prst="rect">
            <a:avLst/>
          </a:prstGeom>
        </p:spPr>
      </p:pic>
      <p:sp>
        <p:nvSpPr>
          <p:cNvPr id="4" name="Rectángulo 3">
            <a:extLst>
              <a:ext uri="{FF2B5EF4-FFF2-40B4-BE49-F238E27FC236}">
                <a16:creationId xmlns:a16="http://schemas.microsoft.com/office/drawing/2014/main" id="{522CA9D0-A5A0-5A7C-4335-3827872A4D83}"/>
              </a:ext>
            </a:extLst>
          </p:cNvPr>
          <p:cNvSpPr/>
          <p:nvPr/>
        </p:nvSpPr>
        <p:spPr>
          <a:xfrm>
            <a:off x="1151467" y="1553900"/>
            <a:ext cx="4704428" cy="41036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b="1" noProof="0" dirty="0">
                <a:solidFill>
                  <a:prstClr val="white"/>
                </a:solidFill>
                <a:latin typeface="Arial" panose="020B0604020202020204" pitchFamily="34" charset="0"/>
                <a:cs typeface="Arial" panose="020B0604020202020204" pitchFamily="34" charset="0"/>
              </a:rPr>
              <a:t>COLOMBIA</a:t>
            </a:r>
          </a:p>
        </p:txBody>
      </p:sp>
      <p:sp>
        <p:nvSpPr>
          <p:cNvPr id="5" name="Rectángulo 4">
            <a:extLst>
              <a:ext uri="{FF2B5EF4-FFF2-40B4-BE49-F238E27FC236}">
                <a16:creationId xmlns:a16="http://schemas.microsoft.com/office/drawing/2014/main" id="{E2B5AEC5-83BC-9BB7-EF7D-2B2A1E9C5F1F}"/>
              </a:ext>
            </a:extLst>
          </p:cNvPr>
          <p:cNvSpPr/>
          <p:nvPr/>
        </p:nvSpPr>
        <p:spPr>
          <a:xfrm>
            <a:off x="6146799" y="1553900"/>
            <a:ext cx="4690532" cy="410367"/>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b="1" noProof="0" dirty="0">
                <a:solidFill>
                  <a:prstClr val="white"/>
                </a:solidFill>
                <a:latin typeface="Arial" panose="020B0604020202020204" pitchFamily="34" charset="0"/>
                <a:cs typeface="Arial" panose="020B0604020202020204" pitchFamily="34" charset="0"/>
              </a:rPr>
              <a:t>PANAMA</a:t>
            </a:r>
          </a:p>
        </p:txBody>
      </p:sp>
      <p:sp>
        <p:nvSpPr>
          <p:cNvPr id="7" name="Rectángulo 6">
            <a:extLst>
              <a:ext uri="{FF2B5EF4-FFF2-40B4-BE49-F238E27FC236}">
                <a16:creationId xmlns:a16="http://schemas.microsoft.com/office/drawing/2014/main" id="{D01B95F2-7CC5-6010-1AE3-1B0F089CA4BB}"/>
              </a:ext>
            </a:extLst>
          </p:cNvPr>
          <p:cNvSpPr/>
          <p:nvPr/>
        </p:nvSpPr>
        <p:spPr>
          <a:xfrm>
            <a:off x="1151467" y="2066672"/>
            <a:ext cx="4704428" cy="4113958"/>
          </a:xfrm>
          <a:prstGeom prst="rect">
            <a:avLst/>
          </a:prstGeom>
          <a:solidFill>
            <a:schemeClr val="tx1">
              <a:lumMod val="75000"/>
              <a:lumOff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Font typeface="Wingdings" panose="05000000000000000000" pitchFamily="2" charset="2"/>
              <a:buChar char="q"/>
            </a:pPr>
            <a:r>
              <a:rPr lang="es-MX" noProof="0" dirty="0">
                <a:solidFill>
                  <a:prstClr val="white"/>
                </a:solidFill>
                <a:latin typeface="Arial" panose="020B0604020202020204" pitchFamily="34" charset="0"/>
                <a:cs typeface="Arial" panose="020B0604020202020204" pitchFamily="34" charset="0"/>
              </a:rPr>
              <a:t>Incluir otros públicos como Gestores de residuos, recicladores y cooperación internacional.</a:t>
            </a:r>
          </a:p>
          <a:p>
            <a:pPr marL="285750" indent="-285750">
              <a:spcBef>
                <a:spcPts val="600"/>
              </a:spcBef>
              <a:buFont typeface="Wingdings" panose="05000000000000000000" pitchFamily="2" charset="2"/>
              <a:buChar char="q"/>
            </a:pPr>
            <a:r>
              <a:rPr lang="es-MX" noProof="0" dirty="0">
                <a:solidFill>
                  <a:prstClr val="white"/>
                </a:solidFill>
                <a:latin typeface="Arial" panose="020B0604020202020204" pitchFamily="34" charset="0"/>
                <a:cs typeface="Arial" panose="020B0604020202020204" pitchFamily="34" charset="0"/>
              </a:rPr>
              <a:t>Aclarar que en Colombia el Gobierno Nacional no maneja los recursos, en este caso lo manejan los municipios directamente.</a:t>
            </a:r>
          </a:p>
          <a:p>
            <a:pPr marL="285750" indent="-285750">
              <a:spcBef>
                <a:spcPts val="600"/>
              </a:spcBef>
              <a:buFont typeface="Wingdings" panose="05000000000000000000" pitchFamily="2" charset="2"/>
              <a:buChar char="q"/>
            </a:pPr>
            <a:r>
              <a:rPr lang="es-MX" noProof="0" dirty="0">
                <a:solidFill>
                  <a:prstClr val="white"/>
                </a:solidFill>
                <a:latin typeface="Arial" panose="020B0604020202020204" pitchFamily="34" charset="0"/>
                <a:cs typeface="Arial" panose="020B0604020202020204" pitchFamily="34" charset="0"/>
              </a:rPr>
              <a:t>En el Sector Publico Interministerial y sobre todo para temas de economía circular, recolección y residuos, convergen diferentes ministerios y entidades como el DNP, Ministerio de Vivienda, DANE, entre otros.</a:t>
            </a:r>
          </a:p>
        </p:txBody>
      </p:sp>
      <p:sp>
        <p:nvSpPr>
          <p:cNvPr id="8" name="Rectángulo 7">
            <a:extLst>
              <a:ext uri="{FF2B5EF4-FFF2-40B4-BE49-F238E27FC236}">
                <a16:creationId xmlns:a16="http://schemas.microsoft.com/office/drawing/2014/main" id="{F5CDEDEC-C748-9308-156A-1A418181F0EC}"/>
              </a:ext>
            </a:extLst>
          </p:cNvPr>
          <p:cNvSpPr/>
          <p:nvPr/>
        </p:nvSpPr>
        <p:spPr>
          <a:xfrm>
            <a:off x="6146799" y="2066672"/>
            <a:ext cx="4704428" cy="4113958"/>
          </a:xfrm>
          <a:prstGeom prst="rect">
            <a:avLst/>
          </a:prstGeom>
          <a:solidFill>
            <a:schemeClr val="tx1">
              <a:lumMod val="75000"/>
              <a:lumOff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Font typeface="Wingdings" panose="05000000000000000000" pitchFamily="2" charset="2"/>
              <a:buChar char="q"/>
            </a:pPr>
            <a:endParaRPr lang="es-MX" noProof="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r>
              <a:rPr lang="es-MX" noProof="0" dirty="0">
                <a:solidFill>
                  <a:prstClr val="white"/>
                </a:solidFill>
                <a:latin typeface="Arial" panose="020B0604020202020204" pitchFamily="34" charset="0"/>
                <a:cs typeface="Arial" panose="020B0604020202020204" pitchFamily="34" charset="0"/>
              </a:rPr>
              <a:t>Incluir Grupos Organizados ya que son muy relevantes en Panamá.</a:t>
            </a:r>
          </a:p>
          <a:p>
            <a:pPr marL="285750" indent="-285750">
              <a:spcBef>
                <a:spcPts val="600"/>
              </a:spcBef>
              <a:buFont typeface="Wingdings" panose="05000000000000000000" pitchFamily="2" charset="2"/>
              <a:buChar char="q"/>
            </a:pPr>
            <a:r>
              <a:rPr lang="es-MX" noProof="0" dirty="0">
                <a:solidFill>
                  <a:prstClr val="white"/>
                </a:solidFill>
                <a:latin typeface="Arial" panose="020B0604020202020204" pitchFamily="34" charset="0"/>
                <a:cs typeface="Arial" panose="020B0604020202020204" pitchFamily="34" charset="0"/>
              </a:rPr>
              <a:t>Incluir también embajadas / embajadores de países ya que tienen una alta incidencia.</a:t>
            </a:r>
          </a:p>
          <a:p>
            <a:pPr marL="285750" indent="-285750">
              <a:spcBef>
                <a:spcPts val="600"/>
              </a:spcBef>
              <a:buFont typeface="Wingdings" panose="05000000000000000000" pitchFamily="2" charset="2"/>
              <a:buChar char="q"/>
            </a:pPr>
            <a:r>
              <a:rPr lang="es-MX" noProof="0" dirty="0">
                <a:solidFill>
                  <a:prstClr val="white"/>
                </a:solidFill>
                <a:latin typeface="Arial" panose="020B0604020202020204" pitchFamily="34" charset="0"/>
                <a:cs typeface="Arial" panose="020B0604020202020204" pitchFamily="34" charset="0"/>
              </a:rPr>
              <a:t>Revisar si interministerial tiene tanta relevancia en Panamá.</a:t>
            </a:r>
          </a:p>
          <a:p>
            <a:pPr marL="285750" indent="-285750">
              <a:spcBef>
                <a:spcPts val="600"/>
              </a:spcBef>
              <a:buFont typeface="Wingdings" panose="05000000000000000000" pitchFamily="2" charset="2"/>
              <a:buChar char="q"/>
            </a:pPr>
            <a:endParaRPr lang="es-MX" noProof="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noProof="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noProof="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noProof="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noProof="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noProof="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3785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928BC-7260-990B-F24A-9996E725C930}"/>
            </a:ext>
          </a:extLst>
        </p:cNvPr>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385683E7-067C-57F0-BD49-398FB72E798C}"/>
              </a:ext>
            </a:extLst>
          </p:cNvPr>
          <p:cNvCxnSpPr>
            <a:cxnSpLocks/>
          </p:cNvCxnSpPr>
          <p:nvPr/>
        </p:nvCxnSpPr>
        <p:spPr>
          <a:xfrm>
            <a:off x="3395133" y="1060704"/>
            <a:ext cx="0" cy="5689600"/>
          </a:xfrm>
          <a:prstGeom prst="line">
            <a:avLst/>
          </a:prstGeom>
          <a:ln w="79375">
            <a:solidFill>
              <a:schemeClr val="bg1"/>
            </a:solidFill>
          </a:ln>
        </p:spPr>
        <p:style>
          <a:lnRef idx="2">
            <a:schemeClr val="accent1"/>
          </a:lnRef>
          <a:fillRef idx="0">
            <a:schemeClr val="accent1"/>
          </a:fillRef>
          <a:effectRef idx="1">
            <a:schemeClr val="accent1"/>
          </a:effectRef>
          <a:fontRef idx="minor">
            <a:schemeClr val="tx1"/>
          </a:fontRef>
        </p:style>
      </p:cxnSp>
      <p:pic>
        <p:nvPicPr>
          <p:cNvPr id="6146" name="Picture 2">
            <a:extLst>
              <a:ext uri="{FF2B5EF4-FFF2-40B4-BE49-F238E27FC236}">
                <a16:creationId xmlns:a16="http://schemas.microsoft.com/office/drawing/2014/main" id="{4B4101D7-1593-78BF-2A4E-D85389607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D7C6A2C8-5B5A-A7F7-70A5-25388362901B}"/>
              </a:ext>
            </a:extLst>
          </p:cNvPr>
          <p:cNvPicPr>
            <a:picLocks noChangeAspect="1"/>
          </p:cNvPicPr>
          <p:nvPr/>
        </p:nvPicPr>
        <p:blipFill>
          <a:blip r:embed="rId3"/>
          <a:srcRect l="5548" t="-709" r="2886" b="6747"/>
          <a:stretch/>
        </p:blipFill>
        <p:spPr>
          <a:xfrm>
            <a:off x="1202266" y="1187010"/>
            <a:ext cx="9628672" cy="5409768"/>
          </a:xfrm>
          <a:prstGeom prst="rect">
            <a:avLst/>
          </a:prstGeom>
        </p:spPr>
      </p:pic>
      <p:grpSp>
        <p:nvGrpSpPr>
          <p:cNvPr id="4" name="Grupo 3">
            <a:extLst>
              <a:ext uri="{FF2B5EF4-FFF2-40B4-BE49-F238E27FC236}">
                <a16:creationId xmlns:a16="http://schemas.microsoft.com/office/drawing/2014/main" id="{94BE689B-1037-1C7B-A00F-A82518E45D51}"/>
              </a:ext>
            </a:extLst>
          </p:cNvPr>
          <p:cNvGrpSpPr/>
          <p:nvPr/>
        </p:nvGrpSpPr>
        <p:grpSpPr>
          <a:xfrm>
            <a:off x="9734768" y="1449275"/>
            <a:ext cx="1489867" cy="1041433"/>
            <a:chOff x="5131439" y="1715976"/>
            <a:chExt cx="1298448" cy="942460"/>
          </a:xfrm>
        </p:grpSpPr>
        <p:grpSp>
          <p:nvGrpSpPr>
            <p:cNvPr id="7" name="Grupo 6">
              <a:extLst>
                <a:ext uri="{FF2B5EF4-FFF2-40B4-BE49-F238E27FC236}">
                  <a16:creationId xmlns:a16="http://schemas.microsoft.com/office/drawing/2014/main" id="{58EA0A3F-C880-8838-2191-6F5F30F31A85}"/>
                </a:ext>
              </a:extLst>
            </p:cNvPr>
            <p:cNvGrpSpPr/>
            <p:nvPr/>
          </p:nvGrpSpPr>
          <p:grpSpPr>
            <a:xfrm>
              <a:off x="5551439" y="1715976"/>
              <a:ext cx="497190" cy="501144"/>
              <a:chOff x="473970" y="1863547"/>
              <a:chExt cx="687066" cy="711936"/>
            </a:xfrm>
          </p:grpSpPr>
          <p:sp>
            <p:nvSpPr>
              <p:cNvPr id="9" name="Elipse 8">
                <a:extLst>
                  <a:ext uri="{FF2B5EF4-FFF2-40B4-BE49-F238E27FC236}">
                    <a16:creationId xmlns:a16="http://schemas.microsoft.com/office/drawing/2014/main" id="{AA304782-50D8-3A64-ABD9-FEC8C5FC490C}"/>
                  </a:ext>
                </a:extLst>
              </p:cNvPr>
              <p:cNvSpPr/>
              <p:nvPr/>
            </p:nvSpPr>
            <p:spPr>
              <a:xfrm>
                <a:off x="473970" y="1863547"/>
                <a:ext cx="687066" cy="71193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10" name="Gráfico 9" descr="Banco contorno">
                <a:extLst>
                  <a:ext uri="{FF2B5EF4-FFF2-40B4-BE49-F238E27FC236}">
                    <a16:creationId xmlns:a16="http://schemas.microsoft.com/office/drawing/2014/main" id="{7C3720C8-61CE-58C2-5D5A-99B790FB2D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359" y="1955029"/>
                <a:ext cx="487894" cy="487895"/>
              </a:xfrm>
              <a:prstGeom prst="rect">
                <a:avLst/>
              </a:prstGeom>
            </p:spPr>
          </p:pic>
        </p:grpSp>
        <p:sp>
          <p:nvSpPr>
            <p:cNvPr id="8" name="CuadroTexto 7">
              <a:extLst>
                <a:ext uri="{FF2B5EF4-FFF2-40B4-BE49-F238E27FC236}">
                  <a16:creationId xmlns:a16="http://schemas.microsoft.com/office/drawing/2014/main" id="{B9BA7C58-2416-E076-3F96-9E87DE612374}"/>
                </a:ext>
              </a:extLst>
            </p:cNvPr>
            <p:cNvSpPr txBox="1"/>
            <p:nvPr/>
          </p:nvSpPr>
          <p:spPr>
            <a:xfrm>
              <a:off x="5131439" y="2198867"/>
              <a:ext cx="1298448" cy="459569"/>
            </a:xfrm>
            <a:prstGeom prst="rect">
              <a:avLst/>
            </a:prstGeom>
            <a:noFill/>
          </p:spPr>
          <p:txBody>
            <a:bodyPr wrap="square" rtlCol="0">
              <a:spAutoFit/>
            </a:bodyPr>
            <a:lstStyle/>
            <a:p>
              <a:pPr algn="ctr"/>
              <a:r>
                <a:rPr lang="es-MX" sz="900" noProof="0" dirty="0">
                  <a:latin typeface="Arial" panose="020B0604020202020204" pitchFamily="34" charset="0"/>
                  <a:cs typeface="Arial" panose="020B0604020202020204" pitchFamily="34" charset="0"/>
                </a:rPr>
                <a:t>Sector </a:t>
              </a:r>
            </a:p>
            <a:p>
              <a:pPr algn="ctr"/>
              <a:r>
                <a:rPr lang="es-MX" sz="900" noProof="0" dirty="0">
                  <a:latin typeface="Arial" panose="020B0604020202020204" pitchFamily="34" charset="0"/>
                  <a:cs typeface="Arial" panose="020B0604020202020204" pitchFamily="34" charset="0"/>
                </a:rPr>
                <a:t>Publico</a:t>
              </a:r>
            </a:p>
            <a:p>
              <a:pPr algn="ctr"/>
              <a:r>
                <a:rPr lang="es-MX" sz="900" noProof="0" dirty="0">
                  <a:latin typeface="Arial" panose="020B0604020202020204" pitchFamily="34" charset="0"/>
                  <a:cs typeface="Arial" panose="020B0604020202020204" pitchFamily="34" charset="0"/>
                </a:rPr>
                <a:t>Interministerial</a:t>
              </a:r>
            </a:p>
          </p:txBody>
        </p:sp>
      </p:grpSp>
      <p:grpSp>
        <p:nvGrpSpPr>
          <p:cNvPr id="11" name="Grupo 10">
            <a:extLst>
              <a:ext uri="{FF2B5EF4-FFF2-40B4-BE49-F238E27FC236}">
                <a16:creationId xmlns:a16="http://schemas.microsoft.com/office/drawing/2014/main" id="{E6255951-F94F-EEBF-0F35-A727AFCC9026}"/>
              </a:ext>
            </a:extLst>
          </p:cNvPr>
          <p:cNvGrpSpPr/>
          <p:nvPr/>
        </p:nvGrpSpPr>
        <p:grpSpPr>
          <a:xfrm>
            <a:off x="8615732" y="1464408"/>
            <a:ext cx="913722" cy="880267"/>
            <a:chOff x="3423567" y="2108344"/>
            <a:chExt cx="1298448" cy="1207978"/>
          </a:xfrm>
        </p:grpSpPr>
        <p:grpSp>
          <p:nvGrpSpPr>
            <p:cNvPr id="12" name="Grupo 11">
              <a:extLst>
                <a:ext uri="{FF2B5EF4-FFF2-40B4-BE49-F238E27FC236}">
                  <a16:creationId xmlns:a16="http://schemas.microsoft.com/office/drawing/2014/main" id="{F8162264-9072-D9FC-3F38-5F5BC962D802}"/>
                </a:ext>
              </a:extLst>
            </p:cNvPr>
            <p:cNvGrpSpPr/>
            <p:nvPr/>
          </p:nvGrpSpPr>
          <p:grpSpPr>
            <a:xfrm>
              <a:off x="3651890" y="2108344"/>
              <a:ext cx="840310" cy="789335"/>
              <a:chOff x="272795" y="2832348"/>
              <a:chExt cx="1060702" cy="1024127"/>
            </a:xfrm>
          </p:grpSpPr>
          <p:sp>
            <p:nvSpPr>
              <p:cNvPr id="14" name="Elipse 13">
                <a:extLst>
                  <a:ext uri="{FF2B5EF4-FFF2-40B4-BE49-F238E27FC236}">
                    <a16:creationId xmlns:a16="http://schemas.microsoft.com/office/drawing/2014/main" id="{1425B3AE-A4FA-8BBC-6645-C5E2060B5950}"/>
                  </a:ext>
                </a:extLst>
              </p:cNvPr>
              <p:cNvSpPr/>
              <p:nvPr/>
            </p:nvSpPr>
            <p:spPr>
              <a:xfrm>
                <a:off x="272795" y="2832348"/>
                <a:ext cx="1060702" cy="1024127"/>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15" name="Gráfico 14" descr="Fábrica contorno">
                <a:extLst>
                  <a:ext uri="{FF2B5EF4-FFF2-40B4-BE49-F238E27FC236}">
                    <a16:creationId xmlns:a16="http://schemas.microsoft.com/office/drawing/2014/main" id="{14757CFE-FD4C-D24C-2CF5-4598441C512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0706" y="2969624"/>
                <a:ext cx="735486" cy="735486"/>
              </a:xfrm>
              <a:prstGeom prst="rect">
                <a:avLst/>
              </a:prstGeom>
            </p:spPr>
          </p:pic>
        </p:grpSp>
        <p:sp>
          <p:nvSpPr>
            <p:cNvPr id="13" name="CuadroTexto 12">
              <a:extLst>
                <a:ext uri="{FF2B5EF4-FFF2-40B4-BE49-F238E27FC236}">
                  <a16:creationId xmlns:a16="http://schemas.microsoft.com/office/drawing/2014/main" id="{5415D714-D3A9-C4E1-011B-A8671E43CF53}"/>
                </a:ext>
              </a:extLst>
            </p:cNvPr>
            <p:cNvSpPr txBox="1"/>
            <p:nvPr/>
          </p:nvSpPr>
          <p:spPr>
            <a:xfrm>
              <a:off x="3423567" y="2847423"/>
              <a:ext cx="1298448" cy="468899"/>
            </a:xfrm>
            <a:prstGeom prst="rect">
              <a:avLst/>
            </a:prstGeom>
            <a:noFill/>
          </p:spPr>
          <p:txBody>
            <a:bodyPr wrap="square" rtlCol="0">
              <a:spAutoFit/>
            </a:bodyPr>
            <a:lstStyle/>
            <a:p>
              <a:pPr algn="ctr"/>
              <a:r>
                <a:rPr lang="es-MX" sz="900" noProof="0" dirty="0">
                  <a:latin typeface="Arial" panose="020B0604020202020204" pitchFamily="34" charset="0"/>
                  <a:cs typeface="Arial" panose="020B0604020202020204" pitchFamily="34" charset="0"/>
                </a:rPr>
                <a:t>Sector</a:t>
              </a:r>
            </a:p>
            <a:p>
              <a:pPr algn="ctr"/>
              <a:r>
                <a:rPr lang="es-MX" sz="900" noProof="0" dirty="0">
                  <a:latin typeface="Arial" panose="020B0604020202020204" pitchFamily="34" charset="0"/>
                  <a:cs typeface="Arial" panose="020B0604020202020204" pitchFamily="34" charset="0"/>
                </a:rPr>
                <a:t> Privado</a:t>
              </a:r>
            </a:p>
          </p:txBody>
        </p:sp>
      </p:grpSp>
      <p:grpSp>
        <p:nvGrpSpPr>
          <p:cNvPr id="17" name="Grupo 16">
            <a:extLst>
              <a:ext uri="{FF2B5EF4-FFF2-40B4-BE49-F238E27FC236}">
                <a16:creationId xmlns:a16="http://schemas.microsoft.com/office/drawing/2014/main" id="{5B42137B-74D6-679B-BA2F-48D324ECCFDB}"/>
              </a:ext>
            </a:extLst>
          </p:cNvPr>
          <p:cNvGrpSpPr/>
          <p:nvPr/>
        </p:nvGrpSpPr>
        <p:grpSpPr>
          <a:xfrm>
            <a:off x="5731120" y="3446351"/>
            <a:ext cx="999569" cy="811090"/>
            <a:chOff x="2861500" y="3430157"/>
            <a:chExt cx="1298448" cy="1091424"/>
          </a:xfrm>
        </p:grpSpPr>
        <p:grpSp>
          <p:nvGrpSpPr>
            <p:cNvPr id="18" name="Grupo 17">
              <a:extLst>
                <a:ext uri="{FF2B5EF4-FFF2-40B4-BE49-F238E27FC236}">
                  <a16:creationId xmlns:a16="http://schemas.microsoft.com/office/drawing/2014/main" id="{EA5F40A3-42C3-C680-CBEE-A8D7770E9D55}"/>
                </a:ext>
              </a:extLst>
            </p:cNvPr>
            <p:cNvGrpSpPr/>
            <p:nvPr/>
          </p:nvGrpSpPr>
          <p:grpSpPr>
            <a:xfrm>
              <a:off x="3089409" y="3430157"/>
              <a:ext cx="807197" cy="839859"/>
              <a:chOff x="272796" y="5287576"/>
              <a:chExt cx="1060704" cy="1024128"/>
            </a:xfrm>
          </p:grpSpPr>
          <p:sp>
            <p:nvSpPr>
              <p:cNvPr id="20" name="Elipse 19">
                <a:extLst>
                  <a:ext uri="{FF2B5EF4-FFF2-40B4-BE49-F238E27FC236}">
                    <a16:creationId xmlns:a16="http://schemas.microsoft.com/office/drawing/2014/main" id="{8AEF2EF3-B297-3799-067C-DC2894741375}"/>
                  </a:ext>
                </a:extLst>
              </p:cNvPr>
              <p:cNvSpPr/>
              <p:nvPr/>
            </p:nvSpPr>
            <p:spPr>
              <a:xfrm>
                <a:off x="272796" y="5287576"/>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21" name="Gráfico 20" descr="Rollo de diplomas contorno">
                <a:extLst>
                  <a:ext uri="{FF2B5EF4-FFF2-40B4-BE49-F238E27FC236}">
                    <a16:creationId xmlns:a16="http://schemas.microsoft.com/office/drawing/2014/main" id="{50C4ECE2-7D47-EDF8-3601-580A6F06486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3306" y="5388890"/>
                <a:ext cx="823595" cy="823595"/>
              </a:xfrm>
              <a:prstGeom prst="rect">
                <a:avLst/>
              </a:prstGeom>
            </p:spPr>
          </p:pic>
        </p:grpSp>
        <p:sp>
          <p:nvSpPr>
            <p:cNvPr id="19" name="CuadroTexto 18">
              <a:extLst>
                <a:ext uri="{FF2B5EF4-FFF2-40B4-BE49-F238E27FC236}">
                  <a16:creationId xmlns:a16="http://schemas.microsoft.com/office/drawing/2014/main" id="{ECD11721-D3FE-F2DE-86F6-9062AD2B3512}"/>
                </a:ext>
              </a:extLst>
            </p:cNvPr>
            <p:cNvSpPr txBox="1"/>
            <p:nvPr/>
          </p:nvSpPr>
          <p:spPr>
            <a:xfrm>
              <a:off x="2861500" y="4244582"/>
              <a:ext cx="1298448" cy="276999"/>
            </a:xfrm>
            <a:prstGeom prst="rect">
              <a:avLst/>
            </a:prstGeom>
            <a:noFill/>
          </p:spPr>
          <p:txBody>
            <a:bodyPr wrap="square" rtlCol="0">
              <a:spAutoFit/>
            </a:bodyPr>
            <a:lstStyle/>
            <a:p>
              <a:pPr algn="ctr"/>
              <a:r>
                <a:rPr lang="es-MX" sz="1200" noProof="0" dirty="0">
                  <a:latin typeface="Arial" panose="020B0604020202020204" pitchFamily="34" charset="0"/>
                  <a:cs typeface="Arial" panose="020B0604020202020204" pitchFamily="34" charset="0"/>
                </a:rPr>
                <a:t>Academia</a:t>
              </a:r>
            </a:p>
          </p:txBody>
        </p:sp>
      </p:grpSp>
      <p:grpSp>
        <p:nvGrpSpPr>
          <p:cNvPr id="22" name="Grupo 21">
            <a:extLst>
              <a:ext uri="{FF2B5EF4-FFF2-40B4-BE49-F238E27FC236}">
                <a16:creationId xmlns:a16="http://schemas.microsoft.com/office/drawing/2014/main" id="{71951C7C-CC2E-6E2E-E329-9AE1E5726B1D}"/>
              </a:ext>
            </a:extLst>
          </p:cNvPr>
          <p:cNvGrpSpPr/>
          <p:nvPr/>
        </p:nvGrpSpPr>
        <p:grpSpPr>
          <a:xfrm>
            <a:off x="9702512" y="3460424"/>
            <a:ext cx="999569" cy="826544"/>
            <a:chOff x="5128631" y="3143121"/>
            <a:chExt cx="1298448" cy="1112219"/>
          </a:xfrm>
        </p:grpSpPr>
        <p:grpSp>
          <p:nvGrpSpPr>
            <p:cNvPr id="26" name="Grupo 25">
              <a:extLst>
                <a:ext uri="{FF2B5EF4-FFF2-40B4-BE49-F238E27FC236}">
                  <a16:creationId xmlns:a16="http://schemas.microsoft.com/office/drawing/2014/main" id="{18F69EB4-CF1A-C927-D56F-DB03F6FE366C}"/>
                </a:ext>
              </a:extLst>
            </p:cNvPr>
            <p:cNvGrpSpPr/>
            <p:nvPr/>
          </p:nvGrpSpPr>
          <p:grpSpPr>
            <a:xfrm>
              <a:off x="5394069" y="3143121"/>
              <a:ext cx="767572" cy="789335"/>
              <a:chOff x="272796" y="4059963"/>
              <a:chExt cx="1060704" cy="1024128"/>
            </a:xfrm>
          </p:grpSpPr>
          <p:sp>
            <p:nvSpPr>
              <p:cNvPr id="32" name="Elipse 31">
                <a:extLst>
                  <a:ext uri="{FF2B5EF4-FFF2-40B4-BE49-F238E27FC236}">
                    <a16:creationId xmlns:a16="http://schemas.microsoft.com/office/drawing/2014/main" id="{1AB59442-EC7A-592D-760F-664BAEF3D700}"/>
                  </a:ext>
                </a:extLst>
              </p:cNvPr>
              <p:cNvSpPr/>
              <p:nvPr/>
            </p:nvSpPr>
            <p:spPr>
              <a:xfrm>
                <a:off x="272796" y="4059963"/>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33" name="Gráfico 32" descr="Sostenibilidad contorno">
                <a:extLst>
                  <a:ext uri="{FF2B5EF4-FFF2-40B4-BE49-F238E27FC236}">
                    <a16:creationId xmlns:a16="http://schemas.microsoft.com/office/drawing/2014/main" id="{D2CA3E22-373E-B854-8D40-EE47071FDF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1864" y="4227118"/>
                <a:ext cx="639144" cy="639144"/>
              </a:xfrm>
              <a:prstGeom prst="rect">
                <a:avLst/>
              </a:prstGeom>
            </p:spPr>
          </p:pic>
        </p:grpSp>
        <p:sp>
          <p:nvSpPr>
            <p:cNvPr id="31" name="CuadroTexto 30">
              <a:extLst>
                <a:ext uri="{FF2B5EF4-FFF2-40B4-BE49-F238E27FC236}">
                  <a16:creationId xmlns:a16="http://schemas.microsoft.com/office/drawing/2014/main" id="{EA6693F2-A43B-05C5-19D7-2A33039F1A2F}"/>
                </a:ext>
              </a:extLst>
            </p:cNvPr>
            <p:cNvSpPr txBox="1"/>
            <p:nvPr/>
          </p:nvSpPr>
          <p:spPr>
            <a:xfrm>
              <a:off x="5128631" y="3882603"/>
              <a:ext cx="1298448" cy="372737"/>
            </a:xfrm>
            <a:prstGeom prst="rect">
              <a:avLst/>
            </a:prstGeom>
            <a:noFill/>
          </p:spPr>
          <p:txBody>
            <a:bodyPr wrap="square" rtlCol="0">
              <a:spAutoFit/>
            </a:bodyPr>
            <a:lstStyle/>
            <a:p>
              <a:pPr algn="ctr"/>
              <a:r>
                <a:rPr lang="es-MX" sz="1200" noProof="0" dirty="0" err="1">
                  <a:latin typeface="Arial" panose="020B0604020202020204" pitchFamily="34" charset="0"/>
                  <a:cs typeface="Arial" panose="020B0604020202020204" pitchFamily="34" charset="0"/>
                </a:rPr>
                <a:t>ONG´s</a:t>
              </a:r>
              <a:endParaRPr lang="es-MX" sz="1200" noProof="0" dirty="0">
                <a:latin typeface="Arial" panose="020B0604020202020204" pitchFamily="34" charset="0"/>
                <a:cs typeface="Arial" panose="020B0604020202020204" pitchFamily="34" charset="0"/>
              </a:endParaRPr>
            </a:p>
          </p:txBody>
        </p:sp>
      </p:grpSp>
      <p:grpSp>
        <p:nvGrpSpPr>
          <p:cNvPr id="34" name="Grupo 33">
            <a:extLst>
              <a:ext uri="{FF2B5EF4-FFF2-40B4-BE49-F238E27FC236}">
                <a16:creationId xmlns:a16="http://schemas.microsoft.com/office/drawing/2014/main" id="{CBB2654E-4A21-A8B3-CF96-C84CFC681109}"/>
              </a:ext>
            </a:extLst>
          </p:cNvPr>
          <p:cNvGrpSpPr/>
          <p:nvPr/>
        </p:nvGrpSpPr>
        <p:grpSpPr>
          <a:xfrm>
            <a:off x="7213013" y="2581594"/>
            <a:ext cx="1172515" cy="766301"/>
            <a:chOff x="106709" y="4906862"/>
            <a:chExt cx="1132817" cy="730887"/>
          </a:xfrm>
        </p:grpSpPr>
        <p:sp>
          <p:nvSpPr>
            <p:cNvPr id="35" name="Elipse 34">
              <a:extLst>
                <a:ext uri="{FF2B5EF4-FFF2-40B4-BE49-F238E27FC236}">
                  <a16:creationId xmlns:a16="http://schemas.microsoft.com/office/drawing/2014/main" id="{3ED39AA9-DD5B-F1FD-EBBD-C0998AD904A7}"/>
                </a:ext>
              </a:extLst>
            </p:cNvPr>
            <p:cNvSpPr/>
            <p:nvPr/>
          </p:nvSpPr>
          <p:spPr>
            <a:xfrm>
              <a:off x="392324" y="4906862"/>
              <a:ext cx="561588" cy="52887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36" name="Gráfico 35" descr="Niños contorno">
              <a:extLst>
                <a:ext uri="{FF2B5EF4-FFF2-40B4-BE49-F238E27FC236}">
                  <a16:creationId xmlns:a16="http://schemas.microsoft.com/office/drawing/2014/main" id="{DD9BC5E6-0806-5C0D-EB56-9E52C968B68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2332" y="4925531"/>
              <a:ext cx="531580" cy="531580"/>
            </a:xfrm>
            <a:prstGeom prst="rect">
              <a:avLst/>
            </a:prstGeom>
          </p:spPr>
        </p:pic>
        <p:sp>
          <p:nvSpPr>
            <p:cNvPr id="37" name="CuadroTexto 36">
              <a:extLst>
                <a:ext uri="{FF2B5EF4-FFF2-40B4-BE49-F238E27FC236}">
                  <a16:creationId xmlns:a16="http://schemas.microsoft.com/office/drawing/2014/main" id="{E11A6B3C-D511-4D84-E734-B6B61074D178}"/>
                </a:ext>
              </a:extLst>
            </p:cNvPr>
            <p:cNvSpPr txBox="1"/>
            <p:nvPr/>
          </p:nvSpPr>
          <p:spPr>
            <a:xfrm>
              <a:off x="106709" y="5395568"/>
              <a:ext cx="1132817" cy="242181"/>
            </a:xfrm>
            <a:prstGeom prst="rect">
              <a:avLst/>
            </a:prstGeom>
            <a:noFill/>
          </p:spPr>
          <p:txBody>
            <a:bodyPr wrap="square" rtlCol="0">
              <a:spAutoFit/>
            </a:bodyPr>
            <a:lstStyle/>
            <a:p>
              <a:pPr algn="ctr"/>
              <a:r>
                <a:rPr lang="es-MX" sz="1050" noProof="0" dirty="0">
                  <a:latin typeface="Arial" panose="020B0604020202020204" pitchFamily="34" charset="0"/>
                  <a:cs typeface="Arial" panose="020B0604020202020204" pitchFamily="34" charset="0"/>
                </a:rPr>
                <a:t>Ciudadanía</a:t>
              </a:r>
            </a:p>
          </p:txBody>
        </p:sp>
      </p:grpSp>
      <p:sp>
        <p:nvSpPr>
          <p:cNvPr id="16" name="Rectángulo 15">
            <a:extLst>
              <a:ext uri="{FF2B5EF4-FFF2-40B4-BE49-F238E27FC236}">
                <a16:creationId xmlns:a16="http://schemas.microsoft.com/office/drawing/2014/main" id="{062018D0-C9B7-10E7-516D-117840994060}"/>
              </a:ext>
            </a:extLst>
          </p:cNvPr>
          <p:cNvSpPr/>
          <p:nvPr/>
        </p:nvSpPr>
        <p:spPr>
          <a:xfrm>
            <a:off x="910089" y="2200638"/>
            <a:ext cx="363380" cy="33025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s-MX" b="1" noProof="0" dirty="0">
                <a:solidFill>
                  <a:schemeClr val="tx1"/>
                </a:solidFill>
              </a:rPr>
              <a:t>I   N   F   L   U   E   N   C   E</a:t>
            </a:r>
          </a:p>
        </p:txBody>
      </p:sp>
      <p:sp>
        <p:nvSpPr>
          <p:cNvPr id="23" name="Rectángulo 22">
            <a:extLst>
              <a:ext uri="{FF2B5EF4-FFF2-40B4-BE49-F238E27FC236}">
                <a16:creationId xmlns:a16="http://schemas.microsoft.com/office/drawing/2014/main" id="{97F43927-67F5-B3C1-29CE-1EDFFB432315}"/>
              </a:ext>
            </a:extLst>
          </p:cNvPr>
          <p:cNvSpPr/>
          <p:nvPr/>
        </p:nvSpPr>
        <p:spPr>
          <a:xfrm rot="5400000">
            <a:off x="6239581" y="5046090"/>
            <a:ext cx="363380" cy="33025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s-MX" b="1" noProof="0" dirty="0">
                <a:solidFill>
                  <a:schemeClr val="tx1"/>
                </a:solidFill>
              </a:rPr>
              <a:t>I   N   T   E   R   E   S   T</a:t>
            </a:r>
          </a:p>
        </p:txBody>
      </p:sp>
      <p:grpSp>
        <p:nvGrpSpPr>
          <p:cNvPr id="3" name="Grupo 2">
            <a:extLst>
              <a:ext uri="{FF2B5EF4-FFF2-40B4-BE49-F238E27FC236}">
                <a16:creationId xmlns:a16="http://schemas.microsoft.com/office/drawing/2014/main" id="{AD136A06-69BA-9117-F6F2-18EAA73FBE0C}"/>
              </a:ext>
            </a:extLst>
          </p:cNvPr>
          <p:cNvGrpSpPr/>
          <p:nvPr/>
        </p:nvGrpSpPr>
        <p:grpSpPr>
          <a:xfrm>
            <a:off x="9000603" y="1444056"/>
            <a:ext cx="1489867" cy="1110683"/>
            <a:chOff x="5131439" y="1715976"/>
            <a:chExt cx="1298448" cy="1005129"/>
          </a:xfrm>
        </p:grpSpPr>
        <p:grpSp>
          <p:nvGrpSpPr>
            <p:cNvPr id="28" name="Grupo 27">
              <a:extLst>
                <a:ext uri="{FF2B5EF4-FFF2-40B4-BE49-F238E27FC236}">
                  <a16:creationId xmlns:a16="http://schemas.microsoft.com/office/drawing/2014/main" id="{B0F98099-373C-5BD0-9F0C-6F182F4FED31}"/>
                </a:ext>
              </a:extLst>
            </p:cNvPr>
            <p:cNvGrpSpPr/>
            <p:nvPr/>
          </p:nvGrpSpPr>
          <p:grpSpPr>
            <a:xfrm>
              <a:off x="5551439" y="1715976"/>
              <a:ext cx="497190" cy="501144"/>
              <a:chOff x="473970" y="1863547"/>
              <a:chExt cx="687066" cy="711936"/>
            </a:xfrm>
          </p:grpSpPr>
          <p:sp>
            <p:nvSpPr>
              <p:cNvPr id="30" name="Elipse 29">
                <a:extLst>
                  <a:ext uri="{FF2B5EF4-FFF2-40B4-BE49-F238E27FC236}">
                    <a16:creationId xmlns:a16="http://schemas.microsoft.com/office/drawing/2014/main" id="{81D0FED6-10FB-D4EF-FE7F-7ADBD8B8568F}"/>
                  </a:ext>
                </a:extLst>
              </p:cNvPr>
              <p:cNvSpPr/>
              <p:nvPr/>
            </p:nvSpPr>
            <p:spPr>
              <a:xfrm>
                <a:off x="473970" y="1863547"/>
                <a:ext cx="687066" cy="71193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38" name="Gráfico 37" descr="Banco contorno">
                <a:extLst>
                  <a:ext uri="{FF2B5EF4-FFF2-40B4-BE49-F238E27FC236}">
                    <a16:creationId xmlns:a16="http://schemas.microsoft.com/office/drawing/2014/main" id="{9D450C53-0BBE-9701-9878-8E52B13DCB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359" y="1955029"/>
                <a:ext cx="487894" cy="487895"/>
              </a:xfrm>
              <a:prstGeom prst="rect">
                <a:avLst/>
              </a:prstGeom>
            </p:spPr>
          </p:pic>
        </p:grpSp>
        <p:sp>
          <p:nvSpPr>
            <p:cNvPr id="29" name="CuadroTexto 28">
              <a:extLst>
                <a:ext uri="{FF2B5EF4-FFF2-40B4-BE49-F238E27FC236}">
                  <a16:creationId xmlns:a16="http://schemas.microsoft.com/office/drawing/2014/main" id="{1C710D0A-3CDB-D340-EE74-DBC24B3E6C50}"/>
                </a:ext>
              </a:extLst>
            </p:cNvPr>
            <p:cNvSpPr txBox="1"/>
            <p:nvPr/>
          </p:nvSpPr>
          <p:spPr>
            <a:xfrm>
              <a:off x="5131439" y="2198867"/>
              <a:ext cx="1298448" cy="522238"/>
            </a:xfrm>
            <a:prstGeom prst="rect">
              <a:avLst/>
            </a:prstGeom>
            <a:noFill/>
          </p:spPr>
          <p:txBody>
            <a:bodyPr wrap="square" rtlCol="0">
              <a:spAutoFit/>
            </a:bodyPr>
            <a:lstStyle/>
            <a:p>
              <a:pPr algn="ctr"/>
              <a:r>
                <a:rPr lang="es-MX" sz="1050" noProof="0" dirty="0">
                  <a:latin typeface="Arial" panose="020B0604020202020204" pitchFamily="34" charset="0"/>
                  <a:cs typeface="Arial" panose="020B0604020202020204" pitchFamily="34" charset="0"/>
                </a:rPr>
                <a:t>Sector </a:t>
              </a:r>
            </a:p>
            <a:p>
              <a:pPr algn="ctr"/>
              <a:r>
                <a:rPr lang="es-MX" sz="1050" noProof="0" dirty="0">
                  <a:latin typeface="Arial" panose="020B0604020202020204" pitchFamily="34" charset="0"/>
                  <a:cs typeface="Arial" panose="020B0604020202020204" pitchFamily="34" charset="0"/>
                </a:rPr>
                <a:t>Publico</a:t>
              </a:r>
            </a:p>
            <a:p>
              <a:pPr algn="ctr"/>
              <a:r>
                <a:rPr lang="es-MX" sz="1050" noProof="0" dirty="0">
                  <a:latin typeface="Arial" panose="020B0604020202020204" pitchFamily="34" charset="0"/>
                  <a:cs typeface="Arial" panose="020B0604020202020204" pitchFamily="34" charset="0"/>
                </a:rPr>
                <a:t>Nacional</a:t>
              </a:r>
            </a:p>
          </p:txBody>
        </p:sp>
      </p:grpSp>
      <p:grpSp>
        <p:nvGrpSpPr>
          <p:cNvPr id="39" name="Grupo 38">
            <a:extLst>
              <a:ext uri="{FF2B5EF4-FFF2-40B4-BE49-F238E27FC236}">
                <a16:creationId xmlns:a16="http://schemas.microsoft.com/office/drawing/2014/main" id="{2B84E064-46BB-C689-A4C3-84CC7CAA8F63}"/>
              </a:ext>
            </a:extLst>
          </p:cNvPr>
          <p:cNvGrpSpPr/>
          <p:nvPr/>
        </p:nvGrpSpPr>
        <p:grpSpPr>
          <a:xfrm>
            <a:off x="8171201" y="2642457"/>
            <a:ext cx="1489867" cy="949100"/>
            <a:chOff x="5131439" y="1715976"/>
            <a:chExt cx="1298448" cy="858902"/>
          </a:xfrm>
        </p:grpSpPr>
        <p:grpSp>
          <p:nvGrpSpPr>
            <p:cNvPr id="40" name="Grupo 39">
              <a:extLst>
                <a:ext uri="{FF2B5EF4-FFF2-40B4-BE49-F238E27FC236}">
                  <a16:creationId xmlns:a16="http://schemas.microsoft.com/office/drawing/2014/main" id="{3C79A5AB-C3EB-A68D-5638-DAE600E726D7}"/>
                </a:ext>
              </a:extLst>
            </p:cNvPr>
            <p:cNvGrpSpPr/>
            <p:nvPr/>
          </p:nvGrpSpPr>
          <p:grpSpPr>
            <a:xfrm>
              <a:off x="5551439" y="1715976"/>
              <a:ext cx="497190" cy="501144"/>
              <a:chOff x="473970" y="1863547"/>
              <a:chExt cx="687066" cy="711936"/>
            </a:xfrm>
          </p:grpSpPr>
          <p:sp>
            <p:nvSpPr>
              <p:cNvPr id="42" name="Elipse 41">
                <a:extLst>
                  <a:ext uri="{FF2B5EF4-FFF2-40B4-BE49-F238E27FC236}">
                    <a16:creationId xmlns:a16="http://schemas.microsoft.com/office/drawing/2014/main" id="{67EE107E-084D-5DC3-54E7-E50AB4291DE1}"/>
                  </a:ext>
                </a:extLst>
              </p:cNvPr>
              <p:cNvSpPr/>
              <p:nvPr/>
            </p:nvSpPr>
            <p:spPr>
              <a:xfrm>
                <a:off x="473970" y="1863547"/>
                <a:ext cx="687066" cy="71193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43" name="Gráfico 42" descr="Banco contorno">
                <a:extLst>
                  <a:ext uri="{FF2B5EF4-FFF2-40B4-BE49-F238E27FC236}">
                    <a16:creationId xmlns:a16="http://schemas.microsoft.com/office/drawing/2014/main" id="{74C1BD14-CF6A-7E37-81F1-311E9853FBB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359" y="1955029"/>
                <a:ext cx="487894" cy="487895"/>
              </a:xfrm>
              <a:prstGeom prst="rect">
                <a:avLst/>
              </a:prstGeom>
            </p:spPr>
          </p:pic>
        </p:grpSp>
        <p:sp>
          <p:nvSpPr>
            <p:cNvPr id="41" name="CuadroTexto 40">
              <a:extLst>
                <a:ext uri="{FF2B5EF4-FFF2-40B4-BE49-F238E27FC236}">
                  <a16:creationId xmlns:a16="http://schemas.microsoft.com/office/drawing/2014/main" id="{9920B2E4-23BE-4026-3862-DCB95ADF3742}"/>
                </a:ext>
              </a:extLst>
            </p:cNvPr>
            <p:cNvSpPr txBox="1"/>
            <p:nvPr/>
          </p:nvSpPr>
          <p:spPr>
            <a:xfrm>
              <a:off x="5131439" y="2198867"/>
              <a:ext cx="1298448" cy="376011"/>
            </a:xfrm>
            <a:prstGeom prst="rect">
              <a:avLst/>
            </a:prstGeom>
            <a:noFill/>
          </p:spPr>
          <p:txBody>
            <a:bodyPr wrap="square" rtlCol="0">
              <a:spAutoFit/>
            </a:bodyPr>
            <a:lstStyle/>
            <a:p>
              <a:pPr algn="ctr"/>
              <a:r>
                <a:rPr lang="es-MX" sz="1050" noProof="0" dirty="0">
                  <a:latin typeface="Arial" panose="020B0604020202020204" pitchFamily="34" charset="0"/>
                  <a:cs typeface="Arial" panose="020B0604020202020204" pitchFamily="34" charset="0"/>
                </a:rPr>
                <a:t>Sector Publico</a:t>
              </a:r>
            </a:p>
            <a:p>
              <a:pPr algn="ctr"/>
              <a:r>
                <a:rPr lang="es-MX" sz="1050" noProof="0" dirty="0">
                  <a:latin typeface="Arial" panose="020B0604020202020204" pitchFamily="34" charset="0"/>
                  <a:cs typeface="Arial" panose="020B0604020202020204" pitchFamily="34" charset="0"/>
                </a:rPr>
                <a:t>Local</a:t>
              </a:r>
            </a:p>
          </p:txBody>
        </p:sp>
      </p:grpSp>
      <p:sp>
        <p:nvSpPr>
          <p:cNvPr id="44" name="Título 1">
            <a:extLst>
              <a:ext uri="{FF2B5EF4-FFF2-40B4-BE49-F238E27FC236}">
                <a16:creationId xmlns:a16="http://schemas.microsoft.com/office/drawing/2014/main" id="{0DB194B0-BC93-EC19-8893-646180F09314}"/>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Audiencias Clave - Mapeo</a:t>
            </a:r>
          </a:p>
        </p:txBody>
      </p:sp>
      <p:pic>
        <p:nvPicPr>
          <p:cNvPr id="6" name="Imagen 5">
            <a:extLst>
              <a:ext uri="{FF2B5EF4-FFF2-40B4-BE49-F238E27FC236}">
                <a16:creationId xmlns:a16="http://schemas.microsoft.com/office/drawing/2014/main" id="{733A2D90-75D6-B881-919C-2D7F22A8B8A8}"/>
              </a:ext>
            </a:extLst>
          </p:cNvPr>
          <p:cNvPicPr>
            <a:picLocks noChangeAspect="1"/>
          </p:cNvPicPr>
          <p:nvPr/>
        </p:nvPicPr>
        <p:blipFill>
          <a:blip r:embed="rId9"/>
          <a:stretch>
            <a:fillRect/>
          </a:stretch>
        </p:blipFill>
        <p:spPr>
          <a:xfrm>
            <a:off x="10007600" y="1"/>
            <a:ext cx="2450360" cy="899452"/>
          </a:xfrm>
          <a:prstGeom prst="rect">
            <a:avLst/>
          </a:prstGeom>
        </p:spPr>
      </p:pic>
    </p:spTree>
    <p:extLst>
      <p:ext uri="{BB962C8B-B14F-4D97-AF65-F5344CB8AC3E}">
        <p14:creationId xmlns:p14="http://schemas.microsoft.com/office/powerpoint/2010/main" val="8133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A291A-AA77-0FFC-07A1-026B435F6308}"/>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CAA28425-A188-E06F-FA07-1AF945821E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sp>
        <p:nvSpPr>
          <p:cNvPr id="25" name="Rectángulo 24">
            <a:extLst>
              <a:ext uri="{FF2B5EF4-FFF2-40B4-BE49-F238E27FC236}">
                <a16:creationId xmlns:a16="http://schemas.microsoft.com/office/drawing/2014/main" id="{C6A83F65-2401-F4A4-098A-528A73948C78}"/>
              </a:ext>
            </a:extLst>
          </p:cNvPr>
          <p:cNvSpPr/>
          <p:nvPr/>
        </p:nvSpPr>
        <p:spPr>
          <a:xfrm>
            <a:off x="0" y="-38104"/>
            <a:ext cx="12207240" cy="6934203"/>
          </a:xfrm>
          <a:prstGeom prst="rect">
            <a:avLst/>
          </a:prstGeom>
          <a:solidFill>
            <a:schemeClr val="tx2">
              <a:alpha val="5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24" name="Imagen 23">
            <a:extLst>
              <a:ext uri="{FF2B5EF4-FFF2-40B4-BE49-F238E27FC236}">
                <a16:creationId xmlns:a16="http://schemas.microsoft.com/office/drawing/2014/main" id="{15E48903-0874-8FB7-7609-72757955C583}"/>
              </a:ext>
            </a:extLst>
          </p:cNvPr>
          <p:cNvPicPr>
            <a:picLocks noChangeAspect="1"/>
          </p:cNvPicPr>
          <p:nvPr/>
        </p:nvPicPr>
        <p:blipFill>
          <a:blip r:embed="rId3"/>
          <a:stretch>
            <a:fillRect/>
          </a:stretch>
        </p:blipFill>
        <p:spPr>
          <a:xfrm>
            <a:off x="450374" y="2987899"/>
            <a:ext cx="4470400" cy="3111345"/>
          </a:xfrm>
          <a:prstGeom prst="rect">
            <a:avLst/>
          </a:prstGeom>
        </p:spPr>
      </p:pic>
      <p:sp>
        <p:nvSpPr>
          <p:cNvPr id="27" name="Flecha: pentágono 26">
            <a:extLst>
              <a:ext uri="{FF2B5EF4-FFF2-40B4-BE49-F238E27FC236}">
                <a16:creationId xmlns:a16="http://schemas.microsoft.com/office/drawing/2014/main" id="{B754B0C1-04FF-BEDA-7BFC-F04871B31576}"/>
              </a:ext>
            </a:extLst>
          </p:cNvPr>
          <p:cNvSpPr/>
          <p:nvPr/>
        </p:nvSpPr>
        <p:spPr>
          <a:xfrm>
            <a:off x="5157974" y="2735395"/>
            <a:ext cx="602773" cy="3505200"/>
          </a:xfrm>
          <a:prstGeom prst="homePlat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DO" dirty="0">
              <a:highlight>
                <a:srgbClr val="FFFF00"/>
              </a:highlight>
            </a:endParaRPr>
          </a:p>
        </p:txBody>
      </p:sp>
      <p:sp>
        <p:nvSpPr>
          <p:cNvPr id="46" name="Título 1">
            <a:extLst>
              <a:ext uri="{FF2B5EF4-FFF2-40B4-BE49-F238E27FC236}">
                <a16:creationId xmlns:a16="http://schemas.microsoft.com/office/drawing/2014/main" id="{3934CB58-C5F0-E146-0E1B-DE3FE29FA74F}"/>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Priorización de audiencias</a:t>
            </a:r>
          </a:p>
        </p:txBody>
      </p:sp>
      <p:pic>
        <p:nvPicPr>
          <p:cNvPr id="6233" name="Imagen 6232">
            <a:extLst>
              <a:ext uri="{FF2B5EF4-FFF2-40B4-BE49-F238E27FC236}">
                <a16:creationId xmlns:a16="http://schemas.microsoft.com/office/drawing/2014/main" id="{47DA90B3-FBCD-3CF9-5D0B-0C86E0057A13}"/>
              </a:ext>
            </a:extLst>
          </p:cNvPr>
          <p:cNvPicPr>
            <a:picLocks noChangeAspect="1"/>
          </p:cNvPicPr>
          <p:nvPr/>
        </p:nvPicPr>
        <p:blipFill>
          <a:blip r:embed="rId4"/>
          <a:stretch>
            <a:fillRect/>
          </a:stretch>
        </p:blipFill>
        <p:spPr>
          <a:xfrm>
            <a:off x="5997947" y="2797244"/>
            <a:ext cx="5663880" cy="3443351"/>
          </a:xfrm>
          <a:prstGeom prst="rect">
            <a:avLst/>
          </a:prstGeom>
        </p:spPr>
      </p:pic>
      <p:sp>
        <p:nvSpPr>
          <p:cNvPr id="6234" name="CuadroTexto 6233">
            <a:extLst>
              <a:ext uri="{FF2B5EF4-FFF2-40B4-BE49-F238E27FC236}">
                <a16:creationId xmlns:a16="http://schemas.microsoft.com/office/drawing/2014/main" id="{F582728A-91E6-A4B3-5914-DE43A96E4B3F}"/>
              </a:ext>
            </a:extLst>
          </p:cNvPr>
          <p:cNvSpPr txBox="1"/>
          <p:nvPr/>
        </p:nvSpPr>
        <p:spPr>
          <a:xfrm>
            <a:off x="219457" y="1045723"/>
            <a:ext cx="11764103"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Priorizar audiencias a lo largo del tiempo permite una participación estratégica y escalonada. El sector público es clave al inicio para apoyo normativo; el sector privado cobra relevancia para soluciones escalables. Los ciudadanos se involucran gradualmente para impulsar el cambio de comportamiento, las ONG apoyan la acción local y la academia aporta investigación y fortalecimiento de capacidades, alineando esfuerzos con los objetivos del proyecto.</a:t>
            </a:r>
          </a:p>
        </p:txBody>
      </p:sp>
      <p:sp>
        <p:nvSpPr>
          <p:cNvPr id="6235" name="Estrella: 6 puntas 6234">
            <a:extLst>
              <a:ext uri="{FF2B5EF4-FFF2-40B4-BE49-F238E27FC236}">
                <a16:creationId xmlns:a16="http://schemas.microsoft.com/office/drawing/2014/main" id="{A7D8A396-DF6A-4D16-22B5-0DBC361CE3B8}"/>
              </a:ext>
            </a:extLst>
          </p:cNvPr>
          <p:cNvSpPr/>
          <p:nvPr/>
        </p:nvSpPr>
        <p:spPr>
          <a:xfrm>
            <a:off x="7754620" y="2574143"/>
            <a:ext cx="203200" cy="223100"/>
          </a:xfrm>
          <a:prstGeom prst="star6">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DO"/>
          </a:p>
        </p:txBody>
      </p:sp>
      <p:pic>
        <p:nvPicPr>
          <p:cNvPr id="6" name="Imagen 5">
            <a:extLst>
              <a:ext uri="{FF2B5EF4-FFF2-40B4-BE49-F238E27FC236}">
                <a16:creationId xmlns:a16="http://schemas.microsoft.com/office/drawing/2014/main" id="{281CE3FC-1FDE-9316-70D6-E2DBE41EBDF6}"/>
              </a:ext>
            </a:extLst>
          </p:cNvPr>
          <p:cNvPicPr>
            <a:picLocks noChangeAspect="1"/>
          </p:cNvPicPr>
          <p:nvPr/>
        </p:nvPicPr>
        <p:blipFill>
          <a:blip r:embed="rId5"/>
          <a:stretch>
            <a:fillRect/>
          </a:stretch>
        </p:blipFill>
        <p:spPr>
          <a:xfrm>
            <a:off x="10007600" y="1"/>
            <a:ext cx="2450360" cy="899452"/>
          </a:xfrm>
          <a:prstGeom prst="rect">
            <a:avLst/>
          </a:prstGeom>
        </p:spPr>
      </p:pic>
    </p:spTree>
    <p:extLst>
      <p:ext uri="{BB962C8B-B14F-4D97-AF65-F5344CB8AC3E}">
        <p14:creationId xmlns:p14="http://schemas.microsoft.com/office/powerpoint/2010/main" val="287440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6233"/>
                                        </p:tgtEl>
                                        <p:attrNameLst>
                                          <p:attrName>style.visibility</p:attrName>
                                        </p:attrNameLst>
                                      </p:cBhvr>
                                      <p:to>
                                        <p:strVal val="visible"/>
                                      </p:to>
                                    </p:set>
                                    <p:animEffect transition="in" filter="fade">
                                      <p:cBhvr>
                                        <p:cTn id="10" dur="500"/>
                                        <p:tgtEl>
                                          <p:spTgt spid="6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8ABD8-0DB6-D6B7-0140-EA6AF737E127}"/>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181D1C96-703E-8B8A-2EA9-E5A0322F67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Tabla 15">
            <a:extLst>
              <a:ext uri="{FF2B5EF4-FFF2-40B4-BE49-F238E27FC236}">
                <a16:creationId xmlns:a16="http://schemas.microsoft.com/office/drawing/2014/main" id="{7D9AD7D7-74B1-E43F-586C-3618C8416786}"/>
              </a:ext>
            </a:extLst>
          </p:cNvPr>
          <p:cNvGraphicFramePr>
            <a:graphicFrameLocks noGrp="1"/>
          </p:cNvGraphicFramePr>
          <p:nvPr>
            <p:extLst>
              <p:ext uri="{D42A27DB-BD31-4B8C-83A1-F6EECF244321}">
                <p14:modId xmlns:p14="http://schemas.microsoft.com/office/powerpoint/2010/main" val="440688644"/>
              </p:ext>
            </p:extLst>
          </p:nvPr>
        </p:nvGraphicFramePr>
        <p:xfrm>
          <a:off x="813412" y="1817864"/>
          <a:ext cx="10849760" cy="4964990"/>
        </p:xfrm>
        <a:graphic>
          <a:graphicData uri="http://schemas.openxmlformats.org/drawingml/2006/table">
            <a:tbl>
              <a:tblPr firstRow="1" bandRow="1">
                <a:tableStyleId>{5C22544A-7EE6-4342-B048-85BDC9FD1C3A}</a:tableStyleId>
              </a:tblPr>
              <a:tblGrid>
                <a:gridCol w="1036381">
                  <a:extLst>
                    <a:ext uri="{9D8B030D-6E8A-4147-A177-3AD203B41FA5}">
                      <a16:colId xmlns:a16="http://schemas.microsoft.com/office/drawing/2014/main" val="587600393"/>
                    </a:ext>
                  </a:extLst>
                </a:gridCol>
                <a:gridCol w="3400152">
                  <a:extLst>
                    <a:ext uri="{9D8B030D-6E8A-4147-A177-3AD203B41FA5}">
                      <a16:colId xmlns:a16="http://schemas.microsoft.com/office/drawing/2014/main" val="449239743"/>
                    </a:ext>
                  </a:extLst>
                </a:gridCol>
                <a:gridCol w="1219200">
                  <a:extLst>
                    <a:ext uri="{9D8B030D-6E8A-4147-A177-3AD203B41FA5}">
                      <a16:colId xmlns:a16="http://schemas.microsoft.com/office/drawing/2014/main" val="2426177501"/>
                    </a:ext>
                  </a:extLst>
                </a:gridCol>
                <a:gridCol w="1405467">
                  <a:extLst>
                    <a:ext uri="{9D8B030D-6E8A-4147-A177-3AD203B41FA5}">
                      <a16:colId xmlns:a16="http://schemas.microsoft.com/office/drawing/2014/main" val="1590832652"/>
                    </a:ext>
                  </a:extLst>
                </a:gridCol>
                <a:gridCol w="2150507">
                  <a:extLst>
                    <a:ext uri="{9D8B030D-6E8A-4147-A177-3AD203B41FA5}">
                      <a16:colId xmlns:a16="http://schemas.microsoft.com/office/drawing/2014/main" val="3586688112"/>
                    </a:ext>
                  </a:extLst>
                </a:gridCol>
                <a:gridCol w="1638053">
                  <a:extLst>
                    <a:ext uri="{9D8B030D-6E8A-4147-A177-3AD203B41FA5}">
                      <a16:colId xmlns:a16="http://schemas.microsoft.com/office/drawing/2014/main" val="4174659773"/>
                    </a:ext>
                  </a:extLst>
                </a:gridCol>
              </a:tblGrid>
              <a:tr h="459468">
                <a:tc>
                  <a:txBody>
                    <a:bodyPr/>
                    <a:lstStyle/>
                    <a:p>
                      <a:pPr algn="ctr"/>
                      <a:endParaRPr lang="es-MX" sz="1600" b="1" noProof="0" dirty="0"/>
                    </a:p>
                  </a:txBody>
                  <a:tcPr anchor="ctr"/>
                </a:tc>
                <a:tc>
                  <a:txBody>
                    <a:bodyPr/>
                    <a:lstStyle/>
                    <a:p>
                      <a:pPr algn="ctr"/>
                      <a:r>
                        <a:rPr lang="es-MX" sz="1600" noProof="0" dirty="0"/>
                        <a:t>¿Quien es?</a:t>
                      </a:r>
                    </a:p>
                  </a:txBody>
                  <a:tcPr anchor="ctr"/>
                </a:tc>
                <a:tc>
                  <a:txBody>
                    <a:bodyPr/>
                    <a:lstStyle/>
                    <a:p>
                      <a:pPr algn="ctr"/>
                      <a:r>
                        <a:rPr lang="es-MX" sz="1600" noProof="0" dirty="0"/>
                        <a:t>Influencia</a:t>
                      </a:r>
                    </a:p>
                  </a:txBody>
                  <a:tcPr anchor="ctr"/>
                </a:tc>
                <a:tc>
                  <a:txBody>
                    <a:bodyPr/>
                    <a:lstStyle/>
                    <a:p>
                      <a:pPr algn="ctr"/>
                      <a:r>
                        <a:rPr lang="es-MX" sz="1600" noProof="0" dirty="0"/>
                        <a:t>Interés</a:t>
                      </a:r>
                    </a:p>
                  </a:txBody>
                  <a:tcPr anchor="ctr"/>
                </a:tc>
                <a:tc>
                  <a:txBody>
                    <a:bodyPr/>
                    <a:lstStyle/>
                    <a:p>
                      <a:pPr algn="ctr"/>
                      <a:r>
                        <a:rPr lang="es-MX" sz="1600" noProof="0" dirty="0"/>
                        <a:t>Rol en el proyecto</a:t>
                      </a:r>
                    </a:p>
                  </a:txBody>
                  <a:tcPr anchor="ctr"/>
                </a:tc>
                <a:tc>
                  <a:txBody>
                    <a:bodyPr/>
                    <a:lstStyle/>
                    <a:p>
                      <a:pPr algn="ctr"/>
                      <a:r>
                        <a:rPr lang="es-MX" sz="1600" noProof="0" dirty="0"/>
                        <a:t>Objetivo de comunicación </a:t>
                      </a:r>
                    </a:p>
                  </a:txBody>
                  <a:tcPr anchor="ctr"/>
                </a:tc>
                <a:extLst>
                  <a:ext uri="{0D108BD9-81ED-4DB2-BD59-A6C34878D82A}">
                    <a16:rowId xmlns:a16="http://schemas.microsoft.com/office/drawing/2014/main" val="2878035451"/>
                  </a:ext>
                </a:extLst>
              </a:tr>
              <a:tr h="9902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noProof="0" dirty="0" err="1"/>
                        <a:t>Inter-ministerial</a:t>
                      </a:r>
                      <a:endParaRPr lang="es-MX" sz="1400" b="1" noProof="0" dirty="0"/>
                    </a:p>
                  </a:txBody>
                  <a:tcPr marL="39558" marR="39558" marT="19779" marB="19779"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noProof="0" dirty="0"/>
                        <a:t>Grupos de trabajo o comités conformados por múltiples ministerios (medio ambiente, salud, economía, educación, planificación, etc.) que abordan de manera conjunta temas transversales como la sostenibilidad, la gestión de residuos y la economía circular.</a:t>
                      </a:r>
                    </a:p>
                  </a:txBody>
                  <a:tcPr marL="39558" marR="39558" marT="19779" marB="19779" anchor="ctr"/>
                </a:tc>
                <a:tc>
                  <a:txBody>
                    <a:bodyPr/>
                    <a:lstStyle/>
                    <a:p>
                      <a:pPr algn="ctr"/>
                      <a:r>
                        <a:rPr lang="es-MX" sz="1400" b="1" noProof="0" dirty="0">
                          <a:solidFill>
                            <a:schemeClr val="bg1">
                              <a:lumMod val="85000"/>
                            </a:schemeClr>
                          </a:solidFill>
                        </a:rPr>
                        <a:t>HIGH</a:t>
                      </a:r>
                    </a:p>
                  </a:txBody>
                  <a:tcPr anchor="c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noProof="0" dirty="0">
                          <a:solidFill>
                            <a:schemeClr val="bg1">
                              <a:lumMod val="85000"/>
                            </a:schemeClr>
                          </a:solidFill>
                        </a:rPr>
                        <a:t>HIGH</a:t>
                      </a:r>
                    </a:p>
                  </a:txBody>
                  <a:tcPr anchor="ct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noProof="0" dirty="0"/>
                        <a:t>Permitir la coordinación de políticas públicas entre sectores, garantizar la coherencia normativa y acelerar la toma de decisiones de alto impacto.</a:t>
                      </a:r>
                    </a:p>
                  </a:txBody>
                  <a:tcPr marL="39558" marR="39558" marT="19779" marB="1977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noProof="0" dirty="0"/>
                        <a:t>Coordinar, Colaborar, Integrar, Alinear.</a:t>
                      </a:r>
                      <a:endParaRPr lang="es-MX" sz="1400" b="1" noProof="0" dirty="0">
                        <a:solidFill>
                          <a:schemeClr val="tx1"/>
                        </a:solidFill>
                      </a:endParaRPr>
                    </a:p>
                  </a:txBody>
                  <a:tcPr marL="39558" marR="39558" marT="19779" marB="19779" anchor="ctr"/>
                </a:tc>
                <a:extLst>
                  <a:ext uri="{0D108BD9-81ED-4DB2-BD59-A6C34878D82A}">
                    <a16:rowId xmlns:a16="http://schemas.microsoft.com/office/drawing/2014/main" val="2011117000"/>
                  </a:ext>
                </a:extLst>
              </a:tr>
              <a:tr h="9787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noProof="0" dirty="0" err="1"/>
                        <a:t>National</a:t>
                      </a:r>
                      <a:r>
                        <a:rPr lang="es-MX" sz="1400" b="1" noProof="0" dirty="0"/>
                        <a:t> </a:t>
                      </a:r>
                    </a:p>
                  </a:txBody>
                  <a:tcPr marL="39558" marR="39558" marT="19778" marB="1977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noProof="0" dirty="0"/>
                        <a:t>Ministerios individuales (por ejemplo, Ministerio de Medio Ambiente, Ministerio de Economía, Ministerio de Salud), así como agencias nacionales de planificación o de desarrollo sostenible.</a:t>
                      </a:r>
                    </a:p>
                  </a:txBody>
                  <a:tcPr marL="39558" marR="39558" marT="19778" marB="1977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noProof="0" dirty="0">
                          <a:solidFill>
                            <a:schemeClr val="bg1">
                              <a:lumMod val="85000"/>
                            </a:schemeClr>
                          </a:solidFill>
                        </a:rPr>
                        <a:t>HIGH </a:t>
                      </a:r>
                    </a:p>
                  </a:txBody>
                  <a:tcPr anchor="ctr">
                    <a:solidFill>
                      <a:schemeClr val="accent3"/>
                    </a:solidFill>
                  </a:tcPr>
                </a:tc>
                <a:tc>
                  <a:txBody>
                    <a:bodyPr/>
                    <a:lstStyle/>
                    <a:p>
                      <a:pPr lvl="0" algn="ctr">
                        <a:buNone/>
                      </a:pPr>
                      <a:r>
                        <a:rPr lang="es-MX" sz="1400" b="1" noProof="0" dirty="0">
                          <a:solidFill>
                            <a:schemeClr val="bg1">
                              <a:lumMod val="85000"/>
                            </a:schemeClr>
                          </a:solidFill>
                        </a:rPr>
                        <a:t>MEDIUM HIGH</a:t>
                      </a:r>
                    </a:p>
                  </a:txBody>
                  <a:tcPr anchor="c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noProof="0" dirty="0"/>
                        <a:t>Definir marcos regulatorios, asignar recursos, firmar compromisos internacionales y escalar o replicar experiencias locales.</a:t>
                      </a:r>
                    </a:p>
                  </a:txBody>
                  <a:tcPr marL="39558" marR="39558" marT="19778" marB="19778" anchor="ctr"/>
                </a:tc>
                <a:tc>
                  <a:txBody>
                    <a:bodyPr/>
                    <a:lstStyle/>
                    <a:p>
                      <a:pPr lvl="0" algn="ctr">
                        <a:buNone/>
                      </a:pPr>
                      <a:r>
                        <a:rPr lang="es-MX" sz="1400" b="1" noProof="0" dirty="0"/>
                        <a:t>Informar, Incidir, Empoderar, Reportar.</a:t>
                      </a:r>
                      <a:endParaRPr lang="es-MX" sz="1400" b="1" noProof="0" dirty="0">
                        <a:solidFill>
                          <a:schemeClr val="tx1"/>
                        </a:solidFill>
                      </a:endParaRPr>
                    </a:p>
                  </a:txBody>
                  <a:tcPr marL="39558" marR="39558" marT="19778" marB="19778" anchor="ctr"/>
                </a:tc>
                <a:extLst>
                  <a:ext uri="{0D108BD9-81ED-4DB2-BD59-A6C34878D82A}">
                    <a16:rowId xmlns:a16="http://schemas.microsoft.com/office/drawing/2014/main" val="693099439"/>
                  </a:ext>
                </a:extLst>
              </a:tr>
              <a:tr h="963009">
                <a:tc>
                  <a:txBody>
                    <a:bodyPr/>
                    <a:lstStyle/>
                    <a:p>
                      <a:pPr marL="0" marR="0" lvl="0" indent="0" algn="ctr" rtl="0">
                        <a:lnSpc>
                          <a:spcPct val="100000"/>
                        </a:lnSpc>
                        <a:spcBef>
                          <a:spcPts val="0"/>
                        </a:spcBef>
                        <a:spcAft>
                          <a:spcPts val="0"/>
                        </a:spcAft>
                        <a:buClrTx/>
                        <a:buSzTx/>
                        <a:buFontTx/>
                        <a:buNone/>
                      </a:pPr>
                      <a:r>
                        <a:rPr lang="es-MX" sz="1400" b="1" noProof="0" dirty="0">
                          <a:solidFill>
                            <a:schemeClr val="tx1"/>
                          </a:solidFill>
                        </a:rPr>
                        <a:t>Local</a:t>
                      </a:r>
                    </a:p>
                  </a:txBody>
                  <a:tcPr marL="39558" marR="39558" marT="19778" marB="19778" anchor="ctr"/>
                </a:tc>
                <a:tc>
                  <a:txBody>
                    <a:bodyPr/>
                    <a:lstStyle/>
                    <a:p>
                      <a:pPr marL="0" marR="0" lvl="0" indent="0" algn="l" rtl="0">
                        <a:lnSpc>
                          <a:spcPct val="100000"/>
                        </a:lnSpc>
                        <a:spcBef>
                          <a:spcPts val="0"/>
                        </a:spcBef>
                        <a:spcAft>
                          <a:spcPts val="0"/>
                        </a:spcAft>
                        <a:buClrTx/>
                        <a:buSzTx/>
                        <a:buFontTx/>
                        <a:buNone/>
                      </a:pPr>
                      <a:r>
                        <a:rPr lang="es-MX" sz="1400" noProof="0" dirty="0"/>
                        <a:t>Gobiernos municipales, alcaldías, concejos locales y entidades operativas como empresas públicas de saneamiento y unidades de gestión de residuos.</a:t>
                      </a:r>
                      <a:endParaRPr lang="es-MX" sz="1400" noProof="0" dirty="0">
                        <a:solidFill>
                          <a:schemeClr val="tx1"/>
                        </a:solidFill>
                      </a:endParaRPr>
                    </a:p>
                  </a:txBody>
                  <a:tcPr marL="39558" marR="39558" marT="19778" marB="19778" anchor="ctr"/>
                </a:tc>
                <a:tc>
                  <a:txBody>
                    <a:bodyPr/>
                    <a:lstStyle/>
                    <a:p>
                      <a:pPr lvl="0" algn="ctr">
                        <a:buNone/>
                      </a:pPr>
                      <a:r>
                        <a:rPr lang="es-MX" sz="1400" b="1" noProof="0" dirty="0">
                          <a:solidFill>
                            <a:schemeClr val="bg1">
                              <a:lumMod val="85000"/>
                            </a:schemeClr>
                          </a:solidFill>
                        </a:rPr>
                        <a:t>MEDIUM </a:t>
                      </a:r>
                    </a:p>
                  </a:txBody>
                  <a:tcPr anchor="c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noProof="0" dirty="0">
                          <a:solidFill>
                            <a:schemeClr val="bg1">
                              <a:lumMod val="85000"/>
                            </a:schemeClr>
                          </a:solidFill>
                        </a:rPr>
                        <a:t>HIGH</a:t>
                      </a:r>
                    </a:p>
                  </a:txBody>
                  <a:tcPr anchor="ctr">
                    <a:solidFill>
                      <a:schemeClr val="accent3"/>
                    </a:solidFill>
                  </a:tcPr>
                </a:tc>
                <a:tc>
                  <a:txBody>
                    <a:bodyPr/>
                    <a:lstStyle/>
                    <a:p>
                      <a:pPr marL="0" indent="0">
                        <a:buFont typeface="Arial" panose="020B0604020202020204"/>
                        <a:buNone/>
                      </a:pPr>
                      <a:r>
                        <a:rPr lang="es-MX" sz="1400" noProof="0" dirty="0"/>
                        <a:t>Implementar acciones en el territorio, gestionar los residuos y actuar como puente con las comunidades y recicladores de base.</a:t>
                      </a:r>
                    </a:p>
                  </a:txBody>
                  <a:tcPr marL="39558" marR="39558" marT="19778" marB="19778" anchor="ctr"/>
                </a:tc>
                <a:tc>
                  <a:txBody>
                    <a:bodyPr/>
                    <a:lstStyle/>
                    <a:p>
                      <a:pPr lvl="0" algn="ctr">
                        <a:buNone/>
                      </a:pPr>
                      <a:r>
                        <a:rPr lang="es-MX" sz="1400" b="1" noProof="0" dirty="0"/>
                        <a:t>Involucrar, Educar, Habilitar, Visibilizar.</a:t>
                      </a:r>
                      <a:endParaRPr lang="es-MX" sz="1400" b="1" noProof="0" dirty="0">
                        <a:solidFill>
                          <a:schemeClr val="tx1"/>
                        </a:solidFill>
                      </a:endParaRPr>
                    </a:p>
                  </a:txBody>
                  <a:tcPr marL="39558" marR="39558" marT="19778" marB="19778" anchor="ctr"/>
                </a:tc>
                <a:extLst>
                  <a:ext uri="{0D108BD9-81ED-4DB2-BD59-A6C34878D82A}">
                    <a16:rowId xmlns:a16="http://schemas.microsoft.com/office/drawing/2014/main" val="2024291109"/>
                  </a:ext>
                </a:extLst>
              </a:tr>
            </a:tbl>
          </a:graphicData>
        </a:graphic>
      </p:graphicFrame>
      <p:grpSp>
        <p:nvGrpSpPr>
          <p:cNvPr id="23" name="Grupo 22">
            <a:extLst>
              <a:ext uri="{FF2B5EF4-FFF2-40B4-BE49-F238E27FC236}">
                <a16:creationId xmlns:a16="http://schemas.microsoft.com/office/drawing/2014/main" id="{685444D7-4DC6-CCA4-1933-F245E4CC82C8}"/>
              </a:ext>
            </a:extLst>
          </p:cNvPr>
          <p:cNvGrpSpPr/>
          <p:nvPr/>
        </p:nvGrpSpPr>
        <p:grpSpPr>
          <a:xfrm>
            <a:off x="5064331" y="902104"/>
            <a:ext cx="2553604" cy="881857"/>
            <a:chOff x="4701373" y="1538648"/>
            <a:chExt cx="3490234" cy="1202041"/>
          </a:xfrm>
        </p:grpSpPr>
        <p:grpSp>
          <p:nvGrpSpPr>
            <p:cNvPr id="24" name="Grupo 23">
              <a:extLst>
                <a:ext uri="{FF2B5EF4-FFF2-40B4-BE49-F238E27FC236}">
                  <a16:creationId xmlns:a16="http://schemas.microsoft.com/office/drawing/2014/main" id="{198D4B47-643A-1C0A-B391-11AF8FED3DAD}"/>
                </a:ext>
              </a:extLst>
            </p:cNvPr>
            <p:cNvGrpSpPr/>
            <p:nvPr/>
          </p:nvGrpSpPr>
          <p:grpSpPr>
            <a:xfrm>
              <a:off x="5945287" y="1538648"/>
              <a:ext cx="767571" cy="720901"/>
              <a:chOff x="1018232" y="1611631"/>
              <a:chExt cx="1060704" cy="1024128"/>
            </a:xfrm>
          </p:grpSpPr>
          <p:sp>
            <p:nvSpPr>
              <p:cNvPr id="27" name="Elipse 26">
                <a:extLst>
                  <a:ext uri="{FF2B5EF4-FFF2-40B4-BE49-F238E27FC236}">
                    <a16:creationId xmlns:a16="http://schemas.microsoft.com/office/drawing/2014/main" id="{34CA9A0A-F28E-ED76-7A17-24BDA63C94AE}"/>
                  </a:ext>
                </a:extLst>
              </p:cNvPr>
              <p:cNvSpPr/>
              <p:nvPr/>
            </p:nvSpPr>
            <p:spPr>
              <a:xfrm>
                <a:off x="1018232" y="1611631"/>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28" name="Gráfico 27" descr="Banco contorno">
                <a:extLst>
                  <a:ext uri="{FF2B5EF4-FFF2-40B4-BE49-F238E27FC236}">
                    <a16:creationId xmlns:a16="http://schemas.microsoft.com/office/drawing/2014/main" id="{B40B2959-4928-F28D-0091-2007DCEECC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1110" y="1747000"/>
                <a:ext cx="694945" cy="694944"/>
              </a:xfrm>
              <a:prstGeom prst="rect">
                <a:avLst/>
              </a:prstGeom>
            </p:spPr>
          </p:pic>
        </p:grpSp>
        <p:sp>
          <p:nvSpPr>
            <p:cNvPr id="25" name="CuadroTexto 24">
              <a:extLst>
                <a:ext uri="{FF2B5EF4-FFF2-40B4-BE49-F238E27FC236}">
                  <a16:creationId xmlns:a16="http://schemas.microsoft.com/office/drawing/2014/main" id="{9F97B246-89FB-5039-AB27-8E31D847F579}"/>
                </a:ext>
              </a:extLst>
            </p:cNvPr>
            <p:cNvSpPr txBox="1"/>
            <p:nvPr/>
          </p:nvSpPr>
          <p:spPr>
            <a:xfrm>
              <a:off x="4701373" y="2111403"/>
              <a:ext cx="3490234" cy="629286"/>
            </a:xfrm>
            <a:prstGeom prst="rect">
              <a:avLst/>
            </a:prstGeom>
            <a:noFill/>
          </p:spPr>
          <p:txBody>
            <a:bodyPr wrap="square" rtlCol="0">
              <a:spAutoFit/>
            </a:bodyPr>
            <a:lstStyle/>
            <a:p>
              <a:pPr algn="ctr"/>
              <a:r>
                <a:rPr lang="es-MX" sz="2400" b="1" noProof="0" dirty="0">
                  <a:latin typeface="Arial" panose="020B0604020202020204" pitchFamily="34" charset="0"/>
                  <a:cs typeface="Arial" panose="020B0604020202020204" pitchFamily="34" charset="0"/>
                </a:rPr>
                <a:t>Sector Publico</a:t>
              </a:r>
            </a:p>
          </p:txBody>
        </p:sp>
      </p:grpSp>
      <p:sp>
        <p:nvSpPr>
          <p:cNvPr id="2" name="Título 1">
            <a:extLst>
              <a:ext uri="{FF2B5EF4-FFF2-40B4-BE49-F238E27FC236}">
                <a16:creationId xmlns:a16="http://schemas.microsoft.com/office/drawing/2014/main" id="{2D9054C2-9197-8359-2C60-F76BEADC9B49}"/>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Audiencias Clave - Estrategia</a:t>
            </a:r>
          </a:p>
        </p:txBody>
      </p:sp>
      <p:pic>
        <p:nvPicPr>
          <p:cNvPr id="6" name="Imagen 5">
            <a:extLst>
              <a:ext uri="{FF2B5EF4-FFF2-40B4-BE49-F238E27FC236}">
                <a16:creationId xmlns:a16="http://schemas.microsoft.com/office/drawing/2014/main" id="{AECFFF90-6969-021D-B490-ADD9E3781700}"/>
              </a:ext>
            </a:extLst>
          </p:cNvPr>
          <p:cNvPicPr>
            <a:picLocks noChangeAspect="1"/>
          </p:cNvPicPr>
          <p:nvPr/>
        </p:nvPicPr>
        <p:blipFill>
          <a:blip r:embed="rId4"/>
          <a:stretch>
            <a:fillRect/>
          </a:stretch>
        </p:blipFill>
        <p:spPr>
          <a:xfrm>
            <a:off x="10007600" y="1"/>
            <a:ext cx="2450360" cy="899452"/>
          </a:xfrm>
          <a:prstGeom prst="rect">
            <a:avLst/>
          </a:prstGeom>
        </p:spPr>
      </p:pic>
    </p:spTree>
    <p:extLst>
      <p:ext uri="{BB962C8B-B14F-4D97-AF65-F5344CB8AC3E}">
        <p14:creationId xmlns:p14="http://schemas.microsoft.com/office/powerpoint/2010/main" val="2400234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F22D3-4EEF-B1C5-15A9-14E9FA3B5C7F}"/>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E4A87526-F044-654A-F08A-CD2B22A29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F62A1285-B287-46C2-B1EF-6373631932DF}"/>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Audiencias Clave - Estrategia</a:t>
            </a:r>
          </a:p>
        </p:txBody>
      </p:sp>
      <p:graphicFrame>
        <p:nvGraphicFramePr>
          <p:cNvPr id="16" name="Tabla 15">
            <a:extLst>
              <a:ext uri="{FF2B5EF4-FFF2-40B4-BE49-F238E27FC236}">
                <a16:creationId xmlns:a16="http://schemas.microsoft.com/office/drawing/2014/main" id="{2C1F9BBF-307C-EC36-B07D-0EE587092A94}"/>
              </a:ext>
            </a:extLst>
          </p:cNvPr>
          <p:cNvGraphicFramePr>
            <a:graphicFrameLocks noGrp="1"/>
          </p:cNvGraphicFramePr>
          <p:nvPr>
            <p:extLst>
              <p:ext uri="{D42A27DB-BD31-4B8C-83A1-F6EECF244321}">
                <p14:modId xmlns:p14="http://schemas.microsoft.com/office/powerpoint/2010/main" val="511608182"/>
              </p:ext>
            </p:extLst>
          </p:nvPr>
        </p:nvGraphicFramePr>
        <p:xfrm>
          <a:off x="1172626" y="1768118"/>
          <a:ext cx="10849796" cy="4234552"/>
        </p:xfrm>
        <a:graphic>
          <a:graphicData uri="http://schemas.openxmlformats.org/drawingml/2006/table">
            <a:tbl>
              <a:tblPr firstRow="1" bandRow="1">
                <a:tableStyleId>{5C22544A-7EE6-4342-B048-85BDC9FD1C3A}</a:tableStyleId>
              </a:tblPr>
              <a:tblGrid>
                <a:gridCol w="4839584">
                  <a:extLst>
                    <a:ext uri="{9D8B030D-6E8A-4147-A177-3AD203B41FA5}">
                      <a16:colId xmlns:a16="http://schemas.microsoft.com/office/drawing/2014/main" val="449239743"/>
                    </a:ext>
                  </a:extLst>
                </a:gridCol>
                <a:gridCol w="1168400">
                  <a:extLst>
                    <a:ext uri="{9D8B030D-6E8A-4147-A177-3AD203B41FA5}">
                      <a16:colId xmlns:a16="http://schemas.microsoft.com/office/drawing/2014/main" val="2426177501"/>
                    </a:ext>
                  </a:extLst>
                </a:gridCol>
                <a:gridCol w="863600">
                  <a:extLst>
                    <a:ext uri="{9D8B030D-6E8A-4147-A177-3AD203B41FA5}">
                      <a16:colId xmlns:a16="http://schemas.microsoft.com/office/drawing/2014/main" val="1590832652"/>
                    </a:ext>
                  </a:extLst>
                </a:gridCol>
                <a:gridCol w="1675398">
                  <a:extLst>
                    <a:ext uri="{9D8B030D-6E8A-4147-A177-3AD203B41FA5}">
                      <a16:colId xmlns:a16="http://schemas.microsoft.com/office/drawing/2014/main" val="3586688112"/>
                    </a:ext>
                  </a:extLst>
                </a:gridCol>
                <a:gridCol w="2302814">
                  <a:extLst>
                    <a:ext uri="{9D8B030D-6E8A-4147-A177-3AD203B41FA5}">
                      <a16:colId xmlns:a16="http://schemas.microsoft.com/office/drawing/2014/main" val="4174659773"/>
                    </a:ext>
                  </a:extLst>
                </a:gridCol>
              </a:tblGrid>
              <a:tr h="459468">
                <a:tc>
                  <a:txBody>
                    <a:bodyPr/>
                    <a:lstStyle/>
                    <a:p>
                      <a:pPr algn="ctr"/>
                      <a:r>
                        <a:rPr lang="es-MX" sz="1600" noProof="0" dirty="0"/>
                        <a:t>¿Quien es?</a:t>
                      </a:r>
                    </a:p>
                  </a:txBody>
                  <a:tcPr anchor="ctr"/>
                </a:tc>
                <a:tc>
                  <a:txBody>
                    <a:bodyPr/>
                    <a:lstStyle/>
                    <a:p>
                      <a:pPr algn="ctr"/>
                      <a:r>
                        <a:rPr lang="es-MX" sz="1600" noProof="0" dirty="0"/>
                        <a:t>Influencia</a:t>
                      </a:r>
                    </a:p>
                  </a:txBody>
                  <a:tcPr anchor="ctr"/>
                </a:tc>
                <a:tc>
                  <a:txBody>
                    <a:bodyPr/>
                    <a:lstStyle/>
                    <a:p>
                      <a:pPr algn="ctr"/>
                      <a:r>
                        <a:rPr lang="es-MX" sz="1600" noProof="0" dirty="0"/>
                        <a:t>Interés</a:t>
                      </a:r>
                    </a:p>
                  </a:txBody>
                  <a:tcPr anchor="ctr"/>
                </a:tc>
                <a:tc>
                  <a:txBody>
                    <a:bodyPr/>
                    <a:lstStyle/>
                    <a:p>
                      <a:pPr algn="ctr"/>
                      <a:r>
                        <a:rPr lang="es-MX" sz="1600" noProof="0" dirty="0"/>
                        <a:t>Rol en el proyecto</a:t>
                      </a:r>
                    </a:p>
                  </a:txBody>
                  <a:tcPr anchor="ctr"/>
                </a:tc>
                <a:tc>
                  <a:txBody>
                    <a:bodyPr/>
                    <a:lstStyle/>
                    <a:p>
                      <a:pPr algn="ctr"/>
                      <a:r>
                        <a:rPr lang="es-MX" sz="1600" noProof="0" dirty="0"/>
                        <a:t>Objetivo de comunicación </a:t>
                      </a:r>
                    </a:p>
                  </a:txBody>
                  <a:tcPr anchor="ctr"/>
                </a:tc>
                <a:extLst>
                  <a:ext uri="{0D108BD9-81ED-4DB2-BD59-A6C34878D82A}">
                    <a16:rowId xmlns:a16="http://schemas.microsoft.com/office/drawing/2014/main" val="2878035451"/>
                  </a:ext>
                </a:extLst>
              </a:tr>
              <a:tr h="9787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noProof="0" dirty="0">
                          <a:solidFill>
                            <a:schemeClr val="tx1"/>
                          </a:solidFill>
                        </a:rPr>
                        <a:t>Empresas productoras de polímeros, plásticos y empaques; fabricantes de bienes duraderos y de consumo; minoristas; industrias de recolección, clasificación y reciclaje; y sector informal.</a:t>
                      </a:r>
                    </a:p>
                  </a:txBody>
                  <a:tcPr marL="39558" marR="39558" marT="19779" marB="19779" anchor="ctr"/>
                </a:tc>
                <a:tc>
                  <a:txBody>
                    <a:bodyPr/>
                    <a:lstStyle/>
                    <a:p>
                      <a:pPr algn="ctr"/>
                      <a:r>
                        <a:rPr lang="es-MX" sz="1400" b="1" noProof="0" dirty="0">
                          <a:solidFill>
                            <a:schemeClr val="bg1">
                              <a:lumMod val="85000"/>
                            </a:schemeClr>
                          </a:solidFill>
                        </a:rPr>
                        <a:t>ALTA </a:t>
                      </a:r>
                    </a:p>
                  </a:txBody>
                  <a:tcPr anchor="ctr">
                    <a:solidFill>
                      <a:schemeClr val="accent3"/>
                    </a:solidFill>
                  </a:tcPr>
                </a:tc>
                <a:tc>
                  <a:txBody>
                    <a:bodyPr/>
                    <a:lstStyle/>
                    <a:p>
                      <a:pPr algn="ctr"/>
                      <a:r>
                        <a:rPr lang="es-MX" sz="1400" b="1" noProof="0" dirty="0">
                          <a:solidFill>
                            <a:schemeClr val="bg1">
                              <a:lumMod val="85000"/>
                            </a:schemeClr>
                          </a:solidFill>
                        </a:rPr>
                        <a:t>MEDIO ALTA</a:t>
                      </a:r>
                    </a:p>
                  </a:txBody>
                  <a:tcPr anchor="ctr">
                    <a:solidFill>
                      <a:schemeClr val="accent6"/>
                    </a:solidFill>
                  </a:tcPr>
                </a:tc>
                <a:tc>
                  <a:txBody>
                    <a:bodyPr/>
                    <a:lstStyle/>
                    <a:p>
                      <a:r>
                        <a:rPr lang="es-MX" sz="1400" noProof="0" dirty="0">
                          <a:solidFill>
                            <a:schemeClr val="tx1"/>
                          </a:solidFill>
                        </a:rPr>
                        <a:t>Socios, innovadores</a:t>
                      </a:r>
                    </a:p>
                  </a:txBody>
                  <a:tcPr marL="39558" marR="39558" marT="19779" marB="19779" anchor="ctr"/>
                </a:tc>
                <a:tc>
                  <a:txBody>
                    <a:bodyPr/>
                    <a:lstStyle/>
                    <a:p>
                      <a:pPr algn="ctr"/>
                      <a:r>
                        <a:rPr lang="es-MX" sz="1400" b="1" noProof="0" dirty="0">
                          <a:solidFill>
                            <a:schemeClr val="tx1"/>
                          </a:solidFill>
                        </a:rPr>
                        <a:t>Involucrar, generar acción, visibilizar oportunidades de innovación, compartir buenas prácticas.</a:t>
                      </a:r>
                    </a:p>
                  </a:txBody>
                  <a:tcPr marL="39558" marR="39558" marT="19779" marB="19779" anchor="ctr"/>
                </a:tc>
                <a:extLst>
                  <a:ext uri="{0D108BD9-81ED-4DB2-BD59-A6C34878D82A}">
                    <a16:rowId xmlns:a16="http://schemas.microsoft.com/office/drawing/2014/main" val="693099439"/>
                  </a:ext>
                </a:extLst>
              </a:tr>
              <a:tr h="963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noProof="0" dirty="0">
                          <a:solidFill>
                            <a:schemeClr val="tx1"/>
                          </a:solidFill>
                        </a:rPr>
                        <a:t>Aquellas que trabajan en economía circular, gestión de residuos sólidos, reciclaje y valorización de plásticos, campañas de sensibilización, comportamiento del consumidor y educación ambiental.</a:t>
                      </a:r>
                    </a:p>
                  </a:txBody>
                  <a:tcPr marL="39558" marR="39558" marT="19779" marB="19779" anchor="ctr"/>
                </a:tc>
                <a:tc>
                  <a:txBody>
                    <a:bodyPr/>
                    <a:lstStyle/>
                    <a:p>
                      <a:pPr algn="ctr"/>
                      <a:r>
                        <a:rPr lang="es-MX" sz="1400" b="1" noProof="0" dirty="0">
                          <a:solidFill>
                            <a:schemeClr val="bg1">
                              <a:lumMod val="85000"/>
                            </a:schemeClr>
                          </a:solidFill>
                        </a:rPr>
                        <a:t>MEDIA </a:t>
                      </a:r>
                    </a:p>
                  </a:txBody>
                  <a:tcPr anchor="ctr">
                    <a:solidFill>
                      <a:srgbClr val="FFC000"/>
                    </a:solidFill>
                  </a:tcPr>
                </a:tc>
                <a:tc>
                  <a:txBody>
                    <a:bodyPr/>
                    <a:lstStyle/>
                    <a:p>
                      <a:pPr algn="ctr"/>
                      <a:r>
                        <a:rPr lang="es-MX" sz="1400" b="1" noProof="0" dirty="0">
                          <a:solidFill>
                            <a:schemeClr val="bg1">
                              <a:lumMod val="85000"/>
                            </a:schemeClr>
                          </a:solidFill>
                        </a:rPr>
                        <a:t>ALTA</a:t>
                      </a:r>
                    </a:p>
                  </a:txBody>
                  <a:tcPr anchor="ctr">
                    <a:solidFill>
                      <a:schemeClr val="accent3"/>
                    </a:solidFill>
                  </a:tcPr>
                </a:tc>
                <a:tc>
                  <a:txBody>
                    <a:bodyPr/>
                    <a:lstStyle/>
                    <a:p>
                      <a:r>
                        <a:rPr lang="es-MX" sz="1400" noProof="0" dirty="0">
                          <a:solidFill>
                            <a:schemeClr val="tx1"/>
                          </a:solidFill>
                        </a:rPr>
                        <a:t>Socios, Aliados en sen</a:t>
                      </a:r>
                      <a:r>
                        <a:rPr lang="es-MX" sz="1400" kern="1200" noProof="0" dirty="0">
                          <a:solidFill>
                            <a:schemeClr val="tx1"/>
                          </a:solidFill>
                          <a:latin typeface="+mn-lt"/>
                          <a:ea typeface="+mn-ea"/>
                          <a:cs typeface="+mn-cs"/>
                        </a:rPr>
                        <a:t>s</a:t>
                      </a:r>
                      <a:r>
                        <a:rPr lang="es-MX" sz="1400" noProof="0" dirty="0">
                          <a:solidFill>
                            <a:schemeClr val="tx1"/>
                          </a:solidFill>
                        </a:rPr>
                        <a:t>ibilización y acción in situ.</a:t>
                      </a:r>
                    </a:p>
                  </a:txBody>
                  <a:tcPr marL="39558" marR="39558" marT="19779" marB="19779" anchor="ctr"/>
                </a:tc>
                <a:tc>
                  <a:txBody>
                    <a:bodyPr/>
                    <a:lstStyle/>
                    <a:p>
                      <a:pPr algn="ctr"/>
                      <a:r>
                        <a:rPr lang="es-MX" sz="1400" b="1" noProof="0" dirty="0">
                          <a:solidFill>
                            <a:schemeClr val="tx1"/>
                          </a:solidFill>
                        </a:rPr>
                        <a:t>Coordinar, compartir mensajes, movilizar audiencias, compartir buenas prácticas.</a:t>
                      </a:r>
                    </a:p>
                  </a:txBody>
                  <a:tcPr marL="39558" marR="39558" marT="19779" marB="19779" anchor="ctr"/>
                </a:tc>
                <a:extLst>
                  <a:ext uri="{0D108BD9-81ED-4DB2-BD59-A6C34878D82A}">
                    <a16:rowId xmlns:a16="http://schemas.microsoft.com/office/drawing/2014/main" val="2024291109"/>
                  </a:ext>
                </a:extLst>
              </a:tr>
              <a:tr h="8741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noProof="0" dirty="0">
                          <a:solidFill>
                            <a:schemeClr val="tx1"/>
                          </a:solidFill>
                        </a:rPr>
                        <a:t>Universidades e instituciones de investigación que abordan temáticas relacionadas con los plásticos marinos, la contaminación por plásticos y la economía circular.</a:t>
                      </a:r>
                    </a:p>
                  </a:txBody>
                  <a:tcPr marL="39558" marR="39558" marT="19779" marB="19779" anchor="ctr"/>
                </a:tc>
                <a:tc>
                  <a:txBody>
                    <a:bodyPr/>
                    <a:lstStyle/>
                    <a:p>
                      <a:pPr algn="ctr"/>
                      <a:r>
                        <a:rPr lang="es-MX" sz="1400" b="1" noProof="0" dirty="0">
                          <a:solidFill>
                            <a:schemeClr val="bg1">
                              <a:lumMod val="85000"/>
                            </a:schemeClr>
                          </a:solidFill>
                        </a:rPr>
                        <a:t>MEDIA </a:t>
                      </a:r>
                    </a:p>
                  </a:txBody>
                  <a:tcPr anchor="ctr">
                    <a:solidFill>
                      <a:srgbClr val="FFC000"/>
                    </a:solidFill>
                  </a:tcPr>
                </a:tc>
                <a:tc>
                  <a:txBody>
                    <a:bodyPr/>
                    <a:lstStyle/>
                    <a:p>
                      <a:pPr algn="ctr"/>
                      <a:r>
                        <a:rPr lang="es-MX" sz="1400" b="1" noProof="0" dirty="0">
                          <a:solidFill>
                            <a:schemeClr val="bg1">
                              <a:lumMod val="85000"/>
                            </a:schemeClr>
                          </a:solidFill>
                        </a:rPr>
                        <a:t>MEDIA</a:t>
                      </a:r>
                    </a:p>
                  </a:txBody>
                  <a:tcPr anchor="ctr">
                    <a:solidFill>
                      <a:srgbClr val="FFC000"/>
                    </a:solidFill>
                  </a:tcPr>
                </a:tc>
                <a:tc>
                  <a:txBody>
                    <a:bodyPr/>
                    <a:lstStyle/>
                    <a:p>
                      <a:r>
                        <a:rPr lang="es-MX" sz="1400" noProof="0" dirty="0">
                          <a:solidFill>
                            <a:schemeClr val="tx1"/>
                          </a:solidFill>
                        </a:rPr>
                        <a:t>Documentan, analizan, proponen soluciones.</a:t>
                      </a:r>
                    </a:p>
                  </a:txBody>
                  <a:tcPr marL="39558" marR="39558" marT="19779" marB="19779" anchor="ctr"/>
                </a:tc>
                <a:tc>
                  <a:txBody>
                    <a:bodyPr/>
                    <a:lstStyle/>
                    <a:p>
                      <a:pPr algn="ctr"/>
                      <a:r>
                        <a:rPr lang="es-MX" sz="1400" b="1" noProof="0" dirty="0">
                          <a:solidFill>
                            <a:schemeClr val="tx1"/>
                          </a:solidFill>
                        </a:rPr>
                        <a:t>Intercambiar conocimiento, divulgar resultados.</a:t>
                      </a:r>
                    </a:p>
                  </a:txBody>
                  <a:tcPr marL="39558" marR="39558" marT="19779" marB="19779" anchor="ctr"/>
                </a:tc>
                <a:extLst>
                  <a:ext uri="{0D108BD9-81ED-4DB2-BD59-A6C34878D82A}">
                    <a16:rowId xmlns:a16="http://schemas.microsoft.com/office/drawing/2014/main" val="3455638848"/>
                  </a:ext>
                </a:extLst>
              </a:tr>
              <a:tr h="839476">
                <a:tc>
                  <a:txBody>
                    <a:bodyPr/>
                    <a:lstStyle/>
                    <a:p>
                      <a:r>
                        <a:rPr lang="es-MX" sz="1400" kern="1200" noProof="0" dirty="0">
                          <a:solidFill>
                            <a:schemeClr val="tx1"/>
                          </a:solidFill>
                          <a:latin typeface="+mn-lt"/>
                          <a:ea typeface="+mn-ea"/>
                          <a:cs typeface="+mn-cs"/>
                        </a:rPr>
                        <a:t>Personas del público general que necesitan entender y adoptar la circularidad en su día a día a través de campañas de </a:t>
                      </a:r>
                      <a:r>
                        <a:rPr lang="es-MX" sz="1400" kern="1200" noProof="0" dirty="0" err="1">
                          <a:solidFill>
                            <a:schemeClr val="tx1"/>
                          </a:solidFill>
                          <a:latin typeface="+mn-lt"/>
                          <a:ea typeface="+mn-ea"/>
                          <a:cs typeface="+mn-cs"/>
                        </a:rPr>
                        <a:t>awareness</a:t>
                      </a:r>
                      <a:r>
                        <a:rPr lang="es-MX" sz="1400" kern="1200" noProof="0" dirty="0">
                          <a:solidFill>
                            <a:schemeClr val="tx1"/>
                          </a:solidFill>
                          <a:latin typeface="+mn-lt"/>
                          <a:ea typeface="+mn-ea"/>
                          <a:cs typeface="+mn-cs"/>
                        </a:rPr>
                        <a:t> y educación. </a:t>
                      </a:r>
                    </a:p>
                  </a:txBody>
                  <a:tcPr marL="39558" marR="39558" marT="19779" marB="19779" anchor="ctr"/>
                </a:tc>
                <a:tc>
                  <a:txBody>
                    <a:bodyPr/>
                    <a:lstStyle/>
                    <a:p>
                      <a:pPr algn="ctr"/>
                      <a:r>
                        <a:rPr lang="es-MX" sz="1400" b="1" noProof="0" dirty="0">
                          <a:solidFill>
                            <a:schemeClr val="bg1">
                              <a:lumMod val="85000"/>
                            </a:schemeClr>
                          </a:solidFill>
                        </a:rPr>
                        <a:t>MEDIO ALTA </a:t>
                      </a:r>
                    </a:p>
                  </a:txBody>
                  <a:tcPr anchor="ctr">
                    <a:solidFill>
                      <a:schemeClr val="accent6"/>
                    </a:solidFill>
                  </a:tcPr>
                </a:tc>
                <a:tc>
                  <a:txBody>
                    <a:bodyPr/>
                    <a:lstStyle/>
                    <a:p>
                      <a:pPr algn="ctr"/>
                      <a:r>
                        <a:rPr lang="es-MX" sz="1400" b="1" noProof="0" dirty="0">
                          <a:solidFill>
                            <a:schemeClr val="bg1">
                              <a:lumMod val="85000"/>
                            </a:schemeClr>
                          </a:solidFill>
                        </a:rPr>
                        <a:t>MEDIO ALTA</a:t>
                      </a:r>
                    </a:p>
                  </a:txBody>
                  <a:tcPr anchor="ctr">
                    <a:solidFill>
                      <a:schemeClr val="accent6"/>
                    </a:solidFill>
                  </a:tcPr>
                </a:tc>
                <a:tc>
                  <a:txBody>
                    <a:bodyPr/>
                    <a:lstStyle/>
                    <a:p>
                      <a:r>
                        <a:rPr lang="es-MX" sz="1400" kern="1200" noProof="0" dirty="0">
                          <a:solidFill>
                            <a:schemeClr val="tx1"/>
                          </a:solidFill>
                          <a:latin typeface="+mn-lt"/>
                          <a:ea typeface="+mn-ea"/>
                          <a:cs typeface="+mn-cs"/>
                        </a:rPr>
                        <a:t>Beneficiarios, promotores del cambio.</a:t>
                      </a:r>
                    </a:p>
                  </a:txBody>
                  <a:tcPr marL="39558" marR="39558" marT="19779" marB="19779" anchor="ctr"/>
                </a:tc>
                <a:tc>
                  <a:txBody>
                    <a:bodyPr/>
                    <a:lstStyle/>
                    <a:p>
                      <a:pPr algn="ctr"/>
                      <a:r>
                        <a:rPr lang="es-MX" sz="1400" b="1" kern="1200" noProof="0" dirty="0">
                          <a:solidFill>
                            <a:schemeClr val="tx1"/>
                          </a:solidFill>
                          <a:latin typeface="+mn-lt"/>
                          <a:ea typeface="+mn-ea"/>
                          <a:cs typeface="+mn-cs"/>
                        </a:rPr>
                        <a:t>Sensibilizar, educar, activar comportamiento.</a:t>
                      </a:r>
                    </a:p>
                  </a:txBody>
                  <a:tcPr marL="39558" marR="39558" marT="19779" marB="19779" anchor="ctr"/>
                </a:tc>
                <a:extLst>
                  <a:ext uri="{0D108BD9-81ED-4DB2-BD59-A6C34878D82A}">
                    <a16:rowId xmlns:a16="http://schemas.microsoft.com/office/drawing/2014/main" val="1364101610"/>
                  </a:ext>
                </a:extLst>
              </a:tr>
            </a:tbl>
          </a:graphicData>
        </a:graphic>
      </p:graphicFrame>
      <p:grpSp>
        <p:nvGrpSpPr>
          <p:cNvPr id="29" name="Grupo 28">
            <a:extLst>
              <a:ext uri="{FF2B5EF4-FFF2-40B4-BE49-F238E27FC236}">
                <a16:creationId xmlns:a16="http://schemas.microsoft.com/office/drawing/2014/main" id="{38AD1EBF-5912-5A30-4A61-1A4F5D9EC297}"/>
              </a:ext>
            </a:extLst>
          </p:cNvPr>
          <p:cNvGrpSpPr/>
          <p:nvPr/>
        </p:nvGrpSpPr>
        <p:grpSpPr>
          <a:xfrm>
            <a:off x="0" y="2464365"/>
            <a:ext cx="1204951" cy="789978"/>
            <a:chOff x="3223498" y="2108343"/>
            <a:chExt cx="1723508" cy="1076802"/>
          </a:xfrm>
        </p:grpSpPr>
        <p:grpSp>
          <p:nvGrpSpPr>
            <p:cNvPr id="30" name="Grupo 29">
              <a:extLst>
                <a:ext uri="{FF2B5EF4-FFF2-40B4-BE49-F238E27FC236}">
                  <a16:creationId xmlns:a16="http://schemas.microsoft.com/office/drawing/2014/main" id="{95DDD1D5-6E40-B3C5-3C5A-2AA46F68677B}"/>
                </a:ext>
              </a:extLst>
            </p:cNvPr>
            <p:cNvGrpSpPr/>
            <p:nvPr/>
          </p:nvGrpSpPr>
          <p:grpSpPr>
            <a:xfrm>
              <a:off x="3700332" y="2108343"/>
              <a:ext cx="840310" cy="789335"/>
              <a:chOff x="333942" y="2832350"/>
              <a:chExt cx="1060704" cy="1024128"/>
            </a:xfrm>
          </p:grpSpPr>
          <p:sp>
            <p:nvSpPr>
              <p:cNvPr id="39" name="Elipse 38">
                <a:extLst>
                  <a:ext uri="{FF2B5EF4-FFF2-40B4-BE49-F238E27FC236}">
                    <a16:creationId xmlns:a16="http://schemas.microsoft.com/office/drawing/2014/main" id="{1300ECD7-303A-F5D7-F08B-F9FB5FFC278F}"/>
                  </a:ext>
                </a:extLst>
              </p:cNvPr>
              <p:cNvSpPr/>
              <p:nvPr/>
            </p:nvSpPr>
            <p:spPr>
              <a:xfrm>
                <a:off x="333942" y="2832350"/>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40" name="Gráfico 39" descr="Fábrica contorno">
                <a:extLst>
                  <a:ext uri="{FF2B5EF4-FFF2-40B4-BE49-F238E27FC236}">
                    <a16:creationId xmlns:a16="http://schemas.microsoft.com/office/drawing/2014/main" id="{DB4DEA45-0508-2621-94A7-1612A1316C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0814" y="2969624"/>
                <a:ext cx="735485" cy="735487"/>
              </a:xfrm>
              <a:prstGeom prst="rect">
                <a:avLst/>
              </a:prstGeom>
            </p:spPr>
          </p:pic>
        </p:grpSp>
        <p:sp>
          <p:nvSpPr>
            <p:cNvPr id="38" name="CuadroTexto 37">
              <a:extLst>
                <a:ext uri="{FF2B5EF4-FFF2-40B4-BE49-F238E27FC236}">
                  <a16:creationId xmlns:a16="http://schemas.microsoft.com/office/drawing/2014/main" id="{4BFB5864-E4BF-50AB-A824-6916A52E5F68}"/>
                </a:ext>
              </a:extLst>
            </p:cNvPr>
            <p:cNvSpPr txBox="1"/>
            <p:nvPr/>
          </p:nvSpPr>
          <p:spPr>
            <a:xfrm>
              <a:off x="3223498" y="2828550"/>
              <a:ext cx="1723508" cy="356595"/>
            </a:xfrm>
            <a:prstGeom prst="rect">
              <a:avLst/>
            </a:prstGeom>
            <a:noFill/>
          </p:spPr>
          <p:txBody>
            <a:bodyPr wrap="square" rtlCol="0">
              <a:spAutoFit/>
            </a:bodyPr>
            <a:lstStyle/>
            <a:p>
              <a:pPr algn="ctr"/>
              <a:r>
                <a:rPr lang="es-MX" sz="1100" b="1" noProof="0" dirty="0">
                  <a:latin typeface="Arial" panose="020B0604020202020204" pitchFamily="34" charset="0"/>
                  <a:cs typeface="Arial" panose="020B0604020202020204" pitchFamily="34" charset="0"/>
                </a:rPr>
                <a:t>Sector Privado</a:t>
              </a:r>
            </a:p>
          </p:txBody>
        </p:sp>
      </p:grpSp>
      <p:grpSp>
        <p:nvGrpSpPr>
          <p:cNvPr id="41" name="Grupo 40">
            <a:extLst>
              <a:ext uri="{FF2B5EF4-FFF2-40B4-BE49-F238E27FC236}">
                <a16:creationId xmlns:a16="http://schemas.microsoft.com/office/drawing/2014/main" id="{8D95E7E3-5C85-81BA-7AEC-AA7BBDD862BA}"/>
              </a:ext>
            </a:extLst>
          </p:cNvPr>
          <p:cNvGrpSpPr/>
          <p:nvPr/>
        </p:nvGrpSpPr>
        <p:grpSpPr>
          <a:xfrm rot="21432105">
            <a:off x="185311" y="4371417"/>
            <a:ext cx="950000" cy="898718"/>
            <a:chOff x="2810541" y="3430157"/>
            <a:chExt cx="1298448" cy="1225025"/>
          </a:xfrm>
        </p:grpSpPr>
        <p:grpSp>
          <p:nvGrpSpPr>
            <p:cNvPr id="42" name="Grupo 41">
              <a:extLst>
                <a:ext uri="{FF2B5EF4-FFF2-40B4-BE49-F238E27FC236}">
                  <a16:creationId xmlns:a16="http://schemas.microsoft.com/office/drawing/2014/main" id="{E8F02308-2453-2A2F-0CC8-6C708F29B773}"/>
                </a:ext>
              </a:extLst>
            </p:cNvPr>
            <p:cNvGrpSpPr/>
            <p:nvPr/>
          </p:nvGrpSpPr>
          <p:grpSpPr>
            <a:xfrm>
              <a:off x="3089409" y="3430157"/>
              <a:ext cx="807197" cy="839859"/>
              <a:chOff x="272796" y="5287576"/>
              <a:chExt cx="1060704" cy="1024128"/>
            </a:xfrm>
          </p:grpSpPr>
          <p:sp>
            <p:nvSpPr>
              <p:cNvPr id="44" name="Elipse 43">
                <a:extLst>
                  <a:ext uri="{FF2B5EF4-FFF2-40B4-BE49-F238E27FC236}">
                    <a16:creationId xmlns:a16="http://schemas.microsoft.com/office/drawing/2014/main" id="{56A0AA5B-B3AF-99C0-7A0B-C6F53D1D83D5}"/>
                  </a:ext>
                </a:extLst>
              </p:cNvPr>
              <p:cNvSpPr/>
              <p:nvPr/>
            </p:nvSpPr>
            <p:spPr>
              <a:xfrm>
                <a:off x="272796" y="5287576"/>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45" name="Gráfico 44" descr="Rollo de diplomas contorno">
                <a:extLst>
                  <a:ext uri="{FF2B5EF4-FFF2-40B4-BE49-F238E27FC236}">
                    <a16:creationId xmlns:a16="http://schemas.microsoft.com/office/drawing/2014/main" id="{CDB30B8B-F92A-74A4-70A4-13CC389FF9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3999" y="5422720"/>
                <a:ext cx="823595" cy="823595"/>
              </a:xfrm>
              <a:prstGeom prst="rect">
                <a:avLst/>
              </a:prstGeom>
            </p:spPr>
          </p:pic>
        </p:grpSp>
        <p:sp>
          <p:nvSpPr>
            <p:cNvPr id="43" name="CuadroTexto 42">
              <a:extLst>
                <a:ext uri="{FF2B5EF4-FFF2-40B4-BE49-F238E27FC236}">
                  <a16:creationId xmlns:a16="http://schemas.microsoft.com/office/drawing/2014/main" id="{E101F66B-FC29-5154-99A8-4EDF61F3AA73}"/>
                </a:ext>
              </a:extLst>
            </p:cNvPr>
            <p:cNvSpPr txBox="1"/>
            <p:nvPr/>
          </p:nvSpPr>
          <p:spPr>
            <a:xfrm>
              <a:off x="2810541" y="4298587"/>
              <a:ext cx="1298448" cy="356595"/>
            </a:xfrm>
            <a:prstGeom prst="rect">
              <a:avLst/>
            </a:prstGeom>
            <a:noFill/>
          </p:spPr>
          <p:txBody>
            <a:bodyPr wrap="square" rtlCol="0">
              <a:spAutoFit/>
            </a:bodyPr>
            <a:lstStyle/>
            <a:p>
              <a:pPr algn="ctr"/>
              <a:r>
                <a:rPr lang="es-MX" sz="1100" b="1" noProof="0" dirty="0">
                  <a:latin typeface="Arial" panose="020B0604020202020204" pitchFamily="34" charset="0"/>
                  <a:cs typeface="Arial" panose="020B0604020202020204" pitchFamily="34" charset="0"/>
                </a:rPr>
                <a:t>Academia</a:t>
              </a:r>
            </a:p>
          </p:txBody>
        </p:sp>
      </p:grpSp>
      <p:grpSp>
        <p:nvGrpSpPr>
          <p:cNvPr id="46" name="Grupo 45">
            <a:extLst>
              <a:ext uri="{FF2B5EF4-FFF2-40B4-BE49-F238E27FC236}">
                <a16:creationId xmlns:a16="http://schemas.microsoft.com/office/drawing/2014/main" id="{A7C13D8D-B4F9-46BC-EB40-AC813CBD3AE7}"/>
              </a:ext>
            </a:extLst>
          </p:cNvPr>
          <p:cNvGrpSpPr/>
          <p:nvPr/>
        </p:nvGrpSpPr>
        <p:grpSpPr>
          <a:xfrm>
            <a:off x="163825" y="3401686"/>
            <a:ext cx="950000" cy="804118"/>
            <a:chOff x="5128631" y="3143121"/>
            <a:chExt cx="1298448" cy="1096078"/>
          </a:xfrm>
        </p:grpSpPr>
        <p:grpSp>
          <p:nvGrpSpPr>
            <p:cNvPr id="47" name="Grupo 46">
              <a:extLst>
                <a:ext uri="{FF2B5EF4-FFF2-40B4-BE49-F238E27FC236}">
                  <a16:creationId xmlns:a16="http://schemas.microsoft.com/office/drawing/2014/main" id="{DD43E831-3FC8-3568-4D28-E3966C4E6D2E}"/>
                </a:ext>
              </a:extLst>
            </p:cNvPr>
            <p:cNvGrpSpPr/>
            <p:nvPr/>
          </p:nvGrpSpPr>
          <p:grpSpPr>
            <a:xfrm>
              <a:off x="5394069" y="3143121"/>
              <a:ext cx="767572" cy="789335"/>
              <a:chOff x="272796" y="4059963"/>
              <a:chExt cx="1060704" cy="1024128"/>
            </a:xfrm>
          </p:grpSpPr>
          <p:sp>
            <p:nvSpPr>
              <p:cNvPr id="49" name="Elipse 48">
                <a:extLst>
                  <a:ext uri="{FF2B5EF4-FFF2-40B4-BE49-F238E27FC236}">
                    <a16:creationId xmlns:a16="http://schemas.microsoft.com/office/drawing/2014/main" id="{B8FFBB98-1B88-34ED-EE34-32A135CCC8AA}"/>
                  </a:ext>
                </a:extLst>
              </p:cNvPr>
              <p:cNvSpPr/>
              <p:nvPr/>
            </p:nvSpPr>
            <p:spPr>
              <a:xfrm>
                <a:off x="272796" y="4059963"/>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50" name="Gráfico 49" descr="Sostenibilidad contorno">
                <a:extLst>
                  <a:ext uri="{FF2B5EF4-FFF2-40B4-BE49-F238E27FC236}">
                    <a16:creationId xmlns:a16="http://schemas.microsoft.com/office/drawing/2014/main" id="{4A76BD01-2735-B8EB-8B72-5794B2E874F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1864" y="4227118"/>
                <a:ext cx="639144" cy="639144"/>
              </a:xfrm>
              <a:prstGeom prst="rect">
                <a:avLst/>
              </a:prstGeom>
            </p:spPr>
          </p:pic>
        </p:grpSp>
        <p:sp>
          <p:nvSpPr>
            <p:cNvPr id="48" name="CuadroTexto 47">
              <a:extLst>
                <a:ext uri="{FF2B5EF4-FFF2-40B4-BE49-F238E27FC236}">
                  <a16:creationId xmlns:a16="http://schemas.microsoft.com/office/drawing/2014/main" id="{3B7424F6-E33D-5E4E-9C9A-A34225EAD0E5}"/>
                </a:ext>
              </a:extLst>
            </p:cNvPr>
            <p:cNvSpPr txBox="1"/>
            <p:nvPr/>
          </p:nvSpPr>
          <p:spPr>
            <a:xfrm>
              <a:off x="5128631" y="3882603"/>
              <a:ext cx="1298448" cy="356596"/>
            </a:xfrm>
            <a:prstGeom prst="rect">
              <a:avLst/>
            </a:prstGeom>
            <a:noFill/>
          </p:spPr>
          <p:txBody>
            <a:bodyPr wrap="square" rtlCol="0">
              <a:spAutoFit/>
            </a:bodyPr>
            <a:lstStyle/>
            <a:p>
              <a:pPr algn="ctr"/>
              <a:r>
                <a:rPr lang="es-MX" sz="1100" b="1" noProof="0" dirty="0" err="1">
                  <a:latin typeface="Arial" panose="020B0604020202020204" pitchFamily="34" charset="0"/>
                  <a:cs typeface="Arial" panose="020B0604020202020204" pitchFamily="34" charset="0"/>
                </a:rPr>
                <a:t>ONG´s</a:t>
              </a:r>
              <a:endParaRPr lang="es-MX" sz="1100" b="1" noProof="0" dirty="0">
                <a:latin typeface="Arial" panose="020B0604020202020204" pitchFamily="34" charset="0"/>
                <a:cs typeface="Arial" panose="020B0604020202020204" pitchFamily="34" charset="0"/>
              </a:endParaRPr>
            </a:p>
          </p:txBody>
        </p:sp>
      </p:grpSp>
      <p:grpSp>
        <p:nvGrpSpPr>
          <p:cNvPr id="51" name="Grupo 50">
            <a:extLst>
              <a:ext uri="{FF2B5EF4-FFF2-40B4-BE49-F238E27FC236}">
                <a16:creationId xmlns:a16="http://schemas.microsoft.com/office/drawing/2014/main" id="{0BE3A81D-1189-6821-28CD-DA9C5C38A331}"/>
              </a:ext>
            </a:extLst>
          </p:cNvPr>
          <p:cNvGrpSpPr/>
          <p:nvPr/>
        </p:nvGrpSpPr>
        <p:grpSpPr>
          <a:xfrm rot="21432105">
            <a:off x="89642" y="5364554"/>
            <a:ext cx="1132817" cy="796955"/>
            <a:chOff x="95246" y="4906862"/>
            <a:chExt cx="1132817" cy="796955"/>
          </a:xfrm>
        </p:grpSpPr>
        <p:sp>
          <p:nvSpPr>
            <p:cNvPr id="52" name="Elipse 51">
              <a:extLst>
                <a:ext uri="{FF2B5EF4-FFF2-40B4-BE49-F238E27FC236}">
                  <a16:creationId xmlns:a16="http://schemas.microsoft.com/office/drawing/2014/main" id="{A834748D-7322-71B9-A152-198C2FCD978B}"/>
                </a:ext>
              </a:extLst>
            </p:cNvPr>
            <p:cNvSpPr/>
            <p:nvPr/>
          </p:nvSpPr>
          <p:spPr>
            <a:xfrm>
              <a:off x="392324" y="4906862"/>
              <a:ext cx="561588" cy="52887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tx1"/>
                </a:solidFill>
                <a:latin typeface="Arial" panose="020B0604020202020204" pitchFamily="34" charset="0"/>
                <a:cs typeface="Arial" panose="020B0604020202020204" pitchFamily="34" charset="0"/>
              </a:endParaRPr>
            </a:p>
          </p:txBody>
        </p:sp>
        <p:pic>
          <p:nvPicPr>
            <p:cNvPr id="53" name="Gráfico 52" descr="Niños contorno">
              <a:extLst>
                <a:ext uri="{FF2B5EF4-FFF2-40B4-BE49-F238E27FC236}">
                  <a16:creationId xmlns:a16="http://schemas.microsoft.com/office/drawing/2014/main" id="{33B5DC50-A815-0F0E-73B2-533F1A92595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2332" y="4925531"/>
              <a:ext cx="531580" cy="531580"/>
            </a:xfrm>
            <a:prstGeom prst="rect">
              <a:avLst/>
            </a:prstGeom>
          </p:spPr>
        </p:pic>
        <p:sp>
          <p:nvSpPr>
            <p:cNvPr id="54" name="CuadroTexto 53">
              <a:extLst>
                <a:ext uri="{FF2B5EF4-FFF2-40B4-BE49-F238E27FC236}">
                  <a16:creationId xmlns:a16="http://schemas.microsoft.com/office/drawing/2014/main" id="{4E78BBAD-5FB4-FB4B-DE62-839F10EAB134}"/>
                </a:ext>
              </a:extLst>
            </p:cNvPr>
            <p:cNvSpPr txBox="1"/>
            <p:nvPr/>
          </p:nvSpPr>
          <p:spPr>
            <a:xfrm>
              <a:off x="95246" y="5442207"/>
              <a:ext cx="1132817" cy="261610"/>
            </a:xfrm>
            <a:prstGeom prst="rect">
              <a:avLst/>
            </a:prstGeom>
            <a:noFill/>
          </p:spPr>
          <p:txBody>
            <a:bodyPr wrap="square" lIns="91440" tIns="45720" rIns="91440" bIns="45720" rtlCol="0" anchor="t">
              <a:spAutoFit/>
            </a:bodyPr>
            <a:lstStyle/>
            <a:p>
              <a:pPr algn="ctr"/>
              <a:r>
                <a:rPr lang="es-MX" sz="1100" b="1" noProof="0" dirty="0">
                  <a:latin typeface="Arial"/>
                  <a:cs typeface="Arial"/>
                </a:rPr>
                <a:t>Ciudadanos</a:t>
              </a:r>
              <a:endParaRPr lang="es-MX" sz="1100" b="1" noProof="0" dirty="0">
                <a:latin typeface="Arial" panose="020B0604020202020204" pitchFamily="34" charset="0"/>
                <a:cs typeface="Arial" panose="020B0604020202020204" pitchFamily="34" charset="0"/>
              </a:endParaRPr>
            </a:p>
          </p:txBody>
        </p:sp>
      </p:grpSp>
      <p:pic>
        <p:nvPicPr>
          <p:cNvPr id="3" name="Imagen 2">
            <a:extLst>
              <a:ext uri="{FF2B5EF4-FFF2-40B4-BE49-F238E27FC236}">
                <a16:creationId xmlns:a16="http://schemas.microsoft.com/office/drawing/2014/main" id="{4090000C-FF22-DCF4-F9E0-AAE8E5C9700D}"/>
              </a:ext>
            </a:extLst>
          </p:cNvPr>
          <p:cNvPicPr>
            <a:picLocks noChangeAspect="1"/>
          </p:cNvPicPr>
          <p:nvPr/>
        </p:nvPicPr>
        <p:blipFill>
          <a:blip r:embed="rId8"/>
          <a:stretch>
            <a:fillRect/>
          </a:stretch>
        </p:blipFill>
        <p:spPr>
          <a:xfrm>
            <a:off x="10007600" y="1"/>
            <a:ext cx="2450360" cy="899452"/>
          </a:xfrm>
          <a:prstGeom prst="rect">
            <a:avLst/>
          </a:prstGeom>
        </p:spPr>
      </p:pic>
    </p:spTree>
    <p:extLst>
      <p:ext uri="{BB962C8B-B14F-4D97-AF65-F5344CB8AC3E}">
        <p14:creationId xmlns:p14="http://schemas.microsoft.com/office/powerpoint/2010/main" val="485860629"/>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E53BB-E058-9A0E-0AA6-78C415E66C6B}"/>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C7E9F897-990F-38FE-1515-5E0416F7F6E5}"/>
              </a:ext>
            </a:extLst>
          </p:cNvPr>
          <p:cNvPicPr>
            <a:picLocks noChangeAspect="1"/>
          </p:cNvPicPr>
          <p:nvPr/>
        </p:nvPicPr>
        <p:blipFill>
          <a:blip r:embed="rId2"/>
          <a:stretch>
            <a:fillRect/>
          </a:stretch>
        </p:blipFill>
        <p:spPr>
          <a:xfrm>
            <a:off x="-15240" y="0"/>
            <a:ext cx="12227246" cy="6858000"/>
          </a:xfrm>
          <a:prstGeom prst="rect">
            <a:avLst/>
          </a:prstGeom>
        </p:spPr>
      </p:pic>
      <p:sp>
        <p:nvSpPr>
          <p:cNvPr id="11" name="Rectángulo 10">
            <a:extLst>
              <a:ext uri="{FF2B5EF4-FFF2-40B4-BE49-F238E27FC236}">
                <a16:creationId xmlns:a16="http://schemas.microsoft.com/office/drawing/2014/main" id="{DDA08671-9331-4502-3A46-D02DBF444E96}"/>
              </a:ext>
            </a:extLst>
          </p:cNvPr>
          <p:cNvSpPr/>
          <p:nvPr/>
        </p:nvSpPr>
        <p:spPr>
          <a:xfrm>
            <a:off x="0"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F0788D2C-7E5B-019B-B7AB-366CF45B0E7B}"/>
              </a:ext>
            </a:extLst>
          </p:cNvPr>
          <p:cNvSpPr>
            <a:spLocks noGrp="1"/>
          </p:cNvSpPr>
          <p:nvPr>
            <p:ph type="title"/>
          </p:nvPr>
        </p:nvSpPr>
        <p:spPr/>
        <p:txBody>
          <a:bodyPr/>
          <a:lstStyle/>
          <a:p>
            <a:r>
              <a:rPr lang="es-MX" noProof="0" dirty="0"/>
              <a:t> </a:t>
            </a:r>
          </a:p>
        </p:txBody>
      </p:sp>
      <p:sp>
        <p:nvSpPr>
          <p:cNvPr id="5" name="Título 1">
            <a:extLst>
              <a:ext uri="{FF2B5EF4-FFF2-40B4-BE49-F238E27FC236}">
                <a16:creationId xmlns:a16="http://schemas.microsoft.com/office/drawing/2014/main" id="{E48BD858-9F2E-7D13-B615-6EA2B2456D22}"/>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kumimoji="0" lang="es-MX" sz="4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Audiencias: </a:t>
            </a:r>
            <a:r>
              <a:rPr lang="es-MX" noProof="0" dirty="0" err="1">
                <a:solidFill>
                  <a:schemeClr val="bg1"/>
                </a:solidFill>
                <a:latin typeface="Arial" panose="020B0604020202020204" pitchFamily="34" charset="0"/>
                <a:cs typeface="Arial" panose="020B0604020202020204" pitchFamily="34" charset="0"/>
              </a:rPr>
              <a:t>Do´s</a:t>
            </a:r>
            <a:r>
              <a:rPr kumimoji="0" lang="es-MX" sz="4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 </a:t>
            </a:r>
            <a:r>
              <a:rPr lang="es-MX" dirty="0" err="1">
                <a:solidFill>
                  <a:schemeClr val="bg1"/>
                </a:solidFill>
                <a:latin typeface="Arial" panose="020B0604020202020204" pitchFamily="34" charset="0"/>
                <a:cs typeface="Arial" panose="020B0604020202020204" pitchFamily="34" charset="0"/>
              </a:rPr>
              <a:t>Don'ts</a:t>
            </a:r>
            <a:endParaRPr kumimoji="0" lang="es-MX" sz="4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aphicFrame>
        <p:nvGraphicFramePr>
          <p:cNvPr id="4" name="Tabla 3">
            <a:extLst>
              <a:ext uri="{FF2B5EF4-FFF2-40B4-BE49-F238E27FC236}">
                <a16:creationId xmlns:a16="http://schemas.microsoft.com/office/drawing/2014/main" id="{C4D724C9-1F8D-84EA-DB45-5C01D6E53560}"/>
              </a:ext>
            </a:extLst>
          </p:cNvPr>
          <p:cNvGraphicFramePr>
            <a:graphicFrameLocks noGrp="1"/>
          </p:cNvGraphicFramePr>
          <p:nvPr>
            <p:extLst>
              <p:ext uri="{D42A27DB-BD31-4B8C-83A1-F6EECF244321}">
                <p14:modId xmlns:p14="http://schemas.microsoft.com/office/powerpoint/2010/main" val="2590907447"/>
              </p:ext>
            </p:extLst>
          </p:nvPr>
        </p:nvGraphicFramePr>
        <p:xfrm>
          <a:off x="558024" y="1527851"/>
          <a:ext cx="11075951" cy="5108448"/>
        </p:xfrm>
        <a:graphic>
          <a:graphicData uri="http://schemas.openxmlformats.org/drawingml/2006/table">
            <a:tbl>
              <a:tblPr firstRow="1" bandRow="1">
                <a:tableStyleId>{5C22544A-7EE6-4342-B048-85BDC9FD1C3A}</a:tableStyleId>
              </a:tblPr>
              <a:tblGrid>
                <a:gridCol w="1573027">
                  <a:extLst>
                    <a:ext uri="{9D8B030D-6E8A-4147-A177-3AD203B41FA5}">
                      <a16:colId xmlns:a16="http://schemas.microsoft.com/office/drawing/2014/main" val="2006309197"/>
                    </a:ext>
                  </a:extLst>
                </a:gridCol>
                <a:gridCol w="4466487">
                  <a:extLst>
                    <a:ext uri="{9D8B030D-6E8A-4147-A177-3AD203B41FA5}">
                      <a16:colId xmlns:a16="http://schemas.microsoft.com/office/drawing/2014/main" val="1728052367"/>
                    </a:ext>
                  </a:extLst>
                </a:gridCol>
                <a:gridCol w="5036437">
                  <a:extLst>
                    <a:ext uri="{9D8B030D-6E8A-4147-A177-3AD203B41FA5}">
                      <a16:colId xmlns:a16="http://schemas.microsoft.com/office/drawing/2014/main" val="2821113424"/>
                    </a:ext>
                  </a:extLst>
                </a:gridCol>
              </a:tblGrid>
              <a:tr h="0">
                <a:tc>
                  <a:txBody>
                    <a:bodyPr/>
                    <a:lstStyle/>
                    <a:p>
                      <a:pPr algn="ctr"/>
                      <a:r>
                        <a:rPr lang="es-MX" noProof="0" dirty="0" err="1"/>
                        <a:t>Stakeholder</a:t>
                      </a:r>
                      <a:endParaRPr lang="es-MX" noProof="0" dirty="0"/>
                    </a:p>
                  </a:txBody>
                  <a:tcPr/>
                </a:tc>
                <a:tc>
                  <a:txBody>
                    <a:bodyPr/>
                    <a:lstStyle/>
                    <a:p>
                      <a:pPr algn="ctr"/>
                      <a:r>
                        <a:rPr lang="es-MX" noProof="0" dirty="0"/>
                        <a:t>✅ Dos</a:t>
                      </a:r>
                    </a:p>
                  </a:txBody>
                  <a:tcPr/>
                </a:tc>
                <a:tc>
                  <a:txBody>
                    <a:bodyPr/>
                    <a:lstStyle/>
                    <a:p>
                      <a:pPr algn="ctr"/>
                      <a:r>
                        <a:rPr lang="es-MX" noProof="0" dirty="0"/>
                        <a:t>❌ </a:t>
                      </a:r>
                      <a:r>
                        <a:rPr lang="es-MX" noProof="0" dirty="0" err="1"/>
                        <a:t>Don'ts</a:t>
                      </a:r>
                      <a:endParaRPr lang="es-MX" noProof="0" dirty="0"/>
                    </a:p>
                  </a:txBody>
                  <a:tcPr/>
                </a:tc>
                <a:extLst>
                  <a:ext uri="{0D108BD9-81ED-4DB2-BD59-A6C34878D82A}">
                    <a16:rowId xmlns:a16="http://schemas.microsoft.com/office/drawing/2014/main" val="1126881807"/>
                  </a:ext>
                </a:extLst>
              </a:tr>
              <a:tr h="370840">
                <a:tc rowSpan="4">
                  <a:txBody>
                    <a:bodyPr/>
                    <a:lstStyle/>
                    <a:p>
                      <a:pPr algn="ctr"/>
                      <a:r>
                        <a:rPr lang="es-MX" sz="1800" b="1" noProof="0" dirty="0">
                          <a:latin typeface="Arial" panose="020B0604020202020204" pitchFamily="34" charset="0"/>
                          <a:cs typeface="Arial" panose="020B0604020202020204" pitchFamily="34" charset="0"/>
                        </a:rPr>
                        <a:t>Sector Publico</a:t>
                      </a:r>
                    </a:p>
                  </a:txBody>
                  <a:tcPr anchor="ctr">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s-MX" sz="1400" noProof="0" dirty="0">
                          <a:latin typeface="Arial" panose="020B0604020202020204" pitchFamily="34" charset="0"/>
                          <a:cs typeface="Arial" panose="020B0604020202020204" pitchFamily="34" charset="0"/>
                        </a:rPr>
                        <a:t>Involucrar desde etapas tempranas de diseño y planeación.</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400" noProof="0" dirty="0">
                          <a:latin typeface="Arial" panose="020B0604020202020204" pitchFamily="34" charset="0"/>
                          <a:cs typeface="Arial" panose="020B0604020202020204" pitchFamily="34" charset="0"/>
                        </a:rPr>
                        <a:t>Llegar con decisiones tomadas sin espacio para retroalimentación.</a:t>
                      </a:r>
                    </a:p>
                  </a:txBody>
                  <a:tcPr/>
                </a:tc>
                <a:extLst>
                  <a:ext uri="{0D108BD9-81ED-4DB2-BD59-A6C34878D82A}">
                    <a16:rowId xmlns:a16="http://schemas.microsoft.com/office/drawing/2014/main" val="2447961642"/>
                  </a:ext>
                </a:extLst>
              </a:tr>
              <a:tr h="142957">
                <a:tc vMerge="1">
                  <a:txBody>
                    <a:bodyPr/>
                    <a:lstStyle/>
                    <a:p>
                      <a:endParaRPr lang="es-DO"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Mostrar beneficios concretos (económicos, sociales, reputacionales).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Usar lenguaje técnico sin traducirlo al impacto político/local.</a:t>
                      </a:r>
                    </a:p>
                  </a:txBody>
                  <a:tcPr/>
                </a:tc>
                <a:extLst>
                  <a:ext uri="{0D108BD9-81ED-4DB2-BD59-A6C34878D82A}">
                    <a16:rowId xmlns:a16="http://schemas.microsoft.com/office/drawing/2014/main" val="1137376841"/>
                  </a:ext>
                </a:extLst>
              </a:tr>
              <a:tr h="370840">
                <a:tc vMerge="1">
                  <a:txBody>
                    <a:bodyPr/>
                    <a:lstStyle/>
                    <a:p>
                      <a:endParaRPr lang="es-DO"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Alinear acciones del proyecto con planes de desarrollo o marcos normativos existentes.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Asumir que todas las autoridades comprenden o priorizan la economía circular.</a:t>
                      </a:r>
                    </a:p>
                  </a:txBody>
                  <a:tcPr/>
                </a:tc>
                <a:extLst>
                  <a:ext uri="{0D108BD9-81ED-4DB2-BD59-A6C34878D82A}">
                    <a16:rowId xmlns:a16="http://schemas.microsoft.com/office/drawing/2014/main" val="621078361"/>
                  </a:ext>
                </a:extLst>
              </a:tr>
              <a:tr h="536448">
                <a:tc vMerge="1">
                  <a:txBody>
                    <a:bodyPr/>
                    <a:lstStyle/>
                    <a:p>
                      <a:pPr algn="ctr"/>
                      <a:endParaRPr lang="es-DO" dirty="0"/>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Facilitar espacios de visibilidad (eventos, prensa, reconocimientos).</a:t>
                      </a:r>
                    </a:p>
                  </a:txBody>
                  <a:tcPr>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Tratar al sector público solo como ente regulador.</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7439132"/>
                  </a:ext>
                </a:extLst>
              </a:tr>
              <a:tr h="536448">
                <a:tc rowSpan="5">
                  <a:txBody>
                    <a:bodyPr/>
                    <a:lstStyle/>
                    <a:p>
                      <a:pPr algn="ctr"/>
                      <a:r>
                        <a:rPr lang="es-MX" sz="1800" b="1" kern="1200" noProof="0" dirty="0">
                          <a:solidFill>
                            <a:schemeClr val="dk1"/>
                          </a:solidFill>
                          <a:latin typeface="Arial" panose="020B0604020202020204" pitchFamily="34" charset="0"/>
                          <a:ea typeface="+mn-ea"/>
                          <a:cs typeface="Arial" panose="020B0604020202020204" pitchFamily="34" charset="0"/>
                        </a:rPr>
                        <a:t>Sector Privado</a:t>
                      </a:r>
                    </a:p>
                  </a:txBody>
                  <a:tcPr anchor="ctr">
                    <a:lnT w="12700" cap="flat" cmpd="sng" algn="ctr">
                      <a:solidFill>
                        <a:schemeClr val="tx1"/>
                      </a:solidFill>
                      <a:prstDash val="solid"/>
                      <a:round/>
                      <a:headEnd type="none" w="med" len="med"/>
                      <a:tailEnd type="none" w="med" len="med"/>
                    </a:lnT>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Enfatizar oportunidades de innovación, eficiencia y reputación.</a:t>
                      </a:r>
                    </a:p>
                  </a:txBody>
                  <a:tcPr>
                    <a:lnT w="12700" cap="flat" cmpd="sng" algn="ctr">
                      <a:solidFill>
                        <a:schemeClr val="tx1"/>
                      </a:solidFill>
                      <a:prstDash val="solid"/>
                      <a:round/>
                      <a:headEnd type="none" w="med" len="med"/>
                      <a:tailEnd type="none" w="med" len="med"/>
                    </a:lnT>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Presentar el proyecto sin vincular con retorno de inversión o “</a:t>
                      </a:r>
                      <a:r>
                        <a:rPr lang="es-MX" sz="1350" noProof="0" dirty="0" err="1">
                          <a:latin typeface="Arial" panose="020B0604020202020204" pitchFamily="34" charset="0"/>
                          <a:cs typeface="Arial" panose="020B0604020202020204" pitchFamily="34" charset="0"/>
                        </a:rPr>
                        <a:t>whats</a:t>
                      </a:r>
                      <a:r>
                        <a:rPr lang="es-MX" sz="1350" noProof="0" dirty="0">
                          <a:latin typeface="Arial" panose="020B0604020202020204" pitchFamily="34" charset="0"/>
                          <a:cs typeface="Arial" panose="020B0604020202020204" pitchFamily="34" charset="0"/>
                        </a:rPr>
                        <a:t> in </a:t>
                      </a:r>
                      <a:r>
                        <a:rPr lang="es-MX" sz="1350" noProof="0" dirty="0" err="1">
                          <a:latin typeface="Arial" panose="020B0604020202020204" pitchFamily="34" charset="0"/>
                          <a:cs typeface="Arial" panose="020B0604020202020204" pitchFamily="34" charset="0"/>
                        </a:rPr>
                        <a:t>for</a:t>
                      </a:r>
                      <a:r>
                        <a:rPr lang="es-MX" sz="1350" noProof="0" dirty="0">
                          <a:latin typeface="Arial" panose="020B0604020202020204" pitchFamily="34" charset="0"/>
                          <a:cs typeface="Arial" panose="020B0604020202020204" pitchFamily="34" charset="0"/>
                        </a:rPr>
                        <a:t> </a:t>
                      </a:r>
                      <a:r>
                        <a:rPr lang="es-MX" sz="1350" noProof="0" dirty="0" err="1">
                          <a:latin typeface="Arial" panose="020B0604020202020204" pitchFamily="34" charset="0"/>
                          <a:cs typeface="Arial" panose="020B0604020202020204" pitchFamily="34" charset="0"/>
                        </a:rPr>
                        <a:t>them</a:t>
                      </a:r>
                      <a:r>
                        <a:rPr lang="es-MX" sz="1350" noProof="0" dirty="0">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98544403"/>
                  </a:ext>
                </a:extLst>
              </a:tr>
              <a:tr h="536448">
                <a:tc vMerge="1">
                  <a:txBody>
                    <a:bodyPr/>
                    <a:lstStyle/>
                    <a:p>
                      <a:pPr algn="ctr"/>
                      <a:endParaRPr lang="es-DO" sz="1400" dirty="0">
                        <a:latin typeface="Arial" panose="020B0604020202020204" pitchFamily="34" charset="0"/>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Proponer roles claros y medibles para su participación.</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Generalizar al sector como "el problema" de la contaminación plástica.</a:t>
                      </a:r>
                    </a:p>
                  </a:txBody>
                  <a:tcPr/>
                </a:tc>
                <a:extLst>
                  <a:ext uri="{0D108BD9-81ED-4DB2-BD59-A6C34878D82A}">
                    <a16:rowId xmlns:a16="http://schemas.microsoft.com/office/drawing/2014/main" val="2288905659"/>
                  </a:ext>
                </a:extLst>
              </a:tr>
              <a:tr h="536448">
                <a:tc vMerge="1">
                  <a:txBody>
                    <a:bodyPr/>
                    <a:lstStyle/>
                    <a:p>
                      <a:pPr algn="ctr"/>
                      <a:endParaRPr lang="es-DO" sz="1400" dirty="0">
                        <a:latin typeface="Arial" panose="020B0604020202020204" pitchFamily="34" charset="0"/>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Facilitar alianzas público-privadas con beneficios compartidos.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Presentar el proyecto solo con un tema de economía circular sin presentar los beneficios integrales.</a:t>
                      </a:r>
                    </a:p>
                  </a:txBody>
                  <a:tcPr/>
                </a:tc>
                <a:extLst>
                  <a:ext uri="{0D108BD9-81ED-4DB2-BD59-A6C34878D82A}">
                    <a16:rowId xmlns:a16="http://schemas.microsoft.com/office/drawing/2014/main" val="65471637"/>
                  </a:ext>
                </a:extLst>
              </a:tr>
              <a:tr h="536448">
                <a:tc vMerge="1">
                  <a:txBody>
                    <a:bodyPr/>
                    <a:lstStyle/>
                    <a:p>
                      <a:pPr algn="ctr"/>
                      <a:endParaRPr lang="es-DO" sz="1400" dirty="0">
                        <a:latin typeface="Arial" panose="020B0604020202020204" pitchFamily="34" charset="0"/>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Generar casos de éxito replicables con nombres de empresas.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35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15693550"/>
                  </a:ext>
                </a:extLst>
              </a:tr>
              <a:tr h="536448">
                <a:tc vMerge="1">
                  <a:txBody>
                    <a:bodyPr/>
                    <a:lstStyle/>
                    <a:p>
                      <a:pPr algn="ctr"/>
                      <a:endParaRPr lang="es-DO" sz="1800" kern="1200" dirty="0">
                        <a:solidFill>
                          <a:schemeClr val="dk1"/>
                        </a:solidFill>
                        <a:latin typeface="Arial" panose="020B0604020202020204" pitchFamily="34" charset="0"/>
                        <a:ea typeface="+mn-ea"/>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Facilitar espacios de visibilidad (eventos, prensa, reconocimientos).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35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89702248"/>
                  </a:ext>
                </a:extLst>
              </a:tr>
            </a:tbl>
          </a:graphicData>
        </a:graphic>
      </p:graphicFrame>
      <p:sp>
        <p:nvSpPr>
          <p:cNvPr id="9" name="CuadroTexto 8">
            <a:extLst>
              <a:ext uri="{FF2B5EF4-FFF2-40B4-BE49-F238E27FC236}">
                <a16:creationId xmlns:a16="http://schemas.microsoft.com/office/drawing/2014/main" id="{CD5BA539-7852-A212-448F-763174BA70C4}"/>
              </a:ext>
            </a:extLst>
          </p:cNvPr>
          <p:cNvSpPr txBox="1"/>
          <p:nvPr/>
        </p:nvSpPr>
        <p:spPr>
          <a:xfrm>
            <a:off x="463872" y="994872"/>
            <a:ext cx="11987783" cy="307777"/>
          </a:xfrm>
          <a:prstGeom prst="rect">
            <a:avLst/>
          </a:prstGeom>
          <a:noFill/>
        </p:spPr>
        <p:txBody>
          <a:bodyPr wrap="square" lIns="91440" tIns="45720" rIns="91440" bIns="45720" anchor="t">
            <a:spAutoFit/>
          </a:bodyPr>
          <a:lstStyle/>
          <a:p>
            <a:r>
              <a:rPr lang="es-MX" sz="1400" noProof="0" dirty="0">
                <a:solidFill>
                  <a:schemeClr val="bg1"/>
                </a:solidFill>
                <a:latin typeface="Arial"/>
                <a:cs typeface="Arial"/>
              </a:rPr>
              <a:t>Detalle </a:t>
            </a:r>
            <a:r>
              <a:rPr lang="es-MX" sz="1400" b="0" i="0" u="none" strike="noStrike" baseline="0" noProof="0" dirty="0">
                <a:solidFill>
                  <a:schemeClr val="bg1"/>
                </a:solidFill>
                <a:latin typeface="Arial"/>
                <a:cs typeface="Arial"/>
              </a:rPr>
              <a:t>de </a:t>
            </a:r>
            <a:r>
              <a:rPr lang="es-MX" sz="1400" noProof="0" dirty="0">
                <a:solidFill>
                  <a:schemeClr val="bg1"/>
                </a:solidFill>
                <a:latin typeface="Arial"/>
                <a:cs typeface="Arial"/>
              </a:rPr>
              <a:t>recomendaciones que el equipo y aliados del proyecto GEF LAC debe tener en cuenta al abordar a uno de estos </a:t>
            </a:r>
            <a:r>
              <a:rPr lang="es-MX" sz="1400" noProof="0" dirty="0" err="1">
                <a:solidFill>
                  <a:schemeClr val="bg1"/>
                </a:solidFill>
                <a:latin typeface="Arial"/>
                <a:cs typeface="Arial"/>
              </a:rPr>
              <a:t>stakeholders</a:t>
            </a:r>
            <a:r>
              <a:rPr lang="es-MX" sz="1400" noProof="0" dirty="0">
                <a:solidFill>
                  <a:schemeClr val="bg1"/>
                </a:solidFill>
                <a:latin typeface="Arial"/>
                <a:cs typeface="Arial"/>
              </a:rPr>
              <a:t>.</a:t>
            </a:r>
          </a:p>
        </p:txBody>
      </p:sp>
      <p:pic>
        <p:nvPicPr>
          <p:cNvPr id="3" name="Imagen 2">
            <a:extLst>
              <a:ext uri="{FF2B5EF4-FFF2-40B4-BE49-F238E27FC236}">
                <a16:creationId xmlns:a16="http://schemas.microsoft.com/office/drawing/2014/main" id="{D55762FB-E279-AFE5-0CEF-70C76CD77CD2}"/>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2146065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175FC-A3A0-4C6D-F193-7FB7A7ACD339}"/>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F2E22257-45BA-6964-362B-163C5A97F838}"/>
              </a:ext>
            </a:extLst>
          </p:cNvPr>
          <p:cNvPicPr>
            <a:picLocks noChangeAspect="1"/>
          </p:cNvPicPr>
          <p:nvPr/>
        </p:nvPicPr>
        <p:blipFill>
          <a:blip r:embed="rId3"/>
          <a:stretch>
            <a:fillRect/>
          </a:stretch>
        </p:blipFill>
        <p:spPr>
          <a:xfrm>
            <a:off x="-15240" y="0"/>
            <a:ext cx="12227246" cy="6858000"/>
          </a:xfrm>
          <a:prstGeom prst="rect">
            <a:avLst/>
          </a:prstGeom>
        </p:spPr>
      </p:pic>
      <p:sp>
        <p:nvSpPr>
          <p:cNvPr id="11" name="Rectángulo 10">
            <a:extLst>
              <a:ext uri="{FF2B5EF4-FFF2-40B4-BE49-F238E27FC236}">
                <a16:creationId xmlns:a16="http://schemas.microsoft.com/office/drawing/2014/main" id="{9E4A27CA-155B-439B-C7F6-448FBF46275B}"/>
              </a:ext>
            </a:extLst>
          </p:cNvPr>
          <p:cNvSpPr/>
          <p:nvPr/>
        </p:nvSpPr>
        <p:spPr>
          <a:xfrm>
            <a:off x="4766"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1DB37F93-778C-22D8-F267-254C3DE72949}"/>
              </a:ext>
            </a:extLst>
          </p:cNvPr>
          <p:cNvSpPr>
            <a:spLocks noGrp="1"/>
          </p:cNvSpPr>
          <p:nvPr>
            <p:ph type="title"/>
          </p:nvPr>
        </p:nvSpPr>
        <p:spPr/>
        <p:txBody>
          <a:bodyPr/>
          <a:lstStyle/>
          <a:p>
            <a:r>
              <a:rPr lang="es-MX" noProof="0" dirty="0">
                <a:latin typeface="Arial" panose="020B0604020202020204" pitchFamily="34" charset="0"/>
                <a:cs typeface="Arial" panose="020B0604020202020204" pitchFamily="34" charset="0"/>
              </a:rPr>
              <a:t> </a:t>
            </a:r>
          </a:p>
        </p:txBody>
      </p:sp>
      <p:sp>
        <p:nvSpPr>
          <p:cNvPr id="5" name="Título 1">
            <a:extLst>
              <a:ext uri="{FF2B5EF4-FFF2-40B4-BE49-F238E27FC236}">
                <a16:creationId xmlns:a16="http://schemas.microsoft.com/office/drawing/2014/main" id="{3DFEAD0F-E6A4-EE03-2CB2-82AE153FEA65}"/>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kumimoji="0" lang="es-MX"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Audiencias: </a:t>
            </a:r>
            <a:r>
              <a:rPr lang="es-MX" dirty="0" err="1">
                <a:solidFill>
                  <a:schemeClr val="bg1"/>
                </a:solidFill>
                <a:latin typeface="Arial" panose="020B0604020202020204" pitchFamily="34" charset="0"/>
                <a:cs typeface="Arial" panose="020B0604020202020204" pitchFamily="34" charset="0"/>
              </a:rPr>
              <a:t>Do´s</a:t>
            </a:r>
            <a:r>
              <a:rPr lang="es-MX" dirty="0">
                <a:solidFill>
                  <a:schemeClr val="bg1"/>
                </a:solidFill>
                <a:latin typeface="Arial" panose="020B0604020202020204" pitchFamily="34" charset="0"/>
                <a:cs typeface="Arial" panose="020B0604020202020204" pitchFamily="34" charset="0"/>
              </a:rPr>
              <a:t> – </a:t>
            </a:r>
            <a:r>
              <a:rPr lang="es-MX" dirty="0" err="1">
                <a:solidFill>
                  <a:schemeClr val="bg1"/>
                </a:solidFill>
                <a:latin typeface="Arial" panose="020B0604020202020204" pitchFamily="34" charset="0"/>
                <a:cs typeface="Arial" panose="020B0604020202020204" pitchFamily="34" charset="0"/>
              </a:rPr>
              <a:t>Don'ts</a:t>
            </a:r>
            <a:endParaRPr kumimoji="0" lang="es-MX"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aphicFrame>
        <p:nvGraphicFramePr>
          <p:cNvPr id="4" name="Tabla 3">
            <a:extLst>
              <a:ext uri="{FF2B5EF4-FFF2-40B4-BE49-F238E27FC236}">
                <a16:creationId xmlns:a16="http://schemas.microsoft.com/office/drawing/2014/main" id="{0202EF5B-6F60-A0DC-BF00-2CC4F1D74536}"/>
              </a:ext>
            </a:extLst>
          </p:cNvPr>
          <p:cNvGraphicFramePr>
            <a:graphicFrameLocks noGrp="1"/>
          </p:cNvGraphicFramePr>
          <p:nvPr>
            <p:extLst>
              <p:ext uri="{D42A27DB-BD31-4B8C-83A1-F6EECF244321}">
                <p14:modId xmlns:p14="http://schemas.microsoft.com/office/powerpoint/2010/main" val="3463141220"/>
              </p:ext>
            </p:extLst>
          </p:nvPr>
        </p:nvGraphicFramePr>
        <p:xfrm>
          <a:off x="618744" y="1932396"/>
          <a:ext cx="10864596" cy="4020312"/>
        </p:xfrm>
        <a:graphic>
          <a:graphicData uri="http://schemas.openxmlformats.org/drawingml/2006/table">
            <a:tbl>
              <a:tblPr firstRow="1" bandRow="1">
                <a:tableStyleId>{5C22544A-7EE6-4342-B048-85BDC9FD1C3A}</a:tableStyleId>
              </a:tblPr>
              <a:tblGrid>
                <a:gridCol w="1543010">
                  <a:extLst>
                    <a:ext uri="{9D8B030D-6E8A-4147-A177-3AD203B41FA5}">
                      <a16:colId xmlns:a16="http://schemas.microsoft.com/office/drawing/2014/main" val="2006309197"/>
                    </a:ext>
                  </a:extLst>
                </a:gridCol>
                <a:gridCol w="4381256">
                  <a:extLst>
                    <a:ext uri="{9D8B030D-6E8A-4147-A177-3AD203B41FA5}">
                      <a16:colId xmlns:a16="http://schemas.microsoft.com/office/drawing/2014/main" val="1728052367"/>
                    </a:ext>
                  </a:extLst>
                </a:gridCol>
                <a:gridCol w="4940330">
                  <a:extLst>
                    <a:ext uri="{9D8B030D-6E8A-4147-A177-3AD203B41FA5}">
                      <a16:colId xmlns:a16="http://schemas.microsoft.com/office/drawing/2014/main" val="2821113424"/>
                    </a:ext>
                  </a:extLst>
                </a:gridCol>
              </a:tblGrid>
              <a:tr h="0">
                <a:tc>
                  <a:txBody>
                    <a:bodyPr/>
                    <a:lstStyle/>
                    <a:p>
                      <a:pPr algn="ctr"/>
                      <a:r>
                        <a:rPr lang="es-MX" noProof="0" dirty="0" err="1"/>
                        <a:t>Stakeholder</a:t>
                      </a:r>
                      <a:endParaRPr lang="es-MX" noProof="0" dirty="0"/>
                    </a:p>
                  </a:txBody>
                  <a:tcPr/>
                </a:tc>
                <a:tc>
                  <a:txBody>
                    <a:bodyPr/>
                    <a:lstStyle/>
                    <a:p>
                      <a:pPr algn="ctr"/>
                      <a:r>
                        <a:rPr lang="es-MX" noProof="0" dirty="0"/>
                        <a:t>✅ Dos</a:t>
                      </a:r>
                    </a:p>
                  </a:txBody>
                  <a:tcPr/>
                </a:tc>
                <a:tc>
                  <a:txBody>
                    <a:bodyPr/>
                    <a:lstStyle/>
                    <a:p>
                      <a:pPr algn="ctr"/>
                      <a:r>
                        <a:rPr lang="es-MX" noProof="0" dirty="0"/>
                        <a:t>❌ </a:t>
                      </a:r>
                      <a:r>
                        <a:rPr lang="es-MX" noProof="0" dirty="0" err="1"/>
                        <a:t>Don´ts</a:t>
                      </a:r>
                      <a:endParaRPr lang="es-MX" noProof="0" dirty="0"/>
                    </a:p>
                  </a:txBody>
                  <a:tcPr/>
                </a:tc>
                <a:extLst>
                  <a:ext uri="{0D108BD9-81ED-4DB2-BD59-A6C34878D82A}">
                    <a16:rowId xmlns:a16="http://schemas.microsoft.com/office/drawing/2014/main" val="1126881807"/>
                  </a:ext>
                </a:extLst>
              </a:tr>
              <a:tr h="370840">
                <a:tc rowSpan="4">
                  <a:txBody>
                    <a:bodyPr/>
                    <a:lstStyle/>
                    <a:p>
                      <a:pPr algn="ctr"/>
                      <a:r>
                        <a:rPr lang="es-MX" b="1" noProof="0" dirty="0" err="1">
                          <a:latin typeface="Arial" panose="020B0604020202020204" pitchFamily="34" charset="0"/>
                          <a:cs typeface="Arial" panose="020B0604020202020204" pitchFamily="34" charset="0"/>
                        </a:rPr>
                        <a:t>ONG´s</a:t>
                      </a:r>
                      <a:endParaRPr lang="es-MX" b="1" noProof="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s-MX" sz="1350" noProof="0" dirty="0">
                          <a:latin typeface="Arial" panose="020B0604020202020204" pitchFamily="34" charset="0"/>
                          <a:cs typeface="Arial" panose="020B0604020202020204" pitchFamily="34" charset="0"/>
                        </a:rPr>
                        <a:t>Promover espacios de </a:t>
                      </a:r>
                      <a:r>
                        <a:rPr lang="es-MX" sz="1350" noProof="0" dirty="0" err="1">
                          <a:latin typeface="Arial" panose="020B0604020202020204" pitchFamily="34" charset="0"/>
                          <a:cs typeface="Arial" panose="020B0604020202020204" pitchFamily="34" charset="0"/>
                        </a:rPr>
                        <a:t>co-creación</a:t>
                      </a:r>
                      <a:r>
                        <a:rPr lang="es-MX" sz="1350" noProof="0" dirty="0">
                          <a:latin typeface="Arial" panose="020B0604020202020204" pitchFamily="34" charset="0"/>
                          <a:cs typeface="Arial" panose="020B0604020202020204" pitchFamily="34" charset="0"/>
                        </a:rPr>
                        <a:t> de conocimiento (</a:t>
                      </a:r>
                      <a:r>
                        <a:rPr lang="es-MX" sz="1350" noProof="0" dirty="0" err="1">
                          <a:latin typeface="Arial" panose="020B0604020202020204" pitchFamily="34" charset="0"/>
                          <a:cs typeface="Arial" panose="020B0604020202020204" pitchFamily="34" charset="0"/>
                        </a:rPr>
                        <a:t>webinars</a:t>
                      </a:r>
                      <a:r>
                        <a:rPr lang="es-MX" sz="1350" noProof="0" dirty="0">
                          <a:latin typeface="Arial" panose="020B0604020202020204" pitchFamily="34" charset="0"/>
                          <a:cs typeface="Arial" panose="020B0604020202020204" pitchFamily="34" charset="0"/>
                        </a:rPr>
                        <a:t>, </a:t>
                      </a:r>
                      <a:r>
                        <a:rPr lang="es-MX" sz="1350" noProof="0" dirty="0" err="1">
                          <a:latin typeface="Arial" panose="020B0604020202020204" pitchFamily="34" charset="0"/>
                          <a:cs typeface="Arial" panose="020B0604020202020204" pitchFamily="34" charset="0"/>
                        </a:rPr>
                        <a:t>hackatones</a:t>
                      </a:r>
                      <a:r>
                        <a:rPr lang="es-MX" sz="1350" noProof="0" dirty="0">
                          <a:latin typeface="Arial" panose="020B0604020202020204" pitchFamily="34" charset="0"/>
                          <a:cs typeface="Arial" panose="020B0604020202020204" pitchFamily="34" charset="0"/>
                        </a:rPr>
                        <a:t>, </a:t>
                      </a:r>
                      <a:r>
                        <a:rPr lang="es-MX" sz="1350" noProof="0" dirty="0" err="1">
                          <a:latin typeface="Arial" panose="020B0604020202020204" pitchFamily="34" charset="0"/>
                          <a:cs typeface="Arial" panose="020B0604020202020204" pitchFamily="34" charset="0"/>
                        </a:rPr>
                        <a:t>papers</a:t>
                      </a:r>
                      <a:r>
                        <a:rPr lang="es-MX" sz="1350" noProof="0" dirty="0">
                          <a:latin typeface="Arial" panose="020B0604020202020204" pitchFamily="34" charset="0"/>
                          <a:cs typeface="Arial" panose="020B0604020202020204" pitchFamily="34" charset="0"/>
                        </a:rPr>
                        <a:t> colaborativos).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Verlas solo como ejecutoras operativas.</a:t>
                      </a:r>
                    </a:p>
                  </a:txBody>
                  <a:tcPr anchor="ctr"/>
                </a:tc>
                <a:extLst>
                  <a:ext uri="{0D108BD9-81ED-4DB2-BD59-A6C34878D82A}">
                    <a16:rowId xmlns:a16="http://schemas.microsoft.com/office/drawing/2014/main" val="2447961642"/>
                  </a:ext>
                </a:extLst>
              </a:tr>
              <a:tr h="142957">
                <a:tc vMerge="1">
                  <a:txBody>
                    <a:bodyPr/>
                    <a:lstStyle/>
                    <a:p>
                      <a:endParaRPr lang="es-DO"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Potenciar su capacidad de movilización ciudadana.</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Desestimar el conocimiento tradicional o comunitario.</a:t>
                      </a:r>
                    </a:p>
                  </a:txBody>
                  <a:tcPr anchor="ctr"/>
                </a:tc>
                <a:extLst>
                  <a:ext uri="{0D108BD9-81ED-4DB2-BD59-A6C34878D82A}">
                    <a16:rowId xmlns:a16="http://schemas.microsoft.com/office/drawing/2014/main" val="1137376841"/>
                  </a:ext>
                </a:extLst>
              </a:tr>
              <a:tr h="370840">
                <a:tc vMerge="1">
                  <a:txBody>
                    <a:bodyPr/>
                    <a:lstStyle/>
                    <a:p>
                      <a:endParaRPr lang="es-DO"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Reconocer públicamente su trabajo y aportes.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Imponer campañas comunicacionales centralizadas o descontextualizadas.</a:t>
                      </a:r>
                    </a:p>
                  </a:txBody>
                  <a:tcPr anchor="ctr"/>
                </a:tc>
                <a:extLst>
                  <a:ext uri="{0D108BD9-81ED-4DB2-BD59-A6C34878D82A}">
                    <a16:rowId xmlns:a16="http://schemas.microsoft.com/office/drawing/2014/main" val="621078361"/>
                  </a:ext>
                </a:extLst>
              </a:tr>
              <a:tr h="536448">
                <a:tc vMerge="1">
                  <a:txBody>
                    <a:bodyPr/>
                    <a:lstStyle/>
                    <a:p>
                      <a:pPr algn="ctr"/>
                      <a:endParaRPr lang="es-DO" dirty="0"/>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Brindar herramientas de comunicación y fortalecimiento institucional.</a:t>
                      </a:r>
                    </a:p>
                  </a:txBody>
                  <a:tcPr anchor="ctr">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350" noProof="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7439132"/>
                  </a:ext>
                </a:extLst>
              </a:tr>
              <a:tr h="536448">
                <a:tc rowSpan="3">
                  <a:txBody>
                    <a:bodyPr/>
                    <a:lstStyle/>
                    <a:p>
                      <a:pPr algn="ctr"/>
                      <a:r>
                        <a:rPr lang="es-MX" sz="1800" b="1" kern="1200" noProof="0" dirty="0">
                          <a:solidFill>
                            <a:schemeClr val="dk1"/>
                          </a:solidFill>
                          <a:latin typeface="Arial" panose="020B0604020202020204" pitchFamily="34" charset="0"/>
                          <a:ea typeface="+mn-ea"/>
                          <a:cs typeface="Arial" panose="020B0604020202020204" pitchFamily="34" charset="0"/>
                        </a:rPr>
                        <a:t>Academia</a:t>
                      </a:r>
                    </a:p>
                  </a:txBody>
                  <a:tcPr anchor="ctr">
                    <a:lnT w="12700" cap="flat" cmpd="sng" algn="ctr">
                      <a:solidFill>
                        <a:schemeClr val="tx1"/>
                      </a:solidFill>
                      <a:prstDash val="solid"/>
                      <a:round/>
                      <a:headEnd type="none" w="med" len="med"/>
                      <a:tailEnd type="none" w="med" len="med"/>
                    </a:lnT>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Invitar a contribuir desde evidencia, datos y evaluación de impacto.</a:t>
                      </a:r>
                    </a:p>
                  </a:txBody>
                  <a:tcPr anchor="ctr">
                    <a:lnT w="12700" cap="flat" cmpd="sng" algn="ctr">
                      <a:solidFill>
                        <a:schemeClr val="tx1"/>
                      </a:solidFill>
                      <a:prstDash val="solid"/>
                      <a:round/>
                      <a:headEnd type="none" w="med" len="med"/>
                      <a:tailEnd type="none" w="med" len="med"/>
                    </a:lnT>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Excluirles de espacios de comunicación pública.</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98544403"/>
                  </a:ext>
                </a:extLst>
              </a:tr>
              <a:tr h="536448">
                <a:tc vMerge="1">
                  <a:txBody>
                    <a:bodyPr/>
                    <a:lstStyle/>
                    <a:p>
                      <a:pPr algn="ctr"/>
                      <a:endParaRPr lang="es-DO" sz="1400" dirty="0">
                        <a:latin typeface="Arial" panose="020B0604020202020204" pitchFamily="34" charset="0"/>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Ofrecer acceso a datos y resultados del proyecto para su análisis.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Limitar su rol solo a producción de informes.</a:t>
                      </a:r>
                    </a:p>
                  </a:txBody>
                  <a:tcPr anchor="ctr"/>
                </a:tc>
                <a:extLst>
                  <a:ext uri="{0D108BD9-81ED-4DB2-BD59-A6C34878D82A}">
                    <a16:rowId xmlns:a16="http://schemas.microsoft.com/office/drawing/2014/main" val="2288905659"/>
                  </a:ext>
                </a:extLst>
              </a:tr>
              <a:tr h="536448">
                <a:tc vMerge="1">
                  <a:txBody>
                    <a:bodyPr/>
                    <a:lstStyle/>
                    <a:p>
                      <a:pPr algn="ctr"/>
                      <a:endParaRPr lang="es-DO" sz="1400" dirty="0">
                        <a:latin typeface="Arial" panose="020B0604020202020204" pitchFamily="34" charset="0"/>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50" noProof="0" dirty="0">
                          <a:latin typeface="Arial" panose="020B0604020202020204" pitchFamily="34" charset="0"/>
                          <a:cs typeface="Arial" panose="020B0604020202020204" pitchFamily="34" charset="0"/>
                        </a:rPr>
                        <a:t>Incluir estudiantes o jóvenes investigadores en actividades del proyecto.</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350" noProof="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65471637"/>
                  </a:ext>
                </a:extLst>
              </a:tr>
            </a:tbl>
          </a:graphicData>
        </a:graphic>
      </p:graphicFrame>
      <p:sp>
        <p:nvSpPr>
          <p:cNvPr id="9" name="CuadroTexto 8">
            <a:extLst>
              <a:ext uri="{FF2B5EF4-FFF2-40B4-BE49-F238E27FC236}">
                <a16:creationId xmlns:a16="http://schemas.microsoft.com/office/drawing/2014/main" id="{A9BC95E7-9DEA-1FC0-B09E-9C6E2DAE753A}"/>
              </a:ext>
            </a:extLst>
          </p:cNvPr>
          <p:cNvSpPr txBox="1"/>
          <p:nvPr/>
        </p:nvSpPr>
        <p:spPr>
          <a:xfrm>
            <a:off x="463872" y="994872"/>
            <a:ext cx="11987783" cy="307777"/>
          </a:xfrm>
          <a:prstGeom prst="rect">
            <a:avLst/>
          </a:prstGeom>
          <a:noFill/>
        </p:spPr>
        <p:txBody>
          <a:bodyPr wrap="square" lIns="91440" tIns="45720" rIns="91440" bIns="45720" anchor="t">
            <a:spAutoFit/>
          </a:bodyPr>
          <a:lstStyle/>
          <a:p>
            <a:r>
              <a:rPr lang="es-MX" sz="1400" noProof="0" dirty="0">
                <a:solidFill>
                  <a:schemeClr val="bg1"/>
                </a:solidFill>
                <a:latin typeface="Arial" panose="020B0604020202020204" pitchFamily="34" charset="0"/>
                <a:cs typeface="Arial" panose="020B0604020202020204" pitchFamily="34" charset="0"/>
              </a:rPr>
              <a:t>Detalle </a:t>
            </a:r>
            <a:r>
              <a:rPr lang="es-MX" sz="1400" b="0" i="0" u="none" strike="noStrike" baseline="0" noProof="0" dirty="0">
                <a:solidFill>
                  <a:schemeClr val="bg1"/>
                </a:solidFill>
                <a:latin typeface="Arial" panose="020B0604020202020204" pitchFamily="34" charset="0"/>
                <a:cs typeface="Arial" panose="020B0604020202020204" pitchFamily="34" charset="0"/>
              </a:rPr>
              <a:t>de </a:t>
            </a:r>
            <a:r>
              <a:rPr lang="es-MX" sz="1400" noProof="0" dirty="0">
                <a:solidFill>
                  <a:schemeClr val="bg1"/>
                </a:solidFill>
                <a:latin typeface="Arial" panose="020B0604020202020204" pitchFamily="34" charset="0"/>
                <a:cs typeface="Arial" panose="020B0604020202020204" pitchFamily="34" charset="0"/>
              </a:rPr>
              <a:t>recomendaciones que el equipo y aliados del proyecto GEF LAC debe tener en cuenta al abordar a uno de estos </a:t>
            </a:r>
            <a:r>
              <a:rPr lang="es-MX" sz="1400" noProof="0" dirty="0" err="1">
                <a:solidFill>
                  <a:schemeClr val="bg1"/>
                </a:solidFill>
                <a:latin typeface="Arial" panose="020B0604020202020204" pitchFamily="34" charset="0"/>
                <a:cs typeface="Arial" panose="020B0604020202020204" pitchFamily="34" charset="0"/>
              </a:rPr>
              <a:t>stakeholders</a:t>
            </a:r>
            <a:r>
              <a:rPr lang="es-MX" sz="1400" noProof="0" dirty="0">
                <a:solidFill>
                  <a:schemeClr val="bg1"/>
                </a:solidFill>
                <a:latin typeface="Arial" panose="020B0604020202020204" pitchFamily="34" charset="0"/>
                <a:cs typeface="Arial" panose="020B0604020202020204" pitchFamily="34" charset="0"/>
              </a:rPr>
              <a:t>.</a:t>
            </a:r>
          </a:p>
        </p:txBody>
      </p:sp>
      <p:pic>
        <p:nvPicPr>
          <p:cNvPr id="3" name="Imagen 2">
            <a:extLst>
              <a:ext uri="{FF2B5EF4-FFF2-40B4-BE49-F238E27FC236}">
                <a16:creationId xmlns:a16="http://schemas.microsoft.com/office/drawing/2014/main" id="{9D0D5408-9575-40A1-0414-CAE86158EF53}"/>
              </a:ext>
            </a:extLst>
          </p:cNvPr>
          <p:cNvPicPr>
            <a:picLocks noChangeAspect="1"/>
          </p:cNvPicPr>
          <p:nvPr/>
        </p:nvPicPr>
        <p:blipFill>
          <a:blip r:embed="rId4"/>
          <a:stretch>
            <a:fillRect/>
          </a:stretch>
        </p:blipFill>
        <p:spPr>
          <a:xfrm>
            <a:off x="10007600" y="1"/>
            <a:ext cx="2450360" cy="899452"/>
          </a:xfrm>
          <a:prstGeom prst="rect">
            <a:avLst/>
          </a:prstGeom>
        </p:spPr>
      </p:pic>
    </p:spTree>
    <p:extLst>
      <p:ext uri="{BB962C8B-B14F-4D97-AF65-F5344CB8AC3E}">
        <p14:creationId xmlns:p14="http://schemas.microsoft.com/office/powerpoint/2010/main" val="1678214976"/>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913CB-5A2F-ADD5-D3A2-D6EBB0BA48D0}"/>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533DBE73-88FB-5773-9E7E-E5F601293CC8}"/>
              </a:ext>
            </a:extLst>
          </p:cNvPr>
          <p:cNvPicPr>
            <a:picLocks noChangeAspect="1"/>
          </p:cNvPicPr>
          <p:nvPr/>
        </p:nvPicPr>
        <p:blipFill>
          <a:blip r:embed="rId2"/>
          <a:stretch>
            <a:fillRect/>
          </a:stretch>
        </p:blipFill>
        <p:spPr>
          <a:xfrm>
            <a:off x="392822" y="342900"/>
            <a:ext cx="11284828" cy="6329418"/>
          </a:xfrm>
          <a:prstGeom prst="rect">
            <a:avLst/>
          </a:prstGeom>
        </p:spPr>
      </p:pic>
      <p:sp>
        <p:nvSpPr>
          <p:cNvPr id="24" name="Título 1">
            <a:extLst>
              <a:ext uri="{FF2B5EF4-FFF2-40B4-BE49-F238E27FC236}">
                <a16:creationId xmlns:a16="http://schemas.microsoft.com/office/drawing/2014/main" id="{A5269806-A82B-F4A5-AA4F-5C9F03EE76A6}"/>
              </a:ext>
            </a:extLst>
          </p:cNvPr>
          <p:cNvSpPr txBox="1">
            <a:spLocks/>
          </p:cNvSpPr>
          <p:nvPr/>
        </p:nvSpPr>
        <p:spPr>
          <a:xfrm>
            <a:off x="2838894" y="3041075"/>
            <a:ext cx="6537858" cy="775845"/>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5400" b="1" noProof="0" dirty="0">
                <a:solidFill>
                  <a:schemeClr val="bg1"/>
                </a:solidFill>
                <a:latin typeface="Arial" panose="020B0604020202020204" pitchFamily="34" charset="0"/>
                <a:cs typeface="Arial" panose="020B0604020202020204" pitchFamily="34" charset="0"/>
              </a:rPr>
              <a:t>CANALES</a:t>
            </a:r>
          </a:p>
        </p:txBody>
      </p:sp>
    </p:spTree>
    <p:extLst>
      <p:ext uri="{BB962C8B-B14F-4D97-AF65-F5344CB8AC3E}">
        <p14:creationId xmlns:p14="http://schemas.microsoft.com/office/powerpoint/2010/main" val="1078617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F4B0B-3BC8-8F24-5EDB-CA9DBCFF4730}"/>
            </a:ext>
          </a:extLst>
        </p:cNvPr>
        <p:cNvGrpSpPr/>
        <p:nvPr/>
      </p:nvGrpSpPr>
      <p:grpSpPr>
        <a:xfrm>
          <a:off x="0" y="0"/>
          <a:ext cx="0" cy="0"/>
          <a:chOff x="0" y="0"/>
          <a:chExt cx="0" cy="0"/>
        </a:xfrm>
      </p:grpSpPr>
      <p:pic>
        <p:nvPicPr>
          <p:cNvPr id="3" name="Picture 2" descr="Turismo y contaminación ¿Podemos pararlo?">
            <a:extLst>
              <a:ext uri="{FF2B5EF4-FFF2-40B4-BE49-F238E27FC236}">
                <a16:creationId xmlns:a16="http://schemas.microsoft.com/office/drawing/2014/main" id="{838677B5-635F-BBF4-FDE4-2918668D58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a:extLst>
              <a:ext uri="{FF2B5EF4-FFF2-40B4-BE49-F238E27FC236}">
                <a16:creationId xmlns:a16="http://schemas.microsoft.com/office/drawing/2014/main" id="{312A7872-B224-078B-C3A0-D2B416439946}"/>
              </a:ext>
            </a:extLst>
          </p:cNvPr>
          <p:cNvSpPr/>
          <p:nvPr/>
        </p:nvSpPr>
        <p:spPr>
          <a:xfrm>
            <a:off x="0"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47BE0D22-67C5-E16C-E2B4-DB12EAB9078A}"/>
              </a:ext>
            </a:extLst>
          </p:cNvPr>
          <p:cNvSpPr>
            <a:spLocks noGrp="1"/>
          </p:cNvSpPr>
          <p:nvPr>
            <p:ph type="title"/>
          </p:nvPr>
        </p:nvSpPr>
        <p:spPr/>
        <p:txBody>
          <a:bodyPr/>
          <a:lstStyle/>
          <a:p>
            <a:r>
              <a:rPr lang="es-MX" noProof="0" dirty="0"/>
              <a:t> </a:t>
            </a:r>
          </a:p>
        </p:txBody>
      </p:sp>
      <p:sp>
        <p:nvSpPr>
          <p:cNvPr id="5" name="Título 1">
            <a:extLst>
              <a:ext uri="{FF2B5EF4-FFF2-40B4-BE49-F238E27FC236}">
                <a16:creationId xmlns:a16="http://schemas.microsoft.com/office/drawing/2014/main" id="{771E1F09-95EB-0D7B-D3F2-5DBFF40A0EDB}"/>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Canales de comunicaciones</a:t>
            </a:r>
          </a:p>
        </p:txBody>
      </p:sp>
      <p:sp>
        <p:nvSpPr>
          <p:cNvPr id="15" name="CuadroTexto 14">
            <a:extLst>
              <a:ext uri="{FF2B5EF4-FFF2-40B4-BE49-F238E27FC236}">
                <a16:creationId xmlns:a16="http://schemas.microsoft.com/office/drawing/2014/main" id="{EAC6904C-A222-0558-DDDE-F4B8C43F0B4F}"/>
              </a:ext>
            </a:extLst>
          </p:cNvPr>
          <p:cNvSpPr txBox="1"/>
          <p:nvPr/>
        </p:nvSpPr>
        <p:spPr>
          <a:xfrm>
            <a:off x="219457" y="971544"/>
            <a:ext cx="11987783" cy="830997"/>
          </a:xfrm>
          <a:prstGeom prst="rect">
            <a:avLst/>
          </a:prstGeom>
          <a:noFill/>
        </p:spPr>
        <p:txBody>
          <a:bodyPr wrap="square">
            <a:spAutoFit/>
          </a:bodyPr>
          <a:lstStyle/>
          <a:p>
            <a:pPr algn="l"/>
            <a:r>
              <a:rPr lang="es-MX" sz="1600" b="0" i="0" u="none" strike="noStrike" baseline="0" noProof="0" dirty="0">
                <a:solidFill>
                  <a:schemeClr val="bg1"/>
                </a:solidFill>
                <a:latin typeface="Arial" panose="020B0604020202020204" pitchFamily="34" charset="0"/>
                <a:cs typeface="Arial" panose="020B0604020202020204" pitchFamily="34" charset="0"/>
              </a:rPr>
              <a:t>Es necesario adoptar un enfoque multifacético para comunicar las actividades del proyecto y su implementación. Debe tenerse en cuenta que diferentes audiencias se involucrarán de manera más efectiva a través de distintos medios. Los medios también se seleccionarán según el tipo de mensajes que se deseen comunicar. Los medios clave serán:</a:t>
            </a:r>
            <a:endParaRPr lang="es-MX" sz="1600" noProof="0" dirty="0">
              <a:solidFill>
                <a:schemeClr val="bg1"/>
              </a:solidFill>
              <a:latin typeface="Arial" panose="020B0604020202020204" pitchFamily="34" charset="0"/>
              <a:cs typeface="Arial" panose="020B0604020202020204" pitchFamily="34" charset="0"/>
            </a:endParaRPr>
          </a:p>
        </p:txBody>
      </p:sp>
      <p:sp>
        <p:nvSpPr>
          <p:cNvPr id="4" name="Rectángulo 3">
            <a:extLst>
              <a:ext uri="{FF2B5EF4-FFF2-40B4-BE49-F238E27FC236}">
                <a16:creationId xmlns:a16="http://schemas.microsoft.com/office/drawing/2014/main" id="{D08AE7CD-73E8-88DB-43C2-4951B386111A}"/>
              </a:ext>
            </a:extLst>
          </p:cNvPr>
          <p:cNvSpPr/>
          <p:nvPr/>
        </p:nvSpPr>
        <p:spPr>
          <a:xfrm>
            <a:off x="838200" y="3787655"/>
            <a:ext cx="1932849" cy="6147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EARNED MEDIA</a:t>
            </a:r>
          </a:p>
        </p:txBody>
      </p:sp>
      <p:sp>
        <p:nvSpPr>
          <p:cNvPr id="6" name="Rectángulo 5">
            <a:extLst>
              <a:ext uri="{FF2B5EF4-FFF2-40B4-BE49-F238E27FC236}">
                <a16:creationId xmlns:a16="http://schemas.microsoft.com/office/drawing/2014/main" id="{5EA323CB-5EAB-5D96-BF58-048C3F94899B}"/>
              </a:ext>
            </a:extLst>
          </p:cNvPr>
          <p:cNvSpPr/>
          <p:nvPr/>
        </p:nvSpPr>
        <p:spPr>
          <a:xfrm>
            <a:off x="838201" y="2223982"/>
            <a:ext cx="1932849" cy="6147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MEDIOS PROPIOS</a:t>
            </a:r>
          </a:p>
        </p:txBody>
      </p:sp>
      <p:sp>
        <p:nvSpPr>
          <p:cNvPr id="24" name="Rectángulo 23">
            <a:extLst>
              <a:ext uri="{FF2B5EF4-FFF2-40B4-BE49-F238E27FC236}">
                <a16:creationId xmlns:a16="http://schemas.microsoft.com/office/drawing/2014/main" id="{236B9578-DA98-E0D4-51E9-5868319FC121}"/>
              </a:ext>
            </a:extLst>
          </p:cNvPr>
          <p:cNvSpPr/>
          <p:nvPr/>
        </p:nvSpPr>
        <p:spPr>
          <a:xfrm>
            <a:off x="838200" y="4585306"/>
            <a:ext cx="1932849" cy="6147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EVENTOS</a:t>
            </a:r>
          </a:p>
        </p:txBody>
      </p:sp>
      <p:sp>
        <p:nvSpPr>
          <p:cNvPr id="26" name="Rectángulo 25">
            <a:extLst>
              <a:ext uri="{FF2B5EF4-FFF2-40B4-BE49-F238E27FC236}">
                <a16:creationId xmlns:a16="http://schemas.microsoft.com/office/drawing/2014/main" id="{953ADA2B-8A15-58DF-E94C-F9139E57A1F1}"/>
              </a:ext>
            </a:extLst>
          </p:cNvPr>
          <p:cNvSpPr/>
          <p:nvPr/>
        </p:nvSpPr>
        <p:spPr>
          <a:xfrm>
            <a:off x="838200" y="5352352"/>
            <a:ext cx="1932849" cy="6147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CAMPAÑAS</a:t>
            </a:r>
          </a:p>
        </p:txBody>
      </p:sp>
      <p:sp>
        <p:nvSpPr>
          <p:cNvPr id="28" name="Rectángulo 27">
            <a:extLst>
              <a:ext uri="{FF2B5EF4-FFF2-40B4-BE49-F238E27FC236}">
                <a16:creationId xmlns:a16="http://schemas.microsoft.com/office/drawing/2014/main" id="{58A7C683-24A7-8789-7BBB-446577D2F517}"/>
              </a:ext>
            </a:extLst>
          </p:cNvPr>
          <p:cNvSpPr/>
          <p:nvPr/>
        </p:nvSpPr>
        <p:spPr>
          <a:xfrm>
            <a:off x="838201" y="2985398"/>
            <a:ext cx="1932849" cy="6147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MEDIOS SOCIALES </a:t>
            </a:r>
          </a:p>
        </p:txBody>
      </p:sp>
      <p:sp>
        <p:nvSpPr>
          <p:cNvPr id="31" name="Rectángulo 30">
            <a:extLst>
              <a:ext uri="{FF2B5EF4-FFF2-40B4-BE49-F238E27FC236}">
                <a16:creationId xmlns:a16="http://schemas.microsoft.com/office/drawing/2014/main" id="{37FA23EB-379C-F2EF-5E57-FB838727CD2C}"/>
              </a:ext>
            </a:extLst>
          </p:cNvPr>
          <p:cNvSpPr/>
          <p:nvPr/>
        </p:nvSpPr>
        <p:spPr>
          <a:xfrm>
            <a:off x="838199" y="6094190"/>
            <a:ext cx="1932849" cy="6147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noProof="0" dirty="0">
                <a:latin typeface="Arial" panose="020B0604020202020204" pitchFamily="34" charset="0"/>
                <a:cs typeface="Arial" panose="020B0604020202020204" pitchFamily="34" charset="0"/>
              </a:rPr>
              <a:t>ALIANZAS</a:t>
            </a:r>
          </a:p>
        </p:txBody>
      </p:sp>
      <p:sp>
        <p:nvSpPr>
          <p:cNvPr id="32" name="Rectángulo 31">
            <a:extLst>
              <a:ext uri="{FF2B5EF4-FFF2-40B4-BE49-F238E27FC236}">
                <a16:creationId xmlns:a16="http://schemas.microsoft.com/office/drawing/2014/main" id="{99CC50AA-61EC-82EB-925E-44ECCC1BB4E9}"/>
              </a:ext>
            </a:extLst>
          </p:cNvPr>
          <p:cNvSpPr/>
          <p:nvPr/>
        </p:nvSpPr>
        <p:spPr>
          <a:xfrm>
            <a:off x="2990506" y="2223981"/>
            <a:ext cx="8582751" cy="614720"/>
          </a:xfrm>
          <a:prstGeom prst="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Pagina web, email </a:t>
            </a:r>
            <a:r>
              <a:rPr kumimoji="0" lang="es-MX" sz="1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newsletters</a:t>
            </a:r>
            <a:r>
              <a:rPr lang="es-MX" noProof="0" dirty="0">
                <a:solidFill>
                  <a:prstClr val="white"/>
                </a:solidFill>
                <a:latin typeface="Arial" panose="020B0604020202020204" pitchFamily="34" charset="0"/>
                <a:cs typeface="Arial" panose="020B0604020202020204" pitchFamily="34" charset="0"/>
              </a:rPr>
              <a:t>, Media UNEP (</a:t>
            </a:r>
            <a:r>
              <a:rPr kumimoji="0" lang="es-MX" sz="1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newsletters</a:t>
            </a: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blogs, pagina web).</a:t>
            </a:r>
            <a:endParaRPr kumimoji="0" lang="es-MX"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 name="Rectángulo 32">
            <a:extLst>
              <a:ext uri="{FF2B5EF4-FFF2-40B4-BE49-F238E27FC236}">
                <a16:creationId xmlns:a16="http://schemas.microsoft.com/office/drawing/2014/main" id="{F6CDD0A6-D5D7-6845-82AA-5C5C80297D5A}"/>
              </a:ext>
            </a:extLst>
          </p:cNvPr>
          <p:cNvSpPr/>
          <p:nvPr/>
        </p:nvSpPr>
        <p:spPr>
          <a:xfrm>
            <a:off x="2990506" y="3787655"/>
            <a:ext cx="8582751" cy="614720"/>
          </a:xfrm>
          <a:prstGeom prst="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Notas prensa, </a:t>
            </a:r>
            <a:r>
              <a:rPr kumimoji="0" lang="es-MX" sz="1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op-eds</a:t>
            </a: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entrevistas, briefings medios.</a:t>
            </a:r>
          </a:p>
        </p:txBody>
      </p:sp>
      <p:sp>
        <p:nvSpPr>
          <p:cNvPr id="34" name="Rectángulo 33">
            <a:extLst>
              <a:ext uri="{FF2B5EF4-FFF2-40B4-BE49-F238E27FC236}">
                <a16:creationId xmlns:a16="http://schemas.microsoft.com/office/drawing/2014/main" id="{3B3B756C-1D8D-713C-489E-9F971588DA30}"/>
              </a:ext>
            </a:extLst>
          </p:cNvPr>
          <p:cNvSpPr/>
          <p:nvPr/>
        </p:nvSpPr>
        <p:spPr>
          <a:xfrm>
            <a:off x="2990506" y="4585306"/>
            <a:ext cx="8582751" cy="614720"/>
          </a:xfrm>
          <a:prstGeom prst="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Eventos campo, foros, eventos con sector publico y privado, asociaciones, eventos de buenas practicas, workshops </a:t>
            </a:r>
            <a:r>
              <a:rPr kumimoji="0" lang="es-MX" sz="1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multiciudades</a:t>
            </a: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workshops.</a:t>
            </a:r>
            <a:endParaRPr kumimoji="0" lang="es-MX"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 name="Rectángulo 34">
            <a:extLst>
              <a:ext uri="{FF2B5EF4-FFF2-40B4-BE49-F238E27FC236}">
                <a16:creationId xmlns:a16="http://schemas.microsoft.com/office/drawing/2014/main" id="{DECA361E-C451-D3AE-AB18-F7928DC23977}"/>
              </a:ext>
            </a:extLst>
          </p:cNvPr>
          <p:cNvSpPr/>
          <p:nvPr/>
        </p:nvSpPr>
        <p:spPr>
          <a:xfrm>
            <a:off x="2990506" y="5352352"/>
            <a:ext cx="8582751" cy="614720"/>
          </a:xfrm>
          <a:prstGeom prst="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Campañas para todas las audiencias, campañas digitales, radio, impresos, TV</a:t>
            </a:r>
            <a:endParaRPr kumimoji="0" lang="es-MX"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Rectángulo 35">
            <a:extLst>
              <a:ext uri="{FF2B5EF4-FFF2-40B4-BE49-F238E27FC236}">
                <a16:creationId xmlns:a16="http://schemas.microsoft.com/office/drawing/2014/main" id="{270D7F55-04C7-D866-2D88-6FB5BAB64C55}"/>
              </a:ext>
            </a:extLst>
          </p:cNvPr>
          <p:cNvSpPr/>
          <p:nvPr/>
        </p:nvSpPr>
        <p:spPr>
          <a:xfrm>
            <a:off x="2990506" y="2985397"/>
            <a:ext cx="8582751" cy="614720"/>
          </a:xfrm>
          <a:prstGeom prst="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LinkedIn lideres proyecto + Redes Aliados: Instagram, Facebook, Twitter/X, YouTube.</a:t>
            </a:r>
          </a:p>
        </p:txBody>
      </p:sp>
      <p:sp>
        <p:nvSpPr>
          <p:cNvPr id="37" name="Rectángulo 36">
            <a:extLst>
              <a:ext uri="{FF2B5EF4-FFF2-40B4-BE49-F238E27FC236}">
                <a16:creationId xmlns:a16="http://schemas.microsoft.com/office/drawing/2014/main" id="{C8798FA0-5439-26CB-238D-B14740AD465D}"/>
              </a:ext>
            </a:extLst>
          </p:cNvPr>
          <p:cNvSpPr/>
          <p:nvPr/>
        </p:nvSpPr>
        <p:spPr>
          <a:xfrm>
            <a:off x="2990506" y="6094190"/>
            <a:ext cx="8582751" cy="614720"/>
          </a:xfrm>
          <a:prstGeom prst="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Canales de aliados, </a:t>
            </a:r>
            <a:r>
              <a:rPr kumimoji="0" lang="es-MX" sz="1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influencers</a:t>
            </a: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embajadores, académicos, </a:t>
            </a:r>
            <a:r>
              <a:rPr kumimoji="0" lang="es-MX" sz="1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ONG´s</a:t>
            </a:r>
            <a:r>
              <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expertos. </a:t>
            </a:r>
          </a:p>
        </p:txBody>
      </p:sp>
      <p:pic>
        <p:nvPicPr>
          <p:cNvPr id="7" name="Imagen 6">
            <a:extLst>
              <a:ext uri="{FF2B5EF4-FFF2-40B4-BE49-F238E27FC236}">
                <a16:creationId xmlns:a16="http://schemas.microsoft.com/office/drawing/2014/main" id="{CE436987-192C-7526-A741-017118EC97D6}"/>
              </a:ext>
            </a:extLst>
          </p:cNvPr>
          <p:cNvPicPr>
            <a:picLocks noChangeAspect="1"/>
          </p:cNvPicPr>
          <p:nvPr/>
        </p:nvPicPr>
        <p:blipFill>
          <a:blip r:embed="rId4"/>
          <a:stretch>
            <a:fillRect/>
          </a:stretch>
        </p:blipFill>
        <p:spPr>
          <a:xfrm>
            <a:off x="10007600" y="1"/>
            <a:ext cx="2450360" cy="899452"/>
          </a:xfrm>
          <a:prstGeom prst="rect">
            <a:avLst/>
          </a:prstGeom>
        </p:spPr>
      </p:pic>
    </p:spTree>
    <p:extLst>
      <p:ext uri="{BB962C8B-B14F-4D97-AF65-F5344CB8AC3E}">
        <p14:creationId xmlns:p14="http://schemas.microsoft.com/office/powerpoint/2010/main" val="1045345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6871-CFFD-52BB-3351-D1DEABC654F9}"/>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9C03E046-2541-30FC-597E-4C3FF89C5DDF}"/>
              </a:ext>
            </a:extLst>
          </p:cNvPr>
          <p:cNvPicPr>
            <a:picLocks noChangeAspect="1"/>
          </p:cNvPicPr>
          <p:nvPr/>
        </p:nvPicPr>
        <p:blipFill>
          <a:blip r:embed="rId3"/>
          <a:stretch>
            <a:fillRect/>
          </a:stretch>
        </p:blipFill>
        <p:spPr>
          <a:xfrm>
            <a:off x="0" y="-35603"/>
            <a:ext cx="12227244" cy="6893603"/>
          </a:xfrm>
          <a:prstGeom prst="rect">
            <a:avLst/>
          </a:prstGeom>
        </p:spPr>
      </p:pic>
      <p:sp>
        <p:nvSpPr>
          <p:cNvPr id="16" name="Rectángulo 15">
            <a:extLst>
              <a:ext uri="{FF2B5EF4-FFF2-40B4-BE49-F238E27FC236}">
                <a16:creationId xmlns:a16="http://schemas.microsoft.com/office/drawing/2014/main" id="{CDE9D7E1-0827-ACD0-9F4A-592D8B26B2DD}"/>
              </a:ext>
            </a:extLst>
          </p:cNvPr>
          <p:cNvSpPr/>
          <p:nvPr/>
        </p:nvSpPr>
        <p:spPr>
          <a:xfrm>
            <a:off x="-15240" y="-84668"/>
            <a:ext cx="12207240" cy="6942667"/>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CC4D0186-6EB0-61E5-BDBE-83343BD7970F}"/>
              </a:ext>
            </a:extLst>
          </p:cNvPr>
          <p:cNvSpPr>
            <a:spLocks noGrp="1"/>
          </p:cNvSpPr>
          <p:nvPr>
            <p:ph type="title"/>
          </p:nvPr>
        </p:nvSpPr>
        <p:spPr/>
        <p:txBody>
          <a:bodyPr/>
          <a:lstStyle/>
          <a:p>
            <a:r>
              <a:rPr lang="es-MX" noProof="0" dirty="0"/>
              <a:t> </a:t>
            </a:r>
          </a:p>
        </p:txBody>
      </p:sp>
      <p:sp>
        <p:nvSpPr>
          <p:cNvPr id="5" name="Título 1">
            <a:extLst>
              <a:ext uri="{FF2B5EF4-FFF2-40B4-BE49-F238E27FC236}">
                <a16:creationId xmlns:a16="http://schemas.microsoft.com/office/drawing/2014/main" id="{AC041259-A381-C47B-AC93-32C01D0EFA07}"/>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noProof="0" dirty="0">
                <a:solidFill>
                  <a:schemeClr val="bg1"/>
                </a:solidFill>
                <a:latin typeface="Arial" panose="020B0604020202020204" pitchFamily="34" charset="0"/>
                <a:cs typeface="Arial" panose="020B0604020202020204" pitchFamily="34" charset="0"/>
              </a:rPr>
              <a:t>Mensajes por publico y canal</a:t>
            </a:r>
          </a:p>
        </p:txBody>
      </p:sp>
      <p:graphicFrame>
        <p:nvGraphicFramePr>
          <p:cNvPr id="4" name="Tabla 3">
            <a:extLst>
              <a:ext uri="{FF2B5EF4-FFF2-40B4-BE49-F238E27FC236}">
                <a16:creationId xmlns:a16="http://schemas.microsoft.com/office/drawing/2014/main" id="{0B36BE73-B43D-4E54-354B-D0D41E2E1300}"/>
              </a:ext>
            </a:extLst>
          </p:cNvPr>
          <p:cNvGraphicFramePr>
            <a:graphicFrameLocks noGrp="1"/>
          </p:cNvGraphicFramePr>
          <p:nvPr>
            <p:extLst>
              <p:ext uri="{D42A27DB-BD31-4B8C-83A1-F6EECF244321}">
                <p14:modId xmlns:p14="http://schemas.microsoft.com/office/powerpoint/2010/main" val="3034941493"/>
              </p:ext>
            </p:extLst>
          </p:nvPr>
        </p:nvGraphicFramePr>
        <p:xfrm>
          <a:off x="1359645" y="1092611"/>
          <a:ext cx="10515596" cy="5531732"/>
        </p:xfrm>
        <a:graphic>
          <a:graphicData uri="http://schemas.openxmlformats.org/drawingml/2006/table">
            <a:tbl>
              <a:tblPr firstRow="1" bandRow="1">
                <a:tableStyleId>{5C22544A-7EE6-4342-B048-85BDC9FD1C3A}</a:tableStyleId>
              </a:tblPr>
              <a:tblGrid>
                <a:gridCol w="2615045">
                  <a:extLst>
                    <a:ext uri="{9D8B030D-6E8A-4147-A177-3AD203B41FA5}">
                      <a16:colId xmlns:a16="http://schemas.microsoft.com/office/drawing/2014/main" val="767646961"/>
                    </a:ext>
                  </a:extLst>
                </a:gridCol>
                <a:gridCol w="3307771">
                  <a:extLst>
                    <a:ext uri="{9D8B030D-6E8A-4147-A177-3AD203B41FA5}">
                      <a16:colId xmlns:a16="http://schemas.microsoft.com/office/drawing/2014/main" val="2557794022"/>
                    </a:ext>
                  </a:extLst>
                </a:gridCol>
                <a:gridCol w="2251363">
                  <a:extLst>
                    <a:ext uri="{9D8B030D-6E8A-4147-A177-3AD203B41FA5}">
                      <a16:colId xmlns:a16="http://schemas.microsoft.com/office/drawing/2014/main" val="806077201"/>
                    </a:ext>
                  </a:extLst>
                </a:gridCol>
                <a:gridCol w="2341417">
                  <a:extLst>
                    <a:ext uri="{9D8B030D-6E8A-4147-A177-3AD203B41FA5}">
                      <a16:colId xmlns:a16="http://schemas.microsoft.com/office/drawing/2014/main" val="1663634977"/>
                    </a:ext>
                  </a:extLst>
                </a:gridCol>
              </a:tblGrid>
              <a:tr h="371534">
                <a:tc>
                  <a:txBody>
                    <a:bodyPr/>
                    <a:lstStyle/>
                    <a:p>
                      <a:pPr algn="ctr"/>
                      <a:r>
                        <a:rPr lang="es-MX" noProof="0" dirty="0"/>
                        <a:t>Objetivo </a:t>
                      </a:r>
                    </a:p>
                  </a:txBody>
                  <a:tcPr/>
                </a:tc>
                <a:tc>
                  <a:txBody>
                    <a:bodyPr/>
                    <a:lstStyle/>
                    <a:p>
                      <a:pPr algn="ctr"/>
                      <a:r>
                        <a:rPr lang="es-MX" noProof="0" dirty="0"/>
                        <a:t>Línea de mensaje </a:t>
                      </a:r>
                    </a:p>
                  </a:txBody>
                  <a:tcPr/>
                </a:tc>
                <a:tc>
                  <a:txBody>
                    <a:bodyPr/>
                    <a:lstStyle/>
                    <a:p>
                      <a:pPr algn="ctr"/>
                      <a:r>
                        <a:rPr lang="es-MX" noProof="0" dirty="0"/>
                        <a:t>Canales / Tácticas</a:t>
                      </a:r>
                    </a:p>
                  </a:txBody>
                  <a:tcPr/>
                </a:tc>
                <a:tc>
                  <a:txBody>
                    <a:bodyPr/>
                    <a:lstStyle/>
                    <a:p>
                      <a:pPr algn="ctr"/>
                      <a:r>
                        <a:rPr lang="es-MX" noProof="0" dirty="0"/>
                        <a:t>Formatos Sugeridos</a:t>
                      </a:r>
                    </a:p>
                  </a:txBody>
                  <a:tcPr/>
                </a:tc>
                <a:extLst>
                  <a:ext uri="{0D108BD9-81ED-4DB2-BD59-A6C34878D82A}">
                    <a16:rowId xmlns:a16="http://schemas.microsoft.com/office/drawing/2014/main" val="1854593914"/>
                  </a:ext>
                </a:extLst>
              </a:tr>
              <a:tr h="543215">
                <a:tc>
                  <a:txBody>
                    <a:bodyPr/>
                    <a:lstStyle/>
                    <a:p>
                      <a:r>
                        <a:rPr lang="es-MX" sz="1200" noProof="0" dirty="0">
                          <a:solidFill>
                            <a:schemeClr val="tx1"/>
                          </a:solidFill>
                          <a:latin typeface="Arial" panose="020B0604020202020204" pitchFamily="34" charset="0"/>
                          <a:cs typeface="Arial" panose="020B0604020202020204" pitchFamily="34" charset="0"/>
                        </a:rPr>
                        <a:t>Informar, involucrar, visibilizar impacto, generar compromiso.</a:t>
                      </a:r>
                    </a:p>
                  </a:txBody>
                  <a:tcPr marL="39558" marR="39558" marT="19779" marB="19779" anchor="ctr"/>
                </a:tc>
                <a:tc>
                  <a:txBody>
                    <a:bodyPr/>
                    <a:lstStyle/>
                    <a:p>
                      <a:pPr marL="171450" indent="-171450">
                        <a:lnSpc>
                          <a:spcPct val="100000"/>
                        </a:lnSpc>
                        <a:buFont typeface="Wingdings" panose="05000000000000000000" pitchFamily="2" charset="2"/>
                        <a:buChar char="§"/>
                      </a:pPr>
                      <a:endParaRPr lang="es-MX" sz="1200" kern="1200" noProof="0" dirty="0">
                        <a:solidFill>
                          <a:schemeClr val="tx1"/>
                        </a:solidFill>
                        <a:latin typeface="Arial" panose="020B0604020202020204" pitchFamily="34" charset="0"/>
                        <a:ea typeface="+mn-ea"/>
                        <a:cs typeface="Arial" panose="020B0604020202020204" pitchFamily="34" charset="0"/>
                      </a:endParaRP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¿Qué es la economía circular para los plásticos? – Beneficios </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Compromiso intersectorial.</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Relevancia para políticas publicas.</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Resultados / buenas practicas.</a:t>
                      </a:r>
                    </a:p>
                  </a:txBody>
                  <a:tcPr/>
                </a:tc>
                <a:tc>
                  <a:txBody>
                    <a:bodyPr/>
                    <a:lstStyle/>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Reuniones bilaterales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Participación en eventos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Boletines técnicos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Visitas de campo</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Medios especializados.</a:t>
                      </a:r>
                    </a:p>
                  </a:txBody>
                  <a:tcPr marL="39558" marR="39558" marT="19779" marB="19779" anchor="ctr"/>
                </a:tc>
                <a:tc>
                  <a:txBody>
                    <a:bodyPr/>
                    <a:lstStyle/>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Presentaciones </a:t>
                      </a:r>
                    </a:p>
                    <a:p>
                      <a:pPr marL="171450" indent="-171450">
                        <a:lnSpc>
                          <a:spcPct val="100000"/>
                        </a:lnSpc>
                        <a:buFont typeface="Wingdings" panose="05000000000000000000" pitchFamily="2" charset="2"/>
                        <a:buChar char="§"/>
                      </a:pPr>
                      <a:r>
                        <a:rPr lang="es-MX" sz="1200" noProof="0" dirty="0" err="1">
                          <a:solidFill>
                            <a:schemeClr val="tx1"/>
                          </a:solidFill>
                          <a:latin typeface="Arial" panose="020B0604020202020204" pitchFamily="34" charset="0"/>
                          <a:cs typeface="Arial" panose="020B0604020202020204" pitchFamily="34" charset="0"/>
                        </a:rPr>
                        <a:t>Policy</a:t>
                      </a:r>
                      <a:r>
                        <a:rPr lang="es-MX" sz="1200" noProof="0" dirty="0">
                          <a:solidFill>
                            <a:schemeClr val="tx1"/>
                          </a:solidFill>
                          <a:latin typeface="Arial" panose="020B0604020202020204" pitchFamily="34" charset="0"/>
                          <a:cs typeface="Arial" panose="020B0604020202020204" pitchFamily="34" charset="0"/>
                        </a:rPr>
                        <a:t> </a:t>
                      </a:r>
                      <a:r>
                        <a:rPr lang="es-MX" sz="1200" noProof="0" dirty="0" err="1">
                          <a:solidFill>
                            <a:schemeClr val="tx1"/>
                          </a:solidFill>
                          <a:latin typeface="Arial" panose="020B0604020202020204" pitchFamily="34" charset="0"/>
                          <a:cs typeface="Arial" panose="020B0604020202020204" pitchFamily="34" charset="0"/>
                        </a:rPr>
                        <a:t>Briefs</a:t>
                      </a:r>
                      <a:endParaRPr lang="es-MX" sz="1200" noProof="0" dirty="0">
                        <a:solidFill>
                          <a:schemeClr val="tx1"/>
                        </a:solidFill>
                        <a:latin typeface="Arial" panose="020B0604020202020204" pitchFamily="34" charset="0"/>
                        <a:cs typeface="Arial" panose="020B0604020202020204" pitchFamily="34" charset="0"/>
                      </a:endParaRP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Informes Ejecutivos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Eventos con expertos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Campaña segmentada</a:t>
                      </a:r>
                    </a:p>
                  </a:txBody>
                  <a:tcPr marL="39558" marR="39558" marT="19779" marB="19779" anchor="ctr"/>
                </a:tc>
                <a:extLst>
                  <a:ext uri="{0D108BD9-81ED-4DB2-BD59-A6C34878D82A}">
                    <a16:rowId xmlns:a16="http://schemas.microsoft.com/office/drawing/2014/main" val="1375473715"/>
                  </a:ext>
                </a:extLst>
              </a:tr>
              <a:tr h="665636">
                <a:tc>
                  <a:txBody>
                    <a:bodyPr/>
                    <a:lstStyle/>
                    <a:p>
                      <a:r>
                        <a:rPr lang="es-MX" sz="1200" noProof="0" dirty="0">
                          <a:solidFill>
                            <a:schemeClr val="tx1"/>
                          </a:solidFill>
                          <a:latin typeface="Arial" panose="020B0604020202020204" pitchFamily="34" charset="0"/>
                          <a:cs typeface="Arial" panose="020B0604020202020204" pitchFamily="34" charset="0"/>
                        </a:rPr>
                        <a:t>Involucrar, generar acción, visibilizar oportunidades de innovación,  identificar oportunidades para </a:t>
                      </a:r>
                      <a:r>
                        <a:rPr lang="es-MX" sz="1200" noProof="0" dirty="0" err="1">
                          <a:solidFill>
                            <a:schemeClr val="tx1"/>
                          </a:solidFill>
                          <a:latin typeface="Arial" panose="020B0604020202020204" pitchFamily="34" charset="0"/>
                          <a:cs typeface="Arial" panose="020B0604020202020204" pitchFamily="34" charset="0"/>
                        </a:rPr>
                        <a:t>PPPs</a:t>
                      </a:r>
                      <a:r>
                        <a:rPr lang="es-MX" sz="1200" noProof="0" dirty="0">
                          <a:solidFill>
                            <a:schemeClr val="tx1"/>
                          </a:solidFill>
                          <a:latin typeface="Arial" panose="020B0604020202020204" pitchFamily="34" charset="0"/>
                          <a:cs typeface="Arial" panose="020B0604020202020204" pitchFamily="34" charset="0"/>
                        </a:rPr>
                        <a:t> (</a:t>
                      </a:r>
                      <a:r>
                        <a:rPr lang="es-MX" sz="1200" noProof="0" dirty="0" err="1">
                          <a:solidFill>
                            <a:schemeClr val="tx1"/>
                          </a:solidFill>
                          <a:latin typeface="Arial" panose="020B0604020202020204" pitchFamily="34" charset="0"/>
                          <a:cs typeface="Arial" panose="020B0604020202020204" pitchFamily="34" charset="0"/>
                        </a:rPr>
                        <a:t>public</a:t>
                      </a:r>
                      <a:r>
                        <a:rPr lang="es-MX" sz="1200" noProof="0" dirty="0">
                          <a:solidFill>
                            <a:schemeClr val="tx1"/>
                          </a:solidFill>
                          <a:latin typeface="Arial" panose="020B0604020202020204" pitchFamily="34" charset="0"/>
                          <a:cs typeface="Arial" panose="020B0604020202020204" pitchFamily="34" charset="0"/>
                        </a:rPr>
                        <a:t> </a:t>
                      </a:r>
                      <a:r>
                        <a:rPr lang="es-MX" sz="1200" noProof="0" dirty="0" err="1">
                          <a:solidFill>
                            <a:schemeClr val="tx1"/>
                          </a:solidFill>
                          <a:latin typeface="Arial" panose="020B0604020202020204" pitchFamily="34" charset="0"/>
                          <a:cs typeface="Arial" panose="020B0604020202020204" pitchFamily="34" charset="0"/>
                        </a:rPr>
                        <a:t>private</a:t>
                      </a:r>
                      <a:r>
                        <a:rPr lang="es-MX" sz="1200" noProof="0" dirty="0">
                          <a:solidFill>
                            <a:schemeClr val="tx1"/>
                          </a:solidFill>
                          <a:latin typeface="Arial" panose="020B0604020202020204" pitchFamily="34" charset="0"/>
                          <a:cs typeface="Arial" panose="020B0604020202020204" pitchFamily="34" charset="0"/>
                        </a:rPr>
                        <a:t> </a:t>
                      </a:r>
                      <a:r>
                        <a:rPr lang="es-MX" sz="1200" noProof="0" dirty="0" err="1">
                          <a:solidFill>
                            <a:schemeClr val="tx1"/>
                          </a:solidFill>
                          <a:latin typeface="Arial" panose="020B0604020202020204" pitchFamily="34" charset="0"/>
                          <a:cs typeface="Arial" panose="020B0604020202020204" pitchFamily="34" charset="0"/>
                        </a:rPr>
                        <a:t>partnership</a:t>
                      </a:r>
                      <a:r>
                        <a:rPr lang="es-MX" sz="1200" noProof="0" dirty="0">
                          <a:solidFill>
                            <a:schemeClr val="tx1"/>
                          </a:solidFill>
                          <a:latin typeface="Arial" panose="020B0604020202020204" pitchFamily="34" charset="0"/>
                          <a:cs typeface="Arial" panose="020B0604020202020204" pitchFamily="34" charset="0"/>
                        </a:rPr>
                        <a:t>) y oportunidades ejecutar los pilotos</a:t>
                      </a:r>
                    </a:p>
                  </a:txBody>
                  <a:tcPr marL="39558" marR="39558" marT="19779" marB="19779" anchor="ctr"/>
                </a:tc>
                <a:tc>
                  <a:txBody>
                    <a:bodyPr/>
                    <a:lstStyle/>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Oportunidad de liderazgo.</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Beneficios económicos y reputacionales.</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Casos de éxito replicables.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Resultados / buenas practicas.</a:t>
                      </a:r>
                    </a:p>
                  </a:txBody>
                  <a:tcPr/>
                </a:tc>
                <a:tc>
                  <a:txBody>
                    <a:bodyPr/>
                    <a:lstStyle/>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Digital </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Foros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Medios especializados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Redes </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Briefings </a:t>
                      </a:r>
                    </a:p>
                  </a:txBody>
                  <a:tcPr marL="39558" marR="39558" marT="19779" marB="19779" anchor="ctr"/>
                </a:tc>
                <a:tc>
                  <a:txBody>
                    <a:bodyPr/>
                    <a:lstStyle/>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Videos con testimoniales </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Eventos (</a:t>
                      </a:r>
                      <a:r>
                        <a:rPr lang="es-MX" sz="1200" noProof="0" dirty="0" err="1">
                          <a:solidFill>
                            <a:schemeClr val="tx1"/>
                          </a:solidFill>
                          <a:latin typeface="Arial" panose="020B0604020202020204" pitchFamily="34" charset="0"/>
                          <a:cs typeface="Arial" panose="020B0604020202020204" pitchFamily="34" charset="0"/>
                        </a:rPr>
                        <a:t>field</a:t>
                      </a:r>
                      <a:r>
                        <a:rPr lang="es-MX" sz="1200" noProof="0" dirty="0">
                          <a:solidFill>
                            <a:schemeClr val="tx1"/>
                          </a:solidFill>
                          <a:latin typeface="Arial" panose="020B0604020202020204" pitchFamily="34" charset="0"/>
                          <a:cs typeface="Arial" panose="020B0604020202020204" pitchFamily="34" charset="0"/>
                        </a:rPr>
                        <a:t> </a:t>
                      </a:r>
                      <a:r>
                        <a:rPr lang="es-MX" sz="1200" noProof="0" dirty="0" err="1">
                          <a:solidFill>
                            <a:schemeClr val="tx1"/>
                          </a:solidFill>
                          <a:latin typeface="Arial" panose="020B0604020202020204" pitchFamily="34" charset="0"/>
                          <a:cs typeface="Arial" panose="020B0604020202020204" pitchFamily="34" charset="0"/>
                        </a:rPr>
                        <a:t>trips</a:t>
                      </a:r>
                      <a:r>
                        <a:rPr lang="es-MX" sz="1200" noProof="0" dirty="0">
                          <a:solidFill>
                            <a:schemeClr val="tx1"/>
                          </a:solidFill>
                          <a:latin typeface="Arial" panose="020B0604020202020204" pitchFamily="34" charset="0"/>
                          <a:cs typeface="Arial" panose="020B0604020202020204" pitchFamily="34" charset="0"/>
                        </a:rPr>
                        <a:t>)</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Presentaciones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noProof="0" dirty="0">
                          <a:solidFill>
                            <a:schemeClr val="tx1"/>
                          </a:solidFill>
                          <a:latin typeface="Arial" panose="020B0604020202020204" pitchFamily="34" charset="0"/>
                          <a:cs typeface="Arial" panose="020B0604020202020204" pitchFamily="34" charset="0"/>
                        </a:rPr>
                        <a:t>Campaña segmentada</a:t>
                      </a:r>
                    </a:p>
                    <a:p>
                      <a:pPr marL="171450" marR="0" lvl="0" indent="-171450" algn="l">
                        <a:lnSpc>
                          <a:spcPct val="100000"/>
                        </a:lnSpc>
                        <a:spcBef>
                          <a:spcPts val="0"/>
                        </a:spcBef>
                        <a:spcAft>
                          <a:spcPts val="0"/>
                        </a:spcAft>
                        <a:buClrTx/>
                        <a:buSzTx/>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Informes Ejecutivos</a:t>
                      </a:r>
                    </a:p>
                  </a:txBody>
                  <a:tcPr marL="39558" marR="39558" marT="19779" marB="19779" anchor="ctr"/>
                </a:tc>
                <a:extLst>
                  <a:ext uri="{0D108BD9-81ED-4DB2-BD59-A6C34878D82A}">
                    <a16:rowId xmlns:a16="http://schemas.microsoft.com/office/drawing/2014/main" val="48292923"/>
                  </a:ext>
                </a:extLst>
              </a:tr>
              <a:tr h="475765">
                <a:tc>
                  <a:txBody>
                    <a:bodyPr/>
                    <a:lstStyle/>
                    <a:p>
                      <a:r>
                        <a:rPr lang="es-MX" sz="1200" noProof="0" dirty="0">
                          <a:solidFill>
                            <a:schemeClr val="tx1"/>
                          </a:solidFill>
                          <a:latin typeface="Arial" panose="020B0604020202020204" pitchFamily="34" charset="0"/>
                          <a:cs typeface="Arial" panose="020B0604020202020204" pitchFamily="34" charset="0"/>
                        </a:rPr>
                        <a:t>Coordinar, compartir mensajes, movilizar audiencias, compartir buenas practicas.</a:t>
                      </a:r>
                    </a:p>
                  </a:txBody>
                  <a:tcPr marL="39558" marR="39558" marT="19779" marB="19779" anchor="ctr"/>
                </a:tc>
                <a:tc>
                  <a:txBody>
                    <a:bodyPr/>
                    <a:lstStyle/>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Participación activa.</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Impacto social y ambiental.</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Necesidad de movilización Ciudadana.</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Resultados / buenas practicas.</a:t>
                      </a:r>
                    </a:p>
                  </a:txBody>
                  <a:tcPr/>
                </a:tc>
                <a:tc>
                  <a:txBody>
                    <a:bodyPr/>
                    <a:lstStyle/>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Talleres </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Cartillas educativas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Redes sociales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Alianzas</a:t>
                      </a:r>
                    </a:p>
                  </a:txBody>
                  <a:tcPr marL="39558" marR="39558" marT="19779" marB="19779" anchor="ctr"/>
                </a:tc>
                <a:tc>
                  <a:txBody>
                    <a:bodyPr/>
                    <a:lstStyle/>
                    <a:p>
                      <a:pPr marL="174625"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Historias</a:t>
                      </a:r>
                    </a:p>
                    <a:p>
                      <a:pPr marL="174625"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Reuniones</a:t>
                      </a:r>
                    </a:p>
                    <a:p>
                      <a:pPr marL="174625"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Visitas a campo</a:t>
                      </a:r>
                    </a:p>
                  </a:txBody>
                  <a:tcPr marL="39558" marR="39558" marT="19779" marB="19779" anchor="ctr"/>
                </a:tc>
                <a:extLst>
                  <a:ext uri="{0D108BD9-81ED-4DB2-BD59-A6C34878D82A}">
                    <a16:rowId xmlns:a16="http://schemas.microsoft.com/office/drawing/2014/main" val="3382956958"/>
                  </a:ext>
                </a:extLst>
              </a:tr>
              <a:tr h="817726">
                <a:tc>
                  <a:txBody>
                    <a:bodyPr/>
                    <a:lstStyle/>
                    <a:p>
                      <a:r>
                        <a:rPr lang="es-MX" sz="1200" kern="1200" noProof="0" dirty="0">
                          <a:solidFill>
                            <a:schemeClr val="tx1"/>
                          </a:solidFill>
                          <a:latin typeface="Arial" panose="020B0604020202020204" pitchFamily="34" charset="0"/>
                          <a:ea typeface="+mn-ea"/>
                          <a:cs typeface="Arial" panose="020B0604020202020204" pitchFamily="34" charset="0"/>
                        </a:rPr>
                        <a:t>Sensibilizar, educar, activar comportamiento</a:t>
                      </a:r>
                    </a:p>
                  </a:txBody>
                  <a:tcPr marL="39558" marR="39558" marT="19779" marB="19779" anchor="ctr"/>
                </a:tc>
                <a:tc>
                  <a:txBody>
                    <a:bodyPr/>
                    <a:lstStyle/>
                    <a:p>
                      <a:pPr marL="171450" indent="-171450">
                        <a:lnSpc>
                          <a:spcPct val="100000"/>
                        </a:lnSpc>
                        <a:buFont typeface="Wingdings" panose="05000000000000000000" pitchFamily="2" charset="2"/>
                        <a:buChar char="§"/>
                      </a:pPr>
                      <a:endParaRPr lang="es-MX" sz="1200" kern="1200" noProof="0" dirty="0">
                        <a:solidFill>
                          <a:schemeClr val="tx1"/>
                        </a:solidFill>
                        <a:latin typeface="Arial" panose="020B0604020202020204" pitchFamily="34" charset="0"/>
                        <a:ea typeface="+mn-ea"/>
                        <a:cs typeface="Arial" panose="020B0604020202020204" pitchFamily="34" charset="0"/>
                      </a:endParaRP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Innovación. </a:t>
                      </a:r>
                    </a:p>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Transferencia de conocimiento.</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Resultados / buenas practicas.</a:t>
                      </a:r>
                    </a:p>
                    <a:p>
                      <a:pPr marL="171450" indent="-171450">
                        <a:lnSpc>
                          <a:spcPct val="100000"/>
                        </a:lnSpc>
                        <a:buFont typeface="Wingdings" panose="05000000000000000000" pitchFamily="2" charset="2"/>
                        <a:buChar char="§"/>
                      </a:pPr>
                      <a:endParaRPr lang="es-MX" sz="1200" kern="1200" noProof="0" dirty="0">
                        <a:solidFill>
                          <a:schemeClr val="tx1"/>
                        </a:solidFill>
                        <a:latin typeface="Arial" panose="020B0604020202020204" pitchFamily="34" charset="0"/>
                        <a:ea typeface="+mn-ea"/>
                        <a:cs typeface="Arial" panose="020B0604020202020204" pitchFamily="34" charset="0"/>
                      </a:endParaRPr>
                    </a:p>
                  </a:txBody>
                  <a:tcPr/>
                </a:tc>
                <a:tc>
                  <a:txBody>
                    <a:bodyPr/>
                    <a:lstStyle/>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Publicaciones</a:t>
                      </a:r>
                    </a:p>
                    <a:p>
                      <a:pPr marL="171450" indent="-171450">
                        <a:lnSpc>
                          <a:spcPct val="100000"/>
                        </a:lnSpc>
                        <a:buFont typeface="Wingdings" panose="05000000000000000000" pitchFamily="2" charset="2"/>
                        <a:buChar char="§"/>
                      </a:pPr>
                      <a:r>
                        <a:rPr lang="es-MX" sz="1200" kern="1200" noProof="0" dirty="0" err="1">
                          <a:solidFill>
                            <a:schemeClr val="tx1"/>
                          </a:solidFill>
                          <a:latin typeface="Arial" panose="020B0604020202020204" pitchFamily="34" charset="0"/>
                          <a:ea typeface="+mn-ea"/>
                          <a:cs typeface="Arial" panose="020B0604020202020204" pitchFamily="34" charset="0"/>
                        </a:rPr>
                        <a:t>Webinars</a:t>
                      </a:r>
                      <a:endParaRPr lang="es-MX" sz="1200" kern="1200" noProof="0" dirty="0">
                        <a:solidFill>
                          <a:schemeClr val="tx1"/>
                        </a:solidFill>
                        <a:latin typeface="Arial" panose="020B0604020202020204" pitchFamily="34" charset="0"/>
                        <a:ea typeface="+mn-ea"/>
                        <a:cs typeface="Arial" panose="020B0604020202020204" pitchFamily="34" charset="0"/>
                      </a:endParaRPr>
                    </a:p>
                    <a:p>
                      <a:pPr marL="171450" indent="-171450">
                        <a:lnSpc>
                          <a:spcPct val="100000"/>
                        </a:lnSpc>
                        <a:buFont typeface="Wingdings" panose="05000000000000000000" pitchFamily="2" charset="2"/>
                        <a:buChar char="§"/>
                      </a:pPr>
                      <a:r>
                        <a:rPr lang="es-MX" sz="1200" kern="1200" noProof="0" dirty="0" err="1">
                          <a:solidFill>
                            <a:schemeClr val="tx1"/>
                          </a:solidFill>
                          <a:latin typeface="Arial" panose="020B0604020202020204" pitchFamily="34" charset="0"/>
                          <a:ea typeface="+mn-ea"/>
                          <a:cs typeface="Arial" panose="020B0604020202020204" pitchFamily="34" charset="0"/>
                        </a:rPr>
                        <a:t>Papers</a:t>
                      </a:r>
                      <a:r>
                        <a:rPr lang="es-MX" sz="1200" kern="1200" noProof="0" dirty="0">
                          <a:solidFill>
                            <a:schemeClr val="tx1"/>
                          </a:solidFill>
                          <a:latin typeface="Arial" panose="020B0604020202020204" pitchFamily="34" charset="0"/>
                          <a:ea typeface="+mn-ea"/>
                          <a:cs typeface="Arial" panose="020B0604020202020204" pitchFamily="34" charset="0"/>
                        </a:rPr>
                        <a:t> </a:t>
                      </a:r>
                    </a:p>
                  </a:txBody>
                  <a:tcPr marL="39558" marR="39558" marT="19779" marB="19779" anchor="ctr"/>
                </a:tc>
                <a:tc>
                  <a:txBody>
                    <a:bodyPr/>
                    <a:lstStyle/>
                    <a:p>
                      <a:pPr marL="171450" indent="-171450">
                        <a:lnSpc>
                          <a:spcPct val="100000"/>
                        </a:lnSpc>
                        <a:buFont typeface="Wingdings" panose="05000000000000000000" pitchFamily="2" charset="2"/>
                        <a:buChar char="§"/>
                      </a:pPr>
                      <a:r>
                        <a:rPr lang="es-MX" sz="1200" kern="1200" noProof="0" dirty="0">
                          <a:solidFill>
                            <a:schemeClr val="tx1"/>
                          </a:solidFill>
                          <a:latin typeface="Arial" panose="020B0604020202020204" pitchFamily="34" charset="0"/>
                          <a:ea typeface="+mn-ea"/>
                          <a:cs typeface="Arial" panose="020B0604020202020204" pitchFamily="34" charset="0"/>
                        </a:rPr>
                        <a:t>Publicaciones</a:t>
                      </a:r>
                    </a:p>
                    <a:p>
                      <a:pPr marL="171450" indent="-171450">
                        <a:lnSpc>
                          <a:spcPct val="100000"/>
                        </a:lnSpc>
                        <a:buFont typeface="Wingdings" panose="05000000000000000000" pitchFamily="2" charset="2"/>
                        <a:buChar char="§"/>
                      </a:pPr>
                      <a:r>
                        <a:rPr lang="es-MX" sz="1200" kern="1200" noProof="0" dirty="0" err="1">
                          <a:solidFill>
                            <a:schemeClr val="tx1"/>
                          </a:solidFill>
                          <a:latin typeface="Arial" panose="020B0604020202020204" pitchFamily="34" charset="0"/>
                          <a:ea typeface="+mn-ea"/>
                          <a:cs typeface="Arial" panose="020B0604020202020204" pitchFamily="34" charset="0"/>
                        </a:rPr>
                        <a:t>Webinars</a:t>
                      </a:r>
                      <a:endParaRPr lang="es-MX" sz="1200" kern="1200" noProof="0" dirty="0">
                        <a:solidFill>
                          <a:schemeClr val="tx1"/>
                        </a:solidFill>
                        <a:latin typeface="Arial" panose="020B0604020202020204" pitchFamily="34" charset="0"/>
                        <a:ea typeface="+mn-ea"/>
                        <a:cs typeface="Arial" panose="020B0604020202020204" pitchFamily="34" charset="0"/>
                      </a:endParaRPr>
                    </a:p>
                    <a:p>
                      <a:pPr marL="171450" indent="-171450">
                        <a:lnSpc>
                          <a:spcPct val="100000"/>
                        </a:lnSpc>
                        <a:buFont typeface="Wingdings" panose="05000000000000000000" pitchFamily="2" charset="2"/>
                        <a:buChar char="§"/>
                      </a:pPr>
                      <a:r>
                        <a:rPr lang="es-MX" sz="1200" kern="1200" noProof="0" dirty="0" err="1">
                          <a:solidFill>
                            <a:schemeClr val="tx1"/>
                          </a:solidFill>
                          <a:latin typeface="Arial" panose="020B0604020202020204" pitchFamily="34" charset="0"/>
                          <a:ea typeface="+mn-ea"/>
                          <a:cs typeface="Arial" panose="020B0604020202020204" pitchFamily="34" charset="0"/>
                        </a:rPr>
                        <a:t>Papers</a:t>
                      </a:r>
                      <a:r>
                        <a:rPr lang="es-MX" sz="1200" kern="1200" noProof="0" dirty="0">
                          <a:solidFill>
                            <a:schemeClr val="tx1"/>
                          </a:solidFill>
                          <a:latin typeface="Arial" panose="020B0604020202020204" pitchFamily="34" charset="0"/>
                          <a:ea typeface="+mn-ea"/>
                          <a:cs typeface="Arial" panose="020B0604020202020204" pitchFamily="34" charset="0"/>
                        </a:rPr>
                        <a:t> </a:t>
                      </a:r>
                    </a:p>
                  </a:txBody>
                  <a:tcPr marL="39558" marR="39558" marT="19779" marB="19779" anchor="ctr"/>
                </a:tc>
                <a:extLst>
                  <a:ext uri="{0D108BD9-81ED-4DB2-BD59-A6C34878D82A}">
                    <a16:rowId xmlns:a16="http://schemas.microsoft.com/office/drawing/2014/main" val="1787367343"/>
                  </a:ext>
                </a:extLst>
              </a:tr>
              <a:tr h="982396">
                <a:tc>
                  <a:txBody>
                    <a:bodyPr/>
                    <a:lstStyle/>
                    <a:p>
                      <a:r>
                        <a:rPr lang="es-MX" sz="1200" noProof="0" dirty="0">
                          <a:solidFill>
                            <a:schemeClr val="tx1"/>
                          </a:solidFill>
                          <a:latin typeface="Arial" panose="020B0604020202020204" pitchFamily="34" charset="0"/>
                          <a:cs typeface="Arial" panose="020B0604020202020204" pitchFamily="34" charset="0"/>
                        </a:rPr>
                        <a:t>Intercambiar conocimiento, divulgar resultados, cambio de comportamiento.</a:t>
                      </a:r>
                    </a:p>
                  </a:txBody>
                  <a:tcPr marL="39558" marR="39558" marT="19779" marB="19779"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¿Que es la economía circular? – Beneficios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¿Cómo puedo participar?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Participación activa.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Movilización ciudadana</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Beneficios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MX" sz="1200" kern="1200" noProof="0" dirty="0">
                          <a:solidFill>
                            <a:schemeClr val="tx1"/>
                          </a:solidFill>
                          <a:latin typeface="Arial" panose="020B0604020202020204" pitchFamily="34" charset="0"/>
                          <a:ea typeface="+mn-ea"/>
                          <a:cs typeface="Arial" panose="020B0604020202020204" pitchFamily="34" charset="0"/>
                        </a:rPr>
                        <a:t>Educación </a:t>
                      </a:r>
                    </a:p>
                  </a:txBody>
                  <a:tcPr/>
                </a:tc>
                <a:tc>
                  <a:txBody>
                    <a:bodyPr/>
                    <a:lstStyle/>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Redes sociales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TV, Radio</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Experimentos sociales (activaciones)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Educación </a:t>
                      </a:r>
                    </a:p>
                  </a:txBody>
                  <a:tcPr marL="39558" marR="39558" marT="19779" marB="19779" anchor="ctr"/>
                </a:tc>
                <a:tc>
                  <a:txBody>
                    <a:bodyPr/>
                    <a:lstStyle/>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Campaña segmentada en redes sociales</a:t>
                      </a:r>
                    </a:p>
                    <a:p>
                      <a:pPr marL="171450" indent="-171450">
                        <a:lnSpc>
                          <a:spcPct val="100000"/>
                        </a:lnSpc>
                        <a:buFont typeface="Wingdings" panose="05000000000000000000" pitchFamily="2" charset="2"/>
                        <a:buChar char="§"/>
                      </a:pPr>
                      <a:r>
                        <a:rPr lang="es-MX" sz="1200" noProof="0" dirty="0">
                          <a:solidFill>
                            <a:schemeClr val="tx1"/>
                          </a:solidFill>
                          <a:latin typeface="Arial" panose="020B0604020202020204" pitchFamily="34" charset="0"/>
                          <a:cs typeface="Arial" panose="020B0604020202020204" pitchFamily="34" charset="0"/>
                        </a:rPr>
                        <a:t>Activaciones </a:t>
                      </a:r>
                    </a:p>
                  </a:txBody>
                  <a:tcPr marL="39558" marR="39558" marT="19779" marB="19779" anchor="ctr"/>
                </a:tc>
                <a:extLst>
                  <a:ext uri="{0D108BD9-81ED-4DB2-BD59-A6C34878D82A}">
                    <a16:rowId xmlns:a16="http://schemas.microsoft.com/office/drawing/2014/main" val="2551181766"/>
                  </a:ext>
                </a:extLst>
              </a:tr>
            </a:tbl>
          </a:graphicData>
        </a:graphic>
      </p:graphicFrame>
      <p:grpSp>
        <p:nvGrpSpPr>
          <p:cNvPr id="19" name="Grupo 18">
            <a:extLst>
              <a:ext uri="{FF2B5EF4-FFF2-40B4-BE49-F238E27FC236}">
                <a16:creationId xmlns:a16="http://schemas.microsoft.com/office/drawing/2014/main" id="{34A2E1FC-D62E-B278-D564-9859305CFBDF}"/>
              </a:ext>
            </a:extLst>
          </p:cNvPr>
          <p:cNvGrpSpPr/>
          <p:nvPr/>
        </p:nvGrpSpPr>
        <p:grpSpPr>
          <a:xfrm>
            <a:off x="126673" y="1707189"/>
            <a:ext cx="1309289" cy="675943"/>
            <a:chOff x="4526328" y="1533796"/>
            <a:chExt cx="2014292" cy="1097592"/>
          </a:xfrm>
        </p:grpSpPr>
        <p:grpSp>
          <p:nvGrpSpPr>
            <p:cNvPr id="20" name="Grupo 19">
              <a:extLst>
                <a:ext uri="{FF2B5EF4-FFF2-40B4-BE49-F238E27FC236}">
                  <a16:creationId xmlns:a16="http://schemas.microsoft.com/office/drawing/2014/main" id="{20DE232E-91B7-A02B-4977-BDC9C91E39C8}"/>
                </a:ext>
              </a:extLst>
            </p:cNvPr>
            <p:cNvGrpSpPr/>
            <p:nvPr/>
          </p:nvGrpSpPr>
          <p:grpSpPr>
            <a:xfrm>
              <a:off x="5134379" y="1533796"/>
              <a:ext cx="767571" cy="720901"/>
              <a:chOff x="-102361" y="1604739"/>
              <a:chExt cx="1060704" cy="1024128"/>
            </a:xfrm>
          </p:grpSpPr>
          <p:sp>
            <p:nvSpPr>
              <p:cNvPr id="22" name="Elipse 21">
                <a:extLst>
                  <a:ext uri="{FF2B5EF4-FFF2-40B4-BE49-F238E27FC236}">
                    <a16:creationId xmlns:a16="http://schemas.microsoft.com/office/drawing/2014/main" id="{14F64D19-1E56-AD24-22EB-B0A92F3C841E}"/>
                  </a:ext>
                </a:extLst>
              </p:cNvPr>
              <p:cNvSpPr/>
              <p:nvPr/>
            </p:nvSpPr>
            <p:spPr>
              <a:xfrm>
                <a:off x="-102361" y="1604739"/>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bg1"/>
                  </a:solidFill>
                </a:endParaRPr>
              </a:p>
            </p:txBody>
          </p:sp>
          <p:pic>
            <p:nvPicPr>
              <p:cNvPr id="23" name="Gráfico 22" descr="Banco contorno">
                <a:extLst>
                  <a:ext uri="{FF2B5EF4-FFF2-40B4-BE49-F238E27FC236}">
                    <a16:creationId xmlns:a16="http://schemas.microsoft.com/office/drawing/2014/main" id="{ED54B6EE-E36E-EFA4-95C0-075A44D606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230" y="1747980"/>
                <a:ext cx="694943" cy="694943"/>
              </a:xfrm>
              <a:prstGeom prst="rect">
                <a:avLst/>
              </a:prstGeom>
            </p:spPr>
          </p:pic>
        </p:grpSp>
        <p:sp>
          <p:nvSpPr>
            <p:cNvPr id="21" name="CuadroTexto 20">
              <a:extLst>
                <a:ext uri="{FF2B5EF4-FFF2-40B4-BE49-F238E27FC236}">
                  <a16:creationId xmlns:a16="http://schemas.microsoft.com/office/drawing/2014/main" id="{6CF403A6-2DDA-A122-47E3-C440EBC047E7}"/>
                </a:ext>
              </a:extLst>
            </p:cNvPr>
            <p:cNvSpPr txBox="1"/>
            <p:nvPr/>
          </p:nvSpPr>
          <p:spPr>
            <a:xfrm>
              <a:off x="4526328" y="2181599"/>
              <a:ext cx="2014292" cy="449789"/>
            </a:xfrm>
            <a:prstGeom prst="rect">
              <a:avLst/>
            </a:prstGeom>
            <a:noFill/>
          </p:spPr>
          <p:txBody>
            <a:bodyPr wrap="square" rtlCol="0">
              <a:spAutoFit/>
            </a:bodyPr>
            <a:lstStyle/>
            <a:p>
              <a:pPr algn="ctr"/>
              <a:r>
                <a:rPr lang="es-MX" sz="1200" noProof="0" dirty="0">
                  <a:solidFill>
                    <a:schemeClr val="bg1"/>
                  </a:solidFill>
                </a:rPr>
                <a:t>Sector Publico</a:t>
              </a:r>
            </a:p>
          </p:txBody>
        </p:sp>
      </p:grpSp>
      <p:grpSp>
        <p:nvGrpSpPr>
          <p:cNvPr id="24" name="Grupo 23">
            <a:extLst>
              <a:ext uri="{FF2B5EF4-FFF2-40B4-BE49-F238E27FC236}">
                <a16:creationId xmlns:a16="http://schemas.microsoft.com/office/drawing/2014/main" id="{96DA6EB9-A2FE-4BBF-8E5C-EDB71B5B81A9}"/>
              </a:ext>
            </a:extLst>
          </p:cNvPr>
          <p:cNvGrpSpPr/>
          <p:nvPr/>
        </p:nvGrpSpPr>
        <p:grpSpPr>
          <a:xfrm>
            <a:off x="176464" y="2779943"/>
            <a:ext cx="1231264" cy="721148"/>
            <a:chOff x="3065094" y="2108343"/>
            <a:chExt cx="1982353" cy="1170993"/>
          </a:xfrm>
        </p:grpSpPr>
        <p:grpSp>
          <p:nvGrpSpPr>
            <p:cNvPr id="25" name="Grupo 24">
              <a:extLst>
                <a:ext uri="{FF2B5EF4-FFF2-40B4-BE49-F238E27FC236}">
                  <a16:creationId xmlns:a16="http://schemas.microsoft.com/office/drawing/2014/main" id="{19E5FE09-1769-33A9-D835-F600EA88E34F}"/>
                </a:ext>
              </a:extLst>
            </p:cNvPr>
            <p:cNvGrpSpPr/>
            <p:nvPr/>
          </p:nvGrpSpPr>
          <p:grpSpPr>
            <a:xfrm>
              <a:off x="3651890" y="2108343"/>
              <a:ext cx="840310" cy="789335"/>
              <a:chOff x="272796" y="2832350"/>
              <a:chExt cx="1060704" cy="1024128"/>
            </a:xfrm>
          </p:grpSpPr>
          <p:sp>
            <p:nvSpPr>
              <p:cNvPr id="27" name="Elipse 26">
                <a:extLst>
                  <a:ext uri="{FF2B5EF4-FFF2-40B4-BE49-F238E27FC236}">
                    <a16:creationId xmlns:a16="http://schemas.microsoft.com/office/drawing/2014/main" id="{490D9431-3939-3134-9AB3-F6691C054747}"/>
                  </a:ext>
                </a:extLst>
              </p:cNvPr>
              <p:cNvSpPr/>
              <p:nvPr/>
            </p:nvSpPr>
            <p:spPr>
              <a:xfrm>
                <a:off x="272796" y="2832350"/>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bg1"/>
                  </a:solidFill>
                </a:endParaRPr>
              </a:p>
            </p:txBody>
          </p:sp>
          <p:pic>
            <p:nvPicPr>
              <p:cNvPr id="28" name="Gráfico 27" descr="Fábrica contorno">
                <a:extLst>
                  <a:ext uri="{FF2B5EF4-FFF2-40B4-BE49-F238E27FC236}">
                    <a16:creationId xmlns:a16="http://schemas.microsoft.com/office/drawing/2014/main" id="{AFFDB0F1-E4EB-9188-B93C-8E4D45AC7D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0706" y="2969624"/>
                <a:ext cx="735486" cy="735486"/>
              </a:xfrm>
              <a:prstGeom prst="rect">
                <a:avLst/>
              </a:prstGeom>
            </p:spPr>
          </p:pic>
        </p:grpSp>
        <p:sp>
          <p:nvSpPr>
            <p:cNvPr id="26" name="CuadroTexto 25">
              <a:extLst>
                <a:ext uri="{FF2B5EF4-FFF2-40B4-BE49-F238E27FC236}">
                  <a16:creationId xmlns:a16="http://schemas.microsoft.com/office/drawing/2014/main" id="{169B992E-3F79-66D3-8D95-6F1F4F1093B4}"/>
                </a:ext>
              </a:extLst>
            </p:cNvPr>
            <p:cNvSpPr txBox="1"/>
            <p:nvPr/>
          </p:nvSpPr>
          <p:spPr>
            <a:xfrm>
              <a:off x="3065094" y="2829548"/>
              <a:ext cx="1982353" cy="449788"/>
            </a:xfrm>
            <a:prstGeom prst="rect">
              <a:avLst/>
            </a:prstGeom>
            <a:noFill/>
          </p:spPr>
          <p:txBody>
            <a:bodyPr wrap="square" rtlCol="0">
              <a:spAutoFit/>
            </a:bodyPr>
            <a:lstStyle/>
            <a:p>
              <a:pPr algn="ctr"/>
              <a:r>
                <a:rPr lang="es-MX" sz="1200" noProof="0" dirty="0">
                  <a:solidFill>
                    <a:schemeClr val="bg1"/>
                  </a:solidFill>
                </a:rPr>
                <a:t>Sector Privado</a:t>
              </a:r>
            </a:p>
          </p:txBody>
        </p:sp>
      </p:grpSp>
      <p:grpSp>
        <p:nvGrpSpPr>
          <p:cNvPr id="29" name="Grupo 28">
            <a:extLst>
              <a:ext uri="{FF2B5EF4-FFF2-40B4-BE49-F238E27FC236}">
                <a16:creationId xmlns:a16="http://schemas.microsoft.com/office/drawing/2014/main" id="{6483385D-259B-060D-604A-8A7EC6464CB7}"/>
              </a:ext>
            </a:extLst>
          </p:cNvPr>
          <p:cNvGrpSpPr/>
          <p:nvPr/>
        </p:nvGrpSpPr>
        <p:grpSpPr>
          <a:xfrm>
            <a:off x="320400" y="4598490"/>
            <a:ext cx="958355" cy="733287"/>
            <a:chOff x="2753184" y="3430157"/>
            <a:chExt cx="1474393" cy="1190704"/>
          </a:xfrm>
        </p:grpSpPr>
        <p:grpSp>
          <p:nvGrpSpPr>
            <p:cNvPr id="30" name="Grupo 29">
              <a:extLst>
                <a:ext uri="{FF2B5EF4-FFF2-40B4-BE49-F238E27FC236}">
                  <a16:creationId xmlns:a16="http://schemas.microsoft.com/office/drawing/2014/main" id="{246E1CC7-D8D8-E2AB-E694-2BAA49283E59}"/>
                </a:ext>
              </a:extLst>
            </p:cNvPr>
            <p:cNvGrpSpPr/>
            <p:nvPr/>
          </p:nvGrpSpPr>
          <p:grpSpPr>
            <a:xfrm>
              <a:off x="3089409" y="3430157"/>
              <a:ext cx="807197" cy="839859"/>
              <a:chOff x="272796" y="5287576"/>
              <a:chExt cx="1060704" cy="1024128"/>
            </a:xfrm>
          </p:grpSpPr>
          <p:sp>
            <p:nvSpPr>
              <p:cNvPr id="32" name="Elipse 31">
                <a:extLst>
                  <a:ext uri="{FF2B5EF4-FFF2-40B4-BE49-F238E27FC236}">
                    <a16:creationId xmlns:a16="http://schemas.microsoft.com/office/drawing/2014/main" id="{477C80AD-102B-EDAD-113D-BD4E187F41F4}"/>
                  </a:ext>
                </a:extLst>
              </p:cNvPr>
              <p:cNvSpPr/>
              <p:nvPr/>
            </p:nvSpPr>
            <p:spPr>
              <a:xfrm>
                <a:off x="272796" y="5287576"/>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bg1"/>
                  </a:solidFill>
                </a:endParaRPr>
              </a:p>
            </p:txBody>
          </p:sp>
          <p:pic>
            <p:nvPicPr>
              <p:cNvPr id="33" name="Gráfico 32" descr="Rollo de diplomas contorno">
                <a:extLst>
                  <a:ext uri="{FF2B5EF4-FFF2-40B4-BE49-F238E27FC236}">
                    <a16:creationId xmlns:a16="http://schemas.microsoft.com/office/drawing/2014/main" id="{75608B4D-24E7-51DC-DD73-7608A8FB3AA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3306" y="5388890"/>
                <a:ext cx="823595" cy="823595"/>
              </a:xfrm>
              <a:prstGeom prst="rect">
                <a:avLst/>
              </a:prstGeom>
            </p:spPr>
          </p:pic>
        </p:grpSp>
        <p:sp>
          <p:nvSpPr>
            <p:cNvPr id="31" name="CuadroTexto 30">
              <a:extLst>
                <a:ext uri="{FF2B5EF4-FFF2-40B4-BE49-F238E27FC236}">
                  <a16:creationId xmlns:a16="http://schemas.microsoft.com/office/drawing/2014/main" id="{AAECCC90-D030-17A2-EE0E-E28279E0F048}"/>
                </a:ext>
              </a:extLst>
            </p:cNvPr>
            <p:cNvSpPr txBox="1"/>
            <p:nvPr/>
          </p:nvSpPr>
          <p:spPr>
            <a:xfrm>
              <a:off x="2753184" y="4171073"/>
              <a:ext cx="1474393" cy="449788"/>
            </a:xfrm>
            <a:prstGeom prst="rect">
              <a:avLst/>
            </a:prstGeom>
            <a:noFill/>
          </p:spPr>
          <p:txBody>
            <a:bodyPr wrap="square" rtlCol="0">
              <a:spAutoFit/>
            </a:bodyPr>
            <a:lstStyle/>
            <a:p>
              <a:pPr algn="ctr"/>
              <a:r>
                <a:rPr lang="es-MX" sz="1200" noProof="0" dirty="0">
                  <a:solidFill>
                    <a:schemeClr val="bg1"/>
                  </a:solidFill>
                </a:rPr>
                <a:t>Academia</a:t>
              </a:r>
            </a:p>
          </p:txBody>
        </p:sp>
      </p:grpSp>
      <p:grpSp>
        <p:nvGrpSpPr>
          <p:cNvPr id="34" name="Grupo 33">
            <a:extLst>
              <a:ext uri="{FF2B5EF4-FFF2-40B4-BE49-F238E27FC236}">
                <a16:creationId xmlns:a16="http://schemas.microsoft.com/office/drawing/2014/main" id="{E8BBA1DF-050F-0017-9299-9375A11E98D0}"/>
              </a:ext>
            </a:extLst>
          </p:cNvPr>
          <p:cNvGrpSpPr/>
          <p:nvPr/>
        </p:nvGrpSpPr>
        <p:grpSpPr>
          <a:xfrm>
            <a:off x="377583" y="3668843"/>
            <a:ext cx="843991" cy="732639"/>
            <a:chOff x="5141865" y="3143121"/>
            <a:chExt cx="1298448" cy="1189655"/>
          </a:xfrm>
        </p:grpSpPr>
        <p:grpSp>
          <p:nvGrpSpPr>
            <p:cNvPr id="35" name="Grupo 34">
              <a:extLst>
                <a:ext uri="{FF2B5EF4-FFF2-40B4-BE49-F238E27FC236}">
                  <a16:creationId xmlns:a16="http://schemas.microsoft.com/office/drawing/2014/main" id="{24C5C44E-C44E-2CE9-88F8-50FD86E92323}"/>
                </a:ext>
              </a:extLst>
            </p:cNvPr>
            <p:cNvGrpSpPr/>
            <p:nvPr/>
          </p:nvGrpSpPr>
          <p:grpSpPr>
            <a:xfrm>
              <a:off x="5394069" y="3143121"/>
              <a:ext cx="767572" cy="789335"/>
              <a:chOff x="272796" y="4059963"/>
              <a:chExt cx="1060704" cy="1024128"/>
            </a:xfrm>
          </p:grpSpPr>
          <p:sp>
            <p:nvSpPr>
              <p:cNvPr id="37" name="Elipse 36">
                <a:extLst>
                  <a:ext uri="{FF2B5EF4-FFF2-40B4-BE49-F238E27FC236}">
                    <a16:creationId xmlns:a16="http://schemas.microsoft.com/office/drawing/2014/main" id="{68ADD966-0BB3-0E54-5A1E-12555337B65D}"/>
                  </a:ext>
                </a:extLst>
              </p:cNvPr>
              <p:cNvSpPr/>
              <p:nvPr/>
            </p:nvSpPr>
            <p:spPr>
              <a:xfrm>
                <a:off x="272796" y="4059963"/>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bg1"/>
                  </a:solidFill>
                </a:endParaRPr>
              </a:p>
            </p:txBody>
          </p:sp>
          <p:pic>
            <p:nvPicPr>
              <p:cNvPr id="38" name="Gráfico 37" descr="Sostenibilidad contorno">
                <a:extLst>
                  <a:ext uri="{FF2B5EF4-FFF2-40B4-BE49-F238E27FC236}">
                    <a16:creationId xmlns:a16="http://schemas.microsoft.com/office/drawing/2014/main" id="{8CCC570D-FE0F-6823-D0C5-5B4E6EDC765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1864" y="4227118"/>
                <a:ext cx="639144" cy="639144"/>
              </a:xfrm>
              <a:prstGeom prst="rect">
                <a:avLst/>
              </a:prstGeom>
            </p:spPr>
          </p:pic>
        </p:grpSp>
        <p:sp>
          <p:nvSpPr>
            <p:cNvPr id="36" name="CuadroTexto 35">
              <a:extLst>
                <a:ext uri="{FF2B5EF4-FFF2-40B4-BE49-F238E27FC236}">
                  <a16:creationId xmlns:a16="http://schemas.microsoft.com/office/drawing/2014/main" id="{B93DBD37-AA67-23EF-4A65-212ADBAEE2C9}"/>
                </a:ext>
              </a:extLst>
            </p:cNvPr>
            <p:cNvSpPr txBox="1"/>
            <p:nvPr/>
          </p:nvSpPr>
          <p:spPr>
            <a:xfrm>
              <a:off x="5141865" y="3882987"/>
              <a:ext cx="1298448" cy="449789"/>
            </a:xfrm>
            <a:prstGeom prst="rect">
              <a:avLst/>
            </a:prstGeom>
            <a:noFill/>
          </p:spPr>
          <p:txBody>
            <a:bodyPr wrap="square" rtlCol="0">
              <a:spAutoFit/>
            </a:bodyPr>
            <a:lstStyle/>
            <a:p>
              <a:pPr algn="ctr"/>
              <a:r>
                <a:rPr lang="es-MX" sz="1200" noProof="0" dirty="0" err="1">
                  <a:solidFill>
                    <a:schemeClr val="bg1"/>
                  </a:solidFill>
                </a:rPr>
                <a:t>NGO´s</a:t>
              </a:r>
              <a:endParaRPr lang="es-MX" sz="1200" noProof="0" dirty="0">
                <a:solidFill>
                  <a:schemeClr val="bg1"/>
                </a:solidFill>
              </a:endParaRPr>
            </a:p>
          </p:txBody>
        </p:sp>
      </p:grpSp>
      <p:grpSp>
        <p:nvGrpSpPr>
          <p:cNvPr id="39" name="Grupo 38">
            <a:extLst>
              <a:ext uri="{FF2B5EF4-FFF2-40B4-BE49-F238E27FC236}">
                <a16:creationId xmlns:a16="http://schemas.microsoft.com/office/drawing/2014/main" id="{CDA1E7BA-B056-597C-9713-E3CA3E17893B}"/>
              </a:ext>
            </a:extLst>
          </p:cNvPr>
          <p:cNvGrpSpPr/>
          <p:nvPr/>
        </p:nvGrpSpPr>
        <p:grpSpPr>
          <a:xfrm>
            <a:off x="257632" y="5597297"/>
            <a:ext cx="1006468" cy="695467"/>
            <a:chOff x="73140" y="4906862"/>
            <a:chExt cx="1132817" cy="755184"/>
          </a:xfrm>
        </p:grpSpPr>
        <p:sp>
          <p:nvSpPr>
            <p:cNvPr id="40" name="Elipse 39">
              <a:extLst>
                <a:ext uri="{FF2B5EF4-FFF2-40B4-BE49-F238E27FC236}">
                  <a16:creationId xmlns:a16="http://schemas.microsoft.com/office/drawing/2014/main" id="{C44F06CD-83C3-C408-F60A-44ABCAFA5456}"/>
                </a:ext>
              </a:extLst>
            </p:cNvPr>
            <p:cNvSpPr/>
            <p:nvPr/>
          </p:nvSpPr>
          <p:spPr>
            <a:xfrm>
              <a:off x="392324" y="4906862"/>
              <a:ext cx="561588" cy="52887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sz="4000" b="1" noProof="0" dirty="0">
                <a:solidFill>
                  <a:schemeClr val="bg1"/>
                </a:solidFill>
              </a:endParaRPr>
            </a:p>
          </p:txBody>
        </p:sp>
        <p:pic>
          <p:nvPicPr>
            <p:cNvPr id="41" name="Gráfico 40" descr="Niños contorno">
              <a:extLst>
                <a:ext uri="{FF2B5EF4-FFF2-40B4-BE49-F238E27FC236}">
                  <a16:creationId xmlns:a16="http://schemas.microsoft.com/office/drawing/2014/main" id="{592799A5-9EAC-E3F2-EE75-C4B99A7400E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2332" y="4925531"/>
              <a:ext cx="531580" cy="531580"/>
            </a:xfrm>
            <a:prstGeom prst="rect">
              <a:avLst/>
            </a:prstGeom>
          </p:spPr>
        </p:pic>
        <p:sp>
          <p:nvSpPr>
            <p:cNvPr id="42" name="CuadroTexto 41">
              <a:extLst>
                <a:ext uri="{FF2B5EF4-FFF2-40B4-BE49-F238E27FC236}">
                  <a16:creationId xmlns:a16="http://schemas.microsoft.com/office/drawing/2014/main" id="{365F1261-1AB7-83F2-29F2-ABDC96C50539}"/>
                </a:ext>
              </a:extLst>
            </p:cNvPr>
            <p:cNvSpPr txBox="1"/>
            <p:nvPr/>
          </p:nvSpPr>
          <p:spPr>
            <a:xfrm>
              <a:off x="73140" y="5361262"/>
              <a:ext cx="1132817" cy="300784"/>
            </a:xfrm>
            <a:prstGeom prst="rect">
              <a:avLst/>
            </a:prstGeom>
            <a:noFill/>
          </p:spPr>
          <p:txBody>
            <a:bodyPr wrap="square" rtlCol="0">
              <a:spAutoFit/>
            </a:bodyPr>
            <a:lstStyle/>
            <a:p>
              <a:pPr algn="ctr"/>
              <a:r>
                <a:rPr lang="es-MX" sz="1200" noProof="0" dirty="0">
                  <a:solidFill>
                    <a:schemeClr val="bg1"/>
                  </a:solidFill>
                </a:rPr>
                <a:t>Ciudadanos</a:t>
              </a:r>
            </a:p>
          </p:txBody>
        </p:sp>
      </p:grpSp>
      <p:pic>
        <p:nvPicPr>
          <p:cNvPr id="3" name="Imagen 2">
            <a:extLst>
              <a:ext uri="{FF2B5EF4-FFF2-40B4-BE49-F238E27FC236}">
                <a16:creationId xmlns:a16="http://schemas.microsoft.com/office/drawing/2014/main" id="{C086F9CD-894A-49BE-1EA9-6E054E9EF7CA}"/>
              </a:ext>
            </a:extLst>
          </p:cNvPr>
          <p:cNvPicPr>
            <a:picLocks noChangeAspect="1"/>
          </p:cNvPicPr>
          <p:nvPr/>
        </p:nvPicPr>
        <p:blipFill>
          <a:blip r:embed="rId9"/>
          <a:stretch>
            <a:fillRect/>
          </a:stretch>
        </p:blipFill>
        <p:spPr>
          <a:xfrm>
            <a:off x="10007600" y="1"/>
            <a:ext cx="2450360" cy="899452"/>
          </a:xfrm>
          <a:prstGeom prst="rect">
            <a:avLst/>
          </a:prstGeom>
        </p:spPr>
      </p:pic>
    </p:spTree>
    <p:extLst>
      <p:ext uri="{BB962C8B-B14F-4D97-AF65-F5344CB8AC3E}">
        <p14:creationId xmlns:p14="http://schemas.microsoft.com/office/powerpoint/2010/main" val="2865012826"/>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2FCFD-9420-8857-0047-3BDB971E179D}"/>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8F434C6B-DE5A-6044-30AD-9216BDE5B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07240" cy="68961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A42E9650-59DA-02E3-4921-34D7431E5FE4}"/>
              </a:ext>
            </a:extLst>
          </p:cNvPr>
          <p:cNvPicPr>
            <a:picLocks noChangeAspect="1"/>
          </p:cNvPicPr>
          <p:nvPr/>
        </p:nvPicPr>
        <p:blipFill>
          <a:blip r:embed="rId4"/>
          <a:stretch>
            <a:fillRect/>
          </a:stretch>
        </p:blipFill>
        <p:spPr>
          <a:xfrm>
            <a:off x="10007600" y="1"/>
            <a:ext cx="2450360" cy="899452"/>
          </a:xfrm>
          <a:prstGeom prst="rect">
            <a:avLst/>
          </a:prstGeom>
        </p:spPr>
      </p:pic>
      <p:sp>
        <p:nvSpPr>
          <p:cNvPr id="4" name="Rectángulo 3">
            <a:extLst>
              <a:ext uri="{FF2B5EF4-FFF2-40B4-BE49-F238E27FC236}">
                <a16:creationId xmlns:a16="http://schemas.microsoft.com/office/drawing/2014/main" id="{07721B8D-4DBA-A527-B802-A1CF4641F8B0}"/>
              </a:ext>
            </a:extLst>
          </p:cNvPr>
          <p:cNvSpPr/>
          <p:nvPr/>
        </p:nvSpPr>
        <p:spPr>
          <a:xfrm>
            <a:off x="246212" y="1486168"/>
            <a:ext cx="5609683" cy="41036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b="1" dirty="0">
                <a:solidFill>
                  <a:prstClr val="white"/>
                </a:solidFill>
                <a:latin typeface="Arial" panose="020B0604020202020204" pitchFamily="34" charset="0"/>
                <a:cs typeface="Arial" panose="020B0604020202020204" pitchFamily="34" charset="0"/>
              </a:rPr>
              <a:t>COLOMBIA</a:t>
            </a:r>
          </a:p>
        </p:txBody>
      </p:sp>
      <p:sp>
        <p:nvSpPr>
          <p:cNvPr id="5" name="Rectángulo 4">
            <a:extLst>
              <a:ext uri="{FF2B5EF4-FFF2-40B4-BE49-F238E27FC236}">
                <a16:creationId xmlns:a16="http://schemas.microsoft.com/office/drawing/2014/main" id="{74A1E3BF-5C8E-0A8F-1635-DC0FCB2E0C9B}"/>
              </a:ext>
            </a:extLst>
          </p:cNvPr>
          <p:cNvSpPr/>
          <p:nvPr/>
        </p:nvSpPr>
        <p:spPr>
          <a:xfrm>
            <a:off x="6146798" y="1486168"/>
            <a:ext cx="5875867" cy="410367"/>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b="1">
                <a:solidFill>
                  <a:prstClr val="white"/>
                </a:solidFill>
                <a:latin typeface="Arial" panose="020B0604020202020204" pitchFamily="34" charset="0"/>
                <a:cs typeface="Arial" panose="020B0604020202020204" pitchFamily="34" charset="0"/>
              </a:rPr>
              <a:t>PANAMA</a:t>
            </a:r>
            <a:endParaRPr lang="es-MX" sz="2400" b="1" dirty="0">
              <a:solidFill>
                <a:prstClr val="white"/>
              </a:solidFill>
              <a:latin typeface="Arial" panose="020B0604020202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id="{7C7569C9-1921-45BC-4750-7371B93AFBDD}"/>
              </a:ext>
            </a:extLst>
          </p:cNvPr>
          <p:cNvSpPr/>
          <p:nvPr/>
        </p:nvSpPr>
        <p:spPr>
          <a:xfrm>
            <a:off x="246212" y="1998939"/>
            <a:ext cx="5629660" cy="4554219"/>
          </a:xfrm>
          <a:prstGeom prst="rect">
            <a:avLst/>
          </a:prstGeom>
          <a:solidFill>
            <a:schemeClr val="tx1">
              <a:lumMod val="75000"/>
              <a:lumOff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Font typeface="Wingdings" panose="05000000000000000000" pitchFamily="2" charset="2"/>
              <a:buChar char="q"/>
            </a:pPr>
            <a:r>
              <a:rPr lang="es-MX" sz="1600" dirty="0">
                <a:solidFill>
                  <a:prstClr val="white"/>
                </a:solidFill>
                <a:latin typeface="Arial" panose="020B0604020202020204" pitchFamily="34" charset="0"/>
                <a:cs typeface="Arial" panose="020B0604020202020204" pitchFamily="34" charset="0"/>
              </a:rPr>
              <a:t>Importante garantizar que la comunicación que se haga vaya en línea con el progreso del proyecto y las acciones en las ciudades.</a:t>
            </a:r>
          </a:p>
          <a:p>
            <a:pPr marL="285750" indent="-285750">
              <a:spcBef>
                <a:spcPts val="600"/>
              </a:spcBef>
              <a:buFont typeface="Wingdings" panose="05000000000000000000" pitchFamily="2" charset="2"/>
              <a:buChar char="q"/>
            </a:pPr>
            <a:r>
              <a:rPr lang="es-MX" sz="1600" dirty="0">
                <a:solidFill>
                  <a:prstClr val="white"/>
                </a:solidFill>
                <a:latin typeface="Arial" panose="020B0604020202020204" pitchFamily="34" charset="0"/>
                <a:cs typeface="Arial" panose="020B0604020202020204" pitchFamily="34" charset="0"/>
              </a:rPr>
              <a:t>Importante aterrizar sobre que canales se hará la comunicación, la estrategia es una guía, pero no todos los canales se abordaran ya que depende mucho del limitado presupuesto que se tiene.</a:t>
            </a:r>
          </a:p>
          <a:p>
            <a:pPr marL="285750" indent="-285750">
              <a:spcBef>
                <a:spcPts val="600"/>
              </a:spcBef>
              <a:buFont typeface="Wingdings" panose="05000000000000000000" pitchFamily="2" charset="2"/>
              <a:buChar char="q"/>
            </a:pPr>
            <a:r>
              <a:rPr lang="es-MX" sz="1600" dirty="0">
                <a:solidFill>
                  <a:prstClr val="white"/>
                </a:solidFill>
                <a:latin typeface="Arial" panose="020B0604020202020204" pitchFamily="34" charset="0"/>
                <a:cs typeface="Arial" panose="020B0604020202020204" pitchFamily="34" charset="0"/>
              </a:rPr>
              <a:t>Aterrizar las comunicaciones a la capacidad local de presupuesto.</a:t>
            </a:r>
          </a:p>
          <a:p>
            <a:pPr marL="285750" indent="-285750">
              <a:spcBef>
                <a:spcPts val="600"/>
              </a:spcBef>
              <a:buFont typeface="Wingdings" panose="05000000000000000000" pitchFamily="2" charset="2"/>
              <a:buChar char="q"/>
            </a:pPr>
            <a:endParaRPr lang="es-MX" sz="160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sz="160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sz="160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sz="1600"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sz="1600" dirty="0">
              <a:solidFill>
                <a:prstClr val="white"/>
              </a:solidFill>
              <a:latin typeface="Arial" panose="020B0604020202020204" pitchFamily="34" charset="0"/>
              <a:cs typeface="Arial" panose="020B0604020202020204" pitchFamily="34" charset="0"/>
            </a:endParaRPr>
          </a:p>
        </p:txBody>
      </p:sp>
      <p:sp>
        <p:nvSpPr>
          <p:cNvPr id="8" name="Rectángulo 7">
            <a:extLst>
              <a:ext uri="{FF2B5EF4-FFF2-40B4-BE49-F238E27FC236}">
                <a16:creationId xmlns:a16="http://schemas.microsoft.com/office/drawing/2014/main" id="{968CE97D-E5EA-AA5D-60D5-6D080D2D046B}"/>
              </a:ext>
            </a:extLst>
          </p:cNvPr>
          <p:cNvSpPr/>
          <p:nvPr/>
        </p:nvSpPr>
        <p:spPr>
          <a:xfrm>
            <a:off x="6146799" y="1998939"/>
            <a:ext cx="5875868" cy="4554219"/>
          </a:xfrm>
          <a:prstGeom prst="rect">
            <a:avLst/>
          </a:prstGeom>
          <a:solidFill>
            <a:schemeClr val="tx1">
              <a:lumMod val="75000"/>
              <a:lumOff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Font typeface="Wingdings" panose="05000000000000000000" pitchFamily="2" charset="2"/>
              <a:buChar char="q"/>
            </a:pPr>
            <a:r>
              <a:rPr lang="es-MX" sz="1600" dirty="0">
                <a:solidFill>
                  <a:prstClr val="white"/>
                </a:solidFill>
                <a:latin typeface="Arial" panose="020B0604020202020204" pitchFamily="34" charset="0"/>
                <a:cs typeface="Arial" panose="020B0604020202020204" pitchFamily="34" charset="0"/>
              </a:rPr>
              <a:t>Un canal muy relevante para el equipo de Panamá por su cercanía, agilidad de envió de información y </a:t>
            </a:r>
            <a:r>
              <a:rPr lang="es-MX" sz="1600" dirty="0" err="1">
                <a:solidFill>
                  <a:prstClr val="white"/>
                </a:solidFill>
                <a:latin typeface="Arial" panose="020B0604020202020204" pitchFamily="34" charset="0"/>
                <a:cs typeface="Arial" panose="020B0604020202020204" pitchFamily="34" charset="0"/>
              </a:rPr>
              <a:t>engagement</a:t>
            </a:r>
            <a:r>
              <a:rPr lang="es-MX" sz="1600" dirty="0">
                <a:solidFill>
                  <a:prstClr val="white"/>
                </a:solidFill>
                <a:latin typeface="Arial" panose="020B0604020202020204" pitchFamily="34" charset="0"/>
                <a:cs typeface="Arial" panose="020B0604020202020204" pitchFamily="34" charset="0"/>
              </a:rPr>
              <a:t>, son los grupos de WhatsApp Empresarial por proyecto.</a:t>
            </a:r>
          </a:p>
          <a:p>
            <a:pPr marL="285750" indent="-285750">
              <a:spcBef>
                <a:spcPts val="600"/>
              </a:spcBef>
              <a:buFont typeface="Wingdings" panose="05000000000000000000" pitchFamily="2" charset="2"/>
              <a:buChar char="q"/>
            </a:pPr>
            <a:r>
              <a:rPr lang="es-MX" sz="1600" dirty="0">
                <a:solidFill>
                  <a:prstClr val="white"/>
                </a:solidFill>
                <a:latin typeface="Arial" panose="020B0604020202020204" pitchFamily="34" charset="0"/>
                <a:cs typeface="Arial" panose="020B0604020202020204" pitchFamily="34" charset="0"/>
              </a:rPr>
              <a:t>Próximo paso: continuar la construcción de bases de datos de contactos y crear estos grupos.</a:t>
            </a:r>
          </a:p>
          <a:p>
            <a:pPr marL="285750" indent="-285750">
              <a:spcBef>
                <a:spcPts val="600"/>
              </a:spcBef>
              <a:buFont typeface="Wingdings" panose="05000000000000000000" pitchFamily="2" charset="2"/>
              <a:buChar char="q"/>
            </a:pPr>
            <a:r>
              <a:rPr lang="es-MX" sz="1600" dirty="0">
                <a:solidFill>
                  <a:prstClr val="white"/>
                </a:solidFill>
                <a:latin typeface="Arial" panose="020B0604020202020204" pitchFamily="34" charset="0"/>
                <a:cs typeface="Arial" panose="020B0604020202020204" pitchFamily="34" charset="0"/>
              </a:rPr>
              <a:t>Algo importante es mapear los espacios en diferentes canales que el Ministerio tiene y que durante la reunión ofreció aportar muy amablemente para comunicar el proyecto.</a:t>
            </a:r>
          </a:p>
          <a:p>
            <a:pPr marL="285750" indent="-285750">
              <a:spcBef>
                <a:spcPts val="600"/>
              </a:spcBef>
              <a:buFont typeface="Wingdings" panose="05000000000000000000" pitchFamily="2" charset="2"/>
              <a:buChar char="q"/>
            </a:pPr>
            <a:r>
              <a:rPr lang="es-MX" sz="1600" dirty="0" err="1">
                <a:solidFill>
                  <a:prstClr val="white"/>
                </a:solidFill>
                <a:latin typeface="Arial" panose="020B0604020202020204" pitchFamily="34" charset="0"/>
                <a:cs typeface="Arial" panose="020B0604020202020204" pitchFamily="34" charset="0"/>
              </a:rPr>
              <a:t>Influencers</a:t>
            </a:r>
            <a:r>
              <a:rPr lang="es-MX" sz="1600" dirty="0">
                <a:solidFill>
                  <a:prstClr val="white"/>
                </a:solidFill>
                <a:latin typeface="Arial" panose="020B0604020202020204" pitchFamily="34" charset="0"/>
                <a:cs typeface="Arial" panose="020B0604020202020204" pitchFamily="34" charset="0"/>
              </a:rPr>
              <a:t> y embajadores: crear un </a:t>
            </a:r>
            <a:r>
              <a:rPr lang="es-MX" sz="1600" dirty="0" err="1">
                <a:solidFill>
                  <a:prstClr val="white"/>
                </a:solidFill>
                <a:latin typeface="Arial" panose="020B0604020202020204" pitchFamily="34" charset="0"/>
                <a:cs typeface="Arial" panose="020B0604020202020204" pitchFamily="34" charset="0"/>
              </a:rPr>
              <a:t>Do´s</a:t>
            </a:r>
            <a:r>
              <a:rPr lang="es-MX" sz="1600" dirty="0">
                <a:solidFill>
                  <a:prstClr val="white"/>
                </a:solidFill>
                <a:latin typeface="Arial" panose="020B0604020202020204" pitchFamily="34" charset="0"/>
                <a:cs typeface="Arial" panose="020B0604020202020204" pitchFamily="34" charset="0"/>
              </a:rPr>
              <a:t> y </a:t>
            </a:r>
            <a:r>
              <a:rPr lang="es-MX" sz="1600" dirty="0" err="1">
                <a:solidFill>
                  <a:prstClr val="white"/>
                </a:solidFill>
                <a:latin typeface="Arial" panose="020B0604020202020204" pitchFamily="34" charset="0"/>
                <a:cs typeface="Arial" panose="020B0604020202020204" pitchFamily="34" charset="0"/>
              </a:rPr>
              <a:t>Don´ts</a:t>
            </a:r>
            <a:r>
              <a:rPr lang="es-MX" sz="1600" dirty="0">
                <a:solidFill>
                  <a:prstClr val="white"/>
                </a:solidFill>
                <a:latin typeface="Arial" panose="020B0604020202020204" pitchFamily="34" charset="0"/>
                <a:cs typeface="Arial" panose="020B0604020202020204" pitchFamily="34" charset="0"/>
              </a:rPr>
              <a:t> para poder entender los lineamientos para trabajar con ellos y que se vea orgánico y mitigar ruido innecesario.</a:t>
            </a:r>
          </a:p>
          <a:p>
            <a:pPr marL="285750" indent="-285750">
              <a:spcBef>
                <a:spcPts val="600"/>
              </a:spcBef>
              <a:buFont typeface="Wingdings" panose="05000000000000000000" pitchFamily="2" charset="2"/>
              <a:buChar char="q"/>
            </a:pPr>
            <a:r>
              <a:rPr lang="es-MX" sz="1600" dirty="0">
                <a:solidFill>
                  <a:prstClr val="white"/>
                </a:solidFill>
                <a:latin typeface="Arial" panose="020B0604020202020204" pitchFamily="34" charset="0"/>
                <a:cs typeface="Arial" panose="020B0604020202020204" pitchFamily="34" charset="0"/>
              </a:rPr>
              <a:t>Importante revisar la aprobación del flujo de comunicaciones para todo lo que sigue sin que se vaya a perder la inmediatez.</a:t>
            </a:r>
          </a:p>
        </p:txBody>
      </p:sp>
      <p:sp>
        <p:nvSpPr>
          <p:cNvPr id="9" name="Título 1">
            <a:extLst>
              <a:ext uri="{FF2B5EF4-FFF2-40B4-BE49-F238E27FC236}">
                <a16:creationId xmlns:a16="http://schemas.microsoft.com/office/drawing/2014/main" id="{C8580255-F93F-5529-ABEE-3F0FAB0D6625}"/>
              </a:ext>
            </a:extLst>
          </p:cNvPr>
          <p:cNvSpPr txBox="1">
            <a:spLocks/>
          </p:cNvSpPr>
          <p:nvPr/>
        </p:nvSpPr>
        <p:spPr>
          <a:xfrm>
            <a:off x="246212"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MX" sz="4000" dirty="0">
                <a:solidFill>
                  <a:prstClr val="white"/>
                </a:solidFill>
                <a:latin typeface="Arial" panose="020B0604020202020204" pitchFamily="34" charset="0"/>
                <a:cs typeface="Arial" panose="020B0604020202020204" pitchFamily="34" charset="0"/>
              </a:rPr>
              <a:t>Canales: </a:t>
            </a:r>
            <a:r>
              <a:rPr lang="es-MX" sz="4000" noProof="0" dirty="0" err="1">
                <a:solidFill>
                  <a:prstClr val="white"/>
                </a:solidFill>
                <a:latin typeface="Arial" panose="020B0604020202020204" pitchFamily="34" charset="0"/>
                <a:cs typeface="Arial" panose="020B0604020202020204" pitchFamily="34" charset="0"/>
              </a:rPr>
              <a:t>Highlights</a:t>
            </a:r>
            <a:r>
              <a:rPr lang="es-MX" sz="4000" noProof="0" dirty="0">
                <a:solidFill>
                  <a:prstClr val="white"/>
                </a:solidFill>
                <a:latin typeface="Arial" panose="020B0604020202020204" pitchFamily="34" charset="0"/>
                <a:cs typeface="Arial" panose="020B0604020202020204" pitchFamily="34" charset="0"/>
              </a:rPr>
              <a:t> adicionales por país.</a:t>
            </a:r>
            <a:endParaRPr kumimoji="0" lang="es-MX" sz="4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48426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C5F61-39F5-3B16-E64B-60FE0E2BB1C1}"/>
            </a:ext>
          </a:extLst>
        </p:cNvPr>
        <p:cNvGrpSpPr/>
        <p:nvPr/>
      </p:nvGrpSpPr>
      <p:grpSpPr>
        <a:xfrm>
          <a:off x="0" y="0"/>
          <a:ext cx="0" cy="0"/>
          <a:chOff x="0" y="0"/>
          <a:chExt cx="0" cy="0"/>
        </a:xfrm>
      </p:grpSpPr>
      <p:pic>
        <p:nvPicPr>
          <p:cNvPr id="8198" name="Picture 6" descr="Suecia: el país sin basura gracias al reciclaje | Reciclaje Contemar">
            <a:extLst>
              <a:ext uri="{FF2B5EF4-FFF2-40B4-BE49-F238E27FC236}">
                <a16:creationId xmlns:a16="http://schemas.microsoft.com/office/drawing/2014/main" id="{385CF563-5068-C5B0-A476-EA68753024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885" y="491776"/>
            <a:ext cx="11290230" cy="5874448"/>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193C2E94-6C69-6543-7351-F05813D719C8}"/>
              </a:ext>
            </a:extLst>
          </p:cNvPr>
          <p:cNvSpPr/>
          <p:nvPr/>
        </p:nvSpPr>
        <p:spPr>
          <a:xfrm>
            <a:off x="420624" y="438912"/>
            <a:ext cx="11411712" cy="5961888"/>
          </a:xfrm>
          <a:prstGeom prst="rect">
            <a:avLst/>
          </a:prstGeom>
          <a:solidFill>
            <a:schemeClr val="tx1">
              <a:lumMod val="65000"/>
              <a:lumOff val="35000"/>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Título 1">
            <a:extLst>
              <a:ext uri="{FF2B5EF4-FFF2-40B4-BE49-F238E27FC236}">
                <a16:creationId xmlns:a16="http://schemas.microsoft.com/office/drawing/2014/main" id="{4DD79456-8329-9E25-5E8A-F1F5CD00A5FD}"/>
              </a:ext>
            </a:extLst>
          </p:cNvPr>
          <p:cNvSpPr txBox="1">
            <a:spLocks/>
          </p:cNvSpPr>
          <p:nvPr/>
        </p:nvSpPr>
        <p:spPr>
          <a:xfrm>
            <a:off x="1405719" y="1261873"/>
            <a:ext cx="9493929" cy="25968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5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MENSAJES DE GENERO E INCLUSIÓN SOCIAL</a:t>
            </a:r>
          </a:p>
        </p:txBody>
      </p:sp>
      <p:sp>
        <p:nvSpPr>
          <p:cNvPr id="4" name="CuadroTexto 3">
            <a:extLst>
              <a:ext uri="{FF2B5EF4-FFF2-40B4-BE49-F238E27FC236}">
                <a16:creationId xmlns:a16="http://schemas.microsoft.com/office/drawing/2014/main" id="{A146520C-5B09-36BE-4F5B-3972C7CA86D7}"/>
              </a:ext>
            </a:extLst>
          </p:cNvPr>
          <p:cNvSpPr txBox="1"/>
          <p:nvPr/>
        </p:nvSpPr>
        <p:spPr>
          <a:xfrm>
            <a:off x="450884" y="5939135"/>
            <a:ext cx="11290229" cy="307777"/>
          </a:xfrm>
          <a:prstGeom prst="rect">
            <a:avLst/>
          </a:prstGeom>
          <a:noFill/>
        </p:spPr>
        <p:txBody>
          <a:bodyPr wrap="square">
            <a:spAutoFit/>
          </a:bodyPr>
          <a:lstStyle/>
          <a:p>
            <a:r>
              <a:rPr lang="es-MX" sz="1400" i="1" noProof="0" dirty="0">
                <a:solidFill>
                  <a:srgbClr val="FFFF00"/>
                </a:solidFill>
              </a:rPr>
              <a:t>* Este contenido será revisado y perfeccionado adicionalmente como parte de la Estrategia de Género e Inclusión Social.</a:t>
            </a:r>
          </a:p>
        </p:txBody>
      </p:sp>
    </p:spTree>
    <p:extLst>
      <p:ext uri="{BB962C8B-B14F-4D97-AF65-F5344CB8AC3E}">
        <p14:creationId xmlns:p14="http://schemas.microsoft.com/office/powerpoint/2010/main" val="2795252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2AC2D-5B9E-9324-8278-FD7CF3DA11B2}"/>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B0949CB8-E04D-B70A-F007-5EF0E6766C45}"/>
              </a:ext>
            </a:extLst>
          </p:cNvPr>
          <p:cNvPicPr>
            <a:picLocks noChangeAspect="1"/>
          </p:cNvPicPr>
          <p:nvPr/>
        </p:nvPicPr>
        <p:blipFill>
          <a:blip r:embed="rId2"/>
          <a:stretch>
            <a:fillRect/>
          </a:stretch>
        </p:blipFill>
        <p:spPr>
          <a:xfrm>
            <a:off x="0" y="-27011"/>
            <a:ext cx="12192000" cy="6885011"/>
          </a:xfrm>
          <a:prstGeom prst="rect">
            <a:avLst/>
          </a:prstGeom>
        </p:spPr>
      </p:pic>
      <p:sp>
        <p:nvSpPr>
          <p:cNvPr id="16" name="Rectángulo 15">
            <a:extLst>
              <a:ext uri="{FF2B5EF4-FFF2-40B4-BE49-F238E27FC236}">
                <a16:creationId xmlns:a16="http://schemas.microsoft.com/office/drawing/2014/main" id="{B5271C7F-1A53-8A04-B2A1-70BBB7B75423}"/>
              </a:ext>
            </a:extLst>
          </p:cNvPr>
          <p:cNvSpPr/>
          <p:nvPr/>
        </p:nvSpPr>
        <p:spPr>
          <a:xfrm>
            <a:off x="-15240" y="-35602"/>
            <a:ext cx="12207240" cy="6893602"/>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ítulo 1">
            <a:extLst>
              <a:ext uri="{FF2B5EF4-FFF2-40B4-BE49-F238E27FC236}">
                <a16:creationId xmlns:a16="http://schemas.microsoft.com/office/drawing/2014/main" id="{63FB701F-23F1-DDDF-2318-16EA037C4C75}"/>
              </a:ext>
            </a:extLst>
          </p:cNvPr>
          <p:cNvSpPr>
            <a:spLocks noGrp="1"/>
          </p:cNvSpPr>
          <p:nvPr>
            <p:ph type="title"/>
          </p:nvPr>
        </p:nvSpPr>
        <p:spPr/>
        <p:txBody>
          <a:bodyPr/>
          <a:lstStyle/>
          <a:p>
            <a:r>
              <a:rPr lang="es-MX" noProof="0" dirty="0">
                <a:latin typeface="Arial" panose="020B0604020202020204" pitchFamily="34" charset="0"/>
                <a:cs typeface="Arial" panose="020B0604020202020204" pitchFamily="34" charset="0"/>
              </a:rPr>
              <a:t> </a:t>
            </a:r>
          </a:p>
        </p:txBody>
      </p:sp>
      <p:sp>
        <p:nvSpPr>
          <p:cNvPr id="5" name="Título 1">
            <a:extLst>
              <a:ext uri="{FF2B5EF4-FFF2-40B4-BE49-F238E27FC236}">
                <a16:creationId xmlns:a16="http://schemas.microsoft.com/office/drawing/2014/main" id="{3AB03455-3649-925F-BA96-1D5EBE827C92}"/>
              </a:ext>
            </a:extLst>
          </p:cNvPr>
          <p:cNvSpPr txBox="1">
            <a:spLocks/>
          </p:cNvSpPr>
          <p:nvPr/>
        </p:nvSpPr>
        <p:spPr>
          <a:xfrm>
            <a:off x="584878"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MX" sz="4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Mensajes clave Genero e inclusión social.</a:t>
            </a:r>
          </a:p>
        </p:txBody>
      </p:sp>
      <p:graphicFrame>
        <p:nvGraphicFramePr>
          <p:cNvPr id="3" name="Tabla 2">
            <a:extLst>
              <a:ext uri="{FF2B5EF4-FFF2-40B4-BE49-F238E27FC236}">
                <a16:creationId xmlns:a16="http://schemas.microsoft.com/office/drawing/2014/main" id="{7953038D-D60C-3886-710D-1BBE229C94AF}"/>
              </a:ext>
            </a:extLst>
          </p:cNvPr>
          <p:cNvGraphicFramePr>
            <a:graphicFrameLocks noGrp="1"/>
          </p:cNvGraphicFramePr>
          <p:nvPr>
            <p:extLst>
              <p:ext uri="{D42A27DB-BD31-4B8C-83A1-F6EECF244321}">
                <p14:modId xmlns:p14="http://schemas.microsoft.com/office/powerpoint/2010/main" val="244750808"/>
              </p:ext>
            </p:extLst>
          </p:nvPr>
        </p:nvGraphicFramePr>
        <p:xfrm>
          <a:off x="131064" y="1344471"/>
          <a:ext cx="11929872" cy="5024560"/>
        </p:xfrm>
        <a:graphic>
          <a:graphicData uri="http://schemas.openxmlformats.org/drawingml/2006/table">
            <a:tbl>
              <a:tblPr firstRow="1" bandRow="1">
                <a:tableStyleId>{5C22544A-7EE6-4342-B048-85BDC9FD1C3A}</a:tableStyleId>
              </a:tblPr>
              <a:tblGrid>
                <a:gridCol w="2950803">
                  <a:extLst>
                    <a:ext uri="{9D8B030D-6E8A-4147-A177-3AD203B41FA5}">
                      <a16:colId xmlns:a16="http://schemas.microsoft.com/office/drawing/2014/main" val="2006309197"/>
                    </a:ext>
                  </a:extLst>
                </a:gridCol>
                <a:gridCol w="8979069">
                  <a:extLst>
                    <a:ext uri="{9D8B030D-6E8A-4147-A177-3AD203B41FA5}">
                      <a16:colId xmlns:a16="http://schemas.microsoft.com/office/drawing/2014/main" val="1728052367"/>
                    </a:ext>
                  </a:extLst>
                </a:gridCol>
              </a:tblGrid>
              <a:tr h="363038">
                <a:tc>
                  <a:txBody>
                    <a:bodyPr/>
                    <a:lstStyle/>
                    <a:p>
                      <a:pPr algn="ctr"/>
                      <a:r>
                        <a:rPr lang="es-MX" noProof="0" dirty="0">
                          <a:latin typeface="Arial" panose="020B0604020202020204" pitchFamily="34" charset="0"/>
                          <a:cs typeface="Arial" panose="020B0604020202020204" pitchFamily="34" charset="0"/>
                        </a:rPr>
                        <a:t>Tópico</a:t>
                      </a:r>
                    </a:p>
                  </a:txBody>
                  <a:tcPr/>
                </a:tc>
                <a:tc>
                  <a:txBody>
                    <a:bodyPr/>
                    <a:lstStyle/>
                    <a:p>
                      <a:pPr algn="ctr"/>
                      <a:r>
                        <a:rPr lang="es-MX" noProof="0" dirty="0" err="1">
                          <a:latin typeface="Arial" panose="020B0604020202020204" pitchFamily="34" charset="0"/>
                          <a:cs typeface="Arial" panose="020B0604020202020204" pitchFamily="34" charset="0"/>
                        </a:rPr>
                        <a:t>Talking</a:t>
                      </a:r>
                      <a:r>
                        <a:rPr lang="es-MX" noProof="0" dirty="0">
                          <a:latin typeface="Arial" panose="020B0604020202020204" pitchFamily="34" charset="0"/>
                          <a:cs typeface="Arial" panose="020B0604020202020204" pitchFamily="34" charset="0"/>
                        </a:rPr>
                        <a:t> </a:t>
                      </a:r>
                      <a:r>
                        <a:rPr lang="es-MX" noProof="0" dirty="0" err="1">
                          <a:latin typeface="Arial" panose="020B0604020202020204" pitchFamily="34" charset="0"/>
                          <a:cs typeface="Arial" panose="020B0604020202020204" pitchFamily="34" charset="0"/>
                        </a:rPr>
                        <a:t>Points</a:t>
                      </a:r>
                      <a:endParaRPr lang="es-MX"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26881807"/>
                  </a:ext>
                </a:extLst>
              </a:tr>
              <a:tr h="507258">
                <a:tc>
                  <a:txBody>
                    <a:bodyPr/>
                    <a:lstStyle/>
                    <a:p>
                      <a:pPr algn="ctr"/>
                      <a:r>
                        <a:rPr lang="es-MX" sz="1600" b="1" noProof="0" dirty="0">
                          <a:latin typeface="Arial" panose="020B0604020202020204" pitchFamily="34" charset="0"/>
                          <a:cs typeface="Arial" panose="020B0604020202020204" pitchFamily="34" charset="0"/>
                        </a:rPr>
                        <a:t>Empoderamiento a través de la inclusión. </a:t>
                      </a:r>
                    </a:p>
                  </a:txBody>
                  <a:tcPr anchor="ctr"/>
                </a:tc>
                <a:tc>
                  <a:txBody>
                    <a:bodyPr/>
                    <a:lstStyle/>
                    <a:p>
                      <a:pPr marL="285750" indent="-285750">
                        <a:buFont typeface="Arial" panose="020B0604020202020204" pitchFamily="34" charset="0"/>
                        <a:buChar char="•"/>
                      </a:pPr>
                      <a:r>
                        <a:rPr lang="es-MX" sz="1300" noProof="0" dirty="0">
                          <a:latin typeface="Arial" panose="020B0604020202020204" pitchFamily="34" charset="0"/>
                          <a:cs typeface="Arial" panose="020B0604020202020204" pitchFamily="34" charset="0"/>
                        </a:rPr>
                        <a:t>Las mujeres son actoras fundamentales en la lucha contra la contaminación por plásticos marinos. Al empoderar a las mujeres a lo largo de toda la cadena de valor del plástico, promovemos la sostenibilidad, la equidad y la resiliencia local.</a:t>
                      </a:r>
                    </a:p>
                    <a:p>
                      <a:pPr marL="285750" indent="-285750">
                        <a:buFont typeface="Arial" panose="020B0604020202020204" pitchFamily="34" charset="0"/>
                        <a:buChar char="•"/>
                      </a:pPr>
                      <a:r>
                        <a:rPr lang="es-MX" sz="1300" noProof="0" dirty="0">
                          <a:latin typeface="Arial" panose="020B0604020202020204" pitchFamily="34" charset="0"/>
                          <a:cs typeface="Arial" panose="020B0604020202020204" pitchFamily="34" charset="0"/>
                        </a:rPr>
                        <a:t>Cuando las mujeres cuentan con habilidades, recursos y roles de liderazgo, se convierten en agentes de cambio capaces de transformar los residuos en oportunidades.</a:t>
                      </a:r>
                    </a:p>
                  </a:txBody>
                  <a:tcPr/>
                </a:tc>
                <a:extLst>
                  <a:ext uri="{0D108BD9-81ED-4DB2-BD59-A6C34878D82A}">
                    <a16:rowId xmlns:a16="http://schemas.microsoft.com/office/drawing/2014/main" val="3076555978"/>
                  </a:ext>
                </a:extLst>
              </a:tr>
              <a:tr h="925000">
                <a:tc>
                  <a:txBody>
                    <a:bodyPr/>
                    <a:lstStyle/>
                    <a:p>
                      <a:pPr algn="ctr"/>
                      <a:r>
                        <a:rPr lang="es-MX" sz="1600" b="1" noProof="0" dirty="0">
                          <a:latin typeface="Arial" panose="020B0604020202020204" pitchFamily="34" charset="0"/>
                          <a:cs typeface="Arial" panose="020B0604020202020204" pitchFamily="34" charset="0"/>
                        </a:rPr>
                        <a:t>Igualdad de voces, soluciones mas poderosas. </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Incorporar perspectivas de género garantiza soluciones más inclusivas, efectivas y duraderas para la reducción de residuos plásticos en nuestras ciudades y océanos.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Las soluciones construidas a partir de voces diversas, especialmente las de las mujeres, son más realistas, equitativas y sensibles a las necesidades reales de las comunidades.</a:t>
                      </a:r>
                    </a:p>
                  </a:txBody>
                  <a:tcPr/>
                </a:tc>
                <a:extLst>
                  <a:ext uri="{0D108BD9-81ED-4DB2-BD59-A6C34878D82A}">
                    <a16:rowId xmlns:a16="http://schemas.microsoft.com/office/drawing/2014/main" val="1860811735"/>
                  </a:ext>
                </a:extLst>
              </a:tr>
              <a:tr h="507258">
                <a:tc>
                  <a:txBody>
                    <a:bodyPr/>
                    <a:lstStyle/>
                    <a:p>
                      <a:pPr algn="ctr"/>
                      <a:r>
                        <a:rPr lang="es-MX" sz="1600" b="1" noProof="0" dirty="0">
                          <a:latin typeface="Arial" panose="020B0604020202020204" pitchFamily="34" charset="0"/>
                          <a:cs typeface="Arial" panose="020B0604020202020204" pitchFamily="34" charset="0"/>
                        </a:rPr>
                        <a:t>Superando brechas, construyendo oportunidades.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La economía circular ofrece oportunidades aún no aprovechadas para el empoderamiento económico, el liderazgo y la innovación de las mujeres en la gestión de residuos.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Invertir en iniciativas circulares lideradas por mujeres ayuda a cerrar brechas económicas y a impulsar innovaciones escalables impulsadas por las comunidades.</a:t>
                      </a:r>
                    </a:p>
                  </a:txBody>
                  <a:tcPr/>
                </a:tc>
                <a:extLst>
                  <a:ext uri="{0D108BD9-81ED-4DB2-BD59-A6C34878D82A}">
                    <a16:rowId xmlns:a16="http://schemas.microsoft.com/office/drawing/2014/main" val="2447961642"/>
                  </a:ext>
                </a:extLst>
              </a:tr>
              <a:tr h="507258">
                <a:tc>
                  <a:txBody>
                    <a:bodyPr/>
                    <a:lstStyle/>
                    <a:p>
                      <a:pPr algn="ctr"/>
                      <a:r>
                        <a:rPr lang="es-MX" sz="1600" b="1" noProof="0" dirty="0">
                          <a:latin typeface="Arial" panose="020B0604020202020204" pitchFamily="34" charset="0"/>
                          <a:cs typeface="Arial" panose="020B0604020202020204" pitchFamily="34" charset="0"/>
                        </a:rPr>
                        <a:t>Acción local, impacto regional.</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La participación equitativa de género en este proyecto contribuye a los objetivos globales de desarrollo, en particular al ODS 5 sobre igualdad de género.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Lo que las mujeres logran a nivel local en la reducción de residuos y la recuperación de recursos fortalece la acción climática global y la protección de los océanos.</a:t>
                      </a:r>
                    </a:p>
                  </a:txBody>
                  <a:tcPr/>
                </a:tc>
                <a:extLst>
                  <a:ext uri="{0D108BD9-81ED-4DB2-BD59-A6C34878D82A}">
                    <a16:rowId xmlns:a16="http://schemas.microsoft.com/office/drawing/2014/main" val="1137376841"/>
                  </a:ext>
                </a:extLst>
              </a:tr>
              <a:tr h="507258">
                <a:tc>
                  <a:txBody>
                    <a:bodyPr/>
                    <a:lstStyle/>
                    <a:p>
                      <a:pPr algn="ctr"/>
                      <a:r>
                        <a:rPr lang="es-MX" sz="1600" b="1" noProof="0" dirty="0">
                          <a:latin typeface="Arial" panose="020B0604020202020204" pitchFamily="34" charset="0"/>
                          <a:cs typeface="Arial" panose="020B0604020202020204" pitchFamily="34" charset="0"/>
                        </a:rPr>
                        <a:t>Responsabilidad compartida, beneficios compartidos.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Una transición exitosa hacia una economía circular depende de la participación plena y efectiva de mujeres y hombres en la construcción del cambio.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Cuando la inclusión impulsa la colaboración, los beneficios sociales, ambientales y económicos de la circularidad se distribuyen de manera más amplia y equitativa.</a:t>
                      </a:r>
                    </a:p>
                  </a:txBody>
                  <a:tcPr/>
                </a:tc>
                <a:extLst>
                  <a:ext uri="{0D108BD9-81ED-4DB2-BD59-A6C34878D82A}">
                    <a16:rowId xmlns:a16="http://schemas.microsoft.com/office/drawing/2014/main" val="621078361"/>
                  </a:ext>
                </a:extLst>
              </a:tr>
            </a:tbl>
          </a:graphicData>
        </a:graphic>
      </p:graphicFrame>
      <p:sp>
        <p:nvSpPr>
          <p:cNvPr id="4" name="CuadroTexto 3">
            <a:extLst>
              <a:ext uri="{FF2B5EF4-FFF2-40B4-BE49-F238E27FC236}">
                <a16:creationId xmlns:a16="http://schemas.microsoft.com/office/drawing/2014/main" id="{94198DC9-7B26-E87D-1BE5-C7FE4BE4DF01}"/>
              </a:ext>
            </a:extLst>
          </p:cNvPr>
          <p:cNvSpPr txBox="1"/>
          <p:nvPr/>
        </p:nvSpPr>
        <p:spPr>
          <a:xfrm>
            <a:off x="231429" y="6447458"/>
            <a:ext cx="11290229" cy="307777"/>
          </a:xfrm>
          <a:prstGeom prst="rect">
            <a:avLst/>
          </a:prstGeom>
          <a:noFill/>
        </p:spPr>
        <p:txBody>
          <a:bodyPr wrap="square">
            <a:spAutoFit/>
          </a:bodyPr>
          <a:lstStyle/>
          <a:p>
            <a:r>
              <a:rPr lang="es-MX" sz="1400" i="1" noProof="0" dirty="0">
                <a:solidFill>
                  <a:srgbClr val="FFFF00"/>
                </a:solidFill>
              </a:rPr>
              <a:t>* Este contenido será revisado y perfeccionado adicionalmente como parte de la Estrategia de Género e Inclusión Social.</a:t>
            </a:r>
          </a:p>
        </p:txBody>
      </p:sp>
      <p:pic>
        <p:nvPicPr>
          <p:cNvPr id="7" name="Imagen 6">
            <a:extLst>
              <a:ext uri="{FF2B5EF4-FFF2-40B4-BE49-F238E27FC236}">
                <a16:creationId xmlns:a16="http://schemas.microsoft.com/office/drawing/2014/main" id="{2EA00809-0E41-8C38-C100-E2A5884C4ADF}"/>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3770345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0AA83-F1FC-E3E6-55B6-A86E73445AB5}"/>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72673982-746B-6077-2725-F22EED5CFB9F}"/>
              </a:ext>
            </a:extLst>
          </p:cNvPr>
          <p:cNvPicPr>
            <a:picLocks noChangeAspect="1"/>
          </p:cNvPicPr>
          <p:nvPr/>
        </p:nvPicPr>
        <p:blipFill>
          <a:blip r:embed="rId2"/>
          <a:stretch>
            <a:fillRect/>
          </a:stretch>
        </p:blipFill>
        <p:spPr>
          <a:xfrm>
            <a:off x="-15240" y="0"/>
            <a:ext cx="12227246" cy="6858000"/>
          </a:xfrm>
          <a:prstGeom prst="rect">
            <a:avLst/>
          </a:prstGeom>
        </p:spPr>
      </p:pic>
      <p:sp>
        <p:nvSpPr>
          <p:cNvPr id="11" name="Rectángulo 10">
            <a:extLst>
              <a:ext uri="{FF2B5EF4-FFF2-40B4-BE49-F238E27FC236}">
                <a16:creationId xmlns:a16="http://schemas.microsoft.com/office/drawing/2014/main" id="{1243970F-C0A7-B9BF-E71A-DD91FD09CE72}"/>
              </a:ext>
            </a:extLst>
          </p:cNvPr>
          <p:cNvSpPr/>
          <p:nvPr/>
        </p:nvSpPr>
        <p:spPr>
          <a:xfrm>
            <a:off x="0" y="0"/>
            <a:ext cx="12207240" cy="6858000"/>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ítulo 1">
            <a:extLst>
              <a:ext uri="{FF2B5EF4-FFF2-40B4-BE49-F238E27FC236}">
                <a16:creationId xmlns:a16="http://schemas.microsoft.com/office/drawing/2014/main" id="{37DB0854-C447-6D94-A238-2551E08594D3}"/>
              </a:ext>
            </a:extLst>
          </p:cNvPr>
          <p:cNvSpPr>
            <a:spLocks noGrp="1"/>
          </p:cNvSpPr>
          <p:nvPr>
            <p:ph type="title"/>
          </p:nvPr>
        </p:nvSpPr>
        <p:spPr/>
        <p:txBody>
          <a:bodyPr/>
          <a:lstStyle/>
          <a:p>
            <a:r>
              <a:rPr lang="es-MX" noProof="0" dirty="0">
                <a:latin typeface="Arial" panose="020B0604020202020204" pitchFamily="34" charset="0"/>
                <a:cs typeface="Arial" panose="020B0604020202020204" pitchFamily="34" charset="0"/>
              </a:rPr>
              <a:t> </a:t>
            </a:r>
          </a:p>
        </p:txBody>
      </p:sp>
      <p:sp>
        <p:nvSpPr>
          <p:cNvPr id="5" name="Título 1">
            <a:extLst>
              <a:ext uri="{FF2B5EF4-FFF2-40B4-BE49-F238E27FC236}">
                <a16:creationId xmlns:a16="http://schemas.microsoft.com/office/drawing/2014/main" id="{46D5D466-64D0-85F7-19AA-9589C34DDC80}"/>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MX" sz="4400" b="0"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Do´s</a:t>
            </a:r>
            <a:r>
              <a:rPr kumimoji="0" lang="es-MX" sz="4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 </a:t>
            </a:r>
            <a:r>
              <a:rPr kumimoji="0" lang="es-MX" sz="4400" b="0"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Don'ts</a:t>
            </a:r>
            <a:endParaRPr kumimoji="0" lang="es-MX" sz="4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graphicFrame>
        <p:nvGraphicFramePr>
          <p:cNvPr id="4" name="Tabla 3">
            <a:extLst>
              <a:ext uri="{FF2B5EF4-FFF2-40B4-BE49-F238E27FC236}">
                <a16:creationId xmlns:a16="http://schemas.microsoft.com/office/drawing/2014/main" id="{194B1BA7-719B-7BA6-74AC-11FD6F80DD22}"/>
              </a:ext>
            </a:extLst>
          </p:cNvPr>
          <p:cNvGraphicFramePr>
            <a:graphicFrameLocks noGrp="1"/>
          </p:cNvGraphicFramePr>
          <p:nvPr>
            <p:extLst>
              <p:ext uri="{D42A27DB-BD31-4B8C-83A1-F6EECF244321}">
                <p14:modId xmlns:p14="http://schemas.microsoft.com/office/powerpoint/2010/main" val="2866718107"/>
              </p:ext>
            </p:extLst>
          </p:nvPr>
        </p:nvGraphicFramePr>
        <p:xfrm>
          <a:off x="481365" y="1656011"/>
          <a:ext cx="11244509" cy="4331208"/>
        </p:xfrm>
        <a:graphic>
          <a:graphicData uri="http://schemas.openxmlformats.org/drawingml/2006/table">
            <a:tbl>
              <a:tblPr firstRow="1" bandRow="1">
                <a:tableStyleId>{5C22544A-7EE6-4342-B048-85BDC9FD1C3A}</a:tableStyleId>
              </a:tblPr>
              <a:tblGrid>
                <a:gridCol w="5285053">
                  <a:extLst>
                    <a:ext uri="{9D8B030D-6E8A-4147-A177-3AD203B41FA5}">
                      <a16:colId xmlns:a16="http://schemas.microsoft.com/office/drawing/2014/main" val="1728052367"/>
                    </a:ext>
                  </a:extLst>
                </a:gridCol>
                <a:gridCol w="5959456">
                  <a:extLst>
                    <a:ext uri="{9D8B030D-6E8A-4147-A177-3AD203B41FA5}">
                      <a16:colId xmlns:a16="http://schemas.microsoft.com/office/drawing/2014/main" val="2821113424"/>
                    </a:ext>
                  </a:extLst>
                </a:gridCol>
              </a:tblGrid>
              <a:tr h="0">
                <a:tc>
                  <a:txBody>
                    <a:bodyPr/>
                    <a:lstStyle/>
                    <a:p>
                      <a:pPr algn="ctr"/>
                      <a:r>
                        <a:rPr lang="es-MX" noProof="0" dirty="0">
                          <a:latin typeface="Arial" panose="020B0604020202020204" pitchFamily="34" charset="0"/>
                          <a:cs typeface="Arial" panose="020B0604020202020204" pitchFamily="34" charset="0"/>
                        </a:rPr>
                        <a:t>✅ </a:t>
                      </a:r>
                      <a:r>
                        <a:rPr lang="es-MX" noProof="0" dirty="0" err="1">
                          <a:latin typeface="Arial" panose="020B0604020202020204" pitchFamily="34" charset="0"/>
                          <a:cs typeface="Arial" panose="020B0604020202020204" pitchFamily="34" charset="0"/>
                        </a:rPr>
                        <a:t>Do´s</a:t>
                      </a:r>
                      <a:endParaRPr lang="es-MX" noProof="0" dirty="0">
                        <a:latin typeface="Arial" panose="020B0604020202020204" pitchFamily="34" charset="0"/>
                        <a:cs typeface="Arial" panose="020B0604020202020204" pitchFamily="34" charset="0"/>
                      </a:endParaRPr>
                    </a:p>
                  </a:txBody>
                  <a:tcPr/>
                </a:tc>
                <a:tc>
                  <a:txBody>
                    <a:bodyPr/>
                    <a:lstStyle/>
                    <a:p>
                      <a:pPr algn="ctr"/>
                      <a:r>
                        <a:rPr lang="es-MX" noProof="0" dirty="0">
                          <a:latin typeface="Arial" panose="020B0604020202020204" pitchFamily="34" charset="0"/>
                          <a:cs typeface="Arial" panose="020B0604020202020204" pitchFamily="34" charset="0"/>
                        </a:rPr>
                        <a:t>❌ </a:t>
                      </a:r>
                      <a:r>
                        <a:rPr lang="es-MX" noProof="0" dirty="0" err="1">
                          <a:latin typeface="Arial" panose="020B0604020202020204" pitchFamily="34" charset="0"/>
                          <a:cs typeface="Arial" panose="020B0604020202020204" pitchFamily="34" charset="0"/>
                        </a:rPr>
                        <a:t>Don'ts</a:t>
                      </a:r>
                      <a:endParaRPr lang="es-MX"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26881807"/>
                  </a:ext>
                </a:extLst>
              </a:tr>
              <a:tr h="370840">
                <a:tc>
                  <a:txBody>
                    <a:bodyPr/>
                    <a:lstStyle/>
                    <a:p>
                      <a:pPr marL="285750" indent="-285750">
                        <a:buFont typeface="Arial" panose="020B0604020202020204" pitchFamily="34" charset="0"/>
                        <a:buChar char="•"/>
                      </a:pPr>
                      <a:r>
                        <a:rPr lang="es-MX" sz="1300" b="0" noProof="0" dirty="0">
                          <a:latin typeface="Arial" panose="020B0604020202020204" pitchFamily="34" charset="0"/>
                          <a:cs typeface="Arial" panose="020B0604020202020204" pitchFamily="34" charset="0"/>
                        </a:rPr>
                        <a:t>Usar lenguaje inclusivo: Siempre utiliza términos neutrales o inclusivos como "líderes comunitarios," "trabajadores de residuos," y "partes interesadas de todos los géneros.“.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No retrates a las mujeres solo como víctimas o beneficiarias pasivas: Plásmalas como participantes activas y líderes del cambio.</a:t>
                      </a:r>
                    </a:p>
                  </a:txBody>
                  <a:tcPr anchor="ctr"/>
                </a:tc>
                <a:extLst>
                  <a:ext uri="{0D108BD9-81ED-4DB2-BD59-A6C34878D82A}">
                    <a16:rowId xmlns:a16="http://schemas.microsoft.com/office/drawing/2014/main" val="2447961642"/>
                  </a:ext>
                </a:extLst>
              </a:tr>
              <a:tr h="14295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Destacar las contribuciones de las mujeres: Resalta historias reales y los roles de las mujeres en la gestión de residuos, el reciclaje, la formulación de políticas y la innovación.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No generalices los roles de género: Evita suposiciones como “las mujeres son más responsables en el reciclaje” o “los hombres dominan todos los campos técnicos.”</a:t>
                      </a:r>
                    </a:p>
                  </a:txBody>
                  <a:tcPr anchor="ctr"/>
                </a:tc>
                <a:extLst>
                  <a:ext uri="{0D108BD9-81ED-4DB2-BD59-A6C34878D82A}">
                    <a16:rowId xmlns:a16="http://schemas.microsoft.com/office/drawing/2014/main" val="1137376841"/>
                  </a:ext>
                </a:extLst>
              </a:tr>
              <a:tr h="47874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Mencionar los beneficios de la igualdad: Destaca cómo los enfoques con perspectiva de género conducen a mejores resultados en los proyectos y comunidades más fuertes.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No excluyas a los hombres: La igualdad de género implica incluir a todos. Enfatiza la colaboración y la responsabilidad compartida.</a:t>
                      </a:r>
                    </a:p>
                  </a:txBody>
                  <a:tcPr anchor="ctr"/>
                </a:tc>
                <a:extLst>
                  <a:ext uri="{0D108BD9-81ED-4DB2-BD59-A6C34878D82A}">
                    <a16:rowId xmlns:a16="http://schemas.microsoft.com/office/drawing/2014/main" val="621078361"/>
                  </a:ext>
                </a:extLst>
              </a:tr>
              <a:tr h="53644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Promover el liderazgo compartido: Refuerza el valor de la representación igualitaria en la toma de decisiones y en los roles de liderazgo.</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No uses un lenguaje paternalista o basado en la caridad: Evita frases que sugieran que las mujeres necesitan ser “salvadas” en lugar de empoderadas.</a:t>
                      </a:r>
                    </a:p>
                  </a:txBody>
                  <a:tcPr anchor="ctr"/>
                </a:tc>
                <a:extLst>
                  <a:ext uri="{0D108BD9-81ED-4DB2-BD59-A6C34878D82A}">
                    <a16:rowId xmlns:a16="http://schemas.microsoft.com/office/drawing/2014/main" val="2187439132"/>
                  </a:ext>
                </a:extLst>
              </a:tr>
              <a:tr h="53644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Asegurar la sensibilidad cultural: Adapta los mensajes a los contextos locales, especialmente al referirse a comunidades indígenas o marginadas.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noProof="0" dirty="0">
                          <a:latin typeface="Arial" panose="020B0604020202020204" pitchFamily="34" charset="0"/>
                          <a:cs typeface="Arial" panose="020B0604020202020204" pitchFamily="34" charset="0"/>
                        </a:rPr>
                        <a:t>No ignores la interseccionalidad: Reconoce las barreras adicionales que enfrentan las mujeres indígenas o las mujeres que trabajan en el sector informal.</a:t>
                      </a:r>
                      <a:endParaRPr lang="es-MX" sz="1300" b="0" noProof="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152455945"/>
                  </a:ext>
                </a:extLst>
              </a:tr>
              <a:tr h="53644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Desagregar los datos: Siempre que presentes datos, menciona las tendencias y brechas específicas de género.</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1300" b="0" noProof="0" dirty="0">
                          <a:latin typeface="Arial" panose="020B0604020202020204" pitchFamily="34" charset="0"/>
                          <a:cs typeface="Arial" panose="020B0604020202020204" pitchFamily="34" charset="0"/>
                        </a:rPr>
                        <a:t>No pases por alto la interseccionalidad: Reconoce las barreras adicionales que enfrentan las mujeres indígenas o las mujeres en el trabajo informal.</a:t>
                      </a:r>
                    </a:p>
                  </a:txBody>
                  <a:tcPr anchor="ctr"/>
                </a:tc>
                <a:extLst>
                  <a:ext uri="{0D108BD9-81ED-4DB2-BD59-A6C34878D82A}">
                    <a16:rowId xmlns:a16="http://schemas.microsoft.com/office/drawing/2014/main" val="2272863527"/>
                  </a:ext>
                </a:extLst>
              </a:tr>
            </a:tbl>
          </a:graphicData>
        </a:graphic>
      </p:graphicFrame>
      <p:sp>
        <p:nvSpPr>
          <p:cNvPr id="9" name="CuadroTexto 8">
            <a:extLst>
              <a:ext uri="{FF2B5EF4-FFF2-40B4-BE49-F238E27FC236}">
                <a16:creationId xmlns:a16="http://schemas.microsoft.com/office/drawing/2014/main" id="{745BCE3B-2406-9C3F-B971-9D7886A36ED0}"/>
              </a:ext>
            </a:extLst>
          </p:cNvPr>
          <p:cNvSpPr txBox="1"/>
          <p:nvPr/>
        </p:nvSpPr>
        <p:spPr>
          <a:xfrm>
            <a:off x="463872" y="994872"/>
            <a:ext cx="11987783"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Recomendaciones detalladas que el equipo del proyecto GEF LAC y sus aliados deben considerar al hablar sobre género.</a:t>
            </a:r>
          </a:p>
        </p:txBody>
      </p:sp>
      <p:sp>
        <p:nvSpPr>
          <p:cNvPr id="3" name="CuadroTexto 2">
            <a:extLst>
              <a:ext uri="{FF2B5EF4-FFF2-40B4-BE49-F238E27FC236}">
                <a16:creationId xmlns:a16="http://schemas.microsoft.com/office/drawing/2014/main" id="{36944BDD-F0B8-93E5-4616-7963AA4180D9}"/>
              </a:ext>
            </a:extLst>
          </p:cNvPr>
          <p:cNvSpPr txBox="1"/>
          <p:nvPr/>
        </p:nvSpPr>
        <p:spPr>
          <a:xfrm>
            <a:off x="481365" y="6477941"/>
            <a:ext cx="11290229" cy="307777"/>
          </a:xfrm>
          <a:prstGeom prst="rect">
            <a:avLst/>
          </a:prstGeom>
          <a:noFill/>
        </p:spPr>
        <p:txBody>
          <a:bodyPr wrap="square">
            <a:spAutoFit/>
          </a:bodyPr>
          <a:lstStyle/>
          <a:p>
            <a:r>
              <a:rPr lang="es-MX" sz="1400" i="1" noProof="0" dirty="0">
                <a:solidFill>
                  <a:srgbClr val="FFFF00"/>
                </a:solidFill>
              </a:rPr>
              <a:t>* Este contenido será revisado y perfeccionado adicionalmente como parte de la Estrategia de Género e Inclusión Social.</a:t>
            </a:r>
          </a:p>
        </p:txBody>
      </p:sp>
      <p:pic>
        <p:nvPicPr>
          <p:cNvPr id="12" name="Imagen 11">
            <a:extLst>
              <a:ext uri="{FF2B5EF4-FFF2-40B4-BE49-F238E27FC236}">
                <a16:creationId xmlns:a16="http://schemas.microsoft.com/office/drawing/2014/main" id="{4939A810-3DEF-BB90-25E4-7E7938B0F191}"/>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3042389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022E9-DBDA-AE46-7A22-9C234589E505}"/>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A56BE02B-00F9-BBFC-763C-DC096AE9F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 y="-19050"/>
            <a:ext cx="12207240" cy="689610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BE1B4A57-B513-49D5-EB74-5D0A9528AA9C}"/>
              </a:ext>
            </a:extLst>
          </p:cNvPr>
          <p:cNvSpPr txBox="1">
            <a:spLocks/>
          </p:cNvSpPr>
          <p:nvPr/>
        </p:nvSpPr>
        <p:spPr>
          <a:xfrm>
            <a:off x="246212"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MX" sz="4000" dirty="0">
                <a:solidFill>
                  <a:prstClr val="white"/>
                </a:solidFill>
                <a:latin typeface="Arial" panose="020B0604020202020204" pitchFamily="34" charset="0"/>
                <a:cs typeface="Arial" panose="020B0604020202020204" pitchFamily="34" charset="0"/>
              </a:rPr>
              <a:t>Genero: </a:t>
            </a:r>
            <a:r>
              <a:rPr lang="es-MX" sz="4000" dirty="0" err="1">
                <a:solidFill>
                  <a:prstClr val="white"/>
                </a:solidFill>
                <a:latin typeface="Arial" panose="020B0604020202020204" pitchFamily="34" charset="0"/>
                <a:cs typeface="Arial" panose="020B0604020202020204" pitchFamily="34" charset="0"/>
              </a:rPr>
              <a:t>Highlights</a:t>
            </a:r>
            <a:r>
              <a:rPr lang="es-MX" sz="4000" dirty="0">
                <a:solidFill>
                  <a:prstClr val="white"/>
                </a:solidFill>
                <a:latin typeface="Arial" panose="020B0604020202020204" pitchFamily="34" charset="0"/>
                <a:cs typeface="Arial" panose="020B0604020202020204" pitchFamily="34" charset="0"/>
              </a:rPr>
              <a:t> adicionales por país.</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pic>
        <p:nvPicPr>
          <p:cNvPr id="2" name="Imagen 1">
            <a:extLst>
              <a:ext uri="{FF2B5EF4-FFF2-40B4-BE49-F238E27FC236}">
                <a16:creationId xmlns:a16="http://schemas.microsoft.com/office/drawing/2014/main" id="{278AB2F6-5BE6-2388-5C59-BC0FAAE61DAD}"/>
              </a:ext>
            </a:extLst>
          </p:cNvPr>
          <p:cNvPicPr>
            <a:picLocks noChangeAspect="1"/>
          </p:cNvPicPr>
          <p:nvPr/>
        </p:nvPicPr>
        <p:blipFill>
          <a:blip r:embed="rId4"/>
          <a:stretch>
            <a:fillRect/>
          </a:stretch>
        </p:blipFill>
        <p:spPr>
          <a:xfrm>
            <a:off x="10007600" y="1"/>
            <a:ext cx="2450360" cy="899452"/>
          </a:xfrm>
          <a:prstGeom prst="rect">
            <a:avLst/>
          </a:prstGeom>
        </p:spPr>
      </p:pic>
      <p:sp>
        <p:nvSpPr>
          <p:cNvPr id="3" name="Rectángulo 2">
            <a:extLst>
              <a:ext uri="{FF2B5EF4-FFF2-40B4-BE49-F238E27FC236}">
                <a16:creationId xmlns:a16="http://schemas.microsoft.com/office/drawing/2014/main" id="{8E5C4848-4CF6-A9AC-BCBB-0DAECD6017EF}"/>
              </a:ext>
            </a:extLst>
          </p:cNvPr>
          <p:cNvSpPr/>
          <p:nvPr/>
        </p:nvSpPr>
        <p:spPr>
          <a:xfrm>
            <a:off x="326422" y="1553900"/>
            <a:ext cx="5576744" cy="41036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b="1" dirty="0">
                <a:solidFill>
                  <a:prstClr val="white"/>
                </a:solidFill>
                <a:latin typeface="Arial" panose="020B0604020202020204" pitchFamily="34" charset="0"/>
                <a:cs typeface="Arial" panose="020B0604020202020204" pitchFamily="34" charset="0"/>
              </a:rPr>
              <a:t>COLOMBIA</a:t>
            </a:r>
          </a:p>
        </p:txBody>
      </p:sp>
      <p:sp>
        <p:nvSpPr>
          <p:cNvPr id="9" name="Rectángulo 8">
            <a:extLst>
              <a:ext uri="{FF2B5EF4-FFF2-40B4-BE49-F238E27FC236}">
                <a16:creationId xmlns:a16="http://schemas.microsoft.com/office/drawing/2014/main" id="{800B0F0E-9786-91FD-39E7-6AA68A3BCC40}"/>
              </a:ext>
            </a:extLst>
          </p:cNvPr>
          <p:cNvSpPr/>
          <p:nvPr/>
        </p:nvSpPr>
        <p:spPr>
          <a:xfrm>
            <a:off x="6027118" y="1553900"/>
            <a:ext cx="5841365" cy="410367"/>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2400" b="1" dirty="0">
                <a:solidFill>
                  <a:prstClr val="white"/>
                </a:solidFill>
                <a:latin typeface="Arial" panose="020B0604020202020204" pitchFamily="34" charset="0"/>
                <a:cs typeface="Arial" panose="020B0604020202020204" pitchFamily="34" charset="0"/>
              </a:rPr>
              <a:t>PANAMA</a:t>
            </a:r>
          </a:p>
        </p:txBody>
      </p:sp>
      <p:sp>
        <p:nvSpPr>
          <p:cNvPr id="10" name="Rectángulo 9">
            <a:extLst>
              <a:ext uri="{FF2B5EF4-FFF2-40B4-BE49-F238E27FC236}">
                <a16:creationId xmlns:a16="http://schemas.microsoft.com/office/drawing/2014/main" id="{45CB114F-C2DF-D486-7518-1CB28BB09164}"/>
              </a:ext>
            </a:extLst>
          </p:cNvPr>
          <p:cNvSpPr/>
          <p:nvPr/>
        </p:nvSpPr>
        <p:spPr>
          <a:xfrm>
            <a:off x="326422" y="2066671"/>
            <a:ext cx="5596604" cy="4554219"/>
          </a:xfrm>
          <a:prstGeom prst="rect">
            <a:avLst/>
          </a:prstGeom>
          <a:solidFill>
            <a:schemeClr val="tx1">
              <a:lumMod val="75000"/>
              <a:lumOff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Font typeface="Wingdings" panose="05000000000000000000" pitchFamily="2" charset="2"/>
              <a:buChar char="q"/>
            </a:pPr>
            <a:r>
              <a:rPr lang="es-MX" dirty="0">
                <a:latin typeface="Arial" panose="020B0604020202020204" pitchFamily="34" charset="0"/>
                <a:cs typeface="Arial" panose="020B0604020202020204" pitchFamily="34" charset="0"/>
              </a:rPr>
              <a:t>Muy importante incluir dentro de esta estrategia los diversos grupos poblacionales que históricamente han enfrentado exclusión: tales como las diferentes etnias, jóvenes, población marginada, entre otros.</a:t>
            </a:r>
          </a:p>
          <a:p>
            <a:pPr marL="285750" indent="-285750">
              <a:spcBef>
                <a:spcPts val="600"/>
              </a:spcBef>
              <a:buFont typeface="Wingdings" panose="05000000000000000000" pitchFamily="2" charset="2"/>
              <a:buChar char="q"/>
            </a:pPr>
            <a:endParaRPr lang="es-MX"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dirty="0">
              <a:solidFill>
                <a:prstClr val="white"/>
              </a:solidFill>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es-MX" dirty="0">
              <a:solidFill>
                <a:prstClr val="white"/>
              </a:solidFill>
              <a:latin typeface="Arial" panose="020B0604020202020204" pitchFamily="34" charset="0"/>
              <a:cs typeface="Arial" panose="020B0604020202020204" pitchFamily="34" charset="0"/>
            </a:endParaRPr>
          </a:p>
        </p:txBody>
      </p:sp>
      <p:sp>
        <p:nvSpPr>
          <p:cNvPr id="11" name="Rectángulo 10">
            <a:extLst>
              <a:ext uri="{FF2B5EF4-FFF2-40B4-BE49-F238E27FC236}">
                <a16:creationId xmlns:a16="http://schemas.microsoft.com/office/drawing/2014/main" id="{C27810FF-8E1B-07CD-F669-D28338B542D3}"/>
              </a:ext>
            </a:extLst>
          </p:cNvPr>
          <p:cNvSpPr/>
          <p:nvPr/>
        </p:nvSpPr>
        <p:spPr>
          <a:xfrm>
            <a:off x="6027119" y="2066671"/>
            <a:ext cx="5841367" cy="4554219"/>
          </a:xfrm>
          <a:prstGeom prst="rect">
            <a:avLst/>
          </a:prstGeom>
          <a:solidFill>
            <a:schemeClr val="tx1">
              <a:lumMod val="75000"/>
              <a:lumOff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5600" lvl="1" indent="-285750">
              <a:spcBef>
                <a:spcPts val="600"/>
              </a:spcBef>
              <a:buFont typeface="Wingdings" panose="05000000000000000000" pitchFamily="2" charset="2"/>
              <a:buChar char="q"/>
            </a:pPr>
            <a:r>
              <a:rPr lang="es-MX" dirty="0">
                <a:solidFill>
                  <a:prstClr val="white"/>
                </a:solidFill>
                <a:latin typeface="Arial" panose="020B0604020202020204" pitchFamily="34" charset="0"/>
                <a:cs typeface="Arial" panose="020B0604020202020204" pitchFamily="34" charset="0"/>
              </a:rPr>
              <a:t>ANCON pregunta cómo se hará la implementación de inclusión social y género, puntualmente en campo. Importante incluir esto en la estrategia de Genero e inclusión social.</a:t>
            </a:r>
          </a:p>
          <a:p>
            <a:pPr marL="355600" lvl="1" indent="-285750">
              <a:spcBef>
                <a:spcPts val="600"/>
              </a:spcBef>
              <a:buFont typeface="Wingdings" panose="05000000000000000000" pitchFamily="2" charset="2"/>
              <a:buChar char="q"/>
            </a:pPr>
            <a:r>
              <a:rPr lang="es-MX" dirty="0">
                <a:solidFill>
                  <a:prstClr val="white"/>
                </a:solidFill>
                <a:latin typeface="Arial" panose="020B0604020202020204" pitchFamily="34" charset="0"/>
                <a:cs typeface="Arial" panose="020B0604020202020204" pitchFamily="34" charset="0"/>
              </a:rPr>
              <a:t>Raúl comenta que los temas de genero no necesariamente se refieren a empoderamiento de la mujer, es por esto por lo que sugiere que lo llamemos: “Genero, empoderamiento e inclusión social”.</a:t>
            </a:r>
          </a:p>
          <a:p>
            <a:pPr marL="355600" lvl="1" indent="-285750">
              <a:spcBef>
                <a:spcPts val="600"/>
              </a:spcBef>
              <a:buFont typeface="Wingdings" panose="05000000000000000000" pitchFamily="2" charset="2"/>
              <a:buChar char="q"/>
            </a:pPr>
            <a:r>
              <a:rPr lang="es-MX" dirty="0">
                <a:solidFill>
                  <a:prstClr val="white"/>
                </a:solidFill>
                <a:latin typeface="Arial" panose="020B0604020202020204" pitchFamily="34" charset="0"/>
                <a:cs typeface="Arial" panose="020B0604020202020204" pitchFamily="34" charset="0"/>
              </a:rPr>
              <a:t>Se debe ajustar la narrativa y </a:t>
            </a:r>
            <a:r>
              <a:rPr lang="es-MX" dirty="0" err="1">
                <a:solidFill>
                  <a:prstClr val="white"/>
                </a:solidFill>
                <a:latin typeface="Arial" panose="020B0604020202020204" pitchFamily="34" charset="0"/>
                <a:cs typeface="Arial" panose="020B0604020202020204" pitchFamily="34" charset="0"/>
              </a:rPr>
              <a:t>talking</a:t>
            </a:r>
            <a:r>
              <a:rPr lang="es-MX" dirty="0">
                <a:solidFill>
                  <a:prstClr val="white"/>
                </a:solidFill>
                <a:latin typeface="Arial" panose="020B0604020202020204" pitchFamily="34" charset="0"/>
                <a:cs typeface="Arial" panose="020B0604020202020204" pitchFamily="34" charset="0"/>
              </a:rPr>
              <a:t> </a:t>
            </a:r>
            <a:r>
              <a:rPr lang="es-MX" dirty="0" err="1">
                <a:solidFill>
                  <a:prstClr val="white"/>
                </a:solidFill>
                <a:latin typeface="Arial" panose="020B0604020202020204" pitchFamily="34" charset="0"/>
                <a:cs typeface="Arial" panose="020B0604020202020204" pitchFamily="34" charset="0"/>
              </a:rPr>
              <a:t>points</a:t>
            </a:r>
            <a:r>
              <a:rPr lang="es-MX" dirty="0">
                <a:solidFill>
                  <a:prstClr val="white"/>
                </a:solidFill>
                <a:latin typeface="Arial" panose="020B0604020202020204" pitchFamily="34" charset="0"/>
                <a:cs typeface="Arial" panose="020B0604020202020204" pitchFamily="34" charset="0"/>
              </a:rPr>
              <a:t> de la estrategia para incluir el empoderamiento.</a:t>
            </a:r>
          </a:p>
        </p:txBody>
      </p:sp>
    </p:spTree>
    <p:extLst>
      <p:ext uri="{BB962C8B-B14F-4D97-AF65-F5344CB8AC3E}">
        <p14:creationId xmlns:p14="http://schemas.microsoft.com/office/powerpoint/2010/main" val="4144663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C5F61-39F5-3B16-E64B-60FE0E2BB1C1}"/>
            </a:ext>
          </a:extLst>
        </p:cNvPr>
        <p:cNvGrpSpPr/>
        <p:nvPr/>
      </p:nvGrpSpPr>
      <p:grpSpPr>
        <a:xfrm>
          <a:off x="0" y="0"/>
          <a:ext cx="0" cy="0"/>
          <a:chOff x="0" y="0"/>
          <a:chExt cx="0" cy="0"/>
        </a:xfrm>
      </p:grpSpPr>
      <p:pic>
        <p:nvPicPr>
          <p:cNvPr id="8198" name="Picture 6" descr="Suecia: el país sin basura gracias al reciclaje | Reciclaje Contemar">
            <a:extLst>
              <a:ext uri="{FF2B5EF4-FFF2-40B4-BE49-F238E27FC236}">
                <a16:creationId xmlns:a16="http://schemas.microsoft.com/office/drawing/2014/main" id="{385CF563-5068-C5B0-A476-EA68753024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885" y="491776"/>
            <a:ext cx="11290230" cy="5874448"/>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193C2E94-6C69-6543-7351-F05813D719C8}"/>
              </a:ext>
            </a:extLst>
          </p:cNvPr>
          <p:cNvSpPr/>
          <p:nvPr/>
        </p:nvSpPr>
        <p:spPr>
          <a:xfrm>
            <a:off x="420624" y="438912"/>
            <a:ext cx="11411712" cy="5961888"/>
          </a:xfrm>
          <a:prstGeom prst="rect">
            <a:avLst/>
          </a:prstGeom>
          <a:solidFill>
            <a:schemeClr val="tx1">
              <a:lumMod val="65000"/>
              <a:lumOff val="35000"/>
              <a:alpha val="4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4" name="Título 1">
            <a:extLst>
              <a:ext uri="{FF2B5EF4-FFF2-40B4-BE49-F238E27FC236}">
                <a16:creationId xmlns:a16="http://schemas.microsoft.com/office/drawing/2014/main" id="{4DD79456-8329-9E25-5E8A-F1F5CD00A5FD}"/>
              </a:ext>
            </a:extLst>
          </p:cNvPr>
          <p:cNvSpPr txBox="1">
            <a:spLocks/>
          </p:cNvSpPr>
          <p:nvPr/>
        </p:nvSpPr>
        <p:spPr>
          <a:xfrm>
            <a:off x="2011680" y="1261873"/>
            <a:ext cx="8887968" cy="25968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5800" b="1" noProof="0" dirty="0">
                <a:solidFill>
                  <a:schemeClr val="bg1"/>
                </a:solidFill>
                <a:latin typeface="Arial" panose="020B0604020202020204" pitchFamily="34" charset="0"/>
                <a:cs typeface="Arial" panose="020B0604020202020204" pitchFamily="34" charset="0"/>
              </a:rPr>
              <a:t>ACTIVITY GRID</a:t>
            </a:r>
          </a:p>
        </p:txBody>
      </p:sp>
    </p:spTree>
    <p:extLst>
      <p:ext uri="{BB962C8B-B14F-4D97-AF65-F5344CB8AC3E}">
        <p14:creationId xmlns:p14="http://schemas.microsoft.com/office/powerpoint/2010/main" val="3946012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04361-7A57-D0FB-F194-8DC396BE8709}"/>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A8460E7E-143E-1F34-E590-22832DC3862C}"/>
              </a:ext>
            </a:extLst>
          </p:cNvPr>
          <p:cNvPicPr>
            <a:picLocks noChangeAspect="1"/>
          </p:cNvPicPr>
          <p:nvPr/>
        </p:nvPicPr>
        <p:blipFill>
          <a:blip r:embed="rId3"/>
          <a:stretch>
            <a:fillRect/>
          </a:stretch>
        </p:blipFill>
        <p:spPr>
          <a:xfrm>
            <a:off x="0" y="0"/>
            <a:ext cx="12227246" cy="6893602"/>
          </a:xfrm>
          <a:prstGeom prst="rect">
            <a:avLst/>
          </a:prstGeom>
        </p:spPr>
      </p:pic>
      <p:sp>
        <p:nvSpPr>
          <p:cNvPr id="11" name="Rectángulo 10">
            <a:extLst>
              <a:ext uri="{FF2B5EF4-FFF2-40B4-BE49-F238E27FC236}">
                <a16:creationId xmlns:a16="http://schemas.microsoft.com/office/drawing/2014/main" id="{E930C695-2759-CDB7-CF0F-3BE9ACF95EE1}"/>
              </a:ext>
            </a:extLst>
          </p:cNvPr>
          <p:cNvSpPr/>
          <p:nvPr/>
        </p:nvSpPr>
        <p:spPr>
          <a:xfrm>
            <a:off x="-17623" y="-112295"/>
            <a:ext cx="12227246" cy="7005897"/>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DO"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83592487-71B2-F677-2D96-96E2F3FD1C70}"/>
              </a:ext>
            </a:extLst>
          </p:cNvPr>
          <p:cNvSpPr>
            <a:spLocks noGrp="1"/>
          </p:cNvSpPr>
          <p:nvPr>
            <p:ph type="title"/>
          </p:nvPr>
        </p:nvSpPr>
        <p:spPr/>
        <p:txBody>
          <a:bodyPr/>
          <a:lstStyle/>
          <a:p>
            <a:r>
              <a:rPr lang="es-DO" noProof="0" dirty="0"/>
              <a:t> </a:t>
            </a:r>
          </a:p>
        </p:txBody>
      </p:sp>
      <p:sp>
        <p:nvSpPr>
          <p:cNvPr id="5" name="Título 1">
            <a:extLst>
              <a:ext uri="{FF2B5EF4-FFF2-40B4-BE49-F238E27FC236}">
                <a16:creationId xmlns:a16="http://schemas.microsoft.com/office/drawing/2014/main" id="{D069A188-A128-7AE5-9421-978A4F6E8F67}"/>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DO" sz="4400" b="0" i="0" u="none" strike="noStrike" kern="1200" cap="none" spc="0" normalizeH="0" baseline="0" noProof="0" dirty="0">
                <a:ln>
                  <a:noFill/>
                </a:ln>
                <a:solidFill>
                  <a:prstClr val="white"/>
                </a:solidFill>
                <a:effectLst/>
                <a:uLnTx/>
                <a:uFillTx/>
                <a:latin typeface="Arial" panose="020B0604020202020204"/>
                <a:ea typeface="+mj-ea"/>
                <a:cs typeface="Arial" panose="020B0604020202020204"/>
              </a:rPr>
              <a:t>Líneas de acción de comunicación</a:t>
            </a:r>
            <a:r>
              <a:rPr lang="es-DO" noProof="0" dirty="0">
                <a:solidFill>
                  <a:prstClr val="white"/>
                </a:solidFill>
                <a:latin typeface="Arial" panose="020B0604020202020204"/>
                <a:cs typeface="Arial" panose="020B0604020202020204"/>
              </a:rPr>
              <a:t>.</a:t>
            </a:r>
            <a:endParaRPr kumimoji="0" lang="es-DO" sz="4400" b="0" i="0" u="none" strike="noStrike" kern="1200" cap="none" spc="0" normalizeH="0" baseline="0" noProof="0" dirty="0">
              <a:ln>
                <a:noFill/>
              </a:ln>
              <a:solidFill>
                <a:prstClr val="white"/>
              </a:solidFill>
              <a:effectLst/>
              <a:uLnTx/>
              <a:uFillTx/>
              <a:latin typeface="Arial" panose="020B0604020202020204"/>
              <a:ea typeface="+mj-ea"/>
              <a:cs typeface="Arial" panose="020B0604020202020204"/>
            </a:endParaRPr>
          </a:p>
        </p:txBody>
      </p:sp>
      <p:pic>
        <p:nvPicPr>
          <p:cNvPr id="3" name="Imagen 2">
            <a:extLst>
              <a:ext uri="{FF2B5EF4-FFF2-40B4-BE49-F238E27FC236}">
                <a16:creationId xmlns:a16="http://schemas.microsoft.com/office/drawing/2014/main" id="{68AE48FA-8173-7E06-1D5B-F25A71D16710}"/>
              </a:ext>
            </a:extLst>
          </p:cNvPr>
          <p:cNvPicPr>
            <a:picLocks noChangeAspect="1"/>
          </p:cNvPicPr>
          <p:nvPr/>
        </p:nvPicPr>
        <p:blipFill>
          <a:blip r:embed="rId4"/>
          <a:stretch>
            <a:fillRect/>
          </a:stretch>
        </p:blipFill>
        <p:spPr>
          <a:xfrm>
            <a:off x="10007600" y="1"/>
            <a:ext cx="2450360" cy="899452"/>
          </a:xfrm>
          <a:prstGeom prst="rect">
            <a:avLst/>
          </a:prstGeom>
        </p:spPr>
      </p:pic>
      <p:sp>
        <p:nvSpPr>
          <p:cNvPr id="6" name="Flecha: pentágono 5">
            <a:extLst>
              <a:ext uri="{FF2B5EF4-FFF2-40B4-BE49-F238E27FC236}">
                <a16:creationId xmlns:a16="http://schemas.microsoft.com/office/drawing/2014/main" id="{523BDB1A-CD4F-2027-A69A-1B55E83459D3}"/>
              </a:ext>
            </a:extLst>
          </p:cNvPr>
          <p:cNvSpPr/>
          <p:nvPr/>
        </p:nvSpPr>
        <p:spPr>
          <a:xfrm>
            <a:off x="750629" y="2225290"/>
            <a:ext cx="3825797" cy="1573297"/>
          </a:xfrm>
          <a:prstGeom prst="homePlate">
            <a:avLst>
              <a:gd name="adj" fmla="val 23377"/>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DO"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Flecha: cheurón 6">
            <a:extLst>
              <a:ext uri="{FF2B5EF4-FFF2-40B4-BE49-F238E27FC236}">
                <a16:creationId xmlns:a16="http://schemas.microsoft.com/office/drawing/2014/main" id="{78D552F8-D791-42CE-3F33-F5BD337D94C0}"/>
              </a:ext>
            </a:extLst>
          </p:cNvPr>
          <p:cNvSpPr/>
          <p:nvPr/>
        </p:nvSpPr>
        <p:spPr>
          <a:xfrm>
            <a:off x="4365008" y="2208466"/>
            <a:ext cx="3988394" cy="1573297"/>
          </a:xfrm>
          <a:prstGeom prst="chevron">
            <a:avLst>
              <a:gd name="adj" fmla="val 24026"/>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Aumentar la comprensión general, el compromiso y la promoción sobre los plásticos marinos y la economía circular para los plásticos.</a:t>
            </a:r>
          </a:p>
        </p:txBody>
      </p:sp>
      <p:sp>
        <p:nvSpPr>
          <p:cNvPr id="8" name="CuadroTexto 7">
            <a:extLst>
              <a:ext uri="{FF2B5EF4-FFF2-40B4-BE49-F238E27FC236}">
                <a16:creationId xmlns:a16="http://schemas.microsoft.com/office/drawing/2014/main" id="{8515F167-88E0-5CA7-A141-70E3B0249FAD}"/>
              </a:ext>
            </a:extLst>
          </p:cNvPr>
          <p:cNvSpPr txBox="1"/>
          <p:nvPr/>
        </p:nvSpPr>
        <p:spPr>
          <a:xfrm>
            <a:off x="961644" y="2282787"/>
            <a:ext cx="3346216" cy="1515800"/>
          </a:xfrm>
          <a:prstGeom prst="rect">
            <a:avLst/>
          </a:prstGeom>
          <a:solidFill>
            <a:srgbClr val="00B050"/>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DO" sz="18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Fortalecer la legitimidad del proyecto, el apoyo gubernamental y la alineación con los compromisos del sector público y privado.</a:t>
            </a:r>
          </a:p>
        </p:txBody>
      </p:sp>
      <p:sp>
        <p:nvSpPr>
          <p:cNvPr id="64" name="Flecha: cheurón 63">
            <a:extLst>
              <a:ext uri="{FF2B5EF4-FFF2-40B4-BE49-F238E27FC236}">
                <a16:creationId xmlns:a16="http://schemas.microsoft.com/office/drawing/2014/main" id="{3A06F2F2-DAE4-27C4-A37C-8220792172E8}"/>
              </a:ext>
            </a:extLst>
          </p:cNvPr>
          <p:cNvSpPr/>
          <p:nvPr/>
        </p:nvSpPr>
        <p:spPr>
          <a:xfrm>
            <a:off x="8153400" y="2225290"/>
            <a:ext cx="3988394" cy="1573297"/>
          </a:xfrm>
          <a:prstGeom prst="chevron">
            <a:avLst>
              <a:gd name="adj" fmla="val 24026"/>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Dotar a los actores locales de herramientas, datos y capacidades para escalar soluciones circulares y replicar las mejores prácticas.</a:t>
            </a:r>
          </a:p>
        </p:txBody>
      </p:sp>
      <p:sp>
        <p:nvSpPr>
          <p:cNvPr id="80" name="Rectángulo 79">
            <a:extLst>
              <a:ext uri="{FF2B5EF4-FFF2-40B4-BE49-F238E27FC236}">
                <a16:creationId xmlns:a16="http://schemas.microsoft.com/office/drawing/2014/main" id="{2E0F9676-41BC-09BD-3A1C-F0F1BF5A8FA2}"/>
              </a:ext>
            </a:extLst>
          </p:cNvPr>
          <p:cNvSpPr/>
          <p:nvPr/>
        </p:nvSpPr>
        <p:spPr>
          <a:xfrm>
            <a:off x="777346" y="1392535"/>
            <a:ext cx="3364883" cy="622581"/>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VISIBILIDAD INSTITUTIONAL</a:t>
            </a:r>
          </a:p>
        </p:txBody>
      </p:sp>
      <p:sp>
        <p:nvSpPr>
          <p:cNvPr id="89" name="Rectángulo 88">
            <a:extLst>
              <a:ext uri="{FF2B5EF4-FFF2-40B4-BE49-F238E27FC236}">
                <a16:creationId xmlns:a16="http://schemas.microsoft.com/office/drawing/2014/main" id="{A0E4D3B1-F891-1E49-A653-A9060C52B637}"/>
              </a:ext>
            </a:extLst>
          </p:cNvPr>
          <p:cNvSpPr/>
          <p:nvPr/>
        </p:nvSpPr>
        <p:spPr>
          <a:xfrm>
            <a:off x="4372944" y="1380554"/>
            <a:ext cx="3566243" cy="622581"/>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AWARENESS</a:t>
            </a:r>
          </a:p>
        </p:txBody>
      </p:sp>
      <p:sp>
        <p:nvSpPr>
          <p:cNvPr id="91" name="Rectángulo 90">
            <a:extLst>
              <a:ext uri="{FF2B5EF4-FFF2-40B4-BE49-F238E27FC236}">
                <a16:creationId xmlns:a16="http://schemas.microsoft.com/office/drawing/2014/main" id="{B195A053-2175-D259-048B-4DB763DE8863}"/>
              </a:ext>
            </a:extLst>
          </p:cNvPr>
          <p:cNvSpPr/>
          <p:nvPr/>
        </p:nvSpPr>
        <p:spPr>
          <a:xfrm>
            <a:off x="8181746" y="1392535"/>
            <a:ext cx="3566243" cy="622581"/>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TRANSFERENCIA CONOCIMIENTO</a:t>
            </a:r>
          </a:p>
        </p:txBody>
      </p:sp>
      <p:sp>
        <p:nvSpPr>
          <p:cNvPr id="92" name="Rectángulo 91">
            <a:extLst>
              <a:ext uri="{FF2B5EF4-FFF2-40B4-BE49-F238E27FC236}">
                <a16:creationId xmlns:a16="http://schemas.microsoft.com/office/drawing/2014/main" id="{E48111C6-6463-CA48-B464-19DD9A4FBA7F}"/>
              </a:ext>
            </a:extLst>
          </p:cNvPr>
          <p:cNvSpPr/>
          <p:nvPr/>
        </p:nvSpPr>
        <p:spPr>
          <a:xfrm rot="16200000">
            <a:off x="-363707" y="2741400"/>
            <a:ext cx="1573298" cy="541078"/>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1800" b="1" i="0" u="none" strike="noStrike" kern="1200" cap="none" spc="0" normalizeH="0" baseline="0" noProof="0" dirty="0">
                <a:ln>
                  <a:noFill/>
                </a:ln>
                <a:solidFill>
                  <a:prstClr val="white"/>
                </a:solidFill>
                <a:effectLst/>
                <a:uLnTx/>
                <a:uFillTx/>
                <a:latin typeface="Aptos" panose="02110004020202020204"/>
                <a:ea typeface="+mn-ea"/>
                <a:cs typeface="+mn-cs"/>
              </a:rPr>
              <a:t>OBJETIVO</a:t>
            </a:r>
          </a:p>
        </p:txBody>
      </p:sp>
      <p:sp>
        <p:nvSpPr>
          <p:cNvPr id="93" name="Rectángulo 92">
            <a:extLst>
              <a:ext uri="{FF2B5EF4-FFF2-40B4-BE49-F238E27FC236}">
                <a16:creationId xmlns:a16="http://schemas.microsoft.com/office/drawing/2014/main" id="{15345DF5-B555-0F6C-FC30-BAEF89766C97}"/>
              </a:ext>
            </a:extLst>
          </p:cNvPr>
          <p:cNvSpPr/>
          <p:nvPr/>
        </p:nvSpPr>
        <p:spPr>
          <a:xfrm rot="16200000">
            <a:off x="-977442" y="5150586"/>
            <a:ext cx="2800767" cy="54107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DO" sz="1800" b="1" i="0" u="none" strike="noStrike" kern="1200" cap="none" spc="0" normalizeH="0" baseline="0" noProof="0" dirty="0">
                <a:ln>
                  <a:noFill/>
                </a:ln>
                <a:solidFill>
                  <a:prstClr val="white"/>
                </a:solidFill>
                <a:effectLst/>
                <a:uLnTx/>
                <a:uFillTx/>
                <a:latin typeface="Aptos" panose="02110004020202020204"/>
                <a:ea typeface="+mn-ea"/>
                <a:cs typeface="+mn-cs"/>
              </a:rPr>
              <a:t>ACCIONES</a:t>
            </a:r>
          </a:p>
        </p:txBody>
      </p:sp>
      <p:sp>
        <p:nvSpPr>
          <p:cNvPr id="94" name="CuadroTexto 93">
            <a:extLst>
              <a:ext uri="{FF2B5EF4-FFF2-40B4-BE49-F238E27FC236}">
                <a16:creationId xmlns:a16="http://schemas.microsoft.com/office/drawing/2014/main" id="{E191D6F6-4A3D-5447-A6AE-E971EDEFF75C}"/>
              </a:ext>
            </a:extLst>
          </p:cNvPr>
          <p:cNvSpPr txBox="1"/>
          <p:nvPr/>
        </p:nvSpPr>
        <p:spPr>
          <a:xfrm>
            <a:off x="750629" y="4020742"/>
            <a:ext cx="3586033" cy="2800767"/>
          </a:xfrm>
          <a:prstGeom prst="rect">
            <a:avLst/>
          </a:prstGeom>
          <a:solidFill>
            <a:schemeClr val="bg1">
              <a:lumMod val="50000"/>
            </a:schemeClr>
          </a:solidFill>
          <a:ln>
            <a:noFill/>
          </a:ln>
        </p:spPr>
        <p:txBody>
          <a:bodyPr wrap="square">
            <a:spAutoFit/>
          </a:bodyPr>
          <a:lstStyle/>
          <a:p>
            <a:pPr marL="285750" indent="-285750">
              <a:buFont typeface="Wingdings" panose="05000000000000000000" pitchFamily="2" charset="2"/>
              <a:buChar char="q"/>
            </a:pPr>
            <a:r>
              <a:rPr kumimoji="0" lang="es-DO" sz="1500" b="0" i="0" u="none" strike="noStrike" kern="1200" cap="none" spc="0" normalizeH="0" baseline="0" noProof="0" dirty="0">
                <a:ln>
                  <a:noFill/>
                </a:ln>
                <a:solidFill>
                  <a:prstClr val="black"/>
                </a:solidFill>
                <a:effectLst/>
                <a:uLnTx/>
                <a:uFillTx/>
                <a:latin typeface="Aptos" panose="02110004020202020204"/>
                <a:ea typeface="+mn-ea"/>
                <a:cs typeface="+mn-cs"/>
              </a:rPr>
              <a:t> </a:t>
            </a:r>
            <a:r>
              <a:rPr lang="es-DO" sz="1600" noProof="0" dirty="0"/>
              <a:t>Destacar la alineación del proyecto con políticas existentes, compromisos internacionales y objetivos de sostenibilidad.</a:t>
            </a:r>
          </a:p>
          <a:p>
            <a:pPr marL="285750" indent="-285750">
              <a:buFont typeface="Wingdings" panose="05000000000000000000" pitchFamily="2" charset="2"/>
              <a:buChar char="q"/>
            </a:pPr>
            <a:r>
              <a:rPr lang="es-DO" sz="1600" noProof="0" dirty="0"/>
              <a:t>Promover la participación y visibilidad de líderes del sector público y privado en los hitos del proyecto.</a:t>
            </a:r>
          </a:p>
          <a:p>
            <a:pPr marL="285750" indent="-285750">
              <a:buFont typeface="Wingdings" panose="05000000000000000000" pitchFamily="2" charset="2"/>
              <a:buChar char="q"/>
            </a:pPr>
            <a:r>
              <a:rPr lang="es-DO" sz="1600" noProof="0" dirty="0"/>
              <a:t>Posicionar a las ciudades como pioneras en modelos de economía circular en la región.</a:t>
            </a:r>
            <a:endParaRPr kumimoji="0" lang="es-DO" sz="15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CuadroTexto 95">
            <a:extLst>
              <a:ext uri="{FF2B5EF4-FFF2-40B4-BE49-F238E27FC236}">
                <a16:creationId xmlns:a16="http://schemas.microsoft.com/office/drawing/2014/main" id="{13425183-05AA-B6F6-A0F9-5B8140CA6253}"/>
              </a:ext>
            </a:extLst>
          </p:cNvPr>
          <p:cNvSpPr txBox="1"/>
          <p:nvPr/>
        </p:nvSpPr>
        <p:spPr>
          <a:xfrm>
            <a:off x="4434911" y="4020742"/>
            <a:ext cx="3586033" cy="2785378"/>
          </a:xfrm>
          <a:prstGeom prst="rect">
            <a:avLst/>
          </a:prstGeom>
          <a:solidFill>
            <a:schemeClr val="bg1">
              <a:lumMod val="50000"/>
            </a:schemeClr>
          </a:solidFill>
          <a:ln>
            <a:no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DO" sz="1600" b="0" i="0" u="none" strike="noStrike" kern="1200" cap="none" spc="0" normalizeH="0" baseline="0" noProof="0" dirty="0">
                <a:ln>
                  <a:noFill/>
                </a:ln>
                <a:solidFill>
                  <a:prstClr val="black"/>
                </a:solidFill>
                <a:effectLst/>
                <a:uLnTx/>
                <a:uFillTx/>
                <a:latin typeface="Aptos" panose="02110004020202020204"/>
                <a:ea typeface="+mn-ea"/>
                <a:cs typeface="+mn-cs"/>
              </a:rPr>
              <a:t>Promover hábitos de separación, reciclaje y reutilización de residuos.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DO" sz="1600" b="0" i="0" u="none" strike="noStrike" kern="1200" cap="none" spc="0" normalizeH="0" baseline="0" noProof="0" dirty="0">
                <a:ln>
                  <a:noFill/>
                </a:ln>
                <a:solidFill>
                  <a:prstClr val="black"/>
                </a:solidFill>
                <a:effectLst/>
                <a:uLnTx/>
                <a:uFillTx/>
                <a:latin typeface="Aptos" panose="02110004020202020204"/>
                <a:ea typeface="+mn-ea"/>
                <a:cs typeface="+mn-cs"/>
              </a:rPr>
              <a:t>Visibilizar los impactos ambientales y sociales de la contaminación por plásticos.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DO" sz="1600" b="0" i="0" u="none" strike="noStrike" kern="1200" cap="none" spc="0" normalizeH="0" baseline="0" noProof="0" dirty="0">
                <a:ln>
                  <a:noFill/>
                </a:ln>
                <a:solidFill>
                  <a:prstClr val="black"/>
                </a:solidFill>
                <a:effectLst/>
                <a:uLnTx/>
                <a:uFillTx/>
                <a:latin typeface="Aptos" panose="02110004020202020204"/>
                <a:ea typeface="+mn-ea"/>
                <a:cs typeface="+mn-cs"/>
              </a:rPr>
              <a:t>Celebrar las soluciones locales y a los agentes de cambio (por ejemplo, recicladores, emprendedores).</a:t>
            </a:r>
            <a:endParaRPr kumimoji="0" lang="es-DO" sz="7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s-DO"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7" name="CuadroTexto 96">
            <a:extLst>
              <a:ext uri="{FF2B5EF4-FFF2-40B4-BE49-F238E27FC236}">
                <a16:creationId xmlns:a16="http://schemas.microsoft.com/office/drawing/2014/main" id="{28D4A029-62C3-89C3-C7BA-6E5AC630CF4D}"/>
              </a:ext>
            </a:extLst>
          </p:cNvPr>
          <p:cNvSpPr txBox="1"/>
          <p:nvPr/>
        </p:nvSpPr>
        <p:spPr>
          <a:xfrm>
            <a:off x="8172450" y="4020742"/>
            <a:ext cx="3586033" cy="2631490"/>
          </a:xfrm>
          <a:prstGeom prst="rect">
            <a:avLst/>
          </a:prstGeom>
          <a:solidFill>
            <a:schemeClr val="bg1">
              <a:lumMod val="50000"/>
            </a:schemeClr>
          </a:solidFill>
          <a:ln>
            <a:no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s-DO" sz="1600" b="0" i="0" u="none" strike="noStrike" kern="1200" cap="none" spc="0" normalizeH="0" baseline="0" noProof="0" dirty="0">
                <a:ln>
                  <a:noFill/>
                </a:ln>
                <a:solidFill>
                  <a:prstClr val="black"/>
                </a:solidFill>
                <a:effectLst/>
                <a:uLnTx/>
                <a:uFillTx/>
                <a:latin typeface="Aptos" panose="02110004020202020204"/>
                <a:ea typeface="+mn-ea"/>
                <a:cs typeface="+mn-cs"/>
              </a:rPr>
              <a:t>Asegurar que el conocimiento generado por el proyecto, desde los diagnósticos hasta los resultados de los pilotos, se comparta de manera efectiva con actores clave externos y audiencias internas. </a:t>
            </a:r>
            <a:r>
              <a:rPr lang="es-DO" sz="1600" noProof="0" dirty="0">
                <a:solidFill>
                  <a:prstClr val="black"/>
                </a:solidFill>
                <a:latin typeface="Aptos" panose="02110004020202020204"/>
              </a:rPr>
              <a:t>I</a:t>
            </a:r>
            <a:r>
              <a:rPr kumimoji="0" lang="es-DO" sz="1600" b="0" i="0" u="none" strike="noStrike" kern="1200" cap="none" spc="0" normalizeH="0" baseline="0" noProof="0" dirty="0">
                <a:ln>
                  <a:noFill/>
                </a:ln>
                <a:solidFill>
                  <a:prstClr val="black"/>
                </a:solidFill>
                <a:effectLst/>
                <a:uLnTx/>
                <a:uFillTx/>
                <a:latin typeface="Aptos" panose="02110004020202020204"/>
                <a:ea typeface="+mn-ea"/>
                <a:cs typeface="+mn-cs"/>
              </a:rPr>
              <a:t>ncorporar aprendizajes dentro de las ciudades para que las acciones sean sostenibles y escalables.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s-DO" sz="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9352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10506-4BDE-2FE4-16BD-8BF1A3B18DA8}"/>
            </a:ext>
          </a:extLst>
        </p:cNvPr>
        <p:cNvGrpSpPr/>
        <p:nvPr/>
      </p:nvGrpSpPr>
      <p:grpSpPr>
        <a:xfrm>
          <a:off x="0" y="0"/>
          <a:ext cx="0" cy="0"/>
          <a:chOff x="0" y="0"/>
          <a:chExt cx="0" cy="0"/>
        </a:xfrm>
      </p:grpSpPr>
      <p:pic>
        <p:nvPicPr>
          <p:cNvPr id="10" name="Imagen 9">
            <a:extLst>
              <a:ext uri="{FF2B5EF4-FFF2-40B4-BE49-F238E27FC236}">
                <a16:creationId xmlns:a16="http://schemas.microsoft.com/office/drawing/2014/main" id="{FA1555FF-5911-EC56-B730-C8A8F51E883E}"/>
              </a:ext>
            </a:extLst>
          </p:cNvPr>
          <p:cNvPicPr>
            <a:picLocks noChangeAspect="1"/>
          </p:cNvPicPr>
          <p:nvPr/>
        </p:nvPicPr>
        <p:blipFill>
          <a:blip r:embed="rId2"/>
          <a:stretch>
            <a:fillRect/>
          </a:stretch>
        </p:blipFill>
        <p:spPr>
          <a:xfrm>
            <a:off x="0" y="0"/>
            <a:ext cx="12227246" cy="6893602"/>
          </a:xfrm>
          <a:prstGeom prst="rect">
            <a:avLst/>
          </a:prstGeom>
        </p:spPr>
      </p:pic>
      <p:sp>
        <p:nvSpPr>
          <p:cNvPr id="11" name="Rectángulo 10">
            <a:extLst>
              <a:ext uri="{FF2B5EF4-FFF2-40B4-BE49-F238E27FC236}">
                <a16:creationId xmlns:a16="http://schemas.microsoft.com/office/drawing/2014/main" id="{4B7B7818-E100-44BE-C3D3-006F8F1DD0CC}"/>
              </a:ext>
            </a:extLst>
          </p:cNvPr>
          <p:cNvSpPr/>
          <p:nvPr/>
        </p:nvSpPr>
        <p:spPr>
          <a:xfrm>
            <a:off x="-17623" y="-56148"/>
            <a:ext cx="12227246" cy="7005897"/>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ítulo 1">
            <a:extLst>
              <a:ext uri="{FF2B5EF4-FFF2-40B4-BE49-F238E27FC236}">
                <a16:creationId xmlns:a16="http://schemas.microsoft.com/office/drawing/2014/main" id="{2DD2703E-EA6E-FF30-0A9A-5B288201C4CB}"/>
              </a:ext>
            </a:extLst>
          </p:cNvPr>
          <p:cNvSpPr>
            <a:spLocks noGrp="1"/>
          </p:cNvSpPr>
          <p:nvPr>
            <p:ph type="title"/>
          </p:nvPr>
        </p:nvSpPr>
        <p:spPr/>
        <p:txBody>
          <a:bodyPr/>
          <a:lstStyle/>
          <a:p>
            <a:r>
              <a:rPr lang="es-MX" noProof="0" dirty="0"/>
              <a:t> </a:t>
            </a:r>
          </a:p>
        </p:txBody>
      </p:sp>
      <p:sp>
        <p:nvSpPr>
          <p:cNvPr id="5" name="Título 1">
            <a:extLst>
              <a:ext uri="{FF2B5EF4-FFF2-40B4-BE49-F238E27FC236}">
                <a16:creationId xmlns:a16="http://schemas.microsoft.com/office/drawing/2014/main" id="{A3A708F3-E719-2CCF-E068-73A7AC542FC4}"/>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MX" sz="4400" b="0" i="0" u="none" strike="noStrike" kern="1200" cap="none" spc="0" normalizeH="0" baseline="0" noProof="0" dirty="0">
                <a:ln>
                  <a:noFill/>
                </a:ln>
                <a:solidFill>
                  <a:prstClr val="white"/>
                </a:solidFill>
                <a:effectLst/>
                <a:uLnTx/>
                <a:uFillTx/>
                <a:latin typeface="Arial" panose="020B0604020202020204"/>
                <a:ea typeface="+mj-ea"/>
                <a:cs typeface="Arial" panose="020B0604020202020204"/>
              </a:rPr>
              <a:t>Tácticas de Comunicaciones</a:t>
            </a:r>
          </a:p>
        </p:txBody>
      </p:sp>
      <p:graphicFrame>
        <p:nvGraphicFramePr>
          <p:cNvPr id="13" name="Tabla 12">
            <a:extLst>
              <a:ext uri="{FF2B5EF4-FFF2-40B4-BE49-F238E27FC236}">
                <a16:creationId xmlns:a16="http://schemas.microsoft.com/office/drawing/2014/main" id="{0276BFE4-0FE1-278E-87F2-AD3BA244A7EB}"/>
              </a:ext>
            </a:extLst>
          </p:cNvPr>
          <p:cNvGraphicFramePr>
            <a:graphicFrameLocks noGrp="1"/>
          </p:cNvGraphicFramePr>
          <p:nvPr>
            <p:extLst>
              <p:ext uri="{D42A27DB-BD31-4B8C-83A1-F6EECF244321}">
                <p14:modId xmlns:p14="http://schemas.microsoft.com/office/powerpoint/2010/main" val="3171381579"/>
              </p:ext>
            </p:extLst>
          </p:nvPr>
        </p:nvGraphicFramePr>
        <p:xfrm>
          <a:off x="3444515" y="1726290"/>
          <a:ext cx="7635401" cy="5055295"/>
        </p:xfrm>
        <a:graphic>
          <a:graphicData uri="http://schemas.openxmlformats.org/drawingml/2006/table">
            <a:tbl>
              <a:tblPr firstRow="1" bandRow="1">
                <a:tableStyleId>{21E4AEA4-8DFA-4A89-87EB-49C32662AFE0}</a:tableStyleId>
              </a:tblPr>
              <a:tblGrid>
                <a:gridCol w="1259448">
                  <a:extLst>
                    <a:ext uri="{9D8B030D-6E8A-4147-A177-3AD203B41FA5}">
                      <a16:colId xmlns:a16="http://schemas.microsoft.com/office/drawing/2014/main" val="1153063776"/>
                    </a:ext>
                  </a:extLst>
                </a:gridCol>
                <a:gridCol w="1259448">
                  <a:extLst>
                    <a:ext uri="{9D8B030D-6E8A-4147-A177-3AD203B41FA5}">
                      <a16:colId xmlns:a16="http://schemas.microsoft.com/office/drawing/2014/main" val="2774556444"/>
                    </a:ext>
                  </a:extLst>
                </a:gridCol>
                <a:gridCol w="1259448">
                  <a:extLst>
                    <a:ext uri="{9D8B030D-6E8A-4147-A177-3AD203B41FA5}">
                      <a16:colId xmlns:a16="http://schemas.microsoft.com/office/drawing/2014/main" val="3353340601"/>
                    </a:ext>
                  </a:extLst>
                </a:gridCol>
                <a:gridCol w="1259448">
                  <a:extLst>
                    <a:ext uri="{9D8B030D-6E8A-4147-A177-3AD203B41FA5}">
                      <a16:colId xmlns:a16="http://schemas.microsoft.com/office/drawing/2014/main" val="3471283825"/>
                    </a:ext>
                  </a:extLst>
                </a:gridCol>
                <a:gridCol w="1259448">
                  <a:extLst>
                    <a:ext uri="{9D8B030D-6E8A-4147-A177-3AD203B41FA5}">
                      <a16:colId xmlns:a16="http://schemas.microsoft.com/office/drawing/2014/main" val="2662959492"/>
                    </a:ext>
                  </a:extLst>
                </a:gridCol>
                <a:gridCol w="1338161">
                  <a:extLst>
                    <a:ext uri="{9D8B030D-6E8A-4147-A177-3AD203B41FA5}">
                      <a16:colId xmlns:a16="http://schemas.microsoft.com/office/drawing/2014/main" val="2186901158"/>
                    </a:ext>
                  </a:extLst>
                </a:gridCol>
              </a:tblGrid>
              <a:tr h="722185">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362234631"/>
                  </a:ext>
                </a:extLst>
              </a:tr>
              <a:tr h="722185">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11340337"/>
                  </a:ext>
                </a:extLst>
              </a:tr>
              <a:tr h="722185">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88203267"/>
                  </a:ext>
                </a:extLst>
              </a:tr>
              <a:tr h="722185">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85829170"/>
                  </a:ext>
                </a:extLst>
              </a:tr>
              <a:tr h="722185">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75164590"/>
                  </a:ext>
                </a:extLst>
              </a:tr>
              <a:tr h="722185">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06738828"/>
                  </a:ext>
                </a:extLst>
              </a:tr>
              <a:tr h="722185">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s-MX" noProof="0"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079549443"/>
                  </a:ext>
                </a:extLst>
              </a:tr>
            </a:tbl>
          </a:graphicData>
        </a:graphic>
      </p:graphicFrame>
      <p:sp>
        <p:nvSpPr>
          <p:cNvPr id="14" name="CuadroTexto 13">
            <a:extLst>
              <a:ext uri="{FF2B5EF4-FFF2-40B4-BE49-F238E27FC236}">
                <a16:creationId xmlns:a16="http://schemas.microsoft.com/office/drawing/2014/main" id="{BEC8DE92-1BB3-7BB5-80EA-28E894619FBE}"/>
              </a:ext>
            </a:extLst>
          </p:cNvPr>
          <p:cNvSpPr txBox="1"/>
          <p:nvPr/>
        </p:nvSpPr>
        <p:spPr>
          <a:xfrm>
            <a:off x="1167478" y="1227914"/>
            <a:ext cx="209973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2000" b="1" noProof="0" dirty="0">
                <a:solidFill>
                  <a:prstClr val="white"/>
                </a:solidFill>
                <a:latin typeface="Aptos" panose="02110004020202020204"/>
              </a:rPr>
              <a:t>Audiencia t</a:t>
            </a:r>
            <a:r>
              <a:rPr kumimoji="0" lang="es-MX" sz="2000" b="1" i="0" u="none" strike="noStrike" kern="1200" cap="none" spc="0" normalizeH="0" baseline="0" noProof="0" dirty="0">
                <a:ln>
                  <a:noFill/>
                </a:ln>
                <a:solidFill>
                  <a:prstClr val="white"/>
                </a:solidFill>
                <a:effectLst/>
                <a:uLnTx/>
                <a:uFillTx/>
                <a:latin typeface="Aptos" panose="02110004020202020204"/>
                <a:ea typeface="+mn-ea"/>
                <a:cs typeface="+mn-cs"/>
              </a:rPr>
              <a:t>arget</a:t>
            </a:r>
          </a:p>
        </p:txBody>
      </p:sp>
      <p:grpSp>
        <p:nvGrpSpPr>
          <p:cNvPr id="50" name="Grupo 49">
            <a:extLst>
              <a:ext uri="{FF2B5EF4-FFF2-40B4-BE49-F238E27FC236}">
                <a16:creationId xmlns:a16="http://schemas.microsoft.com/office/drawing/2014/main" id="{8D325E3D-4BF1-F2A0-C3C0-FBE71FB1B90F}"/>
              </a:ext>
            </a:extLst>
          </p:cNvPr>
          <p:cNvGrpSpPr/>
          <p:nvPr/>
        </p:nvGrpSpPr>
        <p:grpSpPr>
          <a:xfrm>
            <a:off x="1301606" y="1805951"/>
            <a:ext cx="570486" cy="549469"/>
            <a:chOff x="473970" y="1863547"/>
            <a:chExt cx="687066" cy="711936"/>
          </a:xfrm>
        </p:grpSpPr>
        <p:sp>
          <p:nvSpPr>
            <p:cNvPr id="52" name="Elipse 51">
              <a:extLst>
                <a:ext uri="{FF2B5EF4-FFF2-40B4-BE49-F238E27FC236}">
                  <a16:creationId xmlns:a16="http://schemas.microsoft.com/office/drawing/2014/main" id="{49820A8F-E3B1-C30E-5E57-D0C523E1AF1A}"/>
                </a:ext>
              </a:extLst>
            </p:cNvPr>
            <p:cNvSpPr/>
            <p:nvPr/>
          </p:nvSpPr>
          <p:spPr>
            <a:xfrm>
              <a:off x="473970" y="1863547"/>
              <a:ext cx="687066" cy="71193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3" name="Gráfico 52" descr="Banco contorno">
              <a:extLst>
                <a:ext uri="{FF2B5EF4-FFF2-40B4-BE49-F238E27FC236}">
                  <a16:creationId xmlns:a16="http://schemas.microsoft.com/office/drawing/2014/main" id="{01C4F444-DCD6-CF83-26C2-78AC2A6682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359" y="1955029"/>
              <a:ext cx="487894" cy="487895"/>
            </a:xfrm>
            <a:prstGeom prst="rect">
              <a:avLst/>
            </a:prstGeom>
          </p:spPr>
        </p:pic>
      </p:grpSp>
      <p:grpSp>
        <p:nvGrpSpPr>
          <p:cNvPr id="55" name="Grupo 54">
            <a:extLst>
              <a:ext uri="{FF2B5EF4-FFF2-40B4-BE49-F238E27FC236}">
                <a16:creationId xmlns:a16="http://schemas.microsoft.com/office/drawing/2014/main" id="{6F58B51A-553A-DC5A-5441-BD15790716C3}"/>
              </a:ext>
            </a:extLst>
          </p:cNvPr>
          <p:cNvGrpSpPr/>
          <p:nvPr/>
        </p:nvGrpSpPr>
        <p:grpSpPr>
          <a:xfrm>
            <a:off x="1284385" y="3935077"/>
            <a:ext cx="569090" cy="537201"/>
            <a:chOff x="272795" y="2832348"/>
            <a:chExt cx="1060702" cy="1024127"/>
          </a:xfrm>
        </p:grpSpPr>
        <p:sp>
          <p:nvSpPr>
            <p:cNvPr id="57" name="Elipse 56">
              <a:extLst>
                <a:ext uri="{FF2B5EF4-FFF2-40B4-BE49-F238E27FC236}">
                  <a16:creationId xmlns:a16="http://schemas.microsoft.com/office/drawing/2014/main" id="{7E367038-0CDA-50D2-6997-182E01577A18}"/>
                </a:ext>
              </a:extLst>
            </p:cNvPr>
            <p:cNvSpPr/>
            <p:nvPr/>
          </p:nvSpPr>
          <p:spPr>
            <a:xfrm>
              <a:off x="272795" y="2832348"/>
              <a:ext cx="1060702" cy="1024127"/>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8" name="Gráfico 57" descr="Fábrica contorno">
              <a:extLst>
                <a:ext uri="{FF2B5EF4-FFF2-40B4-BE49-F238E27FC236}">
                  <a16:creationId xmlns:a16="http://schemas.microsoft.com/office/drawing/2014/main" id="{38C0AB05-9A66-4A70-81B2-CD69A0508D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0706" y="2969624"/>
              <a:ext cx="735486" cy="735486"/>
            </a:xfrm>
            <a:prstGeom prst="rect">
              <a:avLst/>
            </a:prstGeom>
          </p:spPr>
        </p:pic>
      </p:grpSp>
      <p:grpSp>
        <p:nvGrpSpPr>
          <p:cNvPr id="60" name="Grupo 59">
            <a:extLst>
              <a:ext uri="{FF2B5EF4-FFF2-40B4-BE49-F238E27FC236}">
                <a16:creationId xmlns:a16="http://schemas.microsoft.com/office/drawing/2014/main" id="{BB1C947A-D698-C6D3-1B40-02AA1A164CB0}"/>
              </a:ext>
            </a:extLst>
          </p:cNvPr>
          <p:cNvGrpSpPr/>
          <p:nvPr/>
        </p:nvGrpSpPr>
        <p:grpSpPr>
          <a:xfrm>
            <a:off x="1278585" y="5355447"/>
            <a:ext cx="621395" cy="608668"/>
            <a:chOff x="272796" y="5287576"/>
            <a:chExt cx="1060704" cy="1024128"/>
          </a:xfrm>
        </p:grpSpPr>
        <p:sp>
          <p:nvSpPr>
            <p:cNvPr id="62" name="Elipse 61">
              <a:extLst>
                <a:ext uri="{FF2B5EF4-FFF2-40B4-BE49-F238E27FC236}">
                  <a16:creationId xmlns:a16="http://schemas.microsoft.com/office/drawing/2014/main" id="{F44405B1-1C4A-B74C-B52C-1F518C26054F}"/>
                </a:ext>
              </a:extLst>
            </p:cNvPr>
            <p:cNvSpPr/>
            <p:nvPr/>
          </p:nvSpPr>
          <p:spPr>
            <a:xfrm>
              <a:off x="272796" y="5287576"/>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3" name="Gráfico 62" descr="Rollo de diplomas contorno">
              <a:extLst>
                <a:ext uri="{FF2B5EF4-FFF2-40B4-BE49-F238E27FC236}">
                  <a16:creationId xmlns:a16="http://schemas.microsoft.com/office/drawing/2014/main" id="{80AFC986-A962-C4FB-11D6-AF0E040556F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3306" y="5388890"/>
              <a:ext cx="823595" cy="823595"/>
            </a:xfrm>
            <a:prstGeom prst="rect">
              <a:avLst/>
            </a:prstGeom>
          </p:spPr>
        </p:pic>
      </p:grpSp>
      <p:grpSp>
        <p:nvGrpSpPr>
          <p:cNvPr id="65" name="Grupo 64">
            <a:extLst>
              <a:ext uri="{FF2B5EF4-FFF2-40B4-BE49-F238E27FC236}">
                <a16:creationId xmlns:a16="http://schemas.microsoft.com/office/drawing/2014/main" id="{3FEE9D53-AED8-BCF6-5202-2F4DF43F4158}"/>
              </a:ext>
            </a:extLst>
          </p:cNvPr>
          <p:cNvGrpSpPr/>
          <p:nvPr/>
        </p:nvGrpSpPr>
        <p:grpSpPr>
          <a:xfrm>
            <a:off x="1294556" y="4610670"/>
            <a:ext cx="590891" cy="582035"/>
            <a:chOff x="272796" y="4059963"/>
            <a:chExt cx="1060704" cy="1024128"/>
          </a:xfrm>
        </p:grpSpPr>
        <p:sp>
          <p:nvSpPr>
            <p:cNvPr id="67" name="Elipse 66">
              <a:extLst>
                <a:ext uri="{FF2B5EF4-FFF2-40B4-BE49-F238E27FC236}">
                  <a16:creationId xmlns:a16="http://schemas.microsoft.com/office/drawing/2014/main" id="{B519CD6F-A6C1-5BF3-E325-8764CC7DAE03}"/>
                </a:ext>
              </a:extLst>
            </p:cNvPr>
            <p:cNvSpPr/>
            <p:nvPr/>
          </p:nvSpPr>
          <p:spPr>
            <a:xfrm>
              <a:off x="272796" y="4059963"/>
              <a:ext cx="1060704" cy="1024128"/>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8" name="Gráfico 67" descr="Sostenibilidad contorno">
              <a:extLst>
                <a:ext uri="{FF2B5EF4-FFF2-40B4-BE49-F238E27FC236}">
                  <a16:creationId xmlns:a16="http://schemas.microsoft.com/office/drawing/2014/main" id="{C348361A-0952-878C-A79B-C1D25962895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1864" y="4227118"/>
              <a:ext cx="639144" cy="639144"/>
            </a:xfrm>
            <a:prstGeom prst="rect">
              <a:avLst/>
            </a:prstGeom>
          </p:spPr>
        </p:pic>
      </p:grpSp>
      <p:grpSp>
        <p:nvGrpSpPr>
          <p:cNvPr id="69" name="Grupo 68">
            <a:extLst>
              <a:ext uri="{FF2B5EF4-FFF2-40B4-BE49-F238E27FC236}">
                <a16:creationId xmlns:a16="http://schemas.microsoft.com/office/drawing/2014/main" id="{66D59974-3235-7C7A-DD6F-3684A86BAC78}"/>
              </a:ext>
            </a:extLst>
          </p:cNvPr>
          <p:cNvGrpSpPr/>
          <p:nvPr/>
        </p:nvGrpSpPr>
        <p:grpSpPr>
          <a:xfrm>
            <a:off x="1296215" y="6143319"/>
            <a:ext cx="581268" cy="576911"/>
            <a:chOff x="392324" y="4906862"/>
            <a:chExt cx="561588" cy="550249"/>
          </a:xfrm>
        </p:grpSpPr>
        <p:sp>
          <p:nvSpPr>
            <p:cNvPr id="70" name="Elipse 69">
              <a:extLst>
                <a:ext uri="{FF2B5EF4-FFF2-40B4-BE49-F238E27FC236}">
                  <a16:creationId xmlns:a16="http://schemas.microsoft.com/office/drawing/2014/main" id="{2E8B063A-CA21-7930-58E1-46C69FE230A2}"/>
                </a:ext>
              </a:extLst>
            </p:cNvPr>
            <p:cNvSpPr/>
            <p:nvPr/>
          </p:nvSpPr>
          <p:spPr>
            <a:xfrm>
              <a:off x="392324" y="4906862"/>
              <a:ext cx="561588" cy="52887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1" name="Gráfico 70" descr="Niños contorno">
              <a:extLst>
                <a:ext uri="{FF2B5EF4-FFF2-40B4-BE49-F238E27FC236}">
                  <a16:creationId xmlns:a16="http://schemas.microsoft.com/office/drawing/2014/main" id="{C0DBCC42-E771-6A1F-58A3-3560B74F587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2332" y="4925531"/>
              <a:ext cx="531580" cy="531580"/>
            </a:xfrm>
            <a:prstGeom prst="rect">
              <a:avLst/>
            </a:prstGeom>
          </p:spPr>
        </p:pic>
      </p:grpSp>
      <p:grpSp>
        <p:nvGrpSpPr>
          <p:cNvPr id="74" name="Grupo 73">
            <a:extLst>
              <a:ext uri="{FF2B5EF4-FFF2-40B4-BE49-F238E27FC236}">
                <a16:creationId xmlns:a16="http://schemas.microsoft.com/office/drawing/2014/main" id="{7DAC10B5-4FF4-BF7F-2504-5A7D35106BDD}"/>
              </a:ext>
            </a:extLst>
          </p:cNvPr>
          <p:cNvGrpSpPr/>
          <p:nvPr/>
        </p:nvGrpSpPr>
        <p:grpSpPr>
          <a:xfrm>
            <a:off x="1301606" y="2515897"/>
            <a:ext cx="570486" cy="549469"/>
            <a:chOff x="473970" y="1863547"/>
            <a:chExt cx="687066" cy="711936"/>
          </a:xfrm>
        </p:grpSpPr>
        <p:sp>
          <p:nvSpPr>
            <p:cNvPr id="76" name="Elipse 75">
              <a:extLst>
                <a:ext uri="{FF2B5EF4-FFF2-40B4-BE49-F238E27FC236}">
                  <a16:creationId xmlns:a16="http://schemas.microsoft.com/office/drawing/2014/main" id="{19A09824-4904-591E-F804-DD6E2E5718BF}"/>
                </a:ext>
              </a:extLst>
            </p:cNvPr>
            <p:cNvSpPr/>
            <p:nvPr/>
          </p:nvSpPr>
          <p:spPr>
            <a:xfrm>
              <a:off x="473970" y="1863547"/>
              <a:ext cx="687066" cy="71193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7" name="Gráfico 76" descr="Banco contorno">
              <a:extLst>
                <a:ext uri="{FF2B5EF4-FFF2-40B4-BE49-F238E27FC236}">
                  <a16:creationId xmlns:a16="http://schemas.microsoft.com/office/drawing/2014/main" id="{E05968B9-89BD-FFF0-F8C9-48B2EAE7F9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359" y="1955029"/>
              <a:ext cx="487894" cy="487895"/>
            </a:xfrm>
            <a:prstGeom prst="rect">
              <a:avLst/>
            </a:prstGeom>
          </p:spPr>
        </p:pic>
      </p:grpSp>
      <p:grpSp>
        <p:nvGrpSpPr>
          <p:cNvPr id="79" name="Grupo 78">
            <a:extLst>
              <a:ext uri="{FF2B5EF4-FFF2-40B4-BE49-F238E27FC236}">
                <a16:creationId xmlns:a16="http://schemas.microsoft.com/office/drawing/2014/main" id="{BDD78DAD-FD25-1EF0-9974-057814B6F737}"/>
              </a:ext>
            </a:extLst>
          </p:cNvPr>
          <p:cNvGrpSpPr/>
          <p:nvPr/>
        </p:nvGrpSpPr>
        <p:grpSpPr>
          <a:xfrm>
            <a:off x="1278585" y="3246547"/>
            <a:ext cx="570486" cy="549469"/>
            <a:chOff x="473970" y="1863547"/>
            <a:chExt cx="687066" cy="711936"/>
          </a:xfrm>
        </p:grpSpPr>
        <p:sp>
          <p:nvSpPr>
            <p:cNvPr id="81" name="Elipse 80">
              <a:extLst>
                <a:ext uri="{FF2B5EF4-FFF2-40B4-BE49-F238E27FC236}">
                  <a16:creationId xmlns:a16="http://schemas.microsoft.com/office/drawing/2014/main" id="{584E0AB3-D93E-9A78-C04D-435EAAE92AF8}"/>
                </a:ext>
              </a:extLst>
            </p:cNvPr>
            <p:cNvSpPr/>
            <p:nvPr/>
          </p:nvSpPr>
          <p:spPr>
            <a:xfrm>
              <a:off x="473970" y="1863547"/>
              <a:ext cx="687066" cy="711936"/>
            </a:xfrm>
            <a:prstGeom prst="ellipse">
              <a:avLst/>
            </a:prstGeom>
            <a:solidFill>
              <a:srgbClr val="15608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2" name="Gráfico 81" descr="Banco contorno">
              <a:extLst>
                <a:ext uri="{FF2B5EF4-FFF2-40B4-BE49-F238E27FC236}">
                  <a16:creationId xmlns:a16="http://schemas.microsoft.com/office/drawing/2014/main" id="{AB14480A-8635-8F9D-C4A5-903614B49F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359" y="1955029"/>
              <a:ext cx="487894" cy="487895"/>
            </a:xfrm>
            <a:prstGeom prst="rect">
              <a:avLst/>
            </a:prstGeom>
          </p:spPr>
        </p:pic>
      </p:grpSp>
      <p:sp>
        <p:nvSpPr>
          <p:cNvPr id="83" name="CuadroTexto 82">
            <a:extLst>
              <a:ext uri="{FF2B5EF4-FFF2-40B4-BE49-F238E27FC236}">
                <a16:creationId xmlns:a16="http://schemas.microsoft.com/office/drawing/2014/main" id="{7776C9A2-D1A5-65C4-3E61-3233052817B7}"/>
              </a:ext>
            </a:extLst>
          </p:cNvPr>
          <p:cNvSpPr txBox="1"/>
          <p:nvPr/>
        </p:nvSpPr>
        <p:spPr>
          <a:xfrm>
            <a:off x="1956317" y="1862977"/>
            <a:ext cx="1489867"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Sector Publico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Interministerial</a:t>
            </a:r>
          </a:p>
        </p:txBody>
      </p:sp>
      <p:sp>
        <p:nvSpPr>
          <p:cNvPr id="84" name="CuadroTexto 83">
            <a:extLst>
              <a:ext uri="{FF2B5EF4-FFF2-40B4-BE49-F238E27FC236}">
                <a16:creationId xmlns:a16="http://schemas.microsoft.com/office/drawing/2014/main" id="{C834B99C-DC64-CF25-A1DD-9174BBFE284F}"/>
              </a:ext>
            </a:extLst>
          </p:cNvPr>
          <p:cNvSpPr txBox="1"/>
          <p:nvPr/>
        </p:nvSpPr>
        <p:spPr>
          <a:xfrm>
            <a:off x="1905082" y="2645356"/>
            <a:ext cx="1489867" cy="492443"/>
          </a:xfrm>
          <a:prstGeom prst="rect">
            <a:avLst/>
          </a:prstGeom>
          <a:noFill/>
        </p:spPr>
        <p:txBody>
          <a:bodyPr wrap="square" rtlCol="0">
            <a:spAutoFit/>
          </a:bodyPr>
          <a:lstStyle/>
          <a:p>
            <a:pPr lvl="0" algn="ctr">
              <a:defRPr/>
            </a:pPr>
            <a:r>
              <a:rPr lang="es-MX" sz="1300" b="1" noProof="0" dirty="0">
                <a:solidFill>
                  <a:prstClr val="white"/>
                </a:solidFill>
                <a:latin typeface="Arial" panose="020B0604020202020204" pitchFamily="34" charset="0"/>
                <a:cs typeface="Arial" panose="020B0604020202020204" pitchFamily="34" charset="0"/>
              </a:rPr>
              <a:t>Sector </a:t>
            </a:r>
            <a:r>
              <a:rPr lang="es-MX" sz="1300" b="1" noProof="0" dirty="0" err="1">
                <a:solidFill>
                  <a:prstClr val="white"/>
                </a:solidFill>
                <a:latin typeface="Arial" panose="020B0604020202020204" pitchFamily="34" charset="0"/>
                <a:cs typeface="Arial" panose="020B0604020202020204" pitchFamily="34" charset="0"/>
              </a:rPr>
              <a:t>Public</a:t>
            </a:r>
            <a:endPar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Nacional</a:t>
            </a:r>
          </a:p>
        </p:txBody>
      </p:sp>
      <p:sp>
        <p:nvSpPr>
          <p:cNvPr id="85" name="CuadroTexto 84">
            <a:extLst>
              <a:ext uri="{FF2B5EF4-FFF2-40B4-BE49-F238E27FC236}">
                <a16:creationId xmlns:a16="http://schemas.microsoft.com/office/drawing/2014/main" id="{96029E84-841B-65B9-4BFF-7E793C10DB31}"/>
              </a:ext>
            </a:extLst>
          </p:cNvPr>
          <p:cNvSpPr txBox="1"/>
          <p:nvPr/>
        </p:nvSpPr>
        <p:spPr>
          <a:xfrm>
            <a:off x="1913499" y="3309206"/>
            <a:ext cx="1489867" cy="492443"/>
          </a:xfrm>
          <a:prstGeom prst="rect">
            <a:avLst/>
          </a:prstGeom>
          <a:noFill/>
        </p:spPr>
        <p:txBody>
          <a:bodyPr wrap="square" rtlCol="0">
            <a:spAutoFit/>
          </a:bodyPr>
          <a:lstStyle/>
          <a:p>
            <a:pPr lvl="0" algn="ctr">
              <a:defRPr/>
            </a:pPr>
            <a:r>
              <a:rPr lang="es-MX" sz="1300" b="1" noProof="0" dirty="0">
                <a:solidFill>
                  <a:prstClr val="white"/>
                </a:solidFill>
                <a:latin typeface="Arial" panose="020B0604020202020204" pitchFamily="34" charset="0"/>
                <a:cs typeface="Arial" panose="020B0604020202020204" pitchFamily="34" charset="0"/>
              </a:rPr>
              <a:t>Sector Publico</a:t>
            </a:r>
            <a:endPar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Local</a:t>
            </a:r>
          </a:p>
        </p:txBody>
      </p:sp>
      <p:sp>
        <p:nvSpPr>
          <p:cNvPr id="86" name="CuadroTexto 85">
            <a:extLst>
              <a:ext uri="{FF2B5EF4-FFF2-40B4-BE49-F238E27FC236}">
                <a16:creationId xmlns:a16="http://schemas.microsoft.com/office/drawing/2014/main" id="{ECF1666B-CBFF-375D-D825-882D68A62814}"/>
              </a:ext>
            </a:extLst>
          </p:cNvPr>
          <p:cNvSpPr txBox="1"/>
          <p:nvPr/>
        </p:nvSpPr>
        <p:spPr>
          <a:xfrm>
            <a:off x="1921917" y="4023493"/>
            <a:ext cx="1473034" cy="292388"/>
          </a:xfrm>
          <a:prstGeom prst="rect">
            <a:avLst/>
          </a:prstGeom>
          <a:noFill/>
        </p:spPr>
        <p:txBody>
          <a:bodyPr wrap="square" rtlCol="0">
            <a:spAutoFit/>
          </a:bodyPr>
          <a:lstStyle/>
          <a:p>
            <a:pPr lvl="0" algn="ctr">
              <a:defRPr/>
            </a:pPr>
            <a:r>
              <a:rPr lang="es-MX" sz="1300" b="1" noProof="0" dirty="0">
                <a:solidFill>
                  <a:prstClr val="white"/>
                </a:solidFill>
                <a:latin typeface="Arial" panose="020B0604020202020204" pitchFamily="34" charset="0"/>
                <a:cs typeface="Arial" panose="020B0604020202020204" pitchFamily="34" charset="0"/>
              </a:rPr>
              <a:t>Sector  Privado</a:t>
            </a:r>
            <a:endPar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7" name="CuadroTexto 86">
            <a:extLst>
              <a:ext uri="{FF2B5EF4-FFF2-40B4-BE49-F238E27FC236}">
                <a16:creationId xmlns:a16="http://schemas.microsoft.com/office/drawing/2014/main" id="{7493A016-2230-E8C0-5EA6-8458BFABC146}"/>
              </a:ext>
            </a:extLst>
          </p:cNvPr>
          <p:cNvSpPr txBox="1"/>
          <p:nvPr/>
        </p:nvSpPr>
        <p:spPr>
          <a:xfrm>
            <a:off x="1913499" y="4862340"/>
            <a:ext cx="1473034"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3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ONG´s</a:t>
            </a:r>
            <a:endPar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8" name="CuadroTexto 87">
            <a:extLst>
              <a:ext uri="{FF2B5EF4-FFF2-40B4-BE49-F238E27FC236}">
                <a16:creationId xmlns:a16="http://schemas.microsoft.com/office/drawing/2014/main" id="{3E28DE4D-1121-43D2-E417-6C4897BBA41C}"/>
              </a:ext>
            </a:extLst>
          </p:cNvPr>
          <p:cNvSpPr txBox="1"/>
          <p:nvPr/>
        </p:nvSpPr>
        <p:spPr>
          <a:xfrm>
            <a:off x="2150232" y="5516034"/>
            <a:ext cx="999569"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Academia</a:t>
            </a:r>
          </a:p>
        </p:txBody>
      </p:sp>
      <p:sp>
        <p:nvSpPr>
          <p:cNvPr id="90" name="CuadroTexto 89">
            <a:extLst>
              <a:ext uri="{FF2B5EF4-FFF2-40B4-BE49-F238E27FC236}">
                <a16:creationId xmlns:a16="http://schemas.microsoft.com/office/drawing/2014/main" id="{59CC72C7-A0E2-9C9B-2DF5-3394B5B4EE4D}"/>
              </a:ext>
            </a:extLst>
          </p:cNvPr>
          <p:cNvSpPr txBox="1"/>
          <p:nvPr/>
        </p:nvSpPr>
        <p:spPr>
          <a:xfrm>
            <a:off x="2094696" y="6274376"/>
            <a:ext cx="1172515"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Ciudadanos</a:t>
            </a:r>
          </a:p>
        </p:txBody>
      </p:sp>
      <p:cxnSp>
        <p:nvCxnSpPr>
          <p:cNvPr id="12" name="Conector recto 11">
            <a:extLst>
              <a:ext uri="{FF2B5EF4-FFF2-40B4-BE49-F238E27FC236}">
                <a16:creationId xmlns:a16="http://schemas.microsoft.com/office/drawing/2014/main" id="{6C26C92D-AC38-7125-A341-207731E535ED}"/>
              </a:ext>
            </a:extLst>
          </p:cNvPr>
          <p:cNvCxnSpPr>
            <a:cxnSpLocks/>
          </p:cNvCxnSpPr>
          <p:nvPr/>
        </p:nvCxnSpPr>
        <p:spPr>
          <a:xfrm>
            <a:off x="972443" y="1703689"/>
            <a:ext cx="1011428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01" name="Gráfico 100" descr="Conexiones contorno">
            <a:extLst>
              <a:ext uri="{FF2B5EF4-FFF2-40B4-BE49-F238E27FC236}">
                <a16:creationId xmlns:a16="http://schemas.microsoft.com/office/drawing/2014/main" id="{F2EAC5D5-79C4-31A5-E518-3E2F3165347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60025" y="1024696"/>
            <a:ext cx="400108" cy="400108"/>
          </a:xfrm>
          <a:prstGeom prst="rect">
            <a:avLst/>
          </a:prstGeom>
        </p:spPr>
      </p:pic>
      <p:pic>
        <p:nvPicPr>
          <p:cNvPr id="103" name="Gráfico 102" descr="Ciclismo en compañía contorno">
            <a:extLst>
              <a:ext uri="{FF2B5EF4-FFF2-40B4-BE49-F238E27FC236}">
                <a16:creationId xmlns:a16="http://schemas.microsoft.com/office/drawing/2014/main" id="{70FE3DEB-C36E-8451-3286-736AF3F3BB6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847497" y="1022588"/>
            <a:ext cx="400110" cy="400110"/>
          </a:xfrm>
          <a:prstGeom prst="rect">
            <a:avLst/>
          </a:prstGeom>
        </p:spPr>
      </p:pic>
      <p:pic>
        <p:nvPicPr>
          <p:cNvPr id="105" name="Gráfico 104" descr="Buena idea contorno">
            <a:extLst>
              <a:ext uri="{FF2B5EF4-FFF2-40B4-BE49-F238E27FC236}">
                <a16:creationId xmlns:a16="http://schemas.microsoft.com/office/drawing/2014/main" id="{4A2D7ADC-3C0A-DDDF-93E2-E238D66AB23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859300" y="970775"/>
            <a:ext cx="400109" cy="400109"/>
          </a:xfrm>
          <a:prstGeom prst="rect">
            <a:avLst/>
          </a:prstGeom>
        </p:spPr>
      </p:pic>
      <p:sp>
        <p:nvSpPr>
          <p:cNvPr id="106" name="CuadroTexto 105">
            <a:extLst>
              <a:ext uri="{FF2B5EF4-FFF2-40B4-BE49-F238E27FC236}">
                <a16:creationId xmlns:a16="http://schemas.microsoft.com/office/drawing/2014/main" id="{F0841188-3FF6-E82C-2D4E-FD306B650054}"/>
              </a:ext>
            </a:extLst>
          </p:cNvPr>
          <p:cNvSpPr txBox="1"/>
          <p:nvPr/>
        </p:nvSpPr>
        <p:spPr>
          <a:xfrm>
            <a:off x="3379446" y="1331612"/>
            <a:ext cx="12312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Reuniones        </a:t>
            </a:r>
            <a:r>
              <a:rPr kumimoji="0" lang="es-MX" sz="1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Bi-laterales</a:t>
            </a:r>
            <a:endParaRPr kumimoji="0" lang="es-MX"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7" name="CuadroTexto 106">
            <a:extLst>
              <a:ext uri="{FF2B5EF4-FFF2-40B4-BE49-F238E27FC236}">
                <a16:creationId xmlns:a16="http://schemas.microsoft.com/office/drawing/2014/main" id="{22E96DC3-B5A8-DFFC-C15D-855C5A2CE8C2}"/>
              </a:ext>
            </a:extLst>
          </p:cNvPr>
          <p:cNvSpPr txBox="1"/>
          <p:nvPr/>
        </p:nvSpPr>
        <p:spPr>
          <a:xfrm>
            <a:off x="4536507" y="1441284"/>
            <a:ext cx="123129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Briefings</a:t>
            </a:r>
          </a:p>
        </p:txBody>
      </p:sp>
      <p:sp>
        <p:nvSpPr>
          <p:cNvPr id="108" name="CuadroTexto 107">
            <a:extLst>
              <a:ext uri="{FF2B5EF4-FFF2-40B4-BE49-F238E27FC236}">
                <a16:creationId xmlns:a16="http://schemas.microsoft.com/office/drawing/2014/main" id="{A2415411-0149-D243-2400-F115FDF72195}"/>
              </a:ext>
            </a:extLst>
          </p:cNvPr>
          <p:cNvSpPr txBox="1"/>
          <p:nvPr/>
        </p:nvSpPr>
        <p:spPr>
          <a:xfrm>
            <a:off x="5877599" y="1429681"/>
            <a:ext cx="123129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Eventos</a:t>
            </a:r>
          </a:p>
        </p:txBody>
      </p:sp>
      <p:sp>
        <p:nvSpPr>
          <p:cNvPr id="110" name="CuadroTexto 109">
            <a:extLst>
              <a:ext uri="{FF2B5EF4-FFF2-40B4-BE49-F238E27FC236}">
                <a16:creationId xmlns:a16="http://schemas.microsoft.com/office/drawing/2014/main" id="{3F2A10B6-6658-30D4-C56E-67763CA4338C}"/>
              </a:ext>
            </a:extLst>
          </p:cNvPr>
          <p:cNvSpPr txBox="1"/>
          <p:nvPr/>
        </p:nvSpPr>
        <p:spPr>
          <a:xfrm>
            <a:off x="8273640" y="1315619"/>
            <a:ext cx="159552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Compartir buenas practicas</a:t>
            </a:r>
          </a:p>
        </p:txBody>
      </p:sp>
      <p:sp>
        <p:nvSpPr>
          <p:cNvPr id="111" name="CuadroTexto 110">
            <a:extLst>
              <a:ext uri="{FF2B5EF4-FFF2-40B4-BE49-F238E27FC236}">
                <a16:creationId xmlns:a16="http://schemas.microsoft.com/office/drawing/2014/main" id="{88ACF63B-EF7A-1D5F-5697-228562B22BB9}"/>
              </a:ext>
            </a:extLst>
          </p:cNvPr>
          <p:cNvSpPr txBox="1"/>
          <p:nvPr/>
        </p:nvSpPr>
        <p:spPr>
          <a:xfrm>
            <a:off x="9772578" y="1438451"/>
            <a:ext cx="123129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Prensa</a:t>
            </a:r>
          </a:p>
        </p:txBody>
      </p:sp>
      <p:sp>
        <p:nvSpPr>
          <p:cNvPr id="112" name="CuadroTexto 111">
            <a:extLst>
              <a:ext uri="{FF2B5EF4-FFF2-40B4-BE49-F238E27FC236}">
                <a16:creationId xmlns:a16="http://schemas.microsoft.com/office/drawing/2014/main" id="{FDBE56BE-E53C-809D-CEED-28357879ED9C}"/>
              </a:ext>
            </a:extLst>
          </p:cNvPr>
          <p:cNvSpPr txBox="1"/>
          <p:nvPr/>
        </p:nvSpPr>
        <p:spPr>
          <a:xfrm>
            <a:off x="7030861" y="1424801"/>
            <a:ext cx="123129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Workshops</a:t>
            </a:r>
          </a:p>
        </p:txBody>
      </p:sp>
      <p:pic>
        <p:nvPicPr>
          <p:cNvPr id="120" name="Gráfico 119" descr="Marca de insignia1 contorno">
            <a:extLst>
              <a:ext uri="{FF2B5EF4-FFF2-40B4-BE49-F238E27FC236}">
                <a16:creationId xmlns:a16="http://schemas.microsoft.com/office/drawing/2014/main" id="{B6CAF01B-8428-20AA-4F0E-54A65F7290B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717995" y="2532182"/>
            <a:ext cx="565055" cy="565055"/>
          </a:xfrm>
          <a:prstGeom prst="rect">
            <a:avLst/>
          </a:prstGeom>
        </p:spPr>
      </p:pic>
      <p:pic>
        <p:nvPicPr>
          <p:cNvPr id="121" name="Gráfico 120" descr="Marca de insignia1 contorno">
            <a:extLst>
              <a:ext uri="{FF2B5EF4-FFF2-40B4-BE49-F238E27FC236}">
                <a16:creationId xmlns:a16="http://schemas.microsoft.com/office/drawing/2014/main" id="{4FAA273B-6BC2-EF9E-1A5F-9F3CEDAA833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997985" y="2558383"/>
            <a:ext cx="565055" cy="565055"/>
          </a:xfrm>
          <a:prstGeom prst="rect">
            <a:avLst/>
          </a:prstGeom>
        </p:spPr>
      </p:pic>
      <p:pic>
        <p:nvPicPr>
          <p:cNvPr id="122" name="Gráfico 121" descr="Marca de insignia1 contorno">
            <a:extLst>
              <a:ext uri="{FF2B5EF4-FFF2-40B4-BE49-F238E27FC236}">
                <a16:creationId xmlns:a16="http://schemas.microsoft.com/office/drawing/2014/main" id="{54059ED5-E8BB-5878-1631-0BF87CE673D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26857" y="2532182"/>
            <a:ext cx="565055" cy="565055"/>
          </a:xfrm>
          <a:prstGeom prst="rect">
            <a:avLst/>
          </a:prstGeom>
        </p:spPr>
      </p:pic>
      <p:pic>
        <p:nvPicPr>
          <p:cNvPr id="123" name="Gráfico 122" descr="Marca de insignia1 contorno">
            <a:extLst>
              <a:ext uri="{FF2B5EF4-FFF2-40B4-BE49-F238E27FC236}">
                <a16:creationId xmlns:a16="http://schemas.microsoft.com/office/drawing/2014/main" id="{8E24816A-D61E-08F9-9317-A83ADDF11F5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06847" y="2548962"/>
            <a:ext cx="565055" cy="565055"/>
          </a:xfrm>
          <a:prstGeom prst="rect">
            <a:avLst/>
          </a:prstGeom>
        </p:spPr>
      </p:pic>
      <p:pic>
        <p:nvPicPr>
          <p:cNvPr id="124" name="Gráfico 123" descr="Marca de insignia1 contorno">
            <a:extLst>
              <a:ext uri="{FF2B5EF4-FFF2-40B4-BE49-F238E27FC236}">
                <a16:creationId xmlns:a16="http://schemas.microsoft.com/office/drawing/2014/main" id="{1589D22D-FF8C-D106-47BB-8516CA5D83A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55660" y="2525100"/>
            <a:ext cx="565055" cy="565055"/>
          </a:xfrm>
          <a:prstGeom prst="rect">
            <a:avLst/>
          </a:prstGeom>
        </p:spPr>
      </p:pic>
      <p:pic>
        <p:nvPicPr>
          <p:cNvPr id="125" name="Gráfico 124" descr="Marca de insignia1 contorno">
            <a:extLst>
              <a:ext uri="{FF2B5EF4-FFF2-40B4-BE49-F238E27FC236}">
                <a16:creationId xmlns:a16="http://schemas.microsoft.com/office/drawing/2014/main" id="{1137ABFA-D289-3C58-5CA7-89AEA56B8D0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061252" y="2525100"/>
            <a:ext cx="565055" cy="565055"/>
          </a:xfrm>
          <a:prstGeom prst="rect">
            <a:avLst/>
          </a:prstGeom>
        </p:spPr>
      </p:pic>
      <p:pic>
        <p:nvPicPr>
          <p:cNvPr id="126" name="Gráfico 125" descr="Marca de insignia1 contorno">
            <a:extLst>
              <a:ext uri="{FF2B5EF4-FFF2-40B4-BE49-F238E27FC236}">
                <a16:creationId xmlns:a16="http://schemas.microsoft.com/office/drawing/2014/main" id="{28DF70E0-4561-4813-9442-3AA024F222C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749379" y="3258307"/>
            <a:ext cx="565055" cy="565055"/>
          </a:xfrm>
          <a:prstGeom prst="rect">
            <a:avLst/>
          </a:prstGeom>
        </p:spPr>
      </p:pic>
      <p:pic>
        <p:nvPicPr>
          <p:cNvPr id="127" name="Gráfico 126" descr="Marca de insignia1 contorno">
            <a:extLst>
              <a:ext uri="{FF2B5EF4-FFF2-40B4-BE49-F238E27FC236}">
                <a16:creationId xmlns:a16="http://schemas.microsoft.com/office/drawing/2014/main" id="{42DE6CD8-B988-4251-A7B4-F90763C81CA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029369" y="3284508"/>
            <a:ext cx="565055" cy="565055"/>
          </a:xfrm>
          <a:prstGeom prst="rect">
            <a:avLst/>
          </a:prstGeom>
        </p:spPr>
      </p:pic>
      <p:pic>
        <p:nvPicPr>
          <p:cNvPr id="128" name="Gráfico 127" descr="Marca de insignia1 contorno">
            <a:extLst>
              <a:ext uri="{FF2B5EF4-FFF2-40B4-BE49-F238E27FC236}">
                <a16:creationId xmlns:a16="http://schemas.microsoft.com/office/drawing/2014/main" id="{B0491960-56D0-F3EE-E411-E8FB5F3D4A4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58241" y="3258307"/>
            <a:ext cx="565055" cy="565055"/>
          </a:xfrm>
          <a:prstGeom prst="rect">
            <a:avLst/>
          </a:prstGeom>
        </p:spPr>
      </p:pic>
      <p:pic>
        <p:nvPicPr>
          <p:cNvPr id="129" name="Gráfico 128" descr="Marca de insignia1 contorno">
            <a:extLst>
              <a:ext uri="{FF2B5EF4-FFF2-40B4-BE49-F238E27FC236}">
                <a16:creationId xmlns:a16="http://schemas.microsoft.com/office/drawing/2014/main" id="{F2B9955E-3E2B-7EB6-6F45-9D81B543EBC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38231" y="3275087"/>
            <a:ext cx="565055" cy="565055"/>
          </a:xfrm>
          <a:prstGeom prst="rect">
            <a:avLst/>
          </a:prstGeom>
        </p:spPr>
      </p:pic>
      <p:pic>
        <p:nvPicPr>
          <p:cNvPr id="130" name="Gráfico 129" descr="Marca de insignia1 contorno">
            <a:extLst>
              <a:ext uri="{FF2B5EF4-FFF2-40B4-BE49-F238E27FC236}">
                <a16:creationId xmlns:a16="http://schemas.microsoft.com/office/drawing/2014/main" id="{8416FA30-B85A-554E-5398-50301D393BE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87044" y="3251225"/>
            <a:ext cx="565055" cy="565055"/>
          </a:xfrm>
          <a:prstGeom prst="rect">
            <a:avLst/>
          </a:prstGeom>
        </p:spPr>
      </p:pic>
      <p:pic>
        <p:nvPicPr>
          <p:cNvPr id="131" name="Gráfico 130" descr="Marca de insignia1 contorno">
            <a:extLst>
              <a:ext uri="{FF2B5EF4-FFF2-40B4-BE49-F238E27FC236}">
                <a16:creationId xmlns:a16="http://schemas.microsoft.com/office/drawing/2014/main" id="{A34175E5-1514-C1F1-3976-1EDA523FB7C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092636" y="3251225"/>
            <a:ext cx="565055" cy="565055"/>
          </a:xfrm>
          <a:prstGeom prst="rect">
            <a:avLst/>
          </a:prstGeom>
        </p:spPr>
      </p:pic>
      <p:pic>
        <p:nvPicPr>
          <p:cNvPr id="132" name="Gráfico 131" descr="Marca de insignia1 contorno">
            <a:extLst>
              <a:ext uri="{FF2B5EF4-FFF2-40B4-BE49-F238E27FC236}">
                <a16:creationId xmlns:a16="http://schemas.microsoft.com/office/drawing/2014/main" id="{47F2D5AE-9376-F95A-EA9B-9AF37D5F940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758363" y="3971411"/>
            <a:ext cx="565055" cy="565055"/>
          </a:xfrm>
          <a:prstGeom prst="rect">
            <a:avLst/>
          </a:prstGeom>
        </p:spPr>
      </p:pic>
      <p:pic>
        <p:nvPicPr>
          <p:cNvPr id="133" name="Gráfico 132" descr="Marca de insignia1 contorno">
            <a:extLst>
              <a:ext uri="{FF2B5EF4-FFF2-40B4-BE49-F238E27FC236}">
                <a16:creationId xmlns:a16="http://schemas.microsoft.com/office/drawing/2014/main" id="{619EE820-242C-B8F3-3A50-40BEA11C550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038353" y="3997612"/>
            <a:ext cx="565055" cy="565055"/>
          </a:xfrm>
          <a:prstGeom prst="rect">
            <a:avLst/>
          </a:prstGeom>
        </p:spPr>
      </p:pic>
      <p:pic>
        <p:nvPicPr>
          <p:cNvPr id="134" name="Gráfico 133" descr="Marca de insignia1 contorno">
            <a:extLst>
              <a:ext uri="{FF2B5EF4-FFF2-40B4-BE49-F238E27FC236}">
                <a16:creationId xmlns:a16="http://schemas.microsoft.com/office/drawing/2014/main" id="{A3D1C0E1-4E27-3497-357B-3495E2EE669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67225" y="3971411"/>
            <a:ext cx="565055" cy="565055"/>
          </a:xfrm>
          <a:prstGeom prst="rect">
            <a:avLst/>
          </a:prstGeom>
        </p:spPr>
      </p:pic>
      <p:pic>
        <p:nvPicPr>
          <p:cNvPr id="135" name="Gráfico 134" descr="Marca de insignia1 contorno">
            <a:extLst>
              <a:ext uri="{FF2B5EF4-FFF2-40B4-BE49-F238E27FC236}">
                <a16:creationId xmlns:a16="http://schemas.microsoft.com/office/drawing/2014/main" id="{A805B066-C7A3-C456-9268-B447106D6FF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47215" y="3988191"/>
            <a:ext cx="565055" cy="565055"/>
          </a:xfrm>
          <a:prstGeom prst="rect">
            <a:avLst/>
          </a:prstGeom>
        </p:spPr>
      </p:pic>
      <p:pic>
        <p:nvPicPr>
          <p:cNvPr id="136" name="Gráfico 135" descr="Marca de insignia1 contorno">
            <a:extLst>
              <a:ext uri="{FF2B5EF4-FFF2-40B4-BE49-F238E27FC236}">
                <a16:creationId xmlns:a16="http://schemas.microsoft.com/office/drawing/2014/main" id="{720AF098-A49A-8A54-F624-B76ADA46B2D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96028" y="3964329"/>
            <a:ext cx="565055" cy="565055"/>
          </a:xfrm>
          <a:prstGeom prst="rect">
            <a:avLst/>
          </a:prstGeom>
        </p:spPr>
      </p:pic>
      <p:pic>
        <p:nvPicPr>
          <p:cNvPr id="137" name="Gráfico 136" descr="Marca de insignia1 contorno">
            <a:extLst>
              <a:ext uri="{FF2B5EF4-FFF2-40B4-BE49-F238E27FC236}">
                <a16:creationId xmlns:a16="http://schemas.microsoft.com/office/drawing/2014/main" id="{D69DE445-84D9-E47C-D72F-A3C42954047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101620" y="3964329"/>
            <a:ext cx="565055" cy="565055"/>
          </a:xfrm>
          <a:prstGeom prst="rect">
            <a:avLst/>
          </a:prstGeom>
        </p:spPr>
      </p:pic>
      <p:pic>
        <p:nvPicPr>
          <p:cNvPr id="138" name="Gráfico 137" descr="Marca de insignia1 contorno">
            <a:extLst>
              <a:ext uri="{FF2B5EF4-FFF2-40B4-BE49-F238E27FC236}">
                <a16:creationId xmlns:a16="http://schemas.microsoft.com/office/drawing/2014/main" id="{6193B2D4-A20F-24D9-9181-2FE9C7120B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778647" y="4682724"/>
            <a:ext cx="565055" cy="565055"/>
          </a:xfrm>
          <a:prstGeom prst="rect">
            <a:avLst/>
          </a:prstGeom>
        </p:spPr>
      </p:pic>
      <p:pic>
        <p:nvPicPr>
          <p:cNvPr id="139" name="Gráfico 138" descr="Marca de insignia1 contorno">
            <a:extLst>
              <a:ext uri="{FF2B5EF4-FFF2-40B4-BE49-F238E27FC236}">
                <a16:creationId xmlns:a16="http://schemas.microsoft.com/office/drawing/2014/main" id="{CAF99357-815B-677C-5291-D8124236D46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058637" y="4708925"/>
            <a:ext cx="565055" cy="565055"/>
          </a:xfrm>
          <a:prstGeom prst="rect">
            <a:avLst/>
          </a:prstGeom>
        </p:spPr>
      </p:pic>
      <p:pic>
        <p:nvPicPr>
          <p:cNvPr id="140" name="Gráfico 139" descr="Marca de insignia1 contorno">
            <a:extLst>
              <a:ext uri="{FF2B5EF4-FFF2-40B4-BE49-F238E27FC236}">
                <a16:creationId xmlns:a16="http://schemas.microsoft.com/office/drawing/2014/main" id="{11EC38FC-9306-0CD3-AF15-CB161A08052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87509" y="4682724"/>
            <a:ext cx="565055" cy="565055"/>
          </a:xfrm>
          <a:prstGeom prst="rect">
            <a:avLst/>
          </a:prstGeom>
        </p:spPr>
      </p:pic>
      <p:pic>
        <p:nvPicPr>
          <p:cNvPr id="141" name="Gráfico 140" descr="Marca de insignia1 contorno">
            <a:extLst>
              <a:ext uri="{FF2B5EF4-FFF2-40B4-BE49-F238E27FC236}">
                <a16:creationId xmlns:a16="http://schemas.microsoft.com/office/drawing/2014/main" id="{83EABFF1-029A-E082-C8B3-6E50A807277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67499" y="4699504"/>
            <a:ext cx="565055" cy="565055"/>
          </a:xfrm>
          <a:prstGeom prst="rect">
            <a:avLst/>
          </a:prstGeom>
        </p:spPr>
      </p:pic>
      <p:pic>
        <p:nvPicPr>
          <p:cNvPr id="142" name="Gráfico 141" descr="Marca de insignia1 contorno">
            <a:extLst>
              <a:ext uri="{FF2B5EF4-FFF2-40B4-BE49-F238E27FC236}">
                <a16:creationId xmlns:a16="http://schemas.microsoft.com/office/drawing/2014/main" id="{368692F5-5822-D173-5B42-0D1C983EF5A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16312" y="4675642"/>
            <a:ext cx="565055" cy="565055"/>
          </a:xfrm>
          <a:prstGeom prst="rect">
            <a:avLst/>
          </a:prstGeom>
        </p:spPr>
      </p:pic>
      <p:pic>
        <p:nvPicPr>
          <p:cNvPr id="143" name="Gráfico 142" descr="Marca de insignia1 contorno">
            <a:extLst>
              <a:ext uri="{FF2B5EF4-FFF2-40B4-BE49-F238E27FC236}">
                <a16:creationId xmlns:a16="http://schemas.microsoft.com/office/drawing/2014/main" id="{F1893AAF-E9C7-B46C-34CA-4645F02B17B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121904" y="4675642"/>
            <a:ext cx="565055" cy="565055"/>
          </a:xfrm>
          <a:prstGeom prst="rect">
            <a:avLst/>
          </a:prstGeom>
        </p:spPr>
      </p:pic>
      <p:pic>
        <p:nvPicPr>
          <p:cNvPr id="144" name="Gráfico 143" descr="Marca de insignia1 contorno">
            <a:extLst>
              <a:ext uri="{FF2B5EF4-FFF2-40B4-BE49-F238E27FC236}">
                <a16:creationId xmlns:a16="http://schemas.microsoft.com/office/drawing/2014/main" id="{AC1C7917-3B34-880D-3988-0E2822B9FE2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798932" y="5436599"/>
            <a:ext cx="565055" cy="565055"/>
          </a:xfrm>
          <a:prstGeom prst="rect">
            <a:avLst/>
          </a:prstGeom>
        </p:spPr>
      </p:pic>
      <p:pic>
        <p:nvPicPr>
          <p:cNvPr id="145" name="Gráfico 144" descr="Marca de insignia1 contorno">
            <a:extLst>
              <a:ext uri="{FF2B5EF4-FFF2-40B4-BE49-F238E27FC236}">
                <a16:creationId xmlns:a16="http://schemas.microsoft.com/office/drawing/2014/main" id="{6ED43092-E807-3207-A8FE-878659F5FA3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078922" y="5462800"/>
            <a:ext cx="565055" cy="565055"/>
          </a:xfrm>
          <a:prstGeom prst="rect">
            <a:avLst/>
          </a:prstGeom>
        </p:spPr>
      </p:pic>
      <p:pic>
        <p:nvPicPr>
          <p:cNvPr id="146" name="Gráfico 145" descr="Marca de insignia1 contorno">
            <a:extLst>
              <a:ext uri="{FF2B5EF4-FFF2-40B4-BE49-F238E27FC236}">
                <a16:creationId xmlns:a16="http://schemas.microsoft.com/office/drawing/2014/main" id="{4B01FBF8-3347-8B56-C90E-1385A1C4E83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307794" y="5436599"/>
            <a:ext cx="565055" cy="565055"/>
          </a:xfrm>
          <a:prstGeom prst="rect">
            <a:avLst/>
          </a:prstGeom>
        </p:spPr>
      </p:pic>
      <p:pic>
        <p:nvPicPr>
          <p:cNvPr id="147" name="Gráfico 146" descr="Marca de insignia1 contorno">
            <a:extLst>
              <a:ext uri="{FF2B5EF4-FFF2-40B4-BE49-F238E27FC236}">
                <a16:creationId xmlns:a16="http://schemas.microsoft.com/office/drawing/2014/main" id="{A208F371-18BA-4259-BF9A-61FCEEB5E9C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87784" y="5453379"/>
            <a:ext cx="565055" cy="565055"/>
          </a:xfrm>
          <a:prstGeom prst="rect">
            <a:avLst/>
          </a:prstGeom>
        </p:spPr>
      </p:pic>
      <p:pic>
        <p:nvPicPr>
          <p:cNvPr id="148" name="Gráfico 147" descr="Marca de insignia1 contorno">
            <a:extLst>
              <a:ext uri="{FF2B5EF4-FFF2-40B4-BE49-F238E27FC236}">
                <a16:creationId xmlns:a16="http://schemas.microsoft.com/office/drawing/2014/main" id="{29039112-E338-070B-A3D7-682BFF5E979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36597" y="5429517"/>
            <a:ext cx="565055" cy="565055"/>
          </a:xfrm>
          <a:prstGeom prst="rect">
            <a:avLst/>
          </a:prstGeom>
        </p:spPr>
      </p:pic>
      <p:pic>
        <p:nvPicPr>
          <p:cNvPr id="149" name="Gráfico 148" descr="Marca de insignia1 contorno">
            <a:extLst>
              <a:ext uri="{FF2B5EF4-FFF2-40B4-BE49-F238E27FC236}">
                <a16:creationId xmlns:a16="http://schemas.microsoft.com/office/drawing/2014/main" id="{42E08699-E773-9E53-184C-5C462013C3B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142189" y="5429517"/>
            <a:ext cx="565055" cy="565055"/>
          </a:xfrm>
          <a:prstGeom prst="rect">
            <a:avLst/>
          </a:prstGeom>
        </p:spPr>
      </p:pic>
      <p:pic>
        <p:nvPicPr>
          <p:cNvPr id="156" name="Gráfico 155" descr="Marca de insignia1 contorno">
            <a:extLst>
              <a:ext uri="{FF2B5EF4-FFF2-40B4-BE49-F238E27FC236}">
                <a16:creationId xmlns:a16="http://schemas.microsoft.com/office/drawing/2014/main" id="{7E6CDB7D-FC67-3FB4-9827-E02E4E250EA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798932" y="6109390"/>
            <a:ext cx="565055" cy="565055"/>
          </a:xfrm>
          <a:prstGeom prst="rect">
            <a:avLst/>
          </a:prstGeom>
        </p:spPr>
      </p:pic>
      <p:pic>
        <p:nvPicPr>
          <p:cNvPr id="157" name="Gráfico 156" descr="Marca de insignia1 contorno">
            <a:extLst>
              <a:ext uri="{FF2B5EF4-FFF2-40B4-BE49-F238E27FC236}">
                <a16:creationId xmlns:a16="http://schemas.microsoft.com/office/drawing/2014/main" id="{EF0DAE6E-97CB-B2A3-A091-28ADA9BA299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078922" y="6135591"/>
            <a:ext cx="565055" cy="565055"/>
          </a:xfrm>
          <a:prstGeom prst="rect">
            <a:avLst/>
          </a:prstGeom>
        </p:spPr>
      </p:pic>
      <p:pic>
        <p:nvPicPr>
          <p:cNvPr id="158" name="Gráfico 157" descr="Marca de insignia1 contorno">
            <a:extLst>
              <a:ext uri="{FF2B5EF4-FFF2-40B4-BE49-F238E27FC236}">
                <a16:creationId xmlns:a16="http://schemas.microsoft.com/office/drawing/2014/main" id="{848F1907-9CD2-B275-9686-89CA94BA5A0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307794" y="6109390"/>
            <a:ext cx="565055" cy="565055"/>
          </a:xfrm>
          <a:prstGeom prst="rect">
            <a:avLst/>
          </a:prstGeom>
        </p:spPr>
      </p:pic>
      <p:pic>
        <p:nvPicPr>
          <p:cNvPr id="159" name="Gráfico 158" descr="Marca de insignia1 contorno">
            <a:extLst>
              <a:ext uri="{FF2B5EF4-FFF2-40B4-BE49-F238E27FC236}">
                <a16:creationId xmlns:a16="http://schemas.microsoft.com/office/drawing/2014/main" id="{800B9CFA-11CA-3DB0-7F0A-16A2B2D891B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587784" y="6126170"/>
            <a:ext cx="565055" cy="565055"/>
          </a:xfrm>
          <a:prstGeom prst="rect">
            <a:avLst/>
          </a:prstGeom>
        </p:spPr>
      </p:pic>
      <p:pic>
        <p:nvPicPr>
          <p:cNvPr id="160" name="Gráfico 159" descr="Marca de insignia1 contorno">
            <a:extLst>
              <a:ext uri="{FF2B5EF4-FFF2-40B4-BE49-F238E27FC236}">
                <a16:creationId xmlns:a16="http://schemas.microsoft.com/office/drawing/2014/main" id="{DCDB487F-B3D1-CEAB-72E1-4714BA3C434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36597" y="6102308"/>
            <a:ext cx="565055" cy="565055"/>
          </a:xfrm>
          <a:prstGeom prst="rect">
            <a:avLst/>
          </a:prstGeom>
        </p:spPr>
      </p:pic>
      <p:pic>
        <p:nvPicPr>
          <p:cNvPr id="161" name="Gráfico 160" descr="Marca de insignia1 contorno">
            <a:extLst>
              <a:ext uri="{FF2B5EF4-FFF2-40B4-BE49-F238E27FC236}">
                <a16:creationId xmlns:a16="http://schemas.microsoft.com/office/drawing/2014/main" id="{3A71A34B-8B6D-0046-F6E5-88595F8B95E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142189" y="6102308"/>
            <a:ext cx="565055" cy="565055"/>
          </a:xfrm>
          <a:prstGeom prst="rect">
            <a:avLst/>
          </a:prstGeom>
        </p:spPr>
      </p:pic>
      <p:pic>
        <p:nvPicPr>
          <p:cNvPr id="163" name="Gráfico 162" descr="Periódico contorno">
            <a:extLst>
              <a:ext uri="{FF2B5EF4-FFF2-40B4-BE49-F238E27FC236}">
                <a16:creationId xmlns:a16="http://schemas.microsoft.com/office/drawing/2014/main" id="{6F4ED8C7-0B0A-E897-7E0D-98A9ED0A9F6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136361" y="965856"/>
            <a:ext cx="403245" cy="403245"/>
          </a:xfrm>
          <a:prstGeom prst="rect">
            <a:avLst/>
          </a:prstGeom>
        </p:spPr>
      </p:pic>
      <p:pic>
        <p:nvPicPr>
          <p:cNvPr id="165" name="Gráfico 164" descr="Blog contorno">
            <a:extLst>
              <a:ext uri="{FF2B5EF4-FFF2-40B4-BE49-F238E27FC236}">
                <a16:creationId xmlns:a16="http://schemas.microsoft.com/office/drawing/2014/main" id="{265B3C17-B3D4-BBDB-3EFD-3C4586ADB05B}"/>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051954" y="1031321"/>
            <a:ext cx="406780" cy="406780"/>
          </a:xfrm>
          <a:prstGeom prst="rect">
            <a:avLst/>
          </a:prstGeom>
        </p:spPr>
      </p:pic>
      <p:pic>
        <p:nvPicPr>
          <p:cNvPr id="169" name="Gráfico 168" descr="Lluvia de ideas de grupo contorno">
            <a:extLst>
              <a:ext uri="{FF2B5EF4-FFF2-40B4-BE49-F238E27FC236}">
                <a16:creationId xmlns:a16="http://schemas.microsoft.com/office/drawing/2014/main" id="{1767F3CA-0D85-1B1B-70D2-4A4D6AF10F0C}"/>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259324" y="1027858"/>
            <a:ext cx="400111" cy="400111"/>
          </a:xfrm>
          <a:prstGeom prst="rect">
            <a:avLst/>
          </a:prstGeom>
        </p:spPr>
      </p:pic>
      <p:pic>
        <p:nvPicPr>
          <p:cNvPr id="3" name="Imagen 2">
            <a:extLst>
              <a:ext uri="{FF2B5EF4-FFF2-40B4-BE49-F238E27FC236}">
                <a16:creationId xmlns:a16="http://schemas.microsoft.com/office/drawing/2014/main" id="{12370890-5538-3DBA-7F53-410D54DE990B}"/>
              </a:ext>
            </a:extLst>
          </p:cNvPr>
          <p:cNvPicPr>
            <a:picLocks noChangeAspect="1"/>
          </p:cNvPicPr>
          <p:nvPr/>
        </p:nvPicPr>
        <p:blipFill>
          <a:blip r:embed="rId16"/>
          <a:stretch>
            <a:fillRect/>
          </a:stretch>
        </p:blipFill>
        <p:spPr>
          <a:xfrm>
            <a:off x="10007600" y="1"/>
            <a:ext cx="2450360" cy="899452"/>
          </a:xfrm>
          <a:prstGeom prst="rect">
            <a:avLst/>
          </a:prstGeom>
        </p:spPr>
      </p:pic>
      <p:pic>
        <p:nvPicPr>
          <p:cNvPr id="4" name="Gráfico 3" descr="Marca de insignia1 contorno">
            <a:extLst>
              <a:ext uri="{FF2B5EF4-FFF2-40B4-BE49-F238E27FC236}">
                <a16:creationId xmlns:a16="http://schemas.microsoft.com/office/drawing/2014/main" id="{D7F50F41-A2DE-1573-E239-72E6B80F730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717995" y="1819078"/>
            <a:ext cx="565055" cy="565055"/>
          </a:xfrm>
          <a:prstGeom prst="rect">
            <a:avLst/>
          </a:prstGeom>
        </p:spPr>
      </p:pic>
      <p:pic>
        <p:nvPicPr>
          <p:cNvPr id="9" name="Gráfico 8" descr="Marca de insignia1 contorno">
            <a:extLst>
              <a:ext uri="{FF2B5EF4-FFF2-40B4-BE49-F238E27FC236}">
                <a16:creationId xmlns:a16="http://schemas.microsoft.com/office/drawing/2014/main" id="{83C4E717-92E1-F06C-066F-908BE309FF2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997985" y="1845279"/>
            <a:ext cx="565055" cy="565055"/>
          </a:xfrm>
          <a:prstGeom prst="rect">
            <a:avLst/>
          </a:prstGeom>
        </p:spPr>
      </p:pic>
      <p:pic>
        <p:nvPicPr>
          <p:cNvPr id="15" name="Gráfico 14" descr="Marca de insignia1 contorno">
            <a:extLst>
              <a:ext uri="{FF2B5EF4-FFF2-40B4-BE49-F238E27FC236}">
                <a16:creationId xmlns:a16="http://schemas.microsoft.com/office/drawing/2014/main" id="{8F6E54EE-4DED-EF69-A3D8-8A76206E1CD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26857" y="1819078"/>
            <a:ext cx="565055" cy="565055"/>
          </a:xfrm>
          <a:prstGeom prst="rect">
            <a:avLst/>
          </a:prstGeom>
        </p:spPr>
      </p:pic>
      <p:pic>
        <p:nvPicPr>
          <p:cNvPr id="16" name="Gráfico 15" descr="Marca de insignia1 contorno">
            <a:extLst>
              <a:ext uri="{FF2B5EF4-FFF2-40B4-BE49-F238E27FC236}">
                <a16:creationId xmlns:a16="http://schemas.microsoft.com/office/drawing/2014/main" id="{712585A3-6052-B0B5-7437-3DE2EE9FE6F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06847" y="1835858"/>
            <a:ext cx="565055" cy="565055"/>
          </a:xfrm>
          <a:prstGeom prst="rect">
            <a:avLst/>
          </a:prstGeom>
        </p:spPr>
      </p:pic>
      <p:pic>
        <p:nvPicPr>
          <p:cNvPr id="17" name="Gráfico 16" descr="Marca de insignia1 contorno">
            <a:extLst>
              <a:ext uri="{FF2B5EF4-FFF2-40B4-BE49-F238E27FC236}">
                <a16:creationId xmlns:a16="http://schemas.microsoft.com/office/drawing/2014/main" id="{EA3E6430-C344-48A2-0510-1B17EAB29B4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8755660" y="1811996"/>
            <a:ext cx="565055" cy="565055"/>
          </a:xfrm>
          <a:prstGeom prst="rect">
            <a:avLst/>
          </a:prstGeom>
        </p:spPr>
      </p:pic>
      <p:pic>
        <p:nvPicPr>
          <p:cNvPr id="18" name="Gráfico 17" descr="Marca de insignia1 contorno">
            <a:extLst>
              <a:ext uri="{FF2B5EF4-FFF2-40B4-BE49-F238E27FC236}">
                <a16:creationId xmlns:a16="http://schemas.microsoft.com/office/drawing/2014/main" id="{29AEF45A-6A59-CDE0-32DF-F8520ECDB99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061252" y="1811996"/>
            <a:ext cx="565055" cy="565055"/>
          </a:xfrm>
          <a:prstGeom prst="rect">
            <a:avLst/>
          </a:prstGeom>
        </p:spPr>
      </p:pic>
    </p:spTree>
    <p:extLst>
      <p:ext uri="{BB962C8B-B14F-4D97-AF65-F5344CB8AC3E}">
        <p14:creationId xmlns:p14="http://schemas.microsoft.com/office/powerpoint/2010/main" val="596256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6" descr="Suecia: el país sin basura gracias al reciclaje | Reciclaje Contemar">
            <a:extLst>
              <a:ext uri="{FF2B5EF4-FFF2-40B4-BE49-F238E27FC236}">
                <a16:creationId xmlns:a16="http://schemas.microsoft.com/office/drawing/2014/main" id="{A7BD4FAF-593B-4F46-BED7-9BEC4019B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56910381-A478-D250-BB27-C6984A62187F}"/>
              </a:ext>
            </a:extLst>
          </p:cNvPr>
          <p:cNvSpPr/>
          <p:nvPr/>
        </p:nvSpPr>
        <p:spPr>
          <a:xfrm>
            <a:off x="0" y="0"/>
            <a:ext cx="12192000" cy="6858000"/>
          </a:xfrm>
          <a:prstGeom prst="rect">
            <a:avLst/>
          </a:prstGeom>
          <a:solidFill>
            <a:schemeClr val="tx1">
              <a:lumMod val="65000"/>
              <a:lumOff val="35000"/>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aphicFrame>
        <p:nvGraphicFramePr>
          <p:cNvPr id="4" name="Tabla 3">
            <a:extLst>
              <a:ext uri="{FF2B5EF4-FFF2-40B4-BE49-F238E27FC236}">
                <a16:creationId xmlns:a16="http://schemas.microsoft.com/office/drawing/2014/main" id="{DE527463-6B9F-4536-AD11-50AEC98B1750}"/>
              </a:ext>
            </a:extLst>
          </p:cNvPr>
          <p:cNvGraphicFramePr>
            <a:graphicFrameLocks noGrp="1"/>
          </p:cNvGraphicFramePr>
          <p:nvPr>
            <p:extLst>
              <p:ext uri="{D42A27DB-BD31-4B8C-83A1-F6EECF244321}">
                <p14:modId xmlns:p14="http://schemas.microsoft.com/office/powerpoint/2010/main" val="2930317691"/>
              </p:ext>
            </p:extLst>
          </p:nvPr>
        </p:nvGraphicFramePr>
        <p:xfrm>
          <a:off x="405063" y="2504917"/>
          <a:ext cx="11381874" cy="2728088"/>
        </p:xfrm>
        <a:graphic>
          <a:graphicData uri="http://schemas.openxmlformats.org/drawingml/2006/table">
            <a:tbl>
              <a:tblPr/>
              <a:tblGrid>
                <a:gridCol w="698814">
                  <a:extLst>
                    <a:ext uri="{9D8B030D-6E8A-4147-A177-3AD203B41FA5}">
                      <a16:colId xmlns:a16="http://schemas.microsoft.com/office/drawing/2014/main" val="2919193934"/>
                    </a:ext>
                  </a:extLst>
                </a:gridCol>
                <a:gridCol w="1953761">
                  <a:extLst>
                    <a:ext uri="{9D8B030D-6E8A-4147-A177-3AD203B41FA5}">
                      <a16:colId xmlns:a16="http://schemas.microsoft.com/office/drawing/2014/main" val="1052593375"/>
                    </a:ext>
                  </a:extLst>
                </a:gridCol>
                <a:gridCol w="3483531">
                  <a:extLst>
                    <a:ext uri="{9D8B030D-6E8A-4147-A177-3AD203B41FA5}">
                      <a16:colId xmlns:a16="http://schemas.microsoft.com/office/drawing/2014/main" val="566685588"/>
                    </a:ext>
                  </a:extLst>
                </a:gridCol>
                <a:gridCol w="625642">
                  <a:extLst>
                    <a:ext uri="{9D8B030D-6E8A-4147-A177-3AD203B41FA5}">
                      <a16:colId xmlns:a16="http://schemas.microsoft.com/office/drawing/2014/main" val="3883981594"/>
                    </a:ext>
                  </a:extLst>
                </a:gridCol>
                <a:gridCol w="685800">
                  <a:extLst>
                    <a:ext uri="{9D8B030D-6E8A-4147-A177-3AD203B41FA5}">
                      <a16:colId xmlns:a16="http://schemas.microsoft.com/office/drawing/2014/main" val="3297017463"/>
                    </a:ext>
                  </a:extLst>
                </a:gridCol>
                <a:gridCol w="709863">
                  <a:extLst>
                    <a:ext uri="{9D8B030D-6E8A-4147-A177-3AD203B41FA5}">
                      <a16:colId xmlns:a16="http://schemas.microsoft.com/office/drawing/2014/main" val="3865796229"/>
                    </a:ext>
                  </a:extLst>
                </a:gridCol>
                <a:gridCol w="661737">
                  <a:extLst>
                    <a:ext uri="{9D8B030D-6E8A-4147-A177-3AD203B41FA5}">
                      <a16:colId xmlns:a16="http://schemas.microsoft.com/office/drawing/2014/main" val="4276983231"/>
                    </a:ext>
                  </a:extLst>
                </a:gridCol>
                <a:gridCol w="577516">
                  <a:extLst>
                    <a:ext uri="{9D8B030D-6E8A-4147-A177-3AD203B41FA5}">
                      <a16:colId xmlns:a16="http://schemas.microsoft.com/office/drawing/2014/main" val="3456789507"/>
                    </a:ext>
                  </a:extLst>
                </a:gridCol>
                <a:gridCol w="697831">
                  <a:extLst>
                    <a:ext uri="{9D8B030D-6E8A-4147-A177-3AD203B41FA5}">
                      <a16:colId xmlns:a16="http://schemas.microsoft.com/office/drawing/2014/main" val="1413566067"/>
                    </a:ext>
                  </a:extLst>
                </a:gridCol>
                <a:gridCol w="649706">
                  <a:extLst>
                    <a:ext uri="{9D8B030D-6E8A-4147-A177-3AD203B41FA5}">
                      <a16:colId xmlns:a16="http://schemas.microsoft.com/office/drawing/2014/main" val="4281115623"/>
                    </a:ext>
                  </a:extLst>
                </a:gridCol>
                <a:gridCol w="637673">
                  <a:extLst>
                    <a:ext uri="{9D8B030D-6E8A-4147-A177-3AD203B41FA5}">
                      <a16:colId xmlns:a16="http://schemas.microsoft.com/office/drawing/2014/main" val="2402104917"/>
                    </a:ext>
                  </a:extLst>
                </a:gridCol>
              </a:tblGrid>
              <a:tr h="179987">
                <a:tc rowSpan="2">
                  <a:txBody>
                    <a:bodyPr/>
                    <a:lstStyle/>
                    <a:p>
                      <a:pPr algn="ctr" fontAlgn="ctr"/>
                      <a:r>
                        <a:rPr lang="en-US" sz="700" b="1" i="0" u="none" strike="noStrike" noProof="0" dirty="0">
                          <a:solidFill>
                            <a:srgbClr val="FFFFFF"/>
                          </a:solidFill>
                          <a:effectLst/>
                          <a:latin typeface="Aptos Narrow" panose="020B0004020202020204" pitchFamily="34" charset="0"/>
                        </a:rPr>
                        <a:t> </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rowSpan="2">
                  <a:txBody>
                    <a:bodyPr/>
                    <a:lstStyle/>
                    <a:p>
                      <a:pPr algn="ctr" fontAlgn="ctr"/>
                      <a:r>
                        <a:rPr lang="en-US" sz="1000" b="1" i="0" u="none" strike="noStrike" noProof="0" dirty="0">
                          <a:solidFill>
                            <a:srgbClr val="FFFFFF"/>
                          </a:solidFill>
                          <a:effectLst/>
                          <a:latin typeface="Aptos Narrow" panose="020B0004020202020204" pitchFamily="34" charset="0"/>
                        </a:rPr>
                        <a:t>ACTIVIDADES</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2501A"/>
                    </a:solidFill>
                  </a:tcPr>
                </a:tc>
                <a:tc rowSpan="2">
                  <a:txBody>
                    <a:bodyPr/>
                    <a:lstStyle/>
                    <a:p>
                      <a:pPr algn="ctr" fontAlgn="ctr"/>
                      <a:r>
                        <a:rPr lang="en-US" sz="1000" b="1" i="0" u="none" strike="noStrike" noProof="0" dirty="0">
                          <a:solidFill>
                            <a:srgbClr val="FFFFFF"/>
                          </a:solidFill>
                          <a:effectLst/>
                          <a:latin typeface="Aptos Narrow" panose="020B0004020202020204" pitchFamily="34" charset="0"/>
                        </a:rPr>
                        <a:t>ENTREGABLES</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2501A"/>
                    </a:solidFill>
                  </a:tcPr>
                </a:tc>
                <a:tc gridSpan="8">
                  <a:txBody>
                    <a:bodyPr/>
                    <a:lstStyle/>
                    <a:p>
                      <a:pPr algn="ctr" fontAlgn="ctr"/>
                      <a:r>
                        <a:rPr lang="en-US" sz="1000" b="1" i="0" u="none" strike="noStrike" noProof="0" dirty="0">
                          <a:solidFill>
                            <a:srgbClr val="FFFFFF"/>
                          </a:solidFill>
                          <a:effectLst/>
                          <a:latin typeface="Aptos Narrow" panose="020B0004020202020204" pitchFamily="34" charset="0"/>
                        </a:rPr>
                        <a:t>2025</a:t>
                      </a:r>
                    </a:p>
                  </a:txBody>
                  <a:tcPr marL="6491" marR="6491" marT="649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2501A"/>
                    </a:solidFill>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80049250"/>
                  </a:ext>
                </a:extLst>
              </a:tr>
              <a:tr h="165498">
                <a:tc vMerge="1">
                  <a:txBody>
                    <a:bodyPr/>
                    <a:lstStyle/>
                    <a:p>
                      <a:endParaRPr lang="es-DO"/>
                    </a:p>
                  </a:txBody>
                  <a:tcPr/>
                </a:tc>
                <a:tc vMerge="1">
                  <a:txBody>
                    <a:bodyPr/>
                    <a:lstStyle/>
                    <a:p>
                      <a:endParaRPr lang="es-DO"/>
                    </a:p>
                  </a:txBody>
                  <a:tcPr/>
                </a:tc>
                <a:tc vMerge="1">
                  <a:txBody>
                    <a:bodyPr/>
                    <a:lstStyle/>
                    <a:p>
                      <a:endParaRPr lang="es-DO"/>
                    </a:p>
                  </a:txBody>
                  <a:tcPr/>
                </a:tc>
                <a:tc>
                  <a:txBody>
                    <a:bodyPr/>
                    <a:lstStyle/>
                    <a:p>
                      <a:pPr algn="ctr" fontAlgn="ctr"/>
                      <a:r>
                        <a:rPr lang="en-US" sz="1000" b="1" i="0" u="none" strike="noStrike" noProof="0" dirty="0">
                          <a:solidFill>
                            <a:srgbClr val="FFFFFF"/>
                          </a:solidFill>
                          <a:effectLst/>
                          <a:latin typeface="Aptos Narrow" panose="020B0004020202020204" pitchFamily="34" charset="0"/>
                        </a:rPr>
                        <a:t>MAY</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a:txBody>
                    <a:bodyPr/>
                    <a:lstStyle/>
                    <a:p>
                      <a:pPr marL="88900" indent="0" algn="ctr" fontAlgn="ctr"/>
                      <a:r>
                        <a:rPr lang="en-US" sz="1000" b="1" i="0" u="none" strike="noStrike" noProof="0" dirty="0">
                          <a:solidFill>
                            <a:srgbClr val="FFFFFF"/>
                          </a:solidFill>
                          <a:effectLst/>
                          <a:latin typeface="Aptos Narrow" panose="020B0004020202020204" pitchFamily="34" charset="0"/>
                        </a:rPr>
                        <a:t>JUN</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JUL</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AGO</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SEPT</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OCT</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NOV</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DEC</a:t>
                      </a:r>
                    </a:p>
                  </a:txBody>
                  <a:tcPr marL="6491" marR="6491" marT="649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extLst>
                  <a:ext uri="{0D108BD9-81ED-4DB2-BD59-A6C34878D82A}">
                    <a16:rowId xmlns:a16="http://schemas.microsoft.com/office/drawing/2014/main" val="4230419230"/>
                  </a:ext>
                </a:extLst>
              </a:tr>
              <a:tr h="313172">
                <a:tc rowSpan="7">
                  <a:txBody>
                    <a:bodyPr/>
                    <a:lstStyle/>
                    <a:p>
                      <a:pPr algn="ctr"/>
                      <a:r>
                        <a:rPr lang="en-US" sz="1400" b="1" noProof="0" dirty="0" err="1">
                          <a:solidFill>
                            <a:schemeClr val="bg1"/>
                          </a:solidFill>
                          <a:latin typeface="Arial" panose="020B0604020202020204" pitchFamily="34" charset="0"/>
                          <a:cs typeface="Arial" panose="020B0604020202020204" pitchFamily="34" charset="0"/>
                        </a:rPr>
                        <a:t>Materiales</a:t>
                      </a:r>
                      <a:r>
                        <a:rPr lang="en-US" sz="1400" b="1" noProof="0" dirty="0">
                          <a:solidFill>
                            <a:schemeClr val="bg1"/>
                          </a:solidFill>
                          <a:latin typeface="Arial" panose="020B0604020202020204" pitchFamily="34" charset="0"/>
                          <a:cs typeface="Arial" panose="020B0604020202020204" pitchFamily="34" charset="0"/>
                        </a:rPr>
                        <a:t> </a:t>
                      </a:r>
                      <a:r>
                        <a:rPr lang="en-US" sz="1400" b="1" noProof="0" dirty="0" err="1">
                          <a:solidFill>
                            <a:schemeClr val="bg1"/>
                          </a:solidFill>
                          <a:latin typeface="Arial" panose="020B0604020202020204" pitchFamily="34" charset="0"/>
                          <a:cs typeface="Arial" panose="020B0604020202020204" pitchFamily="34" charset="0"/>
                        </a:rPr>
                        <a:t>comunicacion</a:t>
                      </a:r>
                      <a:r>
                        <a:rPr lang="en-US" sz="1400" b="1" noProof="0" dirty="0">
                          <a:solidFill>
                            <a:schemeClr val="bg1"/>
                          </a:solidFill>
                          <a:latin typeface="Arial" panose="020B0604020202020204" pitchFamily="34" charset="0"/>
                          <a:cs typeface="Arial" panose="020B0604020202020204" pitchFamily="34" charset="0"/>
                        </a:rPr>
                        <a:t> </a:t>
                      </a:r>
                      <a:r>
                        <a:rPr lang="en-US" sz="1400" b="1" noProof="0" dirty="0" err="1">
                          <a:solidFill>
                            <a:schemeClr val="bg1"/>
                          </a:solidFill>
                          <a:latin typeface="Arial" panose="020B0604020202020204" pitchFamily="34" charset="0"/>
                          <a:cs typeface="Arial" panose="020B0604020202020204" pitchFamily="34" charset="0"/>
                        </a:rPr>
                        <a:t>desarrollados</a:t>
                      </a:r>
                      <a:r>
                        <a:rPr lang="en-US" sz="1400" b="1" noProof="0" dirty="0">
                          <a:solidFill>
                            <a:schemeClr val="bg1"/>
                          </a:solidFill>
                          <a:latin typeface="Arial" panose="020B0604020202020204" pitchFamily="34" charset="0"/>
                          <a:cs typeface="Arial" panose="020B0604020202020204" pitchFamily="34" charset="0"/>
                        </a:rPr>
                        <a:t> </a:t>
                      </a:r>
                      <a:endParaRPr lang="en-US" sz="1200" b="0" noProof="0" dirty="0">
                        <a:solidFill>
                          <a:schemeClr val="bg1"/>
                        </a:solidFill>
                        <a:latin typeface="Arial" panose="020B0604020202020204" pitchFamily="34" charset="0"/>
                        <a:cs typeface="Arial" panose="020B0604020202020204" pitchFamily="34" charset="0"/>
                      </a:endParaRPr>
                    </a:p>
                  </a:txBody>
                  <a:tcPr marL="6491" marR="6491" marT="6491" marB="0" vert="vert270" anchor="ctr">
                    <a:lnL w="12700" cap="flat" cmpd="sng" algn="ctr">
                      <a:solidFill>
                        <a:schemeClr val="bg1">
                          <a:lumMod val="75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4B3E1"/>
                    </a:solidFill>
                  </a:tcPr>
                </a:tc>
                <a:tc rowSpan="2">
                  <a:txBody>
                    <a:bodyPr/>
                    <a:lstStyle/>
                    <a:p>
                      <a:pPr algn="l" fontAlgn="ctr"/>
                      <a:r>
                        <a:rPr lang="en-US" sz="1000" b="0" i="0" u="none" strike="noStrike" noProof="0" dirty="0">
                          <a:solidFill>
                            <a:schemeClr val="tx1"/>
                          </a:solidFill>
                          <a:effectLst/>
                          <a:latin typeface="Aptos Narrow" panose="020B0004020202020204" pitchFamily="34" charset="0"/>
                        </a:rPr>
                        <a:t> 1. </a:t>
                      </a:r>
                      <a:r>
                        <a:rPr lang="es-MX" sz="1000" b="0" i="0" u="none" strike="noStrike" noProof="0" dirty="0">
                          <a:solidFill>
                            <a:schemeClr val="tx1"/>
                          </a:solidFill>
                          <a:effectLst/>
                          <a:latin typeface="Aptos Narrow" panose="020B0004020202020204" pitchFamily="34" charset="0"/>
                        </a:rPr>
                        <a:t>Definir y acordar una Estrategia de Comunicación y Gestión.</a:t>
                      </a:r>
                      <a:endParaRPr lang="en-US" sz="10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Estrategia de comunicación formulada y acordada.</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3061748"/>
                  </a:ext>
                </a:extLst>
              </a:tr>
              <a:tr h="385010">
                <a:tc vMerge="1">
                  <a:txBody>
                    <a:bodyPr/>
                    <a:lstStyle/>
                    <a:p>
                      <a:endParaRPr lang="es-DO"/>
                    </a:p>
                  </a:txBody>
                  <a:tcPr>
                    <a:lnT w="6350" cap="flat" cmpd="sng" algn="ctr">
                      <a:solidFill>
                        <a:srgbClr val="000000"/>
                      </a:solidFill>
                      <a:prstDash val="solid"/>
                      <a:round/>
                      <a:headEnd type="none" w="med" len="med"/>
                      <a:tailEnd type="none" w="med" len="med"/>
                    </a:lnT>
                  </a:tcPr>
                </a:tc>
                <a:tc vMerge="1">
                  <a:txBody>
                    <a:bodyPr/>
                    <a:lstStyle/>
                    <a:p>
                      <a:endParaRPr lang="es-DO"/>
                    </a:p>
                  </a:txBody>
                  <a:tcPr>
                    <a:lnT w="6350" cap="flat" cmpd="sng" algn="ctr">
                      <a:solidFill>
                        <a:srgbClr val="000000"/>
                      </a:solidFill>
                      <a:prstDash val="solid"/>
                      <a:round/>
                      <a:headEnd type="none" w="med" len="med"/>
                      <a:tailEnd type="none" w="med" len="med"/>
                    </a:lnT>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Audiencias clave identificadas y listas de distribución desarrolladas.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67250209"/>
                  </a:ext>
                </a:extLst>
              </a:tr>
              <a:tr h="316746">
                <a:tc vMerge="1">
                  <a:txBody>
                    <a:bodyPr/>
                    <a:lstStyle/>
                    <a:p>
                      <a:endParaRPr lang="es-DO"/>
                    </a:p>
                  </a:txBody>
                  <a:tcPr/>
                </a:tc>
                <a:tc rowSpan="3">
                  <a:txBody>
                    <a:bodyPr/>
                    <a:lstStyle/>
                    <a:p>
                      <a:pPr algn="l" fontAlgn="ctr"/>
                      <a:r>
                        <a:rPr lang="en-US" sz="1000" b="0" i="0" u="none" strike="noStrike" noProof="0" dirty="0">
                          <a:solidFill>
                            <a:schemeClr val="tx1"/>
                          </a:solidFill>
                          <a:effectLst/>
                          <a:latin typeface="Aptos Narrow" panose="020B0004020202020204" pitchFamily="34" charset="0"/>
                        </a:rPr>
                        <a:t> 2. </a:t>
                      </a:r>
                      <a:r>
                        <a:rPr lang="es-MX" sz="1000" b="0" i="0" u="none" strike="noStrike" noProof="0" dirty="0">
                          <a:solidFill>
                            <a:schemeClr val="tx1"/>
                          </a:solidFill>
                          <a:effectLst/>
                          <a:latin typeface="Aptos Narrow" panose="020B0004020202020204" pitchFamily="34" charset="0"/>
                        </a:rPr>
                        <a:t>Definir narrativas del proyecto, plantillas visuales, lineamientos y difundir información general y productos de comunicación del proyecto</a:t>
                      </a:r>
                      <a:endParaRPr lang="en-US" sz="10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Narrativas del proyecto, plantillas visuales y lineamientos desarrollados en español e inglés.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38561513"/>
                  </a:ext>
                </a:extLst>
              </a:tr>
              <a:tr h="308896">
                <a:tc vMerge="1">
                  <a:txBody>
                    <a:bodyPr/>
                    <a:lstStyle/>
                    <a:p>
                      <a:endParaRPr lang="es-DO"/>
                    </a:p>
                  </a:txBody>
                  <a:tcPr/>
                </a:tc>
                <a:tc vMerge="1">
                  <a:txBody>
                    <a:bodyPr/>
                    <a:lstStyle/>
                    <a:p>
                      <a:endParaRPr lang="es-DO"/>
                    </a:p>
                  </a:txBody>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Sitio web del proyecto desarrollado y actualizado regularmente en español e inglés.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57762052"/>
                  </a:ext>
                </a:extLst>
              </a:tr>
              <a:tr h="435352">
                <a:tc vMerge="1">
                  <a:txBody>
                    <a:bodyPr/>
                    <a:lstStyle/>
                    <a:p>
                      <a:endParaRPr lang="es-DO"/>
                    </a:p>
                  </a:txBody>
                  <a:tcPr/>
                </a:tc>
                <a:tc vMerge="1">
                  <a:txBody>
                    <a:bodyPr/>
                    <a:lstStyle/>
                    <a:p>
                      <a:endParaRPr lang="es-DO"/>
                    </a:p>
                  </a:txBody>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Kits de información para medios, incluyendo hojas informativas sobre el proyecto GEF LAC, intervenciones planificadas, datos de contacto y folleto del proyecto desarrollados en español e inglés.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64284551"/>
                  </a:ext>
                </a:extLst>
              </a:tr>
              <a:tr h="302585">
                <a:tc vMerge="1">
                  <a:txBody>
                    <a:bodyPr/>
                    <a:lstStyle/>
                    <a:p>
                      <a:endParaRPr lang="es-DO"/>
                    </a:p>
                  </a:txBody>
                  <a:tcPr/>
                </a:tc>
                <a:tc rowSpan="2">
                  <a:txBody>
                    <a:bodyPr/>
                    <a:lstStyle/>
                    <a:p>
                      <a:pPr algn="l" fontAlgn="ctr"/>
                      <a:r>
                        <a:rPr lang="en-US" sz="1000" b="0" i="0" u="none" strike="noStrike" noProof="0" dirty="0">
                          <a:solidFill>
                            <a:schemeClr val="tx1"/>
                          </a:solidFill>
                          <a:effectLst/>
                          <a:latin typeface="Aptos Narrow" panose="020B0004020202020204" pitchFamily="34" charset="0"/>
                        </a:rPr>
                        <a:t> 3. </a:t>
                      </a:r>
                      <a:r>
                        <a:rPr lang="en-US" sz="1000" b="0" i="0" u="none" strike="noStrike" noProof="0" dirty="0" err="1">
                          <a:solidFill>
                            <a:schemeClr val="tx1"/>
                          </a:solidFill>
                          <a:effectLst/>
                          <a:latin typeface="Aptos Narrow" panose="020B0004020202020204" pitchFamily="34" charset="0"/>
                        </a:rPr>
                        <a:t>Desarrollar</a:t>
                      </a:r>
                      <a:r>
                        <a:rPr lang="en-US" sz="1000" b="0" i="0" u="none" strike="noStrike" noProof="0" dirty="0">
                          <a:solidFill>
                            <a:schemeClr val="tx1"/>
                          </a:solidFill>
                          <a:effectLst/>
                          <a:latin typeface="Aptos Narrow" panose="020B0004020202020204" pitchFamily="34" charset="0"/>
                        </a:rPr>
                        <a:t> </a:t>
                      </a:r>
                      <a:r>
                        <a:rPr lang="en-US" sz="1000" b="0" i="0" u="none" strike="noStrike" noProof="0" dirty="0" err="1">
                          <a:solidFill>
                            <a:schemeClr val="tx1"/>
                          </a:solidFill>
                          <a:effectLst/>
                          <a:latin typeface="Aptos Narrow" panose="020B0004020202020204" pitchFamily="34" charset="0"/>
                        </a:rPr>
                        <a:t>productos</a:t>
                      </a:r>
                      <a:r>
                        <a:rPr lang="en-US" sz="1000" b="0" i="0" u="none" strike="noStrike" noProof="0" dirty="0">
                          <a:solidFill>
                            <a:schemeClr val="tx1"/>
                          </a:solidFill>
                          <a:effectLst/>
                          <a:latin typeface="Aptos Narrow" panose="020B0004020202020204" pitchFamily="34" charset="0"/>
                        </a:rPr>
                        <a:t> de </a:t>
                      </a:r>
                      <a:r>
                        <a:rPr lang="en-US" sz="1000" b="0" i="0" u="none" strike="noStrike" noProof="0" dirty="0" err="1">
                          <a:solidFill>
                            <a:schemeClr val="tx1"/>
                          </a:solidFill>
                          <a:effectLst/>
                          <a:latin typeface="Aptos Narrow" panose="020B0004020202020204" pitchFamily="34" charset="0"/>
                        </a:rPr>
                        <a:t>comunicación</a:t>
                      </a:r>
                      <a:r>
                        <a:rPr lang="en-US" sz="1000" b="0" i="0" u="none" strike="noStrike" noProof="0" dirty="0">
                          <a:solidFill>
                            <a:schemeClr val="tx1"/>
                          </a:solidFill>
                          <a:effectLst/>
                          <a:latin typeface="Aptos Narrow" panose="020B0004020202020204" pitchFamily="34" charset="0"/>
                        </a:rPr>
                        <a:t>.</a:t>
                      </a: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es-MX" sz="900" b="0" i="0" u="none" strike="noStrike" noProof="0" dirty="0" err="1">
                          <a:solidFill>
                            <a:schemeClr val="tx1"/>
                          </a:solidFill>
                          <a:effectLst/>
                          <a:latin typeface="Aptos Narrow" panose="020B0004020202020204" pitchFamily="34" charset="0"/>
                        </a:rPr>
                        <a:t>Briefs</a:t>
                      </a:r>
                      <a:r>
                        <a:rPr lang="es-MX" sz="900" b="0" i="0" u="none" strike="noStrike" noProof="0" dirty="0">
                          <a:solidFill>
                            <a:schemeClr val="tx1"/>
                          </a:solidFill>
                          <a:effectLst/>
                          <a:latin typeface="Aptos Narrow" panose="020B0004020202020204" pitchFamily="34" charset="0"/>
                        </a:rPr>
                        <a:t> del proyecto, historias web y comunicados de prensa desarrollados / apoyados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5361292"/>
                  </a:ext>
                </a:extLst>
              </a:tr>
              <a:tr h="320842">
                <a:tc vMerge="1">
                  <a:txBody>
                    <a:bodyPr/>
                    <a:lstStyle/>
                    <a:p>
                      <a:endParaRPr lang="es-DO"/>
                    </a:p>
                  </a:txBody>
                  <a:tcPr/>
                </a:tc>
                <a:tc vMerge="1">
                  <a:txBody>
                    <a:bodyPr/>
                    <a:lstStyle/>
                    <a:p>
                      <a:endParaRPr lang="es-DO"/>
                    </a:p>
                  </a:txBody>
                  <a:tcPr>
                    <a:lnT w="12700" cap="flat" cmpd="sng" algn="ctr">
                      <a:solidFill>
                        <a:schemeClr val="bg1">
                          <a:lumMod val="75000"/>
                        </a:schemeClr>
                      </a:solidFill>
                      <a:prstDash val="solid"/>
                      <a:round/>
                      <a:headEnd type="none" w="med" len="med"/>
                      <a:tailEnd type="none" w="med" len="med"/>
                    </a:lnT>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es-MX" sz="900" b="0" i="0" u="none" strike="noStrike" noProof="0" dirty="0">
                          <a:solidFill>
                            <a:schemeClr val="tx1"/>
                          </a:solidFill>
                          <a:effectLst/>
                          <a:latin typeface="Aptos Narrow" panose="020B0004020202020204" pitchFamily="34" charset="0"/>
                        </a:rPr>
                        <a:t>Videos cortos en español e inglés para presentar el proyecto y sus principales avances desarrollados.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42435930"/>
                  </a:ext>
                </a:extLst>
              </a:tr>
            </a:tbl>
          </a:graphicData>
        </a:graphic>
      </p:graphicFrame>
      <p:sp>
        <p:nvSpPr>
          <p:cNvPr id="8" name="Título 1">
            <a:extLst>
              <a:ext uri="{FF2B5EF4-FFF2-40B4-BE49-F238E27FC236}">
                <a16:creationId xmlns:a16="http://schemas.microsoft.com/office/drawing/2014/main" id="{7EB3B01A-AFBD-0F01-E12C-DF4F88F6F693}"/>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Activity Grid: 2025</a:t>
            </a:r>
          </a:p>
        </p:txBody>
      </p:sp>
      <p:sp>
        <p:nvSpPr>
          <p:cNvPr id="9" name="Flecha: pentágono 8">
            <a:extLst>
              <a:ext uri="{FF2B5EF4-FFF2-40B4-BE49-F238E27FC236}">
                <a16:creationId xmlns:a16="http://schemas.microsoft.com/office/drawing/2014/main" id="{38AD0083-B738-3552-A744-F5A015241DE2}"/>
              </a:ext>
            </a:extLst>
          </p:cNvPr>
          <p:cNvSpPr/>
          <p:nvPr/>
        </p:nvSpPr>
        <p:spPr>
          <a:xfrm>
            <a:off x="6579294" y="2882973"/>
            <a:ext cx="126331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Estrella: 6 puntas 9">
            <a:extLst>
              <a:ext uri="{FF2B5EF4-FFF2-40B4-BE49-F238E27FC236}">
                <a16:creationId xmlns:a16="http://schemas.microsoft.com/office/drawing/2014/main" id="{D138FA8C-25C0-9DA3-DDC4-05B13CB43EC1}"/>
              </a:ext>
            </a:extLst>
          </p:cNvPr>
          <p:cNvSpPr/>
          <p:nvPr/>
        </p:nvSpPr>
        <p:spPr>
          <a:xfrm>
            <a:off x="7842610" y="2900118"/>
            <a:ext cx="182880" cy="194310"/>
          </a:xfrm>
          <a:prstGeom prst="star6">
            <a:avLst/>
          </a:prstGeom>
          <a:solidFill>
            <a:srgbClr val="FFFF00"/>
          </a:solidFill>
          <a:ln w="317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Flecha: pentágono 10">
            <a:extLst>
              <a:ext uri="{FF2B5EF4-FFF2-40B4-BE49-F238E27FC236}">
                <a16:creationId xmlns:a16="http://schemas.microsoft.com/office/drawing/2014/main" id="{4246A014-7DD3-D6CD-2892-A98C5727BE48}"/>
              </a:ext>
            </a:extLst>
          </p:cNvPr>
          <p:cNvSpPr/>
          <p:nvPr/>
        </p:nvSpPr>
        <p:spPr>
          <a:xfrm>
            <a:off x="6943860" y="3227329"/>
            <a:ext cx="1018446"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lecha: pentágono 11">
            <a:extLst>
              <a:ext uri="{FF2B5EF4-FFF2-40B4-BE49-F238E27FC236}">
                <a16:creationId xmlns:a16="http://schemas.microsoft.com/office/drawing/2014/main" id="{34FB7E0F-CC22-8BFB-13EB-F17EDA815D0C}"/>
              </a:ext>
            </a:extLst>
          </p:cNvPr>
          <p:cNvSpPr/>
          <p:nvPr/>
        </p:nvSpPr>
        <p:spPr>
          <a:xfrm>
            <a:off x="7192019" y="3599670"/>
            <a:ext cx="1018446"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Flecha: pentágono 12">
            <a:extLst>
              <a:ext uri="{FF2B5EF4-FFF2-40B4-BE49-F238E27FC236}">
                <a16:creationId xmlns:a16="http://schemas.microsoft.com/office/drawing/2014/main" id="{7165E603-F234-0318-DE0E-BB7937759071}"/>
              </a:ext>
            </a:extLst>
          </p:cNvPr>
          <p:cNvSpPr/>
          <p:nvPr/>
        </p:nvSpPr>
        <p:spPr>
          <a:xfrm>
            <a:off x="6807899" y="3890794"/>
            <a:ext cx="1018446"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800" i="1" noProof="0" dirty="0">
                <a:solidFill>
                  <a:prstClr val="white"/>
                </a:solidFill>
                <a:latin typeface="Aptos" panose="02110004020202020204"/>
              </a:rPr>
              <a:t>Desarrollado</a:t>
            </a:r>
            <a:endParaRPr kumimoji="0" lang="es-MX" sz="8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Estrella: 6 puntas 13">
            <a:extLst>
              <a:ext uri="{FF2B5EF4-FFF2-40B4-BE49-F238E27FC236}">
                <a16:creationId xmlns:a16="http://schemas.microsoft.com/office/drawing/2014/main" id="{537D02B1-D7E7-9C6D-3779-FB5A75861FAB}"/>
              </a:ext>
            </a:extLst>
          </p:cNvPr>
          <p:cNvSpPr/>
          <p:nvPr/>
        </p:nvSpPr>
        <p:spPr>
          <a:xfrm>
            <a:off x="7851009" y="3913995"/>
            <a:ext cx="182880" cy="194310"/>
          </a:xfrm>
          <a:prstGeom prst="star6">
            <a:avLst/>
          </a:prstGeom>
          <a:solidFill>
            <a:srgbClr val="FFFF00"/>
          </a:solidFill>
          <a:ln w="317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Flecha: pentágono 15">
            <a:extLst>
              <a:ext uri="{FF2B5EF4-FFF2-40B4-BE49-F238E27FC236}">
                <a16:creationId xmlns:a16="http://schemas.microsoft.com/office/drawing/2014/main" id="{3ADFDDE9-2907-9D95-112B-4878E4C333EA}"/>
              </a:ext>
            </a:extLst>
          </p:cNvPr>
          <p:cNvSpPr/>
          <p:nvPr/>
        </p:nvSpPr>
        <p:spPr>
          <a:xfrm>
            <a:off x="8571286" y="3890794"/>
            <a:ext cx="660166"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8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Flecha: pentágono 16">
            <a:extLst>
              <a:ext uri="{FF2B5EF4-FFF2-40B4-BE49-F238E27FC236}">
                <a16:creationId xmlns:a16="http://schemas.microsoft.com/office/drawing/2014/main" id="{77513E21-DB05-6F75-63AA-DBBF8BAFD426}"/>
              </a:ext>
            </a:extLst>
          </p:cNvPr>
          <p:cNvSpPr/>
          <p:nvPr/>
        </p:nvSpPr>
        <p:spPr>
          <a:xfrm>
            <a:off x="9895779" y="3890794"/>
            <a:ext cx="660166"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0" i="1" u="none" strike="noStrike" kern="1200" cap="none" spc="0" normalizeH="0" baseline="0" noProof="0" dirty="0" err="1">
                <a:ln>
                  <a:noFill/>
                </a:ln>
                <a:solidFill>
                  <a:prstClr val="white"/>
                </a:solidFill>
                <a:effectLst/>
                <a:uLnTx/>
                <a:uFillTx/>
                <a:latin typeface="Aptos" panose="02110004020202020204"/>
                <a:ea typeface="+mn-ea"/>
                <a:cs typeface="+mn-cs"/>
              </a:rPr>
              <a:t>Update</a:t>
            </a:r>
            <a:endParaRPr kumimoji="0" lang="es-MX" sz="8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lecha: pentágono 17">
            <a:extLst>
              <a:ext uri="{FF2B5EF4-FFF2-40B4-BE49-F238E27FC236}">
                <a16:creationId xmlns:a16="http://schemas.microsoft.com/office/drawing/2014/main" id="{9CD26BD6-3212-AD45-993F-0416410058D8}"/>
              </a:ext>
            </a:extLst>
          </p:cNvPr>
          <p:cNvSpPr/>
          <p:nvPr/>
        </p:nvSpPr>
        <p:spPr>
          <a:xfrm>
            <a:off x="11133777" y="3890794"/>
            <a:ext cx="660166"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0" i="1" u="none" strike="noStrike" kern="1200" cap="none" spc="0" normalizeH="0" baseline="0" noProof="0" dirty="0" err="1">
                <a:ln>
                  <a:noFill/>
                </a:ln>
                <a:solidFill>
                  <a:prstClr val="white"/>
                </a:solidFill>
                <a:effectLst/>
                <a:uLnTx/>
                <a:uFillTx/>
                <a:latin typeface="Aptos" panose="02110004020202020204"/>
                <a:ea typeface="+mn-ea"/>
                <a:cs typeface="+mn-cs"/>
              </a:rPr>
              <a:t>Update</a:t>
            </a:r>
            <a:endParaRPr kumimoji="0" lang="es-MX" sz="8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Flecha: pentágono 18">
            <a:extLst>
              <a:ext uri="{FF2B5EF4-FFF2-40B4-BE49-F238E27FC236}">
                <a16:creationId xmlns:a16="http://schemas.microsoft.com/office/drawing/2014/main" id="{6B8A0A63-07C6-9422-2DA1-EED1339A63CB}"/>
              </a:ext>
            </a:extLst>
          </p:cNvPr>
          <p:cNvSpPr/>
          <p:nvPr/>
        </p:nvSpPr>
        <p:spPr>
          <a:xfrm>
            <a:off x="7131032" y="4295842"/>
            <a:ext cx="1018446"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0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Estrella: 6 puntas 19">
            <a:extLst>
              <a:ext uri="{FF2B5EF4-FFF2-40B4-BE49-F238E27FC236}">
                <a16:creationId xmlns:a16="http://schemas.microsoft.com/office/drawing/2014/main" id="{36B95E6E-84D3-7647-B6AD-93A7EB79823F}"/>
              </a:ext>
            </a:extLst>
          </p:cNvPr>
          <p:cNvSpPr/>
          <p:nvPr/>
        </p:nvSpPr>
        <p:spPr>
          <a:xfrm>
            <a:off x="8276012" y="4285995"/>
            <a:ext cx="182880" cy="194310"/>
          </a:xfrm>
          <a:prstGeom prst="star6">
            <a:avLst/>
          </a:prstGeom>
          <a:solidFill>
            <a:srgbClr val="FFFF00"/>
          </a:solidFill>
          <a:ln w="317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Flecha: pentágono 21">
            <a:extLst>
              <a:ext uri="{FF2B5EF4-FFF2-40B4-BE49-F238E27FC236}">
                <a16:creationId xmlns:a16="http://schemas.microsoft.com/office/drawing/2014/main" id="{49D505E5-B060-E37B-E6BD-CB3FC214E871}"/>
              </a:ext>
            </a:extLst>
          </p:cNvPr>
          <p:cNvSpPr/>
          <p:nvPr/>
        </p:nvSpPr>
        <p:spPr>
          <a:xfrm>
            <a:off x="6863202" y="4629527"/>
            <a:ext cx="4679733"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0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6" name="Flecha: pentágono 25">
            <a:extLst>
              <a:ext uri="{FF2B5EF4-FFF2-40B4-BE49-F238E27FC236}">
                <a16:creationId xmlns:a16="http://schemas.microsoft.com/office/drawing/2014/main" id="{F9C007C2-885C-7C23-647B-DD9B77B30989}"/>
              </a:ext>
            </a:extLst>
          </p:cNvPr>
          <p:cNvSpPr/>
          <p:nvPr/>
        </p:nvSpPr>
        <p:spPr>
          <a:xfrm>
            <a:off x="7783641" y="4989152"/>
            <a:ext cx="841691" cy="217170"/>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0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ED03BCF-BD63-BFB3-A048-32FE16A6707E}"/>
              </a:ext>
            </a:extLst>
          </p:cNvPr>
          <p:cNvPicPr>
            <a:picLocks noChangeAspect="1"/>
          </p:cNvPicPr>
          <p:nvPr/>
        </p:nvPicPr>
        <p:blipFill>
          <a:blip r:embed="rId3"/>
          <a:stretch>
            <a:fillRect/>
          </a:stretch>
        </p:blipFill>
        <p:spPr>
          <a:xfrm>
            <a:off x="10007600" y="1"/>
            <a:ext cx="2450360" cy="899452"/>
          </a:xfrm>
          <a:prstGeom prst="rect">
            <a:avLst/>
          </a:prstGeom>
        </p:spPr>
      </p:pic>
      <p:sp>
        <p:nvSpPr>
          <p:cNvPr id="3" name="Triángulo isósceles 2">
            <a:extLst>
              <a:ext uri="{FF2B5EF4-FFF2-40B4-BE49-F238E27FC236}">
                <a16:creationId xmlns:a16="http://schemas.microsoft.com/office/drawing/2014/main" id="{ECA8424A-E796-4B01-E7A9-736319F20D50}"/>
              </a:ext>
            </a:extLst>
          </p:cNvPr>
          <p:cNvSpPr/>
          <p:nvPr/>
        </p:nvSpPr>
        <p:spPr>
          <a:xfrm rot="10800000">
            <a:off x="8055401" y="2285902"/>
            <a:ext cx="154023" cy="125076"/>
          </a:xfrm>
          <a:prstGeom prst="triangl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1842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0C502DB-86EE-8368-65EE-0A339453A6E7}"/>
            </a:ext>
          </a:extLst>
        </p:cNvPr>
        <p:cNvGrpSpPr/>
        <p:nvPr/>
      </p:nvGrpSpPr>
      <p:grpSpPr>
        <a:xfrm>
          <a:off x="0" y="0"/>
          <a:ext cx="0" cy="0"/>
          <a:chOff x="0" y="0"/>
          <a:chExt cx="0" cy="0"/>
        </a:xfrm>
      </p:grpSpPr>
      <p:pic>
        <p:nvPicPr>
          <p:cNvPr id="6" name="Picture 6" descr="Suecia: el país sin basura gracias al reciclaje | Reciclaje Contemar">
            <a:extLst>
              <a:ext uri="{FF2B5EF4-FFF2-40B4-BE49-F238E27FC236}">
                <a16:creationId xmlns:a16="http://schemas.microsoft.com/office/drawing/2014/main" id="{17669A83-75ED-7F20-446C-483C5D3DAE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230D68D2-54C6-1DFF-6EB2-B2C53D46993A}"/>
              </a:ext>
            </a:extLst>
          </p:cNvPr>
          <p:cNvSpPr/>
          <p:nvPr/>
        </p:nvSpPr>
        <p:spPr>
          <a:xfrm>
            <a:off x="0" y="0"/>
            <a:ext cx="12192000" cy="6858000"/>
          </a:xfrm>
          <a:prstGeom prst="rect">
            <a:avLst/>
          </a:prstGeom>
          <a:solidFill>
            <a:schemeClr val="tx1">
              <a:lumMod val="65000"/>
              <a:lumOff val="35000"/>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aphicFrame>
        <p:nvGraphicFramePr>
          <p:cNvPr id="4" name="Tabla 3">
            <a:extLst>
              <a:ext uri="{FF2B5EF4-FFF2-40B4-BE49-F238E27FC236}">
                <a16:creationId xmlns:a16="http://schemas.microsoft.com/office/drawing/2014/main" id="{4823E038-2EB9-6D25-8A6A-F1B3D4C8F68D}"/>
              </a:ext>
            </a:extLst>
          </p:cNvPr>
          <p:cNvGraphicFramePr>
            <a:graphicFrameLocks noGrp="1"/>
          </p:cNvGraphicFramePr>
          <p:nvPr>
            <p:extLst>
              <p:ext uri="{D42A27DB-BD31-4B8C-83A1-F6EECF244321}">
                <p14:modId xmlns:p14="http://schemas.microsoft.com/office/powerpoint/2010/main" val="4005932189"/>
              </p:ext>
            </p:extLst>
          </p:nvPr>
        </p:nvGraphicFramePr>
        <p:xfrm>
          <a:off x="219200" y="1996407"/>
          <a:ext cx="11564536" cy="3925889"/>
        </p:xfrm>
        <a:graphic>
          <a:graphicData uri="http://schemas.openxmlformats.org/drawingml/2006/table">
            <a:tbl>
              <a:tblPr/>
              <a:tblGrid>
                <a:gridCol w="569838">
                  <a:extLst>
                    <a:ext uri="{9D8B030D-6E8A-4147-A177-3AD203B41FA5}">
                      <a16:colId xmlns:a16="http://schemas.microsoft.com/office/drawing/2014/main" val="2919193934"/>
                    </a:ext>
                  </a:extLst>
                </a:gridCol>
                <a:gridCol w="1626424">
                  <a:extLst>
                    <a:ext uri="{9D8B030D-6E8A-4147-A177-3AD203B41FA5}">
                      <a16:colId xmlns:a16="http://schemas.microsoft.com/office/drawing/2014/main" val="1052593375"/>
                    </a:ext>
                  </a:extLst>
                </a:gridCol>
                <a:gridCol w="4221859">
                  <a:extLst>
                    <a:ext uri="{9D8B030D-6E8A-4147-A177-3AD203B41FA5}">
                      <a16:colId xmlns:a16="http://schemas.microsoft.com/office/drawing/2014/main" val="566685588"/>
                    </a:ext>
                  </a:extLst>
                </a:gridCol>
                <a:gridCol w="662180">
                  <a:extLst>
                    <a:ext uri="{9D8B030D-6E8A-4147-A177-3AD203B41FA5}">
                      <a16:colId xmlns:a16="http://schemas.microsoft.com/office/drawing/2014/main" val="3883981594"/>
                    </a:ext>
                  </a:extLst>
                </a:gridCol>
                <a:gridCol w="604095">
                  <a:extLst>
                    <a:ext uri="{9D8B030D-6E8A-4147-A177-3AD203B41FA5}">
                      <a16:colId xmlns:a16="http://schemas.microsoft.com/office/drawing/2014/main" val="3297017463"/>
                    </a:ext>
                  </a:extLst>
                </a:gridCol>
                <a:gridCol w="673796">
                  <a:extLst>
                    <a:ext uri="{9D8B030D-6E8A-4147-A177-3AD203B41FA5}">
                      <a16:colId xmlns:a16="http://schemas.microsoft.com/office/drawing/2014/main" val="3865796229"/>
                    </a:ext>
                  </a:extLst>
                </a:gridCol>
                <a:gridCol w="720266">
                  <a:extLst>
                    <a:ext uri="{9D8B030D-6E8A-4147-A177-3AD203B41FA5}">
                      <a16:colId xmlns:a16="http://schemas.microsoft.com/office/drawing/2014/main" val="4276983231"/>
                    </a:ext>
                  </a:extLst>
                </a:gridCol>
                <a:gridCol w="673797">
                  <a:extLst>
                    <a:ext uri="{9D8B030D-6E8A-4147-A177-3AD203B41FA5}">
                      <a16:colId xmlns:a16="http://schemas.microsoft.com/office/drawing/2014/main" val="3456789507"/>
                    </a:ext>
                  </a:extLst>
                </a:gridCol>
                <a:gridCol w="662180">
                  <a:extLst>
                    <a:ext uri="{9D8B030D-6E8A-4147-A177-3AD203B41FA5}">
                      <a16:colId xmlns:a16="http://schemas.microsoft.com/office/drawing/2014/main" val="1413566067"/>
                    </a:ext>
                  </a:extLst>
                </a:gridCol>
                <a:gridCol w="592476">
                  <a:extLst>
                    <a:ext uri="{9D8B030D-6E8A-4147-A177-3AD203B41FA5}">
                      <a16:colId xmlns:a16="http://schemas.microsoft.com/office/drawing/2014/main" val="4281115623"/>
                    </a:ext>
                  </a:extLst>
                </a:gridCol>
                <a:gridCol w="557625">
                  <a:extLst>
                    <a:ext uri="{9D8B030D-6E8A-4147-A177-3AD203B41FA5}">
                      <a16:colId xmlns:a16="http://schemas.microsoft.com/office/drawing/2014/main" val="2402104917"/>
                    </a:ext>
                  </a:extLst>
                </a:gridCol>
              </a:tblGrid>
              <a:tr h="206707">
                <a:tc rowSpan="2">
                  <a:txBody>
                    <a:bodyPr/>
                    <a:lstStyle/>
                    <a:p>
                      <a:pPr algn="ctr" fontAlgn="ctr"/>
                      <a:r>
                        <a:rPr lang="en-US" sz="700" b="1" i="0" u="none" strike="noStrike" noProof="0" dirty="0">
                          <a:solidFill>
                            <a:srgbClr val="FFFFFF"/>
                          </a:solidFill>
                          <a:effectLst/>
                          <a:latin typeface="Aptos Narrow" panose="020B0004020202020204" pitchFamily="34" charset="0"/>
                        </a:rPr>
                        <a:t> </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12501A"/>
                    </a:solidFill>
                  </a:tcPr>
                </a:tc>
                <a:tc rowSpan="2">
                  <a:txBody>
                    <a:bodyPr/>
                    <a:lstStyle/>
                    <a:p>
                      <a:pPr algn="ctr" fontAlgn="ctr"/>
                      <a:r>
                        <a:rPr lang="en-US" sz="1000" b="1" i="0" u="none" strike="noStrike" noProof="0" dirty="0">
                          <a:solidFill>
                            <a:srgbClr val="FFFFFF"/>
                          </a:solidFill>
                          <a:effectLst/>
                          <a:latin typeface="Aptos Narrow" panose="020B0004020202020204" pitchFamily="34" charset="0"/>
                        </a:rPr>
                        <a:t>ACTIVIDADES</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rowSpan="2">
                  <a:txBody>
                    <a:bodyPr/>
                    <a:lstStyle/>
                    <a:p>
                      <a:pPr algn="ctr" fontAlgn="ctr"/>
                      <a:r>
                        <a:rPr lang="en-US" sz="1000" b="1" i="0" u="none" strike="noStrike" noProof="0" dirty="0">
                          <a:solidFill>
                            <a:srgbClr val="FFFFFF"/>
                          </a:solidFill>
                          <a:effectLst/>
                          <a:latin typeface="Aptos Narrow" panose="020B0004020202020204" pitchFamily="34" charset="0"/>
                        </a:rPr>
                        <a:t>ENTREGABLES</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gridSpan="8">
                  <a:txBody>
                    <a:bodyPr/>
                    <a:lstStyle/>
                    <a:p>
                      <a:pPr algn="ctr" fontAlgn="ctr"/>
                      <a:r>
                        <a:rPr lang="en-US" sz="1000" b="1" i="0" u="none" strike="noStrike" noProof="0" dirty="0">
                          <a:solidFill>
                            <a:srgbClr val="FFFFFF"/>
                          </a:solidFill>
                          <a:effectLst/>
                          <a:latin typeface="Aptos Narrow" panose="020B0004020202020204" pitchFamily="34" charset="0"/>
                        </a:rPr>
                        <a:t>2025</a:t>
                      </a:r>
                    </a:p>
                  </a:txBody>
                  <a:tcPr marL="6491" marR="6491" marT="649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2501A"/>
                    </a:solidFill>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tc hMerge="1">
                  <a:txBody>
                    <a:bodyPr/>
                    <a:lstStyle/>
                    <a:p>
                      <a:endParaRPr lang="es-DO"/>
                    </a:p>
                  </a:txBody>
                  <a:tcPr/>
                </a:tc>
                <a:extLst>
                  <a:ext uri="{0D108BD9-81ED-4DB2-BD59-A6C34878D82A}">
                    <a16:rowId xmlns:a16="http://schemas.microsoft.com/office/drawing/2014/main" val="80049250"/>
                  </a:ext>
                </a:extLst>
              </a:tr>
              <a:tr h="190067">
                <a:tc vMerge="1">
                  <a:txBody>
                    <a:bodyPr/>
                    <a:lstStyle/>
                    <a:p>
                      <a:endParaRPr lang="es-DO"/>
                    </a:p>
                  </a:txBody>
                  <a:tcPr/>
                </a:tc>
                <a:tc vMerge="1">
                  <a:txBody>
                    <a:bodyPr/>
                    <a:lstStyle/>
                    <a:p>
                      <a:endParaRPr lang="es-DO"/>
                    </a:p>
                  </a:txBody>
                  <a:tcPr/>
                </a:tc>
                <a:tc vMerge="1">
                  <a:txBody>
                    <a:bodyPr/>
                    <a:lstStyle/>
                    <a:p>
                      <a:endParaRPr lang="es-DO"/>
                    </a:p>
                  </a:txBody>
                  <a:tcPr/>
                </a:tc>
                <a:tc>
                  <a:txBody>
                    <a:bodyPr/>
                    <a:lstStyle/>
                    <a:p>
                      <a:pPr algn="ctr" fontAlgn="ctr"/>
                      <a:r>
                        <a:rPr lang="en-US" sz="1000" b="1" i="0" u="none" strike="noStrike" noProof="0" dirty="0">
                          <a:solidFill>
                            <a:srgbClr val="FFFFFF"/>
                          </a:solidFill>
                          <a:effectLst/>
                          <a:latin typeface="Aptos Narrow" panose="020B0004020202020204" pitchFamily="34" charset="0"/>
                        </a:rPr>
                        <a:t>MAY</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a:txBody>
                    <a:bodyPr/>
                    <a:lstStyle/>
                    <a:p>
                      <a:pPr marL="88900" indent="0" algn="ctr" fontAlgn="ctr"/>
                      <a:r>
                        <a:rPr lang="en-US" sz="1000" b="1" i="0" u="none" strike="noStrike" noProof="0" dirty="0">
                          <a:solidFill>
                            <a:srgbClr val="FFFFFF"/>
                          </a:solidFill>
                          <a:effectLst/>
                          <a:latin typeface="Aptos Narrow" panose="020B0004020202020204" pitchFamily="34" charset="0"/>
                        </a:rPr>
                        <a:t>JUN</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JUL</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AGO</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SEPT</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OCT</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NOV</a:t>
                      </a: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tc>
                  <a:txBody>
                    <a:bodyPr/>
                    <a:lstStyle/>
                    <a:p>
                      <a:pPr algn="ctr" fontAlgn="ctr"/>
                      <a:r>
                        <a:rPr lang="en-US" sz="1000" b="1" i="0" u="none" strike="noStrike" noProof="0" dirty="0">
                          <a:solidFill>
                            <a:srgbClr val="FFFFFF"/>
                          </a:solidFill>
                          <a:effectLst/>
                          <a:latin typeface="Aptos Narrow" panose="020B0004020202020204" pitchFamily="34" charset="0"/>
                        </a:rPr>
                        <a:t>DEC</a:t>
                      </a:r>
                    </a:p>
                  </a:txBody>
                  <a:tcPr marL="6491" marR="6491" marT="6491"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501A"/>
                    </a:solidFill>
                  </a:tcPr>
                </a:tc>
                <a:extLst>
                  <a:ext uri="{0D108BD9-81ED-4DB2-BD59-A6C34878D82A}">
                    <a16:rowId xmlns:a16="http://schemas.microsoft.com/office/drawing/2014/main" val="4230419230"/>
                  </a:ext>
                </a:extLst>
              </a:tr>
              <a:tr h="359663">
                <a:tc rowSpan="8">
                  <a:txBody>
                    <a:bodyPr/>
                    <a:lstStyle/>
                    <a:p>
                      <a:pPr algn="ctr" fontAlgn="ctr"/>
                      <a:r>
                        <a:rPr lang="en-US" sz="1400" b="1" i="0" u="none" strike="noStrike" noProof="0" dirty="0">
                          <a:solidFill>
                            <a:schemeClr val="bg1"/>
                          </a:solidFill>
                          <a:effectLst/>
                          <a:latin typeface="Aptos Narrow" panose="020B0004020202020204" pitchFamily="34" charset="0"/>
                        </a:rPr>
                        <a:t>AUMENTO DE  AWARENESS / VISIBILIDAD INSTITUCIONAL </a:t>
                      </a:r>
                    </a:p>
                  </a:txBody>
                  <a:tcPr marL="6491" marR="6491" marT="6491" marB="0" vert="vert27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4B3E1"/>
                    </a:solidFill>
                  </a:tcPr>
                </a:tc>
                <a:tc rowSpan="6">
                  <a:txBody>
                    <a:bodyPr/>
                    <a:lstStyle/>
                    <a:p>
                      <a:pPr algn="ctr" fontAlgn="ctr"/>
                      <a:r>
                        <a:rPr lang="en-US" sz="1000" b="0" i="0" u="none" strike="noStrike" noProof="0" dirty="0">
                          <a:solidFill>
                            <a:schemeClr val="tx1"/>
                          </a:solidFill>
                          <a:effectLst/>
                          <a:latin typeface="Aptos Narrow" panose="020B0004020202020204" pitchFamily="34" charset="0"/>
                        </a:rPr>
                        <a:t> </a:t>
                      </a:r>
                      <a:r>
                        <a:rPr lang="es-MX" sz="1000" b="0" i="0" u="none" strike="noStrike" noProof="0" dirty="0">
                          <a:solidFill>
                            <a:schemeClr val="tx1"/>
                          </a:solidFill>
                          <a:effectLst/>
                          <a:latin typeface="Aptos Narrow" panose="020B0004020202020204" pitchFamily="34" charset="0"/>
                        </a:rPr>
                        <a:t>Planificación y ejecución de actividades educativas y de sensibilización sobre diferentes áreas temáticas y cuestiones críticas relacionadas con los plásticos marinos y la contaminación por plásticos</a:t>
                      </a:r>
                      <a:endParaRPr lang="en-US" sz="10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Evento de lanzamiento en cada país con líderes de implementación, autoridades gubernamentales, socios públicos y otros actores clave.</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3061748"/>
                  </a:ext>
                </a:extLst>
              </a:tr>
              <a:tr h="442166">
                <a:tc vMerge="1">
                  <a:txBody>
                    <a:bodyPr/>
                    <a:lstStyle/>
                    <a:p>
                      <a:endParaRPr lang="es-DO"/>
                    </a:p>
                  </a:txBody>
                  <a:tcPr>
                    <a:lnT w="6350" cap="flat" cmpd="sng" algn="ctr">
                      <a:solidFill>
                        <a:srgbClr val="000000"/>
                      </a:solidFill>
                      <a:prstDash val="solid"/>
                      <a:round/>
                      <a:headEnd type="none" w="med" len="med"/>
                      <a:tailEnd type="none" w="med" len="med"/>
                    </a:lnT>
                  </a:tcPr>
                </a:tc>
                <a:tc vMerge="1">
                  <a:txBody>
                    <a:bodyPr/>
                    <a:lstStyle/>
                    <a:p>
                      <a:endParaRPr lang="es-DO"/>
                    </a:p>
                  </a:txBody>
                  <a:tcPr>
                    <a:lnT w="6350" cap="flat" cmpd="sng" algn="ctr">
                      <a:solidFill>
                        <a:srgbClr val="000000"/>
                      </a:solidFill>
                      <a:prstDash val="solid"/>
                      <a:round/>
                      <a:headEnd type="none" w="med" len="med"/>
                      <a:tailEnd type="none" w="med" len="med"/>
                    </a:lnT>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es-MX" sz="900" b="0" i="0" u="none" strike="noStrike" noProof="0" dirty="0">
                          <a:solidFill>
                            <a:schemeClr val="tx1"/>
                          </a:solidFill>
                          <a:effectLst/>
                          <a:latin typeface="Aptos Narrow" panose="020B0004020202020204" pitchFamily="34" charset="0"/>
                        </a:rPr>
                        <a:t>Materiales de comunicación para la sensibilización desarrollados para el proyecto antes de 2025 y actualizados regularmente.</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67250209"/>
                  </a:ext>
                </a:extLst>
              </a:tr>
              <a:tr h="363768">
                <a:tc vMerge="1">
                  <a:txBody>
                    <a:bodyPr/>
                    <a:lstStyle/>
                    <a:p>
                      <a:endParaRPr lang="es-DO"/>
                    </a:p>
                  </a:txBody>
                  <a:tcPr/>
                </a:tc>
                <a:tc vMerge="1">
                  <a:txBody>
                    <a:bodyPr/>
                    <a:lstStyle/>
                    <a:p>
                      <a:pPr algn="l" fontAlgn="ctr"/>
                      <a:endParaRPr lang="en-US" sz="10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Artículos destacados y entrevistas con actores clave publicados en redes locales y nacionales (redes sociales, sitios web de socios, etc.).</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38561513"/>
                  </a:ext>
                </a:extLst>
              </a:tr>
              <a:tr h="346871">
                <a:tc vMerge="1">
                  <a:txBody>
                    <a:bodyPr/>
                    <a:lstStyle/>
                    <a:p>
                      <a:endParaRPr lang="es-DO"/>
                    </a:p>
                  </a:txBody>
                  <a:tcPr/>
                </a:tc>
                <a:tc v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0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es-MX" sz="900" b="0" i="0" u="none" strike="noStrike" noProof="0" dirty="0">
                          <a:solidFill>
                            <a:schemeClr val="tx1"/>
                          </a:solidFill>
                          <a:effectLst/>
                          <a:latin typeface="Aptos Narrow" panose="020B0004020202020204" pitchFamily="34" charset="0"/>
                        </a:rPr>
                        <a:t>Historias destacadas y eventos publicados de manera continua en el sitio web del proyecto.</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4485688"/>
                  </a:ext>
                </a:extLst>
              </a:tr>
              <a:tr h="509991">
                <a:tc vMerge="1">
                  <a:txBody>
                    <a:bodyPr/>
                    <a:lstStyle/>
                    <a:p>
                      <a:endParaRPr lang="es-DO"/>
                    </a:p>
                  </a:txBody>
                  <a:tcPr/>
                </a:tc>
                <a:tc v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0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es-MX" sz="900" b="0" i="0" u="none" strike="noStrike" noProof="0" dirty="0">
                          <a:solidFill>
                            <a:schemeClr val="tx1"/>
                          </a:solidFill>
                          <a:effectLst/>
                          <a:latin typeface="Aptos Narrow" panose="020B0004020202020204" pitchFamily="34" charset="0"/>
                        </a:rPr>
                        <a:t>Presentaciones educativas desarrolladas para distintos grupos, como asociaciones de recicladores, recicladores informales, asociaciones del sector privado, comunidades, entre otros.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69660153"/>
                  </a:ext>
                </a:extLst>
              </a:tr>
              <a:tr h="509991">
                <a:tc vMerge="1">
                  <a:txBody>
                    <a:bodyPr/>
                    <a:lstStyle/>
                    <a:p>
                      <a:endParaRPr lang="es-DO"/>
                    </a:p>
                  </a:txBody>
                  <a:tcPr/>
                </a:tc>
                <a:tc v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0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Wingdings" panose="05000000000000000000" pitchFamily="2" charset="2"/>
                        <a:buChar char="q"/>
                        <a:tabLst/>
                        <a:defRPr/>
                      </a:pPr>
                      <a:r>
                        <a:rPr lang="es-MX" sz="900" b="0" i="0" u="none" strike="noStrike" noProof="0" dirty="0">
                          <a:solidFill>
                            <a:schemeClr val="tx1"/>
                          </a:solidFill>
                          <a:effectLst/>
                          <a:latin typeface="Aptos Narrow" panose="020B0004020202020204" pitchFamily="34" charset="0"/>
                        </a:rPr>
                        <a:t>Resultados clave de las actividades de sensibilización integrados en la plataforma </a:t>
                      </a:r>
                      <a:r>
                        <a:rPr lang="es-MX" sz="900" b="0" i="0" u="none" strike="noStrike" noProof="0" dirty="0" err="1">
                          <a:solidFill>
                            <a:schemeClr val="tx1"/>
                          </a:solidFill>
                          <a:effectLst/>
                          <a:latin typeface="Aptos Narrow" panose="020B0004020202020204" pitchFamily="34" charset="0"/>
                        </a:rPr>
                        <a:t>IW:Learn</a:t>
                      </a:r>
                      <a:r>
                        <a:rPr lang="es-MX" sz="900" b="0" i="0" u="none" strike="noStrike" noProof="0" dirty="0">
                          <a:solidFill>
                            <a:schemeClr val="tx1"/>
                          </a:solidFill>
                          <a:effectLst/>
                          <a:latin typeface="Aptos Narrow" panose="020B0004020202020204" pitchFamily="34" charset="0"/>
                        </a:rPr>
                        <a:t>, GGKP y otras plataformas relevantes.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78510346"/>
                  </a:ext>
                </a:extLst>
              </a:tr>
              <a:tr h="509991">
                <a:tc vMerge="1">
                  <a:txBody>
                    <a:bodyPr/>
                    <a:lstStyle/>
                    <a:p>
                      <a:endParaRPr lang="es-DO"/>
                    </a:p>
                  </a:txBody>
                  <a:tcPr>
                    <a:lnT w="12700" cap="flat" cmpd="sng" algn="ctr">
                      <a:solidFill>
                        <a:schemeClr val="bg1">
                          <a:lumMod val="75000"/>
                        </a:schemeClr>
                      </a:solidFill>
                      <a:prstDash val="solid"/>
                      <a:round/>
                      <a:headEnd type="none" w="med" len="med"/>
                      <a:tailEnd type="none" w="med" len="med"/>
                    </a:lnT>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noProof="0" dirty="0">
                          <a:solidFill>
                            <a:schemeClr val="tx1"/>
                          </a:solidFill>
                          <a:effectLst/>
                          <a:latin typeface="Aptos Narrow" panose="020B0004020202020204" pitchFamily="34" charset="0"/>
                        </a:rPr>
                        <a:t>Promoción de campañas de cambio de comportamiento.</a:t>
                      </a:r>
                      <a:endParaRPr lang="en-US" sz="1000" b="0" i="0" u="none" strike="noStrike" noProof="0" dirty="0">
                        <a:solidFill>
                          <a:schemeClr val="tx1"/>
                        </a:solidFill>
                        <a:effectLst/>
                        <a:latin typeface="Aptos Narrow" panose="020B0004020202020204" pitchFamily="34" charset="0"/>
                      </a:endParaRPr>
                    </a:p>
                  </a:txBody>
                  <a:tcPr marL="6491" marR="6491" marT="6491" marB="0" anchor="ctr">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Campañas específicas de cambio de comportamiento dirigidas a comunidades locales diseñadas e implementadas, con una estrategia participativa y materiales desarrollados — PILOTO EN UNA CIUDAD EN 2025.</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57762052"/>
                  </a:ext>
                </a:extLst>
              </a:tr>
              <a:tr h="486674">
                <a:tc vMerge="1">
                  <a:txBody>
                    <a:bodyPr/>
                    <a:lstStyle/>
                    <a:p>
                      <a:endParaRPr lang="es-DO"/>
                    </a:p>
                  </a:txBody>
                  <a:tcPr>
                    <a:lnT w="12700" cap="flat" cmpd="sng" algn="ctr">
                      <a:solidFill>
                        <a:schemeClr val="bg1">
                          <a:lumMod val="75000"/>
                        </a:schemeClr>
                      </a:solidFill>
                      <a:prstDash val="solid"/>
                      <a:round/>
                      <a:headEnd type="none" w="med" len="med"/>
                      <a:tailEnd type="none" w="med" len="med"/>
                    </a:lnT>
                  </a:tcPr>
                </a:tc>
                <a:tc vMerge="1">
                  <a:txBody>
                    <a:bodyPr/>
                    <a:lstStyle/>
                    <a:p>
                      <a:endParaRPr lang="es-DO"/>
                    </a:p>
                  </a:txBody>
                  <a:tcPr>
                    <a:lnT w="12700" cap="flat" cmpd="sng" algn="ctr">
                      <a:solidFill>
                        <a:schemeClr val="tx1"/>
                      </a:solidFill>
                      <a:prstDash val="solid"/>
                      <a:round/>
                      <a:headEnd type="none" w="med" len="med"/>
                      <a:tailEnd type="none" w="med" len="med"/>
                    </a:lnT>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Campañas multicanal a gran escala orientadas a motivar a la ciudadanía a separar los residuos plásticos desde la fuente y disponerlos en canales responsables — PILOTO EN UNA CIUDAD EN 2025.</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9525"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64284551"/>
                  </a:ext>
                </a:extLst>
              </a:tr>
            </a:tbl>
          </a:graphicData>
        </a:graphic>
      </p:graphicFrame>
      <p:sp>
        <p:nvSpPr>
          <p:cNvPr id="8" name="Título 1">
            <a:extLst>
              <a:ext uri="{FF2B5EF4-FFF2-40B4-BE49-F238E27FC236}">
                <a16:creationId xmlns:a16="http://schemas.microsoft.com/office/drawing/2014/main" id="{29AFEAFC-DA59-D60B-E455-C51866A15B09}"/>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Activity Grid: 2025</a:t>
            </a:r>
          </a:p>
        </p:txBody>
      </p:sp>
      <p:pic>
        <p:nvPicPr>
          <p:cNvPr id="2" name="Imagen 1">
            <a:extLst>
              <a:ext uri="{FF2B5EF4-FFF2-40B4-BE49-F238E27FC236}">
                <a16:creationId xmlns:a16="http://schemas.microsoft.com/office/drawing/2014/main" id="{5C1CA38C-11F2-EAA6-8A4D-A8455ACA4198}"/>
              </a:ext>
            </a:extLst>
          </p:cNvPr>
          <p:cNvPicPr>
            <a:picLocks noChangeAspect="1"/>
          </p:cNvPicPr>
          <p:nvPr/>
        </p:nvPicPr>
        <p:blipFill>
          <a:blip r:embed="rId3"/>
          <a:stretch>
            <a:fillRect/>
          </a:stretch>
        </p:blipFill>
        <p:spPr>
          <a:xfrm>
            <a:off x="10007600" y="1"/>
            <a:ext cx="2450360" cy="899452"/>
          </a:xfrm>
          <a:prstGeom prst="rect">
            <a:avLst/>
          </a:prstGeom>
        </p:spPr>
      </p:pic>
      <p:sp>
        <p:nvSpPr>
          <p:cNvPr id="3" name="Flecha: pentágono 2">
            <a:extLst>
              <a:ext uri="{FF2B5EF4-FFF2-40B4-BE49-F238E27FC236}">
                <a16:creationId xmlns:a16="http://schemas.microsoft.com/office/drawing/2014/main" id="{E7C03395-70F3-A2D8-DA11-36EB67899151}"/>
              </a:ext>
            </a:extLst>
          </p:cNvPr>
          <p:cNvSpPr/>
          <p:nvPr/>
        </p:nvSpPr>
        <p:spPr>
          <a:xfrm>
            <a:off x="8300934" y="2500201"/>
            <a:ext cx="648280"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Flecha: pentágono 4">
            <a:extLst>
              <a:ext uri="{FF2B5EF4-FFF2-40B4-BE49-F238E27FC236}">
                <a16:creationId xmlns:a16="http://schemas.microsoft.com/office/drawing/2014/main" id="{81BA4DB7-5BD3-6A4E-41B0-271DC6C0C78E}"/>
              </a:ext>
            </a:extLst>
          </p:cNvPr>
          <p:cNvSpPr/>
          <p:nvPr/>
        </p:nvSpPr>
        <p:spPr>
          <a:xfrm>
            <a:off x="7976794" y="2862325"/>
            <a:ext cx="972420"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Flecha: pentágono 8">
            <a:extLst>
              <a:ext uri="{FF2B5EF4-FFF2-40B4-BE49-F238E27FC236}">
                <a16:creationId xmlns:a16="http://schemas.microsoft.com/office/drawing/2014/main" id="{7AD53AF7-49A1-3B2F-DB4C-ECEACF8682FE}"/>
              </a:ext>
            </a:extLst>
          </p:cNvPr>
          <p:cNvSpPr/>
          <p:nvPr/>
        </p:nvSpPr>
        <p:spPr>
          <a:xfrm>
            <a:off x="8213502" y="3302006"/>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Flecha: pentágono 9">
            <a:extLst>
              <a:ext uri="{FF2B5EF4-FFF2-40B4-BE49-F238E27FC236}">
                <a16:creationId xmlns:a16="http://schemas.microsoft.com/office/drawing/2014/main" id="{5CFAFF48-646A-25E5-1741-00E982DA9D90}"/>
              </a:ext>
            </a:extLst>
          </p:cNvPr>
          <p:cNvSpPr/>
          <p:nvPr/>
        </p:nvSpPr>
        <p:spPr>
          <a:xfrm>
            <a:off x="9514688" y="3302005"/>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lecha: pentágono 11">
            <a:extLst>
              <a:ext uri="{FF2B5EF4-FFF2-40B4-BE49-F238E27FC236}">
                <a16:creationId xmlns:a16="http://schemas.microsoft.com/office/drawing/2014/main" id="{8C9AD7F8-A8EA-3EA7-1ACB-419A75CE5992}"/>
              </a:ext>
            </a:extLst>
          </p:cNvPr>
          <p:cNvSpPr/>
          <p:nvPr/>
        </p:nvSpPr>
        <p:spPr>
          <a:xfrm>
            <a:off x="10884841" y="3302005"/>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Flecha: pentágono 13">
            <a:extLst>
              <a:ext uri="{FF2B5EF4-FFF2-40B4-BE49-F238E27FC236}">
                <a16:creationId xmlns:a16="http://schemas.microsoft.com/office/drawing/2014/main" id="{F5C6CDD7-274E-CAFD-536D-6DD2742E4DED}"/>
              </a:ext>
            </a:extLst>
          </p:cNvPr>
          <p:cNvSpPr/>
          <p:nvPr/>
        </p:nvSpPr>
        <p:spPr>
          <a:xfrm>
            <a:off x="8215571" y="3635958"/>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 name="Flecha: pentágono 14">
            <a:extLst>
              <a:ext uri="{FF2B5EF4-FFF2-40B4-BE49-F238E27FC236}">
                <a16:creationId xmlns:a16="http://schemas.microsoft.com/office/drawing/2014/main" id="{8CFF0B19-FCD7-3BB3-90BA-B5A8C02BAB2D}"/>
              </a:ext>
            </a:extLst>
          </p:cNvPr>
          <p:cNvSpPr/>
          <p:nvPr/>
        </p:nvSpPr>
        <p:spPr>
          <a:xfrm>
            <a:off x="9187150" y="3635957"/>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Flecha: pentágono 15">
            <a:extLst>
              <a:ext uri="{FF2B5EF4-FFF2-40B4-BE49-F238E27FC236}">
                <a16:creationId xmlns:a16="http://schemas.microsoft.com/office/drawing/2014/main" id="{BD9581AF-808B-5807-35B1-1EADEF16901C}"/>
              </a:ext>
            </a:extLst>
          </p:cNvPr>
          <p:cNvSpPr/>
          <p:nvPr/>
        </p:nvSpPr>
        <p:spPr>
          <a:xfrm>
            <a:off x="10174529" y="3635957"/>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Flecha: pentágono 16">
            <a:extLst>
              <a:ext uri="{FF2B5EF4-FFF2-40B4-BE49-F238E27FC236}">
                <a16:creationId xmlns:a16="http://schemas.microsoft.com/office/drawing/2014/main" id="{BE801D2D-0F45-F4A5-CF81-7980AE483917}"/>
              </a:ext>
            </a:extLst>
          </p:cNvPr>
          <p:cNvSpPr/>
          <p:nvPr/>
        </p:nvSpPr>
        <p:spPr>
          <a:xfrm>
            <a:off x="11237808" y="3635957"/>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lecha: pentágono 17">
            <a:extLst>
              <a:ext uri="{FF2B5EF4-FFF2-40B4-BE49-F238E27FC236}">
                <a16:creationId xmlns:a16="http://schemas.microsoft.com/office/drawing/2014/main" id="{C1FF20FF-D93B-C282-C9E5-30270CB1FBDD}"/>
              </a:ext>
            </a:extLst>
          </p:cNvPr>
          <p:cNvSpPr/>
          <p:nvPr/>
        </p:nvSpPr>
        <p:spPr>
          <a:xfrm>
            <a:off x="8877785" y="4080671"/>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Flecha: pentágono 18">
            <a:extLst>
              <a:ext uri="{FF2B5EF4-FFF2-40B4-BE49-F238E27FC236}">
                <a16:creationId xmlns:a16="http://schemas.microsoft.com/office/drawing/2014/main" id="{96EFEEDB-9AA5-1E8C-E6FE-5B98EB12ABB2}"/>
              </a:ext>
            </a:extLst>
          </p:cNvPr>
          <p:cNvSpPr/>
          <p:nvPr/>
        </p:nvSpPr>
        <p:spPr>
          <a:xfrm>
            <a:off x="10561745" y="4080670"/>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Flecha: pentágono 19">
            <a:extLst>
              <a:ext uri="{FF2B5EF4-FFF2-40B4-BE49-F238E27FC236}">
                <a16:creationId xmlns:a16="http://schemas.microsoft.com/office/drawing/2014/main" id="{99AA9594-FE65-1364-0E9A-2A149D3C4D80}"/>
              </a:ext>
            </a:extLst>
          </p:cNvPr>
          <p:cNvSpPr/>
          <p:nvPr/>
        </p:nvSpPr>
        <p:spPr>
          <a:xfrm>
            <a:off x="8316008" y="4548521"/>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1" name="Flecha: pentágono 20">
            <a:extLst>
              <a:ext uri="{FF2B5EF4-FFF2-40B4-BE49-F238E27FC236}">
                <a16:creationId xmlns:a16="http://schemas.microsoft.com/office/drawing/2014/main" id="{908D58FE-F766-F8CF-F62E-C0EC80394A5D}"/>
              </a:ext>
            </a:extLst>
          </p:cNvPr>
          <p:cNvSpPr/>
          <p:nvPr/>
        </p:nvSpPr>
        <p:spPr>
          <a:xfrm>
            <a:off x="9617194" y="4548520"/>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Flecha: pentágono 21">
            <a:extLst>
              <a:ext uri="{FF2B5EF4-FFF2-40B4-BE49-F238E27FC236}">
                <a16:creationId xmlns:a16="http://schemas.microsoft.com/office/drawing/2014/main" id="{F79DBD7C-4482-EED3-738E-E15630576D09}"/>
              </a:ext>
            </a:extLst>
          </p:cNvPr>
          <p:cNvSpPr/>
          <p:nvPr/>
        </p:nvSpPr>
        <p:spPr>
          <a:xfrm>
            <a:off x="10987347" y="4548520"/>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3" name="Triángulo isósceles 22">
            <a:extLst>
              <a:ext uri="{FF2B5EF4-FFF2-40B4-BE49-F238E27FC236}">
                <a16:creationId xmlns:a16="http://schemas.microsoft.com/office/drawing/2014/main" id="{5D8DB78F-480C-2E22-7C5A-8107B36C4CBB}"/>
              </a:ext>
            </a:extLst>
          </p:cNvPr>
          <p:cNvSpPr/>
          <p:nvPr/>
        </p:nvSpPr>
        <p:spPr>
          <a:xfrm rot="10800000">
            <a:off x="8059479" y="1871330"/>
            <a:ext cx="154023" cy="125076"/>
          </a:xfrm>
          <a:prstGeom prst="triangl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D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Flecha: pentágono 24">
            <a:extLst>
              <a:ext uri="{FF2B5EF4-FFF2-40B4-BE49-F238E27FC236}">
                <a16:creationId xmlns:a16="http://schemas.microsoft.com/office/drawing/2014/main" id="{725F2610-B9A4-83EF-11D6-AEB16E1FBF12}"/>
              </a:ext>
            </a:extLst>
          </p:cNvPr>
          <p:cNvSpPr/>
          <p:nvPr/>
        </p:nvSpPr>
        <p:spPr>
          <a:xfrm>
            <a:off x="10227694" y="5079568"/>
            <a:ext cx="833056" cy="247617"/>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6" name="Flecha: pentágono 25">
            <a:extLst>
              <a:ext uri="{FF2B5EF4-FFF2-40B4-BE49-F238E27FC236}">
                <a16:creationId xmlns:a16="http://schemas.microsoft.com/office/drawing/2014/main" id="{741DAF32-9B43-F35A-8CA9-CBA0A5A67EAB}"/>
              </a:ext>
            </a:extLst>
          </p:cNvPr>
          <p:cNvSpPr/>
          <p:nvPr/>
        </p:nvSpPr>
        <p:spPr>
          <a:xfrm>
            <a:off x="10227694" y="5571869"/>
            <a:ext cx="833056" cy="247617"/>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1675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DBB2ED6-F003-9627-7CB7-0A24ECCCD9CD}"/>
            </a:ext>
          </a:extLst>
        </p:cNvPr>
        <p:cNvGrpSpPr/>
        <p:nvPr/>
      </p:nvGrpSpPr>
      <p:grpSpPr>
        <a:xfrm>
          <a:off x="0" y="0"/>
          <a:ext cx="0" cy="0"/>
          <a:chOff x="0" y="0"/>
          <a:chExt cx="0" cy="0"/>
        </a:xfrm>
      </p:grpSpPr>
      <p:pic>
        <p:nvPicPr>
          <p:cNvPr id="6" name="Picture 6" descr="Suecia: el país sin basura gracias al reciclaje | Reciclaje Contemar">
            <a:extLst>
              <a:ext uri="{FF2B5EF4-FFF2-40B4-BE49-F238E27FC236}">
                <a16:creationId xmlns:a16="http://schemas.microsoft.com/office/drawing/2014/main" id="{5F80950A-C78C-DFB6-7EA8-752065DF1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8BAE89F2-B2E5-77DD-73A5-DB9D2B4A8406}"/>
              </a:ext>
            </a:extLst>
          </p:cNvPr>
          <p:cNvSpPr/>
          <p:nvPr/>
        </p:nvSpPr>
        <p:spPr>
          <a:xfrm>
            <a:off x="0" y="0"/>
            <a:ext cx="12192000" cy="6858000"/>
          </a:xfrm>
          <a:prstGeom prst="rect">
            <a:avLst/>
          </a:prstGeom>
          <a:solidFill>
            <a:schemeClr val="tx1">
              <a:lumMod val="65000"/>
              <a:lumOff val="35000"/>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aphicFrame>
        <p:nvGraphicFramePr>
          <p:cNvPr id="5" name="Tabla 4">
            <a:extLst>
              <a:ext uri="{FF2B5EF4-FFF2-40B4-BE49-F238E27FC236}">
                <a16:creationId xmlns:a16="http://schemas.microsoft.com/office/drawing/2014/main" id="{F28A7E72-3408-CA55-95AA-DD73CDF2D6EC}"/>
              </a:ext>
            </a:extLst>
          </p:cNvPr>
          <p:cNvGraphicFramePr>
            <a:graphicFrameLocks noGrp="1"/>
          </p:cNvGraphicFramePr>
          <p:nvPr>
            <p:extLst>
              <p:ext uri="{D42A27DB-BD31-4B8C-83A1-F6EECF244321}">
                <p14:modId xmlns:p14="http://schemas.microsoft.com/office/powerpoint/2010/main" val="3848855864"/>
              </p:ext>
            </p:extLst>
          </p:nvPr>
        </p:nvGraphicFramePr>
        <p:xfrm>
          <a:off x="552255" y="2265035"/>
          <a:ext cx="11087489" cy="4078637"/>
        </p:xfrm>
        <a:graphic>
          <a:graphicData uri="http://schemas.openxmlformats.org/drawingml/2006/table">
            <a:tbl>
              <a:tblPr/>
              <a:tblGrid>
                <a:gridCol w="445168">
                  <a:extLst>
                    <a:ext uri="{9D8B030D-6E8A-4147-A177-3AD203B41FA5}">
                      <a16:colId xmlns:a16="http://schemas.microsoft.com/office/drawing/2014/main" val="2919193934"/>
                    </a:ext>
                  </a:extLst>
                </a:gridCol>
                <a:gridCol w="1923436">
                  <a:extLst>
                    <a:ext uri="{9D8B030D-6E8A-4147-A177-3AD203B41FA5}">
                      <a16:colId xmlns:a16="http://schemas.microsoft.com/office/drawing/2014/main" val="1052593375"/>
                    </a:ext>
                  </a:extLst>
                </a:gridCol>
                <a:gridCol w="3477127">
                  <a:extLst>
                    <a:ext uri="{9D8B030D-6E8A-4147-A177-3AD203B41FA5}">
                      <a16:colId xmlns:a16="http://schemas.microsoft.com/office/drawing/2014/main" val="566685588"/>
                    </a:ext>
                  </a:extLst>
                </a:gridCol>
                <a:gridCol w="505326">
                  <a:extLst>
                    <a:ext uri="{9D8B030D-6E8A-4147-A177-3AD203B41FA5}">
                      <a16:colId xmlns:a16="http://schemas.microsoft.com/office/drawing/2014/main" val="3883981594"/>
                    </a:ext>
                  </a:extLst>
                </a:gridCol>
                <a:gridCol w="697832">
                  <a:extLst>
                    <a:ext uri="{9D8B030D-6E8A-4147-A177-3AD203B41FA5}">
                      <a16:colId xmlns:a16="http://schemas.microsoft.com/office/drawing/2014/main" val="3297017463"/>
                    </a:ext>
                  </a:extLst>
                </a:gridCol>
                <a:gridCol w="814137">
                  <a:extLst>
                    <a:ext uri="{9D8B030D-6E8A-4147-A177-3AD203B41FA5}">
                      <a16:colId xmlns:a16="http://schemas.microsoft.com/office/drawing/2014/main" val="3865796229"/>
                    </a:ext>
                  </a:extLst>
                </a:gridCol>
                <a:gridCol w="661737">
                  <a:extLst>
                    <a:ext uri="{9D8B030D-6E8A-4147-A177-3AD203B41FA5}">
                      <a16:colId xmlns:a16="http://schemas.microsoft.com/office/drawing/2014/main" val="4276983231"/>
                    </a:ext>
                  </a:extLst>
                </a:gridCol>
                <a:gridCol w="577516">
                  <a:extLst>
                    <a:ext uri="{9D8B030D-6E8A-4147-A177-3AD203B41FA5}">
                      <a16:colId xmlns:a16="http://schemas.microsoft.com/office/drawing/2014/main" val="3456789507"/>
                    </a:ext>
                  </a:extLst>
                </a:gridCol>
                <a:gridCol w="697831">
                  <a:extLst>
                    <a:ext uri="{9D8B030D-6E8A-4147-A177-3AD203B41FA5}">
                      <a16:colId xmlns:a16="http://schemas.microsoft.com/office/drawing/2014/main" val="1413566067"/>
                    </a:ext>
                  </a:extLst>
                </a:gridCol>
                <a:gridCol w="649706">
                  <a:extLst>
                    <a:ext uri="{9D8B030D-6E8A-4147-A177-3AD203B41FA5}">
                      <a16:colId xmlns:a16="http://schemas.microsoft.com/office/drawing/2014/main" val="4281115623"/>
                    </a:ext>
                  </a:extLst>
                </a:gridCol>
                <a:gridCol w="637673">
                  <a:extLst>
                    <a:ext uri="{9D8B030D-6E8A-4147-A177-3AD203B41FA5}">
                      <a16:colId xmlns:a16="http://schemas.microsoft.com/office/drawing/2014/main" val="2402104917"/>
                    </a:ext>
                  </a:extLst>
                </a:gridCol>
              </a:tblGrid>
              <a:tr h="367923">
                <a:tc rowSpan="8">
                  <a:txBody>
                    <a:bodyPr/>
                    <a:lstStyle/>
                    <a:p>
                      <a:pPr algn="ctr" fontAlgn="ctr"/>
                      <a:r>
                        <a:rPr lang="en-US" sz="1400" b="1" i="0" u="none" strike="noStrike" noProof="0" dirty="0">
                          <a:solidFill>
                            <a:schemeClr val="bg1"/>
                          </a:solidFill>
                          <a:effectLst/>
                          <a:latin typeface="Aptos Narrow" panose="020B0004020202020204" pitchFamily="34" charset="0"/>
                        </a:rPr>
                        <a:t>KNOWLEDGE  TRANSFER</a:t>
                      </a:r>
                    </a:p>
                  </a:txBody>
                  <a:tcPr marL="6491" marR="6491" marT="6491" marB="0"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60000"/>
                        <a:lumOff val="40000"/>
                      </a:schemeClr>
                    </a:solidFill>
                  </a:tcPr>
                </a:tc>
                <a:tc rowSpan="4">
                  <a:txBody>
                    <a:bodyPr/>
                    <a:lstStyle/>
                    <a:p>
                      <a:pPr algn="ctr" fontAlgn="ctr"/>
                      <a:r>
                        <a:rPr lang="es-MX" sz="900" b="0" i="0" u="none" strike="noStrike" noProof="0" dirty="0">
                          <a:solidFill>
                            <a:schemeClr val="tx1"/>
                          </a:solidFill>
                          <a:effectLst/>
                          <a:latin typeface="Aptos Narrow" panose="020B0004020202020204" pitchFamily="34" charset="0"/>
                        </a:rPr>
                        <a:t>Promoción del acceso a la información del proyecto, recursos y productos de conocimiento a través de plataformas como </a:t>
                      </a:r>
                      <a:r>
                        <a:rPr lang="es-MX" sz="900" b="0" i="0" u="none" strike="noStrike" noProof="0" dirty="0" err="1">
                          <a:solidFill>
                            <a:schemeClr val="tx1"/>
                          </a:solidFill>
                          <a:effectLst/>
                          <a:latin typeface="Aptos Narrow" panose="020B0004020202020204" pitchFamily="34" charset="0"/>
                        </a:rPr>
                        <a:t>IW:Learn</a:t>
                      </a:r>
                      <a:r>
                        <a:rPr lang="es-MX" sz="900" b="0" i="0" u="none" strike="noStrike" noProof="0" dirty="0">
                          <a:solidFill>
                            <a:schemeClr val="tx1"/>
                          </a:solidFill>
                          <a:effectLst/>
                          <a:latin typeface="Aptos Narrow" panose="020B0004020202020204" pitchFamily="34" charset="0"/>
                        </a:rPr>
                        <a:t>, GGKP, SAICM </a:t>
                      </a:r>
                      <a:r>
                        <a:rPr lang="es-MX" sz="900" b="0" i="0" u="none" strike="noStrike" noProof="0" dirty="0" err="1">
                          <a:solidFill>
                            <a:schemeClr val="tx1"/>
                          </a:solidFill>
                          <a:effectLst/>
                          <a:latin typeface="Aptos Narrow" panose="020B0004020202020204" pitchFamily="34" charset="0"/>
                        </a:rPr>
                        <a:t>Knowledge</a:t>
                      </a:r>
                      <a:r>
                        <a:rPr lang="es-MX" sz="900" b="0" i="0" u="none" strike="noStrike" noProof="0" dirty="0">
                          <a:solidFill>
                            <a:schemeClr val="tx1"/>
                          </a:solidFill>
                          <a:effectLst/>
                          <a:latin typeface="Aptos Narrow" panose="020B0004020202020204" pitchFamily="34" charset="0"/>
                        </a:rPr>
                        <a:t> </a:t>
                      </a:r>
                      <a:r>
                        <a:rPr lang="es-MX" sz="900" b="0" i="0" u="none" strike="noStrike" noProof="0" dirty="0" err="1">
                          <a:solidFill>
                            <a:schemeClr val="tx1"/>
                          </a:solidFill>
                          <a:effectLst/>
                          <a:latin typeface="Aptos Narrow" panose="020B0004020202020204" pitchFamily="34" charset="0"/>
                        </a:rPr>
                        <a:t>Platform</a:t>
                      </a:r>
                      <a:r>
                        <a:rPr lang="es-MX" sz="900" b="0" i="0" u="none" strike="noStrike" noProof="0" dirty="0">
                          <a:solidFill>
                            <a:schemeClr val="tx1"/>
                          </a:solidFill>
                          <a:effectLst/>
                          <a:latin typeface="Aptos Narrow" panose="020B0004020202020204" pitchFamily="34" charset="0"/>
                        </a:rPr>
                        <a:t> y GPML Digital </a:t>
                      </a:r>
                      <a:r>
                        <a:rPr lang="es-MX" sz="900" b="0" i="0" u="none" strike="noStrike" noProof="0" dirty="0" err="1">
                          <a:solidFill>
                            <a:schemeClr val="tx1"/>
                          </a:solidFill>
                          <a:effectLst/>
                          <a:latin typeface="Aptos Narrow" panose="020B0004020202020204" pitchFamily="34" charset="0"/>
                        </a:rPr>
                        <a:t>Platform</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Planes de acción en políticas públicas, planes de implementación de instrumentos normativos seleccionados y soluciones empresariales, mejores prácticas internacionales y recomendaciones para la región de ALC, resúmenes de lecciones aprendidas, entre otros, disponibles para los actores clave y el público en general en el sitio web del proyecto, e integrados en plataformas como </a:t>
                      </a:r>
                      <a:r>
                        <a:rPr lang="es-MX" sz="900" b="0" i="0" u="none" strike="noStrike" noProof="0" dirty="0" err="1">
                          <a:solidFill>
                            <a:schemeClr val="tx1"/>
                          </a:solidFill>
                          <a:effectLst/>
                          <a:latin typeface="Aptos Narrow" panose="020B0004020202020204" pitchFamily="34" charset="0"/>
                        </a:rPr>
                        <a:t>IW:Learn</a:t>
                      </a:r>
                      <a:r>
                        <a:rPr lang="es-MX" sz="900" b="0" i="0" u="none" strike="noStrike" noProof="0" dirty="0">
                          <a:solidFill>
                            <a:schemeClr val="tx1"/>
                          </a:solidFill>
                          <a:effectLst/>
                          <a:latin typeface="Aptos Narrow" panose="020B0004020202020204" pitchFamily="34" charset="0"/>
                        </a:rPr>
                        <a:t>, GGKP, SAICM y GPML según corresponda.</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700" b="0" i="0" u="none" strike="noStrike" noProof="0" dirty="0">
                          <a:solidFill>
                            <a:srgbClr val="000000"/>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3061748"/>
                  </a:ext>
                </a:extLst>
              </a:tr>
              <a:tr h="500276">
                <a:tc vMerge="1">
                  <a:txBody>
                    <a:bodyPr/>
                    <a:lstStyle/>
                    <a:p>
                      <a:endParaRPr lang="es-DO"/>
                    </a:p>
                  </a:txBody>
                  <a:tcPr>
                    <a:lnT w="6350" cap="flat" cmpd="sng" algn="ctr">
                      <a:solidFill>
                        <a:srgbClr val="000000"/>
                      </a:solidFill>
                      <a:prstDash val="solid"/>
                      <a:round/>
                      <a:headEnd type="none" w="med" len="med"/>
                      <a:tailEnd type="none" w="med" len="med"/>
                    </a:lnT>
                  </a:tcPr>
                </a:tc>
                <a:tc vMerge="1">
                  <a:txBody>
                    <a:bodyPr/>
                    <a:lstStyle/>
                    <a:p>
                      <a:endParaRPr lang="es-DO"/>
                    </a:p>
                  </a:txBody>
                  <a:tcPr>
                    <a:lnT w="6350" cap="flat" cmpd="sng" algn="ctr">
                      <a:solidFill>
                        <a:srgbClr val="000000"/>
                      </a:solidFill>
                      <a:prstDash val="solid"/>
                      <a:round/>
                      <a:headEnd type="none" w="med" len="med"/>
                      <a:tailEnd type="none" w="med" len="med"/>
                    </a:lnT>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Datos e información de monitoreo disponibles públicamente para medir el progreso del proyecto en la lucha contra los plásticos marinos y la contaminación por plásticos.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67250209"/>
                  </a:ext>
                </a:extLst>
              </a:tr>
              <a:tr h="235163">
                <a:tc vMerge="1">
                  <a:txBody>
                    <a:bodyPr/>
                    <a:lstStyle/>
                    <a:p>
                      <a:endParaRPr lang="es-DO"/>
                    </a:p>
                  </a:txBody>
                  <a:tcPr/>
                </a:tc>
                <a:tc vMerge="1">
                  <a:txBody>
                    <a:bodyPr/>
                    <a:lstStyle/>
                    <a:p>
                      <a:pPr algn="ctr" fontAlgn="ctr"/>
                      <a:endParaRPr lang="en-US" sz="1000" b="0" i="0" u="none" strike="noStrike" dirty="0">
                        <a:solidFill>
                          <a:schemeClr val="tx1"/>
                        </a:solidFill>
                        <a:effectLst/>
                        <a:latin typeface="Aptos Narrow" panose="020B0004020202020204" pitchFamily="34" charset="0"/>
                      </a:endParaRPr>
                    </a:p>
                  </a:txBody>
                  <a:tcPr marL="6491" marR="6491" marT="64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Presentaciones educativas desarrolladas para diferentes grupos, como asociaciones de recicladores, recicladores informales, asociaciones del sector privado, comunidades, etc.</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38561513"/>
                  </a:ext>
                </a:extLst>
              </a:tr>
              <a:tr h="401353">
                <a:tc vMerge="1">
                  <a:txBody>
                    <a:bodyPr/>
                    <a:lstStyle/>
                    <a:p>
                      <a:endParaRPr lang="es-DO"/>
                    </a:p>
                  </a:txBody>
                  <a:tcPr/>
                </a:tc>
                <a:tc vMerge="1">
                  <a:txBody>
                    <a:bodyPr/>
                    <a:lstStyle/>
                    <a:p>
                      <a:endParaRPr lang="es-DO"/>
                    </a:p>
                  </a:txBody>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Resultados clave de las actividades de sensibilización integrados en la plataforma </a:t>
                      </a:r>
                      <a:r>
                        <a:rPr lang="es-MX" sz="900" b="0" i="0" u="none" strike="noStrike" noProof="0" dirty="0" err="1">
                          <a:solidFill>
                            <a:schemeClr val="tx1"/>
                          </a:solidFill>
                          <a:effectLst/>
                          <a:latin typeface="Aptos Narrow" panose="020B0004020202020204" pitchFamily="34" charset="0"/>
                        </a:rPr>
                        <a:t>IW:Learn</a:t>
                      </a:r>
                      <a:r>
                        <a:rPr lang="es-MX" sz="900" b="0" i="0" u="none" strike="noStrike" noProof="0" dirty="0">
                          <a:solidFill>
                            <a:schemeClr val="tx1"/>
                          </a:solidFill>
                          <a:effectLst/>
                          <a:latin typeface="Aptos Narrow" panose="020B0004020202020204" pitchFamily="34" charset="0"/>
                        </a:rPr>
                        <a:t>, GGKP y otras plataformas relevantes.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000" b="0" i="0" u="none" strike="noStrike" noProof="0" dirty="0">
                          <a:solidFill>
                            <a:schemeClr val="tx1"/>
                          </a:solidFill>
                          <a:effectLst/>
                          <a:latin typeface="Aptos Narrow" panose="020B0004020202020204" pitchFamily="34" charset="0"/>
                        </a:rPr>
                        <a:t> </a:t>
                      </a:r>
                    </a:p>
                  </a:txBody>
                  <a:tcPr marL="6491" marR="6491" marT="6491" marB="0" anchor="b">
                    <a:lnL w="12700" cap="flat" cmpd="sng" algn="ctr">
                      <a:no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57762052"/>
                  </a:ext>
                </a:extLst>
              </a:tr>
              <a:tr h="401353">
                <a:tc vMerge="1">
                  <a:txBody>
                    <a:bodyPr/>
                    <a:lstStyle/>
                    <a:p>
                      <a:pPr algn="ctr" fontAlgn="ctr"/>
                      <a:endParaRPr lang="en-US" sz="1400" b="1" i="0" u="none" strike="noStrike" noProof="0" dirty="0">
                        <a:solidFill>
                          <a:schemeClr val="tx1"/>
                        </a:solidFill>
                        <a:effectLst/>
                        <a:latin typeface="Aptos Narrow" panose="020B0004020202020204" pitchFamily="34" charset="0"/>
                      </a:endParaRPr>
                    </a:p>
                  </a:txBody>
                  <a:tcPr marL="6491" marR="6491" marT="6491" marB="0"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60000"/>
                        <a:lumOff val="40000"/>
                      </a:schemeClr>
                    </a:solidFill>
                  </a:tcPr>
                </a:tc>
                <a:tc rowSpan="2">
                  <a:txBody>
                    <a:bodyPr/>
                    <a:lstStyle/>
                    <a:p>
                      <a:pPr algn="ctr" fontAlgn="ctr"/>
                      <a:r>
                        <a:rPr lang="es-MX" sz="900" b="0" i="0" u="none" strike="noStrike" noProof="0" dirty="0">
                          <a:solidFill>
                            <a:schemeClr val="tx1"/>
                          </a:solidFill>
                          <a:effectLst/>
                          <a:latin typeface="Aptos Narrow" panose="020B0004020202020204" pitchFamily="34" charset="0"/>
                        </a:rPr>
                        <a:t>Promoción del acceso y la replicación de las intervenciones del proyecto sobre economía circular para los plásticos.</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Presentación de la experiencia del proyecto y productos de conocimiento en reuniones de redes interurbanas, eventos de capacitación y encuentros relevantes, y compartidos en el sitio web del proyecto.</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60211605"/>
                  </a:ext>
                </a:extLst>
              </a:tr>
              <a:tr h="401353">
                <a:tc vMerge="1">
                  <a:txBody>
                    <a:bodyPr/>
                    <a:lstStyle/>
                    <a:p>
                      <a:pPr algn="ctr" fontAlgn="ctr"/>
                      <a:endParaRPr lang="en-US" sz="1400" b="1" i="0" u="none" strike="noStrike" noProof="0" dirty="0">
                        <a:solidFill>
                          <a:schemeClr val="tx1"/>
                        </a:solidFill>
                        <a:effectLst/>
                        <a:latin typeface="Aptos Narrow" panose="020B0004020202020204" pitchFamily="34" charset="0"/>
                      </a:endParaRPr>
                    </a:p>
                  </a:txBody>
                  <a:tcPr marL="6491" marR="6491" marT="6491" marB="0"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60000"/>
                        <a:lumOff val="40000"/>
                      </a:schemeClr>
                    </a:solidFill>
                  </a:tcPr>
                </a:tc>
                <a:tc vMerge="1">
                  <a:txBody>
                    <a:bodyPr/>
                    <a:lstStyle/>
                    <a:p>
                      <a:pPr algn="ctr" fontAlgn="ctr"/>
                      <a:endParaRPr lang="en-US" sz="9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Informes de los eventos de capacitación y de las reuniones de redes interurbanas disponibles en el sitio web del proyecto.</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9525" cap="flat" cmpd="sng" algn="ctr">
                      <a:solidFill>
                        <a:schemeClr val="bg1">
                          <a:lumMod val="5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5063581"/>
                  </a:ext>
                </a:extLst>
              </a:tr>
              <a:tr h="401353">
                <a:tc vMerge="1">
                  <a:txBody>
                    <a:bodyPr/>
                    <a:lstStyle/>
                    <a:p>
                      <a:pPr algn="ctr" fontAlgn="ctr"/>
                      <a:endParaRPr lang="en-US" sz="1400" b="1" i="0" u="none" strike="noStrike" noProof="0" dirty="0">
                        <a:solidFill>
                          <a:schemeClr val="tx1"/>
                        </a:solidFill>
                        <a:effectLst/>
                        <a:latin typeface="Aptos Narrow" panose="020B0004020202020204" pitchFamily="34" charset="0"/>
                      </a:endParaRPr>
                    </a:p>
                  </a:txBody>
                  <a:tcPr marL="6491" marR="6491" marT="6491" marB="0"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60000"/>
                        <a:lumOff val="40000"/>
                      </a:schemeClr>
                    </a:solidFill>
                  </a:tcPr>
                </a:tc>
                <a:tc rowSpan="2">
                  <a:txBody>
                    <a:bodyPr/>
                    <a:lstStyle/>
                    <a:p>
                      <a:pPr algn="ctr" fontAlgn="ctr"/>
                      <a:r>
                        <a:rPr lang="es-MX" sz="900" b="0" i="0" u="none" strike="noStrike" noProof="0" dirty="0">
                          <a:solidFill>
                            <a:schemeClr val="tx1"/>
                          </a:solidFill>
                          <a:effectLst/>
                          <a:latin typeface="Aptos Narrow" panose="020B0004020202020204" pitchFamily="34" charset="0"/>
                        </a:rPr>
                        <a:t>Difusión de experiencias y lecciones aprendidas de los actores del proyecto a través de plataformas como </a:t>
                      </a:r>
                      <a:r>
                        <a:rPr lang="es-MX" sz="900" b="0" i="0" u="none" strike="noStrike" noProof="0" dirty="0" err="1">
                          <a:solidFill>
                            <a:schemeClr val="tx1"/>
                          </a:solidFill>
                          <a:effectLst/>
                          <a:latin typeface="Aptos Narrow" panose="020B0004020202020204" pitchFamily="34" charset="0"/>
                        </a:rPr>
                        <a:t>IW:Learn</a:t>
                      </a:r>
                      <a:r>
                        <a:rPr lang="es-MX" sz="900" b="0" i="0" u="none" strike="noStrike" noProof="0" dirty="0">
                          <a:solidFill>
                            <a:schemeClr val="tx1"/>
                          </a:solidFill>
                          <a:effectLst/>
                          <a:latin typeface="Aptos Narrow" panose="020B0004020202020204" pitchFamily="34" charset="0"/>
                        </a:rPr>
                        <a:t>, GGKP, SAICM </a:t>
                      </a:r>
                      <a:r>
                        <a:rPr lang="es-MX" sz="900" b="0" i="0" u="none" strike="noStrike" noProof="0" dirty="0" err="1">
                          <a:solidFill>
                            <a:schemeClr val="tx1"/>
                          </a:solidFill>
                          <a:effectLst/>
                          <a:latin typeface="Aptos Narrow" panose="020B0004020202020204" pitchFamily="34" charset="0"/>
                        </a:rPr>
                        <a:t>Knowledge</a:t>
                      </a:r>
                      <a:r>
                        <a:rPr lang="es-MX" sz="900" b="0" i="0" u="none" strike="noStrike" noProof="0" dirty="0">
                          <a:solidFill>
                            <a:schemeClr val="tx1"/>
                          </a:solidFill>
                          <a:effectLst/>
                          <a:latin typeface="Aptos Narrow" panose="020B0004020202020204" pitchFamily="34" charset="0"/>
                        </a:rPr>
                        <a:t> </a:t>
                      </a:r>
                      <a:r>
                        <a:rPr lang="es-MX" sz="900" b="0" i="0" u="none" strike="noStrike" noProof="0" dirty="0" err="1">
                          <a:solidFill>
                            <a:schemeClr val="tx1"/>
                          </a:solidFill>
                          <a:effectLst/>
                          <a:latin typeface="Aptos Narrow" panose="020B0004020202020204" pitchFamily="34" charset="0"/>
                        </a:rPr>
                        <a:t>Platform</a:t>
                      </a:r>
                      <a:r>
                        <a:rPr lang="es-MX" sz="900" b="0" i="0" u="none" strike="noStrike" noProof="0" dirty="0">
                          <a:solidFill>
                            <a:schemeClr val="tx1"/>
                          </a:solidFill>
                          <a:effectLst/>
                          <a:latin typeface="Aptos Narrow" panose="020B0004020202020204" pitchFamily="34" charset="0"/>
                        </a:rPr>
                        <a:t> y GPML Digital </a:t>
                      </a:r>
                      <a:r>
                        <a:rPr lang="es-MX" sz="900" b="0" i="0" u="none" strike="noStrike" noProof="0" dirty="0" err="1">
                          <a:solidFill>
                            <a:schemeClr val="tx1"/>
                          </a:solidFill>
                          <a:effectLst/>
                          <a:latin typeface="Aptos Narrow" panose="020B0004020202020204" pitchFamily="34" charset="0"/>
                        </a:rPr>
                        <a:t>Platform</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a:solidFill>
                            <a:schemeClr val="tx1"/>
                          </a:solidFill>
                          <a:effectLst/>
                          <a:latin typeface="Aptos Narrow" panose="020B0004020202020204" pitchFamily="34" charset="0"/>
                        </a:rPr>
                        <a:t>6 </a:t>
                      </a:r>
                      <a:r>
                        <a:rPr lang="es-MX" sz="900" b="0" i="0" u="none" strike="noStrike" noProof="0" dirty="0">
                          <a:solidFill>
                            <a:schemeClr val="tx1"/>
                          </a:solidFill>
                          <a:effectLst/>
                          <a:latin typeface="Aptos Narrow" panose="020B0004020202020204" pitchFamily="34" charset="0"/>
                        </a:rPr>
                        <a:t>estudios de caso seleccionados sobre políticas circulares desarrollados a partir de los instrumentos de política del componente 1 para el año 4,</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32824473"/>
                  </a:ext>
                </a:extLst>
              </a:tr>
              <a:tr h="401353">
                <a:tc vMerge="1">
                  <a:txBody>
                    <a:bodyPr/>
                    <a:lstStyle/>
                    <a:p>
                      <a:pPr algn="ctr" fontAlgn="ctr"/>
                      <a:endParaRPr lang="en-US" sz="1400" b="1" i="0" u="none" strike="noStrike" noProof="0" dirty="0">
                        <a:solidFill>
                          <a:schemeClr val="tx1"/>
                        </a:solidFill>
                        <a:effectLst/>
                        <a:latin typeface="Aptos Narrow" panose="020B0004020202020204" pitchFamily="34" charset="0"/>
                      </a:endParaRPr>
                    </a:p>
                  </a:txBody>
                  <a:tcPr marL="6491" marR="6491" marT="6491" marB="0"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60000"/>
                        <a:lumOff val="40000"/>
                      </a:schemeClr>
                    </a:solidFill>
                  </a:tcPr>
                </a:tc>
                <a:tc vMerge="1">
                  <a:txBody>
                    <a:bodyPr/>
                    <a:lstStyle/>
                    <a:p>
                      <a:pPr algn="ctr" fontAlgn="ctr"/>
                      <a:endParaRPr lang="en-US" sz="9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marL="171450" indent="-171450" algn="l" fontAlgn="ctr">
                        <a:buFont typeface="Wingdings" panose="05000000000000000000" pitchFamily="2" charset="2"/>
                        <a:buChar char="q"/>
                      </a:pPr>
                      <a:r>
                        <a:rPr lang="es-MX" sz="900" b="0" i="0" u="none" strike="noStrike" noProof="0" dirty="0">
                          <a:solidFill>
                            <a:schemeClr val="tx1"/>
                          </a:solidFill>
                          <a:effectLst/>
                          <a:latin typeface="Aptos Narrow" panose="020B0004020202020204" pitchFamily="34" charset="0"/>
                        </a:rPr>
                        <a:t>6 estudios de caso seleccionados sobre prácticas empresariales sostenibles desarrollados a partir de seis soluciones de negocio del componente 2 para el año 4.</a:t>
                      </a:r>
                      <a:endParaRPr lang="en-US" sz="900" b="0" i="0" u="none" strike="noStrike" noProof="0" dirty="0">
                        <a:solidFill>
                          <a:schemeClr val="tx1"/>
                        </a:solidFill>
                        <a:effectLst/>
                        <a:latin typeface="Aptos Narrow" panose="020B0004020202020204" pitchFamily="34" charset="0"/>
                      </a:endParaRPr>
                    </a:p>
                  </a:txBody>
                  <a:tcPr marL="6491" marR="6491" marT="6491"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endParaRPr lang="en-US" sz="1000" b="0" i="0" u="none" strike="noStrike" noProof="0" dirty="0">
                        <a:solidFill>
                          <a:schemeClr val="tx1"/>
                        </a:solidFill>
                        <a:effectLst/>
                        <a:latin typeface="Aptos Narrow" panose="020B0004020202020204" pitchFamily="34" charset="0"/>
                      </a:endParaRPr>
                    </a:p>
                  </a:txBody>
                  <a:tcPr marL="6491" marR="6491" marT="6491" marB="0" anchor="b">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65628272"/>
                  </a:ext>
                </a:extLst>
              </a:tr>
            </a:tbl>
          </a:graphicData>
        </a:graphic>
      </p:graphicFrame>
      <p:sp>
        <p:nvSpPr>
          <p:cNvPr id="8" name="Título 1">
            <a:extLst>
              <a:ext uri="{FF2B5EF4-FFF2-40B4-BE49-F238E27FC236}">
                <a16:creationId xmlns:a16="http://schemas.microsoft.com/office/drawing/2014/main" id="{293AD1EC-0259-36D7-D37E-50A1C648FB38}"/>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Activity Grid: 2025</a:t>
            </a:r>
          </a:p>
        </p:txBody>
      </p:sp>
      <p:pic>
        <p:nvPicPr>
          <p:cNvPr id="3" name="Imagen 2">
            <a:extLst>
              <a:ext uri="{FF2B5EF4-FFF2-40B4-BE49-F238E27FC236}">
                <a16:creationId xmlns:a16="http://schemas.microsoft.com/office/drawing/2014/main" id="{600A0DED-E44F-C76B-26A7-A48062FA5A13}"/>
              </a:ext>
            </a:extLst>
          </p:cNvPr>
          <p:cNvPicPr>
            <a:picLocks noChangeAspect="1"/>
          </p:cNvPicPr>
          <p:nvPr/>
        </p:nvPicPr>
        <p:blipFill>
          <a:blip r:embed="rId3"/>
          <a:stretch>
            <a:fillRect/>
          </a:stretch>
        </p:blipFill>
        <p:spPr>
          <a:xfrm>
            <a:off x="10007600" y="1"/>
            <a:ext cx="2450360" cy="899452"/>
          </a:xfrm>
          <a:prstGeom prst="rect">
            <a:avLst/>
          </a:prstGeom>
        </p:spPr>
      </p:pic>
      <p:pic>
        <p:nvPicPr>
          <p:cNvPr id="21" name="Imagen 20">
            <a:extLst>
              <a:ext uri="{FF2B5EF4-FFF2-40B4-BE49-F238E27FC236}">
                <a16:creationId xmlns:a16="http://schemas.microsoft.com/office/drawing/2014/main" id="{A14EEAA3-6681-187B-916A-57B57E83CEA8}"/>
              </a:ext>
            </a:extLst>
          </p:cNvPr>
          <p:cNvPicPr>
            <a:picLocks noChangeAspect="1"/>
          </p:cNvPicPr>
          <p:nvPr/>
        </p:nvPicPr>
        <p:blipFill>
          <a:blip r:embed="rId4"/>
          <a:srcRect b="90364"/>
          <a:stretch>
            <a:fillRect/>
          </a:stretch>
        </p:blipFill>
        <p:spPr>
          <a:xfrm>
            <a:off x="552255" y="1882587"/>
            <a:ext cx="11113971" cy="382447"/>
          </a:xfrm>
          <a:prstGeom prst="rect">
            <a:avLst/>
          </a:prstGeom>
        </p:spPr>
      </p:pic>
      <p:sp>
        <p:nvSpPr>
          <p:cNvPr id="2" name="Flecha: pentágono 1">
            <a:extLst>
              <a:ext uri="{FF2B5EF4-FFF2-40B4-BE49-F238E27FC236}">
                <a16:creationId xmlns:a16="http://schemas.microsoft.com/office/drawing/2014/main" id="{963C8D3A-42E1-6584-94FE-B5977EAB9848}"/>
              </a:ext>
            </a:extLst>
          </p:cNvPr>
          <p:cNvSpPr/>
          <p:nvPr/>
        </p:nvSpPr>
        <p:spPr>
          <a:xfrm>
            <a:off x="9119800" y="2513533"/>
            <a:ext cx="648280" cy="324886"/>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Flecha: pentágono 3">
            <a:extLst>
              <a:ext uri="{FF2B5EF4-FFF2-40B4-BE49-F238E27FC236}">
                <a16:creationId xmlns:a16="http://schemas.microsoft.com/office/drawing/2014/main" id="{212D4C1B-189E-8CED-CE37-C96E313D992C}"/>
              </a:ext>
            </a:extLst>
          </p:cNvPr>
          <p:cNvSpPr/>
          <p:nvPr/>
        </p:nvSpPr>
        <p:spPr>
          <a:xfrm>
            <a:off x="8897162" y="3267296"/>
            <a:ext cx="2597523" cy="340026"/>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Flecha: pentágono 8">
            <a:extLst>
              <a:ext uri="{FF2B5EF4-FFF2-40B4-BE49-F238E27FC236}">
                <a16:creationId xmlns:a16="http://schemas.microsoft.com/office/drawing/2014/main" id="{72072FE0-54FD-3D53-A318-34F1C487C84B}"/>
              </a:ext>
            </a:extLst>
          </p:cNvPr>
          <p:cNvSpPr/>
          <p:nvPr/>
        </p:nvSpPr>
        <p:spPr>
          <a:xfrm>
            <a:off x="8995623" y="3837764"/>
            <a:ext cx="535768" cy="246644"/>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Flecha: pentágono 9">
            <a:extLst>
              <a:ext uri="{FF2B5EF4-FFF2-40B4-BE49-F238E27FC236}">
                <a16:creationId xmlns:a16="http://schemas.microsoft.com/office/drawing/2014/main" id="{FD4D85E5-CADE-3DD0-0759-FAF1C17018FC}"/>
              </a:ext>
            </a:extLst>
          </p:cNvPr>
          <p:cNvSpPr/>
          <p:nvPr/>
        </p:nvSpPr>
        <p:spPr>
          <a:xfrm>
            <a:off x="10600738" y="3837764"/>
            <a:ext cx="535768" cy="246644"/>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lecha: pentágono 11">
            <a:extLst>
              <a:ext uri="{FF2B5EF4-FFF2-40B4-BE49-F238E27FC236}">
                <a16:creationId xmlns:a16="http://schemas.microsoft.com/office/drawing/2014/main" id="{83D261B9-22E6-BA8B-414C-AB427E806E1F}"/>
              </a:ext>
            </a:extLst>
          </p:cNvPr>
          <p:cNvSpPr/>
          <p:nvPr/>
        </p:nvSpPr>
        <p:spPr>
          <a:xfrm>
            <a:off x="8743607" y="4224256"/>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3" name="Flecha: pentágono 12">
            <a:extLst>
              <a:ext uri="{FF2B5EF4-FFF2-40B4-BE49-F238E27FC236}">
                <a16:creationId xmlns:a16="http://schemas.microsoft.com/office/drawing/2014/main" id="{E4587C2A-9DCD-DA3E-025E-5E4B4D696FDF}"/>
              </a:ext>
            </a:extLst>
          </p:cNvPr>
          <p:cNvSpPr/>
          <p:nvPr/>
        </p:nvSpPr>
        <p:spPr>
          <a:xfrm>
            <a:off x="10017497" y="4224255"/>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Flecha: pentágono 13">
            <a:extLst>
              <a:ext uri="{FF2B5EF4-FFF2-40B4-BE49-F238E27FC236}">
                <a16:creationId xmlns:a16="http://schemas.microsoft.com/office/drawing/2014/main" id="{7F550DBC-CA7D-6868-357F-E1D7878DC834}"/>
              </a:ext>
            </a:extLst>
          </p:cNvPr>
          <p:cNvSpPr/>
          <p:nvPr/>
        </p:nvSpPr>
        <p:spPr>
          <a:xfrm>
            <a:off x="11101047" y="4224255"/>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 name="Flecha: pentágono 14">
            <a:extLst>
              <a:ext uri="{FF2B5EF4-FFF2-40B4-BE49-F238E27FC236}">
                <a16:creationId xmlns:a16="http://schemas.microsoft.com/office/drawing/2014/main" id="{808D977A-AD4E-5E40-9E71-08C19A85FCBC}"/>
              </a:ext>
            </a:extLst>
          </p:cNvPr>
          <p:cNvSpPr/>
          <p:nvPr/>
        </p:nvSpPr>
        <p:spPr>
          <a:xfrm>
            <a:off x="6519893" y="4697134"/>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Flecha: pentágono 15">
            <a:extLst>
              <a:ext uri="{FF2B5EF4-FFF2-40B4-BE49-F238E27FC236}">
                <a16:creationId xmlns:a16="http://schemas.microsoft.com/office/drawing/2014/main" id="{6B05376E-3F52-A7AE-13E9-2A0F29562FAD}"/>
              </a:ext>
            </a:extLst>
          </p:cNvPr>
          <p:cNvSpPr/>
          <p:nvPr/>
        </p:nvSpPr>
        <p:spPr>
          <a:xfrm>
            <a:off x="10232504" y="4709189"/>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Flecha: pentágono 16">
            <a:extLst>
              <a:ext uri="{FF2B5EF4-FFF2-40B4-BE49-F238E27FC236}">
                <a16:creationId xmlns:a16="http://schemas.microsoft.com/office/drawing/2014/main" id="{27E33F43-9213-6A19-972F-B5F86186B681}"/>
              </a:ext>
            </a:extLst>
          </p:cNvPr>
          <p:cNvSpPr/>
          <p:nvPr/>
        </p:nvSpPr>
        <p:spPr>
          <a:xfrm>
            <a:off x="7774541" y="5223518"/>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lecha: pentágono 17">
            <a:extLst>
              <a:ext uri="{FF2B5EF4-FFF2-40B4-BE49-F238E27FC236}">
                <a16:creationId xmlns:a16="http://schemas.microsoft.com/office/drawing/2014/main" id="{2BBA0026-0A8A-AF38-1CA4-617386F20AF3}"/>
              </a:ext>
            </a:extLst>
          </p:cNvPr>
          <p:cNvSpPr/>
          <p:nvPr/>
        </p:nvSpPr>
        <p:spPr>
          <a:xfrm>
            <a:off x="8746120" y="5223517"/>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Flecha: pentágono 18">
            <a:extLst>
              <a:ext uri="{FF2B5EF4-FFF2-40B4-BE49-F238E27FC236}">
                <a16:creationId xmlns:a16="http://schemas.microsoft.com/office/drawing/2014/main" id="{D2C279C7-74AB-64CE-EAE6-543BF9E9CB34}"/>
              </a:ext>
            </a:extLst>
          </p:cNvPr>
          <p:cNvSpPr/>
          <p:nvPr/>
        </p:nvSpPr>
        <p:spPr>
          <a:xfrm>
            <a:off x="9733499" y="5223517"/>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Flecha: pentágono 19">
            <a:extLst>
              <a:ext uri="{FF2B5EF4-FFF2-40B4-BE49-F238E27FC236}">
                <a16:creationId xmlns:a16="http://schemas.microsoft.com/office/drawing/2014/main" id="{399E01A3-6491-D1A7-CC25-300A4559DC90}"/>
              </a:ext>
            </a:extLst>
          </p:cNvPr>
          <p:cNvSpPr/>
          <p:nvPr/>
        </p:nvSpPr>
        <p:spPr>
          <a:xfrm>
            <a:off x="10796778" y="5223517"/>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Flecha: pentágono 21">
            <a:extLst>
              <a:ext uri="{FF2B5EF4-FFF2-40B4-BE49-F238E27FC236}">
                <a16:creationId xmlns:a16="http://schemas.microsoft.com/office/drawing/2014/main" id="{7576AB82-CEA0-32EC-0A1E-0E5A63D50462}"/>
              </a:ext>
            </a:extLst>
          </p:cNvPr>
          <p:cNvSpPr/>
          <p:nvPr/>
        </p:nvSpPr>
        <p:spPr>
          <a:xfrm>
            <a:off x="11077345" y="5655718"/>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3" name="Flecha: pentágono 22">
            <a:extLst>
              <a:ext uri="{FF2B5EF4-FFF2-40B4-BE49-F238E27FC236}">
                <a16:creationId xmlns:a16="http://schemas.microsoft.com/office/drawing/2014/main" id="{C94727AB-A17F-CFE0-B071-3BE146C5BDBD}"/>
              </a:ext>
            </a:extLst>
          </p:cNvPr>
          <p:cNvSpPr/>
          <p:nvPr/>
        </p:nvSpPr>
        <p:spPr>
          <a:xfrm>
            <a:off x="11076460" y="6066674"/>
            <a:ext cx="499005" cy="211455"/>
          </a:xfrm>
          <a:prstGeom prst="homePlate">
            <a:avLst/>
          </a:prstGeom>
          <a:solidFill>
            <a:srgbClr val="00B0F0"/>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Triángulo isósceles 23">
            <a:extLst>
              <a:ext uri="{FF2B5EF4-FFF2-40B4-BE49-F238E27FC236}">
                <a16:creationId xmlns:a16="http://schemas.microsoft.com/office/drawing/2014/main" id="{6AFB2CCB-68A7-7BE7-EA02-2BCAEBBEB6D4}"/>
              </a:ext>
            </a:extLst>
          </p:cNvPr>
          <p:cNvSpPr/>
          <p:nvPr/>
        </p:nvSpPr>
        <p:spPr>
          <a:xfrm rot="10800000">
            <a:off x="8059479" y="1871330"/>
            <a:ext cx="154023" cy="125076"/>
          </a:xfrm>
          <a:prstGeom prst="triangl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D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381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ECBC5-1BA1-4D87-60A2-1196CF42E3F6}"/>
            </a:ext>
          </a:extLst>
        </p:cNvPr>
        <p:cNvGrpSpPr/>
        <p:nvPr/>
      </p:nvGrpSpPr>
      <p:grpSpPr>
        <a:xfrm>
          <a:off x="0" y="0"/>
          <a:ext cx="0" cy="0"/>
          <a:chOff x="0" y="0"/>
          <a:chExt cx="0" cy="0"/>
        </a:xfrm>
      </p:grpSpPr>
      <p:pic>
        <p:nvPicPr>
          <p:cNvPr id="10242" name="Picture 2" descr="Economía circular: qué es y por qué está ganando importancia">
            <a:extLst>
              <a:ext uri="{FF2B5EF4-FFF2-40B4-BE49-F238E27FC236}">
                <a16:creationId xmlns:a16="http://schemas.microsoft.com/office/drawing/2014/main" id="{0AA86E6F-7872-1919-B892-A89ECA95A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14" y="417195"/>
            <a:ext cx="11305794" cy="6204399"/>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FF2A5667-4BCB-1F5D-608E-0703024A3CF4}"/>
              </a:ext>
            </a:extLst>
          </p:cNvPr>
          <p:cNvSpPr/>
          <p:nvPr/>
        </p:nvSpPr>
        <p:spPr>
          <a:xfrm>
            <a:off x="416814" y="408051"/>
            <a:ext cx="11305794" cy="6182682"/>
          </a:xfrm>
          <a:prstGeom prst="rect">
            <a:avLst/>
          </a:prstGeom>
          <a:solidFill>
            <a:schemeClr val="tx1">
              <a:lumMod val="65000"/>
              <a:lumOff val="35000"/>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4" name="Título 1">
            <a:extLst>
              <a:ext uri="{FF2B5EF4-FFF2-40B4-BE49-F238E27FC236}">
                <a16:creationId xmlns:a16="http://schemas.microsoft.com/office/drawing/2014/main" id="{9B2A311B-C82F-034A-88C4-0F2CE97A4A85}"/>
              </a:ext>
            </a:extLst>
          </p:cNvPr>
          <p:cNvSpPr txBox="1">
            <a:spLocks/>
          </p:cNvSpPr>
          <p:nvPr/>
        </p:nvSpPr>
        <p:spPr>
          <a:xfrm>
            <a:off x="1452122" y="1302816"/>
            <a:ext cx="8887968" cy="25968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5800" b="1" noProof="0" dirty="0">
                <a:solidFill>
                  <a:schemeClr val="bg1"/>
                </a:solidFill>
                <a:latin typeface="Arial" panose="020B0604020202020204" pitchFamily="34" charset="0"/>
                <a:cs typeface="Arial" panose="020B0604020202020204" pitchFamily="34" charset="0"/>
              </a:rPr>
              <a:t>KPIS</a:t>
            </a:r>
            <a:endParaRPr lang="es-MX" sz="2400" b="1" noProof="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3328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C8C7F-2F31-AEDA-0845-FDC8589851DA}"/>
            </a:ext>
          </a:extLst>
        </p:cNvPr>
        <p:cNvGrpSpPr/>
        <p:nvPr/>
      </p:nvGrpSpPr>
      <p:grpSpPr>
        <a:xfrm>
          <a:off x="0" y="0"/>
          <a:ext cx="0" cy="0"/>
          <a:chOff x="0" y="0"/>
          <a:chExt cx="0" cy="0"/>
        </a:xfrm>
      </p:grpSpPr>
      <p:pic>
        <p:nvPicPr>
          <p:cNvPr id="4" name="Picture 2" descr="Economía circular: qué es y por qué está ganando importancia">
            <a:extLst>
              <a:ext uri="{FF2B5EF4-FFF2-40B4-BE49-F238E27FC236}">
                <a16:creationId xmlns:a16="http://schemas.microsoft.com/office/drawing/2014/main" id="{EEF10435-0FEF-51EA-572D-5DF8AB8AA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7436"/>
            <a:ext cx="12192001" cy="6885436"/>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6E92416A-E039-A6F7-0AC5-8520DCD160C3}"/>
              </a:ext>
            </a:extLst>
          </p:cNvPr>
          <p:cNvSpPr/>
          <p:nvPr/>
        </p:nvSpPr>
        <p:spPr>
          <a:xfrm>
            <a:off x="-1" y="-27436"/>
            <a:ext cx="12192001" cy="6885436"/>
          </a:xfrm>
          <a:prstGeom prst="rect">
            <a:avLst/>
          </a:prstGeom>
          <a:solidFill>
            <a:schemeClr val="accent1">
              <a:lumMod val="50000"/>
              <a:alpha val="6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Título 1">
            <a:extLst>
              <a:ext uri="{FF2B5EF4-FFF2-40B4-BE49-F238E27FC236}">
                <a16:creationId xmlns:a16="http://schemas.microsoft.com/office/drawing/2014/main" id="{FD958662-FF60-59FF-B11F-7BCABC5DBC38}"/>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MX" sz="44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KPI´S</a:t>
            </a:r>
          </a:p>
        </p:txBody>
      </p:sp>
      <p:graphicFrame>
        <p:nvGraphicFramePr>
          <p:cNvPr id="7" name="Tabla 6">
            <a:extLst>
              <a:ext uri="{FF2B5EF4-FFF2-40B4-BE49-F238E27FC236}">
                <a16:creationId xmlns:a16="http://schemas.microsoft.com/office/drawing/2014/main" id="{964D7771-02EE-A993-6E37-E664AE56AE8C}"/>
              </a:ext>
            </a:extLst>
          </p:cNvPr>
          <p:cNvGraphicFramePr>
            <a:graphicFrameLocks noGrp="1"/>
          </p:cNvGraphicFramePr>
          <p:nvPr>
            <p:extLst>
              <p:ext uri="{D42A27DB-BD31-4B8C-83A1-F6EECF244321}">
                <p14:modId xmlns:p14="http://schemas.microsoft.com/office/powerpoint/2010/main" val="1547495696"/>
              </p:ext>
            </p:extLst>
          </p:nvPr>
        </p:nvGraphicFramePr>
        <p:xfrm>
          <a:off x="308460" y="1096391"/>
          <a:ext cx="11511007" cy="5619103"/>
        </p:xfrm>
        <a:graphic>
          <a:graphicData uri="http://schemas.openxmlformats.org/drawingml/2006/table">
            <a:tbl>
              <a:tblPr firstRow="1" bandRow="1">
                <a:tableStyleId>{5C22544A-7EE6-4342-B048-85BDC9FD1C3A}</a:tableStyleId>
              </a:tblPr>
              <a:tblGrid>
                <a:gridCol w="2718287">
                  <a:extLst>
                    <a:ext uri="{9D8B030D-6E8A-4147-A177-3AD203B41FA5}">
                      <a16:colId xmlns:a16="http://schemas.microsoft.com/office/drawing/2014/main" val="2006309197"/>
                    </a:ext>
                  </a:extLst>
                </a:gridCol>
                <a:gridCol w="8792720">
                  <a:extLst>
                    <a:ext uri="{9D8B030D-6E8A-4147-A177-3AD203B41FA5}">
                      <a16:colId xmlns:a16="http://schemas.microsoft.com/office/drawing/2014/main" val="1728052367"/>
                    </a:ext>
                  </a:extLst>
                </a:gridCol>
              </a:tblGrid>
              <a:tr h="351504">
                <a:tc>
                  <a:txBody>
                    <a:bodyPr/>
                    <a:lstStyle/>
                    <a:p>
                      <a:pPr algn="ctr"/>
                      <a:r>
                        <a:rPr lang="es-MX" sz="1800" b="1" kern="1200" baseline="0" noProof="0" dirty="0">
                          <a:solidFill>
                            <a:schemeClr val="tx1"/>
                          </a:solidFill>
                          <a:latin typeface="Arial" panose="020B0604020202020204" pitchFamily="34" charset="0"/>
                          <a:ea typeface="+mn-ea"/>
                          <a:cs typeface="Arial" panose="020B0604020202020204" pitchFamily="34" charset="0"/>
                        </a:rPr>
                        <a:t>KPI</a:t>
                      </a:r>
                    </a:p>
                  </a:txBody>
                  <a:tcPr anchor="ctr">
                    <a:solidFill>
                      <a:schemeClr val="bg1">
                        <a:lumMod val="65000"/>
                      </a:schemeClr>
                    </a:solidFill>
                  </a:tcPr>
                </a:tc>
                <a:tc>
                  <a:txBody>
                    <a:bodyPr/>
                    <a:lstStyle/>
                    <a:p>
                      <a:pPr algn="ctr"/>
                      <a:r>
                        <a:rPr lang="es-MX" baseline="0" noProof="0" dirty="0">
                          <a:solidFill>
                            <a:schemeClr val="tx1"/>
                          </a:solidFill>
                          <a:latin typeface="Arial" panose="020B0604020202020204" pitchFamily="34" charset="0"/>
                          <a:cs typeface="Arial" panose="020B0604020202020204" pitchFamily="34" charset="0"/>
                        </a:rPr>
                        <a:t>INDICADOR</a:t>
                      </a:r>
                    </a:p>
                  </a:txBody>
                  <a:tcPr anchor="ctr">
                    <a:solidFill>
                      <a:schemeClr val="bg1">
                        <a:lumMod val="65000"/>
                      </a:schemeClr>
                    </a:solidFill>
                  </a:tcPr>
                </a:tc>
                <a:extLst>
                  <a:ext uri="{0D108BD9-81ED-4DB2-BD59-A6C34878D82A}">
                    <a16:rowId xmlns:a16="http://schemas.microsoft.com/office/drawing/2014/main" val="1126881807"/>
                  </a:ext>
                </a:extLst>
              </a:tr>
              <a:tr h="1267396">
                <a:tc>
                  <a:txBody>
                    <a:bodyPr/>
                    <a:lstStyle/>
                    <a:p>
                      <a:pPr algn="ctr"/>
                      <a:r>
                        <a:rPr lang="es-MX" sz="1400" b="1" baseline="0" noProof="0" dirty="0">
                          <a:solidFill>
                            <a:schemeClr val="bg1"/>
                          </a:solidFill>
                          <a:latin typeface="Arial" panose="020B0604020202020204" pitchFamily="34" charset="0"/>
                          <a:cs typeface="Arial" panose="020B0604020202020204" pitchFamily="34" charset="0"/>
                        </a:rPr>
                        <a:t>Materiales de comunicaciones desarrollados</a:t>
                      </a:r>
                      <a:endParaRPr lang="es-MX" sz="1200" b="0" baseline="0" noProof="0" dirty="0">
                        <a:solidFill>
                          <a:schemeClr val="bg1"/>
                        </a:solidFill>
                        <a:latin typeface="Arial" panose="020B0604020202020204" pitchFamily="34" charset="0"/>
                        <a:cs typeface="Arial" panose="020B0604020202020204" pitchFamily="34" charset="0"/>
                      </a:endParaRPr>
                    </a:p>
                  </a:txBody>
                  <a:tcPr anchor="ctr">
                    <a:noFill/>
                  </a:tcPr>
                </a:tc>
                <a:tc>
                  <a:txBody>
                    <a:bodyPr/>
                    <a:lstStyle/>
                    <a:p>
                      <a:pPr marL="285750" indent="-285750">
                        <a:spcAft>
                          <a:spcPts val="600"/>
                        </a:spcAft>
                        <a:buFont typeface="Wingdings" panose="05000000000000000000" pitchFamily="2" charset="2"/>
                        <a:buChar char="q"/>
                      </a:pPr>
                      <a:r>
                        <a:rPr lang="es-MX" sz="1250" b="0" baseline="0" noProof="0" dirty="0">
                          <a:solidFill>
                            <a:schemeClr val="bg1"/>
                          </a:solidFill>
                          <a:latin typeface="Arial" panose="020B0604020202020204" pitchFamily="34" charset="0"/>
                          <a:cs typeface="Arial" panose="020B0604020202020204" pitchFamily="34" charset="0"/>
                        </a:rPr>
                        <a:t>Estrategia de Comunicación y Gestión del Conocimiento formulada y acordada. (2025).</a:t>
                      </a:r>
                    </a:p>
                    <a:p>
                      <a:pPr marL="285750" indent="-285750">
                        <a:spcAft>
                          <a:spcPts val="600"/>
                        </a:spcAft>
                        <a:buFont typeface="Wingdings" panose="05000000000000000000" pitchFamily="2" charset="2"/>
                        <a:buChar char="q"/>
                      </a:pPr>
                      <a:r>
                        <a:rPr lang="es-MX" sz="1250" b="0" baseline="0" noProof="0" dirty="0">
                          <a:solidFill>
                            <a:schemeClr val="bg1"/>
                          </a:solidFill>
                          <a:latin typeface="Arial" panose="020B0604020202020204" pitchFamily="34" charset="0"/>
                          <a:cs typeface="Arial" panose="020B0604020202020204" pitchFamily="34" charset="0"/>
                        </a:rPr>
                        <a:t>Audiencias clave identificadas y listas de correo desarrolladas en 2025..</a:t>
                      </a:r>
                    </a:p>
                    <a:p>
                      <a:pPr marL="285750" indent="-285750">
                        <a:spcAft>
                          <a:spcPts val="600"/>
                        </a:spcAft>
                        <a:buFont typeface="Wingdings" panose="05000000000000000000" pitchFamily="2" charset="2"/>
                        <a:buChar char="q"/>
                      </a:pPr>
                      <a:r>
                        <a:rPr lang="es-MX" sz="1250" b="0" baseline="0" noProof="0" dirty="0">
                          <a:solidFill>
                            <a:schemeClr val="bg1"/>
                          </a:solidFill>
                          <a:latin typeface="Arial" panose="020B0604020202020204" pitchFamily="34" charset="0"/>
                          <a:cs typeface="Arial" panose="020B0604020202020204" pitchFamily="34" charset="0"/>
                        </a:rPr>
                        <a:t>Sitio web del proyecto en español e inglés desarrollado en 2025 y actualizado regularmente.</a:t>
                      </a:r>
                    </a:p>
                    <a:p>
                      <a:pPr marL="285750" indent="-285750">
                        <a:spcAft>
                          <a:spcPts val="600"/>
                        </a:spcAft>
                        <a:buFont typeface="Wingdings" panose="05000000000000000000" pitchFamily="2" charset="2"/>
                        <a:buChar char="q"/>
                      </a:pPr>
                      <a:r>
                        <a:rPr lang="es-MX" sz="1250" b="0" baseline="0" noProof="0" dirty="0">
                          <a:solidFill>
                            <a:schemeClr val="bg1"/>
                          </a:solidFill>
                          <a:latin typeface="Arial" panose="020B0604020202020204" pitchFamily="34" charset="0"/>
                          <a:cs typeface="Arial" panose="020B0604020202020204" pitchFamily="34" charset="0"/>
                        </a:rPr>
                        <a:t>Kits de información para medios, incluyendo hojas informativas sobre el proyecto GEF LAC y las intervenciones planificadas con información de contacto, y folleto del proyecto en español e inglés, desarrollados para 2025.</a:t>
                      </a:r>
                    </a:p>
                    <a:p>
                      <a:pPr marL="285750" indent="-285750">
                        <a:spcAft>
                          <a:spcPts val="600"/>
                        </a:spcAft>
                        <a:buFont typeface="Wingdings" panose="05000000000000000000" pitchFamily="2" charset="2"/>
                        <a:buChar char="q"/>
                      </a:pPr>
                      <a:r>
                        <a:rPr lang="es-MX" sz="1250" b="0" baseline="0" noProof="0" dirty="0">
                          <a:solidFill>
                            <a:schemeClr val="bg1"/>
                          </a:solidFill>
                          <a:latin typeface="Arial" panose="020B0604020202020204" pitchFamily="34" charset="0"/>
                          <a:cs typeface="Arial" panose="020B0604020202020204" pitchFamily="34" charset="0"/>
                        </a:rPr>
                        <a:t>Boletín informativo del proyecto difundido en 2025.Videos cortos en español e inglés para presentar el proyecto y sus avances clave desarrollados en 2025.</a:t>
                      </a:r>
                    </a:p>
                  </a:txBody>
                  <a:tcPr>
                    <a:noFill/>
                  </a:tcPr>
                </a:tc>
                <a:extLst>
                  <a:ext uri="{0D108BD9-81ED-4DB2-BD59-A6C34878D82A}">
                    <a16:rowId xmlns:a16="http://schemas.microsoft.com/office/drawing/2014/main" val="3076555978"/>
                  </a:ext>
                </a:extLst>
              </a:tr>
              <a:tr h="981917">
                <a:tc>
                  <a:txBody>
                    <a:bodyPr/>
                    <a:lstStyle/>
                    <a:p>
                      <a:pPr algn="ctr"/>
                      <a:r>
                        <a:rPr lang="es-MX" sz="1400" b="1" baseline="0" noProof="0" dirty="0">
                          <a:solidFill>
                            <a:schemeClr val="bg1"/>
                          </a:solidFill>
                          <a:latin typeface="Arial" panose="020B0604020202020204" pitchFamily="34" charset="0"/>
                          <a:cs typeface="Arial" panose="020B0604020202020204" pitchFamily="34" charset="0"/>
                        </a:rPr>
                        <a:t>Sensibilización y promoción de educación transversal.</a:t>
                      </a:r>
                      <a:endParaRPr lang="es-MX" sz="1200" b="0" baseline="0" noProof="0" dirty="0">
                        <a:solidFill>
                          <a:schemeClr val="bg1"/>
                        </a:solidFill>
                        <a:latin typeface="Arial" panose="020B0604020202020204" pitchFamily="34" charset="0"/>
                        <a:cs typeface="Arial" panose="020B0604020202020204" pitchFamily="34" charset="0"/>
                      </a:endParaRPr>
                    </a:p>
                  </a:txBody>
                  <a:tcPr anchor="ctr">
                    <a:noFill/>
                  </a:tcPr>
                </a:tc>
                <a:tc>
                  <a:txBody>
                    <a:bodyPr/>
                    <a:lstStyle/>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kern="1200" baseline="0" noProof="0" dirty="0">
                          <a:solidFill>
                            <a:schemeClr val="bg1"/>
                          </a:solidFill>
                          <a:latin typeface="Arial" panose="020B0604020202020204" pitchFamily="34" charset="0"/>
                          <a:ea typeface="+mn-ea"/>
                          <a:cs typeface="Arial" panose="020B0604020202020204" pitchFamily="34" charset="0"/>
                        </a:rPr>
                        <a:t>Publicar al menos 5 historias centradas en las personas (por ejemplo, perfiles de mujeres innovadoras, recicladoras, líderes locales) en las plataformas del proyecto o medios de comunicación.</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kern="1200" baseline="0" noProof="0" dirty="0">
                          <a:solidFill>
                            <a:schemeClr val="bg1"/>
                          </a:solidFill>
                          <a:latin typeface="Arial" panose="020B0604020202020204" pitchFamily="34" charset="0"/>
                          <a:ea typeface="+mn-ea"/>
                          <a:cs typeface="Arial" panose="020B0604020202020204" pitchFamily="34" charset="0"/>
                        </a:rPr>
                        <a:t>Al menos 10 voces influyentes (por ejemplo, líderes comunitarios, mujeres emprendedoras, funcionarios públicos) compartiendo mensajes del proyecto.</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kern="1200" baseline="0" noProof="0" dirty="0">
                          <a:solidFill>
                            <a:schemeClr val="bg1"/>
                          </a:solidFill>
                          <a:latin typeface="Arial" panose="020B0604020202020204" pitchFamily="34" charset="0"/>
                          <a:ea typeface="+mn-ea"/>
                          <a:cs typeface="Arial" panose="020B0604020202020204" pitchFamily="34" charset="0"/>
                        </a:rPr>
                        <a:t>Realizar un mínimo de 3 talleres o mesas redondas de </a:t>
                      </a:r>
                      <a:r>
                        <a:rPr lang="es-MX" sz="1250" kern="1200" baseline="0" noProof="0" dirty="0" err="1">
                          <a:solidFill>
                            <a:schemeClr val="bg1"/>
                          </a:solidFill>
                          <a:latin typeface="Arial" panose="020B0604020202020204" pitchFamily="34" charset="0"/>
                          <a:ea typeface="+mn-ea"/>
                          <a:cs typeface="Arial" panose="020B0604020202020204" pitchFamily="34" charset="0"/>
                        </a:rPr>
                        <a:t>co-creación</a:t>
                      </a:r>
                      <a:r>
                        <a:rPr lang="es-MX" sz="1250" kern="1200" baseline="0" noProof="0" dirty="0">
                          <a:solidFill>
                            <a:schemeClr val="bg1"/>
                          </a:solidFill>
                          <a:latin typeface="Arial" panose="020B0604020202020204" pitchFamily="34" charset="0"/>
                          <a:ea typeface="+mn-ea"/>
                          <a:cs typeface="Arial" panose="020B0604020202020204" pitchFamily="34" charset="0"/>
                        </a:rPr>
                        <a:t> con las partes interesadas, asegurando una participación activa con equilibrio de género.</a:t>
                      </a:r>
                      <a:endParaRPr lang="es-MX" sz="1250" baseline="0" noProof="0" dirty="0">
                        <a:solidFill>
                          <a:schemeClr val="bg1"/>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860811735"/>
                  </a:ext>
                </a:extLst>
              </a:tr>
              <a:tr h="948050">
                <a:tc>
                  <a:txBody>
                    <a:bodyPr/>
                    <a:lstStyle/>
                    <a:p>
                      <a:pPr algn="ctr"/>
                      <a:r>
                        <a:rPr lang="es-MX" sz="1400" b="1" baseline="0" noProof="0" dirty="0">
                          <a:solidFill>
                            <a:schemeClr val="bg1"/>
                          </a:solidFill>
                          <a:latin typeface="Arial" panose="020B0604020202020204" pitchFamily="34" charset="0"/>
                          <a:cs typeface="Arial" panose="020B0604020202020204" pitchFamily="34" charset="0"/>
                        </a:rPr>
                        <a:t>Campañas de cambio de comportamiento</a:t>
                      </a:r>
                      <a:endParaRPr lang="es-MX" sz="1200" b="0" baseline="0" noProof="0" dirty="0">
                        <a:solidFill>
                          <a:schemeClr val="bg1"/>
                        </a:solidFill>
                        <a:latin typeface="Arial" panose="020B0604020202020204" pitchFamily="34" charset="0"/>
                        <a:cs typeface="Arial" panose="020B0604020202020204" pitchFamily="34" charset="0"/>
                      </a:endParaRPr>
                    </a:p>
                  </a:txBody>
                  <a:tcPr anchor="ctr">
                    <a:noFill/>
                  </a:tcPr>
                </a:tc>
                <a:tc>
                  <a:txBody>
                    <a:bodyPr/>
                    <a:lstStyle/>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baseline="0" noProof="0" dirty="0">
                          <a:solidFill>
                            <a:schemeClr val="bg1"/>
                          </a:solidFill>
                          <a:latin typeface="Arial" panose="020B0604020202020204" pitchFamily="34" charset="0"/>
                          <a:cs typeface="Arial" panose="020B0604020202020204" pitchFamily="34" charset="0"/>
                        </a:rPr>
                        <a:t>Lanzar al menos 3 campañas de cambio de comportamiento en las 6 ciudades. </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baseline="0" noProof="0" dirty="0">
                          <a:solidFill>
                            <a:schemeClr val="bg1"/>
                          </a:solidFill>
                          <a:latin typeface="Arial" panose="020B0604020202020204" pitchFamily="34" charset="0"/>
                          <a:cs typeface="Arial" panose="020B0604020202020204" pitchFamily="34" charset="0"/>
                        </a:rPr>
                        <a:t>Registrar un aumento del 20 % en la correcta separación de residuos (según informes de aliados o datos observacionales en áreas piloto).</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baseline="0" noProof="0" dirty="0">
                          <a:solidFill>
                            <a:schemeClr val="bg1"/>
                          </a:solidFill>
                          <a:latin typeface="Arial" panose="020B0604020202020204" pitchFamily="34" charset="0"/>
                          <a:cs typeface="Arial" panose="020B0604020202020204" pitchFamily="34" charset="0"/>
                        </a:rPr>
                        <a:t>Asegurar al menos 15 alianzas con líderes locales (por ejemplo, educadores, artistas, líderes juveniles) que promuevan los mensajes de cambio de comportamiento.</a:t>
                      </a:r>
                    </a:p>
                  </a:txBody>
                  <a:tcPr>
                    <a:noFill/>
                  </a:tcPr>
                </a:tc>
                <a:extLst>
                  <a:ext uri="{0D108BD9-81ED-4DB2-BD59-A6C34878D82A}">
                    <a16:rowId xmlns:a16="http://schemas.microsoft.com/office/drawing/2014/main" val="2447961642"/>
                  </a:ext>
                </a:extLst>
              </a:tr>
              <a:tr h="940423">
                <a:tc>
                  <a:txBody>
                    <a:bodyPr/>
                    <a:lstStyle/>
                    <a:p>
                      <a:pPr algn="ctr"/>
                      <a:r>
                        <a:rPr lang="es-MX" sz="1400" b="1" baseline="0" noProof="0" dirty="0">
                          <a:solidFill>
                            <a:schemeClr val="bg1"/>
                          </a:solidFill>
                          <a:latin typeface="Arial" panose="020B0604020202020204" pitchFamily="34" charset="0"/>
                          <a:cs typeface="Arial" panose="020B0604020202020204" pitchFamily="34" charset="0"/>
                        </a:rPr>
                        <a:t>Conocimiento</a:t>
                      </a:r>
                      <a:endParaRPr lang="es-MX" sz="1200" b="0" baseline="0" noProof="0" dirty="0">
                        <a:solidFill>
                          <a:schemeClr val="bg1"/>
                        </a:solidFill>
                        <a:latin typeface="Arial" panose="020B0604020202020204" pitchFamily="34" charset="0"/>
                        <a:cs typeface="Arial" panose="020B0604020202020204" pitchFamily="34" charset="0"/>
                      </a:endParaRPr>
                    </a:p>
                  </a:txBody>
                  <a:tcPr anchor="ctr">
                    <a:noFill/>
                  </a:tcPr>
                </a:tc>
                <a:tc>
                  <a:txBody>
                    <a:bodyPr/>
                    <a:lstStyle/>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baseline="0" noProof="0" dirty="0">
                          <a:solidFill>
                            <a:schemeClr val="bg1"/>
                          </a:solidFill>
                          <a:latin typeface="Arial" panose="020B0604020202020204" pitchFamily="34" charset="0"/>
                          <a:cs typeface="Arial" panose="020B0604020202020204" pitchFamily="34" charset="0"/>
                        </a:rPr>
                        <a:t>Publicar un mínimo de 6 productos de conocimiento (por ejemplo, estudios de caso, resúmenes de lecciones aprendidas, guías de mejores prácticas, infografías).</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lang="es-MX" sz="1250" baseline="0" noProof="0" dirty="0">
                          <a:solidFill>
                            <a:schemeClr val="bg1"/>
                          </a:solidFill>
                          <a:latin typeface="Arial" panose="020B0604020202020204" pitchFamily="34" charset="0"/>
                          <a:cs typeface="Arial" panose="020B0604020202020204" pitchFamily="34" charset="0"/>
                        </a:rPr>
                        <a:t>Difundir y aplicar al menos 5 activos de conocimiento en la región.</a:t>
                      </a:r>
                    </a:p>
                  </a:txBody>
                  <a:tcPr anchor="ctr">
                    <a:noFill/>
                  </a:tcPr>
                </a:tc>
                <a:extLst>
                  <a:ext uri="{0D108BD9-81ED-4DB2-BD59-A6C34878D82A}">
                    <a16:rowId xmlns:a16="http://schemas.microsoft.com/office/drawing/2014/main" val="1137376841"/>
                  </a:ext>
                </a:extLst>
              </a:tr>
            </a:tbl>
          </a:graphicData>
        </a:graphic>
      </p:graphicFrame>
      <p:pic>
        <p:nvPicPr>
          <p:cNvPr id="2" name="Imagen 1">
            <a:extLst>
              <a:ext uri="{FF2B5EF4-FFF2-40B4-BE49-F238E27FC236}">
                <a16:creationId xmlns:a16="http://schemas.microsoft.com/office/drawing/2014/main" id="{81520A7B-1259-9498-AD4C-4B3FDC90105D}"/>
              </a:ext>
            </a:extLst>
          </p:cNvPr>
          <p:cNvPicPr>
            <a:picLocks noChangeAspect="1"/>
          </p:cNvPicPr>
          <p:nvPr/>
        </p:nvPicPr>
        <p:blipFill>
          <a:blip r:embed="rId3"/>
          <a:stretch>
            <a:fillRect/>
          </a:stretch>
        </p:blipFill>
        <p:spPr>
          <a:xfrm>
            <a:off x="10007600" y="1"/>
            <a:ext cx="2450360" cy="899452"/>
          </a:xfrm>
          <a:prstGeom prst="rect">
            <a:avLst/>
          </a:prstGeom>
        </p:spPr>
      </p:pic>
    </p:spTree>
    <p:extLst>
      <p:ext uri="{BB962C8B-B14F-4D97-AF65-F5344CB8AC3E}">
        <p14:creationId xmlns:p14="http://schemas.microsoft.com/office/powerpoint/2010/main" val="729038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27D96-3CE5-4507-E8C9-E31D2EFA2826}"/>
            </a:ext>
          </a:extLst>
        </p:cNvPr>
        <p:cNvGrpSpPr/>
        <p:nvPr/>
      </p:nvGrpSpPr>
      <p:grpSpPr>
        <a:xfrm>
          <a:off x="0" y="0"/>
          <a:ext cx="0" cy="0"/>
          <a:chOff x="0" y="0"/>
          <a:chExt cx="0" cy="0"/>
        </a:xfrm>
      </p:grpSpPr>
      <p:pic>
        <p:nvPicPr>
          <p:cNvPr id="3078" name="Picture 6" descr="Plastic littered on the beach">
            <a:extLst>
              <a:ext uri="{FF2B5EF4-FFF2-40B4-BE49-F238E27FC236}">
                <a16:creationId xmlns:a16="http://schemas.microsoft.com/office/drawing/2014/main" id="{9722F55F-8281-F8C3-B608-65803395A3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291" y="391657"/>
            <a:ext cx="10893241" cy="6127448"/>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18">
            <a:extLst>
              <a:ext uri="{FF2B5EF4-FFF2-40B4-BE49-F238E27FC236}">
                <a16:creationId xmlns:a16="http://schemas.microsoft.com/office/drawing/2014/main" id="{766A2A64-1D04-31C3-12EB-219BF20CD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noProof="0" dirty="0"/>
          </a:p>
        </p:txBody>
      </p:sp>
      <p:sp>
        <p:nvSpPr>
          <p:cNvPr id="28" name="Rectángulo 27">
            <a:extLst>
              <a:ext uri="{FF2B5EF4-FFF2-40B4-BE49-F238E27FC236}">
                <a16:creationId xmlns:a16="http://schemas.microsoft.com/office/drawing/2014/main" id="{D18C8A91-9CB7-C83C-8B4A-37875DE0A40D}"/>
              </a:ext>
            </a:extLst>
          </p:cNvPr>
          <p:cNvSpPr/>
          <p:nvPr/>
        </p:nvSpPr>
        <p:spPr>
          <a:xfrm>
            <a:off x="643468" y="391657"/>
            <a:ext cx="10905064" cy="6127448"/>
          </a:xfrm>
          <a:prstGeom prst="rect">
            <a:avLst/>
          </a:prstGeom>
          <a:solidFill>
            <a:schemeClr val="accent1">
              <a:lumMod val="75000"/>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4" name="Título 1">
            <a:extLst>
              <a:ext uri="{FF2B5EF4-FFF2-40B4-BE49-F238E27FC236}">
                <a16:creationId xmlns:a16="http://schemas.microsoft.com/office/drawing/2014/main" id="{BB7C5798-05C0-3E62-6C7C-508856C4E0C8}"/>
              </a:ext>
            </a:extLst>
          </p:cNvPr>
          <p:cNvSpPr txBox="1">
            <a:spLocks/>
          </p:cNvSpPr>
          <p:nvPr/>
        </p:nvSpPr>
        <p:spPr>
          <a:xfrm>
            <a:off x="3087407" y="3531096"/>
            <a:ext cx="6537858" cy="775845"/>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4000" b="1" noProof="0" dirty="0">
                <a:solidFill>
                  <a:schemeClr val="bg1"/>
                </a:solidFill>
                <a:latin typeface="Arial"/>
                <a:cs typeface="Arial"/>
              </a:rPr>
              <a:t>Estrategia de Comunicaciones</a:t>
            </a:r>
            <a:endParaRPr lang="es-MX" sz="4000" b="1" noProof="0" dirty="0">
              <a:solidFill>
                <a:schemeClr val="bg1"/>
              </a:solidFill>
              <a:latin typeface="Arial" panose="020B0604020202020204" pitchFamily="34" charset="0"/>
              <a:cs typeface="Arial" panose="020B0604020202020204" pitchFamily="34" charset="0"/>
            </a:endParaRPr>
          </a:p>
        </p:txBody>
      </p:sp>
      <p:sp>
        <p:nvSpPr>
          <p:cNvPr id="26" name="Subtítulo 2">
            <a:extLst>
              <a:ext uri="{FF2B5EF4-FFF2-40B4-BE49-F238E27FC236}">
                <a16:creationId xmlns:a16="http://schemas.microsoft.com/office/drawing/2014/main" id="{04F4D735-BAEB-0835-5179-698A6F2E0B13}"/>
              </a:ext>
            </a:extLst>
          </p:cNvPr>
          <p:cNvSpPr txBox="1">
            <a:spLocks/>
          </p:cNvSpPr>
          <p:nvPr/>
        </p:nvSpPr>
        <p:spPr>
          <a:xfrm>
            <a:off x="2709333" y="4287643"/>
            <a:ext cx="7229095" cy="45044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000" dirty="0">
                <a:solidFill>
                  <a:schemeClr val="bg1"/>
                </a:solidFill>
                <a:latin typeface="Arial" panose="020B0604020202020204" pitchFamily="34" charset="0"/>
                <a:cs typeface="Arial" panose="020B0604020202020204" pitchFamily="34" charset="0"/>
              </a:rPr>
              <a:t>CIUDADES CIRCULARES </a:t>
            </a:r>
            <a:r>
              <a:rPr lang="es-ES" sz="2000" dirty="0">
                <a:solidFill>
                  <a:schemeClr val="bg1"/>
                </a:solidFill>
                <a:latin typeface="Arial" panose="020B0604020202020204" pitchFamily="34" charset="0"/>
                <a:cs typeface="Arial" panose="020B0604020202020204" pitchFamily="34" charset="0"/>
              </a:rPr>
              <a:t>MÁS ALLÁ DEL PLÁSTICO </a:t>
            </a:r>
            <a:endParaRPr lang="es-MX" sz="2000" noProof="0"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52F27DBC-46D6-30F0-D0E5-44DFA38F84E1}"/>
              </a:ext>
            </a:extLst>
          </p:cNvPr>
          <p:cNvGrpSpPr/>
          <p:nvPr/>
        </p:nvGrpSpPr>
        <p:grpSpPr>
          <a:xfrm>
            <a:off x="4317999" y="1964266"/>
            <a:ext cx="4030106" cy="1464733"/>
            <a:chOff x="4317999" y="1964266"/>
            <a:chExt cx="4030106" cy="1464733"/>
          </a:xfrm>
        </p:grpSpPr>
        <p:grpSp>
          <p:nvGrpSpPr>
            <p:cNvPr id="3" name="Grupo 2">
              <a:extLst>
                <a:ext uri="{FF2B5EF4-FFF2-40B4-BE49-F238E27FC236}">
                  <a16:creationId xmlns:a16="http://schemas.microsoft.com/office/drawing/2014/main" id="{D151727D-696F-4698-63F9-D508CA0B7AA6}"/>
                </a:ext>
              </a:extLst>
            </p:cNvPr>
            <p:cNvGrpSpPr/>
            <p:nvPr/>
          </p:nvGrpSpPr>
          <p:grpSpPr>
            <a:xfrm>
              <a:off x="4317999" y="1964266"/>
              <a:ext cx="3589865" cy="1464733"/>
              <a:chOff x="4317999" y="1964266"/>
              <a:chExt cx="3589865" cy="1464733"/>
            </a:xfrm>
          </p:grpSpPr>
          <p:sp>
            <p:nvSpPr>
              <p:cNvPr id="5" name="Rectángulo 4">
                <a:extLst>
                  <a:ext uri="{FF2B5EF4-FFF2-40B4-BE49-F238E27FC236}">
                    <a16:creationId xmlns:a16="http://schemas.microsoft.com/office/drawing/2014/main" id="{DC5CF23B-8436-B17A-8B6C-335FDC48AD71}"/>
                  </a:ext>
                </a:extLst>
              </p:cNvPr>
              <p:cNvSpPr/>
              <p:nvPr/>
            </p:nvSpPr>
            <p:spPr>
              <a:xfrm>
                <a:off x="4317999" y="1964266"/>
                <a:ext cx="3589865" cy="14647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grpSp>
            <p:nvGrpSpPr>
              <p:cNvPr id="6" name="Grupo 5">
                <a:extLst>
                  <a:ext uri="{FF2B5EF4-FFF2-40B4-BE49-F238E27FC236}">
                    <a16:creationId xmlns:a16="http://schemas.microsoft.com/office/drawing/2014/main" id="{2FC60F8A-A7C5-F065-4E6F-0E0302AD7A04}"/>
                  </a:ext>
                </a:extLst>
              </p:cNvPr>
              <p:cNvGrpSpPr/>
              <p:nvPr/>
            </p:nvGrpSpPr>
            <p:grpSpPr>
              <a:xfrm>
                <a:off x="4455516" y="2094270"/>
                <a:ext cx="2195073" cy="1204721"/>
                <a:chOff x="4387783" y="3877208"/>
                <a:chExt cx="2195073" cy="1204721"/>
              </a:xfrm>
            </p:grpSpPr>
            <p:pic>
              <p:nvPicPr>
                <p:cNvPr id="7" name="Imagen 6">
                  <a:extLst>
                    <a:ext uri="{FF2B5EF4-FFF2-40B4-BE49-F238E27FC236}">
                      <a16:creationId xmlns:a16="http://schemas.microsoft.com/office/drawing/2014/main" id="{069E4505-C63F-2AE7-5E84-A783528C861D}"/>
                    </a:ext>
                  </a:extLst>
                </p:cNvPr>
                <p:cNvPicPr>
                  <a:picLocks noChangeAspect="1"/>
                </p:cNvPicPr>
                <p:nvPr/>
              </p:nvPicPr>
              <p:blipFill>
                <a:blip r:embed="rId3"/>
                <a:stretch>
                  <a:fillRect/>
                </a:stretch>
              </p:blipFill>
              <p:spPr>
                <a:xfrm>
                  <a:off x="5308257" y="4049842"/>
                  <a:ext cx="1274599" cy="859455"/>
                </a:xfrm>
                <a:prstGeom prst="rect">
                  <a:avLst/>
                </a:prstGeom>
              </p:spPr>
            </p:pic>
            <p:pic>
              <p:nvPicPr>
                <p:cNvPr id="8" name="Imagen 7" descr="Logotipo&#10;&#10;El contenido generado por IA puede ser incorrecto.">
                  <a:extLst>
                    <a:ext uri="{FF2B5EF4-FFF2-40B4-BE49-F238E27FC236}">
                      <a16:creationId xmlns:a16="http://schemas.microsoft.com/office/drawing/2014/main" id="{F524834D-4490-ADE4-872A-F5E7BCC23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7783" y="3877208"/>
                  <a:ext cx="903541" cy="1204721"/>
                </a:xfrm>
                <a:prstGeom prst="rect">
                  <a:avLst/>
                </a:prstGeom>
              </p:spPr>
            </p:pic>
          </p:grpSp>
        </p:grpSp>
        <p:pic>
          <p:nvPicPr>
            <p:cNvPr id="4" name="Imagen 3">
              <a:extLst>
                <a:ext uri="{FF2B5EF4-FFF2-40B4-BE49-F238E27FC236}">
                  <a16:creationId xmlns:a16="http://schemas.microsoft.com/office/drawing/2014/main" id="{C86EC5D4-651C-BEDF-61D4-2891CE330403}"/>
                </a:ext>
              </a:extLst>
            </p:cNvPr>
            <p:cNvPicPr>
              <a:picLocks noChangeAspect="1"/>
            </p:cNvPicPr>
            <p:nvPr/>
          </p:nvPicPr>
          <p:blipFill>
            <a:blip r:embed="rId5"/>
            <a:stretch>
              <a:fillRect/>
            </a:stretch>
          </p:blipFill>
          <p:spPr>
            <a:xfrm>
              <a:off x="6210349" y="1982264"/>
              <a:ext cx="2137756" cy="1428734"/>
            </a:xfrm>
            <a:prstGeom prst="rect">
              <a:avLst/>
            </a:prstGeom>
          </p:spPr>
        </p:pic>
      </p:grpSp>
    </p:spTree>
    <p:extLst>
      <p:ext uri="{BB962C8B-B14F-4D97-AF65-F5344CB8AC3E}">
        <p14:creationId xmlns:p14="http://schemas.microsoft.com/office/powerpoint/2010/main" val="2984092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899A26-EF46-C671-916A-F1FF57AE575E}"/>
            </a:ext>
          </a:extLst>
        </p:cNvPr>
        <p:cNvGrpSpPr/>
        <p:nvPr/>
      </p:nvGrpSpPr>
      <p:grpSpPr>
        <a:xfrm>
          <a:off x="0" y="0"/>
          <a:ext cx="0" cy="0"/>
          <a:chOff x="0" y="0"/>
          <a:chExt cx="0" cy="0"/>
        </a:xfrm>
      </p:grpSpPr>
      <p:pic>
        <p:nvPicPr>
          <p:cNvPr id="3078" name="Picture 6" descr="Plastic littered on the beach">
            <a:extLst>
              <a:ext uri="{FF2B5EF4-FFF2-40B4-BE49-F238E27FC236}">
                <a16:creationId xmlns:a16="http://schemas.microsoft.com/office/drawing/2014/main" id="{A36A287F-37A6-1ACA-4C5E-DF6991790A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88" y="0"/>
            <a:ext cx="12232987" cy="6881055"/>
          </a:xfrm>
          <a:prstGeom prst="rect">
            <a:avLst/>
          </a:prstGeom>
          <a:noFill/>
          <a:extLst>
            <a:ext uri="{909E8E84-426E-40DD-AFC4-6F175D3DCCD1}">
              <a14:hiddenFill xmlns:a14="http://schemas.microsoft.com/office/drawing/2010/main">
                <a:solidFill>
                  <a:srgbClr val="FFFFFF"/>
                </a:solidFill>
              </a14:hiddenFill>
            </a:ext>
          </a:extLst>
        </p:spPr>
      </p:pic>
      <p:sp>
        <p:nvSpPr>
          <p:cNvPr id="28" name="Rectángulo 27">
            <a:extLst>
              <a:ext uri="{FF2B5EF4-FFF2-40B4-BE49-F238E27FC236}">
                <a16:creationId xmlns:a16="http://schemas.microsoft.com/office/drawing/2014/main" id="{B1C52E08-B66B-65B8-6363-7A77E402622B}"/>
              </a:ext>
            </a:extLst>
          </p:cNvPr>
          <p:cNvSpPr/>
          <p:nvPr/>
        </p:nvSpPr>
        <p:spPr>
          <a:xfrm>
            <a:off x="-40990" y="-35603"/>
            <a:ext cx="12232989" cy="6952259"/>
          </a:xfrm>
          <a:prstGeom prst="rect">
            <a:avLst/>
          </a:prstGeom>
          <a:solidFill>
            <a:schemeClr val="accent1">
              <a:lumMod val="75000"/>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ítulo 1">
            <a:extLst>
              <a:ext uri="{FF2B5EF4-FFF2-40B4-BE49-F238E27FC236}">
                <a16:creationId xmlns:a16="http://schemas.microsoft.com/office/drawing/2014/main" id="{876CEFC1-05E9-A55F-A48F-073EB8E88E95}"/>
              </a:ext>
            </a:extLst>
          </p:cNvPr>
          <p:cNvSpPr txBox="1">
            <a:spLocks/>
          </p:cNvSpPr>
          <p:nvPr/>
        </p:nvSpPr>
        <p:spPr>
          <a:xfrm>
            <a:off x="618744" y="237109"/>
            <a:ext cx="10515600" cy="823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MX" sz="44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Próximos pasos</a:t>
            </a:r>
          </a:p>
        </p:txBody>
      </p:sp>
      <p:sp>
        <p:nvSpPr>
          <p:cNvPr id="6" name="Rectángulo 5">
            <a:extLst>
              <a:ext uri="{FF2B5EF4-FFF2-40B4-BE49-F238E27FC236}">
                <a16:creationId xmlns:a16="http://schemas.microsoft.com/office/drawing/2014/main" id="{6FE5EFAC-D4E4-D062-109D-16AF4D92C91F}"/>
              </a:ext>
            </a:extLst>
          </p:cNvPr>
          <p:cNvSpPr/>
          <p:nvPr/>
        </p:nvSpPr>
        <p:spPr>
          <a:xfrm>
            <a:off x="618744" y="1171819"/>
            <a:ext cx="11412835" cy="4989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s-MX" sz="2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s-MX" sz="2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Enviar la estrategia de comunicaciones para la aprobación del Comité.</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s-MX" sz="2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Realizar una sesión por país para profundizar en la estrategia.</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s-MX" sz="2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 medida que el proyecto avance, complementar esta estrategia con planes específicos adaptados a cada país.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s-MX" sz="2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Medir los esfuerzos de comunicación.</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s-MX" sz="2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Monitorear los indicadores clave de desempeño (</a:t>
            </a:r>
            <a:r>
              <a:rPr kumimoji="0" lang="es-MX" sz="2800" b="1"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KPIs</a:t>
            </a:r>
            <a:r>
              <a:rPr kumimoji="0" lang="es-MX" sz="2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t>
            </a:r>
            <a:endParaRPr kumimoji="0" lang="es-MX" sz="24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09F225CF-1D6B-D795-D98D-E19245715B79}"/>
              </a:ext>
            </a:extLst>
          </p:cNvPr>
          <p:cNvPicPr>
            <a:picLocks noChangeAspect="1"/>
          </p:cNvPicPr>
          <p:nvPr/>
        </p:nvPicPr>
        <p:blipFill>
          <a:blip r:embed="rId3"/>
          <a:stretch>
            <a:fillRect/>
          </a:stretch>
        </p:blipFill>
        <p:spPr>
          <a:xfrm>
            <a:off x="10007600" y="1"/>
            <a:ext cx="2450360" cy="899452"/>
          </a:xfrm>
          <a:prstGeom prst="rect">
            <a:avLst/>
          </a:prstGeom>
        </p:spPr>
      </p:pic>
      <p:pic>
        <p:nvPicPr>
          <p:cNvPr id="2" name="Graphic 12" descr="Checkmark">
            <a:extLst>
              <a:ext uri="{FF2B5EF4-FFF2-40B4-BE49-F238E27FC236}">
                <a16:creationId xmlns:a16="http://schemas.microsoft.com/office/drawing/2014/main" id="{01A5DA76-F01F-1F66-20E3-8F42CDD972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3608" y="2012770"/>
            <a:ext cx="365077" cy="365077"/>
          </a:xfrm>
          <a:prstGeom prst="rect">
            <a:avLst/>
          </a:prstGeom>
        </p:spPr>
      </p:pic>
      <p:pic>
        <p:nvPicPr>
          <p:cNvPr id="3" name="Graphic 12" descr="Checkmark">
            <a:extLst>
              <a:ext uri="{FF2B5EF4-FFF2-40B4-BE49-F238E27FC236}">
                <a16:creationId xmlns:a16="http://schemas.microsoft.com/office/drawing/2014/main" id="{F5ADCDCC-191E-EA99-2555-F15C56FCFF9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6453" y="2936017"/>
            <a:ext cx="365077" cy="365077"/>
          </a:xfrm>
          <a:prstGeom prst="rect">
            <a:avLst/>
          </a:prstGeom>
        </p:spPr>
      </p:pic>
    </p:spTree>
    <p:extLst>
      <p:ext uri="{BB962C8B-B14F-4D97-AF65-F5344CB8AC3E}">
        <p14:creationId xmlns:p14="http://schemas.microsoft.com/office/powerpoint/2010/main" val="10011670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f1cb922-524b-4a63-a729-f715e5c73bc5">
      <Terms xmlns="http://schemas.microsoft.com/office/infopath/2007/PartnerControls"/>
    </lcf76f155ced4ddcb4097134ff3c332f>
    <TaxCatchAll xmlns="985ec44e-1bab-4c0b-9df0-6ba128686fc9" xsi:nil="true"/>
    <Emplacement xmlns="0f1cb922-524b-4a63-a729-f715e5c73bc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CC2ACFA87F550418D225E071F542ADA" ma:contentTypeVersion="27" ma:contentTypeDescription="Crear nuevo documento." ma:contentTypeScope="" ma:versionID="28fc54e3823b4079168252d38c31ab52">
  <xsd:schema xmlns:xsd="http://www.w3.org/2001/XMLSchema" xmlns:xs="http://www.w3.org/2001/XMLSchema" xmlns:p="http://schemas.microsoft.com/office/2006/metadata/properties" xmlns:ns2="8bde3967-4b29-49c8-add0-1b77de203898" xmlns:ns3="0f1cb922-524b-4a63-a729-f715e5c73bc5" xmlns:ns4="985ec44e-1bab-4c0b-9df0-6ba128686fc9" targetNamespace="http://schemas.microsoft.com/office/2006/metadata/properties" ma:root="true" ma:fieldsID="b6506327389b1f5933472246f0cc1c4b" ns2:_="" ns3:_="" ns4:_="">
    <xsd:import namespace="8bde3967-4b29-49c8-add0-1b77de203898"/>
    <xsd:import namespace="0f1cb922-524b-4a63-a729-f715e5c73bc5"/>
    <xsd:import namespace="985ec44e-1bab-4c0b-9df0-6ba128686fc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AutoKeyPoints" minOccurs="0"/>
                <xsd:element ref="ns3:MediaServiceKeyPoints" minOccurs="0"/>
                <xsd:element ref="ns3:MediaServiceLocation" minOccurs="0"/>
                <xsd:element ref="ns3:Emplacement" minOccurs="0"/>
                <xsd:element ref="ns3:eed4da54-2de3-4f24-ab7f-5cf84a6396d8CountryOrRegion" minOccurs="0"/>
                <xsd:element ref="ns3:eed4da54-2de3-4f24-ab7f-5cf84a6396d8State" minOccurs="0"/>
                <xsd:element ref="ns3:eed4da54-2de3-4f24-ab7f-5cf84a6396d8City" minOccurs="0"/>
                <xsd:element ref="ns3:eed4da54-2de3-4f24-ab7f-5cf84a6396d8PostalCode" minOccurs="0"/>
                <xsd:element ref="ns3:eed4da54-2de3-4f24-ab7f-5cf84a6396d8Street" minOccurs="0"/>
                <xsd:element ref="ns3:eed4da54-2de3-4f24-ab7f-5cf84a6396d8GeoLoc" minOccurs="0"/>
                <xsd:element ref="ns3:eed4da54-2de3-4f24-ab7f-5cf84a6396d8DispName"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de3967-4b29-49c8-add0-1b77de203898"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f1cb922-524b-4a63-a729-f715e5c73bc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Emplacement" ma:index="20" nillable="true" ma:displayName="Emplacement" ma:format="Dropdown" ma:internalName="Emplacement">
      <xsd:simpleType>
        <xsd:restriction base="dms:Unknown"/>
      </xsd:simpleType>
    </xsd:element>
    <xsd:element name="eed4da54-2de3-4f24-ab7f-5cf84a6396d8CountryOrRegion" ma:index="21" nillable="true" ma:displayName="Emplacement : Pays/région" ma:internalName="CountryOrRegion" ma:readOnly="true">
      <xsd:simpleType>
        <xsd:restriction base="dms:Text"/>
      </xsd:simpleType>
    </xsd:element>
    <xsd:element name="eed4da54-2de3-4f24-ab7f-5cf84a6396d8State" ma:index="22" nillable="true" ma:displayName="Emplacement : État" ma:internalName="State" ma:readOnly="true">
      <xsd:simpleType>
        <xsd:restriction base="dms:Text"/>
      </xsd:simpleType>
    </xsd:element>
    <xsd:element name="eed4da54-2de3-4f24-ab7f-5cf84a6396d8City" ma:index="23" nillable="true" ma:displayName="Emplacement : Ville" ma:internalName="City" ma:readOnly="true">
      <xsd:simpleType>
        <xsd:restriction base="dms:Text"/>
      </xsd:simpleType>
    </xsd:element>
    <xsd:element name="eed4da54-2de3-4f24-ab7f-5cf84a6396d8PostalCode" ma:index="24" nillable="true" ma:displayName="Emplacement : Code postal" ma:internalName="PostalCode" ma:readOnly="true">
      <xsd:simpleType>
        <xsd:restriction base="dms:Text"/>
      </xsd:simpleType>
    </xsd:element>
    <xsd:element name="eed4da54-2de3-4f24-ab7f-5cf84a6396d8Street" ma:index="25" nillable="true" ma:displayName="Emplacement : Rue" ma:internalName="Street" ma:readOnly="true">
      <xsd:simpleType>
        <xsd:restriction base="dms:Text"/>
      </xsd:simpleType>
    </xsd:element>
    <xsd:element name="eed4da54-2de3-4f24-ab7f-5cf84a6396d8GeoLoc" ma:index="26" nillable="true" ma:displayName="Emplacement : Coordonnées" ma:internalName="GeoLoc" ma:readOnly="true">
      <xsd:simpleType>
        <xsd:restriction base="dms:Unknown"/>
      </xsd:simpleType>
    </xsd:element>
    <xsd:element name="eed4da54-2de3-4f24-ab7f-5cf84a6396d8DispName" ma:index="27" nillable="true" ma:displayName="Emplacement : nom" ma:internalName="DispName" ma:readOnly="true">
      <xsd:simpleType>
        <xsd:restriction base="dms:Text"/>
      </xsd:simpleType>
    </xsd:element>
    <xsd:element name="MediaLengthInSeconds" ma:index="28" nillable="true" ma:displayName="Length (seconds)" ma:internalName="MediaLengthInSeconds" ma:readOnly="true">
      <xsd:simpleType>
        <xsd:restriction base="dms:Unknown"/>
      </xsd:simpleType>
    </xsd:element>
    <xsd:element name="lcf76f155ced4ddcb4097134ff3c332f" ma:index="30" nillable="true" ma:taxonomy="true" ma:internalName="lcf76f155ced4ddcb4097134ff3c332f" ma:taxonomyFieldName="MediaServiceImageTags" ma:displayName="Etiquetas de imagen"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BillingMetadata" ma:index="3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31" nillable="true" ma:displayName="Taxonomy Catch All Column" ma:hidden="true" ma:list="{78a33eea-6480-4b67-a40f-8706a958746a}" ma:internalName="TaxCatchAll" ma:showField="CatchAllData" ma:web="8bde3967-4b29-49c8-add0-1b77de2038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C4694F-C679-40B5-A66D-404231F151C7}">
  <ds:schemaRefs>
    <ds:schemaRef ds:uri="http://schemas.microsoft.com/sharepoint/v3/contenttype/forms"/>
  </ds:schemaRefs>
</ds:datastoreItem>
</file>

<file path=customXml/itemProps2.xml><?xml version="1.0" encoding="utf-8"?>
<ds:datastoreItem xmlns:ds="http://schemas.openxmlformats.org/officeDocument/2006/customXml" ds:itemID="{D7688A56-944E-4739-B672-9DE42D095878}">
  <ds:schemaRefs>
    <ds:schemaRef ds:uri="http://schemas.microsoft.com/office/2006/metadata/properties"/>
    <ds:schemaRef ds:uri="http://schemas.microsoft.com/office/infopath/2007/PartnerControls"/>
    <ds:schemaRef ds:uri="0f1cb922-524b-4a63-a729-f715e5c73bc5"/>
    <ds:schemaRef ds:uri="985ec44e-1bab-4c0b-9df0-6ba128686fc9"/>
  </ds:schemaRefs>
</ds:datastoreItem>
</file>

<file path=customXml/itemProps3.xml><?xml version="1.0" encoding="utf-8"?>
<ds:datastoreItem xmlns:ds="http://schemas.openxmlformats.org/officeDocument/2006/customXml" ds:itemID="{5127D346-D1E9-4F02-AA2C-9E79980B55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de3967-4b29-49c8-add0-1b77de203898"/>
    <ds:schemaRef ds:uri="0f1cb922-524b-4a63-a729-f715e5c73bc5"/>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24542</TotalTime>
  <Words>6028</Words>
  <Application>Microsoft Office PowerPoint</Application>
  <PresentationFormat>Panorámica</PresentationFormat>
  <Paragraphs>680</Paragraphs>
  <Slides>35</Slides>
  <Notes>7</Notes>
  <HiddenSlides>5</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35</vt:i4>
      </vt:variant>
    </vt:vector>
  </HeadingPairs>
  <TitlesOfParts>
    <vt:vector size="42" baseType="lpstr">
      <vt:lpstr>Aptos</vt:lpstr>
      <vt:lpstr>Aptos Display</vt:lpstr>
      <vt:lpstr>Aptos Narrow</vt:lpstr>
      <vt:lpstr>Arial</vt:lpstr>
      <vt:lpstr>Calibri</vt:lpstr>
      <vt:lpstr>Wingdings</vt:lpstr>
      <vt:lpstr>Tema de Office</vt:lpstr>
      <vt:lpstr>Presentación de PowerPoint</vt:lpstr>
      <vt:lpstr>Presentación de PowerPoint</vt:lpstr>
      <vt:lpstr>Contexto</vt:lpstr>
      <vt:lpstr>Objetivo del proyecto</vt:lpstr>
      <vt:lpstr>Metas del proyecto</vt:lpstr>
      <vt:lpstr>Objetivos de comunicaciones </vt:lpstr>
      <vt:lpstr>Etapas de comunicaciones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 </vt:lpstr>
      <vt:lpstr>Presentación de PowerPoint</vt:lpstr>
      <vt:lpstr> </vt:lpstr>
      <vt:lpstr> </vt:lpstr>
      <vt:lpstr>Presentación de PowerPoint</vt:lpstr>
      <vt:lpstr>Presentación de PowerPoint</vt:lpstr>
      <vt:lpstr> </vt:lpstr>
      <vt:lpstr> </vt:lpstr>
      <vt:lpstr>Presentación de PowerPoint</vt:lpstr>
      <vt:lpstr>Presentación de PowerPoint</vt:lpstr>
      <vt:lpstr> </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 ortega</dc:creator>
  <cp:lastModifiedBy>Santiago Jaramillo</cp:lastModifiedBy>
  <cp:revision>294</cp:revision>
  <dcterms:created xsi:type="dcterms:W3CDTF">2025-04-14T15:20:47Z</dcterms:created>
  <dcterms:modified xsi:type="dcterms:W3CDTF">2026-08-18T11:57:50Z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0x010100ACC2ACFA87F550418D225E071F542ADA</vt:lpwstr>
  </property>
  <property fmtid="{D5CDD505-2E9C-101B-9397-08002B2CF9AE}" pid="3" name="MediaServiceImageTags">
    <vt:lpwstr/>
  </property>
</Properties>
</file>