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9" r:id="rId12"/>
    <p:sldId id="270" r:id="rId13"/>
    <p:sldId id="271" r:id="rId14"/>
    <p:sldId id="267" r:id="rId15"/>
    <p:sldId id="268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64"/>
  </p:normalViewPr>
  <p:slideViewPr>
    <p:cSldViewPr snapToGrid="0" snapToObjects="1">
      <p:cViewPr varScale="1">
        <p:scale>
          <a:sx n="110" d="100"/>
          <a:sy n="110" d="100"/>
        </p:scale>
        <p:origin x="-552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03/10/2017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03/10/2017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03/10/2017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03/10/2017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03/10/2017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03/10/2017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03/10/2017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03/10/2017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03/10/2017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-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03/10/2017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03/10/2017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03/10/2017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03/10/2017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03/10/2017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afbeeldings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 smtClean="0"/>
              <a:t>Sleep de afbeelding naar de tijdelijke aanduiding of klik op het pictogram als u een afbeelding wilt toevoegen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tekststijl van het model te bewerken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03/10/2017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03/10/2017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03/10/2017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03/10/2017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310572" y="932297"/>
            <a:ext cx="8689976" cy="2509213"/>
          </a:xfrm>
        </p:spPr>
        <p:txBody>
          <a:bodyPr/>
          <a:lstStyle/>
          <a:p>
            <a:r>
              <a:rPr lang="en-GB" dirty="0" smtClean="0"/>
              <a:t>Major Group NGOs </a:t>
            </a:r>
            <a:br>
              <a:rPr lang="en-GB" dirty="0" smtClean="0"/>
            </a:br>
            <a:r>
              <a:rPr lang="en-GB" dirty="0" smtClean="0"/>
              <a:t>CPR 19 of September 2017</a:t>
            </a:r>
            <a:br>
              <a:rPr lang="en-GB" dirty="0" smtClean="0"/>
            </a:br>
            <a:r>
              <a:rPr lang="en-GB" dirty="0" smtClean="0"/>
              <a:t>UNEA-3- POLLUTION</a:t>
            </a:r>
            <a:endParaRPr lang="en-GB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886803"/>
          </a:xfrm>
        </p:spPr>
        <p:txBody>
          <a:bodyPr>
            <a:normAutofit lnSpcReduction="10000"/>
          </a:bodyPr>
          <a:lstStyle/>
          <a:p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This presentation is the result of a joint process to develop the priorities of the major group of NGOs</a:t>
            </a:r>
          </a:p>
          <a:p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Presented by Margi </a:t>
            </a:r>
            <a:r>
              <a:rPr lang="en-GB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Prideaux</a:t>
            </a: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(Ocean care) </a:t>
            </a:r>
          </a:p>
          <a:p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of behalf of the MG NGOs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12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PROCESS and outcome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 smtClean="0"/>
              <a:t>Accredited NGOs were invited to draft their priorities and policy recommendations in a joint position paper for the UN Environment Assembly 3 on “pollution”. In that paper we present the main challenges and the solutions. </a:t>
            </a:r>
          </a:p>
          <a:p>
            <a:r>
              <a:rPr lang="en-GB" dirty="0" smtClean="0"/>
              <a:t>This presentation is just a short summary of our longer and more comprehensive position </a:t>
            </a:r>
            <a:r>
              <a:rPr lang="mr-IN" dirty="0" smtClean="0"/>
              <a:t>–</a:t>
            </a:r>
            <a:r>
              <a:rPr lang="en-GB" dirty="0" smtClean="0"/>
              <a:t> to be found on the UNEA website</a:t>
            </a:r>
            <a:endParaRPr lang="en-GB" dirty="0"/>
          </a:p>
          <a:p>
            <a:r>
              <a:rPr lang="en-GB" dirty="0" smtClean="0"/>
              <a:t>We will go through different types of pollution, and present our policy recommendations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7948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Focus on Root causes of pollution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815344"/>
          </a:xfrm>
        </p:spPr>
        <p:txBody>
          <a:bodyPr>
            <a:normAutofit/>
          </a:bodyPr>
          <a:lstStyle/>
          <a:p>
            <a:r>
              <a:rPr lang="en-US" dirty="0"/>
              <a:t>Pollution is </a:t>
            </a:r>
            <a:r>
              <a:rPr lang="en-US" b="1" u="sng" dirty="0"/>
              <a:t>not a natural disaster</a:t>
            </a:r>
            <a:r>
              <a:rPr lang="en-US" dirty="0"/>
              <a:t>, but a consequence of our high-consuming, throw-away lifestyles, fueled by a growth-driven economic system and exacerbated by poor regulation and enforcement. </a:t>
            </a:r>
            <a:endParaRPr lang="en-US" dirty="0" smtClean="0"/>
          </a:p>
          <a:p>
            <a:r>
              <a:rPr lang="en-US" dirty="0" smtClean="0"/>
              <a:t>We </a:t>
            </a:r>
            <a:r>
              <a:rPr lang="en-US" dirty="0"/>
              <a:t>can only battle pollution by </a:t>
            </a:r>
            <a:r>
              <a:rPr lang="en-US" b="1" u="sng" dirty="0"/>
              <a:t>re-thinking our development model </a:t>
            </a:r>
            <a:r>
              <a:rPr lang="en-US" dirty="0"/>
              <a:t>and growth based economic system; we need to establish and enforce effective regulatory and financial frameworks which </a:t>
            </a:r>
            <a:r>
              <a:rPr lang="en-US" dirty="0" smtClean="0"/>
              <a:t>discourage </a:t>
            </a:r>
            <a:r>
              <a:rPr lang="en-US" dirty="0"/>
              <a:t>pollution and </a:t>
            </a:r>
            <a:r>
              <a:rPr lang="en-US" dirty="0" err="1"/>
              <a:t>incentivise</a:t>
            </a:r>
            <a:r>
              <a:rPr lang="en-US" dirty="0"/>
              <a:t> environmentally-friendly alternatives, </a:t>
            </a:r>
            <a:endParaRPr lang="en-US" dirty="0" smtClean="0"/>
          </a:p>
          <a:p>
            <a:r>
              <a:rPr lang="en-US" dirty="0" smtClean="0"/>
              <a:t>Focus on transition and implementing </a:t>
            </a:r>
            <a:r>
              <a:rPr lang="en-US" b="1" u="sng" dirty="0"/>
              <a:t>sustainable lifestyles</a:t>
            </a:r>
            <a:r>
              <a:rPr lang="en-US" dirty="0"/>
              <a:t>.</a:t>
            </a:r>
            <a:endParaRPr lang="nl-NL" dirty="0"/>
          </a:p>
          <a:p>
            <a:endParaRPr lang="nl-NL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025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Air pollution (1)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b="1" u="sng" dirty="0" smtClean="0"/>
              <a:t>Air pollution in cities</a:t>
            </a:r>
          </a:p>
          <a:p>
            <a:pPr marL="457200" lvl="1" indent="0">
              <a:buNone/>
            </a:pPr>
            <a:r>
              <a:rPr lang="en-GB" dirty="0" smtClean="0"/>
              <a:t>WE URGE THE UNEA and member states to:</a:t>
            </a:r>
          </a:p>
          <a:p>
            <a:pPr lvl="1"/>
            <a:r>
              <a:rPr lang="en-GB" dirty="0" smtClean="0"/>
              <a:t>Phase out coal and other fossil fuels by 2040</a:t>
            </a:r>
          </a:p>
          <a:p>
            <a:pPr lvl="1"/>
            <a:r>
              <a:rPr lang="en-GB" dirty="0" smtClean="0"/>
              <a:t>Invest in effective and affordable public transport and infrastructure for non-motorised transport</a:t>
            </a:r>
          </a:p>
          <a:p>
            <a:pPr lvl="1"/>
            <a:r>
              <a:rPr lang="en-GB" dirty="0" smtClean="0"/>
              <a:t>Expand green spaces in urban areas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4267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Air pollution (2)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b="1" u="sng" dirty="0" smtClean="0"/>
              <a:t>Indoor air pollution</a:t>
            </a:r>
          </a:p>
          <a:p>
            <a:pPr marL="457200" lvl="1" indent="0">
              <a:buNone/>
            </a:pPr>
            <a:r>
              <a:rPr lang="en-GB" dirty="0"/>
              <a:t> </a:t>
            </a:r>
            <a:r>
              <a:rPr lang="en-GB" dirty="0" smtClean="0"/>
              <a:t>       </a:t>
            </a:r>
            <a:r>
              <a:rPr lang="en-GB" dirty="0"/>
              <a:t>WE URGE THE UNEA and member states to:</a:t>
            </a:r>
          </a:p>
          <a:p>
            <a:r>
              <a:rPr lang="en-GB" dirty="0" smtClean="0"/>
              <a:t>Adopt the world health organisation air quality guidelines</a:t>
            </a:r>
          </a:p>
          <a:p>
            <a:r>
              <a:rPr lang="en-GB" dirty="0" smtClean="0"/>
              <a:t>Increase access of households to clean cooking fuels and technologies</a:t>
            </a:r>
            <a:endParaRPr lang="en-GB" dirty="0"/>
          </a:p>
          <a:p>
            <a:pPr lvl="1"/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003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Air pollution (3)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b="1" u="sng" dirty="0" smtClean="0"/>
              <a:t>Factory farms air pollution</a:t>
            </a:r>
            <a:endParaRPr lang="en-GB" dirty="0" smtClean="0"/>
          </a:p>
          <a:p>
            <a:pPr marL="457200" lvl="1" indent="0">
              <a:buNone/>
            </a:pPr>
            <a:r>
              <a:rPr lang="en-GB" dirty="0"/>
              <a:t>WE URGE THE UNEA and member states to:</a:t>
            </a:r>
          </a:p>
          <a:p>
            <a:r>
              <a:rPr lang="en-GB" dirty="0" smtClean="0"/>
              <a:t>Require large livestock operations to file an annual pollution management (and reduction) plan</a:t>
            </a:r>
          </a:p>
          <a:p>
            <a:r>
              <a:rPr lang="en-GB" dirty="0" smtClean="0"/>
              <a:t>Provide incentives for agro-ecological farming and markets</a:t>
            </a:r>
          </a:p>
        </p:txBody>
      </p:sp>
    </p:spTree>
    <p:extLst>
      <p:ext uri="{BB962C8B-B14F-4D97-AF65-F5344CB8AC3E}">
        <p14:creationId xmlns:p14="http://schemas.microsoft.com/office/powerpoint/2010/main" val="158341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Soil pollution 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GB" dirty="0"/>
              <a:t>WE URGE THE UNEA and member states to:</a:t>
            </a:r>
          </a:p>
          <a:p>
            <a:r>
              <a:rPr lang="en-GB" dirty="0" smtClean="0"/>
              <a:t>Careful monitoring </a:t>
            </a:r>
            <a:r>
              <a:rPr lang="en-GB" dirty="0"/>
              <a:t>Careful monitoring and improving pesticide regulations and enforcement (REACH like regulations) in developing countries. </a:t>
            </a:r>
            <a:endParaRPr lang="en-GB" dirty="0" smtClean="0"/>
          </a:p>
          <a:p>
            <a:r>
              <a:rPr lang="en-GB" dirty="0" smtClean="0"/>
              <a:t>Enforcement </a:t>
            </a:r>
            <a:r>
              <a:rPr lang="en-GB" dirty="0"/>
              <a:t>requires adequate funding, which in turns require cost recovery mechanisms from polluters and stronger penalties</a:t>
            </a:r>
            <a:r>
              <a:rPr lang="nl-NL" dirty="0"/>
              <a:t> 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4619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Fresh water pollution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GB" dirty="0"/>
              <a:t>WE URGE THE UNEA and member states to:</a:t>
            </a:r>
          </a:p>
          <a:p>
            <a:r>
              <a:rPr lang="en-GB" dirty="0"/>
              <a:t>Adopt strong legislation, including financial disincentives and mandatory internalisation of costs and ensure strict enforcement to prevent dumping of all </a:t>
            </a:r>
            <a:r>
              <a:rPr lang="en-GB" dirty="0" smtClean="0"/>
              <a:t>inadequate </a:t>
            </a:r>
            <a:r>
              <a:rPr lang="en-GB" dirty="0"/>
              <a:t>disposal of waste that pollutes ground water</a:t>
            </a:r>
            <a:r>
              <a:rPr lang="nl-NL" dirty="0"/>
              <a:t> </a:t>
            </a:r>
            <a:endParaRPr lang="nl-NL" dirty="0" smtClean="0"/>
          </a:p>
          <a:p>
            <a:pPr lvl="0"/>
            <a:r>
              <a:rPr lang="en-GB" dirty="0"/>
              <a:t>Research, training and extension for water-wise and agro-ecological solutions and incentives.</a:t>
            </a:r>
            <a:endParaRPr lang="nl-NL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8345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Marine pollution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457200" lvl="1" indent="0">
              <a:buNone/>
            </a:pPr>
            <a:r>
              <a:rPr lang="en-GB" dirty="0"/>
              <a:t>WE URGE THE UNEA and member states to:</a:t>
            </a:r>
          </a:p>
          <a:p>
            <a:pPr lvl="0"/>
            <a:r>
              <a:rPr lang="en-GB" dirty="0"/>
              <a:t>Establish Marine Protected Areas (MPAs) in line with CBD Target.</a:t>
            </a:r>
            <a:endParaRPr lang="nl-NL" dirty="0"/>
          </a:p>
          <a:p>
            <a:pPr lvl="0"/>
            <a:r>
              <a:rPr lang="en-GB" dirty="0"/>
              <a:t>Promote extended producer responsibility for fishing nets, with deposits and free or cheap disposal at end of life.</a:t>
            </a:r>
            <a:endParaRPr lang="nl-NL" dirty="0"/>
          </a:p>
          <a:p>
            <a:pPr lvl="0"/>
            <a:r>
              <a:rPr lang="en-GB" dirty="0"/>
              <a:t>Establish monitoring of fish for mercury, industrial chemicals, pesticides, and plastics and make the data publicly </a:t>
            </a:r>
            <a:r>
              <a:rPr lang="en-GB" dirty="0" smtClean="0"/>
              <a:t>available</a:t>
            </a:r>
          </a:p>
          <a:p>
            <a:r>
              <a:rPr lang="en-GB" dirty="0"/>
              <a:t>Strictly regulate all marine noise-generating activities by keeping noise from areas rich in sensitive marine life, by using quieting technologies, and other mitigation tools.</a:t>
            </a:r>
            <a:endParaRPr lang="nl-NL" dirty="0"/>
          </a:p>
          <a:p>
            <a:pPr lvl="0"/>
            <a:endParaRPr lang="nl-NL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801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Chemicals and waste (1)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GB" b="1" u="sng" dirty="0" smtClean="0"/>
              <a:t>Industrial chemicals and chemicals in products:</a:t>
            </a:r>
          </a:p>
          <a:p>
            <a:pPr marL="457200" lvl="1" indent="0">
              <a:buNone/>
            </a:pPr>
            <a:r>
              <a:rPr lang="en-GB" dirty="0" smtClean="0"/>
              <a:t>WE </a:t>
            </a:r>
            <a:r>
              <a:rPr lang="en-GB" dirty="0"/>
              <a:t>URGE THE UNEA and member states to:</a:t>
            </a:r>
          </a:p>
          <a:p>
            <a:pPr lvl="0" fontAlgn="base"/>
            <a:r>
              <a:rPr lang="en-GB" dirty="0"/>
              <a:t>Better Implement the Stockholm, Basel and Rotterdam </a:t>
            </a:r>
            <a:r>
              <a:rPr lang="en-GB" dirty="0" smtClean="0"/>
              <a:t>convention</a:t>
            </a:r>
          </a:p>
          <a:p>
            <a:pPr lvl="0" fontAlgn="base"/>
            <a:r>
              <a:rPr lang="en-GB" dirty="0" smtClean="0"/>
              <a:t>Speed </a:t>
            </a:r>
            <a:r>
              <a:rPr lang="en-GB" dirty="0"/>
              <a:t>up chemical safety assessment, the identification of substances of very high concern in the REACH candidate list and restrictions</a:t>
            </a:r>
            <a:endParaRPr lang="nl-NL" dirty="0"/>
          </a:p>
          <a:p>
            <a:pPr lvl="0" fontAlgn="base"/>
            <a:r>
              <a:rPr lang="en-GB" dirty="0"/>
              <a:t>Ensure a systematic disclosure of chemical contents in products</a:t>
            </a:r>
            <a:endParaRPr lang="nl-NL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390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Chemicals and waste (2)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GB" b="1" u="sng" dirty="0" smtClean="0"/>
              <a:t>agrochemicals:</a:t>
            </a:r>
            <a:endParaRPr lang="en-GB" b="1" u="sng" dirty="0"/>
          </a:p>
          <a:p>
            <a:pPr marL="457200" lvl="1" indent="0">
              <a:buNone/>
            </a:pPr>
            <a:r>
              <a:rPr lang="en-GB" dirty="0"/>
              <a:t>WE URGE THE UNEA and member states to:</a:t>
            </a:r>
          </a:p>
          <a:p>
            <a:r>
              <a:rPr lang="en-GB" dirty="0"/>
              <a:t>Phase out the manufacture, import, sale and use of </a:t>
            </a:r>
            <a:r>
              <a:rPr lang="en-GB" dirty="0" smtClean="0"/>
              <a:t>highly </a:t>
            </a:r>
            <a:r>
              <a:rPr lang="en-GB" dirty="0"/>
              <a:t>hazardous </a:t>
            </a:r>
            <a:r>
              <a:rPr lang="en-GB" dirty="0" smtClean="0"/>
              <a:t>pesticides</a:t>
            </a:r>
          </a:p>
          <a:p>
            <a:r>
              <a:rPr lang="en-GB" dirty="0" smtClean="0"/>
              <a:t>Regulation </a:t>
            </a:r>
            <a:r>
              <a:rPr lang="en-GB" dirty="0"/>
              <a:t>and enforcement of industrial livestock and fish farming to prevent contamination of the environment by excessive wastes from these operations and phasing out the use of sub-therapeutic antibiotics</a:t>
            </a:r>
            <a:r>
              <a:rPr lang="nl-NL" dirty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333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Chemicals and waste (3)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GB" b="1" u="sng" dirty="0" smtClean="0"/>
              <a:t>waste:</a:t>
            </a:r>
            <a:endParaRPr lang="en-GB" b="1" u="sng" dirty="0"/>
          </a:p>
          <a:p>
            <a:pPr marL="457200" lvl="1" indent="0">
              <a:buNone/>
            </a:pPr>
            <a:r>
              <a:rPr lang="en-GB" dirty="0"/>
              <a:t>WE URGE THE UNEA and member states to:</a:t>
            </a:r>
          </a:p>
          <a:p>
            <a:pPr lvl="0"/>
            <a:r>
              <a:rPr lang="en-GB" dirty="0"/>
              <a:t>Require the same rules and hazardous substance thresholds in recycled material as for virgin material to avoid re-injecting toxic substances into the economy through </a:t>
            </a:r>
            <a:r>
              <a:rPr lang="en-GB" dirty="0" smtClean="0"/>
              <a:t>recycling</a:t>
            </a:r>
          </a:p>
          <a:p>
            <a:r>
              <a:rPr lang="en-GB" dirty="0"/>
              <a:t>We need education/awareness to change our consumerist, throw-away society. We need to popularise </a:t>
            </a:r>
            <a:r>
              <a:rPr lang="en-GB" dirty="0" smtClean="0"/>
              <a:t>zero-waste </a:t>
            </a:r>
            <a:r>
              <a:rPr lang="en-GB" dirty="0"/>
              <a:t>strategies.</a:t>
            </a:r>
            <a:endParaRPr lang="nl-NL" dirty="0"/>
          </a:p>
          <a:p>
            <a:pPr lvl="0"/>
            <a:endParaRPr lang="nl-NL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050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Plastic pollution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GB" dirty="0"/>
              <a:t>WE URGE THE UNEA and member states to:</a:t>
            </a:r>
          </a:p>
          <a:p>
            <a:pPr lvl="0"/>
            <a:r>
              <a:rPr lang="en-GB" dirty="0"/>
              <a:t>National governments need to introduce legislation that will reduce the use of single-use plastic items, top littered items, plastics containing hazardous substances and </a:t>
            </a:r>
            <a:r>
              <a:rPr lang="en-GB" dirty="0" err="1"/>
              <a:t>microplastics</a:t>
            </a:r>
            <a:r>
              <a:rPr lang="en-GB" dirty="0"/>
              <a:t>;</a:t>
            </a:r>
            <a:endParaRPr lang="nl-NL" dirty="0"/>
          </a:p>
          <a:p>
            <a:pPr lvl="0"/>
            <a:r>
              <a:rPr lang="en-GB" dirty="0"/>
              <a:t>Require a circular economy approach across industries using plastics, where all plastic products and packaging material are intentionally designed for longevity, reusability, recyclability, incorporating recycled content and free from toxic substances;</a:t>
            </a:r>
            <a:endParaRPr lang="nl-NL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986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Conflict and military pollution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GB" dirty="0"/>
              <a:t>WE URGE THE UNEA and member states to:</a:t>
            </a:r>
          </a:p>
          <a:p>
            <a:pPr lvl="0" fontAlgn="base"/>
            <a:r>
              <a:rPr lang="en-GB" dirty="0"/>
              <a:t>Address military practices that generate pollution in peacetime and conflict.</a:t>
            </a:r>
            <a:endParaRPr lang="nl-NL" dirty="0"/>
          </a:p>
          <a:p>
            <a:pPr lvl="0" fontAlgn="base"/>
            <a:r>
              <a:rPr lang="en-GB" dirty="0"/>
              <a:t>Strengthen structural monitoring systems for emerging pollution threats during conflicts.</a:t>
            </a:r>
            <a:endParaRPr lang="nl-NL" dirty="0"/>
          </a:p>
          <a:p>
            <a:pPr lvl="0" fontAlgn="base"/>
            <a:r>
              <a:rPr lang="en-GB" dirty="0"/>
              <a:t>Clarify post-conflict obligations on states for tackling conflict pollution.</a:t>
            </a:r>
            <a:endParaRPr lang="nl-NL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2725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Thank you </a:t>
            </a:r>
            <a:br>
              <a:rPr lang="en-GB" dirty="0" smtClean="0"/>
            </a:br>
            <a:r>
              <a:rPr lang="en-GB" sz="2800" dirty="0" smtClean="0"/>
              <a:t>and Looking forward working with you !!</a:t>
            </a:r>
            <a:endParaRPr lang="en-GB" sz="28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Contacts for the MG NGO representatives:</a:t>
            </a:r>
          </a:p>
          <a:p>
            <a:pPr marL="0" indent="0">
              <a:buNone/>
            </a:pPr>
            <a:r>
              <a:rPr lang="en-GB" dirty="0" smtClean="0"/>
              <a:t>Leida Rijnhout (Brussels/EU)</a:t>
            </a:r>
          </a:p>
          <a:p>
            <a:pPr marL="0" indent="0">
              <a:buNone/>
            </a:pPr>
            <a:r>
              <a:rPr lang="en-GB" dirty="0" smtClean="0"/>
              <a:t>	Leida.Rijnhout11@gmail.com </a:t>
            </a:r>
          </a:p>
          <a:p>
            <a:pPr marL="0" indent="0">
              <a:buNone/>
            </a:pPr>
            <a:r>
              <a:rPr lang="en-GB" dirty="0" smtClean="0"/>
              <a:t>Richard. </a:t>
            </a:r>
            <a:r>
              <a:rPr lang="en-GB" dirty="0" err="1" smtClean="0"/>
              <a:t>Kimbowa</a:t>
            </a:r>
            <a:r>
              <a:rPr lang="en-GB" dirty="0" smtClean="0"/>
              <a:t> (Uganda)</a:t>
            </a:r>
          </a:p>
          <a:p>
            <a:pPr marL="0" indent="0">
              <a:buNone/>
            </a:pPr>
            <a:r>
              <a:rPr lang="en-GB" dirty="0" smtClean="0"/>
              <a:t>	</a:t>
            </a:r>
            <a:r>
              <a:rPr lang="en-GB" dirty="0" err="1" smtClean="0"/>
              <a:t>rkimbowa@ugandacoalition.or.Ug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2016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ruppel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Druppel</Template>
  <TotalTime>600</TotalTime>
  <Words>820</Words>
  <Application>Microsoft Office PowerPoint</Application>
  <PresentationFormat>Custom</PresentationFormat>
  <Paragraphs>74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Druppel</vt:lpstr>
      <vt:lpstr>Major Group NGOs  CPR 19 of September 2017 UNEA-3- POLLUTION</vt:lpstr>
      <vt:lpstr>PROCESS and outcome</vt:lpstr>
      <vt:lpstr>Focus on Root causes of pollution</vt:lpstr>
      <vt:lpstr>Air pollution (1)</vt:lpstr>
      <vt:lpstr>Air pollution (2)</vt:lpstr>
      <vt:lpstr>Air pollution (3)</vt:lpstr>
      <vt:lpstr>Soil pollution </vt:lpstr>
      <vt:lpstr>Fresh water pollution</vt:lpstr>
      <vt:lpstr>Marine pollution</vt:lpstr>
      <vt:lpstr>Chemicals and waste (1)</vt:lpstr>
      <vt:lpstr>Chemicals and waste (2)</vt:lpstr>
      <vt:lpstr>Chemicals and waste (3)</vt:lpstr>
      <vt:lpstr>Plastic pollution</vt:lpstr>
      <vt:lpstr>Conflict and military pollution</vt:lpstr>
      <vt:lpstr>Thank you  and Looking forward working with you 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Major Group NGOs  CPR 19 of September 2017 UNEA-3 - POLLUTION</dc:title>
  <dc:creator>leida rijnhout</dc:creator>
  <cp:lastModifiedBy>SGB Intern28-Timon Bonde</cp:lastModifiedBy>
  <cp:revision>11</cp:revision>
  <dcterms:created xsi:type="dcterms:W3CDTF">2017-09-11T13:50:45Z</dcterms:created>
  <dcterms:modified xsi:type="dcterms:W3CDTF">2017-10-03T09:39:53Z</dcterms:modified>
</cp:coreProperties>
</file>