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vml" ContentType="application/vnd.openxmlformats-officedocument.vmlDrawing"/>
  <Default Extension="gif" ContentType="image/gif"/>
  <Default Extension="bin" ContentType="application/vnd.openxmlformats-officedocument.oleObject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272" r:id="rId3"/>
    <p:sldId id="274" r:id="rId4"/>
    <p:sldId id="259" r:id="rId5"/>
    <p:sldId id="270" r:id="rId6"/>
    <p:sldId id="262" r:id="rId7"/>
    <p:sldId id="265" r:id="rId8"/>
    <p:sldId id="271" r:id="rId9"/>
    <p:sldId id="266" r:id="rId10"/>
    <p:sldId id="27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690"/>
  </p:normalViewPr>
  <p:slideViewPr>
    <p:cSldViewPr>
      <p:cViewPr>
        <p:scale>
          <a:sx n="90" d="100"/>
          <a:sy n="90" d="100"/>
        </p:scale>
        <p:origin x="1744" y="21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handoutMaster" Target="handoutMasters/handout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39B2E5-72A2-499C-BE96-04FD586BAE8F}" type="datetimeFigureOut">
              <a:rPr lang="ru-RU" smtClean="0"/>
              <a:pPr/>
              <a:t>05.09.18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smtClean="0"/>
              <a:t>GEF Funded WHO-UNEPP Workshop, 13-14 February 2018, Rome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327F70-8594-4599-86F8-A8A88C334E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7281392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BE5634-8092-4A17-A579-2E77A942F8C5}" type="datetimeFigureOut">
              <a:rPr lang="ru-RU" smtClean="0"/>
              <a:pPr/>
              <a:t>05.09.18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smtClean="0"/>
              <a:t>GEF Funded WHO-UNEPP Workshop, 13-14 February 2018, Rome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74A100-60C4-4B60-A6E0-DF8B628249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4744167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GEF Funded WHO-UNEPP Workshop, 13-14 February 2018, Rome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C74A100-60C4-4B60-A6E0-DF8B6282498D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28352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8A7F3-FD57-4B05-867B-A3E17081A97D}" type="datetime1">
              <a:rPr lang="ru-RU" smtClean="0"/>
              <a:pPr/>
              <a:t>05.09.18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3A8D1-ECA9-466E-AEE9-6810FAFC23E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21459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7C316-B16E-4768-8DA2-15897257B608}" type="datetime1">
              <a:rPr lang="ru-RU" smtClean="0"/>
              <a:pPr/>
              <a:t>05.09.18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3A8D1-ECA9-466E-AEE9-6810FAFC23E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17001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7F7B9-7D13-44D0-9525-E58AF2A5562E}" type="datetime1">
              <a:rPr lang="ru-RU" smtClean="0"/>
              <a:pPr/>
              <a:t>05.09.18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3A8D1-ECA9-466E-AEE9-6810FAFC23E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24823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26A96-9915-4B48-A584-3B727E49E554}" type="datetime1">
              <a:rPr lang="ru-RU" smtClean="0"/>
              <a:pPr/>
              <a:t>05.09.18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3A8D1-ECA9-466E-AEE9-6810FAFC23E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77456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2150B-D200-429D-939A-1221B5CDC46E}" type="datetime1">
              <a:rPr lang="ru-RU" smtClean="0"/>
              <a:pPr/>
              <a:t>05.09.18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3A8D1-ECA9-466E-AEE9-6810FAFC23E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05771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38094-D845-4BE6-AA7B-5795A6D132A0}" type="datetime1">
              <a:rPr lang="ru-RU" smtClean="0"/>
              <a:pPr/>
              <a:t>05.09.18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3A8D1-ECA9-466E-AEE9-6810FAFC23E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16840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48025-A719-46C5-B43A-7C3FF7F15DB2}" type="datetime1">
              <a:rPr lang="ru-RU" smtClean="0"/>
              <a:pPr/>
              <a:t>05.09.18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3A8D1-ECA9-466E-AEE9-6810FAFC23E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02691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6D6DE-9905-41A3-AA84-052887C7DE08}" type="datetime1">
              <a:rPr lang="ru-RU" smtClean="0"/>
              <a:pPr/>
              <a:t>05.09.18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3A8D1-ECA9-466E-AEE9-6810FAFC23E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96934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BE9CA-23DB-421A-9D68-37B0421D6B2B}" type="datetime1">
              <a:rPr lang="ru-RU" smtClean="0"/>
              <a:pPr/>
              <a:t>05.09.18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3A8D1-ECA9-466E-AEE9-6810FAFC23E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40826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E525A-49E6-4120-91A1-B669F89B1A97}" type="datetime1">
              <a:rPr lang="ru-RU" smtClean="0"/>
              <a:pPr/>
              <a:t>05.09.18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3A8D1-ECA9-466E-AEE9-6810FAFC23E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76333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0EEBE-F3AD-40A4-91B1-83D6B774DED4}" type="datetime1">
              <a:rPr lang="ru-RU" smtClean="0"/>
              <a:pPr/>
              <a:t>05.09.18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3A8D1-ECA9-466E-AEE9-6810FAFC23E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4401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31100A-B7E7-4AEE-A45F-5A9E30045953}" type="datetime1">
              <a:rPr lang="ru-RU" smtClean="0"/>
              <a:pPr/>
              <a:t>05.09.18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E3A8D1-ECA9-466E-AEE9-6810FAFC23E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2279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4" Type="http://schemas.openxmlformats.org/officeDocument/2006/relationships/image" Target="../media/image1.png"/><Relationship Id="rId5" Type="http://schemas.openxmlformats.org/officeDocument/2006/relationships/image" Target="../media/image2.gif"/><Relationship Id="rId6" Type="http://schemas.openxmlformats.org/officeDocument/2006/relationships/image" Target="../media/image3.jpeg"/><Relationship Id="rId7" Type="http://schemas.openxmlformats.org/officeDocument/2006/relationships/image" Target="../media/image4.jpeg"/><Relationship Id="rId8" Type="http://schemas.openxmlformats.org/officeDocument/2006/relationships/image" Target="../media/image5.jpe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4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2130425"/>
            <a:ext cx="9144000" cy="1802631"/>
          </a:xfrm>
          <a:solidFill>
            <a:schemeClr val="tx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</a:rPr>
              <a:t>Lessons learned from the perspective of Study Design</a:t>
            </a:r>
            <a:r>
              <a:rPr lang="ru-RU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smtClean="0">
                <a:solidFill>
                  <a:schemeClr val="bg1"/>
                </a:solidFill>
              </a:rPr>
              <a:t>and Planning</a:t>
            </a:r>
            <a:r>
              <a:rPr lang="ru-RU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smtClean="0">
                <a:solidFill>
                  <a:schemeClr val="bg1"/>
                </a:solidFill>
              </a:rPr>
              <a:t/>
            </a:r>
            <a:br>
              <a:rPr lang="en-US" sz="4000" b="1" dirty="0" smtClean="0">
                <a:solidFill>
                  <a:schemeClr val="bg1"/>
                </a:solidFill>
              </a:rPr>
            </a:br>
            <a:r>
              <a:rPr lang="en-US" sz="2700" dirty="0" smtClean="0">
                <a:solidFill>
                  <a:schemeClr val="bg1"/>
                </a:solidFill>
              </a:rPr>
              <a:t>Session on HBM</a:t>
            </a:r>
            <a:endParaRPr lang="ru-RU" sz="2700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4149080"/>
            <a:ext cx="7992888" cy="1489720"/>
          </a:xfrm>
        </p:spPr>
        <p:txBody>
          <a:bodyPr>
            <a:normAutofit fontScale="85000" lnSpcReduction="20000"/>
          </a:bodyPr>
          <a:lstStyle/>
          <a:p>
            <a:r>
              <a:rPr lang="en-US" sz="19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Dr. </a:t>
            </a:r>
            <a:r>
              <a:rPr lang="en-US" sz="19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Irina </a:t>
            </a:r>
            <a:r>
              <a:rPr lang="en-US" sz="19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Ilchenko</a:t>
            </a:r>
            <a:r>
              <a:rPr lang="en-US" sz="19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Professor, </a:t>
            </a:r>
            <a:r>
              <a:rPr lang="en-US" sz="19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Sechenov</a:t>
            </a:r>
            <a:r>
              <a:rPr lang="en-US" sz="19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University, Russia</a:t>
            </a:r>
          </a:p>
          <a:p>
            <a:r>
              <a:rPr lang="en-US" sz="19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Dr. </a:t>
            </a:r>
            <a:r>
              <a:rPr lang="en-US" sz="19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Krishnendu</a:t>
            </a:r>
            <a:r>
              <a:rPr lang="en-US" sz="19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9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Mukhopadhyay</a:t>
            </a:r>
            <a:r>
              <a:rPr lang="en-US" sz="19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Professor, SRMC&amp;RI, India</a:t>
            </a:r>
          </a:p>
          <a:p>
            <a:r>
              <a:rPr lang="en-US" sz="19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Dr. </a:t>
            </a:r>
            <a:r>
              <a:rPr lang="en-US" sz="19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Ainash</a:t>
            </a:r>
            <a:r>
              <a:rPr lang="en-US" sz="19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9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Sharshenova</a:t>
            </a:r>
            <a:r>
              <a:rPr lang="en-US" sz="19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Professor,  Centre for Environmental medicine and human ecology,  Kyrgyz  Republic</a:t>
            </a:r>
          </a:p>
          <a:p>
            <a:r>
              <a:rPr lang="en-US" sz="19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Dr. </a:t>
            </a:r>
            <a:r>
              <a:rPr lang="en-US" sz="19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Davaadorj</a:t>
            </a:r>
            <a:r>
              <a:rPr lang="en-US" sz="19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9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Rendoo</a:t>
            </a:r>
            <a:r>
              <a:rPr lang="en-US" sz="19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National Center for Public Health, Mongolia</a:t>
            </a:r>
          </a:p>
          <a:p>
            <a:r>
              <a:rPr lang="en-US" sz="19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Dr. Edith E. Clarke, Health Service, Ghana</a:t>
            </a:r>
          </a:p>
          <a:p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endParaRPr lang="en-US" sz="2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709744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en-US" b="1" dirty="0" smtClean="0"/>
          </a:p>
        </p:txBody>
      </p:sp>
      <p:graphicFrame>
        <p:nvGraphicFramePr>
          <p:cNvPr id="1027" name="Object 3"/>
          <p:cNvGraphicFramePr>
            <a:graphicFrameLocks noChangeAspect="1"/>
          </p:cNvGraphicFramePr>
          <p:nvPr/>
        </p:nvGraphicFramePr>
        <p:xfrm>
          <a:off x="3923928" y="764704"/>
          <a:ext cx="1584176" cy="6956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r:id="rId3" imgW="978410" imgH="557785" progId="">
                  <p:embed/>
                </p:oleObj>
              </mc:Choice>
              <mc:Fallback>
                <p:oleObj r:id="rId3" imgW="978410" imgH="557785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23928" y="764704"/>
                        <a:ext cx="1584176" cy="69567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923928" y="1412776"/>
            <a:ext cx="1584176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SRMC&amp;RI (DU), CHENNAI, INDIA</a:t>
            </a:r>
            <a:endParaRPr lang="en-US" sz="1000" b="1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9" name="Picture 2" descr="C:\Users\ASANTE KWADWO ANSONG\Desktop\Ghana Flag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36296" y="548680"/>
            <a:ext cx="1907704" cy="1368152"/>
          </a:xfrm>
          <a:prstGeom prst="rect">
            <a:avLst/>
          </a:prstGeom>
          <a:noFill/>
        </p:spPr>
      </p:pic>
      <p:pic>
        <p:nvPicPr>
          <p:cNvPr id="10" name="Picture 5">
            <a:extLst>
              <a:ext uri="{FF2B5EF4-FFF2-40B4-BE49-F238E27FC236}">
                <a16:creationId xmlns:a16="http://schemas.microsoft.com/office/drawing/2014/main" xmlns="" id="{2CB0A66F-0251-4A02-ABF8-F2F8C826DCA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548680"/>
            <a:ext cx="1440160" cy="1288477"/>
          </a:xfrm>
          <a:prstGeom prst="rect">
            <a:avLst/>
          </a:prstGeom>
        </p:spPr>
      </p:pic>
      <p:pic>
        <p:nvPicPr>
          <p:cNvPr id="11" name="Рисунок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195736" y="620688"/>
            <a:ext cx="1584176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764704"/>
            <a:ext cx="1524647" cy="1152128"/>
          </a:xfrm>
          <a:prstGeom prst="rect">
            <a:avLst/>
          </a:prstGeom>
        </p:spPr>
      </p:pic>
      <p:sp>
        <p:nvSpPr>
          <p:cNvPr id="14" name="Нижний колонтитул 11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392016" cy="365125"/>
          </a:xfrm>
        </p:spPr>
        <p:txBody>
          <a:bodyPr/>
          <a:lstStyle/>
          <a:p>
            <a:r>
              <a:rPr lang="en-US" dirty="0" smtClean="0"/>
              <a:t>WHO-UNEP Workshop, 13-14 February, Rome, Italy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40046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748464" cy="1143000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Thank you all!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C:\Users\Ирина\AppData\Local\Temp\Temp1_фото Словения.zip\WHO 12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7" y="1196752"/>
            <a:ext cx="8748464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1442" y="3387902"/>
            <a:ext cx="9525" cy="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23" name="Прямая соединительная линия 22"/>
          <p:cNvCxnSpPr/>
          <p:nvPr/>
        </p:nvCxnSpPr>
        <p:spPr>
          <a:xfrm rot="5400000">
            <a:off x="-159589" y="1729598"/>
            <a:ext cx="1268085" cy="0"/>
          </a:xfrm>
          <a:prstGeom prst="line">
            <a:avLst/>
          </a:prstGeom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V="1">
            <a:off x="505742" y="2346385"/>
            <a:ext cx="3479662" cy="20000"/>
          </a:xfrm>
          <a:prstGeom prst="line">
            <a:avLst/>
          </a:prstGeom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rot="5400000">
            <a:off x="4397618" y="1803182"/>
            <a:ext cx="1214447" cy="1588"/>
          </a:xfrm>
          <a:prstGeom prst="line">
            <a:avLst/>
          </a:prstGeom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5004048" y="2348880"/>
            <a:ext cx="3543538" cy="14506"/>
          </a:xfrm>
          <a:prstGeom prst="line">
            <a:avLst/>
          </a:prstGeom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5508104" y="1359009"/>
            <a:ext cx="2583473" cy="830997"/>
          </a:xfrm>
          <a:prstGeom prst="rect">
            <a:avLst/>
          </a:prstGeom>
          <a:ln w="28575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60000"/>
              </a:lnSpc>
            </a:pPr>
            <a:r>
              <a:rPr lang="en-US" sz="2400" b="1" dirty="0" smtClean="0">
                <a:solidFill>
                  <a:srgbClr val="0070C0"/>
                </a:solidFill>
              </a:rPr>
              <a:t>National pilot </a:t>
            </a:r>
          </a:p>
          <a:p>
            <a:pPr algn="ctr">
              <a:lnSpc>
                <a:spcPct val="60000"/>
              </a:lnSpc>
            </a:pPr>
            <a:r>
              <a:rPr lang="en-US" sz="2400" b="1" dirty="0" smtClean="0">
                <a:solidFill>
                  <a:srgbClr val="0070C0"/>
                </a:solidFill>
              </a:rPr>
              <a:t>survey      Protocol </a:t>
            </a:r>
            <a:endParaRPr lang="ru-RU" sz="1600" dirty="0" smtClean="0">
              <a:solidFill>
                <a:srgbClr val="0070C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lnSpc>
                <a:spcPct val="60000"/>
              </a:lnSpc>
            </a:pPr>
            <a:endParaRPr lang="ru-RU" sz="1600" dirty="0" smtClean="0">
              <a:solidFill>
                <a:srgbClr val="00558E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lnSpc>
                <a:spcPct val="60000"/>
              </a:lnSpc>
            </a:pPr>
            <a:endParaRPr lang="ru-RU" sz="1600" dirty="0" smtClean="0">
              <a:solidFill>
                <a:srgbClr val="00558E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5004048" y="2564904"/>
            <a:ext cx="3597215" cy="323852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600" b="1" dirty="0" smtClean="0">
                <a:solidFill>
                  <a:schemeClr val="accent5">
                    <a:lumMod val="50000"/>
                  </a:schemeClr>
                </a:solidFill>
              </a:rPr>
              <a:t>1</a:t>
            </a:r>
            <a:r>
              <a:rPr lang="en-US" sz="1600" b="1" dirty="0" smtClean="0">
                <a:solidFill>
                  <a:schemeClr val="accent5">
                    <a:lumMod val="50000"/>
                  </a:schemeClr>
                </a:solidFill>
              </a:rPr>
              <a:t>. </a:t>
            </a:r>
            <a:r>
              <a:rPr lang="en-GB" sz="1600" b="1" dirty="0" smtClean="0">
                <a:solidFill>
                  <a:schemeClr val="accent5">
                    <a:lumMod val="50000"/>
                  </a:schemeClr>
                </a:solidFill>
              </a:rPr>
              <a:t>Target population</a:t>
            </a:r>
            <a:endParaRPr lang="ru-RU" sz="1600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en-US" sz="1600" b="1" dirty="0" smtClean="0">
                <a:solidFill>
                  <a:schemeClr val="accent5">
                    <a:lumMod val="50000"/>
                  </a:schemeClr>
                </a:solidFill>
              </a:rPr>
              <a:t>2. Selection of hospital(s) and number of participating mothers</a:t>
            </a:r>
            <a:endParaRPr lang="ru-RU" sz="1600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marL="360000"/>
            <a:r>
              <a:rPr lang="en-US" sz="1600" b="1" dirty="0" smtClean="0">
                <a:solidFill>
                  <a:schemeClr val="accent5">
                    <a:lumMod val="50000"/>
                  </a:schemeClr>
                </a:solidFill>
              </a:rPr>
              <a:t>- Number of participants in the general population arm</a:t>
            </a:r>
            <a:endParaRPr lang="ru-RU" sz="1600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marL="360000"/>
            <a:r>
              <a:rPr lang="en-US" sz="1600" b="1" dirty="0" smtClean="0">
                <a:solidFill>
                  <a:schemeClr val="accent5">
                    <a:lumMod val="50000"/>
                  </a:schemeClr>
                </a:solidFill>
              </a:rPr>
              <a:t>- </a:t>
            </a:r>
            <a:r>
              <a:rPr lang="en-GB" sz="1600" b="1" dirty="0" smtClean="0">
                <a:solidFill>
                  <a:schemeClr val="accent5">
                    <a:lumMod val="50000"/>
                  </a:schemeClr>
                </a:solidFill>
              </a:rPr>
              <a:t>Number of participants in high exposure arm</a:t>
            </a:r>
            <a:endParaRPr lang="ru-RU" sz="1600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marL="360000"/>
            <a:r>
              <a:rPr lang="en-GB" sz="1600" b="1" dirty="0" smtClean="0">
                <a:solidFill>
                  <a:schemeClr val="accent5">
                    <a:lumMod val="50000"/>
                  </a:schemeClr>
                </a:solidFill>
              </a:rPr>
              <a:t>- Identification of high exposure areas </a:t>
            </a:r>
            <a:endParaRPr lang="ru-RU" sz="1600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en-US" sz="1600" b="1" dirty="0" smtClean="0">
                <a:solidFill>
                  <a:schemeClr val="accent5">
                    <a:lumMod val="50000"/>
                  </a:schemeClr>
                </a:solidFill>
              </a:rPr>
              <a:t>3. Criteria for enrollment of mothers</a:t>
            </a:r>
            <a:endParaRPr lang="ru-RU" sz="1600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en-US" sz="1600" b="1" dirty="0" smtClean="0">
                <a:solidFill>
                  <a:schemeClr val="accent5">
                    <a:lumMod val="50000"/>
                  </a:schemeClr>
                </a:solidFill>
              </a:rPr>
              <a:t>4. The project follows up: medical surveillance of people with high mercury concentration</a:t>
            </a:r>
            <a:endParaRPr lang="ru-RU" sz="1600" b="1" dirty="0" smtClean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3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1442" y="3387902"/>
            <a:ext cx="9525" cy="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5" name="Прямоугольник 34"/>
          <p:cNvSpPr/>
          <p:nvPr/>
        </p:nvSpPr>
        <p:spPr>
          <a:xfrm>
            <a:off x="439948" y="2528618"/>
            <a:ext cx="3571335" cy="324531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-514350"/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1. </a:t>
            </a:r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</a:rPr>
              <a:t>Identification of mercury sources and hotspots</a:t>
            </a:r>
          </a:p>
          <a:p>
            <a:pPr indent="-514350"/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2. </a:t>
            </a:r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</a:rPr>
              <a:t>Identification of target population</a:t>
            </a:r>
          </a:p>
          <a:p>
            <a:pPr indent="-514350"/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3. </a:t>
            </a:r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</a:rPr>
              <a:t>Selection of hospitals and number of participating mothers</a:t>
            </a:r>
          </a:p>
          <a:p>
            <a:pPr indent="-514350"/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4. </a:t>
            </a:r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</a:rPr>
              <a:t>Inclusion (eligibility) criteria for participating mothers</a:t>
            </a:r>
            <a:endParaRPr lang="ru-RU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0" name="Номер слайда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3EB4B5-48E9-4024-89F4-0D748BDB2590}" type="slidenum">
              <a:rPr lang="ru-RU" smtClean="0"/>
              <a:pPr/>
              <a:t>2</a:t>
            </a:fld>
            <a:endParaRPr lang="ru-RU" dirty="0"/>
          </a:p>
        </p:txBody>
      </p:sp>
      <p:sp>
        <p:nvSpPr>
          <p:cNvPr id="22" name="object 7"/>
          <p:cNvSpPr txBox="1">
            <a:spLocks/>
          </p:cNvSpPr>
          <p:nvPr/>
        </p:nvSpPr>
        <p:spPr>
          <a:xfrm>
            <a:off x="525779" y="268256"/>
            <a:ext cx="8514703" cy="709553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 marR="294640" lvl="0" indent="0" algn="l" defTabSz="685800" rtl="0" eaLnBrk="1" fontAlgn="auto" latinLnBrk="0" hangingPunct="1">
              <a:lnSpc>
                <a:spcPct val="100699"/>
              </a:lnSpc>
              <a:spcBef>
                <a:spcPts val="8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-85" normalizeH="0" baseline="0" noProof="0" dirty="0" smtClean="0">
                <a:ln>
                  <a:noFill/>
                </a:ln>
                <a:solidFill>
                  <a:srgbClr val="00558E"/>
                </a:solidFill>
                <a:effectLst/>
                <a:uLnTx/>
                <a:uFillTx/>
                <a:latin typeface="Tahoma"/>
                <a:ea typeface="+mj-ea"/>
                <a:cs typeface="Tahoma"/>
              </a:rPr>
              <a:t>Main options of HBM survey Design </a:t>
            </a:r>
          </a:p>
          <a:p>
            <a:pPr marL="12700" marR="294640" lvl="0" indent="0" algn="l" defTabSz="685800" rtl="0" eaLnBrk="1" fontAlgn="auto" latinLnBrk="0" hangingPunct="1">
              <a:lnSpc>
                <a:spcPct val="100699"/>
              </a:lnSpc>
              <a:spcBef>
                <a:spcPts val="8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i="0" u="none" strike="noStrike" kern="1200" cap="none" spc="-85" normalizeH="0" baseline="0" noProof="0" dirty="0" smtClean="0">
                <a:ln>
                  <a:noFill/>
                </a:ln>
                <a:solidFill>
                  <a:srgbClr val="00558E"/>
                </a:solidFill>
                <a:effectLst/>
                <a:uLnTx/>
                <a:uFillTx/>
                <a:latin typeface="Tahoma"/>
                <a:ea typeface="+mj-ea"/>
                <a:cs typeface="Tahoma"/>
              </a:rPr>
              <a:t>“Assessment of prenatal exposures to mercury”</a:t>
            </a:r>
            <a:endParaRPr kumimoji="0" lang="ru-RU" sz="2200" i="0" u="none" strike="noStrike" kern="1200" cap="none" spc="-85" normalizeH="0" baseline="0" noProof="0" dirty="0" smtClean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Tahoma"/>
              <a:ea typeface="+mj-ea"/>
              <a:cs typeface="Tahoma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467544" y="1196752"/>
            <a:ext cx="39509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/>
            <a:r>
              <a:rPr lang="en-US" sz="2400" b="1" dirty="0" smtClean="0">
                <a:solidFill>
                  <a:srgbClr val="0070C0"/>
                </a:solidFill>
              </a:rPr>
              <a:t>WHO standard requirements </a:t>
            </a:r>
          </a:p>
          <a:p>
            <a:r>
              <a:rPr lang="en-US" b="1" dirty="0" smtClean="0">
                <a:solidFill>
                  <a:srgbClr val="0070C0"/>
                </a:solidFill>
              </a:rPr>
              <a:t>(Framework methodology for developing a national survey protocol)</a:t>
            </a:r>
          </a:p>
        </p:txBody>
      </p:sp>
      <p:sp>
        <p:nvSpPr>
          <p:cNvPr id="14" name="Равно 13"/>
          <p:cNvSpPr/>
          <p:nvPr/>
        </p:nvSpPr>
        <p:spPr>
          <a:xfrm>
            <a:off x="4067944" y="3789040"/>
            <a:ext cx="914400" cy="914400"/>
          </a:xfrm>
          <a:prstGeom prst="mathEqual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Нижний колонтитул 11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392016" cy="365125"/>
          </a:xfrm>
        </p:spPr>
        <p:txBody>
          <a:bodyPr/>
          <a:lstStyle/>
          <a:p>
            <a:r>
              <a:rPr lang="en-US" dirty="0" smtClean="0"/>
              <a:t>WHO-UNEP Workshop, 13-14 February, Rome, Italy</a:t>
            </a: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2483769" y="6480291"/>
            <a:ext cx="3816424" cy="365125"/>
          </a:xfrm>
        </p:spPr>
        <p:txBody>
          <a:bodyPr/>
          <a:lstStyle/>
          <a:p>
            <a:pPr lvl="0"/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WHO-UNEP Workshop, 13-14 February, Rome, </a:t>
            </a:r>
            <a:r>
              <a:rPr lang="en-US" dirty="0" smtClean="0">
                <a:solidFill>
                  <a:prstClr val="black">
                    <a:tint val="75000"/>
                  </a:prstClr>
                </a:solidFill>
              </a:rPr>
              <a:t>Italy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4283968" y="1340768"/>
            <a:ext cx="2016225" cy="230832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Residents  from </a:t>
            </a:r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</a:rPr>
              <a:t>Chennai – </a:t>
            </a:r>
            <a:r>
              <a:rPr lang="en-US" dirty="0" smtClean="0"/>
              <a:t>religion and caste also play important role in </a:t>
            </a:r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</a:rPr>
              <a:t>dietary practice</a:t>
            </a:r>
            <a:r>
              <a:rPr lang="en-US" dirty="0" smtClean="0"/>
              <a:t>.  Part of the country </a:t>
            </a:r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</a:rPr>
              <a:t>is primarily rice eaters</a:t>
            </a:r>
            <a:r>
              <a:rPr lang="en-US" dirty="0" smtClean="0"/>
              <a:t>. </a:t>
            </a:r>
          </a:p>
        </p:txBody>
      </p:sp>
      <p:pic>
        <p:nvPicPr>
          <p:cNvPr id="6" name="Picture 4" descr="Related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28184" y="476672"/>
            <a:ext cx="3101917" cy="3145904"/>
          </a:xfrm>
          <a:prstGeom prst="rect">
            <a:avLst/>
          </a:prstGeom>
          <a:noFill/>
        </p:spPr>
      </p:pic>
      <p:sp>
        <p:nvSpPr>
          <p:cNvPr id="7" name="Isosceles Triangle 7"/>
          <p:cNvSpPr/>
          <p:nvPr/>
        </p:nvSpPr>
        <p:spPr>
          <a:xfrm>
            <a:off x="6948264" y="2492896"/>
            <a:ext cx="216024" cy="144016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Объект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189" y="2924944"/>
            <a:ext cx="3134675" cy="349285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3059833" y="4293096"/>
            <a:ext cx="2160240" cy="203132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err="1" smtClean="0"/>
              <a:t>industrialised</a:t>
            </a:r>
            <a:r>
              <a:rPr lang="en-US" dirty="0" smtClean="0"/>
              <a:t>  part of Karelia, </a:t>
            </a:r>
          </a:p>
          <a:p>
            <a:r>
              <a:rPr lang="en-US" dirty="0" smtClean="0"/>
              <a:t>dietary  practice  among residents associates with high consumption </a:t>
            </a:r>
          </a:p>
          <a:p>
            <a:r>
              <a:rPr lang="en-US" dirty="0" smtClean="0"/>
              <a:t>of </a:t>
            </a:r>
            <a:r>
              <a:rPr lang="en-US" b="1" dirty="0" smtClean="0">
                <a:solidFill>
                  <a:schemeClr val="bg2"/>
                </a:solidFill>
              </a:rPr>
              <a:t>local fish.</a:t>
            </a:r>
            <a:endParaRPr lang="ru-RU" b="1" dirty="0">
              <a:solidFill>
                <a:schemeClr val="bg2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228184" y="116632"/>
            <a:ext cx="2915816" cy="7078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India </a:t>
            </a:r>
          </a:p>
          <a:p>
            <a:r>
              <a:rPr lang="ru-RU" sz="2000" dirty="0" smtClean="0"/>
              <a:t>(</a:t>
            </a:r>
            <a:r>
              <a:rPr lang="en-US" sz="2000" dirty="0" smtClean="0"/>
              <a:t>Chennai area)</a:t>
            </a:r>
            <a:endParaRPr lang="ru-RU" sz="2000" dirty="0"/>
          </a:p>
        </p:txBody>
      </p:sp>
      <p:sp>
        <p:nvSpPr>
          <p:cNvPr id="12" name="TextBox 11"/>
          <p:cNvSpPr txBox="1"/>
          <p:nvPr/>
        </p:nvSpPr>
        <p:spPr>
          <a:xfrm>
            <a:off x="251520" y="2996952"/>
            <a:ext cx="3024336" cy="67710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bg2"/>
                </a:solidFill>
              </a:rPr>
              <a:t>Russia </a:t>
            </a:r>
          </a:p>
          <a:p>
            <a:r>
              <a:rPr lang="en-US" dirty="0" smtClean="0">
                <a:solidFill>
                  <a:schemeClr val="bg2"/>
                </a:solidFill>
              </a:rPr>
              <a:t>(Southern part of Karelia) </a:t>
            </a:r>
            <a:endParaRPr lang="ru-RU" dirty="0">
              <a:solidFill>
                <a:schemeClr val="bg2"/>
              </a:solidFill>
            </a:endParaRPr>
          </a:p>
        </p:txBody>
      </p:sp>
      <p:pic>
        <p:nvPicPr>
          <p:cNvPr id="14" name="Рисунок 7"/>
          <p:cNvPicPr>
            <a:picLocks noChangeAspect="1" noChangeArrowheads="1"/>
          </p:cNvPicPr>
          <p:nvPr/>
        </p:nvPicPr>
        <p:blipFill>
          <a:blip r:embed="rId4" cstate="print"/>
          <a:srcRect l="10245" b="16042"/>
          <a:stretch>
            <a:fillRect/>
          </a:stretch>
        </p:blipFill>
        <p:spPr bwMode="auto">
          <a:xfrm>
            <a:off x="179512" y="476672"/>
            <a:ext cx="2808311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Box 14"/>
          <p:cNvSpPr txBox="1"/>
          <p:nvPr/>
        </p:nvSpPr>
        <p:spPr>
          <a:xfrm>
            <a:off x="179512" y="0"/>
            <a:ext cx="2808312" cy="677108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Kyrgyz Republic </a:t>
            </a:r>
            <a:endParaRPr lang="ru-RU" sz="2000" b="1" dirty="0" smtClean="0"/>
          </a:p>
          <a:p>
            <a:r>
              <a:rPr lang="en-US" dirty="0" smtClean="0"/>
              <a:t>( </a:t>
            </a:r>
            <a:r>
              <a:rPr lang="en-US" dirty="0" err="1" smtClean="0"/>
              <a:t>Aidarken</a:t>
            </a:r>
            <a:r>
              <a:rPr lang="en-US" dirty="0" smtClean="0"/>
              <a:t> area) </a:t>
            </a:r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5724128" y="4365104"/>
            <a:ext cx="3419872" cy="95410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Mongolia </a:t>
            </a:r>
            <a:r>
              <a:rPr lang="en-US" dirty="0" smtClean="0"/>
              <a:t>– artisanal small scale gold mining activity area</a:t>
            </a:r>
          </a:p>
          <a:p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2771800" y="620688"/>
            <a:ext cx="1584176" cy="1477328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Enterprise with  the production</a:t>
            </a:r>
          </a:p>
          <a:p>
            <a:r>
              <a:rPr lang="en-US" dirty="0" smtClean="0"/>
              <a:t>of metallic </a:t>
            </a:r>
          </a:p>
          <a:p>
            <a:r>
              <a:rPr lang="en-US" dirty="0" smtClean="0"/>
              <a:t>mercury</a:t>
            </a:r>
            <a:endParaRPr lang="ru-RU" dirty="0"/>
          </a:p>
        </p:txBody>
      </p:sp>
      <p:sp>
        <p:nvSpPr>
          <p:cNvPr id="18" name="Стрелка влево 17"/>
          <p:cNvSpPr/>
          <p:nvPr/>
        </p:nvSpPr>
        <p:spPr>
          <a:xfrm>
            <a:off x="2483768" y="980728"/>
            <a:ext cx="288032" cy="72008"/>
          </a:xfrm>
          <a:prstGeom prst="leftArrow">
            <a:avLst/>
          </a:prstGeom>
          <a:solidFill>
            <a:schemeClr val="bg2"/>
          </a:solidFill>
          <a:ln w="762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2"/>
              </a:solidFill>
            </a:endParaRPr>
          </a:p>
        </p:txBody>
      </p:sp>
      <p:sp>
        <p:nvSpPr>
          <p:cNvPr id="19" name="Стрелка вправо 18"/>
          <p:cNvSpPr/>
          <p:nvPr/>
        </p:nvSpPr>
        <p:spPr>
          <a:xfrm flipV="1">
            <a:off x="6228184" y="2348881"/>
            <a:ext cx="504056" cy="72008"/>
          </a:xfrm>
          <a:prstGeom prst="rightArrow">
            <a:avLst/>
          </a:prstGeom>
          <a:solidFill>
            <a:schemeClr val="accent1">
              <a:lumMod val="75000"/>
            </a:schemeClr>
          </a:solidFill>
          <a:ln w="7620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Rectangle 3"/>
          <p:cNvSpPr>
            <a:spLocks noChangeArrowheads="1"/>
          </p:cNvSpPr>
          <p:nvPr/>
        </p:nvSpPr>
        <p:spPr bwMode="auto">
          <a:xfrm>
            <a:off x="9396536" y="330200"/>
            <a:ext cx="2685398" cy="6115050"/>
          </a:xfrm>
          <a:prstGeom prst="rect">
            <a:avLst/>
          </a:prstGeom>
          <a:solidFill>
            <a:srgbClr val="000000">
              <a:alpha val="50195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5724128" y="5373216"/>
            <a:ext cx="3419872" cy="98488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Ghana</a:t>
            </a:r>
            <a:r>
              <a:rPr lang="en-US" sz="2000" dirty="0" smtClean="0"/>
              <a:t> – fish eating population  of Accra and </a:t>
            </a:r>
            <a:r>
              <a:rPr lang="en-US" sz="2000" dirty="0" err="1" smtClean="0"/>
              <a:t>Tema</a:t>
            </a:r>
            <a:endParaRPr lang="en-US" sz="2000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14282" y="1000108"/>
            <a:ext cx="5293822" cy="857256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0800000" scaled="1"/>
            <a:tileRect/>
          </a:gradFill>
          <a:ln>
            <a:noFill/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002060"/>
                </a:solidFill>
              </a:rPr>
              <a:t>National context  from pilot countries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724128" y="1000108"/>
            <a:ext cx="3168352" cy="857256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0800000" scaled="1"/>
            <a:tileRect/>
          </a:gradFill>
          <a:ln>
            <a:noFill/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002060"/>
                </a:solidFill>
              </a:rPr>
              <a:t>Hospitals and recruited women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51520" y="2709792"/>
            <a:ext cx="5256584" cy="646331"/>
          </a:xfrm>
          <a:prstGeom prst="rect">
            <a:avLst/>
          </a:prstGeom>
          <a:ln w="31750">
            <a:solidFill>
              <a:schemeClr val="accent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square" rtlCol="0" anchor="ctr" anchorCtr="0">
            <a:spAutoFit/>
          </a:bodyPr>
          <a:lstStyle/>
          <a:p>
            <a:pPr algn="ctr"/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</a:rPr>
              <a:t>Artisanal small scale gold mining activity area - Mongolia </a:t>
            </a:r>
            <a:endParaRPr lang="ru-RU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724128" y="2852936"/>
            <a:ext cx="3168352" cy="369332"/>
          </a:xfrm>
          <a:prstGeom prst="rect">
            <a:avLst/>
          </a:prstGeom>
          <a:ln w="31750">
            <a:solidFill>
              <a:schemeClr val="accent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square" rtlCol="0" anchor="ctr" anchorCtr="0">
            <a:spAutoFit/>
          </a:bodyPr>
          <a:lstStyle/>
          <a:p>
            <a:pPr algn="ctr"/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</a:rPr>
              <a:t>2 hospitals (250 women) </a:t>
            </a:r>
            <a:endParaRPr lang="ru-RU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51520" y="4149080"/>
            <a:ext cx="5256584" cy="646331"/>
          </a:xfrm>
          <a:prstGeom prst="rect">
            <a:avLst/>
          </a:prstGeom>
          <a:ln w="31750">
            <a:solidFill>
              <a:schemeClr val="accent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square" rtlCol="0" anchor="ctr" anchorCtr="0">
            <a:spAutoFit/>
          </a:bodyPr>
          <a:lstStyle/>
          <a:p>
            <a:pPr algn="ctr"/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</a:rPr>
              <a:t>High exposure group in the area of Karelia with local fisheries , local  fish eating  - Russia</a:t>
            </a:r>
            <a:endParaRPr lang="ru-RU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724128" y="4293096"/>
            <a:ext cx="3096344" cy="369332"/>
          </a:xfrm>
          <a:prstGeom prst="rect">
            <a:avLst/>
          </a:prstGeom>
          <a:ln w="31750">
            <a:solidFill>
              <a:schemeClr val="accent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square" rtlCol="0" anchor="ctr" anchorCtr="0">
            <a:spAutoFit/>
          </a:bodyPr>
          <a:lstStyle/>
          <a:p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      </a:t>
            </a:r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</a:rPr>
              <a:t>5 hospitals (250 women</a:t>
            </a:r>
            <a:r>
              <a:rPr lang="en-US" b="1" dirty="0" smtClean="0">
                <a:solidFill>
                  <a:prstClr val="black"/>
                </a:solidFill>
              </a:rPr>
              <a:t>)</a:t>
            </a:r>
            <a:endParaRPr lang="ru-RU" b="1" dirty="0">
              <a:solidFill>
                <a:prstClr val="black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796136" y="5013176"/>
            <a:ext cx="2990706" cy="369332"/>
          </a:xfrm>
          <a:prstGeom prst="rect">
            <a:avLst/>
          </a:prstGeom>
          <a:ln w="31750">
            <a:solidFill>
              <a:schemeClr val="accent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square" rtlCol="0" anchor="ctr" anchorCtr="0">
            <a:spAutoFit/>
          </a:bodyPr>
          <a:lstStyle/>
          <a:p>
            <a:pPr algn="ctr"/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</a:rPr>
              <a:t>2 hospitals (250 women)</a:t>
            </a:r>
            <a:endParaRPr lang="ru-RU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51520" y="4935651"/>
            <a:ext cx="5256584" cy="646331"/>
          </a:xfrm>
          <a:prstGeom prst="rect">
            <a:avLst/>
          </a:prstGeom>
          <a:ln w="31750">
            <a:solidFill>
              <a:schemeClr val="accent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square" rtlCol="0" anchor="ctr" anchorCtr="0">
            <a:spAutoFit/>
          </a:bodyPr>
          <a:lstStyle/>
          <a:p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</a:rPr>
              <a:t>Random selection from fish eating  community (costal area),  having TPP (nearby costal area) - India</a:t>
            </a:r>
            <a:endParaRPr lang="ru-RU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9" name="Заголовок 3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582594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chemeClr val="tx2">
                    <a:lumMod val="75000"/>
                  </a:schemeClr>
                </a:solidFill>
              </a:rPr>
              <a:t>Target population groups</a:t>
            </a:r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392016" cy="365125"/>
          </a:xfrm>
        </p:spPr>
        <p:txBody>
          <a:bodyPr/>
          <a:lstStyle/>
          <a:p>
            <a:r>
              <a:rPr lang="en-US" dirty="0" smtClean="0"/>
              <a:t>WHO-UNEP Workshop, 13-14 February, Rome, Italy</a:t>
            </a:r>
            <a:endParaRPr lang="ru-RU" dirty="0"/>
          </a:p>
        </p:txBody>
      </p:sp>
      <p:sp>
        <p:nvSpPr>
          <p:cNvPr id="21" name="TextBox 20"/>
          <p:cNvSpPr txBox="1"/>
          <p:nvPr/>
        </p:nvSpPr>
        <p:spPr>
          <a:xfrm>
            <a:off x="251520" y="1988840"/>
            <a:ext cx="5256584" cy="646331"/>
          </a:xfrm>
          <a:prstGeom prst="rect">
            <a:avLst/>
          </a:prstGeom>
          <a:noFill/>
          <a:ln w="19050"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chemeClr val="accent5">
                    <a:lumMod val="50000"/>
                  </a:schemeClr>
                </a:solidFill>
              </a:rPr>
              <a:t>Aidarken</a:t>
            </a:r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</a:rPr>
              <a:t> area  -enterprise with  the production of metallic  mercury –Kyrgyz Republic</a:t>
            </a:r>
            <a:endParaRPr lang="ru-RU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724128" y="2132856"/>
            <a:ext cx="3096344" cy="369332"/>
          </a:xfrm>
          <a:prstGeom prst="rect">
            <a:avLst/>
          </a:prstGeom>
          <a:noFill/>
          <a:ln w="19050"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ru-RU" b="1" dirty="0" smtClean="0"/>
              <a:t>     </a:t>
            </a:r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</a:rPr>
              <a:t>2 hospitals  (107 women</a:t>
            </a:r>
            <a:r>
              <a:rPr lang="en-US" b="1" dirty="0" smtClean="0"/>
              <a:t>)</a:t>
            </a:r>
            <a:endParaRPr lang="ru-RU" b="1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51520" y="3573016"/>
            <a:ext cx="5256584" cy="369332"/>
          </a:xfrm>
          <a:prstGeom prst="rect">
            <a:avLst/>
          </a:prstGeom>
          <a:ln w="19050">
            <a:solidFill>
              <a:schemeClr val="tx1"/>
            </a:solidFill>
            <a:prstDash val="dash"/>
          </a:ln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</a:rPr>
              <a:t>Fish eating population  of Accra and </a:t>
            </a:r>
            <a:r>
              <a:rPr lang="en-US" b="1" dirty="0" err="1" smtClean="0">
                <a:solidFill>
                  <a:schemeClr val="accent5">
                    <a:lumMod val="50000"/>
                  </a:schemeClr>
                </a:solidFill>
              </a:rPr>
              <a:t>Tema</a:t>
            </a:r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</a:rPr>
              <a:t> - Ghana</a:t>
            </a:r>
            <a:endParaRPr lang="ru-RU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724128" y="3573016"/>
            <a:ext cx="3096344" cy="369332"/>
          </a:xfrm>
          <a:prstGeom prst="rect">
            <a:avLst/>
          </a:prstGeom>
          <a:noFill/>
          <a:ln w="19050"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      </a:t>
            </a:r>
            <a:r>
              <a:rPr lang="en-US" b="1" dirty="0" smtClean="0">
                <a:solidFill>
                  <a:srgbClr val="FF0000"/>
                </a:solidFill>
              </a:rPr>
              <a:t>2 hospitals ( ? Women)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6005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57158" y="1285859"/>
            <a:ext cx="2214578" cy="1008000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0800000" scaled="1"/>
            <a:tileRect/>
          </a:gradFill>
          <a:ln>
            <a:noFill/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002060"/>
                </a:solidFill>
              </a:rPr>
              <a:t>WHO requirements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7736" y="2478794"/>
            <a:ext cx="2214000" cy="2154436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accent5">
                    <a:lumMod val="50000"/>
                  </a:schemeClr>
                </a:solidFill>
              </a:rPr>
              <a:t>Hotspot areas:</a:t>
            </a:r>
          </a:p>
          <a:p>
            <a:pPr marL="342900" indent="-342900">
              <a:buFontTx/>
              <a:buChar char="-"/>
            </a:pP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</a:rPr>
              <a:t>Optimal 250 women</a:t>
            </a:r>
          </a:p>
          <a:p>
            <a:pPr marL="342900" indent="-342900">
              <a:buFontTx/>
              <a:buChar char="-"/>
            </a:pP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</a:rPr>
              <a:t>At least 120 women</a:t>
            </a:r>
          </a:p>
          <a:p>
            <a:pPr marL="342900" indent="-342900">
              <a:buFontTx/>
              <a:buChar char="-"/>
            </a:pPr>
            <a:endParaRPr lang="en-US" sz="1400" dirty="0" smtClean="0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787446" y="1285860"/>
            <a:ext cx="2576642" cy="1008000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0800000" scaled="1"/>
            <a:tileRect/>
          </a:gradFill>
          <a:ln>
            <a:noFill/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002060"/>
                </a:solidFill>
              </a:rPr>
              <a:t>Recruited numbers of women  in pilot countries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786050" y="2478793"/>
            <a:ext cx="2578038" cy="273921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</a:rPr>
              <a:t>Russia – 250</a:t>
            </a:r>
          </a:p>
          <a:p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</a:rPr>
              <a:t>India - 250</a:t>
            </a:r>
          </a:p>
          <a:p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</a:rPr>
              <a:t>Kyrgyz Republic  - 107</a:t>
            </a:r>
          </a:p>
          <a:p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</a:rPr>
              <a:t>Mongolia – 250</a:t>
            </a:r>
          </a:p>
          <a:p>
            <a:r>
              <a:rPr lang="en-US" sz="2400" dirty="0" smtClean="0">
                <a:solidFill>
                  <a:srgbClr val="FF0000"/>
                </a:solidFill>
              </a:rPr>
              <a:t>Ghana - ?</a:t>
            </a:r>
          </a:p>
          <a:p>
            <a:endParaRPr lang="en-US" sz="1400" dirty="0" smtClean="0">
              <a:solidFill>
                <a:prstClr val="black"/>
              </a:solidFill>
            </a:endParaRPr>
          </a:p>
          <a:p>
            <a:endParaRPr lang="en-US" sz="1400" dirty="0" smtClean="0">
              <a:solidFill>
                <a:prstClr val="black"/>
              </a:solidFill>
            </a:endParaRPr>
          </a:p>
        </p:txBody>
      </p:sp>
      <p:pic>
        <p:nvPicPr>
          <p:cNvPr id="8" name="Picture 2" descr="C:\Users\Виктория\Desktop\ico-feature-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143116"/>
            <a:ext cx="500034" cy="500066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5580112" y="1285860"/>
            <a:ext cx="3403590" cy="1008000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0800000" scaled="1"/>
            <a:tileRect/>
          </a:gradFill>
          <a:ln>
            <a:noFill/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002060"/>
                </a:solidFill>
              </a:rPr>
              <a:t>Challenges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24128" y="2478794"/>
            <a:ext cx="3260724" cy="3631763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lvl="0"/>
            <a:endParaRPr lang="en-US" sz="1400" b="1" dirty="0" smtClean="0">
              <a:solidFill>
                <a:prstClr val="black"/>
              </a:solidFill>
            </a:endParaRPr>
          </a:p>
          <a:p>
            <a:pPr lvl="0"/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</a:rPr>
              <a:t>Difficulties with recruitment for the period of 6 months when  the number of births is limited (KR)</a:t>
            </a:r>
          </a:p>
          <a:p>
            <a:pPr lvl="0"/>
            <a:endParaRPr lang="en-US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lvl="0"/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</a:rPr>
              <a:t>Timelines were not kept (Ghana) </a:t>
            </a:r>
          </a:p>
          <a:p>
            <a:pPr lvl="0"/>
            <a:endParaRPr lang="en-US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lvl="0"/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</a:rPr>
              <a:t>Difficulties with recruitment  of women  in rural areas: lack of maternity staff in small hospitals (Russia)</a:t>
            </a:r>
          </a:p>
        </p:txBody>
      </p:sp>
      <p:pic>
        <p:nvPicPr>
          <p:cNvPr id="11" name="Picture 2" descr="C:\Users\Виктория\Desktop\ico-feature-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0298" y="2143116"/>
            <a:ext cx="500034" cy="500066"/>
          </a:xfrm>
          <a:prstGeom prst="rect">
            <a:avLst/>
          </a:prstGeom>
          <a:noFill/>
        </p:spPr>
      </p:pic>
      <p:pic>
        <p:nvPicPr>
          <p:cNvPr id="12" name="Picture 2" descr="C:\Users\Виктория\Desktop\ico-feature-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8104" y="2132856"/>
            <a:ext cx="500034" cy="500066"/>
          </a:xfrm>
          <a:prstGeom prst="rect">
            <a:avLst/>
          </a:prstGeom>
          <a:noFill/>
        </p:spPr>
      </p:pic>
      <p:sp>
        <p:nvSpPr>
          <p:cNvPr id="13" name="Заголовок 3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642942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chemeClr val="tx2">
                    <a:lumMod val="75000"/>
                  </a:schemeClr>
                </a:solidFill>
              </a:rPr>
              <a:t>Sampling size of population groups</a:t>
            </a:r>
          </a:p>
        </p:txBody>
      </p:sp>
      <p:sp>
        <p:nvSpPr>
          <p:cNvPr id="15" name="Нижний колонтитул 11"/>
          <p:cNvSpPr>
            <a:spLocks noGrp="1"/>
          </p:cNvSpPr>
          <p:nvPr>
            <p:ph type="ftr" sz="quarter" idx="11"/>
          </p:nvPr>
        </p:nvSpPr>
        <p:spPr>
          <a:xfrm>
            <a:off x="2699792" y="6356350"/>
            <a:ext cx="3744416" cy="365125"/>
          </a:xfrm>
        </p:spPr>
        <p:txBody>
          <a:bodyPr/>
          <a:lstStyle/>
          <a:p>
            <a:r>
              <a:rPr lang="en-US" dirty="0" smtClean="0"/>
              <a:t>WHO-UNEP Workshop, 13-14 February, Rome, Italy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1979712" y="1124744"/>
            <a:ext cx="7020272" cy="489364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400" b="1" dirty="0" smtClean="0">
                <a:solidFill>
                  <a:schemeClr val="accent5">
                    <a:lumMod val="50000"/>
                  </a:schemeClr>
                </a:solidFill>
              </a:rPr>
              <a:t>should be more</a:t>
            </a:r>
          </a:p>
          <a:p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</a:rPr>
              <a:t>For big areas with big population groups ( </a:t>
            </a:r>
            <a:r>
              <a:rPr lang="en-US" sz="2400" b="1" dirty="0" smtClean="0">
                <a:solidFill>
                  <a:schemeClr val="accent5">
                    <a:lumMod val="50000"/>
                  </a:schemeClr>
                </a:solidFill>
              </a:rPr>
              <a:t>Mongolia</a:t>
            </a: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</a:rPr>
              <a:t>)</a:t>
            </a:r>
          </a:p>
          <a:p>
            <a:pPr>
              <a:buFont typeface="Arial" pitchFamily="34" charset="0"/>
              <a:buChar char="•"/>
            </a:pPr>
            <a:endParaRPr lang="en-US" sz="2400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sz="2400" b="1" dirty="0" smtClean="0">
                <a:solidFill>
                  <a:schemeClr val="accent5">
                    <a:lumMod val="50000"/>
                  </a:schemeClr>
                </a:solidFill>
              </a:rPr>
              <a:t>good </a:t>
            </a:r>
          </a:p>
          <a:p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</a:rPr>
              <a:t>If annual number of births in the area is high, for instance 1200-1400 per year (</a:t>
            </a:r>
            <a:r>
              <a:rPr lang="en-US" sz="2400" b="1" dirty="0" smtClean="0">
                <a:solidFill>
                  <a:schemeClr val="accent5">
                    <a:lumMod val="50000"/>
                  </a:schemeClr>
                </a:solidFill>
              </a:rPr>
              <a:t>Russia in urban areas, India</a:t>
            </a: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</a:rPr>
              <a:t>)</a:t>
            </a:r>
          </a:p>
          <a:p>
            <a:endParaRPr lang="en-US" sz="2400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sz="2400" b="1" dirty="0" smtClean="0">
                <a:solidFill>
                  <a:schemeClr val="accent5">
                    <a:lumMod val="50000"/>
                  </a:schemeClr>
                </a:solidFill>
              </a:rPr>
              <a:t>should be less</a:t>
            </a:r>
          </a:p>
          <a:p>
            <a:pPr lvl="0"/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</a:rPr>
              <a:t>If 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annual number of births in the area is </a:t>
            </a: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</a:rPr>
              <a:t>small, for instance 640 per year (</a:t>
            </a:r>
            <a:r>
              <a:rPr lang="en-US" sz="2400" b="1" dirty="0" smtClean="0">
                <a:solidFill>
                  <a:schemeClr val="accent5">
                    <a:lumMod val="50000"/>
                  </a:schemeClr>
                </a:solidFill>
              </a:rPr>
              <a:t>Kyrgyz Republic</a:t>
            </a: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</a:rPr>
              <a:t>)</a:t>
            </a:r>
          </a:p>
          <a:p>
            <a:pPr lvl="0"/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</a:rPr>
              <a:t>In rural areas  for the same reason, for instance 300-400 per year(</a:t>
            </a:r>
            <a:r>
              <a:rPr lang="en-US" sz="2400" b="1" dirty="0" smtClean="0">
                <a:solidFill>
                  <a:schemeClr val="accent5">
                    <a:lumMod val="50000"/>
                  </a:schemeClr>
                </a:solidFill>
              </a:rPr>
              <a:t>Russia</a:t>
            </a: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</a:rPr>
              <a:t>)</a:t>
            </a:r>
            <a:endParaRPr lang="ru-RU" sz="2400" dirty="0" smtClean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0" y="2492896"/>
            <a:ext cx="1665532" cy="1574486"/>
          </a:xfrm>
          <a:prstGeom prst="ellipse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0800000" scaled="1"/>
            <a:tileRect/>
          </a:gradFill>
          <a:ln>
            <a:solidFill>
              <a:schemeClr val="accent1">
                <a:lumMod val="75000"/>
              </a:schemeClr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</a:rPr>
              <a:t>250 for hotspot areas</a:t>
            </a:r>
            <a:endParaRPr lang="ru-RU" sz="20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8" name="Заголовок 3"/>
          <p:cNvSpPr txBox="1">
            <a:spLocks/>
          </p:cNvSpPr>
          <p:nvPr/>
        </p:nvSpPr>
        <p:spPr>
          <a:xfrm>
            <a:off x="457200" y="142852"/>
            <a:ext cx="8229600" cy="6429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Sampling size of population groups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lang="en-US" sz="3200" b="1" dirty="0" smtClean="0">
                <a:solidFill>
                  <a:srgbClr val="4F81BD">
                    <a:lumMod val="50000"/>
                  </a:srgbClr>
                </a:solidFill>
              </a:rPr>
              <a:t>- challenges</a:t>
            </a:r>
            <a:endParaRPr kumimoji="0" lang="en-US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Нижний колонтитул 11"/>
          <p:cNvSpPr>
            <a:spLocks noGrp="1"/>
          </p:cNvSpPr>
          <p:nvPr>
            <p:ph type="ftr" sz="quarter" idx="11"/>
          </p:nvPr>
        </p:nvSpPr>
        <p:spPr>
          <a:xfrm>
            <a:off x="2699792" y="6356350"/>
            <a:ext cx="3672408" cy="365125"/>
          </a:xfrm>
        </p:spPr>
        <p:txBody>
          <a:bodyPr/>
          <a:lstStyle/>
          <a:p>
            <a:r>
              <a:rPr lang="en-US" dirty="0" smtClean="0"/>
              <a:t>WHO-UNEP Workshop, 13-14 February, Rome, Italy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04562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0" y="1772816"/>
          <a:ext cx="3275856" cy="2468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31640"/>
                <a:gridCol w="864096"/>
                <a:gridCol w="1080120"/>
              </a:tblGrid>
              <a:tr h="432048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Hotspot area</a:t>
                      </a:r>
                      <a:endParaRPr lang="ru-RU" sz="1200" dirty="0"/>
                    </a:p>
                  </a:txBody>
                  <a:tcPr marL="244974" marR="244974"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Hospitals</a:t>
                      </a:r>
                      <a:endParaRPr lang="ru-RU" sz="1200" dirty="0"/>
                    </a:p>
                  </a:txBody>
                  <a:tcPr marL="244974" marR="244974"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Number of  women*</a:t>
                      </a:r>
                      <a:endParaRPr lang="ru-RU" sz="1200" dirty="0"/>
                    </a:p>
                  </a:txBody>
                  <a:tcPr marL="244974" marR="244974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Petrozavodsk</a:t>
                      </a:r>
                      <a:r>
                        <a:rPr lang="ru-RU" sz="1200" baseline="0" dirty="0" smtClean="0"/>
                        <a:t> </a:t>
                      </a:r>
                      <a:r>
                        <a:rPr lang="en-US" sz="1200" dirty="0" smtClean="0"/>
                        <a:t>(urban)</a:t>
                      </a:r>
                      <a:endParaRPr lang="ru-RU" sz="1200" dirty="0"/>
                    </a:p>
                  </a:txBody>
                  <a:tcPr marL="244974" marR="244974"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2</a:t>
                      </a:r>
                      <a:endParaRPr lang="ru-RU" sz="1200" dirty="0"/>
                    </a:p>
                  </a:txBody>
                  <a:tcPr marL="244974" marR="244974"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65</a:t>
                      </a:r>
                    </a:p>
                    <a:p>
                      <a:r>
                        <a:rPr lang="en-US" sz="1200" dirty="0" smtClean="0"/>
                        <a:t>65</a:t>
                      </a:r>
                      <a:endParaRPr lang="ru-RU" sz="1200" dirty="0"/>
                    </a:p>
                  </a:txBody>
                  <a:tcPr marL="244974" marR="244974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 err="1" smtClean="0"/>
                        <a:t>Kondopoga</a:t>
                      </a:r>
                      <a:endParaRPr lang="en-US" sz="1200" dirty="0" smtClean="0"/>
                    </a:p>
                    <a:p>
                      <a:r>
                        <a:rPr lang="en-US" sz="1200" dirty="0" smtClean="0"/>
                        <a:t>(urban/rural)</a:t>
                      </a:r>
                      <a:endParaRPr lang="ru-RU" sz="1200" dirty="0"/>
                    </a:p>
                  </a:txBody>
                  <a:tcPr marL="244974" marR="244974"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1</a:t>
                      </a:r>
                      <a:endParaRPr lang="ru-RU" sz="1200" dirty="0"/>
                    </a:p>
                  </a:txBody>
                  <a:tcPr marL="244974" marR="244974"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40</a:t>
                      </a:r>
                      <a:endParaRPr lang="ru-RU" sz="1200" dirty="0"/>
                    </a:p>
                  </a:txBody>
                  <a:tcPr marL="244974" marR="244974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 err="1" smtClean="0"/>
                        <a:t>Pitkaranta</a:t>
                      </a:r>
                      <a:endParaRPr lang="en-US" sz="1200" dirty="0" smtClean="0"/>
                    </a:p>
                    <a:p>
                      <a:r>
                        <a:rPr lang="en-US" sz="1200" dirty="0" smtClean="0"/>
                        <a:t>(</a:t>
                      </a:r>
                      <a:r>
                        <a:rPr lang="en-US" sz="1200" dirty="0" err="1" smtClean="0"/>
                        <a:t>ueban</a:t>
                      </a:r>
                      <a:r>
                        <a:rPr lang="en-US" sz="1200" dirty="0" smtClean="0"/>
                        <a:t>/rural)</a:t>
                      </a:r>
                      <a:endParaRPr lang="ru-RU" sz="1200" dirty="0"/>
                    </a:p>
                  </a:txBody>
                  <a:tcPr marL="244974" marR="244974"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1</a:t>
                      </a:r>
                      <a:endParaRPr lang="ru-RU" sz="1200" dirty="0"/>
                    </a:p>
                  </a:txBody>
                  <a:tcPr marL="244974" marR="244974"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40</a:t>
                      </a:r>
                      <a:endParaRPr lang="ru-RU" sz="1200" dirty="0"/>
                    </a:p>
                  </a:txBody>
                  <a:tcPr marL="244974" marR="244974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 err="1" smtClean="0"/>
                        <a:t>Suojarvi</a:t>
                      </a:r>
                      <a:endParaRPr lang="en-US" sz="1200" dirty="0" smtClean="0"/>
                    </a:p>
                    <a:p>
                      <a:r>
                        <a:rPr lang="en-US" sz="1200" dirty="0" smtClean="0"/>
                        <a:t>(rural)</a:t>
                      </a:r>
                      <a:endParaRPr lang="ru-RU" sz="1200" dirty="0"/>
                    </a:p>
                  </a:txBody>
                  <a:tcPr marL="244974" marR="244974"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1</a:t>
                      </a:r>
                      <a:endParaRPr lang="ru-RU" sz="1200" dirty="0"/>
                    </a:p>
                  </a:txBody>
                  <a:tcPr marL="244974" marR="244974"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40</a:t>
                      </a:r>
                      <a:endParaRPr lang="ru-RU" sz="1200" dirty="0"/>
                    </a:p>
                  </a:txBody>
                  <a:tcPr marL="244974" marR="244974"/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5436096" y="1664487"/>
          <a:ext cx="2016224" cy="24845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6144"/>
                <a:gridCol w="720080"/>
              </a:tblGrid>
              <a:tr h="579806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2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Hospitals</a:t>
                      </a:r>
                      <a:endParaRPr lang="ru-RU" sz="12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2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Number of women</a:t>
                      </a:r>
                      <a:endParaRPr lang="ru-RU" sz="12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472914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1.Petrozavodsk</a:t>
                      </a:r>
                    </a:p>
                    <a:p>
                      <a:pPr marL="0" algn="l" defTabSz="914400" rtl="0" eaLnBrk="1" latinLnBrk="0" hangingPunct="1"/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(urban)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78</a:t>
                      </a:r>
                    </a:p>
                    <a:p>
                      <a:pPr marL="0" algn="l" defTabSz="914400" rtl="0" eaLnBrk="1" latinLnBrk="0" hangingPunct="1"/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70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447507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2.Sortavala</a:t>
                      </a:r>
                    </a:p>
                    <a:p>
                      <a:pPr marL="0" algn="l" defTabSz="914400" rtl="0" eaLnBrk="1" latinLnBrk="0" hangingPunct="1"/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(urban/rural)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50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446029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3.Medveshegorsk</a:t>
                      </a:r>
                    </a:p>
                    <a:p>
                      <a:pPr marL="0" algn="l" defTabSz="914400" rtl="0" eaLnBrk="1" latinLnBrk="0" hangingPunct="1"/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(urban/rural)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46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420877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4.Suojarvi</a:t>
                      </a:r>
                    </a:p>
                    <a:p>
                      <a:pPr marL="0" algn="l" defTabSz="914400" rtl="0" eaLnBrk="1" latinLnBrk="0" hangingPunct="1"/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(rural)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642910" y="1142984"/>
            <a:ext cx="20754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INITIALLY - expected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5436096" y="1196752"/>
            <a:ext cx="21504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ACTUALLY - recruited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-3346814" y="5500702"/>
            <a:ext cx="33468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* - based on average number of deliveries per year</a:t>
            </a:r>
            <a:endParaRPr lang="ru-RU" sz="1200" dirty="0"/>
          </a:p>
        </p:txBody>
      </p:sp>
      <p:sp>
        <p:nvSpPr>
          <p:cNvPr id="18" name="Заголовок 3"/>
          <p:cNvSpPr txBox="1">
            <a:spLocks/>
          </p:cNvSpPr>
          <p:nvPr/>
        </p:nvSpPr>
        <p:spPr>
          <a:xfrm>
            <a:off x="457200" y="142852"/>
            <a:ext cx="8229600" cy="9286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en-US" sz="3200" b="1" dirty="0" smtClean="0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Identification of hospitals in hotspot areas:</a:t>
            </a:r>
            <a:br>
              <a:rPr lang="en-US" sz="3200" b="1" dirty="0" smtClean="0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+mj-cs"/>
              </a:rPr>
            </a:br>
            <a:r>
              <a:rPr lang="en-US" sz="3200" b="1" dirty="0" smtClean="0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challenges (Russian experience)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851920" y="2348880"/>
            <a:ext cx="1143007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Main flow of rural women</a:t>
            </a:r>
            <a:endParaRPr lang="ru-RU" sz="1400" dirty="0"/>
          </a:p>
        </p:txBody>
      </p:sp>
      <p:cxnSp>
        <p:nvCxnSpPr>
          <p:cNvPr id="21" name="Прямая со стрелкой 20"/>
          <p:cNvCxnSpPr>
            <a:endCxn id="20" idx="1"/>
          </p:cNvCxnSpPr>
          <p:nvPr/>
        </p:nvCxnSpPr>
        <p:spPr>
          <a:xfrm flipV="1">
            <a:off x="3423292" y="2610490"/>
            <a:ext cx="428628" cy="26161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5004048" y="2708920"/>
            <a:ext cx="571504" cy="23845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3851920" y="3429000"/>
            <a:ext cx="1143008" cy="95410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Lack of personnel,</a:t>
            </a:r>
          </a:p>
          <a:p>
            <a:r>
              <a:rPr lang="en-US" sz="1400" dirty="0" smtClean="0"/>
              <a:t>Closed for summer</a:t>
            </a:r>
            <a:endParaRPr lang="ru-RU" sz="1400" dirty="0"/>
          </a:p>
        </p:txBody>
      </p:sp>
      <p:cxnSp>
        <p:nvCxnSpPr>
          <p:cNvPr id="28" name="Прямая со стрелкой 27"/>
          <p:cNvCxnSpPr>
            <a:endCxn id="27" idx="1"/>
          </p:cNvCxnSpPr>
          <p:nvPr/>
        </p:nvCxnSpPr>
        <p:spPr>
          <a:xfrm>
            <a:off x="3208978" y="3714752"/>
            <a:ext cx="642942" cy="19130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>
            <a:stCxn id="27" idx="3"/>
          </p:cNvCxnSpPr>
          <p:nvPr/>
        </p:nvCxnSpPr>
        <p:spPr>
          <a:xfrm flipV="1">
            <a:off x="4994928" y="3356992"/>
            <a:ext cx="513176" cy="54906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323528" y="4581128"/>
            <a:ext cx="70462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5 hospitals is too much especially when the distance between them is big</a:t>
            </a:r>
            <a:endParaRPr lang="ru-RU" dirty="0"/>
          </a:p>
        </p:txBody>
      </p:sp>
      <p:sp>
        <p:nvSpPr>
          <p:cNvPr id="31" name="Овал 30"/>
          <p:cNvSpPr/>
          <p:nvPr/>
        </p:nvSpPr>
        <p:spPr>
          <a:xfrm>
            <a:off x="4427984" y="5877272"/>
            <a:ext cx="369388" cy="288032"/>
          </a:xfrm>
          <a:prstGeom prst="ellipse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0800000" scaled="1"/>
            <a:tileRect/>
          </a:gradFill>
          <a:ln>
            <a:solidFill>
              <a:schemeClr val="accent1">
                <a:lumMod val="75000"/>
              </a:schemeClr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</a:rPr>
              <a:t>1</a:t>
            </a:r>
            <a:endParaRPr lang="ru-RU" sz="20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2" name="Овал 31"/>
          <p:cNvSpPr/>
          <p:nvPr/>
        </p:nvSpPr>
        <p:spPr>
          <a:xfrm>
            <a:off x="5796136" y="5229200"/>
            <a:ext cx="369388" cy="288032"/>
          </a:xfrm>
          <a:prstGeom prst="ellipse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0800000" scaled="1"/>
            <a:tileRect/>
          </a:gradFill>
          <a:ln>
            <a:solidFill>
              <a:schemeClr val="accent1">
                <a:lumMod val="75000"/>
              </a:schemeClr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</a:rPr>
              <a:t>3</a:t>
            </a:r>
            <a:endParaRPr lang="ru-RU" sz="20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3" name="Овал 32"/>
          <p:cNvSpPr/>
          <p:nvPr/>
        </p:nvSpPr>
        <p:spPr>
          <a:xfrm>
            <a:off x="1475656" y="5229200"/>
            <a:ext cx="369388" cy="288032"/>
          </a:xfrm>
          <a:prstGeom prst="ellipse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0800000" scaled="1"/>
            <a:tileRect/>
          </a:gradFill>
          <a:ln>
            <a:solidFill>
              <a:schemeClr val="accent1">
                <a:lumMod val="75000"/>
              </a:schemeClr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</a:rPr>
              <a:t>4</a:t>
            </a:r>
            <a:endParaRPr lang="ru-RU" sz="20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4" name="Овал 33"/>
          <p:cNvSpPr/>
          <p:nvPr/>
        </p:nvSpPr>
        <p:spPr>
          <a:xfrm>
            <a:off x="827584" y="6021288"/>
            <a:ext cx="369388" cy="288032"/>
          </a:xfrm>
          <a:prstGeom prst="ellipse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0800000" scaled="1"/>
            <a:tileRect/>
          </a:gradFill>
          <a:ln>
            <a:solidFill>
              <a:schemeClr val="accent1">
                <a:lumMod val="75000"/>
              </a:schemeClr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</a:rPr>
              <a:t>2</a:t>
            </a:r>
            <a:endParaRPr lang="ru-RU" sz="20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cxnSp>
        <p:nvCxnSpPr>
          <p:cNvPr id="36" name="Прямая соединительная линия 35"/>
          <p:cNvCxnSpPr>
            <a:stCxn id="31" idx="7"/>
            <a:endCxn id="32" idx="3"/>
          </p:cNvCxnSpPr>
          <p:nvPr/>
        </p:nvCxnSpPr>
        <p:spPr>
          <a:xfrm rot="5400000" flipH="1" flipV="1">
            <a:off x="5074553" y="5143774"/>
            <a:ext cx="444402" cy="11069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>
            <a:stCxn id="31" idx="1"/>
            <a:endCxn id="33" idx="6"/>
          </p:cNvCxnSpPr>
          <p:nvPr/>
        </p:nvCxnSpPr>
        <p:spPr>
          <a:xfrm rot="16200000" flipV="1">
            <a:off x="2890444" y="4327817"/>
            <a:ext cx="546237" cy="26370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>
            <a:stCxn id="31" idx="2"/>
            <a:endCxn id="34" idx="6"/>
          </p:cNvCxnSpPr>
          <p:nvPr/>
        </p:nvCxnSpPr>
        <p:spPr>
          <a:xfrm rot="10800000" flipV="1">
            <a:off x="1196972" y="6021288"/>
            <a:ext cx="3231012" cy="1440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4788024" y="5373216"/>
            <a:ext cx="7601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57 km</a:t>
            </a:r>
            <a:endParaRPr lang="ru-RU" dirty="0"/>
          </a:p>
        </p:txBody>
      </p:sp>
      <p:sp>
        <p:nvSpPr>
          <p:cNvPr id="43" name="TextBox 42"/>
          <p:cNvSpPr txBox="1"/>
          <p:nvPr/>
        </p:nvSpPr>
        <p:spPr>
          <a:xfrm>
            <a:off x="2627784" y="5157192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137 km</a:t>
            </a:r>
            <a:endParaRPr lang="ru-RU" dirty="0"/>
          </a:p>
        </p:txBody>
      </p:sp>
      <p:sp>
        <p:nvSpPr>
          <p:cNvPr id="44" name="TextBox 43"/>
          <p:cNvSpPr txBox="1"/>
          <p:nvPr/>
        </p:nvSpPr>
        <p:spPr>
          <a:xfrm>
            <a:off x="1547664" y="5733256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206 km</a:t>
            </a:r>
            <a:endParaRPr lang="ru-RU" dirty="0"/>
          </a:p>
        </p:txBody>
      </p:sp>
      <p:sp>
        <p:nvSpPr>
          <p:cNvPr id="45" name="Нижний колонтитул 11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680048" cy="365125"/>
          </a:xfrm>
        </p:spPr>
        <p:txBody>
          <a:bodyPr/>
          <a:lstStyle/>
          <a:p>
            <a:r>
              <a:rPr lang="en-US" dirty="0" smtClean="0"/>
              <a:t>WHO-UNEP Workshop, 13-14 February, Rome, Italy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 txBox="1">
            <a:spLocks/>
          </p:cNvSpPr>
          <p:nvPr/>
        </p:nvSpPr>
        <p:spPr>
          <a:xfrm>
            <a:off x="457200" y="142852"/>
            <a:ext cx="8229600" cy="6429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</a:pPr>
            <a:r>
              <a:rPr lang="en-US" sz="3200" b="1" dirty="0" smtClean="0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Challenges for surveillance perspective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7158" y="1285859"/>
            <a:ext cx="2214578" cy="1008000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0800000" scaled="1"/>
            <a:tileRect/>
          </a:gradFill>
          <a:ln>
            <a:noFill/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002060"/>
                </a:solidFill>
              </a:rPr>
              <a:t>Options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7736" y="2478794"/>
            <a:ext cx="2214000" cy="378565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accent5">
                    <a:lumMod val="50000"/>
                  </a:schemeClr>
                </a:solidFill>
              </a:rPr>
              <a:t>Only Local staff of the maternity is involved into the recruitment</a:t>
            </a:r>
          </a:p>
          <a:p>
            <a:endParaRPr lang="en-US" sz="2000" dirty="0" smtClean="0">
              <a:solidFill>
                <a:schemeClr val="accent5">
                  <a:lumMod val="50000"/>
                </a:schemeClr>
              </a:solidFill>
            </a:endParaRPr>
          </a:p>
          <a:p>
            <a:endParaRPr lang="en-US" sz="2000" dirty="0" smtClean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en-US" sz="2000" dirty="0" smtClean="0">
                <a:solidFill>
                  <a:schemeClr val="accent5">
                    <a:lumMod val="50000"/>
                  </a:schemeClr>
                </a:solidFill>
              </a:rPr>
              <a:t>Combination of Local staff and External research personnel involved into the recruitment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787446" y="1285860"/>
            <a:ext cx="2288610" cy="1008000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0800000" scaled="1"/>
            <a:tileRect/>
          </a:gradFill>
          <a:ln>
            <a:noFill/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002060"/>
                </a:solidFill>
              </a:rPr>
              <a:t>Experience from pilot countries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786050" y="2478793"/>
            <a:ext cx="2290006" cy="387798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</a:rPr>
              <a:t>Russia</a:t>
            </a:r>
          </a:p>
          <a:p>
            <a:pPr algn="ctr"/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</a:rPr>
              <a:t>Kyrgyz Republic</a:t>
            </a:r>
          </a:p>
          <a:p>
            <a:pPr algn="ctr"/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</a:rPr>
              <a:t>Mongolia</a:t>
            </a:r>
            <a:endParaRPr lang="en-US" sz="1400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endParaRPr lang="en-US" sz="1400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endParaRPr lang="en-US" sz="1400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endParaRPr lang="en-US" sz="1400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endParaRPr lang="en-US" sz="1400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endParaRPr lang="en-US" sz="1400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</a:rPr>
              <a:t>India</a:t>
            </a:r>
          </a:p>
          <a:p>
            <a:pPr algn="ctr"/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</a:rPr>
              <a:t>Ghana</a:t>
            </a:r>
          </a:p>
          <a:p>
            <a:pPr algn="ctr"/>
            <a:endParaRPr lang="en-US" sz="1400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endParaRPr lang="en-US" sz="1400" b="1" dirty="0" smtClean="0">
              <a:solidFill>
                <a:prstClr val="black"/>
              </a:solidFill>
            </a:endParaRPr>
          </a:p>
          <a:p>
            <a:pPr algn="ctr"/>
            <a:endParaRPr lang="en-US" sz="1400" b="1" dirty="0" smtClean="0">
              <a:solidFill>
                <a:prstClr val="black"/>
              </a:solidFill>
            </a:endParaRPr>
          </a:p>
          <a:p>
            <a:pPr algn="ctr"/>
            <a:endParaRPr lang="en-US" sz="1400" b="1" dirty="0" smtClean="0">
              <a:solidFill>
                <a:prstClr val="black"/>
              </a:solidFill>
            </a:endParaRPr>
          </a:p>
        </p:txBody>
      </p:sp>
      <p:pic>
        <p:nvPicPr>
          <p:cNvPr id="9" name="Picture 2" descr="C:\Users\Виктория\Desktop\ico-feature-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143116"/>
            <a:ext cx="500034" cy="500066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5292080" y="1285860"/>
            <a:ext cx="3691622" cy="1008000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0800000" scaled="1"/>
            <a:tileRect/>
          </a:gradFill>
          <a:ln>
            <a:noFill/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002060"/>
                </a:solidFill>
              </a:rPr>
              <a:t>Challenges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64088" y="2478794"/>
            <a:ext cx="3620764" cy="378565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en-US" sz="2000" dirty="0" smtClean="0">
                <a:solidFill>
                  <a:schemeClr val="accent5">
                    <a:lumMod val="50000"/>
                  </a:schemeClr>
                </a:solidFill>
                <a:latin typeface="+mj-lt"/>
                <a:cs typeface="Times New Roman" pitchFamily="18" charset="0"/>
              </a:rPr>
              <a:t>Recruitment of women depends on staff motivation, including financial compensation </a:t>
            </a:r>
            <a:r>
              <a:rPr lang="en-US" sz="2000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  (</a:t>
            </a:r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India, Mongolia, Russia, Ghana, Kyrgyz Republic</a:t>
            </a:r>
            <a:r>
              <a:rPr lang="en-US" sz="2000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)</a:t>
            </a:r>
          </a:p>
          <a:p>
            <a:endParaRPr lang="en-US" sz="2000" dirty="0" smtClean="0">
              <a:solidFill>
                <a:schemeClr val="accent5">
                  <a:lumMod val="50000"/>
                </a:schemeClr>
              </a:solidFill>
              <a:latin typeface="+mj-lt"/>
            </a:endParaRPr>
          </a:p>
          <a:p>
            <a:pPr>
              <a:buFontTx/>
              <a:buChar char="-"/>
            </a:pPr>
            <a:r>
              <a:rPr lang="en-US" sz="2000" dirty="0" smtClean="0">
                <a:solidFill>
                  <a:schemeClr val="accent5">
                    <a:lumMod val="50000"/>
                  </a:schemeClr>
                </a:solidFill>
                <a:latin typeface="+mj-lt"/>
                <a:cs typeface="Times New Roman" pitchFamily="18" charset="0"/>
              </a:rPr>
              <a:t>Inadequate numbers of midwives (</a:t>
            </a:r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  <a:latin typeface="+mj-lt"/>
                <a:cs typeface="Times New Roman" pitchFamily="18" charset="0"/>
              </a:rPr>
              <a:t>Ghana</a:t>
            </a:r>
            <a:r>
              <a:rPr lang="en-US" sz="2000" dirty="0" smtClean="0">
                <a:solidFill>
                  <a:schemeClr val="accent5">
                    <a:lumMod val="50000"/>
                  </a:schemeClr>
                </a:solidFill>
                <a:latin typeface="+mj-lt"/>
                <a:cs typeface="Times New Roman" pitchFamily="18" charset="0"/>
              </a:rPr>
              <a:t>)</a:t>
            </a:r>
          </a:p>
          <a:p>
            <a:endParaRPr lang="en-US" sz="2000" dirty="0" smtClean="0">
              <a:solidFill>
                <a:schemeClr val="accent5">
                  <a:lumMod val="50000"/>
                </a:schemeClr>
              </a:solidFill>
              <a:latin typeface="+mj-lt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en-US" sz="2000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Local staff has routine work,  this may influence the quality of collected data ( </a:t>
            </a:r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Russia, Ghana)</a:t>
            </a:r>
            <a:endParaRPr lang="en-US" sz="2000" dirty="0" smtClean="0">
              <a:solidFill>
                <a:schemeClr val="accent5">
                  <a:lumMod val="50000"/>
                </a:schemeClr>
              </a:solidFill>
              <a:latin typeface="+mj-lt"/>
            </a:endParaRPr>
          </a:p>
        </p:txBody>
      </p:sp>
      <p:pic>
        <p:nvPicPr>
          <p:cNvPr id="12" name="Picture 2" descr="C:\Users\Виктория\Desktop\ico-feature-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0298" y="2143116"/>
            <a:ext cx="500034" cy="500066"/>
          </a:xfrm>
          <a:prstGeom prst="rect">
            <a:avLst/>
          </a:prstGeom>
          <a:noFill/>
        </p:spPr>
      </p:pic>
      <p:pic>
        <p:nvPicPr>
          <p:cNvPr id="13" name="Picture 2" descr="C:\Users\Виктория\Desktop\ico-feature-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064" y="2132856"/>
            <a:ext cx="500034" cy="500066"/>
          </a:xfrm>
          <a:prstGeom prst="rect">
            <a:avLst/>
          </a:prstGeom>
          <a:noFill/>
        </p:spPr>
      </p:pic>
      <p:cxnSp>
        <p:nvCxnSpPr>
          <p:cNvPr id="24" name="Прямая со стрелкой 23"/>
          <p:cNvCxnSpPr/>
          <p:nvPr/>
        </p:nvCxnSpPr>
        <p:spPr>
          <a:xfrm>
            <a:off x="2357422" y="3143248"/>
            <a:ext cx="571504" cy="158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2339752" y="4941168"/>
            <a:ext cx="571504" cy="158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Нижний колонтитул 11"/>
          <p:cNvSpPr>
            <a:spLocks noGrp="1"/>
          </p:cNvSpPr>
          <p:nvPr>
            <p:ph type="ftr" sz="quarter" idx="11"/>
          </p:nvPr>
        </p:nvSpPr>
        <p:spPr>
          <a:xfrm>
            <a:off x="2771800" y="6356350"/>
            <a:ext cx="3744416" cy="365125"/>
          </a:xfrm>
        </p:spPr>
        <p:txBody>
          <a:bodyPr/>
          <a:lstStyle/>
          <a:p>
            <a:r>
              <a:rPr lang="en-US" dirty="0" smtClean="0"/>
              <a:t>WHO-UNEP Workshop, 13-14 February, Rome, Italy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/>
            <a:r>
              <a:rPr lang="en-US" sz="2800" b="1" dirty="0" smtClean="0"/>
              <a:t>Real Costs for countries (financial issues) – </a:t>
            </a:r>
            <a:r>
              <a:rPr lang="en-US" sz="2800" dirty="0" smtClean="0"/>
              <a:t>India, Mongolia, Russia, Kyrgyz Republic, Ghana</a:t>
            </a:r>
          </a:p>
          <a:p>
            <a:pPr marL="514350" indent="-514350"/>
            <a:r>
              <a:rPr lang="en-US" sz="2800" b="1" dirty="0" smtClean="0"/>
              <a:t>Real national infrastructure to perform HBM surveys on the national scale – </a:t>
            </a:r>
            <a:r>
              <a:rPr lang="en-US" sz="2800" dirty="0" smtClean="0"/>
              <a:t>Kyrgyz Republic, Russia, Mongolia</a:t>
            </a:r>
          </a:p>
          <a:p>
            <a:pPr marL="514350" indent="-514350"/>
            <a:r>
              <a:rPr lang="en-US" sz="2800" b="1" dirty="0" smtClean="0"/>
              <a:t>National political will to get reliable HBM data on mercury exposure and monitor the trends - </a:t>
            </a:r>
            <a:r>
              <a:rPr lang="en-US" sz="2800" dirty="0" smtClean="0"/>
              <a:t>Russia</a:t>
            </a:r>
            <a:endParaRPr lang="ru-RU" sz="2800" dirty="0"/>
          </a:p>
        </p:txBody>
      </p:sp>
      <p:sp>
        <p:nvSpPr>
          <p:cNvPr id="5" name="Заголовок 3"/>
          <p:cNvSpPr txBox="1">
            <a:spLocks/>
          </p:cNvSpPr>
          <p:nvPr/>
        </p:nvSpPr>
        <p:spPr>
          <a:xfrm>
            <a:off x="457200" y="142852"/>
            <a:ext cx="8229600" cy="6429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</a:pPr>
            <a:r>
              <a:rPr lang="en-US" sz="3200" b="1" dirty="0" smtClean="0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Challenges for surveillance perspective</a:t>
            </a:r>
          </a:p>
        </p:txBody>
      </p:sp>
      <p:sp>
        <p:nvSpPr>
          <p:cNvPr id="6" name="Нижний колонтитул 11"/>
          <p:cNvSpPr>
            <a:spLocks noGrp="1"/>
          </p:cNvSpPr>
          <p:nvPr>
            <p:ph type="ftr" sz="quarter" idx="11"/>
          </p:nvPr>
        </p:nvSpPr>
        <p:spPr>
          <a:xfrm>
            <a:off x="2843808" y="6356350"/>
            <a:ext cx="3600400" cy="365125"/>
          </a:xfrm>
        </p:spPr>
        <p:txBody>
          <a:bodyPr/>
          <a:lstStyle/>
          <a:p>
            <a:r>
              <a:rPr lang="en-US" dirty="0" smtClean="0"/>
              <a:t>WHO-UNEP Workshop, 13-14 February, Rome, Italy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710</TotalTime>
  <Words>931</Words>
  <Application>Microsoft Macintosh PowerPoint</Application>
  <PresentationFormat>On-screen Show (4:3)</PresentationFormat>
  <Paragraphs>175</Paragraphs>
  <Slides>10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Tahoma</vt:lpstr>
      <vt:lpstr>Arial</vt:lpstr>
      <vt:lpstr>Calibri</vt:lpstr>
      <vt:lpstr>Times New Roman</vt:lpstr>
      <vt:lpstr>Тема Office</vt:lpstr>
      <vt:lpstr>Lessons learned from the perspective of Study Design and Planning  Session on HBM</vt:lpstr>
      <vt:lpstr>PowerPoint Presentation</vt:lpstr>
      <vt:lpstr>PowerPoint Presentation</vt:lpstr>
      <vt:lpstr>Target population groups</vt:lpstr>
      <vt:lpstr>Sampling size of population groups</vt:lpstr>
      <vt:lpstr>PowerPoint Presentation</vt:lpstr>
      <vt:lpstr>PowerPoint Presentation</vt:lpstr>
      <vt:lpstr>PowerPoint Presentation</vt:lpstr>
      <vt:lpstr>PowerPoint Presentation</vt:lpstr>
      <vt:lpstr>Thank you all!</vt:lpstr>
    </vt:vector>
  </TitlesOfParts>
  <Company>HP</Company>
  <LinksUpToDate>false</LinksUpToDate>
  <SharedDoc>false</SharedDoc>
  <HyperlinksChanged>false</HyperlinksChanged>
  <AppVersion>15.0023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Lessons learned from the perspective of Study Design</dc:title>
  <dc:creator>Ирина</dc:creator>
  <cp:lastModifiedBy>Angeline djampou</cp:lastModifiedBy>
  <cp:revision>41</cp:revision>
  <dcterms:created xsi:type="dcterms:W3CDTF">2018-01-30T07:21:31Z</dcterms:created>
  <dcterms:modified xsi:type="dcterms:W3CDTF">2018-09-05T19:28:34Z</dcterms:modified>
</cp:coreProperties>
</file>