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87" r:id="rId2"/>
    <p:sldId id="284" r:id="rId3"/>
    <p:sldId id="257" r:id="rId4"/>
    <p:sldId id="260" r:id="rId5"/>
    <p:sldId id="261" r:id="rId6"/>
    <p:sldId id="262" r:id="rId7"/>
    <p:sldId id="258" r:id="rId8"/>
    <p:sldId id="275" r:id="rId9"/>
    <p:sldId id="259" r:id="rId10"/>
    <p:sldId id="265" r:id="rId11"/>
    <p:sldId id="263" r:id="rId12"/>
    <p:sldId id="266" r:id="rId13"/>
    <p:sldId id="267" r:id="rId14"/>
    <p:sldId id="264" r:id="rId15"/>
    <p:sldId id="268" r:id="rId16"/>
    <p:sldId id="269" r:id="rId17"/>
    <p:sldId id="270" r:id="rId18"/>
    <p:sldId id="271" r:id="rId19"/>
    <p:sldId id="276" r:id="rId20"/>
    <p:sldId id="272" r:id="rId21"/>
    <p:sldId id="273" r:id="rId22"/>
    <p:sldId id="274" r:id="rId23"/>
    <p:sldId id="277" r:id="rId24"/>
    <p:sldId id="278" r:id="rId25"/>
    <p:sldId id="279" r:id="rId26"/>
    <p:sldId id="285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8782" autoAdjust="0"/>
  </p:normalViewPr>
  <p:slideViewPr>
    <p:cSldViewPr snapToGrid="0">
      <p:cViewPr varScale="1">
        <p:scale>
          <a:sx n="53" d="100"/>
          <a:sy n="53" d="100"/>
        </p:scale>
        <p:origin x="18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83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134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567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623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713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6758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962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92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051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855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9D8B1D9-62DA-4C01-8C1C-FF814EE64F8B}" type="datetimeFigureOut">
              <a:rPr lang="fr-CA" smtClean="0"/>
              <a:t>2017-12-08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84E9B9-0201-420E-BC99-AE761283E0B7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6059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876653" cy="7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GC logo_Black_LowQ.jpg"/>
          <p:cNvPicPr/>
          <p:nvPr userDrawn="1"/>
        </p:nvPicPr>
        <p:blipFill>
          <a:blip r:embed="rId13"/>
          <a:stretch>
            <a:fillRect/>
          </a:stretch>
        </p:blipFill>
        <p:spPr>
          <a:xfrm>
            <a:off x="6785591" y="274638"/>
            <a:ext cx="2106244" cy="475864"/>
          </a:xfrm>
          <a:prstGeom prst="rect">
            <a:avLst/>
          </a:prstGeom>
        </p:spPr>
      </p:pic>
      <p:pic>
        <p:nvPicPr>
          <p:cNvPr id="8" name="Content Placeholder 6"/>
          <p:cNvPicPr>
            <a:picLocks noChangeAspect="1"/>
          </p:cNvPicPr>
          <p:nvPr userDrawn="1"/>
        </p:nvPicPr>
        <p:blipFill>
          <a:blip r:embed="rId14"/>
          <a:srcRect l="24806" t="71559" r="17875" b="22788"/>
          <a:stretch>
            <a:fillRect/>
          </a:stretch>
        </p:blipFill>
        <p:spPr>
          <a:xfrm>
            <a:off x="-228600" y="6181673"/>
            <a:ext cx="9372600" cy="67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7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isanalgold.org/publications/reports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84D7E36-3679-4B5A-93EF-950C6D0DC4B2}"/>
              </a:ext>
            </a:extLst>
          </p:cNvPr>
          <p:cNvSpPr/>
          <p:nvPr/>
        </p:nvSpPr>
        <p:spPr>
          <a:xfrm>
            <a:off x="-381000" y="-1"/>
            <a:ext cx="9525000" cy="7000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2154DA-93F4-48F9-8F42-5164BA52847C}"/>
              </a:ext>
            </a:extLst>
          </p:cNvPr>
          <p:cNvPicPr/>
          <p:nvPr/>
        </p:nvPicPr>
        <p:blipFill rotWithShape="1">
          <a:blip r:embed="rId2"/>
          <a:srcRect l="20659"/>
          <a:stretch/>
        </p:blipFill>
        <p:spPr>
          <a:xfrm>
            <a:off x="0" y="-9832"/>
            <a:ext cx="4953000" cy="70104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897" y="304801"/>
            <a:ext cx="3516783" cy="762000"/>
          </a:xfrm>
          <a:prstGeom prst="rect">
            <a:avLst/>
          </a:prstGeom>
        </p:spPr>
      </p:pic>
      <p:sp>
        <p:nvSpPr>
          <p:cNvPr id="32770" name="AutoShape 2" descr="data:image/jpeg;base64,/9j/4AAQSkZJRgABAQAAAQABAAD/2wCEAAkGBxQTEhUUExQUFhUXGR4bGBgXGBwgIRweHBscHhsgHCAgHSogIB4lHR8fITEhJSorLi4wHSAzODMsNygtLysBCgoKDg0OGxAQGy8kICQsLDQsMDAsLC8wNDQ0LCwsLCwsLywsLCwsNCwtLCwsLDQsLCwvLCwsLCwsLCwsLCwsLP/AABEIAOEA4AMBEQACEQEDEQH/xAAcAAABBQEBAQAAAAAAAAAAAAAAAwQFBgcIAgH/xABMEAACAQIEBAMEBQcJBgUFAAABAgMEEQAFEiEGEzFBByJRMmFxgRQjQmKRUnKSoaKxwRUkM0NTgrLC0Qg1Y3Sz4RclRHPwNJPD0/H/xAAaAQACAwEBAAAAAAAAAAAAAAAAAwIEBQEG/8QAQhEAAQMCBAMFBgQFAgUEAwAAAQACEQMEEiExQQVRYRMicYGRMqGxwdHwFEJScgYjM+HxFbIWYoKSwjRE0uIkQ6L/2gAMAwEAAhEDEQA/ANvwIRgQjAhGBCMCEYEIwIRgQjAhNZa9AbX1H0UXP6sUqnEKDHYQcTuTRJ93zTBTcc0jNWuBqKrGv5UrAD/588QFa8q/06UfuPybPxXcLBqfRVrMePaGL+kzGH4Qrr/WobD28N4hV9qpHg0D3ulRx0xoPeoCr8W8tXo9bL+aoA/aZcOb/D1V3t1X/wDdH+0BHbjYD0TB/GOg7U9Yfiy//sxP/htm5P8A3u+q5+IP2AvqeMdB3p6wfBlP/wCTB/w0zZx/73fVH4g/YCkKTxZy1ustZF+et/8ACWwt38P1W+xVf/3T/uC724OoHorBlvHNFLblZjAb9FmHLP7Wk4Q/h3EaXs1J/c0H3thdx0zqPerHHWSWuUDr+VGwP4DCDcXdL+rSnq0z7jBXcLDofVKw5hGxtex9G2P68MpcRt6jsOKHcjkfeuGk4Zp1i8lowIRgQjAhGBCMCEYEIwIRgQjAhGBCMCEYEIwIRgQgnAhM2rbm0Y1nueij4n/TGe6+xnBbtxnno0eJ38pTBTjN2XxVI4o8RaGmuskxqZR/VU/sg+jNe2x67k+7FmlwW4uc7l0jkO6301PmVw1Wt9kLM878Y62S60yx0qfcAZvmzC3zCjG9b8KoURAHpkPckuqEqi1uYz1LgyyyzOTYa3LG59LnbF8NZTGQgKGqf5rw4aWeOGokClgCxQFtIJsOukHe97Ha3fpila8Rbd0DWtxIExOUx6x5hTdTwOhye5lklLS1JppWqZXVlBMaovtAEaQSxJsemK9re3N3bC4phrQQYkk6SM4AjRScxrHYTK+cLZPS1Mk8UjsukExTX2uXWNNSldwSwPUf6HEry6tqdOrTaHZ95u8QXGDOoA5FFNrXEg+qbUmTrHUTQVSSao0kbyOF3jjZx1U3VgBv78OqXhq27K9s4Q4tGYnJzg3YjMT7oUQyHFrvvKUplGV0s5hi1zCaZiLKFZYwWKrquVJNhqNu1sRu7q5t21KuFuBgnMkEwJMZEDkOq6xrXQNyk80yCONZzHUCRoH0urRlSfNpuu5BF/fiVvfVKhp46cB4kGQRpMHIH3IcwCYOijsqzmopjqp5pYje/kci/wAQDY/PF99Nj/aEpcq/ZJ4y1SWWrjjqk9SAj/io0/s/PGddcHt64hw9c1NtVzdFpvC3HdHV2WnnMUh/qKja59FN7H+6SfcMefrcHubTO3flyPeb9Qniq13tBXCOvsdMg0N7+h+BwhnEA12C4bgd19k+B+q6aciW5p7jSSkYEIwIRgQjAhGBCMCEYEIwIRgQjAhGBCRqalUG/U9AOp+GK9xcsoDvZk6AanwCk1hcqlxjxhT0S3q3u5F0pozdj6F/Qe82G21+mIUOHXF8Zr5N/SNP+o7+AyUjUaz2def0WH8W+I1ZX/Vg8mA7CGI2BB2s7dW+Gw92PUW9lSt25DT7y5Ku5xcm1BwebTGdxrgTW9PEQZLX3ufYW3U7sR3FyMUa3GGzTFJuVQwHnJsxll7RnbQHYpgo6zttuluGM2ijroTAmmOUBWjlAfS5BUefTfSW0tcW6kW2xHiNpVq2TxWd3m5y2W5AzpOsSN+aKbgHjCnsvD8bVNNV0oP0Z5l5iHrCysC6MOw2Nu34i9anf1G0Ktpcn+a1pg7PBEBw+f8AmJGmMQe3SfRNOLJDU0FHVm2tdUEh96klP2bn54dwwC2v7i1Ghh7fPJ3vC5U71NrvJS3FubvHWQSwwRSGSKKW/KDMbi2xsSOmxG4xS4TaMqWdSlVeWhr3t9qAM/Lnup1XkPBA2BUFFkE0UVYDG1+TGSoBJUtLE4U7e0EsSO2NR1/Rq1KJa4RjdB5w1zZHSchzShTcAfD5hSmW5rHWU0hmNqump5Qr/wBrGYmWxPdlJv8Aie5tQr2lSyuWikP5NR7SR+l2IGR0dEePkphwe3PUA+YhRXhlBqzCJj0jDufgEP8AEjFz+I3xw97Rq6GjzI+Sjbj+YFWqqoLu7nq7Fj8zfGyxgY0NGwhJJnNW7JgtHlxrAqmomkMcLMAeWADqYA/a2Iv8PfjAui694iLMkimxuJ4GWIk5NPTfqnt7lPHudEnwyz15nhqHaS0LyI7m7RutrEMdwp6Fen4YbxAs4eKdWiMMva0gZAg5aaSNQdcuRXKc1JDs8lG5Xw4ZqWSo5iRhHCfWGysWAsA3Zh3vtYg3G+LdxxEUbltvhLi4E5ZkAbkcjtGc5Qotp4mlys/D3iFX5cRDVKZ4PyJTc6fWKTe49PaXba3XEatra3tM4YPP6EbH0K4HOYVsnCnE8FXHzKOTWB7cD7Ony9PeLg+uPM1rC64ef5PeZ+k/+J+RVgPbU9rXn9VaKWqVxdfmD1HxGH211TuG4mHxB1HQhQcwt1S2LKijAhGBCMCEYEIwIRgQjAhGBCbVNTY6UGpz27D3n3YpXN0WOFKkMTztsOruQ952U2snM6LKPEHxPWlLwUbCWp6STmxWM91QdCw/Ae83A0uG8HAPbVjLjv8AIch0UalXYaLI8mphW1QFRU6GkYXd9TMxPv6XPS7Edsa99cPtbd1SlTxYRoIH35ApbGhzoJhWCjoKbVWU09KIeRGzCbW5ZWWwUsTZW1kiwCgG+w32ya1e5LaFzQq48bgMMAAg6xuMImZJiM00Nb3muERuoPhriFoa1aiQ6gxIm29pW2a4A3/K95GNHiPD23Fm6gzIgd3oRmPp4JdOphfiPmvfFGQvR1RAusWsGKU3tpO62IvfT3tc7Yjwy/Ze2occ3RDm7yMiI67IqUyx3TZO5+JeTPUmkZ2jqQ4dGWwDODulmJ2Yki4G22FN4b29GkLkAOpkEEGdNjkNQM9eakakE4dCpHIOGc3mp+RDSlIWbUxlRVDNt5vrd9gABoGG1mWnb9u8y8CBBOQ5ZR75UQXYcOytlN4V5tJ/T5gEH5KyStYelvKo+AxXD7JnsURP7R8dSuy86lLR+A9zeSvYnvaHf8TKcO/1GBAb7/7KOBe38BU+zWuD74Qf3OMA4kd2+9GBIp4MVkAP0XMdJPbS8YPx0u37jiFS6oVsq1IHxAPxC6A4aFVLOfCXNIyX5Uc19yYXX/CdJ/AYuU72jETHiolpUK7skH0KtSaDS/MiZozdSRZgymxKHrcbg9jfCnUIuPxVCCSMLhOoGYIPMdciNxCkHd3C5Pssqo4YZKah5lTU1I0PIEKhEOxVQfNvfdjYbj0xSuaL61dlxdxTpUswJkk8zsI2AlTaQAWszJT3iE06mDKyzKsWnVMhFhM/tF1PtKL9dQK3I3tbFbh4uHipxMAEvmGnXAPZAI0J10M5aKVTCIpct+qp+ZV11EEbMYI3cx6up1WBJHQX0g27XPXcn0FCjDu2eAHuADo6Tl1iTnukE7DRSWV5VWwCOqhblOQXiAkUSMo3LKl9TLbtY3F9iMV3X9s97qJzgwTBwg8i6IB88vFdFN0Stf8AD/xGjrysU5WCtGysNkm93ub7v4egxeJ8GId29A4XDf5O5j4JtOrlhdotLpKvUSrDS46r/EeoxStbztSadQYXjUfMcwpPZGY0TrF5LRgQjAhGBCMCEYEIwITaqqCLKm7t09w9T7sU7q5cwilSEvdpyA/Ueg95yU2NnM6LFfFHxG0a6Khe5NxUVAO7HuiH07Ej4D1OxwrhTaLcb8ycyTqTzPyGyXUqYtFmfDFBDPMY53eNTG5VlF7FRq3W1yNIbYbnbGhxCvWoUg+i0OMgQTGRMa7Zka5KNNocYKc5vwnPCvOjKzwdRNCdQt94DdSO99h64Ra8WoV39k+WVP0uyPlsfJddSc0SMxzCt0fEU81ElVDKiSxER1KyaNMot5WOrq1uw3626C+EeG29K8NrVYSx8upkTLT+ZojQTmNuaf2jizEDmNeqqdbmQrGjSChiWoY9YQx1nr5Y76fW9w2N+1s322LHWc5mwdGX/VEnpmEhzw7RsFaHw54Nz1DCbM5mW/8AVq2pz7mc3VfgL/LEHXlOk3BQaAPQei5hJzK1bh/hGjohangRD+WRqc/F2u3yvbFCpWqVPaKkBCm8KXUxzLNEhKqQ7O99EaLqZre0fQAXF2YgXIF7kAiEzatqJjaBVhC+21RGxNz9lVV19x1aiO3wEL6orW21U8ZXYtoZtZ7FQWGge4lvjtgQvEOcyoCs1PIzqSHaFQUt2YanDWI+yNRBuLnYkQpajqklRZIzdWFwbEfIg7gg7EHcEEHAhea6hjmQpNGkiHqrqGH4HHWuLTIKFm/EvgxSy3ko3amlvcC5ZL9fXUu/obD0xep37xk8SFEt5LHONOG62klvWISW2Eo3V7D8vu1h9rzeuNG1fRLMNLIDbl5fTJQdMyVGUWVl4J5r2WEL8SXcL+ABJJ/N9cFW5DK1Olu6fcJ+/PkuhsgnkrXmtSGpcuzC3mgZYJFB68o6kse1wCf73uxh2tMsurqxJyeC9v8A1ZO9CnOMta/ll6KFpaRaxiVkP02RiyRqlk2udGr7LHqu2kAAEi+2nUrOs2iW/wAloAJJ73jG4554icwDusDH4lal4b8fNOy0NcxSqQ6YZm2LEbaJL/b7XPtdDv7WZxXhTLhgr0DBGbSNvqDuFOlULTBWs0VVqurCzr7Q/iPdjNs7s1Zp1BD26j5joVN7IzGidYvJaMCEYEIwIRgQkaqfQt+pOyj1PYYr3NwKLMUSTkBzOw+9lJjcRWR+LvHBplajp3/nEg/nEi9UUjZF9GI/Ae83F7g/DS0GtWzcdT8h0GyjVqTkNFm+R5JppXq1SGpkQj6ktq5am/nkQG7dNlvYbk3tYWbu+BuW2ri6mHaOiMR/S0nTx30HNDGd3GM+iVzqviQ0FWkKQykFpY4xpUqrgKQvYONXxHr1xCzt6pFxbPqF7BAa45kSJInfCYXXuHdcBBRXZvPl9UEiDRQIxKIvSVLjzsSDrLLbzEbdBa2CnZ2/EbbFWh7iMz+k8hHs4TtvvK4XupugZD4pfhzhmszqdnAWKEMdUgS0aX3IRR7TfO/Qse+LrexsaQY2SY3Mk+JP3yCgSXmSt+4R4Opcvj006eYjzytu7/E9h90WGMytXfVMuKkBCsGErqMCEwzqpkRAIgvMdgiFr6RfqxA62UE22uQBcXvgQmUxWjVqiomkl9hCxRSRqeyhVjUbam9Cfwx0AkwFwkASVCVnFU7zXp1VYgu3OQ3kO5JADAqBYAX3J1XUbHFllqSJdkkOuADlmmVPnNYrFhPGxk3ZZIiUTTcfVhZAyiwuQWb8SSWG0EaqAuTOifZZxkYom+lq7FSzCWNF0stybWv5So8u+1gDquSAmpbuaTGYTKddrhnqpTMqOSlikmglNk1yGFguhrku4vp1KSSfMDsTex6Gunqwq1wD6+uBC+4EJGspElRo5UV0YWZWAII94OOgkGQhYvxt4VyUrNVZZdkAOunI1HSfaCg35ikfYNz6X7aNO5ZWb2db108DloeqjBGYWa1eaVFYI6ZI0CpcpDCukFu5te7N1/X78OpWlvZufcOcZOrnGcthOgCC9z4aPQKcmlXKYjGhVswlXzsNxAp+yPvn/v0tfLY13GKoqPyt2nuj9ZG5/wCUbc/gw/yRA9o+5VrNM2EscAIJmjB1yk+ZvN5F9+lbeY7726AX2re2NKo8g90xDdhlmfM7DLfUlJc6QOa27ww40auj5ExtWwLdWP8AXIPX7w7/ABv628/xnhjpFxb+0NPm09DtyKdSqfldotNpKgSLqHwI9D3GEWly24ph7fMbg7goe0tMJbFlRRgQjAhBOAmEKk8ecWLQ0zVOxka8dKh7serkeg6/gO+K3Dbc3tft3eyPZ8N3eLtuiZUOBuH1XP8ASIwRq+oQy6pCEDglZJDcs0h7qOtvtHboGt6KtUFSp+EpOgxLoOYG0dTz2GepCQ0QMZS9MJ6Z4aynMaGX+rBtYFitmRmJMbEbNe3wIGE1Rb3bKlpXBIbvHSZBAjEJzGviFIYmEPanPGqU8gFUDJFPISr0zC+l08rG5OyC1gLdrACx0o4QbmkTbOAcxsFrxuDmARu7cnzOomVXCe9oeSkPDrgWXNZjPOzinU+dz1cj7CfAWBPQC2L9euy3ZgYM+SUAXGSujsvoY4I1ihRUjQWVVGwH/wA798YrnFxkpicY4hGBCMCFCZfSiSeaSW7OkmlFJ2jUKNOkdAWB1Fup1WvYAAQqrnFe09RLeUPHDKRFGANJKqFYkjdmDl0sTYW2F+l62pCMZVOvUM4QvJp3B06HUmzRixvfY26en7h03xZxAiZ8UjCRlHgl5otSrGkLLIgOtgDuLG/f/wDva3TEQYJcXZHRSIkYQMwm70xZGOglR5N12Ub31drne/YXPuxKRMEqMGJAUnwdVM0slNLM0saxKY0kC3I1MH3trdVHLHmufPv1Fs+4phhy3V2jULhmpjKIBFVTxRE8rQj6L+VGYsPJ6agLlRsNN7XYkoTlO4EIwIRgQss8UvDQVGqsol0VK+Z0XbmW3uvpJ+/44v2t3h/l1M2/fuUXN3CxhKiCTmy1fNao1A6FIQP0DajoJDA7n1v2ti2adangpW+EMjUgmOUCRly5RuuS0yXaq28NzRIrVsaRR00MZLJpBkM2wVGd7sVJOoFSAehGxxhcRbVeRZvc41KhyMw3BqXACBIGWcmcwcwn0yB3xoPiqvlZqmlaujlQTRsZbaxraxu5VL3KgXuDYFb9d8br6lCgGW2E4TDRkcI5AnTPQdUiHOly6I4T4kjq4I6yOwD+SdAf6OQdf3g+8EHvjyl/RPDrrtvyOyd8nfIqww9o3Dvt9FbcaKUjAhGBCZ17XtGDbVux9FHX8emM+9JqFts382vRo19dPNMp5d7l8VzZx5nMubZgVp1Lxx3jgUdNK9XNzYajvc220g9MeppdlY2+KoQ0b/If2CQZe6An9JTZhRRFpFjq6TTpliVw6qo9B9kj1AI7n1xh1a3Dr+qGsJpVplri0tJPn7U8j4BPAqMEnMbpjnWXU0h/lBZtdOT5oW2kDgDTCLC2mwAuPZUbX2xas7m6p/8A4L6cVAMnDNpE5vzzmc4Orjtmova098HLl8k34SyCbOa9tZIUnXPIBsq+i9rn2VHuvuAcap7OyoNpsGQEAffvSZL3SV07lmXx08SQwqEjQaVUdh/E9ye5xiucXHEdUxOcRQqlxlnpimhhV5F1KzkR6QzWIAAZvKAF5kh3BIi7gEGhxCtVp0x2RAPM6D/JgeaZSaCc1OcOTySUsLy6tboGOoANY7rrA2D6bagNr3tbF5uKBi13S/BP5L2NrXttf17Y6hV7LmgTLy0zaV5Z+kMxs2oi0mojfXqv03v0wIVMylCIIkYoGCKCuj2TYXAsu2/YbY12ggCQswwSYKmGErKZ2kXVEQFBBBsPQaexK2+O9sQ7oOADVT7xGMnRfJXePTOJVLyDzWG46HcW7gD472uMADXSyMggy2HzmV8qoXh+q5ilHAZgASO3Xy32Yf62vga5r+9GYXHAs7s5JgHi59K0zrykmuxtpVPI+g32teTQCe97HYnELkHBkFOgRj1VyzJVFXTGP+lJYPp7xaGJ1/dD6bH8or6m+cryncCFU+PM3mpxGVaRIiHLPEIy11Gqx5gOwjEj2VWZioG1rNUvH1WNHZRrvPlpzOUnRTYATmpjhjMHnpYpJF0yEFZBa1nQlHsLmw1KdrnFim8PaHN0KiRBhSmJrixbxu4BFmzCmXcb1CKOv/EA/wAX6Xqcaljc/wD63eX0UHDdZ+1U9VRw0tJTkESFp1jBOpjYIx32W1732Fh0FsK7Flrd1Lu5qCC0BswIAzcPGY6nrmpyXsDWjxTyClpsqIedhPWjdYUbyRH1kYdTbt7+nfFR9a54sCyiOzonV5Hed+0bDqf7KQDaWbs3clN8C52lDXpGxC01ci8yK/8AQSP7F/Tfpe3kcE9MWX0vxds9lQThJbP6hz+sfmBhRnC4Ef4W65a5GqNvaTb4r2OPP8OqOaHW1T2me9ux+SbVA9obp7jTSkYELNfFriT6NQSFTaWrJij9RGPbI+W3xcYXwSj+IquuXaE5ftGTfUy5TrHCA1ZLkWTLNSNFT1MQqpDqeI3BdALoiv0J6sVF99N7acX729db3Iq16TjSaMnDODu4jUcgfGNVFjMTYac0y4b+k0dfFGVeN2dVdGvZlJsbjoVtffp3w+/FrfWL3ghzYJBGxAkEcj/hRp4mPAURVrzJ2jhBZGlblIPvNZbD1ICj5DGjRltMOqe1An0+spZ1yXUXh7wquXUaQ7GVvNMw7uRuAfyV9kfC/c4w7isar8W2yYBAThuMqITPC1QiSI2luYGQavQOwCE9ticVsbZwzmpYTEwp1WBFxuD0IxJcVGzGCJ3qlqwtyxZtZsOULiIqeoUL3B2cydyceT4w67ZeNfTmIAbHvHrz2hXKAYWEHzXwcWin9qqimQdY5GUSgd9BWxbSLnSy3Nt3HXF+w4jdPcGV6Rz/ADAZee3v8kupSYM2nyV7xuquoTh5lMTQygGUFhMrD2iSbtY9VbcjsQcCFRqBmVeWeajIbcltQYAk6A2++22oatRB3741KRDmA+qz6gLXEeilJRBzUKq/LFg4PUkdbetwL/Pe2OjHhIJz2XDgxCBkvFPyOaxZX5RuEt1vt+sXv7rd+47tMMA5rgwYsxkvlHywrhlbWd49JPTc/wALfje2OuxSIOW6G4YM67L7kQWWtiDapURXbdWISSy8sud1Hl12ueukjcbVrogANT7cSZVmklVq6PlG7Kjc8r0CH2A1ttWuxW+9g9u+KStp1xDm30aLmWUksqAsbKCxsCxsbD95sO98KrVOypl8ExsF1okwqpPXrO8f0iRpAHBRRA6QhxfS1yDqb01OQDYgA2x5a94heV2Oa0BojMBwLo9Z9wVynTY055qc4QJbnSJfkOymP0ZrfWOn/Dby2tsSrsLhrnb4RTrU7Vrauuw5DaVXrlpfLU8zjiWlpdp50RrX0bs5HqEUFiPljRc4NEkwlhpOib5DxPTVxlSEOwQDXrjIUh7gDzetjse2BlQOzaV1zS3VYHxzksmTZgTAWWGUMYiCfYYWdCRvdSdt7+weuNtrad7QwVRMEeoMg/fUaJUlhkKKyvg2aVRNK8cNOQGM0jCxv6C9y3axtvcYr3PGqFF/Y02l9T9DRn57AdeWak2i4iTkOak66GiS9BCjvJLpP0mRgBr06odAFxobVpvtsxO+KlB1/Ui9rOAa2f5YE5TDsR5iJgZSIUz2Y7g33+C2HgHiA1NHBO9+bEeRUX63WwufeRZviSO2MzjFMWtyy5b7Oh/a7T0KnSOJpaVe8XUpNcxc6LDqxCj5/wDa+KV+8ijgbq4ho8/oJKZTHek7LnLxrzrn5iYlP1dMoiUdtXVz8b+X+7j0/DaDaNAAD/GyrvMlUEG2L6irKONJ2pXglPMfYRysAXjUgiSzHfdfL62Y79MZH+i27bkV6Ywj8zQYa47SNMjn4gZJvbOw4Srd4CcM86qarcXSn2S/eRh/lXf4spw/iFbC3AN1Bg3XQWMZMVR4u4Ehqi0qNyJyN3Aur2FhzFuL7faBDbDcgWwmrQZU9pMZULNFk2W55NQylKepQb3AjcSQSXudh03PWwR/lY4p46tE64h9+Y+CfhZU2gq31fG8FXBoq4VSZGRlcbodLqzhT7UZZVI0t5TcDUb4Y6u2tSc1uToMTzjJLNIsM7JWR10S/WSo19UMPMN5Ap1IBHKDs1hcaQLHc9befDK1CpSc6mOpLcgfERMZxmZTpa4HNWCi4rnU2miWTzFfq/K91UMbAsyNa9ixdBqFrXIGNilxZh9sZRMjTMwMjB6wJMZpBonZP4s3Vp+fGHkjMYjkVVOuJgzFSY7ayGuRcA+yCLg3Gmyo2o3E0yEogjVJZ7lElUUqaaSMfVEBXUjmAm6+cHyd99Le0cWKVXAdEqpTxhVGlzNHAAYBrFVjuNQbpIDY7sPMDbpt6Y0Wva7Qqi5rm6hSc1bJyxHcaYmuDv2J369L2/VgDG4sXNBe6MPJMqGX6TKIaZo3Y3cHVtGotqJIuTuQAO5F7gAnC6lZrBOpU2Ui4xoFb8pUUEGidw8jPI94o2JfUxYWQAsSqkJtfZRjPe7EZV1rcIhMaHPRCroseqZ5Xbl6gFi1dBK4vZjsxVQzLrFwBvinc3lK3HeOfIa/fj5ZprGF2ijKvM2nZ0q5GSJdyFHKj1JJcXe5e48jBhIA1z5QVIGHecSualMdiB3tvaMEf5BGHLzCsMpMB730TDO5KNFjaSEuvNj80iE6grq7aDJ5pNh9jUD3sLkc4Zb3tOqKtfuszyyG0DIfNFVzHDC3MqI4l8QqicERk0sH3SOYR95xsnwTcW9o3tjWqXhJimuMoAZuUJwjlaVdSsLSNAHJIbQS0pszNpuCFawJ1SdbdDiFGiKjpe6Ty/v9FKo8tHdC3fJ8pipYhFAgRBv6knuWJ3Zj6nfGmAAICqEk5lVrxY4Z+nUEgUXlh+si9SVHmX+8txb10+mLVpW7OoOR1UXCQueMuH0mnMDSIjwkyRGRwqlWtzEuTYG9mH97GhWP4et2waSHwHQJMj2TAzjUHy6qI7zY5aLxVZ2wEKCOLVT2AkNnZipYjzeyUBPlAHQDc4lTsxL3Fxh+2gGQGQ1BMZ9ZyCC/QRorz4I58xrZ6eVr/S1ZrnvKt2v6bgsfkMVeK2LKlp2YEACPARA9Ml2m8h0reMrl1Ri/UeU/EbY8/wANrGpbtxe0Mj4jJOqth2SbZvWLFqkf2IInlb5A/wAAcSc3tb2nTH5QT5nuj5oGTCea5DrKlpZHkc3Z2LMfUsbn9Zx7VrQ0ABVUjiSEYELq3wyyP6Hl0EZFnZeZJ6633IPvAsv93Hnbqp2lUlNAgK04rrq+MoIsdweuBCwbjvh+Ohl5SyCWNxcRaWLxob2DbEMuxANw2w2bdsZtxQa04mmD96K3SqEiCFVxOVIEd5Qb+W4uALA7k+/od/eMVsM+1kmzGmatPCfFzU14mXnUx9uncC6D1jDbD8w+Q9rEkmzRuXMyfmOf3/lKfSDs26rSoMkpqmJZ6CTlhgQum5QeqlDYxkEDyroIZRcG1sOrWVGs3TzH3B+iQ17mlVieCWkeNNDRPEvlKktZL+cxtpvKt9I5WkABbsuoxg5rqda2ql5Ou+x5AjQbkk5ycjAJTJa8Qp7hrMalUaHya0UukRWzFAekR1FWsTosTdDpBLgiR9a2uqdw3Ew6a/fXZJewtOak8xzegqYTE8qkN1RTaSMgg6re1GyHfUQNNrm2LIMZhRIleK/h7Lo1RmhiQal3XYyegktvKvch9XS+O4nc1HCOSeTZ7G7IlI0U0p/Ja4ROpLsoOldrD1NhiKkqpWZhPPLzmOmGxiVoGbcMQXKuQrBWKqglCg7nSQrB8Y97xIMcaNEjGPd9TuRsOZyT6dKRidolspyd5xpjI5CtqSYqBb2gRCF0hrqdJYjRuT9ZdgK1pw99YitV7sjMak75zO+Y38ICk+oG90ZpXiTNaXLbBEE9awupkOplB+27f1aEjZE06iNgACV14o2rIYAPD7+KU0OqFZPmebSzyNKzGeU7FibKPujsqj8lb+/ckmjUe6oZqGBy/t9VbaA0Q1MYpAwD+aRuoAtYfDfSPUEm9jjhYRloPvz+SA4HPUrXfC3h6HSKzmc2TzIBoZViNrPbUAWaxtrsBYkAbm+hb0WMEtMzuqtV7iYK0XFlKRgQuUPErI/oeYzxAWQtrj9NL+YAe4G6/wB3HorWp2lIFKcIKrGLC4pDh7MzTVUE4v8AVSK+3cAi4+YuPnhdVmNhbzQDC62oXAlkAPlcCRfn1x4W2/lXlWl+qHD4H3q2/NgPkqh4sV5jyytYHdykI+BK6v2S2L/CW9pe1HnYgejZ+JUamTAFzSovsOuPXKsvU8LIzIwIZSVYHsQbEfjjjHh7Q5pkHRBEGCpbg3K/pNdTQEXDyqGH3Qbv+yDhdd+CmXdF0Zlde482mowIRgQqT4mcPwSQPVtzVlhS2qJQxZb7B1JAKqWLXupA1G9r4VWpNe3vKdN5acliFTcrqMfnA2ePzfhazH4Wt64y2ROEHLkcv7fNXHaTGaIpeYAQyy2+0nldflf8Rt8Dgc0sOYjxzH39ygHF1+KneDuKpaSUsgLA2E0diFk267jySW6E/DcWs6nVNL9p9yg5gf4rWs74hpZ6NXUSSiQMyCJRrRksGY32UxlgCDfqRZgSDbr1KQp/zDkcvHkPoqwa6ctQq5llQNDVLMiiCVWmnDXUugUGOmW3mEkY02J25tgWIIGZY2tQPFacLADAjMzn3uoJ84lNqPBGHf70UpUcWu7Ec6nh66kQo7qBe5dmOnYDcBNj3I68qcVrT/KpGOZnPw+UlSbbt/M5JUWWvFODDT1YCgETr9EZGRiB5F03UWOoqgQ2U2vsDttcHCQqpEKYzyKoKrTNym57WDorIDpBdllXUbIyrpLq5N2HkIuMRqtL2FrTBO42XQYKrUmdpJPyZIWKJqWSnVkDl0VWYSBmUcgAkbHz2GxQ7+as7KlZPc+4kuEQYJGZIHiTr08VafUNQQ1TXGHHKU8KCns000YeMEbRow2dx/hTqxB7AkejrVRTElV6bC8rE56p5ZHLB3Ja8jOd3Yjq7dALW8o36DSALYzXknvuOZ93h9x1lWwB7ICb1E2oqobUSf6OMDTYdQx77X2uL+lr4GtiXRHU6/fqgmcvgpvIKQzVMEBRgjuFKxEawt92F1KhVG7e4GxBtjtBjaj+9J+/VcqOLW5ZLoPKstjp4khhUJGgsBv3NySTuSSSSTuSSTjVAjIKkneOoRgQsS/2jMr3pakDqGiY/DzJ+98avDX+03zUHrGqeBpHVEBZmICgdydgMaT3tY0ucYA1UAJMBJ4mhdS8B5hzqLL5b3LQ8tj6mPyn9pTjxHEW9lxKm7nib/5BWqedMjwVQ8dqi2Xwr/aVTN+irj+Ixf8A4dEhz+bn/wC4/RQr7Dw+CzDw+q4kqhz0hMQBZnlG6aASCnfUWsLWN79MX+OUq1S1IoFwfoA3eciD0jOco5rluWh/e0TzxJzGnmkjkpRDy5AXZlWzmTUQwkvuOxHQG998V/4etrm3oup3JdiaYAJluGMsPwO+Wylcua4gs0Uj4D0YfNVY/wBVFI4+JAT/AD40+IOilHMpLdV0ljDTEYEIwIVe4/lZaCcrPyCALSea/tL5QV8wL+wCtyC1xviLtDnC63Vc/IgA2jkj/NsR+Ckg/EjGOXEnUHx+p+qvwOUJKnYEFWZSENhzEKsPTzG29rdAMPe2cwDnyPy/ultOx25r1SqGl2IOle0pa1ybC9t+m4bptbqcLqjCzx6R9+SkzN391pvhhkjTpUOS6Rll5Tr1EqB1d1uNJAUqhvcHTpPsbPo27atAsqiWnZJrPh8t1Xt5i8iJyi7uuqanRb6JhDNG4deia+Yq62spVLk2sTl07e67J9sMWTxhJ0iZ18pUi5kh3TNe6vJaeNXgCRxRgQRyMka2JpwZppSNJDGx0XIN2Fje4GLlwO24gxjT7LSTGWuQ+Sg3u0yeZV/4ZpDFSQIU0FY1um/lNt1HmNgDsFBIHQbAY1mNwtAmUkmTKa8QVqx1FEHB0mVvMLWVjGUTV3sTJpuO5XAXARO65CgeLmSrWaNyBApMSgKGMkwuoOnctok8qp3ZWJB8uMW/v6v4htrbiXZF3hrHTLUqxTpjCXuWfcZUUsdU/OjMZmCyKL/Z0KCgYbHlkcs27BT0YYsXjXB+LZMoEFsKoxIPMp0eVjsQ7gb3Fl2A69cQcdD9B71IDb6r0rF5DcyMFAsFUpYm4uLkHpte472745Aa3KBPWUan7CksqiTnRawYY+YuuVd3UX6ixvftq1XF72NrGVAjtBLvvl9hcqDumAulsaypIwIRgQs98dqMPlTsesUsbj5nR/nxdsHRWA5qLtFj/hnmcEErvUrCEjXWsjDzh9gqpbc3Fza21r7YV/EVrcXFAU7cuxOMED2SNy7lHj0zTbZ7WmXJhx/UQvU3plhEBUMhiWxOoebX31Brixta3TFrglOuy2AuC4vkg4jOmkbREHrzUK5aXd3Ra/4OVWrKof8AhVLL+JDf58Y38RNLatJ42e35hTt9COhVf8fJfqMvX1Mzfhy/9cXf4bztg7p8SSo3HtLG8ekSEYELW/8AZ0ivVVLekIH6Tg/5cZnEj3WjqpsW94yFNGBCMCFBcc0ry0FQiGIEpuZbaQoILm52BCgkMdgbHtiLgSDC6NVz4nQWWf4Ft/1tjGOuo+/JXx5ptHIVd73UbHzyhe3oLg/nfLthsy0b+UqGhP1XuCQlJ2372KsW6IPZJHX5dcRdGJgPwjddEw6PvJdP0MKJGixBVjVQECiwCgeW3utjYVFL4ELCeJ+LP54zUzCSOGQypcNpcsdbF7EakDqStrXsGFwAcUOzbTuDVH5oB8soHzTgMTI5JOl43qFmEkjmTlTGdrkjVriEZQACyqqByAL7yAncXabbh0NxDUrppDODovFJxhYolSVMH1xkYaiQlR5mAPoHGod7XA6DFa7FSvShghwdLfEfcKTWtYZnKM1pXBNDITHJKkn1aNZ5AF1ySOS7hexKi97C3MIHVsTsrZ9OrVq1Bm4iPCNPX4JdR4IDRsvPi4qfQNwNfOj5ZPUHV57e/lax8L4t3Mdk6Vyj7YWGzG0r3NtlO7uvYj7JI7e74dznN9gR12B+Ktn2ivFDHqLsAWFx7EzEGw63JFz269vx7UMAA+8BcaJk/NTfDlMzVdOqnkuZV0SStqCtfYWu1yegBsCSBcEjE7aTUEOHp/YKNXJui6PxqKmjAhGBCqnipFqymsH/AA7/AKLK38MWLUxWauHRcqY9ElIwIW5+B7/+WTj0qgfxSP8A0x5L+KMqYPIt/wBys22vqo7x8j+py89hzh+uP/TFn+GsrUDoPcSo3HtrHcekSEYELYv9ntDHV1kbizCNbg9rPY/vxlcQcHsa5uhU25EhbpjKU1XOOOIWo4omRdbvKBp29hbs9r9yBoB7FxhdSo2m3E5Qe8MElOKjiqmX6N59RqSnKCjezkBWb8lbkDfvt64nIUsQy6qWq6VJUaORQyOpVlPQgixB+WOrq514jy0wVMsTRTR+YmOPWxtHqKodWrcMFJuzdb+lhl3DCx+QAHkrlN2IbkqEk8koNgusWsoDN7r+nffcbdcQHeZzjyCkcnJenk0yENcawPaK3uNt7bC+1rehxBwxNkbeP34qQMHNavwHx3FFAlNVsUMY0xyWJVkHshiAdLKPLdtjYG9yQNChctc3vGCqtSkQchkm3iB4n06o9NGZryILTRqCNDGzAXdWBIDLfte4xbo0K9y1zqOGAYkuPyafilnC096VlCZvTLbTJUDazHkJdvePr9j19evuGA8HujM4Onedl/8Awpiu0aT1+5XkZpSAKA84CeyOQn4H6/cfv2PUY7/pF3mThk6953u7iO3Z6ffNfTm9NvaScamDH6hOoIIt9f6AA+vuxwcHucpw5ad53/wR27fXp/dbDwB4hUooUWZ5FERMas0TEsFsQAI9dtKMi7ne2F1A63f2VYgGAdddRuByUQMWbVXOPeKxWyLpDJTwgldQsWY9XI7ALsB1sWv1sM+5rip3GKxRp4e85UeNidbgPcm5CEahYAC6MAL2HvJ2wkgCGmPPT1CmNyvGXx6l1lUkLEsTsHF+lx0B027j59TKqYOEEj4fc+KGCROq0fwhybmVDztAGiQWDSMGMcylSNC6jY6GuSR+RY9cW7RhjEY6FIrOEwFseLiQk5p1QAsQLkKL9yxsAPeTgQlMCFV/E97ZVWH/AIRH4kD+OH2wmq3xXDouUcejSkYELcvA9f8Ay2oPrUgfgsf+uPJfxRnSA6t/3BWbb2vVHjxB/MadvyKh0/SDH/Lh38OnuubyL/c4qNfWfD4LLOFzFGk9RJEsxiVdEb+zqdtOph3AHb3jGpxAVajqdCm8sDiZI1gCYHInnylQpwJcRMJ//wCIdSBaOOmi/wDbhA/eTin/AMO2rv6jnu8Xn5Qp/iHbQPJWvwYzZpM4leQaWngYkdLteNrj42J+eLFe3ZRtW02aNyHhnl5aKGIucSVuGd1EkdPNJEoaRI2ZFP2ioJC/O1vnjMUlm3GGfw1sEMsZ0yxE8yJr3COBqZdrSKrBLsuwUkm1iMUrmK1I4Doq1Uiozu7Kq8PVMSVMbStZUkMpBJJIiclFjHctKAQgtsZG7NhdEOxhzjk1vy/ul0/aDnHID7+K3mgqhLFHKoIWRFcA9bMARf3740VdVC8UeEzKBUQJM8xZVcRm/kAbzabar3svlI637Yr3FLEJAk7feibSfhME5LHZkDR3X6tDuH+0SRYEW3ub+8m5FsZwJa6DmeW337laMEZZJONr2jKaSTcILi9t9bv39dt7/qkRHeBnr8gFwco+/FLxzOo2IcXCgtsWPQ2I7d7m/RvjiBa0nPL5ff0XQSOqiuMHJeEm1+SL2Nxs7jrYY9RwARbH9x+So3J76gcbiQjAhGBCtmRSstGNIBPOkNjfskPS3U79O+PJccaDdNn9I+JV22JDTCUkBYjUytfdB0Rxb5tq79SOhsd7ZIhug8eY+SsHPX+yQLc0A+YxjqxXzqfQ9itrb2Pa9+uJxg8eWx+/8KPteHvUnS0Ek7JFHHzJHBERjZVJspbbUwA8oJ2JBt8sRpsL3Q3zB+/7rriAJPuXQXCuQxUkISNNDPZ5BrZ/PpAO7EmwtYW22xrNaGiAqTnFxkrxnGfiKeCBQGeV/Obi0cYVmLN7zpsB+cfsnElxUvinO5Er0llCmGGRhTkP9WHEeljLdRYhpRdxqA0FBZtWsQrvwnM7UsZlfXMyh5LgAqZPOF038ulSAB6AbnqRCrvjZU6MonF7F2jUf/cVj+pTi3YiawUXaLmaGJnIVVLMegUEk/ADG65waJcYCXqpSq4aqYoTPLE0aAgDXsST0AXr6ne3TFKlxO1q1uxpPDna5Zx4nRTNNwEkLafBim05Uh/taon5AKv+XHnv4kfifTZzewe8lOt9z0KkPGCh5mWVYAuYpI5R8CQCfwZsS4M7Bd1Wf80+rQfiCuVc2grnvLKx4mJRQwKkOrLqVl2JDD0uAb7WIBuLY9PXpNqNAcYg5EGCDpl6x10SGmFLUFZLLtBQwN6lYWe3x1swHzxSrUqdPOtXcPFwb8A1TBJ9lvuVkymeWkzfLpqhEjdwisqBQAG1QDZfKPJY2G2K9o+hWtqraDiWtcczJM5OOZzOZIzXXhwcC772XSGKK6sk404Xip+ZJFUQpHe/JZrNGTe/LIvdetkYAAXF9Owqvt+/2jDB9yrvow7G0wVUeH8rlmm5Pl+kajCSR7GgKHZ9/sm5te1zYbvcqqUi54pgQ3U+qUWFzgwCBqVtuX5zAtSMvjuWihuT2XRoUL+dpZWI9CPlexCYVzEJhS8NQjlwpB0Npa3ZrA2PyYfjjq6so408ODEzT0KRiJISTGzSswZdZPLUhrhlKrpBW2nFatbh+mXPqnMqluqzuopAfIyk38zs47bgWuO+422Av3xnnHTzOXIff2VZ7rshmmvJcAGNuvliDD2R6i3TYE3N9rYliaT3h1K5B28leqzJKdsuy6VoU5jVCxMx3JQNINJPyxZtrirSpQxxEuPvVmzo06lSpjEwwwn8nClH/KGZx/RotEVMHjW2yty1Nx77m+Ln42vjcMZyHyQLel+GoOwiS7PrmVGDhul+g5VJyI9c1SFka27rrYWPutiP424wtOM5lP8AwtH8RXbhEBuXTJO6nhikEucgU8VoI1MQt7BKEm3zx03teX985JbbakWW5wjvEz1zUXxdlaR0OXfR0SN5IzKxGxLAR3boRcg6fn8sZ9xWL6ofUJPdA95/yq1WmG1XsYIhxhVUUqm2okq/mU22Vzc9O3XYHa4IPXCsZGmo16hQwg6qUyrKpqiRFijk18xY2dInZBcrcsQNNgratyCPW3WVOiX9Wn3ffvXHvDfFbHwRwNHRAvIIpJ9bMsiqRoDKFst+58xJ++R8dGlSDABqeaqvfiKk+KOIPovKVImmlmLBI16+VCbn7uvQpPbXfthqgskfL55ZA2iZS9To57kgS1BlfXzIi4YRpH6KB5GW9ibiEtC8cML1JqUmlkY00LNvzo1LCaWNTdVdzIyg2cC5G5kbAhaL4ZIwoyWiMWqRz5m1OzXszO297EaBuSVQEk6thCpv+0RmmmKkgFiWkMpB3HkGkXHcHWfwONLhzJLj0hQeqXkvF5kMUcckVFZl5irGipItxqIe10a19jsfyh0xm3fBmUw+pUa6tkYJcSQdu7MEdQJ6HVPZWmAMlV+IqqrLOKkzANISFkJsCt/Zv2AfttYjG1ZUrRrR2AbkIkR745ke5IeXz3l0H4c0PKy/Lo/VDKf75Lj/ABWx5niru14jSZyLifIQPen08qZKn8/y8TrLCelRA8fzsbH9f6sDXdjftf8Aqb72mfgT6I1p+C5Qy2selnV9I1Rkgqw9xVgR8CRj11xRbcUjTJyPL1CrNcWmVaOH2eZXrK+R3pYTtGT5ZJPsoqezbudrfK9sW/w0nNtLJoFV/wCaM2t3cTr0HVOZn336D7hRWdRVdRza6ZXUalsSCAA19IS46LYDb1Hc4vWZtLbBZUiJg5SCctSepmVB+N0vK6e4RzgVlFBUC15IwWt2YbOPkwIxm1mYHlqkDKx3jXKUiqZYIIiqEMUEyaRq+0YiQeZHc9SNveCMZd00U3h8keCp1mhrsWah8rqhGTHLTa5AUkiAcICY2k2B0m99YUkWYWVtrm0qFVpGsyR9/P3KTHDxzClMszmWCRJYzeaRXu9u8g1O5HS+o67HqR8cJpVC19So7b65JbHkOc8/eamOF+MPoUc8axmV2l5jM7kKLxpqLNYlnJGoj5ki4u2ldYaYL8ySY9VJlbC2XZkrVOHpJmpomqCvOZQzhVsFLb6QLn2QQvU9OuL6uKN4o4Lpa7U0qnmGMxh1ZhYENpJUHS2ksSAwOIljTmQpBxAgLOuIvD16URymphIN0keS0SoSRpKrdma4BuNRJIWwG9qb7NobAPinNrmcwnuY04jyzLEDiQLWKA4BAcAyeax3F+tu3v64WAA0xpjK0eGTjqT+g/JScv8AvTN/+UH/AEkw4/1H+HyCYP8A0lv+/wD8iogf7uyX/m1/6jYj+RnirP8A7q5/YfgE8rf6XP8A/wBpP8DYkdXpTPYtfE/FRnE9Or0eVaplhtASCySOGOlQFPLU6Qe7Hpa9m6YQWNc8Bxjuj4lULouFeoQJ7xUlwz4ZxSxQzSTrIrNzHSPS8T2csoVrA22AbY3N7WxaZbNBB3CpuqnMLRsnyeGlQxwRhFLFiASSSbC5JJJNgBuegA7YsAACAlEk6p9jq4qbxJREVoqRLJ9TCrmEBCGIkIiRbjUGc8wX1bnR2FsCFUs1qHmkWjgfU4BV2UXD6yXmuCP/AFEoLHfaKPVfS5GBCT4QyjXmCqmidY43WaSWPSyXJEixx9UQsXVQ4UnmSsQ+kEiFrtFSpFGkUahURQqqOyqLAfhgQsB8Rc4jmzOpnkUSw0irTrGTs8jarg+lm5huN/IPXa/gqdkyjTdhc/OeQET4zkM8s1wESSdlmdVKrMSqLGD0VSxA+bEn8TjYptLWgOMnmY+QA9yUVLzU80s8FEZNYDqkJ90xTTb3EEG3a+KtDsg11drYLva8RIz8MwpOn2SV1PQQgSEKPLEixr8hjx1I9rf1Kn6QG+ZzKsuypgc0vmIsocdUIb5d/wBV8N4gMNMVRqwh3lo73ErlPWOa5o8Xsl+jZnNpHkm+uT+/fV+3q29LY9bY1RUog/f3CrOEFI0WZ5jNHFDTRlYwLJyYxtuQxL7lWJuSdQ6374z61tw6hUfXuHDEdcTvQRoRyEJodUcA1vuT0cOiIs2ZVqI7oVMWoyP5h5dZF7BXs3ceXrisOJurANsKBc0EHFAa3rhmJkSNtVLs4/qO+aungBxBYzZfId1Jkj3+Uijt1swt944vcQpzFUffJKbyV/8AEqNDl8utGa1tJWMOUN/a3I0C1wZARpBv2xlu0K67QrEMzUOkIUKJY4wPK80mt7WMh9Ad9rW/XjPFwwH2IHkFUFQHQQPJJ0tXIllF9wpkVmXUuhvJsTcAIXGrvqa9trTJa9rhOR0y38fFdJkETr96+Kt/AGVw1Cyz1bFYYnVmW3llLbKNXVluAvLAu3k6h9Jmy3Yw4nbD06plOiJk7aLXspzaKpUtExIBsQyMjA+9XAYfMb4sse14lpkKyQRkUz4q4mhoYuZLck30Rr7TkC5t2AHdjYC4HUgHpcBqgAlc/wCeZ9PWSc2V2LXI0BiNAJIsqg6U8wCi4LEbknfFVzpJxabcv75ZlOAjT+6vtZf+S8suLH6Wm1793798VaUdnl+orU4f/UqfsPyUrL/vTN/+UH/STFk/1H+HyCkP/SW/7/8AyKiB/u7Jf+bX/qNiP5GeKs/+6uf2H4BPK3+lz/8A9pP8DYkdXpTPYtfE/FQvG4Jy7LQoJP0foG0nonQ+uKdWO1bP6fHdUrie2qx+oqpcIcUTZfIrxs7hmvLFe+tfUhiB7A2cWIIsbgkYtU6ha7k33eXIz6qm5oI6rojh/O4qyETQklSbEEWZWHVWHruOlwQQQSCDi61wcJCQQQYKbZtxVTU8ywSOTMylxGilm0Dq1gLnodhcmxsDY4hUqtpjE8wENaXGAqbxTmhnqGhpWXmTaSJRYqkMMYcSsegVXndlNx541F98MXEwyPJpCj/ydrLa/rpmfSjgkAwRSBeZ5QAzSx6RdABqAVEELReGeHYaKMrEo1udUr23kc9WO5tvew7YEJLjbP1oaKaoNtSrZAe7tsg/Hc+4HDaFI1Hhq4TC5wyiRYi0deH5NYiyGQA6la5KSA236m9r+18Ri5eCpWirZkY6RIg6HZzTy0EaZjzQyG5P0KWn4Wok+sbMomiG+lFvIR6BbmxPS52HU4RT4re1O4LVwdzJGEdZ3HhmdlI0mDPFl71P+E1L9LzaSsZdMVOpcDsNtES/Jbm/3MPu3Czs8LjMDM893HzPxUG99+S3rKUIj1Hq5LH59P1Y87wumRQxu1eS4+enuhPqnvQNk7YXFjjQIBEFKWUeNHDxmoRKovLRsb++J7b/AC8p9wDY7wGuaZNs78pjy/KfTLxClWE94b/ZWLUHEE8MDwRSOiu4clTY7Agi43sdu/2cbtbh9vWrtr1GgloIEid592fqlCo5rYBS3DGV1c0uqlUllO8hA0r6kswsDvf19ML4jd2lvSi5cIO256ADM/Dmimx7j3VPZ3M9JVQV0E0UsqMonaP2ecBuD7pEve3Uh+nQU+F1O1pOoPYWN1YHa4f/AKnY6AtU6og4gZ5+K6LyHOErKaOohI0yLcX30noQwB6q1wRftirUYabi07ICy/inhJ6RGlkqVZ5pGsIodBaRwzXJZ2VFABPstsAo3tjPr0WAmrUJI5KrVptBL3GVU8voFaohRhzNEkYfQNLNrdVKqVOoHRc3vrJZSWO910a5qVACMjt0H34aqLHlzhO/wClcyyjmUbcmWQtGWn5gmssZ0swija1r7jUwCXPmY3OnFBt64XGGoIae6GxJ19oj/PIDdawoNbThm2/yXrwozc00EqiaCJ1YCRZlYkEAncl0CnUXBW21upN8Xbq7r0nDsqZeDuP7TsoU6bHDvOhQ/GObvUVLF6iOpKd4mKqo2YLGgLC3s3ck/EkeWdOrUqtDntLZ2I02z09F3C1uQzUJqLDy3bV0Ck+1sAAxOpgPMSwHqexGJNGcbj4eAyCDpK07g7Ja2qSKOZFjpYpBIhkVw2oE7Ri6s3U+ZgFFxbX0xBlo4/mIGu2voYTG3TqRJZqRHko3jDih4K6raGNCJBymkbUQ6IqLKbhgvlJ0WUXBWx3vblai9r5Dzn+3PwyU2XDjTazZpkdFBPxm3Jp4hFFpp3kdPLIdJVxy2tr1EC5uCTe99gMIDKuQLzAiPZ5Sc4jw+ab+Jfjc+c3Ag5baK0cB5m9dUVkdTGkTVUZUsuqxdFXym7WYlX1AJpICG/utU6BfJxnPfu/TJJddVG4B+jQcvqo7jvh3MQiRSQrLDCmiEwozKLeySPNIp2F9QIH5R3xH8K9j8Uk+mnKMlB1cVCS7U6+KoMsoU7gqR5VRtmAIBK3U6kYEGwPw+EcDtD5/XPIj/KMQ19PsK3eG2YPDMyxTiEBbsmhmVx7I1AkBXG1mt5rG3cYjUuK9NuKmwvn3dcvrkuYGEw4wmnifUc+sWxE1QYSNIVowAQ/nBDdVUXOo6StvQ3bbVq1RmOu3Bn9685jLNLe1oMNMq20eUJDyYQtn+rQFNxUIGF/X6xLlwTfR7QO2pc6xu6r65Lc2uOY3b18PsgHV1Wm0MzyI9612mp1jUIihVUWAHbHoVTSuBCwPxbzuXMq1aGkUyJTklgpFmk6MSb2Cr7FyRuW9RjTovpWdE167sIP35k9FGC84Wqt1PE1ZTOaevhSZOvJlVbAHpy2HQdgdwLWFrYp0+GWV20XFk8sd+ppOf7gdeswSmGq9pwvE9CmGeR5e1PzqZZUkZtHJdrhLWZmB6sLWXc/axbs3cQbW7K4LXNAnEBBOwBGgO+XJQf2eGW+i2Tws4eNNl8SsLS1bc2T1CW8g/R3t6scYnH6/4iq21b+Y5/tGbj56JtAYQXnZaUBbFgAAQEtfcdQo/M4F6uA0bKY5VPQq22/u3/A4z7km3qtuRpo7wnI/9J9xKYzvDD6Ll3i7JJMsr2jHRGDxMdwyE+W/rtdSPUMMewpubcUc98j9/BVvZKOJOLZaj6uM8qmFgsMYCi1ujW6/u9wxSsOEUbY9o/v1N3OMnynTyTKlYuyGQ5KS4cyhhSO1UyU9JJuXYHmSsFbl6B1spOrYC/vHSpf3rfxTWWwNSs3YHutBIxYjpJAjOY2g6yps7suyCmfC7i1ssqmpKlh9GlIOq91VmA0SKfyGW1z6WO1ji/XY25pirT15b9QeoKWO6YK27iDhyKs5XNaTRGSdCMFDahbdgNYsOmll6nGM5jXCHBdc0OyKpfBfCjfTJJGTRBBPNyx2duY4TT6ogN7/AJQUfZYYQyhFY1D5eiUylDy4+SmuIuG35qyxLJNGWLvAGjAEhKlXGsrcA6iVLGzFSBttUvrA1ZfRgPORJnTpy+mSvUquHJ2igqaabLcyUzaBFWBdaoNlOrTe9rsyOylnNrrKfyBhtvTNq1lImQd+v02A6KvWqk1Z2K0OvyinntzoIZbdOZGrW/EHF9dS1PRRobpGin1VQP3DAhRGfVPM5kIkMUUaa6qZTYqlidCt9lmUXJG6ra1i6sBCzbinh9nX2AjRxiRU06uSmq0EWkFVDuVJJvsVA3FjiFRgeIKk12Eyq03DciliWBVBNZ7X1lXHMGgb2sHsLi5VcV/wok8so8kztjl5q1ZLkawq0bkmNCgne7XCneGoHm1R6WBBYEAaGcW072gANEomVpuT1Lqxp521SotxJa3NToHsNgwPlcDobGwDqMdXEtnFVBDE0tQY1jA8zOAb36C1rkk7BRck7DAhZxXeIeiV4Yo1gjsTdE84smq+oAxjbqQH09FEhNlEJjlVHIB9PDrK0rmOOIWtoTXrOs6n5nM8mtmbUxsSQ6utK+sxdUsEwdj9U2lU7N0q/cK8OGEmSS4bU3KjDXWJCFBAttckMe4UNpGwwWdp2LcT4LyMzz+/eipUxGBorNi6lLP/ABb45FDByYW/ncwsluqKdi59/UL79+2Llpb9o7E72QouMLHcry6B4Go2nanq2YM4lUqjkexGxO4t13HVttVhiNzc3FOuLptMVKIEDCZcObgNDOmRmBtJU2taW4CYP3kpLP4qeIwR18VbLNHEEBUqI3sSx0t7TW1ab+7pilZPuK/aVLF9NrHOJzBLhkBmMgJifNTeGtgPBmEz4KyGLM8yVY4eVSRAPILk+RTezMerO23wvb2cbTn1LW2ms/E7cxA8hsAPvNIyc7ILo3Ll1FpSLX2Qeij/AFx5OwBr1HXbvzZN/aPqc1Zqd0Bnqn+NVJRgQvjoCCDuDscRexr2lrhIK6DGaznxP4QNdSlUF6qnBaL1kj+0nx9PeB6nEeD3Zt6htqp00PNux8tD6qVVuIYgsS4MrIY5tM0MchP9EZLgLJaya/uE7G9wNjtY42uK0a1Wj/KeW/qjUt3jqBpGuiVSc0HMJ1U5yakzrmLsChvGFUakcHSY0XspA3udioO56ppWTbUUzYtEHXPIjXETnJB05gkaZiRfjntPvovGX5ZJXQWjjCrSo1pHYecs+oRljYDYnSOxvc+bbte6pWNeajpNUjugaQILoEnbvHlEaZ8a01BlstA8JPEbl6aCuJXSdEUj7abbcuS/S3QE9Oh7Ynd2wcO1p5zy+IUWnYrbcZamjAhZv4vxhmpQRsyzrq+PK8t/UgE2+4fTFG/JDARsQq9zk0HqrpwtmX0ikgmNtTINduzr5ZB8nDD5YuNcHNDhungyJT+rkZUdkTWwUlUBA1EDZbnYXO1ztiS6qT9FkUwCrk0IC1RMiknWwItzSLlmaVk0QrdQEKjXZdIhO6ZuesJkQg1dUZGjY7iOBWMe1+l4oSQNgXPW9yITejyoBqVzZllqZ7rbYB0qn9fWwwIX2lq44Upn0mRFMtDPYajaIsA8g6tp5LbdbSk2OBC85bRzqqCB+eKaYKut/MI2APlkO0sbwOpsx8ri4LaVUCFccwpebG8et01AjWmnUt+66lIv8QcCFknE/CtZTJE8aJNDFIyCJVIIiUsySOY7C+nY2XY2P23GBCgsp5vMhVZ3ilLqxhZWAjZ5Injh0Oo0g2hNhbUsDkX6gQugMCFVPEDjeHLYdTWedx9VFfr95vRB69+gxYt7d1Z0DTdcJhYbldLUVjT1pdJa0+eONmGoD+0VfuiwRdrbHst2cQvKVu5lCoCKRyc6MujSeR/MfLcx2mwkFw1+81DZrAogX6S8v0zchTdvq9tIk1NdGO5AHa1wLg4uW9RxrHsWjsuene3wwII0B66aFRcBHe1T6qzKrgiag1tKsyxmHa7BJBfSo3ZSwIXT23t1vitRs7S5rC8DcLmlwd1IMZ7GCJB8OSkXva3Ats4D4TFDSrTbc6S0lS47eiA+gG34nvjD4vcuva4taen5ujeXi74JlJuBuM+SvaKAABsBi21oaA1ugSyZX3EkIwIRgQm9ZAWAK7Ou6n94PuOKl3buqAPp5Pbm0/EHod/VTY6MjoVhfjFwRYtmFMlkY/zmMdUfu9vySevod++21wjiLbinhORGUcjuD8uYS6tPCVUMmL5i6RVNUFWMXsVGpkRTfSQt3cAW81zbfe1sduy3h1N1S3pSXHnkCTvJ7onWMvDVdZNQw4pvxPxIJlWnp15VJH7CDqx/Kf1J6/8AfE+HcNNBxr1zjrO1PL/lbyA965UqYu63IL3xrRlFpGk2mkp1MoPXYkIW76ioAN/ycc4TXFR1drPYbUIby0BIHQOn1RVbGEnWFcfDXxZamC09cWeAbJL1aMejd2T9Y94sA+6sg/vU9eSgHc1vNHVpKiyROrowurKQQR7iMY5BBgpi+VtHHMhSVEkQ9VdQQfkccQkMlymOliEMIIQFiAWLHzsWO5N+pOOAACAuAAaJ9jq6oypyhDMakhnkCBVUt5QU1lSF6avOw1Hpfa2BCq9FE1MKeedDzEgaOKIkagFWNUS9yvNlfc2PUou+i5EJY1EqUlHYB5YZn5ukHzCATLNoHW7FSF97DAhfKehc/XUwDpLV6pACOi1N+apJAP1WpG6kjRb2bEQrRl+UxQNI0YK8yxK6jpFr+yvRepNhtgQn2BCMCE2loImbU0aFiVOoqL3jJKG/3SSR8T64EKj+IfihBQBoYdM1V+T1WM+shHf7g39bYuW1m6rmcgol0Ln2fOXmqhUVRMzF1Z9X2gCLrboBbawsMa76P8o06fdMEA8jGqgDnJVx4wy3U711EWWSFgJkU7pYeSRLf1bJY+4fBreb4XcljW2V4JDx3CdHc2O/5gcuvpNmq2TjZtr9VH1Gf01TCZ6qIfTIioGmwWfY2Mi+i281uuwuLgC1S4fc2lbsbZ/8l065ln7T1nKdNc4zgajXCXDP4+KvfhXwm6n+U6wF55d6dGG/m/rCO23sjoBv3FlcW4gy1pChRGegA3PLwGpKKTC8yVr1DTaAbm7tux9/+gxnWVqaDCXGXuzcev0GylUfiOWic4uqCMCEYEIwIRgQmVbS9WChrizoejr3BHrb/TFCvRfTqfiKPtfmH6h9Rt6JjXAjC5c/eJXALUTfTKPUaYtfy31QNfoe4W/Ru3Q9ifScP4hSvKUHOffzBHPmEl7Cwqu0XFaoeY9HTSTjcSkMN/ymQHQWvvcAYhX4U6oOzbXe1n6QRpyDiMQHmV1tUDPCJULm+Zy1MrSzNqdvwA7ADsB6Y0LW1pWtIUqQhoS3OLjJVknyKmiio1kEjPVoG5ysLRliAAEt5tNxq3B9LYyaV9cVqtcsgNpGMJGZgSTM5TtkesppY0Bs7rzkfENdlEriFw0ayFJF3aF3A3HbzD1Fjt6Y0B2N2xrtCRInJ0HeEsgtK2fhLxboquyzH6NKfsyHyE/dfp+lb54z61lUZmMwpBwK0BWBAIIIPQjFNSX3AhGBCRnpEcoXRWKNqQsAdLWIuvobEi/vwITCkyfRUPNrup1aI9NtBk0c03vvcopGwILPudQAEKQpaZI1CRoqKCSFUAC5JJ2G25JJ95OBCVwIRgQoHiXjCjoReomVW7Rr5nPwUb/M2Hvw2lQfU9kLhMLGOLPFmrrmFPRKadHYICCOY+o2ALdEBJHT9K2NNlpTotNSqZgSeQj4qOIkwFnsTSUs/njHMjPsyrex7Eqdj87jFlwp3VHuu7rhq06joR8lHNp0V3r84o6yPnVFN5TYSSwbSROdhrHR0bcq5/NIuN/OUbG8sn9lb1vBr82uHQ6tI3HmMshZL2PEuHpqmVXmkVHUU1RTTiZOVy5ABpLBNlWRT0umhbkfYJA7YsU7WrfW9W3uaeA4pGcgE54mn92I+cHmol4Y4OaZVi8PuB/pTjMK6JEgveGnVAokPUeX+z+Ptd9urb/iFOwoYA4k6STLieQ6n3KLGGo5bdRU5vzJPaPQdlHoPfjCtLeo5/4iv7Z0H6Ry8eZTXuEYW6fFPcaSUjAhGBCMCEYEIwIRgQmNZR+0VAYMLPG3suDsbg7Xt+OKFahUpP7e313bs76HkfVMa4EYXLDvELwtK6qnL1LRbmSn31xnvpHVl93Ue8dN/hvFqdw2CYI55EHkeR+KVUpFpWfZGYis0b2EkiBYna2lSGDHUT01BdAboNRvYb4u3fahzHs9lplwGpEECOcEyRvGWag2MwVY82RoMqhjnYLUJOWgCsCwS1yTYmw1b/o4yLYtrcVqVKIJplgDyQQC6ctdTGRTnZUgDrOSR4CllkciSRhR06M8y9VYG5sy2sxY+tzYbdBhnGxTpMmm0dtUIaw7g8wdQGjPLKddSuUZJzOQ1UPmpppImmjTkyc3SIg2pSpBOoXOpbbA9Qb7W6DQtxc06gpPONuGcUQZyEZZGczsRGcpbsJEjJOcq4gzDLhGYpZYkkXWiGxVlJIvoa4FyDvYE9e+Gxb3BcBBLTB6GNPeud5qvWT+O062FTTRyfejYofwOoE/hiu/hrfyldxq20HjZl7+2tREfvIGHy0sT+rFZ3D6o0gruIKYg8VMqb/1YH50co/emFmzrD8vwXcQSj+J2VAX+mJ8kkP7kxwWlY/lRiCjqvxiytASsksnuSJhf9PSMTFjWO0LmIKt5p48RjanpHb3yuF/ZXVf8Rh7OGn8zlzGqjUcfZxmTGOBig7rTjRYe9ydQ/SGJ1W2dm3HWIA6/Tf0Q3E8w1VSbL4tMheqVprFgFVmUm4JDSG3mIvawIJtvvh4r1i5uGkQ3ckgHxDc8uckEDZGEc81F0k5R0cdVYMPiDfFqowPaWHcQoAwZWi5zXU7s8GZMrfWEQSRDVLGhJKmQjYrptZd233HQ48pa21xTa2tw8RkMbXZMcYE4dwZnMQ3xzVt7mnKp5c/NVyakOXVekPHUXDKUQkhwwsFkW3ckHTudu2xxr06o4la4i11PTM6gjdp+B0z3EhJI7N3P73WgcDeGYDCrzKMamN46QKBf05ijYD7n6XcYq8R4vTtWCmwknQbk+H1XadIvMrYaWkJIeS2r7Kjog93vxh21o99T8Rc5u2GzR068ymueAMLdPin2NNKRgQjAhGBCMCEYEIwIRgQjAhNqiludSnS47jv7iO4xTuLTG7tKZwvG/PoRuPhsptfAg5hZ3xx4b09aS62pas/aA+rlP3h2J9RvvuGxZsuMvouFG5EHbkf2n5HNcdSBzasP4k4XqqGTRUxMm/lbqrfmsNj626juBj1FKsyoJaVXIIUjWZrAmXCnpmbVJLqqNYAYgewBa4KC3UG9x0GrGVTtKz+IG4rgQ1sMjTP2ieRPw3yTS5op4W+aQyfK0jAlqTGjMLwRShrOb21SWUkRg9L2DEWvYHDrm5fUJp0ASB7ZbEjo2SO9zjNoz1hca0DN3kpjjSodP5OncrI4juTqDKxR79V2IJPbGbwhjHuu6LJa3FyIIlo2OYTKpIwE/eaBmJbLXqqmOKaV5xHGZI16Aam3UBrHcddrY6aOHiTba3cWMawucATuYbrI66eKMX8vE7Mym9Dl9FURVUoidFgijeySEXdh5lu4by6rgH9+G17m8t6tGliBL3OGbdhJB7pbnET8lxrWOBMaAKCnipjAzoJkkDAKrsrKw+1YhF3Xba3cY1GOuRWDX4S2DJAII5ZEnXPfZKOGJCmK3h6lgqRSTPOr2H1vl0FmW4sCLhL+XXc9DsO2fR4hc3Ft+JotaWye7nMAwZPOM4gcpTHU2tdhKqONxIVt4kU5fIlPCE1LGrSSNGjl2YXPtg2QbAKLd73OMPh7/8AUabq9QmC4hoBIAAMbESTqSfKE+oOzOEJ7NIkcdHmsCLGwl5c8cYsuoXuVH2dSA3HTzD3k1WNfVqV+F13YgWyxx1g5QTvhOh15qRgBtVvPNHFUkFJUyaINaVUZfmFz7Eov9UAAqkN01aug6XxLhfb3lsw1KkOpuggD8zcu8TJMjlh1RUwscYGvz5fZVFx6RVlc6Lh+ozWZWpIGAVUWSeQ2UsiKuonoD5b6V1Hf8M2iRaUy2q4HNxAA0BJMdYmJyTHd45LXuCeAqehIaMCpqu87jyxnvoHb47nrv2x5+841VuXGjaieZ/KPE7+ATm0Q0S7+6vdLRhTqY6nPVj/AA9BhNrZNpO7R5xPOrj8ByC6985DIJ1i8lowIRgQjAhGBCMCEYEIwIRgQjAhGBC8yxhhZgCPQ4XUpMqNLXiR1XQSDIUbW5ZqQxlUmiPWKUAj5E/xxSbRuLUzbukfpcfg7X1lMxNd7SzDiXwhpZSTSSNSyf2Utyh/Nb2h+18Malr/ABA3F2dcYXcjkfI6HyKW6gdRms84q4LzSC30mKWVEFlkUmQBfiLsq+5rd/XG1b1bbPs4E6jTP6pTg7dR2dZ1HUQU0QQxGDUu7agVYg3vYEEEdLHY9cJtLF9vXrVS7F2kHSIIER1kb5KT3hzQOSd8SVcRoaOCCVZBFrMtrg63IPRgGIG4Bt/DFewoVRe3FeswjFhDdD3QI2JGucKVQjA1oOikOE6eZMtrZIkYvI0SoOXquFYliFIIIs3pbFXib6L+JW9Oo4ANDyc4zIAGciFKkCKbiOiiM1Wokp4zPEsKROV18oR6jJboqoASoQkkdre6+jbG3p13Ck/E5wBjFigDqSYBnIc5jdLdiLcxEdIVkyiollnGWZjDzQuoLKRZ4woJDh7bpsNz67k9MYt3SpUaJ4lw9+EmCW/lcSdC3Z2e2/XNOYSXdnUE/JZ5UIFZgp1AEgN6gHY/PHrGEloJEFVSrXnVZDmEcMhlSGpjQRyLJcK4Xo6sARffcG36t8OzoVuHVKlMNLqTiXNIiWzq0gkZciJ6p73CoAZgphmeYItJHRwtzLSGWVwCAXI0hUBsSAvcgXOLVC2e67dd1BHdDWjKYmSTGUk8jkFBzgG4B4qz0nC+aZjDDEKVYYYlCrLONJtt9phrI/MW3bCqdO2tKtSsHEueZIBy9NPVdLnOAHJXLhrwno4CDOzVko+wo0xg+/e5+Zt7sZlz/EIcTTtxiPJufqdAptoHV2S0qny46QhCxxqLLFEAFA9Nu3uGM02txdGbp0D9LT/uOp8kzG1vsDzUjHGFFlAA9BjRp02U2hrBAHJKJJMlesTXEYEIwIRgQjAhGBCMCEYEIwIRgQjAhGBCMCEYELzJGGFmAI9DiFSkyo3C8AjqugkaJr9A0/0bsnu6j8Dij/p/Z/0HlnTVvofkQmdpPtCVC5xwtBUX+kUdPMT9tRpf9LY/rw1l1xGhsHDoY9zsveuFtN3RU/MfCPLn3UVdP7gdS/tKx/Xiy3+IXs/qscPFpPvbIUewnQj1UFN4MRXvFmOn0Dw2P4hx+7Fhn8TWjhBcPMx7iFw27+SSqfB+ocAHMoXUdA5fb5XOGU+N2IMtLQehauGk/qlv/CmqKlHzVNJ6rqcg363BYA4WeL8OY4OAYCNDLZXezqERmvlN4LwA/W5hqHpHDv8AjrP7scqfxPajRw9Z+AQLd/JT+XeE2Wp1SrqPz20j9kKf14ru/iGo/wDpU3HwbA9XKXYAakK45Rw5FT//AE1LT0/3tIL/AKXX8Tiq+44jX2DB1OI+gge9dim3qpb+T9X9I7P7ug/AYV/poqZ3Dy/po30Hzld7WPZEJ3HGFFlAA92NCnTZTbhYAB0SySdV6xNcRgQjAhGBCMCEYEIwIRgQjAhGBCMCEYEIwIRgQjAhGBCMCEYEIwIX0YEJnXYo3eiYxQU/XHmq/tK01EHXBQ1Q5TtDj01poqr08OLqWvmBCMCEYEIwIRgQjAhGBCMCEYEIwIRgQ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http://www.npaid.org/var/ezflow_site/storage/images/media/images/usdos/164825-1-eng-GB/USD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A38B50-33FC-4934-B35B-A9CB40330063}"/>
              </a:ext>
            </a:extLst>
          </p:cNvPr>
          <p:cNvPicPr/>
          <p:nvPr/>
        </p:nvPicPr>
        <p:blipFill rotWithShape="1">
          <a:blip r:embed="rId4"/>
          <a:srcRect l="31800" t="28945" r="55615" b="48966"/>
          <a:stretch/>
        </p:blipFill>
        <p:spPr bwMode="auto">
          <a:xfrm>
            <a:off x="5105400" y="1390910"/>
            <a:ext cx="1364292" cy="12718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9B5458-955A-447A-A989-A4A69C2089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26612"/>
            <a:ext cx="2466025" cy="16004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E0E9C1-AF80-4C60-BB51-529BDF7A3D81}"/>
              </a:ext>
            </a:extLst>
          </p:cNvPr>
          <p:cNvSpPr/>
          <p:nvPr/>
        </p:nvSpPr>
        <p:spPr>
          <a:xfrm>
            <a:off x="5283897" y="3429051"/>
            <a:ext cx="36591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/>
              <a:t>Lecture 4</a:t>
            </a:r>
          </a:p>
          <a:p>
            <a:r>
              <a:rPr lang="en-CA" sz="3200" b="1" dirty="0"/>
              <a:t>ASGM Baseline </a:t>
            </a:r>
          </a:p>
          <a:p>
            <a:r>
              <a:rPr lang="en-CA" sz="3200" b="1" dirty="0"/>
              <a:t>Case Study:</a:t>
            </a:r>
          </a:p>
          <a:p>
            <a:r>
              <a:rPr lang="en-CA" sz="3200" b="1" dirty="0"/>
              <a:t>Nicaragua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823034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8622"/>
            <a:ext cx="5876653" cy="784405"/>
          </a:xfrm>
        </p:spPr>
        <p:txBody>
          <a:bodyPr>
            <a:normAutofit fontScale="90000"/>
          </a:bodyPr>
          <a:lstStyle/>
          <a:p>
            <a:r>
              <a:rPr lang="en-CA" dirty="0"/>
              <a:t>Country Specific Approach</a:t>
            </a:r>
            <a:endParaRPr lang="fr-CA" dirty="0"/>
          </a:p>
        </p:txBody>
      </p:sp>
      <p:grpSp>
        <p:nvGrpSpPr>
          <p:cNvPr id="12" name="Group 11"/>
          <p:cNvGrpSpPr/>
          <p:nvPr/>
        </p:nvGrpSpPr>
        <p:grpSpPr>
          <a:xfrm>
            <a:off x="4253947" y="1269633"/>
            <a:ext cx="4761267" cy="4750167"/>
            <a:chOff x="4253947" y="1269633"/>
            <a:chExt cx="4761267" cy="475016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6931193" y="2158212"/>
              <a:ext cx="847832" cy="7602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Oval 5"/>
            <p:cNvSpPr/>
            <p:nvPr/>
          </p:nvSpPr>
          <p:spPr>
            <a:xfrm>
              <a:off x="4845374" y="3184507"/>
              <a:ext cx="540206" cy="477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Oval 6"/>
            <p:cNvSpPr/>
            <p:nvPr/>
          </p:nvSpPr>
          <p:spPr>
            <a:xfrm>
              <a:off x="6460942" y="3755169"/>
              <a:ext cx="705457" cy="6676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Oval 7"/>
            <p:cNvSpPr/>
            <p:nvPr/>
          </p:nvSpPr>
          <p:spPr>
            <a:xfrm>
              <a:off x="5562609" y="2581922"/>
              <a:ext cx="318114" cy="33655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Oval 8"/>
            <p:cNvSpPr/>
            <p:nvPr/>
          </p:nvSpPr>
          <p:spPr>
            <a:xfrm>
              <a:off x="5338680" y="3208978"/>
              <a:ext cx="418872" cy="4549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Oval 9"/>
            <p:cNvSpPr/>
            <p:nvPr/>
          </p:nvSpPr>
          <p:spPr>
            <a:xfrm>
              <a:off x="7224582" y="4893298"/>
              <a:ext cx="353579" cy="3561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59028" y="1269633"/>
            <a:ext cx="3896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Use existing information for each region, and couple with field data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Produce averages to allow extrapolation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Sum regional averages to produce national estimates</a:t>
            </a:r>
            <a:endParaRPr lang="fr-CA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01319" y="4907850"/>
            <a:ext cx="36252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/>
              <a:t>Processing systems are key!</a:t>
            </a:r>
            <a:endParaRPr lang="fr-CA" sz="2800" b="1" dirty="0"/>
          </a:p>
        </p:txBody>
      </p:sp>
    </p:spTree>
    <p:extLst>
      <p:ext uri="{BB962C8B-B14F-4D97-AF65-F5344CB8AC3E}">
        <p14:creationId xmlns:p14="http://schemas.microsoft.com/office/powerpoint/2010/main" val="392491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Chinandega Approach</a:t>
            </a:r>
            <a:endParaRPr lang="fr-CA" dirty="0"/>
          </a:p>
        </p:txBody>
      </p:sp>
      <p:grpSp>
        <p:nvGrpSpPr>
          <p:cNvPr id="11" name="Group 10"/>
          <p:cNvGrpSpPr/>
          <p:nvPr/>
        </p:nvGrpSpPr>
        <p:grpSpPr>
          <a:xfrm>
            <a:off x="6505303" y="1149531"/>
            <a:ext cx="2509911" cy="2504060"/>
            <a:chOff x="4253947" y="1269633"/>
            <a:chExt cx="4761267" cy="475016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4845374" y="3184507"/>
              <a:ext cx="540206" cy="477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9028" y="1269633"/>
            <a:ext cx="63462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All processing done through </a:t>
            </a:r>
            <a:r>
              <a:rPr lang="en-CA" sz="2400" dirty="0" err="1"/>
              <a:t>rastras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Regional MEM representative has recent count of active rastras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200" dirty="0"/>
          </a:p>
          <a:p>
            <a:r>
              <a:rPr lang="en-CA" sz="2400" dirty="0"/>
              <a:t>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Determine regional averages, and apply to </a:t>
            </a:r>
            <a:r>
              <a:rPr lang="en-CA" sz="2400" dirty="0" err="1"/>
              <a:t>rastra</a:t>
            </a:r>
            <a:r>
              <a:rPr lang="en-CA" sz="2400" dirty="0"/>
              <a:t> count to produce regional estimates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Grade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Purity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Throughput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Days Active per year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Hg:Au ratio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Go to field to collect regional data</a:t>
            </a:r>
            <a:endParaRPr lang="fr-CA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214" y="3773693"/>
            <a:ext cx="3058000" cy="22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42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Hg:Au</a:t>
            </a:r>
            <a:r>
              <a:rPr lang="en-CA" dirty="0"/>
              <a:t> Ratio Measure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1625288"/>
            <a:ext cx="7998515" cy="427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3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Hg:Au</a:t>
            </a:r>
            <a:r>
              <a:rPr lang="en-CA" dirty="0"/>
              <a:t> Ratio Measure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443451"/>
            <a:ext cx="4871002" cy="470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29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Chinandega</a:t>
            </a:r>
            <a:endParaRPr lang="fr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0940"/>
          <a:stretch/>
        </p:blipFill>
        <p:spPr>
          <a:xfrm>
            <a:off x="628650" y="1149531"/>
            <a:ext cx="6381750" cy="50586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29670" y="1149531"/>
            <a:ext cx="16432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3 workers / </a:t>
            </a:r>
            <a:r>
              <a:rPr lang="en-CA" dirty="0" err="1"/>
              <a:t>rastra</a:t>
            </a: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8 miners to produce 1 T ore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17587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Bonanza Triangle</a:t>
            </a:r>
            <a:endParaRPr lang="fr-CA" dirty="0"/>
          </a:p>
        </p:txBody>
      </p:sp>
      <p:sp>
        <p:nvSpPr>
          <p:cNvPr id="4" name="TextBox 3"/>
          <p:cNvSpPr txBox="1"/>
          <p:nvPr/>
        </p:nvSpPr>
        <p:spPr>
          <a:xfrm>
            <a:off x="159027" y="1269632"/>
            <a:ext cx="58177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Processing mixed </a:t>
            </a:r>
            <a:r>
              <a:rPr lang="en-CA" sz="2400" dirty="0" err="1"/>
              <a:t>rastras</a:t>
            </a:r>
            <a:r>
              <a:rPr lang="en-CA" sz="2400" dirty="0"/>
              <a:t> and ball mills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3 mining communities (Bonanza, Rosita, </a:t>
            </a:r>
            <a:r>
              <a:rPr lang="en-CA" sz="2400" dirty="0" err="1"/>
              <a:t>Siuna</a:t>
            </a:r>
            <a:r>
              <a:rPr lang="en-CA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Regional MEM representative had recent count of active </a:t>
            </a:r>
            <a:r>
              <a:rPr lang="en-CA" sz="2400" dirty="0" err="1"/>
              <a:t>rastras</a:t>
            </a:r>
            <a:r>
              <a:rPr lang="en-CA" sz="2400" dirty="0"/>
              <a:t> and ball mills for Bonanza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Local consultants have count for </a:t>
            </a:r>
            <a:r>
              <a:rPr lang="en-CA" sz="2400" dirty="0" err="1"/>
              <a:t>Siuna</a:t>
            </a:r>
            <a:r>
              <a:rPr lang="en-CA" sz="2400" dirty="0"/>
              <a:t> / Rosita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AGC did field visits to verify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Determine regional averages, and apply to </a:t>
            </a:r>
            <a:r>
              <a:rPr lang="en-CA" sz="2400" dirty="0" err="1"/>
              <a:t>rastra</a:t>
            </a:r>
            <a:r>
              <a:rPr lang="en-CA" sz="2400" dirty="0"/>
              <a:t> and ball mill count to produce regional estimates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976731" y="1269633"/>
            <a:ext cx="3038484" cy="3037324"/>
            <a:chOff x="4253947" y="1269633"/>
            <a:chExt cx="4761267" cy="47501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6931193" y="2158212"/>
              <a:ext cx="847832" cy="7602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6421" t="13987" b="17451"/>
          <a:stretch/>
        </p:blipFill>
        <p:spPr>
          <a:xfrm>
            <a:off x="5976729" y="4427059"/>
            <a:ext cx="3038485" cy="16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52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6590"/>
            <a:ext cx="5876653" cy="784405"/>
          </a:xfrm>
        </p:spPr>
        <p:txBody>
          <a:bodyPr/>
          <a:lstStyle/>
          <a:p>
            <a:r>
              <a:rPr lang="en-CA" dirty="0"/>
              <a:t>Bonanza Triangle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6" y="914401"/>
            <a:ext cx="2589120" cy="20408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9868"/>
          <a:stretch/>
        </p:blipFill>
        <p:spPr>
          <a:xfrm>
            <a:off x="2847942" y="857987"/>
            <a:ext cx="6256593" cy="17659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8093" y="2676942"/>
            <a:ext cx="6222589" cy="17227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240" y="4445458"/>
            <a:ext cx="6226441" cy="17735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74540" y="406160"/>
            <a:ext cx="14258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/>
              <a:t>Bonanza</a:t>
            </a:r>
            <a:endParaRPr lang="fr-CA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892881" y="3929513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err="1"/>
              <a:t>Siuna</a:t>
            </a:r>
            <a:endParaRPr lang="fr-C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775725" y="5695753"/>
            <a:ext cx="1072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/>
              <a:t>Rosita</a:t>
            </a:r>
            <a:endParaRPr lang="fr-CA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63599" y="3182689"/>
            <a:ext cx="2396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Ball mill = 0.21 T/d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007096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Bonanza Triangle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318177"/>
            <a:ext cx="7950066" cy="10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96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Chontales</a:t>
            </a:r>
            <a:endParaRPr lang="fr-CA" dirty="0"/>
          </a:p>
        </p:txBody>
      </p:sp>
      <p:sp>
        <p:nvSpPr>
          <p:cNvPr id="4" name="TextBox 3"/>
          <p:cNvSpPr txBox="1"/>
          <p:nvPr/>
        </p:nvSpPr>
        <p:spPr>
          <a:xfrm>
            <a:off x="416615" y="1258955"/>
            <a:ext cx="5825159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Reported </a:t>
            </a:r>
            <a:r>
              <a:rPr lang="en-CA" sz="2400" dirty="0" err="1"/>
              <a:t>rastra</a:t>
            </a:r>
            <a:r>
              <a:rPr lang="en-CA" sz="2400" dirty="0"/>
              <a:t> dominant processing workflow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At national level no existing known 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50" dirty="0"/>
          </a:p>
          <a:p>
            <a:r>
              <a:rPr lang="en-CA" sz="2400" dirty="0"/>
              <a:t>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Visit site, conduct sit in (like Chinandega) to measure Hg:Au ratio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Conduct interviews to collect local grade, throughput, karat,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Count all systems, produce estimates like before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Reported Cyanide system buying ASGM 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How does this impact inventory estimates?</a:t>
            </a:r>
            <a:endParaRPr lang="fr-CA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241774" y="1269634"/>
            <a:ext cx="2773440" cy="2766974"/>
            <a:chOff x="4253947" y="1269633"/>
            <a:chExt cx="4761267" cy="47501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6460942" y="3755169"/>
              <a:ext cx="705457" cy="6676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491687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1591"/>
            <a:ext cx="5876653" cy="784405"/>
          </a:xfrm>
        </p:spPr>
        <p:txBody>
          <a:bodyPr/>
          <a:lstStyle/>
          <a:p>
            <a:r>
              <a:rPr lang="en-CA" dirty="0"/>
              <a:t>Chontales</a:t>
            </a:r>
            <a:endParaRPr lang="fr-CA" dirty="0"/>
          </a:p>
        </p:txBody>
      </p:sp>
      <p:sp>
        <p:nvSpPr>
          <p:cNvPr id="4" name="TextBox 3"/>
          <p:cNvSpPr txBox="1"/>
          <p:nvPr/>
        </p:nvSpPr>
        <p:spPr>
          <a:xfrm>
            <a:off x="297347" y="918147"/>
            <a:ext cx="58251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Upon arrival conducted interviews with key stakeholders: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LSM company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Local municipality environment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Both Municipality and LSM company had </a:t>
            </a:r>
            <a:r>
              <a:rPr lang="en-CA" sz="2400" dirty="0" err="1"/>
              <a:t>rastra</a:t>
            </a:r>
            <a:r>
              <a:rPr lang="en-CA" sz="2400" dirty="0"/>
              <a:t> counts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err="1"/>
              <a:t>Rastras</a:t>
            </a:r>
            <a:r>
              <a:rPr lang="en-CA" sz="2400" dirty="0"/>
              <a:t> are different here!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Use retorts!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241774" y="938330"/>
            <a:ext cx="2773440" cy="2766974"/>
            <a:chOff x="4253947" y="1269633"/>
            <a:chExt cx="4761267" cy="47501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6460942" y="3755169"/>
              <a:ext cx="705457" cy="6676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6" y="3905456"/>
            <a:ext cx="6115050" cy="2333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359" y="3857831"/>
            <a:ext cx="220027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41190"/>
            <a:ext cx="9144000" cy="1412790"/>
            <a:chOff x="198343" y="1151040"/>
            <a:chExt cx="9232494" cy="1401095"/>
          </a:xfrm>
        </p:grpSpPr>
        <p:pic>
          <p:nvPicPr>
            <p:cNvPr id="5" name="Picture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343" y="1151040"/>
              <a:ext cx="9232494" cy="140109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564" y="1268851"/>
              <a:ext cx="4088684" cy="93662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23413"/>
            <a:ext cx="7772400" cy="1470025"/>
          </a:xfrm>
        </p:spPr>
        <p:txBody>
          <a:bodyPr>
            <a:noAutofit/>
          </a:bodyPr>
          <a:lstStyle/>
          <a:p>
            <a:r>
              <a:rPr lang="en-CA" b="1" noProof="0" dirty="0"/>
              <a:t>Case Study:</a:t>
            </a:r>
            <a:br>
              <a:rPr lang="en-CA" b="1" noProof="0" dirty="0"/>
            </a:br>
            <a:r>
              <a:rPr lang="en-CA" noProof="0" dirty="0"/>
              <a:t>Nicaragua</a:t>
            </a:r>
            <a:endParaRPr lang="fr-FR" noProof="0" dirty="0"/>
          </a:p>
        </p:txBody>
      </p:sp>
      <p:sp>
        <p:nvSpPr>
          <p:cNvPr id="32770" name="AutoShape 2" descr="data:image/jpeg;base64,/9j/4AAQSkZJRgABAQAAAQABAAD/2wCEAAkGBxQTEhUUExQUFhUXGR4bGBgXGBwgIRweHBscHhsgHCAgHSogIB4lHR8fITEhJSorLi4wHSAzODMsNygtLysBCgoKDg0OGxAQGy8kICQsLDQsMDAsLC8wNDQ0LCwsLCwsLywsLCwsNCwtLCwsLDQsLCwvLCwsLCwsLCwsLCwsLP/AABEIAOEA4AMBEQACEQEDEQH/xAAcAAABBQEBAQAAAAAAAAAAAAAAAwQFBgcIAgH/xABMEAACAQIEBAMEBQcJBgUFAAABAgMEEQAFEiEGEzFBByJRMmFxgRQjQmKRUnKSoaKxwRUkM0NTgrLC0Qg1Y3Sz4RclRHPwNJPD0/H/xAAaAQACAwEBAAAAAAAAAAAAAAAAAwIEBQEG/8QAQhEAAQMCBAMFBgQFAgUEAwAAAQACEQMEEiExQQVRYRMicYGRMqGxwdHwFEJScgYjM+HxFbIWYoKSwjRE0uIkQ6L/2gAMAwEAAhEDEQA/ANvwIRgQjAhGBCMCEYEIwIRgQjAhNZa9AbX1H0UXP6sUqnEKDHYQcTuTRJ93zTBTcc0jNWuBqKrGv5UrAD/588QFa8q/06UfuPybPxXcLBqfRVrMePaGL+kzGH4Qrr/WobD28N4hV9qpHg0D3ulRx0xoPeoCr8W8tXo9bL+aoA/aZcOb/D1V3t1X/wDdH+0BHbjYD0TB/GOg7U9Yfiy//sxP/htm5P8A3u+q5+IP2AvqeMdB3p6wfBlP/wCTB/w0zZx/73fVH4g/YCkKTxZy1ustZF+et/8ACWwt38P1W+xVf/3T/uC724OoHorBlvHNFLblZjAb9FmHLP7Wk4Q/h3EaXs1J/c0H3thdx0zqPerHHWSWuUDr+VGwP4DCDcXdL+rSnq0z7jBXcLDofVKw5hGxtex9G2P68MpcRt6jsOKHcjkfeuGk4Zp1i8lowIRgQjAhGBCMCEYEIwIRgQjAhGBCMCEYEIwIRgQgnAhM2rbm0Y1nueij4n/TGe6+xnBbtxnno0eJ38pTBTjN2XxVI4o8RaGmuskxqZR/VU/sg+jNe2x67k+7FmlwW4uc7l0jkO6301PmVw1Wt9kLM878Y62S60yx0qfcAZvmzC3zCjG9b8KoURAHpkPckuqEqi1uYz1LgyyyzOTYa3LG59LnbF8NZTGQgKGqf5rw4aWeOGokClgCxQFtIJsOukHe97Ha3fpila8Rbd0DWtxIExOUx6x5hTdTwOhye5lklLS1JppWqZXVlBMaovtAEaQSxJsemK9re3N3bC4phrQQYkk6SM4AjRScxrHYTK+cLZPS1Mk8UjsukExTX2uXWNNSldwSwPUf6HEry6tqdOrTaHZ95u8QXGDOoA5FFNrXEg+qbUmTrHUTQVSSao0kbyOF3jjZx1U3VgBv78OqXhq27K9s4Q4tGYnJzg3YjMT7oUQyHFrvvKUplGV0s5hi1zCaZiLKFZYwWKrquVJNhqNu1sRu7q5t21KuFuBgnMkEwJMZEDkOq6xrXQNyk80yCONZzHUCRoH0urRlSfNpuu5BF/fiVvfVKhp46cB4kGQRpMHIH3IcwCYOijsqzmopjqp5pYje/kci/wAQDY/PF99Nj/aEpcq/ZJ4y1SWWrjjqk9SAj/io0/s/PGddcHt64hw9c1NtVzdFpvC3HdHV2WnnMUh/qKja59FN7H+6SfcMefrcHubTO3flyPeb9Qniq13tBXCOvsdMg0N7+h+BwhnEA12C4bgd19k+B+q6aciW5p7jSSkYEIwIRgQjAhGBCMCEYEIwIRgQjAhGBCRqalUG/U9AOp+GK9xcsoDvZk6AanwCk1hcqlxjxhT0S3q3u5F0pozdj6F/Qe82G21+mIUOHXF8Zr5N/SNP+o7+AyUjUaz2def0WH8W+I1ZX/Vg8mA7CGI2BB2s7dW+Gw92PUW9lSt25DT7y5Ku5xcm1BwebTGdxrgTW9PEQZLX3ufYW3U7sR3FyMUa3GGzTFJuVQwHnJsxll7RnbQHYpgo6zttuluGM2ijroTAmmOUBWjlAfS5BUefTfSW0tcW6kW2xHiNpVq2TxWd3m5y2W5AzpOsSN+aKbgHjCnsvD8bVNNV0oP0Z5l5iHrCysC6MOw2Nu34i9anf1G0Ktpcn+a1pg7PBEBw+f8AmJGmMQe3SfRNOLJDU0FHVm2tdUEh96klP2bn54dwwC2v7i1Ghh7fPJ3vC5U71NrvJS3FubvHWQSwwRSGSKKW/KDMbi2xsSOmxG4xS4TaMqWdSlVeWhr3t9qAM/Lnup1XkPBA2BUFFkE0UVYDG1+TGSoBJUtLE4U7e0EsSO2NR1/Rq1KJa4RjdB5w1zZHSchzShTcAfD5hSmW5rHWU0hmNqump5Qr/wBrGYmWxPdlJv8Aie5tQr2lSyuWikP5NR7SR+l2IGR0dEePkphwe3PUA+YhRXhlBqzCJj0jDufgEP8AEjFz+I3xw97Rq6GjzI+Sjbj+YFWqqoLu7nq7Fj8zfGyxgY0NGwhJJnNW7JgtHlxrAqmomkMcLMAeWADqYA/a2Iv8PfjAui694iLMkimxuJ4GWIk5NPTfqnt7lPHudEnwyz15nhqHaS0LyI7m7RutrEMdwp6Fen4YbxAs4eKdWiMMva0gZAg5aaSNQdcuRXKc1JDs8lG5Xw4ZqWSo5iRhHCfWGysWAsA3Zh3vtYg3G+LdxxEUbltvhLi4E5ZkAbkcjtGc5Qotp4mlys/D3iFX5cRDVKZ4PyJTc6fWKTe49PaXba3XEatra3tM4YPP6EbH0K4HOYVsnCnE8FXHzKOTWB7cD7Ony9PeLg+uPM1rC64ef5PeZ+k/+J+RVgPbU9rXn9VaKWqVxdfmD1HxGH211TuG4mHxB1HQhQcwt1S2LKijAhGBCMCEYEIwIRgQjAhGBCbVNTY6UGpz27D3n3YpXN0WOFKkMTztsOruQ952U2snM6LKPEHxPWlLwUbCWp6STmxWM91QdCw/Ae83A0uG8HAPbVjLjv8AIch0UalXYaLI8mphW1QFRU6GkYXd9TMxPv6XPS7Edsa99cPtbd1SlTxYRoIH35ApbGhzoJhWCjoKbVWU09KIeRGzCbW5ZWWwUsTZW1kiwCgG+w32ya1e5LaFzQq48bgMMAAg6xuMImZJiM00Nb3muERuoPhriFoa1aiQ6gxIm29pW2a4A3/K95GNHiPD23Fm6gzIgd3oRmPp4JdOphfiPmvfFGQvR1RAusWsGKU3tpO62IvfT3tc7Yjwy/Ze2occ3RDm7yMiI67IqUyx3TZO5+JeTPUmkZ2jqQ4dGWwDODulmJ2Yki4G22FN4b29GkLkAOpkEEGdNjkNQM9eakakE4dCpHIOGc3mp+RDSlIWbUxlRVDNt5vrd9gABoGG1mWnb9u8y8CBBOQ5ZR75UQXYcOytlN4V5tJ/T5gEH5KyStYelvKo+AxXD7JnsURP7R8dSuy86lLR+A9zeSvYnvaHf8TKcO/1GBAb7/7KOBe38BU+zWuD74Qf3OMA4kd2+9GBIp4MVkAP0XMdJPbS8YPx0u37jiFS6oVsq1IHxAPxC6A4aFVLOfCXNIyX5Uc19yYXX/CdJ/AYuU72jETHiolpUK7skH0KtSaDS/MiZozdSRZgymxKHrcbg9jfCnUIuPxVCCSMLhOoGYIPMdciNxCkHd3C5Pssqo4YZKah5lTU1I0PIEKhEOxVQfNvfdjYbj0xSuaL61dlxdxTpUswJkk8zsI2AlTaQAWszJT3iE06mDKyzKsWnVMhFhM/tF1PtKL9dQK3I3tbFbh4uHipxMAEvmGnXAPZAI0J10M5aKVTCIpct+qp+ZV11EEbMYI3cx6up1WBJHQX0g27XPXcn0FCjDu2eAHuADo6Tl1iTnukE7DRSWV5VWwCOqhblOQXiAkUSMo3LKl9TLbtY3F9iMV3X9s97qJzgwTBwg8i6IB88vFdFN0Stf8AD/xGjrysU5WCtGysNkm93ub7v4egxeJ8GId29A4XDf5O5j4JtOrlhdotLpKvUSrDS46r/EeoxStbztSadQYXjUfMcwpPZGY0TrF5LRgQjAhGBCMCEYEIwITaqqCLKm7t09w9T7sU7q5cwilSEvdpyA/Ueg95yU2NnM6LFfFHxG0a6Khe5NxUVAO7HuiH07Ej4D1OxwrhTaLcb8ycyTqTzPyGyXUqYtFmfDFBDPMY53eNTG5VlF7FRq3W1yNIbYbnbGhxCvWoUg+i0OMgQTGRMa7Zka5KNNocYKc5vwnPCvOjKzwdRNCdQt94DdSO99h64Ra8WoV39k+WVP0uyPlsfJddSc0SMxzCt0fEU81ElVDKiSxER1KyaNMot5WOrq1uw3626C+EeG29K8NrVYSx8upkTLT+ZojQTmNuaf2jizEDmNeqqdbmQrGjSChiWoY9YQx1nr5Y76fW9w2N+1s322LHWc5mwdGX/VEnpmEhzw7RsFaHw54Nz1DCbM5mW/8AVq2pz7mc3VfgL/LEHXlOk3BQaAPQei5hJzK1bh/hGjohangRD+WRqc/F2u3yvbFCpWqVPaKkBCm8KXUxzLNEhKqQ7O99EaLqZre0fQAXF2YgXIF7kAiEzatqJjaBVhC+21RGxNz9lVV19x1aiO3wEL6orW21U8ZXYtoZtZ7FQWGge4lvjtgQvEOcyoCs1PIzqSHaFQUt2YanDWI+yNRBuLnYkQpajqklRZIzdWFwbEfIg7gg7EHcEEHAhea6hjmQpNGkiHqrqGH4HHWuLTIKFm/EvgxSy3ko3amlvcC5ZL9fXUu/obD0xep37xk8SFEt5LHONOG62klvWISW2Eo3V7D8vu1h9rzeuNG1fRLMNLIDbl5fTJQdMyVGUWVl4J5r2WEL8SXcL+ABJJ/N9cFW5DK1Olu6fcJ+/PkuhsgnkrXmtSGpcuzC3mgZYJFB68o6kse1wCf73uxh2tMsurqxJyeC9v8A1ZO9CnOMta/ll6KFpaRaxiVkP02RiyRqlk2udGr7LHqu2kAAEi+2nUrOs2iW/wAloAJJ73jG4554icwDusDH4lal4b8fNOy0NcxSqQ6YZm2LEbaJL/b7XPtdDv7WZxXhTLhgr0DBGbSNvqDuFOlULTBWs0VVqurCzr7Q/iPdjNs7s1Zp1BD26j5joVN7IzGidYvJaMCEYEIwIRgQkaqfQt+pOyj1PYYr3NwKLMUSTkBzOw+9lJjcRWR+LvHBplajp3/nEg/nEi9UUjZF9GI/Ae83F7g/DS0GtWzcdT8h0GyjVqTkNFm+R5JppXq1SGpkQj6ktq5am/nkQG7dNlvYbk3tYWbu+BuW2ri6mHaOiMR/S0nTx30HNDGd3GM+iVzqviQ0FWkKQykFpY4xpUqrgKQvYONXxHr1xCzt6pFxbPqF7BAa45kSJInfCYXXuHdcBBRXZvPl9UEiDRQIxKIvSVLjzsSDrLLbzEbdBa2CnZ2/EbbFWh7iMz+k8hHs4TtvvK4XupugZD4pfhzhmszqdnAWKEMdUgS0aX3IRR7TfO/Qse+LrexsaQY2SY3Mk+JP3yCgSXmSt+4R4Opcvj006eYjzytu7/E9h90WGMytXfVMuKkBCsGErqMCEwzqpkRAIgvMdgiFr6RfqxA62UE22uQBcXvgQmUxWjVqiomkl9hCxRSRqeyhVjUbam9Cfwx0AkwFwkASVCVnFU7zXp1VYgu3OQ3kO5JADAqBYAX3J1XUbHFllqSJdkkOuADlmmVPnNYrFhPGxk3ZZIiUTTcfVhZAyiwuQWb8SSWG0EaqAuTOifZZxkYom+lq7FSzCWNF0stybWv5So8u+1gDquSAmpbuaTGYTKddrhnqpTMqOSlikmglNk1yGFguhrku4vp1KSSfMDsTex6Gunqwq1wD6+uBC+4EJGspElRo5UV0YWZWAII94OOgkGQhYvxt4VyUrNVZZdkAOunI1HSfaCg35ikfYNz6X7aNO5ZWb2db108DloeqjBGYWa1eaVFYI6ZI0CpcpDCukFu5te7N1/X78OpWlvZufcOcZOrnGcthOgCC9z4aPQKcmlXKYjGhVswlXzsNxAp+yPvn/v0tfLY13GKoqPyt2nuj9ZG5/wCUbc/gw/yRA9o+5VrNM2EscAIJmjB1yk+ZvN5F9+lbeY7726AX2re2NKo8g90xDdhlmfM7DLfUlJc6QOa27ww40auj5ExtWwLdWP8AXIPX7w7/ABv628/xnhjpFxb+0NPm09DtyKdSqfldotNpKgSLqHwI9D3GEWly24ph7fMbg7goe0tMJbFlRRgQjAhBOAmEKk8ecWLQ0zVOxka8dKh7serkeg6/gO+K3Dbc3tft3eyPZ8N3eLtuiZUOBuH1XP8ASIwRq+oQy6pCEDglZJDcs0h7qOtvtHboGt6KtUFSp+EpOgxLoOYG0dTz2GepCQ0QMZS9MJ6Z4aynMaGX+rBtYFitmRmJMbEbNe3wIGE1Rb3bKlpXBIbvHSZBAjEJzGviFIYmEPanPGqU8gFUDJFPISr0zC+l08rG5OyC1gLdrACx0o4QbmkTbOAcxsFrxuDmARu7cnzOomVXCe9oeSkPDrgWXNZjPOzinU+dz1cj7CfAWBPQC2L9euy3ZgYM+SUAXGSujsvoY4I1ihRUjQWVVGwH/wA798YrnFxkpicY4hGBCMCFCZfSiSeaSW7OkmlFJ2jUKNOkdAWB1Fup1WvYAAQqrnFe09RLeUPHDKRFGANJKqFYkjdmDl0sTYW2F+l62pCMZVOvUM4QvJp3B06HUmzRixvfY26en7h03xZxAiZ8UjCRlHgl5otSrGkLLIgOtgDuLG/f/wDva3TEQYJcXZHRSIkYQMwm70xZGOglR5N12Ub31drne/YXPuxKRMEqMGJAUnwdVM0slNLM0saxKY0kC3I1MH3trdVHLHmufPv1Fs+4phhy3V2jULhmpjKIBFVTxRE8rQj6L+VGYsPJ6agLlRsNN7XYkoTlO4EIwIRgQss8UvDQVGqsol0VK+Z0XbmW3uvpJ+/44v2t3h/l1M2/fuUXN3CxhKiCTmy1fNao1A6FIQP0DajoJDA7n1v2ti2adangpW+EMjUgmOUCRly5RuuS0yXaq28NzRIrVsaRR00MZLJpBkM2wVGd7sVJOoFSAehGxxhcRbVeRZvc41KhyMw3BqXACBIGWcmcwcwn0yB3xoPiqvlZqmlaujlQTRsZbaxraxu5VL3KgXuDYFb9d8br6lCgGW2E4TDRkcI5AnTPQdUiHOly6I4T4kjq4I6yOwD+SdAf6OQdf3g+8EHvjyl/RPDrrtvyOyd8nfIqww9o3Dvt9FbcaKUjAhGBCZ17XtGDbVux9FHX8emM+9JqFts382vRo19dPNMp5d7l8VzZx5nMubZgVp1Lxx3jgUdNK9XNzYajvc220g9MeppdlY2+KoQ0b/If2CQZe6An9JTZhRRFpFjq6TTpliVw6qo9B9kj1AI7n1xh1a3Dr+qGsJpVplri0tJPn7U8j4BPAqMEnMbpjnWXU0h/lBZtdOT5oW2kDgDTCLC2mwAuPZUbX2xas7m6p/8A4L6cVAMnDNpE5vzzmc4Orjtmova098HLl8k34SyCbOa9tZIUnXPIBsq+i9rn2VHuvuAcap7OyoNpsGQEAffvSZL3SV07lmXx08SQwqEjQaVUdh/E9ye5xiucXHEdUxOcRQqlxlnpimhhV5F1KzkR6QzWIAAZvKAF5kh3BIi7gEGhxCtVp0x2RAPM6D/JgeaZSaCc1OcOTySUsLy6tboGOoANY7rrA2D6bagNr3tbF5uKBi13S/BP5L2NrXttf17Y6hV7LmgTLy0zaV5Z+kMxs2oi0mojfXqv03v0wIVMylCIIkYoGCKCuj2TYXAsu2/YbY12ggCQswwSYKmGErKZ2kXVEQFBBBsPQaexK2+O9sQ7oOADVT7xGMnRfJXePTOJVLyDzWG46HcW7gD472uMADXSyMggy2HzmV8qoXh+q5ilHAZgASO3Xy32Yf62vga5r+9GYXHAs7s5JgHi59K0zrykmuxtpVPI+g32teTQCe97HYnELkHBkFOgRj1VyzJVFXTGP+lJYPp7xaGJ1/dD6bH8or6m+cryncCFU+PM3mpxGVaRIiHLPEIy11Gqx5gOwjEj2VWZioG1rNUvH1WNHZRrvPlpzOUnRTYATmpjhjMHnpYpJF0yEFZBa1nQlHsLmw1KdrnFim8PaHN0KiRBhSmJrixbxu4BFmzCmXcb1CKOv/EA/wAX6Xqcaljc/wD63eX0UHDdZ+1U9VRw0tJTkESFp1jBOpjYIx32W1732Fh0FsK7Flrd1Lu5qCC0BswIAzcPGY6nrmpyXsDWjxTyClpsqIedhPWjdYUbyRH1kYdTbt7+nfFR9a54sCyiOzonV5Hed+0bDqf7KQDaWbs3clN8C52lDXpGxC01ci8yK/8AQSP7F/Tfpe3kcE9MWX0vxds9lQThJbP6hz+sfmBhRnC4Ef4W65a5GqNvaTb4r2OPP8OqOaHW1T2me9ux+SbVA9obp7jTSkYELNfFriT6NQSFTaWrJij9RGPbI+W3xcYXwSj+IquuXaE5ftGTfUy5TrHCA1ZLkWTLNSNFT1MQqpDqeI3BdALoiv0J6sVF99N7acX729db3Iq16TjSaMnDODu4jUcgfGNVFjMTYac0y4b+k0dfFGVeN2dVdGvZlJsbjoVtffp3w+/FrfWL3ghzYJBGxAkEcj/hRp4mPAURVrzJ2jhBZGlblIPvNZbD1ICj5DGjRltMOqe1An0+spZ1yXUXh7wquXUaQ7GVvNMw7uRuAfyV9kfC/c4w7isar8W2yYBAThuMqITPC1QiSI2luYGQavQOwCE9ticVsbZwzmpYTEwp1WBFxuD0IxJcVGzGCJ3qlqwtyxZtZsOULiIqeoUL3B2cydyceT4w67ZeNfTmIAbHvHrz2hXKAYWEHzXwcWin9qqimQdY5GUSgd9BWxbSLnSy3Nt3HXF+w4jdPcGV6Rz/ADAZee3v8kupSYM2nyV7xuquoTh5lMTQygGUFhMrD2iSbtY9VbcjsQcCFRqBmVeWeajIbcltQYAk6A2++22oatRB3741KRDmA+qz6gLXEeilJRBzUKq/LFg4PUkdbetwL/Pe2OjHhIJz2XDgxCBkvFPyOaxZX5RuEt1vt+sXv7rd+47tMMA5rgwYsxkvlHywrhlbWd49JPTc/wALfje2OuxSIOW6G4YM67L7kQWWtiDapURXbdWISSy8sud1Hl12ueukjcbVrogANT7cSZVmklVq6PlG7Kjc8r0CH2A1ttWuxW+9g9u+KStp1xDm30aLmWUksqAsbKCxsCxsbD95sO98KrVOypl8ExsF1okwqpPXrO8f0iRpAHBRRA6QhxfS1yDqb01OQDYgA2x5a94heV2Oa0BojMBwLo9Z9wVynTY055qc4QJbnSJfkOymP0ZrfWOn/Dby2tsSrsLhrnb4RTrU7Vrauuw5DaVXrlpfLU8zjiWlpdp50RrX0bs5HqEUFiPljRc4NEkwlhpOib5DxPTVxlSEOwQDXrjIUh7gDzetjse2BlQOzaV1zS3VYHxzksmTZgTAWWGUMYiCfYYWdCRvdSdt7+weuNtrad7QwVRMEeoMg/fUaJUlhkKKyvg2aVRNK8cNOQGM0jCxv6C9y3axtvcYr3PGqFF/Y02l9T9DRn57AdeWak2i4iTkOak66GiS9BCjvJLpP0mRgBr06odAFxobVpvtsxO+KlB1/Ui9rOAa2f5YE5TDsR5iJgZSIUz2Y7g33+C2HgHiA1NHBO9+bEeRUX63WwufeRZviSO2MzjFMWtyy5b7Oh/a7T0KnSOJpaVe8XUpNcxc6LDqxCj5/wDa+KV+8ijgbq4ho8/oJKZTHek7LnLxrzrn5iYlP1dMoiUdtXVz8b+X+7j0/DaDaNAAD/GyrvMlUEG2L6irKONJ2pXglPMfYRysAXjUgiSzHfdfL62Y79MZH+i27bkV6Ywj8zQYa47SNMjn4gZJvbOw4Srd4CcM86qarcXSn2S/eRh/lXf4spw/iFbC3AN1Bg3XQWMZMVR4u4Ehqi0qNyJyN3Aur2FhzFuL7faBDbDcgWwmrQZU9pMZULNFk2W55NQylKepQb3AjcSQSXudh03PWwR/lY4p46tE64h9+Y+CfhZU2gq31fG8FXBoq4VSZGRlcbodLqzhT7UZZVI0t5TcDUb4Y6u2tSc1uToMTzjJLNIsM7JWR10S/WSo19UMPMN5Ap1IBHKDs1hcaQLHc9befDK1CpSc6mOpLcgfERMZxmZTpa4HNWCi4rnU2miWTzFfq/K91UMbAsyNa9ixdBqFrXIGNilxZh9sZRMjTMwMjB6wJMZpBonZP4s3Vp+fGHkjMYjkVVOuJgzFSY7ayGuRcA+yCLg3Gmyo2o3E0yEogjVJZ7lElUUqaaSMfVEBXUjmAm6+cHyd99Le0cWKVXAdEqpTxhVGlzNHAAYBrFVjuNQbpIDY7sPMDbpt6Y0Wva7Qqi5rm6hSc1bJyxHcaYmuDv2J369L2/VgDG4sXNBe6MPJMqGX6TKIaZo3Y3cHVtGotqJIuTuQAO5F7gAnC6lZrBOpU2Ui4xoFb8pUUEGidw8jPI94o2JfUxYWQAsSqkJtfZRjPe7EZV1rcIhMaHPRCroseqZ5Xbl6gFi1dBK4vZjsxVQzLrFwBvinc3lK3HeOfIa/fj5ZprGF2ijKvM2nZ0q5GSJdyFHKj1JJcXe5e48jBhIA1z5QVIGHecSualMdiB3tvaMEf5BGHLzCsMpMB730TDO5KNFjaSEuvNj80iE6grq7aDJ5pNh9jUD3sLkc4Zb3tOqKtfuszyyG0DIfNFVzHDC3MqI4l8QqicERk0sH3SOYR95xsnwTcW9o3tjWqXhJimuMoAZuUJwjlaVdSsLSNAHJIbQS0pszNpuCFawJ1SdbdDiFGiKjpe6Ty/v9FKo8tHdC3fJ8pipYhFAgRBv6knuWJ3Zj6nfGmAAICqEk5lVrxY4Z+nUEgUXlh+si9SVHmX+8txb10+mLVpW7OoOR1UXCQueMuH0mnMDSIjwkyRGRwqlWtzEuTYG9mH97GhWP4et2waSHwHQJMj2TAzjUHy6qI7zY5aLxVZ2wEKCOLVT2AkNnZipYjzeyUBPlAHQDc4lTsxL3Fxh+2gGQGQ1BMZ9ZyCC/QRorz4I58xrZ6eVr/S1ZrnvKt2v6bgsfkMVeK2LKlp2YEACPARA9Ml2m8h0reMrl1Ri/UeU/EbY8/wANrGpbtxe0Mj4jJOqth2SbZvWLFqkf2IInlb5A/wAAcSc3tb2nTH5QT5nuj5oGTCea5DrKlpZHkc3Z2LMfUsbn9Zx7VrQ0ABVUjiSEYELq3wyyP6Hl0EZFnZeZJ6633IPvAsv93Hnbqp2lUlNAgK04rrq+MoIsdweuBCwbjvh+Ohl5SyCWNxcRaWLxob2DbEMuxANw2w2bdsZtxQa04mmD96K3SqEiCFVxOVIEd5Qb+W4uALA7k+/od/eMVsM+1kmzGmatPCfFzU14mXnUx9uncC6D1jDbD8w+Q9rEkmzRuXMyfmOf3/lKfSDs26rSoMkpqmJZ6CTlhgQum5QeqlDYxkEDyroIZRcG1sOrWVGs3TzH3B+iQ17mlVieCWkeNNDRPEvlKktZL+cxtpvKt9I5WkABbsuoxg5rqda2ql5Ou+x5AjQbkk5ycjAJTJa8Qp7hrMalUaHya0UukRWzFAekR1FWsTosTdDpBLgiR9a2uqdw3Ew6a/fXZJewtOak8xzegqYTE8qkN1RTaSMgg6re1GyHfUQNNrm2LIMZhRIleK/h7Lo1RmhiQal3XYyegktvKvch9XS+O4nc1HCOSeTZ7G7IlI0U0p/Ja4ROpLsoOldrD1NhiKkqpWZhPPLzmOmGxiVoGbcMQXKuQrBWKqglCg7nSQrB8Y97xIMcaNEjGPd9TuRsOZyT6dKRidolspyd5xpjI5CtqSYqBb2gRCF0hrqdJYjRuT9ZdgK1pw99YitV7sjMak75zO+Y38ICk+oG90ZpXiTNaXLbBEE9awupkOplB+27f1aEjZE06iNgACV14o2rIYAPD7+KU0OqFZPmebSzyNKzGeU7FibKPujsqj8lb+/ckmjUe6oZqGBy/t9VbaA0Q1MYpAwD+aRuoAtYfDfSPUEm9jjhYRloPvz+SA4HPUrXfC3h6HSKzmc2TzIBoZViNrPbUAWaxtrsBYkAbm+hb0WMEtMzuqtV7iYK0XFlKRgQuUPErI/oeYzxAWQtrj9NL+YAe4G6/wB3HorWp2lIFKcIKrGLC4pDh7MzTVUE4v8AVSK+3cAi4+YuPnhdVmNhbzQDC62oXAlkAPlcCRfn1x4W2/lXlWl+qHD4H3q2/NgPkqh4sV5jyytYHdykI+BK6v2S2L/CW9pe1HnYgejZ+JUamTAFzSovsOuPXKsvU8LIzIwIZSVYHsQbEfjjjHh7Q5pkHRBEGCpbg3K/pNdTQEXDyqGH3Qbv+yDhdd+CmXdF0Zlde482mowIRgQqT4mcPwSQPVtzVlhS2qJQxZb7B1JAKqWLXupA1G9r4VWpNe3vKdN5acliFTcrqMfnA2ePzfhazH4Wt64y2ROEHLkcv7fNXHaTGaIpeYAQyy2+0nldflf8Rt8Dgc0sOYjxzH39ygHF1+KneDuKpaSUsgLA2E0diFk267jySW6E/DcWs6nVNL9p9yg5gf4rWs74hpZ6NXUSSiQMyCJRrRksGY32UxlgCDfqRZgSDbr1KQp/zDkcvHkPoqwa6ctQq5llQNDVLMiiCVWmnDXUugUGOmW3mEkY02J25tgWIIGZY2tQPFacLADAjMzn3uoJ84lNqPBGHf70UpUcWu7Ec6nh66kQo7qBe5dmOnYDcBNj3I68qcVrT/KpGOZnPw+UlSbbt/M5JUWWvFODDT1YCgETr9EZGRiB5F03UWOoqgQ2U2vsDttcHCQqpEKYzyKoKrTNym57WDorIDpBdllXUbIyrpLq5N2HkIuMRqtL2FrTBO42XQYKrUmdpJPyZIWKJqWSnVkDl0VWYSBmUcgAkbHz2GxQ7+as7KlZPc+4kuEQYJGZIHiTr08VafUNQQ1TXGHHKU8KCns000YeMEbRow2dx/hTqxB7AkejrVRTElV6bC8rE56p5ZHLB3Ja8jOd3Yjq7dALW8o36DSALYzXknvuOZ93h9x1lWwB7ICb1E2oqobUSf6OMDTYdQx77X2uL+lr4GtiXRHU6/fqgmcvgpvIKQzVMEBRgjuFKxEawt92F1KhVG7e4GxBtjtBjaj+9J+/VcqOLW5ZLoPKstjp4khhUJGgsBv3NySTuSSSSTuSSTjVAjIKkneOoRgQsS/2jMr3pakDqGiY/DzJ+98avDX+03zUHrGqeBpHVEBZmICgdydgMaT3tY0ucYA1UAJMBJ4mhdS8B5hzqLL5b3LQ8tj6mPyn9pTjxHEW9lxKm7nib/5BWqedMjwVQ8dqi2Xwr/aVTN+irj+Ixf8A4dEhz+bn/wC4/RQr7Dw+CzDw+q4kqhz0hMQBZnlG6aASCnfUWsLWN79MX+OUq1S1IoFwfoA3eciD0jOco5rluWh/e0TzxJzGnmkjkpRDy5AXZlWzmTUQwkvuOxHQG998V/4etrm3oup3JdiaYAJluGMsPwO+Wylcua4gs0Uj4D0YfNVY/wBVFI4+JAT/AD40+IOilHMpLdV0ljDTEYEIwIVe4/lZaCcrPyCALSea/tL5QV8wL+wCtyC1xviLtDnC63Vc/IgA2jkj/NsR+Ckg/EjGOXEnUHx+p+qvwOUJKnYEFWZSENhzEKsPTzG29rdAMPe2cwDnyPy/ultOx25r1SqGl2IOle0pa1ybC9t+m4bptbqcLqjCzx6R9+SkzN391pvhhkjTpUOS6Rll5Tr1EqB1d1uNJAUqhvcHTpPsbPo27atAsqiWnZJrPh8t1Xt5i8iJyi7uuqanRb6JhDNG4deia+Yq62spVLk2sTl07e67J9sMWTxhJ0iZ18pUi5kh3TNe6vJaeNXgCRxRgQRyMka2JpwZppSNJDGx0XIN2Fje4GLlwO24gxjT7LSTGWuQ+Sg3u0yeZV/4ZpDFSQIU0FY1um/lNt1HmNgDsFBIHQbAY1mNwtAmUkmTKa8QVqx1FEHB0mVvMLWVjGUTV3sTJpuO5XAXARO65CgeLmSrWaNyBApMSgKGMkwuoOnctok8qp3ZWJB8uMW/v6v4htrbiXZF3hrHTLUqxTpjCXuWfcZUUsdU/OjMZmCyKL/Z0KCgYbHlkcs27BT0YYsXjXB+LZMoEFsKoxIPMp0eVjsQ7gb3Fl2A69cQcdD9B71IDb6r0rF5DcyMFAsFUpYm4uLkHpte472745Aa3KBPWUan7CksqiTnRawYY+YuuVd3UX6ixvftq1XF72NrGVAjtBLvvl9hcqDumAulsaypIwIRgQs98dqMPlTsesUsbj5nR/nxdsHRWA5qLtFj/hnmcEErvUrCEjXWsjDzh9gqpbc3Fza21r7YV/EVrcXFAU7cuxOMED2SNy7lHj0zTbZ7WmXJhx/UQvU3plhEBUMhiWxOoebX31Brixta3TFrglOuy2AuC4vkg4jOmkbREHrzUK5aXd3Ra/4OVWrKof8AhVLL+JDf58Y38RNLatJ42e35hTt9COhVf8fJfqMvX1Mzfhy/9cXf4bztg7p8SSo3HtLG8ekSEYELW/8AZ0ivVVLekIH6Tg/5cZnEj3WjqpsW94yFNGBCMCFBcc0ry0FQiGIEpuZbaQoILm52BCgkMdgbHtiLgSDC6NVz4nQWWf4Ft/1tjGOuo+/JXx5ptHIVd73UbHzyhe3oLg/nfLthsy0b+UqGhP1XuCQlJ2372KsW6IPZJHX5dcRdGJgPwjddEw6PvJdP0MKJGixBVjVQECiwCgeW3utjYVFL4ELCeJ+LP54zUzCSOGQypcNpcsdbF7EakDqStrXsGFwAcUOzbTuDVH5oB8soHzTgMTI5JOl43qFmEkjmTlTGdrkjVriEZQACyqqByAL7yAncXabbh0NxDUrppDODovFJxhYolSVMH1xkYaiQlR5mAPoHGod7XA6DFa7FSvShghwdLfEfcKTWtYZnKM1pXBNDITHJKkn1aNZ5AF1ySOS7hexKi97C3MIHVsTsrZ9OrVq1Bm4iPCNPX4JdR4IDRsvPi4qfQNwNfOj5ZPUHV57e/lax8L4t3Mdk6Vyj7YWGzG0r3NtlO7uvYj7JI7e74dznN9gR12B+Ktn2ivFDHqLsAWFx7EzEGw63JFz269vx7UMAA+8BcaJk/NTfDlMzVdOqnkuZV0SStqCtfYWu1yegBsCSBcEjE7aTUEOHp/YKNXJui6PxqKmjAhGBCqnipFqymsH/AA7/AKLK38MWLUxWauHRcqY9ElIwIW5+B7/+WTj0qgfxSP8A0x5L+KMqYPIt/wBys22vqo7x8j+py89hzh+uP/TFn+GsrUDoPcSo3HtrHcekSEYELYv9ntDHV1kbizCNbg9rPY/vxlcQcHsa5uhU25EhbpjKU1XOOOIWo4omRdbvKBp29hbs9r9yBoB7FxhdSo2m3E5Qe8MElOKjiqmX6N59RqSnKCjezkBWb8lbkDfvt64nIUsQy6qWq6VJUaORQyOpVlPQgixB+WOrq514jy0wVMsTRTR+YmOPWxtHqKodWrcMFJuzdb+lhl3DCx+QAHkrlN2IbkqEk8koNgusWsoDN7r+nffcbdcQHeZzjyCkcnJenk0yENcawPaK3uNt7bC+1rehxBwxNkbeP34qQMHNavwHx3FFAlNVsUMY0xyWJVkHshiAdLKPLdtjYG9yQNChctc3vGCqtSkQchkm3iB4n06o9NGZryILTRqCNDGzAXdWBIDLfte4xbo0K9y1zqOGAYkuPyafilnC096VlCZvTLbTJUDazHkJdvePr9j19evuGA8HujM4Onedl/8Awpiu0aT1+5XkZpSAKA84CeyOQn4H6/cfv2PUY7/pF3mThk6953u7iO3Z6ffNfTm9NvaScamDH6hOoIIt9f6AA+vuxwcHucpw5ad53/wR27fXp/dbDwB4hUooUWZ5FERMas0TEsFsQAI9dtKMi7ne2F1A63f2VYgGAdddRuByUQMWbVXOPeKxWyLpDJTwgldQsWY9XI7ALsB1sWv1sM+5rip3GKxRp4e85UeNidbgPcm5CEahYAC6MAL2HvJ2wkgCGmPPT1CmNyvGXx6l1lUkLEsTsHF+lx0B027j59TKqYOEEj4fc+KGCROq0fwhybmVDztAGiQWDSMGMcylSNC6jY6GuSR+RY9cW7RhjEY6FIrOEwFseLiQk5p1QAsQLkKL9yxsAPeTgQlMCFV/E97ZVWH/AIRH4kD+OH2wmq3xXDouUcejSkYELcvA9f8Ay2oPrUgfgsf+uPJfxRnSA6t/3BWbb2vVHjxB/MadvyKh0/SDH/Lh38OnuubyL/c4qNfWfD4LLOFzFGk9RJEsxiVdEb+zqdtOph3AHb3jGpxAVajqdCm8sDiZI1gCYHInnylQpwJcRMJ//wCIdSBaOOmi/wDbhA/eTin/AMO2rv6jnu8Xn5Qp/iHbQPJWvwYzZpM4leQaWngYkdLteNrj42J+eLFe3ZRtW02aNyHhnl5aKGIucSVuGd1EkdPNJEoaRI2ZFP2ioJC/O1vnjMUlm3GGfw1sEMsZ0yxE8yJr3COBqZdrSKrBLsuwUkm1iMUrmK1I4Doq1Uiozu7Kq8PVMSVMbStZUkMpBJJIiclFjHctKAQgtsZG7NhdEOxhzjk1vy/ul0/aDnHID7+K3mgqhLFHKoIWRFcA9bMARf3740VdVC8UeEzKBUQJM8xZVcRm/kAbzabar3svlI637Yr3FLEJAk7feibSfhME5LHZkDR3X6tDuH+0SRYEW3ub+8m5FsZwJa6DmeW337laMEZZJONr2jKaSTcILi9t9bv39dt7/qkRHeBnr8gFwco+/FLxzOo2IcXCgtsWPQ2I7d7m/RvjiBa0nPL5ff0XQSOqiuMHJeEm1+SL2Nxs7jrYY9RwARbH9x+So3J76gcbiQjAhGBCtmRSstGNIBPOkNjfskPS3U79O+PJccaDdNn9I+JV22JDTCUkBYjUytfdB0Rxb5tq79SOhsd7ZIhug8eY+SsHPX+yQLc0A+YxjqxXzqfQ9itrb2Pa9+uJxg8eWx+/8KPteHvUnS0Ek7JFHHzJHBERjZVJspbbUwA8oJ2JBt8sRpsL3Q3zB+/7rriAJPuXQXCuQxUkISNNDPZ5BrZ/PpAO7EmwtYW22xrNaGiAqTnFxkrxnGfiKeCBQGeV/Obi0cYVmLN7zpsB+cfsnElxUvinO5Er0llCmGGRhTkP9WHEeljLdRYhpRdxqA0FBZtWsQrvwnM7UsZlfXMyh5LgAqZPOF038ulSAB6AbnqRCrvjZU6MonF7F2jUf/cVj+pTi3YiawUXaLmaGJnIVVLMegUEk/ADG65waJcYCXqpSq4aqYoTPLE0aAgDXsST0AXr6ne3TFKlxO1q1uxpPDna5Zx4nRTNNwEkLafBim05Uh/taon5AKv+XHnv4kfifTZzewe8lOt9z0KkPGCh5mWVYAuYpI5R8CQCfwZsS4M7Bd1Wf80+rQfiCuVc2grnvLKx4mJRQwKkOrLqVl2JDD0uAb7WIBuLY9PXpNqNAcYg5EGCDpl6x10SGmFLUFZLLtBQwN6lYWe3x1swHzxSrUqdPOtXcPFwb8A1TBJ9lvuVkymeWkzfLpqhEjdwisqBQAG1QDZfKPJY2G2K9o+hWtqraDiWtcczJM5OOZzOZIzXXhwcC772XSGKK6sk404Xip+ZJFUQpHe/JZrNGTe/LIvdetkYAAXF9Owqvt+/2jDB9yrvow7G0wVUeH8rlmm5Pl+kajCSR7GgKHZ9/sm5te1zYbvcqqUi54pgQ3U+qUWFzgwCBqVtuX5zAtSMvjuWihuT2XRoUL+dpZWI9CPlexCYVzEJhS8NQjlwpB0Npa3ZrA2PyYfjjq6so408ODEzT0KRiJISTGzSswZdZPLUhrhlKrpBW2nFatbh+mXPqnMqluqzuopAfIyk38zs47bgWuO+422Av3xnnHTzOXIff2VZ7rshmmvJcAGNuvliDD2R6i3TYE3N9rYliaT3h1K5B28leqzJKdsuy6VoU5jVCxMx3JQNINJPyxZtrirSpQxxEuPvVmzo06lSpjEwwwn8nClH/KGZx/RotEVMHjW2yty1Nx77m+Ln42vjcMZyHyQLel+GoOwiS7PrmVGDhul+g5VJyI9c1SFka27rrYWPutiP424wtOM5lP8AwtH8RXbhEBuXTJO6nhikEucgU8VoI1MQt7BKEm3zx03teX985JbbakWW5wjvEz1zUXxdlaR0OXfR0SN5IzKxGxLAR3boRcg6fn8sZ9xWL6ofUJPdA95/yq1WmG1XsYIhxhVUUqm2okq/mU22Vzc9O3XYHa4IPXCsZGmo16hQwg6qUyrKpqiRFijk18xY2dInZBcrcsQNNgratyCPW3WVOiX9Wn3ffvXHvDfFbHwRwNHRAvIIpJ9bMsiqRoDKFst+58xJ++R8dGlSDABqeaqvfiKk+KOIPovKVImmlmLBI16+VCbn7uvQpPbXfthqgskfL55ZA2iZS9To57kgS1BlfXzIi4YRpH6KB5GW9ibiEtC8cML1JqUmlkY00LNvzo1LCaWNTdVdzIyg2cC5G5kbAhaL4ZIwoyWiMWqRz5m1OzXszO297EaBuSVQEk6thCpv+0RmmmKkgFiWkMpB3HkGkXHcHWfwONLhzJLj0hQeqXkvF5kMUcckVFZl5irGipItxqIe10a19jsfyh0xm3fBmUw+pUa6tkYJcSQdu7MEdQJ6HVPZWmAMlV+IqqrLOKkzANISFkJsCt/Zv2AfttYjG1ZUrRrR2AbkIkR745ke5IeXz3l0H4c0PKy/Lo/VDKf75Lj/ABWx5niru14jSZyLifIQPen08qZKn8/y8TrLCelRA8fzsbH9f6sDXdjftf8Aqb72mfgT6I1p+C5Qy2selnV9I1Rkgqw9xVgR8CRj11xRbcUjTJyPL1CrNcWmVaOH2eZXrK+R3pYTtGT5ZJPsoqezbudrfK9sW/w0nNtLJoFV/wCaM2t3cTr0HVOZn336D7hRWdRVdRza6ZXUalsSCAA19IS46LYDb1Hc4vWZtLbBZUiJg5SCctSepmVB+N0vK6e4RzgVlFBUC15IwWt2YbOPkwIxm1mYHlqkDKx3jXKUiqZYIIiqEMUEyaRq+0YiQeZHc9SNveCMZd00U3h8keCp1mhrsWah8rqhGTHLTa5AUkiAcICY2k2B0m99YUkWYWVtrm0qFVpGsyR9/P3KTHDxzClMszmWCRJYzeaRXu9u8g1O5HS+o67HqR8cJpVC19So7b65JbHkOc8/eamOF+MPoUc8axmV2l5jM7kKLxpqLNYlnJGoj5ki4u2ldYaYL8ySY9VJlbC2XZkrVOHpJmpomqCvOZQzhVsFLb6QLn2QQvU9OuL6uKN4o4Lpa7U0qnmGMxh1ZhYENpJUHS2ksSAwOIljTmQpBxAgLOuIvD16URymphIN0keS0SoSRpKrdma4BuNRJIWwG9qb7NobAPinNrmcwnuY04jyzLEDiQLWKA4BAcAyeax3F+tu3v64WAA0xpjK0eGTjqT+g/JScv8AvTN/+UH/AEkw4/1H+HyCYP8A0lv+/wD8iogf7uyX/m1/6jYj+RnirP8A7q5/YfgE8rf6XP8A/wBpP8DYkdXpTPYtfE/FRnE9Or0eVaplhtASCySOGOlQFPLU6Qe7Hpa9m6YQWNc8Bxjuj4lULouFeoQJ7xUlwz4ZxSxQzSTrIrNzHSPS8T2csoVrA22AbY3N7WxaZbNBB3CpuqnMLRsnyeGlQxwRhFLFiASSSbC5JJJNgBuegA7YsAACAlEk6p9jq4qbxJREVoqRLJ9TCrmEBCGIkIiRbjUGc8wX1bnR2FsCFUs1qHmkWjgfU4BV2UXD6yXmuCP/AFEoLHfaKPVfS5GBCT4QyjXmCqmidY43WaSWPSyXJEixx9UQsXVQ4UnmSsQ+kEiFrtFSpFGkUahURQqqOyqLAfhgQsB8Rc4jmzOpnkUSw0irTrGTs8jarg+lm5huN/IPXa/gqdkyjTdhc/OeQET4zkM8s1wESSdlmdVKrMSqLGD0VSxA+bEn8TjYptLWgOMnmY+QA9yUVLzU80s8FEZNYDqkJ90xTTb3EEG3a+KtDsg11drYLva8RIz8MwpOn2SV1PQQgSEKPLEixr8hjx1I9rf1Kn6QG+ZzKsuypgc0vmIsocdUIb5d/wBV8N4gMNMVRqwh3lo73ErlPWOa5o8Xsl+jZnNpHkm+uT+/fV+3q29LY9bY1RUog/f3CrOEFI0WZ5jNHFDTRlYwLJyYxtuQxL7lWJuSdQ6374z61tw6hUfXuHDEdcTvQRoRyEJodUcA1vuT0cOiIs2ZVqI7oVMWoyP5h5dZF7BXs3ceXrisOJurANsKBc0EHFAa3rhmJkSNtVLs4/qO+aungBxBYzZfId1Jkj3+Uijt1swt944vcQpzFUffJKbyV/8AEqNDl8utGa1tJWMOUN/a3I0C1wZARpBv2xlu0K67QrEMzUOkIUKJY4wPK80mt7WMh9Ad9rW/XjPFwwH2IHkFUFQHQQPJJ0tXIllF9wpkVmXUuhvJsTcAIXGrvqa9trTJa9rhOR0y38fFdJkETr96+Kt/AGVw1Cyz1bFYYnVmW3llLbKNXVluAvLAu3k6h9Jmy3Yw4nbD06plOiJk7aLXspzaKpUtExIBsQyMjA+9XAYfMb4sse14lpkKyQRkUz4q4mhoYuZLck30Rr7TkC5t2AHdjYC4HUgHpcBqgAlc/wCeZ9PWSc2V2LXI0BiNAJIsqg6U8wCi4LEbknfFVzpJxabcv75ZlOAjT+6vtZf+S8suLH6Wm1793798VaUdnl+orU4f/UqfsPyUrL/vTN/+UH/STFk/1H+HyCkP/SW/7/8AyKiB/u7Jf+bX/qNiP5GeKs/+6uf2H4BPK3+lz/8A9pP8DYkdXpTPYtfE/FQvG4Jy7LQoJP0foG0nonQ+uKdWO1bP6fHdUrie2qx+oqpcIcUTZfIrxs7hmvLFe+tfUhiB7A2cWIIsbgkYtU6ha7k33eXIz6qm5oI6rojh/O4qyETQklSbEEWZWHVWHruOlwQQQSCDi61wcJCQQQYKbZtxVTU8ywSOTMylxGilm0Dq1gLnodhcmxsDY4hUqtpjE8wENaXGAqbxTmhnqGhpWXmTaSJRYqkMMYcSsegVXndlNx541F98MXEwyPJpCj/ydrLa/rpmfSjgkAwRSBeZ5QAzSx6RdABqAVEELReGeHYaKMrEo1udUr23kc9WO5tvew7YEJLjbP1oaKaoNtSrZAe7tsg/Hc+4HDaFI1Hhq4TC5wyiRYi0deH5NYiyGQA6la5KSA236m9r+18Ri5eCpWirZkY6RIg6HZzTy0EaZjzQyG5P0KWn4Wok+sbMomiG+lFvIR6BbmxPS52HU4RT4re1O4LVwdzJGEdZ3HhmdlI0mDPFl71P+E1L9LzaSsZdMVOpcDsNtES/Jbm/3MPu3Czs8LjMDM893HzPxUG99+S3rKUIj1Hq5LH59P1Y87wumRQxu1eS4+enuhPqnvQNk7YXFjjQIBEFKWUeNHDxmoRKovLRsb++J7b/AC8p9wDY7wGuaZNs78pjy/KfTLxClWE94b/ZWLUHEE8MDwRSOiu4clTY7Agi43sdu/2cbtbh9vWrtr1GgloIEid592fqlCo5rYBS3DGV1c0uqlUllO8hA0r6kswsDvf19ML4jd2lvSi5cIO256ADM/Dmimx7j3VPZ3M9JVQV0E0UsqMonaP2ecBuD7pEve3Uh+nQU+F1O1pOoPYWN1YHa4f/AKnY6AtU6og4gZ5+K6LyHOErKaOohI0yLcX30noQwB6q1wRftirUYabi07ICy/inhJ6RGlkqVZ5pGsIodBaRwzXJZ2VFABPstsAo3tjPr0WAmrUJI5KrVptBL3GVU8voFaohRhzNEkYfQNLNrdVKqVOoHRc3vrJZSWO910a5qVACMjt0H34aqLHlzhO/wClcyyjmUbcmWQtGWn5gmssZ0swija1r7jUwCXPmY3OnFBt64XGGoIae6GxJ19oj/PIDdawoNbThm2/yXrwozc00EqiaCJ1YCRZlYkEAncl0CnUXBW21upN8Xbq7r0nDsqZeDuP7TsoU6bHDvOhQ/GObvUVLF6iOpKd4mKqo2YLGgLC3s3ck/EkeWdOrUqtDntLZ2I02z09F3C1uQzUJqLDy3bV0Ck+1sAAxOpgPMSwHqexGJNGcbj4eAyCDpK07g7Ja2qSKOZFjpYpBIhkVw2oE7Ri6s3U+ZgFFxbX0xBlo4/mIGu2voYTG3TqRJZqRHko3jDih4K6raGNCJBymkbUQ6IqLKbhgvlJ0WUXBWx3vblai9r5Dzn+3PwyU2XDjTazZpkdFBPxm3Jp4hFFpp3kdPLIdJVxy2tr1EC5uCTe99gMIDKuQLzAiPZ5Sc4jw+ab+Jfjc+c3Ag5baK0cB5m9dUVkdTGkTVUZUsuqxdFXym7WYlX1AJpICG/utU6BfJxnPfu/TJJddVG4B+jQcvqo7jvh3MQiRSQrLDCmiEwozKLeySPNIp2F9QIH5R3xH8K9j8Uk+mnKMlB1cVCS7U6+KoMsoU7gqR5VRtmAIBK3U6kYEGwPw+EcDtD5/XPIj/KMQ19PsK3eG2YPDMyxTiEBbsmhmVx7I1AkBXG1mt5rG3cYjUuK9NuKmwvn3dcvrkuYGEw4wmnifUc+sWxE1QYSNIVowAQ/nBDdVUXOo6StvQ3bbVq1RmOu3Bn9685jLNLe1oMNMq20eUJDyYQtn+rQFNxUIGF/X6xLlwTfR7QO2pc6xu6r65Lc2uOY3b18PsgHV1Wm0MzyI9612mp1jUIihVUWAHbHoVTSuBCwPxbzuXMq1aGkUyJTklgpFmk6MSb2Cr7FyRuW9RjTovpWdE167sIP35k9FGC84Wqt1PE1ZTOaevhSZOvJlVbAHpy2HQdgdwLWFrYp0+GWV20XFk8sd+ppOf7gdeswSmGq9pwvE9CmGeR5e1PzqZZUkZtHJdrhLWZmB6sLWXc/axbs3cQbW7K4LXNAnEBBOwBGgO+XJQf2eGW+i2Tws4eNNl8SsLS1bc2T1CW8g/R3t6scYnH6/4iq21b+Y5/tGbj56JtAYQXnZaUBbFgAAQEtfcdQo/M4F6uA0bKY5VPQq22/u3/A4z7km3qtuRpo7wnI/9J9xKYzvDD6Ll3i7JJMsr2jHRGDxMdwyE+W/rtdSPUMMewpubcUc98j9/BVvZKOJOLZaj6uM8qmFgsMYCi1ujW6/u9wxSsOEUbY9o/v1N3OMnynTyTKlYuyGQ5KS4cyhhSO1UyU9JJuXYHmSsFbl6B1spOrYC/vHSpf3rfxTWWwNSs3YHutBIxYjpJAjOY2g6yps7suyCmfC7i1ssqmpKlh9GlIOq91VmA0SKfyGW1z6WO1ji/XY25pirT15b9QeoKWO6YK27iDhyKs5XNaTRGSdCMFDahbdgNYsOmll6nGM5jXCHBdc0OyKpfBfCjfTJJGTRBBPNyx2duY4TT6ogN7/AJQUfZYYQyhFY1D5eiUylDy4+SmuIuG35qyxLJNGWLvAGjAEhKlXGsrcA6iVLGzFSBttUvrA1ZfRgPORJnTpy+mSvUquHJ2igqaabLcyUzaBFWBdaoNlOrTe9rsyOylnNrrKfyBhtvTNq1lImQd+v02A6KvWqk1Z2K0OvyinntzoIZbdOZGrW/EHF9dS1PRRobpGin1VQP3DAhRGfVPM5kIkMUUaa6qZTYqlidCt9lmUXJG6ra1i6sBCzbinh9nX2AjRxiRU06uSmq0EWkFVDuVJJvsVA3FjiFRgeIKk12Eyq03DciliWBVBNZ7X1lXHMGgb2sHsLi5VcV/wok8so8kztjl5q1ZLkawq0bkmNCgne7XCneGoHm1R6WBBYEAaGcW072gANEomVpuT1Lqxp521SotxJa3NToHsNgwPlcDobGwDqMdXEtnFVBDE0tQY1jA8zOAb36C1rkk7BRck7DAhZxXeIeiV4Yo1gjsTdE84smq+oAxjbqQH09FEhNlEJjlVHIB9PDrK0rmOOIWtoTXrOs6n5nM8mtmbUxsSQ6utK+sxdUsEwdj9U2lU7N0q/cK8OGEmSS4bU3KjDXWJCFBAttckMe4UNpGwwWdp2LcT4LyMzz+/eipUxGBorNi6lLP/ABb45FDByYW/ncwsluqKdi59/UL79+2Llpb9o7E72QouMLHcry6B4Go2nanq2YM4lUqjkexGxO4t13HVttVhiNzc3FOuLptMVKIEDCZcObgNDOmRmBtJU2taW4CYP3kpLP4qeIwR18VbLNHEEBUqI3sSx0t7TW1ab+7pilZPuK/aVLF9NrHOJzBLhkBmMgJifNTeGtgPBmEz4KyGLM8yVY4eVSRAPILk+RTezMerO23wvb2cbTn1LW2ms/E7cxA8hsAPvNIyc7ILo3Ll1FpSLX2Qeij/AFx5OwBr1HXbvzZN/aPqc1Zqd0Bnqn+NVJRgQvjoCCDuDscRexr2lrhIK6DGaznxP4QNdSlUF6qnBaL1kj+0nx9PeB6nEeD3Zt6htqp00PNux8tD6qVVuIYgsS4MrIY5tM0MchP9EZLgLJaya/uE7G9wNjtY42uK0a1Wj/KeW/qjUt3jqBpGuiVSc0HMJ1U5yakzrmLsChvGFUakcHSY0XspA3udioO56ppWTbUUzYtEHXPIjXETnJB05gkaZiRfjntPvovGX5ZJXQWjjCrSo1pHYecs+oRljYDYnSOxvc+bbte6pWNeajpNUjugaQILoEnbvHlEaZ8a01BlstA8JPEbl6aCuJXSdEUj7abbcuS/S3QE9Oh7Ynd2wcO1p5zy+IUWnYrbcZamjAhZv4vxhmpQRsyzrq+PK8t/UgE2+4fTFG/JDARsQq9zk0HqrpwtmX0ikgmNtTINduzr5ZB8nDD5YuNcHNDhungyJT+rkZUdkTWwUlUBA1EDZbnYXO1ztiS6qT9FkUwCrk0IC1RMiknWwItzSLlmaVk0QrdQEKjXZdIhO6ZuesJkQg1dUZGjY7iOBWMe1+l4oSQNgXPW9yITejyoBqVzZllqZ7rbYB0qn9fWwwIX2lq44Upn0mRFMtDPYajaIsA8g6tp5LbdbSk2OBC85bRzqqCB+eKaYKut/MI2APlkO0sbwOpsx8ri4LaVUCFccwpebG8et01AjWmnUt+66lIv8QcCFknE/CtZTJE8aJNDFIyCJVIIiUsySOY7C+nY2XY2P23GBCgsp5vMhVZ3ilLqxhZWAjZ5Injh0Oo0g2hNhbUsDkX6gQugMCFVPEDjeHLYdTWedx9VFfr95vRB69+gxYt7d1Z0DTdcJhYbldLUVjT1pdJa0+eONmGoD+0VfuiwRdrbHst2cQvKVu5lCoCKRyc6MujSeR/MfLcx2mwkFw1+81DZrAogX6S8v0zchTdvq9tIk1NdGO5AHa1wLg4uW9RxrHsWjsuene3wwII0B66aFRcBHe1T6qzKrgiag1tKsyxmHa7BJBfSo3ZSwIXT23t1vitRs7S5rC8DcLmlwd1IMZ7GCJB8OSkXva3Ats4D4TFDSrTbc6S0lS47eiA+gG34nvjD4vcuva4taen5ujeXi74JlJuBuM+SvaKAABsBi21oaA1ugSyZX3EkIwIRgQm9ZAWAK7Ou6n94PuOKl3buqAPp5Pbm0/EHod/VTY6MjoVhfjFwRYtmFMlkY/zmMdUfu9vySevod++21wjiLbinhORGUcjuD8uYS6tPCVUMmL5i6RVNUFWMXsVGpkRTfSQt3cAW81zbfe1sduy3h1N1S3pSXHnkCTvJ7onWMvDVdZNQw4pvxPxIJlWnp15VJH7CDqx/Kf1J6/8AfE+HcNNBxr1zjrO1PL/lbyA965UqYu63IL3xrRlFpGk2mkp1MoPXYkIW76ioAN/ycc4TXFR1drPYbUIby0BIHQOn1RVbGEnWFcfDXxZamC09cWeAbJL1aMejd2T9Y94sA+6sg/vU9eSgHc1vNHVpKiyROrowurKQQR7iMY5BBgpi+VtHHMhSVEkQ9VdQQfkccQkMlymOliEMIIQFiAWLHzsWO5N+pOOAACAuAAaJ9jq6oypyhDMakhnkCBVUt5QU1lSF6avOw1Hpfa2BCq9FE1MKeedDzEgaOKIkagFWNUS9yvNlfc2PUou+i5EJY1EqUlHYB5YZn5ukHzCATLNoHW7FSF97DAhfKehc/XUwDpLV6pACOi1N+apJAP1WpG6kjRb2bEQrRl+UxQNI0YK8yxK6jpFr+yvRepNhtgQn2BCMCE2loImbU0aFiVOoqL3jJKG/3SSR8T64EKj+IfihBQBoYdM1V+T1WM+shHf7g39bYuW1m6rmcgol0Ln2fOXmqhUVRMzF1Z9X2gCLrboBbawsMa76P8o06fdMEA8jGqgDnJVx4wy3U711EWWSFgJkU7pYeSRLf1bJY+4fBreb4XcljW2V4JDx3CdHc2O/5gcuvpNmq2TjZtr9VH1Gf01TCZ6qIfTIioGmwWfY2Mi+i281uuwuLgC1S4fc2lbsbZ/8l065ln7T1nKdNc4zgajXCXDP4+KvfhXwm6n+U6wF55d6dGG/m/rCO23sjoBv3FlcW4gy1pChRGegA3PLwGpKKTC8yVr1DTaAbm7tux9/+gxnWVqaDCXGXuzcev0GylUfiOWic4uqCMCEYEIwIRgQmVbS9WChrizoejr3BHrb/TFCvRfTqfiKPtfmH6h9Rt6JjXAjC5c/eJXALUTfTKPUaYtfy31QNfoe4W/Ru3Q9ifScP4hSvKUHOffzBHPmEl7Cwqu0XFaoeY9HTSTjcSkMN/ymQHQWvvcAYhX4U6oOzbXe1n6QRpyDiMQHmV1tUDPCJULm+Zy1MrSzNqdvwA7ADsB6Y0LW1pWtIUqQhoS3OLjJVknyKmiio1kEjPVoG5ysLRliAAEt5tNxq3B9LYyaV9cVqtcsgNpGMJGZgSTM5TtkesppY0Bs7rzkfENdlEriFw0ayFJF3aF3A3HbzD1Fjt6Y0B2N2xrtCRInJ0HeEsgtK2fhLxboquyzH6NKfsyHyE/dfp+lb54z61lUZmMwpBwK0BWBAIIIPQjFNSX3AhGBCRnpEcoXRWKNqQsAdLWIuvobEi/vwITCkyfRUPNrup1aI9NtBk0c03vvcopGwILPudQAEKQpaZI1CRoqKCSFUAC5JJ2G25JJ95OBCVwIRgQoHiXjCjoReomVW7Rr5nPwUb/M2Hvw2lQfU9kLhMLGOLPFmrrmFPRKadHYICCOY+o2ALdEBJHT9K2NNlpTotNSqZgSeQj4qOIkwFnsTSUs/njHMjPsyrex7Eqdj87jFlwp3VHuu7rhq06joR8lHNp0V3r84o6yPnVFN5TYSSwbSROdhrHR0bcq5/NIuN/OUbG8sn9lb1vBr82uHQ6tI3HmMshZL2PEuHpqmVXmkVHUU1RTTiZOVy5ABpLBNlWRT0umhbkfYJA7YsU7WrfW9W3uaeA4pGcgE54mn92I+cHmol4Y4OaZVi8PuB/pTjMK6JEgveGnVAokPUeX+z+Ptd9urb/iFOwoYA4k6STLieQ6n3KLGGo5bdRU5vzJPaPQdlHoPfjCtLeo5/4iv7Z0H6Ry8eZTXuEYW6fFPcaSUjAhGBCMCEYEIwIRgQmNZR+0VAYMLPG3suDsbg7Xt+OKFahUpP7e313bs76HkfVMa4EYXLDvELwtK6qnL1LRbmSn31xnvpHVl93Ue8dN/hvFqdw2CYI55EHkeR+KVUpFpWfZGYis0b2EkiBYna2lSGDHUT01BdAboNRvYb4u3fahzHs9lplwGpEECOcEyRvGWag2MwVY82RoMqhjnYLUJOWgCsCwS1yTYmw1b/o4yLYtrcVqVKIJplgDyQQC6ctdTGRTnZUgDrOSR4CllkciSRhR06M8y9VYG5sy2sxY+tzYbdBhnGxTpMmm0dtUIaw7g8wdQGjPLKddSuUZJzOQ1UPmpppImmjTkyc3SIg2pSpBOoXOpbbA9Qb7W6DQtxc06gpPONuGcUQZyEZZGczsRGcpbsJEjJOcq4gzDLhGYpZYkkXWiGxVlJIvoa4FyDvYE9e+Gxb3BcBBLTB6GNPeud5qvWT+O062FTTRyfejYofwOoE/hiu/hrfyldxq20HjZl7+2tREfvIGHy0sT+rFZ3D6o0gruIKYg8VMqb/1YH50co/emFmzrD8vwXcQSj+J2VAX+mJ8kkP7kxwWlY/lRiCjqvxiytASsksnuSJhf9PSMTFjWO0LmIKt5p48RjanpHb3yuF/ZXVf8Rh7OGn8zlzGqjUcfZxmTGOBig7rTjRYe9ydQ/SGJ1W2dm3HWIA6/Tf0Q3E8w1VSbL4tMheqVprFgFVmUm4JDSG3mIvawIJtvvh4r1i5uGkQ3ckgHxDc8uckEDZGEc81F0k5R0cdVYMPiDfFqowPaWHcQoAwZWi5zXU7s8GZMrfWEQSRDVLGhJKmQjYrptZd233HQ48pa21xTa2tw8RkMbXZMcYE4dwZnMQ3xzVt7mnKp5c/NVyakOXVekPHUXDKUQkhwwsFkW3ckHTudu2xxr06o4la4i11PTM6gjdp+B0z3EhJI7N3P73WgcDeGYDCrzKMamN46QKBf05ijYD7n6XcYq8R4vTtWCmwknQbk+H1XadIvMrYaWkJIeS2r7Kjog93vxh21o99T8Rc5u2GzR068ymueAMLdPin2NNKRgQjAhGBCMCEYEIwIRgQjAhNqiludSnS47jv7iO4xTuLTG7tKZwvG/PoRuPhsptfAg5hZ3xx4b09aS62pas/aA+rlP3h2J9RvvuGxZsuMvouFG5EHbkf2n5HNcdSBzasP4k4XqqGTRUxMm/lbqrfmsNj626juBj1FKsyoJaVXIIUjWZrAmXCnpmbVJLqqNYAYgewBa4KC3UG9x0GrGVTtKz+IG4rgQ1sMjTP2ieRPw3yTS5op4W+aQyfK0jAlqTGjMLwRShrOb21SWUkRg9L2DEWvYHDrm5fUJp0ASB7ZbEjo2SO9zjNoz1hca0DN3kpjjSodP5OncrI4juTqDKxR79V2IJPbGbwhjHuu6LJa3FyIIlo2OYTKpIwE/eaBmJbLXqqmOKaV5xHGZI16Aam3UBrHcddrY6aOHiTba3cWMawucATuYbrI66eKMX8vE7Mym9Dl9FURVUoidFgijeySEXdh5lu4by6rgH9+G17m8t6tGliBL3OGbdhJB7pbnET8lxrWOBMaAKCnipjAzoJkkDAKrsrKw+1YhF3Xba3cY1GOuRWDX4S2DJAII5ZEnXPfZKOGJCmK3h6lgqRSTPOr2H1vl0FmW4sCLhL+XXc9DsO2fR4hc3Ft+JotaWye7nMAwZPOM4gcpTHU2tdhKqONxIVt4kU5fIlPCE1LGrSSNGjl2YXPtg2QbAKLd73OMPh7/8AUabq9QmC4hoBIAAMbESTqSfKE+oOzOEJ7NIkcdHmsCLGwl5c8cYsuoXuVH2dSA3HTzD3k1WNfVqV+F13YgWyxx1g5QTvhOh15qRgBtVvPNHFUkFJUyaINaVUZfmFz7Eov9UAAqkN01aug6XxLhfb3lsw1KkOpuggD8zcu8TJMjlh1RUwscYGvz5fZVFx6RVlc6Lh+ozWZWpIGAVUWSeQ2UsiKuonoD5b6V1Hf8M2iRaUy2q4HNxAA0BJMdYmJyTHd45LXuCeAqehIaMCpqu87jyxnvoHb47nrv2x5+841VuXGjaieZ/KPE7+ATm0Q0S7+6vdLRhTqY6nPVj/AA9BhNrZNpO7R5xPOrj8ByC6985DIJ1i8lowIRgQjAhGBCMCEYEIwIRgQjAhGBC8yxhhZgCPQ4XUpMqNLXiR1XQSDIUbW5ZqQxlUmiPWKUAj5E/xxSbRuLUzbukfpcfg7X1lMxNd7SzDiXwhpZSTSSNSyf2Utyh/Nb2h+18Malr/ABA3F2dcYXcjkfI6HyKW6gdRms84q4LzSC30mKWVEFlkUmQBfiLsq+5rd/XG1b1bbPs4E6jTP6pTg7dR2dZ1HUQU0QQxGDUu7agVYg3vYEEEdLHY9cJtLF9vXrVS7F2kHSIIER1kb5KT3hzQOSd8SVcRoaOCCVZBFrMtrg63IPRgGIG4Bt/DFewoVRe3FeswjFhDdD3QI2JGucKVQjA1oOikOE6eZMtrZIkYvI0SoOXquFYliFIIIs3pbFXib6L+JW9Oo4ANDyc4zIAGciFKkCKbiOiiM1Wokp4zPEsKROV18oR6jJboqoASoQkkdre6+jbG3p13Ck/E5wBjFigDqSYBnIc5jdLdiLcxEdIVkyiollnGWZjDzQuoLKRZ4woJDh7bpsNz67k9MYt3SpUaJ4lw9+EmCW/lcSdC3Z2e2/XNOYSXdnUE/JZ5UIFZgp1AEgN6gHY/PHrGEloJEFVSrXnVZDmEcMhlSGpjQRyLJcK4Xo6sARffcG36t8OzoVuHVKlMNLqTiXNIiWzq0gkZciJ6p73CoAZgphmeYItJHRwtzLSGWVwCAXI0hUBsSAvcgXOLVC2e67dd1BHdDWjKYmSTGUk8jkFBzgG4B4qz0nC+aZjDDEKVYYYlCrLONJtt9phrI/MW3bCqdO2tKtSsHEueZIBy9NPVdLnOAHJXLhrwno4CDOzVko+wo0xg+/e5+Zt7sZlz/EIcTTtxiPJufqdAptoHV2S0qny46QhCxxqLLFEAFA9Nu3uGM02txdGbp0D9LT/uOp8kzG1vsDzUjHGFFlAA9BjRp02U2hrBAHJKJJMlesTXEYEIwIRgQjAhGBCMCEYEIwIRgQjAhGBCMCEYELzJGGFmAI9DiFSkyo3C8AjqugkaJr9A0/0bsnu6j8Dij/p/Z/0HlnTVvofkQmdpPtCVC5xwtBUX+kUdPMT9tRpf9LY/rw1l1xGhsHDoY9zsveuFtN3RU/MfCPLn3UVdP7gdS/tKx/Xiy3+IXs/qscPFpPvbIUewnQj1UFN4MRXvFmOn0Dw2P4hx+7Fhn8TWjhBcPMx7iFw27+SSqfB+ocAHMoXUdA5fb5XOGU+N2IMtLQehauGk/qlv/CmqKlHzVNJ6rqcg363BYA4WeL8OY4OAYCNDLZXezqERmvlN4LwA/W5hqHpHDv8AjrP7scqfxPajRw9Z+AQLd/JT+XeE2Wp1SrqPz20j9kKf14ru/iGo/wDpU3HwbA9XKXYAakK45Rw5FT//AE1LT0/3tIL/AKXX8Tiq+44jX2DB1OI+gge9dim3qpb+T9X9I7P7ug/AYV/poqZ3Dy/po30Hzld7WPZEJ3HGFFlAA92NCnTZTbhYAB0SySdV6xNcRgQjAhGBCMCEYEIwIRgQjAhGBCMCEYEIwIRgQjAhGBCMCEYEIwIX0YEJnXYo3eiYxQU/XHmq/tK01EHXBQ1Q5TtDj01poqr08OLqWvmBCMCEYEIwIRgQjAhGBCMCEYEIwIRgQ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http://www.npaid.org/var/ezflow_site/storage/images/media/images/usdos/164825-1-eng-GB/USD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75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Chontales - Data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5" y="1555680"/>
            <a:ext cx="8911716" cy="440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5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Chontales - Comparisons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38" y="1292711"/>
            <a:ext cx="8452996" cy="3279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38" y="5188433"/>
            <a:ext cx="8452996" cy="96871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28649" y="4609167"/>
            <a:ext cx="5876653" cy="7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 err="1"/>
              <a:t>Plantel</a:t>
            </a:r>
            <a:r>
              <a:rPr lang="en-CA" dirty="0"/>
              <a:t> Los Angeles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9997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Chontales Totals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2" y="1414574"/>
            <a:ext cx="8970428" cy="186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42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Regions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86" y="1325009"/>
            <a:ext cx="6509413" cy="1526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86" y="3249476"/>
            <a:ext cx="6509413" cy="11384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86" y="4798768"/>
            <a:ext cx="6509413" cy="11074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1349" y="1269633"/>
            <a:ext cx="2143865" cy="2138867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7460603" y="1860520"/>
            <a:ext cx="143238" cy="1515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Oval 13"/>
          <p:cNvSpPr/>
          <p:nvPr/>
        </p:nvSpPr>
        <p:spPr>
          <a:xfrm>
            <a:off x="7359774" y="2142866"/>
            <a:ext cx="188606" cy="2048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/>
          <p:cNvSpPr/>
          <p:nvPr/>
        </p:nvSpPr>
        <p:spPr>
          <a:xfrm>
            <a:off x="8208943" y="2901268"/>
            <a:ext cx="159207" cy="1603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9816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National Estimates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49" y="1149531"/>
            <a:ext cx="8627217" cy="235143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12805" y="3500964"/>
            <a:ext cx="2649304" cy="2643128"/>
            <a:chOff x="4253947" y="1269633"/>
            <a:chExt cx="4761267" cy="475016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6931193" y="2158212"/>
              <a:ext cx="847832" cy="7602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Oval 9"/>
            <p:cNvSpPr/>
            <p:nvPr/>
          </p:nvSpPr>
          <p:spPr>
            <a:xfrm>
              <a:off x="4845374" y="3184507"/>
              <a:ext cx="540206" cy="477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Oval 10"/>
            <p:cNvSpPr/>
            <p:nvPr/>
          </p:nvSpPr>
          <p:spPr>
            <a:xfrm>
              <a:off x="6460942" y="3755169"/>
              <a:ext cx="705457" cy="6676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Oval 11"/>
            <p:cNvSpPr/>
            <p:nvPr/>
          </p:nvSpPr>
          <p:spPr>
            <a:xfrm>
              <a:off x="5562609" y="2581922"/>
              <a:ext cx="318114" cy="33655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Oval 12"/>
            <p:cNvSpPr/>
            <p:nvPr/>
          </p:nvSpPr>
          <p:spPr>
            <a:xfrm>
              <a:off x="5338680" y="3208978"/>
              <a:ext cx="418872" cy="4549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Oval 13"/>
            <p:cNvSpPr/>
            <p:nvPr/>
          </p:nvSpPr>
          <p:spPr>
            <a:xfrm>
              <a:off x="7224582" y="4893298"/>
              <a:ext cx="353579" cy="3561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816482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3103"/>
            <a:ext cx="7886700" cy="4351338"/>
          </a:xfrm>
        </p:spPr>
        <p:txBody>
          <a:bodyPr/>
          <a:lstStyle/>
          <a:p>
            <a:r>
              <a:rPr lang="en-CA" dirty="0"/>
              <a:t>National level scoping is key to methodology development</a:t>
            </a:r>
          </a:p>
          <a:p>
            <a:r>
              <a:rPr lang="en-CA" dirty="0"/>
              <a:t>On the ground realities may be different than expected (</a:t>
            </a:r>
            <a:r>
              <a:rPr lang="en-CA" i="1" dirty="0"/>
              <a:t>Must adapt!)</a:t>
            </a:r>
            <a:endParaRPr lang="en-CA" dirty="0"/>
          </a:p>
          <a:p>
            <a:r>
              <a:rPr lang="en-CA" dirty="0"/>
              <a:t>Produce regional estimates however possible</a:t>
            </a:r>
          </a:p>
          <a:p>
            <a:r>
              <a:rPr lang="en-CA" dirty="0"/>
              <a:t>Sum regional estimates to produce national estimates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8620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Additional Information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125" y="1487970"/>
            <a:ext cx="3598309" cy="4606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6322" y="1657904"/>
            <a:ext cx="48057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Introduction to the Nicaraguan ASGM sector and additional inventory information: </a:t>
            </a:r>
            <a:r>
              <a:rPr lang="fr-CA" sz="2400" dirty="0">
                <a:hlinkClick r:id="rId3"/>
              </a:rPr>
              <a:t>http://www.artisanalgold.org/publications/reports/</a:t>
            </a: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Another more detailed report on conducting inventory work in Chontales will be available soon</a:t>
            </a:r>
            <a:r>
              <a:rPr lang="fr-CA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509392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41190"/>
            <a:ext cx="9144000" cy="1488990"/>
            <a:chOff x="198343" y="1151040"/>
            <a:chExt cx="9232494" cy="1401095"/>
          </a:xfrm>
        </p:grpSpPr>
        <p:pic>
          <p:nvPicPr>
            <p:cNvPr id="5" name="Picture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343" y="1151040"/>
              <a:ext cx="9232494" cy="140109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564" y="1268851"/>
              <a:ext cx="4088684" cy="936624"/>
            </a:xfrm>
            <a:prstGeom prst="rect">
              <a:avLst/>
            </a:prstGeom>
          </p:spPr>
        </p:pic>
      </p:grpSp>
      <p:pic>
        <p:nvPicPr>
          <p:cNvPr id="7" name="Picture 2" descr="F:\COWI Uganda Workshop\Presentation\Images\Intervi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74785" y="1695575"/>
            <a:ext cx="7772400" cy="1470025"/>
          </a:xfrm>
        </p:spPr>
        <p:txBody>
          <a:bodyPr>
            <a:normAutofit/>
          </a:bodyPr>
          <a:lstStyle/>
          <a:p>
            <a:r>
              <a:rPr lang="en-CA" b="1" dirty="0"/>
              <a:t>Thank you!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230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41493"/>
            <a:ext cx="8011767" cy="4511835"/>
          </a:xfrm>
        </p:spPr>
        <p:txBody>
          <a:bodyPr/>
          <a:lstStyle/>
          <a:p>
            <a:r>
              <a:rPr lang="en-CA" dirty="0"/>
              <a:t>Overview of ASGM in Nicaragua</a:t>
            </a:r>
          </a:p>
          <a:p>
            <a:r>
              <a:rPr lang="en-CA" dirty="0"/>
              <a:t>National Level Scoping</a:t>
            </a:r>
          </a:p>
          <a:p>
            <a:r>
              <a:rPr lang="en-CA" dirty="0"/>
              <a:t>Developing a country specific methodology</a:t>
            </a:r>
          </a:p>
          <a:p>
            <a:r>
              <a:rPr lang="en-CA" dirty="0"/>
              <a:t>Methodology by mining region</a:t>
            </a:r>
          </a:p>
          <a:p>
            <a:r>
              <a:rPr lang="en-CA" dirty="0"/>
              <a:t>Data collection by region</a:t>
            </a:r>
          </a:p>
          <a:p>
            <a:r>
              <a:rPr lang="en-CA" dirty="0"/>
              <a:t>Data analysis by region</a:t>
            </a:r>
          </a:p>
          <a:p>
            <a:r>
              <a:rPr lang="en-CA" dirty="0"/>
              <a:t>Producing national estimates</a:t>
            </a:r>
          </a:p>
          <a:p>
            <a:r>
              <a:rPr lang="en-CA" dirty="0"/>
              <a:t>Conclusions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4340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National Level Scoping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632" y="1375051"/>
            <a:ext cx="7886700" cy="4351338"/>
          </a:xfrm>
        </p:spPr>
        <p:txBody>
          <a:bodyPr/>
          <a:lstStyle/>
          <a:p>
            <a:r>
              <a:rPr lang="en-CA" dirty="0"/>
              <a:t>Literature review</a:t>
            </a:r>
          </a:p>
          <a:p>
            <a:r>
              <a:rPr lang="en-CA" dirty="0"/>
              <a:t>Stakeholder Interviews</a:t>
            </a:r>
          </a:p>
          <a:p>
            <a:r>
              <a:rPr lang="en-CA" dirty="0"/>
              <a:t>Field visits to select regions</a:t>
            </a:r>
          </a:p>
          <a:p>
            <a:r>
              <a:rPr lang="en-CA" dirty="0"/>
              <a:t>Use existing information to develop a national approach</a:t>
            </a:r>
            <a:endParaRPr lang="fr-CA" dirty="0"/>
          </a:p>
        </p:txBody>
      </p:sp>
      <p:pic>
        <p:nvPicPr>
          <p:cNvPr id="4" name="Picture 4" descr="Résultat de recherche d'images pour &quot;book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5415" y="1249098"/>
            <a:ext cx="3090883" cy="14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75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Literature Review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606" y="1348547"/>
            <a:ext cx="7886700" cy="4351338"/>
          </a:xfrm>
        </p:spPr>
        <p:txBody>
          <a:bodyPr/>
          <a:lstStyle/>
          <a:p>
            <a:r>
              <a:rPr lang="en-CA" dirty="0"/>
              <a:t>Limited academic literature</a:t>
            </a:r>
          </a:p>
          <a:p>
            <a:r>
              <a:rPr lang="en-CA" dirty="0"/>
              <a:t>A few public sector reports (Government, NGOs)</a:t>
            </a:r>
          </a:p>
          <a:p>
            <a:r>
              <a:rPr lang="en-CA" dirty="0"/>
              <a:t>3 major LSM companies (some useful information)</a:t>
            </a:r>
            <a:endParaRPr lang="fr-CA" dirty="0"/>
          </a:p>
          <a:p>
            <a:r>
              <a:rPr lang="en-CA" dirty="0"/>
              <a:t>Mining noted in 6 departments</a:t>
            </a:r>
          </a:p>
          <a:p>
            <a:r>
              <a:rPr lang="en-CA" dirty="0"/>
              <a:t>Basic understanding of extraction and processing</a:t>
            </a:r>
          </a:p>
        </p:txBody>
      </p:sp>
      <p:pic>
        <p:nvPicPr>
          <p:cNvPr id="4" name="Picture 4" descr="Résultat de recherche d'images pour &quot;book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6093" y="4297098"/>
            <a:ext cx="3090883" cy="14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56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Stakeholder Meetings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1783"/>
            <a:ext cx="7886700" cy="2653609"/>
          </a:xfrm>
        </p:spPr>
        <p:txBody>
          <a:bodyPr/>
          <a:lstStyle/>
          <a:p>
            <a:pPr marL="0" indent="0">
              <a:buNone/>
            </a:pPr>
            <a:r>
              <a:rPr lang="en-CA" b="1" u="sng" dirty="0"/>
              <a:t>Managua</a:t>
            </a:r>
          </a:p>
          <a:p>
            <a:r>
              <a:rPr lang="en-CA" dirty="0"/>
              <a:t>National Governments (MEM and MARENA)</a:t>
            </a:r>
          </a:p>
          <a:p>
            <a:r>
              <a:rPr lang="en-CA" dirty="0"/>
              <a:t>NGOs operating in the sector</a:t>
            </a:r>
          </a:p>
          <a:p>
            <a:r>
              <a:rPr lang="en-CA" dirty="0"/>
              <a:t>LSM companies</a:t>
            </a:r>
          </a:p>
          <a:p>
            <a:r>
              <a:rPr lang="en-CA" dirty="0"/>
              <a:t>Gold buyers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8650" y="4351538"/>
            <a:ext cx="74021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b="1" u="sng" dirty="0"/>
              <a:t>Regional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Regional and Municipal Governments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Miners and Processors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Gold Buyers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348526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8866"/>
            <a:ext cx="5876653" cy="784405"/>
          </a:xfrm>
        </p:spPr>
        <p:txBody>
          <a:bodyPr/>
          <a:lstStyle/>
          <a:p>
            <a:r>
              <a:rPr lang="en-CA" dirty="0"/>
              <a:t>ASGM in Nicaragua</a:t>
            </a:r>
            <a:endParaRPr lang="fr-C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9623" y="1075768"/>
            <a:ext cx="8886411" cy="2653609"/>
          </a:xfrm>
        </p:spPr>
        <p:txBody>
          <a:bodyPr/>
          <a:lstStyle/>
          <a:p>
            <a:r>
              <a:rPr lang="en-CA" dirty="0"/>
              <a:t>ASGM present in 6 departments</a:t>
            </a:r>
          </a:p>
          <a:p>
            <a:r>
              <a:rPr lang="en-CA" dirty="0"/>
              <a:t>Few if any formal ASGM operations (local governance)</a:t>
            </a:r>
          </a:p>
          <a:p>
            <a:r>
              <a:rPr lang="en-CA" dirty="0"/>
              <a:t>Manual extraction, mechanised processing</a:t>
            </a:r>
          </a:p>
          <a:p>
            <a:r>
              <a:rPr lang="en-CA" dirty="0"/>
              <a:t>Extraction mixed open pit and tunnel</a:t>
            </a:r>
          </a:p>
          <a:p>
            <a:r>
              <a:rPr lang="en-CA" dirty="0"/>
              <a:t>ALL processing conducted using toll milling services</a:t>
            </a:r>
          </a:p>
          <a:p>
            <a:pPr lvl="1"/>
            <a:r>
              <a:rPr lang="en-CA" i="1" dirty="0" err="1"/>
              <a:t>Rastras</a:t>
            </a:r>
            <a:r>
              <a:rPr lang="en-CA" i="1" dirty="0"/>
              <a:t>, Ball Mills, Central Cyanidation</a:t>
            </a:r>
          </a:p>
          <a:p>
            <a:endParaRPr lang="en-CA" i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110" y="4108174"/>
            <a:ext cx="2435115" cy="20567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80" y="4108174"/>
            <a:ext cx="2743614" cy="2057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803" y="4108174"/>
            <a:ext cx="2742371" cy="20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0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Rastras</a:t>
            </a:r>
            <a:endParaRPr lang="fr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30" y="1371331"/>
            <a:ext cx="6300723" cy="472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2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5614"/>
            <a:ext cx="5876653" cy="784405"/>
          </a:xfrm>
        </p:spPr>
        <p:txBody>
          <a:bodyPr/>
          <a:lstStyle/>
          <a:p>
            <a:r>
              <a:rPr lang="en-CA" dirty="0"/>
              <a:t>Mining Regions </a:t>
            </a:r>
            <a:endParaRPr lang="fr-CA" dirty="0"/>
          </a:p>
        </p:txBody>
      </p:sp>
      <p:grpSp>
        <p:nvGrpSpPr>
          <p:cNvPr id="13" name="Group 12"/>
          <p:cNvGrpSpPr/>
          <p:nvPr/>
        </p:nvGrpSpPr>
        <p:grpSpPr>
          <a:xfrm>
            <a:off x="4253947" y="1269633"/>
            <a:ext cx="4761267" cy="4750167"/>
            <a:chOff x="4253947" y="1269633"/>
            <a:chExt cx="4761267" cy="475016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3947" y="1269633"/>
              <a:ext cx="4761267" cy="4750167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6931193" y="2158212"/>
              <a:ext cx="847832" cy="7602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Oval 5"/>
            <p:cNvSpPr/>
            <p:nvPr/>
          </p:nvSpPr>
          <p:spPr>
            <a:xfrm>
              <a:off x="4845374" y="3184507"/>
              <a:ext cx="540206" cy="47709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Oval 6"/>
            <p:cNvSpPr/>
            <p:nvPr/>
          </p:nvSpPr>
          <p:spPr>
            <a:xfrm>
              <a:off x="6460942" y="3755169"/>
              <a:ext cx="705457" cy="6676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Oval 7"/>
            <p:cNvSpPr/>
            <p:nvPr/>
          </p:nvSpPr>
          <p:spPr>
            <a:xfrm>
              <a:off x="5562609" y="2581922"/>
              <a:ext cx="318114" cy="33655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Oval 8"/>
            <p:cNvSpPr/>
            <p:nvPr/>
          </p:nvSpPr>
          <p:spPr>
            <a:xfrm>
              <a:off x="5338680" y="3208978"/>
              <a:ext cx="418872" cy="4549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Oval 9"/>
            <p:cNvSpPr/>
            <p:nvPr/>
          </p:nvSpPr>
          <p:spPr>
            <a:xfrm>
              <a:off x="7224582" y="4893298"/>
              <a:ext cx="353579" cy="3561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60362" y="1269633"/>
            <a:ext cx="36216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3200" dirty="0"/>
              <a:t>Chinandega</a:t>
            </a:r>
          </a:p>
          <a:p>
            <a:pPr marL="342900" indent="-342900">
              <a:buFont typeface="+mj-lt"/>
              <a:buAutoNum type="arabicPeriod"/>
            </a:pPr>
            <a:r>
              <a:rPr lang="en-CA" sz="3200" dirty="0"/>
              <a:t>Bonanza Triangle</a:t>
            </a:r>
          </a:p>
          <a:p>
            <a:pPr marL="342900" indent="-342900">
              <a:buFont typeface="+mj-lt"/>
              <a:buAutoNum type="arabicPeriod"/>
            </a:pPr>
            <a:r>
              <a:rPr lang="en-CA" sz="3200" dirty="0"/>
              <a:t>Chontales</a:t>
            </a:r>
          </a:p>
          <a:p>
            <a:pPr marL="342900" indent="-342900">
              <a:buFont typeface="+mj-lt"/>
              <a:buAutoNum type="arabicPeriod"/>
            </a:pPr>
            <a:r>
              <a:rPr lang="en-CA" sz="3200" dirty="0"/>
              <a:t>Matagalpa, </a:t>
            </a:r>
            <a:r>
              <a:rPr lang="en-CA" sz="3200" dirty="0" err="1"/>
              <a:t>Esteli</a:t>
            </a:r>
            <a:r>
              <a:rPr lang="en-CA" sz="3200" dirty="0"/>
              <a:t>, Leon</a:t>
            </a:r>
          </a:p>
          <a:p>
            <a:pPr marL="342900" indent="-342900">
              <a:buFont typeface="+mj-lt"/>
              <a:buAutoNum type="arabicPeriod"/>
            </a:pPr>
            <a:r>
              <a:rPr lang="en-CA" sz="3200" dirty="0"/>
              <a:t>Nueva Segovia</a:t>
            </a:r>
          </a:p>
          <a:p>
            <a:pPr marL="342900" indent="-342900">
              <a:buFont typeface="+mj-lt"/>
              <a:buAutoNum type="arabicPeriod"/>
            </a:pPr>
            <a:r>
              <a:rPr lang="en-CA" sz="3200" dirty="0"/>
              <a:t>Rio San Juan</a:t>
            </a:r>
          </a:p>
          <a:p>
            <a:pPr marL="342900" indent="-342900">
              <a:buFont typeface="+mj-lt"/>
              <a:buAutoNum type="arabicPeriod"/>
            </a:pP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1486215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554</Words>
  <Application>Microsoft Office PowerPoint</Application>
  <PresentationFormat>On-screen Show (4:3)</PresentationFormat>
  <Paragraphs>118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Case Study: Nicaragua</vt:lpstr>
      <vt:lpstr>Introduction</vt:lpstr>
      <vt:lpstr>National Level Scoping</vt:lpstr>
      <vt:lpstr>Literature Review</vt:lpstr>
      <vt:lpstr>Stakeholder Meetings</vt:lpstr>
      <vt:lpstr>ASGM in Nicaragua</vt:lpstr>
      <vt:lpstr>Rastras</vt:lpstr>
      <vt:lpstr>Mining Regions </vt:lpstr>
      <vt:lpstr>Country Specific Approach</vt:lpstr>
      <vt:lpstr>Chinandega Approach</vt:lpstr>
      <vt:lpstr>Hg:Au Ratio Measure</vt:lpstr>
      <vt:lpstr>Hg:Au Ratio Measure</vt:lpstr>
      <vt:lpstr>Chinandega</vt:lpstr>
      <vt:lpstr>Bonanza Triangle</vt:lpstr>
      <vt:lpstr>Bonanza Triangle</vt:lpstr>
      <vt:lpstr>Bonanza Triangle</vt:lpstr>
      <vt:lpstr>Chontales</vt:lpstr>
      <vt:lpstr>Chontales</vt:lpstr>
      <vt:lpstr>Chontales - Data</vt:lpstr>
      <vt:lpstr>Chontales - Comparisons</vt:lpstr>
      <vt:lpstr>Chontales Totals</vt:lpstr>
      <vt:lpstr>Other Regions</vt:lpstr>
      <vt:lpstr>National Estimates</vt:lpstr>
      <vt:lpstr>Conclusions</vt:lpstr>
      <vt:lpstr>Additional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2017-12-04T17:35:23Z</dcterms:created>
  <dcterms:modified xsi:type="dcterms:W3CDTF">2017-12-08T10:19:42Z</dcterms:modified>
</cp:coreProperties>
</file>