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51"/>
  </p:notesMasterIdLst>
  <p:sldIdLst>
    <p:sldId id="318" r:id="rId2"/>
    <p:sldId id="256" r:id="rId3"/>
    <p:sldId id="257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62" r:id="rId13"/>
    <p:sldId id="264" r:id="rId14"/>
    <p:sldId id="281" r:id="rId15"/>
    <p:sldId id="303" r:id="rId16"/>
    <p:sldId id="299" r:id="rId17"/>
    <p:sldId id="316" r:id="rId18"/>
    <p:sldId id="297" r:id="rId19"/>
    <p:sldId id="301" r:id="rId20"/>
    <p:sldId id="302" r:id="rId21"/>
    <p:sldId id="283" r:id="rId22"/>
    <p:sldId id="267" r:id="rId23"/>
    <p:sldId id="271" r:id="rId24"/>
    <p:sldId id="294" r:id="rId25"/>
    <p:sldId id="273" r:id="rId26"/>
    <p:sldId id="282" r:id="rId27"/>
    <p:sldId id="272" r:id="rId28"/>
    <p:sldId id="274" r:id="rId29"/>
    <p:sldId id="263" r:id="rId30"/>
    <p:sldId id="280" r:id="rId31"/>
    <p:sldId id="276" r:id="rId32"/>
    <p:sldId id="269" r:id="rId33"/>
    <p:sldId id="319" r:id="rId34"/>
    <p:sldId id="321" r:id="rId35"/>
    <p:sldId id="325" r:id="rId36"/>
    <p:sldId id="322" r:id="rId37"/>
    <p:sldId id="270" r:id="rId38"/>
    <p:sldId id="323" r:id="rId39"/>
    <p:sldId id="324" r:id="rId40"/>
    <p:sldId id="320" r:id="rId41"/>
    <p:sldId id="279" r:id="rId42"/>
    <p:sldId id="277" r:id="rId43"/>
    <p:sldId id="317" r:id="rId44"/>
    <p:sldId id="278" r:id="rId45"/>
    <p:sldId id="315" r:id="rId46"/>
    <p:sldId id="311" r:id="rId47"/>
    <p:sldId id="312" r:id="rId48"/>
    <p:sldId id="313" r:id="rId49"/>
    <p:sldId id="314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9333" autoAdjust="0"/>
  </p:normalViewPr>
  <p:slideViewPr>
    <p:cSldViewPr snapToGrid="0">
      <p:cViewPr varScale="1">
        <p:scale>
          <a:sx n="46" d="100"/>
          <a:sy n="46" d="100"/>
        </p:scale>
        <p:origin x="20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CDF5E-3240-4549-AF61-D753F37D0DE0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14908-4F48-451D-86D1-EF10C16F15B9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489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94114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9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28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0170" indent="-90170">
              <a:spcAft>
                <a:spcPts val="0"/>
              </a:spcAft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88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0340" indent="-90170">
              <a:spcAft>
                <a:spcPts val="0"/>
              </a:spcAft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7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0170" indent="-90170">
              <a:spcAft>
                <a:spcPts val="0"/>
              </a:spcAft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68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0"/>
              </a:spcAft>
              <a:buSzPts val="1100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4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0"/>
              </a:spcAft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78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5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53978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50177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5638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5021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3784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47615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21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1881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2846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1385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40900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098223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29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464344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30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98230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296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46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517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48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57393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4908-4F48-451D-86D1-EF10C16F15B9}" type="slidenum">
              <a:rPr lang="fr-CA" smtClean="0"/>
              <a:t>49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5066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4521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168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67699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595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722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638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082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6921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1457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945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11EAC-1B12-4A7E-BA7D-7B117AB5437F}" type="datetimeFigureOut">
              <a:rPr lang="fr-CA" smtClean="0"/>
              <a:t>2017-12-08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8C294-880F-4635-9F15-265F56D3D78C}" type="slidenum">
              <a:rPr lang="fr-CA" smtClean="0"/>
              <a:t>‹#›</a:t>
            </a:fld>
            <a:endParaRPr lang="fr-CA"/>
          </a:p>
        </p:txBody>
      </p:sp>
      <p:pic>
        <p:nvPicPr>
          <p:cNvPr id="7" name="Picture 6" descr="AGC logo_Black_LowQ.jpg"/>
          <p:cNvPicPr/>
          <p:nvPr userDrawn="1"/>
        </p:nvPicPr>
        <p:blipFill>
          <a:blip r:embed="rId13"/>
          <a:stretch>
            <a:fillRect/>
          </a:stretch>
        </p:blipFill>
        <p:spPr>
          <a:xfrm>
            <a:off x="6785591" y="274638"/>
            <a:ext cx="2106244" cy="47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6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0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9.jpeg"/><Relationship Id="rId4" Type="http://schemas.openxmlformats.org/officeDocument/2006/relationships/image" Target="../media/image11.pn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9.jpeg"/><Relationship Id="rId5" Type="http://schemas.openxmlformats.org/officeDocument/2006/relationships/image" Target="../media/image12.png"/><Relationship Id="rId10" Type="http://schemas.openxmlformats.org/officeDocument/2006/relationships/image" Target="../media/image8.jpeg"/><Relationship Id="rId4" Type="http://schemas.openxmlformats.org/officeDocument/2006/relationships/image" Target="../media/image11.pn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9.jpeg"/><Relationship Id="rId5" Type="http://schemas.openxmlformats.org/officeDocument/2006/relationships/image" Target="../media/image12.png"/><Relationship Id="rId10" Type="http://schemas.openxmlformats.org/officeDocument/2006/relationships/image" Target="../media/image8.jpeg"/><Relationship Id="rId4" Type="http://schemas.openxmlformats.org/officeDocument/2006/relationships/image" Target="../media/image11.png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3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84D7E36-3679-4B5A-93EF-950C6D0DC4B2}"/>
              </a:ext>
            </a:extLst>
          </p:cNvPr>
          <p:cNvSpPr/>
          <p:nvPr/>
        </p:nvSpPr>
        <p:spPr>
          <a:xfrm>
            <a:off x="-381000" y="-1"/>
            <a:ext cx="9525000" cy="7000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E2154DA-93F4-48F9-8F42-5164BA52847C}"/>
              </a:ext>
            </a:extLst>
          </p:cNvPr>
          <p:cNvPicPr/>
          <p:nvPr/>
        </p:nvPicPr>
        <p:blipFill rotWithShape="1">
          <a:blip r:embed="rId2"/>
          <a:srcRect l="20659"/>
          <a:stretch/>
        </p:blipFill>
        <p:spPr>
          <a:xfrm>
            <a:off x="0" y="-9832"/>
            <a:ext cx="4953000" cy="70104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97" y="304801"/>
            <a:ext cx="3516783" cy="762000"/>
          </a:xfrm>
          <a:prstGeom prst="rect">
            <a:avLst/>
          </a:prstGeom>
        </p:spPr>
      </p:pic>
      <p:sp>
        <p:nvSpPr>
          <p:cNvPr id="32770" name="AutoShape 2" descr="data:image/jpeg;base64,/9j/4AAQSkZJRgABAQAAAQABAAD/2wCEAAkGBxQTEhUUExQUFhUXGR4bGBgXGBwgIRweHBscHhsgHCAgHSogIB4lHR8fITEhJSorLi4wHSAzODMsNygtLysBCgoKDg0OGxAQGy8kICQsLDQsMDAsLC8wNDQ0LCwsLCwsLywsLCwsNCwtLCwsLDQsLCwvLCwsLCwsLCwsLCwsLP/AABEIAOEA4AMBEQACEQEDEQH/xAAcAAABBQEBAQAAAAAAAAAAAAAAAwQFBgcIAgH/xABMEAACAQIEBAMEBQcJBgUFAAABAgMEEQAFEiEGEzFBByJRMmFxgRQjQmKRUnKSoaKxwRUkM0NTgrLC0Qg1Y3Sz4RclRHPwNJPD0/H/xAAaAQACAwEBAAAAAAAAAAAAAAAAAwIEBQEG/8QAQhEAAQMCBAMFBgQFAgUEAwAAAQACEQMEEiExQQVRYRMicYGRMqGxwdHwFEJScgYjM+HxFbIWYoKSwjRE0uIkQ6L/2gAMAwEAAhEDEQA/ANvwIRgQjAhGBCMCEYEIwIRgQjAhNZa9AbX1H0UXP6sUqnEKDHYQcTuTRJ93zTBTcc0jNWuBqKrGv5UrAD/588QFa8q/06UfuPybPxXcLBqfRVrMePaGL+kzGH4Qrr/WobD28N4hV9qpHg0D3ulRx0xoPeoCr8W8tXo9bL+aoA/aZcOb/D1V3t1X/wDdH+0BHbjYD0TB/GOg7U9Yfiy//sxP/htm5P8A3u+q5+IP2AvqeMdB3p6wfBlP/wCTB/w0zZx/73fVH4g/YCkKTxZy1ustZF+et/8ACWwt38P1W+xVf/3T/uC724OoHorBlvHNFLblZjAb9FmHLP7Wk4Q/h3EaXs1J/c0H3thdx0zqPerHHWSWuUDr+VGwP4DCDcXdL+rSnq0z7jBXcLDofVKw5hGxtex9G2P68MpcRt6jsOKHcjkfeuGk4Zp1i8lowIRgQjAhGBCMCEYEIwIRgQjAhGBCMCEYEIwIRgQgnAhM2rbm0Y1nueij4n/TGe6+xnBbtxnno0eJ38pTBTjN2XxVI4o8RaGmuskxqZR/VU/sg+jNe2x67k+7FmlwW4uc7l0jkO6301PmVw1Wt9kLM878Y62S60yx0qfcAZvmzC3zCjG9b8KoURAHpkPckuqEqi1uYz1LgyyyzOTYa3LG59LnbF8NZTGQgKGqf5rw4aWeOGokClgCxQFtIJsOukHe97Ha3fpila8Rbd0DWtxIExOUx6x5hTdTwOhye5lklLS1JppWqZXVlBMaovtAEaQSxJsemK9re3N3bC4phrQQYkk6SM4AjRScxrHYTK+cLZPS1Mk8UjsukExTX2uXWNNSldwSwPUf6HEry6tqdOrTaHZ95u8QXGDOoA5FFNrXEg+qbUmTrHUTQVSSao0kbyOF3jjZx1U3VgBv78OqXhq27K9s4Q4tGYnJzg3YjMT7oUQyHFrvvKUplGV0s5hi1zCaZiLKFZYwWKrquVJNhqNu1sRu7q5t21KuFuBgnMkEwJMZEDkOq6xrXQNyk80yCONZzHUCRoH0urRlSfNpuu5BF/fiVvfVKhp46cB4kGQRpMHIH3IcwCYOijsqzmopjqp5pYje/kci/wAQDY/PF99Nj/aEpcq/ZJ4y1SWWrjjqk9SAj/io0/s/PGddcHt64hw9c1NtVzdFpvC3HdHV2WnnMUh/qKja59FN7H+6SfcMefrcHubTO3flyPeb9Qniq13tBXCOvsdMg0N7+h+BwhnEA12C4bgd19k+B+q6aciW5p7jSSkYEIwIRgQjAhGBCMCEYEIwIRgQjAhGBCRqalUG/U9AOp+GK9xcsoDvZk6AanwCk1hcqlxjxhT0S3q3u5F0pozdj6F/Qe82G21+mIUOHXF8Zr5N/SNP+o7+AyUjUaz2def0WH8W+I1ZX/Vg8mA7CGI2BB2s7dW+Gw92PUW9lSt25DT7y5Ku5xcm1BwebTGdxrgTW9PEQZLX3ufYW3U7sR3FyMUa3GGzTFJuVQwHnJsxll7RnbQHYpgo6zttuluGM2ijroTAmmOUBWjlAfS5BUefTfSW0tcW6kW2xHiNpVq2TxWd3m5y2W5AzpOsSN+aKbgHjCnsvD8bVNNV0oP0Z5l5iHrCysC6MOw2Nu34i9anf1G0Ktpcn+a1pg7PBEBw+f8AmJGmMQe3SfRNOLJDU0FHVm2tdUEh96klP2bn54dwwC2v7i1Ghh7fPJ3vC5U71NrvJS3FubvHWQSwwRSGSKKW/KDMbi2xsSOmxG4xS4TaMqWdSlVeWhr3t9qAM/Lnup1XkPBA2BUFFkE0UVYDG1+TGSoBJUtLE4U7e0EsSO2NR1/Rq1KJa4RjdB5w1zZHSchzShTcAfD5hSmW5rHWU0hmNqump5Qr/wBrGYmWxPdlJv8Aie5tQr2lSyuWikP5NR7SR+l2IGR0dEePkphwe3PUA+YhRXhlBqzCJj0jDufgEP8AEjFz+I3xw97Rq6GjzI+Sjbj+YFWqqoLu7nq7Fj8zfGyxgY0NGwhJJnNW7JgtHlxrAqmomkMcLMAeWADqYA/a2Iv8PfjAui694iLMkimxuJ4GWIk5NPTfqnt7lPHudEnwyz15nhqHaS0LyI7m7RutrEMdwp6Fen4YbxAs4eKdWiMMva0gZAg5aaSNQdcuRXKc1JDs8lG5Xw4ZqWSo5iRhHCfWGysWAsA3Zh3vtYg3G+LdxxEUbltvhLi4E5ZkAbkcjtGc5Qotp4mlys/D3iFX5cRDVKZ4PyJTc6fWKTe49PaXba3XEatra3tM4YPP6EbH0K4HOYVsnCnE8FXHzKOTWB7cD7Ony9PeLg+uPM1rC64ef5PeZ+k/+J+RVgPbU9rXn9VaKWqVxdfmD1HxGH211TuG4mHxB1HQhQcwt1S2LKijAhGBCMCEYEIwIRgQjAhGBCbVNTY6UGpz27D3n3YpXN0WOFKkMTztsOruQ952U2snM6LKPEHxPWlLwUbCWp6STmxWM91QdCw/Ae83A0uG8HAPbVjLjv8AIch0UalXYaLI8mphW1QFRU6GkYXd9TMxPv6XPS7Edsa99cPtbd1SlTxYRoIH35ApbGhzoJhWCjoKbVWU09KIeRGzCbW5ZWWwUsTZW1kiwCgG+w32ya1e5LaFzQq48bgMMAAg6xuMImZJiM00Nb3muERuoPhriFoa1aiQ6gxIm29pW2a4A3/K95GNHiPD23Fm6gzIgd3oRmPp4JdOphfiPmvfFGQvR1RAusWsGKU3tpO62IvfT3tc7Yjwy/Ze2occ3RDm7yMiI67IqUyx3TZO5+JeTPUmkZ2jqQ4dGWwDODulmJ2Yki4G22FN4b29GkLkAOpkEEGdNjkNQM9eakakE4dCpHIOGc3mp+RDSlIWbUxlRVDNt5vrd9gABoGG1mWnb9u8y8CBBOQ5ZR75UQXYcOytlN4V5tJ/T5gEH5KyStYelvKo+AxXD7JnsURP7R8dSuy86lLR+A9zeSvYnvaHf8TKcO/1GBAb7/7KOBe38BU+zWuD74Qf3OMA4kd2+9GBIp4MVkAP0XMdJPbS8YPx0u37jiFS6oVsq1IHxAPxC6A4aFVLOfCXNIyX5Uc19yYXX/CdJ/AYuU72jETHiolpUK7skH0KtSaDS/MiZozdSRZgymxKHrcbg9jfCnUIuPxVCCSMLhOoGYIPMdciNxCkHd3C5Pssqo4YZKah5lTU1I0PIEKhEOxVQfNvfdjYbj0xSuaL61dlxdxTpUswJkk8zsI2AlTaQAWszJT3iE06mDKyzKsWnVMhFhM/tF1PtKL9dQK3I3tbFbh4uHipxMAEvmGnXAPZAI0J10M5aKVTCIpct+qp+ZV11EEbMYI3cx6up1WBJHQX0g27XPXcn0FCjDu2eAHuADo6Tl1iTnukE7DRSWV5VWwCOqhblOQXiAkUSMo3LKl9TLbtY3F9iMV3X9s97qJzgwTBwg8i6IB88vFdFN0Stf8AD/xGjrysU5WCtGysNkm93ub7v4egxeJ8GId29A4XDf5O5j4JtOrlhdotLpKvUSrDS46r/EeoxStbztSadQYXjUfMcwpPZGY0TrF5LRgQjAhGBCMCEYEIwITaqqCLKm7t09w9T7sU7q5cwilSEvdpyA/Ueg95yU2NnM6LFfFHxG0a6Khe5NxUVAO7HuiH07Ej4D1OxwrhTaLcb8ycyTqTzPyGyXUqYtFmfDFBDPMY53eNTG5VlF7FRq3W1yNIbYbnbGhxCvWoUg+i0OMgQTGRMa7Zka5KNNocYKc5vwnPCvOjKzwdRNCdQt94DdSO99h64Ra8WoV39k+WVP0uyPlsfJddSc0SMxzCt0fEU81ElVDKiSxER1KyaNMot5WOrq1uw3626C+EeG29K8NrVYSx8upkTLT+ZojQTmNuaf2jizEDmNeqqdbmQrGjSChiWoY9YQx1nr5Y76fW9w2N+1s322LHWc5mwdGX/VEnpmEhzw7RsFaHw54Nz1DCbM5mW/8AVq2pz7mc3VfgL/LEHXlOk3BQaAPQei5hJzK1bh/hGjohangRD+WRqc/F2u3yvbFCpWqVPaKkBCm8KXUxzLNEhKqQ7O99EaLqZre0fQAXF2YgXIF7kAiEzatqJjaBVhC+21RGxNz9lVV19x1aiO3wEL6orW21U8ZXYtoZtZ7FQWGge4lvjtgQvEOcyoCs1PIzqSHaFQUt2YanDWI+yNRBuLnYkQpajqklRZIzdWFwbEfIg7gg7EHcEEHAhea6hjmQpNGkiHqrqGH4HHWuLTIKFm/EvgxSy3ko3amlvcC5ZL9fXUu/obD0xep37xk8SFEt5LHONOG62klvWISW2Eo3V7D8vu1h9rzeuNG1fRLMNLIDbl5fTJQdMyVGUWVl4J5r2WEL8SXcL+ABJJ/N9cFW5DK1Olu6fcJ+/PkuhsgnkrXmtSGpcuzC3mgZYJFB68o6kse1wCf73uxh2tMsurqxJyeC9v8A1ZO9CnOMta/ll6KFpaRaxiVkP02RiyRqlk2udGr7LHqu2kAAEi+2nUrOs2iW/wAloAJJ73jG4554icwDusDH4lal4b8fNOy0NcxSqQ6YZm2LEbaJL/b7XPtdDv7WZxXhTLhgr0DBGbSNvqDuFOlULTBWs0VVqurCzr7Q/iPdjNs7s1Zp1BD26j5joVN7IzGidYvJaMCEYEIwIRgQkaqfQt+pOyj1PYYr3NwKLMUSTkBzOw+9lJjcRWR+LvHBplajp3/nEg/nEi9UUjZF9GI/Ae83F7g/DS0GtWzcdT8h0GyjVqTkNFm+R5JppXq1SGpkQj6ktq5am/nkQG7dNlvYbk3tYWbu+BuW2ri6mHaOiMR/S0nTx30HNDGd3GM+iVzqviQ0FWkKQykFpY4xpUqrgKQvYONXxHr1xCzt6pFxbPqF7BAa45kSJInfCYXXuHdcBBRXZvPl9UEiDRQIxKIvSVLjzsSDrLLbzEbdBa2CnZ2/EbbFWh7iMz+k8hHs4TtvvK4XupugZD4pfhzhmszqdnAWKEMdUgS0aX3IRR7TfO/Qse+LrexsaQY2SY3Mk+JP3yCgSXmSt+4R4Opcvj006eYjzytu7/E9h90WGMytXfVMuKkBCsGErqMCEwzqpkRAIgvMdgiFr6RfqxA62UE22uQBcXvgQmUxWjVqiomkl9hCxRSRqeyhVjUbam9Cfwx0AkwFwkASVCVnFU7zXp1VYgu3OQ3kO5JADAqBYAX3J1XUbHFllqSJdkkOuADlmmVPnNYrFhPGxk3ZZIiUTTcfVhZAyiwuQWb8SSWG0EaqAuTOifZZxkYom+lq7FSzCWNF0stybWv5So8u+1gDquSAmpbuaTGYTKddrhnqpTMqOSlikmglNk1yGFguhrku4vp1KSSfMDsTex6Gunqwq1wD6+uBC+4EJGspElRo5UV0YWZWAII94OOgkGQhYvxt4VyUrNVZZdkAOunI1HSfaCg35ikfYNz6X7aNO5ZWb2db108DloeqjBGYWa1eaVFYI6ZI0CpcpDCukFu5te7N1/X78OpWlvZufcOcZOrnGcthOgCC9z4aPQKcmlXKYjGhVswlXzsNxAp+yPvn/v0tfLY13GKoqPyt2nuj9ZG5/wCUbc/gw/yRA9o+5VrNM2EscAIJmjB1yk+ZvN5F9+lbeY7726AX2re2NKo8g90xDdhlmfM7DLfUlJc6QOa27ww40auj5ExtWwLdWP8AXIPX7w7/ABv628/xnhjpFxb+0NPm09DtyKdSqfldotNpKgSLqHwI9D3GEWly24ph7fMbg7goe0tMJbFlRRgQjAhBOAmEKk8ecWLQ0zVOxka8dKh7serkeg6/gO+K3Dbc3tft3eyPZ8N3eLtuiZUOBuH1XP8ASIwRq+oQy6pCEDglZJDcs0h7qOtvtHboGt6KtUFSp+EpOgxLoOYG0dTz2GepCQ0QMZS9MJ6Z4aynMaGX+rBtYFitmRmJMbEbNe3wIGE1Rb3bKlpXBIbvHSZBAjEJzGviFIYmEPanPGqU8gFUDJFPISr0zC+l08rG5OyC1gLdrACx0o4QbmkTbOAcxsFrxuDmARu7cnzOomVXCe9oeSkPDrgWXNZjPOzinU+dz1cj7CfAWBPQC2L9euy3ZgYM+SUAXGSujsvoY4I1ihRUjQWVVGwH/wA798YrnFxkpicY4hGBCMCFCZfSiSeaSW7OkmlFJ2jUKNOkdAWB1Fup1WvYAAQqrnFe09RLeUPHDKRFGANJKqFYkjdmDl0sTYW2F+l62pCMZVOvUM4QvJp3B06HUmzRixvfY26en7h03xZxAiZ8UjCRlHgl5otSrGkLLIgOtgDuLG/f/wDva3TEQYJcXZHRSIkYQMwm70xZGOglR5N12Ub31drne/YXPuxKRMEqMGJAUnwdVM0slNLM0saxKY0kC3I1MH3trdVHLHmufPv1Fs+4phhy3V2jULhmpjKIBFVTxRE8rQj6L+VGYsPJ6agLlRsNN7XYkoTlO4EIwIRgQss8UvDQVGqsol0VK+Z0XbmW3uvpJ+/44v2t3h/l1M2/fuUXN3CxhKiCTmy1fNao1A6FIQP0DajoJDA7n1v2ti2adangpW+EMjUgmOUCRly5RuuS0yXaq28NzRIrVsaRR00MZLJpBkM2wVGd7sVJOoFSAehGxxhcRbVeRZvc41KhyMw3BqXACBIGWcmcwcwn0yB3xoPiqvlZqmlaujlQTRsZbaxraxu5VL3KgXuDYFb9d8br6lCgGW2E4TDRkcI5AnTPQdUiHOly6I4T4kjq4I6yOwD+SdAf6OQdf3g+8EHvjyl/RPDrrtvyOyd8nfIqww9o3Dvt9FbcaKUjAhGBCZ17XtGDbVux9FHX8emM+9JqFts382vRo19dPNMp5d7l8VzZx5nMubZgVp1Lxx3jgUdNK9XNzYajvc220g9MeppdlY2+KoQ0b/If2CQZe6An9JTZhRRFpFjq6TTpliVw6qo9B9kj1AI7n1xh1a3Dr+qGsJpVplri0tJPn7U8j4BPAqMEnMbpjnWXU0h/lBZtdOT5oW2kDgDTCLC2mwAuPZUbX2xas7m6p/8A4L6cVAMnDNpE5vzzmc4Orjtmova098HLl8k34SyCbOa9tZIUnXPIBsq+i9rn2VHuvuAcap7OyoNpsGQEAffvSZL3SV07lmXx08SQwqEjQaVUdh/E9ye5xiucXHEdUxOcRQqlxlnpimhhV5F1KzkR6QzWIAAZvKAF5kh3BIi7gEGhxCtVp0x2RAPM6D/JgeaZSaCc1OcOTySUsLy6tboGOoANY7rrA2D6bagNr3tbF5uKBi13S/BP5L2NrXttf17Y6hV7LmgTLy0zaV5Z+kMxs2oi0mojfXqv03v0wIVMylCIIkYoGCKCuj2TYXAsu2/YbY12ggCQswwSYKmGErKZ2kXVEQFBBBsPQaexK2+O9sQ7oOADVT7xGMnRfJXePTOJVLyDzWG46HcW7gD472uMADXSyMggy2HzmV8qoXh+q5ilHAZgASO3Xy32Yf62vga5r+9GYXHAs7s5JgHi59K0zrykmuxtpVPI+g32teTQCe97HYnELkHBkFOgRj1VyzJVFXTGP+lJYPp7xaGJ1/dD6bH8or6m+cryncCFU+PM3mpxGVaRIiHLPEIy11Gqx5gOwjEj2VWZioG1rNUvH1WNHZRrvPlpzOUnRTYATmpjhjMHnpYpJF0yEFZBa1nQlHsLmw1KdrnFim8PaHN0KiRBhSmJrixbxu4BFmzCmXcb1CKOv/EA/wAX6Xqcaljc/wD63eX0UHDdZ+1U9VRw0tJTkESFp1jBOpjYIx32W1732Fh0FsK7Flrd1Lu5qCC0BswIAzcPGY6nrmpyXsDWjxTyClpsqIedhPWjdYUbyRH1kYdTbt7+nfFR9a54sCyiOzonV5Hed+0bDqf7KQDaWbs3clN8C52lDXpGxC01ci8yK/8AQSP7F/Tfpe3kcE9MWX0vxds9lQThJbP6hz+sfmBhRnC4Ef4W65a5GqNvaTb4r2OPP8OqOaHW1T2me9ux+SbVA9obp7jTSkYELNfFriT6NQSFTaWrJij9RGPbI+W3xcYXwSj+IquuXaE5ftGTfUy5TrHCA1ZLkWTLNSNFT1MQqpDqeI3BdALoiv0J6sVF99N7acX729db3Iq16TjSaMnDODu4jUcgfGNVFjMTYac0y4b+k0dfFGVeN2dVdGvZlJsbjoVtffp3w+/FrfWL3ghzYJBGxAkEcj/hRp4mPAURVrzJ2jhBZGlblIPvNZbD1ICj5DGjRltMOqe1An0+spZ1yXUXh7wquXUaQ7GVvNMw7uRuAfyV9kfC/c4w7isar8W2yYBAThuMqITPC1QiSI2luYGQavQOwCE9ticVsbZwzmpYTEwp1WBFxuD0IxJcVGzGCJ3qlqwtyxZtZsOULiIqeoUL3B2cydyceT4w67ZeNfTmIAbHvHrz2hXKAYWEHzXwcWin9qqimQdY5GUSgd9BWxbSLnSy3Nt3HXF+w4jdPcGV6Rz/ADAZee3v8kupSYM2nyV7xuquoTh5lMTQygGUFhMrD2iSbtY9VbcjsQcCFRqBmVeWeajIbcltQYAk6A2++22oatRB3741KRDmA+qz6gLXEeilJRBzUKq/LFg4PUkdbetwL/Pe2OjHhIJz2XDgxCBkvFPyOaxZX5RuEt1vt+sXv7rd+47tMMA5rgwYsxkvlHywrhlbWd49JPTc/wALfje2OuxSIOW6G4YM67L7kQWWtiDapURXbdWISSy8sud1Hl12ueukjcbVrogANT7cSZVmklVq6PlG7Kjc8r0CH2A1ttWuxW+9g9u+KStp1xDm30aLmWUksqAsbKCxsCxsbD95sO98KrVOypl8ExsF1okwqpPXrO8f0iRpAHBRRA6QhxfS1yDqb01OQDYgA2x5a94heV2Oa0BojMBwLo9Z9wVynTY055qc4QJbnSJfkOymP0ZrfWOn/Dby2tsSrsLhrnb4RTrU7Vrauuw5DaVXrlpfLU8zjiWlpdp50RrX0bs5HqEUFiPljRc4NEkwlhpOib5DxPTVxlSEOwQDXrjIUh7gDzetjse2BlQOzaV1zS3VYHxzksmTZgTAWWGUMYiCfYYWdCRvdSdt7+weuNtrad7QwVRMEeoMg/fUaJUlhkKKyvg2aVRNK8cNOQGM0jCxv6C9y3axtvcYr3PGqFF/Y02l9T9DRn57AdeWak2i4iTkOak66GiS9BCjvJLpP0mRgBr06odAFxobVpvtsxO+KlB1/Ui9rOAa2f5YE5TDsR5iJgZSIUz2Y7g33+C2HgHiA1NHBO9+bEeRUX63WwufeRZviSO2MzjFMWtyy5b7Oh/a7T0KnSOJpaVe8XUpNcxc6LDqxCj5/wDa+KV+8ijgbq4ho8/oJKZTHek7LnLxrzrn5iYlP1dMoiUdtXVz8b+X+7j0/DaDaNAAD/GyrvMlUEG2L6irKONJ2pXglPMfYRysAXjUgiSzHfdfL62Y79MZH+i27bkV6Ywj8zQYa47SNMjn4gZJvbOw4Srd4CcM86qarcXSn2S/eRh/lXf4spw/iFbC3AN1Bg3XQWMZMVR4u4Ehqi0qNyJyN3Aur2FhzFuL7faBDbDcgWwmrQZU9pMZULNFk2W55NQylKepQb3AjcSQSXudh03PWwR/lY4p46tE64h9+Y+CfhZU2gq31fG8FXBoq4VSZGRlcbodLqzhT7UZZVI0t5TcDUb4Y6u2tSc1uToMTzjJLNIsM7JWR10S/WSo19UMPMN5Ap1IBHKDs1hcaQLHc9befDK1CpSc6mOpLcgfERMZxmZTpa4HNWCi4rnU2miWTzFfq/K91UMbAsyNa9ixdBqFrXIGNilxZh9sZRMjTMwMjB6wJMZpBonZP4s3Vp+fGHkjMYjkVVOuJgzFSY7ayGuRcA+yCLg3Gmyo2o3E0yEogjVJZ7lElUUqaaSMfVEBXUjmAm6+cHyd99Le0cWKVXAdEqpTxhVGlzNHAAYBrFVjuNQbpIDY7sPMDbpt6Y0Wva7Qqi5rm6hSc1bJyxHcaYmuDv2J369L2/VgDG4sXNBe6MPJMqGX6TKIaZo3Y3cHVtGotqJIuTuQAO5F7gAnC6lZrBOpU2Ui4xoFb8pUUEGidw8jPI94o2JfUxYWQAsSqkJtfZRjPe7EZV1rcIhMaHPRCroseqZ5Xbl6gFi1dBK4vZjsxVQzLrFwBvinc3lK3HeOfIa/fj5ZprGF2ijKvM2nZ0q5GSJdyFHKj1JJcXe5e48jBhIA1z5QVIGHecSualMdiB3tvaMEf5BGHLzCsMpMB730TDO5KNFjaSEuvNj80iE6grq7aDJ5pNh9jUD3sLkc4Zb3tOqKtfuszyyG0DIfNFVzHDC3MqI4l8QqicERk0sH3SOYR95xsnwTcW9o3tjWqXhJimuMoAZuUJwjlaVdSsLSNAHJIbQS0pszNpuCFawJ1SdbdDiFGiKjpe6Ty/v9FKo8tHdC3fJ8pipYhFAgRBv6knuWJ3Zj6nfGmAAICqEk5lVrxY4Z+nUEgUXlh+si9SVHmX+8txb10+mLVpW7OoOR1UXCQueMuH0mnMDSIjwkyRGRwqlWtzEuTYG9mH97GhWP4et2waSHwHQJMj2TAzjUHy6qI7zY5aLxVZ2wEKCOLVT2AkNnZipYjzeyUBPlAHQDc4lTsxL3Fxh+2gGQGQ1BMZ9ZyCC/QRorz4I58xrZ6eVr/S1ZrnvKt2v6bgsfkMVeK2LKlp2YEACPARA9Ml2m8h0reMrl1Ri/UeU/EbY8/wANrGpbtxe0Mj4jJOqth2SbZvWLFqkf2IInlb5A/wAAcSc3tb2nTH5QT5nuj5oGTCea5DrKlpZHkc3Z2LMfUsbn9Zx7VrQ0ABVUjiSEYELq3wyyP6Hl0EZFnZeZJ6633IPvAsv93Hnbqp2lUlNAgK04rrq+MoIsdweuBCwbjvh+Ohl5SyCWNxcRaWLxob2DbEMuxANw2w2bdsZtxQa04mmD96K3SqEiCFVxOVIEd5Qb+W4uALA7k+/od/eMVsM+1kmzGmatPCfFzU14mXnUx9uncC6D1jDbD8w+Q9rEkmzRuXMyfmOf3/lKfSDs26rSoMkpqmJZ6CTlhgQum5QeqlDYxkEDyroIZRcG1sOrWVGs3TzH3B+iQ17mlVieCWkeNNDRPEvlKktZL+cxtpvKt9I5WkABbsuoxg5rqda2ql5Ou+x5AjQbkk5ycjAJTJa8Qp7hrMalUaHya0UukRWzFAekR1FWsTosTdDpBLgiR9a2uqdw3Ew6a/fXZJewtOak8xzegqYTE8qkN1RTaSMgg6re1GyHfUQNNrm2LIMZhRIleK/h7Lo1RmhiQal3XYyegktvKvch9XS+O4nc1HCOSeTZ7G7IlI0U0p/Ja4ROpLsoOldrD1NhiKkqpWZhPPLzmOmGxiVoGbcMQXKuQrBWKqglCg7nSQrB8Y97xIMcaNEjGPd9TuRsOZyT6dKRidolspyd5xpjI5CtqSYqBb2gRCF0hrqdJYjRuT9ZdgK1pw99YitV7sjMak75zO+Y38ICk+oG90ZpXiTNaXLbBEE9awupkOplB+27f1aEjZE06iNgACV14o2rIYAPD7+KU0OqFZPmebSzyNKzGeU7FibKPujsqj8lb+/ckmjUe6oZqGBy/t9VbaA0Q1MYpAwD+aRuoAtYfDfSPUEm9jjhYRloPvz+SA4HPUrXfC3h6HSKzmc2TzIBoZViNrPbUAWaxtrsBYkAbm+hb0WMEtMzuqtV7iYK0XFlKRgQuUPErI/oeYzxAWQtrj9NL+YAe4G6/wB3HorWp2lIFKcIKrGLC4pDh7MzTVUE4v8AVSK+3cAi4+YuPnhdVmNhbzQDC62oXAlkAPlcCRfn1x4W2/lXlWl+qHD4H3q2/NgPkqh4sV5jyytYHdykI+BK6v2S2L/CW9pe1HnYgejZ+JUamTAFzSovsOuPXKsvU8LIzIwIZSVYHsQbEfjjjHh7Q5pkHRBEGCpbg3K/pNdTQEXDyqGH3Qbv+yDhdd+CmXdF0Zlde482mowIRgQqT4mcPwSQPVtzVlhS2qJQxZb7B1JAKqWLXupA1G9r4VWpNe3vKdN5acliFTcrqMfnA2ePzfhazH4Wt64y2ROEHLkcv7fNXHaTGaIpeYAQyy2+0nldflf8Rt8Dgc0sOYjxzH39ygHF1+KneDuKpaSUsgLA2E0diFk267jySW6E/DcWs6nVNL9p9yg5gf4rWs74hpZ6NXUSSiQMyCJRrRksGY32UxlgCDfqRZgSDbr1KQp/zDkcvHkPoqwa6ctQq5llQNDVLMiiCVWmnDXUugUGOmW3mEkY02J25tgWIIGZY2tQPFacLADAjMzn3uoJ84lNqPBGHf70UpUcWu7Ec6nh66kQo7qBe5dmOnYDcBNj3I68qcVrT/KpGOZnPw+UlSbbt/M5JUWWvFODDT1YCgETr9EZGRiB5F03UWOoqgQ2U2vsDttcHCQqpEKYzyKoKrTNym57WDorIDpBdllXUbIyrpLq5N2HkIuMRqtL2FrTBO42XQYKrUmdpJPyZIWKJqWSnVkDl0VWYSBmUcgAkbHz2GxQ7+as7KlZPc+4kuEQYJGZIHiTr08VafUNQQ1TXGHHKU8KCns000YeMEbRow2dx/hTqxB7AkejrVRTElV6bC8rE56p5ZHLB3Ja8jOd3Yjq7dALW8o36DSALYzXknvuOZ93h9x1lWwB7ICb1E2oqobUSf6OMDTYdQx77X2uL+lr4GtiXRHU6/fqgmcvgpvIKQzVMEBRgjuFKxEawt92F1KhVG7e4GxBtjtBjaj+9J+/VcqOLW5ZLoPKstjp4khhUJGgsBv3NySTuSSSSTuSSTjVAjIKkneOoRgQsS/2jMr3pakDqGiY/DzJ+98avDX+03zUHrGqeBpHVEBZmICgdydgMaT3tY0ucYA1UAJMBJ4mhdS8B5hzqLL5b3LQ8tj6mPyn9pTjxHEW9lxKm7nib/5BWqedMjwVQ8dqi2Xwr/aVTN+irj+Ixf8A4dEhz+bn/wC4/RQr7Dw+CzDw+q4kqhz0hMQBZnlG6aASCnfUWsLWN79MX+OUq1S1IoFwfoA3eciD0jOco5rluWh/e0TzxJzGnmkjkpRDy5AXZlWzmTUQwkvuOxHQG998V/4etrm3oup3JdiaYAJluGMsPwO+Wylcua4gs0Uj4D0YfNVY/wBVFI4+JAT/AD40+IOilHMpLdV0ljDTEYEIwIVe4/lZaCcrPyCALSea/tL5QV8wL+wCtyC1xviLtDnC63Vc/IgA2jkj/NsR+Ckg/EjGOXEnUHx+p+qvwOUJKnYEFWZSENhzEKsPTzG29rdAMPe2cwDnyPy/ultOx25r1SqGl2IOle0pa1ybC9t+m4bptbqcLqjCzx6R9+SkzN391pvhhkjTpUOS6Rll5Tr1EqB1d1uNJAUqhvcHTpPsbPo27atAsqiWnZJrPh8t1Xt5i8iJyi7uuqanRb6JhDNG4deia+Yq62spVLk2sTl07e67J9sMWTxhJ0iZ18pUi5kh3TNe6vJaeNXgCRxRgQRyMka2JpwZppSNJDGx0XIN2Fje4GLlwO24gxjT7LSTGWuQ+Sg3u0yeZV/4ZpDFSQIU0FY1um/lNt1HmNgDsFBIHQbAY1mNwtAmUkmTKa8QVqx1FEHB0mVvMLWVjGUTV3sTJpuO5XAXARO65CgeLmSrWaNyBApMSgKGMkwuoOnctok8qp3ZWJB8uMW/v6v4htrbiXZF3hrHTLUqxTpjCXuWfcZUUsdU/OjMZmCyKL/Z0KCgYbHlkcs27BT0YYsXjXB+LZMoEFsKoxIPMp0eVjsQ7gb3Fl2A69cQcdD9B71IDb6r0rF5DcyMFAsFUpYm4uLkHpte472745Aa3KBPWUan7CksqiTnRawYY+YuuVd3UX6ixvftq1XF72NrGVAjtBLvvl9hcqDumAulsaypIwIRgQs98dqMPlTsesUsbj5nR/nxdsHRWA5qLtFj/hnmcEErvUrCEjXWsjDzh9gqpbc3Fza21r7YV/EVrcXFAU7cuxOMED2SNy7lHj0zTbZ7WmXJhx/UQvU3plhEBUMhiWxOoebX31Brixta3TFrglOuy2AuC4vkg4jOmkbREHrzUK5aXd3Ra/4OVWrKof8AhVLL+JDf58Y38RNLatJ42e35hTt9COhVf8fJfqMvX1Mzfhy/9cXf4bztg7p8SSo3HtLG8ekSEYELW/8AZ0ivVVLekIH6Tg/5cZnEj3WjqpsW94yFNGBCMCFBcc0ry0FQiGIEpuZbaQoILm52BCgkMdgbHtiLgSDC6NVz4nQWWf4Ft/1tjGOuo+/JXx5ptHIVd73UbHzyhe3oLg/nfLthsy0b+UqGhP1XuCQlJ2372KsW6IPZJHX5dcRdGJgPwjddEw6PvJdP0MKJGixBVjVQECiwCgeW3utjYVFL4ELCeJ+LP54zUzCSOGQypcNpcsdbF7EakDqStrXsGFwAcUOzbTuDVH5oB8soHzTgMTI5JOl43qFmEkjmTlTGdrkjVriEZQACyqqByAL7yAncXabbh0NxDUrppDODovFJxhYolSVMH1xkYaiQlR5mAPoHGod7XA6DFa7FSvShghwdLfEfcKTWtYZnKM1pXBNDITHJKkn1aNZ5AF1ySOS7hexKi97C3MIHVsTsrZ9OrVq1Bm4iPCNPX4JdR4IDRsvPi4qfQNwNfOj5ZPUHV57e/lax8L4t3Mdk6Vyj7YWGzG0r3NtlO7uvYj7JI7e74dznN9gR12B+Ktn2ivFDHqLsAWFx7EzEGw63JFz269vx7UMAA+8BcaJk/NTfDlMzVdOqnkuZV0SStqCtfYWu1yegBsCSBcEjE7aTUEOHp/YKNXJui6PxqKmjAhGBCqnipFqymsH/AA7/AKLK38MWLUxWauHRcqY9ElIwIW5+B7/+WTj0qgfxSP8A0x5L+KMqYPIt/wBys22vqo7x8j+py89hzh+uP/TFn+GsrUDoPcSo3HtrHcekSEYELYv9ntDHV1kbizCNbg9rPY/vxlcQcHsa5uhU25EhbpjKU1XOOOIWo4omRdbvKBp29hbs9r9yBoB7FxhdSo2m3E5Qe8MElOKjiqmX6N59RqSnKCjezkBWb8lbkDfvt64nIUsQy6qWq6VJUaORQyOpVlPQgixB+WOrq514jy0wVMsTRTR+YmOPWxtHqKodWrcMFJuzdb+lhl3DCx+QAHkrlN2IbkqEk8koNgusWsoDN7r+nffcbdcQHeZzjyCkcnJenk0yENcawPaK3uNt7bC+1rehxBwxNkbeP34qQMHNavwHx3FFAlNVsUMY0xyWJVkHshiAdLKPLdtjYG9yQNChctc3vGCqtSkQchkm3iB4n06o9NGZryILTRqCNDGzAXdWBIDLfte4xbo0K9y1zqOGAYkuPyafilnC096VlCZvTLbTJUDazHkJdvePr9j19evuGA8HujM4Onedl/8Awpiu0aT1+5XkZpSAKA84CeyOQn4H6/cfv2PUY7/pF3mThk6953u7iO3Z6ffNfTm9NvaScamDH6hOoIIt9f6AA+vuxwcHucpw5ad53/wR27fXp/dbDwB4hUooUWZ5FERMas0TEsFsQAI9dtKMi7ne2F1A63f2VYgGAdddRuByUQMWbVXOPeKxWyLpDJTwgldQsWY9XI7ALsB1sWv1sM+5rip3GKxRp4e85UeNidbgPcm5CEahYAC6MAL2HvJ2wkgCGmPPT1CmNyvGXx6l1lUkLEsTsHF+lx0B027j59TKqYOEEj4fc+KGCROq0fwhybmVDztAGiQWDSMGMcylSNC6jY6GuSR+RY9cW7RhjEY6FIrOEwFseLiQk5p1QAsQLkKL9yxsAPeTgQlMCFV/E97ZVWH/AIRH4kD+OH2wmq3xXDouUcejSkYELcvA9f8Ay2oPrUgfgsf+uPJfxRnSA6t/3BWbb2vVHjxB/MadvyKh0/SDH/Lh38OnuubyL/c4qNfWfD4LLOFzFGk9RJEsxiVdEb+zqdtOph3AHb3jGpxAVajqdCm8sDiZI1gCYHInnylQpwJcRMJ//wCIdSBaOOmi/wDbhA/eTin/AMO2rv6jnu8Xn5Qp/iHbQPJWvwYzZpM4leQaWngYkdLteNrj42J+eLFe3ZRtW02aNyHhnl5aKGIucSVuGd1EkdPNJEoaRI2ZFP2ioJC/O1vnjMUlm3GGfw1sEMsZ0yxE8yJr3COBqZdrSKrBLsuwUkm1iMUrmK1I4Doq1Uiozu7Kq8PVMSVMbStZUkMpBJJIiclFjHctKAQgtsZG7NhdEOxhzjk1vy/ul0/aDnHID7+K3mgqhLFHKoIWRFcA9bMARf3740VdVC8UeEzKBUQJM8xZVcRm/kAbzabar3svlI637Yr3FLEJAk7feibSfhME5LHZkDR3X6tDuH+0SRYEW3ub+8m5FsZwJa6DmeW337laMEZZJONr2jKaSTcILi9t9bv39dt7/qkRHeBnr8gFwco+/FLxzOo2IcXCgtsWPQ2I7d7m/RvjiBa0nPL5ff0XQSOqiuMHJeEm1+SL2Nxs7jrYY9RwARbH9x+So3J76gcbiQjAhGBCtmRSstGNIBPOkNjfskPS3U79O+PJccaDdNn9I+JV22JDTCUkBYjUytfdB0Rxb5tq79SOhsd7ZIhug8eY+SsHPX+yQLc0A+YxjqxXzqfQ9itrb2Pa9+uJxg8eWx+/8KPteHvUnS0Ek7JFHHzJHBERjZVJspbbUwA8oJ2JBt8sRpsL3Q3zB+/7rriAJPuXQXCuQxUkISNNDPZ5BrZ/PpAO7EmwtYW22xrNaGiAqTnFxkrxnGfiKeCBQGeV/Obi0cYVmLN7zpsB+cfsnElxUvinO5Er0llCmGGRhTkP9WHEeljLdRYhpRdxqA0FBZtWsQrvwnM7UsZlfXMyh5LgAqZPOF038ulSAB6AbnqRCrvjZU6MonF7F2jUf/cVj+pTi3YiawUXaLmaGJnIVVLMegUEk/ADG65waJcYCXqpSq4aqYoTPLE0aAgDXsST0AXr6ne3TFKlxO1q1uxpPDna5Zx4nRTNNwEkLafBim05Uh/taon5AKv+XHnv4kfifTZzewe8lOt9z0KkPGCh5mWVYAuYpI5R8CQCfwZsS4M7Bd1Wf80+rQfiCuVc2grnvLKx4mJRQwKkOrLqVl2JDD0uAb7WIBuLY9PXpNqNAcYg5EGCDpl6x10SGmFLUFZLLtBQwN6lYWe3x1swHzxSrUqdPOtXcPFwb8A1TBJ9lvuVkymeWkzfLpqhEjdwisqBQAG1QDZfKPJY2G2K9o+hWtqraDiWtcczJM5OOZzOZIzXXhwcC772XSGKK6sk404Xip+ZJFUQpHe/JZrNGTe/LIvdetkYAAXF9Owqvt+/2jDB9yrvow7G0wVUeH8rlmm5Pl+kajCSR7GgKHZ9/sm5te1zYbvcqqUi54pgQ3U+qUWFzgwCBqVtuX5zAtSMvjuWihuT2XRoUL+dpZWI9CPlexCYVzEJhS8NQjlwpB0Npa3ZrA2PyYfjjq6so408ODEzT0KRiJISTGzSswZdZPLUhrhlKrpBW2nFatbh+mXPqnMqluqzuopAfIyk38zs47bgWuO+422Av3xnnHTzOXIff2VZ7rshmmvJcAGNuvliDD2R6i3TYE3N9rYliaT3h1K5B28leqzJKdsuy6VoU5jVCxMx3JQNINJPyxZtrirSpQxxEuPvVmzo06lSpjEwwwn8nClH/KGZx/RotEVMHjW2yty1Nx77m+Ln42vjcMZyHyQLel+GoOwiS7PrmVGDhul+g5VJyI9c1SFka27rrYWPutiP424wtOM5lP8AwtH8RXbhEBuXTJO6nhikEucgU8VoI1MQt7BKEm3zx03teX985JbbakWW5wjvEz1zUXxdlaR0OXfR0SN5IzKxGxLAR3boRcg6fn8sZ9xWL6ofUJPdA95/yq1WmG1XsYIhxhVUUqm2okq/mU22Vzc9O3XYHa4IPXCsZGmo16hQwg6qUyrKpqiRFijk18xY2dInZBcrcsQNNgratyCPW3WVOiX9Wn3ffvXHvDfFbHwRwNHRAvIIpJ9bMsiqRoDKFst+58xJ++R8dGlSDABqeaqvfiKk+KOIPovKVImmlmLBI16+VCbn7uvQpPbXfthqgskfL55ZA2iZS9To57kgS1BlfXzIi4YRpH6KB5GW9ibiEtC8cML1JqUmlkY00LNvzo1LCaWNTdVdzIyg2cC5G5kbAhaL4ZIwoyWiMWqRz5m1OzXszO297EaBuSVQEk6thCpv+0RmmmKkgFiWkMpB3HkGkXHcHWfwONLhzJLj0hQeqXkvF5kMUcckVFZl5irGipItxqIe10a19jsfyh0xm3fBmUw+pUa6tkYJcSQdu7MEdQJ6HVPZWmAMlV+IqqrLOKkzANISFkJsCt/Zv2AfttYjG1ZUrRrR2AbkIkR745ke5IeXz3l0H4c0PKy/Lo/VDKf75Lj/ABWx5niru14jSZyLifIQPen08qZKn8/y8TrLCelRA8fzsbH9f6sDXdjftf8Aqb72mfgT6I1p+C5Qy2selnV9I1Rkgqw9xVgR8CRj11xRbcUjTJyPL1CrNcWmVaOH2eZXrK+R3pYTtGT5ZJPsoqezbudrfK9sW/w0nNtLJoFV/wCaM2t3cTr0HVOZn336D7hRWdRVdRza6ZXUalsSCAA19IS46LYDb1Hc4vWZtLbBZUiJg5SCctSepmVB+N0vK6e4RzgVlFBUC15IwWt2YbOPkwIxm1mYHlqkDKx3jXKUiqZYIIiqEMUEyaRq+0YiQeZHc9SNveCMZd00U3h8keCp1mhrsWah8rqhGTHLTa5AUkiAcICY2k2B0m99YUkWYWVtrm0qFVpGsyR9/P3KTHDxzClMszmWCRJYzeaRXu9u8g1O5HS+o67HqR8cJpVC19So7b65JbHkOc8/eamOF+MPoUc8axmV2l5jM7kKLxpqLNYlnJGoj5ki4u2ldYaYL8ySY9VJlbC2XZkrVOHpJmpomqCvOZQzhVsFLb6QLn2QQvU9OuL6uKN4o4Lpa7U0qnmGMxh1ZhYENpJUHS2ksSAwOIljTmQpBxAgLOuIvD16URymphIN0keS0SoSRpKrdma4BuNRJIWwG9qb7NobAPinNrmcwnuY04jyzLEDiQLWKA4BAcAyeax3F+tu3v64WAA0xpjK0eGTjqT+g/JScv8AvTN/+UH/AEkw4/1H+HyCYP8A0lv+/wD8iogf7uyX/m1/6jYj+RnirP8A7q5/YfgE8rf6XP8A/wBpP8DYkdXpTPYtfE/FRnE9Or0eVaplhtASCySOGOlQFPLU6Qe7Hpa9m6YQWNc8Bxjuj4lULouFeoQJ7xUlwz4ZxSxQzSTrIrNzHSPS8T2csoVrA22AbY3N7WxaZbNBB3CpuqnMLRsnyeGlQxwRhFLFiASSSbC5JJJNgBuegA7YsAACAlEk6p9jq4qbxJREVoqRLJ9TCrmEBCGIkIiRbjUGc8wX1bnR2FsCFUs1qHmkWjgfU4BV2UXD6yXmuCP/AFEoLHfaKPVfS5GBCT4QyjXmCqmidY43WaSWPSyXJEixx9UQsXVQ4UnmSsQ+kEiFrtFSpFGkUahURQqqOyqLAfhgQsB8Rc4jmzOpnkUSw0irTrGTs8jarg+lm5huN/IPXa/gqdkyjTdhc/OeQET4zkM8s1wESSdlmdVKrMSqLGD0VSxA+bEn8TjYptLWgOMnmY+QA9yUVLzU80s8FEZNYDqkJ90xTTb3EEG3a+KtDsg11drYLva8RIz8MwpOn2SV1PQQgSEKPLEixr8hjx1I9rf1Kn6QG+ZzKsuypgc0vmIsocdUIb5d/wBV8N4gMNMVRqwh3lo73ErlPWOa5o8Xsl+jZnNpHkm+uT+/fV+3q29LY9bY1RUog/f3CrOEFI0WZ5jNHFDTRlYwLJyYxtuQxL7lWJuSdQ6374z61tw6hUfXuHDEdcTvQRoRyEJodUcA1vuT0cOiIs2ZVqI7oVMWoyP5h5dZF7BXs3ceXrisOJurANsKBc0EHFAa3rhmJkSNtVLs4/qO+aungBxBYzZfId1Jkj3+Uijt1swt944vcQpzFUffJKbyV/8AEqNDl8utGa1tJWMOUN/a3I0C1wZARpBv2xlu0K67QrEMzUOkIUKJY4wPK80mt7WMh9Ad9rW/XjPFwwH2IHkFUFQHQQPJJ0tXIllF9wpkVmXUuhvJsTcAIXGrvqa9trTJa9rhOR0y38fFdJkETr96+Kt/AGVw1Cyz1bFYYnVmW3llLbKNXVluAvLAu3k6h9Jmy3Yw4nbD06plOiJk7aLXspzaKpUtExIBsQyMjA+9XAYfMb4sse14lpkKyQRkUz4q4mhoYuZLck30Rr7TkC5t2AHdjYC4HUgHpcBqgAlc/wCeZ9PWSc2V2LXI0BiNAJIsqg6U8wCi4LEbknfFVzpJxabcv75ZlOAjT+6vtZf+S8suLH6Wm1793798VaUdnl+orU4f/UqfsPyUrL/vTN/+UH/STFk/1H+HyCkP/SW/7/8AyKiB/u7Jf+bX/qNiP5GeKs/+6uf2H4BPK3+lz/8A9pP8DYkdXpTPYtfE/FQvG4Jy7LQoJP0foG0nonQ+uKdWO1bP6fHdUrie2qx+oqpcIcUTZfIrxs7hmvLFe+tfUhiB7A2cWIIsbgkYtU6ha7k33eXIz6qm5oI6rojh/O4qyETQklSbEEWZWHVWHruOlwQQQSCDi61wcJCQQQYKbZtxVTU8ywSOTMylxGilm0Dq1gLnodhcmxsDY4hUqtpjE8wENaXGAqbxTmhnqGhpWXmTaSJRYqkMMYcSsegVXndlNx541F98MXEwyPJpCj/ydrLa/rpmfSjgkAwRSBeZ5QAzSx6RdABqAVEELReGeHYaKMrEo1udUr23kc9WO5tvew7YEJLjbP1oaKaoNtSrZAe7tsg/Hc+4HDaFI1Hhq4TC5wyiRYi0deH5NYiyGQA6la5KSA236m9r+18Ri5eCpWirZkY6RIg6HZzTy0EaZjzQyG5P0KWn4Wok+sbMomiG+lFvIR6BbmxPS52HU4RT4re1O4LVwdzJGEdZ3HhmdlI0mDPFl71P+E1L9LzaSsZdMVOpcDsNtES/Jbm/3MPu3Czs8LjMDM893HzPxUG99+S3rKUIj1Hq5LH59P1Y87wumRQxu1eS4+enuhPqnvQNk7YXFjjQIBEFKWUeNHDxmoRKovLRsb++J7b/AC8p9wDY7wGuaZNs78pjy/KfTLxClWE94b/ZWLUHEE8MDwRSOiu4clTY7Agi43sdu/2cbtbh9vWrtr1GgloIEid592fqlCo5rYBS3DGV1c0uqlUllO8hA0r6kswsDvf19ML4jd2lvSi5cIO256ADM/Dmimx7j3VPZ3M9JVQV0E0UsqMonaP2ecBuD7pEve3Uh+nQU+F1O1pOoPYWN1YHa4f/AKnY6AtU6og4gZ5+K6LyHOErKaOohI0yLcX30noQwB6q1wRftirUYabi07ICy/inhJ6RGlkqVZ5pGsIodBaRwzXJZ2VFABPstsAo3tjPr0WAmrUJI5KrVptBL3GVU8voFaohRhzNEkYfQNLNrdVKqVOoHRc3vrJZSWO910a5qVACMjt0H34aqLHlzhO/wClcyyjmUbcmWQtGWn5gmssZ0swija1r7jUwCXPmY3OnFBt64XGGoIae6GxJ19oj/PIDdawoNbThm2/yXrwozc00EqiaCJ1YCRZlYkEAncl0CnUXBW21upN8Xbq7r0nDsqZeDuP7TsoU6bHDvOhQ/GObvUVLF6iOpKd4mKqo2YLGgLC3s3ck/EkeWdOrUqtDntLZ2I02z09F3C1uQzUJqLDy3bV0Ck+1sAAxOpgPMSwHqexGJNGcbj4eAyCDpK07g7Ja2qSKOZFjpYpBIhkVw2oE7Ri6s3U+ZgFFxbX0xBlo4/mIGu2voYTG3TqRJZqRHko3jDih4K6raGNCJBymkbUQ6IqLKbhgvlJ0WUXBWx3vblai9r5Dzn+3PwyU2XDjTazZpkdFBPxm3Jp4hFFpp3kdPLIdJVxy2tr1EC5uCTe99gMIDKuQLzAiPZ5Sc4jw+ab+Jfjc+c3Ag5baK0cB5m9dUVkdTGkTVUZUsuqxdFXym7WYlX1AJpICG/utU6BfJxnPfu/TJJddVG4B+jQcvqo7jvh3MQiRSQrLDCmiEwozKLeySPNIp2F9QIH5R3xH8K9j8Uk+mnKMlB1cVCS7U6+KoMsoU7gqR5VRtmAIBK3U6kYEGwPw+EcDtD5/XPIj/KMQ19PsK3eG2YPDMyxTiEBbsmhmVx7I1AkBXG1mt5rG3cYjUuK9NuKmwvn3dcvrkuYGEw4wmnifUc+sWxE1QYSNIVowAQ/nBDdVUXOo6StvQ3bbVq1RmOu3Bn9685jLNLe1oMNMq20eUJDyYQtn+rQFNxUIGF/X6xLlwTfR7QO2pc6xu6r65Lc2uOY3b18PsgHV1Wm0MzyI9612mp1jUIihVUWAHbHoVTSuBCwPxbzuXMq1aGkUyJTklgpFmk6MSb2Cr7FyRuW9RjTovpWdE167sIP35k9FGC84Wqt1PE1ZTOaevhSZOvJlVbAHpy2HQdgdwLWFrYp0+GWV20XFk8sd+ppOf7gdeswSmGq9pwvE9CmGeR5e1PzqZZUkZtHJdrhLWZmB6sLWXc/axbs3cQbW7K4LXNAnEBBOwBGgO+XJQf2eGW+i2Tws4eNNl8SsLS1bc2T1CW8g/R3t6scYnH6/4iq21b+Y5/tGbj56JtAYQXnZaUBbFgAAQEtfcdQo/M4F6uA0bKY5VPQq22/u3/A4z7km3qtuRpo7wnI/9J9xKYzvDD6Ll3i7JJMsr2jHRGDxMdwyE+W/rtdSPUMMewpubcUc98j9/BVvZKOJOLZaj6uM8qmFgsMYCi1ujW6/u9wxSsOEUbY9o/v1N3OMnynTyTKlYuyGQ5KS4cyhhSO1UyU9JJuXYHmSsFbl6B1spOrYC/vHSpf3rfxTWWwNSs3YHutBIxYjpJAjOY2g6yps7suyCmfC7i1ssqmpKlh9GlIOq91VmA0SKfyGW1z6WO1ji/XY25pirT15b9QeoKWO6YK27iDhyKs5XNaTRGSdCMFDahbdgNYsOmll6nGM5jXCHBdc0OyKpfBfCjfTJJGTRBBPNyx2duY4TT6ogN7/AJQUfZYYQyhFY1D5eiUylDy4+SmuIuG35qyxLJNGWLvAGjAEhKlXGsrcA6iVLGzFSBttUvrA1ZfRgPORJnTpy+mSvUquHJ2igqaabLcyUzaBFWBdaoNlOrTe9rsyOylnNrrKfyBhtvTNq1lImQd+v02A6KvWqk1Z2K0OvyinntzoIZbdOZGrW/EHF9dS1PRRobpGin1VQP3DAhRGfVPM5kIkMUUaa6qZTYqlidCt9lmUXJG6ra1i6sBCzbinh9nX2AjRxiRU06uSmq0EWkFVDuVJJvsVA3FjiFRgeIKk12Eyq03DciliWBVBNZ7X1lXHMGgb2sHsLi5VcV/wok8so8kztjl5q1ZLkawq0bkmNCgne7XCneGoHm1R6WBBYEAaGcW072gANEomVpuT1Lqxp521SotxJa3NToHsNgwPlcDobGwDqMdXEtnFVBDE0tQY1jA8zOAb36C1rkk7BRck7DAhZxXeIeiV4Yo1gjsTdE84smq+oAxjbqQH09FEhNlEJjlVHIB9PDrK0rmOOIWtoTXrOs6n5nM8mtmbUxsSQ6utK+sxdUsEwdj9U2lU7N0q/cK8OGEmSS4bU3KjDXWJCFBAttckMe4UNpGwwWdp2LcT4LyMzz+/eipUxGBorNi6lLP/ABb45FDByYW/ncwsluqKdi59/UL79+2Llpb9o7E72QouMLHcry6B4Go2nanq2YM4lUqjkexGxO4t13HVttVhiNzc3FOuLptMVKIEDCZcObgNDOmRmBtJU2taW4CYP3kpLP4qeIwR18VbLNHEEBUqI3sSx0t7TW1ab+7pilZPuK/aVLF9NrHOJzBLhkBmMgJifNTeGtgPBmEz4KyGLM8yVY4eVSRAPILk+RTezMerO23wvb2cbTn1LW2ms/E7cxA8hsAPvNIyc7ILo3Ll1FpSLX2Qeij/AFx5OwBr1HXbvzZN/aPqc1Zqd0Bnqn+NVJRgQvjoCCDuDscRexr2lrhIK6DGaznxP4QNdSlUF6qnBaL1kj+0nx9PeB6nEeD3Zt6htqp00PNux8tD6qVVuIYgsS4MrIY5tM0MchP9EZLgLJaya/uE7G9wNjtY42uK0a1Wj/KeW/qjUt3jqBpGuiVSc0HMJ1U5yakzrmLsChvGFUakcHSY0XspA3udioO56ppWTbUUzYtEHXPIjXETnJB05gkaZiRfjntPvovGX5ZJXQWjjCrSo1pHYecs+oRljYDYnSOxvc+bbte6pWNeajpNUjugaQILoEnbvHlEaZ8a01BlstA8JPEbl6aCuJXSdEUj7abbcuS/S3QE9Oh7Ynd2wcO1p5zy+IUWnYrbcZamjAhZv4vxhmpQRsyzrq+PK8t/UgE2+4fTFG/JDARsQq9zk0HqrpwtmX0ikgmNtTINduzr5ZB8nDD5YuNcHNDhungyJT+rkZUdkTWwUlUBA1EDZbnYXO1ztiS6qT9FkUwCrk0IC1RMiknWwItzSLlmaVk0QrdQEKjXZdIhO6ZuesJkQg1dUZGjY7iOBWMe1+l4oSQNgXPW9yITejyoBqVzZllqZ7rbYB0qn9fWwwIX2lq44Upn0mRFMtDPYajaIsA8g6tp5LbdbSk2OBC85bRzqqCB+eKaYKut/MI2APlkO0sbwOpsx8ri4LaVUCFccwpebG8et01AjWmnUt+66lIv8QcCFknE/CtZTJE8aJNDFIyCJVIIiUsySOY7C+nY2XY2P23GBCgsp5vMhVZ3ilLqxhZWAjZ5Injh0Oo0g2hNhbUsDkX6gQugMCFVPEDjeHLYdTWedx9VFfr95vRB69+gxYt7d1Z0DTdcJhYbldLUVjT1pdJa0+eONmGoD+0VfuiwRdrbHst2cQvKVu5lCoCKRyc6MujSeR/MfLcx2mwkFw1+81DZrAogX6S8v0zchTdvq9tIk1NdGO5AHa1wLg4uW9RxrHsWjsuene3wwII0B66aFRcBHe1T6qzKrgiag1tKsyxmHa7BJBfSo3ZSwIXT23t1vitRs7S5rC8DcLmlwd1IMZ7GCJB8OSkXva3Ats4D4TFDSrTbc6S0lS47eiA+gG34nvjD4vcuva4taen5ujeXi74JlJuBuM+SvaKAABsBi21oaA1ugSyZX3EkIwIRgQm9ZAWAK7Ou6n94PuOKl3buqAPp5Pbm0/EHod/VTY6MjoVhfjFwRYtmFMlkY/zmMdUfu9vySevod++21wjiLbinhORGUcjuD8uYS6tPCVUMmL5i6RVNUFWMXsVGpkRTfSQt3cAW81zbfe1sduy3h1N1S3pSXHnkCTvJ7onWMvDVdZNQw4pvxPxIJlWnp15VJH7CDqx/Kf1J6/8AfE+HcNNBxr1zjrO1PL/lbyA965UqYu63IL3xrRlFpGk2mkp1MoPXYkIW76ioAN/ycc4TXFR1drPYbUIby0BIHQOn1RVbGEnWFcfDXxZamC09cWeAbJL1aMejd2T9Y94sA+6sg/vU9eSgHc1vNHVpKiyROrowurKQQR7iMY5BBgpi+VtHHMhSVEkQ9VdQQfkccQkMlymOliEMIIQFiAWLHzsWO5N+pOOAACAuAAaJ9jq6oypyhDMakhnkCBVUt5QU1lSF6avOw1Hpfa2BCq9FE1MKeedDzEgaOKIkagFWNUS9yvNlfc2PUou+i5EJY1EqUlHYB5YZn5ukHzCATLNoHW7FSF97DAhfKehc/XUwDpLV6pACOi1N+apJAP1WpG6kjRb2bEQrRl+UxQNI0YK8yxK6jpFr+yvRepNhtgQn2BCMCE2loImbU0aFiVOoqL3jJKG/3SSR8T64EKj+IfihBQBoYdM1V+T1WM+shHf7g39bYuW1m6rmcgol0Ln2fOXmqhUVRMzF1Z9X2gCLrboBbawsMa76P8o06fdMEA8jGqgDnJVx4wy3U711EWWSFgJkU7pYeSRLf1bJY+4fBreb4XcljW2V4JDx3CdHc2O/5gcuvpNmq2TjZtr9VH1Gf01TCZ6qIfTIioGmwWfY2Mi+i281uuwuLgC1S4fc2lbsbZ/8l065ln7T1nKdNc4zgajXCXDP4+KvfhXwm6n+U6wF55d6dGG/m/rCO23sjoBv3FlcW4gy1pChRGegA3PLwGpKKTC8yVr1DTaAbm7tux9/+gxnWVqaDCXGXuzcev0GylUfiOWic4uqCMCEYEIwIRgQmVbS9WChrizoejr3BHrb/TFCvRfTqfiKPtfmH6h9Rt6JjXAjC5c/eJXALUTfTKPUaYtfy31QNfoe4W/Ru3Q9ifScP4hSvKUHOffzBHPmEl7Cwqu0XFaoeY9HTSTjcSkMN/ymQHQWvvcAYhX4U6oOzbXe1n6QRpyDiMQHmV1tUDPCJULm+Zy1MrSzNqdvwA7ADsB6Y0LW1pWtIUqQhoS3OLjJVknyKmiio1kEjPVoG5ysLRliAAEt5tNxq3B9LYyaV9cVqtcsgNpGMJGZgSTM5TtkesppY0Bs7rzkfENdlEriFw0ayFJF3aF3A3HbzD1Fjt6Y0B2N2xrtCRInJ0HeEsgtK2fhLxboquyzH6NKfsyHyE/dfp+lb54z61lUZmMwpBwK0BWBAIIIPQjFNSX3AhGBCRnpEcoXRWKNqQsAdLWIuvobEi/vwITCkyfRUPNrup1aI9NtBk0c03vvcopGwILPudQAEKQpaZI1CRoqKCSFUAC5JJ2G25JJ95OBCVwIRgQoHiXjCjoReomVW7Rr5nPwUb/M2Hvw2lQfU9kLhMLGOLPFmrrmFPRKadHYICCOY+o2ALdEBJHT9K2NNlpTotNSqZgSeQj4qOIkwFnsTSUs/njHMjPsyrex7Eqdj87jFlwp3VHuu7rhq06joR8lHNp0V3r84o6yPnVFN5TYSSwbSROdhrHR0bcq5/NIuN/OUbG8sn9lb1vBr82uHQ6tI3HmMshZL2PEuHpqmVXmkVHUU1RTTiZOVy5ABpLBNlWRT0umhbkfYJA7YsU7WrfW9W3uaeA4pGcgE54mn92I+cHmol4Y4OaZVi8PuB/pTjMK6JEgveGnVAokPUeX+z+Ptd9urb/iFOwoYA4k6STLieQ6n3KLGGo5bdRU5vzJPaPQdlHoPfjCtLeo5/4iv7Z0H6Ry8eZTXuEYW6fFPcaSUjAhGBCMCEYEIwIRgQmNZR+0VAYMLPG3suDsbg7Xt+OKFahUpP7e313bs76HkfVMa4EYXLDvELwtK6qnL1LRbmSn31xnvpHVl93Ue8dN/hvFqdw2CYI55EHkeR+KVUpFpWfZGYis0b2EkiBYna2lSGDHUT01BdAboNRvYb4u3fahzHs9lplwGpEECOcEyRvGWag2MwVY82RoMqhjnYLUJOWgCsCwS1yTYmw1b/o4yLYtrcVqVKIJplgDyQQC6ctdTGRTnZUgDrOSR4CllkciSRhR06M8y9VYG5sy2sxY+tzYbdBhnGxTpMmm0dtUIaw7g8wdQGjPLKddSuUZJzOQ1UPmpppImmjTkyc3SIg2pSpBOoXOpbbA9Qb7W6DQtxc06gpPONuGcUQZyEZZGczsRGcpbsJEjJOcq4gzDLhGYpZYkkXWiGxVlJIvoa4FyDvYE9e+Gxb3BcBBLTB6GNPeud5qvWT+O062FTTRyfejYofwOoE/hiu/hrfyldxq20HjZl7+2tREfvIGHy0sT+rFZ3D6o0gruIKYg8VMqb/1YH50co/emFmzrD8vwXcQSj+J2VAX+mJ8kkP7kxwWlY/lRiCjqvxiytASsksnuSJhf9PSMTFjWO0LmIKt5p48RjanpHb3yuF/ZXVf8Rh7OGn8zlzGqjUcfZxmTGOBig7rTjRYe9ydQ/SGJ1W2dm3HWIA6/Tf0Q3E8w1VSbL4tMheqVprFgFVmUm4JDSG3mIvawIJtvvh4r1i5uGkQ3ckgHxDc8uckEDZGEc81F0k5R0cdVYMPiDfFqowPaWHcQoAwZWi5zXU7s8GZMrfWEQSRDVLGhJKmQjYrptZd233HQ48pa21xTa2tw8RkMbXZMcYE4dwZnMQ3xzVt7mnKp5c/NVyakOXVekPHUXDKUQkhwwsFkW3ckHTudu2xxr06o4la4i11PTM6gjdp+B0z3EhJI7N3P73WgcDeGYDCrzKMamN46QKBf05ijYD7n6XcYq8R4vTtWCmwknQbk+H1XadIvMrYaWkJIeS2r7Kjog93vxh21o99T8Rc5u2GzR068ymueAMLdPin2NNKRgQjAhGBCMCEYEIwIRgQjAhNqiludSnS47jv7iO4xTuLTG7tKZwvG/PoRuPhsptfAg5hZ3xx4b09aS62pas/aA+rlP3h2J9RvvuGxZsuMvouFG5EHbkf2n5HNcdSBzasP4k4XqqGTRUxMm/lbqrfmsNj626juBj1FKsyoJaVXIIUjWZrAmXCnpmbVJLqqNYAYgewBa4KC3UG9x0GrGVTtKz+IG4rgQ1sMjTP2ieRPw3yTS5op4W+aQyfK0jAlqTGjMLwRShrOb21SWUkRg9L2DEWvYHDrm5fUJp0ASB7ZbEjo2SO9zjNoz1hca0DN3kpjjSodP5OncrI4juTqDKxR79V2IJPbGbwhjHuu6LJa3FyIIlo2OYTKpIwE/eaBmJbLXqqmOKaV5xHGZI16Aam3UBrHcddrY6aOHiTba3cWMawucATuYbrI66eKMX8vE7Mym9Dl9FURVUoidFgijeySEXdh5lu4by6rgH9+G17m8t6tGliBL3OGbdhJB7pbnET8lxrWOBMaAKCnipjAzoJkkDAKrsrKw+1YhF3Xba3cY1GOuRWDX4S2DJAII5ZEnXPfZKOGJCmK3h6lgqRSTPOr2H1vl0FmW4sCLhL+XXc9DsO2fR4hc3Ft+JotaWye7nMAwZPOM4gcpTHU2tdhKqONxIVt4kU5fIlPCE1LGrSSNGjl2YXPtg2QbAKLd73OMPh7/8AUabq9QmC4hoBIAAMbESTqSfKE+oOzOEJ7NIkcdHmsCLGwl5c8cYsuoXuVH2dSA3HTzD3k1WNfVqV+F13YgWyxx1g5QTvhOh15qRgBtVvPNHFUkFJUyaINaVUZfmFz7Eov9UAAqkN01aug6XxLhfb3lsw1KkOpuggD8zcu8TJMjlh1RUwscYGvz5fZVFx6RVlc6Lh+ozWZWpIGAVUWSeQ2UsiKuonoD5b6V1Hf8M2iRaUy2q4HNxAA0BJMdYmJyTHd45LXuCeAqehIaMCpqu87jyxnvoHb47nrv2x5+841VuXGjaieZ/KPE7+ATm0Q0S7+6vdLRhTqY6nPVj/AA9BhNrZNpO7R5xPOrj8ByC6985DIJ1i8lowIRgQjAhGBCMCEYEIwIRgQjAhGBC8yxhhZgCPQ4XUpMqNLXiR1XQSDIUbW5ZqQxlUmiPWKUAj5E/xxSbRuLUzbukfpcfg7X1lMxNd7SzDiXwhpZSTSSNSyf2Utyh/Nb2h+18Malr/ABA3F2dcYXcjkfI6HyKW6gdRms84q4LzSC30mKWVEFlkUmQBfiLsq+5rd/XG1b1bbPs4E6jTP6pTg7dR2dZ1HUQU0QQxGDUu7agVYg3vYEEEdLHY9cJtLF9vXrVS7F2kHSIIER1kb5KT3hzQOSd8SVcRoaOCCVZBFrMtrg63IPRgGIG4Bt/DFewoVRe3FeswjFhDdD3QI2JGucKVQjA1oOikOE6eZMtrZIkYvI0SoOXquFYliFIIIs3pbFXib6L+JW9Oo4ANDyc4zIAGciFKkCKbiOiiM1Wokp4zPEsKROV18oR6jJboqoASoQkkdre6+jbG3p13Ck/E5wBjFigDqSYBnIc5jdLdiLcxEdIVkyiollnGWZjDzQuoLKRZ4woJDh7bpsNz67k9MYt3SpUaJ4lw9+EmCW/lcSdC3Z2e2/XNOYSXdnUE/JZ5UIFZgp1AEgN6gHY/PHrGEloJEFVSrXnVZDmEcMhlSGpjQRyLJcK4Xo6sARffcG36t8OzoVuHVKlMNLqTiXNIiWzq0gkZciJ6p73CoAZgphmeYItJHRwtzLSGWVwCAXI0hUBsSAvcgXOLVC2e67dd1BHdDWjKYmSTGUk8jkFBzgG4B4qz0nC+aZjDDEKVYYYlCrLONJtt9phrI/MW3bCqdO2tKtSsHEueZIBy9NPVdLnOAHJXLhrwno4CDOzVko+wo0xg+/e5+Zt7sZlz/EIcTTtxiPJufqdAptoHV2S0qny46QhCxxqLLFEAFA9Nu3uGM02txdGbp0D9LT/uOp8kzG1vsDzUjHGFFlAA9BjRp02U2hrBAHJKJJMlesTXEYEIwIRgQjAhGBCMCEYEIwIRgQjAhGBCMCEYELzJGGFmAI9DiFSkyo3C8AjqugkaJr9A0/0bsnu6j8Dij/p/Z/0HlnTVvofkQmdpPtCVC5xwtBUX+kUdPMT9tRpf9LY/rw1l1xGhsHDoY9zsveuFtN3RU/MfCPLn3UVdP7gdS/tKx/Xiy3+IXs/qscPFpPvbIUewnQj1UFN4MRXvFmOn0Dw2P4hx+7Fhn8TWjhBcPMx7iFw27+SSqfB+ocAHMoXUdA5fb5XOGU+N2IMtLQehauGk/qlv/CmqKlHzVNJ6rqcg363BYA4WeL8OY4OAYCNDLZXezqERmvlN4LwA/W5hqHpHDv8AjrP7scqfxPajRw9Z+AQLd/JT+XeE2Wp1SrqPz20j9kKf14ru/iGo/wDpU3HwbA9XKXYAakK45Rw5FT//AE1LT0/3tIL/AKXX8Tiq+44jX2DB1OI+gge9dim3qpb+T9X9I7P7ug/AYV/poqZ3Dy/po30Hzld7WPZEJ3HGFFlAA92NCnTZTbhYAB0SySdV6xNcRgQjAhGBCMCEYEIwIRgQjAhGBCMCEYEIwIRgQjAhGBCMCEYEIwIX0YEJnXYo3eiYxQU/XHmq/tK01EHXBQ1Q5TtDj01poqr08OLqWvmBCMCEYEIwIRgQjAhGBCMCEYEIwIRg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http://www.npaid.org/var/ezflow_site/storage/images/media/images/usdos/164825-1-eng-GB/US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A38B50-33FC-4934-B35B-A9CB40330063}"/>
              </a:ext>
            </a:extLst>
          </p:cNvPr>
          <p:cNvPicPr/>
          <p:nvPr/>
        </p:nvPicPr>
        <p:blipFill rotWithShape="1">
          <a:blip r:embed="rId4"/>
          <a:srcRect l="31800" t="28945" r="55615" b="48966"/>
          <a:stretch/>
        </p:blipFill>
        <p:spPr bwMode="auto">
          <a:xfrm>
            <a:off x="5105400" y="1390910"/>
            <a:ext cx="1364292" cy="12718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B5458-955A-447A-A989-A4A69C2089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26612"/>
            <a:ext cx="2466025" cy="16004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E0E9C1-AF80-4C60-BB51-529BDF7A3D81}"/>
              </a:ext>
            </a:extLst>
          </p:cNvPr>
          <p:cNvSpPr/>
          <p:nvPr/>
        </p:nvSpPr>
        <p:spPr>
          <a:xfrm>
            <a:off x="5283897" y="3429051"/>
            <a:ext cx="36591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/>
              <a:t>Lecture 3</a:t>
            </a:r>
          </a:p>
          <a:p>
            <a:r>
              <a:rPr lang="en-CA" sz="3200" b="1" dirty="0"/>
              <a:t>Collecting  </a:t>
            </a:r>
          </a:p>
          <a:p>
            <a:r>
              <a:rPr lang="en-CA" sz="3200" b="1" dirty="0"/>
              <a:t>Baseline Information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82303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-41190"/>
            <a:ext cx="9144000" cy="1412790"/>
            <a:chOff x="198343" y="1151040"/>
            <a:chExt cx="9232494" cy="1401095"/>
          </a:xfrm>
        </p:grpSpPr>
        <p:pic>
          <p:nvPicPr>
            <p:cNvPr id="7" name="Picture 6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43" y="1151040"/>
              <a:ext cx="9232494" cy="14010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64" y="1268851"/>
              <a:ext cx="4088684" cy="936624"/>
            </a:xfrm>
            <a:prstGeom prst="rect">
              <a:avLst/>
            </a:prstGeom>
          </p:spPr>
        </p:pic>
      </p:grpSp>
      <p:sp>
        <p:nvSpPr>
          <p:cNvPr id="9" name="AutoShape 2" descr="data:image/jpeg;base64,/9j/4AAQSkZJRgABAQAAAQABAAD/2wCEAAkGBxQTEhUUExQUFhUXGR4bGBgXGBwgIRweHBscHhsgHCAgHSogIB4lHR8fITEhJSorLi4wHSAzODMsNygtLysBCgoKDg0OGxAQGy8kICQsLDQsMDAsLC8wNDQ0LCwsLCwsLywsLCwsNCwtLCwsLDQsLCwvLCwsLCwsLCwsLCwsLP/AABEIAOEA4AMBEQACEQEDEQH/xAAcAAABBQEBAQAAAAAAAAAAAAAAAwQFBgcIAgH/xABMEAACAQIEBAMEBQcJBgUFAAABAgMEEQAFEiEGEzFBByJRMmFxgRQjQmKRUnKSoaKxwRUkM0NTgrLC0Qg1Y3Sz4RclRHPwNJPD0/H/xAAaAQACAwEBAAAAAAAAAAAAAAAAAwIEBQEG/8QAQhEAAQMCBAMFBgQFAgUEAwAAAQACEQMEEiExQQVRYRMicYGRMqGxwdHwFEJScgYjM+HxFbIWYoKSwjRE0uIkQ6L/2gAMAwEAAhEDEQA/ANvwIRgQjAhGBCMCEYEIwIRgQjAhNZa9AbX1H0UXP6sUqnEKDHYQcTuTRJ93zTBTcc0jNWuBqKrGv5UrAD/588QFa8q/06UfuPybPxXcLBqfRVrMePaGL+kzGH4Qrr/WobD28N4hV9qpHg0D3ulRx0xoPeoCr8W8tXo9bL+aoA/aZcOb/D1V3t1X/wDdH+0BHbjYD0TB/GOg7U9Yfiy//sxP/htm5P8A3u+q5+IP2AvqeMdB3p6wfBlP/wCTB/w0zZx/73fVH4g/YCkKTxZy1ustZF+et/8ACWwt38P1W+xVf/3T/uC724OoHorBlvHNFLblZjAb9FmHLP7Wk4Q/h3EaXs1J/c0H3thdx0zqPerHHWSWuUDr+VGwP4DCDcXdL+rSnq0z7jBXcLDofVKw5hGxtex9G2P68MpcRt6jsOKHcjkfeuGk4Zp1i8lowIRgQjAhGBCMCEYEIwIRgQjAhGBCMCEYEIwIRgQgnAhM2rbm0Y1nueij4n/TGe6+xnBbtxnno0eJ38pTBTjN2XxVI4o8RaGmuskxqZR/VU/sg+jNe2x67k+7FmlwW4uc7l0jkO6301PmVw1Wt9kLM878Y62S60yx0qfcAZvmzC3zCjG9b8KoURAHpkPckuqEqi1uYz1LgyyyzOTYa3LG59LnbF8NZTGQgKGqf5rw4aWeOGokClgCxQFtIJsOukHe97Ha3fpila8Rbd0DWtxIExOUx6x5hTdTwOhye5lklLS1JppWqZXVlBMaovtAEaQSxJsemK9re3N3bC4phrQQYkk6SM4AjRScxrHYTK+cLZPS1Mk8UjsukExTX2uXWNNSldwSwPUf6HEry6tqdOrTaHZ95u8QXGDOoA5FFNrXEg+qbUmTrHUTQVSSao0kbyOF3jjZx1U3VgBv78OqXhq27K9s4Q4tGYnJzg3YjMT7oUQyHFrvvKUplGV0s5hi1zCaZiLKFZYwWKrquVJNhqNu1sRu7q5t21KuFuBgnMkEwJMZEDkOq6xrXQNyk80yCONZzHUCRoH0urRlSfNpuu5BF/fiVvfVKhp46cB4kGQRpMHIH3IcwCYOijsqzmopjqp5pYje/kci/wAQDY/PF99Nj/aEpcq/ZJ4y1SWWrjjqk9SAj/io0/s/PGddcHt64hw9c1NtVzdFpvC3HdHV2WnnMUh/qKja59FN7H+6SfcMefrcHubTO3flyPeb9Qniq13tBXCOvsdMg0N7+h+BwhnEA12C4bgd19k+B+q6aciW5p7jSSkYEIwIRgQjAhGBCMCEYEIwIRgQjAhGBCRqalUG/U9AOp+GK9xcsoDvZk6AanwCk1hcqlxjxhT0S3q3u5F0pozdj6F/Qe82G21+mIUOHXF8Zr5N/SNP+o7+AyUjUaz2def0WH8W+I1ZX/Vg8mA7CGI2BB2s7dW+Gw92PUW9lSt25DT7y5Ku5xcm1BwebTGdxrgTW9PEQZLX3ufYW3U7sR3FyMUa3GGzTFJuVQwHnJsxll7RnbQHYpgo6zttuluGM2ijroTAmmOUBWjlAfS5BUefTfSW0tcW6kW2xHiNpVq2TxWd3m5y2W5AzpOsSN+aKbgHjCnsvD8bVNNV0oP0Z5l5iHrCysC6MOw2Nu34i9anf1G0Ktpcn+a1pg7PBEBw+f8AmJGmMQe3SfRNOLJDU0FHVm2tdUEh96klP2bn54dwwC2v7i1Ghh7fPJ3vC5U71NrvJS3FubvHWQSwwRSGSKKW/KDMbi2xsSOmxG4xS4TaMqWdSlVeWhr3t9qAM/Lnup1XkPBA2BUFFkE0UVYDG1+TGSoBJUtLE4U7e0EsSO2NR1/Rq1KJa4RjdB5w1zZHSchzShTcAfD5hSmW5rHWU0hmNqump5Qr/wBrGYmWxPdlJv8Aie5tQr2lSyuWikP5NR7SR+l2IGR0dEePkphwe3PUA+YhRXhlBqzCJj0jDufgEP8AEjFz+I3xw97Rq6GjzI+Sjbj+YFWqqoLu7nq7Fj8zfGyxgY0NGwhJJnNW7JgtHlxrAqmomkMcLMAeWADqYA/a2Iv8PfjAui694iLMkimxuJ4GWIk5NPTfqnt7lPHudEnwyz15nhqHaS0LyI7m7RutrEMdwp6Fen4YbxAs4eKdWiMMva0gZAg5aaSNQdcuRXKc1JDs8lG5Xw4ZqWSo5iRhHCfWGysWAsA3Zh3vtYg3G+LdxxEUbltvhLi4E5ZkAbkcjtGc5Qotp4mlys/D3iFX5cRDVKZ4PyJTc6fWKTe49PaXba3XEatra3tM4YPP6EbH0K4HOYVsnCnE8FXHzKOTWB7cD7Ony9PeLg+uPM1rC64ef5PeZ+k/+J+RVgPbU9rXn9VaKWqVxdfmD1HxGH211TuG4mHxB1HQhQcwt1S2LKijAhGBCMCEYEIwIRgQjAhGBCbVNTY6UGpz27D3n3YpXN0WOFKkMTztsOruQ952U2snM6LKPEHxPWlLwUbCWp6STmxWM91QdCw/Ae83A0uG8HAPbVjLjv8AIch0UalXYaLI8mphW1QFRU6GkYXd9TMxPv6XPS7Edsa99cPtbd1SlTxYRoIH35ApbGhzoJhWCjoKbVWU09KIeRGzCbW5ZWWwUsTZW1kiwCgG+w32ya1e5LaFzQq48bgMMAAg6xuMImZJiM00Nb3muERuoPhriFoa1aiQ6gxIm29pW2a4A3/K95GNHiPD23Fm6gzIgd3oRmPp4JdOphfiPmvfFGQvR1RAusWsGKU3tpO62IvfT3tc7Yjwy/Ze2occ3RDm7yMiI67IqUyx3TZO5+JeTPUmkZ2jqQ4dGWwDODulmJ2Yki4G22FN4b29GkLkAOpkEEGdNjkNQM9eakakE4dCpHIOGc3mp+RDSlIWbUxlRVDNt5vrd9gABoGG1mWnb9u8y8CBBOQ5ZR75UQXYcOytlN4V5tJ/T5gEH5KyStYelvKo+AxXD7JnsURP7R8dSuy86lLR+A9zeSvYnvaHf8TKcO/1GBAb7/7KOBe38BU+zWuD74Qf3OMA4kd2+9GBIp4MVkAP0XMdJPbS8YPx0u37jiFS6oVsq1IHxAPxC6A4aFVLOfCXNIyX5Uc19yYXX/CdJ/AYuU72jETHiolpUK7skH0KtSaDS/MiZozdSRZgymxKHrcbg9jfCnUIuPxVCCSMLhOoGYIPMdciNxCkHd3C5Pssqo4YZKah5lTU1I0PIEKhEOxVQfNvfdjYbj0xSuaL61dlxdxTpUswJkk8zsI2AlTaQAWszJT3iE06mDKyzKsWnVMhFhM/tF1PtKL9dQK3I3tbFbh4uHipxMAEvmGnXAPZAI0J10M5aKVTCIpct+qp+ZV11EEbMYI3cx6up1WBJHQX0g27XPXcn0FCjDu2eAHuADo6Tl1iTnukE7DRSWV5VWwCOqhblOQXiAkUSMo3LKl9TLbtY3F9iMV3X9s97qJzgwTBwg8i6IB88vFdFN0Stf8AD/xGjrysU5WCtGysNkm93ub7v4egxeJ8GId29A4XDf5O5j4JtOrlhdotLpKvUSrDS46r/EeoxStbztSadQYXjUfMcwpPZGY0TrF5LRgQjAhGBCMCEYEIwITaqqCLKm7t09w9T7sU7q5cwilSEvdpyA/Ueg95yU2NnM6LFfFHxG0a6Khe5NxUVAO7HuiH07Ej4D1OxwrhTaLcb8ycyTqTzPyGyXUqYtFmfDFBDPMY53eNTG5VlF7FRq3W1yNIbYbnbGhxCvWoUg+i0OMgQTGRMa7Zka5KNNocYKc5vwnPCvOjKzwdRNCdQt94DdSO99h64Ra8WoV39k+WVP0uyPlsfJddSc0SMxzCt0fEU81ElVDKiSxER1KyaNMot5WOrq1uw3626C+EeG29K8NrVYSx8upkTLT+ZojQTmNuaf2jizEDmNeqqdbmQrGjSChiWoY9YQx1nr5Y76fW9w2N+1s322LHWc5mwdGX/VEnpmEhzw7RsFaHw54Nz1DCbM5mW/8AVq2pz7mc3VfgL/LEHXlOk3BQaAPQei5hJzK1bh/hGjohangRD+WRqc/F2u3yvbFCpWqVPaKkBCm8KXUxzLNEhKqQ7O99EaLqZre0fQAXF2YgXIF7kAiEzatqJjaBVhC+21RGxNz9lVV19x1aiO3wEL6orW21U8ZXYtoZtZ7FQWGge4lvjtgQvEOcyoCs1PIzqSHaFQUt2YanDWI+yNRBuLnYkQpajqklRZIzdWFwbEfIg7gg7EHcEEHAhea6hjmQpNGkiHqrqGH4HHWuLTIKFm/EvgxSy3ko3amlvcC5ZL9fXUu/obD0xep37xk8SFEt5LHONOG62klvWISW2Eo3V7D8vu1h9rzeuNG1fRLMNLIDbl5fTJQdMyVGUWVl4J5r2WEL8SXcL+ABJJ/N9cFW5DK1Olu6fcJ+/PkuhsgnkrXmtSGpcuzC3mgZYJFB68o6kse1wCf73uxh2tMsurqxJyeC9v8A1ZO9CnOMta/ll6KFpaRaxiVkP02RiyRqlk2udGr7LHqu2kAAEi+2nUrOs2iW/wAloAJJ73jG4554icwDusDH4lal4b8fNOy0NcxSqQ6YZm2LEbaJL/b7XPtdDv7WZxXhTLhgr0DBGbSNvqDuFOlULTBWs0VVqurCzr7Q/iPdjNs7s1Zp1BD26j5joVN7IzGidYvJaMCEYEIwIRgQkaqfQt+pOyj1PYYr3NwKLMUSTkBzOw+9lJjcRWR+LvHBplajp3/nEg/nEi9UUjZF9GI/Ae83F7g/DS0GtWzcdT8h0GyjVqTkNFm+R5JppXq1SGpkQj6ktq5am/nkQG7dNlvYbk3tYWbu+BuW2ri6mHaOiMR/S0nTx30HNDGd3GM+iVzqviQ0FWkKQykFpY4xpUqrgKQvYONXxHr1xCzt6pFxbPqF7BAa45kSJInfCYXXuHdcBBRXZvPl9UEiDRQIxKIvSVLjzsSDrLLbzEbdBa2CnZ2/EbbFWh7iMz+k8hHs4TtvvK4XupugZD4pfhzhmszqdnAWKEMdUgS0aX3IRR7TfO/Qse+LrexsaQY2SY3Mk+JP3yCgSXmSt+4R4Opcvj006eYjzytu7/E9h90WGMytXfVMuKkBCsGErqMCEwzqpkRAIgvMdgiFr6RfqxA62UE22uQBcXvgQmUxWjVqiomkl9hCxRSRqeyhVjUbam9Cfwx0AkwFwkASVCVnFU7zXp1VYgu3OQ3kO5JADAqBYAX3J1XUbHFllqSJdkkOuADlmmVPnNYrFhPGxk3ZZIiUTTcfVhZAyiwuQWb8SSWG0EaqAuTOifZZxkYom+lq7FSzCWNF0stybWv5So8u+1gDquSAmpbuaTGYTKddrhnqpTMqOSlikmglNk1yGFguhrku4vp1KSSfMDsTex6Gunqwq1wD6+uBC+4EJGspElRo5UV0YWZWAII94OOgkGQhYvxt4VyUrNVZZdkAOunI1HSfaCg35ikfYNz6X7aNO5ZWb2db108DloeqjBGYWa1eaVFYI6ZI0CpcpDCukFu5te7N1/X78OpWlvZufcOcZOrnGcthOgCC9z4aPQKcmlXKYjGhVswlXzsNxAp+yPvn/v0tfLY13GKoqPyt2nuj9ZG5/wCUbc/gw/yRA9o+5VrNM2EscAIJmjB1yk+ZvN5F9+lbeY7726AX2re2NKo8g90xDdhlmfM7DLfUlJc6QOa27ww40auj5ExtWwLdWP8AXIPX7w7/ABv628/xnhjpFxb+0NPm09DtyKdSqfldotNpKgSLqHwI9D3GEWly24ph7fMbg7goe0tMJbFlRRgQjAhBOAmEKk8ecWLQ0zVOxka8dKh7serkeg6/gO+K3Dbc3tft3eyPZ8N3eLtuiZUOBuH1XP8ASIwRq+oQy6pCEDglZJDcs0h7qOtvtHboGt6KtUFSp+EpOgxLoOYG0dTz2GepCQ0QMZS9MJ6Z4aynMaGX+rBtYFitmRmJMbEbNe3wIGE1Rb3bKlpXBIbvHSZBAjEJzGviFIYmEPanPGqU8gFUDJFPISr0zC+l08rG5OyC1gLdrACx0o4QbmkTbOAcxsFrxuDmARu7cnzOomVXCe9oeSkPDrgWXNZjPOzinU+dz1cj7CfAWBPQC2L9euy3ZgYM+SUAXGSujsvoY4I1ihRUjQWVVGwH/wA798YrnFxkpicY4hGBCMCFCZfSiSeaSW7OkmlFJ2jUKNOkdAWB1Fup1WvYAAQqrnFe09RLeUPHDKRFGANJKqFYkjdmDl0sTYW2F+l62pCMZVOvUM4QvJp3B06HUmzRixvfY26en7h03xZxAiZ8UjCRlHgl5otSrGkLLIgOtgDuLG/f/wDva3TEQYJcXZHRSIkYQMwm70xZGOglR5N12Ub31drne/YXPuxKRMEqMGJAUnwdVM0slNLM0saxKY0kC3I1MH3trdVHLHmufPv1Fs+4phhy3V2jULhmpjKIBFVTxRE8rQj6L+VGYsPJ6agLlRsNN7XYkoTlO4EIwIRgQss8UvDQVGqsol0VK+Z0XbmW3uvpJ+/44v2t3h/l1M2/fuUXN3CxhKiCTmy1fNao1A6FIQP0DajoJDA7n1v2ti2adangpW+EMjUgmOUCRly5RuuS0yXaq28NzRIrVsaRR00MZLJpBkM2wVGd7sVJOoFSAehGxxhcRbVeRZvc41KhyMw3BqXACBIGWcmcwcwn0yB3xoPiqvlZqmlaujlQTRsZbaxraxu5VL3KgXuDYFb9d8br6lCgGW2E4TDRkcI5AnTPQdUiHOly6I4T4kjq4I6yOwD+SdAf6OQdf3g+8EHvjyl/RPDrrtvyOyd8nfIqww9o3Dvt9FbcaKUjAhGBCZ17XtGDbVux9FHX8emM+9JqFts382vRo19dPNMp5d7l8VzZx5nMubZgVp1Lxx3jgUdNK9XNzYajvc220g9MeppdlY2+KoQ0b/If2CQZe6An9JTZhRRFpFjq6TTpliVw6qo9B9kj1AI7n1xh1a3Dr+qGsJpVplri0tJPn7U8j4BPAqMEnMbpjnWXU0h/lBZtdOT5oW2kDgDTCLC2mwAuPZUbX2xas7m6p/8A4L6cVAMnDNpE5vzzmc4Orjtmova098HLl8k34SyCbOa9tZIUnXPIBsq+i9rn2VHuvuAcap7OyoNpsGQEAffvSZL3SV07lmXx08SQwqEjQaVUdh/E9ye5xiucXHEdUxOcRQqlxlnpimhhV5F1KzkR6QzWIAAZvKAF5kh3BIi7gEGhxCtVp0x2RAPM6D/JgeaZSaCc1OcOTySUsLy6tboGOoANY7rrA2D6bagNr3tbF5uKBi13S/BP5L2NrXttf17Y6hV7LmgTLy0zaV5Z+kMxs2oi0mojfXqv03v0wIVMylCIIkYoGCKCuj2TYXAsu2/YbY12ggCQswwSYKmGErKZ2kXVEQFBBBsPQaexK2+O9sQ7oOADVT7xGMnRfJXePTOJVLyDzWG46HcW7gD472uMADXSyMggy2HzmV8qoXh+q5ilHAZgASO3Xy32Yf62vga5r+9GYXHAs7s5JgHi59K0zrykmuxtpVPI+g32teTQCe97HYnELkHBkFOgRj1VyzJVFXTGP+lJYPp7xaGJ1/dD6bH8or6m+cryncCFU+PM3mpxGVaRIiHLPEIy11Gqx5gOwjEj2VWZioG1rNUvH1WNHZRrvPlpzOUnRTYATmpjhjMHnpYpJF0yEFZBa1nQlHsLmw1KdrnFim8PaHN0KiRBhSmJrixbxu4BFmzCmXcb1CKOv/EA/wAX6Xqcaljc/wD63eX0UHDdZ+1U9VRw0tJTkESFp1jBOpjYIx32W1732Fh0FsK7Flrd1Lu5qCC0BswIAzcPGY6nrmpyXsDWjxTyClpsqIedhPWjdYUbyRH1kYdTbt7+nfFR9a54sCyiOzonV5Hed+0bDqf7KQDaWbs3clN8C52lDXpGxC01ci8yK/8AQSP7F/Tfpe3kcE9MWX0vxds9lQThJbP6hz+sfmBhRnC4Ef4W65a5GqNvaTb4r2OPP8OqOaHW1T2me9ux+SbVA9obp7jTSkYELNfFriT6NQSFTaWrJij9RGPbI+W3xcYXwSj+IquuXaE5ftGTfUy5TrHCA1ZLkWTLNSNFT1MQqpDqeI3BdALoiv0J6sVF99N7acX729db3Iq16TjSaMnDODu4jUcgfGNVFjMTYac0y4b+k0dfFGVeN2dVdGvZlJsbjoVtffp3w+/FrfWL3ghzYJBGxAkEcj/hRp4mPAURVrzJ2jhBZGlblIPvNZbD1ICj5DGjRltMOqe1An0+spZ1yXUXh7wquXUaQ7GVvNMw7uRuAfyV9kfC/c4w7isar8W2yYBAThuMqITPC1QiSI2luYGQavQOwCE9ticVsbZwzmpYTEwp1WBFxuD0IxJcVGzGCJ3qlqwtyxZtZsOULiIqeoUL3B2cydyceT4w67ZeNfTmIAbHvHrz2hXKAYWEHzXwcWin9qqimQdY5GUSgd9BWxbSLnSy3Nt3HXF+w4jdPcGV6Rz/ADAZee3v8kupSYM2nyV7xuquoTh5lMTQygGUFhMrD2iSbtY9VbcjsQcCFRqBmVeWeajIbcltQYAk6A2++22oatRB3741KRDmA+qz6gLXEeilJRBzUKq/LFg4PUkdbetwL/Pe2OjHhIJz2XDgxCBkvFPyOaxZX5RuEt1vt+sXv7rd+47tMMA5rgwYsxkvlHywrhlbWd49JPTc/wALfje2OuxSIOW6G4YM67L7kQWWtiDapURXbdWISSy8sud1Hl12ueukjcbVrogANT7cSZVmklVq6PlG7Kjc8r0CH2A1ttWuxW+9g9u+KStp1xDm30aLmWUksqAsbKCxsCxsbD95sO98KrVOypl8ExsF1okwqpPXrO8f0iRpAHBRRA6QhxfS1yDqb01OQDYgA2x5a94heV2Oa0BojMBwLo9Z9wVynTY055qc4QJbnSJfkOymP0ZrfWOn/Dby2tsSrsLhrnb4RTrU7Vrauuw5DaVXrlpfLU8zjiWlpdp50RrX0bs5HqEUFiPljRc4NEkwlhpOib5DxPTVxlSEOwQDXrjIUh7gDzetjse2BlQOzaV1zS3VYHxzksmTZgTAWWGUMYiCfYYWdCRvdSdt7+weuNtrad7QwVRMEeoMg/fUaJUlhkKKyvg2aVRNK8cNOQGM0jCxv6C9y3axtvcYr3PGqFF/Y02l9T9DRn57AdeWak2i4iTkOak66GiS9BCjvJLpP0mRgBr06odAFxobVpvtsxO+KlB1/Ui9rOAa2f5YE5TDsR5iJgZSIUz2Y7g33+C2HgHiA1NHBO9+bEeRUX63WwufeRZviSO2MzjFMWtyy5b7Oh/a7T0KnSOJpaVe8XUpNcxc6LDqxCj5/wDa+KV+8ijgbq4ho8/oJKZTHek7LnLxrzrn5iYlP1dMoiUdtXVz8b+X+7j0/DaDaNAAD/GyrvMlUEG2L6irKONJ2pXglPMfYRysAXjUgiSzHfdfL62Y79MZH+i27bkV6Ywj8zQYa47SNMjn4gZJvbOw4Srd4CcM86qarcXSn2S/eRh/lXf4spw/iFbC3AN1Bg3XQWMZMVR4u4Ehqi0qNyJyN3Aur2FhzFuL7faBDbDcgWwmrQZU9pMZULNFk2W55NQylKepQb3AjcSQSXudh03PWwR/lY4p46tE64h9+Y+CfhZU2gq31fG8FXBoq4VSZGRlcbodLqzhT7UZZVI0t5TcDUb4Y6u2tSc1uToMTzjJLNIsM7JWR10S/WSo19UMPMN5Ap1IBHKDs1hcaQLHc9befDK1CpSc6mOpLcgfERMZxmZTpa4HNWCi4rnU2miWTzFfq/K91UMbAsyNa9ixdBqFrXIGNilxZh9sZRMjTMwMjB6wJMZpBonZP4s3Vp+fGHkjMYjkVVOuJgzFSY7ayGuRcA+yCLg3Gmyo2o3E0yEogjVJZ7lElUUqaaSMfVEBXUjmAm6+cHyd99Le0cWKVXAdEqpTxhVGlzNHAAYBrFVjuNQbpIDY7sPMDbpt6Y0Wva7Qqi5rm6hSc1bJyxHcaYmuDv2J369L2/VgDG4sXNBe6MPJMqGX6TKIaZo3Y3cHVtGotqJIuTuQAO5F7gAnC6lZrBOpU2Ui4xoFb8pUUEGidw8jPI94o2JfUxYWQAsSqkJtfZRjPe7EZV1rcIhMaHPRCroseqZ5Xbl6gFi1dBK4vZjsxVQzLrFwBvinc3lK3HeOfIa/fj5ZprGF2ijKvM2nZ0q5GSJdyFHKj1JJcXe5e48jBhIA1z5QVIGHecSualMdiB3tvaMEf5BGHLzCsMpMB730TDO5KNFjaSEuvNj80iE6grq7aDJ5pNh9jUD3sLkc4Zb3tOqKtfuszyyG0DIfNFVzHDC3MqI4l8QqicERk0sH3SOYR95xsnwTcW9o3tjWqXhJimuMoAZuUJwjlaVdSsLSNAHJIbQS0pszNpuCFawJ1SdbdDiFGiKjpe6Ty/v9FKo8tHdC3fJ8pipYhFAgRBv6knuWJ3Zj6nfGmAAICqEk5lVrxY4Z+nUEgUXlh+si9SVHmX+8txb10+mLVpW7OoOR1UXCQueMuH0mnMDSIjwkyRGRwqlWtzEuTYG9mH97GhWP4et2waSHwHQJMj2TAzjUHy6qI7zY5aLxVZ2wEKCOLVT2AkNnZipYjzeyUBPlAHQDc4lTsxL3Fxh+2gGQGQ1BMZ9ZyCC/QRorz4I58xrZ6eVr/S1ZrnvKt2v6bgsfkMVeK2LKlp2YEACPARA9Ml2m8h0reMrl1Ri/UeU/EbY8/wANrGpbtxe0Mj4jJOqth2SbZvWLFqkf2IInlb5A/wAAcSc3tb2nTH5QT5nuj5oGTCea5DrKlpZHkc3Z2LMfUsbn9Zx7VrQ0ABVUjiSEYELq3wyyP6Hl0EZFnZeZJ6633IPvAsv93Hnbqp2lUlNAgK04rrq+MoIsdweuBCwbjvh+Ohl5SyCWNxcRaWLxob2DbEMuxANw2w2bdsZtxQa04mmD96K3SqEiCFVxOVIEd5Qb+W4uALA7k+/od/eMVsM+1kmzGmatPCfFzU14mXnUx9uncC6D1jDbD8w+Q9rEkmzRuXMyfmOf3/lKfSDs26rSoMkpqmJZ6CTlhgQum5QeqlDYxkEDyroIZRcG1sOrWVGs3TzH3B+iQ17mlVieCWkeNNDRPEvlKktZL+cxtpvKt9I5WkABbsuoxg5rqda2ql5Ou+x5AjQbkk5ycjAJTJa8Qp7hrMalUaHya0UukRWzFAekR1FWsTosTdDpBLgiR9a2uqdw3Ew6a/fXZJewtOak8xzegqYTE8qkN1RTaSMgg6re1GyHfUQNNrm2LIMZhRIleK/h7Lo1RmhiQal3XYyegktvKvch9XS+O4nc1HCOSeTZ7G7IlI0U0p/Ja4ROpLsoOldrD1NhiKkqpWZhPPLzmOmGxiVoGbcMQXKuQrBWKqglCg7nSQrB8Y97xIMcaNEjGPd9TuRsOZyT6dKRidolspyd5xpjI5CtqSYqBb2gRCF0hrqdJYjRuT9ZdgK1pw99YitV7sjMak75zO+Y38ICk+oG90ZpXiTNaXLbBEE9awupkOplB+27f1aEjZE06iNgACV14o2rIYAPD7+KU0OqFZPmebSzyNKzGeU7FibKPujsqj8lb+/ckmjUe6oZqGBy/t9VbaA0Q1MYpAwD+aRuoAtYfDfSPUEm9jjhYRloPvz+SA4HPUrXfC3h6HSKzmc2TzIBoZViNrPbUAWaxtrsBYkAbm+hb0WMEtMzuqtV7iYK0XFlKRgQuUPErI/oeYzxAWQtrj9NL+YAe4G6/wB3HorWp2lIFKcIKrGLC4pDh7MzTVUE4v8AVSK+3cAi4+YuPnhdVmNhbzQDC62oXAlkAPlcCRfn1x4W2/lXlWl+qHD4H3q2/NgPkqh4sV5jyytYHdykI+BK6v2S2L/CW9pe1HnYgejZ+JUamTAFzSovsOuPXKsvU8LIzIwIZSVYHsQbEfjjjHh7Q5pkHRBEGCpbg3K/pNdTQEXDyqGH3Qbv+yDhdd+CmXdF0Zlde482mowIRgQqT4mcPwSQPVtzVlhS2qJQxZb7B1JAKqWLXupA1G9r4VWpNe3vKdN5acliFTcrqMfnA2ePzfhazH4Wt64y2ROEHLkcv7fNXHaTGaIpeYAQyy2+0nldflf8Rt8Dgc0sOYjxzH39ygHF1+KneDuKpaSUsgLA2E0diFk267jySW6E/DcWs6nVNL9p9yg5gf4rWs74hpZ6NXUSSiQMyCJRrRksGY32UxlgCDfqRZgSDbr1KQp/zDkcvHkPoqwa6ctQq5llQNDVLMiiCVWmnDXUugUGOmW3mEkY02J25tgWIIGZY2tQPFacLADAjMzn3uoJ84lNqPBGHf70UpUcWu7Ec6nh66kQo7qBe5dmOnYDcBNj3I68qcVrT/KpGOZnPw+UlSbbt/M5JUWWvFODDT1YCgETr9EZGRiB5F03UWOoqgQ2U2vsDttcHCQqpEKYzyKoKrTNym57WDorIDpBdllXUbIyrpLq5N2HkIuMRqtL2FrTBO42XQYKrUmdpJPyZIWKJqWSnVkDl0VWYSBmUcgAkbHz2GxQ7+as7KlZPc+4kuEQYJGZIHiTr08VafUNQQ1TXGHHKU8KCns000YeMEbRow2dx/hTqxB7AkejrVRTElV6bC8rE56p5ZHLB3Ja8jOd3Yjq7dALW8o36DSALYzXknvuOZ93h9x1lWwB7ICb1E2oqobUSf6OMDTYdQx77X2uL+lr4GtiXRHU6/fqgmcvgpvIKQzVMEBRgjuFKxEawt92F1KhVG7e4GxBtjtBjaj+9J+/VcqOLW5ZLoPKstjp4khhUJGgsBv3NySTuSSSSTuSSTjVAjIKkneOoRgQsS/2jMr3pakDqGiY/DzJ+98avDX+03zUHrGqeBpHVEBZmICgdydgMaT3tY0ucYA1UAJMBJ4mhdS8B5hzqLL5b3LQ8tj6mPyn9pTjxHEW9lxKm7nib/5BWqedMjwVQ8dqi2Xwr/aVTN+irj+Ixf8A4dEhz+bn/wC4/RQr7Dw+CzDw+q4kqhz0hMQBZnlG6aASCnfUWsLWN79MX+OUq1S1IoFwfoA3eciD0jOco5rluWh/e0TzxJzGnmkjkpRDy5AXZlWzmTUQwkvuOxHQG998V/4etrm3oup3JdiaYAJluGMsPwO+Wylcua4gs0Uj4D0YfNVY/wBVFI4+JAT/AD40+IOilHMpLdV0ljDTEYEIwIVe4/lZaCcrPyCALSea/tL5QV8wL+wCtyC1xviLtDnC63Vc/IgA2jkj/NsR+Ckg/EjGOXEnUHx+p+qvwOUJKnYEFWZSENhzEKsPTzG29rdAMPe2cwDnyPy/ultOx25r1SqGl2IOle0pa1ybC9t+m4bptbqcLqjCzx6R9+SkzN391pvhhkjTpUOS6Rll5Tr1EqB1d1uNJAUqhvcHTpPsbPo27atAsqiWnZJrPh8t1Xt5i8iJyi7uuqanRb6JhDNG4deia+Yq62spVLk2sTl07e67J9sMWTxhJ0iZ18pUi5kh3TNe6vJaeNXgCRxRgQRyMka2JpwZppSNJDGx0XIN2Fje4GLlwO24gxjT7LSTGWuQ+Sg3u0yeZV/4ZpDFSQIU0FY1um/lNt1HmNgDsFBIHQbAY1mNwtAmUkmTKa8QVqx1FEHB0mVvMLWVjGUTV3sTJpuO5XAXARO65CgeLmSrWaNyBApMSgKGMkwuoOnctok8qp3ZWJB8uMW/v6v4htrbiXZF3hrHTLUqxTpjCXuWfcZUUsdU/OjMZmCyKL/Z0KCgYbHlkcs27BT0YYsXjXB+LZMoEFsKoxIPMp0eVjsQ7gb3Fl2A69cQcdD9B71IDb6r0rF5DcyMFAsFUpYm4uLkHpte472745Aa3KBPWUan7CksqiTnRawYY+YuuVd3UX6ixvftq1XF72NrGVAjtBLvvl9hcqDumAulsaypIwIRgQs98dqMPlTsesUsbj5nR/nxdsHRWA5qLtFj/hnmcEErvUrCEjXWsjDzh9gqpbc3Fza21r7YV/EVrcXFAU7cuxOMED2SNy7lHj0zTbZ7WmXJhx/UQvU3plhEBUMhiWxOoebX31Brixta3TFrglOuy2AuC4vkg4jOmkbREHrzUK5aXd3Ra/4OVWrKof8AhVLL+JDf58Y38RNLatJ42e35hTt9COhVf8fJfqMvX1Mzfhy/9cXf4bztg7p8SSo3HtLG8ekSEYELW/8AZ0ivVVLekIH6Tg/5cZnEj3WjqpsW94yFNGBCMCFBcc0ry0FQiGIEpuZbaQoILm52BCgkMdgbHtiLgSDC6NVz4nQWWf4Ft/1tjGOuo+/JXx5ptHIVd73UbHzyhe3oLg/nfLthsy0b+UqGhP1XuCQlJ2372KsW6IPZJHX5dcRdGJgPwjddEw6PvJdP0MKJGixBVjVQECiwCgeW3utjYVFL4ELCeJ+LP54zUzCSOGQypcNpcsdbF7EakDqStrXsGFwAcUOzbTuDVH5oB8soHzTgMTI5JOl43qFmEkjmTlTGdrkjVriEZQACyqqByAL7yAncXabbh0NxDUrppDODovFJxhYolSVMH1xkYaiQlR5mAPoHGod7XA6DFa7FSvShghwdLfEfcKTWtYZnKM1pXBNDITHJKkn1aNZ5AF1ySOS7hexKi97C3MIHVsTsrZ9OrVq1Bm4iPCNPX4JdR4IDRsvPi4qfQNwNfOj5ZPUHV57e/lax8L4t3Mdk6Vyj7YWGzG0r3NtlO7uvYj7JI7e74dznN9gR12B+Ktn2ivFDHqLsAWFx7EzEGw63JFz269vx7UMAA+8BcaJk/NTfDlMzVdOqnkuZV0SStqCtfYWu1yegBsCSBcEjE7aTUEOHp/YKNXJui6PxqKmjAhGBCqnipFqymsH/AA7/AKLK38MWLUxWauHRcqY9ElIwIW5+B7/+WTj0qgfxSP8A0x5L+KMqYPIt/wBys22vqo7x8j+py89hzh+uP/TFn+GsrUDoPcSo3HtrHcekSEYELYv9ntDHV1kbizCNbg9rPY/vxlcQcHsa5uhU25EhbpjKU1XOOOIWo4omRdbvKBp29hbs9r9yBoB7FxhdSo2m3E5Qe8MElOKjiqmX6N59RqSnKCjezkBWb8lbkDfvt64nIUsQy6qWq6VJUaORQyOpVlPQgixB+WOrq514jy0wVMsTRTR+YmOPWxtHqKodWrcMFJuzdb+lhl3DCx+QAHkrlN2IbkqEk8koNgusWsoDN7r+nffcbdcQHeZzjyCkcnJenk0yENcawPaK3uNt7bC+1rehxBwxNkbeP34qQMHNavwHx3FFAlNVsUMY0xyWJVkHshiAdLKPLdtjYG9yQNChctc3vGCqtSkQchkm3iB4n06o9NGZryILTRqCNDGzAXdWBIDLfte4xbo0K9y1zqOGAYkuPyafilnC096VlCZvTLbTJUDazHkJdvePr9j19evuGA8HujM4Onedl/8Awpiu0aT1+5XkZpSAKA84CeyOQn4H6/cfv2PUY7/pF3mThk6953u7iO3Z6ffNfTm9NvaScamDH6hOoIIt9f6AA+vuxwcHucpw5ad53/wR27fXp/dbDwB4hUooUWZ5FERMas0TEsFsQAI9dtKMi7ne2F1A63f2VYgGAdddRuByUQMWbVXOPeKxWyLpDJTwgldQsWY9XI7ALsB1sWv1sM+5rip3GKxRp4e85UeNidbgPcm5CEahYAC6MAL2HvJ2wkgCGmPPT1CmNyvGXx6l1lUkLEsTsHF+lx0B027j59TKqYOEEj4fc+KGCROq0fwhybmVDztAGiQWDSMGMcylSNC6jY6GuSR+RY9cW7RhjEY6FIrOEwFseLiQk5p1QAsQLkKL9yxsAPeTgQlMCFV/E97ZVWH/AIRH4kD+OH2wmq3xXDouUcejSkYELcvA9f8Ay2oPrUgfgsf+uPJfxRnSA6t/3BWbb2vVHjxB/MadvyKh0/SDH/Lh38OnuubyL/c4qNfWfD4LLOFzFGk9RJEsxiVdEb+zqdtOph3AHb3jGpxAVajqdCm8sDiZI1gCYHInnylQpwJcRMJ//wCIdSBaOOmi/wDbhA/eTin/AMO2rv6jnu8Xn5Qp/iHbQPJWvwYzZpM4leQaWngYkdLteNrj42J+eLFe3ZRtW02aNyHhnl5aKGIucSVuGd1EkdPNJEoaRI2ZFP2ioJC/O1vnjMUlm3GGfw1sEMsZ0yxE8yJr3COBqZdrSKrBLsuwUkm1iMUrmK1I4Doq1Uiozu7Kq8PVMSVMbStZUkMpBJJIiclFjHctKAQgtsZG7NhdEOxhzjk1vy/ul0/aDnHID7+K3mgqhLFHKoIWRFcA9bMARf3740VdVC8UeEzKBUQJM8xZVcRm/kAbzabar3svlI637Yr3FLEJAk7feibSfhME5LHZkDR3X6tDuH+0SRYEW3ub+8m5FsZwJa6DmeW337laMEZZJONr2jKaSTcILi9t9bv39dt7/qkRHeBnr8gFwco+/FLxzOo2IcXCgtsWPQ2I7d7m/RvjiBa0nPL5ff0XQSOqiuMHJeEm1+SL2Nxs7jrYY9RwARbH9x+So3J76gcbiQjAhGBCtmRSstGNIBPOkNjfskPS3U79O+PJccaDdNn9I+JV22JDTCUkBYjUytfdB0Rxb5tq79SOhsd7ZIhug8eY+SsHPX+yQLc0A+YxjqxXzqfQ9itrb2Pa9+uJxg8eWx+/8KPteHvUnS0Ek7JFHHzJHBERjZVJspbbUwA8oJ2JBt8sRpsL3Q3zB+/7rriAJPuXQXCuQxUkISNNDPZ5BrZ/PpAO7EmwtYW22xrNaGiAqTnFxkrxnGfiKeCBQGeV/Obi0cYVmLN7zpsB+cfsnElxUvinO5Er0llCmGGRhTkP9WHEeljLdRYhpRdxqA0FBZtWsQrvwnM7UsZlfXMyh5LgAqZPOF038ulSAB6AbnqRCrvjZU6MonF7F2jUf/cVj+pTi3YiawUXaLmaGJnIVVLMegUEk/ADG65waJcYCXqpSq4aqYoTPLE0aAgDXsST0AXr6ne3TFKlxO1q1uxpPDna5Zx4nRTNNwEkLafBim05Uh/taon5AKv+XHnv4kfifTZzewe8lOt9z0KkPGCh5mWVYAuYpI5R8CQCfwZsS4M7Bd1Wf80+rQfiCuVc2grnvLKx4mJRQwKkOrLqVl2JDD0uAb7WIBuLY9PXpNqNAcYg5EGCDpl6x10SGmFLUFZLLtBQwN6lYWe3x1swHzxSrUqdPOtXcPFwb8A1TBJ9lvuVkymeWkzfLpqhEjdwisqBQAG1QDZfKPJY2G2K9o+hWtqraDiWtcczJM5OOZzOZIzXXhwcC772XSGKK6sk404Xip+ZJFUQpHe/JZrNGTe/LIvdetkYAAXF9Owqvt+/2jDB9yrvow7G0wVUeH8rlmm5Pl+kajCSR7GgKHZ9/sm5te1zYbvcqqUi54pgQ3U+qUWFzgwCBqVtuX5zAtSMvjuWihuT2XRoUL+dpZWI9CPlexCYVzEJhS8NQjlwpB0Npa3ZrA2PyYfjjq6so408ODEzT0KRiJISTGzSswZdZPLUhrhlKrpBW2nFatbh+mXPqnMqluqzuopAfIyk38zs47bgWuO+422Av3xnnHTzOXIff2VZ7rshmmvJcAGNuvliDD2R6i3TYE3N9rYliaT3h1K5B28leqzJKdsuy6VoU5jVCxMx3JQNINJPyxZtrirSpQxxEuPvVmzo06lSpjEwwwn8nClH/KGZx/RotEVMHjW2yty1Nx77m+Ln42vjcMZyHyQLel+GoOwiS7PrmVGDhul+g5VJyI9c1SFka27rrYWPutiP424wtOM5lP8AwtH8RXbhEBuXTJO6nhikEucgU8VoI1MQt7BKEm3zx03teX985JbbakWW5wjvEz1zUXxdlaR0OXfR0SN5IzKxGxLAR3boRcg6fn8sZ9xWL6ofUJPdA95/yq1WmG1XsYIhxhVUUqm2okq/mU22Vzc9O3XYHa4IPXCsZGmo16hQwg6qUyrKpqiRFijk18xY2dInZBcrcsQNNgratyCPW3WVOiX9Wn3ffvXHvDfFbHwRwNHRAvIIpJ9bMsiqRoDKFst+58xJ++R8dGlSDABqeaqvfiKk+KOIPovKVImmlmLBI16+VCbn7uvQpPbXfthqgskfL55ZA2iZS9To57kgS1BlfXzIi4YRpH6KB5GW9ibiEtC8cML1JqUmlkY00LNvzo1LCaWNTdVdzIyg2cC5G5kbAhaL4ZIwoyWiMWqRz5m1OzXszO297EaBuSVQEk6thCpv+0RmmmKkgFiWkMpB3HkGkXHcHWfwONLhzJLj0hQeqXkvF5kMUcckVFZl5irGipItxqIe10a19jsfyh0xm3fBmUw+pUa6tkYJcSQdu7MEdQJ6HVPZWmAMlV+IqqrLOKkzANISFkJsCt/Zv2AfttYjG1ZUrRrR2AbkIkR745ke5IeXz3l0H4c0PKy/Lo/VDKf75Lj/ABWx5niru14jSZyLifIQPen08qZKn8/y8TrLCelRA8fzsbH9f6sDXdjftf8Aqb72mfgT6I1p+C5Qy2selnV9I1Rkgqw9xVgR8CRj11xRbcUjTJyPL1CrNcWmVaOH2eZXrK+R3pYTtGT5ZJPsoqezbudrfK9sW/w0nNtLJoFV/wCaM2t3cTr0HVOZn336D7hRWdRVdRza6ZXUalsSCAA19IS46LYDb1Hc4vWZtLbBZUiJg5SCctSepmVB+N0vK6e4RzgVlFBUC15IwWt2YbOPkwIxm1mYHlqkDKx3jXKUiqZYIIiqEMUEyaRq+0YiQeZHc9SNveCMZd00U3h8keCp1mhrsWah8rqhGTHLTa5AUkiAcICY2k2B0m99YUkWYWVtrm0qFVpGsyR9/P3KTHDxzClMszmWCRJYzeaRXu9u8g1O5HS+o67HqR8cJpVC19So7b65JbHkOc8/eamOF+MPoUc8axmV2l5jM7kKLxpqLNYlnJGoj5ki4u2ldYaYL8ySY9VJlbC2XZkrVOHpJmpomqCvOZQzhVsFLb6QLn2QQvU9OuL6uKN4o4Lpa7U0qnmGMxh1ZhYENpJUHS2ksSAwOIljTmQpBxAgLOuIvD16URymphIN0keS0SoSRpKrdma4BuNRJIWwG9qb7NobAPinNrmcwnuY04jyzLEDiQLWKA4BAcAyeax3F+tu3v64WAA0xpjK0eGTjqT+g/JScv8AvTN/+UH/AEkw4/1H+HyCYP8A0lv+/wD8iogf7uyX/m1/6jYj+RnirP8A7q5/YfgE8rf6XP8A/wBpP8DYkdXpTPYtfE/FRnE9Or0eVaplhtASCySOGOlQFPLU6Qe7Hpa9m6YQWNc8Bxjuj4lULouFeoQJ7xUlwz4ZxSxQzSTrIrNzHSPS8T2csoVrA22AbY3N7WxaZbNBB3CpuqnMLRsnyeGlQxwRhFLFiASSSbC5JJJNgBuegA7YsAACAlEk6p9jq4qbxJREVoqRLJ9TCrmEBCGIkIiRbjUGc8wX1bnR2FsCFUs1qHmkWjgfU4BV2UXD6yXmuCP/AFEoLHfaKPVfS5GBCT4QyjXmCqmidY43WaSWPSyXJEixx9UQsXVQ4UnmSsQ+kEiFrtFSpFGkUahURQqqOyqLAfhgQsB8Rc4jmzOpnkUSw0irTrGTs8jarg+lm5huN/IPXa/gqdkyjTdhc/OeQET4zkM8s1wESSdlmdVKrMSqLGD0VSxA+bEn8TjYptLWgOMnmY+QA9yUVLzU80s8FEZNYDqkJ90xTTb3EEG3a+KtDsg11drYLva8RIz8MwpOn2SV1PQQgSEKPLEixr8hjx1I9rf1Kn6QG+ZzKsuypgc0vmIsocdUIb5d/wBV8N4gMNMVRqwh3lo73ErlPWOa5o8Xsl+jZnNpHkm+uT+/fV+3q29LY9bY1RUog/f3CrOEFI0WZ5jNHFDTRlYwLJyYxtuQxL7lWJuSdQ6374z61tw6hUfXuHDEdcTvQRoRyEJodUcA1vuT0cOiIs2ZVqI7oVMWoyP5h5dZF7BXs3ceXrisOJurANsKBc0EHFAa3rhmJkSNtVLs4/qO+aungBxBYzZfId1Jkj3+Uijt1swt944vcQpzFUffJKbyV/8AEqNDl8utGa1tJWMOUN/a3I0C1wZARpBv2xlu0K67QrEMzUOkIUKJY4wPK80mt7WMh9Ad9rW/XjPFwwH2IHkFUFQHQQPJJ0tXIllF9wpkVmXUuhvJsTcAIXGrvqa9trTJa9rhOR0y38fFdJkETr96+Kt/AGVw1Cyz1bFYYnVmW3llLbKNXVluAvLAu3k6h9Jmy3Yw4nbD06plOiJk7aLXspzaKpUtExIBsQyMjA+9XAYfMb4sse14lpkKyQRkUz4q4mhoYuZLck30Rr7TkC5t2AHdjYC4HUgHpcBqgAlc/wCeZ9PWSc2V2LXI0BiNAJIsqg6U8wCi4LEbknfFVzpJxabcv75ZlOAjT+6vtZf+S8suLH6Wm1793798VaUdnl+orU4f/UqfsPyUrL/vTN/+UH/STFk/1H+HyCkP/SW/7/8AyKiB/u7Jf+bX/qNiP5GeKs/+6uf2H4BPK3+lz/8A9pP8DYkdXpTPYtfE/FQvG4Jy7LQoJP0foG0nonQ+uKdWO1bP6fHdUrie2qx+oqpcIcUTZfIrxs7hmvLFe+tfUhiB7A2cWIIsbgkYtU6ha7k33eXIz6qm5oI6rojh/O4qyETQklSbEEWZWHVWHruOlwQQQSCDi61wcJCQQQYKbZtxVTU8ywSOTMylxGilm0Dq1gLnodhcmxsDY4hUqtpjE8wENaXGAqbxTmhnqGhpWXmTaSJRYqkMMYcSsegVXndlNx541F98MXEwyPJpCj/ydrLa/rpmfSjgkAwRSBeZ5QAzSx6RdABqAVEELReGeHYaKMrEo1udUr23kc9WO5tvew7YEJLjbP1oaKaoNtSrZAe7tsg/Hc+4HDaFI1Hhq4TC5wyiRYi0deH5NYiyGQA6la5KSA236m9r+18Ri5eCpWirZkY6RIg6HZzTy0EaZjzQyG5P0KWn4Wok+sbMomiG+lFvIR6BbmxPS52HU4RT4re1O4LVwdzJGEdZ3HhmdlI0mDPFl71P+E1L9LzaSsZdMVOpcDsNtES/Jbm/3MPu3Czs8LjMDM893HzPxUG99+S3rKUIj1Hq5LH59P1Y87wumRQxu1eS4+enuhPqnvQNk7YXFjjQIBEFKWUeNHDxmoRKovLRsb++J7b/AC8p9wDY7wGuaZNs78pjy/KfTLxClWE94b/ZWLUHEE8MDwRSOiu4clTY7Agi43sdu/2cbtbh9vWrtr1GgloIEid592fqlCo5rYBS3DGV1c0uqlUllO8hA0r6kswsDvf19ML4jd2lvSi5cIO256ADM/Dmimx7j3VPZ3M9JVQV0E0UsqMonaP2ecBuD7pEve3Uh+nQU+F1O1pOoPYWN1YHa4f/AKnY6AtU6og4gZ5+K6LyHOErKaOohI0yLcX30noQwB6q1wRftirUYabi07ICy/inhJ6RGlkqVZ5pGsIodBaRwzXJZ2VFABPstsAo3tjPr0WAmrUJI5KrVptBL3GVU8voFaohRhzNEkYfQNLNrdVKqVOoHRc3vrJZSWO910a5qVACMjt0H34aqLHlzhO/wClcyyjmUbcmWQtGWn5gmssZ0swija1r7jUwCXPmY3OnFBt64XGGoIae6GxJ19oj/PIDdawoNbThm2/yXrwozc00EqiaCJ1YCRZlYkEAncl0CnUXBW21upN8Xbq7r0nDsqZeDuP7TsoU6bHDvOhQ/GObvUVLF6iOpKd4mKqo2YLGgLC3s3ck/EkeWdOrUqtDntLZ2I02z09F3C1uQzUJqLDy3bV0Ck+1sAAxOpgPMSwHqexGJNGcbj4eAyCDpK07g7Ja2qSKOZFjpYpBIhkVw2oE7Ri6s3U+ZgFFxbX0xBlo4/mIGu2voYTG3TqRJZqRHko3jDih4K6raGNCJBymkbUQ6IqLKbhgvlJ0WUXBWx3vblai9r5Dzn+3PwyU2XDjTazZpkdFBPxm3Jp4hFFpp3kdPLIdJVxy2tr1EC5uCTe99gMIDKuQLzAiPZ5Sc4jw+ab+Jfjc+c3Ag5baK0cB5m9dUVkdTGkTVUZUsuqxdFXym7WYlX1AJpICG/utU6BfJxnPfu/TJJddVG4B+jQcvqo7jvh3MQiRSQrLDCmiEwozKLeySPNIp2F9QIH5R3xH8K9j8Uk+mnKMlB1cVCS7U6+KoMsoU7gqR5VRtmAIBK3U6kYEGwPw+EcDtD5/XPIj/KMQ19PsK3eG2YPDMyxTiEBbsmhmVx7I1AkBXG1mt5rG3cYjUuK9NuKmwvn3dcvrkuYGEw4wmnifUc+sWxE1QYSNIVowAQ/nBDdVUXOo6StvQ3bbVq1RmOu3Bn9685jLNLe1oMNMq20eUJDyYQtn+rQFNxUIGF/X6xLlwTfR7QO2pc6xu6r65Lc2uOY3b18PsgHV1Wm0MzyI9612mp1jUIihVUWAHbHoVTSuBCwPxbzuXMq1aGkUyJTklgpFmk6MSb2Cr7FyRuW9RjTovpWdE167sIP35k9FGC84Wqt1PE1ZTOaevhSZOvJlVbAHpy2HQdgdwLWFrYp0+GWV20XFk8sd+ppOf7gdeswSmGq9pwvE9CmGeR5e1PzqZZUkZtHJdrhLWZmB6sLWXc/axbs3cQbW7K4LXNAnEBBOwBGgO+XJQf2eGW+i2Tws4eNNl8SsLS1bc2T1CW8g/R3t6scYnH6/4iq21b+Y5/tGbj56JtAYQXnZaUBbFgAAQEtfcdQo/M4F6uA0bKY5VPQq22/u3/A4z7km3qtuRpo7wnI/9J9xKYzvDD6Ll3i7JJMsr2jHRGDxMdwyE+W/rtdSPUMMewpubcUc98j9/BVvZKOJOLZaj6uM8qmFgsMYCi1ujW6/u9wxSsOEUbY9o/v1N3OMnynTyTKlYuyGQ5KS4cyhhSO1UyU9JJuXYHmSsFbl6B1spOrYC/vHSpf3rfxTWWwNSs3YHutBIxYjpJAjOY2g6yps7suyCmfC7i1ssqmpKlh9GlIOq91VmA0SKfyGW1z6WO1ji/XY25pirT15b9QeoKWO6YK27iDhyKs5XNaTRGSdCMFDahbdgNYsOmll6nGM5jXCHBdc0OyKpfBfCjfTJJGTRBBPNyx2duY4TT6ogN7/AJQUfZYYQyhFY1D5eiUylDy4+SmuIuG35qyxLJNGWLvAGjAEhKlXGsrcA6iVLGzFSBttUvrA1ZfRgPORJnTpy+mSvUquHJ2igqaabLcyUzaBFWBdaoNlOrTe9rsyOylnNrrKfyBhtvTNq1lImQd+v02A6KvWqk1Z2K0OvyinntzoIZbdOZGrW/EHF9dS1PRRobpGin1VQP3DAhRGfVPM5kIkMUUaa6qZTYqlidCt9lmUXJG6ra1i6sBCzbinh9nX2AjRxiRU06uSmq0EWkFVDuVJJvsVA3FjiFRgeIKk12Eyq03DciliWBVBNZ7X1lXHMGgb2sHsLi5VcV/wok8so8kztjl5q1ZLkawq0bkmNCgne7XCneGoHm1R6WBBYEAaGcW072gANEomVpuT1Lqxp521SotxJa3NToHsNgwPlcDobGwDqMdXEtnFVBDE0tQY1jA8zOAb36C1rkk7BRck7DAhZxXeIeiV4Yo1gjsTdE84smq+oAxjbqQH09FEhNlEJjlVHIB9PDrK0rmOOIWtoTXrOs6n5nM8mtmbUxsSQ6utK+sxdUsEwdj9U2lU7N0q/cK8OGEmSS4bU3KjDXWJCFBAttckMe4UNpGwwWdp2LcT4LyMzz+/eipUxGBorNi6lLP/ABb45FDByYW/ncwsluqKdi59/UL79+2Llpb9o7E72QouMLHcry6B4Go2nanq2YM4lUqjkexGxO4t13HVttVhiNzc3FOuLptMVKIEDCZcObgNDOmRmBtJU2taW4CYP3kpLP4qeIwR18VbLNHEEBUqI3sSx0t7TW1ab+7pilZPuK/aVLF9NrHOJzBLhkBmMgJifNTeGtgPBmEz4KyGLM8yVY4eVSRAPILk+RTezMerO23wvb2cbTn1LW2ms/E7cxA8hsAPvNIyc7ILo3Ll1FpSLX2Qeij/AFx5OwBr1HXbvzZN/aPqc1Zqd0Bnqn+NVJRgQvjoCCDuDscRexr2lrhIK6DGaznxP4QNdSlUF6qnBaL1kj+0nx9PeB6nEeD3Zt6htqp00PNux8tD6qVVuIYgsS4MrIY5tM0MchP9EZLgLJaya/uE7G9wNjtY42uK0a1Wj/KeW/qjUt3jqBpGuiVSc0HMJ1U5yakzrmLsChvGFUakcHSY0XspA3udioO56ppWTbUUzYtEHXPIjXETnJB05gkaZiRfjntPvovGX5ZJXQWjjCrSo1pHYecs+oRljYDYnSOxvc+bbte6pWNeajpNUjugaQILoEnbvHlEaZ8a01BlstA8JPEbl6aCuJXSdEUj7abbcuS/S3QE9Oh7Ynd2wcO1p5zy+IUWnYrbcZamjAhZv4vxhmpQRsyzrq+PK8t/UgE2+4fTFG/JDARsQq9zk0HqrpwtmX0ikgmNtTINduzr5ZB8nDD5YuNcHNDhungyJT+rkZUdkTWwUlUBA1EDZbnYXO1ztiS6qT9FkUwCrk0IC1RMiknWwItzSLlmaVk0QrdQEKjXZdIhO6ZuesJkQg1dUZGjY7iOBWMe1+l4oSQNgXPW9yITejyoBqVzZllqZ7rbYB0qn9fWwwIX2lq44Upn0mRFMtDPYajaIsA8g6tp5LbdbSk2OBC85bRzqqCB+eKaYKut/MI2APlkO0sbwOpsx8ri4LaVUCFccwpebG8et01AjWmnUt+66lIv8QcCFknE/CtZTJE8aJNDFIyCJVIIiUsySOY7C+nY2XY2P23GBCgsp5vMhVZ3ilLqxhZWAjZ5Injh0Oo0g2hNhbUsDkX6gQugMCFVPEDjeHLYdTWedx9VFfr95vRB69+gxYt7d1Z0DTdcJhYbldLUVjT1pdJa0+eONmGoD+0VfuiwRdrbHst2cQvKVu5lCoCKRyc6MujSeR/MfLcx2mwkFw1+81DZrAogX6S8v0zchTdvq9tIk1NdGO5AHa1wLg4uW9RxrHsWjsuene3wwII0B66aFRcBHe1T6qzKrgiag1tKsyxmHa7BJBfSo3ZSwIXT23t1vitRs7S5rC8DcLmlwd1IMZ7GCJB8OSkXva3Ats4D4TFDSrTbc6S0lS47eiA+gG34nvjD4vcuva4taen5ujeXi74JlJuBuM+SvaKAABsBi21oaA1ugSyZX3EkIwIRgQm9ZAWAK7Ou6n94PuOKl3buqAPp5Pbm0/EHod/VTY6MjoVhfjFwRYtmFMlkY/zmMdUfu9vySevod++21wjiLbinhORGUcjuD8uYS6tPCVUMmL5i6RVNUFWMXsVGpkRTfSQt3cAW81zbfe1sduy3h1N1S3pSXHnkCTvJ7onWMvDVdZNQw4pvxPxIJlWnp15VJH7CDqx/Kf1J6/8AfE+HcNNBxr1zjrO1PL/lbyA965UqYu63IL3xrRlFpGk2mkp1MoPXYkIW76ioAN/ycc4TXFR1drPYbUIby0BIHQOn1RVbGEnWFcfDXxZamC09cWeAbJL1aMejd2T9Y94sA+6sg/vU9eSgHc1vNHVpKiyROrowurKQQR7iMY5BBgpi+VtHHMhSVEkQ9VdQQfkccQkMlymOliEMIIQFiAWLHzsWO5N+pOOAACAuAAaJ9jq6oypyhDMakhnkCBVUt5QU1lSF6avOw1Hpfa2BCq9FE1MKeedDzEgaOKIkagFWNUS9yvNlfc2PUou+i5EJY1EqUlHYB5YZn5ukHzCATLNoHW7FSF97DAhfKehc/XUwDpLV6pACOi1N+apJAP1WpG6kjRb2bEQrRl+UxQNI0YK8yxK6jpFr+yvRepNhtgQn2BCMCE2loImbU0aFiVOoqL3jJKG/3SSR8T64EKj+IfihBQBoYdM1V+T1WM+shHf7g39bYuW1m6rmcgol0Ln2fOXmqhUVRMzF1Z9X2gCLrboBbawsMa76P8o06fdMEA8jGqgDnJVx4wy3U711EWWSFgJkU7pYeSRLf1bJY+4fBreb4XcljW2V4JDx3CdHc2O/5gcuvpNmq2TjZtr9VH1Gf01TCZ6qIfTIioGmwWfY2Mi+i281uuwuLgC1S4fc2lbsbZ/8l065ln7T1nKdNc4zgajXCXDP4+KvfhXwm6n+U6wF55d6dGG/m/rCO23sjoBv3FlcW4gy1pChRGegA3PLwGpKKTC8yVr1DTaAbm7tux9/+gxnWVqaDCXGXuzcev0GylUfiOWic4uqCMCEYEIwIRgQmVbS9WChrizoejr3BHrb/TFCvRfTqfiKPtfmH6h9Rt6JjXAjC5c/eJXALUTfTKPUaYtfy31QNfoe4W/Ru3Q9ifScP4hSvKUHOffzBHPmEl7Cwqu0XFaoeY9HTSTjcSkMN/ymQHQWvvcAYhX4U6oOzbXe1n6QRpyDiMQHmV1tUDPCJULm+Zy1MrSzNqdvwA7ADsB6Y0LW1pWtIUqQhoS3OLjJVknyKmiio1kEjPVoG5ysLRliAAEt5tNxq3B9LYyaV9cVqtcsgNpGMJGZgSTM5TtkesppY0Bs7rzkfENdlEriFw0ayFJF3aF3A3HbzD1Fjt6Y0B2N2xrtCRInJ0HeEsgtK2fhLxboquyzH6NKfsyHyE/dfp+lb54z61lUZmMwpBwK0BWBAIIIPQjFNSX3AhGBCRnpEcoXRWKNqQsAdLWIuvobEi/vwITCkyfRUPNrup1aI9NtBk0c03vvcopGwILPudQAEKQpaZI1CRoqKCSFUAC5JJ2G25JJ95OBCVwIRgQoHiXjCjoReomVW7Rr5nPwUb/M2Hvw2lQfU9kLhMLGOLPFmrrmFPRKadHYICCOY+o2ALdEBJHT9K2NNlpTotNSqZgSeQj4qOIkwFnsTSUs/njHMjPsyrex7Eqdj87jFlwp3VHuu7rhq06joR8lHNp0V3r84o6yPnVFN5TYSSwbSROdhrHR0bcq5/NIuN/OUbG8sn9lb1vBr82uHQ6tI3HmMshZL2PEuHpqmVXmkVHUU1RTTiZOVy5ABpLBNlWRT0umhbkfYJA7YsU7WrfW9W3uaeA4pGcgE54mn92I+cHmol4Y4OaZVi8PuB/pTjMK6JEgveGnVAokPUeX+z+Ptd9urb/iFOwoYA4k6STLieQ6n3KLGGo5bdRU5vzJPaPQdlHoPfjCtLeo5/4iv7Z0H6Ry8eZTXuEYW6fFPcaSUjAhGBCMCEYEIwIRgQmNZR+0VAYMLPG3suDsbg7Xt+OKFahUpP7e313bs76HkfVMa4EYXLDvELwtK6qnL1LRbmSn31xnvpHVl93Ue8dN/hvFqdw2CYI55EHkeR+KVUpFpWfZGYis0b2EkiBYna2lSGDHUT01BdAboNRvYb4u3fahzHs9lplwGpEECOcEyRvGWag2MwVY82RoMqhjnYLUJOWgCsCwS1yTYmw1b/o4yLYtrcVqVKIJplgDyQQC6ctdTGRTnZUgDrOSR4CllkciSRhR06M8y9VYG5sy2sxY+tzYbdBhnGxTpMmm0dtUIaw7g8wdQGjPLKddSuUZJzOQ1UPmpppImmjTkyc3SIg2pSpBOoXOpbbA9Qb7W6DQtxc06gpPONuGcUQZyEZZGczsRGcpbsJEjJOcq4gzDLhGYpZYkkXWiGxVlJIvoa4FyDvYE9e+Gxb3BcBBLTB6GNPeud5qvWT+O062FTTRyfejYofwOoE/hiu/hrfyldxq20HjZl7+2tREfvIGHy0sT+rFZ3D6o0gruIKYg8VMqb/1YH50co/emFmzrD8vwXcQSj+J2VAX+mJ8kkP7kxwWlY/lRiCjqvxiytASsksnuSJhf9PSMTFjWO0LmIKt5p48RjanpHb3yuF/ZXVf8Rh7OGn8zlzGqjUcfZxmTGOBig7rTjRYe9ydQ/SGJ1W2dm3HWIA6/Tf0Q3E8w1VSbL4tMheqVprFgFVmUm4JDSG3mIvawIJtvvh4r1i5uGkQ3ckgHxDc8uckEDZGEc81F0k5R0cdVYMPiDfFqowPaWHcQoAwZWi5zXU7s8GZMrfWEQSRDVLGhJKmQjYrptZd233HQ48pa21xTa2tw8RkMbXZMcYE4dwZnMQ3xzVt7mnKp5c/NVyakOXVekPHUXDKUQkhwwsFkW3ckHTudu2xxr06o4la4i11PTM6gjdp+B0z3EhJI7N3P73WgcDeGYDCrzKMamN46QKBf05ijYD7n6XcYq8R4vTtWCmwknQbk+H1XadIvMrYaWkJIeS2r7Kjog93vxh21o99T8Rc5u2GzR068ymueAMLdPin2NNKRgQjAhGBCMCEYEIwIRgQjAhNqiludSnS47jv7iO4xTuLTG7tKZwvG/PoRuPhsptfAg5hZ3xx4b09aS62pas/aA+rlP3h2J9RvvuGxZsuMvouFG5EHbkf2n5HNcdSBzasP4k4XqqGTRUxMm/lbqrfmsNj626juBj1FKsyoJaVXIIUjWZrAmXCnpmbVJLqqNYAYgewBa4KC3UG9x0GrGVTtKz+IG4rgQ1sMjTP2ieRPw3yTS5op4W+aQyfK0jAlqTGjMLwRShrOb21SWUkRg9L2DEWvYHDrm5fUJp0ASB7ZbEjo2SO9zjNoz1hca0DN3kpjjSodP5OncrI4juTqDKxR79V2IJPbGbwhjHuu6LJa3FyIIlo2OYTKpIwE/eaBmJbLXqqmOKaV5xHGZI16Aam3UBrHcddrY6aOHiTba3cWMawucATuYbrI66eKMX8vE7Mym9Dl9FURVUoidFgijeySEXdh5lu4by6rgH9+G17m8t6tGliBL3OGbdhJB7pbnET8lxrWOBMaAKCnipjAzoJkkDAKrsrKw+1YhF3Xba3cY1GOuRWDX4S2DJAII5ZEnXPfZKOGJCmK3h6lgqRSTPOr2H1vl0FmW4sCLhL+XXc9DsO2fR4hc3Ft+JotaWye7nMAwZPOM4gcpTHU2tdhKqONxIVt4kU5fIlPCE1LGrSSNGjl2YXPtg2QbAKLd73OMPh7/8AUabq9QmC4hoBIAAMbESTqSfKE+oOzOEJ7NIkcdHmsCLGwl5c8cYsuoXuVH2dSA3HTzD3k1WNfVqV+F13YgWyxx1g5QTvhOh15qRgBtVvPNHFUkFJUyaINaVUZfmFz7Eov9UAAqkN01aug6XxLhfb3lsw1KkOpuggD8zcu8TJMjlh1RUwscYGvz5fZVFx6RVlc6Lh+ozWZWpIGAVUWSeQ2UsiKuonoD5b6V1Hf8M2iRaUy2q4HNxAA0BJMdYmJyTHd45LXuCeAqehIaMCpqu87jyxnvoHb47nrv2x5+841VuXGjaieZ/KPE7+ATm0Q0S7+6vdLRhTqY6nPVj/AA9BhNrZNpO7R5xPOrj8ByC6985DIJ1i8lowIRgQjAhGBCMCEYEIwIRgQjAhGBC8yxhhZgCPQ4XUpMqNLXiR1XQSDIUbW5ZqQxlUmiPWKUAj5E/xxSbRuLUzbukfpcfg7X1lMxNd7SzDiXwhpZSTSSNSyf2Utyh/Nb2h+18Malr/ABA3F2dcYXcjkfI6HyKW6gdRms84q4LzSC30mKWVEFlkUmQBfiLsq+5rd/XG1b1bbPs4E6jTP6pTg7dR2dZ1HUQU0QQxGDUu7agVYg3vYEEEdLHY9cJtLF9vXrVS7F2kHSIIER1kb5KT3hzQOSd8SVcRoaOCCVZBFrMtrg63IPRgGIG4Bt/DFewoVRe3FeswjFhDdD3QI2JGucKVQjA1oOikOE6eZMtrZIkYvI0SoOXquFYliFIIIs3pbFXib6L+JW9Oo4ANDyc4zIAGciFKkCKbiOiiM1Wokp4zPEsKROV18oR6jJboqoASoQkkdre6+jbG3p13Ck/E5wBjFigDqSYBnIc5jdLdiLcxEdIVkyiollnGWZjDzQuoLKRZ4woJDh7bpsNz67k9MYt3SpUaJ4lw9+EmCW/lcSdC3Z2e2/XNOYSXdnUE/JZ5UIFZgp1AEgN6gHY/PHrGEloJEFVSrXnVZDmEcMhlSGpjQRyLJcK4Xo6sARffcG36t8OzoVuHVKlMNLqTiXNIiWzq0gkZciJ6p73CoAZgphmeYItJHRwtzLSGWVwCAXI0hUBsSAvcgXOLVC2e67dd1BHdDWjKYmSTGUk8jkFBzgG4B4qz0nC+aZjDDEKVYYYlCrLONJtt9phrI/MW3bCqdO2tKtSsHEueZIBy9NPVdLnOAHJXLhrwno4CDOzVko+wo0xg+/e5+Zt7sZlz/EIcTTtxiPJufqdAptoHV2S0qny46QhCxxqLLFEAFA9Nu3uGM02txdGbp0D9LT/uOp8kzG1vsDzUjHGFFlAA9BjRp02U2hrBAHJKJJMlesTXEYEIwIRgQjAhGBCMCEYEIwIRgQjAhGBCMCEYELzJGGFmAI9DiFSkyo3C8AjqugkaJr9A0/0bsnu6j8Dij/p/Z/0HlnTVvofkQmdpPtCVC5xwtBUX+kUdPMT9tRpf9LY/rw1l1xGhsHDoY9zsveuFtN3RU/MfCPLn3UVdP7gdS/tKx/Xiy3+IXs/qscPFpPvbIUewnQj1UFN4MRXvFmOn0Dw2P4hx+7Fhn8TWjhBcPMx7iFw27+SSqfB+ocAHMoXUdA5fb5XOGU+N2IMtLQehauGk/qlv/CmqKlHzVNJ6rqcg363BYA4WeL8OY4OAYCNDLZXezqERmvlN4LwA/W5hqHpHDv8AjrP7scqfxPajRw9Z+AQLd/JT+XeE2Wp1SrqPz20j9kKf14ru/iGo/wDpU3HwbA9XKXYAakK45Rw5FT//AE1LT0/3tIL/AKXX8Tiq+44jX2DB1OI+gge9dim3qpb+T9X9I7P7ug/AYV/poqZ3Dy/po30Hzld7WPZEJ3HGFFlAA92NCnTZTbhYAB0SySdV6xNcRgQjAhGBCMCEYEIwIRgQjAhGBCMCEYEIwIRgQjAhGBCMCEYEIwIX0YEJnXYo3eiYxQU/XHmq/tK01EHXBQ1Q5TtDj01poqr08OLqWvmBCMCEYEIwIRgQjAhGBCMCEYEIwIRg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http://www.npaid.org/var/ezflow_site/storage/images/media/images/usdos/164825-1-eng-GB/US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60375" y="1672564"/>
            <a:ext cx="8382000" cy="2153275"/>
          </a:xfrm>
        </p:spPr>
        <p:txBody>
          <a:bodyPr>
            <a:normAutofit/>
          </a:bodyPr>
          <a:lstStyle/>
          <a:p>
            <a:r>
              <a:rPr lang="en-CA" sz="4800" b="1" dirty="0"/>
              <a:t>Collecting Baseline Information:</a:t>
            </a:r>
            <a:br>
              <a:rPr lang="en-CA" sz="4800" b="1" dirty="0"/>
            </a:br>
            <a:r>
              <a:rPr lang="en-CA" sz="4800" dirty="0"/>
              <a:t>Tools, Techniques and Approaches</a:t>
            </a:r>
            <a:endParaRPr lang="en-CA" sz="4800" i="1" dirty="0"/>
          </a:p>
        </p:txBody>
      </p:sp>
    </p:spTree>
    <p:extLst>
      <p:ext uri="{BB962C8B-B14F-4D97-AF65-F5344CB8AC3E}">
        <p14:creationId xmlns:p14="http://schemas.microsoft.com/office/powerpoint/2010/main" val="1062840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377686"/>
            <a:ext cx="7467600" cy="838200"/>
          </a:xfrm>
        </p:spPr>
        <p:txBody>
          <a:bodyPr>
            <a:normAutofit/>
          </a:bodyPr>
          <a:lstStyle/>
          <a:p>
            <a:pPr algn="l"/>
            <a:r>
              <a:rPr lang="es-NI" b="1" dirty="0" err="1">
                <a:latin typeface="+mn-lt"/>
              </a:rPr>
              <a:t>Overview</a:t>
            </a:r>
            <a:endParaRPr lang="es-NI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3260" y="1139686"/>
            <a:ext cx="853213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600" dirty="0"/>
              <a:t>Sources of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600" dirty="0"/>
              <a:t>National Level Scoping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600" dirty="0"/>
              <a:t>Field Data Collection Approaches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3600" dirty="0"/>
              <a:t>Observations and General Descriptions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3600" dirty="0"/>
              <a:t>Interviews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3600" dirty="0"/>
              <a:t>Counts and Measures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3600" dirty="0"/>
              <a:t>Physical Tools for Data Acquisition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600" dirty="0"/>
              <a:t>Data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600" dirty="0"/>
              <a:t>Step by Step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63684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8620"/>
            <a:ext cx="5562600" cy="762000"/>
          </a:xfrm>
        </p:spPr>
        <p:txBody>
          <a:bodyPr/>
          <a:lstStyle/>
          <a:p>
            <a:pPr algn="l"/>
            <a:r>
              <a:rPr lang="en-CA" sz="3600" b="1" dirty="0"/>
              <a:t>Sources of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911" y="1068885"/>
            <a:ext cx="3657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Literature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Official export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Physical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Universities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NGOs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Donor Agencies (GEF GOLD, World Bank, GMP)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Others?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57192" y="1068885"/>
            <a:ext cx="3769568" cy="3354765"/>
          </a:xfrm>
          <a:prstGeom prst="accentCallout1">
            <a:avLst>
              <a:gd name="adj1" fmla="val 21893"/>
              <a:gd name="adj2" fmla="val -8333"/>
              <a:gd name="adj3" fmla="val 22167"/>
              <a:gd name="adj4" fmla="val -5256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National &amp; Regional Government </a:t>
            </a:r>
          </a:p>
          <a:p>
            <a:r>
              <a:rPr lang="en-CA" sz="2000" dirty="0"/>
              <a:t>       (Mines &amp; Environment)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LSM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Local Authorities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Municipalities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Mining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Gold Buyers &amp; Exporters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/>
              <a:t>MINERS!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923697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1. National Sector Scoping</a:t>
            </a:r>
            <a:endParaRPr lang="en-CA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1371600"/>
            <a:ext cx="226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Literature Review</a:t>
            </a:r>
          </a:p>
          <a:p>
            <a:endParaRPr lang="en-CA" sz="2400" dirty="0"/>
          </a:p>
          <a:p>
            <a:r>
              <a:rPr lang="en-CA" sz="2400" dirty="0"/>
              <a:t>Interviews with Stakeholders</a:t>
            </a:r>
          </a:p>
          <a:p>
            <a:endParaRPr lang="en-CA" sz="2400" dirty="0"/>
          </a:p>
          <a:p>
            <a:r>
              <a:rPr lang="en-CA" sz="2400" dirty="0"/>
              <a:t>Visits to the capital &amp; major mining hubs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Visits to a few ASGM sites</a:t>
            </a:r>
          </a:p>
          <a:p>
            <a:endParaRPr lang="en-CA" sz="2400" dirty="0"/>
          </a:p>
        </p:txBody>
      </p:sp>
      <p:sp>
        <p:nvSpPr>
          <p:cNvPr id="3" name="Rectangle 2"/>
          <p:cNvSpPr/>
          <p:nvPr/>
        </p:nvSpPr>
        <p:spPr>
          <a:xfrm>
            <a:off x="3886200" y="2470484"/>
            <a:ext cx="525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dirty="0"/>
              <a:t>Government (Mines, Environment, </a:t>
            </a:r>
            <a:r>
              <a:rPr lang="en-CA" dirty="0" err="1"/>
              <a:t>etc</a:t>
            </a:r>
            <a:r>
              <a:rPr lang="en-CA" dirty="0"/>
              <a:t>), NGOs, Universities, LSM companies, national gold buying houses, gold exporters</a:t>
            </a:r>
          </a:p>
        </p:txBody>
      </p:sp>
      <p:sp>
        <p:nvSpPr>
          <p:cNvPr id="6" name="Left Brace 5"/>
          <p:cNvSpPr/>
          <p:nvPr/>
        </p:nvSpPr>
        <p:spPr>
          <a:xfrm>
            <a:off x="4191000" y="2470484"/>
            <a:ext cx="177909" cy="86326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/>
          <p:cNvSpPr/>
          <p:nvPr/>
        </p:nvSpPr>
        <p:spPr>
          <a:xfrm>
            <a:off x="3886200" y="1371600"/>
            <a:ext cx="525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dirty="0"/>
              <a:t>Official trade data, peer-reviewed journals, white papers from LSM, NGOs, GMP, World Bank, GEF GOLD</a:t>
            </a:r>
          </a:p>
        </p:txBody>
      </p:sp>
      <p:sp>
        <p:nvSpPr>
          <p:cNvPr id="33" name="Left Brace 32"/>
          <p:cNvSpPr/>
          <p:nvPr/>
        </p:nvSpPr>
        <p:spPr>
          <a:xfrm>
            <a:off x="4191000" y="1371600"/>
            <a:ext cx="177909" cy="86326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ectangle 33"/>
          <p:cNvSpPr/>
          <p:nvPr/>
        </p:nvSpPr>
        <p:spPr>
          <a:xfrm>
            <a:off x="3886200" y="3810000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dirty="0"/>
              <a:t>Regional &amp; municipal government offices, mayors office, regional gold traders, mining cooperatives</a:t>
            </a:r>
          </a:p>
        </p:txBody>
      </p:sp>
      <p:sp>
        <p:nvSpPr>
          <p:cNvPr id="35" name="Left Brace 34"/>
          <p:cNvSpPr/>
          <p:nvPr/>
        </p:nvSpPr>
        <p:spPr>
          <a:xfrm>
            <a:off x="4191000" y="3724870"/>
            <a:ext cx="177909" cy="86326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Rectangle 35"/>
          <p:cNvSpPr/>
          <p:nvPr/>
        </p:nvSpPr>
        <p:spPr>
          <a:xfrm>
            <a:off x="3886200" y="5574268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dirty="0"/>
              <a:t>On-the-ground realities, technology, access</a:t>
            </a:r>
          </a:p>
        </p:txBody>
      </p:sp>
      <p:sp>
        <p:nvSpPr>
          <p:cNvPr id="37" name="Left Brace 36"/>
          <p:cNvSpPr/>
          <p:nvPr/>
        </p:nvSpPr>
        <p:spPr>
          <a:xfrm>
            <a:off x="4191000" y="5325070"/>
            <a:ext cx="177909" cy="86326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8" name="Picture 4" descr="Résultat de recherche d'images pour &quot;books&quot;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52" y="1143000"/>
            <a:ext cx="1494948" cy="110031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9" name="Speech Bubble: Oval 38"/>
          <p:cNvSpPr/>
          <p:nvPr/>
        </p:nvSpPr>
        <p:spPr>
          <a:xfrm>
            <a:off x="418353" y="2419350"/>
            <a:ext cx="1220771" cy="914400"/>
          </a:xfrm>
          <a:prstGeom prst="wedgeEllipseCallout">
            <a:avLst>
              <a:gd name="adj1" fmla="val -41679"/>
              <a:gd name="adj2" fmla="val 6086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0" name="Picture 3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2" y="3613150"/>
            <a:ext cx="1494948" cy="124784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41" name="Picture 4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067300"/>
            <a:ext cx="1181100" cy="1567279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70819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2" name="Oval 81"/>
          <p:cNvSpPr/>
          <p:nvPr/>
        </p:nvSpPr>
        <p:spPr>
          <a:xfrm>
            <a:off x="7059834" y="238125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1. National Sector Scoping</a:t>
            </a:r>
            <a:endParaRPr lang="en-CA" sz="4000" dirty="0"/>
          </a:p>
        </p:txBody>
      </p:sp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281402" y="2514600"/>
            <a:ext cx="637730" cy="457200"/>
            <a:chOff x="9453785" y="2667000"/>
            <a:chExt cx="637730" cy="457200"/>
          </a:xfrm>
          <a:solidFill>
            <a:schemeClr val="tx1"/>
          </a:solidFill>
        </p:grpSpPr>
        <p:sp>
          <p:nvSpPr>
            <p:cNvPr id="13" name="Oval 1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168916" y="2579097"/>
            <a:ext cx="609600" cy="478428"/>
            <a:chOff x="9753600" y="3483972"/>
            <a:chExt cx="609600" cy="478428"/>
          </a:xfrm>
          <a:solidFill>
            <a:schemeClr val="tx1"/>
          </a:solidFill>
        </p:grpSpPr>
        <p:sp>
          <p:nvSpPr>
            <p:cNvPr id="17" name="Oval 16"/>
            <p:cNvSpPr/>
            <p:nvPr/>
          </p:nvSpPr>
          <p:spPr>
            <a:xfrm flipH="1" flipV="1">
              <a:off x="10287000" y="3733799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Oval 17"/>
            <p:cNvSpPr/>
            <p:nvPr/>
          </p:nvSpPr>
          <p:spPr>
            <a:xfrm flipH="1" flipV="1">
              <a:off x="10058400" y="368808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Oval 18"/>
            <p:cNvSpPr/>
            <p:nvPr/>
          </p:nvSpPr>
          <p:spPr>
            <a:xfrm flipH="1" flipV="1">
              <a:off x="10145486" y="38862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" name="Oval 19"/>
            <p:cNvSpPr/>
            <p:nvPr/>
          </p:nvSpPr>
          <p:spPr>
            <a:xfrm flipH="1" flipV="1">
              <a:off x="10225315" y="353949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Oval 20"/>
            <p:cNvSpPr/>
            <p:nvPr/>
          </p:nvSpPr>
          <p:spPr>
            <a:xfrm flipH="1" flipV="1">
              <a:off x="10054771" y="388148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Oval 21"/>
            <p:cNvSpPr/>
            <p:nvPr/>
          </p:nvSpPr>
          <p:spPr>
            <a:xfrm flipH="1" flipV="1">
              <a:off x="9905999" y="348397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3" name="Oval 22"/>
            <p:cNvSpPr/>
            <p:nvPr/>
          </p:nvSpPr>
          <p:spPr>
            <a:xfrm flipH="1" flipV="1">
              <a:off x="9753600" y="3916681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4" name="Oval 23"/>
            <p:cNvSpPr/>
            <p:nvPr/>
          </p:nvSpPr>
          <p:spPr>
            <a:xfrm flipH="1" flipV="1">
              <a:off x="9829800" y="36576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5" name="Oval 4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6" name="Oval 4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7" name="Oval 4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5" name="Picture 4" descr="Résultat de recherche d'images pour &quot;books&quot;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52" y="1143000"/>
            <a:ext cx="1494948" cy="110031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" name="Speech Bubble: Oval 1"/>
          <p:cNvSpPr/>
          <p:nvPr/>
        </p:nvSpPr>
        <p:spPr>
          <a:xfrm>
            <a:off x="418353" y="2419350"/>
            <a:ext cx="1220771" cy="914400"/>
          </a:xfrm>
          <a:prstGeom prst="wedgeEllipseCallout">
            <a:avLst>
              <a:gd name="adj1" fmla="val -41679"/>
              <a:gd name="adj2" fmla="val 6086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1981200" y="1371600"/>
            <a:ext cx="226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Literature Review</a:t>
            </a:r>
          </a:p>
          <a:p>
            <a:endParaRPr lang="en-CA" sz="2400" dirty="0"/>
          </a:p>
          <a:p>
            <a:r>
              <a:rPr lang="en-CA" sz="2400" dirty="0"/>
              <a:t>Interviews with Stakeholders</a:t>
            </a:r>
          </a:p>
          <a:p>
            <a:endParaRPr lang="en-CA" sz="2400" dirty="0"/>
          </a:p>
          <a:p>
            <a:r>
              <a:rPr lang="en-CA" sz="2400" dirty="0"/>
              <a:t>Visits to the capital &amp; major mining hubs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Visits to a few ASGM sites</a:t>
            </a:r>
          </a:p>
          <a:p>
            <a:endParaRPr lang="en-CA" sz="2400" dirty="0"/>
          </a:p>
        </p:txBody>
      </p:sp>
      <p:pic>
        <p:nvPicPr>
          <p:cNvPr id="66" name="Picture 6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2" y="3613150"/>
            <a:ext cx="1494948" cy="124784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67" name="Picture 6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067300"/>
            <a:ext cx="1181100" cy="1567279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72575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2" name="Oval 81"/>
          <p:cNvSpPr/>
          <p:nvPr/>
        </p:nvSpPr>
        <p:spPr>
          <a:xfrm>
            <a:off x="7059834" y="238125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1. National Sector Scoping</a:t>
            </a:r>
            <a:endParaRPr lang="en-CA" sz="4000" dirty="0"/>
          </a:p>
        </p:txBody>
      </p:sp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281402" y="2514600"/>
            <a:ext cx="637730" cy="457200"/>
            <a:chOff x="9453785" y="2667000"/>
            <a:chExt cx="637730" cy="457200"/>
          </a:xfrm>
          <a:solidFill>
            <a:schemeClr val="tx1"/>
          </a:solidFill>
        </p:grpSpPr>
        <p:sp>
          <p:nvSpPr>
            <p:cNvPr id="13" name="Oval 1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168916" y="2579097"/>
            <a:ext cx="609600" cy="478428"/>
            <a:chOff x="9753600" y="3483972"/>
            <a:chExt cx="609600" cy="478428"/>
          </a:xfrm>
          <a:solidFill>
            <a:schemeClr val="tx1"/>
          </a:solidFill>
        </p:grpSpPr>
        <p:sp>
          <p:nvSpPr>
            <p:cNvPr id="17" name="Oval 16"/>
            <p:cNvSpPr/>
            <p:nvPr/>
          </p:nvSpPr>
          <p:spPr>
            <a:xfrm flipH="1" flipV="1">
              <a:off x="10287000" y="3733799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Oval 17"/>
            <p:cNvSpPr/>
            <p:nvPr/>
          </p:nvSpPr>
          <p:spPr>
            <a:xfrm flipH="1" flipV="1">
              <a:off x="10058400" y="368808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Oval 18"/>
            <p:cNvSpPr/>
            <p:nvPr/>
          </p:nvSpPr>
          <p:spPr>
            <a:xfrm flipH="1" flipV="1">
              <a:off x="10145486" y="38862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" name="Oval 19"/>
            <p:cNvSpPr/>
            <p:nvPr/>
          </p:nvSpPr>
          <p:spPr>
            <a:xfrm flipH="1" flipV="1">
              <a:off x="10225315" y="353949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Oval 20"/>
            <p:cNvSpPr/>
            <p:nvPr/>
          </p:nvSpPr>
          <p:spPr>
            <a:xfrm flipH="1" flipV="1">
              <a:off x="10054771" y="388148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Oval 21"/>
            <p:cNvSpPr/>
            <p:nvPr/>
          </p:nvSpPr>
          <p:spPr>
            <a:xfrm flipH="1" flipV="1">
              <a:off x="9905999" y="348397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3" name="Oval 22"/>
            <p:cNvSpPr/>
            <p:nvPr/>
          </p:nvSpPr>
          <p:spPr>
            <a:xfrm flipH="1" flipV="1">
              <a:off x="9753600" y="3916681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4" name="Oval 23"/>
            <p:cNvSpPr/>
            <p:nvPr/>
          </p:nvSpPr>
          <p:spPr>
            <a:xfrm flipH="1" flipV="1">
              <a:off x="9829800" y="36576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5" name="Oval 4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6" name="Oval 4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7" name="Oval 4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1371600"/>
            <a:ext cx="226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Literature Review</a:t>
            </a:r>
          </a:p>
          <a:p>
            <a:endParaRPr lang="en-CA" sz="2400" dirty="0"/>
          </a:p>
          <a:p>
            <a:r>
              <a:rPr lang="en-CA" sz="2400" dirty="0"/>
              <a:t>Interviews with Stakeholders</a:t>
            </a:r>
          </a:p>
          <a:p>
            <a:endParaRPr lang="en-CA" sz="2400" dirty="0"/>
          </a:p>
          <a:p>
            <a:r>
              <a:rPr lang="en-CA" sz="2400" dirty="0"/>
              <a:t>Visits to the capital &amp; major mining hubs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Visits to a few ASGM sites</a:t>
            </a:r>
          </a:p>
          <a:p>
            <a:endParaRPr lang="en-CA" sz="2400" dirty="0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06" y="1371600"/>
            <a:ext cx="1206906" cy="101983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97" y="1143000"/>
            <a:ext cx="1538254" cy="1008615"/>
          </a:xfrm>
          <a:prstGeom prst="round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17" y="1143000"/>
            <a:ext cx="1086083" cy="1086083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4" descr="Résultat de recherche d'images pour &quot;books&quot;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52" y="1143000"/>
            <a:ext cx="1494948" cy="110031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4" name="Speech Bubble: Oval 33"/>
          <p:cNvSpPr/>
          <p:nvPr/>
        </p:nvSpPr>
        <p:spPr>
          <a:xfrm>
            <a:off x="418353" y="2419350"/>
            <a:ext cx="1220771" cy="914400"/>
          </a:xfrm>
          <a:prstGeom prst="wedgeEllipseCallout">
            <a:avLst>
              <a:gd name="adj1" fmla="val -41679"/>
              <a:gd name="adj2" fmla="val 6086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5" name="Picture 3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2" y="3613150"/>
            <a:ext cx="1494948" cy="124784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36" name="Picture 35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067300"/>
            <a:ext cx="1181100" cy="1567279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405213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2" name="Oval 81"/>
          <p:cNvSpPr/>
          <p:nvPr/>
        </p:nvSpPr>
        <p:spPr>
          <a:xfrm>
            <a:off x="7059834" y="238125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1. National Sector Scoping</a:t>
            </a:r>
            <a:endParaRPr lang="en-CA" sz="4000" dirty="0"/>
          </a:p>
        </p:txBody>
      </p:sp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281402" y="2514600"/>
            <a:ext cx="637730" cy="457200"/>
            <a:chOff x="9453785" y="2667000"/>
            <a:chExt cx="637730" cy="457200"/>
          </a:xfrm>
          <a:solidFill>
            <a:schemeClr val="tx1"/>
          </a:solidFill>
        </p:grpSpPr>
        <p:sp>
          <p:nvSpPr>
            <p:cNvPr id="13" name="Oval 1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168916" y="2579097"/>
            <a:ext cx="609600" cy="478428"/>
            <a:chOff x="9753600" y="3483972"/>
            <a:chExt cx="609600" cy="478428"/>
          </a:xfrm>
          <a:solidFill>
            <a:schemeClr val="tx1"/>
          </a:solidFill>
        </p:grpSpPr>
        <p:sp>
          <p:nvSpPr>
            <p:cNvPr id="17" name="Oval 16"/>
            <p:cNvSpPr/>
            <p:nvPr/>
          </p:nvSpPr>
          <p:spPr>
            <a:xfrm flipH="1" flipV="1">
              <a:off x="10287000" y="3733799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Oval 17"/>
            <p:cNvSpPr/>
            <p:nvPr/>
          </p:nvSpPr>
          <p:spPr>
            <a:xfrm flipH="1" flipV="1">
              <a:off x="10058400" y="368808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Oval 18"/>
            <p:cNvSpPr/>
            <p:nvPr/>
          </p:nvSpPr>
          <p:spPr>
            <a:xfrm flipH="1" flipV="1">
              <a:off x="10145486" y="38862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" name="Oval 19"/>
            <p:cNvSpPr/>
            <p:nvPr/>
          </p:nvSpPr>
          <p:spPr>
            <a:xfrm flipH="1" flipV="1">
              <a:off x="10225315" y="353949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Oval 20"/>
            <p:cNvSpPr/>
            <p:nvPr/>
          </p:nvSpPr>
          <p:spPr>
            <a:xfrm flipH="1" flipV="1">
              <a:off x="10054771" y="388148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Oval 21"/>
            <p:cNvSpPr/>
            <p:nvPr/>
          </p:nvSpPr>
          <p:spPr>
            <a:xfrm flipH="1" flipV="1">
              <a:off x="9905999" y="348397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3" name="Oval 22"/>
            <p:cNvSpPr/>
            <p:nvPr/>
          </p:nvSpPr>
          <p:spPr>
            <a:xfrm flipH="1" flipV="1">
              <a:off x="9753600" y="3916681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4" name="Oval 23"/>
            <p:cNvSpPr/>
            <p:nvPr/>
          </p:nvSpPr>
          <p:spPr>
            <a:xfrm flipH="1" flipV="1">
              <a:off x="9829800" y="36576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5" name="Oval 4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6" name="Oval 4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7" name="Oval 4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1371600"/>
            <a:ext cx="226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Literature Review</a:t>
            </a:r>
          </a:p>
          <a:p>
            <a:endParaRPr lang="en-CA" sz="2400" dirty="0"/>
          </a:p>
          <a:p>
            <a:r>
              <a:rPr lang="en-CA" sz="2400" dirty="0"/>
              <a:t>Interviews with Stakeholders</a:t>
            </a:r>
          </a:p>
          <a:p>
            <a:endParaRPr lang="en-CA" sz="2400" dirty="0"/>
          </a:p>
          <a:p>
            <a:r>
              <a:rPr lang="en-CA" sz="2400" dirty="0"/>
              <a:t>Visits to the capital &amp; major mining hubs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Visits to a few ASGM sites</a:t>
            </a:r>
          </a:p>
          <a:p>
            <a:endParaRPr lang="en-CA" sz="2400" dirty="0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06" y="1371600"/>
            <a:ext cx="1206906" cy="101983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97" y="1142413"/>
            <a:ext cx="1538254" cy="1008615"/>
          </a:xfrm>
          <a:prstGeom prst="round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17" y="1143000"/>
            <a:ext cx="1086083" cy="1086083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31" y="4648200"/>
            <a:ext cx="1706366" cy="1162050"/>
          </a:xfrm>
          <a:prstGeom prst="rect">
            <a:avLst/>
          </a:prstGeom>
        </p:spPr>
      </p:pic>
      <p:pic>
        <p:nvPicPr>
          <p:cNvPr id="33" name="Picture 4" descr="Résultat de recherche d'images pour &quot;books&quot;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52" y="1143000"/>
            <a:ext cx="1494948" cy="110031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4" name="Speech Bubble: Oval 33"/>
          <p:cNvSpPr/>
          <p:nvPr/>
        </p:nvSpPr>
        <p:spPr>
          <a:xfrm>
            <a:off x="418353" y="2419350"/>
            <a:ext cx="1220771" cy="914400"/>
          </a:xfrm>
          <a:prstGeom prst="wedgeEllipseCallout">
            <a:avLst>
              <a:gd name="adj1" fmla="val -41679"/>
              <a:gd name="adj2" fmla="val 6086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5" name="Picture 34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2" y="3613150"/>
            <a:ext cx="1494948" cy="124784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36" name="Picture 35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067300"/>
            <a:ext cx="1181100" cy="1567279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216337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2" name="Oval 81"/>
          <p:cNvSpPr/>
          <p:nvPr/>
        </p:nvSpPr>
        <p:spPr>
          <a:xfrm>
            <a:off x="7059834" y="238125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1. National Sector Scoping</a:t>
            </a:r>
            <a:endParaRPr lang="en-CA" sz="4000" dirty="0"/>
          </a:p>
        </p:txBody>
      </p:sp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281402" y="2514600"/>
            <a:ext cx="637730" cy="457200"/>
            <a:chOff x="9453785" y="2667000"/>
            <a:chExt cx="637730" cy="457200"/>
          </a:xfrm>
          <a:solidFill>
            <a:schemeClr val="tx1"/>
          </a:solidFill>
        </p:grpSpPr>
        <p:sp>
          <p:nvSpPr>
            <p:cNvPr id="13" name="Oval 1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168916" y="2579097"/>
            <a:ext cx="609600" cy="478428"/>
            <a:chOff x="9753600" y="3483972"/>
            <a:chExt cx="609600" cy="478428"/>
          </a:xfrm>
          <a:solidFill>
            <a:schemeClr val="tx1"/>
          </a:solidFill>
        </p:grpSpPr>
        <p:sp>
          <p:nvSpPr>
            <p:cNvPr id="17" name="Oval 16"/>
            <p:cNvSpPr/>
            <p:nvPr/>
          </p:nvSpPr>
          <p:spPr>
            <a:xfrm flipH="1" flipV="1">
              <a:off x="10287000" y="3733799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Oval 17"/>
            <p:cNvSpPr/>
            <p:nvPr/>
          </p:nvSpPr>
          <p:spPr>
            <a:xfrm flipH="1" flipV="1">
              <a:off x="10058400" y="368808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Oval 18"/>
            <p:cNvSpPr/>
            <p:nvPr/>
          </p:nvSpPr>
          <p:spPr>
            <a:xfrm flipH="1" flipV="1">
              <a:off x="10145486" y="38862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" name="Oval 19"/>
            <p:cNvSpPr/>
            <p:nvPr/>
          </p:nvSpPr>
          <p:spPr>
            <a:xfrm flipH="1" flipV="1">
              <a:off x="10225315" y="353949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Oval 20"/>
            <p:cNvSpPr/>
            <p:nvPr/>
          </p:nvSpPr>
          <p:spPr>
            <a:xfrm flipH="1" flipV="1">
              <a:off x="10054771" y="388148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Oval 21"/>
            <p:cNvSpPr/>
            <p:nvPr/>
          </p:nvSpPr>
          <p:spPr>
            <a:xfrm flipH="1" flipV="1">
              <a:off x="9905999" y="348397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3" name="Oval 22"/>
            <p:cNvSpPr/>
            <p:nvPr/>
          </p:nvSpPr>
          <p:spPr>
            <a:xfrm flipH="1" flipV="1">
              <a:off x="9753600" y="3916681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4" name="Oval 23"/>
            <p:cNvSpPr/>
            <p:nvPr/>
          </p:nvSpPr>
          <p:spPr>
            <a:xfrm flipH="1" flipV="1">
              <a:off x="9829800" y="36576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5" name="Oval 4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6" name="Oval 4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7" name="Oval 4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1371600"/>
            <a:ext cx="226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Literature Review</a:t>
            </a:r>
          </a:p>
          <a:p>
            <a:endParaRPr lang="en-CA" sz="2400" dirty="0"/>
          </a:p>
          <a:p>
            <a:r>
              <a:rPr lang="en-CA" sz="2400" dirty="0"/>
              <a:t>Interviews with Stakeholders</a:t>
            </a:r>
          </a:p>
          <a:p>
            <a:endParaRPr lang="en-CA" sz="2400" dirty="0"/>
          </a:p>
          <a:p>
            <a:r>
              <a:rPr lang="en-CA" sz="2400" dirty="0"/>
              <a:t>Visits to the capital &amp; major mining hubs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Visits to a few ASGM sites</a:t>
            </a:r>
          </a:p>
          <a:p>
            <a:endParaRPr lang="en-CA" sz="2400" dirty="0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06" y="1371600"/>
            <a:ext cx="1206906" cy="101983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97" y="1142413"/>
            <a:ext cx="1538254" cy="1008615"/>
          </a:xfrm>
          <a:prstGeom prst="round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17" y="1143000"/>
            <a:ext cx="1086083" cy="1086083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31" y="4648200"/>
            <a:ext cx="1706366" cy="116205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7637002" y="4075247"/>
            <a:ext cx="1446627" cy="1352550"/>
            <a:chOff x="7595498" y="3067050"/>
            <a:chExt cx="1446627" cy="135255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498" y="3220357"/>
              <a:ext cx="1041125" cy="1041125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000" y="3378475"/>
              <a:ext cx="1041125" cy="1041125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5225" y="3067050"/>
              <a:ext cx="1041125" cy="1041125"/>
            </a:xfrm>
            <a:prstGeom prst="rect">
              <a:avLst/>
            </a:prstGeom>
          </p:spPr>
        </p:pic>
      </p:grpSp>
      <p:pic>
        <p:nvPicPr>
          <p:cNvPr id="37" name="Picture 4" descr="Résultat de recherche d'images pour &quot;books&quot;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52" y="1143000"/>
            <a:ext cx="1494948" cy="110031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0" name="Speech Bubble: Oval 39"/>
          <p:cNvSpPr/>
          <p:nvPr/>
        </p:nvSpPr>
        <p:spPr>
          <a:xfrm>
            <a:off x="418353" y="2419350"/>
            <a:ext cx="1220771" cy="914400"/>
          </a:xfrm>
          <a:prstGeom prst="wedgeEllipseCallout">
            <a:avLst>
              <a:gd name="adj1" fmla="val -41679"/>
              <a:gd name="adj2" fmla="val 6086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1" name="Picture 40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2" y="3613150"/>
            <a:ext cx="1494948" cy="124784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42" name="Picture 41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067300"/>
            <a:ext cx="1181100" cy="1567279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4109792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2" name="Oval 81"/>
          <p:cNvSpPr/>
          <p:nvPr/>
        </p:nvSpPr>
        <p:spPr>
          <a:xfrm>
            <a:off x="7059834" y="238125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1. National Sector Scoping</a:t>
            </a:r>
            <a:endParaRPr lang="en-CA" sz="4000" dirty="0"/>
          </a:p>
        </p:txBody>
      </p:sp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281402" y="2514600"/>
            <a:ext cx="637730" cy="457200"/>
            <a:chOff x="9453785" y="2667000"/>
            <a:chExt cx="637730" cy="457200"/>
          </a:xfrm>
          <a:solidFill>
            <a:schemeClr val="tx1"/>
          </a:solidFill>
        </p:grpSpPr>
        <p:sp>
          <p:nvSpPr>
            <p:cNvPr id="13" name="Oval 1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168916" y="2579097"/>
            <a:ext cx="609600" cy="478428"/>
            <a:chOff x="9753600" y="3483972"/>
            <a:chExt cx="609600" cy="478428"/>
          </a:xfrm>
          <a:solidFill>
            <a:schemeClr val="tx1"/>
          </a:solidFill>
        </p:grpSpPr>
        <p:sp>
          <p:nvSpPr>
            <p:cNvPr id="17" name="Oval 16"/>
            <p:cNvSpPr/>
            <p:nvPr/>
          </p:nvSpPr>
          <p:spPr>
            <a:xfrm flipH="1" flipV="1">
              <a:off x="10287000" y="3733799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Oval 17"/>
            <p:cNvSpPr/>
            <p:nvPr/>
          </p:nvSpPr>
          <p:spPr>
            <a:xfrm flipH="1" flipV="1">
              <a:off x="10058400" y="368808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Oval 18"/>
            <p:cNvSpPr/>
            <p:nvPr/>
          </p:nvSpPr>
          <p:spPr>
            <a:xfrm flipH="1" flipV="1">
              <a:off x="10145486" y="38862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" name="Oval 19"/>
            <p:cNvSpPr/>
            <p:nvPr/>
          </p:nvSpPr>
          <p:spPr>
            <a:xfrm flipH="1" flipV="1">
              <a:off x="10225315" y="353949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Oval 20"/>
            <p:cNvSpPr/>
            <p:nvPr/>
          </p:nvSpPr>
          <p:spPr>
            <a:xfrm flipH="1" flipV="1">
              <a:off x="10054771" y="388148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Oval 21"/>
            <p:cNvSpPr/>
            <p:nvPr/>
          </p:nvSpPr>
          <p:spPr>
            <a:xfrm flipH="1" flipV="1">
              <a:off x="9905999" y="3483972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3" name="Oval 22"/>
            <p:cNvSpPr/>
            <p:nvPr/>
          </p:nvSpPr>
          <p:spPr>
            <a:xfrm flipH="1" flipV="1">
              <a:off x="9753600" y="3916681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4" name="Oval 23"/>
            <p:cNvSpPr/>
            <p:nvPr/>
          </p:nvSpPr>
          <p:spPr>
            <a:xfrm flipH="1" flipV="1">
              <a:off x="9829800" y="3657600"/>
              <a:ext cx="76200" cy="45719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5" name="Oval 4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6" name="Oval 4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7" name="Oval 4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1371600"/>
            <a:ext cx="22657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Literature Review</a:t>
            </a:r>
          </a:p>
          <a:p>
            <a:endParaRPr lang="en-CA" sz="2400" dirty="0"/>
          </a:p>
          <a:p>
            <a:r>
              <a:rPr lang="en-CA" sz="2400" dirty="0"/>
              <a:t>Interviews with Stakeholders</a:t>
            </a:r>
          </a:p>
          <a:p>
            <a:endParaRPr lang="en-CA" sz="2400" dirty="0"/>
          </a:p>
          <a:p>
            <a:r>
              <a:rPr lang="en-CA" sz="2400" dirty="0"/>
              <a:t>Visits to the capital &amp; major mining hubs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Visits to a few ASGM sites</a:t>
            </a:r>
          </a:p>
          <a:p>
            <a:endParaRPr lang="en-CA" sz="2400" dirty="0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06" y="1371600"/>
            <a:ext cx="1206906" cy="1019836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97" y="1142413"/>
            <a:ext cx="1538254" cy="1008615"/>
          </a:xfrm>
          <a:prstGeom prst="roundRect">
            <a:avLst/>
          </a:prstGeom>
        </p:spPr>
      </p:pic>
      <p:sp>
        <p:nvSpPr>
          <p:cNvPr id="26" name="Thought Bubble: Cloud 25"/>
          <p:cNvSpPr/>
          <p:nvPr/>
        </p:nvSpPr>
        <p:spPr>
          <a:xfrm>
            <a:off x="7968571" y="3200400"/>
            <a:ext cx="908051" cy="723900"/>
          </a:xfrm>
          <a:prstGeom prst="cloudCallout">
            <a:avLst>
              <a:gd name="adj1" fmla="val -68270"/>
              <a:gd name="adj2" fmla="val 3881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>
                <a:solidFill>
                  <a:schemeClr val="tx1"/>
                </a:solidFill>
              </a:rPr>
              <a:t>#?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17" y="1143000"/>
            <a:ext cx="1086083" cy="1086083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31" y="4648200"/>
            <a:ext cx="1706366" cy="1162050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7637002" y="4075247"/>
            <a:ext cx="1446627" cy="1352550"/>
            <a:chOff x="7595498" y="3067050"/>
            <a:chExt cx="1446627" cy="135255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498" y="3220357"/>
              <a:ext cx="1041125" cy="1041125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000" y="3378475"/>
              <a:ext cx="1041125" cy="1041125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5225" y="3067050"/>
              <a:ext cx="1041125" cy="1041125"/>
            </a:xfrm>
            <a:prstGeom prst="rect">
              <a:avLst/>
            </a:prstGeom>
          </p:spPr>
        </p:pic>
      </p:grpSp>
      <p:pic>
        <p:nvPicPr>
          <p:cNvPr id="44" name="Picture 4" descr="Résultat de recherche d'images pour &quot;books&quot;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52" y="1143000"/>
            <a:ext cx="1494948" cy="110031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8" name="Speech Bubble: Oval 47"/>
          <p:cNvSpPr/>
          <p:nvPr/>
        </p:nvSpPr>
        <p:spPr>
          <a:xfrm>
            <a:off x="418353" y="2419350"/>
            <a:ext cx="1220771" cy="914400"/>
          </a:xfrm>
          <a:prstGeom prst="wedgeEllipseCallout">
            <a:avLst>
              <a:gd name="adj1" fmla="val -41679"/>
              <a:gd name="adj2" fmla="val 6086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9" name="Picture 48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2" y="3613150"/>
            <a:ext cx="1494948" cy="1247844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50" name="Picture 49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5067300"/>
            <a:ext cx="1181100" cy="1567279"/>
          </a:xfrm>
          <a:prstGeom prst="round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3909615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0" y="5863413"/>
            <a:ext cx="9143999" cy="694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4" name="Title 1"/>
          <p:cNvSpPr txBox="1">
            <a:spLocks/>
          </p:cNvSpPr>
          <p:nvPr/>
        </p:nvSpPr>
        <p:spPr>
          <a:xfrm>
            <a:off x="457586" y="1275080"/>
            <a:ext cx="5221588" cy="55829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300" dirty="0"/>
              <a:t>Identify regions &amp; region data</a:t>
            </a:r>
          </a:p>
          <a:p>
            <a:endParaRPr lang="en-CA" sz="4100" dirty="0"/>
          </a:p>
          <a:p>
            <a:r>
              <a:rPr lang="en-CA" sz="3300" dirty="0"/>
              <a:t>Identify missing data</a:t>
            </a:r>
          </a:p>
          <a:p>
            <a:endParaRPr lang="en-CA" sz="4500" dirty="0"/>
          </a:p>
          <a:p>
            <a:r>
              <a:rPr lang="en-CA" sz="3300" dirty="0"/>
              <a:t>Select approaches </a:t>
            </a:r>
            <a:r>
              <a:rPr lang="en-CA" sz="3300" i="1" dirty="0"/>
              <a:t>per region</a:t>
            </a:r>
          </a:p>
          <a:p>
            <a:endParaRPr lang="en-CA" sz="4500" dirty="0"/>
          </a:p>
          <a:p>
            <a:endParaRPr lang="en-CA" sz="2100" dirty="0"/>
          </a:p>
          <a:p>
            <a:endParaRPr lang="en-CA" sz="1600" dirty="0"/>
          </a:p>
          <a:p>
            <a:r>
              <a:rPr lang="en-CA" sz="3300" dirty="0"/>
              <a:t>Determine information needed</a:t>
            </a:r>
          </a:p>
          <a:p>
            <a:endParaRPr lang="en-CA" sz="2900" dirty="0"/>
          </a:p>
          <a:p>
            <a:r>
              <a:rPr lang="en-CA" sz="3300" dirty="0"/>
              <a:t>Outline Field Data Collection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08280" y="14224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>
                <a:latin typeface="+mn-lt"/>
              </a:rPr>
              <a:t>2. Design a Research Plan </a:t>
            </a:r>
            <a:endParaRPr lang="en-CA" sz="4000" dirty="0">
              <a:latin typeface="+mn-lt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711734" y="2283000"/>
            <a:ext cx="3370946" cy="3417207"/>
            <a:chOff x="4740719" y="1676400"/>
            <a:chExt cx="4277171" cy="42672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0719" y="1676400"/>
              <a:ext cx="4277171" cy="42672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Oval 3"/>
            <p:cNvSpPr/>
            <p:nvPr/>
          </p:nvSpPr>
          <p:spPr>
            <a:xfrm>
              <a:off x="7524067" y="2667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281402" y="2514600"/>
              <a:ext cx="637730" cy="457200"/>
              <a:chOff x="9453785" y="2667000"/>
              <a:chExt cx="637730" cy="4572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9753600" y="3048000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9607999" y="2667000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9453785" y="2971800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0015315" y="2991757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6" name="Oval 5"/>
            <p:cNvSpPr/>
            <p:nvPr/>
          </p:nvSpPr>
          <p:spPr>
            <a:xfrm>
              <a:off x="7059834" y="2381250"/>
              <a:ext cx="928465" cy="8763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168916" y="2579097"/>
              <a:ext cx="609600" cy="478428"/>
              <a:chOff x="9753600" y="3483972"/>
              <a:chExt cx="609600" cy="478428"/>
            </a:xfrm>
          </p:grpSpPr>
          <p:sp>
            <p:nvSpPr>
              <p:cNvPr id="17" name="Oval 16"/>
              <p:cNvSpPr/>
              <p:nvPr/>
            </p:nvSpPr>
            <p:spPr>
              <a:xfrm flipH="1" flipV="1">
                <a:off x="10287000" y="3733799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Oval 17"/>
              <p:cNvSpPr/>
              <p:nvPr/>
            </p:nvSpPr>
            <p:spPr>
              <a:xfrm flipH="1" flipV="1">
                <a:off x="10058400" y="3688080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 flipH="1" flipV="1">
                <a:off x="10145486" y="3886200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 flipH="1" flipV="1">
                <a:off x="10225315" y="3539490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 flipH="1" flipV="1">
                <a:off x="10054771" y="3881482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 flipH="1" flipV="1">
                <a:off x="9905999" y="3483972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 flipH="1" flipV="1">
                <a:off x="9753600" y="3916681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 flipV="1">
                <a:off x="9829800" y="3657600"/>
                <a:ext cx="76200" cy="4571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45" name="Oval 44"/>
            <p:cNvSpPr/>
            <p:nvPr/>
          </p:nvSpPr>
          <p:spPr>
            <a:xfrm>
              <a:off x="5238067" y="3546544"/>
              <a:ext cx="928465" cy="8763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6667033" y="3984694"/>
              <a:ext cx="928465" cy="8763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5948920" y="3086100"/>
              <a:ext cx="547363" cy="5080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924382" y="2597850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6" name="Oval 65"/>
          <p:cNvSpPr/>
          <p:nvPr/>
        </p:nvSpPr>
        <p:spPr>
          <a:xfrm>
            <a:off x="786571" y="1744872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7" name="TextBox 66"/>
          <p:cNvSpPr txBox="1"/>
          <p:nvPr/>
        </p:nvSpPr>
        <p:spPr>
          <a:xfrm>
            <a:off x="7372823" y="4009057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60" y="3052409"/>
            <a:ext cx="589160" cy="49784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076" y="4146695"/>
            <a:ext cx="735186" cy="57380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993" y="2496963"/>
            <a:ext cx="589160" cy="497841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650" y="4534769"/>
            <a:ext cx="1021787" cy="669974"/>
          </a:xfrm>
          <a:prstGeom prst="round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663963" y="3872903"/>
            <a:ext cx="2950086" cy="696404"/>
            <a:chOff x="924382" y="5186829"/>
            <a:chExt cx="2950086" cy="696404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382" y="5224811"/>
              <a:ext cx="589160" cy="497841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396" y="5213259"/>
              <a:ext cx="1021787" cy="669974"/>
            </a:xfrm>
            <a:prstGeom prst="round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9282" y="5186829"/>
              <a:ext cx="735186" cy="573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676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3. Collecting Field Data</a:t>
            </a:r>
          </a:p>
        </p:txBody>
      </p:sp>
      <p:pic>
        <p:nvPicPr>
          <p:cNvPr id="13" name="Picture 2" descr="F:\COWI Uganda Workshop\Presentation\Images\Interview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861391" y="1090767"/>
            <a:ext cx="7460974" cy="561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529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Tools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631" y="177534"/>
            <a:ext cx="2996002" cy="4086290"/>
          </a:xfrm>
          <a:prstGeom prst="rect">
            <a:avLst/>
          </a:prstGeom>
        </p:spPr>
      </p:pic>
      <p:pic>
        <p:nvPicPr>
          <p:cNvPr id="3074" name="Picture 2" descr="Résultat de recherche d'images pour &quot;garmin gps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2657" y="804373"/>
            <a:ext cx="1497496" cy="371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ésultat de recherche d'images pour &quot;bathroom scale&quot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3080" name="Picture 8" descr="Résultat de recherche d'images pour &quot;1 kg digital scale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8636" y="871309"/>
            <a:ext cx="3192021" cy="345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ésultat de recherche d'images pour &quot;pen and paper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57" y="4642564"/>
            <a:ext cx="2813538" cy="21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associé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683" y="4389120"/>
            <a:ext cx="2429683" cy="214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Résultat de recherche d'images pour &quot;camara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458" y="3995225"/>
            <a:ext cx="3077968" cy="307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2657" y="4644571"/>
            <a:ext cx="2809514" cy="209005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1378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Step by Step Approach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452" y="1574433"/>
            <a:ext cx="4761267" cy="475016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487447" y="4059969"/>
            <a:ext cx="705457" cy="667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Star: 5 Points 12"/>
          <p:cNvSpPr/>
          <p:nvPr/>
        </p:nvSpPr>
        <p:spPr>
          <a:xfrm>
            <a:off x="6731054" y="4295332"/>
            <a:ext cx="253218" cy="19694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286051" y="1218019"/>
            <a:ext cx="399440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2400" dirty="0"/>
              <a:t>  Visit Regional Stakeholders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400" dirty="0"/>
              <a:t>  Visit Mining Communities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Meet Authorities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Visit extraction / processing sites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Casual introductions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Observations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Worker Interviews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Other local interviews?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Revise and compile data daily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Site and regional estimates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Adjust as necessary!</a:t>
            </a:r>
          </a:p>
        </p:txBody>
      </p:sp>
    </p:spTree>
    <p:extLst>
      <p:ext uri="{BB962C8B-B14F-4D97-AF65-F5344CB8AC3E}">
        <p14:creationId xmlns:p14="http://schemas.microsoft.com/office/powerpoint/2010/main" val="103345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946812" y="-26502"/>
            <a:ext cx="41905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84" y="1430949"/>
            <a:ext cx="4771788" cy="39210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25755" y="1564541"/>
            <a:ext cx="36679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8288" indent="-268288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Meet with government and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 administrative officials + local 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 authority. Explain project &amp; 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 obtain permission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1961" y="2469654"/>
            <a:ext cx="1844298" cy="70913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Callout: Line with Accent Bar 10"/>
          <p:cNvSpPr/>
          <p:nvPr/>
        </p:nvSpPr>
        <p:spPr>
          <a:xfrm>
            <a:off x="5295254" y="1580306"/>
            <a:ext cx="4009292" cy="1938993"/>
          </a:xfrm>
          <a:prstGeom prst="accentCallout1">
            <a:avLst>
              <a:gd name="adj1" fmla="val 9782"/>
              <a:gd name="adj2" fmla="val -6347"/>
              <a:gd name="adj3" fmla="val 59798"/>
              <a:gd name="adj4" fmla="val -5695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94318" y="3962643"/>
            <a:ext cx="3744732" cy="229140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-17929" y="197514"/>
            <a:ext cx="495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3600" b="1" dirty="0"/>
              <a:t>Step-by-Step Approach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46812" y="139131"/>
            <a:ext cx="419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Capital &amp; Access Town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9B5230-9A98-4405-860C-C09B8671091F}"/>
              </a:ext>
            </a:extLst>
          </p:cNvPr>
          <p:cNvSpPr/>
          <p:nvPr/>
        </p:nvSpPr>
        <p:spPr>
          <a:xfrm>
            <a:off x="1165506" y="1388679"/>
            <a:ext cx="1844298" cy="70913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Callout: Line with Accent Bar 12">
            <a:extLst>
              <a:ext uri="{FF2B5EF4-FFF2-40B4-BE49-F238E27FC236}">
                <a16:creationId xmlns:a16="http://schemas.microsoft.com/office/drawing/2014/main" id="{19CAB3B0-189F-49BE-992B-520CE83A1247}"/>
              </a:ext>
            </a:extLst>
          </p:cNvPr>
          <p:cNvSpPr/>
          <p:nvPr/>
        </p:nvSpPr>
        <p:spPr>
          <a:xfrm>
            <a:off x="5349553" y="1430949"/>
            <a:ext cx="4009292" cy="1095206"/>
          </a:xfrm>
          <a:prstGeom prst="accentCallout1">
            <a:avLst>
              <a:gd name="adj1" fmla="val 33048"/>
              <a:gd name="adj2" fmla="val -7939"/>
              <a:gd name="adj3" fmla="val 30673"/>
              <a:gd name="adj4" fmla="val -5748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07F830-5AE6-4AAC-A08C-3177CF42A2D0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E63349-9D05-42E8-BDDE-E3C8C005834D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D0DAA27-B056-42A8-A50A-4785F89CB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2192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53440" y="0"/>
            <a:ext cx="41905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84" y="1430949"/>
            <a:ext cx="4771788" cy="3921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5702" y="3490898"/>
            <a:ext cx="1844298" cy="70913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Callout: Line with Accent Bar 10"/>
          <p:cNvSpPr/>
          <p:nvPr/>
        </p:nvSpPr>
        <p:spPr>
          <a:xfrm>
            <a:off x="5203577" y="3051323"/>
            <a:ext cx="4009292" cy="2069897"/>
          </a:xfrm>
          <a:prstGeom prst="accentCallout1">
            <a:avLst>
              <a:gd name="adj1" fmla="val 40334"/>
              <a:gd name="adj2" fmla="val -1224"/>
              <a:gd name="adj3" fmla="val 40987"/>
              <a:gd name="adj4" fmla="val -52051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>
                <a:solidFill>
                  <a:schemeClr val="bg1"/>
                </a:solidFill>
              </a:rPr>
              <a:t>1. Meet with local authority</a:t>
            </a:r>
          </a:p>
          <a:p>
            <a:r>
              <a:rPr lang="en-CA" sz="2000" dirty="0">
                <a:solidFill>
                  <a:schemeClr val="bg1"/>
                </a:solidFill>
              </a:rPr>
              <a:t>2. Explain project</a:t>
            </a:r>
          </a:p>
          <a:p>
            <a:r>
              <a:rPr lang="en-CA" sz="2000" dirty="0">
                <a:solidFill>
                  <a:srgbClr val="0070C0"/>
                </a:solidFill>
              </a:rPr>
              <a:t>3. Community Interview Form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collect info about mining here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 (will be general)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7929" y="197514"/>
            <a:ext cx="495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3600" b="1" dirty="0"/>
              <a:t>Step-by-Step Approach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46812" y="139131"/>
            <a:ext cx="419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Community</a:t>
            </a:r>
          </a:p>
        </p:txBody>
      </p:sp>
      <p:pic>
        <p:nvPicPr>
          <p:cNvPr id="14" name="Picture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7572" y="1048802"/>
            <a:ext cx="3389587" cy="1644092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1877" t="1466" r="-1877" b="75056"/>
          <a:stretch/>
        </p:blipFill>
        <p:spPr>
          <a:xfrm>
            <a:off x="5249795" y="5225207"/>
            <a:ext cx="3730246" cy="1409883"/>
          </a:xfrm>
          <a:prstGeom prst="flowChartDocumen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400B9CB-EF15-45F8-9AE5-88936E55758F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6D07B7-4873-4262-BDD2-4A77D1A1E8B0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ADC05C-7563-489B-A250-F7326CF4B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01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53440" y="0"/>
            <a:ext cx="41905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84" y="1430949"/>
            <a:ext cx="4771788" cy="3921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5702" y="3490898"/>
            <a:ext cx="1844298" cy="70913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Callout: Line with Accent Bar 10"/>
          <p:cNvSpPr/>
          <p:nvPr/>
        </p:nvSpPr>
        <p:spPr>
          <a:xfrm>
            <a:off x="5203577" y="3051323"/>
            <a:ext cx="4009292" cy="2069897"/>
          </a:xfrm>
          <a:prstGeom prst="accentCallout1">
            <a:avLst>
              <a:gd name="adj1" fmla="val 40334"/>
              <a:gd name="adj2" fmla="val -1224"/>
              <a:gd name="adj3" fmla="val 40987"/>
              <a:gd name="adj4" fmla="val -52051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>
                <a:solidFill>
                  <a:schemeClr val="bg1"/>
                </a:solidFill>
              </a:rPr>
              <a:t>1. Meet with local authority</a:t>
            </a:r>
          </a:p>
          <a:p>
            <a:r>
              <a:rPr lang="en-CA" sz="2000" dirty="0">
                <a:solidFill>
                  <a:schemeClr val="bg1"/>
                </a:solidFill>
              </a:rPr>
              <a:t>2. Explain project</a:t>
            </a:r>
          </a:p>
          <a:p>
            <a:r>
              <a:rPr lang="en-CA" sz="2000" dirty="0">
                <a:solidFill>
                  <a:srgbClr val="0070C0"/>
                </a:solidFill>
              </a:rPr>
              <a:t>3. Community Interview Form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collect info about mining here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 (will be general)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7929" y="197514"/>
            <a:ext cx="495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3600" b="1" dirty="0"/>
              <a:t>Step-by-Step Approach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46812" y="139131"/>
            <a:ext cx="419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Community</a:t>
            </a:r>
          </a:p>
        </p:txBody>
      </p:sp>
      <p:pic>
        <p:nvPicPr>
          <p:cNvPr id="14" name="Picture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7572" y="1048802"/>
            <a:ext cx="3389587" cy="1644092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1877" t="1466" r="-1877" b="75056"/>
          <a:stretch/>
        </p:blipFill>
        <p:spPr>
          <a:xfrm>
            <a:off x="5249795" y="5225207"/>
            <a:ext cx="3730246" cy="1409883"/>
          </a:xfrm>
          <a:prstGeom prst="flowChartDocumen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06C4CF48-986F-4818-9EC3-80D58A282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970005" cy="6857999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CA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CA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 on Interviews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CA" sz="24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Informal is better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Build relationship and trust 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Best to isolate one person for the 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b="1" dirty="0"/>
              <a:t>It`s a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Ask questions first, take notes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Ask different questions to allow you to come to the same answers different ways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200" dirty="0"/>
              <a:t>Evaluate answers as you go!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dirty="0"/>
              <a:t>Do NOT simply read questions off a sheet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200" dirty="0"/>
              <a:t>Use survey sheets as a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200" b="1" dirty="0"/>
              <a:t>Analyse information during or immediately following interview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664E1-999B-43E5-9292-5292EFF4CD9E}"/>
              </a:ext>
            </a:extLst>
          </p:cNvPr>
          <p:cNvGrpSpPr/>
          <p:nvPr/>
        </p:nvGrpSpPr>
        <p:grpSpPr>
          <a:xfrm>
            <a:off x="62384" y="6420805"/>
            <a:ext cx="1600200" cy="383553"/>
            <a:chOff x="5257800" y="304800"/>
            <a:chExt cx="3581400" cy="762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02DCB82-9F6D-402E-A3E9-ABC08A49BEC0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AF31932-C585-47E3-8611-84381C37B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215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953440" y="0"/>
            <a:ext cx="41905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84" y="1430949"/>
            <a:ext cx="4771788" cy="3921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95445" y="2470819"/>
            <a:ext cx="1079129" cy="70913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Callout: Line with Accent Bar 10"/>
          <p:cNvSpPr/>
          <p:nvPr/>
        </p:nvSpPr>
        <p:spPr>
          <a:xfrm>
            <a:off x="5186855" y="2833288"/>
            <a:ext cx="3981542" cy="2226141"/>
          </a:xfrm>
          <a:prstGeom prst="accentCallout1">
            <a:avLst>
              <a:gd name="adj1" fmla="val 7332"/>
              <a:gd name="adj2" fmla="val -393"/>
              <a:gd name="adj3" fmla="val 6917"/>
              <a:gd name="adj4" fmla="val -13682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Meet with head of gold house</a:t>
            </a:r>
          </a:p>
          <a:p>
            <a:pPr marL="342900" indent="-342900">
              <a:buAutoNum type="arabicPeriod"/>
            </a:pPr>
            <a:r>
              <a:rPr lang="en-CA" sz="2000" dirty="0">
                <a:solidFill>
                  <a:srgbClr val="FF0000"/>
                </a:solidFill>
              </a:rPr>
              <a:t>Interview</a:t>
            </a:r>
            <a:r>
              <a:rPr lang="en-CA" sz="2000" dirty="0">
                <a:solidFill>
                  <a:schemeClr val="bg1"/>
                </a:solidFill>
              </a:rPr>
              <a:t>, referring to the              </a:t>
            </a:r>
            <a:r>
              <a:rPr lang="en-CA" sz="2000" dirty="0">
                <a:solidFill>
                  <a:srgbClr val="0070C0"/>
                </a:solidFill>
              </a:rPr>
              <a:t>Gold Trader Form</a:t>
            </a: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Start with questions about gold (price, amount purchased, types, grades)</a:t>
            </a:r>
          </a:p>
          <a:p>
            <a:pPr marL="342900" indent="-342900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Ask to see some gold. Check for Hg use. Take a photo.</a:t>
            </a:r>
          </a:p>
        </p:txBody>
      </p:sp>
      <p:pic>
        <p:nvPicPr>
          <p:cNvPr id="14" name="Picture 13"/>
          <p:cNvPicPr>
            <a:picLocks/>
          </p:cNvPicPr>
          <p:nvPr/>
        </p:nvPicPr>
        <p:blipFill rotWithShape="1">
          <a:blip r:embed="rId4"/>
          <a:srcRect l="51931" t="6735" r="2901" b="10868"/>
          <a:stretch/>
        </p:blipFill>
        <p:spPr>
          <a:xfrm>
            <a:off x="5339803" y="798227"/>
            <a:ext cx="3434399" cy="173420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-17929" y="197514"/>
            <a:ext cx="495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3600" b="1" dirty="0"/>
              <a:t>Step-by-Step Approach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46812" y="139131"/>
            <a:ext cx="419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Gold Traders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73002"/>
          <a:stretch/>
        </p:blipFill>
        <p:spPr>
          <a:xfrm>
            <a:off x="5064603" y="5312987"/>
            <a:ext cx="3984801" cy="1493593"/>
          </a:xfrm>
          <a:prstGeom prst="flowChartDocument">
            <a:avLst/>
          </a:prstGeom>
        </p:spPr>
      </p:pic>
      <p:sp>
        <p:nvSpPr>
          <p:cNvPr id="12" name="Callout: Line with Accent Bar 11">
            <a:extLst>
              <a:ext uri="{FF2B5EF4-FFF2-40B4-BE49-F238E27FC236}">
                <a16:creationId xmlns:a16="http://schemas.microsoft.com/office/drawing/2014/main" id="{D7AD5228-8905-41C0-9BC2-434B13E234E0}"/>
              </a:ext>
            </a:extLst>
          </p:cNvPr>
          <p:cNvSpPr/>
          <p:nvPr/>
        </p:nvSpPr>
        <p:spPr>
          <a:xfrm>
            <a:off x="5339255" y="2985688"/>
            <a:ext cx="3981542" cy="2226141"/>
          </a:xfrm>
          <a:prstGeom prst="accentCallout1">
            <a:avLst>
              <a:gd name="adj1" fmla="val 40766"/>
              <a:gd name="adj2" fmla="val -4132"/>
              <a:gd name="adj3" fmla="val 90979"/>
              <a:gd name="adj4" fmla="val -1421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030E4F-EE85-43A7-BCE4-4340C43A849F}"/>
              </a:ext>
            </a:extLst>
          </p:cNvPr>
          <p:cNvSpPr/>
          <p:nvPr/>
        </p:nvSpPr>
        <p:spPr>
          <a:xfrm>
            <a:off x="3595445" y="4642889"/>
            <a:ext cx="1165087" cy="70913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884370-F88A-43DE-BEBC-161235409E6C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EB69051-5CC1-4C2E-AB32-C04EAD736EBC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9B0C327-60F2-4AE7-993A-D907E80CD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657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953440" y="0"/>
            <a:ext cx="41905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84" y="1430949"/>
            <a:ext cx="4771788" cy="3921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515" y="4646212"/>
            <a:ext cx="1240109" cy="705807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Callout: Line with Accent Bar 10"/>
          <p:cNvSpPr/>
          <p:nvPr/>
        </p:nvSpPr>
        <p:spPr>
          <a:xfrm>
            <a:off x="5163632" y="2755714"/>
            <a:ext cx="3980368" cy="2457812"/>
          </a:xfrm>
          <a:prstGeom prst="accentCallout1">
            <a:avLst>
              <a:gd name="adj1" fmla="val 90035"/>
              <a:gd name="adj2" fmla="val -1207"/>
              <a:gd name="adj3" fmla="val 90319"/>
              <a:gd name="adj4" fmla="val -96914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1938" indent="-261938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Scan site and determine practical approaches. Begin to fill out</a:t>
            </a:r>
            <a:r>
              <a:rPr lang="en-CA" sz="2000" dirty="0">
                <a:solidFill>
                  <a:srgbClr val="0070C0"/>
                </a:solidFill>
              </a:rPr>
              <a:t> ASGM General Observations</a:t>
            </a:r>
          </a:p>
          <a:p>
            <a:pPr marL="261938" indent="-261938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Go to a pit/shaft, identify self</a:t>
            </a:r>
          </a:p>
          <a:p>
            <a:r>
              <a:rPr lang="en-CA" sz="2000" dirty="0">
                <a:solidFill>
                  <a:schemeClr val="bg1"/>
                </a:solidFill>
              </a:rPr>
              <a:t>3. Interview the pit/shaft boss and   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miners specific to the pit/shaft</a:t>
            </a:r>
          </a:p>
          <a:p>
            <a:r>
              <a:rPr lang="en-CA" sz="2000" dirty="0">
                <a:solidFill>
                  <a:schemeClr val="bg1"/>
                </a:solidFill>
              </a:rPr>
              <a:t>4. Use </a:t>
            </a:r>
            <a:r>
              <a:rPr lang="en-CA" sz="2000" dirty="0">
                <a:solidFill>
                  <a:srgbClr val="0070C0"/>
                </a:solidFill>
              </a:rPr>
              <a:t>ASGM Site Interview Form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17929" y="197514"/>
            <a:ext cx="495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3600" b="1" dirty="0"/>
              <a:t>Step-by-Step Approach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6812" y="139131"/>
            <a:ext cx="419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Extraction Site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b="74904"/>
          <a:stretch/>
        </p:blipFill>
        <p:spPr>
          <a:xfrm>
            <a:off x="5052876" y="5369606"/>
            <a:ext cx="3714907" cy="1174654"/>
          </a:xfrm>
          <a:prstGeom prst="flowChartDocumen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71" t="-157" r="-71" b="81664"/>
          <a:stretch/>
        </p:blipFill>
        <p:spPr>
          <a:xfrm>
            <a:off x="5261893" y="5652747"/>
            <a:ext cx="3783845" cy="1095836"/>
          </a:xfrm>
          <a:prstGeom prst="flowChartDocumen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572" y="801243"/>
            <a:ext cx="3247697" cy="179760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6BF5A7A-7107-4804-A331-6199835D5487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97E742-5A4A-4ACA-82FC-FEEB7C0DAAFC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FE6526A-4B5E-4117-AAFF-925D9520B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92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953440" y="0"/>
            <a:ext cx="41905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84" y="1430949"/>
            <a:ext cx="4771788" cy="3921070"/>
          </a:xfrm>
          <a:prstGeom prst="rect">
            <a:avLst/>
          </a:prstGeom>
        </p:spPr>
      </p:pic>
      <p:sp>
        <p:nvSpPr>
          <p:cNvPr id="11" name="Callout: Line with Accent Bar 10"/>
          <p:cNvSpPr/>
          <p:nvPr/>
        </p:nvSpPr>
        <p:spPr>
          <a:xfrm>
            <a:off x="5163631" y="3381009"/>
            <a:ext cx="3980368" cy="3382395"/>
          </a:xfrm>
          <a:prstGeom prst="accentCallout1">
            <a:avLst>
              <a:gd name="adj1" fmla="val 49698"/>
              <a:gd name="adj2" fmla="val -1999"/>
              <a:gd name="adj3" fmla="val 48944"/>
              <a:gd name="adj4" fmla="val -52448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1938" indent="-261938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Fill</a:t>
            </a:r>
            <a:r>
              <a:rPr lang="en-CA" sz="2000" dirty="0">
                <a:solidFill>
                  <a:srgbClr val="0070C0"/>
                </a:solidFill>
              </a:rPr>
              <a:t> ASGM General Observations</a:t>
            </a:r>
          </a:p>
          <a:p>
            <a:pPr marL="261938" indent="-261938">
              <a:buFontTx/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Go to a processing team, identify self &amp; explain project</a:t>
            </a:r>
          </a:p>
          <a:p>
            <a:pPr marL="261938" indent="-261938">
              <a:buAutoNum type="arabicPeriod"/>
            </a:pPr>
            <a:r>
              <a:rPr lang="en-CA" sz="2000" dirty="0">
                <a:solidFill>
                  <a:schemeClr val="bg1"/>
                </a:solidFill>
              </a:rPr>
              <a:t>Observe the processing workflow, noting steps, equipment &amp; where Hg is used.</a:t>
            </a:r>
          </a:p>
          <a:p>
            <a:r>
              <a:rPr lang="en-CA" sz="2000" dirty="0">
                <a:solidFill>
                  <a:schemeClr val="bg1"/>
                </a:solidFill>
              </a:rPr>
              <a:t>3. Go to each step &amp; interview. Use   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</a:t>
            </a:r>
            <a:r>
              <a:rPr lang="en-CA" sz="2000" dirty="0">
                <a:solidFill>
                  <a:srgbClr val="0070C0"/>
                </a:solidFill>
              </a:rPr>
              <a:t>ASGM Site Interview Form</a:t>
            </a:r>
          </a:p>
          <a:p>
            <a:r>
              <a:rPr lang="en-CA" sz="2000" dirty="0">
                <a:solidFill>
                  <a:schemeClr val="bg1"/>
                </a:solidFill>
              </a:rPr>
              <a:t>4. Do detailed</a:t>
            </a:r>
            <a:r>
              <a:rPr lang="en-CA" sz="2000" dirty="0">
                <a:solidFill>
                  <a:srgbClr val="0070C0"/>
                </a:solidFill>
              </a:rPr>
              <a:t> </a:t>
            </a:r>
            <a:r>
              <a:rPr lang="en-CA" sz="2000" dirty="0">
                <a:solidFill>
                  <a:schemeClr val="bg1"/>
                </a:solidFill>
              </a:rPr>
              <a:t>mercury </a:t>
            </a:r>
          </a:p>
          <a:p>
            <a:r>
              <a:rPr lang="en-CA" sz="2000" dirty="0">
                <a:solidFill>
                  <a:schemeClr val="bg1"/>
                </a:solidFill>
              </a:rPr>
              <a:t>     measurement  to find Hg:Au ratio</a:t>
            </a:r>
          </a:p>
          <a:p>
            <a:r>
              <a:rPr lang="en-CA" sz="2000" dirty="0">
                <a:solidFill>
                  <a:schemeClr val="bg1"/>
                </a:solidFill>
              </a:rPr>
              <a:t>5.  Use </a:t>
            </a:r>
            <a:r>
              <a:rPr lang="en-CA" sz="2000" dirty="0">
                <a:solidFill>
                  <a:srgbClr val="0070C0"/>
                </a:solidFill>
              </a:rPr>
              <a:t>Hg:Au Form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17929" y="197514"/>
            <a:ext cx="495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3600" b="1" dirty="0"/>
              <a:t>Step-by-Step Approach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6812" y="139131"/>
            <a:ext cx="419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schemeClr val="bg1"/>
                </a:solidFill>
              </a:rPr>
              <a:t>Processing Site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65287" y="4576991"/>
            <a:ext cx="1402355" cy="775028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" name="Group 2"/>
          <p:cNvGrpSpPr/>
          <p:nvPr/>
        </p:nvGrpSpPr>
        <p:grpSpPr>
          <a:xfrm>
            <a:off x="5007175" y="786132"/>
            <a:ext cx="4076461" cy="2459209"/>
            <a:chOff x="5108859" y="4290682"/>
            <a:chExt cx="4076461" cy="245920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b="74904"/>
            <a:stretch/>
          </p:blipFill>
          <p:spPr>
            <a:xfrm>
              <a:off x="5108859" y="4501531"/>
              <a:ext cx="3714907" cy="1174654"/>
            </a:xfrm>
            <a:prstGeom prst="flowChartDocument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/>
            <a:srcRect l="71" t="-157" r="-71" b="81664"/>
            <a:stretch/>
          </p:blipFill>
          <p:spPr>
            <a:xfrm>
              <a:off x="5373859" y="4945227"/>
              <a:ext cx="3783845" cy="1095836"/>
            </a:xfrm>
            <a:prstGeom prst="flowChartDocumen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6"/>
            <a:srcRect b="81453"/>
            <a:stretch/>
          </p:blipFill>
          <p:spPr>
            <a:xfrm>
              <a:off x="5677574" y="5580602"/>
              <a:ext cx="3411192" cy="1040695"/>
            </a:xfrm>
            <a:prstGeom prst="flowChartDocumen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14" name="Picture 13"/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38055" y="4290682"/>
              <a:ext cx="1847265" cy="2459209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  <a:extLst>
              <a:ext uri="{53640926-AAD7-44d8-BBD7-CCE9431645EC}">
  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  </a:ext>
              <a:ext uri="{FAA26D3D-D897-4be2-8F04-BA451C77F1D7}">
  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rto="http://schemas.microsoft.com/office/word/2006/arto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81CC0A-14DD-40C4-A974-BB84FA6B793D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6368EF-8039-45DD-BEDF-07CB372C2278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D90567F-7B4D-40E6-9D3F-6702A5748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440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8174" y="1090797"/>
            <a:ext cx="556953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Interviews</a:t>
            </a:r>
          </a:p>
          <a:p>
            <a:r>
              <a:rPr lang="en-CA" dirty="0"/>
              <a:t>with miners, processors, bosses, land owners, gold traders</a:t>
            </a:r>
          </a:p>
          <a:p>
            <a:endParaRPr lang="en-CA" sz="1100" b="1" dirty="0"/>
          </a:p>
          <a:p>
            <a:r>
              <a:rPr lang="en-CA" sz="2400" b="1" dirty="0"/>
              <a:t>Direct Observation</a:t>
            </a:r>
          </a:p>
          <a:p>
            <a:r>
              <a:rPr lang="en-CA" dirty="0"/>
              <a:t>Type of mineral, mining/processing workflows, </a:t>
            </a:r>
          </a:p>
          <a:p>
            <a:r>
              <a:rPr lang="en-CA" dirty="0"/>
              <a:t>mercury use, site governance, socio-economic variables</a:t>
            </a:r>
          </a:p>
          <a:p>
            <a:endParaRPr lang="en-CA" sz="1100" dirty="0"/>
          </a:p>
          <a:p>
            <a:r>
              <a:rPr lang="en-CA" sz="2400" b="1" dirty="0"/>
              <a:t>Counts</a:t>
            </a:r>
          </a:p>
          <a:p>
            <a:r>
              <a:rPr lang="en-CA" dirty="0"/>
              <a:t>Pits, shafts, processing systems, miners, bags of ore…</a:t>
            </a:r>
          </a:p>
          <a:p>
            <a:endParaRPr lang="en-CA" sz="1400" b="1" dirty="0"/>
          </a:p>
          <a:p>
            <a:r>
              <a:rPr lang="en-CA" sz="2400" b="1" dirty="0"/>
              <a:t>Weight</a:t>
            </a:r>
          </a:p>
          <a:p>
            <a:r>
              <a:rPr lang="en-CA" dirty="0"/>
              <a:t>Bag of ore, mercury added/recovered, amalgam produced, gold produced…</a:t>
            </a:r>
          </a:p>
          <a:p>
            <a:endParaRPr lang="en-CA" sz="1400" b="1" dirty="0"/>
          </a:p>
          <a:p>
            <a:r>
              <a:rPr lang="en-CA" sz="2400" b="1" dirty="0"/>
              <a:t>Volume</a:t>
            </a:r>
          </a:p>
          <a:p>
            <a:r>
              <a:rPr lang="en-CA" dirty="0"/>
              <a:t>Mercury added/recovered, water throughput…</a:t>
            </a:r>
          </a:p>
          <a:p>
            <a:endParaRPr lang="en-CA" sz="1100" b="1" dirty="0"/>
          </a:p>
          <a:p>
            <a:r>
              <a:rPr lang="en-CA" sz="2400" b="1" dirty="0"/>
              <a:t>GPS</a:t>
            </a:r>
          </a:p>
          <a:p>
            <a:r>
              <a:rPr lang="en-CA" dirty="0"/>
              <a:t>Location, spatial distribution</a:t>
            </a:r>
          </a:p>
          <a:p>
            <a:endParaRPr lang="en-CA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52400" y="376110"/>
            <a:ext cx="6096000" cy="6906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 dirty="0"/>
              <a:t>Ways of Collecting Information</a:t>
            </a:r>
            <a:endParaRPr lang="es-NI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76" y="2125953"/>
            <a:ext cx="1355576" cy="869844"/>
          </a:xfrm>
          <a:prstGeom prst="rect">
            <a:avLst/>
          </a:prstGeom>
          <a:ln w="19050"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 descr="C:\Users\joneill\AppData\Local\Microsoft\Windows\INetCacheContent.Word\MercuryInventoryQuestion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375" y="1090797"/>
            <a:ext cx="1355576" cy="833613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A066C25-6A1D-4DBE-A64B-53EAD665B68E}"/>
              </a:ext>
            </a:extLst>
          </p:cNvPr>
          <p:cNvGrpSpPr/>
          <p:nvPr/>
        </p:nvGrpSpPr>
        <p:grpSpPr>
          <a:xfrm>
            <a:off x="1189558" y="3197340"/>
            <a:ext cx="1363393" cy="784951"/>
            <a:chOff x="3956027" y="1811298"/>
            <a:chExt cx="5080000" cy="3036528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8D73AC4-0FC3-4D1D-AB4B-76AD176E0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6027" y="1811298"/>
              <a:ext cx="5080000" cy="3036528"/>
            </a:xfrm>
            <a:prstGeom prst="rect">
              <a:avLst/>
            </a:prstGeom>
          </p:spPr>
        </p:pic>
        <p:sp>
          <p:nvSpPr>
            <p:cNvPr id="10" name="Down Arrow 6">
              <a:extLst>
                <a:ext uri="{FF2B5EF4-FFF2-40B4-BE49-F238E27FC236}">
                  <a16:creationId xmlns:a16="http://schemas.microsoft.com/office/drawing/2014/main" id="{F5516561-3969-4374-B445-44AFF41EE576}"/>
                </a:ext>
              </a:extLst>
            </p:cNvPr>
            <p:cNvSpPr/>
            <p:nvPr/>
          </p:nvSpPr>
          <p:spPr>
            <a:xfrm>
              <a:off x="7391400" y="4063586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Down Arrow 20">
              <a:extLst>
                <a:ext uri="{FF2B5EF4-FFF2-40B4-BE49-F238E27FC236}">
                  <a16:creationId xmlns:a16="http://schemas.microsoft.com/office/drawing/2014/main" id="{735BCE24-38AF-4D71-85D7-5298FD18E8E2}"/>
                </a:ext>
              </a:extLst>
            </p:cNvPr>
            <p:cNvSpPr/>
            <p:nvPr/>
          </p:nvSpPr>
          <p:spPr>
            <a:xfrm>
              <a:off x="5715000" y="2683792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Down Arrow 21">
              <a:extLst>
                <a:ext uri="{FF2B5EF4-FFF2-40B4-BE49-F238E27FC236}">
                  <a16:creationId xmlns:a16="http://schemas.microsoft.com/office/drawing/2014/main" id="{C4C99BBA-5722-434A-9903-04EC49833180}"/>
                </a:ext>
              </a:extLst>
            </p:cNvPr>
            <p:cNvSpPr/>
            <p:nvPr/>
          </p:nvSpPr>
          <p:spPr>
            <a:xfrm>
              <a:off x="7543800" y="2233382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CED77BA-2173-4A62-B724-91E08214756F}"/>
                </a:ext>
              </a:extLst>
            </p:cNvPr>
            <p:cNvGrpSpPr/>
            <p:nvPr/>
          </p:nvGrpSpPr>
          <p:grpSpPr>
            <a:xfrm>
              <a:off x="4398027" y="1885950"/>
              <a:ext cx="4350949" cy="2755072"/>
              <a:chOff x="9180856" y="2590800"/>
              <a:chExt cx="4350949" cy="2755072"/>
            </a:xfrm>
          </p:grpSpPr>
          <p:sp>
            <p:nvSpPr>
              <p:cNvPr id="14" name="Down Arrow 34">
                <a:extLst>
                  <a:ext uri="{FF2B5EF4-FFF2-40B4-BE49-F238E27FC236}">
                    <a16:creationId xmlns:a16="http://schemas.microsoft.com/office/drawing/2014/main" id="{341A8CFC-04BE-44EE-BC51-F2AAF65F31CC}"/>
                  </a:ext>
                </a:extLst>
              </p:cNvPr>
              <p:cNvSpPr/>
              <p:nvPr/>
            </p:nvSpPr>
            <p:spPr>
              <a:xfrm>
                <a:off x="10475796" y="2590800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Down Arrow 36">
                <a:extLst>
                  <a:ext uri="{FF2B5EF4-FFF2-40B4-BE49-F238E27FC236}">
                    <a16:creationId xmlns:a16="http://schemas.microsoft.com/office/drawing/2014/main" id="{A80F0B28-151F-448B-B8F4-B466B02DA520}"/>
                  </a:ext>
                </a:extLst>
              </p:cNvPr>
              <p:cNvSpPr/>
              <p:nvPr/>
            </p:nvSpPr>
            <p:spPr>
              <a:xfrm>
                <a:off x="13150805" y="3420806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Down Arrow 37">
                <a:extLst>
                  <a:ext uri="{FF2B5EF4-FFF2-40B4-BE49-F238E27FC236}">
                    <a16:creationId xmlns:a16="http://schemas.microsoft.com/office/drawing/2014/main" id="{EF8FEA17-ECDC-4FC5-B367-FC918DEB313F}"/>
                  </a:ext>
                </a:extLst>
              </p:cNvPr>
              <p:cNvSpPr/>
              <p:nvPr/>
            </p:nvSpPr>
            <p:spPr>
              <a:xfrm>
                <a:off x="9180856" y="3420806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Down Arrow 38">
                <a:extLst>
                  <a:ext uri="{FF2B5EF4-FFF2-40B4-BE49-F238E27FC236}">
                    <a16:creationId xmlns:a16="http://schemas.microsoft.com/office/drawing/2014/main" id="{F8E4ADA9-06FB-40E4-9A1A-9D2C3644691D}"/>
                  </a:ext>
                </a:extLst>
              </p:cNvPr>
              <p:cNvSpPr/>
              <p:nvPr/>
            </p:nvSpPr>
            <p:spPr>
              <a:xfrm>
                <a:off x="11893516" y="3420806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Down Arrow 40">
                <a:extLst>
                  <a:ext uri="{FF2B5EF4-FFF2-40B4-BE49-F238E27FC236}">
                    <a16:creationId xmlns:a16="http://schemas.microsoft.com/office/drawing/2014/main" id="{FB465088-80F6-48CD-BF02-1E99CADFFFCA}"/>
                  </a:ext>
                </a:extLst>
              </p:cNvPr>
              <p:cNvSpPr/>
              <p:nvPr/>
            </p:nvSpPr>
            <p:spPr>
              <a:xfrm>
                <a:off x="9783184" y="4198115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0" name="Down Arrow 42">
                <a:extLst>
                  <a:ext uri="{FF2B5EF4-FFF2-40B4-BE49-F238E27FC236}">
                    <a16:creationId xmlns:a16="http://schemas.microsoft.com/office/drawing/2014/main" id="{B083D61C-D2A0-48FF-B604-7BF5886D985F}"/>
                  </a:ext>
                </a:extLst>
              </p:cNvPr>
              <p:cNvSpPr/>
              <p:nvPr/>
            </p:nvSpPr>
            <p:spPr>
              <a:xfrm>
                <a:off x="10953547" y="4888672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Down Arrow 44">
                <a:extLst>
                  <a:ext uri="{FF2B5EF4-FFF2-40B4-BE49-F238E27FC236}">
                    <a16:creationId xmlns:a16="http://schemas.microsoft.com/office/drawing/2014/main" id="{824D912C-3D5B-48F2-86D0-3CB8CEDB98F7}"/>
                  </a:ext>
                </a:extLst>
              </p:cNvPr>
              <p:cNvSpPr/>
              <p:nvPr/>
            </p:nvSpPr>
            <p:spPr>
              <a:xfrm>
                <a:off x="11250840" y="3014394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56747A7-3B1F-414D-8904-3DDD72A8956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74" y="4206001"/>
            <a:ext cx="1355578" cy="766890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arto="http://schemas.microsoft.com/office/word/2006/arto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E393356-D088-4FB5-B9CA-8B0EF65A9FA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012" y="5160481"/>
            <a:ext cx="1360938" cy="803010"/>
          </a:xfrm>
          <a:prstGeom prst="rect">
            <a:avLst/>
          </a:prstGeom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" descr="Résultat de recherche d'images pour &quot;garmin gps&quot;">
            <a:extLst>
              <a:ext uri="{FF2B5EF4-FFF2-40B4-BE49-F238E27FC236}">
                <a16:creationId xmlns:a16="http://schemas.microsoft.com/office/drawing/2014/main" id="{685E195F-878A-4911-AFD9-929D27D632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1497752" y="5723290"/>
            <a:ext cx="738794" cy="137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370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Conducting Interviews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6052" y="1206588"/>
            <a:ext cx="85266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Informal is better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Build relationship and trust 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Best to isolate one person for the 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b="1" dirty="0"/>
              <a:t>It`s a conversation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Ask questions first, take notes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Ask different questions to allow you to come to the same answers different ways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Evaluate answers as you go!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Do NOT simply read questions off a sheet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Use survey sheets as a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b="1" dirty="0"/>
              <a:t>Analyse information during or immediately following interview</a:t>
            </a:r>
          </a:p>
        </p:txBody>
      </p:sp>
    </p:spTree>
    <p:extLst>
      <p:ext uri="{BB962C8B-B14F-4D97-AF65-F5344CB8AC3E}">
        <p14:creationId xmlns:p14="http://schemas.microsoft.com/office/powerpoint/2010/main" val="417290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86052" y="161656"/>
            <a:ext cx="60617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Analysing Data During Interview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7AB150-89F9-4DC6-8D2C-9533F91C5FC1}"/>
              </a:ext>
            </a:extLst>
          </p:cNvPr>
          <p:cNvSpPr/>
          <p:nvPr/>
        </p:nvSpPr>
        <p:spPr>
          <a:xfrm>
            <a:off x="829341" y="2488018"/>
            <a:ext cx="71982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Q. How much ore do you process in a day? A. 1 tonne</a:t>
            </a:r>
            <a:endParaRPr lang="en-C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Q. How many bags of ore do you process in a day? A. 15</a:t>
            </a:r>
            <a:endParaRPr lang="en-C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Q. How much does a bag of ore weigh? A. 100 kg</a:t>
            </a:r>
            <a:endParaRPr lang="en-C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276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756417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Processor #1: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Throughput = 1 T/d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Recovery = 60 g/T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Days Active = 6 / </a:t>
            </a:r>
            <a:r>
              <a:rPr lang="en-CA" sz="2000" dirty="0" err="1"/>
              <a:t>wk</a:t>
            </a:r>
            <a:endParaRPr lang="en-C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Month Prod = ~250 g</a:t>
            </a:r>
          </a:p>
          <a:p>
            <a:endParaRPr lang="en-CA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756417"/>
            <a:ext cx="381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Processor #2: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Throughput = 10 bags/d</a:t>
            </a:r>
          </a:p>
          <a:p>
            <a:r>
              <a:rPr lang="en-CA" sz="2000" i="1" dirty="0"/>
              <a:t>Measure: 100 kg/bag</a:t>
            </a:r>
          </a:p>
          <a:p>
            <a:r>
              <a:rPr lang="en-CA" sz="2000" i="1" dirty="0"/>
              <a:t>Observe: 2.5 bag/6 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Recovery = 1 g/bag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Days Active = 25 /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Month Prod = ~200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1756417"/>
            <a:ext cx="2895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Processor #1: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Throughput = 1 T/d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Recovery = </a:t>
            </a:r>
            <a:r>
              <a:rPr lang="en-CA" sz="2000" b="1" i="1" dirty="0"/>
              <a:t>10-15 g/T</a:t>
            </a:r>
          </a:p>
          <a:p>
            <a:r>
              <a:rPr lang="en-CA" sz="2000" dirty="0"/>
              <a:t>	(</a:t>
            </a:r>
            <a:r>
              <a:rPr lang="en-CA" sz="2000" i="1" dirty="0"/>
              <a:t>use 12.5 g/T</a:t>
            </a:r>
            <a:r>
              <a:rPr lang="en-CA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/>
              <a:t>Month Prod = ~250 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389" y="4320676"/>
            <a:ext cx="3002812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000" b="1" dirty="0"/>
              <a:t>Calculate Production: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Daily = 60 g/d</a:t>
            </a:r>
          </a:p>
          <a:p>
            <a:r>
              <a:rPr lang="en-CA" sz="2000" dirty="0"/>
              <a:t>	</a:t>
            </a:r>
            <a:endParaRPr lang="en-CA" sz="20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Month = 1440 g/month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42487" y="4282003"/>
            <a:ext cx="2909777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000" b="1" dirty="0"/>
              <a:t>Calculate Production: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Throughput = 1 T/d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Production = 10 g/d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Month = 250 g/month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4320676"/>
            <a:ext cx="2857500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000" b="1" dirty="0"/>
              <a:t>Calculate Production: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Daily = 12.5 g/d</a:t>
            </a:r>
            <a:endParaRPr lang="en-CA" sz="20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/>
              <a:t>Month = 300 g/month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219200" y="5446055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00900" y="5446055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600" b="1" dirty="0">
                <a:solidFill>
                  <a:schemeClr val="accent6">
                    <a:lumMod val="75000"/>
                  </a:schemeClr>
                </a:solidFill>
              </a:rPr>
              <a:t>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6052" y="161656"/>
            <a:ext cx="60617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Analysing Data After Interview</a:t>
            </a:r>
          </a:p>
        </p:txBody>
      </p:sp>
    </p:spTree>
    <p:extLst>
      <p:ext uri="{BB962C8B-B14F-4D97-AF65-F5344CB8AC3E}">
        <p14:creationId xmlns:p14="http://schemas.microsoft.com/office/powerpoint/2010/main" val="168152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Site Counts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9780" y="936055"/>
            <a:ext cx="84805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Visit sites and make counts of select characteristics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800" dirty="0"/>
              <a:t>Active Pits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800" dirty="0"/>
              <a:t>Active Processing systems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800" dirty="0"/>
              <a:t>Workers per pit or system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800" dirty="0"/>
              <a:t>Extraction per or throughput per system</a:t>
            </a:r>
            <a:endParaRPr lang="fr-CA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052" y="3384734"/>
            <a:ext cx="3470022" cy="33526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831" y="3384734"/>
            <a:ext cx="4455921" cy="334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10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Site Counts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052" y="3384734"/>
            <a:ext cx="3470022" cy="33526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831" y="3384734"/>
            <a:ext cx="4455921" cy="33419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052" y="914392"/>
            <a:ext cx="8674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rgbClr val="FF0000"/>
                </a:solidFill>
              </a:rPr>
              <a:t>For large sites or communities hire a local miner to show you around the site! </a:t>
            </a:r>
            <a:endParaRPr lang="fr-CA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6052" y="2088566"/>
            <a:ext cx="7484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i="1" dirty="0"/>
              <a:t>Counts at ALL sites in a region?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i="1" dirty="0"/>
              <a:t>Couple with site authority interview?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i="1" dirty="0"/>
              <a:t>Triangulate with other regional information?</a:t>
            </a:r>
            <a:endParaRPr lang="fr-CA" sz="2400" b="1" i="1" dirty="0"/>
          </a:p>
        </p:txBody>
      </p:sp>
    </p:spTree>
    <p:extLst>
      <p:ext uri="{BB962C8B-B14F-4D97-AF65-F5344CB8AC3E}">
        <p14:creationId xmlns:p14="http://schemas.microsoft.com/office/powerpoint/2010/main" val="214020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05384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Physical Measurements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9780" y="781307"/>
            <a:ext cx="45250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Mercury measurements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Gold Measurements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Ore bag measurements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Throughput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CA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084" t="17029" r="38992" b="49105"/>
          <a:stretch/>
        </p:blipFill>
        <p:spPr>
          <a:xfrm>
            <a:off x="5092504" y="4269696"/>
            <a:ext cx="3136292" cy="25824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777" t="21383" r="56386" b="44993"/>
          <a:stretch/>
        </p:blipFill>
        <p:spPr>
          <a:xfrm>
            <a:off x="347108" y="2675490"/>
            <a:ext cx="3662184" cy="40832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13545"/>
          <a:stretch/>
        </p:blipFill>
        <p:spPr>
          <a:xfrm>
            <a:off x="4492289" y="888893"/>
            <a:ext cx="4525099" cy="323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49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 err="1"/>
              <a:t>Hg:Au</a:t>
            </a:r>
            <a:r>
              <a:rPr lang="en-CA" sz="4400" b="1" dirty="0"/>
              <a:t> Ratio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6" y="979138"/>
            <a:ext cx="4515729" cy="58155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065" y="979138"/>
            <a:ext cx="4519443" cy="581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08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Data Analysis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6052" y="1161143"/>
            <a:ext cx="84805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Review and organize field data daily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Assess data collected to ensure you have information needed for regional extrapolations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Adjust field approaches as needed to ensure collection of useful data</a:t>
            </a:r>
            <a:endParaRPr lang="fr-CA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2" y="1161143"/>
            <a:ext cx="8651631" cy="486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99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2" y="161656"/>
            <a:ext cx="60617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400" b="1" dirty="0"/>
              <a:t>Data Analysis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6052" y="978263"/>
            <a:ext cx="86328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Review and organize field data daily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Assess data collected to ensure you have information needed for regional extrapolations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Adjust field approaches as needed to ensure collection of useful data</a:t>
            </a:r>
            <a:endParaRPr lang="fr-CA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212" y="3407912"/>
            <a:ext cx="5963266" cy="335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52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Data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5422" y="952221"/>
            <a:ext cx="555673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Must compile and organize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Determine which site data to use for regional estimates, and how to extrapolate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Couple site data with existing information to compare, and produce regional and national estimates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Compare estimates from different sources, and review to determine best estimates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Use logic, triangulation, and gather extra information where needed</a:t>
            </a:r>
          </a:p>
        </p:txBody>
      </p:sp>
      <p:pic>
        <p:nvPicPr>
          <p:cNvPr id="5" name="Picture 2" descr="F:\COWI Uganda Workshop\Presentation\Images\Interview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 bwMode="auto">
          <a:xfrm>
            <a:off x="6381609" y="3768732"/>
            <a:ext cx="2168695" cy="271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08DC02C-AADA-4F01-B95B-F2BE0928FBC2}"/>
              </a:ext>
            </a:extLst>
          </p:cNvPr>
          <p:cNvGrpSpPr/>
          <p:nvPr/>
        </p:nvGrpSpPr>
        <p:grpSpPr>
          <a:xfrm>
            <a:off x="6074306" y="1275518"/>
            <a:ext cx="2783300" cy="2087237"/>
            <a:chOff x="7180727" y="3177228"/>
            <a:chExt cx="1761788" cy="141541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9BE0EF0-8E8E-433E-A67B-A0778D37E3D7}"/>
                </a:ext>
              </a:extLst>
            </p:cNvPr>
            <p:cNvSpPr/>
            <p:nvPr/>
          </p:nvSpPr>
          <p:spPr>
            <a:xfrm>
              <a:off x="7180727" y="3177228"/>
              <a:ext cx="1761788" cy="1415413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C442EB-2A58-47FA-8D07-AA18DEB95F3B}"/>
                </a:ext>
              </a:extLst>
            </p:cNvPr>
            <p:cNvGrpSpPr/>
            <p:nvPr/>
          </p:nvGrpSpPr>
          <p:grpSpPr>
            <a:xfrm>
              <a:off x="7180727" y="3235460"/>
              <a:ext cx="1618310" cy="1304700"/>
              <a:chOff x="441648" y="4854360"/>
              <a:chExt cx="1618310" cy="130470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8DDDE12-ADB6-40A1-A53E-F2B314444FFB}"/>
                  </a:ext>
                </a:extLst>
              </p:cNvPr>
              <p:cNvSpPr/>
              <p:nvPr/>
            </p:nvSpPr>
            <p:spPr>
              <a:xfrm>
                <a:off x="1146125" y="5259060"/>
                <a:ext cx="900000" cy="900000"/>
              </a:xfrm>
              <a:prstGeom prst="ellipse">
                <a:avLst/>
              </a:prstGeom>
              <a:solidFill>
                <a:srgbClr val="FFFF0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7903EC6-EA68-47C8-903E-C31D3562AC1D}"/>
                  </a:ext>
                </a:extLst>
              </p:cNvPr>
              <p:cNvSpPr/>
              <p:nvPr/>
            </p:nvSpPr>
            <p:spPr>
              <a:xfrm>
                <a:off x="662100" y="5235357"/>
                <a:ext cx="900000" cy="900000"/>
              </a:xfrm>
              <a:prstGeom prst="ellipse">
                <a:avLst/>
              </a:prstGeom>
              <a:solidFill>
                <a:srgbClr val="00B05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400" dirty="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4E7DAE3-8DA3-42B9-A5E9-8706CBCD5A94}"/>
                  </a:ext>
                </a:extLst>
              </p:cNvPr>
              <p:cNvSpPr/>
              <p:nvPr/>
            </p:nvSpPr>
            <p:spPr>
              <a:xfrm>
                <a:off x="914400" y="4854360"/>
                <a:ext cx="900000" cy="900000"/>
              </a:xfrm>
              <a:prstGeom prst="ellipse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4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E423C7-8641-4027-88E0-DE1B8550A11D}"/>
                  </a:ext>
                </a:extLst>
              </p:cNvPr>
              <p:cNvSpPr txBox="1"/>
              <p:nvPr/>
            </p:nvSpPr>
            <p:spPr>
              <a:xfrm>
                <a:off x="441648" y="5615860"/>
                <a:ext cx="632469" cy="229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/>
                  <a:t>Literature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710025-F3AD-45C5-88BD-157F1D769EC0}"/>
                  </a:ext>
                </a:extLst>
              </p:cNvPr>
              <p:cNvSpPr txBox="1"/>
              <p:nvPr/>
            </p:nvSpPr>
            <p:spPr>
              <a:xfrm>
                <a:off x="994819" y="4980801"/>
                <a:ext cx="616112" cy="229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/>
                  <a:t>Interview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450FF1-23B2-4BAB-BA52-55D65AD864C4}"/>
                  </a:ext>
                </a:extLst>
              </p:cNvPr>
              <p:cNvSpPr txBox="1"/>
              <p:nvPr/>
            </p:nvSpPr>
            <p:spPr>
              <a:xfrm>
                <a:off x="1478021" y="5646471"/>
                <a:ext cx="581937" cy="396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/>
                  <a:t>Physical </a:t>
                </a:r>
              </a:p>
              <a:p>
                <a:r>
                  <a:rPr lang="en-CA" sz="1600" dirty="0"/>
                  <a:t>Measure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977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Unit Conversion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F0EA5-3422-4441-A3A1-8636357B2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7" y="872514"/>
            <a:ext cx="5404864" cy="588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455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Site Estimates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89DCDA-A35D-4B73-815F-66A3C1719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085"/>
            <a:ext cx="9144000" cy="264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09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Site Estimates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BF5C39-4908-492E-994D-91D333A7CB9B}"/>
              </a:ext>
            </a:extLst>
          </p:cNvPr>
          <p:cNvSpPr/>
          <p:nvPr/>
        </p:nvSpPr>
        <p:spPr>
          <a:xfrm>
            <a:off x="602238" y="899895"/>
            <a:ext cx="6680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Enter data (e.g., extraction-based data)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690372-CED0-4F4B-8B7D-562723B17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38" y="1722998"/>
            <a:ext cx="7938655" cy="476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48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Site Estimates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EE2BFE-C525-4C79-9187-AD8CECD5E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87" y="2876550"/>
            <a:ext cx="4391025" cy="11049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A8FDAF7-02DB-4493-BD04-0DEDF3B86207}"/>
              </a:ext>
            </a:extLst>
          </p:cNvPr>
          <p:cNvGrpSpPr/>
          <p:nvPr/>
        </p:nvGrpSpPr>
        <p:grpSpPr>
          <a:xfrm>
            <a:off x="602238" y="1648696"/>
            <a:ext cx="7704860" cy="4744309"/>
            <a:chOff x="498328" y="1170710"/>
            <a:chExt cx="7704860" cy="47443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682750B-92F3-45F8-B79E-A26453A4A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328" y="4015913"/>
              <a:ext cx="7684077" cy="189910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B4E18E-E6FF-4D58-BBBE-9B154A3CBC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65"/>
            <a:stretch/>
          </p:blipFill>
          <p:spPr>
            <a:xfrm>
              <a:off x="519111" y="1170710"/>
              <a:ext cx="7684077" cy="2810740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CABF5C39-4908-492E-994D-91D333A7CB9B}"/>
              </a:ext>
            </a:extLst>
          </p:cNvPr>
          <p:cNvSpPr/>
          <p:nvPr/>
        </p:nvSpPr>
        <p:spPr>
          <a:xfrm>
            <a:off x="602238" y="899895"/>
            <a:ext cx="6680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Calculate - Useful variable averages:</a:t>
            </a:r>
          </a:p>
        </p:txBody>
      </p:sp>
    </p:spTree>
    <p:extLst>
      <p:ext uri="{BB962C8B-B14F-4D97-AF65-F5344CB8AC3E}">
        <p14:creationId xmlns:p14="http://schemas.microsoft.com/office/powerpoint/2010/main" val="3957194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Site Estimates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BF5C39-4908-492E-994D-91D333A7CB9B}"/>
              </a:ext>
            </a:extLst>
          </p:cNvPr>
          <p:cNvSpPr/>
          <p:nvPr/>
        </p:nvSpPr>
        <p:spPr>
          <a:xfrm>
            <a:off x="602238" y="899895"/>
            <a:ext cx="6680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Calculate - Baseline Estimates for the Site: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27E1E5-9568-43B5-8780-8493EA1B4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3103"/>
            <a:ext cx="9144000" cy="434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74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Region Summary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21E3D-8B02-451A-B4A9-8137E1672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431" y="2015835"/>
            <a:ext cx="5935665" cy="45927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D9AC41F-0328-4780-B7CD-9682416B7353}"/>
              </a:ext>
            </a:extLst>
          </p:cNvPr>
          <p:cNvSpPr/>
          <p:nvPr/>
        </p:nvSpPr>
        <p:spPr>
          <a:xfrm>
            <a:off x="602238" y="899895"/>
            <a:ext cx="81676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Summarize all useful variable averages in the region: (used later for extrapolation)</a:t>
            </a:r>
          </a:p>
        </p:txBody>
      </p:sp>
    </p:spTree>
    <p:extLst>
      <p:ext uri="{BB962C8B-B14F-4D97-AF65-F5344CB8AC3E}">
        <p14:creationId xmlns:p14="http://schemas.microsoft.com/office/powerpoint/2010/main" val="16206373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Region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87EA47-DB3F-4F6C-9431-F980EFC76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2198"/>
            <a:ext cx="9144000" cy="16936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0038AB-197B-4FBB-9B51-C8F3E1CD5094}"/>
              </a:ext>
            </a:extLst>
          </p:cNvPr>
          <p:cNvSpPr/>
          <p:nvPr/>
        </p:nvSpPr>
        <p:spPr>
          <a:xfrm>
            <a:off x="602238" y="899895"/>
            <a:ext cx="77728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Calculate - Baseline Estimates for the Region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u="sng" dirty="0">
                <a:solidFill>
                  <a:schemeClr val="accent1"/>
                </a:solidFill>
              </a:rPr>
              <a:t>Approach 1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>
                <a:solidFill>
                  <a:schemeClr val="accent1"/>
                </a:solidFill>
              </a:rPr>
              <a:t>Visited all sites? Add estimates from all sites!</a:t>
            </a:r>
          </a:p>
        </p:txBody>
      </p:sp>
    </p:spTree>
    <p:extLst>
      <p:ext uri="{BB962C8B-B14F-4D97-AF65-F5344CB8AC3E}">
        <p14:creationId xmlns:p14="http://schemas.microsoft.com/office/powerpoint/2010/main" val="15037916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Region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020A2-D8C8-4AFA-B5A6-798BD23FF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1" y="3146664"/>
            <a:ext cx="7419109" cy="26540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53020C-9E06-4DB0-9A29-A7B9FE36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2" y="3599372"/>
            <a:ext cx="5112327" cy="33478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91A46F-319D-433E-B8C4-0207BD63C656}"/>
              </a:ext>
            </a:extLst>
          </p:cNvPr>
          <p:cNvSpPr/>
          <p:nvPr/>
        </p:nvSpPr>
        <p:spPr>
          <a:xfrm>
            <a:off x="602238" y="899895"/>
            <a:ext cx="77728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Calculate - Baseline Estimates for the Region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u="sng" dirty="0">
                <a:solidFill>
                  <a:schemeClr val="accent1"/>
                </a:solidFill>
              </a:rPr>
              <a:t>Approach 2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>
                <a:solidFill>
                  <a:schemeClr val="accent1"/>
                </a:solidFill>
              </a:rPr>
              <a:t>Visited a subset of sites? Extrapolate regional estimates using the variable averages and pieces of information about the region</a:t>
            </a:r>
          </a:p>
        </p:txBody>
      </p:sp>
    </p:spTree>
    <p:extLst>
      <p:ext uri="{BB962C8B-B14F-4D97-AF65-F5344CB8AC3E}">
        <p14:creationId xmlns:p14="http://schemas.microsoft.com/office/powerpoint/2010/main" val="3690336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Excel Sheets: Country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D8258E-D9B2-4145-9241-A78F4F846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3364"/>
            <a:ext cx="9144000" cy="3657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A59C7D-D376-4DED-B71E-95EA42DAF3E9}"/>
              </a:ext>
            </a:extLst>
          </p:cNvPr>
          <p:cNvSpPr/>
          <p:nvPr/>
        </p:nvSpPr>
        <p:spPr>
          <a:xfrm>
            <a:off x="519110" y="1036886"/>
            <a:ext cx="71909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/>
              <a:t>Calculate - Baseline Estimates for the country: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endParaRPr lang="en-CA" sz="2800" b="1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2800" b="1" dirty="0">
                <a:solidFill>
                  <a:schemeClr val="accent1"/>
                </a:solidFill>
              </a:rPr>
              <a:t>Sum the final estimates from all regions</a:t>
            </a:r>
          </a:p>
        </p:txBody>
      </p:sp>
    </p:spTree>
    <p:extLst>
      <p:ext uri="{BB962C8B-B14F-4D97-AF65-F5344CB8AC3E}">
        <p14:creationId xmlns:p14="http://schemas.microsoft.com/office/powerpoint/2010/main" val="41018732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Step by Step Approach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452" y="1574433"/>
            <a:ext cx="4761267" cy="475016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487447" y="4059969"/>
            <a:ext cx="705457" cy="667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Star: 5 Points 12"/>
          <p:cNvSpPr/>
          <p:nvPr/>
        </p:nvSpPr>
        <p:spPr>
          <a:xfrm>
            <a:off x="6731054" y="4295332"/>
            <a:ext cx="253218" cy="19694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286051" y="1218019"/>
            <a:ext cx="399440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2400" dirty="0"/>
              <a:t>  Visit Regional Stakeholders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400" dirty="0"/>
              <a:t>  Visit Mining Communities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Meet Authorities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Visit extraction / processing sites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Casual introductions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Observations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Worker Interviews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Other local interviews?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Revise and compile data daily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Site and regional estimates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Adjust as necessary!</a:t>
            </a:r>
          </a:p>
        </p:txBody>
      </p:sp>
    </p:spTree>
    <p:extLst>
      <p:ext uri="{BB962C8B-B14F-4D97-AF65-F5344CB8AC3E}">
        <p14:creationId xmlns:p14="http://schemas.microsoft.com/office/powerpoint/2010/main" val="1341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6051" y="161656"/>
            <a:ext cx="6680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480050" algn="r"/>
              </a:tabLst>
            </a:pPr>
            <a:r>
              <a:rPr lang="en-CA" sz="4000" b="1" dirty="0"/>
              <a:t>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6051" y="867817"/>
            <a:ext cx="87172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Various approaches and tools to collecting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3200" dirty="0"/>
              <a:t>Select those appropriate for your 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Constantly analyse information received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3200" dirty="0"/>
              <a:t>Both in the field, and afterwards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Adapt methodology and questioning as you 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Triangulate as often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/>
              <a:t>Most important tool is knowledge of ASGM and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9468"/>
            <a:ext cx="9144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703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331" y="370066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CA" sz="4000" b="1" dirty="0">
                <a:latin typeface="Calibri" panose="020F0502020204030204" pitchFamily="34" charset="0"/>
                <a:ea typeface="Calibri" panose="020F0502020204030204" pitchFamily="34" charset="0"/>
              </a:rPr>
              <a:t>Other Reference Documents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114441" y="4113804"/>
            <a:ext cx="6628583" cy="2086276"/>
            <a:chOff x="418988" y="3779265"/>
            <a:chExt cx="8342533" cy="265048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3" r="13862"/>
            <a:stretch/>
          </p:blipFill>
          <p:spPr>
            <a:xfrm>
              <a:off x="2497097" y="3790950"/>
              <a:ext cx="1898202" cy="2638800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88" y="3790950"/>
              <a:ext cx="1879264" cy="2638800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/>
            <a:srcRect b="654"/>
            <a:stretch/>
          </p:blipFill>
          <p:spPr>
            <a:xfrm>
              <a:off x="4594144" y="3779641"/>
              <a:ext cx="2022346" cy="2621159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 cstate="print"/>
            <a:srcRect b="1820"/>
            <a:stretch/>
          </p:blipFill>
          <p:spPr>
            <a:xfrm>
              <a:off x="6824804" y="3779265"/>
              <a:ext cx="1936717" cy="2638800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</p:grpSp>
      <p:sp>
        <p:nvSpPr>
          <p:cNvPr id="2" name="TextBox 1"/>
          <p:cNvSpPr txBox="1"/>
          <p:nvPr/>
        </p:nvSpPr>
        <p:spPr>
          <a:xfrm>
            <a:off x="120331" y="1276796"/>
            <a:ext cx="889031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CA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Tools and Methods: Determining Mercury Use in the ASGM Sector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CA" sz="2000" dirty="0">
                <a:latin typeface="Calibri" panose="020F0502020204030204" pitchFamily="34" charset="0"/>
                <a:ea typeface="Calibri" panose="020F0502020204030204" pitchFamily="34" charset="0"/>
              </a:rPr>
              <a:t>UNEP Nap Guidance Document </a:t>
            </a:r>
          </a:p>
          <a:p>
            <a:pPr>
              <a:spcAft>
                <a:spcPts val="600"/>
              </a:spcAft>
            </a:pPr>
            <a:r>
              <a:rPr lang="en-CA" sz="1600" dirty="0">
                <a:latin typeface="Calibri" panose="020F0502020204030204" pitchFamily="34" charset="0"/>
                <a:ea typeface="Calibri" panose="020F0502020204030204" pitchFamily="34" charset="0"/>
              </a:rPr>
              <a:t>        (http://www.unep.org/chemicalsandwaste/global-mercury-partnership/asgm/national-action-plans)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CA" sz="2000" dirty="0">
                <a:latin typeface="Calibri" panose="020F0502020204030204" pitchFamily="34" charset="0"/>
                <a:ea typeface="Calibri" panose="020F0502020204030204" pitchFamily="34" charset="0"/>
              </a:rPr>
              <a:t>Minamata Convention on Mercury (UNEP)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en-CA" sz="2000" dirty="0">
                <a:latin typeface="Calibri" panose="020F0502020204030204" pitchFamily="34" charset="0"/>
                <a:ea typeface="Calibri" panose="020F0502020204030204" pitchFamily="34" charset="0"/>
              </a:rPr>
              <a:t>Toolkit for Identification and Quantification of Mercury Releases (UNEP)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en-CA" sz="2000" dirty="0">
                <a:latin typeface="Calibri" panose="020F0502020204030204" pitchFamily="34" charset="0"/>
                <a:ea typeface="Calibri" panose="020F0502020204030204" pitchFamily="34" charset="0"/>
              </a:rPr>
              <a:t>Developing Baseline Estimates of Mercury in ASGM Communities (AGC)</a:t>
            </a:r>
          </a:p>
          <a:p>
            <a:pPr marL="342900" lvl="0" indent="-342900">
              <a:spcAft>
                <a:spcPts val="600"/>
              </a:spcAft>
              <a:buFont typeface="+mj-lt"/>
              <a:buAutoNum type="arabicPeriod"/>
            </a:pPr>
            <a:r>
              <a:rPr lang="en-CA" sz="2000" dirty="0">
                <a:latin typeface="Calibri" panose="020F0502020204030204" pitchFamily="34" charset="0"/>
                <a:ea typeface="Calibri" panose="020F0502020204030204" pitchFamily="34" charset="0"/>
              </a:rPr>
              <a:t>A Practical Guide: Reducing Mercury Use in ASGM (AGC/UNEP/UNIDO)</a:t>
            </a:r>
            <a:endParaRPr lang="en-CA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620D1C-BBC7-410C-A696-7D3FE3085D9B}"/>
              </a:ext>
            </a:extLst>
          </p:cNvPr>
          <p:cNvPicPr/>
          <p:nvPr/>
        </p:nvPicPr>
        <p:blipFill rotWithShape="1">
          <a:blip r:embed="rId7"/>
          <a:srcRect l="20659"/>
          <a:stretch/>
        </p:blipFill>
        <p:spPr>
          <a:xfrm>
            <a:off x="441290" y="4123487"/>
            <a:ext cx="1493174" cy="2076593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396036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1349374"/>
            <a:ext cx="7772400" cy="1470026"/>
          </a:xfrm>
        </p:spPr>
        <p:txBody>
          <a:bodyPr>
            <a:normAutofit fontScale="90000"/>
          </a:bodyPr>
          <a:lstStyle/>
          <a:p>
            <a:pPr lvl="0"/>
            <a:r>
              <a:rPr lang="en-CA" sz="3600" b="1" dirty="0"/>
              <a:t>Thank you very much!</a:t>
            </a:r>
            <a:br>
              <a:rPr lang="es-ES" sz="3600" b="1" dirty="0"/>
            </a:br>
            <a:br>
              <a:rPr lang="es-ES" sz="3600" b="1" dirty="0"/>
            </a:br>
            <a:r>
              <a:rPr lang="en-US" sz="3600" b="1" dirty="0"/>
              <a:t> </a:t>
            </a:r>
            <a:r>
              <a:rPr lang="en-CA" sz="3600" b="1" dirty="0"/>
              <a:t>Questions?</a:t>
            </a:r>
            <a:endParaRPr lang="en-US" sz="3600" b="1" dirty="0"/>
          </a:p>
        </p:txBody>
      </p:sp>
      <p:grpSp>
        <p:nvGrpSpPr>
          <p:cNvPr id="3" name="Group 3"/>
          <p:cNvGrpSpPr/>
          <p:nvPr/>
        </p:nvGrpSpPr>
        <p:grpSpPr>
          <a:xfrm>
            <a:off x="0" y="-41193"/>
            <a:ext cx="9144000" cy="1488990"/>
            <a:chOff x="0" y="-41193"/>
            <a:chExt cx="9144000" cy="14889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41193"/>
              <a:ext cx="9144000" cy="148899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565" y="84015"/>
              <a:ext cx="4049493" cy="995379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2966" y="2950299"/>
            <a:ext cx="2858066" cy="28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39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51EF8-E475-4FC6-8020-A0C75049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3216034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-1"/>
            <a:ext cx="540280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481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24600" y="0"/>
            <a:ext cx="2819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848" y="-35157"/>
            <a:ext cx="4694361" cy="689315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F541DB6-F9C9-4D76-8434-59C16A08DF53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30F87B-4D06-431B-8103-F0CDDBF393C5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B8FC373-E852-4C9B-B38D-DD5A033D3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28052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24600" y="0"/>
            <a:ext cx="2819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" y="24022"/>
            <a:ext cx="4771653" cy="683397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1BAF5ED-DFB8-476E-B654-FDDBE85B09C5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B6F77F-996D-4913-A899-80C76CBEDD60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DBFF93A-6C79-40C2-A825-7A0F36F30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7594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24600" y="0"/>
            <a:ext cx="2819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24885"/>
            <a:ext cx="9178317" cy="603077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6FACC4-D691-459B-B91F-ADDF58C3DF5A}"/>
              </a:ext>
            </a:extLst>
          </p:cNvPr>
          <p:cNvGrpSpPr/>
          <p:nvPr/>
        </p:nvGrpSpPr>
        <p:grpSpPr>
          <a:xfrm>
            <a:off x="62384" y="6296113"/>
            <a:ext cx="1600200" cy="383553"/>
            <a:chOff x="5257800" y="304800"/>
            <a:chExt cx="3581400" cy="76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74EE81-F34C-42A7-B079-99C11A8BC381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4EDF48A-BD1D-443E-94F3-AED25DE86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9838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1582</Words>
  <Application>Microsoft Office PowerPoint</Application>
  <PresentationFormat>On-screen Show (4:3)</PresentationFormat>
  <Paragraphs>352</Paragraphs>
  <Slides>49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Collecting Baseline Information: Tools, Techniques and Approaches</vt:lpstr>
      <vt:lpstr>Overview</vt:lpstr>
      <vt:lpstr>Sources of information</vt:lpstr>
      <vt:lpstr>1. National Sector Scoping</vt:lpstr>
      <vt:lpstr>1. National Sector Scoping</vt:lpstr>
      <vt:lpstr>1. National Sector Scoping</vt:lpstr>
      <vt:lpstr>1. National Sector Scoping</vt:lpstr>
      <vt:lpstr>1. National Sector Scoping</vt:lpstr>
      <vt:lpstr>1. National Sector Scoping</vt:lpstr>
      <vt:lpstr>2. Design a Research Plan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very much!   Questions?</vt:lpstr>
      <vt:lpstr>Extra slides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2017-12-04T17:34:37Z</dcterms:created>
  <dcterms:modified xsi:type="dcterms:W3CDTF">2017-12-08T10:19:56Z</dcterms:modified>
</cp:coreProperties>
</file>