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260" r:id="rId3"/>
    <p:sldId id="272" r:id="rId4"/>
    <p:sldId id="286" r:id="rId5"/>
    <p:sldId id="273" r:id="rId6"/>
    <p:sldId id="287" r:id="rId7"/>
    <p:sldId id="274" r:id="rId8"/>
    <p:sldId id="275" r:id="rId9"/>
    <p:sldId id="279" r:id="rId10"/>
    <p:sldId id="276" r:id="rId11"/>
    <p:sldId id="283" r:id="rId12"/>
    <p:sldId id="277" r:id="rId13"/>
    <p:sldId id="278" r:id="rId14"/>
    <p:sldId id="259" r:id="rId15"/>
    <p:sldId id="285" r:id="rId16"/>
    <p:sldId id="280" r:id="rId17"/>
    <p:sldId id="281" r:id="rId18"/>
    <p:sldId id="282" r:id="rId19"/>
    <p:sldId id="288" r:id="rId20"/>
    <p:sldId id="269" r:id="rId21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3C9D6"/>
    <a:srgbClr val="A4C2D2"/>
    <a:srgbClr val="C7EAFB"/>
    <a:srgbClr val="E1F4FD"/>
    <a:srgbClr val="00AE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9" autoAdjust="0"/>
    <p:restoredTop sz="94631" autoAdjust="0"/>
  </p:normalViewPr>
  <p:slideViewPr>
    <p:cSldViewPr snapToGrid="0" snapToObjects="1">
      <p:cViewPr varScale="1">
        <p:scale>
          <a:sx n="90" d="100"/>
          <a:sy n="90" d="100"/>
        </p:scale>
        <p:origin x="98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39" d="100"/>
          <a:sy n="139" d="100"/>
        </p:scale>
        <p:origin x="-5568" y="-120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8506EF-06C3-404C-8F89-57A0E21DDE20}" type="datetimeFigureOut">
              <a:rPr lang="en-US" smtClean="0"/>
              <a:t>04/12/2018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FCCDC5-2EC0-A947-93ED-82E1F9248E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9486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6D1C28-0F0C-214E-8322-B87F8AA539D8}" type="datetimeFigureOut">
              <a:rPr lang="en-US" smtClean="0"/>
              <a:t>04/12/2018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3311DB-C32A-CC46-90F4-CE205A9DE9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252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l">
              <a:defRPr>
                <a:latin typeface="Roboto Regular"/>
                <a:cs typeface="Roboto Regular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  <a:latin typeface="Roboto Regular"/>
                <a:cs typeface="Roboto Regular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>
                <a:latin typeface="Roboto Regular"/>
                <a:cs typeface="Roboto Regular"/>
              </a:defRPr>
            </a:lvl1pPr>
          </a:lstStyle>
          <a:p>
            <a:fld id="{970ECD59-A37A-C84B-9DFA-8E427AD378B0}" type="datetimeFigureOut">
              <a:rPr lang="en-US" smtClean="0"/>
              <a:pPr/>
              <a:t>04/12/2018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latin typeface="Roboto Regular"/>
                <a:cs typeface="Roboto Regular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>
                <a:latin typeface="Roboto Regular"/>
                <a:cs typeface="Roboto Regular"/>
              </a:defRPr>
            </a:lvl1pPr>
          </a:lstStyle>
          <a:p>
            <a:fld id="{80E39091-E0D1-CF46-954B-4EBC67CDBE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817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ECD59-A37A-C84B-9DFA-8E427AD378B0}" type="datetimeFigureOut">
              <a:rPr lang="en-US" smtClean="0"/>
              <a:t>04/12/2018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39091-E0D1-CF46-954B-4EBC67CDBE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317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ECD59-A37A-C84B-9DFA-8E427AD378B0}" type="datetimeFigureOut">
              <a:rPr lang="en-US" smtClean="0"/>
              <a:t>04/12/2018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39091-E0D1-CF46-954B-4EBC67CDBE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908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ECD59-A37A-C84B-9DFA-8E427AD378B0}" type="datetimeFigureOut">
              <a:rPr lang="en-US" smtClean="0"/>
              <a:t>04/12/2018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39091-E0D1-CF46-954B-4EBC67CDBE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658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ECD59-A37A-C84B-9DFA-8E427AD378B0}" type="datetimeFigureOut">
              <a:rPr lang="en-US" smtClean="0"/>
              <a:t>04/12/2018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39091-E0D1-CF46-954B-4EBC67CDBE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718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ECD59-A37A-C84B-9DFA-8E427AD378B0}" type="datetimeFigureOut">
              <a:rPr lang="en-US" smtClean="0"/>
              <a:t>04/12/2018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39091-E0D1-CF46-954B-4EBC67CDBE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903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ECD59-A37A-C84B-9DFA-8E427AD378B0}" type="datetimeFigureOut">
              <a:rPr lang="en-US" smtClean="0"/>
              <a:t>04/12/2018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39091-E0D1-CF46-954B-4EBC67CDBE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15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ECD59-A37A-C84B-9DFA-8E427AD378B0}" type="datetimeFigureOut">
              <a:rPr lang="en-US" smtClean="0"/>
              <a:t>04/12/2018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39091-E0D1-CF46-954B-4EBC67CDBE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211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ECD59-A37A-C84B-9DFA-8E427AD378B0}" type="datetimeFigureOut">
              <a:rPr lang="en-US" smtClean="0"/>
              <a:t>04/12/2018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39091-E0D1-CF46-954B-4EBC67CDBE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363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 err="1"/>
              <a:t>sjdlf</a:t>
            </a:r>
            <a:endParaRPr lang="en-US" dirty="0"/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Roboto Regular"/>
                <a:cs typeface="Roboto Regular"/>
              </a:defRPr>
            </a:lvl1pPr>
          </a:lstStyle>
          <a:p>
            <a:fld id="{970ECD59-A37A-C84B-9DFA-8E427AD378B0}" type="datetimeFigureOut">
              <a:rPr lang="en-US" smtClean="0"/>
              <a:pPr/>
              <a:t>04/12/2018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Roboto Regular"/>
                <a:cs typeface="Roboto Regular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Roboto Regular"/>
                <a:cs typeface="Roboto Regular"/>
              </a:defRPr>
            </a:lvl1pPr>
          </a:lstStyle>
          <a:p>
            <a:fld id="{80E39091-E0D1-CF46-954B-4EBC67CDBE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452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Roboto Regular"/>
          <a:ea typeface="+mj-ea"/>
          <a:cs typeface="Roboto Regular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Roboto Regular"/>
          <a:ea typeface="+mn-ea"/>
          <a:cs typeface="Roboto Regular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Roboto Regular"/>
          <a:ea typeface="+mn-ea"/>
          <a:cs typeface="Roboto Regular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Roboto Regular"/>
          <a:ea typeface="+mn-ea"/>
          <a:cs typeface="Roboto Regular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Roboto Regular"/>
          <a:ea typeface="+mn-ea"/>
          <a:cs typeface="Roboto Regular"/>
        </a:defRPr>
      </a:lvl4pPr>
      <a:lvl5pPr marL="2171700" indent="-342900" algn="l" defTabSz="457200" rtl="0" eaLnBrk="1" latinLnBrk="0" hangingPunct="1">
        <a:spcBef>
          <a:spcPct val="20000"/>
        </a:spcBef>
        <a:buFont typeface="Wingdings" charset="2"/>
        <a:buChar char="v"/>
        <a:defRPr sz="2000" kern="1200">
          <a:solidFill>
            <a:schemeClr val="tx1"/>
          </a:solidFill>
          <a:latin typeface="Roboto Regular"/>
          <a:ea typeface="+mn-ea"/>
          <a:cs typeface="Roboto Regular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xk9dBiVeDVQ" TargetMode="External"/><Relationship Id="rId4" Type="http://schemas.openxmlformats.org/officeDocument/2006/relationships/image" Target="../media/image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solidFill>
          <a:srgbClr val="00AE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1" y="2571751"/>
            <a:ext cx="3860770" cy="2091265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Emissions Gap Report 2018</a:t>
            </a:r>
            <a:br>
              <a:rPr lang="en-US" sz="4000" dirty="0">
                <a:solidFill>
                  <a:schemeClr val="bg1"/>
                </a:solidFill>
              </a:rPr>
            </a:br>
            <a:br>
              <a:rPr lang="en-US" sz="4000" dirty="0">
                <a:solidFill>
                  <a:schemeClr val="bg1"/>
                </a:solidFill>
              </a:rPr>
            </a:br>
            <a:br>
              <a:rPr lang="en-US" sz="4000" dirty="0">
                <a:solidFill>
                  <a:schemeClr val="bg1"/>
                </a:solidFill>
              </a:rPr>
            </a:b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0371" y="4663016"/>
            <a:ext cx="6622931" cy="1752600"/>
          </a:xfrm>
        </p:spPr>
        <p:txBody>
          <a:bodyPr>
            <a:normAutofit/>
          </a:bodyPr>
          <a:lstStyle/>
          <a:p>
            <a:r>
              <a:rPr lang="en-US" sz="2000" b="1" dirty="0">
                <a:solidFill>
                  <a:srgbClr val="FFFFFF"/>
                </a:solidFill>
              </a:rPr>
              <a:t>Main findings and messages 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728121" y="4493683"/>
            <a:ext cx="7679263" cy="0"/>
          </a:xfrm>
          <a:prstGeom prst="line">
            <a:avLst/>
          </a:prstGeom>
          <a:ln w="12700" cmpd="sng">
            <a:solidFill>
              <a:schemeClr val="bg1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728121" y="5790240"/>
            <a:ext cx="7679263" cy="0"/>
          </a:xfrm>
          <a:prstGeom prst="line">
            <a:avLst/>
          </a:prstGeom>
          <a:ln w="12700" cmpd="sng">
            <a:solidFill>
              <a:schemeClr val="bg1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ubtitle 2"/>
          <p:cNvSpPr txBox="1">
            <a:spLocks/>
          </p:cNvSpPr>
          <p:nvPr/>
        </p:nvSpPr>
        <p:spPr>
          <a:xfrm>
            <a:off x="639196" y="5976507"/>
            <a:ext cx="4542404" cy="5068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>
                <a:solidFill>
                  <a:srgbClr val="FFFFFF"/>
                </a:solidFill>
              </a:rPr>
              <a:t>Philip Drost </a:t>
            </a:r>
          </a:p>
          <a:p>
            <a:r>
              <a:rPr lang="en-US" sz="1100" dirty="0">
                <a:solidFill>
                  <a:srgbClr val="FFFFFF"/>
                </a:solidFill>
              </a:rPr>
              <a:t>Nairobi, </a:t>
            </a:r>
            <a:r>
              <a:rPr lang="en-US" sz="1100">
                <a:solidFill>
                  <a:srgbClr val="FFFFFF"/>
                </a:solidFill>
              </a:rPr>
              <a:t>4 December </a:t>
            </a:r>
            <a:r>
              <a:rPr lang="en-US" sz="1100" dirty="0">
                <a:solidFill>
                  <a:srgbClr val="FFFFFF"/>
                </a:solidFill>
              </a:rPr>
              <a:t>2018</a:t>
            </a:r>
          </a:p>
        </p:txBody>
      </p:sp>
      <p:pic>
        <p:nvPicPr>
          <p:cNvPr id="27" name="Picture 26" descr="UNEnvironment_Logo_English_Short_whit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8919" y="0"/>
            <a:ext cx="2495615" cy="161965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94065F1-19EB-41F4-8565-FFD5DC91F7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617" y="157328"/>
            <a:ext cx="3509487" cy="4167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761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4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1193800"/>
            <a:ext cx="9144000" cy="0"/>
          </a:xfrm>
          <a:prstGeom prst="line">
            <a:avLst/>
          </a:prstGeom>
          <a:ln w="12700" cmpd="sng">
            <a:solidFill>
              <a:srgbClr val="C7EAFB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976507"/>
            <a:ext cx="9144000" cy="0"/>
          </a:xfrm>
          <a:prstGeom prst="line">
            <a:avLst/>
          </a:prstGeom>
          <a:ln w="12700" cmpd="sng">
            <a:solidFill>
              <a:srgbClr val="C7EAFB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itle 1"/>
          <p:cNvSpPr txBox="1">
            <a:spLocks/>
          </p:cNvSpPr>
          <p:nvPr/>
        </p:nvSpPr>
        <p:spPr>
          <a:xfrm>
            <a:off x="634984" y="1484783"/>
            <a:ext cx="7772400" cy="40862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>
                <a:solidFill>
                  <a:srgbClr val="000000"/>
                </a:solidFill>
              </a:rPr>
              <a:t>The annual report describes </a:t>
            </a:r>
          </a:p>
          <a:p>
            <a:pPr marL="342900" indent="-342900">
              <a:buFontTx/>
              <a:buChar char="-"/>
            </a:pPr>
            <a:r>
              <a:rPr lang="en-US" sz="2400" dirty="0">
                <a:solidFill>
                  <a:srgbClr val="000000"/>
                </a:solidFill>
              </a:rPr>
              <a:t>where we are likely to be: projected emissions after implemented climate plans </a:t>
            </a:r>
          </a:p>
          <a:p>
            <a:pPr marL="342900" indent="-342900">
              <a:buFontTx/>
              <a:buChar char="-"/>
            </a:pPr>
            <a:r>
              <a:rPr lang="en-US" sz="2400" dirty="0">
                <a:solidFill>
                  <a:srgbClr val="000000"/>
                </a:solidFill>
              </a:rPr>
              <a:t>where we need to be: 1.5</a:t>
            </a:r>
            <a:r>
              <a:rPr lang="en-US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°C or ‘well below 2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°</a:t>
            </a:r>
            <a:r>
              <a:rPr lang="en-US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C’</a:t>
            </a:r>
          </a:p>
          <a:p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>
                <a:solidFill>
                  <a:srgbClr val="000000"/>
                </a:solidFill>
              </a:rPr>
              <a:t>Difference = ‘emissions gap’</a:t>
            </a:r>
          </a:p>
          <a:p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>
                <a:solidFill>
                  <a:srgbClr val="000000"/>
                </a:solidFill>
              </a:rPr>
              <a:t>In addition: features opportunities to bridge the gap</a:t>
            </a:r>
          </a:p>
          <a:p>
            <a:r>
              <a:rPr lang="en-US" sz="1600" dirty="0">
                <a:solidFill>
                  <a:srgbClr val="000000"/>
                </a:solidFill>
              </a:rPr>
              <a:t>	2018: strengthening climate plans, non-state actors, innovation, fiscal policy; </a:t>
            </a:r>
          </a:p>
          <a:p>
            <a:r>
              <a:rPr lang="en-US" sz="1600" dirty="0">
                <a:solidFill>
                  <a:srgbClr val="000000"/>
                </a:solidFill>
              </a:rPr>
              <a:t>	2017: CO</a:t>
            </a:r>
            <a:r>
              <a:rPr lang="en-US" sz="1600" baseline="-25000" dirty="0">
                <a:solidFill>
                  <a:srgbClr val="000000"/>
                </a:solidFill>
              </a:rPr>
              <a:t>2</a:t>
            </a:r>
            <a:r>
              <a:rPr lang="en-US" sz="1600" dirty="0">
                <a:solidFill>
                  <a:srgbClr val="000000"/>
                </a:solidFill>
              </a:rPr>
              <a:t> removal, coal phase-out</a:t>
            </a:r>
          </a:p>
          <a:p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>
                <a:solidFill>
                  <a:srgbClr val="000000"/>
                </a:solidFill>
              </a:rPr>
              <a:t>2018 is 9</a:t>
            </a:r>
            <a:r>
              <a:rPr lang="en-US" sz="2400" baseline="30000" dirty="0">
                <a:solidFill>
                  <a:srgbClr val="000000"/>
                </a:solidFill>
              </a:rPr>
              <a:t>th</a:t>
            </a:r>
            <a:r>
              <a:rPr lang="en-US" sz="2400" dirty="0">
                <a:solidFill>
                  <a:srgbClr val="000000"/>
                </a:solidFill>
              </a:rPr>
              <a:t> edition</a:t>
            </a:r>
          </a:p>
          <a:p>
            <a:endParaRPr lang="en-US" sz="2400" dirty="0">
              <a:solidFill>
                <a:srgbClr val="000000"/>
              </a:solidFill>
            </a:endParaRPr>
          </a:p>
          <a:p>
            <a:endParaRPr lang="en-US" sz="2400" dirty="0">
              <a:solidFill>
                <a:srgbClr val="000000"/>
              </a:solidFill>
            </a:endParaRPr>
          </a:p>
        </p:txBody>
      </p:sp>
      <p:pic>
        <p:nvPicPr>
          <p:cNvPr id="14" name="Picture 13" descr="UNEnvironment_Logo_English_Short_colou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049" y="5995077"/>
            <a:ext cx="1329618" cy="862923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634984" y="270934"/>
            <a:ext cx="7772400" cy="5249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r>
              <a:rPr lang="en-US" sz="3000" dirty="0">
                <a:solidFill>
                  <a:srgbClr val="00AEEF"/>
                </a:solidFill>
              </a:rPr>
              <a:t>Emissions Gap Report series</a:t>
            </a: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660371" y="807509"/>
            <a:ext cx="6366962" cy="3862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500" b="1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381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4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1193800"/>
            <a:ext cx="9144000" cy="0"/>
          </a:xfrm>
          <a:prstGeom prst="line">
            <a:avLst/>
          </a:prstGeom>
          <a:ln w="12700" cmpd="sng">
            <a:solidFill>
              <a:srgbClr val="C7EAFB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976507"/>
            <a:ext cx="9144000" cy="0"/>
          </a:xfrm>
          <a:prstGeom prst="line">
            <a:avLst/>
          </a:prstGeom>
          <a:ln w="12700" cmpd="sng">
            <a:solidFill>
              <a:srgbClr val="C7EAFB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UNEnvironment_Logo_English_Short_colou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049" y="5995077"/>
            <a:ext cx="1329618" cy="862923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634984" y="270934"/>
            <a:ext cx="7772400" cy="5249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r>
              <a:rPr lang="en-US" sz="3000" dirty="0">
                <a:solidFill>
                  <a:srgbClr val="00AEEF"/>
                </a:solidFill>
              </a:rPr>
              <a:t>Impact of the 2018 Report</a:t>
            </a: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660371" y="807509"/>
            <a:ext cx="6366962" cy="3862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500" b="1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130FB2-76DF-4E7D-985E-ABF572D73F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4542" y="308334"/>
            <a:ext cx="2622842" cy="128540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0F84976-D6B3-4730-B27E-2798867464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5890" y="3503963"/>
            <a:ext cx="2421494" cy="12637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ED7C995-AAB3-45E7-B886-11B141A15D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345" y="1775853"/>
            <a:ext cx="2357770" cy="14837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1AB9D18-5080-49B5-B557-1BE925E7BE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62092" y="4883808"/>
            <a:ext cx="2645292" cy="120862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BDF06C2-CDF7-4839-801B-12E3DADCF113}"/>
              </a:ext>
            </a:extLst>
          </p:cNvPr>
          <p:cNvSpPr txBox="1"/>
          <p:nvPr/>
        </p:nvSpPr>
        <p:spPr>
          <a:xfrm>
            <a:off x="660612" y="1320546"/>
            <a:ext cx="6603437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Roboto Regular"/>
              </a:rPr>
              <a:t>Probably the biggest impact</a:t>
            </a:r>
          </a:p>
          <a:p>
            <a:r>
              <a:rPr lang="en-US" sz="2400" dirty="0">
                <a:latin typeface="Roboto Regular"/>
              </a:rPr>
              <a:t>       of all Emissions Gap Reports. </a:t>
            </a:r>
          </a:p>
          <a:p>
            <a:endParaRPr lang="en-US" sz="2400" dirty="0">
              <a:latin typeface="Roboto Regular"/>
            </a:endParaRPr>
          </a:p>
          <a:p>
            <a:r>
              <a:rPr lang="en-US" sz="2400" dirty="0">
                <a:latin typeface="Roboto Regular"/>
              </a:rPr>
              <a:t>Downloads </a:t>
            </a:r>
            <a:r>
              <a:rPr lang="en-US" dirty="0">
                <a:latin typeface="Roboto Regular"/>
              </a:rPr>
              <a:t>(up to 4 Dec 18) </a:t>
            </a:r>
          </a:p>
          <a:p>
            <a:r>
              <a:rPr lang="en-US" dirty="0">
                <a:latin typeface="Roboto Regular"/>
              </a:rPr>
              <a:t>13,328 (report)  and 14,136 (executive summary)</a:t>
            </a:r>
          </a:p>
          <a:p>
            <a:endParaRPr lang="en-US" sz="2400" dirty="0">
              <a:latin typeface="Roboto Regular"/>
            </a:endParaRPr>
          </a:p>
          <a:p>
            <a:r>
              <a:rPr lang="en-US" sz="2400" dirty="0">
                <a:latin typeface="Roboto Regular"/>
              </a:rPr>
              <a:t>Unique editorial mentions</a:t>
            </a:r>
          </a:p>
          <a:p>
            <a:r>
              <a:rPr lang="en-US" dirty="0">
                <a:latin typeface="Roboto Regular"/>
              </a:rPr>
              <a:t>4,200 (up 20% compared to 2017)</a:t>
            </a:r>
          </a:p>
          <a:p>
            <a:endParaRPr lang="en-US" dirty="0">
              <a:latin typeface="Roboto Regular"/>
            </a:endParaRPr>
          </a:p>
          <a:p>
            <a:r>
              <a:rPr lang="en-US" sz="2400" dirty="0">
                <a:latin typeface="Roboto Regular"/>
              </a:rPr>
              <a:t>Unique broadcast and radio hits</a:t>
            </a:r>
          </a:p>
          <a:p>
            <a:r>
              <a:rPr lang="en-US" dirty="0">
                <a:latin typeface="Roboto Regular"/>
              </a:rPr>
              <a:t>562 (up 20% compared to 2017) </a:t>
            </a:r>
          </a:p>
          <a:p>
            <a:endParaRPr lang="en-US" dirty="0">
              <a:latin typeface="Roboto Regular"/>
            </a:endParaRPr>
          </a:p>
          <a:p>
            <a:r>
              <a:rPr lang="en-US" sz="2400" dirty="0">
                <a:latin typeface="Roboto Regular"/>
              </a:rPr>
              <a:t>Agenda-setting at COP24</a:t>
            </a:r>
          </a:p>
          <a:p>
            <a:r>
              <a:rPr lang="en-US" dirty="0">
                <a:latin typeface="Roboto Regular"/>
              </a:rPr>
              <a:t>numerous references in opening statements</a:t>
            </a:r>
          </a:p>
        </p:txBody>
      </p:sp>
    </p:spTree>
    <p:extLst>
      <p:ext uri="{BB962C8B-B14F-4D97-AF65-F5344CB8AC3E}">
        <p14:creationId xmlns:p14="http://schemas.microsoft.com/office/powerpoint/2010/main" val="9907743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4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1193800"/>
            <a:ext cx="9144000" cy="0"/>
          </a:xfrm>
          <a:prstGeom prst="line">
            <a:avLst/>
          </a:prstGeom>
          <a:ln w="12700" cmpd="sng">
            <a:solidFill>
              <a:srgbClr val="C7EAFB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976507"/>
            <a:ext cx="9144000" cy="0"/>
          </a:xfrm>
          <a:prstGeom prst="line">
            <a:avLst/>
          </a:prstGeom>
          <a:ln w="12700" cmpd="sng">
            <a:solidFill>
              <a:srgbClr val="C7EAFB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itle 1"/>
          <p:cNvSpPr txBox="1">
            <a:spLocks/>
          </p:cNvSpPr>
          <p:nvPr/>
        </p:nvSpPr>
        <p:spPr>
          <a:xfrm>
            <a:off x="634984" y="1484783"/>
            <a:ext cx="7772400" cy="40862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endParaRPr lang="en-US" sz="2400" dirty="0">
              <a:solidFill>
                <a:srgbClr val="000000"/>
              </a:solidFill>
            </a:endParaRPr>
          </a:p>
          <a:p>
            <a:r>
              <a:rPr lang="en-US" sz="2200" dirty="0">
                <a:solidFill>
                  <a:srgbClr val="000000"/>
                </a:solidFill>
              </a:rPr>
              <a:t>2018: </a:t>
            </a:r>
            <a:r>
              <a:rPr lang="en-US" sz="2200" dirty="0" err="1">
                <a:solidFill>
                  <a:srgbClr val="000000"/>
                </a:solidFill>
              </a:rPr>
              <a:t>Talanoa</a:t>
            </a:r>
            <a:r>
              <a:rPr lang="en-US" sz="2200" dirty="0">
                <a:solidFill>
                  <a:srgbClr val="000000"/>
                </a:solidFill>
              </a:rPr>
              <a:t> Dialogue</a:t>
            </a:r>
          </a:p>
          <a:p>
            <a:endParaRPr lang="en-US" sz="2200" dirty="0">
              <a:solidFill>
                <a:srgbClr val="000000"/>
              </a:solidFill>
            </a:endParaRPr>
          </a:p>
          <a:p>
            <a:r>
              <a:rPr lang="en-US" sz="2200" dirty="0">
                <a:solidFill>
                  <a:srgbClr val="000000"/>
                </a:solidFill>
              </a:rPr>
              <a:t>Sept 2018: Global Climate Action Summit</a:t>
            </a:r>
          </a:p>
          <a:p>
            <a:r>
              <a:rPr lang="en-US" sz="2200" dirty="0">
                <a:solidFill>
                  <a:srgbClr val="000000"/>
                </a:solidFill>
              </a:rPr>
              <a:t> </a:t>
            </a:r>
          </a:p>
          <a:p>
            <a:r>
              <a:rPr lang="en-US" sz="2200" dirty="0">
                <a:solidFill>
                  <a:srgbClr val="000000"/>
                </a:solidFill>
              </a:rPr>
              <a:t>Oct 2018: IPCC Special Report on 1.5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°</a:t>
            </a:r>
            <a:r>
              <a:rPr lang="en-US" sz="2200" dirty="0">
                <a:solidFill>
                  <a:srgbClr val="000000"/>
                </a:solidFill>
              </a:rPr>
              <a:t>C</a:t>
            </a:r>
          </a:p>
          <a:p>
            <a:endParaRPr lang="en-US" sz="2200" dirty="0">
              <a:solidFill>
                <a:srgbClr val="000000"/>
              </a:solidFill>
            </a:endParaRPr>
          </a:p>
          <a:p>
            <a:r>
              <a:rPr lang="en-US" sz="2200" b="1" dirty="0">
                <a:solidFill>
                  <a:srgbClr val="000000"/>
                </a:solidFill>
              </a:rPr>
              <a:t>Nov 2018: Emissions Gap Report</a:t>
            </a:r>
          </a:p>
          <a:p>
            <a:endParaRPr lang="en-US" sz="2200" dirty="0">
              <a:solidFill>
                <a:srgbClr val="000000"/>
              </a:solidFill>
            </a:endParaRPr>
          </a:p>
          <a:p>
            <a:r>
              <a:rPr lang="en-US" sz="2200" dirty="0">
                <a:solidFill>
                  <a:srgbClr val="000000"/>
                </a:solidFill>
              </a:rPr>
              <a:t>Dec 2018: UN Climate Conference Katowice</a:t>
            </a:r>
          </a:p>
          <a:p>
            <a:endParaRPr lang="en-US" sz="2200" dirty="0">
              <a:solidFill>
                <a:srgbClr val="000000"/>
              </a:solidFill>
            </a:endParaRPr>
          </a:p>
          <a:p>
            <a:r>
              <a:rPr lang="en-US" sz="2200" dirty="0">
                <a:solidFill>
                  <a:srgbClr val="000000"/>
                </a:solidFill>
              </a:rPr>
              <a:t>Sept 2019: SG’s Climate Summit New York</a:t>
            </a:r>
          </a:p>
          <a:p>
            <a:endParaRPr lang="en-US" sz="2200" dirty="0">
              <a:solidFill>
                <a:srgbClr val="000000"/>
              </a:solidFill>
            </a:endParaRPr>
          </a:p>
          <a:p>
            <a:r>
              <a:rPr lang="en-US" sz="2200" dirty="0">
                <a:solidFill>
                  <a:srgbClr val="000000"/>
                </a:solidFill>
              </a:rPr>
              <a:t>2020: Communication of updated climate plans</a:t>
            </a:r>
          </a:p>
          <a:p>
            <a:endParaRPr lang="en-US" sz="2400" dirty="0">
              <a:solidFill>
                <a:srgbClr val="000000"/>
              </a:solidFill>
            </a:endParaRPr>
          </a:p>
        </p:txBody>
      </p:sp>
      <p:pic>
        <p:nvPicPr>
          <p:cNvPr id="14" name="Picture 13" descr="UNEnvironment_Logo_English_Short_colou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049" y="5995077"/>
            <a:ext cx="1329618" cy="862923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634984" y="270934"/>
            <a:ext cx="7772400" cy="5249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r>
              <a:rPr lang="en-US" sz="3000" dirty="0">
                <a:solidFill>
                  <a:srgbClr val="00AEEF"/>
                </a:solidFill>
              </a:rPr>
              <a:t>Political context of this edition</a:t>
            </a: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660371" y="807509"/>
            <a:ext cx="6366962" cy="3862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5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383C1E3-CF67-4036-99B9-52B2CD7FF43A}"/>
              </a:ext>
            </a:extLst>
          </p:cNvPr>
          <p:cNvSpPr/>
          <p:nvPr/>
        </p:nvSpPr>
        <p:spPr>
          <a:xfrm>
            <a:off x="191386" y="3070728"/>
            <a:ext cx="5720317" cy="91439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0401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4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1193800"/>
            <a:ext cx="9144000" cy="0"/>
          </a:xfrm>
          <a:prstGeom prst="line">
            <a:avLst/>
          </a:prstGeom>
          <a:ln w="12700" cmpd="sng">
            <a:solidFill>
              <a:srgbClr val="C7EAFB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976507"/>
            <a:ext cx="9144000" cy="0"/>
          </a:xfrm>
          <a:prstGeom prst="line">
            <a:avLst/>
          </a:prstGeom>
          <a:ln w="12700" cmpd="sng">
            <a:solidFill>
              <a:srgbClr val="C7EAFB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itle 1"/>
          <p:cNvSpPr txBox="1">
            <a:spLocks/>
          </p:cNvSpPr>
          <p:nvPr/>
        </p:nvSpPr>
        <p:spPr>
          <a:xfrm>
            <a:off x="634984" y="1484783"/>
            <a:ext cx="7772400" cy="40862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pPr marL="457200" indent="-457200">
              <a:buAutoNum type="arabicPeriod"/>
            </a:pPr>
            <a:endParaRPr lang="en-US" sz="2400" dirty="0">
              <a:solidFill>
                <a:srgbClr val="000000"/>
              </a:solidFill>
            </a:endParaRPr>
          </a:p>
          <a:p>
            <a:pPr marL="457200" indent="-457200">
              <a:buAutoNum type="arabicPeriod"/>
            </a:pPr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>
                <a:solidFill>
                  <a:srgbClr val="000000"/>
                </a:solidFill>
              </a:rPr>
              <a:t>1. The emissions gap is much bigger than before.</a:t>
            </a:r>
          </a:p>
          <a:p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>
                <a:solidFill>
                  <a:srgbClr val="000000"/>
                </a:solidFill>
              </a:rPr>
              <a:t>2. There is new evidence that countries are not doing enough.</a:t>
            </a:r>
          </a:p>
          <a:p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>
                <a:solidFill>
                  <a:srgbClr val="000000"/>
                </a:solidFill>
              </a:rPr>
              <a:t>3. There is new evidence of how to bridge the gap.</a:t>
            </a:r>
          </a:p>
          <a:p>
            <a:pPr marL="457200" indent="-457200">
              <a:buAutoNum type="arabicPeriod"/>
            </a:pPr>
            <a:endParaRPr lang="en-US" sz="2400" dirty="0">
              <a:solidFill>
                <a:srgbClr val="000000"/>
              </a:solidFill>
            </a:endParaRPr>
          </a:p>
          <a:p>
            <a:endParaRPr lang="en-US" sz="2400" dirty="0">
              <a:solidFill>
                <a:srgbClr val="000000"/>
              </a:solidFill>
            </a:endParaRPr>
          </a:p>
          <a:p>
            <a:endParaRPr lang="en-US" sz="2400" dirty="0">
              <a:solidFill>
                <a:srgbClr val="000000"/>
              </a:solidFill>
            </a:endParaRPr>
          </a:p>
        </p:txBody>
      </p:sp>
      <p:pic>
        <p:nvPicPr>
          <p:cNvPr id="14" name="Picture 13" descr="UNEnvironment_Logo_English_Short_colou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049" y="5995077"/>
            <a:ext cx="1329618" cy="862923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634984" y="270934"/>
            <a:ext cx="7772400" cy="5249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r>
              <a:rPr lang="en-US" sz="3000" dirty="0">
                <a:solidFill>
                  <a:srgbClr val="00AEEF"/>
                </a:solidFill>
              </a:rPr>
              <a:t>Main take-aways of this year’s report</a:t>
            </a: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660371" y="807509"/>
            <a:ext cx="6366962" cy="3862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500" b="1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28718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4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1193800"/>
            <a:ext cx="9144000" cy="0"/>
          </a:xfrm>
          <a:prstGeom prst="line">
            <a:avLst/>
          </a:prstGeom>
          <a:ln w="12700" cmpd="sng">
            <a:solidFill>
              <a:srgbClr val="C7EAFB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976507"/>
            <a:ext cx="9144000" cy="0"/>
          </a:xfrm>
          <a:prstGeom prst="line">
            <a:avLst/>
          </a:prstGeom>
          <a:ln w="12700" cmpd="sng">
            <a:solidFill>
              <a:srgbClr val="C7EAFB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itle 1"/>
          <p:cNvSpPr txBox="1">
            <a:spLocks/>
          </p:cNvSpPr>
          <p:nvPr/>
        </p:nvSpPr>
        <p:spPr>
          <a:xfrm>
            <a:off x="634984" y="1484783"/>
            <a:ext cx="7772400" cy="40862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r>
              <a:rPr lang="en-US" sz="2400" dirty="0">
                <a:solidFill>
                  <a:srgbClr val="000000"/>
                </a:solidFill>
              </a:rPr>
              <a:t>2014 - 2016: emissions relatively stable</a:t>
            </a:r>
          </a:p>
          <a:p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>
                <a:solidFill>
                  <a:srgbClr val="000000"/>
                </a:solidFill>
              </a:rPr>
              <a:t>2017: clearly up, to a record 53.5 GtCO</a:t>
            </a:r>
            <a:r>
              <a:rPr lang="en-US" sz="2400" baseline="-25000" dirty="0">
                <a:solidFill>
                  <a:srgbClr val="000000"/>
                </a:solidFill>
              </a:rPr>
              <a:t>2</a:t>
            </a:r>
            <a:r>
              <a:rPr lang="en-US" sz="2400" dirty="0">
                <a:solidFill>
                  <a:srgbClr val="000000"/>
                </a:solidFill>
              </a:rPr>
              <a:t>e</a:t>
            </a:r>
          </a:p>
          <a:p>
            <a:r>
              <a:rPr lang="en-US" sz="1600" dirty="0">
                <a:solidFill>
                  <a:srgbClr val="000000"/>
                </a:solidFill>
                <a:sym typeface="Wingdings" panose="05000000000000000000" pitchFamily="2" charset="2"/>
              </a:rPr>
              <a:t>Reasons: higher GDP and slower decline in energy intensity</a:t>
            </a:r>
          </a:p>
          <a:p>
            <a:endParaRPr lang="en-US" sz="2400" dirty="0">
              <a:solidFill>
                <a:srgbClr val="000000"/>
              </a:solidFill>
              <a:sym typeface="Wingdings" panose="05000000000000000000" pitchFamily="2" charset="2"/>
            </a:endParaRPr>
          </a:p>
          <a:p>
            <a:r>
              <a:rPr lang="en-US" sz="2400" dirty="0">
                <a:solidFill>
                  <a:srgbClr val="000000"/>
                </a:solidFill>
              </a:rPr>
              <a:t>Global emissions show no signs of peaking</a:t>
            </a:r>
          </a:p>
          <a:p>
            <a:r>
              <a:rPr lang="en-US" sz="1600" dirty="0"/>
              <a:t>Already peaked: USA, EU, Russia (but going up again)</a:t>
            </a:r>
          </a:p>
          <a:p>
            <a:r>
              <a:rPr lang="en-US" sz="1600" dirty="0">
                <a:solidFill>
                  <a:srgbClr val="000000"/>
                </a:solidFill>
              </a:rPr>
              <a:t>By 2030 57 countries have peaked (60% global emissions)</a:t>
            </a:r>
          </a:p>
          <a:p>
            <a:r>
              <a:rPr lang="en-US" sz="1600" dirty="0"/>
              <a:t>G20: Argentina, India, Indonesia, Saudi Arabia, South Africa and Turkey show no sign of peaking </a:t>
            </a:r>
          </a:p>
          <a:p>
            <a:endParaRPr lang="en-US" sz="2400" dirty="0">
              <a:solidFill>
                <a:srgbClr val="000000"/>
              </a:solidFill>
            </a:endParaRPr>
          </a:p>
        </p:txBody>
      </p:sp>
      <p:pic>
        <p:nvPicPr>
          <p:cNvPr id="14" name="Picture 13" descr="UNEnvironment_Logo_English_Short_colou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049" y="5995077"/>
            <a:ext cx="1329618" cy="862923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634984" y="270934"/>
            <a:ext cx="7772400" cy="5249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r>
              <a:rPr lang="en-US" sz="3000" dirty="0">
                <a:solidFill>
                  <a:srgbClr val="00AEEF"/>
                </a:solidFill>
              </a:rPr>
              <a:t>Global emissions up again after stabilization</a:t>
            </a: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660371" y="807509"/>
            <a:ext cx="6366962" cy="3862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500" b="1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0156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4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1193800"/>
            <a:ext cx="9144000" cy="0"/>
          </a:xfrm>
          <a:prstGeom prst="line">
            <a:avLst/>
          </a:prstGeom>
          <a:ln w="12700" cmpd="sng">
            <a:solidFill>
              <a:srgbClr val="C7EAFB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976507"/>
            <a:ext cx="9144000" cy="0"/>
          </a:xfrm>
          <a:prstGeom prst="line">
            <a:avLst/>
          </a:prstGeom>
          <a:ln w="12700" cmpd="sng">
            <a:solidFill>
              <a:srgbClr val="C7EAFB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itle 1"/>
          <p:cNvSpPr txBox="1">
            <a:spLocks/>
          </p:cNvSpPr>
          <p:nvPr/>
        </p:nvSpPr>
        <p:spPr>
          <a:xfrm>
            <a:off x="634983" y="1484783"/>
            <a:ext cx="7958683" cy="40862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r>
              <a:rPr lang="en-US" sz="2400" dirty="0">
                <a:solidFill>
                  <a:srgbClr val="000000"/>
                </a:solidFill>
              </a:rPr>
              <a:t>Collectively, G20 will achieve Cancun pledges by 2020…</a:t>
            </a:r>
          </a:p>
          <a:p>
            <a:r>
              <a:rPr lang="en-US" sz="1600" dirty="0">
                <a:solidFill>
                  <a:srgbClr val="000000"/>
                </a:solidFill>
              </a:rPr>
              <a:t>	Except Canada, Indonesia, Mexico, Republic of Korea, South Africa, USA</a:t>
            </a:r>
          </a:p>
          <a:p>
            <a:endParaRPr lang="en-US" sz="1600" dirty="0">
              <a:solidFill>
                <a:srgbClr val="000000"/>
              </a:solidFill>
            </a:endParaRPr>
          </a:p>
          <a:p>
            <a:r>
              <a:rPr lang="en-US" sz="1600" dirty="0">
                <a:solidFill>
                  <a:srgbClr val="000000"/>
                </a:solidFill>
              </a:rPr>
              <a:t>…</a:t>
            </a:r>
            <a:r>
              <a:rPr lang="en-US" sz="2400" dirty="0">
                <a:solidFill>
                  <a:srgbClr val="000000"/>
                </a:solidFill>
              </a:rPr>
              <a:t>but will not realize their current NDCs for 2030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Argentina, Australia, Canada, EU28, Republic of Korea, Saudi Arabia, South Africa, USA are not on track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Brazil, China, Japan on track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India, Russia, Turkey: &gt;10% below their targets </a:t>
            </a:r>
            <a:r>
              <a:rPr lang="en-US" sz="1600" dirty="0">
                <a:solidFill>
                  <a:srgbClr val="000000"/>
                </a:solidFill>
                <a:sym typeface="Wingdings" panose="05000000000000000000" pitchFamily="2" charset="2"/>
              </a:rPr>
              <a:t> </a:t>
            </a:r>
            <a:r>
              <a:rPr lang="en-US" sz="1600" dirty="0">
                <a:solidFill>
                  <a:srgbClr val="000000"/>
                </a:solidFill>
              </a:rPr>
              <a:t>low ambition?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Indonesia, Mexico: unclear</a:t>
            </a:r>
            <a:endParaRPr lang="en-US" sz="2400" dirty="0">
              <a:solidFill>
                <a:srgbClr val="000000"/>
              </a:solidFill>
            </a:endParaRPr>
          </a:p>
        </p:txBody>
      </p:sp>
      <p:pic>
        <p:nvPicPr>
          <p:cNvPr id="14" name="Picture 13" descr="UNEnvironment_Logo_English_Short_colou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049" y="5995077"/>
            <a:ext cx="1329618" cy="862923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634984" y="270934"/>
            <a:ext cx="7772400" cy="5249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r>
              <a:rPr lang="en-US" sz="3000" dirty="0">
                <a:solidFill>
                  <a:srgbClr val="00AEEF"/>
                </a:solidFill>
              </a:rPr>
              <a:t>National climate plans (NDCs)</a:t>
            </a: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660371" y="807509"/>
            <a:ext cx="6366962" cy="3862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500" b="1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21904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4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1193800"/>
            <a:ext cx="9144000" cy="0"/>
          </a:xfrm>
          <a:prstGeom prst="line">
            <a:avLst/>
          </a:prstGeom>
          <a:ln w="12700" cmpd="sng">
            <a:solidFill>
              <a:srgbClr val="C7EAFB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976507"/>
            <a:ext cx="9144000" cy="0"/>
          </a:xfrm>
          <a:prstGeom prst="line">
            <a:avLst/>
          </a:prstGeom>
          <a:ln w="12700" cmpd="sng">
            <a:solidFill>
              <a:srgbClr val="C7EAFB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UNEnvironment_Logo_English_Short_colou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049" y="5995077"/>
            <a:ext cx="1329618" cy="862923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634984" y="270934"/>
            <a:ext cx="7772400" cy="5249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r>
              <a:rPr lang="en-US" sz="3000" dirty="0">
                <a:solidFill>
                  <a:srgbClr val="00AEEF"/>
                </a:solidFill>
              </a:rPr>
              <a:t>The 2018 emissions gap</a:t>
            </a: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660371" y="807509"/>
            <a:ext cx="6366962" cy="3862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500" b="1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5A8D3E-2C08-44FD-A3AB-407A4C3833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193800"/>
            <a:ext cx="7141229" cy="4741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9052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4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1193800"/>
            <a:ext cx="9144000" cy="0"/>
          </a:xfrm>
          <a:prstGeom prst="line">
            <a:avLst/>
          </a:prstGeom>
          <a:ln w="12700" cmpd="sng">
            <a:solidFill>
              <a:srgbClr val="C7EAFB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976507"/>
            <a:ext cx="9144000" cy="0"/>
          </a:xfrm>
          <a:prstGeom prst="line">
            <a:avLst/>
          </a:prstGeom>
          <a:ln w="12700" cmpd="sng">
            <a:solidFill>
              <a:srgbClr val="C7EAFB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UNEnvironment_Logo_English_Short_colou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049" y="5995077"/>
            <a:ext cx="1329618" cy="862923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634984" y="270934"/>
            <a:ext cx="7772400" cy="5249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r>
              <a:rPr lang="en-US" sz="3000" dirty="0">
                <a:solidFill>
                  <a:srgbClr val="00AEEF"/>
                </a:solidFill>
              </a:rPr>
              <a:t>Emissions gap is bigger than previous years</a:t>
            </a: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660371" y="807509"/>
            <a:ext cx="6366962" cy="3862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500" b="1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5A8D3E-2C08-44FD-A3AB-407A4C3833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629" y="1182159"/>
            <a:ext cx="7141229" cy="47417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3E29840-49C8-4595-934B-A0661F0FAE2C}"/>
              </a:ext>
            </a:extLst>
          </p:cNvPr>
          <p:cNvSpPr txBox="1"/>
          <p:nvPr/>
        </p:nvSpPr>
        <p:spPr>
          <a:xfrm>
            <a:off x="4392487" y="4131876"/>
            <a:ext cx="3433528" cy="92333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IPCC report: 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more caution about CO</a:t>
            </a:r>
            <a:r>
              <a:rPr lang="en-US" baseline="-25000" dirty="0">
                <a:solidFill>
                  <a:schemeClr val="bg1"/>
                </a:solidFill>
              </a:rPr>
              <a:t>2</a:t>
            </a:r>
            <a:r>
              <a:rPr lang="en-US" dirty="0">
                <a:solidFill>
                  <a:schemeClr val="bg1"/>
                </a:solidFill>
              </a:rPr>
              <a:t> removal, 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so more mitigation necessary</a:t>
            </a:r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16CDDEC7-2CE9-4158-BD7F-449603FA5FA4}"/>
              </a:ext>
            </a:extLst>
          </p:cNvPr>
          <p:cNvSpPr/>
          <p:nvPr/>
        </p:nvSpPr>
        <p:spPr>
          <a:xfrm>
            <a:off x="4054541" y="4131876"/>
            <a:ext cx="517459" cy="1120602"/>
          </a:xfrm>
          <a:prstGeom prst="down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2691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4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1193800"/>
            <a:ext cx="9144000" cy="0"/>
          </a:xfrm>
          <a:prstGeom prst="line">
            <a:avLst/>
          </a:prstGeom>
          <a:ln w="12700" cmpd="sng">
            <a:solidFill>
              <a:srgbClr val="C7EAFB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976507"/>
            <a:ext cx="9144000" cy="0"/>
          </a:xfrm>
          <a:prstGeom prst="line">
            <a:avLst/>
          </a:prstGeom>
          <a:ln w="12700" cmpd="sng">
            <a:solidFill>
              <a:srgbClr val="C7EAFB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UNEnvironment_Logo_English_Short_colou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049" y="5995077"/>
            <a:ext cx="1329618" cy="862923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634984" y="270934"/>
            <a:ext cx="7772400" cy="5249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r>
              <a:rPr lang="en-US" sz="3000" dirty="0">
                <a:solidFill>
                  <a:srgbClr val="00AEEF"/>
                </a:solidFill>
              </a:rPr>
              <a:t>Effect of climate plans insufficient</a:t>
            </a: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660371" y="807509"/>
            <a:ext cx="6366962" cy="3862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500" b="1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5A8D3E-2C08-44FD-A3AB-407A4C3833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193800"/>
            <a:ext cx="7141229" cy="4741711"/>
          </a:xfrm>
          <a:prstGeom prst="rect">
            <a:avLst/>
          </a:prstGeom>
        </p:spPr>
      </p:pic>
      <p:sp>
        <p:nvSpPr>
          <p:cNvPr id="2" name="Arrow: Curved Right 1">
            <a:extLst>
              <a:ext uri="{FF2B5EF4-FFF2-40B4-BE49-F238E27FC236}">
                <a16:creationId xmlns:a16="http://schemas.microsoft.com/office/drawing/2014/main" id="{2A168A42-3EC1-403B-B4BC-C68306BD2293}"/>
              </a:ext>
            </a:extLst>
          </p:cNvPr>
          <p:cNvSpPr/>
          <p:nvPr/>
        </p:nvSpPr>
        <p:spPr>
          <a:xfrm>
            <a:off x="3125972" y="2147777"/>
            <a:ext cx="712381" cy="776166"/>
          </a:xfrm>
          <a:prstGeom prst="curved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892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4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1193800"/>
            <a:ext cx="9144000" cy="0"/>
          </a:xfrm>
          <a:prstGeom prst="line">
            <a:avLst/>
          </a:prstGeom>
          <a:ln w="12700" cmpd="sng">
            <a:solidFill>
              <a:srgbClr val="C7EAFB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976507"/>
            <a:ext cx="9144000" cy="0"/>
          </a:xfrm>
          <a:prstGeom prst="line">
            <a:avLst/>
          </a:prstGeom>
          <a:ln w="12700" cmpd="sng">
            <a:solidFill>
              <a:srgbClr val="C7EAFB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UNEnvironment_Logo_English_Short_colou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049" y="5995077"/>
            <a:ext cx="1329618" cy="862923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634984" y="270934"/>
            <a:ext cx="7772400" cy="5249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r>
              <a:rPr lang="en-US" sz="3000" dirty="0">
                <a:solidFill>
                  <a:srgbClr val="00AEEF"/>
                </a:solidFill>
              </a:rPr>
              <a:t>Effect of climate plans insufficient</a:t>
            </a: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660371" y="807509"/>
            <a:ext cx="6366962" cy="3862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500" b="1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5A8D3E-2C08-44FD-A3AB-407A4C3833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193800"/>
            <a:ext cx="7141229" cy="4741711"/>
          </a:xfrm>
          <a:prstGeom prst="rect">
            <a:avLst/>
          </a:prstGeom>
        </p:spPr>
      </p:pic>
      <p:sp>
        <p:nvSpPr>
          <p:cNvPr id="2" name="Arrow: Curved Right 1">
            <a:extLst>
              <a:ext uri="{FF2B5EF4-FFF2-40B4-BE49-F238E27FC236}">
                <a16:creationId xmlns:a16="http://schemas.microsoft.com/office/drawing/2014/main" id="{2A168A42-3EC1-403B-B4BC-C68306BD2293}"/>
              </a:ext>
            </a:extLst>
          </p:cNvPr>
          <p:cNvSpPr/>
          <p:nvPr/>
        </p:nvSpPr>
        <p:spPr>
          <a:xfrm>
            <a:off x="3125972" y="2147777"/>
            <a:ext cx="712381" cy="776166"/>
          </a:xfrm>
          <a:prstGeom prst="curved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E35EFA-51A7-4034-8BE3-DE6A44E33A75}"/>
              </a:ext>
            </a:extLst>
          </p:cNvPr>
          <p:cNvSpPr txBox="1"/>
          <p:nvPr/>
        </p:nvSpPr>
        <p:spPr>
          <a:xfrm>
            <a:off x="5869172" y="1432327"/>
            <a:ext cx="15680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+3.2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°</a:t>
            </a:r>
            <a:r>
              <a:rPr lang="en-US" sz="4000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CFBB744-24DD-460A-8D17-91B55D21AB3D}"/>
              </a:ext>
            </a:extLst>
          </p:cNvPr>
          <p:cNvSpPr/>
          <p:nvPr/>
        </p:nvSpPr>
        <p:spPr>
          <a:xfrm>
            <a:off x="5741581" y="1372025"/>
            <a:ext cx="1945759" cy="853670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1770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4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1193800"/>
            <a:ext cx="9144000" cy="0"/>
          </a:xfrm>
          <a:prstGeom prst="line">
            <a:avLst/>
          </a:prstGeom>
          <a:ln w="12700" cmpd="sng">
            <a:solidFill>
              <a:srgbClr val="C7EAFB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976507"/>
            <a:ext cx="9144000" cy="0"/>
          </a:xfrm>
          <a:prstGeom prst="line">
            <a:avLst/>
          </a:prstGeom>
          <a:ln w="12700" cmpd="sng">
            <a:solidFill>
              <a:srgbClr val="C7EAFB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UNEnvironment_Logo_English_Short_colou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049" y="5995077"/>
            <a:ext cx="1329618" cy="862923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634984" y="270934"/>
            <a:ext cx="7772400" cy="5249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r>
              <a:rPr lang="en-US" sz="4800" dirty="0">
                <a:solidFill>
                  <a:srgbClr val="00AEEF"/>
                </a:solidFill>
              </a:rPr>
              <a:t>3x</a:t>
            </a:r>
            <a:r>
              <a:rPr lang="en-US" sz="3000" dirty="0">
                <a:solidFill>
                  <a:srgbClr val="00AEEF"/>
                </a:solidFill>
              </a:rPr>
              <a:t> more ambition needed to fill the 2</a:t>
            </a:r>
            <a:r>
              <a:rPr lang="en-US" sz="3000" dirty="0">
                <a:solidFill>
                  <a:srgbClr val="00AEE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º</a:t>
            </a:r>
            <a:r>
              <a:rPr lang="en-US" sz="3000" dirty="0">
                <a:solidFill>
                  <a:srgbClr val="00AEEF"/>
                </a:solidFill>
              </a:rPr>
              <a:t>C gap</a:t>
            </a: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660371" y="807509"/>
            <a:ext cx="6366962" cy="3862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500" b="1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5A8D3E-2C08-44FD-A3AB-407A4C3833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193800"/>
            <a:ext cx="7141229" cy="4741711"/>
          </a:xfrm>
          <a:prstGeom prst="rect">
            <a:avLst/>
          </a:prstGeom>
        </p:spPr>
      </p:pic>
      <p:sp>
        <p:nvSpPr>
          <p:cNvPr id="4" name="Arrow: Curved Right 3">
            <a:extLst>
              <a:ext uri="{FF2B5EF4-FFF2-40B4-BE49-F238E27FC236}">
                <a16:creationId xmlns:a16="http://schemas.microsoft.com/office/drawing/2014/main" id="{C84670C1-5E80-4F0F-BBC3-427B10644C89}"/>
              </a:ext>
            </a:extLst>
          </p:cNvPr>
          <p:cNvSpPr/>
          <p:nvPr/>
        </p:nvSpPr>
        <p:spPr>
          <a:xfrm>
            <a:off x="2913321" y="2083981"/>
            <a:ext cx="1031358" cy="2020177"/>
          </a:xfrm>
          <a:prstGeom prst="curved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8702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4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1193800"/>
            <a:ext cx="9144000" cy="0"/>
          </a:xfrm>
          <a:prstGeom prst="line">
            <a:avLst/>
          </a:prstGeom>
          <a:ln w="12700" cmpd="sng">
            <a:solidFill>
              <a:srgbClr val="C7EAFB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976507"/>
            <a:ext cx="9144000" cy="0"/>
          </a:xfrm>
          <a:prstGeom prst="line">
            <a:avLst/>
          </a:prstGeom>
          <a:ln w="12700" cmpd="sng">
            <a:solidFill>
              <a:srgbClr val="C7EAFB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UNEnvironment_Logo_English_Short_colou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049" y="5995077"/>
            <a:ext cx="1329618" cy="862923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634984" y="270934"/>
            <a:ext cx="7772400" cy="5249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r>
              <a:rPr lang="en-US" sz="3000" dirty="0">
                <a:solidFill>
                  <a:srgbClr val="00AEEF"/>
                </a:solidFill>
              </a:rPr>
              <a:t>…and </a:t>
            </a:r>
            <a:r>
              <a:rPr lang="en-US" sz="4800" dirty="0">
                <a:solidFill>
                  <a:srgbClr val="00AEEF"/>
                </a:solidFill>
              </a:rPr>
              <a:t>5x</a:t>
            </a:r>
            <a:r>
              <a:rPr lang="en-US" sz="3000" dirty="0">
                <a:solidFill>
                  <a:srgbClr val="00AEEF"/>
                </a:solidFill>
              </a:rPr>
              <a:t> more to fill the 1.5</a:t>
            </a:r>
            <a:r>
              <a:rPr lang="en-US" sz="3000" dirty="0">
                <a:solidFill>
                  <a:srgbClr val="00AEE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º</a:t>
            </a:r>
            <a:r>
              <a:rPr lang="en-US" sz="3000" dirty="0">
                <a:solidFill>
                  <a:srgbClr val="00AEEF"/>
                </a:solidFill>
              </a:rPr>
              <a:t>C gap</a:t>
            </a: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660371" y="807509"/>
            <a:ext cx="6366962" cy="3862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Roboto Regular"/>
                <a:ea typeface="+mn-ea"/>
                <a:cs typeface="Roboto Regular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500" b="1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5A8D3E-2C08-44FD-A3AB-407A4C3833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193800"/>
            <a:ext cx="7141229" cy="4741711"/>
          </a:xfrm>
          <a:prstGeom prst="rect">
            <a:avLst/>
          </a:prstGeom>
        </p:spPr>
      </p:pic>
      <p:sp>
        <p:nvSpPr>
          <p:cNvPr id="4" name="Arrow: Curved Right 3">
            <a:extLst>
              <a:ext uri="{FF2B5EF4-FFF2-40B4-BE49-F238E27FC236}">
                <a16:creationId xmlns:a16="http://schemas.microsoft.com/office/drawing/2014/main" id="{C84670C1-5E80-4F0F-BBC3-427B10644C89}"/>
              </a:ext>
            </a:extLst>
          </p:cNvPr>
          <p:cNvSpPr/>
          <p:nvPr/>
        </p:nvSpPr>
        <p:spPr>
          <a:xfrm>
            <a:off x="2913321" y="2083981"/>
            <a:ext cx="1031358" cy="3413045"/>
          </a:xfrm>
          <a:prstGeom prst="curved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3132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4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1193800"/>
            <a:ext cx="9144000" cy="0"/>
          </a:xfrm>
          <a:prstGeom prst="line">
            <a:avLst/>
          </a:prstGeom>
          <a:ln w="12700" cmpd="sng">
            <a:solidFill>
              <a:srgbClr val="C7EAFB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976507"/>
            <a:ext cx="9144000" cy="0"/>
          </a:xfrm>
          <a:prstGeom prst="line">
            <a:avLst/>
          </a:prstGeom>
          <a:ln w="12700" cmpd="sng">
            <a:solidFill>
              <a:srgbClr val="C7EAFB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itle 1"/>
          <p:cNvSpPr txBox="1">
            <a:spLocks/>
          </p:cNvSpPr>
          <p:nvPr/>
        </p:nvSpPr>
        <p:spPr>
          <a:xfrm>
            <a:off x="634984" y="1793128"/>
            <a:ext cx="6968083" cy="39677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r>
              <a:rPr lang="en-US" sz="2400" dirty="0"/>
              <a:t>Special topics this year: </a:t>
            </a:r>
          </a:p>
          <a:p>
            <a:endParaRPr lang="en-US" sz="2400" dirty="0"/>
          </a:p>
          <a:p>
            <a:pPr marL="342900" indent="-342900">
              <a:buFontTx/>
              <a:buChar char="-"/>
            </a:pPr>
            <a:r>
              <a:rPr lang="en-US" sz="2400" dirty="0"/>
              <a:t>Strengthening climate plans</a:t>
            </a:r>
          </a:p>
          <a:p>
            <a:endParaRPr lang="en-US" sz="2400" dirty="0"/>
          </a:p>
          <a:p>
            <a:pPr marL="342900" indent="-342900">
              <a:buFontTx/>
              <a:buChar char="-"/>
            </a:pPr>
            <a:r>
              <a:rPr lang="en-US" sz="2400" dirty="0"/>
              <a:t>Non-state and subnational action</a:t>
            </a:r>
          </a:p>
          <a:p>
            <a:endParaRPr lang="en-US" sz="2400" dirty="0"/>
          </a:p>
          <a:p>
            <a:pPr marL="342900" indent="-342900">
              <a:buFontTx/>
              <a:buChar char="-"/>
            </a:pPr>
            <a:r>
              <a:rPr lang="en-US" sz="2400" dirty="0"/>
              <a:t>Fiscal policy</a:t>
            </a:r>
          </a:p>
          <a:p>
            <a:endParaRPr lang="en-US" sz="2400" dirty="0"/>
          </a:p>
          <a:p>
            <a:pPr marL="342900" indent="-342900">
              <a:buFontTx/>
              <a:buChar char="-"/>
            </a:pPr>
            <a:r>
              <a:rPr lang="en-US" sz="2400" dirty="0"/>
              <a:t>The role of innovation</a:t>
            </a:r>
          </a:p>
          <a:p>
            <a:pPr marL="342900" indent="-342900">
              <a:buFontTx/>
              <a:buChar char="-"/>
            </a:pPr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pic>
        <p:nvPicPr>
          <p:cNvPr id="14" name="Picture 13" descr="UNEnvironment_Logo_English_Short_colou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049" y="5995077"/>
            <a:ext cx="1329618" cy="862923"/>
          </a:xfrm>
          <a:prstGeom prst="rect">
            <a:avLst/>
          </a:prstGeom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634984" y="270934"/>
            <a:ext cx="7772400" cy="5249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r>
              <a:rPr lang="en-US" sz="3000" dirty="0">
                <a:solidFill>
                  <a:srgbClr val="00AEEF"/>
                </a:solidFill>
              </a:rPr>
              <a:t>How to bridge the gap?</a:t>
            </a:r>
          </a:p>
        </p:txBody>
      </p:sp>
    </p:spTree>
    <p:extLst>
      <p:ext uri="{BB962C8B-B14F-4D97-AF65-F5344CB8AC3E}">
        <p14:creationId xmlns:p14="http://schemas.microsoft.com/office/powerpoint/2010/main" val="36458691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4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1193800"/>
            <a:ext cx="9144000" cy="0"/>
          </a:xfrm>
          <a:prstGeom prst="line">
            <a:avLst/>
          </a:prstGeom>
          <a:ln w="12700" cmpd="sng">
            <a:solidFill>
              <a:srgbClr val="C7EAFB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976507"/>
            <a:ext cx="9144000" cy="0"/>
          </a:xfrm>
          <a:prstGeom prst="line">
            <a:avLst/>
          </a:prstGeom>
          <a:ln w="12700" cmpd="sng">
            <a:solidFill>
              <a:srgbClr val="C7EAFB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itle 1"/>
          <p:cNvSpPr txBox="1">
            <a:spLocks/>
          </p:cNvSpPr>
          <p:nvPr/>
        </p:nvSpPr>
        <p:spPr>
          <a:xfrm>
            <a:off x="634984" y="1793128"/>
            <a:ext cx="6968083" cy="39677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r>
              <a:rPr lang="en-US" sz="2400" dirty="0"/>
              <a:t>Increase ambition by: </a:t>
            </a:r>
          </a:p>
          <a:p>
            <a:pPr marL="342900" indent="-342900">
              <a:buFontTx/>
              <a:buChar char="-"/>
            </a:pPr>
            <a:r>
              <a:rPr lang="en-US" sz="2400" dirty="0"/>
              <a:t>Strengthening/adding a greenhouse gas target or a sectoral non-GHG target</a:t>
            </a:r>
          </a:p>
          <a:p>
            <a:pPr marL="342900" indent="-342900">
              <a:buFontTx/>
              <a:buChar char="-"/>
            </a:pPr>
            <a:r>
              <a:rPr lang="en-US" sz="2400" dirty="0"/>
              <a:t>Strengthening/adding policies and actions</a:t>
            </a:r>
          </a:p>
          <a:p>
            <a:pPr marL="342900" indent="-342900">
              <a:buFontTx/>
              <a:buChar char="-"/>
            </a:pPr>
            <a:r>
              <a:rPr lang="en-US" sz="2400" dirty="0"/>
              <a:t>Aligning NDC implementation with long-term goals</a:t>
            </a:r>
          </a:p>
          <a:p>
            <a:endParaRPr lang="en-US" sz="2400" dirty="0"/>
          </a:p>
          <a:p>
            <a:r>
              <a:rPr lang="en-US" sz="2400" dirty="0"/>
              <a:t>Many technical options are economically feasible.  </a:t>
            </a:r>
          </a:p>
          <a:p>
            <a:r>
              <a:rPr lang="en-US" sz="1800" dirty="0"/>
              <a:t>33GtCO</a:t>
            </a:r>
            <a:r>
              <a:rPr lang="en-US" sz="1800" baseline="-25000" dirty="0"/>
              <a:t>2</a:t>
            </a:r>
            <a:r>
              <a:rPr lang="en-US" sz="1800" dirty="0"/>
              <a:t>e reduction possible </a:t>
            </a:r>
            <a:r>
              <a:rPr lang="en-US" sz="1800" dirty="0">
                <a:sym typeface="Wingdings" panose="05000000000000000000" pitchFamily="2" charset="2"/>
              </a:rPr>
              <a:t> </a:t>
            </a:r>
            <a:r>
              <a:rPr lang="en-US" sz="1800" dirty="0"/>
              <a:t>enough to close the 2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º</a:t>
            </a:r>
            <a:r>
              <a:rPr lang="en-US" sz="1800" dirty="0"/>
              <a:t>C gap</a:t>
            </a:r>
          </a:p>
          <a:p>
            <a:endParaRPr lang="en-US" sz="2400" dirty="0"/>
          </a:p>
          <a:p>
            <a:endParaRPr lang="en-US" sz="2400" dirty="0"/>
          </a:p>
        </p:txBody>
      </p:sp>
      <p:pic>
        <p:nvPicPr>
          <p:cNvPr id="14" name="Picture 13" descr="UNEnvironment_Logo_English_Short_colou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049" y="5995077"/>
            <a:ext cx="1329618" cy="862923"/>
          </a:xfrm>
          <a:prstGeom prst="rect">
            <a:avLst/>
          </a:prstGeom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634984" y="270934"/>
            <a:ext cx="7772400" cy="5249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r>
              <a:rPr lang="en-US" sz="3000" dirty="0">
                <a:solidFill>
                  <a:srgbClr val="00AEEF"/>
                </a:solidFill>
              </a:rPr>
              <a:t>Strengthening climate plans: how?</a:t>
            </a:r>
          </a:p>
        </p:txBody>
      </p:sp>
    </p:spTree>
    <p:extLst>
      <p:ext uri="{BB962C8B-B14F-4D97-AF65-F5344CB8AC3E}">
        <p14:creationId xmlns:p14="http://schemas.microsoft.com/office/powerpoint/2010/main" val="37634545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4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1193800"/>
            <a:ext cx="9144000" cy="0"/>
          </a:xfrm>
          <a:prstGeom prst="line">
            <a:avLst/>
          </a:prstGeom>
          <a:ln w="12700" cmpd="sng">
            <a:solidFill>
              <a:srgbClr val="C7EAFB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976507"/>
            <a:ext cx="9144000" cy="0"/>
          </a:xfrm>
          <a:prstGeom prst="line">
            <a:avLst/>
          </a:prstGeom>
          <a:ln w="12700" cmpd="sng">
            <a:solidFill>
              <a:srgbClr val="C7EAFB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itle 1"/>
          <p:cNvSpPr txBox="1">
            <a:spLocks/>
          </p:cNvSpPr>
          <p:nvPr/>
        </p:nvSpPr>
        <p:spPr>
          <a:xfrm>
            <a:off x="634984" y="1484784"/>
            <a:ext cx="6968083" cy="39677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r>
              <a:rPr lang="en-US" sz="2400" dirty="0"/>
              <a:t>Number of actors rising fast: 1000s cities and companies, but still huge potential for expansion.</a:t>
            </a:r>
          </a:p>
          <a:p>
            <a:endParaRPr lang="en-US" sz="2400" dirty="0"/>
          </a:p>
          <a:p>
            <a:r>
              <a:rPr lang="en-US" sz="2400" dirty="0"/>
              <a:t>Estimates on potential vary widely—but can be up to 19 GtCO</a:t>
            </a:r>
            <a:r>
              <a:rPr lang="en-US" sz="2400" baseline="-25000" dirty="0"/>
              <a:t>2</a:t>
            </a:r>
            <a:r>
              <a:rPr lang="en-US" sz="2400" dirty="0"/>
              <a:t>e by 2030 (enough to close the 2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º</a:t>
            </a:r>
            <a:r>
              <a:rPr lang="en-US" sz="2400" dirty="0"/>
              <a:t>C gap)</a:t>
            </a:r>
          </a:p>
          <a:p>
            <a:endParaRPr lang="en-US" sz="2400" dirty="0"/>
          </a:p>
          <a:p>
            <a:r>
              <a:rPr lang="en-US" sz="2400" dirty="0"/>
              <a:t>Proven impact so far very limited (0.45 GtCO</a:t>
            </a:r>
            <a:r>
              <a:rPr lang="en-US" sz="2400" baseline="-25000" dirty="0"/>
              <a:t>2</a:t>
            </a:r>
            <a:r>
              <a:rPr lang="en-US" sz="2400" dirty="0"/>
              <a:t>e) due to lack of transparency.</a:t>
            </a:r>
          </a:p>
          <a:p>
            <a:endParaRPr lang="en-US" sz="2400" dirty="0"/>
          </a:p>
        </p:txBody>
      </p:sp>
      <p:pic>
        <p:nvPicPr>
          <p:cNvPr id="14" name="Picture 13" descr="UNEnvironment_Logo_English_Short_colou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049" y="5995077"/>
            <a:ext cx="1329618" cy="862923"/>
          </a:xfrm>
          <a:prstGeom prst="rect">
            <a:avLst/>
          </a:prstGeom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634984" y="270934"/>
            <a:ext cx="7772400" cy="5249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r>
              <a:rPr lang="en-US" sz="3000" dirty="0">
                <a:solidFill>
                  <a:srgbClr val="00AEEF"/>
                </a:solidFill>
              </a:rPr>
              <a:t>Non-state and subnational action</a:t>
            </a:r>
          </a:p>
        </p:txBody>
      </p:sp>
    </p:spTree>
    <p:extLst>
      <p:ext uri="{BB962C8B-B14F-4D97-AF65-F5344CB8AC3E}">
        <p14:creationId xmlns:p14="http://schemas.microsoft.com/office/powerpoint/2010/main" val="33419387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4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1193800"/>
            <a:ext cx="9144000" cy="0"/>
          </a:xfrm>
          <a:prstGeom prst="line">
            <a:avLst/>
          </a:prstGeom>
          <a:ln w="12700" cmpd="sng">
            <a:solidFill>
              <a:srgbClr val="C7EAFB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976507"/>
            <a:ext cx="9144000" cy="0"/>
          </a:xfrm>
          <a:prstGeom prst="line">
            <a:avLst/>
          </a:prstGeom>
          <a:ln w="12700" cmpd="sng">
            <a:solidFill>
              <a:srgbClr val="C7EAFB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itle 1"/>
          <p:cNvSpPr txBox="1">
            <a:spLocks/>
          </p:cNvSpPr>
          <p:nvPr/>
        </p:nvSpPr>
        <p:spPr>
          <a:xfrm>
            <a:off x="634984" y="1484784"/>
            <a:ext cx="6968083" cy="39677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r>
              <a:rPr lang="en-US" sz="2000" dirty="0"/>
              <a:t>15% of global emissions covered by 51 carbon pricing initiatives, 20% if China joins. </a:t>
            </a:r>
          </a:p>
          <a:p>
            <a:endParaRPr lang="en-US" sz="2000" dirty="0"/>
          </a:p>
          <a:p>
            <a:r>
              <a:rPr lang="en-US" sz="2000" dirty="0"/>
              <a:t>Most countries’ fiscal policy not geared to deliver the transition to low-carbon economy: carbon prices too low, not aligned with climate goals.</a:t>
            </a:r>
          </a:p>
          <a:p>
            <a:endParaRPr lang="en-US" sz="2000" dirty="0"/>
          </a:p>
          <a:p>
            <a:r>
              <a:rPr lang="en-US" sz="2000" dirty="0"/>
              <a:t>Carbon price of US$70/tCO</a:t>
            </a:r>
            <a:r>
              <a:rPr lang="en-US" sz="2000" baseline="-25000" dirty="0"/>
              <a:t>2</a:t>
            </a:r>
            <a:r>
              <a:rPr lang="en-US" sz="2000" dirty="0"/>
              <a:t> leads to 10-40% emission reduction.</a:t>
            </a:r>
          </a:p>
          <a:p>
            <a:endParaRPr lang="en-US" sz="2000" dirty="0"/>
          </a:p>
          <a:p>
            <a:r>
              <a:rPr lang="en-US" sz="2000" dirty="0"/>
              <a:t>Consider a broad range of issues when introducing fiscal policy: equity, social acceptance, job creation, and many others.</a:t>
            </a:r>
          </a:p>
        </p:txBody>
      </p:sp>
      <p:pic>
        <p:nvPicPr>
          <p:cNvPr id="14" name="Picture 13" descr="UNEnvironment_Logo_English_Short_colou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049" y="5995077"/>
            <a:ext cx="1329618" cy="862923"/>
          </a:xfrm>
          <a:prstGeom prst="rect">
            <a:avLst/>
          </a:prstGeom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634984" y="270934"/>
            <a:ext cx="7772400" cy="5249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r>
              <a:rPr lang="en-US" sz="3000" dirty="0">
                <a:solidFill>
                  <a:srgbClr val="00AEEF"/>
                </a:solidFill>
              </a:rPr>
              <a:t>Fiscal policy</a:t>
            </a:r>
          </a:p>
        </p:txBody>
      </p:sp>
    </p:spTree>
    <p:extLst>
      <p:ext uri="{BB962C8B-B14F-4D97-AF65-F5344CB8AC3E}">
        <p14:creationId xmlns:p14="http://schemas.microsoft.com/office/powerpoint/2010/main" val="39335168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4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1193800"/>
            <a:ext cx="9144000" cy="0"/>
          </a:xfrm>
          <a:prstGeom prst="line">
            <a:avLst/>
          </a:prstGeom>
          <a:ln w="12700" cmpd="sng">
            <a:solidFill>
              <a:srgbClr val="C7EAFB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976507"/>
            <a:ext cx="9144000" cy="0"/>
          </a:xfrm>
          <a:prstGeom prst="line">
            <a:avLst/>
          </a:prstGeom>
          <a:ln w="12700" cmpd="sng">
            <a:solidFill>
              <a:srgbClr val="C7EAFB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itle 1"/>
          <p:cNvSpPr txBox="1">
            <a:spLocks/>
          </p:cNvSpPr>
          <p:nvPr/>
        </p:nvSpPr>
        <p:spPr>
          <a:xfrm>
            <a:off x="634984" y="1814393"/>
            <a:ext cx="6968083" cy="39677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r>
              <a:rPr lang="en-US" sz="2000" dirty="0"/>
              <a:t>Innovation has the potential to radically transform societies and reduce their emissions.</a:t>
            </a:r>
          </a:p>
          <a:p>
            <a:endParaRPr lang="en-US" sz="2000" dirty="0"/>
          </a:p>
          <a:p>
            <a:r>
              <a:rPr lang="en-US" sz="2000" dirty="0"/>
              <a:t>Five success factors: </a:t>
            </a:r>
          </a:p>
          <a:p>
            <a:pPr marL="342900" indent="-342900">
              <a:buFontTx/>
              <a:buChar char="-"/>
            </a:pPr>
            <a:r>
              <a:rPr lang="en-US" sz="2000" dirty="0"/>
              <a:t>Government must take high, early-stage risk</a:t>
            </a:r>
          </a:p>
          <a:p>
            <a:pPr marL="342900" indent="-342900">
              <a:buFontTx/>
              <a:buChar char="-"/>
            </a:pPr>
            <a:r>
              <a:rPr lang="en-US" sz="2000" dirty="0"/>
              <a:t>Mid-way, governments must nurture feedback effects and help de-risk private investment</a:t>
            </a:r>
          </a:p>
          <a:p>
            <a:pPr marL="342900" indent="-342900">
              <a:buFontTx/>
              <a:buChar char="-"/>
            </a:pPr>
            <a:r>
              <a:rPr lang="en-US" sz="2000" dirty="0"/>
              <a:t>Set direction for the whole economy</a:t>
            </a:r>
          </a:p>
          <a:p>
            <a:pPr marL="342900" indent="-342900">
              <a:buFontTx/>
              <a:buChar char="-"/>
            </a:pPr>
            <a:r>
              <a:rPr lang="en-US" sz="2000" dirty="0"/>
              <a:t>Approach as mission-oriented innovation with concrete targets</a:t>
            </a:r>
          </a:p>
          <a:p>
            <a:pPr marL="342900" indent="-342900">
              <a:buFontTx/>
              <a:buChar char="-"/>
            </a:pPr>
            <a:r>
              <a:rPr lang="en-US" sz="2000" dirty="0"/>
              <a:t>Policy: bottom-up, participatory, long-term design</a:t>
            </a:r>
          </a:p>
          <a:p>
            <a:pPr marL="342900" indent="-342900">
              <a:buFontTx/>
              <a:buChar char="-"/>
            </a:pPr>
            <a:endParaRPr lang="en-US" sz="2000" dirty="0"/>
          </a:p>
          <a:p>
            <a:r>
              <a:rPr lang="en-US" sz="2000" dirty="0"/>
              <a:t>Incredible development of solar panel deployment shows: public innovation policies crucial</a:t>
            </a:r>
          </a:p>
          <a:p>
            <a:pPr marL="342900" indent="-342900">
              <a:buFontTx/>
              <a:buChar char="-"/>
            </a:pPr>
            <a:endParaRPr lang="en-US" sz="2000" dirty="0"/>
          </a:p>
        </p:txBody>
      </p:sp>
      <p:pic>
        <p:nvPicPr>
          <p:cNvPr id="14" name="Picture 13" descr="UNEnvironment_Logo_English_Short_colou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049" y="5995077"/>
            <a:ext cx="1329618" cy="862923"/>
          </a:xfrm>
          <a:prstGeom prst="rect">
            <a:avLst/>
          </a:prstGeom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634984" y="270934"/>
            <a:ext cx="7772400" cy="5249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r>
              <a:rPr lang="en-US" sz="3000" dirty="0">
                <a:solidFill>
                  <a:srgbClr val="00AEEF"/>
                </a:solidFill>
              </a:rPr>
              <a:t>The role of innovation</a:t>
            </a:r>
          </a:p>
        </p:txBody>
      </p:sp>
    </p:spTree>
    <p:extLst>
      <p:ext uri="{BB962C8B-B14F-4D97-AF65-F5344CB8AC3E}">
        <p14:creationId xmlns:p14="http://schemas.microsoft.com/office/powerpoint/2010/main" val="20464932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4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1193800"/>
            <a:ext cx="9144000" cy="0"/>
          </a:xfrm>
          <a:prstGeom prst="line">
            <a:avLst/>
          </a:prstGeom>
          <a:ln w="12700" cmpd="sng">
            <a:solidFill>
              <a:srgbClr val="C7EAFB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5976507"/>
            <a:ext cx="9144000" cy="0"/>
          </a:xfrm>
          <a:prstGeom prst="line">
            <a:avLst/>
          </a:prstGeom>
          <a:ln w="12700" cmpd="sng">
            <a:solidFill>
              <a:srgbClr val="C7EAFB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itle 1"/>
          <p:cNvSpPr txBox="1">
            <a:spLocks/>
          </p:cNvSpPr>
          <p:nvPr/>
        </p:nvSpPr>
        <p:spPr>
          <a:xfrm>
            <a:off x="634984" y="1591733"/>
            <a:ext cx="6968083" cy="39677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r>
              <a:rPr lang="en-US" sz="2400" dirty="0"/>
              <a:t>Available on unenvironment.org</a:t>
            </a:r>
          </a:p>
          <a:p>
            <a:endParaRPr lang="en-US" sz="2400" dirty="0"/>
          </a:p>
          <a:p>
            <a:pPr marL="342900" indent="-342900">
              <a:buFontTx/>
              <a:buChar char="-"/>
            </a:pPr>
            <a:r>
              <a:rPr lang="en-US" sz="2000" dirty="0"/>
              <a:t>Entire report, including annexes</a:t>
            </a:r>
          </a:p>
          <a:p>
            <a:pPr marL="342900" indent="-342900">
              <a:buFontTx/>
              <a:buChar char="-"/>
            </a:pPr>
            <a:r>
              <a:rPr lang="en-US" sz="2000" dirty="0"/>
              <a:t>Executive Summary – in all UN languages</a:t>
            </a:r>
          </a:p>
          <a:p>
            <a:pPr marL="342900" indent="-342900">
              <a:buFontTx/>
              <a:buChar char="-"/>
            </a:pPr>
            <a:r>
              <a:rPr lang="en-US" sz="2000" dirty="0"/>
              <a:t>E-book</a:t>
            </a:r>
          </a:p>
          <a:p>
            <a:pPr marL="342900" indent="-342900">
              <a:buFontTx/>
              <a:buChar char="-"/>
            </a:pPr>
            <a:r>
              <a:rPr lang="en-US" sz="2000" dirty="0"/>
              <a:t>Key messages</a:t>
            </a:r>
          </a:p>
          <a:p>
            <a:pPr marL="342900" indent="-342900">
              <a:buFontTx/>
              <a:buChar char="-"/>
            </a:pPr>
            <a:r>
              <a:rPr lang="en-US" sz="2000" dirty="0"/>
              <a:t>Press release</a:t>
            </a:r>
          </a:p>
          <a:p>
            <a:pPr marL="342900" indent="-342900">
              <a:buFontTx/>
              <a:buChar char="-"/>
            </a:pPr>
            <a:r>
              <a:rPr lang="en-US" sz="2000" dirty="0"/>
              <a:t>Video</a:t>
            </a:r>
          </a:p>
          <a:p>
            <a:pPr marL="342900" indent="-342900">
              <a:buFontTx/>
              <a:buChar char="-"/>
            </a:pPr>
            <a:r>
              <a:rPr lang="en-US" sz="2000" dirty="0"/>
              <a:t>Data visualization</a:t>
            </a:r>
          </a:p>
          <a:p>
            <a:pPr marL="342900" indent="-342900">
              <a:buFontTx/>
              <a:buChar char="-"/>
            </a:pPr>
            <a:endParaRPr lang="en-US" sz="2000" dirty="0"/>
          </a:p>
          <a:p>
            <a:endParaRPr lang="en-US" sz="2000" dirty="0"/>
          </a:p>
          <a:p>
            <a:pPr marL="342900" indent="-342900">
              <a:buFontTx/>
              <a:buChar char="-"/>
            </a:pPr>
            <a:endParaRPr lang="en-US" sz="2000" dirty="0"/>
          </a:p>
          <a:p>
            <a:r>
              <a:rPr lang="en-US" sz="2000" dirty="0"/>
              <a:t> </a:t>
            </a:r>
          </a:p>
        </p:txBody>
      </p:sp>
      <p:pic>
        <p:nvPicPr>
          <p:cNvPr id="14" name="Picture 13" descr="UNEnvironment_Logo_English_Short_colou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049" y="5995077"/>
            <a:ext cx="1329618" cy="862923"/>
          </a:xfrm>
          <a:prstGeom prst="rect">
            <a:avLst/>
          </a:prstGeom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634984" y="270934"/>
            <a:ext cx="7772400" cy="5249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Roboto Regular"/>
                <a:ea typeface="+mj-ea"/>
                <a:cs typeface="Roboto Regular"/>
              </a:defRPr>
            </a:lvl1pPr>
          </a:lstStyle>
          <a:p>
            <a:r>
              <a:rPr lang="en-US" sz="3000" dirty="0">
                <a:solidFill>
                  <a:srgbClr val="00AEEF"/>
                </a:solidFill>
              </a:rPr>
              <a:t>Outreach material</a:t>
            </a:r>
          </a:p>
        </p:txBody>
      </p:sp>
      <p:pic>
        <p:nvPicPr>
          <p:cNvPr id="2" name="Online Media 1" title="Mind the Gap - Temperatures Rising">
            <a:hlinkClick r:id="" action="ppaction://media"/>
            <a:extLst>
              <a:ext uri="{FF2B5EF4-FFF2-40B4-BE49-F238E27FC236}">
                <a16:creationId xmlns:a16="http://schemas.microsoft.com/office/drawing/2014/main" id="{5DE3082F-C460-41F1-9EA3-CDFDE495A73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604438" y="3210392"/>
            <a:ext cx="457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2885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solidFill>
          <a:srgbClr val="00AE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728121" y="4493683"/>
            <a:ext cx="7679263" cy="0"/>
          </a:xfrm>
          <a:prstGeom prst="line">
            <a:avLst/>
          </a:prstGeom>
          <a:ln w="12700" cmpd="sng">
            <a:solidFill>
              <a:schemeClr val="bg1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UNEnvironment_Logo_English_Short_whit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5052" y="2874027"/>
            <a:ext cx="2495615" cy="1619656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5156201" y="4575386"/>
            <a:ext cx="3327384" cy="834814"/>
          </a:xfrm>
        </p:spPr>
        <p:txBody>
          <a:bodyPr>
            <a:normAutofit/>
          </a:bodyPr>
          <a:lstStyle/>
          <a:p>
            <a:pPr algn="r"/>
            <a:r>
              <a:rPr lang="en-US" sz="1600" dirty="0">
                <a:solidFill>
                  <a:srgbClr val="FFFFFF"/>
                </a:solidFill>
              </a:rPr>
              <a:t>Philip Drost </a:t>
            </a:r>
          </a:p>
          <a:p>
            <a:pPr algn="r"/>
            <a:r>
              <a:rPr lang="en-US" sz="900" dirty="0">
                <a:solidFill>
                  <a:srgbClr val="FFFFFF"/>
                </a:solidFill>
              </a:rPr>
              <a:t>Science Division / Scientific Assessment Branch</a:t>
            </a:r>
          </a:p>
          <a:p>
            <a:pPr algn="r"/>
            <a:r>
              <a:rPr lang="en-US" sz="900" dirty="0">
                <a:solidFill>
                  <a:srgbClr val="FFFFFF"/>
                </a:solidFill>
              </a:rPr>
              <a:t>philip.drost@un.org</a:t>
            </a:r>
          </a:p>
          <a:p>
            <a:pPr algn="r"/>
            <a:endParaRPr lang="en-US" sz="900" dirty="0">
              <a:solidFill>
                <a:srgbClr val="FFFFFF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728121" y="5790240"/>
            <a:ext cx="7679263" cy="0"/>
          </a:xfrm>
          <a:prstGeom prst="line">
            <a:avLst/>
          </a:prstGeom>
          <a:ln w="12700" cmpd="sng">
            <a:solidFill>
              <a:schemeClr val="bg1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15F8377B-6922-44C5-BC87-E774D4BB19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121" y="245302"/>
            <a:ext cx="3455198" cy="408934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4327CFB-31F8-40D2-A442-98449BE76CFD}"/>
              </a:ext>
            </a:extLst>
          </p:cNvPr>
          <p:cNvSpPr txBox="1"/>
          <p:nvPr/>
        </p:nvSpPr>
        <p:spPr>
          <a:xfrm>
            <a:off x="3380393" y="5179367"/>
            <a:ext cx="51031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unenvironment.org/emissionsgap</a:t>
            </a:r>
          </a:p>
        </p:txBody>
      </p:sp>
    </p:spTree>
    <p:extLst>
      <p:ext uri="{BB962C8B-B14F-4D97-AF65-F5344CB8AC3E}">
        <p14:creationId xmlns:p14="http://schemas.microsoft.com/office/powerpoint/2010/main" val="6597287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UNEnvironment_PPT_English</Template>
  <TotalTime>0</TotalTime>
  <Words>733</Words>
  <Application>Microsoft Office PowerPoint</Application>
  <PresentationFormat>On-screen Show (4:3)</PresentationFormat>
  <Paragraphs>147</Paragraphs>
  <Slides>20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Roboto Regular</vt:lpstr>
      <vt:lpstr>Times New Roman</vt:lpstr>
      <vt:lpstr>Wingdings</vt:lpstr>
      <vt:lpstr>Office Theme</vt:lpstr>
      <vt:lpstr>Emissions Gap Report 2018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2018-12-04T14:03:16Z</dcterms:created>
  <dcterms:modified xsi:type="dcterms:W3CDTF">2018-12-04T14:25:45Z</dcterms:modified>
</cp:coreProperties>
</file>