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ppt" ContentType="application/vnd.ms-powerpoint"/>
  <Default Extension="rels" ContentType="application/vnd.openxmlformats-package.relationships+xml"/>
  <Default Extension="vml" ContentType="application/vnd.openxmlformats-officedocument.vmlDrawing"/>
  <Default Extension="tif" ContentType="image/tif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2" r:id="rId4"/>
    <p:sldId id="259" r:id="rId5"/>
    <p:sldId id="260" r:id="rId6"/>
    <p:sldId id="263" r:id="rId7"/>
    <p:sldId id="264" r:id="rId8"/>
    <p:sldId id="261" r:id="rId9"/>
    <p:sldId id="265" r:id="rId10"/>
    <p:sldId id="266" r:id="rId11"/>
    <p:sldId id="268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1.ppt"/><Relationship Id="rId4" Type="http://schemas.openxmlformats.org/officeDocument/2006/relationships/image" Target="../media/image14.emf"/><Relationship Id="rId5" Type="http://schemas.openxmlformats.org/officeDocument/2006/relationships/image" Target="../media/image15.ti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0865" y="711254"/>
            <a:ext cx="9444358" cy="1896035"/>
          </a:xfrm>
        </p:spPr>
        <p:txBody>
          <a:bodyPr/>
          <a:lstStyle/>
          <a:p>
            <a:pPr algn="ctr"/>
            <a:r>
              <a:rPr lang="es-AR" sz="3200" dirty="0" smtClean="0"/>
              <a:t>EMMA Master </a:t>
            </a:r>
            <a:r>
              <a:rPr lang="es-AR" sz="3200" dirty="0" err="1" smtClean="0"/>
              <a:t>Station</a:t>
            </a:r>
            <a:r>
              <a:rPr lang="es-AR" sz="3200" dirty="0" smtClean="0"/>
              <a:t> </a:t>
            </a:r>
            <a:br>
              <a:rPr lang="es-AR" sz="3200" dirty="0" smtClean="0"/>
            </a:br>
            <a:r>
              <a:rPr lang="es-AR" sz="3200" dirty="0" smtClean="0"/>
              <a:t>(North Patagonia, Argentina)</a:t>
            </a:r>
            <a:r>
              <a:rPr lang="es-AR" sz="4000" dirty="0" smtClean="0"/>
              <a:t/>
            </a:r>
            <a:br>
              <a:rPr lang="es-AR" sz="4000" dirty="0" smtClean="0"/>
            </a:br>
            <a:endParaRPr lang="es-AR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3896" y="1969786"/>
            <a:ext cx="9238296" cy="383449"/>
          </a:xfrm>
        </p:spPr>
        <p:txBody>
          <a:bodyPr/>
          <a:lstStyle/>
          <a:p>
            <a:pPr algn="ctr"/>
            <a:r>
              <a:rPr lang="es-AR" b="1" dirty="0" err="1" smtClean="0"/>
              <a:t>Established</a:t>
            </a:r>
            <a:r>
              <a:rPr lang="es-AR" b="1" dirty="0" smtClean="0"/>
              <a:t> </a:t>
            </a:r>
            <a:r>
              <a:rPr lang="es-AR" b="1" dirty="0" err="1" smtClean="0"/>
              <a:t>by</a:t>
            </a:r>
            <a:r>
              <a:rPr lang="es-AR" b="1" dirty="0" smtClean="0"/>
              <a:t> </a:t>
            </a:r>
            <a:r>
              <a:rPr lang="es-AR" b="1" dirty="0" err="1" smtClean="0"/>
              <a:t>the</a:t>
            </a:r>
            <a:r>
              <a:rPr lang="es-AR" b="1" dirty="0" smtClean="0"/>
              <a:t> Global Mercury </a:t>
            </a:r>
            <a:r>
              <a:rPr lang="es-AR" b="1" dirty="0" err="1" smtClean="0"/>
              <a:t>Observation</a:t>
            </a:r>
            <a:r>
              <a:rPr lang="es-AR" b="1" dirty="0" smtClean="0"/>
              <a:t> SYSTEM (FP7- EU)</a:t>
            </a:r>
            <a:endParaRPr lang="es-AR" b="1" dirty="0"/>
          </a:p>
        </p:txBody>
      </p:sp>
      <p:pic>
        <p:nvPicPr>
          <p:cNvPr id="1028" name="Picture 4" descr="http://gmos.eu/images/stories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138" y="2353235"/>
            <a:ext cx="5889812" cy="385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4867836" y="4383741"/>
            <a:ext cx="524436" cy="282388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077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7731" y="611601"/>
            <a:ext cx="8791430" cy="1451453"/>
          </a:xfrm>
        </p:spPr>
        <p:txBody>
          <a:bodyPr/>
          <a:lstStyle/>
          <a:p>
            <a:pPr algn="ctr"/>
            <a:r>
              <a:rPr lang="es-AR" sz="2400" dirty="0" smtClean="0"/>
              <a:t>Nahuel </a:t>
            </a:r>
            <a:r>
              <a:rPr lang="es-AR" sz="2400" dirty="0" err="1" smtClean="0"/>
              <a:t>Huapi</a:t>
            </a:r>
            <a:r>
              <a:rPr lang="es-AR" sz="2400" dirty="0" smtClean="0"/>
              <a:t> </a:t>
            </a:r>
            <a:r>
              <a:rPr lang="es-AR" sz="2400" dirty="0" err="1" smtClean="0"/>
              <a:t>National</a:t>
            </a:r>
            <a:r>
              <a:rPr lang="es-AR" sz="2400" dirty="0" smtClean="0"/>
              <a:t> Park</a:t>
            </a:r>
            <a:br>
              <a:rPr lang="es-AR" sz="2400" dirty="0" smtClean="0"/>
            </a:br>
            <a:r>
              <a:rPr lang="es-AR" sz="2400" dirty="0" smtClean="0"/>
              <a:t>EMMA </a:t>
            </a:r>
            <a:r>
              <a:rPr lang="es-AR" sz="2400" dirty="0" err="1" smtClean="0"/>
              <a:t>Station</a:t>
            </a:r>
            <a:r>
              <a:rPr lang="es-AR" sz="2400" dirty="0" smtClean="0"/>
              <a:t> (41.13°S - 71.42°W) </a:t>
            </a:r>
            <a:br>
              <a:rPr lang="es-AR" sz="2400" dirty="0" smtClean="0"/>
            </a:br>
            <a:r>
              <a:rPr lang="es-AR" sz="2400" dirty="0" smtClean="0"/>
              <a:t>(Field </a:t>
            </a:r>
            <a:r>
              <a:rPr lang="es-AR" sz="2400" dirty="0" err="1" smtClean="0"/>
              <a:t>laboratory</a:t>
            </a:r>
            <a:r>
              <a:rPr lang="es-AR" sz="2400" dirty="0" smtClean="0"/>
              <a:t> </a:t>
            </a:r>
            <a:r>
              <a:rPr lang="es-AR" sz="2400" dirty="0" err="1" smtClean="0"/>
              <a:t>Comahue</a:t>
            </a:r>
            <a:r>
              <a:rPr lang="es-AR" sz="2400" dirty="0" smtClean="0"/>
              <a:t> </a:t>
            </a:r>
            <a:r>
              <a:rPr lang="es-AR" sz="2400" dirty="0" err="1" smtClean="0"/>
              <a:t>University</a:t>
            </a:r>
            <a:r>
              <a:rPr lang="es-AR" sz="2400" dirty="0" smtClean="0"/>
              <a:t> &amp; CONICET)</a:t>
            </a:r>
            <a:endParaRPr lang="es-AR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971195" y="2456683"/>
            <a:ext cx="10918437" cy="3620560"/>
            <a:chOff x="1033540" y="2817486"/>
            <a:chExt cx="4966484" cy="2010665"/>
          </a:xfrm>
        </p:grpSpPr>
        <p:grpSp>
          <p:nvGrpSpPr>
            <p:cNvPr id="5" name="Grupo 4"/>
            <p:cNvGrpSpPr/>
            <p:nvPr/>
          </p:nvGrpSpPr>
          <p:grpSpPr>
            <a:xfrm>
              <a:off x="1033540" y="2817486"/>
              <a:ext cx="3359889" cy="2010665"/>
              <a:chOff x="1128584" y="2817487"/>
              <a:chExt cx="3264845" cy="1828794"/>
            </a:xfrm>
          </p:grpSpPr>
          <p:grpSp>
            <p:nvGrpSpPr>
              <p:cNvPr id="9" name="Grupo 8"/>
              <p:cNvGrpSpPr/>
              <p:nvPr/>
            </p:nvGrpSpPr>
            <p:grpSpPr>
              <a:xfrm>
                <a:off x="2273824" y="2817487"/>
                <a:ext cx="2119605" cy="1828794"/>
                <a:chOff x="1717404" y="0"/>
                <a:chExt cx="3086100" cy="4567602"/>
              </a:xfrm>
            </p:grpSpPr>
            <p:pic>
              <p:nvPicPr>
                <p:cNvPr id="14" name="Imagen 1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717404" y="0"/>
                  <a:ext cx="3086100" cy="4533900"/>
                </a:xfrm>
                <a:prstGeom prst="rect">
                  <a:avLst/>
                </a:prstGeom>
              </p:spPr>
            </p:pic>
            <p:sp>
              <p:nvSpPr>
                <p:cNvPr id="15" name="Estrella de 5 puntas 14"/>
                <p:cNvSpPr/>
                <p:nvPr/>
              </p:nvSpPr>
              <p:spPr>
                <a:xfrm>
                  <a:off x="2255334" y="4165243"/>
                  <a:ext cx="183609" cy="252520"/>
                </a:xfrm>
                <a:prstGeom prst="star5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CuadroTexto 10"/>
                <p:cNvSpPr txBox="1"/>
                <p:nvPr/>
              </p:nvSpPr>
              <p:spPr>
                <a:xfrm>
                  <a:off x="2390965" y="4118260"/>
                  <a:ext cx="1750059" cy="449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s-ES" sz="2000" kern="1200" dirty="0" smtClean="0">
                      <a:solidFill>
                        <a:srgbClr val="FFFFFF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rPr>
                    <a:t>EMMA </a:t>
                  </a:r>
                  <a:r>
                    <a:rPr lang="es-ES" sz="2000" kern="1200" dirty="0" err="1" smtClean="0">
                      <a:solidFill>
                        <a:srgbClr val="FFFFFF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rPr>
                    <a:t>Station</a:t>
                  </a:r>
                  <a:endPara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10" name="Imagen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8584" y="2817487"/>
                <a:ext cx="1418589" cy="1815300"/>
              </a:xfrm>
              <a:prstGeom prst="rect">
                <a:avLst/>
              </a:prstGeom>
            </p:spPr>
          </p:pic>
          <p:sp>
            <p:nvSpPr>
              <p:cNvPr id="11" name="Estrella de 5 puntas 10"/>
              <p:cNvSpPr/>
              <p:nvPr/>
            </p:nvSpPr>
            <p:spPr>
              <a:xfrm>
                <a:off x="1458556" y="3342820"/>
                <a:ext cx="127491" cy="88119"/>
              </a:xfrm>
              <a:prstGeom prst="star5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cxnSp>
            <p:nvCxnSpPr>
              <p:cNvPr id="12" name="Conector curvado 11"/>
              <p:cNvCxnSpPr/>
              <p:nvPr/>
            </p:nvCxnSpPr>
            <p:spPr>
              <a:xfrm>
                <a:off x="1605291" y="3386879"/>
                <a:ext cx="1728335" cy="570759"/>
              </a:xfrm>
              <a:prstGeom prst="curvedConnector3">
                <a:avLst/>
              </a:prstGeom>
              <a:ln w="63500" cap="rnd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Estrella de 5 puntas 12"/>
              <p:cNvSpPr/>
              <p:nvPr/>
            </p:nvSpPr>
            <p:spPr>
              <a:xfrm>
                <a:off x="3408127" y="3925479"/>
                <a:ext cx="112788" cy="64318"/>
              </a:xfrm>
              <a:prstGeom prst="star5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93429" y="2817487"/>
              <a:ext cx="1606595" cy="971168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3429" y="3777903"/>
              <a:ext cx="1606595" cy="10354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146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/>
              <a:t>Climate</a:t>
            </a:r>
            <a:r>
              <a:rPr lang="es-AR" dirty="0" smtClean="0"/>
              <a:t> &amp; </a:t>
            </a:r>
            <a:r>
              <a:rPr lang="es-AR" dirty="0" err="1" smtClean="0"/>
              <a:t>biomes</a:t>
            </a:r>
            <a:r>
              <a:rPr lang="es-AR" dirty="0" smtClean="0"/>
              <a:t> </a:t>
            </a:r>
            <a:r>
              <a:rPr lang="es-AR" dirty="0" err="1" smtClean="0"/>
              <a:t>surrounding</a:t>
            </a:r>
            <a:r>
              <a:rPr lang="es-AR" dirty="0" smtClean="0"/>
              <a:t> EMMA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747" y="3718631"/>
            <a:ext cx="9280759" cy="313936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31966" y="2077808"/>
            <a:ext cx="101280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err="1" smtClean="0"/>
              <a:t>Cold</a:t>
            </a:r>
            <a:r>
              <a:rPr lang="es-AR" b="1" dirty="0" smtClean="0"/>
              <a:t> </a:t>
            </a:r>
            <a:r>
              <a:rPr lang="es-AR" b="1" dirty="0" err="1" smtClean="0"/>
              <a:t>temperate</a:t>
            </a:r>
            <a:endParaRPr lang="es-AR" b="1" dirty="0" smtClean="0"/>
          </a:p>
          <a:p>
            <a:r>
              <a:rPr lang="es-AR" b="1" dirty="0" err="1" smtClean="0"/>
              <a:t>Strong</a:t>
            </a:r>
            <a:r>
              <a:rPr lang="es-AR" b="1" dirty="0" smtClean="0"/>
              <a:t> </a:t>
            </a:r>
            <a:r>
              <a:rPr lang="es-AR" b="1" dirty="0" err="1" smtClean="0"/>
              <a:t>westerly</a:t>
            </a:r>
            <a:r>
              <a:rPr lang="es-AR" b="1" dirty="0" smtClean="0"/>
              <a:t> </a:t>
            </a:r>
            <a:r>
              <a:rPr lang="es-AR" b="1" dirty="0" err="1" smtClean="0"/>
              <a:t>winds</a:t>
            </a:r>
            <a:r>
              <a:rPr lang="es-AR" b="1" dirty="0" smtClean="0"/>
              <a:t> </a:t>
            </a:r>
            <a:r>
              <a:rPr lang="es-AR" b="1" dirty="0" err="1" smtClean="0"/>
              <a:t>year</a:t>
            </a:r>
            <a:r>
              <a:rPr lang="es-AR" b="1" dirty="0" smtClean="0"/>
              <a:t> round</a:t>
            </a:r>
          </a:p>
          <a:p>
            <a:r>
              <a:rPr lang="es-AR" b="1" dirty="0" err="1"/>
              <a:t>Orographic</a:t>
            </a:r>
            <a:r>
              <a:rPr lang="es-AR" b="1" dirty="0"/>
              <a:t> </a:t>
            </a:r>
            <a:r>
              <a:rPr lang="es-AR" b="1" dirty="0" err="1"/>
              <a:t>precipitation</a:t>
            </a:r>
            <a:r>
              <a:rPr lang="es-AR" b="1" dirty="0"/>
              <a:t>- rain </a:t>
            </a:r>
            <a:r>
              <a:rPr lang="es-AR" b="1" dirty="0" err="1"/>
              <a:t>shadow</a:t>
            </a:r>
            <a:r>
              <a:rPr lang="es-AR" b="1" dirty="0"/>
              <a:t> </a:t>
            </a:r>
          </a:p>
          <a:p>
            <a:r>
              <a:rPr lang="es-AR" b="1" dirty="0" err="1" smtClean="0"/>
              <a:t>Huge</a:t>
            </a:r>
            <a:r>
              <a:rPr lang="es-AR" b="1" dirty="0" smtClean="0"/>
              <a:t> </a:t>
            </a:r>
            <a:r>
              <a:rPr lang="es-AR" b="1" dirty="0" err="1" smtClean="0"/>
              <a:t>precipitation</a:t>
            </a:r>
            <a:r>
              <a:rPr lang="es-AR" b="1" dirty="0" smtClean="0"/>
              <a:t> </a:t>
            </a:r>
            <a:r>
              <a:rPr lang="es-AR" b="1" dirty="0" err="1" smtClean="0"/>
              <a:t>gradient</a:t>
            </a:r>
            <a:r>
              <a:rPr lang="es-AR" b="1" dirty="0" smtClean="0"/>
              <a:t> (</a:t>
            </a:r>
            <a:r>
              <a:rPr lang="es-AR" b="1" dirty="0" err="1" smtClean="0"/>
              <a:t>dropping</a:t>
            </a:r>
            <a:r>
              <a:rPr lang="es-AR" b="1" dirty="0" smtClean="0"/>
              <a:t> </a:t>
            </a:r>
            <a:r>
              <a:rPr lang="es-AR" b="1" dirty="0" err="1" smtClean="0"/>
              <a:t>from</a:t>
            </a:r>
            <a:r>
              <a:rPr lang="es-AR" b="1" dirty="0" smtClean="0"/>
              <a:t> 3000 to 700 mm/y in 64 km)</a:t>
            </a:r>
          </a:p>
          <a:p>
            <a:r>
              <a:rPr lang="es-AR" b="1" dirty="0" err="1" smtClean="0"/>
              <a:t>Terrestrial</a:t>
            </a:r>
            <a:r>
              <a:rPr lang="es-AR" b="1" dirty="0" smtClean="0"/>
              <a:t> </a:t>
            </a:r>
            <a:r>
              <a:rPr lang="es-AR" b="1" dirty="0" err="1" smtClean="0"/>
              <a:t>biomes</a:t>
            </a:r>
            <a:r>
              <a:rPr lang="es-AR" b="1" dirty="0" smtClean="0"/>
              <a:t> </a:t>
            </a:r>
            <a:r>
              <a:rPr lang="es-AR" b="1" dirty="0" err="1" smtClean="0"/>
              <a:t>characterized</a:t>
            </a:r>
            <a:r>
              <a:rPr lang="es-AR" b="1" dirty="0" smtClean="0"/>
              <a:t> </a:t>
            </a:r>
            <a:r>
              <a:rPr lang="es-AR" b="1" dirty="0" err="1" smtClean="0"/>
              <a:t>by</a:t>
            </a:r>
            <a:r>
              <a:rPr lang="es-AR" b="1" dirty="0" smtClean="0"/>
              <a:t> </a:t>
            </a:r>
            <a:r>
              <a:rPr lang="es-AR" b="1" dirty="0" err="1" smtClean="0"/>
              <a:t>forest</a:t>
            </a:r>
            <a:r>
              <a:rPr lang="es-AR" b="1" dirty="0" smtClean="0"/>
              <a:t> at </a:t>
            </a:r>
            <a:r>
              <a:rPr lang="es-AR" b="1" dirty="0" err="1" smtClean="0"/>
              <a:t>the</a:t>
            </a:r>
            <a:r>
              <a:rPr lang="es-AR" b="1" dirty="0" smtClean="0"/>
              <a:t> </a:t>
            </a:r>
            <a:r>
              <a:rPr lang="es-AR" b="1" dirty="0" err="1" smtClean="0"/>
              <a:t>west</a:t>
            </a:r>
            <a:r>
              <a:rPr lang="es-AR" b="1" dirty="0" smtClean="0"/>
              <a:t> </a:t>
            </a:r>
            <a:r>
              <a:rPr lang="es-AR" b="1" dirty="0" err="1" smtClean="0"/>
              <a:t>grading</a:t>
            </a:r>
            <a:r>
              <a:rPr lang="es-AR" b="1" dirty="0" smtClean="0"/>
              <a:t> to </a:t>
            </a:r>
            <a:r>
              <a:rPr lang="es-AR" b="1" dirty="0" err="1" smtClean="0"/>
              <a:t>arid</a:t>
            </a:r>
            <a:r>
              <a:rPr lang="es-AR" b="1" dirty="0" smtClean="0"/>
              <a:t> </a:t>
            </a:r>
            <a:r>
              <a:rPr lang="es-AR" b="1" dirty="0" err="1" smtClean="0"/>
              <a:t>steppe</a:t>
            </a:r>
            <a:endParaRPr lang="es-AR" b="1" dirty="0" smtClean="0"/>
          </a:p>
          <a:p>
            <a:r>
              <a:rPr lang="es-AR" b="1" dirty="0" err="1" smtClean="0"/>
              <a:t>Large</a:t>
            </a:r>
            <a:r>
              <a:rPr lang="es-AR" b="1" dirty="0" smtClean="0"/>
              <a:t> </a:t>
            </a:r>
            <a:r>
              <a:rPr lang="es-AR" b="1" dirty="0" err="1" smtClean="0"/>
              <a:t>aquatic</a:t>
            </a:r>
            <a:r>
              <a:rPr lang="es-AR" b="1" dirty="0" smtClean="0"/>
              <a:t> </a:t>
            </a:r>
            <a:r>
              <a:rPr lang="es-AR" b="1" dirty="0" err="1" smtClean="0"/>
              <a:t>headwater</a:t>
            </a:r>
            <a:r>
              <a:rPr lang="es-AR" b="1" dirty="0" smtClean="0"/>
              <a:t> </a:t>
            </a:r>
            <a:r>
              <a:rPr lang="es-AR" b="1" dirty="0" err="1" smtClean="0"/>
              <a:t>network</a:t>
            </a:r>
            <a:r>
              <a:rPr lang="es-AR" b="1" dirty="0" smtClean="0"/>
              <a:t> at </a:t>
            </a:r>
            <a:r>
              <a:rPr lang="es-AR" b="1" dirty="0" err="1" smtClean="0"/>
              <a:t>the</a:t>
            </a:r>
            <a:r>
              <a:rPr lang="es-AR" b="1" dirty="0" smtClean="0"/>
              <a:t> </a:t>
            </a:r>
            <a:r>
              <a:rPr lang="es-AR" b="1" dirty="0" err="1" smtClean="0"/>
              <a:t>west</a:t>
            </a:r>
            <a:r>
              <a:rPr lang="es-AR" b="1" dirty="0"/>
              <a:t> </a:t>
            </a:r>
            <a:r>
              <a:rPr lang="es-AR" b="1" dirty="0" err="1" smtClean="0"/>
              <a:t>draining</a:t>
            </a:r>
            <a:r>
              <a:rPr lang="es-AR" b="1" dirty="0" smtClean="0"/>
              <a:t> </a:t>
            </a:r>
            <a:r>
              <a:rPr lang="es-AR" b="1" dirty="0" err="1" smtClean="0"/>
              <a:t>towards</a:t>
            </a:r>
            <a:r>
              <a:rPr lang="es-AR" b="1" dirty="0" smtClean="0"/>
              <a:t> </a:t>
            </a:r>
            <a:r>
              <a:rPr lang="es-AR" b="1" dirty="0" err="1" smtClean="0"/>
              <a:t>arid</a:t>
            </a:r>
            <a:r>
              <a:rPr lang="es-AR" b="1" dirty="0" smtClean="0"/>
              <a:t> Patagonia at </a:t>
            </a:r>
            <a:r>
              <a:rPr lang="es-AR" b="1" dirty="0" err="1" smtClean="0"/>
              <a:t>the</a:t>
            </a:r>
            <a:r>
              <a:rPr lang="es-AR" b="1" dirty="0" smtClean="0"/>
              <a:t> </a:t>
            </a:r>
            <a:r>
              <a:rPr lang="es-AR" b="1" dirty="0" err="1" smtClean="0"/>
              <a:t>east</a:t>
            </a:r>
            <a:endParaRPr lang="es-AR" b="1" dirty="0" smtClean="0"/>
          </a:p>
        </p:txBody>
      </p:sp>
    </p:spTree>
    <p:extLst>
      <p:ext uri="{BB962C8B-B14F-4D97-AF65-F5344CB8AC3E}">
        <p14:creationId xmlns:p14="http://schemas.microsoft.com/office/powerpoint/2010/main" val="359718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err="1" smtClean="0"/>
              <a:t>Potential</a:t>
            </a:r>
            <a:r>
              <a:rPr lang="es-AR" dirty="0" smtClean="0"/>
              <a:t> </a:t>
            </a:r>
            <a:r>
              <a:rPr lang="es-AR" dirty="0" err="1" smtClean="0"/>
              <a:t>Sources</a:t>
            </a:r>
            <a:r>
              <a:rPr lang="es-AR" dirty="0" smtClean="0"/>
              <a:t> of Mercury in NW Patagonia</a:t>
            </a:r>
            <a:endParaRPr lang="es-AR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90914" y="3804489"/>
            <a:ext cx="2248699" cy="113928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1600" b="1" u="sng" dirty="0" err="1" smtClean="0"/>
              <a:t>Volcanoes</a:t>
            </a:r>
            <a:r>
              <a:rPr lang="es-AR" sz="1600" b="1" dirty="0"/>
              <a:t> </a:t>
            </a:r>
            <a:endParaRPr lang="es-AR" sz="1600" b="1" dirty="0" smtClean="0"/>
          </a:p>
          <a:p>
            <a:pPr marL="0" indent="0">
              <a:buNone/>
            </a:pPr>
            <a:r>
              <a:rPr lang="es-AR" sz="1400" b="1" dirty="0" err="1" smtClean="0"/>
              <a:t>Andean</a:t>
            </a:r>
            <a:r>
              <a:rPr lang="es-AR" sz="1400" b="1" dirty="0" smtClean="0"/>
              <a:t> Patagonia </a:t>
            </a:r>
            <a:r>
              <a:rPr lang="es-AR" sz="1400" b="1" dirty="0" err="1" smtClean="0"/>
              <a:t>is</a:t>
            </a:r>
            <a:r>
              <a:rPr lang="es-AR" sz="1400" b="1" dirty="0" smtClean="0"/>
              <a:t> in </a:t>
            </a:r>
            <a:r>
              <a:rPr lang="es-AR" sz="1400" b="1" dirty="0" err="1" smtClean="0"/>
              <a:t>the</a:t>
            </a:r>
            <a:r>
              <a:rPr lang="es-AR" sz="1400" b="1" dirty="0" smtClean="0"/>
              <a:t> </a:t>
            </a:r>
            <a:r>
              <a:rPr lang="es-AR" sz="1400" b="1" dirty="0" err="1" smtClean="0"/>
              <a:t>Southern</a:t>
            </a:r>
            <a:r>
              <a:rPr lang="es-AR" sz="1400" b="1" dirty="0" smtClean="0"/>
              <a:t> </a:t>
            </a:r>
            <a:r>
              <a:rPr lang="es-AR" sz="1400" b="1" dirty="0" err="1" smtClean="0"/>
              <a:t>Volcanic</a:t>
            </a:r>
            <a:r>
              <a:rPr lang="es-AR" sz="1400" b="1" dirty="0" smtClean="0"/>
              <a:t> </a:t>
            </a:r>
            <a:r>
              <a:rPr lang="es-AR" sz="1400" b="1" dirty="0" err="1" smtClean="0"/>
              <a:t>Zone</a:t>
            </a:r>
            <a:r>
              <a:rPr lang="es-AR" sz="1400" b="1" dirty="0" smtClean="0"/>
              <a:t>  (SVZ)</a:t>
            </a:r>
          </a:p>
          <a:p>
            <a:pPr marL="0" indent="0">
              <a:buNone/>
            </a:pPr>
            <a:endParaRPr lang="es-AR" b="1" dirty="0"/>
          </a:p>
          <a:p>
            <a:pPr marL="0" indent="0">
              <a:buNone/>
            </a:pPr>
            <a:endParaRPr lang="es-AR" b="1" dirty="0"/>
          </a:p>
          <a:p>
            <a:pPr marL="0" indent="0">
              <a:buNone/>
            </a:pPr>
            <a:endParaRPr lang="es-AR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57" y="2338803"/>
            <a:ext cx="2579841" cy="3966737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2237771" y="2262464"/>
            <a:ext cx="7109137" cy="4043077"/>
            <a:chOff x="2237771" y="2262464"/>
            <a:chExt cx="7109137" cy="4043077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771" y="2317759"/>
              <a:ext cx="7109137" cy="3987782"/>
            </a:xfrm>
            <a:prstGeom prst="rect">
              <a:avLst/>
            </a:prstGeom>
          </p:spPr>
        </p:pic>
        <p:sp>
          <p:nvSpPr>
            <p:cNvPr id="7" name="Flecha abajo 6"/>
            <p:cNvSpPr/>
            <p:nvPr/>
          </p:nvSpPr>
          <p:spPr>
            <a:xfrm rot="19275103">
              <a:off x="5394700" y="2270563"/>
              <a:ext cx="181857" cy="99690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0" name="Flecha abajo 9"/>
            <p:cNvSpPr/>
            <p:nvPr/>
          </p:nvSpPr>
          <p:spPr>
            <a:xfrm rot="19275103">
              <a:off x="4813057" y="2262464"/>
              <a:ext cx="181857" cy="99690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" name="Flecha abajo 10"/>
            <p:cNvSpPr/>
            <p:nvPr/>
          </p:nvSpPr>
          <p:spPr>
            <a:xfrm rot="19275103">
              <a:off x="5976342" y="2286008"/>
              <a:ext cx="181857" cy="99690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2" name="Flecha abajo 11"/>
            <p:cNvSpPr/>
            <p:nvPr/>
          </p:nvSpPr>
          <p:spPr>
            <a:xfrm rot="19275103">
              <a:off x="4300434" y="2286008"/>
              <a:ext cx="181857" cy="99690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3" name="Flecha abajo 12"/>
          <p:cNvSpPr/>
          <p:nvPr/>
        </p:nvSpPr>
        <p:spPr>
          <a:xfrm rot="19275103">
            <a:off x="5085005" y="2238920"/>
            <a:ext cx="181857" cy="9969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Marcador de contenido 4"/>
          <p:cNvSpPr txBox="1">
            <a:spLocks/>
          </p:cNvSpPr>
          <p:nvPr/>
        </p:nvSpPr>
        <p:spPr>
          <a:xfrm>
            <a:off x="90914" y="2314009"/>
            <a:ext cx="2128079" cy="14267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AR" sz="2500" b="1" u="sng" dirty="0" smtClean="0"/>
              <a:t>Long </a:t>
            </a:r>
            <a:r>
              <a:rPr lang="es-AR" sz="2500" b="1" u="sng" dirty="0" err="1" smtClean="0"/>
              <a:t>range</a:t>
            </a:r>
            <a:r>
              <a:rPr lang="es-AR" sz="2500" b="1" u="sng" dirty="0" smtClean="0"/>
              <a:t> </a:t>
            </a:r>
            <a:r>
              <a:rPr lang="es-AR" sz="2500" b="1" u="sng" dirty="0" err="1" smtClean="0"/>
              <a:t>atmospheric</a:t>
            </a:r>
            <a:r>
              <a:rPr lang="es-AR" sz="2500" b="1" u="sng" dirty="0" smtClean="0"/>
              <a:t> </a:t>
            </a:r>
            <a:r>
              <a:rPr lang="es-AR" sz="2500" b="1" u="sng" dirty="0" err="1" smtClean="0"/>
              <a:t>transport</a:t>
            </a:r>
            <a:r>
              <a:rPr lang="es-AR" sz="2500" b="1" u="sng" dirty="0" smtClean="0"/>
              <a:t> (W) and </a:t>
            </a:r>
            <a:r>
              <a:rPr lang="es-AR" sz="2500" b="1" u="sng" dirty="0" err="1" smtClean="0"/>
              <a:t>deposition</a:t>
            </a:r>
            <a:r>
              <a:rPr lang="es-AR" sz="2500" b="1" u="sng" dirty="0" smtClean="0"/>
              <a:t> </a:t>
            </a:r>
          </a:p>
          <a:p>
            <a:pPr marL="0" indent="0">
              <a:buFont typeface="Wingdings 3" charset="2"/>
              <a:buNone/>
            </a:pPr>
            <a:r>
              <a:rPr lang="es-AR" sz="2500" b="1" u="sng" dirty="0" smtClean="0"/>
              <a:t>(</a:t>
            </a:r>
            <a:r>
              <a:rPr lang="es-AR" sz="2500" b="1" dirty="0" err="1" smtClean="0"/>
              <a:t>favored</a:t>
            </a:r>
            <a:r>
              <a:rPr lang="es-AR" sz="2500" b="1" dirty="0" smtClean="0"/>
              <a:t> </a:t>
            </a:r>
            <a:r>
              <a:rPr lang="es-AR" sz="2500" b="1" dirty="0" err="1" smtClean="0"/>
              <a:t>by</a:t>
            </a:r>
            <a:r>
              <a:rPr lang="es-AR" sz="2500" b="1" dirty="0" smtClean="0"/>
              <a:t> </a:t>
            </a:r>
            <a:r>
              <a:rPr lang="es-AR" sz="2500" b="1" dirty="0" err="1" smtClean="0"/>
              <a:t>the</a:t>
            </a:r>
            <a:r>
              <a:rPr lang="es-AR" sz="2500" b="1" dirty="0" smtClean="0"/>
              <a:t> </a:t>
            </a:r>
            <a:r>
              <a:rPr lang="es-AR" sz="2500" b="1" dirty="0" err="1" smtClean="0"/>
              <a:t>westerlies</a:t>
            </a:r>
            <a:r>
              <a:rPr lang="es-AR" sz="2500" b="1" dirty="0" smtClean="0"/>
              <a:t> and </a:t>
            </a:r>
            <a:r>
              <a:rPr lang="es-AR" sz="2500" b="1" dirty="0" err="1" smtClean="0"/>
              <a:t>orographic</a:t>
            </a:r>
            <a:r>
              <a:rPr lang="es-AR" sz="2500" b="1" dirty="0" smtClean="0"/>
              <a:t> </a:t>
            </a:r>
            <a:r>
              <a:rPr lang="es-AR" sz="2500" b="1" dirty="0" err="1" smtClean="0"/>
              <a:t>precipitation</a:t>
            </a:r>
            <a:r>
              <a:rPr lang="es-AR" sz="2500" b="1" dirty="0" smtClean="0"/>
              <a:t>) </a:t>
            </a:r>
          </a:p>
          <a:p>
            <a:pPr marL="0" indent="0">
              <a:buFont typeface="Wingdings 3" charset="2"/>
              <a:buNone/>
            </a:pPr>
            <a:endParaRPr lang="es-AR" sz="1600" b="1" dirty="0" smtClean="0"/>
          </a:p>
          <a:p>
            <a:pPr marL="0" indent="0">
              <a:buFont typeface="Wingdings 3" charset="2"/>
              <a:buNone/>
            </a:pPr>
            <a:endParaRPr lang="es-AR" sz="3200" dirty="0" smtClean="0"/>
          </a:p>
        </p:txBody>
      </p:sp>
      <p:sp>
        <p:nvSpPr>
          <p:cNvPr id="15" name="Marcador de contenido 4"/>
          <p:cNvSpPr txBox="1">
            <a:spLocks/>
          </p:cNvSpPr>
          <p:nvPr/>
        </p:nvSpPr>
        <p:spPr>
          <a:xfrm>
            <a:off x="26600" y="4878793"/>
            <a:ext cx="2090522" cy="1426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s-AR" sz="1600" b="1" dirty="0" smtClean="0"/>
          </a:p>
          <a:p>
            <a:pPr marL="0" indent="0">
              <a:buFont typeface="Wingdings 3" charset="2"/>
              <a:buNone/>
            </a:pPr>
            <a:endParaRPr lang="es-AR" sz="1600" b="1" dirty="0" smtClean="0"/>
          </a:p>
          <a:p>
            <a:pPr marL="0" indent="0">
              <a:buFont typeface="Wingdings 3" charset="2"/>
              <a:buNone/>
            </a:pPr>
            <a:endParaRPr lang="es-AR" sz="3200" dirty="0" smtClean="0"/>
          </a:p>
        </p:txBody>
      </p:sp>
      <p:sp>
        <p:nvSpPr>
          <p:cNvPr id="16" name="Marcador de contenido 4"/>
          <p:cNvSpPr txBox="1">
            <a:spLocks/>
          </p:cNvSpPr>
          <p:nvPr/>
        </p:nvSpPr>
        <p:spPr>
          <a:xfrm>
            <a:off x="90914" y="5007510"/>
            <a:ext cx="2128077" cy="1074304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s-AR" sz="1400" b="1" u="sng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s-AR" sz="1400" b="1" u="sng" dirty="0" err="1" smtClean="0"/>
              <a:t>Forest</a:t>
            </a:r>
            <a:r>
              <a:rPr lang="es-AR" sz="1400" b="1" u="sng" dirty="0" smtClean="0"/>
              <a:t> </a:t>
            </a:r>
            <a:r>
              <a:rPr lang="es-AR" sz="1400" b="1" u="sng" dirty="0" err="1" smtClean="0"/>
              <a:t>fires</a:t>
            </a:r>
            <a:r>
              <a:rPr lang="es-AR" sz="1400" b="1" u="sng" dirty="0" smtClean="0"/>
              <a:t> at </a:t>
            </a:r>
            <a:r>
              <a:rPr lang="es-AR" sz="1400" b="1" u="sng" dirty="0" err="1" smtClean="0"/>
              <a:t>the</a:t>
            </a:r>
            <a:r>
              <a:rPr lang="es-AR" sz="1400" b="1" u="sng" dirty="0" smtClean="0"/>
              <a:t> western and </a:t>
            </a:r>
            <a:r>
              <a:rPr lang="es-AR" sz="1400" b="1" u="sng" dirty="0" err="1" smtClean="0"/>
              <a:t>eastern</a:t>
            </a:r>
            <a:r>
              <a:rPr lang="es-AR" sz="1400" b="1" u="sng" dirty="0" smtClean="0"/>
              <a:t> </a:t>
            </a:r>
            <a:r>
              <a:rPr lang="es-AR" sz="1400" b="1" u="sng" dirty="0" err="1" smtClean="0"/>
              <a:t>flanks</a:t>
            </a:r>
            <a:r>
              <a:rPr lang="es-AR" sz="1400" b="1" u="sng" dirty="0" smtClean="0"/>
              <a:t> of </a:t>
            </a:r>
            <a:r>
              <a:rPr lang="es-AR" sz="1400" b="1" u="sng" dirty="0" err="1" smtClean="0"/>
              <a:t>the</a:t>
            </a:r>
            <a:r>
              <a:rPr lang="es-AR" sz="1400" b="1" u="sng" dirty="0" smtClean="0"/>
              <a:t> Andes</a:t>
            </a:r>
            <a:endParaRPr lang="es-AR" sz="1400" b="1" u="sng" dirty="0"/>
          </a:p>
          <a:p>
            <a:pPr marL="0" indent="0">
              <a:buFont typeface="Wingdings 3" charset="2"/>
              <a:buNone/>
            </a:pPr>
            <a:endParaRPr lang="es-AR" sz="1600" b="1" dirty="0" smtClean="0"/>
          </a:p>
          <a:p>
            <a:pPr marL="0" indent="0">
              <a:buFont typeface="Wingdings 3" charset="2"/>
              <a:buNone/>
            </a:pPr>
            <a:endParaRPr lang="es-AR" sz="1600" b="1" dirty="0" smtClean="0"/>
          </a:p>
          <a:p>
            <a:pPr marL="0" indent="0">
              <a:buFont typeface="Wingdings 3" charset="2"/>
              <a:buNone/>
            </a:pPr>
            <a:endParaRPr lang="es-AR" sz="3200" dirty="0" smtClean="0"/>
          </a:p>
        </p:txBody>
      </p:sp>
    </p:spTree>
    <p:extLst>
      <p:ext uri="{BB962C8B-B14F-4D97-AF65-F5344CB8AC3E}">
        <p14:creationId xmlns:p14="http://schemas.microsoft.com/office/powerpoint/2010/main" val="14169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2800" dirty="0" err="1"/>
              <a:t>Atmospheric</a:t>
            </a:r>
            <a:r>
              <a:rPr lang="es-AR" sz="2800" dirty="0"/>
              <a:t> Hg </a:t>
            </a:r>
            <a:r>
              <a:rPr lang="es-AR" sz="2800" dirty="0" err="1"/>
              <a:t>measured</a:t>
            </a:r>
            <a:r>
              <a:rPr lang="es-AR" sz="2800" dirty="0"/>
              <a:t> at </a:t>
            </a:r>
            <a:r>
              <a:rPr lang="es-AR" sz="2800" dirty="0" err="1"/>
              <a:t>the</a:t>
            </a:r>
            <a:r>
              <a:rPr lang="es-AR" sz="2800" dirty="0"/>
              <a:t> EMMA </a:t>
            </a:r>
            <a:r>
              <a:rPr lang="es-AR" sz="2800" dirty="0" err="1"/>
              <a:t>Station</a:t>
            </a:r>
            <a:r>
              <a:rPr lang="es-AR" sz="2800" dirty="0"/>
              <a:t/>
            </a:r>
            <a:br>
              <a:rPr lang="es-AR" sz="2800" dirty="0"/>
            </a:br>
            <a:endParaRPr lang="es-AR" sz="28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09" y="1714464"/>
            <a:ext cx="8406575" cy="460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0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575581" y="524029"/>
            <a:ext cx="8761413" cy="706437"/>
          </a:xfrm>
        </p:spPr>
        <p:txBody>
          <a:bodyPr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</a:rPr>
              <a:t>GEM </a:t>
            </a:r>
            <a:r>
              <a:rPr lang="es-AR" sz="2800" b="1" dirty="0" err="1" smtClean="0">
                <a:solidFill>
                  <a:schemeClr val="tx1"/>
                </a:solidFill>
              </a:rPr>
              <a:t>seasonal</a:t>
            </a:r>
            <a:r>
              <a:rPr lang="es-AR" sz="2800" b="1" dirty="0" smtClean="0">
                <a:solidFill>
                  <a:schemeClr val="tx1"/>
                </a:solidFill>
              </a:rPr>
              <a:t> </a:t>
            </a:r>
            <a:r>
              <a:rPr lang="es-AR" sz="2800" b="1" dirty="0" err="1" smtClean="0">
                <a:solidFill>
                  <a:schemeClr val="tx1"/>
                </a:solidFill>
              </a:rPr>
              <a:t>pattern</a:t>
            </a:r>
            <a:endParaRPr lang="es-AR" sz="2800" b="1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164" y="1087624"/>
            <a:ext cx="6836897" cy="57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629655" y="298254"/>
            <a:ext cx="8761413" cy="706438"/>
          </a:xfrm>
        </p:spPr>
        <p:txBody>
          <a:bodyPr/>
          <a:lstStyle/>
          <a:p>
            <a:pPr algn="ctr"/>
            <a:r>
              <a:rPr lang="es-AR" sz="2800" b="1" dirty="0">
                <a:solidFill>
                  <a:schemeClr val="tx1"/>
                </a:solidFill>
              </a:rPr>
              <a:t>GEM </a:t>
            </a:r>
            <a:r>
              <a:rPr lang="es-AR" sz="2800" b="1" dirty="0" err="1" smtClean="0">
                <a:solidFill>
                  <a:schemeClr val="tx1"/>
                </a:solidFill>
              </a:rPr>
              <a:t>daily</a:t>
            </a:r>
            <a:r>
              <a:rPr lang="es-AR" sz="2800" b="1" dirty="0" smtClean="0">
                <a:solidFill>
                  <a:schemeClr val="tx1"/>
                </a:solidFill>
              </a:rPr>
              <a:t> </a:t>
            </a:r>
            <a:r>
              <a:rPr lang="es-AR" sz="2800" b="1" dirty="0" err="1" smtClean="0">
                <a:solidFill>
                  <a:schemeClr val="tx1"/>
                </a:solidFill>
              </a:rPr>
              <a:t>pattern</a:t>
            </a:r>
            <a:endParaRPr lang="es-AR" sz="2800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3" y="877548"/>
            <a:ext cx="7343336" cy="565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4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712881"/>
              </p:ext>
            </p:extLst>
          </p:nvPr>
        </p:nvGraphicFramePr>
        <p:xfrm>
          <a:off x="1912016" y="1491179"/>
          <a:ext cx="8426548" cy="4304710"/>
        </p:xfrm>
        <a:graphic>
          <a:graphicData uri="http://schemas.openxmlformats.org/drawingml/2006/table">
            <a:tbl>
              <a:tblPr firstRow="1" firstCol="1" bandRow="1"/>
              <a:tblGrid>
                <a:gridCol w="1290094"/>
                <a:gridCol w="1094487"/>
                <a:gridCol w="1674939"/>
                <a:gridCol w="1091757"/>
                <a:gridCol w="1091757"/>
                <a:gridCol w="1091757"/>
                <a:gridCol w="1091757"/>
              </a:tblGrid>
              <a:tr h="744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AR" sz="1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AR" sz="1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</a:t>
                      </a:r>
                      <a:r>
                        <a:rPr lang="es-AR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frame</a:t>
                      </a:r>
                      <a:endParaRPr lang="es-A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Summer DJF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Autumn (MAM)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Winter (JJA)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Spring (SON)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AR" sz="1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0.39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0.43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GEM (ng m</a:t>
                      </a:r>
                      <a:r>
                        <a:rPr lang="es-AR" sz="14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 (SD)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0.86 (0.15)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0.85 (0.15)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0.80 (0.14)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0.92 (0.10)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0.93 (0.13)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AR" sz="1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1.16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1.17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1.31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AR" sz="1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0.75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PBM (pg m</a:t>
                      </a:r>
                      <a:r>
                        <a:rPr lang="es-AR" sz="14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 (SD)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4.75 (3.49)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4.45 (2.54)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6.59 (3.33)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1.48 (1.24)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1.38 (1.42)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AR" sz="1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20.06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16.84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20.06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8.06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9.66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AR" sz="1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0.87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0.41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GOM (pg m</a:t>
                      </a:r>
                      <a:r>
                        <a:rPr lang="es-AR" sz="14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 (SD)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5.51 (3.95)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5.07 (2.41)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6.32 (4.35)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1.29 (1.11)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3.02 (1.67)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AR" sz="1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20.97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19.95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20.97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6.27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11.53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39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375" y="42846"/>
            <a:ext cx="7824264" cy="677859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10418" y="703385"/>
            <a:ext cx="3305908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Hysplit</a:t>
            </a:r>
            <a:r>
              <a:rPr lang="en-US" dirty="0" smtClean="0"/>
              <a:t> backward trajectory corresponding to a high PBM-GOM event related to a large and persistent forest fire at a southern locality (Terra EOS Image)</a:t>
            </a: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710418" y="3502855"/>
            <a:ext cx="3172264" cy="18105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Hysplit</a:t>
            </a:r>
            <a:r>
              <a:rPr lang="en-US" dirty="0" smtClean="0"/>
              <a:t> </a:t>
            </a:r>
            <a:r>
              <a:rPr lang="en-US" dirty="0"/>
              <a:t>backward </a:t>
            </a:r>
            <a:r>
              <a:rPr lang="en-US" dirty="0" smtClean="0"/>
              <a:t>trajectory corresponding </a:t>
            </a:r>
            <a:r>
              <a:rPr lang="en-US" dirty="0"/>
              <a:t>to a high </a:t>
            </a:r>
            <a:r>
              <a:rPr lang="en-US" dirty="0" smtClean="0"/>
              <a:t>PBM-GOM </a:t>
            </a:r>
            <a:r>
              <a:rPr lang="en-US" dirty="0"/>
              <a:t>event </a:t>
            </a:r>
            <a:r>
              <a:rPr lang="en-US" dirty="0" smtClean="0"/>
              <a:t>related </a:t>
            </a:r>
            <a:r>
              <a:rPr lang="en-US" dirty="0"/>
              <a:t>to a the eruption of the volcano </a:t>
            </a:r>
            <a:r>
              <a:rPr lang="en-US" dirty="0" err="1"/>
              <a:t>Calbuco</a:t>
            </a:r>
            <a:r>
              <a:rPr lang="en-US" dirty="0"/>
              <a:t> (Chile</a:t>
            </a:r>
            <a:r>
              <a:rPr lang="en-US" dirty="0" smtClean="0"/>
              <a:t>)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4707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04553" y="1017431"/>
            <a:ext cx="10019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/>
              <a:t>Mercury in </a:t>
            </a:r>
            <a:r>
              <a:rPr lang="es-AR" sz="2000" b="1" dirty="0" err="1" smtClean="0"/>
              <a:t>freshwater</a:t>
            </a:r>
            <a:r>
              <a:rPr lang="es-AR" sz="2000" b="1" dirty="0" smtClean="0"/>
              <a:t> </a:t>
            </a:r>
            <a:r>
              <a:rPr lang="es-AR" sz="2000" b="1" dirty="0" err="1" smtClean="0"/>
              <a:t>systems</a:t>
            </a:r>
            <a:r>
              <a:rPr lang="es-AR" sz="2000" b="1" dirty="0" smtClean="0"/>
              <a:t> and biota in Nahuel </a:t>
            </a:r>
            <a:r>
              <a:rPr lang="es-AR" sz="2000" b="1" dirty="0" err="1" smtClean="0"/>
              <a:t>Huapi</a:t>
            </a:r>
            <a:r>
              <a:rPr lang="es-AR" sz="2000" b="1" dirty="0" smtClean="0"/>
              <a:t> </a:t>
            </a:r>
            <a:r>
              <a:rPr lang="es-AR" sz="2000" b="1" dirty="0" err="1" smtClean="0"/>
              <a:t>National</a:t>
            </a:r>
            <a:r>
              <a:rPr lang="es-AR" sz="2000" b="1" dirty="0" smtClean="0"/>
              <a:t> Park</a:t>
            </a:r>
            <a:endParaRPr lang="es-AR" sz="2000" b="1" dirty="0"/>
          </a:p>
        </p:txBody>
      </p:sp>
      <p:graphicFrame>
        <p:nvGraphicFramePr>
          <p:cNvPr id="3" name="Objeto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912467"/>
              </p:ext>
            </p:extLst>
          </p:nvPr>
        </p:nvGraphicFramePr>
        <p:xfrm>
          <a:off x="1238364" y="1656857"/>
          <a:ext cx="4338188" cy="3253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Presentación" r:id="rId3" imgW="4570434" imgH="3427397" progId="PowerPoint.Show.8">
                  <p:embed/>
                </p:oleObj>
              </mc:Choice>
              <mc:Fallback>
                <p:oleObj name="Presentación" r:id="rId3" imgW="4570434" imgH="3427397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8364" y="1656857"/>
                        <a:ext cx="4338188" cy="3253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5869222" y="1668960"/>
            <a:ext cx="4726546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b="1" dirty="0" err="1" smtClean="0"/>
              <a:t>Water</a:t>
            </a:r>
            <a:r>
              <a:rPr lang="es-AR" b="1" dirty="0" smtClean="0"/>
              <a:t> (</a:t>
            </a:r>
            <a:r>
              <a:rPr lang="es-AR" b="1" dirty="0" err="1" smtClean="0"/>
              <a:t>low</a:t>
            </a:r>
            <a:r>
              <a:rPr lang="es-AR" b="1" dirty="0" smtClean="0"/>
              <a:t> DOC, </a:t>
            </a:r>
            <a:r>
              <a:rPr lang="es-AR" b="1" dirty="0" err="1" smtClean="0"/>
              <a:t>high</a:t>
            </a:r>
            <a:r>
              <a:rPr lang="es-AR" b="1" dirty="0" smtClean="0"/>
              <a:t> </a:t>
            </a:r>
            <a:r>
              <a:rPr lang="es-AR" b="1" dirty="0" err="1" smtClean="0"/>
              <a:t>THg:DOC</a:t>
            </a:r>
            <a:r>
              <a:rPr lang="es-AR" b="1" dirty="0" smtClean="0"/>
              <a:t>)</a:t>
            </a:r>
          </a:p>
          <a:p>
            <a:r>
              <a:rPr lang="es-AR" dirty="0" err="1" smtClean="0"/>
              <a:t>THg</a:t>
            </a:r>
            <a:r>
              <a:rPr lang="es-AR" dirty="0" smtClean="0"/>
              <a:t>: 41- 363 </a:t>
            </a:r>
            <a:r>
              <a:rPr lang="es-AR" dirty="0" err="1" smtClean="0"/>
              <a:t>ng</a:t>
            </a:r>
            <a:r>
              <a:rPr lang="es-AR" dirty="0" smtClean="0"/>
              <a:t>/l </a:t>
            </a:r>
          </a:p>
          <a:p>
            <a:r>
              <a:rPr lang="es-AR" dirty="0" smtClean="0"/>
              <a:t>Hg2+: 40 - 362 </a:t>
            </a:r>
            <a:r>
              <a:rPr lang="es-AR" dirty="0" err="1" smtClean="0"/>
              <a:t>ng</a:t>
            </a:r>
            <a:r>
              <a:rPr lang="es-AR" dirty="0" smtClean="0"/>
              <a:t>/l </a:t>
            </a:r>
            <a:r>
              <a:rPr lang="es-AR" dirty="0"/>
              <a:t>= </a:t>
            </a:r>
            <a:r>
              <a:rPr lang="es-AR" b="1" dirty="0"/>
              <a:t>98.65 - 99.76</a:t>
            </a:r>
            <a:r>
              <a:rPr lang="es-AR" b="1" dirty="0" smtClean="0"/>
              <a:t>%</a:t>
            </a:r>
          </a:p>
          <a:p>
            <a:r>
              <a:rPr lang="es-AR" dirty="0" smtClean="0"/>
              <a:t>Hg0: 0.13 – 1.33 </a:t>
            </a:r>
            <a:r>
              <a:rPr lang="es-AR" dirty="0" err="1"/>
              <a:t>ng</a:t>
            </a:r>
            <a:r>
              <a:rPr lang="es-AR" dirty="0"/>
              <a:t>/l = </a:t>
            </a:r>
            <a:r>
              <a:rPr lang="es-AR" b="1" dirty="0" smtClean="0"/>
              <a:t>0.18 – 3.81%</a:t>
            </a:r>
            <a:endParaRPr lang="es-AR" b="1" dirty="0"/>
          </a:p>
          <a:p>
            <a:r>
              <a:rPr lang="es-AR" dirty="0" err="1" smtClean="0"/>
              <a:t>MeHg</a:t>
            </a:r>
            <a:r>
              <a:rPr lang="es-AR" dirty="0" smtClean="0"/>
              <a:t>: 0.01 – 0.30 </a:t>
            </a:r>
            <a:r>
              <a:rPr lang="es-AR" dirty="0" err="1" smtClean="0"/>
              <a:t>ng</a:t>
            </a:r>
            <a:r>
              <a:rPr lang="es-AR" dirty="0" smtClean="0"/>
              <a:t>/l = </a:t>
            </a:r>
            <a:r>
              <a:rPr lang="es-AR" b="1" dirty="0" smtClean="0"/>
              <a:t>0.03 – 0.21%</a:t>
            </a:r>
            <a:endParaRPr lang="es-AR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921" y="3271234"/>
            <a:ext cx="4685148" cy="35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7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35617" y="978794"/>
            <a:ext cx="8344996" cy="4660006"/>
          </a:xfrm>
        </p:spPr>
        <p:txBody>
          <a:bodyPr>
            <a:normAutofit fontScale="85000" lnSpcReduction="10000"/>
          </a:bodyPr>
          <a:lstStyle/>
          <a:p>
            <a:r>
              <a:rPr lang="es-AR" dirty="0" smtClean="0"/>
              <a:t>EMMA </a:t>
            </a:r>
            <a:r>
              <a:rPr lang="es-AR" dirty="0" err="1" smtClean="0"/>
              <a:t>Station</a:t>
            </a:r>
            <a:r>
              <a:rPr lang="es-AR" dirty="0" smtClean="0"/>
              <a:t> in Patagonia and </a:t>
            </a:r>
            <a:r>
              <a:rPr lang="es-AR" dirty="0" err="1" smtClean="0"/>
              <a:t>perhaps</a:t>
            </a:r>
            <a:r>
              <a:rPr lang="es-AR" dirty="0" smtClean="0"/>
              <a:t> </a:t>
            </a:r>
            <a:r>
              <a:rPr lang="es-AR" dirty="0" err="1" smtClean="0"/>
              <a:t>many</a:t>
            </a:r>
            <a:r>
              <a:rPr lang="es-AR" dirty="0" smtClean="0"/>
              <a:t> </a:t>
            </a:r>
            <a:r>
              <a:rPr lang="es-AR" dirty="0" err="1" smtClean="0"/>
              <a:t>other</a:t>
            </a:r>
            <a:r>
              <a:rPr lang="es-AR" dirty="0" smtClean="0"/>
              <a:t> </a:t>
            </a:r>
            <a:r>
              <a:rPr lang="es-AR" dirty="0" err="1" smtClean="0"/>
              <a:t>andean</a:t>
            </a:r>
            <a:r>
              <a:rPr lang="es-AR" dirty="0" smtClean="0"/>
              <a:t> </a:t>
            </a:r>
            <a:r>
              <a:rPr lang="es-AR" dirty="0" err="1" smtClean="0"/>
              <a:t>locations</a:t>
            </a:r>
            <a:r>
              <a:rPr lang="es-AR" dirty="0" smtClean="0"/>
              <a:t> of </a:t>
            </a:r>
            <a:r>
              <a:rPr lang="es-AR" dirty="0" err="1" smtClean="0"/>
              <a:t>the</a:t>
            </a:r>
            <a:r>
              <a:rPr lang="es-AR" dirty="0" smtClean="0"/>
              <a:t> región </a:t>
            </a:r>
            <a:r>
              <a:rPr lang="es-AR" dirty="0" err="1" smtClean="0"/>
              <a:t>may</a:t>
            </a:r>
            <a:r>
              <a:rPr lang="es-AR" dirty="0" smtClean="0"/>
              <a:t> be </a:t>
            </a:r>
            <a:r>
              <a:rPr lang="es-AR" dirty="0" err="1" smtClean="0"/>
              <a:t>interesting</a:t>
            </a:r>
            <a:r>
              <a:rPr lang="es-AR" dirty="0" smtClean="0"/>
              <a:t> </a:t>
            </a:r>
            <a:r>
              <a:rPr lang="es-AR" dirty="0" err="1" smtClean="0"/>
              <a:t>sites</a:t>
            </a:r>
            <a:r>
              <a:rPr lang="es-AR" dirty="0" smtClean="0"/>
              <a:t> </a:t>
            </a:r>
            <a:r>
              <a:rPr lang="es-AR" dirty="0" err="1" smtClean="0"/>
              <a:t>for</a:t>
            </a:r>
            <a:r>
              <a:rPr lang="es-AR" dirty="0" smtClean="0"/>
              <a:t> </a:t>
            </a:r>
            <a:r>
              <a:rPr lang="es-AR" dirty="0" err="1" smtClean="0"/>
              <a:t>assessing</a:t>
            </a:r>
            <a:r>
              <a:rPr lang="es-AR" dirty="0" smtClean="0"/>
              <a:t>:</a:t>
            </a:r>
          </a:p>
          <a:p>
            <a:r>
              <a:rPr lang="es-AR" dirty="0" smtClean="0"/>
              <a:t>1-hG </a:t>
            </a:r>
            <a:r>
              <a:rPr lang="es-AR" dirty="0" err="1"/>
              <a:t>species</a:t>
            </a:r>
            <a:r>
              <a:rPr lang="es-AR" dirty="0"/>
              <a:t> </a:t>
            </a:r>
            <a:r>
              <a:rPr lang="es-AR" dirty="0" err="1" smtClean="0"/>
              <a:t>levels</a:t>
            </a:r>
            <a:r>
              <a:rPr lang="es-AR" dirty="0" smtClean="0"/>
              <a:t> in </a:t>
            </a:r>
            <a:r>
              <a:rPr lang="es-AR" dirty="0" err="1" smtClean="0"/>
              <a:t>diffeErent</a:t>
            </a:r>
            <a:r>
              <a:rPr lang="es-AR" dirty="0" smtClean="0"/>
              <a:t> matrices AS PRODUCT OF NATURAL SOURCES AND PROCESSES</a:t>
            </a:r>
          </a:p>
          <a:p>
            <a:endParaRPr lang="es-AR" dirty="0"/>
          </a:p>
          <a:p>
            <a:r>
              <a:rPr lang="es-AR" dirty="0" smtClean="0"/>
              <a:t>2- Hg </a:t>
            </a:r>
            <a:r>
              <a:rPr lang="es-AR" dirty="0" err="1" smtClean="0"/>
              <a:t>speciation</a:t>
            </a:r>
            <a:r>
              <a:rPr lang="es-AR" dirty="0" smtClean="0"/>
              <a:t> </a:t>
            </a:r>
            <a:r>
              <a:rPr lang="es-AR" dirty="0" err="1" smtClean="0"/>
              <a:t>patterns</a:t>
            </a:r>
            <a:r>
              <a:rPr lang="es-AR" dirty="0" smtClean="0"/>
              <a:t> n </a:t>
            </a:r>
            <a:r>
              <a:rPr lang="es-AR" dirty="0" err="1" smtClean="0"/>
              <a:t>different</a:t>
            </a:r>
            <a:r>
              <a:rPr lang="es-AR" dirty="0" smtClean="0"/>
              <a:t> matrices and </a:t>
            </a:r>
            <a:r>
              <a:rPr lang="es-AR" dirty="0" err="1" smtClean="0"/>
              <a:t>the</a:t>
            </a:r>
            <a:r>
              <a:rPr lang="es-AR" dirty="0" smtClean="0"/>
              <a:t> </a:t>
            </a:r>
            <a:r>
              <a:rPr lang="es-AR" dirty="0" err="1" smtClean="0"/>
              <a:t>effect</a:t>
            </a:r>
            <a:r>
              <a:rPr lang="es-AR" dirty="0" smtClean="0"/>
              <a:t> of natural </a:t>
            </a:r>
            <a:r>
              <a:rPr lang="es-AR" dirty="0" err="1" smtClean="0"/>
              <a:t>environmental</a:t>
            </a:r>
            <a:r>
              <a:rPr lang="es-AR" dirty="0" smtClean="0"/>
              <a:t> </a:t>
            </a:r>
            <a:r>
              <a:rPr lang="es-AR" dirty="0" err="1" smtClean="0"/>
              <a:t>factors</a:t>
            </a:r>
            <a:r>
              <a:rPr lang="es-AR" dirty="0" smtClean="0"/>
              <a:t> and </a:t>
            </a:r>
            <a:r>
              <a:rPr lang="es-AR" dirty="0" err="1" smtClean="0"/>
              <a:t>their</a:t>
            </a:r>
            <a:r>
              <a:rPr lang="es-AR" dirty="0" smtClean="0"/>
              <a:t> </a:t>
            </a:r>
            <a:r>
              <a:rPr lang="es-AR" dirty="0" err="1" smtClean="0"/>
              <a:t>fluctuation</a:t>
            </a:r>
            <a:r>
              <a:rPr lang="es-AR" dirty="0" smtClean="0"/>
              <a:t> (I.e.(</a:t>
            </a:r>
            <a:r>
              <a:rPr lang="es-AR" dirty="0" err="1" smtClean="0"/>
              <a:t>photochemicalreactions</a:t>
            </a:r>
            <a:r>
              <a:rPr lang="es-AR" dirty="0" smtClean="0"/>
              <a:t> </a:t>
            </a:r>
            <a:r>
              <a:rPr lang="es-AR" dirty="0" err="1" smtClean="0"/>
              <a:t>affecting</a:t>
            </a:r>
            <a:r>
              <a:rPr lang="es-AR" dirty="0" smtClean="0"/>
              <a:t> Hg/Hg-</a:t>
            </a:r>
            <a:r>
              <a:rPr lang="es-AR" dirty="0" err="1" smtClean="0"/>
              <a:t>complexes</a:t>
            </a:r>
            <a:r>
              <a:rPr lang="es-AR" dirty="0" smtClean="0"/>
              <a:t> in </a:t>
            </a:r>
            <a:r>
              <a:rPr lang="es-AR" dirty="0" err="1" smtClean="0"/>
              <a:t>the</a:t>
            </a:r>
            <a:r>
              <a:rPr lang="es-AR" dirty="0" smtClean="0"/>
              <a:t> </a:t>
            </a:r>
            <a:r>
              <a:rPr lang="es-AR" dirty="0" err="1" smtClean="0"/>
              <a:t>atmosphere</a:t>
            </a:r>
            <a:r>
              <a:rPr lang="es-AR" dirty="0" smtClean="0"/>
              <a:t>, </a:t>
            </a:r>
            <a:r>
              <a:rPr lang="es-AR" dirty="0" err="1" smtClean="0"/>
              <a:t>water</a:t>
            </a:r>
            <a:r>
              <a:rPr lang="es-AR" dirty="0" smtClean="0"/>
              <a:t> and </a:t>
            </a:r>
            <a:r>
              <a:rPr lang="es-AR" dirty="0" err="1" smtClean="0"/>
              <a:t>soil</a:t>
            </a:r>
            <a:r>
              <a:rPr lang="es-AR" dirty="0" smtClean="0"/>
              <a:t>)</a:t>
            </a:r>
          </a:p>
          <a:p>
            <a:endParaRPr lang="es-AR" dirty="0"/>
          </a:p>
          <a:p>
            <a:r>
              <a:rPr lang="es-AR" dirty="0" smtClean="0"/>
              <a:t>3- Hg </a:t>
            </a:r>
            <a:r>
              <a:rPr lang="es-AR" dirty="0" err="1" smtClean="0"/>
              <a:t>dynamics</a:t>
            </a:r>
            <a:r>
              <a:rPr lang="es-AR" dirty="0" smtClean="0"/>
              <a:t> in </a:t>
            </a:r>
            <a:r>
              <a:rPr lang="es-AR" dirty="0" err="1" smtClean="0"/>
              <a:t>catchments</a:t>
            </a:r>
            <a:r>
              <a:rPr lang="es-AR" dirty="0" smtClean="0"/>
              <a:t> in </a:t>
            </a:r>
            <a:r>
              <a:rPr lang="es-AR" dirty="0" err="1" smtClean="0"/>
              <a:t>relation</a:t>
            </a:r>
            <a:r>
              <a:rPr lang="es-AR" dirty="0" smtClean="0"/>
              <a:t> to </a:t>
            </a:r>
            <a:r>
              <a:rPr lang="es-AR" dirty="0" err="1" smtClean="0"/>
              <a:t>climate</a:t>
            </a:r>
            <a:r>
              <a:rPr lang="es-AR" dirty="0" smtClean="0"/>
              <a:t> </a:t>
            </a:r>
            <a:r>
              <a:rPr lang="es-AR" dirty="0" err="1" smtClean="0"/>
              <a:t>fluctuation</a:t>
            </a:r>
            <a:r>
              <a:rPr lang="es-AR" dirty="0" smtClean="0"/>
              <a:t> and </a:t>
            </a:r>
            <a:r>
              <a:rPr lang="es-AR" dirty="0" err="1" smtClean="0"/>
              <a:t>forescasted</a:t>
            </a:r>
            <a:r>
              <a:rPr lang="es-AR" dirty="0" smtClean="0"/>
              <a:t> </a:t>
            </a:r>
            <a:r>
              <a:rPr lang="es-AR" dirty="0" err="1" smtClean="0"/>
              <a:t>changes</a:t>
            </a:r>
            <a:r>
              <a:rPr lang="es-AR" dirty="0" smtClean="0"/>
              <a:t> </a:t>
            </a:r>
            <a:r>
              <a:rPr lang="es-AR" dirty="0" err="1" smtClean="0"/>
              <a:t>due</a:t>
            </a:r>
            <a:r>
              <a:rPr lang="es-AR" dirty="0" smtClean="0"/>
              <a:t> to global </a:t>
            </a:r>
            <a:r>
              <a:rPr lang="es-AR" dirty="0" err="1" smtClean="0"/>
              <a:t>climate</a:t>
            </a:r>
            <a:r>
              <a:rPr lang="es-AR" dirty="0" smtClean="0"/>
              <a:t> </a:t>
            </a:r>
            <a:r>
              <a:rPr lang="es-AR" dirty="0" err="1" smtClean="0"/>
              <a:t>change</a:t>
            </a:r>
            <a:r>
              <a:rPr lang="es-AR" dirty="0" smtClean="0"/>
              <a:t> </a:t>
            </a:r>
            <a:r>
              <a:rPr lang="es-AR" dirty="0" err="1" smtClean="0"/>
              <a:t>affecting</a:t>
            </a:r>
            <a:r>
              <a:rPr lang="es-AR" dirty="0" smtClean="0"/>
              <a:t> </a:t>
            </a:r>
            <a:r>
              <a:rPr lang="es-AR" dirty="0" err="1" smtClean="0"/>
              <a:t>ecosystems</a:t>
            </a:r>
            <a:r>
              <a:rPr lang="es-AR" dirty="0" smtClean="0"/>
              <a:t> </a:t>
            </a:r>
            <a:r>
              <a:rPr lang="es-AR" dirty="0" err="1" smtClean="0"/>
              <a:t>connectivity</a:t>
            </a:r>
            <a:r>
              <a:rPr lang="es-AR" dirty="0" smtClean="0"/>
              <a:t> and </a:t>
            </a:r>
            <a:r>
              <a:rPr lang="es-AR" dirty="0" err="1" smtClean="0"/>
              <a:t>materials</a:t>
            </a:r>
            <a:r>
              <a:rPr lang="es-AR" dirty="0" smtClean="0"/>
              <a:t> </a:t>
            </a:r>
            <a:r>
              <a:rPr lang="es-AR" dirty="0" err="1" smtClean="0"/>
              <a:t>exchange</a:t>
            </a:r>
            <a:r>
              <a:rPr lang="es-AR" dirty="0" smtClean="0"/>
              <a:t> </a:t>
            </a:r>
            <a:r>
              <a:rPr lang="es-AR" dirty="0" err="1" smtClean="0"/>
              <a:t>between</a:t>
            </a:r>
            <a:r>
              <a:rPr lang="es-AR" dirty="0" smtClean="0"/>
              <a:t> </a:t>
            </a:r>
            <a:r>
              <a:rPr lang="es-AR" dirty="0" err="1" smtClean="0"/>
              <a:t>ecosystemic</a:t>
            </a:r>
            <a:r>
              <a:rPr lang="es-AR" dirty="0" smtClean="0"/>
              <a:t> </a:t>
            </a:r>
            <a:r>
              <a:rPr lang="es-AR" dirty="0" err="1" smtClean="0"/>
              <a:t>compartments</a:t>
            </a:r>
            <a:endParaRPr lang="es-AR" dirty="0" smtClean="0"/>
          </a:p>
          <a:p>
            <a:endParaRPr lang="es-AR" dirty="0"/>
          </a:p>
          <a:p>
            <a:r>
              <a:rPr lang="es-AR" dirty="0" smtClean="0"/>
              <a:t>4-Mechanistic </a:t>
            </a:r>
            <a:r>
              <a:rPr lang="es-AR" dirty="0" err="1" smtClean="0"/>
              <a:t>issues</a:t>
            </a:r>
            <a:r>
              <a:rPr lang="es-AR" dirty="0" smtClean="0"/>
              <a:t> of Hg </a:t>
            </a:r>
            <a:r>
              <a:rPr lang="es-AR" dirty="0" err="1" smtClean="0"/>
              <a:t>incorporation,transformation</a:t>
            </a:r>
            <a:r>
              <a:rPr lang="es-AR" dirty="0" smtClean="0"/>
              <a:t> and </a:t>
            </a:r>
            <a:r>
              <a:rPr lang="es-AR" dirty="0" err="1" smtClean="0"/>
              <a:t>transference</a:t>
            </a:r>
            <a:r>
              <a:rPr lang="es-AR" dirty="0" smtClean="0"/>
              <a:t> in </a:t>
            </a:r>
            <a:r>
              <a:rPr lang="es-AR" dirty="0" err="1" smtClean="0"/>
              <a:t>foodwebs</a:t>
            </a:r>
            <a:r>
              <a:rPr lang="es-AR" dirty="0" smtClean="0"/>
              <a:t> (i.e. </a:t>
            </a:r>
            <a:r>
              <a:rPr lang="es-AR" dirty="0" err="1" smtClean="0"/>
              <a:t>pelagic</a:t>
            </a:r>
            <a:r>
              <a:rPr lang="es-AR" dirty="0" smtClean="0"/>
              <a:t> </a:t>
            </a:r>
            <a:r>
              <a:rPr lang="es-AR" dirty="0" err="1" smtClean="0"/>
              <a:t>microbial</a:t>
            </a:r>
            <a:r>
              <a:rPr lang="es-AR" dirty="0" smtClean="0"/>
              <a:t> </a:t>
            </a:r>
            <a:r>
              <a:rPr lang="es-AR" dirty="0" err="1" smtClean="0"/>
              <a:t>food</a:t>
            </a:r>
            <a:r>
              <a:rPr lang="es-AR" dirty="0" smtClean="0"/>
              <a:t> webs as </a:t>
            </a:r>
            <a:r>
              <a:rPr lang="es-AR" dirty="0" err="1" smtClean="0"/>
              <a:t>pumps</a:t>
            </a:r>
            <a:r>
              <a:rPr lang="es-AR" dirty="0" smtClean="0"/>
              <a:t> of Hg2+ </a:t>
            </a:r>
            <a:r>
              <a:rPr lang="es-AR" dirty="0" err="1" smtClean="0"/>
              <a:t>into</a:t>
            </a:r>
            <a:r>
              <a:rPr lang="es-AR" dirty="0" smtClean="0"/>
              <a:t> </a:t>
            </a:r>
            <a:r>
              <a:rPr lang="es-AR" dirty="0" err="1" smtClean="0"/>
              <a:t>aquatic</a:t>
            </a:r>
            <a:r>
              <a:rPr lang="es-AR" dirty="0" smtClean="0"/>
              <a:t> </a:t>
            </a:r>
            <a:r>
              <a:rPr lang="es-AR" dirty="0" err="1" smtClean="0"/>
              <a:t>food</a:t>
            </a:r>
            <a:r>
              <a:rPr lang="es-AR" smtClean="0"/>
              <a:t> webs)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01919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990" y="1420834"/>
            <a:ext cx="3090928" cy="230914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21217" y="497504"/>
            <a:ext cx="9813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UNEP/GEF Project </a:t>
            </a:r>
            <a:endParaRPr lang="es-AR" dirty="0"/>
          </a:p>
          <a:p>
            <a:r>
              <a:rPr lang="en-US" b="1" dirty="0" smtClean="0"/>
              <a:t>Development </a:t>
            </a:r>
            <a:r>
              <a:rPr lang="en-US" b="1" dirty="0"/>
              <a:t>of a Plan for </a:t>
            </a:r>
            <a:r>
              <a:rPr lang="en-US" b="1" dirty="0" smtClean="0"/>
              <a:t>Global Monitoring </a:t>
            </a:r>
            <a:r>
              <a:rPr lang="en-US" b="1" dirty="0"/>
              <a:t>of Human Exposure to and Environmental Concentrations of </a:t>
            </a:r>
            <a:r>
              <a:rPr lang="en-US" b="1" dirty="0" smtClean="0"/>
              <a:t>Mercury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42779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645</TotalTime>
  <Words>515</Words>
  <Application>Microsoft Macintosh PowerPoint</Application>
  <PresentationFormat>Widescreen</PresentationFormat>
  <Paragraphs>104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Century Gothic</vt:lpstr>
      <vt:lpstr>Times New Roman</vt:lpstr>
      <vt:lpstr>Wingdings 3</vt:lpstr>
      <vt:lpstr>Arial</vt:lpstr>
      <vt:lpstr>Sala de reuniones Ion</vt:lpstr>
      <vt:lpstr>Presentación</vt:lpstr>
      <vt:lpstr>EMMA Master Station  (North Patagonia, Argentina) </vt:lpstr>
      <vt:lpstr>Nahuel Huapi National Park EMMA Station (41.13°S - 71.42°W)  (Field laboratory Comahue University &amp; CONICET)</vt:lpstr>
      <vt:lpstr>Climate &amp; biomes surrounding EMMA</vt:lpstr>
      <vt:lpstr>Potential Sources of Mercury in NW Patagonia</vt:lpstr>
      <vt:lpstr>Atmospheric Hg measured at the EMMA Station </vt:lpstr>
      <vt:lpstr>GEM seasonal pattern</vt:lpstr>
      <vt:lpstr>GEM daily pattern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EMMA Station  (North Patagonia, Argentina)</dc:title>
  <dc:creator>Mari</dc:creator>
  <cp:lastModifiedBy>Angeline djampou</cp:lastModifiedBy>
  <cp:revision>54</cp:revision>
  <dcterms:created xsi:type="dcterms:W3CDTF">2018-02-10T13:58:32Z</dcterms:created>
  <dcterms:modified xsi:type="dcterms:W3CDTF">2018-09-05T18:03:53Z</dcterms:modified>
</cp:coreProperties>
</file>