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44" r:id="rId4"/>
  </p:sldMasterIdLst>
  <p:notesMasterIdLst>
    <p:notesMasterId r:id="rId33"/>
  </p:notesMasterIdLst>
  <p:handoutMasterIdLst>
    <p:handoutMasterId r:id="rId34"/>
  </p:handoutMasterIdLst>
  <p:sldIdLst>
    <p:sldId id="445" r:id="rId5"/>
    <p:sldId id="460" r:id="rId6"/>
    <p:sldId id="464" r:id="rId7"/>
    <p:sldId id="480" r:id="rId8"/>
    <p:sldId id="465" r:id="rId9"/>
    <p:sldId id="467" r:id="rId10"/>
    <p:sldId id="468" r:id="rId11"/>
    <p:sldId id="461" r:id="rId12"/>
    <p:sldId id="446" r:id="rId13"/>
    <p:sldId id="450" r:id="rId14"/>
    <p:sldId id="438" r:id="rId15"/>
    <p:sldId id="456" r:id="rId16"/>
    <p:sldId id="471" r:id="rId17"/>
    <p:sldId id="451" r:id="rId18"/>
    <p:sldId id="470" r:id="rId19"/>
    <p:sldId id="472" r:id="rId20"/>
    <p:sldId id="473" r:id="rId21"/>
    <p:sldId id="481" r:id="rId22"/>
    <p:sldId id="474" r:id="rId23"/>
    <p:sldId id="475" r:id="rId24"/>
    <p:sldId id="477" r:id="rId25"/>
    <p:sldId id="469" r:id="rId26"/>
    <p:sldId id="478" r:id="rId27"/>
    <p:sldId id="479" r:id="rId28"/>
    <p:sldId id="462" r:id="rId29"/>
    <p:sldId id="466" r:id="rId30"/>
    <p:sldId id="463" r:id="rId31"/>
    <p:sldId id="482" r:id="rId32"/>
  </p:sldIdLst>
  <p:sldSz cx="9144000" cy="6858000" type="screen4x3"/>
  <p:notesSz cx="6858000" cy="9144000"/>
  <p:defaultTextStyle>
    <a:defPPr>
      <a:defRPr lang="sv-SE"/>
    </a:defPPr>
    <a:lvl1pPr algn="l" rtl="0" fontAlgn="base">
      <a:spcBef>
        <a:spcPct val="0"/>
      </a:spcBef>
      <a:spcAft>
        <a:spcPct val="0"/>
      </a:spcAft>
      <a:defRPr sz="2400" kern="1200">
        <a:solidFill>
          <a:schemeClr val="tx1"/>
        </a:solidFill>
        <a:latin typeface="Arial"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MS PGothic" pitchFamily="34" charset="-128"/>
        <a:cs typeface="+mn-cs"/>
      </a:defRPr>
    </a:lvl5pPr>
    <a:lvl6pPr marL="2286000" algn="l" defTabSz="914400" rtl="0" eaLnBrk="1" latinLnBrk="0" hangingPunct="1">
      <a:defRPr sz="2400" kern="1200">
        <a:solidFill>
          <a:schemeClr val="tx1"/>
        </a:solidFill>
        <a:latin typeface="Arial" pitchFamily="34" charset="0"/>
        <a:ea typeface="MS PGothic" pitchFamily="34" charset="-128"/>
        <a:cs typeface="+mn-cs"/>
      </a:defRPr>
    </a:lvl6pPr>
    <a:lvl7pPr marL="2743200" algn="l" defTabSz="914400" rtl="0" eaLnBrk="1" latinLnBrk="0" hangingPunct="1">
      <a:defRPr sz="2400" kern="1200">
        <a:solidFill>
          <a:schemeClr val="tx1"/>
        </a:solidFill>
        <a:latin typeface="Arial" pitchFamily="34" charset="0"/>
        <a:ea typeface="MS PGothic" pitchFamily="34" charset="-128"/>
        <a:cs typeface="+mn-cs"/>
      </a:defRPr>
    </a:lvl7pPr>
    <a:lvl8pPr marL="3200400" algn="l" defTabSz="914400" rtl="0" eaLnBrk="1" latinLnBrk="0" hangingPunct="1">
      <a:defRPr sz="2400" kern="1200">
        <a:solidFill>
          <a:schemeClr val="tx1"/>
        </a:solidFill>
        <a:latin typeface="Arial" pitchFamily="34" charset="0"/>
        <a:ea typeface="MS PGothic" pitchFamily="34" charset="-128"/>
        <a:cs typeface="+mn-cs"/>
      </a:defRPr>
    </a:lvl8pPr>
    <a:lvl9pPr marL="3657600" algn="l" defTabSz="914400" rtl="0" eaLnBrk="1" latinLnBrk="0" hangingPunct="1">
      <a:defRPr sz="2400"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43CE"/>
    <a:srgbClr val="0000FF"/>
    <a:srgbClr val="FF71C7"/>
    <a:srgbClr val="008000"/>
    <a:srgbClr val="333399"/>
    <a:srgbClr val="0070C0"/>
    <a:srgbClr val="89D1FF"/>
    <a:srgbClr val="6CA5FF"/>
    <a:srgbClr val="6699FF"/>
    <a:srgbClr val="009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just format 3 - Dekorfärg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946" autoAdjust="0"/>
  </p:normalViewPr>
  <p:slideViewPr>
    <p:cSldViewPr>
      <p:cViewPr varScale="1">
        <p:scale>
          <a:sx n="67" d="100"/>
          <a:sy n="67" d="100"/>
        </p:scale>
        <p:origin x="1862" y="58"/>
      </p:cViewPr>
      <p:guideLst>
        <p:guide orient="horz" pos="2160"/>
        <p:guide pos="2880"/>
      </p:guideLst>
    </p:cSldViewPr>
  </p:slideViewPr>
  <p:outlineViewPr>
    <p:cViewPr>
      <p:scale>
        <a:sx n="33" d="100"/>
        <a:sy n="33" d="100"/>
      </p:scale>
      <p:origin x="0" y="-288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DD18B7-90E8-4E4F-9E9B-DD1658C293FB}" type="doc">
      <dgm:prSet loTypeId="urn:microsoft.com/office/officeart/2005/8/layout/chevron1" loCatId="process" qsTypeId="urn:microsoft.com/office/officeart/2005/8/quickstyle/simple1" qsCatId="simple" csTypeId="urn:microsoft.com/office/officeart/2005/8/colors/colorful5" csCatId="colorful" phldr="1"/>
      <dgm:spPr/>
    </dgm:pt>
    <dgm:pt modelId="{D6FBE71D-0090-4162-81CE-E49090EC8BF1}">
      <dgm:prSet phldrT="[Text]" custT="1"/>
      <dgm:spPr/>
      <dgm:t>
        <a:bodyPr/>
        <a:lstStyle/>
        <a:p>
          <a:r>
            <a:rPr lang="en-AU" sz="1400" b="1" i="0" dirty="0">
              <a:solidFill>
                <a:schemeClr val="tx1"/>
              </a:solidFill>
            </a:rPr>
            <a:t>1. Customization</a:t>
          </a:r>
          <a:r>
            <a:rPr lang="en-AU" sz="1400" dirty="0">
              <a:solidFill>
                <a:schemeClr val="tx1"/>
              </a:solidFill>
            </a:rPr>
            <a:t>: the first phase consists of the selection of a collection of targets, specifically for the context</a:t>
          </a:r>
        </a:p>
      </dgm:t>
    </dgm:pt>
    <dgm:pt modelId="{12A3ADB2-ED1A-432E-BBDB-06478665E2C9}" type="parTrans" cxnId="{EFD0212E-1C1C-43F7-AFED-52CCB439F14C}">
      <dgm:prSet/>
      <dgm:spPr/>
      <dgm:t>
        <a:bodyPr/>
        <a:lstStyle/>
        <a:p>
          <a:endParaRPr lang="en-AU" sz="2000">
            <a:solidFill>
              <a:schemeClr val="tx1"/>
            </a:solidFill>
          </a:endParaRPr>
        </a:p>
      </dgm:t>
    </dgm:pt>
    <dgm:pt modelId="{02B5BC55-A17B-4DAC-8460-AB976FCF5C4C}" type="sibTrans" cxnId="{EFD0212E-1C1C-43F7-AFED-52CCB439F14C}">
      <dgm:prSet/>
      <dgm:spPr/>
      <dgm:t>
        <a:bodyPr/>
        <a:lstStyle/>
        <a:p>
          <a:endParaRPr lang="en-AU" sz="2000">
            <a:solidFill>
              <a:schemeClr val="tx1"/>
            </a:solidFill>
          </a:endParaRPr>
        </a:p>
      </dgm:t>
    </dgm:pt>
    <dgm:pt modelId="{2EA136B5-25D4-440A-9191-A88BF45D4B40}">
      <dgm:prSet phldrT="[Text]" custT="1"/>
      <dgm:spPr/>
      <dgm:t>
        <a:bodyPr/>
        <a:lstStyle/>
        <a:p>
          <a:r>
            <a:rPr lang="en-AU" sz="1400" b="1" dirty="0">
              <a:solidFill>
                <a:schemeClr val="tx1"/>
              </a:solidFill>
            </a:rPr>
            <a:t>2. Scoring of the interactions</a:t>
          </a:r>
          <a:r>
            <a:rPr lang="en-AU" sz="1400" dirty="0">
              <a:solidFill>
                <a:schemeClr val="tx1"/>
              </a:solidFill>
            </a:rPr>
            <a:t>: a cross- impact matrix  is constructed using the input from the participating experts</a:t>
          </a:r>
        </a:p>
      </dgm:t>
    </dgm:pt>
    <dgm:pt modelId="{B6F3EFBD-9547-4412-9680-846EF5B33181}" type="parTrans" cxnId="{C381C185-BCB2-43B4-A6E8-6631834F582F}">
      <dgm:prSet/>
      <dgm:spPr/>
      <dgm:t>
        <a:bodyPr/>
        <a:lstStyle/>
        <a:p>
          <a:endParaRPr lang="en-AU" sz="2000">
            <a:solidFill>
              <a:schemeClr val="tx1"/>
            </a:solidFill>
          </a:endParaRPr>
        </a:p>
      </dgm:t>
    </dgm:pt>
    <dgm:pt modelId="{1245D859-9CAD-4C22-BD08-D04F204E9C9D}" type="sibTrans" cxnId="{C381C185-BCB2-43B4-A6E8-6631834F582F}">
      <dgm:prSet/>
      <dgm:spPr/>
      <dgm:t>
        <a:bodyPr/>
        <a:lstStyle/>
        <a:p>
          <a:endParaRPr lang="en-AU" sz="2000">
            <a:solidFill>
              <a:schemeClr val="tx1"/>
            </a:solidFill>
          </a:endParaRPr>
        </a:p>
      </dgm:t>
    </dgm:pt>
    <dgm:pt modelId="{E6A8624E-0142-4731-803B-D4CF40B6F6A6}">
      <dgm:prSet phldrT="[Text]" custT="1"/>
      <dgm:spPr/>
      <dgm:t>
        <a:bodyPr/>
        <a:lstStyle/>
        <a:p>
          <a:r>
            <a:rPr lang="en-AU" sz="1400" b="1">
              <a:solidFill>
                <a:schemeClr val="tx1"/>
              </a:solidFill>
            </a:rPr>
            <a:t>3. Network analysis: </a:t>
          </a:r>
          <a:r>
            <a:rPr lang="en-AU" sz="1400">
              <a:solidFill>
                <a:schemeClr val="tx1"/>
              </a:solidFill>
            </a:rPr>
            <a:t>evaluation of the second order interactions of the selected targets</a:t>
          </a:r>
          <a:endParaRPr lang="en-AU" sz="1400" dirty="0">
            <a:solidFill>
              <a:schemeClr val="tx1"/>
            </a:solidFill>
          </a:endParaRPr>
        </a:p>
      </dgm:t>
    </dgm:pt>
    <dgm:pt modelId="{09B3070F-934B-4F47-B40C-E45EDDB9959F}" type="parTrans" cxnId="{DDB0268E-FE58-4766-A944-5A259695C875}">
      <dgm:prSet/>
      <dgm:spPr/>
      <dgm:t>
        <a:bodyPr/>
        <a:lstStyle/>
        <a:p>
          <a:endParaRPr lang="en-AU" sz="2000">
            <a:solidFill>
              <a:schemeClr val="tx1"/>
            </a:solidFill>
          </a:endParaRPr>
        </a:p>
      </dgm:t>
    </dgm:pt>
    <dgm:pt modelId="{8ECD22F6-1E80-438E-8497-CEFE9C9A658F}" type="sibTrans" cxnId="{DDB0268E-FE58-4766-A944-5A259695C875}">
      <dgm:prSet/>
      <dgm:spPr/>
      <dgm:t>
        <a:bodyPr/>
        <a:lstStyle/>
        <a:p>
          <a:endParaRPr lang="en-AU" sz="2000">
            <a:solidFill>
              <a:schemeClr val="tx1"/>
            </a:solidFill>
          </a:endParaRPr>
        </a:p>
      </dgm:t>
    </dgm:pt>
    <dgm:pt modelId="{D984A21D-FDE7-404A-91D9-02489C13C46E}" type="pres">
      <dgm:prSet presAssocID="{2EDD18B7-90E8-4E4F-9E9B-DD1658C293FB}" presName="Name0" presStyleCnt="0">
        <dgm:presLayoutVars>
          <dgm:dir/>
          <dgm:animLvl val="lvl"/>
          <dgm:resizeHandles val="exact"/>
        </dgm:presLayoutVars>
      </dgm:prSet>
      <dgm:spPr/>
    </dgm:pt>
    <dgm:pt modelId="{1858E52F-6A23-4BD8-98C2-8FEC29740D37}" type="pres">
      <dgm:prSet presAssocID="{D6FBE71D-0090-4162-81CE-E49090EC8BF1}" presName="parTxOnly" presStyleLbl="node1" presStyleIdx="0" presStyleCnt="3" custScaleX="119815" custScaleY="122627">
        <dgm:presLayoutVars>
          <dgm:chMax val="0"/>
          <dgm:chPref val="0"/>
          <dgm:bulletEnabled val="1"/>
        </dgm:presLayoutVars>
      </dgm:prSet>
      <dgm:spPr/>
    </dgm:pt>
    <dgm:pt modelId="{A4C6A580-8868-46B8-976B-D96B853459A0}" type="pres">
      <dgm:prSet presAssocID="{02B5BC55-A17B-4DAC-8460-AB976FCF5C4C}" presName="parTxOnlySpace" presStyleCnt="0"/>
      <dgm:spPr/>
    </dgm:pt>
    <dgm:pt modelId="{4F8D843D-4637-4B59-9AE4-7D51D5F88286}" type="pres">
      <dgm:prSet presAssocID="{2EA136B5-25D4-440A-9191-A88BF45D4B40}" presName="parTxOnly" presStyleLbl="node1" presStyleIdx="1" presStyleCnt="3" custScaleX="113683" custScaleY="126221">
        <dgm:presLayoutVars>
          <dgm:chMax val="0"/>
          <dgm:chPref val="0"/>
          <dgm:bulletEnabled val="1"/>
        </dgm:presLayoutVars>
      </dgm:prSet>
      <dgm:spPr/>
    </dgm:pt>
    <dgm:pt modelId="{FF9B1A8A-1333-4110-A0AB-55B875492C0F}" type="pres">
      <dgm:prSet presAssocID="{1245D859-9CAD-4C22-BD08-D04F204E9C9D}" presName="parTxOnlySpace" presStyleCnt="0"/>
      <dgm:spPr/>
    </dgm:pt>
    <dgm:pt modelId="{4A0CA1F2-A2C3-4494-97E3-A648B3CFCEBB}" type="pres">
      <dgm:prSet presAssocID="{E6A8624E-0142-4731-803B-D4CF40B6F6A6}" presName="parTxOnly" presStyleLbl="node1" presStyleIdx="2" presStyleCnt="3" custScaleX="107330" custScaleY="123230" custLinFactNeighborX="23928" custLinFactNeighborY="-1196">
        <dgm:presLayoutVars>
          <dgm:chMax val="0"/>
          <dgm:chPref val="0"/>
          <dgm:bulletEnabled val="1"/>
        </dgm:presLayoutVars>
      </dgm:prSet>
      <dgm:spPr/>
    </dgm:pt>
  </dgm:ptLst>
  <dgm:cxnLst>
    <dgm:cxn modelId="{EFD0212E-1C1C-43F7-AFED-52CCB439F14C}" srcId="{2EDD18B7-90E8-4E4F-9E9B-DD1658C293FB}" destId="{D6FBE71D-0090-4162-81CE-E49090EC8BF1}" srcOrd="0" destOrd="0" parTransId="{12A3ADB2-ED1A-432E-BBDB-06478665E2C9}" sibTransId="{02B5BC55-A17B-4DAC-8460-AB976FCF5C4C}"/>
    <dgm:cxn modelId="{D5287176-B2F0-4A2F-B378-7FBF25930A2A}" type="presOf" srcId="{E6A8624E-0142-4731-803B-D4CF40B6F6A6}" destId="{4A0CA1F2-A2C3-4494-97E3-A648B3CFCEBB}" srcOrd="0" destOrd="0" presId="urn:microsoft.com/office/officeart/2005/8/layout/chevron1"/>
    <dgm:cxn modelId="{C381C185-BCB2-43B4-A6E8-6631834F582F}" srcId="{2EDD18B7-90E8-4E4F-9E9B-DD1658C293FB}" destId="{2EA136B5-25D4-440A-9191-A88BF45D4B40}" srcOrd="1" destOrd="0" parTransId="{B6F3EFBD-9547-4412-9680-846EF5B33181}" sibTransId="{1245D859-9CAD-4C22-BD08-D04F204E9C9D}"/>
    <dgm:cxn modelId="{25368987-FB4D-407A-A7B3-3E7A8FBA3D52}" type="presOf" srcId="{2EDD18B7-90E8-4E4F-9E9B-DD1658C293FB}" destId="{D984A21D-FDE7-404A-91D9-02489C13C46E}" srcOrd="0" destOrd="0" presId="urn:microsoft.com/office/officeart/2005/8/layout/chevron1"/>
    <dgm:cxn modelId="{DDB0268E-FE58-4766-A944-5A259695C875}" srcId="{2EDD18B7-90E8-4E4F-9E9B-DD1658C293FB}" destId="{E6A8624E-0142-4731-803B-D4CF40B6F6A6}" srcOrd="2" destOrd="0" parTransId="{09B3070F-934B-4F47-B40C-E45EDDB9959F}" sibTransId="{8ECD22F6-1E80-438E-8497-CEFE9C9A658F}"/>
    <dgm:cxn modelId="{DF560D97-D33A-4F61-9824-831CF61C491F}" type="presOf" srcId="{D6FBE71D-0090-4162-81CE-E49090EC8BF1}" destId="{1858E52F-6A23-4BD8-98C2-8FEC29740D37}" srcOrd="0" destOrd="0" presId="urn:microsoft.com/office/officeart/2005/8/layout/chevron1"/>
    <dgm:cxn modelId="{731A78BD-82D5-48BA-B4D2-115D313FF5D2}" type="presOf" srcId="{2EA136B5-25D4-440A-9191-A88BF45D4B40}" destId="{4F8D843D-4637-4B59-9AE4-7D51D5F88286}" srcOrd="0" destOrd="0" presId="urn:microsoft.com/office/officeart/2005/8/layout/chevron1"/>
    <dgm:cxn modelId="{57C8B57F-34D6-4C57-850E-6F09CE291306}" type="presParOf" srcId="{D984A21D-FDE7-404A-91D9-02489C13C46E}" destId="{1858E52F-6A23-4BD8-98C2-8FEC29740D37}" srcOrd="0" destOrd="0" presId="urn:microsoft.com/office/officeart/2005/8/layout/chevron1"/>
    <dgm:cxn modelId="{93106D4E-5B86-4C2F-9621-45A59A6E7A94}" type="presParOf" srcId="{D984A21D-FDE7-404A-91D9-02489C13C46E}" destId="{A4C6A580-8868-46B8-976B-D96B853459A0}" srcOrd="1" destOrd="0" presId="urn:microsoft.com/office/officeart/2005/8/layout/chevron1"/>
    <dgm:cxn modelId="{454573D9-46A5-494C-9077-19B463B54784}" type="presParOf" srcId="{D984A21D-FDE7-404A-91D9-02489C13C46E}" destId="{4F8D843D-4637-4B59-9AE4-7D51D5F88286}" srcOrd="2" destOrd="0" presId="urn:microsoft.com/office/officeart/2005/8/layout/chevron1"/>
    <dgm:cxn modelId="{55A2690E-BAA6-43E9-AB71-3F1F6087E93A}" type="presParOf" srcId="{D984A21D-FDE7-404A-91D9-02489C13C46E}" destId="{FF9B1A8A-1333-4110-A0AB-55B875492C0F}" srcOrd="3" destOrd="0" presId="urn:microsoft.com/office/officeart/2005/8/layout/chevron1"/>
    <dgm:cxn modelId="{620BA2E2-EE67-419F-911B-ADB3202B1FE1}" type="presParOf" srcId="{D984A21D-FDE7-404A-91D9-02489C13C46E}" destId="{4A0CA1F2-A2C3-4494-97E3-A648B3CFCEB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8E52F-6A23-4BD8-98C2-8FEC29740D37}">
      <dsp:nvSpPr>
        <dsp:cNvPr id="0" name=""/>
        <dsp:cNvSpPr/>
      </dsp:nvSpPr>
      <dsp:spPr>
        <a:xfrm>
          <a:off x="2170" y="2560466"/>
          <a:ext cx="2969731" cy="121577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AU" sz="1400" b="1" i="0" kern="1200" dirty="0">
              <a:solidFill>
                <a:schemeClr val="tx1"/>
              </a:solidFill>
            </a:rPr>
            <a:t>1. Customization</a:t>
          </a:r>
          <a:r>
            <a:rPr lang="en-AU" sz="1400" kern="1200" dirty="0">
              <a:solidFill>
                <a:schemeClr val="tx1"/>
              </a:solidFill>
            </a:rPr>
            <a:t>: the first phase consists of the selection of a collection of targets, specifically for the context</a:t>
          </a:r>
        </a:p>
      </dsp:txBody>
      <dsp:txXfrm>
        <a:off x="610056" y="2560466"/>
        <a:ext cx="1753960" cy="1215771"/>
      </dsp:txXfrm>
    </dsp:sp>
    <dsp:sp modelId="{4F8D843D-4637-4B59-9AE4-7D51D5F88286}">
      <dsp:nvSpPr>
        <dsp:cNvPr id="0" name=""/>
        <dsp:cNvSpPr/>
      </dsp:nvSpPr>
      <dsp:spPr>
        <a:xfrm>
          <a:off x="2724042" y="2542649"/>
          <a:ext cx="2817744" cy="1251404"/>
        </a:xfrm>
        <a:prstGeom prst="chevron">
          <a:avLst/>
        </a:prstGeom>
        <a:solidFill>
          <a:schemeClr val="accent5">
            <a:hueOff val="1422196"/>
            <a:satOff val="-35563"/>
            <a:lumOff val="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AU" sz="1400" b="1" kern="1200" dirty="0">
              <a:solidFill>
                <a:schemeClr val="tx1"/>
              </a:solidFill>
            </a:rPr>
            <a:t>2. Scoring of the interactions</a:t>
          </a:r>
          <a:r>
            <a:rPr lang="en-AU" sz="1400" kern="1200" dirty="0">
              <a:solidFill>
                <a:schemeClr val="tx1"/>
              </a:solidFill>
            </a:rPr>
            <a:t>: a cross- impact matrix  is constructed using the input from the participating experts</a:t>
          </a:r>
        </a:p>
      </dsp:txBody>
      <dsp:txXfrm>
        <a:off x="3349744" y="2542649"/>
        <a:ext cx="1566340" cy="1251404"/>
      </dsp:txXfrm>
    </dsp:sp>
    <dsp:sp modelId="{4A0CA1F2-A2C3-4494-97E3-A648B3CFCEBB}">
      <dsp:nvSpPr>
        <dsp:cNvPr id="0" name=""/>
        <dsp:cNvSpPr/>
      </dsp:nvSpPr>
      <dsp:spPr>
        <a:xfrm>
          <a:off x="5296097" y="2545619"/>
          <a:ext cx="2660278" cy="1221750"/>
        </a:xfrm>
        <a:prstGeom prst="chevron">
          <a:avLst/>
        </a:prstGeom>
        <a:solidFill>
          <a:schemeClr val="accent5">
            <a:hueOff val="2844391"/>
            <a:satOff val="-71127"/>
            <a:lumOff val="13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AU" sz="1400" b="1" kern="1200">
              <a:solidFill>
                <a:schemeClr val="tx1"/>
              </a:solidFill>
            </a:rPr>
            <a:t>3. Network analysis: </a:t>
          </a:r>
          <a:r>
            <a:rPr lang="en-AU" sz="1400" kern="1200">
              <a:solidFill>
                <a:schemeClr val="tx1"/>
              </a:solidFill>
            </a:rPr>
            <a:t>evaluation of the second order interactions of the selected targets</a:t>
          </a:r>
          <a:endParaRPr lang="en-AU" sz="1400" kern="1200" dirty="0">
            <a:solidFill>
              <a:schemeClr val="tx1"/>
            </a:solidFill>
          </a:endParaRPr>
        </a:p>
      </dsp:txBody>
      <dsp:txXfrm>
        <a:off x="5906972" y="2545619"/>
        <a:ext cx="1438528" cy="122175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Arial" pitchFamily="34" charset="0"/>
              </a:defRPr>
            </a:lvl1pPr>
          </a:lstStyle>
          <a:p>
            <a:pPr>
              <a:defRPr/>
            </a:pPr>
            <a:endParaRPr lang="sv-SE"/>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cs typeface="Arial" pitchFamily="34" charset="0"/>
              </a:defRPr>
            </a:lvl1pPr>
          </a:lstStyle>
          <a:p>
            <a:pPr>
              <a:defRPr/>
            </a:pPr>
            <a:fld id="{314B6735-D779-4F28-AAD9-CA9DADF8C01A}" type="datetimeFigureOut">
              <a:rPr lang="sv-SE"/>
              <a:pPr>
                <a:defRPr/>
              </a:pPr>
              <a:t>2019-08-20</a:t>
            </a:fld>
            <a:endParaRPr lang="sv-SE"/>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cs typeface="Arial" pitchFamily="34" charset="0"/>
              </a:defRPr>
            </a:lvl1pPr>
          </a:lstStyle>
          <a:p>
            <a:pPr>
              <a:defRPr/>
            </a:pPr>
            <a:endParaRPr lang="sv-SE"/>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cs typeface="Arial" pitchFamily="34" charset="0"/>
              </a:defRPr>
            </a:lvl1pPr>
          </a:lstStyle>
          <a:p>
            <a:pPr>
              <a:defRPr/>
            </a:pPr>
            <a:fld id="{9096E6A3-A75C-46B3-AE1F-650685CC6292}" type="slidenum">
              <a:rPr lang="sv-SE"/>
              <a:pPr>
                <a:defRPr/>
              </a:pPr>
              <a:t>‹#›</a:t>
            </a:fld>
            <a:endParaRPr lang="sv-SE"/>
          </a:p>
        </p:txBody>
      </p:sp>
    </p:spTree>
    <p:extLst>
      <p:ext uri="{BB962C8B-B14F-4D97-AF65-F5344CB8AC3E}">
        <p14:creationId xmlns:p14="http://schemas.microsoft.com/office/powerpoint/2010/main" val="1775059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charset="0"/>
                <a:ea typeface="ＭＳ Ｐゴシック" pitchFamily="64" charset="-128"/>
                <a:cs typeface="+mn-cs"/>
              </a:defRPr>
            </a:lvl1pPr>
          </a:lstStyle>
          <a:p>
            <a:pPr>
              <a:defRPr/>
            </a:pPr>
            <a:endParaRPr lang="sv-SE"/>
          </a:p>
        </p:txBody>
      </p:sp>
      <p:sp>
        <p:nvSpPr>
          <p:cNvPr id="133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charset="0"/>
                <a:ea typeface="ＭＳ Ｐゴシック" pitchFamily="64" charset="-128"/>
                <a:cs typeface="+mn-cs"/>
              </a:defRPr>
            </a:lvl1pPr>
          </a:lstStyle>
          <a:p>
            <a:pPr>
              <a:defRPr/>
            </a:pPr>
            <a:endParaRPr lang="sv-SE"/>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charset="0"/>
                <a:ea typeface="ＭＳ Ｐゴシック" pitchFamily="64" charset="-128"/>
                <a:cs typeface="+mn-cs"/>
              </a:defRPr>
            </a:lvl1pPr>
          </a:lstStyle>
          <a:p>
            <a:pPr>
              <a:defRPr/>
            </a:pPr>
            <a:endParaRPr lang="sv-SE"/>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atin typeface="Arial" charset="0"/>
                <a:ea typeface="ＭＳ Ｐゴシック" pitchFamily="64" charset="-128"/>
                <a:cs typeface="+mn-cs"/>
              </a:defRPr>
            </a:lvl1pPr>
          </a:lstStyle>
          <a:p>
            <a:pPr>
              <a:defRPr/>
            </a:pPr>
            <a:fld id="{4C4A2DE2-8E9C-448F-9E5C-5E844ABF3A4E}" type="slidenum">
              <a:rPr lang="sv-SE"/>
              <a:pPr>
                <a:defRPr/>
              </a:pPr>
              <a:t>‹#›</a:t>
            </a:fld>
            <a:endParaRPr lang="sv-SE"/>
          </a:p>
        </p:txBody>
      </p:sp>
    </p:spTree>
    <p:extLst>
      <p:ext uri="{BB962C8B-B14F-4D97-AF65-F5344CB8AC3E}">
        <p14:creationId xmlns:p14="http://schemas.microsoft.com/office/powerpoint/2010/main" val="11746452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S PGothic" pitchFamily="34" charset="-128"/>
                <a:cs typeface="+mn-cs"/>
              </a:rPr>
              <a:t>The SDGs turned three years old this past September, and while countries maintain their commitment to the 2030 Agenda, they are experiencing different challenges to localize and integrate this global framework in their national and local decision-making. One challenge is how to achieve transformational changes in the way national institutions make decisions, devise policies, legislate, and report on sustainable development issues. Integrated thinking, cross-sectoral collaboration and coordination, both within and across institutions — as well as more inclusive mechanisms — are a precondition for this change.</a:t>
            </a:r>
            <a:endParaRPr lang="es-CO" dirty="0"/>
          </a:p>
        </p:txBody>
      </p:sp>
      <p:sp>
        <p:nvSpPr>
          <p:cNvPr id="4" name="Slide Number Placeholder 3"/>
          <p:cNvSpPr>
            <a:spLocks noGrp="1"/>
          </p:cNvSpPr>
          <p:nvPr>
            <p:ph type="sldNum" sz="quarter" idx="5"/>
          </p:nvPr>
        </p:nvSpPr>
        <p:spPr/>
        <p:txBody>
          <a:bodyPr/>
          <a:lstStyle/>
          <a:p>
            <a:pPr>
              <a:defRPr/>
            </a:pPr>
            <a:fld id="{4C4A2DE2-8E9C-448F-9E5C-5E844ABF3A4E}" type="slidenum">
              <a:rPr lang="sv-SE" smtClean="0"/>
              <a:pPr>
                <a:defRPr/>
              </a:pPr>
              <a:t>3</a:t>
            </a:fld>
            <a:endParaRPr lang="sv-SE"/>
          </a:p>
        </p:txBody>
      </p:sp>
    </p:spTree>
    <p:extLst>
      <p:ext uri="{BB962C8B-B14F-4D97-AF65-F5344CB8AC3E}">
        <p14:creationId xmlns:p14="http://schemas.microsoft.com/office/powerpoint/2010/main" val="726637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S PGothic" pitchFamily="34" charset="-128"/>
                <a:cs typeface="+mn-cs"/>
              </a:rPr>
              <a:t>This project will support this needed change by engaging in national and regional level exercises, jointly with key local stakeholders, to determine crucial interactions between SDGs. The aim will be to determine strategies and priorities that support a coherent implementation of the environmental dimension of the SDGs in Colombia, while taking socio-economic and governance aspects into consideration.</a:t>
            </a:r>
            <a:endParaRPr lang="es-CO" dirty="0"/>
          </a:p>
        </p:txBody>
      </p:sp>
      <p:sp>
        <p:nvSpPr>
          <p:cNvPr id="4" name="Slide Number Placeholder 3"/>
          <p:cNvSpPr>
            <a:spLocks noGrp="1"/>
          </p:cNvSpPr>
          <p:nvPr>
            <p:ph type="sldNum" sz="quarter" idx="5"/>
          </p:nvPr>
        </p:nvSpPr>
        <p:spPr/>
        <p:txBody>
          <a:bodyPr/>
          <a:lstStyle/>
          <a:p>
            <a:pPr>
              <a:defRPr/>
            </a:pPr>
            <a:fld id="{4C4A2DE2-8E9C-448F-9E5C-5E844ABF3A4E}" type="slidenum">
              <a:rPr lang="sv-SE" smtClean="0"/>
              <a:pPr>
                <a:defRPr/>
              </a:pPr>
              <a:t>5</a:t>
            </a:fld>
            <a:endParaRPr lang="sv-SE"/>
          </a:p>
        </p:txBody>
      </p:sp>
    </p:spTree>
    <p:extLst>
      <p:ext uri="{BB962C8B-B14F-4D97-AF65-F5344CB8AC3E}">
        <p14:creationId xmlns:p14="http://schemas.microsoft.com/office/powerpoint/2010/main" val="516617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Arial" charset="0"/>
                <a:ea typeface="MS PGothic" pitchFamily="34" charset="-128"/>
                <a:cs typeface="+mn-cs"/>
              </a:rPr>
              <a:t>SEI Survey Tool</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The SEI survey tool was, and is, being actively developed as a web-based tool with the objective to function on modern browsers (IE 11 and up) and, eventually, to be responsive for use on hand-held devices. </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 </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The tool is divided into two sections. The first is the section where users (identified by an anonymous token) can respond to the questions about interactions between Sustainable Development Goal (SDG) targets. The second is the administrator section where, administrators (identified by username and password) can create events, link specific targets to events, restrict and validate user responses, download data and visualize the final results for any event.</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 </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Although this tool is actively being developed and some of the technologies mentioned below may change in future versions, the current version uses the following technologies for its functioning. </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 </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1) A </a:t>
            </a:r>
            <a:r>
              <a:rPr lang="en-US" sz="1200" i="1" kern="1200" dirty="0">
                <a:solidFill>
                  <a:schemeClr val="tx1"/>
                </a:solidFill>
                <a:effectLst/>
                <a:latin typeface="Arial" charset="0"/>
                <a:ea typeface="MS PGothic" pitchFamily="34" charset="-128"/>
                <a:cs typeface="+mn-cs"/>
              </a:rPr>
              <a:t>MySQL</a:t>
            </a:r>
            <a:r>
              <a:rPr lang="en-US" sz="1200" kern="1200" dirty="0">
                <a:solidFill>
                  <a:schemeClr val="tx1"/>
                </a:solidFill>
                <a:effectLst/>
                <a:latin typeface="Arial" charset="0"/>
                <a:ea typeface="MS PGothic" pitchFamily="34" charset="-128"/>
                <a:cs typeface="+mn-cs"/>
              </a:rPr>
              <a:t> (MariaDB v. 10.2 or MySQL v. 5.7) database to store events, targets, responses and credentials</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2) </a:t>
            </a:r>
            <a:r>
              <a:rPr lang="en-US" sz="1200" i="1" kern="1200" dirty="0">
                <a:solidFill>
                  <a:schemeClr val="tx1"/>
                </a:solidFill>
                <a:effectLst/>
                <a:latin typeface="Arial" charset="0"/>
                <a:ea typeface="MS PGothic" pitchFamily="34" charset="-128"/>
                <a:cs typeface="+mn-cs"/>
              </a:rPr>
              <a:t>PHP</a:t>
            </a:r>
            <a:r>
              <a:rPr lang="en-US" sz="1200" kern="1200" dirty="0">
                <a:solidFill>
                  <a:schemeClr val="tx1"/>
                </a:solidFill>
                <a:effectLst/>
                <a:latin typeface="Arial" charset="0"/>
                <a:ea typeface="MS PGothic" pitchFamily="34" charset="-128"/>
                <a:cs typeface="+mn-cs"/>
              </a:rPr>
              <a:t> (v. 7.2) to interact with the database, setup a basic database API and manage authentication.</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3) </a:t>
            </a:r>
            <a:r>
              <a:rPr lang="en-US" sz="1200" i="1" kern="1200" dirty="0">
                <a:solidFill>
                  <a:schemeClr val="tx1"/>
                </a:solidFill>
                <a:effectLst/>
                <a:latin typeface="Arial" charset="0"/>
                <a:ea typeface="MS PGothic" pitchFamily="34" charset="-128"/>
                <a:cs typeface="+mn-cs"/>
              </a:rPr>
              <a:t>Bootstrap </a:t>
            </a:r>
            <a:r>
              <a:rPr lang="en-US" sz="1200" kern="1200" dirty="0">
                <a:solidFill>
                  <a:schemeClr val="tx1"/>
                </a:solidFill>
                <a:effectLst/>
                <a:latin typeface="Arial" charset="0"/>
                <a:ea typeface="MS PGothic" pitchFamily="34" charset="-128"/>
                <a:cs typeface="+mn-cs"/>
              </a:rPr>
              <a:t>(v. 4.1) to facilitate the front-end layout and responsiveness.</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4) </a:t>
            </a:r>
            <a:r>
              <a:rPr lang="en-US" sz="1200" i="1" kern="1200" dirty="0">
                <a:solidFill>
                  <a:schemeClr val="tx1"/>
                </a:solidFill>
                <a:effectLst/>
                <a:latin typeface="Arial" charset="0"/>
                <a:ea typeface="MS PGothic" pitchFamily="34" charset="-128"/>
                <a:cs typeface="+mn-cs"/>
              </a:rPr>
              <a:t>D3.js</a:t>
            </a:r>
            <a:r>
              <a:rPr lang="en-US" sz="1200" kern="1200" dirty="0">
                <a:solidFill>
                  <a:schemeClr val="tx1"/>
                </a:solidFill>
                <a:effectLst/>
                <a:latin typeface="Arial" charset="0"/>
                <a:ea typeface="MS PGothic" pitchFamily="34" charset="-128"/>
                <a:cs typeface="+mn-cs"/>
              </a:rPr>
              <a:t> (v. 5.7) for creating the front-end visualizations of the responses (the matrix view).</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5) </a:t>
            </a:r>
            <a:r>
              <a:rPr lang="en-US" sz="1200" i="1" kern="1200" dirty="0">
                <a:solidFill>
                  <a:schemeClr val="tx1"/>
                </a:solidFill>
                <a:effectLst/>
                <a:latin typeface="Arial" charset="0"/>
                <a:ea typeface="MS PGothic" pitchFamily="34" charset="-128"/>
                <a:cs typeface="+mn-cs"/>
              </a:rPr>
              <a:t>Vue.js </a:t>
            </a:r>
            <a:r>
              <a:rPr lang="en-US" sz="1200" kern="1200" dirty="0">
                <a:solidFill>
                  <a:schemeClr val="tx1"/>
                </a:solidFill>
                <a:effectLst/>
                <a:latin typeface="Arial" charset="0"/>
                <a:ea typeface="MS PGothic" pitchFamily="34" charset="-128"/>
                <a:cs typeface="+mn-cs"/>
              </a:rPr>
              <a:t>(v. 2.5) for handling front-end interactions of users/administrators.</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6) </a:t>
            </a:r>
            <a:r>
              <a:rPr lang="en-US" sz="1200" i="1" kern="1200" dirty="0">
                <a:solidFill>
                  <a:schemeClr val="tx1"/>
                </a:solidFill>
                <a:effectLst/>
                <a:latin typeface="Arial" charset="0"/>
                <a:ea typeface="MS PGothic" pitchFamily="34" charset="-128"/>
                <a:cs typeface="+mn-cs"/>
              </a:rPr>
              <a:t>Axios.js</a:t>
            </a:r>
            <a:r>
              <a:rPr lang="en-US" sz="1200" kern="1200" dirty="0">
                <a:solidFill>
                  <a:schemeClr val="tx1"/>
                </a:solidFill>
                <a:effectLst/>
                <a:latin typeface="Arial" charset="0"/>
                <a:ea typeface="MS PGothic" pitchFamily="34" charset="-128"/>
                <a:cs typeface="+mn-cs"/>
              </a:rPr>
              <a:t> (v 0.18) for handling front-end calls to the database API.</a:t>
            </a:r>
            <a:endParaRPr lang="es-CO" sz="1200" kern="1200" dirty="0">
              <a:solidFill>
                <a:schemeClr val="tx1"/>
              </a:solidFill>
              <a:effectLst/>
              <a:latin typeface="Arial" charset="0"/>
              <a:ea typeface="MS PGothic" pitchFamily="34" charset="-128"/>
              <a:cs typeface="+mn-cs"/>
            </a:endParaRPr>
          </a:p>
          <a:p>
            <a:r>
              <a:rPr lang="en-US" sz="1200" kern="1200" dirty="0">
                <a:solidFill>
                  <a:schemeClr val="tx1"/>
                </a:solidFill>
                <a:effectLst/>
                <a:latin typeface="Arial" charset="0"/>
                <a:ea typeface="MS PGothic" pitchFamily="34" charset="-128"/>
                <a:cs typeface="+mn-cs"/>
              </a:rPr>
              <a:t>7) On the development side, this tool is being developed with </a:t>
            </a:r>
            <a:r>
              <a:rPr lang="en-US" sz="1200" i="1" kern="1200" dirty="0">
                <a:solidFill>
                  <a:schemeClr val="tx1"/>
                </a:solidFill>
                <a:effectLst/>
                <a:latin typeface="Arial" charset="0"/>
                <a:ea typeface="MS PGothic" pitchFamily="34" charset="-128"/>
                <a:cs typeface="+mn-cs"/>
              </a:rPr>
              <a:t>node </a:t>
            </a:r>
            <a:r>
              <a:rPr lang="en-US" sz="1200" kern="1200" dirty="0">
                <a:solidFill>
                  <a:schemeClr val="tx1"/>
                </a:solidFill>
                <a:effectLst/>
                <a:latin typeface="Arial" charset="0"/>
                <a:ea typeface="MS PGothic" pitchFamily="34" charset="-128"/>
                <a:cs typeface="+mn-cs"/>
              </a:rPr>
              <a:t>(v. 10) and </a:t>
            </a:r>
            <a:r>
              <a:rPr lang="en-US" sz="1200" i="1" kern="1200" dirty="0">
                <a:solidFill>
                  <a:schemeClr val="tx1"/>
                </a:solidFill>
                <a:effectLst/>
                <a:latin typeface="Arial" charset="0"/>
                <a:ea typeface="MS PGothic" pitchFamily="34" charset="-128"/>
                <a:cs typeface="+mn-cs"/>
              </a:rPr>
              <a:t>webpack </a:t>
            </a:r>
            <a:r>
              <a:rPr lang="en-US" sz="1200" kern="1200" dirty="0">
                <a:solidFill>
                  <a:schemeClr val="tx1"/>
                </a:solidFill>
                <a:effectLst/>
                <a:latin typeface="Arial" charset="0"/>
                <a:ea typeface="MS PGothic" pitchFamily="34" charset="-128"/>
                <a:cs typeface="+mn-cs"/>
              </a:rPr>
              <a:t>(v. 4.25).</a:t>
            </a:r>
            <a:endParaRPr lang="es-CO" sz="1200" kern="1200" dirty="0">
              <a:solidFill>
                <a:schemeClr val="tx1"/>
              </a:solidFill>
              <a:effectLst/>
              <a:latin typeface="Arial" charset="0"/>
              <a:ea typeface="MS PGothic" pitchFamily="34" charset="-128"/>
              <a:cs typeface="+mn-cs"/>
            </a:endParaRPr>
          </a:p>
          <a:p>
            <a:endParaRPr lang="es-CO" dirty="0"/>
          </a:p>
        </p:txBody>
      </p:sp>
      <p:sp>
        <p:nvSpPr>
          <p:cNvPr id="4" name="Slide Number Placeholder 3"/>
          <p:cNvSpPr>
            <a:spLocks noGrp="1"/>
          </p:cNvSpPr>
          <p:nvPr>
            <p:ph type="sldNum" sz="quarter" idx="5"/>
          </p:nvPr>
        </p:nvSpPr>
        <p:spPr/>
        <p:txBody>
          <a:bodyPr/>
          <a:lstStyle/>
          <a:p>
            <a:pPr>
              <a:defRPr/>
            </a:pPr>
            <a:fld id="{4C4A2DE2-8E9C-448F-9E5C-5E844ABF3A4E}" type="slidenum">
              <a:rPr lang="sv-SE" smtClean="0"/>
              <a:pPr>
                <a:defRPr/>
              </a:pPr>
              <a:t>9</a:t>
            </a:fld>
            <a:endParaRPr lang="sv-SE"/>
          </a:p>
        </p:txBody>
      </p:sp>
    </p:spTree>
    <p:extLst>
      <p:ext uri="{BB962C8B-B14F-4D97-AF65-F5344CB8AC3E}">
        <p14:creationId xmlns:p14="http://schemas.microsoft.com/office/powerpoint/2010/main" val="2655410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Photo: https://unsplash.com/photos/61MtRBl1qeE</a:t>
            </a:r>
          </a:p>
        </p:txBody>
      </p:sp>
    </p:spTree>
    <p:extLst>
      <p:ext uri="{BB962C8B-B14F-4D97-AF65-F5344CB8AC3E}">
        <p14:creationId xmlns:p14="http://schemas.microsoft.com/office/powerpoint/2010/main" val="4150127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matrix presented in Illustration 5, at the national level, the most influential goals are 8.4 on sustainable production and consumption and 11.6 on reducing the negative impacts of cities. Target 8.4 was considered very influential as the decoupling of economic development from the deterioration of natural resources implies involving the private sector, the government and the consumer and changing from consumption habits to production models. For this reason, target 8.4 generates a particular cascading effect in relation to other environmental and sustainable production issues. The goal that deals with the negative impact of cities (11.6) was also considered as a catalyst since it can help advance many other issues such as waste management, climate change mitigation, among others, in a highly urbanized context, as is the case of </a:t>
            </a:r>
            <a:r>
              <a:rPr lang="en-US" dirty="0" err="1"/>
              <a:t>Colombia.Translated</a:t>
            </a:r>
            <a:r>
              <a:rPr lang="en-US" dirty="0"/>
              <a:t> with www.DeepL.com/Translator</a:t>
            </a:r>
            <a:endParaRPr lang="es-CO" dirty="0"/>
          </a:p>
        </p:txBody>
      </p:sp>
      <p:sp>
        <p:nvSpPr>
          <p:cNvPr id="4" name="Slide Number Placeholder 3"/>
          <p:cNvSpPr>
            <a:spLocks noGrp="1"/>
          </p:cNvSpPr>
          <p:nvPr>
            <p:ph type="sldNum" sz="quarter" idx="5"/>
          </p:nvPr>
        </p:nvSpPr>
        <p:spPr/>
        <p:txBody>
          <a:bodyPr/>
          <a:lstStyle/>
          <a:p>
            <a:pPr>
              <a:defRPr/>
            </a:pPr>
            <a:fld id="{4C4A2DE2-8E9C-448F-9E5C-5E844ABF3A4E}" type="slidenum">
              <a:rPr lang="sv-SE" smtClean="0"/>
              <a:pPr>
                <a:defRPr/>
              </a:pPr>
              <a:t>12</a:t>
            </a:fld>
            <a:endParaRPr lang="sv-SE"/>
          </a:p>
        </p:txBody>
      </p:sp>
    </p:spTree>
    <p:extLst>
      <p:ext uri="{BB962C8B-B14F-4D97-AF65-F5344CB8AC3E}">
        <p14:creationId xmlns:p14="http://schemas.microsoft.com/office/powerpoint/2010/main" val="3471786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C4A2DE2-8E9C-448F-9E5C-5E844ABF3A4E}" type="slidenum">
              <a:rPr lang="sv-SE" smtClean="0"/>
              <a:pPr>
                <a:defRPr/>
              </a:pPr>
              <a:t>14</a:t>
            </a:fld>
            <a:endParaRPr lang="sv-SE"/>
          </a:p>
        </p:txBody>
      </p:sp>
    </p:spTree>
    <p:extLst>
      <p:ext uri="{BB962C8B-B14F-4D97-AF65-F5344CB8AC3E}">
        <p14:creationId xmlns:p14="http://schemas.microsoft.com/office/powerpoint/2010/main" val="1547105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dirty="0"/>
          </a:p>
        </p:txBody>
      </p:sp>
      <p:sp>
        <p:nvSpPr>
          <p:cNvPr id="4" name="Slide Number Placeholder 3"/>
          <p:cNvSpPr>
            <a:spLocks noGrp="1"/>
          </p:cNvSpPr>
          <p:nvPr>
            <p:ph type="sldNum" sz="quarter" idx="5"/>
          </p:nvPr>
        </p:nvSpPr>
        <p:spPr/>
        <p:txBody>
          <a:bodyPr/>
          <a:lstStyle/>
          <a:p>
            <a:pPr>
              <a:defRPr/>
            </a:pPr>
            <a:fld id="{4C4A2DE2-8E9C-448F-9E5C-5E844ABF3A4E}" type="slidenum">
              <a:rPr lang="sv-SE" smtClean="0"/>
              <a:pPr>
                <a:defRPr/>
              </a:pPr>
              <a:t>15</a:t>
            </a:fld>
            <a:endParaRPr lang="sv-SE"/>
          </a:p>
        </p:txBody>
      </p:sp>
    </p:spTree>
    <p:extLst>
      <p:ext uri="{BB962C8B-B14F-4D97-AF65-F5344CB8AC3E}">
        <p14:creationId xmlns:p14="http://schemas.microsoft.com/office/powerpoint/2010/main" val="1274765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dirty="0"/>
          </a:p>
        </p:txBody>
      </p:sp>
      <p:sp>
        <p:nvSpPr>
          <p:cNvPr id="4" name="Slide Number Placeholder 3"/>
          <p:cNvSpPr>
            <a:spLocks noGrp="1"/>
          </p:cNvSpPr>
          <p:nvPr>
            <p:ph type="sldNum" sz="quarter" idx="5"/>
          </p:nvPr>
        </p:nvSpPr>
        <p:spPr/>
        <p:txBody>
          <a:bodyPr/>
          <a:lstStyle/>
          <a:p>
            <a:pPr>
              <a:defRPr/>
            </a:pPr>
            <a:fld id="{4C4A2DE2-8E9C-448F-9E5C-5E844ABF3A4E}" type="slidenum">
              <a:rPr lang="sv-SE" smtClean="0"/>
              <a:pPr>
                <a:defRPr/>
              </a:pPr>
              <a:t>23</a:t>
            </a:fld>
            <a:endParaRPr lang="sv-SE"/>
          </a:p>
        </p:txBody>
      </p:sp>
    </p:spTree>
    <p:extLst>
      <p:ext uri="{BB962C8B-B14F-4D97-AF65-F5344CB8AC3E}">
        <p14:creationId xmlns:p14="http://schemas.microsoft.com/office/powerpoint/2010/main" val="9085750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E03F19-A340-49B7-8C8B-EA85960F8014}"/>
              </a:ext>
            </a:extLst>
          </p:cNvPr>
          <p:cNvPicPr>
            <a:picLocks noChangeAspect="1"/>
          </p:cNvPicPr>
          <p:nvPr userDrawn="1"/>
        </p:nvPicPr>
        <p:blipFill>
          <a:blip r:embed="rId2"/>
          <a:stretch>
            <a:fillRect/>
          </a:stretch>
        </p:blipFill>
        <p:spPr>
          <a:xfrm>
            <a:off x="-19595" y="0"/>
            <a:ext cx="5226249" cy="6419644"/>
          </a:xfrm>
          <a:prstGeom prst="rect">
            <a:avLst/>
          </a:prstGeom>
        </p:spPr>
      </p:pic>
      <p:sp>
        <p:nvSpPr>
          <p:cNvPr id="9" name="Title 8"/>
          <p:cNvSpPr>
            <a:spLocks noGrp="1"/>
          </p:cNvSpPr>
          <p:nvPr>
            <p:ph type="title"/>
          </p:nvPr>
        </p:nvSpPr>
        <p:spPr>
          <a:xfrm>
            <a:off x="435126" y="1489458"/>
            <a:ext cx="4767038" cy="1393442"/>
          </a:xfrm>
          <a:prstGeom prst="rect">
            <a:avLst/>
          </a:prstGeom>
        </p:spPr>
        <p:txBody>
          <a:bodyPr anchor="t">
            <a:noAutofit/>
          </a:bodyPr>
          <a:lstStyle>
            <a:lvl1pPr>
              <a:defRPr sz="3750" b="1">
                <a:solidFill>
                  <a:schemeClr val="bg1"/>
                </a:solidFill>
              </a:defRPr>
            </a:lvl1pPr>
          </a:lstStyle>
          <a:p>
            <a:r>
              <a:rPr lang="en-US"/>
              <a:t>Click to edit Master title style</a:t>
            </a:r>
            <a:endParaRPr lang="en-GB" dirty="0"/>
          </a:p>
        </p:txBody>
      </p:sp>
      <p:sp>
        <p:nvSpPr>
          <p:cNvPr id="13" name="Text Placeholder 12"/>
          <p:cNvSpPr>
            <a:spLocks noGrp="1"/>
          </p:cNvSpPr>
          <p:nvPr>
            <p:ph type="body" sz="quarter" idx="10"/>
          </p:nvPr>
        </p:nvSpPr>
        <p:spPr>
          <a:xfrm>
            <a:off x="5202163" y="6146800"/>
            <a:ext cx="3606800" cy="342900"/>
          </a:xfrm>
          <a:prstGeom prst="rect">
            <a:avLst/>
          </a:prstGeom>
        </p:spPr>
        <p:txBody>
          <a:bodyPr anchor="b"/>
          <a:lstStyle>
            <a:lvl1pPr marL="0" indent="0" algn="r">
              <a:buNone/>
              <a:defRPr sz="1050" b="1" i="0">
                <a:solidFill>
                  <a:schemeClr val="bg1"/>
                </a:solidFill>
              </a:defRPr>
            </a:lvl1pPr>
          </a:lstStyle>
          <a:p>
            <a:pPr lvl="0"/>
            <a:r>
              <a:rPr lang="en-US"/>
              <a:t>Edit Master text styles</a:t>
            </a:r>
          </a:p>
        </p:txBody>
      </p:sp>
      <p:sp>
        <p:nvSpPr>
          <p:cNvPr id="8" name="Text Placeholder 7"/>
          <p:cNvSpPr>
            <a:spLocks noGrp="1"/>
          </p:cNvSpPr>
          <p:nvPr>
            <p:ph type="body" sz="quarter" idx="11" hasCustomPrompt="1"/>
          </p:nvPr>
        </p:nvSpPr>
        <p:spPr>
          <a:xfrm>
            <a:off x="435123" y="3022600"/>
            <a:ext cx="5178268" cy="787400"/>
          </a:xfrm>
          <a:prstGeom prst="rect">
            <a:avLst/>
          </a:prstGeom>
        </p:spPr>
        <p:txBody>
          <a:bodyPr anchor="t"/>
          <a:lstStyle>
            <a:lvl1pPr marL="0" indent="0">
              <a:buNone/>
              <a:defRPr sz="1800" b="1">
                <a:solidFill>
                  <a:schemeClr val="bg1"/>
                </a:solidFill>
              </a:defRPr>
            </a:lvl1pPr>
            <a:lvl2pPr algn="l">
              <a:defRPr/>
            </a:lvl2pPr>
          </a:lstStyle>
          <a:p>
            <a:pPr lvl="0"/>
            <a:r>
              <a:rPr lang="en-GB" dirty="0"/>
              <a:t>Placeholder</a:t>
            </a:r>
          </a:p>
        </p:txBody>
      </p:sp>
      <p:pic>
        <p:nvPicPr>
          <p:cNvPr id="7" name="Picture 6">
            <a:extLst>
              <a:ext uri="{FF2B5EF4-FFF2-40B4-BE49-F238E27FC236}">
                <a16:creationId xmlns:a16="http://schemas.microsoft.com/office/drawing/2014/main" id="{B8E99A3A-223D-7047-9ADE-EA562D1776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2572" y="5432367"/>
            <a:ext cx="2243204" cy="1229956"/>
          </a:xfrm>
          <a:prstGeom prst="rect">
            <a:avLst/>
          </a:prstGeom>
        </p:spPr>
      </p:pic>
    </p:spTree>
    <p:extLst>
      <p:ext uri="{BB962C8B-B14F-4D97-AF65-F5344CB8AC3E}">
        <p14:creationId xmlns:p14="http://schemas.microsoft.com/office/powerpoint/2010/main" val="2501869205"/>
      </p:ext>
    </p:extLst>
  </p:cSld>
  <p:clrMapOvr>
    <a:masterClrMapping/>
  </p:clrMapOvr>
  <p:extLst>
    <p:ext uri="{DCECCB84-F9BA-43D5-87BE-67443E8EF086}">
      <p15:sldGuideLst xmlns:p15="http://schemas.microsoft.com/office/powerpoint/2012/main">
        <p15:guide id="1" orient="horz" pos="4088">
          <p15:clr>
            <a:srgbClr val="FBAE40"/>
          </p15:clr>
        </p15:guide>
        <p15:guide id="2" pos="423">
          <p15:clr>
            <a:srgbClr val="FBAE40"/>
          </p15:clr>
        </p15:guide>
        <p15:guide id="3" orient="horz" pos="4042">
          <p15:clr>
            <a:srgbClr val="FBAE40"/>
          </p15:clr>
        </p15:guide>
        <p15:guide id="4" pos="731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31802" y="368301"/>
            <a:ext cx="8280400" cy="711200"/>
          </a:xfrm>
          <a:prstGeom prst="rect">
            <a:avLst/>
          </a:prstGeom>
        </p:spPr>
        <p:txBody>
          <a:bodyPr/>
          <a:lstStyle>
            <a:lvl1pPr>
              <a:defRPr b="1">
                <a:solidFill>
                  <a:schemeClr val="tx1"/>
                </a:solidFill>
              </a:defRPr>
            </a:lvl1pPr>
          </a:lstStyle>
          <a:p>
            <a:r>
              <a:rPr lang="en-US"/>
              <a:t>Click to edit Master title style</a:t>
            </a:r>
            <a:endParaRPr lang="en-GB" dirty="0"/>
          </a:p>
        </p:txBody>
      </p:sp>
      <p:cxnSp>
        <p:nvCxnSpPr>
          <p:cNvPr id="8" name="Straight Connector 7"/>
          <p:cNvCxnSpPr/>
          <p:nvPr userDrawn="1"/>
        </p:nvCxnSpPr>
        <p:spPr>
          <a:xfrm flipV="1">
            <a:off x="431802" y="1475874"/>
            <a:ext cx="8280400" cy="1604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1"/>
          </p:nvPr>
        </p:nvSpPr>
        <p:spPr>
          <a:xfrm>
            <a:off x="431800" y="6146800"/>
            <a:ext cx="6769100" cy="342900"/>
          </a:xfrm>
          <a:prstGeom prst="rect">
            <a:avLst/>
          </a:prstGeom>
        </p:spPr>
        <p:txBody>
          <a:bodyPr anchor="b"/>
          <a:lstStyle>
            <a:lvl1pPr marL="0" indent="0">
              <a:buNone/>
              <a:defRPr sz="975">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10" name="Content Placeholder 9"/>
          <p:cNvSpPr>
            <a:spLocks noGrp="1"/>
          </p:cNvSpPr>
          <p:nvPr>
            <p:ph sz="quarter" idx="12"/>
          </p:nvPr>
        </p:nvSpPr>
        <p:spPr>
          <a:xfrm>
            <a:off x="431802" y="1917700"/>
            <a:ext cx="8280400" cy="3721100"/>
          </a:xfrm>
          <a:prstGeom prst="rect">
            <a:avLst/>
          </a:prstGeom>
        </p:spPr>
        <p:txBody>
          <a:bodyPr/>
          <a:lstStyle>
            <a:lvl1pPr marL="0" indent="0">
              <a:lnSpc>
                <a:spcPct val="120000"/>
              </a:lnSpc>
              <a:buFont typeface="Arial" charset="0"/>
              <a:buNone/>
              <a:defRPr sz="180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Tree>
    <p:extLst>
      <p:ext uri="{BB962C8B-B14F-4D97-AF65-F5344CB8AC3E}">
        <p14:creationId xmlns:p14="http://schemas.microsoft.com/office/powerpoint/2010/main" val="36675743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363">
          <p15:clr>
            <a:srgbClr val="FBAE40"/>
          </p15:clr>
        </p15:guide>
        <p15:guide id="3" pos="7317">
          <p15:clr>
            <a:srgbClr val="FBAE40"/>
          </p15:clr>
        </p15:guide>
        <p15:guide id="4" orient="horz" pos="23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92273" y="-177800"/>
            <a:ext cx="9359900" cy="7035800"/>
          </a:xfrm>
          <a:prstGeom prst="rect">
            <a:avLst/>
          </a:prstGeom>
        </p:spPr>
        <p:txBody>
          <a:bodyPr/>
          <a:lstStyle>
            <a:lvl1pPr marL="0" indent="0">
              <a:buNone/>
              <a:defRPr/>
            </a:lvl1pPr>
          </a:lstStyle>
          <a:p>
            <a:r>
              <a:rPr lang="en-US"/>
              <a:t>Click icon to add picture</a:t>
            </a:r>
            <a:endParaRPr lang="en-GB" dirty="0"/>
          </a:p>
        </p:txBody>
      </p:sp>
      <p:sp>
        <p:nvSpPr>
          <p:cNvPr id="4" name="Title 8"/>
          <p:cNvSpPr>
            <a:spLocks noGrp="1"/>
          </p:cNvSpPr>
          <p:nvPr>
            <p:ph type="title"/>
          </p:nvPr>
        </p:nvSpPr>
        <p:spPr>
          <a:xfrm>
            <a:off x="190502" y="2431048"/>
            <a:ext cx="4127499" cy="2273300"/>
          </a:xfrm>
          <a:prstGeom prst="rect">
            <a:avLst/>
          </a:prstGeom>
        </p:spPr>
        <p:txBody>
          <a:bodyPr anchor="t"/>
          <a:lstStyle>
            <a:lvl1pPr>
              <a:defRPr sz="3600" b="1">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0"/>
          </p:nvPr>
        </p:nvSpPr>
        <p:spPr>
          <a:xfrm>
            <a:off x="190502" y="3859798"/>
            <a:ext cx="3390900" cy="889000"/>
          </a:xfrm>
          <a:prstGeom prst="rect">
            <a:avLst/>
          </a:prstGeom>
        </p:spPr>
        <p:txBody>
          <a:bodyPr/>
          <a:lstStyle>
            <a:lvl1pPr marL="0" indent="0">
              <a:buNone/>
              <a:defRPr sz="1800" b="1" i="0">
                <a:solidFill>
                  <a:schemeClr val="bg1"/>
                </a:solidFill>
              </a:defRPr>
            </a:lvl1pPr>
          </a:lstStyle>
          <a:p>
            <a:pPr lvl="0"/>
            <a:r>
              <a:rPr lang="en-US"/>
              <a:t>Edit Master text styles</a:t>
            </a:r>
          </a:p>
        </p:txBody>
      </p:sp>
    </p:spTree>
    <p:extLst>
      <p:ext uri="{BB962C8B-B14F-4D97-AF65-F5344CB8AC3E}">
        <p14:creationId xmlns:p14="http://schemas.microsoft.com/office/powerpoint/2010/main" val="37108102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45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imag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72BC674-8D4E-CE4A-9996-B4560676B264}"/>
              </a:ext>
            </a:extLst>
          </p:cNvPr>
          <p:cNvSpPr>
            <a:spLocks noGrp="1"/>
          </p:cNvSpPr>
          <p:nvPr>
            <p:ph type="pic" sz="quarter" idx="11"/>
          </p:nvPr>
        </p:nvSpPr>
        <p:spPr>
          <a:xfrm>
            <a:off x="-114300" y="-88900"/>
            <a:ext cx="9359900" cy="7035800"/>
          </a:xfrm>
          <a:prstGeom prst="rect">
            <a:avLst/>
          </a:prstGeom>
        </p:spPr>
        <p:txBody>
          <a:bodyPr/>
          <a:lstStyle>
            <a:lvl1pPr marL="0" indent="0">
              <a:buNone/>
              <a:defRPr/>
            </a:lvl1pPr>
          </a:lstStyle>
          <a:p>
            <a:r>
              <a:rPr lang="en-US"/>
              <a:t>Click icon to add picture</a:t>
            </a:r>
            <a:endParaRPr lang="en-GB" dirty="0"/>
          </a:p>
        </p:txBody>
      </p:sp>
      <p:sp>
        <p:nvSpPr>
          <p:cNvPr id="2" name="Title 1">
            <a:extLst>
              <a:ext uri="{FF2B5EF4-FFF2-40B4-BE49-F238E27FC236}">
                <a16:creationId xmlns:a16="http://schemas.microsoft.com/office/drawing/2014/main" id="{5DD44D31-6E81-0841-9AE6-1C2A62D883F0}"/>
              </a:ext>
            </a:extLst>
          </p:cNvPr>
          <p:cNvSpPr>
            <a:spLocks noGrp="1"/>
          </p:cNvSpPr>
          <p:nvPr>
            <p:ph type="title"/>
          </p:nvPr>
        </p:nvSpPr>
        <p:spPr>
          <a:xfrm>
            <a:off x="1516545" y="2445725"/>
            <a:ext cx="6355246" cy="1781727"/>
          </a:xfrm>
        </p:spPr>
        <p:txBody>
          <a:bodyPr>
            <a:normAutofit/>
          </a:bodyPr>
          <a:lstStyle>
            <a:lvl1pPr>
              <a:defRPr sz="3600"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502537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31802" y="368301"/>
            <a:ext cx="8280400" cy="711200"/>
          </a:xfrm>
          <a:prstGeom prst="rect">
            <a:avLst/>
          </a:prstGeom>
        </p:spPr>
        <p:txBody>
          <a:bodyPr/>
          <a:lstStyle>
            <a:lvl1pPr>
              <a:defRPr b="1">
                <a:solidFill>
                  <a:schemeClr val="tx1"/>
                </a:solidFill>
              </a:defRPr>
            </a:lvl1pPr>
          </a:lstStyle>
          <a:p>
            <a:r>
              <a:rPr lang="en-US"/>
              <a:t>Click to edit Master title style</a:t>
            </a:r>
            <a:endParaRPr lang="en-GB" dirty="0"/>
          </a:p>
        </p:txBody>
      </p:sp>
      <p:sp>
        <p:nvSpPr>
          <p:cNvPr id="7" name="Text Placeholder 6"/>
          <p:cNvSpPr>
            <a:spLocks noGrp="1"/>
          </p:cNvSpPr>
          <p:nvPr>
            <p:ph type="body" sz="quarter" idx="11"/>
          </p:nvPr>
        </p:nvSpPr>
        <p:spPr>
          <a:xfrm>
            <a:off x="431800" y="6146800"/>
            <a:ext cx="6769100" cy="342900"/>
          </a:xfrm>
          <a:prstGeom prst="rect">
            <a:avLst/>
          </a:prstGeom>
        </p:spPr>
        <p:txBody>
          <a:bodyPr anchor="b"/>
          <a:lstStyle>
            <a:lvl1pPr marL="0" indent="0">
              <a:buNone/>
              <a:defRPr sz="975">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10" name="Content Placeholder 9"/>
          <p:cNvSpPr>
            <a:spLocks noGrp="1"/>
          </p:cNvSpPr>
          <p:nvPr>
            <p:ph sz="quarter" idx="12"/>
          </p:nvPr>
        </p:nvSpPr>
        <p:spPr>
          <a:xfrm>
            <a:off x="4796593" y="1917700"/>
            <a:ext cx="3915611" cy="3810000"/>
          </a:xfrm>
          <a:prstGeom prst="rect">
            <a:avLst/>
          </a:prstGeom>
        </p:spPr>
        <p:txBody>
          <a:bodyPr/>
          <a:lstStyle>
            <a:lvl1pPr marL="0" indent="0">
              <a:lnSpc>
                <a:spcPct val="120000"/>
              </a:lnSpc>
              <a:buFont typeface="Arial" charset="0"/>
              <a:buNone/>
              <a:defRPr sz="180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11" name="Content Placeholder 9"/>
          <p:cNvSpPr>
            <a:spLocks noGrp="1"/>
          </p:cNvSpPr>
          <p:nvPr>
            <p:ph sz="quarter" idx="13"/>
          </p:nvPr>
        </p:nvSpPr>
        <p:spPr>
          <a:xfrm>
            <a:off x="431803" y="1917700"/>
            <a:ext cx="4011863" cy="3810000"/>
          </a:xfrm>
          <a:prstGeom prst="rect">
            <a:avLst/>
          </a:prstGeom>
          <a:effectLst/>
        </p:spPr>
        <p:txBody>
          <a:bodyPr/>
          <a:lstStyle>
            <a:lvl1pPr marL="0" indent="0">
              <a:lnSpc>
                <a:spcPct val="120000"/>
              </a:lnSpc>
              <a:buFont typeface="Arial" charset="0"/>
              <a:buNone/>
              <a:defRPr sz="180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cxnSp>
        <p:nvCxnSpPr>
          <p:cNvPr id="14" name="Straight Connector 13"/>
          <p:cNvCxnSpPr/>
          <p:nvPr userDrawn="1"/>
        </p:nvCxnSpPr>
        <p:spPr>
          <a:xfrm flipV="1">
            <a:off x="431803" y="1498600"/>
            <a:ext cx="8280401" cy="935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5896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363">
          <p15:clr>
            <a:srgbClr val="FBAE40"/>
          </p15:clr>
        </p15:guide>
        <p15:guide id="3" pos="7317">
          <p15:clr>
            <a:srgbClr val="FBAE40"/>
          </p15:clr>
        </p15:guide>
        <p15:guide id="4" orient="horz" pos="23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31802" y="368301"/>
            <a:ext cx="8280400" cy="711200"/>
          </a:xfrm>
          <a:prstGeom prst="rect">
            <a:avLst/>
          </a:prstGeom>
        </p:spPr>
        <p:txBody>
          <a:bodyPr/>
          <a:lstStyle>
            <a:lvl1pPr>
              <a:defRPr b="1">
                <a:solidFill>
                  <a:schemeClr val="tx1"/>
                </a:solidFill>
              </a:defRPr>
            </a:lvl1pPr>
          </a:lstStyle>
          <a:p>
            <a:r>
              <a:rPr lang="en-US"/>
              <a:t>Click to edit Master title style</a:t>
            </a:r>
            <a:endParaRPr lang="en-GB" dirty="0"/>
          </a:p>
        </p:txBody>
      </p:sp>
      <p:cxnSp>
        <p:nvCxnSpPr>
          <p:cNvPr id="8" name="Straight Connector 7"/>
          <p:cNvCxnSpPr/>
          <p:nvPr userDrawn="1"/>
        </p:nvCxnSpPr>
        <p:spPr>
          <a:xfrm>
            <a:off x="431802" y="1491916"/>
            <a:ext cx="82804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1"/>
          </p:nvPr>
        </p:nvSpPr>
        <p:spPr>
          <a:xfrm>
            <a:off x="431800" y="6146800"/>
            <a:ext cx="6769100" cy="342900"/>
          </a:xfrm>
          <a:prstGeom prst="rect">
            <a:avLst/>
          </a:prstGeom>
        </p:spPr>
        <p:txBody>
          <a:bodyPr anchor="b"/>
          <a:lstStyle>
            <a:lvl1pPr marL="0" indent="0">
              <a:buNone/>
              <a:defRPr sz="975">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10" name="Content Placeholder 9"/>
          <p:cNvSpPr>
            <a:spLocks noGrp="1"/>
          </p:cNvSpPr>
          <p:nvPr>
            <p:ph sz="quarter" idx="12"/>
          </p:nvPr>
        </p:nvSpPr>
        <p:spPr>
          <a:xfrm>
            <a:off x="431800" y="2667000"/>
            <a:ext cx="3911600" cy="2971800"/>
          </a:xfrm>
          <a:prstGeom prst="rect">
            <a:avLst/>
          </a:prstGeom>
        </p:spPr>
        <p:txBody>
          <a:bodyPr/>
          <a:lstStyle>
            <a:lvl1pPr marL="0" indent="0">
              <a:lnSpc>
                <a:spcPct val="120000"/>
              </a:lnSpc>
              <a:buFont typeface="Arial" charset="0"/>
              <a:buNone/>
              <a:defRPr sz="180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11" name="Content Placeholder 9"/>
          <p:cNvSpPr>
            <a:spLocks noGrp="1"/>
          </p:cNvSpPr>
          <p:nvPr>
            <p:ph sz="quarter" idx="13"/>
          </p:nvPr>
        </p:nvSpPr>
        <p:spPr>
          <a:xfrm>
            <a:off x="4800601" y="2667000"/>
            <a:ext cx="3911600" cy="2971800"/>
          </a:xfrm>
          <a:prstGeom prst="rect">
            <a:avLst/>
          </a:prstGeom>
        </p:spPr>
        <p:txBody>
          <a:bodyPr/>
          <a:lstStyle>
            <a:lvl1pPr marL="0" indent="0">
              <a:lnSpc>
                <a:spcPct val="120000"/>
              </a:lnSpc>
              <a:buFont typeface="Arial" charset="0"/>
              <a:buNone/>
              <a:defRPr sz="180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4" name="Text Placeholder 3"/>
          <p:cNvSpPr>
            <a:spLocks noGrp="1"/>
          </p:cNvSpPr>
          <p:nvPr>
            <p:ph type="body" sz="quarter" idx="14"/>
          </p:nvPr>
        </p:nvSpPr>
        <p:spPr>
          <a:xfrm>
            <a:off x="431800" y="2095500"/>
            <a:ext cx="3911600" cy="431800"/>
          </a:xfrm>
          <a:prstGeom prst="rect">
            <a:avLst/>
          </a:prstGeom>
        </p:spPr>
        <p:txBody>
          <a:bodyPr/>
          <a:lstStyle>
            <a:lvl1pPr marL="0" indent="0">
              <a:buNone/>
              <a:defRPr sz="1800" b="1">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12" name="Text Placeholder 3"/>
          <p:cNvSpPr>
            <a:spLocks noGrp="1"/>
          </p:cNvSpPr>
          <p:nvPr>
            <p:ph type="body" sz="quarter" idx="15"/>
          </p:nvPr>
        </p:nvSpPr>
        <p:spPr>
          <a:xfrm>
            <a:off x="4800601" y="2095500"/>
            <a:ext cx="3911600" cy="431800"/>
          </a:xfrm>
          <a:prstGeom prst="rect">
            <a:avLst/>
          </a:prstGeom>
        </p:spPr>
        <p:txBody>
          <a:bodyPr/>
          <a:lstStyle>
            <a:lvl1pPr marL="0" indent="0">
              <a:buNone/>
              <a:defRPr sz="1800" b="1">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Tree>
    <p:extLst>
      <p:ext uri="{BB962C8B-B14F-4D97-AF65-F5344CB8AC3E}">
        <p14:creationId xmlns:p14="http://schemas.microsoft.com/office/powerpoint/2010/main" val="12785147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363">
          <p15:clr>
            <a:srgbClr val="FBAE40"/>
          </p15:clr>
        </p15:guide>
        <p15:guide id="3" pos="7317">
          <p15:clr>
            <a:srgbClr val="FBAE40"/>
          </p15:clr>
        </p15:guide>
        <p15:guide id="4" orient="horz" pos="23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31802" y="368301"/>
            <a:ext cx="8280400" cy="711200"/>
          </a:xfrm>
          <a:prstGeom prst="rect">
            <a:avLst/>
          </a:prstGeom>
        </p:spPr>
        <p:txBody>
          <a:bodyPr/>
          <a:lstStyle>
            <a:lvl1pPr>
              <a:defRPr b="1">
                <a:solidFill>
                  <a:schemeClr val="tx1"/>
                </a:solidFill>
              </a:defRPr>
            </a:lvl1pPr>
          </a:lstStyle>
          <a:p>
            <a:r>
              <a:rPr lang="en-US"/>
              <a:t>Click to edit Master title style</a:t>
            </a:r>
            <a:endParaRPr lang="en-GB" dirty="0"/>
          </a:p>
        </p:txBody>
      </p:sp>
      <p:cxnSp>
        <p:nvCxnSpPr>
          <p:cNvPr id="8" name="Straight Connector 7"/>
          <p:cNvCxnSpPr/>
          <p:nvPr userDrawn="1"/>
        </p:nvCxnSpPr>
        <p:spPr>
          <a:xfrm>
            <a:off x="431802" y="1491916"/>
            <a:ext cx="82804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1"/>
          </p:nvPr>
        </p:nvSpPr>
        <p:spPr>
          <a:xfrm>
            <a:off x="431800" y="6146800"/>
            <a:ext cx="6769100" cy="342900"/>
          </a:xfrm>
          <a:prstGeom prst="rect">
            <a:avLst/>
          </a:prstGeom>
        </p:spPr>
        <p:txBody>
          <a:bodyPr anchor="b"/>
          <a:lstStyle>
            <a:lvl1pPr marL="0" indent="0">
              <a:buNone/>
              <a:defRPr sz="975">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Tree>
    <p:extLst>
      <p:ext uri="{BB962C8B-B14F-4D97-AF65-F5344CB8AC3E}">
        <p14:creationId xmlns:p14="http://schemas.microsoft.com/office/powerpoint/2010/main" val="25982704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363">
          <p15:clr>
            <a:srgbClr val="FBAE40"/>
          </p15:clr>
        </p15:guide>
        <p15:guide id="3" pos="7317">
          <p15:clr>
            <a:srgbClr val="FBAE40"/>
          </p15:clr>
        </p15:guide>
        <p15:guide id="4" orient="horz" pos="23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431800" y="6146800"/>
            <a:ext cx="6769100" cy="342900"/>
          </a:xfrm>
          <a:prstGeom prst="rect">
            <a:avLst/>
          </a:prstGeom>
        </p:spPr>
        <p:txBody>
          <a:bodyPr anchor="b"/>
          <a:lstStyle>
            <a:lvl1pPr marL="0" indent="0">
              <a:buNone/>
              <a:defRPr sz="975">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Tree>
    <p:extLst>
      <p:ext uri="{BB962C8B-B14F-4D97-AF65-F5344CB8AC3E}">
        <p14:creationId xmlns:p14="http://schemas.microsoft.com/office/powerpoint/2010/main" val="293654466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363">
          <p15:clr>
            <a:srgbClr val="FBAE40"/>
          </p15:clr>
        </p15:guide>
        <p15:guide id="3" pos="7317">
          <p15:clr>
            <a:srgbClr val="FBAE40"/>
          </p15:clr>
        </p15:guide>
        <p15:guide id="4" orient="horz" pos="23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content_Blank">
    <p:bg>
      <p:bgRef idx="1001">
        <a:schemeClr val="bg1"/>
      </p:bgRef>
    </p:bg>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431800" y="6146800"/>
            <a:ext cx="6769100" cy="342900"/>
          </a:xfrm>
          <a:prstGeom prst="rect">
            <a:avLst/>
          </a:prstGeom>
        </p:spPr>
        <p:txBody>
          <a:bodyPr anchor="b"/>
          <a:lstStyle>
            <a:lvl1pPr marL="0" indent="0">
              <a:buNone/>
              <a:defRPr sz="975">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4" name="Title 1"/>
          <p:cNvSpPr>
            <a:spLocks noGrp="1"/>
          </p:cNvSpPr>
          <p:nvPr>
            <p:ph type="title"/>
          </p:nvPr>
        </p:nvSpPr>
        <p:spPr>
          <a:xfrm>
            <a:off x="431802" y="368301"/>
            <a:ext cx="8280400" cy="711200"/>
          </a:xfrm>
          <a:prstGeom prst="rect">
            <a:avLst/>
          </a:prstGeom>
        </p:spPr>
        <p:txBody>
          <a:bodyPr/>
          <a:lstStyle>
            <a:lvl1pPr>
              <a:defRPr b="1">
                <a:solidFill>
                  <a:schemeClr val="tx1"/>
                </a:solidFill>
              </a:defRPr>
            </a:lvl1pPr>
          </a:lstStyle>
          <a:p>
            <a:r>
              <a:rPr lang="en-US"/>
              <a:t>Click to edit Master title style</a:t>
            </a:r>
            <a:endParaRPr lang="en-GB" dirty="0"/>
          </a:p>
        </p:txBody>
      </p:sp>
      <p:sp>
        <p:nvSpPr>
          <p:cNvPr id="5" name="Content Placeholder 9"/>
          <p:cNvSpPr>
            <a:spLocks noGrp="1"/>
          </p:cNvSpPr>
          <p:nvPr>
            <p:ph sz="quarter" idx="12"/>
          </p:nvPr>
        </p:nvSpPr>
        <p:spPr>
          <a:xfrm>
            <a:off x="431802" y="1917700"/>
            <a:ext cx="8280400" cy="3721100"/>
          </a:xfrm>
          <a:prstGeom prst="rect">
            <a:avLst/>
          </a:prstGeom>
        </p:spPr>
        <p:txBody>
          <a:bodyPr/>
          <a:lstStyle>
            <a:lvl1pPr marL="0" indent="0">
              <a:lnSpc>
                <a:spcPct val="120000"/>
              </a:lnSpc>
              <a:buFont typeface="Arial" charset="0"/>
              <a:buNone/>
              <a:defRPr sz="180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Tree>
    <p:extLst>
      <p:ext uri="{BB962C8B-B14F-4D97-AF65-F5344CB8AC3E}">
        <p14:creationId xmlns:p14="http://schemas.microsoft.com/office/powerpoint/2010/main" val="33102305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363">
          <p15:clr>
            <a:srgbClr val="FBAE40"/>
          </p15:clr>
        </p15:guide>
        <p15:guide id="3" pos="7317">
          <p15:clr>
            <a:srgbClr val="FBAE40"/>
          </p15:clr>
        </p15:guide>
        <p15:guide id="4" orient="horz" pos="23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_Single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31802" y="368301"/>
            <a:ext cx="8280400" cy="711200"/>
          </a:xfrm>
          <a:prstGeom prst="rect">
            <a:avLst/>
          </a:prstGeom>
        </p:spPr>
        <p:txBody>
          <a:bodyPr/>
          <a:lstStyle>
            <a:lvl1pPr>
              <a:defRPr b="1">
                <a:solidFill>
                  <a:schemeClr val="tx1"/>
                </a:solidFill>
              </a:defRPr>
            </a:lvl1pPr>
          </a:lstStyle>
          <a:p>
            <a:r>
              <a:rPr lang="en-US"/>
              <a:t>Click to edit Master title style</a:t>
            </a:r>
            <a:endParaRPr lang="en-GB" dirty="0"/>
          </a:p>
        </p:txBody>
      </p:sp>
      <p:cxnSp>
        <p:nvCxnSpPr>
          <p:cNvPr id="8" name="Straight Connector 7"/>
          <p:cNvCxnSpPr/>
          <p:nvPr userDrawn="1"/>
        </p:nvCxnSpPr>
        <p:spPr>
          <a:xfrm flipV="1">
            <a:off x="431802" y="1475874"/>
            <a:ext cx="8280400" cy="1604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1"/>
          </p:nvPr>
        </p:nvSpPr>
        <p:spPr>
          <a:xfrm>
            <a:off x="431800" y="6146800"/>
            <a:ext cx="6769100" cy="342900"/>
          </a:xfrm>
          <a:prstGeom prst="rect">
            <a:avLst/>
          </a:prstGeom>
        </p:spPr>
        <p:txBody>
          <a:bodyPr anchor="b"/>
          <a:lstStyle>
            <a:lvl1pPr marL="0" indent="0">
              <a:buNone/>
              <a:defRPr sz="975">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10" name="Content Placeholder 9"/>
          <p:cNvSpPr>
            <a:spLocks noGrp="1"/>
          </p:cNvSpPr>
          <p:nvPr>
            <p:ph sz="quarter" idx="12"/>
          </p:nvPr>
        </p:nvSpPr>
        <p:spPr>
          <a:xfrm>
            <a:off x="431802" y="1917700"/>
            <a:ext cx="8280400" cy="3721100"/>
          </a:xfrm>
          <a:prstGeom prst="rect">
            <a:avLst/>
          </a:prstGeom>
        </p:spPr>
        <p:txBody>
          <a:bodyPr/>
          <a:lstStyle>
            <a:lvl1pPr marL="0" indent="0">
              <a:lnSpc>
                <a:spcPct val="120000"/>
              </a:lnSpc>
              <a:buFont typeface="Arial" charset="0"/>
              <a:buNone/>
              <a:defRPr sz="180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Tree>
    <p:extLst>
      <p:ext uri="{BB962C8B-B14F-4D97-AF65-F5344CB8AC3E}">
        <p14:creationId xmlns:p14="http://schemas.microsoft.com/office/powerpoint/2010/main" val="10641403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363">
          <p15:clr>
            <a:srgbClr val="FBAE40"/>
          </p15:clr>
        </p15:guide>
        <p15:guide id="3" pos="7317">
          <p15:clr>
            <a:srgbClr val="FBAE40"/>
          </p15:clr>
        </p15:guide>
        <p15:guide id="4" orient="horz" pos="23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Rubrikbild">
    <p:spTree>
      <p:nvGrpSpPr>
        <p:cNvPr id="1" name=""/>
        <p:cNvGrpSpPr/>
        <p:nvPr/>
      </p:nvGrpSpPr>
      <p:grpSpPr>
        <a:xfrm>
          <a:off x="0" y="0"/>
          <a:ext cx="0" cy="0"/>
          <a:chOff x="0" y="0"/>
          <a:chExt cx="0" cy="0"/>
        </a:xfrm>
      </p:grpSpPr>
      <p:sp>
        <p:nvSpPr>
          <p:cNvPr id="39" name="Rektangel 9"/>
          <p:cNvSpPr/>
          <p:nvPr/>
        </p:nvSpPr>
        <p:spPr>
          <a:xfrm>
            <a:off x="0" y="0"/>
            <a:ext cx="9144000" cy="6858000"/>
          </a:xfrm>
          <a:prstGeom prst="rect">
            <a:avLst/>
          </a:prstGeom>
          <a:solidFill>
            <a:schemeClr val="accent3"/>
          </a:solidFill>
          <a:ln w="12700">
            <a:miter lim="400000"/>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sz="2400"/>
          </a:p>
        </p:txBody>
      </p:sp>
      <p:sp>
        <p:nvSpPr>
          <p:cNvPr id="40" name="Titeltext"/>
          <p:cNvSpPr txBox="1">
            <a:spLocks noGrp="1"/>
          </p:cNvSpPr>
          <p:nvPr>
            <p:ph type="title"/>
          </p:nvPr>
        </p:nvSpPr>
        <p:spPr>
          <a:xfrm>
            <a:off x="153944" y="2540910"/>
            <a:ext cx="7772401" cy="1217601"/>
          </a:xfrm>
          <a:prstGeom prst="rect">
            <a:avLst/>
          </a:prstGeom>
        </p:spPr>
        <p:txBody>
          <a:bodyPr>
            <a:normAutofit/>
          </a:bodyPr>
          <a:lstStyle>
            <a:lvl1pPr algn="l">
              <a:defRPr b="0" i="0">
                <a:solidFill>
                  <a:schemeClr val="accent1"/>
                </a:solidFill>
                <a:latin typeface="Calibre Semibold"/>
                <a:ea typeface="Calibre"/>
                <a:cs typeface="Calibre Semibold"/>
                <a:sym typeface="Calibre"/>
              </a:defRPr>
            </a:lvl1pPr>
          </a:lstStyle>
          <a:p>
            <a:r>
              <a:rPr dirty="0"/>
              <a:t>Titeltext</a:t>
            </a:r>
          </a:p>
        </p:txBody>
      </p:sp>
      <p:sp>
        <p:nvSpPr>
          <p:cNvPr id="41" name="Rak 6"/>
          <p:cNvSpPr/>
          <p:nvPr/>
        </p:nvSpPr>
        <p:spPr>
          <a:xfrm>
            <a:off x="153944" y="6354959"/>
            <a:ext cx="2116723" cy="12827"/>
          </a:xfrm>
          <a:prstGeom prst="line">
            <a:avLst/>
          </a:prstGeom>
          <a:ln w="6350">
            <a:solidFill>
              <a:srgbClr val="A6A6A6"/>
            </a:solidFill>
          </a:ln>
        </p:spPr>
        <p:txBody>
          <a:bodyPr lIns="45719" rIns="45719"/>
          <a:lstStyle/>
          <a:p>
            <a:endParaRPr sz="2400"/>
          </a:p>
        </p:txBody>
      </p:sp>
    </p:spTree>
    <p:extLst>
      <p:ext uri="{BB962C8B-B14F-4D97-AF65-F5344CB8AC3E}">
        <p14:creationId xmlns:p14="http://schemas.microsoft.com/office/powerpoint/2010/main" val="429271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60440944"/>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685800" rtl="0" eaLnBrk="1" latinLnBrk="0" hangingPunct="1">
        <a:lnSpc>
          <a:spcPct val="90000"/>
        </a:lnSpc>
        <a:spcBef>
          <a:spcPct val="0"/>
        </a:spcBef>
        <a:buNone/>
        <a:defRPr sz="3300" kern="1200">
          <a:solidFill>
            <a:schemeClr val="bg1"/>
          </a:solidFill>
          <a:latin typeface="Calibri" charset="0"/>
          <a:ea typeface="Calibri" charset="0"/>
          <a:cs typeface="Calibri"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bg1"/>
          </a:solidFill>
          <a:latin typeface="Calibri" charset="0"/>
          <a:ea typeface="Calibri" charset="0"/>
          <a:cs typeface="Calibri"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bg1"/>
          </a:solidFill>
          <a:latin typeface="Calibri" charset="0"/>
          <a:ea typeface="Calibri" charset="0"/>
          <a:cs typeface="Calibri"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Calibri" charset="0"/>
          <a:ea typeface="Calibri" charset="0"/>
          <a:cs typeface="Calibri"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Calibri" charset="0"/>
          <a:ea typeface="Calibri" charset="0"/>
          <a:cs typeface="Calibri"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Calibri" charset="0"/>
          <a:ea typeface="Calibri" charset="0"/>
          <a:cs typeface="Calibri"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cid:5D3D6852-FF77-471C-AB0E-6233A3A7B33C" TargetMode="External"/><Relationship Id="rId7" Type="http://schemas.openxmlformats.org/officeDocument/2006/relationships/image" Target="cid:A1FF390D-855A-4FC8-A991-A0CF77AD3EA8" TargetMode="Externa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2.png"/><Relationship Id="rId5" Type="http://schemas.openxmlformats.org/officeDocument/2006/relationships/image" Target="cid:6682B329-C244-4027-92FB-D718480FA7C4" TargetMode="External"/><Relationship Id="rId10" Type="http://schemas.openxmlformats.org/officeDocument/2006/relationships/image" Target="../media/image10.png"/><Relationship Id="rId4" Type="http://schemas.openxmlformats.org/officeDocument/2006/relationships/image" Target="../media/image7.jpeg"/><Relationship Id="rId9" Type="http://schemas.openxmlformats.org/officeDocument/2006/relationships/image" Target="cid:293CE9D5-C70C-47CE-9348-9E03B2794EA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44824"/>
            <a:ext cx="4575360" cy="2304256"/>
          </a:xfrm>
        </p:spPr>
        <p:txBody>
          <a:bodyPr/>
          <a:lstStyle/>
          <a:p>
            <a:pPr fontAlgn="base"/>
            <a:r>
              <a:rPr lang="en-GB" dirty="0"/>
              <a:t>The SDG Synergies Approach </a:t>
            </a:r>
            <a:br>
              <a:rPr lang="en-GB" dirty="0"/>
            </a:br>
            <a:r>
              <a:rPr lang="en-GB" sz="3600" dirty="0"/>
              <a:t>to Assess </a:t>
            </a:r>
            <a:r>
              <a:rPr lang="en-US" sz="3600" dirty="0"/>
              <a:t>SDGs Interlinkages </a:t>
            </a:r>
            <a:endParaRPr lang="en-GB" dirty="0"/>
          </a:p>
        </p:txBody>
      </p:sp>
      <p:sp>
        <p:nvSpPr>
          <p:cNvPr id="3" name="Text Placeholder 2"/>
          <p:cNvSpPr>
            <a:spLocks noGrp="1"/>
          </p:cNvSpPr>
          <p:nvPr>
            <p:ph type="body" sz="quarter" idx="10"/>
          </p:nvPr>
        </p:nvSpPr>
        <p:spPr>
          <a:xfrm>
            <a:off x="5202163" y="5013176"/>
            <a:ext cx="3606800" cy="1476524"/>
          </a:xfrm>
        </p:spPr>
        <p:txBody>
          <a:bodyPr>
            <a:normAutofit/>
          </a:bodyPr>
          <a:lstStyle/>
          <a:p>
            <a:r>
              <a:rPr lang="en-US" sz="1800" dirty="0"/>
              <a:t>Ivonne Lobos Alva</a:t>
            </a:r>
          </a:p>
          <a:p>
            <a:r>
              <a:rPr lang="en-US" sz="1800" dirty="0"/>
              <a:t>July 2019</a:t>
            </a:r>
          </a:p>
        </p:txBody>
      </p:sp>
    </p:spTree>
    <p:extLst>
      <p:ext uri="{BB962C8B-B14F-4D97-AF65-F5344CB8AC3E}">
        <p14:creationId xmlns:p14="http://schemas.microsoft.com/office/powerpoint/2010/main" val="3871392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41A9B-090D-4665-A003-CF1CFFAD6AA3}"/>
              </a:ext>
            </a:extLst>
          </p:cNvPr>
          <p:cNvSpPr>
            <a:spLocks noGrp="1"/>
          </p:cNvSpPr>
          <p:nvPr>
            <p:ph type="title"/>
          </p:nvPr>
        </p:nvSpPr>
        <p:spPr/>
        <p:txBody>
          <a:bodyPr>
            <a:normAutofit/>
          </a:bodyPr>
          <a:lstStyle/>
          <a:p>
            <a:pPr lvl="0" algn="ctr" fontAlgn="base">
              <a:lnSpc>
                <a:spcPct val="100000"/>
              </a:lnSpc>
              <a:spcAft>
                <a:spcPct val="0"/>
              </a:spcAft>
            </a:pPr>
            <a:r>
              <a:rPr lang="sv-SE" dirty="0"/>
              <a:t>Contents</a:t>
            </a:r>
          </a:p>
        </p:txBody>
      </p:sp>
      <p:sp>
        <p:nvSpPr>
          <p:cNvPr id="4" name="Content Placeholder 3"/>
          <p:cNvSpPr>
            <a:spLocks noGrp="1"/>
          </p:cNvSpPr>
          <p:nvPr>
            <p:ph sz="quarter" idx="12"/>
          </p:nvPr>
        </p:nvSpPr>
        <p:spPr/>
        <p:txBody>
          <a:bodyPr>
            <a:normAutofit fontScale="77500" lnSpcReduction="20000"/>
          </a:bodyPr>
          <a:lstStyle/>
          <a:p>
            <a:pPr marL="342900" indent="-342900">
              <a:buAutoNum type="arabicPeriod"/>
            </a:pPr>
            <a:r>
              <a:rPr lang="en-US" sz="3600" dirty="0"/>
              <a:t>The challenge</a:t>
            </a:r>
          </a:p>
          <a:p>
            <a:pPr marL="342900" indent="-342900">
              <a:buAutoNum type="arabicPeriod"/>
            </a:pPr>
            <a:r>
              <a:rPr lang="en-US" sz="3600" dirty="0"/>
              <a:t>How we aimed to contribute to tackling the challenge</a:t>
            </a:r>
          </a:p>
          <a:p>
            <a:pPr marL="342900" indent="-342900">
              <a:buAutoNum type="arabicPeriod"/>
            </a:pPr>
            <a:r>
              <a:rPr lang="en-US" sz="3600" dirty="0"/>
              <a:t>What we did</a:t>
            </a:r>
          </a:p>
          <a:p>
            <a:pPr marL="342900" indent="-342900">
              <a:buAutoNum type="arabicPeriod"/>
            </a:pPr>
            <a:r>
              <a:rPr lang="en-US" sz="3600" dirty="0"/>
              <a:t>Outcomes </a:t>
            </a:r>
          </a:p>
          <a:p>
            <a:pPr marL="342900" indent="-342900">
              <a:buAutoNum type="arabicPeriod"/>
            </a:pPr>
            <a:r>
              <a:rPr lang="en-US" sz="3600" dirty="0" err="1"/>
              <a:t>Reflexions</a:t>
            </a:r>
            <a:r>
              <a:rPr lang="en-US" sz="3600" dirty="0"/>
              <a:t> on the methodology </a:t>
            </a:r>
          </a:p>
          <a:p>
            <a:pPr marL="342900" indent="-342900">
              <a:buAutoNum type="arabicPeriod"/>
            </a:pPr>
            <a:r>
              <a:rPr lang="en-US" sz="3600" dirty="0"/>
              <a:t>Next steps for the Colombian stakeholders</a:t>
            </a:r>
          </a:p>
          <a:p>
            <a:pPr marL="342900" indent="-342900">
              <a:buAutoNum type="arabicPeriod"/>
            </a:pPr>
            <a:r>
              <a:rPr lang="en-US" sz="3600" dirty="0"/>
              <a:t>Taking all this forward as SEI</a:t>
            </a:r>
          </a:p>
        </p:txBody>
      </p:sp>
    </p:spTree>
    <p:extLst>
      <p:ext uri="{BB962C8B-B14F-4D97-AF65-F5344CB8AC3E}">
        <p14:creationId xmlns:p14="http://schemas.microsoft.com/office/powerpoint/2010/main" val="2330610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86733A-F426-4A50-A734-C07D28FF8C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180528" y="-34721"/>
            <a:ext cx="12253721" cy="6892721"/>
          </a:xfrm>
          <a:prstGeom prst="rect">
            <a:avLst/>
          </a:prstGeom>
        </p:spPr>
      </p:pic>
      <p:sp>
        <p:nvSpPr>
          <p:cNvPr id="10" name="Title 1">
            <a:extLst>
              <a:ext uri="{FF2B5EF4-FFF2-40B4-BE49-F238E27FC236}">
                <a16:creationId xmlns:a16="http://schemas.microsoft.com/office/drawing/2014/main" id="{9933136C-8A31-4F4A-9BE8-554DDA2314B1}"/>
              </a:ext>
            </a:extLst>
          </p:cNvPr>
          <p:cNvSpPr>
            <a:spLocks noGrp="1"/>
          </p:cNvSpPr>
          <p:nvPr>
            <p:ph type="title"/>
          </p:nvPr>
        </p:nvSpPr>
        <p:spPr>
          <a:xfrm>
            <a:off x="215774" y="3653954"/>
            <a:ext cx="4356226" cy="2664296"/>
          </a:xfrm>
        </p:spPr>
        <p:txBody>
          <a:bodyPr>
            <a:normAutofit/>
          </a:bodyPr>
          <a:lstStyle/>
          <a:p>
            <a:r>
              <a:rPr lang="en-US" dirty="0">
                <a:solidFill>
                  <a:schemeClr val="bg1"/>
                </a:solidFill>
              </a:rPr>
              <a:t>Localizing the SDGs: the remaining challenge</a:t>
            </a:r>
            <a:endParaRPr lang="es-CO" dirty="0">
              <a:solidFill>
                <a:schemeClr val="bg1"/>
              </a:solidFill>
            </a:endParaRPr>
          </a:p>
        </p:txBody>
      </p:sp>
      <p:sp>
        <p:nvSpPr>
          <p:cNvPr id="11" name="Title 1">
            <a:extLst>
              <a:ext uri="{FF2B5EF4-FFF2-40B4-BE49-F238E27FC236}">
                <a16:creationId xmlns:a16="http://schemas.microsoft.com/office/drawing/2014/main" id="{EF0A714E-05EB-4E2B-8A46-B7C2B40C7983}"/>
              </a:ext>
            </a:extLst>
          </p:cNvPr>
          <p:cNvSpPr txBox="1">
            <a:spLocks/>
          </p:cNvSpPr>
          <p:nvPr/>
        </p:nvSpPr>
        <p:spPr>
          <a:xfrm>
            <a:off x="4788028" y="115460"/>
            <a:ext cx="4356226" cy="3851560"/>
          </a:xfrm>
          <a:prstGeom prst="rect">
            <a:avLst/>
          </a:prstGeom>
          <a:solidFill>
            <a:schemeClr val="bg1"/>
          </a:solidFill>
        </p:spPr>
        <p:txBody>
          <a:bodyPr vert="horz" lIns="91440" tIns="45720" rIns="91440" bIns="45720" rtlCol="0" anchor="ctr">
            <a:normAutofit fontScale="77500" lnSpcReduction="20000"/>
          </a:bodyPr>
          <a:lstStyle>
            <a:lvl1pPr algn="l" defTabSz="685800" rtl="0" eaLnBrk="1" latinLnBrk="0" hangingPunct="1">
              <a:lnSpc>
                <a:spcPct val="90000"/>
              </a:lnSpc>
              <a:spcBef>
                <a:spcPct val="0"/>
              </a:spcBef>
              <a:buNone/>
              <a:defRPr sz="3300" b="1" kern="1200">
                <a:solidFill>
                  <a:schemeClr val="tx1"/>
                </a:solidFill>
                <a:latin typeface="Calibri" charset="0"/>
                <a:ea typeface="Calibri" charset="0"/>
                <a:cs typeface="Calibri" charset="0"/>
              </a:defRPr>
            </a:lvl1pPr>
          </a:lstStyle>
          <a:p>
            <a:pPr marL="457200" indent="-457200" fontAlgn="auto">
              <a:spcAft>
                <a:spcPts val="0"/>
              </a:spcAft>
              <a:buFont typeface="Arial" panose="020B0604020202020204" pitchFamily="34" charset="0"/>
              <a:buChar char="•"/>
            </a:pPr>
            <a:r>
              <a:rPr lang="en-US" dirty="0"/>
              <a:t>High commitment</a:t>
            </a:r>
          </a:p>
          <a:p>
            <a:pPr marL="457200" indent="-457200" fontAlgn="auto">
              <a:spcAft>
                <a:spcPts val="0"/>
              </a:spcAft>
              <a:buFont typeface="Arial" panose="020B0604020202020204" pitchFamily="34" charset="0"/>
              <a:buChar char="•"/>
            </a:pPr>
            <a:endParaRPr lang="en-US" dirty="0"/>
          </a:p>
          <a:p>
            <a:pPr marL="457200" indent="-457200" fontAlgn="auto">
              <a:spcAft>
                <a:spcPts val="0"/>
              </a:spcAft>
              <a:buFont typeface="Arial" panose="020B0604020202020204" pitchFamily="34" charset="0"/>
              <a:buChar char="•"/>
            </a:pPr>
            <a:r>
              <a:rPr lang="en-US" dirty="0"/>
              <a:t>Difficult to integrate in national and local decision making</a:t>
            </a:r>
          </a:p>
          <a:p>
            <a:pPr marL="457200" indent="-457200" fontAlgn="auto">
              <a:spcAft>
                <a:spcPts val="0"/>
              </a:spcAft>
              <a:buFont typeface="Arial" panose="020B0604020202020204" pitchFamily="34" charset="0"/>
              <a:buChar char="•"/>
            </a:pPr>
            <a:endParaRPr lang="en-US" dirty="0"/>
          </a:p>
          <a:p>
            <a:pPr marL="457200" indent="-457200" fontAlgn="auto">
              <a:spcAft>
                <a:spcPts val="0"/>
              </a:spcAft>
              <a:buFont typeface="Arial" panose="020B0604020202020204" pitchFamily="34" charset="0"/>
              <a:buChar char="•"/>
            </a:pPr>
            <a:r>
              <a:rPr lang="en-US" dirty="0"/>
              <a:t>How to change institutional </a:t>
            </a:r>
            <a:r>
              <a:rPr lang="es-CO" dirty="0"/>
              <a:t>Modus Operandi?</a:t>
            </a:r>
            <a:r>
              <a:rPr lang="es-CO" b="0" dirty="0"/>
              <a:t> </a:t>
            </a:r>
          </a:p>
          <a:p>
            <a:pPr marL="457200" indent="-457200" fontAlgn="auto">
              <a:spcAft>
                <a:spcPts val="0"/>
              </a:spcAft>
              <a:buFont typeface="Arial" panose="020B0604020202020204" pitchFamily="34" charset="0"/>
              <a:buChar char="•"/>
            </a:pPr>
            <a:endParaRPr lang="en-GB" b="0" dirty="0"/>
          </a:p>
          <a:p>
            <a:pPr marL="457200" indent="-457200" fontAlgn="auto">
              <a:spcAft>
                <a:spcPts val="0"/>
              </a:spcAft>
              <a:buFont typeface="Arial" panose="020B0604020202020204" pitchFamily="34" charset="0"/>
              <a:buChar char="•"/>
            </a:pPr>
            <a:r>
              <a:rPr lang="en-GB" dirty="0"/>
              <a:t>Integrated thinking, cross-sectoral collaboration </a:t>
            </a:r>
          </a:p>
        </p:txBody>
      </p:sp>
    </p:spTree>
    <p:extLst>
      <p:ext uri="{BB962C8B-B14F-4D97-AF65-F5344CB8AC3E}">
        <p14:creationId xmlns:p14="http://schemas.microsoft.com/office/powerpoint/2010/main" val="822169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48B7E-28B4-42FD-AFED-6061D3489CA1}"/>
              </a:ext>
            </a:extLst>
          </p:cNvPr>
          <p:cNvSpPr>
            <a:spLocks noGrp="1"/>
          </p:cNvSpPr>
          <p:nvPr>
            <p:ph type="title"/>
          </p:nvPr>
        </p:nvSpPr>
        <p:spPr/>
        <p:txBody>
          <a:bodyPr/>
          <a:lstStyle/>
          <a:p>
            <a:r>
              <a:rPr lang="es-CO" dirty="0" err="1"/>
              <a:t>Partners</a:t>
            </a:r>
            <a:endParaRPr lang="es-CO" dirty="0"/>
          </a:p>
        </p:txBody>
      </p:sp>
      <p:sp>
        <p:nvSpPr>
          <p:cNvPr id="3" name="Text Placeholder 2">
            <a:extLst>
              <a:ext uri="{FF2B5EF4-FFF2-40B4-BE49-F238E27FC236}">
                <a16:creationId xmlns:a16="http://schemas.microsoft.com/office/drawing/2014/main" id="{53E20F7E-7DA6-447F-880A-675B58BEA8C4}"/>
              </a:ext>
            </a:extLst>
          </p:cNvPr>
          <p:cNvSpPr>
            <a:spLocks noGrp="1"/>
          </p:cNvSpPr>
          <p:nvPr>
            <p:ph type="body" sz="quarter" idx="11"/>
          </p:nvPr>
        </p:nvSpPr>
        <p:spPr/>
        <p:txBody>
          <a:bodyPr/>
          <a:lstStyle/>
          <a:p>
            <a:endParaRPr lang="es-CO"/>
          </a:p>
        </p:txBody>
      </p:sp>
      <p:sp>
        <p:nvSpPr>
          <p:cNvPr id="4" name="Content Placeholder 3">
            <a:extLst>
              <a:ext uri="{FF2B5EF4-FFF2-40B4-BE49-F238E27FC236}">
                <a16:creationId xmlns:a16="http://schemas.microsoft.com/office/drawing/2014/main" id="{8BD45B3B-9BBF-4616-B409-8D5013987FB0}"/>
              </a:ext>
            </a:extLst>
          </p:cNvPr>
          <p:cNvSpPr>
            <a:spLocks noGrp="1"/>
          </p:cNvSpPr>
          <p:nvPr>
            <p:ph sz="quarter" idx="12"/>
          </p:nvPr>
        </p:nvSpPr>
        <p:spPr>
          <a:xfrm>
            <a:off x="431800" y="1628800"/>
            <a:ext cx="8280402" cy="4968552"/>
          </a:xfrm>
        </p:spPr>
        <p:txBody>
          <a:bodyPr>
            <a:normAutofit fontScale="92500" lnSpcReduction="10000"/>
          </a:bodyPr>
          <a:lstStyle/>
          <a:p>
            <a:r>
              <a:rPr lang="en-GB" b="1" dirty="0"/>
              <a:t>Technical partners: </a:t>
            </a:r>
          </a:p>
          <a:p>
            <a:pPr marL="285750" indent="-285750">
              <a:buFont typeface="Arial" panose="020B0604020202020204" pitchFamily="34" charset="0"/>
              <a:buChar char="•"/>
            </a:pPr>
            <a:r>
              <a:rPr lang="en-GB" dirty="0"/>
              <a:t>United Nations Environment Programme (UN Environment), in the framework of its project "Towards a coherent implementation of the environmental dimension of SDS" </a:t>
            </a:r>
          </a:p>
          <a:p>
            <a:pPr marL="285750" indent="-285750">
              <a:buFont typeface="Arial" panose="020B0604020202020204" pitchFamily="34" charset="0"/>
              <a:buChar char="•"/>
            </a:pPr>
            <a:r>
              <a:rPr lang="en-GB" dirty="0"/>
              <a:t>Stockholm Environment Institute (SEI)</a:t>
            </a:r>
          </a:p>
          <a:p>
            <a:r>
              <a:rPr lang="en-GB" b="1" dirty="0"/>
              <a:t>National level: </a:t>
            </a:r>
            <a:endParaRPr lang="es-CO" b="1" dirty="0"/>
          </a:p>
          <a:p>
            <a:pPr marL="285750" indent="-285750">
              <a:buFont typeface="Arial" panose="020B0604020202020204" pitchFamily="34" charset="0"/>
              <a:buChar char="•"/>
            </a:pPr>
            <a:r>
              <a:rPr lang="en-GB" dirty="0"/>
              <a:t>The National Planning Department (DNP) through the Technical Secretariat of the SDG Commission</a:t>
            </a:r>
            <a:endParaRPr lang="es-CO" dirty="0"/>
          </a:p>
          <a:p>
            <a:pPr marL="285750" indent="-285750">
              <a:buFont typeface="Arial" panose="020B0604020202020204" pitchFamily="34" charset="0"/>
              <a:buChar char="•"/>
            </a:pPr>
            <a:r>
              <a:rPr lang="en-GB" dirty="0"/>
              <a:t>Ministry of Environment and Sustainable Development</a:t>
            </a:r>
            <a:endParaRPr lang="es-CO" dirty="0"/>
          </a:p>
          <a:p>
            <a:pPr marL="285750" indent="-285750">
              <a:buFont typeface="Arial" panose="020B0604020202020204" pitchFamily="34" charset="0"/>
              <a:buChar char="•"/>
            </a:pPr>
            <a:r>
              <a:rPr lang="en-GB" dirty="0"/>
              <a:t>The SDGs Center for Latin America and the Caribbean</a:t>
            </a:r>
            <a:endParaRPr lang="es-CO" dirty="0"/>
          </a:p>
          <a:p>
            <a:r>
              <a:rPr lang="en-GB" b="1" dirty="0"/>
              <a:t>Regional: </a:t>
            </a:r>
            <a:endParaRPr lang="es-CO" b="1" dirty="0"/>
          </a:p>
          <a:p>
            <a:pPr marL="285750" indent="-285750">
              <a:buFont typeface="Arial" panose="020B0604020202020204" pitchFamily="34" charset="0"/>
              <a:buChar char="•"/>
            </a:pPr>
            <a:r>
              <a:rPr lang="en-GB" dirty="0"/>
              <a:t>Regional Corporation of Antioquia (</a:t>
            </a:r>
            <a:r>
              <a:rPr lang="en-GB" dirty="0" err="1"/>
              <a:t>CorAntioquia</a:t>
            </a:r>
            <a:r>
              <a:rPr lang="en-GB" dirty="0"/>
              <a:t>)</a:t>
            </a:r>
            <a:endParaRPr lang="es-CO" dirty="0"/>
          </a:p>
          <a:p>
            <a:pPr marL="285750" indent="-285750">
              <a:buFont typeface="Arial" panose="020B0604020202020204" pitchFamily="34" charset="0"/>
              <a:buChar char="•"/>
            </a:pPr>
            <a:r>
              <a:rPr lang="en-GB" dirty="0"/>
              <a:t>Environment Secretariat of the Governorate of Antioquia </a:t>
            </a:r>
            <a:endParaRPr lang="es-CO" dirty="0"/>
          </a:p>
          <a:p>
            <a:pPr marL="285750" indent="-285750">
              <a:buFont typeface="Arial" panose="020B0604020202020204" pitchFamily="34" charset="0"/>
              <a:buChar char="•"/>
            </a:pPr>
            <a:r>
              <a:rPr lang="en-GB" dirty="0"/>
              <a:t>Antioquia </a:t>
            </a:r>
            <a:r>
              <a:rPr lang="en-GB" dirty="0" err="1"/>
              <a:t>Sostenible</a:t>
            </a:r>
            <a:endParaRPr lang="es-CO" dirty="0"/>
          </a:p>
          <a:p>
            <a:pPr marL="285750" indent="-285750">
              <a:buFont typeface="Arial" panose="020B0604020202020204" pitchFamily="34" charset="0"/>
              <a:buChar char="•"/>
            </a:pPr>
            <a:endParaRPr lang="es-CO" dirty="0"/>
          </a:p>
        </p:txBody>
      </p:sp>
    </p:spTree>
    <p:extLst>
      <p:ext uri="{BB962C8B-B14F-4D97-AF65-F5344CB8AC3E}">
        <p14:creationId xmlns:p14="http://schemas.microsoft.com/office/powerpoint/2010/main" val="436304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D21F28-1E85-4B6F-9E7B-E9C6DC5C48FA}"/>
              </a:ext>
            </a:extLst>
          </p:cNvPr>
          <p:cNvPicPr/>
          <p:nvPr/>
        </p:nvPicPr>
        <p:blipFill rotWithShape="1">
          <a:blip r:embed="rId3">
            <a:extLst>
              <a:ext uri="{28A0092B-C50C-407E-A947-70E740481C1C}">
                <a14:useLocalDpi xmlns:a14="http://schemas.microsoft.com/office/drawing/2010/main" val="0"/>
              </a:ext>
            </a:extLst>
          </a:blip>
          <a:srcRect t="5622" b="2778"/>
          <a:stretch/>
        </p:blipFill>
        <p:spPr bwMode="auto">
          <a:xfrm>
            <a:off x="0" y="1542798"/>
            <a:ext cx="5400600" cy="4797152"/>
          </a:xfrm>
          <a:prstGeom prst="rect">
            <a:avLst/>
          </a:prstGeom>
          <a:noFill/>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17F41CD3-56D9-42DC-B8E7-BFD6AC647DE4}"/>
              </a:ext>
            </a:extLst>
          </p:cNvPr>
          <p:cNvSpPr>
            <a:spLocks noGrp="1"/>
          </p:cNvSpPr>
          <p:nvPr>
            <p:ph type="title"/>
          </p:nvPr>
        </p:nvSpPr>
        <p:spPr/>
        <p:txBody>
          <a:bodyPr>
            <a:normAutofit fontScale="90000"/>
          </a:bodyPr>
          <a:lstStyle/>
          <a:p>
            <a:r>
              <a:rPr lang="es-CO" dirty="0" err="1"/>
              <a:t>Our</a:t>
            </a:r>
            <a:r>
              <a:rPr lang="es-CO" dirty="0"/>
              <a:t> </a:t>
            </a:r>
            <a:r>
              <a:rPr lang="es-CO" dirty="0" err="1"/>
              <a:t>approach</a:t>
            </a:r>
            <a:r>
              <a:rPr lang="es-CO" dirty="0"/>
              <a:t> - </a:t>
            </a:r>
            <a:r>
              <a:rPr lang="es-CO" dirty="0" err="1"/>
              <a:t>We</a:t>
            </a:r>
            <a:r>
              <a:rPr lang="es-CO" dirty="0"/>
              <a:t> </a:t>
            </a:r>
            <a:r>
              <a:rPr lang="es-CO" dirty="0" err="1"/>
              <a:t>need</a:t>
            </a:r>
            <a:r>
              <a:rPr lang="es-CO" dirty="0"/>
              <a:t> </a:t>
            </a:r>
            <a:r>
              <a:rPr lang="es-CO" dirty="0" err="1"/>
              <a:t>to</a:t>
            </a:r>
            <a:r>
              <a:rPr lang="es-CO" dirty="0"/>
              <a:t> </a:t>
            </a:r>
            <a:r>
              <a:rPr lang="es-CO" dirty="0" err="1"/>
              <a:t>understand</a:t>
            </a:r>
            <a:r>
              <a:rPr lang="es-CO" dirty="0"/>
              <a:t> </a:t>
            </a:r>
            <a:r>
              <a:rPr lang="es-CO" dirty="0" err="1"/>
              <a:t>the</a:t>
            </a:r>
            <a:r>
              <a:rPr lang="es-CO" dirty="0"/>
              <a:t> </a:t>
            </a:r>
            <a:r>
              <a:rPr lang="es-CO" dirty="0" err="1"/>
              <a:t>system</a:t>
            </a:r>
            <a:r>
              <a:rPr lang="es-CO" dirty="0"/>
              <a:t> and </a:t>
            </a:r>
            <a:r>
              <a:rPr lang="es-CO" dirty="0" err="1"/>
              <a:t>its</a:t>
            </a:r>
            <a:r>
              <a:rPr lang="es-CO" dirty="0"/>
              <a:t> </a:t>
            </a:r>
            <a:r>
              <a:rPr lang="es-CO" dirty="0" err="1"/>
              <a:t>interconections</a:t>
            </a:r>
            <a:r>
              <a:rPr lang="es-CO" dirty="0"/>
              <a:t> </a:t>
            </a:r>
            <a:r>
              <a:rPr lang="es-CO" b="0" dirty="0"/>
              <a:t>(</a:t>
            </a:r>
            <a:r>
              <a:rPr lang="es-CO" b="0" dirty="0" err="1"/>
              <a:t>based</a:t>
            </a:r>
            <a:r>
              <a:rPr lang="es-CO" b="0" dirty="0"/>
              <a:t> </a:t>
            </a:r>
            <a:r>
              <a:rPr lang="es-CO" b="0" dirty="0" err="1"/>
              <a:t>on</a:t>
            </a:r>
            <a:r>
              <a:rPr lang="es-CO" b="0" dirty="0"/>
              <a:t> Weitz et al. 2018)</a:t>
            </a:r>
          </a:p>
        </p:txBody>
      </p:sp>
      <p:sp>
        <p:nvSpPr>
          <p:cNvPr id="4" name="Content Placeholder 3">
            <a:extLst>
              <a:ext uri="{FF2B5EF4-FFF2-40B4-BE49-F238E27FC236}">
                <a16:creationId xmlns:a16="http://schemas.microsoft.com/office/drawing/2014/main" id="{FD68A009-C003-4673-B113-4355259FD14B}"/>
              </a:ext>
            </a:extLst>
          </p:cNvPr>
          <p:cNvSpPr>
            <a:spLocks noGrp="1"/>
          </p:cNvSpPr>
          <p:nvPr>
            <p:ph sz="quarter" idx="12"/>
          </p:nvPr>
        </p:nvSpPr>
        <p:spPr>
          <a:xfrm>
            <a:off x="5039794" y="1710140"/>
            <a:ext cx="3672408" cy="4621196"/>
          </a:xfrm>
        </p:spPr>
        <p:txBody>
          <a:bodyPr>
            <a:normAutofit fontScale="92500" lnSpcReduction="20000"/>
          </a:bodyPr>
          <a:lstStyle/>
          <a:p>
            <a:r>
              <a:rPr lang="en-GB" sz="2400" b="1" dirty="0"/>
              <a:t>Hypotheses: </a:t>
            </a:r>
          </a:p>
          <a:p>
            <a:pPr marL="342900" indent="-342900">
              <a:buFont typeface="Arial" panose="020B0604020202020204" pitchFamily="34" charset="0"/>
              <a:buChar char="•"/>
            </a:pPr>
            <a:r>
              <a:rPr lang="en-GB" sz="2600" dirty="0"/>
              <a:t>SDGs interactions are contextual </a:t>
            </a:r>
          </a:p>
          <a:p>
            <a:pPr marL="342900" indent="-342900">
              <a:buFont typeface="Arial" panose="020B0604020202020204" pitchFamily="34" charset="0"/>
              <a:buChar char="•"/>
            </a:pPr>
            <a:r>
              <a:rPr lang="en-GB" sz="2600" dirty="0"/>
              <a:t>To fully understand the system, you need to zoom into the national or even local level</a:t>
            </a:r>
          </a:p>
          <a:p>
            <a:pPr marL="342900" indent="-342900">
              <a:buFont typeface="Arial" panose="020B0604020202020204" pitchFamily="34" charset="0"/>
              <a:buChar char="•"/>
            </a:pPr>
            <a:r>
              <a:rPr lang="en-GB" sz="2600" dirty="0"/>
              <a:t>The current methodology uses the support of a web tool to facilitate the analysis</a:t>
            </a:r>
          </a:p>
          <a:p>
            <a:endParaRPr lang="en-GB" sz="2400" b="1" dirty="0"/>
          </a:p>
        </p:txBody>
      </p:sp>
      <p:sp>
        <p:nvSpPr>
          <p:cNvPr id="7" name="TextBox 6">
            <a:extLst>
              <a:ext uri="{FF2B5EF4-FFF2-40B4-BE49-F238E27FC236}">
                <a16:creationId xmlns:a16="http://schemas.microsoft.com/office/drawing/2014/main" id="{7A73C36F-02EE-4A00-A6FF-E1502D40D08D}"/>
              </a:ext>
            </a:extLst>
          </p:cNvPr>
          <p:cNvSpPr txBox="1"/>
          <p:nvPr/>
        </p:nvSpPr>
        <p:spPr>
          <a:xfrm>
            <a:off x="0" y="6434080"/>
            <a:ext cx="5734351" cy="246221"/>
          </a:xfrm>
          <a:prstGeom prst="rect">
            <a:avLst/>
          </a:prstGeom>
          <a:noFill/>
        </p:spPr>
        <p:txBody>
          <a:bodyPr wrap="square" rtlCol="0">
            <a:spAutoFit/>
          </a:bodyPr>
          <a:lstStyle/>
          <a:p>
            <a:r>
              <a:rPr lang="en-GB" sz="1000"/>
              <a:t>Source: SEI, Colombia network analisys</a:t>
            </a:r>
          </a:p>
        </p:txBody>
      </p:sp>
    </p:spTree>
    <p:extLst>
      <p:ext uri="{BB962C8B-B14F-4D97-AF65-F5344CB8AC3E}">
        <p14:creationId xmlns:p14="http://schemas.microsoft.com/office/powerpoint/2010/main" val="105619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702E-BEED-4CCA-BCAA-E879F0B795EE}"/>
              </a:ext>
            </a:extLst>
          </p:cNvPr>
          <p:cNvSpPr>
            <a:spLocks noGrp="1"/>
          </p:cNvSpPr>
          <p:nvPr>
            <p:ph type="title"/>
          </p:nvPr>
        </p:nvSpPr>
        <p:spPr>
          <a:xfrm>
            <a:off x="431800" y="620688"/>
            <a:ext cx="8280400" cy="711200"/>
          </a:xfrm>
        </p:spPr>
        <p:txBody>
          <a:bodyPr/>
          <a:lstStyle/>
          <a:p>
            <a:r>
              <a:rPr lang="en-GB" dirty="0"/>
              <a:t>Core steps of the analysis</a:t>
            </a:r>
          </a:p>
        </p:txBody>
      </p:sp>
      <p:graphicFrame>
        <p:nvGraphicFramePr>
          <p:cNvPr id="12" name="Diagram 11">
            <a:extLst>
              <a:ext uri="{FF2B5EF4-FFF2-40B4-BE49-F238E27FC236}">
                <a16:creationId xmlns:a16="http://schemas.microsoft.com/office/drawing/2014/main" id="{EA0AFA31-B420-4454-8043-64D1BF42F5D6}"/>
              </a:ext>
            </a:extLst>
          </p:cNvPr>
          <p:cNvGraphicFramePr/>
          <p:nvPr>
            <p:extLst>
              <p:ext uri="{D42A27DB-BD31-4B8C-83A1-F6EECF244321}">
                <p14:modId xmlns:p14="http://schemas.microsoft.com/office/powerpoint/2010/main" val="770191953"/>
              </p:ext>
            </p:extLst>
          </p:nvPr>
        </p:nvGraphicFramePr>
        <p:xfrm>
          <a:off x="431800" y="591257"/>
          <a:ext cx="7956376"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0153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110B77-BDFC-4F6C-848E-110348A04237}"/>
              </a:ext>
            </a:extLst>
          </p:cNvPr>
          <p:cNvPicPr>
            <a:picLocks noChangeAspect="1"/>
          </p:cNvPicPr>
          <p:nvPr/>
        </p:nvPicPr>
        <p:blipFill rotWithShape="1">
          <a:blip r:embed="rId2"/>
          <a:srcRect t="5516"/>
          <a:stretch/>
        </p:blipFill>
        <p:spPr>
          <a:xfrm>
            <a:off x="1835696" y="1628800"/>
            <a:ext cx="6160312" cy="5459330"/>
          </a:xfrm>
          <a:prstGeom prst="rect">
            <a:avLst/>
          </a:prstGeom>
        </p:spPr>
      </p:pic>
      <p:sp>
        <p:nvSpPr>
          <p:cNvPr id="2" name="Title 1">
            <a:extLst>
              <a:ext uri="{FF2B5EF4-FFF2-40B4-BE49-F238E27FC236}">
                <a16:creationId xmlns:a16="http://schemas.microsoft.com/office/drawing/2014/main" id="{31CD7318-97FF-4658-89A2-F6761A03EFA8}"/>
              </a:ext>
            </a:extLst>
          </p:cNvPr>
          <p:cNvSpPr>
            <a:spLocks noGrp="1"/>
          </p:cNvSpPr>
          <p:nvPr>
            <p:ph type="title"/>
          </p:nvPr>
        </p:nvSpPr>
        <p:spPr/>
        <p:txBody>
          <a:bodyPr/>
          <a:lstStyle/>
          <a:p>
            <a:r>
              <a:rPr lang="en-GB" dirty="0"/>
              <a:t>Scoring scale</a:t>
            </a:r>
          </a:p>
        </p:txBody>
      </p:sp>
      <p:sp>
        <p:nvSpPr>
          <p:cNvPr id="3" name="Text Placeholder 2">
            <a:extLst>
              <a:ext uri="{FF2B5EF4-FFF2-40B4-BE49-F238E27FC236}">
                <a16:creationId xmlns:a16="http://schemas.microsoft.com/office/drawing/2014/main" id="{E273DE96-2946-4DEF-95FB-6D4AEE6578B6}"/>
              </a:ext>
            </a:extLst>
          </p:cNvPr>
          <p:cNvSpPr>
            <a:spLocks noGrp="1"/>
          </p:cNvSpPr>
          <p:nvPr>
            <p:ph type="body" sz="quarter" idx="11"/>
          </p:nvPr>
        </p:nvSpPr>
        <p:spPr/>
        <p:txBody>
          <a:bodyPr/>
          <a:lstStyle/>
          <a:p>
            <a:r>
              <a:rPr lang="es-CO" dirty="0" err="1"/>
              <a:t>Based</a:t>
            </a:r>
            <a:r>
              <a:rPr lang="es-CO" dirty="0"/>
              <a:t> </a:t>
            </a:r>
            <a:r>
              <a:rPr lang="es-CO" dirty="0" err="1"/>
              <a:t>on</a:t>
            </a:r>
            <a:r>
              <a:rPr lang="es-CO" dirty="0"/>
              <a:t> Weitz et al. 2018</a:t>
            </a:r>
          </a:p>
        </p:txBody>
      </p:sp>
    </p:spTree>
    <p:extLst>
      <p:ext uri="{BB962C8B-B14F-4D97-AF65-F5344CB8AC3E}">
        <p14:creationId xmlns:p14="http://schemas.microsoft.com/office/powerpoint/2010/main" val="2521233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2B78F07-3D19-4A5D-BFE1-BB1651C03A23}"/>
              </a:ext>
            </a:extLst>
          </p:cNvPr>
          <p:cNvGrpSpPr/>
          <p:nvPr/>
        </p:nvGrpSpPr>
        <p:grpSpPr>
          <a:xfrm>
            <a:off x="1988606" y="1527839"/>
            <a:ext cx="5371465" cy="3261360"/>
            <a:chOff x="0" y="0"/>
            <a:chExt cx="5371465" cy="3261360"/>
          </a:xfrm>
        </p:grpSpPr>
        <p:grpSp>
          <p:nvGrpSpPr>
            <p:cNvPr id="12" name="Group 11">
              <a:extLst>
                <a:ext uri="{FF2B5EF4-FFF2-40B4-BE49-F238E27FC236}">
                  <a16:creationId xmlns:a16="http://schemas.microsoft.com/office/drawing/2014/main" id="{6DFEE411-6D8F-42BA-8452-442D7B51FBFA}"/>
                </a:ext>
              </a:extLst>
            </p:cNvPr>
            <p:cNvGrpSpPr/>
            <p:nvPr/>
          </p:nvGrpSpPr>
          <p:grpSpPr>
            <a:xfrm>
              <a:off x="114300" y="0"/>
              <a:ext cx="5219066" cy="3223260"/>
              <a:chOff x="0" y="0"/>
              <a:chExt cx="4545029" cy="2800040"/>
            </a:xfrm>
          </p:grpSpPr>
          <p:pic>
            <p:nvPicPr>
              <p:cNvPr id="14" name="Picture 13" descr="Image">
                <a:extLst>
                  <a:ext uri="{FF2B5EF4-FFF2-40B4-BE49-F238E27FC236}">
                    <a16:creationId xmlns:a16="http://schemas.microsoft.com/office/drawing/2014/main" id="{CED4ACDF-64FB-48C6-B07B-135BD0C8A9D6}"/>
                  </a:ext>
                </a:extLst>
              </p:cNvPr>
              <p:cNvPicPr>
                <a:picLocks noChangeAspect="1"/>
              </p:cNvPicPr>
              <p:nvPr/>
            </p:nvPicPr>
            <p:blipFill rotWithShape="1">
              <a:blip r:embed="rId2" r:link="rId3" cstate="print">
                <a:extLst>
                  <a:ext uri="{28A0092B-C50C-407E-A947-70E740481C1C}">
                    <a14:useLocalDpi xmlns:a14="http://schemas.microsoft.com/office/drawing/2010/main" val="0"/>
                  </a:ext>
                </a:extLst>
              </a:blip>
              <a:srcRect t="12538"/>
              <a:stretch>
                <a:fillRect/>
              </a:stretch>
            </p:blipFill>
            <p:spPr bwMode="auto">
              <a:xfrm>
                <a:off x="2149174" y="6675"/>
                <a:ext cx="2395855" cy="2793365"/>
              </a:xfrm>
              <a:prstGeom prst="rect">
                <a:avLst/>
              </a:prstGeom>
              <a:noFill/>
              <a:ln>
                <a:noFill/>
              </a:ln>
              <a:extLst>
                <a:ext uri="{53640926-AAD7-44D8-BBD7-CCE9431645EC}">
                  <a14:shadowObscured xmlns:a14="http://schemas.microsoft.com/office/drawing/2010/main"/>
                </a:ext>
              </a:extLst>
            </p:spPr>
          </p:pic>
          <p:pic>
            <p:nvPicPr>
              <p:cNvPr id="15" name="Picture 14" descr="Image">
                <a:extLst>
                  <a:ext uri="{FF2B5EF4-FFF2-40B4-BE49-F238E27FC236}">
                    <a16:creationId xmlns:a16="http://schemas.microsoft.com/office/drawing/2014/main" id="{37195321-C7CB-4EB3-8E2A-D47C8CE2929F}"/>
                  </a:ext>
                </a:extLst>
              </p:cNvPr>
              <p:cNvPicPr>
                <a:picLocks noChangeAspect="1"/>
              </p:cNvPicPr>
              <p:nvPr/>
            </p:nvPicPr>
            <p:blipFill rotWithShape="1">
              <a:blip r:embed="rId4" r:link="rId5" cstate="print">
                <a:extLst>
                  <a:ext uri="{28A0092B-C50C-407E-A947-70E740481C1C}">
                    <a14:useLocalDpi xmlns:a14="http://schemas.microsoft.com/office/drawing/2010/main" val="0"/>
                  </a:ext>
                </a:extLst>
              </a:blip>
              <a:srcRect b="2054"/>
              <a:stretch>
                <a:fillRect/>
              </a:stretch>
            </p:blipFill>
            <p:spPr bwMode="auto">
              <a:xfrm>
                <a:off x="0" y="0"/>
                <a:ext cx="2143760" cy="2799715"/>
              </a:xfrm>
              <a:prstGeom prst="rect">
                <a:avLst/>
              </a:prstGeom>
              <a:noFill/>
              <a:ln>
                <a:noFill/>
              </a:ln>
              <a:extLst>
                <a:ext uri="{53640926-AAD7-44D8-BBD7-CCE9431645EC}">
                  <a14:shadowObscured xmlns:a14="http://schemas.microsoft.com/office/drawing/2010/main"/>
                </a:ext>
              </a:extLst>
            </p:spPr>
          </p:pic>
        </p:grpSp>
        <p:sp>
          <p:nvSpPr>
            <p:cNvPr id="13" name="Text Box 17">
              <a:extLst>
                <a:ext uri="{FF2B5EF4-FFF2-40B4-BE49-F238E27FC236}">
                  <a16:creationId xmlns:a16="http://schemas.microsoft.com/office/drawing/2014/main" id="{33EC43B2-163A-43A1-93DA-F19EC2F0A73E}"/>
                </a:ext>
              </a:extLst>
            </p:cNvPr>
            <p:cNvSpPr txBox="1"/>
            <p:nvPr/>
          </p:nvSpPr>
          <p:spPr>
            <a:xfrm>
              <a:off x="0" y="2984500"/>
              <a:ext cx="5371465" cy="27686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GB" sz="1050" b="1" cap="small">
                  <a:solidFill>
                    <a:srgbClr val="607F8E"/>
                  </a:solidFill>
                  <a:effectLst/>
                  <a:latin typeface="Calibri" panose="020F0502020204030204" pitchFamily="34" charset="0"/>
                  <a:ea typeface="SimSun" panose="02010600030101010101" pitchFamily="2" charset="-122"/>
                  <a:cs typeface="Arial" panose="020B0604020202020204" pitchFamily="34" charset="0"/>
                </a:rPr>
                <a:t>Bogotá, march 2019</a:t>
              </a:r>
            </a:p>
          </p:txBody>
        </p:sp>
      </p:grpSp>
      <p:grpSp>
        <p:nvGrpSpPr>
          <p:cNvPr id="16" name="Group 15">
            <a:extLst>
              <a:ext uri="{FF2B5EF4-FFF2-40B4-BE49-F238E27FC236}">
                <a16:creationId xmlns:a16="http://schemas.microsoft.com/office/drawing/2014/main" id="{C89FF116-436E-4414-8278-876243D5A388}"/>
              </a:ext>
            </a:extLst>
          </p:cNvPr>
          <p:cNvGrpSpPr/>
          <p:nvPr/>
        </p:nvGrpSpPr>
        <p:grpSpPr>
          <a:xfrm>
            <a:off x="1619672" y="4677040"/>
            <a:ext cx="6109335" cy="2111791"/>
            <a:chOff x="0" y="0"/>
            <a:chExt cx="6109335" cy="2112010"/>
          </a:xfrm>
        </p:grpSpPr>
        <p:grpSp>
          <p:nvGrpSpPr>
            <p:cNvPr id="17" name="Group 16">
              <a:extLst>
                <a:ext uri="{FF2B5EF4-FFF2-40B4-BE49-F238E27FC236}">
                  <a16:creationId xmlns:a16="http://schemas.microsoft.com/office/drawing/2014/main" id="{9AB49F9B-A947-47F1-A5A5-1CD94D8D68C9}"/>
                </a:ext>
              </a:extLst>
            </p:cNvPr>
            <p:cNvGrpSpPr/>
            <p:nvPr/>
          </p:nvGrpSpPr>
          <p:grpSpPr>
            <a:xfrm>
              <a:off x="147711" y="0"/>
              <a:ext cx="5706745" cy="2112010"/>
              <a:chOff x="0" y="0"/>
              <a:chExt cx="6109873" cy="2250440"/>
            </a:xfrm>
          </p:grpSpPr>
          <p:pic>
            <p:nvPicPr>
              <p:cNvPr id="19" name="Picture 18" descr="Image">
                <a:extLst>
                  <a:ext uri="{FF2B5EF4-FFF2-40B4-BE49-F238E27FC236}">
                    <a16:creationId xmlns:a16="http://schemas.microsoft.com/office/drawing/2014/main" id="{9F6878B3-B573-4EE1-A150-48DEB5CB53E4}"/>
                  </a:ext>
                </a:extLst>
              </p:cNvPr>
              <p:cNvPicPr>
                <a:picLocks noChangeAspect="1"/>
              </p:cNvPicPr>
              <p:nvPr/>
            </p:nvPicPr>
            <p:blipFill rotWithShape="1">
              <a:blip r:embed="rId6" r:link="rId7" cstate="print">
                <a:extLst>
                  <a:ext uri="{28A0092B-C50C-407E-A947-70E740481C1C}">
                    <a14:useLocalDpi xmlns:a14="http://schemas.microsoft.com/office/drawing/2010/main" val="0"/>
                  </a:ext>
                </a:extLst>
              </a:blip>
              <a:srcRect l="11346" r="21713"/>
              <a:stretch>
                <a:fillRect/>
              </a:stretch>
            </p:blipFill>
            <p:spPr bwMode="auto">
              <a:xfrm>
                <a:off x="3003453" y="0"/>
                <a:ext cx="3106420" cy="2250440"/>
              </a:xfrm>
              <a:prstGeom prst="rect">
                <a:avLst/>
              </a:prstGeom>
              <a:noFill/>
              <a:ln>
                <a:noFill/>
              </a:ln>
              <a:extLst>
                <a:ext uri="{53640926-AAD7-44D8-BBD7-CCE9431645EC}">
                  <a14:shadowObscured xmlns:a14="http://schemas.microsoft.com/office/drawing/2010/main"/>
                </a:ext>
              </a:extLst>
            </p:spPr>
          </p:pic>
          <p:pic>
            <p:nvPicPr>
              <p:cNvPr id="20" name="Picture 19" descr="Image">
                <a:extLst>
                  <a:ext uri="{FF2B5EF4-FFF2-40B4-BE49-F238E27FC236}">
                    <a16:creationId xmlns:a16="http://schemas.microsoft.com/office/drawing/2014/main" id="{3CE39D25-037A-4327-87C1-15EAE2708011}"/>
                  </a:ext>
                </a:extLst>
              </p:cNvPr>
              <p:cNvPicPr>
                <a:picLocks noChangeAspect="1"/>
              </p:cNvPicPr>
              <p:nvPr/>
            </p:nvPicPr>
            <p:blipFill>
              <a:blip r:embed="rId8" r:link="rId9" cstate="print">
                <a:extLst>
                  <a:ext uri="{28A0092B-C50C-407E-A947-70E740481C1C}">
                    <a14:useLocalDpi xmlns:a14="http://schemas.microsoft.com/office/drawing/2010/main" val="0"/>
                  </a:ext>
                </a:extLst>
              </a:blip>
              <a:srcRect/>
              <a:stretch>
                <a:fillRect/>
              </a:stretch>
            </p:blipFill>
            <p:spPr bwMode="auto">
              <a:xfrm>
                <a:off x="0" y="0"/>
                <a:ext cx="2995295" cy="2246630"/>
              </a:xfrm>
              <a:prstGeom prst="rect">
                <a:avLst/>
              </a:prstGeom>
              <a:noFill/>
              <a:ln>
                <a:noFill/>
              </a:ln>
            </p:spPr>
          </p:pic>
        </p:grpSp>
        <p:sp>
          <p:nvSpPr>
            <p:cNvPr id="18" name="Text Box 29">
              <a:extLst>
                <a:ext uri="{FF2B5EF4-FFF2-40B4-BE49-F238E27FC236}">
                  <a16:creationId xmlns:a16="http://schemas.microsoft.com/office/drawing/2014/main" id="{D95D047D-4CA3-4B2B-92F8-C815B93D33BE}"/>
                </a:ext>
              </a:extLst>
            </p:cNvPr>
            <p:cNvSpPr txBox="1"/>
            <p:nvPr/>
          </p:nvSpPr>
          <p:spPr>
            <a:xfrm>
              <a:off x="0" y="1856936"/>
              <a:ext cx="6109335" cy="16160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algn="ctr">
                <a:spcAft>
                  <a:spcPts val="1000"/>
                </a:spcAft>
              </a:pPr>
              <a:r>
                <a:rPr lang="en-GB" sz="1050" b="1" cap="small">
                  <a:solidFill>
                    <a:srgbClr val="607F8E"/>
                  </a:solidFill>
                  <a:effectLst/>
                  <a:latin typeface="Calibri" panose="020F0502020204030204" pitchFamily="34" charset="0"/>
                  <a:ea typeface="SimSun" panose="02010600030101010101" pitchFamily="2" charset="-122"/>
                  <a:cs typeface="Arial" panose="020B0604020202020204" pitchFamily="34" charset="0"/>
                </a:rPr>
                <a:t>Medellín, novermber 2018</a:t>
              </a:r>
            </a:p>
          </p:txBody>
        </p:sp>
      </p:grpSp>
      <p:sp>
        <p:nvSpPr>
          <p:cNvPr id="21" name="Title 5">
            <a:extLst>
              <a:ext uri="{FF2B5EF4-FFF2-40B4-BE49-F238E27FC236}">
                <a16:creationId xmlns:a16="http://schemas.microsoft.com/office/drawing/2014/main" id="{57EF503B-A3C8-41C4-B592-E09555DB8007}"/>
              </a:ext>
            </a:extLst>
          </p:cNvPr>
          <p:cNvSpPr txBox="1">
            <a:spLocks/>
          </p:cNvSpPr>
          <p:nvPr/>
        </p:nvSpPr>
        <p:spPr>
          <a:xfrm>
            <a:off x="431800" y="485552"/>
            <a:ext cx="8280400" cy="7112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a:solidFill>
                  <a:schemeClr val="tx1"/>
                </a:solidFill>
                <a:latin typeface="Calibri" charset="0"/>
                <a:ea typeface="Calibri" charset="0"/>
                <a:cs typeface="Calibri" charset="0"/>
              </a:defRPr>
            </a:lvl1pPr>
          </a:lstStyle>
          <a:p>
            <a:pPr fontAlgn="auto">
              <a:spcAft>
                <a:spcPts val="0"/>
              </a:spcAft>
            </a:pPr>
            <a:r>
              <a:rPr lang="en-GB"/>
              <a:t>How do we conduct the analysis? </a:t>
            </a:r>
            <a:endParaRPr lang="en-GB" dirty="0"/>
          </a:p>
        </p:txBody>
      </p:sp>
      <p:pic>
        <p:nvPicPr>
          <p:cNvPr id="1026" name="Picture 2" descr="Bildergebnis fÃ¼r UN ENVIRONMENT">
            <a:extLst>
              <a:ext uri="{FF2B5EF4-FFF2-40B4-BE49-F238E27FC236}">
                <a16:creationId xmlns:a16="http://schemas.microsoft.com/office/drawing/2014/main" id="{89F52D2B-3011-4670-82A7-E571F973728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1800" y="2679405"/>
            <a:ext cx="1447800" cy="79057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5DA3A88B-686A-4CEE-BB72-07F0C89ACD6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36296" y="2574115"/>
            <a:ext cx="2061511" cy="1130333"/>
          </a:xfrm>
          <a:prstGeom prst="rect">
            <a:avLst/>
          </a:prstGeom>
        </p:spPr>
      </p:pic>
    </p:spTree>
    <p:extLst>
      <p:ext uri="{BB962C8B-B14F-4D97-AF65-F5344CB8AC3E}">
        <p14:creationId xmlns:p14="http://schemas.microsoft.com/office/powerpoint/2010/main" val="1288868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B030A2-543C-4433-AF7A-46B7997D04ED}"/>
              </a:ext>
            </a:extLst>
          </p:cNvPr>
          <p:cNvPicPr/>
          <p:nvPr/>
        </p:nvPicPr>
        <p:blipFill>
          <a:blip r:embed="rId3">
            <a:extLst>
              <a:ext uri="{28A0092B-C50C-407E-A947-70E740481C1C}">
                <a14:useLocalDpi xmlns:a14="http://schemas.microsoft.com/office/drawing/2010/main" val="0"/>
              </a:ext>
            </a:extLst>
          </a:blip>
          <a:stretch>
            <a:fillRect/>
          </a:stretch>
        </p:blipFill>
        <p:spPr>
          <a:xfrm>
            <a:off x="251520" y="548680"/>
            <a:ext cx="8280400" cy="6048672"/>
          </a:xfrm>
          <a:prstGeom prst="rect">
            <a:avLst/>
          </a:prstGeom>
        </p:spPr>
      </p:pic>
      <p:sp>
        <p:nvSpPr>
          <p:cNvPr id="6" name="Title 5">
            <a:extLst>
              <a:ext uri="{FF2B5EF4-FFF2-40B4-BE49-F238E27FC236}">
                <a16:creationId xmlns:a16="http://schemas.microsoft.com/office/drawing/2014/main" id="{D8366646-DA50-4952-A601-E930FAF0EB39}"/>
              </a:ext>
            </a:extLst>
          </p:cNvPr>
          <p:cNvSpPr>
            <a:spLocks noGrp="1"/>
          </p:cNvSpPr>
          <p:nvPr>
            <p:ph type="title"/>
          </p:nvPr>
        </p:nvSpPr>
        <p:spPr>
          <a:xfrm>
            <a:off x="431800" y="0"/>
            <a:ext cx="8280400" cy="711200"/>
          </a:xfrm>
        </p:spPr>
        <p:txBody>
          <a:bodyPr/>
          <a:lstStyle/>
          <a:p>
            <a:r>
              <a:rPr lang="en-GB" dirty="0"/>
              <a:t>The matrix</a:t>
            </a:r>
          </a:p>
        </p:txBody>
      </p:sp>
    </p:spTree>
    <p:extLst>
      <p:ext uri="{BB962C8B-B14F-4D97-AF65-F5344CB8AC3E}">
        <p14:creationId xmlns:p14="http://schemas.microsoft.com/office/powerpoint/2010/main" val="2383523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41A9B-090D-4665-A003-CF1CFFAD6AA3}"/>
              </a:ext>
            </a:extLst>
          </p:cNvPr>
          <p:cNvSpPr>
            <a:spLocks noGrp="1"/>
          </p:cNvSpPr>
          <p:nvPr>
            <p:ph type="title"/>
          </p:nvPr>
        </p:nvSpPr>
        <p:spPr/>
        <p:txBody>
          <a:bodyPr>
            <a:normAutofit/>
          </a:bodyPr>
          <a:lstStyle/>
          <a:p>
            <a:pPr lvl="0" algn="ctr" fontAlgn="base">
              <a:lnSpc>
                <a:spcPct val="100000"/>
              </a:lnSpc>
              <a:spcAft>
                <a:spcPct val="0"/>
              </a:spcAft>
            </a:pPr>
            <a:r>
              <a:rPr lang="sv-SE" dirty="0"/>
              <a:t>Explaining the score and uncertainty</a:t>
            </a:r>
          </a:p>
        </p:txBody>
      </p:sp>
      <p:pic>
        <p:nvPicPr>
          <p:cNvPr id="4" name="Picture 3"/>
          <p:cNvPicPr>
            <a:picLocks noChangeAspect="1"/>
          </p:cNvPicPr>
          <p:nvPr/>
        </p:nvPicPr>
        <p:blipFill rotWithShape="1">
          <a:blip r:embed="rId2"/>
          <a:srcRect l="20833" t="18261" r="22500" b="3512"/>
          <a:stretch/>
        </p:blipFill>
        <p:spPr>
          <a:xfrm>
            <a:off x="1259632" y="1772816"/>
            <a:ext cx="6480720" cy="4860540"/>
          </a:xfrm>
          <a:prstGeom prst="rect">
            <a:avLst/>
          </a:prstGeom>
        </p:spPr>
      </p:pic>
    </p:spTree>
    <p:extLst>
      <p:ext uri="{BB962C8B-B14F-4D97-AF65-F5344CB8AC3E}">
        <p14:creationId xmlns:p14="http://schemas.microsoft.com/office/powerpoint/2010/main" val="550836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6BE848D-A281-4AFC-BBE0-3017B7A67F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57252"/>
            <a:ext cx="9155512" cy="5143499"/>
          </a:xfrm>
          <a:prstGeom prst="rect">
            <a:avLst/>
          </a:prstGeom>
        </p:spPr>
      </p:pic>
      <p:pic>
        <p:nvPicPr>
          <p:cNvPr id="4" name="Picture 3">
            <a:extLst>
              <a:ext uri="{FF2B5EF4-FFF2-40B4-BE49-F238E27FC236}">
                <a16:creationId xmlns:a16="http://schemas.microsoft.com/office/drawing/2014/main" id="{98FB4AAD-C7ED-4572-8584-0ED72711832C}"/>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54000" contrast="-36000"/>
                    </a14:imgEffect>
                  </a14:imgLayer>
                </a14:imgProps>
              </a:ext>
              <a:ext uri="{28A0092B-C50C-407E-A947-70E740481C1C}">
                <a14:useLocalDpi xmlns:a14="http://schemas.microsoft.com/office/drawing/2010/main"/>
              </a:ext>
            </a:extLst>
          </a:blip>
          <a:srcRect/>
          <a:stretch/>
        </p:blipFill>
        <p:spPr>
          <a:xfrm>
            <a:off x="-1529339" y="-99391"/>
            <a:ext cx="12384271" cy="6957392"/>
          </a:xfrm>
          <a:prstGeom prst="rect">
            <a:avLst/>
          </a:prstGeom>
        </p:spPr>
      </p:pic>
      <p:sp>
        <p:nvSpPr>
          <p:cNvPr id="395" name="A new platform"/>
          <p:cNvSpPr txBox="1">
            <a:spLocks noGrp="1"/>
          </p:cNvSpPr>
          <p:nvPr>
            <p:ph type="title"/>
          </p:nvPr>
        </p:nvSpPr>
        <p:spPr>
          <a:xfrm>
            <a:off x="1370470" y="2628301"/>
            <a:ext cx="4589507" cy="1444547"/>
          </a:xfrm>
          <a:prstGeom prst="rect">
            <a:avLst/>
          </a:prstGeom>
        </p:spPr>
        <p:txBody>
          <a:bodyPr>
            <a:normAutofit/>
          </a:bodyPr>
          <a:lstStyle>
            <a:lvl1pPr>
              <a:lnSpc>
                <a:spcPct val="80000"/>
              </a:lnSpc>
              <a:defRPr sz="6000"/>
            </a:lvl1pPr>
          </a:lstStyle>
          <a:p>
            <a:r>
              <a:rPr lang="en-GB" dirty="0">
                <a:solidFill>
                  <a:schemeClr val="tx1"/>
                </a:solidFill>
              </a:rPr>
              <a:t>Results</a:t>
            </a:r>
          </a:p>
        </p:txBody>
      </p:sp>
      <p:sp>
        <p:nvSpPr>
          <p:cNvPr id="10" name="A new platform">
            <a:extLst>
              <a:ext uri="{FF2B5EF4-FFF2-40B4-BE49-F238E27FC236}">
                <a16:creationId xmlns:a16="http://schemas.microsoft.com/office/drawing/2014/main" id="{C3434178-0D94-4291-8D98-09C440C29F86}"/>
              </a:ext>
            </a:extLst>
          </p:cNvPr>
          <p:cNvSpPr txBox="1">
            <a:spLocks/>
          </p:cNvSpPr>
          <p:nvPr/>
        </p:nvSpPr>
        <p:spPr>
          <a:xfrm>
            <a:off x="19873" y="6000748"/>
            <a:ext cx="3832500" cy="478367"/>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fontScale="97500"/>
          </a:bodyPr>
          <a:lstStyle>
            <a:lvl1pPr marL="0" marR="0" indent="0" algn="l" defTabSz="457200" rtl="0" latinLnBrk="0">
              <a:lnSpc>
                <a:spcPct val="80000"/>
              </a:lnSpc>
              <a:spcBef>
                <a:spcPts val="0"/>
              </a:spcBef>
              <a:spcAft>
                <a:spcPts val="0"/>
              </a:spcAft>
              <a:buClrTx/>
              <a:buSzTx/>
              <a:buFontTx/>
              <a:buNone/>
              <a:tabLst/>
              <a:defRPr sz="6000" b="0" i="0" u="none" strike="noStrike" cap="none" spc="0" baseline="0">
                <a:ln>
                  <a:noFill/>
                </a:ln>
                <a:solidFill>
                  <a:schemeClr val="accent1"/>
                </a:solidFill>
                <a:uFillTx/>
                <a:latin typeface="Calibre Semibold"/>
                <a:ea typeface="Calibre"/>
                <a:cs typeface="Calibre Semibold"/>
                <a:sym typeface="Calibre"/>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9pPr>
          </a:lstStyle>
          <a:p>
            <a:pPr hangingPunct="1"/>
            <a:r>
              <a:rPr lang="en-GB" sz="1400" dirty="0" err="1">
                <a:solidFill>
                  <a:schemeClr val="tx1"/>
                </a:solidFill>
                <a:latin typeface="Calibre Regular" panose="020B0503030202060203" pitchFamily="34" charset="0"/>
              </a:rPr>
              <a:t>Foto</a:t>
            </a:r>
            <a:r>
              <a:rPr lang="en-GB" sz="1400" dirty="0">
                <a:solidFill>
                  <a:schemeClr val="tx1"/>
                </a:solidFill>
                <a:latin typeface="Calibre Regular" panose="020B0503030202060203" pitchFamily="34" charset="0"/>
              </a:rPr>
              <a:t>:</a:t>
            </a:r>
            <a:br>
              <a:rPr lang="en-GB" sz="1400" dirty="0">
                <a:solidFill>
                  <a:schemeClr val="tx1"/>
                </a:solidFill>
                <a:latin typeface="Calibre Regular" panose="020B0503030202060203" pitchFamily="34" charset="0"/>
              </a:rPr>
            </a:br>
            <a:r>
              <a:rPr lang="en-GB" sz="1400" dirty="0">
                <a:solidFill>
                  <a:schemeClr val="tx1"/>
                </a:solidFill>
                <a:latin typeface="Calibre Regular" panose="020B0503030202060203" pitchFamily="34" charset="0"/>
              </a:rPr>
              <a:t>Patrick </a:t>
            </a:r>
            <a:r>
              <a:rPr lang="en-GB" sz="1400" dirty="0" err="1">
                <a:solidFill>
                  <a:schemeClr val="tx1"/>
                </a:solidFill>
                <a:latin typeface="Calibre Regular" panose="020B0503030202060203" pitchFamily="34" charset="0"/>
              </a:rPr>
              <a:t>Tomasso</a:t>
            </a:r>
            <a:r>
              <a:rPr lang="en-GB" sz="1400" dirty="0">
                <a:solidFill>
                  <a:schemeClr val="tx1"/>
                </a:solidFill>
                <a:latin typeface="Calibre Regular" panose="020B0503030202060203" pitchFamily="34" charset="0"/>
              </a:rPr>
              <a:t> / </a:t>
            </a:r>
            <a:r>
              <a:rPr lang="en-GB" sz="1400" dirty="0" err="1">
                <a:solidFill>
                  <a:schemeClr val="tx1"/>
                </a:solidFill>
                <a:latin typeface="Calibre Regular" panose="020B0503030202060203" pitchFamily="34" charset="0"/>
              </a:rPr>
              <a:t>Unsplash</a:t>
            </a:r>
            <a:endParaRPr lang="en-GB" sz="1400" dirty="0">
              <a:solidFill>
                <a:schemeClr val="tx1"/>
              </a:solidFill>
              <a:latin typeface="Calibre Regular" panose="020B0503030202060203" pitchFamily="34" charset="0"/>
            </a:endParaRPr>
          </a:p>
        </p:txBody>
      </p:sp>
      <p:sp>
        <p:nvSpPr>
          <p:cNvPr id="6" name="Rectangle 5">
            <a:extLst>
              <a:ext uri="{FF2B5EF4-FFF2-40B4-BE49-F238E27FC236}">
                <a16:creationId xmlns:a16="http://schemas.microsoft.com/office/drawing/2014/main" id="{9DDD2898-A97C-47C4-B028-B0FA16EDF804}"/>
              </a:ext>
            </a:extLst>
          </p:cNvPr>
          <p:cNvSpPr/>
          <p:nvPr/>
        </p:nvSpPr>
        <p:spPr>
          <a:xfrm>
            <a:off x="827585" y="1871936"/>
            <a:ext cx="72008" cy="2925216"/>
          </a:xfrm>
          <a:prstGeom prst="rect">
            <a:avLst/>
          </a:prstGeom>
          <a:solidFill>
            <a:srgbClr val="FFFFFF"/>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defTabSz="457200" fontAlgn="auto" hangingPunct="0">
              <a:spcBef>
                <a:spcPts val="0"/>
              </a:spcBef>
              <a:spcAft>
                <a:spcPts val="0"/>
              </a:spcAft>
            </a:pPr>
            <a:endParaRPr lang="en-AU" sz="1800">
              <a:solidFill>
                <a:srgbClr val="000000"/>
              </a:solidFill>
              <a:latin typeface="+mj-lt"/>
              <a:ea typeface="+mj-ea"/>
              <a:cs typeface="+mj-cs"/>
              <a:sym typeface="Calibri"/>
            </a:endParaRPr>
          </a:p>
        </p:txBody>
      </p:sp>
    </p:spTree>
    <p:extLst>
      <p:ext uri="{BB962C8B-B14F-4D97-AF65-F5344CB8AC3E}">
        <p14:creationId xmlns:p14="http://schemas.microsoft.com/office/powerpoint/2010/main" val="2856240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25215" t="18966" r="25323" b="17242"/>
          <a:stretch/>
        </p:blipFill>
        <p:spPr>
          <a:xfrm>
            <a:off x="0" y="0"/>
            <a:ext cx="9429158" cy="6840760"/>
          </a:xfrm>
          <a:prstGeom prst="rect">
            <a:avLst/>
          </a:prstGeom>
        </p:spPr>
      </p:pic>
      <p:sp>
        <p:nvSpPr>
          <p:cNvPr id="5" name="Title 1">
            <a:extLst>
              <a:ext uri="{FF2B5EF4-FFF2-40B4-BE49-F238E27FC236}">
                <a16:creationId xmlns:a16="http://schemas.microsoft.com/office/drawing/2014/main" id="{3DE4E921-0750-4453-AA46-DB18ADE3BEC3}"/>
              </a:ext>
            </a:extLst>
          </p:cNvPr>
          <p:cNvSpPr txBox="1">
            <a:spLocks/>
          </p:cNvSpPr>
          <p:nvPr/>
        </p:nvSpPr>
        <p:spPr>
          <a:xfrm>
            <a:off x="0" y="1821935"/>
            <a:ext cx="2664296" cy="711200"/>
          </a:xfrm>
          <a:prstGeom prst="rect">
            <a:avLst/>
          </a:prstGeom>
        </p:spPr>
        <p:txBody>
          <a:bodyPr vert="horz" lIns="91440" tIns="45720" rIns="91440" bIns="45720" rtlCol="0" anchor="ctr">
            <a:normAutofit fontScale="85000" lnSpcReduction="10000"/>
          </a:bodyPr>
          <a:lstStyle>
            <a:lvl1pPr algn="l" defTabSz="685800" rtl="0" eaLnBrk="1" latinLnBrk="0" hangingPunct="1">
              <a:lnSpc>
                <a:spcPct val="90000"/>
              </a:lnSpc>
              <a:spcBef>
                <a:spcPct val="0"/>
              </a:spcBef>
              <a:buNone/>
              <a:defRPr sz="3300" b="1" kern="1200">
                <a:solidFill>
                  <a:schemeClr val="tx1"/>
                </a:solidFill>
                <a:latin typeface="Calibri" charset="0"/>
                <a:ea typeface="Calibri" charset="0"/>
                <a:cs typeface="Calibri" charset="0"/>
              </a:defRPr>
            </a:lvl1pPr>
          </a:lstStyle>
          <a:p>
            <a:pPr algn="ctr" fontAlgn="base">
              <a:lnSpc>
                <a:spcPct val="100000"/>
              </a:lnSpc>
              <a:spcAft>
                <a:spcPct val="0"/>
              </a:spcAft>
            </a:pPr>
            <a:r>
              <a:rPr lang="sv-SE" dirty="0"/>
              <a:t>The final matrix</a:t>
            </a:r>
          </a:p>
        </p:txBody>
      </p:sp>
      <p:sp>
        <p:nvSpPr>
          <p:cNvPr id="6" name="Rectangle 5">
            <a:extLst>
              <a:ext uri="{FF2B5EF4-FFF2-40B4-BE49-F238E27FC236}">
                <a16:creationId xmlns:a16="http://schemas.microsoft.com/office/drawing/2014/main" id="{B7383BE9-DAAC-4C54-97C5-891EBD0E690B}"/>
              </a:ext>
            </a:extLst>
          </p:cNvPr>
          <p:cNvSpPr/>
          <p:nvPr/>
        </p:nvSpPr>
        <p:spPr>
          <a:xfrm>
            <a:off x="2664296" y="3789040"/>
            <a:ext cx="6479704" cy="288032"/>
          </a:xfrm>
          <a:prstGeom prst="rect">
            <a:avLst/>
          </a:prstGeom>
          <a:solidFill>
            <a:schemeClr val="accent5">
              <a:alpha val="4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CO"/>
          </a:p>
        </p:txBody>
      </p:sp>
      <p:sp>
        <p:nvSpPr>
          <p:cNvPr id="7" name="Rectangle 6">
            <a:extLst>
              <a:ext uri="{FF2B5EF4-FFF2-40B4-BE49-F238E27FC236}">
                <a16:creationId xmlns:a16="http://schemas.microsoft.com/office/drawing/2014/main" id="{9CEB8BB5-B4C3-4E55-AE2A-9122EB0BF035}"/>
              </a:ext>
            </a:extLst>
          </p:cNvPr>
          <p:cNvSpPr/>
          <p:nvPr/>
        </p:nvSpPr>
        <p:spPr>
          <a:xfrm>
            <a:off x="2664296" y="4355070"/>
            <a:ext cx="6479704" cy="288032"/>
          </a:xfrm>
          <a:prstGeom prst="rect">
            <a:avLst/>
          </a:prstGeom>
          <a:solidFill>
            <a:schemeClr val="accent5">
              <a:alpha val="4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CO"/>
          </a:p>
        </p:txBody>
      </p:sp>
      <p:sp>
        <p:nvSpPr>
          <p:cNvPr id="8" name="Rectangle 7">
            <a:extLst>
              <a:ext uri="{FF2B5EF4-FFF2-40B4-BE49-F238E27FC236}">
                <a16:creationId xmlns:a16="http://schemas.microsoft.com/office/drawing/2014/main" id="{D51B3FC2-AD2F-46BE-8C60-12A7983F7BB0}"/>
              </a:ext>
            </a:extLst>
          </p:cNvPr>
          <p:cNvSpPr/>
          <p:nvPr/>
        </p:nvSpPr>
        <p:spPr>
          <a:xfrm rot="5400000">
            <a:off x="5076564" y="3284984"/>
            <a:ext cx="6479704" cy="288032"/>
          </a:xfrm>
          <a:prstGeom prst="rect">
            <a:avLst/>
          </a:prstGeom>
          <a:solidFill>
            <a:schemeClr val="accent4">
              <a:lumMod val="60000"/>
              <a:lumOff val="40000"/>
              <a:alpha val="4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33542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63A2B-CDBD-40EE-9778-C0E4799F913B}"/>
              </a:ext>
            </a:extLst>
          </p:cNvPr>
          <p:cNvSpPr>
            <a:spLocks noGrp="1"/>
          </p:cNvSpPr>
          <p:nvPr>
            <p:ph type="title"/>
          </p:nvPr>
        </p:nvSpPr>
        <p:spPr>
          <a:xfrm>
            <a:off x="408040" y="548680"/>
            <a:ext cx="8280400" cy="711200"/>
          </a:xfrm>
        </p:spPr>
        <p:txBody>
          <a:bodyPr>
            <a:normAutofit/>
          </a:bodyPr>
          <a:lstStyle/>
          <a:p>
            <a:r>
              <a:rPr lang="en-GB" dirty="0"/>
              <a:t>1st order and 2nd order interactions</a:t>
            </a:r>
          </a:p>
        </p:txBody>
      </p:sp>
      <p:sp>
        <p:nvSpPr>
          <p:cNvPr id="3" name="Text Placeholder 2">
            <a:extLst>
              <a:ext uri="{FF2B5EF4-FFF2-40B4-BE49-F238E27FC236}">
                <a16:creationId xmlns:a16="http://schemas.microsoft.com/office/drawing/2014/main" id="{DEACEBDB-52B1-4E7B-B602-1A65CB09D4BD}"/>
              </a:ext>
            </a:extLst>
          </p:cNvPr>
          <p:cNvSpPr>
            <a:spLocks noGrp="1"/>
          </p:cNvSpPr>
          <p:nvPr>
            <p:ph type="body" sz="quarter" idx="11"/>
          </p:nvPr>
        </p:nvSpPr>
        <p:spPr/>
        <p:txBody>
          <a:bodyPr/>
          <a:lstStyle/>
          <a:p>
            <a:r>
              <a:rPr lang="en-GB"/>
              <a:t>Example of results of an SDG interactions analyisis</a:t>
            </a:r>
          </a:p>
        </p:txBody>
      </p:sp>
      <p:graphicFrame>
        <p:nvGraphicFramePr>
          <p:cNvPr id="6" name="Content Placeholder 5">
            <a:extLst>
              <a:ext uri="{FF2B5EF4-FFF2-40B4-BE49-F238E27FC236}">
                <a16:creationId xmlns:a16="http://schemas.microsoft.com/office/drawing/2014/main" id="{476FFAB3-9DB8-433F-8BCF-BB9F0A28682B}"/>
              </a:ext>
            </a:extLst>
          </p:cNvPr>
          <p:cNvGraphicFramePr>
            <a:graphicFrameLocks noGrp="1"/>
          </p:cNvGraphicFramePr>
          <p:nvPr>
            <p:ph sz="quarter" idx="12"/>
            <p:extLst>
              <p:ext uri="{D42A27DB-BD31-4B8C-83A1-F6EECF244321}">
                <p14:modId xmlns:p14="http://schemas.microsoft.com/office/powerpoint/2010/main" val="1376649049"/>
              </p:ext>
            </p:extLst>
          </p:nvPr>
        </p:nvGraphicFramePr>
        <p:xfrm>
          <a:off x="633094" y="1956284"/>
          <a:ext cx="7899345" cy="3704963"/>
        </p:xfrm>
        <a:graphic>
          <a:graphicData uri="http://schemas.openxmlformats.org/drawingml/2006/table">
            <a:tbl>
              <a:tblPr firstRow="1" firstCol="1" bandRow="1"/>
              <a:tblGrid>
                <a:gridCol w="700076">
                  <a:extLst>
                    <a:ext uri="{9D8B030D-6E8A-4147-A177-3AD203B41FA5}">
                      <a16:colId xmlns:a16="http://schemas.microsoft.com/office/drawing/2014/main" val="3501347549"/>
                    </a:ext>
                  </a:extLst>
                </a:gridCol>
                <a:gridCol w="3441010">
                  <a:extLst>
                    <a:ext uri="{9D8B030D-6E8A-4147-A177-3AD203B41FA5}">
                      <a16:colId xmlns:a16="http://schemas.microsoft.com/office/drawing/2014/main" val="907672471"/>
                    </a:ext>
                  </a:extLst>
                </a:gridCol>
                <a:gridCol w="3758259">
                  <a:extLst>
                    <a:ext uri="{9D8B030D-6E8A-4147-A177-3AD203B41FA5}">
                      <a16:colId xmlns:a16="http://schemas.microsoft.com/office/drawing/2014/main" val="988952368"/>
                    </a:ext>
                  </a:extLst>
                </a:gridCol>
              </a:tblGrid>
              <a:tr h="574890">
                <a:tc>
                  <a:txBody>
                    <a:bodyPr/>
                    <a:lstStyle/>
                    <a:p>
                      <a:pPr algn="ctr">
                        <a:lnSpc>
                          <a:spcPct val="115000"/>
                        </a:lnSpc>
                        <a:spcAft>
                          <a:spcPts val="0"/>
                        </a:spcAft>
                      </a:pPr>
                      <a:r>
                        <a:rPr lang="en-GB" sz="1800" b="1" noProof="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Rank</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BACED6"/>
                    </a:solidFill>
                  </a:tcPr>
                </a:tc>
                <a:tc>
                  <a:txBody>
                    <a:bodyPr/>
                    <a:lstStyle/>
                    <a:p>
                      <a:pPr algn="ctr">
                        <a:lnSpc>
                          <a:spcPct val="115000"/>
                        </a:lnSpc>
                        <a:spcAft>
                          <a:spcPts val="0"/>
                        </a:spcAft>
                      </a:pPr>
                      <a:r>
                        <a:rPr lang="en-GB" sz="1800" b="1" noProof="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1</a:t>
                      </a:r>
                      <a:r>
                        <a:rPr lang="en-GB" sz="1800" b="1" baseline="30000" noProof="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st</a:t>
                      </a:r>
                      <a:r>
                        <a:rPr lang="en-GB" sz="1800" b="1" noProof="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order</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BACED6"/>
                    </a:solidFill>
                  </a:tcPr>
                </a:tc>
                <a:tc>
                  <a:txBody>
                    <a:bodyPr/>
                    <a:lstStyle/>
                    <a:p>
                      <a:pPr algn="ctr">
                        <a:lnSpc>
                          <a:spcPct val="115000"/>
                        </a:lnSpc>
                        <a:spcAft>
                          <a:spcPts val="0"/>
                        </a:spcAft>
                      </a:pPr>
                      <a:r>
                        <a:rPr lang="en-GB" sz="1800" b="1" noProof="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2</a:t>
                      </a:r>
                      <a:r>
                        <a:rPr lang="en-GB" sz="1800" b="1" baseline="30000" noProof="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nd</a:t>
                      </a:r>
                      <a:r>
                        <a:rPr lang="en-GB" sz="1800" b="1" noProof="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order </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BACED6"/>
                    </a:solidFill>
                  </a:tcPr>
                </a:tc>
                <a:extLst>
                  <a:ext uri="{0D108BD9-81ED-4DB2-BD59-A6C34878D82A}">
                    <a16:rowId xmlns:a16="http://schemas.microsoft.com/office/drawing/2014/main" val="3368273563"/>
                  </a:ext>
                </a:extLst>
              </a:tr>
              <a:tr h="830513">
                <a:tc>
                  <a:txBody>
                    <a:bodyPr/>
                    <a:lstStyle/>
                    <a:p>
                      <a:pPr algn="ctr">
                        <a:lnSpc>
                          <a:spcPct val="115000"/>
                        </a:lnSpc>
                        <a:spcAft>
                          <a:spcPts val="0"/>
                        </a:spcAft>
                      </a:pPr>
                      <a:r>
                        <a:rPr lang="en-GB" sz="1800" noProof="0">
                          <a:effectLst/>
                          <a:latin typeface="Calibri" panose="020F0502020204030204" pitchFamily="34" charset="0"/>
                          <a:ea typeface="Calibri" panose="020F0502020204030204" pitchFamily="34" charset="0"/>
                          <a:cs typeface="Calibri" panose="020F0502020204030204" pitchFamily="34" charset="0"/>
                        </a:rPr>
                        <a:t>1</a:t>
                      </a:r>
                      <a:endParaRPr lang="en-GB" sz="18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8.4 SCP</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11.6 Impact from cities</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8.4 SCP</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extLst>
                  <a:ext uri="{0D108BD9-81ED-4DB2-BD59-A6C34878D82A}">
                    <a16:rowId xmlns:a16="http://schemas.microsoft.com/office/drawing/2014/main" val="4017231235"/>
                  </a:ext>
                </a:extLst>
              </a:tr>
              <a:tr h="574890">
                <a:tc>
                  <a:txBody>
                    <a:bodyPr/>
                    <a:lstStyle/>
                    <a:p>
                      <a:pPr algn="ctr">
                        <a:lnSpc>
                          <a:spcPct val="115000"/>
                        </a:lnSpc>
                        <a:spcAft>
                          <a:spcPts val="0"/>
                        </a:spcAft>
                      </a:pPr>
                      <a:r>
                        <a:rPr lang="en-GB" sz="1800" noProof="0">
                          <a:effectLst/>
                          <a:latin typeface="Calibri" panose="020F0502020204030204" pitchFamily="34" charset="0"/>
                          <a:ea typeface="Calibri" panose="020F0502020204030204" pitchFamily="34" charset="0"/>
                          <a:cs typeface="Calibri" panose="020F0502020204030204" pitchFamily="34" charset="0"/>
                        </a:rPr>
                        <a:t>2</a:t>
                      </a:r>
                      <a:endParaRPr lang="en-GB" sz="18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12.5 Waste reduction</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11.6 Impact from cities</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3731647931"/>
                  </a:ext>
                </a:extLst>
              </a:tr>
              <a:tr h="574890">
                <a:tc>
                  <a:txBody>
                    <a:bodyPr/>
                    <a:lstStyle/>
                    <a:p>
                      <a:pPr algn="ctr">
                        <a:lnSpc>
                          <a:spcPct val="115000"/>
                        </a:lnSpc>
                        <a:spcAft>
                          <a:spcPts val="0"/>
                        </a:spcAft>
                      </a:pPr>
                      <a:r>
                        <a:rPr lang="en-GB" sz="1800" noProof="0">
                          <a:effectLst/>
                          <a:latin typeface="Calibri" panose="020F0502020204030204" pitchFamily="34" charset="0"/>
                          <a:ea typeface="Calibri" panose="020F0502020204030204" pitchFamily="34" charset="0"/>
                          <a:cs typeface="Calibri" panose="020F0502020204030204" pitchFamily="34" charset="0"/>
                        </a:rPr>
                        <a:t>3</a:t>
                      </a:r>
                      <a:endParaRPr lang="en-GB" sz="18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9.5 Science and technology </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12.5 Waste reduction</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extLst>
                  <a:ext uri="{0D108BD9-81ED-4DB2-BD59-A6C34878D82A}">
                    <a16:rowId xmlns:a16="http://schemas.microsoft.com/office/drawing/2014/main" val="1700847243"/>
                  </a:ext>
                </a:extLst>
              </a:tr>
              <a:tr h="574890">
                <a:tc>
                  <a:txBody>
                    <a:bodyPr/>
                    <a:lstStyle/>
                    <a:p>
                      <a:pPr algn="ctr">
                        <a:lnSpc>
                          <a:spcPct val="115000"/>
                        </a:lnSpc>
                        <a:spcAft>
                          <a:spcPts val="0"/>
                        </a:spcAft>
                      </a:pPr>
                      <a:r>
                        <a:rPr lang="en-GB" sz="1800" noProof="0">
                          <a:effectLst/>
                          <a:latin typeface="Calibri" panose="020F0502020204030204" pitchFamily="34" charset="0"/>
                          <a:ea typeface="Calibri" panose="020F0502020204030204" pitchFamily="34" charset="0"/>
                          <a:cs typeface="Calibri" panose="020F0502020204030204" pitchFamily="34" charset="0"/>
                        </a:rPr>
                        <a:t>4</a:t>
                      </a:r>
                      <a:endParaRPr lang="en-GB" sz="18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2.4 Sustainable agriculture</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2.4 Sustainable agriculture</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2987497856"/>
                  </a:ext>
                </a:extLst>
              </a:tr>
              <a:tr h="574890">
                <a:tc>
                  <a:txBody>
                    <a:bodyPr/>
                    <a:lstStyle/>
                    <a:p>
                      <a:pPr algn="ctr">
                        <a:lnSpc>
                          <a:spcPct val="115000"/>
                        </a:lnSpc>
                        <a:spcAft>
                          <a:spcPts val="0"/>
                        </a:spcAft>
                      </a:pPr>
                      <a:r>
                        <a:rPr lang="en-GB" sz="1800" noProof="0">
                          <a:effectLst/>
                          <a:latin typeface="Calibri" panose="020F0502020204030204" pitchFamily="34" charset="0"/>
                          <a:ea typeface="Calibri" panose="020F0502020204030204" pitchFamily="34" charset="0"/>
                          <a:cs typeface="Calibri" panose="020F0502020204030204" pitchFamily="34" charset="0"/>
                        </a:rPr>
                        <a:t>5</a:t>
                      </a:r>
                      <a:endParaRPr lang="en-GB" sz="18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6.4 Water efficiency</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800" noProof="0" dirty="0">
                          <a:effectLst/>
                          <a:latin typeface="Calibri" panose="020F0502020204030204" pitchFamily="34" charset="0"/>
                          <a:ea typeface="Calibri" panose="020F0502020204030204" pitchFamily="34" charset="0"/>
                          <a:cs typeface="Calibri" panose="020F0502020204030204" pitchFamily="34" charset="0"/>
                        </a:rPr>
                        <a:t>9.5 Science and technology </a:t>
                      </a:r>
                      <a:endParaRPr lang="en-GB" sz="18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extLst>
                  <a:ext uri="{0D108BD9-81ED-4DB2-BD59-A6C34878D82A}">
                    <a16:rowId xmlns:a16="http://schemas.microsoft.com/office/drawing/2014/main" val="4217565690"/>
                  </a:ext>
                </a:extLst>
              </a:tr>
            </a:tbl>
          </a:graphicData>
        </a:graphic>
      </p:graphicFrame>
    </p:spTree>
    <p:extLst>
      <p:ext uri="{BB962C8B-B14F-4D97-AF65-F5344CB8AC3E}">
        <p14:creationId xmlns:p14="http://schemas.microsoft.com/office/powerpoint/2010/main" val="2800532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map&#10;&#10;Description automatically generated">
            <a:extLst>
              <a:ext uri="{FF2B5EF4-FFF2-40B4-BE49-F238E27FC236}">
                <a16:creationId xmlns:a16="http://schemas.microsoft.com/office/drawing/2014/main" id="{23B4370B-9886-42C6-9366-31A5722B4D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675456"/>
            <a:ext cx="6858000" cy="6858000"/>
          </a:xfrm>
          <a:prstGeom prst="rect">
            <a:avLst/>
          </a:prstGeom>
        </p:spPr>
      </p:pic>
      <p:sp>
        <p:nvSpPr>
          <p:cNvPr id="2" name="Title 1">
            <a:extLst>
              <a:ext uri="{FF2B5EF4-FFF2-40B4-BE49-F238E27FC236}">
                <a16:creationId xmlns:a16="http://schemas.microsoft.com/office/drawing/2014/main" id="{0BE41A9B-090D-4665-A003-CF1CFFAD6AA3}"/>
              </a:ext>
            </a:extLst>
          </p:cNvPr>
          <p:cNvSpPr>
            <a:spLocks noGrp="1"/>
          </p:cNvSpPr>
          <p:nvPr>
            <p:ph type="title"/>
          </p:nvPr>
        </p:nvSpPr>
        <p:spPr/>
        <p:txBody>
          <a:bodyPr>
            <a:normAutofit/>
          </a:bodyPr>
          <a:lstStyle/>
          <a:p>
            <a:pPr lvl="0" algn="ctr" fontAlgn="base">
              <a:lnSpc>
                <a:spcPct val="100000"/>
              </a:lnSpc>
              <a:spcAft>
                <a:spcPct val="0"/>
              </a:spcAft>
            </a:pPr>
            <a:r>
              <a:rPr lang="sv-SE" dirty="0"/>
              <a:t>Visualizing 1st order interactions</a:t>
            </a:r>
          </a:p>
        </p:txBody>
      </p:sp>
      <p:sp>
        <p:nvSpPr>
          <p:cNvPr id="3" name="TextBox 2">
            <a:extLst>
              <a:ext uri="{FF2B5EF4-FFF2-40B4-BE49-F238E27FC236}">
                <a16:creationId xmlns:a16="http://schemas.microsoft.com/office/drawing/2014/main" id="{A06E78FD-DAE2-470A-8DAD-64A95193E49C}"/>
              </a:ext>
            </a:extLst>
          </p:cNvPr>
          <p:cNvSpPr txBox="1"/>
          <p:nvPr/>
        </p:nvSpPr>
        <p:spPr>
          <a:xfrm>
            <a:off x="683568" y="6381328"/>
            <a:ext cx="2831224" cy="307777"/>
          </a:xfrm>
          <a:prstGeom prst="rect">
            <a:avLst/>
          </a:prstGeom>
          <a:noFill/>
        </p:spPr>
        <p:txBody>
          <a:bodyPr wrap="none" rtlCol="0">
            <a:spAutoFit/>
          </a:bodyPr>
          <a:lstStyle/>
          <a:p>
            <a:r>
              <a:rPr lang="en-GB" sz="1400" dirty="0"/>
              <a:t>Example of most influential target</a:t>
            </a:r>
          </a:p>
        </p:txBody>
      </p:sp>
    </p:spTree>
    <p:extLst>
      <p:ext uri="{BB962C8B-B14F-4D97-AF65-F5344CB8AC3E}">
        <p14:creationId xmlns:p14="http://schemas.microsoft.com/office/powerpoint/2010/main" val="2532005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A2D071A8-6D45-4AAA-A00B-7EDAF92228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308" y="620688"/>
            <a:ext cx="6769100" cy="6769100"/>
          </a:xfrm>
          <a:prstGeom prst="rect">
            <a:avLst/>
          </a:prstGeom>
        </p:spPr>
      </p:pic>
      <p:sp>
        <p:nvSpPr>
          <p:cNvPr id="6" name="Title 1">
            <a:extLst>
              <a:ext uri="{FF2B5EF4-FFF2-40B4-BE49-F238E27FC236}">
                <a16:creationId xmlns:a16="http://schemas.microsoft.com/office/drawing/2014/main" id="{94D2409C-B361-4ECF-9A5F-582C88AA34F4}"/>
              </a:ext>
            </a:extLst>
          </p:cNvPr>
          <p:cNvSpPr>
            <a:spLocks noGrp="1"/>
          </p:cNvSpPr>
          <p:nvPr>
            <p:ph type="title"/>
          </p:nvPr>
        </p:nvSpPr>
        <p:spPr>
          <a:xfrm>
            <a:off x="431802" y="368301"/>
            <a:ext cx="8280400" cy="711200"/>
          </a:xfrm>
        </p:spPr>
        <p:txBody>
          <a:bodyPr>
            <a:normAutofit/>
          </a:bodyPr>
          <a:lstStyle/>
          <a:p>
            <a:pPr lvl="0" algn="ctr" fontAlgn="base">
              <a:lnSpc>
                <a:spcPct val="100000"/>
              </a:lnSpc>
              <a:spcAft>
                <a:spcPct val="0"/>
              </a:spcAft>
            </a:pPr>
            <a:r>
              <a:rPr lang="sv-SE" dirty="0"/>
              <a:t>Visualizing 1st order interactions</a:t>
            </a:r>
          </a:p>
        </p:txBody>
      </p:sp>
      <p:sp>
        <p:nvSpPr>
          <p:cNvPr id="9" name="TextBox 8">
            <a:extLst>
              <a:ext uri="{FF2B5EF4-FFF2-40B4-BE49-F238E27FC236}">
                <a16:creationId xmlns:a16="http://schemas.microsoft.com/office/drawing/2014/main" id="{F40E0475-0D04-49AF-BCD3-2E3FBE3C3990}"/>
              </a:ext>
            </a:extLst>
          </p:cNvPr>
          <p:cNvSpPr txBox="1"/>
          <p:nvPr/>
        </p:nvSpPr>
        <p:spPr>
          <a:xfrm>
            <a:off x="418506" y="6181922"/>
            <a:ext cx="2930610" cy="307777"/>
          </a:xfrm>
          <a:prstGeom prst="rect">
            <a:avLst/>
          </a:prstGeom>
          <a:noFill/>
        </p:spPr>
        <p:txBody>
          <a:bodyPr wrap="none" rtlCol="0">
            <a:spAutoFit/>
          </a:bodyPr>
          <a:lstStyle/>
          <a:p>
            <a:r>
              <a:rPr lang="en-GB" sz="1400" dirty="0"/>
              <a:t>Example of most influenced target</a:t>
            </a:r>
          </a:p>
        </p:txBody>
      </p:sp>
    </p:spTree>
    <p:extLst>
      <p:ext uri="{BB962C8B-B14F-4D97-AF65-F5344CB8AC3E}">
        <p14:creationId xmlns:p14="http://schemas.microsoft.com/office/powerpoint/2010/main" val="43450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2A578-C036-4331-92A6-43BFC8181D6B}"/>
              </a:ext>
            </a:extLst>
          </p:cNvPr>
          <p:cNvSpPr>
            <a:spLocks noGrp="1"/>
          </p:cNvSpPr>
          <p:nvPr>
            <p:ph type="title"/>
          </p:nvPr>
        </p:nvSpPr>
        <p:spPr/>
        <p:txBody>
          <a:bodyPr/>
          <a:lstStyle/>
          <a:p>
            <a:r>
              <a:rPr lang="en-GB" dirty="0"/>
              <a:t>Clusters </a:t>
            </a:r>
          </a:p>
        </p:txBody>
      </p:sp>
      <p:sp>
        <p:nvSpPr>
          <p:cNvPr id="3" name="Text Placeholder 2">
            <a:extLst>
              <a:ext uri="{FF2B5EF4-FFF2-40B4-BE49-F238E27FC236}">
                <a16:creationId xmlns:a16="http://schemas.microsoft.com/office/drawing/2014/main" id="{5DFA33ED-3FED-4E5C-9B3B-1877ACAC95BC}"/>
              </a:ext>
            </a:extLst>
          </p:cNvPr>
          <p:cNvSpPr>
            <a:spLocks noGrp="1"/>
          </p:cNvSpPr>
          <p:nvPr>
            <p:ph type="body" sz="quarter" idx="11"/>
          </p:nvPr>
        </p:nvSpPr>
        <p:spPr>
          <a:xfrm>
            <a:off x="6659362" y="1399033"/>
            <a:ext cx="2052836" cy="5004916"/>
          </a:xfrm>
          <a:solidFill>
            <a:schemeClr val="bg1"/>
          </a:solidFill>
        </p:spPr>
        <p:txBody>
          <a:bodyPr>
            <a:normAutofit/>
          </a:bodyPr>
          <a:lstStyle/>
          <a:p>
            <a:pPr marL="228600" indent="-228600">
              <a:buAutoNum type="arabicParenR"/>
            </a:pPr>
            <a:r>
              <a:rPr lang="en-GB" sz="1600">
                <a:solidFill>
                  <a:schemeClr val="tx1"/>
                </a:solidFill>
              </a:rPr>
              <a:t>Social equity and poverty reduction </a:t>
            </a:r>
          </a:p>
          <a:p>
            <a:pPr marL="228600" indent="-228600">
              <a:buAutoNum type="arabicParenR"/>
            </a:pPr>
            <a:r>
              <a:rPr lang="en-GB" sz="1600">
                <a:solidFill>
                  <a:schemeClr val="tx1"/>
                </a:solidFill>
              </a:rPr>
              <a:t>Science, innovation and sustainability of ecnomic activities </a:t>
            </a:r>
          </a:p>
          <a:p>
            <a:pPr marL="228600" indent="-228600">
              <a:buAutoNum type="arabicParenR"/>
            </a:pPr>
            <a:r>
              <a:rPr lang="en-GB" sz="1600">
                <a:solidFill>
                  <a:schemeClr val="tx1"/>
                </a:solidFill>
              </a:rPr>
              <a:t>Sustainable management of waste and pollution </a:t>
            </a:r>
          </a:p>
        </p:txBody>
      </p:sp>
      <p:sp>
        <p:nvSpPr>
          <p:cNvPr id="6" name="Content Placeholder 5">
            <a:extLst>
              <a:ext uri="{FF2B5EF4-FFF2-40B4-BE49-F238E27FC236}">
                <a16:creationId xmlns:a16="http://schemas.microsoft.com/office/drawing/2014/main" id="{FBB3C971-0D74-4FC7-9275-0B6AAA9E1DF1}"/>
              </a:ext>
            </a:extLst>
          </p:cNvPr>
          <p:cNvSpPr>
            <a:spLocks noGrp="1"/>
          </p:cNvSpPr>
          <p:nvPr>
            <p:ph sz="quarter" idx="12"/>
          </p:nvPr>
        </p:nvSpPr>
        <p:spPr/>
        <p:txBody>
          <a:bodyPr/>
          <a:lstStyle/>
          <a:p>
            <a:endParaRPr lang="es-CO"/>
          </a:p>
        </p:txBody>
      </p:sp>
      <p:pic>
        <p:nvPicPr>
          <p:cNvPr id="7" name="image10.png">
            <a:extLst>
              <a:ext uri="{FF2B5EF4-FFF2-40B4-BE49-F238E27FC236}">
                <a16:creationId xmlns:a16="http://schemas.microsoft.com/office/drawing/2014/main" id="{28BBCAB0-A313-4E62-A4B5-1261B422270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67909" y="1754509"/>
            <a:ext cx="6355347" cy="4293964"/>
          </a:xfrm>
          <a:prstGeom prst="rect">
            <a:avLst/>
          </a:prstGeom>
          <a:ln/>
        </p:spPr>
      </p:pic>
    </p:spTree>
    <p:extLst>
      <p:ext uri="{BB962C8B-B14F-4D97-AF65-F5344CB8AC3E}">
        <p14:creationId xmlns:p14="http://schemas.microsoft.com/office/powerpoint/2010/main" val="453803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CCFE0-A092-472C-8285-CA3884C1C824}"/>
              </a:ext>
            </a:extLst>
          </p:cNvPr>
          <p:cNvSpPr>
            <a:spLocks noGrp="1"/>
          </p:cNvSpPr>
          <p:nvPr>
            <p:ph type="title"/>
          </p:nvPr>
        </p:nvSpPr>
        <p:spPr/>
        <p:txBody>
          <a:bodyPr>
            <a:normAutofit fontScale="90000"/>
          </a:bodyPr>
          <a:lstStyle/>
          <a:p>
            <a:r>
              <a:rPr lang="en-GB" dirty="0"/>
              <a:t>Regional level 1st order and 2nd order interactions</a:t>
            </a:r>
            <a:endParaRPr lang="es-CO" dirty="0"/>
          </a:p>
        </p:txBody>
      </p:sp>
      <p:graphicFrame>
        <p:nvGraphicFramePr>
          <p:cNvPr id="7" name="Content Placeholder 6">
            <a:extLst>
              <a:ext uri="{FF2B5EF4-FFF2-40B4-BE49-F238E27FC236}">
                <a16:creationId xmlns:a16="http://schemas.microsoft.com/office/drawing/2014/main" id="{7CE1BFCC-4F66-41DE-AE90-543A09121B26}"/>
              </a:ext>
            </a:extLst>
          </p:cNvPr>
          <p:cNvGraphicFramePr>
            <a:graphicFrameLocks noGrp="1"/>
          </p:cNvGraphicFramePr>
          <p:nvPr>
            <p:ph sz="quarter" idx="12"/>
            <p:extLst>
              <p:ext uri="{D42A27DB-BD31-4B8C-83A1-F6EECF244321}">
                <p14:modId xmlns:p14="http://schemas.microsoft.com/office/powerpoint/2010/main" val="1513733617"/>
              </p:ext>
            </p:extLst>
          </p:nvPr>
        </p:nvGraphicFramePr>
        <p:xfrm>
          <a:off x="431800" y="1628801"/>
          <a:ext cx="8028631" cy="4458687"/>
        </p:xfrm>
        <a:graphic>
          <a:graphicData uri="http://schemas.openxmlformats.org/drawingml/2006/table">
            <a:tbl>
              <a:tblPr firstRow="1" firstCol="1" bandRow="1"/>
              <a:tblGrid>
                <a:gridCol w="898537">
                  <a:extLst>
                    <a:ext uri="{9D8B030D-6E8A-4147-A177-3AD203B41FA5}">
                      <a16:colId xmlns:a16="http://schemas.microsoft.com/office/drawing/2014/main" val="1789431861"/>
                    </a:ext>
                  </a:extLst>
                </a:gridCol>
                <a:gridCol w="3996127">
                  <a:extLst>
                    <a:ext uri="{9D8B030D-6E8A-4147-A177-3AD203B41FA5}">
                      <a16:colId xmlns:a16="http://schemas.microsoft.com/office/drawing/2014/main" val="2005264365"/>
                    </a:ext>
                  </a:extLst>
                </a:gridCol>
                <a:gridCol w="3133967">
                  <a:extLst>
                    <a:ext uri="{9D8B030D-6E8A-4147-A177-3AD203B41FA5}">
                      <a16:colId xmlns:a16="http://schemas.microsoft.com/office/drawing/2014/main" val="4165853621"/>
                    </a:ext>
                  </a:extLst>
                </a:gridCol>
              </a:tblGrid>
              <a:tr h="478123">
                <a:tc>
                  <a:txBody>
                    <a:bodyPr/>
                    <a:lstStyle/>
                    <a:p>
                      <a:pPr algn="ctr">
                        <a:lnSpc>
                          <a:spcPct val="115000"/>
                        </a:lnSpc>
                        <a:spcAft>
                          <a:spcPts val="0"/>
                        </a:spcAft>
                      </a:pPr>
                      <a:r>
                        <a:rPr lang="en-GB" sz="1600" b="1" noProof="0">
                          <a:solidFill>
                            <a:srgbClr val="FFFFFF"/>
                          </a:solidFill>
                          <a:effectLst/>
                          <a:latin typeface="Calibri" panose="020F0502020204030204" pitchFamily="34" charset="0"/>
                          <a:ea typeface="Calibri" panose="020F0502020204030204" pitchFamily="34" charset="0"/>
                          <a:cs typeface="Arial" panose="020B0604020202020204" pitchFamily="34" charset="0"/>
                        </a:rPr>
                        <a:t>Rank</a:t>
                      </a:r>
                      <a:endParaRPr lang="en-GB" sz="16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BACED6"/>
                    </a:solidFill>
                  </a:tcPr>
                </a:tc>
                <a:tc>
                  <a:txBody>
                    <a:bodyPr/>
                    <a:lstStyle/>
                    <a:p>
                      <a:pPr algn="ctr">
                        <a:lnSpc>
                          <a:spcPct val="115000"/>
                        </a:lnSpc>
                        <a:spcAft>
                          <a:spcPts val="0"/>
                        </a:spcAft>
                      </a:pPr>
                      <a:r>
                        <a:rPr lang="en-GB" sz="1600" b="1" noProof="0" dirty="0">
                          <a:solidFill>
                            <a:srgbClr val="FFFFFF"/>
                          </a:solidFill>
                          <a:effectLst/>
                          <a:latin typeface="Calibri" panose="020F0502020204030204" pitchFamily="34" charset="0"/>
                          <a:ea typeface="SimSun" panose="02010600030101010101" pitchFamily="2" charset="-122"/>
                          <a:cs typeface="Arial" panose="020B0604020202020204" pitchFamily="34" charset="0"/>
                        </a:rPr>
                        <a:t>1</a:t>
                      </a:r>
                      <a:r>
                        <a:rPr lang="en-GB" sz="1600" b="1" baseline="30000" noProof="0" dirty="0">
                          <a:solidFill>
                            <a:srgbClr val="FFFFFF"/>
                          </a:solidFill>
                          <a:effectLst/>
                          <a:latin typeface="Calibri" panose="020F0502020204030204" pitchFamily="34" charset="0"/>
                          <a:ea typeface="SimSun" panose="02010600030101010101" pitchFamily="2" charset="-122"/>
                          <a:cs typeface="Arial" panose="020B0604020202020204" pitchFamily="34" charset="0"/>
                        </a:rPr>
                        <a:t>st</a:t>
                      </a:r>
                      <a:r>
                        <a:rPr lang="en-GB" sz="1600" b="1" noProof="0" dirty="0">
                          <a:solidFill>
                            <a:srgbClr val="FFFFFF"/>
                          </a:solidFill>
                          <a:effectLst/>
                          <a:latin typeface="Calibri" panose="020F0502020204030204" pitchFamily="34" charset="0"/>
                          <a:ea typeface="SimSun" panose="02010600030101010101" pitchFamily="2" charset="-122"/>
                          <a:cs typeface="Arial" panose="020B0604020202020204" pitchFamily="34" charset="0"/>
                        </a:rPr>
                        <a:t> order</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BACED6"/>
                    </a:solidFill>
                  </a:tcPr>
                </a:tc>
                <a:tc>
                  <a:txBody>
                    <a:bodyPr/>
                    <a:lstStyle/>
                    <a:p>
                      <a:pPr algn="ctr">
                        <a:lnSpc>
                          <a:spcPct val="115000"/>
                        </a:lnSpc>
                        <a:spcAft>
                          <a:spcPts val="0"/>
                        </a:spcAft>
                      </a:pPr>
                      <a:r>
                        <a:rPr lang="en-GB" sz="1600" b="1" noProof="0" dirty="0">
                          <a:solidFill>
                            <a:srgbClr val="FFFFFF"/>
                          </a:solidFill>
                          <a:effectLst/>
                          <a:latin typeface="Calibri" panose="020F0502020204030204" pitchFamily="34" charset="0"/>
                          <a:ea typeface="Calibri" panose="020F0502020204030204" pitchFamily="34" charset="0"/>
                          <a:cs typeface="Arial" panose="020B0604020202020204" pitchFamily="34" charset="0"/>
                        </a:rPr>
                        <a:t>2</a:t>
                      </a:r>
                      <a:r>
                        <a:rPr lang="en-GB" sz="1600" b="1" baseline="30000" noProof="0" dirty="0">
                          <a:solidFill>
                            <a:srgbClr val="FFFFFF"/>
                          </a:solidFill>
                          <a:effectLst/>
                          <a:latin typeface="Calibri" panose="020F0502020204030204" pitchFamily="34" charset="0"/>
                          <a:ea typeface="Calibri" panose="020F0502020204030204" pitchFamily="34" charset="0"/>
                          <a:cs typeface="Arial" panose="020B0604020202020204" pitchFamily="34" charset="0"/>
                        </a:rPr>
                        <a:t>nd</a:t>
                      </a:r>
                      <a:r>
                        <a:rPr lang="en-GB" sz="1600" b="1" noProof="0" dirty="0">
                          <a:solidFill>
                            <a:srgbClr val="FFFFFF"/>
                          </a:solidFill>
                          <a:effectLst/>
                          <a:latin typeface="Calibri" panose="020F0502020204030204" pitchFamily="34" charset="0"/>
                          <a:ea typeface="Calibri" panose="020F0502020204030204" pitchFamily="34" charset="0"/>
                          <a:cs typeface="Arial" panose="020B0604020202020204" pitchFamily="34" charset="0"/>
                        </a:rPr>
                        <a:t> order</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BACED6"/>
                    </a:solidFill>
                  </a:tcPr>
                </a:tc>
                <a:extLst>
                  <a:ext uri="{0D108BD9-81ED-4DB2-BD59-A6C34878D82A}">
                    <a16:rowId xmlns:a16="http://schemas.microsoft.com/office/drawing/2014/main" val="3318595416"/>
                  </a:ext>
                </a:extLst>
              </a:tr>
              <a:tr h="478123">
                <a:tc>
                  <a:txBody>
                    <a:bodyPr/>
                    <a:lstStyle/>
                    <a:p>
                      <a:pPr algn="ctr">
                        <a:lnSpc>
                          <a:spcPct val="115000"/>
                        </a:lnSpc>
                        <a:spcAft>
                          <a:spcPts val="0"/>
                        </a:spcAft>
                      </a:pPr>
                      <a:r>
                        <a:rPr lang="en-GB" sz="1600" noProof="0">
                          <a:effectLst/>
                          <a:latin typeface="Calibri" panose="020F0502020204030204" pitchFamily="34" charset="0"/>
                          <a:ea typeface="Calibri" panose="020F0502020204030204" pitchFamily="34" charset="0"/>
                          <a:cs typeface="Arial" panose="020B0604020202020204" pitchFamily="34" charset="0"/>
                        </a:rPr>
                        <a:t>1</a:t>
                      </a:r>
                      <a:endParaRPr lang="en-GB" sz="16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2.4 Sustainable agriculture</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2.4 Sustainable agriculture</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extLst>
                  <a:ext uri="{0D108BD9-81ED-4DB2-BD59-A6C34878D82A}">
                    <a16:rowId xmlns:a16="http://schemas.microsoft.com/office/drawing/2014/main" val="1312444779"/>
                  </a:ext>
                </a:extLst>
              </a:tr>
              <a:tr h="478123">
                <a:tc>
                  <a:txBody>
                    <a:bodyPr/>
                    <a:lstStyle/>
                    <a:p>
                      <a:pPr algn="ctr">
                        <a:lnSpc>
                          <a:spcPct val="115000"/>
                        </a:lnSpc>
                        <a:spcAft>
                          <a:spcPts val="0"/>
                        </a:spcAft>
                      </a:pPr>
                      <a:r>
                        <a:rPr lang="en-GB" sz="1600" noProof="0">
                          <a:effectLst/>
                          <a:latin typeface="Calibri" panose="020F0502020204030204" pitchFamily="34" charset="0"/>
                          <a:ea typeface="Calibri" panose="020F0502020204030204" pitchFamily="34" charset="0"/>
                          <a:cs typeface="Arial" panose="020B0604020202020204" pitchFamily="34" charset="0"/>
                        </a:rPr>
                        <a:t>2</a:t>
                      </a:r>
                      <a:endParaRPr lang="en-GB" sz="16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12.5 Waste reduction </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12.5 Waste reduction </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2268401166"/>
                  </a:ext>
                </a:extLst>
              </a:tr>
              <a:tr h="986040">
                <a:tc>
                  <a:txBody>
                    <a:bodyPr/>
                    <a:lstStyle/>
                    <a:p>
                      <a:pPr algn="ctr">
                        <a:lnSpc>
                          <a:spcPct val="115000"/>
                        </a:lnSpc>
                        <a:spcAft>
                          <a:spcPts val="0"/>
                        </a:spcAft>
                      </a:pPr>
                      <a:r>
                        <a:rPr lang="en-GB" sz="1600" noProof="0">
                          <a:effectLst/>
                          <a:latin typeface="Calibri" panose="020F0502020204030204" pitchFamily="34" charset="0"/>
                          <a:ea typeface="Calibri" panose="020F0502020204030204" pitchFamily="34" charset="0"/>
                          <a:cs typeface="Arial" panose="020B0604020202020204" pitchFamily="34" charset="0"/>
                        </a:rPr>
                        <a:t>3</a:t>
                      </a:r>
                      <a:endParaRPr lang="en-GB" sz="16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6.3 Water quality</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12.4 Management of chemicals</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12.4 Management of chemicals</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extLst>
                  <a:ext uri="{0D108BD9-81ED-4DB2-BD59-A6C34878D82A}">
                    <a16:rowId xmlns:a16="http://schemas.microsoft.com/office/drawing/2014/main" val="4140642124"/>
                  </a:ext>
                </a:extLst>
              </a:tr>
              <a:tr h="1493956">
                <a:tc>
                  <a:txBody>
                    <a:bodyPr/>
                    <a:lstStyle/>
                    <a:p>
                      <a:pPr algn="ctr">
                        <a:lnSpc>
                          <a:spcPct val="115000"/>
                        </a:lnSpc>
                        <a:spcAft>
                          <a:spcPts val="0"/>
                        </a:spcAft>
                      </a:pPr>
                      <a:r>
                        <a:rPr lang="en-GB" sz="1600" noProof="0">
                          <a:effectLst/>
                          <a:latin typeface="Calibri" panose="020F0502020204030204" pitchFamily="34" charset="0"/>
                          <a:ea typeface="Calibri" panose="020F0502020204030204" pitchFamily="34" charset="0"/>
                          <a:cs typeface="Arial" panose="020B0604020202020204" pitchFamily="34" charset="0"/>
                        </a:rPr>
                        <a:t>4</a:t>
                      </a:r>
                      <a:endParaRPr lang="en-GB" sz="16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6.6 Water related ecosystems </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11.6 Impacts from cities</a:t>
                      </a:r>
                    </a:p>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13.3 CC policies and strategies </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11.6 Impacts from cities</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3001344667"/>
                  </a:ext>
                </a:extLst>
              </a:tr>
              <a:tr h="478123">
                <a:tc>
                  <a:txBody>
                    <a:bodyPr/>
                    <a:lstStyle/>
                    <a:p>
                      <a:pPr algn="ctr">
                        <a:lnSpc>
                          <a:spcPct val="115000"/>
                        </a:lnSpc>
                        <a:spcAft>
                          <a:spcPts val="0"/>
                        </a:spcAft>
                      </a:pPr>
                      <a:r>
                        <a:rPr lang="en-GB" sz="1600" noProof="0">
                          <a:effectLst/>
                          <a:latin typeface="Calibri" panose="020F0502020204030204" pitchFamily="34" charset="0"/>
                          <a:ea typeface="Calibri" panose="020F0502020204030204" pitchFamily="34" charset="0"/>
                          <a:cs typeface="Arial" panose="020B0604020202020204" pitchFamily="34" charset="0"/>
                        </a:rPr>
                        <a:t>5</a:t>
                      </a:r>
                      <a:endParaRPr lang="en-GB" sz="1600" noProof="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algn="just">
                        <a:lnSpc>
                          <a:spcPct val="115000"/>
                        </a:lnSpc>
                        <a:spcAft>
                          <a:spcPts val="0"/>
                        </a:spcAft>
                      </a:pPr>
                      <a:r>
                        <a:rPr lang="en-GB" sz="1600" noProof="0" dirty="0">
                          <a:effectLst/>
                          <a:latin typeface="Calibri" panose="020F0502020204030204" pitchFamily="34" charset="0"/>
                          <a:ea typeface="Calibri" panose="020F0502020204030204" pitchFamily="34" charset="0"/>
                          <a:cs typeface="Arial" panose="020B0604020202020204" pitchFamily="34" charset="0"/>
                        </a:rPr>
                        <a:t>9.5 Science and technology</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tc>
                  <a:txBody>
                    <a:bodyPr/>
                    <a:lstStyle/>
                    <a:p>
                      <a:pPr marL="0" marR="0" lvl="0" indent="0" algn="just" defTabSz="685800" rtl="0" eaLnBrk="1" fontAlgn="auto" latinLnBrk="0" hangingPunct="1">
                        <a:lnSpc>
                          <a:spcPct val="115000"/>
                        </a:lnSpc>
                        <a:spcBef>
                          <a:spcPts val="0"/>
                        </a:spcBef>
                        <a:spcAft>
                          <a:spcPts val="0"/>
                        </a:spcAft>
                        <a:buClrTx/>
                        <a:buSzTx/>
                        <a:buFontTx/>
                        <a:buNone/>
                        <a:tabLst/>
                        <a:defRPr/>
                      </a:pPr>
                      <a:r>
                        <a:rPr lang="en-GB" sz="1600" noProof="0" dirty="0">
                          <a:effectLst/>
                          <a:latin typeface="Calibri" panose="020F0502020204030204" pitchFamily="34" charset="0"/>
                          <a:ea typeface="Calibri" panose="020F0502020204030204" pitchFamily="34" charset="0"/>
                          <a:cs typeface="Arial" panose="020B0604020202020204" pitchFamily="34" charset="0"/>
                        </a:rPr>
                        <a:t>6.3 Water quality</a:t>
                      </a: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p>
                      <a:pPr algn="just">
                        <a:lnSpc>
                          <a:spcPct val="115000"/>
                        </a:lnSpc>
                        <a:spcAft>
                          <a:spcPts val="0"/>
                        </a:spcAft>
                      </a:pPr>
                      <a:endParaRPr lang="en-GB" sz="1600" noProof="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F1F5F6"/>
                    </a:solidFill>
                  </a:tcPr>
                </a:tc>
                <a:extLst>
                  <a:ext uri="{0D108BD9-81ED-4DB2-BD59-A6C34878D82A}">
                    <a16:rowId xmlns:a16="http://schemas.microsoft.com/office/drawing/2014/main" val="89951075"/>
                  </a:ext>
                </a:extLst>
              </a:tr>
            </a:tbl>
          </a:graphicData>
        </a:graphic>
      </p:graphicFrame>
    </p:spTree>
    <p:extLst>
      <p:ext uri="{BB962C8B-B14F-4D97-AF65-F5344CB8AC3E}">
        <p14:creationId xmlns:p14="http://schemas.microsoft.com/office/powerpoint/2010/main" val="1318788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E6E3B-C7C9-41A2-A6EE-63D0C2627996}"/>
              </a:ext>
            </a:extLst>
          </p:cNvPr>
          <p:cNvSpPr>
            <a:spLocks noGrp="1"/>
          </p:cNvSpPr>
          <p:nvPr>
            <p:ph type="title"/>
          </p:nvPr>
        </p:nvSpPr>
        <p:spPr/>
        <p:txBody>
          <a:bodyPr/>
          <a:lstStyle/>
          <a:p>
            <a:endParaRPr lang="es-CO"/>
          </a:p>
        </p:txBody>
      </p:sp>
      <p:sp>
        <p:nvSpPr>
          <p:cNvPr id="3" name="Text Placeholder 2">
            <a:extLst>
              <a:ext uri="{FF2B5EF4-FFF2-40B4-BE49-F238E27FC236}">
                <a16:creationId xmlns:a16="http://schemas.microsoft.com/office/drawing/2014/main" id="{7F381FF6-1C73-4826-892E-030DF8D28FD2}"/>
              </a:ext>
            </a:extLst>
          </p:cNvPr>
          <p:cNvSpPr>
            <a:spLocks noGrp="1"/>
          </p:cNvSpPr>
          <p:nvPr>
            <p:ph type="body" sz="quarter" idx="11"/>
          </p:nvPr>
        </p:nvSpPr>
        <p:spPr/>
        <p:txBody>
          <a:bodyPr/>
          <a:lstStyle/>
          <a:p>
            <a:endParaRPr lang="es-CO"/>
          </a:p>
        </p:txBody>
      </p:sp>
      <p:pic>
        <p:nvPicPr>
          <p:cNvPr id="5" name="image6.png">
            <a:extLst>
              <a:ext uri="{FF2B5EF4-FFF2-40B4-BE49-F238E27FC236}">
                <a16:creationId xmlns:a16="http://schemas.microsoft.com/office/drawing/2014/main" id="{287FDB32-7F0F-497A-A5C3-C8C9E3DD77E0}"/>
              </a:ext>
            </a:extLst>
          </p:cNvPr>
          <p:cNvPicPr>
            <a:picLocks noGrp="1"/>
          </p:cNvPicPr>
          <p:nvPr>
            <p:ph sz="quarter" idx="12"/>
          </p:nvPr>
        </p:nvPicPr>
        <p:blipFill>
          <a:blip r:embed="rId2"/>
          <a:srcRect/>
          <a:stretch>
            <a:fillRect/>
          </a:stretch>
        </p:blipFill>
        <p:spPr>
          <a:xfrm>
            <a:off x="215517" y="80987"/>
            <a:ext cx="8496682" cy="6408712"/>
          </a:xfrm>
          <a:prstGeom prst="rect">
            <a:avLst/>
          </a:prstGeom>
          <a:ln/>
        </p:spPr>
      </p:pic>
    </p:spTree>
    <p:extLst>
      <p:ext uri="{BB962C8B-B14F-4D97-AF65-F5344CB8AC3E}">
        <p14:creationId xmlns:p14="http://schemas.microsoft.com/office/powerpoint/2010/main" val="3104042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67C5D13A-46E6-4C79-A687-859FC6402B24}"/>
              </a:ext>
            </a:extLst>
          </p:cNvPr>
          <p:cNvPicPr/>
          <p:nvPr/>
        </p:nvPicPr>
        <p:blipFill rotWithShape="1">
          <a:blip r:embed="rId2" cstate="print">
            <a:extLst>
              <a:ext uri="{28A0092B-C50C-407E-A947-70E740481C1C}">
                <a14:useLocalDpi xmlns:a14="http://schemas.microsoft.com/office/drawing/2010/main" val="0"/>
              </a:ext>
            </a:extLst>
          </a:blip>
          <a:srcRect l="14777" t="7914" r="16086" b="6501"/>
          <a:stretch/>
        </p:blipFill>
        <p:spPr bwMode="auto">
          <a:xfrm>
            <a:off x="2019918" y="1601118"/>
            <a:ext cx="5104164" cy="4888582"/>
          </a:xfrm>
          <a:prstGeom prst="rect">
            <a:avLst/>
          </a:prstGeom>
          <a:ln>
            <a:noFill/>
          </a:ln>
          <a:extLst>
            <a:ext uri="{53640926-AAD7-44D8-BBD7-CCE9431645EC}">
              <a14:shadowObscured xmlns:a14="http://schemas.microsoft.com/office/drawing/2010/main"/>
            </a:ext>
          </a:extLst>
        </p:spPr>
      </p:pic>
      <p:sp>
        <p:nvSpPr>
          <p:cNvPr id="3" name="Text Placeholder 2">
            <a:extLst>
              <a:ext uri="{FF2B5EF4-FFF2-40B4-BE49-F238E27FC236}">
                <a16:creationId xmlns:a16="http://schemas.microsoft.com/office/drawing/2014/main" id="{0A68DE52-7798-49B5-A114-C85D7C8660FB}"/>
              </a:ext>
            </a:extLst>
          </p:cNvPr>
          <p:cNvSpPr>
            <a:spLocks noGrp="1"/>
          </p:cNvSpPr>
          <p:nvPr>
            <p:ph type="body" sz="quarter" idx="11"/>
          </p:nvPr>
        </p:nvSpPr>
        <p:spPr>
          <a:xfrm>
            <a:off x="431800" y="6146800"/>
            <a:ext cx="6769100" cy="342900"/>
          </a:xfrm>
        </p:spPr>
        <p:txBody>
          <a:bodyPr>
            <a:normAutofit/>
          </a:bodyPr>
          <a:lstStyle/>
          <a:p>
            <a:r>
              <a:rPr lang="en-GB" sz="1100" dirty="0"/>
              <a:t>Most influential target regional analysis </a:t>
            </a:r>
          </a:p>
        </p:txBody>
      </p:sp>
      <p:sp>
        <p:nvSpPr>
          <p:cNvPr id="6" name="Title 1">
            <a:extLst>
              <a:ext uri="{FF2B5EF4-FFF2-40B4-BE49-F238E27FC236}">
                <a16:creationId xmlns:a16="http://schemas.microsoft.com/office/drawing/2014/main" id="{036D1F5C-D2F8-45B9-9306-2189A2D98746}"/>
              </a:ext>
            </a:extLst>
          </p:cNvPr>
          <p:cNvSpPr>
            <a:spLocks noGrp="1"/>
          </p:cNvSpPr>
          <p:nvPr>
            <p:ph type="title"/>
          </p:nvPr>
        </p:nvSpPr>
        <p:spPr>
          <a:xfrm>
            <a:off x="431800" y="368300"/>
            <a:ext cx="8280400" cy="711200"/>
          </a:xfrm>
        </p:spPr>
        <p:txBody>
          <a:bodyPr>
            <a:normAutofit/>
          </a:bodyPr>
          <a:lstStyle/>
          <a:p>
            <a:pPr lvl="0" algn="ctr" fontAlgn="base">
              <a:lnSpc>
                <a:spcPct val="100000"/>
              </a:lnSpc>
              <a:spcAft>
                <a:spcPct val="0"/>
              </a:spcAft>
            </a:pPr>
            <a:r>
              <a:rPr lang="sv-SE" dirty="0"/>
              <a:t>Regional: Visualizing 1st order interactions</a:t>
            </a:r>
          </a:p>
        </p:txBody>
      </p:sp>
    </p:spTree>
    <p:extLst>
      <p:ext uri="{BB962C8B-B14F-4D97-AF65-F5344CB8AC3E}">
        <p14:creationId xmlns:p14="http://schemas.microsoft.com/office/powerpoint/2010/main" val="4010465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picture containing object&#10;&#10;Description automatically generated">
            <a:extLst>
              <a:ext uri="{FF2B5EF4-FFF2-40B4-BE49-F238E27FC236}">
                <a16:creationId xmlns:a16="http://schemas.microsoft.com/office/drawing/2014/main" id="{BF1D15C6-1531-435A-843A-9E52EBB3F40D}"/>
              </a:ext>
            </a:extLst>
          </p:cNvPr>
          <p:cNvPicPr/>
          <p:nvPr/>
        </p:nvPicPr>
        <p:blipFill rotWithShape="1">
          <a:blip r:embed="rId2" cstate="print">
            <a:extLst>
              <a:ext uri="{28A0092B-C50C-407E-A947-70E740481C1C}">
                <a14:useLocalDpi xmlns:a14="http://schemas.microsoft.com/office/drawing/2010/main" val="0"/>
              </a:ext>
            </a:extLst>
          </a:blip>
          <a:srcRect l="16702" t="9200" r="16759" b="3100"/>
          <a:stretch/>
        </p:blipFill>
        <p:spPr bwMode="auto">
          <a:xfrm>
            <a:off x="2003107" y="1484784"/>
            <a:ext cx="5137785" cy="5080000"/>
          </a:xfrm>
          <a:prstGeom prst="rect">
            <a:avLst/>
          </a:prstGeom>
          <a:ln>
            <a:noFill/>
          </a:ln>
          <a:extLst>
            <a:ext uri="{53640926-AAD7-44D8-BBD7-CCE9431645EC}">
              <a14:shadowObscured xmlns:a14="http://schemas.microsoft.com/office/drawing/2010/main"/>
            </a:ext>
          </a:extLst>
        </p:spPr>
      </p:pic>
      <p:sp>
        <p:nvSpPr>
          <p:cNvPr id="3" name="Text Placeholder 2">
            <a:extLst>
              <a:ext uri="{FF2B5EF4-FFF2-40B4-BE49-F238E27FC236}">
                <a16:creationId xmlns:a16="http://schemas.microsoft.com/office/drawing/2014/main" id="{0A68DE52-7798-49B5-A114-C85D7C8660FB}"/>
              </a:ext>
            </a:extLst>
          </p:cNvPr>
          <p:cNvSpPr>
            <a:spLocks noGrp="1"/>
          </p:cNvSpPr>
          <p:nvPr>
            <p:ph type="body" sz="quarter" idx="11"/>
          </p:nvPr>
        </p:nvSpPr>
        <p:spPr>
          <a:xfrm>
            <a:off x="431800" y="6146800"/>
            <a:ext cx="6769100" cy="342900"/>
          </a:xfrm>
        </p:spPr>
        <p:txBody>
          <a:bodyPr>
            <a:normAutofit/>
          </a:bodyPr>
          <a:lstStyle/>
          <a:p>
            <a:r>
              <a:rPr lang="en-GB" sz="1100" dirty="0"/>
              <a:t>Most influenced target regional analysis </a:t>
            </a:r>
          </a:p>
        </p:txBody>
      </p:sp>
      <p:sp>
        <p:nvSpPr>
          <p:cNvPr id="6" name="Title 1">
            <a:extLst>
              <a:ext uri="{FF2B5EF4-FFF2-40B4-BE49-F238E27FC236}">
                <a16:creationId xmlns:a16="http://schemas.microsoft.com/office/drawing/2014/main" id="{036D1F5C-D2F8-45B9-9306-2189A2D98746}"/>
              </a:ext>
            </a:extLst>
          </p:cNvPr>
          <p:cNvSpPr>
            <a:spLocks noGrp="1"/>
          </p:cNvSpPr>
          <p:nvPr>
            <p:ph type="title"/>
          </p:nvPr>
        </p:nvSpPr>
        <p:spPr>
          <a:xfrm>
            <a:off x="431800" y="368300"/>
            <a:ext cx="8280400" cy="711200"/>
          </a:xfrm>
        </p:spPr>
        <p:txBody>
          <a:bodyPr>
            <a:normAutofit/>
          </a:bodyPr>
          <a:lstStyle/>
          <a:p>
            <a:pPr lvl="0" algn="ctr" fontAlgn="base">
              <a:lnSpc>
                <a:spcPct val="100000"/>
              </a:lnSpc>
              <a:spcAft>
                <a:spcPct val="0"/>
              </a:spcAft>
            </a:pPr>
            <a:r>
              <a:rPr lang="sv-SE" dirty="0"/>
              <a:t>Visualizing 1st order interactions</a:t>
            </a:r>
          </a:p>
        </p:txBody>
      </p:sp>
    </p:spTree>
    <p:extLst>
      <p:ext uri="{BB962C8B-B14F-4D97-AF65-F5344CB8AC3E}">
        <p14:creationId xmlns:p14="http://schemas.microsoft.com/office/powerpoint/2010/main" val="3899776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2FB8B-282A-43F4-BB72-4F76B18EC793}"/>
              </a:ext>
            </a:extLst>
          </p:cNvPr>
          <p:cNvSpPr>
            <a:spLocks noGrp="1"/>
          </p:cNvSpPr>
          <p:nvPr>
            <p:ph type="title"/>
          </p:nvPr>
        </p:nvSpPr>
        <p:spPr/>
        <p:txBody>
          <a:bodyPr/>
          <a:lstStyle/>
          <a:p>
            <a:r>
              <a:rPr lang="es-CO" dirty="0" err="1"/>
              <a:t>Clusters</a:t>
            </a:r>
            <a:endParaRPr lang="es-CO" dirty="0"/>
          </a:p>
        </p:txBody>
      </p:sp>
      <p:sp>
        <p:nvSpPr>
          <p:cNvPr id="3" name="Text Placeholder 2">
            <a:extLst>
              <a:ext uri="{FF2B5EF4-FFF2-40B4-BE49-F238E27FC236}">
                <a16:creationId xmlns:a16="http://schemas.microsoft.com/office/drawing/2014/main" id="{AD41C379-CF36-4729-A1A4-B82C0E456EA8}"/>
              </a:ext>
            </a:extLst>
          </p:cNvPr>
          <p:cNvSpPr>
            <a:spLocks noGrp="1"/>
          </p:cNvSpPr>
          <p:nvPr>
            <p:ph type="body" sz="quarter" idx="11"/>
          </p:nvPr>
        </p:nvSpPr>
        <p:spPr>
          <a:xfrm flipH="1">
            <a:off x="6669968" y="1917700"/>
            <a:ext cx="2042234" cy="4572000"/>
          </a:xfrm>
        </p:spPr>
        <p:txBody>
          <a:bodyPr>
            <a:normAutofit/>
          </a:bodyPr>
          <a:lstStyle/>
          <a:p>
            <a:pPr marL="228600" indent="-228600">
              <a:buAutoNum type="arabicParenR"/>
            </a:pPr>
            <a:r>
              <a:rPr lang="en-GB" sz="1400" dirty="0">
                <a:solidFill>
                  <a:schemeClr val="tx1"/>
                </a:solidFill>
              </a:rPr>
              <a:t>Social equity</a:t>
            </a:r>
            <a:r>
              <a:rPr lang="es-CO" sz="1400" dirty="0">
                <a:solidFill>
                  <a:schemeClr val="tx1"/>
                </a:solidFill>
              </a:rPr>
              <a:t> , </a:t>
            </a:r>
            <a:r>
              <a:rPr lang="en-GB" sz="1400" dirty="0">
                <a:solidFill>
                  <a:schemeClr val="tx1"/>
                </a:solidFill>
              </a:rPr>
              <a:t>science</a:t>
            </a:r>
            <a:r>
              <a:rPr lang="es-CO" sz="1400" dirty="0">
                <a:solidFill>
                  <a:schemeClr val="tx1"/>
                </a:solidFill>
              </a:rPr>
              <a:t> and </a:t>
            </a:r>
            <a:r>
              <a:rPr lang="en-GB" sz="1400" dirty="0">
                <a:solidFill>
                  <a:schemeClr val="tx1"/>
                </a:solidFill>
              </a:rPr>
              <a:t>innovation</a:t>
            </a:r>
            <a:r>
              <a:rPr lang="es-CO" sz="1400" dirty="0">
                <a:solidFill>
                  <a:schemeClr val="tx1"/>
                </a:solidFill>
              </a:rPr>
              <a:t> </a:t>
            </a:r>
          </a:p>
          <a:p>
            <a:pPr marL="228600" indent="-228600">
              <a:buAutoNum type="arabicParenR"/>
            </a:pPr>
            <a:r>
              <a:rPr lang="en-GB" sz="1400" dirty="0">
                <a:solidFill>
                  <a:schemeClr val="tx1"/>
                </a:solidFill>
              </a:rPr>
              <a:t>Capacity development and resilience</a:t>
            </a:r>
          </a:p>
          <a:p>
            <a:pPr marL="228600" indent="-228600">
              <a:buAutoNum type="arabicParenR"/>
            </a:pPr>
            <a:r>
              <a:rPr lang="en-US" sz="1400" dirty="0">
                <a:solidFill>
                  <a:schemeClr val="tx1"/>
                </a:solidFill>
              </a:rPr>
              <a:t>Integrated waste management and reduction impacts from agriculture and cities</a:t>
            </a:r>
          </a:p>
          <a:p>
            <a:pPr marL="228600" indent="-228600">
              <a:buAutoNum type="arabicParenR"/>
            </a:pPr>
            <a:r>
              <a:rPr lang="en-US" sz="1400" dirty="0">
                <a:solidFill>
                  <a:schemeClr val="tx1"/>
                </a:solidFill>
              </a:rPr>
              <a:t>Ecosystem conservation</a:t>
            </a:r>
            <a:endParaRPr lang="es-CO" sz="1400" dirty="0">
              <a:solidFill>
                <a:schemeClr val="tx1"/>
              </a:solidFill>
            </a:endParaRPr>
          </a:p>
        </p:txBody>
      </p:sp>
      <p:sp>
        <p:nvSpPr>
          <p:cNvPr id="6" name="Content Placeholder 5">
            <a:extLst>
              <a:ext uri="{FF2B5EF4-FFF2-40B4-BE49-F238E27FC236}">
                <a16:creationId xmlns:a16="http://schemas.microsoft.com/office/drawing/2014/main" id="{2E9A1680-8C50-418F-8985-41DFAAC81ACB}"/>
              </a:ext>
            </a:extLst>
          </p:cNvPr>
          <p:cNvSpPr>
            <a:spLocks noGrp="1"/>
          </p:cNvSpPr>
          <p:nvPr>
            <p:ph sz="quarter" idx="12"/>
          </p:nvPr>
        </p:nvSpPr>
        <p:spPr/>
        <p:txBody>
          <a:bodyPr/>
          <a:lstStyle/>
          <a:p>
            <a:endParaRPr lang="es-CO"/>
          </a:p>
        </p:txBody>
      </p:sp>
      <p:pic>
        <p:nvPicPr>
          <p:cNvPr id="7" name="image12.png">
            <a:extLst>
              <a:ext uri="{FF2B5EF4-FFF2-40B4-BE49-F238E27FC236}">
                <a16:creationId xmlns:a16="http://schemas.microsoft.com/office/drawing/2014/main" id="{5CCF45F5-D654-441D-8BA8-4F6F05DF8204}"/>
              </a:ext>
            </a:extLst>
          </p:cNvPr>
          <p:cNvPicPr/>
          <p:nvPr/>
        </p:nvPicPr>
        <p:blipFill>
          <a:blip r:embed="rId2">
            <a:extLst>
              <a:ext uri="{28A0092B-C50C-407E-A947-70E740481C1C}">
                <a14:useLocalDpi xmlns:a14="http://schemas.microsoft.com/office/drawing/2010/main" val="0"/>
              </a:ext>
            </a:extLst>
          </a:blip>
          <a:stretch>
            <a:fillRect/>
          </a:stretch>
        </p:blipFill>
        <p:spPr>
          <a:xfrm>
            <a:off x="431799" y="1412776"/>
            <a:ext cx="6238169" cy="5256584"/>
          </a:xfrm>
          <a:prstGeom prst="rect">
            <a:avLst/>
          </a:prstGeom>
          <a:ln/>
        </p:spPr>
      </p:pic>
    </p:spTree>
    <p:extLst>
      <p:ext uri="{BB962C8B-B14F-4D97-AF65-F5344CB8AC3E}">
        <p14:creationId xmlns:p14="http://schemas.microsoft.com/office/powerpoint/2010/main" val="1987953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61317-9E25-444D-8EF4-8B11A2F7CB52}"/>
              </a:ext>
            </a:extLst>
          </p:cNvPr>
          <p:cNvSpPr>
            <a:spLocks noGrp="1"/>
          </p:cNvSpPr>
          <p:nvPr>
            <p:ph type="title"/>
          </p:nvPr>
        </p:nvSpPr>
        <p:spPr/>
        <p:txBody>
          <a:bodyPr/>
          <a:lstStyle/>
          <a:p>
            <a:endParaRPr lang="es-CO"/>
          </a:p>
        </p:txBody>
      </p:sp>
      <p:sp>
        <p:nvSpPr>
          <p:cNvPr id="3" name="Text Placeholder 2">
            <a:extLst>
              <a:ext uri="{FF2B5EF4-FFF2-40B4-BE49-F238E27FC236}">
                <a16:creationId xmlns:a16="http://schemas.microsoft.com/office/drawing/2014/main" id="{39E8094F-17C8-43C6-B759-5E4B6A63F8A1}"/>
              </a:ext>
            </a:extLst>
          </p:cNvPr>
          <p:cNvSpPr>
            <a:spLocks noGrp="1"/>
          </p:cNvSpPr>
          <p:nvPr>
            <p:ph type="body" sz="quarter" idx="11"/>
          </p:nvPr>
        </p:nvSpPr>
        <p:spPr/>
        <p:txBody>
          <a:bodyPr/>
          <a:lstStyle/>
          <a:p>
            <a:endParaRPr lang="es-CO"/>
          </a:p>
        </p:txBody>
      </p:sp>
      <p:pic>
        <p:nvPicPr>
          <p:cNvPr id="6" name="Content Placeholder 5" descr="A view of a city at night&#10;&#10;Description automatically generated">
            <a:extLst>
              <a:ext uri="{FF2B5EF4-FFF2-40B4-BE49-F238E27FC236}">
                <a16:creationId xmlns:a16="http://schemas.microsoft.com/office/drawing/2014/main" id="{5C923FB5-B0CA-4E90-BE9E-CE64B138BEB8}"/>
              </a:ext>
            </a:extLst>
          </p:cNvPr>
          <p:cNvPicPr>
            <a:picLocks noGrp="1" noChangeAspect="1"/>
          </p:cNvPicPr>
          <p:nvPr>
            <p:ph sz="quarter" idx="12"/>
          </p:nvPr>
        </p:nvPicPr>
        <p:blipFill>
          <a:blip r:embed="rId2" cstate="print">
            <a:extLst>
              <a:ext uri="{28A0092B-C50C-407E-A947-70E740481C1C}">
                <a14:useLocalDpi xmlns:a14="http://schemas.microsoft.com/office/drawing/2010/main" val="0"/>
              </a:ext>
            </a:extLst>
          </a:blip>
          <a:stretch>
            <a:fillRect/>
          </a:stretch>
        </p:blipFill>
        <p:spPr>
          <a:xfrm>
            <a:off x="-180528" y="-59742"/>
            <a:ext cx="10535458" cy="6977484"/>
          </a:xfrm>
        </p:spPr>
      </p:pic>
      <p:sp>
        <p:nvSpPr>
          <p:cNvPr id="7" name="A new platform">
            <a:extLst>
              <a:ext uri="{FF2B5EF4-FFF2-40B4-BE49-F238E27FC236}">
                <a16:creationId xmlns:a16="http://schemas.microsoft.com/office/drawing/2014/main" id="{21886C04-582A-4574-88FD-90CF8DC4D574}"/>
              </a:ext>
            </a:extLst>
          </p:cNvPr>
          <p:cNvSpPr txBox="1">
            <a:spLocks/>
          </p:cNvSpPr>
          <p:nvPr/>
        </p:nvSpPr>
        <p:spPr>
          <a:xfrm>
            <a:off x="899592" y="6205529"/>
            <a:ext cx="3832500" cy="478367"/>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fontScale="97500"/>
          </a:bodyPr>
          <a:lstStyle>
            <a:lvl1pPr marL="0" marR="0" indent="0" algn="l" defTabSz="457200" rtl="0" latinLnBrk="0">
              <a:lnSpc>
                <a:spcPct val="80000"/>
              </a:lnSpc>
              <a:spcBef>
                <a:spcPts val="0"/>
              </a:spcBef>
              <a:spcAft>
                <a:spcPts val="0"/>
              </a:spcAft>
              <a:buClrTx/>
              <a:buSzTx/>
              <a:buFontTx/>
              <a:buNone/>
              <a:tabLst/>
              <a:defRPr sz="6000" b="0" i="0" u="none" strike="noStrike" cap="none" spc="0" baseline="0">
                <a:ln>
                  <a:noFill/>
                </a:ln>
                <a:solidFill>
                  <a:schemeClr val="accent1"/>
                </a:solidFill>
                <a:uFillTx/>
                <a:latin typeface="Calibre Semibold"/>
                <a:ea typeface="Calibre"/>
                <a:cs typeface="Calibre Semibold"/>
                <a:sym typeface="Calibre"/>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e Regular"/>
                <a:ea typeface="Calibre Regular"/>
                <a:cs typeface="Calibre Regular"/>
                <a:sym typeface="Calibre Regular"/>
              </a:defRPr>
            </a:lvl9pPr>
          </a:lstStyle>
          <a:p>
            <a:pPr hangingPunct="1"/>
            <a:r>
              <a:rPr lang="en-GB" sz="1400" dirty="0" err="1">
                <a:solidFill>
                  <a:schemeClr val="bg1"/>
                </a:solidFill>
                <a:latin typeface="Calibre Regular" panose="020B0503030202060203" pitchFamily="34" charset="0"/>
              </a:rPr>
              <a:t>Foto</a:t>
            </a:r>
            <a:r>
              <a:rPr lang="en-GB" sz="1400" dirty="0">
                <a:solidFill>
                  <a:schemeClr val="bg1"/>
                </a:solidFill>
                <a:latin typeface="Calibre Regular" panose="020B0503030202060203" pitchFamily="34" charset="0"/>
              </a:rPr>
              <a:t>: </a:t>
            </a:r>
            <a:r>
              <a:rPr lang="en-US" sz="1400" dirty="0">
                <a:solidFill>
                  <a:schemeClr val="bg1"/>
                </a:solidFill>
                <a:latin typeface="Calibre Regular" panose="020B0503030202060203" pitchFamily="34" charset="0"/>
              </a:rPr>
              <a:t>Photo by Duncan on </a:t>
            </a:r>
            <a:r>
              <a:rPr lang="en-US" sz="1400" dirty="0" err="1">
                <a:solidFill>
                  <a:schemeClr val="bg1"/>
                </a:solidFill>
                <a:latin typeface="Calibre Regular" panose="020B0503030202060203" pitchFamily="34" charset="0"/>
              </a:rPr>
              <a:t>Unsplash</a:t>
            </a:r>
            <a:endParaRPr lang="en-GB" sz="1400" dirty="0">
              <a:solidFill>
                <a:schemeClr val="bg1"/>
              </a:solidFill>
              <a:latin typeface="Calibre Regular" panose="020B0503030202060203" pitchFamily="34" charset="0"/>
            </a:endParaRPr>
          </a:p>
        </p:txBody>
      </p:sp>
      <p:sp>
        <p:nvSpPr>
          <p:cNvPr id="8" name="Title 1">
            <a:extLst>
              <a:ext uri="{FF2B5EF4-FFF2-40B4-BE49-F238E27FC236}">
                <a16:creationId xmlns:a16="http://schemas.microsoft.com/office/drawing/2014/main" id="{60A0DB9C-98BD-4D50-9CBD-39987378DE1B}"/>
              </a:ext>
            </a:extLst>
          </p:cNvPr>
          <p:cNvSpPr txBox="1">
            <a:spLocks/>
          </p:cNvSpPr>
          <p:nvPr/>
        </p:nvSpPr>
        <p:spPr>
          <a:xfrm>
            <a:off x="1946835" y="582322"/>
            <a:ext cx="6769100" cy="711200"/>
          </a:xfrm>
          <a:prstGeom prst="rect">
            <a:avLst/>
          </a:prstGeom>
        </p:spPr>
        <p:txBody>
          <a:bodyPr vert="horz" lIns="91440" tIns="45720" rIns="91440" bIns="45720" rtlCol="0" anchor="ctr">
            <a:normAutofit fontScale="77500" lnSpcReduction="20000"/>
          </a:bodyPr>
          <a:lstStyle>
            <a:lvl1pPr algn="l" defTabSz="685800" rtl="0" eaLnBrk="1" latinLnBrk="0" hangingPunct="1">
              <a:lnSpc>
                <a:spcPct val="90000"/>
              </a:lnSpc>
              <a:spcBef>
                <a:spcPct val="0"/>
              </a:spcBef>
              <a:buNone/>
              <a:defRPr sz="3300" b="1" kern="1200">
                <a:solidFill>
                  <a:schemeClr val="tx1"/>
                </a:solidFill>
                <a:latin typeface="Calibri" charset="0"/>
                <a:ea typeface="Calibri" charset="0"/>
                <a:cs typeface="Calibri" charset="0"/>
              </a:defRPr>
            </a:lvl1pPr>
          </a:lstStyle>
          <a:p>
            <a:pPr algn="r" fontAlgn="auto">
              <a:spcAft>
                <a:spcPts val="0"/>
              </a:spcAft>
            </a:pPr>
            <a:r>
              <a:rPr lang="en-GB" sz="5400" dirty="0">
                <a:solidFill>
                  <a:schemeClr val="bg1"/>
                </a:solidFill>
              </a:rPr>
              <a:t>Conclusions and next steps… </a:t>
            </a:r>
          </a:p>
        </p:txBody>
      </p:sp>
    </p:spTree>
    <p:extLst>
      <p:ext uri="{BB962C8B-B14F-4D97-AF65-F5344CB8AC3E}">
        <p14:creationId xmlns:p14="http://schemas.microsoft.com/office/powerpoint/2010/main" val="2118957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715ECF2-82EE-4AE9-B29F-3C7C2795DDC4}"/>
              </a:ext>
            </a:extLst>
          </p:cNvPr>
          <p:cNvSpPr>
            <a:spLocks noGrp="1"/>
          </p:cNvSpPr>
          <p:nvPr>
            <p:ph type="body" sz="quarter" idx="11"/>
          </p:nvPr>
        </p:nvSpPr>
        <p:spPr/>
        <p:txBody>
          <a:bodyPr/>
          <a:lstStyle/>
          <a:p>
            <a:endParaRPr lang="es-CO"/>
          </a:p>
        </p:txBody>
      </p:sp>
      <p:sp>
        <p:nvSpPr>
          <p:cNvPr id="5" name="Rectangle 4">
            <a:extLst>
              <a:ext uri="{FF2B5EF4-FFF2-40B4-BE49-F238E27FC236}">
                <a16:creationId xmlns:a16="http://schemas.microsoft.com/office/drawing/2014/main" id="{FC4F3A25-0A00-4235-A788-916A873CEE2E}"/>
              </a:ext>
            </a:extLst>
          </p:cNvPr>
          <p:cNvSpPr/>
          <p:nvPr/>
        </p:nvSpPr>
        <p:spPr>
          <a:xfrm>
            <a:off x="-144524" y="-99392"/>
            <a:ext cx="9433048" cy="7056784"/>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CO"/>
          </a:p>
        </p:txBody>
      </p:sp>
      <p:sp>
        <p:nvSpPr>
          <p:cNvPr id="4" name="Content Placeholder 3">
            <a:extLst>
              <a:ext uri="{FF2B5EF4-FFF2-40B4-BE49-F238E27FC236}">
                <a16:creationId xmlns:a16="http://schemas.microsoft.com/office/drawing/2014/main" id="{C986D8F3-6F42-4E85-9D37-BC8A81FC0228}"/>
              </a:ext>
            </a:extLst>
          </p:cNvPr>
          <p:cNvSpPr>
            <a:spLocks noGrp="1"/>
          </p:cNvSpPr>
          <p:nvPr>
            <p:ph sz="quarter" idx="12"/>
          </p:nvPr>
        </p:nvSpPr>
        <p:spPr>
          <a:xfrm>
            <a:off x="107504" y="-99392"/>
            <a:ext cx="9036496" cy="6669359"/>
          </a:xfrm>
        </p:spPr>
        <p:txBody>
          <a:bodyPr>
            <a:noAutofit/>
          </a:bodyPr>
          <a:lstStyle/>
          <a:p>
            <a:pPr marL="342900" indent="-342900">
              <a:buFont typeface="+mj-lt"/>
              <a:buAutoNum type="arabicPeriod"/>
            </a:pPr>
            <a:r>
              <a:rPr lang="en-GB" sz="3000" dirty="0">
                <a:solidFill>
                  <a:schemeClr val="bg1"/>
                </a:solidFill>
              </a:rPr>
              <a:t>The </a:t>
            </a:r>
            <a:r>
              <a:rPr lang="en-GB" sz="3000" b="1" dirty="0">
                <a:solidFill>
                  <a:schemeClr val="bg1"/>
                </a:solidFill>
              </a:rPr>
              <a:t>design of the process </a:t>
            </a:r>
            <a:r>
              <a:rPr lang="en-GB" sz="3000" dirty="0">
                <a:solidFill>
                  <a:schemeClr val="bg1"/>
                </a:solidFill>
              </a:rPr>
              <a:t>and the selection of targets/partners/experts are key to the success of these type of analysis </a:t>
            </a:r>
          </a:p>
          <a:p>
            <a:pPr marL="342900" indent="-342900">
              <a:buFont typeface="+mj-lt"/>
              <a:buAutoNum type="arabicPeriod"/>
            </a:pPr>
            <a:r>
              <a:rPr lang="en-GB" sz="3000" b="1" dirty="0">
                <a:solidFill>
                  <a:schemeClr val="bg1"/>
                </a:solidFill>
              </a:rPr>
              <a:t>Regional and local analyses </a:t>
            </a:r>
            <a:r>
              <a:rPr lang="en-GB" sz="3000" dirty="0">
                <a:solidFill>
                  <a:schemeClr val="bg1"/>
                </a:solidFill>
              </a:rPr>
              <a:t>are needed to understand how interactions manifest themselves in the territories and to inform the formulation national plans and policies</a:t>
            </a:r>
          </a:p>
          <a:p>
            <a:pPr marL="342900" indent="-342900">
              <a:buFont typeface="+mj-lt"/>
              <a:buAutoNum type="arabicPeriod"/>
            </a:pPr>
            <a:r>
              <a:rPr lang="en-GB" sz="3000" dirty="0">
                <a:solidFill>
                  <a:schemeClr val="bg1"/>
                </a:solidFill>
              </a:rPr>
              <a:t>More research is needed to </a:t>
            </a:r>
            <a:r>
              <a:rPr lang="en-GB" sz="3000" b="1" dirty="0">
                <a:solidFill>
                  <a:schemeClr val="bg1"/>
                </a:solidFill>
              </a:rPr>
              <a:t>perfect the process design </a:t>
            </a:r>
            <a:r>
              <a:rPr lang="en-GB" sz="3000" dirty="0">
                <a:solidFill>
                  <a:schemeClr val="bg1"/>
                </a:solidFill>
              </a:rPr>
              <a:t>and to develop different formats (a menu of applications)</a:t>
            </a:r>
          </a:p>
          <a:p>
            <a:pPr marL="342900" indent="-342900">
              <a:buFont typeface="+mj-lt"/>
              <a:buAutoNum type="arabicPeriod"/>
            </a:pPr>
            <a:r>
              <a:rPr lang="en-GB" sz="3000" dirty="0">
                <a:solidFill>
                  <a:schemeClr val="bg1"/>
                </a:solidFill>
              </a:rPr>
              <a:t>Need to develop </a:t>
            </a:r>
            <a:r>
              <a:rPr lang="en-GB" sz="3000" b="1" dirty="0">
                <a:solidFill>
                  <a:schemeClr val="bg1"/>
                </a:solidFill>
              </a:rPr>
              <a:t>more studies </a:t>
            </a:r>
            <a:r>
              <a:rPr lang="en-GB" sz="3000" dirty="0">
                <a:solidFill>
                  <a:schemeClr val="bg1"/>
                </a:solidFill>
              </a:rPr>
              <a:t>of </a:t>
            </a:r>
            <a:r>
              <a:rPr lang="en-GB" sz="3000" b="1" dirty="0">
                <a:solidFill>
                  <a:schemeClr val="bg1"/>
                </a:solidFill>
              </a:rPr>
              <a:t>countries </a:t>
            </a:r>
            <a:r>
              <a:rPr lang="en-GB" sz="3000" dirty="0">
                <a:solidFill>
                  <a:schemeClr val="bg1"/>
                </a:solidFill>
              </a:rPr>
              <a:t>and to test the application to </a:t>
            </a:r>
            <a:r>
              <a:rPr lang="en-GB" sz="3000" b="1" dirty="0">
                <a:solidFill>
                  <a:schemeClr val="bg1"/>
                </a:solidFill>
              </a:rPr>
              <a:t>specific sectors </a:t>
            </a:r>
            <a:endParaRPr lang="en-GB" sz="3000" dirty="0">
              <a:solidFill>
                <a:schemeClr val="bg1"/>
              </a:solidFill>
            </a:endParaRPr>
          </a:p>
        </p:txBody>
      </p:sp>
    </p:spTree>
    <p:extLst>
      <p:ext uri="{BB962C8B-B14F-4D97-AF65-F5344CB8AC3E}">
        <p14:creationId xmlns:p14="http://schemas.microsoft.com/office/powerpoint/2010/main" val="211744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D81CCA-E1B8-4073-A279-9D533DBC70F2}"/>
              </a:ext>
            </a:extLst>
          </p:cNvPr>
          <p:cNvSpPr>
            <a:spLocks noGrp="1"/>
          </p:cNvSpPr>
          <p:nvPr>
            <p:ph type="body" sz="quarter" idx="11"/>
          </p:nvPr>
        </p:nvSpPr>
        <p:spPr/>
        <p:txBody>
          <a:bodyPr/>
          <a:lstStyle/>
          <a:p>
            <a:endParaRPr lang="es-CO"/>
          </a:p>
        </p:txBody>
      </p:sp>
      <p:pic>
        <p:nvPicPr>
          <p:cNvPr id="6" name="Content Placeholder 5" descr="A close up of a rock&#10;&#10;Description automatically generated">
            <a:extLst>
              <a:ext uri="{FF2B5EF4-FFF2-40B4-BE49-F238E27FC236}">
                <a16:creationId xmlns:a16="http://schemas.microsoft.com/office/drawing/2014/main" id="{F955BDA0-D13D-4D9C-863E-BC12CBAEA007}"/>
              </a:ext>
            </a:extLst>
          </p:cNvPr>
          <p:cNvPicPr>
            <a:picLocks noGrp="1" noChangeAspect="1"/>
          </p:cNvPicPr>
          <p:nvPr>
            <p:ph sz="quarter" idx="12"/>
          </p:nvPr>
        </p:nvPicPr>
        <p:blipFill>
          <a:blip r:embed="rId2" cstate="print">
            <a:extLst>
              <a:ext uri="{28A0092B-C50C-407E-A947-70E740481C1C}">
                <a14:useLocalDpi xmlns:a14="http://schemas.microsoft.com/office/drawing/2010/main" val="0"/>
              </a:ext>
            </a:extLst>
          </a:blip>
          <a:stretch>
            <a:fillRect/>
          </a:stretch>
        </p:blipFill>
        <p:spPr>
          <a:xfrm>
            <a:off x="0" y="-793750"/>
            <a:ext cx="9324528" cy="9324528"/>
          </a:xfrm>
        </p:spPr>
      </p:pic>
      <p:sp>
        <p:nvSpPr>
          <p:cNvPr id="2" name="Title 1">
            <a:extLst>
              <a:ext uri="{FF2B5EF4-FFF2-40B4-BE49-F238E27FC236}">
                <a16:creationId xmlns:a16="http://schemas.microsoft.com/office/drawing/2014/main" id="{D957ABA6-28FF-47DF-A97C-16B59FDCB0D6}"/>
              </a:ext>
            </a:extLst>
          </p:cNvPr>
          <p:cNvSpPr>
            <a:spLocks noGrp="1"/>
          </p:cNvSpPr>
          <p:nvPr>
            <p:ph type="title"/>
          </p:nvPr>
        </p:nvSpPr>
        <p:spPr>
          <a:xfrm>
            <a:off x="251520" y="5085184"/>
            <a:ext cx="8280400" cy="1008112"/>
          </a:xfrm>
          <a:solidFill>
            <a:schemeClr val="bg1"/>
          </a:solidFill>
        </p:spPr>
        <p:txBody>
          <a:bodyPr>
            <a:normAutofit/>
          </a:bodyPr>
          <a:lstStyle/>
          <a:p>
            <a:r>
              <a:rPr lang="en-GB" dirty="0"/>
              <a:t>Aligning the mining and energy sector with the SDGs, NDC and OECD commitments</a:t>
            </a:r>
          </a:p>
        </p:txBody>
      </p:sp>
    </p:spTree>
    <p:extLst>
      <p:ext uri="{BB962C8B-B14F-4D97-AF65-F5344CB8AC3E}">
        <p14:creationId xmlns:p14="http://schemas.microsoft.com/office/powerpoint/2010/main" val="3080805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41A9B-090D-4665-A003-CF1CFFAD6AA3}"/>
              </a:ext>
            </a:extLst>
          </p:cNvPr>
          <p:cNvSpPr>
            <a:spLocks noGrp="1"/>
          </p:cNvSpPr>
          <p:nvPr>
            <p:ph type="title"/>
          </p:nvPr>
        </p:nvSpPr>
        <p:spPr>
          <a:xfrm>
            <a:off x="431802" y="332675"/>
            <a:ext cx="8280400" cy="711200"/>
          </a:xfrm>
        </p:spPr>
        <p:txBody>
          <a:bodyPr>
            <a:normAutofit/>
          </a:bodyPr>
          <a:lstStyle/>
          <a:p>
            <a:pPr lvl="0" algn="ctr" fontAlgn="base">
              <a:lnSpc>
                <a:spcPct val="100000"/>
              </a:lnSpc>
              <a:spcAft>
                <a:spcPct val="0"/>
              </a:spcAft>
            </a:pPr>
            <a:r>
              <a:rPr lang="sv-SE" dirty="0"/>
              <a:t>Alliance – SDG Interactions Toolkit</a:t>
            </a:r>
          </a:p>
        </p:txBody>
      </p:sp>
      <p:pic>
        <p:nvPicPr>
          <p:cNvPr id="3" name="Picture 2">
            <a:extLst>
              <a:ext uri="{FF2B5EF4-FFF2-40B4-BE49-F238E27FC236}">
                <a16:creationId xmlns:a16="http://schemas.microsoft.com/office/drawing/2014/main" id="{B09618DC-39FB-4BA3-BFFD-D8918CAD9D0D}"/>
              </a:ext>
            </a:extLst>
          </p:cNvPr>
          <p:cNvPicPr>
            <a:picLocks noChangeAspect="1"/>
          </p:cNvPicPr>
          <p:nvPr/>
        </p:nvPicPr>
        <p:blipFill rotWithShape="1">
          <a:blip r:embed="rId2"/>
          <a:srcRect r="19512"/>
          <a:stretch/>
        </p:blipFill>
        <p:spPr>
          <a:xfrm>
            <a:off x="611560" y="1583511"/>
            <a:ext cx="7359807" cy="4732364"/>
          </a:xfrm>
          <a:prstGeom prst="rect">
            <a:avLst/>
          </a:prstGeom>
        </p:spPr>
      </p:pic>
      <p:pic>
        <p:nvPicPr>
          <p:cNvPr id="1026" name="Picture 2" descr="Bildergebnis fÃ¼r joint research centre">
            <a:extLst>
              <a:ext uri="{FF2B5EF4-FFF2-40B4-BE49-F238E27FC236}">
                <a16:creationId xmlns:a16="http://schemas.microsoft.com/office/drawing/2014/main" id="{0828677C-7A79-4F3F-9FDB-45092D44D0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4509120"/>
            <a:ext cx="1550114" cy="76536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9745C71-1C2A-4EB1-B3C6-BC08F550521D}"/>
              </a:ext>
            </a:extLst>
          </p:cNvPr>
          <p:cNvSpPr/>
          <p:nvPr/>
        </p:nvSpPr>
        <p:spPr>
          <a:xfrm>
            <a:off x="6732240" y="4293096"/>
            <a:ext cx="1080120" cy="10801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CO"/>
          </a:p>
        </p:txBody>
      </p:sp>
      <p:pic>
        <p:nvPicPr>
          <p:cNvPr id="1028" name="Picture 4" descr="Bildergebnis fÃ¼r INGSA">
            <a:extLst>
              <a:ext uri="{FF2B5EF4-FFF2-40B4-BE49-F238E27FC236}">
                <a16:creationId xmlns:a16="http://schemas.microsoft.com/office/drawing/2014/main" id="{6381CFC8-CD28-40BB-9350-E690C660CF1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9588" y="4434421"/>
            <a:ext cx="1654803"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856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28A53-F8B0-456C-BE64-A0B6F0097D08}"/>
              </a:ext>
            </a:extLst>
          </p:cNvPr>
          <p:cNvSpPr>
            <a:spLocks noGrp="1"/>
          </p:cNvSpPr>
          <p:nvPr>
            <p:ph type="title"/>
          </p:nvPr>
        </p:nvSpPr>
        <p:spPr/>
        <p:txBody>
          <a:bodyPr/>
          <a:lstStyle/>
          <a:p>
            <a:r>
              <a:rPr lang="en-GB"/>
              <a:t>Experimenting with the tool and methods</a:t>
            </a:r>
          </a:p>
        </p:txBody>
      </p:sp>
      <p:pic>
        <p:nvPicPr>
          <p:cNvPr id="2051" name="00D467BB-F295-4472-8457-84B407696FAC" descr="Image">
            <a:extLst>
              <a:ext uri="{FF2B5EF4-FFF2-40B4-BE49-F238E27FC236}">
                <a16:creationId xmlns:a16="http://schemas.microsoft.com/office/drawing/2014/main" id="{5D152ACA-A938-4822-A730-24DF0D5D1C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397205"/>
            <a:ext cx="6769100" cy="509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2771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view of a mountain&#10;&#10;Description automatically generated">
            <a:extLst>
              <a:ext uri="{FF2B5EF4-FFF2-40B4-BE49-F238E27FC236}">
                <a16:creationId xmlns:a16="http://schemas.microsoft.com/office/drawing/2014/main" id="{7CB1FD5B-8604-4EE6-83E7-29D9501AA8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8760" y="-170121"/>
            <a:ext cx="12360848" cy="6957392"/>
          </a:xfrm>
          <a:prstGeom prst="rect">
            <a:avLst/>
          </a:prstGeom>
        </p:spPr>
      </p:pic>
      <p:sp>
        <p:nvSpPr>
          <p:cNvPr id="3" name="Title 2">
            <a:extLst>
              <a:ext uri="{FF2B5EF4-FFF2-40B4-BE49-F238E27FC236}">
                <a16:creationId xmlns:a16="http://schemas.microsoft.com/office/drawing/2014/main" id="{341A9CA7-4F73-4825-9ACE-FD5673DC90A6}"/>
              </a:ext>
            </a:extLst>
          </p:cNvPr>
          <p:cNvSpPr>
            <a:spLocks noGrp="1"/>
          </p:cNvSpPr>
          <p:nvPr>
            <p:ph type="title"/>
          </p:nvPr>
        </p:nvSpPr>
        <p:spPr>
          <a:xfrm>
            <a:off x="2411760" y="2492896"/>
            <a:ext cx="4032448" cy="720080"/>
          </a:xfrm>
        </p:spPr>
        <p:txBody>
          <a:bodyPr>
            <a:normAutofit fontScale="90000"/>
          </a:bodyPr>
          <a:lstStyle/>
          <a:p>
            <a:r>
              <a:rPr lang="es-CO" sz="4800" dirty="0" err="1">
                <a:solidFill>
                  <a:schemeClr val="bg1"/>
                </a:solidFill>
                <a:latin typeface="Gill Sans Nova Ultra Bold" panose="020B0604020202020204" pitchFamily="34" charset="0"/>
              </a:rPr>
              <a:t>Thank</a:t>
            </a:r>
            <a:r>
              <a:rPr lang="es-CO" sz="4800" dirty="0">
                <a:solidFill>
                  <a:schemeClr val="bg1"/>
                </a:solidFill>
                <a:latin typeface="Gill Sans Nova Ultra Bold" panose="020B0604020202020204" pitchFamily="34" charset="0"/>
              </a:rPr>
              <a:t> </a:t>
            </a:r>
            <a:r>
              <a:rPr lang="es-CO" sz="4800" dirty="0" err="1">
                <a:solidFill>
                  <a:schemeClr val="bg1"/>
                </a:solidFill>
                <a:latin typeface="Gill Sans Nova Ultra Bold" panose="020B0604020202020204" pitchFamily="34" charset="0"/>
              </a:rPr>
              <a:t>you</a:t>
            </a:r>
            <a:r>
              <a:rPr lang="es-CO" sz="4800" dirty="0">
                <a:solidFill>
                  <a:schemeClr val="bg1"/>
                </a:solidFill>
                <a:latin typeface="Gill Sans Nova Ultra Bold" panose="020B0604020202020204" pitchFamily="34" charset="0"/>
              </a:rPr>
              <a:t>!</a:t>
            </a:r>
          </a:p>
        </p:txBody>
      </p:sp>
    </p:spTree>
    <p:extLst>
      <p:ext uri="{BB962C8B-B14F-4D97-AF65-F5344CB8AC3E}">
        <p14:creationId xmlns:p14="http://schemas.microsoft.com/office/powerpoint/2010/main" val="1608206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00191-0A25-48C9-A10B-0D29FF6A5B4F}"/>
              </a:ext>
            </a:extLst>
          </p:cNvPr>
          <p:cNvSpPr>
            <a:spLocks noGrp="1"/>
          </p:cNvSpPr>
          <p:nvPr>
            <p:ph type="title"/>
          </p:nvPr>
        </p:nvSpPr>
        <p:spPr/>
        <p:txBody>
          <a:bodyPr/>
          <a:lstStyle/>
          <a:p>
            <a:endParaRPr lang="es-CO"/>
          </a:p>
        </p:txBody>
      </p:sp>
      <p:sp>
        <p:nvSpPr>
          <p:cNvPr id="3" name="Text Placeholder 2">
            <a:extLst>
              <a:ext uri="{FF2B5EF4-FFF2-40B4-BE49-F238E27FC236}">
                <a16:creationId xmlns:a16="http://schemas.microsoft.com/office/drawing/2014/main" id="{F2892554-35F4-4D21-A200-78A0ED1F0616}"/>
              </a:ext>
            </a:extLst>
          </p:cNvPr>
          <p:cNvSpPr>
            <a:spLocks noGrp="1"/>
          </p:cNvSpPr>
          <p:nvPr>
            <p:ph type="body" sz="quarter" idx="11"/>
          </p:nvPr>
        </p:nvSpPr>
        <p:spPr/>
        <p:txBody>
          <a:bodyPr/>
          <a:lstStyle/>
          <a:p>
            <a:endParaRPr lang="es-CO"/>
          </a:p>
        </p:txBody>
      </p:sp>
      <p:sp>
        <p:nvSpPr>
          <p:cNvPr id="4" name="Content Placeholder 3">
            <a:extLst>
              <a:ext uri="{FF2B5EF4-FFF2-40B4-BE49-F238E27FC236}">
                <a16:creationId xmlns:a16="http://schemas.microsoft.com/office/drawing/2014/main" id="{D30EAF80-3E93-4B91-8B90-8BD014D3E24B}"/>
              </a:ext>
            </a:extLst>
          </p:cNvPr>
          <p:cNvSpPr>
            <a:spLocks noGrp="1"/>
          </p:cNvSpPr>
          <p:nvPr>
            <p:ph sz="quarter" idx="12"/>
          </p:nvPr>
        </p:nvSpPr>
        <p:spPr/>
        <p:txBody>
          <a:bodyPr/>
          <a:lstStyle/>
          <a:p>
            <a:endParaRPr lang="es-CO"/>
          </a:p>
        </p:txBody>
      </p:sp>
      <p:pic>
        <p:nvPicPr>
          <p:cNvPr id="5" name="Picture 4" descr="A picture containing animal, sky, outdoor, arthropod&#10;&#10;Description automatically generated">
            <a:extLst>
              <a:ext uri="{FF2B5EF4-FFF2-40B4-BE49-F238E27FC236}">
                <a16:creationId xmlns:a16="http://schemas.microsoft.com/office/drawing/2014/main" id="{074E6158-D464-4EAB-95F9-75B4C0CD38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 y="0"/>
            <a:ext cx="10436088" cy="6957392"/>
          </a:xfrm>
          <a:prstGeom prst="rect">
            <a:avLst/>
          </a:prstGeom>
        </p:spPr>
      </p:pic>
    </p:spTree>
    <p:extLst>
      <p:ext uri="{BB962C8B-B14F-4D97-AF65-F5344CB8AC3E}">
        <p14:creationId xmlns:p14="http://schemas.microsoft.com/office/powerpoint/2010/main" val="2211150913"/>
      </p:ext>
    </p:extLst>
  </p:cSld>
  <p:clrMapOvr>
    <a:masterClrMapping/>
  </p:clrMapOvr>
</p:sld>
</file>

<file path=ppt/theme/theme1.xml><?xml version="1.0" encoding="utf-8"?>
<a:theme xmlns:a="http://schemas.openxmlformats.org/drawingml/2006/main" name="SEI Theme">
  <a:themeElements>
    <a:clrScheme name="Custom 1">
      <a:dk1>
        <a:srgbClr val="263238"/>
      </a:dk1>
      <a:lt1>
        <a:srgbClr val="FFFFFF"/>
      </a:lt1>
      <a:dk2>
        <a:srgbClr val="00D19A"/>
      </a:dk2>
      <a:lt2>
        <a:srgbClr val="EBF0F7"/>
      </a:lt2>
      <a:accent1>
        <a:srgbClr val="FF5A59"/>
      </a:accent1>
      <a:accent2>
        <a:srgbClr val="5EDDDE"/>
      </a:accent2>
      <a:accent3>
        <a:srgbClr val="AFA9FF"/>
      </a:accent3>
      <a:accent4>
        <a:srgbClr val="FFDC0F"/>
      </a:accent4>
      <a:accent5>
        <a:srgbClr val="8CFDC4"/>
      </a:accent5>
      <a:accent6>
        <a:srgbClr val="BACED6"/>
      </a:accent6>
      <a:hlink>
        <a:srgbClr val="0432FF"/>
      </a:hlink>
      <a:folHlink>
        <a:srgbClr val="004D3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I-Slide-Deck-Template_calibri_final_widescreen.potx" id="{B255201B-171E-447F-A6AC-8975CD6DE310}" vid="{FCD8D3B4-1CAB-4CF1-8368-1E8B0FA660C3}"/>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F87353EBA53A43B033AB1C4D0E4E98" ma:contentTypeVersion="4" ma:contentTypeDescription="Create a new document." ma:contentTypeScope="" ma:versionID="bfaf7815cff91fcfc9f39f415cb8848e">
  <xsd:schema xmlns:xsd="http://www.w3.org/2001/XMLSchema" xmlns:xs="http://www.w3.org/2001/XMLSchema" xmlns:p="http://schemas.microsoft.com/office/2006/metadata/properties" xmlns:ns2="6b9eeb1c-bbfc-4cf9-9060-fc88ad9dccef" xmlns:ns3="2f23ba61-a342-4194-a761-05dc9ac367db" targetNamespace="http://schemas.microsoft.com/office/2006/metadata/properties" ma:root="true" ma:fieldsID="5676aeb2e82a17b09eb739b01522f60e" ns2:_="" ns3:_="">
    <xsd:import namespace="6b9eeb1c-bbfc-4cf9-9060-fc88ad9dccef"/>
    <xsd:import namespace="2f23ba61-a342-4194-a761-05dc9ac367d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9eeb1c-bbfc-4cf9-9060-fc88ad9dcc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f23ba61-a342-4194-a761-05dc9ac367d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984D9F-D3B2-4EF4-BC49-DA0F7FC86245}">
  <ds:schemaRefs>
    <ds:schemaRef ds:uri="http://purl.org/dc/terms/"/>
    <ds:schemaRef ds:uri="6b9eeb1c-bbfc-4cf9-9060-fc88ad9dcce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2f23ba61-a342-4194-a761-05dc9ac367db"/>
    <ds:schemaRef ds:uri="http://www.w3.org/XML/1998/namespace"/>
    <ds:schemaRef ds:uri="http://purl.org/dc/dcmitype/"/>
  </ds:schemaRefs>
</ds:datastoreItem>
</file>

<file path=customXml/itemProps2.xml><?xml version="1.0" encoding="utf-8"?>
<ds:datastoreItem xmlns:ds="http://schemas.openxmlformats.org/officeDocument/2006/customXml" ds:itemID="{92BCAEA5-8106-4A64-AA7E-54D531A610C2}">
  <ds:schemaRefs>
    <ds:schemaRef ds:uri="http://schemas.microsoft.com/sharepoint/v3/contenttype/forms"/>
  </ds:schemaRefs>
</ds:datastoreItem>
</file>

<file path=customXml/itemProps3.xml><?xml version="1.0" encoding="utf-8"?>
<ds:datastoreItem xmlns:ds="http://schemas.openxmlformats.org/officeDocument/2006/customXml" ds:itemID="{B176CF6C-C237-403C-B091-F857B2DDF6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9eeb1c-bbfc-4cf9-9060-fc88ad9dccef"/>
    <ds:schemaRef ds:uri="2f23ba61-a342-4194-a761-05dc9ac367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12692</TotalTime>
  <Words>1013</Words>
  <Application>Microsoft Office PowerPoint</Application>
  <PresentationFormat>On-screen Show (4:3)</PresentationFormat>
  <Paragraphs>146</Paragraphs>
  <Slides>28</Slides>
  <Notes>8</Notes>
  <HiddenSlides>10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Calibre Regular</vt:lpstr>
      <vt:lpstr>Calibre Semibold</vt:lpstr>
      <vt:lpstr>Arial</vt:lpstr>
      <vt:lpstr>Calibri</vt:lpstr>
      <vt:lpstr>Gill Sans Nova Ultra Bold</vt:lpstr>
      <vt:lpstr>SEI Theme</vt:lpstr>
      <vt:lpstr>The SDG Synergies Approach  to Assess SDGs Interlinkages </vt:lpstr>
      <vt:lpstr>Contents</vt:lpstr>
      <vt:lpstr>Localizing the SDGs: the remaining challenge</vt:lpstr>
      <vt:lpstr>Partners</vt:lpstr>
      <vt:lpstr>Our approach - We need to understand the system and its interconections (based on Weitz et al. 2018)</vt:lpstr>
      <vt:lpstr>Core steps of the analysis</vt:lpstr>
      <vt:lpstr>Scoring scale</vt:lpstr>
      <vt:lpstr>PowerPoint Presentation</vt:lpstr>
      <vt:lpstr>The matrix</vt:lpstr>
      <vt:lpstr>Explaining the score and uncertainty</vt:lpstr>
      <vt:lpstr>Results</vt:lpstr>
      <vt:lpstr>PowerPoint Presentation</vt:lpstr>
      <vt:lpstr>1st order and 2nd order interactions</vt:lpstr>
      <vt:lpstr>Visualizing 1st order interactions</vt:lpstr>
      <vt:lpstr>Visualizing 1st order interactions</vt:lpstr>
      <vt:lpstr>Clusters </vt:lpstr>
      <vt:lpstr>Regional level 1st order and 2nd order interactions</vt:lpstr>
      <vt:lpstr>PowerPoint Presentation</vt:lpstr>
      <vt:lpstr>Regional: Visualizing 1st order interactions</vt:lpstr>
      <vt:lpstr>Visualizing 1st order interactions</vt:lpstr>
      <vt:lpstr>Clusters</vt:lpstr>
      <vt:lpstr>PowerPoint Presentation</vt:lpstr>
      <vt:lpstr>PowerPoint Presentation</vt:lpstr>
      <vt:lpstr>Aligning the mining and energy sector with the SDGs, NDC and OECD commitments</vt:lpstr>
      <vt:lpstr>Alliance – SDG Interactions Toolkit</vt:lpstr>
      <vt:lpstr>Experimenting with the tool and methods</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Office-användare</dc:creator>
  <cp:lastModifiedBy>Hyun Sung</cp:lastModifiedBy>
  <cp:revision>189</cp:revision>
  <cp:lastPrinted>2018-10-01T12:16:32Z</cp:lastPrinted>
  <dcterms:created xsi:type="dcterms:W3CDTF">2018-09-28T21:17:12Z</dcterms:created>
  <dcterms:modified xsi:type="dcterms:W3CDTF">2019-08-20T15:07:47Z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0x010100D9F87353EBA53A43B033AB1C4D0E4E98</vt:lpwstr>
  </property>
</Properties>
</file>