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7" r:id="rId1"/>
  </p:sldMasterIdLst>
  <p:notesMasterIdLst>
    <p:notesMasterId r:id="rId213"/>
  </p:notesMasterIdLst>
  <p:sldIdLst>
    <p:sldId id="256" r:id="rId2"/>
    <p:sldId id="341" r:id="rId3"/>
    <p:sldId id="524" r:id="rId4"/>
    <p:sldId id="522" r:id="rId5"/>
    <p:sldId id="523" r:id="rId6"/>
    <p:sldId id="354" r:id="rId7"/>
    <p:sldId id="535" r:id="rId8"/>
    <p:sldId id="363" r:id="rId9"/>
    <p:sldId id="355" r:id="rId10"/>
    <p:sldId id="356" r:id="rId11"/>
    <p:sldId id="542" r:id="rId12"/>
    <p:sldId id="357" r:id="rId13"/>
    <p:sldId id="358" r:id="rId14"/>
    <p:sldId id="359" r:id="rId15"/>
    <p:sldId id="364" r:id="rId16"/>
    <p:sldId id="360" r:id="rId17"/>
    <p:sldId id="361" r:id="rId18"/>
    <p:sldId id="538" r:id="rId19"/>
    <p:sldId id="487" r:id="rId20"/>
    <p:sldId id="387" r:id="rId21"/>
    <p:sldId id="382" r:id="rId22"/>
    <p:sldId id="385" r:id="rId23"/>
    <p:sldId id="326" r:id="rId24"/>
    <p:sldId id="486" r:id="rId25"/>
    <p:sldId id="323" r:id="rId26"/>
    <p:sldId id="492" r:id="rId27"/>
    <p:sldId id="320" r:id="rId28"/>
    <p:sldId id="304" r:id="rId29"/>
    <p:sldId id="325" r:id="rId30"/>
    <p:sldId id="321" r:id="rId31"/>
    <p:sldId id="520" r:id="rId32"/>
    <p:sldId id="347" r:id="rId33"/>
    <p:sldId id="319" r:id="rId34"/>
    <p:sldId id="377" r:id="rId35"/>
    <p:sldId id="489" r:id="rId36"/>
    <p:sldId id="328" r:id="rId37"/>
    <p:sldId id="324" r:id="rId38"/>
    <p:sldId id="482" r:id="rId39"/>
    <p:sldId id="384" r:id="rId40"/>
    <p:sldId id="519" r:id="rId41"/>
    <p:sldId id="396" r:id="rId42"/>
    <p:sldId id="399" r:id="rId43"/>
    <p:sldId id="394" r:id="rId44"/>
    <p:sldId id="514" r:id="rId45"/>
    <p:sldId id="515" r:id="rId46"/>
    <p:sldId id="400" r:id="rId47"/>
    <p:sldId id="307" r:id="rId48"/>
    <p:sldId id="373" r:id="rId49"/>
    <p:sldId id="366" r:id="rId50"/>
    <p:sldId id="367" r:id="rId51"/>
    <p:sldId id="332" r:id="rId52"/>
    <p:sldId id="526" r:id="rId53"/>
    <p:sldId id="537" r:id="rId54"/>
    <p:sldId id="536" r:id="rId55"/>
    <p:sldId id="527" r:id="rId56"/>
    <p:sldId id="528" r:id="rId57"/>
    <p:sldId id="529" r:id="rId58"/>
    <p:sldId id="530" r:id="rId59"/>
    <p:sldId id="531" r:id="rId60"/>
    <p:sldId id="532" r:id="rId61"/>
    <p:sldId id="533" r:id="rId62"/>
    <p:sldId id="401" r:id="rId63"/>
    <p:sldId id="295" r:id="rId64"/>
    <p:sldId id="380" r:id="rId65"/>
    <p:sldId id="412" r:id="rId66"/>
    <p:sldId id="376" r:id="rId67"/>
    <p:sldId id="381" r:id="rId68"/>
    <p:sldId id="379" r:id="rId69"/>
    <p:sldId id="406" r:id="rId70"/>
    <p:sldId id="411" r:id="rId71"/>
    <p:sldId id="388" r:id="rId72"/>
    <p:sldId id="378" r:id="rId73"/>
    <p:sldId id="397" r:id="rId74"/>
    <p:sldId id="343" r:id="rId75"/>
    <p:sldId id="362" r:id="rId76"/>
    <p:sldId id="338" r:id="rId77"/>
    <p:sldId id="403" r:id="rId78"/>
    <p:sldId id="404" r:id="rId79"/>
    <p:sldId id="405" r:id="rId80"/>
    <p:sldId id="350" r:id="rId81"/>
    <p:sldId id="351" r:id="rId82"/>
    <p:sldId id="409" r:id="rId83"/>
    <p:sldId id="389" r:id="rId84"/>
    <p:sldId id="386" r:id="rId85"/>
    <p:sldId id="408" r:id="rId86"/>
    <p:sldId id="390" r:id="rId87"/>
    <p:sldId id="407" r:id="rId88"/>
    <p:sldId id="493" r:id="rId89"/>
    <p:sldId id="495" r:id="rId90"/>
    <p:sldId id="393" r:id="rId91"/>
    <p:sldId id="501" r:id="rId92"/>
    <p:sldId id="481" r:id="rId93"/>
    <p:sldId id="543" r:id="rId94"/>
    <p:sldId id="545" r:id="rId95"/>
    <p:sldId id="544" r:id="rId96"/>
    <p:sldId id="546" r:id="rId97"/>
    <p:sldId id="289" r:id="rId98"/>
    <p:sldId id="549" r:id="rId99"/>
    <p:sldId id="550" r:id="rId100"/>
    <p:sldId id="418" r:id="rId101"/>
    <p:sldId id="517" r:id="rId102"/>
    <p:sldId id="518" r:id="rId103"/>
    <p:sldId id="416" r:id="rId104"/>
    <p:sldId id="395" r:id="rId105"/>
    <p:sldId id="421" r:id="rId106"/>
    <p:sldId id="398" r:id="rId107"/>
    <p:sldId id="414" r:id="rId108"/>
    <p:sldId id="299" r:id="rId109"/>
    <p:sldId id="300" r:id="rId110"/>
    <p:sldId id="419" r:id="rId111"/>
    <p:sldId id="330" r:id="rId112"/>
    <p:sldId id="417" r:id="rId113"/>
    <p:sldId id="420" r:id="rId114"/>
    <p:sldId id="513" r:id="rId115"/>
    <p:sldId id="521" r:id="rId116"/>
    <p:sldId id="329" r:id="rId117"/>
    <p:sldId id="292" r:id="rId118"/>
    <p:sldId id="345" r:id="rId119"/>
    <p:sldId id="422" r:id="rId120"/>
    <p:sldId id="344" r:id="rId121"/>
    <p:sldId id="423" r:id="rId122"/>
    <p:sldId id="424" r:id="rId123"/>
    <p:sldId id="425" r:id="rId124"/>
    <p:sldId id="402" r:id="rId125"/>
    <p:sldId id="305" r:id="rId126"/>
    <p:sldId id="318" r:id="rId127"/>
    <p:sldId id="336" r:id="rId128"/>
    <p:sldId id="316" r:id="rId129"/>
    <p:sldId id="426" r:id="rId130"/>
    <p:sldId id="439" r:id="rId131"/>
    <p:sldId id="534" r:id="rId132"/>
    <p:sldId id="484" r:id="rId133"/>
    <p:sldId id="427" r:id="rId134"/>
    <p:sldId id="431" r:id="rId135"/>
    <p:sldId id="436" r:id="rId136"/>
    <p:sldId id="438" r:id="rId137"/>
    <p:sldId id="432" r:id="rId138"/>
    <p:sldId id="435" r:id="rId139"/>
    <p:sldId id="433" r:id="rId140"/>
    <p:sldId id="429" r:id="rId141"/>
    <p:sldId id="430" r:id="rId142"/>
    <p:sldId id="437" r:id="rId143"/>
    <p:sldId id="428" r:id="rId144"/>
    <p:sldId id="485" r:id="rId145"/>
    <p:sldId id="440" r:id="rId146"/>
    <p:sldId id="441" r:id="rId147"/>
    <p:sldId id="444" r:id="rId148"/>
    <p:sldId id="442" r:id="rId149"/>
    <p:sldId id="443" r:id="rId150"/>
    <p:sldId id="480" r:id="rId151"/>
    <p:sldId id="445" r:id="rId152"/>
    <p:sldId id="479" r:id="rId153"/>
    <p:sldId id="447" r:id="rId154"/>
    <p:sldId id="448" r:id="rId155"/>
    <p:sldId id="449" r:id="rId156"/>
    <p:sldId id="415" r:id="rId157"/>
    <p:sldId id="450" r:id="rId158"/>
    <p:sldId id="451" r:id="rId159"/>
    <p:sldId id="516" r:id="rId160"/>
    <p:sldId id="452" r:id="rId161"/>
    <p:sldId id="314" r:id="rId162"/>
    <p:sldId id="483" r:id="rId163"/>
    <p:sldId id="454" r:id="rId164"/>
    <p:sldId id="455" r:id="rId165"/>
    <p:sldId id="456" r:id="rId166"/>
    <p:sldId id="525" r:id="rId167"/>
    <p:sldId id="374" r:id="rId168"/>
    <p:sldId id="490" r:id="rId169"/>
    <p:sldId id="461" r:id="rId170"/>
    <p:sldId id="491" r:id="rId171"/>
    <p:sldId id="465" r:id="rId172"/>
    <p:sldId id="548" r:id="rId173"/>
    <p:sldId id="293" r:id="rId174"/>
    <p:sldId id="298" r:id="rId175"/>
    <p:sldId id="462" r:id="rId176"/>
    <p:sldId id="463" r:id="rId177"/>
    <p:sldId id="464" r:id="rId178"/>
    <p:sldId id="302" r:id="rId179"/>
    <p:sldId id="290" r:id="rId180"/>
    <p:sldId id="466" r:id="rId181"/>
    <p:sldId id="284" r:id="rId182"/>
    <p:sldId id="294" r:id="rId183"/>
    <p:sldId id="301" r:id="rId184"/>
    <p:sldId id="467" r:id="rId185"/>
    <p:sldId id="469" r:id="rId186"/>
    <p:sldId id="291" r:id="rId187"/>
    <p:sldId id="478" r:id="rId188"/>
    <p:sldId id="468" r:id="rId189"/>
    <p:sldId id="488" r:id="rId190"/>
    <p:sldId id="476" r:id="rId191"/>
    <p:sldId id="474" r:id="rId192"/>
    <p:sldId id="475" r:id="rId193"/>
    <p:sldId id="471" r:id="rId194"/>
    <p:sldId id="540" r:id="rId195"/>
    <p:sldId id="541" r:id="rId196"/>
    <p:sldId id="547" r:id="rId197"/>
    <p:sldId id="539" r:id="rId198"/>
    <p:sldId id="510" r:id="rId199"/>
    <p:sldId id="512" r:id="rId200"/>
    <p:sldId id="472" r:id="rId201"/>
    <p:sldId id="285" r:id="rId202"/>
    <p:sldId id="375" r:id="rId203"/>
    <p:sldId id="494" r:id="rId204"/>
    <p:sldId id="496" r:id="rId205"/>
    <p:sldId id="497" r:id="rId206"/>
    <p:sldId id="498" r:id="rId207"/>
    <p:sldId id="473" r:id="rId208"/>
    <p:sldId id="499" r:id="rId209"/>
    <p:sldId id="500" r:id="rId210"/>
    <p:sldId id="303" r:id="rId211"/>
    <p:sldId id="477" r:id="rId2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F01C00E7-651E-F548-B5E5-8232F67AF225}">
          <p14:sldIdLst>
            <p14:sldId id="256"/>
            <p14:sldId id="341"/>
            <p14:sldId id="524"/>
            <p14:sldId id="522"/>
            <p14:sldId id="523"/>
            <p14:sldId id="354"/>
            <p14:sldId id="535"/>
            <p14:sldId id="363"/>
            <p14:sldId id="355"/>
            <p14:sldId id="356"/>
            <p14:sldId id="542"/>
            <p14:sldId id="357"/>
            <p14:sldId id="358"/>
            <p14:sldId id="359"/>
            <p14:sldId id="364"/>
            <p14:sldId id="360"/>
            <p14:sldId id="361"/>
            <p14:sldId id="538"/>
          </p14:sldIdLst>
        </p14:section>
        <p14:section name="Enforcement, Illegal Trade and Customs" id="{07400BEC-845A-B74F-A451-45B0F80AE971}">
          <p14:sldIdLst>
            <p14:sldId id="487"/>
            <p14:sldId id="387"/>
            <p14:sldId id="382"/>
            <p14:sldId id="385"/>
            <p14:sldId id="326"/>
            <p14:sldId id="486"/>
            <p14:sldId id="323"/>
            <p14:sldId id="492"/>
            <p14:sldId id="320"/>
            <p14:sldId id="304"/>
            <p14:sldId id="325"/>
            <p14:sldId id="321"/>
            <p14:sldId id="520"/>
            <p14:sldId id="347"/>
            <p14:sldId id="319"/>
            <p14:sldId id="377"/>
            <p14:sldId id="489"/>
            <p14:sldId id="328"/>
            <p14:sldId id="324"/>
            <p14:sldId id="482"/>
            <p14:sldId id="384"/>
            <p14:sldId id="519"/>
            <p14:sldId id="396"/>
            <p14:sldId id="399"/>
            <p14:sldId id="394"/>
            <p14:sldId id="514"/>
            <p14:sldId id="515"/>
            <p14:sldId id="400"/>
            <p14:sldId id="307"/>
          </p14:sldIdLst>
        </p14:section>
        <p14:section name="Gender" id="{2A9918DF-E8CD-6649-A812-5D41EFCCEDD0}">
          <p14:sldIdLst>
            <p14:sldId id="373"/>
            <p14:sldId id="366"/>
            <p14:sldId id="367"/>
            <p14:sldId id="332"/>
            <p14:sldId id="526"/>
            <p14:sldId id="537"/>
            <p14:sldId id="536"/>
            <p14:sldId id="527"/>
            <p14:sldId id="528"/>
            <p14:sldId id="529"/>
            <p14:sldId id="530"/>
            <p14:sldId id="531"/>
            <p14:sldId id="532"/>
            <p14:sldId id="533"/>
            <p14:sldId id="401"/>
          </p14:sldIdLst>
        </p14:section>
        <p14:section name="NOU Operations - Factsheets, Briefs, &amp; Quick Tools&#10;" id="{201DBF4B-5162-AE49-8E74-99D7150DC55E}">
          <p14:sldIdLst>
            <p14:sldId id="295"/>
            <p14:sldId id="380"/>
            <p14:sldId id="412"/>
            <p14:sldId id="376"/>
            <p14:sldId id="381"/>
            <p14:sldId id="379"/>
            <p14:sldId id="406"/>
            <p14:sldId id="411"/>
            <p14:sldId id="388"/>
            <p14:sldId id="378"/>
            <p14:sldId id="397"/>
            <p14:sldId id="343"/>
            <p14:sldId id="362"/>
            <p14:sldId id="338"/>
            <p14:sldId id="403"/>
            <p14:sldId id="404"/>
            <p14:sldId id="405"/>
            <p14:sldId id="350"/>
            <p14:sldId id="351"/>
            <p14:sldId id="409"/>
            <p14:sldId id="389"/>
            <p14:sldId id="386"/>
            <p14:sldId id="408"/>
            <p14:sldId id="390"/>
            <p14:sldId id="407"/>
            <p14:sldId id="493"/>
            <p14:sldId id="495"/>
            <p14:sldId id="393"/>
            <p14:sldId id="501"/>
          </p14:sldIdLst>
        </p14:section>
        <p14:section name="NOU Operations - Publications, Training Manuals, &amp; Guides&#10;" id="{A7B919F5-A982-7546-9A68-6D6C25A2C804}">
          <p14:sldIdLst>
            <p14:sldId id="481"/>
            <p14:sldId id="543"/>
            <p14:sldId id="545"/>
            <p14:sldId id="544"/>
            <p14:sldId id="546"/>
            <p14:sldId id="289"/>
            <p14:sldId id="549"/>
            <p14:sldId id="550"/>
            <p14:sldId id="418"/>
            <p14:sldId id="517"/>
            <p14:sldId id="518"/>
            <p14:sldId id="416"/>
            <p14:sldId id="395"/>
            <p14:sldId id="421"/>
            <p14:sldId id="398"/>
            <p14:sldId id="414"/>
            <p14:sldId id="299"/>
            <p14:sldId id="300"/>
            <p14:sldId id="419"/>
            <p14:sldId id="330"/>
            <p14:sldId id="417"/>
            <p14:sldId id="420"/>
            <p14:sldId id="513"/>
            <p14:sldId id="521"/>
            <p14:sldId id="329"/>
          </p14:sldIdLst>
        </p14:section>
        <p14:section name="NOU Operations - Other" id="{6B7640D5-644E-AE4E-B661-B61AC0B4CAB9}">
          <p14:sldIdLst>
            <p14:sldId id="292"/>
            <p14:sldId id="345"/>
            <p14:sldId id="422"/>
            <p14:sldId id="344"/>
            <p14:sldId id="423"/>
            <p14:sldId id="424"/>
            <p14:sldId id="425"/>
            <p14:sldId id="402"/>
            <p14:sldId id="305"/>
            <p14:sldId id="318"/>
            <p14:sldId id="336"/>
            <p14:sldId id="316"/>
            <p14:sldId id="426"/>
          </p14:sldIdLst>
        </p14:section>
        <p14:section name="Policy and Regulation" id="{E5AB9507-5690-2047-B0D4-20B229D264A3}">
          <p14:sldIdLst>
            <p14:sldId id="439"/>
            <p14:sldId id="534"/>
            <p14:sldId id="484"/>
            <p14:sldId id="427"/>
            <p14:sldId id="431"/>
            <p14:sldId id="436"/>
            <p14:sldId id="438"/>
            <p14:sldId id="432"/>
            <p14:sldId id="435"/>
            <p14:sldId id="433"/>
            <p14:sldId id="429"/>
            <p14:sldId id="430"/>
            <p14:sldId id="437"/>
            <p14:sldId id="428"/>
            <p14:sldId id="485"/>
            <p14:sldId id="440"/>
            <p14:sldId id="441"/>
            <p14:sldId id="444"/>
            <p14:sldId id="442"/>
            <p14:sldId id="443"/>
            <p14:sldId id="480"/>
            <p14:sldId id="445"/>
            <p14:sldId id="479"/>
            <p14:sldId id="447"/>
            <p14:sldId id="448"/>
            <p14:sldId id="449"/>
          </p14:sldIdLst>
        </p14:section>
        <p14:section name="Public Awarness" id="{D12D003A-198D-7A4C-895F-8E421BC436B0}">
          <p14:sldIdLst>
            <p14:sldId id="415"/>
            <p14:sldId id="450"/>
            <p14:sldId id="451"/>
            <p14:sldId id="516"/>
            <p14:sldId id="452"/>
            <p14:sldId id="314"/>
            <p14:sldId id="483"/>
            <p14:sldId id="454"/>
            <p14:sldId id="455"/>
            <p14:sldId id="456"/>
            <p14:sldId id="525"/>
            <p14:sldId id="374"/>
            <p14:sldId id="490"/>
            <p14:sldId id="461"/>
            <p14:sldId id="491"/>
          </p14:sldIdLst>
        </p14:section>
        <p14:section name="Refrigeration and Air-Conditioning - Publications, Courses, App" id="{917ED232-284D-2641-B0DE-677476992AA0}">
          <p14:sldIdLst>
            <p14:sldId id="465"/>
            <p14:sldId id="548"/>
            <p14:sldId id="293"/>
            <p14:sldId id="298"/>
            <p14:sldId id="462"/>
            <p14:sldId id="463"/>
            <p14:sldId id="464"/>
            <p14:sldId id="302"/>
            <p14:sldId id="290"/>
            <p14:sldId id="466"/>
            <p14:sldId id="284"/>
            <p14:sldId id="294"/>
            <p14:sldId id="301"/>
            <p14:sldId id="467"/>
            <p14:sldId id="469"/>
            <p14:sldId id="291"/>
            <p14:sldId id="478"/>
            <p14:sldId id="468"/>
            <p14:sldId id="488"/>
          </p14:sldIdLst>
        </p14:section>
        <p14:section name="Refirgeration and Air Conditioning - Factsheets and Campains" id="{A174ADB5-879A-B84C-B158-AB50E5AA2B17}">
          <p14:sldIdLst>
            <p14:sldId id="476"/>
            <p14:sldId id="474"/>
            <p14:sldId id="475"/>
            <p14:sldId id="471"/>
            <p14:sldId id="540"/>
            <p14:sldId id="541"/>
            <p14:sldId id="547"/>
            <p14:sldId id="539"/>
            <p14:sldId id="510"/>
            <p14:sldId id="512"/>
            <p14:sldId id="472"/>
            <p14:sldId id="285"/>
            <p14:sldId id="375"/>
            <p14:sldId id="494"/>
            <p14:sldId id="496"/>
            <p14:sldId id="497"/>
            <p14:sldId id="498"/>
            <p14:sldId id="473"/>
            <p14:sldId id="499"/>
            <p14:sldId id="500"/>
            <p14:sldId id="303"/>
            <p14:sldId id="47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397F"/>
    <a:srgbClr val="E6288C"/>
    <a:srgbClr val="D52482"/>
    <a:srgbClr val="E866A5"/>
    <a:srgbClr val="FF2F92"/>
    <a:srgbClr val="FF35A1"/>
    <a:srgbClr val="FF8AD8"/>
    <a:srgbClr val="C52672"/>
    <a:srgbClr val="FF70B5"/>
    <a:srgbClr val="E47D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B0010D-E183-41EF-AAFA-543BA9D18BCE}" v="44" dt="2026-07-01T13:09:30.7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68" autoAdjust="0"/>
    <p:restoredTop sz="94689"/>
  </p:normalViewPr>
  <p:slideViewPr>
    <p:cSldViewPr snapToGrid="0">
      <p:cViewPr varScale="1">
        <p:scale>
          <a:sx n="78" d="100"/>
          <a:sy n="78" d="100"/>
        </p:scale>
        <p:origin x="1176" y="48"/>
      </p:cViewPr>
      <p:guideLst/>
    </p:cSldViewPr>
  </p:slideViewPr>
  <p:outlineViewPr>
    <p:cViewPr>
      <p:scale>
        <a:sx n="33" d="100"/>
        <a:sy n="33" d="100"/>
      </p:scale>
      <p:origin x="0" y="-80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theme" Target="theme/theme1.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tableStyles" Target="tableStyles.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microsoft.com/office/2015/10/relationships/revisionInfo" Target="revisionInfo.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presProps" Target="presProps.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viewProps" Target="viewProps.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notesMaster" Target="notesMasters/notesMaster1.xml"/><Relationship Id="rId2" Type="http://schemas.openxmlformats.org/officeDocument/2006/relationships/slide" Target="slides/slide1.xml"/><Relationship Id="rId29" Type="http://schemas.openxmlformats.org/officeDocument/2006/relationships/slide" Target="slides/slide28.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4380F5-6749-D34B-B6D8-9D085D852822}" type="datetimeFigureOut">
              <a:rPr lang="fr-FR" smtClean="0"/>
              <a:t>01/07/2026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0B07F9-6A56-3B47-BD60-92BF66D7B08C}" type="slidenum">
              <a:rPr lang="fr-FR" smtClean="0"/>
              <a:t>‹#›</a:t>
            </a:fld>
            <a:endParaRPr lang="fr-FR"/>
          </a:p>
        </p:txBody>
      </p:sp>
    </p:spTree>
    <p:extLst>
      <p:ext uri="{BB962C8B-B14F-4D97-AF65-F5344CB8AC3E}">
        <p14:creationId xmlns:p14="http://schemas.microsoft.com/office/powerpoint/2010/main" val="6162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en-US"/>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B0B07F9-6A56-3B47-BD60-92BF66D7B08C}" type="slidenum">
              <a:rPr lang="fr-FR" smtClean="0"/>
              <a:t>1</a:t>
            </a:fld>
            <a:endParaRPr lang="fr-FR"/>
          </a:p>
        </p:txBody>
      </p:sp>
    </p:spTree>
    <p:extLst>
      <p:ext uri="{BB962C8B-B14F-4D97-AF65-F5344CB8AC3E}">
        <p14:creationId xmlns:p14="http://schemas.microsoft.com/office/powerpoint/2010/main" val="195162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en-US"/>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B0B07F9-6A56-3B47-BD60-92BF66D7B08C}" type="slidenum">
              <a:rPr lang="fr-FR" smtClean="0"/>
              <a:t>2</a:t>
            </a:fld>
            <a:endParaRPr lang="fr-FR"/>
          </a:p>
        </p:txBody>
      </p:sp>
    </p:spTree>
    <p:extLst>
      <p:ext uri="{BB962C8B-B14F-4D97-AF65-F5344CB8AC3E}">
        <p14:creationId xmlns:p14="http://schemas.microsoft.com/office/powerpoint/2010/main" val="600263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36DCD-F91D-7F12-2D09-0F979AE765C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F543D83A-24A1-07C4-74F0-0DE88B8DE771}"/>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D4C7E202-C24E-2243-44E8-C5A4F5700868}"/>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13C5EDF8-A59A-4B46-00D8-E917ECC7B3D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083980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A741B-B74E-85B5-F721-C6C1D9E164EA}"/>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56B8E09F-0F68-7F62-3FF1-49C4658B9895}"/>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2756B411-D086-32C0-C5A4-A3E03DB05250}"/>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ABD4B7D5-0E5D-612B-84AA-5ED105B889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90345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9FFED0-9091-7FC8-76CC-A8D9FD53C8C2}"/>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A3BE6488-4786-114C-C791-717013CC4C34}"/>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DF9DBB33-9505-12AB-07A3-9DFE4CDE3201}"/>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00F8A4BF-D3C9-A816-FAF1-76414271597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171104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CA223-BC01-955B-6FE9-AED42EA3B754}"/>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19FD4424-F4E2-4379-936F-E5F63F57D927}"/>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D21E9803-618B-8A5F-509F-73A889C80938}"/>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916DB880-7D12-9DC8-A4BD-A54C86E030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8358836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5C51B8-79A9-4CB5-CC0C-D9365410436B}"/>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FEF93E9-A679-56AF-3315-F88E8B22F2EB}"/>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D2936F84-445E-8A45-B45E-F6F25CF9D7AD}"/>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07873196-1CD5-1ECA-5BAB-F4AB975683A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903059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5A0EB-63AD-FBED-505A-EF2E319F5259}"/>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D0546517-0797-5A84-4DB0-895681CF839B}"/>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6825BDCE-49D2-651D-BF3C-D9432D9E34B5}"/>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C847A452-AEF5-D572-2381-84B0774668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241751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F0C29-0BEF-0DA6-13BA-FED76C4BC339}"/>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31CA4680-ADD1-F94F-9C4E-657F20B9D0F5}"/>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00B9A696-3D34-42F6-4CFD-42D4F05EE6E9}"/>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FC339586-BC2D-6D64-47E7-43E8FFD696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8539114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0DB7A-5AD1-0BEC-14E4-4E7A331A18A6}"/>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32FEB4CE-4AEC-BBF6-538D-5A7695684994}"/>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4E2347EB-FAF3-CC84-2DB2-60A5B5946893}"/>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2492D08C-C840-DE73-DBC6-E8BA7B6DEAC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616639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7347E4-AFB0-F741-CC1E-113BEA468E1D}"/>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36E6CCC4-7874-1708-3B63-22D0F7EA14E2}"/>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9CCF933C-0F55-F2C4-30FC-66E4765E54B7}"/>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E33AB03A-00BA-CDD8-135E-9FC6CEC2A3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546025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63849-805B-0EE2-98B2-D6252EF87B1B}"/>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E44706A-6399-C9A1-A56E-E8A1298E8B09}"/>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BD28D0AC-50E3-0929-A428-78583C1F9E68}"/>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F162EA77-1566-4B4B-367A-19DBB9909C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384944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C1C6F-E98C-E22C-2D12-E5990C984F99}"/>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20B73EE2-D4EA-89E4-F4DD-1C317D1AE825}"/>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B8B492F7-465F-E71C-6652-87719F34ADC4}"/>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3A6C5AAC-8243-D5D2-4735-7082BE493C7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774000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1122F-6153-3A84-E1B2-6A7E0656579F}"/>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E8B7A729-D9FC-AB9A-3239-F08E65939AEF}"/>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C15BBE20-C2B6-0E2F-4E2E-784674CFC0B6}"/>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84241D8F-32DA-01C7-E7C6-99CD4A490F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9137809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93443-3A14-351D-14F1-0157F8B0258F}"/>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E6F38C86-1AB0-FD36-37FD-5A67EE6D958B}"/>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A61E53E0-FCE6-8587-C43A-82B0A5CA19DB}"/>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AF9F6415-EB92-246C-3E0B-CFF9F0C9DC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520419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CCB80-90E8-DCE6-FCAD-B1ADEFE19137}"/>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EBD7DBDB-EF54-6BEA-109C-E7DBE885D544}"/>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2AA19DA8-F43D-1001-93A3-E2CF713B0D2E}"/>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D8315A6B-5C61-97E9-7B99-7FAEC321D36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8550639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1F619-69C2-1A2F-E177-F27E0D69CAF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0FB03E8F-16D4-3CB0-0C84-4967986CDA66}"/>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39D7FEDF-38A6-FFF2-36CF-01DAB1FF34E6}"/>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2113122C-04AB-59FF-A365-C5871410C49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848031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C3C43-0C87-C5B4-BC7D-50467B080F9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BEA7460D-3E8E-B024-549D-7BE92A41CD41}"/>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DB298D03-8818-DE32-64C0-703C208A0B7E}"/>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1C1006DD-4D17-B71D-BD21-069CC88181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B0B07F9-6A56-3B47-BD60-92BF66D7B08C}" type="slidenum">
              <a:rPr kumimoji="0" lang="fr-FR"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fr-FR"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886864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en-US"/>
          </a:p>
        </p:txBody>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EB0B07F9-6A56-3B47-BD60-92BF66D7B08C}" type="slidenum">
              <a:rPr lang="fr-FR" smtClean="0"/>
              <a:t>23</a:t>
            </a:fld>
            <a:endParaRPr lang="fr-FR"/>
          </a:p>
        </p:txBody>
      </p:sp>
    </p:spTree>
    <p:extLst>
      <p:ext uri="{BB962C8B-B14F-4D97-AF65-F5344CB8AC3E}">
        <p14:creationId xmlns:p14="http://schemas.microsoft.com/office/powerpoint/2010/main" val="34863259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78D31-54F4-5873-2A74-D98EE700CD40}"/>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B27711E8-161F-5A63-EFD0-AE1FC7F2F75B}"/>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ECB140F1-AF74-018D-26D7-F8F479941BA4}"/>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F372CB7B-712A-5BA7-1D13-7FA5A64962F5}"/>
              </a:ext>
            </a:extLst>
          </p:cNvPr>
          <p:cNvSpPr>
            <a:spLocks noGrp="1"/>
          </p:cNvSpPr>
          <p:nvPr>
            <p:ph type="sldNum" sz="quarter" idx="5"/>
          </p:nvPr>
        </p:nvSpPr>
        <p:spPr/>
        <p:txBody>
          <a:bodyPr/>
          <a:lstStyle/>
          <a:p>
            <a:fld id="{EB0B07F9-6A56-3B47-BD60-92BF66D7B08C}" type="slidenum">
              <a:rPr lang="fr-FR" smtClean="0"/>
              <a:t>26</a:t>
            </a:fld>
            <a:endParaRPr lang="fr-FR"/>
          </a:p>
        </p:txBody>
      </p:sp>
    </p:spTree>
    <p:extLst>
      <p:ext uri="{BB962C8B-B14F-4D97-AF65-F5344CB8AC3E}">
        <p14:creationId xmlns:p14="http://schemas.microsoft.com/office/powerpoint/2010/main" val="41146100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en-US"/>
          </a:p>
        </p:txBody>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EB0B07F9-6A56-3B47-BD60-92BF66D7B08C}" type="slidenum">
              <a:rPr lang="fr-FR" smtClean="0"/>
              <a:t>27</a:t>
            </a:fld>
            <a:endParaRPr lang="fr-FR"/>
          </a:p>
        </p:txBody>
      </p:sp>
    </p:spTree>
    <p:extLst>
      <p:ext uri="{BB962C8B-B14F-4D97-AF65-F5344CB8AC3E}">
        <p14:creationId xmlns:p14="http://schemas.microsoft.com/office/powerpoint/2010/main" val="13843869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en-US"/>
          </a:p>
        </p:txBody>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EB0B07F9-6A56-3B47-BD60-92BF66D7B08C}" type="slidenum">
              <a:rPr lang="fr-FR" smtClean="0"/>
              <a:t>28</a:t>
            </a:fld>
            <a:endParaRPr lang="fr-FR"/>
          </a:p>
        </p:txBody>
      </p:sp>
    </p:spTree>
    <p:extLst>
      <p:ext uri="{BB962C8B-B14F-4D97-AF65-F5344CB8AC3E}">
        <p14:creationId xmlns:p14="http://schemas.microsoft.com/office/powerpoint/2010/main" val="15982679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en-US"/>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B0B07F9-6A56-3B47-BD60-92BF66D7B08C}" type="slidenum">
              <a:rPr lang="fr-FR" smtClean="0"/>
              <a:t>47</a:t>
            </a:fld>
            <a:endParaRPr lang="fr-FR"/>
          </a:p>
        </p:txBody>
      </p:sp>
    </p:spTree>
    <p:extLst>
      <p:ext uri="{BB962C8B-B14F-4D97-AF65-F5344CB8AC3E}">
        <p14:creationId xmlns:p14="http://schemas.microsoft.com/office/powerpoint/2010/main" val="26181837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28C655-56CB-11A5-6BAB-163A32624E7D}"/>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2196D309-5561-3705-B4C5-707E67A4A306}"/>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207F8105-EC5D-DC16-38E2-6E666C92FC10}"/>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279B9954-8B4C-F7B3-8FE4-08AE891F9915}"/>
              </a:ext>
            </a:extLst>
          </p:cNvPr>
          <p:cNvSpPr>
            <a:spLocks noGrp="1"/>
          </p:cNvSpPr>
          <p:nvPr>
            <p:ph type="sldNum" sz="quarter" idx="5"/>
          </p:nvPr>
        </p:nvSpPr>
        <p:spPr/>
        <p:txBody>
          <a:bodyPr/>
          <a:lstStyle/>
          <a:p>
            <a:fld id="{EB0B07F9-6A56-3B47-BD60-92BF66D7B08C}" type="slidenum">
              <a:rPr lang="fr-FR" smtClean="0"/>
              <a:t>69</a:t>
            </a:fld>
            <a:endParaRPr lang="fr-FR"/>
          </a:p>
        </p:txBody>
      </p:sp>
    </p:spTree>
    <p:extLst>
      <p:ext uri="{BB962C8B-B14F-4D97-AF65-F5344CB8AC3E}">
        <p14:creationId xmlns:p14="http://schemas.microsoft.com/office/powerpoint/2010/main" val="15398418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C3953-7E89-DFBA-80F5-83A2FCE31CF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873D8F2B-0EAA-5D7B-17CB-28B9C263C59D}"/>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F2621524-9306-8C5B-7A9F-956A8E719ED9}"/>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69A04DFD-825B-2EAC-81DA-8EF49783CCD2}"/>
              </a:ext>
            </a:extLst>
          </p:cNvPr>
          <p:cNvSpPr>
            <a:spLocks noGrp="1"/>
          </p:cNvSpPr>
          <p:nvPr>
            <p:ph type="sldNum" sz="quarter" idx="5"/>
          </p:nvPr>
        </p:nvSpPr>
        <p:spPr/>
        <p:txBody>
          <a:bodyPr/>
          <a:lstStyle/>
          <a:p>
            <a:fld id="{EB0B07F9-6A56-3B47-BD60-92BF66D7B08C}" type="slidenum">
              <a:rPr lang="fr-FR" smtClean="0"/>
              <a:t>77</a:t>
            </a:fld>
            <a:endParaRPr lang="fr-FR"/>
          </a:p>
        </p:txBody>
      </p:sp>
    </p:spTree>
    <p:extLst>
      <p:ext uri="{BB962C8B-B14F-4D97-AF65-F5344CB8AC3E}">
        <p14:creationId xmlns:p14="http://schemas.microsoft.com/office/powerpoint/2010/main" val="11471794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278A7-D258-8BFD-FBB3-3AB196FC99C4}"/>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CD3C718C-3C9E-DF35-4E6D-101F74477E83}"/>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3E8936B5-2F26-42F0-E380-A36D1F44571F}"/>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CD3290A5-519A-E54D-5B9C-AED5FB5C8ED9}"/>
              </a:ext>
            </a:extLst>
          </p:cNvPr>
          <p:cNvSpPr>
            <a:spLocks noGrp="1"/>
          </p:cNvSpPr>
          <p:nvPr>
            <p:ph type="sldNum" sz="quarter" idx="5"/>
          </p:nvPr>
        </p:nvSpPr>
        <p:spPr/>
        <p:txBody>
          <a:bodyPr/>
          <a:lstStyle/>
          <a:p>
            <a:fld id="{EB0B07F9-6A56-3B47-BD60-92BF66D7B08C}" type="slidenum">
              <a:rPr lang="fr-FR" smtClean="0"/>
              <a:t>78</a:t>
            </a:fld>
            <a:endParaRPr lang="fr-FR"/>
          </a:p>
        </p:txBody>
      </p:sp>
    </p:spTree>
    <p:extLst>
      <p:ext uri="{BB962C8B-B14F-4D97-AF65-F5344CB8AC3E}">
        <p14:creationId xmlns:p14="http://schemas.microsoft.com/office/powerpoint/2010/main" val="15328210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en-US"/>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B0B07F9-6A56-3B47-BD60-92BF66D7B08C}" type="slidenum">
              <a:rPr lang="fr-FR" smtClean="0"/>
              <a:t>88</a:t>
            </a:fld>
            <a:endParaRPr lang="fr-FR"/>
          </a:p>
        </p:txBody>
      </p:sp>
    </p:spTree>
    <p:extLst>
      <p:ext uri="{BB962C8B-B14F-4D97-AF65-F5344CB8AC3E}">
        <p14:creationId xmlns:p14="http://schemas.microsoft.com/office/powerpoint/2010/main" val="6141597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92BE1-0A34-6157-5841-5FD09581482D}"/>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A746D31F-27A1-F1D3-50B7-CFCCCD06744C}"/>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6CCC5320-12B5-B3E9-F731-D0F9EA61E95C}"/>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D7195949-B142-5C0B-7A20-FB07DA50A437}"/>
              </a:ext>
            </a:extLst>
          </p:cNvPr>
          <p:cNvSpPr>
            <a:spLocks noGrp="1"/>
          </p:cNvSpPr>
          <p:nvPr>
            <p:ph type="sldNum" sz="quarter" idx="5"/>
          </p:nvPr>
        </p:nvSpPr>
        <p:spPr/>
        <p:txBody>
          <a:bodyPr/>
          <a:lstStyle/>
          <a:p>
            <a:fld id="{EB0B07F9-6A56-3B47-BD60-92BF66D7B08C}" type="slidenum">
              <a:rPr lang="fr-FR" smtClean="0"/>
              <a:t>89</a:t>
            </a:fld>
            <a:endParaRPr lang="fr-FR"/>
          </a:p>
        </p:txBody>
      </p:sp>
    </p:spTree>
    <p:extLst>
      <p:ext uri="{BB962C8B-B14F-4D97-AF65-F5344CB8AC3E}">
        <p14:creationId xmlns:p14="http://schemas.microsoft.com/office/powerpoint/2010/main" val="29979451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en-US"/>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B0B07F9-6A56-3B47-BD60-92BF66D7B08C}" type="slidenum">
              <a:rPr lang="fr-FR" smtClean="0"/>
              <a:t>127</a:t>
            </a:fld>
            <a:endParaRPr lang="fr-FR"/>
          </a:p>
        </p:txBody>
      </p:sp>
    </p:spTree>
    <p:extLst>
      <p:ext uri="{BB962C8B-B14F-4D97-AF65-F5344CB8AC3E}">
        <p14:creationId xmlns:p14="http://schemas.microsoft.com/office/powerpoint/2010/main" val="15373717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70A79-0DD1-493E-FB3E-33288EA279E9}"/>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6DCB7420-66F6-C9A2-1EDB-E3DEB8E081BC}"/>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4F247300-1038-AFD7-1C1B-34D3E7BBA601}"/>
              </a:ext>
            </a:extLst>
          </p:cNvPr>
          <p:cNvSpPr>
            <a:spLocks noGrp="1"/>
          </p:cNvSpPr>
          <p:nvPr>
            <p:ph type="body" idx="1"/>
          </p:nvPr>
        </p:nvSpPr>
        <p:spPr/>
        <p:txBody>
          <a:bodyPr/>
          <a:lstStyle/>
          <a:p>
            <a:endParaRPr lang="fr-FR"/>
          </a:p>
        </p:txBody>
      </p:sp>
      <p:sp>
        <p:nvSpPr>
          <p:cNvPr id="4" name="Espace réservé du numéro de diapositive 3">
            <a:extLst>
              <a:ext uri="{FF2B5EF4-FFF2-40B4-BE49-F238E27FC236}">
                <a16:creationId xmlns:a16="http://schemas.microsoft.com/office/drawing/2014/main" id="{4887F999-260F-00D7-F7F1-C9F47BB121CE}"/>
              </a:ext>
            </a:extLst>
          </p:cNvPr>
          <p:cNvSpPr>
            <a:spLocks noGrp="1"/>
          </p:cNvSpPr>
          <p:nvPr>
            <p:ph type="sldNum" sz="quarter" idx="5"/>
          </p:nvPr>
        </p:nvSpPr>
        <p:spPr/>
        <p:txBody>
          <a:bodyPr/>
          <a:lstStyle/>
          <a:p>
            <a:fld id="{EB0B07F9-6A56-3B47-BD60-92BF66D7B08C}" type="slidenum">
              <a:rPr lang="fr-FR" smtClean="0"/>
              <a:t>133</a:t>
            </a:fld>
            <a:endParaRPr lang="fr-FR"/>
          </a:p>
        </p:txBody>
      </p:sp>
    </p:spTree>
    <p:extLst>
      <p:ext uri="{BB962C8B-B14F-4D97-AF65-F5344CB8AC3E}">
        <p14:creationId xmlns:p14="http://schemas.microsoft.com/office/powerpoint/2010/main" val="33009651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1D1F1-1CC5-E125-1177-7C033B1F175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6356F249-2739-926A-5C7E-AC9AF88BD636}"/>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B8B0E80F-7702-F9A1-0FDB-FE18992168C3}"/>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584DA16C-AB92-3F3E-756B-5CC28AC52784}"/>
              </a:ext>
            </a:extLst>
          </p:cNvPr>
          <p:cNvSpPr>
            <a:spLocks noGrp="1"/>
          </p:cNvSpPr>
          <p:nvPr>
            <p:ph type="sldNum" sz="quarter" idx="5"/>
          </p:nvPr>
        </p:nvSpPr>
        <p:spPr/>
        <p:txBody>
          <a:bodyPr/>
          <a:lstStyle/>
          <a:p>
            <a:fld id="{EB0B07F9-6A56-3B47-BD60-92BF66D7B08C}" type="slidenum">
              <a:rPr lang="fr-FR" smtClean="0"/>
              <a:t>156</a:t>
            </a:fld>
            <a:endParaRPr lang="fr-FR"/>
          </a:p>
        </p:txBody>
      </p:sp>
    </p:spTree>
    <p:extLst>
      <p:ext uri="{BB962C8B-B14F-4D97-AF65-F5344CB8AC3E}">
        <p14:creationId xmlns:p14="http://schemas.microsoft.com/office/powerpoint/2010/main" val="28627200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en-US"/>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B0B07F9-6A56-3B47-BD60-92BF66D7B08C}" type="slidenum">
              <a:rPr lang="fr-FR" smtClean="0"/>
              <a:t>161</a:t>
            </a:fld>
            <a:endParaRPr lang="fr-FR"/>
          </a:p>
        </p:txBody>
      </p:sp>
    </p:spTree>
    <p:extLst>
      <p:ext uri="{BB962C8B-B14F-4D97-AF65-F5344CB8AC3E}">
        <p14:creationId xmlns:p14="http://schemas.microsoft.com/office/powerpoint/2010/main" val="16633025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6792A-B661-9258-029F-B03435C0CB1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43A3863C-E3C9-2EF0-46FF-29B8E09003E8}"/>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97CB709F-0408-48DC-EC21-7929318FA9A3}"/>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715CF089-1B61-5F91-4DA7-86377F7BE57B}"/>
              </a:ext>
            </a:extLst>
          </p:cNvPr>
          <p:cNvSpPr>
            <a:spLocks noGrp="1"/>
          </p:cNvSpPr>
          <p:nvPr>
            <p:ph type="sldNum" sz="quarter" idx="5"/>
          </p:nvPr>
        </p:nvSpPr>
        <p:spPr/>
        <p:txBody>
          <a:bodyPr/>
          <a:lstStyle/>
          <a:p>
            <a:fld id="{EB0B07F9-6A56-3B47-BD60-92BF66D7B08C}" type="slidenum">
              <a:rPr lang="fr-FR" smtClean="0"/>
              <a:t>166</a:t>
            </a:fld>
            <a:endParaRPr lang="fr-FR"/>
          </a:p>
        </p:txBody>
      </p:sp>
    </p:spTree>
    <p:extLst>
      <p:ext uri="{BB962C8B-B14F-4D97-AF65-F5344CB8AC3E}">
        <p14:creationId xmlns:p14="http://schemas.microsoft.com/office/powerpoint/2010/main" val="28894407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083F2-3CDE-BE1A-B811-287FFA985C52}"/>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FEE07BAD-C423-527A-E272-98AEB126C8F8}"/>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297DFA5B-E650-FB1E-68A2-EAC07C2F5CCA}"/>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24B7D32A-302F-1539-F45D-D549FF948A32}"/>
              </a:ext>
            </a:extLst>
          </p:cNvPr>
          <p:cNvSpPr>
            <a:spLocks noGrp="1"/>
          </p:cNvSpPr>
          <p:nvPr>
            <p:ph type="sldNum" sz="quarter" idx="5"/>
          </p:nvPr>
        </p:nvSpPr>
        <p:spPr/>
        <p:txBody>
          <a:bodyPr/>
          <a:lstStyle/>
          <a:p>
            <a:fld id="{EB0B07F9-6A56-3B47-BD60-92BF66D7B08C}" type="slidenum">
              <a:rPr lang="fr-FR" smtClean="0"/>
              <a:t>203</a:t>
            </a:fld>
            <a:endParaRPr lang="fr-FR"/>
          </a:p>
        </p:txBody>
      </p:sp>
    </p:spTree>
    <p:extLst>
      <p:ext uri="{BB962C8B-B14F-4D97-AF65-F5344CB8AC3E}">
        <p14:creationId xmlns:p14="http://schemas.microsoft.com/office/powerpoint/2010/main" val="3392964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94067-F322-371B-857C-717BFAB82407}"/>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A0B437C9-BD7C-4547-4AD3-8E5A2BDD28F2}"/>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4833C425-E078-1B2C-5A89-1E492D5F7B15}"/>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86251194-0013-6670-A5DC-CD5A2F2C2C37}"/>
              </a:ext>
            </a:extLst>
          </p:cNvPr>
          <p:cNvSpPr>
            <a:spLocks noGrp="1"/>
          </p:cNvSpPr>
          <p:nvPr>
            <p:ph type="sldNum" sz="quarter" idx="5"/>
          </p:nvPr>
        </p:nvSpPr>
        <p:spPr/>
        <p:txBody>
          <a:bodyPr/>
          <a:lstStyle/>
          <a:p>
            <a:fld id="{EB0B07F9-6A56-3B47-BD60-92BF66D7B08C}" type="slidenum">
              <a:rPr lang="fr-FR" smtClean="0"/>
              <a:t>204</a:t>
            </a:fld>
            <a:endParaRPr lang="fr-FR"/>
          </a:p>
        </p:txBody>
      </p:sp>
    </p:spTree>
    <p:extLst>
      <p:ext uri="{BB962C8B-B14F-4D97-AF65-F5344CB8AC3E}">
        <p14:creationId xmlns:p14="http://schemas.microsoft.com/office/powerpoint/2010/main" val="18340612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0C864-DB70-42D3-E551-3CAC3A92D3B8}"/>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B49CFDE1-0489-5C08-C3D0-DE58D909F4B4}"/>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437E97ED-66DC-7B52-11AC-FD4CCA5E7BCB}"/>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8A1DCD8D-4405-2354-6CC1-9E7F05568158}"/>
              </a:ext>
            </a:extLst>
          </p:cNvPr>
          <p:cNvSpPr>
            <a:spLocks noGrp="1"/>
          </p:cNvSpPr>
          <p:nvPr>
            <p:ph type="sldNum" sz="quarter" idx="5"/>
          </p:nvPr>
        </p:nvSpPr>
        <p:spPr/>
        <p:txBody>
          <a:bodyPr/>
          <a:lstStyle/>
          <a:p>
            <a:fld id="{EB0B07F9-6A56-3B47-BD60-92BF66D7B08C}" type="slidenum">
              <a:rPr lang="fr-FR" smtClean="0"/>
              <a:t>205</a:t>
            </a:fld>
            <a:endParaRPr lang="fr-FR"/>
          </a:p>
        </p:txBody>
      </p:sp>
    </p:spTree>
    <p:extLst>
      <p:ext uri="{BB962C8B-B14F-4D97-AF65-F5344CB8AC3E}">
        <p14:creationId xmlns:p14="http://schemas.microsoft.com/office/powerpoint/2010/main" val="3642492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36BE0-5ED8-D8B2-6D90-551A88A17517}"/>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59B48EAC-D98A-7C31-C1A2-426D050C1AD4}"/>
              </a:ext>
            </a:extLst>
          </p:cNvPr>
          <p:cNvSpPr>
            <a:spLocks noGrp="1" noRot="1" noChangeAspect="1"/>
          </p:cNvSpPr>
          <p:nvPr>
            <p:ph type="sldImg"/>
          </p:nvPr>
        </p:nvSpPr>
        <p:spPr/>
        <p:txBody>
          <a:bodyPr/>
          <a:lstStyle/>
          <a:p>
            <a:endParaRPr lang="en-US"/>
          </a:p>
        </p:txBody>
      </p:sp>
      <p:sp>
        <p:nvSpPr>
          <p:cNvPr id="3" name="Espace réservé des notes 2">
            <a:extLst>
              <a:ext uri="{FF2B5EF4-FFF2-40B4-BE49-F238E27FC236}">
                <a16:creationId xmlns:a16="http://schemas.microsoft.com/office/drawing/2014/main" id="{A2C52B34-5121-7D22-EF43-378E837C194D}"/>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FB6EB22B-05D7-C627-C249-FF68BE046BAE}"/>
              </a:ext>
            </a:extLst>
          </p:cNvPr>
          <p:cNvSpPr>
            <a:spLocks noGrp="1"/>
          </p:cNvSpPr>
          <p:nvPr>
            <p:ph type="sldNum" sz="quarter" idx="5"/>
          </p:nvPr>
        </p:nvSpPr>
        <p:spPr/>
        <p:txBody>
          <a:bodyPr/>
          <a:lstStyle/>
          <a:p>
            <a:fld id="{EB0B07F9-6A56-3B47-BD60-92BF66D7B08C}" type="slidenum">
              <a:rPr lang="fr-FR" smtClean="0"/>
              <a:t>206</a:t>
            </a:fld>
            <a:endParaRPr lang="fr-FR"/>
          </a:p>
        </p:txBody>
      </p:sp>
    </p:spTree>
    <p:extLst>
      <p:ext uri="{BB962C8B-B14F-4D97-AF65-F5344CB8AC3E}">
        <p14:creationId xmlns:p14="http://schemas.microsoft.com/office/powerpoint/2010/main" val="3745357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9159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7889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3900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6142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9385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7341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8512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5027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0496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21956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5324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646753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87599238"/>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6" r:id="rId6"/>
    <p:sldLayoutId id="2147483731" r:id="rId7"/>
    <p:sldLayoutId id="2147483732" r:id="rId8"/>
    <p:sldLayoutId id="2147483733" r:id="rId9"/>
    <p:sldLayoutId id="2147483735" r:id="rId10"/>
    <p:sldLayoutId id="2147483734" r:id="rId11"/>
    <p:sldLayoutId id="2147483738" r:id="rId12"/>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slide" Target="slide13.xml"/><Relationship Id="rId13" Type="http://schemas.openxmlformats.org/officeDocument/2006/relationships/image" Target="../media/image6.png"/><Relationship Id="rId18" Type="http://schemas.microsoft.com/office/2007/relationships/hdphoto" Target="../media/hdphoto4.wdp"/><Relationship Id="rId3" Type="http://schemas.openxmlformats.org/officeDocument/2006/relationships/slide" Target="slide8.xml"/><Relationship Id="rId7" Type="http://schemas.openxmlformats.org/officeDocument/2006/relationships/slide" Target="slide14.xml"/><Relationship Id="rId12" Type="http://schemas.microsoft.com/office/2007/relationships/hdphoto" Target="../media/hdphoto2.wdp"/><Relationship Id="rId17" Type="http://schemas.openxmlformats.org/officeDocument/2006/relationships/image" Target="../media/image9.png"/><Relationship Id="rId2" Type="http://schemas.openxmlformats.org/officeDocument/2006/relationships/notesSlide" Target="../notesSlides/notesSlide2.xml"/><Relationship Id="rId16"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slide" Target="slide3.xml"/><Relationship Id="rId11" Type="http://schemas.openxmlformats.org/officeDocument/2006/relationships/image" Target="../media/image5.png"/><Relationship Id="rId5" Type="http://schemas.openxmlformats.org/officeDocument/2006/relationships/slide" Target="slide15.xml"/><Relationship Id="rId15" Type="http://schemas.microsoft.com/office/2007/relationships/hdphoto" Target="../media/hdphoto3.wdp"/><Relationship Id="rId10" Type="http://schemas.microsoft.com/office/2007/relationships/hdphoto" Target="../media/hdphoto1.wdp"/><Relationship Id="rId4" Type="http://schemas.openxmlformats.org/officeDocument/2006/relationships/slide" Target="slide6.xml"/><Relationship Id="rId9" Type="http://schemas.openxmlformats.org/officeDocument/2006/relationships/image" Target="../media/image4.png"/><Relationship Id="rId1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14.png"/><Relationship Id="rId3" Type="http://schemas.openxmlformats.org/officeDocument/2006/relationships/image" Target="../media/image10.jpeg"/><Relationship Id="rId7" Type="http://schemas.openxmlformats.org/officeDocument/2006/relationships/image" Target="../media/image3.svg"/><Relationship Id="rId12" Type="http://schemas.openxmlformats.org/officeDocument/2006/relationships/image" Target="../media/image13.png"/><Relationship Id="rId2" Type="http://schemas.openxmlformats.org/officeDocument/2006/relationships/notesSlide" Target="../notesSlides/notesSlide3.xml"/><Relationship Id="rId16"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slide" Target="slide2.xml"/><Relationship Id="rId11" Type="http://schemas.openxmlformats.org/officeDocument/2006/relationships/slide" Target="slide16.xml"/><Relationship Id="rId5" Type="http://schemas.openxmlformats.org/officeDocument/2006/relationships/slide" Target="slide17.xml"/><Relationship Id="rId15" Type="http://schemas.openxmlformats.org/officeDocument/2006/relationships/slide" Target="slide3.xml"/><Relationship Id="rId10" Type="http://schemas.openxmlformats.org/officeDocument/2006/relationships/image" Target="../media/image12.png"/><Relationship Id="rId4" Type="http://schemas.openxmlformats.org/officeDocument/2006/relationships/slide" Target="slide4.xml"/><Relationship Id="rId9" Type="http://schemas.openxmlformats.org/officeDocument/2006/relationships/image" Target="../media/image11.png"/><Relationship Id="rId14" Type="http://schemas.openxmlformats.org/officeDocument/2006/relationships/image" Target="../media/image15.png"/></Relationships>
</file>

<file path=ppt/slides/_rels/slide4.xml.rels><?xml version="1.0" encoding="UTF-8" standalone="yes"?>
<Relationships xmlns="http://schemas.openxmlformats.org/package/2006/relationships"><Relationship Id="rId8" Type="http://schemas.openxmlformats.org/officeDocument/2006/relationships/slide" Target="slide22.xml"/><Relationship Id="rId13" Type="http://schemas.openxmlformats.org/officeDocument/2006/relationships/image" Target="../media/image3.svg"/><Relationship Id="rId18" Type="http://schemas.openxmlformats.org/officeDocument/2006/relationships/slide" Target="slide30.xml"/><Relationship Id="rId26" Type="http://schemas.openxmlformats.org/officeDocument/2006/relationships/slide" Target="slide27.xml"/><Relationship Id="rId3" Type="http://schemas.openxmlformats.org/officeDocument/2006/relationships/image" Target="../media/image17.jpeg"/><Relationship Id="rId21" Type="http://schemas.openxmlformats.org/officeDocument/2006/relationships/slide" Target="slide46.xml"/><Relationship Id="rId7" Type="http://schemas.openxmlformats.org/officeDocument/2006/relationships/slide" Target="slide21.xml"/><Relationship Id="rId12" Type="http://schemas.openxmlformats.org/officeDocument/2006/relationships/slide" Target="slide2.xml"/><Relationship Id="rId17" Type="http://schemas.openxmlformats.org/officeDocument/2006/relationships/slide" Target="slide29.xml"/><Relationship Id="rId25" Type="http://schemas.openxmlformats.org/officeDocument/2006/relationships/slide" Target="slide26.xml"/><Relationship Id="rId2" Type="http://schemas.openxmlformats.org/officeDocument/2006/relationships/notesSlide" Target="../notesSlides/notesSlide4.xml"/><Relationship Id="rId16" Type="http://schemas.openxmlformats.org/officeDocument/2006/relationships/slide" Target="slide28.xml"/><Relationship Id="rId20" Type="http://schemas.openxmlformats.org/officeDocument/2006/relationships/slide" Target="slide32.xml"/><Relationship Id="rId29" Type="http://schemas.openxmlformats.org/officeDocument/2006/relationships/image" Target="../media/image21.svg"/><Relationship Id="rId1" Type="http://schemas.openxmlformats.org/officeDocument/2006/relationships/slideLayout" Target="../slideLayouts/slideLayout1.xml"/><Relationship Id="rId6" Type="http://schemas.openxmlformats.org/officeDocument/2006/relationships/slide" Target="slide20.xml"/><Relationship Id="rId11" Type="http://schemas.openxmlformats.org/officeDocument/2006/relationships/slide" Target="slide25.xml"/><Relationship Id="rId24" Type="http://schemas.microsoft.com/office/2007/relationships/hdphoto" Target="../media/hdphoto6.wdp"/><Relationship Id="rId5" Type="http://schemas.openxmlformats.org/officeDocument/2006/relationships/slide" Target="slide34.xml"/><Relationship Id="rId15" Type="http://schemas.microsoft.com/office/2007/relationships/hdphoto" Target="../media/hdphoto5.wdp"/><Relationship Id="rId23" Type="http://schemas.openxmlformats.org/officeDocument/2006/relationships/image" Target="../media/image19.png"/><Relationship Id="rId28" Type="http://schemas.openxmlformats.org/officeDocument/2006/relationships/slide" Target="slide3.xml"/><Relationship Id="rId10" Type="http://schemas.openxmlformats.org/officeDocument/2006/relationships/slide" Target="slide24.xml"/><Relationship Id="rId19" Type="http://schemas.openxmlformats.org/officeDocument/2006/relationships/slide" Target="slide31.xml"/><Relationship Id="rId4" Type="http://schemas.openxmlformats.org/officeDocument/2006/relationships/slide" Target="slide19.xml"/><Relationship Id="rId9" Type="http://schemas.openxmlformats.org/officeDocument/2006/relationships/slide" Target="slide23.xml"/><Relationship Id="rId14" Type="http://schemas.openxmlformats.org/officeDocument/2006/relationships/image" Target="../media/image18.png"/><Relationship Id="rId22" Type="http://schemas.openxmlformats.org/officeDocument/2006/relationships/slide" Target="slide47.xml"/><Relationship Id="rId27" Type="http://schemas.openxmlformats.org/officeDocument/2006/relationships/image" Target="../media/image20.png"/></Relationships>
</file>

<file path=ppt/slides/_rels/slide5.xml.rels><?xml version="1.0" encoding="UTF-8" standalone="yes"?>
<Relationships xmlns="http://schemas.openxmlformats.org/package/2006/relationships"><Relationship Id="rId8" Type="http://schemas.openxmlformats.org/officeDocument/2006/relationships/slide" Target="slide37.xml"/><Relationship Id="rId13" Type="http://schemas.openxmlformats.org/officeDocument/2006/relationships/image" Target="../media/image3.svg"/><Relationship Id="rId18" Type="http://schemas.openxmlformats.org/officeDocument/2006/relationships/image" Target="../media/image20.png"/><Relationship Id="rId26" Type="http://schemas.openxmlformats.org/officeDocument/2006/relationships/slide" Target="slide46.xml"/><Relationship Id="rId3" Type="http://schemas.openxmlformats.org/officeDocument/2006/relationships/image" Target="../media/image17.jpeg"/><Relationship Id="rId21" Type="http://schemas.openxmlformats.org/officeDocument/2006/relationships/slide" Target="slide41.xml"/><Relationship Id="rId7" Type="http://schemas.openxmlformats.org/officeDocument/2006/relationships/slide" Target="slide36.xml"/><Relationship Id="rId12" Type="http://schemas.openxmlformats.org/officeDocument/2006/relationships/slide" Target="slide2.xml"/><Relationship Id="rId17" Type="http://schemas.microsoft.com/office/2007/relationships/hdphoto" Target="../media/hdphoto8.wdp"/><Relationship Id="rId25" Type="http://schemas.openxmlformats.org/officeDocument/2006/relationships/image" Target="../media/image21.svg"/><Relationship Id="rId2" Type="http://schemas.openxmlformats.org/officeDocument/2006/relationships/notesSlide" Target="../notesSlides/notesSlide5.xml"/><Relationship Id="rId16" Type="http://schemas.openxmlformats.org/officeDocument/2006/relationships/image" Target="../media/image23.png"/><Relationship Id="rId20" Type="http://schemas.openxmlformats.org/officeDocument/2006/relationships/slide" Target="slide45.xml"/><Relationship Id="rId1" Type="http://schemas.openxmlformats.org/officeDocument/2006/relationships/slideLayout" Target="../slideLayouts/slideLayout1.xml"/><Relationship Id="rId6" Type="http://schemas.openxmlformats.org/officeDocument/2006/relationships/slide" Target="slide35.xml"/><Relationship Id="rId11" Type="http://schemas.openxmlformats.org/officeDocument/2006/relationships/slide" Target="slide40.xml"/><Relationship Id="rId24" Type="http://schemas.openxmlformats.org/officeDocument/2006/relationships/slide" Target="slide3.xml"/><Relationship Id="rId5" Type="http://schemas.openxmlformats.org/officeDocument/2006/relationships/slide" Target="slide34.xml"/><Relationship Id="rId15" Type="http://schemas.microsoft.com/office/2007/relationships/hdphoto" Target="../media/hdphoto7.wdp"/><Relationship Id="rId23" Type="http://schemas.openxmlformats.org/officeDocument/2006/relationships/slide" Target="slide43.xml"/><Relationship Id="rId10" Type="http://schemas.openxmlformats.org/officeDocument/2006/relationships/slide" Target="slide39.xml"/><Relationship Id="rId19" Type="http://schemas.openxmlformats.org/officeDocument/2006/relationships/slide" Target="slide44.xml"/><Relationship Id="rId4" Type="http://schemas.openxmlformats.org/officeDocument/2006/relationships/slide" Target="slide33.xml"/><Relationship Id="rId9" Type="http://schemas.openxmlformats.org/officeDocument/2006/relationships/slide" Target="slide38.xml"/><Relationship Id="rId14" Type="http://schemas.openxmlformats.org/officeDocument/2006/relationships/image" Target="../media/image22.png"/><Relationship Id="rId22" Type="http://schemas.openxmlformats.org/officeDocument/2006/relationships/slide" Target="slide42.xml"/></Relationships>
</file>

<file path=ppt/slides/_rels/slide6.xml.rels><?xml version="1.0" encoding="UTF-8" standalone="yes"?>
<Relationships xmlns="http://schemas.openxmlformats.org/package/2006/relationships"><Relationship Id="rId8" Type="http://schemas.openxmlformats.org/officeDocument/2006/relationships/slide" Target="slide2.xml"/><Relationship Id="rId13" Type="http://schemas.microsoft.com/office/2007/relationships/hdphoto" Target="../media/hdphoto10.wdp"/><Relationship Id="rId18" Type="http://schemas.openxmlformats.org/officeDocument/2006/relationships/slide" Target="slide54.xml"/><Relationship Id="rId3" Type="http://schemas.openxmlformats.org/officeDocument/2006/relationships/image" Target="../media/image17.jpeg"/><Relationship Id="rId21" Type="http://schemas.openxmlformats.org/officeDocument/2006/relationships/slide" Target="slide57.xml"/><Relationship Id="rId7" Type="http://schemas.openxmlformats.org/officeDocument/2006/relationships/slide" Target="slide51.xml"/><Relationship Id="rId12" Type="http://schemas.openxmlformats.org/officeDocument/2006/relationships/image" Target="../media/image25.png"/><Relationship Id="rId17" Type="http://schemas.openxmlformats.org/officeDocument/2006/relationships/slide" Target="slide53.xml"/><Relationship Id="rId2" Type="http://schemas.openxmlformats.org/officeDocument/2006/relationships/notesSlide" Target="../notesSlides/notesSlide6.xml"/><Relationship Id="rId16" Type="http://schemas.openxmlformats.org/officeDocument/2006/relationships/slide" Target="slide52.xml"/><Relationship Id="rId20" Type="http://schemas.openxmlformats.org/officeDocument/2006/relationships/slide" Target="slide56.xml"/><Relationship Id="rId1" Type="http://schemas.openxmlformats.org/officeDocument/2006/relationships/slideLayout" Target="../slideLayouts/slideLayout1.xml"/><Relationship Id="rId6" Type="http://schemas.openxmlformats.org/officeDocument/2006/relationships/slide" Target="slide50.xml"/><Relationship Id="rId11" Type="http://schemas.microsoft.com/office/2007/relationships/hdphoto" Target="../media/hdphoto9.wdp"/><Relationship Id="rId24" Type="http://schemas.openxmlformats.org/officeDocument/2006/relationships/slide" Target="slide60.xml"/><Relationship Id="rId5" Type="http://schemas.openxmlformats.org/officeDocument/2006/relationships/slide" Target="slide49.xml"/><Relationship Id="rId15" Type="http://schemas.microsoft.com/office/2007/relationships/hdphoto" Target="../media/hdphoto5.wdp"/><Relationship Id="rId23" Type="http://schemas.openxmlformats.org/officeDocument/2006/relationships/slide" Target="slide59.xml"/><Relationship Id="rId10" Type="http://schemas.openxmlformats.org/officeDocument/2006/relationships/image" Target="../media/image24.png"/><Relationship Id="rId19" Type="http://schemas.openxmlformats.org/officeDocument/2006/relationships/slide" Target="slide55.xml"/><Relationship Id="rId4" Type="http://schemas.openxmlformats.org/officeDocument/2006/relationships/slide" Target="slide48.xml"/><Relationship Id="rId9" Type="http://schemas.openxmlformats.org/officeDocument/2006/relationships/image" Target="../media/image3.svg"/><Relationship Id="rId14" Type="http://schemas.openxmlformats.org/officeDocument/2006/relationships/image" Target="../media/image18.png"/><Relationship Id="rId22" Type="http://schemas.openxmlformats.org/officeDocument/2006/relationships/slide" Target="slide58.xml"/></Relationships>
</file>

<file path=ppt/slides/_rels/slide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7.jpeg"/><Relationship Id="rId7" Type="http://schemas.microsoft.com/office/2007/relationships/hdphoto" Target="../media/hdphoto11.wdp"/><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6.png"/><Relationship Id="rId5" Type="http://schemas.openxmlformats.org/officeDocument/2006/relationships/image" Target="../media/image3.svg"/><Relationship Id="rId10" Type="http://schemas.openxmlformats.org/officeDocument/2006/relationships/slide" Target="slide62.xml"/><Relationship Id="rId4" Type="http://schemas.openxmlformats.org/officeDocument/2006/relationships/slide" Target="slide2.xml"/><Relationship Id="rId9" Type="http://schemas.microsoft.com/office/2007/relationships/hdphoto" Target="../media/hdphoto10.wdp"/></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slide" Target="slide2.xml"/><Relationship Id="rId3" Type="http://schemas.openxmlformats.org/officeDocument/2006/relationships/image" Target="../media/image10.jpeg"/><Relationship Id="rId7" Type="http://schemas.openxmlformats.org/officeDocument/2006/relationships/image" Target="../media/image15.png"/><Relationship Id="rId12" Type="http://schemas.openxmlformats.org/officeDocument/2006/relationships/image" Target="../media/image30.png"/><Relationship Id="rId2" Type="http://schemas.openxmlformats.org/officeDocument/2006/relationships/notesSlide" Target="../notesSlides/notesSlide8.xml"/><Relationship Id="rId16" Type="http://schemas.microsoft.com/office/2007/relationships/hdphoto" Target="../media/hdphoto12.wdp"/><Relationship Id="rId1" Type="http://schemas.openxmlformats.org/officeDocument/2006/relationships/slideLayout" Target="../slideLayouts/slideLayout1.xml"/><Relationship Id="rId6" Type="http://schemas.openxmlformats.org/officeDocument/2006/relationships/slide" Target="slide12.xml"/><Relationship Id="rId11" Type="http://schemas.openxmlformats.org/officeDocument/2006/relationships/image" Target="../media/image29.png"/><Relationship Id="rId5" Type="http://schemas.openxmlformats.org/officeDocument/2006/relationships/slide" Target="slide10.xml"/><Relationship Id="rId15" Type="http://schemas.openxmlformats.org/officeDocument/2006/relationships/image" Target="../media/image31.png"/><Relationship Id="rId10" Type="http://schemas.openxmlformats.org/officeDocument/2006/relationships/image" Target="../media/image28.png"/><Relationship Id="rId4" Type="http://schemas.openxmlformats.org/officeDocument/2006/relationships/slide" Target="slide9.xml"/><Relationship Id="rId9" Type="http://schemas.openxmlformats.org/officeDocument/2006/relationships/image" Target="../media/image27.png"/><Relationship Id="rId14" Type="http://schemas.openxmlformats.org/officeDocument/2006/relationships/image" Target="../media/image3.svg"/></Relationships>
</file>

<file path=ppt/slides/_rels/slide9.xml.rels><?xml version="1.0" encoding="UTF-8" standalone="yes"?>
<Relationships xmlns="http://schemas.openxmlformats.org/package/2006/relationships"><Relationship Id="rId13" Type="http://schemas.openxmlformats.org/officeDocument/2006/relationships/slide" Target="slide72.xml"/><Relationship Id="rId18" Type="http://schemas.openxmlformats.org/officeDocument/2006/relationships/slide" Target="slide78.xml"/><Relationship Id="rId26" Type="http://schemas.openxmlformats.org/officeDocument/2006/relationships/slide" Target="slide86.xml"/><Relationship Id="rId39" Type="http://schemas.openxmlformats.org/officeDocument/2006/relationships/slide" Target="slide77.xml"/><Relationship Id="rId21" Type="http://schemas.openxmlformats.org/officeDocument/2006/relationships/slide" Target="slide81.xml"/><Relationship Id="rId34" Type="http://schemas.openxmlformats.org/officeDocument/2006/relationships/slide" Target="slide8.xml"/><Relationship Id="rId7" Type="http://schemas.openxmlformats.org/officeDocument/2006/relationships/slide" Target="slide97.xml"/><Relationship Id="rId2" Type="http://schemas.openxmlformats.org/officeDocument/2006/relationships/notesSlide" Target="../notesSlides/notesSlide9.xml"/><Relationship Id="rId16" Type="http://schemas.openxmlformats.org/officeDocument/2006/relationships/slide" Target="slide75.xml"/><Relationship Id="rId20" Type="http://schemas.openxmlformats.org/officeDocument/2006/relationships/slide" Target="slide80.xml"/><Relationship Id="rId29" Type="http://schemas.openxmlformats.org/officeDocument/2006/relationships/slide" Target="slide89.xml"/><Relationship Id="rId41" Type="http://schemas.microsoft.com/office/2007/relationships/hdphoto" Target="../media/hdphoto3.wdp"/><Relationship Id="rId1" Type="http://schemas.openxmlformats.org/officeDocument/2006/relationships/slideLayout" Target="../slideLayouts/slideLayout1.xml"/><Relationship Id="rId6" Type="http://schemas.openxmlformats.org/officeDocument/2006/relationships/slide" Target="slide66.xml"/><Relationship Id="rId11" Type="http://schemas.openxmlformats.org/officeDocument/2006/relationships/slide" Target="slide70.xml"/><Relationship Id="rId24" Type="http://schemas.openxmlformats.org/officeDocument/2006/relationships/slide" Target="slide84.xml"/><Relationship Id="rId32" Type="http://schemas.openxmlformats.org/officeDocument/2006/relationships/slide" Target="slide2.xml"/><Relationship Id="rId37" Type="http://schemas.microsoft.com/office/2007/relationships/hdphoto" Target="../media/hdphoto13.wdp"/><Relationship Id="rId40" Type="http://schemas.openxmlformats.org/officeDocument/2006/relationships/image" Target="../media/image7.png"/><Relationship Id="rId5" Type="http://schemas.openxmlformats.org/officeDocument/2006/relationships/slide" Target="slide65.xml"/><Relationship Id="rId15" Type="http://schemas.openxmlformats.org/officeDocument/2006/relationships/slide" Target="slide74.xml"/><Relationship Id="rId23" Type="http://schemas.openxmlformats.org/officeDocument/2006/relationships/slide" Target="slide83.xml"/><Relationship Id="rId28" Type="http://schemas.openxmlformats.org/officeDocument/2006/relationships/slide" Target="slide88.xml"/><Relationship Id="rId36" Type="http://schemas.openxmlformats.org/officeDocument/2006/relationships/image" Target="../media/image18.png"/><Relationship Id="rId10" Type="http://schemas.openxmlformats.org/officeDocument/2006/relationships/slide" Target="slide69.xml"/><Relationship Id="rId19" Type="http://schemas.openxmlformats.org/officeDocument/2006/relationships/slide" Target="slide79.xml"/><Relationship Id="rId31" Type="http://schemas.openxmlformats.org/officeDocument/2006/relationships/slide" Target="slide91.xml"/><Relationship Id="rId4" Type="http://schemas.openxmlformats.org/officeDocument/2006/relationships/slide" Target="slide64.xml"/><Relationship Id="rId9" Type="http://schemas.openxmlformats.org/officeDocument/2006/relationships/slide" Target="slide68.xml"/><Relationship Id="rId14" Type="http://schemas.openxmlformats.org/officeDocument/2006/relationships/slide" Target="slide73.xml"/><Relationship Id="rId22" Type="http://schemas.openxmlformats.org/officeDocument/2006/relationships/slide" Target="slide82.xml"/><Relationship Id="rId27" Type="http://schemas.openxmlformats.org/officeDocument/2006/relationships/slide" Target="slide87.xml"/><Relationship Id="rId30" Type="http://schemas.openxmlformats.org/officeDocument/2006/relationships/slide" Target="slide90.xml"/><Relationship Id="rId35" Type="http://schemas.openxmlformats.org/officeDocument/2006/relationships/image" Target="../media/image21.svg"/><Relationship Id="rId8" Type="http://schemas.openxmlformats.org/officeDocument/2006/relationships/slide" Target="slide67.xml"/><Relationship Id="rId3" Type="http://schemas.openxmlformats.org/officeDocument/2006/relationships/slide" Target="slide63.xml"/><Relationship Id="rId12" Type="http://schemas.openxmlformats.org/officeDocument/2006/relationships/slide" Target="slide71.xml"/><Relationship Id="rId17" Type="http://schemas.openxmlformats.org/officeDocument/2006/relationships/slide" Target="slide76.xml"/><Relationship Id="rId25" Type="http://schemas.openxmlformats.org/officeDocument/2006/relationships/slide" Target="slide85.xml"/><Relationship Id="rId33" Type="http://schemas.openxmlformats.org/officeDocument/2006/relationships/image" Target="../media/image3.svg"/><Relationship Id="rId38" Type="http://schemas.openxmlformats.org/officeDocument/2006/relationships/image" Target="../media/image32.jpeg"/></Relationships>
</file>

<file path=ppt/slides/_rels/slide10.xml.rels><?xml version="1.0" encoding="UTF-8" standalone="yes"?>
<Relationships xmlns="http://schemas.openxmlformats.org/package/2006/relationships"><Relationship Id="rId8" Type="http://schemas.openxmlformats.org/officeDocument/2006/relationships/slide" Target="slide96.xml"/><Relationship Id="rId13" Type="http://schemas.openxmlformats.org/officeDocument/2006/relationships/slide" Target="slide101.xml"/><Relationship Id="rId18" Type="http://schemas.openxmlformats.org/officeDocument/2006/relationships/slide" Target="slide105.xml"/><Relationship Id="rId26" Type="http://schemas.openxmlformats.org/officeDocument/2006/relationships/slide" Target="slide8.xml"/><Relationship Id="rId3" Type="http://schemas.openxmlformats.org/officeDocument/2006/relationships/image" Target="../media/image32.jpeg"/><Relationship Id="rId21" Type="http://schemas.openxmlformats.org/officeDocument/2006/relationships/slide" Target="slide109.xml"/><Relationship Id="rId7" Type="http://schemas.openxmlformats.org/officeDocument/2006/relationships/slide" Target="slide95.xml"/><Relationship Id="rId12" Type="http://schemas.openxmlformats.org/officeDocument/2006/relationships/slide" Target="slide100.xml"/><Relationship Id="rId17" Type="http://schemas.openxmlformats.org/officeDocument/2006/relationships/slide" Target="slide104.xml"/><Relationship Id="rId25" Type="http://schemas.openxmlformats.org/officeDocument/2006/relationships/image" Target="../media/image3.svg"/><Relationship Id="rId2" Type="http://schemas.openxmlformats.org/officeDocument/2006/relationships/notesSlide" Target="../notesSlides/notesSlide10.xml"/><Relationship Id="rId16" Type="http://schemas.openxmlformats.org/officeDocument/2006/relationships/slide" Target="slide103.xml"/><Relationship Id="rId20" Type="http://schemas.openxmlformats.org/officeDocument/2006/relationships/slide" Target="slide108.xml"/><Relationship Id="rId29" Type="http://schemas.microsoft.com/office/2007/relationships/hdphoto" Target="../media/hdphoto14.wdp"/><Relationship Id="rId1" Type="http://schemas.openxmlformats.org/officeDocument/2006/relationships/slideLayout" Target="../slideLayouts/slideLayout1.xml"/><Relationship Id="rId6" Type="http://schemas.openxmlformats.org/officeDocument/2006/relationships/slide" Target="slide94.xml"/><Relationship Id="rId11" Type="http://schemas.openxmlformats.org/officeDocument/2006/relationships/slide" Target="slide99.xml"/><Relationship Id="rId24" Type="http://schemas.openxmlformats.org/officeDocument/2006/relationships/slide" Target="slide2.xml"/><Relationship Id="rId5" Type="http://schemas.openxmlformats.org/officeDocument/2006/relationships/slide" Target="slide93.xml"/><Relationship Id="rId15" Type="http://schemas.openxmlformats.org/officeDocument/2006/relationships/slide" Target="slide106.xml"/><Relationship Id="rId23" Type="http://schemas.openxmlformats.org/officeDocument/2006/relationships/slide" Target="slide111.xml"/><Relationship Id="rId28" Type="http://schemas.openxmlformats.org/officeDocument/2006/relationships/image" Target="../media/image33.png"/><Relationship Id="rId10" Type="http://schemas.openxmlformats.org/officeDocument/2006/relationships/slide" Target="slide98.xml"/><Relationship Id="rId19" Type="http://schemas.openxmlformats.org/officeDocument/2006/relationships/slide" Target="slide107.xml"/><Relationship Id="rId31" Type="http://schemas.microsoft.com/office/2007/relationships/hdphoto" Target="../media/hdphoto3.wdp"/><Relationship Id="rId4" Type="http://schemas.openxmlformats.org/officeDocument/2006/relationships/slide" Target="slide92.xml"/><Relationship Id="rId9" Type="http://schemas.openxmlformats.org/officeDocument/2006/relationships/slide" Target="slide97.xml"/><Relationship Id="rId14" Type="http://schemas.openxmlformats.org/officeDocument/2006/relationships/slide" Target="slide87.xml"/><Relationship Id="rId22" Type="http://schemas.openxmlformats.org/officeDocument/2006/relationships/slide" Target="slide110.xml"/><Relationship Id="rId27" Type="http://schemas.openxmlformats.org/officeDocument/2006/relationships/image" Target="../media/image21.svg"/><Relationship Id="rId30"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slide" Target="slide116.xml"/><Relationship Id="rId13" Type="http://schemas.openxmlformats.org/officeDocument/2006/relationships/image" Target="../media/image33.png"/><Relationship Id="rId18" Type="http://schemas.openxmlformats.org/officeDocument/2006/relationships/slide" Target="slide110.xml"/><Relationship Id="rId3" Type="http://schemas.openxmlformats.org/officeDocument/2006/relationships/image" Target="../media/image32.jpeg"/><Relationship Id="rId21" Type="http://schemas.openxmlformats.org/officeDocument/2006/relationships/slide" Target="slide106.xml"/><Relationship Id="rId7" Type="http://schemas.openxmlformats.org/officeDocument/2006/relationships/slide" Target="slide115.xml"/><Relationship Id="rId12" Type="http://schemas.openxmlformats.org/officeDocument/2006/relationships/image" Target="../media/image21.svg"/><Relationship Id="rId17" Type="http://schemas.openxmlformats.org/officeDocument/2006/relationships/slide" Target="slide109.xml"/><Relationship Id="rId2" Type="http://schemas.openxmlformats.org/officeDocument/2006/relationships/notesSlide" Target="../notesSlides/notesSlide11.xml"/><Relationship Id="rId16" Type="http://schemas.microsoft.com/office/2007/relationships/hdphoto" Target="../media/hdphoto3.wdp"/><Relationship Id="rId20" Type="http://schemas.openxmlformats.org/officeDocument/2006/relationships/slide" Target="slide112.xml"/><Relationship Id="rId1" Type="http://schemas.openxmlformats.org/officeDocument/2006/relationships/slideLayout" Target="../slideLayouts/slideLayout1.xml"/><Relationship Id="rId6" Type="http://schemas.openxmlformats.org/officeDocument/2006/relationships/slide" Target="slide114.xml"/><Relationship Id="rId11" Type="http://schemas.openxmlformats.org/officeDocument/2006/relationships/slide" Target="slide8.xml"/><Relationship Id="rId24" Type="http://schemas.openxmlformats.org/officeDocument/2006/relationships/slide" Target="slide100.xml"/><Relationship Id="rId5" Type="http://schemas.openxmlformats.org/officeDocument/2006/relationships/slide" Target="slide113.xml"/><Relationship Id="rId15" Type="http://schemas.openxmlformats.org/officeDocument/2006/relationships/image" Target="../media/image7.png"/><Relationship Id="rId23" Type="http://schemas.openxmlformats.org/officeDocument/2006/relationships/slide" Target="slide108.xml"/><Relationship Id="rId10" Type="http://schemas.openxmlformats.org/officeDocument/2006/relationships/image" Target="../media/image3.svg"/><Relationship Id="rId19" Type="http://schemas.openxmlformats.org/officeDocument/2006/relationships/slide" Target="slide111.xml"/><Relationship Id="rId4" Type="http://schemas.openxmlformats.org/officeDocument/2006/relationships/slide" Target="slide117.xml"/><Relationship Id="rId9" Type="http://schemas.openxmlformats.org/officeDocument/2006/relationships/slide" Target="slide2.xml"/><Relationship Id="rId14" Type="http://schemas.microsoft.com/office/2007/relationships/hdphoto" Target="../media/hdphoto14.wdp"/><Relationship Id="rId22" Type="http://schemas.openxmlformats.org/officeDocument/2006/relationships/slide" Target="slide107.xml"/></Relationships>
</file>

<file path=ppt/slides/_rels/slide12.xml.rels><?xml version="1.0" encoding="UTF-8" standalone="yes"?>
<Relationships xmlns="http://schemas.openxmlformats.org/package/2006/relationships"><Relationship Id="rId8" Type="http://schemas.openxmlformats.org/officeDocument/2006/relationships/slide" Target="slide118.xml"/><Relationship Id="rId13" Type="http://schemas.openxmlformats.org/officeDocument/2006/relationships/slide" Target="slide126.xml"/><Relationship Id="rId18" Type="http://schemas.openxmlformats.org/officeDocument/2006/relationships/image" Target="../media/image3.svg"/><Relationship Id="rId26" Type="http://schemas.microsoft.com/office/2007/relationships/hdphoto" Target="../media/hdphoto16.wdp"/><Relationship Id="rId3" Type="http://schemas.openxmlformats.org/officeDocument/2006/relationships/image" Target="../media/image17.jpeg"/><Relationship Id="rId21" Type="http://schemas.openxmlformats.org/officeDocument/2006/relationships/image" Target="../media/image34.png"/><Relationship Id="rId7" Type="http://schemas.openxmlformats.org/officeDocument/2006/relationships/slide" Target="slide117.xml"/><Relationship Id="rId12" Type="http://schemas.openxmlformats.org/officeDocument/2006/relationships/slide" Target="slide122.xml"/><Relationship Id="rId17" Type="http://schemas.openxmlformats.org/officeDocument/2006/relationships/slide" Target="slide2.xml"/><Relationship Id="rId25" Type="http://schemas.openxmlformats.org/officeDocument/2006/relationships/image" Target="../media/image35.png"/><Relationship Id="rId2" Type="http://schemas.openxmlformats.org/officeDocument/2006/relationships/notesSlide" Target="../notesSlides/notesSlide12.xml"/><Relationship Id="rId16" Type="http://schemas.openxmlformats.org/officeDocument/2006/relationships/slide" Target="slide129.xml"/><Relationship Id="rId20" Type="http://schemas.openxmlformats.org/officeDocument/2006/relationships/image" Target="../media/image21.svg"/><Relationship Id="rId29"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slide" Target="slide125.xml"/><Relationship Id="rId11" Type="http://schemas.openxmlformats.org/officeDocument/2006/relationships/slide" Target="slide121.xml"/><Relationship Id="rId24" Type="http://schemas.microsoft.com/office/2007/relationships/hdphoto" Target="../media/hdphoto6.wdp"/><Relationship Id="rId5" Type="http://schemas.openxmlformats.org/officeDocument/2006/relationships/slide" Target="slide124.xml"/><Relationship Id="rId15" Type="http://schemas.openxmlformats.org/officeDocument/2006/relationships/slide" Target="slide128.xml"/><Relationship Id="rId23" Type="http://schemas.openxmlformats.org/officeDocument/2006/relationships/image" Target="../media/image19.png"/><Relationship Id="rId28" Type="http://schemas.microsoft.com/office/2007/relationships/hdphoto" Target="../media/hdphoto17.wdp"/><Relationship Id="rId10" Type="http://schemas.openxmlformats.org/officeDocument/2006/relationships/slide" Target="slide120.xml"/><Relationship Id="rId19" Type="http://schemas.openxmlformats.org/officeDocument/2006/relationships/slide" Target="slide8.xml"/><Relationship Id="rId4" Type="http://schemas.openxmlformats.org/officeDocument/2006/relationships/slide" Target="slide123.xml"/><Relationship Id="rId9" Type="http://schemas.openxmlformats.org/officeDocument/2006/relationships/slide" Target="slide119.xml"/><Relationship Id="rId14" Type="http://schemas.openxmlformats.org/officeDocument/2006/relationships/slide" Target="slide127.xml"/><Relationship Id="rId22" Type="http://schemas.microsoft.com/office/2007/relationships/hdphoto" Target="../media/hdphoto15.wdp"/><Relationship Id="rId27" Type="http://schemas.openxmlformats.org/officeDocument/2006/relationships/image" Target="../media/image36.png"/><Relationship Id="rId30" Type="http://schemas.microsoft.com/office/2007/relationships/hdphoto" Target="../media/hdphoto3.wdp"/></Relationships>
</file>

<file path=ppt/slides/_rels/slide13.xml.rels><?xml version="1.0" encoding="UTF-8" standalone="yes"?>
<Relationships xmlns="http://schemas.openxmlformats.org/package/2006/relationships"><Relationship Id="rId13" Type="http://schemas.openxmlformats.org/officeDocument/2006/relationships/slide" Target="slide139.xml"/><Relationship Id="rId18" Type="http://schemas.openxmlformats.org/officeDocument/2006/relationships/slide" Target="slide144.xml"/><Relationship Id="rId26" Type="http://schemas.openxmlformats.org/officeDocument/2006/relationships/slide" Target="slide154.xml"/><Relationship Id="rId39" Type="http://schemas.microsoft.com/office/2007/relationships/hdphoto" Target="../media/hdphoto21.wdp"/><Relationship Id="rId21" Type="http://schemas.openxmlformats.org/officeDocument/2006/relationships/slide" Target="slide149.xml"/><Relationship Id="rId34" Type="http://schemas.openxmlformats.org/officeDocument/2006/relationships/image" Target="../media/image38.png"/><Relationship Id="rId7" Type="http://schemas.openxmlformats.org/officeDocument/2006/relationships/slide" Target="slide133.xml"/><Relationship Id="rId2" Type="http://schemas.openxmlformats.org/officeDocument/2006/relationships/notesSlide" Target="../notesSlides/notesSlide13.xml"/><Relationship Id="rId16" Type="http://schemas.openxmlformats.org/officeDocument/2006/relationships/slide" Target="slide142.xml"/><Relationship Id="rId20" Type="http://schemas.openxmlformats.org/officeDocument/2006/relationships/slide" Target="slide148.xml"/><Relationship Id="rId29" Type="http://schemas.openxmlformats.org/officeDocument/2006/relationships/image" Target="../media/image3.svg"/><Relationship Id="rId41" Type="http://schemas.openxmlformats.org/officeDocument/2006/relationships/slide" Target="slide146.xml"/><Relationship Id="rId1" Type="http://schemas.openxmlformats.org/officeDocument/2006/relationships/slideLayout" Target="../slideLayouts/slideLayout1.xml"/><Relationship Id="rId6" Type="http://schemas.openxmlformats.org/officeDocument/2006/relationships/slide" Target="slide132.xml"/><Relationship Id="rId11" Type="http://schemas.openxmlformats.org/officeDocument/2006/relationships/slide" Target="slide137.xml"/><Relationship Id="rId24" Type="http://schemas.openxmlformats.org/officeDocument/2006/relationships/slide" Target="slide152.xml"/><Relationship Id="rId32" Type="http://schemas.openxmlformats.org/officeDocument/2006/relationships/image" Target="../media/image37.png"/><Relationship Id="rId37" Type="http://schemas.microsoft.com/office/2007/relationships/hdphoto" Target="../media/hdphoto20.wdp"/><Relationship Id="rId40" Type="http://schemas.openxmlformats.org/officeDocument/2006/relationships/slide" Target="slide145.xml"/><Relationship Id="rId5" Type="http://schemas.openxmlformats.org/officeDocument/2006/relationships/slide" Target="slide131.xml"/><Relationship Id="rId15" Type="http://schemas.openxmlformats.org/officeDocument/2006/relationships/slide" Target="slide141.xml"/><Relationship Id="rId23" Type="http://schemas.openxmlformats.org/officeDocument/2006/relationships/slide" Target="slide151.xml"/><Relationship Id="rId28" Type="http://schemas.openxmlformats.org/officeDocument/2006/relationships/slide" Target="slide2.xml"/><Relationship Id="rId36" Type="http://schemas.openxmlformats.org/officeDocument/2006/relationships/image" Target="../media/image36.png"/><Relationship Id="rId10" Type="http://schemas.openxmlformats.org/officeDocument/2006/relationships/slide" Target="slide136.xml"/><Relationship Id="rId19" Type="http://schemas.openxmlformats.org/officeDocument/2006/relationships/slide" Target="slide147.xml"/><Relationship Id="rId31" Type="http://schemas.microsoft.com/office/2007/relationships/hdphoto" Target="../media/hdphoto13.wdp"/><Relationship Id="rId4" Type="http://schemas.openxmlformats.org/officeDocument/2006/relationships/slide" Target="slide130.xml"/><Relationship Id="rId9" Type="http://schemas.openxmlformats.org/officeDocument/2006/relationships/slide" Target="slide135.xml"/><Relationship Id="rId14" Type="http://schemas.openxmlformats.org/officeDocument/2006/relationships/slide" Target="slide140.xml"/><Relationship Id="rId22" Type="http://schemas.openxmlformats.org/officeDocument/2006/relationships/slide" Target="slide150.xml"/><Relationship Id="rId27" Type="http://schemas.openxmlformats.org/officeDocument/2006/relationships/slide" Target="slide155.xml"/><Relationship Id="rId30" Type="http://schemas.openxmlformats.org/officeDocument/2006/relationships/image" Target="../media/image18.png"/><Relationship Id="rId35" Type="http://schemas.microsoft.com/office/2007/relationships/hdphoto" Target="../media/hdphoto19.wdp"/><Relationship Id="rId8" Type="http://schemas.openxmlformats.org/officeDocument/2006/relationships/slide" Target="slide134.xml"/><Relationship Id="rId3" Type="http://schemas.openxmlformats.org/officeDocument/2006/relationships/image" Target="../media/image17.jpeg"/><Relationship Id="rId12" Type="http://schemas.openxmlformats.org/officeDocument/2006/relationships/slide" Target="slide138.xml"/><Relationship Id="rId17" Type="http://schemas.openxmlformats.org/officeDocument/2006/relationships/slide" Target="slide143.xml"/><Relationship Id="rId25" Type="http://schemas.openxmlformats.org/officeDocument/2006/relationships/slide" Target="slide153.xml"/><Relationship Id="rId33" Type="http://schemas.microsoft.com/office/2007/relationships/hdphoto" Target="../media/hdphoto18.wdp"/><Relationship Id="rId38" Type="http://schemas.openxmlformats.org/officeDocument/2006/relationships/image" Target="../media/image39.png"/></Relationships>
</file>

<file path=ppt/slides/_rels/slide14.xml.rels><?xml version="1.0" encoding="UTF-8" standalone="yes"?>
<Relationships xmlns="http://schemas.openxmlformats.org/package/2006/relationships"><Relationship Id="rId8" Type="http://schemas.openxmlformats.org/officeDocument/2006/relationships/slide" Target="slide158.xml"/><Relationship Id="rId13" Type="http://schemas.openxmlformats.org/officeDocument/2006/relationships/slide" Target="slide168.xml"/><Relationship Id="rId18" Type="http://schemas.openxmlformats.org/officeDocument/2006/relationships/slide" Target="slide166.xml"/><Relationship Id="rId26" Type="http://schemas.microsoft.com/office/2007/relationships/hdphoto" Target="../media/hdphoto23.wdp"/><Relationship Id="rId3" Type="http://schemas.openxmlformats.org/officeDocument/2006/relationships/image" Target="../media/image17.jpeg"/><Relationship Id="rId21" Type="http://schemas.openxmlformats.org/officeDocument/2006/relationships/image" Target="../media/image18.png"/><Relationship Id="rId7" Type="http://schemas.openxmlformats.org/officeDocument/2006/relationships/slide" Target="slide157.xml"/><Relationship Id="rId12" Type="http://schemas.openxmlformats.org/officeDocument/2006/relationships/slide" Target="slide167.xml"/><Relationship Id="rId17" Type="http://schemas.openxmlformats.org/officeDocument/2006/relationships/slide" Target="slide165.xml"/><Relationship Id="rId25" Type="http://schemas.openxmlformats.org/officeDocument/2006/relationships/image" Target="../media/image35.png"/><Relationship Id="rId2" Type="http://schemas.openxmlformats.org/officeDocument/2006/relationships/notesSlide" Target="../notesSlides/notesSlide14.xml"/><Relationship Id="rId16" Type="http://schemas.openxmlformats.org/officeDocument/2006/relationships/slide" Target="slide164.xml"/><Relationship Id="rId20" Type="http://schemas.openxmlformats.org/officeDocument/2006/relationships/image" Target="../media/image3.svg"/><Relationship Id="rId29"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slide" Target="slide156.xml"/><Relationship Id="rId11" Type="http://schemas.openxmlformats.org/officeDocument/2006/relationships/slide" Target="slide161.xml"/><Relationship Id="rId24" Type="http://schemas.microsoft.com/office/2007/relationships/hdphoto" Target="../media/hdphoto22.wdp"/><Relationship Id="rId5" Type="http://schemas.openxmlformats.org/officeDocument/2006/relationships/slide" Target="slide163.xml"/><Relationship Id="rId15" Type="http://schemas.openxmlformats.org/officeDocument/2006/relationships/slide" Target="slide170.xml"/><Relationship Id="rId23" Type="http://schemas.openxmlformats.org/officeDocument/2006/relationships/image" Target="../media/image19.png"/><Relationship Id="rId28" Type="http://schemas.microsoft.com/office/2007/relationships/hdphoto" Target="../media/hdphoto24.wdp"/><Relationship Id="rId10" Type="http://schemas.openxmlformats.org/officeDocument/2006/relationships/slide" Target="slide160.xml"/><Relationship Id="rId19" Type="http://schemas.openxmlformats.org/officeDocument/2006/relationships/slide" Target="slide2.xml"/><Relationship Id="rId4" Type="http://schemas.openxmlformats.org/officeDocument/2006/relationships/slide" Target="slide162.xml"/><Relationship Id="rId9" Type="http://schemas.openxmlformats.org/officeDocument/2006/relationships/slide" Target="slide159.xml"/><Relationship Id="rId14" Type="http://schemas.openxmlformats.org/officeDocument/2006/relationships/slide" Target="slide169.xml"/><Relationship Id="rId22" Type="http://schemas.microsoft.com/office/2007/relationships/hdphoto" Target="../media/hdphoto13.wdp"/><Relationship Id="rId27" Type="http://schemas.openxmlformats.org/officeDocument/2006/relationships/image" Target="../media/image38.png"/><Relationship Id="rId30" Type="http://schemas.microsoft.com/office/2007/relationships/hdphoto" Target="../media/hdphoto25.wdp"/></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41.png"/><Relationship Id="rId3" Type="http://schemas.openxmlformats.org/officeDocument/2006/relationships/image" Target="../media/image10.jpeg"/><Relationship Id="rId7" Type="http://schemas.openxmlformats.org/officeDocument/2006/relationships/image" Target="../media/image3.svg"/><Relationship Id="rId12"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slide" Target="slide2.xml"/><Relationship Id="rId11" Type="http://schemas.openxmlformats.org/officeDocument/2006/relationships/image" Target="../media/image14.png"/><Relationship Id="rId5" Type="http://schemas.openxmlformats.org/officeDocument/2006/relationships/slide" Target="slide17.xml"/><Relationship Id="rId10" Type="http://schemas.openxmlformats.org/officeDocument/2006/relationships/image" Target="../media/image13.png"/><Relationship Id="rId4" Type="http://schemas.openxmlformats.org/officeDocument/2006/relationships/slide" Target="slide16.xml"/><Relationship Id="rId9" Type="http://schemas.openxmlformats.org/officeDocument/2006/relationships/image" Target="../media/image12.png"/></Relationships>
</file>

<file path=ppt/slides/_rels/slide16.xml.rels><?xml version="1.0" encoding="UTF-8" standalone="yes"?>
<Relationships xmlns="http://schemas.openxmlformats.org/package/2006/relationships"><Relationship Id="rId8" Type="http://schemas.openxmlformats.org/officeDocument/2006/relationships/slide" Target="slide175.xml"/><Relationship Id="rId13" Type="http://schemas.openxmlformats.org/officeDocument/2006/relationships/image" Target="../media/image3.svg"/><Relationship Id="rId18" Type="http://schemas.openxmlformats.org/officeDocument/2006/relationships/image" Target="../media/image42.png"/><Relationship Id="rId3" Type="http://schemas.openxmlformats.org/officeDocument/2006/relationships/image" Target="../media/image17.jpeg"/><Relationship Id="rId21" Type="http://schemas.openxmlformats.org/officeDocument/2006/relationships/slide" Target="slide194.xml"/><Relationship Id="rId7" Type="http://schemas.openxmlformats.org/officeDocument/2006/relationships/slide" Target="slide174.xml"/><Relationship Id="rId12" Type="http://schemas.openxmlformats.org/officeDocument/2006/relationships/slide" Target="slide2.xml"/><Relationship Id="rId17" Type="http://schemas.microsoft.com/office/2007/relationships/hdphoto" Target="../media/hdphoto24.wdp"/><Relationship Id="rId25" Type="http://schemas.openxmlformats.org/officeDocument/2006/relationships/slide" Target="slide199.xml"/><Relationship Id="rId2" Type="http://schemas.openxmlformats.org/officeDocument/2006/relationships/notesSlide" Target="../notesSlides/notesSlide16.xml"/><Relationship Id="rId16" Type="http://schemas.openxmlformats.org/officeDocument/2006/relationships/image" Target="../media/image38.png"/><Relationship Id="rId20" Type="http://schemas.openxmlformats.org/officeDocument/2006/relationships/slide" Target="slide193.xml"/><Relationship Id="rId1" Type="http://schemas.openxmlformats.org/officeDocument/2006/relationships/slideLayout" Target="../slideLayouts/slideLayout1.xml"/><Relationship Id="rId6" Type="http://schemas.openxmlformats.org/officeDocument/2006/relationships/slide" Target="slide173.xml"/><Relationship Id="rId11" Type="http://schemas.openxmlformats.org/officeDocument/2006/relationships/slide" Target="slide178.xml"/><Relationship Id="rId24" Type="http://schemas.openxmlformats.org/officeDocument/2006/relationships/slide" Target="slide198.xml"/><Relationship Id="rId5" Type="http://schemas.openxmlformats.org/officeDocument/2006/relationships/slide" Target="slide172.xml"/><Relationship Id="rId15" Type="http://schemas.openxmlformats.org/officeDocument/2006/relationships/image" Target="../media/image21.svg"/><Relationship Id="rId23" Type="http://schemas.openxmlformats.org/officeDocument/2006/relationships/slide" Target="slide197.xml"/><Relationship Id="rId10" Type="http://schemas.openxmlformats.org/officeDocument/2006/relationships/slide" Target="slide177.xml"/><Relationship Id="rId19" Type="http://schemas.openxmlformats.org/officeDocument/2006/relationships/slide" Target="slide184.xml"/><Relationship Id="rId4" Type="http://schemas.openxmlformats.org/officeDocument/2006/relationships/slide" Target="slide171.xml"/><Relationship Id="rId9" Type="http://schemas.openxmlformats.org/officeDocument/2006/relationships/slide" Target="slide176.xml"/><Relationship Id="rId14" Type="http://schemas.openxmlformats.org/officeDocument/2006/relationships/slide" Target="slide15.xml"/><Relationship Id="rId22" Type="http://schemas.openxmlformats.org/officeDocument/2006/relationships/slide" Target="slide196.xml"/></Relationships>
</file>

<file path=ppt/slides/_rels/slide17.xml.rels><?xml version="1.0" encoding="UTF-8" standalone="yes"?>
<Relationships xmlns="http://schemas.openxmlformats.org/package/2006/relationships"><Relationship Id="rId8" Type="http://schemas.openxmlformats.org/officeDocument/2006/relationships/image" Target="../media/image43.svg"/><Relationship Id="rId13" Type="http://schemas.openxmlformats.org/officeDocument/2006/relationships/slide" Target="slide202.xml"/><Relationship Id="rId18" Type="http://schemas.openxmlformats.org/officeDocument/2006/relationships/slide" Target="slide208.xml"/><Relationship Id="rId26" Type="http://schemas.openxmlformats.org/officeDocument/2006/relationships/slide" Target="slide185.xml"/><Relationship Id="rId3" Type="http://schemas.openxmlformats.org/officeDocument/2006/relationships/image" Target="../media/image17.jpeg"/><Relationship Id="rId21" Type="http://schemas.openxmlformats.org/officeDocument/2006/relationships/image" Target="../media/image21.svg"/><Relationship Id="rId7" Type="http://schemas.openxmlformats.org/officeDocument/2006/relationships/slide" Target="slide200.xml"/><Relationship Id="rId12" Type="http://schemas.openxmlformats.org/officeDocument/2006/relationships/slide" Target="slide201.xml"/><Relationship Id="rId17" Type="http://schemas.openxmlformats.org/officeDocument/2006/relationships/slide" Target="slide207.xml"/><Relationship Id="rId25" Type="http://schemas.openxmlformats.org/officeDocument/2006/relationships/slide" Target="slide184.xml"/><Relationship Id="rId2" Type="http://schemas.openxmlformats.org/officeDocument/2006/relationships/notesSlide" Target="../notesSlides/notesSlide17.xml"/><Relationship Id="rId16" Type="http://schemas.openxmlformats.org/officeDocument/2006/relationships/slide" Target="slide206.xml"/><Relationship Id="rId20" Type="http://schemas.openxmlformats.org/officeDocument/2006/relationships/slide" Target="slide15.xml"/><Relationship Id="rId29" Type="http://schemas.openxmlformats.org/officeDocument/2006/relationships/slide" Target="slide188.xml"/><Relationship Id="rId1" Type="http://schemas.openxmlformats.org/officeDocument/2006/relationships/slideLayout" Target="../slideLayouts/slideLayout1.xml"/><Relationship Id="rId6" Type="http://schemas.openxmlformats.org/officeDocument/2006/relationships/slide" Target="slide192.xml"/><Relationship Id="rId11" Type="http://schemas.openxmlformats.org/officeDocument/2006/relationships/slide" Target="slide199.xml"/><Relationship Id="rId24" Type="http://schemas.openxmlformats.org/officeDocument/2006/relationships/image" Target="../media/image42.png"/><Relationship Id="rId5" Type="http://schemas.openxmlformats.org/officeDocument/2006/relationships/slide" Target="slide191.xml"/><Relationship Id="rId15" Type="http://schemas.openxmlformats.org/officeDocument/2006/relationships/slide" Target="slide205.xml"/><Relationship Id="rId23" Type="http://schemas.microsoft.com/office/2007/relationships/hdphoto" Target="../media/hdphoto26.wdp"/><Relationship Id="rId28" Type="http://schemas.openxmlformats.org/officeDocument/2006/relationships/slide" Target="slide187.xml"/><Relationship Id="rId10" Type="http://schemas.openxmlformats.org/officeDocument/2006/relationships/image" Target="../media/image3.svg"/><Relationship Id="rId19" Type="http://schemas.openxmlformats.org/officeDocument/2006/relationships/slide" Target="slide209.xml"/><Relationship Id="rId31" Type="http://schemas.microsoft.com/office/2007/relationships/hdphoto" Target="../media/hdphoto27.wdp"/><Relationship Id="rId4" Type="http://schemas.openxmlformats.org/officeDocument/2006/relationships/slide" Target="slide190.xml"/><Relationship Id="rId9" Type="http://schemas.openxmlformats.org/officeDocument/2006/relationships/slide" Target="slide2.xml"/><Relationship Id="rId14" Type="http://schemas.openxmlformats.org/officeDocument/2006/relationships/slide" Target="slide189.xml"/><Relationship Id="rId22" Type="http://schemas.openxmlformats.org/officeDocument/2006/relationships/image" Target="../media/image18.png"/><Relationship Id="rId27" Type="http://schemas.openxmlformats.org/officeDocument/2006/relationships/slide" Target="slide186.xml"/><Relationship Id="rId30" Type="http://schemas.openxmlformats.org/officeDocument/2006/relationships/image" Target="../media/image37.png"/></Relationships>
</file>

<file path=ppt/slides/_rels/slide18.xml.rels><?xml version="1.0" encoding="UTF-8" standalone="yes"?>
<Relationships xmlns="http://schemas.openxmlformats.org/package/2006/relationships"><Relationship Id="rId8" Type="http://schemas.openxmlformats.org/officeDocument/2006/relationships/image" Target="../media/image3.svg"/><Relationship Id="rId13" Type="http://schemas.openxmlformats.org/officeDocument/2006/relationships/image" Target="../media/image42.png"/><Relationship Id="rId18" Type="http://schemas.openxmlformats.org/officeDocument/2006/relationships/image" Target="../media/image36.png"/><Relationship Id="rId3" Type="http://schemas.openxmlformats.org/officeDocument/2006/relationships/image" Target="../media/image17.jpeg"/><Relationship Id="rId7" Type="http://schemas.openxmlformats.org/officeDocument/2006/relationships/slide" Target="slide2.xml"/><Relationship Id="rId12" Type="http://schemas.microsoft.com/office/2007/relationships/hdphoto" Target="../media/hdphoto22.wdp"/><Relationship Id="rId17" Type="http://schemas.openxmlformats.org/officeDocument/2006/relationships/slide" Target="slide183.xml"/><Relationship Id="rId2" Type="http://schemas.openxmlformats.org/officeDocument/2006/relationships/notesSlide" Target="../notesSlides/notesSlide18.xml"/><Relationship Id="rId16" Type="http://schemas.openxmlformats.org/officeDocument/2006/relationships/slide" Target="slide182.xml"/><Relationship Id="rId1" Type="http://schemas.openxmlformats.org/officeDocument/2006/relationships/slideLayout" Target="../slideLayouts/slideLayout1.xml"/><Relationship Id="rId6" Type="http://schemas.openxmlformats.org/officeDocument/2006/relationships/image" Target="../media/image43.svg"/><Relationship Id="rId11" Type="http://schemas.openxmlformats.org/officeDocument/2006/relationships/image" Target="../media/image19.png"/><Relationship Id="rId5" Type="http://schemas.openxmlformats.org/officeDocument/2006/relationships/slide" Target="slide211.xml"/><Relationship Id="rId15" Type="http://schemas.openxmlformats.org/officeDocument/2006/relationships/slide" Target="slide181.xml"/><Relationship Id="rId10" Type="http://schemas.openxmlformats.org/officeDocument/2006/relationships/image" Target="../media/image21.svg"/><Relationship Id="rId19" Type="http://schemas.microsoft.com/office/2007/relationships/hdphoto" Target="../media/hdphoto28.wdp"/><Relationship Id="rId4" Type="http://schemas.openxmlformats.org/officeDocument/2006/relationships/slide" Target="slide210.xml"/><Relationship Id="rId9" Type="http://schemas.openxmlformats.org/officeDocument/2006/relationships/slide" Target="slide15.xml"/><Relationship Id="rId14" Type="http://schemas.openxmlformats.org/officeDocument/2006/relationships/slide" Target="slide180.xml"/></Relationships>
</file>

<file path=ppt/slides/_rels/slide1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45399/8323_Customs_ECA_RU.pdf?sequence=2&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45399/8323_Customs_ECA_EN.pdf?sequence=1&amp;isAllowed=y" TargetMode="External"/><Relationship Id="rId1" Type="http://schemas.openxmlformats.org/officeDocument/2006/relationships/slideLayout" Target="../slideLayouts/slideLayout12.xml"/><Relationship Id="rId6" Type="http://schemas.openxmlformats.org/officeDocument/2006/relationships/slide" Target="slide4.xml"/><Relationship Id="rId5" Type="http://schemas.openxmlformats.org/officeDocument/2006/relationships/image" Target="../media/image45.jpeg"/><Relationship Id="rId4" Type="http://schemas.openxmlformats.org/officeDocument/2006/relationships/image" Target="../media/image44.png"/><Relationship Id="rId9" Type="http://schemas.openxmlformats.org/officeDocument/2006/relationships/image" Target="../media/image3.svg"/></Relationships>
</file>

<file path=ppt/slides/_rels/slide20.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image" Target="../media/image44.png"/><Relationship Id="rId7" Type="http://schemas.openxmlformats.org/officeDocument/2006/relationships/image" Target="../media/image3.svg"/><Relationship Id="rId2" Type="http://schemas.openxmlformats.org/officeDocument/2006/relationships/hyperlink" Target="https://wedocs.unep.org/bitstream/handle/20.500.11822/42994/8287_Vanuatu%20NSW.pdf?sequence=1&amp;isAllowed=y"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46.jpeg"/><Relationship Id="rId4" Type="http://schemas.openxmlformats.org/officeDocument/2006/relationships/hyperlink" Target="https://www.unep.org/ozonaction/resources/factsheet/vanuatus-case-study-integrating-odshfc-module-national-single-window-system" TargetMode="External"/><Relationship Id="rId9" Type="http://schemas.openxmlformats.org/officeDocument/2006/relationships/image" Target="../media/image21.svg"/></Relationships>
</file>

<file path=ppt/slides/_rels/slide21.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43114/logbooks_refrigeration_RU.pdf?sequence=5&amp;isAllowed=y" TargetMode="External"/><Relationship Id="rId7" Type="http://schemas.openxmlformats.org/officeDocument/2006/relationships/slide" Target="slide2.xml"/><Relationship Id="rId2" Type="http://schemas.openxmlformats.org/officeDocument/2006/relationships/hyperlink" Target="https://wedocs.unep.org/bitstream/handle/20.500.11822/43114/logbooks_refrigeration_EN.pdf?sequence=4&amp;isAllowed=y" TargetMode="External"/><Relationship Id="rId1" Type="http://schemas.openxmlformats.org/officeDocument/2006/relationships/slideLayout" Target="../slideLayouts/slideLayout12.xml"/><Relationship Id="rId6" Type="http://schemas.openxmlformats.org/officeDocument/2006/relationships/image" Target="../media/image47.jpeg"/><Relationship Id="rId5" Type="http://schemas.openxmlformats.org/officeDocument/2006/relationships/image" Target="../media/image44.png"/><Relationship Id="rId10" Type="http://schemas.openxmlformats.org/officeDocument/2006/relationships/image" Target="../media/image21.svg"/><Relationship Id="rId4" Type="http://schemas.openxmlformats.org/officeDocument/2006/relationships/hyperlink" Target="https://wedocs.unep.org/bitstream/handle/20.500.11822/43114/logbooks_refrigeration_SP.pdf?sequence=8&amp;isAllowed=y" TargetMode="External"/><Relationship Id="rId9" Type="http://schemas.openxmlformats.org/officeDocument/2006/relationships/slide" Target="slide4.xml"/></Relationships>
</file>

<file path=ppt/slides/_rels/slide22.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image" Target="../media/image44.png"/><Relationship Id="rId7" Type="http://schemas.openxmlformats.org/officeDocument/2006/relationships/hyperlink" Target="https://wedocs.unep.org/bitstream/handle/20.500.11822/33589/RfgantssRU.pdf?sequence=2&amp;isAllowed=y" TargetMode="External"/><Relationship Id="rId2" Type="http://schemas.openxmlformats.org/officeDocument/2006/relationships/hyperlink" Target="https://wedocs.unep.org/bitstream/handle/20.500.11822/33589/Rfgantss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48.jpeg"/><Relationship Id="rId9" Type="http://schemas.openxmlformats.org/officeDocument/2006/relationships/image" Target="../media/image21.svg"/></Relationships>
</file>

<file path=ppt/slides/_rels/slide2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31260/ods.pdf?sequence=1&amp;isAllowed=y" TargetMode="External"/><Relationship Id="rId7" Type="http://schemas.openxmlformats.org/officeDocument/2006/relationships/image" Target="../media/image49.jpe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hyperlink" Target="https://wedocs.unep.org/bitstream/handle/20.500.11822/32200/8133Cylinder_colours.pdf?sequence=1&amp;isAllowed=y" TargetMode="External"/><Relationship Id="rId11" Type="http://schemas.openxmlformats.org/officeDocument/2006/relationships/image" Target="../media/image21.svg"/><Relationship Id="rId5" Type="http://schemas.openxmlformats.org/officeDocument/2006/relationships/image" Target="../media/image44.png"/><Relationship Id="rId10" Type="http://schemas.openxmlformats.org/officeDocument/2006/relationships/slide" Target="slide4.xml"/><Relationship Id="rId4" Type="http://schemas.openxmlformats.org/officeDocument/2006/relationships/hyperlink" Target="https://wedocs.unep.org/bitstream/handle/20.500.11822/31260/ODS_RU.pdf?sequence=3&amp;isAllowed=y" TargetMode="External"/><Relationship Id="rId9" Type="http://schemas.openxmlformats.org/officeDocument/2006/relationships/image" Target="../media/image3.svg"/></Relationships>
</file>

<file path=ppt/slides/_rels/slide24.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44.png"/><Relationship Id="rId7" Type="http://schemas.openxmlformats.org/officeDocument/2006/relationships/slide" Target="slide2.xml"/><Relationship Id="rId2" Type="http://schemas.openxmlformats.org/officeDocument/2006/relationships/hyperlink" Target="https://wedocs.unep.org/bitstream/handle/20.500.11822/31293/HS_cheatsheet_EN.pdf?sequence=1&amp;isAllowed=y" TargetMode="External"/><Relationship Id="rId1" Type="http://schemas.openxmlformats.org/officeDocument/2006/relationships/slideLayout" Target="../slideLayouts/slideLayout12.xml"/><Relationship Id="rId6" Type="http://schemas.openxmlformats.org/officeDocument/2006/relationships/hyperlink" Target="https://wedocs.unep.org/bitstream/handle/20.500.11822/31293/HSCS_RU.pdf?sequence=5&amp;isAllowed=y" TargetMode="External"/><Relationship Id="rId5" Type="http://schemas.openxmlformats.org/officeDocument/2006/relationships/hyperlink" Target="https://wedocs.unep.org/bitstream/handle/20.500.11822/31293/HSfactsheet_SP.pdf?sequence=3&amp;isAllowed=y" TargetMode="External"/><Relationship Id="rId10" Type="http://schemas.openxmlformats.org/officeDocument/2006/relationships/image" Target="../media/image21.svg"/><Relationship Id="rId4" Type="http://schemas.openxmlformats.org/officeDocument/2006/relationships/image" Target="../media/image50.jpeg"/><Relationship Id="rId9" Type="http://schemas.openxmlformats.org/officeDocument/2006/relationships/slide" Target="slide4.xml"/></Relationships>
</file>

<file path=ppt/slides/_rels/slide25.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32200/Cycolours_RU.pdf?sequence=5&amp;isAllowed=y" TargetMode="External"/><Relationship Id="rId7" Type="http://schemas.openxmlformats.org/officeDocument/2006/relationships/slide" Target="slide2.xml"/><Relationship Id="rId2" Type="http://schemas.openxmlformats.org/officeDocument/2006/relationships/hyperlink" Target="https://wedocs.unep.org/bitstream/handle/20.500.11822/32200/8133Cylinder_colours.pdf?sequence=1&amp;isAllowed=y" TargetMode="External"/><Relationship Id="rId1" Type="http://schemas.openxmlformats.org/officeDocument/2006/relationships/slideLayout" Target="../slideLayouts/slideLayout12.xml"/><Relationship Id="rId6" Type="http://schemas.openxmlformats.org/officeDocument/2006/relationships/image" Target="../media/image51.jpeg"/><Relationship Id="rId5" Type="http://schemas.openxmlformats.org/officeDocument/2006/relationships/image" Target="../media/image44.png"/><Relationship Id="rId10" Type="http://schemas.openxmlformats.org/officeDocument/2006/relationships/image" Target="../media/image21.svg"/><Relationship Id="rId4" Type="http://schemas.openxmlformats.org/officeDocument/2006/relationships/hyperlink" Target="https://wedocs.unep.org/bitstream/handle/20.500.11822/32200/Cycolours_SP.pdf?sequence=3&amp;isAllowed=y" TargetMode="External"/><Relationship Id="rId9" Type="http://schemas.openxmlformats.org/officeDocument/2006/relationships/slide" Target="slide4.xml"/></Relationships>
</file>

<file path=ppt/slides/_rels/slide26.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33587/INPTOREN.pdf?sequence=1&amp;isAllowed=y" TargetMode="External"/><Relationship Id="rId7" Type="http://schemas.openxmlformats.org/officeDocument/2006/relationships/slide" Target="slide2.xml"/><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image" Target="../media/image21.svg"/><Relationship Id="rId5" Type="http://schemas.openxmlformats.org/officeDocument/2006/relationships/hyperlink" Target="https://wedocs.unep.org/bitstream/handle/20.500.11822/33587/INPTORRU.pdf?sequence=2&amp;isAllowed=y" TargetMode="External"/><Relationship Id="rId10" Type="http://schemas.openxmlformats.org/officeDocument/2006/relationships/slide" Target="slide4.xml"/><Relationship Id="rId4" Type="http://schemas.openxmlformats.org/officeDocument/2006/relationships/hyperlink" Target="https://wedocs.unep.org/bitstream/handle/20.500.11822/33587/INPTORAR.pdf?sequence=5&amp;isAllowed=y" TargetMode="External"/><Relationship Id="rId9" Type="http://schemas.openxmlformats.org/officeDocument/2006/relationships/image" Target="../media/image52.jpeg"/></Relationships>
</file>

<file path=ppt/slides/_rels/slide27.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hyperlink" Target="https://wedocs.unep.org/bitstream/handle/20.500.11822/26772/7894TraProd_Equip_EN.pdf?sequence=1&amp;isAllowed=y" TargetMode="External"/><Relationship Id="rId7" Type="http://schemas.openxmlformats.org/officeDocument/2006/relationships/image" Target="../media/image3.sv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53.jpeg"/><Relationship Id="rId4" Type="http://schemas.openxmlformats.org/officeDocument/2006/relationships/image" Target="../media/image44.png"/><Relationship Id="rId9" Type="http://schemas.openxmlformats.org/officeDocument/2006/relationships/image" Target="../media/image21.svg"/></Relationships>
</file>

<file path=ppt/slides/_rels/slide28.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8363/7781HCFCmixtures_EN.pdf?sequence=1&amp;isAllowed=y" TargetMode="External"/><Relationship Id="rId7" Type="http://schemas.openxmlformats.org/officeDocument/2006/relationships/slide" Target="slide2.xml"/><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54.jpeg"/><Relationship Id="rId5" Type="http://schemas.openxmlformats.org/officeDocument/2006/relationships/image" Target="../media/image44.png"/><Relationship Id="rId10" Type="http://schemas.openxmlformats.org/officeDocument/2006/relationships/image" Target="../media/image21.svg"/><Relationship Id="rId4" Type="http://schemas.openxmlformats.org/officeDocument/2006/relationships/hyperlink" Target="https://wedocs.unep.org/bitstream/handle/20.500.11822/28363/7781HCFCmixtures_FR.pdf?sequence=2&amp;isAllowed=y" TargetMode="External"/><Relationship Id="rId9" Type="http://schemas.openxmlformats.org/officeDocument/2006/relationships/slide" Target="slide4.xml"/></Relationships>
</file>

<file path=ppt/slides/_rels/slide29.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8353/7782Non-ODS_SP.pdf?sequence=3&amp;isAllowed=y" TargetMode="External"/><Relationship Id="rId7" Type="http://schemas.openxmlformats.org/officeDocument/2006/relationships/slide" Target="slide2.xml"/><Relationship Id="rId2" Type="http://schemas.openxmlformats.org/officeDocument/2006/relationships/hyperlink" Target="https://wedocs.unep.org/bitstream/handle/20.500.11822/28353/7782Non-ODS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55.jpeg"/><Relationship Id="rId5" Type="http://schemas.openxmlformats.org/officeDocument/2006/relationships/image" Target="../media/image44.png"/><Relationship Id="rId10" Type="http://schemas.openxmlformats.org/officeDocument/2006/relationships/image" Target="../media/image21.svg"/><Relationship Id="rId4" Type="http://schemas.openxmlformats.org/officeDocument/2006/relationships/hyperlink" Target="https://wedocs.unep.org/bitstream/handle/20.500.11822/28353/7782Non-ODS_FR.pdf?sequence=2&amp;isAllowed=y" TargetMode="External"/><Relationship Id="rId9" Type="http://schemas.openxmlformats.org/officeDocument/2006/relationships/slide" Target="slide4.xml"/></Relationships>
</file>

<file path=ppt/slides/_rels/slide3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44.png"/><Relationship Id="rId7" Type="http://schemas.openxmlformats.org/officeDocument/2006/relationships/slide" Target="slide4.xml"/><Relationship Id="rId2" Type="http://schemas.openxmlformats.org/officeDocument/2006/relationships/hyperlink" Target="https://wedocs.unep.org/bitstream/handle/20.500.11822/28348/7785ODPBlends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56.jpeg"/></Relationships>
</file>

<file path=ppt/slides/_rels/slide31.xml.rels><?xml version="1.0" encoding="UTF-8" standalone="yes"?>
<Relationships xmlns="http://schemas.openxmlformats.org/package/2006/relationships"><Relationship Id="rId8" Type="http://schemas.openxmlformats.org/officeDocument/2006/relationships/hyperlink" Target="https://wedocs.unep.org/bitstream/handle/20.500.11822/26562/7795-f-Customs_Poster_2016.pdf?sequence=2&amp;isAllowed=y" TargetMode="External"/><Relationship Id="rId3" Type="http://schemas.openxmlformats.org/officeDocument/2006/relationships/image" Target="../media/image44.png"/><Relationship Id="rId7" Type="http://schemas.openxmlformats.org/officeDocument/2006/relationships/hyperlink" Target="https://wedocs.unep.org/bitstream/handle/20.500.11822/26562/7795-s-Customs_Poster_2016.pdf?sequence=3&amp;isAllowed=y" TargetMode="External"/><Relationship Id="rId2" Type="http://schemas.openxmlformats.org/officeDocument/2006/relationships/hyperlink" Target="https://wedocs.unep.org/bitstream/handle/20.500.11822/26562/7795-e-Customs_Poster_2016.pdf?sequence=1&amp;isAllowed=y" TargetMode="External"/><Relationship Id="rId1" Type="http://schemas.openxmlformats.org/officeDocument/2006/relationships/slideLayout" Target="../slideLayouts/slideLayout12.xml"/><Relationship Id="rId6" Type="http://schemas.openxmlformats.org/officeDocument/2006/relationships/image" Target="../media/image57.jpeg"/><Relationship Id="rId5" Type="http://schemas.openxmlformats.org/officeDocument/2006/relationships/image" Target="../media/image3.svg"/><Relationship Id="rId10" Type="http://schemas.openxmlformats.org/officeDocument/2006/relationships/image" Target="../media/image21.svg"/><Relationship Id="rId4" Type="http://schemas.openxmlformats.org/officeDocument/2006/relationships/slide" Target="slide2.xml"/><Relationship Id="rId9" Type="http://schemas.openxmlformats.org/officeDocument/2006/relationships/slide" Target="slide4.xml"/></Relationships>
</file>

<file path=ppt/slides/_rels/slide32.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28382/7745FreeTradeZ_SP.pdf?sequence=3&amp;isAllowed=y" TargetMode="External"/><Relationship Id="rId7" Type="http://schemas.openxmlformats.org/officeDocument/2006/relationships/image" Target="../media/image58.jpeg"/><Relationship Id="rId2" Type="http://schemas.openxmlformats.org/officeDocument/2006/relationships/hyperlink" Target="https://wedocs.unep.org/bitstream/handle/20.500.11822/28382/7745FreeTradeZ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image" Target="../media/image21.svg"/><Relationship Id="rId5" Type="http://schemas.openxmlformats.org/officeDocument/2006/relationships/hyperlink" Target="https://wedocs.unep.org/bitstream/handle/20.500.11822/28382/7745FreeTradeZ_RU.pdf?sequence=2&amp;isAllowed=y" TargetMode="External"/><Relationship Id="rId10" Type="http://schemas.openxmlformats.org/officeDocument/2006/relationships/slide" Target="slide4.xml"/><Relationship Id="rId4" Type="http://schemas.openxmlformats.org/officeDocument/2006/relationships/hyperlink" Target="https://wedocs.unep.org/bitstream/handle/20.500.11822/28382/7745FreeTradeZ_AR.pdf?sequence=7&amp;isAllowed=y" TargetMode="External"/><Relationship Id="rId9" Type="http://schemas.openxmlformats.org/officeDocument/2006/relationships/image" Target="../media/image3.svg"/></Relationships>
</file>

<file path=ppt/slides/_rels/slide3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59.png"/><Relationship Id="rId7" Type="http://schemas.openxmlformats.org/officeDocument/2006/relationships/slide" Target="slide5.xml"/><Relationship Id="rId2" Type="http://schemas.openxmlformats.org/officeDocument/2006/relationships/hyperlink" Target="http://www.ozonaction.org/gascard/"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60.jpeg"/></Relationships>
</file>

<file path=ppt/slides/_rels/slide3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31484/8127NewIPICflyer.pdf?sequence=1&amp;isAllowed=y" TargetMode="External"/><Relationship Id="rId7" Type="http://schemas.openxmlformats.org/officeDocument/2006/relationships/image" Target="../media/image61.jpeg"/><Relationship Id="rId2" Type="http://schemas.openxmlformats.org/officeDocument/2006/relationships/hyperlink" Target="https://www.ozonaction.org/ipic/login"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image" Target="../media/image21.svg"/><Relationship Id="rId5" Type="http://schemas.openxmlformats.org/officeDocument/2006/relationships/hyperlink" Target="https://wedocs.unep.org/rest/api/core/bitstreams/87e3c638-c21c-40f3-a72a-f371d3ed8fbb/content" TargetMode="External"/><Relationship Id="rId10" Type="http://schemas.openxmlformats.org/officeDocument/2006/relationships/slide" Target="slide5.xml"/><Relationship Id="rId4" Type="http://schemas.openxmlformats.org/officeDocument/2006/relationships/hyperlink" Target="https://www.unep.org/ozonaction/resources/report/informal-prior-informed-consent-ipic-mechanism-2021-annual-report" TargetMode="External"/><Relationship Id="rId9" Type="http://schemas.openxmlformats.org/officeDocument/2006/relationships/image" Target="../media/image3.svg"/></Relationships>
</file>

<file path=ppt/slides/_rels/slide35.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33794/8157HCFC_tracker.pdf?sequence=1&amp;isAllowed=y" TargetMode="External"/><Relationship Id="rId7" Type="http://schemas.openxmlformats.org/officeDocument/2006/relationships/hyperlink" Target="https://wedocs.unep.org/bitstream/handle/20.500.11822/33794/HCFCtrack_FR.pdf?sequence=3&amp;isAllowed=y" TargetMode="External"/><Relationship Id="rId2" Type="http://schemas.openxmlformats.org/officeDocument/2006/relationships/image" Target="../media/image59.png"/><Relationship Id="rId1" Type="http://schemas.openxmlformats.org/officeDocument/2006/relationships/slideLayout" Target="../slideLayouts/slideLayout12.xml"/><Relationship Id="rId6" Type="http://schemas.openxmlformats.org/officeDocument/2006/relationships/hyperlink" Target="https://wedocs.unep.org/bitstream/handle/20.500.11822/33794/HCFCtrack_SP.pdf?sequence=4&amp;isAllowed=y" TargetMode="External"/><Relationship Id="rId11" Type="http://schemas.openxmlformats.org/officeDocument/2006/relationships/image" Target="../media/image21.svg"/><Relationship Id="rId5" Type="http://schemas.openxmlformats.org/officeDocument/2006/relationships/hyperlink" Target="https://www.ozonaction.org/QuotaTracker/auth/login" TargetMode="External"/><Relationship Id="rId10" Type="http://schemas.openxmlformats.org/officeDocument/2006/relationships/slide" Target="slide5.xml"/><Relationship Id="rId4" Type="http://schemas.openxmlformats.org/officeDocument/2006/relationships/image" Target="../media/image62.jpeg"/><Relationship Id="rId9" Type="http://schemas.openxmlformats.org/officeDocument/2006/relationships/image" Target="../media/image3.svg"/></Relationships>
</file>

<file path=ppt/slides/_rels/slide3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59.png"/><Relationship Id="rId7" Type="http://schemas.openxmlformats.org/officeDocument/2006/relationships/slide" Target="slide5.xml"/><Relationship Id="rId2" Type="http://schemas.openxmlformats.org/officeDocument/2006/relationships/hyperlink" Target="https://wedocs.unep.org/bitstream/handle/20.500.11822/27134/8016Smartapp1.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63.jpeg"/></Relationships>
</file>

<file path=ppt/slides/_rels/slide37.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hyperlink" Target="https://wedocs.unep.org/bitstream/handle/20.500.11822/32125/WhatGas_RU.pdf?sequence=3&amp;isAllowed=y" TargetMode="External"/><Relationship Id="rId7" Type="http://schemas.openxmlformats.org/officeDocument/2006/relationships/image" Target="../media/image3.svg"/><Relationship Id="rId2" Type="http://schemas.openxmlformats.org/officeDocument/2006/relationships/hyperlink" Target="https://wedocs.unep.org/bitstream/handle/20.500.11822/32125/WhatGas.pdf?sequence=1&amp;isAllowed=y"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64.jpeg"/><Relationship Id="rId4" Type="http://schemas.openxmlformats.org/officeDocument/2006/relationships/image" Target="../media/image59.png"/><Relationship Id="rId9" Type="http://schemas.openxmlformats.org/officeDocument/2006/relationships/image" Target="../media/image21.svg"/></Relationships>
</file>

<file path=ppt/slides/_rels/slide38.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5.png"/><Relationship Id="rId7" Type="http://schemas.openxmlformats.org/officeDocument/2006/relationships/slide" Target="slide5.xml"/><Relationship Id="rId2" Type="http://schemas.openxmlformats.org/officeDocument/2006/relationships/hyperlink" Target="https://wedocs.unep.org/bitstream/handle/20.500.11822/46655/8350-UN-NSW-workfile.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66.jpeg"/></Relationships>
</file>

<file path=ppt/slides/_rels/slide39.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5.png"/><Relationship Id="rId7" Type="http://schemas.openxmlformats.org/officeDocument/2006/relationships/slide" Target="slide5.xml"/><Relationship Id="rId2" Type="http://schemas.openxmlformats.org/officeDocument/2006/relationships/hyperlink" Target="https://wedocs.unep.org/bitstream/handle/20.500.11822/42087/illegal_trade_HCFCs.pdf?sequence=3&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67.jpeg"/></Relationships>
</file>

<file path=ppt/slides/_rels/slide4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5.png"/><Relationship Id="rId7" Type="http://schemas.openxmlformats.org/officeDocument/2006/relationships/slide" Target="slide5.xml"/><Relationship Id="rId2" Type="http://schemas.openxmlformats.org/officeDocument/2006/relationships/hyperlink" Target="https://wedocs.unep.org/bitstream/handle/20.500.11822/30375/8097GlobalAward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68.jpeg"/><Relationship Id="rId5" Type="http://schemas.openxmlformats.org/officeDocument/2006/relationships/image" Target="../media/image3.svg"/><Relationship Id="rId4" Type="http://schemas.openxmlformats.org/officeDocument/2006/relationships/slide" Target="slide2.xml"/></Relationships>
</file>

<file path=ppt/slides/_rels/slide41.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26450/HFCs_control_EN.pdf?sequence=1&amp;isAllowed=y" TargetMode="External"/><Relationship Id="rId7" Type="http://schemas.openxmlformats.org/officeDocument/2006/relationships/image" Target="../media/image69.jpeg"/><Relationship Id="rId2" Type="http://schemas.openxmlformats.org/officeDocument/2006/relationships/hyperlink" Target="http://wedocs.unep.org/bitstream/handle/20.500.11822/26450/HFCs_control_FR.pdf?sequence=2&amp;isAllowed=y"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image" Target="../media/image21.svg"/><Relationship Id="rId5" Type="http://schemas.openxmlformats.org/officeDocument/2006/relationships/hyperlink" Target="http://wedocs.unep.org/bitstream/handle/20.500.11822/26450/HFCs_control_RU.pdf?sequence=3&amp;isAllowed=y" TargetMode="External"/><Relationship Id="rId10" Type="http://schemas.openxmlformats.org/officeDocument/2006/relationships/slide" Target="slide5.xml"/><Relationship Id="rId4" Type="http://schemas.openxmlformats.org/officeDocument/2006/relationships/hyperlink" Target="http://wedocs.unep.org/bitstream/handle/20.500.11822/26450/HFCs_control_SP.pdf?sequence=4&amp;isAllowed=y" TargetMode="External"/><Relationship Id="rId9" Type="http://schemas.openxmlformats.org/officeDocument/2006/relationships/image" Target="../media/image3.svg"/></Relationships>
</file>

<file path=ppt/slides/_rels/slide42.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5.png"/><Relationship Id="rId7" Type="http://schemas.openxmlformats.org/officeDocument/2006/relationships/slide" Target="slide5.xml"/><Relationship Id="rId2" Type="http://schemas.openxmlformats.org/officeDocument/2006/relationships/hyperlink" Target="https://wedocs.unep.org/bitstream/handle/20.500.11822/14879/7792-e-Minimisingquarantineandpre-shipment%28QPS%29usesofmethylbromide.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70.jpeg"/></Relationships>
</file>

<file path=ppt/slides/_rels/slide43.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8414/7674MethylBr_EN.pdf?sequence=1&amp;isAllowed=y" TargetMode="External"/><Relationship Id="rId7" Type="http://schemas.openxmlformats.org/officeDocument/2006/relationships/slide" Target="slide2.xml"/><Relationship Id="rId2" Type="http://schemas.openxmlformats.org/officeDocument/2006/relationships/hyperlink" Target="https://wedocs.unep.org/bitstream/handle/20.500.11822/28414/7674MethylBr_FR.pdf?sequence=2&amp;isAllowed=y" TargetMode="External"/><Relationship Id="rId1" Type="http://schemas.openxmlformats.org/officeDocument/2006/relationships/slideLayout" Target="../slideLayouts/slideLayout12.xml"/><Relationship Id="rId6" Type="http://schemas.openxmlformats.org/officeDocument/2006/relationships/image" Target="../media/image71.jpeg"/><Relationship Id="rId5" Type="http://schemas.openxmlformats.org/officeDocument/2006/relationships/image" Target="../media/image65.png"/><Relationship Id="rId10" Type="http://schemas.openxmlformats.org/officeDocument/2006/relationships/image" Target="../media/image21.svg"/><Relationship Id="rId4" Type="http://schemas.openxmlformats.org/officeDocument/2006/relationships/hyperlink" Target="https://wedocs.unep.org/bitstream/handle/20.500.11822/28414/7674MethylBr_SP.pdf?sequence=3&amp;isAllowed=y" TargetMode="External"/><Relationship Id="rId9" Type="http://schemas.openxmlformats.org/officeDocument/2006/relationships/slide" Target="slide5.xml"/></Relationships>
</file>

<file path=ppt/slides/_rels/slide44.xml.rels><?xml version="1.0" encoding="UTF-8" standalone="yes"?>
<Relationships xmlns="http://schemas.openxmlformats.org/package/2006/relationships"><Relationship Id="rId8" Type="http://schemas.openxmlformats.org/officeDocument/2006/relationships/hyperlink" Target="https://wedocs.unep.org/bitstream/handle/20.500.11822/26931/7571CTM_3rdedition_RU.pdf?sequence=3&amp;isAllowed=y" TargetMode="External"/><Relationship Id="rId3" Type="http://schemas.openxmlformats.org/officeDocument/2006/relationships/hyperlink" Target="https://wedocs.unep.org/bitstream/handle/20.500.11822/26931/7571CTM_3rdedition_EN.pdf?sequence=1&amp;isAllowed=y" TargetMode="External"/><Relationship Id="rId7" Type="http://schemas.openxmlformats.org/officeDocument/2006/relationships/image" Target="../media/image3.svg"/><Relationship Id="rId2" Type="http://schemas.openxmlformats.org/officeDocument/2006/relationships/hyperlink" Target="https://wedocs.unep.org/bitstream/handle/20.500.11822/26931/7571CTM_3rdedition_FR.pdf?sequence=2&amp;isAllowed=y" TargetMode="External"/><Relationship Id="rId1" Type="http://schemas.openxmlformats.org/officeDocument/2006/relationships/slideLayout" Target="../slideLayouts/slideLayout12.xml"/><Relationship Id="rId6" Type="http://schemas.openxmlformats.org/officeDocument/2006/relationships/slide" Target="slide2.xml"/><Relationship Id="rId11" Type="http://schemas.openxmlformats.org/officeDocument/2006/relationships/image" Target="../media/image21.svg"/><Relationship Id="rId5" Type="http://schemas.openxmlformats.org/officeDocument/2006/relationships/image" Target="../media/image65.png"/><Relationship Id="rId10" Type="http://schemas.openxmlformats.org/officeDocument/2006/relationships/slide" Target="slide5.xml"/><Relationship Id="rId4" Type="http://schemas.openxmlformats.org/officeDocument/2006/relationships/hyperlink" Target="https://wedocs.unep.org/bitstream/handle/20.500.11822/26931/7571CTM_3rdedition_SP.pdf?sequence=4&amp;isAllowed=y" TargetMode="External"/><Relationship Id="rId9" Type="http://schemas.openxmlformats.org/officeDocument/2006/relationships/image" Target="../media/image72.jpeg"/></Relationships>
</file>

<file path=ppt/slides/_rels/slide45.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5.png"/><Relationship Id="rId7" Type="http://schemas.openxmlformats.org/officeDocument/2006/relationships/slide" Target="slide5.xml"/><Relationship Id="rId2" Type="http://schemas.openxmlformats.org/officeDocument/2006/relationships/hyperlink" Target="https://wedocs.unep.org/bitstream/handle/20.500.11822/30436/7622EnforcStrategies.pdf?sequence=1&amp;isAllowed=y" TargetMode="External"/><Relationship Id="rId1" Type="http://schemas.openxmlformats.org/officeDocument/2006/relationships/slideLayout" Target="../slideLayouts/slideLayout12.xml"/><Relationship Id="rId6" Type="http://schemas.openxmlformats.org/officeDocument/2006/relationships/image" Target="../media/image73.jpeg"/><Relationship Id="rId5" Type="http://schemas.openxmlformats.org/officeDocument/2006/relationships/image" Target="../media/image3.svg"/><Relationship Id="rId4" Type="http://schemas.openxmlformats.org/officeDocument/2006/relationships/slide" Target="slide2.xml"/></Relationships>
</file>

<file path=ppt/slides/_rels/slide4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74.jpeg"/><Relationship Id="rId7" Type="http://schemas.openxmlformats.org/officeDocument/2006/relationships/slide" Target="slide5.xml"/><Relationship Id="rId2" Type="http://schemas.openxmlformats.org/officeDocument/2006/relationships/hyperlink" Target="https://wedocs.unep.org/bitstream/handle/20.500.11822/42128/customs_officers_award.pdf?sequence=3&amp;isAllowed=y" TargetMode="External"/><Relationship Id="rId1" Type="http://schemas.openxmlformats.org/officeDocument/2006/relationships/slideLayout" Target="../slideLayouts/slideLayout12.xml"/><Relationship Id="rId6" Type="http://schemas.openxmlformats.org/officeDocument/2006/relationships/image" Target="../media/image75.png"/><Relationship Id="rId5" Type="http://schemas.openxmlformats.org/officeDocument/2006/relationships/image" Target="../media/image3.svg"/><Relationship Id="rId4" Type="http://schemas.openxmlformats.org/officeDocument/2006/relationships/slide" Target="slide2.xml"/></Relationships>
</file>

<file path=ppt/slides/_rels/slide4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39706/Green_customs_gde.pdf?sequence=3&amp;isAllowed=y" TargetMode="External"/><Relationship Id="rId7" Type="http://schemas.openxmlformats.org/officeDocument/2006/relationships/image" Target="../media/image76.jpeg"/><Relationship Id="rId2" Type="http://schemas.openxmlformats.org/officeDocument/2006/relationships/notesSlide" Target="../notesSlides/notesSlide23.xml"/><Relationship Id="rId1" Type="http://schemas.openxmlformats.org/officeDocument/2006/relationships/slideLayout" Target="../slideLayouts/slideLayout12.xml"/><Relationship Id="rId6" Type="http://schemas.openxmlformats.org/officeDocument/2006/relationships/image" Target="../media/image75.png"/><Relationship Id="rId11" Type="http://schemas.openxmlformats.org/officeDocument/2006/relationships/image" Target="../media/image21.svg"/><Relationship Id="rId5" Type="http://schemas.openxmlformats.org/officeDocument/2006/relationships/hyperlink" Target="https://wedocs.unep.org/bitstream/handle/20.500.11822/39706/Green_customs_gde_SP.pdf?sequence=5&amp;isAllowed=y" TargetMode="External"/><Relationship Id="rId10" Type="http://schemas.openxmlformats.org/officeDocument/2006/relationships/slide" Target="slide5.xml"/><Relationship Id="rId4" Type="http://schemas.openxmlformats.org/officeDocument/2006/relationships/hyperlink" Target="https://wedocs.unep.org/bitstream/handle/20.500.11822/39706/Green_customs_gde_FR.pdf?sequence=4&amp;isAllowed=y" TargetMode="External"/><Relationship Id="rId9" Type="http://schemas.openxmlformats.org/officeDocument/2006/relationships/image" Target="../media/image3.svg"/></Relationships>
</file>

<file path=ppt/slides/_rels/slide48.xml.rels><?xml version="1.0" encoding="UTF-8" standalone="yes"?>
<Relationships xmlns="http://schemas.openxmlformats.org/package/2006/relationships"><Relationship Id="rId8" Type="http://schemas.openxmlformats.org/officeDocument/2006/relationships/image" Target="../media/image77.jpeg"/><Relationship Id="rId3" Type="http://schemas.openxmlformats.org/officeDocument/2006/relationships/hyperlink" Target="https://wedocs.unep.org/bitstream/handle/20.500.11822/45492/mainstreaming_gender_montreal_protocol_AR.pdf?sequence=12&amp;isAllowed=y" TargetMode="External"/><Relationship Id="rId7" Type="http://schemas.openxmlformats.org/officeDocument/2006/relationships/image" Target="../media/image65.png"/><Relationship Id="rId12" Type="http://schemas.openxmlformats.org/officeDocument/2006/relationships/image" Target="../media/image3.svg"/><Relationship Id="rId2" Type="http://schemas.openxmlformats.org/officeDocument/2006/relationships/hyperlink" Target="https://wedocs.unep.org/xmlui/bitstream/handle/20.500.11822/45492/mainstreaming_gender_montreal_protocol.pdf?sequence=3&amp;isAllowed=y" TargetMode="External"/><Relationship Id="rId1" Type="http://schemas.openxmlformats.org/officeDocument/2006/relationships/slideLayout" Target="../slideLayouts/slideLayout12.xml"/><Relationship Id="rId6" Type="http://schemas.openxmlformats.org/officeDocument/2006/relationships/hyperlink" Target="https://wedocs.unep.org/bitstream/handle/20.500.11822/45492/mainstreaming_gender_montreal_protocol_RU.pdf?sequence=5&amp;isAllowed=y" TargetMode="External"/><Relationship Id="rId11" Type="http://schemas.openxmlformats.org/officeDocument/2006/relationships/slide" Target="slide2.xml"/><Relationship Id="rId5" Type="http://schemas.openxmlformats.org/officeDocument/2006/relationships/hyperlink" Target="https://wedocs.unep.org/bitstream/handle/20.500.11822/45492/mainstreaming_gender_montreal_protocol_SP.pdf?sequence=8&amp;isAllowed=y" TargetMode="External"/><Relationship Id="rId10" Type="http://schemas.openxmlformats.org/officeDocument/2006/relationships/image" Target="../media/image21.svg"/><Relationship Id="rId4" Type="http://schemas.openxmlformats.org/officeDocument/2006/relationships/hyperlink" Target="https://wedocs.unep.org/bitstream/handle/20.500.11822/45492/mainstreaming_gender_montreal_protocol_FR.pdf?sequence=10&amp;isAllowed=y" TargetMode="External"/><Relationship Id="rId9" Type="http://schemas.openxmlformats.org/officeDocument/2006/relationships/slide" Target="slide6.xml"/></Relationships>
</file>

<file path=ppt/slides/_rels/slide4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41093/Gender_mainstreaming_LAC_SP.pdf?sequence=6&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41093/Gender_mainstreaming_LAC.pdf?sequence=4&amp;isAllowed=y" TargetMode="External"/><Relationship Id="rId1" Type="http://schemas.openxmlformats.org/officeDocument/2006/relationships/slideLayout" Target="../slideLayouts/slideLayout12.xml"/><Relationship Id="rId6" Type="http://schemas.openxmlformats.org/officeDocument/2006/relationships/slide" Target="slide6.xml"/><Relationship Id="rId5" Type="http://schemas.openxmlformats.org/officeDocument/2006/relationships/image" Target="../media/image78.jpeg"/><Relationship Id="rId4" Type="http://schemas.openxmlformats.org/officeDocument/2006/relationships/image" Target="../media/image65.png"/><Relationship Id="rId9" Type="http://schemas.openxmlformats.org/officeDocument/2006/relationships/image" Target="../media/image3.svg"/></Relationships>
</file>

<file path=ppt/slides/_rels/slide50.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65.png"/><Relationship Id="rId7" Type="http://schemas.openxmlformats.org/officeDocument/2006/relationships/slide" Target="slide2.xml"/><Relationship Id="rId2" Type="http://schemas.openxmlformats.org/officeDocument/2006/relationships/hyperlink" Target="https://wedocs.unep.org/bitstream/handle/20.500.11822/40997/women_in_cooling_survey.pdf?sequence=3&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6.xml"/><Relationship Id="rId4" Type="http://schemas.openxmlformats.org/officeDocument/2006/relationships/image" Target="../media/image79.jpeg"/></Relationships>
</file>

<file path=ppt/slides/_rels/slide51.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65.png"/><Relationship Id="rId7" Type="http://schemas.openxmlformats.org/officeDocument/2006/relationships/slide" Target="slide2.xml"/><Relationship Id="rId2" Type="http://schemas.openxmlformats.org/officeDocument/2006/relationships/hyperlink" Target="https://wedocs.unep.org/bitstream/handle/20.500.11822/29236/8051Women_in_RAC.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6.xml"/><Relationship Id="rId4" Type="http://schemas.openxmlformats.org/officeDocument/2006/relationships/image" Target="../media/image80.jpeg"/></Relationships>
</file>

<file path=ppt/slides/_rels/slide52.xml.rels><?xml version="1.0" encoding="UTF-8" standalone="yes"?>
<Relationships xmlns="http://schemas.openxmlformats.org/package/2006/relationships"><Relationship Id="rId8" Type="http://schemas.openxmlformats.org/officeDocument/2006/relationships/image" Target="../media/image81.jpg"/><Relationship Id="rId3" Type="http://schemas.openxmlformats.org/officeDocument/2006/relationships/slide" Target="slide6.xml"/><Relationship Id="rId7" Type="http://schemas.openxmlformats.org/officeDocument/2006/relationships/image" Target="../media/image44.png"/><Relationship Id="rId2" Type="http://schemas.openxmlformats.org/officeDocument/2006/relationships/hyperlink" Target="https://www.unep.org/ozonaction/resources/factsheet/gender-policy-implementation-throughout-lifecycle-projects-funded-under"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21.svg"/></Relationships>
</file>

<file path=ppt/slides/_rels/slide53.xml.rels><?xml version="1.0" encoding="UTF-8" standalone="yes"?>
<Relationships xmlns="http://schemas.openxmlformats.org/package/2006/relationships"><Relationship Id="rId8" Type="http://schemas.openxmlformats.org/officeDocument/2006/relationships/image" Target="../media/image82.jpg"/><Relationship Id="rId3" Type="http://schemas.openxmlformats.org/officeDocument/2006/relationships/slide" Target="slide6.xml"/><Relationship Id="rId7" Type="http://schemas.openxmlformats.org/officeDocument/2006/relationships/image" Target="../media/image44.png"/><Relationship Id="rId2" Type="http://schemas.openxmlformats.org/officeDocument/2006/relationships/hyperlink" Target="https://www.unep.org/ozonaction/resources/factsheet/gender-assessment-preparation-guide-multi-year-agreements-supported-under"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21.svg"/></Relationships>
</file>

<file path=ppt/slides/_rels/slide54.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83.jpg"/><Relationship Id="rId7" Type="http://schemas.openxmlformats.org/officeDocument/2006/relationships/image" Target="../media/image3.svg"/><Relationship Id="rId2" Type="http://schemas.openxmlformats.org/officeDocument/2006/relationships/hyperlink" Target="https://www.unep.org/ozonaction/resources/factsheet/understanding-gender-using-gender-related-terms-correctly-crucial-fostering"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10" Type="http://schemas.openxmlformats.org/officeDocument/2006/relationships/image" Target="../media/image84.png"/><Relationship Id="rId4" Type="http://schemas.openxmlformats.org/officeDocument/2006/relationships/slide" Target="slide6.xml"/><Relationship Id="rId9" Type="http://schemas.openxmlformats.org/officeDocument/2006/relationships/hyperlink" Target="https://wedocs.unep.org/bitstream/handle/20.500.11822/47393/understanding-gender-AR.pdf?sequence=5&amp;isAllowed=y" TargetMode="External"/></Relationships>
</file>

<file path=ppt/slides/_rels/slide55.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85.jpg"/><Relationship Id="rId7" Type="http://schemas.openxmlformats.org/officeDocument/2006/relationships/image" Target="../media/image3.svg"/><Relationship Id="rId2" Type="http://schemas.openxmlformats.org/officeDocument/2006/relationships/hyperlink" Target="https://www.unep.org/ozonaction/resources/factsheet/breaking-molds-inclusion-refrigeration-and-air-conditioning-industry"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10" Type="http://schemas.openxmlformats.org/officeDocument/2006/relationships/image" Target="../media/image86.png"/><Relationship Id="rId4" Type="http://schemas.openxmlformats.org/officeDocument/2006/relationships/slide" Target="slide6.xml"/><Relationship Id="rId9" Type="http://schemas.openxmlformats.org/officeDocument/2006/relationships/hyperlink" Target="https://wedocs.unep.org/bitstream/handle/20.500.11822/47392/Breaking_Molds_AR.pdf?sequence=5&amp;isAllowed=y" TargetMode="External"/></Relationships>
</file>

<file path=ppt/slides/_rels/slide56.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87.jpg"/><Relationship Id="rId7" Type="http://schemas.openxmlformats.org/officeDocument/2006/relationships/image" Target="../media/image3.svg"/><Relationship Id="rId2" Type="http://schemas.openxmlformats.org/officeDocument/2006/relationships/hyperlink" Target="https://www.unep.org/ozonaction/resources/factsheet/women-refrigeration-and-air-conditioning-rac-sector-why-it-matters"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10" Type="http://schemas.openxmlformats.org/officeDocument/2006/relationships/image" Target="../media/image86.png"/><Relationship Id="rId4" Type="http://schemas.openxmlformats.org/officeDocument/2006/relationships/slide" Target="slide6.xml"/><Relationship Id="rId9" Type="http://schemas.openxmlformats.org/officeDocument/2006/relationships/hyperlink" Target="https://wedocs.unep.org/bitstream/handle/20.500.11822/47384/women_refrigeration_AR.pdf?sequence=5&amp;isAllowed=y" TargetMode="External"/></Relationships>
</file>

<file path=ppt/slides/_rels/slide57.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88.jpg"/><Relationship Id="rId7" Type="http://schemas.openxmlformats.org/officeDocument/2006/relationships/image" Target="../media/image3.svg"/><Relationship Id="rId2" Type="http://schemas.openxmlformats.org/officeDocument/2006/relationships/hyperlink" Target="https://www.unep.org/ozonaction/resources/factsheet/6-ways-create-opportunities-women-join-and-professionally-succeed-refrigeration"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4" Type="http://schemas.openxmlformats.org/officeDocument/2006/relationships/slide" Target="slide6.xml"/><Relationship Id="rId9" Type="http://schemas.openxmlformats.org/officeDocument/2006/relationships/image" Target="../media/image84.png"/></Relationships>
</file>

<file path=ppt/slides/_rels/slide58.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89.jpg"/><Relationship Id="rId7" Type="http://schemas.openxmlformats.org/officeDocument/2006/relationships/image" Target="../media/image3.svg"/><Relationship Id="rId2" Type="http://schemas.openxmlformats.org/officeDocument/2006/relationships/hyperlink" Target="https://www.unep.org/ozonaction/resources/factsheet/3-ways-create-gender-responsive-work-conditions"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10" Type="http://schemas.openxmlformats.org/officeDocument/2006/relationships/image" Target="../media/image90.png"/><Relationship Id="rId4" Type="http://schemas.openxmlformats.org/officeDocument/2006/relationships/slide" Target="slide6.xml"/><Relationship Id="rId9" Type="http://schemas.openxmlformats.org/officeDocument/2006/relationships/hyperlink" Target="https://wedocs.unep.org/bitstream/handle/20.500.11822/47388/gender-responsive-work-conditions-AR.pdf?sequence=5&amp;isAllowed=y"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91.jpg"/><Relationship Id="rId7" Type="http://schemas.openxmlformats.org/officeDocument/2006/relationships/image" Target="../media/image3.svg"/><Relationship Id="rId2" Type="http://schemas.openxmlformats.org/officeDocument/2006/relationships/hyperlink" Target="https://www.unep.org/ozonaction/resources/factsheet/womens-participation-refrigeration-and-air-conditioning-rac-sector"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10" Type="http://schemas.openxmlformats.org/officeDocument/2006/relationships/image" Target="../media/image92.png"/><Relationship Id="rId4" Type="http://schemas.openxmlformats.org/officeDocument/2006/relationships/slide" Target="slide6.xml"/><Relationship Id="rId9" Type="http://schemas.openxmlformats.org/officeDocument/2006/relationships/hyperlink" Target="https://wedocs.unep.org/bitstream/handle/20.500.11822/47391/women-participation-RAC-AR.pdf?sequence=5&amp;isAllowed=y" TargetMode="External"/></Relationships>
</file>

<file path=ppt/slides/_rels/slide60.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93.jpg"/><Relationship Id="rId7" Type="http://schemas.openxmlformats.org/officeDocument/2006/relationships/image" Target="../media/image3.svg"/><Relationship Id="rId2" Type="http://schemas.openxmlformats.org/officeDocument/2006/relationships/hyperlink" Target="https://www.unep.org/ozonaction/resources/factsheet/gender-mainstreaming-potential-linkages-between-montreal-protocol-and-gender"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10" Type="http://schemas.openxmlformats.org/officeDocument/2006/relationships/image" Target="../media/image94.png"/><Relationship Id="rId4" Type="http://schemas.openxmlformats.org/officeDocument/2006/relationships/slide" Target="slide6.xml"/><Relationship Id="rId9" Type="http://schemas.openxmlformats.org/officeDocument/2006/relationships/hyperlink" Target="https://wedocs.unep.org/bitstream/handle/20.500.11822/47383/Montreal_Protocol_gender_AR.pdf?sequence=5&amp;isAllowed=y" TargetMode="External"/></Relationships>
</file>

<file path=ppt/slides/_rels/slide61.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95.jpg"/><Relationship Id="rId7" Type="http://schemas.openxmlformats.org/officeDocument/2006/relationships/image" Target="../media/image3.svg"/><Relationship Id="rId2" Type="http://schemas.openxmlformats.org/officeDocument/2006/relationships/hyperlink" Target="https://www.unep.org/ozonaction/resources/factsheet/womens-rights-refrigeration-and-air-conditioning-rac"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10" Type="http://schemas.openxmlformats.org/officeDocument/2006/relationships/image" Target="../media/image96.png"/><Relationship Id="rId4" Type="http://schemas.openxmlformats.org/officeDocument/2006/relationships/slide" Target="slide6.xml"/><Relationship Id="rId9" Type="http://schemas.openxmlformats.org/officeDocument/2006/relationships/hyperlink" Target="https://wedocs.unep.org/bitstream/handle/20.500.11822/47390/Women_Rights_AR.pdf?sequence=5&amp;isAllowed=y" TargetMode="External"/></Relationships>
</file>

<file path=ppt/slides/_rels/slide62.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97.png"/><Relationship Id="rId7" Type="http://schemas.openxmlformats.org/officeDocument/2006/relationships/slide" Target="slide2.xml"/><Relationship Id="rId2" Type="http://schemas.openxmlformats.org/officeDocument/2006/relationships/hyperlink" Target="https://www.unep.org/ozonaction/posters-world-ozone-day-2022"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6.xml"/><Relationship Id="rId4" Type="http://schemas.openxmlformats.org/officeDocument/2006/relationships/image" Target="../media/image75.png"/></Relationships>
</file>

<file path=ppt/slides/_rels/slide6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rest/api/core/bitstreams/a8404b00-eafc-4f0a-8d74-9abb3ee80ce8/content?authentication-token=eyJhbGciOiJIUzI1NiJ9.eyJlaWQiOiJjZWE1ZTZhOC1lODdkLTQ0ODYtYWQ1ZC1kYjk0YzRhZjgzNzkiLCJzZyI6W10sImV4cCI6MTc3OTExMTk0MywiYXV0aGVudGljYXRpb25NZXRob2QiOiJwYXNzd29yZCJ9.2GiIEMKwm6NRSv7HRB1VFZKm3O_jzvKMWFZCD6A79rc" TargetMode="External"/><Relationship Id="rId7" Type="http://schemas.openxmlformats.org/officeDocument/2006/relationships/image" Target="../media/image21.svg"/><Relationship Id="rId2" Type="http://schemas.openxmlformats.org/officeDocument/2006/relationships/hyperlink" Target="https://wedocs.unep.org/rest/api/core/bitstreams/17817106-ca9a-4930-9a74-cd9cfa27b1bc/content?authentication-token=eyJhbGciOiJIUzI1NiJ9.eyJlaWQiOiJjZWE1ZTZhOC1lODdkLTQ0ODYtYWQ1ZC1kYjk0YzRhZjgzNzkiLCJzZyI6W10sImV4cCI6MTc3OTExMTkxNCwiYXV0aGVudGljYXRpb25NZXRob2QiOiJwYXNzd29yZCJ9.YcxikgWIniZh2-ov9klbpzG378ICvTW3U8s3X0-yY-E" TargetMode="External"/><Relationship Id="rId1" Type="http://schemas.openxmlformats.org/officeDocument/2006/relationships/slideLayout" Target="../slideLayouts/slideLayout12.xml"/><Relationship Id="rId6" Type="http://schemas.openxmlformats.org/officeDocument/2006/relationships/slide" Target="slide9.xml"/><Relationship Id="rId5" Type="http://schemas.openxmlformats.org/officeDocument/2006/relationships/image" Target="../media/image44.png"/><Relationship Id="rId10" Type="http://schemas.openxmlformats.org/officeDocument/2006/relationships/image" Target="../media/image98.jpg"/><Relationship Id="rId4" Type="http://schemas.openxmlformats.org/officeDocument/2006/relationships/hyperlink" Target="https://wedocs.unep.org/rest/api/core/bitstreams/870d5114-892d-4a8d-9951-48b3aa02eb35/content?authentication-token=eyJhbGciOiJIUzI1NiJ9.eyJlaWQiOiJjZWE1ZTZhOC1lODdkLTQ0ODYtYWQ1ZC1kYjk0YzRhZjgzNzkiLCJzZyI6W10sImV4cCI6MTc3OTExMTk1NywiYXV0aGVudGljYXRpb25NZXRob2QiOiJwYXNzd29yZCJ9.mD95IfPkeMC1s2GTAJlPhCmjGRvKi9R03H_dIJ3pp3s" TargetMode="External"/><Relationship Id="rId9" Type="http://schemas.openxmlformats.org/officeDocument/2006/relationships/image" Target="../media/image3.svg"/></Relationships>
</file>

<file path=ppt/slides/_rels/slide64.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42969/8285_HFC_Quota%20System_RU.pdf?sequence=7&amp;isAllowed=y" TargetMode="External"/><Relationship Id="rId7" Type="http://schemas.openxmlformats.org/officeDocument/2006/relationships/slide" Target="slide9.xml"/><Relationship Id="rId2" Type="http://schemas.openxmlformats.org/officeDocument/2006/relationships/hyperlink" Target="https://wedocs.unep.org/bitstream/handle/20.500.11822/42969/8285_HFC_Quota%20System.pdf?sequence=1&amp;isAllowed=y" TargetMode="External"/><Relationship Id="rId1" Type="http://schemas.openxmlformats.org/officeDocument/2006/relationships/slideLayout" Target="../slideLayouts/slideLayout12.xml"/><Relationship Id="rId6" Type="http://schemas.openxmlformats.org/officeDocument/2006/relationships/image" Target="../media/image99.jpeg"/><Relationship Id="rId5" Type="http://schemas.openxmlformats.org/officeDocument/2006/relationships/image" Target="../media/image44.png"/><Relationship Id="rId10" Type="http://schemas.openxmlformats.org/officeDocument/2006/relationships/image" Target="../media/image3.svg"/><Relationship Id="rId4" Type="http://schemas.openxmlformats.org/officeDocument/2006/relationships/hyperlink" Target="https://wedocs.unep.org/bitstream/handle/20.500.11822/42969/8285_HFC_Quota%20System_ES.pdf?sequence=5&amp;isAllowed=y" TargetMode="External"/><Relationship Id="rId9" Type="http://schemas.openxmlformats.org/officeDocument/2006/relationships/slide" Target="slide2.xml"/></Relationships>
</file>

<file path=ppt/slides/_rels/slide65.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43114/logbooks_refrigeration_RU.pdf?sequence=5&amp;isAllowed=y" TargetMode="External"/><Relationship Id="rId7" Type="http://schemas.openxmlformats.org/officeDocument/2006/relationships/slide" Target="slide9.xml"/><Relationship Id="rId2" Type="http://schemas.openxmlformats.org/officeDocument/2006/relationships/hyperlink" Target="https://wedocs.unep.org/bitstream/handle/20.500.11822/43114/logbooks_refrigeration_EN.pdf?sequence=4&amp;isAllowed=y" TargetMode="External"/><Relationship Id="rId1" Type="http://schemas.openxmlformats.org/officeDocument/2006/relationships/slideLayout" Target="../slideLayouts/slideLayout12.xml"/><Relationship Id="rId6" Type="http://schemas.openxmlformats.org/officeDocument/2006/relationships/image" Target="../media/image47.jpeg"/><Relationship Id="rId5" Type="http://schemas.openxmlformats.org/officeDocument/2006/relationships/image" Target="../media/image44.png"/><Relationship Id="rId10" Type="http://schemas.openxmlformats.org/officeDocument/2006/relationships/image" Target="../media/image3.svg"/><Relationship Id="rId4" Type="http://schemas.openxmlformats.org/officeDocument/2006/relationships/hyperlink" Target="https://wedocs.unep.org/bitstream/handle/20.500.11822/43114/logbooks_refrigeration_SP.pdf?sequence=8&amp;isAllowed=y" TargetMode="External"/><Relationship Id="rId9" Type="http://schemas.openxmlformats.org/officeDocument/2006/relationships/slide" Target="slide2.xml"/></Relationships>
</file>

<file path=ppt/slides/_rels/slide66.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44.png"/><Relationship Id="rId7" Type="http://schemas.openxmlformats.org/officeDocument/2006/relationships/slide" Target="slide2.xml"/><Relationship Id="rId2" Type="http://schemas.openxmlformats.org/officeDocument/2006/relationships/hyperlink" Target="https://wedocs.unep.org/bitstream/handle/20.500.11822/42970/8286_RPL%20Mongolia.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9.xml"/><Relationship Id="rId4" Type="http://schemas.openxmlformats.org/officeDocument/2006/relationships/image" Target="../media/image100.jpeg"/></Relationships>
</file>

<file path=ppt/slides/_rels/slide6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35350/8187Ref_RU.pdf?sequence=5&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35350/8187Ref_EN.pdf?sequence=4&amp;isAllowed=y" TargetMode="External"/><Relationship Id="rId1" Type="http://schemas.openxmlformats.org/officeDocument/2006/relationships/slideLayout" Target="../slideLayouts/slideLayout12.xml"/><Relationship Id="rId6" Type="http://schemas.openxmlformats.org/officeDocument/2006/relationships/slide" Target="slide9.xml"/><Relationship Id="rId5" Type="http://schemas.openxmlformats.org/officeDocument/2006/relationships/image" Target="../media/image101.jpeg"/><Relationship Id="rId4" Type="http://schemas.openxmlformats.org/officeDocument/2006/relationships/image" Target="../media/image44.png"/><Relationship Id="rId9" Type="http://schemas.openxmlformats.org/officeDocument/2006/relationships/image" Target="../media/image3.svg"/></Relationships>
</file>

<file path=ppt/slides/_rels/slide68.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44.png"/><Relationship Id="rId7" Type="http://schemas.openxmlformats.org/officeDocument/2006/relationships/slide" Target="slide9.xml"/><Relationship Id="rId2" Type="http://schemas.openxmlformats.org/officeDocument/2006/relationships/hyperlink" Target="https://wedocs.unep.org/bitstream/handle/20.500.11822/31293/HS_cheatsheet_EN.pdf?sequence=1&amp;isAllowed=y" TargetMode="External"/><Relationship Id="rId1" Type="http://schemas.openxmlformats.org/officeDocument/2006/relationships/slideLayout" Target="../slideLayouts/slideLayout12.xml"/><Relationship Id="rId6" Type="http://schemas.openxmlformats.org/officeDocument/2006/relationships/hyperlink" Target="https://wedocs.unep.org/bitstream/handle/20.500.11822/31293/HSCS_RU.pdf?sequence=5&amp;isAllowed=y" TargetMode="External"/><Relationship Id="rId5" Type="http://schemas.openxmlformats.org/officeDocument/2006/relationships/hyperlink" Target="https://wedocs.unep.org/bitstream/handle/20.500.11822/31293/HSfactsheet_SP.pdf?sequence=3&amp;isAllowed=y" TargetMode="External"/><Relationship Id="rId10" Type="http://schemas.openxmlformats.org/officeDocument/2006/relationships/image" Target="../media/image3.svg"/><Relationship Id="rId4" Type="http://schemas.openxmlformats.org/officeDocument/2006/relationships/image" Target="../media/image50.jpeg"/><Relationship Id="rId9" Type="http://schemas.openxmlformats.org/officeDocument/2006/relationships/slide" Target="slide2.xml"/></Relationships>
</file>

<file path=ppt/slides/_rels/slide6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4.png"/><Relationship Id="rId7" Type="http://schemas.openxmlformats.org/officeDocument/2006/relationships/image" Target="../media/image21.svg"/><Relationship Id="rId2" Type="http://schemas.openxmlformats.org/officeDocument/2006/relationships/notesSlide" Target="../notesSlides/notesSlide24.xml"/><Relationship Id="rId1" Type="http://schemas.openxmlformats.org/officeDocument/2006/relationships/slideLayout" Target="../slideLayouts/slideLayout12.xml"/><Relationship Id="rId6" Type="http://schemas.openxmlformats.org/officeDocument/2006/relationships/slide" Target="slide9.xml"/><Relationship Id="rId11" Type="http://schemas.openxmlformats.org/officeDocument/2006/relationships/hyperlink" Target="https://wedocs.unep.org/bitstream/handle/20.500.11822/31260/ODS_RU.pdf?sequence=3&amp;isAllowed=y" TargetMode="External"/><Relationship Id="rId5" Type="http://schemas.openxmlformats.org/officeDocument/2006/relationships/image" Target="../media/image49.jpeg"/><Relationship Id="rId10" Type="http://schemas.openxmlformats.org/officeDocument/2006/relationships/hyperlink" Target="https://wedocs.unep.org/bitstream/handle/20.500.11822/31260/ods.pdf?sequence=1&amp;isAllowed=y" TargetMode="External"/><Relationship Id="rId4" Type="http://schemas.openxmlformats.org/officeDocument/2006/relationships/hyperlink" Target="https://wedocs.unep.org/bitstream/handle/20.500.11822/32200/8133Cylinder_colours.pdf?sequence=1&amp;isAllowed=y" TargetMode="External"/><Relationship Id="rId9" Type="http://schemas.openxmlformats.org/officeDocument/2006/relationships/image" Target="../media/image3.svg"/></Relationships>
</file>

<file path=ppt/slides/_rels/slide7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32200/Cycolours_RU.pdf?sequence=5&amp;isAllowed=y" TargetMode="External"/><Relationship Id="rId7" Type="http://schemas.openxmlformats.org/officeDocument/2006/relationships/slide" Target="slide9.xml"/><Relationship Id="rId2" Type="http://schemas.openxmlformats.org/officeDocument/2006/relationships/hyperlink" Target="https://wedocs.unep.org/bitstream/handle/20.500.11822/32200/8133Cylinder_colours.pdf?sequence=1&amp;isAllowed=y" TargetMode="External"/><Relationship Id="rId1" Type="http://schemas.openxmlformats.org/officeDocument/2006/relationships/slideLayout" Target="../slideLayouts/slideLayout12.xml"/><Relationship Id="rId6" Type="http://schemas.openxmlformats.org/officeDocument/2006/relationships/image" Target="../media/image51.jpeg"/><Relationship Id="rId5" Type="http://schemas.openxmlformats.org/officeDocument/2006/relationships/image" Target="../media/image44.png"/><Relationship Id="rId10" Type="http://schemas.openxmlformats.org/officeDocument/2006/relationships/image" Target="../media/image3.svg"/><Relationship Id="rId4" Type="http://schemas.openxmlformats.org/officeDocument/2006/relationships/hyperlink" Target="https://wedocs.unep.org/bitstream/handle/20.500.11822/32200/Cycolours_SP.pdf?sequence=3&amp;isAllowed=y" TargetMode="External"/><Relationship Id="rId9" Type="http://schemas.openxmlformats.org/officeDocument/2006/relationships/slide" Target="slide2.xml"/></Relationships>
</file>

<file path=ppt/slides/_rels/slide7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31933/8128Tail2_SP.pdf?sequence=3&amp;isAllowed=y" TargetMode="External"/><Relationship Id="rId7" Type="http://schemas.openxmlformats.org/officeDocument/2006/relationships/slide" Target="slide9.xml"/><Relationship Id="rId2" Type="http://schemas.openxmlformats.org/officeDocument/2006/relationships/hyperlink" Target="https://wedocs.unep.org/bitstream/handle/20.500.11822/31933/HCFCTail.pdf?sequence=1&amp;isAllowed=y" TargetMode="External"/><Relationship Id="rId1" Type="http://schemas.openxmlformats.org/officeDocument/2006/relationships/slideLayout" Target="../slideLayouts/slideLayout12.xml"/><Relationship Id="rId6" Type="http://schemas.openxmlformats.org/officeDocument/2006/relationships/image" Target="../media/image102.jpeg"/><Relationship Id="rId5" Type="http://schemas.openxmlformats.org/officeDocument/2006/relationships/image" Target="../media/image44.png"/><Relationship Id="rId10" Type="http://schemas.openxmlformats.org/officeDocument/2006/relationships/image" Target="../media/image3.svg"/><Relationship Id="rId4" Type="http://schemas.openxmlformats.org/officeDocument/2006/relationships/hyperlink" Target="https://wedocs.unep.org/bitstream/handle/20.500.11822/31933/HCFCl_RU.pdf?sequence=5&amp;isAllowed=y" TargetMode="External"/><Relationship Id="rId9" Type="http://schemas.openxmlformats.org/officeDocument/2006/relationships/slide" Target="slide2.xml"/></Relationships>
</file>

<file path=ppt/slides/_rels/slide72.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44.png"/><Relationship Id="rId7" Type="http://schemas.openxmlformats.org/officeDocument/2006/relationships/hyperlink" Target="https://wedocs.unep.org/bitstream/handle/20.500.11822/30600/8103HFCDataRFS_FR.pdf?sequence=3&amp;isAllowed=y" TargetMode="External"/><Relationship Id="rId2" Type="http://schemas.openxmlformats.org/officeDocument/2006/relationships/hyperlink" Target="https://wedocs.unep.org/bitstream/handle/20.500.11822/30600/8103HFC_DataR_FS_19.pdf?sequence=1&amp;isAllowed=y" TargetMode="External"/><Relationship Id="rId1" Type="http://schemas.openxmlformats.org/officeDocument/2006/relationships/slideLayout" Target="../slideLayouts/slideLayout12.xml"/><Relationship Id="rId6" Type="http://schemas.openxmlformats.org/officeDocument/2006/relationships/hyperlink" Target="https://wedocs.unep.org/bitstream/handle/20.500.11822/30600/8103HFCDataRU.pdf?sequence=7&amp;isAllowed=y" TargetMode="External"/><Relationship Id="rId11" Type="http://schemas.openxmlformats.org/officeDocument/2006/relationships/image" Target="../media/image3.svg"/><Relationship Id="rId5" Type="http://schemas.openxmlformats.org/officeDocument/2006/relationships/hyperlink" Target="https://wedocs.unep.org/bitstream/handle/20.500.11822/30600/8103HFCDataRFS_SP.pdf?sequence=4&amp;isAllowed=y" TargetMode="External"/><Relationship Id="rId10" Type="http://schemas.openxmlformats.org/officeDocument/2006/relationships/slide" Target="slide2.xml"/><Relationship Id="rId4" Type="http://schemas.openxmlformats.org/officeDocument/2006/relationships/image" Target="../media/image103.jpeg"/><Relationship Id="rId9" Type="http://schemas.openxmlformats.org/officeDocument/2006/relationships/image" Target="../media/image21.svg"/></Relationships>
</file>

<file path=ppt/slides/_rels/slide73.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44.png"/><Relationship Id="rId7" Type="http://schemas.openxmlformats.org/officeDocument/2006/relationships/slide" Target="slide2.xml"/><Relationship Id="rId2" Type="http://schemas.openxmlformats.org/officeDocument/2006/relationships/hyperlink" Target="https://wedocs.unep.org/bitstream/handle/20.500.11822/26802/7935FSKCEPTwinning.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9.xml"/><Relationship Id="rId4" Type="http://schemas.openxmlformats.org/officeDocument/2006/relationships/image" Target="../media/image104.jpeg"/></Relationships>
</file>

<file path=ppt/slides/_rels/slide74.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105.png"/><Relationship Id="rId7" Type="http://schemas.openxmlformats.org/officeDocument/2006/relationships/slide" Target="slide2.xml"/><Relationship Id="rId2" Type="http://schemas.openxmlformats.org/officeDocument/2006/relationships/hyperlink" Target="https://wedocs.unep.org/bitstream/handle/20.500.11822/26592/kigali_path.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9.xml"/><Relationship Id="rId4" Type="http://schemas.openxmlformats.org/officeDocument/2006/relationships/image" Target="../media/image44.png"/></Relationships>
</file>

<file path=ppt/slides/_rels/slide75.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44.png"/><Relationship Id="rId7" Type="http://schemas.openxmlformats.org/officeDocument/2006/relationships/slide" Target="slide2.xml"/><Relationship Id="rId2" Type="http://schemas.openxmlformats.org/officeDocument/2006/relationships/hyperlink" Target="https://wedocs.unep.org/bitstream/handle/20.500.11822/26731/7924RegStratODSECA.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9.xml"/><Relationship Id="rId4" Type="http://schemas.openxmlformats.org/officeDocument/2006/relationships/image" Target="../media/image106.jpeg"/></Relationships>
</file>

<file path=ppt/slides/_rels/slide76.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44.png"/><Relationship Id="rId7" Type="http://schemas.openxmlformats.org/officeDocument/2006/relationships/slide" Target="slide2.xml"/><Relationship Id="rId2" Type="http://schemas.openxmlformats.org/officeDocument/2006/relationships/hyperlink" Target="https://wedocs.unep.org/bitstream/handle/20.500.11822/26770/7897FS_Kigali_series.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9.xml"/><Relationship Id="rId4" Type="http://schemas.openxmlformats.org/officeDocument/2006/relationships/image" Target="../media/image107.jpeg"/></Relationships>
</file>

<file path=ppt/slides/_rels/slide7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26772/7894TraProd_Equip_EN.pdf?sequence=1&amp;isAllowed=y" TargetMode="External"/><Relationship Id="rId7" Type="http://schemas.openxmlformats.org/officeDocument/2006/relationships/image" Target="../media/image21.sv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slide" Target="slide9.xml"/><Relationship Id="rId5" Type="http://schemas.openxmlformats.org/officeDocument/2006/relationships/image" Target="../media/image53.jpeg"/><Relationship Id="rId4" Type="http://schemas.openxmlformats.org/officeDocument/2006/relationships/image" Target="../media/image44.png"/><Relationship Id="rId9" Type="http://schemas.openxmlformats.org/officeDocument/2006/relationships/image" Target="../media/image3.svg"/></Relationships>
</file>

<file path=ppt/slides/_rels/slide78.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28363/7781HCFCmixtures_EN.pdf?sequence=1&amp;isAllowed=y" TargetMode="External"/><Relationship Id="rId7" Type="http://schemas.openxmlformats.org/officeDocument/2006/relationships/slide" Target="slide9.xml"/><Relationship Id="rId2" Type="http://schemas.openxmlformats.org/officeDocument/2006/relationships/notesSlide" Target="../notesSlides/notesSlide26.xml"/><Relationship Id="rId1" Type="http://schemas.openxmlformats.org/officeDocument/2006/relationships/slideLayout" Target="../slideLayouts/slideLayout12.xml"/><Relationship Id="rId6" Type="http://schemas.openxmlformats.org/officeDocument/2006/relationships/image" Target="../media/image54.jpeg"/><Relationship Id="rId5" Type="http://schemas.openxmlformats.org/officeDocument/2006/relationships/image" Target="../media/image44.png"/><Relationship Id="rId10" Type="http://schemas.openxmlformats.org/officeDocument/2006/relationships/image" Target="../media/image3.svg"/><Relationship Id="rId4" Type="http://schemas.openxmlformats.org/officeDocument/2006/relationships/hyperlink" Target="https://wedocs.unep.org/bitstream/handle/20.500.11822/28363/7781HCFCmixtures_FR.pdf?sequence=2&amp;isAllowed=y" TargetMode="External"/><Relationship Id="rId9" Type="http://schemas.openxmlformats.org/officeDocument/2006/relationships/slide" Target="slide2.xml"/></Relationships>
</file>

<file path=ppt/slides/_rels/slide79.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8353/7782Non-ODS_EN.pdf?sequence=1&amp;isAllowed=y" TargetMode="External"/><Relationship Id="rId7" Type="http://schemas.openxmlformats.org/officeDocument/2006/relationships/slide" Target="slide2.xml"/><Relationship Id="rId2" Type="http://schemas.openxmlformats.org/officeDocument/2006/relationships/image" Target="../media/image44.png"/><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9.xml"/><Relationship Id="rId10" Type="http://schemas.openxmlformats.org/officeDocument/2006/relationships/hyperlink" Target="https://wedocs.unep.org/bitstream/handle/20.500.11822/28353/7782Non-ODS_FR.pdf?sequence=2&amp;isAllowed=y" TargetMode="External"/><Relationship Id="rId4" Type="http://schemas.openxmlformats.org/officeDocument/2006/relationships/image" Target="../media/image55.jpeg"/><Relationship Id="rId9" Type="http://schemas.openxmlformats.org/officeDocument/2006/relationships/hyperlink" Target="https://wedocs.unep.org/bitstream/handle/20.500.11822/28353/7782Non-ODS_SP.pdf?sequence=3&amp;isAllowed=y" TargetMode="External"/></Relationships>
</file>

<file path=ppt/slides/_rels/slide80.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28246/7789GWPRef_SP.pdf?sequence=1&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28246/7789GWPRef_EN.pdf?sequence=2&amp;isAllowed=y" TargetMode="External"/><Relationship Id="rId1" Type="http://schemas.openxmlformats.org/officeDocument/2006/relationships/slideLayout" Target="../slideLayouts/slideLayout12.xml"/><Relationship Id="rId6" Type="http://schemas.openxmlformats.org/officeDocument/2006/relationships/slide" Target="slide9.xml"/><Relationship Id="rId5" Type="http://schemas.openxmlformats.org/officeDocument/2006/relationships/image" Target="../media/image108.jpeg"/><Relationship Id="rId4" Type="http://schemas.openxmlformats.org/officeDocument/2006/relationships/image" Target="../media/image44.png"/><Relationship Id="rId9" Type="http://schemas.openxmlformats.org/officeDocument/2006/relationships/image" Target="../media/image3.svg"/></Relationships>
</file>

<file path=ppt/slides/_rels/slide81.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44.png"/><Relationship Id="rId7" Type="http://schemas.openxmlformats.org/officeDocument/2006/relationships/slide" Target="slide2.xml"/><Relationship Id="rId2" Type="http://schemas.openxmlformats.org/officeDocument/2006/relationships/hyperlink" Target="https://wedocs.unep.org/bitstream/handle/20.500.11822/28245/7790ODPRef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9.xml"/><Relationship Id="rId4" Type="http://schemas.openxmlformats.org/officeDocument/2006/relationships/image" Target="../media/image109.jpeg"/></Relationships>
</file>

<file path=ppt/slides/_rels/slide82.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44.png"/><Relationship Id="rId7" Type="http://schemas.openxmlformats.org/officeDocument/2006/relationships/slide" Target="slide2.xml"/><Relationship Id="rId2" Type="http://schemas.openxmlformats.org/officeDocument/2006/relationships/hyperlink" Target="https://wedocs.unep.org/bitstream/handle/20.500.11822/28348/7785ODPBlends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9.xml"/><Relationship Id="rId4" Type="http://schemas.openxmlformats.org/officeDocument/2006/relationships/image" Target="../media/image56.jpeg"/></Relationships>
</file>

<file path=ppt/slides/_rels/slide83.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44.png"/><Relationship Id="rId7" Type="http://schemas.openxmlformats.org/officeDocument/2006/relationships/slide" Target="slide2.xml"/><Relationship Id="rId2" Type="http://schemas.openxmlformats.org/officeDocument/2006/relationships/hyperlink" Target="https://wedocs.unep.org/bitstream/handle/20.500.11822/28320/7786RefBlends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9.xml"/><Relationship Id="rId4" Type="http://schemas.openxmlformats.org/officeDocument/2006/relationships/image" Target="../media/image110.jpeg"/></Relationships>
</file>

<file path=ppt/slides/_rels/slide84.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hyperlink" Target="https://wedocs.unep.org/bitstream/handle/20.500.11822/26589/HFC_Phasedown_SP.pdf?sequence=4&amp;isAllowed=y" TargetMode="External"/><Relationship Id="rId7" Type="http://schemas.openxmlformats.org/officeDocument/2006/relationships/image" Target="../media/image111.jpeg"/><Relationship Id="rId2" Type="http://schemas.openxmlformats.org/officeDocument/2006/relationships/hyperlink" Target="https://wedocs.unep.org/bitstream/handle/20.500.11822/26589/HFC_Phasedown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image" Target="../media/image3.svg"/><Relationship Id="rId5" Type="http://schemas.openxmlformats.org/officeDocument/2006/relationships/hyperlink" Target="https://wedocs.unep.org/bitstream/handle/20.500.11822/26589/HFC_Phasedown_FR.pdf?sequence=2&amp;isAllowed=y" TargetMode="External"/><Relationship Id="rId10" Type="http://schemas.openxmlformats.org/officeDocument/2006/relationships/slide" Target="slide2.xml"/><Relationship Id="rId4" Type="http://schemas.openxmlformats.org/officeDocument/2006/relationships/hyperlink" Target="https://wedocs.unep.org/bitstream/handle/20.500.11822/26589/HFC_Phasedown_RU.pdf?sequence=3&amp;isAllowed=y" TargetMode="External"/><Relationship Id="rId9" Type="http://schemas.openxmlformats.org/officeDocument/2006/relationships/image" Target="../media/image21.svg"/></Relationships>
</file>

<file path=ppt/slides/_rels/slide85.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26564/QPS-Uses_SP.pdf?sequence=3&amp;isAllowed=y" TargetMode="External"/><Relationship Id="rId7" Type="http://schemas.openxmlformats.org/officeDocument/2006/relationships/slide" Target="slide9.xml"/><Relationship Id="rId2" Type="http://schemas.openxmlformats.org/officeDocument/2006/relationships/hyperlink" Target="https://wedocs.unep.org/bitstream/handle/20.500.11822/26564/QPS-Uses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112.jpeg"/><Relationship Id="rId5" Type="http://schemas.openxmlformats.org/officeDocument/2006/relationships/image" Target="../media/image44.png"/><Relationship Id="rId10" Type="http://schemas.openxmlformats.org/officeDocument/2006/relationships/image" Target="../media/image3.svg"/><Relationship Id="rId4" Type="http://schemas.openxmlformats.org/officeDocument/2006/relationships/hyperlink" Target="https://wedocs.unep.org/bitstream/handle/20.500.11822/26564/QPS-Uses_RU.pdf?sequence=2&amp;isAllowed=y" TargetMode="External"/><Relationship Id="rId9" Type="http://schemas.openxmlformats.org/officeDocument/2006/relationships/slide" Target="slide2.xml"/></Relationships>
</file>

<file path=ppt/slides/_rels/slide8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26565/methylbromyde_qps_SP.pdf?sequence=3&amp;isAllowed=y" TargetMode="External"/><Relationship Id="rId7" Type="http://schemas.openxmlformats.org/officeDocument/2006/relationships/slide" Target="slide9.xml"/><Relationship Id="rId2" Type="http://schemas.openxmlformats.org/officeDocument/2006/relationships/hyperlink" Target="https://wedocs.unep.org/bitstream/handle/20.500.11822/26565/methylbromyde_qps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113.jpeg"/><Relationship Id="rId5" Type="http://schemas.openxmlformats.org/officeDocument/2006/relationships/image" Target="../media/image44.png"/><Relationship Id="rId10" Type="http://schemas.openxmlformats.org/officeDocument/2006/relationships/image" Target="../media/image3.svg"/><Relationship Id="rId4" Type="http://schemas.openxmlformats.org/officeDocument/2006/relationships/hyperlink" Target="https://wedocs.unep.org/bitstream/handle/20.500.11822/26565/methylbromyde_qps_RU.pdf?sequence=2&amp;isAllowed=y" TargetMode="External"/><Relationship Id="rId9" Type="http://schemas.openxmlformats.org/officeDocument/2006/relationships/slide" Target="slide2.xml"/></Relationships>
</file>

<file path=ppt/slides/_rels/slide87.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28382/7745FreeTradeZ_SP.pdf?sequence=3&amp;isAllowed=y" TargetMode="External"/><Relationship Id="rId7" Type="http://schemas.openxmlformats.org/officeDocument/2006/relationships/slide" Target="slide9.xml"/><Relationship Id="rId12" Type="http://schemas.openxmlformats.org/officeDocument/2006/relationships/hyperlink" Target="&#1575;&#1602;&#1585;&#1571;&#1607;&#1575;%20&#1576;&#1575;&#1604;&#1604;&#1594;&#1577;%20&#1575;&#1604;&#1593;&#1585;&#1576;&#1610;&#1577;%20&#1607;&#1606;&#1575;" TargetMode="External"/><Relationship Id="rId2" Type="http://schemas.openxmlformats.org/officeDocument/2006/relationships/hyperlink" Target="https://wedocs.unep.org/bitstream/handle/20.500.11822/28382/7745FreeTradeZ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58.jpeg"/><Relationship Id="rId11" Type="http://schemas.openxmlformats.org/officeDocument/2006/relationships/hyperlink" Target="https://wedocs.unep.org/bitstream/handle/20.500.11822/28382/7745FreeTradeZ_AR.pdf?sequence=7&amp;isAllowed=y" TargetMode="External"/><Relationship Id="rId5" Type="http://schemas.openxmlformats.org/officeDocument/2006/relationships/image" Target="../media/image44.png"/><Relationship Id="rId10" Type="http://schemas.openxmlformats.org/officeDocument/2006/relationships/image" Target="../media/image3.svg"/><Relationship Id="rId4" Type="http://schemas.openxmlformats.org/officeDocument/2006/relationships/hyperlink" Target="https://wedocs.unep.org/bitstream/handle/20.500.11822/28382/7745FreeTradeZ_RU.pdf?sequence=2&amp;isAllowed=y" TargetMode="External"/><Relationship Id="rId9" Type="http://schemas.openxmlformats.org/officeDocument/2006/relationships/slide" Target="slide2.xml"/></Relationships>
</file>

<file path=ppt/slides/_rels/slide88.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6718/7755ODS_FishingInd_EN.pdf?sequence=1&amp;isAllowed=y" TargetMode="External"/><Relationship Id="rId7" Type="http://schemas.openxmlformats.org/officeDocument/2006/relationships/slide" Target="slide2.xml"/><Relationship Id="rId2" Type="http://schemas.openxmlformats.org/officeDocument/2006/relationships/notesSlide" Target="../notesSlides/notesSlide27.xm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9.xml"/><Relationship Id="rId10" Type="http://schemas.openxmlformats.org/officeDocument/2006/relationships/hyperlink" Target="https://wedocs.unep.org/bitstream/handle/20.500.11822/26718/7755ODS_FishingInd_FR.pdf?sequence=2&amp;isAllowed=y" TargetMode="External"/><Relationship Id="rId4" Type="http://schemas.openxmlformats.org/officeDocument/2006/relationships/image" Target="../media/image44.png"/><Relationship Id="rId9" Type="http://schemas.openxmlformats.org/officeDocument/2006/relationships/image" Target="../media/image114.jpeg"/></Relationships>
</file>

<file path=ppt/slides/_rels/slide89.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6563/PRAHA_EN.pdf?sequence=1&amp;isAllowed=y" TargetMode="External"/><Relationship Id="rId7" Type="http://schemas.openxmlformats.org/officeDocument/2006/relationships/slide" Target="slide2.xml"/><Relationship Id="rId2" Type="http://schemas.openxmlformats.org/officeDocument/2006/relationships/notesSlide" Target="../notesSlides/notesSlide28.xm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9.xml"/><Relationship Id="rId10" Type="http://schemas.openxmlformats.org/officeDocument/2006/relationships/image" Target="../media/image115.jpeg"/><Relationship Id="rId4" Type="http://schemas.openxmlformats.org/officeDocument/2006/relationships/image" Target="../media/image44.png"/><Relationship Id="rId9" Type="http://schemas.openxmlformats.org/officeDocument/2006/relationships/hyperlink" Target="https://wedocs.unep.org/bitstream/handle/20.500.11822/26563/PRAHA_FR.pdf?sequence=2&amp;isAllowed=y" TargetMode="External"/></Relationships>
</file>

<file path=ppt/slides/_rels/slide9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27027/7714MPPrHealth_EN.pdf?sequence=1&amp;isAllowed=y" TargetMode="External"/><Relationship Id="rId7" Type="http://schemas.openxmlformats.org/officeDocument/2006/relationships/slide" Target="slide9.xml"/><Relationship Id="rId2" Type="http://schemas.openxmlformats.org/officeDocument/2006/relationships/hyperlink" Target="https://wedocs.unep.org/bitstream/handle/20.500.11822/27027/7714MPPrHealth_FR.pdf?sequence=3&amp;isAllowed=y" TargetMode="External"/><Relationship Id="rId1" Type="http://schemas.openxmlformats.org/officeDocument/2006/relationships/slideLayout" Target="../slideLayouts/slideLayout12.xml"/><Relationship Id="rId6" Type="http://schemas.openxmlformats.org/officeDocument/2006/relationships/image" Target="../media/image116.jpeg"/><Relationship Id="rId11" Type="http://schemas.openxmlformats.org/officeDocument/2006/relationships/image" Target="../media/image44.png"/><Relationship Id="rId5" Type="http://schemas.openxmlformats.org/officeDocument/2006/relationships/hyperlink" Target="https://wedocs.unep.org/bitstream/handle/20.500.11822/27027/7714MPPrHealth_RU.pdf?sequence=5&amp;isAllowed=y" TargetMode="External"/><Relationship Id="rId10" Type="http://schemas.openxmlformats.org/officeDocument/2006/relationships/image" Target="../media/image3.svg"/><Relationship Id="rId4" Type="http://schemas.openxmlformats.org/officeDocument/2006/relationships/hyperlink" Target="https://wedocs.unep.org/bitstream/handle/20.500.11822/27027/7714MPPrHealth_SP.pdf?sequence=4&amp;isAllowed=y" TargetMode="External"/><Relationship Id="rId9" Type="http://schemas.openxmlformats.org/officeDocument/2006/relationships/slide" Target="slide2.xml"/></Relationships>
</file>

<file path=ppt/slides/_rels/slide91.xml.rels><?xml version="1.0" encoding="UTF-8" standalone="yes"?>
<Relationships xmlns="http://schemas.openxmlformats.org/package/2006/relationships"><Relationship Id="rId8" Type="http://schemas.openxmlformats.org/officeDocument/2006/relationships/image" Target="../media/image117.jpeg"/><Relationship Id="rId3" Type="http://schemas.openxmlformats.org/officeDocument/2006/relationships/slide" Target="slide9.xml"/><Relationship Id="rId7" Type="http://schemas.openxmlformats.org/officeDocument/2006/relationships/image" Target="../media/image44.png"/><Relationship Id="rId2" Type="http://schemas.openxmlformats.org/officeDocument/2006/relationships/hyperlink" Target="https://wedocs.unep.org/bitstream/handle/20.500.11822/27055/7716FSHprMexico14.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21.svg"/></Relationships>
</file>

<file path=ppt/slides/_rels/slide92.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65.png"/><Relationship Id="rId7" Type="http://schemas.openxmlformats.org/officeDocument/2006/relationships/slide" Target="slide2.xml"/><Relationship Id="rId2" Type="http://schemas.openxmlformats.org/officeDocument/2006/relationships/hyperlink" Target="https://wedocs.unep.org/bitstream/handle/20.500.11822/46655/8350-UN-NSW-workfile.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0.xml"/><Relationship Id="rId4" Type="http://schemas.openxmlformats.org/officeDocument/2006/relationships/image" Target="../media/image66.jpeg"/></Relationships>
</file>

<file path=ppt/slides/_rels/slide93.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image" Target="../media/image3.svg"/><Relationship Id="rId7" Type="http://schemas.openxmlformats.org/officeDocument/2006/relationships/image" Target="../media/image65.png"/><Relationship Id="rId2" Type="http://schemas.openxmlformats.org/officeDocument/2006/relationships/slide" Target="slide2.xml"/><Relationship Id="rId1" Type="http://schemas.openxmlformats.org/officeDocument/2006/relationships/slideLayout" Target="../slideLayouts/slideLayout12.xml"/><Relationship Id="rId6" Type="http://schemas.openxmlformats.org/officeDocument/2006/relationships/hyperlink" Target="https://admin.ozonactionmeetings.org/system/files/2026-06/8387-2025_fishing_vessels-ESP.pdf?token=nfjqYajVCstHeSuNnfIXa8BbHZBTXcebaRknfdu2MWo&amp;timestamp=1781683732" TargetMode="External"/><Relationship Id="rId11" Type="http://schemas.openxmlformats.org/officeDocument/2006/relationships/image" Target="../media/image118.jpg"/><Relationship Id="rId5" Type="http://schemas.openxmlformats.org/officeDocument/2006/relationships/hyperlink" Target="https://admin.ozonactionmeetings.org/system/files/2026-06/8387-UNEP_IIR_navires_peche_FR_2025.pdf?token=20A2RTa-fLotbSUNg7fm_Ur2AT8JndmTL6Hr5CHXoz0&amp;timestamp=1781711333" TargetMode="External"/><Relationship Id="rId10" Type="http://schemas.openxmlformats.org/officeDocument/2006/relationships/hyperlink" Target="https://admin.ozonactionmeetings.org/system/files/2025-11/8387-UNEP_IIR_fishing_vessels_app_1.pdf?token=Z-bLXTtgQUoTXByjEWch2LpsxFDfPzv20UaAobPc95k&amp;timestamp=1763722508" TargetMode="External"/><Relationship Id="rId4" Type="http://schemas.openxmlformats.org/officeDocument/2006/relationships/hyperlink" Target="https://admin.ozonactionmeetings.org/system/files/2025-11/8387-UNEP_IIR_fishing_vessels_app_1.pdf?token=dYiTnO-RxwqaX--kcJ0cmfkVr_tpAWPFYkzJmOI5MeM&amp;timestamp=1781683732" TargetMode="External"/><Relationship Id="rId9" Type="http://schemas.openxmlformats.org/officeDocument/2006/relationships/image" Target="../media/image21.svg"/></Relationships>
</file>

<file path=ppt/slides/_rels/slide94.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image" Target="../media/image3.svg"/><Relationship Id="rId7" Type="http://schemas.openxmlformats.org/officeDocument/2006/relationships/image" Target="../media/image65.png"/><Relationship Id="rId2" Type="http://schemas.openxmlformats.org/officeDocument/2006/relationships/slide" Target="slide2.xml"/><Relationship Id="rId1" Type="http://schemas.openxmlformats.org/officeDocument/2006/relationships/slideLayout" Target="../slideLayouts/slideLayout12.xml"/><Relationship Id="rId6" Type="http://schemas.openxmlformats.org/officeDocument/2006/relationships/hyperlink" Target="https://admin.ozonactionmeetings.org/system/files/2026-06/8386-_commercial_and_domestic-ES_0.pdf?token=KDs3km0O6LqBpqH7krvG3cU8ejVjnOvTsrjcHvKF6IM&amp;timestamp=1781683732" TargetMode="External"/><Relationship Id="rId5" Type="http://schemas.openxmlformats.org/officeDocument/2006/relationships/hyperlink" Target="https://admin.ozonactionmeetings.org/system/files/2026-06/8386-UNEP_IIR_Froid_commercial_domestic_professionel_FR_2025.pdf?token=72elpNhRshi26ZLIYMfnOzEDHdWTNRjoG0ldL9n3H-8&amp;timestamp=1781710357" TargetMode="External"/><Relationship Id="rId10" Type="http://schemas.openxmlformats.org/officeDocument/2006/relationships/image" Target="../media/image119.png"/><Relationship Id="rId4" Type="http://schemas.openxmlformats.org/officeDocument/2006/relationships/hyperlink" Target="https://www.unep.org/ozonaction/resources/publication/cold-chain-technology-brief-commercial-professional-and-domestic-0" TargetMode="External"/><Relationship Id="rId9" Type="http://schemas.openxmlformats.org/officeDocument/2006/relationships/image" Target="../media/image21.svg"/></Relationships>
</file>

<file path=ppt/slides/_rels/slide95.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image" Target="../media/image3.svg"/><Relationship Id="rId7" Type="http://schemas.openxmlformats.org/officeDocument/2006/relationships/image" Target="../media/image65.png"/><Relationship Id="rId2" Type="http://schemas.openxmlformats.org/officeDocument/2006/relationships/slide" Target="slide2.xml"/><Relationship Id="rId1" Type="http://schemas.openxmlformats.org/officeDocument/2006/relationships/slideLayout" Target="../slideLayouts/slideLayout12.xml"/><Relationship Id="rId6" Type="http://schemas.openxmlformats.org/officeDocument/2006/relationships/hyperlink" Target="https://admin.ozonactionmeetings.org/system/files/2026-06/8388-WICRs_in_Article5_countries-ES.pdf?token=jc0sHG8K6z9F9HK6wZOMkYKktL65apo0bpvQ7y5J594&amp;timestamp=1781683732" TargetMode="External"/><Relationship Id="rId5" Type="http://schemas.openxmlformats.org/officeDocument/2006/relationships/hyperlink" Target="https://admin.ozonactionmeetings.org/system/files/2026-06/8388-2025_WICRs_in_Article5_countries-FR.pdf?token=5N6M9hFb2b9GLhTn6K0x4shFRnQyKgEhZciU4_bvyDQ&amp;timestamp=1781623500" TargetMode="External"/><Relationship Id="rId10" Type="http://schemas.openxmlformats.org/officeDocument/2006/relationships/image" Target="../media/image120.jpg"/><Relationship Id="rId4" Type="http://schemas.openxmlformats.org/officeDocument/2006/relationships/hyperlink" Target="https://www.unep.org/ozonaction/resources/publication/cold-chain-technology-brief-walk-cold-rooms-article-5-countries" TargetMode="External"/><Relationship Id="rId9" Type="http://schemas.openxmlformats.org/officeDocument/2006/relationships/image" Target="../media/image21.svg"/></Relationships>
</file>

<file path=ppt/slides/_rels/slide96.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image" Target="../media/image3.svg"/><Relationship Id="rId7" Type="http://schemas.openxmlformats.org/officeDocument/2006/relationships/image" Target="../media/image65.png"/><Relationship Id="rId2" Type="http://schemas.openxmlformats.org/officeDocument/2006/relationships/slide" Target="slide2.xml"/><Relationship Id="rId1" Type="http://schemas.openxmlformats.org/officeDocument/2006/relationships/slideLayout" Target="../slideLayouts/slideLayout12.xml"/><Relationship Id="rId6" Type="http://schemas.openxmlformats.org/officeDocument/2006/relationships/hyperlink" Target="https://admin.ozonactionmeetings.org/system/files/2026-06/8420-UNEP_IIR_Transporte_frigorifico_carretera_climas_calidos_ES_2025.pdf?token=Jsv3Hu8LJykkMhO-6pRtCtpGqfS10_AwY87f75_VIwU&amp;timestamp=1781710905" TargetMode="External"/><Relationship Id="rId5" Type="http://schemas.openxmlformats.org/officeDocument/2006/relationships/hyperlink" Target="https://admin.ozonactionmeetings.org/system/files/2026-06/8420-UNEP_IIR_Transport_frigorifique_routier_climats_chauds_FR_2025.pdf?token=sZpIuGBFpoJpA01C4mV-9-bxkSRIuld7Vm9M5rjNl2Y&amp;timestamp=1781710905" TargetMode="External"/><Relationship Id="rId10" Type="http://schemas.openxmlformats.org/officeDocument/2006/relationships/image" Target="../media/image121.jpg"/><Relationship Id="rId4" Type="http://schemas.openxmlformats.org/officeDocument/2006/relationships/hyperlink" Target="https://admin.ozonactionmeetings.org/system/files/2026-06/8420-UNEP_IIR__transport_hot_climate.%202025.pdf?token=KFqjQqWDVC8Iz99k9bYaUco9lGeqmtTbaifhkOAn_y0&amp;timestamp=1780569809" TargetMode="External"/><Relationship Id="rId9" Type="http://schemas.openxmlformats.org/officeDocument/2006/relationships/image" Target="../media/image21.svg"/></Relationships>
</file>

<file path=ppt/slides/_rels/slide97.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36732/CCV_FR.pdf?sequence=7&amp;isAllowed=y" TargetMode="External"/><Relationship Id="rId7" Type="http://schemas.openxmlformats.org/officeDocument/2006/relationships/slide" Target="slide2.xml"/><Relationship Id="rId2" Type="http://schemas.openxmlformats.org/officeDocument/2006/relationships/hyperlink" Target="https://wedocs.unep.org/bitstream/handle/20.500.11822/36732/CCV_EN.pdf?sequence=4&amp;isAllowed=y" TargetMode="External"/><Relationship Id="rId1" Type="http://schemas.openxmlformats.org/officeDocument/2006/relationships/slideLayout" Target="../slideLayouts/slideLayout12.xml"/><Relationship Id="rId6" Type="http://schemas.openxmlformats.org/officeDocument/2006/relationships/image" Target="../media/image122.jpeg"/><Relationship Id="rId11" Type="http://schemas.openxmlformats.org/officeDocument/2006/relationships/image" Target="../media/image21.svg"/><Relationship Id="rId5" Type="http://schemas.openxmlformats.org/officeDocument/2006/relationships/hyperlink" Target="https://wedocs.unep.org/bitstream/handle/20.500.11822/36732/CCV_RU.pdf?sequence=11&amp;isAllowed=y" TargetMode="External"/><Relationship Id="rId10" Type="http://schemas.openxmlformats.org/officeDocument/2006/relationships/slide" Target="slide10.xml"/><Relationship Id="rId4" Type="http://schemas.openxmlformats.org/officeDocument/2006/relationships/hyperlink" Target="https://wedocs.unep.org/bitstream/handle/20.500.11822/36732/CCV_SP.pdf?sequence=8&amp;isAllowed=y" TargetMode="External"/><Relationship Id="rId9" Type="http://schemas.openxmlformats.org/officeDocument/2006/relationships/image" Target="../media/image65.png"/></Relationships>
</file>

<file path=ppt/slides/_rels/slide98.xml.rels><?xml version="1.0" encoding="UTF-8" standalone="yes"?>
<Relationships xmlns="http://schemas.openxmlformats.org/package/2006/relationships"><Relationship Id="rId8" Type="http://schemas.openxmlformats.org/officeDocument/2006/relationships/image" Target="../media/image123.jpeg"/><Relationship Id="rId3" Type="http://schemas.openxmlformats.org/officeDocument/2006/relationships/hyperlink" Target="https://wedocs.unep.org/bitstream/handle/20.500.11822/32570/8141Food_Proc_FR.pdf?sequence=3&amp;isAllowed=y" TargetMode="External"/><Relationship Id="rId7" Type="http://schemas.openxmlformats.org/officeDocument/2006/relationships/image" Target="../media/image65.png"/><Relationship Id="rId2" Type="http://schemas.openxmlformats.org/officeDocument/2006/relationships/hyperlink" Target="https://wedocs.unep.org/bitstream/handle/20.500.11822/32570/8141Food_Proc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10" Type="http://schemas.openxmlformats.org/officeDocument/2006/relationships/image" Target="../media/image21.svg"/><Relationship Id="rId4" Type="http://schemas.openxmlformats.org/officeDocument/2006/relationships/hyperlink" Target="https://wedocs.unep.org/bitstream/handle/20.500.11822/32570/8141Food_Proc_ES.pdf?sequence=2&amp;isAllowed=y" TargetMode="External"/><Relationship Id="rId9" Type="http://schemas.openxmlformats.org/officeDocument/2006/relationships/slide" Target="slide16.xml"/></Relationships>
</file>

<file path=ppt/slides/_rels/slide99.xml.rels><?xml version="1.0" encoding="UTF-8" standalone="yes"?>
<Relationships xmlns="http://schemas.openxmlformats.org/package/2006/relationships"><Relationship Id="rId8" Type="http://schemas.openxmlformats.org/officeDocument/2006/relationships/image" Target="../media/image124.jpeg"/><Relationship Id="rId3" Type="http://schemas.openxmlformats.org/officeDocument/2006/relationships/hyperlink" Target="https://wedocs.unep.org/bitstream/handle/20.500.11822/32568/8138Warehouse_FR.pdf?sequence=3&amp;isAllowed=y" TargetMode="External"/><Relationship Id="rId7" Type="http://schemas.openxmlformats.org/officeDocument/2006/relationships/image" Target="../media/image65.png"/><Relationship Id="rId2" Type="http://schemas.openxmlformats.org/officeDocument/2006/relationships/hyperlink" Target="https://wedocs.unep.org/bitstream/handle/20.500.11822/32568/8138Warehouse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10" Type="http://schemas.openxmlformats.org/officeDocument/2006/relationships/image" Target="../media/image21.svg"/><Relationship Id="rId4" Type="http://schemas.openxmlformats.org/officeDocument/2006/relationships/hyperlink" Target="https://wedocs.unep.org/bitstream/handle/20.500.11822/32568/8138Warehouse_ES.pdf?sequence=2&amp;isAllowed=y" TargetMode="External"/><Relationship Id="rId9" Type="http://schemas.openxmlformats.org/officeDocument/2006/relationships/slide" Target="slide16.xml"/></Relationships>
</file>

<file path=ppt/slides/_rels/slide10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5.png"/><Relationship Id="rId7" Type="http://schemas.openxmlformats.org/officeDocument/2006/relationships/slide" Target="slide10.xml"/><Relationship Id="rId2" Type="http://schemas.openxmlformats.org/officeDocument/2006/relationships/hyperlink" Target="https://wedocs.unep.org/bitstream/handle/20.500.11822/31384/NOO_Training_Flyer.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125.jpeg"/></Relationships>
</file>

<file path=ppt/slides/_rels/slide10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5.png"/><Relationship Id="rId7" Type="http://schemas.openxmlformats.org/officeDocument/2006/relationships/slide" Target="slide10.xml"/><Relationship Id="rId2" Type="http://schemas.openxmlformats.org/officeDocument/2006/relationships/hyperlink" Target="https://wedocs.unep.org/bitstream/handle/20.500.11822/32721/8152PRAHA-II_RRT.pdf?sequence=1&amp;isAllowed=y" TargetMode="External"/><Relationship Id="rId1" Type="http://schemas.openxmlformats.org/officeDocument/2006/relationships/slideLayout" Target="../slideLayouts/slideLayout12.xml"/><Relationship Id="rId6" Type="http://schemas.openxmlformats.org/officeDocument/2006/relationships/image" Target="../media/image126.jpeg"/><Relationship Id="rId5" Type="http://schemas.openxmlformats.org/officeDocument/2006/relationships/image" Target="../media/image3.svg"/><Relationship Id="rId4" Type="http://schemas.openxmlformats.org/officeDocument/2006/relationships/slide" Target="slide2.xml"/></Relationships>
</file>

<file path=ppt/slides/_rels/slide102.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image" Target="../media/image65.png"/><Relationship Id="rId7" Type="http://schemas.openxmlformats.org/officeDocument/2006/relationships/image" Target="../media/image127.jpeg"/><Relationship Id="rId2" Type="http://schemas.openxmlformats.org/officeDocument/2006/relationships/hyperlink" Target="https://wedocs.unep.org/bitstream/handle/20.500.11822/32720/8150PRAHA_RRT_ANX.pdf?sequence=1&amp;isAllowed=y" TargetMode="External"/><Relationship Id="rId1" Type="http://schemas.openxmlformats.org/officeDocument/2006/relationships/slideLayout" Target="../slideLayouts/slideLayout12.xml"/><Relationship Id="rId6" Type="http://schemas.openxmlformats.org/officeDocument/2006/relationships/hyperlink" Target="8150PRAHA_RRT_ANX" TargetMode="External"/><Relationship Id="rId5" Type="http://schemas.openxmlformats.org/officeDocument/2006/relationships/image" Target="../media/image3.svg"/><Relationship Id="rId4" Type="http://schemas.openxmlformats.org/officeDocument/2006/relationships/slide" Target="slide2.xml"/><Relationship Id="rId9" Type="http://schemas.openxmlformats.org/officeDocument/2006/relationships/image" Target="../media/image21.svg"/></Relationships>
</file>

<file path=ppt/slides/_rels/slide103.xml.rels><?xml version="1.0" encoding="UTF-8" standalone="yes"?>
<Relationships xmlns="http://schemas.openxmlformats.org/package/2006/relationships"><Relationship Id="rId8" Type="http://schemas.openxmlformats.org/officeDocument/2006/relationships/hyperlink" Target="http://wedocs.unep.org/bitstream/handle/20.500.11822/26450/HFCs_control_SP.pdf?sequence=4&amp;isAllowed=y" TargetMode="External"/><Relationship Id="rId3" Type="http://schemas.openxmlformats.org/officeDocument/2006/relationships/hyperlink" Target="https://wedocs.unep.org/bitstream/handle/20.500.11822/26450/HFCs_control_EN.pdf?sequence=1&amp;isAllowed=y" TargetMode="External"/><Relationship Id="rId7" Type="http://schemas.openxmlformats.org/officeDocument/2006/relationships/hyperlink" Target="http://wedocs.unep.org/bitstream/handle/20.500.11822/26450/HFCs_control_FR.pdf?sequence=2&amp;isAllowed=y" TargetMode="External"/><Relationship Id="rId2" Type="http://schemas.openxmlformats.org/officeDocument/2006/relationships/image" Target="../media/image65.png"/><Relationship Id="rId1" Type="http://schemas.openxmlformats.org/officeDocument/2006/relationships/slideLayout" Target="../slideLayouts/slideLayout12.xml"/><Relationship Id="rId6" Type="http://schemas.openxmlformats.org/officeDocument/2006/relationships/image" Target="../media/image3.svg"/><Relationship Id="rId11" Type="http://schemas.openxmlformats.org/officeDocument/2006/relationships/image" Target="../media/image21.svg"/><Relationship Id="rId5" Type="http://schemas.openxmlformats.org/officeDocument/2006/relationships/slide" Target="slide2.xml"/><Relationship Id="rId10" Type="http://schemas.openxmlformats.org/officeDocument/2006/relationships/slide" Target="slide10.xml"/><Relationship Id="rId4" Type="http://schemas.openxmlformats.org/officeDocument/2006/relationships/image" Target="../media/image69.jpeg"/><Relationship Id="rId9" Type="http://schemas.openxmlformats.org/officeDocument/2006/relationships/hyperlink" Target="http://wedocs.unep.org/bitstream/handle/20.500.11822/26450/HFCs_control_RU.pdf?sequence=3&amp;isAllowed=y" TargetMode="External"/></Relationships>
</file>

<file path=ppt/slides/_rels/slide104.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6590/climate_techno_AP_EN.pdf?sequence=1&amp;isAllowed=y" TargetMode="External"/><Relationship Id="rId7" Type="http://schemas.openxmlformats.org/officeDocument/2006/relationships/slide" Target="slide2.xml"/><Relationship Id="rId2" Type="http://schemas.openxmlformats.org/officeDocument/2006/relationships/hyperlink" Target="https://wedocs.unep.org/bitstream/handle/20.500.11822/26590/climate_techno_AP_FR.pdf?sequence=2&amp;isAllowed=y" TargetMode="External"/><Relationship Id="rId1" Type="http://schemas.openxmlformats.org/officeDocument/2006/relationships/slideLayout" Target="../slideLayouts/slideLayout12.xml"/><Relationship Id="rId6" Type="http://schemas.openxmlformats.org/officeDocument/2006/relationships/image" Target="../media/image128.jpeg"/><Relationship Id="rId5" Type="http://schemas.openxmlformats.org/officeDocument/2006/relationships/image" Target="../media/image65.png"/><Relationship Id="rId10" Type="http://schemas.openxmlformats.org/officeDocument/2006/relationships/image" Target="../media/image21.svg"/><Relationship Id="rId4" Type="http://schemas.openxmlformats.org/officeDocument/2006/relationships/hyperlink" Target="https://wedocs.unep.org/bitstream/handle/20.500.11822/26590/climate_techno_AP_SP.pdf?sequence=3&amp;isAllowed=y" TargetMode="External"/><Relationship Id="rId9" Type="http://schemas.openxmlformats.org/officeDocument/2006/relationships/slide" Target="slide10.xml"/></Relationships>
</file>

<file path=ppt/slides/_rels/slide105.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5.png"/><Relationship Id="rId7" Type="http://schemas.openxmlformats.org/officeDocument/2006/relationships/slide" Target="slide10.xml"/><Relationship Id="rId2" Type="http://schemas.openxmlformats.org/officeDocument/2006/relationships/hyperlink" Target="https://wedocs.unep.org/bitstream/handle/20.500.11822/14879/7792-e-Minimisingquarantineandpre-shipment%28QPS%29usesofmethylbromide.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70.jpeg"/></Relationships>
</file>

<file path=ppt/slides/_rels/slide106.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7062/7720FinClHCFCPhout.pdf?sequence=1&amp;isAllowed=y" TargetMode="External"/><Relationship Id="rId7" Type="http://schemas.openxmlformats.org/officeDocument/2006/relationships/slide" Target="slide2.xml"/><Relationship Id="rId2" Type="http://schemas.openxmlformats.org/officeDocument/2006/relationships/hyperlink" Target="https://wedocs.unep.org/bitstream/handle/20.500.11822/27062/7742FinClCBHCFCPhout_FR.pdf?sequence=3&amp;isAllowed=y" TargetMode="External"/><Relationship Id="rId1" Type="http://schemas.openxmlformats.org/officeDocument/2006/relationships/slideLayout" Target="../slideLayouts/slideLayout12.xml"/><Relationship Id="rId6" Type="http://schemas.openxmlformats.org/officeDocument/2006/relationships/image" Target="../media/image129.jpeg"/><Relationship Id="rId5" Type="http://schemas.openxmlformats.org/officeDocument/2006/relationships/image" Target="../media/image65.png"/><Relationship Id="rId10" Type="http://schemas.openxmlformats.org/officeDocument/2006/relationships/image" Target="../media/image21.svg"/><Relationship Id="rId4" Type="http://schemas.openxmlformats.org/officeDocument/2006/relationships/hyperlink" Target="https://wedocs.unep.org/bitstream/handle/20.500.11822/27062/7742FinClCBHCFCPhout_SP.pdf?sequence=4&amp;isAllowed=y" TargetMode="External"/><Relationship Id="rId9" Type="http://schemas.openxmlformats.org/officeDocument/2006/relationships/slide" Target="slide10.xml"/></Relationships>
</file>

<file path=ppt/slides/_rels/slide107.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hyperlink" Target="https://wedocs.unep.org/bitstream/handle/20.500.11822/27118/7723GoodServPrTrg_RU.pdf?sequence=2&amp;isAllowed=y" TargetMode="External"/><Relationship Id="rId7" Type="http://schemas.openxmlformats.org/officeDocument/2006/relationships/image" Target="../media/image3.svg"/><Relationship Id="rId2" Type="http://schemas.openxmlformats.org/officeDocument/2006/relationships/hyperlink" Target="https://wedocs.unep.org/bitstream/handle/20.500.11822/27118/7723GoodServPrTrg_EN.pdf?sequence=1&amp;isAllowed=y"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130.jpg"/><Relationship Id="rId4" Type="http://schemas.openxmlformats.org/officeDocument/2006/relationships/image" Target="../media/image65.png"/><Relationship Id="rId9" Type="http://schemas.openxmlformats.org/officeDocument/2006/relationships/image" Target="../media/image21.svg"/></Relationships>
</file>

<file path=ppt/slides/_rels/slide108.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27218/7739IntStandardsRAC_FR.pdf?sequence=2&amp;isAllowed=y" TargetMode="External"/><Relationship Id="rId7" Type="http://schemas.openxmlformats.org/officeDocument/2006/relationships/image" Target="../media/image131.jpeg"/><Relationship Id="rId2" Type="http://schemas.openxmlformats.org/officeDocument/2006/relationships/hyperlink" Target="https://wedocs.unep.org/bitstream/handle/20.500.11822/27218/7739IntStandardsRAC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image" Target="../media/image21.svg"/><Relationship Id="rId5" Type="http://schemas.openxmlformats.org/officeDocument/2006/relationships/hyperlink" Target="https://wedocs.unep.org/bitstream/handle/20.500.11822/27218/7739IntStandardsRAC_RU.pdf?sequence=4&amp;isAllowed=y" TargetMode="External"/><Relationship Id="rId10" Type="http://schemas.openxmlformats.org/officeDocument/2006/relationships/slide" Target="slide10.xml"/><Relationship Id="rId4" Type="http://schemas.openxmlformats.org/officeDocument/2006/relationships/hyperlink" Target="https://wedocs.unep.org/bitstream/handle/20.500.11822/27218/7739IntStandardsRAC_SP.pdf?sequence=3&amp;isAllowed=y" TargetMode="External"/><Relationship Id="rId9" Type="http://schemas.openxmlformats.org/officeDocument/2006/relationships/image" Target="../media/image3.svg"/></Relationships>
</file>

<file path=ppt/slides/_rels/slide109.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6717/7756UNEP_ASHRAE_FR.pdf?sequence=2&amp;isAllowed=y" TargetMode="External"/><Relationship Id="rId7" Type="http://schemas.openxmlformats.org/officeDocument/2006/relationships/slide" Target="slide2.xml"/><Relationship Id="rId2" Type="http://schemas.openxmlformats.org/officeDocument/2006/relationships/hyperlink" Target="https://wedocs.unep.org/bitstream/handle/20.500.11822/26717/7756UNEP_ASHRAE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132.jpeg"/><Relationship Id="rId5" Type="http://schemas.openxmlformats.org/officeDocument/2006/relationships/image" Target="../media/image65.png"/><Relationship Id="rId10" Type="http://schemas.openxmlformats.org/officeDocument/2006/relationships/image" Target="../media/image21.svg"/><Relationship Id="rId4" Type="http://schemas.openxmlformats.org/officeDocument/2006/relationships/hyperlink" Target="https://wedocs.unep.org/bitstream/handle/20.500.11822/26717/7756UNEP_ASHRAE_RU.pdf?sequence=3&amp;isAllowed=y" TargetMode="External"/><Relationship Id="rId9" Type="http://schemas.openxmlformats.org/officeDocument/2006/relationships/slide" Target="slide10.xml"/></Relationships>
</file>

<file path=ppt/slides/_rels/slide11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5.png"/><Relationship Id="rId7" Type="http://schemas.openxmlformats.org/officeDocument/2006/relationships/slide" Target="slide10.xml"/><Relationship Id="rId2" Type="http://schemas.openxmlformats.org/officeDocument/2006/relationships/hyperlink" Target="https://wedocs.unep.org/bitstream/handle/20.500.11822/27065/7722PhoutHCFCs.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133.jpeg"/></Relationships>
</file>

<file path=ppt/slides/_rels/slide111.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7170/7738MPHumanHealth_FR.pdf?sequence=2&amp;isAllowed=y" TargetMode="External"/><Relationship Id="rId7" Type="http://schemas.openxmlformats.org/officeDocument/2006/relationships/slide" Target="slide2.xml"/><Relationship Id="rId2" Type="http://schemas.openxmlformats.org/officeDocument/2006/relationships/hyperlink" Target="https://wedocs.unep.org/bitstream/handle/20.500.11822/27170/7738MPHumanHealth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134.jpeg"/><Relationship Id="rId5" Type="http://schemas.openxmlformats.org/officeDocument/2006/relationships/image" Target="../media/image65.png"/><Relationship Id="rId10" Type="http://schemas.openxmlformats.org/officeDocument/2006/relationships/image" Target="../media/image21.svg"/><Relationship Id="rId4" Type="http://schemas.openxmlformats.org/officeDocument/2006/relationships/hyperlink" Target="https://wedocs.unep.org/bitstream/handle/20.500.11822/27170/7738MPHumanHealth_SP.pdf?sequence=3&amp;isAllowed=y" TargetMode="External"/><Relationship Id="rId9" Type="http://schemas.openxmlformats.org/officeDocument/2006/relationships/slide" Target="slide10.xml"/></Relationships>
</file>

<file path=ppt/slides/_rels/slide112.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5.png"/><Relationship Id="rId7" Type="http://schemas.openxmlformats.org/officeDocument/2006/relationships/slide" Target="slide10.xml"/><Relationship Id="rId2" Type="http://schemas.openxmlformats.org/officeDocument/2006/relationships/hyperlink" Target="https://wedocs.unep.org/bitstream/handle/20.500.11822/14880/GWP_Alternatives.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135.jpeg"/></Relationships>
</file>

<file path=ppt/slides/_rels/slide113.xml.rels><?xml version="1.0" encoding="UTF-8" standalone="yes"?>
<Relationships xmlns="http://schemas.openxmlformats.org/package/2006/relationships"><Relationship Id="rId8" Type="http://schemas.openxmlformats.org/officeDocument/2006/relationships/hyperlink" Target="https://wedocs.unep.org/bitstream/handle/20.500.11822/28414/7674MethylBr_SP.pdf?sequence=3&amp;isAllowed=y" TargetMode="External"/><Relationship Id="rId3" Type="http://schemas.openxmlformats.org/officeDocument/2006/relationships/hyperlink" Target="https://wedocs.unep.org/bitstream/handle/20.500.11822/28414/7674MethylBr_EN.pdf?sequence=1&amp;isAllowed=y" TargetMode="External"/><Relationship Id="rId7" Type="http://schemas.openxmlformats.org/officeDocument/2006/relationships/hyperlink" Target="https://wedocs.unep.org/bitstream/handle/20.500.11822/28414/7674MethylBr_FR.pdf?sequence=2&amp;isAllowed=y" TargetMode="External"/><Relationship Id="rId2" Type="http://schemas.openxmlformats.org/officeDocument/2006/relationships/image" Target="../media/image65.png"/><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10" Type="http://schemas.openxmlformats.org/officeDocument/2006/relationships/image" Target="../media/image21.svg"/><Relationship Id="rId4" Type="http://schemas.openxmlformats.org/officeDocument/2006/relationships/image" Target="../media/image71.jpeg"/><Relationship Id="rId9" Type="http://schemas.openxmlformats.org/officeDocument/2006/relationships/slide" Target="slide10.xml"/></Relationships>
</file>

<file path=ppt/slides/_rels/slide114.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slide" Target="slide2.xml"/><Relationship Id="rId7" Type="http://schemas.openxmlformats.org/officeDocument/2006/relationships/slide" Target="slide10.xml"/><Relationship Id="rId2" Type="http://schemas.openxmlformats.org/officeDocument/2006/relationships/image" Target="../media/image65.png"/><Relationship Id="rId1" Type="http://schemas.openxmlformats.org/officeDocument/2006/relationships/slideLayout" Target="../slideLayouts/slideLayout12.xml"/><Relationship Id="rId6" Type="http://schemas.openxmlformats.org/officeDocument/2006/relationships/image" Target="../media/image136.jpeg"/><Relationship Id="rId5" Type="http://schemas.openxmlformats.org/officeDocument/2006/relationships/hyperlink" Target="https://wedocs.unep.org/bitstream/handle/20.500.11822/27060/7718FSHLowGWP14.pdf?sequence=1&amp;isAllowed=y" TargetMode="External"/><Relationship Id="rId4" Type="http://schemas.openxmlformats.org/officeDocument/2006/relationships/image" Target="../media/image3.svg"/></Relationships>
</file>

<file path=ppt/slides/_rels/slide115.xml.rels><?xml version="1.0" encoding="UTF-8" standalone="yes"?>
<Relationships xmlns="http://schemas.openxmlformats.org/package/2006/relationships"><Relationship Id="rId8" Type="http://schemas.openxmlformats.org/officeDocument/2006/relationships/hyperlink" Target="https://wedocs.unep.org/bitstream/handle/20.500.11822/28221/2013NOO_FR.pdf?sequence=2&amp;isAllowed=y" TargetMode="External"/><Relationship Id="rId3" Type="http://schemas.openxmlformats.org/officeDocument/2006/relationships/image" Target="../media/image65.png"/><Relationship Id="rId7" Type="http://schemas.openxmlformats.org/officeDocument/2006/relationships/hyperlink" Target="https://wedocs.unep.org/bitstream/handle/20.500.11822/28221/2013NOO_SP.pdf?sequence=3&amp;isAllowed=y" TargetMode="External"/><Relationship Id="rId2" Type="http://schemas.openxmlformats.org/officeDocument/2006/relationships/hyperlink" Target="https://wedocs.unep.org/bitstream/handle/20.500.11822/28221/2013NOO.pdf?sequence=1&amp;isAllowed=y" TargetMode="External"/><Relationship Id="rId1" Type="http://schemas.openxmlformats.org/officeDocument/2006/relationships/slideLayout" Target="../slideLayouts/slideLayout12.xml"/><Relationship Id="rId6" Type="http://schemas.openxmlformats.org/officeDocument/2006/relationships/image" Target="../media/image137.jpeg"/><Relationship Id="rId5" Type="http://schemas.openxmlformats.org/officeDocument/2006/relationships/image" Target="../media/image3.svg"/><Relationship Id="rId10" Type="http://schemas.openxmlformats.org/officeDocument/2006/relationships/image" Target="../media/image21.svg"/><Relationship Id="rId4" Type="http://schemas.openxmlformats.org/officeDocument/2006/relationships/slide" Target="slide2.xml"/><Relationship Id="rId9" Type="http://schemas.openxmlformats.org/officeDocument/2006/relationships/slide" Target="slide10.xml"/></Relationships>
</file>

<file path=ppt/slides/_rels/slide11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65.png"/><Relationship Id="rId7" Type="http://schemas.openxmlformats.org/officeDocument/2006/relationships/slide" Target="slide10.xml"/><Relationship Id="rId2" Type="http://schemas.openxmlformats.org/officeDocument/2006/relationships/hyperlink" Target="https://wedocs.unep.org/bitstream/handle/20.500.11822/21383/Montreal_protocol_green_economy.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138.jpeg"/></Relationships>
</file>

<file path=ppt/slides/_rels/slide117.xml.rels><?xml version="1.0" encoding="UTF-8" standalone="yes"?>
<Relationships xmlns="http://schemas.openxmlformats.org/package/2006/relationships"><Relationship Id="rId8" Type="http://schemas.openxmlformats.org/officeDocument/2006/relationships/image" Target="../media/image139.jpeg"/><Relationship Id="rId3" Type="http://schemas.openxmlformats.org/officeDocument/2006/relationships/image" Target="../media/image59.png"/><Relationship Id="rId7" Type="http://schemas.openxmlformats.org/officeDocument/2006/relationships/image" Target="../media/image3.svg"/><Relationship Id="rId2" Type="http://schemas.openxmlformats.org/officeDocument/2006/relationships/hyperlink" Target="https://knowledgemaps.ozonaction.org/"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10" Type="http://schemas.openxmlformats.org/officeDocument/2006/relationships/hyperlink" Target="https://wedocs.unep.org/bitstream/handle/20.500.11822/36364/OzKM_SP.pdf?sequence=5&amp;isAllowed=y" TargetMode="External"/><Relationship Id="rId4" Type="http://schemas.openxmlformats.org/officeDocument/2006/relationships/slide" Target="slide12.xml"/><Relationship Id="rId9" Type="http://schemas.openxmlformats.org/officeDocument/2006/relationships/hyperlink" Target="https://wedocs.unep.org/bitstream/handle/20.500.11822/36364/OzKM.pdf?sequence=7" TargetMode="External"/></Relationships>
</file>

<file path=ppt/slides/_rels/slide118.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ww.ozonaction.org/QuotaTracker/auth/login" TargetMode="External"/><Relationship Id="rId7" Type="http://schemas.openxmlformats.org/officeDocument/2006/relationships/image" Target="../media/image21.svg"/><Relationship Id="rId2" Type="http://schemas.openxmlformats.org/officeDocument/2006/relationships/hyperlink" Target="https://wedocs.unep.org/bitstream/handle/20.500.11822/33794/8157HCFC_tracker.pdf?sequence=1&amp;isAllowed=y" TargetMode="External"/><Relationship Id="rId1" Type="http://schemas.openxmlformats.org/officeDocument/2006/relationships/slideLayout" Target="../slideLayouts/slideLayout12.xml"/><Relationship Id="rId6" Type="http://schemas.openxmlformats.org/officeDocument/2006/relationships/slide" Target="slide12.xml"/><Relationship Id="rId11" Type="http://schemas.openxmlformats.org/officeDocument/2006/relationships/hyperlink" Target="https://wedocs.unep.org/bitstream/handle/20.500.11822/33794/HCFCtrack_FR.pdf?sequence=3&amp;isAllowed=y" TargetMode="External"/><Relationship Id="rId5" Type="http://schemas.openxmlformats.org/officeDocument/2006/relationships/image" Target="../media/image62.jpeg"/><Relationship Id="rId10" Type="http://schemas.openxmlformats.org/officeDocument/2006/relationships/hyperlink" Target="https://wedocs.unep.org/bitstream/handle/20.500.11822/33794/HCFCtrack_SP.pdf?sequence=4&amp;isAllowed=y" TargetMode="External"/><Relationship Id="rId4" Type="http://schemas.openxmlformats.org/officeDocument/2006/relationships/image" Target="../media/image59.png"/><Relationship Id="rId9" Type="http://schemas.openxmlformats.org/officeDocument/2006/relationships/image" Target="../media/image3.svg"/></Relationships>
</file>

<file path=ppt/slides/_rels/slide119.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31484/8127NewIPICflyer.pdf?sequence=1&amp;isAllowed=y" TargetMode="External"/><Relationship Id="rId7" Type="http://schemas.openxmlformats.org/officeDocument/2006/relationships/slide" Target="slide2.xml"/><Relationship Id="rId2" Type="http://schemas.openxmlformats.org/officeDocument/2006/relationships/image" Target="../media/image59.png"/><Relationship Id="rId1" Type="http://schemas.openxmlformats.org/officeDocument/2006/relationships/slideLayout" Target="../slideLayouts/slideLayout12.xml"/><Relationship Id="rId6" Type="http://schemas.openxmlformats.org/officeDocument/2006/relationships/image" Target="../media/image21.svg"/><Relationship Id="rId11" Type="http://schemas.openxmlformats.org/officeDocument/2006/relationships/hyperlink" Target="https://wedocs.unep.org/rest/api/core/bitstreams/87e3c638-c21c-40f3-a72a-f371d3ed8fbb/content" TargetMode="External"/><Relationship Id="rId5" Type="http://schemas.openxmlformats.org/officeDocument/2006/relationships/slide" Target="slide12.xml"/><Relationship Id="rId10" Type="http://schemas.openxmlformats.org/officeDocument/2006/relationships/hyperlink" Target="https://www.unep.org/ozonaction/resources/report/informal-prior-informed-consent-ipic-mechanism-2021-annual-report" TargetMode="External"/><Relationship Id="rId4" Type="http://schemas.openxmlformats.org/officeDocument/2006/relationships/image" Target="../media/image61.jpeg"/><Relationship Id="rId9" Type="http://schemas.openxmlformats.org/officeDocument/2006/relationships/hyperlink" Target="https://www.ozonaction.org/ipic/login" TargetMode="External"/></Relationships>
</file>

<file path=ppt/slides/_rels/slide120.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32223/GWP-ODP_RU.pdf?sequence=3&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32223/GWP_ODP.pdf?sequence=1&amp;isAllowed=y" TargetMode="External"/><Relationship Id="rId1" Type="http://schemas.openxmlformats.org/officeDocument/2006/relationships/slideLayout" Target="../slideLayouts/slideLayout12.xml"/><Relationship Id="rId6" Type="http://schemas.openxmlformats.org/officeDocument/2006/relationships/slide" Target="slide12.xml"/><Relationship Id="rId5" Type="http://schemas.openxmlformats.org/officeDocument/2006/relationships/image" Target="../media/image140.jpeg"/><Relationship Id="rId4" Type="http://schemas.openxmlformats.org/officeDocument/2006/relationships/image" Target="../media/image59.png"/><Relationship Id="rId9" Type="http://schemas.openxmlformats.org/officeDocument/2006/relationships/image" Target="../media/image3.svg"/></Relationships>
</file>

<file path=ppt/slides/_rels/slide121.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59.png"/><Relationship Id="rId7" Type="http://schemas.openxmlformats.org/officeDocument/2006/relationships/slide" Target="slide2.xml"/><Relationship Id="rId2" Type="http://schemas.openxmlformats.org/officeDocument/2006/relationships/hyperlink" Target="https://wedocs.unep.org/bitstream/handle/20.500.11822/27134/8016Smartapp1.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2.xml"/><Relationship Id="rId4" Type="http://schemas.openxmlformats.org/officeDocument/2006/relationships/image" Target="../media/image63.jpeg"/></Relationships>
</file>

<file path=ppt/slides/_rels/slide122.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32125/WhatGas_RU.pdf?sequence=3&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32125/WhatGas.pdf?sequence=1&amp;isAllowed=y" TargetMode="External"/><Relationship Id="rId1" Type="http://schemas.openxmlformats.org/officeDocument/2006/relationships/slideLayout" Target="../slideLayouts/slideLayout12.xml"/><Relationship Id="rId6" Type="http://schemas.openxmlformats.org/officeDocument/2006/relationships/slide" Target="slide12.xml"/><Relationship Id="rId5" Type="http://schemas.openxmlformats.org/officeDocument/2006/relationships/image" Target="../media/image64.jpeg"/><Relationship Id="rId4" Type="http://schemas.openxmlformats.org/officeDocument/2006/relationships/image" Target="../media/image59.png"/><Relationship Id="rId9" Type="http://schemas.openxmlformats.org/officeDocument/2006/relationships/image" Target="../media/image3.svg"/></Relationships>
</file>

<file path=ppt/slides/_rels/slide123.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75.png"/><Relationship Id="rId7" Type="http://schemas.openxmlformats.org/officeDocument/2006/relationships/slide" Target="slide2.xml"/><Relationship Id="rId2" Type="http://schemas.openxmlformats.org/officeDocument/2006/relationships/hyperlink" Target="https://www.ashrae.org/technical-resources/lower-gwp-refrigeration-air-conditioning-innovation-award"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2.xml"/><Relationship Id="rId4" Type="http://schemas.openxmlformats.org/officeDocument/2006/relationships/image" Target="../media/image141.png"/></Relationships>
</file>

<file path=ppt/slides/_rels/slide124.xml.rels><?xml version="1.0" encoding="UTF-8" standalone="yes"?>
<Relationships xmlns="http://schemas.openxmlformats.org/package/2006/relationships"><Relationship Id="rId8" Type="http://schemas.openxmlformats.org/officeDocument/2006/relationships/image" Target="../media/image142.png"/><Relationship Id="rId3" Type="http://schemas.openxmlformats.org/officeDocument/2006/relationships/image" Target="../media/image75.png"/><Relationship Id="rId7" Type="http://schemas.openxmlformats.org/officeDocument/2006/relationships/image" Target="../media/image3.svg"/><Relationship Id="rId2" Type="http://schemas.openxmlformats.org/officeDocument/2006/relationships/hyperlink" Target="https://www.unep.org/ozonaction/news/news/world-ozone-day-16-september-2026"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4" Type="http://schemas.openxmlformats.org/officeDocument/2006/relationships/slide" Target="slide12.xml"/></Relationships>
</file>

<file path=ppt/slides/_rels/slide125.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75.png"/><Relationship Id="rId7" Type="http://schemas.openxmlformats.org/officeDocument/2006/relationships/slide" Target="slide2.xml"/><Relationship Id="rId2" Type="http://schemas.openxmlformats.org/officeDocument/2006/relationships/hyperlink" Target="https://worldrefrigerationday.org/"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2.xml"/><Relationship Id="rId4" Type="http://schemas.openxmlformats.org/officeDocument/2006/relationships/image" Target="../media/image143.png"/></Relationships>
</file>

<file path=ppt/slides/_rels/slide126.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144.png"/><Relationship Id="rId7" Type="http://schemas.openxmlformats.org/officeDocument/2006/relationships/slide" Target="slide2.xml"/><Relationship Id="rId2" Type="http://schemas.openxmlformats.org/officeDocument/2006/relationships/hyperlink" Target="https://www.unep.org/ozonaction/resources?type=301&amp;topic=All&amp;keys="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2.xml"/><Relationship Id="rId4" Type="http://schemas.openxmlformats.org/officeDocument/2006/relationships/image" Target="../media/image145.jpeg"/></Relationships>
</file>

<file path=ppt/slides/_rels/slide127.xml.rels><?xml version="1.0" encoding="UTF-8" standalone="yes"?>
<Relationships xmlns="http://schemas.openxmlformats.org/package/2006/relationships"><Relationship Id="rId8" Type="http://schemas.openxmlformats.org/officeDocument/2006/relationships/image" Target="../media/image144.png"/><Relationship Id="rId13" Type="http://schemas.openxmlformats.org/officeDocument/2006/relationships/image" Target="../media/image3.svg"/><Relationship Id="rId18" Type="http://schemas.openxmlformats.org/officeDocument/2006/relationships/hyperlink" Target="https://wedocs.unep.org/bitstream/handle/20.500.11822/7684/-Ozzy%20Ozone_%20Defender%20of%20Our%20Planet%20-%20Ozzy%20goes%20Island%20Hopping-2008815.pdf?sequence=3&amp;isAllowed=y" TargetMode="External"/><Relationship Id="rId3" Type="http://schemas.openxmlformats.org/officeDocument/2006/relationships/hyperlink" Target="https://wedocs.unep.org/bitstream/handle/20.500.11822/32067/OzzyEN.pdf?sequence=1&amp;isAllowed=y" TargetMode="External"/><Relationship Id="rId21" Type="http://schemas.openxmlformats.org/officeDocument/2006/relationships/hyperlink" Target="https://wedocs.unep.org/bitstream/handle/20.500.11822/7666/OP_Defender_FR.pdf?sequence=6&amp;isAllowed=y" TargetMode="External"/><Relationship Id="rId7" Type="http://schemas.openxmlformats.org/officeDocument/2006/relationships/hyperlink" Target="https://wedocs.unep.org/bitstream/handle/20.500.11822/32067/OzzyFR.pdf?sequence=2&amp;isAllowed=y" TargetMode="External"/><Relationship Id="rId12" Type="http://schemas.openxmlformats.org/officeDocument/2006/relationships/slide" Target="slide2.xml"/><Relationship Id="rId17" Type="http://schemas.openxmlformats.org/officeDocument/2006/relationships/image" Target="../media/image148.jpeg"/><Relationship Id="rId2" Type="http://schemas.openxmlformats.org/officeDocument/2006/relationships/notesSlide" Target="../notesSlides/notesSlide29.xml"/><Relationship Id="rId16" Type="http://schemas.openxmlformats.org/officeDocument/2006/relationships/hyperlink" Target="https://wedocs.unep.org/bitstream/handle/20.500.11822/7666/-Ozzy%20Ozone_%20Defender%20of%20Our%20Planet%20-%20Ozzy%20Goes%20Polar-2007772.pdf?sequence=5&amp;isAllowed=y" TargetMode="External"/><Relationship Id="rId20" Type="http://schemas.openxmlformats.org/officeDocument/2006/relationships/hyperlink" Target="https://wedocs.unep.org/bitstream/handle/20.500.11822/46034/4833_ozzyfarming_RU.pdf?sequence=2&amp;isAllowed=y" TargetMode="External"/><Relationship Id="rId1" Type="http://schemas.openxmlformats.org/officeDocument/2006/relationships/slideLayout" Target="../slideLayouts/slideLayout12.xml"/><Relationship Id="rId6" Type="http://schemas.openxmlformats.org/officeDocument/2006/relationships/hyperlink" Target="https://wedocs.unep.org/bitstream/handle/20.500.11822/32067/OzzyRU.pdf?sequence=4&amp;isAllowed=y" TargetMode="External"/><Relationship Id="rId11" Type="http://schemas.openxmlformats.org/officeDocument/2006/relationships/image" Target="../media/image21.svg"/><Relationship Id="rId24" Type="http://schemas.openxmlformats.org/officeDocument/2006/relationships/hyperlink" Target="https://wedocs.unep.org/bitstream/handle/20.500.11822/7684/-Ozzy%20Ozone_%20Defender%20of%20Our%20Planet%20-%20Ozzy%20goes%20Island%20Hopping-2008815_SP.pdf?sequence=5&amp;isAllowed=y" TargetMode="External"/><Relationship Id="rId5" Type="http://schemas.openxmlformats.org/officeDocument/2006/relationships/hyperlink" Target="https://wedocs.unep.org/bitstream/handle/20.500.11822/32067/OzzySP.pdf?sequence=5&amp;isAllowed=y" TargetMode="External"/><Relationship Id="rId15" Type="http://schemas.openxmlformats.org/officeDocument/2006/relationships/image" Target="../media/image147.jpeg"/><Relationship Id="rId23" Type="http://schemas.openxmlformats.org/officeDocument/2006/relationships/hyperlink" Target="https://wedocs.unep.org/bitstream/handle/20.500.11822/7684/-Ozzy%20Ozone_%20Defender%20of%20Our%20Planet%20-%20Ozzy%20goes%20Island%20Hopping-2008815_FR.pdf?sequence=4&amp;isAllowed=y" TargetMode="External"/><Relationship Id="rId10" Type="http://schemas.openxmlformats.org/officeDocument/2006/relationships/slide" Target="slide12.xml"/><Relationship Id="rId19" Type="http://schemas.openxmlformats.org/officeDocument/2006/relationships/image" Target="../media/image149.jpeg"/><Relationship Id="rId4" Type="http://schemas.openxmlformats.org/officeDocument/2006/relationships/hyperlink" Target="https://wedocs.unep.org/bitstream/handle/20.500.11822/32067/OzzyPT.pdf?sequence=3&amp;isAllowed=y" TargetMode="External"/><Relationship Id="rId9" Type="http://schemas.openxmlformats.org/officeDocument/2006/relationships/image" Target="../media/image146.jpeg"/><Relationship Id="rId14" Type="http://schemas.openxmlformats.org/officeDocument/2006/relationships/hyperlink" Target="https://wedocs.unep.org/bitstream/handle/20.500.11822/46034/4833_ozzyfarming_EN.pdf?sequence=1&amp;isAllowed=y" TargetMode="External"/><Relationship Id="rId22" Type="http://schemas.openxmlformats.org/officeDocument/2006/relationships/hyperlink" Target="https://wedocs.unep.org/bitstream/handle/20.500.11822/7666/OP_Defender_SP.pdf?sequence=7&amp;isAllowed=y" TargetMode="External"/></Relationships>
</file>

<file path=ppt/slides/_rels/slide128.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144.png"/><Relationship Id="rId7" Type="http://schemas.openxmlformats.org/officeDocument/2006/relationships/slide" Target="slide2.xml"/><Relationship Id="rId2" Type="http://schemas.openxmlformats.org/officeDocument/2006/relationships/hyperlink" Target="https://www.unep.org/ozonaction/resources?%2Fresources=&amp;type=300&amp;topic=All&amp;keys=&amp;page=0"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2.xml"/><Relationship Id="rId4" Type="http://schemas.openxmlformats.org/officeDocument/2006/relationships/image" Target="../media/image150.jpeg"/></Relationships>
</file>

<file path=ppt/slides/_rels/slide129.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151.png"/><Relationship Id="rId7" Type="http://schemas.openxmlformats.org/officeDocument/2006/relationships/slide" Target="slide2.xml"/><Relationship Id="rId2" Type="http://schemas.openxmlformats.org/officeDocument/2006/relationships/hyperlink" Target="https://www.ashrae.org/professional-development/ashrae-unep-portal/unep-login-refrigerants-literacy-si-4-5-pdhs-english-version"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2.xml"/><Relationship Id="rId4" Type="http://schemas.openxmlformats.org/officeDocument/2006/relationships/image" Target="../media/image152.png"/></Relationships>
</file>

<file path=ppt/slides/_rels/slide130.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rest/api/core/bitstreams/a8404b00-eafc-4f0a-8d74-9abb3ee80ce8/content?authentication-token=eyJhbGciOiJIUzI1NiJ9.eyJlaWQiOiJjZWE1ZTZhOC1lODdkLTQ0ODYtYWQ1ZC1kYjk0YzRhZjgzNzkiLCJzZyI6W10sImV4cCI6MTc3OTExMTU4MywiYXV0aGVudGljYXRpb25NZXRob2QiOiJwYXNzd29yZCJ9.JCDXXLytOSCydvyl99eXBStQaiCUw--Sri5CkOkfbEI" TargetMode="External"/><Relationship Id="rId7" Type="http://schemas.openxmlformats.org/officeDocument/2006/relationships/image" Target="../media/image21.svg"/><Relationship Id="rId2" Type="http://schemas.openxmlformats.org/officeDocument/2006/relationships/hyperlink" Target="https://wedocs.unep.org/rest/api/core/bitstreams/17817106-ca9a-4930-9a74-cd9cfa27b1bc/content" TargetMode="External"/><Relationship Id="rId1" Type="http://schemas.openxmlformats.org/officeDocument/2006/relationships/slideLayout" Target="../slideLayouts/slideLayout12.xml"/><Relationship Id="rId6" Type="http://schemas.openxmlformats.org/officeDocument/2006/relationships/slide" Target="slide13.xml"/><Relationship Id="rId5" Type="http://schemas.openxmlformats.org/officeDocument/2006/relationships/image" Target="../media/image44.png"/><Relationship Id="rId10" Type="http://schemas.openxmlformats.org/officeDocument/2006/relationships/image" Target="../media/image98.jpg"/><Relationship Id="rId4" Type="http://schemas.openxmlformats.org/officeDocument/2006/relationships/hyperlink" Target="https://wedocs.unep.org/rest/api/core/bitstreams/870d5114-892d-4a8d-9951-48b3aa02eb35/content?authentication-token=eyJhbGciOiJIUzI1NiJ9.eyJlaWQiOiJjZWE1ZTZhOC1lODdkLTQ0ODYtYWQ1ZC1kYjk0YzRhZjgzNzkiLCJzZyI6W10sImV4cCI6MTc3OTExMTYxMSwiYXV0aGVudGljYXRpb25NZXRob2QiOiJwYXNzd29yZCJ9.RPat2hpmSyDUCOOAb2IqWTLg-YY_qLh5DyGocWH0-TY" TargetMode="External"/><Relationship Id="rId9" Type="http://schemas.openxmlformats.org/officeDocument/2006/relationships/image" Target="../media/image3.svg"/></Relationships>
</file>

<file path=ppt/slides/_rels/slide131.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rest/api/core/bitstreams/4951b9e5-d5ad-497b-8454-64acd1e8da3b/content" TargetMode="External"/><Relationship Id="rId7" Type="http://schemas.openxmlformats.org/officeDocument/2006/relationships/slide" Target="slide2.xml"/><Relationship Id="rId2" Type="http://schemas.openxmlformats.org/officeDocument/2006/relationships/hyperlink" Target="https://wedocs.unep.org/rest/api/core/bitstreams/02e7e564-aaf3-49c9-9b25-bbd4a0b1c496/content"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3.xml"/><Relationship Id="rId10" Type="http://schemas.openxmlformats.org/officeDocument/2006/relationships/image" Target="../media/image153.wmf"/><Relationship Id="rId4" Type="http://schemas.openxmlformats.org/officeDocument/2006/relationships/image" Target="../media/image44.png"/><Relationship Id="rId9" Type="http://schemas.openxmlformats.org/officeDocument/2006/relationships/oleObject" Target="../embeddings/oleObject1.bin"/></Relationships>
</file>

<file path=ppt/slides/_rels/slide132.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hyperlink" Target="https://wedocs.unep.org/bitstream/handle/20.500.11822/35350/8187Ref_RU.pdf?sequence=5&amp;isAllowed=y" TargetMode="External"/><Relationship Id="rId7" Type="http://schemas.openxmlformats.org/officeDocument/2006/relationships/image" Target="../media/image3.svg"/><Relationship Id="rId2" Type="http://schemas.openxmlformats.org/officeDocument/2006/relationships/hyperlink" Target="https://wedocs.unep.org/bitstream/handle/20.500.11822/35350/8187Ref_EN.pdf?sequence=4&amp;isAllowed=y"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101.jpeg"/><Relationship Id="rId4" Type="http://schemas.openxmlformats.org/officeDocument/2006/relationships/image" Target="../media/image44.png"/><Relationship Id="rId9" Type="http://schemas.openxmlformats.org/officeDocument/2006/relationships/image" Target="../media/image21.svg"/></Relationships>
</file>

<file path=ppt/slides/_rels/slide133.xml.rels><?xml version="1.0" encoding="UTF-8" standalone="yes"?>
<Relationships xmlns="http://schemas.openxmlformats.org/package/2006/relationships"><Relationship Id="rId8" Type="http://schemas.openxmlformats.org/officeDocument/2006/relationships/hyperlink" Target="https://wedocs.unep.org/bitstream/handle/20.500.11822/31260/ods.pdf?sequence=1&amp;isAllowed=y" TargetMode="External"/><Relationship Id="rId3" Type="http://schemas.openxmlformats.org/officeDocument/2006/relationships/image" Target="../media/image44.png"/><Relationship Id="rId7" Type="http://schemas.openxmlformats.org/officeDocument/2006/relationships/image" Target="../media/image3.svg"/><Relationship Id="rId2" Type="http://schemas.openxmlformats.org/officeDocument/2006/relationships/notesSlide" Target="../notesSlides/notesSlide30.xml"/><Relationship Id="rId1" Type="http://schemas.openxmlformats.org/officeDocument/2006/relationships/slideLayout" Target="../slideLayouts/slideLayout12.xml"/><Relationship Id="rId6" Type="http://schemas.openxmlformats.org/officeDocument/2006/relationships/slide" Target="slide2.xml"/><Relationship Id="rId11" Type="http://schemas.openxmlformats.org/officeDocument/2006/relationships/image" Target="../media/image21.svg"/><Relationship Id="rId5" Type="http://schemas.openxmlformats.org/officeDocument/2006/relationships/image" Target="../media/image49.jpeg"/><Relationship Id="rId10" Type="http://schemas.openxmlformats.org/officeDocument/2006/relationships/slide" Target="slide13.xml"/><Relationship Id="rId4" Type="http://schemas.openxmlformats.org/officeDocument/2006/relationships/hyperlink" Target="https://wedocs.unep.org/bitstream/handle/20.500.11822/32200/8133Cylinder_colours.pdf?sequence=1&amp;isAllowed=y" TargetMode="External"/><Relationship Id="rId9" Type="http://schemas.openxmlformats.org/officeDocument/2006/relationships/hyperlink" Target="https://wedocs.unep.org/bitstream/handle/20.500.11822/31260/ODS_RU.pdf?sequence=3&amp;isAllowed=y" TargetMode="External"/></Relationships>
</file>

<file path=ppt/slides/_rels/slide134.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32200/Cycolours_RU.pdf?sequence=5&amp;isAllowed=y" TargetMode="External"/><Relationship Id="rId7" Type="http://schemas.openxmlformats.org/officeDocument/2006/relationships/slide" Target="slide2.xml"/><Relationship Id="rId2" Type="http://schemas.openxmlformats.org/officeDocument/2006/relationships/hyperlink" Target="https://wedocs.unep.org/bitstream/handle/20.500.11822/32200/8133Cylinder_colours.pdf?sequence=1&amp;isAllowed=y" TargetMode="External"/><Relationship Id="rId1" Type="http://schemas.openxmlformats.org/officeDocument/2006/relationships/slideLayout" Target="../slideLayouts/slideLayout12.xml"/><Relationship Id="rId6" Type="http://schemas.openxmlformats.org/officeDocument/2006/relationships/image" Target="../media/image51.jpeg"/><Relationship Id="rId5" Type="http://schemas.openxmlformats.org/officeDocument/2006/relationships/image" Target="../media/image44.png"/><Relationship Id="rId10" Type="http://schemas.openxmlformats.org/officeDocument/2006/relationships/image" Target="../media/image21.svg"/><Relationship Id="rId4" Type="http://schemas.openxmlformats.org/officeDocument/2006/relationships/hyperlink" Target="https://wedocs.unep.org/bitstream/handle/20.500.11822/32200/Cycolours_SP.pdf?sequence=3&amp;isAllowed=y" TargetMode="External"/><Relationship Id="rId9" Type="http://schemas.openxmlformats.org/officeDocument/2006/relationships/slide" Target="slide13.xml"/></Relationships>
</file>

<file path=ppt/slides/_rels/slide135.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31933/8128Tail2_SP.pdf?sequence=3&amp;isAllowed=y" TargetMode="External"/><Relationship Id="rId7" Type="http://schemas.openxmlformats.org/officeDocument/2006/relationships/slide" Target="slide2.xml"/><Relationship Id="rId2" Type="http://schemas.openxmlformats.org/officeDocument/2006/relationships/hyperlink" Target="https://wedocs.unep.org/bitstream/handle/20.500.11822/31933/HCFCTail.pdf?sequence=1&amp;isAllowed=y" TargetMode="External"/><Relationship Id="rId1" Type="http://schemas.openxmlformats.org/officeDocument/2006/relationships/slideLayout" Target="../slideLayouts/slideLayout12.xml"/><Relationship Id="rId6" Type="http://schemas.openxmlformats.org/officeDocument/2006/relationships/image" Target="../media/image102.jpeg"/><Relationship Id="rId5" Type="http://schemas.openxmlformats.org/officeDocument/2006/relationships/image" Target="../media/image44.png"/><Relationship Id="rId10" Type="http://schemas.openxmlformats.org/officeDocument/2006/relationships/image" Target="../media/image21.svg"/><Relationship Id="rId4" Type="http://schemas.openxmlformats.org/officeDocument/2006/relationships/hyperlink" Target="https://wedocs.unep.org/bitstream/handle/20.500.11822/31933/HCFCl_RU.pdf?sequence=5&amp;isAllowed=y" TargetMode="External"/><Relationship Id="rId9" Type="http://schemas.openxmlformats.org/officeDocument/2006/relationships/slide" Target="slide13.xml"/></Relationships>
</file>

<file path=ppt/slides/_rels/slide13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05.png"/><Relationship Id="rId7" Type="http://schemas.openxmlformats.org/officeDocument/2006/relationships/slide" Target="slide13.xml"/><Relationship Id="rId2" Type="http://schemas.openxmlformats.org/officeDocument/2006/relationships/hyperlink" Target="https://wedocs.unep.org/bitstream/handle/20.500.11822/26592/kigali_path.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44.png"/></Relationships>
</file>

<file path=ppt/slides/_rels/slide137.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44.png"/><Relationship Id="rId7" Type="http://schemas.openxmlformats.org/officeDocument/2006/relationships/slide" Target="slide13.xml"/><Relationship Id="rId2" Type="http://schemas.openxmlformats.org/officeDocument/2006/relationships/hyperlink" Target="https://wedocs.unep.org/bitstream/handle/20.500.11822/26731/7924RegStratODSECA.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106.jpeg"/></Relationships>
</file>

<file path=ppt/slides/_rels/slide138.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44.png"/><Relationship Id="rId7" Type="http://schemas.openxmlformats.org/officeDocument/2006/relationships/slide" Target="slide13.xml"/><Relationship Id="rId2" Type="http://schemas.openxmlformats.org/officeDocument/2006/relationships/hyperlink" Target="https://wedocs.unep.org/bitstream/handle/20.500.11822/26770/7897FS_Kigali_series.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107.jpeg"/></Relationships>
</file>

<file path=ppt/slides/_rels/slide139.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hyperlink" Target="https://wedocs.unep.org/bitstream/handle/20.500.11822/28246/7789GWPRef_SP.pdf?sequence=1&amp;isAllowed=y" TargetMode="External"/><Relationship Id="rId7" Type="http://schemas.openxmlformats.org/officeDocument/2006/relationships/image" Target="../media/image3.svg"/><Relationship Id="rId2" Type="http://schemas.openxmlformats.org/officeDocument/2006/relationships/hyperlink" Target="https://wedocs.unep.org/bitstream/handle/20.500.11822/28246/7789GWPRef_EN.pdf?sequence=2&amp;isAllowed=y"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108.jpeg"/><Relationship Id="rId4" Type="http://schemas.openxmlformats.org/officeDocument/2006/relationships/image" Target="../media/image44.png"/><Relationship Id="rId9" Type="http://schemas.openxmlformats.org/officeDocument/2006/relationships/image" Target="../media/image21.svg"/></Relationships>
</file>

<file path=ppt/slides/_rels/slide14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44.png"/><Relationship Id="rId7" Type="http://schemas.openxmlformats.org/officeDocument/2006/relationships/slide" Target="slide13.xml"/><Relationship Id="rId2" Type="http://schemas.openxmlformats.org/officeDocument/2006/relationships/hyperlink" Target="https://wedocs.unep.org/bitstream/handle/20.500.11822/28348/7785ODPBlends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56.jpeg"/></Relationships>
</file>

<file path=ppt/slides/_rels/slide14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44.png"/><Relationship Id="rId7" Type="http://schemas.openxmlformats.org/officeDocument/2006/relationships/slide" Target="slide13.xml"/><Relationship Id="rId2" Type="http://schemas.openxmlformats.org/officeDocument/2006/relationships/hyperlink" Target="https://wedocs.unep.org/bitstream/handle/20.500.11822/28320/7786RefBlends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110.jpeg"/></Relationships>
</file>

<file path=ppt/slides/_rels/slide142.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26589/HFC_Phasedown_SP.pdf?sequence=4&amp;isAllowed=y" TargetMode="External"/><Relationship Id="rId7" Type="http://schemas.openxmlformats.org/officeDocument/2006/relationships/image" Target="../media/image111.jpeg"/><Relationship Id="rId2" Type="http://schemas.openxmlformats.org/officeDocument/2006/relationships/hyperlink" Target="https://wedocs.unep.org/bitstream/handle/20.500.11822/26589/HFC_Phasedown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image" Target="../media/image21.svg"/><Relationship Id="rId5" Type="http://schemas.openxmlformats.org/officeDocument/2006/relationships/hyperlink" Target="https://wedocs.unep.org/bitstream/handle/20.500.11822/26589/HFC_Phasedown_FR.pdf?sequence=2&amp;isAllowed=y" TargetMode="External"/><Relationship Id="rId10" Type="http://schemas.openxmlformats.org/officeDocument/2006/relationships/slide" Target="slide13.xml"/><Relationship Id="rId4" Type="http://schemas.openxmlformats.org/officeDocument/2006/relationships/hyperlink" Target="https://wedocs.unep.org/bitstream/handle/20.500.11822/26589/HFC_Phasedown_RU.pdf?sequence=3&amp;isAllowed=y" TargetMode="External"/><Relationship Id="rId9" Type="http://schemas.openxmlformats.org/officeDocument/2006/relationships/image" Target="../media/image3.svg"/></Relationships>
</file>

<file path=ppt/slides/_rels/slide14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28382/7745FreeTradeZ_SP.pdf?sequence=3&amp;isAllowed=y" TargetMode="External"/><Relationship Id="rId7" Type="http://schemas.openxmlformats.org/officeDocument/2006/relationships/image" Target="../media/image58.jpeg"/><Relationship Id="rId2" Type="http://schemas.openxmlformats.org/officeDocument/2006/relationships/hyperlink" Target="https://wedocs.unep.org/bitstream/handle/20.500.11822/28382/7745FreeTradeZ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44.png"/><Relationship Id="rId11" Type="http://schemas.openxmlformats.org/officeDocument/2006/relationships/image" Target="../media/image21.svg"/><Relationship Id="rId5" Type="http://schemas.openxmlformats.org/officeDocument/2006/relationships/hyperlink" Target="https://wedocs.unep.org/bitstream/handle/20.500.11822/28382/7745FreeTradeZ_RU.pdf?sequence=2&amp;isAllowed=y" TargetMode="External"/><Relationship Id="rId10" Type="http://schemas.openxmlformats.org/officeDocument/2006/relationships/slide" Target="slide13.xml"/><Relationship Id="rId4" Type="http://schemas.openxmlformats.org/officeDocument/2006/relationships/hyperlink" Target="https://wedocs.unep.org/bitstream/handle/20.500.11822/28382/7745FreeTradeZ_AR.pdf?sequence=7&amp;isAllowed=y" TargetMode="External"/><Relationship Id="rId9" Type="http://schemas.openxmlformats.org/officeDocument/2006/relationships/image" Target="../media/image3.svg"/></Relationships>
</file>

<file path=ppt/slides/_rels/slide144.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6564/QPS-Uses_SP.pdf?sequence=3&amp;isAllowed=y" TargetMode="External"/><Relationship Id="rId7" Type="http://schemas.openxmlformats.org/officeDocument/2006/relationships/slide" Target="slide2.xml"/><Relationship Id="rId2" Type="http://schemas.openxmlformats.org/officeDocument/2006/relationships/hyperlink" Target="https://wedocs.unep.org/bitstream/handle/20.500.11822/26564/QPS-Uses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112.jpeg"/><Relationship Id="rId5" Type="http://schemas.openxmlformats.org/officeDocument/2006/relationships/image" Target="../media/image44.png"/><Relationship Id="rId10" Type="http://schemas.openxmlformats.org/officeDocument/2006/relationships/image" Target="../media/image21.svg"/><Relationship Id="rId4" Type="http://schemas.openxmlformats.org/officeDocument/2006/relationships/hyperlink" Target="https://wedocs.unep.org/bitstream/handle/20.500.11822/26564/QPS-Uses_RU.pdf?sequence=2&amp;isAllowed=y" TargetMode="External"/><Relationship Id="rId9" Type="http://schemas.openxmlformats.org/officeDocument/2006/relationships/slide" Target="slide13.xml"/></Relationships>
</file>

<file path=ppt/slides/_rels/slide145.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32223/GWP-ODP_RU.pdf?sequence=3&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32223/GWP_ODP.pdf?sequence=1&amp;isAllowed=y" TargetMode="External"/><Relationship Id="rId1" Type="http://schemas.openxmlformats.org/officeDocument/2006/relationships/slideLayout" Target="../slideLayouts/slideLayout12.xml"/><Relationship Id="rId6" Type="http://schemas.openxmlformats.org/officeDocument/2006/relationships/slide" Target="slide13.xml"/><Relationship Id="rId5" Type="http://schemas.openxmlformats.org/officeDocument/2006/relationships/image" Target="../media/image140.jpeg"/><Relationship Id="rId4" Type="http://schemas.openxmlformats.org/officeDocument/2006/relationships/image" Target="../media/image59.png"/><Relationship Id="rId9" Type="http://schemas.openxmlformats.org/officeDocument/2006/relationships/image" Target="../media/image3.svg"/></Relationships>
</file>

<file path=ppt/slides/_rels/slide146.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33794/8157HCFC_tracker.pdf?sequence=1&amp;isAllowed=y" TargetMode="External"/><Relationship Id="rId7" Type="http://schemas.openxmlformats.org/officeDocument/2006/relationships/slide" Target="slide2.xml"/><Relationship Id="rId2" Type="http://schemas.openxmlformats.org/officeDocument/2006/relationships/image" Target="../media/image59.png"/><Relationship Id="rId1" Type="http://schemas.openxmlformats.org/officeDocument/2006/relationships/slideLayout" Target="../slideLayouts/slideLayout12.xml"/><Relationship Id="rId6" Type="http://schemas.openxmlformats.org/officeDocument/2006/relationships/image" Target="../media/image21.svg"/><Relationship Id="rId11" Type="http://schemas.openxmlformats.org/officeDocument/2006/relationships/hyperlink" Target="https://wedocs.unep.org/bitstream/handle/20.500.11822/33794/HCFCtrack_FR.pdf?sequence=3&amp;isAllowed=y" TargetMode="External"/><Relationship Id="rId5" Type="http://schemas.openxmlformats.org/officeDocument/2006/relationships/slide" Target="slide13.xml"/><Relationship Id="rId10" Type="http://schemas.openxmlformats.org/officeDocument/2006/relationships/hyperlink" Target="https://wedocs.unep.org/bitstream/handle/20.500.11822/33794/HCFCtrack_SP.pdf?sequence=4&amp;isAllowed=y" TargetMode="External"/><Relationship Id="rId4" Type="http://schemas.openxmlformats.org/officeDocument/2006/relationships/image" Target="../media/image62.jpeg"/><Relationship Id="rId9" Type="http://schemas.openxmlformats.org/officeDocument/2006/relationships/hyperlink" Target="https://www.ozonaction.org/QuotaTracker/auth/login" TargetMode="External"/></Relationships>
</file>

<file path=ppt/slides/_rels/slide147.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31484/8127NewIPICflyer.pdf?sequence=1&amp;isAllowed=y" TargetMode="External"/><Relationship Id="rId7" Type="http://schemas.openxmlformats.org/officeDocument/2006/relationships/slide" Target="slide2.xml"/><Relationship Id="rId2" Type="http://schemas.openxmlformats.org/officeDocument/2006/relationships/image" Target="../media/image59.png"/><Relationship Id="rId1" Type="http://schemas.openxmlformats.org/officeDocument/2006/relationships/slideLayout" Target="../slideLayouts/slideLayout12.xml"/><Relationship Id="rId6" Type="http://schemas.openxmlformats.org/officeDocument/2006/relationships/image" Target="../media/image21.svg"/><Relationship Id="rId11" Type="http://schemas.openxmlformats.org/officeDocument/2006/relationships/hyperlink" Target="https://wedocs.unep.org/rest/api/core/bitstreams/87e3c638-c21c-40f3-a72a-f371d3ed8fbb/content" TargetMode="External"/><Relationship Id="rId5" Type="http://schemas.openxmlformats.org/officeDocument/2006/relationships/slide" Target="slide13.xml"/><Relationship Id="rId10" Type="http://schemas.openxmlformats.org/officeDocument/2006/relationships/hyperlink" Target="https://www.unep.org/ozonaction/resources/report/informal-prior-informed-consent-ipic-mechanism-2021-annual-report" TargetMode="External"/><Relationship Id="rId4" Type="http://schemas.openxmlformats.org/officeDocument/2006/relationships/image" Target="../media/image61.jpeg"/><Relationship Id="rId9" Type="http://schemas.openxmlformats.org/officeDocument/2006/relationships/hyperlink" Target="https://www.ozonaction.org/ipic/login" TargetMode="External"/></Relationships>
</file>

<file path=ppt/slides/_rels/slide148.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59.png"/><Relationship Id="rId7" Type="http://schemas.openxmlformats.org/officeDocument/2006/relationships/slide" Target="slide2.xml"/><Relationship Id="rId2" Type="http://schemas.openxmlformats.org/officeDocument/2006/relationships/hyperlink" Target="https://wedocs.unep.org/bitstream/handle/20.500.11822/27134/8016Smartapp1.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3.xml"/><Relationship Id="rId4" Type="http://schemas.openxmlformats.org/officeDocument/2006/relationships/image" Target="../media/image63.jpeg"/></Relationships>
</file>

<file path=ppt/slides/_rels/slide14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32125/WhatGas_RU.pdf?sequence=3&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32125/WhatGas.pdf?sequence=1&amp;isAllowed=y" TargetMode="External"/><Relationship Id="rId1" Type="http://schemas.openxmlformats.org/officeDocument/2006/relationships/slideLayout" Target="../slideLayouts/slideLayout12.xml"/><Relationship Id="rId6" Type="http://schemas.openxmlformats.org/officeDocument/2006/relationships/slide" Target="slide13.xml"/><Relationship Id="rId5" Type="http://schemas.openxmlformats.org/officeDocument/2006/relationships/image" Target="../media/image64.jpeg"/><Relationship Id="rId4" Type="http://schemas.openxmlformats.org/officeDocument/2006/relationships/image" Target="../media/image59.png"/><Relationship Id="rId9" Type="http://schemas.openxmlformats.org/officeDocument/2006/relationships/image" Target="../media/image3.svg"/></Relationships>
</file>

<file path=ppt/slides/_rels/slide150.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46819/Legislative_policy_RU.pdf?sequence=5&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46819/Legislative_policy_EN.pdf?sequence=4&amp;isAllowed=y" TargetMode="External"/><Relationship Id="rId1" Type="http://schemas.openxmlformats.org/officeDocument/2006/relationships/slideLayout" Target="../slideLayouts/slideLayout12.xml"/><Relationship Id="rId6" Type="http://schemas.openxmlformats.org/officeDocument/2006/relationships/slide" Target="slide13.xml"/><Relationship Id="rId5" Type="http://schemas.openxmlformats.org/officeDocument/2006/relationships/image" Target="../media/image154.jpeg"/><Relationship Id="rId4" Type="http://schemas.openxmlformats.org/officeDocument/2006/relationships/image" Target="../media/image65.png"/><Relationship Id="rId9" Type="http://schemas.openxmlformats.org/officeDocument/2006/relationships/image" Target="../media/image3.svg"/></Relationships>
</file>

<file path=ppt/slides/_rels/slide151.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6450/HFCs_control_EN.pdf?sequence=1&amp;isAllowed=y" TargetMode="External"/><Relationship Id="rId7" Type="http://schemas.openxmlformats.org/officeDocument/2006/relationships/slide" Target="slide2.xml"/><Relationship Id="rId2" Type="http://schemas.openxmlformats.org/officeDocument/2006/relationships/image" Target="../media/image65.png"/><Relationship Id="rId1" Type="http://schemas.openxmlformats.org/officeDocument/2006/relationships/slideLayout" Target="../slideLayouts/slideLayout12.xml"/><Relationship Id="rId6" Type="http://schemas.openxmlformats.org/officeDocument/2006/relationships/image" Target="../media/image21.svg"/><Relationship Id="rId11" Type="http://schemas.openxmlformats.org/officeDocument/2006/relationships/hyperlink" Target="http://wedocs.unep.org/bitstream/handle/20.500.11822/26450/HFCs_control_RU.pdf?sequence=3&amp;isAllowed=y" TargetMode="External"/><Relationship Id="rId5" Type="http://schemas.openxmlformats.org/officeDocument/2006/relationships/slide" Target="slide13.xml"/><Relationship Id="rId10" Type="http://schemas.openxmlformats.org/officeDocument/2006/relationships/hyperlink" Target="http://wedocs.unep.org/bitstream/handle/20.500.11822/26450/HFCs_control_SP.pdf?sequence=4&amp;isAllowed=y" TargetMode="External"/><Relationship Id="rId4" Type="http://schemas.openxmlformats.org/officeDocument/2006/relationships/image" Target="../media/image69.jpeg"/><Relationship Id="rId9" Type="http://schemas.openxmlformats.org/officeDocument/2006/relationships/hyperlink" Target="http://wedocs.unep.org/bitstream/handle/20.500.11822/26450/HFCs_control_FR.pdf?sequence=2&amp;isAllowed=y" TargetMode="External"/></Relationships>
</file>

<file path=ppt/slides/_rels/slide152.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65.png"/><Relationship Id="rId7" Type="http://schemas.openxmlformats.org/officeDocument/2006/relationships/slide" Target="slide2.xml"/><Relationship Id="rId2" Type="http://schemas.openxmlformats.org/officeDocument/2006/relationships/hyperlink" Target="https://wedocs.unep.org/bitstream/handle/20.500.11822/27065/7722PhoutHCFCs.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3.xml"/><Relationship Id="rId4" Type="http://schemas.openxmlformats.org/officeDocument/2006/relationships/image" Target="../media/image133.jpeg"/></Relationships>
</file>

<file path=ppt/slides/_rels/slide153.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hyperlink" Target="https://wedocs.unep.org/bitstream/handle/20.500.11822/27218/7739IntStandardsRAC_FR.pdf?sequence=2&amp;isAllowed=y" TargetMode="External"/><Relationship Id="rId7" Type="http://schemas.openxmlformats.org/officeDocument/2006/relationships/image" Target="../media/image131.jpeg"/><Relationship Id="rId2" Type="http://schemas.openxmlformats.org/officeDocument/2006/relationships/hyperlink" Target="https://wedocs.unep.org/bitstream/handle/20.500.11822/27218/7739IntStandardsRAC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image" Target="../media/image3.svg"/><Relationship Id="rId5" Type="http://schemas.openxmlformats.org/officeDocument/2006/relationships/hyperlink" Target="https://wedocs.unep.org/bitstream/handle/20.500.11822/27218/7739IntStandardsRAC_RU.pdf?sequence=4&amp;isAllowed=y" TargetMode="External"/><Relationship Id="rId10" Type="http://schemas.openxmlformats.org/officeDocument/2006/relationships/slide" Target="slide2.xml"/><Relationship Id="rId4" Type="http://schemas.openxmlformats.org/officeDocument/2006/relationships/hyperlink" Target="https://wedocs.unep.org/bitstream/handle/20.500.11822/27218/7739IntStandardsRAC_SP.pdf?sequence=3&amp;isAllowed=y" TargetMode="External"/><Relationship Id="rId9" Type="http://schemas.openxmlformats.org/officeDocument/2006/relationships/image" Target="../media/image21.svg"/></Relationships>
</file>

<file path=ppt/slides/_rels/slide15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26717/7756UNEP_ASHRAE_FR.pdf?sequence=2&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26717/7756UNEP_ASHRAE_EN.pdf?sequence=1&amp;isAllowed=y" TargetMode="External"/><Relationship Id="rId1" Type="http://schemas.openxmlformats.org/officeDocument/2006/relationships/slideLayout" Target="../slideLayouts/slideLayout12.xml"/><Relationship Id="rId6" Type="http://schemas.openxmlformats.org/officeDocument/2006/relationships/slide" Target="slide13.xml"/><Relationship Id="rId5" Type="http://schemas.openxmlformats.org/officeDocument/2006/relationships/image" Target="../media/image132.jpeg"/><Relationship Id="rId10" Type="http://schemas.openxmlformats.org/officeDocument/2006/relationships/hyperlink" Target="https://wedocs.unep.org/bitstream/handle/20.500.11822/26717/7756UNEP_ASHRAE_RU.pdf?sequence=3&amp;isAllowed=y" TargetMode="External"/><Relationship Id="rId4" Type="http://schemas.openxmlformats.org/officeDocument/2006/relationships/image" Target="../media/image65.png"/><Relationship Id="rId9" Type="http://schemas.openxmlformats.org/officeDocument/2006/relationships/image" Target="../media/image3.svg"/></Relationships>
</file>

<file path=ppt/slides/_rels/slide155.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151.png"/><Relationship Id="rId7" Type="http://schemas.openxmlformats.org/officeDocument/2006/relationships/slide" Target="slide2.xml"/><Relationship Id="rId2" Type="http://schemas.openxmlformats.org/officeDocument/2006/relationships/hyperlink" Target="https://www.ashrae.org/professional-development/ashrae-unep-portal/unep-login-refrigerants-literacy-si-4-5-pdhs-english-version"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3.xml"/><Relationship Id="rId4" Type="http://schemas.openxmlformats.org/officeDocument/2006/relationships/image" Target="../media/image152.png"/></Relationships>
</file>

<file path=ppt/slides/_rels/slide156.xml.rels><?xml version="1.0" encoding="UTF-8" standalone="yes"?>
<Relationships xmlns="http://schemas.openxmlformats.org/package/2006/relationships"><Relationship Id="rId8" Type="http://schemas.openxmlformats.org/officeDocument/2006/relationships/hyperlink" Target="https://wedocs.unep.org/bitstream/handle/20.500.11822/41130/Kigali_amendment_AR.pdf?sequence=11&amp;isAllowed=y" TargetMode="External"/><Relationship Id="rId3" Type="http://schemas.openxmlformats.org/officeDocument/2006/relationships/hyperlink" Target="https://wedocs.unep.org/bitstream/handle/20.500.11822/41130/Kigali_amendment_EN.pdf?sequence=5&amp;isAllowed=y" TargetMode="External"/><Relationship Id="rId7" Type="http://schemas.openxmlformats.org/officeDocument/2006/relationships/image" Target="../media/image155.jpeg"/><Relationship Id="rId12" Type="http://schemas.openxmlformats.org/officeDocument/2006/relationships/image" Target="../media/image3.svg"/><Relationship Id="rId2" Type="http://schemas.openxmlformats.org/officeDocument/2006/relationships/notesSlide" Target="../notesSlides/notesSlide31.xml"/><Relationship Id="rId1" Type="http://schemas.openxmlformats.org/officeDocument/2006/relationships/slideLayout" Target="../slideLayouts/slideLayout12.xml"/><Relationship Id="rId6" Type="http://schemas.openxmlformats.org/officeDocument/2006/relationships/hyperlink" Target="https://wedocs.unep.org/bitstream/handle/20.500.11822/41130/Kigali_amendment_SP.pdf?sequence=6&amp;isAllowed=y" TargetMode="External"/><Relationship Id="rId11" Type="http://schemas.openxmlformats.org/officeDocument/2006/relationships/slide" Target="slide2.xml"/><Relationship Id="rId5" Type="http://schemas.openxmlformats.org/officeDocument/2006/relationships/image" Target="../media/image65.png"/><Relationship Id="rId10" Type="http://schemas.openxmlformats.org/officeDocument/2006/relationships/image" Target="../media/image21.svg"/><Relationship Id="rId4" Type="http://schemas.openxmlformats.org/officeDocument/2006/relationships/hyperlink" Target="https://wedocs.unep.org/bitstream/handle/20.500.11822/41130/Kigali_amendment_RU.pdf?sequence=9&amp;isAllowed=y" TargetMode="External"/><Relationship Id="rId9" Type="http://schemas.openxmlformats.org/officeDocument/2006/relationships/slide" Target="slide14.xml"/></Relationships>
</file>

<file path=ppt/slides/_rels/slide157.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65.png"/><Relationship Id="rId7" Type="http://schemas.openxmlformats.org/officeDocument/2006/relationships/slide" Target="slide2.xml"/><Relationship Id="rId2" Type="http://schemas.openxmlformats.org/officeDocument/2006/relationships/hyperlink" Target="https://wedocs.unep.org/bitstream/handle/20.500.11822/29236/8051Women_in_RAC.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4.xml"/><Relationship Id="rId4" Type="http://schemas.openxmlformats.org/officeDocument/2006/relationships/image" Target="../media/image80.jpeg"/></Relationships>
</file>

<file path=ppt/slides/_rels/slide158.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27170/7738MPHumanHealth_FR.pdf?sequence=2&amp;isAllowed=y" TargetMode="External"/><Relationship Id="rId7" Type="http://schemas.openxmlformats.org/officeDocument/2006/relationships/slide" Target="slide14.xml"/><Relationship Id="rId2" Type="http://schemas.openxmlformats.org/officeDocument/2006/relationships/hyperlink" Target="https://wedocs.unep.org/bitstream/handle/20.500.11822/27170/7738MPHumanHealth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134.jpeg"/><Relationship Id="rId5" Type="http://schemas.openxmlformats.org/officeDocument/2006/relationships/image" Target="../media/image65.png"/><Relationship Id="rId10" Type="http://schemas.openxmlformats.org/officeDocument/2006/relationships/image" Target="../media/image3.svg"/><Relationship Id="rId4" Type="http://schemas.openxmlformats.org/officeDocument/2006/relationships/hyperlink" Target="https://wedocs.unep.org/bitstream/handle/20.500.11822/27170/7738MPHumanHealth_SP.pdf?sequence=3&amp;isAllowed=y" TargetMode="External"/><Relationship Id="rId9" Type="http://schemas.openxmlformats.org/officeDocument/2006/relationships/slide" Target="slide2.xml"/></Relationships>
</file>

<file path=ppt/slides/_rels/slide159.xml.rels><?xml version="1.0" encoding="UTF-8" standalone="yes"?>
<Relationships xmlns="http://schemas.openxmlformats.org/package/2006/relationships"><Relationship Id="rId8" Type="http://schemas.openxmlformats.org/officeDocument/2006/relationships/image" Target="../media/image156.jpeg"/><Relationship Id="rId3" Type="http://schemas.openxmlformats.org/officeDocument/2006/relationships/image" Target="../media/image65.png"/><Relationship Id="rId7" Type="http://schemas.openxmlformats.org/officeDocument/2006/relationships/image" Target="../media/image3.svg"/><Relationship Id="rId2" Type="http://schemas.openxmlformats.org/officeDocument/2006/relationships/hyperlink" Target="https://wedocs.unep.org/bitstream/handle/20.500.11822/29757/7641Reg_Highlights.pdf?sequence=1&amp;isAllowed=y"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4" Type="http://schemas.openxmlformats.org/officeDocument/2006/relationships/slide" Target="slide14.xml"/></Relationships>
</file>

<file path=ppt/slides/_rels/slide160.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65.png"/><Relationship Id="rId7" Type="http://schemas.openxmlformats.org/officeDocument/2006/relationships/slide" Target="slide2.xml"/><Relationship Id="rId2" Type="http://schemas.openxmlformats.org/officeDocument/2006/relationships/hyperlink" Target="https://wedocs.unep.org/bitstream/handle/20.500.11822/21383/Montreal_protocol_green_economy.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4.xml"/><Relationship Id="rId4" Type="http://schemas.openxmlformats.org/officeDocument/2006/relationships/image" Target="../media/image138.jpeg"/></Relationships>
</file>

<file path=ppt/slides/_rels/slide161.xml.rels><?xml version="1.0" encoding="UTF-8" standalone="yes"?>
<Relationships xmlns="http://schemas.openxmlformats.org/package/2006/relationships"><Relationship Id="rId8" Type="http://schemas.openxmlformats.org/officeDocument/2006/relationships/hyperlink" Target="https://wedocs.unep.org/bitstream/handle/20.500.11822/9820/Ozone_teachers_guide_FR.pdf?sequence=7&amp;isAllowed=y" TargetMode="External"/><Relationship Id="rId13" Type="http://schemas.openxmlformats.org/officeDocument/2006/relationships/image" Target="../media/image3.svg"/><Relationship Id="rId18" Type="http://schemas.openxmlformats.org/officeDocument/2006/relationships/hyperlink" Target="https://wedocs.unep.org/bitstream/handle/20.500.11822/35179/6204F_edu.pdf?sequence=8&amp;isAllowed=y" TargetMode="External"/><Relationship Id="rId3" Type="http://schemas.openxmlformats.org/officeDocument/2006/relationships/hyperlink" Target="https://wedocs.unep.org/bitstream/handle/20.500.11822/9820/-OzonAction%20Education%20Pack_%20Guide%20for%20Primary%20School%20Teachers-2006727.pdf?sequence=2&amp;isAllowed=y" TargetMode="External"/><Relationship Id="rId21" Type="http://schemas.openxmlformats.org/officeDocument/2006/relationships/hyperlink" Target="https://wedocs.unep.org/bitstream/handle/20.500.11822/35180/6203S-EDUST.pdf?sequence=10&amp;isAllowed=y" TargetMode="External"/><Relationship Id="rId7" Type="http://schemas.openxmlformats.org/officeDocument/2006/relationships/image" Target="../media/image157.jpeg"/><Relationship Id="rId12" Type="http://schemas.openxmlformats.org/officeDocument/2006/relationships/slide" Target="slide2.xml"/><Relationship Id="rId17" Type="http://schemas.openxmlformats.org/officeDocument/2006/relationships/hyperlink" Target="https://wedocs.unep.org/bitstream/handle/20.500.11822/35179/6204R_edu.pdf?sequence=9&amp;isAllowed=y" TargetMode="External"/><Relationship Id="rId25" Type="http://schemas.openxmlformats.org/officeDocument/2006/relationships/image" Target="../media/image159.emf"/><Relationship Id="rId2" Type="http://schemas.openxmlformats.org/officeDocument/2006/relationships/notesSlide" Target="../notesSlides/notesSlide32.xml"/><Relationship Id="rId16" Type="http://schemas.openxmlformats.org/officeDocument/2006/relationships/hyperlink" Target="https://wedocs.unep.org/bitstream/handle/20.500.11822/35179/6204S_edu.pdf?sequence=10&amp;isAllowed=y" TargetMode="External"/><Relationship Id="rId20" Type="http://schemas.openxmlformats.org/officeDocument/2006/relationships/hyperlink" Target="https://wedocs.unep.org/bitstream/handle/20.500.11822/35180/6203P-EDUST.pdf?sequence=11&amp;isAllowed=y"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image" Target="../media/image21.svg"/><Relationship Id="rId24" Type="http://schemas.openxmlformats.org/officeDocument/2006/relationships/image" Target="../media/image158.jpeg"/><Relationship Id="rId5" Type="http://schemas.openxmlformats.org/officeDocument/2006/relationships/hyperlink" Target="https://wedocs.unep.org/bitstream/handle/20.500.11822/9820/4868edupckguide_RU.pdf?sequence=3&amp;isAllowed=y" TargetMode="External"/><Relationship Id="rId15" Type="http://schemas.openxmlformats.org/officeDocument/2006/relationships/hyperlink" Target="https://wedocs.unep.org/bitstream/handle/20.500.11822/35179/6204P_edu.pdf?sequence=11&amp;isAllowed=y" TargetMode="External"/><Relationship Id="rId23" Type="http://schemas.openxmlformats.org/officeDocument/2006/relationships/hyperlink" Target="https://wedocs.unep.org/bitstream/handle/20.500.11822/35180/6203F-EDUST.pdf?sequence=8&amp;isAllowed=y" TargetMode="External"/><Relationship Id="rId10" Type="http://schemas.openxmlformats.org/officeDocument/2006/relationships/slide" Target="slide14.xml"/><Relationship Id="rId19" Type="http://schemas.openxmlformats.org/officeDocument/2006/relationships/hyperlink" Target="https://wedocs.unep.org/bitstream/handle/20.500.11822/35180/6203E-EDUST.pdf?sequence=7&amp;isAllowed=y" TargetMode="External"/><Relationship Id="rId4" Type="http://schemas.openxmlformats.org/officeDocument/2006/relationships/hyperlink" Target="https://wedocs.unep.org/bitstream/handle/20.500.11822/9820/7489Edpckguide_PO.pdf?sequence=4&amp;isAllowed=y" TargetMode="External"/><Relationship Id="rId9" Type="http://schemas.openxmlformats.org/officeDocument/2006/relationships/hyperlink" Target="https://wedocs.unep.org/bitstream/handle/20.500.11822/9820/Ozone_teachers_guide_SP.pdf?sequence=8&amp;isAllowed=y" TargetMode="External"/><Relationship Id="rId14" Type="http://schemas.openxmlformats.org/officeDocument/2006/relationships/hyperlink" Target="https://wedocs.unep.org/bitstream/handle/20.500.11822/35179/6204E_edu.pdf?sequence=7&amp;isAllowed=y" TargetMode="External"/><Relationship Id="rId22" Type="http://schemas.openxmlformats.org/officeDocument/2006/relationships/hyperlink" Target="https://wedocs.unep.org/bitstream/handle/20.500.11822/35180/6203R-EDUST.pdf?sequence=9&amp;isAllowed=y" TargetMode="External"/></Relationships>
</file>

<file path=ppt/slides/_rels/slide162.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hyperlink" Target="https://wedocs.unep.org/bitstream/handle/20.500.11822/45399/8323_Customs_ECA_RU.pdf?sequence=2&amp;isAllowed=y" TargetMode="External"/><Relationship Id="rId7" Type="http://schemas.openxmlformats.org/officeDocument/2006/relationships/image" Target="../media/image3.svg"/><Relationship Id="rId2" Type="http://schemas.openxmlformats.org/officeDocument/2006/relationships/hyperlink" Target="https://wedocs.unep.org/bitstream/handle/20.500.11822/45399/8323_Customs_ECA_EN.pdf?sequence=1&amp;isAllowed=y"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4" Type="http://schemas.openxmlformats.org/officeDocument/2006/relationships/slide" Target="slide14.xml"/><Relationship Id="rId9" Type="http://schemas.openxmlformats.org/officeDocument/2006/relationships/image" Target="../media/image45.jpeg"/></Relationships>
</file>

<file path=ppt/slides/_rels/slide16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27027/7714MPPrHealth_EN.pdf?sequence=1&amp;isAllowed=y" TargetMode="External"/><Relationship Id="rId7" Type="http://schemas.openxmlformats.org/officeDocument/2006/relationships/slide" Target="slide14.xml"/><Relationship Id="rId2" Type="http://schemas.openxmlformats.org/officeDocument/2006/relationships/hyperlink" Target="https://wedocs.unep.org/bitstream/handle/20.500.11822/27027/7714MPPrHealth_FR.pdf?sequence=3&amp;isAllowed=y" TargetMode="External"/><Relationship Id="rId1" Type="http://schemas.openxmlformats.org/officeDocument/2006/relationships/slideLayout" Target="../slideLayouts/slideLayout12.xml"/><Relationship Id="rId6" Type="http://schemas.openxmlformats.org/officeDocument/2006/relationships/image" Target="../media/image116.jpeg"/><Relationship Id="rId11" Type="http://schemas.openxmlformats.org/officeDocument/2006/relationships/image" Target="../media/image44.png"/><Relationship Id="rId5" Type="http://schemas.openxmlformats.org/officeDocument/2006/relationships/hyperlink" Target="https://wedocs.unep.org/bitstream/handle/20.500.11822/27027/7714MPPrHealth_RU.pdf?sequence=5&amp;isAllowed=y" TargetMode="External"/><Relationship Id="rId10" Type="http://schemas.openxmlformats.org/officeDocument/2006/relationships/image" Target="../media/image3.svg"/><Relationship Id="rId4" Type="http://schemas.openxmlformats.org/officeDocument/2006/relationships/hyperlink" Target="https://wedocs.unep.org/bitstream/handle/20.500.11822/27027/7714MPPrHealth_SP.pdf?sequence=4&amp;isAllowed=y" TargetMode="External"/><Relationship Id="rId9" Type="http://schemas.openxmlformats.org/officeDocument/2006/relationships/slide" Target="slide2.xml"/></Relationships>
</file>

<file path=ppt/slides/_rels/slide164.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144.png"/><Relationship Id="rId7" Type="http://schemas.openxmlformats.org/officeDocument/2006/relationships/slide" Target="slide2.xml"/><Relationship Id="rId2" Type="http://schemas.openxmlformats.org/officeDocument/2006/relationships/hyperlink" Target="https://www.unep.org/ozonaction/resources?type=301&amp;topic=All&amp;keys="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4.xml"/><Relationship Id="rId4" Type="http://schemas.openxmlformats.org/officeDocument/2006/relationships/image" Target="../media/image145.jpeg"/></Relationships>
</file>

<file path=ppt/slides/_rels/slide165.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144.png"/><Relationship Id="rId7" Type="http://schemas.openxmlformats.org/officeDocument/2006/relationships/slide" Target="slide2.xml"/><Relationship Id="rId2" Type="http://schemas.openxmlformats.org/officeDocument/2006/relationships/hyperlink" Target="https://www.unep.org/ozonaction/resources?%2Fresources=&amp;type=300&amp;topic=All&amp;keys=&amp;page=0"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4.xml"/><Relationship Id="rId4" Type="http://schemas.openxmlformats.org/officeDocument/2006/relationships/image" Target="../media/image150.jpeg"/></Relationships>
</file>

<file path=ppt/slides/_rels/slide166.xml.rels><?xml version="1.0" encoding="UTF-8" standalone="yes"?>
<Relationships xmlns="http://schemas.openxmlformats.org/package/2006/relationships"><Relationship Id="rId8" Type="http://schemas.openxmlformats.org/officeDocument/2006/relationships/image" Target="../media/image144.png"/><Relationship Id="rId13" Type="http://schemas.openxmlformats.org/officeDocument/2006/relationships/image" Target="../media/image147.jpeg"/><Relationship Id="rId18" Type="http://schemas.openxmlformats.org/officeDocument/2006/relationships/hyperlink" Target="https://wedocs.unep.org/bitstream/handle/20.500.11822/46034/4833_ozzyfarming_RU.pdf?sequence=2&amp;isAllowed=y" TargetMode="External"/><Relationship Id="rId3" Type="http://schemas.openxmlformats.org/officeDocument/2006/relationships/hyperlink" Target="https://wedocs.unep.org/bitstream/handle/20.500.11822/32067/OzzyEN.pdf?sequence=1&amp;isAllowed=y" TargetMode="External"/><Relationship Id="rId21" Type="http://schemas.openxmlformats.org/officeDocument/2006/relationships/hyperlink" Target="https://wedocs.unep.org/bitstream/handle/20.500.11822/7684/-Ozzy%20Ozone_%20Defender%20of%20Our%20Planet%20-%20Ozzy%20goes%20Island%20Hopping-2008815_FR.pdf?sequence=4&amp;isAllowed=y" TargetMode="External"/><Relationship Id="rId7" Type="http://schemas.openxmlformats.org/officeDocument/2006/relationships/hyperlink" Target="https://wedocs.unep.org/bitstream/handle/20.500.11822/32067/OzzyFR.pdf?sequence=2&amp;isAllowed=y" TargetMode="External"/><Relationship Id="rId12" Type="http://schemas.openxmlformats.org/officeDocument/2006/relationships/hyperlink" Target="https://wedocs.unep.org/bitstream/handle/20.500.11822/46034/4833_ozzyfarming_EN.pdf?sequence=1&amp;isAllowed=y" TargetMode="External"/><Relationship Id="rId17" Type="http://schemas.openxmlformats.org/officeDocument/2006/relationships/image" Target="../media/image149.jpeg"/><Relationship Id="rId2" Type="http://schemas.openxmlformats.org/officeDocument/2006/relationships/notesSlide" Target="../notesSlides/notesSlide33.xml"/><Relationship Id="rId16" Type="http://schemas.openxmlformats.org/officeDocument/2006/relationships/hyperlink" Target="https://wedocs.unep.org/bitstream/handle/20.500.11822/7684/-Ozzy%20Ozone_%20Defender%20of%20Our%20Planet%20-%20Ozzy%20goes%20Island%20Hopping-2008815.pdf?sequence=3&amp;isAllowed=y" TargetMode="External"/><Relationship Id="rId20" Type="http://schemas.openxmlformats.org/officeDocument/2006/relationships/hyperlink" Target="https://wedocs.unep.org/bitstream/handle/20.500.11822/7666/OP_Defender_SP.pdf?sequence=7&amp;isAllowed=y" TargetMode="External"/><Relationship Id="rId1" Type="http://schemas.openxmlformats.org/officeDocument/2006/relationships/slideLayout" Target="../slideLayouts/slideLayout12.xml"/><Relationship Id="rId6" Type="http://schemas.openxmlformats.org/officeDocument/2006/relationships/hyperlink" Target="https://wedocs.unep.org/bitstream/handle/20.500.11822/32067/OzzyRU.pdf?sequence=4&amp;isAllowed=y" TargetMode="External"/><Relationship Id="rId11" Type="http://schemas.openxmlformats.org/officeDocument/2006/relationships/image" Target="../media/image3.svg"/><Relationship Id="rId24" Type="http://schemas.openxmlformats.org/officeDocument/2006/relationships/image" Target="../media/image21.svg"/><Relationship Id="rId5" Type="http://schemas.openxmlformats.org/officeDocument/2006/relationships/hyperlink" Target="https://wedocs.unep.org/bitstream/handle/20.500.11822/32067/OzzySP.pdf?sequence=5&amp;isAllowed=y" TargetMode="External"/><Relationship Id="rId15" Type="http://schemas.openxmlformats.org/officeDocument/2006/relationships/image" Target="../media/image148.jpeg"/><Relationship Id="rId23" Type="http://schemas.openxmlformats.org/officeDocument/2006/relationships/slide" Target="slide14.xml"/><Relationship Id="rId10" Type="http://schemas.openxmlformats.org/officeDocument/2006/relationships/slide" Target="slide2.xml"/><Relationship Id="rId19" Type="http://schemas.openxmlformats.org/officeDocument/2006/relationships/hyperlink" Target="https://wedocs.unep.org/bitstream/handle/20.500.11822/7666/OP_Defender_FR.pdf?sequence=6&amp;isAllowed=y" TargetMode="External"/><Relationship Id="rId4" Type="http://schemas.openxmlformats.org/officeDocument/2006/relationships/hyperlink" Target="https://wedocs.unep.org/bitstream/handle/20.500.11822/32067/OzzyPT.pdf?sequence=3&amp;isAllowed=y" TargetMode="External"/><Relationship Id="rId9" Type="http://schemas.openxmlformats.org/officeDocument/2006/relationships/image" Target="../media/image146.jpeg"/><Relationship Id="rId14" Type="http://schemas.openxmlformats.org/officeDocument/2006/relationships/hyperlink" Target="https://wedocs.unep.org/bitstream/handle/20.500.11822/7666/-Ozzy%20Ozone_%20Defender%20of%20Our%20Planet%20-%20Ozzy%20Goes%20Polar-2007772.pdf?sequence=5&amp;isAllowed=y" TargetMode="External"/><Relationship Id="rId22" Type="http://schemas.openxmlformats.org/officeDocument/2006/relationships/hyperlink" Target="https://wedocs.unep.org/bitstream/handle/20.500.11822/7684/-Ozzy%20Ozone_%20Defender%20of%20Our%20Planet%20-%20Ozzy%20goes%20Island%20Hopping-2008815_SP.pdf?sequence=5&amp;isAllowed=y" TargetMode="External"/></Relationships>
</file>

<file path=ppt/slides/_rels/slide167.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41640/8263_O2C_HMs.pdf?sequence=1&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41639/8262_O2C_Winners.pdf?sequence=1&amp;isAllowed=y" TargetMode="External"/><Relationship Id="rId1" Type="http://schemas.openxmlformats.org/officeDocument/2006/relationships/slideLayout" Target="../slideLayouts/slideLayout12.xml"/><Relationship Id="rId6" Type="http://schemas.openxmlformats.org/officeDocument/2006/relationships/slide" Target="slide14.xml"/><Relationship Id="rId5" Type="http://schemas.openxmlformats.org/officeDocument/2006/relationships/image" Target="../media/image75.png"/><Relationship Id="rId4" Type="http://schemas.openxmlformats.org/officeDocument/2006/relationships/image" Target="../media/image160.jpeg"/><Relationship Id="rId9" Type="http://schemas.openxmlformats.org/officeDocument/2006/relationships/image" Target="../media/image3.svg"/></Relationships>
</file>

<file path=ppt/slides/_rels/slide168.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75.png"/><Relationship Id="rId7" Type="http://schemas.openxmlformats.org/officeDocument/2006/relationships/slide" Target="slide2.xml"/><Relationship Id="rId2" Type="http://schemas.openxmlformats.org/officeDocument/2006/relationships/hyperlink" Target="https://www.ashrae.org/technical-resources/lower-gwp-refrigeration-air-conditioning-innovation-award"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4.xml"/><Relationship Id="rId4" Type="http://schemas.openxmlformats.org/officeDocument/2006/relationships/image" Target="../media/image141.png"/></Relationships>
</file>

<file path=ppt/slides/_rels/slide169.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75.png"/><Relationship Id="rId7" Type="http://schemas.openxmlformats.org/officeDocument/2006/relationships/slide" Target="slide2.xml"/><Relationship Id="rId2" Type="http://schemas.openxmlformats.org/officeDocument/2006/relationships/hyperlink" Target="https://worldrefrigerationday.org/"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4.xml"/><Relationship Id="rId4" Type="http://schemas.openxmlformats.org/officeDocument/2006/relationships/image" Target="../media/image143.png"/></Relationships>
</file>

<file path=ppt/slides/_rels/slide170.xml.rels><?xml version="1.0" encoding="UTF-8" standalone="yes"?>
<Relationships xmlns="http://schemas.openxmlformats.org/package/2006/relationships"><Relationship Id="rId8" Type="http://schemas.openxmlformats.org/officeDocument/2006/relationships/image" Target="../media/image142.png"/><Relationship Id="rId3" Type="http://schemas.openxmlformats.org/officeDocument/2006/relationships/image" Target="../media/image75.png"/><Relationship Id="rId7" Type="http://schemas.openxmlformats.org/officeDocument/2006/relationships/image" Target="../media/image3.svg"/><Relationship Id="rId2" Type="http://schemas.openxmlformats.org/officeDocument/2006/relationships/hyperlink" Target="https://www.unep.org/ozonaction/news/news/world-ozone-day-16-september-2026"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4" Type="http://schemas.openxmlformats.org/officeDocument/2006/relationships/slide" Target="slide14.xml"/></Relationships>
</file>

<file path=ppt/slides/_rels/slide171.xml.rels><?xml version="1.0" encoding="UTF-8" standalone="yes"?>
<Relationships xmlns="http://schemas.openxmlformats.org/package/2006/relationships"><Relationship Id="rId8" Type="http://schemas.openxmlformats.org/officeDocument/2006/relationships/image" Target="../media/image161.jpg"/><Relationship Id="rId3" Type="http://schemas.openxmlformats.org/officeDocument/2006/relationships/image" Target="../media/image65.png"/><Relationship Id="rId7" Type="http://schemas.openxmlformats.org/officeDocument/2006/relationships/image" Target="../media/image3.svg"/><Relationship Id="rId2" Type="http://schemas.openxmlformats.org/officeDocument/2006/relationships/hyperlink" Target="https://www.unep.org/ozonaction/resources/factsheet/unep-area-training-manual-refrigerants-servicing-and-good-practices"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4" Type="http://schemas.openxmlformats.org/officeDocument/2006/relationships/slide" Target="slide16.xml"/></Relationships>
</file>

<file path=ppt/slides/_rels/slide172.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65.png"/><Relationship Id="rId7" Type="http://schemas.openxmlformats.org/officeDocument/2006/relationships/slide" Target="slide2.xml"/><Relationship Id="rId2" Type="http://schemas.openxmlformats.org/officeDocument/2006/relationships/hyperlink" Target="https://wedocs.unep.org/bitstream/handle/20.500.11822/29236/8051Women_in_RAC.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6.xml"/><Relationship Id="rId4" Type="http://schemas.openxmlformats.org/officeDocument/2006/relationships/image" Target="../media/image80.jpeg"/></Relationships>
</file>

<file path=ppt/slides/_rels/slide173.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59.png"/><Relationship Id="rId7" Type="http://schemas.openxmlformats.org/officeDocument/2006/relationships/slide" Target="slide2.xml"/><Relationship Id="rId2" Type="http://schemas.openxmlformats.org/officeDocument/2006/relationships/hyperlink" Target="https://wedocs.unep.org/bitstream/handle/20.500.11822/27136/8017Smartapp2.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6.xml"/><Relationship Id="rId4" Type="http://schemas.openxmlformats.org/officeDocument/2006/relationships/image" Target="../media/image162.jpeg"/></Relationships>
</file>

<file path=ppt/slides/_rels/slide174.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27118/7723GoodServPrTrg_RU.pdf?sequence=2&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27118/7723GoodServPrTrg_EN.pdf?sequence=1&amp;isAllowed=y" TargetMode="External"/><Relationship Id="rId1" Type="http://schemas.openxmlformats.org/officeDocument/2006/relationships/slideLayout" Target="../slideLayouts/slideLayout12.xml"/><Relationship Id="rId6" Type="http://schemas.openxmlformats.org/officeDocument/2006/relationships/slide" Target="slide16.xml"/><Relationship Id="rId5" Type="http://schemas.openxmlformats.org/officeDocument/2006/relationships/image" Target="../media/image130.jpg"/><Relationship Id="rId4" Type="http://schemas.openxmlformats.org/officeDocument/2006/relationships/image" Target="../media/image65.png"/><Relationship Id="rId9" Type="http://schemas.openxmlformats.org/officeDocument/2006/relationships/image" Target="../media/image3.svg"/></Relationships>
</file>

<file path=ppt/slides/_rels/slide175.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hyperlink" Target="https://wedocs.unep.org/bitstream/handle/20.500.11822/27218/7739IntStandardsRAC_FR.pdf?sequence=2&amp;isAllowed=y" TargetMode="External"/><Relationship Id="rId7" Type="http://schemas.openxmlformats.org/officeDocument/2006/relationships/image" Target="../media/image131.jpeg"/><Relationship Id="rId2" Type="http://schemas.openxmlformats.org/officeDocument/2006/relationships/hyperlink" Target="https://wedocs.unep.org/bitstream/handle/20.500.11822/27218/7739IntStandardsRAC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image" Target="../media/image3.svg"/><Relationship Id="rId5" Type="http://schemas.openxmlformats.org/officeDocument/2006/relationships/hyperlink" Target="https://wedocs.unep.org/bitstream/handle/20.500.11822/27218/7739IntStandardsRAC_RU.pdf?sequence=4&amp;isAllowed=y" TargetMode="External"/><Relationship Id="rId10" Type="http://schemas.openxmlformats.org/officeDocument/2006/relationships/slide" Target="slide2.xml"/><Relationship Id="rId4" Type="http://schemas.openxmlformats.org/officeDocument/2006/relationships/hyperlink" Target="https://wedocs.unep.org/bitstream/handle/20.500.11822/27218/7739IntStandardsRAC_SP.pdf?sequence=3&amp;isAllowed=y" TargetMode="External"/><Relationship Id="rId9" Type="http://schemas.openxmlformats.org/officeDocument/2006/relationships/image" Target="../media/image21.svg"/></Relationships>
</file>

<file path=ppt/slides/_rels/slide176.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26717/7756UNEP_ASHRAE_FR.pdf?sequence=2&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26717/7756UNEP_ASHRAE_EN.pdf?sequence=1&amp;isAllowed=y" TargetMode="External"/><Relationship Id="rId1" Type="http://schemas.openxmlformats.org/officeDocument/2006/relationships/slideLayout" Target="../slideLayouts/slideLayout12.xml"/><Relationship Id="rId6" Type="http://schemas.openxmlformats.org/officeDocument/2006/relationships/slide" Target="slide16.xml"/><Relationship Id="rId5" Type="http://schemas.openxmlformats.org/officeDocument/2006/relationships/image" Target="../media/image132.jpeg"/><Relationship Id="rId10" Type="http://schemas.openxmlformats.org/officeDocument/2006/relationships/hyperlink" Target="https://wedocs.unep.org/bitstream/handle/20.500.11822/26717/7756UNEP_ASHRAE_RU.pdf?sequence=3&amp;isAllowed=y" TargetMode="External"/><Relationship Id="rId4" Type="http://schemas.openxmlformats.org/officeDocument/2006/relationships/image" Target="../media/image65.png"/><Relationship Id="rId9" Type="http://schemas.openxmlformats.org/officeDocument/2006/relationships/image" Target="../media/image3.svg"/></Relationships>
</file>

<file path=ppt/slides/_rels/slide177.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65.png"/><Relationship Id="rId7" Type="http://schemas.openxmlformats.org/officeDocument/2006/relationships/slide" Target="slide2.xml"/><Relationship Id="rId2" Type="http://schemas.openxmlformats.org/officeDocument/2006/relationships/hyperlink" Target="https://wedocs.unep.org/bitstream/handle/20.500.11822/27065/7722PhoutHCFCs.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6.xml"/><Relationship Id="rId4" Type="http://schemas.openxmlformats.org/officeDocument/2006/relationships/image" Target="../media/image133.jpeg"/></Relationships>
</file>

<file path=ppt/slides/_rels/slide178.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14878/SafeUse_FR.pdf?sequence=3&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14878/7740-e-SafeUseofHCFCAlternativesinRefrigerationandAir-conditioning.pdf?sequence=1&amp;isAllowed=y" TargetMode="External"/><Relationship Id="rId1" Type="http://schemas.openxmlformats.org/officeDocument/2006/relationships/slideLayout" Target="../slideLayouts/slideLayout12.xml"/><Relationship Id="rId6" Type="http://schemas.openxmlformats.org/officeDocument/2006/relationships/slide" Target="slide16.xml"/><Relationship Id="rId5" Type="http://schemas.openxmlformats.org/officeDocument/2006/relationships/image" Target="../media/image163.jpeg"/><Relationship Id="rId4" Type="http://schemas.openxmlformats.org/officeDocument/2006/relationships/image" Target="../media/image65.png"/><Relationship Id="rId9" Type="http://schemas.openxmlformats.org/officeDocument/2006/relationships/image" Target="../media/image3.svg"/></Relationships>
</file>

<file path=ppt/slides/_rels/slide179.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65.png"/><Relationship Id="rId7" Type="http://schemas.openxmlformats.org/officeDocument/2006/relationships/slide" Target="slide2.xml"/><Relationship Id="rId2" Type="http://schemas.openxmlformats.org/officeDocument/2006/relationships/hyperlink" Target="https://wedocs.unep.org/bitstream/handle/20.500.11822/14880/GWP_Alternatives.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6.xml"/><Relationship Id="rId4" Type="http://schemas.openxmlformats.org/officeDocument/2006/relationships/image" Target="../media/image135.jpeg"/></Relationships>
</file>

<file path=ppt/slides/_rels/slide180.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51.png"/><Relationship Id="rId7" Type="http://schemas.openxmlformats.org/officeDocument/2006/relationships/slide" Target="slide17.xml"/><Relationship Id="rId2" Type="http://schemas.openxmlformats.org/officeDocument/2006/relationships/hyperlink" Target="https://wedocs.unep.org/bitstream/handle/20.500.11822/33836/EEflyer.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164.jpeg"/></Relationships>
</file>

<file path=ppt/slides/_rels/slide18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51.png"/><Relationship Id="rId7" Type="http://schemas.openxmlformats.org/officeDocument/2006/relationships/slide" Target="slide17.xml"/><Relationship Id="rId2" Type="http://schemas.openxmlformats.org/officeDocument/2006/relationships/hyperlink" Target="https://www.ashrae.org/professional-development/ashrae-unep-portal/unep-login-refrigerants-literacy-si-4-5-pdhs-english-version"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152.png"/></Relationships>
</file>

<file path=ppt/slides/_rels/slide182.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51.png"/><Relationship Id="rId7" Type="http://schemas.openxmlformats.org/officeDocument/2006/relationships/slide" Target="slide17.xml"/><Relationship Id="rId2" Type="http://schemas.openxmlformats.org/officeDocument/2006/relationships/hyperlink" Target="https://www.ashrae.org/professional-development/ashrae-unep-portal/unep-login-refrigerants-literacy-si-4-5-pdhs-spanish-version"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165.png"/></Relationships>
</file>

<file path=ppt/slides/_rels/slide18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6.jpeg"/><Relationship Id="rId7" Type="http://schemas.openxmlformats.org/officeDocument/2006/relationships/slide" Target="slide17.xml"/><Relationship Id="rId2" Type="http://schemas.openxmlformats.org/officeDocument/2006/relationships/hyperlink" Target="https://universityrefrigerantscourse.ashrae.org/"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151.png"/></Relationships>
</file>

<file path=ppt/slides/_rels/slide184.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59.png"/><Relationship Id="rId7" Type="http://schemas.openxmlformats.org/officeDocument/2006/relationships/slide" Target="slide2.xml"/><Relationship Id="rId2" Type="http://schemas.openxmlformats.org/officeDocument/2006/relationships/hyperlink" Target="http://www.ozonaction.org/gascard/"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6.xml"/><Relationship Id="rId4" Type="http://schemas.openxmlformats.org/officeDocument/2006/relationships/image" Target="../media/image60.jpeg"/></Relationships>
</file>

<file path=ppt/slides/_rels/slide185.xml.rels><?xml version="1.0" encoding="UTF-8" standalone="yes"?>
<Relationships xmlns="http://schemas.openxmlformats.org/package/2006/relationships"><Relationship Id="rId8" Type="http://schemas.openxmlformats.org/officeDocument/2006/relationships/image" Target="../media/image139.jpeg"/><Relationship Id="rId3" Type="http://schemas.openxmlformats.org/officeDocument/2006/relationships/slide" Target="slide16.xml"/><Relationship Id="rId7" Type="http://schemas.openxmlformats.org/officeDocument/2006/relationships/hyperlink" Target="https://knowledgemaps.ozonaction.org/" TargetMode="External"/><Relationship Id="rId2" Type="http://schemas.openxmlformats.org/officeDocument/2006/relationships/image" Target="../media/image59.png"/><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10" Type="http://schemas.openxmlformats.org/officeDocument/2006/relationships/hyperlink" Target="https://wedocs.unep.org/bitstream/handle/20.500.11822/36364/OzKM_SP.pdf?sequence=5&amp;isAllowed=y" TargetMode="External"/><Relationship Id="rId4" Type="http://schemas.openxmlformats.org/officeDocument/2006/relationships/image" Target="../media/image21.svg"/><Relationship Id="rId9" Type="http://schemas.openxmlformats.org/officeDocument/2006/relationships/hyperlink" Target="https://wedocs.unep.org/bitstream/handle/20.500.11822/36364/OzKM.pdf?sequence=7" TargetMode="External"/></Relationships>
</file>

<file path=ppt/slides/_rels/slide186.xml.rels><?xml version="1.0" encoding="UTF-8" standalone="yes"?>
<Relationships xmlns="http://schemas.openxmlformats.org/package/2006/relationships"><Relationship Id="rId8" Type="http://schemas.openxmlformats.org/officeDocument/2006/relationships/hyperlink" Target="https://wedocs.unep.org/bitstream/handle/20.500.11822/26949/7851RACVideoPoster_SP.pdf?sequence=3&amp;isAllowed=y" TargetMode="External"/><Relationship Id="rId3" Type="http://schemas.openxmlformats.org/officeDocument/2006/relationships/hyperlink" Target="https://wedocs.unep.org/bitstream/handle/20.500.11822/32380/RACVD_RU.pdf?sequence=3&amp;isAllowed=y" TargetMode="External"/><Relationship Id="rId7" Type="http://schemas.openxmlformats.org/officeDocument/2006/relationships/hyperlink" Target="https://wedocs.unep.org/bitstream/handle/20.500.11822/26949/7851RACVideoPoster_FR.pdf?sequence=2&amp;isAllowed=y" TargetMode="External"/><Relationship Id="rId12" Type="http://schemas.openxmlformats.org/officeDocument/2006/relationships/image" Target="../media/image3.svg"/><Relationship Id="rId2" Type="http://schemas.openxmlformats.org/officeDocument/2006/relationships/hyperlink" Target="https://wedocs.unep.org/bitstream/handle/20.500.11822/32380/RACVD.pdf?sequence=1&amp;isAllowed=y" TargetMode="External"/><Relationship Id="rId1" Type="http://schemas.openxmlformats.org/officeDocument/2006/relationships/slideLayout" Target="../slideLayouts/slideLayout12.xml"/><Relationship Id="rId6" Type="http://schemas.openxmlformats.org/officeDocument/2006/relationships/hyperlink" Target="https://wedocs.unep.org/bitstream/handle/20.500.11822/26949/7851RACVideoPoster_EN.pdf?sequence=1&amp;isAllowed=y" TargetMode="External"/><Relationship Id="rId11" Type="http://schemas.openxmlformats.org/officeDocument/2006/relationships/slide" Target="slide2.xml"/><Relationship Id="rId5" Type="http://schemas.openxmlformats.org/officeDocument/2006/relationships/image" Target="../media/image167.jpeg"/><Relationship Id="rId10" Type="http://schemas.openxmlformats.org/officeDocument/2006/relationships/image" Target="../media/image21.svg"/><Relationship Id="rId4" Type="http://schemas.openxmlformats.org/officeDocument/2006/relationships/image" Target="../media/image59.png"/><Relationship Id="rId9" Type="http://schemas.openxmlformats.org/officeDocument/2006/relationships/slide" Target="slide16.xml"/></Relationships>
</file>

<file path=ppt/slides/_rels/slide187.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59.png"/><Relationship Id="rId7" Type="http://schemas.openxmlformats.org/officeDocument/2006/relationships/slide" Target="slide2.xml"/><Relationship Id="rId2" Type="http://schemas.openxmlformats.org/officeDocument/2006/relationships/hyperlink" Target="https://wedocs.unep.org/bitstream/handle/20.500.11822/27136/8017Smartapp2.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6.xml"/><Relationship Id="rId4" Type="http://schemas.openxmlformats.org/officeDocument/2006/relationships/image" Target="../media/image162.jpeg"/></Relationships>
</file>

<file path=ppt/slides/_rels/slide188.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32125/WhatGas_RU.pdf?sequence=3&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32125/WhatGas.pdf?sequence=1&amp;isAllowed=y" TargetMode="External"/><Relationship Id="rId1" Type="http://schemas.openxmlformats.org/officeDocument/2006/relationships/slideLayout" Target="../slideLayouts/slideLayout12.xml"/><Relationship Id="rId6" Type="http://schemas.openxmlformats.org/officeDocument/2006/relationships/slide" Target="slide16.xml"/><Relationship Id="rId5" Type="http://schemas.openxmlformats.org/officeDocument/2006/relationships/image" Target="../media/image64.jpeg"/><Relationship Id="rId4" Type="http://schemas.openxmlformats.org/officeDocument/2006/relationships/image" Target="../media/image59.png"/><Relationship Id="rId9" Type="http://schemas.openxmlformats.org/officeDocument/2006/relationships/image" Target="../media/image3.svg"/></Relationships>
</file>

<file path=ppt/slides/_rels/slide18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bitstream/handle/20.500.11822/32223/GWP-ODP_RU.pdf?sequence=3&amp;isAllowed=y" TargetMode="External"/><Relationship Id="rId7" Type="http://schemas.openxmlformats.org/officeDocument/2006/relationships/image" Target="../media/image21.svg"/><Relationship Id="rId2" Type="http://schemas.openxmlformats.org/officeDocument/2006/relationships/hyperlink" Target="https://wedocs.unep.org/bitstream/handle/20.500.11822/32223/GWP_ODP.pdf?sequence=1&amp;isAllowed=y" TargetMode="External"/><Relationship Id="rId1" Type="http://schemas.openxmlformats.org/officeDocument/2006/relationships/slideLayout" Target="../slideLayouts/slideLayout12.xml"/><Relationship Id="rId6" Type="http://schemas.openxmlformats.org/officeDocument/2006/relationships/slide" Target="slide16.xml"/><Relationship Id="rId5" Type="http://schemas.openxmlformats.org/officeDocument/2006/relationships/image" Target="../media/image140.jpeg"/><Relationship Id="rId4" Type="http://schemas.openxmlformats.org/officeDocument/2006/relationships/image" Target="../media/image59.png"/><Relationship Id="rId9" Type="http://schemas.openxmlformats.org/officeDocument/2006/relationships/image" Target="../media/image3.svg"/></Relationships>
</file>

<file path=ppt/slides/_rels/slide190.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edocs.unep.org/rest/api/core/bitstreams/a8404b00-eafc-4f0a-8d74-9abb3ee80ce8/content?authentication-token=eyJhbGciOiJIUzI1NiJ9.eyJlaWQiOiJjZWE1ZTZhOC1lODdkLTQ0ODYtYWQ1ZC1kYjk0YzRhZjgzNzkiLCJzZyI6W10sImV4cCI6MTc3OTExMjExNywiYXV0aGVudGljYXRpb25NZXRob2QiOiJwYXNzd29yZCJ9.6CQXb4Tq8-tSzTwrtDQw6I6xeh_UFunqniGa-QQUykg" TargetMode="External"/><Relationship Id="rId7" Type="http://schemas.openxmlformats.org/officeDocument/2006/relationships/image" Target="../media/image21.svg"/><Relationship Id="rId2" Type="http://schemas.openxmlformats.org/officeDocument/2006/relationships/hyperlink" Target="https://wedocs.unep.org/rest/api/core/bitstreams/17817106-ca9a-4930-9a74-cd9cfa27b1bc/content?authentication-token=eyJhbGciOiJIUzI1NiJ9.eyJlaWQiOiJjZWE1ZTZhOC1lODdkLTQ0ODYtYWQ1ZC1kYjk0YzRhZjgzNzkiLCJzZyI6W10sImV4cCI6MTc3OTExMjEzNywiYXV0aGVudGljYXRpb25NZXRob2QiOiJwYXNzd29yZCJ9.fB1awe63j5b4MdC5G9rK_IwJpGhJxTL4FTosXt6v-wM" TargetMode="External"/><Relationship Id="rId1" Type="http://schemas.openxmlformats.org/officeDocument/2006/relationships/slideLayout" Target="../slideLayouts/slideLayout12.xml"/><Relationship Id="rId6" Type="http://schemas.openxmlformats.org/officeDocument/2006/relationships/slide" Target="slide17.xml"/><Relationship Id="rId5" Type="http://schemas.openxmlformats.org/officeDocument/2006/relationships/image" Target="../media/image44.png"/><Relationship Id="rId10" Type="http://schemas.openxmlformats.org/officeDocument/2006/relationships/image" Target="../media/image98.jpg"/><Relationship Id="rId4" Type="http://schemas.openxmlformats.org/officeDocument/2006/relationships/hyperlink" Target="https://wedocs.unep.org/rest/api/core/bitstreams/870d5114-892d-4a8d-9951-48b3aa02eb35/content?authentication-token=eyJhbGciOiJIUzI1NiJ9.eyJlaWQiOiJjZWE1ZTZhOC1lODdkLTQ0ODYtYWQ1ZC1kYjk0YzRhZjgzNzkiLCJzZyI6W10sImV4cCI6MTc3OTExMTk1NywiYXV0aGVudGljYXRpb25NZXRob2QiOiJwYXNzd29yZCJ9.mD95IfPkeMC1s2GTAJlPhCmjGRvKi9R03H_dIJ3pp3s" TargetMode="External"/><Relationship Id="rId9" Type="http://schemas.openxmlformats.org/officeDocument/2006/relationships/image" Target="../media/image3.svg"/></Relationships>
</file>

<file path=ppt/slides/_rels/slide191.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44.png"/><Relationship Id="rId7" Type="http://schemas.openxmlformats.org/officeDocument/2006/relationships/slide" Target="slide2.xml"/><Relationship Id="rId2" Type="http://schemas.openxmlformats.org/officeDocument/2006/relationships/hyperlink" Target="https://wedocs.unep.org/bitstream/handle/20.500.11822/42970/8286_RPL%20Mongolia.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7.xml"/><Relationship Id="rId4" Type="http://schemas.openxmlformats.org/officeDocument/2006/relationships/image" Target="../media/image100.jpeg"/></Relationships>
</file>

<file path=ppt/slides/_rels/slide192.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43114/logbooks_refrigeration_RU.pdf?sequence=5&amp;isAllowed=y" TargetMode="External"/><Relationship Id="rId7" Type="http://schemas.openxmlformats.org/officeDocument/2006/relationships/slide" Target="slide17.xml"/><Relationship Id="rId2" Type="http://schemas.openxmlformats.org/officeDocument/2006/relationships/hyperlink" Target="https://wedocs.unep.org/bitstream/handle/20.500.11822/43114/logbooks_refrigeration_EN.pdf?sequence=4&amp;isAllowed=y" TargetMode="External"/><Relationship Id="rId1" Type="http://schemas.openxmlformats.org/officeDocument/2006/relationships/slideLayout" Target="../slideLayouts/slideLayout12.xml"/><Relationship Id="rId6" Type="http://schemas.openxmlformats.org/officeDocument/2006/relationships/image" Target="../media/image47.jpeg"/><Relationship Id="rId5" Type="http://schemas.openxmlformats.org/officeDocument/2006/relationships/image" Target="../media/image44.png"/><Relationship Id="rId10" Type="http://schemas.openxmlformats.org/officeDocument/2006/relationships/image" Target="../media/image3.svg"/><Relationship Id="rId4" Type="http://schemas.openxmlformats.org/officeDocument/2006/relationships/hyperlink" Target="https://wedocs.unep.org/bitstream/handle/20.500.11822/43114/logbooks_refrigeration_SP.pdf?sequence=8&amp;isAllowed=y" TargetMode="External"/><Relationship Id="rId9" Type="http://schemas.openxmlformats.org/officeDocument/2006/relationships/slide" Target="slide2.xml"/></Relationships>
</file>

<file path=ppt/slides/_rels/slide193.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image" Target="../media/image3.svg"/><Relationship Id="rId7" Type="http://schemas.openxmlformats.org/officeDocument/2006/relationships/image" Target="../media/image65.png"/><Relationship Id="rId2" Type="http://schemas.openxmlformats.org/officeDocument/2006/relationships/slide" Target="slide2.xml"/><Relationship Id="rId1" Type="http://schemas.openxmlformats.org/officeDocument/2006/relationships/slideLayout" Target="../slideLayouts/slideLayout12.xml"/><Relationship Id="rId6" Type="http://schemas.openxmlformats.org/officeDocument/2006/relationships/hyperlink" Target="https://admin.ozonactionmeetings.org/system/files/2026-06/8387-2025_fishing_vessels-ESP.pdf?token=nfjqYajVCstHeSuNnfIXa8BbHZBTXcebaRknfdu2MWo&amp;timestamp=1781683732" TargetMode="External"/><Relationship Id="rId11" Type="http://schemas.openxmlformats.org/officeDocument/2006/relationships/image" Target="../media/image118.jpg"/><Relationship Id="rId5" Type="http://schemas.openxmlformats.org/officeDocument/2006/relationships/hyperlink" Target="https://admin.ozonactionmeetings.org/system/files/2026-06/8387-UNEP_IIR_navires_peche_FR_2025.pdf?token=20A2RTa-fLotbSUNg7fm_Ur2AT8JndmTL6Hr5CHXoz0&amp;timestamp=1781711333" TargetMode="External"/><Relationship Id="rId10" Type="http://schemas.openxmlformats.org/officeDocument/2006/relationships/hyperlink" Target="https://admin.ozonactionmeetings.org/system/files/2025-11/8387-UNEP_IIR_fishing_vessels_app_1.pdf?token=Z-bLXTtgQUoTXByjEWch2LpsxFDfPzv20UaAobPc95k&amp;timestamp=1763722508" TargetMode="External"/><Relationship Id="rId4" Type="http://schemas.openxmlformats.org/officeDocument/2006/relationships/hyperlink" Target="https://admin.ozonactionmeetings.org/system/files/2025-11/8387-UNEP_IIR_fishing_vessels_app_1.pdf?token=dYiTnO-RxwqaX--kcJ0cmfkVr_tpAWPFYkzJmOI5MeM&amp;timestamp=1781683732" TargetMode="External"/><Relationship Id="rId9" Type="http://schemas.openxmlformats.org/officeDocument/2006/relationships/image" Target="../media/image21.svg"/></Relationships>
</file>

<file path=ppt/slides/_rels/slide194.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image" Target="../media/image3.svg"/><Relationship Id="rId7" Type="http://schemas.openxmlformats.org/officeDocument/2006/relationships/image" Target="../media/image65.png"/><Relationship Id="rId2" Type="http://schemas.openxmlformats.org/officeDocument/2006/relationships/slide" Target="slide2.xml"/><Relationship Id="rId1" Type="http://schemas.openxmlformats.org/officeDocument/2006/relationships/slideLayout" Target="../slideLayouts/slideLayout12.xml"/><Relationship Id="rId6" Type="http://schemas.openxmlformats.org/officeDocument/2006/relationships/hyperlink" Target="https://admin.ozonactionmeetings.org/system/files/2026-06/8388-WICRs_in_Article5_countries-ES.pdf?token=jc0sHG8K6z9F9HK6wZOMkYKktL65apo0bpvQ7y5J594&amp;timestamp=1781683732" TargetMode="External"/><Relationship Id="rId5" Type="http://schemas.openxmlformats.org/officeDocument/2006/relationships/hyperlink" Target="https://admin.ozonactionmeetings.org/system/files/2026-06/8388-2025_WICRs_in_Article5_countries-FR.pdf?token=5N6M9hFb2b9GLhTn6K0x4shFRnQyKgEhZciU4_bvyDQ&amp;timestamp=1781623500" TargetMode="External"/><Relationship Id="rId10" Type="http://schemas.openxmlformats.org/officeDocument/2006/relationships/image" Target="../media/image120.jpg"/><Relationship Id="rId4" Type="http://schemas.openxmlformats.org/officeDocument/2006/relationships/hyperlink" Target="https://www.unep.org/ozonaction/resources/publication/cold-chain-technology-brief-walk-cold-rooms-article-5-countries" TargetMode="External"/><Relationship Id="rId9" Type="http://schemas.openxmlformats.org/officeDocument/2006/relationships/image" Target="../media/image21.svg"/></Relationships>
</file>

<file path=ppt/slides/_rels/slide195.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image" Target="../media/image3.svg"/><Relationship Id="rId7" Type="http://schemas.openxmlformats.org/officeDocument/2006/relationships/image" Target="../media/image65.png"/><Relationship Id="rId2" Type="http://schemas.openxmlformats.org/officeDocument/2006/relationships/slide" Target="slide2.xml"/><Relationship Id="rId1" Type="http://schemas.openxmlformats.org/officeDocument/2006/relationships/slideLayout" Target="../slideLayouts/slideLayout12.xml"/><Relationship Id="rId6" Type="http://schemas.openxmlformats.org/officeDocument/2006/relationships/hyperlink" Target="https://admin.ozonactionmeetings.org/system/files/2026-06/8386-_commercial_and_domestic-ES_0.pdf?token=KDs3km0O6LqBpqH7krvG3cU8ejVjnOvTsrjcHvKF6IM&amp;timestamp=1781683732" TargetMode="External"/><Relationship Id="rId5" Type="http://schemas.openxmlformats.org/officeDocument/2006/relationships/hyperlink" Target="https://admin.ozonactionmeetings.org/system/files/2026-06/8386-UNEP_IIR_Froid_commercial_domestic_professionel_FR_2025.pdf?token=72elpNhRshi26ZLIYMfnOzEDHdWTNRjoG0ldL9n3H-8&amp;timestamp=1781710357" TargetMode="External"/><Relationship Id="rId10" Type="http://schemas.openxmlformats.org/officeDocument/2006/relationships/image" Target="../media/image119.png"/><Relationship Id="rId4" Type="http://schemas.openxmlformats.org/officeDocument/2006/relationships/hyperlink" Target="https://www.unep.org/ozonaction/resources/publication/cold-chain-technology-brief-commercial-professional-and-domestic-0" TargetMode="External"/><Relationship Id="rId9" Type="http://schemas.openxmlformats.org/officeDocument/2006/relationships/image" Target="../media/image21.svg"/></Relationships>
</file>

<file path=ppt/slides/_rels/slide196.xml.rels><?xml version="1.0" encoding="UTF-8" standalone="yes"?>
<Relationships xmlns="http://schemas.openxmlformats.org/package/2006/relationships"><Relationship Id="rId8" Type="http://schemas.openxmlformats.org/officeDocument/2006/relationships/slide" Target="slide16.xml"/><Relationship Id="rId3" Type="http://schemas.openxmlformats.org/officeDocument/2006/relationships/image" Target="../media/image3.svg"/><Relationship Id="rId7" Type="http://schemas.openxmlformats.org/officeDocument/2006/relationships/image" Target="../media/image65.png"/><Relationship Id="rId2" Type="http://schemas.openxmlformats.org/officeDocument/2006/relationships/slide" Target="slide2.xml"/><Relationship Id="rId1" Type="http://schemas.openxmlformats.org/officeDocument/2006/relationships/slideLayout" Target="../slideLayouts/slideLayout12.xml"/><Relationship Id="rId6" Type="http://schemas.openxmlformats.org/officeDocument/2006/relationships/hyperlink" Target="https://admin.ozonactionmeetings.org/system/files/2026-06/8420-UNEP_IIR_Transporte_frigorifico_carretera_climas_calidos_ES_2025.pdf?token=Jsv3Hu8LJykkMhO-6pRtCtpGqfS10_AwY87f75_VIwU&amp;timestamp=1781710905" TargetMode="External"/><Relationship Id="rId5" Type="http://schemas.openxmlformats.org/officeDocument/2006/relationships/hyperlink" Target="https://admin.ozonactionmeetings.org/system/files/2026-06/8420-UNEP_IIR_Transport_frigorifique_routier_climats_chauds_FR_2025.pdf?token=sZpIuGBFpoJpA01C4mV-9-bxkSRIuld7Vm9M5rjNl2Y&amp;timestamp=1781710905" TargetMode="External"/><Relationship Id="rId10" Type="http://schemas.openxmlformats.org/officeDocument/2006/relationships/image" Target="../media/image121.jpg"/><Relationship Id="rId4" Type="http://schemas.openxmlformats.org/officeDocument/2006/relationships/hyperlink" Target="https://admin.ozonactionmeetings.org/system/files/2026-06/8420-UNEP_IIR__transport_hot_climate.%202025.pdf?token=KFqjQqWDVC8Iz99k9bYaUco9lGeqmtTbaifhkOAn_y0&amp;timestamp=1780569809" TargetMode="External"/><Relationship Id="rId9" Type="http://schemas.openxmlformats.org/officeDocument/2006/relationships/image" Target="../media/image21.svg"/></Relationships>
</file>

<file path=ppt/slides/_rels/slide197.xml.rels><?xml version="1.0" encoding="UTF-8" standalone="yes"?>
<Relationships xmlns="http://schemas.openxmlformats.org/package/2006/relationships"><Relationship Id="rId8" Type="http://schemas.openxmlformats.org/officeDocument/2006/relationships/hyperlink" Target="https://wedocs.unep.org/bitstream/handle/20.500.11822/36732/CCV_RU.pdf?sequence=11&amp;isAllowed=y" TargetMode="External"/><Relationship Id="rId3" Type="http://schemas.openxmlformats.org/officeDocument/2006/relationships/image" Target="../media/image122.jpeg"/><Relationship Id="rId7" Type="http://schemas.openxmlformats.org/officeDocument/2006/relationships/hyperlink" Target="https://wedocs.unep.org/bitstream/handle/20.500.11822/36732/CCV_SP.pdf?sequence=8&amp;isAllowed=y" TargetMode="External"/><Relationship Id="rId2" Type="http://schemas.openxmlformats.org/officeDocument/2006/relationships/hyperlink" Target="https://wedocs.unep.org/bitstream/handle/20.500.11822/36732/CCV_EN.pdf?sequence=4&amp;isAllowed=y" TargetMode="External"/><Relationship Id="rId1" Type="http://schemas.openxmlformats.org/officeDocument/2006/relationships/slideLayout" Target="../slideLayouts/slideLayout12.xml"/><Relationship Id="rId6" Type="http://schemas.openxmlformats.org/officeDocument/2006/relationships/hyperlink" Target="https://wedocs.unep.org/bitstream/handle/20.500.11822/36732/CCV_FR.pdf?sequence=7&amp;isAllowed=y" TargetMode="External"/><Relationship Id="rId11" Type="http://schemas.openxmlformats.org/officeDocument/2006/relationships/image" Target="../media/image21.svg"/><Relationship Id="rId5" Type="http://schemas.openxmlformats.org/officeDocument/2006/relationships/image" Target="../media/image3.svg"/><Relationship Id="rId10" Type="http://schemas.openxmlformats.org/officeDocument/2006/relationships/slide" Target="slide16.xml"/><Relationship Id="rId4" Type="http://schemas.openxmlformats.org/officeDocument/2006/relationships/slide" Target="slide2.xml"/><Relationship Id="rId9" Type="http://schemas.openxmlformats.org/officeDocument/2006/relationships/image" Target="../media/image65.png"/></Relationships>
</file>

<file path=ppt/slides/_rels/slide198.xml.rels><?xml version="1.0" encoding="UTF-8" standalone="yes"?>
<Relationships xmlns="http://schemas.openxmlformats.org/package/2006/relationships"><Relationship Id="rId8" Type="http://schemas.openxmlformats.org/officeDocument/2006/relationships/image" Target="../media/image123.jpeg"/><Relationship Id="rId3" Type="http://schemas.openxmlformats.org/officeDocument/2006/relationships/hyperlink" Target="https://wedocs.unep.org/bitstream/handle/20.500.11822/32570/8141Food_Proc_FR.pdf?sequence=3&amp;isAllowed=y" TargetMode="External"/><Relationship Id="rId7" Type="http://schemas.openxmlformats.org/officeDocument/2006/relationships/image" Target="../media/image65.png"/><Relationship Id="rId2" Type="http://schemas.openxmlformats.org/officeDocument/2006/relationships/hyperlink" Target="https://wedocs.unep.org/bitstream/handle/20.500.11822/32570/8141Food_Proc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10" Type="http://schemas.openxmlformats.org/officeDocument/2006/relationships/image" Target="../media/image21.svg"/><Relationship Id="rId4" Type="http://schemas.openxmlformats.org/officeDocument/2006/relationships/hyperlink" Target="https://wedocs.unep.org/bitstream/handle/20.500.11822/32570/8141Food_Proc_ES.pdf?sequence=2&amp;isAllowed=y" TargetMode="External"/><Relationship Id="rId9" Type="http://schemas.openxmlformats.org/officeDocument/2006/relationships/slide" Target="slide16.xml"/></Relationships>
</file>

<file path=ppt/slides/_rels/slide199.xml.rels><?xml version="1.0" encoding="UTF-8" standalone="yes"?>
<Relationships xmlns="http://schemas.openxmlformats.org/package/2006/relationships"><Relationship Id="rId8" Type="http://schemas.openxmlformats.org/officeDocument/2006/relationships/image" Target="../media/image124.jpeg"/><Relationship Id="rId3" Type="http://schemas.openxmlformats.org/officeDocument/2006/relationships/hyperlink" Target="https://wedocs.unep.org/bitstream/handle/20.500.11822/32568/8138Warehouse_FR.pdf?sequence=3&amp;isAllowed=y" TargetMode="External"/><Relationship Id="rId7" Type="http://schemas.openxmlformats.org/officeDocument/2006/relationships/image" Target="../media/image65.png"/><Relationship Id="rId2" Type="http://schemas.openxmlformats.org/officeDocument/2006/relationships/hyperlink" Target="https://wedocs.unep.org/bitstream/handle/20.500.11822/32568/8138Warehouse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10" Type="http://schemas.openxmlformats.org/officeDocument/2006/relationships/image" Target="../media/image21.svg"/><Relationship Id="rId4" Type="http://schemas.openxmlformats.org/officeDocument/2006/relationships/hyperlink" Target="https://wedocs.unep.org/bitstream/handle/20.500.11822/32568/8138Warehouse_ES.pdf?sequence=2&amp;isAllowed=y" TargetMode="External"/><Relationship Id="rId9" Type="http://schemas.openxmlformats.org/officeDocument/2006/relationships/slide" Target="slide16.xml"/></Relationships>
</file>

<file path=ppt/slides/_rels/slide200.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44.png"/><Relationship Id="rId7" Type="http://schemas.openxmlformats.org/officeDocument/2006/relationships/slide" Target="slide2.xml"/><Relationship Id="rId2" Type="http://schemas.openxmlformats.org/officeDocument/2006/relationships/hyperlink" Target="https://wedocs.unep.org/bitstream/handle/20.500.11822/26731/7924RegStratODSECA.pdf?sequence=1&amp;isAllowed=y"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7.xml"/><Relationship Id="rId4" Type="http://schemas.openxmlformats.org/officeDocument/2006/relationships/image" Target="../media/image106.jpeg"/></Relationships>
</file>

<file path=ppt/slides/_rels/slide20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28364/7780CertRAC_FR.pdf?sequence=2&amp;isAllowed=y" TargetMode="External"/><Relationship Id="rId7" Type="http://schemas.openxmlformats.org/officeDocument/2006/relationships/slide" Target="slide17.xml"/><Relationship Id="rId2" Type="http://schemas.openxmlformats.org/officeDocument/2006/relationships/hyperlink" Target="https://wedocs.unep.org/bitstream/handle/20.500.11822/28364/7780CertRAC_EN.pdf?sequence=1&amp;isAllowed=y" TargetMode="External"/><Relationship Id="rId1" Type="http://schemas.openxmlformats.org/officeDocument/2006/relationships/slideLayout" Target="../slideLayouts/slideLayout12.xml"/><Relationship Id="rId6" Type="http://schemas.openxmlformats.org/officeDocument/2006/relationships/image" Target="../media/image168.jpeg"/><Relationship Id="rId5" Type="http://schemas.openxmlformats.org/officeDocument/2006/relationships/image" Target="../media/image44.png"/><Relationship Id="rId10" Type="http://schemas.openxmlformats.org/officeDocument/2006/relationships/image" Target="../media/image3.svg"/><Relationship Id="rId4" Type="http://schemas.openxmlformats.org/officeDocument/2006/relationships/hyperlink" Target="https://wedocs.unep.org/bitstream/handle/20.500.11822/28364/7780CertRAC_SP.pdf?sequence=3&amp;isAllowed=y" TargetMode="External"/><Relationship Id="rId9" Type="http://schemas.openxmlformats.org/officeDocument/2006/relationships/slide" Target="slide2.xml"/></Relationships>
</file>

<file path=ppt/slides/_rels/slide202.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44.png"/><Relationship Id="rId7" Type="http://schemas.openxmlformats.org/officeDocument/2006/relationships/image" Target="../media/image21.svg"/><Relationship Id="rId2" Type="http://schemas.openxmlformats.org/officeDocument/2006/relationships/hyperlink" Target="https://wedocs.unep.org/bitstream/handle/20.500.11822/26591/RAC_EN.pdf?sequence=1&amp;isAllowed=y" TargetMode="External"/><Relationship Id="rId1" Type="http://schemas.openxmlformats.org/officeDocument/2006/relationships/slideLayout" Target="../slideLayouts/slideLayout12.xml"/><Relationship Id="rId6" Type="http://schemas.openxmlformats.org/officeDocument/2006/relationships/slide" Target="slide17.xml"/><Relationship Id="rId5" Type="http://schemas.openxmlformats.org/officeDocument/2006/relationships/hyperlink" Target="https://wedocs.unep.org/bitstream/handle/20.500.11822/26591/RAC_FR.pdf?sequence=2&amp;isAllowed=y" TargetMode="External"/><Relationship Id="rId4" Type="http://schemas.openxmlformats.org/officeDocument/2006/relationships/image" Target="../media/image169.jpeg"/><Relationship Id="rId9" Type="http://schemas.openxmlformats.org/officeDocument/2006/relationships/image" Target="../media/image3.svg"/></Relationships>
</file>

<file path=ppt/slides/_rels/slide203.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26718/7755ODS_FishingInd_EN.pdf?sequence=1&amp;isAllowed=y" TargetMode="External"/><Relationship Id="rId7" Type="http://schemas.openxmlformats.org/officeDocument/2006/relationships/slide" Target="slide17.xml"/><Relationship Id="rId2" Type="http://schemas.openxmlformats.org/officeDocument/2006/relationships/notesSlide" Target="../notesSlides/notesSlide34.xml"/><Relationship Id="rId1" Type="http://schemas.openxmlformats.org/officeDocument/2006/relationships/slideLayout" Target="../slideLayouts/slideLayout12.xml"/><Relationship Id="rId6" Type="http://schemas.openxmlformats.org/officeDocument/2006/relationships/hyperlink" Target="https://wedocs.unep.org/bitstream/handle/20.500.11822/26718/7755ODS_FishingInd_FR.pdf?sequence=2&amp;isAllowed=y" TargetMode="External"/><Relationship Id="rId5" Type="http://schemas.openxmlformats.org/officeDocument/2006/relationships/image" Target="../media/image114.jpeg"/><Relationship Id="rId10" Type="http://schemas.openxmlformats.org/officeDocument/2006/relationships/image" Target="../media/image3.svg"/><Relationship Id="rId4" Type="http://schemas.openxmlformats.org/officeDocument/2006/relationships/image" Target="../media/image44.png"/><Relationship Id="rId9" Type="http://schemas.openxmlformats.org/officeDocument/2006/relationships/slide" Target="slide2.xml"/></Relationships>
</file>

<file path=ppt/slides/_rels/slide204.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8216/7746FlammableRef_EN.pdf?sequence=1&amp;isAllowed=y" TargetMode="External"/><Relationship Id="rId7" Type="http://schemas.openxmlformats.org/officeDocument/2006/relationships/slide" Target="slide2.xml"/><Relationship Id="rId2" Type="http://schemas.openxmlformats.org/officeDocument/2006/relationships/notesSlide" Target="../notesSlides/notesSlide35.xml"/><Relationship Id="rId1" Type="http://schemas.openxmlformats.org/officeDocument/2006/relationships/slideLayout" Target="../slideLayouts/slideLayout12.xml"/><Relationship Id="rId6" Type="http://schemas.openxmlformats.org/officeDocument/2006/relationships/image" Target="../media/image21.svg"/><Relationship Id="rId11" Type="http://schemas.openxmlformats.org/officeDocument/2006/relationships/image" Target="../media/image170.jpeg"/><Relationship Id="rId5" Type="http://schemas.openxmlformats.org/officeDocument/2006/relationships/slide" Target="slide17.xml"/><Relationship Id="rId10" Type="http://schemas.openxmlformats.org/officeDocument/2006/relationships/hyperlink" Target="https://wedocs.unep.org/bitstream/handle/20.500.11822/28216/7746FlammableRef_RU.pdf?sequence=2&amp;isAllowed=y" TargetMode="External"/><Relationship Id="rId4" Type="http://schemas.openxmlformats.org/officeDocument/2006/relationships/image" Target="../media/image44.png"/><Relationship Id="rId9" Type="http://schemas.openxmlformats.org/officeDocument/2006/relationships/hyperlink" Target="https://wedocs.unep.org/bitstream/handle/20.500.11822/28216/7746FlammableRef_SP.pdf?sequence=3&amp;isAllowed=y" TargetMode="External"/></Relationships>
</file>

<file path=ppt/slides/_rels/slide205.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hyperlink" Target="https://wedocs.unep.org/bitstream/handle/20.500.11822/28215/7747HPRefrigs_EN.pdf?sequence=1&amp;isAllowed=y" TargetMode="External"/><Relationship Id="rId7" Type="http://schemas.openxmlformats.org/officeDocument/2006/relationships/slide" Target="slide2.xml"/><Relationship Id="rId12" Type="http://schemas.openxmlformats.org/officeDocument/2006/relationships/image" Target="../media/image171.jpeg"/><Relationship Id="rId2" Type="http://schemas.openxmlformats.org/officeDocument/2006/relationships/notesSlide" Target="../notesSlides/notesSlide36.xml"/><Relationship Id="rId1" Type="http://schemas.openxmlformats.org/officeDocument/2006/relationships/slideLayout" Target="../slideLayouts/slideLayout12.xml"/><Relationship Id="rId6" Type="http://schemas.openxmlformats.org/officeDocument/2006/relationships/image" Target="../media/image21.svg"/><Relationship Id="rId11" Type="http://schemas.openxmlformats.org/officeDocument/2006/relationships/hyperlink" Target="https://wedocs.unep.org/bitstream/handle/20.500.11822/28215/7747HPRefrigs_FR.pdf?sequence=2&amp;isAllowed=y" TargetMode="External"/><Relationship Id="rId5" Type="http://schemas.openxmlformats.org/officeDocument/2006/relationships/slide" Target="slide17.xml"/><Relationship Id="rId10" Type="http://schemas.openxmlformats.org/officeDocument/2006/relationships/hyperlink" Target="https://wedocs.unep.org/bitstream/handle/20.500.11822/28215/7747HPRefrigs_RU.pdf?sequence=3&amp;isAllowed=y" TargetMode="External"/><Relationship Id="rId4" Type="http://schemas.openxmlformats.org/officeDocument/2006/relationships/image" Target="../media/image44.png"/><Relationship Id="rId9" Type="http://schemas.openxmlformats.org/officeDocument/2006/relationships/hyperlink" Target="https://wedocs.unep.org/bitstream/handle/20.500.11822/28215/7747HPRefrigs_SP.pdf?sequence=4&amp;isAllowed=y" TargetMode="External"/></Relationships>
</file>

<file path=ppt/slides/_rels/slide206.xml.rels><?xml version="1.0" encoding="UTF-8" standalone="yes"?>
<Relationships xmlns="http://schemas.openxmlformats.org/package/2006/relationships"><Relationship Id="rId8" Type="http://schemas.openxmlformats.org/officeDocument/2006/relationships/image" Target="../media/image3.svg"/><Relationship Id="rId13" Type="http://schemas.openxmlformats.org/officeDocument/2006/relationships/hyperlink" Target="https://wedocs.unep.org/bitstream/handle/20.500.11822/26722/7748SafeUseofHCFC_AR.pdf?sequence=2&amp;isAllowed=y" TargetMode="External"/><Relationship Id="rId3" Type="http://schemas.openxmlformats.org/officeDocument/2006/relationships/hyperlink" Target="https://wedocs.unep.org/bitstream/handle/20.500.11822/26722/7748SafeUseofHCFC_EN.pdf?sequence=1&amp;isAllowed=y" TargetMode="External"/><Relationship Id="rId7" Type="http://schemas.openxmlformats.org/officeDocument/2006/relationships/slide" Target="slide2.xml"/><Relationship Id="rId12" Type="http://schemas.openxmlformats.org/officeDocument/2006/relationships/image" Target="../media/image172.jpeg"/><Relationship Id="rId2" Type="http://schemas.openxmlformats.org/officeDocument/2006/relationships/notesSlide" Target="../notesSlides/notesSlide37.xml"/><Relationship Id="rId1" Type="http://schemas.openxmlformats.org/officeDocument/2006/relationships/slideLayout" Target="../slideLayouts/slideLayout12.xml"/><Relationship Id="rId6" Type="http://schemas.openxmlformats.org/officeDocument/2006/relationships/image" Target="../media/image21.svg"/><Relationship Id="rId11" Type="http://schemas.openxmlformats.org/officeDocument/2006/relationships/hyperlink" Target="https://wedocs.unep.org/bitstream/handle/20.500.11822/26722/7748SafeUseofHCFC_FR.pdf?sequence=3&amp;isAllowed=y" TargetMode="External"/><Relationship Id="rId5" Type="http://schemas.openxmlformats.org/officeDocument/2006/relationships/slide" Target="slide17.xml"/><Relationship Id="rId10" Type="http://schemas.openxmlformats.org/officeDocument/2006/relationships/hyperlink" Target="https://wedocs.unep.org/bitstream/handle/20.500.11822/26722/7748SafeUseofHCFC_RU.pdf?sequence=4&amp;isAllowed=y" TargetMode="External"/><Relationship Id="rId4" Type="http://schemas.openxmlformats.org/officeDocument/2006/relationships/image" Target="../media/image44.png"/><Relationship Id="rId9" Type="http://schemas.openxmlformats.org/officeDocument/2006/relationships/hyperlink" Target="https://wedocs.unep.org/bitstream/handle/20.500.11822/26722/7748SafeUseofHCFC_SP.pdf?sequence=5&amp;isAllowed=y" TargetMode="External"/></Relationships>
</file>

<file path=ppt/slides/_rels/slide207.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hyperlink" Target="https://wedocs.unep.org/bitstream/handle/20.500.11822/27027/7714MPPrHealth_EN.pdf?sequence=1&amp;isAllowed=y" TargetMode="External"/><Relationship Id="rId7" Type="http://schemas.openxmlformats.org/officeDocument/2006/relationships/slide" Target="slide17.xml"/><Relationship Id="rId2" Type="http://schemas.openxmlformats.org/officeDocument/2006/relationships/hyperlink" Target="https://wedocs.unep.org/bitstream/handle/20.500.11822/27027/7714MPPrHealth_FR.pdf?sequence=3&amp;isAllowed=y" TargetMode="External"/><Relationship Id="rId1" Type="http://schemas.openxmlformats.org/officeDocument/2006/relationships/slideLayout" Target="../slideLayouts/slideLayout12.xml"/><Relationship Id="rId6" Type="http://schemas.openxmlformats.org/officeDocument/2006/relationships/image" Target="../media/image116.jpeg"/><Relationship Id="rId11" Type="http://schemas.openxmlformats.org/officeDocument/2006/relationships/image" Target="../media/image44.png"/><Relationship Id="rId5" Type="http://schemas.openxmlformats.org/officeDocument/2006/relationships/hyperlink" Target="https://wedocs.unep.org/bitstream/handle/20.500.11822/27027/7714MPPrHealth_RU.pdf?sequence=5&amp;isAllowed=y" TargetMode="External"/><Relationship Id="rId10" Type="http://schemas.openxmlformats.org/officeDocument/2006/relationships/image" Target="../media/image3.svg"/><Relationship Id="rId4" Type="http://schemas.openxmlformats.org/officeDocument/2006/relationships/hyperlink" Target="https://wedocs.unep.org/bitstream/handle/20.500.11822/27027/7714MPPrHealth_SP.pdf?sequence=4&amp;isAllowed=y" TargetMode="External"/><Relationship Id="rId9" Type="http://schemas.openxmlformats.org/officeDocument/2006/relationships/slide" Target="slide2.xml"/></Relationships>
</file>

<file path=ppt/slides/_rels/slide208.xml.rels><?xml version="1.0" encoding="UTF-8" standalone="yes"?>
<Relationships xmlns="http://schemas.openxmlformats.org/package/2006/relationships"><Relationship Id="rId8" Type="http://schemas.openxmlformats.org/officeDocument/2006/relationships/image" Target="../media/image173.jpeg"/><Relationship Id="rId3" Type="http://schemas.openxmlformats.org/officeDocument/2006/relationships/slide" Target="slide17.xml"/><Relationship Id="rId7" Type="http://schemas.openxmlformats.org/officeDocument/2006/relationships/image" Target="../media/image44.png"/><Relationship Id="rId2" Type="http://schemas.openxmlformats.org/officeDocument/2006/relationships/hyperlink" Target="https://wedocs.unep.org/bitstream/handle/20.500.11822/27122/7717FSHR290China14.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21.svg"/></Relationships>
</file>

<file path=ppt/slides/_rels/slide209.xml.rels><?xml version="1.0" encoding="UTF-8" standalone="yes"?>
<Relationships xmlns="http://schemas.openxmlformats.org/package/2006/relationships"><Relationship Id="rId8" Type="http://schemas.openxmlformats.org/officeDocument/2006/relationships/image" Target="../media/image174.jpeg"/><Relationship Id="rId3" Type="http://schemas.openxmlformats.org/officeDocument/2006/relationships/slide" Target="slide17.xml"/><Relationship Id="rId7" Type="http://schemas.openxmlformats.org/officeDocument/2006/relationships/image" Target="../media/image44.png"/><Relationship Id="rId2" Type="http://schemas.openxmlformats.org/officeDocument/2006/relationships/hyperlink" Target="https://wedocs.unep.org/bitstream/handle/20.500.11822/26952/7848FS36Clim_RSS.pdf?sequence=1&amp;isAllowed=y" TargetMode="External"/><Relationship Id="rId1" Type="http://schemas.openxmlformats.org/officeDocument/2006/relationships/slideLayout" Target="../slideLayouts/slideLayout12.xml"/><Relationship Id="rId6" Type="http://schemas.openxmlformats.org/officeDocument/2006/relationships/image" Target="../media/image3.svg"/><Relationship Id="rId5" Type="http://schemas.openxmlformats.org/officeDocument/2006/relationships/slide" Target="slide2.xml"/><Relationship Id="rId4" Type="http://schemas.openxmlformats.org/officeDocument/2006/relationships/image" Target="../media/image21.svg"/></Relationships>
</file>

<file path=ppt/slides/_rels/slide210.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141.png"/><Relationship Id="rId7" Type="http://schemas.openxmlformats.org/officeDocument/2006/relationships/image" Target="../media/image3.svg"/><Relationship Id="rId2" Type="http://schemas.openxmlformats.org/officeDocument/2006/relationships/hyperlink" Target="https://www.ashrae.org/technical-resources/lower-gwp-refrigeration-air-conditioning-innovation-award" TargetMode="External"/><Relationship Id="rId1" Type="http://schemas.openxmlformats.org/officeDocument/2006/relationships/slideLayout" Target="../slideLayouts/slideLayout12.xml"/><Relationship Id="rId6" Type="http://schemas.openxmlformats.org/officeDocument/2006/relationships/slide" Target="slide2.xml"/><Relationship Id="rId5" Type="http://schemas.openxmlformats.org/officeDocument/2006/relationships/image" Target="../media/image21.svg"/><Relationship Id="rId4" Type="http://schemas.openxmlformats.org/officeDocument/2006/relationships/slide" Target="slide17.xml"/></Relationships>
</file>

<file path=ppt/slides/_rels/slide211.xml.rels><?xml version="1.0" encoding="UTF-8" standalone="yes"?>
<Relationships xmlns="http://schemas.openxmlformats.org/package/2006/relationships"><Relationship Id="rId8" Type="http://schemas.openxmlformats.org/officeDocument/2006/relationships/image" Target="../media/image3.svg"/><Relationship Id="rId3" Type="http://schemas.openxmlformats.org/officeDocument/2006/relationships/image" Target="../media/image75.png"/><Relationship Id="rId7" Type="http://schemas.openxmlformats.org/officeDocument/2006/relationships/slide" Target="slide2.xml"/><Relationship Id="rId2" Type="http://schemas.openxmlformats.org/officeDocument/2006/relationships/hyperlink" Target="https://worldrefrigerationday.org/" TargetMode="External"/><Relationship Id="rId1" Type="http://schemas.openxmlformats.org/officeDocument/2006/relationships/slideLayout" Target="../slideLayouts/slideLayout12.xml"/><Relationship Id="rId6" Type="http://schemas.openxmlformats.org/officeDocument/2006/relationships/image" Target="../media/image21.svg"/><Relationship Id="rId5" Type="http://schemas.openxmlformats.org/officeDocument/2006/relationships/slide" Target="slide17.xml"/><Relationship Id="rId4" Type="http://schemas.openxmlformats.org/officeDocument/2006/relationships/image" Target="../media/image14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26AA8"/>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8" name="Rectangle 17">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1999" cy="6858000"/>
          </a:xfrm>
          <a:prstGeom prst="rect">
            <a:avLst/>
          </a:prstGeom>
          <a:gradFill>
            <a:gsLst>
              <a:gs pos="64000">
                <a:srgbClr val="021E46"/>
              </a:gs>
              <a:gs pos="0">
                <a:srgbClr val="021E46"/>
              </a:gs>
              <a:gs pos="21000">
                <a:srgbClr val="00B0F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0" name="Rectangle 19">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 y="-430"/>
            <a:ext cx="12191999" cy="6858003"/>
          </a:xfrm>
          <a:prstGeom prst="rect">
            <a:avLst/>
          </a:prstGeom>
          <a:gradFill>
            <a:gsLst>
              <a:gs pos="0">
                <a:srgbClr val="021E46"/>
              </a:gs>
              <a:gs pos="93000">
                <a:schemeClr val="accent2">
                  <a:alpha val="75000"/>
                </a:scheme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2" name="Rectangle 21">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2" y="-2"/>
            <a:ext cx="6096001" cy="6858002"/>
          </a:xfrm>
          <a:prstGeom prst="rect">
            <a:avLst/>
          </a:prstGeom>
          <a:gradFill>
            <a:gsLst>
              <a:gs pos="32000">
                <a:srgbClr val="021E46"/>
              </a:gs>
              <a:gs pos="85000">
                <a:srgbClr val="575AAB"/>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itre 1">
            <a:extLst>
              <a:ext uri="{FF2B5EF4-FFF2-40B4-BE49-F238E27FC236}">
                <a16:creationId xmlns:a16="http://schemas.microsoft.com/office/drawing/2014/main" id="{2A29C286-430D-4377-6ED4-6A0180ACE0E9}"/>
              </a:ext>
            </a:extLst>
          </p:cNvPr>
          <p:cNvSpPr>
            <a:spLocks noGrp="1"/>
          </p:cNvSpPr>
          <p:nvPr>
            <p:ph type="ctrTitle" idx="4294967295"/>
          </p:nvPr>
        </p:nvSpPr>
        <p:spPr>
          <a:xfrm>
            <a:off x="10135723" y="6549951"/>
            <a:ext cx="2699030" cy="246217"/>
          </a:xfrm>
          <a:prstGeom prst="rect">
            <a:avLst/>
          </a:prstGeom>
        </p:spPr>
        <p:txBody>
          <a:bodyPr>
            <a:noAutofit/>
          </a:bodyPr>
          <a:lstStyle/>
          <a:p>
            <a:pPr algn="ctr"/>
            <a:r>
              <a:rPr lang="en-GB" sz="1600" spc="0" noProof="0" dirty="0" err="1">
                <a:solidFill>
                  <a:schemeClr val="bg1"/>
                </a:solidFill>
                <a:latin typeface="+mn-lt"/>
                <a:cs typeface="Calibri" panose="020F0502020204030204" pitchFamily="34" charset="0"/>
              </a:rPr>
              <a:t>july</a:t>
            </a:r>
            <a:r>
              <a:rPr lang="en-GB" sz="1600" spc="0" noProof="0" dirty="0">
                <a:solidFill>
                  <a:schemeClr val="bg1"/>
                </a:solidFill>
                <a:latin typeface="+mn-lt"/>
                <a:cs typeface="Calibri" panose="020F0502020204030204" pitchFamily="34" charset="0"/>
              </a:rPr>
              <a:t> 2026</a:t>
            </a:r>
          </a:p>
        </p:txBody>
      </p:sp>
      <p:sp>
        <p:nvSpPr>
          <p:cNvPr id="24" name="Freeform: Shape 23">
            <a:extLst>
              <a:ext uri="{FF2B5EF4-FFF2-40B4-BE49-F238E27FC236}">
                <a16:creationId xmlns:a16="http://schemas.microsoft.com/office/drawing/2014/main" id="{32B3ACB3-D689-442E-8A40-8680B0FEB8A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4063256" y="400727"/>
            <a:ext cx="4065484" cy="8849062"/>
          </a:xfrm>
          <a:custGeom>
            <a:avLst/>
            <a:gdLst>
              <a:gd name="connsiteX0" fmla="*/ 0 w 4065484"/>
              <a:gd name="connsiteY0" fmla="*/ 4424531 h 8849062"/>
              <a:gd name="connsiteX1" fmla="*/ 3899197 w 4065484"/>
              <a:gd name="connsiteY1" fmla="*/ 8840480 h 8849062"/>
              <a:gd name="connsiteX2" fmla="*/ 4065484 w 4065484"/>
              <a:gd name="connsiteY2" fmla="*/ 8849062 h 8849062"/>
              <a:gd name="connsiteX3" fmla="*/ 4065483 w 4065484"/>
              <a:gd name="connsiteY3" fmla="*/ 0 h 8849062"/>
              <a:gd name="connsiteX4" fmla="*/ 3899197 w 4065484"/>
              <a:gd name="connsiteY4" fmla="*/ 8581 h 8849062"/>
              <a:gd name="connsiteX5" fmla="*/ 0 w 4065484"/>
              <a:gd name="connsiteY5" fmla="*/ 4424531 h 8849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65484" h="8849062">
                <a:moveTo>
                  <a:pt x="0" y="4424531"/>
                </a:moveTo>
                <a:cubicBezTo>
                  <a:pt x="0" y="6722831"/>
                  <a:pt x="1709076" y="8613167"/>
                  <a:pt x="3899197" y="8840480"/>
                </a:cubicBezTo>
                <a:lnTo>
                  <a:pt x="4065484" y="8849062"/>
                </a:lnTo>
                <a:lnTo>
                  <a:pt x="4065483" y="0"/>
                </a:lnTo>
                <a:lnTo>
                  <a:pt x="3899197" y="8581"/>
                </a:lnTo>
                <a:cubicBezTo>
                  <a:pt x="1709075" y="235897"/>
                  <a:pt x="0" y="2126232"/>
                  <a:pt x="0" y="4424531"/>
                </a:cubicBezTo>
                <a:close/>
              </a:path>
            </a:pathLst>
          </a:custGeom>
          <a:gradFill flip="none" rotWithShape="1">
            <a:gsLst>
              <a:gs pos="7000">
                <a:schemeClr val="accent4">
                  <a:lumMod val="60000"/>
                  <a:lumOff val="40000"/>
                  <a:alpha val="3000"/>
                </a:schemeClr>
              </a:gs>
              <a:gs pos="100000">
                <a:schemeClr val="bg1">
                  <a:alpha val="16000"/>
                </a:schemeClr>
              </a:gs>
            </a:gsLst>
            <a:lin ang="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noProof="0" dirty="0"/>
          </a:p>
        </p:txBody>
      </p:sp>
      <p:sp>
        <p:nvSpPr>
          <p:cNvPr id="3" name="Sous-titre 2">
            <a:extLst>
              <a:ext uri="{FF2B5EF4-FFF2-40B4-BE49-F238E27FC236}">
                <a16:creationId xmlns:a16="http://schemas.microsoft.com/office/drawing/2014/main" id="{39BFC6D7-A217-4F13-05E8-92CE8F616A27}"/>
              </a:ext>
            </a:extLst>
          </p:cNvPr>
          <p:cNvSpPr>
            <a:spLocks noGrp="1"/>
          </p:cNvSpPr>
          <p:nvPr>
            <p:ph type="subTitle" idx="4294967295"/>
          </p:nvPr>
        </p:nvSpPr>
        <p:spPr>
          <a:xfrm>
            <a:off x="1524000" y="1120256"/>
            <a:ext cx="9144000" cy="609600"/>
          </a:xfrm>
          <a:prstGeom prst="rect">
            <a:avLst/>
          </a:prstGeom>
        </p:spPr>
        <p:txBody>
          <a:bodyPr>
            <a:noAutofit/>
          </a:bodyPr>
          <a:lstStyle/>
          <a:p>
            <a:pPr marL="0" indent="0" algn="ctr">
              <a:buNone/>
            </a:pPr>
            <a:r>
              <a:rPr lang="en-GB" sz="4000" b="1" spc="0" noProof="0" dirty="0">
                <a:solidFill>
                  <a:schemeClr val="bg1"/>
                </a:solidFill>
                <a:ea typeface="Gungsuh" panose="02030600000101010101" pitchFamily="18" charset="-127"/>
                <a:cs typeface="Calibri" panose="020F0502020204030204" pitchFamily="34" charset="0"/>
              </a:rPr>
              <a:t>OzonAction Products and Tools catalogue</a:t>
            </a:r>
          </a:p>
        </p:txBody>
      </p:sp>
      <p:pic>
        <p:nvPicPr>
          <p:cNvPr id="4" name="Picture 3">
            <a:extLst>
              <a:ext uri="{FF2B5EF4-FFF2-40B4-BE49-F238E27FC236}">
                <a16:creationId xmlns:a16="http://schemas.microsoft.com/office/drawing/2014/main" id="{DF10DB2D-782D-CC05-A112-4363CBCA45F0}"/>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336221" y="3351745"/>
            <a:ext cx="7519558" cy="3506255"/>
          </a:xfrm>
          <a:custGeom>
            <a:avLst/>
            <a:gdLst/>
            <a:ahLst/>
            <a:cxnLst/>
            <a:rect l="l" t="t" r="r" b="b"/>
            <a:pathLst>
              <a:path w="7519558" h="3506255">
                <a:moveTo>
                  <a:pt x="3759779" y="0"/>
                </a:moveTo>
                <a:cubicBezTo>
                  <a:pt x="5713450" y="0"/>
                  <a:pt x="7320331" y="1484777"/>
                  <a:pt x="7513560" y="3387468"/>
                </a:cubicBezTo>
                <a:lnTo>
                  <a:pt x="7519558" y="3506255"/>
                </a:lnTo>
                <a:lnTo>
                  <a:pt x="0" y="3506255"/>
                </a:lnTo>
                <a:lnTo>
                  <a:pt x="5998" y="3387468"/>
                </a:lnTo>
                <a:cubicBezTo>
                  <a:pt x="199227" y="1484777"/>
                  <a:pt x="1806109" y="0"/>
                  <a:pt x="3759779" y="0"/>
                </a:cubicBezTo>
                <a:close/>
              </a:path>
            </a:pathLst>
          </a:custGeom>
        </p:spPr>
      </p:pic>
      <p:pic>
        <p:nvPicPr>
          <p:cNvPr id="27" name="Image 26" descr="Une image contenant texte, graphisme, capture d’écran, Graphique&#10;&#10;Description générée automatiquement">
            <a:extLst>
              <a:ext uri="{FF2B5EF4-FFF2-40B4-BE49-F238E27FC236}">
                <a16:creationId xmlns:a16="http://schemas.microsoft.com/office/drawing/2014/main" id="{BFB79D8C-24A1-0723-0A47-35060ED153E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407179" y="128328"/>
            <a:ext cx="1587500" cy="431800"/>
          </a:xfrm>
          <a:prstGeom prst="rect">
            <a:avLst/>
          </a:prstGeom>
        </p:spPr>
      </p:pic>
      <p:sp>
        <p:nvSpPr>
          <p:cNvPr id="8" name="Ellipse 7">
            <a:hlinkClick r:id="rId5" action="ppaction://hlinksldjump"/>
            <a:extLst>
              <a:ext uri="{FF2B5EF4-FFF2-40B4-BE49-F238E27FC236}">
                <a16:creationId xmlns:a16="http://schemas.microsoft.com/office/drawing/2014/main" id="{5CAB5CAE-F351-43FF-334B-3580404BE122}"/>
              </a:ext>
            </a:extLst>
          </p:cNvPr>
          <p:cNvSpPr/>
          <p:nvPr/>
        </p:nvSpPr>
        <p:spPr>
          <a:xfrm>
            <a:off x="5060946" y="4750672"/>
            <a:ext cx="2070108" cy="1974144"/>
          </a:xfrm>
          <a:prstGeom prst="ellipse">
            <a:avLst/>
          </a:prstGeom>
          <a:solidFill>
            <a:srgbClr val="2E2B60"/>
          </a:solidFill>
          <a:ln>
            <a:solidFill>
              <a:srgbClr val="2E2B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1" name="Graphique 10" descr="Logement avec un remplissage uni">
            <a:hlinkClick r:id="rId5" action="ppaction://hlinksldjump"/>
            <a:extLst>
              <a:ext uri="{FF2B5EF4-FFF2-40B4-BE49-F238E27FC236}">
                <a16:creationId xmlns:a16="http://schemas.microsoft.com/office/drawing/2014/main" id="{56371DEB-D9EB-AB54-DF98-859C8A2E17C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548249" y="5069502"/>
            <a:ext cx="1095502" cy="109550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818473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nodeType="withEffect">
                                  <p:stCondLst>
                                    <p:cond delay="0"/>
                                  </p:stCondLst>
                                  <p:childTnLst>
                                    <p:animScale>
                                      <p:cBhvr>
                                        <p:cTn id="6" dur="2000" fill="hold"/>
                                        <p:tgtEl>
                                          <p:spTgt spid="4"/>
                                        </p:tgtEl>
                                      </p:cBhvr>
                                      <p:by x="105000" y="105000"/>
                                    </p:animScale>
                                  </p:childTnLst>
                                </p:cTn>
                              </p:par>
                              <p:par>
                                <p:cTn id="7" presetID="6" presetClass="emph" presetSubtype="0" repeatCount="indefinite" autoRev="1" fill="hold" grpId="0" nodeType="withEffect">
                                  <p:stCondLst>
                                    <p:cond delay="0"/>
                                  </p:stCondLst>
                                  <p:childTnLst>
                                    <p:animScale>
                                      <p:cBhvr>
                                        <p:cTn id="8" dur="2000" fill="hold"/>
                                        <p:tgtEl>
                                          <p:spTgt spid="24"/>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E164B4C-29F1-B955-7433-2D0A918D9B43}"/>
              </a:ext>
            </a:extLst>
          </p:cNvPr>
          <p:cNvSpPr/>
          <p:nvPr/>
        </p:nvSpPr>
        <p:spPr>
          <a:xfrm>
            <a:off x="0" y="1"/>
            <a:ext cx="12191999" cy="6915236"/>
          </a:xfrm>
          <a:prstGeom prst="rect">
            <a:avLst/>
          </a:prstGeom>
          <a:gradFill>
            <a:gsLst>
              <a:gs pos="73000">
                <a:schemeClr val="accent4">
                  <a:lumMod val="50000"/>
                </a:schemeClr>
              </a:gs>
              <a:gs pos="0">
                <a:srgbClr val="0070C0"/>
              </a:gs>
              <a:gs pos="0">
                <a:srgbClr val="00B0F0"/>
              </a:gs>
            </a:gsLst>
            <a:lin ang="13800000" scaled="0"/>
          </a:gra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9" name="Ellipse 28">
            <a:extLst>
              <a:ext uri="{FF2B5EF4-FFF2-40B4-BE49-F238E27FC236}">
                <a16:creationId xmlns:a16="http://schemas.microsoft.com/office/drawing/2014/main" id="{AC9FAED0-3B58-ABA2-2BDB-F818D2A919CA}"/>
              </a:ext>
            </a:extLst>
          </p:cNvPr>
          <p:cNvSpPr/>
          <p:nvPr/>
        </p:nvSpPr>
        <p:spPr>
          <a:xfrm>
            <a:off x="734721" y="3729662"/>
            <a:ext cx="3043549" cy="2932111"/>
          </a:xfrm>
          <a:prstGeom prst="ellipse">
            <a:avLst/>
          </a:prstGeom>
          <a:gradFill>
            <a:gsLst>
              <a:gs pos="100000">
                <a:schemeClr val="bg1">
                  <a:lumMod val="60000"/>
                  <a:lumOff val="40000"/>
                  <a:alpha val="12768"/>
                </a:schemeClr>
              </a:gs>
              <a:gs pos="0">
                <a:srgbClr val="0070C0">
                  <a:alpha val="13437"/>
                </a:srgbClr>
              </a:gs>
              <a:gs pos="33000">
                <a:schemeClr val="accent3">
                  <a:lumMod val="60000"/>
                  <a:lumOff val="40000"/>
                  <a:alpha val="13000"/>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Ellipse 22">
            <a:extLst>
              <a:ext uri="{FF2B5EF4-FFF2-40B4-BE49-F238E27FC236}">
                <a16:creationId xmlns:a16="http://schemas.microsoft.com/office/drawing/2014/main" id="{6B3DD81F-D45D-3DE0-A45B-71705E13F1FE}"/>
              </a:ext>
            </a:extLst>
          </p:cNvPr>
          <p:cNvSpPr/>
          <p:nvPr/>
        </p:nvSpPr>
        <p:spPr>
          <a:xfrm>
            <a:off x="711135" y="353972"/>
            <a:ext cx="3043549" cy="2932111"/>
          </a:xfrm>
          <a:prstGeom prst="ellipse">
            <a:avLst/>
          </a:prstGeom>
          <a:gradFill>
            <a:gsLst>
              <a:gs pos="100000">
                <a:schemeClr val="bg1">
                  <a:lumMod val="60000"/>
                  <a:lumOff val="40000"/>
                  <a:alpha val="12768"/>
                </a:schemeClr>
              </a:gs>
              <a:gs pos="0">
                <a:srgbClr val="0070C0">
                  <a:alpha val="13437"/>
                </a:srgbClr>
              </a:gs>
              <a:gs pos="33000">
                <a:schemeClr val="accent3">
                  <a:lumMod val="60000"/>
                  <a:lumOff val="40000"/>
                  <a:alpha val="13000"/>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Ellipse 24">
            <a:extLst>
              <a:ext uri="{FF2B5EF4-FFF2-40B4-BE49-F238E27FC236}">
                <a16:creationId xmlns:a16="http://schemas.microsoft.com/office/drawing/2014/main" id="{09E4E3C8-D19C-038A-EE2F-BCCD071469EE}"/>
              </a:ext>
            </a:extLst>
          </p:cNvPr>
          <p:cNvSpPr/>
          <p:nvPr/>
        </p:nvSpPr>
        <p:spPr>
          <a:xfrm>
            <a:off x="4570330" y="353972"/>
            <a:ext cx="3043549" cy="2932111"/>
          </a:xfrm>
          <a:prstGeom prst="ellipse">
            <a:avLst/>
          </a:prstGeom>
          <a:gradFill>
            <a:gsLst>
              <a:gs pos="100000">
                <a:schemeClr val="bg1">
                  <a:lumMod val="60000"/>
                  <a:lumOff val="40000"/>
                  <a:alpha val="12768"/>
                </a:schemeClr>
              </a:gs>
              <a:gs pos="0">
                <a:srgbClr val="0070C0">
                  <a:alpha val="13437"/>
                </a:srgbClr>
              </a:gs>
              <a:gs pos="33000">
                <a:schemeClr val="accent3">
                  <a:lumMod val="60000"/>
                  <a:lumOff val="40000"/>
                  <a:alpha val="13000"/>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1" name="Ellipse 30">
            <a:extLst>
              <a:ext uri="{FF2B5EF4-FFF2-40B4-BE49-F238E27FC236}">
                <a16:creationId xmlns:a16="http://schemas.microsoft.com/office/drawing/2014/main" id="{7718A1EF-C52D-EE46-3AEA-BFA0E5499612}"/>
              </a:ext>
            </a:extLst>
          </p:cNvPr>
          <p:cNvSpPr/>
          <p:nvPr/>
        </p:nvSpPr>
        <p:spPr>
          <a:xfrm>
            <a:off x="8437318" y="344853"/>
            <a:ext cx="3043549" cy="2932111"/>
          </a:xfrm>
          <a:prstGeom prst="ellipse">
            <a:avLst/>
          </a:prstGeom>
          <a:gradFill>
            <a:gsLst>
              <a:gs pos="95000">
                <a:schemeClr val="bg1">
                  <a:alpha val="18138"/>
                </a:schemeClr>
              </a:gs>
              <a:gs pos="4000">
                <a:schemeClr val="accent6">
                  <a:lumMod val="50000"/>
                  <a:alpha val="39251"/>
                </a:schemeClr>
              </a:gs>
              <a:gs pos="52000">
                <a:schemeClr val="accent3">
                  <a:lumMod val="60000"/>
                  <a:lumOff val="40000"/>
                  <a:alpha val="54138"/>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7" name="Ellipse 26">
            <a:extLst>
              <a:ext uri="{FF2B5EF4-FFF2-40B4-BE49-F238E27FC236}">
                <a16:creationId xmlns:a16="http://schemas.microsoft.com/office/drawing/2014/main" id="{3D95EE88-8ABF-6839-0E8E-46E5C3C47F68}"/>
              </a:ext>
            </a:extLst>
          </p:cNvPr>
          <p:cNvSpPr/>
          <p:nvPr/>
        </p:nvSpPr>
        <p:spPr>
          <a:xfrm>
            <a:off x="8437317" y="3729662"/>
            <a:ext cx="3043549" cy="2932111"/>
          </a:xfrm>
          <a:prstGeom prst="ellipse">
            <a:avLst/>
          </a:prstGeom>
          <a:gradFill>
            <a:gsLst>
              <a:gs pos="95000">
                <a:schemeClr val="bg1">
                  <a:alpha val="18138"/>
                </a:schemeClr>
              </a:gs>
              <a:gs pos="4000">
                <a:schemeClr val="accent6">
                  <a:lumMod val="50000"/>
                  <a:alpha val="39251"/>
                </a:schemeClr>
              </a:gs>
              <a:gs pos="52000">
                <a:schemeClr val="accent3">
                  <a:lumMod val="60000"/>
                  <a:lumOff val="40000"/>
                  <a:alpha val="54138"/>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2" name="Ellipse 31">
            <a:extLst>
              <a:ext uri="{FF2B5EF4-FFF2-40B4-BE49-F238E27FC236}">
                <a16:creationId xmlns:a16="http://schemas.microsoft.com/office/drawing/2014/main" id="{F769313F-7E78-DAAF-F6CE-AE99F224B3FC}"/>
              </a:ext>
            </a:extLst>
          </p:cNvPr>
          <p:cNvSpPr/>
          <p:nvPr/>
        </p:nvSpPr>
        <p:spPr>
          <a:xfrm>
            <a:off x="4569094" y="3732750"/>
            <a:ext cx="3043549" cy="2932111"/>
          </a:xfrm>
          <a:prstGeom prst="ellipse">
            <a:avLst/>
          </a:prstGeom>
          <a:gradFill>
            <a:gsLst>
              <a:gs pos="95000">
                <a:schemeClr val="bg1">
                  <a:alpha val="18138"/>
                </a:schemeClr>
              </a:gs>
              <a:gs pos="4000">
                <a:schemeClr val="accent6">
                  <a:lumMod val="50000"/>
                  <a:alpha val="39251"/>
                </a:schemeClr>
              </a:gs>
              <a:gs pos="52000">
                <a:schemeClr val="accent3">
                  <a:lumMod val="60000"/>
                  <a:lumOff val="40000"/>
                  <a:alpha val="54138"/>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15" name="Ellipse 14">
            <a:hlinkClick r:id="rId3" action="ppaction://hlinksldjump"/>
            <a:extLst>
              <a:ext uri="{FF2B5EF4-FFF2-40B4-BE49-F238E27FC236}">
                <a16:creationId xmlns:a16="http://schemas.microsoft.com/office/drawing/2014/main" id="{6414CBFE-ED59-B2BB-EF05-C52F6E1EF732}"/>
              </a:ext>
            </a:extLst>
          </p:cNvPr>
          <p:cNvSpPr/>
          <p:nvPr/>
        </p:nvSpPr>
        <p:spPr>
          <a:xfrm>
            <a:off x="8766405" y="640020"/>
            <a:ext cx="2459270" cy="2415549"/>
          </a:xfrm>
          <a:prstGeom prst="ellipse">
            <a:avLst/>
          </a:prstGeom>
          <a:solidFill>
            <a:schemeClr val="accent4">
              <a:lumMod val="50000"/>
            </a:schemeClr>
          </a:solidFill>
          <a:ln>
            <a:solidFill>
              <a:srgbClr val="322F66"/>
            </a:solidFill>
          </a:ln>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3" name="Ellipse 12">
            <a:hlinkClick r:id="rId4" action="ppaction://hlinksldjump"/>
            <a:extLst>
              <a:ext uri="{FF2B5EF4-FFF2-40B4-BE49-F238E27FC236}">
                <a16:creationId xmlns:a16="http://schemas.microsoft.com/office/drawing/2014/main" id="{9692C72B-BE50-0CF2-C4D6-CA8545813A15}"/>
              </a:ext>
            </a:extLst>
          </p:cNvPr>
          <p:cNvSpPr/>
          <p:nvPr/>
        </p:nvSpPr>
        <p:spPr>
          <a:xfrm>
            <a:off x="4893878" y="640020"/>
            <a:ext cx="2459270" cy="2415549"/>
          </a:xfrm>
          <a:prstGeom prst="ellipse">
            <a:avLst/>
          </a:prstGeom>
          <a:solidFill>
            <a:srgbClr val="254FA2"/>
          </a:solidFill>
          <a:ln>
            <a:solidFill>
              <a:srgbClr val="2955AC"/>
            </a:solidFill>
          </a:ln>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solidFill>
                <a:srgbClr val="2955AC"/>
              </a:solidFill>
            </a:endParaRPr>
          </a:p>
        </p:txBody>
      </p:sp>
      <p:sp>
        <p:nvSpPr>
          <p:cNvPr id="16" name="Ellipse 15">
            <a:hlinkClick r:id="rId5" action="ppaction://hlinksldjump"/>
            <a:extLst>
              <a:ext uri="{FF2B5EF4-FFF2-40B4-BE49-F238E27FC236}">
                <a16:creationId xmlns:a16="http://schemas.microsoft.com/office/drawing/2014/main" id="{C7CC168A-4308-C6AF-FFFB-E698FA79A8EF}"/>
              </a:ext>
            </a:extLst>
          </p:cNvPr>
          <p:cNvSpPr/>
          <p:nvPr/>
        </p:nvSpPr>
        <p:spPr>
          <a:xfrm>
            <a:off x="8731059" y="3965788"/>
            <a:ext cx="2459270" cy="2415549"/>
          </a:xfrm>
          <a:prstGeom prst="ellipse">
            <a:avLst/>
          </a:prstGeom>
          <a:solidFill>
            <a:srgbClr val="6D368C"/>
          </a:solidFill>
          <a:ln>
            <a:solidFill>
              <a:srgbClr val="6D368C"/>
            </a:solidFill>
          </a:ln>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9" name="Ellipse 8">
            <a:hlinkClick r:id="rId6" action="ppaction://hlinksldjump"/>
            <a:extLst>
              <a:ext uri="{FF2B5EF4-FFF2-40B4-BE49-F238E27FC236}">
                <a16:creationId xmlns:a16="http://schemas.microsoft.com/office/drawing/2014/main" id="{DA560C28-3E6E-873C-8E47-B20D81C249F8}"/>
              </a:ext>
            </a:extLst>
          </p:cNvPr>
          <p:cNvSpPr/>
          <p:nvPr/>
        </p:nvSpPr>
        <p:spPr>
          <a:xfrm>
            <a:off x="1003274" y="640020"/>
            <a:ext cx="2459270" cy="2415549"/>
          </a:xfrm>
          <a:prstGeom prst="ellipse">
            <a:avLst/>
          </a:prstGeom>
          <a:solidFill>
            <a:srgbClr val="151458"/>
          </a:solidFill>
          <a:ln>
            <a:solidFill>
              <a:srgbClr val="151458"/>
            </a:solidFill>
          </a:ln>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4" name="Ellipse 13">
            <a:hlinkClick r:id="rId7" action="ppaction://hlinksldjump"/>
            <a:extLst>
              <a:ext uri="{FF2B5EF4-FFF2-40B4-BE49-F238E27FC236}">
                <a16:creationId xmlns:a16="http://schemas.microsoft.com/office/drawing/2014/main" id="{BEE8EC06-44DB-421D-4409-21C059F53189}"/>
              </a:ext>
            </a:extLst>
          </p:cNvPr>
          <p:cNvSpPr/>
          <p:nvPr/>
        </p:nvSpPr>
        <p:spPr>
          <a:xfrm>
            <a:off x="4858533" y="3965788"/>
            <a:ext cx="2459270" cy="2415549"/>
          </a:xfrm>
          <a:prstGeom prst="ellipse">
            <a:avLst/>
          </a:prstGeom>
          <a:solidFill>
            <a:srgbClr val="D84699"/>
          </a:solidFill>
          <a:ln>
            <a:solidFill>
              <a:srgbClr val="D84699"/>
            </a:solidFill>
          </a:ln>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Ellipse 11">
            <a:hlinkClick r:id="rId8" action="ppaction://hlinksldjump"/>
            <a:extLst>
              <a:ext uri="{FF2B5EF4-FFF2-40B4-BE49-F238E27FC236}">
                <a16:creationId xmlns:a16="http://schemas.microsoft.com/office/drawing/2014/main" id="{E3366CBC-0743-0244-E316-3327C6431937}"/>
              </a:ext>
            </a:extLst>
          </p:cNvPr>
          <p:cNvSpPr/>
          <p:nvPr/>
        </p:nvSpPr>
        <p:spPr>
          <a:xfrm>
            <a:off x="1020117" y="3974905"/>
            <a:ext cx="2459270" cy="2415549"/>
          </a:xfrm>
          <a:prstGeom prst="ellipse">
            <a:avLst/>
          </a:prstGeom>
          <a:solidFill>
            <a:srgbClr val="3F2E84"/>
          </a:solidFill>
          <a:ln>
            <a:solidFill>
              <a:srgbClr val="3F2E84"/>
            </a:solidFill>
          </a:ln>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8" name="ZoneTexte 7">
            <a:hlinkClick r:id="rId6" action="ppaction://hlinksldjump"/>
            <a:extLst>
              <a:ext uri="{FF2B5EF4-FFF2-40B4-BE49-F238E27FC236}">
                <a16:creationId xmlns:a16="http://schemas.microsoft.com/office/drawing/2014/main" id="{5131B8CB-2CDB-AB5C-D6F7-5F7388603181}"/>
              </a:ext>
            </a:extLst>
          </p:cNvPr>
          <p:cNvSpPr txBox="1"/>
          <p:nvPr/>
        </p:nvSpPr>
        <p:spPr>
          <a:xfrm>
            <a:off x="1137692" y="2067593"/>
            <a:ext cx="2208537" cy="923330"/>
          </a:xfrm>
          <a:prstGeom prst="rect">
            <a:avLst/>
          </a:prstGeom>
          <a:noFill/>
        </p:spPr>
        <p:txBody>
          <a:bodyPr wrap="square" rtlCol="0">
            <a:spAutoFit/>
          </a:bodyPr>
          <a:lstStyle/>
          <a:p>
            <a:pPr algn="ctr"/>
            <a:r>
              <a:rPr lang="en-GB" b="1" noProof="0" dirty="0">
                <a:solidFill>
                  <a:schemeClr val="bg1"/>
                </a:solidFill>
              </a:rPr>
              <a:t>Enforcement, Customs &amp; Illegal </a:t>
            </a:r>
          </a:p>
          <a:p>
            <a:pPr algn="ctr"/>
            <a:r>
              <a:rPr lang="en-GB" b="1" noProof="0" dirty="0">
                <a:solidFill>
                  <a:schemeClr val="bg1"/>
                </a:solidFill>
              </a:rPr>
              <a:t>trade</a:t>
            </a:r>
          </a:p>
        </p:txBody>
      </p:sp>
      <p:sp>
        <p:nvSpPr>
          <p:cNvPr id="10" name="ZoneTexte 9">
            <a:hlinkClick r:id="rId4" action="ppaction://hlinksldjump"/>
            <a:extLst>
              <a:ext uri="{FF2B5EF4-FFF2-40B4-BE49-F238E27FC236}">
                <a16:creationId xmlns:a16="http://schemas.microsoft.com/office/drawing/2014/main" id="{B3A85193-C39D-B25B-E5E4-D83BA8025149}"/>
              </a:ext>
            </a:extLst>
          </p:cNvPr>
          <p:cNvSpPr txBox="1"/>
          <p:nvPr/>
        </p:nvSpPr>
        <p:spPr>
          <a:xfrm>
            <a:off x="4959969" y="2390758"/>
            <a:ext cx="2208537" cy="384721"/>
          </a:xfrm>
          <a:prstGeom prst="rect">
            <a:avLst/>
          </a:prstGeom>
          <a:noFill/>
        </p:spPr>
        <p:txBody>
          <a:bodyPr wrap="square" rtlCol="0">
            <a:spAutoFit/>
          </a:bodyPr>
          <a:lstStyle/>
          <a:p>
            <a:pPr algn="ctr"/>
            <a:r>
              <a:rPr lang="en-GB" sz="1900" b="1" noProof="0" dirty="0">
                <a:solidFill>
                  <a:schemeClr val="bg1"/>
                </a:solidFill>
              </a:rPr>
              <a:t>Gender</a:t>
            </a:r>
          </a:p>
        </p:txBody>
      </p:sp>
      <p:sp>
        <p:nvSpPr>
          <p:cNvPr id="18" name="ZoneTexte 17">
            <a:hlinkClick r:id="rId3" action="ppaction://hlinksldjump"/>
            <a:extLst>
              <a:ext uri="{FF2B5EF4-FFF2-40B4-BE49-F238E27FC236}">
                <a16:creationId xmlns:a16="http://schemas.microsoft.com/office/drawing/2014/main" id="{90D5F42A-19F3-D9B2-5979-8B24670DABBD}"/>
              </a:ext>
            </a:extLst>
          </p:cNvPr>
          <p:cNvSpPr txBox="1"/>
          <p:nvPr/>
        </p:nvSpPr>
        <p:spPr>
          <a:xfrm>
            <a:off x="8891771" y="2307629"/>
            <a:ext cx="2208537" cy="369332"/>
          </a:xfrm>
          <a:prstGeom prst="rect">
            <a:avLst/>
          </a:prstGeom>
          <a:noFill/>
        </p:spPr>
        <p:txBody>
          <a:bodyPr wrap="square" rtlCol="0">
            <a:spAutoFit/>
          </a:bodyPr>
          <a:lstStyle/>
          <a:p>
            <a:pPr algn="ctr"/>
            <a:r>
              <a:rPr lang="en-GB" b="1" noProof="0" dirty="0">
                <a:solidFill>
                  <a:schemeClr val="bg1"/>
                </a:solidFill>
              </a:rPr>
              <a:t>NOU Operations</a:t>
            </a:r>
          </a:p>
        </p:txBody>
      </p:sp>
      <p:sp>
        <p:nvSpPr>
          <p:cNvPr id="19" name="ZoneTexte 18">
            <a:hlinkClick r:id="rId8" action="ppaction://hlinksldjump"/>
            <a:extLst>
              <a:ext uri="{FF2B5EF4-FFF2-40B4-BE49-F238E27FC236}">
                <a16:creationId xmlns:a16="http://schemas.microsoft.com/office/drawing/2014/main" id="{EBCE6488-F33C-F56A-B139-6C99C933E5B1}"/>
              </a:ext>
            </a:extLst>
          </p:cNvPr>
          <p:cNvSpPr txBox="1"/>
          <p:nvPr/>
        </p:nvSpPr>
        <p:spPr>
          <a:xfrm>
            <a:off x="1154534" y="5494943"/>
            <a:ext cx="2208537" cy="646331"/>
          </a:xfrm>
          <a:prstGeom prst="rect">
            <a:avLst/>
          </a:prstGeom>
          <a:noFill/>
        </p:spPr>
        <p:txBody>
          <a:bodyPr wrap="square" rtlCol="0">
            <a:spAutoFit/>
          </a:bodyPr>
          <a:lstStyle/>
          <a:p>
            <a:pPr algn="ctr"/>
            <a:r>
              <a:rPr lang="en-GB" b="1" noProof="0" dirty="0">
                <a:solidFill>
                  <a:schemeClr val="bg1"/>
                </a:solidFill>
              </a:rPr>
              <a:t>Policy and Regulations</a:t>
            </a:r>
          </a:p>
        </p:txBody>
      </p:sp>
      <p:sp>
        <p:nvSpPr>
          <p:cNvPr id="20" name="ZoneTexte 19">
            <a:hlinkClick r:id="rId7" action="ppaction://hlinksldjump"/>
            <a:extLst>
              <a:ext uri="{FF2B5EF4-FFF2-40B4-BE49-F238E27FC236}">
                <a16:creationId xmlns:a16="http://schemas.microsoft.com/office/drawing/2014/main" id="{0C1CFDF3-579B-C58F-C5AC-C8CBD14E813D}"/>
              </a:ext>
            </a:extLst>
          </p:cNvPr>
          <p:cNvSpPr txBox="1"/>
          <p:nvPr/>
        </p:nvSpPr>
        <p:spPr>
          <a:xfrm>
            <a:off x="5006350" y="5595743"/>
            <a:ext cx="2208537" cy="369332"/>
          </a:xfrm>
          <a:prstGeom prst="rect">
            <a:avLst/>
          </a:prstGeom>
          <a:noFill/>
        </p:spPr>
        <p:txBody>
          <a:bodyPr wrap="square" rtlCol="0">
            <a:spAutoFit/>
          </a:bodyPr>
          <a:lstStyle/>
          <a:p>
            <a:pPr algn="ctr"/>
            <a:r>
              <a:rPr lang="en-GB" b="1" noProof="0" dirty="0">
                <a:solidFill>
                  <a:schemeClr val="bg1"/>
                </a:solidFill>
              </a:rPr>
              <a:t>Public Awareness</a:t>
            </a:r>
          </a:p>
        </p:txBody>
      </p:sp>
      <p:sp>
        <p:nvSpPr>
          <p:cNvPr id="21" name="ZoneTexte 20">
            <a:hlinkClick r:id="rId5" action="ppaction://hlinksldjump"/>
            <a:extLst>
              <a:ext uri="{FF2B5EF4-FFF2-40B4-BE49-F238E27FC236}">
                <a16:creationId xmlns:a16="http://schemas.microsoft.com/office/drawing/2014/main" id="{0038069C-1BBE-3F2B-B336-16D14E9C80DA}"/>
              </a:ext>
            </a:extLst>
          </p:cNvPr>
          <p:cNvSpPr txBox="1"/>
          <p:nvPr/>
        </p:nvSpPr>
        <p:spPr>
          <a:xfrm>
            <a:off x="8889509" y="5502452"/>
            <a:ext cx="2208537" cy="646331"/>
          </a:xfrm>
          <a:prstGeom prst="rect">
            <a:avLst/>
          </a:prstGeom>
          <a:noFill/>
        </p:spPr>
        <p:txBody>
          <a:bodyPr wrap="square" rtlCol="0">
            <a:spAutoFit/>
          </a:bodyPr>
          <a:lstStyle/>
          <a:p>
            <a:pPr algn="ctr"/>
            <a:r>
              <a:rPr lang="en-GB" b="1" noProof="0" dirty="0">
                <a:solidFill>
                  <a:schemeClr val="bg1"/>
                </a:solidFill>
              </a:rPr>
              <a:t>Refrigeration and Air Conditioning</a:t>
            </a:r>
          </a:p>
        </p:txBody>
      </p:sp>
      <p:sp>
        <p:nvSpPr>
          <p:cNvPr id="17" name="Titre 16">
            <a:extLst>
              <a:ext uri="{FF2B5EF4-FFF2-40B4-BE49-F238E27FC236}">
                <a16:creationId xmlns:a16="http://schemas.microsoft.com/office/drawing/2014/main" id="{09314C4E-2493-2C49-2FEE-10E395E9A734}"/>
              </a:ext>
            </a:extLst>
          </p:cNvPr>
          <p:cNvSpPr>
            <a:spLocks noGrp="1"/>
          </p:cNvSpPr>
          <p:nvPr>
            <p:ph type="title" idx="4294967295"/>
          </p:nvPr>
        </p:nvSpPr>
        <p:spPr>
          <a:xfrm>
            <a:off x="-26814" y="-443578"/>
            <a:ext cx="1922631" cy="1234440"/>
          </a:xfrm>
          <a:prstGeom prst="rect">
            <a:avLst/>
          </a:prstGeom>
        </p:spPr>
        <p:txBody>
          <a:bodyPr>
            <a:normAutofit/>
          </a:bodyPr>
          <a:lstStyle/>
          <a:p>
            <a:r>
              <a:rPr lang="fr-FR" sz="100" dirty="0">
                <a:solidFill>
                  <a:srgbClr val="2E2B60"/>
                </a:solidFill>
              </a:rPr>
              <a:t>HOME</a:t>
            </a:r>
          </a:p>
        </p:txBody>
      </p:sp>
      <p:pic>
        <p:nvPicPr>
          <p:cNvPr id="37" name="Picture 9">
            <a:hlinkClick r:id="rId4" action="ppaction://hlinksldjump"/>
            <a:extLst>
              <a:ext uri="{FF2B5EF4-FFF2-40B4-BE49-F238E27FC236}">
                <a16:creationId xmlns:a16="http://schemas.microsoft.com/office/drawing/2014/main" id="{A29475A4-90EC-2CE0-FB8F-43557F6FC6B4}"/>
              </a:ext>
            </a:extLst>
          </p:cNvPr>
          <p:cNvPicPr>
            <a:picLocks noChangeAspect="1"/>
          </p:cNvPicPr>
          <p:nvPr/>
        </p:nvPicPr>
        <p:blipFill>
          <a:blip r:embed="rId9" cstate="hqprint">
            <a:clrChange>
              <a:clrFrom>
                <a:srgbClr val="000000"/>
              </a:clrFrom>
              <a:clrTo>
                <a:srgbClr val="000000">
                  <a:alpha val="0"/>
                </a:srgbClr>
              </a:clrTo>
            </a:clrChange>
            <a:duotone>
              <a:schemeClr val="bg2">
                <a:shade val="45000"/>
                <a:satMod val="135000"/>
              </a:schemeClr>
              <a:prstClr val="white"/>
            </a:duotone>
            <a:extLst>
              <a:ext uri="{BEBA8EAE-BF5A-486C-A8C5-ECC9F3942E4B}">
                <a14:imgProps xmlns:a14="http://schemas.microsoft.com/office/drawing/2010/main">
                  <a14:imgLayer r:embed="rId10">
                    <a14:imgEffect>
                      <a14:sharpenSoften amount="100000"/>
                    </a14:imgEffect>
                    <a14:imgEffect>
                      <a14:colorTemperature colorTemp="11500"/>
                    </a14:imgEffect>
                    <a14:imgEffect>
                      <a14:saturation sat="400000"/>
                    </a14:imgEffect>
                    <a14:imgEffect>
                      <a14:brightnessContrast bright="-38000" contrast="100000"/>
                    </a14:imgEffect>
                  </a14:imgLayer>
                </a14:imgProps>
              </a:ext>
              <a:ext uri="{28A0092B-C50C-407E-A947-70E740481C1C}">
                <a14:useLocalDpi xmlns:a14="http://schemas.microsoft.com/office/drawing/2010/main"/>
              </a:ext>
            </a:extLst>
          </a:blip>
          <a:srcRect l="31407" t="19879" r="24570" b="30521"/>
          <a:stretch/>
        </p:blipFill>
        <p:spPr>
          <a:xfrm>
            <a:off x="5560530" y="985396"/>
            <a:ext cx="1136117" cy="1413170"/>
          </a:xfrm>
          <a:prstGeom prst="rect">
            <a:avLst/>
          </a:prstGeom>
          <a:ln>
            <a:noFill/>
          </a:ln>
        </p:spPr>
      </p:pic>
      <p:pic>
        <p:nvPicPr>
          <p:cNvPr id="40" name="Picture 4">
            <a:hlinkClick r:id="rId7" action="ppaction://hlinksldjump"/>
            <a:extLst>
              <a:ext uri="{FF2B5EF4-FFF2-40B4-BE49-F238E27FC236}">
                <a16:creationId xmlns:a16="http://schemas.microsoft.com/office/drawing/2014/main" id="{51E6EE43-B8F0-55B3-6B40-61D8295B03D1}"/>
              </a:ext>
            </a:extLst>
          </p:cNvPr>
          <p:cNvPicPr>
            <a:picLocks noChangeAspect="1"/>
          </p:cNvPicPr>
          <p:nvPr/>
        </p:nvPicPr>
        <p:blipFill>
          <a:blip r:embed="rId11" cstate="print">
            <a:clrChange>
              <a:clrFrom>
                <a:srgbClr val="0000FF"/>
              </a:clrFrom>
              <a:clrTo>
                <a:srgbClr val="0000FF">
                  <a:alpha val="0"/>
                </a:srgbClr>
              </a:clrTo>
            </a:clrChange>
            <a:duotone>
              <a:schemeClr val="accent6">
                <a:shade val="45000"/>
                <a:satMod val="135000"/>
              </a:schemeClr>
              <a:prstClr val="white"/>
            </a:duotone>
            <a:extLst>
              <a:ext uri="{BEBA8EAE-BF5A-486C-A8C5-ECC9F3942E4B}">
                <a14:imgProps xmlns:a14="http://schemas.microsoft.com/office/drawing/2010/main">
                  <a14:imgLayer r:embed="rId12">
                    <a14:imgEffect>
                      <a14:brightnessContrast bright="-11000" contrast="100000"/>
                    </a14:imgEffect>
                  </a14:imgLayer>
                </a14:imgProps>
              </a:ext>
              <a:ext uri="{28A0092B-C50C-407E-A947-70E740481C1C}">
                <a14:useLocalDpi xmlns:a14="http://schemas.microsoft.com/office/drawing/2010/main"/>
              </a:ext>
            </a:extLst>
          </a:blip>
          <a:srcRect l="23271" t="33828" r="21357" b="36158"/>
          <a:stretch/>
        </p:blipFill>
        <p:spPr>
          <a:xfrm>
            <a:off x="5135837" y="4451071"/>
            <a:ext cx="1949565" cy="1056774"/>
          </a:xfrm>
          <a:prstGeom prst="rect">
            <a:avLst/>
          </a:prstGeom>
        </p:spPr>
      </p:pic>
      <p:pic>
        <p:nvPicPr>
          <p:cNvPr id="43" name="Picture 8">
            <a:hlinkClick r:id="rId6" action="ppaction://hlinksldjump"/>
            <a:extLst>
              <a:ext uri="{FF2B5EF4-FFF2-40B4-BE49-F238E27FC236}">
                <a16:creationId xmlns:a16="http://schemas.microsoft.com/office/drawing/2014/main" id="{005E8002-B4A2-089A-154A-94590410F381}"/>
              </a:ext>
            </a:extLst>
          </p:cNvPr>
          <p:cNvPicPr>
            <a:picLocks noChangeAspect="1"/>
          </p:cNvPicPr>
          <p:nvPr/>
        </p:nvPicPr>
        <p:blipFill>
          <a:blip r:embed="rId13">
            <a:clrChange>
              <a:clrFrom>
                <a:srgbClr val="336799"/>
              </a:clrFrom>
              <a:clrTo>
                <a:srgbClr val="336799">
                  <a:alpha val="0"/>
                </a:srgbClr>
              </a:clrTo>
            </a:clrChange>
            <a:duotone>
              <a:schemeClr val="accent6">
                <a:shade val="45000"/>
                <a:satMod val="135000"/>
              </a:schemeClr>
              <a:prstClr val="white"/>
            </a:duotone>
            <a:extLst>
              <a:ext uri="{28A0092B-C50C-407E-A947-70E740481C1C}">
                <a14:useLocalDpi xmlns:a14="http://schemas.microsoft.com/office/drawing/2010/main" val="0"/>
              </a:ext>
            </a:extLst>
          </a:blip>
          <a:srcRect l="24665" t="30720" r="26691" b="30552"/>
          <a:stretch/>
        </p:blipFill>
        <p:spPr>
          <a:xfrm>
            <a:off x="1525051" y="894784"/>
            <a:ext cx="1409077" cy="1121851"/>
          </a:xfrm>
          <a:prstGeom prst="rect">
            <a:avLst/>
          </a:prstGeom>
        </p:spPr>
      </p:pic>
      <p:pic>
        <p:nvPicPr>
          <p:cNvPr id="44" name="Picture 10">
            <a:hlinkClick r:id="rId3" action="ppaction://hlinksldjump"/>
            <a:extLst>
              <a:ext uri="{FF2B5EF4-FFF2-40B4-BE49-F238E27FC236}">
                <a16:creationId xmlns:a16="http://schemas.microsoft.com/office/drawing/2014/main" id="{290A33DE-4E4A-F209-A848-62BD9FBE888D}"/>
              </a:ext>
            </a:extLst>
          </p:cNvPr>
          <p:cNvPicPr>
            <a:picLocks noChangeAspect="1"/>
          </p:cNvPicPr>
          <p:nvPr/>
        </p:nvPicPr>
        <p:blipFill>
          <a:blip r:embed="rId14">
            <a:clrChange>
              <a:clrFrom>
                <a:srgbClr val="2D76FF"/>
              </a:clrFrom>
              <a:clrTo>
                <a:srgbClr val="2D76FF">
                  <a:alpha val="0"/>
                </a:srgbClr>
              </a:clrTo>
            </a:clrChange>
            <a:duotone>
              <a:schemeClr val="accent4">
                <a:shade val="45000"/>
                <a:satMod val="135000"/>
              </a:schemeClr>
              <a:prstClr val="white"/>
            </a:duotone>
            <a:extLst>
              <a:ext uri="{BEBA8EAE-BF5A-486C-A8C5-ECC9F3942E4B}">
                <a14:imgProps xmlns:a14="http://schemas.microsoft.com/office/drawing/2010/main">
                  <a14:imgLayer r:embed="rId15">
                    <a14:imgEffect>
                      <a14:colorTemperature colorTemp="1500"/>
                    </a14:imgEffect>
                    <a14:imgEffect>
                      <a14:saturation sat="400000"/>
                    </a14:imgEffect>
                  </a14:imgLayer>
                </a14:imgProps>
              </a:ext>
              <a:ext uri="{28A0092B-C50C-407E-A947-70E740481C1C}">
                <a14:useLocalDpi xmlns:a14="http://schemas.microsoft.com/office/drawing/2010/main" val="0"/>
              </a:ext>
            </a:extLst>
          </a:blip>
          <a:srcRect l="25591" t="33280" r="30164" b="33083"/>
          <a:stretch/>
        </p:blipFill>
        <p:spPr>
          <a:xfrm>
            <a:off x="9123159" y="1082994"/>
            <a:ext cx="1485315" cy="1129186"/>
          </a:xfrm>
          <a:prstGeom prst="rect">
            <a:avLst/>
          </a:prstGeom>
        </p:spPr>
      </p:pic>
      <p:pic>
        <p:nvPicPr>
          <p:cNvPr id="45" name="Picture 6">
            <a:hlinkClick r:id="rId5" action="ppaction://hlinksldjump"/>
            <a:extLst>
              <a:ext uri="{FF2B5EF4-FFF2-40B4-BE49-F238E27FC236}">
                <a16:creationId xmlns:a16="http://schemas.microsoft.com/office/drawing/2014/main" id="{6FA30798-7D5B-37CF-C6DF-F24C40ECF994}"/>
              </a:ext>
            </a:extLst>
          </p:cNvPr>
          <p:cNvPicPr>
            <a:picLocks noChangeAspect="1"/>
          </p:cNvPicPr>
          <p:nvPr/>
        </p:nvPicPr>
        <p:blipFill>
          <a:blip r:embed="rId16">
            <a:clrChange>
              <a:clrFrom>
                <a:srgbClr val="336799"/>
              </a:clrFrom>
              <a:clrTo>
                <a:srgbClr val="336799">
                  <a:alpha val="0"/>
                </a:srgbClr>
              </a:clrTo>
            </a:clrChange>
            <a:extLst>
              <a:ext uri="{28A0092B-C50C-407E-A947-70E740481C1C}">
                <a14:useLocalDpi xmlns:a14="http://schemas.microsoft.com/office/drawing/2010/main" val="0"/>
              </a:ext>
            </a:extLst>
          </a:blip>
          <a:srcRect l="27281" t="36017" r="33131" b="33968"/>
          <a:stretch/>
        </p:blipFill>
        <p:spPr>
          <a:xfrm>
            <a:off x="9213585" y="4342239"/>
            <a:ext cx="1359542" cy="1030765"/>
          </a:xfrm>
          <a:prstGeom prst="rect">
            <a:avLst/>
          </a:prstGeom>
        </p:spPr>
      </p:pic>
      <p:pic>
        <p:nvPicPr>
          <p:cNvPr id="46" name="Picture 5" descr="Logo&#10;&#10;Description automatically generated with medium confidence">
            <a:hlinkClick r:id="rId8" action="ppaction://hlinksldjump"/>
            <a:extLst>
              <a:ext uri="{FF2B5EF4-FFF2-40B4-BE49-F238E27FC236}">
                <a16:creationId xmlns:a16="http://schemas.microsoft.com/office/drawing/2014/main" id="{5CC2604E-62D9-9481-E17B-2A9BDA62F62F}"/>
              </a:ext>
            </a:extLst>
          </p:cNvPr>
          <p:cNvPicPr>
            <a:picLocks noChangeAspect="1"/>
          </p:cNvPicPr>
          <p:nvPr/>
        </p:nvPicPr>
        <p:blipFill>
          <a:blip r:embed="rId17">
            <a:clrChange>
              <a:clrFrom>
                <a:srgbClr val="000000"/>
              </a:clrFrom>
              <a:clrTo>
                <a:srgbClr val="000000">
                  <a:alpha val="0"/>
                </a:srgbClr>
              </a:clrTo>
            </a:clrChange>
            <a:duotone>
              <a:schemeClr val="accent5">
                <a:shade val="45000"/>
                <a:satMod val="135000"/>
              </a:schemeClr>
              <a:prstClr val="white"/>
            </a:duotone>
            <a:alphaModFix/>
            <a:extLst>
              <a:ext uri="{BEBA8EAE-BF5A-486C-A8C5-ECC9F3942E4B}">
                <a14:imgProps xmlns:a14="http://schemas.microsoft.com/office/drawing/2010/main">
                  <a14:imgLayer r:embed="rId18">
                    <a14:imgEffect>
                      <a14:colorTemperature colorTemp="11500"/>
                    </a14:imgEffect>
                    <a14:imgEffect>
                      <a14:saturation sat="400000"/>
                    </a14:imgEffect>
                    <a14:imgEffect>
                      <a14:brightnessContrast bright="-8000" contrast="100000"/>
                    </a14:imgEffect>
                  </a14:imgLayer>
                </a14:imgProps>
              </a:ext>
              <a:ext uri="{28A0092B-C50C-407E-A947-70E740481C1C}">
                <a14:useLocalDpi xmlns:a14="http://schemas.microsoft.com/office/drawing/2010/main" val="0"/>
              </a:ext>
            </a:extLst>
          </a:blip>
          <a:srcRect l="31747" t="28286" r="30512" b="31813"/>
          <a:stretch/>
        </p:blipFill>
        <p:spPr>
          <a:xfrm>
            <a:off x="1735289" y="4218715"/>
            <a:ext cx="1094282" cy="1155815"/>
          </a:xfrm>
          <a:prstGeom prst="rect">
            <a:avLst/>
          </a:prstGeom>
        </p:spPr>
      </p:pic>
    </p:spTree>
    <p:extLst>
      <p:ext uri="{BB962C8B-B14F-4D97-AF65-F5344CB8AC3E}">
        <p14:creationId xmlns:p14="http://schemas.microsoft.com/office/powerpoint/2010/main" val="3780390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3"/>
                                        </p:tgtEl>
                                      </p:cBhvr>
                                      <p:by x="105000" y="105000"/>
                                    </p:animScale>
                                  </p:childTnLst>
                                </p:cTn>
                              </p:par>
                              <p:par>
                                <p:cTn id="7" presetID="6" presetClass="emph" presetSubtype="0" repeatCount="indefinite" autoRev="1" fill="hold" grpId="0"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27"/>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9"/>
                                        </p:tgtEl>
                                      </p:cBhvr>
                                      <p:by x="105000" y="105000"/>
                                    </p:animScale>
                                  </p:childTnLst>
                                </p:cTn>
                              </p:par>
                              <p:par>
                                <p:cTn id="13" presetID="6" presetClass="emph" presetSubtype="0" repeatCount="indefinite" autoRev="1" fill="hold" grpId="0" nodeType="withEffect">
                                  <p:stCondLst>
                                    <p:cond delay="0"/>
                                  </p:stCondLst>
                                  <p:childTnLst>
                                    <p:animScale>
                                      <p:cBhvr>
                                        <p:cTn id="14" dur="2000" fill="hold"/>
                                        <p:tgtEl>
                                          <p:spTgt spid="31"/>
                                        </p:tgtEl>
                                      </p:cBhvr>
                                      <p:by x="105000" y="105000"/>
                                    </p:animScale>
                                  </p:childTnLst>
                                </p:cTn>
                              </p:par>
                              <p:par>
                                <p:cTn id="15" presetID="6" presetClass="emph" presetSubtype="0" repeatCount="indefinite" autoRev="1" fill="hold" grpId="0" nodeType="withEffect">
                                  <p:stCondLst>
                                    <p:cond delay="0"/>
                                  </p:stCondLst>
                                  <p:childTnLst>
                                    <p:animScale>
                                      <p:cBhvr>
                                        <p:cTn id="16" dur="2000" fill="hold"/>
                                        <p:tgtEl>
                                          <p:spTgt spid="3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3" grpId="0" animBg="1"/>
      <p:bldP spid="25" grpId="0" animBg="1"/>
      <p:bldP spid="31" grpId="0" animBg="1"/>
      <p:bldP spid="27" grpId="0" animBg="1"/>
      <p:bldP spid="3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D4C43-B8CB-173B-318B-7124A1236497}"/>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D35EEE0-F9B1-0978-69FE-9328FC53A4D4}"/>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0" y="-1"/>
            <a:ext cx="12191980" cy="6857571"/>
          </a:xfrm>
          <a:prstGeom prst="rect">
            <a:avLst/>
          </a:prstGeom>
        </p:spPr>
      </p:pic>
      <p:sp>
        <p:nvSpPr>
          <p:cNvPr id="43" name="Ellipse 42">
            <a:hlinkClick r:id="rId4" action="ppaction://hlinksldjump"/>
            <a:extLst>
              <a:ext uri="{FF2B5EF4-FFF2-40B4-BE49-F238E27FC236}">
                <a16:creationId xmlns:a16="http://schemas.microsoft.com/office/drawing/2014/main" id="{1C607B02-14F3-4D25-17DA-82F1D0FA8B1B}"/>
              </a:ext>
            </a:extLst>
          </p:cNvPr>
          <p:cNvSpPr/>
          <p:nvPr/>
        </p:nvSpPr>
        <p:spPr>
          <a:xfrm>
            <a:off x="440523" y="1318180"/>
            <a:ext cx="5408288" cy="5210266"/>
          </a:xfrm>
          <a:prstGeom prst="ellipse">
            <a:avLst/>
          </a:prstGeom>
          <a:gradFill>
            <a:gsLst>
              <a:gs pos="100000">
                <a:schemeClr val="bg1">
                  <a:lumMod val="60000"/>
                  <a:lumOff val="40000"/>
                  <a:alpha val="38000"/>
                </a:schemeClr>
              </a:gs>
              <a:gs pos="0">
                <a:srgbClr val="0070C0">
                  <a:alpha val="55646"/>
                </a:srgbClr>
              </a:gs>
              <a:gs pos="33000">
                <a:schemeClr val="accent3">
                  <a:lumMod val="60000"/>
                  <a:lumOff val="40000"/>
                  <a:alpha val="59000"/>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5" name="Ellipse 44">
            <a:hlinkClick r:id="rId5" action="ppaction://hlinksldjump"/>
            <a:extLst>
              <a:ext uri="{FF2B5EF4-FFF2-40B4-BE49-F238E27FC236}">
                <a16:creationId xmlns:a16="http://schemas.microsoft.com/office/drawing/2014/main" id="{18F4A27E-2AA2-7BB4-839C-57A6F9DA0C83}"/>
              </a:ext>
            </a:extLst>
          </p:cNvPr>
          <p:cNvSpPr/>
          <p:nvPr/>
        </p:nvSpPr>
        <p:spPr>
          <a:xfrm>
            <a:off x="6321176" y="1220217"/>
            <a:ext cx="5408288" cy="5210266"/>
          </a:xfrm>
          <a:prstGeom prst="ellipse">
            <a:avLst/>
          </a:prstGeom>
          <a:gradFill>
            <a:gsLst>
              <a:gs pos="100000">
                <a:schemeClr val="bg1">
                  <a:lumMod val="60000"/>
                  <a:lumOff val="40000"/>
                  <a:alpha val="38000"/>
                </a:schemeClr>
              </a:gs>
              <a:gs pos="0">
                <a:srgbClr val="0070C0">
                  <a:alpha val="55646"/>
                </a:srgbClr>
              </a:gs>
              <a:gs pos="33000">
                <a:schemeClr val="accent3">
                  <a:lumMod val="60000"/>
                  <a:lumOff val="40000"/>
                  <a:alpha val="59000"/>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hlinkClick r:id="rId4" action="ppaction://hlinksldjump"/>
            <a:extLst>
              <a:ext uri="{FF2B5EF4-FFF2-40B4-BE49-F238E27FC236}">
                <a16:creationId xmlns:a16="http://schemas.microsoft.com/office/drawing/2014/main" id="{99D5B622-9A3F-8174-DED0-EE1DE7155CF2}"/>
              </a:ext>
            </a:extLst>
          </p:cNvPr>
          <p:cNvSpPr/>
          <p:nvPr/>
        </p:nvSpPr>
        <p:spPr>
          <a:xfrm>
            <a:off x="884296" y="1637762"/>
            <a:ext cx="4520741" cy="4511656"/>
          </a:xfrm>
          <a:prstGeom prst="ellipse">
            <a:avLst/>
          </a:prstGeom>
          <a:solidFill>
            <a:schemeClr val="bg1"/>
          </a:solidFill>
          <a:ln>
            <a:solidFill>
              <a:schemeClr val="bg1"/>
            </a:solidFill>
          </a:ln>
          <a:effectLst>
            <a:outerShdw blurRad="63500" sx="102000" sy="102000" algn="ctr" rotWithShape="0">
              <a:prstClr val="black">
                <a:alpha val="40000"/>
              </a:prstClr>
            </a:outerShdw>
          </a:effectLst>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 name="Ellipse 30">
            <a:hlinkClick r:id="rId5" action="ppaction://hlinksldjump"/>
            <a:extLst>
              <a:ext uri="{FF2B5EF4-FFF2-40B4-BE49-F238E27FC236}">
                <a16:creationId xmlns:a16="http://schemas.microsoft.com/office/drawing/2014/main" id="{0351DD13-ED0C-97C5-26F6-67FC16D9AF0C}"/>
              </a:ext>
            </a:extLst>
          </p:cNvPr>
          <p:cNvSpPr/>
          <p:nvPr/>
        </p:nvSpPr>
        <p:spPr>
          <a:xfrm>
            <a:off x="6769942" y="1612814"/>
            <a:ext cx="4520741" cy="4511656"/>
          </a:xfrm>
          <a:prstGeom prst="ellipse">
            <a:avLst/>
          </a:prstGeom>
          <a:solidFill>
            <a:schemeClr val="bg1"/>
          </a:solidFill>
          <a:ln>
            <a:solidFill>
              <a:schemeClr val="bg1"/>
            </a:solidFill>
          </a:ln>
          <a:effectLst>
            <a:outerShdw blurRad="63500" sx="102000" sy="102000" algn="ctr" rotWithShape="0">
              <a:prstClr val="black">
                <a:alpha val="40000"/>
              </a:prstClr>
            </a:outerShdw>
          </a:effectLst>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49" name="Ellipse 48">
            <a:hlinkClick r:id="rId6" action="ppaction://hlinksldjump"/>
            <a:extLst>
              <a:ext uri="{FF2B5EF4-FFF2-40B4-BE49-F238E27FC236}">
                <a16:creationId xmlns:a16="http://schemas.microsoft.com/office/drawing/2014/main" id="{89D41C23-C1E6-DCF5-60F1-2BDC6AB0AF78}"/>
              </a:ext>
            </a:extLst>
          </p:cNvPr>
          <p:cNvSpPr/>
          <p:nvPr/>
        </p:nvSpPr>
        <p:spPr>
          <a:xfrm>
            <a:off x="10625155" y="221587"/>
            <a:ext cx="1259804" cy="1201403"/>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0" name="Graphique 49" descr="Logement avec un remplissage uni">
            <a:hlinkClick r:id="rId6" action="ppaction://hlinksldjump"/>
            <a:extLst>
              <a:ext uri="{FF2B5EF4-FFF2-40B4-BE49-F238E27FC236}">
                <a16:creationId xmlns:a16="http://schemas.microsoft.com/office/drawing/2014/main" id="{F6CC1227-C191-9BB8-994B-FAFA840581D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890686" y="411411"/>
            <a:ext cx="666689" cy="666689"/>
          </a:xfrm>
          <a:prstGeom prst="rect">
            <a:avLst/>
          </a:prstGeom>
          <a:effectLst>
            <a:outerShdw blurRad="50800" dist="38100" dir="2700000" algn="tl" rotWithShape="0">
              <a:prstClr val="black">
                <a:alpha val="40000"/>
              </a:prstClr>
            </a:outerShdw>
          </a:effectLst>
        </p:spPr>
      </p:pic>
      <p:sp>
        <p:nvSpPr>
          <p:cNvPr id="2" name="Ellipse 1">
            <a:extLst>
              <a:ext uri="{FF2B5EF4-FFF2-40B4-BE49-F238E27FC236}">
                <a16:creationId xmlns:a16="http://schemas.microsoft.com/office/drawing/2014/main" id="{61AB95F6-7633-18D1-6FA0-09764844D236}"/>
              </a:ext>
            </a:extLst>
          </p:cNvPr>
          <p:cNvSpPr/>
          <p:nvPr/>
        </p:nvSpPr>
        <p:spPr>
          <a:xfrm>
            <a:off x="-516231" y="-726315"/>
            <a:ext cx="2423456" cy="2380371"/>
          </a:xfrm>
          <a:prstGeom prst="ellipse">
            <a:avLst/>
          </a:prstGeom>
          <a:solidFill>
            <a:srgbClr val="151464"/>
          </a:solidFill>
          <a:ln>
            <a:solidFill>
              <a:srgbClr val="18176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hlinkClick r:id="rId8" action="ppaction://hlinksldjump"/>
            <a:extLst>
              <a:ext uri="{FF2B5EF4-FFF2-40B4-BE49-F238E27FC236}">
                <a16:creationId xmlns:a16="http://schemas.microsoft.com/office/drawing/2014/main" id="{1314E043-7FF6-8F65-4789-2B47D9323CA4}"/>
              </a:ext>
            </a:extLst>
          </p:cNvPr>
          <p:cNvPicPr>
            <a:picLocks noChangeAspect="1"/>
          </p:cNvPicPr>
          <p:nvPr/>
        </p:nvPicPr>
        <p:blipFill>
          <a:blip r:embed="rId9"/>
          <a:stretch>
            <a:fillRect/>
          </a:stretch>
        </p:blipFill>
        <p:spPr>
          <a:xfrm>
            <a:off x="7773040" y="2074958"/>
            <a:ext cx="1226621" cy="1139005"/>
          </a:xfrm>
          <a:prstGeom prst="rect">
            <a:avLst/>
          </a:prstGeom>
        </p:spPr>
      </p:pic>
      <p:sp>
        <p:nvSpPr>
          <p:cNvPr id="7" name="Text Box 6">
            <a:hlinkClick r:id="rId8" action="ppaction://hlinksldjump"/>
            <a:extLst>
              <a:ext uri="{FF2B5EF4-FFF2-40B4-BE49-F238E27FC236}">
                <a16:creationId xmlns:a16="http://schemas.microsoft.com/office/drawing/2014/main" id="{BB73758A-9E63-0320-8329-AC30069D3665}"/>
              </a:ext>
            </a:extLst>
          </p:cNvPr>
          <p:cNvSpPr txBox="1">
            <a:spLocks noChangeArrowheads="1"/>
          </p:cNvSpPr>
          <p:nvPr/>
        </p:nvSpPr>
        <p:spPr bwMode="auto">
          <a:xfrm>
            <a:off x="7568873" y="3260512"/>
            <a:ext cx="1849849" cy="5044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6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8" name="Image 7" descr="Une image contenant Bleu électrique, capture d’écran, Police, symbole&#10;&#10;Description générée automatiquement">
            <a:hlinkClick r:id="rId8" action="ppaction://hlinksldjump"/>
            <a:extLst>
              <a:ext uri="{FF2B5EF4-FFF2-40B4-BE49-F238E27FC236}">
                <a16:creationId xmlns:a16="http://schemas.microsoft.com/office/drawing/2014/main" id="{14EEDA8D-A2D9-565B-0241-1F431ADF1395}"/>
              </a:ext>
            </a:extLst>
          </p:cNvPr>
          <p:cNvPicPr>
            <a:picLocks noChangeAspect="1"/>
          </p:cNvPicPr>
          <p:nvPr/>
        </p:nvPicPr>
        <p:blipFill>
          <a:blip r:embed="rId10"/>
          <a:stretch>
            <a:fillRect/>
          </a:stretch>
        </p:blipFill>
        <p:spPr>
          <a:xfrm>
            <a:off x="7925669" y="4114134"/>
            <a:ext cx="1132250" cy="1152115"/>
          </a:xfrm>
          <a:prstGeom prst="rect">
            <a:avLst/>
          </a:prstGeom>
        </p:spPr>
      </p:pic>
      <p:sp>
        <p:nvSpPr>
          <p:cNvPr id="9" name="Text Box 6">
            <a:hlinkClick r:id="rId8" action="ppaction://hlinksldjump"/>
            <a:extLst>
              <a:ext uri="{FF2B5EF4-FFF2-40B4-BE49-F238E27FC236}">
                <a16:creationId xmlns:a16="http://schemas.microsoft.com/office/drawing/2014/main" id="{D9A76194-F890-1E08-1D4E-A266ACE04EE5}"/>
              </a:ext>
            </a:extLst>
          </p:cNvPr>
          <p:cNvSpPr txBox="1">
            <a:spLocks noChangeArrowheads="1"/>
          </p:cNvSpPr>
          <p:nvPr/>
        </p:nvSpPr>
        <p:spPr bwMode="auto">
          <a:xfrm>
            <a:off x="7829211" y="5282216"/>
            <a:ext cx="1461363" cy="67341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6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6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1" name="Image 10" descr="Une image contenant cercle, symbole, logo, Police&#10;&#10;Description générée automatiquement">
            <a:hlinkClick r:id="rId11" action="ppaction://hlinksldjump"/>
            <a:extLst>
              <a:ext uri="{FF2B5EF4-FFF2-40B4-BE49-F238E27FC236}">
                <a16:creationId xmlns:a16="http://schemas.microsoft.com/office/drawing/2014/main" id="{ED0268BD-3D21-66B3-52FB-3348038BBF87}"/>
              </a:ext>
            </a:extLst>
          </p:cNvPr>
          <p:cNvPicPr>
            <a:picLocks noChangeAspect="1"/>
          </p:cNvPicPr>
          <p:nvPr/>
        </p:nvPicPr>
        <p:blipFill>
          <a:blip r:embed="rId12" cstate="email">
            <a:extLst>
              <a:ext uri="{28A0092B-C50C-407E-A947-70E740481C1C}">
                <a14:useLocalDpi xmlns:a14="http://schemas.microsoft.com/office/drawing/2010/main"/>
              </a:ext>
            </a:extLst>
          </a:blip>
          <a:srcRect/>
          <a:stretch/>
        </p:blipFill>
        <p:spPr>
          <a:xfrm>
            <a:off x="9545169" y="2891563"/>
            <a:ext cx="1552238" cy="1619004"/>
          </a:xfrm>
          <a:prstGeom prst="rect">
            <a:avLst/>
          </a:prstGeom>
        </p:spPr>
      </p:pic>
      <p:sp>
        <p:nvSpPr>
          <p:cNvPr id="16" name="Text Box 6">
            <a:hlinkClick r:id="rId11" action="ppaction://hlinksldjump"/>
            <a:extLst>
              <a:ext uri="{FF2B5EF4-FFF2-40B4-BE49-F238E27FC236}">
                <a16:creationId xmlns:a16="http://schemas.microsoft.com/office/drawing/2014/main" id="{AD0D02B6-4D60-A0E6-C7D1-81C021B3A855}"/>
              </a:ext>
            </a:extLst>
          </p:cNvPr>
          <p:cNvSpPr txBox="1">
            <a:spLocks noChangeArrowheads="1"/>
          </p:cNvSpPr>
          <p:nvPr/>
        </p:nvSpPr>
        <p:spPr bwMode="auto">
          <a:xfrm>
            <a:off x="9290574" y="4337527"/>
            <a:ext cx="1987133" cy="62438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6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17" name="Text Box 6">
            <a:hlinkClick r:id="rId4" action="ppaction://hlinksldjump"/>
            <a:extLst>
              <a:ext uri="{FF2B5EF4-FFF2-40B4-BE49-F238E27FC236}">
                <a16:creationId xmlns:a16="http://schemas.microsoft.com/office/drawing/2014/main" id="{D51785B8-D085-2B83-8D40-97B9D4CE9BA2}"/>
              </a:ext>
            </a:extLst>
          </p:cNvPr>
          <p:cNvSpPr txBox="1">
            <a:spLocks noChangeArrowheads="1"/>
          </p:cNvSpPr>
          <p:nvPr/>
        </p:nvSpPr>
        <p:spPr bwMode="auto">
          <a:xfrm>
            <a:off x="1451885" y="4434113"/>
            <a:ext cx="1512569" cy="67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8" name="Image 17" descr="Une image contenant Police, symbole, Graphique, blanc&#10;&#10;Description générée automatiquement">
            <a:hlinkClick r:id="rId4" action="ppaction://hlinksldjump"/>
            <a:extLst>
              <a:ext uri="{FF2B5EF4-FFF2-40B4-BE49-F238E27FC236}">
                <a16:creationId xmlns:a16="http://schemas.microsoft.com/office/drawing/2014/main" id="{B1F31157-5777-2F32-2336-3CECD5296D41}"/>
              </a:ext>
            </a:extLst>
          </p:cNvPr>
          <p:cNvPicPr>
            <a:picLocks noChangeAspect="1"/>
          </p:cNvPicPr>
          <p:nvPr/>
        </p:nvPicPr>
        <p:blipFill>
          <a:blip r:embed="rId13"/>
          <a:stretch>
            <a:fillRect/>
          </a:stretch>
        </p:blipFill>
        <p:spPr>
          <a:xfrm>
            <a:off x="3096749" y="2554077"/>
            <a:ext cx="1866810" cy="1652586"/>
          </a:xfrm>
          <a:prstGeom prst="rect">
            <a:avLst/>
          </a:prstGeom>
        </p:spPr>
      </p:pic>
      <p:pic>
        <p:nvPicPr>
          <p:cNvPr id="19" name="Image 18" descr="Une image contenant Bleu électrique, Police, symbole, Rectangle&#10;&#10;Description générée automatiquement">
            <a:hlinkClick r:id="rId4" action="ppaction://hlinksldjump"/>
            <a:extLst>
              <a:ext uri="{FF2B5EF4-FFF2-40B4-BE49-F238E27FC236}">
                <a16:creationId xmlns:a16="http://schemas.microsoft.com/office/drawing/2014/main" id="{D1069A88-631A-CC81-899A-A9D2CAE90C83}"/>
              </a:ext>
            </a:extLst>
          </p:cNvPr>
          <p:cNvPicPr>
            <a:picLocks noChangeAspect="1"/>
          </p:cNvPicPr>
          <p:nvPr/>
        </p:nvPicPr>
        <p:blipFill>
          <a:blip r:embed="rId14"/>
          <a:stretch>
            <a:fillRect/>
          </a:stretch>
        </p:blipFill>
        <p:spPr>
          <a:xfrm>
            <a:off x="1462671" y="2484297"/>
            <a:ext cx="1353287" cy="1722366"/>
          </a:xfrm>
          <a:prstGeom prst="rect">
            <a:avLst/>
          </a:prstGeom>
        </p:spPr>
      </p:pic>
      <p:sp>
        <p:nvSpPr>
          <p:cNvPr id="20" name="Text Box 6">
            <a:hlinkClick r:id="rId4" action="ppaction://hlinksldjump"/>
            <a:extLst>
              <a:ext uri="{FF2B5EF4-FFF2-40B4-BE49-F238E27FC236}">
                <a16:creationId xmlns:a16="http://schemas.microsoft.com/office/drawing/2014/main" id="{EF1B2A51-4B43-636B-4831-398E5CF63C5E}"/>
              </a:ext>
            </a:extLst>
          </p:cNvPr>
          <p:cNvSpPr txBox="1">
            <a:spLocks noChangeArrowheads="1"/>
          </p:cNvSpPr>
          <p:nvPr/>
        </p:nvSpPr>
        <p:spPr bwMode="auto">
          <a:xfrm>
            <a:off x="3264724" y="4147539"/>
            <a:ext cx="1719673" cy="35837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13" name="ZoneTexte 12">
            <a:hlinkClick r:id="rId15" action="ppaction://hlinksldjump"/>
            <a:extLst>
              <a:ext uri="{FF2B5EF4-FFF2-40B4-BE49-F238E27FC236}">
                <a16:creationId xmlns:a16="http://schemas.microsoft.com/office/drawing/2014/main" id="{2A2DF09B-05C6-1BBC-809B-12EC5F177B7C}"/>
              </a:ext>
            </a:extLst>
          </p:cNvPr>
          <p:cNvSpPr txBox="1"/>
          <p:nvPr/>
        </p:nvSpPr>
        <p:spPr>
          <a:xfrm>
            <a:off x="10786" y="671648"/>
            <a:ext cx="1451885" cy="954107"/>
          </a:xfrm>
          <a:prstGeom prst="rect">
            <a:avLst/>
          </a:prstGeom>
          <a:noFill/>
        </p:spPr>
        <p:txBody>
          <a:bodyPr wrap="square" rtlCol="0">
            <a:spAutoFit/>
          </a:bodyPr>
          <a:lstStyle/>
          <a:p>
            <a:pPr algn="ctr"/>
            <a:r>
              <a:rPr lang="en-GB" sz="1400" b="1" noProof="0" dirty="0">
                <a:solidFill>
                  <a:schemeClr val="bg1"/>
                </a:solidFill>
              </a:rPr>
              <a:t>Enforcement, Customs &amp; Illegal </a:t>
            </a:r>
          </a:p>
          <a:p>
            <a:pPr algn="ctr"/>
            <a:r>
              <a:rPr lang="en-GB" sz="1400" b="1" noProof="0" dirty="0">
                <a:solidFill>
                  <a:schemeClr val="bg1"/>
                </a:solidFill>
              </a:rPr>
              <a:t>trade</a:t>
            </a:r>
          </a:p>
        </p:txBody>
      </p:sp>
      <p:pic>
        <p:nvPicPr>
          <p:cNvPr id="14" name="Picture 8">
            <a:extLst>
              <a:ext uri="{FF2B5EF4-FFF2-40B4-BE49-F238E27FC236}">
                <a16:creationId xmlns:a16="http://schemas.microsoft.com/office/drawing/2014/main" id="{B15CAA2F-8C0E-4078-052D-2620CC5CA1E9}"/>
              </a:ext>
            </a:extLst>
          </p:cNvPr>
          <p:cNvPicPr>
            <a:picLocks noChangeAspect="1"/>
          </p:cNvPicPr>
          <p:nvPr/>
        </p:nvPicPr>
        <p:blipFill>
          <a:blip r:embed="rId16" cstate="hqprint">
            <a:clrChange>
              <a:clrFrom>
                <a:srgbClr val="336799"/>
              </a:clrFrom>
              <a:clrTo>
                <a:srgbClr val="336799">
                  <a:alpha val="0"/>
                </a:srgbClr>
              </a:clrTo>
            </a:clrChange>
            <a:duotone>
              <a:schemeClr val="accent6">
                <a:shade val="45000"/>
                <a:satMod val="135000"/>
              </a:schemeClr>
              <a:prstClr val="white"/>
            </a:duotone>
            <a:extLst>
              <a:ext uri="{28A0092B-C50C-407E-A947-70E740481C1C}">
                <a14:useLocalDpi xmlns:a14="http://schemas.microsoft.com/office/drawing/2010/main"/>
              </a:ext>
            </a:extLst>
          </a:blip>
          <a:srcRect/>
          <a:stretch/>
        </p:blipFill>
        <p:spPr>
          <a:xfrm>
            <a:off x="307041" y="40051"/>
            <a:ext cx="812359" cy="646768"/>
          </a:xfrm>
          <a:prstGeom prst="rect">
            <a:avLst/>
          </a:prstGeom>
        </p:spPr>
      </p:pic>
    </p:spTree>
    <p:extLst>
      <p:ext uri="{BB962C8B-B14F-4D97-AF65-F5344CB8AC3E}">
        <p14:creationId xmlns:p14="http://schemas.microsoft.com/office/powerpoint/2010/main" val="123172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43"/>
                                        </p:tgtEl>
                                      </p:cBhvr>
                                      <p:by x="105000" y="105000"/>
                                    </p:animScale>
                                  </p:childTnLst>
                                </p:cTn>
                              </p:par>
                              <p:par>
                                <p:cTn id="7" presetID="6" presetClass="emph" presetSubtype="0" repeatCount="indefinite" autoRev="1" fill="hold" grpId="0" nodeType="withEffect">
                                  <p:stCondLst>
                                    <p:cond delay="0"/>
                                  </p:stCondLst>
                                  <p:childTnLst>
                                    <p:animScale>
                                      <p:cBhvr>
                                        <p:cTn id="8" dur="2000" fill="hold"/>
                                        <p:tgtEl>
                                          <p:spTgt spid="4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49"/>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5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5" grpId="0" animBg="1"/>
      <p:bldP spid="4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3523E34-0506-3804-7B85-218F786DB7BD}"/>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38C8BF86-7FC9-1221-D926-D522D3C5A0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5E3B92EC-DA2A-DE9D-90A8-618E8DCB9108}"/>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solidFill>
                  <a:schemeClr val="bg1"/>
                </a:solidFill>
                <a:latin typeface="+mn-lt"/>
                <a:cs typeface="Calibri" panose="020F0502020204030204" pitchFamily="34" charset="0"/>
              </a:rPr>
              <a:t>Enforcement, illegal</a:t>
            </a:r>
            <a:r>
              <a:rPr lang="en-GB" sz="1300" spc="0" baseline="0" noProof="0" dirty="0">
                <a:solidFill>
                  <a:schemeClr val="bg1"/>
                </a:solidFill>
                <a:latin typeface="+mn-lt"/>
                <a:cs typeface="Calibri" panose="020F0502020204030204" pitchFamily="34" charset="0"/>
              </a:rPr>
              <a:t> TRADE AND CUSTOMS</a:t>
            </a:r>
            <a:endParaRPr lang="en-GB" sz="1300" spc="0" noProof="0" dirty="0">
              <a:solidFill>
                <a:schemeClr val="bg1"/>
              </a:solidFill>
              <a:latin typeface="+mn-lt"/>
              <a:cs typeface="Calibri" panose="020F0502020204030204" pitchFamily="34" charset="0"/>
            </a:endParaRPr>
          </a:p>
        </p:txBody>
      </p:sp>
      <p:sp>
        <p:nvSpPr>
          <p:cNvPr id="34" name="Rectangle 33">
            <a:extLst>
              <a:ext uri="{FF2B5EF4-FFF2-40B4-BE49-F238E27FC236}">
                <a16:creationId xmlns:a16="http://schemas.microsoft.com/office/drawing/2014/main" id="{D2F9C2D6-506C-B79B-A4AC-08FC1985857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3"/>
            <a:ext cx="1797853" cy="6858000"/>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43D1EA39-C40D-5363-16AC-B8C98DB32F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28" y="-3"/>
            <a:ext cx="2604592" cy="6858000"/>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4E19F0EF-8BC2-C2DE-C3E1-3B0C40ECEB9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473417" y="439498"/>
            <a:ext cx="3429002" cy="2604592"/>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0274F120-4F26-81B8-A2F7-FFCE1B820C2D}"/>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42381" y="1794156"/>
            <a:ext cx="3977993" cy="3977993"/>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cxnSp>
        <p:nvCxnSpPr>
          <p:cNvPr id="3" name="Straight Connector 50">
            <a:extLst>
              <a:ext uri="{FF2B5EF4-FFF2-40B4-BE49-F238E27FC236}">
                <a16:creationId xmlns:a16="http://schemas.microsoft.com/office/drawing/2014/main" id="{3CD73F0D-72BF-461B-EE5C-60CE028D18D2}"/>
              </a:ext>
            </a:extLst>
          </p:cNvPr>
          <p:cNvCxnSpPr>
            <a:cxnSpLocks/>
          </p:cNvCxnSpPr>
          <p:nvPr/>
        </p:nvCxnSpPr>
        <p:spPr>
          <a:xfrm>
            <a:off x="4214769" y="465221"/>
            <a:ext cx="0" cy="6105720"/>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5" name="Text Box 6">
            <a:extLst>
              <a:ext uri="{FF2B5EF4-FFF2-40B4-BE49-F238E27FC236}">
                <a16:creationId xmlns:a16="http://schemas.microsoft.com/office/drawing/2014/main" id="{28BA8F93-B826-D2E5-7551-C102A0F7B123}"/>
              </a:ext>
            </a:extLst>
          </p:cNvPr>
          <p:cNvSpPr txBox="1">
            <a:spLocks noChangeArrowheads="1"/>
          </p:cNvSpPr>
          <p:nvPr/>
        </p:nvSpPr>
        <p:spPr bwMode="auto">
          <a:xfrm>
            <a:off x="2752827" y="125049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Factsheets, Briefs, &amp; Quick Tools</a:t>
            </a:r>
            <a:endParaRPr kumimoji="0" lang="en-US" altLang="en-US" sz="1300" b="1" i="0" u="none" strike="noStrike" kern="1200" cap="none" spc="0" normalizeH="0" baseline="0" noProof="0" dirty="0">
              <a:ln>
                <a:noFill/>
              </a:ln>
              <a:solidFill>
                <a:srgbClr val="E866A5"/>
              </a:solidFill>
              <a:effectLst/>
              <a:uLnTx/>
              <a:uFillTx/>
              <a:latin typeface="Arial" panose="020B0604020202020204" pitchFamily="34" charset="0"/>
              <a:ea typeface="+mn-ea"/>
              <a:cs typeface="+mn-cs"/>
            </a:endParaRPr>
          </a:p>
        </p:txBody>
      </p:sp>
      <p:sp>
        <p:nvSpPr>
          <p:cNvPr id="13" name="Ellipse 12">
            <a:extLst>
              <a:ext uri="{FF2B5EF4-FFF2-40B4-BE49-F238E27FC236}">
                <a16:creationId xmlns:a16="http://schemas.microsoft.com/office/drawing/2014/main" id="{BE0CA367-66E3-5C70-0E06-F33BFD9E175D}"/>
              </a:ext>
            </a:extLst>
          </p:cNvPr>
          <p:cNvSpPr/>
          <p:nvPr/>
        </p:nvSpPr>
        <p:spPr>
          <a:xfrm>
            <a:off x="551814" y="2255037"/>
            <a:ext cx="3058047" cy="3003681"/>
          </a:xfrm>
          <a:prstGeom prst="ellipse">
            <a:avLst/>
          </a:prstGeom>
          <a:solidFill>
            <a:srgbClr val="121153"/>
          </a:solidFill>
          <a:ln>
            <a:solidFill>
              <a:srgbClr val="151458"/>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1" name="ZoneTexte 10">
            <a:extLst>
              <a:ext uri="{FF2B5EF4-FFF2-40B4-BE49-F238E27FC236}">
                <a16:creationId xmlns:a16="http://schemas.microsoft.com/office/drawing/2014/main" id="{4E5D7C39-6754-C526-CF4C-F8FBA2DE7CB8}"/>
              </a:ext>
            </a:extLst>
          </p:cNvPr>
          <p:cNvSpPr txBox="1"/>
          <p:nvPr/>
        </p:nvSpPr>
        <p:spPr>
          <a:xfrm>
            <a:off x="551814" y="4072143"/>
            <a:ext cx="3058047" cy="1154162"/>
          </a:xfrm>
          <a:prstGeom prst="rect">
            <a:avLst/>
          </a:prstGeom>
          <a:noFill/>
        </p:spPr>
        <p:txBody>
          <a:bodyPr wrap="square" rtlCol="0">
            <a:spAutoFit/>
          </a:bodyPr>
          <a:lstStyle/>
          <a:p>
            <a:pPr algn="ctr"/>
            <a:r>
              <a:rPr lang="en-GB" sz="2300" b="1" noProof="0" dirty="0">
                <a:solidFill>
                  <a:schemeClr val="bg1"/>
                </a:solidFill>
              </a:rPr>
              <a:t>Enforcement, Customs, &amp; Illegal </a:t>
            </a:r>
          </a:p>
          <a:p>
            <a:pPr algn="ctr"/>
            <a:r>
              <a:rPr lang="en-GB" sz="2300" b="1" noProof="0" dirty="0">
                <a:solidFill>
                  <a:schemeClr val="bg1"/>
                </a:solidFill>
              </a:rPr>
              <a:t>trade</a:t>
            </a:r>
          </a:p>
        </p:txBody>
      </p:sp>
      <p:sp>
        <p:nvSpPr>
          <p:cNvPr id="20" name="TextBox 49">
            <a:extLst>
              <a:ext uri="{FF2B5EF4-FFF2-40B4-BE49-F238E27FC236}">
                <a16:creationId xmlns:a16="http://schemas.microsoft.com/office/drawing/2014/main" id="{3F51FDEF-4844-CBCA-9974-283F1CB78224}"/>
              </a:ext>
            </a:extLst>
          </p:cNvPr>
          <p:cNvSpPr txBox="1"/>
          <p:nvPr/>
        </p:nvSpPr>
        <p:spPr>
          <a:xfrm>
            <a:off x="4401479" y="337577"/>
            <a:ext cx="4149120" cy="4781685"/>
          </a:xfrm>
          <a:prstGeom prst="rect">
            <a:avLst/>
          </a:prstGeom>
          <a:noFill/>
        </p:spPr>
        <p:txBody>
          <a:bodyPr wrap="square" lIns="36000" tIns="36000" rIns="36000" bIns="36000" rtlCol="0">
            <a:spAutoFit/>
          </a:bodyPr>
          <a:lstStyle/>
          <a:p>
            <a:pPr marL="171450" indent="-171450">
              <a:spcAft>
                <a:spcPts val="1000"/>
              </a:spcAft>
              <a:buFont typeface="Arial" panose="020B0604020202020204" pitchFamily="34" charset="0"/>
              <a:buChar char="•"/>
              <a:defRPr/>
            </a:pPr>
            <a:r>
              <a:rPr kumimoji="0" lang="en-US" sz="1600" b="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Joining forces with Customs and Enforcement Officers for Safeguarding the Montreal Protocol (2024)</a:t>
            </a:r>
            <a:endParaRPr lang="en-US" sz="1600" dirty="0">
              <a:solidFill>
                <a:srgbClr val="1B397F"/>
              </a:solidFill>
              <a:hlinkClick r:id="rId5" action="ppaction://hlinksldjump">
                <a:extLst>
                  <a:ext uri="{A12FA001-AC4F-418D-AE19-62706E023703}">
                    <ahyp:hlinkClr xmlns:ahyp="http://schemas.microsoft.com/office/drawing/2018/hyperlinkcolor" val="tx"/>
                  </a:ext>
                </a:extLst>
              </a:hlinkClick>
            </a:endParaRPr>
          </a:p>
          <a:p>
            <a:pPr marL="171450" indent="-171450">
              <a:spcAft>
                <a:spcPts val="1000"/>
              </a:spcAft>
              <a:buFont typeface="Arial" panose="020B0604020202020204" pitchFamily="34" charset="0"/>
              <a:buChar char="•"/>
              <a:defRPr/>
            </a:pPr>
            <a:r>
              <a:rPr lang="en-US" sz="1600" dirty="0">
                <a:solidFill>
                  <a:srgbClr val="1B397F"/>
                </a:solidFill>
                <a:hlinkClick r:id="rId6" action="ppaction://hlinksldjump">
                  <a:extLst>
                    <a:ext uri="{A12FA001-AC4F-418D-AE19-62706E023703}">
                      <ahyp:hlinkClr xmlns:ahyp="http://schemas.microsoft.com/office/drawing/2018/hyperlinkcolor" val="tx"/>
                    </a:ext>
                  </a:extLst>
                </a:hlinkClick>
              </a:rPr>
              <a:t>Vanuatu’s Case Study on integrating ODS/HFC  into the National Single Window System (2023)</a:t>
            </a:r>
            <a:endParaRPr lang="en-US" sz="1600" dirty="0">
              <a:solidFill>
                <a:srgbClr val="1B397F"/>
              </a:solidFill>
            </a:endParaRPr>
          </a:p>
          <a:p>
            <a:pPr marL="171450" indent="-171450">
              <a:spcAft>
                <a:spcPts val="1000"/>
              </a:spcAft>
              <a:buFont typeface="Arial" panose="020B0604020202020204" pitchFamily="34" charset="0"/>
              <a:buChar char="•"/>
              <a:defRPr/>
            </a:pPr>
            <a:r>
              <a:rPr lang="en-US" sz="1600" dirty="0">
                <a:solidFill>
                  <a:srgbClr val="1B397F"/>
                </a:solidFill>
                <a:hlinkClick r:id="rId7" action="ppaction://hlinksldjump">
                  <a:extLst>
                    <a:ext uri="{A12FA001-AC4F-418D-AE19-62706E023703}">
                      <ahyp:hlinkClr xmlns:ahyp="http://schemas.microsoft.com/office/drawing/2018/hyperlinkcolor" val="tx"/>
                    </a:ext>
                  </a:extLst>
                </a:hlinkClick>
              </a:rPr>
              <a:t>How to set up and manage logbooks for RACHP and other types of equipment (2023)  </a:t>
            </a:r>
            <a:endParaRPr kumimoji="0" lang="en-US" sz="1600" b="0" u="none" strike="noStrike" kern="1200" cap="none" spc="0" normalizeH="0" baseline="0" noProof="0" dirty="0">
              <a:ln>
                <a:noFill/>
              </a:ln>
              <a:solidFill>
                <a:srgbClr val="1B397F"/>
              </a:solidFill>
              <a:effectLst/>
              <a:uLnTx/>
              <a:uFillTx/>
              <a:ea typeface="+mn-ea"/>
              <a:cs typeface="+mn-cs"/>
              <a:hlinkClick r:id="rId8" action="ppaction://hlinksldjump">
                <a:extLst>
                  <a:ext uri="{A12FA001-AC4F-418D-AE19-62706E023703}">
                    <ahyp:hlinkClr xmlns:ahyp="http://schemas.microsoft.com/office/drawing/2018/hyperlinkcolor" val="tx"/>
                  </a:ext>
                </a:extLst>
              </a:hlinkClick>
            </a:endParaRPr>
          </a:p>
          <a:p>
            <a:pPr marL="171450" indent="-171450">
              <a:spcAft>
                <a:spcPts val="1000"/>
              </a:spcAft>
              <a:buFont typeface="Arial" panose="020B0604020202020204" pitchFamily="34" charset="0"/>
              <a:buChar char="•"/>
              <a:defRPr/>
            </a:pPr>
            <a:r>
              <a:rPr kumimoji="0" lang="en-US" sz="1600" b="0" u="none" strike="noStrike" kern="1200" cap="none" spc="0" normalizeH="0" baseline="0" noProof="0" dirty="0">
                <a:ln>
                  <a:noFill/>
                </a:ln>
                <a:solidFill>
                  <a:srgbClr val="1B397F"/>
                </a:solidFill>
                <a:effectLst/>
                <a:uLnTx/>
                <a:uFillTx/>
                <a:ea typeface="+mn-ea"/>
                <a:cs typeface="+mn-cs"/>
                <a:hlinkClick r:id="rId8" action="ppaction://hlinksldjump">
                  <a:extLst>
                    <a:ext uri="{A12FA001-AC4F-418D-AE19-62706E023703}">
                      <ahyp:hlinkClr xmlns:ahyp="http://schemas.microsoft.com/office/drawing/2018/hyperlinkcolor" val="tx"/>
                    </a:ext>
                  </a:extLst>
                </a:hlinkClick>
              </a:rPr>
              <a:t>Checklist on Auctioning of Seized Refrigerants (2020)</a:t>
            </a:r>
          </a:p>
          <a:p>
            <a:pPr marL="171450" indent="-171450">
              <a:spcAft>
                <a:spcPts val="1000"/>
              </a:spcAft>
              <a:buFont typeface="Arial" panose="020B0604020202020204" pitchFamily="34" charset="0"/>
              <a:buChar char="•"/>
              <a:defRPr/>
            </a:pPr>
            <a:r>
              <a:rPr kumimoji="0" lang="en-US" sz="1600" b="0" u="none" strike="noStrike" kern="1200" cap="none" spc="0" normalizeH="0" baseline="0" noProof="0" dirty="0">
                <a:ln>
                  <a:noFill/>
                </a:ln>
                <a:solidFill>
                  <a:srgbClr val="1B397F"/>
                </a:solidFill>
                <a:effectLst/>
                <a:uLnTx/>
                <a:uFillTx/>
                <a:ea typeface="+mn-ea"/>
                <a:cs typeface="+mn-cs"/>
                <a:hlinkClick r:id="rId9" action="ppaction://hlinksldjump">
                  <a:extLst>
                    <a:ext uri="{A12FA001-AC4F-418D-AE19-62706E023703}">
                      <ahyp:hlinkClr xmlns:ahyp="http://schemas.microsoft.com/office/drawing/2018/hyperlinkcolor" val="tx"/>
                    </a:ext>
                  </a:extLst>
                </a:hlinkClick>
              </a:rPr>
              <a:t>Dealing with Seized ODS - Options for Article 5 Countries (2020) </a:t>
            </a:r>
            <a:endParaRPr kumimoji="0" lang="en-US" sz="1600" b="0" u="none" strike="noStrike" kern="1200" cap="none" spc="0" normalizeH="0" baseline="0" noProof="0" dirty="0">
              <a:ln>
                <a:noFill/>
              </a:ln>
              <a:solidFill>
                <a:srgbClr val="1B397F"/>
              </a:solidFill>
              <a:effectLst/>
              <a:uLnTx/>
              <a:uFillTx/>
              <a:ea typeface="+mn-ea"/>
              <a:cs typeface="+mn-cs"/>
            </a:endParaRPr>
          </a:p>
          <a:p>
            <a:pPr marL="171450" indent="-171450">
              <a:spcAft>
                <a:spcPts val="1000"/>
              </a:spcAft>
              <a:buFont typeface="Arial" panose="020B0604020202020204" pitchFamily="34" charset="0"/>
              <a:buChar char="•"/>
              <a:defRPr/>
            </a:pPr>
            <a:r>
              <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rPr>
              <a:t>Cheat Sheet – Proposed Additional HS Code Sub-Headings for HFCs in Advance of the 2022 HS Code Update (2020)</a:t>
            </a:r>
            <a:endPar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latin typeface="Tw Cen MT"/>
                <a:ea typeface="+mn-ea"/>
                <a:cs typeface="+mn-cs"/>
                <a:hlinkClick r:id="rId11" action="ppaction://hlinksldjump">
                  <a:extLst>
                    <a:ext uri="{A12FA001-AC4F-418D-AE19-62706E023703}">
                      <ahyp:hlinkClr xmlns:ahyp="http://schemas.microsoft.com/office/drawing/2018/hyperlinkcolor" val="tx"/>
                    </a:ext>
                  </a:extLst>
                </a:hlinkClick>
              </a:rPr>
              <a:t>Refrigerant Cylinder Colours - What has changed? (2020)</a:t>
            </a:r>
            <a:endParaRPr kumimoji="0" lang="en-US" sz="1600" b="0" i="0" u="none" strike="noStrike" kern="1200" cap="none" spc="0" normalizeH="0" baseline="0" noProof="0" dirty="0">
              <a:ln>
                <a:noFill/>
              </a:ln>
              <a:solidFill>
                <a:srgbClr val="1B397F"/>
              </a:solidFill>
              <a:effectLst/>
              <a:uLnTx/>
              <a:uFillTx/>
              <a:latin typeface="Tw Cen MT"/>
              <a:ea typeface="+mn-ea"/>
              <a:cs typeface="+mn-cs"/>
            </a:endParaRPr>
          </a:p>
        </p:txBody>
      </p:sp>
      <p:sp>
        <p:nvSpPr>
          <p:cNvPr id="6" name="Ellipse 5">
            <a:hlinkClick r:id="rId12" action="ppaction://hlinksldjump"/>
            <a:extLst>
              <a:ext uri="{FF2B5EF4-FFF2-40B4-BE49-F238E27FC236}">
                <a16:creationId xmlns:a16="http://schemas.microsoft.com/office/drawing/2014/main" id="{9D9B63A0-6354-722B-FE31-BE167D2781B3}"/>
              </a:ext>
            </a:extLst>
          </p:cNvPr>
          <p:cNvSpPr/>
          <p:nvPr/>
        </p:nvSpPr>
        <p:spPr>
          <a:xfrm>
            <a:off x="11249552" y="107369"/>
            <a:ext cx="804422" cy="767132"/>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Logement avec un remplissage uni">
            <a:hlinkClick r:id="rId12" action="ppaction://hlinksldjump"/>
            <a:extLst>
              <a:ext uri="{FF2B5EF4-FFF2-40B4-BE49-F238E27FC236}">
                <a16:creationId xmlns:a16="http://schemas.microsoft.com/office/drawing/2014/main" id="{58E0B904-86F7-4A9C-D39E-6C1FCF165198}"/>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1438913" y="221015"/>
            <a:ext cx="425700" cy="425700"/>
          </a:xfrm>
          <a:prstGeom prst="rect">
            <a:avLst/>
          </a:prstGeom>
          <a:effectLst>
            <a:outerShdw blurRad="50800" dist="38100" dir="2700000" algn="tl" rotWithShape="0">
              <a:prstClr val="black">
                <a:alpha val="40000"/>
              </a:prstClr>
            </a:outerShdw>
          </a:effectLst>
        </p:spPr>
      </p:pic>
      <p:pic>
        <p:nvPicPr>
          <p:cNvPr id="17" name="Image 16" descr="Une image contenant logo, symbole, Police, Graphique&#10;&#10;Description générée automatiquement">
            <a:extLst>
              <a:ext uri="{FF2B5EF4-FFF2-40B4-BE49-F238E27FC236}">
                <a16:creationId xmlns:a16="http://schemas.microsoft.com/office/drawing/2014/main" id="{3E8557D2-C277-19BA-9CF8-D29D99D842C7}"/>
              </a:ext>
            </a:extLst>
          </p:cNvPr>
          <p:cNvPicPr>
            <a:picLocks noChangeAspect="1"/>
          </p:cNvPicPr>
          <p:nvPr/>
        </p:nvPicPr>
        <p:blipFill>
          <a:blip r:embed="rId14" cstate="email">
            <a:duotone>
              <a:prstClr val="black"/>
              <a:srgbClr val="E6288C">
                <a:tint val="45000"/>
                <a:satMod val="400000"/>
              </a:srgbClr>
            </a:duotone>
            <a:extLst>
              <a:ext uri="{BEBA8EAE-BF5A-486C-A8C5-ECC9F3942E4B}">
                <a14:imgProps xmlns:a14="http://schemas.microsoft.com/office/drawing/2010/main">
                  <a14:imgLayer r:embed="rId15">
                    <a14:imgEffect>
                      <a14:artisticPencilSketch/>
                    </a14:imgEffect>
                    <a14:imgEffect>
                      <a14:sharpenSoften amount="100000"/>
                    </a14:imgEffect>
                    <a14:imgEffect>
                      <a14:brightnessContrast bright="-12000" contrast="-1000"/>
                    </a14:imgEffect>
                  </a14:imgLayer>
                </a14:imgProps>
              </a:ext>
              <a:ext uri="{28A0092B-C50C-407E-A947-70E740481C1C}">
                <a14:useLocalDpi xmlns:a14="http://schemas.microsoft.com/office/drawing/2010/main"/>
              </a:ext>
            </a:extLst>
          </a:blip>
          <a:stretch>
            <a:fillRect/>
          </a:stretch>
        </p:blipFill>
        <p:spPr>
          <a:xfrm>
            <a:off x="3001755" y="134173"/>
            <a:ext cx="838200" cy="1066800"/>
          </a:xfrm>
          <a:prstGeom prst="rect">
            <a:avLst/>
          </a:prstGeom>
        </p:spPr>
      </p:pic>
      <p:sp>
        <p:nvSpPr>
          <p:cNvPr id="21" name="ZoneTexte 20">
            <a:extLst>
              <a:ext uri="{FF2B5EF4-FFF2-40B4-BE49-F238E27FC236}">
                <a16:creationId xmlns:a16="http://schemas.microsoft.com/office/drawing/2014/main" id="{99F383E5-C95B-7A71-93F0-2AF51A4C5498}"/>
              </a:ext>
            </a:extLst>
          </p:cNvPr>
          <p:cNvSpPr txBox="1"/>
          <p:nvPr/>
        </p:nvSpPr>
        <p:spPr>
          <a:xfrm>
            <a:off x="8827794" y="1096492"/>
            <a:ext cx="3208551" cy="3934410"/>
          </a:xfrm>
          <a:prstGeom prst="rect">
            <a:avLst/>
          </a:prstGeom>
          <a:noFill/>
        </p:spPr>
        <p:txBody>
          <a:bodyPr wrap="square">
            <a:spAutoFit/>
          </a:bodyPr>
          <a:lstStyle/>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latin typeface="Tw Cen MT"/>
                <a:ea typeface="+mn-ea"/>
                <a:cs typeface="+mn-cs"/>
                <a:hlinkClick r:id="rId16" action="ppaction://hlinksldjump">
                  <a:extLst>
                    <a:ext uri="{A12FA001-AC4F-418D-AE19-62706E023703}">
                      <ahyp:hlinkClr xmlns:ahyp="http://schemas.microsoft.com/office/drawing/2018/hyperlinkcolor" val="tx"/>
                    </a:ext>
                  </a:extLst>
                </a:hlinkClick>
              </a:rPr>
              <a:t>Commonly Traded HCFCs and Mixtures Containing HCFCs - Post-Kigali Update (2016)</a:t>
            </a: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latin typeface="Tw Cen MT"/>
                <a:ea typeface="+mn-ea"/>
                <a:cs typeface="+mn-cs"/>
                <a:hlinkClick r:id="rId17" action="ppaction://hlinksldjump">
                  <a:extLst>
                    <a:ext uri="{A12FA001-AC4F-418D-AE19-62706E023703}">
                      <ahyp:hlinkClr xmlns:ahyp="http://schemas.microsoft.com/office/drawing/2018/hyperlinkcolor" val="tx"/>
                    </a:ext>
                  </a:extLst>
                </a:hlinkClick>
              </a:rPr>
              <a:t>Commonly Used Non-ODS Substitute Refrigerants (2016)</a:t>
            </a: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latin typeface="Tw Cen MT"/>
                <a:ea typeface="+mn-ea"/>
                <a:cs typeface="+mn-cs"/>
                <a:hlinkClick r:id="rId18" action="ppaction://hlinksldjump">
                  <a:extLst>
                    <a:ext uri="{A12FA001-AC4F-418D-AE19-62706E023703}">
                      <ahyp:hlinkClr xmlns:ahyp="http://schemas.microsoft.com/office/drawing/2018/hyperlinkcolor" val="tx"/>
                    </a:ext>
                  </a:extLst>
                </a:hlinkClick>
              </a:rPr>
              <a:t>Refrigerant Blends: Calculating Ozone Depleting Potentials (2016)</a:t>
            </a:r>
            <a:endParaRPr kumimoji="0" lang="en-US" sz="1600" b="0" i="0" u="none" strike="noStrike" kern="1200" cap="none" spc="0" normalizeH="0" baseline="0" noProof="0" dirty="0">
              <a:ln>
                <a:noFill/>
              </a:ln>
              <a:solidFill>
                <a:srgbClr val="1B397F"/>
              </a:solidFill>
              <a:effectLst/>
              <a:uLnTx/>
              <a:uFillTx/>
              <a:latin typeface="Tw Cen MT"/>
              <a:ea typeface="+mn-ea"/>
              <a:cs typeface="+mn-cs"/>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latin typeface="Tw Cen MT"/>
                <a:ea typeface="+mn-ea"/>
                <a:cs typeface="+mn-cs"/>
                <a:hlinkClick r:id="rId18" action="ppaction://hlinksldjump">
                  <a:extLst>
                    <a:ext uri="{A12FA001-AC4F-418D-AE19-62706E023703}">
                      <ahyp:hlinkClr xmlns:ahyp="http://schemas.microsoft.com/office/drawing/2018/hyperlinkcolor" val="tx"/>
                    </a:ext>
                  </a:extLst>
                </a:hlinkClick>
              </a:rPr>
              <a:t>Refrigerant Blends: Calculating Global Warming Potentials (2016)</a:t>
            </a:r>
            <a:endParaRPr kumimoji="0" lang="en-US" sz="1600" b="0" i="0" u="none" strike="noStrike" kern="1200" cap="none" spc="0" normalizeH="0" baseline="0" noProof="0" dirty="0">
              <a:ln>
                <a:noFill/>
              </a:ln>
              <a:solidFill>
                <a:srgbClr val="1B397F"/>
              </a:solidFill>
              <a:effectLst/>
              <a:uLnTx/>
              <a:uFillTx/>
              <a:latin typeface="Tw Cen MT"/>
              <a:ea typeface="+mn-ea"/>
              <a:cs typeface="+mn-cs"/>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latin typeface="Tw Cen MT"/>
                <a:ea typeface="+mn-ea"/>
                <a:cs typeface="+mn-cs"/>
                <a:hlinkClick r:id="rId19" action="ppaction://hlinksldjump">
                  <a:extLst>
                    <a:ext uri="{A12FA001-AC4F-418D-AE19-62706E023703}">
                      <ahyp:hlinkClr xmlns:ahyp="http://schemas.microsoft.com/office/drawing/2018/hyperlinkcolor" val="tx"/>
                    </a:ext>
                  </a:extLst>
                </a:hlinkClick>
              </a:rPr>
              <a:t>Customs Quick Tool for Screening ODS (2016)</a:t>
            </a:r>
            <a:endParaRPr kumimoji="0" lang="en-US" sz="1600" b="0" i="0" u="none" strike="noStrike" kern="1200" cap="none" spc="0" normalizeH="0" baseline="0" noProof="0" dirty="0">
              <a:ln>
                <a:noFill/>
              </a:ln>
              <a:solidFill>
                <a:srgbClr val="1B397F"/>
              </a:solidFill>
              <a:effectLst/>
              <a:uLnTx/>
              <a:uFillTx/>
              <a:latin typeface="Tw Cen MT"/>
              <a:ea typeface="+mn-ea"/>
              <a:cs typeface="+mn-cs"/>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latin typeface="Tw Cen MT"/>
                <a:ea typeface="+mn-ea"/>
                <a:cs typeface="+mn-cs"/>
                <a:hlinkClick r:id="rId20" action="ppaction://hlinksldjump">
                  <a:extLst>
                    <a:ext uri="{A12FA001-AC4F-418D-AE19-62706E023703}">
                      <ahyp:hlinkClr xmlns:ahyp="http://schemas.microsoft.com/office/drawing/2018/hyperlinkcolor" val="tx"/>
                    </a:ext>
                  </a:extLst>
                </a:hlinkClick>
              </a:rPr>
              <a:t>Free Trade Zones and trade in ODS (2015)</a:t>
            </a:r>
            <a:endParaRPr kumimoji="0" lang="en-US" sz="1600" b="0" i="0" u="none" strike="noStrike" kern="1200" cap="none" spc="0" normalizeH="0" baseline="0" noProof="0" dirty="0">
              <a:ln>
                <a:noFill/>
              </a:ln>
              <a:solidFill>
                <a:srgbClr val="1B397F"/>
              </a:solidFill>
              <a:effectLst/>
              <a:uLnTx/>
              <a:uFillTx/>
              <a:latin typeface="Tw Cen MT"/>
              <a:ea typeface="+mn-ea"/>
              <a:cs typeface="+mn-cs"/>
            </a:endParaRPr>
          </a:p>
        </p:txBody>
      </p:sp>
      <p:cxnSp>
        <p:nvCxnSpPr>
          <p:cNvPr id="31" name="Straight Connector 50">
            <a:extLst>
              <a:ext uri="{FF2B5EF4-FFF2-40B4-BE49-F238E27FC236}">
                <a16:creationId xmlns:a16="http://schemas.microsoft.com/office/drawing/2014/main" id="{9E94E78A-C426-E24D-675D-294038BE9125}"/>
              </a:ext>
            </a:extLst>
          </p:cNvPr>
          <p:cNvCxnSpPr>
            <a:cxnSpLocks/>
          </p:cNvCxnSpPr>
          <p:nvPr/>
        </p:nvCxnSpPr>
        <p:spPr>
          <a:xfrm flipH="1">
            <a:off x="8737308" y="1177872"/>
            <a:ext cx="30948" cy="3570459"/>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35" name="Text Box 6">
            <a:extLst>
              <a:ext uri="{FF2B5EF4-FFF2-40B4-BE49-F238E27FC236}">
                <a16:creationId xmlns:a16="http://schemas.microsoft.com/office/drawing/2014/main" id="{A862ABD7-4F91-A1C7-9669-BDD220A80463}"/>
              </a:ext>
            </a:extLst>
          </p:cNvPr>
          <p:cNvSpPr txBox="1">
            <a:spLocks noChangeArrowheads="1"/>
          </p:cNvSpPr>
          <p:nvPr/>
        </p:nvSpPr>
        <p:spPr bwMode="auto">
          <a:xfrm>
            <a:off x="7609845" y="5901011"/>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E6288C"/>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E6288C"/>
              </a:solidFill>
              <a:effectLst/>
              <a:uLnTx/>
              <a:uFillTx/>
              <a:latin typeface="Colaborate-Medium" panose="02000603070000020004" pitchFamily="50" charset="0"/>
              <a:ea typeface="+mn-ea"/>
              <a:cs typeface="+mn-cs"/>
            </a:endParaRPr>
          </a:p>
        </p:txBody>
      </p:sp>
      <p:cxnSp>
        <p:nvCxnSpPr>
          <p:cNvPr id="39" name="Straight Connector 50">
            <a:extLst>
              <a:ext uri="{FF2B5EF4-FFF2-40B4-BE49-F238E27FC236}">
                <a16:creationId xmlns:a16="http://schemas.microsoft.com/office/drawing/2014/main" id="{C5DE35EA-C586-C371-3623-A481508CE6CC}"/>
              </a:ext>
            </a:extLst>
          </p:cNvPr>
          <p:cNvCxnSpPr>
            <a:cxnSpLocks/>
          </p:cNvCxnSpPr>
          <p:nvPr/>
        </p:nvCxnSpPr>
        <p:spPr>
          <a:xfrm>
            <a:off x="8988291" y="5258718"/>
            <a:ext cx="0" cy="1358122"/>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41" name="TextBox 23">
            <a:extLst>
              <a:ext uri="{FF2B5EF4-FFF2-40B4-BE49-F238E27FC236}">
                <a16:creationId xmlns:a16="http://schemas.microsoft.com/office/drawing/2014/main" id="{D7E87F85-DBA8-FCB2-2ADC-26CA3C03F5AD}"/>
              </a:ext>
            </a:extLst>
          </p:cNvPr>
          <p:cNvSpPr txBox="1"/>
          <p:nvPr/>
        </p:nvSpPr>
        <p:spPr>
          <a:xfrm>
            <a:off x="9049057" y="5252187"/>
            <a:ext cx="3004917" cy="1185828"/>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600" b="0" u="sng"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1" action="ppaction://hlinksldjump">
                  <a:extLst>
                    <a:ext uri="{A12FA001-AC4F-418D-AE19-62706E023703}">
                      <ahyp:hlinkClr xmlns:ahyp="http://schemas.microsoft.com/office/drawing/2018/hyperlinkcolor" val="tx"/>
                    </a:ext>
                  </a:extLst>
                </a:hlinkClick>
              </a:rPr>
              <a:t>Europe and Central Asia Montreal Protocol Award for Customs and Enforcement Officers</a:t>
            </a:r>
            <a:endParaRPr kumimoji="0" lang="en-US" sz="1600" b="0" u="sng"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6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2" action="ppaction://hlinksldjump">
                  <a:extLst>
                    <a:ext uri="{A12FA001-AC4F-418D-AE19-62706E023703}">
                      <ahyp:hlinkClr xmlns:ahyp="http://schemas.microsoft.com/office/drawing/2018/hyperlinkcolor" val="tx"/>
                    </a:ext>
                  </a:extLst>
                </a:hlinkClick>
              </a:rPr>
              <a:t>Green Customs (2022)</a:t>
            </a:r>
            <a:endParaRPr kumimoji="0" lang="en-US" sz="1600" b="0" u="none" strike="noStrike" kern="1200" cap="none" spc="0" normalizeH="0" baseline="0" noProof="0" dirty="0">
              <a:ln>
                <a:noFill/>
              </a:ln>
              <a:solidFill>
                <a:srgbClr val="1B3A7F"/>
              </a:solidFill>
              <a:effectLst/>
              <a:uLnTx/>
              <a:uFillTx/>
              <a:ea typeface="+mn-ea"/>
              <a:cs typeface="+mn-cs"/>
            </a:endParaRPr>
          </a:p>
        </p:txBody>
      </p:sp>
      <p:pic>
        <p:nvPicPr>
          <p:cNvPr id="43" name="Image 42" descr="Une image contenant Graphique, Police, symbole, clipart&#10;&#10;Description générée automatiquement">
            <a:extLst>
              <a:ext uri="{FF2B5EF4-FFF2-40B4-BE49-F238E27FC236}">
                <a16:creationId xmlns:a16="http://schemas.microsoft.com/office/drawing/2014/main" id="{E1355BC8-3831-F07A-AA84-9329C16FA085}"/>
              </a:ext>
            </a:extLst>
          </p:cNvPr>
          <p:cNvPicPr>
            <a:picLocks noChangeAspect="1"/>
          </p:cNvPicPr>
          <p:nvPr/>
        </p:nvPicPr>
        <p:blipFill>
          <a:blip r:embed="rId23" cstate="email">
            <a:duotone>
              <a:prstClr val="black"/>
              <a:srgbClr val="E6288C">
                <a:tint val="45000"/>
                <a:satMod val="400000"/>
              </a:srgbClr>
            </a:duotone>
            <a:extLst>
              <a:ext uri="{BEBA8EAE-BF5A-486C-A8C5-ECC9F3942E4B}">
                <a14:imgProps xmlns:a14="http://schemas.microsoft.com/office/drawing/2010/main">
                  <a14:imgLayer r:embed="rId24">
                    <a14:imgEffect>
                      <a14:sharpenSoften amount="100000"/>
                    </a14:imgEffect>
                    <a14:imgEffect>
                      <a14:colorTemperature colorTemp="11500"/>
                    </a14:imgEffect>
                    <a14:imgEffect>
                      <a14:saturation sat="300000"/>
                    </a14:imgEffect>
                    <a14:imgEffect>
                      <a14:brightnessContrast bright="73000" contrast="-4000"/>
                    </a14:imgEffect>
                  </a14:imgLayer>
                </a14:imgProps>
              </a:ext>
              <a:ext uri="{28A0092B-C50C-407E-A947-70E740481C1C}">
                <a14:useLocalDpi xmlns:a14="http://schemas.microsoft.com/office/drawing/2010/main"/>
              </a:ext>
            </a:extLst>
          </a:blip>
          <a:stretch>
            <a:fillRect/>
          </a:stretch>
        </p:blipFill>
        <p:spPr>
          <a:xfrm>
            <a:off x="7712825" y="4971550"/>
            <a:ext cx="1054100" cy="939800"/>
          </a:xfrm>
          <a:prstGeom prst="rect">
            <a:avLst/>
          </a:prstGeom>
        </p:spPr>
      </p:pic>
      <p:sp>
        <p:nvSpPr>
          <p:cNvPr id="49" name="ZoneTexte 48">
            <a:extLst>
              <a:ext uri="{FF2B5EF4-FFF2-40B4-BE49-F238E27FC236}">
                <a16:creationId xmlns:a16="http://schemas.microsoft.com/office/drawing/2014/main" id="{F4F7758E-9209-3DCC-D37F-941674B3ABC6}"/>
              </a:ext>
            </a:extLst>
          </p:cNvPr>
          <p:cNvSpPr txBox="1"/>
          <p:nvPr/>
        </p:nvSpPr>
        <p:spPr>
          <a:xfrm>
            <a:off x="4358786" y="5119262"/>
            <a:ext cx="3354031" cy="1451679"/>
          </a:xfrm>
          <a:prstGeom prst="rect">
            <a:avLst/>
          </a:prstGeom>
          <a:noFill/>
        </p:spPr>
        <p:txBody>
          <a:bodyPr wrap="square">
            <a:spAutoFit/>
          </a:bodyPr>
          <a:lstStyle/>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latin typeface="Tw Cen MT"/>
                <a:ea typeface="+mn-ea"/>
                <a:cs typeface="+mn-cs"/>
                <a:hlinkClick r:id="rId25" action="ppaction://hlinksldjump">
                  <a:extLst>
                    <a:ext uri="{A12FA001-AC4F-418D-AE19-62706E023703}">
                      <ahyp:hlinkClr xmlns:ahyp="http://schemas.microsoft.com/office/drawing/2018/hyperlinkcolor" val="tx"/>
                    </a:ext>
                  </a:extLst>
                </a:hlinkClick>
              </a:rPr>
              <a:t>Checklist for Environmental Inspectors - based on Serbia's Checklist (2019)</a:t>
            </a:r>
            <a:endParaRPr kumimoji="0" lang="en-US" sz="1600" b="0" i="0" u="none" strike="noStrike" kern="1200" cap="none" spc="0" normalizeH="0" baseline="0" noProof="0" dirty="0">
              <a:ln>
                <a:noFill/>
              </a:ln>
              <a:solidFill>
                <a:srgbClr val="1B397F"/>
              </a:solidFill>
              <a:effectLst/>
              <a:uLnTx/>
              <a:uFillTx/>
              <a:latin typeface="Tw Cen MT"/>
              <a:ea typeface="+mn-ea"/>
              <a:cs typeface="+mn-cs"/>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latin typeface="Tw Cen MT"/>
                <a:ea typeface="+mn-ea"/>
                <a:cs typeface="+mn-cs"/>
                <a:hlinkClick r:id="rId26" action="ppaction://hlinksldjump">
                  <a:extLst>
                    <a:ext uri="{A12FA001-AC4F-418D-AE19-62706E023703}">
                      <ahyp:hlinkClr xmlns:ahyp="http://schemas.microsoft.com/office/drawing/2018/hyperlinkcolor" val="tx"/>
                    </a:ext>
                  </a:extLst>
                </a:hlinkClick>
              </a:rPr>
              <a:t>Common Products and Equipment containing or reliant on HCFCs (2016)</a:t>
            </a:r>
            <a:endParaRPr kumimoji="0" lang="en-US" sz="1600" b="0" i="0" u="none" strike="noStrike" kern="1200" cap="none" spc="0" normalizeH="0" baseline="0" noProof="0" dirty="0">
              <a:ln>
                <a:noFill/>
              </a:ln>
              <a:solidFill>
                <a:srgbClr val="1B397F"/>
              </a:solidFill>
              <a:effectLst/>
              <a:uLnTx/>
              <a:uFillTx/>
              <a:latin typeface="Tw Cen MT"/>
              <a:ea typeface="+mn-ea"/>
              <a:cs typeface="+mn-cs"/>
            </a:endParaRPr>
          </a:p>
        </p:txBody>
      </p:sp>
      <p:pic>
        <p:nvPicPr>
          <p:cNvPr id="9" name="Picture 8">
            <a:extLst>
              <a:ext uri="{FF2B5EF4-FFF2-40B4-BE49-F238E27FC236}">
                <a16:creationId xmlns:a16="http://schemas.microsoft.com/office/drawing/2014/main" id="{8A19061D-A4FC-D37B-2967-7AEFEF2C93B3}"/>
              </a:ext>
            </a:extLst>
          </p:cNvPr>
          <p:cNvPicPr>
            <a:picLocks noChangeAspect="1"/>
          </p:cNvPicPr>
          <p:nvPr/>
        </p:nvPicPr>
        <p:blipFill>
          <a:blip r:embed="rId27" cstate="hqprint">
            <a:clrChange>
              <a:clrFrom>
                <a:srgbClr val="336799"/>
              </a:clrFrom>
              <a:clrTo>
                <a:srgbClr val="336799">
                  <a:alpha val="0"/>
                </a:srgbClr>
              </a:clrTo>
            </a:clrChange>
            <a:duotone>
              <a:schemeClr val="accent6">
                <a:shade val="45000"/>
                <a:satMod val="135000"/>
              </a:schemeClr>
              <a:prstClr val="white"/>
            </a:duotone>
            <a:extLst>
              <a:ext uri="{28A0092B-C50C-407E-A947-70E740481C1C}">
                <a14:useLocalDpi xmlns:a14="http://schemas.microsoft.com/office/drawing/2010/main"/>
              </a:ext>
            </a:extLst>
          </a:blip>
          <a:srcRect/>
          <a:stretch/>
        </p:blipFill>
        <p:spPr>
          <a:xfrm>
            <a:off x="1217520" y="2590941"/>
            <a:ext cx="1767023" cy="1406833"/>
          </a:xfrm>
          <a:prstGeom prst="rect">
            <a:avLst/>
          </a:prstGeom>
        </p:spPr>
      </p:pic>
      <p:sp>
        <p:nvSpPr>
          <p:cNvPr id="12" name="Ellipse 11">
            <a:hlinkClick r:id="rId28" action="ppaction://hlinksldjump"/>
            <a:extLst>
              <a:ext uri="{FF2B5EF4-FFF2-40B4-BE49-F238E27FC236}">
                <a16:creationId xmlns:a16="http://schemas.microsoft.com/office/drawing/2014/main" id="{FA564961-B381-5004-31B9-F48BE2A539E2}"/>
              </a:ext>
            </a:extLst>
          </p:cNvPr>
          <p:cNvSpPr/>
          <p:nvPr/>
        </p:nvSpPr>
        <p:spPr>
          <a:xfrm>
            <a:off x="10221990" y="118633"/>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4" name="Graphique 13" descr="Cercle avec flèche gauche avec un remplissage uni">
            <a:hlinkClick r:id="rId28" action="ppaction://hlinksldjump"/>
            <a:extLst>
              <a:ext uri="{FF2B5EF4-FFF2-40B4-BE49-F238E27FC236}">
                <a16:creationId xmlns:a16="http://schemas.microsoft.com/office/drawing/2014/main" id="{88337337-00A6-3859-252A-98864B10C98F}"/>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10306224" y="189140"/>
            <a:ext cx="669408" cy="669408"/>
          </a:xfrm>
          <a:prstGeom prst="rect">
            <a:avLst/>
          </a:prstGeom>
        </p:spPr>
      </p:pic>
    </p:spTree>
    <p:extLst>
      <p:ext uri="{BB962C8B-B14F-4D97-AF65-F5344CB8AC3E}">
        <p14:creationId xmlns:p14="http://schemas.microsoft.com/office/powerpoint/2010/main" val="2257670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8"/>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2"/>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4"/>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P spid="1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381B66D-B59C-136F-2E81-7EA146E374FD}"/>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8EACE092-D1ED-E32A-8CF2-CD98DB8F3C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0B646C50-FFA8-EA32-9EFF-8D0FBB668367}"/>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solidFill>
                  <a:schemeClr val="bg1"/>
                </a:solidFill>
                <a:latin typeface="+mn-lt"/>
                <a:cs typeface="Calibri" panose="020F0502020204030204" pitchFamily="34" charset="0"/>
              </a:rPr>
              <a:t>Enforcement, illegal</a:t>
            </a:r>
            <a:r>
              <a:rPr lang="en-GB" sz="1300" spc="0" baseline="0" noProof="0" dirty="0">
                <a:solidFill>
                  <a:schemeClr val="bg1"/>
                </a:solidFill>
                <a:latin typeface="+mn-lt"/>
                <a:cs typeface="Calibri" panose="020F0502020204030204" pitchFamily="34" charset="0"/>
              </a:rPr>
              <a:t> TRADE AND CUSTOMS</a:t>
            </a:r>
            <a:endParaRPr lang="en-GB" sz="1300" spc="0" noProof="0" dirty="0">
              <a:solidFill>
                <a:schemeClr val="bg1"/>
              </a:solidFill>
              <a:latin typeface="+mn-lt"/>
              <a:cs typeface="Calibri" panose="020F0502020204030204" pitchFamily="34" charset="0"/>
            </a:endParaRPr>
          </a:p>
        </p:txBody>
      </p:sp>
      <p:sp>
        <p:nvSpPr>
          <p:cNvPr id="34" name="Rectangle 33">
            <a:extLst>
              <a:ext uri="{FF2B5EF4-FFF2-40B4-BE49-F238E27FC236}">
                <a16:creationId xmlns:a16="http://schemas.microsoft.com/office/drawing/2014/main" id="{451B191C-BCE0-110E-F3CE-9A0947C55E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3"/>
            <a:ext cx="1797853" cy="6858000"/>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467901E2-8377-4C68-4E95-82FC9CE883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28" y="-3"/>
            <a:ext cx="2604592" cy="6858000"/>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7BC142C5-AA37-EF46-D07E-E13D2264F6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473417" y="439498"/>
            <a:ext cx="3429002" cy="2604592"/>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A779F9F0-4E6D-C2DD-E8F7-97FC6F29416D}"/>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42381" y="1794156"/>
            <a:ext cx="3977993" cy="3977993"/>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sp>
        <p:nvSpPr>
          <p:cNvPr id="22" name="Text Box 6">
            <a:extLst>
              <a:ext uri="{FF2B5EF4-FFF2-40B4-BE49-F238E27FC236}">
                <a16:creationId xmlns:a16="http://schemas.microsoft.com/office/drawing/2014/main" id="{ADB679B5-898F-89AB-7F94-FA894EF9EDD7}"/>
              </a:ext>
            </a:extLst>
          </p:cNvPr>
          <p:cNvSpPr txBox="1">
            <a:spLocks noChangeArrowheads="1"/>
          </p:cNvSpPr>
          <p:nvPr/>
        </p:nvSpPr>
        <p:spPr bwMode="auto">
          <a:xfrm>
            <a:off x="2713026" y="1250704"/>
            <a:ext cx="1246027" cy="44858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Publications, Training Manuals, &amp; Guides</a:t>
            </a:r>
          </a:p>
        </p:txBody>
      </p:sp>
      <p:sp>
        <p:nvSpPr>
          <p:cNvPr id="23" name="Text Box 6">
            <a:extLst>
              <a:ext uri="{FF2B5EF4-FFF2-40B4-BE49-F238E27FC236}">
                <a16:creationId xmlns:a16="http://schemas.microsoft.com/office/drawing/2014/main" id="{1E9AB66B-59FA-7E1D-EE5C-225BB4E091C7}"/>
              </a:ext>
            </a:extLst>
          </p:cNvPr>
          <p:cNvSpPr txBox="1">
            <a:spLocks noChangeArrowheads="1"/>
          </p:cNvSpPr>
          <p:nvPr/>
        </p:nvSpPr>
        <p:spPr bwMode="auto">
          <a:xfrm>
            <a:off x="7392815" y="4627348"/>
            <a:ext cx="1024448"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cxnSp>
        <p:nvCxnSpPr>
          <p:cNvPr id="25" name="Straight Connector 50">
            <a:extLst>
              <a:ext uri="{FF2B5EF4-FFF2-40B4-BE49-F238E27FC236}">
                <a16:creationId xmlns:a16="http://schemas.microsoft.com/office/drawing/2014/main" id="{26EA3B3E-DC13-CD15-8EFB-68DF2FDA03A5}"/>
              </a:ext>
            </a:extLst>
          </p:cNvPr>
          <p:cNvCxnSpPr>
            <a:cxnSpLocks/>
          </p:cNvCxnSpPr>
          <p:nvPr/>
        </p:nvCxnSpPr>
        <p:spPr>
          <a:xfrm>
            <a:off x="8587052" y="3330701"/>
            <a:ext cx="11556" cy="3302380"/>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cxnSp>
        <p:nvCxnSpPr>
          <p:cNvPr id="28" name="Straight Connector 50">
            <a:extLst>
              <a:ext uri="{FF2B5EF4-FFF2-40B4-BE49-F238E27FC236}">
                <a16:creationId xmlns:a16="http://schemas.microsoft.com/office/drawing/2014/main" id="{9F73A978-39C8-05BE-82E6-436DE747C0A0}"/>
              </a:ext>
            </a:extLst>
          </p:cNvPr>
          <p:cNvCxnSpPr>
            <a:cxnSpLocks/>
          </p:cNvCxnSpPr>
          <p:nvPr/>
        </p:nvCxnSpPr>
        <p:spPr>
          <a:xfrm flipH="1">
            <a:off x="8444130" y="247664"/>
            <a:ext cx="7108" cy="2343277"/>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13" name="Ellipse 12">
            <a:extLst>
              <a:ext uri="{FF2B5EF4-FFF2-40B4-BE49-F238E27FC236}">
                <a16:creationId xmlns:a16="http://schemas.microsoft.com/office/drawing/2014/main" id="{59F8C4CB-3A15-7311-8D66-837908A33D2E}"/>
              </a:ext>
            </a:extLst>
          </p:cNvPr>
          <p:cNvSpPr/>
          <p:nvPr/>
        </p:nvSpPr>
        <p:spPr>
          <a:xfrm>
            <a:off x="551814" y="2255037"/>
            <a:ext cx="3058047" cy="3003681"/>
          </a:xfrm>
          <a:prstGeom prst="ellipse">
            <a:avLst/>
          </a:prstGeom>
          <a:solidFill>
            <a:srgbClr val="121153"/>
          </a:solidFill>
          <a:ln>
            <a:solidFill>
              <a:srgbClr val="151458"/>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1" name="ZoneTexte 10">
            <a:extLst>
              <a:ext uri="{FF2B5EF4-FFF2-40B4-BE49-F238E27FC236}">
                <a16:creationId xmlns:a16="http://schemas.microsoft.com/office/drawing/2014/main" id="{F46AA9A5-2D59-C11D-027D-66A779CE910B}"/>
              </a:ext>
            </a:extLst>
          </p:cNvPr>
          <p:cNvSpPr txBox="1"/>
          <p:nvPr/>
        </p:nvSpPr>
        <p:spPr>
          <a:xfrm>
            <a:off x="551814" y="4072143"/>
            <a:ext cx="3058047" cy="1154162"/>
          </a:xfrm>
          <a:prstGeom prst="rect">
            <a:avLst/>
          </a:prstGeom>
          <a:noFill/>
        </p:spPr>
        <p:txBody>
          <a:bodyPr wrap="square" rtlCol="0">
            <a:spAutoFit/>
          </a:bodyPr>
          <a:lstStyle/>
          <a:p>
            <a:pPr algn="ctr"/>
            <a:r>
              <a:rPr lang="en-GB" sz="2300" b="1" noProof="0" dirty="0">
                <a:solidFill>
                  <a:schemeClr val="bg1"/>
                </a:solidFill>
              </a:rPr>
              <a:t>Enforcement, Customs &amp; Illegal </a:t>
            </a:r>
          </a:p>
          <a:p>
            <a:pPr algn="ctr"/>
            <a:r>
              <a:rPr lang="en-GB" sz="2300" b="1" noProof="0">
                <a:solidFill>
                  <a:schemeClr val="bg1"/>
                </a:solidFill>
              </a:rPr>
              <a:t>trade</a:t>
            </a:r>
            <a:endParaRPr lang="en-GB" sz="2300" b="1" noProof="0" dirty="0">
              <a:solidFill>
                <a:schemeClr val="bg1"/>
              </a:solidFill>
            </a:endParaRPr>
          </a:p>
        </p:txBody>
      </p:sp>
      <p:sp>
        <p:nvSpPr>
          <p:cNvPr id="15" name="TextBox 7">
            <a:extLst>
              <a:ext uri="{FF2B5EF4-FFF2-40B4-BE49-F238E27FC236}">
                <a16:creationId xmlns:a16="http://schemas.microsoft.com/office/drawing/2014/main" id="{CD2AC870-C371-D772-2FDD-C14EBE653E14}"/>
              </a:ext>
            </a:extLst>
          </p:cNvPr>
          <p:cNvSpPr txBox="1"/>
          <p:nvPr/>
        </p:nvSpPr>
        <p:spPr>
          <a:xfrm>
            <a:off x="8668369" y="3336258"/>
            <a:ext cx="3360464" cy="3201765"/>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7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Gas Card Tool (2021)</a:t>
            </a:r>
            <a:endParaRPr kumimoji="0" lang="en-US" sz="17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7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New and Improved iPIC Platform (2020)</a:t>
            </a:r>
            <a:endParaRPr kumimoji="0" lang="en-US" sz="17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kumimoji="0" lang="en-US" sz="17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6" action="ppaction://hlinksldjump">
                  <a:extLst>
                    <a:ext uri="{A12FA001-AC4F-418D-AE19-62706E023703}">
                      <ahyp:hlinkClr xmlns:ahyp="http://schemas.microsoft.com/office/drawing/2018/hyperlinkcolor" val="tx"/>
                    </a:ext>
                  </a:extLst>
                </a:hlinkClick>
              </a:rPr>
              <a:t>HCFC Quota and Licence Tracker (2020)</a:t>
            </a:r>
            <a:endParaRPr kumimoji="0" lang="en-US" sz="17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7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7" action="ppaction://hlinksldjump">
                  <a:extLst>
                    <a:ext uri="{A12FA001-AC4F-418D-AE19-62706E023703}">
                      <ahyp:hlinkClr xmlns:ahyp="http://schemas.microsoft.com/office/drawing/2018/hyperlinkcolor" val="tx"/>
                    </a:ext>
                  </a:extLst>
                </a:hlinkClick>
              </a:rPr>
              <a:t>Refrigerant Identifier Video series: Guidance on how to identify refrigerants using a refrigerant identifier (2018)</a:t>
            </a:r>
            <a:endParaRPr kumimoji="0" lang="en-US" sz="17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7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8" action="ppaction://hlinksldjump">
                  <a:extLst>
                    <a:ext uri="{A12FA001-AC4F-418D-AE19-62706E023703}">
                      <ahyp:hlinkClr xmlns:ahyp="http://schemas.microsoft.com/office/drawing/2018/hyperlinkcolor" val="tx"/>
                    </a:ext>
                  </a:extLst>
                </a:hlinkClick>
              </a:rPr>
              <a:t>WhatGas? (2018)</a:t>
            </a:r>
            <a:endParaRPr kumimoji="0" lang="en-US" sz="17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6" name="TextBox 35">
            <a:extLst>
              <a:ext uri="{FF2B5EF4-FFF2-40B4-BE49-F238E27FC236}">
                <a16:creationId xmlns:a16="http://schemas.microsoft.com/office/drawing/2014/main" id="{A1F7E261-A95A-DC82-510A-4EC17CF2A988}"/>
              </a:ext>
            </a:extLst>
          </p:cNvPr>
          <p:cNvSpPr txBox="1"/>
          <p:nvPr/>
        </p:nvSpPr>
        <p:spPr>
          <a:xfrm>
            <a:off x="4529807" y="190709"/>
            <a:ext cx="3557361" cy="3206894"/>
          </a:xfrm>
          <a:prstGeom prst="rect">
            <a:avLst/>
          </a:prstGeom>
          <a:noFill/>
        </p:spPr>
        <p:txBody>
          <a:bodyPr wrap="square" lIns="36000" tIns="36000" rIns="36000" bIns="36000" rtlCol="0">
            <a:spAutoFit/>
          </a:bodyPr>
          <a:lstStyle/>
          <a:p>
            <a:pPr marL="171450" indent="-171450">
              <a:spcAft>
                <a:spcPts val="1000"/>
              </a:spcAft>
              <a:buFont typeface="Arial" panose="020B0604020202020204" pitchFamily="34" charset="0"/>
              <a:buChar char="•"/>
              <a:defRPr/>
            </a:pPr>
            <a:r>
              <a:rPr lang="fr-FR" sz="1700" i="0" u="none" strike="noStrike" dirty="0">
                <a:solidFill>
                  <a:srgbClr val="1B397F"/>
                </a:solidFill>
                <a:effectLst/>
                <a:hlinkClick r:id="rId9" action="ppaction://hlinksldjump">
                  <a:extLst>
                    <a:ext uri="{A12FA001-AC4F-418D-AE19-62706E023703}">
                      <ahyp:hlinkClr xmlns:ahyp="http://schemas.microsoft.com/office/drawing/2018/hyperlinkcolor" val="tx"/>
                    </a:ext>
                  </a:extLst>
                </a:hlinkClick>
              </a:rPr>
              <a:t>Guidance on Streamlining National ODS/HFC Licensing System in Asia and the Pacific (2024)</a:t>
            </a:r>
            <a:endParaRPr lang="fr-FR" sz="1700" i="0" u="none" strike="noStrike" dirty="0">
              <a:solidFill>
                <a:srgbClr val="1B397F"/>
              </a:solidFill>
              <a:effectLst/>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700" b="0" i="0" u="sng" strike="noStrike" kern="1200" cap="none" spc="0" normalizeH="0" baseline="0" noProof="0" dirty="0">
                <a:ln>
                  <a:noFill/>
                </a:ln>
                <a:solidFill>
                  <a:srgbClr val="1B397F"/>
                </a:solidFill>
                <a:effectLst/>
                <a:uLnTx/>
                <a:uFillTx/>
                <a:ea typeface="+mn-ea"/>
                <a:cs typeface="+mn-cs"/>
                <a:hlinkClick r:id="rId10" action="ppaction://hlinksldjump">
                  <a:extLst>
                    <a:ext uri="{A12FA001-AC4F-418D-AE19-62706E023703}">
                      <ahyp:hlinkClr xmlns:ahyp="http://schemas.microsoft.com/office/drawing/2018/hyperlinkcolor" val="tx"/>
                    </a:ext>
                  </a:extLst>
                </a:hlinkClick>
              </a:rPr>
              <a:t>Watch out for Illegal Trade of HCFCs and HFCs: Lessons learnt from the Global Montreal Protocol Award for Customs and Enforcement Officers (2023) </a:t>
            </a:r>
            <a:endParaRPr kumimoji="0" lang="en-US" sz="1700" b="0" i="0" u="sng" strike="noStrike" kern="1200" cap="none" spc="0" normalizeH="0" baseline="0" noProof="0" dirty="0">
              <a:ln>
                <a:noFill/>
              </a:ln>
              <a:solidFill>
                <a:srgbClr val="1B397F"/>
              </a:solidFill>
              <a:effectLst/>
              <a:uLnTx/>
              <a:uFillTx/>
              <a:ea typeface="+mn-ea"/>
              <a:cs typeface="+mn-cs"/>
            </a:endParaRPr>
          </a:p>
          <a:p>
            <a:pPr marL="171450" indent="-171450">
              <a:spcAft>
                <a:spcPts val="1000"/>
              </a:spcAft>
              <a:buFont typeface="Arial" panose="020B0604020202020204" pitchFamily="34" charset="0"/>
              <a:buChar char="•"/>
              <a:defRPr/>
            </a:pPr>
            <a:r>
              <a:rPr kumimoji="0" lang="en-US" sz="1700" b="0" i="0" u="sng"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1" action="ppaction://hlinksldjump">
                  <a:extLst>
                    <a:ext uri="{A12FA001-AC4F-418D-AE19-62706E023703}">
                      <ahyp:hlinkClr xmlns:ahyp="http://schemas.microsoft.com/office/drawing/2018/hyperlinkcolor" val="tx"/>
                    </a:ext>
                  </a:extLst>
                </a:hlinkClick>
              </a:rPr>
              <a:t>Global Montreal Protocol Award for Customs and Enforcement Officers (2019)</a:t>
            </a:r>
            <a:endParaRPr kumimoji="0" lang="en-US" sz="1700" b="0" i="0" u="sng"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8" action="ppaction://hlinksldjump">
                <a:extLst>
                  <a:ext uri="{A12FA001-AC4F-418D-AE19-62706E023703}">
                    <ahyp:hlinkClr xmlns:ahyp="http://schemas.microsoft.com/office/drawing/2018/hyperlinkcolor" val="tx"/>
                  </a:ext>
                </a:extLst>
              </a:hlinkClick>
            </a:endParaRPr>
          </a:p>
        </p:txBody>
      </p:sp>
      <p:sp>
        <p:nvSpPr>
          <p:cNvPr id="6" name="Ellipse 5">
            <a:hlinkClick r:id="rId12" action="ppaction://hlinksldjump"/>
            <a:extLst>
              <a:ext uri="{FF2B5EF4-FFF2-40B4-BE49-F238E27FC236}">
                <a16:creationId xmlns:a16="http://schemas.microsoft.com/office/drawing/2014/main" id="{F3E4C759-F36C-0BA9-3885-65082E5F9418}"/>
              </a:ext>
            </a:extLst>
          </p:cNvPr>
          <p:cNvSpPr/>
          <p:nvPr/>
        </p:nvSpPr>
        <p:spPr>
          <a:xfrm>
            <a:off x="11249552" y="107369"/>
            <a:ext cx="804422" cy="767132"/>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Logement avec un remplissage uni">
            <a:hlinkClick r:id="rId12" action="ppaction://hlinksldjump"/>
            <a:extLst>
              <a:ext uri="{FF2B5EF4-FFF2-40B4-BE49-F238E27FC236}">
                <a16:creationId xmlns:a16="http://schemas.microsoft.com/office/drawing/2014/main" id="{0A583491-310E-F355-D50D-1517E43372E9}"/>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1438913" y="221015"/>
            <a:ext cx="425700" cy="425700"/>
          </a:xfrm>
          <a:prstGeom prst="rect">
            <a:avLst/>
          </a:prstGeom>
          <a:effectLst>
            <a:outerShdw blurRad="50800" dist="38100" dir="2700000" algn="tl" rotWithShape="0">
              <a:prstClr val="black">
                <a:alpha val="40000"/>
              </a:prstClr>
            </a:outerShdw>
          </a:effectLst>
        </p:spPr>
      </p:pic>
      <p:pic>
        <p:nvPicPr>
          <p:cNvPr id="37" name="Image 36" descr="Une image contenant Police, symbole, texte, Graphique&#10;&#10;Description générée automatiquement">
            <a:extLst>
              <a:ext uri="{FF2B5EF4-FFF2-40B4-BE49-F238E27FC236}">
                <a16:creationId xmlns:a16="http://schemas.microsoft.com/office/drawing/2014/main" id="{5ECEBF14-841C-D043-8D1B-CE7A80888FF8}"/>
              </a:ext>
            </a:extLst>
          </p:cNvPr>
          <p:cNvPicPr>
            <a:picLocks noChangeAspect="1"/>
          </p:cNvPicPr>
          <p:nvPr/>
        </p:nvPicPr>
        <p:blipFill>
          <a:blip r:embed="rId14" cstate="email">
            <a:alphaModFix/>
            <a:duotone>
              <a:prstClr val="black"/>
              <a:srgbClr val="E6288C">
                <a:tint val="45000"/>
                <a:satMod val="400000"/>
              </a:srgbClr>
            </a:duotone>
            <a:extLst>
              <a:ext uri="{BEBA8EAE-BF5A-486C-A8C5-ECC9F3942E4B}">
                <a14:imgProps xmlns:a14="http://schemas.microsoft.com/office/drawing/2010/main">
                  <a14:imgLayer r:embed="rId15">
                    <a14:imgEffect>
                      <a14:sharpenSoften amount="100000"/>
                    </a14:imgEffect>
                    <a14:imgEffect>
                      <a14:saturation sat="400000"/>
                    </a14:imgEffect>
                    <a14:imgEffect>
                      <a14:brightnessContrast bright="-6000" contrast="-31000"/>
                    </a14:imgEffect>
                  </a14:imgLayer>
                </a14:imgProps>
              </a:ext>
              <a:ext uri="{28A0092B-C50C-407E-A947-70E740481C1C}">
                <a14:useLocalDpi xmlns:a14="http://schemas.microsoft.com/office/drawing/2010/main"/>
              </a:ext>
            </a:extLst>
          </a:blip>
          <a:stretch>
            <a:fillRect/>
          </a:stretch>
        </p:blipFill>
        <p:spPr>
          <a:xfrm>
            <a:off x="7339605" y="3419853"/>
            <a:ext cx="1050264" cy="1068690"/>
          </a:xfrm>
          <a:prstGeom prst="rect">
            <a:avLst/>
          </a:prstGeom>
        </p:spPr>
      </p:pic>
      <p:pic>
        <p:nvPicPr>
          <p:cNvPr id="42" name="Image 41" descr="Une image contenant symbole, croquis, conception, illustration&#10;&#10;Description générée automatiquement">
            <a:extLst>
              <a:ext uri="{FF2B5EF4-FFF2-40B4-BE49-F238E27FC236}">
                <a16:creationId xmlns:a16="http://schemas.microsoft.com/office/drawing/2014/main" id="{1C500177-55C1-9E00-AD90-DBB74108BEC1}"/>
              </a:ext>
            </a:extLst>
          </p:cNvPr>
          <p:cNvPicPr>
            <a:picLocks noChangeAspect="1"/>
          </p:cNvPicPr>
          <p:nvPr/>
        </p:nvPicPr>
        <p:blipFill>
          <a:blip r:embed="rId16" cstate="email">
            <a:alphaModFix/>
            <a:duotone>
              <a:prstClr val="black"/>
              <a:srgbClr val="FF2F92">
                <a:tint val="45000"/>
                <a:satMod val="400000"/>
              </a:srgbClr>
            </a:duotone>
            <a:extLst>
              <a:ext uri="{BEBA8EAE-BF5A-486C-A8C5-ECC9F3942E4B}">
                <a14:imgProps xmlns:a14="http://schemas.microsoft.com/office/drawing/2010/main">
                  <a14:imgLayer r:embed="rId17">
                    <a14:imgEffect>
                      <a14:sharpenSoften amount="100000"/>
                    </a14:imgEffect>
                    <a14:imgEffect>
                      <a14:colorTemperature colorTemp="1500"/>
                    </a14:imgEffect>
                    <a14:imgEffect>
                      <a14:saturation sat="400000"/>
                    </a14:imgEffect>
                    <a14:imgEffect>
                      <a14:brightnessContrast bright="-23000" contrast="48000"/>
                    </a14:imgEffect>
                  </a14:imgLayer>
                </a14:imgProps>
              </a:ext>
              <a:ext uri="{28A0092B-C50C-407E-A947-70E740481C1C}">
                <a14:useLocalDpi xmlns:a14="http://schemas.microsoft.com/office/drawing/2010/main"/>
              </a:ext>
            </a:extLst>
          </a:blip>
          <a:stretch>
            <a:fillRect/>
          </a:stretch>
        </p:blipFill>
        <p:spPr>
          <a:xfrm>
            <a:off x="2801204" y="134982"/>
            <a:ext cx="1074509" cy="889000"/>
          </a:xfrm>
          <a:prstGeom prst="rect">
            <a:avLst/>
          </a:prstGeom>
        </p:spPr>
      </p:pic>
      <p:pic>
        <p:nvPicPr>
          <p:cNvPr id="3" name="Picture 8">
            <a:extLst>
              <a:ext uri="{FF2B5EF4-FFF2-40B4-BE49-F238E27FC236}">
                <a16:creationId xmlns:a16="http://schemas.microsoft.com/office/drawing/2014/main" id="{68FE93AC-94A3-3039-E590-6A5B5D357A28}"/>
              </a:ext>
            </a:extLst>
          </p:cNvPr>
          <p:cNvPicPr>
            <a:picLocks noChangeAspect="1"/>
          </p:cNvPicPr>
          <p:nvPr/>
        </p:nvPicPr>
        <p:blipFill>
          <a:blip r:embed="rId18" cstate="hqprint">
            <a:clrChange>
              <a:clrFrom>
                <a:srgbClr val="336799"/>
              </a:clrFrom>
              <a:clrTo>
                <a:srgbClr val="336799">
                  <a:alpha val="0"/>
                </a:srgbClr>
              </a:clrTo>
            </a:clrChange>
            <a:duotone>
              <a:schemeClr val="accent6">
                <a:shade val="45000"/>
                <a:satMod val="135000"/>
              </a:schemeClr>
              <a:prstClr val="white"/>
            </a:duotone>
            <a:extLst>
              <a:ext uri="{28A0092B-C50C-407E-A947-70E740481C1C}">
                <a14:useLocalDpi xmlns:a14="http://schemas.microsoft.com/office/drawing/2010/main"/>
              </a:ext>
            </a:extLst>
          </a:blip>
          <a:srcRect/>
          <a:stretch/>
        </p:blipFill>
        <p:spPr>
          <a:xfrm>
            <a:off x="1217520" y="2590941"/>
            <a:ext cx="1767023" cy="1406833"/>
          </a:xfrm>
          <a:prstGeom prst="rect">
            <a:avLst/>
          </a:prstGeom>
        </p:spPr>
      </p:pic>
      <p:sp>
        <p:nvSpPr>
          <p:cNvPr id="12" name="ZoneTexte 11">
            <a:extLst>
              <a:ext uri="{FF2B5EF4-FFF2-40B4-BE49-F238E27FC236}">
                <a16:creationId xmlns:a16="http://schemas.microsoft.com/office/drawing/2014/main" id="{4A0FE6D5-664A-90E7-6417-C28C86BC6A98}"/>
              </a:ext>
            </a:extLst>
          </p:cNvPr>
          <p:cNvSpPr txBox="1"/>
          <p:nvPr/>
        </p:nvSpPr>
        <p:spPr>
          <a:xfrm>
            <a:off x="8717395" y="1274332"/>
            <a:ext cx="3474605" cy="61555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1000"/>
              </a:spcAft>
              <a:buClrTx/>
              <a:buSzTx/>
              <a:tabLst/>
              <a:defRPr/>
            </a:pPr>
            <a:r>
              <a:rPr kumimoji="0" lang="en-US" sz="17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rPr>
              <a:t>Officers -3rd EDITION - Saving the Ozone Layer (2013)</a:t>
            </a:r>
            <a:endParaRPr kumimoji="0" lang="en-US" sz="17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20" action="ppaction://hlinksldjump">
                <a:extLst>
                  <a:ext uri="{A12FA001-AC4F-418D-AE19-62706E023703}">
                    <ahyp:hlinkClr xmlns:ahyp="http://schemas.microsoft.com/office/drawing/2018/hyperlinkcolor" val="tx"/>
                  </a:ext>
                </a:extLst>
              </a:hlinkClick>
            </a:endParaRPr>
          </a:p>
        </p:txBody>
      </p:sp>
      <p:cxnSp>
        <p:nvCxnSpPr>
          <p:cNvPr id="18" name="Straight Connector 50">
            <a:extLst>
              <a:ext uri="{FF2B5EF4-FFF2-40B4-BE49-F238E27FC236}">
                <a16:creationId xmlns:a16="http://schemas.microsoft.com/office/drawing/2014/main" id="{417F65E6-C170-D2B4-4237-66E198B85FA8}"/>
              </a:ext>
            </a:extLst>
          </p:cNvPr>
          <p:cNvCxnSpPr>
            <a:cxnSpLocks/>
          </p:cNvCxnSpPr>
          <p:nvPr/>
        </p:nvCxnSpPr>
        <p:spPr>
          <a:xfrm>
            <a:off x="4459244" y="247664"/>
            <a:ext cx="0" cy="6362665"/>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20" name="ZoneTexte 19">
            <a:extLst>
              <a:ext uri="{FF2B5EF4-FFF2-40B4-BE49-F238E27FC236}">
                <a16:creationId xmlns:a16="http://schemas.microsoft.com/office/drawing/2014/main" id="{B4A34573-56FA-01FB-2816-FCDCE44AF573}"/>
              </a:ext>
            </a:extLst>
          </p:cNvPr>
          <p:cNvSpPr txBox="1"/>
          <p:nvPr/>
        </p:nvSpPr>
        <p:spPr>
          <a:xfrm>
            <a:off x="4459244" y="3403996"/>
            <a:ext cx="2844923" cy="3226524"/>
          </a:xfrm>
          <a:prstGeom prst="rect">
            <a:avLst/>
          </a:prstGeom>
          <a:noFill/>
        </p:spPr>
        <p:txBody>
          <a:bodyPr wrap="square">
            <a:spAutoFit/>
          </a:bodyPr>
          <a:lstStyle/>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7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21" action="ppaction://hlinksldjump">
                  <a:extLst>
                    <a:ext uri="{A12FA001-AC4F-418D-AE19-62706E023703}">
                      <ahyp:hlinkClr xmlns:ahyp="http://schemas.microsoft.com/office/drawing/2018/hyperlinkcolor" val="tx"/>
                    </a:ext>
                  </a:extLst>
                </a:hlinkClick>
              </a:rPr>
              <a:t>Legislative and Policy Options to Control HFCs (2018)</a:t>
            </a:r>
            <a:endParaRPr kumimoji="0" lang="en-US" sz="17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700" b="0" i="0" u="sng" strike="noStrike" kern="1200" cap="none" spc="0" normalizeH="0" baseline="0" noProof="0" dirty="0">
                <a:ln>
                  <a:noFill/>
                </a:ln>
                <a:solidFill>
                  <a:srgbClr val="1B397F"/>
                </a:solidFill>
                <a:effectLst/>
                <a:uLnTx/>
                <a:uFillTx/>
                <a:latin typeface="Tw Cen MT"/>
                <a:ea typeface="+mn-ea"/>
                <a:cs typeface="+mn-cs"/>
                <a:hlinkClick r:id="rId22" action="ppaction://hlinksldjump">
                  <a:extLst>
                    <a:ext uri="{A12FA001-AC4F-418D-AE19-62706E023703}">
                      <ahyp:hlinkClr xmlns:ahyp="http://schemas.microsoft.com/office/drawing/2018/hyperlinkcolor" val="tx"/>
                    </a:ext>
                  </a:extLst>
                </a:hlinkClick>
              </a:rPr>
              <a:t>Minimising Quarantine and Pre-shipment (QPS) Uses of Methyl Bromide: Tools for Controlling, Monitoring and Reporting (2016)</a:t>
            </a:r>
            <a:endParaRPr kumimoji="0" lang="en-US" sz="17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7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23" action="ppaction://hlinksldjump">
                  <a:extLst>
                    <a:ext uri="{A12FA001-AC4F-418D-AE19-62706E023703}">
                      <ahyp:hlinkClr xmlns:ahyp="http://schemas.microsoft.com/office/drawing/2018/hyperlinkcolor" val="tx"/>
                    </a:ext>
                  </a:extLst>
                </a:hlinkClick>
              </a:rPr>
              <a:t>Phasing-out Methyl Bromide in Developing Countries (2014)</a:t>
            </a:r>
            <a:endParaRPr kumimoji="0" lang="en-US" sz="17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p:txBody>
      </p:sp>
      <p:sp>
        <p:nvSpPr>
          <p:cNvPr id="41" name="Ellipse 40">
            <a:hlinkClick r:id="rId24" action="ppaction://hlinksldjump"/>
            <a:extLst>
              <a:ext uri="{FF2B5EF4-FFF2-40B4-BE49-F238E27FC236}">
                <a16:creationId xmlns:a16="http://schemas.microsoft.com/office/drawing/2014/main" id="{46077C55-DA98-5EB0-F7A0-E62E5E401720}"/>
              </a:ext>
            </a:extLst>
          </p:cNvPr>
          <p:cNvSpPr/>
          <p:nvPr/>
        </p:nvSpPr>
        <p:spPr>
          <a:xfrm>
            <a:off x="10176848" y="114543"/>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43" name="Graphique 42" descr="Cercle avec flèche gauche avec un remplissage uni">
            <a:hlinkClick r:id="rId24" action="ppaction://hlinksldjump"/>
            <a:extLst>
              <a:ext uri="{FF2B5EF4-FFF2-40B4-BE49-F238E27FC236}">
                <a16:creationId xmlns:a16="http://schemas.microsoft.com/office/drawing/2014/main" id="{96DF69F7-8819-C752-A752-8AA7AEB9FDF6}"/>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10261082" y="185050"/>
            <a:ext cx="669408" cy="669408"/>
          </a:xfrm>
          <a:prstGeom prst="rect">
            <a:avLst/>
          </a:prstGeom>
        </p:spPr>
      </p:pic>
      <p:sp>
        <p:nvSpPr>
          <p:cNvPr id="48" name="ZoneTexte 47">
            <a:extLst>
              <a:ext uri="{FF2B5EF4-FFF2-40B4-BE49-F238E27FC236}">
                <a16:creationId xmlns:a16="http://schemas.microsoft.com/office/drawing/2014/main" id="{CFBBC64F-BFD1-F379-1738-59AC882362E4}"/>
              </a:ext>
            </a:extLst>
          </p:cNvPr>
          <p:cNvSpPr txBox="1"/>
          <p:nvPr/>
        </p:nvSpPr>
        <p:spPr>
          <a:xfrm>
            <a:off x="8444130" y="221015"/>
            <a:ext cx="1825307" cy="1138773"/>
          </a:xfrm>
          <a:prstGeom prst="rect">
            <a:avLst/>
          </a:prstGeom>
          <a:noFill/>
        </p:spPr>
        <p:txBody>
          <a:bodyPr wrap="square">
            <a:spAutoFit/>
          </a:bodyPr>
          <a:lstStyle/>
          <a:p>
            <a:pPr marL="285750" indent="-285750">
              <a:buFont typeface="Arial" panose="020B0604020202020204" pitchFamily="34" charset="0"/>
              <a:buChar char="•"/>
            </a:pPr>
            <a:r>
              <a:rPr kumimoji="0" lang="en-US" sz="17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rPr>
              <a:t>Training Manual for Customs and Enforcement </a:t>
            </a:r>
            <a:endParaRPr lang="fr-FR" sz="1700" dirty="0"/>
          </a:p>
        </p:txBody>
      </p:sp>
      <p:sp>
        <p:nvSpPr>
          <p:cNvPr id="51" name="ZoneTexte 50">
            <a:extLst>
              <a:ext uri="{FF2B5EF4-FFF2-40B4-BE49-F238E27FC236}">
                <a16:creationId xmlns:a16="http://schemas.microsoft.com/office/drawing/2014/main" id="{EEDF0135-31B9-2CB0-94DE-9C9C8FA2EC5A}"/>
              </a:ext>
            </a:extLst>
          </p:cNvPr>
          <p:cNvSpPr txBox="1"/>
          <p:nvPr/>
        </p:nvSpPr>
        <p:spPr>
          <a:xfrm>
            <a:off x="8509661" y="1907775"/>
            <a:ext cx="3557361" cy="877163"/>
          </a:xfrm>
          <a:prstGeom prst="rect">
            <a:avLst/>
          </a:prstGeom>
          <a:noFill/>
        </p:spPr>
        <p:txBody>
          <a:bodyPr wrap="square">
            <a:spAutoFit/>
          </a:bodyPr>
          <a:lstStyle/>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7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26" action="ppaction://hlinksldjump">
                  <a:extLst>
                    <a:ext uri="{A12FA001-AC4F-418D-AE19-62706E023703}">
                      <ahyp:hlinkClr xmlns:ahyp="http://schemas.microsoft.com/office/drawing/2018/hyperlinkcolor" val="tx"/>
                    </a:ext>
                  </a:extLst>
                </a:hlinkClick>
              </a:rPr>
              <a:t>Enforcement Strategies for Combatting the Illegal Trade in HCFCs and Methyl Bromide (2013)</a:t>
            </a:r>
            <a:endParaRPr kumimoji="0" lang="en-US" sz="17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5792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8"/>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41"/>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43"/>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4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1" grpId="0" animBg="1"/>
      <p:bldP spid="41"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2F5A29C-5B68-E8E6-B35D-A27C0204981F}"/>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B06E2C38-1951-96D7-932F-50FB34F33C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F492134C-46E7-ACA7-0AEA-9CAA4548D97C}"/>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latin typeface="+mn-lt"/>
                <a:cs typeface="Calibri" panose="020F0502020204030204" pitchFamily="34" charset="0"/>
              </a:rPr>
              <a:t>GENDER</a:t>
            </a:r>
          </a:p>
        </p:txBody>
      </p:sp>
      <p:sp>
        <p:nvSpPr>
          <p:cNvPr id="34" name="Rectangle 33">
            <a:extLst>
              <a:ext uri="{FF2B5EF4-FFF2-40B4-BE49-F238E27FC236}">
                <a16:creationId xmlns:a16="http://schemas.microsoft.com/office/drawing/2014/main" id="{D94742E8-B74A-A655-AA9B-DABF15CF1A2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3"/>
            <a:ext cx="1797853" cy="6858000"/>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BE626E52-079C-8AF0-B131-892914CD3D3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28" y="-3"/>
            <a:ext cx="2604592" cy="6858000"/>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19C6B5F7-BD9F-FE67-A045-4F73D5F892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473417" y="439498"/>
            <a:ext cx="3429002" cy="2604592"/>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88FD3D35-CF87-6EC7-4A41-E73F91FC7959}"/>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42382" y="1794157"/>
            <a:ext cx="3066030" cy="3066030"/>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cxnSp>
        <p:nvCxnSpPr>
          <p:cNvPr id="3" name="Straight Connector 50">
            <a:extLst>
              <a:ext uri="{FF2B5EF4-FFF2-40B4-BE49-F238E27FC236}">
                <a16:creationId xmlns:a16="http://schemas.microsoft.com/office/drawing/2014/main" id="{BDBF72E1-0527-A447-F05A-4985CF8CE968}"/>
              </a:ext>
            </a:extLst>
          </p:cNvPr>
          <p:cNvCxnSpPr>
            <a:cxnSpLocks/>
          </p:cNvCxnSpPr>
          <p:nvPr/>
        </p:nvCxnSpPr>
        <p:spPr>
          <a:xfrm flipH="1">
            <a:off x="4483090" y="516149"/>
            <a:ext cx="12563" cy="1768268"/>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16" name="Text Box 6">
            <a:extLst>
              <a:ext uri="{FF2B5EF4-FFF2-40B4-BE49-F238E27FC236}">
                <a16:creationId xmlns:a16="http://schemas.microsoft.com/office/drawing/2014/main" id="{2EC7ED51-6A20-F5ED-7E93-14C0D01CC54A}"/>
              </a:ext>
            </a:extLst>
          </p:cNvPr>
          <p:cNvSpPr txBox="1">
            <a:spLocks noChangeArrowheads="1"/>
          </p:cNvSpPr>
          <p:nvPr/>
        </p:nvSpPr>
        <p:spPr bwMode="auto">
          <a:xfrm>
            <a:off x="3132117" y="1614854"/>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Publications, Training Manuals, &amp; Guides</a:t>
            </a:r>
          </a:p>
        </p:txBody>
      </p:sp>
      <p:cxnSp>
        <p:nvCxnSpPr>
          <p:cNvPr id="33" name="Straight Connector 50">
            <a:extLst>
              <a:ext uri="{FF2B5EF4-FFF2-40B4-BE49-F238E27FC236}">
                <a16:creationId xmlns:a16="http://schemas.microsoft.com/office/drawing/2014/main" id="{EBB824FC-B5FC-6143-6837-8063AF6B9A28}"/>
              </a:ext>
            </a:extLst>
          </p:cNvPr>
          <p:cNvCxnSpPr>
            <a:cxnSpLocks/>
          </p:cNvCxnSpPr>
          <p:nvPr/>
        </p:nvCxnSpPr>
        <p:spPr>
          <a:xfrm>
            <a:off x="4449213" y="5751871"/>
            <a:ext cx="0" cy="932512"/>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9" name="Ellipse 8">
            <a:extLst>
              <a:ext uri="{FF2B5EF4-FFF2-40B4-BE49-F238E27FC236}">
                <a16:creationId xmlns:a16="http://schemas.microsoft.com/office/drawing/2014/main" id="{7A70A618-E60A-71EC-7EBF-7F26769D1F00}"/>
              </a:ext>
            </a:extLst>
          </p:cNvPr>
          <p:cNvSpPr/>
          <p:nvPr/>
        </p:nvSpPr>
        <p:spPr>
          <a:xfrm>
            <a:off x="469163" y="2284417"/>
            <a:ext cx="2135428" cy="2082212"/>
          </a:xfrm>
          <a:prstGeom prst="ellipse">
            <a:avLst/>
          </a:prstGeom>
          <a:solidFill>
            <a:srgbClr val="254FA2"/>
          </a:solidFill>
          <a:ln>
            <a:solidFill>
              <a:srgbClr val="2955AC"/>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1" name="ZoneTexte 10">
            <a:extLst>
              <a:ext uri="{FF2B5EF4-FFF2-40B4-BE49-F238E27FC236}">
                <a16:creationId xmlns:a16="http://schemas.microsoft.com/office/drawing/2014/main" id="{1EF3AD52-DC30-79CE-93D9-559EE8158BB8}"/>
              </a:ext>
            </a:extLst>
          </p:cNvPr>
          <p:cNvSpPr txBox="1"/>
          <p:nvPr/>
        </p:nvSpPr>
        <p:spPr>
          <a:xfrm>
            <a:off x="459636" y="3810102"/>
            <a:ext cx="2135428" cy="446276"/>
          </a:xfrm>
          <a:prstGeom prst="rect">
            <a:avLst/>
          </a:prstGeom>
          <a:noFill/>
        </p:spPr>
        <p:txBody>
          <a:bodyPr wrap="square" rtlCol="0">
            <a:spAutoFit/>
          </a:bodyPr>
          <a:lstStyle/>
          <a:p>
            <a:pPr algn="ctr"/>
            <a:r>
              <a:rPr lang="en-GB" sz="2300" b="1" noProof="0" dirty="0">
                <a:solidFill>
                  <a:schemeClr val="bg1"/>
                </a:solidFill>
              </a:rPr>
              <a:t>Gender</a:t>
            </a:r>
          </a:p>
        </p:txBody>
      </p:sp>
      <p:sp>
        <p:nvSpPr>
          <p:cNvPr id="7" name="TextBox 35">
            <a:extLst>
              <a:ext uri="{FF2B5EF4-FFF2-40B4-BE49-F238E27FC236}">
                <a16:creationId xmlns:a16="http://schemas.microsoft.com/office/drawing/2014/main" id="{C3A5FFFA-DAFA-D3C8-089B-943C69CA46DF}"/>
              </a:ext>
            </a:extLst>
          </p:cNvPr>
          <p:cNvSpPr txBox="1"/>
          <p:nvPr/>
        </p:nvSpPr>
        <p:spPr>
          <a:xfrm>
            <a:off x="4590288" y="396896"/>
            <a:ext cx="6340641" cy="2027084"/>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120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Guidebook on Mainstreaming Gender in the Implementation of the Montreal Protocol (2024)</a:t>
            </a:r>
            <a:endParaRPr kumimoji="0" lang="en-US"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Aft>
                <a:spcPts val="6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G</a:t>
            </a:r>
            <a:r>
              <a:rPr kumimoji="0" lang="en-GB"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e</a:t>
            </a:r>
            <a:r>
              <a:rPr kumimoji="0" lang="en-GB"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nder Mainstreaming in the Montreal Protocol: Experiences in Latin Am</a:t>
            </a:r>
            <a:r>
              <a:rPr kumimoji="0" lang="en-GB"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e</a:t>
            </a:r>
            <a:r>
              <a:rPr kumimoji="0" lang="en-GB"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rica and the Caribbean (2022)</a:t>
            </a:r>
            <a:endParaRPr kumimoji="0" lang="en-GB"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indent="-171450">
              <a:spcAft>
                <a:spcPts val="600"/>
              </a:spcAft>
              <a:buFont typeface="Arial" panose="020B0604020202020204" pitchFamily="34" charset="0"/>
              <a:buChar char="•"/>
              <a:defRPr/>
            </a:pPr>
            <a:r>
              <a:rPr lang="en-GB" sz="1600" dirty="0">
                <a:solidFill>
                  <a:srgbClr val="1B3A7F"/>
                </a:solidFill>
                <a:ea typeface="Calibri" panose="020F0502020204030204" pitchFamily="34" charset="0"/>
                <a:cs typeface="Times New Roman" panose="02020603050405020304" pitchFamily="18" charset="0"/>
                <a:hlinkClick r:id="rId6" action="ppaction://hlinksldjump">
                  <a:extLst>
                    <a:ext uri="{A12FA001-AC4F-418D-AE19-62706E023703}">
                      <ahyp:hlinkClr xmlns:ahyp="http://schemas.microsoft.com/office/drawing/2018/hyperlinkcolor" val="tx"/>
                    </a:ext>
                  </a:extLst>
                </a:hlinkClick>
              </a:rPr>
              <a:t>Women in Cooling: A Worldwide Survey (2022)</a:t>
            </a:r>
            <a:endParaRPr lang="en-GB" sz="1600" dirty="0">
              <a:solidFill>
                <a:srgbClr val="1B3A7F"/>
              </a:solidFill>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7" action="ppaction://hlinksldjump">
                  <a:extLst>
                    <a:ext uri="{A12FA001-AC4F-418D-AE19-62706E023703}">
                      <ahyp:hlinkClr xmlns:ahyp="http://schemas.microsoft.com/office/drawing/2018/hyperlinkcolor" val="tx"/>
                    </a:ext>
                  </a:extLst>
                </a:hlinkClick>
              </a:rPr>
              <a:t>Women in the Refrigeration and Air-conditioning Industry: Personal Experiences and Achievements (2019)</a:t>
            </a:r>
            <a:endParaRPr kumimoji="0" lang="en-GB"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8" name="Ellipse 17">
            <a:hlinkClick r:id="rId8" action="ppaction://hlinksldjump"/>
            <a:extLst>
              <a:ext uri="{FF2B5EF4-FFF2-40B4-BE49-F238E27FC236}">
                <a16:creationId xmlns:a16="http://schemas.microsoft.com/office/drawing/2014/main" id="{B9D15E61-DC0A-3FDE-3DD1-F76669AB6EA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8" action="ppaction://hlinksldjump"/>
            <a:extLst>
              <a:ext uri="{FF2B5EF4-FFF2-40B4-BE49-F238E27FC236}">
                <a16:creationId xmlns:a16="http://schemas.microsoft.com/office/drawing/2014/main" id="{DC8DD418-17A1-3CFC-F145-AD134EE4E603}"/>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2" name="Image 11" descr="Une image contenant symbole, croquis, conception, illustration&#10;&#10;Description générée automatiquement">
            <a:extLst>
              <a:ext uri="{FF2B5EF4-FFF2-40B4-BE49-F238E27FC236}">
                <a16:creationId xmlns:a16="http://schemas.microsoft.com/office/drawing/2014/main" id="{BEA49194-DEAA-CCBC-A457-260BBDC2D091}"/>
              </a:ext>
            </a:extLst>
          </p:cNvPr>
          <p:cNvPicPr>
            <a:picLocks noChangeAspect="1"/>
          </p:cNvPicPr>
          <p:nvPr/>
        </p:nvPicPr>
        <p:blipFill>
          <a:blip r:embed="rId10" cstate="email">
            <a:alphaModFix/>
            <a:duotone>
              <a:prstClr val="black"/>
              <a:srgbClr val="FF2F92">
                <a:tint val="45000"/>
                <a:satMod val="400000"/>
              </a:srgbClr>
            </a:duotone>
            <a:extLst>
              <a:ext uri="{BEBA8EAE-BF5A-486C-A8C5-ECC9F3942E4B}">
                <a14:imgProps xmlns:a14="http://schemas.microsoft.com/office/drawing/2010/main">
                  <a14:imgLayer r:embed="rId11">
                    <a14:imgEffect>
                      <a14:sharpenSoften amount="100000"/>
                    </a14:imgEffect>
                    <a14:imgEffect>
                      <a14:colorTemperature colorTemp="1500"/>
                    </a14:imgEffect>
                    <a14:imgEffect>
                      <a14:saturation sat="400000"/>
                    </a14:imgEffect>
                    <a14:imgEffect>
                      <a14:brightnessContrast bright="-23000" contrast="48000"/>
                    </a14:imgEffect>
                  </a14:imgLayer>
                </a14:imgProps>
              </a:ext>
              <a:ext uri="{28A0092B-C50C-407E-A947-70E740481C1C}">
                <a14:useLocalDpi xmlns:a14="http://schemas.microsoft.com/office/drawing/2010/main"/>
              </a:ext>
            </a:extLst>
          </a:blip>
          <a:stretch>
            <a:fillRect/>
          </a:stretch>
        </p:blipFill>
        <p:spPr>
          <a:xfrm>
            <a:off x="3274105" y="529003"/>
            <a:ext cx="1099357" cy="999415"/>
          </a:xfrm>
          <a:prstGeom prst="rect">
            <a:avLst/>
          </a:prstGeom>
        </p:spPr>
      </p:pic>
      <p:pic>
        <p:nvPicPr>
          <p:cNvPr id="6" name="Picture 9">
            <a:extLst>
              <a:ext uri="{FF2B5EF4-FFF2-40B4-BE49-F238E27FC236}">
                <a16:creationId xmlns:a16="http://schemas.microsoft.com/office/drawing/2014/main" id="{1EB7F37A-8639-676E-AA82-A940B2616F7A}"/>
              </a:ext>
            </a:extLst>
          </p:cNvPr>
          <p:cNvPicPr>
            <a:picLocks noChangeAspect="1"/>
          </p:cNvPicPr>
          <p:nvPr/>
        </p:nvPicPr>
        <p:blipFill>
          <a:blip r:embed="rId12" cstate="hqprint">
            <a:clrChange>
              <a:clrFrom>
                <a:srgbClr val="000000"/>
              </a:clrFrom>
              <a:clrTo>
                <a:srgbClr val="000000">
                  <a:alpha val="0"/>
                </a:srgbClr>
              </a:clrTo>
            </a:clrChange>
            <a:duotone>
              <a:schemeClr val="bg2">
                <a:shade val="45000"/>
                <a:satMod val="135000"/>
              </a:schemeClr>
              <a:prstClr val="white"/>
            </a:duotone>
            <a:extLst>
              <a:ext uri="{BEBA8EAE-BF5A-486C-A8C5-ECC9F3942E4B}">
                <a14:imgProps xmlns:a14="http://schemas.microsoft.com/office/drawing/2010/main">
                  <a14:imgLayer r:embed="rId13">
                    <a14:imgEffect>
                      <a14:sharpenSoften amount="100000"/>
                    </a14:imgEffect>
                    <a14:imgEffect>
                      <a14:colorTemperature colorTemp="11500"/>
                    </a14:imgEffect>
                    <a14:imgEffect>
                      <a14:saturation sat="400000"/>
                    </a14:imgEffect>
                    <a14:imgEffect>
                      <a14:brightnessContrast bright="-38000" contrast="100000"/>
                    </a14:imgEffect>
                  </a14:imgLayer>
                </a14:imgProps>
              </a:ext>
              <a:ext uri="{28A0092B-C50C-407E-A947-70E740481C1C}">
                <a14:useLocalDpi xmlns:a14="http://schemas.microsoft.com/office/drawing/2010/main" val="0"/>
              </a:ext>
            </a:extLst>
          </a:blip>
          <a:srcRect l="31407" t="19879" r="24570" b="30521"/>
          <a:stretch/>
        </p:blipFill>
        <p:spPr>
          <a:xfrm>
            <a:off x="1037619" y="2492378"/>
            <a:ext cx="1091222" cy="1357327"/>
          </a:xfrm>
          <a:prstGeom prst="rect">
            <a:avLst/>
          </a:prstGeom>
          <a:ln>
            <a:noFill/>
          </a:ln>
        </p:spPr>
      </p:pic>
      <p:sp>
        <p:nvSpPr>
          <p:cNvPr id="15" name="Text Box 6">
            <a:extLst>
              <a:ext uri="{FF2B5EF4-FFF2-40B4-BE49-F238E27FC236}">
                <a16:creationId xmlns:a16="http://schemas.microsoft.com/office/drawing/2014/main" id="{F224CA79-AA42-F779-A85C-1C5C38494379}"/>
              </a:ext>
            </a:extLst>
          </p:cNvPr>
          <p:cNvSpPr txBox="1">
            <a:spLocks noChangeArrowheads="1"/>
          </p:cNvSpPr>
          <p:nvPr/>
        </p:nvSpPr>
        <p:spPr bwMode="auto">
          <a:xfrm>
            <a:off x="3064924" y="408889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Factsheets, Briefs, &amp; Quick Tools</a:t>
            </a:r>
            <a:endParaRPr kumimoji="0" lang="en-US" altLang="en-US" sz="1300" b="1" i="0" u="none" strike="noStrike" kern="1200" cap="none" spc="0" normalizeH="0" baseline="0" noProof="0" dirty="0">
              <a:ln>
                <a:noFill/>
              </a:ln>
              <a:solidFill>
                <a:srgbClr val="E866A5"/>
              </a:solidFill>
              <a:effectLst/>
              <a:uLnTx/>
              <a:uFillTx/>
              <a:latin typeface="Arial" panose="020B0604020202020204" pitchFamily="34" charset="0"/>
              <a:ea typeface="+mn-ea"/>
              <a:cs typeface="+mn-cs"/>
            </a:endParaRPr>
          </a:p>
        </p:txBody>
      </p:sp>
      <p:pic>
        <p:nvPicPr>
          <p:cNvPr id="17" name="Image 16" descr="Une image contenant logo, symbole, Police, Graphique&#10;&#10;Description générée automatiquement">
            <a:extLst>
              <a:ext uri="{FF2B5EF4-FFF2-40B4-BE49-F238E27FC236}">
                <a16:creationId xmlns:a16="http://schemas.microsoft.com/office/drawing/2014/main" id="{36DDE25B-7E6E-509B-02F8-F3982C225F82}"/>
              </a:ext>
            </a:extLst>
          </p:cNvPr>
          <p:cNvPicPr>
            <a:picLocks noChangeAspect="1"/>
          </p:cNvPicPr>
          <p:nvPr/>
        </p:nvPicPr>
        <p:blipFill>
          <a:blip r:embed="rId14" cstate="email">
            <a:duotone>
              <a:prstClr val="black"/>
              <a:srgbClr val="E6288C">
                <a:tint val="45000"/>
                <a:satMod val="400000"/>
              </a:srgbClr>
            </a:duotone>
            <a:extLst>
              <a:ext uri="{BEBA8EAE-BF5A-486C-A8C5-ECC9F3942E4B}">
                <a14:imgProps xmlns:a14="http://schemas.microsoft.com/office/drawing/2010/main">
                  <a14:imgLayer r:embed="rId15">
                    <a14:imgEffect>
                      <a14:artisticPencilSketch/>
                    </a14:imgEffect>
                    <a14:imgEffect>
                      <a14:sharpenSoften amount="100000"/>
                    </a14:imgEffect>
                    <a14:imgEffect>
                      <a14:brightnessContrast bright="-12000" contrast="-1000"/>
                    </a14:imgEffect>
                  </a14:imgLayer>
                </a14:imgProps>
              </a:ext>
              <a:ext uri="{28A0092B-C50C-407E-A947-70E740481C1C}">
                <a14:useLocalDpi xmlns:a14="http://schemas.microsoft.com/office/drawing/2010/main"/>
              </a:ext>
            </a:extLst>
          </a:blip>
          <a:stretch>
            <a:fillRect/>
          </a:stretch>
        </p:blipFill>
        <p:spPr>
          <a:xfrm>
            <a:off x="3359419" y="3000275"/>
            <a:ext cx="838200" cy="1066800"/>
          </a:xfrm>
          <a:prstGeom prst="rect">
            <a:avLst/>
          </a:prstGeom>
        </p:spPr>
      </p:pic>
      <p:cxnSp>
        <p:nvCxnSpPr>
          <p:cNvPr id="20" name="Straight Connector 50">
            <a:extLst>
              <a:ext uri="{FF2B5EF4-FFF2-40B4-BE49-F238E27FC236}">
                <a16:creationId xmlns:a16="http://schemas.microsoft.com/office/drawing/2014/main" id="{D9863AB9-ED17-432D-329E-9040C99DD45F}"/>
              </a:ext>
            </a:extLst>
          </p:cNvPr>
          <p:cNvCxnSpPr>
            <a:cxnSpLocks/>
          </p:cNvCxnSpPr>
          <p:nvPr/>
        </p:nvCxnSpPr>
        <p:spPr>
          <a:xfrm>
            <a:off x="4449213" y="2733964"/>
            <a:ext cx="0" cy="2612521"/>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24" name="TextBox 7">
            <a:extLst>
              <a:ext uri="{FF2B5EF4-FFF2-40B4-BE49-F238E27FC236}">
                <a16:creationId xmlns:a16="http://schemas.microsoft.com/office/drawing/2014/main" id="{50E74DE5-3D81-1B8E-CB35-C636C0840938}"/>
              </a:ext>
            </a:extLst>
          </p:cNvPr>
          <p:cNvSpPr txBox="1"/>
          <p:nvPr/>
        </p:nvSpPr>
        <p:spPr>
          <a:xfrm>
            <a:off x="4458742" y="2648137"/>
            <a:ext cx="7383334" cy="4555093"/>
          </a:xfrm>
          <a:prstGeom prst="rect">
            <a:avLst/>
          </a:prstGeom>
          <a:noFill/>
        </p:spPr>
        <p:txBody>
          <a:bodyPr wrap="square">
            <a:spAutoFit/>
          </a:bodyPr>
          <a:lstStyle/>
          <a:p>
            <a:pPr marL="171450" indent="-171450">
              <a:spcAft>
                <a:spcPts val="600"/>
              </a:spcAft>
              <a:buFont typeface="Arial" panose="020B0604020202020204" pitchFamily="34" charset="0"/>
              <a:buChar char="•"/>
              <a:defRPr/>
            </a:pPr>
            <a:r>
              <a:rPr lang="en-GB" sz="1600" dirty="0">
                <a:solidFill>
                  <a:schemeClr val="accent6">
                    <a:lumMod val="50000"/>
                  </a:schemeClr>
                </a:solidFill>
                <a:ea typeface="Calibri" panose="020F0502020204030204" pitchFamily="34" charset="0"/>
                <a:cs typeface="Times New Roman" panose="02020603050405020304" pitchFamily="18" charset="0"/>
                <a:hlinkClick r:id="rId16" action="ppaction://hlinksldjump">
                  <a:extLst>
                    <a:ext uri="{A12FA001-AC4F-418D-AE19-62706E023703}">
                      <ahyp:hlinkClr xmlns:ahyp="http://schemas.microsoft.com/office/drawing/2018/hyperlinkcolor" val="tx"/>
                    </a:ext>
                  </a:extLst>
                </a:hlinkClick>
              </a:rPr>
              <a:t>Gender Policy Implementation – Throughout the lifecycle of projects funded under the Multilateral Fund</a:t>
            </a:r>
            <a:endParaRPr lang="en-GB" sz="1600" dirty="0">
              <a:solidFill>
                <a:schemeClr val="accent6">
                  <a:lumMod val="50000"/>
                </a:schemeClr>
              </a:solidFill>
              <a:ea typeface="Calibri" panose="020F0502020204030204" pitchFamily="34" charset="0"/>
              <a:cs typeface="Times New Roman" panose="02020603050405020304" pitchFamily="18" charset="0"/>
            </a:endParaRPr>
          </a:p>
          <a:p>
            <a:pPr marL="171450" indent="-171450">
              <a:spcAft>
                <a:spcPts val="600"/>
              </a:spcAft>
              <a:buFont typeface="Arial" panose="020B0604020202020204" pitchFamily="34" charset="0"/>
              <a:buChar char="•"/>
              <a:defRPr/>
            </a:pPr>
            <a:r>
              <a:rPr lang="en-US" sz="1600" dirty="0">
                <a:solidFill>
                  <a:schemeClr val="accent6">
                    <a:lumMod val="50000"/>
                  </a:schemeClr>
                </a:solidFill>
                <a:hlinkClick r:id="rId17" action="ppaction://hlinksldjump">
                  <a:extLst>
                    <a:ext uri="{A12FA001-AC4F-418D-AE19-62706E023703}">
                      <ahyp:hlinkClr xmlns:ahyp="http://schemas.microsoft.com/office/drawing/2018/hyperlinkcolor" val="tx"/>
                    </a:ext>
                  </a:extLst>
                </a:hlinkClick>
              </a:rPr>
              <a:t>Gender</a:t>
            </a:r>
            <a:r>
              <a:rPr lang="en-US" sz="1600" dirty="0">
                <a:solidFill>
                  <a:srgbClr val="0066FF"/>
                </a:solidFill>
                <a:hlinkClick r:id="rId17" action="ppaction://hlinksldjump">
                  <a:extLst>
                    <a:ext uri="{A12FA001-AC4F-418D-AE19-62706E023703}">
                      <ahyp:hlinkClr xmlns:ahyp="http://schemas.microsoft.com/office/drawing/2018/hyperlinkcolor" val="tx"/>
                    </a:ext>
                  </a:extLst>
                </a:hlinkClick>
              </a:rPr>
              <a:t> </a:t>
            </a:r>
            <a:r>
              <a:rPr lang="en-US" sz="1600" dirty="0">
                <a:solidFill>
                  <a:schemeClr val="accent6">
                    <a:lumMod val="50000"/>
                  </a:schemeClr>
                </a:solidFill>
                <a:hlinkClick r:id="rId17" action="ppaction://hlinksldjump">
                  <a:extLst>
                    <a:ext uri="{A12FA001-AC4F-418D-AE19-62706E023703}">
                      <ahyp:hlinkClr xmlns:ahyp="http://schemas.microsoft.com/office/drawing/2018/hyperlinkcolor" val="tx"/>
                    </a:ext>
                  </a:extLst>
                </a:hlinkClick>
              </a:rPr>
              <a:t>Assessment: Preparation guide for multi-year agreements supported under the Multilateral Fund</a:t>
            </a:r>
            <a:endParaRPr lang="en-US" sz="1600" dirty="0">
              <a:solidFill>
                <a:schemeClr val="accent6">
                  <a:lumMod val="50000"/>
                </a:schemeClr>
              </a:solidFill>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US" sz="1600" dirty="0">
                <a:solidFill>
                  <a:schemeClr val="accent6">
                    <a:lumMod val="50000"/>
                  </a:schemeClr>
                </a:solidFill>
                <a:ea typeface="Calibri" panose="020F0502020204030204" pitchFamily="34" charset="0"/>
                <a:cs typeface="Times New Roman" panose="02020603050405020304" pitchFamily="18" charset="0"/>
                <a:hlinkClick r:id="rId18" action="ppaction://hlinksldjump">
                  <a:extLst>
                    <a:ext uri="{A12FA001-AC4F-418D-AE19-62706E023703}">
                      <ahyp:hlinkClr xmlns:ahyp="http://schemas.microsoft.com/office/drawing/2018/hyperlinkcolor" val="tx"/>
                    </a:ext>
                  </a:extLst>
                </a:hlinkClick>
              </a:rPr>
              <a:t>Understanding Gender : Using gender-related terms…</a:t>
            </a:r>
            <a:r>
              <a:rPr lang="en-GB" sz="1600" dirty="0">
                <a:solidFill>
                  <a:schemeClr val="accent6">
                    <a:lumMod val="50000"/>
                  </a:schemeClr>
                </a:solidFill>
                <a:ea typeface="Calibri" panose="020F0502020204030204" pitchFamily="34" charset="0"/>
                <a:cs typeface="Times New Roman" panose="02020603050405020304" pitchFamily="18" charset="0"/>
                <a:hlinkClick r:id="rId18" action="ppaction://hlinksldjump">
                  <a:extLst>
                    <a:ext uri="{A12FA001-AC4F-418D-AE19-62706E023703}">
                      <ahyp:hlinkClr xmlns:ahyp="http://schemas.microsoft.com/office/drawing/2018/hyperlinkcolor" val="tx"/>
                    </a:ext>
                  </a:extLst>
                </a:hlinkClick>
              </a:rPr>
              <a:t>(2024) </a:t>
            </a:r>
            <a:endParaRPr kumimoji="0" lang="en-GB" sz="1600" b="0" i="0" u="none" strike="noStrike" kern="1200" cap="none" spc="0" normalizeH="0" baseline="0" noProof="0" dirty="0">
              <a:ln>
                <a:noFill/>
              </a:ln>
              <a:solidFill>
                <a:schemeClr val="accent6">
                  <a:lumMod val="50000"/>
                </a:schemeClr>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rPr>
              <a:t>Breaking Molds: Inclusion in the Refrigeration and Air Conditioning Industry</a:t>
            </a:r>
            <a:endPar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indent="-171450">
              <a:spcAft>
                <a:spcPts val="600"/>
              </a:spcAft>
              <a:buFont typeface="Arial" panose="020B0604020202020204" pitchFamily="34" charset="0"/>
              <a:buChar char="•"/>
              <a:defRPr/>
            </a:pPr>
            <a:r>
              <a:rPr lang="en-US" sz="1600" dirty="0">
                <a:solidFill>
                  <a:srgbClr val="1B397F"/>
                </a:solidFill>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rPr>
              <a:t>Women in the Refrigeration and Air-conditioning (RAC) Sector: Why it matters</a:t>
            </a:r>
            <a:endParaRPr lang="en-US" sz="1600" dirty="0">
              <a:solidFill>
                <a:srgbClr val="1B397F"/>
              </a:solidFill>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0" action="ppaction://hlinksldjump">
                  <a:extLst>
                    <a:ext uri="{A12FA001-AC4F-418D-AE19-62706E023703}">
                      <ahyp:hlinkClr xmlns:ahyp="http://schemas.microsoft.com/office/drawing/2018/hyperlinkcolor" val="tx"/>
                    </a:ext>
                  </a:extLst>
                </a:hlinkClick>
              </a:rPr>
              <a:t>6 ways to create opportunities for women to join and professionally succeed in RAC sector</a:t>
            </a:r>
            <a:endPar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1" action="ppaction://hlinksldjump">
                  <a:extLst>
                    <a:ext uri="{A12FA001-AC4F-418D-AE19-62706E023703}">
                      <ahyp:hlinkClr xmlns:ahyp="http://schemas.microsoft.com/office/drawing/2018/hyperlinkcolor" val="tx"/>
                    </a:ext>
                  </a:extLst>
                </a:hlinkClick>
              </a:rPr>
              <a:t>3 ways to create gender-responsive work conditions</a:t>
            </a:r>
            <a:endPar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2" action="ppaction://hlinksldjump">
                  <a:extLst>
                    <a:ext uri="{A12FA001-AC4F-418D-AE19-62706E023703}">
                      <ahyp:hlinkClr xmlns:ahyp="http://schemas.microsoft.com/office/drawing/2018/hyperlinkcolor" val="tx"/>
                    </a:ext>
                  </a:extLst>
                </a:hlinkClick>
              </a:rPr>
              <a:t>Women's Participation in the Refrigeration and Air-conditioning (RAC) Sector</a:t>
            </a:r>
            <a:endPar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3" action="ppaction://hlinksldjump">
                  <a:extLst>
                    <a:ext uri="{A12FA001-AC4F-418D-AE19-62706E023703}">
                      <ahyp:hlinkClr xmlns:ahyp="http://schemas.microsoft.com/office/drawing/2018/hyperlinkcolor" val="tx"/>
                    </a:ext>
                  </a:extLst>
                </a:hlinkClick>
              </a:rPr>
              <a:t>Gender Mainstreaming: Potential Linkages between the Montreal Protocol and gender equality outcomes in various Sustainable Development Goals (SDGs)</a:t>
            </a:r>
            <a:endPar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4" action="ppaction://hlinksldjump">
                  <a:extLst>
                    <a:ext uri="{A12FA001-AC4F-418D-AE19-62706E023703}">
                      <ahyp:hlinkClr xmlns:ahyp="http://schemas.microsoft.com/office/drawing/2018/hyperlinkcolor" val="tx"/>
                    </a:ext>
                  </a:extLst>
                </a:hlinkClick>
              </a:rPr>
              <a:t>Women's Rights in Refrigeration and Air-conditioning (RAC)</a:t>
            </a:r>
            <a:endParaRPr kumimoji="0" lang="en-US"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90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8922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8"/>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EBFD69A-DF67-59A5-AA40-FAB1A70B316D}"/>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5BF2D018-2689-4EB9-A9D2-145F6040F5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68AC2712-6B21-C9BA-5B21-11B6AA4B9ED6}"/>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latin typeface="+mn-lt"/>
                <a:cs typeface="Calibri" panose="020F0502020204030204" pitchFamily="34" charset="0"/>
              </a:rPr>
              <a:t>GENDER</a:t>
            </a:r>
          </a:p>
        </p:txBody>
      </p:sp>
      <p:sp>
        <p:nvSpPr>
          <p:cNvPr id="34" name="Rectangle 33">
            <a:extLst>
              <a:ext uri="{FF2B5EF4-FFF2-40B4-BE49-F238E27FC236}">
                <a16:creationId xmlns:a16="http://schemas.microsoft.com/office/drawing/2014/main" id="{6EAF549E-F4EA-5D3E-9359-7D8D1E25BAD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3"/>
            <a:ext cx="1797853" cy="6858000"/>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C1AB41A4-A4B9-FCE7-744F-B56737AF74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28" y="-3"/>
            <a:ext cx="2604592" cy="6858000"/>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EFB3928A-EF48-8295-9DB6-5452AE316A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473417" y="439498"/>
            <a:ext cx="3429002" cy="2604592"/>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18DCEB54-8517-074D-55D6-2A566224C5D8}"/>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42382" y="1794157"/>
            <a:ext cx="3066030" cy="3066030"/>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cxnSp>
        <p:nvCxnSpPr>
          <p:cNvPr id="3" name="Straight Connector 50">
            <a:extLst>
              <a:ext uri="{FF2B5EF4-FFF2-40B4-BE49-F238E27FC236}">
                <a16:creationId xmlns:a16="http://schemas.microsoft.com/office/drawing/2014/main" id="{0C98828D-8059-D7BA-5B31-975724F699E0}"/>
              </a:ext>
            </a:extLst>
          </p:cNvPr>
          <p:cNvCxnSpPr>
            <a:cxnSpLocks/>
          </p:cNvCxnSpPr>
          <p:nvPr/>
        </p:nvCxnSpPr>
        <p:spPr>
          <a:xfrm flipH="1">
            <a:off x="4483090" y="516149"/>
            <a:ext cx="12563" cy="1768268"/>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9" name="Ellipse 8">
            <a:extLst>
              <a:ext uri="{FF2B5EF4-FFF2-40B4-BE49-F238E27FC236}">
                <a16:creationId xmlns:a16="http://schemas.microsoft.com/office/drawing/2014/main" id="{A320621F-5DD7-BFEB-4D6D-AFCDC5961A4D}"/>
              </a:ext>
            </a:extLst>
          </p:cNvPr>
          <p:cNvSpPr/>
          <p:nvPr/>
        </p:nvSpPr>
        <p:spPr>
          <a:xfrm>
            <a:off x="469163" y="2284417"/>
            <a:ext cx="2135428" cy="2082212"/>
          </a:xfrm>
          <a:prstGeom prst="ellipse">
            <a:avLst/>
          </a:prstGeom>
          <a:solidFill>
            <a:srgbClr val="254FA2"/>
          </a:solidFill>
          <a:ln>
            <a:solidFill>
              <a:srgbClr val="2955AC"/>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1" name="ZoneTexte 10">
            <a:extLst>
              <a:ext uri="{FF2B5EF4-FFF2-40B4-BE49-F238E27FC236}">
                <a16:creationId xmlns:a16="http://schemas.microsoft.com/office/drawing/2014/main" id="{4B0B8902-E92E-FADA-03E5-C3E937CDD16F}"/>
              </a:ext>
            </a:extLst>
          </p:cNvPr>
          <p:cNvSpPr txBox="1"/>
          <p:nvPr/>
        </p:nvSpPr>
        <p:spPr>
          <a:xfrm>
            <a:off x="459636" y="3810102"/>
            <a:ext cx="2135428" cy="446276"/>
          </a:xfrm>
          <a:prstGeom prst="rect">
            <a:avLst/>
          </a:prstGeom>
          <a:noFill/>
        </p:spPr>
        <p:txBody>
          <a:bodyPr wrap="square" rtlCol="0">
            <a:spAutoFit/>
          </a:bodyPr>
          <a:lstStyle/>
          <a:p>
            <a:pPr algn="ctr"/>
            <a:r>
              <a:rPr lang="en-GB" sz="2300" b="1" noProof="0" dirty="0">
                <a:solidFill>
                  <a:schemeClr val="bg1"/>
                </a:solidFill>
              </a:rPr>
              <a:t>Gender</a:t>
            </a:r>
          </a:p>
        </p:txBody>
      </p:sp>
      <p:sp>
        <p:nvSpPr>
          <p:cNvPr id="18" name="Ellipse 17">
            <a:hlinkClick r:id="rId4" action="ppaction://hlinksldjump"/>
            <a:extLst>
              <a:ext uri="{FF2B5EF4-FFF2-40B4-BE49-F238E27FC236}">
                <a16:creationId xmlns:a16="http://schemas.microsoft.com/office/drawing/2014/main" id="{91A89523-5E15-0AFD-B35D-1516B719811A}"/>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4" action="ppaction://hlinksldjump"/>
            <a:extLst>
              <a:ext uri="{FF2B5EF4-FFF2-40B4-BE49-F238E27FC236}">
                <a16:creationId xmlns:a16="http://schemas.microsoft.com/office/drawing/2014/main" id="{F919C86B-8CAC-D293-4EEE-A891F2621B2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5" name="Text Box 6">
            <a:extLst>
              <a:ext uri="{FF2B5EF4-FFF2-40B4-BE49-F238E27FC236}">
                <a16:creationId xmlns:a16="http://schemas.microsoft.com/office/drawing/2014/main" id="{FDEDE1D2-8DCC-149F-E502-DEDEDE9E3416}"/>
              </a:ext>
            </a:extLst>
          </p:cNvPr>
          <p:cNvSpPr txBox="1">
            <a:spLocks noChangeArrowheads="1"/>
          </p:cNvSpPr>
          <p:nvPr/>
        </p:nvSpPr>
        <p:spPr bwMode="auto">
          <a:xfrm>
            <a:off x="3018114" y="1235391"/>
            <a:ext cx="1244264" cy="3678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b="1" i="0" u="none" strike="noStrike" kern="1200" cap="none" spc="0" normalizeH="0" baseline="0" noProof="0" dirty="0">
              <a:ln>
                <a:noFill/>
              </a:ln>
              <a:solidFill>
                <a:srgbClr val="A0589D"/>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b="1" i="0" u="none" strike="noStrike" kern="1200" cap="none" spc="0" normalizeH="0" baseline="0" noProof="0" dirty="0">
              <a:ln>
                <a:noFill/>
              </a:ln>
              <a:solidFill>
                <a:srgbClr val="A0589D"/>
              </a:solidFill>
              <a:effectLst/>
              <a:uLnTx/>
              <a:uFillTx/>
              <a:latin typeface="Colaborate-Medium" panose="02000603070000020004" pitchFamily="50" charset="0"/>
              <a:ea typeface="+mn-ea"/>
              <a:cs typeface="+mn-cs"/>
            </a:endParaRPr>
          </a:p>
        </p:txBody>
      </p:sp>
      <p:pic>
        <p:nvPicPr>
          <p:cNvPr id="13" name="Image 12" descr="Une image contenant Graphique, Police, symbole, clipart&#10;&#10;Description générée automatiquement">
            <a:extLst>
              <a:ext uri="{FF2B5EF4-FFF2-40B4-BE49-F238E27FC236}">
                <a16:creationId xmlns:a16="http://schemas.microsoft.com/office/drawing/2014/main" id="{DC06221A-F3E4-E947-F34B-C7D6E0FEC5FD}"/>
              </a:ext>
            </a:extLst>
          </p:cNvPr>
          <p:cNvPicPr>
            <a:picLocks noChangeAspect="1"/>
          </p:cNvPicPr>
          <p:nvPr/>
        </p:nvPicPr>
        <p:blipFill>
          <a:blip r:embed="rId6" cstate="email">
            <a:duotone>
              <a:prstClr val="black"/>
              <a:srgbClr val="E6288C">
                <a:tint val="45000"/>
                <a:satMod val="400000"/>
              </a:srgbClr>
            </a:duotone>
            <a:extLst>
              <a:ext uri="{BEBA8EAE-BF5A-486C-A8C5-ECC9F3942E4B}">
                <a14:imgProps xmlns:a14="http://schemas.microsoft.com/office/drawing/2010/main">
                  <a14:imgLayer r:embed="rId7">
                    <a14:imgEffect>
                      <a14:sharpenSoften amount="100000"/>
                    </a14:imgEffect>
                    <a14:imgEffect>
                      <a14:colorTemperature colorTemp="11500"/>
                    </a14:imgEffect>
                    <a14:imgEffect>
                      <a14:saturation sat="300000"/>
                    </a14:imgEffect>
                    <a14:imgEffect>
                      <a14:brightnessContrast bright="73000" contrast="-4000"/>
                    </a14:imgEffect>
                  </a14:imgLayer>
                </a14:imgProps>
              </a:ext>
              <a:ext uri="{28A0092B-C50C-407E-A947-70E740481C1C}">
                <a14:useLocalDpi xmlns:a14="http://schemas.microsoft.com/office/drawing/2010/main"/>
              </a:ext>
            </a:extLst>
          </a:blip>
          <a:stretch>
            <a:fillRect/>
          </a:stretch>
        </p:blipFill>
        <p:spPr>
          <a:xfrm>
            <a:off x="3095643" y="520675"/>
            <a:ext cx="1064804" cy="949343"/>
          </a:xfrm>
          <a:prstGeom prst="rect">
            <a:avLst/>
          </a:prstGeom>
        </p:spPr>
      </p:pic>
      <p:pic>
        <p:nvPicPr>
          <p:cNvPr id="6" name="Picture 9">
            <a:extLst>
              <a:ext uri="{FF2B5EF4-FFF2-40B4-BE49-F238E27FC236}">
                <a16:creationId xmlns:a16="http://schemas.microsoft.com/office/drawing/2014/main" id="{0F17FB3F-D1FF-0C0E-1015-B91AB4E267EB}"/>
              </a:ext>
            </a:extLst>
          </p:cNvPr>
          <p:cNvPicPr>
            <a:picLocks noChangeAspect="1"/>
          </p:cNvPicPr>
          <p:nvPr/>
        </p:nvPicPr>
        <p:blipFill>
          <a:blip r:embed="rId8" cstate="hqprint">
            <a:clrChange>
              <a:clrFrom>
                <a:srgbClr val="000000"/>
              </a:clrFrom>
              <a:clrTo>
                <a:srgbClr val="000000">
                  <a:alpha val="0"/>
                </a:srgbClr>
              </a:clrTo>
            </a:clrChange>
            <a:duotone>
              <a:schemeClr val="bg2">
                <a:shade val="45000"/>
                <a:satMod val="135000"/>
              </a:schemeClr>
              <a:prstClr val="white"/>
            </a:duotone>
            <a:extLst>
              <a:ext uri="{BEBA8EAE-BF5A-486C-A8C5-ECC9F3942E4B}">
                <a14:imgProps xmlns:a14="http://schemas.microsoft.com/office/drawing/2010/main">
                  <a14:imgLayer r:embed="rId9">
                    <a14:imgEffect>
                      <a14:sharpenSoften amount="100000"/>
                    </a14:imgEffect>
                    <a14:imgEffect>
                      <a14:colorTemperature colorTemp="11500"/>
                    </a14:imgEffect>
                    <a14:imgEffect>
                      <a14:saturation sat="400000"/>
                    </a14:imgEffect>
                    <a14:imgEffect>
                      <a14:brightnessContrast bright="-38000" contrast="100000"/>
                    </a14:imgEffect>
                  </a14:imgLayer>
                </a14:imgProps>
              </a:ext>
              <a:ext uri="{28A0092B-C50C-407E-A947-70E740481C1C}">
                <a14:useLocalDpi xmlns:a14="http://schemas.microsoft.com/office/drawing/2010/main" val="0"/>
              </a:ext>
            </a:extLst>
          </a:blip>
          <a:srcRect l="31407" t="19879" r="24570" b="30521"/>
          <a:stretch/>
        </p:blipFill>
        <p:spPr>
          <a:xfrm>
            <a:off x="1037619" y="2492378"/>
            <a:ext cx="1091222" cy="1357327"/>
          </a:xfrm>
          <a:prstGeom prst="rect">
            <a:avLst/>
          </a:prstGeom>
          <a:ln>
            <a:noFill/>
          </a:ln>
        </p:spPr>
      </p:pic>
      <p:sp>
        <p:nvSpPr>
          <p:cNvPr id="23" name="TextBox 7">
            <a:extLst>
              <a:ext uri="{FF2B5EF4-FFF2-40B4-BE49-F238E27FC236}">
                <a16:creationId xmlns:a16="http://schemas.microsoft.com/office/drawing/2014/main" id="{6B2EC270-EEC3-D8BE-6D9B-F5BF9637D139}"/>
              </a:ext>
            </a:extLst>
          </p:cNvPr>
          <p:cNvSpPr txBox="1"/>
          <p:nvPr/>
        </p:nvSpPr>
        <p:spPr>
          <a:xfrm>
            <a:off x="4459691" y="452906"/>
            <a:ext cx="6545130" cy="584775"/>
          </a:xfrm>
          <a:prstGeom prst="rect">
            <a:avLst/>
          </a:prstGeom>
          <a:noFill/>
        </p:spPr>
        <p:txBody>
          <a:bodyPr wrap="square">
            <a:spAutoFit/>
          </a:bodyPr>
          <a:lstStyle/>
          <a:p>
            <a:pPr marL="171450" marR="0" lvl="0" indent="-171450" algn="l" defTabSz="914400" rtl="0" eaLnBrk="1" fontAlgn="auto" latinLnBrk="0" hangingPunct="1">
              <a:lnSpc>
                <a:spcPct val="100000"/>
              </a:lnSpc>
              <a:spcBef>
                <a:spcPts val="0"/>
              </a:spcBef>
              <a:spcAft>
                <a:spcPts val="9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rPr>
              <a:t>Posters for different target audiences Montreal, including on gender mainstreaming (2022) </a:t>
            </a:r>
            <a:endParaRPr kumimoji="0" lang="en-GB"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50795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8"/>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F8C7402-07DA-3187-B05C-9090B0E0E032}"/>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4D896123-1B32-4CB1-B2ED-E34BBC26B4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C68B638-AFB6-8839-5206-E1E81ED843F2}"/>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0" y="-1"/>
            <a:ext cx="12191980" cy="6857571"/>
          </a:xfrm>
          <a:prstGeom prst="rect">
            <a:avLst/>
          </a:prstGeom>
        </p:spPr>
      </p:pic>
      <p:sp>
        <p:nvSpPr>
          <p:cNvPr id="34" name="Rectangle 33">
            <a:extLst>
              <a:ext uri="{FF2B5EF4-FFF2-40B4-BE49-F238E27FC236}">
                <a16:creationId xmlns:a16="http://schemas.microsoft.com/office/drawing/2014/main" id="{019FDB4D-987D-4C87-A179-9D4616AB24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9931"/>
            <a:ext cx="12191999" cy="5058137"/>
          </a:xfrm>
          <a:prstGeom prst="rect">
            <a:avLst/>
          </a:prstGeom>
          <a:gradFill flip="none" rotWithShape="1">
            <a:gsLst>
              <a:gs pos="50000">
                <a:schemeClr val="tx1">
                  <a:alpha val="30000"/>
                </a:schemeClr>
              </a:gs>
              <a:gs pos="80000">
                <a:schemeClr val="tx1">
                  <a:alpha val="15000"/>
                </a:schemeClr>
              </a:gs>
              <a:gs pos="0">
                <a:schemeClr val="tx1">
                  <a:alpha val="0"/>
                </a:schemeClr>
              </a:gs>
              <a:gs pos="20000">
                <a:schemeClr val="tx1">
                  <a:alpha val="15000"/>
                </a:schemeClr>
              </a:gs>
              <a:gs pos="10000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Ellipse 43">
            <a:hlinkClick r:id="rId4" action="ppaction://hlinksldjump"/>
            <a:extLst>
              <a:ext uri="{FF2B5EF4-FFF2-40B4-BE49-F238E27FC236}">
                <a16:creationId xmlns:a16="http://schemas.microsoft.com/office/drawing/2014/main" id="{16CA51D3-4D3C-010F-F804-C277DBF3BD23}"/>
              </a:ext>
            </a:extLst>
          </p:cNvPr>
          <p:cNvSpPr/>
          <p:nvPr/>
        </p:nvSpPr>
        <p:spPr>
          <a:xfrm>
            <a:off x="-171645" y="2122470"/>
            <a:ext cx="4902910" cy="4723392"/>
          </a:xfrm>
          <a:prstGeom prst="ellipse">
            <a:avLst/>
          </a:prstGeom>
          <a:gradFill>
            <a:gsLst>
              <a:gs pos="100000">
                <a:schemeClr val="bg1">
                  <a:lumMod val="60000"/>
                  <a:lumOff val="40000"/>
                  <a:alpha val="38000"/>
                </a:schemeClr>
              </a:gs>
              <a:gs pos="0">
                <a:srgbClr val="0070C0">
                  <a:alpha val="55646"/>
                </a:srgbClr>
              </a:gs>
              <a:gs pos="33000">
                <a:schemeClr val="accent3">
                  <a:lumMod val="60000"/>
                  <a:lumOff val="40000"/>
                  <a:alpha val="59000"/>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3" name="Ellipse 42">
            <a:hlinkClick r:id="rId5" action="ppaction://hlinksldjump"/>
            <a:extLst>
              <a:ext uri="{FF2B5EF4-FFF2-40B4-BE49-F238E27FC236}">
                <a16:creationId xmlns:a16="http://schemas.microsoft.com/office/drawing/2014/main" id="{96B4A3D8-099B-A4D1-247F-33C51225BD92}"/>
              </a:ext>
            </a:extLst>
          </p:cNvPr>
          <p:cNvSpPr/>
          <p:nvPr/>
        </p:nvSpPr>
        <p:spPr>
          <a:xfrm>
            <a:off x="3644544" y="-193135"/>
            <a:ext cx="4902910" cy="4723392"/>
          </a:xfrm>
          <a:prstGeom prst="ellipse">
            <a:avLst/>
          </a:prstGeom>
          <a:gradFill>
            <a:gsLst>
              <a:gs pos="100000">
                <a:schemeClr val="bg1">
                  <a:lumMod val="60000"/>
                  <a:lumOff val="40000"/>
                  <a:alpha val="38000"/>
                </a:schemeClr>
              </a:gs>
              <a:gs pos="0">
                <a:srgbClr val="0070C0">
                  <a:alpha val="55646"/>
                </a:srgbClr>
              </a:gs>
              <a:gs pos="33000">
                <a:schemeClr val="accent3">
                  <a:lumMod val="60000"/>
                  <a:lumOff val="40000"/>
                  <a:alpha val="59000"/>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5" name="Ellipse 44">
            <a:hlinkClick r:id="rId6" action="ppaction://hlinksldjump"/>
            <a:extLst>
              <a:ext uri="{FF2B5EF4-FFF2-40B4-BE49-F238E27FC236}">
                <a16:creationId xmlns:a16="http://schemas.microsoft.com/office/drawing/2014/main" id="{C95656D3-A1D8-E053-7AA6-33425709A244}"/>
              </a:ext>
            </a:extLst>
          </p:cNvPr>
          <p:cNvSpPr/>
          <p:nvPr/>
        </p:nvSpPr>
        <p:spPr>
          <a:xfrm>
            <a:off x="7451267" y="2134608"/>
            <a:ext cx="4902910" cy="4723392"/>
          </a:xfrm>
          <a:prstGeom prst="ellipse">
            <a:avLst/>
          </a:prstGeom>
          <a:gradFill>
            <a:gsLst>
              <a:gs pos="100000">
                <a:schemeClr val="bg1">
                  <a:lumMod val="60000"/>
                  <a:lumOff val="40000"/>
                  <a:alpha val="38000"/>
                </a:schemeClr>
              </a:gs>
              <a:gs pos="0">
                <a:srgbClr val="0070C0">
                  <a:alpha val="55646"/>
                </a:srgbClr>
              </a:gs>
              <a:gs pos="33000">
                <a:schemeClr val="accent3">
                  <a:lumMod val="60000"/>
                  <a:lumOff val="40000"/>
                  <a:alpha val="59000"/>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hlinkClick r:id="rId4" action="ppaction://hlinksldjump"/>
            <a:extLst>
              <a:ext uri="{FF2B5EF4-FFF2-40B4-BE49-F238E27FC236}">
                <a16:creationId xmlns:a16="http://schemas.microsoft.com/office/drawing/2014/main" id="{74B647CD-F8F1-5397-B9D9-F8EBA8C55115}"/>
              </a:ext>
            </a:extLst>
          </p:cNvPr>
          <p:cNvSpPr/>
          <p:nvPr/>
        </p:nvSpPr>
        <p:spPr>
          <a:xfrm>
            <a:off x="216336" y="2443511"/>
            <a:ext cx="4098300" cy="4090064"/>
          </a:xfrm>
          <a:prstGeom prst="ellipse">
            <a:avLst/>
          </a:prstGeom>
          <a:solidFill>
            <a:schemeClr val="bg1"/>
          </a:solidFill>
          <a:ln>
            <a:solidFill>
              <a:schemeClr val="bg1"/>
            </a:solidFill>
          </a:ln>
          <a:effectLst>
            <a:outerShdw blurRad="63500" sx="102000" sy="102000" algn="ctr" rotWithShape="0">
              <a:prstClr val="black">
                <a:alpha val="40000"/>
              </a:prstClr>
            </a:outerShdw>
          </a:effectLst>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Ellipse 11">
            <a:hlinkClick r:id="rId5" action="ppaction://hlinksldjump"/>
            <a:extLst>
              <a:ext uri="{FF2B5EF4-FFF2-40B4-BE49-F238E27FC236}">
                <a16:creationId xmlns:a16="http://schemas.microsoft.com/office/drawing/2014/main" id="{2A98D773-CC9B-2DD8-9BCE-87C63ED07325}"/>
              </a:ext>
            </a:extLst>
          </p:cNvPr>
          <p:cNvSpPr/>
          <p:nvPr/>
        </p:nvSpPr>
        <p:spPr>
          <a:xfrm>
            <a:off x="4021806" y="149174"/>
            <a:ext cx="4098300" cy="4090064"/>
          </a:xfrm>
          <a:prstGeom prst="ellipse">
            <a:avLst/>
          </a:prstGeom>
          <a:solidFill>
            <a:schemeClr val="bg1"/>
          </a:solidFill>
          <a:ln>
            <a:solidFill>
              <a:schemeClr val="bg1"/>
            </a:solidFill>
          </a:ln>
          <a:effectLst>
            <a:outerShdw blurRad="63500" sx="102000" sy="102000" algn="ctr" rotWithShape="0">
              <a:prstClr val="black">
                <a:alpha val="40000"/>
              </a:prstClr>
            </a:outerShdw>
          </a:effectLst>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3" name="Image 12" descr="Une image contenant Bleu électrique, Police, symbole, Rectangle&#10;&#10;Description générée automatiquement">
            <a:hlinkClick r:id="rId4" action="ppaction://hlinksldjump"/>
            <a:extLst>
              <a:ext uri="{FF2B5EF4-FFF2-40B4-BE49-F238E27FC236}">
                <a16:creationId xmlns:a16="http://schemas.microsoft.com/office/drawing/2014/main" id="{CD247904-2886-4C69-A030-3ED6F6569E7D}"/>
              </a:ext>
            </a:extLst>
          </p:cNvPr>
          <p:cNvPicPr>
            <a:picLocks noChangeAspect="1"/>
          </p:cNvPicPr>
          <p:nvPr/>
        </p:nvPicPr>
        <p:blipFill>
          <a:blip r:embed="rId7"/>
          <a:stretch>
            <a:fillRect/>
          </a:stretch>
        </p:blipFill>
        <p:spPr>
          <a:xfrm>
            <a:off x="1339200" y="2677298"/>
            <a:ext cx="1852572" cy="2357819"/>
          </a:xfrm>
          <a:prstGeom prst="rect">
            <a:avLst/>
          </a:prstGeom>
        </p:spPr>
      </p:pic>
      <p:pic>
        <p:nvPicPr>
          <p:cNvPr id="14" name="Image 13" descr="Une image contenant symbole, conception&#10;&#10;Description générée automatiquement">
            <a:hlinkClick r:id="rId5" action="ppaction://hlinksldjump"/>
            <a:extLst>
              <a:ext uri="{FF2B5EF4-FFF2-40B4-BE49-F238E27FC236}">
                <a16:creationId xmlns:a16="http://schemas.microsoft.com/office/drawing/2014/main" id="{0BA1208F-23AC-E53F-6A2E-BC9A251BD15C}"/>
              </a:ext>
            </a:extLst>
          </p:cNvPr>
          <p:cNvPicPr>
            <a:picLocks noChangeAspect="1"/>
          </p:cNvPicPr>
          <p:nvPr/>
        </p:nvPicPr>
        <p:blipFill>
          <a:blip r:embed="rId8"/>
          <a:stretch>
            <a:fillRect/>
          </a:stretch>
        </p:blipFill>
        <p:spPr>
          <a:xfrm>
            <a:off x="5072989" y="747511"/>
            <a:ext cx="1952559" cy="1813091"/>
          </a:xfrm>
          <a:prstGeom prst="rect">
            <a:avLst/>
          </a:prstGeom>
        </p:spPr>
      </p:pic>
      <p:sp>
        <p:nvSpPr>
          <p:cNvPr id="15" name="Text Box 6">
            <a:hlinkClick r:id="rId5" action="ppaction://hlinksldjump"/>
            <a:extLst>
              <a:ext uri="{FF2B5EF4-FFF2-40B4-BE49-F238E27FC236}">
                <a16:creationId xmlns:a16="http://schemas.microsoft.com/office/drawing/2014/main" id="{AC007878-E84D-F619-8490-8ECABE073F64}"/>
              </a:ext>
            </a:extLst>
          </p:cNvPr>
          <p:cNvSpPr txBox="1">
            <a:spLocks noChangeArrowheads="1"/>
          </p:cNvSpPr>
          <p:nvPr/>
        </p:nvSpPr>
        <p:spPr bwMode="auto">
          <a:xfrm>
            <a:off x="4700857" y="2713022"/>
            <a:ext cx="2696824"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2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31" name="Ellipse 30">
            <a:hlinkClick r:id="rId6" action="ppaction://hlinksldjump"/>
            <a:extLst>
              <a:ext uri="{FF2B5EF4-FFF2-40B4-BE49-F238E27FC236}">
                <a16:creationId xmlns:a16="http://schemas.microsoft.com/office/drawing/2014/main" id="{693EB322-B229-D3BD-A7D5-564660B839B4}"/>
              </a:ext>
            </a:extLst>
          </p:cNvPr>
          <p:cNvSpPr/>
          <p:nvPr/>
        </p:nvSpPr>
        <p:spPr>
          <a:xfrm>
            <a:off x="7853572" y="2455084"/>
            <a:ext cx="4098300" cy="4090064"/>
          </a:xfrm>
          <a:prstGeom prst="ellipse">
            <a:avLst/>
          </a:prstGeom>
          <a:solidFill>
            <a:schemeClr val="bg1"/>
          </a:solidFill>
          <a:ln>
            <a:solidFill>
              <a:schemeClr val="bg1"/>
            </a:solidFill>
          </a:ln>
          <a:effectLst>
            <a:outerShdw blurRad="63500" sx="102000" sy="102000" algn="ctr" rotWithShape="0">
              <a:prstClr val="black">
                <a:alpha val="40000"/>
              </a:prstClr>
            </a:outerShdw>
          </a:effectLst>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33" name="Image 32" descr="Une image contenant Police, symbole, Graphique, blanc&#10;&#10;Description générée automatiquement">
            <a:hlinkClick r:id="rId6" action="ppaction://hlinksldjump"/>
            <a:extLst>
              <a:ext uri="{FF2B5EF4-FFF2-40B4-BE49-F238E27FC236}">
                <a16:creationId xmlns:a16="http://schemas.microsoft.com/office/drawing/2014/main" id="{FD84F63E-8E8C-D909-C1C3-151C2C3C1E95}"/>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816714" y="4651662"/>
            <a:ext cx="1048727" cy="928381"/>
          </a:xfrm>
          <a:prstGeom prst="rect">
            <a:avLst/>
          </a:prstGeom>
        </p:spPr>
      </p:pic>
      <p:sp>
        <p:nvSpPr>
          <p:cNvPr id="35" name="Text Box 6">
            <a:hlinkClick r:id="rId6" action="ppaction://hlinksldjump"/>
            <a:extLst>
              <a:ext uri="{FF2B5EF4-FFF2-40B4-BE49-F238E27FC236}">
                <a16:creationId xmlns:a16="http://schemas.microsoft.com/office/drawing/2014/main" id="{61AC1D86-2D1A-D545-4D9B-99547CBE68E1}"/>
              </a:ext>
            </a:extLst>
          </p:cNvPr>
          <p:cNvSpPr txBox="1">
            <a:spLocks noChangeArrowheads="1"/>
          </p:cNvSpPr>
          <p:nvPr/>
        </p:nvSpPr>
        <p:spPr bwMode="auto">
          <a:xfrm>
            <a:off x="8784146" y="548369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36" name="Image 35" descr="Une image contenant Bleu électrique, capture d’écran, Police, symbole&#10;&#10;Description générée automatiquement">
            <a:hlinkClick r:id="rId6" action="ppaction://hlinksldjump"/>
            <a:extLst>
              <a:ext uri="{FF2B5EF4-FFF2-40B4-BE49-F238E27FC236}">
                <a16:creationId xmlns:a16="http://schemas.microsoft.com/office/drawing/2014/main" id="{B54DBBB9-5FE1-4617-872E-5D58827AF641}"/>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8805285" y="3146072"/>
            <a:ext cx="979957" cy="997150"/>
          </a:xfrm>
          <a:prstGeom prst="rect">
            <a:avLst/>
          </a:prstGeom>
        </p:spPr>
      </p:pic>
      <p:pic>
        <p:nvPicPr>
          <p:cNvPr id="37" name="Image 36" descr="Une image contenant cercle, logo, Police, symbole&#10;&#10;Description générée automatiquement">
            <a:hlinkClick r:id="rId6" action="ppaction://hlinksldjump"/>
            <a:extLst>
              <a:ext uri="{FF2B5EF4-FFF2-40B4-BE49-F238E27FC236}">
                <a16:creationId xmlns:a16="http://schemas.microsoft.com/office/drawing/2014/main" id="{1540742A-D198-C58A-6C7B-5FC317185EF8}"/>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0119839" y="2910986"/>
            <a:ext cx="1173006" cy="1071005"/>
          </a:xfrm>
          <a:prstGeom prst="rect">
            <a:avLst/>
          </a:prstGeom>
        </p:spPr>
      </p:pic>
      <p:pic>
        <p:nvPicPr>
          <p:cNvPr id="38" name="Image 37" descr="Une image contenant cercle, symbole, logo, Police&#10;&#10;Description générée automatiquement">
            <a:hlinkClick r:id="rId6" action="ppaction://hlinksldjump"/>
            <a:extLst>
              <a:ext uri="{FF2B5EF4-FFF2-40B4-BE49-F238E27FC236}">
                <a16:creationId xmlns:a16="http://schemas.microsoft.com/office/drawing/2014/main" id="{854F9616-40E2-F488-6E74-90AC74C3CF95}"/>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0026517" y="4626135"/>
            <a:ext cx="1173006" cy="1139006"/>
          </a:xfrm>
          <a:prstGeom prst="rect">
            <a:avLst/>
          </a:prstGeom>
        </p:spPr>
      </p:pic>
      <p:sp>
        <p:nvSpPr>
          <p:cNvPr id="39" name="Text Box 6">
            <a:hlinkClick r:id="rId6" action="ppaction://hlinksldjump"/>
            <a:extLst>
              <a:ext uri="{FF2B5EF4-FFF2-40B4-BE49-F238E27FC236}">
                <a16:creationId xmlns:a16="http://schemas.microsoft.com/office/drawing/2014/main" id="{E9AFF34E-BE37-F0CA-978A-CBFEAFB5AC6D}"/>
              </a:ext>
            </a:extLst>
          </p:cNvPr>
          <p:cNvSpPr txBox="1">
            <a:spLocks noChangeArrowheads="1"/>
          </p:cNvSpPr>
          <p:nvPr/>
        </p:nvSpPr>
        <p:spPr bwMode="auto">
          <a:xfrm>
            <a:off x="8734939" y="4186880"/>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40" name="Text Box 6">
            <a:hlinkClick r:id="rId6" action="ppaction://hlinksldjump"/>
            <a:extLst>
              <a:ext uri="{FF2B5EF4-FFF2-40B4-BE49-F238E27FC236}">
                <a16:creationId xmlns:a16="http://schemas.microsoft.com/office/drawing/2014/main" id="{F18BBCA8-474B-F098-8EEB-904F21C0CC21}"/>
              </a:ext>
            </a:extLst>
          </p:cNvPr>
          <p:cNvSpPr txBox="1">
            <a:spLocks noChangeArrowheads="1"/>
          </p:cNvSpPr>
          <p:nvPr/>
        </p:nvSpPr>
        <p:spPr bwMode="auto">
          <a:xfrm>
            <a:off x="9994998" y="568607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41" name="Text Box 6">
            <a:hlinkClick r:id="rId6" action="ppaction://hlinksldjump"/>
            <a:extLst>
              <a:ext uri="{FF2B5EF4-FFF2-40B4-BE49-F238E27FC236}">
                <a16:creationId xmlns:a16="http://schemas.microsoft.com/office/drawing/2014/main" id="{EE1FBD5F-8152-E007-F416-4FD20D1309A7}"/>
              </a:ext>
            </a:extLst>
          </p:cNvPr>
          <p:cNvSpPr txBox="1">
            <a:spLocks noChangeArrowheads="1"/>
          </p:cNvSpPr>
          <p:nvPr/>
        </p:nvSpPr>
        <p:spPr bwMode="auto">
          <a:xfrm>
            <a:off x="10076979" y="4199173"/>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Newsletters and Bulletins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42" name="Text Box 6">
            <a:hlinkClick r:id="rId4" action="ppaction://hlinksldjump"/>
            <a:extLst>
              <a:ext uri="{FF2B5EF4-FFF2-40B4-BE49-F238E27FC236}">
                <a16:creationId xmlns:a16="http://schemas.microsoft.com/office/drawing/2014/main" id="{DE19A062-F3C9-24CA-4792-CCEDAEE55738}"/>
              </a:ext>
            </a:extLst>
          </p:cNvPr>
          <p:cNvSpPr txBox="1">
            <a:spLocks noChangeArrowheads="1"/>
          </p:cNvSpPr>
          <p:nvPr/>
        </p:nvSpPr>
        <p:spPr bwMode="auto">
          <a:xfrm>
            <a:off x="975204" y="5195638"/>
            <a:ext cx="2504041"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2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23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46" name="Ellipse 45">
            <a:extLst>
              <a:ext uri="{FF2B5EF4-FFF2-40B4-BE49-F238E27FC236}">
                <a16:creationId xmlns:a16="http://schemas.microsoft.com/office/drawing/2014/main" id="{40DD838F-2017-C7C9-9970-A59804147362}"/>
              </a:ext>
            </a:extLst>
          </p:cNvPr>
          <p:cNvSpPr/>
          <p:nvPr/>
        </p:nvSpPr>
        <p:spPr>
          <a:xfrm>
            <a:off x="-354364" y="-605588"/>
            <a:ext cx="2426523" cy="2383384"/>
          </a:xfrm>
          <a:prstGeom prst="ellipse">
            <a:avLst/>
          </a:prstGeom>
          <a:solidFill>
            <a:schemeClr val="accent4">
              <a:lumMod val="50000"/>
            </a:schemeClr>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48" name="ZoneTexte 47">
            <a:extLst>
              <a:ext uri="{FF2B5EF4-FFF2-40B4-BE49-F238E27FC236}">
                <a16:creationId xmlns:a16="http://schemas.microsoft.com/office/drawing/2014/main" id="{85429B12-1187-4E2E-0B74-0A0C55DA78C0}"/>
              </a:ext>
            </a:extLst>
          </p:cNvPr>
          <p:cNvSpPr txBox="1"/>
          <p:nvPr/>
        </p:nvSpPr>
        <p:spPr>
          <a:xfrm>
            <a:off x="21804" y="924794"/>
            <a:ext cx="1753849" cy="323165"/>
          </a:xfrm>
          <a:prstGeom prst="rect">
            <a:avLst/>
          </a:prstGeom>
          <a:noFill/>
        </p:spPr>
        <p:txBody>
          <a:bodyPr wrap="square" rtlCol="0">
            <a:spAutoFit/>
          </a:bodyPr>
          <a:lstStyle/>
          <a:p>
            <a:pPr algn="ctr"/>
            <a:r>
              <a:rPr lang="en-GB" sz="1500" b="1" noProof="0" dirty="0">
                <a:solidFill>
                  <a:schemeClr val="bg1"/>
                </a:solidFill>
              </a:rPr>
              <a:t>NOU Operations</a:t>
            </a:r>
          </a:p>
        </p:txBody>
      </p:sp>
      <p:sp>
        <p:nvSpPr>
          <p:cNvPr id="49" name="Ellipse 48">
            <a:hlinkClick r:id="rId13" action="ppaction://hlinksldjump"/>
            <a:extLst>
              <a:ext uri="{FF2B5EF4-FFF2-40B4-BE49-F238E27FC236}">
                <a16:creationId xmlns:a16="http://schemas.microsoft.com/office/drawing/2014/main" id="{51F25DDE-10F6-D5A2-8530-B435601FD68D}"/>
              </a:ext>
            </a:extLst>
          </p:cNvPr>
          <p:cNvSpPr/>
          <p:nvPr/>
        </p:nvSpPr>
        <p:spPr>
          <a:xfrm>
            <a:off x="10625155" y="221587"/>
            <a:ext cx="1259804" cy="1201403"/>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0" name="Graphique 49" descr="Logement avec un remplissage uni">
            <a:hlinkClick r:id="rId13" action="ppaction://hlinksldjump"/>
            <a:extLst>
              <a:ext uri="{FF2B5EF4-FFF2-40B4-BE49-F238E27FC236}">
                <a16:creationId xmlns:a16="http://schemas.microsoft.com/office/drawing/2014/main" id="{65449DCB-5B5E-85B3-F83D-CACBFF44BF44}"/>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0890686" y="411411"/>
            <a:ext cx="666689" cy="666689"/>
          </a:xfrm>
          <a:prstGeom prst="rect">
            <a:avLst/>
          </a:prstGeom>
          <a:effectLst>
            <a:outerShdw blurRad="50800" dist="38100" dir="2700000" algn="tl" rotWithShape="0">
              <a:prstClr val="black">
                <a:alpha val="40000"/>
              </a:prstClr>
            </a:outerShdw>
          </a:effectLst>
        </p:spPr>
      </p:pic>
      <p:pic>
        <p:nvPicPr>
          <p:cNvPr id="2" name="Picture 10">
            <a:extLst>
              <a:ext uri="{FF2B5EF4-FFF2-40B4-BE49-F238E27FC236}">
                <a16:creationId xmlns:a16="http://schemas.microsoft.com/office/drawing/2014/main" id="{05FE3693-983E-EC59-FD4C-BFE6BDB0FCF4}"/>
              </a:ext>
            </a:extLst>
          </p:cNvPr>
          <p:cNvPicPr>
            <a:picLocks noChangeAspect="1"/>
          </p:cNvPicPr>
          <p:nvPr/>
        </p:nvPicPr>
        <p:blipFill>
          <a:blip r:embed="rId15" cstate="hqprint">
            <a:clrChange>
              <a:clrFrom>
                <a:srgbClr val="2D76FF"/>
              </a:clrFrom>
              <a:clrTo>
                <a:srgbClr val="2D76FF">
                  <a:alpha val="0"/>
                </a:srgbClr>
              </a:clrTo>
            </a:clrChange>
            <a:duotone>
              <a:schemeClr val="accent4">
                <a:shade val="45000"/>
                <a:satMod val="135000"/>
              </a:schemeClr>
              <a:prstClr val="white"/>
            </a:duotone>
            <a:extLst>
              <a:ext uri="{BEBA8EAE-BF5A-486C-A8C5-ECC9F3942E4B}">
                <a14:imgProps xmlns:a14="http://schemas.microsoft.com/office/drawing/2010/main">
                  <a14:imgLayer r:embed="rId16">
                    <a14:imgEffect>
                      <a14:colorTemperature colorTemp="1500"/>
                    </a14:imgEffect>
                    <a14:imgEffect>
                      <a14:saturation sat="400000"/>
                    </a14:imgEffect>
                  </a14:imgLayer>
                </a14:imgProps>
              </a:ext>
              <a:ext uri="{28A0092B-C50C-407E-A947-70E740481C1C}">
                <a14:useLocalDpi xmlns:a14="http://schemas.microsoft.com/office/drawing/2010/main"/>
              </a:ext>
            </a:extLst>
          </a:blip>
          <a:srcRect/>
          <a:stretch/>
        </p:blipFill>
        <p:spPr>
          <a:xfrm>
            <a:off x="446552" y="204930"/>
            <a:ext cx="829771" cy="630820"/>
          </a:xfrm>
          <a:prstGeom prst="rect">
            <a:avLst/>
          </a:prstGeom>
        </p:spPr>
      </p:pic>
    </p:spTree>
    <p:extLst>
      <p:ext uri="{BB962C8B-B14F-4D97-AF65-F5344CB8AC3E}">
        <p14:creationId xmlns:p14="http://schemas.microsoft.com/office/powerpoint/2010/main" val="3005393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43"/>
                                        </p:tgtEl>
                                      </p:cBhvr>
                                      <p:by x="105000" y="105000"/>
                                    </p:animScale>
                                  </p:childTnLst>
                                </p:cTn>
                              </p:par>
                              <p:par>
                                <p:cTn id="7" presetID="6" presetClass="emph" presetSubtype="0" repeatCount="indefinite" autoRev="1" fill="hold" grpId="0" nodeType="withEffect">
                                  <p:stCondLst>
                                    <p:cond delay="0"/>
                                  </p:stCondLst>
                                  <p:childTnLst>
                                    <p:animScale>
                                      <p:cBhvr>
                                        <p:cTn id="8" dur="2000" fill="hold"/>
                                        <p:tgtEl>
                                          <p:spTgt spid="44"/>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4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49"/>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5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3" grpId="0" animBg="1"/>
      <p:bldP spid="45" grpId="0" animBg="1"/>
      <p:bldP spid="4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FE31468-FBDC-D443-864D-A85815C6957F}"/>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B2E79DA0-5C44-4EA4-2ABC-7F78EDEB60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F154BFF0-6969-B6FF-BC45-D49E9727DD5C}"/>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solidFill>
                  <a:schemeClr val="bg1"/>
                </a:solidFill>
                <a:latin typeface="+mn-lt"/>
                <a:cs typeface="Calibri" panose="020F0502020204030204" pitchFamily="34" charset="0"/>
              </a:rPr>
              <a:t>NOU OPERATIONS 1/3</a:t>
            </a:r>
          </a:p>
        </p:txBody>
      </p:sp>
      <p:sp>
        <p:nvSpPr>
          <p:cNvPr id="34" name="Rectangle 33">
            <a:extLst>
              <a:ext uri="{FF2B5EF4-FFF2-40B4-BE49-F238E27FC236}">
                <a16:creationId xmlns:a16="http://schemas.microsoft.com/office/drawing/2014/main" id="{170C9E92-B1E2-7C78-3648-313D945DE9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3"/>
            <a:ext cx="354635" cy="6858000"/>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3432C7EC-5118-5F09-1AAD-3A44FECFBC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29" y="-3"/>
            <a:ext cx="1178195" cy="6858000"/>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F9839148-A38C-B37D-4113-23021A949C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1160774" y="1126855"/>
            <a:ext cx="3429002" cy="1229877"/>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cxnSp>
        <p:nvCxnSpPr>
          <p:cNvPr id="26" name="Straight Connector 50">
            <a:extLst>
              <a:ext uri="{FF2B5EF4-FFF2-40B4-BE49-F238E27FC236}">
                <a16:creationId xmlns:a16="http://schemas.microsoft.com/office/drawing/2014/main" id="{B8849373-C701-A52D-9649-EF5696035031}"/>
              </a:ext>
            </a:extLst>
          </p:cNvPr>
          <p:cNvCxnSpPr>
            <a:cxnSpLocks/>
          </p:cNvCxnSpPr>
          <p:nvPr/>
        </p:nvCxnSpPr>
        <p:spPr>
          <a:xfrm>
            <a:off x="2601329" y="261994"/>
            <a:ext cx="0" cy="6362741"/>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27" name="Text Box 6">
            <a:extLst>
              <a:ext uri="{FF2B5EF4-FFF2-40B4-BE49-F238E27FC236}">
                <a16:creationId xmlns:a16="http://schemas.microsoft.com/office/drawing/2014/main" id="{CD34F4BE-3C62-E1BD-14B2-375067317DA9}"/>
              </a:ext>
            </a:extLst>
          </p:cNvPr>
          <p:cNvSpPr txBox="1">
            <a:spLocks noChangeArrowheads="1"/>
          </p:cNvSpPr>
          <p:nvPr/>
        </p:nvSpPr>
        <p:spPr bwMode="auto">
          <a:xfrm>
            <a:off x="1383386" y="1345866"/>
            <a:ext cx="985308" cy="2146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Factsheets, Briefs, &amp; Quick Tools</a:t>
            </a:r>
            <a:endParaRPr kumimoji="0" lang="en-US" altLang="en-US" sz="1300" b="1" i="0" u="none" strike="noStrike" kern="1200" cap="none" spc="0" normalizeH="0" baseline="0" noProof="0" dirty="0">
              <a:ln>
                <a:noFill/>
              </a:ln>
              <a:solidFill>
                <a:srgbClr val="E866A5"/>
              </a:solidFill>
              <a:effectLst/>
              <a:uLnTx/>
              <a:uFillTx/>
              <a:latin typeface="Arial" panose="020B0604020202020204" pitchFamily="34" charset="0"/>
              <a:ea typeface="+mn-ea"/>
              <a:cs typeface="+mn-cs"/>
            </a:endParaRPr>
          </a:p>
        </p:txBody>
      </p:sp>
      <p:sp>
        <p:nvSpPr>
          <p:cNvPr id="12" name="TextBox 22">
            <a:extLst>
              <a:ext uri="{FF2B5EF4-FFF2-40B4-BE49-F238E27FC236}">
                <a16:creationId xmlns:a16="http://schemas.microsoft.com/office/drawing/2014/main" id="{253F85DF-9889-ABB7-B6F6-FDF1302C4521}"/>
              </a:ext>
            </a:extLst>
          </p:cNvPr>
          <p:cNvSpPr txBox="1"/>
          <p:nvPr/>
        </p:nvSpPr>
        <p:spPr>
          <a:xfrm>
            <a:off x="2718153" y="191487"/>
            <a:ext cx="4400546" cy="6541141"/>
          </a:xfrm>
          <a:prstGeom prst="rect">
            <a:avLst/>
          </a:prstGeom>
          <a:noFill/>
        </p:spPr>
        <p:txBody>
          <a:bodyPr wrap="square" lIns="36000" tIns="36000" rIns="36000" bIns="36000" rtlCol="0">
            <a:spAutoFit/>
          </a:bodyPr>
          <a:lstStyle/>
          <a:p>
            <a:pPr marL="171450" marR="0" lvl="0" indent="-171450" algn="l" defTabSz="914358"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3" action="ppaction://hlinksldjump">
                  <a:extLst>
                    <a:ext uri="{A12FA001-AC4F-418D-AE19-62706E023703}">
                      <ahyp:hlinkClr xmlns:ahyp="http://schemas.microsoft.com/office/drawing/2018/hyperlinkcolor" val="tx"/>
                    </a:ext>
                  </a:extLst>
                </a:hlinkClick>
              </a:rPr>
              <a:t>Update on New Refrigerants Designations and Safety Classifications (2026)</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lang="en-US" sz="1300" dirty="0">
                <a:solidFill>
                  <a:srgbClr val="1B3A7F"/>
                </a:solidFill>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Considerations for Establishing National HFC Quota System (2023)</a:t>
            </a:r>
            <a:endParaRPr lang="en-US" sz="1300" dirty="0">
              <a:solidFill>
                <a:srgbClr val="1B3A7F"/>
              </a:solidFill>
              <a:ea typeface="Calibri" panose="020F0502020204030204" pitchFamily="34" charset="0"/>
              <a:cs typeface="Times New Roman" panose="02020603050405020304" pitchFamily="18" charset="0"/>
            </a:endParaRPr>
          </a:p>
          <a:p>
            <a:pPr marL="171450" marR="0" lvl="0" indent="-171450" algn="l" defTabSz="914358"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How to set up and manage logbooks for RACHP and other types of equipment (2023)  </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6" action="ppaction://hlinksldjump">
                  <a:extLst>
                    <a:ext uri="{A12FA001-AC4F-418D-AE19-62706E023703}">
                      <ahyp:hlinkClr xmlns:ahyp="http://schemas.microsoft.com/office/drawing/2018/hyperlinkcolor" val="tx"/>
                    </a:ext>
                  </a:extLst>
                </a:hlinkClick>
              </a:rPr>
              <a:t>Recognition of Prior Learning Scheme for RAC Servicing Technicians in Mongolia (2023)</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7"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8" action="ppaction://hlinksldjump">
                  <a:extLst>
                    <a:ext uri="{A12FA001-AC4F-418D-AE19-62706E023703}">
                      <ahyp:hlinkClr xmlns:ahyp="http://schemas.microsoft.com/office/drawing/2018/hyperlinkcolor" val="tx"/>
                    </a:ext>
                  </a:extLst>
                </a:hlinkClick>
              </a:rPr>
              <a:t>Labelling Refrigerant Cylinders (2021) </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9" action="ppaction://hlinksldjump">
                  <a:extLst>
                    <a:ext uri="{A12FA001-AC4F-418D-AE19-62706E023703}">
                      <ahyp:hlinkClr xmlns:ahyp="http://schemas.microsoft.com/office/drawing/2018/hyperlinkcolor" val="tx"/>
                    </a:ext>
                  </a:extLst>
                </a:hlinkClick>
              </a:rPr>
              <a:t>Cheat Sheet – Proposed Additional HS Code Sub-Headings for HFCs in Advance of the 2022 HS Code Update (2020)</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rPr>
              <a:t>Dealing with Seized ODS - Options for Article 5 Countries (2020)</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358"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1" action="ppaction://hlinksldjump">
                  <a:extLst>
                    <a:ext uri="{A12FA001-AC4F-418D-AE19-62706E023703}">
                      <ahyp:hlinkClr xmlns:ahyp="http://schemas.microsoft.com/office/drawing/2018/hyperlinkcolor" val="tx"/>
                    </a:ext>
                  </a:extLst>
                </a:hlinkClick>
              </a:rPr>
              <a:t>Refrigerant Cylinder Colours - What has changed? (2020)</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358"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2" action="ppaction://hlinksldjump">
                  <a:extLst>
                    <a:ext uri="{A12FA001-AC4F-418D-AE19-62706E023703}">
                      <ahyp:hlinkClr xmlns:ahyp="http://schemas.microsoft.com/office/drawing/2018/hyperlinkcolor" val="tx"/>
                    </a:ext>
                  </a:extLst>
                </a:hlinkClick>
              </a:rPr>
              <a:t>Servicing Tail for HCFCs (2020)</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3" action="ppaction://hlinksldjump">
                  <a:extLst>
                    <a:ext uri="{A12FA001-AC4F-418D-AE19-62706E023703}">
                      <ahyp:hlinkClr xmlns:ahyp="http://schemas.microsoft.com/office/drawing/2018/hyperlinkcolor" val="tx"/>
                    </a:ext>
                  </a:extLst>
                </a:hlinkClick>
              </a:rPr>
              <a:t>Article 7 Data Reporting on HFCs: When Countries Need to Start Reporting (2019)</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358"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Twinning of National Ozone Officers and Energy Policymakers (2018)</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358"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5" action="ppaction://hlinksldjump">
                  <a:extLst>
                    <a:ext uri="{A12FA001-AC4F-418D-AE19-62706E023703}">
                      <ahyp:hlinkClr xmlns:ahyp="http://schemas.microsoft.com/office/drawing/2018/hyperlinkcolor" val="tx"/>
                    </a:ext>
                  </a:extLst>
                </a:hlinkClick>
              </a:rPr>
              <a:t>The Path from Kigali: HFC Phase-down Timeline (2018)</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indent="-171450" defTabSz="914358">
              <a:spcAft>
                <a:spcPts val="1000"/>
              </a:spcAft>
              <a:buFont typeface="Arial" panose="020B0604020202020204" pitchFamily="34" charset="0"/>
              <a:buChar char="•"/>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6" action="ppaction://hlinksldjump">
                  <a:extLst>
                    <a:ext uri="{A12FA001-AC4F-418D-AE19-62706E023703}">
                      <ahyp:hlinkClr xmlns:ahyp="http://schemas.microsoft.com/office/drawing/2018/hyperlinkcolor" val="tx"/>
                    </a:ext>
                  </a:extLst>
                </a:hlinkClick>
              </a:rPr>
              <a:t>Demonstration of a Regional Strategy for ODS Waste Management and Disposal in the ECA Region (2017)</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indent="-171450" defTabSz="914358">
              <a:spcAft>
                <a:spcPts val="1000"/>
              </a:spcAft>
              <a:buFont typeface="Arial" panose="020B0604020202020204" pitchFamily="34" charset="0"/>
              <a:buChar char="•"/>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7" action="ppaction://hlinksldjump">
                  <a:extLst>
                    <a:ext uri="{A12FA001-AC4F-418D-AE19-62706E023703}">
                      <ahyp:hlinkClr xmlns:ahyp="http://schemas.microsoft.com/office/drawing/2018/hyperlinkcolor" val="tx"/>
                    </a:ext>
                  </a:extLst>
                </a:hlinkClick>
              </a:rPr>
              <a:t>OzonAction Series of Fact Sheets on the Kigali Amendment (2017)</a:t>
            </a:r>
            <a:endParaRPr lang="en-US" sz="1300" dirty="0">
              <a:solidFill>
                <a:srgbClr val="1B3A7F"/>
              </a:solidFill>
              <a:ea typeface="Calibri" panose="020F0502020204030204" pitchFamily="34" charset="0"/>
              <a:cs typeface="Times New Roman" panose="02020603050405020304" pitchFamily="18" charset="0"/>
            </a:endParaRPr>
          </a:p>
        </p:txBody>
      </p:sp>
      <p:sp>
        <p:nvSpPr>
          <p:cNvPr id="13" name="TextBox 37">
            <a:extLst>
              <a:ext uri="{FF2B5EF4-FFF2-40B4-BE49-F238E27FC236}">
                <a16:creationId xmlns:a16="http://schemas.microsoft.com/office/drawing/2014/main" id="{E9EE5472-BF47-6483-50AB-01B723312E32}"/>
              </a:ext>
            </a:extLst>
          </p:cNvPr>
          <p:cNvSpPr txBox="1"/>
          <p:nvPr/>
        </p:nvSpPr>
        <p:spPr>
          <a:xfrm>
            <a:off x="7371943" y="1001909"/>
            <a:ext cx="4566812" cy="6197457"/>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8" action="ppaction://hlinksldjump">
                  <a:extLst>
                    <a:ext uri="{A12FA001-AC4F-418D-AE19-62706E023703}">
                      <ahyp:hlinkClr xmlns:ahyp="http://schemas.microsoft.com/office/drawing/2018/hyperlinkcolor" val="tx"/>
                    </a:ext>
                  </a:extLst>
                </a:hlinkClick>
              </a:rPr>
              <a:t>Commonly Traded HCFCs and Mixtures </a:t>
            </a:r>
            <a:endParaRPr lang="en-US" sz="1300" dirty="0">
              <a:solidFill>
                <a:srgbClr val="1B3A7F"/>
              </a:solidFill>
              <a:ea typeface="Calibri" panose="020F0502020204030204" pitchFamily="34" charset="0"/>
              <a:cs typeface="Times New Roman" panose="02020603050405020304" pitchFamily="18" charset="0"/>
              <a:hlinkClick r:id="rId18" action="ppaction://hlinksldjump">
                <a:extLst>
                  <a:ext uri="{A12FA001-AC4F-418D-AE19-62706E023703}">
                    <ahyp:hlinkClr xmlns:ahyp="http://schemas.microsoft.com/office/drawing/2018/hyperlinkcolor" val="tx"/>
                  </a:ext>
                </a:extLst>
              </a:hlinkClick>
            </a:endParaRPr>
          </a:p>
          <a:p>
            <a:pPr marR="0" lvl="0" algn="l" defTabSz="914400" rtl="0" eaLnBrk="1" fontAlgn="auto" latinLnBrk="0" hangingPunct="1">
              <a:lnSpc>
                <a:spcPct val="100000"/>
              </a:lnSpc>
              <a:spcBef>
                <a:spcPts val="0"/>
              </a:spcBef>
              <a:spcAft>
                <a:spcPts val="1000"/>
              </a:spcAft>
              <a:buClrTx/>
              <a:buSzTx/>
              <a:tabLst/>
              <a:defRPr/>
            </a:pPr>
            <a:r>
              <a:rPr kumimoji="0" lang="en-US" sz="1300" b="0" i="0"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rPr>
              <a:t>    </a:t>
            </a: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8" action="ppaction://hlinksldjump">
                  <a:extLst>
                    <a:ext uri="{A12FA001-AC4F-418D-AE19-62706E023703}">
                      <ahyp:hlinkClr xmlns:ahyp="http://schemas.microsoft.com/office/drawing/2018/hyperlinkcolor" val="tx"/>
                    </a:ext>
                  </a:extLst>
                </a:hlinkClick>
              </a:rPr>
              <a:t>Containing HCFCs - Post-Kigali Update (2016)</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rPr>
              <a:t>Commonly Used Non-ODS Substitute Refrigerants (2016) </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0" action="ppaction://hlinksldjump">
                  <a:extLst>
                    <a:ext uri="{A12FA001-AC4F-418D-AE19-62706E023703}">
                      <ahyp:hlinkClr xmlns:ahyp="http://schemas.microsoft.com/office/drawing/2018/hyperlinkcolor" val="tx"/>
                    </a:ext>
                  </a:extLst>
                </a:hlinkClick>
              </a:rPr>
              <a:t>Global Warming Potential of Refrigerants</a:t>
            </a:r>
            <a:r>
              <a:rPr lang="en-US" sz="1300" dirty="0">
                <a:solidFill>
                  <a:srgbClr val="1B3A7F"/>
                </a:solidFill>
                <a:ea typeface="Calibri" panose="020F0502020204030204" pitchFamily="34" charset="0"/>
                <a:cs typeface="Times New Roman" panose="02020603050405020304" pitchFamily="18" charset="0"/>
                <a:hlinkClick r:id="rId20" action="ppaction://hlinksldjump">
                  <a:extLst>
                    <a:ext uri="{A12FA001-AC4F-418D-AE19-62706E023703}">
                      <ahyp:hlinkClr xmlns:ahyp="http://schemas.microsoft.com/office/drawing/2018/hyperlinkcolor" val="tx"/>
                    </a:ext>
                  </a:extLst>
                </a:hlinkClick>
              </a:rPr>
              <a:t> </a:t>
            </a: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0" action="ppaction://hlinksldjump">
                  <a:extLst>
                    <a:ext uri="{A12FA001-AC4F-418D-AE19-62706E023703}">
                      <ahyp:hlinkClr xmlns:ahyp="http://schemas.microsoft.com/office/drawing/2018/hyperlinkcolor" val="tx"/>
                    </a:ext>
                  </a:extLst>
                </a:hlinkClick>
              </a:rPr>
              <a:t>(2016)</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1" action="ppaction://hlinksldjump">
                  <a:extLst>
                    <a:ext uri="{A12FA001-AC4F-418D-AE19-62706E023703}">
                      <ahyp:hlinkClr xmlns:ahyp="http://schemas.microsoft.com/office/drawing/2018/hyperlinkcolor" val="tx"/>
                    </a:ext>
                  </a:extLst>
                </a:hlinkClick>
              </a:rPr>
              <a:t>Ozone Depleting Potential of Refrigerants</a:t>
            </a:r>
            <a:r>
              <a:rPr lang="en-US" sz="1300" dirty="0">
                <a:solidFill>
                  <a:srgbClr val="1B3A7F"/>
                </a:solidFill>
                <a:ea typeface="Calibri" panose="020F0502020204030204" pitchFamily="34" charset="0"/>
                <a:cs typeface="Times New Roman" panose="02020603050405020304" pitchFamily="18" charset="0"/>
                <a:hlinkClick r:id="rId21" action="ppaction://hlinksldjump">
                  <a:extLst>
                    <a:ext uri="{A12FA001-AC4F-418D-AE19-62706E023703}">
                      <ahyp:hlinkClr xmlns:ahyp="http://schemas.microsoft.com/office/drawing/2018/hyperlinkcolor" val="tx"/>
                    </a:ext>
                  </a:extLst>
                </a:hlinkClick>
              </a:rPr>
              <a:t> </a:t>
            </a: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1" action="ppaction://hlinksldjump">
                  <a:extLst>
                    <a:ext uri="{A12FA001-AC4F-418D-AE19-62706E023703}">
                      <ahyp:hlinkClr xmlns:ahyp="http://schemas.microsoft.com/office/drawing/2018/hyperlinkcolor" val="tx"/>
                    </a:ext>
                  </a:extLst>
                </a:hlinkClick>
              </a:rPr>
              <a:t>(2016)</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2" action="ppaction://hlinksldjump">
                  <a:extLst>
                    <a:ext uri="{A12FA001-AC4F-418D-AE19-62706E023703}">
                      <ahyp:hlinkClr xmlns:ahyp="http://schemas.microsoft.com/office/drawing/2018/hyperlinkcolor" val="tx"/>
                    </a:ext>
                  </a:extLst>
                </a:hlinkClick>
              </a:rPr>
              <a:t>Refrigerant Blends: Calculating Ozone Depleting Potentials (2016)</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3" action="ppaction://hlinksldjump">
                  <a:extLst>
                    <a:ext uri="{A12FA001-AC4F-418D-AE19-62706E023703}">
                      <ahyp:hlinkClr xmlns:ahyp="http://schemas.microsoft.com/office/drawing/2018/hyperlinkcolor" val="tx"/>
                    </a:ext>
                  </a:extLst>
                </a:hlinkClick>
              </a:rPr>
              <a:t>Refrigerant Blends: Calculating Global Warming Potentials (2016)</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358"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4" action="ppaction://hlinksldjump">
                  <a:extLst>
                    <a:ext uri="{A12FA001-AC4F-418D-AE19-62706E023703}">
                      <ahyp:hlinkClr xmlns:ahyp="http://schemas.microsoft.com/office/drawing/2018/hyperlinkcolor" val="tx"/>
                    </a:ext>
                  </a:extLst>
                </a:hlinkClick>
              </a:rPr>
              <a:t>The Kigali Amendment : HFC phase-down (2016)</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5" action="ppaction://hlinksldjump">
                  <a:extLst>
                    <a:ext uri="{A12FA001-AC4F-418D-AE19-62706E023703}">
                      <ahyp:hlinkClr xmlns:ahyp="http://schemas.microsoft.com/office/drawing/2018/hyperlinkcolor" val="tx"/>
                    </a:ext>
                  </a:extLst>
                </a:hlinkClick>
              </a:rPr>
              <a:t>QPS uses of Methyl Bromide and their alternatives (2015)  </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358"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6" action="ppaction://hlinksldjump">
                  <a:extLst>
                    <a:ext uri="{A12FA001-AC4F-418D-AE19-62706E023703}">
                      <ahyp:hlinkClr xmlns:ahyp="http://schemas.microsoft.com/office/drawing/2018/hyperlinkcolor" val="tx"/>
                    </a:ext>
                  </a:extLst>
                </a:hlinkClick>
              </a:rPr>
              <a:t>Tracking Methyl Bromide </a:t>
            </a:r>
            <a:r>
              <a:rPr lang="en-US" sz="1300" dirty="0">
                <a:solidFill>
                  <a:srgbClr val="1B3A7F"/>
                </a:solidFill>
                <a:ea typeface="Calibri" panose="020F0502020204030204" pitchFamily="34" charset="0"/>
                <a:cs typeface="Times New Roman" panose="02020603050405020304" pitchFamily="18" charset="0"/>
                <a:hlinkClick r:id="rId26" action="ppaction://hlinksldjump">
                  <a:extLst>
                    <a:ext uri="{A12FA001-AC4F-418D-AE19-62706E023703}">
                      <ahyp:hlinkClr xmlns:ahyp="http://schemas.microsoft.com/office/drawing/2018/hyperlinkcolor" val="tx"/>
                    </a:ext>
                  </a:extLst>
                </a:hlinkClick>
              </a:rPr>
              <a:t>C</a:t>
            </a: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6" action="ppaction://hlinksldjump">
                  <a:extLst>
                    <a:ext uri="{A12FA001-AC4F-418D-AE19-62706E023703}">
                      <ahyp:hlinkClr xmlns:ahyp="http://schemas.microsoft.com/office/drawing/2018/hyperlinkcolor" val="tx"/>
                    </a:ext>
                  </a:extLst>
                </a:hlinkClick>
              </a:rPr>
              <a:t>onsumption for QPS (2015)</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7" action="ppaction://hlinksldjump">
                  <a:extLst>
                    <a:ext uri="{A12FA001-AC4F-418D-AE19-62706E023703}">
                      <ahyp:hlinkClr xmlns:ahyp="http://schemas.microsoft.com/office/drawing/2018/hyperlinkcolor" val="tx"/>
                    </a:ext>
                  </a:extLst>
                </a:hlinkClick>
              </a:rPr>
              <a:t>Free Trade Zones and trade in ODS (2015)</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8" action="ppaction://hlinksldjump">
                  <a:extLst>
                    <a:ext uri="{A12FA001-AC4F-418D-AE19-62706E023703}">
                      <ahyp:hlinkClr xmlns:ahyp="http://schemas.microsoft.com/office/drawing/2018/hyperlinkcolor" val="tx"/>
                    </a:ext>
                  </a:extLst>
                </a:hlinkClick>
              </a:rPr>
              <a:t>Management of </a:t>
            </a:r>
            <a:r>
              <a:rPr lang="en-US" sz="1300" dirty="0">
                <a:solidFill>
                  <a:srgbClr val="1B397F"/>
                </a:solidFill>
                <a:ea typeface="Calibri" panose="020F0502020204030204" pitchFamily="34" charset="0"/>
                <a:cs typeface="Times New Roman" panose="02020603050405020304" pitchFamily="18" charset="0"/>
                <a:hlinkClick r:id="rId28" action="ppaction://hlinksldjump">
                  <a:extLst>
                    <a:ext uri="{A12FA001-AC4F-418D-AE19-62706E023703}">
                      <ahyp:hlinkClr xmlns:ahyp="http://schemas.microsoft.com/office/drawing/2018/hyperlinkcolor" val="tx"/>
                    </a:ext>
                  </a:extLst>
                </a:hlinkClick>
              </a:rPr>
              <a:t>ODS</a:t>
            </a: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8" action="ppaction://hlinksldjump">
                  <a:extLst>
                    <a:ext uri="{A12FA001-AC4F-418D-AE19-62706E023703}">
                      <ahyp:hlinkClr xmlns:ahyp="http://schemas.microsoft.com/office/drawing/2018/hyperlinkcolor" val="tx"/>
                    </a:ext>
                  </a:extLst>
                </a:hlinkClick>
              </a:rPr>
              <a:t> in the Global Fishing Industry (2015)</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9" action="ppaction://hlinksldjump">
                  <a:extLst>
                    <a:ext uri="{A12FA001-AC4F-418D-AE19-62706E023703}">
                      <ahyp:hlinkClr xmlns:ahyp="http://schemas.microsoft.com/office/drawing/2018/hyperlinkcolor" val="tx"/>
                    </a:ext>
                  </a:extLst>
                </a:hlinkClick>
              </a:rPr>
              <a:t>Promoting low-GWP refrigerants for air-conditioning sectors in high-ambient temperature countries (PRAHA) (2015)</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30" action="ppaction://hlinksldjump">
                  <a:extLst>
                    <a:ext uri="{A12FA001-AC4F-418D-AE19-62706E023703}">
                      <ahyp:hlinkClr xmlns:ahyp="http://schemas.microsoft.com/office/drawing/2018/hyperlinkcolor" val="tx"/>
                    </a:ext>
                  </a:extLst>
                </a:hlinkClick>
              </a:rPr>
              <a:t>How the Montreal Protocol Protects Health (2014)</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31" action="ppaction://hlinksldjump">
                  <a:extLst>
                    <a:ext uri="{A12FA001-AC4F-418D-AE19-62706E023703}">
                      <ahyp:hlinkClr xmlns:ahyp="http://schemas.microsoft.com/office/drawing/2018/hyperlinkcolor" val="tx"/>
                    </a:ext>
                  </a:extLst>
                </a:hlinkClick>
              </a:rPr>
              <a:t>Adoption of a Sustainable Green Technology Approach in Shoe Sole Production in Guanajuato, Mexico (2014)</a:t>
            </a: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8"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8" action="ppaction://hlinksldjump">
                <a:extLst>
                  <a:ext uri="{A12FA001-AC4F-418D-AE19-62706E023703}">
                    <ahyp:hlinkClr xmlns:ahyp="http://schemas.microsoft.com/office/drawing/2018/hyperlinkcolor" val="tx"/>
                  </a:ext>
                </a:extLst>
              </a:hlinkClick>
            </a:endParaRPr>
          </a:p>
          <a:p>
            <a:pPr marL="171450" marR="0" lvl="0" indent="-171450" algn="l" defTabSz="914358" rtl="0" eaLnBrk="1" fontAlgn="auto" latinLnBrk="0" hangingPunct="1">
              <a:lnSpc>
                <a:spcPct val="100000"/>
              </a:lnSpc>
              <a:spcBef>
                <a:spcPts val="0"/>
              </a:spcBef>
              <a:spcAft>
                <a:spcPts val="1000"/>
              </a:spcAft>
              <a:buClrTx/>
              <a:buSzTx/>
              <a:buFont typeface="Arial" panose="020B0604020202020204" pitchFamily="34" charset="0"/>
              <a:buChar char="•"/>
              <a:tabLst/>
              <a:defRPr/>
            </a:pPr>
            <a:endParaRPr kumimoji="0" lang="en-US"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5" name="Ellipse 14">
            <a:hlinkClick r:id="rId32" action="ppaction://hlinksldjump"/>
            <a:extLst>
              <a:ext uri="{FF2B5EF4-FFF2-40B4-BE49-F238E27FC236}">
                <a16:creationId xmlns:a16="http://schemas.microsoft.com/office/drawing/2014/main" id="{8FAB5356-D2F1-715E-CA23-4879748E27A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6" name="Graphique 15" descr="Logement avec un remplissage uni">
            <a:hlinkClick r:id="rId32" action="ppaction://hlinksldjump"/>
            <a:extLst>
              <a:ext uri="{FF2B5EF4-FFF2-40B4-BE49-F238E27FC236}">
                <a16:creationId xmlns:a16="http://schemas.microsoft.com/office/drawing/2014/main" id="{CCDDA94A-5F1A-72D8-3710-565A673B7889}"/>
              </a:ext>
            </a:extLst>
          </p:cNvPr>
          <p:cNvPicPr>
            <a:picLocks noChangeAspect="1"/>
          </p:cNvPicPr>
          <p:nvPr/>
        </p:nvPicPr>
        <p:blipFill>
          <a:blip>
            <a:extLst>
              <a:ext uri="{96DAC541-7B7A-43D3-8B79-37D633B846F1}">
                <asvg:svgBlip xmlns:asvg="http://schemas.microsoft.com/office/drawing/2016/SVG/main" r:embed="rId3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7" name="Ellipse 16">
            <a:hlinkClick r:id="rId34" action="ppaction://hlinksldjump"/>
            <a:extLst>
              <a:ext uri="{FF2B5EF4-FFF2-40B4-BE49-F238E27FC236}">
                <a16:creationId xmlns:a16="http://schemas.microsoft.com/office/drawing/2014/main" id="{943A131D-9A19-1F27-FCC2-4BF15C4BBE69}"/>
              </a:ext>
            </a:extLst>
          </p:cNvPr>
          <p:cNvSpPr/>
          <p:nvPr/>
        </p:nvSpPr>
        <p:spPr>
          <a:xfrm>
            <a:off x="10017603" y="191487"/>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34" action="ppaction://hlinksldjump"/>
            <a:extLst>
              <a:ext uri="{FF2B5EF4-FFF2-40B4-BE49-F238E27FC236}">
                <a16:creationId xmlns:a16="http://schemas.microsoft.com/office/drawing/2014/main" id="{B61047A6-C2A0-A812-D5EF-EA57FB0AFF49}"/>
              </a:ext>
            </a:extLst>
          </p:cNvPr>
          <p:cNvPicPr>
            <a:picLocks noChangeAspect="1"/>
          </p:cNvPicPr>
          <p:nvPr/>
        </p:nvPicPr>
        <p:blipFill>
          <a:blip>
            <a:extLst>
              <a:ext uri="{96DAC541-7B7A-43D3-8B79-37D633B846F1}">
                <asvg:svgBlip xmlns:asvg="http://schemas.microsoft.com/office/drawing/2016/SVG/main" r:embed="rId35"/>
              </a:ext>
            </a:extLst>
          </a:blip>
          <a:stretch>
            <a:fillRect/>
          </a:stretch>
        </p:blipFill>
        <p:spPr>
          <a:xfrm>
            <a:off x="10101837" y="261994"/>
            <a:ext cx="669408" cy="669408"/>
          </a:xfrm>
          <a:prstGeom prst="rect">
            <a:avLst/>
          </a:prstGeom>
        </p:spPr>
      </p:pic>
      <p:pic>
        <p:nvPicPr>
          <p:cNvPr id="5" name="Image 4" descr="Une image contenant logo, symbole, Police, Graphique&#10;&#10;Description générée automatiquement">
            <a:extLst>
              <a:ext uri="{FF2B5EF4-FFF2-40B4-BE49-F238E27FC236}">
                <a16:creationId xmlns:a16="http://schemas.microsoft.com/office/drawing/2014/main" id="{000091F4-94A0-4313-5362-43A4945362EE}"/>
              </a:ext>
            </a:extLst>
          </p:cNvPr>
          <p:cNvPicPr>
            <a:picLocks noChangeAspect="1"/>
          </p:cNvPicPr>
          <p:nvPr/>
        </p:nvPicPr>
        <p:blipFill>
          <a:blip r:embed="rId36" cstate="email">
            <a:duotone>
              <a:prstClr val="black"/>
              <a:srgbClr val="E6288C">
                <a:tint val="45000"/>
                <a:satMod val="400000"/>
              </a:srgbClr>
            </a:duotone>
            <a:extLst>
              <a:ext uri="{BEBA8EAE-BF5A-486C-A8C5-ECC9F3942E4B}">
                <a14:imgProps xmlns:a14="http://schemas.microsoft.com/office/drawing/2010/main">
                  <a14:imgLayer r:embed="rId37">
                    <a14:imgEffect>
                      <a14:artisticPencilSketch/>
                    </a14:imgEffect>
                    <a14:imgEffect>
                      <a14:sharpenSoften amount="100000"/>
                    </a14:imgEffect>
                    <a14:imgEffect>
                      <a14:brightnessContrast bright="-12000" contrast="-1000"/>
                    </a14:imgEffect>
                  </a14:imgLayer>
                </a14:imgProps>
              </a:ext>
              <a:ext uri="{28A0092B-C50C-407E-A947-70E740481C1C}">
                <a14:useLocalDpi xmlns:a14="http://schemas.microsoft.com/office/drawing/2010/main"/>
              </a:ext>
            </a:extLst>
          </a:blip>
          <a:stretch>
            <a:fillRect/>
          </a:stretch>
        </p:blipFill>
        <p:spPr>
          <a:xfrm>
            <a:off x="1470545" y="182919"/>
            <a:ext cx="838200" cy="1066800"/>
          </a:xfrm>
          <a:prstGeom prst="rect">
            <a:avLst/>
          </a:prstGeom>
        </p:spPr>
      </p:pic>
      <p:pic>
        <p:nvPicPr>
          <p:cNvPr id="6" name="Picture 3">
            <a:extLst>
              <a:ext uri="{FF2B5EF4-FFF2-40B4-BE49-F238E27FC236}">
                <a16:creationId xmlns:a16="http://schemas.microsoft.com/office/drawing/2014/main" id="{9D0F8AE2-2A1B-ECE0-181A-21CB9AA1741F}"/>
              </a:ext>
            </a:extLst>
          </p:cNvPr>
          <p:cNvPicPr>
            <a:picLocks noChangeAspect="1"/>
          </p:cNvPicPr>
          <p:nvPr/>
        </p:nvPicPr>
        <p:blipFill>
          <a:blip r:embed="rId38" cstate="email">
            <a:extLst>
              <a:ext uri="{28A0092B-C50C-407E-A947-70E740481C1C}">
                <a14:useLocalDpi xmlns:a14="http://schemas.microsoft.com/office/drawing/2010/main"/>
              </a:ext>
            </a:extLst>
          </a:blip>
          <a:srcRect b="-1"/>
          <a:stretch/>
        </p:blipFill>
        <p:spPr>
          <a:xfrm>
            <a:off x="42050" y="2337687"/>
            <a:ext cx="2266695" cy="2266695"/>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sp>
        <p:nvSpPr>
          <p:cNvPr id="8" name="Ellipse 7">
            <a:extLst>
              <a:ext uri="{FF2B5EF4-FFF2-40B4-BE49-F238E27FC236}">
                <a16:creationId xmlns:a16="http://schemas.microsoft.com/office/drawing/2014/main" id="{0EA1A516-8B20-E653-244F-FBA838B24F42}"/>
              </a:ext>
            </a:extLst>
          </p:cNvPr>
          <p:cNvSpPr/>
          <p:nvPr/>
        </p:nvSpPr>
        <p:spPr>
          <a:xfrm>
            <a:off x="321522" y="2648447"/>
            <a:ext cx="1699131" cy="1735085"/>
          </a:xfrm>
          <a:prstGeom prst="ellipse">
            <a:avLst/>
          </a:prstGeom>
          <a:solidFill>
            <a:schemeClr val="accent4">
              <a:lumMod val="50000"/>
            </a:schemeClr>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1" name="ZoneTexte 10">
            <a:extLst>
              <a:ext uri="{FF2B5EF4-FFF2-40B4-BE49-F238E27FC236}">
                <a16:creationId xmlns:a16="http://schemas.microsoft.com/office/drawing/2014/main" id="{A215A59C-A7C6-AE81-7F29-1CEB42A62025}"/>
              </a:ext>
            </a:extLst>
          </p:cNvPr>
          <p:cNvSpPr txBox="1"/>
          <p:nvPr/>
        </p:nvSpPr>
        <p:spPr>
          <a:xfrm>
            <a:off x="427570" y="3644331"/>
            <a:ext cx="1525897" cy="584775"/>
          </a:xfrm>
          <a:prstGeom prst="rect">
            <a:avLst/>
          </a:prstGeom>
          <a:noFill/>
        </p:spPr>
        <p:txBody>
          <a:bodyPr wrap="square" rtlCol="0">
            <a:spAutoFit/>
          </a:bodyPr>
          <a:lstStyle/>
          <a:p>
            <a:pPr algn="ctr"/>
            <a:r>
              <a:rPr lang="en-GB" sz="1600" b="1" noProof="0" dirty="0">
                <a:solidFill>
                  <a:schemeClr val="bg1"/>
                </a:solidFill>
              </a:rPr>
              <a:t>NOU </a:t>
            </a:r>
          </a:p>
          <a:p>
            <a:pPr algn="ctr"/>
            <a:r>
              <a:rPr lang="en-GB" sz="1600" b="1" noProof="0" dirty="0">
                <a:solidFill>
                  <a:schemeClr val="bg1"/>
                </a:solidFill>
              </a:rPr>
              <a:t>Operations</a:t>
            </a:r>
          </a:p>
        </p:txBody>
      </p:sp>
      <p:sp>
        <p:nvSpPr>
          <p:cNvPr id="21" name="ZoneTexte 20">
            <a:extLst>
              <a:ext uri="{FF2B5EF4-FFF2-40B4-BE49-F238E27FC236}">
                <a16:creationId xmlns:a16="http://schemas.microsoft.com/office/drawing/2014/main" id="{66851F84-014A-E5D8-D24F-8B143649E399}"/>
              </a:ext>
            </a:extLst>
          </p:cNvPr>
          <p:cNvSpPr txBox="1"/>
          <p:nvPr/>
        </p:nvSpPr>
        <p:spPr>
          <a:xfrm>
            <a:off x="7336733" y="261994"/>
            <a:ext cx="2596311" cy="692497"/>
          </a:xfrm>
          <a:prstGeom prst="rect">
            <a:avLst/>
          </a:prstGeom>
          <a:noFill/>
        </p:spPr>
        <p:txBody>
          <a:bodyPr wrap="square">
            <a:spAutoFit/>
          </a:bodyPr>
          <a:lstStyle/>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39" action="ppaction://hlinksldjump">
                  <a:extLst>
                    <a:ext uri="{A12FA001-AC4F-418D-AE19-62706E023703}">
                      <ahyp:hlinkClr xmlns:ahyp="http://schemas.microsoft.com/office/drawing/2018/hyperlinkcolor" val="tx"/>
                    </a:ext>
                  </a:extLst>
                </a:hlinkClick>
              </a:rPr>
              <a:t>Common Products and Equipment containing or reliant on HCFCs (2016)</a:t>
            </a:r>
            <a:endParaRPr kumimoji="0" lang="en-US" sz="13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endParaRPr>
          </a:p>
        </p:txBody>
      </p:sp>
      <p:pic>
        <p:nvPicPr>
          <p:cNvPr id="4" name="Picture 10">
            <a:hlinkClick r:id="rId34" action="ppaction://hlinksldjump"/>
            <a:extLst>
              <a:ext uri="{FF2B5EF4-FFF2-40B4-BE49-F238E27FC236}">
                <a16:creationId xmlns:a16="http://schemas.microsoft.com/office/drawing/2014/main" id="{E430281B-C6CB-8C27-E0EF-CAD8BEAD4F9D}"/>
              </a:ext>
            </a:extLst>
          </p:cNvPr>
          <p:cNvPicPr>
            <a:picLocks noChangeAspect="1"/>
          </p:cNvPicPr>
          <p:nvPr/>
        </p:nvPicPr>
        <p:blipFill>
          <a:blip r:embed="rId40">
            <a:clrChange>
              <a:clrFrom>
                <a:srgbClr val="2D76FF"/>
              </a:clrFrom>
              <a:clrTo>
                <a:srgbClr val="2D76FF">
                  <a:alpha val="0"/>
                </a:srgbClr>
              </a:clrTo>
            </a:clrChange>
            <a:duotone>
              <a:schemeClr val="accent4">
                <a:shade val="45000"/>
                <a:satMod val="135000"/>
              </a:schemeClr>
              <a:prstClr val="white"/>
            </a:duotone>
            <a:extLst>
              <a:ext uri="{BEBA8EAE-BF5A-486C-A8C5-ECC9F3942E4B}">
                <a14:imgProps xmlns:a14="http://schemas.microsoft.com/office/drawing/2010/main">
                  <a14:imgLayer r:embed="rId41">
                    <a14:imgEffect>
                      <a14:colorTemperature colorTemp="1500"/>
                    </a14:imgEffect>
                    <a14:imgEffect>
                      <a14:saturation sat="400000"/>
                    </a14:imgEffect>
                  </a14:imgLayer>
                </a14:imgProps>
              </a:ext>
              <a:ext uri="{28A0092B-C50C-407E-A947-70E740481C1C}">
                <a14:useLocalDpi xmlns:a14="http://schemas.microsoft.com/office/drawing/2010/main" val="0"/>
              </a:ext>
            </a:extLst>
          </a:blip>
          <a:srcRect l="25591" t="33280" r="30164" b="33083"/>
          <a:stretch/>
        </p:blipFill>
        <p:spPr>
          <a:xfrm>
            <a:off x="628542" y="2838338"/>
            <a:ext cx="948459" cy="721050"/>
          </a:xfrm>
          <a:prstGeom prst="rect">
            <a:avLst/>
          </a:prstGeom>
        </p:spPr>
      </p:pic>
      <p:cxnSp>
        <p:nvCxnSpPr>
          <p:cNvPr id="14" name="Straight Connector 50">
            <a:extLst>
              <a:ext uri="{FF2B5EF4-FFF2-40B4-BE49-F238E27FC236}">
                <a16:creationId xmlns:a16="http://schemas.microsoft.com/office/drawing/2014/main" id="{64831896-A753-1A59-CCE7-80B3B9DE7102}"/>
              </a:ext>
            </a:extLst>
          </p:cNvPr>
          <p:cNvCxnSpPr>
            <a:cxnSpLocks/>
          </p:cNvCxnSpPr>
          <p:nvPr/>
        </p:nvCxnSpPr>
        <p:spPr>
          <a:xfrm>
            <a:off x="7268198" y="289663"/>
            <a:ext cx="0" cy="6362741"/>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515656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8"/>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7"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84F389-1703-815B-B025-72D10FF4707B}"/>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6BED7A09-ABB3-48CC-ECC1-75D12686E3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EFFF115F-8C59-634F-5877-D6AE2D3DD2EA}"/>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solidFill>
                  <a:schemeClr val="bg1"/>
                </a:solidFill>
                <a:latin typeface="+mn-lt"/>
                <a:cs typeface="Calibri" panose="020F0502020204030204" pitchFamily="34" charset="0"/>
              </a:rPr>
              <a:t>NOU</a:t>
            </a:r>
            <a:r>
              <a:rPr lang="en-GB" sz="1300" spc="0" baseline="0" noProof="0" dirty="0">
                <a:solidFill>
                  <a:schemeClr val="bg1"/>
                </a:solidFill>
                <a:latin typeface="+mn-lt"/>
                <a:cs typeface="Calibri" panose="020F0502020204030204" pitchFamily="34" charset="0"/>
              </a:rPr>
              <a:t> OPERATIONS 2/3</a:t>
            </a:r>
            <a:endParaRPr lang="en-GB" sz="1300" spc="0" noProof="0" dirty="0">
              <a:solidFill>
                <a:schemeClr val="bg1"/>
              </a:solidFill>
              <a:latin typeface="+mn-lt"/>
              <a:cs typeface="Calibri" panose="020F0502020204030204" pitchFamily="34" charset="0"/>
            </a:endParaRPr>
          </a:p>
        </p:txBody>
      </p:sp>
      <p:sp>
        <p:nvSpPr>
          <p:cNvPr id="34" name="Rectangle 33">
            <a:extLst>
              <a:ext uri="{FF2B5EF4-FFF2-40B4-BE49-F238E27FC236}">
                <a16:creationId xmlns:a16="http://schemas.microsoft.com/office/drawing/2014/main" id="{89950814-2FFB-6AD0-C1DC-98B823CA9C8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4"/>
            <a:ext cx="450464" cy="6858003"/>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D4987A2B-01E7-0997-A620-932332B98B7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31" y="-4"/>
            <a:ext cx="1266731" cy="6858003"/>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46E12448-C2E9-073D-1DF1-0D225139B0C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1112937" y="1079020"/>
            <a:ext cx="3401707" cy="1298258"/>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37DE9E8A-2DA9-2E0E-0889-68FAB7CB1F21}"/>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42050" y="2337687"/>
            <a:ext cx="2266695" cy="2266695"/>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cxnSp>
        <p:nvCxnSpPr>
          <p:cNvPr id="26" name="Straight Connector 50">
            <a:extLst>
              <a:ext uri="{FF2B5EF4-FFF2-40B4-BE49-F238E27FC236}">
                <a16:creationId xmlns:a16="http://schemas.microsoft.com/office/drawing/2014/main" id="{53F0FA71-5C24-F6A0-1A6B-E80CDB80ECF3}"/>
              </a:ext>
            </a:extLst>
          </p:cNvPr>
          <p:cNvCxnSpPr>
            <a:cxnSpLocks/>
          </p:cNvCxnSpPr>
          <p:nvPr/>
        </p:nvCxnSpPr>
        <p:spPr>
          <a:xfrm>
            <a:off x="2594627" y="295855"/>
            <a:ext cx="0" cy="6366202"/>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17" name="Text Box 6">
            <a:extLst>
              <a:ext uri="{FF2B5EF4-FFF2-40B4-BE49-F238E27FC236}">
                <a16:creationId xmlns:a16="http://schemas.microsoft.com/office/drawing/2014/main" id="{3880E57D-E87B-0C7F-E178-6D91202099BE}"/>
              </a:ext>
            </a:extLst>
          </p:cNvPr>
          <p:cNvSpPr txBox="1">
            <a:spLocks noChangeArrowheads="1"/>
          </p:cNvSpPr>
          <p:nvPr/>
        </p:nvSpPr>
        <p:spPr bwMode="auto">
          <a:xfrm>
            <a:off x="1409203" y="1228550"/>
            <a:ext cx="1110689" cy="42135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Publications, Training Manuals, &amp; Guides</a:t>
            </a:r>
          </a:p>
        </p:txBody>
      </p:sp>
      <p:sp>
        <p:nvSpPr>
          <p:cNvPr id="10" name="TextBox 33">
            <a:extLst>
              <a:ext uri="{FF2B5EF4-FFF2-40B4-BE49-F238E27FC236}">
                <a16:creationId xmlns:a16="http://schemas.microsoft.com/office/drawing/2014/main" id="{989438E4-7C6D-7E01-8D2A-F052132203E3}"/>
              </a:ext>
            </a:extLst>
          </p:cNvPr>
          <p:cNvSpPr txBox="1"/>
          <p:nvPr/>
        </p:nvSpPr>
        <p:spPr>
          <a:xfrm>
            <a:off x="2725342" y="1116913"/>
            <a:ext cx="4448343" cy="5555230"/>
          </a:xfrm>
          <a:prstGeom prst="rect">
            <a:avLst/>
          </a:prstGeom>
          <a:noFill/>
        </p:spPr>
        <p:txBody>
          <a:bodyPr wrap="square" lIns="36000" tIns="36000" rIns="36000" bIns="36000" rtlCol="0">
            <a:spAutoFit/>
          </a:bodyPr>
          <a:lstStyle/>
          <a:p>
            <a:pPr marL="171450" indent="-171450">
              <a:lnSpc>
                <a:spcPct val="107000"/>
              </a:lnSpc>
              <a:spcAft>
                <a:spcPts val="1000"/>
              </a:spcAft>
              <a:buFont typeface="Arial" panose="020B0604020202020204" pitchFamily="34" charset="0"/>
              <a:buChar char="•"/>
              <a:defRPr/>
            </a:pPr>
            <a:r>
              <a:rPr lang="fr-FR" sz="1300" i="0" u="none" strike="noStrike" dirty="0">
                <a:solidFill>
                  <a:srgbClr val="1B397F"/>
                </a:solidFill>
                <a:effectLst/>
                <a:hlinkClick r:id="rId4" action="ppaction://hlinksldjump">
                  <a:extLst>
                    <a:ext uri="{A12FA001-AC4F-418D-AE19-62706E023703}">
                      <ahyp:hlinkClr xmlns:ahyp="http://schemas.microsoft.com/office/drawing/2018/hyperlinkcolor" val="tx"/>
                    </a:ext>
                  </a:extLst>
                </a:hlinkClick>
              </a:rPr>
              <a:t>Guidance on Streamlining National ODS/HFC Licensing System in Asia and the Pacific (2024)</a:t>
            </a:r>
            <a:endParaRPr lang="fr-FR" sz="1300" i="0" u="none" strike="noStrike" dirty="0">
              <a:solidFill>
                <a:srgbClr val="1B397F"/>
              </a:solidFill>
              <a:effectLst/>
            </a:endParaRPr>
          </a:p>
          <a:p>
            <a:pPr marL="171450" indent="-171450">
              <a:lnSpc>
                <a:spcPct val="107000"/>
              </a:lnSpc>
              <a:spcAft>
                <a:spcPts val="1000"/>
              </a:spcAft>
              <a:buFont typeface="Arial" panose="020B0604020202020204" pitchFamily="34" charset="0"/>
              <a:buChar char="•"/>
              <a:defRPr/>
            </a:pPr>
            <a:r>
              <a:rPr lang="en-US" sz="1300" i="0" u="none" strike="noStrike" dirty="0">
                <a:solidFill>
                  <a:schemeClr val="accent6">
                    <a:lumMod val="50000"/>
                  </a:schemeClr>
                </a:solidFill>
                <a:effectLst/>
                <a:hlinkClick r:id="rId5" action="ppaction://hlinksldjump">
                  <a:extLst>
                    <a:ext uri="{A12FA001-AC4F-418D-AE19-62706E023703}">
                      <ahyp:hlinkClr xmlns:ahyp="http://schemas.microsoft.com/office/drawing/2018/hyperlinkcolor" val="tx"/>
                    </a:ext>
                  </a:extLst>
                </a:hlinkClick>
              </a:rPr>
              <a:t>Cold Chain Technology Brief - Fishing Vessel Applications (2025)</a:t>
            </a:r>
            <a:r>
              <a:rPr lang="en-US" sz="1300" dirty="0">
                <a:solidFill>
                  <a:schemeClr val="accent6">
                    <a:lumMod val="50000"/>
                  </a:schemeClr>
                </a:solidFill>
                <a:hlinkClick r:id="rId5" action="ppaction://hlinksldjump">
                  <a:extLst>
                    <a:ext uri="{A12FA001-AC4F-418D-AE19-62706E023703}">
                      <ahyp:hlinkClr xmlns:ahyp="http://schemas.microsoft.com/office/drawing/2018/hyperlinkcolor" val="tx"/>
                    </a:ext>
                  </a:extLst>
                </a:hlinkClick>
              </a:rPr>
              <a:t> </a:t>
            </a:r>
            <a:endParaRPr lang="en-US" sz="1300" i="0" u="none" strike="noStrike" dirty="0">
              <a:solidFill>
                <a:schemeClr val="accent6">
                  <a:lumMod val="50000"/>
                </a:schemeClr>
              </a:solidFill>
              <a:effectLst/>
            </a:endParaRPr>
          </a:p>
          <a:p>
            <a:pPr marL="171450" indent="-171450">
              <a:lnSpc>
                <a:spcPct val="107000"/>
              </a:lnSpc>
              <a:spcAft>
                <a:spcPts val="1000"/>
              </a:spcAft>
              <a:buFont typeface="Arial" panose="020B0604020202020204" pitchFamily="34" charset="0"/>
              <a:buChar char="•"/>
              <a:defRPr/>
            </a:pPr>
            <a:r>
              <a:rPr lang="en-US" sz="1300" i="0" u="none" strike="noStrike" dirty="0">
                <a:solidFill>
                  <a:schemeClr val="accent6">
                    <a:lumMod val="50000"/>
                  </a:schemeClr>
                </a:solidFill>
                <a:effectLst/>
                <a:hlinkClick r:id="rId6" action="ppaction://hlinksldjump">
                  <a:extLst>
                    <a:ext uri="{A12FA001-AC4F-418D-AE19-62706E023703}">
                      <ahyp:hlinkClr xmlns:ahyp="http://schemas.microsoft.com/office/drawing/2018/hyperlinkcolor" val="tx"/>
                    </a:ext>
                  </a:extLst>
                </a:hlinkClick>
              </a:rPr>
              <a:t>Cold Chain Technology Brief - Commercial, Professional, and Domestic Refrigeration (2025)</a:t>
            </a:r>
            <a:endParaRPr lang="en-US" sz="1300" i="0" u="none" strike="noStrike" dirty="0">
              <a:solidFill>
                <a:schemeClr val="accent6">
                  <a:lumMod val="50000"/>
                </a:schemeClr>
              </a:solidFill>
              <a:effectLst/>
            </a:endParaRPr>
          </a:p>
          <a:p>
            <a:pPr marL="171450" indent="-171450">
              <a:lnSpc>
                <a:spcPct val="107000"/>
              </a:lnSpc>
              <a:spcAft>
                <a:spcPts val="1000"/>
              </a:spcAft>
              <a:buFont typeface="Arial" panose="020B0604020202020204" pitchFamily="34" charset="0"/>
              <a:buChar char="•"/>
              <a:defRPr/>
            </a:pPr>
            <a:r>
              <a:rPr lang="en-US" sz="1300" i="0" u="none" strike="noStrike" dirty="0">
                <a:solidFill>
                  <a:schemeClr val="accent6">
                    <a:lumMod val="50000"/>
                  </a:schemeClr>
                </a:solidFill>
                <a:effectLst/>
                <a:hlinkClick r:id="rId7" action="ppaction://hlinksldjump">
                  <a:extLst>
                    <a:ext uri="{A12FA001-AC4F-418D-AE19-62706E023703}">
                      <ahyp:hlinkClr xmlns:ahyp="http://schemas.microsoft.com/office/drawing/2018/hyperlinkcolor" val="tx"/>
                    </a:ext>
                  </a:extLst>
                </a:hlinkClick>
              </a:rPr>
              <a:t>Cold Chain Technology Brief - Walk-in Cold Rooms in Article 5 Countries (2025)</a:t>
            </a:r>
            <a:endParaRPr lang="en-US" sz="1300" i="0" u="none" strike="noStrike" dirty="0">
              <a:solidFill>
                <a:schemeClr val="accent6">
                  <a:lumMod val="50000"/>
                </a:schemeClr>
              </a:solidFill>
              <a:effectLst/>
            </a:endParaRPr>
          </a:p>
          <a:p>
            <a:pPr marL="171450" indent="-171450">
              <a:lnSpc>
                <a:spcPct val="107000"/>
              </a:lnSpc>
              <a:spcAft>
                <a:spcPts val="1000"/>
              </a:spcAft>
              <a:buFont typeface="Arial" panose="020B0604020202020204" pitchFamily="34" charset="0"/>
              <a:buChar char="•"/>
              <a:defRPr/>
            </a:pPr>
            <a:r>
              <a:rPr lang="en-US" sz="1300" dirty="0">
                <a:solidFill>
                  <a:schemeClr val="accent6">
                    <a:lumMod val="50000"/>
                  </a:schemeClr>
                </a:solidFill>
                <a:hlinkClick r:id="rId8" action="ppaction://hlinksldjump">
                  <a:extLst>
                    <a:ext uri="{A12FA001-AC4F-418D-AE19-62706E023703}">
                      <ahyp:hlinkClr xmlns:ahyp="http://schemas.microsoft.com/office/drawing/2018/hyperlinkcolor" val="tx"/>
                    </a:ext>
                  </a:extLst>
                </a:hlinkClick>
              </a:rPr>
              <a:t>Cold Chain Technology Brief – Road Refrigerated Transport in Hot Climates</a:t>
            </a:r>
            <a:r>
              <a:rPr lang="en-US" sz="1300" dirty="0">
                <a:solidFill>
                  <a:schemeClr val="accent6">
                    <a:lumMod val="50000"/>
                  </a:schemeClr>
                </a:solidFill>
              </a:rPr>
              <a:t> (2025)</a:t>
            </a:r>
            <a:endParaRPr lang="en-US" sz="1300" i="0" u="none" strike="noStrike" dirty="0">
              <a:solidFill>
                <a:schemeClr val="accent6">
                  <a:lumMod val="50000"/>
                </a:schemeClr>
              </a:solidFill>
              <a:effectLst/>
            </a:endParaRPr>
          </a:p>
          <a:p>
            <a:pPr marL="171450" indent="-171450">
              <a:spcAft>
                <a:spcPts val="1000"/>
              </a:spcAft>
              <a:buFont typeface="Arial" panose="020B0604020202020204" pitchFamily="34" charset="0"/>
              <a:buChar char="•"/>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9" action="ppaction://hlinksldjump">
                  <a:extLst>
                    <a:ext uri="{A12FA001-AC4F-418D-AE19-62706E023703}">
                      <ahyp:hlinkClr xmlns:ahyp="http://schemas.microsoft.com/office/drawing/2018/hyperlinkcolor" val="tx"/>
                    </a:ext>
                  </a:extLst>
                </a:hlinkClick>
              </a:rPr>
              <a:t>Cold Chain Technology Briefs – Vaccines (2021)</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rPr>
              <a:t>Cold Chain Technology Briefs – Refrigeration in Food Production and Processing (2020)</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1" action="ppaction://hlinksldjump">
                  <a:extLst>
                    <a:ext uri="{A12FA001-AC4F-418D-AE19-62706E023703}">
                      <ahyp:hlinkClr xmlns:ahyp="http://schemas.microsoft.com/office/drawing/2018/hyperlinkcolor" val="tx"/>
                    </a:ext>
                  </a:extLst>
                </a:hlinkClick>
              </a:rPr>
              <a:t>Cold Chain Technology Briefs – Cold Storage and Refrigerated Warehouse (2020)</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2" action="ppaction://hlinksldjump">
                  <a:extLst>
                    <a:ext uri="{A12FA001-AC4F-418D-AE19-62706E023703}">
                      <ahyp:hlinkClr xmlns:ahyp="http://schemas.microsoft.com/office/drawing/2018/hyperlinkcolor" val="tx"/>
                    </a:ext>
                  </a:extLst>
                </a:hlinkClick>
              </a:rPr>
              <a:t>Training Programme for National Ozone Officers (2020)</a:t>
            </a:r>
            <a:endParaRPr lang="fr-FR" sz="1300" i="0" u="none" strike="noStrike" dirty="0">
              <a:solidFill>
                <a:srgbClr val="1B397F"/>
              </a:solidFill>
              <a:effectLst/>
            </a:endParaRPr>
          </a:p>
          <a:p>
            <a:pPr marL="171450" indent="-171450">
              <a:lnSpc>
                <a:spcPct val="107000"/>
              </a:lnSpc>
              <a:spcAft>
                <a:spcPts val="1000"/>
              </a:spcAft>
              <a:buFont typeface="Arial" panose="020B0604020202020204" pitchFamily="34" charset="0"/>
              <a:buChar char="•"/>
              <a:defRPr/>
            </a:pPr>
            <a:r>
              <a:rPr kumimoji="0" lang="en-US" sz="130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3" action="ppaction://hlinksldjump">
                  <a:extLst>
                    <a:ext uri="{A12FA001-AC4F-418D-AE19-62706E023703}">
                      <ahyp:hlinkClr xmlns:ahyp="http://schemas.microsoft.com/office/drawing/2018/hyperlinkcolor" val="tx"/>
                    </a:ext>
                  </a:extLst>
                </a:hlinkClick>
              </a:rPr>
              <a:t>Promoting Low-GWP Refrigerants for Air-Conditioning Sectors in High Ambient temperature Countries Phase II (PRAHA-II) - Project Report (2019)</a:t>
            </a:r>
            <a:endParaRPr kumimoji="0" lang="en-US" sz="130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endParaRPr>
          </a:p>
          <a:p>
            <a:pPr marL="171450" marR="0" lvl="0" indent="-171450" algn="l" defTabSz="914358" rtl="0" eaLnBrk="1" fontAlgn="auto" latinLnBrk="0" hangingPunct="1">
              <a:lnSpc>
                <a:spcPct val="107000"/>
              </a:lnSpc>
              <a:spcBef>
                <a:spcPts val="0"/>
              </a:spcBef>
              <a:spcAft>
                <a:spcPts val="1000"/>
              </a:spcAft>
              <a:buClrTx/>
              <a:buSzTx/>
              <a:buFont typeface="Arial" panose="020B0604020202020204" pitchFamily="34" charset="0"/>
              <a:buChar char="•"/>
              <a:tabLst/>
              <a:defRPr/>
            </a:pPr>
            <a:endParaRPr kumimoji="0" lang="en-US" sz="1300" b="0" i="0" u="sng" strike="noStrike" kern="1200" cap="none" spc="0" normalizeH="0" baseline="0" noProof="0" dirty="0">
              <a:ln>
                <a:noFill/>
              </a:ln>
              <a:solidFill>
                <a:srgbClr val="1B397F"/>
              </a:solidFill>
              <a:effectLst/>
              <a:uLnTx/>
              <a:uFillTx/>
              <a:ea typeface="+mn-ea"/>
              <a:cs typeface="+mn-cs"/>
            </a:endParaRPr>
          </a:p>
        </p:txBody>
      </p:sp>
      <p:sp>
        <p:nvSpPr>
          <p:cNvPr id="11" name="TextBox 40">
            <a:extLst>
              <a:ext uri="{FF2B5EF4-FFF2-40B4-BE49-F238E27FC236}">
                <a16:creationId xmlns:a16="http://schemas.microsoft.com/office/drawing/2014/main" id="{3F915716-D558-7455-B63A-E6533F21290A}"/>
              </a:ext>
            </a:extLst>
          </p:cNvPr>
          <p:cNvSpPr txBox="1"/>
          <p:nvPr/>
        </p:nvSpPr>
        <p:spPr>
          <a:xfrm>
            <a:off x="7498425" y="1070142"/>
            <a:ext cx="4421768" cy="5787857"/>
          </a:xfrm>
          <a:prstGeom prst="rect">
            <a:avLst/>
          </a:prstGeom>
          <a:noFill/>
        </p:spPr>
        <p:txBody>
          <a:bodyPr wrap="square" lIns="36000" tIns="36000" rIns="36000" bIns="36000">
            <a:spAutoFit/>
          </a:bodyPr>
          <a:lstStyle/>
          <a:p>
            <a:pPr marL="171450" indent="-171450">
              <a:lnSpc>
                <a:spcPct val="107000"/>
              </a:lnSpc>
              <a:spcAft>
                <a:spcPts val="10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12" action="ppaction://hlinksldjump">
                  <a:extLst>
                    <a:ext uri="{A12FA001-AC4F-418D-AE19-62706E023703}">
                      <ahyp:hlinkClr xmlns:ahyp="http://schemas.microsoft.com/office/drawing/2018/hyperlinkcolor" val="tx"/>
                    </a:ext>
                  </a:extLst>
                </a:hlinkClick>
              </a:rPr>
              <a:t>Promoting Low-GWP Refrigerants for Air-Conditioning Sectors in High-Ambient Temperature Countries (PRAHA) (2016)</a:t>
            </a:r>
            <a:endParaRPr lang="en-US" sz="1300" dirty="0">
              <a:solidFill>
                <a:srgbClr val="1B397F"/>
              </a:solidFill>
              <a:ea typeface="Calibri" panose="020F0502020204030204" pitchFamily="34" charset="0"/>
              <a:cs typeface="Times New Roman" panose="02020603050405020304" pitchFamily="18" charset="0"/>
              <a:hlinkClick r:id="rId15" action="ppaction://hlinksldjump">
                <a:extLst>
                  <a:ext uri="{A12FA001-AC4F-418D-AE19-62706E023703}">
                    <ahyp:hlinkClr xmlns:ahyp="http://schemas.microsoft.com/office/drawing/2018/hyperlinkcolor" val="tx"/>
                  </a:ext>
                </a:extLst>
              </a:hlinkClick>
            </a:endParaRPr>
          </a:p>
          <a:p>
            <a:pPr marL="171450" lvl="0" indent="-171450">
              <a:lnSpc>
                <a:spcPct val="107000"/>
              </a:lnSpc>
              <a:spcAft>
                <a:spcPts val="10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16" action="ppaction://hlinksldjump">
                  <a:extLst>
                    <a:ext uri="{A12FA001-AC4F-418D-AE19-62706E023703}">
                      <ahyp:hlinkClr xmlns:ahyp="http://schemas.microsoft.com/office/drawing/2018/hyperlinkcolor" val="tx"/>
                    </a:ext>
                  </a:extLst>
                </a:hlinkClick>
              </a:rPr>
              <a:t>Legislative and Policy Options to Control Hydrofluorocarbons (2018)</a:t>
            </a:r>
            <a:endParaRPr lang="en-US" sz="1300" dirty="0">
              <a:solidFill>
                <a:srgbClr val="1B397F"/>
              </a:solidFill>
              <a:ea typeface="Calibri" panose="020F0502020204030204" pitchFamily="34" charset="0"/>
              <a:cs typeface="Times New Roman" panose="02020603050405020304" pitchFamily="18" charset="0"/>
            </a:endParaRPr>
          </a:p>
          <a:p>
            <a:pPr marL="171450" lvl="0" indent="-171450">
              <a:lnSpc>
                <a:spcPct val="107000"/>
              </a:lnSpc>
              <a:spcAft>
                <a:spcPts val="10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17" action="ppaction://hlinksldjump">
                  <a:extLst>
                    <a:ext uri="{A12FA001-AC4F-418D-AE19-62706E023703}">
                      <ahyp:hlinkClr xmlns:ahyp="http://schemas.microsoft.com/office/drawing/2018/hyperlinkcolor" val="tx"/>
                    </a:ext>
                  </a:extLst>
                </a:hlinkClick>
              </a:rPr>
              <a:t>Promoting Ozone and Climate-Friendly Technologies in Public Procurement (2016)</a:t>
            </a:r>
            <a:endParaRPr lang="en-US" sz="1300" dirty="0">
              <a:solidFill>
                <a:srgbClr val="1B397F"/>
              </a:solidFill>
              <a:ea typeface="Calibri" panose="020F0502020204030204" pitchFamily="34" charset="0"/>
              <a:cs typeface="Times New Roman" panose="02020603050405020304" pitchFamily="18" charset="0"/>
            </a:endParaRPr>
          </a:p>
          <a:p>
            <a:pPr marL="171450" lvl="0" indent="-171450" defTabSz="914358">
              <a:lnSpc>
                <a:spcPct val="107000"/>
              </a:lnSpc>
              <a:spcAft>
                <a:spcPts val="1000"/>
              </a:spcAft>
              <a:buFont typeface="Arial" panose="020B0604020202020204" pitchFamily="34" charset="0"/>
              <a:buChar char="•"/>
              <a:defRPr/>
            </a:pPr>
            <a:r>
              <a:rPr lang="en-US" sz="1300" u="sng" dirty="0" err="1">
                <a:solidFill>
                  <a:srgbClr val="1B397F"/>
                </a:solidFill>
                <a:hlinkClick r:id="rId18" action="ppaction://hlinksldjump">
                  <a:extLst>
                    <a:ext uri="{A12FA001-AC4F-418D-AE19-62706E023703}">
                      <ahyp:hlinkClr xmlns:ahyp="http://schemas.microsoft.com/office/drawing/2018/hyperlinkcolor" val="tx"/>
                    </a:ext>
                  </a:extLst>
                </a:hlinkClick>
              </a:rPr>
              <a:t>Minimising</a:t>
            </a:r>
            <a:r>
              <a:rPr lang="en-US" sz="1300" u="sng" dirty="0">
                <a:solidFill>
                  <a:srgbClr val="1B397F"/>
                </a:solidFill>
                <a:hlinkClick r:id="rId18" action="ppaction://hlinksldjump">
                  <a:extLst>
                    <a:ext uri="{A12FA001-AC4F-418D-AE19-62706E023703}">
                      <ahyp:hlinkClr xmlns:ahyp="http://schemas.microsoft.com/office/drawing/2018/hyperlinkcolor" val="tx"/>
                    </a:ext>
                  </a:extLst>
                </a:hlinkClick>
              </a:rPr>
              <a:t> Quarantine and Pre-shipment (QPS) Uses of Methyl Bromide: Tools for Controlling, Monitoring and Reporting (2016)</a:t>
            </a:r>
            <a:endParaRPr lang="en-US" sz="1300" u="sng" dirty="0">
              <a:solidFill>
                <a:srgbClr val="1B397F"/>
              </a:solidFill>
            </a:endParaRPr>
          </a:p>
          <a:p>
            <a:pPr marL="171450" indent="-171450">
              <a:lnSpc>
                <a:spcPct val="107000"/>
              </a:lnSpc>
              <a:spcAft>
                <a:spcPts val="8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16" action="ppaction://hlinksldjump">
                  <a:extLst>
                    <a:ext uri="{A12FA001-AC4F-418D-AE19-62706E023703}">
                      <ahyp:hlinkClr xmlns:ahyp="http://schemas.microsoft.com/office/drawing/2018/hyperlinkcolor" val="tx"/>
                    </a:ext>
                  </a:extLst>
                </a:hlinkClick>
              </a:rPr>
              <a:t>Financing the Climate Co-benefits of HCFC Phase-out:  A Guide for LVCs (2015)</a:t>
            </a:r>
            <a:endParaRPr lang="en-US" sz="1300" dirty="0">
              <a:solidFill>
                <a:srgbClr val="1B397F"/>
              </a:solidFill>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8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rPr>
              <a:t>Good Servicing Practices: Phasing out HCFCs in the RAC Servicing Sector (2015)</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0"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0" action="ppaction://hlinksldjump">
                  <a:extLst>
                    <a:ext uri="{A12FA001-AC4F-418D-AE19-62706E023703}">
                      <ahyp:hlinkClr xmlns:ahyp="http://schemas.microsoft.com/office/drawing/2018/hyperlinkcolor" val="tx"/>
                    </a:ext>
                  </a:extLst>
                </a:hlinkClick>
              </a:rPr>
              <a:t>International Standards in the RAC sector (2015)</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1" action="ppaction://hlinksldjump">
                  <a:extLst>
                    <a:ext uri="{A12FA001-AC4F-418D-AE19-62706E023703}">
                      <ahyp:hlinkClr xmlns:ahyp="http://schemas.microsoft.com/office/drawing/2018/hyperlinkcolor" val="tx"/>
                    </a:ext>
                  </a:extLst>
                </a:hlinkClick>
              </a:rPr>
              <a:t>National Certification Schemes for RAC service technicians (2015)</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2"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2" action="ppaction://hlinksldjump">
                  <a:extLst>
                    <a:ext uri="{A12FA001-AC4F-418D-AE19-62706E023703}">
                      <ahyp:hlinkClr xmlns:ahyp="http://schemas.microsoft.com/office/drawing/2018/hyperlinkcolor" val="tx"/>
                    </a:ext>
                  </a:extLst>
                </a:hlinkClick>
              </a:rPr>
              <a:t>Phasing-out HCFC in Small and Medium-sized Foam Enterprises (2015)</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3" action="ppaction://hlinksldjump">
                <a:extLst>
                  <a:ext uri="{A12FA001-AC4F-418D-AE19-62706E023703}">
                    <ahyp:hlinkClr xmlns:ahyp="http://schemas.microsoft.com/office/drawing/2018/hyperlinkcolor" val="tx"/>
                  </a:ext>
                </a:extLst>
              </a:hlinkClick>
            </a:endParaRPr>
          </a:p>
          <a:p>
            <a:pPr marL="171450" marR="0" lvl="0" indent="-171450" algn="l" defTabSz="914358"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3" action="ppaction://hlinksldjump">
                  <a:extLst>
                    <a:ext uri="{A12FA001-AC4F-418D-AE19-62706E023703}">
                      <ahyp:hlinkClr xmlns:ahyp="http://schemas.microsoft.com/office/drawing/2018/hyperlinkcolor" val="tx"/>
                    </a:ext>
                  </a:extLst>
                </a:hlinkClick>
              </a:rPr>
              <a:t>The Montreal Protocol and Human Health: How Global Action Protects Us from the Ravages of Ultraviolet Radiation (2015)</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R="0" lvl="0" algn="l" defTabSz="914358" rtl="0" eaLnBrk="1" fontAlgn="auto" latinLnBrk="0" hangingPunct="1">
              <a:lnSpc>
                <a:spcPct val="107000"/>
              </a:lnSpc>
              <a:spcBef>
                <a:spcPts val="0"/>
              </a:spcBef>
              <a:spcAft>
                <a:spcPts val="1000"/>
              </a:spcAft>
              <a:buClrTx/>
              <a:buSzTx/>
              <a:tabLst/>
              <a:defRPr/>
            </a:pP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p:txBody>
      </p:sp>
      <p:sp>
        <p:nvSpPr>
          <p:cNvPr id="5" name="Ellipse 4">
            <a:hlinkClick r:id="rId24" action="ppaction://hlinksldjump"/>
            <a:extLst>
              <a:ext uri="{FF2B5EF4-FFF2-40B4-BE49-F238E27FC236}">
                <a16:creationId xmlns:a16="http://schemas.microsoft.com/office/drawing/2014/main" id="{305FD753-2D30-4D3A-BD18-34FEEEB8CF8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7" name="Graphique 6" descr="Logement avec un remplissage uni">
            <a:hlinkClick r:id="rId24" action="ppaction://hlinksldjump"/>
            <a:extLst>
              <a:ext uri="{FF2B5EF4-FFF2-40B4-BE49-F238E27FC236}">
                <a16:creationId xmlns:a16="http://schemas.microsoft.com/office/drawing/2014/main" id="{7B9AA6BC-DC98-9271-3944-4C64749EDC33}"/>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8" name="Ellipse 7">
            <a:hlinkClick r:id="rId26" action="ppaction://hlinksldjump"/>
            <a:extLst>
              <a:ext uri="{FF2B5EF4-FFF2-40B4-BE49-F238E27FC236}">
                <a16:creationId xmlns:a16="http://schemas.microsoft.com/office/drawing/2014/main" id="{B52DA365-D6CA-7CBE-8D40-E5F0577F57E7}"/>
              </a:ext>
            </a:extLst>
          </p:cNvPr>
          <p:cNvSpPr/>
          <p:nvPr/>
        </p:nvSpPr>
        <p:spPr>
          <a:xfrm>
            <a:off x="10017603" y="191487"/>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2" name="Graphique 11" descr="Cercle avec flèche gauche avec un remplissage uni">
            <a:hlinkClick r:id="rId26" action="ppaction://hlinksldjump"/>
            <a:extLst>
              <a:ext uri="{FF2B5EF4-FFF2-40B4-BE49-F238E27FC236}">
                <a16:creationId xmlns:a16="http://schemas.microsoft.com/office/drawing/2014/main" id="{E3766636-4BC2-5217-1AB4-6F2FF32626EB}"/>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10101837" y="261994"/>
            <a:ext cx="669408" cy="669408"/>
          </a:xfrm>
          <a:prstGeom prst="rect">
            <a:avLst/>
          </a:prstGeom>
        </p:spPr>
      </p:pic>
      <p:sp>
        <p:nvSpPr>
          <p:cNvPr id="13" name="Ellipse 12">
            <a:extLst>
              <a:ext uri="{FF2B5EF4-FFF2-40B4-BE49-F238E27FC236}">
                <a16:creationId xmlns:a16="http://schemas.microsoft.com/office/drawing/2014/main" id="{2C0CEB98-DD22-D8E6-B35F-717F8372BD70}"/>
              </a:ext>
            </a:extLst>
          </p:cNvPr>
          <p:cNvSpPr/>
          <p:nvPr/>
        </p:nvSpPr>
        <p:spPr>
          <a:xfrm>
            <a:off x="321522" y="2648447"/>
            <a:ext cx="1699131" cy="1735085"/>
          </a:xfrm>
          <a:prstGeom prst="ellipse">
            <a:avLst/>
          </a:prstGeom>
          <a:solidFill>
            <a:schemeClr val="accent4">
              <a:lumMod val="50000"/>
            </a:schemeClr>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5" name="ZoneTexte 14">
            <a:extLst>
              <a:ext uri="{FF2B5EF4-FFF2-40B4-BE49-F238E27FC236}">
                <a16:creationId xmlns:a16="http://schemas.microsoft.com/office/drawing/2014/main" id="{F9AD5053-B00E-014A-70E1-F148AA298D20}"/>
              </a:ext>
            </a:extLst>
          </p:cNvPr>
          <p:cNvSpPr txBox="1"/>
          <p:nvPr/>
        </p:nvSpPr>
        <p:spPr>
          <a:xfrm>
            <a:off x="427570" y="3644331"/>
            <a:ext cx="1525897" cy="584775"/>
          </a:xfrm>
          <a:prstGeom prst="rect">
            <a:avLst/>
          </a:prstGeom>
          <a:noFill/>
        </p:spPr>
        <p:txBody>
          <a:bodyPr wrap="square" rtlCol="0">
            <a:spAutoFit/>
          </a:bodyPr>
          <a:lstStyle/>
          <a:p>
            <a:pPr algn="ctr"/>
            <a:r>
              <a:rPr lang="en-GB" sz="1600" b="1" noProof="0" dirty="0">
                <a:solidFill>
                  <a:schemeClr val="bg1"/>
                </a:solidFill>
              </a:rPr>
              <a:t>NOU </a:t>
            </a:r>
          </a:p>
          <a:p>
            <a:pPr algn="ctr"/>
            <a:r>
              <a:rPr lang="en-GB" sz="1600" b="1" noProof="0" dirty="0">
                <a:solidFill>
                  <a:schemeClr val="bg1"/>
                </a:solidFill>
              </a:rPr>
              <a:t>Operations</a:t>
            </a:r>
          </a:p>
        </p:txBody>
      </p:sp>
      <p:pic>
        <p:nvPicPr>
          <p:cNvPr id="3" name="Image 2" descr="Une image contenant symbole, croquis, conception, illustration&#10;&#10;Description générée automatiquement">
            <a:extLst>
              <a:ext uri="{FF2B5EF4-FFF2-40B4-BE49-F238E27FC236}">
                <a16:creationId xmlns:a16="http://schemas.microsoft.com/office/drawing/2014/main" id="{D043DE41-6F45-9E69-B7DC-A898D05831C9}"/>
              </a:ext>
            </a:extLst>
          </p:cNvPr>
          <p:cNvPicPr>
            <a:picLocks noChangeAspect="1"/>
          </p:cNvPicPr>
          <p:nvPr/>
        </p:nvPicPr>
        <p:blipFill>
          <a:blip r:embed="rId28" cstate="email">
            <a:alphaModFix/>
            <a:duotone>
              <a:prstClr val="black"/>
              <a:srgbClr val="FF2F92">
                <a:tint val="45000"/>
                <a:satMod val="400000"/>
              </a:srgbClr>
            </a:duotone>
            <a:extLst>
              <a:ext uri="{BEBA8EAE-BF5A-486C-A8C5-ECC9F3942E4B}">
                <a14:imgProps xmlns:a14="http://schemas.microsoft.com/office/drawing/2010/main">
                  <a14:imgLayer r:embed="rId29">
                    <a14:imgEffect>
                      <a14:sharpenSoften amount="100000"/>
                    </a14:imgEffect>
                    <a14:imgEffect>
                      <a14:colorTemperature colorTemp="1500"/>
                    </a14:imgEffect>
                    <a14:imgEffect>
                      <a14:saturation sat="400000"/>
                    </a14:imgEffect>
                    <a14:imgEffect>
                      <a14:brightnessContrast bright="-23000" contrast="48000"/>
                    </a14:imgEffect>
                  </a14:imgLayer>
                </a14:imgProps>
              </a:ext>
              <a:ext uri="{28A0092B-C50C-407E-A947-70E740481C1C}">
                <a14:useLocalDpi xmlns:a14="http://schemas.microsoft.com/office/drawing/2010/main"/>
              </a:ext>
            </a:extLst>
          </a:blip>
          <a:stretch>
            <a:fillRect/>
          </a:stretch>
        </p:blipFill>
        <p:spPr>
          <a:xfrm>
            <a:off x="1492837" y="378673"/>
            <a:ext cx="896340" cy="814855"/>
          </a:xfrm>
          <a:prstGeom prst="rect">
            <a:avLst/>
          </a:prstGeom>
        </p:spPr>
      </p:pic>
      <p:pic>
        <p:nvPicPr>
          <p:cNvPr id="16" name="Picture 10">
            <a:hlinkClick r:id="rId26" action="ppaction://hlinksldjump"/>
            <a:extLst>
              <a:ext uri="{FF2B5EF4-FFF2-40B4-BE49-F238E27FC236}">
                <a16:creationId xmlns:a16="http://schemas.microsoft.com/office/drawing/2014/main" id="{6A3AC316-7077-D03A-5C55-741D1D48FC24}"/>
              </a:ext>
            </a:extLst>
          </p:cNvPr>
          <p:cNvPicPr>
            <a:picLocks noChangeAspect="1"/>
          </p:cNvPicPr>
          <p:nvPr/>
        </p:nvPicPr>
        <p:blipFill>
          <a:blip r:embed="rId30">
            <a:clrChange>
              <a:clrFrom>
                <a:srgbClr val="2D76FF"/>
              </a:clrFrom>
              <a:clrTo>
                <a:srgbClr val="2D76FF">
                  <a:alpha val="0"/>
                </a:srgbClr>
              </a:clrTo>
            </a:clrChange>
            <a:duotone>
              <a:schemeClr val="accent4">
                <a:shade val="45000"/>
                <a:satMod val="135000"/>
              </a:schemeClr>
              <a:prstClr val="white"/>
            </a:duotone>
            <a:extLst>
              <a:ext uri="{BEBA8EAE-BF5A-486C-A8C5-ECC9F3942E4B}">
                <a14:imgProps xmlns:a14="http://schemas.microsoft.com/office/drawing/2010/main">
                  <a14:imgLayer r:embed="rId31">
                    <a14:imgEffect>
                      <a14:colorTemperature colorTemp="1500"/>
                    </a14:imgEffect>
                    <a14:imgEffect>
                      <a14:saturation sat="400000"/>
                    </a14:imgEffect>
                  </a14:imgLayer>
                </a14:imgProps>
              </a:ext>
              <a:ext uri="{28A0092B-C50C-407E-A947-70E740481C1C}">
                <a14:useLocalDpi xmlns:a14="http://schemas.microsoft.com/office/drawing/2010/main" val="0"/>
              </a:ext>
            </a:extLst>
          </a:blip>
          <a:srcRect l="25591" t="33280" r="30164" b="33083"/>
          <a:stretch/>
        </p:blipFill>
        <p:spPr>
          <a:xfrm>
            <a:off x="615732" y="2853144"/>
            <a:ext cx="948459" cy="721050"/>
          </a:xfrm>
          <a:prstGeom prst="rect">
            <a:avLst/>
          </a:prstGeom>
        </p:spPr>
      </p:pic>
      <p:cxnSp>
        <p:nvCxnSpPr>
          <p:cNvPr id="20" name="Straight Connector 50">
            <a:extLst>
              <a:ext uri="{FF2B5EF4-FFF2-40B4-BE49-F238E27FC236}">
                <a16:creationId xmlns:a16="http://schemas.microsoft.com/office/drawing/2014/main" id="{0CADBFDF-D2D9-E6FE-75E0-CAB35E7FD31E}"/>
              </a:ext>
            </a:extLst>
          </p:cNvPr>
          <p:cNvCxnSpPr>
            <a:cxnSpLocks/>
          </p:cNvCxnSpPr>
          <p:nvPr/>
        </p:nvCxnSpPr>
        <p:spPr>
          <a:xfrm>
            <a:off x="7370310" y="517643"/>
            <a:ext cx="0" cy="6144414"/>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684636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7"/>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2"/>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8"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AC8F659-7F4F-1CF7-2285-0A23CF010CEE}"/>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A2EC73B7-6FB6-0625-1FA4-E9F35899B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B40923CF-9B8E-8B04-4FAA-B5CBEB8BD3A6}"/>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solidFill>
                  <a:schemeClr val="bg1"/>
                </a:solidFill>
                <a:latin typeface="+mn-lt"/>
                <a:cs typeface="Calibri" panose="020F0502020204030204" pitchFamily="34" charset="0"/>
              </a:rPr>
              <a:t>NOU</a:t>
            </a:r>
            <a:r>
              <a:rPr lang="en-GB" sz="1300" spc="0" baseline="0" noProof="0" dirty="0">
                <a:solidFill>
                  <a:schemeClr val="bg1"/>
                </a:solidFill>
                <a:latin typeface="+mn-lt"/>
                <a:cs typeface="Calibri" panose="020F0502020204030204" pitchFamily="34" charset="0"/>
              </a:rPr>
              <a:t> OPERATIONS 2/3</a:t>
            </a:r>
            <a:endParaRPr lang="en-GB" sz="1300" spc="0" noProof="0" dirty="0">
              <a:solidFill>
                <a:schemeClr val="bg1"/>
              </a:solidFill>
              <a:latin typeface="+mn-lt"/>
              <a:cs typeface="Calibri" panose="020F0502020204030204" pitchFamily="34" charset="0"/>
            </a:endParaRPr>
          </a:p>
        </p:txBody>
      </p:sp>
      <p:sp>
        <p:nvSpPr>
          <p:cNvPr id="34" name="Rectangle 33">
            <a:extLst>
              <a:ext uri="{FF2B5EF4-FFF2-40B4-BE49-F238E27FC236}">
                <a16:creationId xmlns:a16="http://schemas.microsoft.com/office/drawing/2014/main" id="{785CE1C3-58A7-4FC5-27C1-F6DCABCEBB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4"/>
            <a:ext cx="450464" cy="6858003"/>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C6B2CACA-8842-7970-9A68-241534D6C1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31" y="-4"/>
            <a:ext cx="1266731" cy="6858003"/>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CEBBE2A1-BF8D-2A91-6AB9-3A1E737761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1112937" y="1079020"/>
            <a:ext cx="3401707" cy="1298258"/>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AD06A241-1C1D-919E-6DE8-86CB1B465FF7}"/>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42050" y="2337687"/>
            <a:ext cx="2266695" cy="2266695"/>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cxnSp>
        <p:nvCxnSpPr>
          <p:cNvPr id="26" name="Straight Connector 50">
            <a:extLst>
              <a:ext uri="{FF2B5EF4-FFF2-40B4-BE49-F238E27FC236}">
                <a16:creationId xmlns:a16="http://schemas.microsoft.com/office/drawing/2014/main" id="{5350DF47-3244-8EDB-79A3-88C467E03570}"/>
              </a:ext>
            </a:extLst>
          </p:cNvPr>
          <p:cNvCxnSpPr>
            <a:cxnSpLocks/>
          </p:cNvCxnSpPr>
          <p:nvPr/>
        </p:nvCxnSpPr>
        <p:spPr>
          <a:xfrm>
            <a:off x="2594627" y="295855"/>
            <a:ext cx="0" cy="6366202"/>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17" name="Text Box 6">
            <a:extLst>
              <a:ext uri="{FF2B5EF4-FFF2-40B4-BE49-F238E27FC236}">
                <a16:creationId xmlns:a16="http://schemas.microsoft.com/office/drawing/2014/main" id="{77061DFB-EBC9-4FD0-C49C-C2736998649B}"/>
              </a:ext>
            </a:extLst>
          </p:cNvPr>
          <p:cNvSpPr txBox="1">
            <a:spLocks noChangeArrowheads="1"/>
          </p:cNvSpPr>
          <p:nvPr/>
        </p:nvSpPr>
        <p:spPr bwMode="auto">
          <a:xfrm>
            <a:off x="1409203" y="1228550"/>
            <a:ext cx="1110689" cy="42135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Publications, Training Manuals, &amp; Guides</a:t>
            </a:r>
          </a:p>
        </p:txBody>
      </p:sp>
      <p:sp>
        <p:nvSpPr>
          <p:cNvPr id="11" name="TextBox 40">
            <a:extLst>
              <a:ext uri="{FF2B5EF4-FFF2-40B4-BE49-F238E27FC236}">
                <a16:creationId xmlns:a16="http://schemas.microsoft.com/office/drawing/2014/main" id="{060D5674-D864-9F62-2E1C-2C18568E1538}"/>
              </a:ext>
            </a:extLst>
          </p:cNvPr>
          <p:cNvSpPr txBox="1"/>
          <p:nvPr/>
        </p:nvSpPr>
        <p:spPr>
          <a:xfrm>
            <a:off x="7503502" y="1276867"/>
            <a:ext cx="4187741" cy="3057623"/>
          </a:xfrm>
          <a:prstGeom prst="rect">
            <a:avLst/>
          </a:prstGeom>
          <a:noFill/>
        </p:spPr>
        <p:txBody>
          <a:bodyPr wrap="square" lIns="36000" tIns="36000" rIns="36000" bIns="36000">
            <a:spAutoFit/>
          </a:bodyPr>
          <a:lstStyle/>
          <a:p>
            <a:pPr marL="171450" indent="-171450">
              <a:lnSpc>
                <a:spcPct val="107000"/>
              </a:lnSpc>
              <a:spcAft>
                <a:spcPts val="10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Lower-GWP Alternatives in Commercial and Transport Refrigeration: An Expanded Compilation of Propane, CO2, Ammonia and HFO Case Studies (2014)</a:t>
            </a:r>
            <a:endParaRPr lang="en-US" sz="1300" dirty="0">
              <a:solidFill>
                <a:srgbClr val="1B397F"/>
              </a:solidFill>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Phasing-out Methyl Bromide in Developing Countries (2014)</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6" action="ppaction://hlinksldjump">
                  <a:extLst>
                    <a:ext uri="{A12FA001-AC4F-418D-AE19-62706E023703}">
                      <ahyp:hlinkClr xmlns:ahyp="http://schemas.microsoft.com/office/drawing/2018/hyperlinkcolor" val="tx"/>
                    </a:ext>
                  </a:extLst>
                </a:hlinkClick>
              </a:rPr>
              <a:t>Low-GWP Alternatives for Small Rigid PU Foam Enterprises (2014)</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7" action="ppaction://hlinksldjump">
                  <a:extLst>
                    <a:ext uri="{A12FA001-AC4F-418D-AE19-62706E023703}">
                      <ahyp:hlinkClr xmlns:ahyp="http://schemas.microsoft.com/office/drawing/2018/hyperlinkcolor" val="tx"/>
                    </a:ext>
                  </a:extLst>
                </a:hlinkClick>
              </a:rPr>
              <a:t>UNEP Guide for National Ozone Officers (2013)</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358"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8" action="ppaction://hlinksldjump">
                  <a:extLst>
                    <a:ext uri="{A12FA001-AC4F-418D-AE19-62706E023703}">
                      <ahyp:hlinkClr xmlns:ahyp="http://schemas.microsoft.com/office/drawing/2018/hyperlinkcolor" val="tx"/>
                    </a:ext>
                  </a:extLst>
                </a:hlinkClick>
              </a:rPr>
              <a:t>The Montreal Protocol and the Green Economy: Assessing the contributions and co-benefits of a multilateral environmental agreement (2012)</a:t>
            </a: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R="0" lvl="0" algn="l" defTabSz="914358" rtl="0" eaLnBrk="1" fontAlgn="auto" latinLnBrk="0" hangingPunct="1">
              <a:lnSpc>
                <a:spcPct val="107000"/>
              </a:lnSpc>
              <a:spcBef>
                <a:spcPts val="0"/>
              </a:spcBef>
              <a:spcAft>
                <a:spcPts val="1000"/>
              </a:spcAft>
              <a:buClrTx/>
              <a:buSzTx/>
              <a:tabLst/>
              <a:defRPr/>
            </a:pPr>
            <a:endParaRPr kumimoji="0" lang="en-US" sz="13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p:txBody>
      </p:sp>
      <p:sp>
        <p:nvSpPr>
          <p:cNvPr id="5" name="Ellipse 4">
            <a:hlinkClick r:id="rId9" action="ppaction://hlinksldjump"/>
            <a:extLst>
              <a:ext uri="{FF2B5EF4-FFF2-40B4-BE49-F238E27FC236}">
                <a16:creationId xmlns:a16="http://schemas.microsoft.com/office/drawing/2014/main" id="{C45793CA-8912-7A4F-9934-D71180309E0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7" name="Graphique 6" descr="Logement avec un remplissage uni">
            <a:hlinkClick r:id="rId9" action="ppaction://hlinksldjump"/>
            <a:extLst>
              <a:ext uri="{FF2B5EF4-FFF2-40B4-BE49-F238E27FC236}">
                <a16:creationId xmlns:a16="http://schemas.microsoft.com/office/drawing/2014/main" id="{4BD06330-28F0-783F-9F29-B110BC9F9343}"/>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8" name="Ellipse 7">
            <a:hlinkClick r:id="rId11" action="ppaction://hlinksldjump"/>
            <a:extLst>
              <a:ext uri="{FF2B5EF4-FFF2-40B4-BE49-F238E27FC236}">
                <a16:creationId xmlns:a16="http://schemas.microsoft.com/office/drawing/2014/main" id="{A871E436-2256-355A-4BDD-8985A9D3B006}"/>
              </a:ext>
            </a:extLst>
          </p:cNvPr>
          <p:cNvSpPr/>
          <p:nvPr/>
        </p:nvSpPr>
        <p:spPr>
          <a:xfrm>
            <a:off x="10017603" y="191487"/>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2" name="Graphique 11" descr="Cercle avec flèche gauche avec un remplissage uni">
            <a:hlinkClick r:id="rId11" action="ppaction://hlinksldjump"/>
            <a:extLst>
              <a:ext uri="{FF2B5EF4-FFF2-40B4-BE49-F238E27FC236}">
                <a16:creationId xmlns:a16="http://schemas.microsoft.com/office/drawing/2014/main" id="{E7B1F7B7-527B-FD12-C496-57836D47E827}"/>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0101837" y="261994"/>
            <a:ext cx="669408" cy="669408"/>
          </a:xfrm>
          <a:prstGeom prst="rect">
            <a:avLst/>
          </a:prstGeom>
        </p:spPr>
      </p:pic>
      <p:sp>
        <p:nvSpPr>
          <p:cNvPr id="13" name="Ellipse 12">
            <a:extLst>
              <a:ext uri="{FF2B5EF4-FFF2-40B4-BE49-F238E27FC236}">
                <a16:creationId xmlns:a16="http://schemas.microsoft.com/office/drawing/2014/main" id="{EA428040-C29A-776D-BCF1-618FAAE0FA90}"/>
              </a:ext>
            </a:extLst>
          </p:cNvPr>
          <p:cNvSpPr/>
          <p:nvPr/>
        </p:nvSpPr>
        <p:spPr>
          <a:xfrm>
            <a:off x="321522" y="2648447"/>
            <a:ext cx="1699131" cy="1735085"/>
          </a:xfrm>
          <a:prstGeom prst="ellipse">
            <a:avLst/>
          </a:prstGeom>
          <a:solidFill>
            <a:schemeClr val="accent4">
              <a:lumMod val="50000"/>
            </a:schemeClr>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5" name="ZoneTexte 14">
            <a:extLst>
              <a:ext uri="{FF2B5EF4-FFF2-40B4-BE49-F238E27FC236}">
                <a16:creationId xmlns:a16="http://schemas.microsoft.com/office/drawing/2014/main" id="{1D76E4FC-461F-D927-8DA5-338E92B0A538}"/>
              </a:ext>
            </a:extLst>
          </p:cNvPr>
          <p:cNvSpPr txBox="1"/>
          <p:nvPr/>
        </p:nvSpPr>
        <p:spPr>
          <a:xfrm>
            <a:off x="427570" y="3644331"/>
            <a:ext cx="1525897" cy="584775"/>
          </a:xfrm>
          <a:prstGeom prst="rect">
            <a:avLst/>
          </a:prstGeom>
          <a:noFill/>
        </p:spPr>
        <p:txBody>
          <a:bodyPr wrap="square" rtlCol="0">
            <a:spAutoFit/>
          </a:bodyPr>
          <a:lstStyle/>
          <a:p>
            <a:pPr algn="ctr"/>
            <a:r>
              <a:rPr lang="en-GB" sz="1600" b="1" noProof="0" dirty="0">
                <a:solidFill>
                  <a:schemeClr val="bg1"/>
                </a:solidFill>
              </a:rPr>
              <a:t>NOU </a:t>
            </a:r>
          </a:p>
          <a:p>
            <a:pPr algn="ctr"/>
            <a:r>
              <a:rPr lang="en-GB" sz="1600" b="1" noProof="0" dirty="0">
                <a:solidFill>
                  <a:schemeClr val="bg1"/>
                </a:solidFill>
              </a:rPr>
              <a:t>Operations</a:t>
            </a:r>
          </a:p>
        </p:txBody>
      </p:sp>
      <p:pic>
        <p:nvPicPr>
          <p:cNvPr id="3" name="Image 2" descr="Une image contenant symbole, croquis, conception, illustration&#10;&#10;Description générée automatiquement">
            <a:extLst>
              <a:ext uri="{FF2B5EF4-FFF2-40B4-BE49-F238E27FC236}">
                <a16:creationId xmlns:a16="http://schemas.microsoft.com/office/drawing/2014/main" id="{70C0EDCA-F802-C177-8D45-08E9FCA0F79A}"/>
              </a:ext>
            </a:extLst>
          </p:cNvPr>
          <p:cNvPicPr>
            <a:picLocks noChangeAspect="1"/>
          </p:cNvPicPr>
          <p:nvPr/>
        </p:nvPicPr>
        <p:blipFill>
          <a:blip r:embed="rId13" cstate="email">
            <a:alphaModFix/>
            <a:duotone>
              <a:prstClr val="black"/>
              <a:srgbClr val="FF2F92">
                <a:tint val="45000"/>
                <a:satMod val="400000"/>
              </a:srgbClr>
            </a:duotone>
            <a:extLst>
              <a:ext uri="{BEBA8EAE-BF5A-486C-A8C5-ECC9F3942E4B}">
                <a14:imgProps xmlns:a14="http://schemas.microsoft.com/office/drawing/2010/main">
                  <a14:imgLayer r:embed="rId14">
                    <a14:imgEffect>
                      <a14:sharpenSoften amount="100000"/>
                    </a14:imgEffect>
                    <a14:imgEffect>
                      <a14:colorTemperature colorTemp="1500"/>
                    </a14:imgEffect>
                    <a14:imgEffect>
                      <a14:saturation sat="400000"/>
                    </a14:imgEffect>
                    <a14:imgEffect>
                      <a14:brightnessContrast bright="-23000" contrast="48000"/>
                    </a14:imgEffect>
                  </a14:imgLayer>
                </a14:imgProps>
              </a:ext>
              <a:ext uri="{28A0092B-C50C-407E-A947-70E740481C1C}">
                <a14:useLocalDpi xmlns:a14="http://schemas.microsoft.com/office/drawing/2010/main"/>
              </a:ext>
            </a:extLst>
          </a:blip>
          <a:stretch>
            <a:fillRect/>
          </a:stretch>
        </p:blipFill>
        <p:spPr>
          <a:xfrm>
            <a:off x="1492837" y="378673"/>
            <a:ext cx="896340" cy="814855"/>
          </a:xfrm>
          <a:prstGeom prst="rect">
            <a:avLst/>
          </a:prstGeom>
        </p:spPr>
      </p:pic>
      <p:pic>
        <p:nvPicPr>
          <p:cNvPr id="16" name="Picture 10">
            <a:hlinkClick r:id="rId11" action="ppaction://hlinksldjump"/>
            <a:extLst>
              <a:ext uri="{FF2B5EF4-FFF2-40B4-BE49-F238E27FC236}">
                <a16:creationId xmlns:a16="http://schemas.microsoft.com/office/drawing/2014/main" id="{68E54E4B-096B-285B-4A61-4D4699E8A735}"/>
              </a:ext>
            </a:extLst>
          </p:cNvPr>
          <p:cNvPicPr>
            <a:picLocks noChangeAspect="1"/>
          </p:cNvPicPr>
          <p:nvPr/>
        </p:nvPicPr>
        <p:blipFill>
          <a:blip r:embed="rId15">
            <a:clrChange>
              <a:clrFrom>
                <a:srgbClr val="2D76FF"/>
              </a:clrFrom>
              <a:clrTo>
                <a:srgbClr val="2D76FF">
                  <a:alpha val="0"/>
                </a:srgbClr>
              </a:clrTo>
            </a:clrChange>
            <a:duotone>
              <a:schemeClr val="accent4">
                <a:shade val="45000"/>
                <a:satMod val="135000"/>
              </a:schemeClr>
              <a:prstClr val="white"/>
            </a:duotone>
            <a:extLst>
              <a:ext uri="{BEBA8EAE-BF5A-486C-A8C5-ECC9F3942E4B}">
                <a14:imgProps xmlns:a14="http://schemas.microsoft.com/office/drawing/2010/main">
                  <a14:imgLayer r:embed="rId16">
                    <a14:imgEffect>
                      <a14:colorTemperature colorTemp="1500"/>
                    </a14:imgEffect>
                    <a14:imgEffect>
                      <a14:saturation sat="400000"/>
                    </a14:imgEffect>
                  </a14:imgLayer>
                </a14:imgProps>
              </a:ext>
              <a:ext uri="{28A0092B-C50C-407E-A947-70E740481C1C}">
                <a14:useLocalDpi xmlns:a14="http://schemas.microsoft.com/office/drawing/2010/main" val="0"/>
              </a:ext>
            </a:extLst>
          </a:blip>
          <a:srcRect l="25591" t="33280" r="30164" b="33083"/>
          <a:stretch/>
        </p:blipFill>
        <p:spPr>
          <a:xfrm>
            <a:off x="615732" y="2853144"/>
            <a:ext cx="948459" cy="721050"/>
          </a:xfrm>
          <a:prstGeom prst="rect">
            <a:avLst/>
          </a:prstGeom>
        </p:spPr>
      </p:pic>
      <p:cxnSp>
        <p:nvCxnSpPr>
          <p:cNvPr id="20" name="Straight Connector 50">
            <a:extLst>
              <a:ext uri="{FF2B5EF4-FFF2-40B4-BE49-F238E27FC236}">
                <a16:creationId xmlns:a16="http://schemas.microsoft.com/office/drawing/2014/main" id="{99621150-B72D-392F-E4CD-DA34E3E064BC}"/>
              </a:ext>
            </a:extLst>
          </p:cNvPr>
          <p:cNvCxnSpPr>
            <a:cxnSpLocks/>
          </p:cNvCxnSpPr>
          <p:nvPr/>
        </p:nvCxnSpPr>
        <p:spPr>
          <a:xfrm>
            <a:off x="7500938" y="517643"/>
            <a:ext cx="0" cy="6144414"/>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14" name="TextBox 13">
            <a:extLst>
              <a:ext uri="{FF2B5EF4-FFF2-40B4-BE49-F238E27FC236}">
                <a16:creationId xmlns:a16="http://schemas.microsoft.com/office/drawing/2014/main" id="{0C955E7C-8799-9562-557D-3F36013BFACB}"/>
              </a:ext>
            </a:extLst>
          </p:cNvPr>
          <p:cNvSpPr txBox="1"/>
          <p:nvPr/>
        </p:nvSpPr>
        <p:spPr>
          <a:xfrm>
            <a:off x="2602760" y="786100"/>
            <a:ext cx="4890045" cy="5747343"/>
          </a:xfrm>
          <a:prstGeom prst="rect">
            <a:avLst/>
          </a:prstGeom>
          <a:noFill/>
        </p:spPr>
        <p:txBody>
          <a:bodyPr wrap="square">
            <a:spAutoFit/>
          </a:bodyPr>
          <a:lstStyle/>
          <a:p>
            <a:pPr marL="171450" marR="0" lvl="0" indent="-171450" algn="l" defTabSz="914400"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7" action="ppaction://hlinksldjump">
                  <a:extLst>
                    <a:ext uri="{A12FA001-AC4F-418D-AE19-62706E023703}">
                      <ahyp:hlinkClr xmlns:ahyp="http://schemas.microsoft.com/office/drawing/2018/hyperlinkcolor" val="tx"/>
                    </a:ext>
                  </a:extLst>
                </a:hlinkClick>
              </a:rPr>
              <a:t>Lower-GWP Alternatives in Commercial and Transport Refrigeration: An Expanded Compilation of Propane, CO2, Ammonia and HFO Case Studies (2014)</a:t>
            </a:r>
            <a:endPar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8" action="ppaction://hlinksldjump">
                  <a:extLst>
                    <a:ext uri="{A12FA001-AC4F-418D-AE19-62706E023703}">
                      <ahyp:hlinkClr xmlns:ahyp="http://schemas.microsoft.com/office/drawing/2018/hyperlinkcolor" val="tx"/>
                    </a:ext>
                  </a:extLst>
                </a:hlinkClick>
              </a:rPr>
              <a:t>Phasing-out Methyl Bromide in Developing Countries (2014)</a:t>
            </a:r>
            <a:endPar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rPr>
              <a:t>Low-GWP Alternatives for Small Rigid PU Foam Enterprises (2014)</a:t>
            </a:r>
            <a:endPar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20" action="ppaction://hlinksldjump">
                  <a:extLst>
                    <a:ext uri="{A12FA001-AC4F-418D-AE19-62706E023703}">
                      <ahyp:hlinkClr xmlns:ahyp="http://schemas.microsoft.com/office/drawing/2018/hyperlinkcolor" val="tx"/>
                    </a:ext>
                  </a:extLst>
                </a:hlinkClick>
              </a:rPr>
              <a:t>UNEP Guide for National Ozone Officers (2013)</a:t>
            </a:r>
            <a:endPar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358" rtl="0" eaLnBrk="1" fontAlgn="auto" latinLnBrk="0" hangingPunct="1">
              <a:lnSpc>
                <a:spcPct val="107000"/>
              </a:lnSpc>
              <a:spcBef>
                <a:spcPts val="0"/>
              </a:spcBef>
              <a:spcAft>
                <a:spcPts val="1000"/>
              </a:spcAft>
              <a:buClrTx/>
              <a:buSzTx/>
              <a:buFont typeface="Arial" panose="020B0604020202020204" pitchFamily="34" charset="0"/>
              <a:buChar char="•"/>
              <a:tabLst/>
              <a:defRPr/>
            </a:pPr>
            <a:r>
              <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The Montreal Protocol and the Green Economy: Assessing the contributions and co-benefits of a multilateral environmental agreement (2012)</a:t>
            </a:r>
            <a:endPar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a:p>
            <a:pPr marL="171450" indent="-171450" defTabSz="914358">
              <a:lnSpc>
                <a:spcPct val="107000"/>
              </a:lnSpc>
              <a:spcAft>
                <a:spcPts val="10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21" action="ppaction://hlinksldjump">
                  <a:extLst>
                    <a:ext uri="{A12FA001-AC4F-418D-AE19-62706E023703}">
                      <ahyp:hlinkClr xmlns:ahyp="http://schemas.microsoft.com/office/drawing/2018/hyperlinkcolor" val="tx"/>
                    </a:ext>
                  </a:extLst>
                </a:hlinkClick>
              </a:rPr>
              <a:t>Financing the Climate Co-benefits of HCFC Phase-out:  A Guide for LVCs (2015)</a:t>
            </a:r>
            <a:endParaRPr lang="en-US" sz="1300" dirty="0">
              <a:solidFill>
                <a:srgbClr val="1B397F"/>
              </a:solidFill>
              <a:ea typeface="Calibri" panose="020F0502020204030204" pitchFamily="34" charset="0"/>
              <a:cs typeface="Times New Roman" panose="02020603050405020304" pitchFamily="18" charset="0"/>
            </a:endParaRPr>
          </a:p>
          <a:p>
            <a:pPr marL="171450" lvl="0" indent="-171450">
              <a:lnSpc>
                <a:spcPct val="107000"/>
              </a:lnSpc>
              <a:spcAft>
                <a:spcPts val="8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22" action="ppaction://hlinksldjump">
                  <a:extLst>
                    <a:ext uri="{A12FA001-AC4F-418D-AE19-62706E023703}">
                      <ahyp:hlinkClr xmlns:ahyp="http://schemas.microsoft.com/office/drawing/2018/hyperlinkcolor" val="tx"/>
                    </a:ext>
                  </a:extLst>
                </a:hlinkClick>
              </a:rPr>
              <a:t>Good Servicing Practices: Phasing out HCFCs in the RAC Servicing Sector (2015)</a:t>
            </a:r>
            <a:endParaRPr lang="en-US" sz="1300" dirty="0">
              <a:solidFill>
                <a:srgbClr val="1B397F"/>
              </a:solidFill>
              <a:ea typeface="Calibri" panose="020F0502020204030204" pitchFamily="34" charset="0"/>
              <a:cs typeface="Times New Roman" panose="02020603050405020304" pitchFamily="18" charset="0"/>
              <a:hlinkClick r:id="rId23" action="ppaction://hlinksldjump">
                <a:extLst>
                  <a:ext uri="{A12FA001-AC4F-418D-AE19-62706E023703}">
                    <ahyp:hlinkClr xmlns:ahyp="http://schemas.microsoft.com/office/drawing/2018/hyperlinkcolor" val="tx"/>
                  </a:ext>
                </a:extLst>
              </a:hlinkClick>
            </a:endParaRPr>
          </a:p>
          <a:p>
            <a:pPr marL="171450" lvl="0" indent="-171450">
              <a:lnSpc>
                <a:spcPct val="107000"/>
              </a:lnSpc>
              <a:spcAft>
                <a:spcPts val="10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23" action="ppaction://hlinksldjump">
                  <a:extLst>
                    <a:ext uri="{A12FA001-AC4F-418D-AE19-62706E023703}">
                      <ahyp:hlinkClr xmlns:ahyp="http://schemas.microsoft.com/office/drawing/2018/hyperlinkcolor" val="tx"/>
                    </a:ext>
                  </a:extLst>
                </a:hlinkClick>
              </a:rPr>
              <a:t>International Standards in the RAC sector (2015)</a:t>
            </a:r>
            <a:endParaRPr lang="en-US" sz="1300" dirty="0">
              <a:solidFill>
                <a:srgbClr val="1B397F"/>
              </a:solidFill>
              <a:ea typeface="Calibri" panose="020F0502020204030204" pitchFamily="34" charset="0"/>
              <a:cs typeface="Times New Roman" panose="02020603050405020304" pitchFamily="18" charset="0"/>
            </a:endParaRPr>
          </a:p>
          <a:p>
            <a:pPr marL="171450" lvl="0" indent="-171450">
              <a:lnSpc>
                <a:spcPct val="107000"/>
              </a:lnSpc>
              <a:spcAft>
                <a:spcPts val="10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17" action="ppaction://hlinksldjump">
                  <a:extLst>
                    <a:ext uri="{A12FA001-AC4F-418D-AE19-62706E023703}">
                      <ahyp:hlinkClr xmlns:ahyp="http://schemas.microsoft.com/office/drawing/2018/hyperlinkcolor" val="tx"/>
                    </a:ext>
                  </a:extLst>
                </a:hlinkClick>
              </a:rPr>
              <a:t>National Certification Schemes for RAC service technicians (2015)</a:t>
            </a:r>
            <a:endParaRPr lang="en-US" sz="1300" dirty="0">
              <a:solidFill>
                <a:srgbClr val="1B397F"/>
              </a:solidFill>
              <a:ea typeface="Calibri" panose="020F0502020204030204" pitchFamily="34" charset="0"/>
              <a:cs typeface="Times New Roman" panose="02020603050405020304" pitchFamily="18" charset="0"/>
              <a:hlinkClick r:id="rId24" action="ppaction://hlinksldjump">
                <a:extLst>
                  <a:ext uri="{A12FA001-AC4F-418D-AE19-62706E023703}">
                    <ahyp:hlinkClr xmlns:ahyp="http://schemas.microsoft.com/office/drawing/2018/hyperlinkcolor" val="tx"/>
                  </a:ext>
                </a:extLst>
              </a:hlinkClick>
            </a:endParaRPr>
          </a:p>
          <a:p>
            <a:pPr marL="171450" lvl="0" indent="-171450">
              <a:lnSpc>
                <a:spcPct val="107000"/>
              </a:lnSpc>
              <a:spcAft>
                <a:spcPts val="10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18" action="ppaction://hlinksldjump">
                  <a:extLst>
                    <a:ext uri="{A12FA001-AC4F-418D-AE19-62706E023703}">
                      <ahyp:hlinkClr xmlns:ahyp="http://schemas.microsoft.com/office/drawing/2018/hyperlinkcolor" val="tx"/>
                    </a:ext>
                  </a:extLst>
                </a:hlinkClick>
              </a:rPr>
              <a:t>Phasing-out HCFC in Small and Medium-sized Foam Enterprises (2015)</a:t>
            </a:r>
            <a:endParaRPr lang="en-US" sz="1300" dirty="0">
              <a:solidFill>
                <a:srgbClr val="1B397F"/>
              </a:solidFill>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endParaRPr>
          </a:p>
          <a:p>
            <a:pPr marL="171450" lvl="0" indent="-171450" defTabSz="914358">
              <a:lnSpc>
                <a:spcPct val="107000"/>
              </a:lnSpc>
              <a:spcAft>
                <a:spcPts val="10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rPr>
              <a:t>The Montreal Protocol and Human Health: How Global Action Protects Us from the Ravages of Ultraviolet Radiation (2015)</a:t>
            </a:r>
            <a:endParaRPr lang="en-US" sz="1300" dirty="0">
              <a:solidFill>
                <a:srgbClr val="1B397F"/>
              </a:solidFill>
              <a:ea typeface="Calibri" panose="020F0502020204030204" pitchFamily="34" charset="0"/>
              <a:cs typeface="Times New Roman" panose="02020603050405020304" pitchFamily="18" charset="0"/>
            </a:endParaRPr>
          </a:p>
          <a:p>
            <a:pPr marL="171450" marR="0" lvl="0" indent="-171450" algn="l" defTabSz="914358" rtl="0" eaLnBrk="1" fontAlgn="auto" latinLnBrk="0" hangingPunct="1">
              <a:lnSpc>
                <a:spcPct val="107000"/>
              </a:lnSpc>
              <a:spcBef>
                <a:spcPts val="0"/>
              </a:spcBef>
              <a:spcAft>
                <a:spcPts val="1000"/>
              </a:spcAft>
              <a:buClrTx/>
              <a:buSzTx/>
              <a:buFont typeface="Arial" panose="020B0604020202020204" pitchFamily="34" charset="0"/>
              <a:buChar char="•"/>
              <a:tabLst/>
              <a:defRPr/>
            </a:pPr>
            <a:endParaRPr kumimoji="0" lang="en-US" sz="13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81181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7"/>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2"/>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8"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AE3AD69-CB96-FACF-8449-85497E8E6785}"/>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AF450AF9-EE20-3BA2-AFA7-29F1F3AFB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9D9B3DB9-F437-96F5-B976-4C99C386A54D}"/>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solidFill>
                  <a:schemeClr val="bg1"/>
                </a:solidFill>
                <a:latin typeface="+mn-lt"/>
                <a:cs typeface="Calibri" panose="020F0502020204030204" pitchFamily="34" charset="0"/>
              </a:rPr>
              <a:t>NOU</a:t>
            </a:r>
            <a:r>
              <a:rPr lang="en-GB" sz="1300" spc="0" baseline="0" noProof="0" dirty="0">
                <a:solidFill>
                  <a:schemeClr val="bg1"/>
                </a:solidFill>
                <a:latin typeface="+mn-lt"/>
                <a:cs typeface="Calibri" panose="020F0502020204030204" pitchFamily="34" charset="0"/>
              </a:rPr>
              <a:t> OPERATIONS 3/3</a:t>
            </a:r>
            <a:endParaRPr lang="en-GB" sz="1300" spc="0" noProof="0" dirty="0">
              <a:solidFill>
                <a:schemeClr val="bg1"/>
              </a:solidFill>
              <a:latin typeface="+mn-lt"/>
              <a:cs typeface="Calibri" panose="020F0502020204030204" pitchFamily="34" charset="0"/>
            </a:endParaRPr>
          </a:p>
        </p:txBody>
      </p:sp>
      <p:sp>
        <p:nvSpPr>
          <p:cNvPr id="34" name="Rectangle 33">
            <a:extLst>
              <a:ext uri="{FF2B5EF4-FFF2-40B4-BE49-F238E27FC236}">
                <a16:creationId xmlns:a16="http://schemas.microsoft.com/office/drawing/2014/main" id="{DB1B604D-9BE0-52F4-9F2E-813B2712826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3"/>
            <a:ext cx="1797853" cy="6858000"/>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7FF98614-E6C5-FFB5-3FBC-7D89F9966EE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28" y="-3"/>
            <a:ext cx="2604592" cy="6858000"/>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86F7A9BB-591A-E466-B317-2D36A7AC55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473417" y="439498"/>
            <a:ext cx="3429002" cy="2604592"/>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49E12248-C766-F60C-5C73-867FC0F5C21E}"/>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42381" y="1794156"/>
            <a:ext cx="3977993" cy="3977993"/>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sp>
        <p:nvSpPr>
          <p:cNvPr id="45" name="Text Box 6">
            <a:extLst>
              <a:ext uri="{FF2B5EF4-FFF2-40B4-BE49-F238E27FC236}">
                <a16:creationId xmlns:a16="http://schemas.microsoft.com/office/drawing/2014/main" id="{841F16A5-0793-1FE1-6B17-57D9BBC53143}"/>
              </a:ext>
            </a:extLst>
          </p:cNvPr>
          <p:cNvSpPr txBox="1">
            <a:spLocks noChangeArrowheads="1"/>
          </p:cNvSpPr>
          <p:nvPr/>
        </p:nvSpPr>
        <p:spPr bwMode="auto">
          <a:xfrm>
            <a:off x="7354864" y="4853700"/>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endParaRPr>
          </a:p>
        </p:txBody>
      </p:sp>
      <p:cxnSp>
        <p:nvCxnSpPr>
          <p:cNvPr id="46" name="Straight Connector 50">
            <a:extLst>
              <a:ext uri="{FF2B5EF4-FFF2-40B4-BE49-F238E27FC236}">
                <a16:creationId xmlns:a16="http://schemas.microsoft.com/office/drawing/2014/main" id="{BC43E9CA-C83C-901C-5FC6-433C5A8387CD}"/>
              </a:ext>
            </a:extLst>
          </p:cNvPr>
          <p:cNvCxnSpPr>
            <a:cxnSpLocks/>
          </p:cNvCxnSpPr>
          <p:nvPr/>
        </p:nvCxnSpPr>
        <p:spPr>
          <a:xfrm>
            <a:off x="8725961" y="4297341"/>
            <a:ext cx="18962" cy="1955050"/>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cxnSp>
        <p:nvCxnSpPr>
          <p:cNvPr id="48" name="Straight Connector 50">
            <a:extLst>
              <a:ext uri="{FF2B5EF4-FFF2-40B4-BE49-F238E27FC236}">
                <a16:creationId xmlns:a16="http://schemas.microsoft.com/office/drawing/2014/main" id="{FC9E803F-0104-A440-3909-6961E5B6DA11}"/>
              </a:ext>
            </a:extLst>
          </p:cNvPr>
          <p:cNvCxnSpPr>
            <a:cxnSpLocks/>
          </p:cNvCxnSpPr>
          <p:nvPr/>
        </p:nvCxnSpPr>
        <p:spPr>
          <a:xfrm>
            <a:off x="4309019" y="295855"/>
            <a:ext cx="32670" cy="4336464"/>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56" name="Text Box 6">
            <a:extLst>
              <a:ext uri="{FF2B5EF4-FFF2-40B4-BE49-F238E27FC236}">
                <a16:creationId xmlns:a16="http://schemas.microsoft.com/office/drawing/2014/main" id="{B5965480-B9A0-364C-78CF-D9E90C1FA66A}"/>
              </a:ext>
            </a:extLst>
          </p:cNvPr>
          <p:cNvSpPr txBox="1">
            <a:spLocks noChangeArrowheads="1"/>
          </p:cNvSpPr>
          <p:nvPr/>
        </p:nvSpPr>
        <p:spPr bwMode="auto">
          <a:xfrm>
            <a:off x="2957627" y="142105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cxnSp>
        <p:nvCxnSpPr>
          <p:cNvPr id="57" name="Straight Connector 50">
            <a:extLst>
              <a:ext uri="{FF2B5EF4-FFF2-40B4-BE49-F238E27FC236}">
                <a16:creationId xmlns:a16="http://schemas.microsoft.com/office/drawing/2014/main" id="{619F277A-5786-E498-9E6C-971348625BAA}"/>
              </a:ext>
            </a:extLst>
          </p:cNvPr>
          <p:cNvCxnSpPr>
            <a:cxnSpLocks/>
          </p:cNvCxnSpPr>
          <p:nvPr/>
        </p:nvCxnSpPr>
        <p:spPr>
          <a:xfrm>
            <a:off x="8715310" y="1578568"/>
            <a:ext cx="0" cy="2024390"/>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cxnSp>
        <p:nvCxnSpPr>
          <p:cNvPr id="58" name="Straight Connector 50">
            <a:extLst>
              <a:ext uri="{FF2B5EF4-FFF2-40B4-BE49-F238E27FC236}">
                <a16:creationId xmlns:a16="http://schemas.microsoft.com/office/drawing/2014/main" id="{6B0F2B2E-F520-C8DD-62CF-30ECE939B9BA}"/>
              </a:ext>
            </a:extLst>
          </p:cNvPr>
          <p:cNvCxnSpPr>
            <a:cxnSpLocks/>
          </p:cNvCxnSpPr>
          <p:nvPr/>
        </p:nvCxnSpPr>
        <p:spPr>
          <a:xfrm>
            <a:off x="4334212" y="5443203"/>
            <a:ext cx="18112" cy="1112718"/>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59" name="Text Box 6">
            <a:extLst>
              <a:ext uri="{FF2B5EF4-FFF2-40B4-BE49-F238E27FC236}">
                <a16:creationId xmlns:a16="http://schemas.microsoft.com/office/drawing/2014/main" id="{E35821E3-2EFC-6B64-E531-5EDB8E80C48B}"/>
              </a:ext>
            </a:extLst>
          </p:cNvPr>
          <p:cNvSpPr txBox="1">
            <a:spLocks noChangeArrowheads="1"/>
          </p:cNvSpPr>
          <p:nvPr/>
        </p:nvSpPr>
        <p:spPr bwMode="auto">
          <a:xfrm>
            <a:off x="3085174" y="6357958"/>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62" name="Text Box 6">
            <a:extLst>
              <a:ext uri="{FF2B5EF4-FFF2-40B4-BE49-F238E27FC236}">
                <a16:creationId xmlns:a16="http://schemas.microsoft.com/office/drawing/2014/main" id="{B69AC56E-6673-F6FA-307A-A6E05A0EA73D}"/>
              </a:ext>
            </a:extLst>
          </p:cNvPr>
          <p:cNvSpPr txBox="1">
            <a:spLocks noChangeArrowheads="1"/>
          </p:cNvSpPr>
          <p:nvPr/>
        </p:nvSpPr>
        <p:spPr bwMode="auto">
          <a:xfrm>
            <a:off x="7369791" y="261935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Newsletters and Bulletins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9" name="TextBox 37">
            <a:extLst>
              <a:ext uri="{FF2B5EF4-FFF2-40B4-BE49-F238E27FC236}">
                <a16:creationId xmlns:a16="http://schemas.microsoft.com/office/drawing/2014/main" id="{9B670AE5-FEE0-585A-E246-610CC479E629}"/>
              </a:ext>
            </a:extLst>
          </p:cNvPr>
          <p:cNvSpPr txBox="1"/>
          <p:nvPr/>
        </p:nvSpPr>
        <p:spPr>
          <a:xfrm>
            <a:off x="8893035" y="4209918"/>
            <a:ext cx="2808701" cy="1765474"/>
          </a:xfrm>
          <a:prstGeom prst="rect">
            <a:avLst/>
          </a:prstGeom>
          <a:noFill/>
        </p:spPr>
        <p:txBody>
          <a:bodyPr wrap="square" lIns="36000" tIns="36000" rIns="36000" bIns="36000">
            <a:spAutoFit/>
          </a:bodyPr>
          <a:lstStyle/>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Lower-GWP Innovation Award</a:t>
            </a:r>
            <a:endPar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World Ozone Day</a:t>
            </a:r>
            <a:endParaRPr kumimoji="0" lang="en-US"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6" action="ppaction://hlinksldjump">
                  <a:extLst>
                    <a:ext uri="{A12FA001-AC4F-418D-AE19-62706E023703}">
                      <ahyp:hlinkClr xmlns:ahyp="http://schemas.microsoft.com/office/drawing/2018/hyperlinkcolor" val="tx"/>
                    </a:ext>
                  </a:extLst>
                </a:hlinkClick>
              </a:rPr>
              <a:t>World Refrigeration Day (WRD) Campaigns</a:t>
            </a:r>
            <a:endPar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0" name="TextBox 43">
            <a:extLst>
              <a:ext uri="{FF2B5EF4-FFF2-40B4-BE49-F238E27FC236}">
                <a16:creationId xmlns:a16="http://schemas.microsoft.com/office/drawing/2014/main" id="{29BF205D-8315-FA01-4A14-1C7FDF044D96}"/>
              </a:ext>
            </a:extLst>
          </p:cNvPr>
          <p:cNvSpPr txBox="1"/>
          <p:nvPr/>
        </p:nvSpPr>
        <p:spPr>
          <a:xfrm>
            <a:off x="4472790" y="265088"/>
            <a:ext cx="2874568" cy="4443130"/>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7" action="ppaction://hlinksldjump">
                  <a:extLst>
                    <a:ext uri="{A12FA001-AC4F-418D-AE19-62706E023703}">
                      <ahyp:hlinkClr xmlns:ahyp="http://schemas.microsoft.com/office/drawing/2018/hyperlinkcolor" val="tx"/>
                    </a:ext>
                  </a:extLst>
                </a:hlinkClick>
              </a:rPr>
              <a:t>OzonAction Knowledge Map (2021)</a:t>
            </a:r>
            <a:endParaRPr kumimoji="0" lang="en-US"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8" action="ppaction://hlinksldjump">
                  <a:extLst>
                    <a:ext uri="{A12FA001-AC4F-418D-AE19-62706E023703}">
                      <ahyp:hlinkClr xmlns:ahyp="http://schemas.microsoft.com/office/drawing/2018/hyperlinkcolor" val="tx"/>
                    </a:ext>
                  </a:extLst>
                </a:hlinkClick>
              </a:rPr>
              <a:t>HCFC Quota and Licence Tracker (2020)</a:t>
            </a:r>
            <a:endParaRPr kumimoji="0" lang="en-US"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9" action="ppaction://hlinksldjump">
                  <a:extLst>
                    <a:ext uri="{A12FA001-AC4F-418D-AE19-62706E023703}">
                      <ahyp:hlinkClr xmlns:ahyp="http://schemas.microsoft.com/office/drawing/2018/hyperlinkcolor" val="tx"/>
                    </a:ext>
                  </a:extLst>
                </a:hlinkClick>
              </a:rPr>
              <a:t>New and Improved iPIC Platform  (2020)</a:t>
            </a:r>
            <a:endPar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rPr>
              <a:t>GWP-ODP </a:t>
            </a:r>
            <a:r>
              <a:rPr lang="en-US" dirty="0">
                <a:solidFill>
                  <a:srgbClr val="1B3A7F"/>
                </a:solidFill>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rPr>
              <a:t>C</a:t>
            </a:r>
            <a:r>
              <a:rPr kumimoji="0" lang="en-US" b="0" i="0" u="none" strike="noStrike" kern="1200" cap="none" spc="0" normalizeH="0" baseline="0" noProof="0" dirty="0" err="1">
                <a:ln>
                  <a:noFill/>
                </a:ln>
                <a:solidFill>
                  <a:srgbClr val="1B3A7F"/>
                </a:solidFill>
                <a:effectLst/>
                <a:uLnTx/>
                <a:uFillTx/>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rPr>
              <a:t>alculator</a:t>
            </a:r>
            <a:r>
              <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rPr>
              <a:t> (2018)</a:t>
            </a:r>
            <a:endPar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1" action="ppaction://hlinksldjump">
                  <a:extLst>
                    <a:ext uri="{A12FA001-AC4F-418D-AE19-62706E023703}">
                      <ahyp:hlinkClr xmlns:ahyp="http://schemas.microsoft.com/office/drawing/2018/hyperlinkcolor" val="tx"/>
                    </a:ext>
                  </a:extLst>
                </a:hlinkClick>
              </a:rPr>
              <a:t>Refrigerant Identifier Video series: Guidance on how to identify refrigerants using a refrigerant identifier (2018)</a:t>
            </a:r>
            <a:endPar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2" action="ppaction://hlinksldjump">
                  <a:extLst>
                    <a:ext uri="{A12FA001-AC4F-418D-AE19-62706E023703}">
                      <ahyp:hlinkClr xmlns:ahyp="http://schemas.microsoft.com/office/drawing/2018/hyperlinkcolor" val="tx"/>
                    </a:ext>
                  </a:extLst>
                </a:hlinkClick>
              </a:rPr>
              <a:t>WhatGas? (2018)</a:t>
            </a:r>
            <a:endParaRPr kumimoji="0" lang="en-US" b="0" i="0" u="none" strike="noStrike" kern="1200" cap="none" spc="0" normalizeH="0" baseline="0" noProof="0" dirty="0">
              <a:ln>
                <a:noFill/>
              </a:ln>
              <a:solidFill>
                <a:srgbClr val="1B3A7F"/>
              </a:solidFill>
              <a:effectLst/>
              <a:uLnTx/>
              <a:uFillTx/>
              <a:ea typeface="+mn-ea"/>
              <a:cs typeface="+mn-cs"/>
            </a:endParaRPr>
          </a:p>
        </p:txBody>
      </p:sp>
      <p:sp>
        <p:nvSpPr>
          <p:cNvPr id="12" name="TextBox 55">
            <a:extLst>
              <a:ext uri="{FF2B5EF4-FFF2-40B4-BE49-F238E27FC236}">
                <a16:creationId xmlns:a16="http://schemas.microsoft.com/office/drawing/2014/main" id="{480CC757-D6FE-8BD4-53AB-6E522602A42F}"/>
              </a:ext>
            </a:extLst>
          </p:cNvPr>
          <p:cNvSpPr txBox="1"/>
          <p:nvPr/>
        </p:nvSpPr>
        <p:spPr>
          <a:xfrm>
            <a:off x="8846412" y="1494135"/>
            <a:ext cx="2739118" cy="2473360"/>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3" action="ppaction://hlinksldjump">
                  <a:extLst>
                    <a:ext uri="{A12FA001-AC4F-418D-AE19-62706E023703}">
                      <ahyp:hlinkClr xmlns:ahyp="http://schemas.microsoft.com/office/drawing/2018/hyperlinkcolor" val="tx"/>
                    </a:ext>
                  </a:extLst>
                </a:hlinkClick>
              </a:rPr>
              <a:t>OzonAction Scoop (annually since 2017)</a:t>
            </a:r>
            <a:endPar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indent="-171450">
              <a:spcAft>
                <a:spcPts val="1200"/>
              </a:spcAft>
              <a:buFont typeface="Arial" panose="020B0604020202020204" pitchFamily="34" charset="0"/>
              <a:buChar char="•"/>
              <a:defRPr/>
            </a:pPr>
            <a:r>
              <a:rPr kumimoji="0" lang="en-US"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Ozzy Ozone: Defender of our Planet</a:t>
            </a:r>
            <a:r>
              <a:rPr lang="en-US" dirty="0">
                <a:solidFill>
                  <a:srgbClr val="1B397F"/>
                </a:solidFill>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 - </a:t>
            </a:r>
            <a:r>
              <a:rPr kumimoji="0" lang="en-US"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Comic Books No.1-4  (2005-2008)</a:t>
            </a:r>
            <a:endParaRPr kumimoji="0" lang="en-US"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indent="-171450">
              <a:spcAft>
                <a:spcPts val="1200"/>
              </a:spcAft>
              <a:buFont typeface="Arial" panose="020B0604020202020204" pitchFamily="34" charset="0"/>
              <a:buChar char="•"/>
              <a:defRPr/>
            </a:pPr>
            <a:r>
              <a:rPr kumimoji="0" lang="en-GB"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5" action="ppaction://hlinksldjump">
                  <a:extLst>
                    <a:ext uri="{A12FA001-AC4F-418D-AE19-62706E023703}">
                      <ahyp:hlinkClr xmlns:ahyp="http://schemas.microsoft.com/office/drawing/2018/hyperlinkcolor" val="tx"/>
                    </a:ext>
                  </a:extLst>
                </a:hlinkClick>
              </a:rPr>
              <a:t>OzoNews (since 2000)</a:t>
            </a:r>
            <a:endParaRPr kumimoji="0" lang="en-GB"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endParaRPr kumimoji="0" lang="en-US"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3" name="TextBox 49">
            <a:extLst>
              <a:ext uri="{FF2B5EF4-FFF2-40B4-BE49-F238E27FC236}">
                <a16:creationId xmlns:a16="http://schemas.microsoft.com/office/drawing/2014/main" id="{83DB7006-024F-4CF4-8A6A-9047F8AC9338}"/>
              </a:ext>
            </a:extLst>
          </p:cNvPr>
          <p:cNvSpPr txBox="1"/>
          <p:nvPr/>
        </p:nvSpPr>
        <p:spPr>
          <a:xfrm>
            <a:off x="4504996" y="5498237"/>
            <a:ext cx="2082007" cy="626701"/>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6" action="ppaction://hlinksldjump">
                  <a:extLst>
                    <a:ext uri="{A12FA001-AC4F-418D-AE19-62706E023703}">
                      <ahyp:hlinkClr xmlns:ahyp="http://schemas.microsoft.com/office/drawing/2018/hyperlinkcolor" val="tx"/>
                    </a:ext>
                  </a:extLst>
                </a:hlinkClick>
              </a:rPr>
              <a:t>Refrigerant Literacy e-Learning (2017)</a:t>
            </a:r>
            <a:endParaRPr kumimoji="0" lang="en-US"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5" name="Ellipse 14">
            <a:hlinkClick r:id="rId17" action="ppaction://hlinksldjump"/>
            <a:extLst>
              <a:ext uri="{FF2B5EF4-FFF2-40B4-BE49-F238E27FC236}">
                <a16:creationId xmlns:a16="http://schemas.microsoft.com/office/drawing/2014/main" id="{857D3D06-A3CB-8D48-80CB-45525B58AFE4}"/>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17" action="ppaction://hlinksldjump"/>
            <a:extLst>
              <a:ext uri="{FF2B5EF4-FFF2-40B4-BE49-F238E27FC236}">
                <a16:creationId xmlns:a16="http://schemas.microsoft.com/office/drawing/2014/main" id="{1BD9EA1E-47F3-7BD6-EA11-70F78E32B94B}"/>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1" name="Ellipse 20">
            <a:hlinkClick r:id="rId19" action="ppaction://hlinksldjump"/>
            <a:extLst>
              <a:ext uri="{FF2B5EF4-FFF2-40B4-BE49-F238E27FC236}">
                <a16:creationId xmlns:a16="http://schemas.microsoft.com/office/drawing/2014/main" id="{B99CE553-464B-813C-00AA-50FE07A7235E}"/>
              </a:ext>
            </a:extLst>
          </p:cNvPr>
          <p:cNvSpPr/>
          <p:nvPr/>
        </p:nvSpPr>
        <p:spPr>
          <a:xfrm>
            <a:off x="10017603" y="191487"/>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19" action="ppaction://hlinksldjump"/>
            <a:extLst>
              <a:ext uri="{FF2B5EF4-FFF2-40B4-BE49-F238E27FC236}">
                <a16:creationId xmlns:a16="http://schemas.microsoft.com/office/drawing/2014/main" id="{60E7B6A9-F924-A775-9D11-9EA9A257CF0F}"/>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0101837" y="261994"/>
            <a:ext cx="669408" cy="669408"/>
          </a:xfrm>
          <a:prstGeom prst="rect">
            <a:avLst/>
          </a:prstGeom>
        </p:spPr>
      </p:pic>
      <p:sp>
        <p:nvSpPr>
          <p:cNvPr id="5" name="Ellipse 4">
            <a:extLst>
              <a:ext uri="{FF2B5EF4-FFF2-40B4-BE49-F238E27FC236}">
                <a16:creationId xmlns:a16="http://schemas.microsoft.com/office/drawing/2014/main" id="{DC7713BA-008D-CD40-823D-7BCF10C10D80}"/>
              </a:ext>
            </a:extLst>
          </p:cNvPr>
          <p:cNvSpPr/>
          <p:nvPr/>
        </p:nvSpPr>
        <p:spPr>
          <a:xfrm>
            <a:off x="490263" y="2266530"/>
            <a:ext cx="3100145" cy="3045031"/>
          </a:xfrm>
          <a:prstGeom prst="ellipse">
            <a:avLst/>
          </a:prstGeom>
          <a:solidFill>
            <a:schemeClr val="accent4">
              <a:lumMod val="50000"/>
            </a:schemeClr>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1" name="ZoneTexte 10">
            <a:extLst>
              <a:ext uri="{FF2B5EF4-FFF2-40B4-BE49-F238E27FC236}">
                <a16:creationId xmlns:a16="http://schemas.microsoft.com/office/drawing/2014/main" id="{19BA0083-3798-D001-A5CB-DF642B906554}"/>
              </a:ext>
            </a:extLst>
          </p:cNvPr>
          <p:cNvSpPr txBox="1"/>
          <p:nvPr/>
        </p:nvSpPr>
        <p:spPr>
          <a:xfrm>
            <a:off x="603405" y="4292396"/>
            <a:ext cx="2784070" cy="446276"/>
          </a:xfrm>
          <a:prstGeom prst="rect">
            <a:avLst/>
          </a:prstGeom>
          <a:noFill/>
        </p:spPr>
        <p:txBody>
          <a:bodyPr wrap="square" rtlCol="0">
            <a:spAutoFit/>
          </a:bodyPr>
          <a:lstStyle/>
          <a:p>
            <a:pPr algn="ctr"/>
            <a:r>
              <a:rPr lang="en-GB" sz="2300" b="1" noProof="0" dirty="0">
                <a:solidFill>
                  <a:schemeClr val="bg1"/>
                </a:solidFill>
              </a:rPr>
              <a:t>NOU Operations</a:t>
            </a:r>
          </a:p>
        </p:txBody>
      </p:sp>
      <p:pic>
        <p:nvPicPr>
          <p:cNvPr id="3" name="Image 2" descr="Une image contenant Police, symbole, texte, Graphique&#10;&#10;Description générée automatiquement">
            <a:extLst>
              <a:ext uri="{FF2B5EF4-FFF2-40B4-BE49-F238E27FC236}">
                <a16:creationId xmlns:a16="http://schemas.microsoft.com/office/drawing/2014/main" id="{851F6A04-C380-D13D-5515-E2AA760424FF}"/>
              </a:ext>
            </a:extLst>
          </p:cNvPr>
          <p:cNvPicPr>
            <a:picLocks noChangeAspect="1"/>
          </p:cNvPicPr>
          <p:nvPr/>
        </p:nvPicPr>
        <p:blipFill>
          <a:blip r:embed="rId21" cstate="email">
            <a:alphaModFix/>
            <a:duotone>
              <a:prstClr val="black"/>
              <a:srgbClr val="E6288C">
                <a:tint val="45000"/>
                <a:satMod val="400000"/>
              </a:srgbClr>
            </a:duotone>
            <a:extLst>
              <a:ext uri="{BEBA8EAE-BF5A-486C-A8C5-ECC9F3942E4B}">
                <a14:imgProps xmlns:a14="http://schemas.microsoft.com/office/drawing/2010/main">
                  <a14:imgLayer r:embed="rId22">
                    <a14:imgEffect>
                      <a14:sharpenSoften amount="100000"/>
                    </a14:imgEffect>
                    <a14:imgEffect>
                      <a14:saturation sat="400000"/>
                    </a14:imgEffect>
                    <a14:imgEffect>
                      <a14:brightnessContrast bright="-6000" contrast="-31000"/>
                    </a14:imgEffect>
                  </a14:imgLayer>
                </a14:imgProps>
              </a:ext>
              <a:ext uri="{28A0092B-C50C-407E-A947-70E740481C1C}">
                <a14:useLocalDpi xmlns:a14="http://schemas.microsoft.com/office/drawing/2010/main"/>
              </a:ext>
            </a:extLst>
          </a:blip>
          <a:stretch>
            <a:fillRect/>
          </a:stretch>
        </p:blipFill>
        <p:spPr>
          <a:xfrm>
            <a:off x="3046456" y="381392"/>
            <a:ext cx="963092" cy="979988"/>
          </a:xfrm>
          <a:prstGeom prst="rect">
            <a:avLst/>
          </a:prstGeom>
        </p:spPr>
      </p:pic>
      <p:pic>
        <p:nvPicPr>
          <p:cNvPr id="6" name="Image 5" descr="Une image contenant Graphique, Police, symbole, clipart&#10;&#10;Description générée automatiquement">
            <a:extLst>
              <a:ext uri="{FF2B5EF4-FFF2-40B4-BE49-F238E27FC236}">
                <a16:creationId xmlns:a16="http://schemas.microsoft.com/office/drawing/2014/main" id="{BC56D2B5-0630-6BB6-8996-5C050A3753A7}"/>
              </a:ext>
            </a:extLst>
          </p:cNvPr>
          <p:cNvPicPr>
            <a:picLocks noChangeAspect="1"/>
          </p:cNvPicPr>
          <p:nvPr/>
        </p:nvPicPr>
        <p:blipFill>
          <a:blip r:embed="rId23" cstate="email">
            <a:duotone>
              <a:prstClr val="black"/>
              <a:srgbClr val="E6288C">
                <a:tint val="45000"/>
                <a:satMod val="400000"/>
              </a:srgbClr>
            </a:duotone>
            <a:extLst>
              <a:ext uri="{BEBA8EAE-BF5A-486C-A8C5-ECC9F3942E4B}">
                <a14:imgProps xmlns:a14="http://schemas.microsoft.com/office/drawing/2010/main">
                  <a14:imgLayer r:embed="rId24">
                    <a14:imgEffect>
                      <a14:sharpenSoften amount="100000"/>
                    </a14:imgEffect>
                    <a14:imgEffect>
                      <a14:colorTemperature colorTemp="11500"/>
                    </a14:imgEffect>
                    <a14:imgEffect>
                      <a14:saturation sat="300000"/>
                    </a14:imgEffect>
                    <a14:imgEffect>
                      <a14:brightnessContrast bright="73000" contrast="-4000"/>
                    </a14:imgEffect>
                  </a14:imgLayer>
                </a14:imgProps>
              </a:ext>
              <a:ext uri="{28A0092B-C50C-407E-A947-70E740481C1C}">
                <a14:useLocalDpi xmlns:a14="http://schemas.microsoft.com/office/drawing/2010/main"/>
              </a:ext>
            </a:extLst>
          </a:blip>
          <a:stretch>
            <a:fillRect/>
          </a:stretch>
        </p:blipFill>
        <p:spPr>
          <a:xfrm>
            <a:off x="7381848" y="3967495"/>
            <a:ext cx="1054100" cy="939800"/>
          </a:xfrm>
          <a:prstGeom prst="rect">
            <a:avLst/>
          </a:prstGeom>
        </p:spPr>
      </p:pic>
      <p:pic>
        <p:nvPicPr>
          <p:cNvPr id="14" name="Image 13" descr="Une image contenant Police, symbole, logo, Graphique&#10;&#10;Description générée automatiquement">
            <a:extLst>
              <a:ext uri="{FF2B5EF4-FFF2-40B4-BE49-F238E27FC236}">
                <a16:creationId xmlns:a16="http://schemas.microsoft.com/office/drawing/2014/main" id="{5E4FE384-ED43-F141-E1DC-4921CD3BDF12}"/>
              </a:ext>
            </a:extLst>
          </p:cNvPr>
          <p:cNvPicPr>
            <a:picLocks noChangeAspect="1"/>
          </p:cNvPicPr>
          <p:nvPr/>
        </p:nvPicPr>
        <p:blipFill>
          <a:blip r:embed="rId25" cstate="email">
            <a:duotone>
              <a:prstClr val="black"/>
              <a:srgbClr val="D52482">
                <a:tint val="45000"/>
                <a:satMod val="400000"/>
              </a:srgbClr>
            </a:duotone>
            <a:extLst>
              <a:ext uri="{BEBA8EAE-BF5A-486C-A8C5-ECC9F3942E4B}">
                <a14:imgProps xmlns:a14="http://schemas.microsoft.com/office/drawing/2010/main">
                  <a14:imgLayer r:embed="rId26">
                    <a14:imgEffect>
                      <a14:brightnessContrast bright="-8000"/>
                    </a14:imgEffect>
                  </a14:imgLayer>
                </a14:imgProps>
              </a:ext>
              <a:ext uri="{28A0092B-C50C-407E-A947-70E740481C1C}">
                <a14:useLocalDpi xmlns:a14="http://schemas.microsoft.com/office/drawing/2010/main"/>
              </a:ext>
            </a:extLst>
          </a:blip>
          <a:stretch>
            <a:fillRect/>
          </a:stretch>
        </p:blipFill>
        <p:spPr>
          <a:xfrm>
            <a:off x="7403109" y="1487398"/>
            <a:ext cx="1181100" cy="1079500"/>
          </a:xfrm>
          <a:prstGeom prst="rect">
            <a:avLst/>
          </a:prstGeom>
        </p:spPr>
      </p:pic>
      <p:pic>
        <p:nvPicPr>
          <p:cNvPr id="16" name="Image 15">
            <a:extLst>
              <a:ext uri="{FF2B5EF4-FFF2-40B4-BE49-F238E27FC236}">
                <a16:creationId xmlns:a16="http://schemas.microsoft.com/office/drawing/2014/main" id="{0490AD5C-5024-9564-66D2-AE99B82EAD5C}"/>
              </a:ext>
            </a:extLst>
          </p:cNvPr>
          <p:cNvPicPr>
            <a:picLocks noChangeAspect="1"/>
          </p:cNvPicPr>
          <p:nvPr/>
        </p:nvPicPr>
        <p:blipFill>
          <a:blip r:embed="rId27" cstate="email">
            <a:duotone>
              <a:prstClr val="black"/>
              <a:srgbClr val="E6288C">
                <a:tint val="45000"/>
                <a:satMod val="400000"/>
              </a:srgbClr>
            </a:duotone>
            <a:extLst>
              <a:ext uri="{BEBA8EAE-BF5A-486C-A8C5-ECC9F3942E4B}">
                <a14:imgProps xmlns:a14="http://schemas.microsoft.com/office/drawing/2010/main">
                  <a14:imgLayer r:embed="rId28">
                    <a14:imgEffect>
                      <a14:brightnessContrast bright="-13000"/>
                    </a14:imgEffect>
                  </a14:imgLayer>
                </a14:imgProps>
              </a:ext>
              <a:ext uri="{28A0092B-C50C-407E-A947-70E740481C1C}">
                <a14:useLocalDpi xmlns:a14="http://schemas.microsoft.com/office/drawing/2010/main"/>
              </a:ext>
            </a:extLst>
          </a:blip>
          <a:stretch>
            <a:fillRect/>
          </a:stretch>
        </p:blipFill>
        <p:spPr>
          <a:xfrm>
            <a:off x="3119143" y="5286092"/>
            <a:ext cx="1181100" cy="1143000"/>
          </a:xfrm>
          <a:prstGeom prst="rect">
            <a:avLst/>
          </a:prstGeom>
        </p:spPr>
      </p:pic>
      <p:pic>
        <p:nvPicPr>
          <p:cNvPr id="17" name="Picture 10">
            <a:extLst>
              <a:ext uri="{FF2B5EF4-FFF2-40B4-BE49-F238E27FC236}">
                <a16:creationId xmlns:a16="http://schemas.microsoft.com/office/drawing/2014/main" id="{5D64793C-9209-83DF-3C87-26F96A9E8142}"/>
              </a:ext>
            </a:extLst>
          </p:cNvPr>
          <p:cNvPicPr>
            <a:picLocks noChangeAspect="1"/>
          </p:cNvPicPr>
          <p:nvPr/>
        </p:nvPicPr>
        <p:blipFill>
          <a:blip r:embed="rId29">
            <a:clrChange>
              <a:clrFrom>
                <a:srgbClr val="2D76FF"/>
              </a:clrFrom>
              <a:clrTo>
                <a:srgbClr val="2D76FF">
                  <a:alpha val="0"/>
                </a:srgbClr>
              </a:clrTo>
            </a:clrChange>
            <a:duotone>
              <a:schemeClr val="accent4">
                <a:shade val="45000"/>
                <a:satMod val="135000"/>
              </a:schemeClr>
              <a:prstClr val="white"/>
            </a:duotone>
            <a:extLst>
              <a:ext uri="{BEBA8EAE-BF5A-486C-A8C5-ECC9F3942E4B}">
                <a14:imgProps xmlns:a14="http://schemas.microsoft.com/office/drawing/2010/main">
                  <a14:imgLayer r:embed="rId30">
                    <a14:imgEffect>
                      <a14:colorTemperature colorTemp="1500"/>
                    </a14:imgEffect>
                    <a14:imgEffect>
                      <a14:saturation sat="400000"/>
                    </a14:imgEffect>
                  </a14:imgLayer>
                </a14:imgProps>
              </a:ext>
              <a:ext uri="{28A0092B-C50C-407E-A947-70E740481C1C}">
                <a14:useLocalDpi xmlns:a14="http://schemas.microsoft.com/office/drawing/2010/main" val="0"/>
              </a:ext>
            </a:extLst>
          </a:blip>
          <a:srcRect l="25591" t="33280" r="30164" b="33083"/>
          <a:stretch/>
        </p:blipFill>
        <p:spPr>
          <a:xfrm>
            <a:off x="966825" y="2695357"/>
            <a:ext cx="1872382" cy="1423447"/>
          </a:xfrm>
          <a:prstGeom prst="rect">
            <a:avLst/>
          </a:prstGeom>
        </p:spPr>
      </p:pic>
    </p:spTree>
    <p:extLst>
      <p:ext uri="{BB962C8B-B14F-4D97-AF65-F5344CB8AC3E}">
        <p14:creationId xmlns:p14="http://schemas.microsoft.com/office/powerpoint/2010/main" val="3050884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21"/>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1" grpId="0" animBg="1"/>
      <p:bldP spid="21"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BF3D093-AAA4-EA93-6DFD-7B2754A1D3BE}"/>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9F6E8FAC-D999-27FB-94C5-418C94DCED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7EB17AB8-1911-DE01-9E11-509B6225AEDF}"/>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solidFill>
                  <a:schemeClr val="bg1"/>
                </a:solidFill>
                <a:latin typeface="+mn-lt"/>
                <a:cs typeface="Calibri" panose="020F0502020204030204" pitchFamily="34" charset="0"/>
              </a:rPr>
              <a:t>POLICY</a:t>
            </a:r>
            <a:r>
              <a:rPr lang="en-GB" sz="1300" spc="0" baseline="0" noProof="0" dirty="0">
                <a:solidFill>
                  <a:schemeClr val="bg1"/>
                </a:solidFill>
                <a:latin typeface="+mn-lt"/>
                <a:cs typeface="Calibri" panose="020F0502020204030204" pitchFamily="34" charset="0"/>
              </a:rPr>
              <a:t> AND REGULATIONS</a:t>
            </a:r>
            <a:endParaRPr lang="en-GB" sz="1300" spc="0" noProof="0" dirty="0">
              <a:solidFill>
                <a:schemeClr val="bg1"/>
              </a:solidFill>
              <a:latin typeface="+mn-lt"/>
              <a:cs typeface="Calibri" panose="020F0502020204030204" pitchFamily="34" charset="0"/>
            </a:endParaRPr>
          </a:p>
        </p:txBody>
      </p:sp>
      <p:sp>
        <p:nvSpPr>
          <p:cNvPr id="34" name="Rectangle 33">
            <a:extLst>
              <a:ext uri="{FF2B5EF4-FFF2-40B4-BE49-F238E27FC236}">
                <a16:creationId xmlns:a16="http://schemas.microsoft.com/office/drawing/2014/main" id="{058D67F7-B452-A9B8-374B-83FA969CF3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3"/>
            <a:ext cx="1797853" cy="6858000"/>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4E97E2A2-4DFC-3AF1-9427-24B1321DBBA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28" y="-3"/>
            <a:ext cx="2604592" cy="6858000"/>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F2376F5D-A0EE-F730-4A90-30679EBD88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473417" y="439498"/>
            <a:ext cx="3429002" cy="2604592"/>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F476C908-AAD3-F9CA-A2D1-C0C4470FBAD1}"/>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57993" y="1796234"/>
            <a:ext cx="3977993" cy="3977993"/>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cxnSp>
        <p:nvCxnSpPr>
          <p:cNvPr id="50" name="Straight Connector 50">
            <a:extLst>
              <a:ext uri="{FF2B5EF4-FFF2-40B4-BE49-F238E27FC236}">
                <a16:creationId xmlns:a16="http://schemas.microsoft.com/office/drawing/2014/main" id="{15E03EF8-6B3A-4EE9-FF55-9B72C3EC4E28}"/>
              </a:ext>
            </a:extLst>
          </p:cNvPr>
          <p:cNvCxnSpPr>
            <a:cxnSpLocks/>
          </p:cNvCxnSpPr>
          <p:nvPr/>
        </p:nvCxnSpPr>
        <p:spPr>
          <a:xfrm>
            <a:off x="4148959" y="181781"/>
            <a:ext cx="0" cy="6485719"/>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51" name="Text Box 6">
            <a:extLst>
              <a:ext uri="{FF2B5EF4-FFF2-40B4-BE49-F238E27FC236}">
                <a16:creationId xmlns:a16="http://schemas.microsoft.com/office/drawing/2014/main" id="{760D2457-E391-555E-F0C6-F34D8EE8EDF0}"/>
              </a:ext>
            </a:extLst>
          </p:cNvPr>
          <p:cNvSpPr txBox="1">
            <a:spLocks noChangeArrowheads="1"/>
          </p:cNvSpPr>
          <p:nvPr/>
        </p:nvSpPr>
        <p:spPr bwMode="auto">
          <a:xfrm>
            <a:off x="2804964" y="1467630"/>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Factsheets, Briefs, &amp; Quick Tools</a:t>
            </a:r>
            <a:endParaRPr kumimoji="0" lang="en-US" altLang="en-US" sz="1300" b="1" i="0" u="none" strike="noStrike" kern="1200" cap="none" spc="0" normalizeH="0" baseline="0" noProof="0" dirty="0">
              <a:ln>
                <a:noFill/>
              </a:ln>
              <a:solidFill>
                <a:srgbClr val="E866A5"/>
              </a:solidFill>
              <a:effectLst/>
              <a:uLnTx/>
              <a:uFillTx/>
              <a:latin typeface="Arial" panose="020B0604020202020204" pitchFamily="34" charset="0"/>
              <a:ea typeface="+mn-ea"/>
              <a:cs typeface="+mn-cs"/>
            </a:endParaRPr>
          </a:p>
        </p:txBody>
      </p:sp>
      <p:sp>
        <p:nvSpPr>
          <p:cNvPr id="61" name="Text Box 6">
            <a:extLst>
              <a:ext uri="{FF2B5EF4-FFF2-40B4-BE49-F238E27FC236}">
                <a16:creationId xmlns:a16="http://schemas.microsoft.com/office/drawing/2014/main" id="{E27B5707-70C9-381A-8812-B21540C0138A}"/>
              </a:ext>
            </a:extLst>
          </p:cNvPr>
          <p:cNvSpPr txBox="1">
            <a:spLocks noChangeArrowheads="1"/>
          </p:cNvSpPr>
          <p:nvPr/>
        </p:nvSpPr>
        <p:spPr bwMode="auto">
          <a:xfrm>
            <a:off x="7575756" y="3592831"/>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Publications, Training Manuals, &amp; Guides</a:t>
            </a:r>
          </a:p>
        </p:txBody>
      </p:sp>
      <p:sp>
        <p:nvSpPr>
          <p:cNvPr id="63" name="Text Box 6">
            <a:extLst>
              <a:ext uri="{FF2B5EF4-FFF2-40B4-BE49-F238E27FC236}">
                <a16:creationId xmlns:a16="http://schemas.microsoft.com/office/drawing/2014/main" id="{4D84C352-CFCA-5059-C4D5-0707924DF657}"/>
              </a:ext>
            </a:extLst>
          </p:cNvPr>
          <p:cNvSpPr txBox="1">
            <a:spLocks noChangeArrowheads="1"/>
          </p:cNvSpPr>
          <p:nvPr/>
        </p:nvSpPr>
        <p:spPr bwMode="auto">
          <a:xfrm>
            <a:off x="7530848" y="15067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cxnSp>
        <p:nvCxnSpPr>
          <p:cNvPr id="64" name="Straight Connector 50">
            <a:extLst>
              <a:ext uri="{FF2B5EF4-FFF2-40B4-BE49-F238E27FC236}">
                <a16:creationId xmlns:a16="http://schemas.microsoft.com/office/drawing/2014/main" id="{4BB03FB3-3B5F-3966-BAFC-9D1950856328}"/>
              </a:ext>
            </a:extLst>
          </p:cNvPr>
          <p:cNvCxnSpPr>
            <a:cxnSpLocks/>
          </p:cNvCxnSpPr>
          <p:nvPr/>
        </p:nvCxnSpPr>
        <p:spPr>
          <a:xfrm>
            <a:off x="8961210" y="253106"/>
            <a:ext cx="0" cy="2162568"/>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cxnSp>
        <p:nvCxnSpPr>
          <p:cNvPr id="65" name="Straight Connector 50">
            <a:extLst>
              <a:ext uri="{FF2B5EF4-FFF2-40B4-BE49-F238E27FC236}">
                <a16:creationId xmlns:a16="http://schemas.microsoft.com/office/drawing/2014/main" id="{9BD3B64E-8B72-DCE5-F12D-1262F9509E29}"/>
              </a:ext>
            </a:extLst>
          </p:cNvPr>
          <p:cNvCxnSpPr>
            <a:cxnSpLocks/>
          </p:cNvCxnSpPr>
          <p:nvPr/>
        </p:nvCxnSpPr>
        <p:spPr>
          <a:xfrm>
            <a:off x="8979919" y="2846737"/>
            <a:ext cx="9166" cy="2690877"/>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68" name="Text Box 6">
            <a:extLst>
              <a:ext uri="{FF2B5EF4-FFF2-40B4-BE49-F238E27FC236}">
                <a16:creationId xmlns:a16="http://schemas.microsoft.com/office/drawing/2014/main" id="{D49864F7-1282-D60B-391A-B2AC06B09EE0}"/>
              </a:ext>
            </a:extLst>
          </p:cNvPr>
          <p:cNvSpPr txBox="1">
            <a:spLocks noChangeArrowheads="1"/>
          </p:cNvSpPr>
          <p:nvPr/>
        </p:nvSpPr>
        <p:spPr bwMode="auto">
          <a:xfrm>
            <a:off x="7611921" y="6436258"/>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cxnSp>
        <p:nvCxnSpPr>
          <p:cNvPr id="69" name="Straight Connector 50">
            <a:extLst>
              <a:ext uri="{FF2B5EF4-FFF2-40B4-BE49-F238E27FC236}">
                <a16:creationId xmlns:a16="http://schemas.microsoft.com/office/drawing/2014/main" id="{81C298B8-1E71-5B2C-F1D5-E8C5CC47342B}"/>
              </a:ext>
            </a:extLst>
          </p:cNvPr>
          <p:cNvCxnSpPr>
            <a:cxnSpLocks/>
          </p:cNvCxnSpPr>
          <p:nvPr/>
        </p:nvCxnSpPr>
        <p:spPr>
          <a:xfrm>
            <a:off x="9017032" y="5807047"/>
            <a:ext cx="7040" cy="694309"/>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5" name="Ellipse 4">
            <a:extLst>
              <a:ext uri="{FF2B5EF4-FFF2-40B4-BE49-F238E27FC236}">
                <a16:creationId xmlns:a16="http://schemas.microsoft.com/office/drawing/2014/main" id="{8183EA63-07C3-AD37-BD4F-684728A6DC49}"/>
              </a:ext>
            </a:extLst>
          </p:cNvPr>
          <p:cNvSpPr/>
          <p:nvPr/>
        </p:nvSpPr>
        <p:spPr>
          <a:xfrm>
            <a:off x="462132" y="2295350"/>
            <a:ext cx="3167855" cy="3111538"/>
          </a:xfrm>
          <a:prstGeom prst="ellipse">
            <a:avLst/>
          </a:prstGeom>
          <a:solidFill>
            <a:srgbClr val="3F2E84"/>
          </a:solidFill>
          <a:ln>
            <a:solidFill>
              <a:srgbClr val="3F2E84"/>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9" name="ZoneTexte 8">
            <a:extLst>
              <a:ext uri="{FF2B5EF4-FFF2-40B4-BE49-F238E27FC236}">
                <a16:creationId xmlns:a16="http://schemas.microsoft.com/office/drawing/2014/main" id="{3C5E2D40-AC31-7DDE-26EF-F237E01DD9C2}"/>
              </a:ext>
            </a:extLst>
          </p:cNvPr>
          <p:cNvSpPr txBox="1"/>
          <p:nvPr/>
        </p:nvSpPr>
        <p:spPr>
          <a:xfrm>
            <a:off x="636818" y="4270691"/>
            <a:ext cx="2866026" cy="800219"/>
          </a:xfrm>
          <a:prstGeom prst="rect">
            <a:avLst/>
          </a:prstGeom>
          <a:noFill/>
        </p:spPr>
        <p:txBody>
          <a:bodyPr wrap="square" rtlCol="0">
            <a:spAutoFit/>
          </a:bodyPr>
          <a:lstStyle/>
          <a:p>
            <a:pPr algn="ctr"/>
            <a:r>
              <a:rPr lang="en-GB" sz="2300" b="1" noProof="0" dirty="0">
                <a:solidFill>
                  <a:schemeClr val="bg1"/>
                </a:solidFill>
              </a:rPr>
              <a:t>Policy and Regulations</a:t>
            </a:r>
          </a:p>
        </p:txBody>
      </p:sp>
      <p:sp>
        <p:nvSpPr>
          <p:cNvPr id="14" name="ZoneTexte 13">
            <a:extLst>
              <a:ext uri="{FF2B5EF4-FFF2-40B4-BE49-F238E27FC236}">
                <a16:creationId xmlns:a16="http://schemas.microsoft.com/office/drawing/2014/main" id="{2D1E8DB1-4719-51B5-5F3E-45C00DA61DA5}"/>
              </a:ext>
            </a:extLst>
          </p:cNvPr>
          <p:cNvSpPr txBox="1"/>
          <p:nvPr/>
        </p:nvSpPr>
        <p:spPr>
          <a:xfrm>
            <a:off x="4170139" y="-3"/>
            <a:ext cx="3373613" cy="7520007"/>
          </a:xfrm>
          <a:prstGeom prst="rect">
            <a:avLst/>
          </a:prstGeom>
          <a:noFill/>
        </p:spPr>
        <p:txBody>
          <a:bodyPr wrap="square">
            <a:spAutoFit/>
          </a:bodyPr>
          <a:lstStyle/>
          <a:p>
            <a:pPr marL="285750" indent="-285750">
              <a:spcAft>
                <a:spcPts val="500"/>
              </a:spcAft>
              <a:buFont typeface="Arial" panose="020B0604020202020204" pitchFamily="34" charset="0"/>
              <a:buChar char="•"/>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New Refrigerants Designations and Safety Classifications (2026)</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indent="-285750">
              <a:spcAft>
                <a:spcPts val="500"/>
              </a:spcAft>
              <a:buFont typeface="Arial" panose="020B0604020202020204" pitchFamily="34" charset="0"/>
              <a:buChar char="•"/>
              <a:defRPr/>
            </a:pPr>
            <a:r>
              <a:rPr lang="en-US" sz="1300" dirty="0">
                <a:solidFill>
                  <a:srgbClr val="1B3A7F"/>
                </a:solidFill>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Legal advice to support the implementation of the Montreal Protocol and its Kigali Amendment in Article 5…</a:t>
            </a:r>
            <a:endParaRPr lang="en-GB" sz="1300" dirty="0">
              <a:solidFill>
                <a:srgbClr val="1B3A7F"/>
              </a:solidFill>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endParaRPr>
          </a:p>
          <a:p>
            <a:pPr marL="285750" indent="-285750">
              <a:spcAft>
                <a:spcPts val="500"/>
              </a:spcAft>
              <a:buFont typeface="Arial" panose="020B0604020202020204" pitchFamily="34" charset="0"/>
              <a:buChar char="•"/>
              <a:defRPr/>
            </a:pPr>
            <a:r>
              <a:rPr lang="en-US" sz="1300" dirty="0">
                <a:solidFill>
                  <a:srgbClr val="1B397F"/>
                </a:solidFill>
                <a:ea typeface="Calibri" panose="020F0502020204030204" pitchFamily="34" charset="0"/>
                <a:cs typeface="Times New Roman" panose="02020603050405020304" pitchFamily="18" charset="0"/>
                <a:hlinkClick r:id="rId6" action="ppaction://hlinksldjump">
                  <a:extLst>
                    <a:ext uri="{A12FA001-AC4F-418D-AE19-62706E023703}">
                      <ahyp:hlinkClr xmlns:ahyp="http://schemas.microsoft.com/office/drawing/2018/hyperlinkcolor" val="tx"/>
                    </a:ext>
                  </a:extLst>
                </a:hlinkClick>
              </a:rPr>
              <a:t>Labelling Refrigerant Cylinders (2021) </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7" action="ppaction://hlinksldjump">
                <a:extLst>
                  <a:ext uri="{A12FA001-AC4F-418D-AE19-62706E023703}">
                    <ahyp:hlinkClr xmlns:ahyp="http://schemas.microsoft.com/office/drawing/2018/hyperlinkcolor" val="tx"/>
                  </a:ext>
                </a:extLst>
              </a:hlinkClick>
            </a:endParaRPr>
          </a:p>
          <a:p>
            <a:pPr marL="285750" marR="0" lvl="0" indent="-285750" algn="l" defTabSz="914400" rtl="0" eaLnBrk="1" fontAlgn="auto" latinLnBrk="0" hangingPunct="1">
              <a:lnSpc>
                <a:spcPct val="100000"/>
              </a:lnSpc>
              <a:spcBef>
                <a:spcPts val="0"/>
              </a:spcBef>
              <a:spcAft>
                <a:spcPts val="5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7" action="ppaction://hlinksldjump">
                  <a:extLst>
                    <a:ext uri="{A12FA001-AC4F-418D-AE19-62706E023703}">
                      <ahyp:hlinkClr xmlns:ahyp="http://schemas.microsoft.com/office/drawing/2018/hyperlinkcolor" val="tx"/>
                    </a:ext>
                  </a:extLst>
                </a:hlinkClick>
              </a:rPr>
              <a:t>Dealing with Seized ODS - Options for Article 5 Countries (2020)</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5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8" action="ppaction://hlinksldjump">
                  <a:extLst>
                    <a:ext uri="{A12FA001-AC4F-418D-AE19-62706E023703}">
                      <ahyp:hlinkClr xmlns:ahyp="http://schemas.microsoft.com/office/drawing/2018/hyperlinkcolor" val="tx"/>
                    </a:ext>
                  </a:extLst>
                </a:hlinkClick>
              </a:rPr>
              <a:t>Refrigerant Cylinder Colours - What has changed? (2020)</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5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9" action="ppaction://hlinksldjump">
                  <a:extLst>
                    <a:ext uri="{A12FA001-AC4F-418D-AE19-62706E023703}">
                      <ahyp:hlinkClr xmlns:ahyp="http://schemas.microsoft.com/office/drawing/2018/hyperlinkcolor" val="tx"/>
                    </a:ext>
                  </a:extLst>
                </a:hlinkClick>
              </a:rPr>
              <a:t>Servicing Tail for HCFCs (2020)</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indent="-285750">
              <a:spcAft>
                <a:spcPts val="500"/>
              </a:spcAft>
              <a:buFont typeface="Arial" panose="020B0604020202020204" pitchFamily="34" charset="0"/>
              <a:buChar char="•"/>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rPr>
              <a:t>The Path from Kigali: HFC Phase-down Timeline (2018)</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5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1" action="ppaction://hlinksldjump">
                  <a:extLst>
                    <a:ext uri="{A12FA001-AC4F-418D-AE19-62706E023703}">
                      <ahyp:hlinkClr xmlns:ahyp="http://schemas.microsoft.com/office/drawing/2018/hyperlinkcolor" val="tx"/>
                    </a:ext>
                  </a:extLst>
                </a:hlinkClick>
              </a:rPr>
              <a:t>Demonstration of a Regional Strategy for ODS Waste Management and Disposal in the ECA Region (2017)</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indent="-285750">
              <a:spcAft>
                <a:spcPts val="500"/>
              </a:spcAft>
              <a:buFont typeface="Arial" panose="020B0604020202020204" pitchFamily="34" charset="0"/>
              <a:buChar char="•"/>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2" action="ppaction://hlinksldjump">
                  <a:extLst>
                    <a:ext uri="{A12FA001-AC4F-418D-AE19-62706E023703}">
                      <ahyp:hlinkClr xmlns:ahyp="http://schemas.microsoft.com/office/drawing/2018/hyperlinkcolor" val="tx"/>
                    </a:ext>
                  </a:extLst>
                </a:hlinkClick>
              </a:rPr>
              <a:t>OzonAction Series of Fact Sheets relevant to the Kigali Amendment (2017)</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indent="-285750">
              <a:spcAft>
                <a:spcPts val="500"/>
              </a:spcAft>
              <a:buFont typeface="Arial" panose="020B0604020202020204" pitchFamily="34" charset="0"/>
              <a:buChar char="•"/>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3" action="ppaction://hlinksldjump">
                  <a:extLst>
                    <a:ext uri="{A12FA001-AC4F-418D-AE19-62706E023703}">
                      <ahyp:hlinkClr xmlns:ahyp="http://schemas.microsoft.com/office/drawing/2018/hyperlinkcolor" val="tx"/>
                    </a:ext>
                  </a:extLst>
                </a:hlinkClick>
              </a:rPr>
              <a:t>Global Warming Potential of Refrigerants</a:t>
            </a:r>
            <a:r>
              <a:rPr lang="en-GB" sz="1300" dirty="0">
                <a:solidFill>
                  <a:srgbClr val="1B3A7F"/>
                </a:solidFill>
                <a:ea typeface="Calibri" panose="020F0502020204030204" pitchFamily="34" charset="0"/>
                <a:cs typeface="Times New Roman" panose="02020603050405020304" pitchFamily="18" charset="0"/>
                <a:hlinkClick r:id="rId13" action="ppaction://hlinksldjump">
                  <a:extLst>
                    <a:ext uri="{A12FA001-AC4F-418D-AE19-62706E023703}">
                      <ahyp:hlinkClr xmlns:ahyp="http://schemas.microsoft.com/office/drawing/2018/hyperlinkcolor" val="tx"/>
                    </a:ext>
                  </a:extLst>
                </a:hlinkClick>
              </a:rPr>
              <a:t> </a:t>
            </a: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3" action="ppaction://hlinksldjump">
                  <a:extLst>
                    <a:ext uri="{A12FA001-AC4F-418D-AE19-62706E023703}">
                      <ahyp:hlinkClr xmlns:ahyp="http://schemas.microsoft.com/office/drawing/2018/hyperlinkcolor" val="tx"/>
                    </a:ext>
                  </a:extLst>
                </a:hlinkClick>
              </a:rPr>
              <a:t>(2016)</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5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Refrigerant Blends: Calculating Ozone Depleting Potentials (2016)</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indent="-285750">
              <a:spcAft>
                <a:spcPts val="500"/>
              </a:spcAft>
              <a:buFont typeface="Arial" panose="020B0604020202020204" pitchFamily="34" charset="0"/>
              <a:buChar char="•"/>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5" action="ppaction://hlinksldjump">
                  <a:extLst>
                    <a:ext uri="{A12FA001-AC4F-418D-AE19-62706E023703}">
                      <ahyp:hlinkClr xmlns:ahyp="http://schemas.microsoft.com/office/drawing/2018/hyperlinkcolor" val="tx"/>
                    </a:ext>
                  </a:extLst>
                </a:hlinkClick>
              </a:rPr>
              <a:t>Refrigerant Blends: Calculating Global Warming Potentials (2016)</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indent="-285750">
              <a:spcAft>
                <a:spcPts val="500"/>
              </a:spcAft>
              <a:buFont typeface="Arial" panose="020B0604020202020204" pitchFamily="34" charset="0"/>
              <a:buChar char="•"/>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6" action="ppaction://hlinksldjump">
                  <a:extLst>
                    <a:ext uri="{A12FA001-AC4F-418D-AE19-62706E023703}">
                      <ahyp:hlinkClr xmlns:ahyp="http://schemas.microsoft.com/office/drawing/2018/hyperlinkcolor" val="tx"/>
                    </a:ext>
                  </a:extLst>
                </a:hlinkClick>
              </a:rPr>
              <a:t>The Kigali Amendment to the Montreal Protocol: HFC phase-down (2016)</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5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7" action="ppaction://hlinksldjump">
                  <a:extLst>
                    <a:ext uri="{A12FA001-AC4F-418D-AE19-62706E023703}">
                      <ahyp:hlinkClr xmlns:ahyp="http://schemas.microsoft.com/office/drawing/2018/hyperlinkcolor" val="tx"/>
                    </a:ext>
                  </a:extLst>
                </a:hlinkClick>
              </a:rPr>
              <a:t>Free Trade </a:t>
            </a:r>
            <a:r>
              <a:rPr lang="en-GB" sz="1300" dirty="0">
                <a:solidFill>
                  <a:srgbClr val="1B3A7F"/>
                </a:solidFill>
                <a:ea typeface="Calibri" panose="020F0502020204030204" pitchFamily="34" charset="0"/>
                <a:cs typeface="Times New Roman" panose="02020603050405020304" pitchFamily="18" charset="0"/>
                <a:hlinkClick r:id="rId17" action="ppaction://hlinksldjump">
                  <a:extLst>
                    <a:ext uri="{A12FA001-AC4F-418D-AE19-62706E023703}">
                      <ahyp:hlinkClr xmlns:ahyp="http://schemas.microsoft.com/office/drawing/2018/hyperlinkcolor" val="tx"/>
                    </a:ext>
                  </a:extLst>
                </a:hlinkClick>
              </a:rPr>
              <a:t>Z</a:t>
            </a: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7" action="ppaction://hlinksldjump">
                  <a:extLst>
                    <a:ext uri="{A12FA001-AC4F-418D-AE19-62706E023703}">
                      <ahyp:hlinkClr xmlns:ahyp="http://schemas.microsoft.com/office/drawing/2018/hyperlinkcolor" val="tx"/>
                    </a:ext>
                  </a:extLst>
                </a:hlinkClick>
              </a:rPr>
              <a:t>ones and trade in ODS (2015)</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indent="-285750">
              <a:spcAft>
                <a:spcPts val="500"/>
              </a:spcAft>
              <a:buFont typeface="Arial" panose="020B0604020202020204" pitchFamily="34" charset="0"/>
              <a:buChar char="•"/>
              <a:defRPr/>
            </a:pPr>
            <a:r>
              <a:rPr kumimoji="0" lang="en-US" sz="1300" b="0" u="none" strike="noStrike" kern="1200" cap="none" spc="0" normalizeH="0" baseline="0" noProof="0" dirty="0">
                <a:ln>
                  <a:noFill/>
                </a:ln>
                <a:solidFill>
                  <a:srgbClr val="1B3A7F"/>
                </a:solidFill>
                <a:effectLst/>
                <a:uLnTx/>
                <a:uFillTx/>
                <a:ea typeface="+mn-ea"/>
                <a:cs typeface="+mn-cs"/>
                <a:hlinkClick r:id="rId18" action="ppaction://hlinksldjump">
                  <a:extLst>
                    <a:ext uri="{A12FA001-AC4F-418D-AE19-62706E023703}">
                      <ahyp:hlinkClr xmlns:ahyp="http://schemas.microsoft.com/office/drawing/2018/hyperlinkcolor" val="tx"/>
                    </a:ext>
                  </a:extLst>
                </a:hlinkClick>
              </a:rPr>
              <a:t>QPS uses of Methyl Bromide and their alternatives (2015)</a:t>
            </a:r>
            <a:endParaRPr kumimoji="0" lang="en-US" sz="1300" b="0" u="none" strike="noStrike" kern="1200" cap="none" spc="0" normalizeH="0" baseline="0" noProof="0" dirty="0">
              <a:ln>
                <a:noFill/>
              </a:ln>
              <a:solidFill>
                <a:srgbClr val="1B3A7F"/>
              </a:solidFill>
              <a:effectLst/>
              <a:uLnTx/>
              <a:uFillTx/>
              <a:ea typeface="+mn-ea"/>
              <a:cs typeface="+mn-cs"/>
            </a:endParaRPr>
          </a:p>
          <a:p>
            <a:pPr marL="285750" marR="0" lvl="0" indent="-285750" algn="l" defTabSz="914400" rtl="0" eaLnBrk="1" fontAlgn="auto" latinLnBrk="0" hangingPunct="1">
              <a:lnSpc>
                <a:spcPct val="100000"/>
              </a:lnSpc>
              <a:spcBef>
                <a:spcPts val="0"/>
              </a:spcBef>
              <a:spcAft>
                <a:spcPts val="500"/>
              </a:spcAft>
              <a:buClrTx/>
              <a:buSzTx/>
              <a:buFont typeface="Arial" panose="020B0604020202020204" pitchFamily="34" charset="0"/>
              <a:buChar char="•"/>
              <a:tabLst/>
              <a:defRPr/>
            </a:pP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500"/>
              </a:spcAft>
              <a:buClrTx/>
              <a:buSzTx/>
              <a:buFont typeface="Arial" panose="020B0604020202020204" pitchFamily="34" charset="0"/>
              <a:buChar char="•"/>
              <a:tabLst/>
              <a:defRPr/>
            </a:pP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5" name="TextBox 45">
            <a:extLst>
              <a:ext uri="{FF2B5EF4-FFF2-40B4-BE49-F238E27FC236}">
                <a16:creationId xmlns:a16="http://schemas.microsoft.com/office/drawing/2014/main" id="{C3321A67-69C0-90F3-6A3B-7EB997D93C1B}"/>
              </a:ext>
            </a:extLst>
          </p:cNvPr>
          <p:cNvSpPr txBox="1"/>
          <p:nvPr/>
        </p:nvSpPr>
        <p:spPr>
          <a:xfrm>
            <a:off x="9091543" y="1182801"/>
            <a:ext cx="2970123" cy="1226865"/>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rPr>
              <a:t>New and Improved iPIC Platform (2020)</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0" action="ppaction://hlinksldjump">
                  <a:extLst>
                    <a:ext uri="{A12FA001-AC4F-418D-AE19-62706E023703}">
                      <ahyp:hlinkClr xmlns:ahyp="http://schemas.microsoft.com/office/drawing/2018/hyperlinkcolor" val="tx"/>
                    </a:ext>
                  </a:extLst>
                </a:hlinkClick>
              </a:rPr>
              <a:t>Refrigerant Identifier Video series: Guidance on how to identify refrigerants using a refrigerant identifier (2018)</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1" action="ppaction://hlinksldjump">
                  <a:extLst>
                    <a:ext uri="{A12FA001-AC4F-418D-AE19-62706E023703}">
                      <ahyp:hlinkClr xmlns:ahyp="http://schemas.microsoft.com/office/drawing/2018/hyperlinkcolor" val="tx"/>
                    </a:ext>
                  </a:extLst>
                </a:hlinkClick>
              </a:rPr>
              <a:t>WhatGas? (2018)</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6" name="TextBox 51">
            <a:extLst>
              <a:ext uri="{FF2B5EF4-FFF2-40B4-BE49-F238E27FC236}">
                <a16:creationId xmlns:a16="http://schemas.microsoft.com/office/drawing/2014/main" id="{1AB192C2-791E-1C42-CBE9-6F29220EF9E0}"/>
              </a:ext>
            </a:extLst>
          </p:cNvPr>
          <p:cNvSpPr txBox="1"/>
          <p:nvPr/>
        </p:nvSpPr>
        <p:spPr>
          <a:xfrm>
            <a:off x="9069500" y="2808700"/>
            <a:ext cx="2844822" cy="2781137"/>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2" action="ppaction://hlinksldjump">
                  <a:extLst>
                    <a:ext uri="{A12FA001-AC4F-418D-AE19-62706E023703}">
                      <ahyp:hlinkClr xmlns:ahyp="http://schemas.microsoft.com/office/drawing/2018/hyperlinkcolor" val="tx"/>
                    </a:ext>
                  </a:extLst>
                </a:hlinkClick>
              </a:rPr>
              <a:t>How ECA Network Countries Used Legislative &amp; Policy Options - RAC Sector Action Tables to Support Kigali Amendment Implementation (2024)</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23" action="ppaction://hlinksldjump">
                  <a:extLst>
                    <a:ext uri="{A12FA001-AC4F-418D-AE19-62706E023703}">
                      <ahyp:hlinkClr xmlns:ahyp="http://schemas.microsoft.com/office/drawing/2018/hyperlinkcolor" val="tx"/>
                    </a:ext>
                  </a:extLst>
                </a:hlinkClick>
              </a:rPr>
              <a:t>Legislative and Policy Options to Control HFCs (2018)</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4"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4" action="ppaction://hlinksldjump">
                  <a:extLst>
                    <a:ext uri="{A12FA001-AC4F-418D-AE19-62706E023703}">
                      <ahyp:hlinkClr xmlns:ahyp="http://schemas.microsoft.com/office/drawing/2018/hyperlinkcolor" val="tx"/>
                    </a:ext>
                  </a:extLst>
                </a:hlinkClick>
              </a:rPr>
              <a:t>Phasing-out HCFC in Small and Medium-sized Foam Enterprises (2015)</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5" action="ppaction://hlinksldjump">
                  <a:extLst>
                    <a:ext uri="{A12FA001-AC4F-418D-AE19-62706E023703}">
                      <ahyp:hlinkClr xmlns:ahyp="http://schemas.microsoft.com/office/drawing/2018/hyperlinkcolor" val="tx"/>
                    </a:ext>
                  </a:extLst>
                </a:hlinkClick>
              </a:rPr>
              <a:t>International Standards in the RAC Sector (2015)</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6" action="ppaction://hlinksldjump">
                  <a:extLst>
                    <a:ext uri="{A12FA001-AC4F-418D-AE19-62706E023703}">
                      <ahyp:hlinkClr xmlns:ahyp="http://schemas.microsoft.com/office/drawing/2018/hyperlinkcolor" val="tx"/>
                    </a:ext>
                  </a:extLst>
                </a:hlinkClick>
              </a:rPr>
              <a:t>National Certification Schemes for RAC technicians (2015)</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7" name="TextBox 33">
            <a:extLst>
              <a:ext uri="{FF2B5EF4-FFF2-40B4-BE49-F238E27FC236}">
                <a16:creationId xmlns:a16="http://schemas.microsoft.com/office/drawing/2014/main" id="{A82962B6-A340-5E77-9C11-671CAAE06853}"/>
              </a:ext>
            </a:extLst>
          </p:cNvPr>
          <p:cNvSpPr txBox="1"/>
          <p:nvPr/>
        </p:nvSpPr>
        <p:spPr>
          <a:xfrm>
            <a:off x="9118633" y="5755016"/>
            <a:ext cx="2836977" cy="272758"/>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7" action="ppaction://hlinksldjump">
                  <a:extLst>
                    <a:ext uri="{A12FA001-AC4F-418D-AE19-62706E023703}">
                      <ahyp:hlinkClr xmlns:ahyp="http://schemas.microsoft.com/office/drawing/2018/hyperlinkcolor" val="tx"/>
                    </a:ext>
                  </a:extLst>
                </a:hlinkClick>
              </a:rPr>
              <a:t>Refrigerant Literacy e-Learning (2017)</a:t>
            </a:r>
            <a:endParaRPr kumimoji="0" lang="en-GB" sz="13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3" name="Ellipse 2">
            <a:hlinkClick r:id="rId28" action="ppaction://hlinksldjump"/>
            <a:extLst>
              <a:ext uri="{FF2B5EF4-FFF2-40B4-BE49-F238E27FC236}">
                <a16:creationId xmlns:a16="http://schemas.microsoft.com/office/drawing/2014/main" id="{3CE73B70-2B24-CAD1-75AA-D0A43626D02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7" name="Graphique 6" descr="Logement avec un remplissage uni">
            <a:hlinkClick r:id="rId28" action="ppaction://hlinksldjump"/>
            <a:extLst>
              <a:ext uri="{FF2B5EF4-FFF2-40B4-BE49-F238E27FC236}">
                <a16:creationId xmlns:a16="http://schemas.microsoft.com/office/drawing/2014/main" id="{3BBF8900-5A35-1486-84E2-DD1D89261584}"/>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8" name="Image 7" descr="Une image contenant logo, symbole, Police, Graphique&#10;&#10;Description générée automatiquement">
            <a:extLst>
              <a:ext uri="{FF2B5EF4-FFF2-40B4-BE49-F238E27FC236}">
                <a16:creationId xmlns:a16="http://schemas.microsoft.com/office/drawing/2014/main" id="{240AC187-F133-D822-527D-3EE3F6F389E1}"/>
              </a:ext>
            </a:extLst>
          </p:cNvPr>
          <p:cNvPicPr>
            <a:picLocks noChangeAspect="1"/>
          </p:cNvPicPr>
          <p:nvPr/>
        </p:nvPicPr>
        <p:blipFill>
          <a:blip r:embed="rId30" cstate="email">
            <a:duotone>
              <a:prstClr val="black"/>
              <a:srgbClr val="E6288C">
                <a:tint val="45000"/>
                <a:satMod val="400000"/>
              </a:srgbClr>
            </a:duotone>
            <a:extLst>
              <a:ext uri="{BEBA8EAE-BF5A-486C-A8C5-ECC9F3942E4B}">
                <a14:imgProps xmlns:a14="http://schemas.microsoft.com/office/drawing/2010/main">
                  <a14:imgLayer r:embed="rId31">
                    <a14:imgEffect>
                      <a14:artisticPencilSketch/>
                    </a14:imgEffect>
                    <a14:imgEffect>
                      <a14:sharpenSoften amount="100000"/>
                    </a14:imgEffect>
                    <a14:imgEffect>
                      <a14:brightnessContrast bright="-12000" contrast="-1000"/>
                    </a14:imgEffect>
                  </a14:imgLayer>
                </a14:imgProps>
              </a:ext>
              <a:ext uri="{28A0092B-C50C-407E-A947-70E740481C1C}">
                <a14:useLocalDpi xmlns:a14="http://schemas.microsoft.com/office/drawing/2010/main"/>
              </a:ext>
            </a:extLst>
          </a:blip>
          <a:stretch>
            <a:fillRect/>
          </a:stretch>
        </p:blipFill>
        <p:spPr>
          <a:xfrm>
            <a:off x="2956646" y="284194"/>
            <a:ext cx="838200" cy="1066800"/>
          </a:xfrm>
          <a:prstGeom prst="rect">
            <a:avLst/>
          </a:prstGeom>
        </p:spPr>
      </p:pic>
      <p:pic>
        <p:nvPicPr>
          <p:cNvPr id="10" name="Image 9" descr="Une image contenant Police, symbole, texte, Graphique&#10;&#10;Description générée automatiquement">
            <a:extLst>
              <a:ext uri="{FF2B5EF4-FFF2-40B4-BE49-F238E27FC236}">
                <a16:creationId xmlns:a16="http://schemas.microsoft.com/office/drawing/2014/main" id="{B333A350-B9C6-D81E-BF33-BFDD8CC4907D}"/>
              </a:ext>
            </a:extLst>
          </p:cNvPr>
          <p:cNvPicPr>
            <a:picLocks noChangeAspect="1"/>
          </p:cNvPicPr>
          <p:nvPr/>
        </p:nvPicPr>
        <p:blipFill>
          <a:blip r:embed="rId32" cstate="email">
            <a:alphaModFix/>
            <a:duotone>
              <a:prstClr val="black"/>
              <a:srgbClr val="E6288C">
                <a:tint val="45000"/>
                <a:satMod val="400000"/>
              </a:srgbClr>
            </a:duotone>
            <a:extLst>
              <a:ext uri="{BEBA8EAE-BF5A-486C-A8C5-ECC9F3942E4B}">
                <a14:imgProps xmlns:a14="http://schemas.microsoft.com/office/drawing/2010/main">
                  <a14:imgLayer r:embed="rId33">
                    <a14:imgEffect>
                      <a14:sharpenSoften amount="100000"/>
                    </a14:imgEffect>
                    <a14:imgEffect>
                      <a14:saturation sat="400000"/>
                    </a14:imgEffect>
                    <a14:imgEffect>
                      <a14:brightnessContrast bright="-6000" contrast="-31000"/>
                    </a14:imgEffect>
                  </a14:imgLayer>
                </a14:imgProps>
              </a:ext>
              <a:ext uri="{28A0092B-C50C-407E-A947-70E740481C1C}">
                <a14:useLocalDpi xmlns:a14="http://schemas.microsoft.com/office/drawing/2010/main"/>
              </a:ext>
            </a:extLst>
          </a:blip>
          <a:stretch>
            <a:fillRect/>
          </a:stretch>
        </p:blipFill>
        <p:spPr>
          <a:xfrm>
            <a:off x="7585081" y="421742"/>
            <a:ext cx="1013879" cy="1031666"/>
          </a:xfrm>
          <a:prstGeom prst="rect">
            <a:avLst/>
          </a:prstGeom>
        </p:spPr>
      </p:pic>
      <p:pic>
        <p:nvPicPr>
          <p:cNvPr id="11" name="Image 10" descr="Une image contenant symbole, croquis, conception, illustration&#10;&#10;Description générée automatiquement">
            <a:extLst>
              <a:ext uri="{FF2B5EF4-FFF2-40B4-BE49-F238E27FC236}">
                <a16:creationId xmlns:a16="http://schemas.microsoft.com/office/drawing/2014/main" id="{2D2F4615-B382-2176-BB03-68C0F36E1877}"/>
              </a:ext>
            </a:extLst>
          </p:cNvPr>
          <p:cNvPicPr>
            <a:picLocks noChangeAspect="1"/>
          </p:cNvPicPr>
          <p:nvPr/>
        </p:nvPicPr>
        <p:blipFill>
          <a:blip r:embed="rId34" cstate="email">
            <a:alphaModFix/>
            <a:duotone>
              <a:prstClr val="black"/>
              <a:srgbClr val="FF2F92">
                <a:tint val="45000"/>
                <a:satMod val="400000"/>
              </a:srgbClr>
            </a:duotone>
            <a:extLst>
              <a:ext uri="{BEBA8EAE-BF5A-486C-A8C5-ECC9F3942E4B}">
                <a14:imgProps xmlns:a14="http://schemas.microsoft.com/office/drawing/2010/main">
                  <a14:imgLayer r:embed="rId35">
                    <a14:imgEffect>
                      <a14:sharpenSoften amount="100000"/>
                    </a14:imgEffect>
                    <a14:imgEffect>
                      <a14:colorTemperature colorTemp="1500"/>
                    </a14:imgEffect>
                    <a14:imgEffect>
                      <a14:saturation sat="400000"/>
                    </a14:imgEffect>
                    <a14:imgEffect>
                      <a14:brightnessContrast bright="-23000" contrast="48000"/>
                    </a14:imgEffect>
                  </a14:imgLayer>
                </a14:imgProps>
              </a:ext>
              <a:ext uri="{28A0092B-C50C-407E-A947-70E740481C1C}">
                <a14:useLocalDpi xmlns:a14="http://schemas.microsoft.com/office/drawing/2010/main"/>
              </a:ext>
            </a:extLst>
          </a:blip>
          <a:stretch>
            <a:fillRect/>
          </a:stretch>
        </p:blipFill>
        <p:spPr>
          <a:xfrm>
            <a:off x="7680872" y="2703762"/>
            <a:ext cx="977900" cy="889000"/>
          </a:xfrm>
          <a:prstGeom prst="rect">
            <a:avLst/>
          </a:prstGeom>
        </p:spPr>
      </p:pic>
      <p:pic>
        <p:nvPicPr>
          <p:cNvPr id="13" name="Image 12">
            <a:extLst>
              <a:ext uri="{FF2B5EF4-FFF2-40B4-BE49-F238E27FC236}">
                <a16:creationId xmlns:a16="http://schemas.microsoft.com/office/drawing/2014/main" id="{10F20952-7E01-C2D7-D62A-FE7B4BE50B20}"/>
              </a:ext>
            </a:extLst>
          </p:cNvPr>
          <p:cNvPicPr>
            <a:picLocks noChangeAspect="1"/>
          </p:cNvPicPr>
          <p:nvPr/>
        </p:nvPicPr>
        <p:blipFill>
          <a:blip r:embed="rId36" cstate="email">
            <a:duotone>
              <a:prstClr val="black"/>
              <a:srgbClr val="E6288C">
                <a:tint val="45000"/>
                <a:satMod val="400000"/>
              </a:srgbClr>
            </a:duotone>
            <a:extLst>
              <a:ext uri="{BEBA8EAE-BF5A-486C-A8C5-ECC9F3942E4B}">
                <a14:imgProps xmlns:a14="http://schemas.microsoft.com/office/drawing/2010/main">
                  <a14:imgLayer r:embed="rId37">
                    <a14:imgEffect>
                      <a14:brightnessContrast bright="-13000"/>
                    </a14:imgEffect>
                  </a14:imgLayer>
                </a14:imgProps>
              </a:ext>
              <a:ext uri="{28A0092B-C50C-407E-A947-70E740481C1C}">
                <a14:useLocalDpi xmlns:a14="http://schemas.microsoft.com/office/drawing/2010/main"/>
              </a:ext>
            </a:extLst>
          </a:blip>
          <a:stretch>
            <a:fillRect/>
          </a:stretch>
        </p:blipFill>
        <p:spPr>
          <a:xfrm>
            <a:off x="7650092" y="5416234"/>
            <a:ext cx="1181100" cy="1143000"/>
          </a:xfrm>
          <a:prstGeom prst="rect">
            <a:avLst/>
          </a:prstGeom>
        </p:spPr>
      </p:pic>
      <p:pic>
        <p:nvPicPr>
          <p:cNvPr id="12" name="Picture 5" descr="Logo&#10;&#10;Description automatically generated with medium confidence">
            <a:extLst>
              <a:ext uri="{FF2B5EF4-FFF2-40B4-BE49-F238E27FC236}">
                <a16:creationId xmlns:a16="http://schemas.microsoft.com/office/drawing/2014/main" id="{A2E99D04-32A1-9811-20FB-F66202A68E94}"/>
              </a:ext>
            </a:extLst>
          </p:cNvPr>
          <p:cNvPicPr>
            <a:picLocks noChangeAspect="1"/>
          </p:cNvPicPr>
          <p:nvPr/>
        </p:nvPicPr>
        <p:blipFill>
          <a:blip r:embed="rId38" cstate="hqprint">
            <a:clrChange>
              <a:clrFrom>
                <a:srgbClr val="000000"/>
              </a:clrFrom>
              <a:clrTo>
                <a:srgbClr val="000000">
                  <a:alpha val="0"/>
                </a:srgbClr>
              </a:clrTo>
            </a:clrChange>
            <a:duotone>
              <a:schemeClr val="accent5">
                <a:shade val="45000"/>
                <a:satMod val="135000"/>
              </a:schemeClr>
              <a:prstClr val="white"/>
            </a:duotone>
            <a:alphaModFix/>
            <a:extLst>
              <a:ext uri="{BEBA8EAE-BF5A-486C-A8C5-ECC9F3942E4B}">
                <a14:imgProps xmlns:a14="http://schemas.microsoft.com/office/drawing/2010/main">
                  <a14:imgLayer r:embed="rId39">
                    <a14:imgEffect>
                      <a14:colorTemperature colorTemp="11500"/>
                    </a14:imgEffect>
                    <a14:imgEffect>
                      <a14:saturation sat="400000"/>
                    </a14:imgEffect>
                    <a14:imgEffect>
                      <a14:brightnessContrast bright="-8000" contrast="100000"/>
                    </a14:imgEffect>
                  </a14:imgLayer>
                </a14:imgProps>
              </a:ext>
              <a:ext uri="{28A0092B-C50C-407E-A947-70E740481C1C}">
                <a14:useLocalDpi xmlns:a14="http://schemas.microsoft.com/office/drawing/2010/main"/>
              </a:ext>
            </a:extLst>
          </a:blip>
          <a:srcRect/>
          <a:stretch/>
        </p:blipFill>
        <p:spPr>
          <a:xfrm>
            <a:off x="1229368" y="2397535"/>
            <a:ext cx="1626171" cy="1717613"/>
          </a:xfrm>
          <a:prstGeom prst="rect">
            <a:avLst/>
          </a:prstGeom>
        </p:spPr>
      </p:pic>
      <p:sp>
        <p:nvSpPr>
          <p:cNvPr id="21" name="ZoneTexte 20">
            <a:extLst>
              <a:ext uri="{FF2B5EF4-FFF2-40B4-BE49-F238E27FC236}">
                <a16:creationId xmlns:a16="http://schemas.microsoft.com/office/drawing/2014/main" id="{3EFC000C-62CC-1CF3-C8B2-EC354FFB38B8}"/>
              </a:ext>
            </a:extLst>
          </p:cNvPr>
          <p:cNvSpPr txBox="1"/>
          <p:nvPr/>
        </p:nvSpPr>
        <p:spPr>
          <a:xfrm>
            <a:off x="9029380" y="253106"/>
            <a:ext cx="1937995" cy="969496"/>
          </a:xfrm>
          <a:prstGeom prst="rect">
            <a:avLst/>
          </a:prstGeom>
          <a:noFill/>
        </p:spPr>
        <p:txBody>
          <a:bodyPr wrap="square">
            <a:spAutoFit/>
          </a:bodyPr>
          <a:lstStyle/>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40" action="ppaction://hlinksldjump">
                  <a:extLst>
                    <a:ext uri="{A12FA001-AC4F-418D-AE19-62706E023703}">
                      <ahyp:hlinkClr xmlns:ahyp="http://schemas.microsoft.com/office/drawing/2018/hyperlinkcolor" val="tx"/>
                    </a:ext>
                  </a:extLst>
                </a:hlinkClick>
              </a:rPr>
              <a:t>GWP-ODP Calculator (2018)</a:t>
            </a:r>
            <a:endParaRPr kumimoji="0" lang="en-GB" sz="13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41" action="ppaction://hlinksldjump">
                  <a:extLst>
                    <a:ext uri="{A12FA001-AC4F-418D-AE19-62706E023703}">
                      <ahyp:hlinkClr xmlns:ahyp="http://schemas.microsoft.com/office/drawing/2018/hyperlinkcolor" val="tx"/>
                    </a:ext>
                  </a:extLst>
                </a:hlinkClick>
              </a:rPr>
              <a:t>HCFC Quota and Licence Tracker (2020)</a:t>
            </a:r>
            <a:endParaRPr kumimoji="0" lang="en-GB" sz="13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06451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018CA0-5041-060E-B51E-4C9BAB4EA348}"/>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94B5DAD8-268B-F3FD-2D4D-D71F498C31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E9C3120F-EFEB-FBA9-2359-6B385BE85C57}"/>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solidFill>
                  <a:schemeClr val="bg1"/>
                </a:solidFill>
                <a:latin typeface="+mn-lt"/>
                <a:cs typeface="Calibri" panose="020F0502020204030204" pitchFamily="34" charset="0"/>
              </a:rPr>
              <a:t>PUBLIC</a:t>
            </a:r>
            <a:r>
              <a:rPr lang="en-GB" sz="1300" spc="0" baseline="0" noProof="0" dirty="0">
                <a:solidFill>
                  <a:schemeClr val="bg1"/>
                </a:solidFill>
                <a:latin typeface="+mn-lt"/>
                <a:cs typeface="Calibri" panose="020F0502020204030204" pitchFamily="34" charset="0"/>
              </a:rPr>
              <a:t> AWARNESS</a:t>
            </a:r>
            <a:endParaRPr lang="en-GB" sz="1300" spc="0" noProof="0" dirty="0">
              <a:solidFill>
                <a:schemeClr val="bg1"/>
              </a:solidFill>
              <a:latin typeface="+mn-lt"/>
              <a:cs typeface="Calibri" panose="020F0502020204030204" pitchFamily="34" charset="0"/>
            </a:endParaRPr>
          </a:p>
        </p:txBody>
      </p:sp>
      <p:sp>
        <p:nvSpPr>
          <p:cNvPr id="34" name="Rectangle 33">
            <a:extLst>
              <a:ext uri="{FF2B5EF4-FFF2-40B4-BE49-F238E27FC236}">
                <a16:creationId xmlns:a16="http://schemas.microsoft.com/office/drawing/2014/main" id="{7432149F-AADA-B69A-4D7F-FF31CC29A0A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3"/>
            <a:ext cx="1797853" cy="6858000"/>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0ED4C3FE-8837-045B-E651-46A0ED4A76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28" y="-3"/>
            <a:ext cx="2604592" cy="6858000"/>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B13CE8AD-953A-7A5E-9C84-ADE1584C4B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473417" y="439498"/>
            <a:ext cx="3429002" cy="2604592"/>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F0F738A4-6109-94DC-388F-56E72261F9B4}"/>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42381" y="1794156"/>
            <a:ext cx="3977993" cy="3977993"/>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cxnSp>
        <p:nvCxnSpPr>
          <p:cNvPr id="46" name="Straight Connector 50">
            <a:extLst>
              <a:ext uri="{FF2B5EF4-FFF2-40B4-BE49-F238E27FC236}">
                <a16:creationId xmlns:a16="http://schemas.microsoft.com/office/drawing/2014/main" id="{C2F15D01-7597-B272-0154-547D11F7B96A}"/>
              </a:ext>
            </a:extLst>
          </p:cNvPr>
          <p:cNvCxnSpPr>
            <a:cxnSpLocks/>
          </p:cNvCxnSpPr>
          <p:nvPr/>
        </p:nvCxnSpPr>
        <p:spPr>
          <a:xfrm flipH="1">
            <a:off x="4173920" y="284113"/>
            <a:ext cx="9797" cy="4912583"/>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47" name="Text Box 6">
            <a:extLst>
              <a:ext uri="{FF2B5EF4-FFF2-40B4-BE49-F238E27FC236}">
                <a16:creationId xmlns:a16="http://schemas.microsoft.com/office/drawing/2014/main" id="{1E9F8FBE-815D-E7FA-7536-004F1AC0E1BB}"/>
              </a:ext>
            </a:extLst>
          </p:cNvPr>
          <p:cNvSpPr txBox="1">
            <a:spLocks noChangeArrowheads="1"/>
          </p:cNvSpPr>
          <p:nvPr/>
        </p:nvSpPr>
        <p:spPr bwMode="auto">
          <a:xfrm>
            <a:off x="3048148" y="6284314"/>
            <a:ext cx="1245517"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Factsheets, Briefs, &amp; Quick Tools</a:t>
            </a:r>
            <a:endParaRPr kumimoji="0" lang="en-US" altLang="en-US" sz="1300" b="1" i="0" u="none" strike="noStrike" kern="1200" cap="none" spc="0" normalizeH="0" baseline="0" noProof="0" dirty="0">
              <a:ln>
                <a:noFill/>
              </a:ln>
              <a:solidFill>
                <a:srgbClr val="E866A5"/>
              </a:solidFill>
              <a:effectLst/>
              <a:uLnTx/>
              <a:uFillTx/>
              <a:latin typeface="Arial" panose="020B0604020202020204" pitchFamily="34" charset="0"/>
              <a:ea typeface="+mn-ea"/>
              <a:cs typeface="+mn-cs"/>
            </a:endParaRPr>
          </a:p>
        </p:txBody>
      </p:sp>
      <p:sp>
        <p:nvSpPr>
          <p:cNvPr id="53" name="Text Box 6">
            <a:extLst>
              <a:ext uri="{FF2B5EF4-FFF2-40B4-BE49-F238E27FC236}">
                <a16:creationId xmlns:a16="http://schemas.microsoft.com/office/drawing/2014/main" id="{4D69C354-9790-FB2D-7016-350359B45A8C}"/>
              </a:ext>
            </a:extLst>
          </p:cNvPr>
          <p:cNvSpPr txBox="1">
            <a:spLocks noChangeArrowheads="1"/>
          </p:cNvSpPr>
          <p:nvPr/>
        </p:nvSpPr>
        <p:spPr bwMode="auto">
          <a:xfrm>
            <a:off x="2718814" y="120358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Publications, Training Manuals, &amp; Guides</a:t>
            </a:r>
          </a:p>
        </p:txBody>
      </p:sp>
      <p:cxnSp>
        <p:nvCxnSpPr>
          <p:cNvPr id="56" name="Straight Connector 50">
            <a:extLst>
              <a:ext uri="{FF2B5EF4-FFF2-40B4-BE49-F238E27FC236}">
                <a16:creationId xmlns:a16="http://schemas.microsoft.com/office/drawing/2014/main" id="{9F2D09D1-75E0-7824-6B07-66C514F9ED24}"/>
              </a:ext>
            </a:extLst>
          </p:cNvPr>
          <p:cNvCxnSpPr>
            <a:cxnSpLocks/>
          </p:cNvCxnSpPr>
          <p:nvPr/>
        </p:nvCxnSpPr>
        <p:spPr>
          <a:xfrm>
            <a:off x="4419444" y="5429352"/>
            <a:ext cx="0" cy="1144519"/>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cxnSp>
        <p:nvCxnSpPr>
          <p:cNvPr id="58" name="Straight Connector 50">
            <a:extLst>
              <a:ext uri="{FF2B5EF4-FFF2-40B4-BE49-F238E27FC236}">
                <a16:creationId xmlns:a16="http://schemas.microsoft.com/office/drawing/2014/main" id="{CD6AABEF-7623-4778-2DDC-749C049DA47E}"/>
              </a:ext>
            </a:extLst>
          </p:cNvPr>
          <p:cNvCxnSpPr>
            <a:cxnSpLocks/>
          </p:cNvCxnSpPr>
          <p:nvPr/>
        </p:nvCxnSpPr>
        <p:spPr>
          <a:xfrm flipH="1">
            <a:off x="8886177" y="274809"/>
            <a:ext cx="22243" cy="2155124"/>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cxnSp>
        <p:nvCxnSpPr>
          <p:cNvPr id="62" name="Straight Connector 50">
            <a:extLst>
              <a:ext uri="{FF2B5EF4-FFF2-40B4-BE49-F238E27FC236}">
                <a16:creationId xmlns:a16="http://schemas.microsoft.com/office/drawing/2014/main" id="{AFF196F5-EEBB-1F8C-AF10-43DB90BEA0C8}"/>
              </a:ext>
            </a:extLst>
          </p:cNvPr>
          <p:cNvCxnSpPr>
            <a:cxnSpLocks/>
          </p:cNvCxnSpPr>
          <p:nvPr/>
        </p:nvCxnSpPr>
        <p:spPr>
          <a:xfrm>
            <a:off x="8898639" y="2749843"/>
            <a:ext cx="9781" cy="2783851"/>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70" name="Text Box 6">
            <a:extLst>
              <a:ext uri="{FF2B5EF4-FFF2-40B4-BE49-F238E27FC236}">
                <a16:creationId xmlns:a16="http://schemas.microsoft.com/office/drawing/2014/main" id="{5B594D01-CE77-72A3-34DA-562A444CEC39}"/>
              </a:ext>
            </a:extLst>
          </p:cNvPr>
          <p:cNvSpPr txBox="1">
            <a:spLocks noChangeArrowheads="1"/>
          </p:cNvSpPr>
          <p:nvPr/>
        </p:nvSpPr>
        <p:spPr bwMode="auto">
          <a:xfrm>
            <a:off x="7585434" y="1333900"/>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Newsletters and Bulletins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72" name="Text Box 6">
            <a:extLst>
              <a:ext uri="{FF2B5EF4-FFF2-40B4-BE49-F238E27FC236}">
                <a16:creationId xmlns:a16="http://schemas.microsoft.com/office/drawing/2014/main" id="{28E15573-1418-E0F5-B958-131D4D563895}"/>
              </a:ext>
            </a:extLst>
          </p:cNvPr>
          <p:cNvSpPr txBox="1">
            <a:spLocks noChangeArrowheads="1"/>
          </p:cNvSpPr>
          <p:nvPr/>
        </p:nvSpPr>
        <p:spPr bwMode="auto">
          <a:xfrm>
            <a:off x="7653705" y="3529775"/>
            <a:ext cx="1088808"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3" name="Ellipse 2">
            <a:extLst>
              <a:ext uri="{FF2B5EF4-FFF2-40B4-BE49-F238E27FC236}">
                <a16:creationId xmlns:a16="http://schemas.microsoft.com/office/drawing/2014/main" id="{4F4EA95F-A943-42EB-1E40-A5A2B41A8415}"/>
              </a:ext>
            </a:extLst>
          </p:cNvPr>
          <p:cNvSpPr/>
          <p:nvPr/>
        </p:nvSpPr>
        <p:spPr>
          <a:xfrm>
            <a:off x="523679" y="2300264"/>
            <a:ext cx="3086397" cy="3031527"/>
          </a:xfrm>
          <a:prstGeom prst="ellipse">
            <a:avLst/>
          </a:prstGeom>
          <a:solidFill>
            <a:srgbClr val="D84699"/>
          </a:solidFill>
          <a:ln>
            <a:solidFill>
              <a:srgbClr val="D8469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9" name="ZoneTexte 8">
            <a:extLst>
              <a:ext uri="{FF2B5EF4-FFF2-40B4-BE49-F238E27FC236}">
                <a16:creationId xmlns:a16="http://schemas.microsoft.com/office/drawing/2014/main" id="{BAAEA1AD-F41D-DE07-1CE0-B47858FDDE8D}"/>
              </a:ext>
            </a:extLst>
          </p:cNvPr>
          <p:cNvSpPr txBox="1"/>
          <p:nvPr/>
        </p:nvSpPr>
        <p:spPr>
          <a:xfrm>
            <a:off x="737701" y="4244786"/>
            <a:ext cx="2771728" cy="446276"/>
          </a:xfrm>
          <a:prstGeom prst="rect">
            <a:avLst/>
          </a:prstGeom>
          <a:noFill/>
        </p:spPr>
        <p:txBody>
          <a:bodyPr wrap="square" rtlCol="0">
            <a:spAutoFit/>
          </a:bodyPr>
          <a:lstStyle/>
          <a:p>
            <a:pPr algn="ctr"/>
            <a:r>
              <a:rPr lang="en-GB" sz="2300" b="1" noProof="0" dirty="0">
                <a:solidFill>
                  <a:schemeClr val="bg1"/>
                </a:solidFill>
              </a:rPr>
              <a:t>Public Awareness</a:t>
            </a:r>
          </a:p>
        </p:txBody>
      </p:sp>
      <p:sp>
        <p:nvSpPr>
          <p:cNvPr id="13" name="TextBox 5">
            <a:extLst>
              <a:ext uri="{FF2B5EF4-FFF2-40B4-BE49-F238E27FC236}">
                <a16:creationId xmlns:a16="http://schemas.microsoft.com/office/drawing/2014/main" id="{49A1CCA3-E7AA-0D6F-783C-C0EAEA0ADF55}"/>
              </a:ext>
            </a:extLst>
          </p:cNvPr>
          <p:cNvSpPr txBox="1"/>
          <p:nvPr/>
        </p:nvSpPr>
        <p:spPr>
          <a:xfrm>
            <a:off x="4496986" y="5429352"/>
            <a:ext cx="4388554" cy="1611586"/>
          </a:xfrm>
          <a:prstGeom prst="rect">
            <a:avLst/>
          </a:prstGeom>
          <a:noFill/>
        </p:spPr>
        <p:txBody>
          <a:bodyPr wrap="square" lIns="36000" tIns="36000" rIns="36000" bIns="36000" rtlCol="0">
            <a:spAutoFit/>
          </a:bodyPr>
          <a:lstStyle/>
          <a:p>
            <a:pPr marL="171450" indent="-171450">
              <a:spcAft>
                <a:spcPts val="1200"/>
              </a:spcAft>
              <a:buFont typeface="Arial" panose="020B0604020202020204" pitchFamily="34" charset="0"/>
              <a:buChar char="•"/>
              <a:defRPr/>
            </a:pPr>
            <a:r>
              <a:rPr kumimoji="0" lang="en-US" sz="1600" b="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Joining forces with Customs and Enforcement Officers for Safeguarding the Montreal Protocol (2024)</a:t>
            </a:r>
            <a:endParaRPr kumimoji="0" lang="en-US" sz="16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6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How the Montreal Protocol Protects Health (2014)</a:t>
            </a:r>
            <a:endParaRPr kumimoji="0" lang="en-US" sz="16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endParaRPr kumimoji="0" lang="en-US" sz="160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4" name="TextBox 37">
            <a:extLst>
              <a:ext uri="{FF2B5EF4-FFF2-40B4-BE49-F238E27FC236}">
                <a16:creationId xmlns:a16="http://schemas.microsoft.com/office/drawing/2014/main" id="{68B1F63F-5641-9BD6-3F42-E99D98CEBF73}"/>
              </a:ext>
            </a:extLst>
          </p:cNvPr>
          <p:cNvSpPr txBox="1"/>
          <p:nvPr/>
        </p:nvSpPr>
        <p:spPr>
          <a:xfrm>
            <a:off x="4283698" y="241238"/>
            <a:ext cx="3284881" cy="5017647"/>
          </a:xfrm>
          <a:prstGeom prst="rect">
            <a:avLst/>
          </a:prstGeom>
          <a:noFill/>
        </p:spPr>
        <p:txBody>
          <a:bodyPr wrap="square" lIns="36000" tIns="36000" rIns="36000" bIns="36000" rtlCol="0">
            <a:spAutoFit/>
          </a:bodyPr>
          <a:lstStyle/>
          <a:p>
            <a:pPr marL="171450" indent="-171450">
              <a:spcAft>
                <a:spcPts val="800"/>
              </a:spcAft>
              <a:buFont typeface="Arial" panose="020B0604020202020204" pitchFamily="34" charset="0"/>
              <a:buChar char="•"/>
              <a:defRPr/>
            </a:pPr>
            <a:r>
              <a:rPr lang="en-GB" sz="1600" dirty="0">
                <a:solidFill>
                  <a:srgbClr val="1B3A7F"/>
                </a:solidFill>
                <a:ea typeface="Calibri" panose="020F0502020204030204" pitchFamily="34" charset="0"/>
                <a:cs typeface="Times New Roman" panose="02020603050405020304" pitchFamily="18" charset="0"/>
                <a:hlinkClick r:id="rId6" action="ppaction://hlinksldjump">
                  <a:extLst>
                    <a:ext uri="{A12FA001-AC4F-418D-AE19-62706E023703}">
                      <ahyp:hlinkClr xmlns:ahyp="http://schemas.microsoft.com/office/drawing/2018/hyperlinkcolor" val="tx"/>
                    </a:ext>
                  </a:extLst>
                </a:hlinkClick>
              </a:rPr>
              <a:t>Every Action Counts: Kigali Amendment  (2022)</a:t>
            </a:r>
            <a:endParaRPr lang="en-GB" sz="1600" dirty="0">
              <a:solidFill>
                <a:srgbClr val="1B3A7F"/>
              </a:solidFill>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n-GB" sz="16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7" action="ppaction://hlinksldjump">
                  <a:extLst>
                    <a:ext uri="{A12FA001-AC4F-418D-AE19-62706E023703}">
                      <ahyp:hlinkClr xmlns:ahyp="http://schemas.microsoft.com/office/drawing/2018/hyperlinkcolor" val="tx"/>
                    </a:ext>
                  </a:extLst>
                </a:hlinkClick>
              </a:rPr>
              <a:t>Women in the RAC Industry: Personal Experiences and Achievements (2019)</a:t>
            </a:r>
            <a:endParaRPr kumimoji="0" lang="en-GB" sz="1600" b="0" i="0" u="sng"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8" action="ppaction://hlinksldjump">
                  <a:extLst>
                    <a:ext uri="{A12FA001-AC4F-418D-AE19-62706E023703}">
                      <ahyp:hlinkClr xmlns:ahyp="http://schemas.microsoft.com/office/drawing/2018/hyperlinkcolor" val="tx"/>
                    </a:ext>
                  </a:extLst>
                </a:hlinkClick>
              </a:rPr>
              <a:t>The Montreal Protocol and Human Health: How Global Action Protects Us from the Ravages of Ultraviolet Radiation (2015)</a:t>
            </a:r>
            <a:endParaRPr kumimoji="0" lang="en-GB" sz="16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9" action="ppaction://hlinksldjump">
                  <a:extLst>
                    <a:ext uri="{A12FA001-AC4F-418D-AE19-62706E023703}">
                      <ahyp:hlinkClr xmlns:ahyp="http://schemas.microsoft.com/office/drawing/2018/hyperlinkcolor" val="tx"/>
                    </a:ext>
                  </a:extLst>
                </a:hlinkClick>
              </a:rPr>
              <a:t>Putting a Face to the Ozone Layer Protection: Regional Highlights (2013)</a:t>
            </a:r>
            <a:endParaRPr kumimoji="0" lang="en-GB" sz="16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rPr>
              <a:t>The Montreal Protocol and the Green Economy: Assessing the contributions and co-benefits of a multilateral environmental agreement (2012)</a:t>
            </a:r>
            <a:endParaRPr kumimoji="0" lang="en-GB" sz="160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1" action="ppaction://hlinksldjump">
                  <a:extLst>
                    <a:ext uri="{A12FA001-AC4F-418D-AE19-62706E023703}">
                      <ahyp:hlinkClr xmlns:ahyp="http://schemas.microsoft.com/office/drawing/2018/hyperlinkcolor" val="tx"/>
                    </a:ext>
                  </a:extLst>
                </a:hlinkClick>
              </a:rPr>
              <a:t>OzonAction Education Packs (2006-2008)</a:t>
            </a:r>
            <a:endParaRPr kumimoji="0" lang="en-GB"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5" name="TextBox 44">
            <a:extLst>
              <a:ext uri="{FF2B5EF4-FFF2-40B4-BE49-F238E27FC236}">
                <a16:creationId xmlns:a16="http://schemas.microsoft.com/office/drawing/2014/main" id="{304E1191-F644-8950-E604-18C4860E3D5C}"/>
              </a:ext>
            </a:extLst>
          </p:cNvPr>
          <p:cNvSpPr txBox="1"/>
          <p:nvPr/>
        </p:nvSpPr>
        <p:spPr>
          <a:xfrm>
            <a:off x="9001084" y="2691002"/>
            <a:ext cx="2839478" cy="2842692"/>
          </a:xfrm>
          <a:prstGeom prst="rect">
            <a:avLst/>
          </a:prstGeom>
          <a:noFill/>
        </p:spPr>
        <p:txBody>
          <a:bodyPr wrap="square" lIns="36000" tIns="36000" rIns="36000" bIns="36000" rtlCol="0">
            <a:spAutoFit/>
          </a:bodyPr>
          <a:lstStyle/>
          <a:p>
            <a:pPr marL="171450" indent="-171450">
              <a:spcAft>
                <a:spcPts val="800"/>
              </a:spcAft>
              <a:buFont typeface="Arial" panose="020B0604020202020204" pitchFamily="34" charset="0"/>
              <a:buChar char="•"/>
              <a:defRPr/>
            </a:pPr>
            <a:r>
              <a:rPr kumimoji="0" lang="en-US"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2" action="ppaction://hlinksldjump">
                  <a:extLst>
                    <a:ext uri="{A12FA001-AC4F-418D-AE19-62706E023703}">
                      <ahyp:hlinkClr xmlns:ahyp="http://schemas.microsoft.com/office/drawing/2018/hyperlinkcolor" val="tx"/>
                    </a:ext>
                  </a:extLst>
                </a:hlinkClick>
              </a:rPr>
              <a:t>Asia Pacific Regional Ozone2Climate Art Contest (2023)</a:t>
            </a:r>
            <a:endParaRPr kumimoji="0" lang="en-US"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indent="-171450">
              <a:spcAft>
                <a:spcPts val="800"/>
              </a:spcAft>
              <a:buFont typeface="Arial" panose="020B0604020202020204" pitchFamily="34" charset="0"/>
              <a:buChar char="•"/>
              <a:defRPr/>
            </a:pPr>
            <a:r>
              <a:rPr kumimoji="0" lang="en-US" sz="1600" b="0" i="0" u="sng"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3" action="ppaction://hlinksldjump">
                  <a:extLst>
                    <a:ext uri="{A12FA001-AC4F-418D-AE19-62706E023703}">
                      <ahyp:hlinkClr xmlns:ahyp="http://schemas.microsoft.com/office/drawing/2018/hyperlinkcolor" val="tx"/>
                    </a:ext>
                  </a:extLst>
                </a:hlinkClick>
              </a:rPr>
              <a:t>Lower-GWP Refrigeration and Air-Conditioning Innovation Award (annually since 2020)</a:t>
            </a:r>
            <a:endParaRPr kumimoji="0" lang="en-GB" sz="160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n-GB" sz="160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World Refrigeration Day (WRD) </a:t>
            </a:r>
            <a:r>
              <a:rPr kumimoji="0" lang="en-GB" sz="160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Campaigns (annually since 2019)</a:t>
            </a:r>
            <a:endParaRPr kumimoji="0" lang="en-GB" sz="160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5" action="ppaction://hlinksldjump">
                  <a:extLst>
                    <a:ext uri="{A12FA001-AC4F-418D-AE19-62706E023703}">
                      <ahyp:hlinkClr xmlns:ahyp="http://schemas.microsoft.com/office/drawing/2018/hyperlinkcolor" val="tx"/>
                    </a:ext>
                  </a:extLst>
                </a:hlinkClick>
              </a:rPr>
              <a:t>World Ozone Day</a:t>
            </a:r>
            <a:endParaRPr kumimoji="0" lang="en-GB" sz="160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16" name="TextBox 50">
            <a:extLst>
              <a:ext uri="{FF2B5EF4-FFF2-40B4-BE49-F238E27FC236}">
                <a16:creationId xmlns:a16="http://schemas.microsoft.com/office/drawing/2014/main" id="{DA23D04C-DDF9-2294-8AF8-A28ADC5C0419}"/>
              </a:ext>
            </a:extLst>
          </p:cNvPr>
          <p:cNvSpPr txBox="1"/>
          <p:nvPr/>
        </p:nvSpPr>
        <p:spPr>
          <a:xfrm>
            <a:off x="8993546" y="210071"/>
            <a:ext cx="2098994" cy="2001436"/>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6" action="ppaction://hlinksldjump">
                  <a:extLst>
                    <a:ext uri="{A12FA001-AC4F-418D-AE19-62706E023703}">
                      <ahyp:hlinkClr xmlns:ahyp="http://schemas.microsoft.com/office/drawing/2018/hyperlinkcolor" val="tx"/>
                    </a:ext>
                  </a:extLst>
                </a:hlinkClick>
              </a:rPr>
              <a:t>OzonAction Scoop (annually since 2017)</a:t>
            </a:r>
            <a:endParaRPr kumimoji="0" lang="en-GB" sz="160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80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7" action="ppaction://hlinksldjump">
                  <a:extLst>
                    <a:ext uri="{A12FA001-AC4F-418D-AE19-62706E023703}">
                      <ahyp:hlinkClr xmlns:ahyp="http://schemas.microsoft.com/office/drawing/2018/hyperlinkcolor" val="tx"/>
                    </a:ext>
                  </a:extLst>
                </a:hlinkClick>
              </a:rPr>
              <a:t>OzoNews (since 2000)</a:t>
            </a:r>
            <a:endParaRPr kumimoji="0" lang="en-GB"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indent="-171450">
              <a:spcAft>
                <a:spcPts val="800"/>
              </a:spcAft>
              <a:buFont typeface="Arial" panose="020B0604020202020204" pitchFamily="34" charset="0"/>
              <a:buChar char="•"/>
              <a:defRPr/>
            </a:pPr>
            <a:r>
              <a:rPr kumimoji="0" lang="en-GB"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18" action="ppaction://hlinksldjump">
                  <a:extLst>
                    <a:ext uri="{A12FA001-AC4F-418D-AE19-62706E023703}">
                      <ahyp:hlinkClr xmlns:ahyp="http://schemas.microsoft.com/office/drawing/2018/hyperlinkcolor" val="tx"/>
                    </a:ext>
                  </a:extLst>
                </a:hlinkClick>
              </a:rPr>
              <a:t>Ozzy Ozone: Defender of our Planet: Comic Books No. 1-4 (2005-2008)</a:t>
            </a:r>
            <a:endParaRPr kumimoji="0" lang="en-GB" sz="16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p:txBody>
      </p:sp>
      <p:sp>
        <p:nvSpPr>
          <p:cNvPr id="5" name="Ellipse 4">
            <a:hlinkClick r:id="rId19" action="ppaction://hlinksldjump"/>
            <a:extLst>
              <a:ext uri="{FF2B5EF4-FFF2-40B4-BE49-F238E27FC236}">
                <a16:creationId xmlns:a16="http://schemas.microsoft.com/office/drawing/2014/main" id="{66133B72-6293-46FD-24FE-7A85390998A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Logement avec un remplissage uni">
            <a:hlinkClick r:id="rId19" action="ppaction://hlinksldjump"/>
            <a:extLst>
              <a:ext uri="{FF2B5EF4-FFF2-40B4-BE49-F238E27FC236}">
                <a16:creationId xmlns:a16="http://schemas.microsoft.com/office/drawing/2014/main" id="{F342892E-E032-C106-510F-45A9E883C891}"/>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8" name="Image 7" descr="Une image contenant logo, symbole, Police, Graphique&#10;&#10;Description générée automatiquement">
            <a:extLst>
              <a:ext uri="{FF2B5EF4-FFF2-40B4-BE49-F238E27FC236}">
                <a16:creationId xmlns:a16="http://schemas.microsoft.com/office/drawing/2014/main" id="{67498BAE-CC8C-3CE5-C0D4-50F500E1C074}"/>
              </a:ext>
            </a:extLst>
          </p:cNvPr>
          <p:cNvPicPr>
            <a:picLocks noChangeAspect="1"/>
          </p:cNvPicPr>
          <p:nvPr/>
        </p:nvPicPr>
        <p:blipFill>
          <a:blip r:embed="rId21" cstate="email">
            <a:duotone>
              <a:prstClr val="black"/>
              <a:srgbClr val="E6288C">
                <a:tint val="45000"/>
                <a:satMod val="400000"/>
              </a:srgbClr>
            </a:duotone>
            <a:extLst>
              <a:ext uri="{BEBA8EAE-BF5A-486C-A8C5-ECC9F3942E4B}">
                <a14:imgProps xmlns:a14="http://schemas.microsoft.com/office/drawing/2010/main">
                  <a14:imgLayer r:embed="rId22">
                    <a14:imgEffect>
                      <a14:artisticPencilSketch/>
                    </a14:imgEffect>
                    <a14:imgEffect>
                      <a14:sharpenSoften amount="100000"/>
                    </a14:imgEffect>
                    <a14:imgEffect>
                      <a14:brightnessContrast bright="-12000" contrast="-1000"/>
                    </a14:imgEffect>
                  </a14:imgLayer>
                </a14:imgProps>
              </a:ext>
              <a:ext uri="{28A0092B-C50C-407E-A947-70E740481C1C}">
                <a14:useLocalDpi xmlns:a14="http://schemas.microsoft.com/office/drawing/2010/main"/>
              </a:ext>
            </a:extLst>
          </a:blip>
          <a:stretch>
            <a:fillRect/>
          </a:stretch>
        </p:blipFill>
        <p:spPr>
          <a:xfrm>
            <a:off x="3216827" y="5183992"/>
            <a:ext cx="838200" cy="1066800"/>
          </a:xfrm>
          <a:prstGeom prst="rect">
            <a:avLst/>
          </a:prstGeom>
        </p:spPr>
      </p:pic>
      <p:pic>
        <p:nvPicPr>
          <p:cNvPr id="10" name="Image 9" descr="Une image contenant Graphique, Police, symbole, clipart&#10;&#10;Description générée automatiquement">
            <a:extLst>
              <a:ext uri="{FF2B5EF4-FFF2-40B4-BE49-F238E27FC236}">
                <a16:creationId xmlns:a16="http://schemas.microsoft.com/office/drawing/2014/main" id="{32BACB85-0B9F-1F82-5D90-803C99F1D1C2}"/>
              </a:ext>
            </a:extLst>
          </p:cNvPr>
          <p:cNvPicPr>
            <a:picLocks noChangeAspect="1"/>
          </p:cNvPicPr>
          <p:nvPr/>
        </p:nvPicPr>
        <p:blipFill>
          <a:blip r:embed="rId23" cstate="email">
            <a:duotone>
              <a:prstClr val="black"/>
              <a:srgbClr val="E6288C">
                <a:tint val="45000"/>
                <a:satMod val="400000"/>
              </a:srgbClr>
            </a:duotone>
            <a:extLst>
              <a:ext uri="{BEBA8EAE-BF5A-486C-A8C5-ECC9F3942E4B}">
                <a14:imgProps xmlns:a14="http://schemas.microsoft.com/office/drawing/2010/main">
                  <a14:imgLayer r:embed="rId24">
                    <a14:imgEffect>
                      <a14:sharpenSoften amount="100000"/>
                    </a14:imgEffect>
                    <a14:imgEffect>
                      <a14:colorTemperature colorTemp="11500"/>
                    </a14:imgEffect>
                    <a14:imgEffect>
                      <a14:saturation sat="300000"/>
                    </a14:imgEffect>
                    <a14:imgEffect>
                      <a14:brightnessContrast bright="73000" contrast="-4000"/>
                    </a14:imgEffect>
                  </a14:imgLayer>
                </a14:imgProps>
              </a:ext>
              <a:ext uri="{28A0092B-C50C-407E-A947-70E740481C1C}">
                <a14:useLocalDpi xmlns:a14="http://schemas.microsoft.com/office/drawing/2010/main"/>
              </a:ext>
            </a:extLst>
          </a:blip>
          <a:stretch>
            <a:fillRect/>
          </a:stretch>
        </p:blipFill>
        <p:spPr>
          <a:xfrm>
            <a:off x="7688413" y="2702155"/>
            <a:ext cx="1054100" cy="939800"/>
          </a:xfrm>
          <a:prstGeom prst="rect">
            <a:avLst/>
          </a:prstGeom>
        </p:spPr>
      </p:pic>
      <p:pic>
        <p:nvPicPr>
          <p:cNvPr id="11" name="Image 10" descr="Une image contenant Police, symbole, logo, Graphique&#10;&#10;Description générée automatiquement">
            <a:extLst>
              <a:ext uri="{FF2B5EF4-FFF2-40B4-BE49-F238E27FC236}">
                <a16:creationId xmlns:a16="http://schemas.microsoft.com/office/drawing/2014/main" id="{3F0B7589-DB6B-100D-1945-B28C9EB83169}"/>
              </a:ext>
            </a:extLst>
          </p:cNvPr>
          <p:cNvPicPr>
            <a:picLocks noChangeAspect="1"/>
          </p:cNvPicPr>
          <p:nvPr/>
        </p:nvPicPr>
        <p:blipFill>
          <a:blip r:embed="rId25" cstate="email">
            <a:duotone>
              <a:prstClr val="black"/>
              <a:srgbClr val="D52482">
                <a:tint val="45000"/>
                <a:satMod val="400000"/>
              </a:srgbClr>
            </a:duotone>
            <a:extLst>
              <a:ext uri="{BEBA8EAE-BF5A-486C-A8C5-ECC9F3942E4B}">
                <a14:imgProps xmlns:a14="http://schemas.microsoft.com/office/drawing/2010/main">
                  <a14:imgLayer r:embed="rId26">
                    <a14:imgEffect>
                      <a14:brightnessContrast bright="-8000"/>
                    </a14:imgEffect>
                  </a14:imgLayer>
                </a14:imgProps>
              </a:ext>
              <a:ext uri="{28A0092B-C50C-407E-A947-70E740481C1C}">
                <a14:useLocalDpi xmlns:a14="http://schemas.microsoft.com/office/drawing/2010/main"/>
              </a:ext>
            </a:extLst>
          </a:blip>
          <a:stretch>
            <a:fillRect/>
          </a:stretch>
        </p:blipFill>
        <p:spPr>
          <a:xfrm>
            <a:off x="7637884" y="178836"/>
            <a:ext cx="1181100" cy="1079500"/>
          </a:xfrm>
          <a:prstGeom prst="rect">
            <a:avLst/>
          </a:prstGeom>
        </p:spPr>
      </p:pic>
      <p:pic>
        <p:nvPicPr>
          <p:cNvPr id="12" name="Image 11" descr="Une image contenant symbole, croquis, conception, illustration&#10;&#10;Description générée automatiquement">
            <a:extLst>
              <a:ext uri="{FF2B5EF4-FFF2-40B4-BE49-F238E27FC236}">
                <a16:creationId xmlns:a16="http://schemas.microsoft.com/office/drawing/2014/main" id="{DB4306C8-5AB6-C103-6867-891BADC3950C}"/>
              </a:ext>
            </a:extLst>
          </p:cNvPr>
          <p:cNvPicPr>
            <a:picLocks noChangeAspect="1"/>
          </p:cNvPicPr>
          <p:nvPr/>
        </p:nvPicPr>
        <p:blipFill>
          <a:blip r:embed="rId27" cstate="email">
            <a:alphaModFix/>
            <a:duotone>
              <a:prstClr val="black"/>
              <a:srgbClr val="FF2F92">
                <a:tint val="45000"/>
                <a:satMod val="400000"/>
              </a:srgbClr>
            </a:duotone>
            <a:extLst>
              <a:ext uri="{BEBA8EAE-BF5A-486C-A8C5-ECC9F3942E4B}">
                <a14:imgProps xmlns:a14="http://schemas.microsoft.com/office/drawing/2010/main">
                  <a14:imgLayer r:embed="rId28">
                    <a14:imgEffect>
                      <a14:sharpenSoften amount="100000"/>
                    </a14:imgEffect>
                    <a14:imgEffect>
                      <a14:colorTemperature colorTemp="1500"/>
                    </a14:imgEffect>
                    <a14:imgEffect>
                      <a14:saturation sat="400000"/>
                    </a14:imgEffect>
                    <a14:imgEffect>
                      <a14:brightnessContrast bright="-23000" contrast="48000"/>
                    </a14:imgEffect>
                  </a14:imgLayer>
                </a14:imgProps>
              </a:ext>
              <a:ext uri="{28A0092B-C50C-407E-A947-70E740481C1C}">
                <a14:useLocalDpi xmlns:a14="http://schemas.microsoft.com/office/drawing/2010/main"/>
              </a:ext>
            </a:extLst>
          </a:blip>
          <a:stretch>
            <a:fillRect/>
          </a:stretch>
        </p:blipFill>
        <p:spPr>
          <a:xfrm>
            <a:off x="2859893" y="213392"/>
            <a:ext cx="977900" cy="889000"/>
          </a:xfrm>
          <a:prstGeom prst="rect">
            <a:avLst/>
          </a:prstGeom>
        </p:spPr>
      </p:pic>
      <p:pic>
        <p:nvPicPr>
          <p:cNvPr id="17" name="Picture 4">
            <a:extLst>
              <a:ext uri="{FF2B5EF4-FFF2-40B4-BE49-F238E27FC236}">
                <a16:creationId xmlns:a16="http://schemas.microsoft.com/office/drawing/2014/main" id="{14CF0D19-94DA-6CC3-DC9A-E1350ED96D22}"/>
              </a:ext>
            </a:extLst>
          </p:cNvPr>
          <p:cNvPicPr>
            <a:picLocks noChangeAspect="1"/>
          </p:cNvPicPr>
          <p:nvPr/>
        </p:nvPicPr>
        <p:blipFill>
          <a:blip r:embed="rId29" cstate="hqprint">
            <a:clrChange>
              <a:clrFrom>
                <a:srgbClr val="0000FF"/>
              </a:clrFrom>
              <a:clrTo>
                <a:srgbClr val="0000FF">
                  <a:alpha val="0"/>
                </a:srgbClr>
              </a:clrTo>
            </a:clrChange>
            <a:duotone>
              <a:schemeClr val="accent6">
                <a:shade val="45000"/>
                <a:satMod val="135000"/>
              </a:schemeClr>
              <a:prstClr val="white"/>
            </a:duotone>
            <a:extLst>
              <a:ext uri="{BEBA8EAE-BF5A-486C-A8C5-ECC9F3942E4B}">
                <a14:imgProps xmlns:a14="http://schemas.microsoft.com/office/drawing/2010/main">
                  <a14:imgLayer r:embed="rId30">
                    <a14:imgEffect>
                      <a14:brightnessContrast bright="-11000" contrast="100000"/>
                    </a14:imgEffect>
                  </a14:imgLayer>
                </a14:imgProps>
              </a:ext>
              <a:ext uri="{28A0092B-C50C-407E-A947-70E740481C1C}">
                <a14:useLocalDpi xmlns:a14="http://schemas.microsoft.com/office/drawing/2010/main"/>
              </a:ext>
            </a:extLst>
          </a:blip>
          <a:srcRect/>
          <a:stretch/>
        </p:blipFill>
        <p:spPr>
          <a:xfrm>
            <a:off x="748709" y="2730233"/>
            <a:ext cx="2595393" cy="1406849"/>
          </a:xfrm>
          <a:prstGeom prst="rect">
            <a:avLst/>
          </a:prstGeom>
        </p:spPr>
      </p:pic>
    </p:spTree>
    <p:extLst>
      <p:ext uri="{BB962C8B-B14F-4D97-AF65-F5344CB8AC3E}">
        <p14:creationId xmlns:p14="http://schemas.microsoft.com/office/powerpoint/2010/main" val="2806523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095ED1-D41D-62F6-6FFE-3072914290FE}"/>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8728EFE-9259-016B-328A-2B30C557F3CE}"/>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0" y="-1"/>
            <a:ext cx="12191980" cy="6857571"/>
          </a:xfrm>
          <a:prstGeom prst="rect">
            <a:avLst/>
          </a:prstGeom>
        </p:spPr>
      </p:pic>
      <p:sp>
        <p:nvSpPr>
          <p:cNvPr id="43" name="Ellipse 42">
            <a:hlinkClick r:id="rId4" action="ppaction://hlinksldjump"/>
            <a:extLst>
              <a:ext uri="{FF2B5EF4-FFF2-40B4-BE49-F238E27FC236}">
                <a16:creationId xmlns:a16="http://schemas.microsoft.com/office/drawing/2014/main" id="{92CDFF99-1CCF-4905-E561-11A00F22AE13}"/>
              </a:ext>
            </a:extLst>
          </p:cNvPr>
          <p:cNvSpPr/>
          <p:nvPr/>
        </p:nvSpPr>
        <p:spPr>
          <a:xfrm>
            <a:off x="440523" y="1318180"/>
            <a:ext cx="5408288" cy="5210266"/>
          </a:xfrm>
          <a:prstGeom prst="ellipse">
            <a:avLst/>
          </a:prstGeom>
          <a:gradFill>
            <a:gsLst>
              <a:gs pos="100000">
                <a:schemeClr val="bg1">
                  <a:lumMod val="60000"/>
                  <a:lumOff val="40000"/>
                  <a:alpha val="38000"/>
                </a:schemeClr>
              </a:gs>
              <a:gs pos="0">
                <a:srgbClr val="0070C0">
                  <a:alpha val="55646"/>
                </a:srgbClr>
              </a:gs>
              <a:gs pos="33000">
                <a:schemeClr val="accent3">
                  <a:lumMod val="60000"/>
                  <a:lumOff val="40000"/>
                  <a:alpha val="59000"/>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5" name="Ellipse 44">
            <a:hlinkClick r:id="rId5" action="ppaction://hlinksldjump"/>
            <a:extLst>
              <a:ext uri="{FF2B5EF4-FFF2-40B4-BE49-F238E27FC236}">
                <a16:creationId xmlns:a16="http://schemas.microsoft.com/office/drawing/2014/main" id="{74D217CF-AC28-8076-58F3-189189EBFD71}"/>
              </a:ext>
            </a:extLst>
          </p:cNvPr>
          <p:cNvSpPr/>
          <p:nvPr/>
        </p:nvSpPr>
        <p:spPr>
          <a:xfrm>
            <a:off x="6321176" y="1220217"/>
            <a:ext cx="5408288" cy="5210266"/>
          </a:xfrm>
          <a:prstGeom prst="ellipse">
            <a:avLst/>
          </a:prstGeom>
          <a:gradFill>
            <a:gsLst>
              <a:gs pos="100000">
                <a:schemeClr val="bg1">
                  <a:lumMod val="60000"/>
                  <a:lumOff val="40000"/>
                  <a:alpha val="38000"/>
                </a:schemeClr>
              </a:gs>
              <a:gs pos="0">
                <a:srgbClr val="0070C0">
                  <a:alpha val="55646"/>
                </a:srgbClr>
              </a:gs>
              <a:gs pos="33000">
                <a:schemeClr val="accent3">
                  <a:lumMod val="60000"/>
                  <a:lumOff val="40000"/>
                  <a:alpha val="59000"/>
                </a:schemeClr>
              </a:gs>
            </a:gsLst>
            <a:lin ang="138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hlinkClick r:id="rId4" action="ppaction://hlinksldjump"/>
            <a:extLst>
              <a:ext uri="{FF2B5EF4-FFF2-40B4-BE49-F238E27FC236}">
                <a16:creationId xmlns:a16="http://schemas.microsoft.com/office/drawing/2014/main" id="{0D392E7E-2207-1FDB-2C44-225C1CAE5562}"/>
              </a:ext>
            </a:extLst>
          </p:cNvPr>
          <p:cNvSpPr/>
          <p:nvPr/>
        </p:nvSpPr>
        <p:spPr>
          <a:xfrm>
            <a:off x="884296" y="1637762"/>
            <a:ext cx="4520741" cy="4511656"/>
          </a:xfrm>
          <a:prstGeom prst="ellipse">
            <a:avLst/>
          </a:prstGeom>
          <a:solidFill>
            <a:schemeClr val="bg1"/>
          </a:solidFill>
          <a:ln>
            <a:solidFill>
              <a:schemeClr val="bg1"/>
            </a:solidFill>
          </a:ln>
          <a:effectLst>
            <a:outerShdw blurRad="63500" sx="102000" sy="102000" algn="ctr" rotWithShape="0">
              <a:prstClr val="black">
                <a:alpha val="40000"/>
              </a:prstClr>
            </a:outerShdw>
          </a:effectLst>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31" name="Ellipse 30">
            <a:hlinkClick r:id="rId5" action="ppaction://hlinksldjump"/>
            <a:extLst>
              <a:ext uri="{FF2B5EF4-FFF2-40B4-BE49-F238E27FC236}">
                <a16:creationId xmlns:a16="http://schemas.microsoft.com/office/drawing/2014/main" id="{B6081FFB-D7F1-58A5-3516-AEF842C0A4E7}"/>
              </a:ext>
            </a:extLst>
          </p:cNvPr>
          <p:cNvSpPr/>
          <p:nvPr/>
        </p:nvSpPr>
        <p:spPr>
          <a:xfrm>
            <a:off x="6769942" y="1612814"/>
            <a:ext cx="4520741" cy="4511656"/>
          </a:xfrm>
          <a:prstGeom prst="ellipse">
            <a:avLst/>
          </a:prstGeom>
          <a:solidFill>
            <a:schemeClr val="bg1"/>
          </a:solidFill>
          <a:ln>
            <a:solidFill>
              <a:schemeClr val="bg1"/>
            </a:solidFill>
          </a:ln>
          <a:effectLst>
            <a:outerShdw blurRad="63500" sx="102000" sy="102000" algn="ctr" rotWithShape="0">
              <a:prstClr val="black">
                <a:alpha val="40000"/>
              </a:prstClr>
            </a:outerShdw>
          </a:effectLst>
          <a:scene3d>
            <a:camera prst="orthographicFront"/>
            <a:lightRig rig="threePt" dir="t"/>
          </a:scene3d>
          <a:sp3d prstMaterial="metal">
            <a:bevelT w="247650" h="5080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49" name="Ellipse 48">
            <a:hlinkClick r:id="rId6" action="ppaction://hlinksldjump"/>
            <a:extLst>
              <a:ext uri="{FF2B5EF4-FFF2-40B4-BE49-F238E27FC236}">
                <a16:creationId xmlns:a16="http://schemas.microsoft.com/office/drawing/2014/main" id="{9B751B6B-6E7A-1AEA-6742-1745C6A6F527}"/>
              </a:ext>
            </a:extLst>
          </p:cNvPr>
          <p:cNvSpPr/>
          <p:nvPr/>
        </p:nvSpPr>
        <p:spPr>
          <a:xfrm>
            <a:off x="10625155" y="221587"/>
            <a:ext cx="1259804" cy="1201403"/>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0" name="Graphique 49" descr="Logement avec un remplissage uni">
            <a:hlinkClick r:id="rId6" action="ppaction://hlinksldjump"/>
            <a:extLst>
              <a:ext uri="{FF2B5EF4-FFF2-40B4-BE49-F238E27FC236}">
                <a16:creationId xmlns:a16="http://schemas.microsoft.com/office/drawing/2014/main" id="{73C25C97-F07F-7F68-2FAF-90894C2A68A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890686" y="411411"/>
            <a:ext cx="666689" cy="666689"/>
          </a:xfrm>
          <a:prstGeom prst="rect">
            <a:avLst/>
          </a:prstGeom>
          <a:effectLst>
            <a:outerShdw blurRad="50800" dist="38100" dir="2700000" algn="tl" rotWithShape="0">
              <a:prstClr val="black">
                <a:alpha val="40000"/>
              </a:prstClr>
            </a:outerShdw>
          </a:effectLst>
        </p:spPr>
      </p:pic>
      <p:sp>
        <p:nvSpPr>
          <p:cNvPr id="2" name="Ellipse 1">
            <a:extLst>
              <a:ext uri="{FF2B5EF4-FFF2-40B4-BE49-F238E27FC236}">
                <a16:creationId xmlns:a16="http://schemas.microsoft.com/office/drawing/2014/main" id="{FB2B9A2E-9902-A2A2-70FC-6F40B6A66E76}"/>
              </a:ext>
            </a:extLst>
          </p:cNvPr>
          <p:cNvSpPr/>
          <p:nvPr/>
        </p:nvSpPr>
        <p:spPr>
          <a:xfrm>
            <a:off x="-516231" y="-726315"/>
            <a:ext cx="2423456" cy="2380371"/>
          </a:xfrm>
          <a:prstGeom prst="ellipse">
            <a:avLst/>
          </a:prstGeom>
          <a:solidFill>
            <a:srgbClr val="151464"/>
          </a:solidFill>
          <a:ln>
            <a:solidFill>
              <a:srgbClr val="18176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5" name="ZoneTexte 4">
            <a:extLst>
              <a:ext uri="{FF2B5EF4-FFF2-40B4-BE49-F238E27FC236}">
                <a16:creationId xmlns:a16="http://schemas.microsoft.com/office/drawing/2014/main" id="{09A1700F-E5CC-A9CA-894A-37896837383A}"/>
              </a:ext>
            </a:extLst>
          </p:cNvPr>
          <p:cNvSpPr txBox="1"/>
          <p:nvPr/>
        </p:nvSpPr>
        <p:spPr>
          <a:xfrm>
            <a:off x="0" y="794960"/>
            <a:ext cx="1614919" cy="523220"/>
          </a:xfrm>
          <a:prstGeom prst="rect">
            <a:avLst/>
          </a:prstGeom>
          <a:noFill/>
        </p:spPr>
        <p:txBody>
          <a:bodyPr wrap="square" rtlCol="0">
            <a:spAutoFit/>
          </a:bodyPr>
          <a:lstStyle/>
          <a:p>
            <a:pPr algn="ctr"/>
            <a:r>
              <a:rPr lang="en-GB" sz="1400" b="1" noProof="0" dirty="0">
                <a:solidFill>
                  <a:schemeClr val="bg1"/>
                </a:solidFill>
              </a:rPr>
              <a:t>Refrigeration and Air Conditioning</a:t>
            </a:r>
          </a:p>
        </p:txBody>
      </p:sp>
      <p:pic>
        <p:nvPicPr>
          <p:cNvPr id="6" name="Image 5" descr="Une image contenant symbole, conception&#10;&#10;Description générée automatiquement">
            <a:hlinkClick r:id="rId4" action="ppaction://hlinksldjump"/>
            <a:extLst>
              <a:ext uri="{FF2B5EF4-FFF2-40B4-BE49-F238E27FC236}">
                <a16:creationId xmlns:a16="http://schemas.microsoft.com/office/drawing/2014/main" id="{0AC3325B-0609-0261-0F38-39025F4FDB50}"/>
              </a:ext>
            </a:extLst>
          </p:cNvPr>
          <p:cNvPicPr>
            <a:picLocks noChangeAspect="1"/>
          </p:cNvPicPr>
          <p:nvPr/>
        </p:nvPicPr>
        <p:blipFill>
          <a:blip r:embed="rId8"/>
          <a:stretch>
            <a:fillRect/>
          </a:stretch>
        </p:blipFill>
        <p:spPr>
          <a:xfrm>
            <a:off x="1329809" y="2787054"/>
            <a:ext cx="1659648" cy="1541101"/>
          </a:xfrm>
          <a:prstGeom prst="rect">
            <a:avLst/>
          </a:prstGeom>
        </p:spPr>
      </p:pic>
      <p:sp>
        <p:nvSpPr>
          <p:cNvPr id="7" name="Text Box 6">
            <a:hlinkClick r:id="rId4" action="ppaction://hlinksldjump"/>
            <a:extLst>
              <a:ext uri="{FF2B5EF4-FFF2-40B4-BE49-F238E27FC236}">
                <a16:creationId xmlns:a16="http://schemas.microsoft.com/office/drawing/2014/main" id="{7291549A-686E-ABF4-27A0-9ACA6AEEEE94}"/>
              </a:ext>
            </a:extLst>
          </p:cNvPr>
          <p:cNvSpPr txBox="1">
            <a:spLocks noChangeArrowheads="1"/>
          </p:cNvSpPr>
          <p:nvPr/>
        </p:nvSpPr>
        <p:spPr bwMode="auto">
          <a:xfrm>
            <a:off x="1329808" y="4428420"/>
            <a:ext cx="1849849" cy="5044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8" name="Image 7" descr="Une image contenant Bleu électrique, capture d’écran, Police, symbole&#10;&#10;Description générée automatiquement">
            <a:hlinkClick r:id="rId4" action="ppaction://hlinksldjump"/>
            <a:extLst>
              <a:ext uri="{FF2B5EF4-FFF2-40B4-BE49-F238E27FC236}">
                <a16:creationId xmlns:a16="http://schemas.microsoft.com/office/drawing/2014/main" id="{6CFADFA1-FF75-4EE2-E33A-024DCD6010DB}"/>
              </a:ext>
            </a:extLst>
          </p:cNvPr>
          <p:cNvPicPr>
            <a:picLocks noChangeAspect="1"/>
          </p:cNvPicPr>
          <p:nvPr/>
        </p:nvPicPr>
        <p:blipFill>
          <a:blip r:embed="rId9"/>
          <a:stretch>
            <a:fillRect/>
          </a:stretch>
        </p:blipFill>
        <p:spPr>
          <a:xfrm>
            <a:off x="3259405" y="2781231"/>
            <a:ext cx="1637927" cy="1666664"/>
          </a:xfrm>
          <a:prstGeom prst="rect">
            <a:avLst/>
          </a:prstGeom>
        </p:spPr>
      </p:pic>
      <p:sp>
        <p:nvSpPr>
          <p:cNvPr id="9" name="Text Box 6">
            <a:hlinkClick r:id="rId4" action="ppaction://hlinksldjump"/>
            <a:extLst>
              <a:ext uri="{FF2B5EF4-FFF2-40B4-BE49-F238E27FC236}">
                <a16:creationId xmlns:a16="http://schemas.microsoft.com/office/drawing/2014/main" id="{7ECC5E12-F69F-9CF6-7703-9447B2D17082}"/>
              </a:ext>
            </a:extLst>
          </p:cNvPr>
          <p:cNvSpPr txBox="1">
            <a:spLocks noChangeArrowheads="1"/>
          </p:cNvSpPr>
          <p:nvPr/>
        </p:nvSpPr>
        <p:spPr bwMode="auto">
          <a:xfrm>
            <a:off x="3470831" y="4522926"/>
            <a:ext cx="1556587" cy="4891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1" name="Image 10" descr="Une image contenant cercle, symbole, logo, Police&#10;&#10;Description générée automatiquement">
            <a:hlinkClick r:id="rId4" action="ppaction://hlinksldjump"/>
            <a:extLst>
              <a:ext uri="{FF2B5EF4-FFF2-40B4-BE49-F238E27FC236}">
                <a16:creationId xmlns:a16="http://schemas.microsoft.com/office/drawing/2014/main" id="{637907E5-030C-0278-F84D-D1363AA5F512}"/>
              </a:ext>
            </a:extLst>
          </p:cNvPr>
          <p:cNvPicPr>
            <a:picLocks noChangeAspect="1"/>
          </p:cNvPicPr>
          <p:nvPr/>
        </p:nvPicPr>
        <p:blipFill>
          <a:blip r:embed="rId10" cstate="email">
            <a:extLst>
              <a:ext uri="{28A0092B-C50C-407E-A947-70E740481C1C}">
                <a14:useLocalDpi xmlns:a14="http://schemas.microsoft.com/office/drawing/2010/main"/>
              </a:ext>
            </a:extLst>
          </a:blip>
          <a:srcRect/>
          <a:stretch/>
        </p:blipFill>
        <p:spPr>
          <a:xfrm>
            <a:off x="8094107" y="4300663"/>
            <a:ext cx="1395889" cy="1455930"/>
          </a:xfrm>
          <a:prstGeom prst="rect">
            <a:avLst/>
          </a:prstGeom>
        </p:spPr>
      </p:pic>
      <p:sp>
        <p:nvSpPr>
          <p:cNvPr id="16" name="Text Box 6">
            <a:hlinkClick r:id="rId4" action="ppaction://hlinksldjump"/>
            <a:extLst>
              <a:ext uri="{FF2B5EF4-FFF2-40B4-BE49-F238E27FC236}">
                <a16:creationId xmlns:a16="http://schemas.microsoft.com/office/drawing/2014/main" id="{6F03E8C0-A825-556E-F0E5-3AD641D42A37}"/>
              </a:ext>
            </a:extLst>
          </p:cNvPr>
          <p:cNvSpPr txBox="1">
            <a:spLocks noChangeArrowheads="1"/>
          </p:cNvSpPr>
          <p:nvPr/>
        </p:nvSpPr>
        <p:spPr bwMode="auto">
          <a:xfrm>
            <a:off x="7798485" y="5569536"/>
            <a:ext cx="1987133" cy="62438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6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sz="16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6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17" name="Text Box 6">
            <a:hlinkClick r:id="rId5" action="ppaction://hlinksldjump"/>
            <a:extLst>
              <a:ext uri="{FF2B5EF4-FFF2-40B4-BE49-F238E27FC236}">
                <a16:creationId xmlns:a16="http://schemas.microsoft.com/office/drawing/2014/main" id="{A87A9BBD-30FC-6E51-61CD-B63CFD3F7E5F}"/>
              </a:ext>
            </a:extLst>
          </p:cNvPr>
          <p:cNvSpPr txBox="1">
            <a:spLocks noChangeArrowheads="1"/>
          </p:cNvSpPr>
          <p:nvPr/>
        </p:nvSpPr>
        <p:spPr bwMode="auto">
          <a:xfrm>
            <a:off x="7474636" y="3562770"/>
            <a:ext cx="1512569" cy="67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6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6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8" name="Image 17" descr="Une image contenant Police, symbole, Graphique, blanc&#10;&#10;Description générée automatiquement">
            <a:hlinkClick r:id="rId5" action="ppaction://hlinksldjump"/>
            <a:extLst>
              <a:ext uri="{FF2B5EF4-FFF2-40B4-BE49-F238E27FC236}">
                <a16:creationId xmlns:a16="http://schemas.microsoft.com/office/drawing/2014/main" id="{22E1A267-EFF6-4104-A09D-820CD9ADF8AC}"/>
              </a:ext>
            </a:extLst>
          </p:cNvPr>
          <p:cNvPicPr>
            <a:picLocks noChangeAspect="1"/>
          </p:cNvPicPr>
          <p:nvPr/>
        </p:nvPicPr>
        <p:blipFill>
          <a:blip r:embed="rId11"/>
          <a:stretch>
            <a:fillRect/>
          </a:stretch>
        </p:blipFill>
        <p:spPr>
          <a:xfrm>
            <a:off x="9322158" y="2518556"/>
            <a:ext cx="1440112" cy="1274853"/>
          </a:xfrm>
          <a:prstGeom prst="rect">
            <a:avLst/>
          </a:prstGeom>
        </p:spPr>
      </p:pic>
      <p:pic>
        <p:nvPicPr>
          <p:cNvPr id="19" name="Image 18" descr="Une image contenant Bleu électrique, Police, symbole, Rectangle&#10;&#10;Description générée automatiquement">
            <a:hlinkClick r:id="rId5" action="ppaction://hlinksldjump"/>
            <a:extLst>
              <a:ext uri="{FF2B5EF4-FFF2-40B4-BE49-F238E27FC236}">
                <a16:creationId xmlns:a16="http://schemas.microsoft.com/office/drawing/2014/main" id="{8273CCDA-4418-FB6B-045E-3E041DA55344}"/>
              </a:ext>
            </a:extLst>
          </p:cNvPr>
          <p:cNvPicPr>
            <a:picLocks noChangeAspect="1"/>
          </p:cNvPicPr>
          <p:nvPr/>
        </p:nvPicPr>
        <p:blipFill>
          <a:blip r:embed="rId12"/>
          <a:stretch>
            <a:fillRect/>
          </a:stretch>
        </p:blipFill>
        <p:spPr>
          <a:xfrm>
            <a:off x="7715002" y="2024594"/>
            <a:ext cx="1096903" cy="1396059"/>
          </a:xfrm>
          <a:prstGeom prst="rect">
            <a:avLst/>
          </a:prstGeom>
        </p:spPr>
      </p:pic>
      <p:sp>
        <p:nvSpPr>
          <p:cNvPr id="20" name="Text Box 6">
            <a:hlinkClick r:id="rId5" action="ppaction://hlinksldjump"/>
            <a:extLst>
              <a:ext uri="{FF2B5EF4-FFF2-40B4-BE49-F238E27FC236}">
                <a16:creationId xmlns:a16="http://schemas.microsoft.com/office/drawing/2014/main" id="{4EF01AD7-13C8-5FC1-EBFB-E1C7B4727521}"/>
              </a:ext>
            </a:extLst>
          </p:cNvPr>
          <p:cNvSpPr txBox="1">
            <a:spLocks noChangeArrowheads="1"/>
          </p:cNvSpPr>
          <p:nvPr/>
        </p:nvSpPr>
        <p:spPr bwMode="auto">
          <a:xfrm>
            <a:off x="9538977" y="3699400"/>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6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6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6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0" name="Picture 6">
            <a:extLst>
              <a:ext uri="{FF2B5EF4-FFF2-40B4-BE49-F238E27FC236}">
                <a16:creationId xmlns:a16="http://schemas.microsoft.com/office/drawing/2014/main" id="{18598FDD-FBCC-A0CC-54A9-BEA58DEEBF02}"/>
              </a:ext>
            </a:extLst>
          </p:cNvPr>
          <p:cNvPicPr>
            <a:picLocks noChangeAspect="1"/>
          </p:cNvPicPr>
          <p:nvPr/>
        </p:nvPicPr>
        <p:blipFill>
          <a:blip r:embed="rId13" cstate="hqprint">
            <a:clrChange>
              <a:clrFrom>
                <a:srgbClr val="336799"/>
              </a:clrFrom>
              <a:clrTo>
                <a:srgbClr val="336799">
                  <a:alpha val="0"/>
                </a:srgbClr>
              </a:clrTo>
            </a:clrChange>
            <a:extLst>
              <a:ext uri="{28A0092B-C50C-407E-A947-70E740481C1C}">
                <a14:useLocalDpi xmlns:a14="http://schemas.microsoft.com/office/drawing/2010/main"/>
              </a:ext>
            </a:extLst>
          </a:blip>
          <a:srcRect/>
          <a:stretch/>
        </p:blipFill>
        <p:spPr>
          <a:xfrm>
            <a:off x="270879" y="101961"/>
            <a:ext cx="950086" cy="720327"/>
          </a:xfrm>
          <a:prstGeom prst="rect">
            <a:avLst/>
          </a:prstGeom>
        </p:spPr>
      </p:pic>
    </p:spTree>
    <p:extLst>
      <p:ext uri="{BB962C8B-B14F-4D97-AF65-F5344CB8AC3E}">
        <p14:creationId xmlns:p14="http://schemas.microsoft.com/office/powerpoint/2010/main" val="297081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43"/>
                                        </p:tgtEl>
                                      </p:cBhvr>
                                      <p:by x="105000" y="105000"/>
                                    </p:animScale>
                                  </p:childTnLst>
                                </p:cTn>
                              </p:par>
                              <p:par>
                                <p:cTn id="7" presetID="6" presetClass="emph" presetSubtype="0" repeatCount="indefinite" autoRev="1" fill="hold" grpId="0" nodeType="withEffect">
                                  <p:stCondLst>
                                    <p:cond delay="0"/>
                                  </p:stCondLst>
                                  <p:childTnLst>
                                    <p:animScale>
                                      <p:cBhvr>
                                        <p:cTn id="8" dur="2000" fill="hold"/>
                                        <p:tgtEl>
                                          <p:spTgt spid="4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49"/>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5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5" grpId="0" animBg="1"/>
      <p:bldP spid="4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602DA09-7B7F-FBEE-865B-BD7C5A42C7E5}"/>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BDC79118-8719-38E8-8694-B6D728542C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41792304-0D99-0559-937B-91ED2A8537CD}"/>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solidFill>
                  <a:schemeClr val="bg1"/>
                </a:solidFill>
                <a:latin typeface="+mn-lt"/>
                <a:cs typeface="Calibri" panose="020F0502020204030204" pitchFamily="34" charset="0"/>
              </a:rPr>
              <a:t>REFRIGERATION</a:t>
            </a:r>
            <a:r>
              <a:rPr lang="en-GB" sz="1300" spc="0" baseline="0" noProof="0" dirty="0">
                <a:solidFill>
                  <a:schemeClr val="bg1"/>
                </a:solidFill>
                <a:latin typeface="+mn-lt"/>
                <a:cs typeface="Calibri" panose="020F0502020204030204" pitchFamily="34" charset="0"/>
              </a:rPr>
              <a:t> AND AIR CONDITIONING 1/2</a:t>
            </a:r>
            <a:endParaRPr lang="en-GB" sz="1300" spc="0" noProof="0" dirty="0">
              <a:solidFill>
                <a:schemeClr val="bg1"/>
              </a:solidFill>
              <a:latin typeface="+mn-lt"/>
              <a:cs typeface="Calibri" panose="020F0502020204030204" pitchFamily="34" charset="0"/>
            </a:endParaRPr>
          </a:p>
        </p:txBody>
      </p:sp>
      <p:sp>
        <p:nvSpPr>
          <p:cNvPr id="34" name="Rectangle 33">
            <a:extLst>
              <a:ext uri="{FF2B5EF4-FFF2-40B4-BE49-F238E27FC236}">
                <a16:creationId xmlns:a16="http://schemas.microsoft.com/office/drawing/2014/main" id="{6FD606D8-7781-0559-96BF-4BA7C49F143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3"/>
            <a:ext cx="1797853" cy="6858000"/>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12A97B52-9C32-0D3F-FA91-767D076A4B5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28" y="-3"/>
            <a:ext cx="2604592" cy="6858000"/>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05EF82E2-898C-2315-272B-23CB4BABF9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473417" y="439498"/>
            <a:ext cx="3429002" cy="2604592"/>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E0AD92E8-146B-2600-E249-D0FBBD1DA2C3}"/>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42381" y="1794156"/>
            <a:ext cx="3977993" cy="3977993"/>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cxnSp>
        <p:nvCxnSpPr>
          <p:cNvPr id="35" name="Straight Connector 50">
            <a:extLst>
              <a:ext uri="{FF2B5EF4-FFF2-40B4-BE49-F238E27FC236}">
                <a16:creationId xmlns:a16="http://schemas.microsoft.com/office/drawing/2014/main" id="{A2DCEC03-3BBA-31E8-8DA9-3A688DC9F611}"/>
              </a:ext>
            </a:extLst>
          </p:cNvPr>
          <p:cNvCxnSpPr>
            <a:cxnSpLocks/>
          </p:cNvCxnSpPr>
          <p:nvPr/>
        </p:nvCxnSpPr>
        <p:spPr>
          <a:xfrm>
            <a:off x="4210403" y="596698"/>
            <a:ext cx="28521" cy="5825383"/>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50" name="Text Box 6">
            <a:extLst>
              <a:ext uri="{FF2B5EF4-FFF2-40B4-BE49-F238E27FC236}">
                <a16:creationId xmlns:a16="http://schemas.microsoft.com/office/drawing/2014/main" id="{1C9BC936-483D-B6EA-37A0-49E4DDB00A43}"/>
              </a:ext>
            </a:extLst>
          </p:cNvPr>
          <p:cNvSpPr txBox="1">
            <a:spLocks noChangeArrowheads="1"/>
          </p:cNvSpPr>
          <p:nvPr/>
        </p:nvSpPr>
        <p:spPr bwMode="auto">
          <a:xfrm>
            <a:off x="2690478" y="1133725"/>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Publications, Training Manuals, &amp; Guides</a:t>
            </a:r>
          </a:p>
        </p:txBody>
      </p:sp>
      <p:sp>
        <p:nvSpPr>
          <p:cNvPr id="5" name="Ellipse 4">
            <a:extLst>
              <a:ext uri="{FF2B5EF4-FFF2-40B4-BE49-F238E27FC236}">
                <a16:creationId xmlns:a16="http://schemas.microsoft.com/office/drawing/2014/main" id="{39410505-B717-3258-B74C-9F90B46BE120}"/>
              </a:ext>
            </a:extLst>
          </p:cNvPr>
          <p:cNvSpPr/>
          <p:nvPr/>
        </p:nvSpPr>
        <p:spPr>
          <a:xfrm>
            <a:off x="495884" y="2338920"/>
            <a:ext cx="3067249" cy="3012719"/>
          </a:xfrm>
          <a:prstGeom prst="ellipse">
            <a:avLst/>
          </a:prstGeom>
          <a:solidFill>
            <a:srgbClr val="6D368C"/>
          </a:solidFill>
          <a:ln>
            <a:solidFill>
              <a:srgbClr val="6D368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9" name="ZoneTexte 8">
            <a:extLst>
              <a:ext uri="{FF2B5EF4-FFF2-40B4-BE49-F238E27FC236}">
                <a16:creationId xmlns:a16="http://schemas.microsoft.com/office/drawing/2014/main" id="{83B91798-DE10-2801-499A-CBF727EF4CC7}"/>
              </a:ext>
            </a:extLst>
          </p:cNvPr>
          <p:cNvSpPr txBox="1"/>
          <p:nvPr/>
        </p:nvSpPr>
        <p:spPr>
          <a:xfrm>
            <a:off x="718265" y="4138876"/>
            <a:ext cx="2754530" cy="800219"/>
          </a:xfrm>
          <a:prstGeom prst="rect">
            <a:avLst/>
          </a:prstGeom>
          <a:noFill/>
        </p:spPr>
        <p:txBody>
          <a:bodyPr wrap="square" rtlCol="0">
            <a:spAutoFit/>
          </a:bodyPr>
          <a:lstStyle/>
          <a:p>
            <a:pPr algn="ctr"/>
            <a:r>
              <a:rPr lang="en-GB" sz="2300" b="1" noProof="0" dirty="0">
                <a:solidFill>
                  <a:schemeClr val="bg1"/>
                </a:solidFill>
              </a:rPr>
              <a:t>Refrigeration and Air Conditioning</a:t>
            </a:r>
          </a:p>
        </p:txBody>
      </p:sp>
      <p:sp>
        <p:nvSpPr>
          <p:cNvPr id="13" name="TextBox 7">
            <a:extLst>
              <a:ext uri="{FF2B5EF4-FFF2-40B4-BE49-F238E27FC236}">
                <a16:creationId xmlns:a16="http://schemas.microsoft.com/office/drawing/2014/main" id="{70B14461-C1E2-BA34-C560-51EEC72B8016}"/>
              </a:ext>
            </a:extLst>
          </p:cNvPr>
          <p:cNvSpPr txBox="1"/>
          <p:nvPr/>
        </p:nvSpPr>
        <p:spPr>
          <a:xfrm>
            <a:off x="4356306" y="565363"/>
            <a:ext cx="3247744" cy="6312873"/>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5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UNEP </a:t>
            </a:r>
            <a:r>
              <a:rPr kumimoji="0" lang="en-US" sz="15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UNEP-AREA Training Manual: Refrigerants Servicing and Good Practices (2026)</a:t>
            </a:r>
            <a:endParaRPr kumimoji="0" lang="en-GB" sz="15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sz="155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Women in the RAC Industry: Personal Experiences and Achievements (2019)</a:t>
            </a:r>
            <a:endPar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6"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6" action="ppaction://hlinksldjump">
                  <a:extLst>
                    <a:ext uri="{A12FA001-AC4F-418D-AE19-62706E023703}">
                      <ahyp:hlinkClr xmlns:ahyp="http://schemas.microsoft.com/office/drawing/2018/hyperlinkcolor" val="tx"/>
                    </a:ext>
                  </a:extLst>
                </a:hlinkClick>
              </a:rPr>
              <a:t>Good Servicing Flammable Refrigerants Quick Guide (2018)</a:t>
            </a:r>
            <a:endPar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7" action="ppaction://hlinksldjump">
                  <a:extLst>
                    <a:ext uri="{A12FA001-AC4F-418D-AE19-62706E023703}">
                      <ahyp:hlinkClr xmlns:ahyp="http://schemas.microsoft.com/office/drawing/2018/hyperlinkcolor" val="tx"/>
                    </a:ext>
                  </a:extLst>
                </a:hlinkClick>
              </a:rPr>
              <a:t>Good Servicing Practices: Phasing out HCFCs in the RAC Servicing Sector (2015)</a:t>
            </a:r>
            <a:endPar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8" action="ppaction://hlinksldjump">
                  <a:extLst>
                    <a:ext uri="{A12FA001-AC4F-418D-AE19-62706E023703}">
                      <ahyp:hlinkClr xmlns:ahyp="http://schemas.microsoft.com/office/drawing/2018/hyperlinkcolor" val="tx"/>
                    </a:ext>
                  </a:extLst>
                </a:hlinkClick>
              </a:rPr>
              <a:t>International Standards in the RAC sector (2015)</a:t>
            </a:r>
            <a:endPar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9" action="ppaction://hlinksldjump">
                  <a:extLst>
                    <a:ext uri="{A12FA001-AC4F-418D-AE19-62706E023703}">
                      <ahyp:hlinkClr xmlns:ahyp="http://schemas.microsoft.com/office/drawing/2018/hyperlinkcolor" val="tx"/>
                    </a:ext>
                  </a:extLst>
                </a:hlinkClick>
              </a:rPr>
              <a:t>National Certification Schemes for RAC service technicians (2015)</a:t>
            </a:r>
            <a:endPar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0" action="ppaction://hlinksldjump">
                  <a:extLst>
                    <a:ext uri="{A12FA001-AC4F-418D-AE19-62706E023703}">
                      <ahyp:hlinkClr xmlns:ahyp="http://schemas.microsoft.com/office/drawing/2018/hyperlinkcolor" val="tx"/>
                    </a:ext>
                  </a:extLst>
                </a:hlinkClick>
              </a:rPr>
              <a:t>Phasing-out HCFC in Small and Medium-sized Foam Enterprises (2015)</a:t>
            </a:r>
            <a:endPar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1" action="ppaction://hlinksldjump">
                  <a:extLst>
                    <a:ext uri="{A12FA001-AC4F-418D-AE19-62706E023703}">
                      <ahyp:hlinkClr xmlns:ahyp="http://schemas.microsoft.com/office/drawing/2018/hyperlinkcolor" val="tx"/>
                    </a:ext>
                  </a:extLst>
                </a:hlinkClick>
              </a:rPr>
              <a:t>Safe Use of HCFC Alternatives in RAC: An Overview for Developing Countries (2015)</a:t>
            </a:r>
            <a:endPar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endParaRPr kumimoji="0" lang="en-US" sz="15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sp>
        <p:nvSpPr>
          <p:cNvPr id="3" name="Ellipse 2">
            <a:hlinkClick r:id="rId12" action="ppaction://hlinksldjump"/>
            <a:extLst>
              <a:ext uri="{FF2B5EF4-FFF2-40B4-BE49-F238E27FC236}">
                <a16:creationId xmlns:a16="http://schemas.microsoft.com/office/drawing/2014/main" id="{F6219CDC-400A-8DC2-4E29-39E5B869B34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7" name="Graphique 6" descr="Logement avec un remplissage uni">
            <a:hlinkClick r:id="rId12" action="ppaction://hlinksldjump"/>
            <a:extLst>
              <a:ext uri="{FF2B5EF4-FFF2-40B4-BE49-F238E27FC236}">
                <a16:creationId xmlns:a16="http://schemas.microsoft.com/office/drawing/2014/main" id="{B98B5CFA-4CC9-F6D7-57EE-B97028B6F79A}"/>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8" name="Ellipse 7">
            <a:hlinkClick r:id="rId14" action="ppaction://hlinksldjump"/>
            <a:extLst>
              <a:ext uri="{FF2B5EF4-FFF2-40B4-BE49-F238E27FC236}">
                <a16:creationId xmlns:a16="http://schemas.microsoft.com/office/drawing/2014/main" id="{D4991B70-D0F2-5638-6AB5-14E0638A1C99}"/>
              </a:ext>
            </a:extLst>
          </p:cNvPr>
          <p:cNvSpPr/>
          <p:nvPr/>
        </p:nvSpPr>
        <p:spPr>
          <a:xfrm>
            <a:off x="10017603" y="191487"/>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0" name="Graphique 9" descr="Cercle avec flèche gauche avec un remplissage uni">
            <a:hlinkClick r:id="rId14" action="ppaction://hlinksldjump"/>
            <a:extLst>
              <a:ext uri="{FF2B5EF4-FFF2-40B4-BE49-F238E27FC236}">
                <a16:creationId xmlns:a16="http://schemas.microsoft.com/office/drawing/2014/main" id="{BEFF19F8-47A4-990E-D575-D01C0D6B88BF}"/>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0101837" y="261994"/>
            <a:ext cx="669408" cy="669408"/>
          </a:xfrm>
          <a:prstGeom prst="rect">
            <a:avLst/>
          </a:prstGeom>
        </p:spPr>
      </p:pic>
      <p:pic>
        <p:nvPicPr>
          <p:cNvPr id="16" name="Image 15" descr="Une image contenant symbole, croquis, conception, illustration&#10;&#10;Description générée automatiquement">
            <a:extLst>
              <a:ext uri="{FF2B5EF4-FFF2-40B4-BE49-F238E27FC236}">
                <a16:creationId xmlns:a16="http://schemas.microsoft.com/office/drawing/2014/main" id="{632E6EFC-6448-81A1-3D42-A24C07181CCF}"/>
              </a:ext>
            </a:extLst>
          </p:cNvPr>
          <p:cNvPicPr>
            <a:picLocks noChangeAspect="1"/>
          </p:cNvPicPr>
          <p:nvPr/>
        </p:nvPicPr>
        <p:blipFill>
          <a:blip r:embed="rId16" cstate="email">
            <a:alphaModFix/>
            <a:duotone>
              <a:prstClr val="black"/>
              <a:srgbClr val="FF2F92">
                <a:tint val="45000"/>
                <a:satMod val="400000"/>
              </a:srgbClr>
            </a:duotone>
            <a:extLst>
              <a:ext uri="{BEBA8EAE-BF5A-486C-A8C5-ECC9F3942E4B}">
                <a14:imgProps xmlns:a14="http://schemas.microsoft.com/office/drawing/2010/main">
                  <a14:imgLayer r:embed="rId17">
                    <a14:imgEffect>
                      <a14:sharpenSoften amount="100000"/>
                    </a14:imgEffect>
                    <a14:imgEffect>
                      <a14:colorTemperature colorTemp="1500"/>
                    </a14:imgEffect>
                    <a14:imgEffect>
                      <a14:saturation sat="400000"/>
                    </a14:imgEffect>
                    <a14:imgEffect>
                      <a14:brightnessContrast bright="-23000" contrast="48000"/>
                    </a14:imgEffect>
                  </a14:imgLayer>
                </a14:imgProps>
              </a:ext>
              <a:ext uri="{28A0092B-C50C-407E-A947-70E740481C1C}">
                <a14:useLocalDpi xmlns:a14="http://schemas.microsoft.com/office/drawing/2010/main"/>
              </a:ext>
            </a:extLst>
          </a:blip>
          <a:stretch>
            <a:fillRect/>
          </a:stretch>
        </p:blipFill>
        <p:spPr>
          <a:xfrm>
            <a:off x="2831557" y="143535"/>
            <a:ext cx="977900" cy="889000"/>
          </a:xfrm>
          <a:prstGeom prst="rect">
            <a:avLst/>
          </a:prstGeom>
        </p:spPr>
      </p:pic>
      <p:pic>
        <p:nvPicPr>
          <p:cNvPr id="17" name="Picture 6">
            <a:extLst>
              <a:ext uri="{FF2B5EF4-FFF2-40B4-BE49-F238E27FC236}">
                <a16:creationId xmlns:a16="http://schemas.microsoft.com/office/drawing/2014/main" id="{86B77F6E-111D-78DD-BC3A-A804C07A6A9F}"/>
              </a:ext>
            </a:extLst>
          </p:cNvPr>
          <p:cNvPicPr>
            <a:picLocks noChangeAspect="1"/>
          </p:cNvPicPr>
          <p:nvPr/>
        </p:nvPicPr>
        <p:blipFill>
          <a:blip r:embed="rId18" cstate="hqprint">
            <a:clrChange>
              <a:clrFrom>
                <a:srgbClr val="336799"/>
              </a:clrFrom>
              <a:clrTo>
                <a:srgbClr val="336799">
                  <a:alpha val="0"/>
                </a:srgbClr>
              </a:clrTo>
            </a:clrChange>
            <a:extLst>
              <a:ext uri="{28A0092B-C50C-407E-A947-70E740481C1C}">
                <a14:useLocalDpi xmlns:a14="http://schemas.microsoft.com/office/drawing/2010/main"/>
              </a:ext>
            </a:extLst>
          </a:blip>
          <a:srcRect/>
          <a:stretch/>
        </p:blipFill>
        <p:spPr>
          <a:xfrm>
            <a:off x="970944" y="2679020"/>
            <a:ext cx="1944499" cy="1474262"/>
          </a:xfrm>
          <a:prstGeom prst="rect">
            <a:avLst/>
          </a:prstGeom>
        </p:spPr>
      </p:pic>
      <p:sp>
        <p:nvSpPr>
          <p:cNvPr id="27" name="ZoneTexte 26">
            <a:extLst>
              <a:ext uri="{FF2B5EF4-FFF2-40B4-BE49-F238E27FC236}">
                <a16:creationId xmlns:a16="http://schemas.microsoft.com/office/drawing/2014/main" id="{EA8A97DA-3183-C34C-EAC6-98844BA23AB8}"/>
              </a:ext>
            </a:extLst>
          </p:cNvPr>
          <p:cNvSpPr txBox="1"/>
          <p:nvPr/>
        </p:nvSpPr>
        <p:spPr>
          <a:xfrm>
            <a:off x="7808340" y="1285135"/>
            <a:ext cx="4066288" cy="5832366"/>
          </a:xfrm>
          <a:prstGeom prst="rect">
            <a:avLst/>
          </a:prstGeom>
          <a:noFill/>
        </p:spPr>
        <p:txBody>
          <a:bodyPr wrap="square">
            <a:spAutoFit/>
          </a:bodyPr>
          <a:lstStyle/>
          <a:p>
            <a:pPr marL="171450" indent="-171450">
              <a:spcAft>
                <a:spcPts val="600"/>
              </a:spcAft>
              <a:buFont typeface="Arial" panose="020B0604020202020204" pitchFamily="34" charset="0"/>
              <a:buChar char="•"/>
              <a:defRPr/>
            </a:pPr>
            <a:r>
              <a:rPr lang="en-US" sz="1550" dirty="0">
                <a:solidFill>
                  <a:srgbClr val="1B3A7F"/>
                </a:solidFill>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rPr>
              <a:t>Lower-GWP Alternatives in Commercial and Transport Refrigeration: An Expanded Compilation of Propane, CO2, Ammonia and HFO Case Studies (2014)</a:t>
            </a:r>
            <a:endParaRPr lang="en-US" sz="1550" dirty="0">
              <a:solidFill>
                <a:srgbClr val="1B3A7F"/>
              </a:solidFill>
              <a:ea typeface="Calibri" panose="020F0502020204030204" pitchFamily="34" charset="0"/>
              <a:cs typeface="Times New Roman" panose="02020603050405020304" pitchFamily="18" charset="0"/>
            </a:endParaRPr>
          </a:p>
          <a:p>
            <a:pPr marL="171450" indent="-171450">
              <a:spcAft>
                <a:spcPts val="600"/>
              </a:spcAft>
              <a:buFont typeface="Arial" panose="020B0604020202020204" pitchFamily="34" charset="0"/>
              <a:buChar char="•"/>
              <a:defRPr/>
            </a:pPr>
            <a:r>
              <a:rPr lang="en-US" sz="1550" dirty="0">
                <a:solidFill>
                  <a:schemeClr val="accent6">
                    <a:lumMod val="50000"/>
                  </a:schemeClr>
                </a:solidFill>
                <a:hlinkClick r:id="rId20" action="ppaction://hlinksldjump">
                  <a:extLst>
                    <a:ext uri="{A12FA001-AC4F-418D-AE19-62706E023703}">
                      <ahyp:hlinkClr xmlns:ahyp="http://schemas.microsoft.com/office/drawing/2018/hyperlinkcolor" val="tx"/>
                    </a:ext>
                  </a:extLst>
                </a:hlinkClick>
              </a:rPr>
              <a:t>Cold Chain Technology Brief - Fishing Vessel Applications (2025)</a:t>
            </a:r>
            <a:endParaRPr lang="en-US" sz="1550" dirty="0">
              <a:solidFill>
                <a:schemeClr val="accent6">
                  <a:lumMod val="50000"/>
                </a:schemeClr>
              </a:solidFill>
            </a:endParaRPr>
          </a:p>
          <a:p>
            <a:pPr marL="171450" indent="-171450">
              <a:spcAft>
                <a:spcPts val="600"/>
              </a:spcAft>
              <a:buFont typeface="Arial" panose="020B0604020202020204" pitchFamily="34" charset="0"/>
              <a:buChar char="•"/>
              <a:defRPr/>
            </a:pPr>
            <a:r>
              <a:rPr lang="en-US" sz="1550" dirty="0">
                <a:solidFill>
                  <a:schemeClr val="accent6">
                    <a:lumMod val="50000"/>
                  </a:schemeClr>
                </a:solidFill>
                <a:hlinkClick r:id="rId21" action="ppaction://hlinksldjump">
                  <a:extLst>
                    <a:ext uri="{A12FA001-AC4F-418D-AE19-62706E023703}">
                      <ahyp:hlinkClr xmlns:ahyp="http://schemas.microsoft.com/office/drawing/2018/hyperlinkcolor" val="tx"/>
                    </a:ext>
                  </a:extLst>
                </a:hlinkClick>
              </a:rPr>
              <a:t>Cold Chain Technology Brief - Commercial, Professional, and Domestic Refrigeration (2025)</a:t>
            </a:r>
            <a:endParaRPr lang="en-US" sz="1550" dirty="0">
              <a:solidFill>
                <a:schemeClr val="accent6">
                  <a:lumMod val="50000"/>
                </a:schemeClr>
              </a:solidFill>
            </a:endParaRPr>
          </a:p>
          <a:p>
            <a:pPr marL="171450" indent="-171450">
              <a:spcAft>
                <a:spcPts val="600"/>
              </a:spcAft>
              <a:buFont typeface="Arial" panose="020B0604020202020204" pitchFamily="34" charset="0"/>
              <a:buChar char="•"/>
              <a:defRPr/>
            </a:pPr>
            <a:r>
              <a:rPr lang="en-US" sz="1550" dirty="0">
                <a:solidFill>
                  <a:schemeClr val="accent6">
                    <a:lumMod val="50000"/>
                  </a:schemeClr>
                </a:solidFill>
                <a:hlinkClick r:id="rId21" action="ppaction://hlinksldjump">
                  <a:extLst>
                    <a:ext uri="{A12FA001-AC4F-418D-AE19-62706E023703}">
                      <ahyp:hlinkClr xmlns:ahyp="http://schemas.microsoft.com/office/drawing/2018/hyperlinkcolor" val="tx"/>
                    </a:ext>
                  </a:extLst>
                </a:hlinkClick>
              </a:rPr>
              <a:t>Cold Chain Technology Brief - Walk-in Cold Rooms in Article 5 Countries (2025)</a:t>
            </a:r>
            <a:endParaRPr lang="en-US" sz="1550" dirty="0">
              <a:solidFill>
                <a:schemeClr val="accent6">
                  <a:lumMod val="50000"/>
                </a:schemeClr>
              </a:solidFill>
            </a:endParaRPr>
          </a:p>
          <a:p>
            <a:pPr marL="171450" indent="-171450">
              <a:spcAft>
                <a:spcPts val="600"/>
              </a:spcAft>
              <a:buFont typeface="Arial" panose="020B0604020202020204" pitchFamily="34" charset="0"/>
              <a:buChar char="•"/>
              <a:defRPr/>
            </a:pPr>
            <a:r>
              <a:rPr lang="en-US" sz="1550" dirty="0">
                <a:solidFill>
                  <a:schemeClr val="accent6">
                    <a:lumMod val="50000"/>
                  </a:schemeClr>
                </a:solidFill>
                <a:hlinkClick r:id="rId22" action="ppaction://hlinksldjump">
                  <a:extLst>
                    <a:ext uri="{A12FA001-AC4F-418D-AE19-62706E023703}">
                      <ahyp:hlinkClr xmlns:ahyp="http://schemas.microsoft.com/office/drawing/2018/hyperlinkcolor" val="tx"/>
                    </a:ext>
                  </a:extLst>
                </a:hlinkClick>
              </a:rPr>
              <a:t>Cold Chain Technology Brief – Road Refrigerated Transport in Hot Climates (2025)</a:t>
            </a:r>
            <a:endParaRPr lang="en-US" sz="1550" dirty="0">
              <a:solidFill>
                <a:schemeClr val="accent6">
                  <a:lumMod val="50000"/>
                </a:schemeClr>
              </a:solidFill>
            </a:endParaRPr>
          </a:p>
          <a:p>
            <a:pPr marL="171450" indent="-171450">
              <a:spcAft>
                <a:spcPts val="600"/>
              </a:spcAft>
              <a:buFont typeface="Arial" panose="020B0604020202020204" pitchFamily="34" charset="0"/>
              <a:buChar char="•"/>
              <a:defRPr/>
            </a:pPr>
            <a:r>
              <a:rPr lang="en-US" sz="1550" dirty="0">
                <a:solidFill>
                  <a:srgbClr val="1B397F"/>
                </a:solidFill>
                <a:ea typeface="Calibri" panose="020F0502020204030204" pitchFamily="34" charset="0"/>
                <a:cs typeface="Times New Roman" panose="02020603050405020304" pitchFamily="18" charset="0"/>
                <a:hlinkClick r:id="rId23" action="ppaction://hlinksldjump">
                  <a:extLst>
                    <a:ext uri="{A12FA001-AC4F-418D-AE19-62706E023703}">
                      <ahyp:hlinkClr xmlns:ahyp="http://schemas.microsoft.com/office/drawing/2018/hyperlinkcolor" val="tx"/>
                    </a:ext>
                  </a:extLst>
                </a:hlinkClick>
              </a:rPr>
              <a:t>Cold Chain Technology Briefs – Vaccines (2021)</a:t>
            </a:r>
            <a:endParaRPr lang="en-US" sz="1550" dirty="0">
              <a:solidFill>
                <a:srgbClr val="1B397F"/>
              </a:solidFill>
              <a:ea typeface="Calibri" panose="020F0502020204030204" pitchFamily="34" charset="0"/>
              <a:cs typeface="Times New Roman" panose="02020603050405020304" pitchFamily="18" charset="0"/>
            </a:endParaRPr>
          </a:p>
          <a:p>
            <a:pPr marL="171450" indent="-171450">
              <a:spcAft>
                <a:spcPts val="600"/>
              </a:spcAft>
              <a:buFont typeface="Arial" panose="020B0604020202020204" pitchFamily="34" charset="0"/>
              <a:buChar char="•"/>
              <a:defRPr/>
            </a:pPr>
            <a:r>
              <a:rPr lang="en-GB" sz="1600" dirty="0">
                <a:solidFill>
                  <a:srgbClr val="1B397F"/>
                </a:solidFill>
                <a:hlinkClick r:id="rId24" action="ppaction://hlinksldjump">
                  <a:extLst>
                    <a:ext uri="{A12FA001-AC4F-418D-AE19-62706E023703}">
                      <ahyp:hlinkClr xmlns:ahyp="http://schemas.microsoft.com/office/drawing/2018/hyperlinkcolor" val="tx"/>
                    </a:ext>
                  </a:extLst>
                </a:hlinkClick>
              </a:rPr>
              <a:t>Cold Chain Technology Briefs – Refrigeration in Food Production and Processing </a:t>
            </a:r>
            <a:r>
              <a:rPr lang="en-GB" sz="1600" i="1" dirty="0">
                <a:solidFill>
                  <a:srgbClr val="1B397F"/>
                </a:solidFill>
                <a:hlinkClick r:id="rId24" action="ppaction://hlinksldjump">
                  <a:extLst>
                    <a:ext uri="{A12FA001-AC4F-418D-AE19-62706E023703}">
                      <ahyp:hlinkClr xmlns:ahyp="http://schemas.microsoft.com/office/drawing/2018/hyperlinkcolor" val="tx"/>
                    </a:ext>
                  </a:extLst>
                </a:hlinkClick>
              </a:rPr>
              <a:t>(2020)</a:t>
            </a:r>
            <a:endParaRPr lang="en-GB" sz="1600" i="1" dirty="0">
              <a:solidFill>
                <a:srgbClr val="1B397F"/>
              </a:solidFill>
            </a:endParaRPr>
          </a:p>
          <a:p>
            <a:pPr marL="171450" indent="-171450">
              <a:spcAft>
                <a:spcPts val="600"/>
              </a:spcAft>
              <a:buFont typeface="Arial" panose="020B0604020202020204" pitchFamily="34" charset="0"/>
              <a:buChar char="•"/>
              <a:defRPr/>
            </a:pPr>
            <a:r>
              <a:rPr lang="en-GB" sz="1600" dirty="0">
                <a:solidFill>
                  <a:srgbClr val="1B397F"/>
                </a:solidFill>
                <a:hlinkClick r:id="rId25" action="ppaction://hlinksldjump">
                  <a:extLst>
                    <a:ext uri="{A12FA001-AC4F-418D-AE19-62706E023703}">
                      <ahyp:hlinkClr xmlns:ahyp="http://schemas.microsoft.com/office/drawing/2018/hyperlinkcolor" val="tx"/>
                    </a:ext>
                  </a:extLst>
                </a:hlinkClick>
              </a:rPr>
              <a:t>Cold Chain Technology Briefs – Cold Storage and Refrigerated Warehouse </a:t>
            </a:r>
            <a:r>
              <a:rPr lang="en-GB" sz="1600" i="1" dirty="0">
                <a:solidFill>
                  <a:srgbClr val="1B397F"/>
                </a:solidFill>
                <a:hlinkClick r:id="rId25" action="ppaction://hlinksldjump">
                  <a:extLst>
                    <a:ext uri="{A12FA001-AC4F-418D-AE19-62706E023703}">
                      <ahyp:hlinkClr xmlns:ahyp="http://schemas.microsoft.com/office/drawing/2018/hyperlinkcolor" val="tx"/>
                    </a:ext>
                  </a:extLst>
                </a:hlinkClick>
              </a:rPr>
              <a:t>(2020)</a:t>
            </a:r>
            <a:endParaRPr lang="en-US" sz="1600" dirty="0">
              <a:solidFill>
                <a:srgbClr val="1B397F"/>
              </a:solidFill>
            </a:endParaRPr>
          </a:p>
          <a:p>
            <a:pPr marL="171450" indent="-171450">
              <a:spcAft>
                <a:spcPts val="600"/>
              </a:spcAft>
              <a:buFont typeface="Arial" panose="020B0604020202020204" pitchFamily="34" charset="0"/>
              <a:buChar char="•"/>
              <a:defRPr/>
            </a:pPr>
            <a:endParaRPr lang="en-US" sz="1600" dirty="0">
              <a:solidFill>
                <a:prstClr val="black"/>
              </a:solidFill>
            </a:endParaRPr>
          </a:p>
          <a:p>
            <a:pPr marL="171450" indent="-171450">
              <a:spcAft>
                <a:spcPts val="600"/>
              </a:spcAft>
              <a:buFont typeface="Arial" panose="020B0604020202020204" pitchFamily="34" charset="0"/>
              <a:buChar char="•"/>
              <a:defRPr/>
            </a:pPr>
            <a:endParaRPr lang="en-US" sz="1550" dirty="0">
              <a:solidFill>
                <a:srgbClr val="1B397F"/>
              </a:solidFill>
              <a:ea typeface="Calibri" panose="020F0502020204030204" pitchFamily="34" charset="0"/>
              <a:cs typeface="Times New Roman" panose="02020603050405020304" pitchFamily="18" charset="0"/>
            </a:endParaRPr>
          </a:p>
        </p:txBody>
      </p:sp>
      <p:cxnSp>
        <p:nvCxnSpPr>
          <p:cNvPr id="28" name="Straight Connector 50">
            <a:extLst>
              <a:ext uri="{FF2B5EF4-FFF2-40B4-BE49-F238E27FC236}">
                <a16:creationId xmlns:a16="http://schemas.microsoft.com/office/drawing/2014/main" id="{37FE3675-0405-FA3E-E949-4045EBAAD545}"/>
              </a:ext>
            </a:extLst>
          </p:cNvPr>
          <p:cNvCxnSpPr>
            <a:cxnSpLocks/>
          </p:cNvCxnSpPr>
          <p:nvPr/>
        </p:nvCxnSpPr>
        <p:spPr>
          <a:xfrm>
            <a:off x="7808340" y="1278811"/>
            <a:ext cx="0" cy="5136946"/>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956443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7"/>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0399C80-1805-F6FA-2CC5-257052CE3662}"/>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1EE9CCC0-C2DD-61CF-64DD-9C3AF092B0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B445C8DD-FD9E-242B-A551-BFCE7198F513}"/>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solidFill>
                  <a:schemeClr val="bg1"/>
                </a:solidFill>
                <a:latin typeface="+mn-lt"/>
                <a:cs typeface="Calibri" panose="020F0502020204030204" pitchFamily="34" charset="0"/>
              </a:rPr>
              <a:t>REFRIGERATION</a:t>
            </a:r>
            <a:r>
              <a:rPr lang="en-GB" sz="1300" spc="0" baseline="0" noProof="0" dirty="0">
                <a:solidFill>
                  <a:schemeClr val="bg1"/>
                </a:solidFill>
                <a:latin typeface="+mn-lt"/>
                <a:cs typeface="Calibri" panose="020F0502020204030204" pitchFamily="34" charset="0"/>
              </a:rPr>
              <a:t> AND AIR CONDITIONING 2/2</a:t>
            </a:r>
            <a:endParaRPr lang="en-GB" sz="1300" spc="0" noProof="0" dirty="0">
              <a:solidFill>
                <a:schemeClr val="bg1"/>
              </a:solidFill>
              <a:latin typeface="+mn-lt"/>
              <a:cs typeface="Calibri" panose="020F0502020204030204" pitchFamily="34" charset="0"/>
            </a:endParaRPr>
          </a:p>
        </p:txBody>
      </p:sp>
      <p:sp>
        <p:nvSpPr>
          <p:cNvPr id="34" name="Rectangle 33">
            <a:extLst>
              <a:ext uri="{FF2B5EF4-FFF2-40B4-BE49-F238E27FC236}">
                <a16:creationId xmlns:a16="http://schemas.microsoft.com/office/drawing/2014/main" id="{CB28A2FE-38D9-FC25-AED9-3533CD08282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3"/>
            <a:ext cx="1797853" cy="6858000"/>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7A246432-8412-3249-AA63-A2D5BD9523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28" y="-3"/>
            <a:ext cx="2604592" cy="6858000"/>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09A065DD-B700-E33B-21C0-6273CF4336B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473417" y="439498"/>
            <a:ext cx="3429002" cy="2604592"/>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9BFACAE1-CA89-C404-AD27-C726E34406AD}"/>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42381" y="1794156"/>
            <a:ext cx="3977993" cy="3977993"/>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sp>
        <p:nvSpPr>
          <p:cNvPr id="23" name="Text Box 6">
            <a:extLst>
              <a:ext uri="{FF2B5EF4-FFF2-40B4-BE49-F238E27FC236}">
                <a16:creationId xmlns:a16="http://schemas.microsoft.com/office/drawing/2014/main" id="{D804D384-5300-3DC1-AAB4-A0BB0C1AA7E3}"/>
              </a:ext>
            </a:extLst>
          </p:cNvPr>
          <p:cNvSpPr txBox="1">
            <a:spLocks noChangeArrowheads="1"/>
          </p:cNvSpPr>
          <p:nvPr/>
        </p:nvSpPr>
        <p:spPr bwMode="auto">
          <a:xfrm>
            <a:off x="2935538" y="6344768"/>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Factsheets, Briefs, &amp; Quick Tools</a:t>
            </a:r>
            <a:endParaRPr kumimoji="0" lang="en-US" altLang="en-US" sz="1300" b="1" i="0" u="none" strike="noStrike" kern="1200" cap="none" spc="0" normalizeH="0" baseline="0" noProof="0" dirty="0">
              <a:ln>
                <a:noFill/>
              </a:ln>
              <a:solidFill>
                <a:srgbClr val="E866A5"/>
              </a:solidFill>
              <a:effectLst/>
              <a:uLnTx/>
              <a:uFillTx/>
              <a:latin typeface="Arial" panose="020B0604020202020204" pitchFamily="34" charset="0"/>
              <a:ea typeface="+mn-ea"/>
              <a:cs typeface="+mn-cs"/>
            </a:endParaRPr>
          </a:p>
        </p:txBody>
      </p:sp>
      <p:cxnSp>
        <p:nvCxnSpPr>
          <p:cNvPr id="29" name="Straight Connector 50">
            <a:extLst>
              <a:ext uri="{FF2B5EF4-FFF2-40B4-BE49-F238E27FC236}">
                <a16:creationId xmlns:a16="http://schemas.microsoft.com/office/drawing/2014/main" id="{55E4159C-B2AE-56B8-A64E-98CD4D57D4F0}"/>
              </a:ext>
            </a:extLst>
          </p:cNvPr>
          <p:cNvCxnSpPr>
            <a:cxnSpLocks/>
          </p:cNvCxnSpPr>
          <p:nvPr/>
        </p:nvCxnSpPr>
        <p:spPr>
          <a:xfrm flipH="1">
            <a:off x="4264792" y="3888184"/>
            <a:ext cx="2346" cy="2816313"/>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cxnSp>
        <p:nvCxnSpPr>
          <p:cNvPr id="31" name="Straight Connector 50">
            <a:extLst>
              <a:ext uri="{FF2B5EF4-FFF2-40B4-BE49-F238E27FC236}">
                <a16:creationId xmlns:a16="http://schemas.microsoft.com/office/drawing/2014/main" id="{4D650F4D-1D99-B953-AF1F-6B3F17E993E3}"/>
              </a:ext>
            </a:extLst>
          </p:cNvPr>
          <p:cNvCxnSpPr>
            <a:cxnSpLocks/>
          </p:cNvCxnSpPr>
          <p:nvPr/>
        </p:nvCxnSpPr>
        <p:spPr>
          <a:xfrm>
            <a:off x="8335109" y="1045476"/>
            <a:ext cx="9529" cy="5179563"/>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13" name="TextBox 19">
            <a:extLst>
              <a:ext uri="{FF2B5EF4-FFF2-40B4-BE49-F238E27FC236}">
                <a16:creationId xmlns:a16="http://schemas.microsoft.com/office/drawing/2014/main" id="{92EB4B0C-5212-C565-0F28-FA6824D02A4F}"/>
              </a:ext>
            </a:extLst>
          </p:cNvPr>
          <p:cNvSpPr txBox="1"/>
          <p:nvPr/>
        </p:nvSpPr>
        <p:spPr>
          <a:xfrm>
            <a:off x="4289060" y="3861805"/>
            <a:ext cx="3792642" cy="2842692"/>
          </a:xfrm>
          <a:prstGeom prst="rect">
            <a:avLst/>
          </a:prstGeom>
          <a:noFill/>
        </p:spPr>
        <p:txBody>
          <a:bodyPr wrap="square" lIns="36000" tIns="36000" rIns="36000" bIns="36000" rtlCol="0">
            <a:spAutoFit/>
          </a:bodyPr>
          <a:lstStyle/>
          <a:p>
            <a:pPr marL="171450" indent="-171450">
              <a:spcAft>
                <a:spcPts val="1000"/>
              </a:spcAft>
              <a:buFont typeface="Arial" panose="020B0604020202020204" pitchFamily="34" charset="0"/>
              <a:buChar char="•"/>
              <a:defRPr/>
            </a:pPr>
            <a:r>
              <a:rPr kumimoji="0" lang="en-US" sz="1550" b="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New Refrigerants Designations and Safety Classifications (2026)</a:t>
            </a:r>
            <a:endParaRPr kumimoji="0" lang="en-US" sz="1550" b="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lang="en-US" sz="1550" dirty="0">
                <a:solidFill>
                  <a:srgbClr val="1B397F"/>
                </a:solidFill>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Recognition of Prior Learning Scheme for RAC Servicing Technicians in Mongolia (2023)</a:t>
            </a:r>
            <a:endParaRPr lang="en-US" sz="1550" dirty="0">
              <a:solidFill>
                <a:srgbClr val="1B397F"/>
              </a:solidFill>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lang="en-US" sz="1550" u="sng" dirty="0">
                <a:solidFill>
                  <a:srgbClr val="1B397F"/>
                </a:solidFill>
                <a:ea typeface="Calibri" panose="020F0502020204030204" pitchFamily="34" charset="0"/>
                <a:cs typeface="Times New Roman" panose="02020603050405020304" pitchFamily="18" charset="0"/>
                <a:hlinkClick r:id="rId6" action="ppaction://hlinksldjump">
                  <a:extLst>
                    <a:ext uri="{A12FA001-AC4F-418D-AE19-62706E023703}">
                      <ahyp:hlinkClr xmlns:ahyp="http://schemas.microsoft.com/office/drawing/2018/hyperlinkcolor" val="tx"/>
                    </a:ext>
                  </a:extLst>
                </a:hlinkClick>
              </a:rPr>
              <a:t>How to set up and manage logbooks for RACHP and other types of equipment (2023)  </a:t>
            </a:r>
            <a:endParaRPr lang="en-US" sz="1550" u="sng" dirty="0">
              <a:solidFill>
                <a:srgbClr val="1B397F"/>
              </a:solidFill>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kumimoji="0" lang="en-US" sz="1550" b="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7" action="ppaction://hlinksldjump">
                  <a:extLst>
                    <a:ext uri="{A12FA001-AC4F-418D-AE19-62706E023703}">
                      <ahyp:hlinkClr xmlns:ahyp="http://schemas.microsoft.com/office/drawing/2018/hyperlinkcolor" val="tx"/>
                    </a:ext>
                  </a:extLst>
                </a:hlinkClick>
              </a:rPr>
              <a:t>Demonstration of a Regional Strategy for ODS Waste Management and Disposal in the ECA Region (2017)</a:t>
            </a:r>
            <a:endParaRPr kumimoji="0" lang="en-US" sz="1550" b="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p:txBody>
      </p:sp>
      <p:pic>
        <p:nvPicPr>
          <p:cNvPr id="17" name="Graphique 16" descr="Ligne fléchée : demi-tour horizontal avec un remplissage uni">
            <a:extLst>
              <a:ext uri="{FF2B5EF4-FFF2-40B4-BE49-F238E27FC236}">
                <a16:creationId xmlns:a16="http://schemas.microsoft.com/office/drawing/2014/main" id="{49800C5A-1DD7-35FD-DDFF-11A71915160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609578" y="252844"/>
            <a:ext cx="572007" cy="572007"/>
          </a:xfrm>
          <a:prstGeom prst="rect">
            <a:avLst/>
          </a:prstGeom>
        </p:spPr>
      </p:pic>
      <p:sp>
        <p:nvSpPr>
          <p:cNvPr id="3" name="Ellipse 2">
            <a:hlinkClick r:id="rId9" action="ppaction://hlinksldjump"/>
            <a:extLst>
              <a:ext uri="{FF2B5EF4-FFF2-40B4-BE49-F238E27FC236}">
                <a16:creationId xmlns:a16="http://schemas.microsoft.com/office/drawing/2014/main" id="{8EC7A799-1B16-51C8-0E88-D8029067223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7" name="Graphique 6" descr="Logement avec un remplissage uni">
            <a:hlinkClick r:id="rId9" action="ppaction://hlinksldjump"/>
            <a:extLst>
              <a:ext uri="{FF2B5EF4-FFF2-40B4-BE49-F238E27FC236}">
                <a16:creationId xmlns:a16="http://schemas.microsoft.com/office/drawing/2014/main" id="{7CC3B35A-B953-BD4D-72C0-7FA72C0093CA}"/>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5" name="ZoneTexte 34">
            <a:extLst>
              <a:ext uri="{FF2B5EF4-FFF2-40B4-BE49-F238E27FC236}">
                <a16:creationId xmlns:a16="http://schemas.microsoft.com/office/drawing/2014/main" id="{2D88C562-CCEA-3D07-7316-616C509BD9CA}"/>
              </a:ext>
            </a:extLst>
          </p:cNvPr>
          <p:cNvSpPr txBox="1"/>
          <p:nvPr/>
        </p:nvSpPr>
        <p:spPr>
          <a:xfrm>
            <a:off x="8344638" y="1045476"/>
            <a:ext cx="3744034" cy="5065489"/>
          </a:xfrm>
          <a:prstGeom prst="rect">
            <a:avLst/>
          </a:prstGeom>
          <a:noFill/>
        </p:spPr>
        <p:txBody>
          <a:bodyPr wrap="square" rtlCol="0">
            <a:spAutoFit/>
          </a:bodyPr>
          <a:lstStyle/>
          <a:p>
            <a:pPr marL="171450" lvl="0" indent="-171450">
              <a:spcAft>
                <a:spcPts val="1000"/>
              </a:spcAft>
              <a:buFont typeface="Arial" panose="020B0604020202020204" pitchFamily="34" charset="0"/>
              <a:buChar char="•"/>
              <a:defRPr/>
            </a:pPr>
            <a:r>
              <a:rPr lang="en-US" sz="1350" dirty="0">
                <a:solidFill>
                  <a:srgbClr val="1B397F"/>
                </a:solidFill>
                <a:ea typeface="Calibri" panose="020F0502020204030204" pitchFamily="34" charset="0"/>
                <a:cs typeface="Times New Roman" panose="02020603050405020304" pitchFamily="18" charset="0"/>
                <a:hlinkClick r:id="rId11" action="ppaction://hlinksldjump">
                  <a:extLst>
                    <a:ext uri="{A12FA001-AC4F-418D-AE19-62706E023703}">
                      <ahyp:hlinkClr xmlns:ahyp="http://schemas.microsoft.com/office/drawing/2018/hyperlinkcolor" val="tx"/>
                    </a:ext>
                  </a:extLst>
                </a:hlinkClick>
              </a:rPr>
              <a:t>Certification of RAC Service Technicians (2016)</a:t>
            </a:r>
            <a:endParaRPr lang="en-US" sz="1350" dirty="0">
              <a:solidFill>
                <a:srgbClr val="1B397F"/>
              </a:solidFill>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lang="en-US" sz="1350" dirty="0">
                <a:solidFill>
                  <a:srgbClr val="1B397F"/>
                </a:solidFill>
                <a:ea typeface="Calibri" panose="020F0502020204030204" pitchFamily="34" charset="0"/>
                <a:cs typeface="Times New Roman" panose="02020603050405020304" pitchFamily="18" charset="0"/>
                <a:hlinkClick r:id="rId7" action="ppaction://hlinksldjump">
                  <a:extLst>
                    <a:ext uri="{A12FA001-AC4F-418D-AE19-62706E023703}">
                      <ahyp:hlinkClr xmlns:ahyp="http://schemas.microsoft.com/office/drawing/2018/hyperlinkcolor" val="tx"/>
                    </a:ext>
                  </a:extLst>
                </a:hlinkClick>
              </a:rPr>
              <a:t>Energy Efficiency in the RAC sector (2016)</a:t>
            </a:r>
            <a:endParaRPr lang="en-US" sz="1350" dirty="0">
              <a:solidFill>
                <a:srgbClr val="1B397F"/>
              </a:solidFill>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lang="en-US" sz="1350" dirty="0">
                <a:solidFill>
                  <a:srgbClr val="1B397F"/>
                </a:solidFill>
                <a:ea typeface="Calibri" panose="020F0502020204030204" pitchFamily="34" charset="0"/>
                <a:cs typeface="Times New Roman" panose="02020603050405020304" pitchFamily="18" charset="0"/>
                <a:hlinkClick r:id="rId12" action="ppaction://hlinksldjump">
                  <a:extLst>
                    <a:ext uri="{A12FA001-AC4F-418D-AE19-62706E023703}">
                      <ahyp:hlinkClr xmlns:ahyp="http://schemas.microsoft.com/office/drawing/2018/hyperlinkcolor" val="tx"/>
                    </a:ext>
                  </a:extLst>
                </a:hlinkClick>
              </a:rPr>
              <a:t>Management of ODS in the Global Fishing Industry (2015)</a:t>
            </a:r>
            <a:endParaRPr lang="en-US" sz="1350" dirty="0">
              <a:solidFill>
                <a:srgbClr val="1B397F"/>
              </a:solidFill>
              <a:ea typeface="Calibri" panose="020F0502020204030204" pitchFamily="34" charset="0"/>
              <a:cs typeface="Times New Roman" panose="02020603050405020304" pitchFamily="18" charset="0"/>
            </a:endParaRPr>
          </a:p>
          <a:p>
            <a:pPr marL="171450" lvl="0" indent="-171450">
              <a:spcAft>
                <a:spcPts val="1000"/>
              </a:spcAft>
              <a:buFont typeface="Arial" panose="020B0604020202020204" pitchFamily="34" charset="0"/>
              <a:buChar char="•"/>
              <a:defRPr/>
            </a:pPr>
            <a:r>
              <a:rPr lang="en-US" sz="1350" dirty="0">
                <a:solidFill>
                  <a:srgbClr val="1B397F"/>
                </a:solidFill>
                <a:ea typeface="Calibri" panose="020F0502020204030204" pitchFamily="34" charset="0"/>
                <a:cs typeface="Times New Roman" panose="02020603050405020304" pitchFamily="18" charset="0"/>
                <a:hlinkClick r:id="rId13" action="ppaction://hlinksldjump">
                  <a:extLst>
                    <a:ext uri="{A12FA001-AC4F-418D-AE19-62706E023703}">
                      <ahyp:hlinkClr xmlns:ahyp="http://schemas.microsoft.com/office/drawing/2018/hyperlinkcolor" val="tx"/>
                    </a:ext>
                  </a:extLst>
                </a:hlinkClick>
              </a:rPr>
              <a:t>Safe Use of HCFC Alternatives in RAC: Flammable Refrigerants (2015)</a:t>
            </a:r>
            <a:endParaRPr lang="en-US" sz="1350" dirty="0">
              <a:solidFill>
                <a:srgbClr val="1B397F"/>
              </a:solidFill>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5" action="ppaction://hlinksldjump">
                  <a:extLst>
                    <a:ext uri="{A12FA001-AC4F-418D-AE19-62706E023703}">
                      <ahyp:hlinkClr xmlns:ahyp="http://schemas.microsoft.com/office/drawing/2018/hyperlinkcolor" val="tx"/>
                    </a:ext>
                  </a:extLst>
                </a:hlinkClick>
              </a:rPr>
              <a:t>Safe Use of HCFC Alternatives in Refrigeration and Air-Conditioning: Higher Pressure Refrigerants (2015)</a:t>
            </a:r>
            <a:endParaRPr kumimoji="0" lang="en-US" sz="13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6" action="ppaction://hlinksldjump">
                  <a:extLst>
                    <a:ext uri="{A12FA001-AC4F-418D-AE19-62706E023703}">
                      <ahyp:hlinkClr xmlns:ahyp="http://schemas.microsoft.com/office/drawing/2018/hyperlinkcolor" val="tx"/>
                    </a:ext>
                  </a:extLst>
                </a:hlinkClick>
              </a:rPr>
              <a:t>Safe Use of HCFC Alternatives in Refrigeration and Air-Conditioning: Higher Toxicity Refrigerants (2015) </a:t>
            </a:r>
            <a:endParaRPr kumimoji="0" lang="en-US" sz="13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7" action="ppaction://hlinksldjump">
                  <a:extLst>
                    <a:ext uri="{A12FA001-AC4F-418D-AE19-62706E023703}">
                      <ahyp:hlinkClr xmlns:ahyp="http://schemas.microsoft.com/office/drawing/2018/hyperlinkcolor" val="tx"/>
                    </a:ext>
                  </a:extLst>
                </a:hlinkClick>
              </a:rPr>
              <a:t>How the Montreal Protocol Protects Health (2014)</a:t>
            </a:r>
            <a:endParaRPr kumimoji="0" lang="en-US" sz="13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8" action="ppaction://hlinksldjump">
                  <a:extLst>
                    <a:ext uri="{A12FA001-AC4F-418D-AE19-62706E023703}">
                      <ahyp:hlinkClr xmlns:ahyp="http://schemas.microsoft.com/office/drawing/2018/hyperlinkcolor" val="tx"/>
                    </a:ext>
                  </a:extLst>
                </a:hlinkClick>
              </a:rPr>
              <a:t>Demonstrating the Feasibility of R-290 based AC Manufacturing: China’s Midea and Meizhi case (2014)</a:t>
            </a:r>
            <a:endParaRPr kumimoji="0" lang="en-US" sz="13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50" b="0" i="0" u="none" strike="noStrike" kern="1200" cap="none" spc="0" normalizeH="0" baseline="0" noProof="0" dirty="0">
                <a:ln>
                  <a:noFill/>
                </a:ln>
                <a:solidFill>
                  <a:srgbClr val="1B397F"/>
                </a:solidFill>
                <a:effectLst/>
                <a:uLnTx/>
                <a:uFillTx/>
                <a:latin typeface="Tw Cen MT"/>
                <a:ea typeface="Calibri" panose="020F0502020204030204" pitchFamily="34" charset="0"/>
                <a:cs typeface="Times New Roman" panose="02020603050405020304" pitchFamily="18" charset="0"/>
                <a:hlinkClick r:id="rId19" action="ppaction://hlinksldjump">
                  <a:extLst>
                    <a:ext uri="{A12FA001-AC4F-418D-AE19-62706E023703}">
                      <ahyp:hlinkClr xmlns:ahyp="http://schemas.microsoft.com/office/drawing/2018/hyperlinkcolor" val="tx"/>
                    </a:ext>
                  </a:extLst>
                </a:hlinkClick>
              </a:rPr>
              <a:t>Maximizing Climate Benefits of HCFC Phase-out in the Refrigeration Servicing Sector (2012)</a:t>
            </a:r>
            <a:endParaRPr lang="fr-FR" sz="1350" dirty="0">
              <a:solidFill>
                <a:srgbClr val="1B397F"/>
              </a:solidFill>
            </a:endParaRPr>
          </a:p>
        </p:txBody>
      </p:sp>
      <p:sp>
        <p:nvSpPr>
          <p:cNvPr id="10" name="Ellipse 9">
            <a:hlinkClick r:id="rId20" action="ppaction://hlinksldjump"/>
            <a:extLst>
              <a:ext uri="{FF2B5EF4-FFF2-40B4-BE49-F238E27FC236}">
                <a16:creationId xmlns:a16="http://schemas.microsoft.com/office/drawing/2014/main" id="{94E28295-8DF8-5E1A-F3D9-A8CB9CA7F53F}"/>
              </a:ext>
            </a:extLst>
          </p:cNvPr>
          <p:cNvSpPr/>
          <p:nvPr/>
        </p:nvSpPr>
        <p:spPr>
          <a:xfrm>
            <a:off x="10017603" y="191487"/>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2" name="Graphique 11" descr="Cercle avec flèche gauche avec un remplissage uni">
            <a:hlinkClick r:id="rId20" action="ppaction://hlinksldjump"/>
            <a:extLst>
              <a:ext uri="{FF2B5EF4-FFF2-40B4-BE49-F238E27FC236}">
                <a16:creationId xmlns:a16="http://schemas.microsoft.com/office/drawing/2014/main" id="{5DB11FA0-6E20-6C5E-7A2B-2EBD5E8396C5}"/>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10101837" y="261994"/>
            <a:ext cx="669408" cy="669408"/>
          </a:xfrm>
          <a:prstGeom prst="rect">
            <a:avLst/>
          </a:prstGeom>
        </p:spPr>
      </p:pic>
      <p:sp>
        <p:nvSpPr>
          <p:cNvPr id="8" name="Ellipse 7">
            <a:extLst>
              <a:ext uri="{FF2B5EF4-FFF2-40B4-BE49-F238E27FC236}">
                <a16:creationId xmlns:a16="http://schemas.microsoft.com/office/drawing/2014/main" id="{35E314DA-D2EF-5307-43CB-6F154CD36DD0}"/>
              </a:ext>
            </a:extLst>
          </p:cNvPr>
          <p:cNvSpPr/>
          <p:nvPr/>
        </p:nvSpPr>
        <p:spPr>
          <a:xfrm>
            <a:off x="495884" y="2338920"/>
            <a:ext cx="3067249" cy="3012719"/>
          </a:xfrm>
          <a:prstGeom prst="ellipse">
            <a:avLst/>
          </a:prstGeom>
          <a:solidFill>
            <a:srgbClr val="6D368C"/>
          </a:solidFill>
          <a:ln>
            <a:solidFill>
              <a:srgbClr val="6D368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5" name="ZoneTexte 14">
            <a:extLst>
              <a:ext uri="{FF2B5EF4-FFF2-40B4-BE49-F238E27FC236}">
                <a16:creationId xmlns:a16="http://schemas.microsoft.com/office/drawing/2014/main" id="{AEFA3AFE-2E98-1FA0-68D9-9B194240D49B}"/>
              </a:ext>
            </a:extLst>
          </p:cNvPr>
          <p:cNvSpPr txBox="1"/>
          <p:nvPr/>
        </p:nvSpPr>
        <p:spPr>
          <a:xfrm>
            <a:off x="718265" y="4138876"/>
            <a:ext cx="2754530" cy="800219"/>
          </a:xfrm>
          <a:prstGeom prst="rect">
            <a:avLst/>
          </a:prstGeom>
          <a:noFill/>
        </p:spPr>
        <p:txBody>
          <a:bodyPr wrap="square" rtlCol="0">
            <a:spAutoFit/>
          </a:bodyPr>
          <a:lstStyle/>
          <a:p>
            <a:pPr algn="ctr"/>
            <a:r>
              <a:rPr lang="en-GB" sz="2300" b="1" noProof="0" dirty="0">
                <a:solidFill>
                  <a:schemeClr val="bg1"/>
                </a:solidFill>
              </a:rPr>
              <a:t>Refrigeration and Air Conditioning</a:t>
            </a:r>
          </a:p>
        </p:txBody>
      </p:sp>
      <p:pic>
        <p:nvPicPr>
          <p:cNvPr id="5" name="Image 4" descr="Une image contenant logo, symbole, Police, Graphique&#10;&#10;Description générée automatiquement">
            <a:extLst>
              <a:ext uri="{FF2B5EF4-FFF2-40B4-BE49-F238E27FC236}">
                <a16:creationId xmlns:a16="http://schemas.microsoft.com/office/drawing/2014/main" id="{B793E4DD-8B2F-DF75-141E-F5FC95AEB78D}"/>
              </a:ext>
            </a:extLst>
          </p:cNvPr>
          <p:cNvPicPr>
            <a:picLocks noChangeAspect="1"/>
          </p:cNvPicPr>
          <p:nvPr/>
        </p:nvPicPr>
        <p:blipFill>
          <a:blip r:embed="rId22" cstate="email">
            <a:duotone>
              <a:prstClr val="black"/>
              <a:srgbClr val="E6288C">
                <a:tint val="45000"/>
                <a:satMod val="400000"/>
              </a:srgbClr>
            </a:duotone>
            <a:extLst>
              <a:ext uri="{BEBA8EAE-BF5A-486C-A8C5-ECC9F3942E4B}">
                <a14:imgProps xmlns:a14="http://schemas.microsoft.com/office/drawing/2010/main">
                  <a14:imgLayer r:embed="rId23">
                    <a14:imgEffect>
                      <a14:artisticPencilSketch/>
                    </a14:imgEffect>
                    <a14:imgEffect>
                      <a14:sharpenSoften amount="100000"/>
                    </a14:imgEffect>
                    <a14:imgEffect>
                      <a14:brightnessContrast bright="-12000" contrast="-1000"/>
                    </a14:imgEffect>
                  </a14:imgLayer>
                </a14:imgProps>
              </a:ext>
              <a:ext uri="{28A0092B-C50C-407E-A947-70E740481C1C}">
                <a14:useLocalDpi xmlns:a14="http://schemas.microsoft.com/office/drawing/2010/main"/>
              </a:ext>
            </a:extLst>
          </a:blip>
          <a:stretch>
            <a:fillRect/>
          </a:stretch>
        </p:blipFill>
        <p:spPr>
          <a:xfrm>
            <a:off x="3088530" y="5190537"/>
            <a:ext cx="838200" cy="1066800"/>
          </a:xfrm>
          <a:prstGeom prst="rect">
            <a:avLst/>
          </a:prstGeom>
        </p:spPr>
      </p:pic>
      <p:pic>
        <p:nvPicPr>
          <p:cNvPr id="9" name="Picture 6">
            <a:extLst>
              <a:ext uri="{FF2B5EF4-FFF2-40B4-BE49-F238E27FC236}">
                <a16:creationId xmlns:a16="http://schemas.microsoft.com/office/drawing/2014/main" id="{00325913-E925-4A3B-C380-90C6CD937745}"/>
              </a:ext>
            </a:extLst>
          </p:cNvPr>
          <p:cNvPicPr>
            <a:picLocks noChangeAspect="1"/>
          </p:cNvPicPr>
          <p:nvPr/>
        </p:nvPicPr>
        <p:blipFill>
          <a:blip r:embed="rId24" cstate="hqprint">
            <a:clrChange>
              <a:clrFrom>
                <a:srgbClr val="336799"/>
              </a:clrFrom>
              <a:clrTo>
                <a:srgbClr val="336799">
                  <a:alpha val="0"/>
                </a:srgbClr>
              </a:clrTo>
            </a:clrChange>
            <a:extLst>
              <a:ext uri="{28A0092B-C50C-407E-A947-70E740481C1C}">
                <a14:useLocalDpi xmlns:a14="http://schemas.microsoft.com/office/drawing/2010/main"/>
              </a:ext>
            </a:extLst>
          </a:blip>
          <a:srcRect/>
          <a:stretch/>
        </p:blipFill>
        <p:spPr>
          <a:xfrm>
            <a:off x="970944" y="2679020"/>
            <a:ext cx="1944499" cy="1474262"/>
          </a:xfrm>
          <a:prstGeom prst="rect">
            <a:avLst/>
          </a:prstGeom>
        </p:spPr>
      </p:pic>
      <p:cxnSp>
        <p:nvCxnSpPr>
          <p:cNvPr id="25" name="Straight Connector 50">
            <a:extLst>
              <a:ext uri="{FF2B5EF4-FFF2-40B4-BE49-F238E27FC236}">
                <a16:creationId xmlns:a16="http://schemas.microsoft.com/office/drawing/2014/main" id="{3EA1A7B0-A517-5181-5F9B-756F2DD4CDB6}"/>
              </a:ext>
            </a:extLst>
          </p:cNvPr>
          <p:cNvCxnSpPr>
            <a:cxnSpLocks/>
          </p:cNvCxnSpPr>
          <p:nvPr/>
        </p:nvCxnSpPr>
        <p:spPr>
          <a:xfrm>
            <a:off x="4257019" y="478709"/>
            <a:ext cx="24614" cy="2573314"/>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27" name="Text Box 6">
            <a:extLst>
              <a:ext uri="{FF2B5EF4-FFF2-40B4-BE49-F238E27FC236}">
                <a16:creationId xmlns:a16="http://schemas.microsoft.com/office/drawing/2014/main" id="{2304518E-598E-3241-0E29-BA517A5F3F26}"/>
              </a:ext>
            </a:extLst>
          </p:cNvPr>
          <p:cNvSpPr txBox="1">
            <a:spLocks noChangeArrowheads="1"/>
          </p:cNvSpPr>
          <p:nvPr/>
        </p:nvSpPr>
        <p:spPr bwMode="auto">
          <a:xfrm>
            <a:off x="2854233" y="151645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28" name="TextBox 27">
            <a:extLst>
              <a:ext uri="{FF2B5EF4-FFF2-40B4-BE49-F238E27FC236}">
                <a16:creationId xmlns:a16="http://schemas.microsoft.com/office/drawing/2014/main" id="{D8261E63-D3F1-37E0-836F-622BA08CA273}"/>
              </a:ext>
            </a:extLst>
          </p:cNvPr>
          <p:cNvSpPr txBox="1"/>
          <p:nvPr/>
        </p:nvSpPr>
        <p:spPr>
          <a:xfrm>
            <a:off x="4424360" y="392389"/>
            <a:ext cx="3031434" cy="3139321"/>
          </a:xfrm>
          <a:prstGeom prst="rect">
            <a:avLst/>
          </a:prstGeom>
          <a:noFill/>
        </p:spPr>
        <p:txBody>
          <a:bodyPr wrap="square" lIns="0" tIns="0" rIns="0" bIns="0" rtlCol="0" anchor="ctr" anchorCtr="0">
            <a:spAutoFit/>
          </a:bodyPr>
          <a:lstStyle/>
          <a:p>
            <a:pPr marL="171450" marR="0" lvl="0" indent="-171450"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5" action="ppaction://hlinksldjump">
                  <a:extLst>
                    <a:ext uri="{A12FA001-AC4F-418D-AE19-62706E023703}">
                      <ahyp:hlinkClr xmlns:ahyp="http://schemas.microsoft.com/office/drawing/2018/hyperlinkcolor" val="tx"/>
                    </a:ext>
                  </a:extLst>
                </a:hlinkClick>
              </a:rPr>
              <a:t>Gas Card Tool (2021)</a:t>
            </a:r>
            <a:endParaRPr kumimoji="0" lang="en-US" sz="155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26" action="ppaction://hlinksldjump">
                  <a:extLst>
                    <a:ext uri="{A12FA001-AC4F-418D-AE19-62706E023703}">
                      <ahyp:hlinkClr xmlns:ahyp="http://schemas.microsoft.com/office/drawing/2018/hyperlinkcolor" val="tx"/>
                    </a:ext>
                  </a:extLst>
                </a:hlinkClick>
              </a:rPr>
              <a:t>OzonAction Knowledge Maps (2021)</a:t>
            </a:r>
            <a:endParaRPr kumimoji="0" lang="en-US" sz="155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endParaRPr>
          </a:p>
          <a:p>
            <a:pPr marL="171450" marR="0" lvl="0" indent="-171450"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27" action="ppaction://hlinksldjump">
                  <a:extLst>
                    <a:ext uri="{A12FA001-AC4F-418D-AE19-62706E023703}">
                      <ahyp:hlinkClr xmlns:ahyp="http://schemas.microsoft.com/office/drawing/2018/hyperlinkcolor" val="tx"/>
                    </a:ext>
                  </a:extLst>
                </a:hlinkClick>
              </a:rPr>
              <a:t>RAC Technicians Videos (2020)</a:t>
            </a:r>
            <a:endParaRPr kumimoji="0" lang="en-US" sz="155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8" action="ppaction://hlinksldjump">
                  <a:extLst>
                    <a:ext uri="{A12FA001-AC4F-418D-AE19-62706E023703}">
                      <ahyp:hlinkClr xmlns:ahyp="http://schemas.microsoft.com/office/drawing/2018/hyperlinkcolor" val="tx"/>
                    </a:ext>
                  </a:extLst>
                </a:hlinkClick>
              </a:rPr>
              <a:t>Good Servicing Flammable Refrigerants Quick Guide (2018)</a:t>
            </a:r>
            <a:endParaRPr kumimoji="0" lang="en-US" sz="155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29" action="ppaction://hlinksldjump">
                  <a:extLst>
                    <a:ext uri="{A12FA001-AC4F-418D-AE19-62706E023703}">
                      <ahyp:hlinkClr xmlns:ahyp="http://schemas.microsoft.com/office/drawing/2018/hyperlinkcolor" val="tx"/>
                    </a:ext>
                  </a:extLst>
                </a:hlinkClick>
              </a:rPr>
              <a:t>WhatGas? (2018)</a:t>
            </a:r>
            <a:endParaRPr kumimoji="0" lang="en-US" sz="155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155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GWP-ODP Calculator (2018)</a:t>
            </a:r>
            <a:endParaRPr kumimoji="0" lang="en-US" sz="1550" b="0" i="0" u="none" strike="noStrike" kern="1200" cap="none" spc="0" normalizeH="0" baseline="0" noProof="0" dirty="0">
              <a:ln>
                <a:noFill/>
              </a:ln>
              <a:solidFill>
                <a:srgbClr val="1B3A7F"/>
              </a:solidFill>
              <a:effectLst/>
              <a:uLnTx/>
              <a:uFillTx/>
              <a:latin typeface="Tw Cen MT"/>
              <a:ea typeface="Calibri" panose="020F0502020204030204" pitchFamily="34" charset="0"/>
              <a:cs typeface="Times New Roman" panose="02020603050405020304" pitchFamily="18" charset="0"/>
            </a:endParaRPr>
          </a:p>
          <a:p>
            <a:pPr marL="171450" marR="0" lvl="0" indent="-171450"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endParaRPr kumimoji="0" lang="en-US" sz="155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pic>
        <p:nvPicPr>
          <p:cNvPr id="30" name="Image 10" descr="Une image contenant Police, symbole, texte, Graphique&#10;&#10;Description générée automatiquement">
            <a:extLst>
              <a:ext uri="{FF2B5EF4-FFF2-40B4-BE49-F238E27FC236}">
                <a16:creationId xmlns:a16="http://schemas.microsoft.com/office/drawing/2014/main" id="{24CF6454-20B2-03A7-0000-7F96DB846958}"/>
              </a:ext>
            </a:extLst>
          </p:cNvPr>
          <p:cNvPicPr>
            <a:picLocks noChangeAspect="1"/>
          </p:cNvPicPr>
          <p:nvPr/>
        </p:nvPicPr>
        <p:blipFill>
          <a:blip r:embed="rId30" cstate="email">
            <a:alphaModFix/>
            <a:duotone>
              <a:prstClr val="black"/>
              <a:srgbClr val="E6288C">
                <a:tint val="45000"/>
                <a:satMod val="400000"/>
              </a:srgbClr>
            </a:duotone>
            <a:extLst>
              <a:ext uri="{BEBA8EAE-BF5A-486C-A8C5-ECC9F3942E4B}">
                <a14:imgProps xmlns:a14="http://schemas.microsoft.com/office/drawing/2010/main">
                  <a14:imgLayer r:embed="rId31">
                    <a14:imgEffect>
                      <a14:sharpenSoften amount="100000"/>
                    </a14:imgEffect>
                    <a14:imgEffect>
                      <a14:saturation sat="400000"/>
                    </a14:imgEffect>
                    <a14:imgEffect>
                      <a14:brightnessContrast bright="-6000" contrast="-31000"/>
                    </a14:imgEffect>
                  </a14:imgLayer>
                </a14:imgProps>
              </a:ext>
              <a:ext uri="{28A0092B-C50C-407E-A947-70E740481C1C}">
                <a14:useLocalDpi xmlns:a14="http://schemas.microsoft.com/office/drawing/2010/main"/>
              </a:ext>
            </a:extLst>
          </a:blip>
          <a:stretch>
            <a:fillRect/>
          </a:stretch>
        </p:blipFill>
        <p:spPr>
          <a:xfrm>
            <a:off x="2940383" y="478709"/>
            <a:ext cx="1011228" cy="1028969"/>
          </a:xfrm>
          <a:prstGeom prst="rect">
            <a:avLst/>
          </a:prstGeom>
        </p:spPr>
      </p:pic>
    </p:spTree>
    <p:extLst>
      <p:ext uri="{BB962C8B-B14F-4D97-AF65-F5344CB8AC3E}">
        <p14:creationId xmlns:p14="http://schemas.microsoft.com/office/powerpoint/2010/main" val="1848900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7"/>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0"/>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2"/>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0"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13EDF62-C4B0-B30D-9E59-19B8151CDE36}"/>
            </a:ext>
          </a:extLst>
        </p:cNvPr>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4DC8E042-099C-3301-F9FD-783DF04A53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itre 1">
            <a:extLst>
              <a:ext uri="{FF2B5EF4-FFF2-40B4-BE49-F238E27FC236}">
                <a16:creationId xmlns:a16="http://schemas.microsoft.com/office/drawing/2014/main" id="{9A2F0E8E-D4FC-B343-D296-A56141DFA0A3}"/>
              </a:ext>
            </a:extLst>
          </p:cNvPr>
          <p:cNvSpPr>
            <a:spLocks noGrp="1"/>
          </p:cNvSpPr>
          <p:nvPr>
            <p:ph type="ctrTitle" idx="4294967295"/>
          </p:nvPr>
        </p:nvSpPr>
        <p:spPr>
          <a:xfrm>
            <a:off x="1371600" y="1228550"/>
            <a:ext cx="4350870" cy="2947210"/>
          </a:xfrm>
          <a:prstGeom prst="rect">
            <a:avLst/>
          </a:prstGeom>
        </p:spPr>
        <p:txBody>
          <a:bodyPr anchor="t">
            <a:normAutofit/>
          </a:bodyPr>
          <a:lstStyle/>
          <a:p>
            <a:pPr algn="l"/>
            <a:r>
              <a:rPr lang="en-GB" sz="1300" spc="0" noProof="0" dirty="0">
                <a:solidFill>
                  <a:schemeClr val="bg1"/>
                </a:solidFill>
                <a:latin typeface="+mn-lt"/>
                <a:cs typeface="Calibri" panose="020F0502020204030204" pitchFamily="34" charset="0"/>
              </a:rPr>
              <a:t>REFRIGERATION</a:t>
            </a:r>
            <a:r>
              <a:rPr lang="en-GB" sz="1300" spc="0" baseline="0" noProof="0" dirty="0">
                <a:solidFill>
                  <a:schemeClr val="bg1"/>
                </a:solidFill>
                <a:latin typeface="+mn-lt"/>
                <a:cs typeface="Calibri" panose="020F0502020204030204" pitchFamily="34" charset="0"/>
              </a:rPr>
              <a:t> AND AIR CONDITIONING 2/2</a:t>
            </a:r>
            <a:endParaRPr lang="en-GB" sz="1300" spc="0" noProof="0" dirty="0">
              <a:solidFill>
                <a:schemeClr val="bg1"/>
              </a:solidFill>
              <a:latin typeface="+mn-lt"/>
              <a:cs typeface="Calibri" panose="020F0502020204030204" pitchFamily="34" charset="0"/>
            </a:endParaRPr>
          </a:p>
        </p:txBody>
      </p:sp>
      <p:sp>
        <p:nvSpPr>
          <p:cNvPr id="34" name="Rectangle 33">
            <a:extLst>
              <a:ext uri="{FF2B5EF4-FFF2-40B4-BE49-F238E27FC236}">
                <a16:creationId xmlns:a16="http://schemas.microsoft.com/office/drawing/2014/main" id="{3F07F546-E0BC-E2C4-75FC-AAF25F6403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806737" y="-3"/>
            <a:ext cx="1797853" cy="6858000"/>
          </a:xfrm>
          <a:prstGeom prst="rect">
            <a:avLst/>
          </a:prstGeom>
          <a:gradFill>
            <a:gsLst>
              <a:gs pos="0">
                <a:srgbClr val="426AA8"/>
              </a:gs>
              <a:gs pos="100000">
                <a:srgbClr val="575AAB"/>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6" name="Rectangle 35">
            <a:extLst>
              <a:ext uri="{FF2B5EF4-FFF2-40B4-BE49-F238E27FC236}">
                <a16:creationId xmlns:a16="http://schemas.microsoft.com/office/drawing/2014/main" id="{30CAFAC0-63B3-1C53-FEBD-433DEDED99E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flipH="1">
            <a:off x="-9528" y="-3"/>
            <a:ext cx="2604592" cy="6858000"/>
          </a:xfrm>
          <a:prstGeom prst="rect">
            <a:avLst/>
          </a:prstGeom>
          <a:gradFill>
            <a:gsLst>
              <a:gs pos="22000">
                <a:srgbClr val="021E46"/>
              </a:gs>
              <a:gs pos="99000">
                <a:schemeClr val="accent4">
                  <a:alpha val="74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38" name="Rectangle 37">
            <a:extLst>
              <a:ext uri="{FF2B5EF4-FFF2-40B4-BE49-F238E27FC236}">
                <a16:creationId xmlns:a16="http://schemas.microsoft.com/office/drawing/2014/main" id="{3780144B-413D-E9A8-533C-C1192A43AB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473417" y="439498"/>
            <a:ext cx="3429002" cy="2604592"/>
          </a:xfrm>
          <a:prstGeom prst="rect">
            <a:avLst/>
          </a:prstGeom>
          <a:gradFill>
            <a:gsLst>
              <a:gs pos="0">
                <a:schemeClr val="accent5">
                  <a:alpha val="26000"/>
                </a:schemeClr>
              </a:gs>
              <a:gs pos="49000">
                <a:schemeClr val="tx2">
                  <a:lumMod val="75000"/>
                  <a:lumOff val="25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00" b="0" i="0" u="none" strike="noStrike" kern="1200" cap="none" spc="0" normalizeH="0" baseline="0" noProof="0">
              <a:ln>
                <a:noFill/>
              </a:ln>
              <a:solidFill>
                <a:prstClr val="white"/>
              </a:solidFill>
              <a:effectLst/>
              <a:uLnTx/>
              <a:uFillTx/>
              <a:latin typeface="Tw Cen MT"/>
              <a:ea typeface="+mn-ea"/>
              <a:cs typeface="+mn-cs"/>
            </a:endParaRPr>
          </a:p>
        </p:txBody>
      </p:sp>
      <p:pic>
        <p:nvPicPr>
          <p:cNvPr id="4" name="Picture 3">
            <a:extLst>
              <a:ext uri="{FF2B5EF4-FFF2-40B4-BE49-F238E27FC236}">
                <a16:creationId xmlns:a16="http://schemas.microsoft.com/office/drawing/2014/main" id="{5E8204F1-E488-91AD-5EB4-043E33E8713A}"/>
              </a:ext>
            </a:extLst>
          </p:cNvPr>
          <p:cNvPicPr>
            <a:picLocks noChangeAspect="1"/>
          </p:cNvPicPr>
          <p:nvPr/>
        </p:nvPicPr>
        <p:blipFill>
          <a:blip r:embed="rId3" cstate="email">
            <a:extLst>
              <a:ext uri="{28A0092B-C50C-407E-A947-70E740481C1C}">
                <a14:useLocalDpi xmlns:a14="http://schemas.microsoft.com/office/drawing/2010/main"/>
              </a:ext>
            </a:extLst>
          </a:blip>
          <a:srcRect b="-1"/>
          <a:stretch/>
        </p:blipFill>
        <p:spPr>
          <a:xfrm>
            <a:off x="42381" y="1794156"/>
            <a:ext cx="3977993" cy="3977993"/>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sp>
        <p:nvSpPr>
          <p:cNvPr id="26" name="Text Box 6">
            <a:extLst>
              <a:ext uri="{FF2B5EF4-FFF2-40B4-BE49-F238E27FC236}">
                <a16:creationId xmlns:a16="http://schemas.microsoft.com/office/drawing/2014/main" id="{07A78770-5E9A-9AA7-A917-25E36D918150}"/>
              </a:ext>
            </a:extLst>
          </p:cNvPr>
          <p:cNvSpPr txBox="1">
            <a:spLocks noChangeArrowheads="1"/>
          </p:cNvSpPr>
          <p:nvPr/>
        </p:nvSpPr>
        <p:spPr bwMode="auto">
          <a:xfrm>
            <a:off x="4321858" y="4200795"/>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cxnSp>
        <p:nvCxnSpPr>
          <p:cNvPr id="31" name="Straight Connector 50">
            <a:extLst>
              <a:ext uri="{FF2B5EF4-FFF2-40B4-BE49-F238E27FC236}">
                <a16:creationId xmlns:a16="http://schemas.microsoft.com/office/drawing/2014/main" id="{D825743C-899A-20A8-FB7E-A648590906A1}"/>
              </a:ext>
            </a:extLst>
          </p:cNvPr>
          <p:cNvCxnSpPr>
            <a:cxnSpLocks/>
          </p:cNvCxnSpPr>
          <p:nvPr/>
        </p:nvCxnSpPr>
        <p:spPr>
          <a:xfrm>
            <a:off x="5657251" y="3486048"/>
            <a:ext cx="0" cy="1429494"/>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14" name="TextBox 14">
            <a:extLst>
              <a:ext uri="{FF2B5EF4-FFF2-40B4-BE49-F238E27FC236}">
                <a16:creationId xmlns:a16="http://schemas.microsoft.com/office/drawing/2014/main" id="{31BFF326-12D2-5936-1731-51EC2C392EBE}"/>
              </a:ext>
            </a:extLst>
          </p:cNvPr>
          <p:cNvSpPr txBox="1"/>
          <p:nvPr/>
        </p:nvSpPr>
        <p:spPr>
          <a:xfrm>
            <a:off x="5770482" y="3574567"/>
            <a:ext cx="3977993" cy="824191"/>
          </a:xfrm>
          <a:prstGeom prst="rect">
            <a:avLst/>
          </a:prstGeom>
          <a:noFill/>
        </p:spPr>
        <p:txBody>
          <a:bodyPr wrap="square" lIns="36000" tIns="36000" rIns="36000" bIns="36000" rtlCol="0">
            <a:spAutoFit/>
          </a:bodyPr>
          <a:lstStyle/>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50" b="0" i="0" u="sng"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4" action="ppaction://hlinksldjump">
                  <a:extLst>
                    <a:ext uri="{A12FA001-AC4F-418D-AE19-62706E023703}">
                      <ahyp:hlinkClr xmlns:ahyp="http://schemas.microsoft.com/office/drawing/2018/hyperlinkcolor" val="tx"/>
                    </a:ext>
                  </a:extLst>
                </a:hlinkClick>
              </a:rPr>
              <a:t>Lower-GWP Refrigeration and Air-Conditioning Innovation Award (annually since 2020)</a:t>
            </a:r>
            <a:endParaRPr kumimoji="0" lang="en-US" sz="1350" b="0" i="0" u="sng"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50" b="0" i="0" u="none" strike="noStrike" kern="1200" cap="none" spc="0" normalizeH="0" baseline="0" noProof="0" dirty="0">
                <a:ln>
                  <a:noFill/>
                </a:ln>
                <a:solidFill>
                  <a:srgbClr val="1B3A7F"/>
                </a:solidFill>
                <a:effectLst/>
                <a:uLnTx/>
                <a:uFillTx/>
                <a:latin typeface="Colaborate-Thin" panose="02000506050000020004" pitchFamily="50" charset="0"/>
                <a:ea typeface="Calibri" panose="020F0502020204030204" pitchFamily="34" charset="0"/>
                <a:cs typeface="Times New Roman" panose="02020603050405020304" pitchFamily="18" charset="0"/>
                <a:hlinkClick r:id="rId5" action="ppaction://hlinksldjump">
                  <a:extLst>
                    <a:ext uri="{A12FA001-AC4F-418D-AE19-62706E023703}">
                      <ahyp:hlinkClr xmlns:ahyp="http://schemas.microsoft.com/office/drawing/2018/hyperlinkcolor" val="tx"/>
                    </a:ext>
                  </a:extLst>
                </a:hlinkClick>
              </a:rPr>
              <a:t>World Refrigeration Day (WRD) Campaigns</a:t>
            </a:r>
            <a:endParaRPr kumimoji="0" lang="en-US" sz="1350" b="0" i="0" u="none" strike="noStrike" kern="1200" cap="none" spc="0" normalizeH="0" baseline="0" noProof="0" dirty="0">
              <a:ln>
                <a:noFill/>
              </a:ln>
              <a:solidFill>
                <a:srgbClr val="1B3A7F"/>
              </a:solidFill>
              <a:effectLst/>
              <a:uLnTx/>
              <a:uFillTx/>
              <a:latin typeface="Colaborate-Thin" panose="02000506050000020004" pitchFamily="50" charset="0"/>
              <a:ea typeface="Calibri" panose="020F0502020204030204" pitchFamily="34" charset="0"/>
              <a:cs typeface="Times New Roman" panose="02020603050405020304" pitchFamily="18" charset="0"/>
            </a:endParaRPr>
          </a:p>
        </p:txBody>
      </p:sp>
      <p:pic>
        <p:nvPicPr>
          <p:cNvPr id="17" name="Graphique 16" descr="Ligne fléchée : demi-tour horizontal avec un remplissage uni">
            <a:extLst>
              <a:ext uri="{FF2B5EF4-FFF2-40B4-BE49-F238E27FC236}">
                <a16:creationId xmlns:a16="http://schemas.microsoft.com/office/drawing/2014/main" id="{66497438-9D1F-0A53-F3B1-BC209889C5E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7609578" y="252844"/>
            <a:ext cx="572007" cy="572007"/>
          </a:xfrm>
          <a:prstGeom prst="rect">
            <a:avLst/>
          </a:prstGeom>
        </p:spPr>
      </p:pic>
      <p:sp>
        <p:nvSpPr>
          <p:cNvPr id="3" name="Ellipse 2">
            <a:hlinkClick r:id="rId7" action="ppaction://hlinksldjump"/>
            <a:extLst>
              <a:ext uri="{FF2B5EF4-FFF2-40B4-BE49-F238E27FC236}">
                <a16:creationId xmlns:a16="http://schemas.microsoft.com/office/drawing/2014/main" id="{4567790A-8CEC-4468-E567-04705DE4E71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7" name="Graphique 6" descr="Logement avec un remplissage uni">
            <a:hlinkClick r:id="rId7" action="ppaction://hlinksldjump"/>
            <a:extLst>
              <a:ext uri="{FF2B5EF4-FFF2-40B4-BE49-F238E27FC236}">
                <a16:creationId xmlns:a16="http://schemas.microsoft.com/office/drawing/2014/main" id="{512E5200-5855-2755-831C-58293547A58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0" name="Ellipse 9">
            <a:hlinkClick r:id="rId9" action="ppaction://hlinksldjump"/>
            <a:extLst>
              <a:ext uri="{FF2B5EF4-FFF2-40B4-BE49-F238E27FC236}">
                <a16:creationId xmlns:a16="http://schemas.microsoft.com/office/drawing/2014/main" id="{FF34E158-EEB6-DB52-0E64-ADAE9C60C15C}"/>
              </a:ext>
            </a:extLst>
          </p:cNvPr>
          <p:cNvSpPr/>
          <p:nvPr/>
        </p:nvSpPr>
        <p:spPr>
          <a:xfrm>
            <a:off x="10017603" y="191487"/>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2" name="Graphique 11" descr="Cercle avec flèche gauche avec un remplissage uni">
            <a:hlinkClick r:id="rId9" action="ppaction://hlinksldjump"/>
            <a:extLst>
              <a:ext uri="{FF2B5EF4-FFF2-40B4-BE49-F238E27FC236}">
                <a16:creationId xmlns:a16="http://schemas.microsoft.com/office/drawing/2014/main" id="{F9836FE0-2AD4-A66D-7278-62AE7BF036CE}"/>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101837" y="261994"/>
            <a:ext cx="669408" cy="669408"/>
          </a:xfrm>
          <a:prstGeom prst="rect">
            <a:avLst/>
          </a:prstGeom>
        </p:spPr>
      </p:pic>
      <p:sp>
        <p:nvSpPr>
          <p:cNvPr id="8" name="Ellipse 7">
            <a:extLst>
              <a:ext uri="{FF2B5EF4-FFF2-40B4-BE49-F238E27FC236}">
                <a16:creationId xmlns:a16="http://schemas.microsoft.com/office/drawing/2014/main" id="{93B04C4B-6C17-B03A-9F9E-5D8FA732BD06}"/>
              </a:ext>
            </a:extLst>
          </p:cNvPr>
          <p:cNvSpPr/>
          <p:nvPr/>
        </p:nvSpPr>
        <p:spPr>
          <a:xfrm>
            <a:off x="495884" y="2338920"/>
            <a:ext cx="3067249" cy="3012719"/>
          </a:xfrm>
          <a:prstGeom prst="ellipse">
            <a:avLst/>
          </a:prstGeom>
          <a:solidFill>
            <a:srgbClr val="6D368C"/>
          </a:solidFill>
          <a:ln>
            <a:solidFill>
              <a:srgbClr val="6D368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5" name="ZoneTexte 14">
            <a:extLst>
              <a:ext uri="{FF2B5EF4-FFF2-40B4-BE49-F238E27FC236}">
                <a16:creationId xmlns:a16="http://schemas.microsoft.com/office/drawing/2014/main" id="{8CDE89D2-2AD3-83B1-3DA9-1D4973FF8AE5}"/>
              </a:ext>
            </a:extLst>
          </p:cNvPr>
          <p:cNvSpPr txBox="1"/>
          <p:nvPr/>
        </p:nvSpPr>
        <p:spPr>
          <a:xfrm>
            <a:off x="718265" y="4138876"/>
            <a:ext cx="2754530" cy="800219"/>
          </a:xfrm>
          <a:prstGeom prst="rect">
            <a:avLst/>
          </a:prstGeom>
          <a:noFill/>
        </p:spPr>
        <p:txBody>
          <a:bodyPr wrap="square" rtlCol="0">
            <a:spAutoFit/>
          </a:bodyPr>
          <a:lstStyle/>
          <a:p>
            <a:pPr algn="ctr"/>
            <a:r>
              <a:rPr lang="en-GB" sz="2300" b="1" noProof="0" dirty="0">
                <a:solidFill>
                  <a:schemeClr val="bg1"/>
                </a:solidFill>
              </a:rPr>
              <a:t>Refrigeration and Air Conditioning</a:t>
            </a:r>
          </a:p>
        </p:txBody>
      </p:sp>
      <p:pic>
        <p:nvPicPr>
          <p:cNvPr id="6" name="Image 5" descr="Une image contenant Graphique, Police, symbole, clipart&#10;&#10;Description générée automatiquement">
            <a:extLst>
              <a:ext uri="{FF2B5EF4-FFF2-40B4-BE49-F238E27FC236}">
                <a16:creationId xmlns:a16="http://schemas.microsoft.com/office/drawing/2014/main" id="{4D02BB9A-9FDF-E0D7-C178-3B683D1047EC}"/>
              </a:ext>
            </a:extLst>
          </p:cNvPr>
          <p:cNvPicPr>
            <a:picLocks noChangeAspect="1"/>
          </p:cNvPicPr>
          <p:nvPr/>
        </p:nvPicPr>
        <p:blipFill>
          <a:blip r:embed="rId11" cstate="email">
            <a:duotone>
              <a:prstClr val="black"/>
              <a:srgbClr val="E6288C">
                <a:tint val="45000"/>
                <a:satMod val="400000"/>
              </a:srgbClr>
            </a:duotone>
            <a:extLst>
              <a:ext uri="{BEBA8EAE-BF5A-486C-A8C5-ECC9F3942E4B}">
                <a14:imgProps xmlns:a14="http://schemas.microsoft.com/office/drawing/2010/main">
                  <a14:imgLayer r:embed="rId12">
                    <a14:imgEffect>
                      <a14:sharpenSoften amount="100000"/>
                    </a14:imgEffect>
                    <a14:imgEffect>
                      <a14:colorTemperature colorTemp="11500"/>
                    </a14:imgEffect>
                    <a14:imgEffect>
                      <a14:saturation sat="300000"/>
                    </a14:imgEffect>
                    <a14:imgEffect>
                      <a14:brightnessContrast bright="73000" contrast="-4000"/>
                    </a14:imgEffect>
                  </a14:imgLayer>
                </a14:imgProps>
              </a:ext>
              <a:ext uri="{28A0092B-C50C-407E-A947-70E740481C1C}">
                <a14:useLocalDpi xmlns:a14="http://schemas.microsoft.com/office/drawing/2010/main"/>
              </a:ext>
            </a:extLst>
          </a:blip>
          <a:stretch>
            <a:fillRect/>
          </a:stretch>
        </p:blipFill>
        <p:spPr>
          <a:xfrm>
            <a:off x="4369870" y="3344563"/>
            <a:ext cx="1054100" cy="939800"/>
          </a:xfrm>
          <a:prstGeom prst="rect">
            <a:avLst/>
          </a:prstGeom>
        </p:spPr>
      </p:pic>
      <p:pic>
        <p:nvPicPr>
          <p:cNvPr id="9" name="Picture 6">
            <a:extLst>
              <a:ext uri="{FF2B5EF4-FFF2-40B4-BE49-F238E27FC236}">
                <a16:creationId xmlns:a16="http://schemas.microsoft.com/office/drawing/2014/main" id="{5D5B9098-7625-679E-0ECC-BF4F366B398B}"/>
              </a:ext>
            </a:extLst>
          </p:cNvPr>
          <p:cNvPicPr>
            <a:picLocks noChangeAspect="1"/>
          </p:cNvPicPr>
          <p:nvPr/>
        </p:nvPicPr>
        <p:blipFill>
          <a:blip r:embed="rId13" cstate="hqprint">
            <a:clrChange>
              <a:clrFrom>
                <a:srgbClr val="336799"/>
              </a:clrFrom>
              <a:clrTo>
                <a:srgbClr val="336799">
                  <a:alpha val="0"/>
                </a:srgbClr>
              </a:clrTo>
            </a:clrChange>
            <a:extLst>
              <a:ext uri="{28A0092B-C50C-407E-A947-70E740481C1C}">
                <a14:useLocalDpi xmlns:a14="http://schemas.microsoft.com/office/drawing/2010/main"/>
              </a:ext>
            </a:extLst>
          </a:blip>
          <a:srcRect/>
          <a:stretch/>
        </p:blipFill>
        <p:spPr>
          <a:xfrm>
            <a:off x="970944" y="2679020"/>
            <a:ext cx="1944499" cy="1474262"/>
          </a:xfrm>
          <a:prstGeom prst="rect">
            <a:avLst/>
          </a:prstGeom>
        </p:spPr>
      </p:pic>
      <p:cxnSp>
        <p:nvCxnSpPr>
          <p:cNvPr id="20" name="Straight Connector 50">
            <a:extLst>
              <a:ext uri="{FF2B5EF4-FFF2-40B4-BE49-F238E27FC236}">
                <a16:creationId xmlns:a16="http://schemas.microsoft.com/office/drawing/2014/main" id="{FC946A16-EBD6-4833-6A64-449B4F9F0F1A}"/>
              </a:ext>
            </a:extLst>
          </p:cNvPr>
          <p:cNvCxnSpPr>
            <a:cxnSpLocks/>
          </p:cNvCxnSpPr>
          <p:nvPr/>
        </p:nvCxnSpPr>
        <p:spPr>
          <a:xfrm>
            <a:off x="4323436" y="658696"/>
            <a:ext cx="0" cy="2193361"/>
          </a:xfrm>
          <a:prstGeom prst="line">
            <a:avLst/>
          </a:prstGeom>
          <a:ln w="19050">
            <a:solidFill>
              <a:srgbClr val="5373B9"/>
            </a:solidFill>
          </a:ln>
        </p:spPr>
        <p:style>
          <a:lnRef idx="1">
            <a:schemeClr val="accent6"/>
          </a:lnRef>
          <a:fillRef idx="0">
            <a:schemeClr val="accent6"/>
          </a:fillRef>
          <a:effectRef idx="0">
            <a:schemeClr val="accent6"/>
          </a:effectRef>
          <a:fontRef idx="minor">
            <a:schemeClr val="tx1"/>
          </a:fontRef>
        </p:style>
      </p:cxnSp>
      <p:sp>
        <p:nvSpPr>
          <p:cNvPr id="21" name="Text Box 6">
            <a:extLst>
              <a:ext uri="{FF2B5EF4-FFF2-40B4-BE49-F238E27FC236}">
                <a16:creationId xmlns:a16="http://schemas.microsoft.com/office/drawing/2014/main" id="{75D136AF-0499-086E-57D0-C61EE6B73952}"/>
              </a:ext>
            </a:extLst>
          </p:cNvPr>
          <p:cNvSpPr txBox="1">
            <a:spLocks noChangeArrowheads="1"/>
          </p:cNvSpPr>
          <p:nvPr/>
        </p:nvSpPr>
        <p:spPr bwMode="auto">
          <a:xfrm>
            <a:off x="2685617" y="1461565"/>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300" b="1" i="0" u="none" strike="noStrike" kern="1200" cap="none" spc="0" normalizeH="0" baseline="0" noProof="0" dirty="0">
                <a:ln>
                  <a:noFill/>
                </a:ln>
                <a:solidFill>
                  <a:srgbClr val="E866A5"/>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22" name="TextBox 18">
            <a:extLst>
              <a:ext uri="{FF2B5EF4-FFF2-40B4-BE49-F238E27FC236}">
                <a16:creationId xmlns:a16="http://schemas.microsoft.com/office/drawing/2014/main" id="{93A502B4-7690-EC8F-4195-A972F13D1726}"/>
              </a:ext>
            </a:extLst>
          </p:cNvPr>
          <p:cNvSpPr txBox="1"/>
          <p:nvPr/>
        </p:nvSpPr>
        <p:spPr>
          <a:xfrm>
            <a:off x="4473877" y="581453"/>
            <a:ext cx="3695115" cy="2663156"/>
          </a:xfrm>
          <a:prstGeom prst="rect">
            <a:avLst/>
          </a:prstGeom>
          <a:noFill/>
        </p:spPr>
        <p:txBody>
          <a:bodyPr wrap="square" lIns="36000" tIns="36000" rIns="36000" bIns="36000" rtlCol="0" anchor="ctr">
            <a:spAutoFit/>
          </a:bodyPr>
          <a:lstStyle/>
          <a:p>
            <a:pPr marL="171450" marR="0" lvl="0" indent="-171450"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5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Energy Efficiency Literacy: Online Learning Covering the Basics of Air </a:t>
            </a:r>
            <a:r>
              <a:rPr lang="en-US" sz="1350" dirty="0">
                <a:solidFill>
                  <a:srgbClr val="1B3A7F"/>
                </a:solidFill>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C</a:t>
            </a:r>
            <a:r>
              <a:rPr kumimoji="0" lang="en-US" sz="135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onditioning and Refrigeration and How to Mitigate their Climate </a:t>
            </a:r>
            <a:r>
              <a:rPr lang="en-US" sz="1350" dirty="0">
                <a:solidFill>
                  <a:srgbClr val="1B3A7F"/>
                </a:solidFill>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I</a:t>
            </a:r>
            <a:r>
              <a:rPr kumimoji="0" lang="en-US" sz="135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4" action="ppaction://hlinksldjump">
                  <a:extLst>
                    <a:ext uri="{A12FA001-AC4F-418D-AE19-62706E023703}">
                      <ahyp:hlinkClr xmlns:ahyp="http://schemas.microsoft.com/office/drawing/2018/hyperlinkcolor" val="tx"/>
                    </a:ext>
                  </a:extLst>
                </a:hlinkClick>
              </a:rPr>
              <a:t>mpact (2020)</a:t>
            </a:r>
            <a:endParaRPr kumimoji="0" lang="en-US" sz="135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5" action="ppaction://hlinksldjump">
                <a:extLst>
                  <a:ext uri="{A12FA001-AC4F-418D-AE19-62706E023703}">
                    <ahyp:hlinkClr xmlns:ahyp="http://schemas.microsoft.com/office/drawing/2018/hyperlinkcolor" val="tx"/>
                  </a:ext>
                </a:extLst>
              </a:hlinkClick>
            </a:endParaRPr>
          </a:p>
          <a:p>
            <a:pPr marL="171450" marR="0" lvl="0" indent="-171450"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5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5" action="ppaction://hlinksldjump">
                  <a:extLst>
                    <a:ext uri="{A12FA001-AC4F-418D-AE19-62706E023703}">
                      <ahyp:hlinkClr xmlns:ahyp="http://schemas.microsoft.com/office/drawing/2018/hyperlinkcolor" val="tx"/>
                    </a:ext>
                  </a:extLst>
                </a:hlinkClick>
              </a:rPr>
              <a:t>Refrigerant Literacy e-Learning (2017)</a:t>
            </a:r>
            <a:endParaRPr kumimoji="0" lang="en-US" sz="135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r>
              <a:rPr kumimoji="0" lang="en-US" sz="135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6" action="ppaction://hlinksldjump">
                  <a:extLst>
                    <a:ext uri="{A12FA001-AC4F-418D-AE19-62706E023703}">
                      <ahyp:hlinkClr xmlns:ahyp="http://schemas.microsoft.com/office/drawing/2018/hyperlinkcolor" val="tx"/>
                    </a:ext>
                  </a:extLst>
                </a:hlinkClick>
              </a:rPr>
              <a:t>Sound Management of Refrigerants e-Learning (2018)</a:t>
            </a:r>
            <a:endParaRPr kumimoji="0" lang="en-US" sz="135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indent="-171450">
              <a:spcAft>
                <a:spcPts val="1000"/>
              </a:spcAft>
              <a:buFont typeface="Arial" panose="020B0604020202020204" pitchFamily="34" charset="0"/>
              <a:buChar char="•"/>
              <a:defRPr/>
            </a:pPr>
            <a:r>
              <a:rPr kumimoji="0" lang="en-US" sz="13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hlinkClick r:id="rId17" action="ppaction://hlinksldjump">
                  <a:extLst>
                    <a:ext uri="{A12FA001-AC4F-418D-AE19-62706E023703}">
                      <ahyp:hlinkClr xmlns:ahyp="http://schemas.microsoft.com/office/drawing/2018/hyperlinkcolor" val="tx"/>
                    </a:ext>
                  </a:extLst>
                </a:hlinkClick>
              </a:rPr>
              <a:t>University Course for Future Engineers (Refrigerant Management) (2015)</a:t>
            </a:r>
            <a:endParaRPr kumimoji="0" lang="en-US" sz="1350" b="0" i="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a:p>
            <a:pPr marL="171450" marR="0" lvl="0" indent="-171450" defTabSz="914400" rtl="0" eaLnBrk="1" fontAlgn="auto" latinLnBrk="0" hangingPunct="1">
              <a:lnSpc>
                <a:spcPct val="100000"/>
              </a:lnSpc>
              <a:spcBef>
                <a:spcPts val="0"/>
              </a:spcBef>
              <a:spcAft>
                <a:spcPts val="1000"/>
              </a:spcAft>
              <a:buClrTx/>
              <a:buSzTx/>
              <a:buFont typeface="Arial" panose="020B0604020202020204" pitchFamily="34" charset="0"/>
              <a:buChar char="•"/>
              <a:tabLst/>
              <a:defRPr/>
            </a:pPr>
            <a:endParaRPr kumimoji="0" lang="en-US" sz="1350" b="0" u="none" strike="noStrike" kern="1200" cap="none" spc="0" normalizeH="0" baseline="0" noProof="0" dirty="0">
              <a:ln>
                <a:noFill/>
              </a:ln>
              <a:solidFill>
                <a:srgbClr val="1B3A7F"/>
              </a:solidFill>
              <a:effectLst/>
              <a:uLnTx/>
              <a:uFillTx/>
              <a:ea typeface="Calibri" panose="020F0502020204030204" pitchFamily="34" charset="0"/>
              <a:cs typeface="Times New Roman" panose="02020603050405020304" pitchFamily="18" charset="0"/>
            </a:endParaRPr>
          </a:p>
        </p:txBody>
      </p:sp>
      <p:pic>
        <p:nvPicPr>
          <p:cNvPr id="24" name="Image 23">
            <a:extLst>
              <a:ext uri="{FF2B5EF4-FFF2-40B4-BE49-F238E27FC236}">
                <a16:creationId xmlns:a16="http://schemas.microsoft.com/office/drawing/2014/main" id="{004F1783-1BF4-2A9A-35B6-42F6D64BBE2D}"/>
              </a:ext>
            </a:extLst>
          </p:cNvPr>
          <p:cNvPicPr>
            <a:picLocks noChangeAspect="1"/>
          </p:cNvPicPr>
          <p:nvPr/>
        </p:nvPicPr>
        <p:blipFill>
          <a:blip r:embed="rId18" cstate="email">
            <a:duotone>
              <a:prstClr val="black"/>
              <a:srgbClr val="E6288C">
                <a:tint val="45000"/>
                <a:satMod val="400000"/>
              </a:srgbClr>
            </a:duotone>
            <a:extLst>
              <a:ext uri="{BEBA8EAE-BF5A-486C-A8C5-ECC9F3942E4B}">
                <a14:imgProps xmlns:a14="http://schemas.microsoft.com/office/drawing/2010/main">
                  <a14:imgLayer r:embed="rId19">
                    <a14:imgEffect>
                      <a14:brightnessContrast bright="-13000"/>
                    </a14:imgEffect>
                  </a14:imgLayer>
                </a14:imgProps>
              </a:ext>
              <a:ext uri="{28A0092B-C50C-407E-A947-70E740481C1C}">
                <a14:useLocalDpi xmlns:a14="http://schemas.microsoft.com/office/drawing/2010/main"/>
              </a:ext>
            </a:extLst>
          </a:blip>
          <a:stretch>
            <a:fillRect/>
          </a:stretch>
        </p:blipFill>
        <p:spPr>
          <a:xfrm>
            <a:off x="2734299" y="295855"/>
            <a:ext cx="1181100" cy="1143000"/>
          </a:xfrm>
          <a:prstGeom prst="rect">
            <a:avLst/>
          </a:prstGeom>
        </p:spPr>
      </p:pic>
    </p:spTree>
    <p:extLst>
      <p:ext uri="{BB962C8B-B14F-4D97-AF65-F5344CB8AC3E}">
        <p14:creationId xmlns:p14="http://schemas.microsoft.com/office/powerpoint/2010/main" val="1882538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7"/>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0"/>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2"/>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0"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F94111-A811-31A1-419E-9400945F2C23}"/>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39259153-F69E-44D5-FA35-6B6456E9E9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91B06FB6-C348-8E5C-9016-4BC844674E0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6347FDCE-0FA4-F3F9-DFEE-3CCC2AFBE57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7549DEC6-AAF1-2A0C-C0E5-A5071B5123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A105A7BD-38A2-F12B-8F5E-D7E9F9A2E9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7C65924A-F9ED-D9DE-F749-B763A754A5E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BBC3A5D4-F26E-C6A9-0467-2D5CAE55FC2F}"/>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CBDBC36C-8F4C-5EA9-20B5-58911E9BFD71}"/>
              </a:ext>
            </a:extLst>
          </p:cNvPr>
          <p:cNvSpPr txBox="1"/>
          <p:nvPr/>
        </p:nvSpPr>
        <p:spPr>
          <a:xfrm>
            <a:off x="6850363" y="1424496"/>
            <a:ext cx="4781130" cy="1395647"/>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Joining forces with Customs and Enforcement Officers for Safeguarding the Montreal Protocol (2024)</a:t>
            </a:r>
          </a:p>
        </p:txBody>
      </p:sp>
      <p:sp>
        <p:nvSpPr>
          <p:cNvPr id="10" name="Content Placeholder 2">
            <a:extLst>
              <a:ext uri="{FF2B5EF4-FFF2-40B4-BE49-F238E27FC236}">
                <a16:creationId xmlns:a16="http://schemas.microsoft.com/office/drawing/2014/main" id="{E0947355-EE30-6EB0-5A93-EA3484302F30}"/>
              </a:ext>
            </a:extLst>
          </p:cNvPr>
          <p:cNvSpPr>
            <a:spLocks noGrp="1"/>
          </p:cNvSpPr>
          <p:nvPr>
            <p:ph idx="4294967295"/>
          </p:nvPr>
        </p:nvSpPr>
        <p:spPr>
          <a:xfrm>
            <a:off x="6850363" y="3221994"/>
            <a:ext cx="4781129" cy="4079376"/>
          </a:xfrm>
          <a:prstGeom prst="rect">
            <a:avLst/>
          </a:prstGeom>
        </p:spPr>
        <p:txBody>
          <a:bodyPr vert="horz" lIns="91440" tIns="45720" rIns="91440" bIns="45720" rtlCol="0">
            <a:normAutofit/>
          </a:bodyPr>
          <a:lstStyle/>
          <a:p>
            <a:pPr marL="0" indent="0">
              <a:lnSpc>
                <a:spcPts val="1650"/>
              </a:lnSpc>
              <a:buNone/>
            </a:pPr>
            <a:r>
              <a:rPr lang="fr-FR" sz="1300" dirty="0">
                <a:effectLst/>
              </a:rPr>
              <a:t>The ECA network has </a:t>
            </a:r>
            <a:r>
              <a:rPr lang="fr-FR" sz="1300" dirty="0" err="1">
                <a:effectLst/>
              </a:rPr>
              <a:t>implemented</a:t>
            </a:r>
            <a:r>
              <a:rPr lang="fr-FR" sz="1300" dirty="0">
                <a:effectLst/>
              </a:rPr>
              <a:t> </a:t>
            </a:r>
            <a:r>
              <a:rPr lang="fr-FR" sz="1300" dirty="0" err="1">
                <a:effectLst/>
              </a:rPr>
              <a:t>enforcement</a:t>
            </a:r>
            <a:r>
              <a:rPr lang="fr-FR" sz="1300" dirty="0">
                <a:effectLst/>
              </a:rPr>
              <a:t>–</a:t>
            </a:r>
            <a:r>
              <a:rPr lang="fr-FR" sz="1300" dirty="0" err="1">
                <a:effectLst/>
              </a:rPr>
              <a:t>related</a:t>
            </a:r>
            <a:r>
              <a:rPr lang="fr-FR" sz="1300" dirty="0">
                <a:effectLst/>
              </a:rPr>
              <a:t> </a:t>
            </a:r>
            <a:r>
              <a:rPr lang="fr-FR" sz="1300" dirty="0" err="1">
                <a:effectLst/>
              </a:rPr>
              <a:t>activities</a:t>
            </a:r>
            <a:r>
              <a:rPr lang="fr-FR" sz="1300" dirty="0">
                <a:effectLst/>
              </a:rPr>
              <a:t> </a:t>
            </a:r>
            <a:r>
              <a:rPr lang="fr-FR" sz="1300" dirty="0" err="1">
                <a:effectLst/>
              </a:rPr>
              <a:t>since</a:t>
            </a:r>
            <a:r>
              <a:rPr lang="fr-FR" sz="1300" dirty="0">
                <a:effectLst/>
              </a:rPr>
              <a:t> </a:t>
            </a:r>
            <a:r>
              <a:rPr lang="fr-FR" sz="1300" dirty="0" err="1">
                <a:effectLst/>
              </a:rPr>
              <a:t>its</a:t>
            </a:r>
            <a:r>
              <a:rPr lang="fr-FR" sz="1300" dirty="0">
                <a:effectLst/>
              </a:rPr>
              <a:t> </a:t>
            </a:r>
            <a:r>
              <a:rPr lang="fr-FR" sz="1300" dirty="0" err="1">
                <a:effectLst/>
              </a:rPr>
              <a:t>inception</a:t>
            </a:r>
            <a:r>
              <a:rPr lang="fr-FR" sz="1300" dirty="0">
                <a:effectLst/>
              </a:rPr>
              <a:t> in 2003 </a:t>
            </a:r>
            <a:r>
              <a:rPr lang="fr-FR" sz="1300" dirty="0" err="1">
                <a:effectLst/>
              </a:rPr>
              <a:t>including</a:t>
            </a:r>
            <a:r>
              <a:rPr lang="fr-FR" sz="1300" dirty="0">
                <a:effectLst/>
              </a:rPr>
              <a:t> </a:t>
            </a:r>
            <a:r>
              <a:rPr lang="fr-FR" sz="1300" dirty="0" err="1">
                <a:effectLst/>
              </a:rPr>
              <a:t>regional</a:t>
            </a:r>
            <a:r>
              <a:rPr lang="fr-FR" sz="1300" dirty="0">
                <a:effectLst/>
              </a:rPr>
              <a:t> </a:t>
            </a:r>
            <a:r>
              <a:rPr lang="fr-FR" sz="1300" dirty="0" err="1">
                <a:effectLst/>
              </a:rPr>
              <a:t>enforcement</a:t>
            </a:r>
            <a:r>
              <a:rPr lang="fr-FR" sz="1300" dirty="0">
                <a:effectLst/>
              </a:rPr>
              <a:t> meetings, border dialogues, and a </a:t>
            </a:r>
            <a:r>
              <a:rPr lang="fr-FR" sz="1300" dirty="0" err="1">
                <a:effectLst/>
              </a:rPr>
              <a:t>series</a:t>
            </a:r>
            <a:r>
              <a:rPr lang="fr-FR" sz="1300" dirty="0">
                <a:effectLst/>
              </a:rPr>
              <a:t> of </a:t>
            </a:r>
            <a:r>
              <a:rPr lang="fr-FR" sz="1300" dirty="0" err="1">
                <a:effectLst/>
              </a:rPr>
              <a:t>awards</a:t>
            </a:r>
            <a:r>
              <a:rPr lang="fr-FR" sz="1300" dirty="0">
                <a:effectLst/>
              </a:rPr>
              <a:t> for Customs and </a:t>
            </a:r>
            <a:r>
              <a:rPr lang="fr-FR" sz="1300" dirty="0" err="1">
                <a:effectLst/>
              </a:rPr>
              <a:t>Enforcement</a:t>
            </a:r>
            <a:r>
              <a:rPr lang="fr-FR" sz="1300" dirty="0">
                <a:effectLst/>
              </a:rPr>
              <a:t> Officers.</a:t>
            </a:r>
          </a:p>
          <a:p>
            <a:pPr marL="0" indent="0">
              <a:buNone/>
            </a:pPr>
            <a:endParaRPr lang="fr-FR" sz="1300" dirty="0">
              <a:effectLst/>
            </a:endParaRPr>
          </a:p>
        </p:txBody>
      </p:sp>
      <p:sp>
        <p:nvSpPr>
          <p:cNvPr id="3" name="TextBox 2">
            <a:extLst>
              <a:ext uri="{FF2B5EF4-FFF2-40B4-BE49-F238E27FC236}">
                <a16:creationId xmlns:a16="http://schemas.microsoft.com/office/drawing/2014/main" id="{88103AEA-2049-A232-0EAE-263EC3CA17BC}"/>
              </a:ext>
            </a:extLst>
          </p:cNvPr>
          <p:cNvSpPr txBox="1"/>
          <p:nvPr/>
        </p:nvSpPr>
        <p:spPr>
          <a:xfrm>
            <a:off x="6932702" y="5411875"/>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144A2E24-AFCC-AC7E-931B-72F364CE9FCD}"/>
              </a:ext>
            </a:extLst>
          </p:cNvPr>
          <p:cNvSpPr txBox="1"/>
          <p:nvPr/>
        </p:nvSpPr>
        <p:spPr>
          <a:xfrm>
            <a:off x="6932702" y="583281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8" name="Ellipse 7">
            <a:extLst>
              <a:ext uri="{FF2B5EF4-FFF2-40B4-BE49-F238E27FC236}">
                <a16:creationId xmlns:a16="http://schemas.microsoft.com/office/drawing/2014/main" id="{B90EC4C9-1E16-309F-A86E-68266DC2275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1" name="Image 10" descr="Une image contenant Bleu électrique, Police, symbole, Rectangle&#10;&#10;Description générée automatiquement">
            <a:extLst>
              <a:ext uri="{FF2B5EF4-FFF2-40B4-BE49-F238E27FC236}">
                <a16:creationId xmlns:a16="http://schemas.microsoft.com/office/drawing/2014/main" id="{C360E69F-34B4-38E8-C6C9-DFD84EEE24D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5" name="Text Box 6">
            <a:extLst>
              <a:ext uri="{FF2B5EF4-FFF2-40B4-BE49-F238E27FC236}">
                <a16:creationId xmlns:a16="http://schemas.microsoft.com/office/drawing/2014/main" id="{744CC1E8-8D21-FD37-BBAE-EF7CC952AA54}"/>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9" name="Image 18" descr="Une image contenant texte, capture d’écran, Site web, Page web&#10;&#10;Description générée automatiquement">
            <a:extLst>
              <a:ext uri="{FF2B5EF4-FFF2-40B4-BE49-F238E27FC236}">
                <a16:creationId xmlns:a16="http://schemas.microsoft.com/office/drawing/2014/main" id="{3D04C05A-262F-B4E4-9C7F-9E3CDF7AF98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59276" y="981126"/>
            <a:ext cx="3256488" cy="4606201"/>
          </a:xfrm>
          <a:prstGeom prst="rect">
            <a:avLst/>
          </a:prstGeom>
        </p:spPr>
      </p:pic>
      <p:sp>
        <p:nvSpPr>
          <p:cNvPr id="2" name="Ellipse 1">
            <a:hlinkClick r:id="rId6" action="ppaction://hlinksldjump"/>
            <a:extLst>
              <a:ext uri="{FF2B5EF4-FFF2-40B4-BE49-F238E27FC236}">
                <a16:creationId xmlns:a16="http://schemas.microsoft.com/office/drawing/2014/main" id="{49D898A3-2A52-A915-BF33-A7D26FE7945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6" action="ppaction://hlinksldjump"/>
            <a:extLst>
              <a:ext uri="{FF2B5EF4-FFF2-40B4-BE49-F238E27FC236}">
                <a16:creationId xmlns:a16="http://schemas.microsoft.com/office/drawing/2014/main" id="{BC023DB8-3953-25C1-AACC-F73018AB26C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18" name="Ellipse 17">
            <a:hlinkClick r:id="rId8" action="ppaction://hlinksldjump"/>
            <a:extLst>
              <a:ext uri="{FF2B5EF4-FFF2-40B4-BE49-F238E27FC236}">
                <a16:creationId xmlns:a16="http://schemas.microsoft.com/office/drawing/2014/main" id="{ACD0AFCE-F39D-723F-8ED0-5ACDD123AE95}"/>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Logement avec un remplissage uni">
            <a:hlinkClick r:id="rId8" action="ppaction://hlinksldjump"/>
            <a:extLst>
              <a:ext uri="{FF2B5EF4-FFF2-40B4-BE49-F238E27FC236}">
                <a16:creationId xmlns:a16="http://schemas.microsoft.com/office/drawing/2014/main" id="{236FB1B2-A864-977E-A2AF-604BCAC48AC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54748749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8"/>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1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571089C7-4325-F653-9A12-E70FCFF1AF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4" name="Rectangle 3">
            <a:extLst>
              <a:ext uri="{FF2B5EF4-FFF2-40B4-BE49-F238E27FC236}">
                <a16:creationId xmlns:a16="http://schemas.microsoft.com/office/drawing/2014/main" id="{F0B8C260-F38E-573E-3612-1AF0B95A2C4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440D8B8D-5FC9-1D14-AFF4-FB2456DF9B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535BC1C-51AD-D16C-EDEF-AFB9E92ACD9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E827DEF2-17CD-970D-1646-DAA0002E55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E094B893-1503-C6FE-FDB3-1F16286B80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0341F714-1B53-78B1-5672-BBEB4030BD53}"/>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700926" y="1327498"/>
            <a:ext cx="5022775" cy="159413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lang="en-US" sz="3200" dirty="0">
                <a:solidFill>
                  <a:prstClr val="black"/>
                </a:solidFill>
              </a:rPr>
              <a:t>Vanuatu's Case Study on Integrating ODS/HFC Module into the National Single Window System </a:t>
            </a:r>
            <a:r>
              <a:rPr lang="en-GB" sz="3200" dirty="0">
                <a:solidFill>
                  <a:prstClr val="black"/>
                </a:solidFill>
              </a:rPr>
              <a:t>(2023)</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00926" y="3265261"/>
            <a:ext cx="5292279" cy="1937316"/>
          </a:xfrm>
          <a:prstGeom prst="rect">
            <a:avLst/>
          </a:prstGeom>
        </p:spPr>
        <p:txBody>
          <a:bodyPr vert="horz" lIns="91440" tIns="45720" rIns="91440" bIns="45720" rtlCol="0">
            <a:normAutofit/>
          </a:bodyPr>
          <a:lstStyle/>
          <a:p>
            <a:pPr marL="0" indent="0">
              <a:lnSpc>
                <a:spcPct val="110000"/>
              </a:lnSpc>
              <a:spcBef>
                <a:spcPts val="0"/>
              </a:spcBef>
              <a:buNone/>
            </a:pPr>
            <a:r>
              <a:rPr lang="en-US" sz="1300" dirty="0"/>
              <a:t>The National Single Window is a centralized system that links all relevant government approving authorities and acts as a ‘one-stop-shop’ where importers and exporters may submit applications electronically including information and all required paperwork to support the application and approval process.</a:t>
            </a:r>
          </a:p>
        </p:txBody>
      </p:sp>
      <p:sp>
        <p:nvSpPr>
          <p:cNvPr id="12" name="TextBox 11">
            <a:extLst>
              <a:ext uri="{FF2B5EF4-FFF2-40B4-BE49-F238E27FC236}">
                <a16:creationId xmlns:a16="http://schemas.microsoft.com/office/drawing/2014/main" id="{89A4C4F6-CD34-9EE5-A830-B1B1B573AA34}"/>
              </a:ext>
            </a:extLst>
          </p:cNvPr>
          <p:cNvSpPr txBox="1"/>
          <p:nvPr/>
        </p:nvSpPr>
        <p:spPr>
          <a:xfrm>
            <a:off x="6700926" y="5384974"/>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3D111F1B-09F5-DE8E-230E-0C4766A7FA0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53A3CEDF-64DB-9B98-F7D6-4C2BC7F121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habits, homme, capture d’écran&#10;&#10;Description générée automatiquement">
            <a:hlinkClick r:id="rId4"/>
            <a:extLst>
              <a:ext uri="{FF2B5EF4-FFF2-40B4-BE49-F238E27FC236}">
                <a16:creationId xmlns:a16="http://schemas.microsoft.com/office/drawing/2014/main" id="{B2B48330-AE58-212C-3EF1-883653472E8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98529" y="913432"/>
            <a:ext cx="3377982" cy="4782000"/>
          </a:xfrm>
          <a:prstGeom prst="rect">
            <a:avLst/>
          </a:prstGeom>
        </p:spPr>
      </p:pic>
      <p:sp>
        <p:nvSpPr>
          <p:cNvPr id="18" name="Text Box 6">
            <a:extLst>
              <a:ext uri="{FF2B5EF4-FFF2-40B4-BE49-F238E27FC236}">
                <a16:creationId xmlns:a16="http://schemas.microsoft.com/office/drawing/2014/main" id="{451E6186-879E-47FA-CD63-E27257E00E38}"/>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0" name="Ellipse 19">
            <a:hlinkClick r:id="rId6" action="ppaction://hlinksldjump"/>
            <a:extLst>
              <a:ext uri="{FF2B5EF4-FFF2-40B4-BE49-F238E27FC236}">
                <a16:creationId xmlns:a16="http://schemas.microsoft.com/office/drawing/2014/main" id="{F580A51F-EEA4-27CC-30EB-A630EE4136C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6" action="ppaction://hlinksldjump"/>
            <a:extLst>
              <a:ext uri="{FF2B5EF4-FFF2-40B4-BE49-F238E27FC236}">
                <a16:creationId xmlns:a16="http://schemas.microsoft.com/office/drawing/2014/main" id="{74C457D0-F302-D6C8-011B-8D42F721AE6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5" name="Ellipse 4">
            <a:hlinkClick r:id="rId8" action="ppaction://hlinksldjump"/>
            <a:extLst>
              <a:ext uri="{FF2B5EF4-FFF2-40B4-BE49-F238E27FC236}">
                <a16:creationId xmlns:a16="http://schemas.microsoft.com/office/drawing/2014/main" id="{16160DBB-982B-0AF4-F4EA-7153BCA3A026}"/>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Cercle avec flèche gauche avec un remplissage uni">
            <a:hlinkClick r:id="rId8" action="ppaction://hlinksldjump"/>
            <a:extLst>
              <a:ext uri="{FF2B5EF4-FFF2-40B4-BE49-F238E27FC236}">
                <a16:creationId xmlns:a16="http://schemas.microsoft.com/office/drawing/2014/main" id="{989BAE9C-33AE-BC8E-5C36-4BE8D249382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8555248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5"/>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8A03F13-1651-259E-7A34-E3BF4E40E15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E6422086-122A-B887-3499-A93CB65443E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A75F6E85-93C6-5976-DCE9-180BDC99310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2AFDEA46-C2B7-76BE-1DF9-1CDE699151F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1BCF3301-5CD0-3EA0-9DDA-013BB67C81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EDD88B08-33A9-3930-6564-3883F4E4C8A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7060A718-DB64-4B32-9B5E-0E272D0579CC}"/>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779439" y="1318222"/>
            <a:ext cx="5227008" cy="1325563"/>
          </a:xfrm>
        </p:spPr>
        <p:txBody>
          <a:bodyPr vert="horz" lIns="91440" tIns="45720" rIns="91440" bIns="45720" rtlCol="0" anchor="ctr">
            <a:normAutofit fontScale="85000" lnSpcReduction="2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i="0" u="none" strike="noStrike" kern="1200" cap="none" spc="0" normalizeH="0" baseline="0" noProof="0" dirty="0">
                <a:ln>
                  <a:noFill/>
                </a:ln>
                <a:solidFill>
                  <a:prstClr val="black"/>
                </a:solidFill>
                <a:effectLst/>
                <a:uLnTx/>
                <a:uFillTx/>
                <a:latin typeface="+mj-lt"/>
                <a:ea typeface="+mn-ea"/>
                <a:cs typeface="+mn-cs"/>
              </a:rPr>
              <a:t>How to set up and manage logbooks for refrigeration, air-conditioning, heat pump and other types of equipment (2023)</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79439" y="2609400"/>
            <a:ext cx="4729119" cy="2330735"/>
          </a:xfrm>
          <a:prstGeom prst="rect">
            <a:avLst/>
          </a:prstGeom>
        </p:spPr>
        <p:txBody>
          <a:bodyPr vert="horz" lIns="91440" tIns="45720" rIns="91440" bIns="45720" rtlCol="0">
            <a:noAutofit/>
          </a:bodyPr>
          <a:lstStyle/>
          <a:p>
            <a:pPr marL="0" indent="0">
              <a:lnSpc>
                <a:spcPct val="110000"/>
              </a:lnSpc>
              <a:spcBef>
                <a:spcPts val="0"/>
              </a:spcBef>
              <a:buNone/>
            </a:pPr>
            <a:r>
              <a:rPr lang="fr-FR" sz="1300" b="0" i="0" u="none" strike="noStrike" dirty="0">
                <a:solidFill>
                  <a:srgbClr val="1E1E1E"/>
                </a:solidFill>
                <a:effectLst/>
              </a:rPr>
              <a:t>This </a:t>
            </a:r>
            <a:r>
              <a:rPr lang="fr-FR" sz="1300" b="0" i="0" u="none" strike="noStrike" dirty="0" err="1">
                <a:solidFill>
                  <a:srgbClr val="1E1E1E"/>
                </a:solidFill>
                <a:effectLst/>
              </a:rPr>
              <a:t>technical</a:t>
            </a:r>
            <a:r>
              <a:rPr lang="fr-FR" sz="1300" b="0" i="0" u="none" strike="noStrike" dirty="0">
                <a:solidFill>
                  <a:srgbClr val="1E1E1E"/>
                </a:solidFill>
                <a:effectLst/>
              </a:rPr>
              <a:t> brief </a:t>
            </a:r>
            <a:r>
              <a:rPr lang="fr-FR" sz="1300" b="0" i="0" u="none" strike="noStrike" dirty="0" err="1">
                <a:solidFill>
                  <a:srgbClr val="1E1E1E"/>
                </a:solidFill>
                <a:effectLst/>
              </a:rPr>
              <a:t>reflects</a:t>
            </a:r>
            <a:r>
              <a:rPr lang="fr-FR" sz="1300" b="0" i="0" u="none" strike="noStrike" dirty="0">
                <a:solidFill>
                  <a:srgbClr val="1E1E1E"/>
                </a:solidFill>
                <a:effectLst/>
              </a:rPr>
              <a:t> the Polish </a:t>
            </a:r>
            <a:r>
              <a:rPr lang="fr-FR" sz="1300" b="0" i="0" u="none" strike="noStrike" dirty="0" err="1">
                <a:solidFill>
                  <a:srgbClr val="1E1E1E"/>
                </a:solidFill>
                <a:effectLst/>
              </a:rPr>
              <a:t>experience</a:t>
            </a:r>
            <a:r>
              <a:rPr lang="fr-FR" sz="1300" b="0" i="0" u="none" strike="noStrike" dirty="0">
                <a:solidFill>
                  <a:srgbClr val="1E1E1E"/>
                </a:solidFill>
                <a:effectLst/>
              </a:rPr>
              <a:t> of setting up and </a:t>
            </a:r>
            <a:r>
              <a:rPr lang="fr-FR" sz="1300" b="0" i="0" u="none" strike="noStrike" dirty="0" err="1">
                <a:solidFill>
                  <a:srgbClr val="1E1E1E"/>
                </a:solidFill>
                <a:effectLst/>
              </a:rPr>
              <a:t>managing</a:t>
            </a:r>
            <a:r>
              <a:rPr lang="fr-FR" sz="1300" b="0" i="0" u="none" strike="noStrike" dirty="0">
                <a:solidFill>
                  <a:srgbClr val="1E1E1E"/>
                </a:solidFill>
                <a:effectLst/>
              </a:rPr>
              <a:t> </a:t>
            </a:r>
            <a:r>
              <a:rPr lang="fr-FR" sz="1300" b="0" i="0" u="none" strike="noStrike" dirty="0" err="1">
                <a:solidFill>
                  <a:srgbClr val="1E1E1E"/>
                </a:solidFill>
                <a:effectLst/>
              </a:rPr>
              <a:t>logbooks</a:t>
            </a:r>
            <a:r>
              <a:rPr lang="fr-FR" sz="1300" b="0" i="0" u="none" strike="noStrike" dirty="0">
                <a:solidFill>
                  <a:srgbClr val="1E1E1E"/>
                </a:solidFill>
                <a:effectLst/>
              </a:rPr>
              <a:t> for </a:t>
            </a:r>
            <a:r>
              <a:rPr lang="fr-FR" sz="1300" b="0" i="0" u="none" strike="noStrike" dirty="0" err="1">
                <a:solidFill>
                  <a:srgbClr val="1E1E1E"/>
                </a:solidFill>
                <a:effectLst/>
              </a:rPr>
              <a:t>refrigeration</a:t>
            </a:r>
            <a:r>
              <a:rPr lang="fr-FR" sz="1300" b="0" i="0" u="none" strike="noStrike" dirty="0">
                <a:solidFill>
                  <a:srgbClr val="1E1E1E"/>
                </a:solidFill>
                <a:effectLst/>
              </a:rPr>
              <a:t>, air-</a:t>
            </a:r>
            <a:r>
              <a:rPr lang="fr-FR" sz="1300" b="0" i="0" u="none" strike="noStrike" dirty="0" err="1">
                <a:solidFill>
                  <a:srgbClr val="1E1E1E"/>
                </a:solidFill>
                <a:effectLst/>
              </a:rPr>
              <a:t>conditioning</a:t>
            </a:r>
            <a:r>
              <a:rPr lang="fr-FR" sz="1300" b="0" i="0" u="none" strike="noStrike" dirty="0">
                <a:solidFill>
                  <a:srgbClr val="1E1E1E"/>
                </a:solidFill>
                <a:effectLst/>
              </a:rPr>
              <a:t>, </a:t>
            </a:r>
            <a:r>
              <a:rPr lang="fr-FR" sz="1300" b="0" i="0" u="none" strike="noStrike" dirty="0" err="1">
                <a:solidFill>
                  <a:srgbClr val="1E1E1E"/>
                </a:solidFill>
                <a:effectLst/>
              </a:rPr>
              <a:t>heat</a:t>
            </a:r>
            <a:r>
              <a:rPr lang="fr-FR" sz="1300" b="0" i="0" u="none" strike="noStrike" dirty="0">
                <a:solidFill>
                  <a:srgbClr val="1E1E1E"/>
                </a:solidFill>
                <a:effectLst/>
              </a:rPr>
              <a:t> </a:t>
            </a:r>
            <a:r>
              <a:rPr lang="fr-FR" sz="1300" b="0" i="0" u="none" strike="noStrike" dirty="0" err="1">
                <a:solidFill>
                  <a:srgbClr val="1E1E1E"/>
                </a:solidFill>
                <a:effectLst/>
              </a:rPr>
              <a:t>pump</a:t>
            </a:r>
            <a:r>
              <a:rPr lang="fr-FR" sz="1300" b="0" i="0" u="none" strike="noStrike" dirty="0">
                <a:solidFill>
                  <a:srgbClr val="1E1E1E"/>
                </a:solidFill>
                <a:effectLst/>
              </a:rPr>
              <a:t> (RACHP) and </a:t>
            </a:r>
            <a:r>
              <a:rPr lang="fr-FR" sz="1300" b="0" i="0" u="none" strike="noStrike" dirty="0" err="1">
                <a:solidFill>
                  <a:srgbClr val="1E1E1E"/>
                </a:solidFill>
                <a:effectLst/>
              </a:rPr>
              <a:t>other</a:t>
            </a:r>
            <a:r>
              <a:rPr lang="fr-FR" sz="1300" b="0" i="0" u="none" strike="noStrike" dirty="0">
                <a:solidFill>
                  <a:srgbClr val="1E1E1E"/>
                </a:solidFill>
                <a:effectLst/>
              </a:rPr>
              <a:t> types of </a:t>
            </a:r>
            <a:r>
              <a:rPr lang="fr-FR" sz="1300" b="0" i="0" u="none" strike="noStrike" dirty="0" err="1">
                <a:solidFill>
                  <a:srgbClr val="1E1E1E"/>
                </a:solidFill>
                <a:effectLst/>
              </a:rPr>
              <a:t>equipment</a:t>
            </a:r>
            <a:r>
              <a:rPr lang="fr-FR" sz="1300" b="0" i="0" u="none" strike="noStrike" dirty="0">
                <a:solidFill>
                  <a:srgbClr val="1E1E1E"/>
                </a:solidFill>
                <a:effectLst/>
              </a:rPr>
              <a:t>. It </a:t>
            </a:r>
            <a:r>
              <a:rPr lang="fr-FR" sz="1300" b="0" i="0" u="none" strike="noStrike" dirty="0" err="1">
                <a:solidFill>
                  <a:srgbClr val="1E1E1E"/>
                </a:solidFill>
                <a:effectLst/>
              </a:rPr>
              <a:t>also</a:t>
            </a:r>
            <a:r>
              <a:rPr lang="fr-FR" sz="1300" b="0" i="0" u="none" strike="noStrike" dirty="0">
                <a:solidFill>
                  <a:srgbClr val="1E1E1E"/>
                </a:solidFill>
                <a:effectLst/>
              </a:rPr>
              <a:t> </a:t>
            </a:r>
            <a:r>
              <a:rPr lang="fr-FR" sz="1300" b="0" i="0" u="none" strike="noStrike" dirty="0" err="1">
                <a:solidFill>
                  <a:srgbClr val="1E1E1E"/>
                </a:solidFill>
                <a:effectLst/>
              </a:rPr>
              <a:t>provides</a:t>
            </a:r>
            <a:r>
              <a:rPr lang="fr-FR" sz="1300" b="0" i="0" u="none" strike="noStrike" dirty="0">
                <a:solidFill>
                  <a:srgbClr val="1E1E1E"/>
                </a:solidFill>
                <a:effectLst/>
              </a:rPr>
              <a:t> </a:t>
            </a:r>
            <a:r>
              <a:rPr lang="fr-FR" sz="1300" b="0" i="0" u="none" strike="noStrike" dirty="0" err="1">
                <a:solidFill>
                  <a:srgbClr val="1E1E1E"/>
                </a:solidFill>
                <a:effectLst/>
              </a:rPr>
              <a:t>examples</a:t>
            </a:r>
            <a:r>
              <a:rPr lang="fr-FR" sz="1300" b="0" i="0" u="none" strike="noStrike" dirty="0">
                <a:solidFill>
                  <a:srgbClr val="1E1E1E"/>
                </a:solidFill>
                <a:effectLst/>
              </a:rPr>
              <a:t> of </a:t>
            </a:r>
            <a:r>
              <a:rPr lang="fr-FR" sz="1300" b="0" i="0" u="none" strike="noStrike" dirty="0" err="1">
                <a:solidFill>
                  <a:srgbClr val="1E1E1E"/>
                </a:solidFill>
                <a:effectLst/>
              </a:rPr>
              <a:t>similar</a:t>
            </a:r>
            <a:r>
              <a:rPr lang="fr-FR" sz="1300" b="0" i="0" u="none" strike="noStrike" dirty="0">
                <a:solidFill>
                  <a:srgbClr val="1E1E1E"/>
                </a:solidFill>
                <a:effectLst/>
              </a:rPr>
              <a:t> </a:t>
            </a:r>
            <a:r>
              <a:rPr lang="fr-FR" sz="1300" b="0" i="0" u="none" strike="noStrike" dirty="0" err="1">
                <a:solidFill>
                  <a:srgbClr val="1E1E1E"/>
                </a:solidFill>
                <a:effectLst/>
              </a:rPr>
              <a:t>equipment</a:t>
            </a:r>
            <a:r>
              <a:rPr lang="fr-FR" sz="1300" b="0" i="0" u="none" strike="noStrike" dirty="0">
                <a:solidFill>
                  <a:srgbClr val="1E1E1E"/>
                </a:solidFill>
                <a:effectLst/>
              </a:rPr>
              <a:t> </a:t>
            </a:r>
            <a:r>
              <a:rPr lang="fr-FR" sz="1300" b="0" i="0" u="none" strike="noStrike" dirty="0" err="1">
                <a:solidFill>
                  <a:srgbClr val="1E1E1E"/>
                </a:solidFill>
                <a:effectLst/>
              </a:rPr>
              <a:t>databases</a:t>
            </a:r>
            <a:r>
              <a:rPr lang="fr-FR" sz="1300" b="0" i="0" u="none" strike="noStrike" dirty="0">
                <a:solidFill>
                  <a:srgbClr val="1E1E1E"/>
                </a:solidFill>
                <a:effectLst/>
              </a:rPr>
              <a:t> </a:t>
            </a:r>
            <a:r>
              <a:rPr lang="fr-FR" sz="1300" b="0" i="0" u="none" strike="noStrike" dirty="0" err="1">
                <a:solidFill>
                  <a:srgbClr val="1E1E1E"/>
                </a:solidFill>
                <a:effectLst/>
              </a:rPr>
              <a:t>used</a:t>
            </a:r>
            <a:r>
              <a:rPr lang="fr-FR" sz="1300" b="0" i="0" u="none" strike="noStrike" dirty="0">
                <a:solidFill>
                  <a:srgbClr val="1E1E1E"/>
                </a:solidFill>
                <a:effectLst/>
              </a:rPr>
              <a:t> in </a:t>
            </a:r>
            <a:r>
              <a:rPr lang="fr-FR" sz="1300" b="0" i="0" u="none" strike="noStrike" dirty="0" err="1">
                <a:solidFill>
                  <a:srgbClr val="1E1E1E"/>
                </a:solidFill>
                <a:effectLst/>
              </a:rPr>
              <a:t>other</a:t>
            </a:r>
            <a:r>
              <a:rPr lang="fr-FR" sz="1300" b="0" i="0" u="none" strike="noStrike" dirty="0">
                <a:solidFill>
                  <a:srgbClr val="1E1E1E"/>
                </a:solidFill>
                <a:effectLst/>
              </a:rPr>
              <a:t> </a:t>
            </a:r>
            <a:r>
              <a:rPr lang="fr-FR" sz="1300" b="0" i="0" u="none" strike="noStrike" dirty="0" err="1">
                <a:solidFill>
                  <a:srgbClr val="1E1E1E"/>
                </a:solidFill>
                <a:effectLst/>
              </a:rPr>
              <a:t>developed</a:t>
            </a:r>
            <a:r>
              <a:rPr lang="fr-FR" sz="1300" b="0" i="0" u="none" strike="noStrike" dirty="0">
                <a:solidFill>
                  <a:srgbClr val="1E1E1E"/>
                </a:solidFill>
                <a:effectLst/>
              </a:rPr>
              <a:t> and </a:t>
            </a:r>
            <a:r>
              <a:rPr lang="fr-FR" sz="1300" b="0" i="0" u="none" strike="noStrike" dirty="0" err="1">
                <a:solidFill>
                  <a:srgbClr val="1E1E1E"/>
                </a:solidFill>
                <a:effectLst/>
              </a:rPr>
              <a:t>developing</a:t>
            </a:r>
            <a:r>
              <a:rPr lang="fr-FR" sz="1300" b="0" i="0" u="none" strike="noStrike" dirty="0">
                <a:solidFill>
                  <a:srgbClr val="1E1E1E"/>
                </a:solidFill>
                <a:effectLst/>
              </a:rPr>
              <a:t> countries.</a:t>
            </a:r>
            <a:endParaRPr lang="en-US" sz="1300" dirty="0"/>
          </a:p>
        </p:txBody>
      </p:sp>
      <p:sp>
        <p:nvSpPr>
          <p:cNvPr id="2" name="TextBox 1">
            <a:extLst>
              <a:ext uri="{FF2B5EF4-FFF2-40B4-BE49-F238E27FC236}">
                <a16:creationId xmlns:a16="http://schemas.microsoft.com/office/drawing/2014/main" id="{0AB34B6E-6DC3-32C2-0ADF-4C2EB96B73A2}"/>
              </a:ext>
            </a:extLst>
          </p:cNvPr>
          <p:cNvSpPr txBox="1"/>
          <p:nvPr/>
        </p:nvSpPr>
        <p:spPr>
          <a:xfrm>
            <a:off x="6855216" y="4923297"/>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F454CFB7-A9E3-A227-60A6-4472065BB038}"/>
              </a:ext>
            </a:extLst>
          </p:cNvPr>
          <p:cNvSpPr txBox="1"/>
          <p:nvPr/>
        </p:nvSpPr>
        <p:spPr>
          <a:xfrm>
            <a:off x="6850610" y="5338099"/>
            <a:ext cx="3340892" cy="400110"/>
          </a:xfrm>
          <a:prstGeom prst="rect">
            <a:avLst/>
          </a:prstGeom>
          <a:noFill/>
        </p:spPr>
        <p:txBody>
          <a:bodyPr wrap="square">
            <a:spAutoFit/>
          </a:bodyPr>
          <a:lstStyle/>
          <a:p>
            <a:r>
              <a:rPr lang="az-Cyrl-AZ" sz="2000" dirty="0">
                <a:solidFill>
                  <a:srgbClr val="1B3A7F"/>
                </a:solidFill>
                <a:hlinkClick r:id="rId3">
                  <a:extLst>
                    <a:ext uri="{A12FA001-AC4F-418D-AE19-62706E023703}">
                      <ahyp:hlinkClr xmlns:ahyp="http://schemas.microsoft.com/office/drawing/2018/hyperlinkcolor" val="tx"/>
                    </a:ext>
                  </a:extLst>
                </a:hlinkClick>
              </a:rPr>
              <a:t>Читать на русском здесь</a:t>
            </a:r>
            <a:endParaRPr lang="en-GB" sz="2000" dirty="0">
              <a:solidFill>
                <a:srgbClr val="1B3A7F"/>
              </a:solidFill>
            </a:endParaRPr>
          </a:p>
        </p:txBody>
      </p:sp>
      <p:sp>
        <p:nvSpPr>
          <p:cNvPr id="7" name="TextBox 6">
            <a:extLst>
              <a:ext uri="{FF2B5EF4-FFF2-40B4-BE49-F238E27FC236}">
                <a16:creationId xmlns:a16="http://schemas.microsoft.com/office/drawing/2014/main" id="{162A6A51-35E8-6F07-95C3-6652E5CB76FB}"/>
              </a:ext>
            </a:extLst>
          </p:cNvPr>
          <p:cNvSpPr txBox="1"/>
          <p:nvPr/>
        </p:nvSpPr>
        <p:spPr>
          <a:xfrm>
            <a:off x="6850610" y="5760019"/>
            <a:ext cx="2880424" cy="400110"/>
          </a:xfrm>
          <a:prstGeom prst="rect">
            <a:avLst/>
          </a:prstGeom>
          <a:noFill/>
        </p:spPr>
        <p:txBody>
          <a:bodyPr wrap="square">
            <a:spAutoFit/>
          </a:bodyPr>
          <a:lstStyle/>
          <a:p>
            <a:r>
              <a:rPr lang="en-GB" sz="2000" dirty="0">
                <a:solidFill>
                  <a:srgbClr val="1B3A7F"/>
                </a:solidFill>
                <a:hlinkClick r:id="rId4">
                  <a:extLst>
                    <a:ext uri="{A12FA001-AC4F-418D-AE19-62706E023703}">
                      <ahyp:hlinkClr xmlns:ahyp="http://schemas.microsoft.com/office/drawing/2018/hyperlinkcolor" val="tx"/>
                    </a:ext>
                  </a:extLst>
                </a:hlinkClick>
              </a:rPr>
              <a:t>Léalo en </a:t>
            </a:r>
            <a:r>
              <a:rPr lang="en-GB" sz="2000" dirty="0" err="1">
                <a:solidFill>
                  <a:srgbClr val="1B3A7F"/>
                </a:solidFill>
                <a:hlinkClick r:id="rId4">
                  <a:extLst>
                    <a:ext uri="{A12FA001-AC4F-418D-AE19-62706E023703}">
                      <ahyp:hlinkClr xmlns:ahyp="http://schemas.microsoft.com/office/drawing/2018/hyperlinkcolor" val="tx"/>
                    </a:ext>
                  </a:extLst>
                </a:hlinkClick>
              </a:rPr>
              <a:t>español</a:t>
            </a:r>
            <a:r>
              <a:rPr lang="en-GB" sz="2000" dirty="0">
                <a:solidFill>
                  <a:srgbClr val="1B3A7F"/>
                </a:solidFill>
                <a:hlinkClick r:id="rId4">
                  <a:extLst>
                    <a:ext uri="{A12FA001-AC4F-418D-AE19-62706E023703}">
                      <ahyp:hlinkClr xmlns:ahyp="http://schemas.microsoft.com/office/drawing/2018/hyperlinkcolor" val="tx"/>
                    </a:ext>
                  </a:extLst>
                </a:hlinkClick>
              </a:rPr>
              <a:t> </a:t>
            </a:r>
            <a:r>
              <a:rPr lang="en-GB" sz="2000" dirty="0" err="1">
                <a:solidFill>
                  <a:srgbClr val="1B3A7F"/>
                </a:solidFill>
                <a:hlinkClick r:id="rId4">
                  <a:extLst>
                    <a:ext uri="{A12FA001-AC4F-418D-AE19-62706E023703}">
                      <ahyp:hlinkClr xmlns:ahyp="http://schemas.microsoft.com/office/drawing/2018/hyperlinkcolor" val="tx"/>
                    </a:ext>
                  </a:extLst>
                </a:hlinkClick>
              </a:rPr>
              <a:t>aquí</a:t>
            </a:r>
            <a:endParaRPr lang="en-GB" sz="2000" dirty="0">
              <a:solidFill>
                <a:srgbClr val="1B3A7F"/>
              </a:solidFill>
            </a:endParaRPr>
          </a:p>
        </p:txBody>
      </p:sp>
      <p:sp>
        <p:nvSpPr>
          <p:cNvPr id="9" name="Ellipse 8">
            <a:extLst>
              <a:ext uri="{FF2B5EF4-FFF2-40B4-BE49-F238E27FC236}">
                <a16:creationId xmlns:a16="http://schemas.microsoft.com/office/drawing/2014/main" id="{D12BACF2-8F96-7078-3735-D37BD055ADA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5CB33C5C-AB52-5198-93BF-AA4EC765D7F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0" name="Image 19" descr="Une image contenant texte, capture d’écran, Site web, Page web&#10;&#10;Description générée automatiquement">
            <a:hlinkClick r:id="rId2"/>
            <a:extLst>
              <a:ext uri="{FF2B5EF4-FFF2-40B4-BE49-F238E27FC236}">
                <a16:creationId xmlns:a16="http://schemas.microsoft.com/office/drawing/2014/main" id="{5952CAE3-45E7-9549-958C-1D68245795F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13088" y="982882"/>
            <a:ext cx="3220482" cy="4555272"/>
          </a:xfrm>
          <a:prstGeom prst="rect">
            <a:avLst/>
          </a:prstGeom>
        </p:spPr>
      </p:pic>
      <p:sp>
        <p:nvSpPr>
          <p:cNvPr id="3" name="Text Box 6">
            <a:extLst>
              <a:ext uri="{FF2B5EF4-FFF2-40B4-BE49-F238E27FC236}">
                <a16:creationId xmlns:a16="http://schemas.microsoft.com/office/drawing/2014/main" id="{20996CDF-534C-3493-10E5-A5FD29B49C37}"/>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2" name="Ellipse 21">
            <a:hlinkClick r:id="rId7" action="ppaction://hlinksldjump"/>
            <a:extLst>
              <a:ext uri="{FF2B5EF4-FFF2-40B4-BE49-F238E27FC236}">
                <a16:creationId xmlns:a16="http://schemas.microsoft.com/office/drawing/2014/main" id="{15C98BA3-E75E-EEB1-229C-B2C6A368088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84195057-4587-B499-4788-4222B22F28D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8" name="Ellipse 7">
            <a:hlinkClick r:id="rId9" action="ppaction://hlinksldjump"/>
            <a:extLst>
              <a:ext uri="{FF2B5EF4-FFF2-40B4-BE49-F238E27FC236}">
                <a16:creationId xmlns:a16="http://schemas.microsoft.com/office/drawing/2014/main" id="{B34F6F81-2F45-A948-5DA2-5611C10F2E6A}"/>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7" name="Graphique 16" descr="Cercle avec flèche gauche avec un remplissage uni">
            <a:hlinkClick r:id="rId9" action="ppaction://hlinksldjump"/>
            <a:extLst>
              <a:ext uri="{FF2B5EF4-FFF2-40B4-BE49-F238E27FC236}">
                <a16:creationId xmlns:a16="http://schemas.microsoft.com/office/drawing/2014/main" id="{C1139B51-B76F-D8F8-F2BC-66F8E10249B3}"/>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7817812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8" grpId="0" animBg="1"/>
      <p:bldP spid="8"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A93F8786-5FB2-8D4A-FF27-9D2989AEBE5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CDBBD5B-559C-50B3-EA13-8572E80C876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AA8BA583-BBB2-C59B-E6CE-A905E6C9E10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7CC69338-F668-249D-F6D8-C8EE1C14C52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F1BAA4F-B912-E9B6-86A5-C0072A6C06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21E9AC73-EEDA-0BCF-CFDE-93AB6092BD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EC379068-2ACC-1E17-092B-DEF39F53D9A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53198" y="1259298"/>
            <a:ext cx="5392236" cy="1325563"/>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Checklist </a:t>
            </a:r>
            <a:r>
              <a:rPr kumimoji="0" lang="en-US" sz="3200" b="0" i="0" u="none" strike="noStrike" kern="1200" cap="none" spc="0" normalizeH="0" baseline="0" noProof="0" dirty="0">
                <a:ln>
                  <a:noFill/>
                </a:ln>
                <a:solidFill>
                  <a:prstClr val="black"/>
                </a:solidFill>
                <a:effectLst/>
                <a:uLnTx/>
                <a:uFillTx/>
                <a:ea typeface="+mn-ea"/>
                <a:cs typeface="+mn-cs"/>
              </a:rPr>
              <a:t>on Auctioning of Seized Refrigerants - How to Get it Right</a:t>
            </a:r>
            <a:r>
              <a:rPr kumimoji="0" lang="en-GB" sz="3200" b="0" i="0" u="none" strike="noStrike" kern="1200" cap="none" spc="0" normalizeH="0" baseline="0" noProof="0" dirty="0">
                <a:ln>
                  <a:noFill/>
                </a:ln>
                <a:solidFill>
                  <a:prstClr val="black"/>
                </a:solidFill>
                <a:effectLst/>
                <a:uLnTx/>
                <a:uFillTx/>
                <a:ea typeface="+mn-ea"/>
                <a:cs typeface="+mn-cs"/>
              </a:rPr>
              <a:t> </a:t>
            </a:r>
            <a:r>
              <a:rPr kumimoji="0" lang="en-GB" sz="3200" b="0" i="1" u="none" strike="noStrike" kern="1200" cap="none" spc="0" normalizeH="0" baseline="0" noProof="0" dirty="0">
                <a:ln>
                  <a:noFill/>
                </a:ln>
                <a:solidFill>
                  <a:prstClr val="black"/>
                </a:solidFill>
                <a:effectLst/>
                <a:uLnTx/>
                <a:uFillTx/>
                <a:ea typeface="+mn-ea"/>
                <a:cs typeface="+mn-cs"/>
              </a:rPr>
              <a:t>(2020)</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03163" y="2828691"/>
            <a:ext cx="4537806" cy="618696"/>
          </a:xfrm>
          <a:prstGeom prst="rect">
            <a:avLst/>
          </a:prstGeom>
        </p:spPr>
        <p:txBody>
          <a:bodyPr vert="horz" lIns="91440" tIns="45720" rIns="91440" bIns="45720" rtlCol="0">
            <a:normAutofit/>
          </a:bodyPr>
          <a:lstStyle/>
          <a:p>
            <a:pPr marL="0" indent="0">
              <a:lnSpc>
                <a:spcPct val="110000"/>
              </a:lnSpc>
              <a:spcBef>
                <a:spcPts val="0"/>
              </a:spcBef>
              <a:buNone/>
            </a:pPr>
            <a:r>
              <a:rPr lang="en-US" sz="1300" dirty="0"/>
              <a:t>Checklist for successful auctioning of seized refrigerants.</a:t>
            </a:r>
            <a:endParaRPr lang="en-GB" sz="1300" dirty="0"/>
          </a:p>
        </p:txBody>
      </p:sp>
      <p:sp>
        <p:nvSpPr>
          <p:cNvPr id="2" name="TextBox 1">
            <a:extLst>
              <a:ext uri="{FF2B5EF4-FFF2-40B4-BE49-F238E27FC236}">
                <a16:creationId xmlns:a16="http://schemas.microsoft.com/office/drawing/2014/main" id="{4B8384CA-9579-A46E-3902-490AD2753A47}"/>
              </a:ext>
            </a:extLst>
          </p:cNvPr>
          <p:cNvSpPr txBox="1"/>
          <p:nvPr/>
        </p:nvSpPr>
        <p:spPr>
          <a:xfrm>
            <a:off x="6796182" y="5495723"/>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8C83C47B-578E-06BB-43E2-3FDA5385A69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0F8AD2A5-14AF-2C2E-FE48-8D46DD6893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8" name="Image 17" descr="Une image contenant texte, Visage humain, lettre, capture d’écran&#10;&#10;Description générée automatiquement">
            <a:hlinkClick r:id="rId2"/>
            <a:extLst>
              <a:ext uri="{FF2B5EF4-FFF2-40B4-BE49-F238E27FC236}">
                <a16:creationId xmlns:a16="http://schemas.microsoft.com/office/drawing/2014/main" id="{53A08B8F-5FC5-9603-BF31-23B14F794B3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6521" y="962525"/>
            <a:ext cx="3268771" cy="4623575"/>
          </a:xfrm>
          <a:prstGeom prst="rect">
            <a:avLst/>
          </a:prstGeom>
        </p:spPr>
      </p:pic>
      <p:sp>
        <p:nvSpPr>
          <p:cNvPr id="3" name="Text Box 6">
            <a:extLst>
              <a:ext uri="{FF2B5EF4-FFF2-40B4-BE49-F238E27FC236}">
                <a16:creationId xmlns:a16="http://schemas.microsoft.com/office/drawing/2014/main" id="{F461B78F-9224-0792-EAC4-CE949FD1FEF5}"/>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0" name="Ellipse 19">
            <a:hlinkClick r:id="rId5" action="ppaction://hlinksldjump"/>
            <a:extLst>
              <a:ext uri="{FF2B5EF4-FFF2-40B4-BE49-F238E27FC236}">
                <a16:creationId xmlns:a16="http://schemas.microsoft.com/office/drawing/2014/main" id="{A7E2745A-A538-42F6-80DB-CCE87019DBD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5" action="ppaction://hlinksldjump"/>
            <a:extLst>
              <a:ext uri="{FF2B5EF4-FFF2-40B4-BE49-F238E27FC236}">
                <a16:creationId xmlns:a16="http://schemas.microsoft.com/office/drawing/2014/main" id="{CBA68C3E-9343-E0AA-F727-3B157CD93CC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6" name="ZoneTexte 5">
            <a:extLst>
              <a:ext uri="{FF2B5EF4-FFF2-40B4-BE49-F238E27FC236}">
                <a16:creationId xmlns:a16="http://schemas.microsoft.com/office/drawing/2014/main" id="{4CC9A035-7428-F50E-A84A-5D533E4BAD44}"/>
              </a:ext>
            </a:extLst>
          </p:cNvPr>
          <p:cNvSpPr txBox="1"/>
          <p:nvPr/>
        </p:nvSpPr>
        <p:spPr>
          <a:xfrm>
            <a:off x="6762622" y="5976806"/>
            <a:ext cx="6655632" cy="400110"/>
          </a:xfrm>
          <a:prstGeom prst="rect">
            <a:avLst/>
          </a:prstGeom>
          <a:noFill/>
        </p:spPr>
        <p:txBody>
          <a:bodyPr wrap="square">
            <a:spAutoFit/>
          </a:bodyPr>
          <a:lstStyle/>
          <a:p>
            <a:r>
              <a:rPr lang="az-Cyrl-AZ" sz="2000" dirty="0">
                <a:solidFill>
                  <a:srgbClr val="1B397F"/>
                </a:solidFill>
                <a:hlinkClick r:id="rId7">
                  <a:extLst>
                    <a:ext uri="{A12FA001-AC4F-418D-AE19-62706E023703}">
                      <ahyp:hlinkClr xmlns:ahyp="http://schemas.microsoft.com/office/drawing/2018/hyperlinkcolor" val="tx"/>
                    </a:ext>
                  </a:extLst>
                </a:hlinkClick>
              </a:rPr>
              <a:t>Читать на русском здесь  </a:t>
            </a:r>
            <a:endParaRPr lang="fr-FR" sz="2000" dirty="0">
              <a:solidFill>
                <a:srgbClr val="1B397F"/>
              </a:solidFill>
            </a:endParaRPr>
          </a:p>
        </p:txBody>
      </p:sp>
      <p:sp>
        <p:nvSpPr>
          <p:cNvPr id="15" name="Ellipse 14">
            <a:hlinkClick r:id="rId8" action="ppaction://hlinksldjump"/>
            <a:extLst>
              <a:ext uri="{FF2B5EF4-FFF2-40B4-BE49-F238E27FC236}">
                <a16:creationId xmlns:a16="http://schemas.microsoft.com/office/drawing/2014/main" id="{2367C7AE-DB70-3FA1-0C14-EEF7C4EF1EA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8" action="ppaction://hlinksldjump"/>
            <a:extLst>
              <a:ext uri="{FF2B5EF4-FFF2-40B4-BE49-F238E27FC236}">
                <a16:creationId xmlns:a16="http://schemas.microsoft.com/office/drawing/2014/main" id="{30D21082-C93E-9156-ACDB-13E53AD87E8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62623133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5" grpId="0" animBg="1"/>
      <p:bldP spid="1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22AE83E1-B204-F5C3-CA26-B3FCBCC68F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B0EFECC-2927-033D-DF0F-240404F81B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2F655DA4-653A-31A4-6DB9-D45AF1FFAE6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14C48B5F-A66D-3FA1-9F35-00ECE3073E7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F06AC211-BD70-232B-3402-60F424B9375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17920968-8E9B-4D77-9252-2BF1F26C86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D68808A9-3F2B-8CFA-A65F-771BD77F435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52907" y="1283265"/>
            <a:ext cx="4577506"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Dealing with Seized ODS - Options for Article 5 Countries </a:t>
            </a:r>
            <a:r>
              <a:rPr kumimoji="0" lang="en-GB" sz="3200" b="0" i="1" u="none" strike="noStrike" kern="1200" cap="none" spc="0" normalizeH="0" baseline="0" noProof="0" dirty="0">
                <a:ln>
                  <a:noFill/>
                </a:ln>
                <a:solidFill>
                  <a:prstClr val="black"/>
                </a:solidFill>
                <a:effectLst/>
                <a:uLnTx/>
                <a:uFillTx/>
                <a:ea typeface="+mn-ea"/>
                <a:cs typeface="+mn-cs"/>
              </a:rPr>
              <a:t>(2020)</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52907" y="2718091"/>
            <a:ext cx="4925536" cy="1421815"/>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One of the primary ways that countries implement their commitments under the Montreal Protocol and particularly the Kigali Amendment is through the monitoring and control of import and export of controlled substances. This fact sheet provides various options for Article 5 countries on how to deal with seized refrigerants in cases of illegal trade.</a:t>
            </a:r>
          </a:p>
          <a:p>
            <a:pPr marL="0" indent="0">
              <a:lnSpc>
                <a:spcPct val="110000"/>
              </a:lnSpc>
              <a:spcBef>
                <a:spcPts val="0"/>
              </a:spcBef>
              <a:buNone/>
            </a:pPr>
            <a:endParaRPr lang="en-US" sz="1300" dirty="0"/>
          </a:p>
        </p:txBody>
      </p:sp>
      <p:sp>
        <p:nvSpPr>
          <p:cNvPr id="6" name="TextBox 5">
            <a:extLst>
              <a:ext uri="{FF2B5EF4-FFF2-40B4-BE49-F238E27FC236}">
                <a16:creationId xmlns:a16="http://schemas.microsoft.com/office/drawing/2014/main" id="{9A6A7D2E-189F-55B7-5522-27015F050F51}"/>
              </a:ext>
            </a:extLst>
          </p:cNvPr>
          <p:cNvSpPr txBox="1"/>
          <p:nvPr/>
        </p:nvSpPr>
        <p:spPr>
          <a:xfrm>
            <a:off x="6630174" y="5397952"/>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8" name="TextBox 7">
            <a:extLst>
              <a:ext uri="{FF2B5EF4-FFF2-40B4-BE49-F238E27FC236}">
                <a16:creationId xmlns:a16="http://schemas.microsoft.com/office/drawing/2014/main" id="{DE1BA765-379D-260C-ED92-8FEB84F189B5}"/>
              </a:ext>
            </a:extLst>
          </p:cNvPr>
          <p:cNvSpPr txBox="1"/>
          <p:nvPr/>
        </p:nvSpPr>
        <p:spPr>
          <a:xfrm>
            <a:off x="6624565" y="5798062"/>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97F"/>
                </a:solidFill>
                <a:effectLst/>
                <a:uLnTx/>
                <a:uFillTx/>
                <a:ea typeface="+mn-ea"/>
                <a:cs typeface="+mn-cs"/>
                <a:hlinkClick r:id="rId4">
                  <a:extLst>
                    <a:ext uri="{A12FA001-AC4F-418D-AE19-62706E023703}">
                      <ahyp:hlinkClr xmlns:ahyp="http://schemas.microsoft.com/office/drawing/2018/hyperlinkcolor" val="tx"/>
                    </a:ext>
                  </a:extLst>
                </a:hlinkClick>
              </a:rPr>
              <a:t>Читать на русском здесь  </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3" name="Ellipse 2">
            <a:extLst>
              <a:ext uri="{FF2B5EF4-FFF2-40B4-BE49-F238E27FC236}">
                <a16:creationId xmlns:a16="http://schemas.microsoft.com/office/drawing/2014/main" id="{43B2E011-C1ED-697F-A983-2991282BDAB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70D0F7D1-6E09-F46C-D63B-1D5A0B9E94A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2" name="Image 21" descr="Une image contenant texte, capture d’écran, Site web, Page web&#10;&#10;Description générée automatiquement">
            <a:hlinkClick r:id="rId6"/>
            <a:extLst>
              <a:ext uri="{FF2B5EF4-FFF2-40B4-BE49-F238E27FC236}">
                <a16:creationId xmlns:a16="http://schemas.microsoft.com/office/drawing/2014/main" id="{054D3E63-6758-87AA-E653-7881353A3889}"/>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67072" y="1010856"/>
            <a:ext cx="3240896" cy="4587151"/>
          </a:xfrm>
          <a:prstGeom prst="rect">
            <a:avLst/>
          </a:prstGeom>
        </p:spPr>
      </p:pic>
      <p:sp>
        <p:nvSpPr>
          <p:cNvPr id="2" name="Text Box 6">
            <a:extLst>
              <a:ext uri="{FF2B5EF4-FFF2-40B4-BE49-F238E27FC236}">
                <a16:creationId xmlns:a16="http://schemas.microsoft.com/office/drawing/2014/main" id="{0146471B-1E7E-74F8-DA63-902C1A502E49}"/>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1" name="Ellipse 20">
            <a:hlinkClick r:id="rId8" action="ppaction://hlinksldjump"/>
            <a:extLst>
              <a:ext uri="{FF2B5EF4-FFF2-40B4-BE49-F238E27FC236}">
                <a16:creationId xmlns:a16="http://schemas.microsoft.com/office/drawing/2014/main" id="{528ECE01-5CFB-70BF-E68A-D6BBCC67A91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8" action="ppaction://hlinksldjump"/>
            <a:extLst>
              <a:ext uri="{FF2B5EF4-FFF2-40B4-BE49-F238E27FC236}">
                <a16:creationId xmlns:a16="http://schemas.microsoft.com/office/drawing/2014/main" id="{20F1159E-42EE-2148-8631-E69A9EAF474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5" name="Ellipse 4">
            <a:hlinkClick r:id="rId10" action="ppaction://hlinksldjump"/>
            <a:extLst>
              <a:ext uri="{FF2B5EF4-FFF2-40B4-BE49-F238E27FC236}">
                <a16:creationId xmlns:a16="http://schemas.microsoft.com/office/drawing/2014/main" id="{73A5E3C6-DDE4-0D33-6646-1FF634572530}"/>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2" name="Graphique 11" descr="Cercle avec flèche gauche avec un remplissage uni">
            <a:hlinkClick r:id="rId10" action="ppaction://hlinksldjump"/>
            <a:extLst>
              <a:ext uri="{FF2B5EF4-FFF2-40B4-BE49-F238E27FC236}">
                <a16:creationId xmlns:a16="http://schemas.microsoft.com/office/drawing/2014/main" id="{12ECBE4E-73D5-C492-AEB2-883C86DE08A1}"/>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85659270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1"/>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2"/>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animBg="1"/>
      <p:bldP spid="5"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53C65-8E5F-0C5B-ECD8-07EB189A39FA}"/>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B55AA2DB-F6E7-3033-F686-C860E4725D2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4" name="Rectangle 3">
            <a:extLst>
              <a:ext uri="{FF2B5EF4-FFF2-40B4-BE49-F238E27FC236}">
                <a16:creationId xmlns:a16="http://schemas.microsoft.com/office/drawing/2014/main" id="{9A242B33-207E-7AC5-EEC6-F35C93AA594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83A65BFE-2ED3-5BC3-8E60-70DABC90C6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663E81F-3D37-B7FF-ACD2-16EE9408336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15DD26BE-CAC4-9D92-EC34-4C5622CC61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DBA96355-8F60-3E84-7A5E-597F932E16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6E3A568F-3E05-9636-08C4-FD575647934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CD888F61-D389-0093-EC36-84553D163AF7}"/>
              </a:ext>
            </a:extLst>
          </p:cNvPr>
          <p:cNvSpPr txBox="1"/>
          <p:nvPr/>
        </p:nvSpPr>
        <p:spPr>
          <a:xfrm>
            <a:off x="6731922" y="1754077"/>
            <a:ext cx="5002879"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lang="en-GB" sz="3200" dirty="0">
                <a:solidFill>
                  <a:prstClr val="black"/>
                </a:solidFill>
              </a:rPr>
              <a:t>Cheat Sheet- Proposed Additional HS Code Sub-Headings for HFCs in Advance of the 2022 HS Code Update </a:t>
            </a:r>
            <a:r>
              <a:rPr lang="en-GB" sz="3200" i="1" dirty="0">
                <a:solidFill>
                  <a:prstClr val="black"/>
                </a:solidFill>
              </a:rPr>
              <a:t>(2020)</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8C682608-3C51-6EB1-49DE-CFFE35DCAAE9}"/>
              </a:ext>
            </a:extLst>
          </p:cNvPr>
          <p:cNvSpPr>
            <a:spLocks noGrp="1"/>
          </p:cNvSpPr>
          <p:nvPr>
            <p:ph idx="4294967295"/>
          </p:nvPr>
        </p:nvSpPr>
        <p:spPr>
          <a:xfrm>
            <a:off x="6731922" y="3721048"/>
            <a:ext cx="4995706" cy="912684"/>
          </a:xfrm>
          <a:prstGeom prst="rect">
            <a:avLst/>
          </a:prstGeom>
        </p:spPr>
        <p:txBody>
          <a:bodyPr vert="horz" lIns="91440" tIns="45720" rIns="91440" bIns="45720" rtlCol="0">
            <a:normAutofit/>
          </a:bodyPr>
          <a:lstStyle/>
          <a:p>
            <a:pPr marL="0" indent="0">
              <a:lnSpc>
                <a:spcPct val="110000"/>
              </a:lnSpc>
              <a:spcBef>
                <a:spcPts val="0"/>
              </a:spcBef>
              <a:buNone/>
            </a:pPr>
            <a:r>
              <a:rPr lang="en-US" sz="1300" dirty="0"/>
              <a:t>This document suggests how the recommendation of the World Customs Organization (WCO) on establishing additional digits in the existing 2017 national HS codes to identify specific HFCs could be implemented.</a:t>
            </a:r>
          </a:p>
        </p:txBody>
      </p:sp>
      <p:sp>
        <p:nvSpPr>
          <p:cNvPr id="12" name="TextBox 11">
            <a:extLst>
              <a:ext uri="{FF2B5EF4-FFF2-40B4-BE49-F238E27FC236}">
                <a16:creationId xmlns:a16="http://schemas.microsoft.com/office/drawing/2014/main" id="{C7B5DCBA-2E5C-C6CA-8767-8605F8F90467}"/>
              </a:ext>
            </a:extLst>
          </p:cNvPr>
          <p:cNvSpPr txBox="1"/>
          <p:nvPr/>
        </p:nvSpPr>
        <p:spPr>
          <a:xfrm>
            <a:off x="6731920" y="5145701"/>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8F402F26-05A1-581B-B55D-06A47357026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8696AE63-44AA-5CC4-28EE-2557FD841D7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capture d’écran, Site web, Page web&#10;&#10;Description générée automatiquement">
            <a:hlinkClick r:id="rId2"/>
            <a:extLst>
              <a:ext uri="{FF2B5EF4-FFF2-40B4-BE49-F238E27FC236}">
                <a16:creationId xmlns:a16="http://schemas.microsoft.com/office/drawing/2014/main" id="{BA8FE76A-50E3-5BA1-9550-65F4F31941E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0824" y="958357"/>
            <a:ext cx="3315079" cy="4692149"/>
          </a:xfrm>
          <a:prstGeom prst="rect">
            <a:avLst/>
          </a:prstGeom>
        </p:spPr>
      </p:pic>
      <p:sp>
        <p:nvSpPr>
          <p:cNvPr id="18" name="TextBox 14">
            <a:extLst>
              <a:ext uri="{FF2B5EF4-FFF2-40B4-BE49-F238E27FC236}">
                <a16:creationId xmlns:a16="http://schemas.microsoft.com/office/drawing/2014/main" id="{FD397978-76EA-FFDA-F8F2-33039D77C313}"/>
              </a:ext>
            </a:extLst>
          </p:cNvPr>
          <p:cNvSpPr txBox="1"/>
          <p:nvPr/>
        </p:nvSpPr>
        <p:spPr>
          <a:xfrm>
            <a:off x="6731920" y="5893953"/>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Léalo en español </a:t>
            </a:r>
            <a:r>
              <a:rPr kumimoji="0" lang="en-GB" sz="200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aquí</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9" name="TextBox 15">
            <a:extLst>
              <a:ext uri="{FF2B5EF4-FFF2-40B4-BE49-F238E27FC236}">
                <a16:creationId xmlns:a16="http://schemas.microsoft.com/office/drawing/2014/main" id="{ABF7E2DB-E175-71BA-1214-923EA863B775}"/>
              </a:ext>
            </a:extLst>
          </p:cNvPr>
          <p:cNvSpPr txBox="1"/>
          <p:nvPr/>
        </p:nvSpPr>
        <p:spPr>
          <a:xfrm>
            <a:off x="6731920" y="553803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21" name="Text Box 6">
            <a:extLst>
              <a:ext uri="{FF2B5EF4-FFF2-40B4-BE49-F238E27FC236}">
                <a16:creationId xmlns:a16="http://schemas.microsoft.com/office/drawing/2014/main" id="{7C92453A-A005-EB5A-6CCB-8BF7F1558AF7}"/>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2" name="Ellipse 21">
            <a:hlinkClick r:id="rId7" action="ppaction://hlinksldjump"/>
            <a:extLst>
              <a:ext uri="{FF2B5EF4-FFF2-40B4-BE49-F238E27FC236}">
                <a16:creationId xmlns:a16="http://schemas.microsoft.com/office/drawing/2014/main" id="{FCE481BF-061A-FA87-16F6-C787BF908A07}"/>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53996810-BE21-A499-BF9D-62F151571F6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5" name="Ellipse 4">
            <a:hlinkClick r:id="rId9" action="ppaction://hlinksldjump"/>
            <a:extLst>
              <a:ext uri="{FF2B5EF4-FFF2-40B4-BE49-F238E27FC236}">
                <a16:creationId xmlns:a16="http://schemas.microsoft.com/office/drawing/2014/main" id="{EB293D9E-1DC0-32ED-B242-D73A5FAF6D0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Cercle avec flèche gauche avec un remplissage uni">
            <a:hlinkClick r:id="rId9" action="ppaction://hlinksldjump"/>
            <a:extLst>
              <a:ext uri="{FF2B5EF4-FFF2-40B4-BE49-F238E27FC236}">
                <a16:creationId xmlns:a16="http://schemas.microsoft.com/office/drawing/2014/main" id="{265C0EAE-1214-2AE3-4B54-28968782B8CA}"/>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65003504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5"/>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CF8255C-DEFC-6A47-0540-E4A5ACF1DD0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B58133B-B68D-993B-E3D0-BAD32201F27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58775E49-C5CF-0554-8875-39F9902E04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CCB5FA37-07C7-566D-BA9B-F13406198CC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8C4B421F-1C18-6786-F588-1D3F139129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92B6085B-070F-AA11-50A7-17B11427CDC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CC512EB2-1836-6CCC-B164-3500630374BB}"/>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24565" y="1305021"/>
            <a:ext cx="5110235"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Refrigerant Cylinder Colours - What has changed? </a:t>
            </a:r>
            <a:r>
              <a:rPr kumimoji="0" lang="en-GB" sz="3200" b="0" i="1" u="none" strike="noStrike" kern="1200" cap="none" spc="0" normalizeH="0" baseline="0" noProof="0" dirty="0">
                <a:ln>
                  <a:noFill/>
                </a:ln>
                <a:solidFill>
                  <a:prstClr val="black"/>
                </a:solidFill>
                <a:effectLst/>
                <a:uLnTx/>
                <a:uFillTx/>
                <a:ea typeface="+mn-ea"/>
                <a:cs typeface="+mn-cs"/>
              </a:rPr>
              <a:t>(2020)</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5" y="2662438"/>
            <a:ext cx="4894500" cy="2432075"/>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One of the ways in which refrigeration cylinders are quickly identified is by cylinder colour. Although there was never a truly globally adopted international standard, the guideline from the Air-Conditioning, Heating, and Refrigeration Institute (AHRI) although not required by law was used by the vast majority of industry and chemical producers around the world. This guideline was intended to support manufacturers, engineers, installers, contractors and users, and was also widely used by customs and enforcement officers and National Ozone Officers (NOOs) to help identify the contents of cylinders.</a:t>
            </a:r>
            <a:endParaRPr lang="en-US" sz="1300" dirty="0"/>
          </a:p>
        </p:txBody>
      </p:sp>
      <p:sp>
        <p:nvSpPr>
          <p:cNvPr id="2" name="TextBox 1">
            <a:extLst>
              <a:ext uri="{FF2B5EF4-FFF2-40B4-BE49-F238E27FC236}">
                <a16:creationId xmlns:a16="http://schemas.microsoft.com/office/drawing/2014/main" id="{0AB34B6E-6DC3-32C2-0ADF-4C2EB96B73A2}"/>
              </a:ext>
            </a:extLst>
          </p:cNvPr>
          <p:cNvSpPr txBox="1"/>
          <p:nvPr/>
        </p:nvSpPr>
        <p:spPr>
          <a:xfrm>
            <a:off x="6679007" y="5126367"/>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7F3103ED-B394-C8C3-ECCD-EFA3C4F6BAEC}"/>
              </a:ext>
            </a:extLst>
          </p:cNvPr>
          <p:cNvSpPr txBox="1"/>
          <p:nvPr/>
        </p:nvSpPr>
        <p:spPr>
          <a:xfrm>
            <a:off x="6664170" y="5608000"/>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Читать на русском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CE2A4726-A5B8-7C19-43CC-D60CAACDEF28}"/>
              </a:ext>
            </a:extLst>
          </p:cNvPr>
          <p:cNvSpPr txBox="1"/>
          <p:nvPr/>
        </p:nvSpPr>
        <p:spPr>
          <a:xfrm>
            <a:off x="6664170" y="6048872"/>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8" name="Ellipse 7">
            <a:extLst>
              <a:ext uri="{FF2B5EF4-FFF2-40B4-BE49-F238E27FC236}">
                <a16:creationId xmlns:a16="http://schemas.microsoft.com/office/drawing/2014/main" id="{EF702127-BFFD-0C12-D779-EB39729F074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75665CFD-25B5-FFBD-B981-98053FD952F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0" name="Image 19" descr="Une image contenant texte, journal, capture d’écran, Actualités&#10;&#10;Description générée automatiquement">
            <a:hlinkClick r:id="rId2"/>
            <a:extLst>
              <a:ext uri="{FF2B5EF4-FFF2-40B4-BE49-F238E27FC236}">
                <a16:creationId xmlns:a16="http://schemas.microsoft.com/office/drawing/2014/main" id="{843F6E11-E21F-4329-88A6-55963AB3851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46481" y="1046130"/>
            <a:ext cx="3191054" cy="4516604"/>
          </a:xfrm>
          <a:prstGeom prst="rect">
            <a:avLst/>
          </a:prstGeom>
        </p:spPr>
      </p:pic>
      <p:sp>
        <p:nvSpPr>
          <p:cNvPr id="3" name="Text Box 6">
            <a:extLst>
              <a:ext uri="{FF2B5EF4-FFF2-40B4-BE49-F238E27FC236}">
                <a16:creationId xmlns:a16="http://schemas.microsoft.com/office/drawing/2014/main" id="{8CF8E335-F8B1-AD9E-7D8F-E1E7F71FEB48}"/>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2" name="Ellipse 21">
            <a:hlinkClick r:id="rId7" action="ppaction://hlinksldjump"/>
            <a:extLst>
              <a:ext uri="{FF2B5EF4-FFF2-40B4-BE49-F238E27FC236}">
                <a16:creationId xmlns:a16="http://schemas.microsoft.com/office/drawing/2014/main" id="{4E8B87C8-5569-B0DC-9A69-666CCBB30BF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A8A7E252-9BBC-2876-DA92-F282CBC23C9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9" name="Ellipse 8">
            <a:hlinkClick r:id="rId9" action="ppaction://hlinksldjump"/>
            <a:extLst>
              <a:ext uri="{FF2B5EF4-FFF2-40B4-BE49-F238E27FC236}">
                <a16:creationId xmlns:a16="http://schemas.microsoft.com/office/drawing/2014/main" id="{4EB255D2-33E2-5AE6-50EC-46ECF36935AA}"/>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7" name="Graphique 16" descr="Cercle avec flèche gauche avec un remplissage uni">
            <a:hlinkClick r:id="rId9" action="ppaction://hlinksldjump"/>
            <a:extLst>
              <a:ext uri="{FF2B5EF4-FFF2-40B4-BE49-F238E27FC236}">
                <a16:creationId xmlns:a16="http://schemas.microsoft.com/office/drawing/2014/main" id="{67AE6A17-9B10-A604-1CFE-4D715697B9E6}"/>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15769522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9"/>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 grpId="0" animBg="1"/>
      <p:bldP spid="9"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BB105-F2FE-AFDF-B62C-DCF2B5E73988}"/>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179F8217-CD28-1D98-FE37-2D8C6A0E4D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C513688-CE59-D401-BE2A-BC455CA4059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3056563B-5D63-E2F9-9F68-68A51C7E21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981DC19E-8D18-B422-B256-0A1C56A673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33C179B-A303-217F-22FD-F7CBA6D832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6EE45BF9-1B2F-CCD1-AF96-B63F2B98F2A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C0CF43B-644C-3AD3-0F11-B781B16F903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FE6513BA-1989-B5AA-D3E1-2B4EDDC041DA}"/>
              </a:ext>
            </a:extLst>
          </p:cNvPr>
          <p:cNvSpPr txBox="1"/>
          <p:nvPr/>
        </p:nvSpPr>
        <p:spPr>
          <a:xfrm>
            <a:off x="6731922" y="1556603"/>
            <a:ext cx="5002879"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Checklist for Environmental Inspectors (Based on Serbia's Checklist - </a:t>
            </a:r>
            <a:r>
              <a:rPr kumimoji="0" lang="en-GB" sz="3200" b="0" i="1" u="none" strike="noStrike" kern="1200" cap="none" spc="0" normalizeH="0" baseline="0" noProof="0" dirty="0">
                <a:ln>
                  <a:noFill/>
                </a:ln>
                <a:solidFill>
                  <a:prstClr val="black"/>
                </a:solidFill>
                <a:effectLst/>
                <a:uLnTx/>
                <a:uFillTx/>
                <a:ea typeface="+mn-ea"/>
                <a:cs typeface="+mn-cs"/>
              </a:rPr>
              <a:t>November 2019</a:t>
            </a:r>
            <a:r>
              <a:rPr kumimoji="0" lang="en-GB" sz="3200" b="0" i="0" u="none" strike="noStrike" kern="1200" cap="none" spc="0" normalizeH="0" baseline="0" noProof="0" dirty="0">
                <a:ln>
                  <a:noFill/>
                </a:ln>
                <a:solidFill>
                  <a:prstClr val="black"/>
                </a:solidFill>
                <a:effectLst/>
                <a:uLnTx/>
                <a:uFillTx/>
                <a:ea typeface="+mn-ea"/>
                <a:cs typeface="+mn-cs"/>
              </a:rPr>
              <a:t>) </a:t>
            </a:r>
          </a:p>
        </p:txBody>
      </p:sp>
      <p:sp>
        <p:nvSpPr>
          <p:cNvPr id="10" name="Content Placeholder 2">
            <a:extLst>
              <a:ext uri="{FF2B5EF4-FFF2-40B4-BE49-F238E27FC236}">
                <a16:creationId xmlns:a16="http://schemas.microsoft.com/office/drawing/2014/main" id="{6C720047-99DA-08E7-6E86-19D058060771}"/>
              </a:ext>
            </a:extLst>
          </p:cNvPr>
          <p:cNvSpPr>
            <a:spLocks noGrp="1"/>
          </p:cNvSpPr>
          <p:nvPr>
            <p:ph idx="4294967295"/>
          </p:nvPr>
        </p:nvSpPr>
        <p:spPr>
          <a:xfrm>
            <a:off x="6731922" y="3457643"/>
            <a:ext cx="4030579" cy="888064"/>
          </a:xfrm>
          <a:prstGeom prst="rect">
            <a:avLst/>
          </a:prstGeom>
        </p:spPr>
        <p:txBody>
          <a:bodyPr vert="horz" lIns="91440" tIns="45720" rIns="91440" bIns="45720" rtlCol="0">
            <a:noAutofit/>
          </a:bodyPr>
          <a:lstStyle/>
          <a:p>
            <a:pPr marL="0" indent="0">
              <a:lnSpc>
                <a:spcPct val="110000"/>
              </a:lnSpc>
              <a:spcBef>
                <a:spcPts val="0"/>
              </a:spcBef>
              <a:buNone/>
            </a:pPr>
            <a:r>
              <a:rPr lang="en-GB" sz="1300" dirty="0"/>
              <a:t>Inspection of operator facilities to ensure compliance with the requirements of the Serbian Air Protection Law on controlled ozone-depleting substances and fluorinated greenhouse gases</a:t>
            </a:r>
          </a:p>
          <a:p>
            <a:pPr marL="0" indent="0">
              <a:lnSpc>
                <a:spcPct val="110000"/>
              </a:lnSpc>
              <a:spcBef>
                <a:spcPts val="0"/>
              </a:spcBef>
              <a:buNone/>
            </a:pPr>
            <a:br>
              <a:rPr lang="en-GB" sz="1300" dirty="0"/>
            </a:br>
            <a:endParaRPr lang="en-GB" sz="1300" dirty="0"/>
          </a:p>
        </p:txBody>
      </p:sp>
      <p:sp>
        <p:nvSpPr>
          <p:cNvPr id="2" name="TextBox 1">
            <a:extLst>
              <a:ext uri="{FF2B5EF4-FFF2-40B4-BE49-F238E27FC236}">
                <a16:creationId xmlns:a16="http://schemas.microsoft.com/office/drawing/2014/main" id="{6388780F-F3C0-F268-2478-546AE6BD4995}"/>
              </a:ext>
            </a:extLst>
          </p:cNvPr>
          <p:cNvSpPr txBox="1"/>
          <p:nvPr/>
        </p:nvSpPr>
        <p:spPr>
          <a:xfrm>
            <a:off x="6731922" y="4746629"/>
            <a:ext cx="3734045" cy="1429237"/>
          </a:xfrm>
          <a:prstGeom prst="rect">
            <a:avLst/>
          </a:prstGeom>
          <a:noFill/>
        </p:spPr>
        <p:txBody>
          <a:bodyPr wrap="square">
            <a:spAutoFit/>
          </a:bodyPr>
          <a:lstStyle/>
          <a:p>
            <a:pPr>
              <a:lnSpc>
                <a:spcPct val="150000"/>
              </a:lnSpc>
              <a:spcAft>
                <a:spcPts val="1200"/>
              </a:spcAf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br>
              <a:rPr kumimoji="0" lang="en-GB" sz="2000" b="0" i="0" u="none" strike="noStrike" kern="1200" cap="none" spc="0" normalizeH="0" baseline="0" noProof="0" dirty="0">
                <a:ln>
                  <a:noFill/>
                </a:ln>
                <a:solidFill>
                  <a:srgbClr val="1B3A7F"/>
                </a:solidFill>
                <a:effectLst/>
                <a:uLnTx/>
                <a:uFillTx/>
                <a:ea typeface="+mn-ea"/>
                <a:cs typeface="+mn-cs"/>
              </a:rPr>
            </a:br>
            <a:r>
              <a:rPr lang="ar-SA" sz="2000" dirty="0">
                <a:solidFill>
                  <a:srgbClr val="1B397F"/>
                </a:solidFill>
                <a:hlinkClick r:id="rId4">
                  <a:extLst>
                    <a:ext uri="{A12FA001-AC4F-418D-AE19-62706E023703}">
                      <ahyp:hlinkClr xmlns:ahyp="http://schemas.microsoft.com/office/drawing/2018/hyperlinkcolor" val="tx"/>
                    </a:ext>
                  </a:extLst>
                </a:hlinkClick>
              </a:rPr>
              <a:t>اقرأها بالعربية هنا</a:t>
            </a:r>
            <a:br>
              <a:rPr lang="fr-FR" sz="2000" dirty="0">
                <a:solidFill>
                  <a:srgbClr val="1B397F"/>
                </a:solidFill>
              </a:rPr>
            </a:br>
            <a:r>
              <a:rPr lang="az-Cyrl-AZ" sz="2000" dirty="0">
                <a:solidFill>
                  <a:srgbClr val="1B3A7F"/>
                </a:solidFill>
                <a:hlinkClick r:id="rId5">
                  <a:extLst>
                    <a:ext uri="{A12FA001-AC4F-418D-AE19-62706E023703}">
                      <ahyp:hlinkClr xmlns:ahyp="http://schemas.microsoft.com/office/drawing/2018/hyperlinkcolor" val="tx"/>
                    </a:ext>
                  </a:extLst>
                </a:hlinkClick>
              </a:rPr>
              <a:t>Читать на русском здесь</a:t>
            </a:r>
            <a:endParaRPr lang="en-US" sz="2000" dirty="0">
              <a:solidFill>
                <a:srgbClr val="1B3A7F"/>
              </a:solidFill>
            </a:endParaRPr>
          </a:p>
        </p:txBody>
      </p:sp>
      <p:sp>
        <p:nvSpPr>
          <p:cNvPr id="5" name="Ellipse 4">
            <a:extLst>
              <a:ext uri="{FF2B5EF4-FFF2-40B4-BE49-F238E27FC236}">
                <a16:creationId xmlns:a16="http://schemas.microsoft.com/office/drawing/2014/main" id="{9091F203-45D2-D0AD-73EB-985DAE0D1E3C}"/>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920D8731-FE1D-D947-FD5F-30B1C84BD82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3" name="Text Box 6">
            <a:extLst>
              <a:ext uri="{FF2B5EF4-FFF2-40B4-BE49-F238E27FC236}">
                <a16:creationId xmlns:a16="http://schemas.microsoft.com/office/drawing/2014/main" id="{EDC9073A-E9FE-9F62-88FA-BD51E657A460}"/>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4" name="Ellipse 23">
            <a:hlinkClick r:id="rId7" action="ppaction://hlinksldjump"/>
            <a:extLst>
              <a:ext uri="{FF2B5EF4-FFF2-40B4-BE49-F238E27FC236}">
                <a16:creationId xmlns:a16="http://schemas.microsoft.com/office/drawing/2014/main" id="{C6D04EEA-0A2D-E862-6FAF-2F7BAB50A25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7" action="ppaction://hlinksldjump"/>
            <a:extLst>
              <a:ext uri="{FF2B5EF4-FFF2-40B4-BE49-F238E27FC236}">
                <a16:creationId xmlns:a16="http://schemas.microsoft.com/office/drawing/2014/main" id="{C4278678-2432-C9EF-893C-ADABF4F6CDF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6" name="Image 5" descr="Une image contenant texte, ordinateur, habits, capture d’écran&#10;&#10;Description générée automatiquement">
            <a:hlinkClick r:id="rId3"/>
            <a:extLst>
              <a:ext uri="{FF2B5EF4-FFF2-40B4-BE49-F238E27FC236}">
                <a16:creationId xmlns:a16="http://schemas.microsoft.com/office/drawing/2014/main" id="{5CC0D904-1F91-E753-80A1-872C7EBA8DFC}"/>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429499" y="935990"/>
            <a:ext cx="3348878" cy="4736884"/>
          </a:xfrm>
          <a:prstGeom prst="rect">
            <a:avLst/>
          </a:prstGeom>
        </p:spPr>
      </p:pic>
      <p:sp>
        <p:nvSpPr>
          <p:cNvPr id="15" name="Ellipse 14">
            <a:hlinkClick r:id="rId10" action="ppaction://hlinksldjump"/>
            <a:extLst>
              <a:ext uri="{FF2B5EF4-FFF2-40B4-BE49-F238E27FC236}">
                <a16:creationId xmlns:a16="http://schemas.microsoft.com/office/drawing/2014/main" id="{F9ACCA81-332D-1628-C0EA-075ADD02522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7" name="Graphique 16" descr="Cercle avec flèche gauche avec un remplissage uni">
            <a:hlinkClick r:id="rId10" action="ppaction://hlinksldjump"/>
            <a:extLst>
              <a:ext uri="{FF2B5EF4-FFF2-40B4-BE49-F238E27FC236}">
                <a16:creationId xmlns:a16="http://schemas.microsoft.com/office/drawing/2014/main" id="{E7E5A114-9A0B-5127-1004-DB17335854CA}"/>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46924541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5" grpId="0" animBg="1"/>
      <p:bldP spid="1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C744228-9613-EC15-D9CB-A0651D752BB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30584A2B-A8B0-48F2-D037-F53E020BD08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725A3B61-9BE5-8944-6B45-45A5774430D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26B90E56-6A5A-61CC-11BD-7B00A4C01A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742F0547-079D-97E4-9583-0E8F8ED1053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711E0A78-BE09-92F2-CAA2-5D06AF5682C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AD77260B-9F3A-115B-8730-E003D469828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731922" y="1289468"/>
            <a:ext cx="4666500"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Common Products and Equipment containing or reliant on HCFCs </a:t>
            </a:r>
            <a:r>
              <a:rPr kumimoji="0" lang="en-GB" sz="3200" b="0" i="1" u="none" strike="noStrike" kern="1200" cap="none" spc="0" normalizeH="0" baseline="0" noProof="0" dirty="0">
                <a:ln>
                  <a:noFill/>
                </a:ln>
                <a:solidFill>
                  <a:prstClr val="black"/>
                </a:solidFill>
                <a:effectLst/>
                <a:uLnTx/>
                <a:uFillTx/>
                <a:ea typeface="+mn-ea"/>
                <a:cs typeface="+mn-cs"/>
              </a:rPr>
              <a:t>(2016)</a:t>
            </a:r>
            <a:endParaRPr kumimoji="0" lang="en-GB"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31922" y="3016435"/>
            <a:ext cx="4030579" cy="88806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Table of common products and equipment containing or reliant on HCFCs.</a:t>
            </a:r>
          </a:p>
        </p:txBody>
      </p:sp>
      <p:sp>
        <p:nvSpPr>
          <p:cNvPr id="2" name="TextBox 1">
            <a:extLst>
              <a:ext uri="{FF2B5EF4-FFF2-40B4-BE49-F238E27FC236}">
                <a16:creationId xmlns:a16="http://schemas.microsoft.com/office/drawing/2014/main" id="{3DB99592-DE77-F379-3FC4-45A300D11764}"/>
              </a:ext>
            </a:extLst>
          </p:cNvPr>
          <p:cNvSpPr txBox="1"/>
          <p:nvPr/>
        </p:nvSpPr>
        <p:spPr>
          <a:xfrm>
            <a:off x="6854496" y="5495723"/>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C8AD7591-54AE-B806-6C17-E4DB9888F4D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D721E6C3-003B-C7C2-052D-A412B210EDE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8" name="Image 17" descr="Une image contenant texte, capture d’écran, Page web, Site web&#10;&#10;Description générée automatiquement">
            <a:hlinkClick r:id="rId3"/>
            <a:extLst>
              <a:ext uri="{FF2B5EF4-FFF2-40B4-BE49-F238E27FC236}">
                <a16:creationId xmlns:a16="http://schemas.microsoft.com/office/drawing/2014/main" id="{9E3F1D90-6608-10FA-D478-E27ACB4D789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44420" y="2049298"/>
            <a:ext cx="3886200" cy="2748127"/>
          </a:xfrm>
          <a:prstGeom prst="rect">
            <a:avLst/>
          </a:prstGeom>
        </p:spPr>
      </p:pic>
      <p:sp>
        <p:nvSpPr>
          <p:cNvPr id="3" name="Text Box 6">
            <a:extLst>
              <a:ext uri="{FF2B5EF4-FFF2-40B4-BE49-F238E27FC236}">
                <a16:creationId xmlns:a16="http://schemas.microsoft.com/office/drawing/2014/main" id="{83767103-121E-3992-5F64-A6AC2C4C8228}"/>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4" name="Ellipse 23">
            <a:hlinkClick r:id="rId6" action="ppaction://hlinksldjump"/>
            <a:extLst>
              <a:ext uri="{FF2B5EF4-FFF2-40B4-BE49-F238E27FC236}">
                <a16:creationId xmlns:a16="http://schemas.microsoft.com/office/drawing/2014/main" id="{EB83AB1B-7EF5-0A7E-A026-E90AD2553B45}"/>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6" action="ppaction://hlinksldjump"/>
            <a:extLst>
              <a:ext uri="{FF2B5EF4-FFF2-40B4-BE49-F238E27FC236}">
                <a16:creationId xmlns:a16="http://schemas.microsoft.com/office/drawing/2014/main" id="{44CA793D-50E0-6BD3-9248-9FA0EC4AC09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6" name="Ellipse 5">
            <a:hlinkClick r:id="rId8" action="ppaction://hlinksldjump"/>
            <a:extLst>
              <a:ext uri="{FF2B5EF4-FFF2-40B4-BE49-F238E27FC236}">
                <a16:creationId xmlns:a16="http://schemas.microsoft.com/office/drawing/2014/main" id="{29E0DA0A-A057-314E-AB68-2482D8C8CA1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Cercle avec flèche gauche avec un remplissage uni">
            <a:hlinkClick r:id="rId8" action="ppaction://hlinksldjump"/>
            <a:extLst>
              <a:ext uri="{FF2B5EF4-FFF2-40B4-BE49-F238E27FC236}">
                <a16:creationId xmlns:a16="http://schemas.microsoft.com/office/drawing/2014/main" id="{3947CE4B-D6AF-C937-D05B-3B46B1499CA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2717376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6"/>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5"/>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 grpId="0" animBg="1"/>
      <p:bldP spid="6"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0E383517-909E-2466-DC39-8D85C70C4F9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2E26FBE-82F0-F16A-F9BB-3C084820C24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BEA7659B-658B-FB49-42A6-A3D4A3C954F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D8FE870E-C82F-0FCF-37A4-A7AA34708C1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42C55478-3C1F-1BB5-63DA-F8458FCF2A6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F75009F0-9C62-CA39-F713-3B0FB07505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0A4D597A-DDD6-CF7E-7952-76E1DAD6A02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32161" y="1308273"/>
            <a:ext cx="5262635"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Commonly Traded HCFCs and Mixtures Containing HCFCs - Post-Kigali Update </a:t>
            </a:r>
            <a:r>
              <a:rPr kumimoji="0" lang="en-GB" sz="3200" b="0" i="1" u="none" strike="noStrike" kern="1200" cap="none" spc="0" normalizeH="0" baseline="0" noProof="0" dirty="0">
                <a:ln>
                  <a:noFill/>
                </a:ln>
                <a:solidFill>
                  <a:prstClr val="black"/>
                </a:solidFill>
                <a:effectLst/>
                <a:uLnTx/>
                <a:uFillTx/>
                <a:ea typeface="+mn-ea"/>
                <a:cs typeface="+mn-cs"/>
              </a:rPr>
              <a:t>(2016)</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32161" y="2776957"/>
            <a:ext cx="5262635" cy="2449983"/>
          </a:xfrm>
          <a:prstGeom prst="rect">
            <a:avLst/>
          </a:prstGeom>
        </p:spPr>
        <p:txBody>
          <a:bodyPr vert="horz" lIns="91440" tIns="45720" rIns="91440" bIns="45720" rtlCol="0">
            <a:normAutofit/>
          </a:bodyPr>
          <a:lstStyle/>
          <a:p>
            <a:pPr marL="342900" indent="-342900">
              <a:lnSpc>
                <a:spcPct val="110000"/>
              </a:lnSpc>
              <a:spcBef>
                <a:spcPts val="0"/>
              </a:spcBef>
              <a:buAutoNum type="arabicPeriod"/>
            </a:pPr>
            <a:r>
              <a:rPr lang="en-GB" sz="1300" dirty="0"/>
              <a:t>Ozone Depleting Potential, Montreal Protocol ‘reporting’ values, Montreal Protocol Handbook, 2012. </a:t>
            </a:r>
          </a:p>
          <a:p>
            <a:pPr marL="342900" indent="-342900">
              <a:lnSpc>
                <a:spcPct val="110000"/>
              </a:lnSpc>
              <a:spcBef>
                <a:spcPts val="0"/>
              </a:spcBef>
              <a:buAutoNum type="arabicPeriod"/>
            </a:pPr>
            <a:r>
              <a:rPr lang="en-GB" sz="1300" dirty="0"/>
              <a:t>Global Warming Potential, WMO Scientific Assessment Report, 2014 </a:t>
            </a:r>
          </a:p>
          <a:p>
            <a:pPr marL="342900" indent="-342900">
              <a:lnSpc>
                <a:spcPct val="110000"/>
              </a:lnSpc>
              <a:spcBef>
                <a:spcPts val="0"/>
              </a:spcBef>
              <a:buAutoNum type="arabicPeriod"/>
            </a:pPr>
            <a:r>
              <a:rPr lang="en-GB" sz="1300" dirty="0"/>
              <a:t>A1 = Lower toxicity, no flame propagation (non-flammable); B1 = Higher toxicity, no flame propagation (non-flammable); A2 = Lower toxicity, flammable </a:t>
            </a:r>
          </a:p>
          <a:p>
            <a:pPr marL="342900" indent="-342900">
              <a:lnSpc>
                <a:spcPct val="110000"/>
              </a:lnSpc>
              <a:spcBef>
                <a:spcPts val="0"/>
              </a:spcBef>
              <a:buAutoNum type="arabicPeriod"/>
            </a:pPr>
            <a:r>
              <a:rPr lang="en-GB" sz="1300" dirty="0"/>
              <a:t>Code 2903.79 covers also other HCFCs which have not been assigned a separate HC code</a:t>
            </a:r>
            <a:endParaRPr lang="en-US" sz="1300" dirty="0"/>
          </a:p>
        </p:txBody>
      </p:sp>
      <p:sp>
        <p:nvSpPr>
          <p:cNvPr id="6" name="TextBox 5">
            <a:extLst>
              <a:ext uri="{FF2B5EF4-FFF2-40B4-BE49-F238E27FC236}">
                <a16:creationId xmlns:a16="http://schemas.microsoft.com/office/drawing/2014/main" id="{9A6A7D2E-189F-55B7-5522-27015F050F51}"/>
              </a:ext>
            </a:extLst>
          </p:cNvPr>
          <p:cNvSpPr txBox="1"/>
          <p:nvPr/>
        </p:nvSpPr>
        <p:spPr>
          <a:xfrm>
            <a:off x="6624565" y="5513182"/>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5" name="TextBox 14">
            <a:extLst>
              <a:ext uri="{FF2B5EF4-FFF2-40B4-BE49-F238E27FC236}">
                <a16:creationId xmlns:a16="http://schemas.microsoft.com/office/drawing/2014/main" id="{CCCD2176-C676-3D51-3CCE-848A52093D1C}"/>
              </a:ext>
            </a:extLst>
          </p:cNvPr>
          <p:cNvSpPr txBox="1"/>
          <p:nvPr/>
        </p:nvSpPr>
        <p:spPr>
          <a:xfrm>
            <a:off x="6624565" y="6011305"/>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Lisez-le en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français</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3508677D-72BD-DFC7-BA25-51A63A2D806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Police, symbole, Rectangle&#10;&#10;Description générée automatiquement">
            <a:extLst>
              <a:ext uri="{FF2B5EF4-FFF2-40B4-BE49-F238E27FC236}">
                <a16:creationId xmlns:a16="http://schemas.microsoft.com/office/drawing/2014/main" id="{518B5FBE-BB97-6114-35DB-45D9538D746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capture d’écran, logiciel, Système d’exploitation&#10;&#10;Description générée automatiquement">
            <a:hlinkClick r:id="rId3"/>
            <a:extLst>
              <a:ext uri="{FF2B5EF4-FFF2-40B4-BE49-F238E27FC236}">
                <a16:creationId xmlns:a16="http://schemas.microsoft.com/office/drawing/2014/main" id="{CEC8CD4C-523D-BAE4-4EA4-F748DF98D93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64804" y="2063713"/>
            <a:ext cx="3845431" cy="2719297"/>
          </a:xfrm>
          <a:prstGeom prst="rect">
            <a:avLst/>
          </a:prstGeom>
        </p:spPr>
      </p:pic>
      <p:sp>
        <p:nvSpPr>
          <p:cNvPr id="2" name="Text Box 6">
            <a:extLst>
              <a:ext uri="{FF2B5EF4-FFF2-40B4-BE49-F238E27FC236}">
                <a16:creationId xmlns:a16="http://schemas.microsoft.com/office/drawing/2014/main" id="{8A8148CA-39CF-F4DD-F7CA-C6D86591CB67}"/>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5" name="Ellipse 24">
            <a:hlinkClick r:id="rId7" action="ppaction://hlinksldjump"/>
            <a:extLst>
              <a:ext uri="{FF2B5EF4-FFF2-40B4-BE49-F238E27FC236}">
                <a16:creationId xmlns:a16="http://schemas.microsoft.com/office/drawing/2014/main" id="{D9EC8531-3B14-4962-9FD6-DF600B320227}"/>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7" action="ppaction://hlinksldjump"/>
            <a:extLst>
              <a:ext uri="{FF2B5EF4-FFF2-40B4-BE49-F238E27FC236}">
                <a16:creationId xmlns:a16="http://schemas.microsoft.com/office/drawing/2014/main" id="{8D9C022B-54D2-FD13-3475-4872C273B8E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5" name="Ellipse 4">
            <a:hlinkClick r:id="rId9" action="ppaction://hlinksldjump"/>
            <a:extLst>
              <a:ext uri="{FF2B5EF4-FFF2-40B4-BE49-F238E27FC236}">
                <a16:creationId xmlns:a16="http://schemas.microsoft.com/office/drawing/2014/main" id="{40411F77-1488-26DE-EC5F-B3DB632EA4BA}"/>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6" name="Graphique 15" descr="Cercle avec flèche gauche avec un remplissage uni">
            <a:hlinkClick r:id="rId9" action="ppaction://hlinksldjump"/>
            <a:extLst>
              <a:ext uri="{FF2B5EF4-FFF2-40B4-BE49-F238E27FC236}">
                <a16:creationId xmlns:a16="http://schemas.microsoft.com/office/drawing/2014/main" id="{105AD9DE-6574-D311-8631-B44D0AD8FD8C}"/>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26418019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6"/>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1857A5F-96F8-A53F-5A6A-444FD2F365C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B4B1E00-28C7-E42D-E178-8DC9992441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B32B92FC-CCC9-7DE6-61A4-485554DFCD9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5BD6CDB-D510-B0F5-A860-620398EB780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F6F11EDB-707C-BBD3-6F4E-F88B0CD51D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A8A1BE20-8620-35C4-B574-43AC340B43C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2F2D69D3-E6B6-DEDF-DE64-330ADBFF38D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24565" y="1316086"/>
            <a:ext cx="5128956"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Commonly Used Non-ODS Substitute Refrigerants </a:t>
            </a:r>
            <a:r>
              <a:rPr kumimoji="0" lang="en-GB" sz="3200" b="0" i="1" u="none" strike="noStrike" kern="1200" cap="none" spc="0" normalizeH="0" baseline="0" noProof="0" dirty="0">
                <a:ln>
                  <a:noFill/>
                </a:ln>
                <a:solidFill>
                  <a:prstClr val="black"/>
                </a:solidFill>
                <a:effectLst/>
                <a:uLnTx/>
                <a:uFillTx/>
                <a:ea typeface="+mn-ea"/>
                <a:cs typeface="+mn-cs"/>
              </a:rPr>
              <a:t>(2016)</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78704" y="2589452"/>
            <a:ext cx="4795627" cy="2139946"/>
          </a:xfrm>
          <a:prstGeom prst="rect">
            <a:avLst/>
          </a:prstGeom>
        </p:spPr>
        <p:txBody>
          <a:bodyPr vert="horz" lIns="91440" tIns="45720" rIns="91440" bIns="45720" rtlCol="0">
            <a:normAutofit/>
          </a:bodyPr>
          <a:lstStyle/>
          <a:p>
            <a:pPr marL="342900" indent="-342900">
              <a:lnSpc>
                <a:spcPct val="110000"/>
              </a:lnSpc>
              <a:spcBef>
                <a:spcPts val="0"/>
              </a:spcBef>
              <a:buAutoNum type="arabicPeriod"/>
            </a:pPr>
            <a:r>
              <a:rPr lang="en-GB" sz="1300" dirty="0"/>
              <a:t>Global Warming Potential, WMO Scientific Assessment Report 2014; Report of the Refrigeration, Air Conditioning and Heat Pumps Technical Options Committee 2014 Assessment </a:t>
            </a:r>
          </a:p>
          <a:p>
            <a:pPr marL="342900" indent="-342900">
              <a:lnSpc>
                <a:spcPct val="110000"/>
              </a:lnSpc>
              <a:spcBef>
                <a:spcPts val="0"/>
              </a:spcBef>
              <a:buAutoNum type="arabicPeriod"/>
            </a:pPr>
            <a:r>
              <a:rPr lang="en-GB" sz="1300" dirty="0"/>
              <a:t>A1 = Lower toxicity, no flame propagation (non-flammable); B1 = Higher toxicity, no flame propagation (non-flammable); A2 = Lower toxicity, flammable; A2L = Lower toxicity, lower flammability; B2L = Higher toxicity, lower flammability. </a:t>
            </a:r>
          </a:p>
          <a:p>
            <a:pPr marL="342900" indent="-342900">
              <a:lnSpc>
                <a:spcPct val="110000"/>
              </a:lnSpc>
              <a:spcBef>
                <a:spcPts val="0"/>
              </a:spcBef>
              <a:buAutoNum type="arabicPeriod"/>
            </a:pPr>
            <a:r>
              <a:rPr lang="en-GB" sz="1300" dirty="0"/>
              <a:t>2901.10 applies only if the concentration of is higher than 95%, otherwise 2711.13 (“Butanes”) applies.</a:t>
            </a:r>
            <a:endParaRPr lang="en-US" sz="1300" dirty="0"/>
          </a:p>
        </p:txBody>
      </p:sp>
      <p:sp>
        <p:nvSpPr>
          <p:cNvPr id="6" name="TextBox 5">
            <a:extLst>
              <a:ext uri="{FF2B5EF4-FFF2-40B4-BE49-F238E27FC236}">
                <a16:creationId xmlns:a16="http://schemas.microsoft.com/office/drawing/2014/main" id="{9A6A7D2E-189F-55B7-5522-27015F050F51}"/>
              </a:ext>
            </a:extLst>
          </p:cNvPr>
          <p:cNvSpPr txBox="1"/>
          <p:nvPr/>
        </p:nvSpPr>
        <p:spPr>
          <a:xfrm>
            <a:off x="6835457" y="5199206"/>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2" name="TextBox 11">
            <a:extLst>
              <a:ext uri="{FF2B5EF4-FFF2-40B4-BE49-F238E27FC236}">
                <a16:creationId xmlns:a16="http://schemas.microsoft.com/office/drawing/2014/main" id="{FAA5DF19-8D13-87E5-8ACD-A69E71A95C8F}"/>
              </a:ext>
            </a:extLst>
          </p:cNvPr>
          <p:cNvSpPr txBox="1"/>
          <p:nvPr/>
        </p:nvSpPr>
        <p:spPr>
          <a:xfrm>
            <a:off x="6835457" y="6038329"/>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TextBox 1">
            <a:extLst>
              <a:ext uri="{FF2B5EF4-FFF2-40B4-BE49-F238E27FC236}">
                <a16:creationId xmlns:a16="http://schemas.microsoft.com/office/drawing/2014/main" id="{9ECCA18A-F595-D69D-45C8-01B2B8E9EABB}"/>
              </a:ext>
            </a:extLst>
          </p:cNvPr>
          <p:cNvSpPr txBox="1"/>
          <p:nvPr/>
        </p:nvSpPr>
        <p:spPr>
          <a:xfrm>
            <a:off x="6835457" y="5599316"/>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Lisez-le en français 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7707417F-6808-F7BE-28B4-7B7D09B7F0C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E53714ED-E091-8902-F20E-355BCC54BAC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0" name="Image 19" descr="Une image contenant texte, capture d’écran, logiciel, Page web&#10;&#10;Description générée automatiquement">
            <a:hlinkClick r:id="rId2"/>
            <a:extLst>
              <a:ext uri="{FF2B5EF4-FFF2-40B4-BE49-F238E27FC236}">
                <a16:creationId xmlns:a16="http://schemas.microsoft.com/office/drawing/2014/main" id="{80C24085-6D49-C219-2398-60A89B18730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82896" y="2076507"/>
            <a:ext cx="3809247" cy="2693710"/>
          </a:xfrm>
          <a:prstGeom prst="rect">
            <a:avLst/>
          </a:prstGeom>
        </p:spPr>
      </p:pic>
      <p:sp>
        <p:nvSpPr>
          <p:cNvPr id="5" name="Text Box 6">
            <a:extLst>
              <a:ext uri="{FF2B5EF4-FFF2-40B4-BE49-F238E27FC236}">
                <a16:creationId xmlns:a16="http://schemas.microsoft.com/office/drawing/2014/main" id="{67310763-4D4D-5AD1-6AA3-25F3E6B7266B}"/>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6" name="Ellipse 25">
            <a:hlinkClick r:id="rId7" action="ppaction://hlinksldjump"/>
            <a:extLst>
              <a:ext uri="{FF2B5EF4-FFF2-40B4-BE49-F238E27FC236}">
                <a16:creationId xmlns:a16="http://schemas.microsoft.com/office/drawing/2014/main" id="{45E74761-743C-99B4-1351-9A80AAA6E575}"/>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Logement avec un remplissage uni">
            <a:hlinkClick r:id="rId7" action="ppaction://hlinksldjump"/>
            <a:extLst>
              <a:ext uri="{FF2B5EF4-FFF2-40B4-BE49-F238E27FC236}">
                <a16:creationId xmlns:a16="http://schemas.microsoft.com/office/drawing/2014/main" id="{A82A6113-5F33-5E02-07FF-7A60427C0F1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8" name="Ellipse 7">
            <a:hlinkClick r:id="rId9" action="ppaction://hlinksldjump"/>
            <a:extLst>
              <a:ext uri="{FF2B5EF4-FFF2-40B4-BE49-F238E27FC236}">
                <a16:creationId xmlns:a16="http://schemas.microsoft.com/office/drawing/2014/main" id="{EA213639-0FEA-D85A-F4B4-F25BFB24922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7" name="Graphique 16" descr="Cercle avec flèche gauche avec un remplissage uni">
            <a:hlinkClick r:id="rId9" action="ppaction://hlinksldjump"/>
            <a:extLst>
              <a:ext uri="{FF2B5EF4-FFF2-40B4-BE49-F238E27FC236}">
                <a16:creationId xmlns:a16="http://schemas.microsoft.com/office/drawing/2014/main" id="{83CE6463-0AC1-CAF8-031F-D6EE6E84880E}"/>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8184608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7"/>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8" grpId="0" animBg="1"/>
      <p:bldP spid="8"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C6500D72-388A-0DDC-37D3-1E4E2F05749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DA23D9F3-CD96-F160-26EE-F517666D4A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2446B6B9-7051-F801-77DD-3069710D583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78318A1B-666A-C59D-BF1A-A5FCC4605B0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172692A-8EED-F58C-AAD8-5A00BD8C80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2AB55C2D-BACF-5D97-4467-1E00ED31AC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1B7875E-A013-50C7-A3AC-445B601B8665}"/>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32256" y="1165152"/>
            <a:ext cx="5110236"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Refrigerant Blends: Calculating Ozone Depleting Potentials </a:t>
            </a:r>
            <a:r>
              <a:rPr kumimoji="0" lang="en-GB" sz="3200" b="0" i="1" u="none" strike="noStrike" kern="1200" cap="none" spc="0" normalizeH="0" baseline="0" noProof="0" dirty="0">
                <a:ln>
                  <a:noFill/>
                </a:ln>
                <a:solidFill>
                  <a:prstClr val="black"/>
                </a:solidFill>
                <a:effectLst/>
                <a:uLnTx/>
                <a:uFillTx/>
                <a:ea typeface="+mn-ea"/>
                <a:cs typeface="+mn-cs"/>
              </a:rPr>
              <a:t>(2016)</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534149" y="2631537"/>
            <a:ext cx="5110237" cy="2878614"/>
          </a:xfrm>
          <a:prstGeom prst="rect">
            <a:avLst/>
          </a:prstGeom>
        </p:spPr>
        <p:txBody>
          <a:bodyPr vert="horz" lIns="91440" tIns="45720" rIns="91440" bIns="45720" rtlCol="0">
            <a:normAutofit lnSpcReduction="10000"/>
          </a:bodyPr>
          <a:lstStyle/>
          <a:p>
            <a:pPr marL="0" indent="0">
              <a:lnSpc>
                <a:spcPct val="110000"/>
              </a:lnSpc>
              <a:spcBef>
                <a:spcPts val="0"/>
              </a:spcBef>
              <a:buNone/>
            </a:pPr>
            <a:r>
              <a:rPr lang="en-GB" sz="1300" dirty="0"/>
              <a:t>The number of single component refrigerants with different thermodynamic properties suitable for different types of equipment is limited. Growing demand for refrigeration and air-conditioning with diversified applications has led to a continued search for suitable refrigerant blends. A number of such blends have been developed by mixing two or more single component refrigerants in different proportions. The resulting blend, has entirely different properties from that of its components. While it is common to use the term ‘blends’ in the context of the Montreal Protocol, it is important to note that the term ‘mixtures’ is also used to describe refrigerants which are comprised of more than one component. The terminology ‘mixtures’ is specifically used in the World Customs Organization classification Harmonized Commodity Description and Coding System, also known as the Harmonized System (i.e. HS codes).</a:t>
            </a:r>
          </a:p>
        </p:txBody>
      </p:sp>
      <p:sp>
        <p:nvSpPr>
          <p:cNvPr id="2" name="TextBox 1">
            <a:extLst>
              <a:ext uri="{FF2B5EF4-FFF2-40B4-BE49-F238E27FC236}">
                <a16:creationId xmlns:a16="http://schemas.microsoft.com/office/drawing/2014/main" id="{4B8384CA-9579-A46E-3902-490AD2753A47}"/>
              </a:ext>
            </a:extLst>
          </p:cNvPr>
          <p:cNvSpPr txBox="1"/>
          <p:nvPr/>
        </p:nvSpPr>
        <p:spPr>
          <a:xfrm>
            <a:off x="6663434" y="5900730"/>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E3C54900-55E4-36AC-AFBE-56CE8B57811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D83DAAB2-C167-B74E-BF72-916A293BDEE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8" name="Image 17" descr="Une image contenant texte, Appareils électroniques, ordinateur, capture d’écran&#10;&#10;Description générée automatiquement">
            <a:hlinkClick r:id="rId2"/>
            <a:extLst>
              <a:ext uri="{FF2B5EF4-FFF2-40B4-BE49-F238E27FC236}">
                <a16:creationId xmlns:a16="http://schemas.microsoft.com/office/drawing/2014/main" id="{230E83D7-2A02-8EBB-C416-26412D09328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19986" y="1002218"/>
            <a:ext cx="3256022" cy="4604428"/>
          </a:xfrm>
          <a:prstGeom prst="rect">
            <a:avLst/>
          </a:prstGeom>
        </p:spPr>
      </p:pic>
      <p:sp>
        <p:nvSpPr>
          <p:cNvPr id="3" name="Text Box 6">
            <a:extLst>
              <a:ext uri="{FF2B5EF4-FFF2-40B4-BE49-F238E27FC236}">
                <a16:creationId xmlns:a16="http://schemas.microsoft.com/office/drawing/2014/main" id="{9EF8D449-A28E-06C7-7833-EF990C308D0E}"/>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0" name="Ellipse 19">
            <a:hlinkClick r:id="rId5" action="ppaction://hlinksldjump"/>
            <a:extLst>
              <a:ext uri="{FF2B5EF4-FFF2-40B4-BE49-F238E27FC236}">
                <a16:creationId xmlns:a16="http://schemas.microsoft.com/office/drawing/2014/main" id="{12633584-1A31-467D-CDE4-2A6B09101C3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5" action="ppaction://hlinksldjump"/>
            <a:extLst>
              <a:ext uri="{FF2B5EF4-FFF2-40B4-BE49-F238E27FC236}">
                <a16:creationId xmlns:a16="http://schemas.microsoft.com/office/drawing/2014/main" id="{E1555369-C582-580B-8A59-8A933CC9394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2" name="Ellipse 21">
            <a:hlinkClick r:id="rId7" action="ppaction://hlinksldjump"/>
            <a:extLst>
              <a:ext uri="{FF2B5EF4-FFF2-40B4-BE49-F238E27FC236}">
                <a16:creationId xmlns:a16="http://schemas.microsoft.com/office/drawing/2014/main" id="{7F6A7270-57DF-BCCB-9CB4-3CC211220A4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7" action="ppaction://hlinksldjump"/>
            <a:extLst>
              <a:ext uri="{FF2B5EF4-FFF2-40B4-BE49-F238E27FC236}">
                <a16:creationId xmlns:a16="http://schemas.microsoft.com/office/drawing/2014/main" id="{9C713138-104E-D193-EB5C-23E698230CC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65551794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22"/>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2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2"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4F9EE-5861-51FE-C849-17117621C762}"/>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0658E6C3-B2D4-5819-A754-DE0FED83B57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1B2F35ED-3662-832E-5106-202D0E22D72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5E9C878-465A-0D54-F4EE-33F253D008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E1E4027-0391-0FA6-6C56-9FE4CD3E354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200B336-9440-A3B8-C873-A9C46E5665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F9AB5256-3F06-073B-4D18-F993F106A73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E5ACF8A5-C723-1391-2DB6-68F1B8F393C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1A804A1D-7B2A-3B3B-B0FB-8A396D605F59}"/>
              </a:ext>
            </a:extLst>
          </p:cNvPr>
          <p:cNvSpPr txBox="1"/>
          <p:nvPr/>
        </p:nvSpPr>
        <p:spPr>
          <a:xfrm>
            <a:off x="6909494" y="979791"/>
            <a:ext cx="5076919" cy="1395647"/>
          </a:xfrm>
        </p:spPr>
        <p:txBody>
          <a:bodyPr vert="horz" lIns="91440" tIns="45720" rIns="91440" bIns="45720" rtlCol="0" anchor="ctr">
            <a:noAutofit/>
          </a:bodyPr>
          <a:lstStyle/>
          <a:p>
            <a:pPr>
              <a:lnSpc>
                <a:spcPct val="90000"/>
              </a:lnSpc>
              <a:spcBef>
                <a:spcPct val="0"/>
              </a:spcBef>
              <a:spcAft>
                <a:spcPts val="600"/>
              </a:spcAft>
              <a:defRPr/>
            </a:pPr>
            <a:r>
              <a:rPr lang="fr-FR" sz="3200" i="0" u="none" strike="noStrike" dirty="0">
                <a:solidFill>
                  <a:srgbClr val="1E1E1E"/>
                </a:solidFill>
                <a:effectLst/>
              </a:rPr>
              <a:t>Customs Quick Tool for Screening ODS </a:t>
            </a:r>
            <a:r>
              <a:rPr kumimoji="0" lang="en-GB" sz="3200" b="0" i="1" u="none" strike="noStrike" kern="1200" cap="none" spc="0" normalizeH="0" baseline="0" noProof="0" dirty="0">
                <a:ln>
                  <a:noFill/>
                </a:ln>
                <a:solidFill>
                  <a:prstClr val="black"/>
                </a:solidFill>
                <a:effectLst/>
                <a:uLnTx/>
                <a:uFillTx/>
                <a:ea typeface="+mn-ea"/>
                <a:cs typeface="+mn-cs"/>
              </a:rPr>
              <a:t>(2016)</a:t>
            </a:r>
          </a:p>
        </p:txBody>
      </p:sp>
      <p:sp>
        <p:nvSpPr>
          <p:cNvPr id="10" name="Content Placeholder 2">
            <a:extLst>
              <a:ext uri="{FF2B5EF4-FFF2-40B4-BE49-F238E27FC236}">
                <a16:creationId xmlns:a16="http://schemas.microsoft.com/office/drawing/2014/main" id="{D970B50F-7062-6670-206D-CA63E52F86DC}"/>
              </a:ext>
            </a:extLst>
          </p:cNvPr>
          <p:cNvSpPr>
            <a:spLocks noGrp="1"/>
          </p:cNvSpPr>
          <p:nvPr>
            <p:ph idx="4294967295"/>
          </p:nvPr>
        </p:nvSpPr>
        <p:spPr>
          <a:xfrm>
            <a:off x="6916874" y="2375438"/>
            <a:ext cx="4817927" cy="4261926"/>
          </a:xfrm>
          <a:prstGeom prst="rect">
            <a:avLst/>
          </a:prstGeom>
        </p:spPr>
        <p:txBody>
          <a:bodyPr vert="horz" lIns="91440" tIns="45720" rIns="91440" bIns="45720" rtlCol="0">
            <a:normAutofit/>
          </a:bodyPr>
          <a:lstStyle/>
          <a:p>
            <a:pPr marL="0" indent="0">
              <a:lnSpc>
                <a:spcPts val="1650"/>
              </a:lnSpc>
              <a:buNone/>
            </a:pPr>
            <a:r>
              <a:rPr lang="fr-FR" sz="1300" dirty="0">
                <a:effectLst/>
              </a:rPr>
              <a:t>This poster </a:t>
            </a:r>
            <a:r>
              <a:rPr lang="fr-FR" sz="1300" dirty="0" err="1">
                <a:effectLst/>
              </a:rPr>
              <a:t>provides</a:t>
            </a:r>
            <a:r>
              <a:rPr lang="fr-FR" sz="1300" dirty="0">
                <a:effectLst/>
              </a:rPr>
              <a:t> a short checklist for customs </a:t>
            </a:r>
            <a:r>
              <a:rPr lang="fr-FR" sz="1300" dirty="0" err="1">
                <a:effectLst/>
              </a:rPr>
              <a:t>officers</a:t>
            </a:r>
            <a:r>
              <a:rPr lang="fr-FR" sz="1300" dirty="0">
                <a:effectLst/>
              </a:rPr>
              <a:t> of </a:t>
            </a:r>
            <a:r>
              <a:rPr lang="fr-FR" sz="1300" dirty="0" err="1">
                <a:effectLst/>
              </a:rPr>
              <a:t>things</a:t>
            </a:r>
            <a:r>
              <a:rPr lang="fr-FR" sz="1300" dirty="0">
                <a:effectLst/>
              </a:rPr>
              <a:t> to </a:t>
            </a:r>
            <a:r>
              <a:rPr lang="fr-FR" sz="1300" dirty="0" err="1">
                <a:effectLst/>
              </a:rPr>
              <a:t>keep</a:t>
            </a:r>
            <a:r>
              <a:rPr lang="fr-FR" sz="1300" dirty="0">
                <a:effectLst/>
              </a:rPr>
              <a:t> in </a:t>
            </a:r>
            <a:r>
              <a:rPr lang="fr-FR" sz="1300" dirty="0" err="1">
                <a:effectLst/>
              </a:rPr>
              <a:t>mind</a:t>
            </a:r>
            <a:r>
              <a:rPr lang="fr-FR" sz="1300" dirty="0">
                <a:effectLst/>
              </a:rPr>
              <a:t> </a:t>
            </a:r>
            <a:r>
              <a:rPr lang="fr-FR" sz="1300" dirty="0" err="1">
                <a:effectLst/>
              </a:rPr>
              <a:t>when</a:t>
            </a:r>
            <a:r>
              <a:rPr lang="fr-FR" sz="1300" dirty="0">
                <a:effectLst/>
              </a:rPr>
              <a:t> handling ozone </a:t>
            </a:r>
            <a:r>
              <a:rPr lang="fr-FR" sz="1300" dirty="0" err="1">
                <a:effectLst/>
              </a:rPr>
              <a:t>depleting</a:t>
            </a:r>
            <a:r>
              <a:rPr lang="fr-FR" sz="1300" dirty="0">
                <a:effectLst/>
              </a:rPr>
              <a:t> substance </a:t>
            </a:r>
            <a:r>
              <a:rPr lang="fr-FR" sz="1300" dirty="0" err="1">
                <a:effectLst/>
              </a:rPr>
              <a:t>shipments</a:t>
            </a:r>
            <a:r>
              <a:rPr lang="fr-FR" sz="1300" dirty="0">
                <a:effectLst/>
              </a:rPr>
              <a:t>.</a:t>
            </a:r>
          </a:p>
          <a:p>
            <a:pPr marL="0" indent="0">
              <a:buNone/>
            </a:pPr>
            <a:br>
              <a:rPr lang="fr-FR" sz="1300" dirty="0">
                <a:effectLst/>
              </a:rPr>
            </a:br>
            <a:endParaRPr lang="fr-FR" sz="1300" dirty="0">
              <a:effectLst/>
            </a:endParaRPr>
          </a:p>
        </p:txBody>
      </p:sp>
      <p:sp>
        <p:nvSpPr>
          <p:cNvPr id="2" name="TextBox 1">
            <a:extLst>
              <a:ext uri="{FF2B5EF4-FFF2-40B4-BE49-F238E27FC236}">
                <a16:creationId xmlns:a16="http://schemas.microsoft.com/office/drawing/2014/main" id="{40639B29-BAB7-8ABD-3136-8B421B683630}"/>
              </a:ext>
            </a:extLst>
          </p:cNvPr>
          <p:cNvSpPr txBox="1"/>
          <p:nvPr/>
        </p:nvSpPr>
        <p:spPr>
          <a:xfrm>
            <a:off x="6909494" y="4750080"/>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7" name="Ellipse 16">
            <a:extLst>
              <a:ext uri="{FF2B5EF4-FFF2-40B4-BE49-F238E27FC236}">
                <a16:creationId xmlns:a16="http://schemas.microsoft.com/office/drawing/2014/main" id="{F26FF8B3-3F31-6435-0E6E-1EEA8147C5B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AC7D3898-C2E8-A2EA-03D6-31A70BFF0D1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8" name="Text Box 6">
            <a:extLst>
              <a:ext uri="{FF2B5EF4-FFF2-40B4-BE49-F238E27FC236}">
                <a16:creationId xmlns:a16="http://schemas.microsoft.com/office/drawing/2014/main" id="{5D475F24-6726-9D9D-7EC9-EA6387DBC042}"/>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9" name="Ellipse 8">
            <a:hlinkClick r:id="rId4" action="ppaction://hlinksldjump"/>
            <a:extLst>
              <a:ext uri="{FF2B5EF4-FFF2-40B4-BE49-F238E27FC236}">
                <a16:creationId xmlns:a16="http://schemas.microsoft.com/office/drawing/2014/main" id="{568D6A4A-F7DE-125F-7FC9-9626E3CADD1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4" action="ppaction://hlinksldjump"/>
            <a:extLst>
              <a:ext uri="{FF2B5EF4-FFF2-40B4-BE49-F238E27FC236}">
                <a16:creationId xmlns:a16="http://schemas.microsoft.com/office/drawing/2014/main" id="{81326DE5-265A-CA17-3B25-57AAD3CFBB1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21" name="Image 20" descr="Une image contenant texte, capture d’écran, journal, magazine&#10;&#10;Description générée automatiquement">
            <a:hlinkClick r:id="rId2"/>
            <a:extLst>
              <a:ext uri="{FF2B5EF4-FFF2-40B4-BE49-F238E27FC236}">
                <a16:creationId xmlns:a16="http://schemas.microsoft.com/office/drawing/2014/main" id="{273F9871-F31F-7EAA-991D-14C85A22ADF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259739" y="1980724"/>
            <a:ext cx="3729355" cy="2637209"/>
          </a:xfrm>
          <a:prstGeom prst="rect">
            <a:avLst/>
          </a:prstGeom>
        </p:spPr>
      </p:pic>
      <p:sp>
        <p:nvSpPr>
          <p:cNvPr id="22" name="TextBox 15">
            <a:extLst>
              <a:ext uri="{FF2B5EF4-FFF2-40B4-BE49-F238E27FC236}">
                <a16:creationId xmlns:a16="http://schemas.microsoft.com/office/drawing/2014/main" id="{90B46957-F430-F683-D367-3CB1D285445C}"/>
              </a:ext>
            </a:extLst>
          </p:cNvPr>
          <p:cNvSpPr txBox="1"/>
          <p:nvPr/>
        </p:nvSpPr>
        <p:spPr>
          <a:xfrm>
            <a:off x="6916872" y="5695778"/>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Léalo </a:t>
            </a:r>
            <a:r>
              <a:rPr kumimoji="0" lang="en-GB" sz="2000" b="0" i="0" u="none" strike="noStrike" kern="1200" cap="none" spc="0" normalizeH="0" baseline="0" noProof="0" dirty="0" err="1">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3" name="ZoneTexte 22">
            <a:extLst>
              <a:ext uri="{FF2B5EF4-FFF2-40B4-BE49-F238E27FC236}">
                <a16:creationId xmlns:a16="http://schemas.microsoft.com/office/drawing/2014/main" id="{E5022635-56CB-1FC6-6F81-7D5AE51E5580}"/>
              </a:ext>
            </a:extLst>
          </p:cNvPr>
          <p:cNvSpPr txBox="1"/>
          <p:nvPr/>
        </p:nvSpPr>
        <p:spPr>
          <a:xfrm>
            <a:off x="6924939" y="5239975"/>
            <a:ext cx="7283302" cy="400110"/>
          </a:xfrm>
          <a:prstGeom prst="rect">
            <a:avLst/>
          </a:prstGeom>
          <a:noFill/>
        </p:spPr>
        <p:txBody>
          <a:bodyPr wrap="square">
            <a:spAutoFit/>
          </a:bodyPr>
          <a:lstStyle/>
          <a:p>
            <a:r>
              <a:rPr lang="fr-FR" sz="2000" dirty="0">
                <a:solidFill>
                  <a:srgbClr val="1B397F"/>
                </a:solidFill>
                <a:hlinkClick r:id="rId8">
                  <a:extLst>
                    <a:ext uri="{A12FA001-AC4F-418D-AE19-62706E023703}">
                      <ahyp:hlinkClr xmlns:ahyp="http://schemas.microsoft.com/office/drawing/2018/hyperlinkcolor" val="tx"/>
                    </a:ext>
                  </a:extLst>
                </a:hlinkClick>
              </a:rPr>
              <a:t>Lisez le en français ici</a:t>
            </a:r>
            <a:endParaRPr lang="fr-FR" sz="2000" dirty="0">
              <a:solidFill>
                <a:srgbClr val="1B397F"/>
              </a:solidFill>
            </a:endParaRPr>
          </a:p>
        </p:txBody>
      </p:sp>
      <p:sp>
        <p:nvSpPr>
          <p:cNvPr id="24" name="Ellipse 23">
            <a:hlinkClick r:id="rId9" action="ppaction://hlinksldjump"/>
            <a:extLst>
              <a:ext uri="{FF2B5EF4-FFF2-40B4-BE49-F238E27FC236}">
                <a16:creationId xmlns:a16="http://schemas.microsoft.com/office/drawing/2014/main" id="{E2BE563D-C80D-8193-2C52-EC3003930C12}"/>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Cercle avec flèche gauche avec un remplissage uni">
            <a:hlinkClick r:id="rId9" action="ppaction://hlinksldjump"/>
            <a:extLst>
              <a:ext uri="{FF2B5EF4-FFF2-40B4-BE49-F238E27FC236}">
                <a16:creationId xmlns:a16="http://schemas.microsoft.com/office/drawing/2014/main" id="{540FCDBA-137A-EED4-1FA0-720F96BA765D}"/>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47224550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24"/>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5"/>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4" grpId="0" animBg="1"/>
      <p:bldP spid="24"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BE999BA-B8CE-1F3D-06A4-E9944D0324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9F7ED6B9-1D29-1B41-83EB-4501E65DF9C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EB351D95-4C69-460E-F7E1-A4D2D3ADBB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7F6A658-89DA-7C71-F4CB-C13457F3407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B8CF530A-1917-3CB3-C6BD-948FED555AC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27085232-9177-51B7-7C88-0B2CBBBB5F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F7B39A55-48A9-890A-A556-333F3837815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20085" y="1254038"/>
            <a:ext cx="5187623"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Free Trade Zones and trade in ODS </a:t>
            </a:r>
            <a:r>
              <a:rPr kumimoji="0" lang="en-GB" sz="3200" b="0" i="1" u="none" strike="noStrike" kern="1200" cap="none" spc="0" normalizeH="0" baseline="0" noProof="0" dirty="0">
                <a:ln>
                  <a:noFill/>
                </a:ln>
                <a:solidFill>
                  <a:prstClr val="black"/>
                </a:solidFill>
                <a:effectLst/>
                <a:uLnTx/>
                <a:uFillTx/>
                <a:ea typeface="+mn-ea"/>
                <a:cs typeface="+mn-cs"/>
              </a:rPr>
              <a:t>(2015)</a:t>
            </a:r>
            <a:endParaRPr kumimoji="0" lang="en-GB"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553198" y="2490715"/>
            <a:ext cx="5098457" cy="2916000"/>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Free Trade Zones” (FTZ), are specifically defined areas within a country where goods may be imported/landed, handled, processed, assembled, manufactured or reconfigured, and re-exported with the companies deriving a wide range of benefits, for example, exemptions from duty and taxes, simplified administrative procedures and duty free imports of raw materials, machinery, parts and equipment. They are generally located around major ports, international airports, and national borders and locations with geographic advantages for trade. </a:t>
            </a:r>
          </a:p>
        </p:txBody>
      </p:sp>
      <p:sp>
        <p:nvSpPr>
          <p:cNvPr id="15" name="TextBox 14">
            <a:extLst>
              <a:ext uri="{FF2B5EF4-FFF2-40B4-BE49-F238E27FC236}">
                <a16:creationId xmlns:a16="http://schemas.microsoft.com/office/drawing/2014/main" id="{C3E0A2A9-9616-B543-0420-B37AE1FE0225}"/>
              </a:ext>
            </a:extLst>
          </p:cNvPr>
          <p:cNvSpPr txBox="1"/>
          <p:nvPr/>
        </p:nvSpPr>
        <p:spPr>
          <a:xfrm>
            <a:off x="6624565" y="5028368"/>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6" name="TextBox 15">
            <a:extLst>
              <a:ext uri="{FF2B5EF4-FFF2-40B4-BE49-F238E27FC236}">
                <a16:creationId xmlns:a16="http://schemas.microsoft.com/office/drawing/2014/main" id="{3D879969-0BC8-4258-B700-AF1823692F44}"/>
              </a:ext>
            </a:extLst>
          </p:cNvPr>
          <p:cNvSpPr txBox="1"/>
          <p:nvPr/>
        </p:nvSpPr>
        <p:spPr>
          <a:xfrm>
            <a:off x="6624565" y="601260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7" name="TextBox 16">
            <a:extLst>
              <a:ext uri="{FF2B5EF4-FFF2-40B4-BE49-F238E27FC236}">
                <a16:creationId xmlns:a16="http://schemas.microsoft.com/office/drawing/2014/main" id="{211505A6-B59C-AC83-9B7E-FBF5167AFE77}"/>
              </a:ext>
            </a:extLst>
          </p:cNvPr>
          <p:cNvSpPr txBox="1"/>
          <p:nvPr/>
        </p:nvSpPr>
        <p:spPr>
          <a:xfrm>
            <a:off x="6624565" y="5416834"/>
            <a:ext cx="3072296" cy="707886"/>
          </a:xfrm>
          <a:prstGeom prst="rect">
            <a:avLst/>
          </a:prstGeom>
          <a:noFill/>
        </p:spPr>
        <p:txBody>
          <a:bodyPr wrap="square">
            <a:spAutoFit/>
          </a:bodyPr>
          <a:lstStyle/>
          <a:p>
            <a:pPr lvl="0">
              <a:defRPr/>
            </a:pPr>
            <a:r>
              <a:rPr lang="ar-SA" sz="2000" dirty="0">
                <a:solidFill>
                  <a:schemeClr val="accent6">
                    <a:lumMod val="50000"/>
                  </a:schemeClr>
                </a:solidFill>
                <a:hlinkClick r:id="rId4">
                  <a:extLst>
                    <a:ext uri="{A12FA001-AC4F-418D-AE19-62706E023703}">
                      <ahyp:hlinkClr xmlns:ahyp="http://schemas.microsoft.com/office/drawing/2018/hyperlinkcolor" val="tx"/>
                    </a:ext>
                  </a:extLst>
                </a:hlinkClick>
              </a:rPr>
              <a:t>اقرأها بالعربية هنا</a:t>
            </a:r>
            <a:br>
              <a:rPr kumimoji="0" lang="fr-FR"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br>
            <a:r>
              <a:rPr kumimoji="0" lang="az-Cyrl-AZ"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7A66AD06-7BEE-4296-6A08-75516E52787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B7F6DD7A-AFD3-DD02-B566-E459190E37D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Appareils électroniques, ordinateur, capture d’écran&#10;&#10;Description générée automatiquement">
            <a:hlinkClick r:id="rId2"/>
            <a:extLst>
              <a:ext uri="{FF2B5EF4-FFF2-40B4-BE49-F238E27FC236}">
                <a16:creationId xmlns:a16="http://schemas.microsoft.com/office/drawing/2014/main" id="{96FA417D-DA6A-C42E-BF1C-79C7E12E426C}"/>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62679" y="915732"/>
            <a:ext cx="3347815" cy="4735380"/>
          </a:xfrm>
          <a:prstGeom prst="rect">
            <a:avLst/>
          </a:prstGeom>
        </p:spPr>
      </p:pic>
      <p:sp>
        <p:nvSpPr>
          <p:cNvPr id="20" name="Text Box 6">
            <a:extLst>
              <a:ext uri="{FF2B5EF4-FFF2-40B4-BE49-F238E27FC236}">
                <a16:creationId xmlns:a16="http://schemas.microsoft.com/office/drawing/2014/main" id="{1477C4E6-08D7-9A8C-8319-01AF51E784A3}"/>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2" name="Ellipse 21">
            <a:hlinkClick r:id="rId8" action="ppaction://hlinksldjump"/>
            <a:extLst>
              <a:ext uri="{FF2B5EF4-FFF2-40B4-BE49-F238E27FC236}">
                <a16:creationId xmlns:a16="http://schemas.microsoft.com/office/drawing/2014/main" id="{B72501C1-848C-E1A1-2D89-793B83AAC48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8" action="ppaction://hlinksldjump"/>
            <a:extLst>
              <a:ext uri="{FF2B5EF4-FFF2-40B4-BE49-F238E27FC236}">
                <a16:creationId xmlns:a16="http://schemas.microsoft.com/office/drawing/2014/main" id="{829073A9-BC5F-6414-5CD2-A26F0D2891F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Ellipse 2">
            <a:hlinkClick r:id="rId10" action="ppaction://hlinksldjump"/>
            <a:extLst>
              <a:ext uri="{FF2B5EF4-FFF2-40B4-BE49-F238E27FC236}">
                <a16:creationId xmlns:a16="http://schemas.microsoft.com/office/drawing/2014/main" id="{2AAEB74B-F51F-0EA0-EFF4-433E1F0DD94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3" name="Graphique 12" descr="Cercle avec flèche gauche avec un remplissage uni">
            <a:hlinkClick r:id="rId10" action="ppaction://hlinksldjump"/>
            <a:extLst>
              <a:ext uri="{FF2B5EF4-FFF2-40B4-BE49-F238E27FC236}">
                <a16:creationId xmlns:a16="http://schemas.microsoft.com/office/drawing/2014/main" id="{19DCEDF8-DEA5-31AF-0FA6-77593F2FFD0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51935403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3"/>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3" grpId="0" animBg="1"/>
      <p:bldP spid="3"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D899805-2FB3-2FD7-0771-5E1BF60DA12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BD7AD06-F475-9679-14E6-2E1C7716529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312AD3A-9B1B-FF5E-2635-E9CD93F0D7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3E1D1E9F-F6D0-9B57-EFAB-92AB9EE5727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49FEF527-C631-48E5-FFAB-0FBB359FB6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03921400-B5D6-BC91-AA33-D2D2410460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FF73816C-AEED-B215-F158-14E28AA03FAB}"/>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69426" y="885588"/>
            <a:ext cx="3913345"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a:ln>
                  <a:noFill/>
                </a:ln>
                <a:solidFill>
                  <a:prstClr val="black"/>
                </a:solidFill>
                <a:effectLst/>
                <a:uLnTx/>
                <a:uFillTx/>
                <a:ea typeface="+mn-ea"/>
                <a:cs typeface="+mn-cs"/>
              </a:rPr>
              <a:t>Gas Card Tool </a:t>
            </a:r>
            <a:r>
              <a:rPr kumimoji="0" lang="en-US" sz="3200" b="0" i="1" u="none" strike="noStrike" kern="1200" cap="none" spc="0" normalizeH="0" baseline="0" noProof="0" dirty="0">
                <a:ln>
                  <a:noFill/>
                </a:ln>
                <a:solidFill>
                  <a:prstClr val="black"/>
                </a:solidFill>
                <a:effectLst/>
                <a:uLnTx/>
                <a:uFillTx/>
                <a:ea typeface="+mn-ea"/>
                <a:cs typeface="+mn-cs"/>
              </a:rPr>
              <a:t>(2021)</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76899" y="2078938"/>
            <a:ext cx="4553514" cy="1709291"/>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Gas card tool is a web-based visualization tool of refrigerant gases, developed by UN Environment Programme (UNEP) </a:t>
            </a:r>
            <a:r>
              <a:rPr lang="en-GB" sz="1300" dirty="0" err="1"/>
              <a:t>OzonAction</a:t>
            </a:r>
            <a:r>
              <a:rPr lang="en-GB" sz="1300" dirty="0"/>
              <a:t>, to provide engineers, workers, and technicians with basic information on each substance/gas on visual printable cards that they are working with or handling in the workplace.</a:t>
            </a: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676899" y="5467057"/>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tool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4E2BB1BF-06BE-D776-F53B-C48773858DC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capture d’écran, Police, symbole&#10;&#10;Description générée automatiquement">
            <a:extLst>
              <a:ext uri="{FF2B5EF4-FFF2-40B4-BE49-F238E27FC236}">
                <a16:creationId xmlns:a16="http://schemas.microsoft.com/office/drawing/2014/main" id="{B5FE3F4C-182A-E4F0-5F6B-5E673B53B4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7" name="Text Box 6">
            <a:extLst>
              <a:ext uri="{FF2B5EF4-FFF2-40B4-BE49-F238E27FC236}">
                <a16:creationId xmlns:a16="http://schemas.microsoft.com/office/drawing/2014/main" id="{508700CF-9201-4676-FED7-15FB9554BD0A}"/>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Page web, Site web&#10;&#10;Description générée automatiquement">
            <a:hlinkClick r:id="rId2"/>
            <a:extLst>
              <a:ext uri="{FF2B5EF4-FFF2-40B4-BE49-F238E27FC236}">
                <a16:creationId xmlns:a16="http://schemas.microsoft.com/office/drawing/2014/main" id="{FB5AEDCE-DF1B-8379-B3C8-8255E15DBE3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32414" y="985584"/>
            <a:ext cx="3310212" cy="4681528"/>
          </a:xfrm>
          <a:prstGeom prst="rect">
            <a:avLst/>
          </a:prstGeom>
        </p:spPr>
      </p:pic>
      <p:sp>
        <p:nvSpPr>
          <p:cNvPr id="20" name="Ellipse 19">
            <a:hlinkClick r:id="rId5" action="ppaction://hlinksldjump"/>
            <a:extLst>
              <a:ext uri="{FF2B5EF4-FFF2-40B4-BE49-F238E27FC236}">
                <a16:creationId xmlns:a16="http://schemas.microsoft.com/office/drawing/2014/main" id="{F6E76D5D-2935-82CD-DC54-8215011F31E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5" action="ppaction://hlinksldjump"/>
            <a:extLst>
              <a:ext uri="{FF2B5EF4-FFF2-40B4-BE49-F238E27FC236}">
                <a16:creationId xmlns:a16="http://schemas.microsoft.com/office/drawing/2014/main" id="{7B0590C0-A077-70FD-7151-30E6FA3C50C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2" name="Ellipse 21">
            <a:hlinkClick r:id="rId7" action="ppaction://hlinksldjump"/>
            <a:extLst>
              <a:ext uri="{FF2B5EF4-FFF2-40B4-BE49-F238E27FC236}">
                <a16:creationId xmlns:a16="http://schemas.microsoft.com/office/drawing/2014/main" id="{09E64798-5E2C-4E55-3C16-FCDE414AA6C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7" action="ppaction://hlinksldjump"/>
            <a:extLst>
              <a:ext uri="{FF2B5EF4-FFF2-40B4-BE49-F238E27FC236}">
                <a16:creationId xmlns:a16="http://schemas.microsoft.com/office/drawing/2014/main" id="{3DE36AF0-0403-A700-6D1A-BF34B982565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4233290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22"/>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2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2"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72226DF-6DAC-D558-3B41-DF00547E21A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8695C4DA-2FF9-73BA-2644-587FE69984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DCE801AD-5022-489C-FE66-35B240BBB8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67B37FC4-617E-FEBE-9BF3-06F401770B8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251BD2DD-A296-6C50-E07C-3D06F79F9E6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91915969-5B53-74FC-D0B3-475C6F9DBF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ACCF543F-CF5F-8327-336C-D93BFD14422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297084" y="129640"/>
            <a:ext cx="4337614"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2700" b="0" i="0" u="none" strike="noStrike" kern="1200" cap="none" spc="0" normalizeH="0" baseline="0" noProof="0" dirty="0">
                <a:ln>
                  <a:noFill/>
                </a:ln>
                <a:solidFill>
                  <a:prstClr val="black"/>
                </a:solidFill>
                <a:effectLst/>
                <a:uLnTx/>
                <a:uFillTx/>
                <a:ea typeface="+mn-ea"/>
                <a:cs typeface="+mn-cs"/>
              </a:rPr>
              <a:t>New and improved </a:t>
            </a:r>
            <a:r>
              <a:rPr kumimoji="0" lang="en-GB" sz="2700" b="0" i="0" u="none" strike="noStrike" kern="1200" cap="none" spc="0" normalizeH="0" baseline="0" noProof="0" dirty="0" err="1">
                <a:ln>
                  <a:noFill/>
                </a:ln>
                <a:solidFill>
                  <a:prstClr val="black"/>
                </a:solidFill>
                <a:effectLst/>
                <a:uLnTx/>
                <a:uFillTx/>
                <a:ea typeface="+mn-ea"/>
                <a:cs typeface="+mn-cs"/>
              </a:rPr>
              <a:t>iPIC</a:t>
            </a:r>
            <a:r>
              <a:rPr kumimoji="0" lang="en-GB" sz="2700" b="0" i="0" u="none" strike="noStrike" kern="1200" cap="none" spc="0" normalizeH="0" baseline="0" noProof="0" dirty="0">
                <a:ln>
                  <a:noFill/>
                </a:ln>
                <a:solidFill>
                  <a:prstClr val="black"/>
                </a:solidFill>
                <a:effectLst/>
                <a:uLnTx/>
                <a:uFillTx/>
                <a:ea typeface="+mn-ea"/>
                <a:cs typeface="+mn-cs"/>
              </a:rPr>
              <a:t> (Informal Prior Informed Consent) platform </a:t>
            </a:r>
            <a:r>
              <a:rPr kumimoji="0" lang="en-GB" sz="2700" b="0" i="1" u="none" strike="noStrike" kern="1200" cap="none" spc="0" normalizeH="0" baseline="0" noProof="0" dirty="0">
                <a:ln>
                  <a:noFill/>
                </a:ln>
                <a:solidFill>
                  <a:prstClr val="black"/>
                </a:solidFill>
                <a:effectLst/>
                <a:uLnTx/>
                <a:uFillTx/>
                <a:ea typeface="+mn-ea"/>
                <a:cs typeface="+mn-cs"/>
              </a:rPr>
              <a:t>(2020)</a:t>
            </a:r>
            <a:endParaRPr kumimoji="0" lang="en-US" sz="27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456246" y="1584843"/>
            <a:ext cx="5230816" cy="4141361"/>
          </a:xfrm>
          <a:prstGeom prst="rect">
            <a:avLst/>
          </a:prstGeom>
        </p:spPr>
        <p:txBody>
          <a:bodyPr vert="horz" lIns="91440" tIns="45720" rIns="91440" bIns="45720" rtlCol="0">
            <a:normAutofit/>
          </a:bodyPr>
          <a:lstStyle/>
          <a:p>
            <a:pPr marL="0" indent="0">
              <a:lnSpc>
                <a:spcPct val="110000"/>
              </a:lnSpc>
              <a:spcBef>
                <a:spcPts val="0"/>
              </a:spcBef>
              <a:buNone/>
            </a:pPr>
            <a:r>
              <a:rPr lang="en-GB" sz="1100" dirty="0"/>
              <a:t>The new </a:t>
            </a:r>
            <a:r>
              <a:rPr lang="en-GB" sz="1100" dirty="0" err="1"/>
              <a:t>iPIC</a:t>
            </a:r>
            <a:r>
              <a:rPr lang="en-GB" sz="1100" dirty="0"/>
              <a:t> (Informal Prior Informed Consent) online system provides member countries with a standardised and personalised access to key licensing system data in each of the participating countries. As of June 2022, </a:t>
            </a:r>
            <a:r>
              <a:rPr lang="en-GB" sz="1100" dirty="0" err="1"/>
              <a:t>iPIC</a:t>
            </a:r>
            <a:r>
              <a:rPr lang="en-GB" sz="1100" dirty="0"/>
              <a:t> has at least 100 participating countries plus the European Union and lists more than 2000 companies authorised to trade ODS and hydrofluorocarbons (HFCs) in its database. Countries that have not yet registered to use </a:t>
            </a:r>
            <a:r>
              <a:rPr lang="en-GB" sz="1100" dirty="0" err="1"/>
              <a:t>iPIC</a:t>
            </a:r>
            <a:r>
              <a:rPr lang="en-GB" sz="1100" dirty="0"/>
              <a:t> Online are strongly encouraged to do so to help enhance their national monitoring and control of legal trade and unwanted trade in substances controlled under the Montreal Protocol.</a:t>
            </a:r>
          </a:p>
          <a:p>
            <a:pPr marL="0" indent="0">
              <a:lnSpc>
                <a:spcPct val="110000"/>
              </a:lnSpc>
              <a:spcBef>
                <a:spcPts val="0"/>
              </a:spcBef>
              <a:buNone/>
            </a:pPr>
            <a:endParaRPr lang="en-GB" sz="1100" dirty="0"/>
          </a:p>
          <a:p>
            <a:pPr marL="0" indent="0">
              <a:lnSpc>
                <a:spcPct val="110000"/>
              </a:lnSpc>
              <a:spcBef>
                <a:spcPts val="0"/>
              </a:spcBef>
              <a:buNone/>
            </a:pPr>
            <a:r>
              <a:rPr lang="en-GB" sz="1100" dirty="0"/>
              <a:t>Following consultations with active users of </a:t>
            </a:r>
            <a:r>
              <a:rPr lang="en-GB" sz="1100" dirty="0" err="1"/>
              <a:t>iPIC</a:t>
            </a:r>
            <a:r>
              <a:rPr lang="en-GB" sz="1100" dirty="0"/>
              <a:t> Online, the platform has been revised to further simplify its use and provide basic and straightforward information to trade and customs authorities to facilitate approval of ODS shipment and issuance of appropriate import/export licence.</a:t>
            </a:r>
          </a:p>
          <a:p>
            <a:pPr marL="0" indent="0">
              <a:lnSpc>
                <a:spcPct val="110000"/>
              </a:lnSpc>
              <a:spcBef>
                <a:spcPts val="0"/>
              </a:spcBef>
              <a:buNone/>
            </a:pPr>
            <a:endParaRPr lang="en-GB" sz="1100" dirty="0"/>
          </a:p>
          <a:p>
            <a:pPr marL="0" indent="0">
              <a:lnSpc>
                <a:spcPct val="110000"/>
              </a:lnSpc>
              <a:spcBef>
                <a:spcPts val="0"/>
              </a:spcBef>
              <a:buNone/>
            </a:pPr>
            <a:r>
              <a:rPr lang="en-GB" sz="1100" dirty="0"/>
              <a:t>Contact your UNEP Regional Coordinators or the </a:t>
            </a:r>
            <a:r>
              <a:rPr lang="en-GB" sz="1100" dirty="0" err="1"/>
              <a:t>iPIC</a:t>
            </a:r>
            <a:r>
              <a:rPr lang="en-GB" sz="1100" dirty="0"/>
              <a:t> Online Administrator for more information.</a:t>
            </a:r>
          </a:p>
        </p:txBody>
      </p:sp>
      <p:sp>
        <p:nvSpPr>
          <p:cNvPr id="12" name="TextBox 11">
            <a:extLst>
              <a:ext uri="{FF2B5EF4-FFF2-40B4-BE49-F238E27FC236}">
                <a16:creationId xmlns:a16="http://schemas.microsoft.com/office/drawing/2014/main" id="{89A4C4F6-CD34-9EE5-A830-B1B1B573AA34}"/>
              </a:ext>
            </a:extLst>
          </p:cNvPr>
          <p:cNvSpPr txBox="1"/>
          <p:nvPr/>
        </p:nvSpPr>
        <p:spPr>
          <a:xfrm>
            <a:off x="6456246" y="4740392"/>
            <a:ext cx="5638802" cy="106182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600"/>
              </a:spcAft>
              <a:buClrTx/>
              <a:buSzTx/>
              <a:tabLst/>
              <a:defRPr/>
            </a:pPr>
            <a:r>
              <a:rPr kumimoji="0" lang="en-GB" sz="120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Access iPIC online</a:t>
            </a:r>
            <a:endParaRPr lang="en-GB" sz="1200" dirty="0">
              <a:solidFill>
                <a:srgbClr val="1B397F"/>
              </a:solidFill>
            </a:endParaRPr>
          </a:p>
          <a:p>
            <a:pPr marR="0" lvl="0" algn="l" defTabSz="914400" rtl="0" eaLnBrk="1" fontAlgn="auto" latinLnBrk="0" hangingPunct="1">
              <a:lnSpc>
                <a:spcPct val="100000"/>
              </a:lnSpc>
              <a:spcBef>
                <a:spcPts val="0"/>
              </a:spcBef>
              <a:spcAft>
                <a:spcPts val="600"/>
              </a:spcAft>
              <a:buClrTx/>
              <a:buSzTx/>
              <a:tabLst/>
              <a:defRPr/>
            </a:pPr>
            <a:r>
              <a:rPr kumimoji="0" lang="en-GB" sz="1200" i="0" u="none" strike="noStrike" kern="1200" cap="none" spc="0" normalizeH="0" baseline="0" noProof="0" dirty="0">
                <a:ln>
                  <a:noFill/>
                </a:ln>
                <a:solidFill>
                  <a:srgbClr val="1B397F"/>
                </a:solidFill>
                <a:effectLst/>
                <a:uLnTx/>
                <a:uFillTx/>
                <a:ea typeface="+mn-ea"/>
                <a:cs typeface="+mn-cs"/>
                <a:hlinkClick r:id="rId3">
                  <a:extLst>
                    <a:ext uri="{A12FA001-AC4F-418D-AE19-62706E023703}">
                      <ahyp:hlinkClr xmlns:ahyp="http://schemas.microsoft.com/office/drawing/2018/hyperlinkcolor" val="tx"/>
                    </a:ext>
                  </a:extLst>
                </a:hlinkClick>
              </a:rPr>
              <a:t>Download iPIC flyer in English here</a:t>
            </a:r>
            <a:endParaRPr kumimoji="0" lang="en-GB" sz="1200" i="0" u="none" strike="noStrike" kern="1200" cap="none" spc="0" normalizeH="0" baseline="0" noProof="0" dirty="0">
              <a:ln>
                <a:noFill/>
              </a:ln>
              <a:solidFill>
                <a:srgbClr val="1B397F"/>
              </a:solidFill>
              <a:effectLst/>
              <a:uLnTx/>
              <a:uFillTx/>
              <a:ea typeface="+mn-ea"/>
              <a:cs typeface="+mn-cs"/>
            </a:endParaRPr>
          </a:p>
          <a:p>
            <a:pPr marR="0" lvl="0" algn="l" defTabSz="914400" rtl="0" eaLnBrk="1" fontAlgn="auto" latinLnBrk="0" hangingPunct="1">
              <a:lnSpc>
                <a:spcPct val="100000"/>
              </a:lnSpc>
              <a:spcBef>
                <a:spcPts val="0"/>
              </a:spcBef>
              <a:spcAft>
                <a:spcPts val="600"/>
              </a:spcAft>
              <a:buClrTx/>
              <a:buSzTx/>
              <a:tabLst/>
              <a:defRPr/>
            </a:pPr>
            <a:endParaRPr lang="fr-FR" sz="1200" i="0" u="none" strike="noStrike" dirty="0">
              <a:solidFill>
                <a:srgbClr val="1B397F"/>
              </a:solidFill>
              <a:effectLst/>
              <a:hlinkClick r:id="rId4">
                <a:extLst>
                  <a:ext uri="{A12FA001-AC4F-418D-AE19-62706E023703}">
                    <ahyp:hlinkClr xmlns:ahyp="http://schemas.microsoft.com/office/drawing/2018/hyperlinkcolor" val="tx"/>
                  </a:ext>
                </a:extLst>
              </a:hlinkClick>
            </a:endParaRPr>
          </a:p>
          <a:p>
            <a:pPr marR="0" lvl="0" algn="l" defTabSz="914400" rtl="0" eaLnBrk="1" fontAlgn="auto" latinLnBrk="0" hangingPunct="1">
              <a:lnSpc>
                <a:spcPct val="100000"/>
              </a:lnSpc>
              <a:spcBef>
                <a:spcPts val="0"/>
              </a:spcBef>
              <a:spcAft>
                <a:spcPts val="600"/>
              </a:spcAft>
              <a:buClrTx/>
              <a:buSzTx/>
              <a:tabLst/>
              <a:defRPr/>
            </a:pPr>
            <a:r>
              <a:rPr lang="fr-FR" sz="1200" i="0" u="none" strike="noStrike" dirty="0">
                <a:solidFill>
                  <a:srgbClr val="1B397F"/>
                </a:solidFill>
                <a:effectLst/>
                <a:hlinkClick r:id="rId5">
                  <a:extLst>
                    <a:ext uri="{A12FA001-AC4F-418D-AE19-62706E023703}">
                      <ahyp:hlinkClr xmlns:ahyp="http://schemas.microsoft.com/office/drawing/2018/hyperlinkcolor" val="tx"/>
                    </a:ext>
                  </a:extLst>
                </a:hlinkClick>
              </a:rPr>
              <a:t>Read the </a:t>
            </a:r>
            <a:r>
              <a:rPr lang="fr-FR" sz="1200" i="0" u="none" strike="noStrike" dirty="0" err="1">
                <a:solidFill>
                  <a:srgbClr val="1B397F"/>
                </a:solidFill>
                <a:effectLst/>
                <a:hlinkClick r:id="rId5">
                  <a:extLst>
                    <a:ext uri="{A12FA001-AC4F-418D-AE19-62706E023703}">
                      <ahyp:hlinkClr xmlns:ahyp="http://schemas.microsoft.com/office/drawing/2018/hyperlinkcolor" val="tx"/>
                    </a:ext>
                  </a:extLst>
                </a:hlinkClick>
              </a:rPr>
              <a:t>iPIC</a:t>
            </a:r>
            <a:r>
              <a:rPr lang="fr-FR" sz="1200" i="0" u="none" strike="noStrike" dirty="0">
                <a:solidFill>
                  <a:srgbClr val="1B397F"/>
                </a:solidFill>
                <a:effectLst/>
                <a:hlinkClick r:id="rId5">
                  <a:extLst>
                    <a:ext uri="{A12FA001-AC4F-418D-AE19-62706E023703}">
                      <ahyp:hlinkClr xmlns:ahyp="http://schemas.microsoft.com/office/drawing/2018/hyperlinkcolor" val="tx"/>
                    </a:ext>
                  </a:extLst>
                </a:hlinkClick>
              </a:rPr>
              <a:t> 2024 Annual Report in English </a:t>
            </a:r>
            <a:r>
              <a:rPr lang="fr-FR" sz="1200" i="0" u="none" strike="noStrike" dirty="0" err="1">
                <a:solidFill>
                  <a:srgbClr val="1B397F"/>
                </a:solidFill>
                <a:effectLst/>
                <a:hlinkClick r:id="rId5">
                  <a:extLst>
                    <a:ext uri="{A12FA001-AC4F-418D-AE19-62706E023703}">
                      <ahyp:hlinkClr xmlns:ahyp="http://schemas.microsoft.com/office/drawing/2018/hyperlinkcolor" val="tx"/>
                    </a:ext>
                  </a:extLst>
                </a:hlinkClick>
              </a:rPr>
              <a:t>here</a:t>
            </a:r>
            <a:endParaRPr lang="fr-FR" sz="1200" i="0" u="none" strike="noStrike" dirty="0">
              <a:solidFill>
                <a:srgbClr val="1B397F"/>
              </a:solidFill>
              <a:effectLst/>
            </a:endParaRPr>
          </a:p>
        </p:txBody>
      </p:sp>
      <p:sp>
        <p:nvSpPr>
          <p:cNvPr id="3" name="Ellipse 2">
            <a:extLst>
              <a:ext uri="{FF2B5EF4-FFF2-40B4-BE49-F238E27FC236}">
                <a16:creationId xmlns:a16="http://schemas.microsoft.com/office/drawing/2014/main" id="{1B034E42-38C9-2825-10CF-3FDCF542CB8E}"/>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capture d’écran, Police, symbole&#10;&#10;Description générée automatiquement">
            <a:extLst>
              <a:ext uri="{FF2B5EF4-FFF2-40B4-BE49-F238E27FC236}">
                <a16:creationId xmlns:a16="http://schemas.microsoft.com/office/drawing/2014/main" id="{F96991B2-F200-C302-5898-7A2B052533A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7" name="Text Box 6">
            <a:extLst>
              <a:ext uri="{FF2B5EF4-FFF2-40B4-BE49-F238E27FC236}">
                <a16:creationId xmlns:a16="http://schemas.microsoft.com/office/drawing/2014/main" id="{796CA2C6-DB79-ED44-AC4F-5ED7C9B7F82C}"/>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8" name="Image 17" descr="Une image contenant texte, capture d’écran, Site web, Publicité en ligne&#10;&#10;Description générée automatiquement">
            <a:hlinkClick r:id="rId3"/>
            <a:extLst>
              <a:ext uri="{FF2B5EF4-FFF2-40B4-BE49-F238E27FC236}">
                <a16:creationId xmlns:a16="http://schemas.microsoft.com/office/drawing/2014/main" id="{572422FA-6171-2BD8-7CA0-7221A210D81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42811" y="945141"/>
            <a:ext cx="3333754" cy="4718581"/>
          </a:xfrm>
          <a:prstGeom prst="rect">
            <a:avLst/>
          </a:prstGeom>
        </p:spPr>
      </p:pic>
      <p:sp>
        <p:nvSpPr>
          <p:cNvPr id="20" name="Ellipse 19">
            <a:hlinkClick r:id="rId8" action="ppaction://hlinksldjump"/>
            <a:extLst>
              <a:ext uri="{FF2B5EF4-FFF2-40B4-BE49-F238E27FC236}">
                <a16:creationId xmlns:a16="http://schemas.microsoft.com/office/drawing/2014/main" id="{8E1896DB-E319-46FB-1C0C-637264FAC59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8" action="ppaction://hlinksldjump"/>
            <a:extLst>
              <a:ext uri="{FF2B5EF4-FFF2-40B4-BE49-F238E27FC236}">
                <a16:creationId xmlns:a16="http://schemas.microsoft.com/office/drawing/2014/main" id="{1BF2AECC-39B4-C0C6-D214-8DB7C9CFC8D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cxnSp>
        <p:nvCxnSpPr>
          <p:cNvPr id="2" name="Connecteur droit 1">
            <a:extLst>
              <a:ext uri="{FF2B5EF4-FFF2-40B4-BE49-F238E27FC236}">
                <a16:creationId xmlns:a16="http://schemas.microsoft.com/office/drawing/2014/main" id="{233A27D3-7319-CA54-F33A-CD677C94118A}"/>
              </a:ext>
            </a:extLst>
          </p:cNvPr>
          <p:cNvCxnSpPr/>
          <p:nvPr/>
        </p:nvCxnSpPr>
        <p:spPr>
          <a:xfrm>
            <a:off x="6456246" y="5435452"/>
            <a:ext cx="415248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Ellipse 22">
            <a:hlinkClick r:id="rId10" action="ppaction://hlinksldjump"/>
            <a:extLst>
              <a:ext uri="{FF2B5EF4-FFF2-40B4-BE49-F238E27FC236}">
                <a16:creationId xmlns:a16="http://schemas.microsoft.com/office/drawing/2014/main" id="{9B9D0340-4F76-0C12-63B9-C35FFBC75962}"/>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Cercle avec flèche gauche avec un remplissage uni">
            <a:hlinkClick r:id="rId10" action="ppaction://hlinksldjump"/>
            <a:extLst>
              <a:ext uri="{FF2B5EF4-FFF2-40B4-BE49-F238E27FC236}">
                <a16:creationId xmlns:a16="http://schemas.microsoft.com/office/drawing/2014/main" id="{93044392-830B-5171-C92B-A6672F9495AA}"/>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91687681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23"/>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3" grpId="0" animBg="1"/>
      <p:bldP spid="23"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9E4C5-1F83-6C6B-0292-50BDF9FD5C94}"/>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09A3BC9-06EE-F621-7A7C-46F210915E9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C10E82AA-BEC4-274C-124E-2096AF2E0E1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D6B414D-B4AB-EBBD-9D04-C09F5CD12A8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C29D5CB-E995-8A38-5C6B-9D84158399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3041D779-21AC-E226-3A4B-372CB0DBFD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275577C9-E84D-1DB5-0789-1DEC35EF15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FF0DBF27-B44C-7C6D-24C8-8A96CF8F9A5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3" name="Ellipse 2">
            <a:extLst>
              <a:ext uri="{FF2B5EF4-FFF2-40B4-BE49-F238E27FC236}">
                <a16:creationId xmlns:a16="http://schemas.microsoft.com/office/drawing/2014/main" id="{ACC5842E-831F-12AF-1365-62B1223D63C6}"/>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capture d’écran, Police, symbole&#10;&#10;Description générée automatiquement">
            <a:extLst>
              <a:ext uri="{FF2B5EF4-FFF2-40B4-BE49-F238E27FC236}">
                <a16:creationId xmlns:a16="http://schemas.microsoft.com/office/drawing/2014/main" id="{A703E296-0C72-717F-8F91-1BE39BD4D2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8" name="Text Box 6">
            <a:extLst>
              <a:ext uri="{FF2B5EF4-FFF2-40B4-BE49-F238E27FC236}">
                <a16:creationId xmlns:a16="http://schemas.microsoft.com/office/drawing/2014/main" id="{4970F8ED-FB32-504A-F516-66DD4C3F7127}"/>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conception&#10;&#10;Description générée automatiquement">
            <a:hlinkClick r:id="rId3"/>
            <a:extLst>
              <a:ext uri="{FF2B5EF4-FFF2-40B4-BE49-F238E27FC236}">
                <a16:creationId xmlns:a16="http://schemas.microsoft.com/office/drawing/2014/main" id="{93535407-184F-6F6C-3C19-81B669D7E3C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92" y="948972"/>
            <a:ext cx="3334500" cy="4716546"/>
          </a:xfrm>
          <a:prstGeom prst="rect">
            <a:avLst/>
          </a:prstGeom>
        </p:spPr>
      </p:pic>
      <p:sp>
        <p:nvSpPr>
          <p:cNvPr id="21" name="TextBox 13">
            <a:extLst>
              <a:ext uri="{FF2B5EF4-FFF2-40B4-BE49-F238E27FC236}">
                <a16:creationId xmlns:a16="http://schemas.microsoft.com/office/drawing/2014/main" id="{610EED45-F4F6-1EDA-1FB7-5BADE1112AFB}"/>
              </a:ext>
            </a:extLst>
          </p:cNvPr>
          <p:cNvSpPr txBox="1"/>
          <p:nvPr/>
        </p:nvSpPr>
        <p:spPr>
          <a:xfrm>
            <a:off x="6817745" y="970590"/>
            <a:ext cx="6089005" cy="1325563"/>
          </a:xfrm>
        </p:spPr>
        <p:txBody>
          <a:bodyPr vert="horz" lIns="91440" tIns="45720" rIns="91440" bIns="45720" rtlCol="0" anchor="ctr">
            <a:normAutofit/>
          </a:bodyPr>
          <a:lstStyle/>
          <a:p>
            <a:pPr>
              <a:lnSpc>
                <a:spcPct val="90000"/>
              </a:lnSpc>
              <a:spcBef>
                <a:spcPct val="0"/>
              </a:spcBef>
              <a:spcAft>
                <a:spcPts val="600"/>
              </a:spcAft>
              <a:defRPr/>
            </a:pPr>
            <a:r>
              <a:rPr kumimoji="0" lang="en-GB" sz="3000" b="0" i="0" u="none" strike="noStrike" kern="1200" cap="none" spc="0" normalizeH="0" baseline="0" noProof="0" dirty="0">
                <a:ln>
                  <a:noFill/>
                </a:ln>
                <a:solidFill>
                  <a:prstClr val="black"/>
                </a:solidFill>
                <a:effectLst/>
                <a:uLnTx/>
                <a:uFillTx/>
                <a:ea typeface="+mn-ea"/>
                <a:cs typeface="+mn-cs"/>
              </a:rPr>
              <a:t>HCFC Quota and Licence</a:t>
            </a:r>
          </a:p>
          <a:p>
            <a:pPr>
              <a:lnSpc>
                <a:spcPct val="90000"/>
              </a:lnSpc>
              <a:spcBef>
                <a:spcPct val="0"/>
              </a:spcBef>
              <a:spcAft>
                <a:spcPts val="600"/>
              </a:spcAft>
              <a:defRPr/>
            </a:pPr>
            <a:r>
              <a:rPr kumimoji="0" lang="en-GB" sz="3000" b="0" i="0" u="none" strike="noStrike" kern="1200" cap="none" spc="0" normalizeH="0" baseline="0" noProof="0" dirty="0">
                <a:ln>
                  <a:noFill/>
                </a:ln>
                <a:solidFill>
                  <a:prstClr val="black"/>
                </a:solidFill>
                <a:effectLst/>
                <a:uLnTx/>
                <a:uFillTx/>
                <a:ea typeface="+mn-ea"/>
                <a:cs typeface="+mn-cs"/>
              </a:rPr>
              <a:t>Tracker</a:t>
            </a:r>
            <a:r>
              <a:rPr kumimoji="0" lang="en-GB" sz="3000" b="0" i="1" u="none" strike="noStrike" kern="1200" cap="none" spc="0" normalizeH="0" baseline="0" noProof="0" dirty="0">
                <a:ln>
                  <a:noFill/>
                </a:ln>
                <a:solidFill>
                  <a:prstClr val="black"/>
                </a:solidFill>
                <a:effectLst/>
                <a:uLnTx/>
                <a:uFillTx/>
                <a:ea typeface="+mn-ea"/>
                <a:cs typeface="+mn-cs"/>
              </a:rPr>
              <a:t> (2020)</a:t>
            </a:r>
          </a:p>
        </p:txBody>
      </p:sp>
      <p:sp>
        <p:nvSpPr>
          <p:cNvPr id="22" name="Content Placeholder 2">
            <a:extLst>
              <a:ext uri="{FF2B5EF4-FFF2-40B4-BE49-F238E27FC236}">
                <a16:creationId xmlns:a16="http://schemas.microsoft.com/office/drawing/2014/main" id="{3FE79CCA-FB40-B875-E74A-D48A64E8EA74}"/>
              </a:ext>
            </a:extLst>
          </p:cNvPr>
          <p:cNvSpPr txBox="1">
            <a:spLocks/>
          </p:cNvSpPr>
          <p:nvPr/>
        </p:nvSpPr>
        <p:spPr>
          <a:xfrm>
            <a:off x="6817739" y="2128457"/>
            <a:ext cx="4833913" cy="3715181"/>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Font typeface="Arial" panose="020B0604020202020204" pitchFamily="34" charset="0"/>
              <a:buNone/>
            </a:pPr>
            <a:r>
              <a:rPr lang="en-GB" sz="1100" dirty="0"/>
              <a:t>The HCFC Quota and Licence Tracker Desktop Application is a simple but powerful tool designed to assist National Ozone Officers in Article 5 countries in their daily work. The tracker enables the planning, calculating, monitoring and management of consumption quotas and licences for HCFCs. It can be simply used as a tracking tool, or for future planning by analysing and making adjustments with substances and quantities and directly assess the potential results on your national consumption.</a:t>
            </a:r>
          </a:p>
          <a:p>
            <a:pPr marL="0" indent="0">
              <a:lnSpc>
                <a:spcPct val="110000"/>
              </a:lnSpc>
              <a:spcBef>
                <a:spcPts val="0"/>
              </a:spcBef>
              <a:buFont typeface="Arial" panose="020B0604020202020204" pitchFamily="34" charset="0"/>
              <a:buNone/>
            </a:pPr>
            <a:endParaRPr lang="en-GB" sz="1100" dirty="0"/>
          </a:p>
          <a:p>
            <a:pPr marL="0" indent="0">
              <a:lnSpc>
                <a:spcPct val="110000"/>
              </a:lnSpc>
              <a:spcBef>
                <a:spcPts val="0"/>
              </a:spcBef>
              <a:buFont typeface="Arial" panose="020B0604020202020204" pitchFamily="34" charset="0"/>
              <a:buNone/>
            </a:pPr>
            <a:r>
              <a:rPr lang="en-GB" sz="1100" dirty="0"/>
              <a:t>The inbuilt gauge and summary information in the application will instantly display the HCFC quota used and that remaining according to what has been entered in terms of allocations assigned to specific companies.  The ODP values used in this tool are the values incorporated into the text of the Montreal Protocol which provides standardisation and ensures accuracy of your allocations. </a:t>
            </a:r>
          </a:p>
        </p:txBody>
      </p:sp>
      <p:sp>
        <p:nvSpPr>
          <p:cNvPr id="23" name="TextBox 11">
            <a:extLst>
              <a:ext uri="{FF2B5EF4-FFF2-40B4-BE49-F238E27FC236}">
                <a16:creationId xmlns:a16="http://schemas.microsoft.com/office/drawing/2014/main" id="{7D877EF1-1456-29BB-2D43-24F7217567BE}"/>
              </a:ext>
            </a:extLst>
          </p:cNvPr>
          <p:cNvSpPr txBox="1"/>
          <p:nvPr/>
        </p:nvSpPr>
        <p:spPr>
          <a:xfrm>
            <a:off x="6720374" y="4713325"/>
            <a:ext cx="4031655" cy="35394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GB" sz="1700" dirty="0">
                <a:solidFill>
                  <a:srgbClr val="1B3A7F"/>
                </a:solidFill>
                <a:hlinkClick r:id="rId3">
                  <a:extLst>
                    <a:ext uri="{A12FA001-AC4F-418D-AE19-62706E023703}">
                      <ahyp:hlinkClr xmlns:ahyp="http://schemas.microsoft.com/office/drawing/2018/hyperlinkcolor" val="tx"/>
                    </a:ext>
                  </a:extLst>
                </a:hlinkClick>
              </a:rPr>
              <a:t>Read the flyer in English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24" name="TextBox 1">
            <a:extLst>
              <a:ext uri="{FF2B5EF4-FFF2-40B4-BE49-F238E27FC236}">
                <a16:creationId xmlns:a16="http://schemas.microsoft.com/office/drawing/2014/main" id="{3FD2F37B-BB1C-4C60-1D4E-1F8AD696CCF0}"/>
              </a:ext>
            </a:extLst>
          </p:cNvPr>
          <p:cNvSpPr txBox="1"/>
          <p:nvPr/>
        </p:nvSpPr>
        <p:spPr>
          <a:xfrm>
            <a:off x="6812587" y="6173273"/>
            <a:ext cx="4031655" cy="35394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17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Access the app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25" name="ZoneTexte 24">
            <a:extLst>
              <a:ext uri="{FF2B5EF4-FFF2-40B4-BE49-F238E27FC236}">
                <a16:creationId xmlns:a16="http://schemas.microsoft.com/office/drawing/2014/main" id="{35454AE0-C8E9-7AC1-92C6-C0FC1317A2A5}"/>
              </a:ext>
            </a:extLst>
          </p:cNvPr>
          <p:cNvSpPr txBox="1"/>
          <p:nvPr/>
        </p:nvSpPr>
        <p:spPr>
          <a:xfrm>
            <a:off x="6757131" y="5488546"/>
            <a:ext cx="6666614" cy="353943"/>
          </a:xfrm>
          <a:prstGeom prst="rect">
            <a:avLst/>
          </a:prstGeom>
          <a:noFill/>
        </p:spPr>
        <p:txBody>
          <a:bodyPr wrap="square">
            <a:spAutoFit/>
          </a:bodyPr>
          <a:lstStyle/>
          <a:p>
            <a:r>
              <a:rPr lang="fr-FR" sz="1700" u="sng" dirty="0">
                <a:solidFill>
                  <a:srgbClr val="1B397F"/>
                </a:solidFill>
                <a:hlinkClick r:id="rId6">
                  <a:extLst>
                    <a:ext uri="{A12FA001-AC4F-418D-AE19-62706E023703}">
                      <ahyp:hlinkClr xmlns:ahyp="http://schemas.microsoft.com/office/drawing/2018/hyperlinkcolor" val="tx"/>
                    </a:ext>
                  </a:extLst>
                </a:hlinkClick>
              </a:rPr>
              <a:t>Lea aquí el folleto en español</a:t>
            </a:r>
            <a:endParaRPr lang="fr-FR" sz="1700" u="sng" dirty="0">
              <a:solidFill>
                <a:srgbClr val="1B397F"/>
              </a:solidFill>
            </a:endParaRPr>
          </a:p>
        </p:txBody>
      </p:sp>
      <p:sp>
        <p:nvSpPr>
          <p:cNvPr id="26" name="ZoneTexte 25">
            <a:extLst>
              <a:ext uri="{FF2B5EF4-FFF2-40B4-BE49-F238E27FC236}">
                <a16:creationId xmlns:a16="http://schemas.microsoft.com/office/drawing/2014/main" id="{D3890F6F-E2E4-1854-90FE-44A32739C6CD}"/>
              </a:ext>
            </a:extLst>
          </p:cNvPr>
          <p:cNvSpPr txBox="1"/>
          <p:nvPr/>
        </p:nvSpPr>
        <p:spPr>
          <a:xfrm>
            <a:off x="6757133" y="5096123"/>
            <a:ext cx="7283302" cy="353943"/>
          </a:xfrm>
          <a:prstGeom prst="rect">
            <a:avLst/>
          </a:prstGeom>
          <a:noFill/>
        </p:spPr>
        <p:txBody>
          <a:bodyPr wrap="square">
            <a:spAutoFit/>
          </a:bodyPr>
          <a:lstStyle/>
          <a:p>
            <a:r>
              <a:rPr lang="fr-FR" sz="1700" dirty="0">
                <a:solidFill>
                  <a:srgbClr val="1B397F"/>
                </a:solidFill>
                <a:hlinkClick r:id="rId7">
                  <a:extLst>
                    <a:ext uri="{A12FA001-AC4F-418D-AE19-62706E023703}">
                      <ahyp:hlinkClr xmlns:ahyp="http://schemas.microsoft.com/office/drawing/2018/hyperlinkcolor" val="tx"/>
                    </a:ext>
                  </a:extLst>
                </a:hlinkClick>
              </a:rPr>
              <a:t>Lisez le dépliant en français ici</a:t>
            </a:r>
            <a:endParaRPr lang="fr-FR" sz="1700" dirty="0">
              <a:solidFill>
                <a:srgbClr val="1B397F"/>
              </a:solidFill>
            </a:endParaRPr>
          </a:p>
        </p:txBody>
      </p:sp>
      <p:cxnSp>
        <p:nvCxnSpPr>
          <p:cNvPr id="27" name="Connecteur droit 26">
            <a:extLst>
              <a:ext uri="{FF2B5EF4-FFF2-40B4-BE49-F238E27FC236}">
                <a16:creationId xmlns:a16="http://schemas.microsoft.com/office/drawing/2014/main" id="{8ABE0504-1978-EE5C-B544-BD8D3FEA9C37}"/>
              </a:ext>
            </a:extLst>
          </p:cNvPr>
          <p:cNvCxnSpPr/>
          <p:nvPr/>
        </p:nvCxnSpPr>
        <p:spPr>
          <a:xfrm>
            <a:off x="6812587" y="6122325"/>
            <a:ext cx="415248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Ellipse 11">
            <a:hlinkClick r:id="rId8" action="ppaction://hlinksldjump"/>
            <a:extLst>
              <a:ext uri="{FF2B5EF4-FFF2-40B4-BE49-F238E27FC236}">
                <a16:creationId xmlns:a16="http://schemas.microsoft.com/office/drawing/2014/main" id="{5812A33D-3A6F-5A7D-880F-FF0FDBFF056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4" name="Graphique 13" descr="Logement avec un remplissage uni">
            <a:hlinkClick r:id="rId8" action="ppaction://hlinksldjump"/>
            <a:extLst>
              <a:ext uri="{FF2B5EF4-FFF2-40B4-BE49-F238E27FC236}">
                <a16:creationId xmlns:a16="http://schemas.microsoft.com/office/drawing/2014/main" id="{C14D21CD-9799-1EAC-AA4D-96FB4C3170E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5" name="Ellipse 4">
            <a:hlinkClick r:id="rId10" action="ppaction://hlinksldjump"/>
            <a:extLst>
              <a:ext uri="{FF2B5EF4-FFF2-40B4-BE49-F238E27FC236}">
                <a16:creationId xmlns:a16="http://schemas.microsoft.com/office/drawing/2014/main" id="{767063AC-7219-753E-D8B0-B7B4954D4F70}"/>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9" name="Graphique 8" descr="Cercle avec flèche gauche avec un remplissage uni">
            <a:hlinkClick r:id="rId10" action="ppaction://hlinksldjump"/>
            <a:extLst>
              <a:ext uri="{FF2B5EF4-FFF2-40B4-BE49-F238E27FC236}">
                <a16:creationId xmlns:a16="http://schemas.microsoft.com/office/drawing/2014/main" id="{E1D0387A-0CD0-6EC0-0FFF-9E6C32329101}"/>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12454167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4"/>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9"/>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5" grpId="0" animBg="1"/>
      <p:bldP spid="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54D5D63-97CC-AA20-A3A1-2E9BC6BCEF8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7A40EF24-644F-89D6-B1DF-2284DF4C09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DDF2C65-CD96-5745-2EDD-0B93834B75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10096D3A-F789-A17A-ACF5-3ECCF57CA2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9FD212EA-4173-B231-0431-D7B5A513A1B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88E0EAFD-9B5B-429E-13B9-83083E41A9C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F67FBD15-22B3-B54C-A9B9-E3AFA5D7BF5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83015" y="1434859"/>
            <a:ext cx="5151786"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Refrigerant Identifier Video series: Guidance on how to identify refrigerants using a refrigerant identifier </a:t>
            </a:r>
            <a:r>
              <a:rPr kumimoji="0" lang="en-GB" sz="3200" b="0" i="1" u="none" strike="noStrike" kern="1200" cap="none" spc="0" normalizeH="0" baseline="0" noProof="0" dirty="0">
                <a:ln>
                  <a:noFill/>
                </a:ln>
                <a:solidFill>
                  <a:prstClr val="black"/>
                </a:solidFill>
                <a:effectLst/>
                <a:uLnTx/>
                <a:uFillTx/>
                <a:ea typeface="+mn-ea"/>
                <a:cs typeface="+mn-cs"/>
              </a:rPr>
              <a:t>(2018)</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4" y="3233601"/>
            <a:ext cx="4953877" cy="2588037"/>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Video series on guidance on how to identify refrigerants using a refrigerant identifier. This new </a:t>
            </a:r>
            <a:r>
              <a:rPr lang="en-GB" sz="1300" dirty="0" err="1"/>
              <a:t>OzonAction</a:t>
            </a:r>
            <a:r>
              <a:rPr lang="en-GB" sz="1300" dirty="0"/>
              <a:t> video series consists of short instructional videos showing how to use and maintain a</a:t>
            </a:r>
          </a:p>
          <a:p>
            <a:pPr marL="0" indent="0">
              <a:lnSpc>
                <a:spcPct val="110000"/>
              </a:lnSpc>
              <a:spcBef>
                <a:spcPts val="0"/>
              </a:spcBef>
              <a:buNone/>
            </a:pPr>
            <a:r>
              <a:rPr lang="en-GB" sz="1300" dirty="0"/>
              <a:t>refrigerant identifier. The videos provide useful guidance on safety and best practice, understanding the difference between different identifier units, testing procedures and identification of results. It is intended for use by Montreal Protocol National Ozone Officers, Customs and Enforcement Officers as well as technicians involved in the servicing and maintenance of refrigeration and air-conditioning systems.</a:t>
            </a:r>
          </a:p>
        </p:txBody>
      </p:sp>
      <p:sp>
        <p:nvSpPr>
          <p:cNvPr id="3" name="TextBox 2">
            <a:extLst>
              <a:ext uri="{FF2B5EF4-FFF2-40B4-BE49-F238E27FC236}">
                <a16:creationId xmlns:a16="http://schemas.microsoft.com/office/drawing/2014/main" id="{ABD2B1F3-43F3-3FB6-7480-C98A3F847E6A}"/>
              </a:ext>
            </a:extLst>
          </p:cNvPr>
          <p:cNvSpPr txBox="1"/>
          <p:nvPr/>
        </p:nvSpPr>
        <p:spPr>
          <a:xfrm>
            <a:off x="6624564" y="5694900"/>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Download the guide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9AE62D34-7909-6D97-98FB-76CCB32B776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capture d’écran, Police, symbole&#10;&#10;Description générée automatiquement">
            <a:extLst>
              <a:ext uri="{FF2B5EF4-FFF2-40B4-BE49-F238E27FC236}">
                <a16:creationId xmlns:a16="http://schemas.microsoft.com/office/drawing/2014/main" id="{444C4A1B-3383-4182-8742-1DE04F28150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7" name="Text Box 6">
            <a:extLst>
              <a:ext uri="{FF2B5EF4-FFF2-40B4-BE49-F238E27FC236}">
                <a16:creationId xmlns:a16="http://schemas.microsoft.com/office/drawing/2014/main" id="{198B5F92-291D-9B75-BFE4-40E2DA1B7E9E}"/>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conception&#10;&#10;Description générée automatiquement">
            <a:hlinkClick r:id="rId2"/>
            <a:extLst>
              <a:ext uri="{FF2B5EF4-FFF2-40B4-BE49-F238E27FC236}">
                <a16:creationId xmlns:a16="http://schemas.microsoft.com/office/drawing/2014/main" id="{756A38B3-96ED-05A1-02F7-CFFFE28FBEC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9255" y="938065"/>
            <a:ext cx="3346753" cy="4732733"/>
          </a:xfrm>
          <a:prstGeom prst="rect">
            <a:avLst/>
          </a:prstGeom>
        </p:spPr>
      </p:pic>
      <p:sp>
        <p:nvSpPr>
          <p:cNvPr id="20" name="Ellipse 19">
            <a:hlinkClick r:id="rId5" action="ppaction://hlinksldjump"/>
            <a:extLst>
              <a:ext uri="{FF2B5EF4-FFF2-40B4-BE49-F238E27FC236}">
                <a16:creationId xmlns:a16="http://schemas.microsoft.com/office/drawing/2014/main" id="{08928DA0-EF2F-8104-7EBC-A1A2F10FA7E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5" action="ppaction://hlinksldjump"/>
            <a:extLst>
              <a:ext uri="{FF2B5EF4-FFF2-40B4-BE49-F238E27FC236}">
                <a16:creationId xmlns:a16="http://schemas.microsoft.com/office/drawing/2014/main" id="{8990E555-D93B-4D1C-71A3-20AF8B4DCF2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6" name="Ellipse 5">
            <a:hlinkClick r:id="rId7" action="ppaction://hlinksldjump"/>
            <a:extLst>
              <a:ext uri="{FF2B5EF4-FFF2-40B4-BE49-F238E27FC236}">
                <a16:creationId xmlns:a16="http://schemas.microsoft.com/office/drawing/2014/main" id="{EBA68069-82B2-0CFB-4716-8D33A4270212}"/>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Cercle avec flèche gauche avec un remplissage uni">
            <a:hlinkClick r:id="rId7" action="ppaction://hlinksldjump"/>
            <a:extLst>
              <a:ext uri="{FF2B5EF4-FFF2-40B4-BE49-F238E27FC236}">
                <a16:creationId xmlns:a16="http://schemas.microsoft.com/office/drawing/2014/main" id="{D23F0706-F95D-CBEE-1B5B-F222D1E777D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425172863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6"/>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5"/>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6" grpId="0" animBg="1"/>
      <p:bldP spid="6"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5EA57E1-D094-08C7-D8E2-A284A1E77BA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05D1868-E718-1AA8-A74E-2553EE3415D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A2DBB0AD-D52B-CDC8-8700-68772D9FAB5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7C55E584-4B18-C10B-9593-8B75921A3E1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89D92265-E6C6-2E52-3D80-AEE63FBC21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736D2F59-2677-92E4-5819-B91C361962F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B0E79F30-7CFE-331D-6E54-C0F992BCF00B}"/>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92386" y="799739"/>
            <a:ext cx="3459578"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err="1">
                <a:ln>
                  <a:noFill/>
                </a:ln>
                <a:solidFill>
                  <a:prstClr val="black"/>
                </a:solidFill>
                <a:effectLst/>
                <a:uLnTx/>
                <a:uFillTx/>
                <a:ea typeface="+mn-ea"/>
                <a:cs typeface="+mn-cs"/>
              </a:rPr>
              <a:t>WhatGas</a:t>
            </a:r>
            <a:r>
              <a:rPr kumimoji="0" lang="en-US" sz="3200" b="0" i="0" u="none" strike="noStrike" kern="1200" cap="none" spc="0" normalizeH="0" baseline="0" noProof="0" dirty="0">
                <a:ln>
                  <a:noFill/>
                </a:ln>
                <a:solidFill>
                  <a:prstClr val="black"/>
                </a:solidFill>
                <a:effectLst/>
                <a:uLnTx/>
                <a:uFillTx/>
                <a:ea typeface="+mn-ea"/>
                <a:cs typeface="+mn-cs"/>
              </a:rPr>
              <a:t>? </a:t>
            </a:r>
            <a:r>
              <a:rPr kumimoji="0" lang="en-US" sz="3200" b="0" i="1" u="none" strike="noStrike" kern="1200" cap="none" spc="0" normalizeH="0" baseline="0" noProof="0" dirty="0">
                <a:ln>
                  <a:noFill/>
                </a:ln>
                <a:solidFill>
                  <a:prstClr val="black"/>
                </a:solidFill>
                <a:effectLst/>
                <a:uLnTx/>
                <a:uFillTx/>
                <a:ea typeface="+mn-ea"/>
                <a:cs typeface="+mn-cs"/>
              </a:rPr>
              <a:t>(2018)</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5" y="2016597"/>
            <a:ext cx="5110236" cy="318459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a:t>
            </a:r>
            <a:r>
              <a:rPr lang="en-GB" sz="1300" dirty="0" err="1"/>
              <a:t>OzonAction</a:t>
            </a:r>
            <a:r>
              <a:rPr lang="en-GB" sz="1300" dirty="0"/>
              <a:t> ‘</a:t>
            </a:r>
            <a:r>
              <a:rPr lang="en-GB" sz="1300" dirty="0" err="1"/>
              <a:t>WhatGas</a:t>
            </a:r>
            <a:r>
              <a:rPr lang="en-GB" sz="1300" dirty="0"/>
              <a:t>?’ application is an information and identification tool for refrigerants gases: ozone depleting substances (ODS), HFCs and other alternatives. It is intended to provide some stakeholders, including Montreal Protocol National Ozone Officers, customs officers, and refrigeration and air-conditioning technicians with a modern, easy-to-use tool that can be accessed via mobile devices or the </a:t>
            </a:r>
            <a:r>
              <a:rPr lang="en-GB" sz="1300" dirty="0" err="1"/>
              <a:t>OzonAction</a:t>
            </a:r>
            <a:r>
              <a:rPr lang="en-GB" sz="1300" dirty="0"/>
              <a:t> website to facilitate work in the field, when dealing with or inspecting ODS and alternatives, and as a useful reference tool.</a:t>
            </a:r>
          </a:p>
          <a:p>
            <a:pPr marL="0" indent="0">
              <a:lnSpc>
                <a:spcPct val="110000"/>
              </a:lnSpc>
              <a:spcBef>
                <a:spcPts val="0"/>
              </a:spcBef>
              <a:buNone/>
            </a:pPr>
            <a:endParaRPr lang="en-GB" sz="1300" dirty="0"/>
          </a:p>
          <a:p>
            <a:pPr marL="0" indent="0">
              <a:lnSpc>
                <a:spcPct val="110000"/>
              </a:lnSpc>
              <a:spcBef>
                <a:spcPts val="0"/>
              </a:spcBef>
              <a:buNone/>
            </a:pPr>
            <a:r>
              <a:rPr lang="en-GB" sz="1300" dirty="0"/>
              <a:t>This latest release includes the 2022 Harmonized System (HS) Codes for HFCs and blends, which facilitates the process of inspection and identification of controlled and alternative substances.</a:t>
            </a:r>
            <a:endParaRPr lang="en-US" sz="1300" dirty="0"/>
          </a:p>
        </p:txBody>
      </p:sp>
      <p:sp>
        <p:nvSpPr>
          <p:cNvPr id="2" name="TextBox 1">
            <a:extLst>
              <a:ext uri="{FF2B5EF4-FFF2-40B4-BE49-F238E27FC236}">
                <a16:creationId xmlns:a16="http://schemas.microsoft.com/office/drawing/2014/main" id="{E5E90E2F-C62C-73CA-D38C-D4FC294330EA}"/>
              </a:ext>
            </a:extLst>
          </p:cNvPr>
          <p:cNvSpPr txBox="1"/>
          <p:nvPr/>
        </p:nvSpPr>
        <p:spPr>
          <a:xfrm>
            <a:off x="6624565" y="5316333"/>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flyer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EC6382E0-A018-D02F-2DB2-511C5703A1A4}"/>
              </a:ext>
            </a:extLst>
          </p:cNvPr>
          <p:cNvSpPr txBox="1"/>
          <p:nvPr/>
        </p:nvSpPr>
        <p:spPr>
          <a:xfrm>
            <a:off x="6624565" y="5829541"/>
            <a:ext cx="5038490"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Доступ к буклету на русском языке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Ellipse 5">
            <a:extLst>
              <a:ext uri="{FF2B5EF4-FFF2-40B4-BE49-F238E27FC236}">
                <a16:creationId xmlns:a16="http://schemas.microsoft.com/office/drawing/2014/main" id="{6F744DA5-2EF6-30C9-FBB3-1DEB8AA8052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capture d’écran, Police, symbole&#10;&#10;Description générée automatiquement">
            <a:extLst>
              <a:ext uri="{FF2B5EF4-FFF2-40B4-BE49-F238E27FC236}">
                <a16:creationId xmlns:a16="http://schemas.microsoft.com/office/drawing/2014/main" id="{9C58D834-0624-8C81-307E-CB8C13615F6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8" name="Text Box 6">
            <a:extLst>
              <a:ext uri="{FF2B5EF4-FFF2-40B4-BE49-F238E27FC236}">
                <a16:creationId xmlns:a16="http://schemas.microsoft.com/office/drawing/2014/main" id="{D8D12542-959A-AC94-FEC8-9D4DDB8A0088}"/>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20" name="Image 19" descr="Une image contenant texte, capture d’écran, Brochure, Site web&#10;&#10;Description générée automatiquement">
            <a:extLst>
              <a:ext uri="{FF2B5EF4-FFF2-40B4-BE49-F238E27FC236}">
                <a16:creationId xmlns:a16="http://schemas.microsoft.com/office/drawing/2014/main" id="{4F5CF0DB-E2E6-8201-8CBB-14E891C77CE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001" y="927294"/>
            <a:ext cx="3358973" cy="4754276"/>
          </a:xfrm>
          <a:prstGeom prst="rect">
            <a:avLst/>
          </a:prstGeom>
        </p:spPr>
      </p:pic>
      <p:sp>
        <p:nvSpPr>
          <p:cNvPr id="21" name="Ellipse 20">
            <a:hlinkClick r:id="rId6" action="ppaction://hlinksldjump"/>
            <a:extLst>
              <a:ext uri="{FF2B5EF4-FFF2-40B4-BE49-F238E27FC236}">
                <a16:creationId xmlns:a16="http://schemas.microsoft.com/office/drawing/2014/main" id="{DDA50D45-D7F9-9792-A23A-F53E820FC24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Logement avec un remplissage uni">
            <a:hlinkClick r:id="rId6" action="ppaction://hlinksldjump"/>
            <a:extLst>
              <a:ext uri="{FF2B5EF4-FFF2-40B4-BE49-F238E27FC236}">
                <a16:creationId xmlns:a16="http://schemas.microsoft.com/office/drawing/2014/main" id="{FD3E2838-ACD7-C8C0-864B-FC77572EE8B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8" name="Ellipse 7">
            <a:hlinkClick r:id="rId8" action="ppaction://hlinksldjump"/>
            <a:extLst>
              <a:ext uri="{FF2B5EF4-FFF2-40B4-BE49-F238E27FC236}">
                <a16:creationId xmlns:a16="http://schemas.microsoft.com/office/drawing/2014/main" id="{977F4494-CB9C-7F43-9CA9-9EEDCECBD592}"/>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6" name="Graphique 15" descr="Cercle avec flèche gauche avec un remplissage uni">
            <a:hlinkClick r:id="rId8" action="ppaction://hlinksldjump"/>
            <a:extLst>
              <a:ext uri="{FF2B5EF4-FFF2-40B4-BE49-F238E27FC236}">
                <a16:creationId xmlns:a16="http://schemas.microsoft.com/office/drawing/2014/main" id="{17BAC230-AC7A-DD36-480C-375949B95A1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18558488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1"/>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6"/>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8" grpId="0" animBg="1"/>
      <p:bldP spid="8"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E450F-EC97-7E0A-B6D3-880447BC2D3D}"/>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A7EDDAD-96CA-900C-19B7-5D1648F7242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791FB79-4BED-9B33-502C-9177C582D3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35609416-8A43-83ED-D2AA-95D1B14074F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6CF88C31-8FDF-DFBD-C156-F339C1296A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E90F140B-49C1-DA5B-E70A-8FDD94B243B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1988D95F-6DB7-948A-173D-B226C13F954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D0F7BECE-1EB6-3648-8077-F9E52337C5AF}"/>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F64DD0C8-2C92-B302-8D55-6106396F48D4}"/>
              </a:ext>
            </a:extLst>
          </p:cNvPr>
          <p:cNvSpPr txBox="1"/>
          <p:nvPr/>
        </p:nvSpPr>
        <p:spPr>
          <a:xfrm>
            <a:off x="6854495" y="1375225"/>
            <a:ext cx="5288917" cy="1728000"/>
          </a:xfrm>
        </p:spPr>
        <p:txBody>
          <a:bodyPr vert="horz" lIns="91440" tIns="45720" rIns="91440" bIns="45720" rtlCol="0" anchor="ctr">
            <a:noAutofit/>
          </a:bodyPr>
          <a:lstStyle/>
          <a:p>
            <a:pPr algn="l"/>
            <a:r>
              <a:rPr lang="fr-FR" sz="2700" i="0" u="none" strike="noStrike" dirty="0">
                <a:solidFill>
                  <a:srgbClr val="1E1E1E"/>
                </a:solidFill>
                <a:effectLst/>
              </a:rPr>
              <a:t>Guidance on </a:t>
            </a:r>
            <a:r>
              <a:rPr lang="fr-FR" sz="2700" i="0" u="none" strike="noStrike" dirty="0" err="1">
                <a:solidFill>
                  <a:srgbClr val="1E1E1E"/>
                </a:solidFill>
                <a:effectLst/>
              </a:rPr>
              <a:t>Streamlining</a:t>
            </a:r>
            <a:r>
              <a:rPr lang="fr-FR" sz="2700" i="0" u="none" strike="noStrike" dirty="0">
                <a:solidFill>
                  <a:srgbClr val="1E1E1E"/>
                </a:solidFill>
                <a:effectLst/>
              </a:rPr>
              <a:t> National ODS/HFC </a:t>
            </a:r>
            <a:r>
              <a:rPr lang="fr-FR" sz="2700" i="0" u="none" strike="noStrike" dirty="0" err="1">
                <a:solidFill>
                  <a:srgbClr val="1E1E1E"/>
                </a:solidFill>
                <a:effectLst/>
              </a:rPr>
              <a:t>Licensing</a:t>
            </a:r>
            <a:r>
              <a:rPr lang="fr-FR" sz="2700" i="0" u="none" strike="noStrike" dirty="0">
                <a:solidFill>
                  <a:srgbClr val="1E1E1E"/>
                </a:solidFill>
                <a:effectLst/>
              </a:rPr>
              <a:t> System in Asia and the Pacific (2024)</a:t>
            </a:r>
          </a:p>
        </p:txBody>
      </p:sp>
      <p:sp>
        <p:nvSpPr>
          <p:cNvPr id="10" name="Content Placeholder 2">
            <a:extLst>
              <a:ext uri="{FF2B5EF4-FFF2-40B4-BE49-F238E27FC236}">
                <a16:creationId xmlns:a16="http://schemas.microsoft.com/office/drawing/2014/main" id="{210F7A06-371A-10C1-B2F6-859A64D5F3B4}"/>
              </a:ext>
            </a:extLst>
          </p:cNvPr>
          <p:cNvSpPr>
            <a:spLocks noGrp="1"/>
          </p:cNvSpPr>
          <p:nvPr>
            <p:ph idx="4294967295"/>
          </p:nvPr>
        </p:nvSpPr>
        <p:spPr>
          <a:xfrm>
            <a:off x="6847470" y="2913056"/>
            <a:ext cx="5049737" cy="2162847"/>
          </a:xfrm>
          <a:prstGeom prst="rect">
            <a:avLst/>
          </a:prstGeom>
        </p:spPr>
        <p:txBody>
          <a:bodyPr vert="horz" lIns="91440" tIns="45720" rIns="91440" bIns="45720" rtlCol="0">
            <a:noAutofit/>
          </a:bodyPr>
          <a:lstStyle/>
          <a:p>
            <a:pPr marL="0" indent="0">
              <a:lnSpc>
                <a:spcPct val="110000"/>
              </a:lnSpc>
              <a:spcBef>
                <a:spcPts val="0"/>
              </a:spcBef>
              <a:buNone/>
            </a:pPr>
            <a:r>
              <a:rPr lang="en-GB" sz="1200" dirty="0"/>
              <a:t>This booklet is designed to assist the governments of developing countries (“Article 5 countries” under the Montreal Protocol on Substances that Deplete the Ozone Layer) in devising strategies for digital solutions in electronic import/export licensing systems to enhance monitoring, reporting, verification, and enforcement (MRVE) of licensing system of controlled substances under the Montreal Protocol. The key functions of these systems include facilitating interactions and information sharing among licensing authorities, importers, exporters, and Customs. </a:t>
            </a:r>
          </a:p>
          <a:p>
            <a:pPr marL="0" indent="0">
              <a:lnSpc>
                <a:spcPct val="110000"/>
              </a:lnSpc>
              <a:spcBef>
                <a:spcPts val="0"/>
              </a:spcBef>
              <a:buNone/>
            </a:pPr>
            <a:r>
              <a:rPr lang="en-GB" sz="1200" dirty="0"/>
              <a:t>The target audience is government officers responsible for operating licensing systems for substances controlled under the Montreal Protocol. The guidance offers an overview of available options and recommendations for Ozone-Depleting Substances (ODS) and hydrofluorocarbon (HFC) import/export control processes and how to integrate them with other online systems used for national-level international trade.</a:t>
            </a:r>
          </a:p>
        </p:txBody>
      </p:sp>
      <p:sp>
        <p:nvSpPr>
          <p:cNvPr id="5" name="TextBox 4">
            <a:extLst>
              <a:ext uri="{FF2B5EF4-FFF2-40B4-BE49-F238E27FC236}">
                <a16:creationId xmlns:a16="http://schemas.microsoft.com/office/drawing/2014/main" id="{FB6E5D82-6DEE-90EC-AAF9-6413B8BDCD97}"/>
              </a:ext>
            </a:extLst>
          </p:cNvPr>
          <p:cNvSpPr txBox="1"/>
          <p:nvPr/>
        </p:nvSpPr>
        <p:spPr>
          <a:xfrm>
            <a:off x="6847470" y="6016281"/>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A2C57095-391C-180B-9D49-867025274AFC}"/>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B1A4863D-498D-227B-4E26-81C750D8823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C5B4D058-54F3-989D-6907-CD9C34BC435D}"/>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3" name="Image 22" descr="Une image contenant texte, capture d’écran, conception&#10;&#10;Description générée automatiquement">
            <a:extLst>
              <a:ext uri="{FF2B5EF4-FFF2-40B4-BE49-F238E27FC236}">
                <a16:creationId xmlns:a16="http://schemas.microsoft.com/office/drawing/2014/main" id="{7A754F8D-AA87-D17B-25AC-1FF34C0BFA9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34816" y="962167"/>
            <a:ext cx="3305407" cy="4675395"/>
          </a:xfrm>
          <a:prstGeom prst="rect">
            <a:avLst/>
          </a:prstGeom>
        </p:spPr>
      </p:pic>
      <p:sp>
        <p:nvSpPr>
          <p:cNvPr id="6" name="Ellipse 5">
            <a:hlinkClick r:id="rId5" action="ppaction://hlinksldjump"/>
            <a:extLst>
              <a:ext uri="{FF2B5EF4-FFF2-40B4-BE49-F238E27FC236}">
                <a16:creationId xmlns:a16="http://schemas.microsoft.com/office/drawing/2014/main" id="{A7CFB6CF-AF87-F5B8-1422-B070E08DE21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Logement avec un remplissage uni">
            <a:hlinkClick r:id="rId5" action="ppaction://hlinksldjump"/>
            <a:extLst>
              <a:ext uri="{FF2B5EF4-FFF2-40B4-BE49-F238E27FC236}">
                <a16:creationId xmlns:a16="http://schemas.microsoft.com/office/drawing/2014/main" id="{90B86F92-980B-E228-7559-DBA3059245B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7" name="Ellipse 16">
            <a:hlinkClick r:id="rId7" action="ppaction://hlinksldjump"/>
            <a:extLst>
              <a:ext uri="{FF2B5EF4-FFF2-40B4-BE49-F238E27FC236}">
                <a16:creationId xmlns:a16="http://schemas.microsoft.com/office/drawing/2014/main" id="{1BDDD356-A950-B95E-2F2F-450490F985B4}"/>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7" action="ppaction://hlinksldjump"/>
            <a:extLst>
              <a:ext uri="{FF2B5EF4-FFF2-40B4-BE49-F238E27FC236}">
                <a16:creationId xmlns:a16="http://schemas.microsoft.com/office/drawing/2014/main" id="{79605C31-FCB8-E7EC-ABA7-F5CCAF51717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62130290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8"/>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7" grpId="0" animBg="1"/>
      <p:bldP spid="17"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F90C700-4488-B8B3-AA03-87189206C1F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3BE261D2-FE3E-A160-25F9-E9C7F858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8254D85-E3A1-1596-D80D-26E1C8771B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9695B17F-25BF-5825-9DE9-BDF333F9F0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FF72E05-71AA-A33B-4539-37AB080A492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96677A25-6828-C257-B675-608D837777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48E9DA7B-4BB8-8623-6106-D4DC8E6F6E2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994556" y="1562761"/>
            <a:ext cx="4488607" cy="2153166"/>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000" b="0" i="0" u="none" strike="noStrike" kern="1200" cap="none" spc="0" normalizeH="0" baseline="0" noProof="0" dirty="0">
                <a:ln>
                  <a:noFill/>
                </a:ln>
                <a:solidFill>
                  <a:prstClr val="black"/>
                </a:solidFill>
                <a:effectLst/>
                <a:uLnTx/>
                <a:uFillTx/>
                <a:ea typeface="+mn-ea"/>
                <a:cs typeface="+mn-cs"/>
              </a:rPr>
              <a:t>Watch out for Illegal Trade of HCFCs and HFCs: Lessons learnt from the Global Montreal Protocol Award for Customs and Enforcement Officers (2023)</a:t>
            </a:r>
          </a:p>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000" b="0" i="0" u="none" strike="noStrike" kern="1200" cap="none" spc="0" normalizeH="0" baseline="0" noProof="0" dirty="0">
                <a:ln>
                  <a:noFill/>
                </a:ln>
                <a:solidFill>
                  <a:prstClr val="black"/>
                </a:solidFill>
                <a:effectLst/>
                <a:uLnTx/>
                <a:uFillTx/>
                <a:ea typeface="+mn-ea"/>
                <a:cs typeface="+mn-cs"/>
              </a:rPr>
              <a:t>  </a:t>
            </a:r>
            <a:endParaRPr kumimoji="0" lang="en-GB" sz="30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994554" y="3715927"/>
            <a:ext cx="4740245" cy="3553568"/>
          </a:xfrm>
          <a:prstGeom prst="rect">
            <a:avLst/>
          </a:prstGeom>
        </p:spPr>
        <p:txBody>
          <a:bodyPr vert="horz" lIns="91440" tIns="45720" rIns="91440" bIns="45720" rtlCol="0">
            <a:normAutofit/>
          </a:bodyPr>
          <a:lstStyle/>
          <a:p>
            <a:pPr marL="0" indent="0">
              <a:lnSpc>
                <a:spcPct val="110000"/>
              </a:lnSpc>
              <a:spcBef>
                <a:spcPts val="0"/>
              </a:spcBef>
              <a:buNone/>
            </a:pPr>
            <a:r>
              <a:rPr lang="en-US" sz="1250" dirty="0"/>
              <a:t>This publication provides an analysis of the cases submitted in the context of the Global Montreal Protocol Award for Customs and Enforcement Officers. The Global Award was launched in 2018 by UNEP OzonAction. This Global Award is intended to raise awareness about the Montreal Protocol and to </a:t>
            </a:r>
            <a:r>
              <a:rPr lang="en-US" sz="1250" dirty="0" err="1"/>
              <a:t>recognise</a:t>
            </a:r>
            <a:r>
              <a:rPr lang="en-US" sz="1250" dirty="0"/>
              <a:t> customs and enforcement officials for their efforts in preventing and combating illicit traffic in Montreal Protocol and Kigali Amendment-regulated substances. Ozone-depleting substances (ODS) include hydrochlorofluorocarbons (HCFCs) and other compounds with a high Global Warming Potential (GWP), particularly hydrofluorocarbons (HFCs).</a:t>
            </a:r>
            <a:endParaRPr lang="en-GB" sz="1250" dirty="0"/>
          </a:p>
        </p:txBody>
      </p:sp>
      <p:sp>
        <p:nvSpPr>
          <p:cNvPr id="2" name="TextBox 1">
            <a:extLst>
              <a:ext uri="{FF2B5EF4-FFF2-40B4-BE49-F238E27FC236}">
                <a16:creationId xmlns:a16="http://schemas.microsoft.com/office/drawing/2014/main" id="{54E10808-5579-D949-D18C-41C3AC3F080E}"/>
              </a:ext>
            </a:extLst>
          </p:cNvPr>
          <p:cNvSpPr txBox="1"/>
          <p:nvPr/>
        </p:nvSpPr>
        <p:spPr>
          <a:xfrm>
            <a:off x="7043324" y="6130235"/>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AD5E9D5F-357A-FAE0-2A53-82BC7B41E89E}"/>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746D5C31-B83F-8FE4-E8D9-B12A002CBF2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B030258A-B3CA-C6A0-8920-232BF0693E24}"/>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8" name="Image 17" descr="Une image contenant texte, livre, tuyau, capture d’écran&#10;&#10;Description générée automatiquement">
            <a:hlinkClick r:id="rId2"/>
            <a:extLst>
              <a:ext uri="{FF2B5EF4-FFF2-40B4-BE49-F238E27FC236}">
                <a16:creationId xmlns:a16="http://schemas.microsoft.com/office/drawing/2014/main" id="{DE07C97B-AC2E-36A6-1265-205DAC23FE3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1458" y="935990"/>
            <a:ext cx="3349688" cy="4736884"/>
          </a:xfrm>
          <a:prstGeom prst="rect">
            <a:avLst/>
          </a:prstGeom>
        </p:spPr>
      </p:pic>
      <p:sp>
        <p:nvSpPr>
          <p:cNvPr id="20" name="Ellipse 19">
            <a:hlinkClick r:id="rId5" action="ppaction://hlinksldjump"/>
            <a:extLst>
              <a:ext uri="{FF2B5EF4-FFF2-40B4-BE49-F238E27FC236}">
                <a16:creationId xmlns:a16="http://schemas.microsoft.com/office/drawing/2014/main" id="{E99EAFC3-C76A-621B-B630-A16BC68155B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5" action="ppaction://hlinksldjump"/>
            <a:extLst>
              <a:ext uri="{FF2B5EF4-FFF2-40B4-BE49-F238E27FC236}">
                <a16:creationId xmlns:a16="http://schemas.microsoft.com/office/drawing/2014/main" id="{6BA3F160-E743-1C55-A88E-72A3C13513A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5" name="Ellipse 4">
            <a:hlinkClick r:id="rId7" action="ppaction://hlinksldjump"/>
            <a:extLst>
              <a:ext uri="{FF2B5EF4-FFF2-40B4-BE49-F238E27FC236}">
                <a16:creationId xmlns:a16="http://schemas.microsoft.com/office/drawing/2014/main" id="{63474E77-BBE6-F35E-7635-F70FE398013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Cercle avec flèche gauche avec un remplissage uni">
            <a:hlinkClick r:id="rId7" action="ppaction://hlinksldjump"/>
            <a:extLst>
              <a:ext uri="{FF2B5EF4-FFF2-40B4-BE49-F238E27FC236}">
                <a16:creationId xmlns:a16="http://schemas.microsoft.com/office/drawing/2014/main" id="{C04E9674-5CC2-F22D-0EB0-BAB0920A1B3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402143718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5"/>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 grpId="0" animBg="1"/>
      <p:bldP spid="5"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EF200-AF08-0136-2AD2-122C4EF4B093}"/>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928CDDF-1FD0-AC90-C604-2C58463AEB3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3FE10205-FDA1-29A0-9DAD-2422EFFB17B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D9FE4E2C-51CE-97F9-5931-00C01864DDF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86ADD37B-5439-043B-671B-281BEB670D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D39D88B8-12CF-D040-06D9-AC5EF5E8AF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DD4A048B-F28F-E290-7890-C0D6B04DF1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57CB3FC-BDB8-C89F-2A7D-248CF1CCE40B}"/>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DF5EA453-BD32-623C-8EDE-A7DDF26FA8A8}"/>
              </a:ext>
            </a:extLst>
          </p:cNvPr>
          <p:cNvSpPr txBox="1"/>
          <p:nvPr/>
        </p:nvSpPr>
        <p:spPr>
          <a:xfrm>
            <a:off x="6744888" y="1141023"/>
            <a:ext cx="4740243" cy="2153166"/>
          </a:xfrm>
        </p:spPr>
        <p:txBody>
          <a:bodyPr vert="horz" lIns="91440" tIns="45720" rIns="91440" bIns="45720" rtlCol="0" anchor="ctr">
            <a:noAutofit/>
          </a:bodyPr>
          <a:lstStyle/>
          <a:p>
            <a:pPr>
              <a:lnSpc>
                <a:spcPct val="90000"/>
              </a:lnSpc>
              <a:spcBef>
                <a:spcPct val="0"/>
              </a:spcBef>
              <a:spcAft>
                <a:spcPts val="600"/>
              </a:spcAft>
              <a:defRPr/>
            </a:pPr>
            <a:r>
              <a:rPr lang="fr-FR" sz="3200" i="0" u="none" strike="noStrike" dirty="0">
                <a:solidFill>
                  <a:srgbClr val="1E1E1E"/>
                </a:solidFill>
                <a:effectLst/>
              </a:rPr>
              <a:t>Global </a:t>
            </a:r>
            <a:r>
              <a:rPr lang="fr-FR" sz="3200" i="0" u="none" strike="noStrike" dirty="0" err="1">
                <a:solidFill>
                  <a:srgbClr val="1E1E1E"/>
                </a:solidFill>
                <a:effectLst/>
              </a:rPr>
              <a:t>Montreal</a:t>
            </a:r>
            <a:r>
              <a:rPr lang="fr-FR" sz="3200" i="0" u="none" strike="noStrike" dirty="0">
                <a:solidFill>
                  <a:srgbClr val="1E1E1E"/>
                </a:solidFill>
                <a:effectLst/>
              </a:rPr>
              <a:t> Protocol </a:t>
            </a:r>
            <a:r>
              <a:rPr lang="fr-FR" sz="3200" i="0" u="none" strike="noStrike" dirty="0" err="1">
                <a:solidFill>
                  <a:srgbClr val="1E1E1E"/>
                </a:solidFill>
                <a:effectLst/>
              </a:rPr>
              <a:t>Award</a:t>
            </a:r>
            <a:r>
              <a:rPr lang="fr-FR" sz="3200" i="0" u="none" strike="noStrike" dirty="0">
                <a:solidFill>
                  <a:srgbClr val="1E1E1E"/>
                </a:solidFill>
                <a:effectLst/>
              </a:rPr>
              <a:t> for Customs and </a:t>
            </a:r>
            <a:r>
              <a:rPr lang="fr-FR" sz="3200" i="0" u="none" strike="noStrike" dirty="0" err="1">
                <a:solidFill>
                  <a:srgbClr val="1E1E1E"/>
                </a:solidFill>
                <a:effectLst/>
              </a:rPr>
              <a:t>Enforcement</a:t>
            </a:r>
            <a:r>
              <a:rPr lang="fr-FR" sz="3200" i="0" u="none" strike="noStrike" dirty="0">
                <a:solidFill>
                  <a:srgbClr val="1E1E1E"/>
                </a:solidFill>
                <a:effectLst/>
              </a:rPr>
              <a:t> Officers </a:t>
            </a:r>
            <a:r>
              <a:rPr kumimoji="0" lang="en-US" sz="3000" b="0" i="0" u="none" strike="noStrike" kern="1200" cap="none" spc="0" normalizeH="0" baseline="0" noProof="0" dirty="0">
                <a:ln>
                  <a:noFill/>
                </a:ln>
                <a:solidFill>
                  <a:prstClr val="black"/>
                </a:solidFill>
                <a:effectLst/>
                <a:uLnTx/>
                <a:uFillTx/>
                <a:ea typeface="+mn-ea"/>
                <a:cs typeface="+mn-cs"/>
              </a:rPr>
              <a:t>(2019)</a:t>
            </a:r>
          </a:p>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000" b="0" i="0" u="none" strike="noStrike" kern="1200" cap="none" spc="0" normalizeH="0" baseline="0" noProof="0" dirty="0">
                <a:ln>
                  <a:noFill/>
                </a:ln>
                <a:solidFill>
                  <a:prstClr val="black"/>
                </a:solidFill>
                <a:effectLst/>
                <a:uLnTx/>
                <a:uFillTx/>
                <a:ea typeface="+mn-ea"/>
                <a:cs typeface="+mn-cs"/>
              </a:rPr>
              <a:t>  </a:t>
            </a:r>
            <a:endParaRPr kumimoji="0" lang="en-GB" sz="30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CF1A0ED5-78A5-04CB-5A8A-BBAAE4281470}"/>
              </a:ext>
            </a:extLst>
          </p:cNvPr>
          <p:cNvSpPr>
            <a:spLocks noGrp="1"/>
          </p:cNvSpPr>
          <p:nvPr>
            <p:ph idx="4294967295"/>
          </p:nvPr>
        </p:nvSpPr>
        <p:spPr>
          <a:xfrm>
            <a:off x="6774743" y="2776722"/>
            <a:ext cx="4740245" cy="3553568"/>
          </a:xfrm>
          <a:prstGeom prst="rect">
            <a:avLst/>
          </a:prstGeom>
        </p:spPr>
        <p:txBody>
          <a:bodyPr vert="horz" lIns="91440" tIns="45720" rIns="91440" bIns="45720" rtlCol="0">
            <a:normAutofit/>
          </a:bodyPr>
          <a:lstStyle/>
          <a:p>
            <a:pPr marL="0" indent="0">
              <a:lnSpc>
                <a:spcPts val="1650"/>
              </a:lnSpc>
              <a:buNone/>
            </a:pPr>
            <a:r>
              <a:rPr lang="fr-FR" sz="1100" dirty="0">
                <a:effectLst/>
              </a:rPr>
              <a:t>Global </a:t>
            </a:r>
            <a:r>
              <a:rPr lang="fr-FR" sz="1100" dirty="0" err="1">
                <a:effectLst/>
              </a:rPr>
              <a:t>Award</a:t>
            </a:r>
            <a:r>
              <a:rPr lang="fr-FR" sz="1100" dirty="0">
                <a:effectLst/>
              </a:rPr>
              <a:t> for Customs and </a:t>
            </a:r>
            <a:r>
              <a:rPr lang="fr-FR" sz="1100" dirty="0" err="1">
                <a:effectLst/>
              </a:rPr>
              <a:t>Enforcement</a:t>
            </a:r>
            <a:r>
              <a:rPr lang="fr-FR" sz="1100" dirty="0">
                <a:effectLst/>
              </a:rPr>
              <a:t> Officers: Compilation of </a:t>
            </a:r>
            <a:r>
              <a:rPr lang="fr-FR" sz="1100" dirty="0" err="1">
                <a:effectLst/>
              </a:rPr>
              <a:t>iPIC</a:t>
            </a:r>
            <a:r>
              <a:rPr lang="fr-FR" sz="1100" dirty="0">
                <a:effectLst/>
              </a:rPr>
              <a:t> Consultations &amp; </a:t>
            </a:r>
            <a:r>
              <a:rPr lang="fr-FR" sz="1100" dirty="0" err="1">
                <a:effectLst/>
              </a:rPr>
              <a:t>Seizures</a:t>
            </a:r>
            <a:endParaRPr lang="fr-FR" sz="1100" dirty="0">
              <a:effectLst/>
            </a:endParaRPr>
          </a:p>
          <a:p>
            <a:pPr marL="0" indent="0">
              <a:buNone/>
            </a:pPr>
            <a:br>
              <a:rPr lang="fr-FR" sz="1100" dirty="0">
                <a:effectLst/>
              </a:rPr>
            </a:br>
            <a:endParaRPr lang="fr-FR" sz="1100" dirty="0">
              <a:effectLst/>
            </a:endParaRPr>
          </a:p>
        </p:txBody>
      </p:sp>
      <p:sp>
        <p:nvSpPr>
          <p:cNvPr id="2" name="TextBox 1">
            <a:extLst>
              <a:ext uri="{FF2B5EF4-FFF2-40B4-BE49-F238E27FC236}">
                <a16:creationId xmlns:a16="http://schemas.microsoft.com/office/drawing/2014/main" id="{85AC1D47-082A-C101-58E2-39FCB4DF0388}"/>
              </a:ext>
            </a:extLst>
          </p:cNvPr>
          <p:cNvSpPr txBox="1"/>
          <p:nvPr/>
        </p:nvSpPr>
        <p:spPr>
          <a:xfrm>
            <a:off x="6744888" y="5257930"/>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2AC7D60F-88E4-1679-3FD5-D52A5D9D999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ECD3915B-8C37-1588-9B67-9CE9EBD0DF9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EFF638E2-374D-5886-D24D-4AAB3C350BB1}"/>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20" name="Ellipse 19">
            <a:hlinkClick r:id="rId4" action="ppaction://hlinksldjump"/>
            <a:extLst>
              <a:ext uri="{FF2B5EF4-FFF2-40B4-BE49-F238E27FC236}">
                <a16:creationId xmlns:a16="http://schemas.microsoft.com/office/drawing/2014/main" id="{3A69F229-C75D-91BA-FABC-6C31166106C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4" action="ppaction://hlinksldjump"/>
            <a:extLst>
              <a:ext uri="{FF2B5EF4-FFF2-40B4-BE49-F238E27FC236}">
                <a16:creationId xmlns:a16="http://schemas.microsoft.com/office/drawing/2014/main" id="{961449EF-D5DB-3948-168F-3CAB747ABFF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5" name="Image 4" descr="Une image contenant texte, capture d’écran, logo, cercle&#10;&#10;Description générée automatiquement">
            <a:hlinkClick r:id="rId2"/>
            <a:extLst>
              <a:ext uri="{FF2B5EF4-FFF2-40B4-BE49-F238E27FC236}">
                <a16:creationId xmlns:a16="http://schemas.microsoft.com/office/drawing/2014/main" id="{93C88644-F495-87DD-CAF0-983F2D3FD51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66500" y="916158"/>
            <a:ext cx="3353223" cy="4741882"/>
          </a:xfrm>
          <a:prstGeom prst="rect">
            <a:avLst/>
          </a:prstGeom>
        </p:spPr>
      </p:pic>
      <p:sp>
        <p:nvSpPr>
          <p:cNvPr id="15" name="Ellipse 14">
            <a:hlinkClick r:id="rId7" action="ppaction://hlinksldjump"/>
            <a:extLst>
              <a:ext uri="{FF2B5EF4-FFF2-40B4-BE49-F238E27FC236}">
                <a16:creationId xmlns:a16="http://schemas.microsoft.com/office/drawing/2014/main" id="{361579A3-04EA-4B07-0090-386B93E4DD86}"/>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7" action="ppaction://hlinksldjump"/>
            <a:extLst>
              <a:ext uri="{FF2B5EF4-FFF2-40B4-BE49-F238E27FC236}">
                <a16:creationId xmlns:a16="http://schemas.microsoft.com/office/drawing/2014/main" id="{315916F1-6F98-4659-AC70-D3D01063CA38}"/>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15125945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8"/>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5" grpId="0" animBg="1"/>
      <p:bldP spid="1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A6E9072-6824-F261-340E-4DA7439A93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C865D86-9F65-9AE2-5CC4-277608A2809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6BF195F7-B0EE-8386-087E-B2AA8CCA27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EFD0F056-A179-3337-8B68-25E58DB3177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FD9BCF78-B9E9-DAE4-E38A-49BA377025F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61C0AD23-EED0-6792-2F4E-2F19C29886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5CC94015-88D3-CD5D-C2F1-1E05F3B99A1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803170" y="801918"/>
            <a:ext cx="4931632" cy="1728000"/>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Legislative and Policy Options to Control Hydrofluorocarbons </a:t>
            </a:r>
            <a:r>
              <a:rPr kumimoji="0" lang="en-GB" sz="3200" b="0" i="1" u="none" strike="noStrike" kern="1200" cap="none" spc="0" normalizeH="0" baseline="0" noProof="0" dirty="0">
                <a:ln>
                  <a:noFill/>
                </a:ln>
                <a:solidFill>
                  <a:prstClr val="black"/>
                </a:solidFill>
                <a:effectLst/>
                <a:uLnTx/>
                <a:uFillTx/>
                <a:ea typeface="+mn-ea"/>
                <a:cs typeface="+mn-cs"/>
              </a:rPr>
              <a:t>(2018)</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861502" y="2490714"/>
            <a:ext cx="4931632" cy="3825025"/>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In order to follow and facilitate the HFC phase-down schedules contained in the Kigali Amendment, the Parties, including both developed and developing countries, will have to implement certain measures. This booklet contains a recommended set of legislative and policy options which the developing (Article 5) countries may wish to consider for implementation. It is intended to be a guide/tool for countries. It complements the previous publication “HCFC Policy &amp; Legislative Options: A Guide for Developing Countries“</a:t>
            </a:r>
          </a:p>
        </p:txBody>
      </p:sp>
      <p:sp>
        <p:nvSpPr>
          <p:cNvPr id="2" name="TextBox 1">
            <a:extLst>
              <a:ext uri="{FF2B5EF4-FFF2-40B4-BE49-F238E27FC236}">
                <a16:creationId xmlns:a16="http://schemas.microsoft.com/office/drawing/2014/main" id="{54E10808-5579-D949-D18C-41C3AC3F080E}"/>
              </a:ext>
            </a:extLst>
          </p:cNvPr>
          <p:cNvSpPr txBox="1"/>
          <p:nvPr/>
        </p:nvSpPr>
        <p:spPr>
          <a:xfrm>
            <a:off x="6790731" y="5115820"/>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98C4CC99-F361-23D6-9E76-4E83C736A03D}"/>
              </a:ext>
            </a:extLst>
          </p:cNvPr>
          <p:cNvSpPr txBox="1"/>
          <p:nvPr/>
        </p:nvSpPr>
        <p:spPr>
          <a:xfrm>
            <a:off x="6803170" y="479713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2BBBB0E6-20F2-098B-6F9F-3038422CC7B2}"/>
              </a:ext>
            </a:extLst>
          </p:cNvPr>
          <p:cNvSpPr txBox="1"/>
          <p:nvPr/>
        </p:nvSpPr>
        <p:spPr>
          <a:xfrm>
            <a:off x="6790731" y="585882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en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98B500EB-9628-D069-3670-99F9DB6144FF}"/>
              </a:ext>
            </a:extLst>
          </p:cNvPr>
          <p:cNvSpPr txBox="1"/>
          <p:nvPr/>
        </p:nvSpPr>
        <p:spPr>
          <a:xfrm>
            <a:off x="6803170" y="548282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8" name="Ellipse 7">
            <a:extLst>
              <a:ext uri="{FF2B5EF4-FFF2-40B4-BE49-F238E27FC236}">
                <a16:creationId xmlns:a16="http://schemas.microsoft.com/office/drawing/2014/main" id="{24783807-5B9C-AE92-8236-6293E24B290F}"/>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descr="Une image contenant symbole, conception&#10;&#10;Description générée automatiquement">
            <a:extLst>
              <a:ext uri="{FF2B5EF4-FFF2-40B4-BE49-F238E27FC236}">
                <a16:creationId xmlns:a16="http://schemas.microsoft.com/office/drawing/2014/main" id="{8B1F8CC4-49E6-9730-D17B-AF0E852673E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20" name="Text Box 6">
            <a:extLst>
              <a:ext uri="{FF2B5EF4-FFF2-40B4-BE49-F238E27FC236}">
                <a16:creationId xmlns:a16="http://schemas.microsoft.com/office/drawing/2014/main" id="{272F9C8D-9B79-0A60-49DA-54F7618105ED}"/>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1" name="Image 20" descr="Une image contenant texte, nuage, ciel, capture d’écran&#10;&#10;Description générée automatiquement">
            <a:hlinkClick r:id="rId3"/>
            <a:extLst>
              <a:ext uri="{FF2B5EF4-FFF2-40B4-BE49-F238E27FC236}">
                <a16:creationId xmlns:a16="http://schemas.microsoft.com/office/drawing/2014/main" id="{CD3F61D7-2319-0F77-8EB9-C03FF3677C7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34988" y="962167"/>
            <a:ext cx="3323621" cy="4701158"/>
          </a:xfrm>
          <a:prstGeom prst="rect">
            <a:avLst/>
          </a:prstGeom>
        </p:spPr>
      </p:pic>
      <p:sp>
        <p:nvSpPr>
          <p:cNvPr id="23" name="Ellipse 22">
            <a:hlinkClick r:id="rId8" action="ppaction://hlinksldjump"/>
            <a:extLst>
              <a:ext uri="{FF2B5EF4-FFF2-40B4-BE49-F238E27FC236}">
                <a16:creationId xmlns:a16="http://schemas.microsoft.com/office/drawing/2014/main" id="{C5F9F659-3396-596C-D2D0-00C79F03A98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8" action="ppaction://hlinksldjump"/>
            <a:extLst>
              <a:ext uri="{FF2B5EF4-FFF2-40B4-BE49-F238E27FC236}">
                <a16:creationId xmlns:a16="http://schemas.microsoft.com/office/drawing/2014/main" id="{2B561431-2664-FD87-C406-B120FFD17DE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1" name="Ellipse 10">
            <a:hlinkClick r:id="rId10" action="ppaction://hlinksldjump"/>
            <a:extLst>
              <a:ext uri="{FF2B5EF4-FFF2-40B4-BE49-F238E27FC236}">
                <a16:creationId xmlns:a16="http://schemas.microsoft.com/office/drawing/2014/main" id="{E60E145E-19AB-B094-86C5-DADC2A05B5A9}"/>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10" action="ppaction://hlinksldjump"/>
            <a:extLst>
              <a:ext uri="{FF2B5EF4-FFF2-40B4-BE49-F238E27FC236}">
                <a16:creationId xmlns:a16="http://schemas.microsoft.com/office/drawing/2014/main" id="{D98AEEA7-0048-2677-47CD-FD74D42C440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8860254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4"/>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1"/>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8"/>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1" grpId="0" animBg="1"/>
      <p:bldP spid="11"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1815CCA-4B32-833C-BB72-755565A45FD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F30984B6-5FBC-499D-503E-573803B623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B069599-78A1-E5FC-DCF1-5BAAD52561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26FF008A-071C-17CE-3653-677CA8F8364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29D4A124-B127-8C50-5FFA-A42DF2A5300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3D911052-DA16-1B76-A32F-2E296AC8599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EFEFCA7E-1DAC-E0BA-603B-E17144A139C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7147000" y="1262116"/>
            <a:ext cx="4587802" cy="2088000"/>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Minimising Quarantine and Pre-shipment (QPS) Uses of Methyl Bromide: Tools for Controlling, Monitoring and Reporting </a:t>
            </a:r>
            <a:r>
              <a:rPr kumimoji="0" lang="en-GB" sz="3200" b="0" i="1" u="none" strike="noStrike" kern="1200" cap="none" spc="0" normalizeH="0" baseline="0" noProof="0" dirty="0">
                <a:ln>
                  <a:noFill/>
                </a:ln>
                <a:solidFill>
                  <a:prstClr val="black"/>
                </a:solidFill>
                <a:effectLst/>
                <a:uLnTx/>
                <a:uFillTx/>
                <a:ea typeface="+mn-ea"/>
                <a:cs typeface="+mn-cs"/>
              </a:rPr>
              <a:t>(2016)</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7214874" y="3553385"/>
            <a:ext cx="4587801" cy="310134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UNEP OzonAction publication is intended to help National Ozone Units understand why the close supervision of Methyl Bromide (MB) use in QPS applications is important for their countries continued compliance with the Montreal Protocol. It provides information about how to correctly identify MB QPS uses, data management, reporting, stakeholder engagements, and how to control and prevent potential illegal trade of this ODS.</a:t>
            </a:r>
          </a:p>
        </p:txBody>
      </p:sp>
      <p:sp>
        <p:nvSpPr>
          <p:cNvPr id="5" name="TextBox 4">
            <a:extLst>
              <a:ext uri="{FF2B5EF4-FFF2-40B4-BE49-F238E27FC236}">
                <a16:creationId xmlns:a16="http://schemas.microsoft.com/office/drawing/2014/main" id="{E6194F5D-90DF-DA29-93C4-45AB682D528A}"/>
              </a:ext>
            </a:extLst>
          </p:cNvPr>
          <p:cNvSpPr txBox="1"/>
          <p:nvPr/>
        </p:nvSpPr>
        <p:spPr>
          <a:xfrm>
            <a:off x="7268839" y="569577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5FB82D8E-848B-D90B-80FE-5DBBD3B72AAD}"/>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5D17DCE6-FA82-B9D6-F8ED-3D9D405E98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78B6E483-5653-1034-06EA-08AFB9041C26}"/>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8" name="Image 17" descr="Une image contenant texte, capture d’écran, ciel, plein air&#10;&#10;Description générée automatiquement">
            <a:hlinkClick r:id="rId2"/>
            <a:extLst>
              <a:ext uri="{FF2B5EF4-FFF2-40B4-BE49-F238E27FC236}">
                <a16:creationId xmlns:a16="http://schemas.microsoft.com/office/drawing/2014/main" id="{852D7F90-598D-C760-E8ED-9A59CAD933A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0201" y="994925"/>
            <a:ext cx="3209726" cy="4553998"/>
          </a:xfrm>
          <a:prstGeom prst="rect">
            <a:avLst/>
          </a:prstGeom>
        </p:spPr>
      </p:pic>
      <p:sp>
        <p:nvSpPr>
          <p:cNvPr id="20" name="Ellipse 19">
            <a:hlinkClick r:id="rId5" action="ppaction://hlinksldjump"/>
            <a:extLst>
              <a:ext uri="{FF2B5EF4-FFF2-40B4-BE49-F238E27FC236}">
                <a16:creationId xmlns:a16="http://schemas.microsoft.com/office/drawing/2014/main" id="{34B07AA0-4235-F088-23A8-FC8101D13C14}"/>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5" action="ppaction://hlinksldjump"/>
            <a:extLst>
              <a:ext uri="{FF2B5EF4-FFF2-40B4-BE49-F238E27FC236}">
                <a16:creationId xmlns:a16="http://schemas.microsoft.com/office/drawing/2014/main" id="{028BB3E1-A78A-F86B-2ABE-15F92EF0E61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Ellipse 2">
            <a:hlinkClick r:id="rId7" action="ppaction://hlinksldjump"/>
            <a:extLst>
              <a:ext uri="{FF2B5EF4-FFF2-40B4-BE49-F238E27FC236}">
                <a16:creationId xmlns:a16="http://schemas.microsoft.com/office/drawing/2014/main" id="{8136054A-4245-29E4-E7C0-C2F152267E74}"/>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Cercle avec flèche gauche avec un remplissage uni">
            <a:hlinkClick r:id="rId7" action="ppaction://hlinksldjump"/>
            <a:extLst>
              <a:ext uri="{FF2B5EF4-FFF2-40B4-BE49-F238E27FC236}">
                <a16:creationId xmlns:a16="http://schemas.microsoft.com/office/drawing/2014/main" id="{F7F922FA-A355-9F22-36C4-9A7CA877DFD5}"/>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91637813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5"/>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3" grpId="0" animBg="1"/>
      <p:bldP spid="3"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ECB75300-9FFC-BA3B-B8A2-0495E4EFBC4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7BA650D3-2B4B-D35F-4655-CCB524A5DB5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2C7A4E4-B4A1-C502-031D-1898DEC5AF6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B36ABCA6-3CCB-8172-82FF-156351FACC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117B094E-1A2E-9EEC-7F16-31C0B4E8611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3499857C-5552-94DC-A070-B806967702D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53597CC9-D98B-A06F-10AF-82F6E172708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888951" y="1105563"/>
            <a:ext cx="4825306" cy="1728000"/>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Phasing-out Methyl Bromide in Developing Countries: A success story and its challenges </a:t>
            </a:r>
            <a:r>
              <a:rPr kumimoji="0" lang="en-GB" sz="3200" b="0" i="1" u="none" strike="noStrike" kern="1200" cap="none" spc="0" normalizeH="0" baseline="0" noProof="0" dirty="0">
                <a:ln>
                  <a:noFill/>
                </a:ln>
                <a:solidFill>
                  <a:prstClr val="black"/>
                </a:solidFill>
                <a:effectLst/>
                <a:uLnTx/>
                <a:uFillTx/>
                <a:ea typeface="+mn-ea"/>
                <a:cs typeface="+mn-cs"/>
              </a:rPr>
              <a:t>(2014)</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861502" y="2916490"/>
            <a:ext cx="4790153" cy="229815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booklet addresses the efforts undertaken to phase-out Methyl Bromide in developing countries, the lessons learned and what is pending to reach final phase-out. It further analyses factors that may impact or put at risk the continuity of the phase-out and possible ways to mitigate them. It aims to promote the south-south and north-south-south cooperation, facilitate information exchange on advanced technologies for materials, varieties, rootstocks, etc. and raise awareness on risk of reversibility of MB uses and encourage policy to avoid it happening.</a:t>
            </a:r>
          </a:p>
        </p:txBody>
      </p:sp>
      <p:sp>
        <p:nvSpPr>
          <p:cNvPr id="2" name="TextBox 1">
            <a:extLst>
              <a:ext uri="{FF2B5EF4-FFF2-40B4-BE49-F238E27FC236}">
                <a16:creationId xmlns:a16="http://schemas.microsoft.com/office/drawing/2014/main" id="{54E10808-5579-D949-D18C-41C3AC3F080E}"/>
              </a:ext>
            </a:extLst>
          </p:cNvPr>
          <p:cNvSpPr txBox="1"/>
          <p:nvPr/>
        </p:nvSpPr>
        <p:spPr>
          <a:xfrm>
            <a:off x="6888951" y="5652021"/>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98C4CC99-F361-23D6-9E76-4E83C736A03D}"/>
              </a:ext>
            </a:extLst>
          </p:cNvPr>
          <p:cNvSpPr txBox="1"/>
          <p:nvPr/>
        </p:nvSpPr>
        <p:spPr>
          <a:xfrm>
            <a:off x="6861502" y="523547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2BBBB0E6-20F2-098B-6F9F-3038422CC7B2}"/>
              </a:ext>
            </a:extLst>
          </p:cNvPr>
          <p:cNvSpPr txBox="1"/>
          <p:nvPr/>
        </p:nvSpPr>
        <p:spPr>
          <a:xfrm>
            <a:off x="6881390" y="6068569"/>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en español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Ellipse 5">
            <a:extLst>
              <a:ext uri="{FF2B5EF4-FFF2-40B4-BE49-F238E27FC236}">
                <a16:creationId xmlns:a16="http://schemas.microsoft.com/office/drawing/2014/main" id="{8BCDE09F-614A-910B-D27B-EA55D32DFF3C}"/>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7B261CDE-C31E-17D9-4351-14CDCADCCC1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7A571010-C698-2F0A-6A48-64FAD6FAA9F7}"/>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0" name="Image 19" descr="Une image contenant texte, fleur, capture d’écran&#10;&#10;Description générée automatiquement">
            <a:hlinkClick r:id="rId3"/>
            <a:extLst>
              <a:ext uri="{FF2B5EF4-FFF2-40B4-BE49-F238E27FC236}">
                <a16:creationId xmlns:a16="http://schemas.microsoft.com/office/drawing/2014/main" id="{E722C9DE-0CB7-E56C-004A-811E2C83690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32395" y="934520"/>
            <a:ext cx="3340698" cy="4739823"/>
          </a:xfrm>
          <a:prstGeom prst="rect">
            <a:avLst/>
          </a:prstGeom>
        </p:spPr>
      </p:pic>
      <p:sp>
        <p:nvSpPr>
          <p:cNvPr id="22" name="Ellipse 21">
            <a:hlinkClick r:id="rId7" action="ppaction://hlinksldjump"/>
            <a:extLst>
              <a:ext uri="{FF2B5EF4-FFF2-40B4-BE49-F238E27FC236}">
                <a16:creationId xmlns:a16="http://schemas.microsoft.com/office/drawing/2014/main" id="{2FEE230B-4C36-B045-B69B-FDEE6658B66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0EB0F4D8-C3C1-B521-5EB2-7D294B61AB1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8" name="Ellipse 7">
            <a:hlinkClick r:id="rId9" action="ppaction://hlinksldjump"/>
            <a:extLst>
              <a:ext uri="{FF2B5EF4-FFF2-40B4-BE49-F238E27FC236}">
                <a16:creationId xmlns:a16="http://schemas.microsoft.com/office/drawing/2014/main" id="{C8C72A6F-DCBE-20EE-E7C2-FCC185BEA0A6}"/>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7" name="Graphique 16" descr="Cercle avec flèche gauche avec un remplissage uni">
            <a:hlinkClick r:id="rId9" action="ppaction://hlinksldjump"/>
            <a:extLst>
              <a:ext uri="{FF2B5EF4-FFF2-40B4-BE49-F238E27FC236}">
                <a16:creationId xmlns:a16="http://schemas.microsoft.com/office/drawing/2014/main" id="{DE09C5A2-DC1C-F14A-3284-4267E3B16E66}"/>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74648576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8" grpId="0" animBg="1"/>
      <p:bldP spid="8"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D88A86-55F5-6CF9-40D6-F98717310573}"/>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29B8C5C0-05F7-359E-F4FA-94CDB5931F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C652AA9-EB97-56CC-BFF5-B90C425FDF7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BD3D7C7C-6D16-F495-7DB8-58D3D130CA6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9E19830A-C087-ED1C-249D-0915952354D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2A522F01-3A15-1CFD-2B37-8438D62FFD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12ED489A-93E9-0B76-65CF-CA92760A726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EDDD210C-EAF9-1A8F-1E4D-67BC171891E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85727667-2C35-21DB-013F-F40CFEE9159A}"/>
              </a:ext>
            </a:extLst>
          </p:cNvPr>
          <p:cNvSpPr txBox="1"/>
          <p:nvPr/>
        </p:nvSpPr>
        <p:spPr>
          <a:xfrm>
            <a:off x="6516419" y="925574"/>
            <a:ext cx="5266775" cy="1728000"/>
          </a:xfrm>
        </p:spPr>
        <p:txBody>
          <a:bodyPr vert="horz" lIns="91440" tIns="45720" rIns="91440" bIns="45720" rtlCol="0" anchor="ctr">
            <a:normAutofit/>
          </a:bodyPr>
          <a:lstStyle/>
          <a:p>
            <a:pPr>
              <a:lnSpc>
                <a:spcPct val="90000"/>
              </a:lnSpc>
              <a:spcBef>
                <a:spcPct val="0"/>
              </a:spcBef>
              <a:spcAft>
                <a:spcPts val="600"/>
              </a:spcAft>
              <a:defRPr/>
            </a:pPr>
            <a:r>
              <a:rPr kumimoji="0" lang="en-GB" sz="2700" b="0" i="0" u="none" strike="noStrike" kern="1200" cap="none" spc="0" normalizeH="0" baseline="0" noProof="0" dirty="0">
                <a:ln>
                  <a:noFill/>
                </a:ln>
                <a:solidFill>
                  <a:prstClr val="black"/>
                </a:solidFill>
                <a:effectLst/>
                <a:uLnTx/>
                <a:uFillTx/>
                <a:ea typeface="+mn-ea"/>
                <a:cs typeface="+mn-cs"/>
              </a:rPr>
              <a:t>Training Manual for Customs and Enforcement Officers -3rd EDITION Saving the Ozone Layer </a:t>
            </a:r>
            <a:r>
              <a:rPr kumimoji="0" lang="en-GB" sz="2700" b="0" i="1" u="none" strike="noStrike" kern="1200" cap="none" spc="0" normalizeH="0" baseline="0" noProof="0" dirty="0">
                <a:ln>
                  <a:noFill/>
                </a:ln>
                <a:solidFill>
                  <a:prstClr val="black"/>
                </a:solidFill>
                <a:effectLst/>
                <a:uLnTx/>
                <a:uFillTx/>
                <a:ea typeface="+mn-ea"/>
                <a:cs typeface="+mn-cs"/>
              </a:rPr>
              <a:t>(2013)</a:t>
            </a:r>
          </a:p>
        </p:txBody>
      </p:sp>
      <p:sp>
        <p:nvSpPr>
          <p:cNvPr id="10" name="Content Placeholder 2">
            <a:extLst>
              <a:ext uri="{FF2B5EF4-FFF2-40B4-BE49-F238E27FC236}">
                <a16:creationId xmlns:a16="http://schemas.microsoft.com/office/drawing/2014/main" id="{C02A0B2B-59AE-A71F-946E-458E12444047}"/>
              </a:ext>
            </a:extLst>
          </p:cNvPr>
          <p:cNvSpPr>
            <a:spLocks noGrp="1"/>
          </p:cNvSpPr>
          <p:nvPr>
            <p:ph idx="4294967295"/>
          </p:nvPr>
        </p:nvSpPr>
        <p:spPr>
          <a:xfrm>
            <a:off x="6554788" y="2457633"/>
            <a:ext cx="5228406" cy="2298154"/>
          </a:xfrm>
          <a:prstGeom prst="rect">
            <a:avLst/>
          </a:prstGeom>
        </p:spPr>
        <p:txBody>
          <a:bodyPr vert="horz" lIns="91440" tIns="45720" rIns="91440" bIns="45720" rtlCol="0">
            <a:noAutofit/>
          </a:bodyPr>
          <a:lstStyle/>
          <a:p>
            <a:pPr marL="0" indent="0">
              <a:lnSpc>
                <a:spcPct val="110000"/>
              </a:lnSpc>
              <a:spcBef>
                <a:spcPts val="0"/>
              </a:spcBef>
              <a:buNone/>
            </a:pPr>
            <a:r>
              <a:rPr lang="en-GB" sz="1200" dirty="0"/>
              <a:t>An essential tool in building the capacity of Customs Officers, The Training Manual for Customs Officers provides the necessary guidance and information to effectively monitor and facilitate the legal trade in ozone depleting substances and to combat their illegal trade. It presents information on the international policy context and an overview of the technical issues, including information on chemicals and products traded and how these may be smuggled. The manual is intended to be used in conducting training programmes for Customs Officers as well as serving as a stand-alone reference document. Now in its third edition, this version takes into account the developments in international trade and provides new material to reflect changes in the Montreal Protocol, Harmonised System codes, licensing systems and other relevant information since its original publication in 2001 and its second edition in 2008.</a:t>
            </a:r>
          </a:p>
          <a:p>
            <a:pPr marL="0" indent="0">
              <a:lnSpc>
                <a:spcPct val="110000"/>
              </a:lnSpc>
              <a:spcBef>
                <a:spcPts val="0"/>
              </a:spcBef>
              <a:buNone/>
            </a:pPr>
            <a:br>
              <a:rPr lang="en-GB" sz="1200" dirty="0"/>
            </a:br>
            <a:endParaRPr lang="en-GB" sz="1200" dirty="0"/>
          </a:p>
        </p:txBody>
      </p:sp>
      <p:sp>
        <p:nvSpPr>
          <p:cNvPr id="2" name="TextBox 1">
            <a:extLst>
              <a:ext uri="{FF2B5EF4-FFF2-40B4-BE49-F238E27FC236}">
                <a16:creationId xmlns:a16="http://schemas.microsoft.com/office/drawing/2014/main" id="{D937AB04-9A37-654B-4029-8CFD76169659}"/>
              </a:ext>
            </a:extLst>
          </p:cNvPr>
          <p:cNvSpPr txBox="1"/>
          <p:nvPr/>
        </p:nvSpPr>
        <p:spPr>
          <a:xfrm>
            <a:off x="6553198" y="5498528"/>
            <a:ext cx="3072296" cy="353943"/>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Lisez-le </a:t>
            </a:r>
            <a:r>
              <a:rPr kumimoji="0" lang="en-GB" sz="17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en</a:t>
            </a:r>
            <a:r>
              <a:rPr kumimoji="0" lang="en-GB" sz="17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17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français</a:t>
            </a:r>
            <a:r>
              <a:rPr kumimoji="0" lang="en-GB" sz="17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17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ici</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208A69F4-4B2A-875F-454D-E030E9BE419A}"/>
              </a:ext>
            </a:extLst>
          </p:cNvPr>
          <p:cNvSpPr txBox="1"/>
          <p:nvPr/>
        </p:nvSpPr>
        <p:spPr>
          <a:xfrm>
            <a:off x="6542629" y="5144585"/>
            <a:ext cx="3072296" cy="353943"/>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5F5ABD86-E9A4-CB88-9194-F4C69545E072}"/>
              </a:ext>
            </a:extLst>
          </p:cNvPr>
          <p:cNvSpPr txBox="1"/>
          <p:nvPr/>
        </p:nvSpPr>
        <p:spPr>
          <a:xfrm>
            <a:off x="6542629" y="6201611"/>
            <a:ext cx="3072296" cy="353943"/>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en español </a:t>
            </a:r>
            <a:r>
              <a:rPr kumimoji="0" lang="en-GB" sz="17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8" name="Ellipse 7">
            <a:extLst>
              <a:ext uri="{FF2B5EF4-FFF2-40B4-BE49-F238E27FC236}">
                <a16:creationId xmlns:a16="http://schemas.microsoft.com/office/drawing/2014/main" id="{2F734390-C0C7-9FBB-29A6-B670537E300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0EFFC84E-0240-E3D5-E311-2B60B157F15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CBFE3FE8-8EC0-D1C6-F428-E65ECCB4F2D6}"/>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22" name="Ellipse 21">
            <a:hlinkClick r:id="rId6" action="ppaction://hlinksldjump"/>
            <a:extLst>
              <a:ext uri="{FF2B5EF4-FFF2-40B4-BE49-F238E27FC236}">
                <a16:creationId xmlns:a16="http://schemas.microsoft.com/office/drawing/2014/main" id="{1985608D-3342-E523-96D4-128DC8A8398D}"/>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6" action="ppaction://hlinksldjump"/>
            <a:extLst>
              <a:ext uri="{FF2B5EF4-FFF2-40B4-BE49-F238E27FC236}">
                <a16:creationId xmlns:a16="http://schemas.microsoft.com/office/drawing/2014/main" id="{347C905D-5F03-8DFA-6D96-F948D1A1D44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6" name="TextBox 3">
            <a:extLst>
              <a:ext uri="{FF2B5EF4-FFF2-40B4-BE49-F238E27FC236}">
                <a16:creationId xmlns:a16="http://schemas.microsoft.com/office/drawing/2014/main" id="{CD515155-2DDF-BDA2-BD3E-5F26998A4251}"/>
              </a:ext>
            </a:extLst>
          </p:cNvPr>
          <p:cNvSpPr txBox="1"/>
          <p:nvPr/>
        </p:nvSpPr>
        <p:spPr>
          <a:xfrm>
            <a:off x="6542145" y="5874977"/>
            <a:ext cx="3882996" cy="353943"/>
          </a:xfrm>
          <a:prstGeom prst="rect">
            <a:avLst/>
          </a:prstGeom>
          <a:noFill/>
        </p:spPr>
        <p:txBody>
          <a:bodyPr wrap="square">
            <a:spAutoFit/>
          </a:bodyPr>
          <a:lstStyle/>
          <a:p>
            <a:r>
              <a:rPr lang="az-Cyrl-AZ" sz="1700" dirty="0">
                <a:solidFill>
                  <a:srgbClr val="1B3A7F"/>
                </a:solidFill>
                <a:hlinkClick r:id="rId8">
                  <a:extLst>
                    <a:ext uri="{A12FA001-AC4F-418D-AE19-62706E023703}">
                      <ahyp:hlinkClr xmlns:ahyp="http://schemas.microsoft.com/office/drawing/2018/hyperlinkcolor" val="tx"/>
                    </a:ext>
                  </a:extLst>
                </a:hlinkClick>
              </a:rPr>
              <a:t>Читать на русском здесь</a:t>
            </a:r>
            <a:endParaRPr lang="en-GB" sz="1700" dirty="0">
              <a:solidFill>
                <a:srgbClr val="1B3A7F"/>
              </a:solidFill>
            </a:endParaRPr>
          </a:p>
        </p:txBody>
      </p:sp>
      <p:pic>
        <p:nvPicPr>
          <p:cNvPr id="24" name="Image 23" descr="Une image contenant texte, capture d’écran&#10;&#10;Description générée automatiquement">
            <a:hlinkClick r:id="rId3"/>
            <a:extLst>
              <a:ext uri="{FF2B5EF4-FFF2-40B4-BE49-F238E27FC236}">
                <a16:creationId xmlns:a16="http://schemas.microsoft.com/office/drawing/2014/main" id="{007838FA-E5E6-7C10-95EB-2B4CA43732A3}"/>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420845" y="1012845"/>
            <a:ext cx="3348398" cy="4583174"/>
          </a:xfrm>
          <a:prstGeom prst="rect">
            <a:avLst/>
          </a:prstGeom>
        </p:spPr>
      </p:pic>
      <p:sp>
        <p:nvSpPr>
          <p:cNvPr id="17" name="Ellipse 16">
            <a:hlinkClick r:id="rId10" action="ppaction://hlinksldjump"/>
            <a:extLst>
              <a:ext uri="{FF2B5EF4-FFF2-40B4-BE49-F238E27FC236}">
                <a16:creationId xmlns:a16="http://schemas.microsoft.com/office/drawing/2014/main" id="{A0FCC4AD-121D-83E6-B5F7-53C7532A5C3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10" action="ppaction://hlinksldjump"/>
            <a:extLst>
              <a:ext uri="{FF2B5EF4-FFF2-40B4-BE49-F238E27FC236}">
                <a16:creationId xmlns:a16="http://schemas.microsoft.com/office/drawing/2014/main" id="{46922B9F-E28D-56B6-639B-87123261CCF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16624664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7" grpId="0" animBg="1"/>
      <p:bldP spid="17"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258FF-31E0-D583-2487-3EA3F5B5986E}"/>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F2331A4-20AF-F6E7-3D4D-201BE824A8D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7F9896F7-0B04-027E-73B0-0EB1C95AB0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91591773-AA78-E6FF-761E-16C11469C62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0031D84A-B66E-B64E-A236-3F08F23FDE9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3F2B8371-E296-EC81-156E-7CC3C920E71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E7F9A9EC-C20E-75AB-5E63-0C07055E02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D7B7E4BD-40F9-F483-3901-CB5B5B0F65EC}"/>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D80FE8A-86BE-FF70-613E-99BED26C026A}"/>
              </a:ext>
            </a:extLst>
          </p:cNvPr>
          <p:cNvSpPr txBox="1"/>
          <p:nvPr/>
        </p:nvSpPr>
        <p:spPr>
          <a:xfrm>
            <a:off x="6516419" y="925574"/>
            <a:ext cx="5266775" cy="1728000"/>
          </a:xfrm>
        </p:spPr>
        <p:txBody>
          <a:bodyPr vert="horz" lIns="91440" tIns="45720" rIns="91440" bIns="45720" rtlCol="0" anchor="ctr">
            <a:normAutofit/>
          </a:bodyPr>
          <a:lstStyle/>
          <a:p>
            <a:pPr>
              <a:lnSpc>
                <a:spcPct val="90000"/>
              </a:lnSpc>
              <a:spcBef>
                <a:spcPct val="0"/>
              </a:spcBef>
              <a:spcAft>
                <a:spcPts val="600"/>
              </a:spcAft>
              <a:defRPr/>
            </a:pPr>
            <a:r>
              <a:rPr kumimoji="0" lang="en-GB" sz="2700" b="0" i="0" u="none" strike="noStrike" kern="1200" cap="none" spc="0" normalizeH="0" baseline="0" noProof="0" dirty="0">
                <a:ln>
                  <a:noFill/>
                </a:ln>
                <a:solidFill>
                  <a:prstClr val="black"/>
                </a:solidFill>
                <a:effectLst/>
                <a:uLnTx/>
                <a:uFillTx/>
                <a:ea typeface="+mn-ea"/>
                <a:cs typeface="+mn-cs"/>
              </a:rPr>
              <a:t>Enforcement Strategies for Combatting the Illegal Trade in HCFCs and Methyl Bromide </a:t>
            </a:r>
            <a:r>
              <a:rPr kumimoji="0" lang="en-GB" sz="2700" b="0" i="1" u="none" strike="noStrike" kern="1200" cap="none" spc="0" normalizeH="0" baseline="0" noProof="0" dirty="0">
                <a:ln>
                  <a:noFill/>
                </a:ln>
                <a:solidFill>
                  <a:prstClr val="black"/>
                </a:solidFill>
                <a:effectLst/>
                <a:uLnTx/>
                <a:uFillTx/>
                <a:ea typeface="+mn-ea"/>
                <a:cs typeface="+mn-cs"/>
              </a:rPr>
              <a:t>(2013)</a:t>
            </a:r>
          </a:p>
        </p:txBody>
      </p:sp>
      <p:sp>
        <p:nvSpPr>
          <p:cNvPr id="10" name="Content Placeholder 2">
            <a:extLst>
              <a:ext uri="{FF2B5EF4-FFF2-40B4-BE49-F238E27FC236}">
                <a16:creationId xmlns:a16="http://schemas.microsoft.com/office/drawing/2014/main" id="{DE9D3BDB-8E1F-6F92-926D-83941C75EEFB}"/>
              </a:ext>
            </a:extLst>
          </p:cNvPr>
          <p:cNvSpPr>
            <a:spLocks noGrp="1"/>
          </p:cNvSpPr>
          <p:nvPr>
            <p:ph idx="4294967295"/>
          </p:nvPr>
        </p:nvSpPr>
        <p:spPr>
          <a:xfrm>
            <a:off x="6554788" y="2457633"/>
            <a:ext cx="5228406" cy="2298154"/>
          </a:xfrm>
          <a:prstGeom prst="rect">
            <a:avLst/>
          </a:prstGeom>
        </p:spPr>
        <p:txBody>
          <a:bodyPr vert="horz" lIns="91440" tIns="45720" rIns="91440" bIns="45720" rtlCol="0">
            <a:noAutofit/>
          </a:bodyPr>
          <a:lstStyle/>
          <a:p>
            <a:pPr marL="0" indent="0">
              <a:lnSpc>
                <a:spcPct val="110000"/>
              </a:lnSpc>
              <a:spcBef>
                <a:spcPts val="0"/>
              </a:spcBef>
              <a:buNone/>
            </a:pPr>
            <a:r>
              <a:rPr lang="fr-FR" sz="1300" b="0" i="0" u="none" strike="noStrike" dirty="0">
                <a:solidFill>
                  <a:srgbClr val="1E1E1E"/>
                </a:solidFill>
                <a:effectLst/>
              </a:rPr>
              <a:t>This </a:t>
            </a:r>
            <a:r>
              <a:rPr lang="fr-FR" sz="1300" b="0" i="0" u="none" strike="noStrike" dirty="0" err="1">
                <a:solidFill>
                  <a:srgbClr val="1E1E1E"/>
                </a:solidFill>
                <a:effectLst/>
              </a:rPr>
              <a:t>booklet</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intended</a:t>
            </a:r>
            <a:r>
              <a:rPr lang="fr-FR" sz="1300" b="0" i="0" u="none" strike="noStrike" dirty="0">
                <a:solidFill>
                  <a:srgbClr val="1E1E1E"/>
                </a:solidFill>
                <a:effectLst/>
              </a:rPr>
              <a:t> to </a:t>
            </a:r>
            <a:r>
              <a:rPr lang="fr-FR" sz="1300" b="0" i="0" u="none" strike="noStrike" dirty="0" err="1">
                <a:solidFill>
                  <a:srgbClr val="1E1E1E"/>
                </a:solidFill>
                <a:effectLst/>
              </a:rPr>
              <a:t>be</a:t>
            </a:r>
            <a:r>
              <a:rPr lang="fr-FR" sz="1300" b="0" i="0" u="none" strike="noStrike" dirty="0">
                <a:solidFill>
                  <a:srgbClr val="1E1E1E"/>
                </a:solidFill>
                <a:effectLst/>
              </a:rPr>
              <a:t> an </a:t>
            </a:r>
            <a:r>
              <a:rPr lang="fr-FR" sz="1300" b="0" i="0" u="none" strike="noStrike" dirty="0" err="1">
                <a:solidFill>
                  <a:srgbClr val="1E1E1E"/>
                </a:solidFill>
                <a:effectLst/>
              </a:rPr>
              <a:t>easy</a:t>
            </a:r>
            <a:r>
              <a:rPr lang="fr-FR" sz="1300" b="0" i="0" u="none" strike="noStrike" dirty="0">
                <a:solidFill>
                  <a:srgbClr val="1E1E1E"/>
                </a:solidFill>
                <a:effectLst/>
              </a:rPr>
              <a:t>-to-use </a:t>
            </a:r>
            <a:r>
              <a:rPr lang="fr-FR" sz="1300" b="0" i="0" u="none" strike="noStrike" dirty="0" err="1">
                <a:solidFill>
                  <a:srgbClr val="1E1E1E"/>
                </a:solidFill>
                <a:effectLst/>
              </a:rPr>
              <a:t>resource</a:t>
            </a:r>
            <a:r>
              <a:rPr lang="fr-FR" sz="1300" b="0" i="0" u="none" strike="noStrike" dirty="0">
                <a:solidFill>
                  <a:srgbClr val="1E1E1E"/>
                </a:solidFill>
                <a:effectLst/>
              </a:rPr>
              <a:t> for ozone </a:t>
            </a:r>
            <a:r>
              <a:rPr lang="fr-FR" sz="1300" b="0" i="0" u="none" strike="noStrike" dirty="0" err="1">
                <a:solidFill>
                  <a:srgbClr val="1E1E1E"/>
                </a:solidFill>
                <a:effectLst/>
              </a:rPr>
              <a:t>officers</a:t>
            </a:r>
            <a:r>
              <a:rPr lang="fr-FR" sz="1300" b="0" i="0" u="none" strike="noStrike" dirty="0">
                <a:solidFill>
                  <a:srgbClr val="1E1E1E"/>
                </a:solidFill>
                <a:effectLst/>
              </a:rPr>
              <a:t> and </a:t>
            </a:r>
            <a:r>
              <a:rPr lang="fr-FR" sz="1300" b="0" i="0" u="none" strike="noStrike" dirty="0" err="1">
                <a:solidFill>
                  <a:srgbClr val="1E1E1E"/>
                </a:solidFill>
                <a:effectLst/>
              </a:rPr>
              <a:t>others</a:t>
            </a:r>
            <a:r>
              <a:rPr lang="fr-FR" sz="1300" b="0" i="0" u="none" strike="noStrike" dirty="0">
                <a:solidFill>
                  <a:srgbClr val="1E1E1E"/>
                </a:solidFill>
                <a:effectLst/>
              </a:rPr>
              <a:t> </a:t>
            </a:r>
            <a:r>
              <a:rPr lang="fr-FR" sz="1300" b="0" i="0" u="none" strike="noStrike" dirty="0" err="1">
                <a:solidFill>
                  <a:srgbClr val="1E1E1E"/>
                </a:solidFill>
                <a:effectLst/>
              </a:rPr>
              <a:t>who</a:t>
            </a:r>
            <a:r>
              <a:rPr lang="fr-FR" sz="1300" b="0" i="0" u="none" strike="noStrike" dirty="0">
                <a:solidFill>
                  <a:srgbClr val="1E1E1E"/>
                </a:solidFill>
                <a:effectLst/>
              </a:rPr>
              <a:t> </a:t>
            </a:r>
            <a:r>
              <a:rPr lang="fr-FR" sz="1300" b="0" i="0" u="none" strike="noStrike" dirty="0" err="1">
                <a:solidFill>
                  <a:srgbClr val="1E1E1E"/>
                </a:solidFill>
                <a:effectLst/>
              </a:rPr>
              <a:t>will</a:t>
            </a:r>
            <a:r>
              <a:rPr lang="fr-FR" sz="1300" b="0" i="0" u="none" strike="noStrike" dirty="0">
                <a:solidFill>
                  <a:srgbClr val="1E1E1E"/>
                </a:solidFill>
                <a:effectLst/>
              </a:rPr>
              <a:t> </a:t>
            </a:r>
            <a:r>
              <a:rPr lang="fr-FR" sz="1300" b="0" i="0" u="none" strike="noStrike" dirty="0" err="1">
                <a:solidFill>
                  <a:srgbClr val="1E1E1E"/>
                </a:solidFill>
                <a:effectLst/>
              </a:rPr>
              <a:t>be</a:t>
            </a:r>
            <a:r>
              <a:rPr lang="fr-FR" sz="1300" b="0" i="0" u="none" strike="noStrike" dirty="0">
                <a:solidFill>
                  <a:srgbClr val="1E1E1E"/>
                </a:solidFill>
                <a:effectLst/>
              </a:rPr>
              <a:t> </a:t>
            </a:r>
            <a:r>
              <a:rPr lang="fr-FR" sz="1300" b="0" i="0" u="none" strike="noStrike" dirty="0" err="1">
                <a:solidFill>
                  <a:srgbClr val="1E1E1E"/>
                </a:solidFill>
                <a:effectLst/>
              </a:rPr>
              <a:t>involved</a:t>
            </a:r>
            <a:r>
              <a:rPr lang="fr-FR" sz="1300" b="0" i="0" u="none" strike="noStrike" dirty="0">
                <a:solidFill>
                  <a:srgbClr val="1E1E1E"/>
                </a:solidFill>
                <a:effectLst/>
              </a:rPr>
              <a:t> in the </a:t>
            </a:r>
            <a:r>
              <a:rPr lang="fr-FR" sz="1300" b="0" i="0" u="none" strike="noStrike" dirty="0" err="1">
                <a:solidFill>
                  <a:srgbClr val="1E1E1E"/>
                </a:solidFill>
                <a:effectLst/>
              </a:rPr>
              <a:t>detection</a:t>
            </a:r>
            <a:r>
              <a:rPr lang="fr-FR" sz="1300" b="0" i="0" u="none" strike="noStrike" dirty="0">
                <a:solidFill>
                  <a:srgbClr val="1E1E1E"/>
                </a:solidFill>
                <a:effectLst/>
              </a:rPr>
              <a:t>, </a:t>
            </a:r>
            <a:r>
              <a:rPr lang="fr-FR" sz="1300" b="0" i="0" u="none" strike="noStrike" dirty="0" err="1">
                <a:solidFill>
                  <a:srgbClr val="1E1E1E"/>
                </a:solidFill>
                <a:effectLst/>
              </a:rPr>
              <a:t>prevention</a:t>
            </a:r>
            <a:r>
              <a:rPr lang="fr-FR" sz="1300" b="0" i="0" u="none" strike="noStrike" dirty="0">
                <a:solidFill>
                  <a:srgbClr val="1E1E1E"/>
                </a:solidFill>
                <a:effectLst/>
              </a:rPr>
              <a:t>, and </a:t>
            </a:r>
            <a:r>
              <a:rPr lang="fr-FR" sz="1300" b="0" i="0" u="none" strike="noStrike" dirty="0" err="1">
                <a:solidFill>
                  <a:srgbClr val="1E1E1E"/>
                </a:solidFill>
                <a:effectLst/>
              </a:rPr>
              <a:t>prosecution</a:t>
            </a:r>
            <a:r>
              <a:rPr lang="fr-FR" sz="1300" b="0" i="0" u="none" strike="noStrike" dirty="0">
                <a:solidFill>
                  <a:srgbClr val="1E1E1E"/>
                </a:solidFill>
                <a:effectLst/>
              </a:rPr>
              <a:t> of </a:t>
            </a:r>
            <a:r>
              <a:rPr lang="fr-FR" sz="1300" b="0" i="0" u="none" strike="noStrike" dirty="0" err="1">
                <a:solidFill>
                  <a:srgbClr val="1E1E1E"/>
                </a:solidFill>
                <a:effectLst/>
              </a:rPr>
              <a:t>smuggling</a:t>
            </a:r>
            <a:r>
              <a:rPr lang="fr-FR" sz="1300" b="0" i="0" u="none" strike="noStrike" dirty="0">
                <a:solidFill>
                  <a:srgbClr val="1E1E1E"/>
                </a:solidFill>
                <a:effectLst/>
              </a:rPr>
              <a:t> in </a:t>
            </a:r>
            <a:r>
              <a:rPr lang="fr-FR" sz="1300" b="0" i="0" u="none" strike="noStrike" dirty="0" err="1">
                <a:solidFill>
                  <a:srgbClr val="1E1E1E"/>
                </a:solidFill>
                <a:effectLst/>
              </a:rPr>
              <a:t>HCFCs</a:t>
            </a:r>
            <a:r>
              <a:rPr lang="fr-FR" sz="1300" b="0" i="0" u="none" strike="noStrike" dirty="0">
                <a:solidFill>
                  <a:srgbClr val="1E1E1E"/>
                </a:solidFill>
                <a:effectLst/>
              </a:rPr>
              <a:t> and </a:t>
            </a:r>
            <a:r>
              <a:rPr lang="fr-FR" sz="1300" b="0" i="0" u="none" strike="noStrike" dirty="0" err="1">
                <a:solidFill>
                  <a:srgbClr val="1E1E1E"/>
                </a:solidFill>
                <a:effectLst/>
              </a:rPr>
              <a:t>methyl</a:t>
            </a:r>
            <a:r>
              <a:rPr lang="fr-FR" sz="1300" b="0" i="0" u="none" strike="noStrike" dirty="0">
                <a:solidFill>
                  <a:srgbClr val="1E1E1E"/>
                </a:solidFill>
                <a:effectLst/>
              </a:rPr>
              <a:t> </a:t>
            </a:r>
            <a:r>
              <a:rPr lang="fr-FR" sz="1300" b="0" i="0" u="none" strike="noStrike" dirty="0" err="1">
                <a:solidFill>
                  <a:srgbClr val="1E1E1E"/>
                </a:solidFill>
                <a:effectLst/>
              </a:rPr>
              <a:t>bromide</a:t>
            </a:r>
            <a:r>
              <a:rPr lang="fr-FR" sz="1300" b="0" i="0" u="none" strike="noStrike" dirty="0">
                <a:solidFill>
                  <a:srgbClr val="1E1E1E"/>
                </a:solidFill>
                <a:effectLst/>
              </a:rPr>
              <a:t>. Ozone </a:t>
            </a:r>
            <a:r>
              <a:rPr lang="fr-FR" sz="1300" b="0" i="0" u="none" strike="noStrike" dirty="0" err="1">
                <a:solidFill>
                  <a:srgbClr val="1E1E1E"/>
                </a:solidFill>
                <a:effectLst/>
              </a:rPr>
              <a:t>officers</a:t>
            </a:r>
            <a:r>
              <a:rPr lang="fr-FR" sz="1300" b="0" i="0" u="none" strike="noStrike" dirty="0">
                <a:solidFill>
                  <a:srgbClr val="1E1E1E"/>
                </a:solidFill>
                <a:effectLst/>
              </a:rPr>
              <a:t> and </a:t>
            </a:r>
            <a:r>
              <a:rPr lang="fr-FR" sz="1300" b="0" i="0" u="none" strike="noStrike" dirty="0" err="1">
                <a:solidFill>
                  <a:srgbClr val="1E1E1E"/>
                </a:solidFill>
                <a:effectLst/>
              </a:rPr>
              <a:t>enforcement</a:t>
            </a:r>
            <a:r>
              <a:rPr lang="fr-FR" sz="1300" b="0" i="0" u="none" strike="noStrike" dirty="0">
                <a:solidFill>
                  <a:srgbClr val="1E1E1E"/>
                </a:solidFill>
                <a:effectLst/>
              </a:rPr>
              <a:t> </a:t>
            </a:r>
            <a:r>
              <a:rPr lang="fr-FR" sz="1300" b="0" i="0" u="none" strike="noStrike" dirty="0" err="1">
                <a:solidFill>
                  <a:srgbClr val="1E1E1E"/>
                </a:solidFill>
                <a:effectLst/>
              </a:rPr>
              <a:t>professionals</a:t>
            </a:r>
            <a:r>
              <a:rPr lang="fr-FR" sz="1300" b="0" i="0" u="none" strike="noStrike" dirty="0">
                <a:solidFill>
                  <a:srgbClr val="1E1E1E"/>
                </a:solidFill>
                <a:effectLst/>
              </a:rPr>
              <a:t> </a:t>
            </a:r>
            <a:r>
              <a:rPr lang="fr-FR" sz="1300" b="0" i="0" u="none" strike="noStrike" dirty="0" err="1">
                <a:solidFill>
                  <a:srgbClr val="1E1E1E"/>
                </a:solidFill>
                <a:effectLst/>
              </a:rPr>
              <a:t>from</a:t>
            </a:r>
            <a:r>
              <a:rPr lang="fr-FR" sz="1300" b="0" i="0" u="none" strike="noStrike" dirty="0">
                <a:solidFill>
                  <a:srgbClr val="1E1E1E"/>
                </a:solidFill>
                <a:effectLst/>
              </a:rPr>
              <a:t> </a:t>
            </a:r>
            <a:r>
              <a:rPr lang="fr-FR" sz="1300" b="0" i="0" u="none" strike="noStrike" dirty="0" err="1">
                <a:solidFill>
                  <a:srgbClr val="1E1E1E"/>
                </a:solidFill>
                <a:effectLst/>
              </a:rPr>
              <a:t>both</a:t>
            </a:r>
            <a:r>
              <a:rPr lang="fr-FR" sz="1300" b="0" i="0" u="none" strike="noStrike" dirty="0">
                <a:solidFill>
                  <a:srgbClr val="1E1E1E"/>
                </a:solidFill>
                <a:effectLst/>
              </a:rPr>
              <a:t> </a:t>
            </a:r>
            <a:r>
              <a:rPr lang="fr-FR" sz="1300" b="0" i="0" u="none" strike="noStrike" dirty="0" err="1">
                <a:solidFill>
                  <a:srgbClr val="1E1E1E"/>
                </a:solidFill>
                <a:effectLst/>
              </a:rPr>
              <a:t>developed</a:t>
            </a:r>
            <a:r>
              <a:rPr lang="fr-FR" sz="1300" b="0" i="0" u="none" strike="noStrike" dirty="0">
                <a:solidFill>
                  <a:srgbClr val="1E1E1E"/>
                </a:solidFill>
                <a:effectLst/>
              </a:rPr>
              <a:t> and </a:t>
            </a:r>
            <a:r>
              <a:rPr lang="fr-FR" sz="1300" b="0" i="0" u="none" strike="noStrike" dirty="0" err="1">
                <a:solidFill>
                  <a:srgbClr val="1E1E1E"/>
                </a:solidFill>
                <a:effectLst/>
              </a:rPr>
              <a:t>developing</a:t>
            </a:r>
            <a:r>
              <a:rPr lang="fr-FR" sz="1300" b="0" i="0" u="none" strike="noStrike" dirty="0">
                <a:solidFill>
                  <a:srgbClr val="1E1E1E"/>
                </a:solidFill>
                <a:effectLst/>
              </a:rPr>
              <a:t> countries </a:t>
            </a:r>
            <a:r>
              <a:rPr lang="fr-FR" sz="1300" b="0" i="0" u="none" strike="noStrike" dirty="0" err="1">
                <a:solidFill>
                  <a:srgbClr val="1E1E1E"/>
                </a:solidFill>
                <a:effectLst/>
              </a:rPr>
              <a:t>were</a:t>
            </a:r>
            <a:r>
              <a:rPr lang="fr-FR" sz="1300" b="0" i="0" u="none" strike="noStrike" dirty="0">
                <a:solidFill>
                  <a:srgbClr val="1E1E1E"/>
                </a:solidFill>
                <a:effectLst/>
              </a:rPr>
              <a:t> </a:t>
            </a:r>
            <a:r>
              <a:rPr lang="fr-FR" sz="1300" b="0" i="0" u="none" strike="noStrike" dirty="0" err="1">
                <a:solidFill>
                  <a:srgbClr val="1E1E1E"/>
                </a:solidFill>
                <a:effectLst/>
              </a:rPr>
              <a:t>interviewed</a:t>
            </a:r>
            <a:r>
              <a:rPr lang="fr-FR" sz="1300" b="0" i="0" u="none" strike="noStrike" dirty="0">
                <a:solidFill>
                  <a:srgbClr val="1E1E1E"/>
                </a:solidFill>
                <a:effectLst/>
              </a:rPr>
              <a:t> </a:t>
            </a:r>
            <a:r>
              <a:rPr lang="fr-FR" sz="1300" b="0" i="0" u="none" strike="noStrike" dirty="0" err="1">
                <a:solidFill>
                  <a:srgbClr val="1E1E1E"/>
                </a:solidFill>
                <a:effectLst/>
              </a:rPr>
              <a:t>during</a:t>
            </a:r>
            <a:r>
              <a:rPr lang="fr-FR" sz="1300" b="0" i="0" u="none" strike="noStrike" dirty="0">
                <a:solidFill>
                  <a:srgbClr val="1E1E1E"/>
                </a:solidFill>
                <a:effectLst/>
              </a:rPr>
              <a:t> the </a:t>
            </a:r>
            <a:r>
              <a:rPr lang="fr-FR" sz="1300" b="0" i="0" u="none" strike="noStrike" dirty="0" err="1">
                <a:solidFill>
                  <a:srgbClr val="1E1E1E"/>
                </a:solidFill>
                <a:effectLst/>
              </a:rPr>
              <a:t>preparation</a:t>
            </a:r>
            <a:r>
              <a:rPr lang="fr-FR" sz="1300" b="0" i="0" u="none" strike="noStrike" dirty="0">
                <a:solidFill>
                  <a:srgbClr val="1E1E1E"/>
                </a:solidFill>
                <a:effectLst/>
              </a:rPr>
              <a:t> of the </a:t>
            </a:r>
            <a:r>
              <a:rPr lang="fr-FR" sz="1300" b="0" i="0" u="none" strike="noStrike" dirty="0" err="1">
                <a:solidFill>
                  <a:srgbClr val="1E1E1E"/>
                </a:solidFill>
                <a:effectLst/>
              </a:rPr>
              <a:t>booklet</a:t>
            </a:r>
            <a:r>
              <a:rPr lang="fr-FR" sz="1300" b="0" i="0" u="none" strike="noStrike" dirty="0">
                <a:solidFill>
                  <a:srgbClr val="1E1E1E"/>
                </a:solidFill>
                <a:effectLst/>
              </a:rPr>
              <a:t> in </a:t>
            </a:r>
            <a:r>
              <a:rPr lang="fr-FR" sz="1300" b="0" i="0" u="none" strike="noStrike" dirty="0" err="1">
                <a:solidFill>
                  <a:srgbClr val="1E1E1E"/>
                </a:solidFill>
                <a:effectLst/>
              </a:rPr>
              <a:t>order</a:t>
            </a:r>
            <a:r>
              <a:rPr lang="fr-FR" sz="1300" b="0" i="0" u="none" strike="noStrike" dirty="0">
                <a:solidFill>
                  <a:srgbClr val="1E1E1E"/>
                </a:solidFill>
                <a:effectLst/>
              </a:rPr>
              <a:t> to gain </a:t>
            </a:r>
            <a:r>
              <a:rPr lang="fr-FR" sz="1300" b="0" i="0" u="none" strike="noStrike" dirty="0" err="1">
                <a:solidFill>
                  <a:srgbClr val="1E1E1E"/>
                </a:solidFill>
                <a:effectLst/>
              </a:rPr>
              <a:t>their</a:t>
            </a:r>
            <a:r>
              <a:rPr lang="fr-FR" sz="1300" b="0" i="0" u="none" strike="noStrike" dirty="0">
                <a:solidFill>
                  <a:srgbClr val="1E1E1E"/>
                </a:solidFill>
                <a:effectLst/>
              </a:rPr>
              <a:t> real-world </a:t>
            </a:r>
            <a:r>
              <a:rPr lang="fr-FR" sz="1300" b="0" i="0" u="none" strike="noStrike" dirty="0" err="1">
                <a:solidFill>
                  <a:srgbClr val="1E1E1E"/>
                </a:solidFill>
                <a:effectLst/>
              </a:rPr>
              <a:t>advice</a:t>
            </a:r>
            <a:r>
              <a:rPr lang="fr-FR" sz="1300" b="0" i="0" u="none" strike="noStrike" dirty="0">
                <a:solidFill>
                  <a:srgbClr val="1E1E1E"/>
                </a:solidFill>
                <a:effectLst/>
              </a:rPr>
              <a:t>. </a:t>
            </a:r>
            <a:r>
              <a:rPr lang="fr-FR" sz="1300" b="0" i="0" u="none" strike="noStrike" dirty="0" err="1">
                <a:solidFill>
                  <a:srgbClr val="1E1E1E"/>
                </a:solidFill>
                <a:effectLst/>
              </a:rPr>
              <a:t>Through</a:t>
            </a:r>
            <a:r>
              <a:rPr lang="fr-FR" sz="1300" b="0" i="0" u="none" strike="noStrike" dirty="0">
                <a:solidFill>
                  <a:srgbClr val="1E1E1E"/>
                </a:solidFill>
                <a:effectLst/>
              </a:rPr>
              <a:t> </a:t>
            </a:r>
            <a:r>
              <a:rPr lang="fr-FR" sz="1300" b="0" i="0" u="none" strike="noStrike" dirty="0" err="1">
                <a:solidFill>
                  <a:srgbClr val="1E1E1E"/>
                </a:solidFill>
                <a:effectLst/>
              </a:rPr>
              <a:t>dozens</a:t>
            </a:r>
            <a:r>
              <a:rPr lang="fr-FR" sz="1300" b="0" i="0" u="none" strike="noStrike" dirty="0">
                <a:solidFill>
                  <a:srgbClr val="1E1E1E"/>
                </a:solidFill>
                <a:effectLst/>
              </a:rPr>
              <a:t> of case </a:t>
            </a:r>
            <a:r>
              <a:rPr lang="fr-FR" sz="1300" b="0" i="0" u="none" strike="noStrike" dirty="0" err="1">
                <a:solidFill>
                  <a:srgbClr val="1E1E1E"/>
                </a:solidFill>
                <a:effectLst/>
              </a:rPr>
              <a:t>studies</a:t>
            </a:r>
            <a:r>
              <a:rPr lang="fr-FR" sz="1300" b="0" i="0" u="none" strike="noStrike" dirty="0">
                <a:solidFill>
                  <a:srgbClr val="1E1E1E"/>
                </a:solidFill>
                <a:effectLst/>
              </a:rPr>
              <a:t> and </a:t>
            </a:r>
            <a:r>
              <a:rPr lang="fr-FR" sz="1300" b="0" i="0" u="none" strike="noStrike" dirty="0" err="1">
                <a:solidFill>
                  <a:srgbClr val="1E1E1E"/>
                </a:solidFill>
                <a:effectLst/>
              </a:rPr>
              <a:t>examples</a:t>
            </a:r>
            <a:r>
              <a:rPr lang="fr-FR" sz="1300" b="0" i="0" u="none" strike="noStrike" dirty="0">
                <a:solidFill>
                  <a:srgbClr val="1E1E1E"/>
                </a:solidFill>
                <a:effectLst/>
              </a:rPr>
              <a:t>, the </a:t>
            </a:r>
            <a:r>
              <a:rPr lang="fr-FR" sz="1300" b="0" i="0" u="none" strike="noStrike" dirty="0" err="1">
                <a:solidFill>
                  <a:srgbClr val="1E1E1E"/>
                </a:solidFill>
                <a:effectLst/>
              </a:rPr>
              <a:t>booklet</a:t>
            </a:r>
            <a:r>
              <a:rPr lang="fr-FR" sz="1300" b="0" i="0" u="none" strike="noStrike" dirty="0">
                <a:solidFill>
                  <a:srgbClr val="1E1E1E"/>
                </a:solidFill>
                <a:effectLst/>
              </a:rPr>
              <a:t> </a:t>
            </a:r>
            <a:r>
              <a:rPr lang="fr-FR" sz="1300" b="0" i="0" u="none" strike="noStrike" dirty="0" err="1">
                <a:solidFill>
                  <a:srgbClr val="1E1E1E"/>
                </a:solidFill>
                <a:effectLst/>
              </a:rPr>
              <a:t>provides</a:t>
            </a:r>
            <a:r>
              <a:rPr lang="fr-FR" sz="1300" b="0" i="0" u="none" strike="noStrike" dirty="0">
                <a:solidFill>
                  <a:srgbClr val="1E1E1E"/>
                </a:solidFill>
                <a:effectLst/>
              </a:rPr>
              <a:t> </a:t>
            </a:r>
            <a:r>
              <a:rPr lang="fr-FR" sz="1300" b="0" i="0" u="none" strike="noStrike" dirty="0" err="1">
                <a:solidFill>
                  <a:srgbClr val="1E1E1E"/>
                </a:solidFill>
                <a:effectLst/>
              </a:rPr>
              <a:t>enforcement</a:t>
            </a:r>
            <a:r>
              <a:rPr lang="fr-FR" sz="1300" b="0" i="0" u="none" strike="noStrike" dirty="0">
                <a:solidFill>
                  <a:srgbClr val="1E1E1E"/>
                </a:solidFill>
                <a:effectLst/>
              </a:rPr>
              <a:t> </a:t>
            </a:r>
            <a:r>
              <a:rPr lang="fr-FR" sz="1300" b="0" i="0" u="none" strike="noStrike" dirty="0" err="1">
                <a:solidFill>
                  <a:srgbClr val="1E1E1E"/>
                </a:solidFill>
                <a:effectLst/>
              </a:rPr>
              <a:t>strategies</a:t>
            </a:r>
            <a:r>
              <a:rPr lang="fr-FR" sz="1300" b="0" i="0" u="none" strike="noStrike" dirty="0">
                <a:solidFill>
                  <a:srgbClr val="1E1E1E"/>
                </a:solidFill>
                <a:effectLst/>
              </a:rPr>
              <a:t> </a:t>
            </a:r>
            <a:r>
              <a:rPr lang="fr-FR" sz="1300" b="0" i="0" u="none" strike="noStrike" dirty="0" err="1">
                <a:solidFill>
                  <a:srgbClr val="1E1E1E"/>
                </a:solidFill>
                <a:effectLst/>
              </a:rPr>
              <a:t>that</a:t>
            </a:r>
            <a:r>
              <a:rPr lang="fr-FR" sz="1300" b="0" i="0" u="none" strike="noStrike" dirty="0">
                <a:solidFill>
                  <a:srgbClr val="1E1E1E"/>
                </a:solidFill>
                <a:effectLst/>
              </a:rPr>
              <a:t> can </a:t>
            </a:r>
            <a:r>
              <a:rPr lang="fr-FR" sz="1300" b="0" i="0" u="none" strike="noStrike" dirty="0" err="1">
                <a:solidFill>
                  <a:srgbClr val="1E1E1E"/>
                </a:solidFill>
                <a:effectLst/>
              </a:rPr>
              <a:t>be</a:t>
            </a:r>
            <a:r>
              <a:rPr lang="fr-FR" sz="1300" b="0" i="0" u="none" strike="noStrike" dirty="0">
                <a:solidFill>
                  <a:srgbClr val="1E1E1E"/>
                </a:solidFill>
                <a:effectLst/>
              </a:rPr>
              <a:t> </a:t>
            </a:r>
            <a:r>
              <a:rPr lang="fr-FR" sz="1300" b="0" i="0" u="none" strike="noStrike" dirty="0" err="1">
                <a:solidFill>
                  <a:srgbClr val="1E1E1E"/>
                </a:solidFill>
                <a:effectLst/>
              </a:rPr>
              <a:t>implemented</a:t>
            </a:r>
            <a:r>
              <a:rPr lang="fr-FR" sz="1300" b="0" i="0" u="none" strike="noStrike" dirty="0">
                <a:solidFill>
                  <a:srgbClr val="1E1E1E"/>
                </a:solidFill>
                <a:effectLst/>
              </a:rPr>
              <a:t> </a:t>
            </a:r>
            <a:r>
              <a:rPr lang="fr-FR" sz="1300" b="0" i="0" u="none" strike="noStrike" dirty="0" err="1">
                <a:solidFill>
                  <a:srgbClr val="1E1E1E"/>
                </a:solidFill>
                <a:effectLst/>
              </a:rPr>
              <a:t>with</a:t>
            </a:r>
            <a:r>
              <a:rPr lang="fr-FR" sz="1300" b="0" i="0" u="none" strike="noStrike" dirty="0">
                <a:solidFill>
                  <a:srgbClr val="1E1E1E"/>
                </a:solidFill>
                <a:effectLst/>
              </a:rPr>
              <a:t> </a:t>
            </a:r>
            <a:r>
              <a:rPr lang="fr-FR" sz="1300" b="0" i="0" u="none" strike="noStrike" dirty="0" err="1">
                <a:solidFill>
                  <a:srgbClr val="1E1E1E"/>
                </a:solidFill>
                <a:effectLst/>
              </a:rPr>
              <a:t>ﬂexible</a:t>
            </a:r>
            <a:r>
              <a:rPr lang="fr-FR" sz="1300" b="0" i="0" u="none" strike="noStrike" dirty="0">
                <a:solidFill>
                  <a:srgbClr val="1E1E1E"/>
                </a:solidFill>
                <a:effectLst/>
              </a:rPr>
              <a:t> </a:t>
            </a:r>
            <a:r>
              <a:rPr lang="fr-FR" sz="1300" b="0" i="0" u="none" strike="noStrike" dirty="0" err="1">
                <a:solidFill>
                  <a:srgbClr val="1E1E1E"/>
                </a:solidFill>
                <a:effectLst/>
              </a:rPr>
              <a:t>approaches</a:t>
            </a:r>
            <a:r>
              <a:rPr lang="fr-FR" sz="1300" b="0" i="0" u="none" strike="noStrike" dirty="0">
                <a:solidFill>
                  <a:srgbClr val="1E1E1E"/>
                </a:solidFill>
                <a:effectLst/>
              </a:rPr>
              <a:t> </a:t>
            </a:r>
            <a:r>
              <a:rPr lang="fr-FR" sz="1300" b="0" i="0" u="none" strike="noStrike" dirty="0" err="1">
                <a:solidFill>
                  <a:srgbClr val="1E1E1E"/>
                </a:solidFill>
                <a:effectLst/>
              </a:rPr>
              <a:t>that</a:t>
            </a:r>
            <a:r>
              <a:rPr lang="fr-FR" sz="1300" b="0" i="0" u="none" strike="noStrike" dirty="0">
                <a:solidFill>
                  <a:srgbClr val="1E1E1E"/>
                </a:solidFill>
                <a:effectLst/>
              </a:rPr>
              <a:t> </a:t>
            </a:r>
            <a:r>
              <a:rPr lang="fr-FR" sz="1300" b="0" i="0" u="none" strike="noStrike" dirty="0" err="1">
                <a:solidFill>
                  <a:srgbClr val="1E1E1E"/>
                </a:solidFill>
                <a:effectLst/>
              </a:rPr>
              <a:t>maximize</a:t>
            </a:r>
            <a:r>
              <a:rPr lang="fr-FR" sz="1300" b="0" i="0" u="none" strike="noStrike" dirty="0">
                <a:solidFill>
                  <a:srgbClr val="1E1E1E"/>
                </a:solidFill>
                <a:effectLst/>
              </a:rPr>
              <a:t> the efficient use of </a:t>
            </a:r>
            <a:r>
              <a:rPr lang="fr-FR" sz="1300" b="0" i="0" u="none" strike="noStrike" dirty="0" err="1">
                <a:solidFill>
                  <a:srgbClr val="1E1E1E"/>
                </a:solidFill>
                <a:effectLst/>
              </a:rPr>
              <a:t>scarce</a:t>
            </a:r>
            <a:r>
              <a:rPr lang="fr-FR" sz="1300" b="0" i="0" u="none" strike="noStrike" dirty="0">
                <a:solidFill>
                  <a:srgbClr val="1E1E1E"/>
                </a:solidFill>
                <a:effectLst/>
              </a:rPr>
              <a:t> </a:t>
            </a:r>
            <a:r>
              <a:rPr lang="fr-FR" sz="1300" b="0" i="0" u="none" strike="noStrike" dirty="0" err="1">
                <a:solidFill>
                  <a:srgbClr val="1E1E1E"/>
                </a:solidFill>
                <a:effectLst/>
              </a:rPr>
              <a:t>human</a:t>
            </a:r>
            <a:r>
              <a:rPr lang="fr-FR" sz="1300" b="0" i="0" u="none" strike="noStrike" dirty="0">
                <a:solidFill>
                  <a:srgbClr val="1E1E1E"/>
                </a:solidFill>
                <a:effectLst/>
              </a:rPr>
              <a:t> and </a:t>
            </a:r>
            <a:r>
              <a:rPr lang="fr-FR" sz="1300" b="0" i="0" u="none" strike="noStrike" dirty="0" err="1">
                <a:solidFill>
                  <a:srgbClr val="1E1E1E"/>
                </a:solidFill>
                <a:effectLst/>
              </a:rPr>
              <a:t>financial</a:t>
            </a:r>
            <a:r>
              <a:rPr lang="fr-FR" sz="1300" b="0" i="0" u="none" strike="noStrike" dirty="0">
                <a:solidFill>
                  <a:srgbClr val="1E1E1E"/>
                </a:solidFill>
                <a:effectLst/>
              </a:rPr>
              <a:t> </a:t>
            </a:r>
            <a:r>
              <a:rPr lang="fr-FR" sz="1300" b="0" i="0" u="none" strike="noStrike" dirty="0" err="1">
                <a:solidFill>
                  <a:srgbClr val="1E1E1E"/>
                </a:solidFill>
                <a:effectLst/>
              </a:rPr>
              <a:t>resources</a:t>
            </a:r>
            <a:r>
              <a:rPr lang="fr-FR" sz="1300" b="0" i="0" u="none" strike="noStrike" dirty="0">
                <a:solidFill>
                  <a:srgbClr val="1E1E1E"/>
                </a:solidFill>
                <a:effectLst/>
              </a:rPr>
              <a:t>.</a:t>
            </a:r>
            <a:endParaRPr lang="en-GB" sz="1300" dirty="0"/>
          </a:p>
        </p:txBody>
      </p:sp>
      <p:sp>
        <p:nvSpPr>
          <p:cNvPr id="3" name="TextBox 2">
            <a:extLst>
              <a:ext uri="{FF2B5EF4-FFF2-40B4-BE49-F238E27FC236}">
                <a16:creationId xmlns:a16="http://schemas.microsoft.com/office/drawing/2014/main" id="{9DBD406C-3BEC-E390-7A3A-C86411F39112}"/>
              </a:ext>
            </a:extLst>
          </p:cNvPr>
          <p:cNvSpPr txBox="1"/>
          <p:nvPr/>
        </p:nvSpPr>
        <p:spPr>
          <a:xfrm>
            <a:off x="6624565" y="5275979"/>
            <a:ext cx="3072296" cy="353943"/>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105984B1-6AF4-70BD-8327-41C3D4460CA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97345251-FD74-80D5-C9F6-0F040C0FA40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EBAC8E37-D7F5-4F59-F54C-1DFE16A53AD2}"/>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22" name="Ellipse 21">
            <a:hlinkClick r:id="rId4" action="ppaction://hlinksldjump"/>
            <a:extLst>
              <a:ext uri="{FF2B5EF4-FFF2-40B4-BE49-F238E27FC236}">
                <a16:creationId xmlns:a16="http://schemas.microsoft.com/office/drawing/2014/main" id="{FA87C100-17C7-28A0-5BAE-FD260A504E0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4" action="ppaction://hlinksldjump"/>
            <a:extLst>
              <a:ext uri="{FF2B5EF4-FFF2-40B4-BE49-F238E27FC236}">
                <a16:creationId xmlns:a16="http://schemas.microsoft.com/office/drawing/2014/main" id="{E96CFEEC-B5C5-C483-D07E-4EFB56C3585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20" name="Image 19" descr="Une image contenant texte, capture d’écran&#10;&#10;Description générée automatiquement">
            <a:hlinkClick r:id="rId2"/>
            <a:extLst>
              <a:ext uri="{FF2B5EF4-FFF2-40B4-BE49-F238E27FC236}">
                <a16:creationId xmlns:a16="http://schemas.microsoft.com/office/drawing/2014/main" id="{8846228A-62F7-0D33-DDB7-8D40C0BD23F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71613" y="981126"/>
            <a:ext cx="3287604" cy="4650214"/>
          </a:xfrm>
          <a:prstGeom prst="rect">
            <a:avLst/>
          </a:prstGeom>
        </p:spPr>
      </p:pic>
      <p:sp>
        <p:nvSpPr>
          <p:cNvPr id="5" name="Ellipse 4">
            <a:hlinkClick r:id="rId7" action="ppaction://hlinksldjump"/>
            <a:extLst>
              <a:ext uri="{FF2B5EF4-FFF2-40B4-BE49-F238E27FC236}">
                <a16:creationId xmlns:a16="http://schemas.microsoft.com/office/drawing/2014/main" id="{EF8179A6-1377-EEA3-B5C9-63E67CC7DD1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7" action="ppaction://hlinksldjump"/>
            <a:extLst>
              <a:ext uri="{FF2B5EF4-FFF2-40B4-BE49-F238E27FC236}">
                <a16:creationId xmlns:a16="http://schemas.microsoft.com/office/drawing/2014/main" id="{3AEFC2F1-98B2-EF39-3BD2-07244322FD3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7380557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6"/>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5" grpId="0" animBg="1"/>
      <p:bldP spid="5"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405191-87DD-F97B-5E41-8A8571820C57}"/>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2D7DC082-9105-C035-CB66-065EA9D1EB0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BB190389-3B34-A5B5-5DDE-1DF2273D0F0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4764522-6BEF-43A8-4390-7795C34901C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B73270CB-8B5B-8E90-8609-E8D10EE1831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69D1D7B0-6EC1-35E6-488F-987A9761953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BF3987D8-5E0E-C493-BD7A-20880F33CAE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81AA3597-9B20-8729-12CC-FBFD6B76BD2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26B428D-440F-73D8-CE3B-B55C74EF8A66}"/>
              </a:ext>
            </a:extLst>
          </p:cNvPr>
          <p:cNvSpPr txBox="1"/>
          <p:nvPr/>
        </p:nvSpPr>
        <p:spPr>
          <a:xfrm>
            <a:off x="6994554" y="1378217"/>
            <a:ext cx="4740245" cy="2153166"/>
          </a:xfrm>
        </p:spPr>
        <p:txBody>
          <a:bodyPr vert="horz" lIns="91440" tIns="45720" rIns="91440" bIns="45720" rtlCol="0" anchor="ctr">
            <a:noAutofit/>
          </a:bodyPr>
          <a:lstStyle/>
          <a:p>
            <a:pPr algn="l">
              <a:spcBef>
                <a:spcPts val="375"/>
              </a:spcBef>
              <a:spcAft>
                <a:spcPts val="375"/>
              </a:spcAft>
            </a:pPr>
            <a:r>
              <a:rPr lang="fr-FR" sz="3000" i="0" u="none" strike="noStrike" dirty="0">
                <a:solidFill>
                  <a:srgbClr val="1E1E1E"/>
                </a:solidFill>
                <a:effectLst/>
              </a:rPr>
              <a:t>Europe and Central Asia (ECA) </a:t>
            </a:r>
            <a:r>
              <a:rPr lang="fr-FR" sz="3000" i="0" u="none" strike="noStrike" dirty="0" err="1">
                <a:solidFill>
                  <a:srgbClr val="1E1E1E"/>
                </a:solidFill>
                <a:effectLst/>
              </a:rPr>
              <a:t>Montreal</a:t>
            </a:r>
            <a:r>
              <a:rPr lang="fr-FR" sz="3000" i="0" u="none" strike="noStrike" dirty="0">
                <a:solidFill>
                  <a:srgbClr val="1E1E1E"/>
                </a:solidFill>
                <a:effectLst/>
              </a:rPr>
              <a:t> Protocol </a:t>
            </a:r>
            <a:r>
              <a:rPr lang="fr-FR" sz="3000" i="0" u="none" strike="noStrike" dirty="0" err="1">
                <a:solidFill>
                  <a:srgbClr val="1E1E1E"/>
                </a:solidFill>
                <a:effectLst/>
              </a:rPr>
              <a:t>Award</a:t>
            </a:r>
            <a:r>
              <a:rPr lang="fr-FR" sz="3000" i="0" u="none" strike="noStrike" dirty="0">
                <a:solidFill>
                  <a:srgbClr val="1E1E1E"/>
                </a:solidFill>
                <a:effectLst/>
              </a:rPr>
              <a:t> for Customs and </a:t>
            </a:r>
            <a:r>
              <a:rPr lang="fr-FR" sz="3000" i="0" u="none" strike="noStrike" dirty="0" err="1">
                <a:solidFill>
                  <a:srgbClr val="1E1E1E"/>
                </a:solidFill>
                <a:effectLst/>
              </a:rPr>
              <a:t>Enforcement</a:t>
            </a:r>
            <a:r>
              <a:rPr lang="fr-FR" sz="3000" i="0" u="none" strike="noStrike" dirty="0">
                <a:solidFill>
                  <a:srgbClr val="1E1E1E"/>
                </a:solidFill>
                <a:effectLst/>
              </a:rPr>
              <a:t> Officers (5th </a:t>
            </a:r>
            <a:r>
              <a:rPr lang="fr-FR" sz="3000" i="0" u="none" strike="noStrike" dirty="0" err="1">
                <a:solidFill>
                  <a:srgbClr val="1E1E1E"/>
                </a:solidFill>
                <a:effectLst/>
              </a:rPr>
              <a:t>edition</a:t>
            </a:r>
            <a:r>
              <a:rPr lang="fr-FR" sz="3000" i="0" u="none" strike="noStrike" dirty="0">
                <a:solidFill>
                  <a:srgbClr val="1E1E1E"/>
                </a:solidFill>
                <a:effectLst/>
              </a:rPr>
              <a:t> – 2019-2020)</a:t>
            </a:r>
          </a:p>
        </p:txBody>
      </p:sp>
      <p:sp>
        <p:nvSpPr>
          <p:cNvPr id="10" name="Content Placeholder 2">
            <a:extLst>
              <a:ext uri="{FF2B5EF4-FFF2-40B4-BE49-F238E27FC236}">
                <a16:creationId xmlns:a16="http://schemas.microsoft.com/office/drawing/2014/main" id="{D35D5621-21F1-61BE-B5B1-BB758ECE6EE9}"/>
              </a:ext>
            </a:extLst>
          </p:cNvPr>
          <p:cNvSpPr>
            <a:spLocks noGrp="1"/>
          </p:cNvSpPr>
          <p:nvPr>
            <p:ph idx="4294967295"/>
          </p:nvPr>
        </p:nvSpPr>
        <p:spPr>
          <a:xfrm>
            <a:off x="6994554" y="3715927"/>
            <a:ext cx="4740245" cy="3553568"/>
          </a:xfrm>
          <a:prstGeom prst="rect">
            <a:avLst/>
          </a:prstGeom>
        </p:spPr>
        <p:txBody>
          <a:bodyPr vert="horz" lIns="91440" tIns="45720" rIns="91440" bIns="45720" rtlCol="0">
            <a:normAutofit/>
          </a:bodyPr>
          <a:lstStyle/>
          <a:p>
            <a:pPr marL="0" indent="0">
              <a:lnSpc>
                <a:spcPct val="110000"/>
              </a:lnSpc>
              <a:spcBef>
                <a:spcPts val="0"/>
              </a:spcBef>
              <a:buNone/>
            </a:pPr>
            <a:r>
              <a:rPr lang="en-US" sz="1300" dirty="0"/>
              <a:t>This Europe and Central Asia (ECA) Montreal Protocol Award for Customs and Enforcement Officers (5th edition – 2019-2020) - Report seizures and informal prior-informed consent (</a:t>
            </a:r>
            <a:r>
              <a:rPr lang="en-US" sz="1300" dirty="0" err="1"/>
              <a:t>iPIC</a:t>
            </a:r>
            <a:r>
              <a:rPr lang="en-US" sz="1300" dirty="0"/>
              <a:t>) consultations has been prepared by UNEP Law Division OzonAction for the virtual ceremony of the Europe and Central Asia (ECA) Montreal Protocol Award for Customs and Enforcement Officers (5th edition) on Wednesday, 29 March 2023. It is based on the cases reported by the awardees and the supporting documents provided. The award scheme is part of the work programme of the UNEP Law Division’s Regional Montreal Protocol Network for Europe and Central Asia (ECA network).</a:t>
            </a:r>
            <a:endParaRPr lang="en-GB" sz="1300" dirty="0"/>
          </a:p>
        </p:txBody>
      </p:sp>
      <p:sp>
        <p:nvSpPr>
          <p:cNvPr id="2" name="TextBox 1">
            <a:extLst>
              <a:ext uri="{FF2B5EF4-FFF2-40B4-BE49-F238E27FC236}">
                <a16:creationId xmlns:a16="http://schemas.microsoft.com/office/drawing/2014/main" id="{40461195-936E-75EA-982E-60CD6839A18A}"/>
              </a:ext>
            </a:extLst>
          </p:cNvPr>
          <p:cNvSpPr txBox="1"/>
          <p:nvPr/>
        </p:nvSpPr>
        <p:spPr>
          <a:xfrm>
            <a:off x="7043324" y="6130235"/>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5" name="Ellipse 14">
            <a:extLst>
              <a:ext uri="{FF2B5EF4-FFF2-40B4-BE49-F238E27FC236}">
                <a16:creationId xmlns:a16="http://schemas.microsoft.com/office/drawing/2014/main" id="{DEAC6D1E-70DF-2CF3-D47D-14EF7566015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descr="Une image contenant texte, cercle, Police, devise&#10;&#10;Description générée automatiquement">
            <a:hlinkClick r:id="rId2"/>
            <a:extLst>
              <a:ext uri="{FF2B5EF4-FFF2-40B4-BE49-F238E27FC236}">
                <a16:creationId xmlns:a16="http://schemas.microsoft.com/office/drawing/2014/main" id="{CDB41D78-3427-83EA-5805-E929074C628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5195" y="898882"/>
            <a:ext cx="3384650" cy="4787143"/>
          </a:xfrm>
          <a:prstGeom prst="rect">
            <a:avLst/>
          </a:prstGeom>
        </p:spPr>
      </p:pic>
      <p:sp>
        <p:nvSpPr>
          <p:cNvPr id="22" name="Ellipse 21">
            <a:hlinkClick r:id="rId4" action="ppaction://hlinksldjump"/>
            <a:extLst>
              <a:ext uri="{FF2B5EF4-FFF2-40B4-BE49-F238E27FC236}">
                <a16:creationId xmlns:a16="http://schemas.microsoft.com/office/drawing/2014/main" id="{1CB1FAAC-66E5-0AFC-3345-19FA94E7C4A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4" action="ppaction://hlinksldjump"/>
            <a:extLst>
              <a:ext uri="{FF2B5EF4-FFF2-40B4-BE49-F238E27FC236}">
                <a16:creationId xmlns:a16="http://schemas.microsoft.com/office/drawing/2014/main" id="{11C8DF71-B320-CFA4-2233-1433DC24F64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5" name="Image 4" descr="Une image contenant Police, symbole, Graphique, blanc&#10;&#10;Description générée automatiquement">
            <a:extLst>
              <a:ext uri="{FF2B5EF4-FFF2-40B4-BE49-F238E27FC236}">
                <a16:creationId xmlns:a16="http://schemas.microsoft.com/office/drawing/2014/main" id="{BBE044CE-B5DA-3B81-E609-A5C31E89654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9" name="Text Box 6">
            <a:extLst>
              <a:ext uri="{FF2B5EF4-FFF2-40B4-BE49-F238E27FC236}">
                <a16:creationId xmlns:a16="http://schemas.microsoft.com/office/drawing/2014/main" id="{A2FF22C3-285D-0C56-39EA-AD5D2EB38E57}"/>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17" name="Ellipse 16">
            <a:hlinkClick r:id="rId7" action="ppaction://hlinksldjump"/>
            <a:extLst>
              <a:ext uri="{FF2B5EF4-FFF2-40B4-BE49-F238E27FC236}">
                <a16:creationId xmlns:a16="http://schemas.microsoft.com/office/drawing/2014/main" id="{9301A1EE-9345-21ED-6E4E-DE43F3E142E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7" action="ppaction://hlinksldjump"/>
            <a:extLst>
              <a:ext uri="{FF2B5EF4-FFF2-40B4-BE49-F238E27FC236}">
                <a16:creationId xmlns:a16="http://schemas.microsoft.com/office/drawing/2014/main" id="{19AFE1B1-3CCB-AEDC-2815-C122AA63A04F}"/>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58159266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8"/>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7" grpId="0" animBg="1"/>
      <p:bldP spid="17"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8689C01-440C-66DB-DE1E-A5F88BFA27F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08E59A5-BA17-96D6-A278-EA911C7EE0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4A1CE1A9-F1E8-188A-6841-D7942B93F9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A08E6D36-9825-0355-BE94-4F0415DD36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A95993BB-574C-76A8-66F6-073BF93CDA7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3E48A9FD-FF53-0D9E-46D6-BAD7C5D0A3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AA273DCD-E61E-EE9E-21D8-228213AD2DA4}"/>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392866" y="797219"/>
            <a:ext cx="5638801" cy="1325563"/>
          </a:xfrm>
        </p:spPr>
        <p:txBody>
          <a:bodyPr vert="horz" lIns="91440" tIns="45720" rIns="91440" bIns="45720" rtlCol="0" anchor="ctr">
            <a:noAutofit/>
          </a:bodyPr>
          <a:lstStyle/>
          <a:p>
            <a:pPr>
              <a:lnSpc>
                <a:spcPct val="90000"/>
              </a:lnSpc>
              <a:spcBef>
                <a:spcPct val="0"/>
              </a:spcBef>
              <a:spcAft>
                <a:spcPts val="600"/>
              </a:spcAft>
              <a:defRPr/>
            </a:pPr>
            <a:r>
              <a:rPr kumimoji="0" lang="en-GB" sz="2800" b="0" i="0" u="none" strike="noStrike" kern="1200" cap="none" spc="0" normalizeH="0" baseline="0" noProof="0" dirty="0">
                <a:ln>
                  <a:noFill/>
                </a:ln>
                <a:solidFill>
                  <a:prstClr val="black"/>
                </a:solidFill>
                <a:effectLst/>
                <a:uLnTx/>
                <a:uFillTx/>
                <a:ea typeface="+mn-ea"/>
                <a:cs typeface="+mn-cs"/>
              </a:rPr>
              <a:t>Green Customs Guide to Multilateral Environmental Agreements </a:t>
            </a:r>
            <a:r>
              <a:rPr kumimoji="0" lang="en-GB" sz="2800" b="0" i="1" u="none" strike="noStrike" kern="1200" cap="none" spc="0" normalizeH="0" baseline="0" noProof="0" dirty="0">
                <a:ln>
                  <a:noFill/>
                </a:ln>
                <a:solidFill>
                  <a:prstClr val="black"/>
                </a:solidFill>
                <a:effectLst/>
                <a:uLnTx/>
                <a:uFillTx/>
                <a:ea typeface="+mn-ea"/>
                <a:cs typeface="+mn-cs"/>
              </a:rPr>
              <a:t>(2022)</a:t>
            </a:r>
            <a:endParaRPr kumimoji="0" lang="en-US" sz="28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349724" y="1875222"/>
            <a:ext cx="5600047" cy="4506315"/>
          </a:xfrm>
          <a:prstGeom prst="rect">
            <a:avLst/>
          </a:prstGeom>
        </p:spPr>
        <p:txBody>
          <a:bodyPr vert="horz" lIns="91440" tIns="45720" rIns="91440" bIns="45720" rtlCol="0">
            <a:normAutofit/>
          </a:bodyPr>
          <a:lstStyle/>
          <a:p>
            <a:pPr marL="0" indent="0">
              <a:lnSpc>
                <a:spcPct val="110000"/>
              </a:lnSpc>
              <a:spcBef>
                <a:spcPts val="0"/>
              </a:spcBef>
              <a:buNone/>
            </a:pPr>
            <a:r>
              <a:rPr lang="en-GB" sz="1100" dirty="0"/>
              <a:t>The Green Customs Guide to Multilateral Environmental Agreements was designed to promote sustainable trade and encourage customs and border control officers to take on a proactive role in protecting the environment. The guide provides customs and border control officers, as well as anyone interested, with useful information and guidance about relevant trade-related multilateral environmental agreements (MEAs), thus facilitating legitimate trade in environmentally sensitive items while preventing illicit trade in such items and contributing to the achievement of the Sustainable Development Goals.</a:t>
            </a:r>
          </a:p>
          <a:p>
            <a:pPr marL="0" indent="0">
              <a:lnSpc>
                <a:spcPct val="110000"/>
              </a:lnSpc>
              <a:spcBef>
                <a:spcPts val="0"/>
              </a:spcBef>
              <a:buNone/>
            </a:pPr>
            <a:r>
              <a:rPr lang="en-GB" sz="1100" dirty="0"/>
              <a:t>This updated version of the guide reflects several new developments that have taken place in recent years, such as the entry into force of the Minamata Convention on Mercury, the Kigali Amendment to the Montreal Protocol on Substances that Deplete the Ozone Layer, and the plastic wastes amendments to the Basel Convention. The guide also considers the gender perspective of the daily work of customs and border control officers.</a:t>
            </a:r>
          </a:p>
          <a:p>
            <a:pPr marL="0" indent="0">
              <a:lnSpc>
                <a:spcPct val="110000"/>
              </a:lnSpc>
              <a:spcBef>
                <a:spcPts val="0"/>
              </a:spcBef>
              <a:buNone/>
            </a:pPr>
            <a:r>
              <a:rPr lang="en-GB" sz="1100" dirty="0"/>
              <a:t>The Green Customs Initiative, launched in 2004, is a partnership of international entities cooperating to prevent the illegal trade in environmentally sensitive commodities and substances and to facilitate their legal trade. Its objective is to enhance the capacity of customs and other relevant border control officers to monitor and facilitate the legal trade and to detect and prevent illegal trade in environmentally sensitive commodities covered by relevant trade-related MEAs and the Chemical Weapons Convention. In addition to UNEP, several MEAs secretariats and OPCW, Interpol and the World Customs Organization are also partners.</a:t>
            </a:r>
          </a:p>
        </p:txBody>
      </p:sp>
      <p:sp>
        <p:nvSpPr>
          <p:cNvPr id="3" name="TextBox 2">
            <a:extLst>
              <a:ext uri="{FF2B5EF4-FFF2-40B4-BE49-F238E27FC236}">
                <a16:creationId xmlns:a16="http://schemas.microsoft.com/office/drawing/2014/main" id="{ABD2B1F3-43F3-3FB6-7480-C98A3F847E6A}"/>
              </a:ext>
            </a:extLst>
          </p:cNvPr>
          <p:cNvSpPr txBox="1"/>
          <p:nvPr/>
        </p:nvSpPr>
        <p:spPr>
          <a:xfrm>
            <a:off x="6338461" y="5503538"/>
            <a:ext cx="3929658" cy="3539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Download it in English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2" name="TextBox 1">
            <a:extLst>
              <a:ext uri="{FF2B5EF4-FFF2-40B4-BE49-F238E27FC236}">
                <a16:creationId xmlns:a16="http://schemas.microsoft.com/office/drawing/2014/main" id="{B175F536-99D5-4642-5AD2-E2FCE8971850}"/>
              </a:ext>
            </a:extLst>
          </p:cNvPr>
          <p:cNvSpPr txBox="1"/>
          <p:nvPr/>
        </p:nvSpPr>
        <p:spPr>
          <a:xfrm>
            <a:off x="6338461" y="5863286"/>
            <a:ext cx="3929658" cy="3539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97F"/>
                </a:solidFill>
                <a:effectLst/>
                <a:uLnTx/>
                <a:uFillTx/>
                <a:ea typeface="+mn-ea"/>
                <a:cs typeface="+mn-cs"/>
                <a:hlinkClick r:id="rId4">
                  <a:extLst>
                    <a:ext uri="{A12FA001-AC4F-418D-AE19-62706E023703}">
                      <ahyp:hlinkClr xmlns:ahyp="http://schemas.microsoft.com/office/drawing/2018/hyperlinkcolor" val="tx"/>
                    </a:ext>
                  </a:extLst>
                </a:hlinkClick>
              </a:rPr>
              <a:t>Téléchargez-le en français ici</a:t>
            </a:r>
            <a:endParaRPr kumimoji="0" lang="en-US" sz="1700" b="0" i="0" u="none" strike="noStrike" kern="1200" cap="none" spc="0" normalizeH="0" baseline="0" noProof="0" dirty="0">
              <a:ln>
                <a:noFill/>
              </a:ln>
              <a:solidFill>
                <a:srgbClr val="1B397F"/>
              </a:solidFill>
              <a:effectLst/>
              <a:uLnTx/>
              <a:uFillTx/>
              <a:ea typeface="+mn-ea"/>
              <a:cs typeface="+mn-cs"/>
            </a:endParaRPr>
          </a:p>
        </p:txBody>
      </p:sp>
      <p:sp>
        <p:nvSpPr>
          <p:cNvPr id="6" name="TextBox 5">
            <a:extLst>
              <a:ext uri="{FF2B5EF4-FFF2-40B4-BE49-F238E27FC236}">
                <a16:creationId xmlns:a16="http://schemas.microsoft.com/office/drawing/2014/main" id="{105B47CD-61E7-DEA4-9EC9-29CF460869F5}"/>
              </a:ext>
            </a:extLst>
          </p:cNvPr>
          <p:cNvSpPr txBox="1"/>
          <p:nvPr/>
        </p:nvSpPr>
        <p:spPr>
          <a:xfrm>
            <a:off x="6338461" y="6263397"/>
            <a:ext cx="3929658" cy="3539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Descárgalo en español aquí</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69F229E5-62A3-E8DD-606C-D906377EF52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Police, symbole, Graphique, blanc&#10;&#10;Description générée automatiquement">
            <a:extLst>
              <a:ext uri="{FF2B5EF4-FFF2-40B4-BE49-F238E27FC236}">
                <a16:creationId xmlns:a16="http://schemas.microsoft.com/office/drawing/2014/main" id="{B91A6D68-E7AE-3736-2AB7-3AFD873A805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19" name="Text Box 6">
            <a:extLst>
              <a:ext uri="{FF2B5EF4-FFF2-40B4-BE49-F238E27FC236}">
                <a16:creationId xmlns:a16="http://schemas.microsoft.com/office/drawing/2014/main" id="{61A7730D-ED90-FA08-DBB1-8BEBA756AF45}"/>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20" name="Image 19" descr="Une image contenant texte, personne, habits, capture d’écran&#10;&#10;Description générée automatiquement">
            <a:hlinkClick r:id="rId3"/>
            <a:extLst>
              <a:ext uri="{FF2B5EF4-FFF2-40B4-BE49-F238E27FC236}">
                <a16:creationId xmlns:a16="http://schemas.microsoft.com/office/drawing/2014/main" id="{D1FF594D-2B05-C924-F537-DD11B869860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88836" y="879690"/>
            <a:ext cx="3418841" cy="4835844"/>
          </a:xfrm>
          <a:prstGeom prst="rect">
            <a:avLst/>
          </a:prstGeom>
        </p:spPr>
      </p:pic>
      <p:sp>
        <p:nvSpPr>
          <p:cNvPr id="24" name="Ellipse 23">
            <a:hlinkClick r:id="rId8" action="ppaction://hlinksldjump"/>
            <a:extLst>
              <a:ext uri="{FF2B5EF4-FFF2-40B4-BE49-F238E27FC236}">
                <a16:creationId xmlns:a16="http://schemas.microsoft.com/office/drawing/2014/main" id="{666C438A-8AF2-6C65-20F0-20133046C30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8" action="ppaction://hlinksldjump"/>
            <a:extLst>
              <a:ext uri="{FF2B5EF4-FFF2-40B4-BE49-F238E27FC236}">
                <a16:creationId xmlns:a16="http://schemas.microsoft.com/office/drawing/2014/main" id="{25514D03-6BC3-C500-C7FF-C16E264623E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7" name="Ellipse 16">
            <a:hlinkClick r:id="rId10" action="ppaction://hlinksldjump"/>
            <a:extLst>
              <a:ext uri="{FF2B5EF4-FFF2-40B4-BE49-F238E27FC236}">
                <a16:creationId xmlns:a16="http://schemas.microsoft.com/office/drawing/2014/main" id="{CFF195E3-4348-D186-EC27-349787A2EFEF}"/>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10" action="ppaction://hlinksldjump"/>
            <a:extLst>
              <a:ext uri="{FF2B5EF4-FFF2-40B4-BE49-F238E27FC236}">
                <a16:creationId xmlns:a16="http://schemas.microsoft.com/office/drawing/2014/main" id="{1C8007CF-CD69-3C39-25EA-B9D1081F1B97}"/>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419643516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1"/>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17"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037ABA12-6B61-0777-4F30-7D6861A808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1CCF10A8-90B9-9572-0073-B89B4A06D7A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E052FCA5-9A60-BE40-A221-F9F50C628B9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E6D83596-9A33-B43D-1FCD-CD59AD712D0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9BBACD8-21A2-3D3D-C57D-FDAAF26334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1C56A1BD-A907-979B-5499-D5459B9C6FB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2DF9D282-E369-1509-B24D-6FC571951CD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06701" y="564904"/>
            <a:ext cx="5168667" cy="2088000"/>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ea typeface="+mn-ea"/>
                <a:cs typeface="+mn-cs"/>
              </a:rPr>
              <a:t>Guidebook on Mainstreaming Gender in the Implementation of the Montreal Protocol </a:t>
            </a:r>
            <a:r>
              <a:rPr kumimoji="0" lang="en-GB" sz="2800" b="0" i="1" u="none" strike="noStrike" kern="1200" cap="none" spc="0" normalizeH="0" baseline="0" noProof="0" dirty="0">
                <a:ln>
                  <a:noFill/>
                </a:ln>
                <a:solidFill>
                  <a:prstClr val="black"/>
                </a:solidFill>
                <a:effectLst/>
                <a:uLnTx/>
                <a:uFillTx/>
                <a:ea typeface="+mn-ea"/>
                <a:cs typeface="+mn-cs"/>
              </a:rPr>
              <a:t>(2024)</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477969" y="2244938"/>
            <a:ext cx="5309054" cy="4176818"/>
          </a:xfrm>
          <a:prstGeom prst="rect">
            <a:avLst/>
          </a:prstGeom>
        </p:spPr>
        <p:txBody>
          <a:bodyPr vert="horz" lIns="91440" tIns="45720" rIns="91440" bIns="45720" rtlCol="0">
            <a:normAutofit/>
          </a:bodyPr>
          <a:lstStyle/>
          <a:p>
            <a:pPr marL="0" indent="0">
              <a:lnSpc>
                <a:spcPct val="110000"/>
              </a:lnSpc>
              <a:spcBef>
                <a:spcPts val="0"/>
              </a:spcBef>
              <a:buNone/>
            </a:pPr>
            <a:r>
              <a:rPr lang="en-US" sz="1100" dirty="0"/>
              <a:t>This Guidebook on Mainstreaming Gender in the Implementation of the Montreal Protocol (hereinafter referred to as the guidebook) has been developed to help advance the agenda of gender equality and women’s empowerment under the implementation of the Montreal Protocol through the NOUs and national stakeholders mainstreaming gender issues into their daily works and operations. The Guidebook maps the existing issues and challenges in achieving gender equality through Montreal Protocol activities and identifies gender mainstreaming opportunities under the implementation of the Montreal Protocol along with examples and good practices from various countries. </a:t>
            </a:r>
          </a:p>
          <a:p>
            <a:pPr marL="0" indent="0">
              <a:lnSpc>
                <a:spcPct val="110000"/>
              </a:lnSpc>
              <a:spcBef>
                <a:spcPts val="0"/>
              </a:spcBef>
              <a:buNone/>
            </a:pPr>
            <a:endParaRPr lang="en-US" sz="1100" dirty="0"/>
          </a:p>
          <a:p>
            <a:pPr marL="0" indent="0">
              <a:lnSpc>
                <a:spcPct val="110000"/>
              </a:lnSpc>
              <a:spcBef>
                <a:spcPts val="0"/>
              </a:spcBef>
              <a:buNone/>
            </a:pPr>
            <a:r>
              <a:rPr lang="en-US" sz="1100" dirty="0"/>
              <a:t>The guidebook has been developed through an iterative process that involved reviewing MLF-related documents at both global and country levels. This review included selected MLF project proposals, work </a:t>
            </a:r>
            <a:r>
              <a:rPr lang="en-US" sz="1100" dirty="0" err="1"/>
              <a:t>programmes</a:t>
            </a:r>
            <a:r>
              <a:rPr lang="en-US" sz="1100" dirty="0"/>
              <a:t>, progress reports, evaluation reports, and other relevant documents. Additionally, consultations were held with selected NOUs and the four implementing agencies. A questionnaire survey covering 29 NOUs provided further insights into gender-related achievements and challenges.</a:t>
            </a:r>
            <a:endParaRPr lang="en-GB" sz="1100" dirty="0"/>
          </a:p>
        </p:txBody>
      </p:sp>
      <p:sp>
        <p:nvSpPr>
          <p:cNvPr id="5" name="TextBox 4">
            <a:extLst>
              <a:ext uri="{FF2B5EF4-FFF2-40B4-BE49-F238E27FC236}">
                <a16:creationId xmlns:a16="http://schemas.microsoft.com/office/drawing/2014/main" id="{E6194F5D-90DF-DA29-93C4-45AB682D528A}"/>
              </a:ext>
            </a:extLst>
          </p:cNvPr>
          <p:cNvSpPr txBox="1"/>
          <p:nvPr/>
        </p:nvSpPr>
        <p:spPr>
          <a:xfrm>
            <a:off x="6504610" y="5137817"/>
            <a:ext cx="3072296" cy="1569660"/>
          </a:xfrm>
          <a:prstGeom prst="rect">
            <a:avLst/>
          </a:prstGeom>
          <a:noFill/>
        </p:spPr>
        <p:txBody>
          <a:bodyPr wrap="square">
            <a:spAutoFit/>
          </a:bodyPr>
          <a:lstStyle/>
          <a:p>
            <a:pPr>
              <a:defRPr/>
            </a:pPr>
            <a:r>
              <a:rPr kumimoji="0" lang="en-GB" sz="16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Download it in English here</a:t>
            </a:r>
            <a:br>
              <a:rPr kumimoji="0" lang="en-GB" sz="1600" b="0" i="0" u="none" strike="noStrike" kern="1200" cap="none" spc="0" normalizeH="0" baseline="0" noProof="0" dirty="0">
                <a:ln>
                  <a:noFill/>
                </a:ln>
                <a:solidFill>
                  <a:srgbClr val="1B397F"/>
                </a:solidFill>
                <a:effectLst/>
                <a:uLnTx/>
                <a:uFillTx/>
                <a:ea typeface="+mn-ea"/>
                <a:cs typeface="+mn-cs"/>
              </a:rPr>
            </a:br>
            <a:r>
              <a:rPr kumimoji="0" lang="ar-SA" sz="1600" b="0" i="0" u="none" strike="noStrike" kern="1200" cap="none" spc="0" normalizeH="0" baseline="0" noProof="0" dirty="0">
                <a:ln>
                  <a:noFill/>
                </a:ln>
                <a:solidFill>
                  <a:srgbClr val="1B397F"/>
                </a:solidFill>
                <a:effectLst/>
                <a:uLnTx/>
                <a:uFillTx/>
                <a:ea typeface="+mn-ea"/>
                <a:cs typeface="+mn-cs"/>
                <a:hlinkClick r:id="rId3">
                  <a:extLst>
                    <a:ext uri="{A12FA001-AC4F-418D-AE19-62706E023703}">
                      <ahyp:hlinkClr xmlns:ahyp="http://schemas.microsoft.com/office/drawing/2018/hyperlinkcolor" val="tx"/>
                    </a:ext>
                  </a:extLst>
                </a:hlinkClick>
              </a:rPr>
              <a:t>اقرأها بالعربية هنا</a:t>
            </a:r>
            <a:br>
              <a:rPr kumimoji="0" lang="en-GB" sz="1600" b="0" i="0" u="none" strike="noStrike" kern="1200" cap="none" spc="0" normalizeH="0" baseline="0" noProof="0" dirty="0">
                <a:ln>
                  <a:noFill/>
                </a:ln>
                <a:solidFill>
                  <a:srgbClr val="1B397F"/>
                </a:solidFill>
                <a:effectLst/>
                <a:uLnTx/>
                <a:uFillTx/>
                <a:ea typeface="+mn-ea"/>
                <a:cs typeface="+mn-cs"/>
              </a:rPr>
            </a:br>
            <a:r>
              <a:rPr lang="en-GB" sz="1600" dirty="0" err="1">
                <a:solidFill>
                  <a:srgbClr val="1B3A7F"/>
                </a:solidFill>
                <a:hlinkClick r:id="rId4">
                  <a:extLst>
                    <a:ext uri="{A12FA001-AC4F-418D-AE19-62706E023703}">
                      <ahyp:hlinkClr xmlns:ahyp="http://schemas.microsoft.com/office/drawing/2018/hyperlinkcolor" val="tx"/>
                    </a:ext>
                  </a:extLst>
                </a:hlinkClick>
              </a:rPr>
              <a:t>Téléchargez</a:t>
            </a:r>
            <a:r>
              <a:rPr kumimoji="0" lang="en-GB" sz="1600" b="0" i="0" u="none" strike="noStrike" kern="1200" cap="none" spc="0" normalizeH="0" baseline="0" noProof="0" dirty="0">
                <a:ln>
                  <a:noFill/>
                </a:ln>
                <a:solidFill>
                  <a:srgbClr val="1B3A7F"/>
                </a:solidFill>
                <a:effectLst/>
                <a:uLnTx/>
                <a:uFillTx/>
                <a:hlinkClick r:id="rId4">
                  <a:extLst>
                    <a:ext uri="{A12FA001-AC4F-418D-AE19-62706E023703}">
                      <ahyp:hlinkClr xmlns:ahyp="http://schemas.microsoft.com/office/drawing/2018/hyperlinkcolor" val="tx"/>
                    </a:ext>
                  </a:extLst>
                </a:hlinkClick>
              </a:rPr>
              <a:t>-le </a:t>
            </a:r>
            <a:r>
              <a:rPr kumimoji="0" lang="en-GB" sz="1600" b="0" i="0" u="none" strike="noStrike" kern="1200" cap="none" spc="0" normalizeH="0" baseline="0" noProof="0" dirty="0" err="1">
                <a:ln>
                  <a:noFill/>
                </a:ln>
                <a:solidFill>
                  <a:srgbClr val="1B3A7F"/>
                </a:solidFill>
                <a:effectLst/>
                <a:uLnTx/>
                <a:uFillTx/>
                <a:hlinkClick r:id="rId4">
                  <a:extLst>
                    <a:ext uri="{A12FA001-AC4F-418D-AE19-62706E023703}">
                      <ahyp:hlinkClr xmlns:ahyp="http://schemas.microsoft.com/office/drawing/2018/hyperlinkcolor" val="tx"/>
                    </a:ext>
                  </a:extLst>
                </a:hlinkClick>
              </a:rPr>
              <a:t>en</a:t>
            </a:r>
            <a:r>
              <a:rPr kumimoji="0" lang="en-GB" sz="1600" b="0" i="0" u="none" strike="noStrike" kern="1200" cap="none" spc="0" normalizeH="0" baseline="0" noProof="0" dirty="0">
                <a:ln>
                  <a:noFill/>
                </a:ln>
                <a:solidFill>
                  <a:srgbClr val="1B3A7F"/>
                </a:solidFill>
                <a:effectLst/>
                <a:uLnTx/>
                <a:uFillTx/>
                <a:hlinkClick r:id="rId4">
                  <a:extLst>
                    <a:ext uri="{A12FA001-AC4F-418D-AE19-62706E023703}">
                      <ahyp:hlinkClr xmlns:ahyp="http://schemas.microsoft.com/office/drawing/2018/hyperlinkcolor" val="tx"/>
                    </a:ext>
                  </a:extLst>
                </a:hlinkClick>
              </a:rPr>
              <a:t> français </a:t>
            </a:r>
            <a:r>
              <a:rPr kumimoji="0" lang="en-GB" sz="1600" b="0" i="0" u="none" strike="noStrike" kern="1200" cap="none" spc="0" normalizeH="0" baseline="0" noProof="0" dirty="0" err="1">
                <a:ln>
                  <a:noFill/>
                </a:ln>
                <a:solidFill>
                  <a:srgbClr val="1B3A7F"/>
                </a:solidFill>
                <a:effectLst/>
                <a:uLnTx/>
                <a:uFillTx/>
                <a:hlinkClick r:id="rId4">
                  <a:extLst>
                    <a:ext uri="{A12FA001-AC4F-418D-AE19-62706E023703}">
                      <ahyp:hlinkClr xmlns:ahyp="http://schemas.microsoft.com/office/drawing/2018/hyperlinkcolor" val="tx"/>
                    </a:ext>
                  </a:extLst>
                </a:hlinkClick>
              </a:rPr>
              <a:t>ici</a:t>
            </a:r>
            <a:endParaRPr kumimoji="0" lang="en-US" sz="1600" b="0" i="0" u="none" strike="noStrike" kern="1200" cap="none" spc="0" normalizeH="0" baseline="0" noProof="0" dirty="0">
              <a:ln>
                <a:noFill/>
              </a:ln>
              <a:solidFill>
                <a:srgbClr val="1B3A7F"/>
              </a:solidFill>
              <a:effectLst/>
              <a:uLnTx/>
              <a:uFillTx/>
              <a:ea typeface="+mn-ea"/>
              <a:cs typeface="+mn-cs"/>
            </a:endParaRPr>
          </a:p>
          <a:p>
            <a:pPr>
              <a:defRPr/>
            </a:pPr>
            <a:r>
              <a:rPr kumimoji="0" lang="en-GB" sz="1600" b="0" i="0" u="none" strike="noStrike" kern="1200" cap="none" spc="0" normalizeH="0" baseline="0" noProof="0" dirty="0" err="1">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Descárguelo</a:t>
            </a:r>
            <a:r>
              <a:rPr kumimoji="0" lang="en-GB" sz="1600" b="0" i="0" u="none" strike="noStrike" kern="1200" cap="none" spc="0" normalizeH="0" baseline="0" noProof="0" dirty="0">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 </a:t>
            </a:r>
            <a:r>
              <a:rPr kumimoji="0" lang="en-GB" sz="1600" b="0" i="0" u="none" strike="noStrike" kern="1200" cap="none" spc="0" normalizeH="0" baseline="0" noProof="0" dirty="0" err="1">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en</a:t>
            </a:r>
            <a:r>
              <a:rPr kumimoji="0" lang="en-GB" sz="1600" b="0" i="0" u="none" strike="noStrike" kern="1200" cap="none" spc="0" normalizeH="0" baseline="0" noProof="0" dirty="0">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 </a:t>
            </a:r>
            <a:r>
              <a:rPr kumimoji="0" lang="en-GB" sz="1600" b="0" i="0" u="none" strike="noStrike" kern="1200" cap="none" spc="0" normalizeH="0" baseline="0" noProof="0" dirty="0" err="1">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español</a:t>
            </a:r>
            <a:r>
              <a:rPr kumimoji="0" lang="en-GB" sz="1600" b="0" i="0" u="none" strike="noStrike" kern="1200" cap="none" spc="0" normalizeH="0" baseline="0" noProof="0" dirty="0">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 </a:t>
            </a:r>
            <a:r>
              <a:rPr kumimoji="0" lang="en-GB" sz="1600" b="0" i="0" u="none" strike="noStrike" kern="1200" cap="none" spc="0" normalizeH="0" baseline="0" noProof="0" dirty="0" err="1">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aquí</a:t>
            </a:r>
            <a:endParaRPr kumimoji="0" lang="en-US" sz="1600" b="0" i="0" u="none" strike="noStrike" kern="1200" cap="none" spc="0" normalizeH="0" baseline="0" noProof="0" dirty="0">
              <a:ln>
                <a:noFill/>
              </a:ln>
              <a:solidFill>
                <a:srgbClr val="1B397F"/>
              </a:solidFill>
              <a:effectLst/>
              <a:uLnTx/>
              <a:uFillTx/>
              <a:ea typeface="+mn-ea"/>
              <a:cs typeface="+mn-cs"/>
            </a:endParaRPr>
          </a:p>
          <a:p>
            <a:pPr>
              <a:defRPr/>
            </a:pPr>
            <a:r>
              <a:rPr lang="az-Cyrl-AZ" sz="1600" dirty="0">
                <a:solidFill>
                  <a:srgbClr val="1B3A7F"/>
                </a:solidFill>
                <a:hlinkClick r:id="rId6">
                  <a:extLst>
                    <a:ext uri="{A12FA001-AC4F-418D-AE19-62706E023703}">
                      <ahyp:hlinkClr xmlns:ahyp="http://schemas.microsoft.com/office/drawing/2018/hyperlinkcolor" val="tx"/>
                    </a:ext>
                  </a:extLst>
                </a:hlinkClick>
              </a:rPr>
              <a:t>Читать на русском здесь</a:t>
            </a:r>
            <a:endParaRPr lang="en-GB" sz="1600" dirty="0">
              <a:solidFill>
                <a:srgbClr val="1B3A7F"/>
              </a:solidFill>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1B397F"/>
              </a:solidFill>
              <a:effectLst/>
              <a:uLnTx/>
              <a:uFillTx/>
              <a:ea typeface="+mn-ea"/>
              <a:cs typeface="+mn-cs"/>
            </a:endParaRPr>
          </a:p>
        </p:txBody>
      </p:sp>
      <p:sp>
        <p:nvSpPr>
          <p:cNvPr id="9" name="Ellipse 8">
            <a:extLst>
              <a:ext uri="{FF2B5EF4-FFF2-40B4-BE49-F238E27FC236}">
                <a16:creationId xmlns:a16="http://schemas.microsoft.com/office/drawing/2014/main" id="{AADEEAA8-683A-C38C-B493-1A6EB558502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802A83A7-BA85-4C64-6F20-A673E8CA57E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28516B19-958D-E626-7CD1-4292081F7D11}"/>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3" name="Image 22" descr="Une image contenant texte, capture d’écran, logo, Police&#10;&#10;Description générée automatiquement">
            <a:extLst>
              <a:ext uri="{FF2B5EF4-FFF2-40B4-BE49-F238E27FC236}">
                <a16:creationId xmlns:a16="http://schemas.microsoft.com/office/drawing/2014/main" id="{F2E886BF-97D4-9BB2-6E14-8542623E497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258652" y="2016919"/>
            <a:ext cx="3657736" cy="2585943"/>
          </a:xfrm>
          <a:prstGeom prst="rect">
            <a:avLst/>
          </a:prstGeom>
        </p:spPr>
      </p:pic>
      <p:sp>
        <p:nvSpPr>
          <p:cNvPr id="3" name="Ellipse 2">
            <a:hlinkClick r:id="rId9" action="ppaction://hlinksldjump"/>
            <a:extLst>
              <a:ext uri="{FF2B5EF4-FFF2-40B4-BE49-F238E27FC236}">
                <a16:creationId xmlns:a16="http://schemas.microsoft.com/office/drawing/2014/main" id="{A020B730-AF18-5721-C215-F9CD28504504}"/>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9" action="ppaction://hlinksldjump"/>
            <a:extLst>
              <a:ext uri="{FF2B5EF4-FFF2-40B4-BE49-F238E27FC236}">
                <a16:creationId xmlns:a16="http://schemas.microsoft.com/office/drawing/2014/main" id="{EE1A769D-5CD1-F8BD-99B3-13BBF8DCA96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
        <p:nvSpPr>
          <p:cNvPr id="25" name="Ellipse 24">
            <a:hlinkClick r:id="rId11" action="ppaction://hlinksldjump"/>
            <a:extLst>
              <a:ext uri="{FF2B5EF4-FFF2-40B4-BE49-F238E27FC236}">
                <a16:creationId xmlns:a16="http://schemas.microsoft.com/office/drawing/2014/main" id="{82B5B970-B03F-F565-8987-0B18CE6E9D4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11" action="ppaction://hlinksldjump"/>
            <a:extLst>
              <a:ext uri="{FF2B5EF4-FFF2-40B4-BE49-F238E27FC236}">
                <a16:creationId xmlns:a16="http://schemas.microsoft.com/office/drawing/2014/main" id="{345506B2-5252-D299-369D-7B5CAEBBFE60}"/>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0052026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5"/>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CE7E18A-277F-4D9A-4E0D-B22A4317868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E064AFE3-49AF-474B-48A7-795CC1A0587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97151315-97EF-2084-58F5-CF9BB75A799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C939D77-5799-0780-9EB7-44BE771B3FA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B8E6EF44-5B12-9B42-F971-A518B2B6F7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21795576-A24C-AF8A-1A20-7F36CC591AF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3DF4AFEA-8CD2-2505-7B44-62A8C40303D5}"/>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817747" y="1018042"/>
            <a:ext cx="4412666" cy="2088000"/>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2800" b="0" i="0" u="none" strike="noStrike" kern="1200" cap="none" spc="0" normalizeH="0" baseline="0" noProof="0" dirty="0">
                <a:ln>
                  <a:noFill/>
                </a:ln>
                <a:solidFill>
                  <a:prstClr val="black"/>
                </a:solidFill>
                <a:effectLst/>
                <a:uLnTx/>
                <a:uFillTx/>
                <a:ea typeface="+mn-ea"/>
                <a:cs typeface="+mn-cs"/>
              </a:rPr>
              <a:t>Gender Mainstreaming in the Montreal Protocol: Experiences in Latin America and the Caribbean </a:t>
            </a:r>
            <a:r>
              <a:rPr kumimoji="0" lang="en-GB" sz="2800" b="0" i="1" u="none" strike="noStrike" kern="1200" cap="none" spc="0" normalizeH="0" baseline="0" noProof="0" dirty="0">
                <a:ln>
                  <a:noFill/>
                </a:ln>
                <a:solidFill>
                  <a:prstClr val="black"/>
                </a:solidFill>
                <a:effectLst/>
                <a:uLnTx/>
                <a:uFillTx/>
                <a:ea typeface="+mn-ea"/>
                <a:cs typeface="+mn-cs"/>
              </a:rPr>
              <a:t>(2022)</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817742" y="2886580"/>
            <a:ext cx="5168667" cy="2916000"/>
          </a:xfrm>
          <a:prstGeom prst="rect">
            <a:avLst/>
          </a:prstGeom>
        </p:spPr>
        <p:txBody>
          <a:bodyPr vert="horz" lIns="91440" tIns="45720" rIns="91440" bIns="45720" rtlCol="0">
            <a:normAutofit fontScale="85000" lnSpcReduction="10000"/>
          </a:bodyPr>
          <a:lstStyle/>
          <a:p>
            <a:pPr marL="0" indent="0">
              <a:lnSpc>
                <a:spcPct val="110000"/>
              </a:lnSpc>
              <a:spcBef>
                <a:spcPts val="0"/>
              </a:spcBef>
              <a:buNone/>
            </a:pPr>
            <a:r>
              <a:rPr lang="en-GB" sz="1300" dirty="0"/>
              <a:t>Taking into account that women and girls constitute half of the world’s population and, therefore, represent half of the potential and innovation necessary to face the “triple planetary crisis” — climate change, nature and biodiversity loss, pollution and waste —, positioning people and the planet as central pillars of the transformation necessary to overcome it, and considering the guiding principles and the scopes of action of the Operational Policy on Gender Mainstreaming of the Multilateral Fund, the United Nations Environment Programme (Latin America and the Caribbean Office), as an implementing agency, has prepared this publication contextualizing the international legal framework and the instruments available regarding rights, gender and equality aspects, in order to give visibility to the actions, good practices and progress achieved in a non-exhaustive group of countries of the region. We are convinced that they will serve as an inspiring guide and model for other countries for the integration of gender perspective into their national programs and projects. At the end of this publication, is included a section with action principles and tools for the institutional, operational and communication areas, and a series of complementary resources and relevant references to support your efforts in the implementation of policies on gender mainstreaming in your countries.</a:t>
            </a:r>
          </a:p>
        </p:txBody>
      </p:sp>
      <p:sp>
        <p:nvSpPr>
          <p:cNvPr id="5" name="TextBox 4">
            <a:extLst>
              <a:ext uri="{FF2B5EF4-FFF2-40B4-BE49-F238E27FC236}">
                <a16:creationId xmlns:a16="http://schemas.microsoft.com/office/drawing/2014/main" id="{E6194F5D-90DF-DA29-93C4-45AB682D528A}"/>
              </a:ext>
            </a:extLst>
          </p:cNvPr>
          <p:cNvSpPr txBox="1"/>
          <p:nvPr/>
        </p:nvSpPr>
        <p:spPr>
          <a:xfrm>
            <a:off x="6817742" y="5682500"/>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TextBox 1">
            <a:extLst>
              <a:ext uri="{FF2B5EF4-FFF2-40B4-BE49-F238E27FC236}">
                <a16:creationId xmlns:a16="http://schemas.microsoft.com/office/drawing/2014/main" id="{0BAA0826-E091-A94C-A07C-5F772B6400C9}"/>
              </a:ext>
            </a:extLst>
          </p:cNvPr>
          <p:cNvSpPr txBox="1"/>
          <p:nvPr/>
        </p:nvSpPr>
        <p:spPr>
          <a:xfrm>
            <a:off x="6817742" y="6130235"/>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 en español 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9" name="Ellipse 18">
            <a:extLst>
              <a:ext uri="{FF2B5EF4-FFF2-40B4-BE49-F238E27FC236}">
                <a16:creationId xmlns:a16="http://schemas.microsoft.com/office/drawing/2014/main" id="{A845227D-47BC-442B-6CA0-7495A0617B2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symbole, conception&#10;&#10;Description générée automatiquement">
            <a:extLst>
              <a:ext uri="{FF2B5EF4-FFF2-40B4-BE49-F238E27FC236}">
                <a16:creationId xmlns:a16="http://schemas.microsoft.com/office/drawing/2014/main" id="{80E687DA-1168-9FD8-8CCB-F7170707C71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8" name="Text Box 6">
            <a:extLst>
              <a:ext uri="{FF2B5EF4-FFF2-40B4-BE49-F238E27FC236}">
                <a16:creationId xmlns:a16="http://schemas.microsoft.com/office/drawing/2014/main" id="{DCC8D975-B839-D2F8-878D-AD50FFD1E8EB}"/>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9" name="Image 8" descr="Une image contenant texte, affiche, dessin humoristique, graphisme&#10;&#10;Description générée automatiquement">
            <a:hlinkClick r:id="rId2"/>
            <a:extLst>
              <a:ext uri="{FF2B5EF4-FFF2-40B4-BE49-F238E27FC236}">
                <a16:creationId xmlns:a16="http://schemas.microsoft.com/office/drawing/2014/main" id="{B2888EC3-DDBD-2E61-671D-B52F0720117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02488" y="1072648"/>
            <a:ext cx="3426650" cy="4434488"/>
          </a:xfrm>
          <a:prstGeom prst="rect">
            <a:avLst/>
          </a:prstGeom>
        </p:spPr>
      </p:pic>
      <p:sp>
        <p:nvSpPr>
          <p:cNvPr id="3" name="Ellipse 2">
            <a:hlinkClick r:id="rId6" action="ppaction://hlinksldjump"/>
            <a:extLst>
              <a:ext uri="{FF2B5EF4-FFF2-40B4-BE49-F238E27FC236}">
                <a16:creationId xmlns:a16="http://schemas.microsoft.com/office/drawing/2014/main" id="{F8054A44-24C7-9393-7ABB-EE2F8507E11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6" action="ppaction://hlinksldjump"/>
            <a:extLst>
              <a:ext uri="{FF2B5EF4-FFF2-40B4-BE49-F238E27FC236}">
                <a16:creationId xmlns:a16="http://schemas.microsoft.com/office/drawing/2014/main" id="{ABA8E50E-1E3C-D25B-AB31-243FCA40310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3" name="Ellipse 22">
            <a:hlinkClick r:id="rId8" action="ppaction://hlinksldjump"/>
            <a:extLst>
              <a:ext uri="{FF2B5EF4-FFF2-40B4-BE49-F238E27FC236}">
                <a16:creationId xmlns:a16="http://schemas.microsoft.com/office/drawing/2014/main" id="{62DE47CE-BC7C-1F7E-2EA1-C0EB95AFDB8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8" action="ppaction://hlinksldjump"/>
            <a:extLst>
              <a:ext uri="{FF2B5EF4-FFF2-40B4-BE49-F238E27FC236}">
                <a16:creationId xmlns:a16="http://schemas.microsoft.com/office/drawing/2014/main" id="{84BDD5AE-5945-9065-E886-7249A4B4BC3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32941870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661E0401-B776-D04B-75F9-AFD8FBBAFF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4" name="Rectangle 3">
            <a:extLst>
              <a:ext uri="{FF2B5EF4-FFF2-40B4-BE49-F238E27FC236}">
                <a16:creationId xmlns:a16="http://schemas.microsoft.com/office/drawing/2014/main" id="{5296479E-5EB3-A1C4-9E73-91EF27FF29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D4DC225-2612-8101-00C3-BEEDB40816D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C50EF051-89D3-D429-1180-A0EAF8A41D2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E0E9834D-8236-6811-D059-58C1A012786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6A09D011-8703-B2B9-1B27-2EB218D7E2C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9F41F0C0-0C99-16F1-08D6-A0A15DEEBE73}"/>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48415" y="897596"/>
            <a:ext cx="5437998" cy="1359685"/>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Women in Cooling: A Worldwide Survey </a:t>
            </a:r>
            <a:r>
              <a:rPr kumimoji="0" lang="en-GB" sz="3200" b="0" i="1" u="none" strike="noStrike" kern="1200" cap="none" spc="0" normalizeH="0" baseline="0" noProof="0" dirty="0">
                <a:ln>
                  <a:noFill/>
                </a:ln>
                <a:solidFill>
                  <a:prstClr val="black"/>
                </a:solidFill>
                <a:effectLst/>
                <a:uLnTx/>
                <a:uFillTx/>
                <a:ea typeface="+mn-ea"/>
                <a:cs typeface="+mn-cs"/>
              </a:rPr>
              <a:t>(2022)</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4" y="2102698"/>
            <a:ext cx="5027091" cy="3763725"/>
          </a:xfrm>
          <a:prstGeom prst="rect">
            <a:avLst/>
          </a:prstGeom>
        </p:spPr>
        <p:txBody>
          <a:bodyPr vert="horz" lIns="91440" tIns="45720" rIns="91440" bIns="45720" rtlCol="0">
            <a:normAutofit fontScale="92500" lnSpcReduction="20000"/>
          </a:bodyPr>
          <a:lstStyle/>
          <a:p>
            <a:pPr marL="0" indent="0">
              <a:lnSpc>
                <a:spcPct val="110000"/>
              </a:lnSpc>
              <a:spcBef>
                <a:spcPts val="0"/>
              </a:spcBef>
              <a:buNone/>
            </a:pPr>
            <a:r>
              <a:rPr lang="en-GB" sz="1300" dirty="0"/>
              <a:t>Refrigeration, Air-Conditioning, and Heat-pumps (RACHP) are crucial for our health, nutrition, comfort, and well-being. It is one of the sectors that crosscuts many of the UN sustainable development goals and can contribute significantly to safeguard the environment, advance welfare of humanity and support the growth of employment and economics worldwide. Over 15 million people are employed worldwide in the refrigeration industry, which means that almost 5 out of 1000 people have a job linked to the manufacturing, installation, maintenance, and servicing of refrigeration equipment. Women are highly under-represented in this sector as indicated by the fact that only 6% of the members of national refrigeration associations/organisations/institutions are women. As the need for RACHP professionals continues to grow, a high potential that can be unleashed by encouraging women to pursue education and job opportunities in this sector. In 2019, the UNEP OzonAction and UN Women published a booklet of stories of 107 women from 50 countries who work in the RACHP sector to raise awareness of the opportunities available to women and recognise their success. The booklet showcased inspirational career experiences from many women across the globe, but also highlighted some of the challenges. In order to better understand the background, motivation, challenges, and opportunities faced by women working in RACHP a worldwide survey was undertaken by the International Institute of Refrigeration (IIR) and OzonAction of UN Environment Programme (UNEP) in cooperation with several partners.</a:t>
            </a:r>
          </a:p>
        </p:txBody>
      </p:sp>
      <p:sp>
        <p:nvSpPr>
          <p:cNvPr id="5" name="TextBox 4">
            <a:extLst>
              <a:ext uri="{FF2B5EF4-FFF2-40B4-BE49-F238E27FC236}">
                <a16:creationId xmlns:a16="http://schemas.microsoft.com/office/drawing/2014/main" id="{E6194F5D-90DF-DA29-93C4-45AB682D528A}"/>
              </a:ext>
            </a:extLst>
          </p:cNvPr>
          <p:cNvSpPr txBox="1"/>
          <p:nvPr/>
        </p:nvSpPr>
        <p:spPr>
          <a:xfrm>
            <a:off x="6624564" y="5962101"/>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1C57673E-7E9F-EC40-D577-E1466E2CBD4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E30A231A-089D-331C-C3C5-AC0D35358C0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8F1AEB61-5A45-53F1-FE87-5C4F06B8C3F0}"/>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8" name="Image 17" descr="Une image contenant texte, habits, capture d’écran, bâtiment&#10;&#10;Description générée automatiquement">
            <a:hlinkClick r:id="rId2"/>
            <a:extLst>
              <a:ext uri="{FF2B5EF4-FFF2-40B4-BE49-F238E27FC236}">
                <a16:creationId xmlns:a16="http://schemas.microsoft.com/office/drawing/2014/main" id="{AA7ABE42-C159-2780-F0FA-16E58BAC937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592" y="962167"/>
            <a:ext cx="3334567" cy="4716641"/>
          </a:xfrm>
          <a:prstGeom prst="rect">
            <a:avLst/>
          </a:prstGeom>
        </p:spPr>
      </p:pic>
      <p:sp>
        <p:nvSpPr>
          <p:cNvPr id="3" name="Ellipse 2">
            <a:hlinkClick r:id="rId5" action="ppaction://hlinksldjump"/>
            <a:extLst>
              <a:ext uri="{FF2B5EF4-FFF2-40B4-BE49-F238E27FC236}">
                <a16:creationId xmlns:a16="http://schemas.microsoft.com/office/drawing/2014/main" id="{4E5DFA7D-5393-6CB8-0BBA-600876C2E464}"/>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5" action="ppaction://hlinksldjump"/>
            <a:extLst>
              <a:ext uri="{FF2B5EF4-FFF2-40B4-BE49-F238E27FC236}">
                <a16:creationId xmlns:a16="http://schemas.microsoft.com/office/drawing/2014/main" id="{ED313EA3-212F-C842-A837-33EA897DD25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2E221C6A-FC25-AF02-4FA4-BE375D71166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22A1CF2C-9A51-C417-FEBE-FB32764C04D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9487354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DC8F8177-E021-D62C-B6AF-5E7ED0B112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A2FDAB5-AAB0-82A7-C16A-9EC1C0DE8B6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7A945108-7FBE-9575-5A55-22CE2A47CE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10AF6A2B-B2BB-4952-6D58-0CB9A68F39E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3460F028-52CD-C7FF-5379-A2EEFB44EC8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70D79CBE-0C1F-E174-808A-D7A0D35149E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C546186-6D9C-8F31-F2D5-0B509743CE6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83014" y="985045"/>
            <a:ext cx="5440007" cy="1788338"/>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Women in the Refrigeration and Air-conditioning Industry: Personal Experiences and Achievements </a:t>
            </a:r>
            <a:r>
              <a:rPr kumimoji="0" lang="en-US" sz="3200" b="0" i="1" u="none" strike="noStrike" kern="1200" cap="none" spc="0" normalizeH="0" baseline="0" noProof="0" dirty="0">
                <a:ln>
                  <a:noFill/>
                </a:ln>
                <a:solidFill>
                  <a:prstClr val="black"/>
                </a:solidFill>
                <a:effectLst/>
                <a:uLnTx/>
                <a:uFillTx/>
                <a:ea typeface="+mn-ea"/>
                <a:cs typeface="+mn-cs"/>
              </a:rPr>
              <a:t>(2019)</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583014" y="2773384"/>
            <a:ext cx="5110236" cy="4310541"/>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Refrigeration and air-conditioning is crucial for our health, nutrition, comfort and well-being. From prevention of food wastage to preservation of vaccines, from air conditioning in hospitals to our homes, we increasingly rely on the advances that refrigeration has brought us. However, all around the world the sector has always been a largely male-dominated work environment. The fast-growing sector can offer a wide variety of interesting and fulfilling careers for women as well as men. UN Environment Programme (UNEP), </a:t>
            </a:r>
            <a:r>
              <a:rPr lang="en-GB" sz="1300" dirty="0" err="1"/>
              <a:t>OzonAction</a:t>
            </a:r>
            <a:r>
              <a:rPr lang="en-GB" sz="1300" dirty="0"/>
              <a:t>, in cooperation with UN Women, has compiled this booklet to raise awareness of the opportunities available to women and to highlight the particular experiences and examples of women working in the sector and to recognise their successes. Being aware of these experiences and the opportunities available can encourage and inspire other women to consider similar careers and support girls to seek to follow a career path in this fast growing and important sector.</a:t>
            </a: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583012" y="6152204"/>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8EDB8FFD-E7FD-3BC3-89A1-2EA6BB5401D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78CD3F5A-C92E-E346-5290-F040E4BD22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EB24B30A-2661-66A9-7DD5-5687E0DDAE8D}"/>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personne, texte, collage, habits&#10;&#10;Description générée automatiquement">
            <a:hlinkClick r:id="rId2"/>
            <a:extLst>
              <a:ext uri="{FF2B5EF4-FFF2-40B4-BE49-F238E27FC236}">
                <a16:creationId xmlns:a16="http://schemas.microsoft.com/office/drawing/2014/main" id="{3087DBED-A9D0-E24A-5154-C5A95518DF0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1613" y="962167"/>
            <a:ext cx="3272009" cy="4628946"/>
          </a:xfrm>
          <a:prstGeom prst="rect">
            <a:avLst/>
          </a:prstGeom>
        </p:spPr>
      </p:pic>
      <p:sp>
        <p:nvSpPr>
          <p:cNvPr id="5" name="Ellipse 4">
            <a:hlinkClick r:id="rId5" action="ppaction://hlinksldjump"/>
            <a:extLst>
              <a:ext uri="{FF2B5EF4-FFF2-40B4-BE49-F238E27FC236}">
                <a16:creationId xmlns:a16="http://schemas.microsoft.com/office/drawing/2014/main" id="{D853FDC2-1F46-92C2-6A29-A350BFD2CC5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5" action="ppaction://hlinksldjump"/>
            <a:extLst>
              <a:ext uri="{FF2B5EF4-FFF2-40B4-BE49-F238E27FC236}">
                <a16:creationId xmlns:a16="http://schemas.microsoft.com/office/drawing/2014/main" id="{A2D43537-E450-2223-5774-BFED15C9B06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1F2B3EE1-358D-D397-F5B4-E40A42A2346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C9746B63-D8D2-6A45-401F-D7CE0326982A}"/>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03853065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8D3E5-847B-3631-34BB-CE162E8333A9}"/>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0A4EDA4B-C3F3-3436-9629-23DCFE4823C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E68ECEC-2447-7457-F0A2-6DFF37874A3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8E5978CA-7357-772B-AC08-AC56C6B958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6BD06659-D6F1-8889-A8B9-17857793C59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DF2299F8-98E5-EE80-C0AB-B38DE137652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0A9A9BDA-BB16-CC3D-A71A-4112BB43A5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B65146AB-C766-ABAF-9FF2-8EAE4E3B0F1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FB32A72E-6CF7-2964-94AB-0F8D7CED4A68}"/>
              </a:ext>
            </a:extLst>
          </p:cNvPr>
          <p:cNvSpPr txBox="1"/>
          <p:nvPr/>
        </p:nvSpPr>
        <p:spPr>
          <a:xfrm>
            <a:off x="6370010" y="985045"/>
            <a:ext cx="5653011" cy="1489902"/>
          </a:xfrm>
        </p:spPr>
        <p:txBody>
          <a:bodyPr vert="horz" lIns="91440" tIns="45720" rIns="91440" bIns="45720" rtlCol="0" anchor="ctr">
            <a:noAutofit/>
          </a:bodyPr>
          <a:lstStyle/>
          <a:p>
            <a:pPr marL="0" marR="0" lvl="0" indent="0" algn="l" defTabSz="914400" rtl="0" eaLnBrk="1" fontAlgn="auto" latinLnBrk="0" hangingPunct="1">
              <a:buClrTx/>
              <a:buSzTx/>
              <a:buFontTx/>
              <a:buNone/>
              <a:tabLst/>
              <a:defRPr/>
            </a:pPr>
            <a:r>
              <a:rPr kumimoji="0" lang="en-US" sz="2400" b="0" i="0" u="none" strike="noStrike" kern="1200" cap="none" spc="0" normalizeH="0" baseline="0" noProof="0" dirty="0">
                <a:ln>
                  <a:noFill/>
                </a:ln>
                <a:solidFill>
                  <a:prstClr val="black"/>
                </a:solidFill>
                <a:effectLst/>
                <a:uLnTx/>
                <a:uFillTx/>
                <a:ea typeface="+mn-ea"/>
                <a:cs typeface="+mn-cs"/>
              </a:rPr>
              <a:t>Gender Policy Implementation: Throughout the lifecycle of projects funded under the Multilateral Fund</a:t>
            </a:r>
            <a:endParaRPr kumimoji="0" lang="en-US" sz="24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5329EF9B-4467-D6B9-4289-314BB24D3CE8}"/>
              </a:ext>
            </a:extLst>
          </p:cNvPr>
          <p:cNvSpPr>
            <a:spLocks noGrp="1"/>
          </p:cNvSpPr>
          <p:nvPr>
            <p:ph idx="4294967295"/>
          </p:nvPr>
        </p:nvSpPr>
        <p:spPr>
          <a:xfrm>
            <a:off x="6434072" y="2716642"/>
            <a:ext cx="5259178" cy="1235041"/>
          </a:xfrm>
          <a:prstGeom prst="rect">
            <a:avLst/>
          </a:prstGeom>
        </p:spPr>
        <p:txBody>
          <a:bodyPr vert="horz" lIns="91440" tIns="45720" rIns="91440" bIns="45720" rtlCol="0">
            <a:normAutofit/>
          </a:bodyPr>
          <a:lstStyle/>
          <a:p>
            <a:pPr marL="0" indent="0">
              <a:lnSpc>
                <a:spcPct val="110000"/>
              </a:lnSpc>
              <a:spcBef>
                <a:spcPts val="0"/>
              </a:spcBef>
              <a:buNone/>
            </a:pPr>
            <a:r>
              <a:rPr lang="en-US" sz="1400" dirty="0"/>
              <a:t>This gender mainstreaming checklist outlines mandatory and optional requirements and indicators, providing a practical framework for incorporating gender perspectives into projects that support compliance with the Montreal Protocol’s targets.</a:t>
            </a:r>
          </a:p>
        </p:txBody>
      </p:sp>
      <p:sp>
        <p:nvSpPr>
          <p:cNvPr id="3" name="TextBox 2">
            <a:extLst>
              <a:ext uri="{FF2B5EF4-FFF2-40B4-BE49-F238E27FC236}">
                <a16:creationId xmlns:a16="http://schemas.microsoft.com/office/drawing/2014/main" id="{9259A451-3707-0C0E-7D1F-17A79D95A475}"/>
              </a:ext>
            </a:extLst>
          </p:cNvPr>
          <p:cNvSpPr txBox="1"/>
          <p:nvPr/>
        </p:nvSpPr>
        <p:spPr>
          <a:xfrm>
            <a:off x="6514871" y="5165069"/>
            <a:ext cx="3072296"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rPr>
              <a:t>Available in </a:t>
            </a:r>
            <a:r>
              <a:rPr kumimoji="0" lang="en-GB" sz="2000" b="0" i="0" u="none" strike="noStrike" kern="1200" cap="none" spc="0" normalizeH="0" baseline="0" noProof="0" dirty="0">
                <a:ln>
                  <a:noFill/>
                </a:ln>
                <a:solidFill>
                  <a:srgbClr val="1B3A7F"/>
                </a:solidFill>
                <a:effectLst/>
                <a:uLnTx/>
                <a:uFillTx/>
                <a:ea typeface="+mn-ea"/>
                <a:cs typeface="+mn-cs"/>
                <a:hlinkClick r:id="rId2"/>
              </a:rPr>
              <a:t>English, French and Spanish</a:t>
            </a:r>
            <a:br>
              <a:rPr kumimoji="0" lang="en-GB" sz="2000" b="0" i="0" u="none" strike="noStrike" kern="1200" cap="none" spc="0" normalizeH="0" baseline="0" noProof="0" dirty="0">
                <a:ln>
                  <a:noFill/>
                </a:ln>
                <a:solidFill>
                  <a:srgbClr val="1B3A7F"/>
                </a:solidFill>
                <a:effectLst/>
                <a:uLnTx/>
                <a:uFillTx/>
                <a:ea typeface="+mn-ea"/>
                <a:cs typeface="+mn-cs"/>
              </a:rPr>
            </a:b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0ACB49C1-5FC0-F0E1-8DBE-C0467AFD4FE5}"/>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5" name="Ellipse 4">
            <a:hlinkClick r:id="rId3" action="ppaction://hlinksldjump"/>
            <a:extLst>
              <a:ext uri="{FF2B5EF4-FFF2-40B4-BE49-F238E27FC236}">
                <a16:creationId xmlns:a16="http://schemas.microsoft.com/office/drawing/2014/main" id="{F9DD50D4-FE20-8777-EC43-5DE2DFFC9BA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3" action="ppaction://hlinksldjump"/>
            <a:extLst>
              <a:ext uri="{FF2B5EF4-FFF2-40B4-BE49-F238E27FC236}">
                <a16:creationId xmlns:a16="http://schemas.microsoft.com/office/drawing/2014/main" id="{5F60976E-D23F-F07F-4ADF-8E5FE3BF646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090438" y="246750"/>
            <a:ext cx="669408" cy="669408"/>
          </a:xfrm>
          <a:prstGeom prst="rect">
            <a:avLst/>
          </a:prstGeom>
        </p:spPr>
      </p:pic>
      <p:sp>
        <p:nvSpPr>
          <p:cNvPr id="22" name="Ellipse 21">
            <a:hlinkClick r:id="rId5" action="ppaction://hlinksldjump"/>
            <a:extLst>
              <a:ext uri="{FF2B5EF4-FFF2-40B4-BE49-F238E27FC236}">
                <a16:creationId xmlns:a16="http://schemas.microsoft.com/office/drawing/2014/main" id="{9B33DC4D-EF91-3BD2-0A2A-870F8A62106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5" action="ppaction://hlinksldjump"/>
            <a:extLst>
              <a:ext uri="{FF2B5EF4-FFF2-40B4-BE49-F238E27FC236}">
                <a16:creationId xmlns:a16="http://schemas.microsoft.com/office/drawing/2014/main" id="{8ED16A4C-B237-788D-F13C-F95213F5863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5" name="Image 15" descr="Une image contenant Bleu électrique, Police, symbole, Rectangle&#10;&#10;Description générée automatiquement">
            <a:extLst>
              <a:ext uri="{FF2B5EF4-FFF2-40B4-BE49-F238E27FC236}">
                <a16:creationId xmlns:a16="http://schemas.microsoft.com/office/drawing/2014/main" id="{8974ED6B-EE5A-83EE-E5EE-A5A54DC12A5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8" name="Text Box 6">
            <a:extLst>
              <a:ext uri="{FF2B5EF4-FFF2-40B4-BE49-F238E27FC236}">
                <a16:creationId xmlns:a16="http://schemas.microsoft.com/office/drawing/2014/main" id="{1C4AE6D5-D47C-D19E-16E3-2BCDF7DA9F0D}"/>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7" name="Picture 16">
            <a:extLst>
              <a:ext uri="{FF2B5EF4-FFF2-40B4-BE49-F238E27FC236}">
                <a16:creationId xmlns:a16="http://schemas.microsoft.com/office/drawing/2014/main" id="{E243AE8E-927D-CB26-9587-A0B334AAF9BA}"/>
              </a:ext>
            </a:extLst>
          </p:cNvPr>
          <p:cNvPicPr>
            <a:picLocks noChangeAspect="1"/>
          </p:cNvPicPr>
          <p:nvPr/>
        </p:nvPicPr>
        <p:blipFill>
          <a:blip r:embed="rId8"/>
          <a:stretch>
            <a:fillRect/>
          </a:stretch>
        </p:blipFill>
        <p:spPr>
          <a:xfrm>
            <a:off x="1569870" y="1187862"/>
            <a:ext cx="3035300" cy="4292600"/>
          </a:xfrm>
          <a:prstGeom prst="rect">
            <a:avLst/>
          </a:prstGeom>
        </p:spPr>
      </p:pic>
    </p:spTree>
    <p:extLst>
      <p:ext uri="{BB962C8B-B14F-4D97-AF65-F5344CB8AC3E}">
        <p14:creationId xmlns:p14="http://schemas.microsoft.com/office/powerpoint/2010/main" val="356127431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A1550-383F-57E6-6227-866F353B0D8D}"/>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927370C-AAC8-CDA7-A845-BC680153176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5318BC8-2229-A45B-0FB4-A561FFF935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940991E6-099E-E118-314C-B8C93C66D28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16B19771-911D-7FB4-8429-FFF515331E6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7F346DB9-4FA3-6E56-A6A6-052C3F53040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A79CB170-6BBC-887B-FAAA-1BF8FFCDD38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109B16E-7172-7DC7-3750-753208D9514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A8F7854-2236-61DD-83D3-880AF6101B93}"/>
              </a:ext>
            </a:extLst>
          </p:cNvPr>
          <p:cNvSpPr txBox="1"/>
          <p:nvPr/>
        </p:nvSpPr>
        <p:spPr>
          <a:xfrm>
            <a:off x="6370010" y="985045"/>
            <a:ext cx="5653011" cy="1489902"/>
          </a:xfrm>
        </p:spPr>
        <p:txBody>
          <a:bodyPr vert="horz" lIns="91440" tIns="45720" rIns="91440" bIns="45720" rtlCol="0" anchor="ctr">
            <a:noAutofit/>
          </a:bodyPr>
          <a:lstStyle/>
          <a:p>
            <a:pPr marL="0" marR="0" lvl="0" indent="0" algn="l" defTabSz="914400" rtl="0" eaLnBrk="1" fontAlgn="auto" latinLnBrk="0" hangingPunct="1">
              <a:buClrTx/>
              <a:buSzTx/>
              <a:buFontTx/>
              <a:buNone/>
              <a:tabLst/>
              <a:defRPr/>
            </a:pPr>
            <a:r>
              <a:rPr kumimoji="0" lang="en-US" sz="2400" b="0" i="0" u="none" strike="noStrike" kern="1200" cap="none" spc="0" normalizeH="0" baseline="0" noProof="0" dirty="0">
                <a:ln>
                  <a:noFill/>
                </a:ln>
                <a:solidFill>
                  <a:prstClr val="black"/>
                </a:solidFill>
                <a:effectLst/>
                <a:uLnTx/>
                <a:uFillTx/>
                <a:ea typeface="+mn-ea"/>
                <a:cs typeface="+mn-cs"/>
              </a:rPr>
              <a:t>Gender Assessment: Preparation guide for multi-year agreements supported under the Multilateral Fund</a:t>
            </a:r>
          </a:p>
        </p:txBody>
      </p:sp>
      <p:sp>
        <p:nvSpPr>
          <p:cNvPr id="10" name="Content Placeholder 2">
            <a:extLst>
              <a:ext uri="{FF2B5EF4-FFF2-40B4-BE49-F238E27FC236}">
                <a16:creationId xmlns:a16="http://schemas.microsoft.com/office/drawing/2014/main" id="{D3CB3DCA-C6EE-2AFB-B59B-D72D59187185}"/>
              </a:ext>
            </a:extLst>
          </p:cNvPr>
          <p:cNvSpPr>
            <a:spLocks noGrp="1"/>
          </p:cNvSpPr>
          <p:nvPr>
            <p:ph idx="4294967295"/>
          </p:nvPr>
        </p:nvSpPr>
        <p:spPr>
          <a:xfrm>
            <a:off x="6412728" y="2436207"/>
            <a:ext cx="5259178" cy="2051594"/>
          </a:xfrm>
          <a:prstGeom prst="rect">
            <a:avLst/>
          </a:prstGeom>
        </p:spPr>
        <p:txBody>
          <a:bodyPr vert="horz" lIns="91440" tIns="45720" rIns="91440" bIns="45720" rtlCol="0">
            <a:normAutofit fontScale="85000" lnSpcReduction="10000"/>
          </a:bodyPr>
          <a:lstStyle/>
          <a:p>
            <a:pPr marL="0" indent="0">
              <a:lnSpc>
                <a:spcPct val="110000"/>
              </a:lnSpc>
              <a:spcBef>
                <a:spcPts val="0"/>
              </a:spcBef>
              <a:buNone/>
            </a:pPr>
            <a:r>
              <a:rPr lang="en-US" sz="1400" dirty="0"/>
              <a:t>The Gender Assessment Factsheet is a practical guide designed to support gender-responsive activities during the preparation and implementation of multi-year agreements—such as HPMPs and KIPs—under the Multilateral Fund.  This tool explains what a gender assessment is, why it matters, and how it can be effectively integrated into project planning and implementation.</a:t>
            </a:r>
          </a:p>
          <a:p>
            <a:pPr marL="0" indent="0">
              <a:lnSpc>
                <a:spcPct val="110000"/>
              </a:lnSpc>
              <a:spcBef>
                <a:spcPts val="0"/>
              </a:spcBef>
              <a:buNone/>
            </a:pPr>
            <a:endParaRPr lang="en-US" sz="1400" dirty="0"/>
          </a:p>
          <a:p>
            <a:pPr marL="0" indent="0">
              <a:lnSpc>
                <a:spcPct val="110000"/>
              </a:lnSpc>
              <a:spcBef>
                <a:spcPts val="0"/>
              </a:spcBef>
              <a:buNone/>
            </a:pPr>
            <a:r>
              <a:rPr lang="en-US" sz="1400" dirty="0"/>
              <a:t>The factsheet provides practical guidance on:</a:t>
            </a:r>
          </a:p>
          <a:p>
            <a:pPr marL="0" indent="0">
              <a:lnSpc>
                <a:spcPct val="110000"/>
              </a:lnSpc>
              <a:spcBef>
                <a:spcPts val="0"/>
              </a:spcBef>
              <a:buNone/>
            </a:pPr>
            <a:r>
              <a:rPr lang="en-US" sz="1400" dirty="0"/>
              <a:t>•    Conducting gender assessments during project preparation.</a:t>
            </a:r>
          </a:p>
          <a:p>
            <a:pPr marL="0" indent="0">
              <a:lnSpc>
                <a:spcPct val="110000"/>
              </a:lnSpc>
              <a:spcBef>
                <a:spcPts val="0"/>
              </a:spcBef>
              <a:buNone/>
            </a:pPr>
            <a:r>
              <a:rPr lang="en-US" sz="1400" dirty="0"/>
              <a:t>•    Identifying barriers and opportunities for gender equality.</a:t>
            </a:r>
          </a:p>
          <a:p>
            <a:pPr marL="0" indent="0">
              <a:lnSpc>
                <a:spcPct val="110000"/>
              </a:lnSpc>
              <a:spcBef>
                <a:spcPts val="0"/>
              </a:spcBef>
              <a:buNone/>
            </a:pPr>
            <a:r>
              <a:rPr lang="en-US" sz="1400" dirty="0"/>
              <a:t>•    Implementing gender-responsive strategies throughout the project lifecycle</a:t>
            </a:r>
          </a:p>
        </p:txBody>
      </p:sp>
      <p:sp>
        <p:nvSpPr>
          <p:cNvPr id="3" name="TextBox 2">
            <a:extLst>
              <a:ext uri="{FF2B5EF4-FFF2-40B4-BE49-F238E27FC236}">
                <a16:creationId xmlns:a16="http://schemas.microsoft.com/office/drawing/2014/main" id="{8BA8578F-FE9C-359B-E8B7-F95A51467139}"/>
              </a:ext>
            </a:extLst>
          </p:cNvPr>
          <p:cNvSpPr txBox="1"/>
          <p:nvPr/>
        </p:nvSpPr>
        <p:spPr>
          <a:xfrm>
            <a:off x="6514871" y="5165069"/>
            <a:ext cx="3072296"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rPr>
              <a:t>Available in </a:t>
            </a:r>
            <a:r>
              <a:rPr kumimoji="0" lang="en-GB" sz="2000" b="0" i="0" u="none" strike="noStrike" kern="1200" cap="none" spc="0" normalizeH="0" baseline="0" noProof="0" dirty="0">
                <a:ln>
                  <a:noFill/>
                </a:ln>
                <a:solidFill>
                  <a:srgbClr val="1B3A7F"/>
                </a:solidFill>
                <a:effectLst/>
                <a:uLnTx/>
                <a:uFillTx/>
                <a:ea typeface="+mn-ea"/>
                <a:cs typeface="+mn-cs"/>
                <a:hlinkClick r:id="rId2"/>
              </a:rPr>
              <a:t>English, French and Spanish</a:t>
            </a:r>
            <a:br>
              <a:rPr kumimoji="0" lang="en-GB" sz="2000" b="0" i="0" u="none" strike="noStrike" kern="1200" cap="none" spc="0" normalizeH="0" baseline="0" noProof="0" dirty="0">
                <a:ln>
                  <a:noFill/>
                </a:ln>
                <a:solidFill>
                  <a:srgbClr val="1B3A7F"/>
                </a:solidFill>
                <a:effectLst/>
                <a:uLnTx/>
                <a:uFillTx/>
                <a:ea typeface="+mn-ea"/>
                <a:cs typeface="+mn-cs"/>
              </a:rPr>
            </a:b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4448498C-8896-DA3F-DA2F-2ED9807D4295}"/>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5" name="Ellipse 4">
            <a:hlinkClick r:id="rId3" action="ppaction://hlinksldjump"/>
            <a:extLst>
              <a:ext uri="{FF2B5EF4-FFF2-40B4-BE49-F238E27FC236}">
                <a16:creationId xmlns:a16="http://schemas.microsoft.com/office/drawing/2014/main" id="{9BB214E7-CF2C-53A6-CDAE-98EA8EEA3569}"/>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3" action="ppaction://hlinksldjump"/>
            <a:extLst>
              <a:ext uri="{FF2B5EF4-FFF2-40B4-BE49-F238E27FC236}">
                <a16:creationId xmlns:a16="http://schemas.microsoft.com/office/drawing/2014/main" id="{754F0FC3-7861-6A13-78C0-C0D42E1D3B1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090438" y="246750"/>
            <a:ext cx="669408" cy="669408"/>
          </a:xfrm>
          <a:prstGeom prst="rect">
            <a:avLst/>
          </a:prstGeom>
        </p:spPr>
      </p:pic>
      <p:sp>
        <p:nvSpPr>
          <p:cNvPr id="22" name="Ellipse 21">
            <a:hlinkClick r:id="rId5" action="ppaction://hlinksldjump"/>
            <a:extLst>
              <a:ext uri="{FF2B5EF4-FFF2-40B4-BE49-F238E27FC236}">
                <a16:creationId xmlns:a16="http://schemas.microsoft.com/office/drawing/2014/main" id="{8C2FFE76-7FF0-FBAD-7213-FA53EA6B891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5" action="ppaction://hlinksldjump"/>
            <a:extLst>
              <a:ext uri="{FF2B5EF4-FFF2-40B4-BE49-F238E27FC236}">
                <a16:creationId xmlns:a16="http://schemas.microsoft.com/office/drawing/2014/main" id="{1AF6559E-E41F-F4B0-B7CB-848D2A7079E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5" name="Image 15" descr="Une image contenant Bleu électrique, Police, symbole, Rectangle&#10;&#10;Description générée automatiquement">
            <a:extLst>
              <a:ext uri="{FF2B5EF4-FFF2-40B4-BE49-F238E27FC236}">
                <a16:creationId xmlns:a16="http://schemas.microsoft.com/office/drawing/2014/main" id="{27CA64EC-3A8B-6666-293B-46F5593EEAEB}"/>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8" name="Text Box 6">
            <a:extLst>
              <a:ext uri="{FF2B5EF4-FFF2-40B4-BE49-F238E27FC236}">
                <a16:creationId xmlns:a16="http://schemas.microsoft.com/office/drawing/2014/main" id="{5756720A-29BA-7889-28CE-9ED65C4B3AF0}"/>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9" name="Picture 18">
            <a:extLst>
              <a:ext uri="{FF2B5EF4-FFF2-40B4-BE49-F238E27FC236}">
                <a16:creationId xmlns:a16="http://schemas.microsoft.com/office/drawing/2014/main" id="{B17DB3C7-4BEB-312C-B087-C62FE5B091C9}"/>
              </a:ext>
            </a:extLst>
          </p:cNvPr>
          <p:cNvPicPr>
            <a:picLocks noChangeAspect="1"/>
          </p:cNvPicPr>
          <p:nvPr/>
        </p:nvPicPr>
        <p:blipFill>
          <a:blip r:embed="rId8"/>
          <a:stretch>
            <a:fillRect/>
          </a:stretch>
        </p:blipFill>
        <p:spPr>
          <a:xfrm>
            <a:off x="1503995" y="1043832"/>
            <a:ext cx="3200400" cy="4521200"/>
          </a:xfrm>
          <a:prstGeom prst="rect">
            <a:avLst/>
          </a:prstGeom>
        </p:spPr>
      </p:pic>
    </p:spTree>
    <p:extLst>
      <p:ext uri="{BB962C8B-B14F-4D97-AF65-F5344CB8AC3E}">
        <p14:creationId xmlns:p14="http://schemas.microsoft.com/office/powerpoint/2010/main" val="104161281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E94DF-6700-6126-E697-C53D56A33D03}"/>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A14BBAD-8709-502D-878E-96A9464E003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CF29C81-031C-20CC-B8B1-9702FAE96C4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FC3DF02-79F0-5AC2-6A60-6F19A109618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AE84D906-1A8E-5320-357B-66FF77F58C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EEBD9A83-BDCD-B3B5-662C-2882FFED13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8D7CF59C-3290-E8DE-DF9B-8A5160D963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B9372887-69A8-989E-E767-C7FD4FE1249C}"/>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C59C7301-1B91-8557-7D68-FA6148005D18}"/>
              </a:ext>
            </a:extLst>
          </p:cNvPr>
          <p:cNvSpPr txBox="1"/>
          <p:nvPr/>
        </p:nvSpPr>
        <p:spPr>
          <a:xfrm>
            <a:off x="6370010" y="985045"/>
            <a:ext cx="5653011" cy="1701594"/>
          </a:xfrm>
        </p:spPr>
        <p:txBody>
          <a:bodyPr vert="horz" lIns="91440" tIns="45720" rIns="91440" bIns="45720" rtlCol="0" anchor="ctr">
            <a:noAutofit/>
          </a:bodyPr>
          <a:lstStyle/>
          <a:p>
            <a:pPr marL="0" marR="0" lvl="0" indent="0" algn="l" defTabSz="914400" rtl="0" eaLnBrk="1" fontAlgn="auto" latinLnBrk="0" hangingPunct="1">
              <a:buClrTx/>
              <a:buSzTx/>
              <a:buFontTx/>
              <a:buNone/>
              <a:tabLst/>
              <a:defRPr/>
            </a:pPr>
            <a:r>
              <a:rPr kumimoji="0" lang="en-US" sz="2400" b="0" i="0" u="none" strike="noStrike" kern="1200" cap="none" spc="0" normalizeH="0" baseline="0" noProof="0" dirty="0">
                <a:ln>
                  <a:noFill/>
                </a:ln>
                <a:solidFill>
                  <a:prstClr val="black"/>
                </a:solidFill>
                <a:effectLst/>
                <a:uLnTx/>
                <a:uFillTx/>
                <a:ea typeface="+mn-ea"/>
                <a:cs typeface="+mn-cs"/>
              </a:rPr>
              <a:t>Understanding Gender : Using gender-related terms correctly is crucial for fostering respect, inclusion, and equality, also promotes clear, empathetic communication</a:t>
            </a:r>
            <a:endParaRPr kumimoji="0" lang="en-US" sz="24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F075F5BB-8057-2B8D-8D0A-5E11065D8734}"/>
              </a:ext>
            </a:extLst>
          </p:cNvPr>
          <p:cNvSpPr>
            <a:spLocks noGrp="1"/>
          </p:cNvSpPr>
          <p:nvPr>
            <p:ph idx="4294967295"/>
          </p:nvPr>
        </p:nvSpPr>
        <p:spPr>
          <a:xfrm>
            <a:off x="6434072" y="2716642"/>
            <a:ext cx="5259178" cy="2948867"/>
          </a:xfrm>
          <a:prstGeom prst="rect">
            <a:avLst/>
          </a:prstGeom>
        </p:spPr>
        <p:txBody>
          <a:bodyPr vert="horz" lIns="91440" tIns="45720" rIns="91440" bIns="45720" rtlCol="0">
            <a:normAutofit/>
          </a:bodyPr>
          <a:lstStyle/>
          <a:p>
            <a:pPr marL="0" indent="0">
              <a:lnSpc>
                <a:spcPct val="110000"/>
              </a:lnSpc>
              <a:spcBef>
                <a:spcPts val="0"/>
              </a:spcBef>
              <a:buNone/>
            </a:pPr>
            <a:r>
              <a:rPr lang="en-US" sz="1400" dirty="0"/>
              <a:t>This factsheet highlights Women representation in engineering globally, and the top five challenges women face in their workday. UNEP OzonAction has developed a suite of resources aimed at integrating a gender perspective into the implementation of the Montreal Protocol, with a focus on empowering women in the Refrigeration and Air-Conditioning (RAC) sector. These materials highlight the value of inclusive practices, such as equitable workplace policies, mentoring </a:t>
            </a:r>
            <a:r>
              <a:rPr lang="en-US" sz="1400" dirty="0" err="1"/>
              <a:t>programmes</a:t>
            </a:r>
            <a:r>
              <a:rPr lang="en-US" sz="1400" dirty="0"/>
              <a:t>, and access to training, that enable women to participate fully and thrive across all levels of the RAC industry. By promoting gender equality and women’s economic independence, these resources support not only the fundamental rights of women, but also the development of a more innovative, efficient, and competitive sector.</a:t>
            </a:r>
          </a:p>
        </p:txBody>
      </p:sp>
      <p:sp>
        <p:nvSpPr>
          <p:cNvPr id="3" name="TextBox 2">
            <a:extLst>
              <a:ext uri="{FF2B5EF4-FFF2-40B4-BE49-F238E27FC236}">
                <a16:creationId xmlns:a16="http://schemas.microsoft.com/office/drawing/2014/main" id="{97377D42-E100-F19C-2332-ADC6A411237F}"/>
              </a:ext>
            </a:extLst>
          </p:cNvPr>
          <p:cNvSpPr txBox="1"/>
          <p:nvPr/>
        </p:nvSpPr>
        <p:spPr>
          <a:xfrm>
            <a:off x="6469888" y="5687199"/>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BAAFB89D-FA8C-C045-20F8-F3D833C58C5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a:hlinkClick r:id="rId2"/>
            <a:extLst>
              <a:ext uri="{FF2B5EF4-FFF2-40B4-BE49-F238E27FC236}">
                <a16:creationId xmlns:a16="http://schemas.microsoft.com/office/drawing/2014/main" id="{8E687B8A-0E6B-2324-B5D3-6664EF174D6C}"/>
              </a:ext>
            </a:extLst>
          </p:cNvPr>
          <p:cNvPicPr>
            <a:picLocks noChangeAspect="1"/>
          </p:cNvPicPr>
          <p:nvPr/>
        </p:nvPicPr>
        <p:blipFill>
          <a:blip r:embed="rId3"/>
          <a:srcRect/>
          <a:stretch/>
        </p:blipFill>
        <p:spPr>
          <a:xfrm>
            <a:off x="1471613" y="976283"/>
            <a:ext cx="3272009" cy="4600713"/>
          </a:xfrm>
          <a:prstGeom prst="rect">
            <a:avLst/>
          </a:prstGeom>
        </p:spPr>
      </p:pic>
      <p:sp>
        <p:nvSpPr>
          <p:cNvPr id="5" name="Ellipse 4">
            <a:hlinkClick r:id="rId4" action="ppaction://hlinksldjump"/>
            <a:extLst>
              <a:ext uri="{FF2B5EF4-FFF2-40B4-BE49-F238E27FC236}">
                <a16:creationId xmlns:a16="http://schemas.microsoft.com/office/drawing/2014/main" id="{90F57456-853C-9C28-6B04-0BD77B17671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4" action="ppaction://hlinksldjump"/>
            <a:extLst>
              <a:ext uri="{FF2B5EF4-FFF2-40B4-BE49-F238E27FC236}">
                <a16:creationId xmlns:a16="http://schemas.microsoft.com/office/drawing/2014/main" id="{2461847C-4332-D57D-117D-6470563D100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2" name="Ellipse 21">
            <a:hlinkClick r:id="rId6" action="ppaction://hlinksldjump"/>
            <a:extLst>
              <a:ext uri="{FF2B5EF4-FFF2-40B4-BE49-F238E27FC236}">
                <a16:creationId xmlns:a16="http://schemas.microsoft.com/office/drawing/2014/main" id="{F987F190-81AE-B817-559F-2548CDB3CB94}"/>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6" action="ppaction://hlinksldjump"/>
            <a:extLst>
              <a:ext uri="{FF2B5EF4-FFF2-40B4-BE49-F238E27FC236}">
                <a16:creationId xmlns:a16="http://schemas.microsoft.com/office/drawing/2014/main" id="{8988F099-0257-58D9-768D-6E29225652B4}"/>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5" name="Image 15" descr="Une image contenant Bleu électrique, Police, symbole, Rectangle&#10;&#10;Description générée automatiquement">
            <a:extLst>
              <a:ext uri="{FF2B5EF4-FFF2-40B4-BE49-F238E27FC236}">
                <a16:creationId xmlns:a16="http://schemas.microsoft.com/office/drawing/2014/main" id="{A0690265-D9E5-3621-519D-E97F113E908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8" name="Text Box 6">
            <a:extLst>
              <a:ext uri="{FF2B5EF4-FFF2-40B4-BE49-F238E27FC236}">
                <a16:creationId xmlns:a16="http://schemas.microsoft.com/office/drawing/2014/main" id="{5BF2A518-4F3B-C533-59B1-12ACAB9C9AE3}"/>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6" name="Picture 15">
            <a:hlinkClick r:id="rId9"/>
            <a:extLst>
              <a:ext uri="{FF2B5EF4-FFF2-40B4-BE49-F238E27FC236}">
                <a16:creationId xmlns:a16="http://schemas.microsoft.com/office/drawing/2014/main" id="{D56816E3-E045-5650-CD20-CC0B8C931D18}"/>
              </a:ext>
            </a:extLst>
          </p:cNvPr>
          <p:cNvPicPr>
            <a:picLocks noChangeAspect="1"/>
          </p:cNvPicPr>
          <p:nvPr/>
        </p:nvPicPr>
        <p:blipFill>
          <a:blip r:embed="rId10"/>
          <a:stretch>
            <a:fillRect/>
          </a:stretch>
        </p:blipFill>
        <p:spPr>
          <a:xfrm>
            <a:off x="6386264" y="5993507"/>
            <a:ext cx="2194750" cy="536494"/>
          </a:xfrm>
          <a:prstGeom prst="rect">
            <a:avLst/>
          </a:prstGeom>
        </p:spPr>
      </p:pic>
    </p:spTree>
    <p:extLst>
      <p:ext uri="{BB962C8B-B14F-4D97-AF65-F5344CB8AC3E}">
        <p14:creationId xmlns:p14="http://schemas.microsoft.com/office/powerpoint/2010/main" val="351580281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63B1F6-6AF4-25EF-99B8-980E8A82AE61}"/>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162A6411-A7E5-C4CF-ED3F-CBA2FEA2CF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E58DD38A-9081-D1B7-9F2C-486C1CA4E1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D089AFF5-4493-B4DE-7614-3E6028A562E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DAA57E1F-9279-FCDF-1AA9-E89AE249388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ECA8A2B9-3488-0677-FE36-C63CAC3ABB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5A5B18CC-6082-0AF7-C85A-6863BEC9770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249162F-3006-CCDF-B07B-24AF34BCC3A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6B99775C-0299-F32B-56AE-FE200AEC8B7C}"/>
              </a:ext>
            </a:extLst>
          </p:cNvPr>
          <p:cNvSpPr txBox="1"/>
          <p:nvPr/>
        </p:nvSpPr>
        <p:spPr>
          <a:xfrm>
            <a:off x="6583014" y="1240467"/>
            <a:ext cx="5440007" cy="1429581"/>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ea typeface="+mn-ea"/>
                <a:cs typeface="+mn-cs"/>
              </a:rPr>
              <a:t>Breaking Molds: Inclusion in the Refrigeration and Air Conditioning Industry</a:t>
            </a:r>
            <a:endParaRPr kumimoji="0" lang="en-US" sz="28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5704317C-FB0B-37C7-13F6-2A5CB0BDACAF}"/>
              </a:ext>
            </a:extLst>
          </p:cNvPr>
          <p:cNvSpPr>
            <a:spLocks noGrp="1"/>
          </p:cNvSpPr>
          <p:nvPr>
            <p:ph idx="4294967295"/>
          </p:nvPr>
        </p:nvSpPr>
        <p:spPr>
          <a:xfrm>
            <a:off x="6596683" y="2569379"/>
            <a:ext cx="5110236" cy="3326454"/>
          </a:xfrm>
          <a:prstGeom prst="rect">
            <a:avLst/>
          </a:prstGeom>
        </p:spPr>
        <p:txBody>
          <a:bodyPr vert="horz" lIns="91440" tIns="45720" rIns="91440" bIns="45720" rtlCol="0">
            <a:normAutofit/>
          </a:bodyPr>
          <a:lstStyle/>
          <a:p>
            <a:pPr marL="0" indent="0">
              <a:lnSpc>
                <a:spcPct val="110000"/>
              </a:lnSpc>
              <a:spcBef>
                <a:spcPts val="0"/>
              </a:spcBef>
              <a:buNone/>
            </a:pPr>
            <a:r>
              <a:rPr lang="en-US" sz="1400" dirty="0"/>
              <a:t>This factsheet highlights women’s representation in engineering globally and the top five challenges women face in their workday. UNEP OzonAction has developed a suite of resources aimed at integrating a gender perspective into the implementation of the Montreal Protocol, with a focus on empowering women in the Refrigeration and Air-Conditioning (RAC) sector. These materials highlight the value of inclusive practices, such as equitable workplace policies, mentoring </a:t>
            </a:r>
            <a:r>
              <a:rPr lang="en-US" sz="1400" dirty="0" err="1"/>
              <a:t>programmes</a:t>
            </a:r>
            <a:r>
              <a:rPr lang="en-US" sz="1400" dirty="0"/>
              <a:t>, and access to training, that enable women to participate fully and thrive across all levels of the RAC industry. By promoting gender equality and women’s economic independence, these resources support not only the fundamental rights of women but also the development of a more innovative, efficient, and competitive sector.</a:t>
            </a:r>
          </a:p>
        </p:txBody>
      </p:sp>
      <p:sp>
        <p:nvSpPr>
          <p:cNvPr id="3" name="TextBox 2">
            <a:extLst>
              <a:ext uri="{FF2B5EF4-FFF2-40B4-BE49-F238E27FC236}">
                <a16:creationId xmlns:a16="http://schemas.microsoft.com/office/drawing/2014/main" id="{00FF1621-53E5-CDAF-9AF3-A0CFD65D50B8}"/>
              </a:ext>
            </a:extLst>
          </p:cNvPr>
          <p:cNvSpPr txBox="1"/>
          <p:nvPr/>
        </p:nvSpPr>
        <p:spPr>
          <a:xfrm>
            <a:off x="6583012" y="5838031"/>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 name="Ellipse 1">
            <a:extLst>
              <a:ext uri="{FF2B5EF4-FFF2-40B4-BE49-F238E27FC236}">
                <a16:creationId xmlns:a16="http://schemas.microsoft.com/office/drawing/2014/main" id="{D8B7CD4C-A9F4-277B-B634-9ED36BB0A5D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a:hlinkClick r:id="rId2"/>
            <a:extLst>
              <a:ext uri="{FF2B5EF4-FFF2-40B4-BE49-F238E27FC236}">
                <a16:creationId xmlns:a16="http://schemas.microsoft.com/office/drawing/2014/main" id="{3B78AC11-652F-7A96-5783-3426F2889E66}"/>
              </a:ext>
            </a:extLst>
          </p:cNvPr>
          <p:cNvPicPr>
            <a:picLocks noChangeAspect="1"/>
          </p:cNvPicPr>
          <p:nvPr/>
        </p:nvPicPr>
        <p:blipFill>
          <a:blip r:embed="rId3"/>
          <a:srcRect/>
          <a:stretch/>
        </p:blipFill>
        <p:spPr>
          <a:xfrm>
            <a:off x="1482461" y="976283"/>
            <a:ext cx="3250313" cy="4600713"/>
          </a:xfrm>
          <a:prstGeom prst="rect">
            <a:avLst/>
          </a:prstGeom>
        </p:spPr>
      </p:pic>
      <p:sp>
        <p:nvSpPr>
          <p:cNvPr id="5" name="Ellipse 4">
            <a:hlinkClick r:id="rId4" action="ppaction://hlinksldjump"/>
            <a:extLst>
              <a:ext uri="{FF2B5EF4-FFF2-40B4-BE49-F238E27FC236}">
                <a16:creationId xmlns:a16="http://schemas.microsoft.com/office/drawing/2014/main" id="{3B6CF523-B03C-793C-173B-6E185524195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4" action="ppaction://hlinksldjump"/>
            <a:extLst>
              <a:ext uri="{FF2B5EF4-FFF2-40B4-BE49-F238E27FC236}">
                <a16:creationId xmlns:a16="http://schemas.microsoft.com/office/drawing/2014/main" id="{8A0BEE7D-97F8-8C28-3AB4-962B402C61F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2" name="Ellipse 21">
            <a:hlinkClick r:id="rId6" action="ppaction://hlinksldjump"/>
            <a:extLst>
              <a:ext uri="{FF2B5EF4-FFF2-40B4-BE49-F238E27FC236}">
                <a16:creationId xmlns:a16="http://schemas.microsoft.com/office/drawing/2014/main" id="{0B4E7A0A-5F78-D8D3-B484-22328F2DB06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6" action="ppaction://hlinksldjump"/>
            <a:extLst>
              <a:ext uri="{FF2B5EF4-FFF2-40B4-BE49-F238E27FC236}">
                <a16:creationId xmlns:a16="http://schemas.microsoft.com/office/drawing/2014/main" id="{8DFD74B0-15E0-E821-95FC-F5B13C90F7C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5" name="Image 15" descr="Une image contenant Bleu électrique, Police, symbole, Rectangle&#10;&#10;Description générée automatiquement">
            <a:extLst>
              <a:ext uri="{FF2B5EF4-FFF2-40B4-BE49-F238E27FC236}">
                <a16:creationId xmlns:a16="http://schemas.microsoft.com/office/drawing/2014/main" id="{F4E2094F-DAAD-C487-BBB0-E79F56F31458}"/>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8" name="Text Box 6">
            <a:extLst>
              <a:ext uri="{FF2B5EF4-FFF2-40B4-BE49-F238E27FC236}">
                <a16:creationId xmlns:a16="http://schemas.microsoft.com/office/drawing/2014/main" id="{74156010-6B01-9ECD-C262-6C6A229E8395}"/>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7" name="Picture 16">
            <a:hlinkClick r:id="rId9"/>
            <a:extLst>
              <a:ext uri="{FF2B5EF4-FFF2-40B4-BE49-F238E27FC236}">
                <a16:creationId xmlns:a16="http://schemas.microsoft.com/office/drawing/2014/main" id="{7A2CC52E-D762-C871-164D-49499902061E}"/>
              </a:ext>
            </a:extLst>
          </p:cNvPr>
          <p:cNvPicPr>
            <a:picLocks noChangeAspect="1"/>
          </p:cNvPicPr>
          <p:nvPr/>
        </p:nvPicPr>
        <p:blipFill>
          <a:blip r:embed="rId10"/>
          <a:stretch>
            <a:fillRect/>
          </a:stretch>
        </p:blipFill>
        <p:spPr>
          <a:xfrm>
            <a:off x="6483042" y="6224413"/>
            <a:ext cx="2188654" cy="536494"/>
          </a:xfrm>
          <a:prstGeom prst="rect">
            <a:avLst/>
          </a:prstGeom>
        </p:spPr>
      </p:pic>
    </p:spTree>
    <p:extLst>
      <p:ext uri="{BB962C8B-B14F-4D97-AF65-F5344CB8AC3E}">
        <p14:creationId xmlns:p14="http://schemas.microsoft.com/office/powerpoint/2010/main" val="49160354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1C8F42-140E-9EEE-3426-C1ABA7E2DEC0}"/>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1D58405-8CAD-E5F1-976B-D4F1EBA6143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62D96DFA-15A4-7628-6439-C9AE99A718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C5C8B049-7361-0EFD-53C1-27600D82CCB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7AF6CF66-E458-7AAF-7A4E-5AA144A166C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22494BE8-2FC2-950F-3AC6-D1626F471A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7EC8F755-2521-1998-F015-916E40B40C4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0904DFD8-95F0-61F4-E8CA-EEA3A933273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AFA88E9A-1A59-942B-EA46-BEBAD4D273B3}"/>
              </a:ext>
            </a:extLst>
          </p:cNvPr>
          <p:cNvSpPr txBox="1"/>
          <p:nvPr/>
        </p:nvSpPr>
        <p:spPr>
          <a:xfrm>
            <a:off x="6583014" y="1240467"/>
            <a:ext cx="5440007" cy="1429581"/>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ea typeface="+mn-ea"/>
                <a:cs typeface="+mn-cs"/>
              </a:rPr>
              <a:t>Women in the Refrigeration and Air-conditioning (RAC) Sector: Why it matters</a:t>
            </a:r>
            <a:endParaRPr kumimoji="0" lang="en-US" sz="28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EAFACFA6-4020-875C-8C3D-26A43E58BA39}"/>
              </a:ext>
            </a:extLst>
          </p:cNvPr>
          <p:cNvSpPr>
            <a:spLocks noGrp="1"/>
          </p:cNvSpPr>
          <p:nvPr>
            <p:ph idx="4294967295"/>
          </p:nvPr>
        </p:nvSpPr>
        <p:spPr>
          <a:xfrm>
            <a:off x="6596683" y="2569379"/>
            <a:ext cx="5110236" cy="3326454"/>
          </a:xfrm>
          <a:prstGeom prst="rect">
            <a:avLst/>
          </a:prstGeom>
        </p:spPr>
        <p:txBody>
          <a:bodyPr vert="horz" lIns="91440" tIns="45720" rIns="91440" bIns="45720" rtlCol="0">
            <a:normAutofit/>
          </a:bodyPr>
          <a:lstStyle/>
          <a:p>
            <a:pPr marL="0" indent="0">
              <a:lnSpc>
                <a:spcPct val="110000"/>
              </a:lnSpc>
              <a:spcBef>
                <a:spcPts val="0"/>
              </a:spcBef>
              <a:buNone/>
            </a:pPr>
            <a:r>
              <a:rPr lang="en-US" sz="1400" dirty="0"/>
              <a:t>This factsheet highlights women’s representation in engineering globally and the top five challenges women face in their workday. UNEP OzonAction has developed a suite of resources aimed at integrating a gender perspective into the implementation of the Montreal Protocol, with a focus on empowering women in the Refrigeration and Air-Conditioning (RAC) sector. These materials highlight the value of inclusive practices, such as equitable workplace policies, mentoring </a:t>
            </a:r>
            <a:r>
              <a:rPr lang="en-US" sz="1400" dirty="0" err="1"/>
              <a:t>programmes</a:t>
            </a:r>
            <a:r>
              <a:rPr lang="en-US" sz="1400" dirty="0"/>
              <a:t>, and access to training, that enable women to participate fully and thrive across all levels of the RAC industry. By promoting gender equality and women’s economic independence, these resources support not only the fundamental rights of women but also the development of a more innovative, efficient, and competitive sector.</a:t>
            </a:r>
          </a:p>
        </p:txBody>
      </p:sp>
      <p:sp>
        <p:nvSpPr>
          <p:cNvPr id="3" name="TextBox 2">
            <a:extLst>
              <a:ext uri="{FF2B5EF4-FFF2-40B4-BE49-F238E27FC236}">
                <a16:creationId xmlns:a16="http://schemas.microsoft.com/office/drawing/2014/main" id="{6EB30318-A754-F11F-6BAC-6354845A912E}"/>
              </a:ext>
            </a:extLst>
          </p:cNvPr>
          <p:cNvSpPr txBox="1"/>
          <p:nvPr/>
        </p:nvSpPr>
        <p:spPr>
          <a:xfrm>
            <a:off x="6583012" y="5809751"/>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 name="Ellipse 1">
            <a:extLst>
              <a:ext uri="{FF2B5EF4-FFF2-40B4-BE49-F238E27FC236}">
                <a16:creationId xmlns:a16="http://schemas.microsoft.com/office/drawing/2014/main" id="{27342E4D-5BC2-0869-DD56-533F9B9606E1}"/>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a:hlinkClick r:id="rId2"/>
            <a:extLst>
              <a:ext uri="{FF2B5EF4-FFF2-40B4-BE49-F238E27FC236}">
                <a16:creationId xmlns:a16="http://schemas.microsoft.com/office/drawing/2014/main" id="{C6FBB7DB-8D53-8E67-4AB4-CDFFB3EE1D31}"/>
              </a:ext>
            </a:extLst>
          </p:cNvPr>
          <p:cNvPicPr>
            <a:picLocks noChangeAspect="1"/>
          </p:cNvPicPr>
          <p:nvPr/>
        </p:nvPicPr>
        <p:blipFill>
          <a:blip r:embed="rId3"/>
          <a:srcRect/>
          <a:stretch/>
        </p:blipFill>
        <p:spPr>
          <a:xfrm>
            <a:off x="1482461" y="976462"/>
            <a:ext cx="3250313" cy="4600355"/>
          </a:xfrm>
          <a:prstGeom prst="rect">
            <a:avLst/>
          </a:prstGeom>
        </p:spPr>
      </p:pic>
      <p:sp>
        <p:nvSpPr>
          <p:cNvPr id="5" name="Ellipse 4">
            <a:hlinkClick r:id="rId4" action="ppaction://hlinksldjump"/>
            <a:extLst>
              <a:ext uri="{FF2B5EF4-FFF2-40B4-BE49-F238E27FC236}">
                <a16:creationId xmlns:a16="http://schemas.microsoft.com/office/drawing/2014/main" id="{7D2C7012-B8CB-EE8A-2789-B6044B3428B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4" action="ppaction://hlinksldjump"/>
            <a:extLst>
              <a:ext uri="{FF2B5EF4-FFF2-40B4-BE49-F238E27FC236}">
                <a16:creationId xmlns:a16="http://schemas.microsoft.com/office/drawing/2014/main" id="{EE7943D6-BB9C-1855-657C-F2726C33E90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2" name="Ellipse 21">
            <a:hlinkClick r:id="rId6" action="ppaction://hlinksldjump"/>
            <a:extLst>
              <a:ext uri="{FF2B5EF4-FFF2-40B4-BE49-F238E27FC236}">
                <a16:creationId xmlns:a16="http://schemas.microsoft.com/office/drawing/2014/main" id="{D6D5E624-9FD8-C65C-B299-335B17AF832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6" action="ppaction://hlinksldjump"/>
            <a:extLst>
              <a:ext uri="{FF2B5EF4-FFF2-40B4-BE49-F238E27FC236}">
                <a16:creationId xmlns:a16="http://schemas.microsoft.com/office/drawing/2014/main" id="{26C540C5-EDD3-EE0F-095F-4E892816909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5" name="Image 15" descr="Une image contenant Bleu électrique, Police, symbole, Rectangle&#10;&#10;Description générée automatiquement">
            <a:extLst>
              <a:ext uri="{FF2B5EF4-FFF2-40B4-BE49-F238E27FC236}">
                <a16:creationId xmlns:a16="http://schemas.microsoft.com/office/drawing/2014/main" id="{F2C66037-166E-390B-A4ED-A625DC125E17}"/>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8" name="Text Box 6">
            <a:extLst>
              <a:ext uri="{FF2B5EF4-FFF2-40B4-BE49-F238E27FC236}">
                <a16:creationId xmlns:a16="http://schemas.microsoft.com/office/drawing/2014/main" id="{38822C63-8BEB-7BF0-0739-618D5790EB55}"/>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6" name="Picture 15">
            <a:hlinkClick r:id="rId9"/>
            <a:extLst>
              <a:ext uri="{FF2B5EF4-FFF2-40B4-BE49-F238E27FC236}">
                <a16:creationId xmlns:a16="http://schemas.microsoft.com/office/drawing/2014/main" id="{6718942A-7B13-7753-A870-F99169C457BE}"/>
              </a:ext>
            </a:extLst>
          </p:cNvPr>
          <p:cNvPicPr>
            <a:picLocks noChangeAspect="1"/>
          </p:cNvPicPr>
          <p:nvPr/>
        </p:nvPicPr>
        <p:blipFill>
          <a:blip r:embed="rId10"/>
          <a:stretch>
            <a:fillRect/>
          </a:stretch>
        </p:blipFill>
        <p:spPr>
          <a:xfrm>
            <a:off x="6483042" y="6224413"/>
            <a:ext cx="2188654" cy="536494"/>
          </a:xfrm>
          <a:prstGeom prst="rect">
            <a:avLst/>
          </a:prstGeom>
        </p:spPr>
      </p:pic>
    </p:spTree>
    <p:extLst>
      <p:ext uri="{BB962C8B-B14F-4D97-AF65-F5344CB8AC3E}">
        <p14:creationId xmlns:p14="http://schemas.microsoft.com/office/powerpoint/2010/main" val="9840052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CD2FF-46BA-9B3B-22B5-FA45C20470BD}"/>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ECCB83A-F4B8-AB09-A874-E425A5BD83C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A15730E6-ABD9-AC1C-B125-3BE91F739E6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CB6706F3-1004-F979-62C2-5858DC98A5C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A712BBB7-5114-475A-7913-24D1460E62E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2D28D8C-4551-DD48-E3D7-9E5AC2C893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2E5BF4CD-24D1-DF93-30F0-760C2A6043C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97229346-6581-B923-49F7-0C979DC8834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E1DE7D8-406E-2835-7DA4-5B7C78D0FAEE}"/>
              </a:ext>
            </a:extLst>
          </p:cNvPr>
          <p:cNvSpPr txBox="1"/>
          <p:nvPr/>
        </p:nvSpPr>
        <p:spPr>
          <a:xfrm>
            <a:off x="6583014" y="1240467"/>
            <a:ext cx="5440007" cy="1429581"/>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ea typeface="+mn-ea"/>
                <a:cs typeface="+mn-cs"/>
              </a:rPr>
              <a:t>6 ways to create opportunities for women to join and professionally succeed in Refrigeration and Air-conditioning sector</a:t>
            </a:r>
            <a:endParaRPr kumimoji="0" lang="en-US" sz="28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BAB0F0CF-2498-E494-5339-2A98612C329F}"/>
              </a:ext>
            </a:extLst>
          </p:cNvPr>
          <p:cNvSpPr>
            <a:spLocks noGrp="1"/>
          </p:cNvSpPr>
          <p:nvPr>
            <p:ph idx="4294967295"/>
          </p:nvPr>
        </p:nvSpPr>
        <p:spPr>
          <a:xfrm>
            <a:off x="6596683" y="2767341"/>
            <a:ext cx="5110236" cy="2922163"/>
          </a:xfrm>
          <a:prstGeom prst="rect">
            <a:avLst/>
          </a:prstGeom>
        </p:spPr>
        <p:txBody>
          <a:bodyPr vert="horz" lIns="91440" tIns="45720" rIns="91440" bIns="45720" rtlCol="0">
            <a:normAutofit lnSpcReduction="10000"/>
          </a:bodyPr>
          <a:lstStyle/>
          <a:p>
            <a:pPr marL="0" indent="0" algn="just">
              <a:lnSpc>
                <a:spcPct val="110000"/>
              </a:lnSpc>
              <a:spcBef>
                <a:spcPts val="0"/>
              </a:spcBef>
              <a:buNone/>
            </a:pPr>
            <a:r>
              <a:rPr lang="en-US" sz="1400" dirty="0"/>
              <a:t>This factsheet highlights women’s representation in engineering globally and the top five challenges women face in their workday. UNEP OzonAction has developed a suite of resources aimed at integrating a gender perspective into the implementation of the Montreal Protocol, with a focus on empowering women in the Refrigeration and Air-Conditioning (RAC) sector. These materials highlight the value of inclusive practices, such as equitable workplace policies, mentoring </a:t>
            </a:r>
            <a:r>
              <a:rPr lang="en-US" sz="1400" dirty="0" err="1"/>
              <a:t>programmes</a:t>
            </a:r>
            <a:r>
              <a:rPr lang="en-US" sz="1400" dirty="0"/>
              <a:t>, and access to training, that enable women to participate fully and thrive across all levels of the RAC industry. By promoting gender equality and women’s economic independence, these resources support not only the fundamental rights of women but also the development of a more innovative, efficient, and competitive sector.</a:t>
            </a:r>
          </a:p>
        </p:txBody>
      </p:sp>
      <p:sp>
        <p:nvSpPr>
          <p:cNvPr id="3" name="TextBox 2">
            <a:extLst>
              <a:ext uri="{FF2B5EF4-FFF2-40B4-BE49-F238E27FC236}">
                <a16:creationId xmlns:a16="http://schemas.microsoft.com/office/drawing/2014/main" id="{B1ACCB60-2D5E-6F7C-24F2-93F1686F10B9}"/>
              </a:ext>
            </a:extLst>
          </p:cNvPr>
          <p:cNvSpPr txBox="1"/>
          <p:nvPr/>
        </p:nvSpPr>
        <p:spPr>
          <a:xfrm>
            <a:off x="6583012" y="5658916"/>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 name="Ellipse 1">
            <a:extLst>
              <a:ext uri="{FF2B5EF4-FFF2-40B4-BE49-F238E27FC236}">
                <a16:creationId xmlns:a16="http://schemas.microsoft.com/office/drawing/2014/main" id="{018F1A9D-A619-9D09-D7AC-88CECAE6942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a:hlinkClick r:id="rId2"/>
            <a:extLst>
              <a:ext uri="{FF2B5EF4-FFF2-40B4-BE49-F238E27FC236}">
                <a16:creationId xmlns:a16="http://schemas.microsoft.com/office/drawing/2014/main" id="{69D5F5D5-B7B9-98F5-A67B-DC3138E10962}"/>
              </a:ext>
            </a:extLst>
          </p:cNvPr>
          <p:cNvPicPr>
            <a:picLocks noChangeAspect="1"/>
          </p:cNvPicPr>
          <p:nvPr/>
        </p:nvPicPr>
        <p:blipFill>
          <a:blip r:embed="rId3"/>
          <a:srcRect/>
          <a:stretch/>
        </p:blipFill>
        <p:spPr>
          <a:xfrm>
            <a:off x="1482461" y="994288"/>
            <a:ext cx="3250313" cy="4564702"/>
          </a:xfrm>
          <a:prstGeom prst="rect">
            <a:avLst/>
          </a:prstGeom>
        </p:spPr>
      </p:pic>
      <p:sp>
        <p:nvSpPr>
          <p:cNvPr id="5" name="Ellipse 4">
            <a:hlinkClick r:id="rId4" action="ppaction://hlinksldjump"/>
            <a:extLst>
              <a:ext uri="{FF2B5EF4-FFF2-40B4-BE49-F238E27FC236}">
                <a16:creationId xmlns:a16="http://schemas.microsoft.com/office/drawing/2014/main" id="{27D4673E-D58B-473C-E233-D60ED551B20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4" action="ppaction://hlinksldjump"/>
            <a:extLst>
              <a:ext uri="{FF2B5EF4-FFF2-40B4-BE49-F238E27FC236}">
                <a16:creationId xmlns:a16="http://schemas.microsoft.com/office/drawing/2014/main" id="{982A082D-2B46-C82A-9BA5-728E8485100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2" name="Ellipse 21">
            <a:hlinkClick r:id="rId6" action="ppaction://hlinksldjump"/>
            <a:extLst>
              <a:ext uri="{FF2B5EF4-FFF2-40B4-BE49-F238E27FC236}">
                <a16:creationId xmlns:a16="http://schemas.microsoft.com/office/drawing/2014/main" id="{E0EEBE43-394A-E388-A28A-182B66F87EB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6" action="ppaction://hlinksldjump"/>
            <a:extLst>
              <a:ext uri="{FF2B5EF4-FFF2-40B4-BE49-F238E27FC236}">
                <a16:creationId xmlns:a16="http://schemas.microsoft.com/office/drawing/2014/main" id="{AE1DCB73-6E85-B449-7EB5-A4A2EBC37B4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5" name="Image 15" descr="Une image contenant Bleu électrique, Police, symbole, Rectangle&#10;&#10;Description générée automatiquement">
            <a:extLst>
              <a:ext uri="{FF2B5EF4-FFF2-40B4-BE49-F238E27FC236}">
                <a16:creationId xmlns:a16="http://schemas.microsoft.com/office/drawing/2014/main" id="{AAB938FA-DAAC-8FB7-A748-32DACCA03018}"/>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8" name="Text Box 6">
            <a:extLst>
              <a:ext uri="{FF2B5EF4-FFF2-40B4-BE49-F238E27FC236}">
                <a16:creationId xmlns:a16="http://schemas.microsoft.com/office/drawing/2014/main" id="{25AAC663-1F5D-0E56-622F-344BA84FD3B0}"/>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6" name="Picture 15">
            <a:hlinkClick r:id="rId2"/>
            <a:extLst>
              <a:ext uri="{FF2B5EF4-FFF2-40B4-BE49-F238E27FC236}">
                <a16:creationId xmlns:a16="http://schemas.microsoft.com/office/drawing/2014/main" id="{94597E15-5301-2E53-116D-04D80CF10BB0}"/>
              </a:ext>
            </a:extLst>
          </p:cNvPr>
          <p:cNvPicPr>
            <a:picLocks noChangeAspect="1"/>
          </p:cNvPicPr>
          <p:nvPr/>
        </p:nvPicPr>
        <p:blipFill>
          <a:blip r:embed="rId9"/>
          <a:stretch>
            <a:fillRect/>
          </a:stretch>
        </p:blipFill>
        <p:spPr>
          <a:xfrm>
            <a:off x="6539353" y="6009696"/>
            <a:ext cx="2194750" cy="536494"/>
          </a:xfrm>
          <a:prstGeom prst="rect">
            <a:avLst/>
          </a:prstGeom>
        </p:spPr>
      </p:pic>
    </p:spTree>
    <p:extLst>
      <p:ext uri="{BB962C8B-B14F-4D97-AF65-F5344CB8AC3E}">
        <p14:creationId xmlns:p14="http://schemas.microsoft.com/office/powerpoint/2010/main" val="65019470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8C244-AD04-7124-24E9-36F7B2A9BDD6}"/>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C0CB2C2D-3AA1-EF48-9CC8-4EBCA1C3EB8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6818D41-AABE-2D5A-9FF3-F61D7DC684E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6834DF02-E3B9-6638-C885-06B4648D768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2A3CC0A8-9C3C-0C24-2861-3025D03F13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83DADCCB-37CF-8FF9-6E69-F3E4DC688F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0794885F-853F-C3C6-E364-FAC8DE5D5C7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74418F64-D060-BAA4-B9DE-41F950E24937}"/>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61650C03-F0D2-2853-42FE-1E79B0C59360}"/>
              </a:ext>
            </a:extLst>
          </p:cNvPr>
          <p:cNvSpPr txBox="1"/>
          <p:nvPr/>
        </p:nvSpPr>
        <p:spPr>
          <a:xfrm>
            <a:off x="6583014" y="1061355"/>
            <a:ext cx="5440007" cy="1168657"/>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ea typeface="+mn-ea"/>
                <a:cs typeface="+mn-cs"/>
              </a:rPr>
              <a:t>3 ways to create gender-responsive work conditions</a:t>
            </a:r>
            <a:endParaRPr kumimoji="0" lang="en-US" sz="28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402784EB-4D3C-FEF0-C391-7D9CB03CFE33}"/>
              </a:ext>
            </a:extLst>
          </p:cNvPr>
          <p:cNvSpPr>
            <a:spLocks noGrp="1"/>
          </p:cNvSpPr>
          <p:nvPr>
            <p:ph idx="4294967295"/>
          </p:nvPr>
        </p:nvSpPr>
        <p:spPr>
          <a:xfrm>
            <a:off x="6596683" y="2116894"/>
            <a:ext cx="5110236" cy="3326454"/>
          </a:xfrm>
          <a:prstGeom prst="rect">
            <a:avLst/>
          </a:prstGeom>
        </p:spPr>
        <p:txBody>
          <a:bodyPr vert="horz" lIns="91440" tIns="45720" rIns="91440" bIns="45720" rtlCol="0">
            <a:normAutofit/>
          </a:bodyPr>
          <a:lstStyle/>
          <a:p>
            <a:pPr marL="0" indent="0" algn="just">
              <a:lnSpc>
                <a:spcPct val="110000"/>
              </a:lnSpc>
              <a:spcBef>
                <a:spcPts val="0"/>
              </a:spcBef>
              <a:buNone/>
            </a:pPr>
            <a:r>
              <a:rPr lang="en-US" sz="1400" dirty="0"/>
              <a:t>This factsheet highlights women’s representation in engineering globally and the top five challenges women face in their workday. UNEP OzonAction has developed a suite of resources aimed at integrating a gender perspective into the implementation of the Montreal Protocol, with a focus on empowering women in the Refrigeration and Air-Conditioning (RAC) sector. These materials highlight the value of inclusive practices, such as equitable workplace policies, mentoring </a:t>
            </a:r>
            <a:r>
              <a:rPr lang="en-US" sz="1400" dirty="0" err="1"/>
              <a:t>programmes</a:t>
            </a:r>
            <a:r>
              <a:rPr lang="en-US" sz="1400" dirty="0"/>
              <a:t>, and access to training, that enable women to participate fully and thrive across all levels of the RAC industry. By promoting gender equality and women’s economic independence, these resources support not only the fundamental rights of women but also the development of a more innovative, efficient, and competitive sector.</a:t>
            </a:r>
          </a:p>
        </p:txBody>
      </p:sp>
      <p:sp>
        <p:nvSpPr>
          <p:cNvPr id="3" name="TextBox 2">
            <a:extLst>
              <a:ext uri="{FF2B5EF4-FFF2-40B4-BE49-F238E27FC236}">
                <a16:creationId xmlns:a16="http://schemas.microsoft.com/office/drawing/2014/main" id="{65064A8F-4EBF-DBE5-59FC-0004D41EC340}"/>
              </a:ext>
            </a:extLst>
          </p:cNvPr>
          <p:cNvSpPr txBox="1"/>
          <p:nvPr/>
        </p:nvSpPr>
        <p:spPr>
          <a:xfrm>
            <a:off x="6583012" y="561178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 name="Ellipse 1">
            <a:extLst>
              <a:ext uri="{FF2B5EF4-FFF2-40B4-BE49-F238E27FC236}">
                <a16:creationId xmlns:a16="http://schemas.microsoft.com/office/drawing/2014/main" id="{D7AD0E7A-387A-6079-0B1E-0479C73BA41E}"/>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a:hlinkClick r:id="rId2"/>
            <a:extLst>
              <a:ext uri="{FF2B5EF4-FFF2-40B4-BE49-F238E27FC236}">
                <a16:creationId xmlns:a16="http://schemas.microsoft.com/office/drawing/2014/main" id="{53E23C7B-4232-D9D8-3E89-07E0D54C4BD6}"/>
              </a:ext>
            </a:extLst>
          </p:cNvPr>
          <p:cNvPicPr>
            <a:picLocks noChangeAspect="1"/>
          </p:cNvPicPr>
          <p:nvPr/>
        </p:nvPicPr>
        <p:blipFill>
          <a:blip r:embed="rId3"/>
          <a:srcRect/>
          <a:stretch/>
        </p:blipFill>
        <p:spPr>
          <a:xfrm>
            <a:off x="1496247" y="994288"/>
            <a:ext cx="3222740" cy="4564702"/>
          </a:xfrm>
          <a:prstGeom prst="rect">
            <a:avLst/>
          </a:prstGeom>
        </p:spPr>
      </p:pic>
      <p:sp>
        <p:nvSpPr>
          <p:cNvPr id="5" name="Ellipse 4">
            <a:hlinkClick r:id="rId4" action="ppaction://hlinksldjump"/>
            <a:extLst>
              <a:ext uri="{FF2B5EF4-FFF2-40B4-BE49-F238E27FC236}">
                <a16:creationId xmlns:a16="http://schemas.microsoft.com/office/drawing/2014/main" id="{DAD6A9DA-D505-E617-63AE-AB59E7C13DB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4" action="ppaction://hlinksldjump"/>
            <a:extLst>
              <a:ext uri="{FF2B5EF4-FFF2-40B4-BE49-F238E27FC236}">
                <a16:creationId xmlns:a16="http://schemas.microsoft.com/office/drawing/2014/main" id="{3192CF37-C76F-97FA-95A7-F342C30B770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2" name="Ellipse 21">
            <a:hlinkClick r:id="rId6" action="ppaction://hlinksldjump"/>
            <a:extLst>
              <a:ext uri="{FF2B5EF4-FFF2-40B4-BE49-F238E27FC236}">
                <a16:creationId xmlns:a16="http://schemas.microsoft.com/office/drawing/2014/main" id="{42743449-5909-B495-57FE-092E7384F98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6" action="ppaction://hlinksldjump"/>
            <a:extLst>
              <a:ext uri="{FF2B5EF4-FFF2-40B4-BE49-F238E27FC236}">
                <a16:creationId xmlns:a16="http://schemas.microsoft.com/office/drawing/2014/main" id="{320A7648-521B-40B3-32CE-8B56AB279FF2}"/>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5" name="Image 15" descr="Une image contenant Bleu électrique, Police, symbole, Rectangle&#10;&#10;Description générée automatiquement">
            <a:extLst>
              <a:ext uri="{FF2B5EF4-FFF2-40B4-BE49-F238E27FC236}">
                <a16:creationId xmlns:a16="http://schemas.microsoft.com/office/drawing/2014/main" id="{A51DB52C-AC4E-FD17-46EB-EF198561020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8" name="Text Box 6">
            <a:extLst>
              <a:ext uri="{FF2B5EF4-FFF2-40B4-BE49-F238E27FC236}">
                <a16:creationId xmlns:a16="http://schemas.microsoft.com/office/drawing/2014/main" id="{3C884358-F84F-7150-0622-B25B324A04B5}"/>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6" name="Picture 15">
            <a:hlinkClick r:id="rId9"/>
            <a:extLst>
              <a:ext uri="{FF2B5EF4-FFF2-40B4-BE49-F238E27FC236}">
                <a16:creationId xmlns:a16="http://schemas.microsoft.com/office/drawing/2014/main" id="{29FAEC2A-93AC-6F7B-E659-3B3C75C7401E}"/>
              </a:ext>
            </a:extLst>
          </p:cNvPr>
          <p:cNvPicPr>
            <a:picLocks noChangeAspect="1"/>
          </p:cNvPicPr>
          <p:nvPr/>
        </p:nvPicPr>
        <p:blipFill>
          <a:blip r:embed="rId10"/>
          <a:stretch>
            <a:fillRect/>
          </a:stretch>
        </p:blipFill>
        <p:spPr>
          <a:xfrm>
            <a:off x="6520499" y="5984424"/>
            <a:ext cx="2194750" cy="536494"/>
          </a:xfrm>
          <a:prstGeom prst="rect">
            <a:avLst/>
          </a:prstGeom>
        </p:spPr>
      </p:pic>
    </p:spTree>
    <p:extLst>
      <p:ext uri="{BB962C8B-B14F-4D97-AF65-F5344CB8AC3E}">
        <p14:creationId xmlns:p14="http://schemas.microsoft.com/office/powerpoint/2010/main" val="125915001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BA72B2-52D2-2EBA-1A3F-F23A48869CCA}"/>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CD254F6A-0543-3993-88FE-4DAF5589F3B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90D08343-E964-6044-3416-2CBA7709C04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5889E422-D677-95DC-542D-6C9484914A0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8B2E01B2-1C82-EAC2-98E4-6885D3F07A7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AB5C6CC-E53F-4A82-8777-90C284FAECE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EC28E061-4516-59CB-AE9D-89E69304FB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371400B7-1AB3-ABAA-FC9F-5992D551F72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0871F1C-8E34-E345-E669-7F027DFDB340}"/>
              </a:ext>
            </a:extLst>
          </p:cNvPr>
          <p:cNvSpPr txBox="1"/>
          <p:nvPr/>
        </p:nvSpPr>
        <p:spPr>
          <a:xfrm>
            <a:off x="6583014" y="1061357"/>
            <a:ext cx="5440007" cy="1429581"/>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ea typeface="+mn-ea"/>
                <a:cs typeface="+mn-cs"/>
              </a:rPr>
              <a:t>Women's Participation in the Refrigeration and Air-conditioning (RAC) Sector</a:t>
            </a:r>
            <a:endParaRPr kumimoji="0" lang="en-US" sz="28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5F5521B2-9DE9-698F-552D-7FD57EB6D243}"/>
              </a:ext>
            </a:extLst>
          </p:cNvPr>
          <p:cNvSpPr>
            <a:spLocks noGrp="1"/>
          </p:cNvSpPr>
          <p:nvPr>
            <p:ph idx="4294967295"/>
          </p:nvPr>
        </p:nvSpPr>
        <p:spPr>
          <a:xfrm>
            <a:off x="6596683" y="2635364"/>
            <a:ext cx="5110236" cy="3326454"/>
          </a:xfrm>
          <a:prstGeom prst="rect">
            <a:avLst/>
          </a:prstGeom>
        </p:spPr>
        <p:txBody>
          <a:bodyPr vert="horz" lIns="91440" tIns="45720" rIns="91440" bIns="45720" rtlCol="0">
            <a:normAutofit/>
          </a:bodyPr>
          <a:lstStyle/>
          <a:p>
            <a:pPr marL="0" indent="0" algn="just">
              <a:lnSpc>
                <a:spcPct val="110000"/>
              </a:lnSpc>
              <a:spcBef>
                <a:spcPts val="0"/>
              </a:spcBef>
              <a:buNone/>
            </a:pPr>
            <a:r>
              <a:rPr lang="en-US" sz="1400" dirty="0"/>
              <a:t>This factsheet highlights women’s representation in engineering globally and the top five challenges women face in their workday. UNEP OzonAction has developed a suite of resources aimed at integrating a gender perspective into the implementation of the Montreal Protocol, with a focus on empowering women in the Refrigeration and Air-Conditioning (RAC) sector. These materials highlight the value of inclusive practices, such as equitable workplace policies, mentoring </a:t>
            </a:r>
            <a:r>
              <a:rPr lang="en-US" sz="1400" dirty="0" err="1"/>
              <a:t>programmes</a:t>
            </a:r>
            <a:r>
              <a:rPr lang="en-US" sz="1400" dirty="0"/>
              <a:t>, and access to training, that enable women to participate fully and thrive across all levels of the RAC industry. By promoting gender equality and women’s economic independence, these resources support not only the fundamental rights of women but also the development of a more innovative, efficient, and competitive sector.</a:t>
            </a:r>
          </a:p>
        </p:txBody>
      </p:sp>
      <p:sp>
        <p:nvSpPr>
          <p:cNvPr id="3" name="TextBox 2">
            <a:extLst>
              <a:ext uri="{FF2B5EF4-FFF2-40B4-BE49-F238E27FC236}">
                <a16:creationId xmlns:a16="http://schemas.microsoft.com/office/drawing/2014/main" id="{57E67E20-44DA-EFC8-AE84-4D30E0914F4C}"/>
              </a:ext>
            </a:extLst>
          </p:cNvPr>
          <p:cNvSpPr txBox="1"/>
          <p:nvPr/>
        </p:nvSpPr>
        <p:spPr>
          <a:xfrm>
            <a:off x="6583012" y="579089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 name="Ellipse 1">
            <a:extLst>
              <a:ext uri="{FF2B5EF4-FFF2-40B4-BE49-F238E27FC236}">
                <a16:creationId xmlns:a16="http://schemas.microsoft.com/office/drawing/2014/main" id="{04C055E3-C669-AC71-CE04-5B2D9B11C57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a:hlinkClick r:id="rId2"/>
            <a:extLst>
              <a:ext uri="{FF2B5EF4-FFF2-40B4-BE49-F238E27FC236}">
                <a16:creationId xmlns:a16="http://schemas.microsoft.com/office/drawing/2014/main" id="{1B820E9B-E82B-45D2-D1F1-7B9A54BC5963}"/>
              </a:ext>
            </a:extLst>
          </p:cNvPr>
          <p:cNvPicPr>
            <a:picLocks noChangeAspect="1"/>
          </p:cNvPicPr>
          <p:nvPr/>
        </p:nvPicPr>
        <p:blipFill>
          <a:blip r:embed="rId3"/>
          <a:srcRect/>
          <a:stretch/>
        </p:blipFill>
        <p:spPr>
          <a:xfrm>
            <a:off x="1496247" y="1002508"/>
            <a:ext cx="3222740" cy="4548262"/>
          </a:xfrm>
          <a:prstGeom prst="rect">
            <a:avLst/>
          </a:prstGeom>
        </p:spPr>
      </p:pic>
      <p:sp>
        <p:nvSpPr>
          <p:cNvPr id="5" name="Ellipse 4">
            <a:hlinkClick r:id="rId4" action="ppaction://hlinksldjump"/>
            <a:extLst>
              <a:ext uri="{FF2B5EF4-FFF2-40B4-BE49-F238E27FC236}">
                <a16:creationId xmlns:a16="http://schemas.microsoft.com/office/drawing/2014/main" id="{B27D7E43-852E-925A-078B-CDC53AC647CE}"/>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4" action="ppaction://hlinksldjump"/>
            <a:extLst>
              <a:ext uri="{FF2B5EF4-FFF2-40B4-BE49-F238E27FC236}">
                <a16:creationId xmlns:a16="http://schemas.microsoft.com/office/drawing/2014/main" id="{C951BCF1-B72C-641C-3C20-0CDB0927608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2" name="Ellipse 21">
            <a:hlinkClick r:id="rId6" action="ppaction://hlinksldjump"/>
            <a:extLst>
              <a:ext uri="{FF2B5EF4-FFF2-40B4-BE49-F238E27FC236}">
                <a16:creationId xmlns:a16="http://schemas.microsoft.com/office/drawing/2014/main" id="{23CF1EAA-A4CB-6B94-C441-F4993744878D}"/>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6" action="ppaction://hlinksldjump"/>
            <a:extLst>
              <a:ext uri="{FF2B5EF4-FFF2-40B4-BE49-F238E27FC236}">
                <a16:creationId xmlns:a16="http://schemas.microsoft.com/office/drawing/2014/main" id="{3CBFE211-0554-C0A4-DDC9-7EFA35685A2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5" name="Image 15" descr="Une image contenant Bleu électrique, Police, symbole, Rectangle&#10;&#10;Description générée automatiquement">
            <a:extLst>
              <a:ext uri="{FF2B5EF4-FFF2-40B4-BE49-F238E27FC236}">
                <a16:creationId xmlns:a16="http://schemas.microsoft.com/office/drawing/2014/main" id="{43544E51-3B71-35B5-9198-A0B7783BE457}"/>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8" name="Text Box 6">
            <a:extLst>
              <a:ext uri="{FF2B5EF4-FFF2-40B4-BE49-F238E27FC236}">
                <a16:creationId xmlns:a16="http://schemas.microsoft.com/office/drawing/2014/main" id="{986A8578-6CA2-7529-B758-32B45BBAA510}"/>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20" name="Picture 19">
            <a:hlinkClick r:id="rId9"/>
            <a:extLst>
              <a:ext uri="{FF2B5EF4-FFF2-40B4-BE49-F238E27FC236}">
                <a16:creationId xmlns:a16="http://schemas.microsoft.com/office/drawing/2014/main" id="{5926BE5F-021A-DB13-6FC6-71CA7E4B5E43}"/>
              </a:ext>
            </a:extLst>
          </p:cNvPr>
          <p:cNvPicPr>
            <a:picLocks noChangeAspect="1"/>
          </p:cNvPicPr>
          <p:nvPr/>
        </p:nvPicPr>
        <p:blipFill>
          <a:blip r:embed="rId10"/>
          <a:stretch>
            <a:fillRect/>
          </a:stretch>
        </p:blipFill>
        <p:spPr>
          <a:xfrm>
            <a:off x="6511072" y="6090968"/>
            <a:ext cx="2194750" cy="536494"/>
          </a:xfrm>
          <a:prstGeom prst="rect">
            <a:avLst/>
          </a:prstGeom>
        </p:spPr>
      </p:pic>
    </p:spTree>
    <p:extLst>
      <p:ext uri="{BB962C8B-B14F-4D97-AF65-F5344CB8AC3E}">
        <p14:creationId xmlns:p14="http://schemas.microsoft.com/office/powerpoint/2010/main" val="145880701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7D88D-0AD3-20DE-07F9-5A6C5DE82D0B}"/>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E606967-4657-B22B-C869-BF88D79FC3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620487C-6915-6DB9-526D-2B604E0224B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3CC1DA8-435F-050F-F217-813651BF28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F12FBF16-9B01-F884-ED63-6E633001BD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88B78ED2-17DA-B548-632A-B1E49DCEDF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8BCA7E4C-4D55-A1D9-93BA-FAD7D82BE4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558CF15C-50D5-3293-6532-ED23B87B37A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D8A3E373-147D-1F52-E459-0FDF8F7C763B}"/>
              </a:ext>
            </a:extLst>
          </p:cNvPr>
          <p:cNvSpPr txBox="1"/>
          <p:nvPr/>
        </p:nvSpPr>
        <p:spPr>
          <a:xfrm>
            <a:off x="6583014" y="1240467"/>
            <a:ext cx="5440007" cy="1429581"/>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400" b="0" i="0" u="none" strike="noStrike" kern="1200" cap="none" spc="0" normalizeH="0" baseline="0" noProof="0" dirty="0">
                <a:ln>
                  <a:noFill/>
                </a:ln>
                <a:solidFill>
                  <a:prstClr val="black"/>
                </a:solidFill>
                <a:effectLst/>
                <a:uLnTx/>
                <a:uFillTx/>
                <a:ea typeface="+mn-ea"/>
                <a:cs typeface="+mn-cs"/>
              </a:rPr>
              <a:t>Gender Mainstreaming: Potential Linkages between the Montreal Protocol and gender equality outcomes in various Sustainable Development Goals (SDGs)</a:t>
            </a:r>
            <a:endParaRPr kumimoji="0" lang="en-US" sz="24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88702A4B-B365-B4CF-6FDB-E2869414740B}"/>
              </a:ext>
            </a:extLst>
          </p:cNvPr>
          <p:cNvSpPr>
            <a:spLocks noGrp="1"/>
          </p:cNvSpPr>
          <p:nvPr>
            <p:ph idx="4294967295"/>
          </p:nvPr>
        </p:nvSpPr>
        <p:spPr>
          <a:xfrm>
            <a:off x="6596683" y="2720209"/>
            <a:ext cx="5110236" cy="3326454"/>
          </a:xfrm>
          <a:prstGeom prst="rect">
            <a:avLst/>
          </a:prstGeom>
        </p:spPr>
        <p:txBody>
          <a:bodyPr vert="horz" lIns="91440" tIns="45720" rIns="91440" bIns="45720" rtlCol="0">
            <a:normAutofit/>
          </a:bodyPr>
          <a:lstStyle/>
          <a:p>
            <a:pPr marL="0" indent="0" algn="just">
              <a:lnSpc>
                <a:spcPct val="110000"/>
              </a:lnSpc>
              <a:spcBef>
                <a:spcPts val="0"/>
              </a:spcBef>
              <a:buNone/>
            </a:pPr>
            <a:r>
              <a:rPr lang="en-US" sz="1400" dirty="0"/>
              <a:t>This factsheet highlights women’s representation in engineering globally and the top five challenges women face in their workday. UNEP OzonAction has developed a suite of resources aimed at integrating a gender perspective into the implementation of the Montreal Protocol, with a focus on empowering women in the Refrigeration and Air-Conditioning (RAC) sector. These materials highlight the value of inclusive practices, such as equitable workplace policies, mentoring </a:t>
            </a:r>
            <a:r>
              <a:rPr lang="en-US" sz="1400" dirty="0" err="1"/>
              <a:t>programmes</a:t>
            </a:r>
            <a:r>
              <a:rPr lang="en-US" sz="1400" dirty="0"/>
              <a:t>, and access to training, that enable women to participate fully and thrive across all levels of the RAC industry. By promoting gender equality and women’s economic independence, these resources support not only the fundamental rights of women but also the development of a more innovative, efficient, and competitive sector.</a:t>
            </a:r>
          </a:p>
        </p:txBody>
      </p:sp>
      <p:sp>
        <p:nvSpPr>
          <p:cNvPr id="3" name="TextBox 2">
            <a:extLst>
              <a:ext uri="{FF2B5EF4-FFF2-40B4-BE49-F238E27FC236}">
                <a16:creationId xmlns:a16="http://schemas.microsoft.com/office/drawing/2014/main" id="{B9FC2C3B-3E2A-C720-C67F-0C031DEF8A04}"/>
              </a:ext>
            </a:extLst>
          </p:cNvPr>
          <p:cNvSpPr txBox="1"/>
          <p:nvPr/>
        </p:nvSpPr>
        <p:spPr>
          <a:xfrm>
            <a:off x="6583012" y="597943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 name="Ellipse 1">
            <a:extLst>
              <a:ext uri="{FF2B5EF4-FFF2-40B4-BE49-F238E27FC236}">
                <a16:creationId xmlns:a16="http://schemas.microsoft.com/office/drawing/2014/main" id="{0B09DE51-72ED-D05F-2981-8DAD0CA62F0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a:hlinkClick r:id="rId2"/>
            <a:extLst>
              <a:ext uri="{FF2B5EF4-FFF2-40B4-BE49-F238E27FC236}">
                <a16:creationId xmlns:a16="http://schemas.microsoft.com/office/drawing/2014/main" id="{5940B499-3B5B-46CF-C63A-2E52114E7E81}"/>
              </a:ext>
            </a:extLst>
          </p:cNvPr>
          <p:cNvPicPr>
            <a:picLocks noChangeAspect="1"/>
          </p:cNvPicPr>
          <p:nvPr/>
        </p:nvPicPr>
        <p:blipFill>
          <a:blip r:embed="rId3"/>
          <a:srcRect/>
          <a:stretch/>
        </p:blipFill>
        <p:spPr>
          <a:xfrm>
            <a:off x="1496247" y="2029127"/>
            <a:ext cx="3222740" cy="2495024"/>
          </a:xfrm>
          <a:prstGeom prst="rect">
            <a:avLst/>
          </a:prstGeom>
        </p:spPr>
      </p:pic>
      <p:sp>
        <p:nvSpPr>
          <p:cNvPr id="5" name="Ellipse 4">
            <a:hlinkClick r:id="rId4" action="ppaction://hlinksldjump"/>
            <a:extLst>
              <a:ext uri="{FF2B5EF4-FFF2-40B4-BE49-F238E27FC236}">
                <a16:creationId xmlns:a16="http://schemas.microsoft.com/office/drawing/2014/main" id="{227FA070-8E08-E2C5-0624-4BF279D61696}"/>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4" action="ppaction://hlinksldjump"/>
            <a:extLst>
              <a:ext uri="{FF2B5EF4-FFF2-40B4-BE49-F238E27FC236}">
                <a16:creationId xmlns:a16="http://schemas.microsoft.com/office/drawing/2014/main" id="{30193F68-5CAB-B58C-5E09-9109FDACAE8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2" name="Ellipse 21">
            <a:hlinkClick r:id="rId6" action="ppaction://hlinksldjump"/>
            <a:extLst>
              <a:ext uri="{FF2B5EF4-FFF2-40B4-BE49-F238E27FC236}">
                <a16:creationId xmlns:a16="http://schemas.microsoft.com/office/drawing/2014/main" id="{2CF81E3A-693E-E386-F1FA-E2D346BF6964}"/>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6" action="ppaction://hlinksldjump"/>
            <a:extLst>
              <a:ext uri="{FF2B5EF4-FFF2-40B4-BE49-F238E27FC236}">
                <a16:creationId xmlns:a16="http://schemas.microsoft.com/office/drawing/2014/main" id="{2C094AD9-AAC7-DFE4-B938-C2596DFA5ECA}"/>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5" name="Image 15" descr="Une image contenant Bleu électrique, Police, symbole, Rectangle&#10;&#10;Description générée automatiquement">
            <a:extLst>
              <a:ext uri="{FF2B5EF4-FFF2-40B4-BE49-F238E27FC236}">
                <a16:creationId xmlns:a16="http://schemas.microsoft.com/office/drawing/2014/main" id="{1CF0D0F6-4DD4-E003-3E66-48261B27E32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8" name="Text Box 6">
            <a:extLst>
              <a:ext uri="{FF2B5EF4-FFF2-40B4-BE49-F238E27FC236}">
                <a16:creationId xmlns:a16="http://schemas.microsoft.com/office/drawing/2014/main" id="{0555EF61-9F1E-C26A-2BD2-D273CF2FF889}"/>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6" name="Picture 15">
            <a:hlinkClick r:id="rId9"/>
            <a:extLst>
              <a:ext uri="{FF2B5EF4-FFF2-40B4-BE49-F238E27FC236}">
                <a16:creationId xmlns:a16="http://schemas.microsoft.com/office/drawing/2014/main" id="{35A8BC04-66C2-15B5-E164-C5065EB4DD04}"/>
              </a:ext>
            </a:extLst>
          </p:cNvPr>
          <p:cNvPicPr>
            <a:picLocks noChangeAspect="1"/>
          </p:cNvPicPr>
          <p:nvPr/>
        </p:nvPicPr>
        <p:blipFill>
          <a:blip r:embed="rId10"/>
          <a:stretch>
            <a:fillRect/>
          </a:stretch>
        </p:blipFill>
        <p:spPr>
          <a:xfrm>
            <a:off x="6522246" y="6350524"/>
            <a:ext cx="2194750" cy="536494"/>
          </a:xfrm>
          <a:prstGeom prst="rect">
            <a:avLst/>
          </a:prstGeom>
        </p:spPr>
      </p:pic>
    </p:spTree>
    <p:extLst>
      <p:ext uri="{BB962C8B-B14F-4D97-AF65-F5344CB8AC3E}">
        <p14:creationId xmlns:p14="http://schemas.microsoft.com/office/powerpoint/2010/main" val="149850125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A332A-286D-6E1E-0156-16C9BB1583F0}"/>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F564C3E2-B52F-94DA-3203-A88FF7F887B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6FFC4569-88AC-F5C0-BF84-F14E1EAF4C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EC10D32D-8964-EFEA-10AF-CFAC0E829C6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9D6D2F77-BCE7-1DE4-C093-64B58AE397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15C70429-0741-3A0D-117D-3AF20E03D9C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8CC1BA68-76B7-707F-1084-B1A2CD19F96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AB080CF2-5F02-C14D-E921-EC647D1F499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A63EF93E-2935-EA0E-A882-D28CB61A3E21}"/>
              </a:ext>
            </a:extLst>
          </p:cNvPr>
          <p:cNvSpPr txBox="1"/>
          <p:nvPr/>
        </p:nvSpPr>
        <p:spPr>
          <a:xfrm>
            <a:off x="6632867" y="994528"/>
            <a:ext cx="5440007" cy="1096370"/>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800" b="0" i="0" u="none" strike="noStrike" kern="1200" cap="none" spc="0" normalizeH="0" baseline="0" noProof="0" dirty="0">
                <a:ln>
                  <a:noFill/>
                </a:ln>
                <a:solidFill>
                  <a:prstClr val="black"/>
                </a:solidFill>
                <a:effectLst/>
                <a:uLnTx/>
                <a:uFillTx/>
                <a:ea typeface="+mn-ea"/>
                <a:cs typeface="+mn-cs"/>
              </a:rPr>
              <a:t>Women's Rights in Refrigeration and Air-conditioning (RAC)</a:t>
            </a:r>
            <a:endParaRPr kumimoji="0" lang="en-US" sz="28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4A9213B1-9ADF-9134-49EF-60F4B742F0C6}"/>
              </a:ext>
            </a:extLst>
          </p:cNvPr>
          <p:cNvSpPr>
            <a:spLocks noGrp="1"/>
          </p:cNvSpPr>
          <p:nvPr>
            <p:ph idx="4294967295"/>
          </p:nvPr>
        </p:nvSpPr>
        <p:spPr>
          <a:xfrm>
            <a:off x="6596683" y="2013200"/>
            <a:ext cx="5110236" cy="3326454"/>
          </a:xfrm>
          <a:prstGeom prst="rect">
            <a:avLst/>
          </a:prstGeom>
        </p:spPr>
        <p:txBody>
          <a:bodyPr vert="horz" lIns="91440" tIns="45720" rIns="91440" bIns="45720" rtlCol="0">
            <a:normAutofit/>
          </a:bodyPr>
          <a:lstStyle/>
          <a:p>
            <a:pPr marL="0" indent="0" algn="just">
              <a:lnSpc>
                <a:spcPct val="110000"/>
              </a:lnSpc>
              <a:spcBef>
                <a:spcPts val="0"/>
              </a:spcBef>
              <a:buNone/>
            </a:pPr>
            <a:r>
              <a:rPr lang="en-US" sz="1400" dirty="0"/>
              <a:t>This factsheet highlights women’s representation in engineering globally and the top five challenges women face in their workday. UNEP OzonAction has developed a suite of resources aimed at integrating a gender perspective into the implementation of the Montreal Protocol, with a focus on empowering women in the Refrigeration and Air-Conditioning (RAC) sector. These materials highlight the value of inclusive practices, such as equitable workplace policies, mentoring </a:t>
            </a:r>
            <a:r>
              <a:rPr lang="en-US" sz="1400" dirty="0" err="1"/>
              <a:t>programmes</a:t>
            </a:r>
            <a:r>
              <a:rPr lang="en-US" sz="1400" dirty="0"/>
              <a:t>, and access to training, that enable women to participate fully and thrive across all levels of the RAC industry. By promoting gender equality and women’s economic independence, these resources support not only the fundamental rights of women but also the development of a more innovative, efficient, and competitive sector.</a:t>
            </a:r>
          </a:p>
        </p:txBody>
      </p:sp>
      <p:sp>
        <p:nvSpPr>
          <p:cNvPr id="3" name="TextBox 2">
            <a:extLst>
              <a:ext uri="{FF2B5EF4-FFF2-40B4-BE49-F238E27FC236}">
                <a16:creationId xmlns:a16="http://schemas.microsoft.com/office/drawing/2014/main" id="{54AED521-C318-000D-B451-8D0349F4CE06}"/>
              </a:ext>
            </a:extLst>
          </p:cNvPr>
          <p:cNvSpPr txBox="1"/>
          <p:nvPr/>
        </p:nvSpPr>
        <p:spPr>
          <a:xfrm>
            <a:off x="6583012" y="564006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 name="Ellipse 1">
            <a:extLst>
              <a:ext uri="{FF2B5EF4-FFF2-40B4-BE49-F238E27FC236}">
                <a16:creationId xmlns:a16="http://schemas.microsoft.com/office/drawing/2014/main" id="{64D09030-4D46-B000-E525-9154055A49ED}"/>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a:hlinkClick r:id="rId2"/>
            <a:extLst>
              <a:ext uri="{FF2B5EF4-FFF2-40B4-BE49-F238E27FC236}">
                <a16:creationId xmlns:a16="http://schemas.microsoft.com/office/drawing/2014/main" id="{B9E2D251-4326-AD79-96B4-10293B7F12FC}"/>
              </a:ext>
            </a:extLst>
          </p:cNvPr>
          <p:cNvPicPr>
            <a:picLocks noChangeAspect="1"/>
          </p:cNvPicPr>
          <p:nvPr/>
        </p:nvPicPr>
        <p:blipFill>
          <a:blip r:embed="rId3"/>
          <a:srcRect/>
          <a:stretch/>
        </p:blipFill>
        <p:spPr>
          <a:xfrm>
            <a:off x="1591970" y="1169488"/>
            <a:ext cx="3008310" cy="4246748"/>
          </a:xfrm>
          <a:prstGeom prst="rect">
            <a:avLst/>
          </a:prstGeom>
        </p:spPr>
      </p:pic>
      <p:sp>
        <p:nvSpPr>
          <p:cNvPr id="5" name="Ellipse 4">
            <a:hlinkClick r:id="rId4" action="ppaction://hlinksldjump"/>
            <a:extLst>
              <a:ext uri="{FF2B5EF4-FFF2-40B4-BE49-F238E27FC236}">
                <a16:creationId xmlns:a16="http://schemas.microsoft.com/office/drawing/2014/main" id="{A5982C86-3718-AB87-588B-DF61CB95110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4" action="ppaction://hlinksldjump"/>
            <a:extLst>
              <a:ext uri="{FF2B5EF4-FFF2-40B4-BE49-F238E27FC236}">
                <a16:creationId xmlns:a16="http://schemas.microsoft.com/office/drawing/2014/main" id="{68994D46-D03D-00E7-1464-455B94A64DB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2" name="Ellipse 21">
            <a:hlinkClick r:id="rId6" action="ppaction://hlinksldjump"/>
            <a:extLst>
              <a:ext uri="{FF2B5EF4-FFF2-40B4-BE49-F238E27FC236}">
                <a16:creationId xmlns:a16="http://schemas.microsoft.com/office/drawing/2014/main" id="{2FEE76C7-9B14-ED10-63CE-869199AFEA0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6" action="ppaction://hlinksldjump"/>
            <a:extLst>
              <a:ext uri="{FF2B5EF4-FFF2-40B4-BE49-F238E27FC236}">
                <a16:creationId xmlns:a16="http://schemas.microsoft.com/office/drawing/2014/main" id="{878481B9-0F7C-F98E-EB3B-A775186D6AA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5" name="Image 15" descr="Une image contenant Bleu électrique, Police, symbole, Rectangle&#10;&#10;Description générée automatiquement">
            <a:extLst>
              <a:ext uri="{FF2B5EF4-FFF2-40B4-BE49-F238E27FC236}">
                <a16:creationId xmlns:a16="http://schemas.microsoft.com/office/drawing/2014/main" id="{602F0F03-CD81-EAC9-9A4B-4177969695A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8" name="Text Box 6">
            <a:extLst>
              <a:ext uri="{FF2B5EF4-FFF2-40B4-BE49-F238E27FC236}">
                <a16:creationId xmlns:a16="http://schemas.microsoft.com/office/drawing/2014/main" id="{B75208B9-234A-E1C2-24D5-3C5FE0A38DFB}"/>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6" name="Picture 15">
            <a:hlinkClick r:id="rId9"/>
            <a:extLst>
              <a:ext uri="{FF2B5EF4-FFF2-40B4-BE49-F238E27FC236}">
                <a16:creationId xmlns:a16="http://schemas.microsoft.com/office/drawing/2014/main" id="{5865DD78-3410-0CF5-9B01-5991A06FB79D}"/>
              </a:ext>
            </a:extLst>
          </p:cNvPr>
          <p:cNvPicPr>
            <a:picLocks noChangeAspect="1"/>
          </p:cNvPicPr>
          <p:nvPr/>
        </p:nvPicPr>
        <p:blipFill>
          <a:blip r:embed="rId10"/>
          <a:stretch>
            <a:fillRect/>
          </a:stretch>
        </p:blipFill>
        <p:spPr>
          <a:xfrm>
            <a:off x="6473615" y="5993851"/>
            <a:ext cx="2194750" cy="536494"/>
          </a:xfrm>
          <a:prstGeom prst="rect">
            <a:avLst/>
          </a:prstGeom>
        </p:spPr>
      </p:pic>
    </p:spTree>
    <p:extLst>
      <p:ext uri="{BB962C8B-B14F-4D97-AF65-F5344CB8AC3E}">
        <p14:creationId xmlns:p14="http://schemas.microsoft.com/office/powerpoint/2010/main" val="200669507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C89429-A774-AD79-0BA8-ADFD69330C07}"/>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17936E9B-711B-1536-C650-3650E85E38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1C5B7BA-1513-EE8F-DC12-12C00834408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EE3B28B6-E762-2DF6-EA95-C5AF26AC601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B5E3A517-0CB6-15EF-B1F5-5E0B2B4611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7F16F7B4-2B03-A3A1-65BC-E51441087B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0F044C79-4D90-31D4-2A91-0F81BE4B8C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10DF81C5-B287-F0D0-4401-FA29F9DD1FC4}"/>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F004581D-998C-2D24-38E6-C5AB3FA1F9D5}"/>
              </a:ext>
            </a:extLst>
          </p:cNvPr>
          <p:cNvSpPr txBox="1"/>
          <p:nvPr/>
        </p:nvSpPr>
        <p:spPr>
          <a:xfrm>
            <a:off x="6695039" y="985045"/>
            <a:ext cx="5327982" cy="1212465"/>
          </a:xfrm>
        </p:spPr>
        <p:txBody>
          <a:bodyPr vert="horz" lIns="91440" tIns="45720" rIns="91440" bIns="45720" rtlCol="0" anchor="ctr">
            <a:normAutofit fontScale="47500" lnSpcReduction="20000"/>
          </a:bodyPr>
          <a:lstStyle/>
          <a:p>
            <a:pPr algn="l">
              <a:lnSpc>
                <a:spcPct val="120000"/>
              </a:lnSpc>
            </a:pPr>
            <a:r>
              <a:rPr lang="fr-FR" sz="8000" i="0" u="none" strike="noStrike" dirty="0">
                <a:effectLst/>
              </a:rPr>
              <a:t>Posters (2022)</a:t>
            </a:r>
          </a:p>
          <a:p>
            <a:pPr>
              <a:lnSpc>
                <a:spcPct val="120000"/>
              </a:lnSpc>
            </a:pPr>
            <a:br>
              <a:rPr lang="fr-FR" sz="3200" dirty="0"/>
            </a:br>
            <a:endParaRPr kumimoji="0" lang="en-US" sz="3200" i="1" u="none" strike="noStrike" kern="1200" cap="none" spc="0" normalizeH="0" baseline="0" noProof="0" dirty="0">
              <a:ln>
                <a:noFill/>
              </a:ln>
              <a:effectLst/>
              <a:uLnTx/>
              <a:uFillTx/>
              <a:ea typeface="+mn-ea"/>
              <a:cs typeface="+mn-cs"/>
            </a:endParaRPr>
          </a:p>
        </p:txBody>
      </p:sp>
      <p:sp>
        <p:nvSpPr>
          <p:cNvPr id="10" name="Content Placeholder 2">
            <a:extLst>
              <a:ext uri="{FF2B5EF4-FFF2-40B4-BE49-F238E27FC236}">
                <a16:creationId xmlns:a16="http://schemas.microsoft.com/office/drawing/2014/main" id="{95558D87-B197-D702-0A6D-CB56F961466F}"/>
              </a:ext>
            </a:extLst>
          </p:cNvPr>
          <p:cNvSpPr>
            <a:spLocks noGrp="1"/>
          </p:cNvSpPr>
          <p:nvPr>
            <p:ph idx="4294967295"/>
          </p:nvPr>
        </p:nvSpPr>
        <p:spPr>
          <a:xfrm>
            <a:off x="6717782" y="1974063"/>
            <a:ext cx="4852432" cy="4310541"/>
          </a:xfrm>
          <a:prstGeom prst="rect">
            <a:avLst/>
          </a:prstGeom>
        </p:spPr>
        <p:txBody>
          <a:bodyPr vert="horz" lIns="91440" tIns="45720" rIns="91440" bIns="45720" rtlCol="0">
            <a:normAutofit/>
          </a:bodyPr>
          <a:lstStyle/>
          <a:p>
            <a:pPr marL="0" indent="0">
              <a:lnSpc>
                <a:spcPct val="110000"/>
              </a:lnSpc>
              <a:spcBef>
                <a:spcPts val="0"/>
              </a:spcBef>
              <a:buNone/>
            </a:pPr>
            <a:r>
              <a:rPr lang="fr-FR" sz="1300" i="0" u="none" strike="noStrike" dirty="0">
                <a:solidFill>
                  <a:srgbClr val="1E1E1E"/>
                </a:solidFill>
                <a:effectLst/>
              </a:rPr>
              <a:t>OzonAction made </a:t>
            </a:r>
            <a:r>
              <a:rPr lang="fr-FR" sz="1300" i="0" u="none" strike="noStrike" dirty="0" err="1">
                <a:solidFill>
                  <a:srgbClr val="1E1E1E"/>
                </a:solidFill>
                <a:effectLst/>
              </a:rPr>
              <a:t>available</a:t>
            </a:r>
            <a:r>
              <a:rPr lang="fr-FR" sz="1300" i="0" u="none" strike="noStrike" dirty="0">
                <a:solidFill>
                  <a:srgbClr val="1E1E1E"/>
                </a:solidFill>
                <a:effectLst/>
              </a:rPr>
              <a:t> posters in png format, </a:t>
            </a:r>
            <a:r>
              <a:rPr lang="fr-FR" sz="1300" i="0" u="none" strike="noStrike" dirty="0" err="1">
                <a:solidFill>
                  <a:srgbClr val="1E1E1E"/>
                </a:solidFill>
                <a:effectLst/>
              </a:rPr>
              <a:t>that</a:t>
            </a:r>
            <a:r>
              <a:rPr lang="fr-FR" sz="1300" i="0" u="none" strike="noStrike" dirty="0">
                <a:solidFill>
                  <a:srgbClr val="1E1E1E"/>
                </a:solidFill>
                <a:effectLst/>
              </a:rPr>
              <a:t> can </a:t>
            </a:r>
            <a:r>
              <a:rPr lang="fr-FR" sz="1300" i="0" u="none" strike="noStrike" dirty="0" err="1">
                <a:solidFill>
                  <a:srgbClr val="1E1E1E"/>
                </a:solidFill>
                <a:effectLst/>
              </a:rPr>
              <a:t>be</a:t>
            </a:r>
            <a:r>
              <a:rPr lang="fr-FR" sz="1300" i="0" u="none" strike="noStrike" dirty="0">
                <a:solidFill>
                  <a:srgbClr val="1E1E1E"/>
                </a:solidFill>
                <a:effectLst/>
              </a:rPr>
              <a:t> </a:t>
            </a:r>
            <a:r>
              <a:rPr lang="fr-FR" sz="1300" i="0" u="none" strike="noStrike" dirty="0" err="1">
                <a:solidFill>
                  <a:srgbClr val="1E1E1E"/>
                </a:solidFill>
                <a:effectLst/>
              </a:rPr>
              <a:t>used</a:t>
            </a:r>
            <a:r>
              <a:rPr lang="fr-FR" sz="1300" i="0" u="none" strike="noStrike" dirty="0">
                <a:solidFill>
                  <a:srgbClr val="1E1E1E"/>
                </a:solidFill>
                <a:effectLst/>
              </a:rPr>
              <a:t> for </a:t>
            </a:r>
            <a:r>
              <a:rPr lang="fr-FR" sz="1300" b="0" i="0" u="none" strike="noStrike" dirty="0" err="1">
                <a:solidFill>
                  <a:srgbClr val="1E1E1E"/>
                </a:solidFill>
                <a:effectLst/>
              </a:rPr>
              <a:t>different</a:t>
            </a:r>
            <a:r>
              <a:rPr lang="fr-FR" sz="1300" b="0" i="0" u="none" strike="noStrike" dirty="0">
                <a:solidFill>
                  <a:srgbClr val="1E1E1E"/>
                </a:solidFill>
                <a:effectLst/>
              </a:rPr>
              <a:t> </a:t>
            </a:r>
            <a:r>
              <a:rPr lang="fr-FR" sz="1300" b="0" i="0" u="none" strike="noStrike" dirty="0" err="1">
                <a:solidFill>
                  <a:srgbClr val="1E1E1E"/>
                </a:solidFill>
                <a:effectLst/>
              </a:rPr>
              <a:t>target</a:t>
            </a:r>
            <a:r>
              <a:rPr lang="fr-FR" sz="1300" b="0" i="0" u="none" strike="noStrike" dirty="0">
                <a:solidFill>
                  <a:srgbClr val="1E1E1E"/>
                </a:solidFill>
                <a:effectLst/>
              </a:rPr>
              <a:t> audiences </a:t>
            </a:r>
            <a:r>
              <a:rPr lang="fr-FR" sz="1300" i="0" u="none" strike="noStrike" dirty="0">
                <a:solidFill>
                  <a:srgbClr val="1E1E1E"/>
                </a:solidFill>
                <a:effectLst/>
              </a:rPr>
              <a:t>in English, French, </a:t>
            </a:r>
            <a:r>
              <a:rPr lang="fr-FR" sz="1300" i="0" u="none" strike="noStrike" dirty="0" err="1">
                <a:solidFill>
                  <a:srgbClr val="1E1E1E"/>
                </a:solidFill>
                <a:effectLst/>
              </a:rPr>
              <a:t>Russian</a:t>
            </a:r>
            <a:r>
              <a:rPr lang="fr-FR" sz="1300" i="0" u="none" strike="noStrike" dirty="0">
                <a:solidFill>
                  <a:srgbClr val="1E1E1E"/>
                </a:solidFill>
                <a:effectLst/>
              </a:rPr>
              <a:t> and </a:t>
            </a:r>
            <a:r>
              <a:rPr lang="fr-FR" sz="1300" i="0" u="none" strike="noStrike" dirty="0" err="1">
                <a:solidFill>
                  <a:srgbClr val="1E1E1E"/>
                </a:solidFill>
                <a:effectLst/>
              </a:rPr>
              <a:t>Spanish</a:t>
            </a:r>
            <a:r>
              <a:rPr lang="fr-FR" sz="1300" i="0" u="none" strike="noStrike" dirty="0">
                <a:solidFill>
                  <a:srgbClr val="1E1E1E"/>
                </a:solidFill>
                <a:effectLst/>
              </a:rPr>
              <a:t>: </a:t>
            </a:r>
          </a:p>
          <a:p>
            <a:pPr marL="0" indent="0">
              <a:lnSpc>
                <a:spcPct val="110000"/>
              </a:lnSpc>
              <a:spcBef>
                <a:spcPts val="0"/>
              </a:spcBef>
              <a:buNone/>
            </a:pPr>
            <a:endParaRPr lang="fr-FR" sz="1300" dirty="0">
              <a:solidFill>
                <a:srgbClr val="1E1E1E"/>
              </a:solidFill>
            </a:endParaRPr>
          </a:p>
          <a:p>
            <a:pPr>
              <a:lnSpc>
                <a:spcPct val="110000"/>
              </a:lnSpc>
              <a:spcBef>
                <a:spcPts val="0"/>
              </a:spcBef>
            </a:pPr>
            <a:r>
              <a:rPr lang="fr-FR" sz="1300" i="0" u="none" strike="noStrike" dirty="0">
                <a:solidFill>
                  <a:srgbClr val="1E1E1E"/>
                </a:solidFill>
                <a:effectLst/>
              </a:rPr>
              <a:t>Posters on </a:t>
            </a:r>
            <a:r>
              <a:rPr lang="fr-FR" sz="1300" i="0" u="none" strike="noStrike" dirty="0" err="1">
                <a:solidFill>
                  <a:srgbClr val="1E1E1E"/>
                </a:solidFill>
                <a:effectLst/>
              </a:rPr>
              <a:t>Gender</a:t>
            </a:r>
            <a:r>
              <a:rPr lang="fr-FR" sz="1300" i="0" u="none" strike="noStrike" dirty="0">
                <a:solidFill>
                  <a:srgbClr val="1E1E1E"/>
                </a:solidFill>
                <a:effectLst/>
              </a:rPr>
              <a:t> </a:t>
            </a:r>
            <a:r>
              <a:rPr lang="fr-FR" sz="1300" i="0" u="none" strike="noStrike" dirty="0" err="1">
                <a:solidFill>
                  <a:srgbClr val="1E1E1E"/>
                </a:solidFill>
                <a:effectLst/>
              </a:rPr>
              <a:t>Mainstreaming</a:t>
            </a:r>
            <a:r>
              <a:rPr lang="fr-FR" sz="1300" i="0" u="none" strike="noStrike" dirty="0">
                <a:solidFill>
                  <a:srgbClr val="1E1E1E"/>
                </a:solidFill>
                <a:effectLst/>
              </a:rPr>
              <a:t> in </a:t>
            </a:r>
            <a:r>
              <a:rPr lang="fr-FR" sz="1300" i="0" u="none" strike="noStrike" dirty="0" err="1">
                <a:solidFill>
                  <a:srgbClr val="1E1E1E"/>
                </a:solidFill>
                <a:effectLst/>
              </a:rPr>
              <a:t>Montreal</a:t>
            </a:r>
            <a:r>
              <a:rPr lang="fr-FR" sz="1300" i="0" u="none" strike="noStrike" dirty="0">
                <a:solidFill>
                  <a:srgbClr val="1E1E1E"/>
                </a:solidFill>
                <a:effectLst/>
              </a:rPr>
              <a:t> Protocol</a:t>
            </a:r>
          </a:p>
          <a:p>
            <a:pPr>
              <a:lnSpc>
                <a:spcPct val="110000"/>
              </a:lnSpc>
              <a:spcBef>
                <a:spcPts val="0"/>
              </a:spcBef>
            </a:pPr>
            <a:r>
              <a:rPr lang="fr-FR" sz="1300" dirty="0">
                <a:solidFill>
                  <a:srgbClr val="1E1E1E"/>
                </a:solidFill>
              </a:rPr>
              <a:t>P</a:t>
            </a:r>
            <a:r>
              <a:rPr lang="fr-FR" sz="1300" i="0" u="none" strike="noStrike" dirty="0">
                <a:solidFill>
                  <a:srgbClr val="1E1E1E"/>
                </a:solidFill>
                <a:effectLst/>
              </a:rPr>
              <a:t>osters on the Kigali </a:t>
            </a:r>
            <a:r>
              <a:rPr lang="fr-FR" sz="1300" i="0" u="none" strike="noStrike" dirty="0" err="1">
                <a:solidFill>
                  <a:srgbClr val="1E1E1E"/>
                </a:solidFill>
                <a:effectLst/>
              </a:rPr>
              <a:t>Amendment</a:t>
            </a:r>
            <a:endParaRPr lang="fr-FR" sz="1300" i="0" u="none" strike="noStrike" dirty="0">
              <a:solidFill>
                <a:srgbClr val="1E1E1E"/>
              </a:solidFill>
              <a:effectLst/>
            </a:endParaRPr>
          </a:p>
          <a:p>
            <a:pPr>
              <a:lnSpc>
                <a:spcPct val="110000"/>
              </a:lnSpc>
              <a:spcBef>
                <a:spcPts val="0"/>
              </a:spcBef>
              <a:buFontTx/>
              <a:buChar char="-"/>
            </a:pPr>
            <a:endParaRPr lang="en-US" sz="1300" dirty="0"/>
          </a:p>
        </p:txBody>
      </p:sp>
      <p:sp>
        <p:nvSpPr>
          <p:cNvPr id="3" name="TextBox 2">
            <a:extLst>
              <a:ext uri="{FF2B5EF4-FFF2-40B4-BE49-F238E27FC236}">
                <a16:creationId xmlns:a16="http://schemas.microsoft.com/office/drawing/2014/main" id="{2A8B38C9-85CB-6411-3DAE-8C41961DA3B0}"/>
              </a:ext>
            </a:extLst>
          </p:cNvPr>
          <p:cNvSpPr txBox="1"/>
          <p:nvPr/>
        </p:nvSpPr>
        <p:spPr>
          <a:xfrm>
            <a:off x="6717780" y="5696557"/>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posters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6" name="Ellipse 15">
            <a:extLst>
              <a:ext uri="{FF2B5EF4-FFF2-40B4-BE49-F238E27FC236}">
                <a16:creationId xmlns:a16="http://schemas.microsoft.com/office/drawing/2014/main" id="{D3E9EC2C-76C5-B202-D212-120B2086722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texte, capture d’écran, Site web, Publicité en ligne&#10;&#10;Description générée automatiquement">
            <a:hlinkClick r:id="rId2"/>
            <a:extLst>
              <a:ext uri="{FF2B5EF4-FFF2-40B4-BE49-F238E27FC236}">
                <a16:creationId xmlns:a16="http://schemas.microsoft.com/office/drawing/2014/main" id="{A70747A0-00BE-60D1-A418-D36652B807E6}"/>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497161" y="985045"/>
            <a:ext cx="3297521" cy="4711512"/>
          </a:xfrm>
          <a:prstGeom prst="rect">
            <a:avLst/>
          </a:prstGeom>
        </p:spPr>
      </p:pic>
      <p:pic>
        <p:nvPicPr>
          <p:cNvPr id="21" name="Image 20" descr="Une image contenant Police, symbole, Graphique, blanc&#10;&#10;Description générée automatiquement">
            <a:extLst>
              <a:ext uri="{FF2B5EF4-FFF2-40B4-BE49-F238E27FC236}">
                <a16:creationId xmlns:a16="http://schemas.microsoft.com/office/drawing/2014/main" id="{80AC8452-5AC9-D2B4-273C-1DA49FC93EF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22" name="Text Box 6">
            <a:extLst>
              <a:ext uri="{FF2B5EF4-FFF2-40B4-BE49-F238E27FC236}">
                <a16:creationId xmlns:a16="http://schemas.microsoft.com/office/drawing/2014/main" id="{A16D2605-B149-8F0E-A77C-CDA49BAE5494}"/>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2" name="Ellipse 1">
            <a:hlinkClick r:id="rId5" action="ppaction://hlinksldjump"/>
            <a:extLst>
              <a:ext uri="{FF2B5EF4-FFF2-40B4-BE49-F238E27FC236}">
                <a16:creationId xmlns:a16="http://schemas.microsoft.com/office/drawing/2014/main" id="{E4975017-CE4D-42C3-3ECC-B5103D61FA6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5" action="ppaction://hlinksldjump"/>
            <a:extLst>
              <a:ext uri="{FF2B5EF4-FFF2-40B4-BE49-F238E27FC236}">
                <a16:creationId xmlns:a16="http://schemas.microsoft.com/office/drawing/2014/main" id="{308F6918-9D97-5FC9-B93D-4F9BF060ECA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6" name="Ellipse 5">
            <a:hlinkClick r:id="rId7" action="ppaction://hlinksldjump"/>
            <a:extLst>
              <a:ext uri="{FF2B5EF4-FFF2-40B4-BE49-F238E27FC236}">
                <a16:creationId xmlns:a16="http://schemas.microsoft.com/office/drawing/2014/main" id="{3291000D-700F-AA47-4E55-C37F5D54183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Logement avec un remplissage uni">
            <a:hlinkClick r:id="rId7" action="ppaction://hlinksldjump"/>
            <a:extLst>
              <a:ext uri="{FF2B5EF4-FFF2-40B4-BE49-F238E27FC236}">
                <a16:creationId xmlns:a16="http://schemas.microsoft.com/office/drawing/2014/main" id="{B7490FF5-B763-7469-8B59-5E70F1E4F1E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81299141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6"/>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A960CB4E-FCB8-432F-A9A5-31624529EA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4346688D-6657-2461-5EDA-BF5E63746F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A810C5EF-7682-9F4C-33F6-3EBB8CBB0A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9370739C-7612-329F-746E-F9EC397172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AE179EAA-F3FC-79C4-8C74-3EA148AF8C4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89D6343C-76F2-C9B9-D85B-CEC52C41036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D4F4921A-03C1-5718-21A7-6B5C3AC30E9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59149" y="1370829"/>
            <a:ext cx="5427264" cy="1325563"/>
          </a:xfrm>
        </p:spPr>
        <p:txBody>
          <a:bodyPr vert="horz" lIns="91440" tIns="45720" rIns="91440" bIns="45720" rtlCol="0" anchor="ctr">
            <a:normAutofit lnSpcReduction="10000"/>
          </a:bodyPr>
          <a:lstStyle/>
          <a:p>
            <a:pPr>
              <a:lnSpc>
                <a:spcPct val="90000"/>
              </a:lnSpc>
              <a:spcBef>
                <a:spcPct val="0"/>
              </a:spcBef>
              <a:spcAft>
                <a:spcPts val="600"/>
              </a:spcAft>
              <a:defRPr/>
            </a:pPr>
            <a:r>
              <a:rPr kumimoji="0" lang="en-GB" sz="3200" b="0" i="0" u="none" strike="noStrike" kern="1200" cap="none" spc="0" normalizeH="0" baseline="0" noProof="0" dirty="0">
                <a:ln>
                  <a:noFill/>
                </a:ln>
                <a:solidFill>
                  <a:prstClr val="black"/>
                </a:solidFill>
                <a:effectLst/>
                <a:uLnTx/>
                <a:uFillTx/>
                <a:latin typeface="+mj-lt"/>
                <a:ea typeface="+mn-ea"/>
                <a:cs typeface="+mn-cs"/>
              </a:rPr>
              <a:t>Update on New Refrigerants Designations and Safety Classifications </a:t>
            </a:r>
            <a:r>
              <a:rPr kumimoji="0" lang="en-GB" sz="3200" b="0" i="1" u="none" strike="noStrike" kern="1200" cap="none" spc="0" normalizeH="0" baseline="0" noProof="0" dirty="0">
                <a:ln>
                  <a:noFill/>
                </a:ln>
                <a:solidFill>
                  <a:prstClr val="black"/>
                </a:solidFill>
                <a:effectLst/>
                <a:uLnTx/>
                <a:uFillTx/>
                <a:latin typeface="+mj-lt"/>
                <a:ea typeface="+mn-ea"/>
                <a:cs typeface="+mn-cs"/>
              </a:rPr>
              <a:t>(2026)</a:t>
            </a:r>
            <a:endParaRPr kumimoji="0" lang="en-US" sz="32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5" y="2856785"/>
            <a:ext cx="4841476" cy="1210436"/>
          </a:xfrm>
          <a:prstGeom prst="rect">
            <a:avLst/>
          </a:prstGeom>
        </p:spPr>
        <p:txBody>
          <a:bodyPr vert="horz" lIns="91440" tIns="45720" rIns="91440" bIns="45720" rtlCol="0">
            <a:normAutofit/>
          </a:bodyPr>
          <a:lstStyle/>
          <a:p>
            <a:pPr marL="0" indent="0">
              <a:lnSpc>
                <a:spcPct val="110000"/>
              </a:lnSpc>
              <a:spcBef>
                <a:spcPts val="0"/>
              </a:spcBef>
              <a:buNone/>
            </a:pPr>
            <a:r>
              <a:rPr lang="en-GB" sz="1200" dirty="0"/>
              <a:t>The purpose of this fact sheet is to provide an update on ASHRAE standards for refrigerants and to introduce the new refrigerants that have been awarded an «R» number over the last few years and introduced into the international market.</a:t>
            </a:r>
          </a:p>
        </p:txBody>
      </p:sp>
      <p:sp>
        <p:nvSpPr>
          <p:cNvPr id="13" name="TextBox 12">
            <a:extLst>
              <a:ext uri="{FF2B5EF4-FFF2-40B4-BE49-F238E27FC236}">
                <a16:creationId xmlns:a16="http://schemas.microsoft.com/office/drawing/2014/main" id="{9863DF29-BA1F-6CCA-14B3-6F41E1D8794E}"/>
              </a:ext>
            </a:extLst>
          </p:cNvPr>
          <p:cNvSpPr txBox="1"/>
          <p:nvPr/>
        </p:nvSpPr>
        <p:spPr>
          <a:xfrm>
            <a:off x="6553198" y="5185238"/>
            <a:ext cx="3734045" cy="1015663"/>
          </a:xfrm>
          <a:prstGeom prst="rect">
            <a:avLst/>
          </a:prstGeom>
          <a:noFill/>
        </p:spPr>
        <p:txBody>
          <a:bodyPr wrap="square">
            <a:spAutoFit/>
          </a:bodyPr>
          <a:lstStyle/>
          <a:p>
            <a:pPr>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br>
              <a:rPr kumimoji="0" lang="en-GB" sz="2000" b="0" i="0" u="none" strike="noStrike" kern="1200" cap="none" spc="0" normalizeH="0" baseline="0" noProof="0" dirty="0">
                <a:ln>
                  <a:noFill/>
                </a:ln>
                <a:solidFill>
                  <a:srgbClr val="1B3A7F"/>
                </a:solidFill>
                <a:effectLst/>
                <a:uLnTx/>
                <a:uFillTx/>
                <a:ea typeface="+mn-ea"/>
                <a:cs typeface="+mn-cs"/>
              </a:rPr>
            </a:br>
            <a:r>
              <a:rPr lang="en-GB" sz="2000" dirty="0">
                <a:solidFill>
                  <a:schemeClr val="accent6">
                    <a:lumMod val="50000"/>
                  </a:schemeClr>
                </a:solidFill>
                <a:hlinkClick r:id="rId3">
                  <a:extLst>
                    <a:ext uri="{A12FA001-AC4F-418D-AE19-62706E023703}">
                      <ahyp:hlinkClr xmlns:ahyp="http://schemas.microsoft.com/office/drawing/2018/hyperlinkcolor" val="tx"/>
                    </a:ext>
                  </a:extLst>
                </a:hlinkClick>
              </a:rPr>
              <a:t>Lisez-le </a:t>
            </a:r>
            <a:r>
              <a:rPr lang="en-GB" sz="2000" dirty="0" err="1">
                <a:solidFill>
                  <a:schemeClr val="accent6">
                    <a:lumMod val="50000"/>
                  </a:schemeClr>
                </a:solidFill>
                <a:hlinkClick r:id="rId3">
                  <a:extLst>
                    <a:ext uri="{A12FA001-AC4F-418D-AE19-62706E023703}">
                      <ahyp:hlinkClr xmlns:ahyp="http://schemas.microsoft.com/office/drawing/2018/hyperlinkcolor" val="tx"/>
                    </a:ext>
                  </a:extLst>
                </a:hlinkClick>
              </a:rPr>
              <a:t>en</a:t>
            </a:r>
            <a:r>
              <a:rPr lang="en-GB" sz="2000" dirty="0">
                <a:solidFill>
                  <a:schemeClr val="accent6">
                    <a:lumMod val="50000"/>
                  </a:schemeClr>
                </a:solidFill>
                <a:hlinkClick r:id="rId3">
                  <a:extLst>
                    <a:ext uri="{A12FA001-AC4F-418D-AE19-62706E023703}">
                      <ahyp:hlinkClr xmlns:ahyp="http://schemas.microsoft.com/office/drawing/2018/hyperlinkcolor" val="tx"/>
                    </a:ext>
                  </a:extLst>
                </a:hlinkClick>
              </a:rPr>
              <a:t> français </a:t>
            </a:r>
            <a:r>
              <a:rPr lang="en-GB" sz="2000" dirty="0" err="1">
                <a:solidFill>
                  <a:schemeClr val="accent6">
                    <a:lumMod val="50000"/>
                  </a:schemeClr>
                </a:solidFill>
                <a:hlinkClick r:id="rId3">
                  <a:extLst>
                    <a:ext uri="{A12FA001-AC4F-418D-AE19-62706E023703}">
                      <ahyp:hlinkClr xmlns:ahyp="http://schemas.microsoft.com/office/drawing/2018/hyperlinkcolor" val="tx"/>
                    </a:ext>
                  </a:extLst>
                </a:hlinkClick>
              </a:rPr>
              <a:t>ici</a:t>
            </a:r>
            <a:br>
              <a:rPr kumimoji="0" lang="en-GB" sz="2000" b="0" i="0" u="none" strike="noStrike" kern="1200" cap="none" spc="0" normalizeH="0" baseline="0" noProof="0" dirty="0">
                <a:ln>
                  <a:noFill/>
                </a:ln>
                <a:solidFill>
                  <a:srgbClr val="1B3A7F"/>
                </a:solidFill>
                <a:effectLst/>
                <a:uLnTx/>
                <a:uFillTx/>
                <a:ea typeface="+mn-ea"/>
                <a:cs typeface="+mn-cs"/>
              </a:rPr>
            </a:b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en Español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9" name="Ellipse 18">
            <a:extLst>
              <a:ext uri="{FF2B5EF4-FFF2-40B4-BE49-F238E27FC236}">
                <a16:creationId xmlns:a16="http://schemas.microsoft.com/office/drawing/2014/main" id="{F991D912-8D64-850F-6D9D-752ED2C8E054}"/>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02F81817-E814-AC0A-B332-80082F35EDC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7" name="Text Box 6">
            <a:extLst>
              <a:ext uri="{FF2B5EF4-FFF2-40B4-BE49-F238E27FC236}">
                <a16:creationId xmlns:a16="http://schemas.microsoft.com/office/drawing/2014/main" id="{0AC68C9C-29B3-BEC2-15E2-6F7CE1C9C815}"/>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 name="Ellipse 1">
            <a:hlinkClick r:id="rId6" action="ppaction://hlinksldjump"/>
            <a:extLst>
              <a:ext uri="{FF2B5EF4-FFF2-40B4-BE49-F238E27FC236}">
                <a16:creationId xmlns:a16="http://schemas.microsoft.com/office/drawing/2014/main" id="{660D3AFD-5B21-2BF7-E847-FA372410F16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 name="Graphique 2" descr="Cercle avec flèche gauche avec un remplissage uni">
            <a:hlinkClick r:id="rId6" action="ppaction://hlinksldjump"/>
            <a:extLst>
              <a:ext uri="{FF2B5EF4-FFF2-40B4-BE49-F238E27FC236}">
                <a16:creationId xmlns:a16="http://schemas.microsoft.com/office/drawing/2014/main" id="{7F3C762C-C1B8-A5FC-29A6-BB0C537711F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5" name="Ellipse 4">
            <a:hlinkClick r:id="rId8" action="ppaction://hlinksldjump"/>
            <a:extLst>
              <a:ext uri="{FF2B5EF4-FFF2-40B4-BE49-F238E27FC236}">
                <a16:creationId xmlns:a16="http://schemas.microsoft.com/office/drawing/2014/main" id="{E7C0E60B-CA05-4D12-04E1-D6C12E813F6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Logement avec un remplissage uni">
            <a:hlinkClick r:id="rId8" action="ppaction://hlinksldjump"/>
            <a:extLst>
              <a:ext uri="{FF2B5EF4-FFF2-40B4-BE49-F238E27FC236}">
                <a16:creationId xmlns:a16="http://schemas.microsoft.com/office/drawing/2014/main" id="{34175A55-B649-C91E-6AF4-CFED416BDCC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20" name="Picture 19">
            <a:extLst>
              <a:ext uri="{FF2B5EF4-FFF2-40B4-BE49-F238E27FC236}">
                <a16:creationId xmlns:a16="http://schemas.microsoft.com/office/drawing/2014/main" id="{10A24469-9B74-131E-6D0A-4FF97D2ED837}"/>
              </a:ext>
            </a:extLst>
          </p:cNvPr>
          <p:cNvPicPr>
            <a:picLocks noChangeAspect="1"/>
          </p:cNvPicPr>
          <p:nvPr/>
        </p:nvPicPr>
        <p:blipFill>
          <a:blip r:embed="rId10"/>
          <a:stretch>
            <a:fillRect/>
          </a:stretch>
        </p:blipFill>
        <p:spPr>
          <a:xfrm>
            <a:off x="1402524" y="1041319"/>
            <a:ext cx="3294491" cy="4651750"/>
          </a:xfrm>
          <a:prstGeom prst="rect">
            <a:avLst/>
          </a:prstGeom>
        </p:spPr>
      </p:pic>
    </p:spTree>
    <p:extLst>
      <p:ext uri="{BB962C8B-B14F-4D97-AF65-F5344CB8AC3E}">
        <p14:creationId xmlns:p14="http://schemas.microsoft.com/office/powerpoint/2010/main" val="163157877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5"/>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CE90B8B4-0624-D175-F005-DD9F32E5CCE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0648DCA2-B910-99BC-507C-2D40115635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2A6172F-F3CA-B617-C081-074921789C1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B852A97D-F312-AF71-E8C2-FDE6B36EEA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368EA5E-FD03-8635-7732-925CC804F7D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D76A9DE9-835D-D4D7-95DC-873B3D42CB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4615D2CB-7495-0FAC-411D-FD7915402F97}"/>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83014" y="1305021"/>
            <a:ext cx="5124694" cy="1325563"/>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lang="en-GB" sz="3200" dirty="0">
                <a:solidFill>
                  <a:prstClr val="black"/>
                </a:solidFill>
              </a:rPr>
              <a:t>Considerations for Establishing National HFC Quota System (2023)</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32606" y="2710010"/>
            <a:ext cx="5353807" cy="2470275"/>
          </a:xfrm>
          <a:prstGeom prst="rect">
            <a:avLst/>
          </a:prstGeom>
        </p:spPr>
        <p:txBody>
          <a:bodyPr vert="horz" lIns="91440" tIns="45720" rIns="91440" bIns="45720" rtlCol="0">
            <a:noAutofit/>
          </a:bodyPr>
          <a:lstStyle/>
          <a:p>
            <a:pPr marL="0" indent="0">
              <a:lnSpc>
                <a:spcPct val="110000"/>
              </a:lnSpc>
              <a:spcBef>
                <a:spcPts val="0"/>
              </a:spcBef>
              <a:buNone/>
            </a:pPr>
            <a:r>
              <a:rPr lang="en-US" sz="1300" dirty="0"/>
              <a:t>The Parties to the Kigali Amendment need to establish a mechanism to effectively control the production and consumption of hydrofluorocarbons (HFCs), a group of greenhouse gases that are controlled under the Montreal Protocol. Similar to the hydrochlorofluorocarbon (HCFC) phase-out, an effective quota system can play a vital role in assisting Parties to be in compliance with their HFC consumption targets.</a:t>
            </a:r>
          </a:p>
        </p:txBody>
      </p:sp>
      <p:sp>
        <p:nvSpPr>
          <p:cNvPr id="12" name="TextBox 11">
            <a:extLst>
              <a:ext uri="{FF2B5EF4-FFF2-40B4-BE49-F238E27FC236}">
                <a16:creationId xmlns:a16="http://schemas.microsoft.com/office/drawing/2014/main" id="{89A4C4F6-CD34-9EE5-A830-B1B1B573AA34}"/>
              </a:ext>
            </a:extLst>
          </p:cNvPr>
          <p:cNvSpPr txBox="1"/>
          <p:nvPr/>
        </p:nvSpPr>
        <p:spPr>
          <a:xfrm>
            <a:off x="6632604" y="5075046"/>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4" name="TextBox 3">
            <a:extLst>
              <a:ext uri="{FF2B5EF4-FFF2-40B4-BE49-F238E27FC236}">
                <a16:creationId xmlns:a16="http://schemas.microsoft.com/office/drawing/2014/main" id="{49CCBF03-CAFF-0B45-4C8E-1B205F22B25F}"/>
              </a:ext>
            </a:extLst>
          </p:cNvPr>
          <p:cNvSpPr txBox="1"/>
          <p:nvPr/>
        </p:nvSpPr>
        <p:spPr>
          <a:xfrm>
            <a:off x="6632604" y="5401257"/>
            <a:ext cx="3882996" cy="400110"/>
          </a:xfrm>
          <a:prstGeom prst="rect">
            <a:avLst/>
          </a:prstGeom>
          <a:noFill/>
        </p:spPr>
        <p:txBody>
          <a:bodyPr wrap="square">
            <a:spAutoFit/>
          </a:bodyPr>
          <a:lstStyle/>
          <a:p>
            <a:r>
              <a:rPr lang="az-Cyrl-AZ" sz="2000" dirty="0">
                <a:solidFill>
                  <a:srgbClr val="1B3A7F"/>
                </a:solidFill>
                <a:hlinkClick r:id="rId3">
                  <a:extLst>
                    <a:ext uri="{A12FA001-AC4F-418D-AE19-62706E023703}">
                      <ahyp:hlinkClr xmlns:ahyp="http://schemas.microsoft.com/office/drawing/2018/hyperlinkcolor" val="tx"/>
                    </a:ext>
                  </a:extLst>
                </a:hlinkClick>
              </a:rPr>
              <a:t>Читать на русском здесь</a:t>
            </a:r>
            <a:endParaRPr lang="en-GB" sz="2000" dirty="0">
              <a:solidFill>
                <a:srgbClr val="1B3A7F"/>
              </a:solidFill>
            </a:endParaRPr>
          </a:p>
        </p:txBody>
      </p:sp>
      <p:sp>
        <p:nvSpPr>
          <p:cNvPr id="7" name="TextBox 6">
            <a:extLst>
              <a:ext uri="{FF2B5EF4-FFF2-40B4-BE49-F238E27FC236}">
                <a16:creationId xmlns:a16="http://schemas.microsoft.com/office/drawing/2014/main" id="{72235B57-3B1D-3D6C-51CF-7D57EFC43BD9}"/>
              </a:ext>
            </a:extLst>
          </p:cNvPr>
          <p:cNvSpPr txBox="1"/>
          <p:nvPr/>
        </p:nvSpPr>
        <p:spPr>
          <a:xfrm>
            <a:off x="6632604" y="5711167"/>
            <a:ext cx="2917796" cy="400110"/>
          </a:xfrm>
          <a:prstGeom prst="rect">
            <a:avLst/>
          </a:prstGeom>
          <a:noFill/>
        </p:spPr>
        <p:txBody>
          <a:bodyPr wrap="square">
            <a:spAutoFit/>
          </a:bodyPr>
          <a:lstStyle/>
          <a:p>
            <a:r>
              <a:rPr lang="en-GB" sz="2000" dirty="0">
                <a:solidFill>
                  <a:srgbClr val="1B3A7F"/>
                </a:solidFill>
                <a:hlinkClick r:id="rId4">
                  <a:extLst>
                    <a:ext uri="{A12FA001-AC4F-418D-AE19-62706E023703}">
                      <ahyp:hlinkClr xmlns:ahyp="http://schemas.microsoft.com/office/drawing/2018/hyperlinkcolor" val="tx"/>
                    </a:ext>
                  </a:extLst>
                </a:hlinkClick>
              </a:rPr>
              <a:t>Léalo en español </a:t>
            </a:r>
            <a:r>
              <a:rPr lang="en-GB" sz="2000" dirty="0" err="1">
                <a:solidFill>
                  <a:srgbClr val="1B3A7F"/>
                </a:solidFill>
                <a:hlinkClick r:id="rId4">
                  <a:extLst>
                    <a:ext uri="{A12FA001-AC4F-418D-AE19-62706E023703}">
                      <ahyp:hlinkClr xmlns:ahyp="http://schemas.microsoft.com/office/drawing/2018/hyperlinkcolor" val="tx"/>
                    </a:ext>
                  </a:extLst>
                </a:hlinkClick>
              </a:rPr>
              <a:t>aquí</a:t>
            </a:r>
            <a:endParaRPr lang="en-GB" sz="2000" dirty="0">
              <a:solidFill>
                <a:srgbClr val="1B3A7F"/>
              </a:solidFill>
            </a:endParaRPr>
          </a:p>
        </p:txBody>
      </p:sp>
      <p:sp>
        <p:nvSpPr>
          <p:cNvPr id="9" name="Ellipse 8">
            <a:extLst>
              <a:ext uri="{FF2B5EF4-FFF2-40B4-BE49-F238E27FC236}">
                <a16:creationId xmlns:a16="http://schemas.microsoft.com/office/drawing/2014/main" id="{89EB2E8A-F32F-D9A5-1242-F5DAC206D0C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A95998F9-0F25-5C33-2705-C472F8EE4E8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Police, capture d’écran, Impression&#10;&#10;Description générée automatiquement">
            <a:hlinkClick r:id="rId2"/>
            <a:extLst>
              <a:ext uri="{FF2B5EF4-FFF2-40B4-BE49-F238E27FC236}">
                <a16:creationId xmlns:a16="http://schemas.microsoft.com/office/drawing/2014/main" id="{69723A29-CAAB-05C4-2337-E3F873CF4C2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08434" y="923558"/>
            <a:ext cx="3358171" cy="4753954"/>
          </a:xfrm>
          <a:prstGeom prst="rect">
            <a:avLst/>
          </a:prstGeom>
        </p:spPr>
      </p:pic>
      <p:sp>
        <p:nvSpPr>
          <p:cNvPr id="20" name="Text Box 6">
            <a:extLst>
              <a:ext uri="{FF2B5EF4-FFF2-40B4-BE49-F238E27FC236}">
                <a16:creationId xmlns:a16="http://schemas.microsoft.com/office/drawing/2014/main" id="{E375E475-2164-50B6-70C8-732AA1FDF2AB}"/>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3" name="Ellipse 2">
            <a:hlinkClick r:id="rId7" action="ppaction://hlinksldjump"/>
            <a:extLst>
              <a:ext uri="{FF2B5EF4-FFF2-40B4-BE49-F238E27FC236}">
                <a16:creationId xmlns:a16="http://schemas.microsoft.com/office/drawing/2014/main" id="{C8602012-064A-2E0F-7BD8-BDCF993DEB49}"/>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7" action="ppaction://hlinksldjump"/>
            <a:extLst>
              <a:ext uri="{FF2B5EF4-FFF2-40B4-BE49-F238E27FC236}">
                <a16:creationId xmlns:a16="http://schemas.microsoft.com/office/drawing/2014/main" id="{969959F2-F253-D1F1-3BE0-4F7146403D1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4" name="Ellipse 23">
            <a:hlinkClick r:id="rId9" action="ppaction://hlinksldjump"/>
            <a:extLst>
              <a:ext uri="{FF2B5EF4-FFF2-40B4-BE49-F238E27FC236}">
                <a16:creationId xmlns:a16="http://schemas.microsoft.com/office/drawing/2014/main" id="{8C209489-69C1-3264-A17E-593F4A89291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9" action="ppaction://hlinksldjump"/>
            <a:extLst>
              <a:ext uri="{FF2B5EF4-FFF2-40B4-BE49-F238E27FC236}">
                <a16:creationId xmlns:a16="http://schemas.microsoft.com/office/drawing/2014/main" id="{B7FDFFF5-C068-A61D-92D0-9CA8AD4082EA}"/>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5788957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33FB5-DB6B-CE85-DA89-6C626BD576CA}"/>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1719956-0FD8-3503-E28A-F21B1C8131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FEE963B6-7B12-9D23-5047-A7F2882F44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791F758F-15E4-DA03-C6BA-3B80EEEF5CA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EFC8ED29-D932-BDBD-D9BB-DE104C812C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0DB1C42C-A96E-26FE-C84D-1AD167F592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DB49A906-FC2C-7D52-D945-1F07B94D11E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90A740C0-0DB8-DCA5-1397-DD5081460CBC}"/>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extBox 1">
            <a:extLst>
              <a:ext uri="{FF2B5EF4-FFF2-40B4-BE49-F238E27FC236}">
                <a16:creationId xmlns:a16="http://schemas.microsoft.com/office/drawing/2014/main" id="{821C6D5C-6899-6F9C-CB7E-47548B8D9E65}"/>
              </a:ext>
            </a:extLst>
          </p:cNvPr>
          <p:cNvSpPr txBox="1"/>
          <p:nvPr/>
        </p:nvSpPr>
        <p:spPr>
          <a:xfrm>
            <a:off x="6855216" y="4923297"/>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A05A764D-EE2E-D4BC-3DD4-044C84982C52}"/>
              </a:ext>
            </a:extLst>
          </p:cNvPr>
          <p:cNvSpPr txBox="1"/>
          <p:nvPr/>
        </p:nvSpPr>
        <p:spPr>
          <a:xfrm>
            <a:off x="6850610" y="5338099"/>
            <a:ext cx="3340892" cy="400110"/>
          </a:xfrm>
          <a:prstGeom prst="rect">
            <a:avLst/>
          </a:prstGeom>
          <a:noFill/>
        </p:spPr>
        <p:txBody>
          <a:bodyPr wrap="square">
            <a:spAutoFit/>
          </a:bodyPr>
          <a:lstStyle/>
          <a:p>
            <a:r>
              <a:rPr lang="az-Cyrl-AZ" sz="2000" dirty="0">
                <a:solidFill>
                  <a:srgbClr val="1B3A7F"/>
                </a:solidFill>
                <a:hlinkClick r:id="rId3">
                  <a:extLst>
                    <a:ext uri="{A12FA001-AC4F-418D-AE19-62706E023703}">
                      <ahyp:hlinkClr xmlns:ahyp="http://schemas.microsoft.com/office/drawing/2018/hyperlinkcolor" val="tx"/>
                    </a:ext>
                  </a:extLst>
                </a:hlinkClick>
              </a:rPr>
              <a:t>Читать на русском здесь</a:t>
            </a:r>
            <a:endParaRPr lang="en-GB" sz="2000" dirty="0">
              <a:solidFill>
                <a:srgbClr val="1B3A7F"/>
              </a:solidFill>
            </a:endParaRPr>
          </a:p>
        </p:txBody>
      </p:sp>
      <p:sp>
        <p:nvSpPr>
          <p:cNvPr id="7" name="TextBox 6">
            <a:extLst>
              <a:ext uri="{FF2B5EF4-FFF2-40B4-BE49-F238E27FC236}">
                <a16:creationId xmlns:a16="http://schemas.microsoft.com/office/drawing/2014/main" id="{237F9A16-065B-57E8-202C-8D3D8D8FCB9F}"/>
              </a:ext>
            </a:extLst>
          </p:cNvPr>
          <p:cNvSpPr txBox="1"/>
          <p:nvPr/>
        </p:nvSpPr>
        <p:spPr>
          <a:xfrm>
            <a:off x="6850610" y="5760019"/>
            <a:ext cx="2880424" cy="400110"/>
          </a:xfrm>
          <a:prstGeom prst="rect">
            <a:avLst/>
          </a:prstGeom>
          <a:noFill/>
        </p:spPr>
        <p:txBody>
          <a:bodyPr wrap="square">
            <a:spAutoFit/>
          </a:bodyPr>
          <a:lstStyle/>
          <a:p>
            <a:r>
              <a:rPr lang="en-GB" sz="2000" dirty="0" err="1">
                <a:solidFill>
                  <a:srgbClr val="1B3A7F"/>
                </a:solidFill>
                <a:hlinkClick r:id="rId4">
                  <a:extLst>
                    <a:ext uri="{A12FA001-AC4F-418D-AE19-62706E023703}">
                      <ahyp:hlinkClr xmlns:ahyp="http://schemas.microsoft.com/office/drawing/2018/hyperlinkcolor" val="tx"/>
                    </a:ext>
                  </a:extLst>
                </a:hlinkClick>
              </a:rPr>
              <a:t>Léalo</a:t>
            </a:r>
            <a:r>
              <a:rPr lang="en-GB" sz="2000" dirty="0">
                <a:solidFill>
                  <a:srgbClr val="1B3A7F"/>
                </a:solidFill>
                <a:hlinkClick r:id="rId4">
                  <a:extLst>
                    <a:ext uri="{A12FA001-AC4F-418D-AE19-62706E023703}">
                      <ahyp:hlinkClr xmlns:ahyp="http://schemas.microsoft.com/office/drawing/2018/hyperlinkcolor" val="tx"/>
                    </a:ext>
                  </a:extLst>
                </a:hlinkClick>
              </a:rPr>
              <a:t> </a:t>
            </a:r>
            <a:r>
              <a:rPr lang="en-GB" sz="2000" dirty="0" err="1">
                <a:solidFill>
                  <a:srgbClr val="1B3A7F"/>
                </a:solidFill>
                <a:hlinkClick r:id="rId4">
                  <a:extLst>
                    <a:ext uri="{A12FA001-AC4F-418D-AE19-62706E023703}">
                      <ahyp:hlinkClr xmlns:ahyp="http://schemas.microsoft.com/office/drawing/2018/hyperlinkcolor" val="tx"/>
                    </a:ext>
                  </a:extLst>
                </a:hlinkClick>
              </a:rPr>
              <a:t>en</a:t>
            </a:r>
            <a:r>
              <a:rPr lang="en-GB" sz="2000" dirty="0">
                <a:solidFill>
                  <a:srgbClr val="1B3A7F"/>
                </a:solidFill>
                <a:hlinkClick r:id="rId4">
                  <a:extLst>
                    <a:ext uri="{A12FA001-AC4F-418D-AE19-62706E023703}">
                      <ahyp:hlinkClr xmlns:ahyp="http://schemas.microsoft.com/office/drawing/2018/hyperlinkcolor" val="tx"/>
                    </a:ext>
                  </a:extLst>
                </a:hlinkClick>
              </a:rPr>
              <a:t> </a:t>
            </a:r>
            <a:r>
              <a:rPr lang="en-GB" sz="2000" dirty="0" err="1">
                <a:solidFill>
                  <a:srgbClr val="1B3A7F"/>
                </a:solidFill>
                <a:hlinkClick r:id="rId4">
                  <a:extLst>
                    <a:ext uri="{A12FA001-AC4F-418D-AE19-62706E023703}">
                      <ahyp:hlinkClr xmlns:ahyp="http://schemas.microsoft.com/office/drawing/2018/hyperlinkcolor" val="tx"/>
                    </a:ext>
                  </a:extLst>
                </a:hlinkClick>
              </a:rPr>
              <a:t>español</a:t>
            </a:r>
            <a:r>
              <a:rPr lang="en-GB" sz="2000" dirty="0">
                <a:solidFill>
                  <a:srgbClr val="1B3A7F"/>
                </a:solidFill>
                <a:hlinkClick r:id="rId4">
                  <a:extLst>
                    <a:ext uri="{A12FA001-AC4F-418D-AE19-62706E023703}">
                      <ahyp:hlinkClr xmlns:ahyp="http://schemas.microsoft.com/office/drawing/2018/hyperlinkcolor" val="tx"/>
                    </a:ext>
                  </a:extLst>
                </a:hlinkClick>
              </a:rPr>
              <a:t> </a:t>
            </a:r>
            <a:r>
              <a:rPr lang="en-GB" sz="2000" dirty="0" err="1">
                <a:solidFill>
                  <a:srgbClr val="1B3A7F"/>
                </a:solidFill>
                <a:hlinkClick r:id="rId4">
                  <a:extLst>
                    <a:ext uri="{A12FA001-AC4F-418D-AE19-62706E023703}">
                      <ahyp:hlinkClr xmlns:ahyp="http://schemas.microsoft.com/office/drawing/2018/hyperlinkcolor" val="tx"/>
                    </a:ext>
                  </a:extLst>
                </a:hlinkClick>
              </a:rPr>
              <a:t>aquí</a:t>
            </a:r>
            <a:endParaRPr lang="en-GB" sz="2000" dirty="0">
              <a:solidFill>
                <a:srgbClr val="1B3A7F"/>
              </a:solidFill>
            </a:endParaRPr>
          </a:p>
        </p:txBody>
      </p:sp>
      <p:sp>
        <p:nvSpPr>
          <p:cNvPr id="10" name="Ellipse 9">
            <a:extLst>
              <a:ext uri="{FF2B5EF4-FFF2-40B4-BE49-F238E27FC236}">
                <a16:creationId xmlns:a16="http://schemas.microsoft.com/office/drawing/2014/main" id="{D3C0C9B0-B47C-3492-7C0C-D95722CB8CD4}"/>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AE3F8C02-E85C-3870-8E25-3E05DA719AD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0" name="Image 19" descr="Une image contenant texte, capture d’écran, Site web, Page web&#10;&#10;Description générée automatiquement">
            <a:hlinkClick r:id="rId2"/>
            <a:extLst>
              <a:ext uri="{FF2B5EF4-FFF2-40B4-BE49-F238E27FC236}">
                <a16:creationId xmlns:a16="http://schemas.microsoft.com/office/drawing/2014/main" id="{A444048F-1E50-6A57-27B6-429F362B63A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13088" y="982882"/>
            <a:ext cx="3220482" cy="4555272"/>
          </a:xfrm>
          <a:prstGeom prst="rect">
            <a:avLst/>
          </a:prstGeom>
        </p:spPr>
      </p:pic>
      <p:sp>
        <p:nvSpPr>
          <p:cNvPr id="3" name="Text Box 6">
            <a:extLst>
              <a:ext uri="{FF2B5EF4-FFF2-40B4-BE49-F238E27FC236}">
                <a16:creationId xmlns:a16="http://schemas.microsoft.com/office/drawing/2014/main" id="{BA8BCCA6-8D91-DA1C-B12E-CFA698D307F2}"/>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8" name="Ellipse 7">
            <a:hlinkClick r:id="rId7" action="ppaction://hlinksldjump"/>
            <a:extLst>
              <a:ext uri="{FF2B5EF4-FFF2-40B4-BE49-F238E27FC236}">
                <a16:creationId xmlns:a16="http://schemas.microsoft.com/office/drawing/2014/main" id="{D9556641-CFA8-D723-EB72-B9AE06C05E5A}"/>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9" name="Graphique 8" descr="Cercle avec flèche gauche avec un remplissage uni">
            <a:hlinkClick r:id="rId7" action="ppaction://hlinksldjump"/>
            <a:extLst>
              <a:ext uri="{FF2B5EF4-FFF2-40B4-BE49-F238E27FC236}">
                <a16:creationId xmlns:a16="http://schemas.microsoft.com/office/drawing/2014/main" id="{987DD565-73CA-BC63-DD23-0E1574D942C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4" name="Ellipse 23">
            <a:hlinkClick r:id="rId9" action="ppaction://hlinksldjump"/>
            <a:extLst>
              <a:ext uri="{FF2B5EF4-FFF2-40B4-BE49-F238E27FC236}">
                <a16:creationId xmlns:a16="http://schemas.microsoft.com/office/drawing/2014/main" id="{5E520B4E-2FE7-05D4-E2F5-9012E9C8830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9" action="ppaction://hlinksldjump"/>
            <a:extLst>
              <a:ext uri="{FF2B5EF4-FFF2-40B4-BE49-F238E27FC236}">
                <a16:creationId xmlns:a16="http://schemas.microsoft.com/office/drawing/2014/main" id="{997BE5EA-5CCF-2D32-DAE1-98258965812E}"/>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9" name="TextBox 13">
            <a:extLst>
              <a:ext uri="{FF2B5EF4-FFF2-40B4-BE49-F238E27FC236}">
                <a16:creationId xmlns:a16="http://schemas.microsoft.com/office/drawing/2014/main" id="{4BEA39E2-3CB8-37B1-CE6D-EAA42D61CBF3}"/>
              </a:ext>
            </a:extLst>
          </p:cNvPr>
          <p:cNvSpPr txBox="1"/>
          <p:nvPr/>
        </p:nvSpPr>
        <p:spPr>
          <a:xfrm>
            <a:off x="6779439" y="1318222"/>
            <a:ext cx="5227008" cy="1325563"/>
          </a:xfrm>
        </p:spPr>
        <p:txBody>
          <a:bodyPr vert="horz" lIns="91440" tIns="45720" rIns="91440" bIns="45720" rtlCol="0" anchor="ctr">
            <a:normAutofit fontScale="85000" lnSpcReduction="2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i="0" u="none" strike="noStrike" kern="1200" cap="none" spc="0" normalizeH="0" baseline="0" noProof="0" dirty="0">
                <a:ln>
                  <a:noFill/>
                </a:ln>
                <a:solidFill>
                  <a:prstClr val="black"/>
                </a:solidFill>
                <a:effectLst/>
                <a:uLnTx/>
                <a:uFillTx/>
                <a:latin typeface="+mj-lt"/>
                <a:ea typeface="+mn-ea"/>
                <a:cs typeface="+mn-cs"/>
              </a:rPr>
              <a:t>How to set up and manage logbooks for refrigeration, air-conditioning, heat pump and other types of equipment (2023)</a:t>
            </a:r>
          </a:p>
        </p:txBody>
      </p:sp>
      <p:sp>
        <p:nvSpPr>
          <p:cNvPr id="21" name="Content Placeholder 2">
            <a:extLst>
              <a:ext uri="{FF2B5EF4-FFF2-40B4-BE49-F238E27FC236}">
                <a16:creationId xmlns:a16="http://schemas.microsoft.com/office/drawing/2014/main" id="{1758C45E-F0A6-1E79-53D4-D11311AF5B42}"/>
              </a:ext>
            </a:extLst>
          </p:cNvPr>
          <p:cNvSpPr txBox="1">
            <a:spLocks/>
          </p:cNvSpPr>
          <p:nvPr/>
        </p:nvSpPr>
        <p:spPr>
          <a:xfrm>
            <a:off x="6779439" y="2609400"/>
            <a:ext cx="4729119" cy="2330735"/>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Font typeface="Arial" panose="020B0604020202020204" pitchFamily="34" charset="0"/>
              <a:buNone/>
            </a:pPr>
            <a:r>
              <a:rPr lang="fr-FR" sz="1300" dirty="0">
                <a:solidFill>
                  <a:srgbClr val="1E1E1E"/>
                </a:solidFill>
              </a:rPr>
              <a:t>This </a:t>
            </a:r>
            <a:r>
              <a:rPr lang="fr-FR" sz="1300" dirty="0" err="1">
                <a:solidFill>
                  <a:srgbClr val="1E1E1E"/>
                </a:solidFill>
              </a:rPr>
              <a:t>technical</a:t>
            </a:r>
            <a:r>
              <a:rPr lang="fr-FR" sz="1300" dirty="0">
                <a:solidFill>
                  <a:srgbClr val="1E1E1E"/>
                </a:solidFill>
              </a:rPr>
              <a:t> brief </a:t>
            </a:r>
            <a:r>
              <a:rPr lang="fr-FR" sz="1300" dirty="0" err="1">
                <a:solidFill>
                  <a:srgbClr val="1E1E1E"/>
                </a:solidFill>
              </a:rPr>
              <a:t>reflects</a:t>
            </a:r>
            <a:r>
              <a:rPr lang="fr-FR" sz="1300" dirty="0">
                <a:solidFill>
                  <a:srgbClr val="1E1E1E"/>
                </a:solidFill>
              </a:rPr>
              <a:t> the Polish </a:t>
            </a:r>
            <a:r>
              <a:rPr lang="fr-FR" sz="1300" dirty="0" err="1">
                <a:solidFill>
                  <a:srgbClr val="1E1E1E"/>
                </a:solidFill>
              </a:rPr>
              <a:t>experience</a:t>
            </a:r>
            <a:r>
              <a:rPr lang="fr-FR" sz="1300" dirty="0">
                <a:solidFill>
                  <a:srgbClr val="1E1E1E"/>
                </a:solidFill>
              </a:rPr>
              <a:t> of setting up and </a:t>
            </a:r>
            <a:r>
              <a:rPr lang="fr-FR" sz="1300" dirty="0" err="1">
                <a:solidFill>
                  <a:srgbClr val="1E1E1E"/>
                </a:solidFill>
              </a:rPr>
              <a:t>managing</a:t>
            </a:r>
            <a:r>
              <a:rPr lang="fr-FR" sz="1300" dirty="0">
                <a:solidFill>
                  <a:srgbClr val="1E1E1E"/>
                </a:solidFill>
              </a:rPr>
              <a:t> </a:t>
            </a:r>
            <a:r>
              <a:rPr lang="fr-FR" sz="1300" dirty="0" err="1">
                <a:solidFill>
                  <a:srgbClr val="1E1E1E"/>
                </a:solidFill>
              </a:rPr>
              <a:t>logbooks</a:t>
            </a:r>
            <a:r>
              <a:rPr lang="fr-FR" sz="1300" dirty="0">
                <a:solidFill>
                  <a:srgbClr val="1E1E1E"/>
                </a:solidFill>
              </a:rPr>
              <a:t> for </a:t>
            </a:r>
            <a:r>
              <a:rPr lang="fr-FR" sz="1300" dirty="0" err="1">
                <a:solidFill>
                  <a:srgbClr val="1E1E1E"/>
                </a:solidFill>
              </a:rPr>
              <a:t>refrigeration</a:t>
            </a:r>
            <a:r>
              <a:rPr lang="fr-FR" sz="1300" dirty="0">
                <a:solidFill>
                  <a:srgbClr val="1E1E1E"/>
                </a:solidFill>
              </a:rPr>
              <a:t>, air-</a:t>
            </a:r>
            <a:r>
              <a:rPr lang="fr-FR" sz="1300" dirty="0" err="1">
                <a:solidFill>
                  <a:srgbClr val="1E1E1E"/>
                </a:solidFill>
              </a:rPr>
              <a:t>conditioning</a:t>
            </a:r>
            <a:r>
              <a:rPr lang="fr-FR" sz="1300" dirty="0">
                <a:solidFill>
                  <a:srgbClr val="1E1E1E"/>
                </a:solidFill>
              </a:rPr>
              <a:t>, </a:t>
            </a:r>
            <a:r>
              <a:rPr lang="fr-FR" sz="1300" dirty="0" err="1">
                <a:solidFill>
                  <a:srgbClr val="1E1E1E"/>
                </a:solidFill>
              </a:rPr>
              <a:t>heat</a:t>
            </a:r>
            <a:r>
              <a:rPr lang="fr-FR" sz="1300" dirty="0">
                <a:solidFill>
                  <a:srgbClr val="1E1E1E"/>
                </a:solidFill>
              </a:rPr>
              <a:t> </a:t>
            </a:r>
            <a:r>
              <a:rPr lang="fr-FR" sz="1300" dirty="0" err="1">
                <a:solidFill>
                  <a:srgbClr val="1E1E1E"/>
                </a:solidFill>
              </a:rPr>
              <a:t>pump</a:t>
            </a:r>
            <a:r>
              <a:rPr lang="fr-FR" sz="1300" dirty="0">
                <a:solidFill>
                  <a:srgbClr val="1E1E1E"/>
                </a:solidFill>
              </a:rPr>
              <a:t> (RACHP) and </a:t>
            </a:r>
            <a:r>
              <a:rPr lang="fr-FR" sz="1300" dirty="0" err="1">
                <a:solidFill>
                  <a:srgbClr val="1E1E1E"/>
                </a:solidFill>
              </a:rPr>
              <a:t>other</a:t>
            </a:r>
            <a:r>
              <a:rPr lang="fr-FR" sz="1300" dirty="0">
                <a:solidFill>
                  <a:srgbClr val="1E1E1E"/>
                </a:solidFill>
              </a:rPr>
              <a:t> types of </a:t>
            </a:r>
            <a:r>
              <a:rPr lang="fr-FR" sz="1300" dirty="0" err="1">
                <a:solidFill>
                  <a:srgbClr val="1E1E1E"/>
                </a:solidFill>
              </a:rPr>
              <a:t>equipment</a:t>
            </a:r>
            <a:r>
              <a:rPr lang="fr-FR" sz="1300" dirty="0">
                <a:solidFill>
                  <a:srgbClr val="1E1E1E"/>
                </a:solidFill>
              </a:rPr>
              <a:t>. It </a:t>
            </a:r>
            <a:r>
              <a:rPr lang="fr-FR" sz="1300" dirty="0" err="1">
                <a:solidFill>
                  <a:srgbClr val="1E1E1E"/>
                </a:solidFill>
              </a:rPr>
              <a:t>also</a:t>
            </a:r>
            <a:r>
              <a:rPr lang="fr-FR" sz="1300" dirty="0">
                <a:solidFill>
                  <a:srgbClr val="1E1E1E"/>
                </a:solidFill>
              </a:rPr>
              <a:t> </a:t>
            </a:r>
            <a:r>
              <a:rPr lang="fr-FR" sz="1300" dirty="0" err="1">
                <a:solidFill>
                  <a:srgbClr val="1E1E1E"/>
                </a:solidFill>
              </a:rPr>
              <a:t>provides</a:t>
            </a:r>
            <a:r>
              <a:rPr lang="fr-FR" sz="1300" dirty="0">
                <a:solidFill>
                  <a:srgbClr val="1E1E1E"/>
                </a:solidFill>
              </a:rPr>
              <a:t> </a:t>
            </a:r>
            <a:r>
              <a:rPr lang="fr-FR" sz="1300" dirty="0" err="1">
                <a:solidFill>
                  <a:srgbClr val="1E1E1E"/>
                </a:solidFill>
              </a:rPr>
              <a:t>examples</a:t>
            </a:r>
            <a:r>
              <a:rPr lang="fr-FR" sz="1300" dirty="0">
                <a:solidFill>
                  <a:srgbClr val="1E1E1E"/>
                </a:solidFill>
              </a:rPr>
              <a:t> of </a:t>
            </a:r>
            <a:r>
              <a:rPr lang="fr-FR" sz="1300" dirty="0" err="1">
                <a:solidFill>
                  <a:srgbClr val="1E1E1E"/>
                </a:solidFill>
              </a:rPr>
              <a:t>similar</a:t>
            </a:r>
            <a:r>
              <a:rPr lang="fr-FR" sz="1300" dirty="0">
                <a:solidFill>
                  <a:srgbClr val="1E1E1E"/>
                </a:solidFill>
              </a:rPr>
              <a:t> </a:t>
            </a:r>
            <a:r>
              <a:rPr lang="fr-FR" sz="1300" dirty="0" err="1">
                <a:solidFill>
                  <a:srgbClr val="1E1E1E"/>
                </a:solidFill>
              </a:rPr>
              <a:t>equipment</a:t>
            </a:r>
            <a:r>
              <a:rPr lang="fr-FR" sz="1300" dirty="0">
                <a:solidFill>
                  <a:srgbClr val="1E1E1E"/>
                </a:solidFill>
              </a:rPr>
              <a:t> </a:t>
            </a:r>
            <a:r>
              <a:rPr lang="fr-FR" sz="1300" dirty="0" err="1">
                <a:solidFill>
                  <a:srgbClr val="1E1E1E"/>
                </a:solidFill>
              </a:rPr>
              <a:t>databases</a:t>
            </a:r>
            <a:r>
              <a:rPr lang="fr-FR" sz="1300" dirty="0">
                <a:solidFill>
                  <a:srgbClr val="1E1E1E"/>
                </a:solidFill>
              </a:rPr>
              <a:t> </a:t>
            </a:r>
            <a:r>
              <a:rPr lang="fr-FR" sz="1300" dirty="0" err="1">
                <a:solidFill>
                  <a:srgbClr val="1E1E1E"/>
                </a:solidFill>
              </a:rPr>
              <a:t>used</a:t>
            </a:r>
            <a:r>
              <a:rPr lang="fr-FR" sz="1300" dirty="0">
                <a:solidFill>
                  <a:srgbClr val="1E1E1E"/>
                </a:solidFill>
              </a:rPr>
              <a:t> in </a:t>
            </a:r>
            <a:r>
              <a:rPr lang="fr-FR" sz="1300" dirty="0" err="1">
                <a:solidFill>
                  <a:srgbClr val="1E1E1E"/>
                </a:solidFill>
              </a:rPr>
              <a:t>other</a:t>
            </a:r>
            <a:r>
              <a:rPr lang="fr-FR" sz="1300" dirty="0">
                <a:solidFill>
                  <a:srgbClr val="1E1E1E"/>
                </a:solidFill>
              </a:rPr>
              <a:t> </a:t>
            </a:r>
            <a:r>
              <a:rPr lang="fr-FR" sz="1300" dirty="0" err="1">
                <a:solidFill>
                  <a:srgbClr val="1E1E1E"/>
                </a:solidFill>
              </a:rPr>
              <a:t>developed</a:t>
            </a:r>
            <a:r>
              <a:rPr lang="fr-FR" sz="1300" dirty="0">
                <a:solidFill>
                  <a:srgbClr val="1E1E1E"/>
                </a:solidFill>
              </a:rPr>
              <a:t> and </a:t>
            </a:r>
            <a:r>
              <a:rPr lang="fr-FR" sz="1300" dirty="0" err="1">
                <a:solidFill>
                  <a:srgbClr val="1E1E1E"/>
                </a:solidFill>
              </a:rPr>
              <a:t>developing</a:t>
            </a:r>
            <a:r>
              <a:rPr lang="fr-FR" sz="1300" dirty="0">
                <a:solidFill>
                  <a:srgbClr val="1E1E1E"/>
                </a:solidFill>
              </a:rPr>
              <a:t> countries.</a:t>
            </a:r>
            <a:endParaRPr lang="en-US" sz="1300" dirty="0"/>
          </a:p>
        </p:txBody>
      </p:sp>
    </p:spTree>
    <p:extLst>
      <p:ext uri="{BB962C8B-B14F-4D97-AF65-F5344CB8AC3E}">
        <p14:creationId xmlns:p14="http://schemas.microsoft.com/office/powerpoint/2010/main" val="93056364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8"/>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9"/>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24"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9D4DE98-7B4E-593A-0507-13E28B7A64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90D33164-00A6-C80C-7EE9-E126FC348A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D13F1AB0-2E42-81A9-40D3-2CED1089002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A6A45168-8835-ACD0-1C1A-827E82B2EC3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3EA2D84-982D-8FAE-CC4E-3B23DA96928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2E0B96AF-9EE5-360E-DFA7-177ECD42B92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547F409F-8D16-E9FD-CE29-B4BC07A2CBE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93566" y="1460103"/>
            <a:ext cx="5106389"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Recognition of Prior Learning Scheme for Refrigeration and Air-Conditioning Servicing Technicians in Mongolia </a:t>
            </a:r>
            <a:r>
              <a:rPr kumimoji="0" lang="en-GB" sz="3200" b="0" i="1" u="none" strike="noStrike" kern="1200" cap="none" spc="0" normalizeH="0" baseline="0" noProof="0" dirty="0">
                <a:ln>
                  <a:noFill/>
                </a:ln>
                <a:solidFill>
                  <a:prstClr val="black"/>
                </a:solidFill>
                <a:effectLst/>
                <a:uLnTx/>
                <a:uFillTx/>
                <a:ea typeface="+mn-ea"/>
                <a:cs typeface="+mn-cs"/>
              </a:rPr>
              <a:t>(2023)</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72880" y="3428999"/>
            <a:ext cx="5106390" cy="2535091"/>
          </a:xfrm>
          <a:prstGeom prst="rect">
            <a:avLst/>
          </a:prstGeom>
        </p:spPr>
        <p:txBody>
          <a:bodyPr vert="horz" lIns="91440" tIns="45720" rIns="91440" bIns="45720" rtlCol="0">
            <a:normAutofit/>
          </a:bodyPr>
          <a:lstStyle/>
          <a:p>
            <a:pPr marL="0" indent="0">
              <a:lnSpc>
                <a:spcPct val="110000"/>
              </a:lnSpc>
              <a:spcBef>
                <a:spcPts val="0"/>
              </a:spcBef>
              <a:buNone/>
            </a:pPr>
            <a:r>
              <a:rPr lang="en-US" sz="1300" dirty="0"/>
              <a:t>The Recognition of Prior Learning (RPL) process can help those in the industry acquire a formal qualification that matches their knowledge and skills and thereby contributes to improving their employability, mobility, and lifelong learning. RPL can make a significant contribution to providing the relevant learning framework necessary for the present and ongoing maintenance of a quality workforce, especially in the RAC servicing sector. In Mongolia, the RPL process has been rolled out in over 30 TVET trades in the construction, mining, and other sectors, including apparel and culinary, etc. Mongolia initiated the RPL scheme for RAC servicing technicians as part of their implementation of the HPMP in cooperation with various national stakeholders.</a:t>
            </a:r>
          </a:p>
        </p:txBody>
      </p:sp>
      <p:sp>
        <p:nvSpPr>
          <p:cNvPr id="2" name="TextBox 1">
            <a:extLst>
              <a:ext uri="{FF2B5EF4-FFF2-40B4-BE49-F238E27FC236}">
                <a16:creationId xmlns:a16="http://schemas.microsoft.com/office/drawing/2014/main" id="{0AB34B6E-6DC3-32C2-0ADF-4C2EB96B73A2}"/>
              </a:ext>
            </a:extLst>
          </p:cNvPr>
          <p:cNvSpPr txBox="1"/>
          <p:nvPr/>
        </p:nvSpPr>
        <p:spPr>
          <a:xfrm>
            <a:off x="6772880" y="6010935"/>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17" name="Ellipse 16">
            <a:extLst>
              <a:ext uri="{FF2B5EF4-FFF2-40B4-BE49-F238E27FC236}">
                <a16:creationId xmlns:a16="http://schemas.microsoft.com/office/drawing/2014/main" id="{22498BA7-9256-00A5-91EA-E95F6FE70525}"/>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CFF40E83-9618-88D1-C323-69D67F7540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8" name="Image 17" descr="Une image contenant texte, capture d’écran, Brochure, lettre&#10;&#10;Description générée automatiquement">
            <a:hlinkClick r:id="rId2"/>
            <a:extLst>
              <a:ext uri="{FF2B5EF4-FFF2-40B4-BE49-F238E27FC236}">
                <a16:creationId xmlns:a16="http://schemas.microsoft.com/office/drawing/2014/main" id="{06B694C0-6B99-14E7-BED5-A649431D84C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6318" y="952772"/>
            <a:ext cx="3322403" cy="4703320"/>
          </a:xfrm>
          <a:prstGeom prst="rect">
            <a:avLst/>
          </a:prstGeom>
        </p:spPr>
      </p:pic>
      <p:sp>
        <p:nvSpPr>
          <p:cNvPr id="3" name="Text Box 6">
            <a:extLst>
              <a:ext uri="{FF2B5EF4-FFF2-40B4-BE49-F238E27FC236}">
                <a16:creationId xmlns:a16="http://schemas.microsoft.com/office/drawing/2014/main" id="{417363ED-516D-AE3B-D90F-2694B2FD79F5}"/>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8" name="Ellipse 7">
            <a:hlinkClick r:id="rId5" action="ppaction://hlinksldjump"/>
            <a:extLst>
              <a:ext uri="{FF2B5EF4-FFF2-40B4-BE49-F238E27FC236}">
                <a16:creationId xmlns:a16="http://schemas.microsoft.com/office/drawing/2014/main" id="{EE2312E6-1E4D-8E4B-FEBB-C0C132870E2A}"/>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9" name="Graphique 8" descr="Cercle avec flèche gauche avec un remplissage uni">
            <a:hlinkClick r:id="rId5" action="ppaction://hlinksldjump"/>
            <a:extLst>
              <a:ext uri="{FF2B5EF4-FFF2-40B4-BE49-F238E27FC236}">
                <a16:creationId xmlns:a16="http://schemas.microsoft.com/office/drawing/2014/main" id="{9E2145E5-AD25-0002-6CEB-1D0A744170F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009AC4B9-B785-9E3D-AFD7-9209C4EB444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A19B2950-01C7-6129-B1DA-65FDEF7490A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2426870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8"/>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9"/>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22"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ECBB6DA7-12BF-E2F0-B8DE-DEB752B52BC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B6E8BD4A-3CBC-B036-5F6D-B6DE28DB6A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EEE51A2E-5C8E-9B93-2B0F-17F5F2F0ABF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3F6C1E8-3548-8C04-888A-C7D4D1E3A4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2AC5A50E-4A17-0E18-5C34-BFCEF14123C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382238A8-A65F-22D0-35E0-86C0FFDFCA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01F6A722-2F10-DA7E-6883-343B388D52EF}"/>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469492" y="1106221"/>
            <a:ext cx="5841634" cy="1325563"/>
          </a:xfrm>
        </p:spPr>
        <p:txBody>
          <a:bodyPr vert="horz" lIns="91440" tIns="45720" rIns="91440" bIns="45720" rtlCol="0" anchor="ctr">
            <a:noAutofit/>
          </a:bodyPr>
          <a:lstStyle/>
          <a:p>
            <a:pPr>
              <a:lnSpc>
                <a:spcPct val="90000"/>
              </a:lnSpc>
              <a:spcBef>
                <a:spcPct val="0"/>
              </a:spcBef>
              <a:spcAft>
                <a:spcPts val="600"/>
              </a:spcAft>
              <a:defRPr/>
            </a:pPr>
            <a:r>
              <a:rPr kumimoji="0" lang="en-GB" sz="2700" b="0" i="0" u="none" strike="noStrike" kern="1200" cap="none" spc="0" normalizeH="0" baseline="0" noProof="0" dirty="0">
                <a:ln>
                  <a:noFill/>
                </a:ln>
                <a:solidFill>
                  <a:prstClr val="black"/>
                </a:solidFill>
                <a:effectLst/>
                <a:uLnTx/>
                <a:uFillTx/>
                <a:ea typeface="+mn-ea"/>
                <a:cs typeface="+mn-cs"/>
              </a:rPr>
              <a:t>Labelling Refrigerant Cylinders: Why </a:t>
            </a:r>
          </a:p>
          <a:p>
            <a:pPr>
              <a:lnSpc>
                <a:spcPct val="90000"/>
              </a:lnSpc>
              <a:spcBef>
                <a:spcPct val="0"/>
              </a:spcBef>
              <a:spcAft>
                <a:spcPts val="600"/>
              </a:spcAft>
              <a:defRPr/>
            </a:pPr>
            <a:r>
              <a:rPr kumimoji="0" lang="en-GB" sz="2700" b="0" i="0" u="none" strike="noStrike" kern="1200" cap="none" spc="0" normalizeH="0" baseline="0" noProof="0" dirty="0">
                <a:ln>
                  <a:noFill/>
                </a:ln>
                <a:solidFill>
                  <a:prstClr val="black"/>
                </a:solidFill>
                <a:effectLst/>
                <a:uLnTx/>
                <a:uFillTx/>
                <a:ea typeface="+mn-ea"/>
                <a:cs typeface="+mn-cs"/>
              </a:rPr>
              <a:t>Set Up National Legislation on Labelling Refrigerant Cylinders? </a:t>
            </a:r>
            <a:r>
              <a:rPr kumimoji="0" lang="en-GB" sz="2700" b="0" i="1" u="none" strike="noStrike" kern="1200" cap="none" spc="0" normalizeH="0" baseline="0" noProof="0" dirty="0">
                <a:ln>
                  <a:noFill/>
                </a:ln>
                <a:solidFill>
                  <a:prstClr val="black"/>
                </a:solidFill>
                <a:effectLst/>
                <a:uLnTx/>
                <a:uFillTx/>
                <a:ea typeface="+mn-ea"/>
                <a:cs typeface="+mn-cs"/>
              </a:rPr>
              <a:t>(2021)</a:t>
            </a:r>
            <a:endParaRPr kumimoji="0" lang="en-US" sz="27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31923" y="2490715"/>
            <a:ext cx="4522101" cy="2712271"/>
          </a:xfrm>
          <a:prstGeom prst="rect">
            <a:avLst/>
          </a:prstGeom>
        </p:spPr>
        <p:txBody>
          <a:bodyPr vert="horz" lIns="91440" tIns="45720" rIns="91440" bIns="45720" rtlCol="0">
            <a:normAutofit/>
          </a:bodyPr>
          <a:lstStyle/>
          <a:p>
            <a:pPr marL="0" indent="0">
              <a:lnSpc>
                <a:spcPct val="110000"/>
              </a:lnSpc>
              <a:spcBef>
                <a:spcPts val="0"/>
              </a:spcBef>
              <a:buNone/>
            </a:pPr>
            <a:r>
              <a:rPr lang="en-GB" sz="1300" i="1" dirty="0"/>
              <a:t>Why set up national legislation on labelling refrigerant cylinders? </a:t>
            </a:r>
            <a:r>
              <a:rPr lang="en-GB" sz="1300" dirty="0"/>
              <a:t>One of the ways in which refrigeration cylinders are quickly identified is by cylinder colour. Although there was never a truly globally adopted international standard, the guideline from the Air-Conditioning, Heating, and Refrigeration Institute (AHRI) although not required by law was used by the vast majority of industry and chemical producers around the world. This guideline was intended to support manufacturers, engineers, installers, contractors and users, and was also widely used by customs and enforcement officers and National Ozone Officers (NOOs) to help identify the contents of cylinders.</a:t>
            </a:r>
            <a:endParaRPr lang="en-US" sz="1300" dirty="0"/>
          </a:p>
        </p:txBody>
      </p:sp>
      <p:sp>
        <p:nvSpPr>
          <p:cNvPr id="2" name="TextBox 1">
            <a:extLst>
              <a:ext uri="{FF2B5EF4-FFF2-40B4-BE49-F238E27FC236}">
                <a16:creationId xmlns:a16="http://schemas.microsoft.com/office/drawing/2014/main" id="{0AB34B6E-6DC3-32C2-0ADF-4C2EB96B73A2}"/>
              </a:ext>
            </a:extLst>
          </p:cNvPr>
          <p:cNvSpPr txBox="1"/>
          <p:nvPr/>
        </p:nvSpPr>
        <p:spPr>
          <a:xfrm>
            <a:off x="6796182" y="5328081"/>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7F3103ED-B394-C8C3-ECCD-EFA3C4F6BAEC}"/>
              </a:ext>
            </a:extLst>
          </p:cNvPr>
          <p:cNvSpPr txBox="1"/>
          <p:nvPr/>
        </p:nvSpPr>
        <p:spPr>
          <a:xfrm>
            <a:off x="6796182" y="5830438"/>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Читать на русском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8" name="Ellipse 17">
            <a:extLst>
              <a:ext uri="{FF2B5EF4-FFF2-40B4-BE49-F238E27FC236}">
                <a16:creationId xmlns:a16="http://schemas.microsoft.com/office/drawing/2014/main" id="{FDBF18C2-1263-D0D6-8F47-CE6D807120F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Police, symbole, Rectangle&#10;&#10;Description générée automatiquement">
            <a:extLst>
              <a:ext uri="{FF2B5EF4-FFF2-40B4-BE49-F238E27FC236}">
                <a16:creationId xmlns:a16="http://schemas.microsoft.com/office/drawing/2014/main" id="{EEEEB565-ED1A-FFAB-A9B7-BDC55D4DCD4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capture d’écran, journal, Site web&#10;&#10;Description générée automatiquement">
            <a:extLst>
              <a:ext uri="{FF2B5EF4-FFF2-40B4-BE49-F238E27FC236}">
                <a16:creationId xmlns:a16="http://schemas.microsoft.com/office/drawing/2014/main" id="{2253D4FC-0778-7BA8-1646-05BC2CBD3A2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83217" y="962167"/>
            <a:ext cx="3306817" cy="4677390"/>
          </a:xfrm>
          <a:prstGeom prst="rect">
            <a:avLst/>
          </a:prstGeom>
        </p:spPr>
      </p:pic>
      <p:sp>
        <p:nvSpPr>
          <p:cNvPr id="3" name="Text Box 6">
            <a:extLst>
              <a:ext uri="{FF2B5EF4-FFF2-40B4-BE49-F238E27FC236}">
                <a16:creationId xmlns:a16="http://schemas.microsoft.com/office/drawing/2014/main" id="{C16D24F8-C28E-5B1D-1BE1-0A17A8E4CDAE}"/>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8" name="Ellipse 7">
            <a:hlinkClick r:id="rId6" action="ppaction://hlinksldjump"/>
            <a:extLst>
              <a:ext uri="{FF2B5EF4-FFF2-40B4-BE49-F238E27FC236}">
                <a16:creationId xmlns:a16="http://schemas.microsoft.com/office/drawing/2014/main" id="{7535755F-1A53-BC4C-7A88-02100F548A69}"/>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9" name="Graphique 8" descr="Cercle avec flèche gauche avec un remplissage uni">
            <a:hlinkClick r:id="rId6" action="ppaction://hlinksldjump"/>
            <a:extLst>
              <a:ext uri="{FF2B5EF4-FFF2-40B4-BE49-F238E27FC236}">
                <a16:creationId xmlns:a16="http://schemas.microsoft.com/office/drawing/2014/main" id="{B1612B4D-9440-0140-203D-E73525CAFAA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3" name="Ellipse 22">
            <a:hlinkClick r:id="rId8" action="ppaction://hlinksldjump"/>
            <a:extLst>
              <a:ext uri="{FF2B5EF4-FFF2-40B4-BE49-F238E27FC236}">
                <a16:creationId xmlns:a16="http://schemas.microsoft.com/office/drawing/2014/main" id="{70F22F78-84B3-08D0-4357-245009C0C5B5}"/>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8" action="ppaction://hlinksldjump"/>
            <a:extLst>
              <a:ext uri="{FF2B5EF4-FFF2-40B4-BE49-F238E27FC236}">
                <a16:creationId xmlns:a16="http://schemas.microsoft.com/office/drawing/2014/main" id="{FE080693-D919-49B9-19FA-D93429D991B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87906421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8"/>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9"/>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23"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69C18C24-8EA4-471D-0445-25C0E2192C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4" name="Rectangle 3">
            <a:extLst>
              <a:ext uri="{FF2B5EF4-FFF2-40B4-BE49-F238E27FC236}">
                <a16:creationId xmlns:a16="http://schemas.microsoft.com/office/drawing/2014/main" id="{ACA4C5FA-29F5-FF14-7CEB-AF0FC7AAF9C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E9B5046E-E51D-A405-FBAF-9CA78F0D1F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85151EC-184C-6CF8-AEB6-21E9266CFA3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5E79592D-D4E5-D818-D221-2A5B038FD7F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BD833936-1681-08E9-1160-4A0E4DAACF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9724DA79-17B4-D23B-BAC5-BDAC165621A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731922" y="1754077"/>
            <a:ext cx="5002879"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lang="en-GB" sz="3200" dirty="0">
                <a:solidFill>
                  <a:prstClr val="black"/>
                </a:solidFill>
              </a:rPr>
              <a:t>Cheat Sheet- Proposed Additional HS Code Sub-Headings for HFCs in Advance of the 2022 HS Code Update (2020)</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31922" y="3721048"/>
            <a:ext cx="4995706" cy="912684"/>
          </a:xfrm>
          <a:prstGeom prst="rect">
            <a:avLst/>
          </a:prstGeom>
        </p:spPr>
        <p:txBody>
          <a:bodyPr vert="horz" lIns="91440" tIns="45720" rIns="91440" bIns="45720" rtlCol="0">
            <a:normAutofit/>
          </a:bodyPr>
          <a:lstStyle/>
          <a:p>
            <a:pPr marL="0" indent="0">
              <a:lnSpc>
                <a:spcPct val="110000"/>
              </a:lnSpc>
              <a:spcBef>
                <a:spcPts val="0"/>
              </a:spcBef>
              <a:buNone/>
            </a:pPr>
            <a:r>
              <a:rPr lang="en-US" sz="1300" dirty="0"/>
              <a:t>This document suggests how the recommendation of the World Customs Organization (WCO) on establishing additional digits in the existing 2017 national HS codes to identify specific HFCs could be implemented.</a:t>
            </a:r>
          </a:p>
        </p:txBody>
      </p:sp>
      <p:sp>
        <p:nvSpPr>
          <p:cNvPr id="12" name="TextBox 11">
            <a:extLst>
              <a:ext uri="{FF2B5EF4-FFF2-40B4-BE49-F238E27FC236}">
                <a16:creationId xmlns:a16="http://schemas.microsoft.com/office/drawing/2014/main" id="{89A4C4F6-CD34-9EE5-A830-B1B1B573AA34}"/>
              </a:ext>
            </a:extLst>
          </p:cNvPr>
          <p:cNvSpPr txBox="1"/>
          <p:nvPr/>
        </p:nvSpPr>
        <p:spPr>
          <a:xfrm>
            <a:off x="6731920" y="5145701"/>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EDD19989-4D9B-BD54-B456-14C7DBA24CA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07622241-0F85-69E3-B416-31CDC8AFF2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capture d’écran, Site web, Page web&#10;&#10;Description générée automatiquement">
            <a:hlinkClick r:id="rId2"/>
            <a:extLst>
              <a:ext uri="{FF2B5EF4-FFF2-40B4-BE49-F238E27FC236}">
                <a16:creationId xmlns:a16="http://schemas.microsoft.com/office/drawing/2014/main" id="{5675B196-E94A-6FBA-05EE-2B53C8F5EED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0824" y="958357"/>
            <a:ext cx="3315079" cy="4692149"/>
          </a:xfrm>
          <a:prstGeom prst="rect">
            <a:avLst/>
          </a:prstGeom>
        </p:spPr>
      </p:pic>
      <p:sp>
        <p:nvSpPr>
          <p:cNvPr id="18" name="TextBox 14">
            <a:extLst>
              <a:ext uri="{FF2B5EF4-FFF2-40B4-BE49-F238E27FC236}">
                <a16:creationId xmlns:a16="http://schemas.microsoft.com/office/drawing/2014/main" id="{6F004285-3ECB-B071-0C82-591327E48E10}"/>
              </a:ext>
            </a:extLst>
          </p:cNvPr>
          <p:cNvSpPr txBox="1"/>
          <p:nvPr/>
        </p:nvSpPr>
        <p:spPr>
          <a:xfrm>
            <a:off x="6731920" y="5893953"/>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Léalo en español </a:t>
            </a:r>
            <a:r>
              <a:rPr kumimoji="0" lang="en-GB" sz="200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aquí</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9" name="TextBox 15">
            <a:extLst>
              <a:ext uri="{FF2B5EF4-FFF2-40B4-BE49-F238E27FC236}">
                <a16:creationId xmlns:a16="http://schemas.microsoft.com/office/drawing/2014/main" id="{B86BC338-243E-F74C-92D7-B366528B3D0E}"/>
              </a:ext>
            </a:extLst>
          </p:cNvPr>
          <p:cNvSpPr txBox="1"/>
          <p:nvPr/>
        </p:nvSpPr>
        <p:spPr>
          <a:xfrm>
            <a:off x="6731920" y="553803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21" name="Text Box 6">
            <a:extLst>
              <a:ext uri="{FF2B5EF4-FFF2-40B4-BE49-F238E27FC236}">
                <a16:creationId xmlns:a16="http://schemas.microsoft.com/office/drawing/2014/main" id="{2FD63DEA-13CE-21AA-FC3E-B79E14E3A1FA}"/>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3" name="Ellipse 2">
            <a:hlinkClick r:id="rId7" action="ppaction://hlinksldjump"/>
            <a:extLst>
              <a:ext uri="{FF2B5EF4-FFF2-40B4-BE49-F238E27FC236}">
                <a16:creationId xmlns:a16="http://schemas.microsoft.com/office/drawing/2014/main" id="{EF4D0FEC-14FD-295D-8000-7B31487EE38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7" action="ppaction://hlinksldjump"/>
            <a:extLst>
              <a:ext uri="{FF2B5EF4-FFF2-40B4-BE49-F238E27FC236}">
                <a16:creationId xmlns:a16="http://schemas.microsoft.com/office/drawing/2014/main" id="{FDD8972C-C3FC-DA37-155E-8780E5280BA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4" name="Ellipse 23">
            <a:hlinkClick r:id="rId9" action="ppaction://hlinksldjump"/>
            <a:extLst>
              <a:ext uri="{FF2B5EF4-FFF2-40B4-BE49-F238E27FC236}">
                <a16:creationId xmlns:a16="http://schemas.microsoft.com/office/drawing/2014/main" id="{28236E1C-7F86-BE2E-98BD-E7B3359AE27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9" action="ppaction://hlinksldjump"/>
            <a:extLst>
              <a:ext uri="{FF2B5EF4-FFF2-40B4-BE49-F238E27FC236}">
                <a16:creationId xmlns:a16="http://schemas.microsoft.com/office/drawing/2014/main" id="{87D6BE44-A62D-DD5C-0D06-C84E6FFE20D1}"/>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07515991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34866-D22D-6FCC-EC7D-01CF83B97EC4}"/>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791FB7D-36D4-1089-6212-EFC3DFDA83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E0130F4-6C13-00C8-4B1A-8749A65D64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7D7ED3D1-C986-61AD-8FEC-04CB59DC171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9F86B8C3-B7C0-C60E-48C4-B8481ED23D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1D462F3E-2778-627B-DE2C-6BD0EA286B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782294B9-CA0D-8E1D-EEAF-896C69E878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5E506019-BDAC-17A5-E20C-12630E1A5FF5}"/>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3CC9309B-4B5E-DB79-65D9-1C64495885B5}"/>
              </a:ext>
            </a:extLst>
          </p:cNvPr>
          <p:cNvSpPr txBox="1"/>
          <p:nvPr/>
        </p:nvSpPr>
        <p:spPr>
          <a:xfrm>
            <a:off x="6652907" y="1283265"/>
            <a:ext cx="4577506"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Dealing with Seized ODS - Options for Article 5 Countries </a:t>
            </a:r>
            <a:r>
              <a:rPr kumimoji="0" lang="en-GB" sz="3200" b="0" i="1" u="none" strike="noStrike" kern="1200" cap="none" spc="0" normalizeH="0" baseline="0" noProof="0" dirty="0">
                <a:ln>
                  <a:noFill/>
                </a:ln>
                <a:solidFill>
                  <a:prstClr val="black"/>
                </a:solidFill>
                <a:effectLst/>
                <a:uLnTx/>
                <a:uFillTx/>
                <a:ea typeface="+mn-ea"/>
                <a:cs typeface="+mn-cs"/>
              </a:rPr>
              <a:t>(2020)</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14EFDC88-D684-4053-7692-5F289BEC055E}"/>
              </a:ext>
            </a:extLst>
          </p:cNvPr>
          <p:cNvSpPr>
            <a:spLocks noGrp="1"/>
          </p:cNvSpPr>
          <p:nvPr>
            <p:ph idx="4294967295"/>
          </p:nvPr>
        </p:nvSpPr>
        <p:spPr>
          <a:xfrm>
            <a:off x="6652907" y="2718091"/>
            <a:ext cx="4925536" cy="1421815"/>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One of the primary ways that countries implement their commitments under the Montreal Protocol and particularly the Kigali Amendment is through the monitoring and control of import and export of controlled substances. This fact sheet provides various options for Article 5 countries on how to deal with seized refrigerants in cases of illegal trade.</a:t>
            </a:r>
          </a:p>
          <a:p>
            <a:pPr marL="0" indent="0">
              <a:lnSpc>
                <a:spcPct val="110000"/>
              </a:lnSpc>
              <a:spcBef>
                <a:spcPts val="0"/>
              </a:spcBef>
              <a:buNone/>
            </a:pPr>
            <a:endParaRPr lang="en-US" sz="1300" dirty="0"/>
          </a:p>
        </p:txBody>
      </p:sp>
      <p:sp>
        <p:nvSpPr>
          <p:cNvPr id="6" name="Ellipse 5">
            <a:extLst>
              <a:ext uri="{FF2B5EF4-FFF2-40B4-BE49-F238E27FC236}">
                <a16:creationId xmlns:a16="http://schemas.microsoft.com/office/drawing/2014/main" id="{0C94C51B-227B-5B6C-A666-FF6A2E3F21EE}"/>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556FC20A-7D30-47BB-E99A-F405A857D3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2" name="Image 21" descr="Une image contenant texte, capture d’écran, Site web, Page web&#10;&#10;Description générée automatiquement">
            <a:hlinkClick r:id="rId4"/>
            <a:extLst>
              <a:ext uri="{FF2B5EF4-FFF2-40B4-BE49-F238E27FC236}">
                <a16:creationId xmlns:a16="http://schemas.microsoft.com/office/drawing/2014/main" id="{0DB9D663-D4DC-F5A7-1443-9662C8E3800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67072" y="1010856"/>
            <a:ext cx="3240896" cy="4587151"/>
          </a:xfrm>
          <a:prstGeom prst="rect">
            <a:avLst/>
          </a:prstGeom>
        </p:spPr>
      </p:pic>
      <p:sp>
        <p:nvSpPr>
          <p:cNvPr id="2" name="Text Box 6">
            <a:extLst>
              <a:ext uri="{FF2B5EF4-FFF2-40B4-BE49-F238E27FC236}">
                <a16:creationId xmlns:a16="http://schemas.microsoft.com/office/drawing/2014/main" id="{EC88FCAA-75F9-75D2-75DB-4F51E58BEEA6}"/>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3" name="Ellipse 2">
            <a:hlinkClick r:id="rId6" action="ppaction://hlinksldjump"/>
            <a:extLst>
              <a:ext uri="{FF2B5EF4-FFF2-40B4-BE49-F238E27FC236}">
                <a16:creationId xmlns:a16="http://schemas.microsoft.com/office/drawing/2014/main" id="{6C158E53-7A0E-A767-12AE-6A1C041C139A}"/>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6" action="ppaction://hlinksldjump"/>
            <a:extLst>
              <a:ext uri="{FF2B5EF4-FFF2-40B4-BE49-F238E27FC236}">
                <a16:creationId xmlns:a16="http://schemas.microsoft.com/office/drawing/2014/main" id="{10F210A4-8BB4-9AC7-8889-2A6A2B3BB29F}"/>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4" name="Ellipse 23">
            <a:hlinkClick r:id="rId8" action="ppaction://hlinksldjump"/>
            <a:extLst>
              <a:ext uri="{FF2B5EF4-FFF2-40B4-BE49-F238E27FC236}">
                <a16:creationId xmlns:a16="http://schemas.microsoft.com/office/drawing/2014/main" id="{8A8EE014-0EF2-2601-F0FB-6F08A2C6293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8" action="ppaction://hlinksldjump"/>
            <a:extLst>
              <a:ext uri="{FF2B5EF4-FFF2-40B4-BE49-F238E27FC236}">
                <a16:creationId xmlns:a16="http://schemas.microsoft.com/office/drawing/2014/main" id="{E6C44797-0ABB-45DA-28BD-27D21E12215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9" name="TextBox 5">
            <a:extLst>
              <a:ext uri="{FF2B5EF4-FFF2-40B4-BE49-F238E27FC236}">
                <a16:creationId xmlns:a16="http://schemas.microsoft.com/office/drawing/2014/main" id="{C075D91C-7207-69BD-6B33-0CC9C0268974}"/>
              </a:ext>
            </a:extLst>
          </p:cNvPr>
          <p:cNvSpPr txBox="1"/>
          <p:nvPr/>
        </p:nvSpPr>
        <p:spPr>
          <a:xfrm>
            <a:off x="6630174" y="5397952"/>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TextBox 7">
            <a:extLst>
              <a:ext uri="{FF2B5EF4-FFF2-40B4-BE49-F238E27FC236}">
                <a16:creationId xmlns:a16="http://schemas.microsoft.com/office/drawing/2014/main" id="{CFC63F5B-EBFD-5F70-1868-C2556FF3F3D0}"/>
              </a:ext>
            </a:extLst>
          </p:cNvPr>
          <p:cNvSpPr txBox="1"/>
          <p:nvPr/>
        </p:nvSpPr>
        <p:spPr>
          <a:xfrm>
            <a:off x="6624565" y="5798062"/>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97F"/>
                </a:solidFill>
                <a:effectLst/>
                <a:uLnTx/>
                <a:uFillTx/>
                <a:ea typeface="+mn-ea"/>
                <a:cs typeface="+mn-cs"/>
                <a:hlinkClick r:id="rId11">
                  <a:extLst>
                    <a:ext uri="{A12FA001-AC4F-418D-AE19-62706E023703}">
                      <ahyp:hlinkClr xmlns:ahyp="http://schemas.microsoft.com/office/drawing/2018/hyperlinkcolor" val="tx"/>
                    </a:ext>
                  </a:extLst>
                </a:hlinkClick>
              </a:rPr>
              <a:t>Прочитайте это на русском здесь</a:t>
            </a:r>
            <a:endParaRPr kumimoji="0" lang="en-US" sz="2000" b="0" i="0" u="none" strike="noStrike" kern="1200" cap="none" spc="0" normalizeH="0" baseline="0" noProof="0" dirty="0">
              <a:ln>
                <a:noFill/>
              </a:ln>
              <a:solidFill>
                <a:srgbClr val="1B397F"/>
              </a:solidFill>
              <a:effectLst/>
              <a:uLnTx/>
              <a:uFillTx/>
              <a:ea typeface="+mn-ea"/>
              <a:cs typeface="+mn-cs"/>
            </a:endParaRPr>
          </a:p>
        </p:txBody>
      </p:sp>
    </p:spTree>
    <p:extLst>
      <p:ext uri="{BB962C8B-B14F-4D97-AF65-F5344CB8AC3E}">
        <p14:creationId xmlns:p14="http://schemas.microsoft.com/office/powerpoint/2010/main" val="262082322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5E989-37BD-F6BA-B2B3-7C53A3BA5B7C}"/>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04310AD0-FA94-8F49-183D-4D8138BC33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5BEB7F9-4EA7-ED7E-EEE7-3B99E823E8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3CEA8337-B748-582C-DCEA-F35CF0B1AFE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755B30E8-86AE-3FD0-A585-77B8588528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81580C7E-3FFF-C2D1-F10E-D08066349B3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6CE66F82-EB15-20A7-13D2-F58267966FE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B066D1F6-546F-1350-1E93-BC8FC644DD5B}"/>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4F92A073-F5E6-B308-A4E8-7BB97C8E44E9}"/>
              </a:ext>
            </a:extLst>
          </p:cNvPr>
          <p:cNvSpPr txBox="1"/>
          <p:nvPr/>
        </p:nvSpPr>
        <p:spPr>
          <a:xfrm>
            <a:off x="6624565" y="1305021"/>
            <a:ext cx="5110235"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Refrigerant Cylinder Colours - What has changed? </a:t>
            </a:r>
            <a:r>
              <a:rPr kumimoji="0" lang="en-GB" sz="3200" b="0" i="1" u="none" strike="noStrike" kern="1200" cap="none" spc="0" normalizeH="0" baseline="0" noProof="0" dirty="0">
                <a:ln>
                  <a:noFill/>
                </a:ln>
                <a:solidFill>
                  <a:prstClr val="black"/>
                </a:solidFill>
                <a:effectLst/>
                <a:uLnTx/>
                <a:uFillTx/>
                <a:ea typeface="+mn-ea"/>
                <a:cs typeface="+mn-cs"/>
              </a:rPr>
              <a:t>(2020)</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DE1D1299-D2D4-B454-D930-F6FAA12BDEEC}"/>
              </a:ext>
            </a:extLst>
          </p:cNvPr>
          <p:cNvSpPr>
            <a:spLocks noGrp="1"/>
          </p:cNvSpPr>
          <p:nvPr>
            <p:ph idx="4294967295"/>
          </p:nvPr>
        </p:nvSpPr>
        <p:spPr>
          <a:xfrm>
            <a:off x="6638130" y="2604915"/>
            <a:ext cx="4894500" cy="2432075"/>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One of the ways in which refrigeration cylinders are quickly identified is by cylinder colour. Although there was never a truly globally adopted international standard, the guideline from the Air-Conditioning, Heating, and Refrigeration Institute (AHRI) although not required by law was used by the vast majority of industry and chemical producers around the world. This guideline was intended to support manufacturers, engineers, installers, contractors and users, and was also widely used by customs and enforcement officers and National Ozone Officers (NOOs) to help identify the contents of cylinders.</a:t>
            </a:r>
            <a:endParaRPr lang="en-US" sz="1300" dirty="0"/>
          </a:p>
        </p:txBody>
      </p:sp>
      <p:sp>
        <p:nvSpPr>
          <p:cNvPr id="2" name="TextBox 1">
            <a:extLst>
              <a:ext uri="{FF2B5EF4-FFF2-40B4-BE49-F238E27FC236}">
                <a16:creationId xmlns:a16="http://schemas.microsoft.com/office/drawing/2014/main" id="{C8C436F8-72E0-AA63-CFBF-6C17E7EE774B}"/>
              </a:ext>
            </a:extLst>
          </p:cNvPr>
          <p:cNvSpPr txBox="1"/>
          <p:nvPr/>
        </p:nvSpPr>
        <p:spPr>
          <a:xfrm>
            <a:off x="6679007" y="5126367"/>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84A68416-AF6F-1658-550B-9D6DDFC12E4D}"/>
              </a:ext>
            </a:extLst>
          </p:cNvPr>
          <p:cNvSpPr txBox="1"/>
          <p:nvPr/>
        </p:nvSpPr>
        <p:spPr>
          <a:xfrm>
            <a:off x="6664170" y="5608000"/>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Читать на русском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FDA58BA0-FFA6-3B03-737F-4F050F82E5D3}"/>
              </a:ext>
            </a:extLst>
          </p:cNvPr>
          <p:cNvSpPr txBox="1"/>
          <p:nvPr/>
        </p:nvSpPr>
        <p:spPr>
          <a:xfrm>
            <a:off x="6664170" y="6048872"/>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9" name="Ellipse 18">
            <a:extLst>
              <a:ext uri="{FF2B5EF4-FFF2-40B4-BE49-F238E27FC236}">
                <a16:creationId xmlns:a16="http://schemas.microsoft.com/office/drawing/2014/main" id="{77BA1FFF-F9D6-99C9-CFA1-1AB280CD786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4D017D51-3AED-86B8-7B03-A6FB27E9147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0" name="Image 19" descr="Une image contenant texte, journal, capture d’écran, Actualités&#10;&#10;Description générée automatiquement">
            <a:hlinkClick r:id="rId2"/>
            <a:extLst>
              <a:ext uri="{FF2B5EF4-FFF2-40B4-BE49-F238E27FC236}">
                <a16:creationId xmlns:a16="http://schemas.microsoft.com/office/drawing/2014/main" id="{A75ADF6D-11EC-021E-E2E9-546EF7E2847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46481" y="1046130"/>
            <a:ext cx="3191054" cy="4516604"/>
          </a:xfrm>
          <a:prstGeom prst="rect">
            <a:avLst/>
          </a:prstGeom>
        </p:spPr>
      </p:pic>
      <p:sp>
        <p:nvSpPr>
          <p:cNvPr id="3" name="Text Box 6">
            <a:extLst>
              <a:ext uri="{FF2B5EF4-FFF2-40B4-BE49-F238E27FC236}">
                <a16:creationId xmlns:a16="http://schemas.microsoft.com/office/drawing/2014/main" id="{D6708833-B469-8CDB-FF07-4FE8870003C3}"/>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8" name="Ellipse 7">
            <a:hlinkClick r:id="rId7" action="ppaction://hlinksldjump"/>
            <a:extLst>
              <a:ext uri="{FF2B5EF4-FFF2-40B4-BE49-F238E27FC236}">
                <a16:creationId xmlns:a16="http://schemas.microsoft.com/office/drawing/2014/main" id="{730425E7-0046-E94A-B5D1-884EC5F45C69}"/>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9" name="Graphique 8" descr="Cercle avec flèche gauche avec un remplissage uni">
            <a:hlinkClick r:id="rId7" action="ppaction://hlinksldjump"/>
            <a:extLst>
              <a:ext uri="{FF2B5EF4-FFF2-40B4-BE49-F238E27FC236}">
                <a16:creationId xmlns:a16="http://schemas.microsoft.com/office/drawing/2014/main" id="{D8F238E5-607D-3B4B-62A0-CD1846914F4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4" name="Ellipse 23">
            <a:hlinkClick r:id="rId9" action="ppaction://hlinksldjump"/>
            <a:extLst>
              <a:ext uri="{FF2B5EF4-FFF2-40B4-BE49-F238E27FC236}">
                <a16:creationId xmlns:a16="http://schemas.microsoft.com/office/drawing/2014/main" id="{AA43F6D7-F917-E448-DCC3-03116560CDF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9" action="ppaction://hlinksldjump"/>
            <a:extLst>
              <a:ext uri="{FF2B5EF4-FFF2-40B4-BE49-F238E27FC236}">
                <a16:creationId xmlns:a16="http://schemas.microsoft.com/office/drawing/2014/main" id="{2ACB6734-0ED6-C356-177E-0D6EFC56EE24}"/>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02169194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8"/>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9"/>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24"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CB7E35A7-BD2F-7698-8345-58CE90E8FFB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B60EC9D2-61A8-BCF5-B09C-1A8D21FA06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2FAE640B-10B2-6282-EC35-91E9091953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6DE2E45A-8185-91A8-CB55-064781EE047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52566C9E-0504-E7D4-6F26-7005AA81F3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683C3499-DE32-28F2-DAE8-92B86ECE9F5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C2CB9967-E2E8-C636-AC2D-70BB44941620}"/>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24565" y="1165152"/>
            <a:ext cx="4922392" cy="1325563"/>
          </a:xfrm>
        </p:spPr>
        <p:txBody>
          <a:bodyPr vert="horz" lIns="91440" tIns="45720" rIns="91440" bIns="45720" rtlCol="0" anchor="ctr">
            <a:normAutofit fontScale="92500"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Servicing Tail for HCFCs - What is it &amp; Why Does it Matter </a:t>
            </a:r>
            <a:r>
              <a:rPr kumimoji="0" lang="en-GB" sz="3200" b="0" i="1" u="none" strike="noStrike" kern="1200" cap="none" spc="0" normalizeH="0" baseline="0" noProof="0" dirty="0">
                <a:ln>
                  <a:noFill/>
                </a:ln>
                <a:solidFill>
                  <a:prstClr val="black"/>
                </a:solidFill>
                <a:effectLst/>
                <a:uLnTx/>
                <a:uFillTx/>
                <a:ea typeface="+mn-ea"/>
                <a:cs typeface="+mn-cs"/>
              </a:rPr>
              <a:t>(2020)</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5" y="2388703"/>
            <a:ext cx="5110236" cy="3195557"/>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An important Montreal Protocol issue that is currently being discussed and will need to be carefully considered in light of the HCFC phase-out Management Plans (HPMP) second or third stages, which are now being prepared and submitted to the Executive Committee, is that of the HCFC ‘Servicing tail’</a:t>
            </a:r>
          </a:p>
          <a:p>
            <a:pPr marL="0" indent="0">
              <a:lnSpc>
                <a:spcPct val="110000"/>
              </a:lnSpc>
              <a:spcBef>
                <a:spcPts val="0"/>
              </a:spcBef>
              <a:buNone/>
            </a:pPr>
            <a:endParaRPr lang="en-GB" sz="1300" dirty="0"/>
          </a:p>
          <a:p>
            <a:pPr marL="0" indent="0">
              <a:lnSpc>
                <a:spcPct val="110000"/>
              </a:lnSpc>
              <a:spcBef>
                <a:spcPts val="0"/>
              </a:spcBef>
              <a:buNone/>
            </a:pPr>
            <a:r>
              <a:rPr lang="en-GB" sz="1300" dirty="0"/>
              <a:t>To avoid any unforeseen challenges in the future, it is crucial that all countries have a good understanding of their likely requirements and plans regarding the HCFC ‘servicing tail’ when preparing for and drafting their Stages II and III.</a:t>
            </a:r>
          </a:p>
          <a:p>
            <a:pPr marL="0" indent="0">
              <a:lnSpc>
                <a:spcPct val="110000"/>
              </a:lnSpc>
              <a:spcBef>
                <a:spcPts val="0"/>
              </a:spcBef>
              <a:buNone/>
            </a:pPr>
            <a:endParaRPr lang="en-GB" sz="1300" dirty="0"/>
          </a:p>
          <a:p>
            <a:pPr marL="0" indent="0">
              <a:lnSpc>
                <a:spcPct val="110000"/>
              </a:lnSpc>
              <a:spcBef>
                <a:spcPts val="0"/>
              </a:spcBef>
              <a:buNone/>
            </a:pPr>
            <a:r>
              <a:rPr lang="en-GB" sz="1300" dirty="0"/>
              <a:t>The brief aims to provide clarity about the main points and issues related to the issue.</a:t>
            </a:r>
          </a:p>
        </p:txBody>
      </p:sp>
      <p:sp>
        <p:nvSpPr>
          <p:cNvPr id="15" name="TextBox 14">
            <a:extLst>
              <a:ext uri="{FF2B5EF4-FFF2-40B4-BE49-F238E27FC236}">
                <a16:creationId xmlns:a16="http://schemas.microsoft.com/office/drawing/2014/main" id="{C3E0A2A9-9616-B543-0420-B37AE1FE0225}"/>
              </a:ext>
            </a:extLst>
          </p:cNvPr>
          <p:cNvSpPr txBox="1"/>
          <p:nvPr/>
        </p:nvSpPr>
        <p:spPr>
          <a:xfrm>
            <a:off x="6624563" y="5398624"/>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6" name="TextBox 15">
            <a:extLst>
              <a:ext uri="{FF2B5EF4-FFF2-40B4-BE49-F238E27FC236}">
                <a16:creationId xmlns:a16="http://schemas.microsoft.com/office/drawing/2014/main" id="{3D879969-0BC8-4258-B700-AF1823692F44}"/>
              </a:ext>
            </a:extLst>
          </p:cNvPr>
          <p:cNvSpPr txBox="1"/>
          <p:nvPr/>
        </p:nvSpPr>
        <p:spPr>
          <a:xfrm>
            <a:off x="6624563" y="6218269"/>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 en español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7" name="TextBox 16">
            <a:extLst>
              <a:ext uri="{FF2B5EF4-FFF2-40B4-BE49-F238E27FC236}">
                <a16:creationId xmlns:a16="http://schemas.microsoft.com/office/drawing/2014/main" id="{211505A6-B59C-AC83-9B7E-FBF5167AFE77}"/>
              </a:ext>
            </a:extLst>
          </p:cNvPr>
          <p:cNvSpPr txBox="1"/>
          <p:nvPr/>
        </p:nvSpPr>
        <p:spPr>
          <a:xfrm>
            <a:off x="6624563" y="5787090"/>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AF30AA3E-9C33-07B9-5751-84F4CAB33FF5}"/>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3D38C6B1-56A8-0A2F-C4D0-D88BB0B4932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journal, capture d’écran, Publication&#10;&#10;Description générée automatiquement">
            <a:hlinkClick r:id="rId2"/>
            <a:extLst>
              <a:ext uri="{FF2B5EF4-FFF2-40B4-BE49-F238E27FC236}">
                <a16:creationId xmlns:a16="http://schemas.microsoft.com/office/drawing/2014/main" id="{A217FA6E-5DFA-7C5E-1AEA-CCC9559685E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23041" y="948536"/>
            <a:ext cx="3328957" cy="4711792"/>
          </a:xfrm>
          <a:prstGeom prst="rect">
            <a:avLst/>
          </a:prstGeom>
        </p:spPr>
      </p:pic>
      <p:sp>
        <p:nvSpPr>
          <p:cNvPr id="20" name="Text Box 6">
            <a:extLst>
              <a:ext uri="{FF2B5EF4-FFF2-40B4-BE49-F238E27FC236}">
                <a16:creationId xmlns:a16="http://schemas.microsoft.com/office/drawing/2014/main" id="{C582DD82-69BF-56F4-EC6F-888D96854A02}"/>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 name="Ellipse 1">
            <a:hlinkClick r:id="rId7" action="ppaction://hlinksldjump"/>
            <a:extLst>
              <a:ext uri="{FF2B5EF4-FFF2-40B4-BE49-F238E27FC236}">
                <a16:creationId xmlns:a16="http://schemas.microsoft.com/office/drawing/2014/main" id="{4A117985-337B-7B23-27DB-979181809E6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 name="Graphique 2" descr="Cercle avec flèche gauche avec un remplissage uni">
            <a:hlinkClick r:id="rId7" action="ppaction://hlinksldjump"/>
            <a:extLst>
              <a:ext uri="{FF2B5EF4-FFF2-40B4-BE49-F238E27FC236}">
                <a16:creationId xmlns:a16="http://schemas.microsoft.com/office/drawing/2014/main" id="{54CE72BC-63E3-4A7A-197C-8629FDD1EF4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4" name="Ellipse 23">
            <a:hlinkClick r:id="rId9" action="ppaction://hlinksldjump"/>
            <a:extLst>
              <a:ext uri="{FF2B5EF4-FFF2-40B4-BE49-F238E27FC236}">
                <a16:creationId xmlns:a16="http://schemas.microsoft.com/office/drawing/2014/main" id="{3840C351-46BA-2211-A3BB-03EB9126A66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9" action="ppaction://hlinksldjump"/>
            <a:extLst>
              <a:ext uri="{FF2B5EF4-FFF2-40B4-BE49-F238E27FC236}">
                <a16:creationId xmlns:a16="http://schemas.microsoft.com/office/drawing/2014/main" id="{290AA28F-F91E-1F2B-FA4C-8D16E456108A}"/>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28462361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5040F879-1BA5-26C7-7F11-5D0749E007A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4" name="Rectangle 3">
            <a:extLst>
              <a:ext uri="{FF2B5EF4-FFF2-40B4-BE49-F238E27FC236}">
                <a16:creationId xmlns:a16="http://schemas.microsoft.com/office/drawing/2014/main" id="{9613EA55-24B8-6B69-495A-79E2E29D89F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66CDC105-69F0-0221-D8B5-959A23B04FD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11A3F31-12E4-63B9-0AB2-CA7C55737E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ED0C9A2C-49DD-7FDB-342E-EEEAA8C15FA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205878ED-DDA0-2F56-8D47-9BA89A6313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8EF1AEA9-42C6-A9FB-C58B-15C3EF444F6B}"/>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08534" y="1151442"/>
            <a:ext cx="5193381"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Article 7 Data Reporting on HFCs: When Countries Need to Start Reporting (</a:t>
            </a:r>
            <a:r>
              <a:rPr kumimoji="0" lang="en-GB" sz="3200" b="0" i="1" u="none" strike="noStrike" kern="1200" cap="none" spc="0" normalizeH="0" baseline="0" noProof="0" dirty="0">
                <a:ln>
                  <a:noFill/>
                </a:ln>
                <a:solidFill>
                  <a:prstClr val="black"/>
                </a:solidFill>
                <a:effectLst/>
                <a:uLnTx/>
                <a:uFillTx/>
                <a:ea typeface="+mn-ea"/>
                <a:cs typeface="+mn-cs"/>
              </a:rPr>
              <a:t>2019)</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553198" y="2674076"/>
            <a:ext cx="4854069" cy="2789283"/>
          </a:xfrm>
          <a:prstGeom prst="rect">
            <a:avLst/>
          </a:prstGeom>
        </p:spPr>
        <p:txBody>
          <a:bodyPr vert="horz" lIns="91440" tIns="45720" rIns="91440" bIns="45720" rtlCol="0">
            <a:normAutofit/>
          </a:bodyPr>
          <a:lstStyle/>
          <a:p>
            <a:pPr marL="0" indent="0">
              <a:lnSpc>
                <a:spcPct val="110000"/>
              </a:lnSpc>
              <a:spcBef>
                <a:spcPts val="0"/>
              </a:spcBef>
              <a:buNone/>
            </a:pPr>
            <a:r>
              <a:rPr lang="en-US" sz="1300" dirty="0"/>
              <a:t>One of the important commitments of the Protocol is that of reporting the consumption and production of substances controlled under the Montreal Protocol. Following the ratification of the Kigali Amendment, this commitment is now extended to HFCs. This short factsheet provides some useful information on relevant Article 7 reporting dates and deadlines for HFCs.</a:t>
            </a:r>
          </a:p>
        </p:txBody>
      </p:sp>
      <p:sp>
        <p:nvSpPr>
          <p:cNvPr id="12" name="TextBox 11">
            <a:extLst>
              <a:ext uri="{FF2B5EF4-FFF2-40B4-BE49-F238E27FC236}">
                <a16:creationId xmlns:a16="http://schemas.microsoft.com/office/drawing/2014/main" id="{89A4C4F6-CD34-9EE5-A830-B1B1B573AA34}"/>
              </a:ext>
            </a:extLst>
          </p:cNvPr>
          <p:cNvSpPr txBox="1"/>
          <p:nvPr/>
        </p:nvSpPr>
        <p:spPr>
          <a:xfrm>
            <a:off x="6607601" y="4802054"/>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EA010DA4-540A-3A48-FB82-1652D4B27445}"/>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0DF2B86B-3AF1-F25F-FC79-77B5E7EACBC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nuage, capture d’écran, Site web&#10;&#10;Description générée automatiquement">
            <a:hlinkClick r:id="rId2"/>
            <a:extLst>
              <a:ext uri="{FF2B5EF4-FFF2-40B4-BE49-F238E27FC236}">
                <a16:creationId xmlns:a16="http://schemas.microsoft.com/office/drawing/2014/main" id="{935BE026-897D-DA0C-73BA-38B9D2072F8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5333" y="915700"/>
            <a:ext cx="3375355" cy="4777463"/>
          </a:xfrm>
          <a:prstGeom prst="rect">
            <a:avLst/>
          </a:prstGeom>
        </p:spPr>
      </p:pic>
      <p:sp>
        <p:nvSpPr>
          <p:cNvPr id="18" name="TextBox 14">
            <a:extLst>
              <a:ext uri="{FF2B5EF4-FFF2-40B4-BE49-F238E27FC236}">
                <a16:creationId xmlns:a16="http://schemas.microsoft.com/office/drawing/2014/main" id="{E427597D-4F97-12F6-C0BC-1B5E37789730}"/>
              </a:ext>
            </a:extLst>
          </p:cNvPr>
          <p:cNvSpPr txBox="1"/>
          <p:nvPr/>
        </p:nvSpPr>
        <p:spPr>
          <a:xfrm>
            <a:off x="6607601" y="5893953"/>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Léalo en español </a:t>
            </a:r>
            <a:r>
              <a:rPr kumimoji="0" lang="en-GB" sz="200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aquí</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9" name="TextBox 15">
            <a:extLst>
              <a:ext uri="{FF2B5EF4-FFF2-40B4-BE49-F238E27FC236}">
                <a16:creationId xmlns:a16="http://schemas.microsoft.com/office/drawing/2014/main" id="{87A5BE06-918D-AA12-9391-B84A3E2EFE30}"/>
              </a:ext>
            </a:extLst>
          </p:cNvPr>
          <p:cNvSpPr txBox="1"/>
          <p:nvPr/>
        </p:nvSpPr>
        <p:spPr>
          <a:xfrm>
            <a:off x="6607601" y="553803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20" name="TextBox 16">
            <a:extLst>
              <a:ext uri="{FF2B5EF4-FFF2-40B4-BE49-F238E27FC236}">
                <a16:creationId xmlns:a16="http://schemas.microsoft.com/office/drawing/2014/main" id="{B97D866C-1083-7F73-095E-1298A77DBAD0}"/>
              </a:ext>
            </a:extLst>
          </p:cNvPr>
          <p:cNvSpPr txBox="1"/>
          <p:nvPr/>
        </p:nvSpPr>
        <p:spPr>
          <a:xfrm>
            <a:off x="6607601" y="5166188"/>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Lisez-le en français ici</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21" name="Text Box 6">
            <a:extLst>
              <a:ext uri="{FF2B5EF4-FFF2-40B4-BE49-F238E27FC236}">
                <a16:creationId xmlns:a16="http://schemas.microsoft.com/office/drawing/2014/main" id="{1C9CF44C-D038-B895-B75F-15DE4607B1AC}"/>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3" name="Ellipse 2">
            <a:hlinkClick r:id="rId8" action="ppaction://hlinksldjump"/>
            <a:extLst>
              <a:ext uri="{FF2B5EF4-FFF2-40B4-BE49-F238E27FC236}">
                <a16:creationId xmlns:a16="http://schemas.microsoft.com/office/drawing/2014/main" id="{5286A71D-CD3B-211C-3646-B35035F5A61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8" action="ppaction://hlinksldjump"/>
            <a:extLst>
              <a:ext uri="{FF2B5EF4-FFF2-40B4-BE49-F238E27FC236}">
                <a16:creationId xmlns:a16="http://schemas.microsoft.com/office/drawing/2014/main" id="{690E8FC5-D0F7-7022-761A-0374A806BC5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
        <p:nvSpPr>
          <p:cNvPr id="25" name="Ellipse 24">
            <a:hlinkClick r:id="rId10" action="ppaction://hlinksldjump"/>
            <a:extLst>
              <a:ext uri="{FF2B5EF4-FFF2-40B4-BE49-F238E27FC236}">
                <a16:creationId xmlns:a16="http://schemas.microsoft.com/office/drawing/2014/main" id="{4FC1EBE4-F621-6E9C-94AE-4574898EC52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10" action="ppaction://hlinksldjump"/>
            <a:extLst>
              <a:ext uri="{FF2B5EF4-FFF2-40B4-BE49-F238E27FC236}">
                <a16:creationId xmlns:a16="http://schemas.microsoft.com/office/drawing/2014/main" id="{421D3B7F-F778-24A9-3194-EE137DE6A87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5139363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5"/>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54815F0-E2A9-7B03-7655-124E1BE8CE7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C96B84AE-2CE0-8B13-755D-BAF53F54A60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98890C5-3015-6E47-6BBC-5DD51A25432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8AED3424-1638-9192-FEB1-4B7AC19E8F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74050310-6858-24BE-BBDF-661EFE125EE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90B727BB-4CF2-032C-2780-AD2D84D4E6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8135FD9A-DF2A-6A25-C25F-689D4A003CA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31562" y="1078826"/>
            <a:ext cx="5354852" cy="1728000"/>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Twinning of National Ozone Officers and Energy Policymakers </a:t>
            </a:r>
            <a:r>
              <a:rPr kumimoji="0" lang="en-GB" sz="3200" b="0" i="1" u="none" strike="noStrike" kern="1200" cap="none" spc="0" normalizeH="0" baseline="0" noProof="0" dirty="0">
                <a:ln>
                  <a:noFill/>
                </a:ln>
                <a:solidFill>
                  <a:prstClr val="black"/>
                </a:solidFill>
                <a:effectLst/>
                <a:uLnTx/>
                <a:uFillTx/>
                <a:ea typeface="+mn-ea"/>
                <a:cs typeface="+mn-cs"/>
              </a:rPr>
              <a:t>(2018)</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83714" y="2772083"/>
            <a:ext cx="5051087" cy="3352270"/>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Under the Kigali Cooling Efficiency Program (K-CEP), UN Environment is implementing a two-year "twinning" project to build the capacity of National Ozone Officers and national energy policymakers for linking energy efficiency and Montreal Protocol objectives in support of the Kigali Amendment.</a:t>
            </a:r>
          </a:p>
        </p:txBody>
      </p:sp>
      <p:sp>
        <p:nvSpPr>
          <p:cNvPr id="3" name="TextBox 2">
            <a:extLst>
              <a:ext uri="{FF2B5EF4-FFF2-40B4-BE49-F238E27FC236}">
                <a16:creationId xmlns:a16="http://schemas.microsoft.com/office/drawing/2014/main" id="{98C4CC99-F361-23D6-9E76-4E83C736A03D}"/>
              </a:ext>
            </a:extLst>
          </p:cNvPr>
          <p:cNvSpPr txBox="1"/>
          <p:nvPr/>
        </p:nvSpPr>
        <p:spPr>
          <a:xfrm>
            <a:off x="6683712" y="5579119"/>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FF3C95A5-DCA5-9CE5-BCA2-450F0428CBA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FB07CDDD-5EEE-520F-3649-CBE5A497DDA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journal, Brochure, Publication&#10;&#10;Description générée automatiquement">
            <a:hlinkClick r:id="rId2"/>
            <a:extLst>
              <a:ext uri="{FF2B5EF4-FFF2-40B4-BE49-F238E27FC236}">
                <a16:creationId xmlns:a16="http://schemas.microsoft.com/office/drawing/2014/main" id="{A69D1F41-2D58-EB06-76E8-786BBE42A84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4688" y="987542"/>
            <a:ext cx="3276778" cy="4633779"/>
          </a:xfrm>
          <a:prstGeom prst="rect">
            <a:avLst/>
          </a:prstGeom>
        </p:spPr>
      </p:pic>
      <p:sp>
        <p:nvSpPr>
          <p:cNvPr id="18" name="Text Box 6">
            <a:extLst>
              <a:ext uri="{FF2B5EF4-FFF2-40B4-BE49-F238E27FC236}">
                <a16:creationId xmlns:a16="http://schemas.microsoft.com/office/drawing/2014/main" id="{3EF2D149-DE63-0B0B-2E3B-D571E83C8ADB}"/>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 name="Ellipse 1">
            <a:hlinkClick r:id="rId5" action="ppaction://hlinksldjump"/>
            <a:extLst>
              <a:ext uri="{FF2B5EF4-FFF2-40B4-BE49-F238E27FC236}">
                <a16:creationId xmlns:a16="http://schemas.microsoft.com/office/drawing/2014/main" id="{B185F9EB-53DD-54DD-219B-A6DD0530326A}"/>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5" action="ppaction://hlinksldjump"/>
            <a:extLst>
              <a:ext uri="{FF2B5EF4-FFF2-40B4-BE49-F238E27FC236}">
                <a16:creationId xmlns:a16="http://schemas.microsoft.com/office/drawing/2014/main" id="{9F7A0DE8-61F8-E9F8-079A-CF92EC9FF83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1CB41818-861A-66EA-AD74-A127BB01224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4FFDE67E-7C80-8E35-A1D6-C9FFBA3CA47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26071798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2"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C7A911CA-34AF-B1E4-293F-1FBDA0602DF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D61C4688-1FB8-949C-D250-2DEB2329DA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AC857E90-BD9D-BA99-9AAB-A574C68CCB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E4054CD0-0C75-4B0F-8EEB-99780C85A3D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472033CE-C46F-DEA3-C038-6A18CDB3FC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B90D2113-9856-60BF-755D-40664111FDC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B71E90DE-00CE-D365-1CC7-5842EC9B5C80}"/>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817745" y="1238831"/>
            <a:ext cx="4917056"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The Path from Kigali: HFC Phase-down Timeline </a:t>
            </a:r>
            <a:r>
              <a:rPr kumimoji="0" lang="en-GB" sz="3200" b="0" i="1" u="none" strike="noStrike" kern="1200" cap="none" spc="0" normalizeH="0" baseline="0" noProof="0" dirty="0">
                <a:ln>
                  <a:noFill/>
                </a:ln>
                <a:solidFill>
                  <a:prstClr val="black"/>
                </a:solidFill>
                <a:effectLst/>
                <a:uLnTx/>
                <a:uFillTx/>
                <a:ea typeface="+mn-ea"/>
                <a:cs typeface="+mn-cs"/>
              </a:rPr>
              <a:t>(2018)</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817745" y="2622373"/>
            <a:ext cx="5251401" cy="2916000"/>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HFC Phase-down timeline.</a:t>
            </a:r>
          </a:p>
        </p:txBody>
      </p:sp>
      <p:sp>
        <p:nvSpPr>
          <p:cNvPr id="12" name="TextBox 11">
            <a:extLst>
              <a:ext uri="{FF2B5EF4-FFF2-40B4-BE49-F238E27FC236}">
                <a16:creationId xmlns:a16="http://schemas.microsoft.com/office/drawing/2014/main" id="{89A4C4F6-CD34-9EE5-A830-B1B1B573AA34}"/>
              </a:ext>
            </a:extLst>
          </p:cNvPr>
          <p:cNvSpPr txBox="1"/>
          <p:nvPr/>
        </p:nvSpPr>
        <p:spPr>
          <a:xfrm>
            <a:off x="6893100" y="5895833"/>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Download the poster here</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4" name="Ellipse 3">
            <a:extLst>
              <a:ext uri="{FF2B5EF4-FFF2-40B4-BE49-F238E27FC236}">
                <a16:creationId xmlns:a16="http://schemas.microsoft.com/office/drawing/2014/main" id="{240CC58D-B011-8865-DA3D-557EFD3D6AE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texte, capture d’écran, conception&#10;&#10;Description générée automatiquement">
            <a:extLst>
              <a:ext uri="{FF2B5EF4-FFF2-40B4-BE49-F238E27FC236}">
                <a16:creationId xmlns:a16="http://schemas.microsoft.com/office/drawing/2014/main" id="{0982BBDD-3E5B-6E76-8D04-D4120B0DFF6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74618" y="2062656"/>
            <a:ext cx="3825803" cy="2731600"/>
          </a:xfrm>
          <a:prstGeom prst="rect">
            <a:avLst/>
          </a:prstGeom>
        </p:spPr>
      </p:pic>
      <p:pic>
        <p:nvPicPr>
          <p:cNvPr id="20" name="Image 19" descr="Une image contenant Bleu électrique, Police, symbole, Rectangle&#10;&#10;Description générée automatiquement">
            <a:extLst>
              <a:ext uri="{FF2B5EF4-FFF2-40B4-BE49-F238E27FC236}">
                <a16:creationId xmlns:a16="http://schemas.microsoft.com/office/drawing/2014/main" id="{B834492B-B076-CE1E-A599-81A76004A18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1" name="Text Box 6">
            <a:extLst>
              <a:ext uri="{FF2B5EF4-FFF2-40B4-BE49-F238E27FC236}">
                <a16:creationId xmlns:a16="http://schemas.microsoft.com/office/drawing/2014/main" id="{1C946537-068C-40EB-B4CC-8F6876343BC0}"/>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 name="Ellipse 1">
            <a:hlinkClick r:id="rId5" action="ppaction://hlinksldjump"/>
            <a:extLst>
              <a:ext uri="{FF2B5EF4-FFF2-40B4-BE49-F238E27FC236}">
                <a16:creationId xmlns:a16="http://schemas.microsoft.com/office/drawing/2014/main" id="{98C02651-34BD-2B52-81AE-51254AD8A663}"/>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 name="Graphique 2" descr="Cercle avec flèche gauche avec un remplissage uni">
            <a:hlinkClick r:id="rId5" action="ppaction://hlinksldjump"/>
            <a:extLst>
              <a:ext uri="{FF2B5EF4-FFF2-40B4-BE49-F238E27FC236}">
                <a16:creationId xmlns:a16="http://schemas.microsoft.com/office/drawing/2014/main" id="{5C633535-C457-244A-A36A-B1183362CD5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6A296CD4-DD9E-E8F6-AED5-CF1BCC2A4827}"/>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3C11065A-F70E-9B88-CB76-76DA273189D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18073325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2"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F675AB9F-EBC2-5201-2CC5-B122BC578E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FD6FF1A4-7A82-8AAF-8C18-A0EC039323E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D5FC36D2-DA38-A646-B2FD-FDE46BA827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5A045AE9-DDF2-EB03-B18A-50D0B1C2A31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62F32F7-C729-D2EE-BACC-7859E6ADB9C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F36F2740-DBB3-F764-BD0C-7B8C019DA2D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33F90564-9EC3-FCE4-8E81-DC11D7017EC0}"/>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900212" y="1366740"/>
            <a:ext cx="4834589" cy="1728000"/>
          </a:xfrm>
        </p:spPr>
        <p:txBody>
          <a:bodyPr vert="horz" lIns="91440" tIns="45720" rIns="91440" bIns="45720" rtlCol="0" anchor="ctr">
            <a:normAutofit fontScale="92500"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Demonstration of a Regional Strategy for ODS Waste Management and Disposal in the ECA Region </a:t>
            </a:r>
            <a:r>
              <a:rPr kumimoji="0" lang="en-GB" sz="3200" b="0" i="1" u="none" strike="noStrike" kern="1200" cap="none" spc="0" normalizeH="0" baseline="0" noProof="0" dirty="0">
                <a:ln>
                  <a:noFill/>
                </a:ln>
                <a:solidFill>
                  <a:prstClr val="black"/>
                </a:solidFill>
                <a:effectLst/>
                <a:uLnTx/>
                <a:uFillTx/>
                <a:ea typeface="+mn-ea"/>
                <a:cs typeface="+mn-cs"/>
              </a:rPr>
              <a:t>(2017)</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915220" y="3094740"/>
            <a:ext cx="4315193" cy="151916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project "Demonstration of a Regional Strategy for ODS Waste Management and Disposal in the ECA Region" was prepared jointly by UN Environment and UNIDO, on behalf of </a:t>
            </a:r>
            <a:r>
              <a:rPr lang="en-GB" sz="1300" dirty="0" err="1"/>
              <a:t>Goverments</a:t>
            </a:r>
            <a:r>
              <a:rPr lang="en-GB" sz="1300" dirty="0"/>
              <a:t> of Bosnia and Herzegovina, Croatia and Montenegro.</a:t>
            </a:r>
          </a:p>
        </p:txBody>
      </p:sp>
      <p:sp>
        <p:nvSpPr>
          <p:cNvPr id="3" name="TextBox 2">
            <a:extLst>
              <a:ext uri="{FF2B5EF4-FFF2-40B4-BE49-F238E27FC236}">
                <a16:creationId xmlns:a16="http://schemas.microsoft.com/office/drawing/2014/main" id="{98C4CC99-F361-23D6-9E76-4E83C736A03D}"/>
              </a:ext>
            </a:extLst>
          </p:cNvPr>
          <p:cNvSpPr txBox="1"/>
          <p:nvPr/>
        </p:nvSpPr>
        <p:spPr>
          <a:xfrm>
            <a:off x="6900212" y="549572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910CB9EC-64A5-2583-4E97-67987D20354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01B8AF14-404F-CCF7-6A08-A95A5BF0A6F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capture d’écran, Site web, Page web&#10;&#10;Description générée automatiquement">
            <a:hlinkClick r:id="rId2"/>
            <a:extLst>
              <a:ext uri="{FF2B5EF4-FFF2-40B4-BE49-F238E27FC236}">
                <a16:creationId xmlns:a16="http://schemas.microsoft.com/office/drawing/2014/main" id="{CE7FEB1F-1C78-4852-E7FC-19E47574E59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01062" y="898685"/>
            <a:ext cx="3403031" cy="4811494"/>
          </a:xfrm>
          <a:prstGeom prst="rect">
            <a:avLst/>
          </a:prstGeom>
        </p:spPr>
      </p:pic>
      <p:sp>
        <p:nvSpPr>
          <p:cNvPr id="18" name="Text Box 6">
            <a:extLst>
              <a:ext uri="{FF2B5EF4-FFF2-40B4-BE49-F238E27FC236}">
                <a16:creationId xmlns:a16="http://schemas.microsoft.com/office/drawing/2014/main" id="{E9165D67-2658-CCF7-2693-09E3BFA97B9C}"/>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 name="Ellipse 1">
            <a:hlinkClick r:id="rId5" action="ppaction://hlinksldjump"/>
            <a:extLst>
              <a:ext uri="{FF2B5EF4-FFF2-40B4-BE49-F238E27FC236}">
                <a16:creationId xmlns:a16="http://schemas.microsoft.com/office/drawing/2014/main" id="{1A498543-CD7A-471F-EE08-FC4388F13CB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5" action="ppaction://hlinksldjump"/>
            <a:extLst>
              <a:ext uri="{FF2B5EF4-FFF2-40B4-BE49-F238E27FC236}">
                <a16:creationId xmlns:a16="http://schemas.microsoft.com/office/drawing/2014/main" id="{044E59CB-3C71-1851-BCEE-5ED13E36B66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C240B4FB-51AD-B011-FED4-3D2BAD60D987}"/>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89F257FC-62E4-D548-0B19-6CC034285E8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04646573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2"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0DC9A260-3107-5C38-6CBE-0592780AAEA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4" name="Rectangle 3">
            <a:extLst>
              <a:ext uri="{FF2B5EF4-FFF2-40B4-BE49-F238E27FC236}">
                <a16:creationId xmlns:a16="http://schemas.microsoft.com/office/drawing/2014/main" id="{169C0C3B-4989-F5B4-EFF8-5A45E72F4D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2C79DE41-F2B6-703E-5503-55CDF4EEC67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2F7AD01-386A-47AD-4F74-9CCC8EA4AE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5465E3FC-9DC3-0AB4-64BC-18FABEBCFB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66DBB5D0-4EF3-5EAE-3CE1-815E2BB0433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8AF7004-E205-2CFE-F382-86AE755E2FC5}"/>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90010" y="1475868"/>
            <a:ext cx="4640403"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OzonAction Series of Fact Sheets Relevant to the Kigali Amendment </a:t>
            </a:r>
            <a:r>
              <a:rPr kumimoji="0" lang="en-GB" sz="3200" b="0" i="1" u="none" strike="noStrike" kern="1200" cap="none" spc="0" normalizeH="0" baseline="0" noProof="0" dirty="0">
                <a:ln>
                  <a:noFill/>
                </a:ln>
                <a:solidFill>
                  <a:prstClr val="black"/>
                </a:solidFill>
                <a:effectLst/>
                <a:uLnTx/>
                <a:uFillTx/>
                <a:ea typeface="+mn-ea"/>
                <a:cs typeface="+mn-cs"/>
              </a:rPr>
              <a:t>(2017)</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5" y="3286384"/>
            <a:ext cx="4979138" cy="2285302"/>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Following the adoption of the Kigali Amendment to the Montreal Protocol on Substances that Deplete the Ozone Layer, UN Environment's OzonAction prepared a series of fact sheets describing the immediate and future challenges to be addressed by the different Parties between now and until the amendment comes into force.</a:t>
            </a:r>
            <a:endParaRPr lang="en-US" sz="1300" dirty="0"/>
          </a:p>
        </p:txBody>
      </p:sp>
      <p:sp>
        <p:nvSpPr>
          <p:cNvPr id="12" name="TextBox 11">
            <a:extLst>
              <a:ext uri="{FF2B5EF4-FFF2-40B4-BE49-F238E27FC236}">
                <a16:creationId xmlns:a16="http://schemas.microsoft.com/office/drawing/2014/main" id="{89A4C4F6-CD34-9EE5-A830-B1B1B573AA34}"/>
              </a:ext>
            </a:extLst>
          </p:cNvPr>
          <p:cNvSpPr txBox="1"/>
          <p:nvPr/>
        </p:nvSpPr>
        <p:spPr>
          <a:xfrm>
            <a:off x="6624565" y="5695778"/>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E7838A73-C566-0E14-7E7F-C7885346D9D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751E2911-EE73-C267-F2D0-29CC7AAFEA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capture d’écran, Site web, Page web&#10;&#10;Description générée automatiquement">
            <a:hlinkClick r:id="rId2"/>
            <a:extLst>
              <a:ext uri="{FF2B5EF4-FFF2-40B4-BE49-F238E27FC236}">
                <a16:creationId xmlns:a16="http://schemas.microsoft.com/office/drawing/2014/main" id="{6DD03ED6-E6BA-A747-CF53-0101CD13D64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50784" y="951015"/>
            <a:ext cx="3328439" cy="4706834"/>
          </a:xfrm>
          <a:prstGeom prst="rect">
            <a:avLst/>
          </a:prstGeom>
        </p:spPr>
      </p:pic>
      <p:sp>
        <p:nvSpPr>
          <p:cNvPr id="21" name="Text Box 6">
            <a:extLst>
              <a:ext uri="{FF2B5EF4-FFF2-40B4-BE49-F238E27FC236}">
                <a16:creationId xmlns:a16="http://schemas.microsoft.com/office/drawing/2014/main" id="{7D33AD2B-9F69-E20A-312C-F35F568FB153}"/>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3" name="Ellipse 2">
            <a:hlinkClick r:id="rId5" action="ppaction://hlinksldjump"/>
            <a:extLst>
              <a:ext uri="{FF2B5EF4-FFF2-40B4-BE49-F238E27FC236}">
                <a16:creationId xmlns:a16="http://schemas.microsoft.com/office/drawing/2014/main" id="{D347118D-02B2-A399-C102-5580F32BB570}"/>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5" action="ppaction://hlinksldjump"/>
            <a:extLst>
              <a:ext uri="{FF2B5EF4-FFF2-40B4-BE49-F238E27FC236}">
                <a16:creationId xmlns:a16="http://schemas.microsoft.com/office/drawing/2014/main" id="{0350C2EF-7485-3730-B5F8-83C80FAE687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6C54479C-EB4C-00F0-0055-66118086BA8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1DACB0C8-9867-ECD3-C277-F8AF993EE765}"/>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5069985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2"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EAF91-F38C-C425-8E10-506EA0370F40}"/>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B96BCB9-1F98-7B96-96F3-520C7F3F79E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D8F262A-536E-A231-053B-7D9D74F9258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A5C46819-D64C-C99C-2137-20E11F973AE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67856C41-BECA-9E5A-18A4-A4EDE18381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4F3BA199-AF55-1C07-B66C-1128891727D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D9812692-1869-E056-B8BF-2C481EFF0F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2763CAF0-521A-8D20-C6E5-142BD4C6338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56F4239E-47ED-8DC3-6959-DF5215E0F527}"/>
              </a:ext>
            </a:extLst>
          </p:cNvPr>
          <p:cNvSpPr txBox="1"/>
          <p:nvPr/>
        </p:nvSpPr>
        <p:spPr>
          <a:xfrm>
            <a:off x="6731922" y="1289468"/>
            <a:ext cx="4666500"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Common Products and Equipment containing or reliant on HCFCs </a:t>
            </a:r>
            <a:r>
              <a:rPr kumimoji="0" lang="en-GB" sz="3200" b="0" i="1" u="none" strike="noStrike" kern="1200" cap="none" spc="0" normalizeH="0" baseline="0" noProof="0" dirty="0">
                <a:ln>
                  <a:noFill/>
                </a:ln>
                <a:solidFill>
                  <a:prstClr val="black"/>
                </a:solidFill>
                <a:effectLst/>
                <a:uLnTx/>
                <a:uFillTx/>
                <a:ea typeface="+mn-ea"/>
                <a:cs typeface="+mn-cs"/>
              </a:rPr>
              <a:t>(2016)</a:t>
            </a:r>
            <a:endParaRPr kumimoji="0" lang="en-GB"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DC81CE79-0180-87F3-EB41-12384711746E}"/>
              </a:ext>
            </a:extLst>
          </p:cNvPr>
          <p:cNvSpPr>
            <a:spLocks noGrp="1"/>
          </p:cNvSpPr>
          <p:nvPr>
            <p:ph idx="4294967295"/>
          </p:nvPr>
        </p:nvSpPr>
        <p:spPr>
          <a:xfrm>
            <a:off x="6731922" y="3016435"/>
            <a:ext cx="4030579" cy="218815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Table of common products and equipment containing or reliant on HCFCs.</a:t>
            </a:r>
          </a:p>
        </p:txBody>
      </p:sp>
      <p:sp>
        <p:nvSpPr>
          <p:cNvPr id="2" name="TextBox 1">
            <a:extLst>
              <a:ext uri="{FF2B5EF4-FFF2-40B4-BE49-F238E27FC236}">
                <a16:creationId xmlns:a16="http://schemas.microsoft.com/office/drawing/2014/main" id="{95BA5D79-B539-48FD-8167-ED4075066B81}"/>
              </a:ext>
            </a:extLst>
          </p:cNvPr>
          <p:cNvSpPr txBox="1"/>
          <p:nvPr/>
        </p:nvSpPr>
        <p:spPr>
          <a:xfrm>
            <a:off x="6796182" y="5405940"/>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Ellipse 19">
            <a:extLst>
              <a:ext uri="{FF2B5EF4-FFF2-40B4-BE49-F238E27FC236}">
                <a16:creationId xmlns:a16="http://schemas.microsoft.com/office/drawing/2014/main" id="{EF75B2E4-436F-388A-3739-001C6021B47F}"/>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5AA0B184-F6FD-C4FE-F8D3-E2EFBD0FB60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8" name="Image 17" descr="Une image contenant texte, capture d’écran, Page web, Site web&#10;&#10;Description générée automatiquement">
            <a:hlinkClick r:id="rId3"/>
            <a:extLst>
              <a:ext uri="{FF2B5EF4-FFF2-40B4-BE49-F238E27FC236}">
                <a16:creationId xmlns:a16="http://schemas.microsoft.com/office/drawing/2014/main" id="{F02A61FE-88BF-CF43-3A60-D983BA475DD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44420" y="2049298"/>
            <a:ext cx="3886200" cy="2748127"/>
          </a:xfrm>
          <a:prstGeom prst="rect">
            <a:avLst/>
          </a:prstGeom>
        </p:spPr>
      </p:pic>
      <p:sp>
        <p:nvSpPr>
          <p:cNvPr id="3" name="Text Box 6">
            <a:extLst>
              <a:ext uri="{FF2B5EF4-FFF2-40B4-BE49-F238E27FC236}">
                <a16:creationId xmlns:a16="http://schemas.microsoft.com/office/drawing/2014/main" id="{9D7ED089-9B45-4D35-C052-D2F3BC5FA143}"/>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5" name="Ellipse 4">
            <a:hlinkClick r:id="rId6" action="ppaction://hlinksldjump"/>
            <a:extLst>
              <a:ext uri="{FF2B5EF4-FFF2-40B4-BE49-F238E27FC236}">
                <a16:creationId xmlns:a16="http://schemas.microsoft.com/office/drawing/2014/main" id="{FF91E296-3BDA-B496-9018-CFD10D0A858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6" action="ppaction://hlinksldjump"/>
            <a:extLst>
              <a:ext uri="{FF2B5EF4-FFF2-40B4-BE49-F238E27FC236}">
                <a16:creationId xmlns:a16="http://schemas.microsoft.com/office/drawing/2014/main" id="{B594A517-5015-1769-7FB9-5CF832723191}"/>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17" name="Ellipse 16">
            <a:hlinkClick r:id="rId8" action="ppaction://hlinksldjump"/>
            <a:extLst>
              <a:ext uri="{FF2B5EF4-FFF2-40B4-BE49-F238E27FC236}">
                <a16:creationId xmlns:a16="http://schemas.microsoft.com/office/drawing/2014/main" id="{A6BC9229-9A22-EE52-D0B3-E333823EC8A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8" action="ppaction://hlinksldjump"/>
            <a:extLst>
              <a:ext uri="{FF2B5EF4-FFF2-40B4-BE49-F238E27FC236}">
                <a16:creationId xmlns:a16="http://schemas.microsoft.com/office/drawing/2014/main" id="{75EA3DAD-E626-8BC5-AD03-6A8B164DBF9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5272573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14373-45F6-6013-E3B5-5B8ED55502B7}"/>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C1D446D-1ED4-5103-7B4E-3488C41085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41242A2-C1DE-EFE8-7C4B-C0160964E44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4B2CE83-5ED0-0D1B-F358-FF9DEB870F0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36BCBAE3-8F18-93F5-F867-139E09468BD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1D204791-6395-8E1C-9AD5-8DF38499AFC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6A82CE31-12B7-ED30-33B5-015E704FB6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506B136B-4E5B-2D33-D0E0-9FF046412CD4}"/>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43AF9E35-56E8-43C5-7BE7-B6DE56235D86}"/>
              </a:ext>
            </a:extLst>
          </p:cNvPr>
          <p:cNvSpPr txBox="1"/>
          <p:nvPr/>
        </p:nvSpPr>
        <p:spPr>
          <a:xfrm>
            <a:off x="6632161" y="1308273"/>
            <a:ext cx="5262635"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Commonly Traded HCFCs and Mixtures Containing HCFCs - Post-Kigali Update </a:t>
            </a:r>
            <a:r>
              <a:rPr kumimoji="0" lang="en-GB" sz="3200" b="0" i="1" u="none" strike="noStrike" kern="1200" cap="none" spc="0" normalizeH="0" baseline="0" noProof="0" dirty="0">
                <a:ln>
                  <a:noFill/>
                </a:ln>
                <a:solidFill>
                  <a:prstClr val="black"/>
                </a:solidFill>
                <a:effectLst/>
                <a:uLnTx/>
                <a:uFillTx/>
                <a:ea typeface="+mn-ea"/>
                <a:cs typeface="+mn-cs"/>
              </a:rPr>
              <a:t>(2016)</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ED3C17B1-17DA-0022-2AD3-844985D77592}"/>
              </a:ext>
            </a:extLst>
          </p:cNvPr>
          <p:cNvSpPr>
            <a:spLocks noGrp="1"/>
          </p:cNvSpPr>
          <p:nvPr>
            <p:ph idx="4294967295"/>
          </p:nvPr>
        </p:nvSpPr>
        <p:spPr>
          <a:xfrm>
            <a:off x="6632161" y="2776957"/>
            <a:ext cx="5262635" cy="2449983"/>
          </a:xfrm>
          <a:prstGeom prst="rect">
            <a:avLst/>
          </a:prstGeom>
        </p:spPr>
        <p:txBody>
          <a:bodyPr vert="horz" lIns="91440" tIns="45720" rIns="91440" bIns="45720" rtlCol="0">
            <a:normAutofit/>
          </a:bodyPr>
          <a:lstStyle/>
          <a:p>
            <a:pPr marL="342900" indent="-342900">
              <a:lnSpc>
                <a:spcPct val="110000"/>
              </a:lnSpc>
              <a:spcBef>
                <a:spcPts val="0"/>
              </a:spcBef>
              <a:buAutoNum type="arabicPeriod"/>
            </a:pPr>
            <a:r>
              <a:rPr lang="en-GB" sz="1300" dirty="0"/>
              <a:t>Ozone Depleting Potential, Montreal Protocol ‘reporting’ values, Montreal Protocol Handbook, 2012. </a:t>
            </a:r>
          </a:p>
          <a:p>
            <a:pPr marL="342900" indent="-342900">
              <a:lnSpc>
                <a:spcPct val="110000"/>
              </a:lnSpc>
              <a:spcBef>
                <a:spcPts val="0"/>
              </a:spcBef>
              <a:buAutoNum type="arabicPeriod"/>
            </a:pPr>
            <a:r>
              <a:rPr lang="en-GB" sz="1300" dirty="0"/>
              <a:t>Global Warming Potential, WMO Scientific Assessment Report, 2014 </a:t>
            </a:r>
          </a:p>
          <a:p>
            <a:pPr marL="342900" indent="-342900">
              <a:lnSpc>
                <a:spcPct val="110000"/>
              </a:lnSpc>
              <a:spcBef>
                <a:spcPts val="0"/>
              </a:spcBef>
              <a:buAutoNum type="arabicPeriod"/>
            </a:pPr>
            <a:r>
              <a:rPr lang="en-GB" sz="1300" dirty="0"/>
              <a:t>A1 = Lower toxicity, no flame propagation (non-flammable); B1 = Higher toxicity, no flame propagation (non-flammable); A2 = Lower toxicity, flammable </a:t>
            </a:r>
          </a:p>
          <a:p>
            <a:pPr marL="342900" indent="-342900">
              <a:lnSpc>
                <a:spcPct val="110000"/>
              </a:lnSpc>
              <a:spcBef>
                <a:spcPts val="0"/>
              </a:spcBef>
              <a:buAutoNum type="arabicPeriod"/>
            </a:pPr>
            <a:r>
              <a:rPr lang="en-GB" sz="1300" dirty="0"/>
              <a:t>Code 2903.79 covers also other HCFCs which have not been assigned a separate HC code</a:t>
            </a:r>
            <a:endParaRPr lang="en-US" sz="1300" dirty="0"/>
          </a:p>
        </p:txBody>
      </p:sp>
      <p:sp>
        <p:nvSpPr>
          <p:cNvPr id="6" name="TextBox 5">
            <a:extLst>
              <a:ext uri="{FF2B5EF4-FFF2-40B4-BE49-F238E27FC236}">
                <a16:creationId xmlns:a16="http://schemas.microsoft.com/office/drawing/2014/main" id="{3A3DF3D0-7B6B-4E74-0B15-E9BEA38E194C}"/>
              </a:ext>
            </a:extLst>
          </p:cNvPr>
          <p:cNvSpPr txBox="1"/>
          <p:nvPr/>
        </p:nvSpPr>
        <p:spPr>
          <a:xfrm>
            <a:off x="6624565" y="5513182"/>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5" name="TextBox 14">
            <a:extLst>
              <a:ext uri="{FF2B5EF4-FFF2-40B4-BE49-F238E27FC236}">
                <a16:creationId xmlns:a16="http://schemas.microsoft.com/office/drawing/2014/main" id="{83FE4E80-8D47-DD75-2CBD-F743E8D62817}"/>
              </a:ext>
            </a:extLst>
          </p:cNvPr>
          <p:cNvSpPr txBox="1"/>
          <p:nvPr/>
        </p:nvSpPr>
        <p:spPr>
          <a:xfrm>
            <a:off x="6624565" y="6011305"/>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Lisez</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-le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français</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1" name="Ellipse 20">
            <a:extLst>
              <a:ext uri="{FF2B5EF4-FFF2-40B4-BE49-F238E27FC236}">
                <a16:creationId xmlns:a16="http://schemas.microsoft.com/office/drawing/2014/main" id="{4922C77B-402F-1DD0-D224-AC8D1536A6A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Police, symbole, Rectangle&#10;&#10;Description générée automatiquement">
            <a:extLst>
              <a:ext uri="{FF2B5EF4-FFF2-40B4-BE49-F238E27FC236}">
                <a16:creationId xmlns:a16="http://schemas.microsoft.com/office/drawing/2014/main" id="{9B9A9F68-E468-00AC-84D4-68A7127ADBE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capture d’écran, logiciel, Système d’exploitation&#10;&#10;Description générée automatiquement">
            <a:hlinkClick r:id="rId3"/>
            <a:extLst>
              <a:ext uri="{FF2B5EF4-FFF2-40B4-BE49-F238E27FC236}">
                <a16:creationId xmlns:a16="http://schemas.microsoft.com/office/drawing/2014/main" id="{7350E8D3-E0F8-23A6-CC88-20AE0BDB143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64804" y="2063713"/>
            <a:ext cx="3845431" cy="2719297"/>
          </a:xfrm>
          <a:prstGeom prst="rect">
            <a:avLst/>
          </a:prstGeom>
        </p:spPr>
      </p:pic>
      <p:sp>
        <p:nvSpPr>
          <p:cNvPr id="2" name="Text Box 6">
            <a:extLst>
              <a:ext uri="{FF2B5EF4-FFF2-40B4-BE49-F238E27FC236}">
                <a16:creationId xmlns:a16="http://schemas.microsoft.com/office/drawing/2014/main" id="{D4DDADA9-E743-5685-6EC8-9DCDA0073903}"/>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3" name="Ellipse 2">
            <a:hlinkClick r:id="rId7" action="ppaction://hlinksldjump"/>
            <a:extLst>
              <a:ext uri="{FF2B5EF4-FFF2-40B4-BE49-F238E27FC236}">
                <a16:creationId xmlns:a16="http://schemas.microsoft.com/office/drawing/2014/main" id="{9DE94234-64D3-C6C1-9481-4C2E327ED3C2}"/>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7" action="ppaction://hlinksldjump"/>
            <a:extLst>
              <a:ext uri="{FF2B5EF4-FFF2-40B4-BE49-F238E27FC236}">
                <a16:creationId xmlns:a16="http://schemas.microsoft.com/office/drawing/2014/main" id="{95C8BE08-C5AB-6FAE-1C4D-D23908BEF37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18" name="Ellipse 17">
            <a:hlinkClick r:id="rId9" action="ppaction://hlinksldjump"/>
            <a:extLst>
              <a:ext uri="{FF2B5EF4-FFF2-40B4-BE49-F238E27FC236}">
                <a16:creationId xmlns:a16="http://schemas.microsoft.com/office/drawing/2014/main" id="{9531797B-4125-7F09-C5C5-FAD420F6A58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Logement avec un remplissage uni">
            <a:hlinkClick r:id="rId9" action="ppaction://hlinksldjump"/>
            <a:extLst>
              <a:ext uri="{FF2B5EF4-FFF2-40B4-BE49-F238E27FC236}">
                <a16:creationId xmlns:a16="http://schemas.microsoft.com/office/drawing/2014/main" id="{995178AA-FDED-3E99-B972-45F2323C9C59}"/>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36030467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8"/>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18"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1E8A5-E085-9753-99E4-361D043D3FBA}"/>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A0ACE00D-083D-9839-D8EE-F56938737C1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D7F585B8-D4FD-3276-4E0F-048836F6AD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DF63B0E1-8EBC-977B-7C17-0C2CCB13C7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320AC378-0AB4-BD59-6F64-E8ECFBD8E89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490CE96E-8991-1734-E507-B7A03571512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47919E4C-694B-67CC-D4EE-2AC872A096F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B446783C-2682-906A-5983-A022560F6EFB}"/>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DECBB2B1-8B9C-5CF6-59C4-9571CDF5A459}"/>
              </a:ext>
            </a:extLst>
          </p:cNvPr>
          <p:cNvSpPr txBox="1"/>
          <p:nvPr/>
        </p:nvSpPr>
        <p:spPr>
          <a:xfrm>
            <a:off x="6624565" y="1316086"/>
            <a:ext cx="5128956"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Commonly Used Non-ODS Substitute Refrigerants </a:t>
            </a:r>
            <a:r>
              <a:rPr kumimoji="0" lang="en-GB" sz="3200" b="0" i="1" u="none" strike="noStrike" kern="1200" cap="none" spc="0" normalizeH="0" baseline="0" noProof="0" dirty="0">
                <a:ln>
                  <a:noFill/>
                </a:ln>
                <a:solidFill>
                  <a:prstClr val="black"/>
                </a:solidFill>
                <a:effectLst/>
                <a:uLnTx/>
                <a:uFillTx/>
                <a:ea typeface="+mn-ea"/>
                <a:cs typeface="+mn-cs"/>
              </a:rPr>
              <a:t>(2016)</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9B062452-CC19-38E7-B6F0-CE9469E12E35}"/>
              </a:ext>
            </a:extLst>
          </p:cNvPr>
          <p:cNvSpPr>
            <a:spLocks noGrp="1"/>
          </p:cNvSpPr>
          <p:nvPr>
            <p:ph idx="4294967295"/>
          </p:nvPr>
        </p:nvSpPr>
        <p:spPr>
          <a:xfrm>
            <a:off x="6678704" y="2589452"/>
            <a:ext cx="4795627" cy="2139946"/>
          </a:xfrm>
          <a:prstGeom prst="rect">
            <a:avLst/>
          </a:prstGeom>
        </p:spPr>
        <p:txBody>
          <a:bodyPr vert="horz" lIns="91440" tIns="45720" rIns="91440" bIns="45720" rtlCol="0">
            <a:normAutofit/>
          </a:bodyPr>
          <a:lstStyle/>
          <a:p>
            <a:pPr marL="342900" indent="-342900">
              <a:lnSpc>
                <a:spcPct val="110000"/>
              </a:lnSpc>
              <a:spcBef>
                <a:spcPts val="0"/>
              </a:spcBef>
              <a:buAutoNum type="arabicPeriod"/>
            </a:pPr>
            <a:r>
              <a:rPr lang="en-GB" sz="1300" dirty="0"/>
              <a:t>Global Warming Potential, WMO Scientific Assessment Report 2014; Report of the Refrigeration, Air Conditioning and Heat Pumps Technical Options Committee 2014 Assessment </a:t>
            </a:r>
          </a:p>
          <a:p>
            <a:pPr marL="342900" indent="-342900">
              <a:lnSpc>
                <a:spcPct val="110000"/>
              </a:lnSpc>
              <a:spcBef>
                <a:spcPts val="0"/>
              </a:spcBef>
              <a:buAutoNum type="arabicPeriod"/>
            </a:pPr>
            <a:r>
              <a:rPr lang="en-GB" sz="1300" dirty="0"/>
              <a:t>A1 = Lower toxicity, no flame propagation (non-flammable); B1 = Higher toxicity, no flame propagation (non-flammable); A2 = Lower toxicity, flammable; A2L = Lower toxicity, lower flammability; B2L = Higher toxicity, lower flammability. </a:t>
            </a:r>
          </a:p>
          <a:p>
            <a:pPr marL="342900" indent="-342900">
              <a:lnSpc>
                <a:spcPct val="110000"/>
              </a:lnSpc>
              <a:spcBef>
                <a:spcPts val="0"/>
              </a:spcBef>
              <a:buAutoNum type="arabicPeriod"/>
            </a:pPr>
            <a:r>
              <a:rPr lang="en-GB" sz="1300" dirty="0"/>
              <a:t>2901.10 applies only if the concentration of is higher than 95%, otherwise 2711.13 (“Butanes”) applies.</a:t>
            </a:r>
            <a:endParaRPr lang="en-US" sz="1300" dirty="0"/>
          </a:p>
        </p:txBody>
      </p:sp>
      <p:sp>
        <p:nvSpPr>
          <p:cNvPr id="2" name="Ellipse 1">
            <a:extLst>
              <a:ext uri="{FF2B5EF4-FFF2-40B4-BE49-F238E27FC236}">
                <a16:creationId xmlns:a16="http://schemas.microsoft.com/office/drawing/2014/main" id="{C0F045CB-773D-45D3-DCB6-E8F9477727AE}"/>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1D78F7BC-D890-BED2-79EA-2BC8235269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0" name="Image 19" descr="Une image contenant texte, capture d’écran, logiciel, Page web&#10;&#10;Description générée automatiquement">
            <a:hlinkClick r:id="rId3"/>
            <a:extLst>
              <a:ext uri="{FF2B5EF4-FFF2-40B4-BE49-F238E27FC236}">
                <a16:creationId xmlns:a16="http://schemas.microsoft.com/office/drawing/2014/main" id="{39C81A73-AE95-CC68-2832-D65C4897728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82896" y="2076507"/>
            <a:ext cx="3809247" cy="2693710"/>
          </a:xfrm>
          <a:prstGeom prst="rect">
            <a:avLst/>
          </a:prstGeom>
        </p:spPr>
      </p:pic>
      <p:sp>
        <p:nvSpPr>
          <p:cNvPr id="5" name="Text Box 6">
            <a:extLst>
              <a:ext uri="{FF2B5EF4-FFF2-40B4-BE49-F238E27FC236}">
                <a16:creationId xmlns:a16="http://schemas.microsoft.com/office/drawing/2014/main" id="{C850C5EE-F69E-A365-F5C9-F24A01BC14B0}"/>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3" name="Ellipse 2">
            <a:hlinkClick r:id="rId5" action="ppaction://hlinksldjump"/>
            <a:extLst>
              <a:ext uri="{FF2B5EF4-FFF2-40B4-BE49-F238E27FC236}">
                <a16:creationId xmlns:a16="http://schemas.microsoft.com/office/drawing/2014/main" id="{F53DF4F1-B378-6979-9A67-9FEB9D81784E}"/>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Cercle avec flèche gauche avec un remplissage uni">
            <a:hlinkClick r:id="rId5" action="ppaction://hlinksldjump"/>
            <a:extLst>
              <a:ext uri="{FF2B5EF4-FFF2-40B4-BE49-F238E27FC236}">
                <a16:creationId xmlns:a16="http://schemas.microsoft.com/office/drawing/2014/main" id="{E2FA9BE5-B7E7-BBFD-5F7D-21E86FE3D2F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19" name="Ellipse 18">
            <a:hlinkClick r:id="rId7" action="ppaction://hlinksldjump"/>
            <a:extLst>
              <a:ext uri="{FF2B5EF4-FFF2-40B4-BE49-F238E27FC236}">
                <a16:creationId xmlns:a16="http://schemas.microsoft.com/office/drawing/2014/main" id="{DB1DB407-D03D-A7C7-D686-856C5CED6F3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7" action="ppaction://hlinksldjump"/>
            <a:extLst>
              <a:ext uri="{FF2B5EF4-FFF2-40B4-BE49-F238E27FC236}">
                <a16:creationId xmlns:a16="http://schemas.microsoft.com/office/drawing/2014/main" id="{CE686581-5889-430A-04DE-7DCCD54A3FF8}"/>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2" name="TextBox 5">
            <a:extLst>
              <a:ext uri="{FF2B5EF4-FFF2-40B4-BE49-F238E27FC236}">
                <a16:creationId xmlns:a16="http://schemas.microsoft.com/office/drawing/2014/main" id="{E3D2EE2B-6602-DBFB-76EF-D0CA32C1090F}"/>
              </a:ext>
            </a:extLst>
          </p:cNvPr>
          <p:cNvSpPr txBox="1"/>
          <p:nvPr/>
        </p:nvSpPr>
        <p:spPr>
          <a:xfrm>
            <a:off x="6835457" y="5199206"/>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3" name="TextBox 11">
            <a:extLst>
              <a:ext uri="{FF2B5EF4-FFF2-40B4-BE49-F238E27FC236}">
                <a16:creationId xmlns:a16="http://schemas.microsoft.com/office/drawing/2014/main" id="{21B9EC69-F611-7DC7-C6F8-986F6C04443B}"/>
              </a:ext>
            </a:extLst>
          </p:cNvPr>
          <p:cNvSpPr txBox="1"/>
          <p:nvPr/>
        </p:nvSpPr>
        <p:spPr>
          <a:xfrm>
            <a:off x="6835457" y="6038329"/>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Léalo </a:t>
            </a:r>
            <a:r>
              <a:rPr kumimoji="0" lang="en-GB" sz="20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4" name="TextBox 1">
            <a:extLst>
              <a:ext uri="{FF2B5EF4-FFF2-40B4-BE49-F238E27FC236}">
                <a16:creationId xmlns:a16="http://schemas.microsoft.com/office/drawing/2014/main" id="{07239F50-3CC3-7668-A22D-50B936C938F1}"/>
              </a:ext>
            </a:extLst>
          </p:cNvPr>
          <p:cNvSpPr txBox="1"/>
          <p:nvPr/>
        </p:nvSpPr>
        <p:spPr>
          <a:xfrm>
            <a:off x="6835457" y="5599316"/>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Lisez-le en français 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Tree>
    <p:extLst>
      <p:ext uri="{BB962C8B-B14F-4D97-AF65-F5344CB8AC3E}">
        <p14:creationId xmlns:p14="http://schemas.microsoft.com/office/powerpoint/2010/main" val="119330164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9"/>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19"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D5058468-3ED2-FAC9-0CFE-469F0863F1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7F6E5D08-8AB9-7D02-7BE8-9AC005B8097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D4596FF2-B9F9-9F73-75DA-7BB4317AB1C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34D13F75-3837-863F-C3EF-4323B85FDE8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05362B18-86DA-4AF3-6ABA-5CE7EADCEB5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E0262DC5-86D9-8CCE-B6E1-EB4087F365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B99B26DD-ED3A-2DC1-EFC7-3132A4E49F9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817746" y="1256070"/>
            <a:ext cx="4917056" cy="1325563"/>
          </a:xfrm>
        </p:spPr>
        <p:txBody>
          <a:bodyPr vert="horz" lIns="91440" tIns="45720" rIns="91440" bIns="45720" rtlCol="0" anchor="ctr">
            <a:normAutofit fontScale="85000"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Global Warming Potential (GWP) of Refrigerants: Why are Particular Values Used? </a:t>
            </a:r>
            <a:r>
              <a:rPr kumimoji="0" lang="en-GB" sz="3200" b="0" i="1" u="none" strike="noStrike" kern="1200" cap="none" spc="0" normalizeH="0" baseline="0" noProof="0" dirty="0">
                <a:ln>
                  <a:noFill/>
                </a:ln>
                <a:solidFill>
                  <a:prstClr val="black"/>
                </a:solidFill>
                <a:effectLst/>
                <a:uLnTx/>
                <a:uFillTx/>
                <a:ea typeface="+mn-ea"/>
                <a:cs typeface="+mn-cs"/>
              </a:rPr>
              <a:t>(2016)</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842523" y="2666190"/>
            <a:ext cx="4917056" cy="1325563"/>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In 2016, the Montreal Protocol was amended to phase-down the production and consumption of hydrofluorocarbons (HFCs) which are commonly used alternatives to ozone depleting substances.</a:t>
            </a:r>
          </a:p>
        </p:txBody>
      </p:sp>
      <p:sp>
        <p:nvSpPr>
          <p:cNvPr id="2" name="TextBox 1">
            <a:extLst>
              <a:ext uri="{FF2B5EF4-FFF2-40B4-BE49-F238E27FC236}">
                <a16:creationId xmlns:a16="http://schemas.microsoft.com/office/drawing/2014/main" id="{54E10808-5579-D949-D18C-41C3AC3F080E}"/>
              </a:ext>
            </a:extLst>
          </p:cNvPr>
          <p:cNvSpPr txBox="1"/>
          <p:nvPr/>
        </p:nvSpPr>
        <p:spPr>
          <a:xfrm>
            <a:off x="6842523" y="4792717"/>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E44E0B23-149D-FF75-A55C-3FEC670C7BC0}"/>
              </a:ext>
            </a:extLst>
          </p:cNvPr>
          <p:cNvSpPr txBox="1"/>
          <p:nvPr/>
        </p:nvSpPr>
        <p:spPr>
          <a:xfrm>
            <a:off x="6842523" y="5201820"/>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4E7C5E70-22DA-4026-70E8-EB7553990DB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Police, symbole, Rectangle&#10;&#10;Description générée automatiquement">
            <a:extLst>
              <a:ext uri="{FF2B5EF4-FFF2-40B4-BE49-F238E27FC236}">
                <a16:creationId xmlns:a16="http://schemas.microsoft.com/office/drawing/2014/main" id="{C3C7FDA3-B672-3576-980A-94E9566FBF4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8" name="Image 17" descr="Une image contenant texte, capture d’écran, lettre, journal&#10;&#10;Description générée automatiquement">
            <a:hlinkClick r:id="rId2"/>
            <a:extLst>
              <a:ext uri="{FF2B5EF4-FFF2-40B4-BE49-F238E27FC236}">
                <a16:creationId xmlns:a16="http://schemas.microsoft.com/office/drawing/2014/main" id="{C3108069-207D-97FA-A14F-F36AB211275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15849" y="922377"/>
            <a:ext cx="3368941" cy="4764110"/>
          </a:xfrm>
          <a:prstGeom prst="rect">
            <a:avLst/>
          </a:prstGeom>
        </p:spPr>
      </p:pic>
      <p:sp>
        <p:nvSpPr>
          <p:cNvPr id="19" name="Text Box 6">
            <a:extLst>
              <a:ext uri="{FF2B5EF4-FFF2-40B4-BE49-F238E27FC236}">
                <a16:creationId xmlns:a16="http://schemas.microsoft.com/office/drawing/2014/main" id="{AD75CE4A-0CFA-533A-8B54-1FB0B9A2206A}"/>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5" name="Ellipse 4">
            <a:hlinkClick r:id="rId6" action="ppaction://hlinksldjump"/>
            <a:extLst>
              <a:ext uri="{FF2B5EF4-FFF2-40B4-BE49-F238E27FC236}">
                <a16:creationId xmlns:a16="http://schemas.microsoft.com/office/drawing/2014/main" id="{A02B9E09-DF33-AC98-8C6D-1F3DD091A1A6}"/>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6" action="ppaction://hlinksldjump"/>
            <a:extLst>
              <a:ext uri="{FF2B5EF4-FFF2-40B4-BE49-F238E27FC236}">
                <a16:creationId xmlns:a16="http://schemas.microsoft.com/office/drawing/2014/main" id="{F8CA85DF-2678-0ECA-7606-8F6697CFE72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3" name="Ellipse 22">
            <a:hlinkClick r:id="rId8" action="ppaction://hlinksldjump"/>
            <a:extLst>
              <a:ext uri="{FF2B5EF4-FFF2-40B4-BE49-F238E27FC236}">
                <a16:creationId xmlns:a16="http://schemas.microsoft.com/office/drawing/2014/main" id="{61525240-A77C-C045-7573-41D18B96D31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8" action="ppaction://hlinksldjump"/>
            <a:extLst>
              <a:ext uri="{FF2B5EF4-FFF2-40B4-BE49-F238E27FC236}">
                <a16:creationId xmlns:a16="http://schemas.microsoft.com/office/drawing/2014/main" id="{BD310360-75A6-9E7C-7C86-127FA111F17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425088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3"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2169A56-C21F-21CA-0C38-066EB6BCE49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5376882C-CDF4-39CA-81EC-7451062F4B5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76308A2-2B81-025A-FE90-A749F6786B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F899AD54-EAC6-CEE7-E2C8-3196AD7F3D3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577F0766-D1AD-5029-29B6-1E0293ACBA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B3E8C5C7-89D8-AFF2-519D-95B6F0B027A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4760E3DC-88E9-A97A-F0CE-E8CFFC5671F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817746" y="1268823"/>
            <a:ext cx="4917056" cy="1395647"/>
          </a:xfrm>
        </p:spPr>
        <p:txBody>
          <a:bodyPr vert="horz" lIns="91440" tIns="45720" rIns="91440" bIns="45720" rtlCol="0" anchor="ctr">
            <a:normAutofit fontScale="92500" lnSpcReduction="2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Ozone Depleting Potential (ODP) of Refrigerants: Which Particular Values are Used? </a:t>
            </a:r>
            <a:r>
              <a:rPr kumimoji="0" lang="en-GB" sz="3200" b="0" i="1" u="none" strike="noStrike" kern="1200" cap="none" spc="0" normalizeH="0" baseline="0" noProof="0" dirty="0">
                <a:ln>
                  <a:noFill/>
                </a:ln>
                <a:solidFill>
                  <a:prstClr val="black"/>
                </a:solidFill>
                <a:effectLst/>
                <a:uLnTx/>
                <a:uFillTx/>
                <a:ea typeface="+mn-ea"/>
                <a:cs typeface="+mn-cs"/>
              </a:rPr>
              <a:t>(2016)</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839624" y="2678540"/>
            <a:ext cx="4873299" cy="355168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Under the Montreal Protocol on Substances that Deplete the Ozone Layer, Article 7 of the Protocol requires all Parties, both developing countries (also called Article 5 countries) and developed countries, to provide statistical data on an annual basis, on various issues related to trade and production of ozone-depleting substances (ODS), covering CFCs, halons, carbon tetrachloride, methyl chloroform, HCFCs, HBFCs, bromochloromethane and methyl bromide to the Ozone Secretariat. This data is then used to calculate each Party’s official ODS consumption and production levels. The data reported includes information on: production; imports from and exports to Parties and non-Parties; imports and exports of ODS that have been recycled; amounts used for feedstock; amounts destroyed by technologies approved by the Parties; the amount of methyl bromide used for quarantine and pre-shipment (QPS) applications.</a:t>
            </a:r>
          </a:p>
        </p:txBody>
      </p:sp>
      <p:sp>
        <p:nvSpPr>
          <p:cNvPr id="2" name="TextBox 1">
            <a:extLst>
              <a:ext uri="{FF2B5EF4-FFF2-40B4-BE49-F238E27FC236}">
                <a16:creationId xmlns:a16="http://schemas.microsoft.com/office/drawing/2014/main" id="{54E10808-5579-D949-D18C-41C3AC3F080E}"/>
              </a:ext>
            </a:extLst>
          </p:cNvPr>
          <p:cNvSpPr txBox="1"/>
          <p:nvPr/>
        </p:nvSpPr>
        <p:spPr>
          <a:xfrm>
            <a:off x="6839622" y="6030169"/>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ED909C8A-5399-CD19-E316-C4475DE7E7B5}"/>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6749C009-3B52-AEE3-C211-02A7C85BA8B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capture d’écran, Site web, Page web&#10;&#10;Description générée automatiquement">
            <a:hlinkClick r:id="rId2"/>
            <a:extLst>
              <a:ext uri="{FF2B5EF4-FFF2-40B4-BE49-F238E27FC236}">
                <a16:creationId xmlns:a16="http://schemas.microsoft.com/office/drawing/2014/main" id="{81A3FB08-22DB-939C-CBC3-A0CF49DE96E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15790" y="934519"/>
            <a:ext cx="3351768" cy="4739825"/>
          </a:xfrm>
          <a:prstGeom prst="rect">
            <a:avLst/>
          </a:prstGeom>
        </p:spPr>
      </p:pic>
      <p:sp>
        <p:nvSpPr>
          <p:cNvPr id="18" name="Text Box 6">
            <a:extLst>
              <a:ext uri="{FF2B5EF4-FFF2-40B4-BE49-F238E27FC236}">
                <a16:creationId xmlns:a16="http://schemas.microsoft.com/office/drawing/2014/main" id="{1DF347F5-A1D8-E6C7-7F36-D916C11E723A}"/>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3" name="Ellipse 2">
            <a:hlinkClick r:id="rId5" action="ppaction://hlinksldjump"/>
            <a:extLst>
              <a:ext uri="{FF2B5EF4-FFF2-40B4-BE49-F238E27FC236}">
                <a16:creationId xmlns:a16="http://schemas.microsoft.com/office/drawing/2014/main" id="{20DC940D-67BA-3891-BE00-97EC7D924E0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5" action="ppaction://hlinksldjump"/>
            <a:extLst>
              <a:ext uri="{FF2B5EF4-FFF2-40B4-BE49-F238E27FC236}">
                <a16:creationId xmlns:a16="http://schemas.microsoft.com/office/drawing/2014/main" id="{F8E54BF8-4D5C-D370-BA28-9607BDF1C52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763553C1-97C0-E4AF-8DEF-2440A360FB7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80B7C182-B525-8819-D039-F7EBB5057C7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667007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2"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6B64B-F44E-F60A-6E5F-D9B8BF25F3A3}"/>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A8D14759-122E-D46F-3F85-8E75A1D35B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AF44774-5D02-BEBC-D783-0FAC8B0886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E73B5364-8A5E-5E52-6EF6-E0662D093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661FB22E-2CC9-9CCC-47EA-685C28C145D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14484321-0F81-C339-74D2-04B71D78046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6A803C52-95D3-2449-326E-B34C07500A9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49264B96-27B0-96BE-758A-25BA3842160F}"/>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F059FFD9-76B9-5230-9432-724FAF6B7029}"/>
              </a:ext>
            </a:extLst>
          </p:cNvPr>
          <p:cNvSpPr txBox="1"/>
          <p:nvPr/>
        </p:nvSpPr>
        <p:spPr>
          <a:xfrm>
            <a:off x="6532256" y="1165152"/>
            <a:ext cx="5110236"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Refrigerant Blends: Calculating Ozone Calculating Ozone Depleting Potentials </a:t>
            </a:r>
            <a:r>
              <a:rPr kumimoji="0" lang="en-GB" sz="3200" b="0" i="1" u="none" strike="noStrike" kern="1200" cap="none" spc="0" normalizeH="0" baseline="0" noProof="0" dirty="0">
                <a:ln>
                  <a:noFill/>
                </a:ln>
                <a:solidFill>
                  <a:prstClr val="black"/>
                </a:solidFill>
                <a:effectLst/>
                <a:uLnTx/>
                <a:uFillTx/>
                <a:ea typeface="+mn-ea"/>
                <a:cs typeface="+mn-cs"/>
              </a:rPr>
              <a:t>(2016)</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F54587E7-AC6C-5B74-1A04-E8E4EC26D9F5}"/>
              </a:ext>
            </a:extLst>
          </p:cNvPr>
          <p:cNvSpPr>
            <a:spLocks noGrp="1"/>
          </p:cNvSpPr>
          <p:nvPr>
            <p:ph idx="4294967295"/>
          </p:nvPr>
        </p:nvSpPr>
        <p:spPr>
          <a:xfrm>
            <a:off x="6624564" y="2837498"/>
            <a:ext cx="5110237" cy="2878614"/>
          </a:xfrm>
          <a:prstGeom prst="rect">
            <a:avLst/>
          </a:prstGeom>
        </p:spPr>
        <p:txBody>
          <a:bodyPr vert="horz" lIns="91440" tIns="45720" rIns="91440" bIns="45720" rtlCol="0">
            <a:normAutofit lnSpcReduction="10000"/>
          </a:bodyPr>
          <a:lstStyle/>
          <a:p>
            <a:pPr marL="0" indent="0">
              <a:lnSpc>
                <a:spcPct val="110000"/>
              </a:lnSpc>
              <a:spcBef>
                <a:spcPts val="0"/>
              </a:spcBef>
              <a:buNone/>
            </a:pPr>
            <a:r>
              <a:rPr lang="en-GB" sz="1300" dirty="0"/>
              <a:t>The number of single component refrigerants with different thermodynamic properties suitable for different types of equipment is limited. Growing demand for refrigeration and air-conditioning with diversified applications has led to a continued search for suitable refrigerant blends. A number of such blends have been developed by mixing two or more single component refrigerants in different proportions. The resulting blend, has entirely different properties from that of its components. While it is common to use the term ‘blends’ in the context of the Montreal Protocol, it is important to note that the term ‘mixtures’ is also used to describe refrigerants which are comprised of more than one component. The terminology ‘mixtures’ is specifically used in the World Customs Organization classification Harmonized Commodity Description and Coding System, also known as the Harmonized System (i.e. HS codes).</a:t>
            </a:r>
          </a:p>
        </p:txBody>
      </p:sp>
      <p:sp>
        <p:nvSpPr>
          <p:cNvPr id="2" name="TextBox 1">
            <a:extLst>
              <a:ext uri="{FF2B5EF4-FFF2-40B4-BE49-F238E27FC236}">
                <a16:creationId xmlns:a16="http://schemas.microsoft.com/office/drawing/2014/main" id="{3A8CB1AE-8267-ED54-A221-9D31B4DDCBD9}"/>
              </a:ext>
            </a:extLst>
          </p:cNvPr>
          <p:cNvSpPr txBox="1"/>
          <p:nvPr/>
        </p:nvSpPr>
        <p:spPr>
          <a:xfrm>
            <a:off x="6663434" y="5900730"/>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7" name="Ellipse 16">
            <a:extLst>
              <a:ext uri="{FF2B5EF4-FFF2-40B4-BE49-F238E27FC236}">
                <a16:creationId xmlns:a16="http://schemas.microsoft.com/office/drawing/2014/main" id="{6AA0F011-E07C-DD27-F303-3E6FED1D46F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C343AD85-9161-F2DC-A2BC-8D8D0E5C5F5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8" name="Image 17" descr="Une image contenant texte, Appareils électroniques, ordinateur, capture d’écran&#10;&#10;Description générée automatiquement">
            <a:hlinkClick r:id="rId2"/>
            <a:extLst>
              <a:ext uri="{FF2B5EF4-FFF2-40B4-BE49-F238E27FC236}">
                <a16:creationId xmlns:a16="http://schemas.microsoft.com/office/drawing/2014/main" id="{D7D27334-1CC0-09ED-BBB0-026CD15E264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19986" y="1002218"/>
            <a:ext cx="3256022" cy="4604428"/>
          </a:xfrm>
          <a:prstGeom prst="rect">
            <a:avLst/>
          </a:prstGeom>
        </p:spPr>
      </p:pic>
      <p:sp>
        <p:nvSpPr>
          <p:cNvPr id="3" name="Text Box 6">
            <a:extLst>
              <a:ext uri="{FF2B5EF4-FFF2-40B4-BE49-F238E27FC236}">
                <a16:creationId xmlns:a16="http://schemas.microsoft.com/office/drawing/2014/main" id="{09CD39C2-A955-7C8B-688A-D2B23DDD703B}"/>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5" name="Ellipse 4">
            <a:hlinkClick r:id="rId5" action="ppaction://hlinksldjump"/>
            <a:extLst>
              <a:ext uri="{FF2B5EF4-FFF2-40B4-BE49-F238E27FC236}">
                <a16:creationId xmlns:a16="http://schemas.microsoft.com/office/drawing/2014/main" id="{6EE81EFB-8794-D0CA-FCBC-EED865B9981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5" action="ppaction://hlinksldjump"/>
            <a:extLst>
              <a:ext uri="{FF2B5EF4-FFF2-40B4-BE49-F238E27FC236}">
                <a16:creationId xmlns:a16="http://schemas.microsoft.com/office/drawing/2014/main" id="{7748C449-1568-1F9D-6280-00D6EB3898E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C741BC98-21AD-0CE8-2970-1C92BA1DCB4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1FBE3620-D85B-FCAF-2FF6-C014007A11D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4250090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3BA0B8B-E31F-30BB-658F-56C299B9ED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33421846-CF5B-363A-9B7E-85C74F446CA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4D16DC9-A577-70A6-136A-C403E35FD0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153F0830-87AD-AABB-F581-DC2C0B7B02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58E99897-B8F8-B66A-7A97-BD79F6CC1E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AFE74A5D-E263-01E8-5AE5-2530572D222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EC936742-F99C-5E23-3098-18FB6DD3682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909494" y="979791"/>
            <a:ext cx="5076919" cy="1395647"/>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Refrigerant Blends: Calculating Global Warming Potentials </a:t>
            </a:r>
            <a:r>
              <a:rPr kumimoji="0" lang="en-GB" sz="3200" b="0" i="1" u="none" strike="noStrike" kern="1200" cap="none" spc="0" normalizeH="0" baseline="0" noProof="0" dirty="0">
                <a:ln>
                  <a:noFill/>
                </a:ln>
                <a:solidFill>
                  <a:prstClr val="black"/>
                </a:solidFill>
                <a:effectLst/>
                <a:uLnTx/>
                <a:uFillTx/>
                <a:ea typeface="+mn-ea"/>
                <a:cs typeface="+mn-cs"/>
              </a:rPr>
              <a:t>(2016)</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916874" y="2414293"/>
            <a:ext cx="4817927" cy="426192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number of single component refrigerants with different thermodynamic properties suitable for different types of equipment is limited. Growing demand for refrigeration and air-conditioning with diversified applications has led to a continued search for suitable refrigerant blends. A number of such blends have been developed by mixing two or more single component refrigerants in different proportions. The resulting blend, has entirely different properties from that of its components. While it is common to use the term ‘blends’ in the context of the Montreal Protocol, it is important to note that the term ‘mixtures’ is also used to describe refrigerants which are comprised of more than one component. The terminology ‘mixtures’ is specifically used in the World Customs Organization classification Harmonized Commodity Description and Coding System, also known as the Harmonized System (i.e. HS codes).</a:t>
            </a:r>
          </a:p>
        </p:txBody>
      </p:sp>
      <p:sp>
        <p:nvSpPr>
          <p:cNvPr id="2" name="TextBox 1">
            <a:extLst>
              <a:ext uri="{FF2B5EF4-FFF2-40B4-BE49-F238E27FC236}">
                <a16:creationId xmlns:a16="http://schemas.microsoft.com/office/drawing/2014/main" id="{54E10808-5579-D949-D18C-41C3AC3F080E}"/>
              </a:ext>
            </a:extLst>
          </p:cNvPr>
          <p:cNvSpPr txBox="1"/>
          <p:nvPr/>
        </p:nvSpPr>
        <p:spPr>
          <a:xfrm>
            <a:off x="6909494" y="6130235"/>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6BDB1316-8CBA-AA6F-1275-1305A2BAA48C}"/>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946FBBD7-C273-8CA9-9CE0-9439FEC4C0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Appareils électroniques, ordinateur, capture d’écran&#10;&#10;Description générée automatiquement">
            <a:hlinkClick r:id="rId2"/>
            <a:extLst>
              <a:ext uri="{FF2B5EF4-FFF2-40B4-BE49-F238E27FC236}">
                <a16:creationId xmlns:a16="http://schemas.microsoft.com/office/drawing/2014/main" id="{00DA5EFB-9064-A215-6DDF-4A5232D3202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8993" y="962167"/>
            <a:ext cx="3276778" cy="4633779"/>
          </a:xfrm>
          <a:prstGeom prst="rect">
            <a:avLst/>
          </a:prstGeom>
        </p:spPr>
      </p:pic>
      <p:sp>
        <p:nvSpPr>
          <p:cNvPr id="18" name="Text Box 6">
            <a:extLst>
              <a:ext uri="{FF2B5EF4-FFF2-40B4-BE49-F238E27FC236}">
                <a16:creationId xmlns:a16="http://schemas.microsoft.com/office/drawing/2014/main" id="{DC2C38D7-BC1B-4BB2-7189-9FE47B7AB180}"/>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2" name="Ellipse 21">
            <a:hlinkClick r:id="rId5" action="ppaction://hlinksldjump"/>
            <a:extLst>
              <a:ext uri="{FF2B5EF4-FFF2-40B4-BE49-F238E27FC236}">
                <a16:creationId xmlns:a16="http://schemas.microsoft.com/office/drawing/2014/main" id="{24EA7DF3-F1D5-25A8-CBE2-A8DEA603108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5" action="ppaction://hlinksldjump"/>
            <a:extLst>
              <a:ext uri="{FF2B5EF4-FFF2-40B4-BE49-F238E27FC236}">
                <a16:creationId xmlns:a16="http://schemas.microsoft.com/office/drawing/2014/main" id="{C0B3B848-D1DB-E7D3-6579-B4B21F0F0F9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4" name="Ellipse 23">
            <a:hlinkClick r:id="rId7" action="ppaction://hlinksldjump"/>
            <a:extLst>
              <a:ext uri="{FF2B5EF4-FFF2-40B4-BE49-F238E27FC236}">
                <a16:creationId xmlns:a16="http://schemas.microsoft.com/office/drawing/2014/main" id="{3584703F-E16B-07CF-B79F-E2A4D86AD1B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7" action="ppaction://hlinksldjump"/>
            <a:extLst>
              <a:ext uri="{FF2B5EF4-FFF2-40B4-BE49-F238E27FC236}">
                <a16:creationId xmlns:a16="http://schemas.microsoft.com/office/drawing/2014/main" id="{CCBF296C-EC59-1086-DEFD-0B9AD4F4244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61848678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4"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634F9C5-6DC0-0095-C625-9D323E9B4CD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12011BB9-3976-1A30-A474-2CD61B2AC58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14F36FB4-1D72-302E-2F0C-718EA4AC03E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99E0684-0FB7-59D0-7C79-1C9F736BF27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86AEFEB6-884E-0E1D-A800-0D700D7E347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12F05051-C8D4-0AF0-67D3-F62CC8B81C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2C1C68A4-00C9-C84E-0193-5201C464533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731922" y="1393794"/>
            <a:ext cx="5002879" cy="1325563"/>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a:ln>
                  <a:noFill/>
                </a:ln>
                <a:solidFill>
                  <a:prstClr val="black"/>
                </a:solidFill>
                <a:effectLst/>
                <a:uLnTx/>
                <a:uFillTx/>
                <a:ea typeface="+mn-ea"/>
                <a:cs typeface="+mn-cs"/>
              </a:rPr>
              <a:t>T</a:t>
            </a:r>
            <a:r>
              <a:rPr kumimoji="0" lang="en-GB" sz="3200" b="0" i="0" u="none" strike="noStrike" kern="1200" cap="none" spc="0" normalizeH="0" baseline="0" noProof="0" dirty="0">
                <a:ln>
                  <a:noFill/>
                </a:ln>
                <a:solidFill>
                  <a:prstClr val="black"/>
                </a:solidFill>
                <a:effectLst/>
                <a:uLnTx/>
                <a:uFillTx/>
                <a:ea typeface="+mn-ea"/>
                <a:cs typeface="+mn-cs"/>
              </a:rPr>
              <a:t>he Kigali Amendment to the Montreal Protocol: HFC phase-down </a:t>
            </a:r>
            <a:r>
              <a:rPr kumimoji="0" lang="en-GB" sz="3200" b="0" i="1" u="none" strike="noStrike" kern="1200" cap="none" spc="0" normalizeH="0" baseline="0" noProof="0" dirty="0">
                <a:ln>
                  <a:noFill/>
                </a:ln>
                <a:solidFill>
                  <a:prstClr val="black"/>
                </a:solidFill>
                <a:effectLst/>
                <a:uLnTx/>
                <a:uFillTx/>
                <a:ea typeface="+mn-ea"/>
                <a:cs typeface="+mn-cs"/>
              </a:rPr>
              <a:t>(2016)</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31922" y="2956672"/>
            <a:ext cx="4628133" cy="91268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fact sheet summarises and highlights the main elements of the Amendment of particular interest to countries operating under Article 5 of the Protocol (Article 5 Parties).</a:t>
            </a:r>
            <a:endParaRPr lang="en-US" sz="1300" dirty="0"/>
          </a:p>
        </p:txBody>
      </p:sp>
      <p:sp>
        <p:nvSpPr>
          <p:cNvPr id="12" name="TextBox 11">
            <a:extLst>
              <a:ext uri="{FF2B5EF4-FFF2-40B4-BE49-F238E27FC236}">
                <a16:creationId xmlns:a16="http://schemas.microsoft.com/office/drawing/2014/main" id="{89A4C4F6-CD34-9EE5-A830-B1B1B573AA34}"/>
              </a:ext>
            </a:extLst>
          </p:cNvPr>
          <p:cNvSpPr txBox="1"/>
          <p:nvPr/>
        </p:nvSpPr>
        <p:spPr>
          <a:xfrm>
            <a:off x="6861502" y="455319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5" name="TextBox 14">
            <a:extLst>
              <a:ext uri="{FF2B5EF4-FFF2-40B4-BE49-F238E27FC236}">
                <a16:creationId xmlns:a16="http://schemas.microsoft.com/office/drawing/2014/main" id="{F2AF7B7E-CDF7-718B-FBB6-BEFCD6F5A1C4}"/>
              </a:ext>
            </a:extLst>
          </p:cNvPr>
          <p:cNvSpPr txBox="1"/>
          <p:nvPr/>
        </p:nvSpPr>
        <p:spPr>
          <a:xfrm>
            <a:off x="6861502" y="5774054"/>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6" name="TextBox 15">
            <a:extLst>
              <a:ext uri="{FF2B5EF4-FFF2-40B4-BE49-F238E27FC236}">
                <a16:creationId xmlns:a16="http://schemas.microsoft.com/office/drawing/2014/main" id="{05C06784-48B9-DFB2-5668-A243A96D9143}"/>
              </a:ext>
            </a:extLst>
          </p:cNvPr>
          <p:cNvSpPr txBox="1"/>
          <p:nvPr/>
        </p:nvSpPr>
        <p:spPr>
          <a:xfrm>
            <a:off x="6861502" y="534287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7" name="TextBox 16">
            <a:extLst>
              <a:ext uri="{FF2B5EF4-FFF2-40B4-BE49-F238E27FC236}">
                <a16:creationId xmlns:a16="http://schemas.microsoft.com/office/drawing/2014/main" id="{6467FE79-E3CF-5E8B-6104-B4A43633764F}"/>
              </a:ext>
            </a:extLst>
          </p:cNvPr>
          <p:cNvSpPr txBox="1"/>
          <p:nvPr/>
        </p:nvSpPr>
        <p:spPr>
          <a:xfrm>
            <a:off x="6861502" y="4984371"/>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Lisez-le en français ici</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74BE7FE3-2B03-4290-1A5A-F0712DE85C0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descr="Une image contenant Bleu électrique, Police, symbole, Rectangle&#10;&#10;Description générée automatiquement">
            <a:extLst>
              <a:ext uri="{FF2B5EF4-FFF2-40B4-BE49-F238E27FC236}">
                <a16:creationId xmlns:a16="http://schemas.microsoft.com/office/drawing/2014/main" id="{31CCEEB5-3BE8-459B-5072-2336DBE5AA7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0" name="Image 19" descr="Une image contenant texte, capture d’écran, Site web, Publicité en ligne&#10;&#10;Description générée automatiquement">
            <a:hlinkClick r:id="rId2"/>
            <a:extLst>
              <a:ext uri="{FF2B5EF4-FFF2-40B4-BE49-F238E27FC236}">
                <a16:creationId xmlns:a16="http://schemas.microsoft.com/office/drawing/2014/main" id="{490AA57B-C43A-E317-6932-00FF844DD78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03814" y="962167"/>
            <a:ext cx="3367411" cy="4761947"/>
          </a:xfrm>
          <a:prstGeom prst="rect">
            <a:avLst/>
          </a:prstGeom>
        </p:spPr>
      </p:pic>
      <p:sp>
        <p:nvSpPr>
          <p:cNvPr id="21" name="Text Box 6">
            <a:extLst>
              <a:ext uri="{FF2B5EF4-FFF2-40B4-BE49-F238E27FC236}">
                <a16:creationId xmlns:a16="http://schemas.microsoft.com/office/drawing/2014/main" id="{B67E20EE-027C-6BED-56C2-36D4B27991C1}"/>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 name="Ellipse 1">
            <a:hlinkClick r:id="rId8" action="ppaction://hlinksldjump"/>
            <a:extLst>
              <a:ext uri="{FF2B5EF4-FFF2-40B4-BE49-F238E27FC236}">
                <a16:creationId xmlns:a16="http://schemas.microsoft.com/office/drawing/2014/main" id="{3D472D77-4B6A-A071-C7E3-5BC7B7DD907F}"/>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 name="Graphique 2" descr="Cercle avec flèche gauche avec un remplissage uni">
            <a:hlinkClick r:id="rId8" action="ppaction://hlinksldjump"/>
            <a:extLst>
              <a:ext uri="{FF2B5EF4-FFF2-40B4-BE49-F238E27FC236}">
                <a16:creationId xmlns:a16="http://schemas.microsoft.com/office/drawing/2014/main" id="{F4E4F556-EA32-44D9-6DAF-1F1CAF28BAFE}"/>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
        <p:nvSpPr>
          <p:cNvPr id="25" name="Ellipse 24">
            <a:hlinkClick r:id="rId10" action="ppaction://hlinksldjump"/>
            <a:extLst>
              <a:ext uri="{FF2B5EF4-FFF2-40B4-BE49-F238E27FC236}">
                <a16:creationId xmlns:a16="http://schemas.microsoft.com/office/drawing/2014/main" id="{9837CECF-4A44-726E-D138-A7867DF8D38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10" action="ppaction://hlinksldjump"/>
            <a:extLst>
              <a:ext uri="{FF2B5EF4-FFF2-40B4-BE49-F238E27FC236}">
                <a16:creationId xmlns:a16="http://schemas.microsoft.com/office/drawing/2014/main" id="{E0D1902E-35EA-F653-C83C-55573387A834}"/>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4000196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5"/>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5"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43F1E-F211-64A5-753F-7DFF011771A9}"/>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DD15EC4A-EE18-D0C6-878E-06A6DDF12F0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33F92458-CA87-077E-2BEC-E3212862D6B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26BE3B69-A1D0-5319-E6A4-E4AB0030D9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B7155C96-994B-CEFD-32C4-CEA0005335A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F066B888-BD68-B112-561E-233AAE80D9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39777D8B-2AF0-6E8A-42BA-ED1FB20A28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C61D2CBD-41D1-4FBC-B36A-424A76DFEA45}"/>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1C171482-0007-F866-1091-DEBA4B30E6A5}"/>
              </a:ext>
            </a:extLst>
          </p:cNvPr>
          <p:cNvSpPr txBox="1"/>
          <p:nvPr/>
        </p:nvSpPr>
        <p:spPr>
          <a:xfrm>
            <a:off x="6845699" y="1078826"/>
            <a:ext cx="5140714" cy="1395647"/>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QPS uses of Methyl Bromide and their alternatives </a:t>
            </a:r>
            <a:r>
              <a:rPr kumimoji="0" lang="en-GB" sz="3200" b="0" i="1" u="none" strike="noStrike" kern="1200" cap="none" spc="0" normalizeH="0" baseline="0" noProof="0" dirty="0">
                <a:ln>
                  <a:noFill/>
                </a:ln>
                <a:solidFill>
                  <a:prstClr val="black"/>
                </a:solidFill>
                <a:effectLst/>
                <a:uLnTx/>
                <a:uFillTx/>
                <a:ea typeface="+mn-ea"/>
                <a:cs typeface="+mn-cs"/>
              </a:rPr>
              <a:t>(2015)</a:t>
            </a:r>
          </a:p>
        </p:txBody>
      </p:sp>
      <p:sp>
        <p:nvSpPr>
          <p:cNvPr id="10" name="Content Placeholder 2">
            <a:extLst>
              <a:ext uri="{FF2B5EF4-FFF2-40B4-BE49-F238E27FC236}">
                <a16:creationId xmlns:a16="http://schemas.microsoft.com/office/drawing/2014/main" id="{D2CE0676-68E9-F35D-DA7F-73D3983B91F7}"/>
              </a:ext>
            </a:extLst>
          </p:cNvPr>
          <p:cNvSpPr>
            <a:spLocks noGrp="1"/>
          </p:cNvSpPr>
          <p:nvPr>
            <p:ph idx="4294967295"/>
          </p:nvPr>
        </p:nvSpPr>
        <p:spPr>
          <a:xfrm>
            <a:off x="6881286" y="2325868"/>
            <a:ext cx="5069539" cy="4204477"/>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At the 1992 Meeting of the Parties in Copenhagen, methyl bromide (MB) was included as a controlled substance Ozone Depleting Substance, (ODS). Article 2H of the Protocol specifically excluded Quarantine and Pre-shipment (QPS) uses from control measures as it was considered that there were no alternatives to MB for the diverse range of treatments carried out for QPS. Although QPS was about 10% of global MB consumption at the time, this use was nevertheless considered especially significant in allowing inter- and intra-country trade in commodities treated with MB in the absence of site-specific alternatives. Since that time Parties have nevertheless been urged to adopt alternatives to MB for QPS and reduce emissions and use of this fumigant whenever possible.</a:t>
            </a:r>
          </a:p>
        </p:txBody>
      </p:sp>
      <p:sp>
        <p:nvSpPr>
          <p:cNvPr id="2" name="TextBox 1">
            <a:extLst>
              <a:ext uri="{FF2B5EF4-FFF2-40B4-BE49-F238E27FC236}">
                <a16:creationId xmlns:a16="http://schemas.microsoft.com/office/drawing/2014/main" id="{89D7F7C2-B4EA-DC64-48AB-DCE03B3FC152}"/>
              </a:ext>
            </a:extLst>
          </p:cNvPr>
          <p:cNvSpPr txBox="1"/>
          <p:nvPr/>
        </p:nvSpPr>
        <p:spPr>
          <a:xfrm>
            <a:off x="6881284" y="5226560"/>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D6C7D325-F3D1-7C3B-8D14-F2F46E00E88B}"/>
              </a:ext>
            </a:extLst>
          </p:cNvPr>
          <p:cNvSpPr txBox="1"/>
          <p:nvPr/>
        </p:nvSpPr>
        <p:spPr>
          <a:xfrm>
            <a:off x="6881284" y="606327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6F9ADB82-4CCA-E07B-9651-09129B70F872}"/>
              </a:ext>
            </a:extLst>
          </p:cNvPr>
          <p:cNvSpPr txBox="1"/>
          <p:nvPr/>
        </p:nvSpPr>
        <p:spPr>
          <a:xfrm>
            <a:off x="6881284" y="565466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00A55A10-3ADE-6470-B01F-96CFAE07593F}"/>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C26E2484-CE57-1846-7685-0A8789CB23D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ordinateur, capture d’écran, Site web&#10;&#10;Description générée automatiquement">
            <a:hlinkClick r:id="rId2"/>
            <a:extLst>
              <a:ext uri="{FF2B5EF4-FFF2-40B4-BE49-F238E27FC236}">
                <a16:creationId xmlns:a16="http://schemas.microsoft.com/office/drawing/2014/main" id="{7929013B-9319-DC4E-F07E-5D584CBFA52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21381" y="1013262"/>
            <a:ext cx="3281374" cy="4641401"/>
          </a:xfrm>
          <a:prstGeom prst="rect">
            <a:avLst/>
          </a:prstGeom>
        </p:spPr>
      </p:pic>
      <p:sp>
        <p:nvSpPr>
          <p:cNvPr id="20" name="Text Box 6">
            <a:extLst>
              <a:ext uri="{FF2B5EF4-FFF2-40B4-BE49-F238E27FC236}">
                <a16:creationId xmlns:a16="http://schemas.microsoft.com/office/drawing/2014/main" id="{4FC292EC-2CD0-E164-5AB9-57AD46018EF1}"/>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6" name="Ellipse 5">
            <a:hlinkClick r:id="rId7" action="ppaction://hlinksldjump"/>
            <a:extLst>
              <a:ext uri="{FF2B5EF4-FFF2-40B4-BE49-F238E27FC236}">
                <a16:creationId xmlns:a16="http://schemas.microsoft.com/office/drawing/2014/main" id="{A5127A0F-A781-01C7-10B7-66ED14DD1F8F}"/>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Cercle avec flèche gauche avec un remplissage uni">
            <a:hlinkClick r:id="rId7" action="ppaction://hlinksldjump"/>
            <a:extLst>
              <a:ext uri="{FF2B5EF4-FFF2-40B4-BE49-F238E27FC236}">
                <a16:creationId xmlns:a16="http://schemas.microsoft.com/office/drawing/2014/main" id="{FB428D6C-5F79-DCEC-996B-BBAB6D962C5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4" name="Ellipse 23">
            <a:hlinkClick r:id="rId9" action="ppaction://hlinksldjump"/>
            <a:extLst>
              <a:ext uri="{FF2B5EF4-FFF2-40B4-BE49-F238E27FC236}">
                <a16:creationId xmlns:a16="http://schemas.microsoft.com/office/drawing/2014/main" id="{A1CC588A-7CFD-58EF-37F4-37ADDACB3A44}"/>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9" action="ppaction://hlinksldjump"/>
            <a:extLst>
              <a:ext uri="{FF2B5EF4-FFF2-40B4-BE49-F238E27FC236}">
                <a16:creationId xmlns:a16="http://schemas.microsoft.com/office/drawing/2014/main" id="{8B317910-615A-C06A-D347-158252462E3C}"/>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57974546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6"/>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24"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A11115A-2D1D-79DD-6F82-9516A7F7AD7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80C0AC7-87D3-3879-76D5-5F4A1EEB336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DFE37F3-65B8-8A31-F42F-18065C43C4D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EF6AC809-990B-20C6-5854-858D381E3C8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C903165-39EE-6C9A-96BB-9125226B00B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DFFD93B2-EF22-A99E-534F-B6523B4519D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B8FB04E1-F078-FE81-8A83-B445877AA88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36426" y="1179529"/>
            <a:ext cx="4905193" cy="1395647"/>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Tracking Methyl Bromide Consumption for QPS </a:t>
            </a:r>
            <a:r>
              <a:rPr kumimoji="0" lang="en-GB" sz="3200" b="0" i="1" u="none" strike="noStrike" kern="1200" cap="none" spc="0" normalizeH="0" baseline="0" noProof="0" dirty="0">
                <a:ln>
                  <a:noFill/>
                </a:ln>
                <a:solidFill>
                  <a:prstClr val="black"/>
                </a:solidFill>
                <a:effectLst/>
                <a:uLnTx/>
                <a:uFillTx/>
                <a:ea typeface="+mn-ea"/>
                <a:cs typeface="+mn-cs"/>
              </a:rPr>
              <a:t>(2015)</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36426" y="2451666"/>
            <a:ext cx="4917055" cy="2160000"/>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Efficient tracking of methyl bromide (MB) use requires close monitoring and a full understanding of both controlled and exempted uses. The IPPC has developed a list of articles typically fumigated with MB for quarantine and pre-shipment (QPS) purposes, which facilitates collection and reporting of MB usage data. Modifications may be made in accordance to each Party’s circumstances and may vary when the intended use of for quarantine or for pre-shipment. There are many examples of successful tracking and control systems around the world.</a:t>
            </a:r>
          </a:p>
        </p:txBody>
      </p:sp>
      <p:sp>
        <p:nvSpPr>
          <p:cNvPr id="2" name="TextBox 1">
            <a:extLst>
              <a:ext uri="{FF2B5EF4-FFF2-40B4-BE49-F238E27FC236}">
                <a16:creationId xmlns:a16="http://schemas.microsoft.com/office/drawing/2014/main" id="{54E10808-5579-D949-D18C-41C3AC3F080E}"/>
              </a:ext>
            </a:extLst>
          </p:cNvPr>
          <p:cNvSpPr txBox="1"/>
          <p:nvPr/>
        </p:nvSpPr>
        <p:spPr>
          <a:xfrm>
            <a:off x="6636426" y="5024972"/>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FD530B39-1C48-CDE3-F76A-3CC962D2B052}"/>
              </a:ext>
            </a:extLst>
          </p:cNvPr>
          <p:cNvSpPr txBox="1"/>
          <p:nvPr/>
        </p:nvSpPr>
        <p:spPr>
          <a:xfrm>
            <a:off x="6636426" y="589583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0639F653-0DF4-1D2F-A38C-25F77528A6BC}"/>
              </a:ext>
            </a:extLst>
          </p:cNvPr>
          <p:cNvSpPr txBox="1"/>
          <p:nvPr/>
        </p:nvSpPr>
        <p:spPr>
          <a:xfrm>
            <a:off x="6636426" y="5453075"/>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3C198679-EED2-6189-BCE5-1B22EB31352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0D47C453-2930-7C9A-B62B-202654B8448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capture d’écran, Site web, Page web&#10;&#10;Description générée automatiquement">
            <a:hlinkClick r:id="rId2"/>
            <a:extLst>
              <a:ext uri="{FF2B5EF4-FFF2-40B4-BE49-F238E27FC236}">
                <a16:creationId xmlns:a16="http://schemas.microsoft.com/office/drawing/2014/main" id="{2FB7B55F-F0CD-AABE-FA1A-F9801FC83D8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67706" y="982652"/>
            <a:ext cx="3282899" cy="4643559"/>
          </a:xfrm>
          <a:prstGeom prst="rect">
            <a:avLst/>
          </a:prstGeom>
        </p:spPr>
      </p:pic>
      <p:sp>
        <p:nvSpPr>
          <p:cNvPr id="20" name="Text Box 6">
            <a:extLst>
              <a:ext uri="{FF2B5EF4-FFF2-40B4-BE49-F238E27FC236}">
                <a16:creationId xmlns:a16="http://schemas.microsoft.com/office/drawing/2014/main" id="{1CDA94A1-46E1-7500-F1B3-C98BD3C3A981}"/>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6" name="Ellipse 5">
            <a:hlinkClick r:id="rId7" action="ppaction://hlinksldjump"/>
            <a:extLst>
              <a:ext uri="{FF2B5EF4-FFF2-40B4-BE49-F238E27FC236}">
                <a16:creationId xmlns:a16="http://schemas.microsoft.com/office/drawing/2014/main" id="{765C0891-CB7E-CF7A-E874-4EC05E46EDCE}"/>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Cercle avec flèche gauche avec un remplissage uni">
            <a:hlinkClick r:id="rId7" action="ppaction://hlinksldjump"/>
            <a:extLst>
              <a:ext uri="{FF2B5EF4-FFF2-40B4-BE49-F238E27FC236}">
                <a16:creationId xmlns:a16="http://schemas.microsoft.com/office/drawing/2014/main" id="{34C81EAE-0741-BB67-66CE-999BA764BAA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4" name="Ellipse 23">
            <a:hlinkClick r:id="rId9" action="ppaction://hlinksldjump"/>
            <a:extLst>
              <a:ext uri="{FF2B5EF4-FFF2-40B4-BE49-F238E27FC236}">
                <a16:creationId xmlns:a16="http://schemas.microsoft.com/office/drawing/2014/main" id="{009CC7CA-B02B-2611-D68F-B05CBA85855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9" action="ppaction://hlinksldjump"/>
            <a:extLst>
              <a:ext uri="{FF2B5EF4-FFF2-40B4-BE49-F238E27FC236}">
                <a16:creationId xmlns:a16="http://schemas.microsoft.com/office/drawing/2014/main" id="{926DEFDE-9A05-08FE-17F9-06F87C1E073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65866917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6"/>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24"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9BD1DB-61BB-032F-4E34-E819D7AC46C2}"/>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C761638-6E0B-270B-1932-A20768374C9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8614C156-4847-66E2-3848-FEBF21B9E93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D1EBC18E-A9EE-2014-5DA4-37579F8E3C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DE404D39-2243-137F-F9E0-E509272950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B8EF1BE5-A4C5-5F5C-35A1-650E26B9C3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A1D7D7E3-49DD-9B8E-E20D-39CBD699A42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D81A94E9-B169-C2EF-85A2-1C8782919BB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C3DF6311-B700-3FDD-4567-AB0CEDCA6538}"/>
              </a:ext>
            </a:extLst>
          </p:cNvPr>
          <p:cNvSpPr txBox="1"/>
          <p:nvPr/>
        </p:nvSpPr>
        <p:spPr>
          <a:xfrm>
            <a:off x="6520085" y="1254038"/>
            <a:ext cx="5187623"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Free Trade Zones and trade in ODS </a:t>
            </a:r>
            <a:r>
              <a:rPr kumimoji="0" lang="en-GB" sz="3200" b="0" i="1" u="none" strike="noStrike" kern="1200" cap="none" spc="0" normalizeH="0" baseline="0" noProof="0" dirty="0">
                <a:ln>
                  <a:noFill/>
                </a:ln>
                <a:solidFill>
                  <a:prstClr val="black"/>
                </a:solidFill>
                <a:effectLst/>
                <a:uLnTx/>
                <a:uFillTx/>
                <a:ea typeface="+mn-ea"/>
                <a:cs typeface="+mn-cs"/>
              </a:rPr>
              <a:t>(2015)</a:t>
            </a:r>
            <a:endParaRPr kumimoji="0" lang="en-GB"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5ED78410-B0E6-5AD9-029D-6796320E0162}"/>
              </a:ext>
            </a:extLst>
          </p:cNvPr>
          <p:cNvSpPr>
            <a:spLocks noGrp="1"/>
          </p:cNvSpPr>
          <p:nvPr>
            <p:ph idx="4294967295"/>
          </p:nvPr>
        </p:nvSpPr>
        <p:spPr>
          <a:xfrm>
            <a:off x="6553198" y="2490716"/>
            <a:ext cx="5098457" cy="185909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Free Trade Zones” (FTZ), are specifically defined areas within a country where goods may be imported/landed, handled, processed, assembled, manufactured or reconfigured, and re-exported with the companies deriving a wide range of benefits, for example, exemptions from duty and taxes, simplified administrative procedures and duty free imports of raw materials, machinery, parts and equipment. They are generally located around major ports, international airports, and national borders and locations with geographic advantages for trade. </a:t>
            </a:r>
          </a:p>
        </p:txBody>
      </p:sp>
      <p:sp>
        <p:nvSpPr>
          <p:cNvPr id="15" name="TextBox 14">
            <a:extLst>
              <a:ext uri="{FF2B5EF4-FFF2-40B4-BE49-F238E27FC236}">
                <a16:creationId xmlns:a16="http://schemas.microsoft.com/office/drawing/2014/main" id="{9F0B5C3D-7250-9807-B1C5-CFDCE861AE86}"/>
              </a:ext>
            </a:extLst>
          </p:cNvPr>
          <p:cNvSpPr txBox="1"/>
          <p:nvPr/>
        </p:nvSpPr>
        <p:spPr>
          <a:xfrm>
            <a:off x="6624565" y="4438704"/>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6" name="TextBox 15">
            <a:extLst>
              <a:ext uri="{FF2B5EF4-FFF2-40B4-BE49-F238E27FC236}">
                <a16:creationId xmlns:a16="http://schemas.microsoft.com/office/drawing/2014/main" id="{07F24A8B-2840-7CCB-9D9A-5146A9290E37}"/>
              </a:ext>
            </a:extLst>
          </p:cNvPr>
          <p:cNvSpPr txBox="1"/>
          <p:nvPr/>
        </p:nvSpPr>
        <p:spPr>
          <a:xfrm>
            <a:off x="6624565" y="570596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7" name="TextBox 16">
            <a:extLst>
              <a:ext uri="{FF2B5EF4-FFF2-40B4-BE49-F238E27FC236}">
                <a16:creationId xmlns:a16="http://schemas.microsoft.com/office/drawing/2014/main" id="{18F99504-4DC0-3CD6-D56F-9580540FDFAF}"/>
              </a:ext>
            </a:extLst>
          </p:cNvPr>
          <p:cNvSpPr txBox="1"/>
          <p:nvPr/>
        </p:nvSpPr>
        <p:spPr>
          <a:xfrm>
            <a:off x="6624565" y="5274786"/>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D0289698-C08C-B391-700B-CEA81E070456}"/>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412AC869-A01C-78D5-4ED8-0724AB83192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Appareils électroniques, ordinateur, capture d’écran&#10;&#10;Description générée automatiquement">
            <a:hlinkClick r:id="rId2"/>
            <a:extLst>
              <a:ext uri="{FF2B5EF4-FFF2-40B4-BE49-F238E27FC236}">
                <a16:creationId xmlns:a16="http://schemas.microsoft.com/office/drawing/2014/main" id="{BB33F3FA-50B5-AA19-4CDD-6F54EB82DF8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62679" y="915732"/>
            <a:ext cx="3347815" cy="4735380"/>
          </a:xfrm>
          <a:prstGeom prst="rect">
            <a:avLst/>
          </a:prstGeom>
        </p:spPr>
      </p:pic>
      <p:sp>
        <p:nvSpPr>
          <p:cNvPr id="20" name="Text Box 6">
            <a:extLst>
              <a:ext uri="{FF2B5EF4-FFF2-40B4-BE49-F238E27FC236}">
                <a16:creationId xmlns:a16="http://schemas.microsoft.com/office/drawing/2014/main" id="{02CA858B-0235-AE12-5629-64C25802BAC0}"/>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 name="Ellipse 1">
            <a:hlinkClick r:id="rId7" action="ppaction://hlinksldjump"/>
            <a:extLst>
              <a:ext uri="{FF2B5EF4-FFF2-40B4-BE49-F238E27FC236}">
                <a16:creationId xmlns:a16="http://schemas.microsoft.com/office/drawing/2014/main" id="{26595686-EF9E-D101-EB7B-C3F048F973A9}"/>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 name="Graphique 2" descr="Cercle avec flèche gauche avec un remplissage uni">
            <a:hlinkClick r:id="rId7" action="ppaction://hlinksldjump"/>
            <a:extLst>
              <a:ext uri="{FF2B5EF4-FFF2-40B4-BE49-F238E27FC236}">
                <a16:creationId xmlns:a16="http://schemas.microsoft.com/office/drawing/2014/main" id="{4C9E7155-7580-0AF3-1DF3-8B678643D14A}"/>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4" name="Ellipse 23">
            <a:hlinkClick r:id="rId9" action="ppaction://hlinksldjump"/>
            <a:extLst>
              <a:ext uri="{FF2B5EF4-FFF2-40B4-BE49-F238E27FC236}">
                <a16:creationId xmlns:a16="http://schemas.microsoft.com/office/drawing/2014/main" id="{15DF54EC-CA28-C6C6-B607-063F9074D73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9" action="ppaction://hlinksldjump"/>
            <a:extLst>
              <a:ext uri="{FF2B5EF4-FFF2-40B4-BE49-F238E27FC236}">
                <a16:creationId xmlns:a16="http://schemas.microsoft.com/office/drawing/2014/main" id="{9E800FC6-F458-572E-C5FF-E36BC7822AD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7" name="TextBox 26">
            <a:hlinkClick r:id="rId11"/>
            <a:extLst>
              <a:ext uri="{FF2B5EF4-FFF2-40B4-BE49-F238E27FC236}">
                <a16:creationId xmlns:a16="http://schemas.microsoft.com/office/drawing/2014/main" id="{6FE6ABC7-E8EB-ACA4-D6DB-857810E8A18A}"/>
              </a:ext>
            </a:extLst>
          </p:cNvPr>
          <p:cNvSpPr txBox="1"/>
          <p:nvPr/>
        </p:nvSpPr>
        <p:spPr>
          <a:xfrm>
            <a:off x="6624565" y="4869883"/>
            <a:ext cx="2324126" cy="369332"/>
          </a:xfrm>
          <a:prstGeom prst="rect">
            <a:avLst/>
          </a:prstGeom>
          <a:noFill/>
        </p:spPr>
        <p:txBody>
          <a:bodyPr wrap="square">
            <a:spAutoFit/>
          </a:bodyPr>
          <a:lstStyle/>
          <a:p>
            <a:r>
              <a:rPr lang="fr-FR" sz="1800" dirty="0" err="1">
                <a:solidFill>
                  <a:srgbClr val="1B397F"/>
                </a:solidFill>
                <a:hlinkClick r:id="rId12">
                  <a:extLst>
                    <a:ext uri="{A12FA001-AC4F-418D-AE19-62706E023703}">
                      <ahyp:hlinkClr xmlns:ahyp="http://schemas.microsoft.com/office/drawing/2018/hyperlinkcolor" val="tx"/>
                    </a:ext>
                  </a:extLst>
                </a:hlinkClick>
              </a:rPr>
              <a:t>اقرأها</a:t>
            </a:r>
            <a:r>
              <a:rPr lang="fr-FR" sz="1800" dirty="0">
                <a:solidFill>
                  <a:srgbClr val="1B397F"/>
                </a:solidFill>
                <a:hlinkClick r:id="rId12">
                  <a:extLst>
                    <a:ext uri="{A12FA001-AC4F-418D-AE19-62706E023703}">
                      <ahyp:hlinkClr xmlns:ahyp="http://schemas.microsoft.com/office/drawing/2018/hyperlinkcolor" val="tx"/>
                    </a:ext>
                  </a:extLst>
                </a:hlinkClick>
              </a:rPr>
              <a:t> </a:t>
            </a:r>
            <a:r>
              <a:rPr lang="fr-FR" sz="1800" dirty="0" err="1">
                <a:solidFill>
                  <a:srgbClr val="1B397F"/>
                </a:solidFill>
                <a:hlinkClick r:id="rId12">
                  <a:extLst>
                    <a:ext uri="{A12FA001-AC4F-418D-AE19-62706E023703}">
                      <ahyp:hlinkClr xmlns:ahyp="http://schemas.microsoft.com/office/drawing/2018/hyperlinkcolor" val="tx"/>
                    </a:ext>
                  </a:extLst>
                </a:hlinkClick>
              </a:rPr>
              <a:t>باللغة</a:t>
            </a:r>
            <a:r>
              <a:rPr lang="fr-FR" sz="1800" dirty="0">
                <a:solidFill>
                  <a:srgbClr val="1B397F"/>
                </a:solidFill>
                <a:hlinkClick r:id="rId12">
                  <a:extLst>
                    <a:ext uri="{A12FA001-AC4F-418D-AE19-62706E023703}">
                      <ahyp:hlinkClr xmlns:ahyp="http://schemas.microsoft.com/office/drawing/2018/hyperlinkcolor" val="tx"/>
                    </a:ext>
                  </a:extLst>
                </a:hlinkClick>
              </a:rPr>
              <a:t> </a:t>
            </a:r>
            <a:r>
              <a:rPr lang="fr-FR" sz="1800" dirty="0" err="1">
                <a:solidFill>
                  <a:srgbClr val="1B397F"/>
                </a:solidFill>
                <a:hlinkClick r:id="rId12">
                  <a:extLst>
                    <a:ext uri="{A12FA001-AC4F-418D-AE19-62706E023703}">
                      <ahyp:hlinkClr xmlns:ahyp="http://schemas.microsoft.com/office/drawing/2018/hyperlinkcolor" val="tx"/>
                    </a:ext>
                  </a:extLst>
                </a:hlinkClick>
              </a:rPr>
              <a:t>العربية</a:t>
            </a:r>
            <a:r>
              <a:rPr lang="fr-FR" sz="1800" dirty="0">
                <a:solidFill>
                  <a:srgbClr val="1B397F"/>
                </a:solidFill>
                <a:hlinkClick r:id="rId12">
                  <a:extLst>
                    <a:ext uri="{A12FA001-AC4F-418D-AE19-62706E023703}">
                      <ahyp:hlinkClr xmlns:ahyp="http://schemas.microsoft.com/office/drawing/2018/hyperlinkcolor" val="tx"/>
                    </a:ext>
                  </a:extLst>
                </a:hlinkClick>
              </a:rPr>
              <a:t> </a:t>
            </a:r>
            <a:r>
              <a:rPr lang="fr-FR" sz="1800" dirty="0" err="1">
                <a:solidFill>
                  <a:srgbClr val="1B397F"/>
                </a:solidFill>
                <a:hlinkClick r:id="rId12">
                  <a:extLst>
                    <a:ext uri="{A12FA001-AC4F-418D-AE19-62706E023703}">
                      <ahyp:hlinkClr xmlns:ahyp="http://schemas.microsoft.com/office/drawing/2018/hyperlinkcolor" val="tx"/>
                    </a:ext>
                  </a:extLst>
                </a:hlinkClick>
              </a:rPr>
              <a:t>هنا</a:t>
            </a:r>
            <a:endParaRPr lang="fr-FR" sz="1800" dirty="0">
              <a:solidFill>
                <a:srgbClr val="1B397F"/>
              </a:solidFill>
            </a:endParaRPr>
          </a:p>
        </p:txBody>
      </p:sp>
    </p:spTree>
    <p:extLst>
      <p:ext uri="{BB962C8B-B14F-4D97-AF65-F5344CB8AC3E}">
        <p14:creationId xmlns:p14="http://schemas.microsoft.com/office/powerpoint/2010/main" val="344208718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4"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5A6BF-FD91-ADD7-3CB8-4B80A7078C7F}"/>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9FA65A4-B41C-CFB2-3C30-EC47DDB1251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4F4D0E23-2DE1-3963-E60A-6E2B3EA779A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A05E70E3-FC7E-F739-41B6-BB25B2B2267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F4399D3-7213-868C-3F52-C43D0FE2FD3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AA95931F-A971-A0D9-6C9A-69BB265EB7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0F6EB617-7326-48AF-78E6-8EB8402D94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0FE65167-236E-E471-E016-B9AE5C3B62C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EA74A78-3BCA-183F-2719-26F9C46DC9DD}"/>
              </a:ext>
            </a:extLst>
          </p:cNvPr>
          <p:cNvSpPr txBox="1"/>
          <p:nvPr/>
        </p:nvSpPr>
        <p:spPr>
          <a:xfrm>
            <a:off x="6520085" y="1254038"/>
            <a:ext cx="5187623" cy="1325563"/>
          </a:xfrm>
        </p:spPr>
        <p:txBody>
          <a:bodyPr vert="horz" lIns="91440" tIns="45720" rIns="91440" bIns="45720" rtlCol="0" anchor="ctr">
            <a:noAutofit/>
          </a:bodyPr>
          <a:lstStyle/>
          <a:p>
            <a:pPr>
              <a:lnSpc>
                <a:spcPct val="90000"/>
              </a:lnSpc>
              <a:spcBef>
                <a:spcPct val="0"/>
              </a:spcBef>
              <a:spcAft>
                <a:spcPts val="600"/>
              </a:spcAft>
              <a:defRPr/>
            </a:pPr>
            <a:r>
              <a:rPr kumimoji="0" lang="en-GB" sz="3200" b="0" i="0" u="none" strike="noStrike" kern="1200" cap="none" spc="0" normalizeH="0" baseline="0" noProof="0" dirty="0">
                <a:ln>
                  <a:noFill/>
                </a:ln>
                <a:solidFill>
                  <a:prstClr val="black"/>
                </a:solidFill>
                <a:effectLst/>
                <a:uLnTx/>
                <a:uFillTx/>
                <a:ea typeface="+mn-ea"/>
                <a:cs typeface="+mn-cs"/>
              </a:rPr>
              <a:t>Management of Ozone Depleting Substances in the Global Fishing Industry </a:t>
            </a:r>
            <a:r>
              <a:rPr kumimoji="0" lang="en-GB" sz="3200" b="0" i="1" u="none" strike="noStrike" kern="1200" cap="none" spc="0" normalizeH="0" baseline="0" noProof="0" dirty="0">
                <a:ln>
                  <a:noFill/>
                </a:ln>
                <a:solidFill>
                  <a:prstClr val="black"/>
                </a:solidFill>
                <a:effectLst/>
                <a:uLnTx/>
                <a:uFillTx/>
                <a:ea typeface="+mn-ea"/>
                <a:cs typeface="+mn-cs"/>
              </a:rPr>
              <a:t>(2015)</a:t>
            </a:r>
            <a:endParaRPr kumimoji="0" lang="en-GB"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793B9166-A4A3-58E6-E23C-5DE5DE887C7A}"/>
              </a:ext>
            </a:extLst>
          </p:cNvPr>
          <p:cNvSpPr>
            <a:spLocks noGrp="1"/>
          </p:cNvSpPr>
          <p:nvPr>
            <p:ph idx="4294967295"/>
          </p:nvPr>
        </p:nvSpPr>
        <p:spPr>
          <a:xfrm>
            <a:off x="6544585" y="2687962"/>
            <a:ext cx="5098457" cy="2916000"/>
          </a:xfrm>
          <a:prstGeom prst="rect">
            <a:avLst/>
          </a:prstGeom>
        </p:spPr>
        <p:txBody>
          <a:bodyPr vert="horz" lIns="91440" tIns="45720" rIns="91440" bIns="45720" rtlCol="0">
            <a:normAutofit/>
          </a:bodyPr>
          <a:lstStyle/>
          <a:p>
            <a:pPr marL="0" indent="0">
              <a:lnSpc>
                <a:spcPct val="110000"/>
              </a:lnSpc>
              <a:spcBef>
                <a:spcPts val="0"/>
              </a:spcBef>
              <a:buNone/>
            </a:pPr>
            <a:r>
              <a:rPr lang="fr-FR" sz="1300" b="0" i="0" u="none" strike="noStrike" dirty="0" err="1">
                <a:solidFill>
                  <a:srgbClr val="1E1E1E"/>
                </a:solidFill>
                <a:effectLst/>
              </a:rPr>
              <a:t>Fisheries</a:t>
            </a:r>
            <a:r>
              <a:rPr lang="fr-FR" sz="1300" b="0" i="0" u="none" strike="noStrike" dirty="0">
                <a:solidFill>
                  <a:srgbClr val="1E1E1E"/>
                </a:solidFill>
                <a:effectLst/>
              </a:rPr>
              <a:t> </a:t>
            </a:r>
            <a:r>
              <a:rPr lang="fr-FR" sz="1300" b="0" i="0" u="none" strike="noStrike" dirty="0" err="1">
                <a:solidFill>
                  <a:srgbClr val="1E1E1E"/>
                </a:solidFill>
                <a:effectLst/>
              </a:rPr>
              <a:t>make</a:t>
            </a:r>
            <a:r>
              <a:rPr lang="fr-FR" sz="1300" b="0" i="0" u="none" strike="noStrike" dirty="0">
                <a:solidFill>
                  <a:srgbClr val="1E1E1E"/>
                </a:solidFill>
                <a:effectLst/>
              </a:rPr>
              <a:t> a major contribution to the </a:t>
            </a:r>
            <a:r>
              <a:rPr lang="fr-FR" sz="1300" b="0" i="0" u="none" strike="noStrike" dirty="0" err="1">
                <a:solidFill>
                  <a:srgbClr val="1E1E1E"/>
                </a:solidFill>
                <a:effectLst/>
              </a:rPr>
              <a:t>economies</a:t>
            </a:r>
            <a:r>
              <a:rPr lang="fr-FR" sz="1300" b="0" i="0" u="none" strike="noStrike" dirty="0">
                <a:solidFill>
                  <a:srgbClr val="1E1E1E"/>
                </a:solidFill>
                <a:effectLst/>
              </a:rPr>
              <a:t> of </a:t>
            </a:r>
            <a:r>
              <a:rPr lang="fr-FR" sz="1300" b="0" i="0" u="none" strike="noStrike" dirty="0" err="1">
                <a:solidFill>
                  <a:srgbClr val="1E1E1E"/>
                </a:solidFill>
                <a:effectLst/>
              </a:rPr>
              <a:t>many</a:t>
            </a:r>
            <a:r>
              <a:rPr lang="fr-FR" sz="1300" b="0" i="0" u="none" strike="noStrike" dirty="0">
                <a:solidFill>
                  <a:srgbClr val="1E1E1E"/>
                </a:solidFill>
                <a:effectLst/>
              </a:rPr>
              <a:t> </a:t>
            </a:r>
            <a:r>
              <a:rPr lang="fr-FR" sz="1300" b="0" i="0" u="none" strike="noStrike" dirty="0" err="1">
                <a:solidFill>
                  <a:srgbClr val="1E1E1E"/>
                </a:solidFill>
                <a:effectLst/>
              </a:rPr>
              <a:t>developing</a:t>
            </a:r>
            <a:r>
              <a:rPr lang="fr-FR" sz="1300" b="0" i="0" u="none" strike="noStrike" dirty="0">
                <a:solidFill>
                  <a:srgbClr val="1E1E1E"/>
                </a:solidFill>
                <a:effectLst/>
              </a:rPr>
              <a:t> countries </a:t>
            </a:r>
            <a:r>
              <a:rPr lang="fr-FR" sz="1300" b="0" i="0" u="none" strike="noStrike" dirty="0" err="1">
                <a:solidFill>
                  <a:srgbClr val="1E1E1E"/>
                </a:solidFill>
                <a:effectLst/>
              </a:rPr>
              <a:t>through</a:t>
            </a:r>
            <a:r>
              <a:rPr lang="fr-FR" sz="1300" b="0" i="0" u="none" strike="noStrike" dirty="0">
                <a:solidFill>
                  <a:srgbClr val="1E1E1E"/>
                </a:solidFill>
                <a:effectLst/>
              </a:rPr>
              <a:t> </a:t>
            </a:r>
            <a:r>
              <a:rPr lang="fr-FR" sz="1300" b="0" i="0" u="none" strike="noStrike" dirty="0" err="1">
                <a:solidFill>
                  <a:srgbClr val="1E1E1E"/>
                </a:solidFill>
                <a:effectLst/>
              </a:rPr>
              <a:t>foreign</a:t>
            </a:r>
            <a:r>
              <a:rPr lang="fr-FR" sz="1300" b="0" i="0" u="none" strike="noStrike" dirty="0">
                <a:solidFill>
                  <a:srgbClr val="1E1E1E"/>
                </a:solidFill>
                <a:effectLst/>
              </a:rPr>
              <a:t> exchange </a:t>
            </a:r>
            <a:r>
              <a:rPr lang="fr-FR" sz="1300" b="0" i="0" u="none" strike="noStrike" dirty="0" err="1">
                <a:solidFill>
                  <a:srgbClr val="1E1E1E"/>
                </a:solidFill>
                <a:effectLst/>
              </a:rPr>
              <a:t>earnings</a:t>
            </a:r>
            <a:r>
              <a:rPr lang="fr-FR" sz="1300" b="0" i="0" u="none" strike="noStrike" dirty="0">
                <a:solidFill>
                  <a:srgbClr val="1E1E1E"/>
                </a:solidFill>
                <a:effectLst/>
              </a:rPr>
              <a:t> and </a:t>
            </a:r>
            <a:r>
              <a:rPr lang="fr-FR" sz="1300" b="0" i="0" u="none" strike="noStrike" dirty="0" err="1">
                <a:solidFill>
                  <a:srgbClr val="1E1E1E"/>
                </a:solidFill>
                <a:effectLst/>
              </a:rPr>
              <a:t>employment</a:t>
            </a:r>
            <a:r>
              <a:rPr lang="fr-FR" sz="1300" b="0" i="0" u="none" strike="noStrike" dirty="0">
                <a:solidFill>
                  <a:srgbClr val="1E1E1E"/>
                </a:solidFill>
                <a:effectLst/>
              </a:rPr>
              <a:t> </a:t>
            </a:r>
            <a:r>
              <a:rPr lang="fr-FR" sz="1300" b="0" i="0" u="none" strike="noStrike" dirty="0" err="1">
                <a:solidFill>
                  <a:srgbClr val="1E1E1E"/>
                </a:solidFill>
                <a:effectLst/>
              </a:rPr>
              <a:t>creation</a:t>
            </a:r>
            <a:r>
              <a:rPr lang="fr-FR" sz="1300" b="0" i="0" u="none" strike="noStrike" dirty="0">
                <a:solidFill>
                  <a:srgbClr val="1E1E1E"/>
                </a:solidFill>
                <a:effectLst/>
              </a:rPr>
              <a:t>.</a:t>
            </a:r>
            <a:endParaRPr lang="en-GB" sz="1300" dirty="0"/>
          </a:p>
        </p:txBody>
      </p:sp>
      <p:sp>
        <p:nvSpPr>
          <p:cNvPr id="15" name="TextBox 14">
            <a:extLst>
              <a:ext uri="{FF2B5EF4-FFF2-40B4-BE49-F238E27FC236}">
                <a16:creationId xmlns:a16="http://schemas.microsoft.com/office/drawing/2014/main" id="{CABD17FE-DDE4-5ADF-3A35-75136EFD3FBA}"/>
              </a:ext>
            </a:extLst>
          </p:cNvPr>
          <p:cNvSpPr txBox="1"/>
          <p:nvPr/>
        </p:nvSpPr>
        <p:spPr>
          <a:xfrm>
            <a:off x="6624565" y="5028368"/>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C5CF6692-470C-6DB7-8C95-F50FD0DC74B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1D11D903-99EC-E922-4719-29934A63BD2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0" name="Text Box 6">
            <a:extLst>
              <a:ext uri="{FF2B5EF4-FFF2-40B4-BE49-F238E27FC236}">
                <a16:creationId xmlns:a16="http://schemas.microsoft.com/office/drawing/2014/main" id="{BC880BD1-F9D6-5D35-B603-9CE1E12A1033}"/>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 name="Ellipse 1">
            <a:hlinkClick r:id="rId5" action="ppaction://hlinksldjump"/>
            <a:extLst>
              <a:ext uri="{FF2B5EF4-FFF2-40B4-BE49-F238E27FC236}">
                <a16:creationId xmlns:a16="http://schemas.microsoft.com/office/drawing/2014/main" id="{A79154B8-0C90-8BA3-2BB5-E7B30992735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 name="Graphique 2" descr="Cercle avec flèche gauche avec un remplissage uni">
            <a:hlinkClick r:id="rId5" action="ppaction://hlinksldjump"/>
            <a:extLst>
              <a:ext uri="{FF2B5EF4-FFF2-40B4-BE49-F238E27FC236}">
                <a16:creationId xmlns:a16="http://schemas.microsoft.com/office/drawing/2014/main" id="{BB56E0DD-A810-1360-16AA-F5475207B28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4" name="Ellipse 23">
            <a:hlinkClick r:id="rId7" action="ppaction://hlinksldjump"/>
            <a:extLst>
              <a:ext uri="{FF2B5EF4-FFF2-40B4-BE49-F238E27FC236}">
                <a16:creationId xmlns:a16="http://schemas.microsoft.com/office/drawing/2014/main" id="{B1F2B6C1-5BF1-618C-BE26-18E562B123F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7" action="ppaction://hlinksldjump"/>
            <a:extLst>
              <a:ext uri="{FF2B5EF4-FFF2-40B4-BE49-F238E27FC236}">
                <a16:creationId xmlns:a16="http://schemas.microsoft.com/office/drawing/2014/main" id="{AD01543D-4AC8-FAEE-2181-D7EFD6B67B5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21" name="Image 20">
            <a:hlinkClick r:id="rId3"/>
            <a:extLst>
              <a:ext uri="{FF2B5EF4-FFF2-40B4-BE49-F238E27FC236}">
                <a16:creationId xmlns:a16="http://schemas.microsoft.com/office/drawing/2014/main" id="{EADF5842-C7BC-8AA9-E4A0-28AFC4FCE3ED}"/>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444531" y="895748"/>
            <a:ext cx="3405778" cy="4817367"/>
          </a:xfrm>
          <a:prstGeom prst="rect">
            <a:avLst/>
          </a:prstGeom>
        </p:spPr>
      </p:pic>
      <p:sp>
        <p:nvSpPr>
          <p:cNvPr id="22" name="TextBox 1">
            <a:extLst>
              <a:ext uri="{FF2B5EF4-FFF2-40B4-BE49-F238E27FC236}">
                <a16:creationId xmlns:a16="http://schemas.microsoft.com/office/drawing/2014/main" id="{0A009CCE-F509-1521-3574-3C441663DB96}"/>
              </a:ext>
            </a:extLst>
          </p:cNvPr>
          <p:cNvSpPr txBox="1"/>
          <p:nvPr/>
        </p:nvSpPr>
        <p:spPr>
          <a:xfrm>
            <a:off x="6624565" y="5485327"/>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Tree>
    <p:extLst>
      <p:ext uri="{BB962C8B-B14F-4D97-AF65-F5344CB8AC3E}">
        <p14:creationId xmlns:p14="http://schemas.microsoft.com/office/powerpoint/2010/main" val="257664480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4"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A852E-A5B9-759D-1317-A5BC6919F97B}"/>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8622F7F-A687-3A0D-1E74-B4A535D7E6C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173E86F8-1BEF-2470-5EA9-886A100460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2C84E53B-9921-658D-5C59-D75C743AE4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3A499679-5C53-2C5B-54A9-32747D8954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E0F1D012-427D-E826-FA05-736BE0DA135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C63966BD-449B-77F9-C38C-EFEC7A75C7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7AE092C5-07FF-AB49-D476-90314D64F52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F363BF3B-3611-24F7-2C68-1A021BE6CAB5}"/>
              </a:ext>
            </a:extLst>
          </p:cNvPr>
          <p:cNvSpPr txBox="1"/>
          <p:nvPr/>
        </p:nvSpPr>
        <p:spPr>
          <a:xfrm>
            <a:off x="6520085" y="1254038"/>
            <a:ext cx="5187623" cy="1325563"/>
          </a:xfrm>
        </p:spPr>
        <p:txBody>
          <a:bodyPr vert="horz" lIns="91440" tIns="45720" rIns="91440" bIns="45720" rtlCol="0" anchor="ctr">
            <a:noAutofit/>
          </a:bodyPr>
          <a:lstStyle/>
          <a:p>
            <a:pPr>
              <a:lnSpc>
                <a:spcPct val="90000"/>
              </a:lnSpc>
              <a:spcBef>
                <a:spcPct val="0"/>
              </a:spcBef>
              <a:spcAft>
                <a:spcPts val="600"/>
              </a:spcAft>
              <a:defRPr/>
            </a:pPr>
            <a:r>
              <a:rPr kumimoji="0" lang="en-GB" sz="3200" b="0" i="0" u="none" strike="noStrike" kern="1200" cap="none" spc="0" normalizeH="0" baseline="0" noProof="0" dirty="0">
                <a:ln>
                  <a:noFill/>
                </a:ln>
                <a:solidFill>
                  <a:prstClr val="black"/>
                </a:solidFill>
                <a:effectLst/>
                <a:uLnTx/>
                <a:uFillTx/>
                <a:ea typeface="+mn-ea"/>
                <a:cs typeface="+mn-cs"/>
              </a:rPr>
              <a:t>Promoting low-GWP refrigerants for air-conditioning sectors in high-ambient temperature countries (PRAHA) </a:t>
            </a:r>
            <a:r>
              <a:rPr kumimoji="0" lang="en-GB" sz="3200" b="0" i="1" u="none" strike="noStrike" kern="1200" cap="none" spc="0" normalizeH="0" baseline="0" noProof="0" dirty="0">
                <a:ln>
                  <a:noFill/>
                </a:ln>
                <a:solidFill>
                  <a:prstClr val="black"/>
                </a:solidFill>
                <a:effectLst/>
                <a:uLnTx/>
                <a:uFillTx/>
                <a:ea typeface="+mn-ea"/>
                <a:cs typeface="+mn-cs"/>
              </a:rPr>
              <a:t>(2015) </a:t>
            </a:r>
          </a:p>
        </p:txBody>
      </p:sp>
      <p:sp>
        <p:nvSpPr>
          <p:cNvPr id="10" name="Content Placeholder 2">
            <a:extLst>
              <a:ext uri="{FF2B5EF4-FFF2-40B4-BE49-F238E27FC236}">
                <a16:creationId xmlns:a16="http://schemas.microsoft.com/office/drawing/2014/main" id="{E187EE43-365E-2C15-5136-6F661A618F28}"/>
              </a:ext>
            </a:extLst>
          </p:cNvPr>
          <p:cNvSpPr>
            <a:spLocks noGrp="1"/>
          </p:cNvSpPr>
          <p:nvPr>
            <p:ph idx="4294967295"/>
          </p:nvPr>
        </p:nvSpPr>
        <p:spPr>
          <a:xfrm>
            <a:off x="6553198" y="3216357"/>
            <a:ext cx="5098457" cy="2916000"/>
          </a:xfrm>
          <a:prstGeom prst="rect">
            <a:avLst/>
          </a:prstGeom>
        </p:spPr>
        <p:txBody>
          <a:bodyPr vert="horz" lIns="91440" tIns="45720" rIns="91440" bIns="45720" rtlCol="0">
            <a:normAutofit/>
          </a:bodyPr>
          <a:lstStyle/>
          <a:p>
            <a:pPr marL="0" indent="0">
              <a:lnSpc>
                <a:spcPct val="110000"/>
              </a:lnSpc>
              <a:spcBef>
                <a:spcPts val="0"/>
              </a:spcBef>
              <a:buNone/>
            </a:pPr>
            <a:r>
              <a:rPr lang="fr-FR" sz="1300" b="0" i="0" u="none" strike="noStrike" dirty="0">
                <a:solidFill>
                  <a:srgbClr val="1E1E1E"/>
                </a:solidFill>
                <a:effectLst/>
              </a:rPr>
              <a:t>The </a:t>
            </a:r>
            <a:r>
              <a:rPr lang="fr-FR" sz="1300" b="0" i="0" u="none" strike="noStrike" dirty="0" err="1">
                <a:solidFill>
                  <a:srgbClr val="1E1E1E"/>
                </a:solidFill>
                <a:effectLst/>
              </a:rPr>
              <a:t>current</a:t>
            </a:r>
            <a:r>
              <a:rPr lang="fr-FR" sz="1300" b="0" i="0" u="none" strike="noStrike" dirty="0">
                <a:solidFill>
                  <a:srgbClr val="1E1E1E"/>
                </a:solidFill>
                <a:effectLst/>
              </a:rPr>
              <a:t> </a:t>
            </a:r>
            <a:r>
              <a:rPr lang="fr-FR" sz="1300" b="0" i="0" u="none" strike="noStrike" dirty="0" err="1">
                <a:solidFill>
                  <a:srgbClr val="1E1E1E"/>
                </a:solidFill>
                <a:effectLst/>
              </a:rPr>
              <a:t>commercially</a:t>
            </a:r>
            <a:r>
              <a:rPr lang="fr-FR" sz="1300" b="0" i="0" u="none" strike="noStrike" dirty="0">
                <a:solidFill>
                  <a:srgbClr val="1E1E1E"/>
                </a:solidFill>
                <a:effectLst/>
              </a:rPr>
              <a:t> </a:t>
            </a:r>
            <a:r>
              <a:rPr lang="fr-FR" sz="1300" b="0" i="0" u="none" strike="noStrike" dirty="0" err="1">
                <a:solidFill>
                  <a:srgbClr val="1E1E1E"/>
                </a:solidFill>
                <a:effectLst/>
              </a:rPr>
              <a:t>available</a:t>
            </a:r>
            <a:r>
              <a:rPr lang="fr-FR" sz="1300" b="0" i="0" u="none" strike="noStrike" dirty="0">
                <a:solidFill>
                  <a:srgbClr val="1E1E1E"/>
                </a:solidFill>
                <a:effectLst/>
              </a:rPr>
              <a:t> technologies, </a:t>
            </a:r>
            <a:r>
              <a:rPr lang="fr-FR" sz="1300" b="0" i="0" u="none" strike="noStrike" dirty="0" err="1">
                <a:solidFill>
                  <a:srgbClr val="1E1E1E"/>
                </a:solidFill>
                <a:effectLst/>
              </a:rPr>
              <a:t>used</a:t>
            </a:r>
            <a:r>
              <a:rPr lang="fr-FR" sz="1300" b="0" i="0" u="none" strike="noStrike" dirty="0">
                <a:solidFill>
                  <a:srgbClr val="1E1E1E"/>
                </a:solidFill>
                <a:effectLst/>
              </a:rPr>
              <a:t> as replacements for </a:t>
            </a:r>
            <a:r>
              <a:rPr lang="fr-FR" sz="1300" b="0" i="0" u="none" strike="noStrike" dirty="0" err="1">
                <a:solidFill>
                  <a:srgbClr val="1E1E1E"/>
                </a:solidFill>
                <a:effectLst/>
              </a:rPr>
              <a:t>HCFCs</a:t>
            </a:r>
            <a:r>
              <a:rPr lang="fr-FR" sz="1300" b="0" i="0" u="none" strike="noStrike" dirty="0">
                <a:solidFill>
                  <a:srgbClr val="1E1E1E"/>
                </a:solidFill>
                <a:effectLst/>
              </a:rPr>
              <a:t>, not </a:t>
            </a:r>
            <a:r>
              <a:rPr lang="fr-FR" sz="1300" b="0" i="0" u="none" strike="noStrike" dirty="0" err="1">
                <a:solidFill>
                  <a:srgbClr val="1E1E1E"/>
                </a:solidFill>
                <a:effectLst/>
              </a:rPr>
              <a:t>only</a:t>
            </a:r>
            <a:r>
              <a:rPr lang="fr-FR" sz="1300" b="0" i="0" u="none" strike="noStrike" dirty="0">
                <a:solidFill>
                  <a:srgbClr val="1E1E1E"/>
                </a:solidFill>
                <a:effectLst/>
              </a:rPr>
              <a:t> </a:t>
            </a:r>
            <a:r>
              <a:rPr lang="fr-FR" sz="1300" b="0" i="0" u="none" strike="noStrike" dirty="0" err="1">
                <a:solidFill>
                  <a:srgbClr val="1E1E1E"/>
                </a:solidFill>
                <a:effectLst/>
              </a:rPr>
              <a:t>perform</a:t>
            </a:r>
            <a:r>
              <a:rPr lang="fr-FR" sz="1300" b="0" i="0" u="none" strike="noStrike" dirty="0">
                <a:solidFill>
                  <a:srgbClr val="1E1E1E"/>
                </a:solidFill>
                <a:effectLst/>
              </a:rPr>
              <a:t> </a:t>
            </a:r>
            <a:r>
              <a:rPr lang="fr-FR" sz="1300" b="0" i="0" u="none" strike="noStrike" dirty="0" err="1">
                <a:solidFill>
                  <a:srgbClr val="1E1E1E"/>
                </a:solidFill>
                <a:effectLst/>
              </a:rPr>
              <a:t>less</a:t>
            </a:r>
            <a:r>
              <a:rPr lang="fr-FR" sz="1300" b="0" i="0" u="none" strike="noStrike" dirty="0">
                <a:solidFill>
                  <a:srgbClr val="1E1E1E"/>
                </a:solidFill>
                <a:effectLst/>
              </a:rPr>
              <a:t> </a:t>
            </a:r>
            <a:r>
              <a:rPr lang="fr-FR" sz="1300" b="0" i="0" u="none" strike="noStrike" dirty="0" err="1">
                <a:solidFill>
                  <a:srgbClr val="1E1E1E"/>
                </a:solidFill>
                <a:effectLst/>
              </a:rPr>
              <a:t>efficiently</a:t>
            </a:r>
            <a:r>
              <a:rPr lang="fr-FR" sz="1300" b="0" i="0" u="none" strike="noStrike" dirty="0">
                <a:solidFill>
                  <a:srgbClr val="1E1E1E"/>
                </a:solidFill>
                <a:effectLst/>
              </a:rPr>
              <a:t> in high-ambient conditions but </a:t>
            </a:r>
            <a:r>
              <a:rPr lang="fr-FR" sz="1300" b="0" i="0" u="none" strike="noStrike" dirty="0" err="1">
                <a:solidFill>
                  <a:srgbClr val="1E1E1E"/>
                </a:solidFill>
                <a:effectLst/>
              </a:rPr>
              <a:t>may</a:t>
            </a:r>
            <a:r>
              <a:rPr lang="fr-FR" sz="1300" b="0" i="0" u="none" strike="noStrike" dirty="0">
                <a:solidFill>
                  <a:srgbClr val="1E1E1E"/>
                </a:solidFill>
                <a:effectLst/>
              </a:rPr>
              <a:t> </a:t>
            </a:r>
            <a:r>
              <a:rPr lang="fr-FR" sz="1300" b="0" i="0" u="none" strike="noStrike" dirty="0" err="1">
                <a:solidFill>
                  <a:srgbClr val="1E1E1E"/>
                </a:solidFill>
                <a:effectLst/>
              </a:rPr>
              <a:t>also</a:t>
            </a:r>
            <a:r>
              <a:rPr lang="fr-FR" sz="1300" b="0" i="0" u="none" strike="noStrike" dirty="0">
                <a:solidFill>
                  <a:srgbClr val="1E1E1E"/>
                </a:solidFill>
                <a:effectLst/>
              </a:rPr>
              <a:t> </a:t>
            </a:r>
            <a:r>
              <a:rPr lang="fr-FR" sz="1300" b="0" i="0" u="none" strike="noStrike" dirty="0" err="1">
                <a:solidFill>
                  <a:srgbClr val="1E1E1E"/>
                </a:solidFill>
                <a:effectLst/>
              </a:rPr>
              <a:t>possess</a:t>
            </a:r>
            <a:r>
              <a:rPr lang="fr-FR" sz="1300" b="0" i="0" u="none" strike="noStrike" dirty="0">
                <a:solidFill>
                  <a:srgbClr val="1E1E1E"/>
                </a:solidFill>
                <a:effectLst/>
              </a:rPr>
              <a:t> high-GWP </a:t>
            </a:r>
            <a:r>
              <a:rPr lang="fr-FR" sz="1300" b="0" i="0" u="none" strike="noStrike" dirty="0" err="1">
                <a:solidFill>
                  <a:srgbClr val="1E1E1E"/>
                </a:solidFill>
                <a:effectLst/>
              </a:rPr>
              <a:t>characteristics</a:t>
            </a:r>
            <a:r>
              <a:rPr lang="fr-FR" sz="1300" b="0" i="0" u="none" strike="noStrike" dirty="0">
                <a:solidFill>
                  <a:srgbClr val="1E1E1E"/>
                </a:solidFill>
                <a:effectLst/>
              </a:rPr>
              <a:t> </a:t>
            </a:r>
            <a:r>
              <a:rPr lang="fr-FR" sz="1300" b="0" i="0" u="none" strike="noStrike" dirty="0" err="1">
                <a:solidFill>
                  <a:srgbClr val="1E1E1E"/>
                </a:solidFill>
                <a:effectLst/>
              </a:rPr>
              <a:t>which</a:t>
            </a:r>
            <a:r>
              <a:rPr lang="fr-FR" sz="1300" b="0" i="0" u="none" strike="noStrike" dirty="0">
                <a:solidFill>
                  <a:srgbClr val="1E1E1E"/>
                </a:solidFill>
                <a:effectLst/>
              </a:rPr>
              <a:t> do not </a:t>
            </a:r>
            <a:r>
              <a:rPr lang="fr-FR" sz="1300" b="0" i="0" u="none" strike="noStrike" dirty="0" err="1">
                <a:solidFill>
                  <a:srgbClr val="1E1E1E"/>
                </a:solidFill>
                <a:effectLst/>
              </a:rPr>
              <a:t>provide</a:t>
            </a:r>
            <a:r>
              <a:rPr lang="fr-FR" sz="1300" b="0" i="0" u="none" strike="noStrike" dirty="0">
                <a:solidFill>
                  <a:srgbClr val="1E1E1E"/>
                </a:solidFill>
                <a:effectLst/>
              </a:rPr>
              <a:t> optimum alternatives in the </a:t>
            </a:r>
            <a:r>
              <a:rPr lang="fr-FR" sz="1300" b="0" i="0" u="none" strike="noStrike" dirty="0" err="1">
                <a:solidFill>
                  <a:srgbClr val="1E1E1E"/>
                </a:solidFill>
                <a:effectLst/>
              </a:rPr>
              <a:t>context</a:t>
            </a:r>
            <a:r>
              <a:rPr lang="fr-FR" sz="1300" b="0" i="0" u="none" strike="noStrike" dirty="0">
                <a:solidFill>
                  <a:srgbClr val="1E1E1E"/>
                </a:solidFill>
                <a:effectLst/>
              </a:rPr>
              <a:t> of the HCFC phase-out programmes in </a:t>
            </a:r>
            <a:r>
              <a:rPr lang="fr-FR" sz="1300" b="0" i="0" u="none" strike="noStrike" dirty="0" err="1">
                <a:solidFill>
                  <a:srgbClr val="1E1E1E"/>
                </a:solidFill>
                <a:effectLst/>
              </a:rPr>
              <a:t>this</a:t>
            </a:r>
            <a:r>
              <a:rPr lang="fr-FR" sz="1300" b="0" i="0" u="none" strike="noStrike" dirty="0">
                <a:solidFill>
                  <a:srgbClr val="1E1E1E"/>
                </a:solidFill>
                <a:effectLst/>
              </a:rPr>
              <a:t> </a:t>
            </a:r>
            <a:r>
              <a:rPr lang="fr-FR" sz="1300" b="0" i="0" u="none" strike="noStrike" dirty="0" err="1">
                <a:solidFill>
                  <a:srgbClr val="1E1E1E"/>
                </a:solidFill>
                <a:effectLst/>
              </a:rPr>
              <a:t>sector</a:t>
            </a:r>
            <a:r>
              <a:rPr lang="fr-FR" sz="1300" b="0" i="0" u="none" strike="noStrike" dirty="0">
                <a:solidFill>
                  <a:srgbClr val="1E1E1E"/>
                </a:solidFill>
                <a:effectLst/>
              </a:rPr>
              <a:t>. This </a:t>
            </a:r>
            <a:r>
              <a:rPr lang="fr-FR" sz="1300" b="0" i="0" u="none" strike="noStrike" dirty="0" err="1">
                <a:solidFill>
                  <a:srgbClr val="1E1E1E"/>
                </a:solidFill>
                <a:effectLst/>
              </a:rPr>
              <a:t>exceptional</a:t>
            </a:r>
            <a:r>
              <a:rPr lang="fr-FR" sz="1300" b="0" i="0" u="none" strike="noStrike" dirty="0">
                <a:solidFill>
                  <a:srgbClr val="1E1E1E"/>
                </a:solidFill>
                <a:effectLst/>
              </a:rPr>
              <a:t> </a:t>
            </a:r>
            <a:r>
              <a:rPr lang="fr-FR" sz="1300" b="0" i="0" u="none" strike="noStrike" dirty="0" err="1">
                <a:solidFill>
                  <a:srgbClr val="1E1E1E"/>
                </a:solidFill>
                <a:effectLst/>
              </a:rPr>
              <a:t>project</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designed</a:t>
            </a:r>
            <a:r>
              <a:rPr lang="fr-FR" sz="1300" b="0" i="0" u="none" strike="noStrike" dirty="0">
                <a:solidFill>
                  <a:srgbClr val="1E1E1E"/>
                </a:solidFill>
                <a:effectLst/>
              </a:rPr>
              <a:t> to </a:t>
            </a:r>
            <a:r>
              <a:rPr lang="fr-FR" sz="1300" b="0" i="0" u="none" strike="noStrike" dirty="0" err="1">
                <a:solidFill>
                  <a:srgbClr val="1E1E1E"/>
                </a:solidFill>
                <a:effectLst/>
              </a:rPr>
              <a:t>respond</a:t>
            </a:r>
            <a:r>
              <a:rPr lang="fr-FR" sz="1300" b="0" i="0" u="none" strike="noStrike" dirty="0">
                <a:solidFill>
                  <a:srgbClr val="1E1E1E"/>
                </a:solidFill>
                <a:effectLst/>
              </a:rPr>
              <a:t> to </a:t>
            </a:r>
            <a:r>
              <a:rPr lang="fr-FR" sz="1300" b="0" i="0" u="none" strike="noStrike" dirty="0" err="1">
                <a:solidFill>
                  <a:srgbClr val="1E1E1E"/>
                </a:solidFill>
                <a:effectLst/>
              </a:rPr>
              <a:t>some</a:t>
            </a:r>
            <a:r>
              <a:rPr lang="fr-FR" sz="1300" b="0" i="0" u="none" strike="noStrike" dirty="0">
                <a:solidFill>
                  <a:srgbClr val="1E1E1E"/>
                </a:solidFill>
                <a:effectLst/>
              </a:rPr>
              <a:t> of the challenges </a:t>
            </a:r>
            <a:r>
              <a:rPr lang="fr-FR" sz="1300" b="0" i="0" u="none" strike="noStrike" dirty="0" err="1">
                <a:solidFill>
                  <a:srgbClr val="1E1E1E"/>
                </a:solidFill>
                <a:effectLst/>
              </a:rPr>
              <a:t>related</a:t>
            </a:r>
            <a:r>
              <a:rPr lang="fr-FR" sz="1300" b="0" i="0" u="none" strike="noStrike" dirty="0">
                <a:solidFill>
                  <a:srgbClr val="1E1E1E"/>
                </a:solidFill>
                <a:effectLst/>
              </a:rPr>
              <a:t> to the </a:t>
            </a:r>
            <a:r>
              <a:rPr lang="fr-FR" sz="1300" b="0" i="0" u="none" strike="noStrike" dirty="0" err="1">
                <a:solidFill>
                  <a:srgbClr val="1E1E1E"/>
                </a:solidFill>
                <a:effectLst/>
              </a:rPr>
              <a:t>availability</a:t>
            </a:r>
            <a:r>
              <a:rPr lang="fr-FR" sz="1300" b="0" i="0" u="none" strike="noStrike" dirty="0">
                <a:solidFill>
                  <a:srgbClr val="1E1E1E"/>
                </a:solidFill>
                <a:effectLst/>
              </a:rPr>
              <a:t> of </a:t>
            </a:r>
            <a:r>
              <a:rPr lang="fr-FR" sz="1300" b="0" i="0" u="none" strike="noStrike" dirty="0" err="1">
                <a:solidFill>
                  <a:srgbClr val="1E1E1E"/>
                </a:solidFill>
                <a:effectLst/>
              </a:rPr>
              <a:t>low</a:t>
            </a:r>
            <a:r>
              <a:rPr lang="fr-FR" sz="1300" b="0" i="0" u="none" strike="noStrike" dirty="0">
                <a:solidFill>
                  <a:srgbClr val="1E1E1E"/>
                </a:solidFill>
                <a:effectLst/>
              </a:rPr>
              <a:t>-GWP alternative </a:t>
            </a:r>
            <a:r>
              <a:rPr lang="fr-FR" sz="1300" b="0" i="0" u="none" strike="noStrike" dirty="0" err="1">
                <a:solidFill>
                  <a:srgbClr val="1E1E1E"/>
                </a:solidFill>
                <a:effectLst/>
              </a:rPr>
              <a:t>refrigerants</a:t>
            </a:r>
            <a:r>
              <a:rPr lang="fr-FR" sz="1300" b="0" i="0" u="none" strike="noStrike" dirty="0">
                <a:solidFill>
                  <a:srgbClr val="1E1E1E"/>
                </a:solidFill>
                <a:effectLst/>
              </a:rPr>
              <a:t> </a:t>
            </a:r>
            <a:r>
              <a:rPr lang="fr-FR" sz="1300" b="0" i="0" u="none" strike="noStrike" dirty="0" err="1">
                <a:solidFill>
                  <a:srgbClr val="1E1E1E"/>
                </a:solidFill>
                <a:effectLst/>
              </a:rPr>
              <a:t>that</a:t>
            </a:r>
            <a:r>
              <a:rPr lang="fr-FR" sz="1300" b="0" i="0" u="none" strike="noStrike" dirty="0">
                <a:solidFill>
                  <a:srgbClr val="1E1E1E"/>
                </a:solidFill>
                <a:effectLst/>
              </a:rPr>
              <a:t> are </a:t>
            </a:r>
            <a:r>
              <a:rPr lang="fr-FR" sz="1300" b="0" i="0" u="none" strike="noStrike" dirty="0" err="1">
                <a:solidFill>
                  <a:srgbClr val="1E1E1E"/>
                </a:solidFill>
                <a:effectLst/>
              </a:rPr>
              <a:t>sustainable</a:t>
            </a:r>
            <a:r>
              <a:rPr lang="fr-FR" sz="1300" b="0" i="0" u="none" strike="noStrike" dirty="0">
                <a:solidFill>
                  <a:srgbClr val="1E1E1E"/>
                </a:solidFill>
                <a:effectLst/>
              </a:rPr>
              <a:t> in the long </a:t>
            </a:r>
            <a:r>
              <a:rPr lang="fr-FR" sz="1300" b="0" i="0" u="none" strike="noStrike" dirty="0" err="1">
                <a:solidFill>
                  <a:srgbClr val="1E1E1E"/>
                </a:solidFill>
                <a:effectLst/>
              </a:rPr>
              <a:t>term</a:t>
            </a:r>
            <a:r>
              <a:rPr lang="fr-FR" sz="1300" b="0" i="0" u="none" strike="noStrike" dirty="0">
                <a:solidFill>
                  <a:srgbClr val="1E1E1E"/>
                </a:solidFill>
                <a:effectLst/>
              </a:rPr>
              <a:t> and </a:t>
            </a:r>
            <a:r>
              <a:rPr lang="fr-FR" sz="1300" b="0" i="0" u="none" strike="noStrike" dirty="0" err="1">
                <a:solidFill>
                  <a:srgbClr val="1E1E1E"/>
                </a:solidFill>
                <a:effectLst/>
              </a:rPr>
              <a:t>their</a:t>
            </a:r>
            <a:r>
              <a:rPr lang="fr-FR" sz="1300" b="0" i="0" u="none" strike="noStrike" dirty="0">
                <a:solidFill>
                  <a:srgbClr val="1E1E1E"/>
                </a:solidFill>
                <a:effectLst/>
              </a:rPr>
              <a:t> </a:t>
            </a:r>
            <a:r>
              <a:rPr lang="fr-FR" sz="1300" b="0" i="0" u="none" strike="noStrike" dirty="0" err="1">
                <a:solidFill>
                  <a:srgbClr val="1E1E1E"/>
                </a:solidFill>
                <a:effectLst/>
              </a:rPr>
              <a:t>associated</a:t>
            </a:r>
            <a:r>
              <a:rPr lang="fr-FR" sz="1300" b="0" i="0" u="none" strike="noStrike" dirty="0">
                <a:solidFill>
                  <a:srgbClr val="1E1E1E"/>
                </a:solidFill>
                <a:effectLst/>
              </a:rPr>
              <a:t> technologies </a:t>
            </a:r>
            <a:r>
              <a:rPr lang="fr-FR" sz="1300" b="0" i="0" u="none" strike="noStrike" dirty="0" err="1">
                <a:solidFill>
                  <a:srgbClr val="1E1E1E"/>
                </a:solidFill>
                <a:effectLst/>
              </a:rPr>
              <a:t>including</a:t>
            </a:r>
            <a:r>
              <a:rPr lang="fr-FR" sz="1300" b="0" i="0" u="none" strike="noStrike" dirty="0">
                <a:solidFill>
                  <a:srgbClr val="1E1E1E"/>
                </a:solidFill>
                <a:effectLst/>
              </a:rPr>
              <a:t> final </a:t>
            </a:r>
            <a:r>
              <a:rPr lang="fr-FR" sz="1300" b="0" i="0" u="none" strike="noStrike" dirty="0" err="1">
                <a:solidFill>
                  <a:srgbClr val="1E1E1E"/>
                </a:solidFill>
                <a:effectLst/>
              </a:rPr>
              <a:t>products</a:t>
            </a:r>
            <a:r>
              <a:rPr lang="fr-FR" sz="1300" b="0" i="0" u="none" strike="noStrike" dirty="0">
                <a:solidFill>
                  <a:srgbClr val="1E1E1E"/>
                </a:solidFill>
                <a:effectLst/>
              </a:rPr>
              <a:t>, components, and </a:t>
            </a:r>
            <a:r>
              <a:rPr lang="fr-FR" sz="1300" b="0" i="0" u="none" strike="noStrike" dirty="0" err="1">
                <a:solidFill>
                  <a:srgbClr val="1E1E1E"/>
                </a:solidFill>
                <a:effectLst/>
              </a:rPr>
              <a:t>accessories</a:t>
            </a:r>
            <a:r>
              <a:rPr lang="fr-FR" sz="1300" b="0" i="0" u="none" strike="noStrike" dirty="0">
                <a:solidFill>
                  <a:srgbClr val="1E1E1E"/>
                </a:solidFill>
                <a:effectLst/>
              </a:rPr>
              <a:t> in high-ambient </a:t>
            </a:r>
            <a:r>
              <a:rPr lang="fr-FR" sz="1300" b="0" i="0" u="none" strike="noStrike" dirty="0" err="1">
                <a:solidFill>
                  <a:srgbClr val="1E1E1E"/>
                </a:solidFill>
                <a:effectLst/>
              </a:rPr>
              <a:t>temperature</a:t>
            </a:r>
            <a:r>
              <a:rPr lang="fr-FR" sz="1300" b="0" i="0" u="none" strike="noStrike" dirty="0">
                <a:solidFill>
                  <a:srgbClr val="1E1E1E"/>
                </a:solidFill>
                <a:effectLst/>
              </a:rPr>
              <a:t> countries.</a:t>
            </a:r>
            <a:endParaRPr lang="en-GB" sz="1300" dirty="0"/>
          </a:p>
        </p:txBody>
      </p:sp>
      <p:sp>
        <p:nvSpPr>
          <p:cNvPr id="15" name="TextBox 14">
            <a:extLst>
              <a:ext uri="{FF2B5EF4-FFF2-40B4-BE49-F238E27FC236}">
                <a16:creationId xmlns:a16="http://schemas.microsoft.com/office/drawing/2014/main" id="{916D32E5-3689-D50A-4BB3-6142335DAA23}"/>
              </a:ext>
            </a:extLst>
          </p:cNvPr>
          <p:cNvSpPr txBox="1"/>
          <p:nvPr/>
        </p:nvSpPr>
        <p:spPr>
          <a:xfrm>
            <a:off x="6520835" y="5513060"/>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5F6E3549-58B0-2369-A752-BFCD472EC81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B5EACE58-F06E-E1B5-6375-8BB1374BAED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0" name="Text Box 6">
            <a:extLst>
              <a:ext uri="{FF2B5EF4-FFF2-40B4-BE49-F238E27FC236}">
                <a16:creationId xmlns:a16="http://schemas.microsoft.com/office/drawing/2014/main" id="{F4B831C1-E68A-46F9-CE38-E7FEADFB8936}"/>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 name="Ellipse 1">
            <a:hlinkClick r:id="rId5" action="ppaction://hlinksldjump"/>
            <a:extLst>
              <a:ext uri="{FF2B5EF4-FFF2-40B4-BE49-F238E27FC236}">
                <a16:creationId xmlns:a16="http://schemas.microsoft.com/office/drawing/2014/main" id="{4662FF56-3326-1D82-A7CD-87299AD4EF2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 name="Graphique 2" descr="Cercle avec flèche gauche avec un remplissage uni">
            <a:hlinkClick r:id="rId5" action="ppaction://hlinksldjump"/>
            <a:extLst>
              <a:ext uri="{FF2B5EF4-FFF2-40B4-BE49-F238E27FC236}">
                <a16:creationId xmlns:a16="http://schemas.microsoft.com/office/drawing/2014/main" id="{1605D98B-4A23-F1C2-1C62-B08955E9AA1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4" name="Ellipse 23">
            <a:hlinkClick r:id="rId7" action="ppaction://hlinksldjump"/>
            <a:extLst>
              <a:ext uri="{FF2B5EF4-FFF2-40B4-BE49-F238E27FC236}">
                <a16:creationId xmlns:a16="http://schemas.microsoft.com/office/drawing/2014/main" id="{A6F6FAB1-870F-9E3B-6B0C-BC1E4F966A0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7" action="ppaction://hlinksldjump"/>
            <a:extLst>
              <a:ext uri="{FF2B5EF4-FFF2-40B4-BE49-F238E27FC236}">
                <a16:creationId xmlns:a16="http://schemas.microsoft.com/office/drawing/2014/main" id="{2411A46C-7CBF-0EB9-9E25-11EC1AC701AA}"/>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2" name="TextBox 1">
            <a:extLst>
              <a:ext uri="{FF2B5EF4-FFF2-40B4-BE49-F238E27FC236}">
                <a16:creationId xmlns:a16="http://schemas.microsoft.com/office/drawing/2014/main" id="{65C89C22-70FE-F5FC-D35F-19D5FCB1078D}"/>
              </a:ext>
            </a:extLst>
          </p:cNvPr>
          <p:cNvSpPr txBox="1"/>
          <p:nvPr/>
        </p:nvSpPr>
        <p:spPr>
          <a:xfrm>
            <a:off x="6553196" y="5945069"/>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pic>
        <p:nvPicPr>
          <p:cNvPr id="19" name="Image 18" descr="Une image contenant texte, ordinateur, capture d’écran, Site web&#10;&#10;Description générée automatiquement">
            <a:hlinkClick r:id="rId3"/>
            <a:extLst>
              <a:ext uri="{FF2B5EF4-FFF2-40B4-BE49-F238E27FC236}">
                <a16:creationId xmlns:a16="http://schemas.microsoft.com/office/drawing/2014/main" id="{6507A7D2-6F88-1E71-EF8A-DB94C17AD88C}"/>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1459324" y="916158"/>
            <a:ext cx="3363053" cy="4756934"/>
          </a:xfrm>
          <a:prstGeom prst="rect">
            <a:avLst/>
          </a:prstGeom>
        </p:spPr>
      </p:pic>
    </p:spTree>
    <p:extLst>
      <p:ext uri="{BB962C8B-B14F-4D97-AF65-F5344CB8AC3E}">
        <p14:creationId xmlns:p14="http://schemas.microsoft.com/office/powerpoint/2010/main" val="45695502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4"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28D09912-48B1-946C-985D-B1485F36517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133EC48A-73CE-B0FC-4315-E052134647A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CB38AD60-7807-628D-8E9A-1C6B9AA050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F09F8D7B-4F2D-0364-4CE7-8A2B4A62340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DA19C90A-F1CB-FC33-8194-B1903EA7D5F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E44202AA-53BE-39EB-0BDE-AB36BB876FC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870334E9-12CC-2139-9764-22D46AF3B6B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932702" y="1172335"/>
            <a:ext cx="4781130" cy="1395647"/>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How the Montreal Protocol Protects Health </a:t>
            </a:r>
            <a:r>
              <a:rPr kumimoji="0" lang="en-GB" sz="3200" b="0" i="1" u="none" strike="noStrike" kern="1200" cap="none" spc="0" normalizeH="0" baseline="0" noProof="0" dirty="0">
                <a:ln>
                  <a:noFill/>
                </a:ln>
                <a:solidFill>
                  <a:prstClr val="black"/>
                </a:solidFill>
                <a:effectLst/>
                <a:uLnTx/>
                <a:uFillTx/>
                <a:ea typeface="+mn-ea"/>
                <a:cs typeface="+mn-cs"/>
              </a:rPr>
              <a:t>(2014)</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955614" y="2364015"/>
            <a:ext cx="4781129" cy="407937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booklet aims to assist foam enterprises, especially SMEs, to better understand policies on HCFC phase-out, access to assistance from the Multilateral Fund for the Implementation of the Montreal Protocol and access alternative technologies in different foam applications taking into account challenges in converting to alternative technology. It also discusses some tips on how to identify enterprises that may use HCFCs and verify the HCFCs consumption of enterprises.</a:t>
            </a:r>
          </a:p>
        </p:txBody>
      </p:sp>
      <p:sp>
        <p:nvSpPr>
          <p:cNvPr id="2" name="TextBox 1">
            <a:extLst>
              <a:ext uri="{FF2B5EF4-FFF2-40B4-BE49-F238E27FC236}">
                <a16:creationId xmlns:a16="http://schemas.microsoft.com/office/drawing/2014/main" id="{54E10808-5579-D949-D18C-41C3AC3F080E}"/>
              </a:ext>
            </a:extLst>
          </p:cNvPr>
          <p:cNvSpPr txBox="1"/>
          <p:nvPr/>
        </p:nvSpPr>
        <p:spPr>
          <a:xfrm>
            <a:off x="6953670" y="602653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Lisez</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-le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98C4CC99-F361-23D6-9E76-4E83C736A03D}"/>
              </a:ext>
            </a:extLst>
          </p:cNvPr>
          <p:cNvSpPr txBox="1"/>
          <p:nvPr/>
        </p:nvSpPr>
        <p:spPr>
          <a:xfrm>
            <a:off x="6953670" y="476372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2BBBB0E6-20F2-098B-6F9F-3038422CC7B2}"/>
              </a:ext>
            </a:extLst>
          </p:cNvPr>
          <p:cNvSpPr txBox="1"/>
          <p:nvPr/>
        </p:nvSpPr>
        <p:spPr>
          <a:xfrm>
            <a:off x="6953670" y="5605599"/>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F4B80FF7-5AD8-68AC-0EEB-475E59A886C3}"/>
              </a:ext>
            </a:extLst>
          </p:cNvPr>
          <p:cNvSpPr txBox="1"/>
          <p:nvPr/>
        </p:nvSpPr>
        <p:spPr>
          <a:xfrm>
            <a:off x="6953670" y="5184661"/>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8" name="Ellipse 17">
            <a:extLst>
              <a:ext uri="{FF2B5EF4-FFF2-40B4-BE49-F238E27FC236}">
                <a16:creationId xmlns:a16="http://schemas.microsoft.com/office/drawing/2014/main" id="{68F3F8D0-84FD-132A-2DBB-B86A5F393C14}"/>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1" name="Image 20" descr="Une image contenant texte, ordinateur, capture d’écran, Site web&#10;&#10;Description générée automatiquement">
            <a:hlinkClick r:id="rId3"/>
            <a:extLst>
              <a:ext uri="{FF2B5EF4-FFF2-40B4-BE49-F238E27FC236}">
                <a16:creationId xmlns:a16="http://schemas.microsoft.com/office/drawing/2014/main" id="{4F500948-646A-C295-C7DF-34738948D93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75073" y="977399"/>
            <a:ext cx="3312246" cy="4685069"/>
          </a:xfrm>
          <a:prstGeom prst="rect">
            <a:avLst/>
          </a:prstGeom>
        </p:spPr>
      </p:pic>
      <p:sp>
        <p:nvSpPr>
          <p:cNvPr id="8" name="Ellipse 7">
            <a:hlinkClick r:id="rId7" action="ppaction://hlinksldjump"/>
            <a:extLst>
              <a:ext uri="{FF2B5EF4-FFF2-40B4-BE49-F238E27FC236}">
                <a16:creationId xmlns:a16="http://schemas.microsoft.com/office/drawing/2014/main" id="{D0421054-AC0D-E742-0B9C-3E172C78CE5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1" name="Graphique 10" descr="Cercle avec flèche gauche avec un remplissage uni">
            <a:hlinkClick r:id="rId7" action="ppaction://hlinksldjump"/>
            <a:extLst>
              <a:ext uri="{FF2B5EF4-FFF2-40B4-BE49-F238E27FC236}">
                <a16:creationId xmlns:a16="http://schemas.microsoft.com/office/drawing/2014/main" id="{C6E115E4-FD04-CE45-A319-341BD1BB0945}"/>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5" name="Ellipse 24">
            <a:hlinkClick r:id="rId9" action="ppaction://hlinksldjump"/>
            <a:extLst>
              <a:ext uri="{FF2B5EF4-FFF2-40B4-BE49-F238E27FC236}">
                <a16:creationId xmlns:a16="http://schemas.microsoft.com/office/drawing/2014/main" id="{C97166CD-5B2D-EAAC-E60E-4700FCEE191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9" action="ppaction://hlinksldjump"/>
            <a:extLst>
              <a:ext uri="{FF2B5EF4-FFF2-40B4-BE49-F238E27FC236}">
                <a16:creationId xmlns:a16="http://schemas.microsoft.com/office/drawing/2014/main" id="{056371F6-AC17-2F9D-8217-6A39782E7BBD}"/>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22" name="Image 21" descr="Une image contenant Bleu électrique, Police, symbole, Rectangle&#10;&#10;Description générée automatiquement">
            <a:extLst>
              <a:ext uri="{FF2B5EF4-FFF2-40B4-BE49-F238E27FC236}">
                <a16:creationId xmlns:a16="http://schemas.microsoft.com/office/drawing/2014/main" id="{B5650F15-12BC-4F3E-F7B9-FD2DF59F2866}"/>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3" name="Text Box 6">
            <a:extLst>
              <a:ext uri="{FF2B5EF4-FFF2-40B4-BE49-F238E27FC236}">
                <a16:creationId xmlns:a16="http://schemas.microsoft.com/office/drawing/2014/main" id="{2508BA9A-4241-CB14-F566-D73CBA6D4A1D}"/>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5910027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8"/>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5"/>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25"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75836-509B-A439-BF93-E8084BE09ECB}"/>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1EF0DF73-5212-0428-A2CC-B33248B78A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AFA9ADF4-159F-8E01-DB00-069B3E7B09A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2A706A24-732C-629B-71E0-AB21D69D387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784F00DA-7EA4-17E8-0B2F-404892114B4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ECA52428-D4F3-B6B1-9615-62A334C4A71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17B8D430-F677-E0D3-8138-51A414D66F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8C73A3C2-49C2-6971-DB49-AA52E795F61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FC277CE5-6C7A-E465-BA70-E92F37C05B77}"/>
              </a:ext>
            </a:extLst>
          </p:cNvPr>
          <p:cNvSpPr txBox="1"/>
          <p:nvPr/>
        </p:nvSpPr>
        <p:spPr>
          <a:xfrm>
            <a:off x="6932703" y="1172335"/>
            <a:ext cx="3911540" cy="1395647"/>
          </a:xfrm>
        </p:spPr>
        <p:txBody>
          <a:bodyPr vert="horz" lIns="91440" tIns="45720" rIns="91440" bIns="45720" rtlCol="0" anchor="ctr">
            <a:normAutofit fontScale="77500" lnSpcReduction="20000"/>
          </a:bodyPr>
          <a:lstStyle/>
          <a:p>
            <a:pPr>
              <a:lnSpc>
                <a:spcPct val="90000"/>
              </a:lnSpc>
              <a:spcBef>
                <a:spcPct val="0"/>
              </a:spcBef>
              <a:spcAft>
                <a:spcPts val="600"/>
              </a:spcAft>
              <a:defRPr/>
            </a:pPr>
            <a:r>
              <a:rPr kumimoji="0" lang="en-GB" sz="3200" b="0" i="0" u="none" strike="noStrike" kern="1200" cap="none" spc="0" normalizeH="0" baseline="0" noProof="0" dirty="0">
                <a:ln>
                  <a:noFill/>
                </a:ln>
                <a:solidFill>
                  <a:prstClr val="black"/>
                </a:solidFill>
                <a:effectLst/>
                <a:uLnTx/>
                <a:uFillTx/>
                <a:ea typeface="+mn-ea"/>
                <a:cs typeface="+mn-cs"/>
              </a:rPr>
              <a:t>Adoption of a Sustainable Green Technology Approach in Shoe Sole Production in Guanajuato, Mexico </a:t>
            </a:r>
            <a:r>
              <a:rPr kumimoji="0" lang="en-GB" sz="3200" b="0" i="1" u="none" strike="noStrike" kern="1200" cap="none" spc="0" normalizeH="0" baseline="0" noProof="0" dirty="0">
                <a:ln>
                  <a:noFill/>
                </a:ln>
                <a:solidFill>
                  <a:prstClr val="black"/>
                </a:solidFill>
                <a:effectLst/>
                <a:uLnTx/>
                <a:uFillTx/>
                <a:ea typeface="+mn-ea"/>
                <a:cs typeface="+mn-cs"/>
              </a:rPr>
              <a:t>(2014)</a:t>
            </a:r>
          </a:p>
        </p:txBody>
      </p:sp>
      <p:sp>
        <p:nvSpPr>
          <p:cNvPr id="10" name="Content Placeholder 2">
            <a:extLst>
              <a:ext uri="{FF2B5EF4-FFF2-40B4-BE49-F238E27FC236}">
                <a16:creationId xmlns:a16="http://schemas.microsoft.com/office/drawing/2014/main" id="{D6952CDB-4EC7-884E-205F-47E40726BBFC}"/>
              </a:ext>
            </a:extLst>
          </p:cNvPr>
          <p:cNvSpPr>
            <a:spLocks noGrp="1"/>
          </p:cNvSpPr>
          <p:nvPr>
            <p:ph idx="4294967295"/>
          </p:nvPr>
        </p:nvSpPr>
        <p:spPr>
          <a:xfrm>
            <a:off x="6937584" y="2556092"/>
            <a:ext cx="4781129" cy="407937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manufacture of shoes is an important industry in Mexico—particularly in the Guanajuato region which produces each year around 244 million pairs of shoes in over 7,000 enterprises that employ 135,000 people directly (and some 270,000 indirectly). Most of these shoes are fit with microcellular polyurethane </a:t>
            </a:r>
            <a:r>
              <a:rPr lang="en-GB" sz="1300" dirty="0" err="1"/>
              <a:t>shoesoles</a:t>
            </a:r>
            <a:r>
              <a:rPr lang="en-GB" sz="1300" dirty="0"/>
              <a:t> many of which, in turn, are blown with HCFC-141b. Other than rigid insulation foams, the blowing agent requires blowing capability only—while providing good structural properties—no thermal insulation.</a:t>
            </a:r>
          </a:p>
        </p:txBody>
      </p:sp>
      <p:sp>
        <p:nvSpPr>
          <p:cNvPr id="3" name="TextBox 2">
            <a:extLst>
              <a:ext uri="{FF2B5EF4-FFF2-40B4-BE49-F238E27FC236}">
                <a16:creationId xmlns:a16="http://schemas.microsoft.com/office/drawing/2014/main" id="{E00C200A-1D85-BA30-E814-A3C5340730BC}"/>
              </a:ext>
            </a:extLst>
          </p:cNvPr>
          <p:cNvSpPr txBox="1"/>
          <p:nvPr/>
        </p:nvSpPr>
        <p:spPr>
          <a:xfrm>
            <a:off x="6932702" y="5132691"/>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8" name="Ellipse 7">
            <a:hlinkClick r:id="rId3" action="ppaction://hlinksldjump"/>
            <a:extLst>
              <a:ext uri="{FF2B5EF4-FFF2-40B4-BE49-F238E27FC236}">
                <a16:creationId xmlns:a16="http://schemas.microsoft.com/office/drawing/2014/main" id="{B58839A4-62DD-CBB7-1E7A-C20D5D300F8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1" name="Graphique 10" descr="Cercle avec flèche gauche avec un remplissage uni">
            <a:hlinkClick r:id="rId3" action="ppaction://hlinksldjump"/>
            <a:extLst>
              <a:ext uri="{FF2B5EF4-FFF2-40B4-BE49-F238E27FC236}">
                <a16:creationId xmlns:a16="http://schemas.microsoft.com/office/drawing/2014/main" id="{0870BDD5-E3B3-5F18-DD7C-3A19865114A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090438" y="246750"/>
            <a:ext cx="669408" cy="669408"/>
          </a:xfrm>
          <a:prstGeom prst="rect">
            <a:avLst/>
          </a:prstGeom>
        </p:spPr>
      </p:pic>
      <p:sp>
        <p:nvSpPr>
          <p:cNvPr id="25" name="Ellipse 24">
            <a:hlinkClick r:id="rId5" action="ppaction://hlinksldjump"/>
            <a:extLst>
              <a:ext uri="{FF2B5EF4-FFF2-40B4-BE49-F238E27FC236}">
                <a16:creationId xmlns:a16="http://schemas.microsoft.com/office/drawing/2014/main" id="{0ED8E8F0-B898-AFEB-0383-0B0860B00207}"/>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5" action="ppaction://hlinksldjump"/>
            <a:extLst>
              <a:ext uri="{FF2B5EF4-FFF2-40B4-BE49-F238E27FC236}">
                <a16:creationId xmlns:a16="http://schemas.microsoft.com/office/drawing/2014/main" id="{043200C4-A209-07BF-DAA9-4486BAD04D2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 name="Ellipse 1">
            <a:extLst>
              <a:ext uri="{FF2B5EF4-FFF2-40B4-BE49-F238E27FC236}">
                <a16:creationId xmlns:a16="http://schemas.microsoft.com/office/drawing/2014/main" id="{D277EB10-80A0-5349-D3C2-2C9278ACAB76}"/>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2" name="Image 21" descr="Une image contenant Bleu électrique, Police, symbole, Rectangle&#10;&#10;Description générée automatiquement">
            <a:extLst>
              <a:ext uri="{FF2B5EF4-FFF2-40B4-BE49-F238E27FC236}">
                <a16:creationId xmlns:a16="http://schemas.microsoft.com/office/drawing/2014/main" id="{4E352326-D438-36D8-DFB3-A3BA3D7E72AE}"/>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3" name="Text Box 6">
            <a:extLst>
              <a:ext uri="{FF2B5EF4-FFF2-40B4-BE49-F238E27FC236}">
                <a16:creationId xmlns:a16="http://schemas.microsoft.com/office/drawing/2014/main" id="{91681AF4-0FC2-389D-35FE-7A6F95FF2C8C}"/>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9" name="Image 18">
            <a:hlinkClick r:id="rId2"/>
            <a:extLst>
              <a:ext uri="{FF2B5EF4-FFF2-40B4-BE49-F238E27FC236}">
                <a16:creationId xmlns:a16="http://schemas.microsoft.com/office/drawing/2014/main" id="{4AF3EA19-FAA9-66C1-266F-9F8AA441C90B}"/>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48481" y="962167"/>
            <a:ext cx="3283940" cy="4645031"/>
          </a:xfrm>
          <a:prstGeom prst="rect">
            <a:avLst/>
          </a:prstGeom>
        </p:spPr>
      </p:pic>
    </p:spTree>
    <p:extLst>
      <p:ext uri="{BB962C8B-B14F-4D97-AF65-F5344CB8AC3E}">
        <p14:creationId xmlns:p14="http://schemas.microsoft.com/office/powerpoint/2010/main" val="30981030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8"/>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5"/>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25"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2D6001-82C3-FFFB-C937-7E99D036176C}"/>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64BC69DD-CDFF-C08C-A3B5-3F293A850F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5B539361-7610-5804-89B9-D77BB76DAEC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80B3F336-8DA0-A49A-4BC5-CCA30E70D5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F0C57A0E-1B2C-1C01-3AD3-B5D6B2CE650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EAB9DC60-AE34-88F5-A611-23E506D8FAC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E67E8932-EF57-3E11-6AFD-50642225267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4B00A8DF-4D60-6D46-4206-3773449EA28F}"/>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AA8068B7-B482-3403-61DA-2CAC5D6A8266}"/>
              </a:ext>
            </a:extLst>
          </p:cNvPr>
          <p:cNvSpPr txBox="1"/>
          <p:nvPr/>
        </p:nvSpPr>
        <p:spPr>
          <a:xfrm>
            <a:off x="6854495" y="1158406"/>
            <a:ext cx="5288917" cy="1472863"/>
          </a:xfrm>
        </p:spPr>
        <p:txBody>
          <a:bodyPr vert="horz" lIns="91440" tIns="45720" rIns="91440" bIns="45720" rtlCol="0" anchor="ctr">
            <a:noAutofit/>
          </a:bodyPr>
          <a:lstStyle/>
          <a:p>
            <a:pPr algn="l"/>
            <a:r>
              <a:rPr lang="fr-FR" sz="2700" i="0" u="none" strike="noStrike" dirty="0">
                <a:solidFill>
                  <a:srgbClr val="1E1E1E"/>
                </a:solidFill>
                <a:effectLst/>
              </a:rPr>
              <a:t>Guidance on </a:t>
            </a:r>
            <a:r>
              <a:rPr lang="fr-FR" sz="2700" i="0" u="none" strike="noStrike" dirty="0" err="1">
                <a:solidFill>
                  <a:srgbClr val="1E1E1E"/>
                </a:solidFill>
                <a:effectLst/>
              </a:rPr>
              <a:t>Streamlining</a:t>
            </a:r>
            <a:r>
              <a:rPr lang="fr-FR" sz="2700" i="0" u="none" strike="noStrike" dirty="0">
                <a:solidFill>
                  <a:srgbClr val="1E1E1E"/>
                </a:solidFill>
                <a:effectLst/>
              </a:rPr>
              <a:t> National ODS/HFC </a:t>
            </a:r>
            <a:r>
              <a:rPr lang="fr-FR" sz="2700" i="0" u="none" strike="noStrike" dirty="0" err="1">
                <a:solidFill>
                  <a:srgbClr val="1E1E1E"/>
                </a:solidFill>
                <a:effectLst/>
              </a:rPr>
              <a:t>Licensing</a:t>
            </a:r>
            <a:r>
              <a:rPr lang="fr-FR" sz="2700" i="0" u="none" strike="noStrike" dirty="0">
                <a:solidFill>
                  <a:srgbClr val="1E1E1E"/>
                </a:solidFill>
                <a:effectLst/>
              </a:rPr>
              <a:t> System in Asia and the Pacific (2024)</a:t>
            </a:r>
          </a:p>
        </p:txBody>
      </p:sp>
      <p:sp>
        <p:nvSpPr>
          <p:cNvPr id="10" name="Content Placeholder 2">
            <a:extLst>
              <a:ext uri="{FF2B5EF4-FFF2-40B4-BE49-F238E27FC236}">
                <a16:creationId xmlns:a16="http://schemas.microsoft.com/office/drawing/2014/main" id="{AAE173CF-4D25-D1F6-0F44-20B867B37C7D}"/>
              </a:ext>
            </a:extLst>
          </p:cNvPr>
          <p:cNvSpPr>
            <a:spLocks noGrp="1"/>
          </p:cNvSpPr>
          <p:nvPr>
            <p:ph idx="4294967295"/>
          </p:nvPr>
        </p:nvSpPr>
        <p:spPr>
          <a:xfrm>
            <a:off x="6847470" y="2564265"/>
            <a:ext cx="5049737" cy="3365196"/>
          </a:xfrm>
          <a:prstGeom prst="rect">
            <a:avLst/>
          </a:prstGeom>
        </p:spPr>
        <p:txBody>
          <a:bodyPr vert="horz" lIns="91440" tIns="45720" rIns="91440" bIns="45720" rtlCol="0">
            <a:noAutofit/>
          </a:bodyPr>
          <a:lstStyle/>
          <a:p>
            <a:pPr marL="0" indent="0">
              <a:lnSpc>
                <a:spcPct val="110000"/>
              </a:lnSpc>
              <a:spcBef>
                <a:spcPts val="0"/>
              </a:spcBef>
              <a:buNone/>
            </a:pPr>
            <a:r>
              <a:rPr lang="en-GB" sz="1300" dirty="0"/>
              <a:t>This booklet is designed to assist the governments of developing countries (“Article 5 countries” under the Montreal Protocol on Substances that Deplete the Ozone Layer) in devising strategies for digital solutions in electronic import/export licensing systems to enhance monitoring, reporting, verification, and enforcement (MRVE) of licensing system of controlled substances under the Montreal Protocol. The key functions of these systems include facilitating interactions and information sharing among licensing authorities, importers, exporters, and Customs. </a:t>
            </a:r>
          </a:p>
          <a:p>
            <a:pPr marL="0" indent="0">
              <a:lnSpc>
                <a:spcPct val="110000"/>
              </a:lnSpc>
              <a:spcBef>
                <a:spcPts val="0"/>
              </a:spcBef>
              <a:buNone/>
            </a:pPr>
            <a:r>
              <a:rPr lang="en-GB" sz="1300" dirty="0"/>
              <a:t>The target audience is government officers responsible for operating licensing systems for substances controlled under the Montreal Protocol. The guidance offers an overview of available options and recommendations for Ozone-Depleting Substances (ODS) and hydrofluorocarbon (HFC) import/export control processes and how to integrate them with other online systems used for national-level international trade.</a:t>
            </a:r>
          </a:p>
        </p:txBody>
      </p:sp>
      <p:sp>
        <p:nvSpPr>
          <p:cNvPr id="5" name="TextBox 4">
            <a:extLst>
              <a:ext uri="{FF2B5EF4-FFF2-40B4-BE49-F238E27FC236}">
                <a16:creationId xmlns:a16="http://schemas.microsoft.com/office/drawing/2014/main" id="{EF8C699A-D07B-2C58-C19F-2B5E0C90E2C7}"/>
              </a:ext>
            </a:extLst>
          </p:cNvPr>
          <p:cNvSpPr txBox="1"/>
          <p:nvPr/>
        </p:nvSpPr>
        <p:spPr>
          <a:xfrm>
            <a:off x="6847470" y="6016281"/>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B272C2ED-A33C-951F-C420-2E6C7211F80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4D444E5C-4C80-B75F-F2D0-AE85F498AB0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6F4273A0-7D18-900E-7376-162E2DBA525B}"/>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3" name="Image 22" descr="Une image contenant texte, capture d’écran, conception&#10;&#10;Description générée automatiquement">
            <a:extLst>
              <a:ext uri="{FF2B5EF4-FFF2-40B4-BE49-F238E27FC236}">
                <a16:creationId xmlns:a16="http://schemas.microsoft.com/office/drawing/2014/main" id="{C6089BB1-BFF2-9F71-BF07-5750F7A36D4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34816" y="962167"/>
            <a:ext cx="3305407" cy="4675395"/>
          </a:xfrm>
          <a:prstGeom prst="rect">
            <a:avLst/>
          </a:prstGeom>
        </p:spPr>
      </p:pic>
      <p:sp>
        <p:nvSpPr>
          <p:cNvPr id="24" name="Ellipse 23">
            <a:hlinkClick r:id="rId5" action="ppaction://hlinksldjump"/>
            <a:extLst>
              <a:ext uri="{FF2B5EF4-FFF2-40B4-BE49-F238E27FC236}">
                <a16:creationId xmlns:a16="http://schemas.microsoft.com/office/drawing/2014/main" id="{54EC3370-9A3D-B6C0-FAE7-1749C226C52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Cercle avec flèche gauche avec un remplissage uni">
            <a:hlinkClick r:id="rId5" action="ppaction://hlinksldjump"/>
            <a:extLst>
              <a:ext uri="{FF2B5EF4-FFF2-40B4-BE49-F238E27FC236}">
                <a16:creationId xmlns:a16="http://schemas.microsoft.com/office/drawing/2014/main" id="{12FA82B7-1327-6569-F784-C37BB02BD7D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6" name="Ellipse 25">
            <a:hlinkClick r:id="rId7" action="ppaction://hlinksldjump"/>
            <a:extLst>
              <a:ext uri="{FF2B5EF4-FFF2-40B4-BE49-F238E27FC236}">
                <a16:creationId xmlns:a16="http://schemas.microsoft.com/office/drawing/2014/main" id="{345D9409-8C4F-8B7B-81F8-27E74CFDF3F7}"/>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Logement avec un remplissage uni">
            <a:hlinkClick r:id="rId7" action="ppaction://hlinksldjump"/>
            <a:extLst>
              <a:ext uri="{FF2B5EF4-FFF2-40B4-BE49-F238E27FC236}">
                <a16:creationId xmlns:a16="http://schemas.microsoft.com/office/drawing/2014/main" id="{AFD6C697-D1F3-F530-F4A9-4ADE61CDA76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7920057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4"/>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6"/>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6"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C4670-70EB-C409-83B5-D69BDCD745A9}"/>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521727E-4B5F-D81B-DE20-AD806B9DD1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B321C48C-8FA9-E1A9-E007-D0010B10FF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FE86C009-7F17-6BE1-FAB2-16BE94C23C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4A0797A4-F8B7-C21B-741B-85C3242AB76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B97B42E1-D170-60B6-B29D-74DE5982CB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DAF6D6F1-1B65-A37F-E0E0-F24AD39081F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6C68C29C-5AD1-8218-9638-3918CF6D369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A363BDCB-500F-3C3E-6EFE-8A0569CF8C32}"/>
              </a:ext>
            </a:extLst>
          </p:cNvPr>
          <p:cNvSpPr txBox="1"/>
          <p:nvPr/>
        </p:nvSpPr>
        <p:spPr>
          <a:xfrm>
            <a:off x="6553197" y="1165150"/>
            <a:ext cx="4805365" cy="1325563"/>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u="none" strike="noStrike" kern="1200" cap="none" spc="0" normalizeH="0" baseline="0" noProof="0" dirty="0">
                <a:ln>
                  <a:noFill/>
                </a:ln>
                <a:solidFill>
                  <a:prstClr val="black"/>
                </a:solidFill>
                <a:effectLst/>
                <a:uLnTx/>
                <a:uFillTx/>
                <a:latin typeface="+mj-lt"/>
                <a:ea typeface="+mn-ea"/>
                <a:cs typeface="+mn-cs"/>
              </a:rPr>
              <a:t>Cold Chain Technology Brief - Fishing Vessel Applications </a:t>
            </a:r>
            <a:r>
              <a:rPr kumimoji="0" lang="en-GB" sz="3200" b="0" u="none" strike="noStrike" kern="1200" cap="none" spc="0" normalizeH="0" baseline="0" noProof="0" dirty="0">
                <a:ln>
                  <a:noFill/>
                </a:ln>
                <a:solidFill>
                  <a:prstClr val="black"/>
                </a:solidFill>
                <a:effectLst/>
                <a:uLnTx/>
                <a:uFillTx/>
                <a:latin typeface="+mj-lt"/>
                <a:ea typeface="+mn-ea"/>
                <a:cs typeface="+mn-cs"/>
              </a:rPr>
              <a:t>(2025)</a:t>
            </a:r>
            <a:endParaRPr kumimoji="0" lang="en-US" sz="3200" b="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26EF465A-1B9A-28F0-61D1-B590E3DA48A0}"/>
              </a:ext>
            </a:extLst>
          </p:cNvPr>
          <p:cNvSpPr>
            <a:spLocks noGrp="1"/>
          </p:cNvSpPr>
          <p:nvPr>
            <p:ph idx="4294967295"/>
          </p:nvPr>
        </p:nvSpPr>
        <p:spPr>
          <a:xfrm>
            <a:off x="6577085" y="2611873"/>
            <a:ext cx="5157716" cy="1634251"/>
          </a:xfrm>
          <a:prstGeom prst="rect">
            <a:avLst/>
          </a:prstGeom>
        </p:spPr>
        <p:txBody>
          <a:bodyPr vert="horz" lIns="91440" tIns="45720" rIns="91440" bIns="45720" rtlCol="0">
            <a:noAutofit/>
          </a:bodyPr>
          <a:lstStyle/>
          <a:p>
            <a:pPr marL="0" indent="0">
              <a:lnSpc>
                <a:spcPct val="110000"/>
              </a:lnSpc>
              <a:spcBef>
                <a:spcPts val="0"/>
              </a:spcBef>
              <a:buNone/>
            </a:pPr>
            <a:r>
              <a:rPr lang="en-US" sz="1200" dirty="0"/>
              <a:t>The global fishing sector faces a dual challenge: the lack of adequate onboard chilling systems leads to significant food loss, while the continued use of high-GWP refrigerants threatens environmental integrity and public health.</a:t>
            </a:r>
          </a:p>
          <a:p>
            <a:pPr marL="0" indent="0">
              <a:lnSpc>
                <a:spcPct val="110000"/>
              </a:lnSpc>
              <a:spcBef>
                <a:spcPts val="0"/>
              </a:spcBef>
              <a:buNone/>
            </a:pPr>
            <a:endParaRPr lang="en-US" sz="1200" dirty="0"/>
          </a:p>
          <a:p>
            <a:pPr marL="0" indent="0">
              <a:lnSpc>
                <a:spcPct val="110000"/>
              </a:lnSpc>
              <a:spcBef>
                <a:spcPts val="0"/>
              </a:spcBef>
              <a:buNone/>
            </a:pPr>
            <a:r>
              <a:rPr lang="en-US" sz="1200" dirty="0"/>
              <a:t>This brief presents an overview of the different existing refrigeration technologies in fishing vessels along with the environmental impacts of refrigerants used, and introduces environmentally friendly and energy-efficient technologies. Sustainability and safety in fishing vessels refrigeration encompass proper management of existing systems to prevent refrigerant leaks, as well as ongoing research and development into further improvement of the overall energy efficiency of systems.</a:t>
            </a:r>
            <a:endParaRPr lang="en-GB" sz="1200" dirty="0"/>
          </a:p>
          <a:p>
            <a:pPr marL="0" indent="0">
              <a:lnSpc>
                <a:spcPct val="110000"/>
              </a:lnSpc>
              <a:spcBef>
                <a:spcPts val="0"/>
              </a:spcBef>
              <a:buNone/>
            </a:pPr>
            <a:endParaRPr lang="en-US" sz="1200" dirty="0"/>
          </a:p>
        </p:txBody>
      </p:sp>
      <p:sp>
        <p:nvSpPr>
          <p:cNvPr id="25" name="Ellipse 24">
            <a:hlinkClick r:id="rId2" action="ppaction://hlinksldjump"/>
            <a:extLst>
              <a:ext uri="{FF2B5EF4-FFF2-40B4-BE49-F238E27FC236}">
                <a16:creationId xmlns:a16="http://schemas.microsoft.com/office/drawing/2014/main" id="{B88F1556-F8C0-866E-7331-6F67D51FD9E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2" action="ppaction://hlinksldjump"/>
            <a:extLst>
              <a:ext uri="{FF2B5EF4-FFF2-40B4-BE49-F238E27FC236}">
                <a16:creationId xmlns:a16="http://schemas.microsoft.com/office/drawing/2014/main" id="{71DF2C7D-4BF3-C6D7-65B8-FEA5E4F6A14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TextBox 1">
            <a:extLst>
              <a:ext uri="{FF2B5EF4-FFF2-40B4-BE49-F238E27FC236}">
                <a16:creationId xmlns:a16="http://schemas.microsoft.com/office/drawing/2014/main" id="{C96C5B9F-E7B8-59DD-C61E-0ADDEE6FE5CC}"/>
              </a:ext>
            </a:extLst>
          </p:cNvPr>
          <p:cNvSpPr txBox="1"/>
          <p:nvPr/>
        </p:nvSpPr>
        <p:spPr>
          <a:xfrm>
            <a:off x="6612469" y="5065740"/>
            <a:ext cx="3734045" cy="1015663"/>
          </a:xfrm>
          <a:prstGeom prst="rect">
            <a:avLst/>
          </a:prstGeom>
          <a:noFill/>
        </p:spPr>
        <p:txBody>
          <a:bodyPr wrap="square">
            <a:spAutoFit/>
          </a:bodyPr>
          <a:lstStyle/>
          <a:p>
            <a:pPr lvl="0">
              <a:defRPr/>
            </a:pPr>
            <a:r>
              <a:rPr lang="en-GB" sz="2000">
                <a:solidFill>
                  <a:srgbClr val="1B397F"/>
                </a:solidFill>
                <a:hlinkClick r:id="rId4">
                  <a:extLst>
                    <a:ext uri="{A12FA001-AC4F-418D-AE19-62706E023703}">
                      <ahyp:hlinkClr xmlns:ahyp="http://schemas.microsoft.com/office/drawing/2018/hyperlinkcolor" val="tx"/>
                    </a:ext>
                  </a:extLst>
                </a:hlinkClick>
              </a:rPr>
              <a:t>Read it in English here</a:t>
            </a:r>
            <a:br>
              <a:rPr lang="en-GB" sz="2000">
                <a:solidFill>
                  <a:srgbClr val="1B397F"/>
                </a:solidFill>
              </a:rPr>
            </a:br>
            <a:r>
              <a:rPr lang="en-GB" sz="2000">
                <a:solidFill>
                  <a:srgbClr val="1B397F"/>
                </a:solidFill>
                <a:hlinkClick r:id="rId5">
                  <a:extLst>
                    <a:ext uri="{A12FA001-AC4F-418D-AE19-62706E023703}">
                      <ahyp:hlinkClr xmlns:ahyp="http://schemas.microsoft.com/office/drawing/2018/hyperlinkcolor" val="tx"/>
                    </a:ext>
                  </a:extLst>
                </a:hlinkClick>
              </a:rPr>
              <a:t>Lisez-le en français ici</a:t>
            </a:r>
            <a:br>
              <a:rPr lang="en-GB" sz="2000">
                <a:solidFill>
                  <a:srgbClr val="1B3A7F"/>
                </a:solidFill>
              </a:rPr>
            </a:br>
            <a:r>
              <a:rPr lang="en-US" sz="2000">
                <a:solidFill>
                  <a:srgbClr val="1B397F"/>
                </a:solidFill>
                <a:hlinkClick r:id="rId6">
                  <a:extLst>
                    <a:ext uri="{A12FA001-AC4F-418D-AE19-62706E023703}">
                      <ahyp:hlinkClr xmlns:ahyp="http://schemas.microsoft.com/office/drawing/2018/hyperlinkcolor" val="tx"/>
                    </a:ext>
                  </a:extLst>
                </a:hlinkClick>
              </a:rPr>
              <a:t>Léalo en español aquí</a:t>
            </a:r>
            <a:endParaRPr lang="en-US" sz="2000" dirty="0">
              <a:solidFill>
                <a:srgbClr val="1B397F"/>
              </a:solidFill>
            </a:endParaRPr>
          </a:p>
        </p:txBody>
      </p:sp>
      <p:sp>
        <p:nvSpPr>
          <p:cNvPr id="5" name="Ellipse 4">
            <a:extLst>
              <a:ext uri="{FF2B5EF4-FFF2-40B4-BE49-F238E27FC236}">
                <a16:creationId xmlns:a16="http://schemas.microsoft.com/office/drawing/2014/main" id="{473131CD-7834-8AAC-DD5B-BAC0E9679614}"/>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extLst>
              <a:ext uri="{FF2B5EF4-FFF2-40B4-BE49-F238E27FC236}">
                <a16:creationId xmlns:a16="http://schemas.microsoft.com/office/drawing/2014/main" id="{32B76D72-201A-3B3C-AB22-2755A18189CE}"/>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1" name="Text Box 6">
            <a:extLst>
              <a:ext uri="{FF2B5EF4-FFF2-40B4-BE49-F238E27FC236}">
                <a16:creationId xmlns:a16="http://schemas.microsoft.com/office/drawing/2014/main" id="{ACCC519D-0DDD-6ECE-EBB7-56CD0494AE70}"/>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18" name="Ellipse 17">
            <a:hlinkClick r:id="rId8" action="ppaction://hlinksldjump"/>
            <a:extLst>
              <a:ext uri="{FF2B5EF4-FFF2-40B4-BE49-F238E27FC236}">
                <a16:creationId xmlns:a16="http://schemas.microsoft.com/office/drawing/2014/main" id="{C45948E4-E598-E01E-533D-34C281C203E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Cercle avec flèche gauche avec un remplissage uni">
            <a:hlinkClick r:id="rId8" action="ppaction://hlinksldjump"/>
            <a:extLst>
              <a:ext uri="{FF2B5EF4-FFF2-40B4-BE49-F238E27FC236}">
                <a16:creationId xmlns:a16="http://schemas.microsoft.com/office/drawing/2014/main" id="{4515E33B-1250-1FC6-6143-333837635FD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pic>
        <p:nvPicPr>
          <p:cNvPr id="19" name="Picture 18">
            <a:hlinkClick r:id="rId10"/>
            <a:extLst>
              <a:ext uri="{FF2B5EF4-FFF2-40B4-BE49-F238E27FC236}">
                <a16:creationId xmlns:a16="http://schemas.microsoft.com/office/drawing/2014/main" id="{3AEBFFC7-934A-18FC-D854-540738931038}"/>
              </a:ext>
            </a:extLst>
          </p:cNvPr>
          <p:cNvPicPr>
            <a:picLocks noChangeAspect="1"/>
          </p:cNvPicPr>
          <p:nvPr/>
        </p:nvPicPr>
        <p:blipFill>
          <a:blip r:embed="rId11"/>
          <a:stretch>
            <a:fillRect/>
          </a:stretch>
        </p:blipFill>
        <p:spPr>
          <a:xfrm>
            <a:off x="1496118" y="1165150"/>
            <a:ext cx="3097519" cy="4250195"/>
          </a:xfrm>
          <a:prstGeom prst="rect">
            <a:avLst/>
          </a:prstGeom>
        </p:spPr>
      </p:pic>
    </p:spTree>
    <p:extLst>
      <p:ext uri="{BB962C8B-B14F-4D97-AF65-F5344CB8AC3E}">
        <p14:creationId xmlns:p14="http://schemas.microsoft.com/office/powerpoint/2010/main" val="235807924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8" grpId="0" animBg="1"/>
      <p:bldP spid="18" grpId="1"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D28D1-C27B-4DF9-55D4-0069B33930E2}"/>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929E54F-F3BC-7939-06F9-8C206B5812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8102D4E3-75C7-D644-FF0F-71CF7130D4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3B05795A-45E2-125C-93DC-149FAD65BA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FC403F0C-6394-E057-9D10-59D4D4ECF2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2C2DC38E-C7F9-435D-A97A-6D12B90AA08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321EB8F7-0F22-82AC-BB20-331DE00D6A6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D3D11F66-FDD3-B72D-7E97-9B399670EBB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401D9F36-030A-CFED-963A-D733DCDCF2A6}"/>
              </a:ext>
            </a:extLst>
          </p:cNvPr>
          <p:cNvSpPr txBox="1"/>
          <p:nvPr/>
        </p:nvSpPr>
        <p:spPr>
          <a:xfrm>
            <a:off x="6553197" y="1165150"/>
            <a:ext cx="4805365" cy="1325563"/>
          </a:xfrm>
        </p:spPr>
        <p:txBody>
          <a:bodyPr vert="horz" lIns="91440" tIns="45720" rIns="91440" bIns="45720" rtlCol="0" anchor="ctr">
            <a:normAutofit fontScale="92500"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u="none" strike="noStrike" kern="1200" cap="none" spc="0" normalizeH="0" baseline="0" noProof="0" dirty="0">
                <a:ln>
                  <a:noFill/>
                </a:ln>
                <a:solidFill>
                  <a:prstClr val="black"/>
                </a:solidFill>
                <a:effectLst/>
                <a:uLnTx/>
                <a:uFillTx/>
                <a:latin typeface="+mj-lt"/>
                <a:ea typeface="+mn-ea"/>
                <a:cs typeface="+mn-cs"/>
              </a:rPr>
              <a:t>Cold Chain Technology Brief - Commercial, Professional, and Domestic Refrigeration </a:t>
            </a:r>
            <a:r>
              <a:rPr kumimoji="0" lang="en-GB" sz="3200" b="0" u="none" strike="noStrike" kern="1200" cap="none" spc="0" normalizeH="0" baseline="0" noProof="0" dirty="0">
                <a:ln>
                  <a:noFill/>
                </a:ln>
                <a:solidFill>
                  <a:prstClr val="black"/>
                </a:solidFill>
                <a:effectLst/>
                <a:uLnTx/>
                <a:uFillTx/>
                <a:latin typeface="+mj-lt"/>
                <a:ea typeface="+mn-ea"/>
                <a:cs typeface="+mn-cs"/>
              </a:rPr>
              <a:t>(2025)</a:t>
            </a:r>
            <a:endParaRPr kumimoji="0" lang="en-US" sz="3200" b="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5D4AA86F-3650-9BAA-40D0-5F8693ACDA87}"/>
              </a:ext>
            </a:extLst>
          </p:cNvPr>
          <p:cNvSpPr>
            <a:spLocks noGrp="1"/>
          </p:cNvSpPr>
          <p:nvPr>
            <p:ph idx="4294967295"/>
          </p:nvPr>
        </p:nvSpPr>
        <p:spPr>
          <a:xfrm>
            <a:off x="6577085" y="2611873"/>
            <a:ext cx="5157716" cy="2254041"/>
          </a:xfrm>
          <a:prstGeom prst="rect">
            <a:avLst/>
          </a:prstGeom>
        </p:spPr>
        <p:txBody>
          <a:bodyPr vert="horz" lIns="91440" tIns="45720" rIns="91440" bIns="45720" rtlCol="0">
            <a:noAutofit/>
          </a:bodyPr>
          <a:lstStyle/>
          <a:p>
            <a:pPr marL="0" indent="0">
              <a:lnSpc>
                <a:spcPct val="110000"/>
              </a:lnSpc>
              <a:spcBef>
                <a:spcPts val="0"/>
              </a:spcBef>
              <a:buNone/>
            </a:pPr>
            <a:r>
              <a:rPr lang="en-US" sz="1200" dirty="0"/>
              <a:t>This brief provides a comprehensive overview of the role and challenges of commercial, professional, and domestic refrigeration within the global cold chain. These systems are essential for preserving food, medicines, and vaccines, yet they face persistent issues related to temperature control, energy consumption, and refrigerant emissions. The cold chain remains vulnerable to inefficiencies, especially in its final stages, where inconsistent temperatures and poor maintenance practices can compromise product safety and increase environmental impact. Despite technological progress, a significant share of products still exceeds recommended temperature thresholds, and energy use remains high across all sectors.</a:t>
            </a:r>
          </a:p>
        </p:txBody>
      </p:sp>
      <p:sp>
        <p:nvSpPr>
          <p:cNvPr id="25" name="Ellipse 24">
            <a:hlinkClick r:id="rId2" action="ppaction://hlinksldjump"/>
            <a:extLst>
              <a:ext uri="{FF2B5EF4-FFF2-40B4-BE49-F238E27FC236}">
                <a16:creationId xmlns:a16="http://schemas.microsoft.com/office/drawing/2014/main" id="{BF3FA9EB-ED80-1D51-312E-92355F339D2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2" action="ppaction://hlinksldjump"/>
            <a:extLst>
              <a:ext uri="{FF2B5EF4-FFF2-40B4-BE49-F238E27FC236}">
                <a16:creationId xmlns:a16="http://schemas.microsoft.com/office/drawing/2014/main" id="{CDE264D9-47E0-CA77-DE6F-5831D4503B2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TextBox 1">
            <a:extLst>
              <a:ext uri="{FF2B5EF4-FFF2-40B4-BE49-F238E27FC236}">
                <a16:creationId xmlns:a16="http://schemas.microsoft.com/office/drawing/2014/main" id="{5E54CCE7-AF47-BF0F-329D-06F84AE795D9}"/>
              </a:ext>
            </a:extLst>
          </p:cNvPr>
          <p:cNvSpPr txBox="1"/>
          <p:nvPr/>
        </p:nvSpPr>
        <p:spPr>
          <a:xfrm>
            <a:off x="6612469" y="5065740"/>
            <a:ext cx="3734045" cy="1015663"/>
          </a:xfrm>
          <a:prstGeom prst="rect">
            <a:avLst/>
          </a:prstGeom>
          <a:noFill/>
        </p:spPr>
        <p:txBody>
          <a:bodyPr wrap="square">
            <a:spAutoFit/>
          </a:bodyPr>
          <a:lstStyle/>
          <a:p>
            <a:pPr lvl="0">
              <a:defRPr/>
            </a:pPr>
            <a:r>
              <a:rPr lang="en-GB" sz="2000" dirty="0">
                <a:solidFill>
                  <a:srgbClr val="1B397F"/>
                </a:solidFill>
                <a:hlinkClick r:id="rId4">
                  <a:extLst>
                    <a:ext uri="{A12FA001-AC4F-418D-AE19-62706E023703}">
                      <ahyp:hlinkClr xmlns:ahyp="http://schemas.microsoft.com/office/drawing/2018/hyperlinkcolor" val="tx"/>
                    </a:ext>
                  </a:extLst>
                </a:hlinkClick>
              </a:rPr>
              <a:t>Read it in English here</a:t>
            </a:r>
            <a:endParaRPr lang="en-GB" sz="2000" dirty="0">
              <a:solidFill>
                <a:srgbClr val="1B397F"/>
              </a:solidFill>
            </a:endParaRPr>
          </a:p>
          <a:p>
            <a:pPr lvl="0">
              <a:defRPr/>
            </a:pPr>
            <a:r>
              <a:rPr lang="en-GB" sz="2000" dirty="0">
                <a:solidFill>
                  <a:srgbClr val="1B397F"/>
                </a:solidFill>
                <a:hlinkClick r:id="rId5">
                  <a:extLst>
                    <a:ext uri="{A12FA001-AC4F-418D-AE19-62706E023703}">
                      <ahyp:hlinkClr xmlns:ahyp="http://schemas.microsoft.com/office/drawing/2018/hyperlinkcolor" val="tx"/>
                    </a:ext>
                  </a:extLst>
                </a:hlinkClick>
              </a:rPr>
              <a:t>Lisez-le </a:t>
            </a:r>
            <a:r>
              <a:rPr lang="en-GB" sz="2000" dirty="0" err="1">
                <a:solidFill>
                  <a:srgbClr val="1B397F"/>
                </a:solidFill>
                <a:hlinkClick r:id="rId5">
                  <a:extLst>
                    <a:ext uri="{A12FA001-AC4F-418D-AE19-62706E023703}">
                      <ahyp:hlinkClr xmlns:ahyp="http://schemas.microsoft.com/office/drawing/2018/hyperlinkcolor" val="tx"/>
                    </a:ext>
                  </a:extLst>
                </a:hlinkClick>
              </a:rPr>
              <a:t>en</a:t>
            </a:r>
            <a:r>
              <a:rPr lang="en-GB" sz="2000" dirty="0">
                <a:solidFill>
                  <a:srgbClr val="1B397F"/>
                </a:solidFill>
                <a:hlinkClick r:id="rId5">
                  <a:extLst>
                    <a:ext uri="{A12FA001-AC4F-418D-AE19-62706E023703}">
                      <ahyp:hlinkClr xmlns:ahyp="http://schemas.microsoft.com/office/drawing/2018/hyperlinkcolor" val="tx"/>
                    </a:ext>
                  </a:extLst>
                </a:hlinkClick>
              </a:rPr>
              <a:t> français </a:t>
            </a:r>
            <a:r>
              <a:rPr lang="en-GB" sz="2000" dirty="0" err="1">
                <a:solidFill>
                  <a:srgbClr val="1B397F"/>
                </a:solidFill>
                <a:hlinkClick r:id="rId5">
                  <a:extLst>
                    <a:ext uri="{A12FA001-AC4F-418D-AE19-62706E023703}">
                      <ahyp:hlinkClr xmlns:ahyp="http://schemas.microsoft.com/office/drawing/2018/hyperlinkcolor" val="tx"/>
                    </a:ext>
                  </a:extLst>
                </a:hlinkClick>
              </a:rPr>
              <a:t>ici</a:t>
            </a:r>
            <a:br>
              <a:rPr lang="en-GB" sz="2000" dirty="0">
                <a:solidFill>
                  <a:srgbClr val="1B3A7F"/>
                </a:solidFill>
              </a:rPr>
            </a:br>
            <a:r>
              <a:rPr lang="en-GB" sz="2000" dirty="0" err="1">
                <a:solidFill>
                  <a:srgbClr val="1B397F"/>
                </a:solidFill>
                <a:hlinkClick r:id="rId6">
                  <a:extLst>
                    <a:ext uri="{A12FA001-AC4F-418D-AE19-62706E023703}">
                      <ahyp:hlinkClr xmlns:ahyp="http://schemas.microsoft.com/office/drawing/2018/hyperlinkcolor" val="tx"/>
                    </a:ext>
                  </a:extLst>
                </a:hlinkClick>
              </a:rPr>
              <a:t>Léalo</a:t>
            </a:r>
            <a:r>
              <a:rPr lang="en-GB" sz="2000" dirty="0">
                <a:solidFill>
                  <a:srgbClr val="1B397F"/>
                </a:solidFill>
                <a:hlinkClick r:id="rId6">
                  <a:extLst>
                    <a:ext uri="{A12FA001-AC4F-418D-AE19-62706E023703}">
                      <ahyp:hlinkClr xmlns:ahyp="http://schemas.microsoft.com/office/drawing/2018/hyperlinkcolor" val="tx"/>
                    </a:ext>
                  </a:extLst>
                </a:hlinkClick>
              </a:rPr>
              <a:t> </a:t>
            </a:r>
            <a:r>
              <a:rPr lang="en-GB" sz="2000" dirty="0" err="1">
                <a:solidFill>
                  <a:srgbClr val="1B397F"/>
                </a:solidFill>
                <a:hlinkClick r:id="rId6">
                  <a:extLst>
                    <a:ext uri="{A12FA001-AC4F-418D-AE19-62706E023703}">
                      <ahyp:hlinkClr xmlns:ahyp="http://schemas.microsoft.com/office/drawing/2018/hyperlinkcolor" val="tx"/>
                    </a:ext>
                  </a:extLst>
                </a:hlinkClick>
              </a:rPr>
              <a:t>en</a:t>
            </a:r>
            <a:r>
              <a:rPr lang="en-GB" sz="2000" dirty="0">
                <a:solidFill>
                  <a:srgbClr val="1B397F"/>
                </a:solidFill>
                <a:hlinkClick r:id="rId6">
                  <a:extLst>
                    <a:ext uri="{A12FA001-AC4F-418D-AE19-62706E023703}">
                      <ahyp:hlinkClr xmlns:ahyp="http://schemas.microsoft.com/office/drawing/2018/hyperlinkcolor" val="tx"/>
                    </a:ext>
                  </a:extLst>
                </a:hlinkClick>
              </a:rPr>
              <a:t> </a:t>
            </a:r>
            <a:r>
              <a:rPr lang="en-GB" sz="2000" dirty="0" err="1">
                <a:solidFill>
                  <a:srgbClr val="1B397F"/>
                </a:solidFill>
                <a:hlinkClick r:id="rId6">
                  <a:extLst>
                    <a:ext uri="{A12FA001-AC4F-418D-AE19-62706E023703}">
                      <ahyp:hlinkClr xmlns:ahyp="http://schemas.microsoft.com/office/drawing/2018/hyperlinkcolor" val="tx"/>
                    </a:ext>
                  </a:extLst>
                </a:hlinkClick>
              </a:rPr>
              <a:t>español</a:t>
            </a:r>
            <a:r>
              <a:rPr lang="en-GB" sz="2000" dirty="0">
                <a:solidFill>
                  <a:srgbClr val="1B397F"/>
                </a:solidFill>
                <a:hlinkClick r:id="rId6">
                  <a:extLst>
                    <a:ext uri="{A12FA001-AC4F-418D-AE19-62706E023703}">
                      <ahyp:hlinkClr xmlns:ahyp="http://schemas.microsoft.com/office/drawing/2018/hyperlinkcolor" val="tx"/>
                    </a:ext>
                  </a:extLst>
                </a:hlinkClick>
              </a:rPr>
              <a:t> </a:t>
            </a:r>
            <a:r>
              <a:rPr lang="en-GB" sz="2000" dirty="0" err="1">
                <a:solidFill>
                  <a:srgbClr val="1B397F"/>
                </a:solidFill>
                <a:hlinkClick r:id="rId6">
                  <a:extLst>
                    <a:ext uri="{A12FA001-AC4F-418D-AE19-62706E023703}">
                      <ahyp:hlinkClr xmlns:ahyp="http://schemas.microsoft.com/office/drawing/2018/hyperlinkcolor" val="tx"/>
                    </a:ext>
                  </a:extLst>
                </a:hlinkClick>
              </a:rPr>
              <a:t>aquí</a:t>
            </a:r>
            <a:endParaRPr lang="en-US" sz="2000" dirty="0">
              <a:solidFill>
                <a:srgbClr val="1B397F"/>
              </a:solidFill>
            </a:endParaRPr>
          </a:p>
        </p:txBody>
      </p:sp>
      <p:sp>
        <p:nvSpPr>
          <p:cNvPr id="5" name="Ellipse 4">
            <a:extLst>
              <a:ext uri="{FF2B5EF4-FFF2-40B4-BE49-F238E27FC236}">
                <a16:creationId xmlns:a16="http://schemas.microsoft.com/office/drawing/2014/main" id="{EC44CCA2-597C-4DFD-74A2-BEFE979F0F2F}"/>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extLst>
              <a:ext uri="{FF2B5EF4-FFF2-40B4-BE49-F238E27FC236}">
                <a16:creationId xmlns:a16="http://schemas.microsoft.com/office/drawing/2014/main" id="{56632D8A-844E-9B36-D7E7-B1806F2A9BD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1" name="Text Box 6">
            <a:extLst>
              <a:ext uri="{FF2B5EF4-FFF2-40B4-BE49-F238E27FC236}">
                <a16:creationId xmlns:a16="http://schemas.microsoft.com/office/drawing/2014/main" id="{9A2A86EA-FEF3-7BEC-AB40-3801811CB848}"/>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18" name="Ellipse 17">
            <a:hlinkClick r:id="rId8" action="ppaction://hlinksldjump"/>
            <a:extLst>
              <a:ext uri="{FF2B5EF4-FFF2-40B4-BE49-F238E27FC236}">
                <a16:creationId xmlns:a16="http://schemas.microsoft.com/office/drawing/2014/main" id="{8513F6E9-41F2-7382-C7E0-4BA81C78BD9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Cercle avec flèche gauche avec un remplissage uni">
            <a:hlinkClick r:id="rId8" action="ppaction://hlinksldjump"/>
            <a:extLst>
              <a:ext uri="{FF2B5EF4-FFF2-40B4-BE49-F238E27FC236}">
                <a16:creationId xmlns:a16="http://schemas.microsoft.com/office/drawing/2014/main" id="{0D596CBA-4AF6-211B-9931-C36B174EF88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pic>
        <p:nvPicPr>
          <p:cNvPr id="7" name="Picture 6">
            <a:extLst>
              <a:ext uri="{FF2B5EF4-FFF2-40B4-BE49-F238E27FC236}">
                <a16:creationId xmlns:a16="http://schemas.microsoft.com/office/drawing/2014/main" id="{F2C9F543-ABD4-EA41-CCCE-519D08C5FAA4}"/>
              </a:ext>
            </a:extLst>
          </p:cNvPr>
          <p:cNvPicPr>
            <a:picLocks noChangeAspect="1"/>
          </p:cNvPicPr>
          <p:nvPr/>
        </p:nvPicPr>
        <p:blipFill>
          <a:blip r:embed="rId10"/>
          <a:stretch>
            <a:fillRect/>
          </a:stretch>
        </p:blipFill>
        <p:spPr>
          <a:xfrm>
            <a:off x="1579636" y="1306173"/>
            <a:ext cx="2966653" cy="4159677"/>
          </a:xfrm>
          <a:prstGeom prst="rect">
            <a:avLst/>
          </a:prstGeom>
        </p:spPr>
      </p:pic>
    </p:spTree>
    <p:extLst>
      <p:ext uri="{BB962C8B-B14F-4D97-AF65-F5344CB8AC3E}">
        <p14:creationId xmlns:p14="http://schemas.microsoft.com/office/powerpoint/2010/main" val="175189659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8" grpId="0" animBg="1"/>
      <p:bldP spid="18" grpId="1"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357C9-4194-689A-0276-3273D64CF96C}"/>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C3D1871E-DE4E-36EB-6012-9911ACA82A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FB14C924-221E-BE16-0FF6-C21BA4B894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D43E3F5B-97A5-CF75-49AD-6AD7596B3D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FCB2C3CE-98F3-393A-A867-A72C2E583EE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EC4D72C7-90D3-C88C-C6FB-899B2A0AE00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0194CC2C-2907-F151-A498-20E35BE93A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64B6EA6F-AA17-00F5-4F20-11B76499434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92D55647-BE87-408C-3D08-5DDE46C8A991}"/>
              </a:ext>
            </a:extLst>
          </p:cNvPr>
          <p:cNvSpPr txBox="1"/>
          <p:nvPr/>
        </p:nvSpPr>
        <p:spPr>
          <a:xfrm>
            <a:off x="6553197" y="1165150"/>
            <a:ext cx="4805365" cy="1325563"/>
          </a:xfrm>
        </p:spPr>
        <p:txBody>
          <a:bodyPr vert="horz" lIns="91440" tIns="45720" rIns="91440" bIns="45720" rtlCol="0" anchor="ctr">
            <a:noAutofit/>
          </a:bodyPr>
          <a:lstStyle/>
          <a:p>
            <a:pPr>
              <a:lnSpc>
                <a:spcPct val="90000"/>
              </a:lnSpc>
              <a:spcBef>
                <a:spcPct val="0"/>
              </a:spcBef>
              <a:spcAft>
                <a:spcPts val="600"/>
              </a:spcAft>
              <a:defRPr/>
            </a:pPr>
            <a:r>
              <a:rPr lang="en-US" sz="3000" dirty="0">
                <a:latin typeface="+mj-lt"/>
              </a:rPr>
              <a:t>Cold Chain Technology Brief - Walk-in Cold Rooms in Article 5 Countries </a:t>
            </a:r>
            <a:r>
              <a:rPr kumimoji="0" lang="en-GB" sz="3000" u="none" strike="noStrike" kern="1200" cap="none" spc="0" normalizeH="0" baseline="0" noProof="0" dirty="0">
                <a:ln>
                  <a:noFill/>
                </a:ln>
                <a:solidFill>
                  <a:prstClr val="black"/>
                </a:solidFill>
                <a:effectLst/>
                <a:uLnTx/>
                <a:uFillTx/>
                <a:latin typeface="+mj-lt"/>
                <a:ea typeface="+mn-ea"/>
                <a:cs typeface="+mn-cs"/>
              </a:rPr>
              <a:t>(2025)</a:t>
            </a:r>
            <a:endParaRPr kumimoji="0" lang="en-US" sz="300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E2DA515D-6A11-6655-D566-8FE760BE2B15}"/>
              </a:ext>
            </a:extLst>
          </p:cNvPr>
          <p:cNvSpPr>
            <a:spLocks noGrp="1"/>
          </p:cNvSpPr>
          <p:nvPr>
            <p:ph idx="4294967295"/>
          </p:nvPr>
        </p:nvSpPr>
        <p:spPr>
          <a:xfrm>
            <a:off x="6577085" y="2611873"/>
            <a:ext cx="5157716" cy="1655327"/>
          </a:xfrm>
          <a:prstGeom prst="rect">
            <a:avLst/>
          </a:prstGeom>
        </p:spPr>
        <p:txBody>
          <a:bodyPr vert="horz" lIns="91440" tIns="45720" rIns="91440" bIns="45720" rtlCol="0">
            <a:noAutofit/>
          </a:bodyPr>
          <a:lstStyle/>
          <a:p>
            <a:pPr marL="0" indent="0">
              <a:lnSpc>
                <a:spcPct val="110000"/>
              </a:lnSpc>
              <a:spcBef>
                <a:spcPts val="0"/>
              </a:spcBef>
              <a:buNone/>
            </a:pPr>
            <a:r>
              <a:rPr lang="en-US" sz="1200" dirty="0"/>
              <a:t>This brief presents an overview of existing Walk-in Cold Rooms (WICRs) technologies, refrigerants and foam blowing agents used, along with their environmental impact. The key challenges for WICRs relate to affordability and ensuring sound and sustainable business models. Issues related to access to equipment and skills in Article 5 countries are also addressed in this brief. Recommendations are included to support the development of sustainable cold chains through coordinated policies, capacity building and financial support.</a:t>
            </a:r>
          </a:p>
        </p:txBody>
      </p:sp>
      <p:sp>
        <p:nvSpPr>
          <p:cNvPr id="25" name="Ellipse 24">
            <a:hlinkClick r:id="rId2" action="ppaction://hlinksldjump"/>
            <a:extLst>
              <a:ext uri="{FF2B5EF4-FFF2-40B4-BE49-F238E27FC236}">
                <a16:creationId xmlns:a16="http://schemas.microsoft.com/office/drawing/2014/main" id="{09482E31-1D40-2152-2AEF-47018E47F65A}"/>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2" action="ppaction://hlinksldjump"/>
            <a:extLst>
              <a:ext uri="{FF2B5EF4-FFF2-40B4-BE49-F238E27FC236}">
                <a16:creationId xmlns:a16="http://schemas.microsoft.com/office/drawing/2014/main" id="{252A6D79-C3B5-36AB-5FF9-DC59C1DAC83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TextBox 1">
            <a:extLst>
              <a:ext uri="{FF2B5EF4-FFF2-40B4-BE49-F238E27FC236}">
                <a16:creationId xmlns:a16="http://schemas.microsoft.com/office/drawing/2014/main" id="{9B20C0E0-A240-5353-FBA9-8A7EC01B5B32}"/>
              </a:ext>
            </a:extLst>
          </p:cNvPr>
          <p:cNvSpPr txBox="1"/>
          <p:nvPr/>
        </p:nvSpPr>
        <p:spPr>
          <a:xfrm>
            <a:off x="6612469" y="5065740"/>
            <a:ext cx="3734045" cy="1015663"/>
          </a:xfrm>
          <a:prstGeom prst="rect">
            <a:avLst/>
          </a:prstGeom>
          <a:noFill/>
        </p:spPr>
        <p:txBody>
          <a:bodyPr wrap="square">
            <a:spAutoFit/>
          </a:bodyPr>
          <a:lstStyle/>
          <a:p>
            <a:pPr lvl="0">
              <a:defRPr/>
            </a:pPr>
            <a:r>
              <a:rPr lang="en-GB" sz="2000" dirty="0">
                <a:solidFill>
                  <a:srgbClr val="1B397F"/>
                </a:solidFill>
                <a:hlinkClick r:id="rId4">
                  <a:extLst>
                    <a:ext uri="{A12FA001-AC4F-418D-AE19-62706E023703}">
                      <ahyp:hlinkClr xmlns:ahyp="http://schemas.microsoft.com/office/drawing/2018/hyperlinkcolor" val="tx"/>
                    </a:ext>
                  </a:extLst>
                </a:hlinkClick>
              </a:rPr>
              <a:t>Read it in English here</a:t>
            </a:r>
            <a:br>
              <a:rPr lang="en-GB" sz="2000" dirty="0">
                <a:solidFill>
                  <a:srgbClr val="1B3A7F"/>
                </a:solidFill>
              </a:rPr>
            </a:br>
            <a:r>
              <a:rPr lang="en-US" sz="2000" dirty="0">
                <a:solidFill>
                  <a:srgbClr val="1B3A7F"/>
                </a:solidFill>
                <a:hlinkClick r:id="rId5">
                  <a:extLst>
                    <a:ext uri="{A12FA001-AC4F-418D-AE19-62706E023703}">
                      <ahyp:hlinkClr xmlns:ahyp="http://schemas.microsoft.com/office/drawing/2018/hyperlinkcolor" val="tx"/>
                    </a:ext>
                  </a:extLst>
                </a:hlinkClick>
              </a:rPr>
              <a:t>Lisez-le </a:t>
            </a:r>
            <a:r>
              <a:rPr lang="en-US" sz="2000" dirty="0" err="1">
                <a:solidFill>
                  <a:srgbClr val="1B3A7F"/>
                </a:solidFill>
                <a:hlinkClick r:id="rId5">
                  <a:extLst>
                    <a:ext uri="{A12FA001-AC4F-418D-AE19-62706E023703}">
                      <ahyp:hlinkClr xmlns:ahyp="http://schemas.microsoft.com/office/drawing/2018/hyperlinkcolor" val="tx"/>
                    </a:ext>
                  </a:extLst>
                </a:hlinkClick>
              </a:rPr>
              <a:t>en</a:t>
            </a:r>
            <a:r>
              <a:rPr lang="en-US" sz="2000" dirty="0">
                <a:solidFill>
                  <a:srgbClr val="1B3A7F"/>
                </a:solidFill>
                <a:hlinkClick r:id="rId5">
                  <a:extLst>
                    <a:ext uri="{A12FA001-AC4F-418D-AE19-62706E023703}">
                      <ahyp:hlinkClr xmlns:ahyp="http://schemas.microsoft.com/office/drawing/2018/hyperlinkcolor" val="tx"/>
                    </a:ext>
                  </a:extLst>
                </a:hlinkClick>
              </a:rPr>
              <a:t> français </a:t>
            </a:r>
            <a:r>
              <a:rPr lang="en-US" sz="2000" dirty="0" err="1">
                <a:solidFill>
                  <a:srgbClr val="1B3A7F"/>
                </a:solidFill>
                <a:hlinkClick r:id="rId5">
                  <a:extLst>
                    <a:ext uri="{A12FA001-AC4F-418D-AE19-62706E023703}">
                      <ahyp:hlinkClr xmlns:ahyp="http://schemas.microsoft.com/office/drawing/2018/hyperlinkcolor" val="tx"/>
                    </a:ext>
                  </a:extLst>
                </a:hlinkClick>
              </a:rPr>
              <a:t>ici</a:t>
            </a:r>
            <a:br>
              <a:rPr lang="en-US" sz="2000" dirty="0">
                <a:solidFill>
                  <a:srgbClr val="1B3A7F"/>
                </a:solidFill>
              </a:rPr>
            </a:br>
            <a:r>
              <a:rPr lang="en-US" sz="2000" dirty="0" err="1">
                <a:solidFill>
                  <a:srgbClr val="1B397F"/>
                </a:solidFill>
                <a:hlinkClick r:id="rId6">
                  <a:extLst>
                    <a:ext uri="{A12FA001-AC4F-418D-AE19-62706E023703}">
                      <ahyp:hlinkClr xmlns:ahyp="http://schemas.microsoft.com/office/drawing/2018/hyperlinkcolor" val="tx"/>
                    </a:ext>
                  </a:extLst>
                </a:hlinkClick>
              </a:rPr>
              <a:t>Léalo</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en</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español</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A7ABED8F-270C-8078-941D-C21338B0A79F}"/>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extLst>
              <a:ext uri="{FF2B5EF4-FFF2-40B4-BE49-F238E27FC236}">
                <a16:creationId xmlns:a16="http://schemas.microsoft.com/office/drawing/2014/main" id="{0912CD50-9523-EBC1-4B0F-0FDA3B3D752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1" name="Text Box 6">
            <a:extLst>
              <a:ext uri="{FF2B5EF4-FFF2-40B4-BE49-F238E27FC236}">
                <a16:creationId xmlns:a16="http://schemas.microsoft.com/office/drawing/2014/main" id="{FA9E44DE-3AD0-1A8C-D197-E6D2D1921AB7}"/>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18" name="Ellipse 17">
            <a:hlinkClick r:id="rId8" action="ppaction://hlinksldjump"/>
            <a:extLst>
              <a:ext uri="{FF2B5EF4-FFF2-40B4-BE49-F238E27FC236}">
                <a16:creationId xmlns:a16="http://schemas.microsoft.com/office/drawing/2014/main" id="{CA6F1E40-DA7B-A849-408E-D15FC88D96F4}"/>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Cercle avec flèche gauche avec un remplissage uni">
            <a:hlinkClick r:id="rId8" action="ppaction://hlinksldjump"/>
            <a:extLst>
              <a:ext uri="{FF2B5EF4-FFF2-40B4-BE49-F238E27FC236}">
                <a16:creationId xmlns:a16="http://schemas.microsoft.com/office/drawing/2014/main" id="{27F209ED-13ED-A9BC-278D-01FC5D772BB2}"/>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pic>
        <p:nvPicPr>
          <p:cNvPr id="20" name="Picture 19">
            <a:extLst>
              <a:ext uri="{FF2B5EF4-FFF2-40B4-BE49-F238E27FC236}">
                <a16:creationId xmlns:a16="http://schemas.microsoft.com/office/drawing/2014/main" id="{717B557B-F7A7-9C0B-A2EF-43A4A155E288}"/>
              </a:ext>
            </a:extLst>
          </p:cNvPr>
          <p:cNvPicPr>
            <a:picLocks noChangeAspect="1"/>
          </p:cNvPicPr>
          <p:nvPr/>
        </p:nvPicPr>
        <p:blipFill>
          <a:blip r:embed="rId10"/>
          <a:stretch>
            <a:fillRect/>
          </a:stretch>
        </p:blipFill>
        <p:spPr>
          <a:xfrm>
            <a:off x="1453195" y="1120790"/>
            <a:ext cx="3095203" cy="4367284"/>
          </a:xfrm>
          <a:prstGeom prst="rect">
            <a:avLst/>
          </a:prstGeom>
        </p:spPr>
      </p:pic>
    </p:spTree>
    <p:extLst>
      <p:ext uri="{BB962C8B-B14F-4D97-AF65-F5344CB8AC3E}">
        <p14:creationId xmlns:p14="http://schemas.microsoft.com/office/powerpoint/2010/main" val="166446394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8" grpId="0" animBg="1"/>
      <p:bldP spid="18" grpId="1"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37D57-72A3-E9C6-5282-0E4425F2D5B8}"/>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D0544123-B9B7-C374-2DFE-2090C96CAD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B43C6224-AF66-431A-DE87-4844DCC6EC8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D0547F68-2B61-CB53-617D-06701190CB8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8F8ED4C4-C541-64BB-D38F-F8A12F8490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95699731-B8D3-B77C-4D3D-167D5E7FB4C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27CCE555-8021-F90C-8E0F-66CB4291FF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A463E782-C3B6-5BC1-D383-CA9C7E0B99B3}"/>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A8899636-5039-8FE7-9661-1FF85F403553}"/>
              </a:ext>
            </a:extLst>
          </p:cNvPr>
          <p:cNvSpPr txBox="1"/>
          <p:nvPr/>
        </p:nvSpPr>
        <p:spPr>
          <a:xfrm>
            <a:off x="6553197" y="1165150"/>
            <a:ext cx="4805365" cy="1325563"/>
          </a:xfrm>
        </p:spPr>
        <p:txBody>
          <a:bodyPr vert="horz" lIns="91440" tIns="45720" rIns="91440" bIns="45720" rtlCol="0" anchor="ctr">
            <a:noAutofit/>
          </a:bodyPr>
          <a:lstStyle/>
          <a:p>
            <a:pPr>
              <a:lnSpc>
                <a:spcPct val="90000"/>
              </a:lnSpc>
              <a:spcBef>
                <a:spcPct val="0"/>
              </a:spcBef>
              <a:spcAft>
                <a:spcPts val="600"/>
              </a:spcAft>
              <a:defRPr/>
            </a:pPr>
            <a:r>
              <a:rPr lang="en-US" sz="3000" dirty="0">
                <a:latin typeface="+mj-lt"/>
              </a:rPr>
              <a:t>Cold Chain Technology Brief – Road Refrigerated Transport in Hot Climates (</a:t>
            </a:r>
            <a:r>
              <a:rPr kumimoji="0" lang="en-GB" sz="3000" u="none" strike="noStrike" kern="1200" cap="none" spc="0" normalizeH="0" baseline="0" noProof="0" dirty="0">
                <a:ln>
                  <a:noFill/>
                </a:ln>
                <a:solidFill>
                  <a:prstClr val="black"/>
                </a:solidFill>
                <a:effectLst/>
                <a:uLnTx/>
                <a:uFillTx/>
                <a:latin typeface="+mj-lt"/>
                <a:ea typeface="+mn-ea"/>
                <a:cs typeface="+mn-cs"/>
              </a:rPr>
              <a:t>2025)</a:t>
            </a:r>
            <a:endParaRPr kumimoji="0" lang="en-US" sz="300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6E2C45A4-36E2-8399-4FC6-FAE7398CACE2}"/>
              </a:ext>
            </a:extLst>
          </p:cNvPr>
          <p:cNvSpPr>
            <a:spLocks noGrp="1"/>
          </p:cNvSpPr>
          <p:nvPr>
            <p:ph idx="4294967295"/>
          </p:nvPr>
        </p:nvSpPr>
        <p:spPr>
          <a:xfrm>
            <a:off x="6577085" y="2611873"/>
            <a:ext cx="5157716" cy="1061717"/>
          </a:xfrm>
          <a:prstGeom prst="rect">
            <a:avLst/>
          </a:prstGeom>
        </p:spPr>
        <p:txBody>
          <a:bodyPr vert="horz" lIns="91440" tIns="45720" rIns="91440" bIns="45720" rtlCol="0">
            <a:noAutofit/>
          </a:bodyPr>
          <a:lstStyle/>
          <a:p>
            <a:pPr marL="0" indent="0">
              <a:lnSpc>
                <a:spcPct val="110000"/>
              </a:lnSpc>
              <a:spcBef>
                <a:spcPts val="0"/>
              </a:spcBef>
              <a:buNone/>
            </a:pPr>
            <a:r>
              <a:rPr lang="en-US" sz="1200" b="0" i="0" dirty="0">
                <a:solidFill>
                  <a:srgbClr val="000000"/>
                </a:solidFill>
                <a:effectLst/>
                <a:latin typeface="BarlowSemiCondensed-Light"/>
              </a:rPr>
              <a:t>This brief highlights key elements of transport refrigeration with a specific focus on hot climates! High ambient temperatures are prevalent in many areas of the world that lack proper cold chain infrastructures: it is crucial that local boundaries are considered to adopt proper technologies</a:t>
            </a:r>
            <a:r>
              <a:rPr lang="en-US" sz="1200" dirty="0"/>
              <a:t> </a:t>
            </a:r>
            <a:br>
              <a:rPr lang="en-US" sz="1050" dirty="0"/>
            </a:br>
            <a:endParaRPr lang="en-US" sz="1200" dirty="0"/>
          </a:p>
        </p:txBody>
      </p:sp>
      <p:sp>
        <p:nvSpPr>
          <p:cNvPr id="25" name="Ellipse 24">
            <a:hlinkClick r:id="rId2" action="ppaction://hlinksldjump"/>
            <a:extLst>
              <a:ext uri="{FF2B5EF4-FFF2-40B4-BE49-F238E27FC236}">
                <a16:creationId xmlns:a16="http://schemas.microsoft.com/office/drawing/2014/main" id="{D19029EF-9CAF-1035-F333-E525FD93B99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2" action="ppaction://hlinksldjump"/>
            <a:extLst>
              <a:ext uri="{FF2B5EF4-FFF2-40B4-BE49-F238E27FC236}">
                <a16:creationId xmlns:a16="http://schemas.microsoft.com/office/drawing/2014/main" id="{207F1828-485E-9E51-C7B9-A125B7811FD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TextBox 1">
            <a:extLst>
              <a:ext uri="{FF2B5EF4-FFF2-40B4-BE49-F238E27FC236}">
                <a16:creationId xmlns:a16="http://schemas.microsoft.com/office/drawing/2014/main" id="{095A6932-BC3C-4AE3-2949-09CE3E5ADB76}"/>
              </a:ext>
            </a:extLst>
          </p:cNvPr>
          <p:cNvSpPr txBox="1"/>
          <p:nvPr/>
        </p:nvSpPr>
        <p:spPr>
          <a:xfrm>
            <a:off x="6612469" y="5065740"/>
            <a:ext cx="3734045" cy="1015663"/>
          </a:xfrm>
          <a:prstGeom prst="rect">
            <a:avLst/>
          </a:prstGeom>
          <a:noFill/>
        </p:spPr>
        <p:txBody>
          <a:bodyPr wrap="square">
            <a:spAutoFit/>
          </a:bodyPr>
          <a:lstStyle/>
          <a:p>
            <a:pPr lvl="0">
              <a:defRPr/>
            </a:pPr>
            <a:r>
              <a:rPr lang="en-GB" sz="2000" dirty="0">
                <a:solidFill>
                  <a:srgbClr val="1B397F"/>
                </a:solidFill>
                <a:hlinkClick r:id="rId4">
                  <a:extLst>
                    <a:ext uri="{A12FA001-AC4F-418D-AE19-62706E023703}">
                      <ahyp:hlinkClr xmlns:ahyp="http://schemas.microsoft.com/office/drawing/2018/hyperlinkcolor" val="tx"/>
                    </a:ext>
                  </a:extLst>
                </a:hlinkClick>
              </a:rPr>
              <a:t>Read it in English here</a:t>
            </a:r>
            <a:br>
              <a:rPr lang="en-US" sz="2000" dirty="0">
                <a:solidFill>
                  <a:srgbClr val="1B3A7F"/>
                </a:solidFill>
              </a:rPr>
            </a:br>
            <a:r>
              <a:rPr lang="en-US" sz="2000" dirty="0">
                <a:solidFill>
                  <a:srgbClr val="1B397F"/>
                </a:solidFill>
                <a:hlinkClick r:id="rId5">
                  <a:extLst>
                    <a:ext uri="{A12FA001-AC4F-418D-AE19-62706E023703}">
                      <ahyp:hlinkClr xmlns:ahyp="http://schemas.microsoft.com/office/drawing/2018/hyperlinkcolor" val="tx"/>
                    </a:ext>
                  </a:extLst>
                </a:hlinkClick>
              </a:rPr>
              <a:t>Lisez-le </a:t>
            </a:r>
            <a:r>
              <a:rPr lang="en-US" sz="2000" dirty="0" err="1">
                <a:solidFill>
                  <a:srgbClr val="1B397F"/>
                </a:solidFill>
                <a:hlinkClick r:id="rId5">
                  <a:extLst>
                    <a:ext uri="{A12FA001-AC4F-418D-AE19-62706E023703}">
                      <ahyp:hlinkClr xmlns:ahyp="http://schemas.microsoft.com/office/drawing/2018/hyperlinkcolor" val="tx"/>
                    </a:ext>
                  </a:extLst>
                </a:hlinkClick>
              </a:rPr>
              <a:t>en</a:t>
            </a:r>
            <a:r>
              <a:rPr lang="en-US" sz="2000" dirty="0">
                <a:solidFill>
                  <a:srgbClr val="1B397F"/>
                </a:solidFill>
                <a:hlinkClick r:id="rId5">
                  <a:extLst>
                    <a:ext uri="{A12FA001-AC4F-418D-AE19-62706E023703}">
                      <ahyp:hlinkClr xmlns:ahyp="http://schemas.microsoft.com/office/drawing/2018/hyperlinkcolor" val="tx"/>
                    </a:ext>
                  </a:extLst>
                </a:hlinkClick>
              </a:rPr>
              <a:t> français </a:t>
            </a:r>
            <a:r>
              <a:rPr lang="en-US" sz="2000" dirty="0" err="1">
                <a:solidFill>
                  <a:srgbClr val="1B397F"/>
                </a:solidFill>
                <a:hlinkClick r:id="rId5">
                  <a:extLst>
                    <a:ext uri="{A12FA001-AC4F-418D-AE19-62706E023703}">
                      <ahyp:hlinkClr xmlns:ahyp="http://schemas.microsoft.com/office/drawing/2018/hyperlinkcolor" val="tx"/>
                    </a:ext>
                  </a:extLst>
                </a:hlinkClick>
              </a:rPr>
              <a:t>ici</a:t>
            </a:r>
            <a:br>
              <a:rPr lang="en-US" sz="2000" dirty="0">
                <a:solidFill>
                  <a:srgbClr val="1B3A7F"/>
                </a:solidFill>
              </a:rPr>
            </a:br>
            <a:r>
              <a:rPr lang="en-US" sz="2000" dirty="0" err="1">
                <a:solidFill>
                  <a:srgbClr val="1B397F"/>
                </a:solidFill>
                <a:hlinkClick r:id="rId6">
                  <a:extLst>
                    <a:ext uri="{A12FA001-AC4F-418D-AE19-62706E023703}">
                      <ahyp:hlinkClr xmlns:ahyp="http://schemas.microsoft.com/office/drawing/2018/hyperlinkcolor" val="tx"/>
                    </a:ext>
                  </a:extLst>
                </a:hlinkClick>
              </a:rPr>
              <a:t>Léalo</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en</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español</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aquí</a:t>
            </a:r>
            <a:endParaRPr lang="en-GB" sz="2000" dirty="0">
              <a:solidFill>
                <a:srgbClr val="1B397F"/>
              </a:solidFill>
            </a:endParaRPr>
          </a:p>
        </p:txBody>
      </p:sp>
      <p:sp>
        <p:nvSpPr>
          <p:cNvPr id="5" name="Ellipse 4">
            <a:extLst>
              <a:ext uri="{FF2B5EF4-FFF2-40B4-BE49-F238E27FC236}">
                <a16:creationId xmlns:a16="http://schemas.microsoft.com/office/drawing/2014/main" id="{010918F4-FEB7-E579-18BA-1C02802B4F5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extLst>
              <a:ext uri="{FF2B5EF4-FFF2-40B4-BE49-F238E27FC236}">
                <a16:creationId xmlns:a16="http://schemas.microsoft.com/office/drawing/2014/main" id="{8AD1BE9C-4EF4-7F52-6F26-C85AB5BFEA1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1" name="Text Box 6">
            <a:extLst>
              <a:ext uri="{FF2B5EF4-FFF2-40B4-BE49-F238E27FC236}">
                <a16:creationId xmlns:a16="http://schemas.microsoft.com/office/drawing/2014/main" id="{63384301-7CC4-F572-43EA-300F9B14DACE}"/>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18" name="Ellipse 17">
            <a:hlinkClick r:id="rId8" action="ppaction://hlinksldjump"/>
            <a:extLst>
              <a:ext uri="{FF2B5EF4-FFF2-40B4-BE49-F238E27FC236}">
                <a16:creationId xmlns:a16="http://schemas.microsoft.com/office/drawing/2014/main" id="{3A57FF59-9C89-8073-EBD7-C1E7F2A52260}"/>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Cercle avec flèche gauche avec un remplissage uni">
            <a:hlinkClick r:id="rId8" action="ppaction://hlinksldjump"/>
            <a:extLst>
              <a:ext uri="{FF2B5EF4-FFF2-40B4-BE49-F238E27FC236}">
                <a16:creationId xmlns:a16="http://schemas.microsoft.com/office/drawing/2014/main" id="{B7BB82E8-AAD6-A6C4-22FD-00BED8F6468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pic>
        <p:nvPicPr>
          <p:cNvPr id="7" name="Picture 6">
            <a:hlinkClick r:id="rId4"/>
            <a:extLst>
              <a:ext uri="{FF2B5EF4-FFF2-40B4-BE49-F238E27FC236}">
                <a16:creationId xmlns:a16="http://schemas.microsoft.com/office/drawing/2014/main" id="{89588222-B944-CE5D-9876-1CA4653C77FD}"/>
              </a:ext>
            </a:extLst>
          </p:cNvPr>
          <p:cNvPicPr>
            <a:picLocks noChangeAspect="1"/>
          </p:cNvPicPr>
          <p:nvPr/>
        </p:nvPicPr>
        <p:blipFill>
          <a:blip r:embed="rId10"/>
          <a:stretch>
            <a:fillRect/>
          </a:stretch>
        </p:blipFill>
        <p:spPr>
          <a:xfrm>
            <a:off x="1520201" y="1116154"/>
            <a:ext cx="3115705" cy="4376556"/>
          </a:xfrm>
          <a:prstGeom prst="rect">
            <a:avLst/>
          </a:prstGeom>
        </p:spPr>
      </p:pic>
    </p:spTree>
    <p:extLst>
      <p:ext uri="{BB962C8B-B14F-4D97-AF65-F5344CB8AC3E}">
        <p14:creationId xmlns:p14="http://schemas.microsoft.com/office/powerpoint/2010/main" val="26425342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8" grpId="0" animBg="1"/>
      <p:bldP spid="18" grpId="1"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C5FCEE6-D41D-B363-CA0A-D64D5A57CF6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20A0505A-71B2-FA58-8294-D0B63C9548E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671B9C8F-B9C7-6678-4DF9-CB30D50CFA9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982BA976-C125-CD66-DC2C-7A05DCB3B0E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1682EC23-5087-0CCD-9BBB-4C7F7B798CC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B022D50B-D211-3AC2-AE6B-DEADA9EBCC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C1E52756-C890-12D3-796A-A2DC983CD867}"/>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53197" y="1165150"/>
            <a:ext cx="4805365"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mj-lt"/>
                <a:ea typeface="+mn-ea"/>
                <a:cs typeface="+mn-cs"/>
              </a:rPr>
              <a:t>Cold Chain Technology Briefs – Vaccines </a:t>
            </a:r>
            <a:r>
              <a:rPr kumimoji="0" lang="en-GB" sz="3200" b="0" i="1" u="none" strike="noStrike" kern="1200" cap="none" spc="0" normalizeH="0" baseline="0" noProof="0" dirty="0">
                <a:ln>
                  <a:noFill/>
                </a:ln>
                <a:solidFill>
                  <a:prstClr val="black"/>
                </a:solidFill>
                <a:effectLst/>
                <a:uLnTx/>
                <a:uFillTx/>
                <a:latin typeface="+mj-lt"/>
                <a:ea typeface="+mn-ea"/>
                <a:cs typeface="+mn-cs"/>
              </a:rPr>
              <a:t>(2021)</a:t>
            </a:r>
            <a:endParaRPr kumimoji="0" lang="en-US" sz="32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577085" y="2297366"/>
            <a:ext cx="5157716" cy="1946344"/>
          </a:xfrm>
          <a:prstGeom prst="rect">
            <a:avLst/>
          </a:prstGeom>
        </p:spPr>
        <p:txBody>
          <a:bodyPr vert="horz" lIns="91440" tIns="45720" rIns="91440" bIns="45720" rtlCol="0">
            <a:noAutofit/>
          </a:bodyPr>
          <a:lstStyle/>
          <a:p>
            <a:pPr marL="0" indent="0">
              <a:lnSpc>
                <a:spcPct val="110000"/>
              </a:lnSpc>
              <a:spcBef>
                <a:spcPts val="0"/>
              </a:spcBef>
              <a:buNone/>
            </a:pPr>
            <a:r>
              <a:rPr lang="en-GB" sz="1300" dirty="0"/>
              <a:t>This note provides an overview of the vaccine cold chain in general and COVID-19 in particular, its requirements and challenges. First, the eﬀects of temperature on these vaccines, old and new, and their storage and transport requirements should be known. Second, the temperature-controlled logistics of vaccines in general and COVID-19 vaccines in particular, and the equipment and solutions used for their cold chain, must be analysed. Finally, if refrigeration is essential for our health as well as for our food, it must be sustainable, and it is therefore, necessary to analyse the challenges to be met so that the cold chain for vaccines disrupted by COVID-19, is sustainable in the short, medium, and long term.</a:t>
            </a:r>
          </a:p>
          <a:p>
            <a:pPr marL="0" indent="0">
              <a:lnSpc>
                <a:spcPct val="110000"/>
              </a:lnSpc>
              <a:spcBef>
                <a:spcPts val="0"/>
              </a:spcBef>
              <a:buNone/>
            </a:pPr>
            <a:endParaRPr lang="en-GB" sz="1200" dirty="0"/>
          </a:p>
          <a:p>
            <a:pPr marL="0" indent="0">
              <a:lnSpc>
                <a:spcPct val="110000"/>
              </a:lnSpc>
              <a:spcBef>
                <a:spcPts val="0"/>
              </a:spcBef>
              <a:buNone/>
            </a:pPr>
            <a:endParaRPr lang="en-US" sz="1200" dirty="0"/>
          </a:p>
        </p:txBody>
      </p:sp>
      <p:sp>
        <p:nvSpPr>
          <p:cNvPr id="2" name="TextBox 1">
            <a:extLst>
              <a:ext uri="{FF2B5EF4-FFF2-40B4-BE49-F238E27FC236}">
                <a16:creationId xmlns:a16="http://schemas.microsoft.com/office/drawing/2014/main" id="{DA0A8CB4-477B-C04F-0AD1-E676627E9B51}"/>
              </a:ext>
            </a:extLst>
          </p:cNvPr>
          <p:cNvSpPr txBox="1"/>
          <p:nvPr/>
        </p:nvSpPr>
        <p:spPr>
          <a:xfrm>
            <a:off x="6652909" y="4546147"/>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E4D43EE7-E98A-A3F8-3C1B-3499638A5F82}"/>
              </a:ext>
            </a:extLst>
          </p:cNvPr>
          <p:cNvSpPr txBox="1"/>
          <p:nvPr/>
        </p:nvSpPr>
        <p:spPr>
          <a:xfrm>
            <a:off x="6652909" y="5015436"/>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Lisez-le en français 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5E939C07-70D0-6370-42E7-406C8617984B}"/>
              </a:ext>
            </a:extLst>
          </p:cNvPr>
          <p:cNvSpPr txBox="1"/>
          <p:nvPr/>
        </p:nvSpPr>
        <p:spPr>
          <a:xfrm>
            <a:off x="6677043" y="6045189"/>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en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1" name="TextBox 10">
            <a:extLst>
              <a:ext uri="{FF2B5EF4-FFF2-40B4-BE49-F238E27FC236}">
                <a16:creationId xmlns:a16="http://schemas.microsoft.com/office/drawing/2014/main" id="{64F3B313-6C37-7B47-4934-C6598F14845C}"/>
              </a:ext>
            </a:extLst>
          </p:cNvPr>
          <p:cNvSpPr txBox="1"/>
          <p:nvPr/>
        </p:nvSpPr>
        <p:spPr>
          <a:xfrm>
            <a:off x="6650310" y="5495723"/>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Читать на русском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pic>
        <p:nvPicPr>
          <p:cNvPr id="22" name="Image 21" descr="Une image contenant texte, Équipement médical, aiguille, médical&#10;&#10;Description générée automatiquement">
            <a:hlinkClick r:id="rId2"/>
            <a:extLst>
              <a:ext uri="{FF2B5EF4-FFF2-40B4-BE49-F238E27FC236}">
                <a16:creationId xmlns:a16="http://schemas.microsoft.com/office/drawing/2014/main" id="{FE7B226B-CD3C-1758-EB47-1AA3D99A7D9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02235" y="974909"/>
            <a:ext cx="3226178" cy="4563329"/>
          </a:xfrm>
          <a:prstGeom prst="rect">
            <a:avLst/>
          </a:prstGeom>
        </p:spPr>
      </p:pic>
      <p:sp>
        <p:nvSpPr>
          <p:cNvPr id="18" name="Ellipse 17">
            <a:extLst>
              <a:ext uri="{FF2B5EF4-FFF2-40B4-BE49-F238E27FC236}">
                <a16:creationId xmlns:a16="http://schemas.microsoft.com/office/drawing/2014/main" id="{D8EFBD27-400F-98D7-9B3F-7A48EABCC281}"/>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3" name="Ellipse 12">
            <a:hlinkClick r:id="rId7" action="ppaction://hlinksldjump"/>
            <a:extLst>
              <a:ext uri="{FF2B5EF4-FFF2-40B4-BE49-F238E27FC236}">
                <a16:creationId xmlns:a16="http://schemas.microsoft.com/office/drawing/2014/main" id="{464CD844-D95D-0701-7EFF-7C3F2253033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7" action="ppaction://hlinksldjump"/>
            <a:extLst>
              <a:ext uri="{FF2B5EF4-FFF2-40B4-BE49-F238E27FC236}">
                <a16:creationId xmlns:a16="http://schemas.microsoft.com/office/drawing/2014/main" id="{17D88A30-C6E7-6787-A883-B7FBA7164CDF}"/>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24" name="Image 23" descr="Une image contenant symbole, conception&#10;&#10;Description générée automatiquement">
            <a:extLst>
              <a:ext uri="{FF2B5EF4-FFF2-40B4-BE49-F238E27FC236}">
                <a16:creationId xmlns:a16="http://schemas.microsoft.com/office/drawing/2014/main" id="{9C6E2D94-306A-64C4-2CEB-1ED35752A897}"/>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25" name="Text Box 6">
            <a:extLst>
              <a:ext uri="{FF2B5EF4-FFF2-40B4-BE49-F238E27FC236}">
                <a16:creationId xmlns:a16="http://schemas.microsoft.com/office/drawing/2014/main" id="{E8917EE2-F03D-8398-CCFC-2DFFBB536E5E}"/>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19" name="Ellipse 18">
            <a:hlinkClick r:id="rId10" action="ppaction://hlinksldjump"/>
            <a:extLst>
              <a:ext uri="{FF2B5EF4-FFF2-40B4-BE49-F238E27FC236}">
                <a16:creationId xmlns:a16="http://schemas.microsoft.com/office/drawing/2014/main" id="{6D4EC4D7-1421-3DD2-6C2A-01FD07C7BD3F}"/>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10" action="ppaction://hlinksldjump"/>
            <a:extLst>
              <a:ext uri="{FF2B5EF4-FFF2-40B4-BE49-F238E27FC236}">
                <a16:creationId xmlns:a16="http://schemas.microsoft.com/office/drawing/2014/main" id="{ED59B40F-B52A-7FB4-3DA1-FDAC6C331B3B}"/>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67864232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9"/>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9" grpId="0" animBg="1"/>
      <p:bldP spid="19" grpId="1"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E005B-C0C8-FCAE-D003-36BBC0A5DF27}"/>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C99315C-E36D-532F-FC7B-0154F7FBBF8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732E95AD-EE68-68FB-C41B-7C960F89E1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8CD22A0F-9005-EB8E-AD41-26D744CD934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50D610F7-0CA7-1C68-84C3-B31EC648B47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9B2CD8DD-35E4-4EB9-B70D-3C1AE3DA63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D15144E9-3527-742A-67EA-8A44B3108E9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4D7A36F5-48C9-4A64-8A7B-19628009F390}"/>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1BCAF453-019C-929A-C5B9-584823EE66FB}"/>
              </a:ext>
            </a:extLst>
          </p:cNvPr>
          <p:cNvSpPr txBox="1"/>
          <p:nvPr/>
        </p:nvSpPr>
        <p:spPr>
          <a:xfrm>
            <a:off x="6553197" y="1165150"/>
            <a:ext cx="4805365" cy="1325563"/>
          </a:xfrm>
        </p:spPr>
        <p:txBody>
          <a:bodyPr vert="horz" lIns="91440" tIns="45720" rIns="91440" bIns="45720" rtlCol="0" anchor="ctr">
            <a:normAutofit fontScale="85000" lnSpcReduction="10000"/>
          </a:bodyPr>
          <a:lstStyle/>
          <a:p>
            <a:pPr>
              <a:lnSpc>
                <a:spcPct val="90000"/>
              </a:lnSpc>
              <a:spcBef>
                <a:spcPct val="0"/>
              </a:spcBef>
              <a:spcAft>
                <a:spcPts val="600"/>
              </a:spcAft>
              <a:defRPr/>
            </a:pPr>
            <a:r>
              <a:rPr kumimoji="0" lang="en-GB" sz="3200" b="0" i="0" u="none" strike="noStrike" kern="1200" cap="none" spc="0" normalizeH="0" baseline="0" noProof="0" dirty="0">
                <a:ln>
                  <a:noFill/>
                </a:ln>
                <a:solidFill>
                  <a:prstClr val="black"/>
                </a:solidFill>
                <a:effectLst/>
                <a:uLnTx/>
                <a:uFillTx/>
                <a:latin typeface="+mj-lt"/>
                <a:ea typeface="+mn-ea"/>
                <a:cs typeface="+mn-cs"/>
              </a:rPr>
              <a:t>Cold Chain Technology Briefs – Refrigeration in Food Production and Processing </a:t>
            </a:r>
            <a:r>
              <a:rPr kumimoji="0" lang="en-GB" sz="3200" b="0" i="1" u="none" strike="noStrike" kern="1200" cap="none" spc="0" normalizeH="0" baseline="0" noProof="0" dirty="0">
                <a:ln>
                  <a:noFill/>
                </a:ln>
                <a:solidFill>
                  <a:prstClr val="black"/>
                </a:solidFill>
                <a:effectLst/>
                <a:uLnTx/>
                <a:uFillTx/>
                <a:latin typeface="+mj-lt"/>
                <a:ea typeface="+mn-ea"/>
                <a:cs typeface="+mn-cs"/>
              </a:rPr>
              <a:t>(2020)</a:t>
            </a:r>
            <a:endParaRPr kumimoji="0" lang="en-US" sz="32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222392FC-57B8-7897-AB61-0EA3E5389807}"/>
              </a:ext>
            </a:extLst>
          </p:cNvPr>
          <p:cNvSpPr>
            <a:spLocks noGrp="1"/>
          </p:cNvSpPr>
          <p:nvPr>
            <p:ph idx="4294967295"/>
          </p:nvPr>
        </p:nvSpPr>
        <p:spPr>
          <a:xfrm>
            <a:off x="6577085" y="2219434"/>
            <a:ext cx="5157716" cy="1634251"/>
          </a:xfrm>
          <a:prstGeom prst="rect">
            <a:avLst/>
          </a:prstGeom>
        </p:spPr>
        <p:txBody>
          <a:bodyPr vert="horz" lIns="91440" tIns="45720" rIns="91440" bIns="45720" rtlCol="0">
            <a:noAutofit/>
          </a:bodyPr>
          <a:lstStyle/>
          <a:p>
            <a:pPr marL="0" indent="0">
              <a:lnSpc>
                <a:spcPct val="110000"/>
              </a:lnSpc>
              <a:spcBef>
                <a:spcPts val="0"/>
              </a:spcBef>
              <a:buNone/>
            </a:pPr>
            <a:br>
              <a:rPr lang="fr-FR" sz="1300" dirty="0"/>
            </a:br>
            <a:r>
              <a:rPr lang="fr-FR" sz="1300" b="0" i="0" u="none" strike="noStrike" dirty="0">
                <a:solidFill>
                  <a:srgbClr val="1E1E1E"/>
                </a:solidFill>
                <a:effectLst/>
              </a:rPr>
              <a:t>For </a:t>
            </a:r>
            <a:r>
              <a:rPr lang="fr-FR" sz="1300" b="0" i="0" u="none" strike="noStrike" dirty="0" err="1">
                <a:solidFill>
                  <a:srgbClr val="1E1E1E"/>
                </a:solidFill>
                <a:effectLst/>
              </a:rPr>
              <a:t>consumers</a:t>
            </a:r>
            <a:r>
              <a:rPr lang="fr-FR" sz="1300" b="0" i="0" u="none" strike="noStrike" dirty="0">
                <a:solidFill>
                  <a:srgbClr val="1E1E1E"/>
                </a:solidFill>
                <a:effectLst/>
              </a:rPr>
              <a:t>, the cold </a:t>
            </a:r>
            <a:r>
              <a:rPr lang="fr-FR" sz="1300" b="0" i="0" u="none" strike="noStrike" dirty="0" err="1">
                <a:solidFill>
                  <a:srgbClr val="1E1E1E"/>
                </a:solidFill>
                <a:effectLst/>
              </a:rPr>
              <a:t>chain</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often</a:t>
            </a:r>
            <a:r>
              <a:rPr lang="fr-FR" sz="1300" b="0" i="0" u="none" strike="noStrike" dirty="0">
                <a:solidFill>
                  <a:srgbClr val="1E1E1E"/>
                </a:solidFill>
                <a:effectLst/>
              </a:rPr>
              <a:t> </a:t>
            </a:r>
            <a:r>
              <a:rPr lang="fr-FR" sz="1300" b="0" i="0" u="none" strike="noStrike" dirty="0" err="1">
                <a:solidFill>
                  <a:srgbClr val="1E1E1E"/>
                </a:solidFill>
                <a:effectLst/>
              </a:rPr>
              <a:t>associated</a:t>
            </a:r>
            <a:r>
              <a:rPr lang="fr-FR" sz="1300" b="0" i="0" u="none" strike="noStrike" dirty="0">
                <a:solidFill>
                  <a:srgbClr val="1E1E1E"/>
                </a:solidFill>
                <a:effectLst/>
              </a:rPr>
              <a:t> </a:t>
            </a:r>
            <a:r>
              <a:rPr lang="fr-FR" sz="1300" b="0" i="0" u="none" strike="noStrike" dirty="0" err="1">
                <a:solidFill>
                  <a:srgbClr val="1E1E1E"/>
                </a:solidFill>
                <a:effectLst/>
              </a:rPr>
              <a:t>with</a:t>
            </a:r>
            <a:r>
              <a:rPr lang="fr-FR" sz="1300" b="0" i="0" u="none" strike="noStrike" dirty="0">
                <a:solidFill>
                  <a:srgbClr val="1E1E1E"/>
                </a:solidFill>
                <a:effectLst/>
              </a:rPr>
              <a:t> transport, </a:t>
            </a:r>
            <a:r>
              <a:rPr lang="fr-FR" sz="1300" b="0" i="0" u="none" strike="noStrike" dirty="0" err="1">
                <a:solidFill>
                  <a:srgbClr val="1E1E1E"/>
                </a:solidFill>
                <a:effectLst/>
              </a:rPr>
              <a:t>retail</a:t>
            </a:r>
            <a:r>
              <a:rPr lang="fr-FR" sz="1300" b="0" i="0" u="none" strike="noStrike" dirty="0">
                <a:solidFill>
                  <a:srgbClr val="1E1E1E"/>
                </a:solidFill>
                <a:effectLst/>
              </a:rPr>
              <a:t> and </a:t>
            </a:r>
            <a:r>
              <a:rPr lang="fr-FR" sz="1300" b="0" i="0" u="none" strike="noStrike" dirty="0" err="1">
                <a:solidFill>
                  <a:srgbClr val="1E1E1E"/>
                </a:solidFill>
                <a:effectLst/>
              </a:rPr>
              <a:t>household</a:t>
            </a:r>
            <a:r>
              <a:rPr lang="fr-FR" sz="1300" b="0" i="0" u="none" strike="noStrike" dirty="0">
                <a:solidFill>
                  <a:srgbClr val="1E1E1E"/>
                </a:solidFill>
                <a:effectLst/>
              </a:rPr>
              <a:t> </a:t>
            </a:r>
            <a:r>
              <a:rPr lang="fr-FR" sz="1300" b="0" i="0" u="none" strike="noStrike" dirty="0" err="1">
                <a:solidFill>
                  <a:srgbClr val="1E1E1E"/>
                </a:solidFill>
                <a:effectLst/>
              </a:rPr>
              <a:t>refrigerators</a:t>
            </a:r>
            <a:r>
              <a:rPr lang="fr-FR" sz="1300" b="0" i="0" u="none" strike="noStrike" dirty="0">
                <a:solidFill>
                  <a:srgbClr val="1E1E1E"/>
                </a:solidFill>
                <a:effectLst/>
              </a:rPr>
              <a:t>. But </a:t>
            </a:r>
            <a:r>
              <a:rPr lang="fr-FR" sz="1300" b="0" i="0" u="none" strike="noStrike" dirty="0" err="1">
                <a:solidFill>
                  <a:srgbClr val="1E1E1E"/>
                </a:solidFill>
                <a:effectLst/>
              </a:rPr>
              <a:t>refrigeration</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also</a:t>
            </a:r>
            <a:r>
              <a:rPr lang="fr-FR" sz="1300" b="0" i="0" u="none" strike="noStrike" dirty="0">
                <a:solidFill>
                  <a:srgbClr val="1E1E1E"/>
                </a:solidFill>
                <a:effectLst/>
              </a:rPr>
              <a:t> and </a:t>
            </a:r>
            <a:r>
              <a:rPr lang="fr-FR" sz="1300" b="0" i="0" u="none" strike="noStrike" dirty="0" err="1">
                <a:solidFill>
                  <a:srgbClr val="1E1E1E"/>
                </a:solidFill>
                <a:effectLst/>
              </a:rPr>
              <a:t>widely</a:t>
            </a:r>
            <a:r>
              <a:rPr lang="fr-FR" sz="1300" b="0" i="0" u="none" strike="noStrike" dirty="0">
                <a:solidFill>
                  <a:srgbClr val="1E1E1E"/>
                </a:solidFill>
                <a:effectLst/>
              </a:rPr>
              <a:t> </a:t>
            </a:r>
            <a:r>
              <a:rPr lang="fr-FR" sz="1300" b="0" i="0" u="none" strike="noStrike" dirty="0" err="1">
                <a:solidFill>
                  <a:srgbClr val="1E1E1E"/>
                </a:solidFill>
                <a:effectLst/>
              </a:rPr>
              <a:t>used</a:t>
            </a:r>
            <a:r>
              <a:rPr lang="fr-FR" sz="1300" b="0" i="0" u="none" strike="noStrike" dirty="0">
                <a:solidFill>
                  <a:srgbClr val="1E1E1E"/>
                </a:solidFill>
                <a:effectLst/>
              </a:rPr>
              <a:t> in the agri-</a:t>
            </a:r>
            <a:r>
              <a:rPr lang="fr-FR" sz="1300" b="0" i="0" u="none" strike="noStrike" dirty="0" err="1">
                <a:solidFill>
                  <a:srgbClr val="1E1E1E"/>
                </a:solidFill>
                <a:effectLst/>
              </a:rPr>
              <a:t>food</a:t>
            </a:r>
            <a:r>
              <a:rPr lang="fr-FR" sz="1300" b="0" i="0" u="none" strike="noStrike" dirty="0">
                <a:solidFill>
                  <a:srgbClr val="1E1E1E"/>
                </a:solidFill>
                <a:effectLst/>
              </a:rPr>
              <a:t> </a:t>
            </a:r>
            <a:r>
              <a:rPr lang="fr-FR" sz="1300" b="0" i="0" u="none" strike="noStrike" dirty="0" err="1">
                <a:solidFill>
                  <a:srgbClr val="1E1E1E"/>
                </a:solidFill>
                <a:effectLst/>
              </a:rPr>
              <a:t>industry</a:t>
            </a:r>
            <a:r>
              <a:rPr lang="fr-FR" sz="1300" b="0" i="0" u="none" strike="noStrike" dirty="0">
                <a:solidFill>
                  <a:srgbClr val="1E1E1E"/>
                </a:solidFill>
                <a:effectLst/>
              </a:rPr>
              <a:t> for the </a:t>
            </a:r>
            <a:r>
              <a:rPr lang="fr-FR" sz="1300" b="0" i="0" u="none" strike="noStrike" dirty="0" err="1">
                <a:solidFill>
                  <a:srgbClr val="1E1E1E"/>
                </a:solidFill>
                <a:effectLst/>
              </a:rPr>
              <a:t>storage</a:t>
            </a:r>
            <a:r>
              <a:rPr lang="fr-FR" sz="1300" b="0" i="0" u="none" strike="noStrike" dirty="0">
                <a:solidFill>
                  <a:srgbClr val="1E1E1E"/>
                </a:solidFill>
                <a:effectLst/>
              </a:rPr>
              <a:t> of </a:t>
            </a:r>
            <a:r>
              <a:rPr lang="fr-FR" sz="1300" b="0" i="0" u="none" strike="noStrike" dirty="0" err="1">
                <a:solidFill>
                  <a:srgbClr val="1E1E1E"/>
                </a:solidFill>
                <a:effectLst/>
              </a:rPr>
              <a:t>raw</a:t>
            </a:r>
            <a:r>
              <a:rPr lang="fr-FR" sz="1300" b="0" i="0" u="none" strike="noStrike" dirty="0">
                <a:solidFill>
                  <a:srgbClr val="1E1E1E"/>
                </a:solidFill>
                <a:effectLst/>
              </a:rPr>
              <a:t> </a:t>
            </a:r>
            <a:r>
              <a:rPr lang="fr-FR" sz="1300" b="0" i="0" u="none" strike="noStrike" dirty="0" err="1">
                <a:solidFill>
                  <a:srgbClr val="1E1E1E"/>
                </a:solidFill>
                <a:effectLst/>
              </a:rPr>
              <a:t>materials</a:t>
            </a:r>
            <a:r>
              <a:rPr lang="fr-FR" sz="1300" b="0" i="0" u="none" strike="noStrike" dirty="0">
                <a:solidFill>
                  <a:srgbClr val="1E1E1E"/>
                </a:solidFill>
                <a:effectLst/>
              </a:rPr>
              <a:t> and final </a:t>
            </a:r>
            <a:r>
              <a:rPr lang="fr-FR" sz="1300" b="0" i="0" u="none" strike="noStrike" dirty="0" err="1">
                <a:solidFill>
                  <a:srgbClr val="1E1E1E"/>
                </a:solidFill>
                <a:effectLst/>
              </a:rPr>
              <a:t>products</a:t>
            </a:r>
            <a:r>
              <a:rPr lang="fr-FR" sz="1300" b="0" i="0" u="none" strike="noStrike" dirty="0">
                <a:solidFill>
                  <a:srgbClr val="1E1E1E"/>
                </a:solidFill>
                <a:effectLst/>
              </a:rPr>
              <a:t>, as </a:t>
            </a:r>
            <a:r>
              <a:rPr lang="fr-FR" sz="1300" b="0" i="0" u="none" strike="noStrike" dirty="0" err="1">
                <a:solidFill>
                  <a:srgbClr val="1E1E1E"/>
                </a:solidFill>
                <a:effectLst/>
              </a:rPr>
              <a:t>well</a:t>
            </a:r>
            <a:r>
              <a:rPr lang="fr-FR" sz="1300" b="0" i="0" u="none" strike="noStrike" dirty="0">
                <a:solidFill>
                  <a:srgbClr val="1E1E1E"/>
                </a:solidFill>
                <a:effectLst/>
              </a:rPr>
              <a:t> as for </a:t>
            </a:r>
            <a:r>
              <a:rPr lang="fr-FR" sz="1300" b="0" i="0" u="none" strike="noStrike" dirty="0" err="1">
                <a:solidFill>
                  <a:srgbClr val="1E1E1E"/>
                </a:solidFill>
                <a:effectLst/>
              </a:rPr>
              <a:t>food</a:t>
            </a:r>
            <a:r>
              <a:rPr lang="fr-FR" sz="1300" b="0" i="0" u="none" strike="noStrike" dirty="0">
                <a:solidFill>
                  <a:srgbClr val="1E1E1E"/>
                </a:solidFill>
                <a:effectLst/>
              </a:rPr>
              <a:t> </a:t>
            </a:r>
            <a:r>
              <a:rPr lang="fr-FR" sz="1300" b="0" i="0" u="none" strike="noStrike" dirty="0" err="1">
                <a:solidFill>
                  <a:srgbClr val="1E1E1E"/>
                </a:solidFill>
                <a:effectLst/>
              </a:rPr>
              <a:t>processing</a:t>
            </a:r>
            <a:r>
              <a:rPr lang="fr-FR" sz="1300" b="0" i="0" u="none" strike="noStrike" dirty="0">
                <a:solidFill>
                  <a:srgbClr val="1E1E1E"/>
                </a:solidFill>
                <a:effectLst/>
              </a:rPr>
              <a:t>. This brief </a:t>
            </a:r>
            <a:r>
              <a:rPr lang="fr-FR" sz="1300" b="0" i="0" u="none" strike="noStrike" dirty="0" err="1">
                <a:solidFill>
                  <a:srgbClr val="1E1E1E"/>
                </a:solidFill>
                <a:effectLst/>
              </a:rPr>
              <a:t>gives</a:t>
            </a:r>
            <a:r>
              <a:rPr lang="fr-FR" sz="1300" b="0" i="0" u="none" strike="noStrike" dirty="0">
                <a:solidFill>
                  <a:srgbClr val="1E1E1E"/>
                </a:solidFill>
                <a:effectLst/>
              </a:rPr>
              <a:t> a short </a:t>
            </a:r>
            <a:r>
              <a:rPr lang="fr-FR" sz="1300" b="0" i="0" u="none" strike="noStrike" dirty="0" err="1">
                <a:solidFill>
                  <a:srgbClr val="1E1E1E"/>
                </a:solidFill>
                <a:effectLst/>
              </a:rPr>
              <a:t>overview</a:t>
            </a:r>
            <a:r>
              <a:rPr lang="fr-FR" sz="1300" b="0" i="0" u="none" strike="noStrike" dirty="0">
                <a:solidFill>
                  <a:srgbClr val="1E1E1E"/>
                </a:solidFill>
                <a:effectLst/>
              </a:rPr>
              <a:t> of </a:t>
            </a:r>
            <a:r>
              <a:rPr lang="fr-FR" sz="1300" b="0" i="0" u="none" strike="noStrike" dirty="0" err="1">
                <a:solidFill>
                  <a:srgbClr val="1E1E1E"/>
                </a:solidFill>
                <a:effectLst/>
              </a:rPr>
              <a:t>refrigeration</a:t>
            </a:r>
            <a:r>
              <a:rPr lang="fr-FR" sz="1300" b="0" i="0" u="none" strike="noStrike" dirty="0">
                <a:solidFill>
                  <a:srgbClr val="1E1E1E"/>
                </a:solidFill>
                <a:effectLst/>
              </a:rPr>
              <a:t> applications in the </a:t>
            </a:r>
            <a:r>
              <a:rPr lang="fr-FR" sz="1300" b="0" i="0" u="none" strike="noStrike" dirty="0" err="1">
                <a:solidFill>
                  <a:srgbClr val="1E1E1E"/>
                </a:solidFill>
                <a:effectLst/>
              </a:rPr>
              <a:t>industry</a:t>
            </a:r>
            <a:r>
              <a:rPr lang="fr-FR" sz="1300" b="0" i="0" u="none" strike="noStrike" dirty="0">
                <a:solidFill>
                  <a:srgbClr val="1E1E1E"/>
                </a:solidFill>
                <a:effectLst/>
              </a:rPr>
              <a:t>. The </a:t>
            </a:r>
            <a:r>
              <a:rPr lang="fr-FR" sz="1300" b="0" i="0" u="none" strike="noStrike" dirty="0" err="1">
                <a:solidFill>
                  <a:srgbClr val="1E1E1E"/>
                </a:solidFill>
                <a:effectLst/>
              </a:rPr>
              <a:t>refrigeration</a:t>
            </a:r>
            <a:r>
              <a:rPr lang="fr-FR" sz="1300" b="0" i="0" u="none" strike="noStrike" dirty="0">
                <a:solidFill>
                  <a:srgbClr val="1E1E1E"/>
                </a:solidFill>
                <a:effectLst/>
              </a:rPr>
              <a:t> technologies in use are </a:t>
            </a:r>
            <a:r>
              <a:rPr lang="fr-FR" sz="1300" b="0" i="0" u="none" strike="noStrike" dirty="0" err="1">
                <a:solidFill>
                  <a:srgbClr val="1E1E1E"/>
                </a:solidFill>
                <a:effectLst/>
              </a:rPr>
              <a:t>briefly</a:t>
            </a:r>
            <a:r>
              <a:rPr lang="fr-FR" sz="1300" b="0" i="0" u="none" strike="noStrike" dirty="0">
                <a:solidFill>
                  <a:srgbClr val="1E1E1E"/>
                </a:solidFill>
                <a:effectLst/>
              </a:rPr>
              <a:t> </a:t>
            </a:r>
            <a:r>
              <a:rPr lang="fr-FR" sz="1300" b="0" i="0" u="none" strike="noStrike" dirty="0" err="1">
                <a:solidFill>
                  <a:srgbClr val="1E1E1E"/>
                </a:solidFill>
                <a:effectLst/>
              </a:rPr>
              <a:t>presented</a:t>
            </a:r>
            <a:r>
              <a:rPr lang="fr-FR" sz="1300" b="0" i="0" u="none" strike="noStrike" dirty="0">
                <a:solidFill>
                  <a:srgbClr val="1E1E1E"/>
                </a:solidFill>
                <a:effectLst/>
              </a:rPr>
              <a:t>, </a:t>
            </a:r>
            <a:r>
              <a:rPr lang="fr-FR" sz="1300" b="0" i="0" u="none" strike="noStrike" dirty="0" err="1">
                <a:solidFill>
                  <a:srgbClr val="1E1E1E"/>
                </a:solidFill>
                <a:effectLst/>
              </a:rPr>
              <a:t>according</a:t>
            </a:r>
            <a:r>
              <a:rPr lang="fr-FR" sz="1300" b="0" i="0" u="none" strike="noStrike" dirty="0">
                <a:solidFill>
                  <a:srgbClr val="1E1E1E"/>
                </a:solidFill>
                <a:effectLst/>
              </a:rPr>
              <a:t> to </a:t>
            </a:r>
            <a:r>
              <a:rPr lang="fr-FR" sz="1300" b="0" i="0" u="none" strike="noStrike" dirty="0" err="1">
                <a:solidFill>
                  <a:srgbClr val="1E1E1E"/>
                </a:solidFill>
                <a:effectLst/>
              </a:rPr>
              <a:t>facility</a:t>
            </a:r>
            <a:r>
              <a:rPr lang="fr-FR" sz="1300" b="0" i="0" u="none" strike="noStrike" dirty="0">
                <a:solidFill>
                  <a:srgbClr val="1E1E1E"/>
                </a:solidFill>
                <a:effectLst/>
              </a:rPr>
              <a:t> size and </a:t>
            </a:r>
            <a:r>
              <a:rPr lang="fr-FR" sz="1300" b="0" i="0" u="none" strike="noStrike" dirty="0" err="1">
                <a:solidFill>
                  <a:srgbClr val="1E1E1E"/>
                </a:solidFill>
                <a:effectLst/>
              </a:rPr>
              <a:t>temperature</a:t>
            </a:r>
            <a:r>
              <a:rPr lang="fr-FR" sz="1300" b="0" i="0" u="none" strike="noStrike" dirty="0">
                <a:solidFill>
                  <a:srgbClr val="1E1E1E"/>
                </a:solidFill>
                <a:effectLst/>
              </a:rPr>
              <a:t> </a:t>
            </a:r>
            <a:r>
              <a:rPr lang="fr-FR" sz="1300" b="0" i="0" u="none" strike="noStrike" dirty="0" err="1">
                <a:solidFill>
                  <a:srgbClr val="1E1E1E"/>
                </a:solidFill>
                <a:effectLst/>
              </a:rPr>
              <a:t>requirements</a:t>
            </a:r>
            <a:r>
              <a:rPr lang="fr-FR" sz="1300" b="0" i="0" u="none" strike="noStrike" dirty="0">
                <a:solidFill>
                  <a:srgbClr val="1E1E1E"/>
                </a:solidFill>
                <a:effectLst/>
              </a:rPr>
              <a:t>, and the </a:t>
            </a:r>
            <a:r>
              <a:rPr lang="fr-FR" sz="1300" b="0" i="0" u="none" strike="noStrike" dirty="0" err="1">
                <a:solidFill>
                  <a:srgbClr val="1E1E1E"/>
                </a:solidFill>
                <a:effectLst/>
              </a:rPr>
              <a:t>problems</a:t>
            </a:r>
            <a:r>
              <a:rPr lang="fr-FR" sz="1300" b="0" i="0" u="none" strike="noStrike" dirty="0">
                <a:solidFill>
                  <a:srgbClr val="1E1E1E"/>
                </a:solidFill>
                <a:effectLst/>
              </a:rPr>
              <a:t> </a:t>
            </a:r>
            <a:r>
              <a:rPr lang="fr-FR" sz="1300" b="0" i="0" u="none" strike="noStrike" dirty="0" err="1">
                <a:solidFill>
                  <a:srgbClr val="1E1E1E"/>
                </a:solidFill>
                <a:effectLst/>
              </a:rPr>
              <a:t>relating</a:t>
            </a:r>
            <a:r>
              <a:rPr lang="fr-FR" sz="1300" b="0" i="0" u="none" strike="noStrike" dirty="0">
                <a:solidFill>
                  <a:srgbClr val="1E1E1E"/>
                </a:solidFill>
                <a:effectLst/>
              </a:rPr>
              <a:t> to the use of </a:t>
            </a:r>
            <a:r>
              <a:rPr lang="fr-FR" sz="1300" b="0" i="0" u="none" strike="noStrike" dirty="0" err="1">
                <a:solidFill>
                  <a:srgbClr val="1E1E1E"/>
                </a:solidFill>
                <a:effectLst/>
              </a:rPr>
              <a:t>refrigerants</a:t>
            </a:r>
            <a:r>
              <a:rPr lang="fr-FR" sz="1300" b="0" i="0" u="none" strike="noStrike" dirty="0">
                <a:solidFill>
                  <a:srgbClr val="1E1E1E"/>
                </a:solidFill>
                <a:effectLst/>
              </a:rPr>
              <a:t> are </a:t>
            </a:r>
            <a:r>
              <a:rPr lang="fr-FR" sz="1300" b="0" i="0" u="none" strike="noStrike" dirty="0" err="1">
                <a:solidFill>
                  <a:srgbClr val="1E1E1E"/>
                </a:solidFill>
                <a:effectLst/>
              </a:rPr>
              <a:t>also</a:t>
            </a:r>
            <a:r>
              <a:rPr lang="fr-FR" sz="1300" b="0" i="0" u="none" strike="noStrike" dirty="0">
                <a:solidFill>
                  <a:srgbClr val="1E1E1E"/>
                </a:solidFill>
                <a:effectLst/>
              </a:rPr>
              <a:t> </a:t>
            </a:r>
            <a:r>
              <a:rPr lang="fr-FR" sz="1300" b="0" i="0" u="none" strike="noStrike" dirty="0" err="1">
                <a:solidFill>
                  <a:srgbClr val="1E1E1E"/>
                </a:solidFill>
                <a:effectLst/>
              </a:rPr>
              <a:t>discussed</a:t>
            </a:r>
            <a:r>
              <a:rPr lang="fr-FR" sz="1300" b="0" i="0" u="none" strike="noStrike" dirty="0">
                <a:solidFill>
                  <a:srgbClr val="1E1E1E"/>
                </a:solidFill>
                <a:effectLst/>
              </a:rPr>
              <a:t>. In conclusions, </a:t>
            </a:r>
            <a:r>
              <a:rPr lang="fr-FR" sz="1300" b="0" i="0" u="none" strike="noStrike" dirty="0" err="1">
                <a:solidFill>
                  <a:srgbClr val="1E1E1E"/>
                </a:solidFill>
                <a:effectLst/>
              </a:rPr>
              <a:t>opportunities</a:t>
            </a:r>
            <a:r>
              <a:rPr lang="fr-FR" sz="1300" b="0" i="0" u="none" strike="noStrike" dirty="0">
                <a:solidFill>
                  <a:srgbClr val="1E1E1E"/>
                </a:solidFill>
                <a:effectLst/>
              </a:rPr>
              <a:t> for </a:t>
            </a:r>
            <a:r>
              <a:rPr lang="fr-FR" sz="1300" b="0" i="0" u="none" strike="noStrike" dirty="0" err="1">
                <a:solidFill>
                  <a:srgbClr val="1E1E1E"/>
                </a:solidFill>
                <a:effectLst/>
              </a:rPr>
              <a:t>sustainable</a:t>
            </a:r>
            <a:r>
              <a:rPr lang="fr-FR" sz="1300" b="0" i="0" u="none" strike="noStrike" dirty="0">
                <a:solidFill>
                  <a:srgbClr val="1E1E1E"/>
                </a:solidFill>
                <a:effectLst/>
              </a:rPr>
              <a:t> </a:t>
            </a:r>
            <a:r>
              <a:rPr lang="fr-FR" sz="1300" b="0" i="0" u="none" strike="noStrike" dirty="0" err="1">
                <a:solidFill>
                  <a:srgbClr val="1E1E1E"/>
                </a:solidFill>
                <a:effectLst/>
              </a:rPr>
              <a:t>refrigeration</a:t>
            </a:r>
            <a:r>
              <a:rPr lang="fr-FR" sz="1300" b="0" i="0" u="none" strike="noStrike" dirty="0">
                <a:solidFill>
                  <a:srgbClr val="1E1E1E"/>
                </a:solidFill>
                <a:effectLst/>
              </a:rPr>
              <a:t> are </a:t>
            </a:r>
            <a:r>
              <a:rPr lang="fr-FR" sz="1300" b="0" i="0" u="none" strike="noStrike" dirty="0" err="1">
                <a:solidFill>
                  <a:srgbClr val="1E1E1E"/>
                </a:solidFill>
                <a:effectLst/>
              </a:rPr>
              <a:t>briefly</a:t>
            </a:r>
            <a:r>
              <a:rPr lang="fr-FR" sz="1300" b="0" i="0" u="none" strike="noStrike" dirty="0">
                <a:solidFill>
                  <a:srgbClr val="1E1E1E"/>
                </a:solidFill>
                <a:effectLst/>
              </a:rPr>
              <a:t> </a:t>
            </a:r>
            <a:r>
              <a:rPr lang="fr-FR" sz="1300" b="0" i="0" u="none" strike="noStrike" dirty="0" err="1">
                <a:solidFill>
                  <a:srgbClr val="1E1E1E"/>
                </a:solidFill>
                <a:effectLst/>
              </a:rPr>
              <a:t>explored</a:t>
            </a:r>
            <a:r>
              <a:rPr lang="fr-FR" sz="1300" b="0" i="0" u="none" strike="noStrike" dirty="0">
                <a:solidFill>
                  <a:srgbClr val="1E1E1E"/>
                </a:solidFill>
                <a:effectLst/>
              </a:rPr>
              <a:t>.</a:t>
            </a:r>
            <a:endParaRPr lang="en-US" sz="1300" dirty="0"/>
          </a:p>
        </p:txBody>
      </p:sp>
      <p:sp>
        <p:nvSpPr>
          <p:cNvPr id="2" name="TextBox 1">
            <a:extLst>
              <a:ext uri="{FF2B5EF4-FFF2-40B4-BE49-F238E27FC236}">
                <a16:creationId xmlns:a16="http://schemas.microsoft.com/office/drawing/2014/main" id="{35C8B7F7-A128-7BE0-979D-3387722D2B3A}"/>
              </a:ext>
            </a:extLst>
          </p:cNvPr>
          <p:cNvSpPr txBox="1"/>
          <p:nvPr/>
        </p:nvSpPr>
        <p:spPr>
          <a:xfrm>
            <a:off x="6661427" y="5091993"/>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624A604C-500E-CB1F-F111-BD72628F2B16}"/>
              </a:ext>
            </a:extLst>
          </p:cNvPr>
          <p:cNvSpPr txBox="1"/>
          <p:nvPr/>
        </p:nvSpPr>
        <p:spPr>
          <a:xfrm>
            <a:off x="6661427" y="5561282"/>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Lisez-le en français 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A0659F5A-BD4F-E4C1-C8B4-D235D6EECD29}"/>
              </a:ext>
            </a:extLst>
          </p:cNvPr>
          <p:cNvSpPr txBox="1"/>
          <p:nvPr/>
        </p:nvSpPr>
        <p:spPr>
          <a:xfrm>
            <a:off x="6661427" y="6091112"/>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en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3" name="Ellipse 12">
            <a:hlinkClick r:id="rId5" action="ppaction://hlinksldjump"/>
            <a:extLst>
              <a:ext uri="{FF2B5EF4-FFF2-40B4-BE49-F238E27FC236}">
                <a16:creationId xmlns:a16="http://schemas.microsoft.com/office/drawing/2014/main" id="{C62EE1EA-0CE1-9706-1DEA-8EFD172237F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5" action="ppaction://hlinksldjump"/>
            <a:extLst>
              <a:ext uri="{FF2B5EF4-FFF2-40B4-BE49-F238E27FC236}">
                <a16:creationId xmlns:a16="http://schemas.microsoft.com/office/drawing/2014/main" id="{12335E85-A515-47D7-82DE-2D698D31755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1" name="Ellipse 10">
            <a:extLst>
              <a:ext uri="{FF2B5EF4-FFF2-40B4-BE49-F238E27FC236}">
                <a16:creationId xmlns:a16="http://schemas.microsoft.com/office/drawing/2014/main" id="{45ED5CFB-0B6E-5995-8DEB-B44402D00935}"/>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4" name="Image 23" descr="Une image contenant symbole, conception&#10;&#10;Description générée automatiquement">
            <a:extLst>
              <a:ext uri="{FF2B5EF4-FFF2-40B4-BE49-F238E27FC236}">
                <a16:creationId xmlns:a16="http://schemas.microsoft.com/office/drawing/2014/main" id="{FEFF28ED-BE43-3D68-3543-CDBBF502454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25" name="Text Box 6">
            <a:extLst>
              <a:ext uri="{FF2B5EF4-FFF2-40B4-BE49-F238E27FC236}">
                <a16:creationId xmlns:a16="http://schemas.microsoft.com/office/drawing/2014/main" id="{A31593AB-5D9B-CC41-3014-876D2060B71B}"/>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texte, capture d’écran, affiche, conception&#10;&#10;Description générée automatiquement">
            <a:extLst>
              <a:ext uri="{FF2B5EF4-FFF2-40B4-BE49-F238E27FC236}">
                <a16:creationId xmlns:a16="http://schemas.microsoft.com/office/drawing/2014/main" id="{405598CE-78BE-65F8-AAD0-92F0C6B057C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61781" y="1004874"/>
            <a:ext cx="3251478" cy="4599115"/>
          </a:xfrm>
          <a:prstGeom prst="rect">
            <a:avLst/>
          </a:prstGeom>
        </p:spPr>
      </p:pic>
      <p:sp>
        <p:nvSpPr>
          <p:cNvPr id="18" name="Ellipse 17">
            <a:hlinkClick r:id="rId9" action="ppaction://hlinksldjump"/>
            <a:extLst>
              <a:ext uri="{FF2B5EF4-FFF2-40B4-BE49-F238E27FC236}">
                <a16:creationId xmlns:a16="http://schemas.microsoft.com/office/drawing/2014/main" id="{9FEA3D9B-2956-763C-CDD0-9EC5969DFBD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9" action="ppaction://hlinksldjump"/>
            <a:extLst>
              <a:ext uri="{FF2B5EF4-FFF2-40B4-BE49-F238E27FC236}">
                <a16:creationId xmlns:a16="http://schemas.microsoft.com/office/drawing/2014/main" id="{B7856060-1F15-D61F-B786-2C393EFF44F1}"/>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64927648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8" grpId="0" animBg="1"/>
      <p:bldP spid="18" grpId="1"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E4AD0-5273-88E5-FA1A-F969AC0CA14C}"/>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D4877F19-F1C3-82E1-A0DD-361BEFFAA44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8DD4BAD6-E84B-2A5A-360A-31F5F01D76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C4A49265-9C0E-EE05-7572-8AC04C00778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4E25CAD2-115C-B0B9-1462-2845E78FF9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5208DA41-D8E9-B7BB-D6D5-8C2A0597B83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F878E868-F710-DD17-E01E-3C5C4B0E38F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D08DB95F-1F4E-3C0B-BCAB-AD5982488E9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3CE58CC-DC05-5D9B-E00A-C8412E163355}"/>
              </a:ext>
            </a:extLst>
          </p:cNvPr>
          <p:cNvSpPr txBox="1"/>
          <p:nvPr/>
        </p:nvSpPr>
        <p:spPr>
          <a:xfrm>
            <a:off x="6553197" y="1165150"/>
            <a:ext cx="4805365" cy="1325563"/>
          </a:xfrm>
        </p:spPr>
        <p:txBody>
          <a:bodyPr vert="horz" lIns="91440" tIns="45720" rIns="91440" bIns="45720" rtlCol="0" anchor="ctr">
            <a:normAutofit fontScale="85000" lnSpcReduction="10000"/>
          </a:bodyPr>
          <a:lstStyle/>
          <a:p>
            <a:pPr>
              <a:lnSpc>
                <a:spcPct val="90000"/>
              </a:lnSpc>
              <a:spcBef>
                <a:spcPct val="0"/>
              </a:spcBef>
              <a:spcAft>
                <a:spcPts val="600"/>
              </a:spcAft>
              <a:defRPr/>
            </a:pPr>
            <a:r>
              <a:rPr kumimoji="0" lang="en-GB" sz="3200" b="0" i="0" u="none" strike="noStrike" kern="1200" cap="none" spc="0" normalizeH="0" baseline="0" noProof="0" dirty="0">
                <a:ln>
                  <a:noFill/>
                </a:ln>
                <a:solidFill>
                  <a:prstClr val="black"/>
                </a:solidFill>
                <a:effectLst/>
                <a:uLnTx/>
                <a:uFillTx/>
                <a:latin typeface="+mj-lt"/>
                <a:ea typeface="+mn-ea"/>
                <a:cs typeface="+mn-cs"/>
              </a:rPr>
              <a:t>Cold Chain Technology Briefs – Cold Storage and Refrigerated Warehouse </a:t>
            </a:r>
            <a:r>
              <a:rPr kumimoji="0" lang="en-GB" sz="3200" b="0" i="1" u="none" strike="noStrike" kern="1200" cap="none" spc="0" normalizeH="0" baseline="0" noProof="0" dirty="0">
                <a:ln>
                  <a:noFill/>
                </a:ln>
                <a:solidFill>
                  <a:prstClr val="black"/>
                </a:solidFill>
                <a:effectLst/>
                <a:uLnTx/>
                <a:uFillTx/>
                <a:latin typeface="+mj-lt"/>
                <a:ea typeface="+mn-ea"/>
                <a:cs typeface="+mn-cs"/>
              </a:rPr>
              <a:t>(2020)</a:t>
            </a:r>
            <a:endParaRPr kumimoji="0" lang="en-US" sz="32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5400DC4A-5937-D769-689F-4D30551B48A1}"/>
              </a:ext>
            </a:extLst>
          </p:cNvPr>
          <p:cNvSpPr>
            <a:spLocks noGrp="1"/>
          </p:cNvSpPr>
          <p:nvPr>
            <p:ph idx="4294967295"/>
          </p:nvPr>
        </p:nvSpPr>
        <p:spPr>
          <a:xfrm>
            <a:off x="6577085" y="2439449"/>
            <a:ext cx="5157716" cy="1634251"/>
          </a:xfrm>
          <a:prstGeom prst="rect">
            <a:avLst/>
          </a:prstGeom>
        </p:spPr>
        <p:txBody>
          <a:bodyPr vert="horz" lIns="91440" tIns="45720" rIns="91440" bIns="45720" rtlCol="0">
            <a:noAutofit/>
          </a:bodyPr>
          <a:lstStyle/>
          <a:p>
            <a:pPr marL="0" indent="0">
              <a:lnSpc>
                <a:spcPct val="110000"/>
              </a:lnSpc>
              <a:spcBef>
                <a:spcPts val="0"/>
              </a:spcBef>
              <a:buNone/>
            </a:pPr>
            <a:r>
              <a:rPr lang="fr-FR" sz="1300" b="0" i="0" u="none" strike="noStrike" dirty="0">
                <a:solidFill>
                  <a:srgbClr val="1E1E1E"/>
                </a:solidFill>
                <a:effectLst/>
              </a:rPr>
              <a:t>Cold </a:t>
            </a:r>
            <a:r>
              <a:rPr lang="fr-FR" sz="1300" b="0" i="0" u="none" strike="noStrike" dirty="0" err="1">
                <a:solidFill>
                  <a:srgbClr val="1E1E1E"/>
                </a:solidFill>
                <a:effectLst/>
              </a:rPr>
              <a:t>storage</a:t>
            </a:r>
            <a:r>
              <a:rPr lang="fr-FR" sz="1300" b="0" i="0" u="none" strike="noStrike" dirty="0">
                <a:solidFill>
                  <a:srgbClr val="1E1E1E"/>
                </a:solidFill>
                <a:effectLst/>
              </a:rPr>
              <a:t> </a:t>
            </a:r>
            <a:r>
              <a:rPr lang="fr-FR" sz="1300" b="0" i="0" u="none" strike="noStrike" dirty="0" err="1">
                <a:solidFill>
                  <a:srgbClr val="1E1E1E"/>
                </a:solidFill>
                <a:effectLst/>
              </a:rPr>
              <a:t>warehouses</a:t>
            </a:r>
            <a:r>
              <a:rPr lang="fr-FR" sz="1300" b="0" i="0" u="none" strike="noStrike" dirty="0">
                <a:solidFill>
                  <a:srgbClr val="1E1E1E"/>
                </a:solidFill>
                <a:effectLst/>
              </a:rPr>
              <a:t> store </a:t>
            </a:r>
            <a:r>
              <a:rPr lang="fr-FR" sz="1300" b="0" i="0" u="none" strike="noStrike" dirty="0" err="1">
                <a:solidFill>
                  <a:srgbClr val="1E1E1E"/>
                </a:solidFill>
                <a:effectLst/>
              </a:rPr>
              <a:t>food</a:t>
            </a:r>
            <a:r>
              <a:rPr lang="fr-FR" sz="1300" b="0" i="0" u="none" strike="noStrike" dirty="0">
                <a:solidFill>
                  <a:srgbClr val="1E1E1E"/>
                </a:solidFill>
                <a:effectLst/>
              </a:rPr>
              <a:t> </a:t>
            </a:r>
            <a:r>
              <a:rPr lang="fr-FR" sz="1300" b="0" i="0" u="none" strike="noStrike" dirty="0" err="1">
                <a:solidFill>
                  <a:srgbClr val="1E1E1E"/>
                </a:solidFill>
                <a:effectLst/>
              </a:rPr>
              <a:t>after</a:t>
            </a:r>
            <a:r>
              <a:rPr lang="fr-FR" sz="1300" b="0" i="0" u="none" strike="noStrike" dirty="0">
                <a:solidFill>
                  <a:srgbClr val="1E1E1E"/>
                </a:solidFill>
                <a:effectLst/>
              </a:rPr>
              <a:t> production and </a:t>
            </a:r>
            <a:r>
              <a:rPr lang="fr-FR" sz="1300" b="0" i="0" u="none" strike="noStrike" dirty="0" err="1">
                <a:solidFill>
                  <a:srgbClr val="1E1E1E"/>
                </a:solidFill>
                <a:effectLst/>
              </a:rPr>
              <a:t>before</a:t>
            </a:r>
            <a:r>
              <a:rPr lang="fr-FR" sz="1300" b="0" i="0" u="none" strike="noStrike" dirty="0">
                <a:solidFill>
                  <a:srgbClr val="1E1E1E"/>
                </a:solidFill>
                <a:effectLst/>
              </a:rPr>
              <a:t> </a:t>
            </a:r>
            <a:r>
              <a:rPr lang="fr-FR" sz="1300" b="0" i="0" u="none" strike="noStrike" dirty="0" err="1">
                <a:solidFill>
                  <a:srgbClr val="1E1E1E"/>
                </a:solidFill>
                <a:effectLst/>
              </a:rPr>
              <a:t>foods</a:t>
            </a:r>
            <a:r>
              <a:rPr lang="fr-FR" sz="1300" b="0" i="0" u="none" strike="noStrike" dirty="0">
                <a:solidFill>
                  <a:srgbClr val="1E1E1E"/>
                </a:solidFill>
                <a:effectLst/>
              </a:rPr>
              <a:t> are </a:t>
            </a:r>
            <a:r>
              <a:rPr lang="fr-FR" sz="1300" b="0" i="0" u="none" strike="noStrike" dirty="0" err="1">
                <a:solidFill>
                  <a:srgbClr val="1E1E1E"/>
                </a:solidFill>
                <a:effectLst/>
              </a:rPr>
              <a:t>transported</a:t>
            </a:r>
            <a:r>
              <a:rPr lang="fr-FR" sz="1300" b="0" i="0" u="none" strike="noStrike" dirty="0">
                <a:solidFill>
                  <a:srgbClr val="1E1E1E"/>
                </a:solidFill>
                <a:effectLst/>
              </a:rPr>
              <a:t> and </a:t>
            </a:r>
            <a:r>
              <a:rPr lang="fr-FR" sz="1300" b="0" i="0" u="none" strike="noStrike" dirty="0" err="1">
                <a:solidFill>
                  <a:srgbClr val="1E1E1E"/>
                </a:solidFill>
                <a:effectLst/>
              </a:rPr>
              <a:t>distributed</a:t>
            </a:r>
            <a:r>
              <a:rPr lang="fr-FR" sz="1300" b="0" i="0" u="none" strike="noStrike" dirty="0">
                <a:solidFill>
                  <a:srgbClr val="1E1E1E"/>
                </a:solidFill>
                <a:effectLst/>
              </a:rPr>
              <a:t> to </a:t>
            </a:r>
            <a:r>
              <a:rPr lang="fr-FR" sz="1300" b="0" i="0" u="none" strike="noStrike" dirty="0" err="1">
                <a:solidFill>
                  <a:srgbClr val="1E1E1E"/>
                </a:solidFill>
                <a:effectLst/>
              </a:rPr>
              <a:t>supermarkets</a:t>
            </a:r>
            <a:r>
              <a:rPr lang="fr-FR" sz="1300" b="0" i="0" u="none" strike="noStrike" dirty="0">
                <a:solidFill>
                  <a:srgbClr val="1E1E1E"/>
                </a:solidFill>
                <a:effectLst/>
              </a:rPr>
              <a:t> or catering establishments. Food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stored</a:t>
            </a:r>
            <a:r>
              <a:rPr lang="fr-FR" sz="1300" b="0" i="0" u="none" strike="noStrike" dirty="0">
                <a:solidFill>
                  <a:srgbClr val="1E1E1E"/>
                </a:solidFill>
                <a:effectLst/>
              </a:rPr>
              <a:t> </a:t>
            </a:r>
            <a:r>
              <a:rPr lang="fr-FR" sz="1300" b="0" i="0" u="none" strike="noStrike" dirty="0" err="1">
                <a:solidFill>
                  <a:srgbClr val="1E1E1E"/>
                </a:solidFill>
                <a:effectLst/>
              </a:rPr>
              <a:t>either</a:t>
            </a:r>
            <a:r>
              <a:rPr lang="fr-FR" sz="1300" b="0" i="0" u="none" strike="noStrike" dirty="0">
                <a:solidFill>
                  <a:srgbClr val="1E1E1E"/>
                </a:solidFill>
                <a:effectLst/>
              </a:rPr>
              <a:t> </a:t>
            </a:r>
            <a:r>
              <a:rPr lang="fr-FR" sz="1300" b="0" i="0" u="none" strike="noStrike" dirty="0" err="1">
                <a:solidFill>
                  <a:srgbClr val="1E1E1E"/>
                </a:solidFill>
                <a:effectLst/>
              </a:rPr>
              <a:t>chilled</a:t>
            </a:r>
            <a:r>
              <a:rPr lang="fr-FR" sz="1300" b="0" i="0" u="none" strike="noStrike" dirty="0">
                <a:solidFill>
                  <a:srgbClr val="1E1E1E"/>
                </a:solidFill>
                <a:effectLst/>
              </a:rPr>
              <a:t> or </a:t>
            </a:r>
            <a:r>
              <a:rPr lang="fr-FR" sz="1300" b="0" i="0" u="none" strike="noStrike" dirty="0" err="1">
                <a:solidFill>
                  <a:srgbClr val="1E1E1E"/>
                </a:solidFill>
                <a:effectLst/>
              </a:rPr>
              <a:t>frozen</a:t>
            </a:r>
            <a:r>
              <a:rPr lang="fr-FR" sz="1300" b="0" i="0" u="none" strike="noStrike" dirty="0">
                <a:solidFill>
                  <a:srgbClr val="1E1E1E"/>
                </a:solidFill>
                <a:effectLst/>
              </a:rPr>
              <a:t> and </a:t>
            </a:r>
            <a:r>
              <a:rPr lang="fr-FR" sz="1300" b="0" i="0" u="none" strike="noStrike" dirty="0" err="1">
                <a:solidFill>
                  <a:srgbClr val="1E1E1E"/>
                </a:solidFill>
                <a:effectLst/>
              </a:rPr>
              <a:t>may</a:t>
            </a:r>
            <a:r>
              <a:rPr lang="fr-FR" sz="1300" b="0" i="0" u="none" strike="noStrike" dirty="0">
                <a:solidFill>
                  <a:srgbClr val="1E1E1E"/>
                </a:solidFill>
                <a:effectLst/>
              </a:rPr>
              <a:t> </a:t>
            </a:r>
            <a:r>
              <a:rPr lang="fr-FR" sz="1300" b="0" i="0" u="none" strike="noStrike" dirty="0" err="1">
                <a:solidFill>
                  <a:srgbClr val="1E1E1E"/>
                </a:solidFill>
                <a:effectLst/>
              </a:rPr>
              <a:t>remain</a:t>
            </a:r>
            <a:r>
              <a:rPr lang="fr-FR" sz="1300" b="0" i="0" u="none" strike="noStrike" dirty="0">
                <a:solidFill>
                  <a:srgbClr val="1E1E1E"/>
                </a:solidFill>
                <a:effectLst/>
              </a:rPr>
              <a:t> in the store for </a:t>
            </a:r>
            <a:r>
              <a:rPr lang="fr-FR" sz="1300" b="0" i="0" u="none" strike="noStrike" dirty="0" err="1">
                <a:solidFill>
                  <a:srgbClr val="1E1E1E"/>
                </a:solidFill>
                <a:effectLst/>
              </a:rPr>
              <a:t>periods</a:t>
            </a:r>
            <a:r>
              <a:rPr lang="fr-FR" sz="1300" b="0" i="0" u="none" strike="noStrike" dirty="0">
                <a:solidFill>
                  <a:srgbClr val="1E1E1E"/>
                </a:solidFill>
                <a:effectLst/>
              </a:rPr>
              <a:t> of a few </a:t>
            </a:r>
            <a:r>
              <a:rPr lang="fr-FR" sz="1300" b="0" i="0" u="none" strike="noStrike" dirty="0" err="1">
                <a:solidFill>
                  <a:srgbClr val="1E1E1E"/>
                </a:solidFill>
                <a:effectLst/>
              </a:rPr>
              <a:t>hours</a:t>
            </a:r>
            <a:r>
              <a:rPr lang="fr-FR" sz="1300" b="0" i="0" u="none" strike="noStrike" dirty="0">
                <a:solidFill>
                  <a:srgbClr val="1E1E1E"/>
                </a:solidFill>
                <a:effectLst/>
              </a:rPr>
              <a:t>, </a:t>
            </a:r>
            <a:r>
              <a:rPr lang="fr-FR" sz="1300" b="0" i="0" u="none" strike="noStrike" dirty="0" err="1">
                <a:solidFill>
                  <a:srgbClr val="1E1E1E"/>
                </a:solidFill>
                <a:effectLst/>
              </a:rPr>
              <a:t>days</a:t>
            </a:r>
            <a:r>
              <a:rPr lang="fr-FR" sz="1300" b="0" i="0" u="none" strike="noStrike" dirty="0">
                <a:solidFill>
                  <a:srgbClr val="1E1E1E"/>
                </a:solidFill>
                <a:effectLst/>
              </a:rPr>
              <a:t> or </a:t>
            </a:r>
            <a:r>
              <a:rPr lang="fr-FR" sz="1300" b="0" i="0" u="none" strike="noStrike" dirty="0" err="1">
                <a:solidFill>
                  <a:srgbClr val="1E1E1E"/>
                </a:solidFill>
                <a:effectLst/>
              </a:rPr>
              <a:t>even</a:t>
            </a:r>
            <a:r>
              <a:rPr lang="fr-FR" sz="1300" b="0" i="0" u="none" strike="noStrike" dirty="0">
                <a:solidFill>
                  <a:srgbClr val="1E1E1E"/>
                </a:solidFill>
                <a:effectLst/>
              </a:rPr>
              <a:t> a </a:t>
            </a:r>
            <a:r>
              <a:rPr lang="fr-FR" sz="1300" b="0" i="0" u="none" strike="noStrike" dirty="0" err="1">
                <a:solidFill>
                  <a:srgbClr val="1E1E1E"/>
                </a:solidFill>
                <a:effectLst/>
              </a:rPr>
              <a:t>year</a:t>
            </a:r>
            <a:r>
              <a:rPr lang="fr-FR" sz="1300" b="0" i="0" u="none" strike="noStrike" dirty="0">
                <a:solidFill>
                  <a:srgbClr val="1E1E1E"/>
                </a:solidFill>
                <a:effectLst/>
              </a:rPr>
              <a:t> (for </a:t>
            </a:r>
            <a:r>
              <a:rPr lang="fr-FR" sz="1300" b="0" i="0" u="none" strike="noStrike" dirty="0" err="1">
                <a:solidFill>
                  <a:srgbClr val="1E1E1E"/>
                </a:solidFill>
                <a:effectLst/>
              </a:rPr>
              <a:t>some</a:t>
            </a:r>
            <a:r>
              <a:rPr lang="fr-FR" sz="1300" b="0" i="0" u="none" strike="noStrike" dirty="0">
                <a:solidFill>
                  <a:srgbClr val="1E1E1E"/>
                </a:solidFill>
                <a:effectLst/>
              </a:rPr>
              <a:t> fruits and </a:t>
            </a:r>
            <a:r>
              <a:rPr lang="fr-FR" sz="1300" b="0" i="0" u="none" strike="noStrike" dirty="0" err="1">
                <a:solidFill>
                  <a:srgbClr val="1E1E1E"/>
                </a:solidFill>
                <a:effectLst/>
              </a:rPr>
              <a:t>vegetables</a:t>
            </a:r>
            <a:r>
              <a:rPr lang="fr-FR" sz="1300" b="0" i="0" u="none" strike="noStrike" dirty="0">
                <a:solidFill>
                  <a:srgbClr val="1E1E1E"/>
                </a:solidFill>
                <a:effectLst/>
              </a:rPr>
              <a:t>) in </a:t>
            </a:r>
            <a:r>
              <a:rPr lang="fr-FR" sz="1300" b="0" i="0" u="none" strike="noStrike" dirty="0" err="1">
                <a:solidFill>
                  <a:srgbClr val="1E1E1E"/>
                </a:solidFill>
                <a:effectLst/>
              </a:rPr>
              <a:t>chillers</a:t>
            </a:r>
            <a:r>
              <a:rPr lang="fr-FR" sz="1300" b="0" i="0" u="none" strike="noStrike" dirty="0">
                <a:solidFill>
                  <a:srgbClr val="1E1E1E"/>
                </a:solidFill>
                <a:effectLst/>
              </a:rPr>
              <a:t> and up to </a:t>
            </a:r>
            <a:r>
              <a:rPr lang="fr-FR" sz="1300" b="0" i="0" u="none" strike="noStrike" dirty="0" err="1">
                <a:solidFill>
                  <a:srgbClr val="1E1E1E"/>
                </a:solidFill>
                <a:effectLst/>
              </a:rPr>
              <a:t>several</a:t>
            </a:r>
            <a:r>
              <a:rPr lang="fr-FR" sz="1300" b="0" i="0" u="none" strike="noStrike" dirty="0">
                <a:solidFill>
                  <a:srgbClr val="1E1E1E"/>
                </a:solidFill>
                <a:effectLst/>
              </a:rPr>
              <a:t> </a:t>
            </a:r>
            <a:r>
              <a:rPr lang="fr-FR" sz="1300" b="0" i="0" u="none" strike="noStrike" dirty="0" err="1">
                <a:solidFill>
                  <a:srgbClr val="1E1E1E"/>
                </a:solidFill>
                <a:effectLst/>
              </a:rPr>
              <a:t>months</a:t>
            </a:r>
            <a:r>
              <a:rPr lang="fr-FR" sz="1300" b="0" i="0" u="none" strike="noStrike" dirty="0">
                <a:solidFill>
                  <a:srgbClr val="1E1E1E"/>
                </a:solidFill>
                <a:effectLst/>
              </a:rPr>
              <a:t> in freezers. This </a:t>
            </a:r>
            <a:r>
              <a:rPr lang="fr-FR" sz="1300" b="0" i="0" u="none" strike="noStrike" dirty="0" err="1">
                <a:solidFill>
                  <a:srgbClr val="1E1E1E"/>
                </a:solidFill>
                <a:effectLst/>
              </a:rPr>
              <a:t>sector</a:t>
            </a:r>
            <a:r>
              <a:rPr lang="fr-FR" sz="1300" b="0" i="0" u="none" strike="noStrike" dirty="0">
                <a:solidFill>
                  <a:srgbClr val="1E1E1E"/>
                </a:solidFill>
                <a:effectLst/>
              </a:rPr>
              <a:t> has been </a:t>
            </a:r>
            <a:r>
              <a:rPr lang="fr-FR" sz="1300" b="0" i="0" u="none" strike="noStrike" dirty="0" err="1">
                <a:solidFill>
                  <a:srgbClr val="1E1E1E"/>
                </a:solidFill>
                <a:effectLst/>
              </a:rPr>
              <a:t>shown</a:t>
            </a:r>
            <a:r>
              <a:rPr lang="fr-FR" sz="1300" b="0" i="0" u="none" strike="noStrike" dirty="0">
                <a:solidFill>
                  <a:srgbClr val="1E1E1E"/>
                </a:solidFill>
                <a:effectLst/>
              </a:rPr>
              <a:t> to </a:t>
            </a:r>
            <a:r>
              <a:rPr lang="fr-FR" sz="1300" b="0" i="0" u="none" strike="noStrike" dirty="0" err="1">
                <a:solidFill>
                  <a:srgbClr val="1E1E1E"/>
                </a:solidFill>
                <a:effectLst/>
              </a:rPr>
              <a:t>be</a:t>
            </a:r>
            <a:r>
              <a:rPr lang="fr-FR" sz="1300" b="0" i="0" u="none" strike="noStrike" dirty="0">
                <a:solidFill>
                  <a:srgbClr val="1E1E1E"/>
                </a:solidFill>
                <a:effectLst/>
              </a:rPr>
              <a:t> one of the </a:t>
            </a:r>
            <a:r>
              <a:rPr lang="fr-FR" sz="1300" b="0" i="0" u="none" strike="noStrike" dirty="0" err="1">
                <a:solidFill>
                  <a:srgbClr val="1E1E1E"/>
                </a:solidFill>
                <a:effectLst/>
              </a:rPr>
              <a:t>sectors</a:t>
            </a:r>
            <a:r>
              <a:rPr lang="fr-FR" sz="1300" b="0" i="0" u="none" strike="noStrike" dirty="0">
                <a:solidFill>
                  <a:srgbClr val="1E1E1E"/>
                </a:solidFill>
                <a:effectLst/>
              </a:rPr>
              <a:t> of the cold </a:t>
            </a:r>
            <a:r>
              <a:rPr lang="fr-FR" sz="1300" b="0" i="0" u="none" strike="noStrike" dirty="0" err="1">
                <a:solidFill>
                  <a:srgbClr val="1E1E1E"/>
                </a:solidFill>
                <a:effectLst/>
              </a:rPr>
              <a:t>chain</a:t>
            </a:r>
            <a:r>
              <a:rPr lang="fr-FR" sz="1300" b="0" i="0" u="none" strike="noStrike" dirty="0">
                <a:solidFill>
                  <a:srgbClr val="1E1E1E"/>
                </a:solidFill>
                <a:effectLst/>
              </a:rPr>
              <a:t> </a:t>
            </a:r>
            <a:r>
              <a:rPr lang="fr-FR" sz="1300" b="0" i="0" u="none" strike="noStrike" dirty="0" err="1">
                <a:solidFill>
                  <a:srgbClr val="1E1E1E"/>
                </a:solidFill>
                <a:effectLst/>
              </a:rPr>
              <a:t>where</a:t>
            </a:r>
            <a:r>
              <a:rPr lang="fr-FR" sz="1300" b="0" i="0" u="none" strike="noStrike" dirty="0">
                <a:solidFill>
                  <a:srgbClr val="1E1E1E"/>
                </a:solidFill>
                <a:effectLst/>
              </a:rPr>
              <a:t> the </a:t>
            </a:r>
            <a:r>
              <a:rPr lang="fr-FR" sz="1300" b="0" i="0" u="none" strike="noStrike" dirty="0" err="1">
                <a:solidFill>
                  <a:srgbClr val="1E1E1E"/>
                </a:solidFill>
                <a:effectLst/>
              </a:rPr>
              <a:t>temperature</a:t>
            </a:r>
            <a:r>
              <a:rPr lang="fr-FR" sz="1300" b="0" i="0" u="none" strike="noStrike" dirty="0">
                <a:solidFill>
                  <a:srgbClr val="1E1E1E"/>
                </a:solidFill>
                <a:effectLst/>
              </a:rPr>
              <a:t> of </a:t>
            </a:r>
            <a:r>
              <a:rPr lang="fr-FR" sz="1300" b="0" i="0" u="none" strike="noStrike" dirty="0" err="1">
                <a:solidFill>
                  <a:srgbClr val="1E1E1E"/>
                </a:solidFill>
                <a:effectLst/>
              </a:rPr>
              <a:t>products</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well</a:t>
            </a:r>
            <a:r>
              <a:rPr lang="fr-FR" sz="1300" b="0" i="0" u="none" strike="noStrike" dirty="0">
                <a:solidFill>
                  <a:srgbClr val="1E1E1E"/>
                </a:solidFill>
                <a:effectLst/>
              </a:rPr>
              <a:t> </a:t>
            </a:r>
            <a:r>
              <a:rPr lang="fr-FR" sz="1300" b="0" i="0" u="none" strike="noStrike" dirty="0" err="1">
                <a:solidFill>
                  <a:srgbClr val="1E1E1E"/>
                </a:solidFill>
                <a:effectLst/>
              </a:rPr>
              <a:t>temperature-controlled</a:t>
            </a:r>
            <a:r>
              <a:rPr lang="fr-FR" sz="1300" b="0" i="0" u="none" strike="noStrike" dirty="0">
                <a:solidFill>
                  <a:srgbClr val="1E1E1E"/>
                </a:solidFill>
                <a:effectLst/>
              </a:rPr>
              <a:t>. Energy usage </a:t>
            </a:r>
            <a:r>
              <a:rPr lang="fr-FR" sz="1300" b="0" i="0" u="none" strike="noStrike" dirty="0" err="1">
                <a:solidFill>
                  <a:srgbClr val="1E1E1E"/>
                </a:solidFill>
                <a:effectLst/>
              </a:rPr>
              <a:t>is</a:t>
            </a:r>
            <a:r>
              <a:rPr lang="fr-FR" sz="1300" b="0" i="0" u="none" strike="noStrike" dirty="0">
                <a:solidFill>
                  <a:srgbClr val="1E1E1E"/>
                </a:solidFill>
                <a:effectLst/>
              </a:rPr>
              <a:t> important to cold store </a:t>
            </a:r>
            <a:r>
              <a:rPr lang="fr-FR" sz="1300" b="0" i="0" u="none" strike="noStrike" dirty="0" err="1">
                <a:solidFill>
                  <a:srgbClr val="1E1E1E"/>
                </a:solidFill>
                <a:effectLst/>
              </a:rPr>
              <a:t>operators</a:t>
            </a:r>
            <a:r>
              <a:rPr lang="fr-FR" sz="1300" b="0" i="0" u="none" strike="noStrike" dirty="0">
                <a:solidFill>
                  <a:srgbClr val="1E1E1E"/>
                </a:solidFill>
                <a:effectLst/>
              </a:rPr>
              <a:t> as </a:t>
            </a:r>
            <a:r>
              <a:rPr lang="fr-FR" sz="1300" b="0" i="0" u="none" strike="noStrike" dirty="0" err="1">
                <a:solidFill>
                  <a:srgbClr val="1E1E1E"/>
                </a:solidFill>
                <a:effectLst/>
              </a:rPr>
              <a:t>it</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 high proportion of the </a:t>
            </a:r>
            <a:r>
              <a:rPr lang="fr-FR" sz="1300" b="0" i="0" u="none" strike="noStrike" dirty="0" err="1">
                <a:solidFill>
                  <a:srgbClr val="1E1E1E"/>
                </a:solidFill>
                <a:effectLst/>
              </a:rPr>
              <a:t>overall</a:t>
            </a:r>
            <a:r>
              <a:rPr lang="fr-FR" sz="1300" b="0" i="0" u="none" strike="noStrike" dirty="0">
                <a:solidFill>
                  <a:srgbClr val="1E1E1E"/>
                </a:solidFill>
                <a:effectLst/>
              </a:rPr>
              <a:t> operating </a:t>
            </a:r>
            <a:r>
              <a:rPr lang="fr-FR" sz="1300" b="0" i="0" u="none" strike="noStrike" dirty="0" err="1">
                <a:solidFill>
                  <a:srgbClr val="1E1E1E"/>
                </a:solidFill>
                <a:effectLst/>
              </a:rPr>
              <a:t>costs</a:t>
            </a:r>
            <a:r>
              <a:rPr lang="fr-FR" sz="1300" b="0" i="0" u="none" strike="noStrike" dirty="0">
                <a:solidFill>
                  <a:srgbClr val="1E1E1E"/>
                </a:solidFill>
                <a:effectLst/>
              </a:rPr>
              <a:t>. Cold </a:t>
            </a:r>
            <a:r>
              <a:rPr lang="fr-FR" sz="1300" b="0" i="0" u="none" strike="noStrike" dirty="0" err="1">
                <a:solidFill>
                  <a:srgbClr val="1E1E1E"/>
                </a:solidFill>
                <a:effectLst/>
              </a:rPr>
              <a:t>storage</a:t>
            </a:r>
            <a:r>
              <a:rPr lang="fr-FR" sz="1300" b="0" i="0" u="none" strike="noStrike" dirty="0">
                <a:solidFill>
                  <a:srgbClr val="1E1E1E"/>
                </a:solidFill>
                <a:effectLst/>
              </a:rPr>
              <a:t> </a:t>
            </a:r>
            <a:r>
              <a:rPr lang="fr-FR" sz="1300" b="0" i="0" u="none" strike="noStrike" dirty="0" err="1">
                <a:solidFill>
                  <a:srgbClr val="1E1E1E"/>
                </a:solidFill>
                <a:effectLst/>
              </a:rPr>
              <a:t>warehouses</a:t>
            </a:r>
            <a:r>
              <a:rPr lang="fr-FR" sz="1300" b="0" i="0" u="none" strike="noStrike" dirty="0">
                <a:solidFill>
                  <a:srgbClr val="1E1E1E"/>
                </a:solidFill>
                <a:effectLst/>
              </a:rPr>
              <a:t> </a:t>
            </a:r>
            <a:r>
              <a:rPr lang="fr-FR" sz="1300" b="0" i="0" u="none" strike="noStrike" dirty="0" err="1">
                <a:solidFill>
                  <a:srgbClr val="1E1E1E"/>
                </a:solidFill>
                <a:effectLst/>
              </a:rPr>
              <a:t>traditionally</a:t>
            </a:r>
            <a:r>
              <a:rPr lang="fr-FR" sz="1300" b="0" i="0" u="none" strike="noStrike" dirty="0">
                <a:solidFill>
                  <a:srgbClr val="1E1E1E"/>
                </a:solidFill>
                <a:effectLst/>
              </a:rPr>
              <a:t> have high usage of </a:t>
            </a:r>
            <a:r>
              <a:rPr lang="fr-FR" sz="1300" b="0" i="0" u="none" strike="noStrike" dirty="0" err="1">
                <a:solidFill>
                  <a:srgbClr val="1E1E1E"/>
                </a:solidFill>
                <a:effectLst/>
              </a:rPr>
              <a:t>low</a:t>
            </a:r>
            <a:r>
              <a:rPr lang="fr-FR" sz="1300" b="0" i="0" u="none" strike="noStrike" dirty="0">
                <a:solidFill>
                  <a:srgbClr val="1E1E1E"/>
                </a:solidFill>
                <a:effectLst/>
              </a:rPr>
              <a:t> global </a:t>
            </a:r>
            <a:r>
              <a:rPr lang="fr-FR" sz="1300" b="0" i="0" u="none" strike="noStrike" dirty="0" err="1">
                <a:solidFill>
                  <a:srgbClr val="1E1E1E"/>
                </a:solidFill>
                <a:effectLst/>
              </a:rPr>
              <a:t>warming</a:t>
            </a:r>
            <a:r>
              <a:rPr lang="fr-FR" sz="1300" b="0" i="0" u="none" strike="noStrike" dirty="0">
                <a:solidFill>
                  <a:srgbClr val="1E1E1E"/>
                </a:solidFill>
                <a:effectLst/>
              </a:rPr>
              <a:t> </a:t>
            </a:r>
            <a:r>
              <a:rPr lang="fr-FR" sz="1300" b="0" i="0" u="none" strike="noStrike" dirty="0" err="1">
                <a:solidFill>
                  <a:srgbClr val="1E1E1E"/>
                </a:solidFill>
                <a:effectLst/>
              </a:rPr>
              <a:t>potential</a:t>
            </a:r>
            <a:r>
              <a:rPr lang="fr-FR" sz="1300" b="0" i="0" u="none" strike="noStrike" dirty="0">
                <a:solidFill>
                  <a:srgbClr val="1E1E1E"/>
                </a:solidFill>
                <a:effectLst/>
              </a:rPr>
              <a:t> </a:t>
            </a:r>
            <a:r>
              <a:rPr lang="fr-FR" sz="1300" b="0" i="0" u="none" strike="noStrike" dirty="0" err="1">
                <a:solidFill>
                  <a:srgbClr val="1E1E1E"/>
                </a:solidFill>
                <a:effectLst/>
              </a:rPr>
              <a:t>refrigerants</a:t>
            </a:r>
            <a:r>
              <a:rPr lang="fr-FR" sz="1300" b="0" i="0" u="none" strike="noStrike" dirty="0">
                <a:solidFill>
                  <a:srgbClr val="1E1E1E"/>
                </a:solidFill>
                <a:effectLst/>
              </a:rPr>
              <a:t>.</a:t>
            </a:r>
            <a:endParaRPr lang="en-US" sz="1300" dirty="0"/>
          </a:p>
        </p:txBody>
      </p:sp>
      <p:sp>
        <p:nvSpPr>
          <p:cNvPr id="2" name="TextBox 1">
            <a:extLst>
              <a:ext uri="{FF2B5EF4-FFF2-40B4-BE49-F238E27FC236}">
                <a16:creationId xmlns:a16="http://schemas.microsoft.com/office/drawing/2014/main" id="{A2DAC2BF-3C36-30DB-1F6A-AEA00CDC52B0}"/>
              </a:ext>
            </a:extLst>
          </p:cNvPr>
          <p:cNvSpPr txBox="1"/>
          <p:nvPr/>
        </p:nvSpPr>
        <p:spPr>
          <a:xfrm>
            <a:off x="6641530" y="5004684"/>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2AE1514D-0A79-BD3F-3A9E-D598FE888974}"/>
              </a:ext>
            </a:extLst>
          </p:cNvPr>
          <p:cNvSpPr txBox="1"/>
          <p:nvPr/>
        </p:nvSpPr>
        <p:spPr>
          <a:xfrm>
            <a:off x="6641530" y="5473973"/>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Lisez-le en français 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1A5E4730-5990-9A6A-E867-9FBA22A8AC8F}"/>
              </a:ext>
            </a:extLst>
          </p:cNvPr>
          <p:cNvSpPr txBox="1"/>
          <p:nvPr/>
        </p:nvSpPr>
        <p:spPr>
          <a:xfrm>
            <a:off x="6641528" y="5874083"/>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en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3" name="Ellipse 12">
            <a:hlinkClick r:id="rId5" action="ppaction://hlinksldjump"/>
            <a:extLst>
              <a:ext uri="{FF2B5EF4-FFF2-40B4-BE49-F238E27FC236}">
                <a16:creationId xmlns:a16="http://schemas.microsoft.com/office/drawing/2014/main" id="{55CF3742-185E-92B9-5B8D-61AD29BBFE8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5" action="ppaction://hlinksldjump"/>
            <a:extLst>
              <a:ext uri="{FF2B5EF4-FFF2-40B4-BE49-F238E27FC236}">
                <a16:creationId xmlns:a16="http://schemas.microsoft.com/office/drawing/2014/main" id="{5AB216EC-471E-6A80-D82C-B0930A268DF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1" name="Ellipse 10">
            <a:extLst>
              <a:ext uri="{FF2B5EF4-FFF2-40B4-BE49-F238E27FC236}">
                <a16:creationId xmlns:a16="http://schemas.microsoft.com/office/drawing/2014/main" id="{6853AE37-2254-FBE6-B017-3F51B9EEE9C3}"/>
              </a:ext>
            </a:extLst>
          </p:cNvPr>
          <p:cNvSpPr/>
          <p:nvPr/>
        </p:nvSpPr>
        <p:spPr>
          <a:xfrm>
            <a:off x="-1040529" y="-927204"/>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4" name="Image 23" descr="Une image contenant symbole, conception&#10;&#10;Description générée automatiquement">
            <a:extLst>
              <a:ext uri="{FF2B5EF4-FFF2-40B4-BE49-F238E27FC236}">
                <a16:creationId xmlns:a16="http://schemas.microsoft.com/office/drawing/2014/main" id="{B55EC66C-0D88-4BB0-F929-EE360AB338B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25" name="Text Box 6">
            <a:extLst>
              <a:ext uri="{FF2B5EF4-FFF2-40B4-BE49-F238E27FC236}">
                <a16:creationId xmlns:a16="http://schemas.microsoft.com/office/drawing/2014/main" id="{54A33BE0-1976-CC17-1903-844896C72C02}"/>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texte, capture d’écran&#10;&#10;Description générée automatiquement">
            <a:hlinkClick r:id="rId2"/>
            <a:extLst>
              <a:ext uri="{FF2B5EF4-FFF2-40B4-BE49-F238E27FC236}">
                <a16:creationId xmlns:a16="http://schemas.microsoft.com/office/drawing/2014/main" id="{D5B15F77-08E3-A0E4-471B-6A66CA3249EF}"/>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86108" y="893699"/>
            <a:ext cx="3372771" cy="4770680"/>
          </a:xfrm>
          <a:prstGeom prst="rect">
            <a:avLst/>
          </a:prstGeom>
        </p:spPr>
      </p:pic>
      <p:sp>
        <p:nvSpPr>
          <p:cNvPr id="18" name="Ellipse 17">
            <a:hlinkClick r:id="rId9" action="ppaction://hlinksldjump"/>
            <a:extLst>
              <a:ext uri="{FF2B5EF4-FFF2-40B4-BE49-F238E27FC236}">
                <a16:creationId xmlns:a16="http://schemas.microsoft.com/office/drawing/2014/main" id="{1CBD9B92-4C89-F1E1-7B60-136235BD109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9" action="ppaction://hlinksldjump"/>
            <a:extLst>
              <a:ext uri="{FF2B5EF4-FFF2-40B4-BE49-F238E27FC236}">
                <a16:creationId xmlns:a16="http://schemas.microsoft.com/office/drawing/2014/main" id="{B7227454-52C1-33CE-5032-ECC59659125A}"/>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52210307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8" grpId="0" animBg="1"/>
      <p:bldP spid="18" grpId="1"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B05916-67A1-803B-FF84-5B17A37C057C}"/>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BF02ADD8-28AE-6DED-0DB3-07C9230D59C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4" name="Rectangle 3">
            <a:extLst>
              <a:ext uri="{FF2B5EF4-FFF2-40B4-BE49-F238E27FC236}">
                <a16:creationId xmlns:a16="http://schemas.microsoft.com/office/drawing/2014/main" id="{48FA45EC-DA45-C5F9-4121-18BF49F281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0A0AF02-3077-5DBA-A9C7-1A340E9DEB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B6CF9E9-2E56-AFAA-5D42-DA04F50651E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7A93ED4-81F6-9BA5-2D18-E1DB3B92D7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B6BF25F0-8F26-82F1-E14F-31B7E5C7FE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2F0F04D2-30E1-9B29-EDE7-0F1AA4DDC913}"/>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0C350E28-0BD4-C639-7E0F-F0F74BF6672A}"/>
              </a:ext>
            </a:extLst>
          </p:cNvPr>
          <p:cNvSpPr txBox="1"/>
          <p:nvPr/>
        </p:nvSpPr>
        <p:spPr>
          <a:xfrm>
            <a:off x="6583013" y="801918"/>
            <a:ext cx="5151787" cy="1359685"/>
          </a:xfrm>
        </p:spPr>
        <p:txBody>
          <a:bodyPr vert="horz" lIns="91440" tIns="45720" rIns="91440" bIns="45720" rtlCol="0" anchor="ctr">
            <a:normAutofit fontScale="92500"/>
          </a:bodyPr>
          <a:lstStyle/>
          <a:p>
            <a:r>
              <a:rPr lang="en-US" sz="3200" dirty="0"/>
              <a:t>Training </a:t>
            </a:r>
            <a:r>
              <a:rPr lang="en-US" sz="3200" dirty="0" err="1"/>
              <a:t>Programme</a:t>
            </a:r>
            <a:r>
              <a:rPr lang="en-US" sz="3200" dirty="0"/>
              <a:t> for National Ozone Officers </a:t>
            </a:r>
            <a:r>
              <a:rPr lang="en-US" sz="3200" i="1" dirty="0"/>
              <a:t>(2020)</a:t>
            </a:r>
          </a:p>
        </p:txBody>
      </p:sp>
      <p:sp>
        <p:nvSpPr>
          <p:cNvPr id="10" name="Content Placeholder 2">
            <a:extLst>
              <a:ext uri="{FF2B5EF4-FFF2-40B4-BE49-F238E27FC236}">
                <a16:creationId xmlns:a16="http://schemas.microsoft.com/office/drawing/2014/main" id="{32298702-D8F3-1357-DF6B-9FC0A57E30C5}"/>
              </a:ext>
            </a:extLst>
          </p:cNvPr>
          <p:cNvSpPr>
            <a:spLocks noGrp="1"/>
          </p:cNvSpPr>
          <p:nvPr>
            <p:ph idx="4294967295"/>
          </p:nvPr>
        </p:nvSpPr>
        <p:spPr>
          <a:xfrm>
            <a:off x="6583013" y="2011301"/>
            <a:ext cx="5151787" cy="4068000"/>
          </a:xfrm>
          <a:prstGeom prst="rect">
            <a:avLst/>
          </a:prstGeom>
        </p:spPr>
        <p:txBody>
          <a:bodyPr vert="horz" lIns="91440" tIns="45720" rIns="91440" bIns="45720" rtlCol="0">
            <a:normAutofit fontScale="92500" lnSpcReduction="20000"/>
          </a:bodyPr>
          <a:lstStyle/>
          <a:p>
            <a:pPr marL="0" indent="0">
              <a:lnSpc>
                <a:spcPct val="110000"/>
              </a:lnSpc>
              <a:spcBef>
                <a:spcPts val="0"/>
              </a:spcBef>
              <a:buNone/>
            </a:pPr>
            <a:r>
              <a:rPr lang="en-GB" sz="1300" dirty="0"/>
              <a:t>Comprehensive modular training programme for new National Ozone Officers (NOOs), assistants and other staff of National Ozone Units (NOUs). </a:t>
            </a:r>
          </a:p>
          <a:p>
            <a:pPr marL="0" indent="0">
              <a:lnSpc>
                <a:spcPct val="110000"/>
              </a:lnSpc>
              <a:spcBef>
                <a:spcPts val="0"/>
              </a:spcBef>
              <a:buNone/>
            </a:pPr>
            <a:endParaRPr lang="en-GB" sz="1300" dirty="0"/>
          </a:p>
          <a:p>
            <a:pPr marL="0" indent="0">
              <a:lnSpc>
                <a:spcPct val="110000"/>
              </a:lnSpc>
              <a:spcBef>
                <a:spcPts val="0"/>
              </a:spcBef>
              <a:buNone/>
            </a:pPr>
            <a:r>
              <a:rPr lang="en-GB" sz="1300" dirty="0"/>
              <a:t>A key factor contributing to the significant success of the Montreal Protocol on Substances that Deplete the Ozone Layer is the ‘country-driven approach’. This approach places National Ozone Units at the centre of the action to protect the ozone layer.  The NOU led by the NOOs, is the single most important element in national strategies to comply with the Montreal Protocol. The knowledge and capacity of the NOO in effectively developing projects, managing strategies, reporting data, and working with national and international institutions - directly or indirectly - affects each developing (Article 5) country’s ability to meet its obligations under the Montreal Protocol treaty.  </a:t>
            </a:r>
          </a:p>
          <a:p>
            <a:pPr marL="0" indent="0">
              <a:lnSpc>
                <a:spcPct val="110000"/>
              </a:lnSpc>
              <a:spcBef>
                <a:spcPts val="0"/>
              </a:spcBef>
              <a:buNone/>
            </a:pPr>
            <a:endParaRPr lang="en-GB" sz="1300" dirty="0"/>
          </a:p>
          <a:p>
            <a:pPr marL="0" indent="0">
              <a:lnSpc>
                <a:spcPct val="110000"/>
              </a:lnSpc>
              <a:spcBef>
                <a:spcPts val="0"/>
              </a:spcBef>
              <a:buNone/>
            </a:pPr>
            <a:r>
              <a:rPr lang="en-GB" sz="1300" dirty="0"/>
              <a:t>For this reason, OzonAction has completely transformed and updated its NOO training programme to assist NOUs in successfully understanding all the roles and requirements and in carrying out their daily tasks in Montreal Protocol implementation. The main objective of this training programme is to provide new NOU staff with essential information about the Montreal Protocol, a country’s obligations under the Montreal Protocol, and the main activities carried out by NOUs. It aims to provide new NOU staff with fundamental knowledge and information tools that will enable them to support their national government in meeting the commitments agreed by all countries under the Montreal Protocol.</a:t>
            </a:r>
          </a:p>
        </p:txBody>
      </p:sp>
      <p:sp>
        <p:nvSpPr>
          <p:cNvPr id="5" name="TextBox 4">
            <a:extLst>
              <a:ext uri="{FF2B5EF4-FFF2-40B4-BE49-F238E27FC236}">
                <a16:creationId xmlns:a16="http://schemas.microsoft.com/office/drawing/2014/main" id="{2C72F098-1C05-5414-FBA1-789BC79F926B}"/>
              </a:ext>
            </a:extLst>
          </p:cNvPr>
          <p:cNvSpPr txBox="1"/>
          <p:nvPr/>
        </p:nvSpPr>
        <p:spPr>
          <a:xfrm>
            <a:off x="6607601" y="592115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2000" dirty="0">
                <a:solidFill>
                  <a:srgbClr val="1B3A7F"/>
                </a:solidFill>
                <a:hlinkClick r:id="rId2">
                  <a:extLst>
                    <a:ext uri="{A12FA001-AC4F-418D-AE19-62706E023703}">
                      <ahyp:hlinkClr xmlns:ahyp="http://schemas.microsoft.com/office/drawing/2018/hyperlinkcolor" val="tx"/>
                    </a:ext>
                  </a:extLst>
                </a:hlinkClick>
              </a:rPr>
              <a:t>Read it in English</a:t>
            </a:r>
            <a:r>
              <a:rPr kumimoji="0" lang="en-GB" sz="2000" b="0" i="0" u="none" strike="noStrike" kern="1200" cap="none" spc="0" normalizeH="0" baseline="0" noProof="0" dirty="0">
                <a:ln>
                  <a:noFill/>
                </a:ln>
                <a:solidFill>
                  <a:srgbClr val="1B3A7F"/>
                </a:solidFill>
                <a:effectLst/>
                <a:uLnTx/>
                <a:uFillTx/>
                <a:hlinkClick r:id="rId2">
                  <a:extLst>
                    <a:ext uri="{A12FA001-AC4F-418D-AE19-62706E023703}">
                      <ahyp:hlinkClr xmlns:ahyp="http://schemas.microsoft.com/office/drawing/2018/hyperlinkcolor" val="tx"/>
                    </a:ext>
                  </a:extLst>
                </a:hlinkClick>
              </a:rPr>
              <a:t>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Ellipse 19">
            <a:extLst>
              <a:ext uri="{FF2B5EF4-FFF2-40B4-BE49-F238E27FC236}">
                <a16:creationId xmlns:a16="http://schemas.microsoft.com/office/drawing/2014/main" id="{0B722F73-7787-EECA-FBDD-BDFAD2E07FC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A8258E7B-6B7E-2C50-7B04-A4F01812318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6165AA52-61D9-DA39-D7D2-C87527F2C5B3}"/>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8" name="Image 17" descr="Une image contenant texte, capture d’écran, conception&#10;&#10;Description générée automatiquement">
            <a:hlinkClick r:id="rId2"/>
            <a:extLst>
              <a:ext uri="{FF2B5EF4-FFF2-40B4-BE49-F238E27FC236}">
                <a16:creationId xmlns:a16="http://schemas.microsoft.com/office/drawing/2014/main" id="{F98B1CCD-547D-FA1D-D549-CCDB53FA802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0598" y="946622"/>
            <a:ext cx="3333844" cy="4715619"/>
          </a:xfrm>
          <a:prstGeom prst="rect">
            <a:avLst/>
          </a:prstGeom>
        </p:spPr>
      </p:pic>
      <p:sp>
        <p:nvSpPr>
          <p:cNvPr id="9" name="Ellipse 8">
            <a:hlinkClick r:id="rId5" action="ppaction://hlinksldjump"/>
            <a:extLst>
              <a:ext uri="{FF2B5EF4-FFF2-40B4-BE49-F238E27FC236}">
                <a16:creationId xmlns:a16="http://schemas.microsoft.com/office/drawing/2014/main" id="{8AD74E7C-7BE9-86C8-0271-BCE8EB1870F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5" action="ppaction://hlinksldjump"/>
            <a:extLst>
              <a:ext uri="{FF2B5EF4-FFF2-40B4-BE49-F238E27FC236}">
                <a16:creationId xmlns:a16="http://schemas.microsoft.com/office/drawing/2014/main" id="{759CEF47-A050-0455-25C6-0C0580F6E17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5" name="Ellipse 14">
            <a:hlinkClick r:id="rId7" action="ppaction://hlinksldjump"/>
            <a:extLst>
              <a:ext uri="{FF2B5EF4-FFF2-40B4-BE49-F238E27FC236}">
                <a16:creationId xmlns:a16="http://schemas.microsoft.com/office/drawing/2014/main" id="{14ED834C-99EC-F017-B096-066833C5B39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7" action="ppaction://hlinksldjump"/>
            <a:extLst>
              <a:ext uri="{FF2B5EF4-FFF2-40B4-BE49-F238E27FC236}">
                <a16:creationId xmlns:a16="http://schemas.microsoft.com/office/drawing/2014/main" id="{A561104F-5368-D817-AB6F-E4518943879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58087037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1"/>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5" grpId="1"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80A06-72B7-B42E-3446-526464BB3EB5}"/>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04DA935C-D70B-01CE-3BF6-BF235D4C0AA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4" name="Rectangle 3">
            <a:extLst>
              <a:ext uri="{FF2B5EF4-FFF2-40B4-BE49-F238E27FC236}">
                <a16:creationId xmlns:a16="http://schemas.microsoft.com/office/drawing/2014/main" id="{D1FAA89C-4EBB-EB10-3492-0FFABED3836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ADF8091-8E77-A278-D369-699C639E279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D9B32F6A-C997-E889-4F8C-47798FDCE9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745C796A-23B7-DA54-59F5-B3500112C5C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85A1FE1B-EFD4-39F4-3697-0CAE30C207A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66BF2B91-0A07-407D-8213-931136C20E2B}"/>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AE20859D-C243-BFCF-677D-9BEF53D8AAB7}"/>
              </a:ext>
            </a:extLst>
          </p:cNvPr>
          <p:cNvSpPr txBox="1"/>
          <p:nvPr/>
        </p:nvSpPr>
        <p:spPr>
          <a:xfrm>
            <a:off x="6553198" y="1464863"/>
            <a:ext cx="5151787" cy="1359685"/>
          </a:xfrm>
        </p:spPr>
        <p:txBody>
          <a:bodyPr vert="horz" lIns="91440" tIns="45720" rIns="91440" bIns="45720" rtlCol="0" anchor="ctr">
            <a:noAutofit/>
          </a:bodyPr>
          <a:lstStyle/>
          <a:p>
            <a:r>
              <a:rPr lang="en-US" sz="2700" dirty="0"/>
              <a:t>Promoting Low-GWP Refrigerants for Air-Conditioning Sectors in High Ambient temperature Countries Phase II (PRAHA-II) - Project Report </a:t>
            </a:r>
            <a:r>
              <a:rPr lang="en-US" sz="2700" i="1" dirty="0"/>
              <a:t>(2019)</a:t>
            </a:r>
          </a:p>
        </p:txBody>
      </p:sp>
      <p:sp>
        <p:nvSpPr>
          <p:cNvPr id="10" name="Content Placeholder 2">
            <a:extLst>
              <a:ext uri="{FF2B5EF4-FFF2-40B4-BE49-F238E27FC236}">
                <a16:creationId xmlns:a16="http://schemas.microsoft.com/office/drawing/2014/main" id="{6106EBFE-FCE4-DC32-F652-AC054C6EE95D}"/>
              </a:ext>
            </a:extLst>
          </p:cNvPr>
          <p:cNvSpPr>
            <a:spLocks noGrp="1"/>
          </p:cNvSpPr>
          <p:nvPr>
            <p:ph idx="4294967295"/>
          </p:nvPr>
        </p:nvSpPr>
        <p:spPr>
          <a:xfrm>
            <a:off x="6546109" y="3373334"/>
            <a:ext cx="5151787" cy="1726976"/>
          </a:xfrm>
          <a:prstGeom prst="rect">
            <a:avLst/>
          </a:prstGeom>
        </p:spPr>
        <p:txBody>
          <a:bodyPr vert="horz" lIns="91440" tIns="45720" rIns="91440" bIns="45720" rtlCol="0">
            <a:noAutofit/>
          </a:bodyPr>
          <a:lstStyle/>
          <a:p>
            <a:pPr marL="0" indent="0">
              <a:lnSpc>
                <a:spcPts val="1650"/>
              </a:lnSpc>
              <a:buNone/>
            </a:pPr>
            <a:r>
              <a:rPr lang="fr-FR" sz="1300" dirty="0">
                <a:effectLst/>
              </a:rPr>
              <a:t>PRAHA-II </a:t>
            </a:r>
            <a:r>
              <a:rPr lang="fr-FR" sz="1300" dirty="0" err="1">
                <a:effectLst/>
              </a:rPr>
              <a:t>is</a:t>
            </a:r>
            <a:r>
              <a:rPr lang="fr-FR" sz="1300" dirty="0">
                <a:effectLst/>
              </a:rPr>
              <a:t> a continuation of the process </a:t>
            </a:r>
            <a:r>
              <a:rPr lang="fr-FR" sz="1300" dirty="0" err="1">
                <a:effectLst/>
              </a:rPr>
              <a:t>with</a:t>
            </a:r>
            <a:r>
              <a:rPr lang="fr-FR" sz="1300" dirty="0">
                <a:effectLst/>
              </a:rPr>
              <a:t> </a:t>
            </a:r>
            <a:r>
              <a:rPr lang="fr-FR" sz="1300" dirty="0" err="1">
                <a:effectLst/>
              </a:rPr>
              <a:t>specific</a:t>
            </a:r>
            <a:r>
              <a:rPr lang="fr-FR" sz="1300" dirty="0">
                <a:effectLst/>
              </a:rPr>
              <a:t> goals </a:t>
            </a:r>
            <a:r>
              <a:rPr lang="fr-FR" sz="1300" dirty="0" err="1">
                <a:effectLst/>
              </a:rPr>
              <a:t>that</a:t>
            </a:r>
            <a:r>
              <a:rPr lang="fr-FR" sz="1300" dirty="0">
                <a:effectLst/>
              </a:rPr>
              <a:t> are </a:t>
            </a:r>
            <a:r>
              <a:rPr lang="fr-FR" sz="1300" dirty="0" err="1">
                <a:effectLst/>
              </a:rPr>
              <a:t>aligned</a:t>
            </a:r>
            <a:r>
              <a:rPr lang="fr-FR" sz="1300" dirty="0">
                <a:effectLst/>
              </a:rPr>
              <a:t> </a:t>
            </a:r>
            <a:r>
              <a:rPr lang="fr-FR" sz="1300" dirty="0" err="1">
                <a:effectLst/>
              </a:rPr>
              <a:t>with</a:t>
            </a:r>
            <a:r>
              <a:rPr lang="fr-FR" sz="1300" dirty="0">
                <a:effectLst/>
              </a:rPr>
              <a:t> the </a:t>
            </a:r>
            <a:r>
              <a:rPr lang="fr-FR" sz="1300" dirty="0" err="1">
                <a:effectLst/>
              </a:rPr>
              <a:t>findings</a:t>
            </a:r>
            <a:r>
              <a:rPr lang="fr-FR" sz="1300" dirty="0">
                <a:effectLst/>
              </a:rPr>
              <a:t> of PRAHAI. The </a:t>
            </a:r>
            <a:r>
              <a:rPr lang="fr-FR" sz="1300" dirty="0" err="1">
                <a:effectLst/>
              </a:rPr>
              <a:t>two</a:t>
            </a:r>
            <a:r>
              <a:rPr lang="fr-FR" sz="1300" dirty="0">
                <a:effectLst/>
              </a:rPr>
              <a:t> main </a:t>
            </a:r>
            <a:r>
              <a:rPr lang="fr-FR" sz="1300" dirty="0" err="1">
                <a:effectLst/>
              </a:rPr>
              <a:t>findings</a:t>
            </a:r>
            <a:r>
              <a:rPr lang="fr-FR" sz="1300" dirty="0">
                <a:effectLst/>
              </a:rPr>
              <a:t> of PRAHA-I are </a:t>
            </a:r>
            <a:r>
              <a:rPr lang="fr-FR" sz="1300" dirty="0" err="1">
                <a:effectLst/>
              </a:rPr>
              <a:t>that</a:t>
            </a:r>
            <a:r>
              <a:rPr lang="fr-FR" sz="1300" dirty="0">
                <a:effectLst/>
              </a:rPr>
              <a:t>, 1) </a:t>
            </a:r>
            <a:r>
              <a:rPr lang="fr-FR" sz="1300" dirty="0" err="1">
                <a:effectLst/>
              </a:rPr>
              <a:t>there</a:t>
            </a:r>
            <a:r>
              <a:rPr lang="fr-FR" sz="1300" dirty="0">
                <a:effectLst/>
              </a:rPr>
              <a:t> are viable alternatives at High Ambient </a:t>
            </a:r>
            <a:r>
              <a:rPr lang="fr-FR" sz="1300" dirty="0" err="1">
                <a:effectLst/>
              </a:rPr>
              <a:t>Temperature</a:t>
            </a:r>
            <a:r>
              <a:rPr lang="fr-FR" sz="1300" dirty="0">
                <a:effectLst/>
              </a:rPr>
              <a:t> (HAT) conditions </a:t>
            </a:r>
            <a:r>
              <a:rPr lang="fr-FR" sz="1300" dirty="0" err="1">
                <a:effectLst/>
              </a:rPr>
              <a:t>which</a:t>
            </a:r>
            <a:r>
              <a:rPr lang="fr-FR" sz="1300" dirty="0">
                <a:effectLst/>
              </a:rPr>
              <a:t> </a:t>
            </a:r>
            <a:r>
              <a:rPr lang="fr-FR" sz="1300" dirty="0" err="1">
                <a:effectLst/>
              </a:rPr>
              <a:t>need</a:t>
            </a:r>
            <a:r>
              <a:rPr lang="fr-FR" sz="1300" dirty="0">
                <a:effectLst/>
              </a:rPr>
              <a:t> </a:t>
            </a:r>
            <a:r>
              <a:rPr lang="fr-FR" sz="1300" dirty="0" err="1">
                <a:effectLst/>
              </a:rPr>
              <a:t>optimized</a:t>
            </a:r>
            <a:r>
              <a:rPr lang="fr-FR" sz="1300" dirty="0">
                <a:effectLst/>
              </a:rPr>
              <a:t> </a:t>
            </a:r>
            <a:r>
              <a:rPr lang="fr-FR" sz="1300" dirty="0" err="1">
                <a:effectLst/>
              </a:rPr>
              <a:t>equipment</a:t>
            </a:r>
            <a:r>
              <a:rPr lang="fr-FR" sz="1300" dirty="0">
                <a:effectLst/>
              </a:rPr>
              <a:t> design to </a:t>
            </a:r>
            <a:r>
              <a:rPr lang="fr-FR" sz="1300" dirty="0" err="1">
                <a:effectLst/>
              </a:rPr>
              <a:t>perform</a:t>
            </a:r>
            <a:r>
              <a:rPr lang="fr-FR" sz="1300" dirty="0">
                <a:effectLst/>
              </a:rPr>
              <a:t> and </a:t>
            </a:r>
            <a:r>
              <a:rPr lang="fr-FR" sz="1300" dirty="0" err="1">
                <a:effectLst/>
              </a:rPr>
              <a:t>deliver</a:t>
            </a:r>
            <a:r>
              <a:rPr lang="fr-FR" sz="1300" dirty="0">
                <a:effectLst/>
              </a:rPr>
              <a:t> the </a:t>
            </a:r>
            <a:r>
              <a:rPr lang="fr-FR" sz="1300" dirty="0" err="1">
                <a:effectLst/>
              </a:rPr>
              <a:t>energy</a:t>
            </a:r>
            <a:r>
              <a:rPr lang="fr-FR" sz="1300" dirty="0">
                <a:effectLst/>
              </a:rPr>
              <a:t> </a:t>
            </a:r>
            <a:r>
              <a:rPr lang="fr-FR" sz="1300" dirty="0" err="1">
                <a:effectLst/>
              </a:rPr>
              <a:t>efficiency</a:t>
            </a:r>
            <a:r>
              <a:rPr lang="fr-FR" sz="1300" dirty="0">
                <a:effectLst/>
              </a:rPr>
              <a:t> minimum </a:t>
            </a:r>
            <a:r>
              <a:rPr lang="fr-FR" sz="1300" dirty="0" err="1">
                <a:effectLst/>
              </a:rPr>
              <a:t>requirements</a:t>
            </a:r>
            <a:r>
              <a:rPr lang="fr-FR" sz="1300" dirty="0">
                <a:effectLst/>
              </a:rPr>
              <a:t>, and 2) </a:t>
            </a:r>
            <a:r>
              <a:rPr lang="fr-FR" sz="1300" dirty="0" err="1">
                <a:effectLst/>
              </a:rPr>
              <a:t>that</a:t>
            </a:r>
            <a:r>
              <a:rPr lang="fr-FR" sz="1300" dirty="0">
                <a:effectLst/>
              </a:rPr>
              <a:t> </a:t>
            </a:r>
            <a:r>
              <a:rPr lang="fr-FR" sz="1300" dirty="0" err="1">
                <a:effectLst/>
              </a:rPr>
              <a:t>there</a:t>
            </a:r>
            <a:r>
              <a:rPr lang="fr-FR" sz="1300" dirty="0">
                <a:effectLst/>
              </a:rPr>
              <a:t> </a:t>
            </a:r>
            <a:r>
              <a:rPr lang="fr-FR" sz="1300" dirty="0" err="1">
                <a:effectLst/>
              </a:rPr>
              <a:t>is</a:t>
            </a:r>
            <a:r>
              <a:rPr lang="fr-FR" sz="1300" dirty="0">
                <a:effectLst/>
              </a:rPr>
              <a:t> a </a:t>
            </a:r>
            <a:r>
              <a:rPr lang="fr-FR" sz="1300" dirty="0" err="1">
                <a:effectLst/>
              </a:rPr>
              <a:t>concern</a:t>
            </a:r>
            <a:r>
              <a:rPr lang="fr-FR" sz="1300" dirty="0">
                <a:effectLst/>
              </a:rPr>
              <a:t> about </a:t>
            </a:r>
            <a:r>
              <a:rPr lang="fr-FR" sz="1300" dirty="0" err="1">
                <a:effectLst/>
              </a:rPr>
              <a:t>safety</a:t>
            </a:r>
            <a:r>
              <a:rPr lang="fr-FR" sz="1300" dirty="0">
                <a:effectLst/>
              </a:rPr>
              <a:t> of the </a:t>
            </a:r>
            <a:r>
              <a:rPr lang="fr-FR" sz="1300" dirty="0" err="1">
                <a:effectLst/>
              </a:rPr>
              <a:t>most</a:t>
            </a:r>
            <a:r>
              <a:rPr lang="fr-FR" sz="1300" dirty="0">
                <a:effectLst/>
              </a:rPr>
              <a:t> </a:t>
            </a:r>
            <a:r>
              <a:rPr lang="fr-FR" sz="1300" dirty="0" err="1">
                <a:effectLst/>
              </a:rPr>
              <a:t>flammable</a:t>
            </a:r>
            <a:r>
              <a:rPr lang="fr-FR" sz="1300" dirty="0">
                <a:effectLst/>
              </a:rPr>
              <a:t> alternative </a:t>
            </a:r>
            <a:r>
              <a:rPr lang="fr-FR" sz="1300" dirty="0" err="1">
                <a:effectLst/>
              </a:rPr>
              <a:t>refrigerants</a:t>
            </a:r>
            <a:r>
              <a:rPr lang="fr-FR" sz="1300" dirty="0">
                <a:effectLst/>
              </a:rPr>
              <a:t> </a:t>
            </a:r>
            <a:r>
              <a:rPr lang="fr-FR" sz="1300" dirty="0" err="1">
                <a:effectLst/>
              </a:rPr>
              <a:t>that</a:t>
            </a:r>
            <a:r>
              <a:rPr lang="fr-FR" sz="1300" dirty="0">
                <a:effectLst/>
              </a:rPr>
              <a:t> calls for a </a:t>
            </a:r>
            <a:r>
              <a:rPr lang="fr-FR" sz="1300" dirty="0" err="1">
                <a:effectLst/>
              </a:rPr>
              <a:t>special</a:t>
            </a:r>
            <a:r>
              <a:rPr lang="fr-FR" sz="1300" dirty="0">
                <a:effectLst/>
              </a:rPr>
              <a:t> </a:t>
            </a:r>
            <a:r>
              <a:rPr lang="fr-FR" sz="1300" dirty="0" err="1">
                <a:effectLst/>
              </a:rPr>
              <a:t>risk</a:t>
            </a:r>
            <a:r>
              <a:rPr lang="fr-FR" sz="1300" dirty="0">
                <a:effectLst/>
              </a:rPr>
              <a:t> </a:t>
            </a:r>
            <a:r>
              <a:rPr lang="fr-FR" sz="1300" dirty="0" err="1">
                <a:effectLst/>
              </a:rPr>
              <a:t>assessment</a:t>
            </a:r>
            <a:r>
              <a:rPr lang="fr-FR" sz="1300" dirty="0">
                <a:effectLst/>
              </a:rPr>
              <a:t> model for the HAT countries.</a:t>
            </a:r>
          </a:p>
          <a:p>
            <a:pPr marL="0" indent="0">
              <a:buNone/>
            </a:pPr>
            <a:br>
              <a:rPr lang="fr-FR" sz="1300" dirty="0">
                <a:effectLst/>
              </a:rPr>
            </a:br>
            <a:endParaRPr lang="fr-FR" sz="1300" dirty="0">
              <a:effectLst/>
            </a:endParaRPr>
          </a:p>
        </p:txBody>
      </p:sp>
      <p:sp>
        <p:nvSpPr>
          <p:cNvPr id="5" name="TextBox 4">
            <a:extLst>
              <a:ext uri="{FF2B5EF4-FFF2-40B4-BE49-F238E27FC236}">
                <a16:creationId xmlns:a16="http://schemas.microsoft.com/office/drawing/2014/main" id="{170428A0-A0D5-8995-A2C4-D6EFC941D600}"/>
              </a:ext>
            </a:extLst>
          </p:cNvPr>
          <p:cNvSpPr txBox="1"/>
          <p:nvPr/>
        </p:nvSpPr>
        <p:spPr>
          <a:xfrm>
            <a:off x="6583013" y="5649097"/>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2000" dirty="0">
                <a:solidFill>
                  <a:srgbClr val="1B3A7F"/>
                </a:solidFill>
                <a:hlinkClick r:id="rId2">
                  <a:extLst>
                    <a:ext uri="{A12FA001-AC4F-418D-AE19-62706E023703}">
                      <ahyp:hlinkClr xmlns:ahyp="http://schemas.microsoft.com/office/drawing/2018/hyperlinkcolor" val="tx"/>
                    </a:ext>
                  </a:extLst>
                </a:hlinkClick>
              </a:rPr>
              <a:t>Read it in English</a:t>
            </a:r>
            <a:r>
              <a:rPr kumimoji="0" lang="en-GB" sz="2000" b="0" i="0" u="none" strike="noStrike" kern="1200" cap="none" spc="0" normalizeH="0" baseline="0" noProof="0" dirty="0">
                <a:ln>
                  <a:noFill/>
                </a:ln>
                <a:solidFill>
                  <a:srgbClr val="1B3A7F"/>
                </a:solidFill>
                <a:effectLst/>
                <a:uLnTx/>
                <a:uFillTx/>
                <a:hlinkClick r:id="rId2">
                  <a:extLst>
                    <a:ext uri="{A12FA001-AC4F-418D-AE19-62706E023703}">
                      <ahyp:hlinkClr xmlns:ahyp="http://schemas.microsoft.com/office/drawing/2018/hyperlinkcolor" val="tx"/>
                    </a:ext>
                  </a:extLst>
                </a:hlinkClick>
              </a:rPr>
              <a:t>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8" name="Ellipse 17">
            <a:extLst>
              <a:ext uri="{FF2B5EF4-FFF2-40B4-BE49-F238E27FC236}">
                <a16:creationId xmlns:a16="http://schemas.microsoft.com/office/drawing/2014/main" id="{D4F881A3-C776-C3B1-D770-C554370CC32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DA826FF1-F273-3FE6-E72D-CF1D6C0710E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31DB6D37-E020-5DE6-9390-3F9F52843A86}"/>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9" name="Ellipse 8">
            <a:hlinkClick r:id="rId4" action="ppaction://hlinksldjump"/>
            <a:extLst>
              <a:ext uri="{FF2B5EF4-FFF2-40B4-BE49-F238E27FC236}">
                <a16:creationId xmlns:a16="http://schemas.microsoft.com/office/drawing/2014/main" id="{012592E6-7BAA-80C1-4FFE-B394F6FAB625}"/>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4" action="ppaction://hlinksldjump"/>
            <a:extLst>
              <a:ext uri="{FF2B5EF4-FFF2-40B4-BE49-F238E27FC236}">
                <a16:creationId xmlns:a16="http://schemas.microsoft.com/office/drawing/2014/main" id="{31A68142-F737-1854-7B47-05400E78C25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21" name="Image 20" descr="Une image contenant texte, capture d’écran, Police, conception&#10;&#10;Description générée automatiquement">
            <a:hlinkClick r:id="rId2"/>
            <a:extLst>
              <a:ext uri="{FF2B5EF4-FFF2-40B4-BE49-F238E27FC236}">
                <a16:creationId xmlns:a16="http://schemas.microsoft.com/office/drawing/2014/main" id="{E14B183E-DCD8-1DD3-8FEC-56FE8672AF5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269489" y="940147"/>
            <a:ext cx="3657271" cy="4732939"/>
          </a:xfrm>
          <a:prstGeom prst="rect">
            <a:avLst/>
          </a:prstGeom>
        </p:spPr>
      </p:pic>
      <p:sp>
        <p:nvSpPr>
          <p:cNvPr id="15" name="Ellipse 14">
            <a:hlinkClick r:id="rId7" action="ppaction://hlinksldjump"/>
            <a:extLst>
              <a:ext uri="{FF2B5EF4-FFF2-40B4-BE49-F238E27FC236}">
                <a16:creationId xmlns:a16="http://schemas.microsoft.com/office/drawing/2014/main" id="{0D06E3B1-D660-89CA-B2AC-316D19F03A32}"/>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7" action="ppaction://hlinksldjump"/>
            <a:extLst>
              <a:ext uri="{FF2B5EF4-FFF2-40B4-BE49-F238E27FC236}">
                <a16:creationId xmlns:a16="http://schemas.microsoft.com/office/drawing/2014/main" id="{734A6A16-68F1-5F01-7704-4CA10995F49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77429681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5" grpId="1"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D0AF6-A79F-83F6-F268-9C68B6D64B50}"/>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5E126F89-149D-14FE-31DA-586422BF44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4" name="Rectangle 3">
            <a:extLst>
              <a:ext uri="{FF2B5EF4-FFF2-40B4-BE49-F238E27FC236}">
                <a16:creationId xmlns:a16="http://schemas.microsoft.com/office/drawing/2014/main" id="{49DD6DF6-FD83-6A42-6415-97BF1EEA7A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EA14355-E664-E7EF-D8BA-87FAF32463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FB3304E6-1735-F002-86FB-D8CFBD5CCCE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5332155A-A523-6D2C-2E47-C703F4A939F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542A71F1-D65A-87C6-DD50-839326DE76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9109AD29-981B-2E74-A8D2-8CA8ADBC194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7649AFA-07F0-6A3F-5831-CAA31626D999}"/>
              </a:ext>
            </a:extLst>
          </p:cNvPr>
          <p:cNvSpPr txBox="1"/>
          <p:nvPr/>
        </p:nvSpPr>
        <p:spPr>
          <a:xfrm>
            <a:off x="6595395" y="1156874"/>
            <a:ext cx="5151787" cy="1359685"/>
          </a:xfrm>
        </p:spPr>
        <p:txBody>
          <a:bodyPr vert="horz" lIns="91440" tIns="45720" rIns="91440" bIns="45720" rtlCol="0" anchor="ctr">
            <a:normAutofit fontScale="77500" lnSpcReduction="20000"/>
          </a:bodyPr>
          <a:lstStyle/>
          <a:p>
            <a:r>
              <a:rPr lang="en-US" sz="3200" dirty="0"/>
              <a:t>Promoting Low-GWP Refrigerants for Air-Conditioning Sectors in High-Ambient Temperature Countries (PRAHA) </a:t>
            </a:r>
            <a:r>
              <a:rPr lang="en-US" sz="3200" i="1" dirty="0"/>
              <a:t>(2016)</a:t>
            </a:r>
          </a:p>
        </p:txBody>
      </p:sp>
      <p:sp>
        <p:nvSpPr>
          <p:cNvPr id="10" name="Content Placeholder 2">
            <a:extLst>
              <a:ext uri="{FF2B5EF4-FFF2-40B4-BE49-F238E27FC236}">
                <a16:creationId xmlns:a16="http://schemas.microsoft.com/office/drawing/2014/main" id="{1EC456DA-24A3-096D-DABC-CC3D8CB40BC1}"/>
              </a:ext>
            </a:extLst>
          </p:cNvPr>
          <p:cNvSpPr>
            <a:spLocks noGrp="1"/>
          </p:cNvSpPr>
          <p:nvPr>
            <p:ph idx="4294967295"/>
          </p:nvPr>
        </p:nvSpPr>
        <p:spPr>
          <a:xfrm>
            <a:off x="6595395" y="2608219"/>
            <a:ext cx="5151787" cy="4068000"/>
          </a:xfrm>
          <a:prstGeom prst="rect">
            <a:avLst/>
          </a:prstGeom>
        </p:spPr>
        <p:txBody>
          <a:bodyPr vert="horz" lIns="91440" tIns="45720" rIns="91440" bIns="45720" rtlCol="0">
            <a:normAutofit/>
          </a:bodyPr>
          <a:lstStyle/>
          <a:p>
            <a:pPr marL="0" indent="0">
              <a:lnSpc>
                <a:spcPct val="110000"/>
              </a:lnSpc>
              <a:spcBef>
                <a:spcPts val="0"/>
              </a:spcBef>
              <a:buNone/>
            </a:pPr>
            <a:r>
              <a:rPr lang="fr-FR" sz="1300" b="0" i="0" u="none" strike="noStrike" dirty="0">
                <a:solidFill>
                  <a:srgbClr val="1E1E1E"/>
                </a:solidFill>
                <a:effectLst/>
              </a:rPr>
              <a:t>The </a:t>
            </a:r>
            <a:r>
              <a:rPr lang="fr-FR" sz="1300" b="0" i="0" u="none" strike="noStrike" dirty="0" err="1">
                <a:solidFill>
                  <a:srgbClr val="1E1E1E"/>
                </a:solidFill>
                <a:effectLst/>
              </a:rPr>
              <a:t>project</a:t>
            </a:r>
            <a:r>
              <a:rPr lang="fr-FR" sz="1300" b="0" i="0" u="none" strike="noStrike" dirty="0">
                <a:solidFill>
                  <a:srgbClr val="1E1E1E"/>
                </a:solidFill>
                <a:effectLst/>
              </a:rPr>
              <a:t> </a:t>
            </a:r>
            <a:r>
              <a:rPr lang="fr-FR" sz="1300" b="0" i="0" u="none" strike="noStrike" dirty="0" err="1">
                <a:solidFill>
                  <a:srgbClr val="1E1E1E"/>
                </a:solidFill>
                <a:effectLst/>
              </a:rPr>
              <a:t>was</a:t>
            </a:r>
            <a:r>
              <a:rPr lang="fr-FR" sz="1300" b="0" i="0" u="none" strike="noStrike" dirty="0">
                <a:solidFill>
                  <a:srgbClr val="1E1E1E"/>
                </a:solidFill>
                <a:effectLst/>
              </a:rPr>
              <a:t> </a:t>
            </a:r>
            <a:r>
              <a:rPr lang="fr-FR" sz="1300" b="0" i="0" u="none" strike="noStrike" dirty="0" err="1">
                <a:solidFill>
                  <a:srgbClr val="1E1E1E"/>
                </a:solidFill>
                <a:effectLst/>
              </a:rPr>
              <a:t>implemented</a:t>
            </a:r>
            <a:r>
              <a:rPr lang="fr-FR" sz="1300" b="0" i="0" u="none" strike="noStrike" dirty="0">
                <a:solidFill>
                  <a:srgbClr val="1E1E1E"/>
                </a:solidFill>
                <a:effectLst/>
              </a:rPr>
              <a:t> at the </a:t>
            </a:r>
            <a:r>
              <a:rPr lang="fr-FR" sz="1300" b="0" i="0" u="none" strike="noStrike" dirty="0" err="1">
                <a:solidFill>
                  <a:srgbClr val="1E1E1E"/>
                </a:solidFill>
                <a:effectLst/>
              </a:rPr>
              <a:t>regional</a:t>
            </a:r>
            <a:r>
              <a:rPr lang="fr-FR" sz="1300" b="0" i="0" u="none" strike="noStrike" dirty="0">
                <a:solidFill>
                  <a:srgbClr val="1E1E1E"/>
                </a:solidFill>
                <a:effectLst/>
              </a:rPr>
              <a:t> </a:t>
            </a:r>
            <a:r>
              <a:rPr lang="fr-FR" sz="1300" b="0" i="0" u="none" strike="noStrike" dirty="0" err="1">
                <a:solidFill>
                  <a:srgbClr val="1E1E1E"/>
                </a:solidFill>
                <a:effectLst/>
              </a:rPr>
              <a:t>level</a:t>
            </a:r>
            <a:r>
              <a:rPr lang="fr-FR" sz="1300" b="0" i="0" u="none" strike="noStrike" dirty="0">
                <a:solidFill>
                  <a:srgbClr val="1E1E1E"/>
                </a:solidFill>
                <a:effectLst/>
              </a:rPr>
              <a:t> in consultation </a:t>
            </a:r>
            <a:r>
              <a:rPr lang="fr-FR" sz="1300" b="0" i="0" u="none" strike="noStrike" dirty="0" err="1">
                <a:solidFill>
                  <a:srgbClr val="1E1E1E"/>
                </a:solidFill>
                <a:effectLst/>
              </a:rPr>
              <a:t>with</a:t>
            </a:r>
            <a:r>
              <a:rPr lang="fr-FR" sz="1300" b="0" i="0" u="none" strike="noStrike" dirty="0">
                <a:solidFill>
                  <a:srgbClr val="1E1E1E"/>
                </a:solidFill>
                <a:effectLst/>
              </a:rPr>
              <a:t> National Ozone </a:t>
            </a:r>
            <a:r>
              <a:rPr lang="fr-FR" sz="1300" b="0" i="0" u="none" strike="noStrike" dirty="0" err="1">
                <a:solidFill>
                  <a:srgbClr val="1E1E1E"/>
                </a:solidFill>
                <a:effectLst/>
              </a:rPr>
              <a:t>Units</a:t>
            </a:r>
            <a:r>
              <a:rPr lang="fr-FR" sz="1300" b="0" i="0" u="none" strike="noStrike" dirty="0">
                <a:solidFill>
                  <a:srgbClr val="1E1E1E"/>
                </a:solidFill>
                <a:effectLst/>
              </a:rPr>
              <a:t> of the Gulf Coordination Council (GCC) countries, </a:t>
            </a:r>
            <a:r>
              <a:rPr lang="fr-FR" sz="1300" b="0" i="0" u="none" strike="noStrike" dirty="0" err="1">
                <a:solidFill>
                  <a:srgbClr val="1E1E1E"/>
                </a:solidFill>
                <a:effectLst/>
              </a:rPr>
              <a:t>namely</a:t>
            </a:r>
            <a:r>
              <a:rPr lang="fr-FR" sz="1300" b="0" i="0" u="none" strike="noStrike" dirty="0">
                <a:solidFill>
                  <a:srgbClr val="1E1E1E"/>
                </a:solidFill>
                <a:effectLst/>
              </a:rPr>
              <a:t> </a:t>
            </a:r>
            <a:r>
              <a:rPr lang="fr-FR" sz="1300" b="0" i="0" u="none" strike="noStrike" dirty="0" err="1">
                <a:solidFill>
                  <a:srgbClr val="1E1E1E"/>
                </a:solidFill>
                <a:effectLst/>
              </a:rPr>
              <a:t>Bahrain</a:t>
            </a:r>
            <a:r>
              <a:rPr lang="fr-FR" sz="1300" b="0" i="0" u="none" strike="noStrike" dirty="0">
                <a:solidFill>
                  <a:srgbClr val="1E1E1E"/>
                </a:solidFill>
                <a:effectLst/>
              </a:rPr>
              <a:t>, Kuwait, Qatar, Oman, </a:t>
            </a:r>
            <a:r>
              <a:rPr lang="fr-FR" sz="1300" b="0" i="0" u="none" strike="noStrike" dirty="0" err="1">
                <a:solidFill>
                  <a:srgbClr val="1E1E1E"/>
                </a:solidFill>
                <a:effectLst/>
              </a:rPr>
              <a:t>Saudi</a:t>
            </a:r>
            <a:r>
              <a:rPr lang="fr-FR" sz="1300" b="0" i="0" u="none" strike="noStrike" dirty="0">
                <a:solidFill>
                  <a:srgbClr val="1E1E1E"/>
                </a:solidFill>
                <a:effectLst/>
              </a:rPr>
              <a:t> Arabia, and the UAE plus Iraq, to </a:t>
            </a:r>
            <a:r>
              <a:rPr lang="fr-FR" sz="1300" b="0" i="0" u="none" strike="noStrike" dirty="0" err="1">
                <a:solidFill>
                  <a:srgbClr val="1E1E1E"/>
                </a:solidFill>
                <a:effectLst/>
              </a:rPr>
              <a:t>ensure</a:t>
            </a:r>
            <a:r>
              <a:rPr lang="fr-FR" sz="1300" b="0" i="0" u="none" strike="noStrike" dirty="0">
                <a:solidFill>
                  <a:srgbClr val="1E1E1E"/>
                </a:solidFill>
                <a:effectLst/>
              </a:rPr>
              <a:t> </a:t>
            </a:r>
            <a:r>
              <a:rPr lang="fr-FR" sz="1300" b="0" i="0" u="none" strike="noStrike" dirty="0" err="1">
                <a:solidFill>
                  <a:srgbClr val="1E1E1E"/>
                </a:solidFill>
                <a:effectLst/>
              </a:rPr>
              <a:t>incorporating</a:t>
            </a:r>
            <a:r>
              <a:rPr lang="fr-FR" sz="1300" b="0" i="0" u="none" strike="noStrike" dirty="0">
                <a:solidFill>
                  <a:srgbClr val="1E1E1E"/>
                </a:solidFill>
                <a:effectLst/>
              </a:rPr>
              <a:t> the </a:t>
            </a:r>
            <a:r>
              <a:rPr lang="fr-FR" sz="1300" b="0" i="0" u="none" strike="noStrike" dirty="0" err="1">
                <a:solidFill>
                  <a:srgbClr val="1E1E1E"/>
                </a:solidFill>
                <a:effectLst/>
              </a:rPr>
              <a:t>project</a:t>
            </a:r>
            <a:r>
              <a:rPr lang="fr-FR" sz="1300" b="0" i="0" u="none" strike="noStrike" dirty="0">
                <a:solidFill>
                  <a:srgbClr val="1E1E1E"/>
                </a:solidFill>
                <a:effectLst/>
              </a:rPr>
              <a:t> outputs </a:t>
            </a:r>
            <a:r>
              <a:rPr lang="fr-FR" sz="1300" b="0" i="0" u="none" strike="noStrike" dirty="0" err="1">
                <a:solidFill>
                  <a:srgbClr val="1E1E1E"/>
                </a:solidFill>
                <a:effectLst/>
              </a:rPr>
              <a:t>within</a:t>
            </a:r>
            <a:r>
              <a:rPr lang="fr-FR" sz="1300" b="0" i="0" u="none" strike="noStrike" dirty="0">
                <a:solidFill>
                  <a:srgbClr val="1E1E1E"/>
                </a:solidFill>
                <a:effectLst/>
              </a:rPr>
              <a:t> the </a:t>
            </a:r>
            <a:r>
              <a:rPr lang="fr-FR" sz="1300" b="0" i="0" u="none" strike="noStrike" dirty="0" err="1">
                <a:solidFill>
                  <a:srgbClr val="1E1E1E"/>
                </a:solidFill>
                <a:effectLst/>
              </a:rPr>
              <a:t>HPMPs</a:t>
            </a:r>
            <a:r>
              <a:rPr lang="fr-FR" sz="1300" b="0" i="0" u="none" strike="noStrike" dirty="0">
                <a:solidFill>
                  <a:srgbClr val="1E1E1E"/>
                </a:solidFill>
                <a:effectLst/>
              </a:rPr>
              <a:t> </a:t>
            </a:r>
            <a:r>
              <a:rPr lang="fr-FR" sz="1300" b="0" i="0" u="none" strike="noStrike" dirty="0" err="1">
                <a:solidFill>
                  <a:srgbClr val="1E1E1E"/>
                </a:solidFill>
                <a:effectLst/>
              </a:rPr>
              <a:t>particularly</a:t>
            </a:r>
            <a:r>
              <a:rPr lang="fr-FR" sz="1300" b="0" i="0" u="none" strike="noStrike" dirty="0">
                <a:solidFill>
                  <a:srgbClr val="1E1E1E"/>
                </a:solidFill>
                <a:effectLst/>
              </a:rPr>
              <a:t> for the </a:t>
            </a:r>
            <a:r>
              <a:rPr lang="fr-FR" sz="1300" b="0" i="0" u="none" strike="noStrike" dirty="0" err="1">
                <a:solidFill>
                  <a:srgbClr val="1E1E1E"/>
                </a:solidFill>
                <a:effectLst/>
              </a:rPr>
              <a:t>preparation</a:t>
            </a:r>
            <a:r>
              <a:rPr lang="fr-FR" sz="1300" b="0" i="0" u="none" strike="noStrike" dirty="0">
                <a:solidFill>
                  <a:srgbClr val="1E1E1E"/>
                </a:solidFill>
                <a:effectLst/>
              </a:rPr>
              <a:t> of post 2015 </a:t>
            </a:r>
            <a:r>
              <a:rPr lang="fr-FR" sz="1300" b="0" i="0" u="none" strike="noStrike" dirty="0" err="1">
                <a:solidFill>
                  <a:srgbClr val="1E1E1E"/>
                </a:solidFill>
                <a:effectLst/>
              </a:rPr>
              <a:t>policies</a:t>
            </a:r>
            <a:r>
              <a:rPr lang="fr-FR" sz="1300" b="0" i="0" u="none" strike="noStrike" dirty="0">
                <a:solidFill>
                  <a:srgbClr val="1E1E1E"/>
                </a:solidFill>
                <a:effectLst/>
              </a:rPr>
              <a:t> and action-plans. The </a:t>
            </a:r>
            <a:r>
              <a:rPr lang="fr-FR" sz="1300" b="0" i="0" u="none" strike="noStrike" dirty="0" err="1">
                <a:solidFill>
                  <a:srgbClr val="1E1E1E"/>
                </a:solidFill>
                <a:effectLst/>
              </a:rPr>
              <a:t>project</a:t>
            </a:r>
            <a:r>
              <a:rPr lang="fr-FR" sz="1300" b="0" i="0" u="none" strike="noStrike" dirty="0">
                <a:solidFill>
                  <a:srgbClr val="1E1E1E"/>
                </a:solidFill>
                <a:effectLst/>
              </a:rPr>
              <a:t> </a:t>
            </a:r>
            <a:r>
              <a:rPr lang="fr-FR" sz="1300" b="0" i="0" u="none" strike="noStrike" dirty="0" err="1">
                <a:solidFill>
                  <a:srgbClr val="1E1E1E"/>
                </a:solidFill>
                <a:effectLst/>
              </a:rPr>
              <a:t>outcome</a:t>
            </a:r>
            <a:r>
              <a:rPr lang="fr-FR" sz="1300" b="0" i="0" u="none" strike="noStrike" dirty="0">
                <a:solidFill>
                  <a:srgbClr val="1E1E1E"/>
                </a:solidFill>
                <a:effectLst/>
              </a:rPr>
              <a:t> </a:t>
            </a:r>
            <a:r>
              <a:rPr lang="fr-FR" sz="1300" b="0" i="0" u="none" strike="noStrike" dirty="0" err="1">
                <a:solidFill>
                  <a:srgbClr val="1E1E1E"/>
                </a:solidFill>
                <a:effectLst/>
              </a:rPr>
              <a:t>will</a:t>
            </a:r>
            <a:r>
              <a:rPr lang="fr-FR" sz="1300" b="0" i="0" u="none" strike="noStrike" dirty="0">
                <a:solidFill>
                  <a:srgbClr val="1E1E1E"/>
                </a:solidFill>
                <a:effectLst/>
              </a:rPr>
              <a:t> not </a:t>
            </a:r>
            <a:r>
              <a:rPr lang="fr-FR" sz="1300" b="0" i="0" u="none" strike="noStrike" dirty="0" err="1">
                <a:solidFill>
                  <a:srgbClr val="1E1E1E"/>
                </a:solidFill>
                <a:effectLst/>
              </a:rPr>
              <a:t>only</a:t>
            </a:r>
            <a:r>
              <a:rPr lang="fr-FR" sz="1300" b="0" i="0" u="none" strike="noStrike" dirty="0">
                <a:solidFill>
                  <a:srgbClr val="1E1E1E"/>
                </a:solidFill>
                <a:effectLst/>
              </a:rPr>
              <a:t> </a:t>
            </a:r>
            <a:r>
              <a:rPr lang="fr-FR" sz="1300" b="0" i="0" u="none" strike="noStrike" dirty="0" err="1">
                <a:solidFill>
                  <a:srgbClr val="1E1E1E"/>
                </a:solidFill>
                <a:effectLst/>
              </a:rPr>
              <a:t>benefit</a:t>
            </a:r>
            <a:r>
              <a:rPr lang="fr-FR" sz="1300" b="0" i="0" u="none" strike="noStrike" dirty="0">
                <a:solidFill>
                  <a:srgbClr val="1E1E1E"/>
                </a:solidFill>
                <a:effectLst/>
              </a:rPr>
              <a:t> the </a:t>
            </a:r>
            <a:r>
              <a:rPr lang="fr-FR" sz="1300" b="0" i="0" u="none" strike="noStrike" dirty="0" err="1">
                <a:solidFill>
                  <a:srgbClr val="1E1E1E"/>
                </a:solidFill>
                <a:effectLst/>
              </a:rPr>
              <a:t>participating</a:t>
            </a:r>
            <a:r>
              <a:rPr lang="fr-FR" sz="1300" b="0" i="0" u="none" strike="noStrike" dirty="0">
                <a:solidFill>
                  <a:srgbClr val="1E1E1E"/>
                </a:solidFill>
                <a:effectLst/>
              </a:rPr>
              <a:t> countries, but all </a:t>
            </a:r>
            <a:r>
              <a:rPr lang="fr-FR" sz="1300" b="0" i="0" u="none" strike="noStrike" dirty="0" err="1">
                <a:solidFill>
                  <a:srgbClr val="1E1E1E"/>
                </a:solidFill>
                <a:effectLst/>
              </a:rPr>
              <a:t>regions</a:t>
            </a:r>
            <a:r>
              <a:rPr lang="fr-FR" sz="1300" b="0" i="0" u="none" strike="noStrike" dirty="0">
                <a:solidFill>
                  <a:srgbClr val="1E1E1E"/>
                </a:solidFill>
                <a:effectLst/>
              </a:rPr>
              <a:t> of the world </a:t>
            </a:r>
            <a:r>
              <a:rPr lang="fr-FR" sz="1300" b="0" i="0" u="none" strike="noStrike" dirty="0" err="1">
                <a:solidFill>
                  <a:srgbClr val="1E1E1E"/>
                </a:solidFill>
                <a:effectLst/>
              </a:rPr>
              <a:t>where</a:t>
            </a:r>
            <a:r>
              <a:rPr lang="fr-FR" sz="1300" b="0" i="0" u="none" strike="noStrike" dirty="0">
                <a:solidFill>
                  <a:srgbClr val="1E1E1E"/>
                </a:solidFill>
                <a:effectLst/>
              </a:rPr>
              <a:t> high ambient </a:t>
            </a:r>
            <a:r>
              <a:rPr lang="fr-FR" sz="1300" b="0" i="0" u="none" strike="noStrike" dirty="0" err="1">
                <a:solidFill>
                  <a:srgbClr val="1E1E1E"/>
                </a:solidFill>
                <a:effectLst/>
              </a:rPr>
              <a:t>temperatures</a:t>
            </a:r>
            <a:r>
              <a:rPr lang="fr-FR" sz="1300" b="0" i="0" u="none" strike="noStrike" dirty="0">
                <a:solidFill>
                  <a:srgbClr val="1E1E1E"/>
                </a:solidFill>
                <a:effectLst/>
              </a:rPr>
              <a:t> are </a:t>
            </a:r>
            <a:r>
              <a:rPr lang="fr-FR" sz="1300" b="0" i="0" u="none" strike="noStrike" dirty="0" err="1">
                <a:solidFill>
                  <a:srgbClr val="1E1E1E"/>
                </a:solidFill>
                <a:effectLst/>
              </a:rPr>
              <a:t>prevalent</a:t>
            </a:r>
            <a:r>
              <a:rPr lang="fr-FR" sz="1300" b="0" i="0" u="none" strike="noStrike" dirty="0">
                <a:solidFill>
                  <a:srgbClr val="1E1E1E"/>
                </a:solidFill>
                <a:effectLst/>
              </a:rPr>
              <a:t>.</a:t>
            </a:r>
            <a:endParaRPr lang="en-GB" sz="1300" dirty="0"/>
          </a:p>
        </p:txBody>
      </p:sp>
      <p:sp>
        <p:nvSpPr>
          <p:cNvPr id="5" name="TextBox 4">
            <a:extLst>
              <a:ext uri="{FF2B5EF4-FFF2-40B4-BE49-F238E27FC236}">
                <a16:creationId xmlns:a16="http://schemas.microsoft.com/office/drawing/2014/main" id="{72A413A6-0DAA-7924-5828-BFFEF52A9505}"/>
              </a:ext>
            </a:extLst>
          </p:cNvPr>
          <p:cNvSpPr txBox="1"/>
          <p:nvPr/>
        </p:nvSpPr>
        <p:spPr>
          <a:xfrm>
            <a:off x="6595393" y="5210565"/>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2000" dirty="0">
                <a:solidFill>
                  <a:srgbClr val="1B3A7F"/>
                </a:solidFill>
                <a:hlinkClick r:id="rId2">
                  <a:extLst>
                    <a:ext uri="{A12FA001-AC4F-418D-AE19-62706E023703}">
                      <ahyp:hlinkClr xmlns:ahyp="http://schemas.microsoft.com/office/drawing/2018/hyperlinkcolor" val="tx"/>
                    </a:ext>
                  </a:extLst>
                </a:hlinkClick>
              </a:rPr>
              <a:t>Read it in English</a:t>
            </a:r>
            <a:r>
              <a:rPr kumimoji="0" lang="en-GB" sz="2000" b="0" i="0" u="none" strike="noStrike" kern="1200" cap="none" spc="0" normalizeH="0" baseline="0" noProof="0" dirty="0">
                <a:ln>
                  <a:noFill/>
                </a:ln>
                <a:solidFill>
                  <a:srgbClr val="1B3A7F"/>
                </a:solidFill>
                <a:effectLst/>
                <a:uLnTx/>
                <a:uFillTx/>
                <a:hlinkClick r:id="rId2">
                  <a:extLst>
                    <a:ext uri="{A12FA001-AC4F-418D-AE19-62706E023703}">
                      <ahyp:hlinkClr xmlns:ahyp="http://schemas.microsoft.com/office/drawing/2018/hyperlinkcolor" val="tx"/>
                    </a:ext>
                  </a:extLst>
                </a:hlinkClick>
              </a:rPr>
              <a:t>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8" name="Ellipse 17">
            <a:extLst>
              <a:ext uri="{FF2B5EF4-FFF2-40B4-BE49-F238E27FC236}">
                <a16:creationId xmlns:a16="http://schemas.microsoft.com/office/drawing/2014/main" id="{1D08E687-18E1-97F6-F27A-3CEB003DE5B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01A31275-A740-40D9-F658-062DD5A32A9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E4CF5884-5828-53A9-FBA4-436DBDE0B7E5}"/>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9" name="Ellipse 8">
            <a:hlinkClick r:id="rId4" action="ppaction://hlinksldjump"/>
            <a:extLst>
              <a:ext uri="{FF2B5EF4-FFF2-40B4-BE49-F238E27FC236}">
                <a16:creationId xmlns:a16="http://schemas.microsoft.com/office/drawing/2014/main" id="{AFABD4EC-9631-18DD-B9D1-5B9FDEE7546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4" action="ppaction://hlinksldjump"/>
            <a:extLst>
              <a:ext uri="{FF2B5EF4-FFF2-40B4-BE49-F238E27FC236}">
                <a16:creationId xmlns:a16="http://schemas.microsoft.com/office/drawing/2014/main" id="{47C34FB9-1683-8EF6-7590-8947DE9F7AA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21" name="Image 20" descr="Une image contenant texte, capture d’écran, Police, conception&#10;&#10;Description générée automatiquement">
            <a:hlinkClick r:id="rId6"/>
            <a:extLst>
              <a:ext uri="{FF2B5EF4-FFF2-40B4-BE49-F238E27FC236}">
                <a16:creationId xmlns:a16="http://schemas.microsoft.com/office/drawing/2014/main" id="{7F77565A-6BB8-9FFD-2610-014F3FA39833}"/>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18707" y="981126"/>
            <a:ext cx="3577379" cy="4629549"/>
          </a:xfrm>
          <a:prstGeom prst="rect">
            <a:avLst/>
          </a:prstGeom>
        </p:spPr>
      </p:pic>
      <p:sp>
        <p:nvSpPr>
          <p:cNvPr id="15" name="Ellipse 14">
            <a:hlinkClick r:id="rId8" action="ppaction://hlinksldjump"/>
            <a:extLst>
              <a:ext uri="{FF2B5EF4-FFF2-40B4-BE49-F238E27FC236}">
                <a16:creationId xmlns:a16="http://schemas.microsoft.com/office/drawing/2014/main" id="{2F6C20FA-6DBD-C1B2-8841-A7CA683659B3}"/>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8" action="ppaction://hlinksldjump"/>
            <a:extLst>
              <a:ext uri="{FF2B5EF4-FFF2-40B4-BE49-F238E27FC236}">
                <a16:creationId xmlns:a16="http://schemas.microsoft.com/office/drawing/2014/main" id="{4E4BDEF7-DA7A-94B9-BB25-2BD369094E6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62128701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5" grpId="1"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384A9-5E39-93DD-D5BE-649C19732CCC}"/>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0F42381A-CD78-9085-5DDB-5D599330D40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05318BE-0F57-3645-4A6D-675793A427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4E8A6F77-C6BB-7AB0-C439-05A35F1B91A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07F38236-D353-81C2-57A5-E2638DE433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C7FEB198-CA2E-CE42-2223-8FC91DC218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FC843D88-41F3-EA04-D0AC-B49E4D8109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CB369EEE-8B45-FE49-9072-2FCEB273768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572FD6CA-0F7C-F41F-6630-6B36C9CB4327}"/>
              </a:ext>
            </a:extLst>
          </p:cNvPr>
          <p:cNvSpPr txBox="1"/>
          <p:nvPr/>
        </p:nvSpPr>
        <p:spPr>
          <a:xfrm>
            <a:off x="6803170" y="801918"/>
            <a:ext cx="4931632" cy="1728000"/>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Legislative and Policy Options to Control Hydrofluorocarbons </a:t>
            </a:r>
            <a:r>
              <a:rPr kumimoji="0" lang="en-GB" sz="3200" b="0" i="1" u="none" strike="noStrike" kern="1200" cap="none" spc="0" normalizeH="0" baseline="0" noProof="0" dirty="0">
                <a:ln>
                  <a:noFill/>
                </a:ln>
                <a:solidFill>
                  <a:prstClr val="black"/>
                </a:solidFill>
                <a:effectLst/>
                <a:uLnTx/>
                <a:uFillTx/>
                <a:ea typeface="+mn-ea"/>
                <a:cs typeface="+mn-cs"/>
              </a:rPr>
              <a:t>(2018)</a:t>
            </a:r>
          </a:p>
        </p:txBody>
      </p:sp>
      <p:sp>
        <p:nvSpPr>
          <p:cNvPr id="10" name="Content Placeholder 2">
            <a:extLst>
              <a:ext uri="{FF2B5EF4-FFF2-40B4-BE49-F238E27FC236}">
                <a16:creationId xmlns:a16="http://schemas.microsoft.com/office/drawing/2014/main" id="{D934015E-8949-AD0B-C634-E36BFAE25EE0}"/>
              </a:ext>
            </a:extLst>
          </p:cNvPr>
          <p:cNvSpPr>
            <a:spLocks noGrp="1"/>
          </p:cNvSpPr>
          <p:nvPr>
            <p:ph idx="4294967295"/>
          </p:nvPr>
        </p:nvSpPr>
        <p:spPr>
          <a:xfrm>
            <a:off x="6861502" y="2490714"/>
            <a:ext cx="4931632" cy="3825025"/>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In order to follow and facilitate the HFC phase-down schedules contained in the Kigali Amendment, the Parties, including both developed and developing countries, will have to implement certain measures. This booklet contains a recommended set of legislative and policy options which the developing (Article 5) countries may wish to consider for implementation. It is intended to be a guide/tool for countries. It complements the previous publication “HCFC Policy &amp; Legislative Options: A Guide for Developing Countries“</a:t>
            </a:r>
          </a:p>
        </p:txBody>
      </p:sp>
      <p:sp>
        <p:nvSpPr>
          <p:cNvPr id="2" name="Ellipse 1">
            <a:extLst>
              <a:ext uri="{FF2B5EF4-FFF2-40B4-BE49-F238E27FC236}">
                <a16:creationId xmlns:a16="http://schemas.microsoft.com/office/drawing/2014/main" id="{86D60FFE-A3CA-68BB-B991-65F19073914F}"/>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descr="Une image contenant symbole, conception&#10;&#10;Description générée automatiquement">
            <a:extLst>
              <a:ext uri="{FF2B5EF4-FFF2-40B4-BE49-F238E27FC236}">
                <a16:creationId xmlns:a16="http://schemas.microsoft.com/office/drawing/2014/main" id="{6A060540-6CDC-8913-25E4-E388C99333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20" name="Text Box 6">
            <a:extLst>
              <a:ext uri="{FF2B5EF4-FFF2-40B4-BE49-F238E27FC236}">
                <a16:creationId xmlns:a16="http://schemas.microsoft.com/office/drawing/2014/main" id="{8E44ADAF-45B7-C929-6B70-6E66177CFFB0}"/>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1" name="Image 20" descr="Une image contenant texte, nuage, ciel, capture d’écran&#10;&#10;Description générée automatiquement">
            <a:hlinkClick r:id="rId3"/>
            <a:extLst>
              <a:ext uri="{FF2B5EF4-FFF2-40B4-BE49-F238E27FC236}">
                <a16:creationId xmlns:a16="http://schemas.microsoft.com/office/drawing/2014/main" id="{76133C5E-E4D7-7F74-0215-5F2E2E79610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34988" y="962167"/>
            <a:ext cx="3323621" cy="4701158"/>
          </a:xfrm>
          <a:prstGeom prst="rect">
            <a:avLst/>
          </a:prstGeom>
        </p:spPr>
      </p:pic>
      <p:sp>
        <p:nvSpPr>
          <p:cNvPr id="25" name="Ellipse 24">
            <a:hlinkClick r:id="rId5" action="ppaction://hlinksldjump"/>
            <a:extLst>
              <a:ext uri="{FF2B5EF4-FFF2-40B4-BE49-F238E27FC236}">
                <a16:creationId xmlns:a16="http://schemas.microsoft.com/office/drawing/2014/main" id="{FD0CB23A-E07F-F2C5-145F-535ECE1708E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5" action="ppaction://hlinksldjump"/>
            <a:extLst>
              <a:ext uri="{FF2B5EF4-FFF2-40B4-BE49-F238E27FC236}">
                <a16:creationId xmlns:a16="http://schemas.microsoft.com/office/drawing/2014/main" id="{C5B7C4ED-22A0-B7ED-417C-ACE8BD5CDE7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9" name="TextBox 1">
            <a:extLst>
              <a:ext uri="{FF2B5EF4-FFF2-40B4-BE49-F238E27FC236}">
                <a16:creationId xmlns:a16="http://schemas.microsoft.com/office/drawing/2014/main" id="{8DABB2E1-2232-5D16-DA14-CD84053ECFA3}"/>
              </a:ext>
            </a:extLst>
          </p:cNvPr>
          <p:cNvSpPr txBox="1"/>
          <p:nvPr/>
        </p:nvSpPr>
        <p:spPr>
          <a:xfrm>
            <a:off x="6790731" y="5115820"/>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2" name="TextBox 2">
            <a:extLst>
              <a:ext uri="{FF2B5EF4-FFF2-40B4-BE49-F238E27FC236}">
                <a16:creationId xmlns:a16="http://schemas.microsoft.com/office/drawing/2014/main" id="{94D7F6B8-A4EF-535D-243D-0C282BE674E4}"/>
              </a:ext>
            </a:extLst>
          </p:cNvPr>
          <p:cNvSpPr txBox="1"/>
          <p:nvPr/>
        </p:nvSpPr>
        <p:spPr>
          <a:xfrm>
            <a:off x="6803170" y="479713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3" name="TextBox 4">
            <a:extLst>
              <a:ext uri="{FF2B5EF4-FFF2-40B4-BE49-F238E27FC236}">
                <a16:creationId xmlns:a16="http://schemas.microsoft.com/office/drawing/2014/main" id="{7E573E08-0457-E2C4-2749-F6E584D153A4}"/>
              </a:ext>
            </a:extLst>
          </p:cNvPr>
          <p:cNvSpPr txBox="1"/>
          <p:nvPr/>
        </p:nvSpPr>
        <p:spPr>
          <a:xfrm>
            <a:off x="6790731" y="585882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8">
                  <a:extLst>
                    <a:ext uri="{A12FA001-AC4F-418D-AE19-62706E023703}">
                      <ahyp:hlinkClr xmlns:ahyp="http://schemas.microsoft.com/office/drawing/2018/hyperlinkcolor" val="tx"/>
                    </a:ext>
                  </a:extLst>
                </a:hlinkClick>
              </a:rPr>
              <a:t>Léalo en </a:t>
            </a:r>
            <a:r>
              <a:rPr kumimoji="0" lang="en-GB" sz="2000" b="0" i="0" u="none" strike="noStrike" kern="1200" cap="none" spc="0" normalizeH="0" baseline="0" noProof="0" dirty="0" err="1">
                <a:ln>
                  <a:noFill/>
                </a:ln>
                <a:solidFill>
                  <a:srgbClr val="1B3A7F"/>
                </a:solidFill>
                <a:effectLst/>
                <a:uLnTx/>
                <a:uFillTx/>
                <a:ea typeface="+mn-ea"/>
                <a:cs typeface="+mn-cs"/>
                <a:hlinkClick r:id="rId8">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8">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8">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4" name="TextBox 5">
            <a:extLst>
              <a:ext uri="{FF2B5EF4-FFF2-40B4-BE49-F238E27FC236}">
                <a16:creationId xmlns:a16="http://schemas.microsoft.com/office/drawing/2014/main" id="{EF109E1B-34B9-D741-DBA8-CB2F1EB39B33}"/>
              </a:ext>
            </a:extLst>
          </p:cNvPr>
          <p:cNvSpPr txBox="1"/>
          <p:nvPr/>
        </p:nvSpPr>
        <p:spPr>
          <a:xfrm>
            <a:off x="6803170" y="548282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3" name="Ellipse 2">
            <a:hlinkClick r:id="rId10" action="ppaction://hlinksldjump"/>
            <a:extLst>
              <a:ext uri="{FF2B5EF4-FFF2-40B4-BE49-F238E27FC236}">
                <a16:creationId xmlns:a16="http://schemas.microsoft.com/office/drawing/2014/main" id="{AFDBCA6A-B488-907E-3A85-09DABEE16284}"/>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10" action="ppaction://hlinksldjump"/>
            <a:extLst>
              <a:ext uri="{FF2B5EF4-FFF2-40B4-BE49-F238E27FC236}">
                <a16:creationId xmlns:a16="http://schemas.microsoft.com/office/drawing/2014/main" id="{2D7350F2-5374-F79E-E445-D9C48751FC59}"/>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40159042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5"/>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animBg="1"/>
      <p:bldP spid="3" grpId="1"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A68F689-A85E-7FA9-0A0F-170B468E60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735168E6-ACE7-9E48-B83F-03102E62212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1B83AD66-D0F3-C72C-1BA1-0AE2667555E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18159A1E-EAD7-ABFA-DCE3-DAF1B63D669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BE4FD4D8-4C9A-3AFE-D85B-C0D9689E7F9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649CA8F8-5BE2-6BB1-1BE3-7C604EC877B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DC8FBDE5-020E-CA62-830A-2FE3F3EBB6F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877163" y="1342813"/>
            <a:ext cx="4846571" cy="1728000"/>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Promoting Ozone and Climate-Friendly Technologies in Public Procurement: A Scoping Study of Asia Pacific </a:t>
            </a:r>
            <a:r>
              <a:rPr kumimoji="0" lang="en-GB" sz="3200" b="0" i="1" u="none" strike="noStrike" kern="1200" cap="none" spc="0" normalizeH="0" baseline="0" noProof="0" dirty="0">
                <a:ln>
                  <a:noFill/>
                </a:ln>
                <a:solidFill>
                  <a:prstClr val="black"/>
                </a:solidFill>
                <a:effectLst/>
                <a:uLnTx/>
                <a:uFillTx/>
                <a:ea typeface="+mn-ea"/>
                <a:cs typeface="+mn-cs"/>
              </a:rPr>
              <a:t>(2016)</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877162" y="3440892"/>
            <a:ext cx="4846571" cy="3598889"/>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document was produced by the UNEP Division of Technology, Industry and Economics (UNEP DTIE) OzonAction Programme under the framework of the UNEP-U.S. Environmental Protection Agency (USEPA) grant partnership project: “Regional Programme for Enhancing Institutional Capacity for HCFC Phase-out linked to Energy Efficiency and Climate benefits in Asia Pacific”.</a:t>
            </a:r>
          </a:p>
        </p:txBody>
      </p:sp>
      <p:sp>
        <p:nvSpPr>
          <p:cNvPr id="2" name="TextBox 1">
            <a:extLst>
              <a:ext uri="{FF2B5EF4-FFF2-40B4-BE49-F238E27FC236}">
                <a16:creationId xmlns:a16="http://schemas.microsoft.com/office/drawing/2014/main" id="{54E10808-5579-D949-D18C-41C3AC3F080E}"/>
              </a:ext>
            </a:extLst>
          </p:cNvPr>
          <p:cNvSpPr txBox="1"/>
          <p:nvPr/>
        </p:nvSpPr>
        <p:spPr>
          <a:xfrm>
            <a:off x="6888227" y="543261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Lisez-le en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98C4CC99-F361-23D6-9E76-4E83C736A03D}"/>
              </a:ext>
            </a:extLst>
          </p:cNvPr>
          <p:cNvSpPr txBox="1"/>
          <p:nvPr/>
        </p:nvSpPr>
        <p:spPr>
          <a:xfrm>
            <a:off x="6888227" y="5013064"/>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2BBBB0E6-20F2-098B-6F9F-3038422CC7B2}"/>
              </a:ext>
            </a:extLst>
          </p:cNvPr>
          <p:cNvSpPr txBox="1"/>
          <p:nvPr/>
        </p:nvSpPr>
        <p:spPr>
          <a:xfrm>
            <a:off x="6888227" y="588070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en español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2" name="Ellipse 21">
            <a:extLst>
              <a:ext uri="{FF2B5EF4-FFF2-40B4-BE49-F238E27FC236}">
                <a16:creationId xmlns:a16="http://schemas.microsoft.com/office/drawing/2014/main" id="{4CBFBFB6-6172-4088-59CF-EAC837D392A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F84C288D-4490-884D-4EBD-EA31C3715DA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1987AF98-D52D-4671-0575-FFDD5033E63A}"/>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0" name="Image 19" descr="Une image contenant texte, Véhicule terrestre, véhicule, voiture&#10;&#10;Description générée automatiquement">
            <a:hlinkClick r:id="rId3"/>
            <a:extLst>
              <a:ext uri="{FF2B5EF4-FFF2-40B4-BE49-F238E27FC236}">
                <a16:creationId xmlns:a16="http://schemas.microsoft.com/office/drawing/2014/main" id="{E0253DA8-3541-0963-1BB9-0F1EE37D64B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42982" y="978284"/>
            <a:ext cx="3289076" cy="4652296"/>
          </a:xfrm>
          <a:prstGeom prst="rect">
            <a:avLst/>
          </a:prstGeom>
        </p:spPr>
      </p:pic>
      <p:sp>
        <p:nvSpPr>
          <p:cNvPr id="9" name="Ellipse 8">
            <a:hlinkClick r:id="rId7" action="ppaction://hlinksldjump"/>
            <a:extLst>
              <a:ext uri="{FF2B5EF4-FFF2-40B4-BE49-F238E27FC236}">
                <a16:creationId xmlns:a16="http://schemas.microsoft.com/office/drawing/2014/main" id="{832A19E0-06CE-661B-7F5B-6B2DFF05925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7" action="ppaction://hlinksldjump"/>
            <a:extLst>
              <a:ext uri="{FF2B5EF4-FFF2-40B4-BE49-F238E27FC236}">
                <a16:creationId xmlns:a16="http://schemas.microsoft.com/office/drawing/2014/main" id="{2599CC02-800B-28AD-7102-3EAFA75CEAB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7" name="Ellipse 16">
            <a:hlinkClick r:id="rId9" action="ppaction://hlinksldjump"/>
            <a:extLst>
              <a:ext uri="{FF2B5EF4-FFF2-40B4-BE49-F238E27FC236}">
                <a16:creationId xmlns:a16="http://schemas.microsoft.com/office/drawing/2014/main" id="{22783EFD-740B-F2B1-421D-7F7630C1A2E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9" action="ppaction://hlinksldjump"/>
            <a:extLst>
              <a:ext uri="{FF2B5EF4-FFF2-40B4-BE49-F238E27FC236}">
                <a16:creationId xmlns:a16="http://schemas.microsoft.com/office/drawing/2014/main" id="{8C013AA0-AE0E-A2F3-AB62-2ADCC634262E}"/>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25270417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animBg="1"/>
      <p:bldP spid="17" grpId="1"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BDB1F-4E40-0077-3D6B-DDC94F188808}"/>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E3E1526-5166-3BEB-4989-48A2FE5E1F8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945349F5-991F-DA1E-4E07-EB0ACA1093C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8AF9FAE-097D-834E-A7E5-A132733223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5936F345-8CC9-6F8B-540B-2863285F898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3B98FF7-B6F1-29F1-BBE2-CAFE76A1F2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347AD8EB-3739-D965-444B-D6EA0CDA69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513151B8-BCAB-E69F-C9DF-5A6091D1F90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61B669A8-0CB7-37DC-EC94-3B138C232F5E}"/>
              </a:ext>
            </a:extLst>
          </p:cNvPr>
          <p:cNvSpPr txBox="1"/>
          <p:nvPr/>
        </p:nvSpPr>
        <p:spPr>
          <a:xfrm>
            <a:off x="7147000" y="1262116"/>
            <a:ext cx="4587802" cy="2088000"/>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Minimising Quarantine and Pre-shipment (QPS) Uses of Methyl Bromide: Tools for Controlling, Monitoring and Reporting </a:t>
            </a:r>
            <a:r>
              <a:rPr kumimoji="0" lang="en-GB" sz="3200" b="0" i="1" u="none" strike="noStrike" kern="1200" cap="none" spc="0" normalizeH="0" baseline="0" noProof="0" dirty="0">
                <a:ln>
                  <a:noFill/>
                </a:ln>
                <a:solidFill>
                  <a:prstClr val="black"/>
                </a:solidFill>
                <a:effectLst/>
                <a:uLnTx/>
                <a:uFillTx/>
                <a:ea typeface="+mn-ea"/>
                <a:cs typeface="+mn-cs"/>
              </a:rPr>
              <a:t>(2016)</a:t>
            </a:r>
          </a:p>
        </p:txBody>
      </p:sp>
      <p:sp>
        <p:nvSpPr>
          <p:cNvPr id="10" name="Content Placeholder 2">
            <a:extLst>
              <a:ext uri="{FF2B5EF4-FFF2-40B4-BE49-F238E27FC236}">
                <a16:creationId xmlns:a16="http://schemas.microsoft.com/office/drawing/2014/main" id="{94E5642E-33E0-7B19-29C5-B9D058CECD6C}"/>
              </a:ext>
            </a:extLst>
          </p:cNvPr>
          <p:cNvSpPr>
            <a:spLocks noGrp="1"/>
          </p:cNvSpPr>
          <p:nvPr>
            <p:ph idx="4294967295"/>
          </p:nvPr>
        </p:nvSpPr>
        <p:spPr>
          <a:xfrm>
            <a:off x="7214874" y="3553385"/>
            <a:ext cx="4587801" cy="310134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UNEP OzonAction publication is intended to help National Ozone Units understand why the close supervision of Methyl Bromide (MB) use in QPS applications is important for their countries continued compliance with the Montreal Protocol. It provides information about how to correctly identify MB QPS uses, data management, reporting, stakeholder engagements, and how to control and prevent potential illegal trade of this ODS.</a:t>
            </a:r>
          </a:p>
        </p:txBody>
      </p:sp>
      <p:sp>
        <p:nvSpPr>
          <p:cNvPr id="5" name="TextBox 4">
            <a:extLst>
              <a:ext uri="{FF2B5EF4-FFF2-40B4-BE49-F238E27FC236}">
                <a16:creationId xmlns:a16="http://schemas.microsoft.com/office/drawing/2014/main" id="{FF3EE7E9-CE95-B6AB-F9BD-D4EC5C63DC66}"/>
              </a:ext>
            </a:extLst>
          </p:cNvPr>
          <p:cNvSpPr txBox="1"/>
          <p:nvPr/>
        </p:nvSpPr>
        <p:spPr>
          <a:xfrm>
            <a:off x="7214872" y="5685604"/>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C48DC6C1-7897-1966-5E7E-D7800283FFB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B43B6A26-E1D1-48BB-D7FB-C38B5CCC0A4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EB1FD4F8-0B83-278A-F297-D78A34417F7A}"/>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8" name="Image 17" descr="Une image contenant texte, capture d’écran, ciel, plein air&#10;&#10;Description générée automatiquement">
            <a:hlinkClick r:id="rId2"/>
            <a:extLst>
              <a:ext uri="{FF2B5EF4-FFF2-40B4-BE49-F238E27FC236}">
                <a16:creationId xmlns:a16="http://schemas.microsoft.com/office/drawing/2014/main" id="{C018A4F7-FFDD-6538-5CEF-2F60F9F142D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0201" y="994925"/>
            <a:ext cx="3209726" cy="4553998"/>
          </a:xfrm>
          <a:prstGeom prst="rect">
            <a:avLst/>
          </a:prstGeom>
        </p:spPr>
      </p:pic>
      <p:sp>
        <p:nvSpPr>
          <p:cNvPr id="22" name="Ellipse 21">
            <a:hlinkClick r:id="rId5" action="ppaction://hlinksldjump"/>
            <a:extLst>
              <a:ext uri="{FF2B5EF4-FFF2-40B4-BE49-F238E27FC236}">
                <a16:creationId xmlns:a16="http://schemas.microsoft.com/office/drawing/2014/main" id="{917A10F1-9BD0-926D-6F92-C1105C90759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5" action="ppaction://hlinksldjump"/>
            <a:extLst>
              <a:ext uri="{FF2B5EF4-FFF2-40B4-BE49-F238E27FC236}">
                <a16:creationId xmlns:a16="http://schemas.microsoft.com/office/drawing/2014/main" id="{E7800676-486A-9CED-7A84-AD06DCB3E9D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5" name="Ellipse 14">
            <a:hlinkClick r:id="rId7" action="ppaction://hlinksldjump"/>
            <a:extLst>
              <a:ext uri="{FF2B5EF4-FFF2-40B4-BE49-F238E27FC236}">
                <a16:creationId xmlns:a16="http://schemas.microsoft.com/office/drawing/2014/main" id="{D7B5EF3F-0EB6-EA26-9D57-C33A1787200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Cercle avec flèche gauche avec un remplissage uni">
            <a:hlinkClick r:id="rId7" action="ppaction://hlinksldjump"/>
            <a:extLst>
              <a:ext uri="{FF2B5EF4-FFF2-40B4-BE49-F238E27FC236}">
                <a16:creationId xmlns:a16="http://schemas.microsoft.com/office/drawing/2014/main" id="{C4D07911-138D-BE87-8530-69A611DE4AC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9031243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9"/>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5" grpId="0" animBg="1"/>
      <p:bldP spid="15" grpId="1"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604C879B-ABAF-0C2D-9F3C-D70F32DB56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7668297-C279-A8E4-A1F7-22CEF92F374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D3A822D1-FAA6-641E-60E9-0FFC63611AA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C7B68E49-7B65-3BE2-C16E-9DE4A7278A9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B4BFBDED-49BF-14F7-4BA9-A2B69B421E5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69D8F461-EDD8-115B-90C2-D9F9CC2901F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E6C3F56B-0EFF-B509-E5DE-7570C676B08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7146997" y="1375225"/>
            <a:ext cx="4587801" cy="1728000"/>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Financing the Climate Co-Benefits of the HCFC Phase-out: A Guide for Low Volume Consuming Countries </a:t>
            </a:r>
            <a:r>
              <a:rPr kumimoji="0" lang="en-GB" sz="3200" b="0" i="1" u="none" strike="noStrike" kern="1200" cap="none" spc="0" normalizeH="0" baseline="0" noProof="0" dirty="0">
                <a:ln>
                  <a:noFill/>
                </a:ln>
                <a:solidFill>
                  <a:prstClr val="black"/>
                </a:solidFill>
                <a:effectLst/>
                <a:uLnTx/>
                <a:uFillTx/>
                <a:ea typeface="+mn-ea"/>
                <a:cs typeface="+mn-cs"/>
              </a:rPr>
              <a:t>(2015)</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7189045" y="3428398"/>
            <a:ext cx="4587801" cy="2162847"/>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document provides guidance for Ozone Officers in low volume HCFC consuming countries (LVCs) to help them understand how to seek financing outside of the Montreal Protocol’s Multilateral Fund to achieve the climate co-benefits indicated in their national HCFC Phase-out Management Plans</a:t>
            </a:r>
          </a:p>
        </p:txBody>
      </p:sp>
      <p:sp>
        <p:nvSpPr>
          <p:cNvPr id="2" name="TextBox 1">
            <a:extLst>
              <a:ext uri="{FF2B5EF4-FFF2-40B4-BE49-F238E27FC236}">
                <a16:creationId xmlns:a16="http://schemas.microsoft.com/office/drawing/2014/main" id="{D614F5C6-9B35-A8C7-8E8A-75DDE2F4C3F4}"/>
              </a:ext>
            </a:extLst>
          </p:cNvPr>
          <p:cNvSpPr txBox="1"/>
          <p:nvPr/>
        </p:nvSpPr>
        <p:spPr>
          <a:xfrm>
            <a:off x="7146998" y="591506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E6194F5D-90DF-DA29-93C4-45AB682D528A}"/>
              </a:ext>
            </a:extLst>
          </p:cNvPr>
          <p:cNvSpPr txBox="1"/>
          <p:nvPr/>
        </p:nvSpPr>
        <p:spPr>
          <a:xfrm>
            <a:off x="7146998" y="510012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6DFE2CE5-417E-1FB4-B00A-5D40D7DE9924}"/>
              </a:ext>
            </a:extLst>
          </p:cNvPr>
          <p:cNvSpPr txBox="1"/>
          <p:nvPr/>
        </p:nvSpPr>
        <p:spPr>
          <a:xfrm>
            <a:off x="7146998" y="5494129"/>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en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1" name="Ellipse 20">
            <a:extLst>
              <a:ext uri="{FF2B5EF4-FFF2-40B4-BE49-F238E27FC236}">
                <a16:creationId xmlns:a16="http://schemas.microsoft.com/office/drawing/2014/main" id="{12F16743-1A76-5AE6-BBA4-A9343127B0A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7C54C349-490E-C85B-5150-902454BABCA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2108BFE1-B49E-0EF6-ECBB-BF5C3668D0E2}"/>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2" name="Image 21" descr="Une image contenant texte, ciel, capture d’écran, nuage&#10;&#10;Description générée automatiquement">
            <a:hlinkClick r:id="rId3"/>
            <a:extLst>
              <a:ext uri="{FF2B5EF4-FFF2-40B4-BE49-F238E27FC236}">
                <a16:creationId xmlns:a16="http://schemas.microsoft.com/office/drawing/2014/main" id="{4B6CE8CC-600F-D7B6-2FCB-168771D7FC1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42103" y="949316"/>
            <a:ext cx="3325721" cy="4718573"/>
          </a:xfrm>
          <a:prstGeom prst="rect">
            <a:avLst/>
          </a:prstGeom>
        </p:spPr>
      </p:pic>
      <p:sp>
        <p:nvSpPr>
          <p:cNvPr id="9" name="Ellipse 8">
            <a:hlinkClick r:id="rId7" action="ppaction://hlinksldjump"/>
            <a:extLst>
              <a:ext uri="{FF2B5EF4-FFF2-40B4-BE49-F238E27FC236}">
                <a16:creationId xmlns:a16="http://schemas.microsoft.com/office/drawing/2014/main" id="{EA8D888B-E393-38EC-CA73-B2F9D544038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Logement avec un remplissage uni">
            <a:hlinkClick r:id="rId7" action="ppaction://hlinksldjump"/>
            <a:extLst>
              <a:ext uri="{FF2B5EF4-FFF2-40B4-BE49-F238E27FC236}">
                <a16:creationId xmlns:a16="http://schemas.microsoft.com/office/drawing/2014/main" id="{9B312B4B-EAFE-1094-C871-4219F7F9AD6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7" name="Ellipse 16">
            <a:hlinkClick r:id="rId9" action="ppaction://hlinksldjump"/>
            <a:extLst>
              <a:ext uri="{FF2B5EF4-FFF2-40B4-BE49-F238E27FC236}">
                <a16:creationId xmlns:a16="http://schemas.microsoft.com/office/drawing/2014/main" id="{F61748FA-E298-6BB1-3E21-542C5DA3E0F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9" action="ppaction://hlinksldjump"/>
            <a:extLst>
              <a:ext uri="{FF2B5EF4-FFF2-40B4-BE49-F238E27FC236}">
                <a16:creationId xmlns:a16="http://schemas.microsoft.com/office/drawing/2014/main" id="{D1A109A0-227E-5BA5-58C1-C4E156842E43}"/>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80221215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0"/>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animBg="1"/>
      <p:bldP spid="17" grpId="1"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BE47B3-09C0-1BFA-51F8-88674C6B3C8C}"/>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A66175A0-484B-7AD3-6AA4-D995B215EA3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53BC03C-AE7F-B994-F7EE-B09CBC26D56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06EF7390-9FFA-BD0F-D76B-B58AB51749F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1FBDD8D2-53B2-10E7-13FB-4532701235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1A985931-CE66-0732-32B6-BEBB6708BD2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56C5D7CC-887B-3EC2-74E5-B0B9034236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300098D8-EBAC-4463-4C70-C459574181E4}"/>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1EF2E47D-E4B6-F549-74D5-CB6799FADC9C}"/>
              </a:ext>
            </a:extLst>
          </p:cNvPr>
          <p:cNvSpPr txBox="1"/>
          <p:nvPr/>
        </p:nvSpPr>
        <p:spPr>
          <a:xfrm>
            <a:off x="6553198" y="1322754"/>
            <a:ext cx="4384714" cy="1800259"/>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Good Servicing Practices: Phasing out HCFCs in the Refrigeration and Air-Conditioning Servicing Sector </a:t>
            </a:r>
            <a:r>
              <a:rPr kumimoji="0" lang="en-GB" sz="3200" b="0" i="1" u="none" strike="noStrike" kern="1200" cap="none" spc="0" normalizeH="0" baseline="0" noProof="0" dirty="0">
                <a:ln>
                  <a:noFill/>
                </a:ln>
                <a:solidFill>
                  <a:prstClr val="black"/>
                </a:solidFill>
                <a:effectLst/>
                <a:uLnTx/>
                <a:uFillTx/>
                <a:ea typeface="+mn-ea"/>
                <a:cs typeface="+mn-cs"/>
              </a:rPr>
              <a:t>(2015)</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E9365220-F50A-181F-5EAE-614C06D2E26D}"/>
              </a:ext>
            </a:extLst>
          </p:cNvPr>
          <p:cNvSpPr>
            <a:spLocks noGrp="1"/>
          </p:cNvSpPr>
          <p:nvPr>
            <p:ph idx="4294967295"/>
          </p:nvPr>
        </p:nvSpPr>
        <p:spPr>
          <a:xfrm>
            <a:off x="6553198" y="3490616"/>
            <a:ext cx="5096497" cy="1800258"/>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guide for trainers is designed for organisations and institutes that conduct training workshops for servicing technicians involved in the maintenance of refrigeration and air-conditioning (RAC) equipment. It offers trainers up-to-date information on new technologies and refrigerants, as well as other issues related to their use and application.</a:t>
            </a:r>
            <a:endParaRPr lang="en-US" sz="1300" dirty="0"/>
          </a:p>
        </p:txBody>
      </p:sp>
      <p:sp>
        <p:nvSpPr>
          <p:cNvPr id="3" name="TextBox 2">
            <a:extLst>
              <a:ext uri="{FF2B5EF4-FFF2-40B4-BE49-F238E27FC236}">
                <a16:creationId xmlns:a16="http://schemas.microsoft.com/office/drawing/2014/main" id="{4E9D89BE-C1DC-1293-36A0-6FBA4FC78002}"/>
              </a:ext>
            </a:extLst>
          </p:cNvPr>
          <p:cNvSpPr txBox="1"/>
          <p:nvPr/>
        </p:nvSpPr>
        <p:spPr>
          <a:xfrm>
            <a:off x="6553198" y="536890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Download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TextBox 1">
            <a:extLst>
              <a:ext uri="{FF2B5EF4-FFF2-40B4-BE49-F238E27FC236}">
                <a16:creationId xmlns:a16="http://schemas.microsoft.com/office/drawing/2014/main" id="{7ADF4F76-3249-4E01-D9E7-6B7E7059D622}"/>
              </a:ext>
            </a:extLst>
          </p:cNvPr>
          <p:cNvSpPr txBox="1"/>
          <p:nvPr/>
        </p:nvSpPr>
        <p:spPr>
          <a:xfrm>
            <a:off x="6553198" y="5896612"/>
            <a:ext cx="353724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97F"/>
                </a:solidFill>
                <a:effectLst/>
                <a:uLnTx/>
                <a:uFillTx/>
                <a:ea typeface="+mn-ea"/>
                <a:cs typeface="+mn-cs"/>
                <a:hlinkClick r:id="rId3">
                  <a:extLst>
                    <a:ext uri="{A12FA001-AC4F-418D-AE19-62706E023703}">
                      <ahyp:hlinkClr xmlns:ahyp="http://schemas.microsoft.com/office/drawing/2018/hyperlinkcolor" val="tx"/>
                    </a:ext>
                  </a:extLst>
                </a:hlinkClick>
              </a:rPr>
              <a:t>Скачайте это на русском здесь</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1" name="Ellipse 20">
            <a:extLst>
              <a:ext uri="{FF2B5EF4-FFF2-40B4-BE49-F238E27FC236}">
                <a16:creationId xmlns:a16="http://schemas.microsoft.com/office/drawing/2014/main" id="{11137292-06A0-EEB4-ABD2-90BC82E1D03E}"/>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8" name="Image 7" descr="Une image contenant symbole, conception&#10;&#10;Description générée automatiquement">
            <a:extLst>
              <a:ext uri="{FF2B5EF4-FFF2-40B4-BE49-F238E27FC236}">
                <a16:creationId xmlns:a16="http://schemas.microsoft.com/office/drawing/2014/main" id="{8944FF37-EE8F-29C1-3FE8-56C1E0D350A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6" name="Text Box 6">
            <a:extLst>
              <a:ext uri="{FF2B5EF4-FFF2-40B4-BE49-F238E27FC236}">
                <a16:creationId xmlns:a16="http://schemas.microsoft.com/office/drawing/2014/main" id="{96C3D1EA-7B36-E25E-3BED-A0FED3C59AC4}"/>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8" name="Image 17" descr="Une image contenant habits, texte, homme, personne&#10;&#10;Description générée automatiquement">
            <a:hlinkClick r:id="rId2"/>
            <a:extLst>
              <a:ext uri="{FF2B5EF4-FFF2-40B4-BE49-F238E27FC236}">
                <a16:creationId xmlns:a16="http://schemas.microsoft.com/office/drawing/2014/main" id="{BFD9894E-54D7-5914-D397-2FB0D2BB95F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96915" y="1005222"/>
            <a:ext cx="3218455" cy="4563735"/>
          </a:xfrm>
          <a:prstGeom prst="rect">
            <a:avLst/>
          </a:prstGeom>
        </p:spPr>
      </p:pic>
      <p:sp>
        <p:nvSpPr>
          <p:cNvPr id="19" name="Ellipse 18">
            <a:hlinkClick r:id="rId6" action="ppaction://hlinksldjump"/>
            <a:extLst>
              <a:ext uri="{FF2B5EF4-FFF2-40B4-BE49-F238E27FC236}">
                <a16:creationId xmlns:a16="http://schemas.microsoft.com/office/drawing/2014/main" id="{FCFA560D-9B2C-D117-271C-357C1E091BC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Logement avec un remplissage uni">
            <a:hlinkClick r:id="rId6" action="ppaction://hlinksldjump"/>
            <a:extLst>
              <a:ext uri="{FF2B5EF4-FFF2-40B4-BE49-F238E27FC236}">
                <a16:creationId xmlns:a16="http://schemas.microsoft.com/office/drawing/2014/main" id="{B9A6AA63-9367-B07A-7458-4BC533C6A04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6" name="Ellipse 5">
            <a:hlinkClick r:id="rId8" action="ppaction://hlinksldjump"/>
            <a:extLst>
              <a:ext uri="{FF2B5EF4-FFF2-40B4-BE49-F238E27FC236}">
                <a16:creationId xmlns:a16="http://schemas.microsoft.com/office/drawing/2014/main" id="{505B6493-69B6-A6E8-7A95-52D2E3AA376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8" action="ppaction://hlinksldjump"/>
            <a:extLst>
              <a:ext uri="{FF2B5EF4-FFF2-40B4-BE49-F238E27FC236}">
                <a16:creationId xmlns:a16="http://schemas.microsoft.com/office/drawing/2014/main" id="{8245D87F-A347-7D5B-91FE-5E47A621C58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77180409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0"/>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6"/>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6" grpId="0" animBg="1"/>
      <p:bldP spid="6" grpId="1"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0D363EC-1193-08A0-28C3-DD3C49F8151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0BF94DB-20B0-ADDE-F4BA-FB389CB9C27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94BEBA05-F6D4-02A1-FEAE-86C25C0C5F2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113D0FB9-A597-67B2-9115-648BEAE7C9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A505EF0C-4A22-F394-EB91-A0FCDE2EF9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EE81DC60-157D-AC82-64C5-E00E43698D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C5E4C170-D4F4-EB95-6273-649DAC24ACF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83014" y="1298642"/>
            <a:ext cx="4868885"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International Standards in Refrigeration and Air-Conditioning </a:t>
            </a:r>
            <a:r>
              <a:rPr kumimoji="0" lang="en-GB" sz="3200" b="0" i="1" u="none" strike="noStrike" kern="1200" cap="none" spc="0" normalizeH="0" baseline="0" noProof="0" dirty="0">
                <a:ln>
                  <a:noFill/>
                </a:ln>
                <a:solidFill>
                  <a:prstClr val="black"/>
                </a:solidFill>
                <a:effectLst/>
                <a:uLnTx/>
                <a:uFillTx/>
                <a:ea typeface="+mn-ea"/>
                <a:cs typeface="+mn-cs"/>
              </a:rPr>
              <a:t>(2015)</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5" y="2752758"/>
            <a:ext cx="4740121" cy="1777969"/>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guide is intended to provide an introduction to standards and how they can be useful in supporting the adoption of alternatives in the context of the HCFC phase-out in developing countries. It also includes an overview of existing standards related to HCFCs and their alternatives, barriers to alternatives, the process of the adoption of international and regional standards at the national level, barriers to the adoption and how to overcome them.</a:t>
            </a:r>
            <a:endParaRPr lang="en-US" sz="1300" dirty="0"/>
          </a:p>
        </p:txBody>
      </p:sp>
      <p:sp>
        <p:nvSpPr>
          <p:cNvPr id="2" name="TextBox 1">
            <a:extLst>
              <a:ext uri="{FF2B5EF4-FFF2-40B4-BE49-F238E27FC236}">
                <a16:creationId xmlns:a16="http://schemas.microsoft.com/office/drawing/2014/main" id="{A0677FC4-1A3B-41B8-27BA-06B300DCEB88}"/>
              </a:ext>
            </a:extLst>
          </p:cNvPr>
          <p:cNvSpPr txBox="1"/>
          <p:nvPr/>
        </p:nvSpPr>
        <p:spPr>
          <a:xfrm>
            <a:off x="6697110" y="4939109"/>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28AB53E3-1148-C443-731F-ABE39480236B}"/>
              </a:ext>
            </a:extLst>
          </p:cNvPr>
          <p:cNvSpPr txBox="1"/>
          <p:nvPr/>
        </p:nvSpPr>
        <p:spPr>
          <a:xfrm>
            <a:off x="6697110" y="5321743"/>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Lisez-le en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français</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947727ED-E4B9-FFF2-7643-3EFB35D4A838}"/>
              </a:ext>
            </a:extLst>
          </p:cNvPr>
          <p:cNvSpPr txBox="1"/>
          <p:nvPr/>
        </p:nvSpPr>
        <p:spPr>
          <a:xfrm>
            <a:off x="6633428" y="6196880"/>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1" name="TextBox 10">
            <a:extLst>
              <a:ext uri="{FF2B5EF4-FFF2-40B4-BE49-F238E27FC236}">
                <a16:creationId xmlns:a16="http://schemas.microsoft.com/office/drawing/2014/main" id="{A592D8DD-5F3C-A548-1868-308BC4757469}"/>
              </a:ext>
            </a:extLst>
          </p:cNvPr>
          <p:cNvSpPr txBox="1"/>
          <p:nvPr/>
        </p:nvSpPr>
        <p:spPr>
          <a:xfrm>
            <a:off x="6664170" y="5772779"/>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Читать на русском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3" name="Ellipse 22">
            <a:extLst>
              <a:ext uri="{FF2B5EF4-FFF2-40B4-BE49-F238E27FC236}">
                <a16:creationId xmlns:a16="http://schemas.microsoft.com/office/drawing/2014/main" id="{68206963-AC1D-9CD0-C3E4-A864F001D0A6}"/>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9" name="Image 8" descr="Une image contenant symbole, conception&#10;&#10;Description générée automatiquement">
            <a:extLst>
              <a:ext uri="{FF2B5EF4-FFF2-40B4-BE49-F238E27FC236}">
                <a16:creationId xmlns:a16="http://schemas.microsoft.com/office/drawing/2014/main" id="{E1458102-9124-C8BA-62BF-E7734C45042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8" name="Text Box 6">
            <a:extLst>
              <a:ext uri="{FF2B5EF4-FFF2-40B4-BE49-F238E27FC236}">
                <a16:creationId xmlns:a16="http://schemas.microsoft.com/office/drawing/2014/main" id="{C1F1BF0D-D605-57BA-8771-50A086DF11BA}"/>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0" name="Image 19" descr="Une image contenant texte, habits, capture d’écran, personne&#10;&#10;Description générée automatiquement">
            <a:hlinkClick r:id="rId2"/>
            <a:extLst>
              <a:ext uri="{FF2B5EF4-FFF2-40B4-BE49-F238E27FC236}">
                <a16:creationId xmlns:a16="http://schemas.microsoft.com/office/drawing/2014/main" id="{826965DA-1000-B53C-108C-918A76ACFB5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520201" y="1016245"/>
            <a:ext cx="3217309" cy="4516607"/>
          </a:xfrm>
          <a:prstGeom prst="rect">
            <a:avLst/>
          </a:prstGeom>
        </p:spPr>
      </p:pic>
      <p:sp>
        <p:nvSpPr>
          <p:cNvPr id="21" name="Ellipse 20">
            <a:hlinkClick r:id="rId8" action="ppaction://hlinksldjump"/>
            <a:extLst>
              <a:ext uri="{FF2B5EF4-FFF2-40B4-BE49-F238E27FC236}">
                <a16:creationId xmlns:a16="http://schemas.microsoft.com/office/drawing/2014/main" id="{8954207A-18FE-311A-DE37-633F6BA8322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Logement avec un remplissage uni">
            <a:hlinkClick r:id="rId8" action="ppaction://hlinksldjump"/>
            <a:extLst>
              <a:ext uri="{FF2B5EF4-FFF2-40B4-BE49-F238E27FC236}">
                <a16:creationId xmlns:a16="http://schemas.microsoft.com/office/drawing/2014/main" id="{ED74A0E4-BFD4-F628-5185-4F4C6D7E37C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8" name="Ellipse 7">
            <a:hlinkClick r:id="rId10" action="ppaction://hlinksldjump"/>
            <a:extLst>
              <a:ext uri="{FF2B5EF4-FFF2-40B4-BE49-F238E27FC236}">
                <a16:creationId xmlns:a16="http://schemas.microsoft.com/office/drawing/2014/main" id="{9B3A5AAF-FD12-AF44-03AE-EDC92E4FD5E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Cercle avec flèche gauche avec un remplissage uni">
            <a:hlinkClick r:id="rId10" action="ppaction://hlinksldjump"/>
            <a:extLst>
              <a:ext uri="{FF2B5EF4-FFF2-40B4-BE49-F238E27FC236}">
                <a16:creationId xmlns:a16="http://schemas.microsoft.com/office/drawing/2014/main" id="{004D0432-82D2-434F-750C-FA69B492A0F7}"/>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71737204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1"/>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8" grpId="0" animBg="1"/>
      <p:bldP spid="8" grpId="1"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EC6A125-7F3C-B5A9-3EC7-B64BAE0207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1FE3D3A-AF62-40AE-77F0-9879EDEE8B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E4B083E-43BF-F6C5-8888-028469DC8AE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7369AA16-E4BC-A309-AD90-2575A67FD1A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87AE30B-9725-261A-800B-1278B808042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DE3BD1FD-EA74-C063-C4D1-27A1568DA1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A919E900-3EBA-7287-2D08-F8B2C72BD307}"/>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57171" y="1273642"/>
            <a:ext cx="4741251"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a:ln>
                  <a:noFill/>
                </a:ln>
                <a:solidFill>
                  <a:prstClr val="black"/>
                </a:solidFill>
                <a:effectLst/>
                <a:uLnTx/>
                <a:uFillTx/>
                <a:ea typeface="+mn-ea"/>
                <a:cs typeface="+mn-cs"/>
              </a:rPr>
              <a:t>National Certification Schemes for Refrigeration and Air-conditioning service technicians </a:t>
            </a:r>
            <a:r>
              <a:rPr kumimoji="0" lang="en-US" sz="3200" b="0" i="1" u="none" strike="noStrike" kern="1200" cap="none" spc="0" normalizeH="0" baseline="0" noProof="0" dirty="0">
                <a:ln>
                  <a:noFill/>
                </a:ln>
                <a:solidFill>
                  <a:prstClr val="black"/>
                </a:solidFill>
                <a:effectLst/>
                <a:uLnTx/>
                <a:uFillTx/>
                <a:ea typeface="+mn-ea"/>
                <a:cs typeface="+mn-cs"/>
              </a:rPr>
              <a:t>(2015)</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57171" y="2979709"/>
            <a:ext cx="4741251" cy="148852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It is expected that in the near future there will be a considerably higher uptake around the world, and particularly in developing countries of ‘alternative refrigerants’, such as hydrocarbons, ammonia, carbon dioxide, unsaturated hydrofluorocarbons (HFCs) –or </a:t>
            </a:r>
            <a:r>
              <a:rPr lang="en-GB" sz="1300" dirty="0" err="1"/>
              <a:t>hydrofluoroolefins</a:t>
            </a:r>
            <a:r>
              <a:rPr lang="en-GB" sz="1300" dirty="0"/>
              <a:t> (HFOs) and HFOs mixtures.</a:t>
            </a:r>
            <a:endParaRPr lang="en-US" sz="1300" dirty="0"/>
          </a:p>
        </p:txBody>
      </p:sp>
      <p:sp>
        <p:nvSpPr>
          <p:cNvPr id="2" name="TextBox 1">
            <a:extLst>
              <a:ext uri="{FF2B5EF4-FFF2-40B4-BE49-F238E27FC236}">
                <a16:creationId xmlns:a16="http://schemas.microsoft.com/office/drawing/2014/main" id="{09771D96-1FCC-556B-0238-CCAA1B160FDC}"/>
              </a:ext>
            </a:extLst>
          </p:cNvPr>
          <p:cNvSpPr txBox="1"/>
          <p:nvPr/>
        </p:nvSpPr>
        <p:spPr>
          <a:xfrm>
            <a:off x="6663453" y="4986018"/>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60180DB3-1D10-6F5E-6445-1C9DC2CDB78E}"/>
              </a:ext>
            </a:extLst>
          </p:cNvPr>
          <p:cNvSpPr txBox="1"/>
          <p:nvPr/>
        </p:nvSpPr>
        <p:spPr>
          <a:xfrm>
            <a:off x="6657171" y="5433496"/>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Lisez-le en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français</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500D8710-045B-4370-B4D6-5BD5AF59A82A}"/>
              </a:ext>
            </a:extLst>
          </p:cNvPr>
          <p:cNvSpPr txBox="1"/>
          <p:nvPr/>
        </p:nvSpPr>
        <p:spPr>
          <a:xfrm>
            <a:off x="6657171" y="5876791"/>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97F"/>
                </a:solidFill>
                <a:effectLst/>
                <a:uLnTx/>
                <a:uFillTx/>
                <a:ea typeface="+mn-ea"/>
                <a:cs typeface="+mn-cs"/>
                <a:hlinkClick r:id="rId4">
                  <a:extLst>
                    <a:ext uri="{A12FA001-AC4F-418D-AE19-62706E023703}">
                      <ahyp:hlinkClr xmlns:ahyp="http://schemas.microsoft.com/office/drawing/2018/hyperlinkcolor" val="tx"/>
                    </a:ext>
                  </a:extLst>
                </a:hlinkClick>
              </a:rPr>
              <a:t>Скачайте это на русском здесь  </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2" name="Ellipse 21">
            <a:extLst>
              <a:ext uri="{FF2B5EF4-FFF2-40B4-BE49-F238E27FC236}">
                <a16:creationId xmlns:a16="http://schemas.microsoft.com/office/drawing/2014/main" id="{F6947331-1C41-558F-F799-64C965098D7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9" name="Image 8" descr="Une image contenant symbole, conception&#10;&#10;Description générée automatiquement">
            <a:extLst>
              <a:ext uri="{FF2B5EF4-FFF2-40B4-BE49-F238E27FC236}">
                <a16:creationId xmlns:a16="http://schemas.microsoft.com/office/drawing/2014/main" id="{4D6EE1E6-0657-2F84-2C2B-9CDB98CD550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95A9C793-88DD-B47B-6202-3C796E034B3E}"/>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texte, capture d’écran, habits, personne&#10;&#10;Description générée automatiquement">
            <a:hlinkClick r:id="rId2"/>
            <a:extLst>
              <a:ext uri="{FF2B5EF4-FFF2-40B4-BE49-F238E27FC236}">
                <a16:creationId xmlns:a16="http://schemas.microsoft.com/office/drawing/2014/main" id="{257D0074-46EA-1368-93F9-A8CA140DBCE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96899" y="1047639"/>
            <a:ext cx="3181242" cy="4513585"/>
          </a:xfrm>
          <a:prstGeom prst="rect">
            <a:avLst/>
          </a:prstGeom>
        </p:spPr>
      </p:pic>
      <p:sp>
        <p:nvSpPr>
          <p:cNvPr id="20" name="Ellipse 19">
            <a:hlinkClick r:id="rId7" action="ppaction://hlinksldjump"/>
            <a:extLst>
              <a:ext uri="{FF2B5EF4-FFF2-40B4-BE49-F238E27FC236}">
                <a16:creationId xmlns:a16="http://schemas.microsoft.com/office/drawing/2014/main" id="{EDA49578-D8E8-20E4-D8D5-A4F8E3CB1C9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7" action="ppaction://hlinksldjump"/>
            <a:extLst>
              <a:ext uri="{FF2B5EF4-FFF2-40B4-BE49-F238E27FC236}">
                <a16:creationId xmlns:a16="http://schemas.microsoft.com/office/drawing/2014/main" id="{B2B1D435-906D-82A9-0062-B118D584952F}"/>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8" name="Ellipse 7">
            <a:hlinkClick r:id="rId9" action="ppaction://hlinksldjump"/>
            <a:extLst>
              <a:ext uri="{FF2B5EF4-FFF2-40B4-BE49-F238E27FC236}">
                <a16:creationId xmlns:a16="http://schemas.microsoft.com/office/drawing/2014/main" id="{B57ABB21-6944-2E7D-0C35-7530A176EC0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9" action="ppaction://hlinksldjump"/>
            <a:extLst>
              <a:ext uri="{FF2B5EF4-FFF2-40B4-BE49-F238E27FC236}">
                <a16:creationId xmlns:a16="http://schemas.microsoft.com/office/drawing/2014/main" id="{B6F5E4B8-296D-D4B8-0FF7-B5B05449025C}"/>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78847418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8" grpId="0" animBg="1"/>
      <p:bldP spid="8" grpId="1"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9C1D0-4636-F0C1-86FF-6BD1C3CA7D3B}"/>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04833842-6895-8CCF-DBA2-329983328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9262AC7E-809F-9C5D-CDE1-018D3A0A4A8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D9BAF9F4-1D18-7D0C-D9EC-54B326FDB98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B824E7B-1A00-2842-2AFA-61F04E4FC6E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621134B1-D7B4-A453-0107-D2C75B6223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225AED1E-F09F-0855-A3ED-143543A436E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FE69C99D-796C-0B8C-2959-452D0ADA3D7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2C710DAB-711E-D5FF-A279-D32ABCBAEAB2}"/>
              </a:ext>
            </a:extLst>
          </p:cNvPr>
          <p:cNvSpPr txBox="1"/>
          <p:nvPr/>
        </p:nvSpPr>
        <p:spPr>
          <a:xfrm>
            <a:off x="6731922" y="1122190"/>
            <a:ext cx="5002879" cy="1395647"/>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Phasing-out HCFC in Small and Medium-sized Foam Enterprises </a:t>
            </a:r>
            <a:r>
              <a:rPr kumimoji="0" lang="en-GB" sz="3200" b="0" i="1" u="none" strike="noStrike" kern="1200" cap="none" spc="0" normalizeH="0" baseline="0" noProof="0" dirty="0">
                <a:ln>
                  <a:noFill/>
                </a:ln>
                <a:solidFill>
                  <a:prstClr val="black"/>
                </a:solidFill>
                <a:effectLst/>
                <a:uLnTx/>
                <a:uFillTx/>
                <a:ea typeface="+mn-ea"/>
                <a:cs typeface="+mn-cs"/>
              </a:rPr>
              <a:t>(2015)</a:t>
            </a:r>
          </a:p>
        </p:txBody>
      </p:sp>
      <p:sp>
        <p:nvSpPr>
          <p:cNvPr id="10" name="Content Placeholder 2">
            <a:extLst>
              <a:ext uri="{FF2B5EF4-FFF2-40B4-BE49-F238E27FC236}">
                <a16:creationId xmlns:a16="http://schemas.microsoft.com/office/drawing/2014/main" id="{4196BE29-A26C-0D49-EB9E-12A79B07EE47}"/>
              </a:ext>
            </a:extLst>
          </p:cNvPr>
          <p:cNvSpPr>
            <a:spLocks noGrp="1"/>
          </p:cNvSpPr>
          <p:nvPr>
            <p:ph idx="4294967295"/>
          </p:nvPr>
        </p:nvSpPr>
        <p:spPr>
          <a:xfrm>
            <a:off x="6731921" y="2544849"/>
            <a:ext cx="5002879" cy="1519166"/>
          </a:xfrm>
          <a:prstGeom prst="rect">
            <a:avLst/>
          </a:prstGeom>
        </p:spPr>
        <p:txBody>
          <a:bodyPr vert="horz" lIns="91440" tIns="45720" rIns="91440" bIns="45720" rtlCol="0">
            <a:normAutofit lnSpcReduction="10000"/>
          </a:bodyPr>
          <a:lstStyle/>
          <a:p>
            <a:pPr marL="0" indent="0">
              <a:lnSpc>
                <a:spcPct val="110000"/>
              </a:lnSpc>
              <a:spcBef>
                <a:spcPts val="0"/>
              </a:spcBef>
              <a:buNone/>
            </a:pPr>
            <a:r>
              <a:rPr lang="en-GB" sz="1300" dirty="0"/>
              <a:t>This booklet aims to assist foam enterprises, especially SMEs, to better understand policies on HCFC phase-out, access to assistance from the Multilateral Fund for the Implementation of the Montreal Protocol and access alternative technologies in different foam applications taking into account challenges in converting to alternative technology. It also discusses some tips on how to identify enterprises that may use HCFCs and verify the HCFCs consumption of enterprises.</a:t>
            </a:r>
          </a:p>
        </p:txBody>
      </p:sp>
      <p:sp>
        <p:nvSpPr>
          <p:cNvPr id="2" name="TextBox 1">
            <a:extLst>
              <a:ext uri="{FF2B5EF4-FFF2-40B4-BE49-F238E27FC236}">
                <a16:creationId xmlns:a16="http://schemas.microsoft.com/office/drawing/2014/main" id="{06387E72-8FCC-C12D-308F-72129D973036}"/>
              </a:ext>
            </a:extLst>
          </p:cNvPr>
          <p:cNvSpPr txBox="1"/>
          <p:nvPr/>
        </p:nvSpPr>
        <p:spPr>
          <a:xfrm>
            <a:off x="6915220" y="5330061"/>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Ellipse 19">
            <a:extLst>
              <a:ext uri="{FF2B5EF4-FFF2-40B4-BE49-F238E27FC236}">
                <a16:creationId xmlns:a16="http://schemas.microsoft.com/office/drawing/2014/main" id="{EAAF04A2-E45A-4AF9-D2B8-60914447250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6E8C3FD0-9EA2-AE83-3FC9-57DB6E0F3D0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313C9F94-ABD6-173F-E134-66FDDF791B05}"/>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8" name="Image 17" descr="Une image contenant texte, lettre, capture d’écran, fournitures de bureau&#10;&#10;Description générée automatiquement">
            <a:hlinkClick r:id="rId2"/>
            <a:extLst>
              <a:ext uri="{FF2B5EF4-FFF2-40B4-BE49-F238E27FC236}">
                <a16:creationId xmlns:a16="http://schemas.microsoft.com/office/drawing/2014/main" id="{91E73090-B8E5-D4A1-43C4-281DFC6A10A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07239" y="920430"/>
            <a:ext cx="3360561" cy="4768004"/>
          </a:xfrm>
          <a:prstGeom prst="rect">
            <a:avLst/>
          </a:prstGeom>
        </p:spPr>
      </p:pic>
      <p:sp>
        <p:nvSpPr>
          <p:cNvPr id="9" name="Ellipse 8">
            <a:hlinkClick r:id="rId5" action="ppaction://hlinksldjump"/>
            <a:extLst>
              <a:ext uri="{FF2B5EF4-FFF2-40B4-BE49-F238E27FC236}">
                <a16:creationId xmlns:a16="http://schemas.microsoft.com/office/drawing/2014/main" id="{F7695406-CE95-2D18-E748-CA41D3742A67}"/>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5" action="ppaction://hlinksldjump"/>
            <a:extLst>
              <a:ext uri="{FF2B5EF4-FFF2-40B4-BE49-F238E27FC236}">
                <a16:creationId xmlns:a16="http://schemas.microsoft.com/office/drawing/2014/main" id="{FEEE3FD0-7103-5225-3D1D-AF002CB57B7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5" name="Ellipse 14">
            <a:hlinkClick r:id="rId7" action="ppaction://hlinksldjump"/>
            <a:extLst>
              <a:ext uri="{FF2B5EF4-FFF2-40B4-BE49-F238E27FC236}">
                <a16:creationId xmlns:a16="http://schemas.microsoft.com/office/drawing/2014/main" id="{18C20AD8-5966-BCF0-045B-D078B6CE9C33}"/>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7" action="ppaction://hlinksldjump"/>
            <a:extLst>
              <a:ext uri="{FF2B5EF4-FFF2-40B4-BE49-F238E27FC236}">
                <a16:creationId xmlns:a16="http://schemas.microsoft.com/office/drawing/2014/main" id="{DB0E1453-C325-572C-C7EE-555873C6AF1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722245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1"/>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5" grpId="1"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B55F90F-8A4E-B023-3DF6-0D68374427D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A2349BF5-89EC-03C3-37A7-2DF33656CA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ED9609A-CB0F-46E8-F4E1-F83359B2A0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6735ABFD-1EA8-942E-469D-AC19009D89B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192FB647-DAD4-3AC1-7937-588F1E6F13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368FCB90-FA0E-53FB-7A6A-4E385117F9D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87601C61-EE1F-9673-7692-B7BDCF8F7597}"/>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32967" y="1276569"/>
            <a:ext cx="5101834" cy="1955601"/>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The Montreal Protocol and Human Health: How Global Action Protects Us from the Ravages of Ultraviolet Radiation</a:t>
            </a:r>
            <a:r>
              <a:rPr kumimoji="0" lang="en-US" sz="3200" b="0" i="0" u="none" strike="noStrike" kern="1200" cap="none" spc="0" normalizeH="0" baseline="0" noProof="0" dirty="0">
                <a:ln>
                  <a:noFill/>
                </a:ln>
                <a:solidFill>
                  <a:prstClr val="black"/>
                </a:solidFill>
                <a:effectLst/>
                <a:uLnTx/>
                <a:uFillTx/>
                <a:ea typeface="+mn-ea"/>
                <a:cs typeface="+mn-cs"/>
              </a:rPr>
              <a:t> </a:t>
            </a:r>
            <a:r>
              <a:rPr kumimoji="0" lang="en-US" sz="3200" b="0" i="1" u="none" strike="noStrike" kern="1200" cap="none" spc="0" normalizeH="0" baseline="0" noProof="0" dirty="0">
                <a:ln>
                  <a:noFill/>
                </a:ln>
                <a:solidFill>
                  <a:prstClr val="black"/>
                </a:solidFill>
                <a:effectLst/>
                <a:uLnTx/>
                <a:uFillTx/>
                <a:ea typeface="+mn-ea"/>
                <a:cs typeface="+mn-cs"/>
              </a:rPr>
              <a:t>(2015)</a:t>
            </a:r>
            <a:endParaRPr kumimoji="0" lang="en-GB"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4" y="3429000"/>
            <a:ext cx="4799497" cy="276109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booklet summarises current understanding of how changes in the ozone layer affect human health, not only in the world we live in but also in the ‘World Avoided’. That is the world we would have lived in had we failed to control ozone depleting substances. By examining the ‘World Avoided’ we clearly see, to echo the words of the Vienna Convention, the magnitude of the “harmful impact on human health and the environment” that we have prevented through the effective implementation of the Montreal Protocol.</a:t>
            </a:r>
            <a:endParaRPr lang="en-US" sz="1300" dirty="0"/>
          </a:p>
        </p:txBody>
      </p:sp>
      <p:sp>
        <p:nvSpPr>
          <p:cNvPr id="2" name="TextBox 1">
            <a:extLst>
              <a:ext uri="{FF2B5EF4-FFF2-40B4-BE49-F238E27FC236}">
                <a16:creationId xmlns:a16="http://schemas.microsoft.com/office/drawing/2014/main" id="{DED74650-077E-3F80-6FE9-A7F3C4C7CF7A}"/>
              </a:ext>
            </a:extLst>
          </p:cNvPr>
          <p:cNvSpPr txBox="1"/>
          <p:nvPr/>
        </p:nvSpPr>
        <p:spPr>
          <a:xfrm>
            <a:off x="6632967" y="533340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B9498FA1-D88E-234F-9729-746852C9CEBE}"/>
              </a:ext>
            </a:extLst>
          </p:cNvPr>
          <p:cNvSpPr txBox="1"/>
          <p:nvPr/>
        </p:nvSpPr>
        <p:spPr>
          <a:xfrm>
            <a:off x="6641372" y="5751571"/>
            <a:ext cx="3636802"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-le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55F43952-5FD2-E4E7-EF29-42263B70F3F9}"/>
              </a:ext>
            </a:extLst>
          </p:cNvPr>
          <p:cNvSpPr txBox="1"/>
          <p:nvPr/>
        </p:nvSpPr>
        <p:spPr>
          <a:xfrm>
            <a:off x="6641372" y="6180771"/>
            <a:ext cx="380522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2" name="Ellipse 21">
            <a:extLst>
              <a:ext uri="{FF2B5EF4-FFF2-40B4-BE49-F238E27FC236}">
                <a16:creationId xmlns:a16="http://schemas.microsoft.com/office/drawing/2014/main" id="{D646DCAD-9D70-5703-3809-C43D7523D876}"/>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6E5A84C9-9D7A-B3F7-B6FB-CDE0D47F124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449A836F-606E-4B52-66E5-52F34F783ADD}"/>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1" name="Image 20" descr="Une image contenant texte, Visage humain, capture d’écran, sourire&#10;&#10;Description générée automatiquement">
            <a:hlinkClick r:id="rId2"/>
            <a:extLst>
              <a:ext uri="{FF2B5EF4-FFF2-40B4-BE49-F238E27FC236}">
                <a16:creationId xmlns:a16="http://schemas.microsoft.com/office/drawing/2014/main" id="{9E2684B9-28BB-1922-C977-F9F99334D81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58190" y="1031356"/>
            <a:ext cx="3204195" cy="4546151"/>
          </a:xfrm>
          <a:prstGeom prst="rect">
            <a:avLst/>
          </a:prstGeom>
        </p:spPr>
      </p:pic>
      <p:sp>
        <p:nvSpPr>
          <p:cNvPr id="9" name="Ellipse 8">
            <a:hlinkClick r:id="rId7" action="ppaction://hlinksldjump"/>
            <a:extLst>
              <a:ext uri="{FF2B5EF4-FFF2-40B4-BE49-F238E27FC236}">
                <a16:creationId xmlns:a16="http://schemas.microsoft.com/office/drawing/2014/main" id="{DAF13BDB-66BA-4708-C7C1-6D605C8A0BE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Logement avec un remplissage uni">
            <a:hlinkClick r:id="rId7" action="ppaction://hlinksldjump"/>
            <a:extLst>
              <a:ext uri="{FF2B5EF4-FFF2-40B4-BE49-F238E27FC236}">
                <a16:creationId xmlns:a16="http://schemas.microsoft.com/office/drawing/2014/main" id="{4176B679-8649-8F44-9C86-69ADC6AB12F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7" name="Ellipse 16">
            <a:hlinkClick r:id="rId9" action="ppaction://hlinksldjump"/>
            <a:extLst>
              <a:ext uri="{FF2B5EF4-FFF2-40B4-BE49-F238E27FC236}">
                <a16:creationId xmlns:a16="http://schemas.microsoft.com/office/drawing/2014/main" id="{1379C015-6C93-C222-C014-353A499A22E6}"/>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9" action="ppaction://hlinksldjump"/>
            <a:extLst>
              <a:ext uri="{FF2B5EF4-FFF2-40B4-BE49-F238E27FC236}">
                <a16:creationId xmlns:a16="http://schemas.microsoft.com/office/drawing/2014/main" id="{C181FE16-752F-17E6-3E54-0CBD14DE67B4}"/>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415404353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0"/>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animBg="1"/>
      <p:bldP spid="17" grpId="1"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D7C4F49-AB79-7B2B-D770-B44A39BE85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46DCA4A-710A-9117-CC4D-4356A1EB72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7C7DC75-D92A-9E75-D0E4-1E52A6B675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1D339CDA-34B0-B09B-8C63-7ADE7C5DE3D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978359C4-D3CC-EC61-8C78-93985707073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4BCF0428-E4EC-4A51-8E0B-151159DE5B7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3F535A03-5ACB-6B9D-639D-296D432805E4}"/>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53199" y="878283"/>
            <a:ext cx="5181602" cy="274295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Lower-GWP Alternatives in Commercial and Transport Refrigeration: An Expanded Compilation of Propane, CO2, Ammonia and HFO Case Studies </a:t>
            </a:r>
            <a:r>
              <a:rPr kumimoji="0" lang="en-GB" sz="3200" b="0" i="1" u="none" strike="noStrike" kern="1200" cap="none" spc="0" normalizeH="0" baseline="0" noProof="0" dirty="0">
                <a:ln>
                  <a:noFill/>
                </a:ln>
                <a:solidFill>
                  <a:prstClr val="black"/>
                </a:solidFill>
                <a:effectLst/>
                <a:uLnTx/>
                <a:uFillTx/>
                <a:ea typeface="+mn-ea"/>
                <a:cs typeface="+mn-cs"/>
              </a:rPr>
              <a:t>(2014)</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5" y="3621236"/>
            <a:ext cx="5110236" cy="1926760"/>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present publication comprises an expanded and updated compilation of case studies on lower-GWP energy efficient alternatives and technologies in the commercial refrigeration as well as the transport refrigeration sectors. It provides a number of new commercial refrigeration case studies as well as case studies from the transport refrigeration sector, including alternatives not previously considered in the first volume, to provide better geographical spread and present a more comprehensive overview of lower-GWP alternatives adopted.</a:t>
            </a:r>
            <a:endParaRPr lang="en-US" sz="1300" dirty="0"/>
          </a:p>
        </p:txBody>
      </p:sp>
      <p:sp>
        <p:nvSpPr>
          <p:cNvPr id="2" name="TextBox 1">
            <a:extLst>
              <a:ext uri="{FF2B5EF4-FFF2-40B4-BE49-F238E27FC236}">
                <a16:creationId xmlns:a16="http://schemas.microsoft.com/office/drawing/2014/main" id="{9E96ACF8-6EC0-A8BA-A932-42070466AC47}"/>
              </a:ext>
            </a:extLst>
          </p:cNvPr>
          <p:cNvSpPr txBox="1"/>
          <p:nvPr/>
        </p:nvSpPr>
        <p:spPr>
          <a:xfrm>
            <a:off x="6624565" y="5695778"/>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latin typeface="Colaborate-Medium" panose="02000603070000020004" pitchFamily="50" charset="0"/>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latin typeface="Colaborate-Medium" panose="02000603070000020004" pitchFamily="50" charset="0"/>
              <a:ea typeface="+mn-ea"/>
              <a:cs typeface="+mn-cs"/>
            </a:endParaRPr>
          </a:p>
        </p:txBody>
      </p:sp>
      <p:sp>
        <p:nvSpPr>
          <p:cNvPr id="20" name="Ellipse 19">
            <a:extLst>
              <a:ext uri="{FF2B5EF4-FFF2-40B4-BE49-F238E27FC236}">
                <a16:creationId xmlns:a16="http://schemas.microsoft.com/office/drawing/2014/main" id="{4F0FAAAA-5B6C-F5CA-408F-A837986F4D1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extLst>
              <a:ext uri="{FF2B5EF4-FFF2-40B4-BE49-F238E27FC236}">
                <a16:creationId xmlns:a16="http://schemas.microsoft.com/office/drawing/2014/main" id="{F523C514-A79A-650A-4598-3DD810AF1C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5" name="Text Box 6">
            <a:extLst>
              <a:ext uri="{FF2B5EF4-FFF2-40B4-BE49-F238E27FC236}">
                <a16:creationId xmlns:a16="http://schemas.microsoft.com/office/drawing/2014/main" id="{E2CF083D-EEEC-3B0E-5EC8-B5291C2B1DF6}"/>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7" name="Image 16" descr="Une image contenant texte, capture d’écran, intérieur&#10;&#10;Description générée automatiquement">
            <a:hlinkClick r:id="rId2"/>
            <a:extLst>
              <a:ext uri="{FF2B5EF4-FFF2-40B4-BE49-F238E27FC236}">
                <a16:creationId xmlns:a16="http://schemas.microsoft.com/office/drawing/2014/main" id="{A8BF3DD6-A922-F686-CDD3-EE3B39180F1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0201" y="968838"/>
            <a:ext cx="3237369" cy="4579158"/>
          </a:xfrm>
          <a:prstGeom prst="rect">
            <a:avLst/>
          </a:prstGeom>
        </p:spPr>
      </p:pic>
      <p:sp>
        <p:nvSpPr>
          <p:cNvPr id="18" name="Ellipse 17">
            <a:hlinkClick r:id="rId5" action="ppaction://hlinksldjump"/>
            <a:extLst>
              <a:ext uri="{FF2B5EF4-FFF2-40B4-BE49-F238E27FC236}">
                <a16:creationId xmlns:a16="http://schemas.microsoft.com/office/drawing/2014/main" id="{B3348A50-AB6A-0441-6316-FD3B0929020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5" action="ppaction://hlinksldjump"/>
            <a:extLst>
              <a:ext uri="{FF2B5EF4-FFF2-40B4-BE49-F238E27FC236}">
                <a16:creationId xmlns:a16="http://schemas.microsoft.com/office/drawing/2014/main" id="{F3CB8A38-2E5B-AD8F-0DB6-7F0660F1C2D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5" name="Ellipse 4">
            <a:hlinkClick r:id="rId7" action="ppaction://hlinksldjump"/>
            <a:extLst>
              <a:ext uri="{FF2B5EF4-FFF2-40B4-BE49-F238E27FC236}">
                <a16:creationId xmlns:a16="http://schemas.microsoft.com/office/drawing/2014/main" id="{98B1ED12-639A-AE87-AE1D-96496DD3DBD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7" action="ppaction://hlinksldjump"/>
            <a:extLst>
              <a:ext uri="{FF2B5EF4-FFF2-40B4-BE49-F238E27FC236}">
                <a16:creationId xmlns:a16="http://schemas.microsoft.com/office/drawing/2014/main" id="{FCE32C91-00F7-E5D7-0295-2044E1C1DBE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39091992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8"/>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1"/>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5" grpId="0" animBg="1"/>
      <p:bldP spid="5" grpId="1"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53478-AAA2-EF7C-3122-DFB385991C8E}"/>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AE74163-EFEC-B5E2-832E-EFD9D891F12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DBA0E351-CA28-A580-BC9E-A0F92F2C4B1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67C79EA5-05BC-3D7C-30FE-B8DE6799DB8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C4135FCA-0BDB-4BBD-7A26-EF049A794ED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50EE4C81-44D9-853D-EDD4-0E66CB38279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117C56FB-99D3-DBC6-A19A-E6F41BBA5E9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D57E63A0-D0CF-2924-E6E2-E7F838048DF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2BC8B390-E949-999A-DA62-32910D4F0AD6}"/>
              </a:ext>
            </a:extLst>
          </p:cNvPr>
          <p:cNvSpPr txBox="1"/>
          <p:nvPr/>
        </p:nvSpPr>
        <p:spPr>
          <a:xfrm>
            <a:off x="6888951" y="1105563"/>
            <a:ext cx="4825306" cy="1728000"/>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Phasing-out Methyl Bromide in Developing Countries: A success story and its challenges </a:t>
            </a:r>
            <a:r>
              <a:rPr kumimoji="0" lang="en-GB" sz="3200" b="0" i="1" u="none" strike="noStrike" kern="1200" cap="none" spc="0" normalizeH="0" baseline="0" noProof="0" dirty="0">
                <a:ln>
                  <a:noFill/>
                </a:ln>
                <a:solidFill>
                  <a:prstClr val="black"/>
                </a:solidFill>
                <a:effectLst/>
                <a:uLnTx/>
                <a:uFillTx/>
                <a:ea typeface="+mn-ea"/>
                <a:cs typeface="+mn-cs"/>
              </a:rPr>
              <a:t>(2014)</a:t>
            </a:r>
          </a:p>
        </p:txBody>
      </p:sp>
      <p:sp>
        <p:nvSpPr>
          <p:cNvPr id="10" name="Content Placeholder 2">
            <a:extLst>
              <a:ext uri="{FF2B5EF4-FFF2-40B4-BE49-F238E27FC236}">
                <a16:creationId xmlns:a16="http://schemas.microsoft.com/office/drawing/2014/main" id="{E0923961-FD66-280F-8424-854BA5CD5907}"/>
              </a:ext>
            </a:extLst>
          </p:cNvPr>
          <p:cNvSpPr>
            <a:spLocks noGrp="1"/>
          </p:cNvSpPr>
          <p:nvPr>
            <p:ph idx="4294967295"/>
          </p:nvPr>
        </p:nvSpPr>
        <p:spPr>
          <a:xfrm>
            <a:off x="6861502" y="2916490"/>
            <a:ext cx="4790153" cy="229815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booklet addresses the efforts undertaken to phase-out Methyl Bromide in developing countries, the lessons learned and what is pending to reach final phase-out. It further analyses factors that may impact or put at risk the continuity of the phase-out and possible ways to mitigate them. It aims to promote the south-south and north-south-south cooperation, facilitate information exchange on advanced technologies for materials, varieties, rootstocks, etc. and raise awareness on risk of reversibility of MB uses and encourage policy to avoid it happening.</a:t>
            </a:r>
          </a:p>
        </p:txBody>
      </p:sp>
      <p:sp>
        <p:nvSpPr>
          <p:cNvPr id="2" name="Ellipse 1">
            <a:extLst>
              <a:ext uri="{FF2B5EF4-FFF2-40B4-BE49-F238E27FC236}">
                <a16:creationId xmlns:a16="http://schemas.microsoft.com/office/drawing/2014/main" id="{A7A407E6-1005-80CF-72D7-75C6F2937A16}"/>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B4B95FE5-8DDC-2A5D-8182-27DC3C2C75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4C253FAC-3E35-5C3B-9850-9E1FEA9A28E6}"/>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0" name="Image 19" descr="Une image contenant texte, fleur, capture d’écran&#10;&#10;Description générée automatiquement">
            <a:hlinkClick r:id="rId3"/>
            <a:extLst>
              <a:ext uri="{FF2B5EF4-FFF2-40B4-BE49-F238E27FC236}">
                <a16:creationId xmlns:a16="http://schemas.microsoft.com/office/drawing/2014/main" id="{0867B523-3BD8-6873-BED6-659996D97CA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32395" y="934520"/>
            <a:ext cx="3340698" cy="4739823"/>
          </a:xfrm>
          <a:prstGeom prst="rect">
            <a:avLst/>
          </a:prstGeom>
        </p:spPr>
      </p:pic>
      <p:sp>
        <p:nvSpPr>
          <p:cNvPr id="24" name="Ellipse 23">
            <a:hlinkClick r:id="rId5" action="ppaction://hlinksldjump"/>
            <a:extLst>
              <a:ext uri="{FF2B5EF4-FFF2-40B4-BE49-F238E27FC236}">
                <a16:creationId xmlns:a16="http://schemas.microsoft.com/office/drawing/2014/main" id="{AA6C63C5-3065-A5E0-7F09-6DE0D9734AF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5" action="ppaction://hlinksldjump"/>
            <a:extLst>
              <a:ext uri="{FF2B5EF4-FFF2-40B4-BE49-F238E27FC236}">
                <a16:creationId xmlns:a16="http://schemas.microsoft.com/office/drawing/2014/main" id="{7D1D60AC-FF3B-EF38-7333-7F6C07A2356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9" name="TextBox 1">
            <a:extLst>
              <a:ext uri="{FF2B5EF4-FFF2-40B4-BE49-F238E27FC236}">
                <a16:creationId xmlns:a16="http://schemas.microsoft.com/office/drawing/2014/main" id="{C5828DD6-0C92-4DF9-D691-1F8F53AB19CE}"/>
              </a:ext>
            </a:extLst>
          </p:cNvPr>
          <p:cNvSpPr txBox="1"/>
          <p:nvPr/>
        </p:nvSpPr>
        <p:spPr>
          <a:xfrm>
            <a:off x="6888951" y="5652021"/>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1" name="TextBox 2">
            <a:extLst>
              <a:ext uri="{FF2B5EF4-FFF2-40B4-BE49-F238E27FC236}">
                <a16:creationId xmlns:a16="http://schemas.microsoft.com/office/drawing/2014/main" id="{C7687E38-9FED-63D9-165E-6CF7084A7C73}"/>
              </a:ext>
            </a:extLst>
          </p:cNvPr>
          <p:cNvSpPr txBox="1"/>
          <p:nvPr/>
        </p:nvSpPr>
        <p:spPr>
          <a:xfrm>
            <a:off x="6861502" y="523547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2" name="TextBox 4">
            <a:extLst>
              <a:ext uri="{FF2B5EF4-FFF2-40B4-BE49-F238E27FC236}">
                <a16:creationId xmlns:a16="http://schemas.microsoft.com/office/drawing/2014/main" id="{24374664-0DF4-D4AD-1FE9-1D783E1AAF35}"/>
              </a:ext>
            </a:extLst>
          </p:cNvPr>
          <p:cNvSpPr txBox="1"/>
          <p:nvPr/>
        </p:nvSpPr>
        <p:spPr>
          <a:xfrm>
            <a:off x="6881390" y="6068569"/>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8">
                  <a:extLst>
                    <a:ext uri="{A12FA001-AC4F-418D-AE19-62706E023703}">
                      <ahyp:hlinkClr xmlns:ahyp="http://schemas.microsoft.com/office/drawing/2018/hyperlinkcolor" val="tx"/>
                    </a:ext>
                  </a:extLst>
                </a:hlinkClick>
              </a:rPr>
              <a:t>Léalo en español </a:t>
            </a:r>
            <a:r>
              <a:rPr kumimoji="0" lang="en-GB" sz="2000" b="0" i="0" u="none" strike="noStrike" kern="1200" cap="none" spc="0" normalizeH="0" baseline="0" noProof="0" dirty="0" err="1">
                <a:ln>
                  <a:noFill/>
                </a:ln>
                <a:solidFill>
                  <a:srgbClr val="1B3A7F"/>
                </a:solidFill>
                <a:effectLst/>
                <a:uLnTx/>
                <a:uFillTx/>
                <a:ea typeface="+mn-ea"/>
                <a:cs typeface="+mn-cs"/>
                <a:hlinkClick r:id="rId8">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hlinkClick r:id="rId9" action="ppaction://hlinksldjump"/>
            <a:extLst>
              <a:ext uri="{FF2B5EF4-FFF2-40B4-BE49-F238E27FC236}">
                <a16:creationId xmlns:a16="http://schemas.microsoft.com/office/drawing/2014/main" id="{3164523F-8EC6-CF34-11DA-F01A05ACA40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9" action="ppaction://hlinksldjump"/>
            <a:extLst>
              <a:ext uri="{FF2B5EF4-FFF2-40B4-BE49-F238E27FC236}">
                <a16:creationId xmlns:a16="http://schemas.microsoft.com/office/drawing/2014/main" id="{CD2B12B2-5912-3DA2-C62B-36968E60DAE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14739357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5"/>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3" grpId="0" animBg="1"/>
      <p:bldP spid="3" grpId="1"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45C02-5D02-CBA4-4561-B66CFD37E8E8}"/>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F148B968-6171-84E8-A271-FF237D11D57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96607A8-59EF-0BA4-E10C-E3C77C9A89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52E79B3D-0FA0-0B8F-0296-E9BF197E1F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00FC4F04-DA76-A601-97A2-DC0E70D122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ABE483BD-A7E7-FEAE-7312-F0B84699537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A383D7A1-90B0-6AED-63DD-0FCDA83564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732E9127-14D6-B84B-56CC-E8DD94C7A94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2F010492-2913-22AF-D109-9912DFA03844}"/>
              </a:ext>
            </a:extLst>
          </p:cNvPr>
          <p:cNvSpPr txBox="1"/>
          <p:nvPr/>
        </p:nvSpPr>
        <p:spPr>
          <a:xfrm>
            <a:off x="6888951" y="1105563"/>
            <a:ext cx="4825306" cy="1728000"/>
          </a:xfrm>
        </p:spPr>
        <p:txBody>
          <a:bodyPr vert="horz" lIns="91440" tIns="45720" rIns="91440" bIns="45720" rtlCol="0" anchor="ctr">
            <a:normAutofit/>
          </a:bodyPr>
          <a:lstStyle/>
          <a:p>
            <a:pPr>
              <a:lnSpc>
                <a:spcPct val="90000"/>
              </a:lnSpc>
              <a:spcBef>
                <a:spcPct val="0"/>
              </a:spcBef>
              <a:spcAft>
                <a:spcPts val="600"/>
              </a:spcAft>
              <a:defRPr/>
            </a:pPr>
            <a:r>
              <a:rPr lang="fr-FR" sz="3200" i="0" u="none" strike="noStrike" dirty="0">
                <a:solidFill>
                  <a:srgbClr val="1E1E1E"/>
                </a:solidFill>
                <a:effectLst/>
              </a:rPr>
              <a:t>Low-GWP Alternatives for Small </a:t>
            </a:r>
            <a:r>
              <a:rPr lang="fr-FR" sz="3200" i="0" u="none" strike="noStrike" dirty="0" err="1">
                <a:solidFill>
                  <a:srgbClr val="1E1E1E"/>
                </a:solidFill>
                <a:effectLst/>
              </a:rPr>
              <a:t>Rigid</a:t>
            </a:r>
            <a:r>
              <a:rPr lang="fr-FR" sz="3200" i="0" u="none" strike="noStrike" dirty="0">
                <a:solidFill>
                  <a:srgbClr val="1E1E1E"/>
                </a:solidFill>
                <a:effectLst/>
              </a:rPr>
              <a:t> PU </a:t>
            </a:r>
            <a:r>
              <a:rPr lang="fr-FR" sz="3200" i="0" u="none" strike="noStrike" dirty="0" err="1">
                <a:solidFill>
                  <a:srgbClr val="1E1E1E"/>
                </a:solidFill>
                <a:effectLst/>
              </a:rPr>
              <a:t>Foam</a:t>
            </a:r>
            <a:r>
              <a:rPr lang="fr-FR" sz="3200" i="0" u="none" strike="noStrike" dirty="0">
                <a:solidFill>
                  <a:srgbClr val="1E1E1E"/>
                </a:solidFill>
                <a:effectLst/>
              </a:rPr>
              <a:t> </a:t>
            </a:r>
            <a:r>
              <a:rPr lang="fr-FR" sz="3200" i="0" u="none" strike="noStrike" dirty="0" err="1">
                <a:solidFill>
                  <a:srgbClr val="1E1E1E"/>
                </a:solidFill>
                <a:effectLst/>
              </a:rPr>
              <a:t>Enterprises</a:t>
            </a:r>
            <a:r>
              <a:rPr lang="fr-FR" sz="3200" i="0" u="none" strike="noStrike" dirty="0">
                <a:solidFill>
                  <a:srgbClr val="1E1E1E"/>
                </a:solidFill>
                <a:effectLst/>
              </a:rPr>
              <a:t> </a:t>
            </a:r>
            <a:r>
              <a:rPr kumimoji="0" lang="en-GB" sz="3200" b="0" i="1" u="none" strike="noStrike" kern="1200" cap="none" spc="0" normalizeH="0" baseline="0" noProof="0" dirty="0">
                <a:ln>
                  <a:noFill/>
                </a:ln>
                <a:solidFill>
                  <a:prstClr val="black"/>
                </a:solidFill>
                <a:effectLst/>
                <a:uLnTx/>
                <a:uFillTx/>
                <a:ea typeface="+mn-ea"/>
                <a:cs typeface="+mn-cs"/>
              </a:rPr>
              <a:t>(2014)</a:t>
            </a:r>
          </a:p>
        </p:txBody>
      </p:sp>
      <p:sp>
        <p:nvSpPr>
          <p:cNvPr id="10" name="Content Placeholder 2">
            <a:extLst>
              <a:ext uri="{FF2B5EF4-FFF2-40B4-BE49-F238E27FC236}">
                <a16:creationId xmlns:a16="http://schemas.microsoft.com/office/drawing/2014/main" id="{DF97BF13-2E6F-33B7-746F-CAF386A5E2BE}"/>
              </a:ext>
            </a:extLst>
          </p:cNvPr>
          <p:cNvSpPr>
            <a:spLocks noGrp="1"/>
          </p:cNvSpPr>
          <p:nvPr>
            <p:ph idx="4294967295"/>
          </p:nvPr>
        </p:nvSpPr>
        <p:spPr>
          <a:xfrm>
            <a:off x="6861502" y="2916490"/>
            <a:ext cx="4790153" cy="2298154"/>
          </a:xfrm>
          <a:prstGeom prst="rect">
            <a:avLst/>
          </a:prstGeom>
        </p:spPr>
        <p:txBody>
          <a:bodyPr vert="horz" lIns="91440" tIns="45720" rIns="91440" bIns="45720" rtlCol="0">
            <a:normAutofit/>
          </a:bodyPr>
          <a:lstStyle/>
          <a:p>
            <a:pPr marL="0" indent="0">
              <a:buNone/>
            </a:pPr>
            <a:r>
              <a:rPr lang="fr-FR" sz="1300" dirty="0">
                <a:effectLst/>
              </a:rPr>
              <a:t>To </a:t>
            </a:r>
            <a:r>
              <a:rPr lang="fr-FR" sz="1300" dirty="0" err="1">
                <a:effectLst/>
              </a:rPr>
              <a:t>improve</a:t>
            </a:r>
            <a:r>
              <a:rPr lang="fr-FR" sz="1300" dirty="0">
                <a:effectLst/>
              </a:rPr>
              <a:t> </a:t>
            </a:r>
            <a:r>
              <a:rPr lang="fr-FR" sz="1300" dirty="0" err="1">
                <a:effectLst/>
              </a:rPr>
              <a:t>technical</a:t>
            </a:r>
            <a:r>
              <a:rPr lang="fr-FR" sz="1300" dirty="0">
                <a:effectLst/>
              </a:rPr>
              <a:t> </a:t>
            </a:r>
            <a:r>
              <a:rPr lang="fr-FR" sz="1300" dirty="0" err="1">
                <a:effectLst/>
              </a:rPr>
              <a:t>capacity</a:t>
            </a:r>
            <a:r>
              <a:rPr lang="fr-FR" sz="1300" dirty="0">
                <a:effectLst/>
              </a:rPr>
              <a:t> in relation to adoption of cyclopentane </a:t>
            </a:r>
            <a:r>
              <a:rPr lang="fr-FR" sz="1300" dirty="0" err="1">
                <a:effectLst/>
              </a:rPr>
              <a:t>technology</a:t>
            </a:r>
            <a:r>
              <a:rPr lang="fr-FR" sz="1300" dirty="0">
                <a:effectLst/>
              </a:rPr>
              <a:t> of a large </a:t>
            </a:r>
            <a:r>
              <a:rPr lang="fr-FR" sz="1300" dirty="0" err="1">
                <a:effectLst/>
              </a:rPr>
              <a:t>number</a:t>
            </a:r>
            <a:r>
              <a:rPr lang="fr-FR" sz="1300" dirty="0">
                <a:effectLst/>
              </a:rPr>
              <a:t> of </a:t>
            </a:r>
            <a:r>
              <a:rPr lang="fr-FR" sz="1300" dirty="0" err="1">
                <a:effectLst/>
              </a:rPr>
              <a:t>small</a:t>
            </a:r>
            <a:r>
              <a:rPr lang="fr-FR" sz="1300" dirty="0">
                <a:effectLst/>
              </a:rPr>
              <a:t> </a:t>
            </a:r>
            <a:r>
              <a:rPr lang="fr-FR" sz="1300" dirty="0" err="1">
                <a:effectLst/>
              </a:rPr>
              <a:t>foam</a:t>
            </a:r>
            <a:r>
              <a:rPr lang="fr-FR" sz="1300" dirty="0">
                <a:effectLst/>
              </a:rPr>
              <a:t> </a:t>
            </a:r>
            <a:r>
              <a:rPr lang="fr-FR" sz="1300" dirty="0" err="1">
                <a:effectLst/>
              </a:rPr>
              <a:t>producers</a:t>
            </a:r>
            <a:r>
              <a:rPr lang="fr-FR" sz="1300" dirty="0">
                <a:effectLst/>
              </a:rPr>
              <a:t>, the </a:t>
            </a:r>
            <a:r>
              <a:rPr lang="fr-FR" sz="1300" dirty="0" err="1">
                <a:effectLst/>
              </a:rPr>
              <a:t>project</a:t>
            </a:r>
            <a:r>
              <a:rPr lang="fr-FR" sz="1300" dirty="0">
                <a:effectLst/>
              </a:rPr>
              <a:t> </a:t>
            </a:r>
            <a:r>
              <a:rPr lang="fr-FR" sz="1300" dirty="0" err="1">
                <a:effectLst/>
              </a:rPr>
              <a:t>was</a:t>
            </a:r>
            <a:r>
              <a:rPr lang="fr-FR" sz="1300" dirty="0">
                <a:effectLst/>
              </a:rPr>
              <a:t>, </a:t>
            </a:r>
            <a:r>
              <a:rPr lang="fr-FR" sz="1300" dirty="0" err="1">
                <a:effectLst/>
              </a:rPr>
              <a:t>therefore</a:t>
            </a:r>
            <a:r>
              <a:rPr lang="fr-FR" sz="1300" dirty="0">
                <a:effectLst/>
              </a:rPr>
              <a:t>, </a:t>
            </a:r>
            <a:r>
              <a:rPr lang="fr-FR" sz="1300" dirty="0" err="1">
                <a:effectLst/>
              </a:rPr>
              <a:t>designed</a:t>
            </a:r>
            <a:r>
              <a:rPr lang="fr-FR" sz="1300" dirty="0">
                <a:effectLst/>
              </a:rPr>
              <a:t> to assist a system house for </a:t>
            </a:r>
            <a:r>
              <a:rPr lang="fr-FR" sz="1300" dirty="0" err="1">
                <a:effectLst/>
              </a:rPr>
              <a:t>which</a:t>
            </a:r>
            <a:r>
              <a:rPr lang="fr-FR" sz="1300" dirty="0">
                <a:effectLst/>
              </a:rPr>
              <a:t> </a:t>
            </a:r>
            <a:r>
              <a:rPr lang="fr-FR" sz="1300" dirty="0" err="1">
                <a:effectLst/>
              </a:rPr>
              <a:t>small</a:t>
            </a:r>
            <a:r>
              <a:rPr lang="fr-FR" sz="1300" dirty="0">
                <a:effectLst/>
              </a:rPr>
              <a:t> </a:t>
            </a:r>
            <a:r>
              <a:rPr lang="fr-FR" sz="1300" dirty="0" err="1">
                <a:effectLst/>
              </a:rPr>
              <a:t>foam</a:t>
            </a:r>
            <a:r>
              <a:rPr lang="fr-FR" sz="1300" dirty="0">
                <a:effectLst/>
              </a:rPr>
              <a:t> </a:t>
            </a:r>
            <a:r>
              <a:rPr lang="fr-FR" sz="1300" dirty="0" err="1">
                <a:effectLst/>
              </a:rPr>
              <a:t>enterprises</a:t>
            </a:r>
            <a:r>
              <a:rPr lang="fr-FR" sz="1300" dirty="0">
                <a:effectLst/>
              </a:rPr>
              <a:t> </a:t>
            </a:r>
            <a:r>
              <a:rPr lang="fr-FR" sz="1300" dirty="0" err="1">
                <a:effectLst/>
              </a:rPr>
              <a:t>rely</a:t>
            </a:r>
            <a:r>
              <a:rPr lang="fr-FR" sz="1300" dirty="0">
                <a:effectLst/>
              </a:rPr>
              <a:t> on for </a:t>
            </a:r>
            <a:r>
              <a:rPr lang="fr-FR" sz="1300" dirty="0" err="1">
                <a:effectLst/>
              </a:rPr>
              <a:t>their</a:t>
            </a:r>
            <a:r>
              <a:rPr lang="fr-FR" sz="1300" dirty="0">
                <a:effectLst/>
              </a:rPr>
              <a:t> </a:t>
            </a:r>
            <a:r>
              <a:rPr lang="fr-FR" sz="1300" dirty="0" err="1">
                <a:effectLst/>
              </a:rPr>
              <a:t>supply</a:t>
            </a:r>
            <a:r>
              <a:rPr lang="fr-FR" sz="1300" dirty="0">
                <a:effectLst/>
              </a:rPr>
              <a:t> of </a:t>
            </a:r>
            <a:r>
              <a:rPr lang="fr-FR" sz="1300" dirty="0" err="1">
                <a:effectLst/>
              </a:rPr>
              <a:t>raw</a:t>
            </a:r>
            <a:r>
              <a:rPr lang="fr-FR" sz="1300" dirty="0">
                <a:effectLst/>
              </a:rPr>
              <a:t> </a:t>
            </a:r>
            <a:r>
              <a:rPr lang="fr-FR" sz="1300" dirty="0" err="1">
                <a:effectLst/>
              </a:rPr>
              <a:t>materials</a:t>
            </a:r>
            <a:r>
              <a:rPr lang="fr-FR" sz="1300" dirty="0">
                <a:effectLst/>
              </a:rPr>
              <a:t> and </a:t>
            </a:r>
            <a:r>
              <a:rPr lang="fr-FR" sz="1300" dirty="0" err="1">
                <a:effectLst/>
              </a:rPr>
              <a:t>technical</a:t>
            </a:r>
            <a:r>
              <a:rPr lang="fr-FR" sz="1300" dirty="0">
                <a:effectLst/>
              </a:rPr>
              <a:t> </a:t>
            </a:r>
            <a:r>
              <a:rPr lang="fr-FR" sz="1300" dirty="0" err="1">
                <a:effectLst/>
              </a:rPr>
              <a:t>advice</a:t>
            </a:r>
            <a:r>
              <a:rPr lang="fr-FR" sz="1300" dirty="0">
                <a:effectLst/>
              </a:rPr>
              <a:t>, to </a:t>
            </a:r>
            <a:r>
              <a:rPr lang="fr-FR" sz="1300" dirty="0" err="1">
                <a:effectLst/>
              </a:rPr>
              <a:t>develop</a:t>
            </a:r>
            <a:r>
              <a:rPr lang="fr-FR" sz="1300" dirty="0">
                <a:effectLst/>
              </a:rPr>
              <a:t> polyol, one of the major </a:t>
            </a:r>
            <a:r>
              <a:rPr lang="fr-FR" sz="1300" dirty="0" err="1">
                <a:effectLst/>
              </a:rPr>
              <a:t>raw</a:t>
            </a:r>
            <a:r>
              <a:rPr lang="fr-FR" sz="1300" dirty="0">
                <a:effectLst/>
              </a:rPr>
              <a:t> </a:t>
            </a:r>
            <a:r>
              <a:rPr lang="fr-FR" sz="1300" dirty="0" err="1">
                <a:effectLst/>
              </a:rPr>
              <a:t>materials</a:t>
            </a:r>
            <a:r>
              <a:rPr lang="fr-FR" sz="1300" dirty="0">
                <a:effectLst/>
              </a:rPr>
              <a:t> for </a:t>
            </a:r>
            <a:r>
              <a:rPr lang="fr-FR" sz="1300" dirty="0" err="1">
                <a:effectLst/>
              </a:rPr>
              <a:t>foam</a:t>
            </a:r>
            <a:r>
              <a:rPr lang="fr-FR" sz="1300" dirty="0">
                <a:effectLst/>
              </a:rPr>
              <a:t> production, </a:t>
            </a:r>
            <a:r>
              <a:rPr lang="fr-FR" sz="1300" dirty="0" err="1">
                <a:effectLst/>
              </a:rPr>
              <a:t>pre-blended</a:t>
            </a:r>
            <a:r>
              <a:rPr lang="fr-FR" sz="1300" dirty="0">
                <a:effectLst/>
              </a:rPr>
              <a:t> </a:t>
            </a:r>
            <a:r>
              <a:rPr lang="fr-FR" sz="1300" dirty="0" err="1">
                <a:effectLst/>
              </a:rPr>
              <a:t>with</a:t>
            </a:r>
            <a:r>
              <a:rPr lang="fr-FR" sz="1300" dirty="0">
                <a:effectLst/>
              </a:rPr>
              <a:t> cyclopentane, </a:t>
            </a:r>
            <a:r>
              <a:rPr lang="fr-FR" sz="1300" dirty="0" err="1">
                <a:effectLst/>
              </a:rPr>
              <a:t>instead</a:t>
            </a:r>
            <a:r>
              <a:rPr lang="fr-FR" sz="1300" dirty="0">
                <a:effectLst/>
              </a:rPr>
              <a:t> of HCFC-141b. This </a:t>
            </a:r>
            <a:r>
              <a:rPr lang="fr-FR" sz="1300" dirty="0" err="1">
                <a:effectLst/>
              </a:rPr>
              <a:t>approach</a:t>
            </a:r>
            <a:r>
              <a:rPr lang="fr-FR" sz="1300" dirty="0">
                <a:effectLst/>
              </a:rPr>
              <a:t> </a:t>
            </a:r>
            <a:r>
              <a:rPr lang="fr-FR" sz="1300" dirty="0" err="1">
                <a:effectLst/>
              </a:rPr>
              <a:t>also</a:t>
            </a:r>
            <a:r>
              <a:rPr lang="fr-FR" sz="1300" dirty="0">
                <a:effectLst/>
              </a:rPr>
              <a:t> </a:t>
            </a:r>
            <a:r>
              <a:rPr lang="fr-FR" sz="1300" dirty="0" err="1">
                <a:effectLst/>
              </a:rPr>
              <a:t>enhances</a:t>
            </a:r>
            <a:r>
              <a:rPr lang="fr-FR" sz="1300" dirty="0">
                <a:effectLst/>
              </a:rPr>
              <a:t> </a:t>
            </a:r>
            <a:r>
              <a:rPr lang="fr-FR" sz="1300" dirty="0" err="1">
                <a:effectLst/>
              </a:rPr>
              <a:t>market</a:t>
            </a:r>
            <a:r>
              <a:rPr lang="fr-FR" sz="1300" dirty="0">
                <a:effectLst/>
              </a:rPr>
              <a:t> </a:t>
            </a:r>
            <a:r>
              <a:rPr lang="fr-FR" sz="1300" dirty="0" err="1">
                <a:effectLst/>
              </a:rPr>
              <a:t>penetration</a:t>
            </a:r>
            <a:r>
              <a:rPr lang="fr-FR" sz="1300" dirty="0">
                <a:effectLst/>
              </a:rPr>
              <a:t> of </a:t>
            </a:r>
            <a:r>
              <a:rPr lang="fr-FR" sz="1300" dirty="0" err="1">
                <a:effectLst/>
              </a:rPr>
              <a:t>this</a:t>
            </a:r>
            <a:r>
              <a:rPr lang="fr-FR" sz="1300" dirty="0">
                <a:effectLst/>
              </a:rPr>
              <a:t> new </a:t>
            </a:r>
            <a:r>
              <a:rPr lang="fr-FR" sz="1300" dirty="0" err="1">
                <a:effectLst/>
              </a:rPr>
              <a:t>product</a:t>
            </a:r>
            <a:r>
              <a:rPr lang="fr-FR" sz="1300" dirty="0">
                <a:effectLst/>
              </a:rPr>
              <a:t> by </a:t>
            </a:r>
            <a:r>
              <a:rPr lang="fr-FR" sz="1300" dirty="0" err="1">
                <a:effectLst/>
              </a:rPr>
              <a:t>using</a:t>
            </a:r>
            <a:r>
              <a:rPr lang="fr-FR" sz="1300" dirty="0">
                <a:effectLst/>
              </a:rPr>
              <a:t> the </a:t>
            </a:r>
            <a:r>
              <a:rPr lang="fr-FR" sz="1300" dirty="0" err="1">
                <a:effectLst/>
              </a:rPr>
              <a:t>existing</a:t>
            </a:r>
            <a:r>
              <a:rPr lang="fr-FR" sz="1300" dirty="0">
                <a:effectLst/>
              </a:rPr>
              <a:t> </a:t>
            </a:r>
            <a:r>
              <a:rPr lang="fr-FR" sz="1300" dirty="0" err="1">
                <a:effectLst/>
              </a:rPr>
              <a:t>market</a:t>
            </a:r>
            <a:r>
              <a:rPr lang="fr-FR" sz="1300" dirty="0">
                <a:effectLst/>
              </a:rPr>
              <a:t> network.</a:t>
            </a:r>
            <a:br>
              <a:rPr lang="fr-FR" sz="1300" dirty="0">
                <a:effectLst/>
              </a:rPr>
            </a:br>
            <a:endParaRPr lang="fr-FR" sz="1300" dirty="0">
              <a:effectLst/>
            </a:endParaRPr>
          </a:p>
        </p:txBody>
      </p:sp>
      <p:sp>
        <p:nvSpPr>
          <p:cNvPr id="2" name="Ellipse 1">
            <a:extLst>
              <a:ext uri="{FF2B5EF4-FFF2-40B4-BE49-F238E27FC236}">
                <a16:creationId xmlns:a16="http://schemas.microsoft.com/office/drawing/2014/main" id="{EAE62CF5-C23C-DD2A-1F3E-D287A2AB4A9D}"/>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59BF001B-EB39-61F1-3C64-40CA795013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BAD6F773-1C1E-BFDE-1608-AA024105A5CF}"/>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24" name="Ellipse 23">
            <a:hlinkClick r:id="rId3" action="ppaction://hlinksldjump"/>
            <a:extLst>
              <a:ext uri="{FF2B5EF4-FFF2-40B4-BE49-F238E27FC236}">
                <a16:creationId xmlns:a16="http://schemas.microsoft.com/office/drawing/2014/main" id="{4BD959E0-EB02-F52E-641A-28A531598DAD}"/>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3" action="ppaction://hlinksldjump"/>
            <a:extLst>
              <a:ext uri="{FF2B5EF4-FFF2-40B4-BE49-F238E27FC236}">
                <a16:creationId xmlns:a16="http://schemas.microsoft.com/office/drawing/2014/main" id="{3A041169-B7DA-A373-0C36-47F6F2F7B39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1" name="TextBox 2">
            <a:extLst>
              <a:ext uri="{FF2B5EF4-FFF2-40B4-BE49-F238E27FC236}">
                <a16:creationId xmlns:a16="http://schemas.microsoft.com/office/drawing/2014/main" id="{020F5ACC-D617-961B-B824-4BB5980A304B}"/>
              </a:ext>
            </a:extLst>
          </p:cNvPr>
          <p:cNvSpPr txBox="1"/>
          <p:nvPr/>
        </p:nvSpPr>
        <p:spPr>
          <a:xfrm>
            <a:off x="6861502" y="523547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pic>
        <p:nvPicPr>
          <p:cNvPr id="3" name="Image 2" descr="Une image contenant texte, capture d’écran, journal, Site web&#10;&#10;Description générée automatiquement">
            <a:hlinkClick r:id="rId5"/>
            <a:extLst>
              <a:ext uri="{FF2B5EF4-FFF2-40B4-BE49-F238E27FC236}">
                <a16:creationId xmlns:a16="http://schemas.microsoft.com/office/drawing/2014/main" id="{F4C04767-E780-268E-98D1-B2CB12E05CE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50367" y="933602"/>
            <a:ext cx="3352255" cy="4741660"/>
          </a:xfrm>
          <a:prstGeom prst="rect">
            <a:avLst/>
          </a:prstGeom>
        </p:spPr>
      </p:pic>
      <p:sp>
        <p:nvSpPr>
          <p:cNvPr id="5" name="Ellipse 4">
            <a:hlinkClick r:id="rId7" action="ppaction://hlinksldjump"/>
            <a:extLst>
              <a:ext uri="{FF2B5EF4-FFF2-40B4-BE49-F238E27FC236}">
                <a16:creationId xmlns:a16="http://schemas.microsoft.com/office/drawing/2014/main" id="{5F07C623-54D2-D882-7E7D-88D1010363AF}"/>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9" name="Graphique 8" descr="Cercle avec flèche gauche avec un remplissage uni">
            <a:hlinkClick r:id="rId7" action="ppaction://hlinksldjump"/>
            <a:extLst>
              <a:ext uri="{FF2B5EF4-FFF2-40B4-BE49-F238E27FC236}">
                <a16:creationId xmlns:a16="http://schemas.microsoft.com/office/drawing/2014/main" id="{AC1F648F-C1AC-BE03-3AAA-71BB5CBF9D9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00303089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9"/>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5" grpId="0" animBg="1"/>
      <p:bldP spid="5" grpId="1"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E6A35-621B-923D-3B46-4BDF6D4EA51B}"/>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681BDDE8-7029-1544-7536-75A971390F7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A25F441-B597-8DB9-7698-5318A4A965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7018BA26-BCEA-8707-2388-DDDCB35255C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385209E0-CAE7-6298-04A9-6919854B8B9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E6A08F6-5542-8800-0EB0-D532F77AB5D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DDFB9821-9398-BC04-9A42-FE64A594E26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79E2859E-8072-8133-6FEE-FCDC50199413}"/>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B9435D16-C278-D5E0-CC76-C79162B78354}"/>
              </a:ext>
            </a:extLst>
          </p:cNvPr>
          <p:cNvSpPr txBox="1"/>
          <p:nvPr/>
        </p:nvSpPr>
        <p:spPr>
          <a:xfrm>
            <a:off x="6624565" y="824083"/>
            <a:ext cx="5407691" cy="2166222"/>
          </a:xfrm>
        </p:spPr>
        <p:txBody>
          <a:bodyPr vert="horz" lIns="91440" tIns="45720" rIns="91440" bIns="45720" rtlCol="0" anchor="ctr">
            <a:noAutofit/>
          </a:bodyPr>
          <a:lstStyle/>
          <a:p>
            <a:pPr>
              <a:lnSpc>
                <a:spcPct val="90000"/>
              </a:lnSpc>
              <a:spcBef>
                <a:spcPct val="0"/>
              </a:spcBef>
              <a:spcAft>
                <a:spcPts val="600"/>
              </a:spcAft>
              <a:defRPr/>
            </a:pPr>
            <a:r>
              <a:rPr lang="fr-FR" sz="3200" i="0" u="none" strike="noStrike" dirty="0">
                <a:solidFill>
                  <a:srgbClr val="1E1E1E"/>
                </a:solidFill>
                <a:effectLst/>
                <a:latin typeface="+mj-lt"/>
              </a:rPr>
              <a:t>UNEP Guide for National Ozone Officers </a:t>
            </a:r>
            <a:r>
              <a:rPr kumimoji="0" lang="en-GB" sz="3200" b="0" i="1" u="none" strike="noStrike" kern="1200" cap="none" spc="0" normalizeH="0" baseline="0" noProof="0" dirty="0">
                <a:ln>
                  <a:noFill/>
                </a:ln>
                <a:solidFill>
                  <a:prstClr val="black"/>
                </a:solidFill>
                <a:effectLst/>
                <a:uLnTx/>
                <a:uFillTx/>
                <a:latin typeface="+mj-lt"/>
                <a:ea typeface="+mn-ea"/>
                <a:cs typeface="+mn-cs"/>
              </a:rPr>
              <a:t>(2013)</a:t>
            </a:r>
          </a:p>
        </p:txBody>
      </p:sp>
      <p:sp>
        <p:nvSpPr>
          <p:cNvPr id="10" name="Content Placeholder 2">
            <a:extLst>
              <a:ext uri="{FF2B5EF4-FFF2-40B4-BE49-F238E27FC236}">
                <a16:creationId xmlns:a16="http://schemas.microsoft.com/office/drawing/2014/main" id="{16080D60-693D-F1BE-5084-528D74DA1D06}"/>
              </a:ext>
            </a:extLst>
          </p:cNvPr>
          <p:cNvSpPr>
            <a:spLocks noGrp="1"/>
          </p:cNvSpPr>
          <p:nvPr>
            <p:ph idx="4294967295"/>
          </p:nvPr>
        </p:nvSpPr>
        <p:spPr>
          <a:xfrm>
            <a:off x="6652074" y="2562903"/>
            <a:ext cx="4983848" cy="2166222"/>
          </a:xfrm>
          <a:prstGeom prst="rect">
            <a:avLst/>
          </a:prstGeom>
        </p:spPr>
        <p:txBody>
          <a:bodyPr vert="horz" lIns="91440" tIns="45720" rIns="91440" bIns="45720" rtlCol="0">
            <a:normAutofit/>
          </a:bodyPr>
          <a:lstStyle/>
          <a:p>
            <a:pPr marL="0" indent="0">
              <a:lnSpc>
                <a:spcPct val="110000"/>
              </a:lnSpc>
              <a:spcBef>
                <a:spcPts val="0"/>
              </a:spcBef>
              <a:buNone/>
            </a:pPr>
            <a:r>
              <a:rPr lang="fr-FR" sz="1300" b="0" i="0" u="none" strike="noStrike" dirty="0">
                <a:solidFill>
                  <a:srgbClr val="1E1E1E"/>
                </a:solidFill>
                <a:effectLst/>
              </a:rPr>
              <a:t>This Guide </a:t>
            </a:r>
            <a:r>
              <a:rPr lang="fr-FR" sz="1300" b="0" i="0" u="none" strike="noStrike" dirty="0" err="1">
                <a:solidFill>
                  <a:srgbClr val="1E1E1E"/>
                </a:solidFill>
                <a:effectLst/>
              </a:rPr>
              <a:t>aims</a:t>
            </a:r>
            <a:r>
              <a:rPr lang="fr-FR" sz="1300" b="0" i="0" u="none" strike="noStrike" dirty="0">
                <a:solidFill>
                  <a:srgbClr val="1E1E1E"/>
                </a:solidFill>
                <a:effectLst/>
              </a:rPr>
              <a:t> to support National Ozone </a:t>
            </a:r>
            <a:r>
              <a:rPr lang="fr-FR" sz="1300" b="0" i="0" u="none" strike="noStrike" dirty="0" err="1">
                <a:solidFill>
                  <a:srgbClr val="1E1E1E"/>
                </a:solidFill>
                <a:effectLst/>
              </a:rPr>
              <a:t>Units</a:t>
            </a:r>
            <a:r>
              <a:rPr lang="fr-FR" sz="1300" b="0" i="0" u="none" strike="noStrike" dirty="0">
                <a:solidFill>
                  <a:srgbClr val="1E1E1E"/>
                </a:solidFill>
                <a:effectLst/>
              </a:rPr>
              <a:t> and the </a:t>
            </a:r>
            <a:r>
              <a:rPr lang="fr-FR" sz="1300" b="0" i="0" u="none" strike="noStrike" dirty="0" err="1">
                <a:solidFill>
                  <a:srgbClr val="1E1E1E"/>
                </a:solidFill>
                <a:effectLst/>
              </a:rPr>
              <a:t>MLF's</a:t>
            </a:r>
            <a:r>
              <a:rPr lang="fr-FR" sz="1300" b="0" i="0" u="none" strike="noStrike" dirty="0">
                <a:solidFill>
                  <a:srgbClr val="1E1E1E"/>
                </a:solidFill>
                <a:effectLst/>
              </a:rPr>
              <a:t> country-</a:t>
            </a:r>
            <a:r>
              <a:rPr lang="fr-FR" sz="1300" b="0" i="0" u="none" strike="noStrike" dirty="0" err="1">
                <a:solidFill>
                  <a:srgbClr val="1E1E1E"/>
                </a:solidFill>
                <a:effectLst/>
              </a:rPr>
              <a:t>driven</a:t>
            </a:r>
            <a:r>
              <a:rPr lang="fr-FR" sz="1300" b="0" i="0" u="none" strike="noStrike" dirty="0">
                <a:solidFill>
                  <a:srgbClr val="1E1E1E"/>
                </a:solidFill>
                <a:effectLst/>
              </a:rPr>
              <a:t> </a:t>
            </a:r>
            <a:r>
              <a:rPr lang="fr-FR" sz="1300" b="0" i="0" u="none" strike="noStrike" dirty="0" err="1">
                <a:solidFill>
                  <a:srgbClr val="1E1E1E"/>
                </a:solidFill>
                <a:effectLst/>
              </a:rPr>
              <a:t>approach</a:t>
            </a:r>
            <a:r>
              <a:rPr lang="fr-FR" sz="1300" b="0" i="0" u="none" strike="noStrike" dirty="0">
                <a:solidFill>
                  <a:srgbClr val="1E1E1E"/>
                </a:solidFill>
                <a:effectLst/>
              </a:rPr>
              <a:t>. It </a:t>
            </a:r>
            <a:r>
              <a:rPr lang="fr-FR" sz="1300" b="0" i="0" u="none" strike="noStrike" dirty="0" err="1">
                <a:solidFill>
                  <a:srgbClr val="1E1E1E"/>
                </a:solidFill>
                <a:effectLst/>
              </a:rPr>
              <a:t>was</a:t>
            </a:r>
            <a:r>
              <a:rPr lang="fr-FR" sz="1300" b="0" i="0" u="none" strike="noStrike" dirty="0">
                <a:solidFill>
                  <a:srgbClr val="1E1E1E"/>
                </a:solidFill>
                <a:effectLst/>
              </a:rPr>
              <a:t> </a:t>
            </a:r>
            <a:r>
              <a:rPr lang="fr-FR" sz="1300" b="0" i="0" u="none" strike="noStrike" dirty="0" err="1">
                <a:solidFill>
                  <a:srgbClr val="1E1E1E"/>
                </a:solidFill>
                <a:effectLst/>
              </a:rPr>
              <a:t>originally</a:t>
            </a:r>
            <a:r>
              <a:rPr lang="fr-FR" sz="1300" b="0" i="0" u="none" strike="noStrike" dirty="0">
                <a:solidFill>
                  <a:srgbClr val="1E1E1E"/>
                </a:solidFill>
                <a:effectLst/>
              </a:rPr>
              <a:t> </a:t>
            </a:r>
            <a:r>
              <a:rPr lang="fr-FR" sz="1300" b="0" i="0" u="none" strike="noStrike" dirty="0" err="1">
                <a:solidFill>
                  <a:srgbClr val="1E1E1E"/>
                </a:solidFill>
                <a:effectLst/>
              </a:rPr>
              <a:t>developed</a:t>
            </a:r>
            <a:r>
              <a:rPr lang="fr-FR" sz="1300" b="0" i="0" u="none" strike="noStrike" dirty="0">
                <a:solidFill>
                  <a:srgbClr val="1E1E1E"/>
                </a:solidFill>
                <a:effectLst/>
              </a:rPr>
              <a:t> by OzonAction </a:t>
            </a:r>
            <a:r>
              <a:rPr lang="fr-FR" sz="1300" b="0" i="0" u="none" strike="noStrike" dirty="0" err="1">
                <a:solidFill>
                  <a:srgbClr val="1E1E1E"/>
                </a:solidFill>
                <a:effectLst/>
              </a:rPr>
              <a:t>through</a:t>
            </a:r>
            <a:r>
              <a:rPr lang="fr-FR" sz="1300" b="0" i="0" u="none" strike="noStrike" dirty="0">
                <a:solidFill>
                  <a:srgbClr val="1E1E1E"/>
                </a:solidFill>
                <a:effectLst/>
              </a:rPr>
              <a:t> the </a:t>
            </a:r>
            <a:r>
              <a:rPr lang="fr-FR" sz="1300" b="0" i="0" u="none" strike="noStrike" dirty="0" err="1">
                <a:solidFill>
                  <a:srgbClr val="1E1E1E"/>
                </a:solidFill>
                <a:effectLst/>
              </a:rPr>
              <a:t>Regional</a:t>
            </a:r>
            <a:r>
              <a:rPr lang="fr-FR" sz="1300" b="0" i="0" u="none" strike="noStrike" dirty="0">
                <a:solidFill>
                  <a:srgbClr val="1E1E1E"/>
                </a:solidFill>
                <a:effectLst/>
              </a:rPr>
              <a:t> Office for Asia and the Pacific Compliance Assistance Programme (ROAP CAP), and has been </a:t>
            </a:r>
            <a:r>
              <a:rPr lang="fr-FR" sz="1300" b="0" i="0" u="none" strike="noStrike" dirty="0" err="1">
                <a:solidFill>
                  <a:srgbClr val="1E1E1E"/>
                </a:solidFill>
                <a:effectLst/>
              </a:rPr>
              <a:t>updated</a:t>
            </a:r>
            <a:r>
              <a:rPr lang="fr-FR" sz="1300" b="0" i="0" u="none" strike="noStrike" dirty="0">
                <a:solidFill>
                  <a:srgbClr val="1E1E1E"/>
                </a:solidFill>
                <a:effectLst/>
              </a:rPr>
              <a:t> to </a:t>
            </a:r>
            <a:r>
              <a:rPr lang="fr-FR" sz="1300" b="0" i="0" u="none" strike="noStrike" dirty="0" err="1">
                <a:solidFill>
                  <a:srgbClr val="1E1E1E"/>
                </a:solidFill>
                <a:effectLst/>
              </a:rPr>
              <a:t>reflect</a:t>
            </a:r>
            <a:r>
              <a:rPr lang="fr-FR" sz="1300" b="0" i="0" u="none" strike="noStrike" dirty="0">
                <a:solidFill>
                  <a:srgbClr val="1E1E1E"/>
                </a:solidFill>
                <a:effectLst/>
              </a:rPr>
              <a:t> important </a:t>
            </a:r>
            <a:r>
              <a:rPr lang="fr-FR" sz="1300" b="0" i="0" u="none" strike="noStrike" dirty="0" err="1">
                <a:solidFill>
                  <a:srgbClr val="1E1E1E"/>
                </a:solidFill>
                <a:effectLst/>
              </a:rPr>
              <a:t>developments</a:t>
            </a:r>
            <a:r>
              <a:rPr lang="fr-FR" sz="1300" b="0" i="0" u="none" strike="noStrike" dirty="0">
                <a:solidFill>
                  <a:srgbClr val="1E1E1E"/>
                </a:solidFill>
                <a:effectLst/>
              </a:rPr>
              <a:t> in the Protocol </a:t>
            </a:r>
            <a:r>
              <a:rPr lang="fr-FR" sz="1300" b="0" i="0" u="none" strike="noStrike" dirty="0" err="1">
                <a:solidFill>
                  <a:srgbClr val="1E1E1E"/>
                </a:solidFill>
                <a:effectLst/>
              </a:rPr>
              <a:t>since</a:t>
            </a:r>
            <a:r>
              <a:rPr lang="fr-FR" sz="1300" b="0" i="0" u="none" strike="noStrike" dirty="0">
                <a:solidFill>
                  <a:srgbClr val="1E1E1E"/>
                </a:solidFill>
                <a:effectLst/>
              </a:rPr>
              <a:t> 2005. The Guide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based</a:t>
            </a:r>
            <a:r>
              <a:rPr lang="fr-FR" sz="1300" b="0" i="0" u="none" strike="noStrike" dirty="0">
                <a:solidFill>
                  <a:srgbClr val="1E1E1E"/>
                </a:solidFill>
                <a:effectLst/>
              </a:rPr>
              <a:t> on the </a:t>
            </a:r>
            <a:r>
              <a:rPr lang="fr-FR" sz="1300" b="0" i="0" u="none" strike="noStrike" dirty="0" err="1">
                <a:solidFill>
                  <a:srgbClr val="1E1E1E"/>
                </a:solidFill>
                <a:effectLst/>
              </a:rPr>
              <a:t>experiences</a:t>
            </a:r>
            <a:r>
              <a:rPr lang="fr-FR" sz="1300" b="0" i="0" u="none" strike="noStrike" dirty="0">
                <a:solidFill>
                  <a:srgbClr val="1E1E1E"/>
                </a:solidFill>
                <a:effectLst/>
              </a:rPr>
              <a:t> of </a:t>
            </a:r>
            <a:r>
              <a:rPr lang="fr-FR" sz="1300" b="0" i="0" u="none" strike="noStrike" dirty="0" err="1">
                <a:solidFill>
                  <a:srgbClr val="1E1E1E"/>
                </a:solidFill>
                <a:effectLst/>
              </a:rPr>
              <a:t>numerous</a:t>
            </a:r>
            <a:r>
              <a:rPr lang="fr-FR" sz="1300" b="0" i="0" u="none" strike="noStrike" dirty="0">
                <a:solidFill>
                  <a:srgbClr val="1E1E1E"/>
                </a:solidFill>
                <a:effectLst/>
              </a:rPr>
              <a:t> </a:t>
            </a:r>
            <a:r>
              <a:rPr lang="fr-FR" sz="1300" b="0" i="0" u="none" strike="noStrike" dirty="0" err="1">
                <a:solidFill>
                  <a:srgbClr val="1E1E1E"/>
                </a:solidFill>
                <a:effectLst/>
              </a:rPr>
              <a:t>NOOs</a:t>
            </a:r>
            <a:r>
              <a:rPr lang="fr-FR" sz="1300" b="0" i="0" u="none" strike="noStrike" dirty="0">
                <a:solidFill>
                  <a:srgbClr val="1E1E1E"/>
                </a:solidFill>
                <a:effectLst/>
              </a:rPr>
              <a:t> </a:t>
            </a:r>
            <a:r>
              <a:rPr lang="fr-FR" sz="1300" b="0" i="0" u="none" strike="noStrike" dirty="0" err="1">
                <a:solidFill>
                  <a:srgbClr val="1E1E1E"/>
                </a:solidFill>
                <a:effectLst/>
              </a:rPr>
              <a:t>around</a:t>
            </a:r>
            <a:r>
              <a:rPr lang="fr-FR" sz="1300" b="0" i="0" u="none" strike="noStrike" dirty="0">
                <a:solidFill>
                  <a:srgbClr val="1E1E1E"/>
                </a:solidFill>
                <a:effectLst/>
              </a:rPr>
              <a:t> the world, international </a:t>
            </a:r>
            <a:r>
              <a:rPr lang="fr-FR" sz="1300" b="0" i="0" u="none" strike="noStrike" dirty="0" err="1">
                <a:solidFill>
                  <a:srgbClr val="1E1E1E"/>
                </a:solidFill>
                <a:effectLst/>
              </a:rPr>
              <a:t>agencies</a:t>
            </a:r>
            <a:r>
              <a:rPr lang="fr-FR" sz="1300" b="0" i="0" u="none" strike="noStrike" dirty="0">
                <a:solidFill>
                  <a:srgbClr val="1E1E1E"/>
                </a:solidFill>
                <a:effectLst/>
              </a:rPr>
              <a:t> and </a:t>
            </a:r>
            <a:r>
              <a:rPr lang="fr-FR" sz="1300" b="0" i="0" u="none" strike="noStrike" dirty="0" err="1">
                <a:solidFill>
                  <a:srgbClr val="1E1E1E"/>
                </a:solidFill>
                <a:effectLst/>
              </a:rPr>
              <a:t>individual</a:t>
            </a:r>
            <a:r>
              <a:rPr lang="fr-FR" sz="1300" b="0" i="0" u="none" strike="noStrike" dirty="0">
                <a:solidFill>
                  <a:srgbClr val="1E1E1E"/>
                </a:solidFill>
                <a:effectLst/>
              </a:rPr>
              <a:t> experts. It </a:t>
            </a:r>
            <a:r>
              <a:rPr lang="fr-FR" sz="1300" b="0" i="0" u="none" strike="noStrike" dirty="0" err="1">
                <a:solidFill>
                  <a:srgbClr val="1E1E1E"/>
                </a:solidFill>
                <a:effectLst/>
              </a:rPr>
              <a:t>represents</a:t>
            </a:r>
            <a:r>
              <a:rPr lang="fr-FR" sz="1300" b="0" i="0" u="none" strike="noStrike" dirty="0">
                <a:solidFill>
                  <a:srgbClr val="1E1E1E"/>
                </a:solidFill>
                <a:effectLst/>
              </a:rPr>
              <a:t> the collective </a:t>
            </a:r>
            <a:r>
              <a:rPr lang="fr-FR" sz="1300" b="0" i="0" u="none" strike="noStrike" dirty="0" err="1">
                <a:solidFill>
                  <a:srgbClr val="1E1E1E"/>
                </a:solidFill>
                <a:effectLst/>
              </a:rPr>
              <a:t>wisdom</a:t>
            </a:r>
            <a:r>
              <a:rPr lang="fr-FR" sz="1300" b="0" i="0" u="none" strike="noStrike" dirty="0">
                <a:solidFill>
                  <a:srgbClr val="1E1E1E"/>
                </a:solidFill>
                <a:effectLst/>
              </a:rPr>
              <a:t> of the </a:t>
            </a:r>
            <a:r>
              <a:rPr lang="fr-FR" sz="1300" b="0" i="0" u="none" strike="noStrike" dirty="0" err="1">
                <a:solidFill>
                  <a:srgbClr val="1E1E1E"/>
                </a:solidFill>
                <a:effectLst/>
              </a:rPr>
              <a:t>wider</a:t>
            </a:r>
            <a:r>
              <a:rPr lang="fr-FR" sz="1300" b="0" i="0" u="none" strike="noStrike" dirty="0">
                <a:solidFill>
                  <a:srgbClr val="1E1E1E"/>
                </a:solidFill>
                <a:effectLst/>
              </a:rPr>
              <a:t> </a:t>
            </a:r>
            <a:r>
              <a:rPr lang="fr-FR" sz="1300" b="0" i="0" u="none" strike="noStrike" dirty="0" err="1">
                <a:solidFill>
                  <a:srgbClr val="1E1E1E"/>
                </a:solidFill>
                <a:effectLst/>
              </a:rPr>
              <a:t>community</a:t>
            </a:r>
            <a:r>
              <a:rPr lang="fr-FR" sz="1300" b="0" i="0" u="none" strike="noStrike" dirty="0">
                <a:solidFill>
                  <a:srgbClr val="1E1E1E"/>
                </a:solidFill>
                <a:effectLst/>
              </a:rPr>
              <a:t> of </a:t>
            </a:r>
            <a:r>
              <a:rPr lang="fr-FR" sz="1300" b="0" i="0" u="none" strike="noStrike" dirty="0" err="1">
                <a:solidFill>
                  <a:srgbClr val="1E1E1E"/>
                </a:solidFill>
                <a:effectLst/>
              </a:rPr>
              <a:t>NOOs</a:t>
            </a:r>
            <a:r>
              <a:rPr lang="fr-FR" sz="1300" b="0" i="0" u="none" strike="noStrike" dirty="0">
                <a:solidFill>
                  <a:srgbClr val="1E1E1E"/>
                </a:solidFill>
                <a:effectLst/>
              </a:rPr>
              <a:t> </a:t>
            </a:r>
            <a:r>
              <a:rPr lang="fr-FR" sz="1300" b="0" i="0" u="none" strike="noStrike" dirty="0" err="1">
                <a:solidFill>
                  <a:srgbClr val="1E1E1E"/>
                </a:solidFill>
                <a:effectLst/>
              </a:rPr>
              <a:t>who</a:t>
            </a:r>
            <a:r>
              <a:rPr lang="fr-FR" sz="1300" b="0" i="0" u="none" strike="noStrike" dirty="0">
                <a:solidFill>
                  <a:srgbClr val="1E1E1E"/>
                </a:solidFill>
                <a:effectLst/>
              </a:rPr>
              <a:t> lead National Ozone </a:t>
            </a:r>
            <a:r>
              <a:rPr lang="fr-FR" sz="1300" b="0" i="0" u="none" strike="noStrike" dirty="0" err="1">
                <a:solidFill>
                  <a:srgbClr val="1E1E1E"/>
                </a:solidFill>
                <a:effectLst/>
              </a:rPr>
              <a:t>Units</a:t>
            </a:r>
            <a:r>
              <a:rPr lang="fr-FR" sz="1300" b="0" i="0" u="none" strike="noStrike" dirty="0">
                <a:solidFill>
                  <a:srgbClr val="1E1E1E"/>
                </a:solidFill>
                <a:effectLst/>
              </a:rPr>
              <a:t>.</a:t>
            </a:r>
            <a:endParaRPr lang="en-US" sz="1300" dirty="0"/>
          </a:p>
        </p:txBody>
      </p:sp>
      <p:sp>
        <p:nvSpPr>
          <p:cNvPr id="3" name="TextBox 2">
            <a:extLst>
              <a:ext uri="{FF2B5EF4-FFF2-40B4-BE49-F238E27FC236}">
                <a16:creationId xmlns:a16="http://schemas.microsoft.com/office/drawing/2014/main" id="{0AF899D6-DC7E-2605-32D9-7739D3B22092}"/>
              </a:ext>
            </a:extLst>
          </p:cNvPr>
          <p:cNvSpPr txBox="1"/>
          <p:nvPr/>
        </p:nvSpPr>
        <p:spPr>
          <a:xfrm>
            <a:off x="6652074" y="5199350"/>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9" name="Ellipse 18">
            <a:extLst>
              <a:ext uri="{FF2B5EF4-FFF2-40B4-BE49-F238E27FC236}">
                <a16:creationId xmlns:a16="http://schemas.microsoft.com/office/drawing/2014/main" id="{31AE19EB-962C-EEAA-7AE6-6C9EA5801C9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8EBB3548-B3F1-1823-71F7-34E295D059E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88DE4F98-B79A-2BAE-2350-6F6D88B45441}"/>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6" name="Ellipse 5">
            <a:hlinkClick r:id="rId4" action="ppaction://hlinksldjump"/>
            <a:extLst>
              <a:ext uri="{FF2B5EF4-FFF2-40B4-BE49-F238E27FC236}">
                <a16:creationId xmlns:a16="http://schemas.microsoft.com/office/drawing/2014/main" id="{E5D9691C-60CE-4490-9602-34F45B87581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Logement avec un remplissage uni">
            <a:hlinkClick r:id="rId4" action="ppaction://hlinksldjump"/>
            <a:extLst>
              <a:ext uri="{FF2B5EF4-FFF2-40B4-BE49-F238E27FC236}">
                <a16:creationId xmlns:a16="http://schemas.microsoft.com/office/drawing/2014/main" id="{78AA13CC-F612-7AB0-B891-3E438C193C2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21" name="Image 20" descr="Une image contenant nuage, texte, capture d’écran, ciel&#10;&#10;Description générée automatiquement">
            <a:hlinkClick r:id="rId2"/>
            <a:extLst>
              <a:ext uri="{FF2B5EF4-FFF2-40B4-BE49-F238E27FC236}">
                <a16:creationId xmlns:a16="http://schemas.microsoft.com/office/drawing/2014/main" id="{6B083014-CB51-E19C-46F1-1E17A65859A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54996" y="981126"/>
            <a:ext cx="3242058" cy="4585790"/>
          </a:xfrm>
          <a:prstGeom prst="rect">
            <a:avLst/>
          </a:prstGeom>
        </p:spPr>
      </p:pic>
      <p:sp>
        <p:nvSpPr>
          <p:cNvPr id="22" name="ZoneTexte 21">
            <a:extLst>
              <a:ext uri="{FF2B5EF4-FFF2-40B4-BE49-F238E27FC236}">
                <a16:creationId xmlns:a16="http://schemas.microsoft.com/office/drawing/2014/main" id="{B02C10DC-2B2A-00F0-F96C-79813ED86F0D}"/>
              </a:ext>
            </a:extLst>
          </p:cNvPr>
          <p:cNvSpPr txBox="1"/>
          <p:nvPr/>
        </p:nvSpPr>
        <p:spPr>
          <a:xfrm>
            <a:off x="6624565" y="6033917"/>
            <a:ext cx="6666614" cy="400110"/>
          </a:xfrm>
          <a:prstGeom prst="rect">
            <a:avLst/>
          </a:prstGeom>
          <a:noFill/>
        </p:spPr>
        <p:txBody>
          <a:bodyPr wrap="square">
            <a:spAutoFit/>
          </a:bodyPr>
          <a:lstStyle/>
          <a:p>
            <a:r>
              <a:rPr lang="fr-FR" sz="2000" u="sng" dirty="0">
                <a:solidFill>
                  <a:srgbClr val="1B397F"/>
                </a:solidFill>
                <a:hlinkClick r:id="rId7">
                  <a:extLst>
                    <a:ext uri="{A12FA001-AC4F-418D-AE19-62706E023703}">
                      <ahyp:hlinkClr xmlns:ahyp="http://schemas.microsoft.com/office/drawing/2018/hyperlinkcolor" val="tx"/>
                    </a:ext>
                  </a:extLst>
                </a:hlinkClick>
              </a:rPr>
              <a:t>Lealo aquí</a:t>
            </a:r>
            <a:r>
              <a:rPr lang="fr-FR" sz="2000" u="sng">
                <a:solidFill>
                  <a:srgbClr val="1B397F"/>
                </a:solidFill>
                <a:hlinkClick r:id="rId7">
                  <a:extLst>
                    <a:ext uri="{A12FA001-AC4F-418D-AE19-62706E023703}">
                      <ahyp:hlinkClr xmlns:ahyp="http://schemas.microsoft.com/office/drawing/2018/hyperlinkcolor" val="tx"/>
                    </a:ext>
                  </a:extLst>
                </a:hlinkClick>
              </a:rPr>
              <a:t> en </a:t>
            </a:r>
            <a:r>
              <a:rPr lang="fr-FR" sz="2000" u="sng" dirty="0">
                <a:solidFill>
                  <a:srgbClr val="1B397F"/>
                </a:solidFill>
                <a:hlinkClick r:id="rId7">
                  <a:extLst>
                    <a:ext uri="{A12FA001-AC4F-418D-AE19-62706E023703}">
                      <ahyp:hlinkClr xmlns:ahyp="http://schemas.microsoft.com/office/drawing/2018/hyperlinkcolor" val="tx"/>
                    </a:ext>
                  </a:extLst>
                </a:hlinkClick>
              </a:rPr>
              <a:t>español</a:t>
            </a:r>
            <a:endParaRPr lang="fr-FR" sz="2000" u="sng" dirty="0">
              <a:solidFill>
                <a:srgbClr val="1B397F"/>
              </a:solidFill>
            </a:endParaRPr>
          </a:p>
        </p:txBody>
      </p:sp>
      <p:sp>
        <p:nvSpPr>
          <p:cNvPr id="23" name="ZoneTexte 22">
            <a:extLst>
              <a:ext uri="{FF2B5EF4-FFF2-40B4-BE49-F238E27FC236}">
                <a16:creationId xmlns:a16="http://schemas.microsoft.com/office/drawing/2014/main" id="{4C5AB0C1-7176-6DF7-652B-B84A304353D9}"/>
              </a:ext>
            </a:extLst>
          </p:cNvPr>
          <p:cNvSpPr txBox="1"/>
          <p:nvPr/>
        </p:nvSpPr>
        <p:spPr>
          <a:xfrm>
            <a:off x="6624567" y="5641494"/>
            <a:ext cx="7283302" cy="400110"/>
          </a:xfrm>
          <a:prstGeom prst="rect">
            <a:avLst/>
          </a:prstGeom>
          <a:noFill/>
        </p:spPr>
        <p:txBody>
          <a:bodyPr wrap="square">
            <a:spAutoFit/>
          </a:bodyPr>
          <a:lstStyle/>
          <a:p>
            <a:r>
              <a:rPr lang="fr-FR" sz="2000" dirty="0">
                <a:solidFill>
                  <a:srgbClr val="1B397F"/>
                </a:solidFill>
                <a:hlinkClick r:id="rId8">
                  <a:extLst>
                    <a:ext uri="{A12FA001-AC4F-418D-AE19-62706E023703}">
                      <ahyp:hlinkClr xmlns:ahyp="http://schemas.microsoft.com/office/drawing/2018/hyperlinkcolor" val="tx"/>
                    </a:ext>
                  </a:extLst>
                </a:hlinkClick>
              </a:rPr>
              <a:t>Lisez-le en français ici</a:t>
            </a:r>
            <a:endParaRPr lang="fr-FR" sz="2000" dirty="0">
              <a:solidFill>
                <a:srgbClr val="1B397F"/>
              </a:solidFill>
            </a:endParaRPr>
          </a:p>
        </p:txBody>
      </p:sp>
      <p:sp>
        <p:nvSpPr>
          <p:cNvPr id="15" name="Ellipse 14">
            <a:hlinkClick r:id="rId9" action="ppaction://hlinksldjump"/>
            <a:extLst>
              <a:ext uri="{FF2B5EF4-FFF2-40B4-BE49-F238E27FC236}">
                <a16:creationId xmlns:a16="http://schemas.microsoft.com/office/drawing/2014/main" id="{FDD0425E-CC4F-8516-9C12-F30843719A09}"/>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9" action="ppaction://hlinksldjump"/>
            <a:extLst>
              <a:ext uri="{FF2B5EF4-FFF2-40B4-BE49-F238E27FC236}">
                <a16:creationId xmlns:a16="http://schemas.microsoft.com/office/drawing/2014/main" id="{E22B0A48-DE28-F4B1-B18A-895693013BA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4576297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8"/>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15" grpId="1"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FAA8DA4-4A77-D1CD-6DC3-7EEF8335D5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CECA53C-0E5E-2EB4-5D86-49F983382C7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DCA4579F-FFB1-977D-25B7-2EAA7D2299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CD8BB823-7723-37FC-1C4A-6284AE868C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8848E5F3-2F1F-B20D-D792-44983B50EF2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F2E356DE-DE6E-53CF-CAEC-6BC2B2E9E2C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86143C3E-B3B0-ADCA-E201-02DA00FE2080}"/>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78721" y="1483453"/>
            <a:ext cx="5407691" cy="2166222"/>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The Montreal Protocol and the Green Economy: Assessing the contributions and co-benefits of a multilateral  environmental agreement </a:t>
            </a:r>
            <a:r>
              <a:rPr kumimoji="0" lang="en-GB" sz="3200" b="0" i="1" u="none" strike="noStrike" kern="1200" cap="none" spc="0" normalizeH="0" baseline="0" noProof="0" dirty="0">
                <a:ln>
                  <a:noFill/>
                </a:ln>
                <a:solidFill>
                  <a:prstClr val="black"/>
                </a:solidFill>
                <a:effectLst/>
                <a:uLnTx/>
                <a:uFillTx/>
                <a:ea typeface="+mn-ea"/>
                <a:cs typeface="+mn-cs"/>
              </a:rPr>
              <a:t>(2012)</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16063" y="3814388"/>
            <a:ext cx="4983848" cy="294520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global study addresses how and to what degree national, regional and international actions taken under the Montreal Protocol have also contributed to the restructuring of national economies and the global one towards a “Green Economy”, defined as “one which achieves increasing wealth, provides decent employment, successfully tackles inequities and persistent poverty, and reduces ecological scarcities and climate risks”. More specifically, this study explores how the Montreal Protocol has contributed to the stimulation of more efficient production processes, driving innovation, industrial restructuring, job creation, trade, health and ecosystem benefits, and climate change mitigation.</a:t>
            </a:r>
          </a:p>
          <a:p>
            <a:pPr marL="0" indent="0">
              <a:lnSpc>
                <a:spcPct val="110000"/>
              </a:lnSpc>
              <a:spcBef>
                <a:spcPts val="0"/>
              </a:spcBef>
              <a:buNone/>
            </a:pP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607601" y="620863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Ellipse 19">
            <a:extLst>
              <a:ext uri="{FF2B5EF4-FFF2-40B4-BE49-F238E27FC236}">
                <a16:creationId xmlns:a16="http://schemas.microsoft.com/office/drawing/2014/main" id="{AA69A0DB-1F62-8F9D-2259-8001C7B38D9E}"/>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8D117025-BC74-D0AE-D0A1-A4523F15BE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27FB54DE-567E-2E8E-08DE-06616B490E58}"/>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texte, capture d’écran, graphisme, conception&#10;&#10;Description générée automatiquement">
            <a:hlinkClick r:id="rId2"/>
            <a:extLst>
              <a:ext uri="{FF2B5EF4-FFF2-40B4-BE49-F238E27FC236}">
                <a16:creationId xmlns:a16="http://schemas.microsoft.com/office/drawing/2014/main" id="{BF0AEEED-8E9E-9D04-CD1C-4B774284F4F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92595" y="1020176"/>
            <a:ext cx="3229843" cy="4568512"/>
          </a:xfrm>
          <a:prstGeom prst="rect">
            <a:avLst/>
          </a:prstGeom>
        </p:spPr>
      </p:pic>
      <p:sp>
        <p:nvSpPr>
          <p:cNvPr id="6" name="Ellipse 5">
            <a:hlinkClick r:id="rId5" action="ppaction://hlinksldjump"/>
            <a:extLst>
              <a:ext uri="{FF2B5EF4-FFF2-40B4-BE49-F238E27FC236}">
                <a16:creationId xmlns:a16="http://schemas.microsoft.com/office/drawing/2014/main" id="{0944A9AD-2E37-E610-6196-F6E67CFED35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Logement avec un remplissage uni">
            <a:hlinkClick r:id="rId5" action="ppaction://hlinksldjump"/>
            <a:extLst>
              <a:ext uri="{FF2B5EF4-FFF2-40B4-BE49-F238E27FC236}">
                <a16:creationId xmlns:a16="http://schemas.microsoft.com/office/drawing/2014/main" id="{8E0DE426-7F55-64AD-2B24-87C98375F14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5" name="Ellipse 14">
            <a:hlinkClick r:id="rId7" action="ppaction://hlinksldjump"/>
            <a:extLst>
              <a:ext uri="{FF2B5EF4-FFF2-40B4-BE49-F238E27FC236}">
                <a16:creationId xmlns:a16="http://schemas.microsoft.com/office/drawing/2014/main" id="{11288BCF-A244-2B00-9374-56A4C422F484}"/>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7" action="ppaction://hlinksldjump"/>
            <a:extLst>
              <a:ext uri="{FF2B5EF4-FFF2-40B4-BE49-F238E27FC236}">
                <a16:creationId xmlns:a16="http://schemas.microsoft.com/office/drawing/2014/main" id="{91FC994D-F4D4-5E73-9CF5-0CBEC95A280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02113378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8"/>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1"/>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 grpId="0" animBg="1"/>
      <p:bldP spid="15" grpId="1"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1829683-4282-058A-F3F1-F9DE263E06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A29A7B6-03FD-0F0F-036F-20E80DE118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634CB549-70FF-ECE5-32EB-05007CA7BE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3D7461EF-3A95-66EB-7CA2-645AB29EC2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7BB741CF-1D94-8D77-E576-8A08047C8E6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832DFFE3-9875-0FAB-419B-5B5B622BCF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B024828E-3717-7F32-7EF8-AD6E03BDE604}"/>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485033" y="767352"/>
            <a:ext cx="5900804"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700" b="0" i="0" u="none" strike="noStrike" kern="1200" cap="none" spc="0" normalizeH="0" baseline="0" noProof="0" dirty="0" err="1">
                <a:ln>
                  <a:noFill/>
                </a:ln>
                <a:solidFill>
                  <a:prstClr val="black"/>
                </a:solidFill>
                <a:effectLst/>
                <a:uLnTx/>
                <a:uFillTx/>
                <a:ea typeface="+mn-ea"/>
                <a:cs typeface="+mn-cs"/>
              </a:rPr>
              <a:t>OzonAction</a:t>
            </a:r>
            <a:r>
              <a:rPr kumimoji="0" lang="en-US" sz="2700" b="0" i="0" u="none" strike="noStrike" kern="1200" cap="none" spc="0" normalizeH="0" baseline="0" noProof="0" dirty="0">
                <a:ln>
                  <a:noFill/>
                </a:ln>
                <a:solidFill>
                  <a:prstClr val="black"/>
                </a:solidFill>
                <a:effectLst/>
                <a:uLnTx/>
                <a:uFillTx/>
                <a:ea typeface="+mn-ea"/>
                <a:cs typeface="+mn-cs"/>
              </a:rPr>
              <a:t> Knowledge Maps </a:t>
            </a:r>
            <a:r>
              <a:rPr kumimoji="0" lang="en-US" sz="2700" b="0" i="1" u="none" strike="noStrike" kern="1200" cap="none" spc="0" normalizeH="0" baseline="0" noProof="0" dirty="0">
                <a:ln>
                  <a:noFill/>
                </a:ln>
                <a:solidFill>
                  <a:prstClr val="black"/>
                </a:solidFill>
                <a:effectLst/>
                <a:uLnTx/>
                <a:uFillTx/>
                <a:ea typeface="+mn-ea"/>
                <a:cs typeface="+mn-cs"/>
              </a:rPr>
              <a:t>(2021)</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477011" y="1769698"/>
            <a:ext cx="5257790" cy="4032882"/>
          </a:xfrm>
          <a:prstGeom prst="rect">
            <a:avLst/>
          </a:prstGeom>
        </p:spPr>
        <p:txBody>
          <a:bodyPr vert="horz" lIns="91440" tIns="45720" rIns="91440" bIns="45720" rtlCol="0">
            <a:normAutofit/>
          </a:bodyPr>
          <a:lstStyle/>
          <a:p>
            <a:pPr marL="0" indent="0">
              <a:lnSpc>
                <a:spcPct val="110000"/>
              </a:lnSpc>
              <a:spcBef>
                <a:spcPts val="0"/>
              </a:spcBef>
              <a:spcAft>
                <a:spcPts val="800"/>
              </a:spcAft>
              <a:buNone/>
            </a:pPr>
            <a:r>
              <a:rPr lang="en-GB" sz="1100" dirty="0"/>
              <a:t>The UNEP </a:t>
            </a:r>
            <a:r>
              <a:rPr lang="en-GB" sz="1100" dirty="0" err="1"/>
              <a:t>OzonAction</a:t>
            </a:r>
            <a:r>
              <a:rPr lang="en-GB" sz="1100" dirty="0"/>
              <a:t> Knowledge Maps were created to provide National Ozone Units (NOUs) and UNEP’s partners, access to data and information about relevant stakeholders involved in the implementation of the Montreal Protocol (MP) programmes/projects supported by the MP’s Multilateral Fund (MLF).</a:t>
            </a:r>
          </a:p>
          <a:p>
            <a:pPr marL="0" indent="0">
              <a:lnSpc>
                <a:spcPct val="110000"/>
              </a:lnSpc>
              <a:spcBef>
                <a:spcPts val="0"/>
              </a:spcBef>
              <a:spcAft>
                <a:spcPts val="800"/>
              </a:spcAft>
              <a:buNone/>
            </a:pPr>
            <a:r>
              <a:rPr lang="en-GB" sz="1100" dirty="0"/>
              <a:t>The three knowledge maps are listed below:</a:t>
            </a:r>
          </a:p>
          <a:p>
            <a:pPr>
              <a:lnSpc>
                <a:spcPct val="110000"/>
              </a:lnSpc>
              <a:spcBef>
                <a:spcPts val="0"/>
              </a:spcBef>
              <a:spcAft>
                <a:spcPts val="400"/>
              </a:spcAft>
            </a:pPr>
            <a:r>
              <a:rPr lang="en-GB" sz="1100" dirty="0"/>
              <a:t>Refrigeration, Air-Conditioning and Heat Pumps (RACHP) Associations &amp; Organizations: This Knowledge Map provides a global directory of RACHP associations, societies, and organizations around the world. These are the key stakeholders for ensuring safe and efficient refrigerant transitions, for the training of technicians and supporting the national policies related to the Montreal Protocol.</a:t>
            </a:r>
          </a:p>
          <a:p>
            <a:pPr>
              <a:lnSpc>
                <a:spcPct val="110000"/>
              </a:lnSpc>
              <a:spcBef>
                <a:spcPts val="0"/>
              </a:spcBef>
              <a:spcAft>
                <a:spcPts val="400"/>
              </a:spcAft>
            </a:pPr>
            <a:r>
              <a:rPr lang="en-GB" sz="1100" dirty="0"/>
              <a:t>Local Technical &amp; Vocational Education and Training (TVET): This Knowledge Map provides a global directory of TVET entities and centres around the world. These are the strategic partners for conducting and promoting training and certification programs related to the refrigeration servicing sector.</a:t>
            </a:r>
          </a:p>
          <a:p>
            <a:pPr>
              <a:lnSpc>
                <a:spcPct val="110000"/>
              </a:lnSpc>
              <a:spcBef>
                <a:spcPts val="0"/>
              </a:spcBef>
              <a:spcAft>
                <a:spcPts val="400"/>
              </a:spcAft>
            </a:pPr>
            <a:r>
              <a:rPr lang="en-GB" sz="1100" dirty="0"/>
              <a:t>UNEP’s Multilateral Fund </a:t>
            </a:r>
            <a:r>
              <a:rPr lang="en-GB" sz="1100" dirty="0" err="1"/>
              <a:t>Projects:This</a:t>
            </a:r>
            <a:r>
              <a:rPr lang="en-GB" sz="1100" dirty="0"/>
              <a:t> Knowledge Map provides a global overview of projects in developing countries implemented by UNEP under the Montreal Protocol’s Multilateral Fund. (This knowledge map will be updated following each ExCom and when the MLF Inventory database will be updated ).</a:t>
            </a:r>
          </a:p>
        </p:txBody>
      </p:sp>
      <p:sp>
        <p:nvSpPr>
          <p:cNvPr id="3" name="TextBox 2">
            <a:extLst>
              <a:ext uri="{FF2B5EF4-FFF2-40B4-BE49-F238E27FC236}">
                <a16:creationId xmlns:a16="http://schemas.microsoft.com/office/drawing/2014/main" id="{ABD2B1F3-43F3-3FB6-7480-C98A3F847E6A}"/>
              </a:ext>
            </a:extLst>
          </p:cNvPr>
          <p:cNvSpPr txBox="1"/>
          <p:nvPr/>
        </p:nvSpPr>
        <p:spPr>
          <a:xfrm>
            <a:off x="6624564" y="5551420"/>
            <a:ext cx="3072296" cy="3539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maps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947023E6-F12D-42F1-BB3F-FB7B9DB44CF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5" name="Image 14" descr="Une image contenant Bleu électrique, capture d’écran, Police, symbole&#10;&#10;Description générée automatiquement">
            <a:extLst>
              <a:ext uri="{FF2B5EF4-FFF2-40B4-BE49-F238E27FC236}">
                <a16:creationId xmlns:a16="http://schemas.microsoft.com/office/drawing/2014/main" id="{97059923-0780-A419-260B-1587C7CEB01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6" name="Text Box 6">
            <a:extLst>
              <a:ext uri="{FF2B5EF4-FFF2-40B4-BE49-F238E27FC236}">
                <a16:creationId xmlns:a16="http://schemas.microsoft.com/office/drawing/2014/main" id="{C2A0DBD8-2E2C-538A-0CD6-816BB1CB5223}"/>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19" name="Ellipse 18">
            <a:hlinkClick r:id="rId4" action="ppaction://hlinksldjump"/>
            <a:extLst>
              <a:ext uri="{FF2B5EF4-FFF2-40B4-BE49-F238E27FC236}">
                <a16:creationId xmlns:a16="http://schemas.microsoft.com/office/drawing/2014/main" id="{66CF7540-A2C0-F8A7-E938-D19B6280C7B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4" action="ppaction://hlinksldjump"/>
            <a:extLst>
              <a:ext uri="{FF2B5EF4-FFF2-40B4-BE49-F238E27FC236}">
                <a16:creationId xmlns:a16="http://schemas.microsoft.com/office/drawing/2014/main" id="{28D7AE15-3C12-D5ED-EBB3-68A781129FB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2" name="Ellipse 21">
            <a:hlinkClick r:id="rId6" action="ppaction://hlinksldjump"/>
            <a:extLst>
              <a:ext uri="{FF2B5EF4-FFF2-40B4-BE49-F238E27FC236}">
                <a16:creationId xmlns:a16="http://schemas.microsoft.com/office/drawing/2014/main" id="{7B931B94-D6A3-5E91-8D13-F99AAA1637E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6" action="ppaction://hlinksldjump"/>
            <a:extLst>
              <a:ext uri="{FF2B5EF4-FFF2-40B4-BE49-F238E27FC236}">
                <a16:creationId xmlns:a16="http://schemas.microsoft.com/office/drawing/2014/main" id="{B450A7C7-A517-E318-7391-105B298590F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6" name="Image 5">
            <a:extLst>
              <a:ext uri="{FF2B5EF4-FFF2-40B4-BE49-F238E27FC236}">
                <a16:creationId xmlns:a16="http://schemas.microsoft.com/office/drawing/2014/main" id="{90F26D4A-5530-81D1-92FC-AF323F3E293A}"/>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501689" y="962167"/>
            <a:ext cx="3299913" cy="4666495"/>
          </a:xfrm>
          <a:prstGeom prst="rect">
            <a:avLst/>
          </a:prstGeom>
        </p:spPr>
      </p:pic>
      <p:sp>
        <p:nvSpPr>
          <p:cNvPr id="17" name="TextBox 2">
            <a:extLst>
              <a:ext uri="{FF2B5EF4-FFF2-40B4-BE49-F238E27FC236}">
                <a16:creationId xmlns:a16="http://schemas.microsoft.com/office/drawing/2014/main" id="{DB4B6A25-C133-E664-7BE0-512083B55A89}"/>
              </a:ext>
            </a:extLst>
          </p:cNvPr>
          <p:cNvSpPr txBox="1"/>
          <p:nvPr/>
        </p:nvSpPr>
        <p:spPr>
          <a:xfrm>
            <a:off x="6591380" y="5895833"/>
            <a:ext cx="3979267" cy="3539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97F"/>
                </a:solidFill>
                <a:effectLst/>
                <a:uLnTx/>
                <a:uFillTx/>
                <a:ea typeface="+mn-ea"/>
                <a:cs typeface="+mn-cs"/>
                <a:hlinkClick r:id="rId9">
                  <a:extLst>
                    <a:ext uri="{A12FA001-AC4F-418D-AE19-62706E023703}">
                      <ahyp:hlinkClr xmlns:ahyp="http://schemas.microsoft.com/office/drawing/2018/hyperlinkcolor" val="tx"/>
                    </a:ext>
                  </a:extLst>
                </a:hlinkClick>
              </a:rPr>
              <a:t>Read the flyer in English here</a:t>
            </a:r>
            <a:endParaRPr kumimoji="0" lang="en-US" sz="1700" b="0" i="0" u="none" strike="noStrike" kern="1200" cap="none" spc="0" normalizeH="0" baseline="0" noProof="0" dirty="0">
              <a:ln>
                <a:noFill/>
              </a:ln>
              <a:solidFill>
                <a:srgbClr val="1B397F"/>
              </a:solidFill>
              <a:effectLst/>
              <a:uLnTx/>
              <a:uFillTx/>
              <a:ea typeface="+mn-ea"/>
              <a:cs typeface="+mn-cs"/>
            </a:endParaRPr>
          </a:p>
        </p:txBody>
      </p:sp>
      <p:sp>
        <p:nvSpPr>
          <p:cNvPr id="18" name="ZoneTexte 17">
            <a:extLst>
              <a:ext uri="{FF2B5EF4-FFF2-40B4-BE49-F238E27FC236}">
                <a16:creationId xmlns:a16="http://schemas.microsoft.com/office/drawing/2014/main" id="{96C86ED5-3AE4-977D-653A-50D3032660A6}"/>
              </a:ext>
            </a:extLst>
          </p:cNvPr>
          <p:cNvSpPr txBox="1"/>
          <p:nvPr/>
        </p:nvSpPr>
        <p:spPr>
          <a:xfrm>
            <a:off x="6591380" y="6208900"/>
            <a:ext cx="6666614" cy="353943"/>
          </a:xfrm>
          <a:prstGeom prst="rect">
            <a:avLst/>
          </a:prstGeom>
          <a:noFill/>
        </p:spPr>
        <p:txBody>
          <a:bodyPr wrap="square">
            <a:spAutoFit/>
          </a:bodyPr>
          <a:lstStyle/>
          <a:p>
            <a:r>
              <a:rPr lang="fr-FR" sz="1700" u="sng" dirty="0">
                <a:solidFill>
                  <a:srgbClr val="1B397F"/>
                </a:solidFill>
                <a:hlinkClick r:id="rId10">
                  <a:extLst>
                    <a:ext uri="{A12FA001-AC4F-418D-AE19-62706E023703}">
                      <ahyp:hlinkClr xmlns:ahyp="http://schemas.microsoft.com/office/drawing/2018/hyperlinkcolor" val="tx"/>
                    </a:ext>
                  </a:extLst>
                </a:hlinkClick>
              </a:rPr>
              <a:t>Lea aquí el folleto en español</a:t>
            </a:r>
            <a:endParaRPr lang="fr-FR" sz="1700" u="sng" dirty="0">
              <a:solidFill>
                <a:srgbClr val="1B397F"/>
              </a:solidFill>
            </a:endParaRPr>
          </a:p>
        </p:txBody>
      </p:sp>
    </p:spTree>
    <p:extLst>
      <p:ext uri="{BB962C8B-B14F-4D97-AF65-F5344CB8AC3E}">
        <p14:creationId xmlns:p14="http://schemas.microsoft.com/office/powerpoint/2010/main" val="45322459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1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2"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8D87742-8C8E-55DD-2926-A6165D08D2E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E55BEE12-7EAB-D2A7-804F-176B664BFE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8577FAD-3C5D-F022-DA21-B0C6B77C83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1EBB59DE-FF38-834A-75E3-417C36AD29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6F8B5C1-D584-F2B0-B5A3-3FDC7A2876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5ADF5965-1469-ADF4-39A5-CD0D5283E60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EC196733-030A-D8C4-4FCE-F2ECAC722E6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817745" y="970590"/>
            <a:ext cx="6089005" cy="1325563"/>
          </a:xfrm>
        </p:spPr>
        <p:txBody>
          <a:bodyPr vert="horz" lIns="91440" tIns="45720" rIns="91440" bIns="45720" rtlCol="0" anchor="ctr">
            <a:normAutofit/>
          </a:bodyPr>
          <a:lstStyle/>
          <a:p>
            <a:pPr>
              <a:lnSpc>
                <a:spcPct val="90000"/>
              </a:lnSpc>
              <a:spcBef>
                <a:spcPct val="0"/>
              </a:spcBef>
              <a:spcAft>
                <a:spcPts val="600"/>
              </a:spcAft>
              <a:defRPr/>
            </a:pPr>
            <a:r>
              <a:rPr kumimoji="0" lang="en-GB" sz="3000" b="0" i="0" u="none" strike="noStrike" kern="1200" cap="none" spc="0" normalizeH="0" baseline="0" noProof="0" dirty="0">
                <a:ln>
                  <a:noFill/>
                </a:ln>
                <a:solidFill>
                  <a:prstClr val="black"/>
                </a:solidFill>
                <a:effectLst/>
                <a:uLnTx/>
                <a:uFillTx/>
                <a:ea typeface="+mn-ea"/>
                <a:cs typeface="+mn-cs"/>
              </a:rPr>
              <a:t>HCFC Quota and Licence</a:t>
            </a:r>
          </a:p>
          <a:p>
            <a:pPr>
              <a:lnSpc>
                <a:spcPct val="90000"/>
              </a:lnSpc>
              <a:spcBef>
                <a:spcPct val="0"/>
              </a:spcBef>
              <a:spcAft>
                <a:spcPts val="600"/>
              </a:spcAft>
              <a:defRPr/>
            </a:pPr>
            <a:r>
              <a:rPr kumimoji="0" lang="en-GB" sz="3000" b="0" i="0" u="none" strike="noStrike" kern="1200" cap="none" spc="0" normalizeH="0" baseline="0" noProof="0" dirty="0">
                <a:ln>
                  <a:noFill/>
                </a:ln>
                <a:solidFill>
                  <a:prstClr val="black"/>
                </a:solidFill>
                <a:effectLst/>
                <a:uLnTx/>
                <a:uFillTx/>
                <a:ea typeface="+mn-ea"/>
                <a:cs typeface="+mn-cs"/>
              </a:rPr>
              <a:t>Tracker</a:t>
            </a:r>
            <a:r>
              <a:rPr kumimoji="0" lang="en-GB" sz="3000" b="0" i="1" u="none" strike="noStrike" kern="1200" cap="none" spc="0" normalizeH="0" baseline="0" noProof="0" dirty="0">
                <a:ln>
                  <a:noFill/>
                </a:ln>
                <a:solidFill>
                  <a:prstClr val="black"/>
                </a:solidFill>
                <a:effectLst/>
                <a:uLnTx/>
                <a:uFillTx/>
                <a:ea typeface="+mn-ea"/>
                <a:cs typeface="+mn-cs"/>
              </a:rPr>
              <a:t> (2020)</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817739" y="2128457"/>
            <a:ext cx="4833913" cy="3715181"/>
          </a:xfrm>
          <a:prstGeom prst="rect">
            <a:avLst/>
          </a:prstGeom>
        </p:spPr>
        <p:txBody>
          <a:bodyPr vert="horz" lIns="91440" tIns="45720" rIns="91440" bIns="45720" rtlCol="0">
            <a:normAutofit/>
          </a:bodyPr>
          <a:lstStyle/>
          <a:p>
            <a:pPr marL="0" indent="0">
              <a:lnSpc>
                <a:spcPct val="110000"/>
              </a:lnSpc>
              <a:spcBef>
                <a:spcPts val="0"/>
              </a:spcBef>
              <a:buNone/>
            </a:pPr>
            <a:r>
              <a:rPr lang="en-GB" sz="1100" dirty="0"/>
              <a:t>The HCFC Quota and Licence Tracker Desktop Application is a simple but powerful tool designed to assist National Ozone Officers in Article 5 countries in their daily work. The tracker enables the planning, calculating, monitoring and management of consumption quotas and licences for HCFCs. It can be simply used as a tracking tool, or for future planning by analysing and making adjustments with substances and quantities and directly assess the potential results on your national consumption.</a:t>
            </a:r>
          </a:p>
          <a:p>
            <a:pPr marL="0" indent="0">
              <a:lnSpc>
                <a:spcPct val="110000"/>
              </a:lnSpc>
              <a:spcBef>
                <a:spcPts val="0"/>
              </a:spcBef>
              <a:buNone/>
            </a:pPr>
            <a:endParaRPr lang="en-GB" sz="1100" dirty="0"/>
          </a:p>
          <a:p>
            <a:pPr marL="0" indent="0">
              <a:lnSpc>
                <a:spcPct val="110000"/>
              </a:lnSpc>
              <a:spcBef>
                <a:spcPts val="0"/>
              </a:spcBef>
              <a:buNone/>
            </a:pPr>
            <a:r>
              <a:rPr lang="en-GB" sz="1100" dirty="0"/>
              <a:t>The inbuilt gauge and summary information in the application will instantly display the HCFC quota used and that remaining according to what has been entered in terms of allocations assigned to specific companies.  The ODP values used in this tool are the values incorporated into the text of the Montreal Protocol which provides standardisation and ensures accuracy of your allocations. </a:t>
            </a:r>
          </a:p>
        </p:txBody>
      </p:sp>
      <p:sp>
        <p:nvSpPr>
          <p:cNvPr id="12" name="TextBox 11">
            <a:extLst>
              <a:ext uri="{FF2B5EF4-FFF2-40B4-BE49-F238E27FC236}">
                <a16:creationId xmlns:a16="http://schemas.microsoft.com/office/drawing/2014/main" id="{89A4C4F6-CD34-9EE5-A830-B1B1B573AA34}"/>
              </a:ext>
            </a:extLst>
          </p:cNvPr>
          <p:cNvSpPr txBox="1"/>
          <p:nvPr/>
        </p:nvSpPr>
        <p:spPr>
          <a:xfrm>
            <a:off x="6720374" y="4713325"/>
            <a:ext cx="4031655" cy="35394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GB" sz="1700" dirty="0">
                <a:solidFill>
                  <a:srgbClr val="1B3A7F"/>
                </a:solidFill>
                <a:hlinkClick r:id="rId2">
                  <a:extLst>
                    <a:ext uri="{A12FA001-AC4F-418D-AE19-62706E023703}">
                      <ahyp:hlinkClr xmlns:ahyp="http://schemas.microsoft.com/office/drawing/2018/hyperlinkcolor" val="tx"/>
                    </a:ext>
                  </a:extLst>
                </a:hlinkClick>
              </a:rPr>
              <a:t>Read the flyer in English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2" name="TextBox 1">
            <a:extLst>
              <a:ext uri="{FF2B5EF4-FFF2-40B4-BE49-F238E27FC236}">
                <a16:creationId xmlns:a16="http://schemas.microsoft.com/office/drawing/2014/main" id="{248789F1-3077-F34C-107D-28FA8F587745}"/>
              </a:ext>
            </a:extLst>
          </p:cNvPr>
          <p:cNvSpPr txBox="1"/>
          <p:nvPr/>
        </p:nvSpPr>
        <p:spPr>
          <a:xfrm>
            <a:off x="6812587" y="6173273"/>
            <a:ext cx="4031655" cy="35394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17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Access the app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A5A2DBAD-69D4-7162-7494-0CDF7224B9ED}"/>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capture d’écran, Police, symbole&#10;&#10;Description générée automatiquement">
            <a:extLst>
              <a:ext uri="{FF2B5EF4-FFF2-40B4-BE49-F238E27FC236}">
                <a16:creationId xmlns:a16="http://schemas.microsoft.com/office/drawing/2014/main" id="{9C0FA5A8-7FBF-EA68-E661-15752B6E191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8" name="Text Box 6">
            <a:extLst>
              <a:ext uri="{FF2B5EF4-FFF2-40B4-BE49-F238E27FC236}">
                <a16:creationId xmlns:a16="http://schemas.microsoft.com/office/drawing/2014/main" id="{05FDE85A-F284-263C-7928-8639DEAFD973}"/>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conception&#10;&#10;Description générée automatiquement">
            <a:hlinkClick r:id="rId2"/>
            <a:extLst>
              <a:ext uri="{FF2B5EF4-FFF2-40B4-BE49-F238E27FC236}">
                <a16:creationId xmlns:a16="http://schemas.microsoft.com/office/drawing/2014/main" id="{37ECDFB7-F3FA-642A-633E-3CE58E03FB8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692" y="948972"/>
            <a:ext cx="3334500" cy="4716546"/>
          </a:xfrm>
          <a:prstGeom prst="rect">
            <a:avLst/>
          </a:prstGeom>
        </p:spPr>
      </p:pic>
      <p:sp>
        <p:nvSpPr>
          <p:cNvPr id="21" name="Ellipse 20">
            <a:hlinkClick r:id="rId6" action="ppaction://hlinksldjump"/>
            <a:extLst>
              <a:ext uri="{FF2B5EF4-FFF2-40B4-BE49-F238E27FC236}">
                <a16:creationId xmlns:a16="http://schemas.microsoft.com/office/drawing/2014/main" id="{BA7BF899-905C-339F-16A5-528EF91CD68F}"/>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6" action="ppaction://hlinksldjump"/>
            <a:extLst>
              <a:ext uri="{FF2B5EF4-FFF2-40B4-BE49-F238E27FC236}">
                <a16:creationId xmlns:a16="http://schemas.microsoft.com/office/drawing/2014/main" id="{27C7F979-E8FA-4376-A8DC-E4F8510301A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3" name="Ellipse 22">
            <a:hlinkClick r:id="rId8" action="ppaction://hlinksldjump"/>
            <a:extLst>
              <a:ext uri="{FF2B5EF4-FFF2-40B4-BE49-F238E27FC236}">
                <a16:creationId xmlns:a16="http://schemas.microsoft.com/office/drawing/2014/main" id="{6B8A5AF1-CDDA-F428-13EC-FC0B8F76231D}"/>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8" action="ppaction://hlinksldjump"/>
            <a:extLst>
              <a:ext uri="{FF2B5EF4-FFF2-40B4-BE49-F238E27FC236}">
                <a16:creationId xmlns:a16="http://schemas.microsoft.com/office/drawing/2014/main" id="{079F139D-A9B9-BE0D-FBF3-F76FA6F3A5B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5" name="ZoneTexte 4">
            <a:extLst>
              <a:ext uri="{FF2B5EF4-FFF2-40B4-BE49-F238E27FC236}">
                <a16:creationId xmlns:a16="http://schemas.microsoft.com/office/drawing/2014/main" id="{01E41581-6F40-5EF0-B00E-10DDA8086CD1}"/>
              </a:ext>
            </a:extLst>
          </p:cNvPr>
          <p:cNvSpPr txBox="1"/>
          <p:nvPr/>
        </p:nvSpPr>
        <p:spPr>
          <a:xfrm>
            <a:off x="6757131" y="5488546"/>
            <a:ext cx="6666614" cy="353943"/>
          </a:xfrm>
          <a:prstGeom prst="rect">
            <a:avLst/>
          </a:prstGeom>
          <a:noFill/>
        </p:spPr>
        <p:txBody>
          <a:bodyPr wrap="square">
            <a:spAutoFit/>
          </a:bodyPr>
          <a:lstStyle/>
          <a:p>
            <a:r>
              <a:rPr lang="fr-FR" sz="1700" u="sng" dirty="0">
                <a:solidFill>
                  <a:srgbClr val="1B397F"/>
                </a:solidFill>
                <a:hlinkClick r:id="rId10">
                  <a:extLst>
                    <a:ext uri="{A12FA001-AC4F-418D-AE19-62706E023703}">
                      <ahyp:hlinkClr xmlns:ahyp="http://schemas.microsoft.com/office/drawing/2018/hyperlinkcolor" val="tx"/>
                    </a:ext>
                  </a:extLst>
                </a:hlinkClick>
              </a:rPr>
              <a:t>Lea aquí el folleto en español</a:t>
            </a:r>
            <a:endParaRPr lang="fr-FR" sz="1700" u="sng" dirty="0">
              <a:solidFill>
                <a:srgbClr val="1B397F"/>
              </a:solidFill>
            </a:endParaRPr>
          </a:p>
        </p:txBody>
      </p:sp>
      <p:sp>
        <p:nvSpPr>
          <p:cNvPr id="20" name="ZoneTexte 19">
            <a:extLst>
              <a:ext uri="{FF2B5EF4-FFF2-40B4-BE49-F238E27FC236}">
                <a16:creationId xmlns:a16="http://schemas.microsoft.com/office/drawing/2014/main" id="{E3E29143-52A5-9387-46EA-191D1626EAC1}"/>
              </a:ext>
            </a:extLst>
          </p:cNvPr>
          <p:cNvSpPr txBox="1"/>
          <p:nvPr/>
        </p:nvSpPr>
        <p:spPr>
          <a:xfrm>
            <a:off x="6757133" y="5096123"/>
            <a:ext cx="7283302" cy="353943"/>
          </a:xfrm>
          <a:prstGeom prst="rect">
            <a:avLst/>
          </a:prstGeom>
          <a:noFill/>
        </p:spPr>
        <p:txBody>
          <a:bodyPr wrap="square">
            <a:spAutoFit/>
          </a:bodyPr>
          <a:lstStyle/>
          <a:p>
            <a:r>
              <a:rPr lang="fr-FR" sz="1700" dirty="0">
                <a:solidFill>
                  <a:srgbClr val="1B397F"/>
                </a:solidFill>
                <a:hlinkClick r:id="rId11">
                  <a:extLst>
                    <a:ext uri="{A12FA001-AC4F-418D-AE19-62706E023703}">
                      <ahyp:hlinkClr xmlns:ahyp="http://schemas.microsoft.com/office/drawing/2018/hyperlinkcolor" val="tx"/>
                    </a:ext>
                  </a:extLst>
                </a:hlinkClick>
              </a:rPr>
              <a:t>Lisez le dépliant en français ici</a:t>
            </a:r>
            <a:endParaRPr lang="fr-FR" sz="1700" dirty="0">
              <a:solidFill>
                <a:srgbClr val="1B397F"/>
              </a:solidFill>
            </a:endParaRPr>
          </a:p>
        </p:txBody>
      </p:sp>
      <p:cxnSp>
        <p:nvCxnSpPr>
          <p:cNvPr id="9" name="Connecteur droit 8">
            <a:extLst>
              <a:ext uri="{FF2B5EF4-FFF2-40B4-BE49-F238E27FC236}">
                <a16:creationId xmlns:a16="http://schemas.microsoft.com/office/drawing/2014/main" id="{09A0CC3D-7EFE-623E-B808-5F02BB4BA322}"/>
              </a:ext>
            </a:extLst>
          </p:cNvPr>
          <p:cNvCxnSpPr/>
          <p:nvPr/>
        </p:nvCxnSpPr>
        <p:spPr>
          <a:xfrm>
            <a:off x="6812587" y="6047874"/>
            <a:ext cx="425344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3189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1"/>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1"/>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3"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F561FF-A7B8-4EB2-295F-BCC67A620DFA}"/>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F3615DB-070D-11EA-8376-99826E5A95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E1D7E426-F272-45D4-193F-AD18006519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18D8198B-55FC-9CD6-CB1A-83E92D9D934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1126583-F029-C79B-445B-26E765AF8AE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B52210ED-AC97-23E4-16DD-5C520EBD86B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65F6D044-918A-BA42-67F4-D3435541AF2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B9F48E47-1D14-D78D-7C1B-8B23DF76A87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0" name="Ellipse 9">
            <a:extLst>
              <a:ext uri="{FF2B5EF4-FFF2-40B4-BE49-F238E27FC236}">
                <a16:creationId xmlns:a16="http://schemas.microsoft.com/office/drawing/2014/main" id="{CF793712-F83D-B88C-0BDE-7EA0828E34A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capture d’écran, Police, symbole&#10;&#10;Description générée automatiquement">
            <a:extLst>
              <a:ext uri="{FF2B5EF4-FFF2-40B4-BE49-F238E27FC236}">
                <a16:creationId xmlns:a16="http://schemas.microsoft.com/office/drawing/2014/main" id="{D6903E92-A061-DE17-FFDB-A3E55F77D6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7" name="Text Box 6">
            <a:extLst>
              <a:ext uri="{FF2B5EF4-FFF2-40B4-BE49-F238E27FC236}">
                <a16:creationId xmlns:a16="http://schemas.microsoft.com/office/drawing/2014/main" id="{F54FF6F2-B525-A454-DADA-6E0E6A6A5DC6}"/>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8" name="Image 17" descr="Une image contenant texte, capture d’écran, Site web, Publicité en ligne&#10;&#10;Description générée automatiquement">
            <a:hlinkClick r:id="rId3"/>
            <a:extLst>
              <a:ext uri="{FF2B5EF4-FFF2-40B4-BE49-F238E27FC236}">
                <a16:creationId xmlns:a16="http://schemas.microsoft.com/office/drawing/2014/main" id="{642A0D8F-F0C1-1505-2813-45A4AE7604D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2811" y="945141"/>
            <a:ext cx="3333754" cy="4718581"/>
          </a:xfrm>
          <a:prstGeom prst="rect">
            <a:avLst/>
          </a:prstGeom>
        </p:spPr>
      </p:pic>
      <p:sp>
        <p:nvSpPr>
          <p:cNvPr id="24" name="Ellipse 23">
            <a:hlinkClick r:id="rId5" action="ppaction://hlinksldjump"/>
            <a:extLst>
              <a:ext uri="{FF2B5EF4-FFF2-40B4-BE49-F238E27FC236}">
                <a16:creationId xmlns:a16="http://schemas.microsoft.com/office/drawing/2014/main" id="{217635ED-CD59-06A9-70C5-AE2C1A2D8370}"/>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Cercle avec flèche gauche avec un remplissage uni">
            <a:hlinkClick r:id="rId5" action="ppaction://hlinksldjump"/>
            <a:extLst>
              <a:ext uri="{FF2B5EF4-FFF2-40B4-BE49-F238E27FC236}">
                <a16:creationId xmlns:a16="http://schemas.microsoft.com/office/drawing/2014/main" id="{4E51BB2B-BF2A-E24E-7BBF-369F4768B4A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6" name="Ellipse 25">
            <a:hlinkClick r:id="rId7" action="ppaction://hlinksldjump"/>
            <a:extLst>
              <a:ext uri="{FF2B5EF4-FFF2-40B4-BE49-F238E27FC236}">
                <a16:creationId xmlns:a16="http://schemas.microsoft.com/office/drawing/2014/main" id="{C23AFF72-2FC4-74F8-2A75-DAB07C5B1B0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Logement avec un remplissage uni">
            <a:hlinkClick r:id="rId7" action="ppaction://hlinksldjump"/>
            <a:extLst>
              <a:ext uri="{FF2B5EF4-FFF2-40B4-BE49-F238E27FC236}">
                <a16:creationId xmlns:a16="http://schemas.microsoft.com/office/drawing/2014/main" id="{7FC93ADA-7279-B3C5-926E-2A790CB235F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 name="TextBox 13">
            <a:extLst>
              <a:ext uri="{FF2B5EF4-FFF2-40B4-BE49-F238E27FC236}">
                <a16:creationId xmlns:a16="http://schemas.microsoft.com/office/drawing/2014/main" id="{79765733-7D0E-9D43-3D73-E8D9D158773F}"/>
              </a:ext>
            </a:extLst>
          </p:cNvPr>
          <p:cNvSpPr txBox="1"/>
          <p:nvPr/>
        </p:nvSpPr>
        <p:spPr>
          <a:xfrm>
            <a:off x="6297084" y="129640"/>
            <a:ext cx="4337614"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2700" b="0" i="0" u="none" strike="noStrike" kern="1200" cap="none" spc="0" normalizeH="0" baseline="0" noProof="0" dirty="0">
                <a:ln>
                  <a:noFill/>
                </a:ln>
                <a:solidFill>
                  <a:prstClr val="black"/>
                </a:solidFill>
                <a:effectLst/>
                <a:uLnTx/>
                <a:uFillTx/>
                <a:ea typeface="+mn-ea"/>
                <a:cs typeface="+mn-cs"/>
              </a:rPr>
              <a:t>New and improved </a:t>
            </a:r>
            <a:r>
              <a:rPr kumimoji="0" lang="en-GB" sz="2700" b="0" i="0" u="none" strike="noStrike" kern="1200" cap="none" spc="0" normalizeH="0" baseline="0" noProof="0" dirty="0" err="1">
                <a:ln>
                  <a:noFill/>
                </a:ln>
                <a:solidFill>
                  <a:prstClr val="black"/>
                </a:solidFill>
                <a:effectLst/>
                <a:uLnTx/>
                <a:uFillTx/>
                <a:ea typeface="+mn-ea"/>
                <a:cs typeface="+mn-cs"/>
              </a:rPr>
              <a:t>iPIC</a:t>
            </a:r>
            <a:r>
              <a:rPr kumimoji="0" lang="en-GB" sz="2700" b="0" i="0" u="none" strike="noStrike" kern="1200" cap="none" spc="0" normalizeH="0" baseline="0" noProof="0" dirty="0">
                <a:ln>
                  <a:noFill/>
                </a:ln>
                <a:solidFill>
                  <a:prstClr val="black"/>
                </a:solidFill>
                <a:effectLst/>
                <a:uLnTx/>
                <a:uFillTx/>
                <a:ea typeface="+mn-ea"/>
                <a:cs typeface="+mn-cs"/>
              </a:rPr>
              <a:t> (Informal Prior Informed Consent) platform </a:t>
            </a:r>
            <a:r>
              <a:rPr kumimoji="0" lang="en-GB" sz="2700" b="0" i="1" u="none" strike="noStrike" kern="1200" cap="none" spc="0" normalizeH="0" baseline="0" noProof="0" dirty="0">
                <a:ln>
                  <a:noFill/>
                </a:ln>
                <a:solidFill>
                  <a:prstClr val="black"/>
                </a:solidFill>
                <a:effectLst/>
                <a:uLnTx/>
                <a:uFillTx/>
                <a:ea typeface="+mn-ea"/>
                <a:cs typeface="+mn-cs"/>
              </a:rPr>
              <a:t>(2020)</a:t>
            </a:r>
            <a:endParaRPr kumimoji="0" lang="en-US" sz="2700" b="0" i="1" u="none" strike="noStrike" kern="1200" cap="none" spc="0" normalizeH="0" baseline="0" noProof="0" dirty="0">
              <a:ln>
                <a:noFill/>
              </a:ln>
              <a:solidFill>
                <a:prstClr val="black"/>
              </a:solidFill>
              <a:effectLst/>
              <a:uLnTx/>
              <a:uFillTx/>
              <a:ea typeface="+mn-ea"/>
              <a:cs typeface="+mn-cs"/>
            </a:endParaRPr>
          </a:p>
        </p:txBody>
      </p:sp>
      <p:sp>
        <p:nvSpPr>
          <p:cNvPr id="3" name="Content Placeholder 2">
            <a:extLst>
              <a:ext uri="{FF2B5EF4-FFF2-40B4-BE49-F238E27FC236}">
                <a16:creationId xmlns:a16="http://schemas.microsoft.com/office/drawing/2014/main" id="{B8D926C7-8EE2-5EB3-724F-C769C9CF2E68}"/>
              </a:ext>
            </a:extLst>
          </p:cNvPr>
          <p:cNvSpPr txBox="1">
            <a:spLocks/>
          </p:cNvSpPr>
          <p:nvPr/>
        </p:nvSpPr>
        <p:spPr>
          <a:xfrm>
            <a:off x="6456246" y="1584843"/>
            <a:ext cx="5230816" cy="4141361"/>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Font typeface="Arial" panose="020B0604020202020204" pitchFamily="34" charset="0"/>
              <a:buNone/>
            </a:pPr>
            <a:r>
              <a:rPr lang="en-GB" sz="1100" dirty="0"/>
              <a:t>The new </a:t>
            </a:r>
            <a:r>
              <a:rPr lang="en-GB" sz="1100" dirty="0" err="1"/>
              <a:t>iPIC</a:t>
            </a:r>
            <a:r>
              <a:rPr lang="en-GB" sz="1100" dirty="0"/>
              <a:t> (Informal Prior Informed Consent) online system provides member countries with a standardised and personalised access to key licensing system data in each of the participating countries. As of June 2022, </a:t>
            </a:r>
            <a:r>
              <a:rPr lang="en-GB" sz="1100" dirty="0" err="1"/>
              <a:t>iPIC</a:t>
            </a:r>
            <a:r>
              <a:rPr lang="en-GB" sz="1100" dirty="0"/>
              <a:t> has at least 100 participating countries plus the European Union and lists more than 2000 companies authorised to trade ODS and hydrofluorocarbons (HFCs) in its database. Countries that have not yet registered to use </a:t>
            </a:r>
            <a:r>
              <a:rPr lang="en-GB" sz="1100" dirty="0" err="1"/>
              <a:t>iPIC</a:t>
            </a:r>
            <a:r>
              <a:rPr lang="en-GB" sz="1100" dirty="0"/>
              <a:t> Online are strongly encouraged to do so to help enhance their national monitoring and control of legal trade and unwanted trade in substances controlled under the Montreal Protocol.</a:t>
            </a:r>
          </a:p>
          <a:p>
            <a:pPr marL="0" indent="0">
              <a:lnSpc>
                <a:spcPct val="110000"/>
              </a:lnSpc>
              <a:spcBef>
                <a:spcPts val="0"/>
              </a:spcBef>
              <a:buFont typeface="Arial" panose="020B0604020202020204" pitchFamily="34" charset="0"/>
              <a:buNone/>
            </a:pPr>
            <a:endParaRPr lang="en-GB" sz="1100" dirty="0"/>
          </a:p>
          <a:p>
            <a:pPr marL="0" indent="0">
              <a:lnSpc>
                <a:spcPct val="110000"/>
              </a:lnSpc>
              <a:spcBef>
                <a:spcPts val="0"/>
              </a:spcBef>
              <a:buFont typeface="Arial" panose="020B0604020202020204" pitchFamily="34" charset="0"/>
              <a:buNone/>
            </a:pPr>
            <a:r>
              <a:rPr lang="en-GB" sz="1100" dirty="0"/>
              <a:t>Following consultations with active users of </a:t>
            </a:r>
            <a:r>
              <a:rPr lang="en-GB" sz="1100" dirty="0" err="1"/>
              <a:t>iPIC</a:t>
            </a:r>
            <a:r>
              <a:rPr lang="en-GB" sz="1100" dirty="0"/>
              <a:t> Online, the platform has been revised to further simplify its use and provide basic and straightforward information to trade and customs authorities to facilitate approval of ODS shipment and issuance of appropriate import/export licence.</a:t>
            </a:r>
          </a:p>
          <a:p>
            <a:pPr marL="0" indent="0">
              <a:lnSpc>
                <a:spcPct val="110000"/>
              </a:lnSpc>
              <a:spcBef>
                <a:spcPts val="0"/>
              </a:spcBef>
              <a:buFont typeface="Arial" panose="020B0604020202020204" pitchFamily="34" charset="0"/>
              <a:buNone/>
            </a:pPr>
            <a:endParaRPr lang="en-GB" sz="1100" dirty="0"/>
          </a:p>
          <a:p>
            <a:pPr marL="0" indent="0">
              <a:lnSpc>
                <a:spcPct val="110000"/>
              </a:lnSpc>
              <a:spcBef>
                <a:spcPts val="0"/>
              </a:spcBef>
              <a:buFont typeface="Arial" panose="020B0604020202020204" pitchFamily="34" charset="0"/>
              <a:buNone/>
            </a:pPr>
            <a:r>
              <a:rPr lang="en-GB" sz="1100" dirty="0"/>
              <a:t>Contact your UNEP Regional Coordinators or the </a:t>
            </a:r>
            <a:r>
              <a:rPr lang="en-GB" sz="1100" dirty="0" err="1"/>
              <a:t>iPIC</a:t>
            </a:r>
            <a:r>
              <a:rPr lang="en-GB" sz="1100" dirty="0"/>
              <a:t> Online Administrator for more information.</a:t>
            </a:r>
          </a:p>
        </p:txBody>
      </p:sp>
      <p:sp>
        <p:nvSpPr>
          <p:cNvPr id="9" name="TextBox 11">
            <a:extLst>
              <a:ext uri="{FF2B5EF4-FFF2-40B4-BE49-F238E27FC236}">
                <a16:creationId xmlns:a16="http://schemas.microsoft.com/office/drawing/2014/main" id="{9673A0A6-CB87-D3A0-E448-15D10B605940}"/>
              </a:ext>
            </a:extLst>
          </p:cNvPr>
          <p:cNvSpPr txBox="1"/>
          <p:nvPr/>
        </p:nvSpPr>
        <p:spPr>
          <a:xfrm>
            <a:off x="6456246" y="4740392"/>
            <a:ext cx="5638802" cy="1061829"/>
          </a:xfrm>
          <a:prstGeom prst="rect">
            <a:avLst/>
          </a:prstGeom>
          <a:noFill/>
        </p:spPr>
        <p:txBody>
          <a:bodyPr wrap="square">
            <a:spAutoFit/>
          </a:bodyPr>
          <a:lstStyle/>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200" i="0" u="none" strike="noStrike" kern="1200" cap="none" spc="0" normalizeH="0" baseline="0" noProof="0" dirty="0">
                <a:ln>
                  <a:noFill/>
                </a:ln>
                <a:solidFill>
                  <a:srgbClr val="1B397F"/>
                </a:solidFill>
                <a:effectLst/>
                <a:uLnTx/>
                <a:uFillTx/>
                <a:ea typeface="+mn-ea"/>
                <a:cs typeface="+mn-cs"/>
                <a:hlinkClick r:id="rId9">
                  <a:extLst>
                    <a:ext uri="{A12FA001-AC4F-418D-AE19-62706E023703}">
                      <ahyp:hlinkClr xmlns:ahyp="http://schemas.microsoft.com/office/drawing/2018/hyperlinkcolor" val="tx"/>
                    </a:ext>
                  </a:extLst>
                </a:hlinkClick>
              </a:rPr>
              <a:t>Access iPIC online</a:t>
            </a:r>
            <a:endParaRPr lang="en-GB" sz="1200" dirty="0">
              <a:solidFill>
                <a:srgbClr val="1B397F"/>
              </a:solidFill>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GB" sz="1200" i="0" u="none" strike="noStrike" kern="1200" cap="none" spc="0" normalizeH="0" baseline="0" noProof="0" dirty="0">
                <a:ln>
                  <a:noFill/>
                </a:ln>
                <a:solidFill>
                  <a:srgbClr val="1B397F"/>
                </a:solidFill>
                <a:effectLst/>
                <a:uLnTx/>
                <a:uFillTx/>
                <a:ea typeface="+mn-ea"/>
                <a:cs typeface="+mn-cs"/>
                <a:hlinkClick r:id="rId3">
                  <a:extLst>
                    <a:ext uri="{A12FA001-AC4F-418D-AE19-62706E023703}">
                      <ahyp:hlinkClr xmlns:ahyp="http://schemas.microsoft.com/office/drawing/2018/hyperlinkcolor" val="tx"/>
                    </a:ext>
                  </a:extLst>
                </a:hlinkClick>
              </a:rPr>
              <a:t>Download iPIC flyer in English here</a:t>
            </a:r>
            <a:endParaRPr kumimoji="0" lang="en-GB" sz="1200" i="0" u="none" strike="noStrike" kern="1200" cap="none" spc="0" normalizeH="0" baseline="0" noProof="0" dirty="0">
              <a:ln>
                <a:noFill/>
              </a:ln>
              <a:solidFill>
                <a:srgbClr val="1B397F"/>
              </a:solidFill>
              <a:effectLst/>
              <a:uLnTx/>
              <a:uFillTx/>
              <a:ea typeface="+mn-ea"/>
              <a:cs typeface="+mn-cs"/>
            </a:endParaRPr>
          </a:p>
          <a:p>
            <a:pPr marR="0" lvl="0" algn="l" defTabSz="914400" rtl="0" eaLnBrk="1" fontAlgn="auto" latinLnBrk="0" hangingPunct="1">
              <a:lnSpc>
                <a:spcPct val="100000"/>
              </a:lnSpc>
              <a:spcBef>
                <a:spcPts val="0"/>
              </a:spcBef>
              <a:spcAft>
                <a:spcPts val="600"/>
              </a:spcAft>
              <a:buClrTx/>
              <a:buSzTx/>
              <a:tabLst/>
              <a:defRPr/>
            </a:pPr>
            <a:endParaRPr lang="fr-FR" sz="1200" i="0" u="none" strike="noStrike" dirty="0">
              <a:solidFill>
                <a:srgbClr val="1B397F"/>
              </a:solidFill>
              <a:effectLst/>
              <a:hlinkClick r:id="rId10">
                <a:extLst>
                  <a:ext uri="{A12FA001-AC4F-418D-AE19-62706E023703}">
                    <ahyp:hlinkClr xmlns:ahyp="http://schemas.microsoft.com/office/drawing/2018/hyperlinkcolor" val="tx"/>
                  </a:ext>
                </a:extLst>
              </a:hlinkClick>
            </a:endParaRP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fr-FR" sz="1200" i="0" u="none" strike="noStrike" dirty="0">
                <a:solidFill>
                  <a:srgbClr val="1B397F"/>
                </a:solidFill>
                <a:effectLst/>
                <a:hlinkClick r:id="rId11">
                  <a:extLst>
                    <a:ext uri="{A12FA001-AC4F-418D-AE19-62706E023703}">
                      <ahyp:hlinkClr xmlns:ahyp="http://schemas.microsoft.com/office/drawing/2018/hyperlinkcolor" val="tx"/>
                    </a:ext>
                  </a:extLst>
                </a:hlinkClick>
              </a:rPr>
              <a:t>Read the </a:t>
            </a:r>
            <a:r>
              <a:rPr lang="fr-FR" sz="1200" i="0" u="none" strike="noStrike" dirty="0" err="1">
                <a:solidFill>
                  <a:srgbClr val="1B397F"/>
                </a:solidFill>
                <a:effectLst/>
                <a:hlinkClick r:id="rId11">
                  <a:extLst>
                    <a:ext uri="{A12FA001-AC4F-418D-AE19-62706E023703}">
                      <ahyp:hlinkClr xmlns:ahyp="http://schemas.microsoft.com/office/drawing/2018/hyperlinkcolor" val="tx"/>
                    </a:ext>
                  </a:extLst>
                </a:hlinkClick>
              </a:rPr>
              <a:t>iPIC</a:t>
            </a:r>
            <a:r>
              <a:rPr lang="fr-FR" sz="1200" i="0" u="none" strike="noStrike" dirty="0">
                <a:solidFill>
                  <a:srgbClr val="1B397F"/>
                </a:solidFill>
                <a:effectLst/>
                <a:hlinkClick r:id="rId11">
                  <a:extLst>
                    <a:ext uri="{A12FA001-AC4F-418D-AE19-62706E023703}">
                      <ahyp:hlinkClr xmlns:ahyp="http://schemas.microsoft.com/office/drawing/2018/hyperlinkcolor" val="tx"/>
                    </a:ext>
                  </a:extLst>
                </a:hlinkClick>
              </a:rPr>
              <a:t> 2024 Annual Report in English </a:t>
            </a:r>
            <a:r>
              <a:rPr lang="fr-FR" sz="1200" i="0" u="none" strike="noStrike" dirty="0" err="1">
                <a:solidFill>
                  <a:srgbClr val="1B397F"/>
                </a:solidFill>
                <a:effectLst/>
                <a:hlinkClick r:id="rId11">
                  <a:extLst>
                    <a:ext uri="{A12FA001-AC4F-418D-AE19-62706E023703}">
                      <ahyp:hlinkClr xmlns:ahyp="http://schemas.microsoft.com/office/drawing/2018/hyperlinkcolor" val="tx"/>
                    </a:ext>
                  </a:extLst>
                </a:hlinkClick>
              </a:rPr>
              <a:t>here</a:t>
            </a:r>
            <a:endParaRPr lang="fr-FR" sz="1200" i="0" u="none" strike="noStrike" dirty="0">
              <a:solidFill>
                <a:srgbClr val="1B397F"/>
              </a:solidFill>
              <a:effectLst/>
            </a:endParaRPr>
          </a:p>
        </p:txBody>
      </p:sp>
    </p:spTree>
    <p:extLst>
      <p:ext uri="{BB962C8B-B14F-4D97-AF65-F5344CB8AC3E}">
        <p14:creationId xmlns:p14="http://schemas.microsoft.com/office/powerpoint/2010/main" val="273042615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4"/>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6"/>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6"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B12C61D-F429-62CC-95B9-3635DD112F7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6F58A52D-8636-B15F-127A-B918950B8F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8" name="Rectangle 17">
            <a:extLst>
              <a:ext uri="{FF2B5EF4-FFF2-40B4-BE49-F238E27FC236}">
                <a16:creationId xmlns:a16="http://schemas.microsoft.com/office/drawing/2014/main" id="{0A056732-4FD6-E0AE-1E4C-DF07BD59D8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9" name="Rectangle 18">
            <a:extLst>
              <a:ext uri="{FF2B5EF4-FFF2-40B4-BE49-F238E27FC236}">
                <a16:creationId xmlns:a16="http://schemas.microsoft.com/office/drawing/2014/main" id="{1E76D4AB-B7CB-1983-3DD0-BC6A8A56EA2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20" name="Rectangle 19">
            <a:extLst>
              <a:ext uri="{FF2B5EF4-FFF2-40B4-BE49-F238E27FC236}">
                <a16:creationId xmlns:a16="http://schemas.microsoft.com/office/drawing/2014/main" id="{839E6A75-2262-1BDD-A9FD-CC145391CE8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21" name="Oval 41">
            <a:extLst>
              <a:ext uri="{FF2B5EF4-FFF2-40B4-BE49-F238E27FC236}">
                <a16:creationId xmlns:a16="http://schemas.microsoft.com/office/drawing/2014/main" id="{2563DF87-9038-E442-152E-8127A7813FC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22" name="Rectangle 21">
            <a:extLst>
              <a:ext uri="{FF2B5EF4-FFF2-40B4-BE49-F238E27FC236}">
                <a16:creationId xmlns:a16="http://schemas.microsoft.com/office/drawing/2014/main" id="{C312DE96-44EF-D517-1538-B5C625795E4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817746" y="887920"/>
            <a:ext cx="4412668"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GWP-ODP Calculator </a:t>
            </a:r>
            <a:r>
              <a:rPr kumimoji="0" lang="en-GB" sz="3200" b="0" i="1" u="none" strike="noStrike" kern="1200" cap="none" spc="0" normalizeH="0" baseline="0" noProof="0" dirty="0">
                <a:ln>
                  <a:noFill/>
                </a:ln>
                <a:solidFill>
                  <a:prstClr val="black"/>
                </a:solidFill>
                <a:effectLst/>
                <a:uLnTx/>
                <a:uFillTx/>
                <a:ea typeface="+mn-ea"/>
                <a:cs typeface="+mn-cs"/>
              </a:rPr>
              <a:t>(2018)</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817745" y="2176714"/>
            <a:ext cx="4917056" cy="2916000"/>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UNEP OzonAction GWP-ODP Calculator app will help you to convert between values in metric tonnes, ODP tonnes and CO2-equivalent tonnes (or kg) of substances controlled by the Montreal Protocol and their alternatives. The updated application now includes a new “Kigali Amendment” mode.</a:t>
            </a:r>
          </a:p>
          <a:p>
            <a:pPr marL="0" indent="0">
              <a:lnSpc>
                <a:spcPct val="110000"/>
              </a:lnSpc>
              <a:spcBef>
                <a:spcPts val="0"/>
              </a:spcBef>
              <a:buNone/>
            </a:pPr>
            <a:endParaRPr lang="en-GB" sz="1300" dirty="0"/>
          </a:p>
          <a:p>
            <a:pPr marL="0" indent="0">
              <a:lnSpc>
                <a:spcPct val="110000"/>
              </a:lnSpc>
              <a:spcBef>
                <a:spcPts val="0"/>
              </a:spcBef>
              <a:buNone/>
            </a:pPr>
            <a:r>
              <a:rPr lang="en-GB" sz="1300" dirty="0"/>
              <a:t>It is very important to note that in the Kigali Amendment mode the GWP values provided are those specified in the Kigali Amendment to the Montreal Protocol, i.e. GWP values are only assigned to controlled HFCs.</a:t>
            </a:r>
          </a:p>
        </p:txBody>
      </p:sp>
      <p:sp>
        <p:nvSpPr>
          <p:cNvPr id="12" name="TextBox 11">
            <a:extLst>
              <a:ext uri="{FF2B5EF4-FFF2-40B4-BE49-F238E27FC236}">
                <a16:creationId xmlns:a16="http://schemas.microsoft.com/office/drawing/2014/main" id="{89A4C4F6-CD34-9EE5-A830-B1B1B573AA34}"/>
              </a:ext>
            </a:extLst>
          </p:cNvPr>
          <p:cNvSpPr txBox="1"/>
          <p:nvPr/>
        </p:nvSpPr>
        <p:spPr>
          <a:xfrm>
            <a:off x="6780479" y="5151198"/>
            <a:ext cx="403165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 </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TextBox 1">
            <a:extLst>
              <a:ext uri="{FF2B5EF4-FFF2-40B4-BE49-F238E27FC236}">
                <a16:creationId xmlns:a16="http://schemas.microsoft.com/office/drawing/2014/main" id="{248789F1-3077-F34C-107D-28FA8F587745}"/>
              </a:ext>
            </a:extLst>
          </p:cNvPr>
          <p:cNvSpPr txBox="1"/>
          <p:nvPr/>
        </p:nvSpPr>
        <p:spPr>
          <a:xfrm>
            <a:off x="6780479" y="5569970"/>
            <a:ext cx="403165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3" name="Ellipse 12">
            <a:extLst>
              <a:ext uri="{FF2B5EF4-FFF2-40B4-BE49-F238E27FC236}">
                <a16:creationId xmlns:a16="http://schemas.microsoft.com/office/drawing/2014/main" id="{6EB1DE84-0EB2-2659-8560-DD4D0522CB81}"/>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Bleu électrique, capture d’écran, Police, symbole&#10;&#10;Description générée automatiquement">
            <a:extLst>
              <a:ext uri="{FF2B5EF4-FFF2-40B4-BE49-F238E27FC236}">
                <a16:creationId xmlns:a16="http://schemas.microsoft.com/office/drawing/2014/main" id="{49D10D77-F55C-362E-6E64-BD301CC7BEC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7" name="Text Box 6">
            <a:extLst>
              <a:ext uri="{FF2B5EF4-FFF2-40B4-BE49-F238E27FC236}">
                <a16:creationId xmlns:a16="http://schemas.microsoft.com/office/drawing/2014/main" id="{CCB07EA9-8A68-E72E-B476-6A2B88B1B494}"/>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9" name="Image 8" descr="Une image contenant texte, Téléphone mobile, capture d’écran, Appareil de communication&#10;&#10;Description générée automatiquement">
            <a:hlinkClick r:id="rId2"/>
            <a:extLst>
              <a:ext uri="{FF2B5EF4-FFF2-40B4-BE49-F238E27FC236}">
                <a16:creationId xmlns:a16="http://schemas.microsoft.com/office/drawing/2014/main" id="{09B746F7-97BD-690A-6225-630EC609BC3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39184" y="899038"/>
            <a:ext cx="3362822" cy="4756607"/>
          </a:xfrm>
          <a:prstGeom prst="rect">
            <a:avLst/>
          </a:prstGeom>
        </p:spPr>
      </p:pic>
      <p:sp>
        <p:nvSpPr>
          <p:cNvPr id="3" name="Ellipse 2">
            <a:hlinkClick r:id="rId6" action="ppaction://hlinksldjump"/>
            <a:extLst>
              <a:ext uri="{FF2B5EF4-FFF2-40B4-BE49-F238E27FC236}">
                <a16:creationId xmlns:a16="http://schemas.microsoft.com/office/drawing/2014/main" id="{A5CE391D-05B8-8A5D-695D-F93BD8F79EE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6" action="ppaction://hlinksldjump"/>
            <a:extLst>
              <a:ext uri="{FF2B5EF4-FFF2-40B4-BE49-F238E27FC236}">
                <a16:creationId xmlns:a16="http://schemas.microsoft.com/office/drawing/2014/main" id="{C6B53232-FDE2-23A4-04D6-2A786DB48498}"/>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8" name="Ellipse 7">
            <a:hlinkClick r:id="rId8" action="ppaction://hlinksldjump"/>
            <a:extLst>
              <a:ext uri="{FF2B5EF4-FFF2-40B4-BE49-F238E27FC236}">
                <a16:creationId xmlns:a16="http://schemas.microsoft.com/office/drawing/2014/main" id="{A8102683-D3C7-57F3-18CD-B9CF47A47F6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1" name="Graphique 10" descr="Logement avec un remplissage uni">
            <a:hlinkClick r:id="rId8" action="ppaction://hlinksldjump"/>
            <a:extLst>
              <a:ext uri="{FF2B5EF4-FFF2-40B4-BE49-F238E27FC236}">
                <a16:creationId xmlns:a16="http://schemas.microsoft.com/office/drawing/2014/main" id="{76B616B5-0713-0535-3CBE-1CE8C39936D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7123312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8"/>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8"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4B72D-E6B2-721A-5463-218316F698C2}"/>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1005E6B1-5FBD-BC46-37AE-F83CB61D23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EF82169-3435-36DC-C3C2-909D38671D4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BD783A2C-ED15-82FE-BD09-FCAACC0557F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907A4537-C5D2-C799-3DD0-725E9262906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AA76C17-07B3-F080-AF7F-8A7DD36D3E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D1782F04-E59F-34B3-BCE3-FF1413B1F07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A071FF1-C714-9172-ACB7-C0E4E4C372B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942ED643-6F83-E934-3B01-D303BE8E7EB8}"/>
              </a:ext>
            </a:extLst>
          </p:cNvPr>
          <p:cNvSpPr txBox="1"/>
          <p:nvPr/>
        </p:nvSpPr>
        <p:spPr>
          <a:xfrm>
            <a:off x="6583015" y="1434859"/>
            <a:ext cx="5151786"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Refrigerant Identifier Video series: Guidance on how to identify refrigerants using a refrigerant identifier </a:t>
            </a:r>
            <a:r>
              <a:rPr kumimoji="0" lang="en-GB" sz="3200" b="0" i="1" u="none" strike="noStrike" kern="1200" cap="none" spc="0" normalizeH="0" baseline="0" noProof="0" dirty="0">
                <a:ln>
                  <a:noFill/>
                </a:ln>
                <a:solidFill>
                  <a:prstClr val="black"/>
                </a:solidFill>
                <a:effectLst/>
                <a:uLnTx/>
                <a:uFillTx/>
                <a:ea typeface="+mn-ea"/>
                <a:cs typeface="+mn-cs"/>
              </a:rPr>
              <a:t>(2018)</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57DD514B-FDED-855D-6F0D-9EF6CC9A9E59}"/>
              </a:ext>
            </a:extLst>
          </p:cNvPr>
          <p:cNvSpPr>
            <a:spLocks noGrp="1"/>
          </p:cNvSpPr>
          <p:nvPr>
            <p:ph idx="4294967295"/>
          </p:nvPr>
        </p:nvSpPr>
        <p:spPr>
          <a:xfrm>
            <a:off x="6624564" y="3233601"/>
            <a:ext cx="4953877" cy="2588037"/>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Video series on guidance on how to identify refrigerants using a refrigerant identifier. This new </a:t>
            </a:r>
            <a:r>
              <a:rPr lang="en-GB" sz="1300" dirty="0" err="1"/>
              <a:t>OzonAction</a:t>
            </a:r>
            <a:r>
              <a:rPr lang="en-GB" sz="1300" dirty="0"/>
              <a:t> video series consists of short instructional videos showing how to use and maintain a</a:t>
            </a:r>
          </a:p>
          <a:p>
            <a:pPr marL="0" indent="0">
              <a:lnSpc>
                <a:spcPct val="110000"/>
              </a:lnSpc>
              <a:spcBef>
                <a:spcPts val="0"/>
              </a:spcBef>
              <a:buNone/>
            </a:pPr>
            <a:r>
              <a:rPr lang="en-GB" sz="1300" dirty="0"/>
              <a:t>refrigerant identifier. The videos provide useful guidance on safety and best practice, understanding the difference between different identifier units, testing procedures and identification of results. It is intended for use by Montreal Protocol National Ozone Officers, Customs and Enforcement Officers as well as technicians involved in the servicing and maintenance of refrigeration and air-conditioning systems.</a:t>
            </a:r>
          </a:p>
        </p:txBody>
      </p:sp>
      <p:sp>
        <p:nvSpPr>
          <p:cNvPr id="3" name="TextBox 2">
            <a:extLst>
              <a:ext uri="{FF2B5EF4-FFF2-40B4-BE49-F238E27FC236}">
                <a16:creationId xmlns:a16="http://schemas.microsoft.com/office/drawing/2014/main" id="{9A576A0F-9317-7CC0-1EA2-04733718420E}"/>
              </a:ext>
            </a:extLst>
          </p:cNvPr>
          <p:cNvSpPr txBox="1"/>
          <p:nvPr/>
        </p:nvSpPr>
        <p:spPr>
          <a:xfrm>
            <a:off x="6624564" y="5694900"/>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Download the guide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EE7C5454-704B-F5BB-5743-6C580C17FB6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capture d’écran, Police, symbole&#10;&#10;Description générée automatiquement">
            <a:extLst>
              <a:ext uri="{FF2B5EF4-FFF2-40B4-BE49-F238E27FC236}">
                <a16:creationId xmlns:a16="http://schemas.microsoft.com/office/drawing/2014/main" id="{7A14C1E2-F3DA-1DB3-67FA-5DE1A17EA2C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7" name="Text Box 6">
            <a:extLst>
              <a:ext uri="{FF2B5EF4-FFF2-40B4-BE49-F238E27FC236}">
                <a16:creationId xmlns:a16="http://schemas.microsoft.com/office/drawing/2014/main" id="{A8A0360E-8CDA-1730-0467-2173FDCF93E1}"/>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conception&#10;&#10;Description générée automatiquement">
            <a:hlinkClick r:id="rId2"/>
            <a:extLst>
              <a:ext uri="{FF2B5EF4-FFF2-40B4-BE49-F238E27FC236}">
                <a16:creationId xmlns:a16="http://schemas.microsoft.com/office/drawing/2014/main" id="{1EDB5A65-7BC1-A28E-5E00-5DE30692E01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9255" y="938065"/>
            <a:ext cx="3346753" cy="4732733"/>
          </a:xfrm>
          <a:prstGeom prst="rect">
            <a:avLst/>
          </a:prstGeom>
        </p:spPr>
      </p:pic>
      <p:sp>
        <p:nvSpPr>
          <p:cNvPr id="5" name="Ellipse 4">
            <a:hlinkClick r:id="rId5" action="ppaction://hlinksldjump"/>
            <a:extLst>
              <a:ext uri="{FF2B5EF4-FFF2-40B4-BE49-F238E27FC236}">
                <a16:creationId xmlns:a16="http://schemas.microsoft.com/office/drawing/2014/main" id="{274A970E-6A9B-E481-FDDE-1F296AAA032F}"/>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5" action="ppaction://hlinksldjump"/>
            <a:extLst>
              <a:ext uri="{FF2B5EF4-FFF2-40B4-BE49-F238E27FC236}">
                <a16:creationId xmlns:a16="http://schemas.microsoft.com/office/drawing/2014/main" id="{A0D83CD3-C270-B91B-B970-BDAA8D3044C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B215D558-937E-B02B-C5F5-945A38D8C30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CF984D23-627D-3BF8-628B-133096AE93B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01769917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42F84-DA96-871C-2B9F-704AE3371BFB}"/>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19ABAC6-4BEF-AB65-6073-D6827DF066B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97E554D6-6052-F7E8-BA22-E80A2CB47C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2F361F7A-C6FC-5A6A-B16B-D198374372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4F7C999B-6650-1CDA-1A7F-367B4B0893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62EAD75C-D4DB-538B-7614-497083C94FD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0A2793D5-4D1B-0FA1-2C73-986A9006332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F67C25DB-4CDE-BDD5-CFBA-2B2B1BE9537C}"/>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28FCD99B-827C-3DA3-17FD-381963AE5C0F}"/>
              </a:ext>
            </a:extLst>
          </p:cNvPr>
          <p:cNvSpPr txBox="1"/>
          <p:nvPr/>
        </p:nvSpPr>
        <p:spPr>
          <a:xfrm>
            <a:off x="6592386" y="799739"/>
            <a:ext cx="3459578"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err="1">
                <a:ln>
                  <a:noFill/>
                </a:ln>
                <a:solidFill>
                  <a:prstClr val="black"/>
                </a:solidFill>
                <a:effectLst/>
                <a:uLnTx/>
                <a:uFillTx/>
                <a:ea typeface="+mn-ea"/>
                <a:cs typeface="+mn-cs"/>
              </a:rPr>
              <a:t>WhatGas</a:t>
            </a:r>
            <a:r>
              <a:rPr kumimoji="0" lang="en-US" sz="3200" b="0" i="0" u="none" strike="noStrike" kern="1200" cap="none" spc="0" normalizeH="0" baseline="0" noProof="0" dirty="0">
                <a:ln>
                  <a:noFill/>
                </a:ln>
                <a:solidFill>
                  <a:prstClr val="black"/>
                </a:solidFill>
                <a:effectLst/>
                <a:uLnTx/>
                <a:uFillTx/>
                <a:ea typeface="+mn-ea"/>
                <a:cs typeface="+mn-cs"/>
              </a:rPr>
              <a:t>? </a:t>
            </a:r>
            <a:r>
              <a:rPr kumimoji="0" lang="en-US" sz="3200" b="0" i="1" u="none" strike="noStrike" kern="1200" cap="none" spc="0" normalizeH="0" baseline="0" noProof="0" dirty="0">
                <a:ln>
                  <a:noFill/>
                </a:ln>
                <a:solidFill>
                  <a:prstClr val="black"/>
                </a:solidFill>
                <a:effectLst/>
                <a:uLnTx/>
                <a:uFillTx/>
                <a:ea typeface="+mn-ea"/>
                <a:cs typeface="+mn-cs"/>
              </a:rPr>
              <a:t>(2018)</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9DE4AA56-DE57-7561-F2FD-1181D25D91D5}"/>
              </a:ext>
            </a:extLst>
          </p:cNvPr>
          <p:cNvSpPr>
            <a:spLocks noGrp="1"/>
          </p:cNvSpPr>
          <p:nvPr>
            <p:ph idx="4294967295"/>
          </p:nvPr>
        </p:nvSpPr>
        <p:spPr>
          <a:xfrm>
            <a:off x="6624565" y="2016597"/>
            <a:ext cx="5110236" cy="318459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a:t>
            </a:r>
            <a:r>
              <a:rPr lang="en-GB" sz="1300" dirty="0" err="1"/>
              <a:t>OzonAction</a:t>
            </a:r>
            <a:r>
              <a:rPr lang="en-GB" sz="1300" dirty="0"/>
              <a:t> ‘</a:t>
            </a:r>
            <a:r>
              <a:rPr lang="en-GB" sz="1300" dirty="0" err="1"/>
              <a:t>WhatGas</a:t>
            </a:r>
            <a:r>
              <a:rPr lang="en-GB" sz="1300" dirty="0"/>
              <a:t>?’ application is an information and identification tool for refrigerants gases: ozone depleting substances (ODS), HFCs and other alternatives. It is intended to provide some stakeholders, including Montreal Protocol National Ozone Officers, customs officers, and refrigeration and air-conditioning technicians with a modern, easy-to-use tool that can be accessed via mobile devices or the </a:t>
            </a:r>
            <a:r>
              <a:rPr lang="en-GB" sz="1300" dirty="0" err="1"/>
              <a:t>OzonAction</a:t>
            </a:r>
            <a:r>
              <a:rPr lang="en-GB" sz="1300" dirty="0"/>
              <a:t> website to facilitate work in the field, when dealing with or inspecting ODS and alternatives, and as a useful reference tool.</a:t>
            </a:r>
          </a:p>
          <a:p>
            <a:pPr marL="0" indent="0">
              <a:lnSpc>
                <a:spcPct val="110000"/>
              </a:lnSpc>
              <a:spcBef>
                <a:spcPts val="0"/>
              </a:spcBef>
              <a:buNone/>
            </a:pPr>
            <a:endParaRPr lang="en-GB" sz="1300" dirty="0"/>
          </a:p>
          <a:p>
            <a:pPr marL="0" indent="0">
              <a:lnSpc>
                <a:spcPct val="110000"/>
              </a:lnSpc>
              <a:spcBef>
                <a:spcPts val="0"/>
              </a:spcBef>
              <a:buNone/>
            </a:pPr>
            <a:r>
              <a:rPr lang="en-GB" sz="1300" dirty="0"/>
              <a:t>This latest release includes the 2022 Harmonized System (HS) Codes for HFCs and blends, which facilitates the process of inspection and identification of controlled and alternative substances.</a:t>
            </a:r>
            <a:endParaRPr lang="en-US" sz="1300" dirty="0"/>
          </a:p>
        </p:txBody>
      </p:sp>
      <p:sp>
        <p:nvSpPr>
          <p:cNvPr id="2" name="TextBox 1">
            <a:extLst>
              <a:ext uri="{FF2B5EF4-FFF2-40B4-BE49-F238E27FC236}">
                <a16:creationId xmlns:a16="http://schemas.microsoft.com/office/drawing/2014/main" id="{4FE2B345-61C4-5649-1AF0-7F2826F523BC}"/>
              </a:ext>
            </a:extLst>
          </p:cNvPr>
          <p:cNvSpPr txBox="1"/>
          <p:nvPr/>
        </p:nvSpPr>
        <p:spPr>
          <a:xfrm>
            <a:off x="6624565" y="5316333"/>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flyer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B64DD7EB-964C-C071-2399-7ED6F51C99E2}"/>
              </a:ext>
            </a:extLst>
          </p:cNvPr>
          <p:cNvSpPr txBox="1"/>
          <p:nvPr/>
        </p:nvSpPr>
        <p:spPr>
          <a:xfrm>
            <a:off x="6624565" y="5829541"/>
            <a:ext cx="5038490"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Доступ к буклету на русском языке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C0013A1E-B42F-82BB-A2FD-FD76A5144FE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capture d’écran, Police, symbole&#10;&#10;Description générée automatiquement">
            <a:extLst>
              <a:ext uri="{FF2B5EF4-FFF2-40B4-BE49-F238E27FC236}">
                <a16:creationId xmlns:a16="http://schemas.microsoft.com/office/drawing/2014/main" id="{F1867F89-AAAB-1605-0BFC-6FE354C5BA9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8" name="Text Box 6">
            <a:extLst>
              <a:ext uri="{FF2B5EF4-FFF2-40B4-BE49-F238E27FC236}">
                <a16:creationId xmlns:a16="http://schemas.microsoft.com/office/drawing/2014/main" id="{F2887E4B-28D3-E9F7-157B-01B477EF4225}"/>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20" name="Image 19" descr="Une image contenant texte, capture d’écran, Brochure, Site web&#10;&#10;Description générée automatiquement">
            <a:extLst>
              <a:ext uri="{FF2B5EF4-FFF2-40B4-BE49-F238E27FC236}">
                <a16:creationId xmlns:a16="http://schemas.microsoft.com/office/drawing/2014/main" id="{6095D0F6-683A-7895-FCCC-F72E15E4259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001" y="927294"/>
            <a:ext cx="3358973" cy="4754276"/>
          </a:xfrm>
          <a:prstGeom prst="rect">
            <a:avLst/>
          </a:prstGeom>
        </p:spPr>
      </p:pic>
      <p:sp>
        <p:nvSpPr>
          <p:cNvPr id="6" name="Ellipse 5">
            <a:hlinkClick r:id="rId6" action="ppaction://hlinksldjump"/>
            <a:extLst>
              <a:ext uri="{FF2B5EF4-FFF2-40B4-BE49-F238E27FC236}">
                <a16:creationId xmlns:a16="http://schemas.microsoft.com/office/drawing/2014/main" id="{3E13B13E-3120-346D-ADAC-0CCD972A73F2}"/>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Cercle avec flèche gauche avec un remplissage uni">
            <a:hlinkClick r:id="rId6" action="ppaction://hlinksldjump"/>
            <a:extLst>
              <a:ext uri="{FF2B5EF4-FFF2-40B4-BE49-F238E27FC236}">
                <a16:creationId xmlns:a16="http://schemas.microsoft.com/office/drawing/2014/main" id="{AF151664-A6CF-8624-1C4D-66B3442B815F}"/>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3" name="Ellipse 22">
            <a:hlinkClick r:id="rId8" action="ppaction://hlinksldjump"/>
            <a:extLst>
              <a:ext uri="{FF2B5EF4-FFF2-40B4-BE49-F238E27FC236}">
                <a16:creationId xmlns:a16="http://schemas.microsoft.com/office/drawing/2014/main" id="{D425085D-2C57-2BD5-2E5B-C7CFE1D48A4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8" action="ppaction://hlinksldjump"/>
            <a:extLst>
              <a:ext uri="{FF2B5EF4-FFF2-40B4-BE49-F238E27FC236}">
                <a16:creationId xmlns:a16="http://schemas.microsoft.com/office/drawing/2014/main" id="{8C162D73-25B4-B489-3DA8-DCE4F59B806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94888508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6"/>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23"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E7C3D-24EA-4859-8CAD-BA7AC939AC37}"/>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90A0702-3980-D13B-11A1-FAA838F6181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561BB8BE-3E2B-1BF6-04B3-42DFF618FD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9FBCAF8E-7027-1347-DB15-2475FF115CD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9BB01579-B7C9-43F3-495B-C2E81D62DC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A71761F9-FF99-DACE-CFB3-0B469F115C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912799AD-E630-3B6B-EF58-0CDAD77DF2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4D8B4C90-070B-9B52-73E6-9D6140C7C4F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38528D46-3625-C983-7D29-032F59D98D79}"/>
              </a:ext>
            </a:extLst>
          </p:cNvPr>
          <p:cNvSpPr txBox="1"/>
          <p:nvPr/>
        </p:nvSpPr>
        <p:spPr>
          <a:xfrm>
            <a:off x="6861880" y="1390160"/>
            <a:ext cx="5035138"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Lower-GWP Refrigeration and Air-Conditioning Innovation Award </a:t>
            </a:r>
            <a:r>
              <a:rPr kumimoji="0" lang="en-US" sz="3200" b="0" i="1" u="none" strike="noStrike" kern="1200" cap="none" spc="0" normalizeH="0" baseline="0" noProof="0" dirty="0">
                <a:ln>
                  <a:noFill/>
                </a:ln>
                <a:solidFill>
                  <a:prstClr val="black"/>
                </a:solidFill>
                <a:effectLst/>
                <a:uLnTx/>
                <a:uFillTx/>
                <a:ea typeface="+mn-ea"/>
                <a:cs typeface="+mn-cs"/>
              </a:rPr>
              <a:t>(annually since 2020)</a:t>
            </a:r>
          </a:p>
        </p:txBody>
      </p:sp>
      <p:sp>
        <p:nvSpPr>
          <p:cNvPr id="10" name="Content Placeholder 2">
            <a:extLst>
              <a:ext uri="{FF2B5EF4-FFF2-40B4-BE49-F238E27FC236}">
                <a16:creationId xmlns:a16="http://schemas.microsoft.com/office/drawing/2014/main" id="{4AAE8327-4DFB-4D0D-80B5-2508BDF632EF}"/>
              </a:ext>
            </a:extLst>
          </p:cNvPr>
          <p:cNvSpPr>
            <a:spLocks noGrp="1"/>
          </p:cNvSpPr>
          <p:nvPr>
            <p:ph idx="4294967295"/>
          </p:nvPr>
        </p:nvSpPr>
        <p:spPr>
          <a:xfrm>
            <a:off x="6905335" y="3034151"/>
            <a:ext cx="4935277" cy="1837458"/>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A joint ASHRAE and UN Environment award promotes innovative design, research and practice by recognizing people who have developed or implemented innovative technological concepts applied in developing countries to minimize global warming potential (GWP) through refrigeration and air-conditioning management.</a:t>
            </a:r>
            <a:endParaRPr lang="en-US" sz="1300" dirty="0"/>
          </a:p>
        </p:txBody>
      </p:sp>
      <p:sp>
        <p:nvSpPr>
          <p:cNvPr id="3" name="TextBox 2">
            <a:extLst>
              <a:ext uri="{FF2B5EF4-FFF2-40B4-BE49-F238E27FC236}">
                <a16:creationId xmlns:a16="http://schemas.microsoft.com/office/drawing/2014/main" id="{5AD1CB8F-4F19-CA7D-E803-DE736AD0ABE5}"/>
              </a:ext>
            </a:extLst>
          </p:cNvPr>
          <p:cNvSpPr txBox="1"/>
          <p:nvPr/>
        </p:nvSpPr>
        <p:spPr>
          <a:xfrm>
            <a:off x="6967691" y="5464694"/>
            <a:ext cx="4872921"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more and register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Ellipse 19">
            <a:extLst>
              <a:ext uri="{FF2B5EF4-FFF2-40B4-BE49-F238E27FC236}">
                <a16:creationId xmlns:a16="http://schemas.microsoft.com/office/drawing/2014/main" id="{4B5641CA-C8C4-8175-0EAA-CB2AF5B5E71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Police, symbole, Graphique, blanc&#10;&#10;Description générée automatiquement">
            <a:extLst>
              <a:ext uri="{FF2B5EF4-FFF2-40B4-BE49-F238E27FC236}">
                <a16:creationId xmlns:a16="http://schemas.microsoft.com/office/drawing/2014/main" id="{471493F1-C6E5-7B5D-4BC2-99184494CC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17" name="Text Box 6">
            <a:extLst>
              <a:ext uri="{FF2B5EF4-FFF2-40B4-BE49-F238E27FC236}">
                <a16:creationId xmlns:a16="http://schemas.microsoft.com/office/drawing/2014/main" id="{1695ED81-1396-2A80-6F50-47D844BAA749}"/>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Site web, Page web&#10;&#10;Description générée automatiquement">
            <a:hlinkClick r:id="rId2"/>
            <a:extLst>
              <a:ext uri="{FF2B5EF4-FFF2-40B4-BE49-F238E27FC236}">
                <a16:creationId xmlns:a16="http://schemas.microsoft.com/office/drawing/2014/main" id="{A7DA3ACB-6CE1-5A83-778A-1764FFB57F1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94813" y="1059268"/>
            <a:ext cx="3385166" cy="4480183"/>
          </a:xfrm>
          <a:prstGeom prst="rect">
            <a:avLst/>
          </a:prstGeom>
        </p:spPr>
      </p:pic>
      <p:sp>
        <p:nvSpPr>
          <p:cNvPr id="2" name="Ellipse 1">
            <a:hlinkClick r:id="rId5" action="ppaction://hlinksldjump"/>
            <a:extLst>
              <a:ext uri="{FF2B5EF4-FFF2-40B4-BE49-F238E27FC236}">
                <a16:creationId xmlns:a16="http://schemas.microsoft.com/office/drawing/2014/main" id="{2A4C260A-1A83-584B-6E0C-B6A965543D6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5" action="ppaction://hlinksldjump"/>
            <a:extLst>
              <a:ext uri="{FF2B5EF4-FFF2-40B4-BE49-F238E27FC236}">
                <a16:creationId xmlns:a16="http://schemas.microsoft.com/office/drawing/2014/main" id="{B88075AB-AB29-1561-A0B5-DE6BB67E00C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9" name="Ellipse 8">
            <a:hlinkClick r:id="rId7" action="ppaction://hlinksldjump"/>
            <a:extLst>
              <a:ext uri="{FF2B5EF4-FFF2-40B4-BE49-F238E27FC236}">
                <a16:creationId xmlns:a16="http://schemas.microsoft.com/office/drawing/2014/main" id="{1EAC7856-6061-4707-FCE6-EE28D10A65A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Logement avec un remplissage uni">
            <a:hlinkClick r:id="rId7" action="ppaction://hlinksldjump"/>
            <a:extLst>
              <a:ext uri="{FF2B5EF4-FFF2-40B4-BE49-F238E27FC236}">
                <a16:creationId xmlns:a16="http://schemas.microsoft.com/office/drawing/2014/main" id="{82A512B5-EC1E-0359-29D7-E228FFD6951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33437869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9"/>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9"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00010-295E-B4AE-3D07-D35135A8C51E}"/>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61E2E673-491D-ABBD-D8B9-10112F35312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9AE53EAD-0050-D2AE-08A7-228065A37D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7C8288B7-3F4C-7DB5-6504-817BA7C5D1E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49A92C6-FA6D-EADC-78B5-504033CBCA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849BD7C2-16F8-07EE-893F-25E2E8EF878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4417E8BB-B144-2BC1-C062-133BC1A88D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6C1AE11A-732E-127F-B157-980FB418EB9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FF9CF2BB-3BE3-91E7-C000-3EA6F127ABF0}"/>
              </a:ext>
            </a:extLst>
          </p:cNvPr>
          <p:cNvSpPr txBox="1"/>
          <p:nvPr/>
        </p:nvSpPr>
        <p:spPr>
          <a:xfrm>
            <a:off x="6720848" y="1304856"/>
            <a:ext cx="5165768" cy="1325563"/>
          </a:xfrm>
        </p:spPr>
        <p:txBody>
          <a:bodyPr vert="horz" lIns="91440" tIns="45720" rIns="91440" bIns="45720" rtlCol="0" anchor="ctr">
            <a:normAutofit/>
          </a:bodyPr>
          <a:lstStyle/>
          <a:p>
            <a:pPr>
              <a:lnSpc>
                <a:spcPct val="90000"/>
              </a:lnSpc>
              <a:spcBef>
                <a:spcPct val="0"/>
              </a:spcBef>
              <a:spcAft>
                <a:spcPts val="600"/>
              </a:spcAft>
              <a:defRPr/>
            </a:pPr>
            <a:r>
              <a:rPr lang="fr-FR" sz="3200" b="0" i="0" u="none" strike="noStrike" dirty="0">
                <a:effectLst/>
              </a:rPr>
              <a:t>World Ozone Day</a:t>
            </a:r>
            <a:endParaRPr kumimoji="0" lang="en-US" sz="3200" b="0" i="0" u="none" strike="noStrike" kern="1200" cap="none" spc="0" normalizeH="0" baseline="0" noProof="0" dirty="0">
              <a:ln>
                <a:noFill/>
              </a:ln>
              <a:effectLst/>
              <a:uLnTx/>
              <a:uFillTx/>
              <a:ea typeface="+mn-ea"/>
              <a:cs typeface="+mn-cs"/>
            </a:endParaRPr>
          </a:p>
        </p:txBody>
      </p:sp>
      <p:sp>
        <p:nvSpPr>
          <p:cNvPr id="10" name="Content Placeholder 2">
            <a:extLst>
              <a:ext uri="{FF2B5EF4-FFF2-40B4-BE49-F238E27FC236}">
                <a16:creationId xmlns:a16="http://schemas.microsoft.com/office/drawing/2014/main" id="{83B49F75-4062-8A2D-A109-0EBF32745078}"/>
              </a:ext>
            </a:extLst>
          </p:cNvPr>
          <p:cNvSpPr>
            <a:spLocks noGrp="1"/>
          </p:cNvSpPr>
          <p:nvPr>
            <p:ph idx="4294967295"/>
          </p:nvPr>
        </p:nvSpPr>
        <p:spPr>
          <a:xfrm>
            <a:off x="6731922" y="2697311"/>
            <a:ext cx="4802005" cy="1957524"/>
          </a:xfrm>
          <a:prstGeom prst="rect">
            <a:avLst/>
          </a:prstGeom>
        </p:spPr>
        <p:txBody>
          <a:bodyPr vert="horz" lIns="91440" tIns="45720" rIns="91440" bIns="45720" rtlCol="0">
            <a:normAutofit/>
          </a:bodyPr>
          <a:lstStyle/>
          <a:p>
            <a:pPr marL="0" indent="0">
              <a:lnSpc>
                <a:spcPct val="110000"/>
              </a:lnSpc>
              <a:spcBef>
                <a:spcPts val="0"/>
              </a:spcBef>
              <a:buNone/>
            </a:pPr>
            <a:r>
              <a:rPr lang="fr-FR" sz="1300" b="0" i="0" u="none" strike="noStrike" dirty="0">
                <a:solidFill>
                  <a:srgbClr val="454545"/>
                </a:solidFill>
                <a:effectLst/>
              </a:rPr>
              <a:t>In 1994, the United Nations General </a:t>
            </a:r>
            <a:r>
              <a:rPr lang="fr-FR" sz="1300" b="0" i="0" u="none" strike="noStrike" dirty="0" err="1">
                <a:solidFill>
                  <a:srgbClr val="454545"/>
                </a:solidFill>
                <a:effectLst/>
              </a:rPr>
              <a:t>Assembly</a:t>
            </a:r>
            <a:r>
              <a:rPr lang="fr-FR" sz="1300" b="0" i="0" u="none" strike="noStrike" dirty="0">
                <a:solidFill>
                  <a:srgbClr val="454545"/>
                </a:solidFill>
                <a:effectLst/>
              </a:rPr>
              <a:t> </a:t>
            </a:r>
            <a:r>
              <a:rPr lang="fr-FR" sz="1300" b="0" i="0" u="none" strike="noStrike" dirty="0" err="1">
                <a:solidFill>
                  <a:srgbClr val="454545"/>
                </a:solidFill>
                <a:effectLst/>
              </a:rPr>
              <a:t>proclaimed</a:t>
            </a:r>
            <a:r>
              <a:rPr lang="fr-FR" sz="1300" b="0" i="0" u="none" strike="noStrike" dirty="0">
                <a:solidFill>
                  <a:srgbClr val="454545"/>
                </a:solidFill>
                <a:effectLst/>
              </a:rPr>
              <a:t> 16 September </a:t>
            </a:r>
            <a:r>
              <a:rPr lang="en-US" sz="1300" dirty="0">
                <a:solidFill>
                  <a:srgbClr val="454545"/>
                </a:solidFill>
              </a:rPr>
              <a:t>as the International Day for the Preservation of the Ozone Layer, commemorating the signing of the Montreal Protocol on Substances that Deplete the Ozone Layer in 1987</a:t>
            </a:r>
            <a:r>
              <a:rPr lang="fr-FR" sz="1300" b="0" i="0" u="none" strike="noStrike" dirty="0">
                <a:solidFill>
                  <a:srgbClr val="454545"/>
                </a:solidFill>
                <a:effectLst/>
              </a:rPr>
              <a:t>.</a:t>
            </a:r>
            <a:endParaRPr lang="en-US" sz="1300" dirty="0"/>
          </a:p>
        </p:txBody>
      </p:sp>
      <p:sp>
        <p:nvSpPr>
          <p:cNvPr id="3" name="TextBox 2">
            <a:extLst>
              <a:ext uri="{FF2B5EF4-FFF2-40B4-BE49-F238E27FC236}">
                <a16:creationId xmlns:a16="http://schemas.microsoft.com/office/drawing/2014/main" id="{49F95FDA-94BA-AFF0-14F2-43C583349ABB}"/>
              </a:ext>
            </a:extLst>
          </p:cNvPr>
          <p:cNvSpPr txBox="1"/>
          <p:nvPr/>
        </p:nvSpPr>
        <p:spPr>
          <a:xfrm>
            <a:off x="6720848" y="5541890"/>
            <a:ext cx="480200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More information about the 2026 campaign can be accessed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1" name="Ellipse 20">
            <a:extLst>
              <a:ext uri="{FF2B5EF4-FFF2-40B4-BE49-F238E27FC236}">
                <a16:creationId xmlns:a16="http://schemas.microsoft.com/office/drawing/2014/main" id="{66D2EA44-A133-0155-6873-97D65E771886}"/>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Police, symbole, Graphique, blanc&#10;&#10;Description générée automatiquement">
            <a:extLst>
              <a:ext uri="{FF2B5EF4-FFF2-40B4-BE49-F238E27FC236}">
                <a16:creationId xmlns:a16="http://schemas.microsoft.com/office/drawing/2014/main" id="{F718B0B8-4753-0FD9-E2E6-B5D8B579F13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17" name="Text Box 6">
            <a:extLst>
              <a:ext uri="{FF2B5EF4-FFF2-40B4-BE49-F238E27FC236}">
                <a16:creationId xmlns:a16="http://schemas.microsoft.com/office/drawing/2014/main" id="{F9FFA36F-5048-AF7E-B24E-1563CBB76E97}"/>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20" name="Rectangle 19">
            <a:extLst>
              <a:ext uri="{FF2B5EF4-FFF2-40B4-BE49-F238E27FC236}">
                <a16:creationId xmlns:a16="http://schemas.microsoft.com/office/drawing/2014/main" id="{6373D01C-6044-8FBE-08F4-A7B6E6B8CA81}"/>
              </a:ext>
            </a:extLst>
          </p:cNvPr>
          <p:cNvSpPr/>
          <p:nvPr/>
        </p:nvSpPr>
        <p:spPr>
          <a:xfrm>
            <a:off x="1415156" y="1117353"/>
            <a:ext cx="3467288" cy="439031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Ellipse 1">
            <a:hlinkClick r:id="rId4" action="ppaction://hlinksldjump"/>
            <a:extLst>
              <a:ext uri="{FF2B5EF4-FFF2-40B4-BE49-F238E27FC236}">
                <a16:creationId xmlns:a16="http://schemas.microsoft.com/office/drawing/2014/main" id="{A2892F66-626A-43B9-4F4C-08D42DC06A00}"/>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Cercle avec flèche gauche avec un remplissage uni">
            <a:hlinkClick r:id="rId4" action="ppaction://hlinksldjump"/>
            <a:extLst>
              <a:ext uri="{FF2B5EF4-FFF2-40B4-BE49-F238E27FC236}">
                <a16:creationId xmlns:a16="http://schemas.microsoft.com/office/drawing/2014/main" id="{D2C306AB-0ABE-A7E1-536C-1490D57C096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9" name="Ellipse 8">
            <a:hlinkClick r:id="rId6" action="ppaction://hlinksldjump"/>
            <a:extLst>
              <a:ext uri="{FF2B5EF4-FFF2-40B4-BE49-F238E27FC236}">
                <a16:creationId xmlns:a16="http://schemas.microsoft.com/office/drawing/2014/main" id="{E2B71827-640E-60AC-64FD-CC00CA15ACC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6" action="ppaction://hlinksldjump"/>
            <a:extLst>
              <a:ext uri="{FF2B5EF4-FFF2-40B4-BE49-F238E27FC236}">
                <a16:creationId xmlns:a16="http://schemas.microsoft.com/office/drawing/2014/main" id="{BC494E05-3587-9E03-4647-5059A7F802B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22" name="Picture 21">
            <a:extLst>
              <a:ext uri="{FF2B5EF4-FFF2-40B4-BE49-F238E27FC236}">
                <a16:creationId xmlns:a16="http://schemas.microsoft.com/office/drawing/2014/main" id="{E1943A9B-6E1A-4232-022A-0137EA35F1E6}"/>
              </a:ext>
            </a:extLst>
          </p:cNvPr>
          <p:cNvPicPr>
            <a:picLocks noChangeAspect="1"/>
          </p:cNvPicPr>
          <p:nvPr/>
        </p:nvPicPr>
        <p:blipFill>
          <a:blip r:embed="rId8"/>
          <a:stretch>
            <a:fillRect/>
          </a:stretch>
        </p:blipFill>
        <p:spPr>
          <a:xfrm>
            <a:off x="1797722" y="1469387"/>
            <a:ext cx="2686233" cy="3741709"/>
          </a:xfrm>
          <a:prstGeom prst="rect">
            <a:avLst/>
          </a:prstGeom>
        </p:spPr>
      </p:pic>
    </p:spTree>
    <p:extLst>
      <p:ext uri="{BB962C8B-B14F-4D97-AF65-F5344CB8AC3E}">
        <p14:creationId xmlns:p14="http://schemas.microsoft.com/office/powerpoint/2010/main" val="25880999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9"/>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9"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0D6D5F8-B1AB-4EBC-F9CC-C44BFDE8DF6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797FA3C6-4A59-F1F5-D500-D587D0EEE68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834F45B1-C947-C1A6-63A3-7EF2C29C35D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A2D279A8-2FD0-AAFE-64F8-CEB6EF6E52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D3CC76AB-DD66-184A-7D1F-361199A333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7557539F-EE2F-D61C-BC7F-3264093C70C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2A735454-B9BA-9C73-57EF-F0B14E7E544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720848" y="1304856"/>
            <a:ext cx="5165768" cy="1325563"/>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World Refrigeration Day (WRD) Campaigns </a:t>
            </a:r>
            <a:r>
              <a:rPr kumimoji="0" lang="en-GB" sz="3200" b="0" i="1" u="none" strike="noStrike" kern="1200" cap="none" spc="0" normalizeH="0" baseline="0" noProof="0" dirty="0">
                <a:ln>
                  <a:noFill/>
                </a:ln>
                <a:solidFill>
                  <a:prstClr val="black"/>
                </a:solidFill>
                <a:effectLst/>
                <a:uLnTx/>
                <a:uFillTx/>
                <a:ea typeface="+mn-ea"/>
                <a:cs typeface="+mn-cs"/>
              </a:rPr>
              <a:t>(annually since 2019)</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31922" y="2697311"/>
            <a:ext cx="4802005" cy="1957524"/>
          </a:xfrm>
          <a:prstGeom prst="rect">
            <a:avLst/>
          </a:prstGeom>
        </p:spPr>
        <p:txBody>
          <a:bodyPr vert="horz" lIns="91440" tIns="45720" rIns="91440" bIns="45720" rtlCol="0">
            <a:normAutofit lnSpcReduction="10000"/>
          </a:bodyPr>
          <a:lstStyle/>
          <a:p>
            <a:pPr marL="0" indent="0">
              <a:lnSpc>
                <a:spcPct val="110000"/>
              </a:lnSpc>
              <a:spcBef>
                <a:spcPts val="0"/>
              </a:spcBef>
              <a:buNone/>
            </a:pPr>
            <a:r>
              <a:rPr lang="en-GB" sz="1300" dirty="0"/>
              <a:t>World Refrigeration Day is an international awareness campaign established by the World Refrigeration Day Secretariat to raise the profile of the refrigeration, air-conditioning and heat-pump sector and focuses attention on the significant role that the industry and its technology play in modern life and society. It draws attention to wonderful engineering and science that is all around us every day. Refrigeration is at the very heart of modern life. It enables people to live, travel and work comfortably. It saves lives. It enables people to achieve.</a:t>
            </a: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731922" y="5702448"/>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website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1" name="Ellipse 20">
            <a:extLst>
              <a:ext uri="{FF2B5EF4-FFF2-40B4-BE49-F238E27FC236}">
                <a16:creationId xmlns:a16="http://schemas.microsoft.com/office/drawing/2014/main" id="{81AFF8DF-5530-1EF7-8997-3BB20E81393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Police, symbole, Graphique, blanc&#10;&#10;Description générée automatiquement">
            <a:extLst>
              <a:ext uri="{FF2B5EF4-FFF2-40B4-BE49-F238E27FC236}">
                <a16:creationId xmlns:a16="http://schemas.microsoft.com/office/drawing/2014/main" id="{69C350EC-C6D7-F0E6-3351-A7484BAD8DE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17" name="Text Box 6">
            <a:extLst>
              <a:ext uri="{FF2B5EF4-FFF2-40B4-BE49-F238E27FC236}">
                <a16:creationId xmlns:a16="http://schemas.microsoft.com/office/drawing/2014/main" id="{762AD40F-D95F-1FB7-A195-C60616CC8CD4}"/>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20" name="Rectangle 19">
            <a:extLst>
              <a:ext uri="{FF2B5EF4-FFF2-40B4-BE49-F238E27FC236}">
                <a16:creationId xmlns:a16="http://schemas.microsoft.com/office/drawing/2014/main" id="{4953C4FA-A745-5E04-8363-D91707D7B1E4}"/>
              </a:ext>
            </a:extLst>
          </p:cNvPr>
          <p:cNvSpPr/>
          <p:nvPr/>
        </p:nvSpPr>
        <p:spPr>
          <a:xfrm>
            <a:off x="1415156" y="1117353"/>
            <a:ext cx="3467288" cy="439031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9" name="Image 18" descr="Une image contenant logo, Graphique, Police, cercle&#10;&#10;Description générée automatiquement">
            <a:hlinkClick r:id="rId2"/>
            <a:extLst>
              <a:ext uri="{FF2B5EF4-FFF2-40B4-BE49-F238E27FC236}">
                <a16:creationId xmlns:a16="http://schemas.microsoft.com/office/drawing/2014/main" id="{D3B0598C-51AA-A34F-7BA4-A4768AE8EDB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37632" y="1838609"/>
            <a:ext cx="3062649" cy="2947800"/>
          </a:xfrm>
          <a:prstGeom prst="rect">
            <a:avLst/>
          </a:prstGeom>
        </p:spPr>
      </p:pic>
      <p:sp>
        <p:nvSpPr>
          <p:cNvPr id="2" name="Ellipse 1">
            <a:hlinkClick r:id="rId5" action="ppaction://hlinksldjump"/>
            <a:extLst>
              <a:ext uri="{FF2B5EF4-FFF2-40B4-BE49-F238E27FC236}">
                <a16:creationId xmlns:a16="http://schemas.microsoft.com/office/drawing/2014/main" id="{A352A37C-349F-BF78-8FD4-9274ED799806}"/>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Cercle avec flèche gauche avec un remplissage uni">
            <a:hlinkClick r:id="rId5" action="ppaction://hlinksldjump"/>
            <a:extLst>
              <a:ext uri="{FF2B5EF4-FFF2-40B4-BE49-F238E27FC236}">
                <a16:creationId xmlns:a16="http://schemas.microsoft.com/office/drawing/2014/main" id="{950223DB-3F48-DCB6-4C88-A0829E02BD4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9" name="Ellipse 8">
            <a:hlinkClick r:id="rId7" action="ppaction://hlinksldjump"/>
            <a:extLst>
              <a:ext uri="{FF2B5EF4-FFF2-40B4-BE49-F238E27FC236}">
                <a16:creationId xmlns:a16="http://schemas.microsoft.com/office/drawing/2014/main" id="{FF3CBA78-052C-5690-AB90-98A7C1E1468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Logement avec un remplissage uni">
            <a:hlinkClick r:id="rId7" action="ppaction://hlinksldjump"/>
            <a:extLst>
              <a:ext uri="{FF2B5EF4-FFF2-40B4-BE49-F238E27FC236}">
                <a16:creationId xmlns:a16="http://schemas.microsoft.com/office/drawing/2014/main" id="{CDD99078-96BD-807D-5220-5C93B24967E8}"/>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360032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9"/>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9" grpId="0"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1145FDB-B2B0-5482-D9B0-66E6B254F0F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93C5F60-8597-3F4B-DD4F-D3FC3F22EB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648B2336-7AB1-7039-AD87-AB3CF3C435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52372838-7E6F-00D4-EF69-C4876BCAA6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2B078282-B51A-6FF4-EF3D-E1B197B8314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03C716E0-41BE-94FB-C478-F5C63ACBF47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1E53B597-9BA5-7101-2DED-D3BFAFA33257}"/>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42560" y="1019554"/>
            <a:ext cx="5002878"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err="1">
                <a:ln>
                  <a:noFill/>
                </a:ln>
                <a:solidFill>
                  <a:prstClr val="black"/>
                </a:solidFill>
                <a:effectLst/>
                <a:uLnTx/>
                <a:uFillTx/>
                <a:latin typeface="+mj-lt"/>
                <a:ea typeface="+mn-ea"/>
                <a:cs typeface="+mn-cs"/>
              </a:rPr>
              <a:t>OzonAction</a:t>
            </a:r>
            <a:r>
              <a:rPr kumimoji="0" lang="en-US" sz="3200" b="0" i="0" u="none" strike="noStrike" kern="1200" cap="none" spc="0" normalizeH="0" baseline="0" noProof="0" dirty="0">
                <a:ln>
                  <a:noFill/>
                </a:ln>
                <a:solidFill>
                  <a:prstClr val="black"/>
                </a:solidFill>
                <a:effectLst/>
                <a:uLnTx/>
                <a:uFillTx/>
                <a:latin typeface="+mj-lt"/>
                <a:ea typeface="+mn-ea"/>
                <a:cs typeface="+mn-cs"/>
              </a:rPr>
              <a:t> Scoop </a:t>
            </a:r>
            <a:r>
              <a:rPr kumimoji="0" lang="en-US" sz="3200" b="0" i="1" u="none" strike="noStrike" kern="1200" cap="none" spc="0" normalizeH="0" baseline="0" noProof="0" dirty="0">
                <a:ln>
                  <a:noFill/>
                </a:ln>
                <a:solidFill>
                  <a:prstClr val="black"/>
                </a:solidFill>
                <a:effectLst/>
                <a:uLnTx/>
                <a:uFillTx/>
                <a:latin typeface="+mj-lt"/>
                <a:ea typeface="+mn-ea"/>
                <a:cs typeface="+mn-cs"/>
              </a:rPr>
              <a:t>(annually since 2017)</a:t>
            </a:r>
            <a:endParaRPr kumimoji="0" lang="en-US" sz="32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42558" y="2345117"/>
            <a:ext cx="4905277" cy="1325563"/>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a:t>
            </a:r>
            <a:r>
              <a:rPr lang="en-GB" sz="1300" dirty="0" err="1"/>
              <a:t>OzonAction</a:t>
            </a:r>
            <a:r>
              <a:rPr lang="en-GB" sz="1300" dirty="0"/>
              <a:t> Newsletter produced by </a:t>
            </a:r>
            <a:r>
              <a:rPr lang="en-GB" sz="1300" dirty="0" err="1"/>
              <a:t>OzonAction</a:t>
            </a:r>
            <a:r>
              <a:rPr lang="en-GB" sz="1300" dirty="0"/>
              <a:t> is a tri-annual publication dedicated to the protection of the ozone layer and implementation of the Montreal Protocol. </a:t>
            </a: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820688" y="506428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Find every issue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Ellipse 19">
            <a:extLst>
              <a:ext uri="{FF2B5EF4-FFF2-40B4-BE49-F238E27FC236}">
                <a16:creationId xmlns:a16="http://schemas.microsoft.com/office/drawing/2014/main" id="{FBF1A8FC-9892-587D-9C16-57F34F5129A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cercle, logo, Police, symbole&#10;&#10;Description générée automatiquement">
            <a:extLst>
              <a:ext uri="{FF2B5EF4-FFF2-40B4-BE49-F238E27FC236}">
                <a16:creationId xmlns:a16="http://schemas.microsoft.com/office/drawing/2014/main" id="{F4C5AC1B-2181-D928-F121-3B6F0216D5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952" y="120468"/>
            <a:ext cx="910223" cy="831073"/>
          </a:xfrm>
          <a:prstGeom prst="rect">
            <a:avLst/>
          </a:prstGeom>
        </p:spPr>
      </p:pic>
      <p:sp>
        <p:nvSpPr>
          <p:cNvPr id="17" name="Text Box 6">
            <a:extLst>
              <a:ext uri="{FF2B5EF4-FFF2-40B4-BE49-F238E27FC236}">
                <a16:creationId xmlns:a16="http://schemas.microsoft.com/office/drawing/2014/main" id="{87D10609-1B85-926C-273F-70C3F111C1D1}"/>
              </a:ext>
            </a:extLst>
          </p:cNvPr>
          <p:cNvSpPr txBox="1">
            <a:spLocks noChangeArrowheads="1"/>
          </p:cNvSpPr>
          <p:nvPr/>
        </p:nvSpPr>
        <p:spPr bwMode="auto">
          <a:xfrm>
            <a:off x="0" y="98254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Newsletters and Bulletins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Publication, affiche&#10;&#10;Description générée automatiquement">
            <a:hlinkClick r:id="rId2"/>
            <a:extLst>
              <a:ext uri="{FF2B5EF4-FFF2-40B4-BE49-F238E27FC236}">
                <a16:creationId xmlns:a16="http://schemas.microsoft.com/office/drawing/2014/main" id="{F1D1B851-8317-99E2-F806-E7052025D1B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7217" y="1019554"/>
            <a:ext cx="3281374" cy="4641401"/>
          </a:xfrm>
          <a:prstGeom prst="rect">
            <a:avLst/>
          </a:prstGeom>
        </p:spPr>
      </p:pic>
      <p:sp>
        <p:nvSpPr>
          <p:cNvPr id="2" name="Ellipse 1">
            <a:hlinkClick r:id="rId5" action="ppaction://hlinksldjump"/>
            <a:extLst>
              <a:ext uri="{FF2B5EF4-FFF2-40B4-BE49-F238E27FC236}">
                <a16:creationId xmlns:a16="http://schemas.microsoft.com/office/drawing/2014/main" id="{ACFCBEC0-F203-2457-909F-3034CB12F1C4}"/>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5" action="ppaction://hlinksldjump"/>
            <a:extLst>
              <a:ext uri="{FF2B5EF4-FFF2-40B4-BE49-F238E27FC236}">
                <a16:creationId xmlns:a16="http://schemas.microsoft.com/office/drawing/2014/main" id="{F985C80F-55A4-34EF-D0C0-8F3F1B529E2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6" name="Ellipse 5">
            <a:hlinkClick r:id="rId7" action="ppaction://hlinksldjump"/>
            <a:extLst>
              <a:ext uri="{FF2B5EF4-FFF2-40B4-BE49-F238E27FC236}">
                <a16:creationId xmlns:a16="http://schemas.microsoft.com/office/drawing/2014/main" id="{D00533E1-5423-D61B-03A7-D431781B0BF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Logement avec un remplissage uni">
            <a:hlinkClick r:id="rId7" action="ppaction://hlinksldjump"/>
            <a:extLst>
              <a:ext uri="{FF2B5EF4-FFF2-40B4-BE49-F238E27FC236}">
                <a16:creationId xmlns:a16="http://schemas.microsoft.com/office/drawing/2014/main" id="{7FBBB863-3D56-C407-8C01-690BEA6C203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1789498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6"/>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716A278-09B8-884E-BEA1-DD73023F20B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9168C19D-6B9E-1557-6FAE-1D6428A694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328D1519-A106-D8D0-10D0-C216078FAA4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47E41D3E-354C-8E3E-7CE1-8AC21D11F5E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F0AACCBA-8041-9859-1C4A-7AA58B49D4F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Oval 41">
            <a:extLst>
              <a:ext uri="{FF2B5EF4-FFF2-40B4-BE49-F238E27FC236}">
                <a16:creationId xmlns:a16="http://schemas.microsoft.com/office/drawing/2014/main" id="{B8E965C5-146A-3F78-658C-8BFFB1BDA6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8" name="Rectangle 17">
            <a:extLst>
              <a:ext uri="{FF2B5EF4-FFF2-40B4-BE49-F238E27FC236}">
                <a16:creationId xmlns:a16="http://schemas.microsoft.com/office/drawing/2014/main" id="{E6818D68-4C73-E7A6-F794-308B0900865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430237" y="999998"/>
            <a:ext cx="4229924"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2800" b="0" i="0" u="none" strike="noStrike" kern="1200" cap="none" spc="0" normalizeH="0" baseline="0" noProof="0" dirty="0">
                <a:ln>
                  <a:noFill/>
                </a:ln>
                <a:solidFill>
                  <a:prstClr val="black"/>
                </a:solidFill>
                <a:effectLst/>
                <a:uLnTx/>
                <a:uFillTx/>
                <a:ea typeface="+mn-ea"/>
                <a:cs typeface="+mn-cs"/>
              </a:rPr>
              <a:t>Ozzy Ozone: Defender of our Planet </a:t>
            </a:r>
            <a:r>
              <a:rPr kumimoji="0" lang="en-GB" sz="2800" b="0" i="1" u="none" strike="noStrike" kern="1200" cap="none" spc="0" normalizeH="0" baseline="0" noProof="0" dirty="0">
                <a:ln>
                  <a:noFill/>
                </a:ln>
                <a:solidFill>
                  <a:prstClr val="black"/>
                </a:solidFill>
                <a:effectLst/>
                <a:uLnTx/>
                <a:uFillTx/>
                <a:ea typeface="+mn-ea"/>
                <a:cs typeface="+mn-cs"/>
              </a:rPr>
              <a:t>(2005-2008)</a:t>
            </a:r>
            <a:endParaRPr kumimoji="0" lang="en-US" sz="28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412728" y="2259169"/>
            <a:ext cx="4975413" cy="1778609"/>
          </a:xfrm>
          <a:prstGeom prst="rect">
            <a:avLst/>
          </a:prstGeom>
        </p:spPr>
        <p:txBody>
          <a:bodyPr vert="horz" lIns="91440" tIns="45720" rIns="91440" bIns="45720" rtlCol="0">
            <a:noAutofit/>
          </a:bodyPr>
          <a:lstStyle/>
          <a:p>
            <a:pPr marL="0" indent="0">
              <a:lnSpc>
                <a:spcPct val="110000"/>
              </a:lnSpc>
              <a:spcBef>
                <a:spcPts val="0"/>
              </a:spcBef>
              <a:buNone/>
            </a:pPr>
            <a:r>
              <a:rPr lang="en-GB" sz="1200" dirty="0"/>
              <a:t>This richly-illustrated comic booklet uses the Ozzy Ozone character and his new friends to educate children about the causes and effects of ozone layer depletion, the need to follow “safe sun” practices, and actions that they can take to be “ozone-friendly”. Developed as part of UNEP’s work programme under the Multilateral Fund for the Implementation of the Montreal Protocol, these booklets are suitable for dissemination in schools as part of national ozone protection awareness campaigns. The Ozzy Ozone character is a registered trademark of the Government of Barbados. UNEP would like to thank the Government of Barbados for its permission to use this character.</a:t>
            </a:r>
            <a:endParaRPr lang="en-US" sz="12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154609" y="4905814"/>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2" name="TextBox 1">
            <a:extLst>
              <a:ext uri="{FF2B5EF4-FFF2-40B4-BE49-F238E27FC236}">
                <a16:creationId xmlns:a16="http://schemas.microsoft.com/office/drawing/2014/main" id="{A8B12DAB-5A38-4EC3-3B9C-5FEECB10B588}"/>
              </a:ext>
            </a:extLst>
          </p:cNvPr>
          <p:cNvSpPr txBox="1"/>
          <p:nvPr/>
        </p:nvSpPr>
        <p:spPr>
          <a:xfrm>
            <a:off x="6152435" y="5602488"/>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Leia </a:t>
            </a:r>
            <a:r>
              <a:rPr kumimoji="0" lang="en-GB" sz="11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em</a:t>
            </a:r>
            <a:r>
              <a:rPr kumimoji="0" lang="en-GB" sz="11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português</a:t>
            </a:r>
            <a:r>
              <a:rPr kumimoji="0" lang="en-GB" sz="11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aqui</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447A362F-694C-002A-D76E-D3B1BA098951}"/>
              </a:ext>
            </a:extLst>
          </p:cNvPr>
          <p:cNvSpPr txBox="1"/>
          <p:nvPr/>
        </p:nvSpPr>
        <p:spPr>
          <a:xfrm>
            <a:off x="6154609" y="6349640"/>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Léalo </a:t>
            </a:r>
            <a:r>
              <a:rPr kumimoji="0" lang="en-GB" sz="1100" b="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en</a:t>
            </a:r>
            <a:r>
              <a:rPr kumimoji="0" lang="en-GB" sz="11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español</a:t>
            </a:r>
            <a:r>
              <a:rPr kumimoji="0" lang="en-GB" sz="11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aquí</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0C0A6960-402C-C68F-225F-FC564CDA5ADB}"/>
              </a:ext>
            </a:extLst>
          </p:cNvPr>
          <p:cNvSpPr txBox="1"/>
          <p:nvPr/>
        </p:nvSpPr>
        <p:spPr>
          <a:xfrm>
            <a:off x="6154609" y="5980307"/>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1100" i="0" u="none" strike="noStrike" kern="1200" cap="none" spc="0" normalizeH="0" baseline="0" noProof="0" dirty="0">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Читать на русском здесь</a:t>
            </a:r>
            <a:endParaRPr kumimoji="0" lang="en-US" sz="1100" i="0" u="none" strike="noStrike" kern="1200" cap="none" spc="0" normalizeH="0" baseline="0" noProof="0" dirty="0">
              <a:ln>
                <a:noFill/>
              </a:ln>
              <a:solidFill>
                <a:srgbClr val="1B3A7F"/>
              </a:solidFill>
              <a:effectLst/>
              <a:uLnTx/>
              <a:uFillTx/>
              <a:ea typeface="+mn-ea"/>
              <a:cs typeface="+mn-cs"/>
            </a:endParaRPr>
          </a:p>
        </p:txBody>
      </p:sp>
      <p:sp>
        <p:nvSpPr>
          <p:cNvPr id="8" name="TextBox 7">
            <a:extLst>
              <a:ext uri="{FF2B5EF4-FFF2-40B4-BE49-F238E27FC236}">
                <a16:creationId xmlns:a16="http://schemas.microsoft.com/office/drawing/2014/main" id="{C287C2C6-9E10-65D2-70CF-B97A2EF954C0}"/>
              </a:ext>
            </a:extLst>
          </p:cNvPr>
          <p:cNvSpPr txBox="1"/>
          <p:nvPr/>
        </p:nvSpPr>
        <p:spPr>
          <a:xfrm>
            <a:off x="6134675" y="5258394"/>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Lisez-le en français ici</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24" name="Ellipse 23">
            <a:extLst>
              <a:ext uri="{FF2B5EF4-FFF2-40B4-BE49-F238E27FC236}">
                <a16:creationId xmlns:a16="http://schemas.microsoft.com/office/drawing/2014/main" id="{91C3F33A-9A19-117E-B4D1-07C7AEB758B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0" name="Image 19" descr="Une image contenant cercle, logo, Police, symbole&#10;&#10;Description générée automatiquement">
            <a:extLst>
              <a:ext uri="{FF2B5EF4-FFF2-40B4-BE49-F238E27FC236}">
                <a16:creationId xmlns:a16="http://schemas.microsoft.com/office/drawing/2014/main" id="{635F0116-D0CF-D313-F797-16099A15D62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73952" y="120468"/>
            <a:ext cx="910223" cy="831073"/>
          </a:xfrm>
          <a:prstGeom prst="rect">
            <a:avLst/>
          </a:prstGeom>
        </p:spPr>
      </p:pic>
      <p:sp>
        <p:nvSpPr>
          <p:cNvPr id="21" name="Text Box 6">
            <a:extLst>
              <a:ext uri="{FF2B5EF4-FFF2-40B4-BE49-F238E27FC236}">
                <a16:creationId xmlns:a16="http://schemas.microsoft.com/office/drawing/2014/main" id="{8CE96B06-E8E5-4240-623E-3B7054E2BB54}"/>
              </a:ext>
            </a:extLst>
          </p:cNvPr>
          <p:cNvSpPr txBox="1">
            <a:spLocks noChangeArrowheads="1"/>
          </p:cNvSpPr>
          <p:nvPr/>
        </p:nvSpPr>
        <p:spPr bwMode="auto">
          <a:xfrm>
            <a:off x="0" y="98254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Newsletters and Bulletins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23" name="Image 22" descr="Une image contenant texte, Dessin animé, illustration, clipart&#10;&#10;Description générée automatiquement">
            <a:hlinkClick r:id="rId3"/>
            <a:extLst>
              <a:ext uri="{FF2B5EF4-FFF2-40B4-BE49-F238E27FC236}">
                <a16:creationId xmlns:a16="http://schemas.microsoft.com/office/drawing/2014/main" id="{C52DDCD3-6B0C-5B99-8273-D7CA383E92D8}"/>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531840" y="1026339"/>
            <a:ext cx="1498228" cy="2119197"/>
          </a:xfrm>
          <a:prstGeom prst="rect">
            <a:avLst/>
          </a:prstGeom>
        </p:spPr>
      </p:pic>
      <p:sp>
        <p:nvSpPr>
          <p:cNvPr id="9" name="Ellipse 8">
            <a:hlinkClick r:id="rId10" action="ppaction://hlinksldjump"/>
            <a:extLst>
              <a:ext uri="{FF2B5EF4-FFF2-40B4-BE49-F238E27FC236}">
                <a16:creationId xmlns:a16="http://schemas.microsoft.com/office/drawing/2014/main" id="{9220C274-188F-EB5E-23EC-9F93772AA68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1" name="Graphique 10" descr="Cercle avec flèche gauche avec un remplissage uni">
            <a:hlinkClick r:id="rId10" action="ppaction://hlinksldjump"/>
            <a:extLst>
              <a:ext uri="{FF2B5EF4-FFF2-40B4-BE49-F238E27FC236}">
                <a16:creationId xmlns:a16="http://schemas.microsoft.com/office/drawing/2014/main" id="{2EA51285-9E6C-4CEC-85D8-04AC6FD2386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
        <p:nvSpPr>
          <p:cNvPr id="12" name="Ellipse 11">
            <a:hlinkClick r:id="rId12" action="ppaction://hlinksldjump"/>
            <a:extLst>
              <a:ext uri="{FF2B5EF4-FFF2-40B4-BE49-F238E27FC236}">
                <a16:creationId xmlns:a16="http://schemas.microsoft.com/office/drawing/2014/main" id="{89AD58FA-0AB6-7454-F354-4F86F2EFE4C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Logement avec un remplissage uni">
            <a:hlinkClick r:id="rId12" action="ppaction://hlinksldjump"/>
            <a:extLst>
              <a:ext uri="{FF2B5EF4-FFF2-40B4-BE49-F238E27FC236}">
                <a16:creationId xmlns:a16="http://schemas.microsoft.com/office/drawing/2014/main" id="{DF39FF8A-9997-0BB3-C72F-4CA530B524A8}"/>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9" name="Image 18" descr="Une image contenant texte, Dessin animé, affiche, graphisme&#10;&#10;Description générée automatiquement">
            <a:hlinkClick r:id="rId14"/>
            <a:extLst>
              <a:ext uri="{FF2B5EF4-FFF2-40B4-BE49-F238E27FC236}">
                <a16:creationId xmlns:a16="http://schemas.microsoft.com/office/drawing/2014/main" id="{4A0EEFBF-0BE2-1D01-7A44-DEA16E6D0778}"/>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3223221" y="1015743"/>
            <a:ext cx="1498228" cy="2119197"/>
          </a:xfrm>
          <a:prstGeom prst="rect">
            <a:avLst/>
          </a:prstGeom>
        </p:spPr>
      </p:pic>
      <p:pic>
        <p:nvPicPr>
          <p:cNvPr id="25" name="Image 24" descr="Une image contenant texte, affiche, Dessin animé, clipart&#10;&#10;Description générée automatiquement">
            <a:hlinkClick r:id="rId16"/>
            <a:extLst>
              <a:ext uri="{FF2B5EF4-FFF2-40B4-BE49-F238E27FC236}">
                <a16:creationId xmlns:a16="http://schemas.microsoft.com/office/drawing/2014/main" id="{7AD700DE-1E21-228A-0D57-53966F8B30BA}"/>
              </a:ext>
            </a:extLst>
          </p:cNvPr>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1471613" y="3420746"/>
            <a:ext cx="1558455" cy="2204386"/>
          </a:xfrm>
          <a:prstGeom prst="rect">
            <a:avLst/>
          </a:prstGeom>
        </p:spPr>
      </p:pic>
      <p:pic>
        <p:nvPicPr>
          <p:cNvPr id="26" name="Image 25" descr="Une image contenant texte, Dessin animé, fiction, affiche&#10;&#10;Description générée automatiquement">
            <a:hlinkClick r:id="rId18"/>
            <a:extLst>
              <a:ext uri="{FF2B5EF4-FFF2-40B4-BE49-F238E27FC236}">
                <a16:creationId xmlns:a16="http://schemas.microsoft.com/office/drawing/2014/main" id="{979B64EE-82F4-ADA9-2FB1-335BA2832720}"/>
              </a:ext>
            </a:extLst>
          </p:cNvPr>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3239431" y="3437651"/>
            <a:ext cx="1562147" cy="2187481"/>
          </a:xfrm>
          <a:prstGeom prst="rect">
            <a:avLst/>
          </a:prstGeom>
        </p:spPr>
      </p:pic>
      <p:sp>
        <p:nvSpPr>
          <p:cNvPr id="28" name="ZoneTexte 27">
            <a:extLst>
              <a:ext uri="{FF2B5EF4-FFF2-40B4-BE49-F238E27FC236}">
                <a16:creationId xmlns:a16="http://schemas.microsoft.com/office/drawing/2014/main" id="{D56B0D8F-E752-D7AC-7E45-C4259FD77E72}"/>
              </a:ext>
            </a:extLst>
          </p:cNvPr>
          <p:cNvSpPr txBox="1"/>
          <p:nvPr/>
        </p:nvSpPr>
        <p:spPr>
          <a:xfrm>
            <a:off x="6119535" y="4412766"/>
            <a:ext cx="1708125" cy="430887"/>
          </a:xfrm>
          <a:prstGeom prst="rect">
            <a:avLst/>
          </a:prstGeom>
          <a:noFill/>
        </p:spPr>
        <p:txBody>
          <a:bodyPr wrap="square">
            <a:spAutoFit/>
          </a:bodyPr>
          <a:lstStyle/>
          <a:p>
            <a:r>
              <a:rPr kumimoji="0" lang="en-GB" sz="1100" b="1" i="0" u="none" strike="noStrike" kern="1200" cap="none" spc="0" normalizeH="0" baseline="0" noProof="0" dirty="0">
                <a:ln>
                  <a:noFill/>
                </a:ln>
                <a:solidFill>
                  <a:prstClr val="black"/>
                </a:solidFill>
                <a:effectLst/>
                <a:uLnTx/>
                <a:uFillTx/>
                <a:ea typeface="+mn-ea"/>
                <a:cs typeface="+mn-cs"/>
              </a:rPr>
              <a:t>Ozzy Flies High! (</a:t>
            </a:r>
            <a:r>
              <a:rPr kumimoji="0" lang="en-GB" sz="1100" b="0" i="0" u="none" strike="noStrike" kern="1200" cap="none" spc="0" normalizeH="0" baseline="0" noProof="0" dirty="0">
                <a:ln>
                  <a:noFill/>
                </a:ln>
                <a:solidFill>
                  <a:prstClr val="black"/>
                </a:solidFill>
                <a:effectLst/>
                <a:uLnTx/>
                <a:uFillTx/>
                <a:ea typeface="+mn-ea"/>
                <a:cs typeface="+mn-cs"/>
              </a:rPr>
              <a:t>Comic Book No.1, </a:t>
            </a:r>
            <a:r>
              <a:rPr kumimoji="0" lang="en-GB" sz="1100" b="0" i="1" u="none" strike="noStrike" kern="1200" cap="none" spc="0" normalizeH="0" baseline="0" noProof="0" dirty="0">
                <a:ln>
                  <a:noFill/>
                </a:ln>
                <a:solidFill>
                  <a:prstClr val="black"/>
                </a:solidFill>
                <a:effectLst/>
                <a:uLnTx/>
                <a:uFillTx/>
                <a:ea typeface="+mn-ea"/>
                <a:cs typeface="+mn-cs"/>
              </a:rPr>
              <a:t>2005)</a:t>
            </a:r>
            <a:endParaRPr lang="fr-FR" sz="1100" dirty="0"/>
          </a:p>
        </p:txBody>
      </p:sp>
      <p:sp>
        <p:nvSpPr>
          <p:cNvPr id="30" name="ZoneTexte 29">
            <a:extLst>
              <a:ext uri="{FF2B5EF4-FFF2-40B4-BE49-F238E27FC236}">
                <a16:creationId xmlns:a16="http://schemas.microsoft.com/office/drawing/2014/main" id="{498F4840-BF35-3D41-F3C1-EB8834FB513C}"/>
              </a:ext>
            </a:extLst>
          </p:cNvPr>
          <p:cNvSpPr txBox="1"/>
          <p:nvPr/>
        </p:nvSpPr>
        <p:spPr>
          <a:xfrm>
            <a:off x="7664584" y="4412766"/>
            <a:ext cx="1727848" cy="430887"/>
          </a:xfrm>
          <a:prstGeom prst="rect">
            <a:avLst/>
          </a:prstGeom>
          <a:noFill/>
        </p:spPr>
        <p:txBody>
          <a:bodyPr wrap="square">
            <a:spAutoFit/>
          </a:bodyPr>
          <a:lstStyle/>
          <a:p>
            <a:r>
              <a:rPr kumimoji="0" lang="en-GB" sz="1100" b="1" i="0" u="none" strike="noStrike" kern="1200" cap="none" spc="0" normalizeH="0" baseline="0" noProof="0" dirty="0">
                <a:ln>
                  <a:noFill/>
                </a:ln>
                <a:solidFill>
                  <a:prstClr val="black"/>
                </a:solidFill>
                <a:effectLst/>
                <a:uLnTx/>
                <a:uFillTx/>
                <a:ea typeface="+mn-ea"/>
                <a:cs typeface="+mn-cs"/>
              </a:rPr>
              <a:t>Ozzy Goes Farming! </a:t>
            </a:r>
            <a:r>
              <a:rPr kumimoji="0" lang="en-GB" sz="1100" b="0" i="0" u="none" strike="noStrike" kern="1200" cap="none" spc="0" normalizeH="0" baseline="0" noProof="0" dirty="0">
                <a:ln>
                  <a:noFill/>
                </a:ln>
                <a:solidFill>
                  <a:prstClr val="black"/>
                </a:solidFill>
                <a:effectLst/>
                <a:uLnTx/>
                <a:uFillTx/>
                <a:ea typeface="+mn-ea"/>
                <a:cs typeface="+mn-cs"/>
              </a:rPr>
              <a:t>(Comic Book No.2, </a:t>
            </a:r>
            <a:r>
              <a:rPr kumimoji="0" lang="en-GB" sz="1100" b="0" i="1" u="none" strike="noStrike" kern="1200" cap="none" spc="0" normalizeH="0" baseline="0" noProof="0" dirty="0">
                <a:ln>
                  <a:noFill/>
                </a:ln>
                <a:solidFill>
                  <a:prstClr val="black"/>
                </a:solidFill>
                <a:effectLst/>
                <a:uLnTx/>
                <a:uFillTx/>
                <a:ea typeface="+mn-ea"/>
                <a:cs typeface="+mn-cs"/>
              </a:rPr>
              <a:t>2006)</a:t>
            </a:r>
            <a:endParaRPr lang="fr-FR" sz="1100" dirty="0"/>
          </a:p>
        </p:txBody>
      </p:sp>
      <p:sp>
        <p:nvSpPr>
          <p:cNvPr id="32" name="ZoneTexte 31">
            <a:extLst>
              <a:ext uri="{FF2B5EF4-FFF2-40B4-BE49-F238E27FC236}">
                <a16:creationId xmlns:a16="http://schemas.microsoft.com/office/drawing/2014/main" id="{937258EF-E33F-CE9C-0D67-58554FB3A3E2}"/>
              </a:ext>
            </a:extLst>
          </p:cNvPr>
          <p:cNvSpPr txBox="1"/>
          <p:nvPr/>
        </p:nvSpPr>
        <p:spPr>
          <a:xfrm>
            <a:off x="9271117" y="4359196"/>
            <a:ext cx="1441979" cy="600164"/>
          </a:xfrm>
          <a:prstGeom prst="rect">
            <a:avLst/>
          </a:prstGeom>
          <a:noFill/>
        </p:spPr>
        <p:txBody>
          <a:bodyPr wrap="square">
            <a:spAutoFit/>
          </a:bodyPr>
          <a:lstStyle/>
          <a:p>
            <a:r>
              <a:rPr kumimoji="0" lang="en-GB" sz="1100" b="1" i="0" u="none" strike="noStrike" kern="1200" cap="none" spc="0" normalizeH="0" baseline="0" noProof="0" dirty="0">
                <a:ln>
                  <a:noFill/>
                </a:ln>
                <a:solidFill>
                  <a:prstClr val="black"/>
                </a:solidFill>
                <a:effectLst/>
                <a:uLnTx/>
                <a:uFillTx/>
                <a:ea typeface="+mn-ea"/>
                <a:cs typeface="+mn-cs"/>
              </a:rPr>
              <a:t>Ozzy Goes Polar! </a:t>
            </a:r>
            <a:r>
              <a:rPr kumimoji="0" lang="en-GB" sz="1100" b="0" i="0" u="none" strike="noStrike" kern="1200" cap="none" spc="0" normalizeH="0" baseline="0" noProof="0" dirty="0">
                <a:ln>
                  <a:noFill/>
                </a:ln>
                <a:solidFill>
                  <a:prstClr val="black"/>
                </a:solidFill>
                <a:effectLst/>
                <a:uLnTx/>
                <a:uFillTx/>
                <a:ea typeface="+mn-ea"/>
                <a:cs typeface="+mn-cs"/>
              </a:rPr>
              <a:t>(Comic Book No.3,  </a:t>
            </a:r>
            <a:r>
              <a:rPr kumimoji="0" lang="en-GB" sz="1100" b="0" i="1" u="none" strike="noStrike" kern="1200" cap="none" spc="0" normalizeH="0" baseline="0" noProof="0" dirty="0">
                <a:ln>
                  <a:noFill/>
                </a:ln>
                <a:solidFill>
                  <a:prstClr val="black"/>
                </a:solidFill>
                <a:effectLst/>
                <a:uLnTx/>
                <a:uFillTx/>
                <a:ea typeface="+mn-ea"/>
                <a:cs typeface="+mn-cs"/>
              </a:rPr>
              <a:t>2007)</a:t>
            </a:r>
            <a:endParaRPr lang="fr-FR" sz="1100" dirty="0"/>
          </a:p>
        </p:txBody>
      </p:sp>
      <p:sp>
        <p:nvSpPr>
          <p:cNvPr id="34" name="ZoneTexte 33">
            <a:extLst>
              <a:ext uri="{FF2B5EF4-FFF2-40B4-BE49-F238E27FC236}">
                <a16:creationId xmlns:a16="http://schemas.microsoft.com/office/drawing/2014/main" id="{9A05CA16-A08E-1D36-DE7A-97E86AD63004}"/>
              </a:ext>
            </a:extLst>
          </p:cNvPr>
          <p:cNvSpPr txBox="1"/>
          <p:nvPr/>
        </p:nvSpPr>
        <p:spPr>
          <a:xfrm>
            <a:off x="10684527" y="4342084"/>
            <a:ext cx="1546147" cy="600164"/>
          </a:xfrm>
          <a:prstGeom prst="rect">
            <a:avLst/>
          </a:prstGeom>
          <a:noFill/>
        </p:spPr>
        <p:txBody>
          <a:bodyPr wrap="square">
            <a:spAutoFit/>
          </a:bodyPr>
          <a:lstStyle/>
          <a:p>
            <a:r>
              <a:rPr kumimoji="0" lang="en-GB" sz="1100" b="1" i="0" u="none" strike="noStrike" kern="1200" cap="none" spc="0" normalizeH="0" baseline="0" noProof="0" dirty="0">
                <a:ln>
                  <a:noFill/>
                </a:ln>
                <a:solidFill>
                  <a:prstClr val="black"/>
                </a:solidFill>
                <a:effectLst/>
                <a:uLnTx/>
                <a:uFillTx/>
                <a:ea typeface="+mn-ea"/>
                <a:cs typeface="+mn-cs"/>
              </a:rPr>
              <a:t>Ozzy Goes Island Hopping </a:t>
            </a:r>
            <a:r>
              <a:rPr kumimoji="0" lang="en-GB" sz="1100" b="0" i="0" u="none" strike="noStrike" kern="1200" cap="none" spc="0" normalizeH="0" baseline="0" noProof="0" dirty="0">
                <a:ln>
                  <a:noFill/>
                </a:ln>
                <a:solidFill>
                  <a:prstClr val="black"/>
                </a:solidFill>
                <a:effectLst/>
                <a:uLnTx/>
                <a:uFillTx/>
                <a:ea typeface="+mn-ea"/>
                <a:cs typeface="+mn-cs"/>
              </a:rPr>
              <a:t>(Comic Book No. 4, </a:t>
            </a:r>
            <a:r>
              <a:rPr kumimoji="0" lang="en-GB" sz="1100" b="0" i="1" u="none" strike="noStrike" kern="1200" cap="none" spc="0" normalizeH="0" baseline="0" noProof="0" dirty="0">
                <a:ln>
                  <a:noFill/>
                </a:ln>
                <a:solidFill>
                  <a:prstClr val="black"/>
                </a:solidFill>
                <a:effectLst/>
                <a:uLnTx/>
                <a:uFillTx/>
                <a:ea typeface="+mn-ea"/>
                <a:cs typeface="+mn-cs"/>
              </a:rPr>
              <a:t>2008)</a:t>
            </a:r>
            <a:endParaRPr lang="fr-FR" sz="1100" dirty="0"/>
          </a:p>
        </p:txBody>
      </p:sp>
      <p:sp>
        <p:nvSpPr>
          <p:cNvPr id="35" name="TextBox 2">
            <a:extLst>
              <a:ext uri="{FF2B5EF4-FFF2-40B4-BE49-F238E27FC236}">
                <a16:creationId xmlns:a16="http://schemas.microsoft.com/office/drawing/2014/main" id="{0D05D75F-5501-4193-95CC-1EF72B8E384E}"/>
              </a:ext>
            </a:extLst>
          </p:cNvPr>
          <p:cNvSpPr txBox="1"/>
          <p:nvPr/>
        </p:nvSpPr>
        <p:spPr>
          <a:xfrm>
            <a:off x="7664584" y="4860204"/>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cap="none" spc="0" normalizeH="0" baseline="0" noProof="0" dirty="0">
                <a:ln>
                  <a:noFill/>
                </a:ln>
                <a:solidFill>
                  <a:srgbClr val="1B3A7F"/>
                </a:solidFill>
                <a:effectLst/>
                <a:uLnTx/>
                <a:uFillTx/>
                <a:ea typeface="+mn-ea"/>
                <a:cs typeface="+mn-cs"/>
                <a:hlinkClick r:id="rId14">
                  <a:extLst>
                    <a:ext uri="{A12FA001-AC4F-418D-AE19-62706E023703}">
                      <ahyp:hlinkClr xmlns:ahyp="http://schemas.microsoft.com/office/drawing/2018/hyperlinkcolor" val="tx"/>
                    </a:ext>
                  </a:extLst>
                </a:hlinkClick>
              </a:rPr>
              <a:t>Read it in English here</a:t>
            </a:r>
            <a:endParaRPr kumimoji="0" lang="en-US" sz="1100" i="0" u="none" strike="noStrike" kern="1200" cap="none" spc="0" normalizeH="0" baseline="0" noProof="0" dirty="0">
              <a:ln>
                <a:noFill/>
              </a:ln>
              <a:solidFill>
                <a:srgbClr val="1B3A7F"/>
              </a:solidFill>
              <a:effectLst/>
              <a:uLnTx/>
              <a:uFillTx/>
              <a:ea typeface="+mn-ea"/>
              <a:cs typeface="+mn-cs"/>
            </a:endParaRPr>
          </a:p>
        </p:txBody>
      </p:sp>
      <p:sp>
        <p:nvSpPr>
          <p:cNvPr id="36" name="TextBox 1">
            <a:extLst>
              <a:ext uri="{FF2B5EF4-FFF2-40B4-BE49-F238E27FC236}">
                <a16:creationId xmlns:a16="http://schemas.microsoft.com/office/drawing/2014/main" id="{35F2E781-0F4D-5F9D-906A-9CC045287BE7}"/>
              </a:ext>
            </a:extLst>
          </p:cNvPr>
          <p:cNvSpPr txBox="1"/>
          <p:nvPr/>
        </p:nvSpPr>
        <p:spPr>
          <a:xfrm>
            <a:off x="7664584" y="5290698"/>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1100" b="0" i="0" u="none" strike="noStrike" kern="1200" cap="none" spc="0" normalizeH="0" baseline="0" noProof="0" dirty="0">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Читать на русском здесь</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37" name="TextBox 2">
            <a:extLst>
              <a:ext uri="{FF2B5EF4-FFF2-40B4-BE49-F238E27FC236}">
                <a16:creationId xmlns:a16="http://schemas.microsoft.com/office/drawing/2014/main" id="{81F0D711-5BF5-C0B9-A1E9-0E2831B02442}"/>
              </a:ext>
            </a:extLst>
          </p:cNvPr>
          <p:cNvSpPr txBox="1"/>
          <p:nvPr/>
        </p:nvSpPr>
        <p:spPr>
          <a:xfrm>
            <a:off x="9269662" y="5002702"/>
            <a:ext cx="1610475"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16">
                  <a:extLst>
                    <a:ext uri="{A12FA001-AC4F-418D-AE19-62706E023703}">
                      <ahyp:hlinkClr xmlns:ahyp="http://schemas.microsoft.com/office/drawing/2018/hyperlinkcolor" val="tx"/>
                    </a:ext>
                  </a:extLst>
                </a:hlinkClick>
              </a:rPr>
              <a:t>Read it in English here</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38" name="TextBox 1">
            <a:extLst>
              <a:ext uri="{FF2B5EF4-FFF2-40B4-BE49-F238E27FC236}">
                <a16:creationId xmlns:a16="http://schemas.microsoft.com/office/drawing/2014/main" id="{76026E70-5C65-9ECB-8B53-2702A2677929}"/>
              </a:ext>
            </a:extLst>
          </p:cNvPr>
          <p:cNvSpPr txBox="1"/>
          <p:nvPr/>
        </p:nvSpPr>
        <p:spPr>
          <a:xfrm>
            <a:off x="9269662" y="5433196"/>
            <a:ext cx="1610475"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21">
                  <a:extLst>
                    <a:ext uri="{A12FA001-AC4F-418D-AE19-62706E023703}">
                      <ahyp:hlinkClr xmlns:ahyp="http://schemas.microsoft.com/office/drawing/2018/hyperlinkcolor" val="tx"/>
                    </a:ext>
                  </a:extLst>
                </a:hlinkClick>
              </a:rPr>
              <a:t>Lisez-le </a:t>
            </a:r>
            <a:r>
              <a:rPr kumimoji="0" lang="en-GB" sz="1100" b="0" i="0" u="none" strike="noStrike" kern="1200" cap="none" spc="0" normalizeH="0" baseline="0" noProof="0" dirty="0" err="1">
                <a:ln>
                  <a:noFill/>
                </a:ln>
                <a:solidFill>
                  <a:srgbClr val="1B3A7F"/>
                </a:solidFill>
                <a:effectLst/>
                <a:uLnTx/>
                <a:uFillTx/>
                <a:ea typeface="+mn-ea"/>
                <a:cs typeface="+mn-cs"/>
                <a:hlinkClick r:id="rId21">
                  <a:extLst>
                    <a:ext uri="{A12FA001-AC4F-418D-AE19-62706E023703}">
                      <ahyp:hlinkClr xmlns:ahyp="http://schemas.microsoft.com/office/drawing/2018/hyperlinkcolor" val="tx"/>
                    </a:ext>
                  </a:extLst>
                </a:hlinkClick>
              </a:rPr>
              <a:t>en</a:t>
            </a:r>
            <a:r>
              <a:rPr kumimoji="0" lang="en-GB" sz="1100" b="0" i="0" u="none" strike="noStrike" kern="1200" cap="none" spc="0" normalizeH="0" baseline="0" noProof="0" dirty="0">
                <a:ln>
                  <a:noFill/>
                </a:ln>
                <a:solidFill>
                  <a:srgbClr val="1B3A7F"/>
                </a:solidFill>
                <a:effectLst/>
                <a:uLnTx/>
                <a:uFillTx/>
                <a:ea typeface="+mn-ea"/>
                <a:cs typeface="+mn-cs"/>
                <a:hlinkClick r:id="rId21">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21">
                  <a:extLst>
                    <a:ext uri="{A12FA001-AC4F-418D-AE19-62706E023703}">
                      <ahyp:hlinkClr xmlns:ahyp="http://schemas.microsoft.com/office/drawing/2018/hyperlinkcolor" val="tx"/>
                    </a:ext>
                  </a:extLst>
                </a:hlinkClick>
              </a:rPr>
              <a:t>français</a:t>
            </a:r>
            <a:r>
              <a:rPr kumimoji="0" lang="en-GB" sz="1100" b="0" i="0" u="none" strike="noStrike" kern="1200" cap="none" spc="0" normalizeH="0" baseline="0" noProof="0" dirty="0">
                <a:ln>
                  <a:noFill/>
                </a:ln>
                <a:solidFill>
                  <a:srgbClr val="1B3A7F"/>
                </a:solidFill>
                <a:effectLst/>
                <a:uLnTx/>
                <a:uFillTx/>
                <a:ea typeface="+mn-ea"/>
                <a:cs typeface="+mn-cs"/>
                <a:hlinkClick r:id="rId21">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21">
                  <a:extLst>
                    <a:ext uri="{A12FA001-AC4F-418D-AE19-62706E023703}">
                      <ahyp:hlinkClr xmlns:ahyp="http://schemas.microsoft.com/office/drawing/2018/hyperlinkcolor" val="tx"/>
                    </a:ext>
                  </a:extLst>
                </a:hlinkClick>
              </a:rPr>
              <a:t>ici</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39" name="TextBox 4">
            <a:extLst>
              <a:ext uri="{FF2B5EF4-FFF2-40B4-BE49-F238E27FC236}">
                <a16:creationId xmlns:a16="http://schemas.microsoft.com/office/drawing/2014/main" id="{1B8FDCAE-2609-7A5B-1991-76E55A5FDA3B}"/>
              </a:ext>
            </a:extLst>
          </p:cNvPr>
          <p:cNvSpPr txBox="1"/>
          <p:nvPr/>
        </p:nvSpPr>
        <p:spPr>
          <a:xfrm>
            <a:off x="9269662" y="5863690"/>
            <a:ext cx="1610475"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22">
                  <a:extLst>
                    <a:ext uri="{A12FA001-AC4F-418D-AE19-62706E023703}">
                      <ahyp:hlinkClr xmlns:ahyp="http://schemas.microsoft.com/office/drawing/2018/hyperlinkcolor" val="tx"/>
                    </a:ext>
                  </a:extLst>
                </a:hlinkClick>
              </a:rPr>
              <a:t>Léalo </a:t>
            </a:r>
            <a:r>
              <a:rPr kumimoji="0" lang="en-GB" sz="1100" b="0" i="0" u="none" strike="noStrike" kern="1200" cap="none" spc="0" normalizeH="0" baseline="0" noProof="0" dirty="0" err="1">
                <a:ln>
                  <a:noFill/>
                </a:ln>
                <a:solidFill>
                  <a:srgbClr val="1B3A7F"/>
                </a:solidFill>
                <a:effectLst/>
                <a:uLnTx/>
                <a:uFillTx/>
                <a:ea typeface="+mn-ea"/>
                <a:cs typeface="+mn-cs"/>
                <a:hlinkClick r:id="rId22">
                  <a:extLst>
                    <a:ext uri="{A12FA001-AC4F-418D-AE19-62706E023703}">
                      <ahyp:hlinkClr xmlns:ahyp="http://schemas.microsoft.com/office/drawing/2018/hyperlinkcolor" val="tx"/>
                    </a:ext>
                  </a:extLst>
                </a:hlinkClick>
              </a:rPr>
              <a:t>en</a:t>
            </a:r>
            <a:r>
              <a:rPr kumimoji="0" lang="en-GB" sz="1100" b="0" i="0" u="none" strike="noStrike" kern="1200" cap="none" spc="0" normalizeH="0" baseline="0" noProof="0" dirty="0">
                <a:ln>
                  <a:noFill/>
                </a:ln>
                <a:solidFill>
                  <a:srgbClr val="1B3A7F"/>
                </a:solidFill>
                <a:effectLst/>
                <a:uLnTx/>
                <a:uFillTx/>
                <a:ea typeface="+mn-ea"/>
                <a:cs typeface="+mn-cs"/>
                <a:hlinkClick r:id="rId22">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22">
                  <a:extLst>
                    <a:ext uri="{A12FA001-AC4F-418D-AE19-62706E023703}">
                      <ahyp:hlinkClr xmlns:ahyp="http://schemas.microsoft.com/office/drawing/2018/hyperlinkcolor" val="tx"/>
                    </a:ext>
                  </a:extLst>
                </a:hlinkClick>
              </a:rPr>
              <a:t>español</a:t>
            </a:r>
            <a:r>
              <a:rPr kumimoji="0" lang="en-GB" sz="1100" b="0" i="0" u="none" strike="noStrike" kern="1200" cap="none" spc="0" normalizeH="0" baseline="0" noProof="0" dirty="0">
                <a:ln>
                  <a:noFill/>
                </a:ln>
                <a:solidFill>
                  <a:srgbClr val="1B3A7F"/>
                </a:solidFill>
                <a:effectLst/>
                <a:uLnTx/>
                <a:uFillTx/>
                <a:ea typeface="+mn-ea"/>
                <a:cs typeface="+mn-cs"/>
                <a:hlinkClick r:id="rId22">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22">
                  <a:extLst>
                    <a:ext uri="{A12FA001-AC4F-418D-AE19-62706E023703}">
                      <ahyp:hlinkClr xmlns:ahyp="http://schemas.microsoft.com/office/drawing/2018/hyperlinkcolor" val="tx"/>
                    </a:ext>
                  </a:extLst>
                </a:hlinkClick>
              </a:rPr>
              <a:t>aquí</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40" name="TextBox 2">
            <a:extLst>
              <a:ext uri="{FF2B5EF4-FFF2-40B4-BE49-F238E27FC236}">
                <a16:creationId xmlns:a16="http://schemas.microsoft.com/office/drawing/2014/main" id="{037EC25F-FC1A-18A4-C7CB-B546F0AC84E5}"/>
              </a:ext>
            </a:extLst>
          </p:cNvPr>
          <p:cNvSpPr txBox="1"/>
          <p:nvPr/>
        </p:nvSpPr>
        <p:spPr>
          <a:xfrm>
            <a:off x="10704494" y="4954256"/>
            <a:ext cx="1610475"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18">
                  <a:extLst>
                    <a:ext uri="{A12FA001-AC4F-418D-AE19-62706E023703}">
                      <ahyp:hlinkClr xmlns:ahyp="http://schemas.microsoft.com/office/drawing/2018/hyperlinkcolor" val="tx"/>
                    </a:ext>
                  </a:extLst>
                </a:hlinkClick>
              </a:rPr>
              <a:t>Read it in English here</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41" name="TextBox 6">
            <a:extLst>
              <a:ext uri="{FF2B5EF4-FFF2-40B4-BE49-F238E27FC236}">
                <a16:creationId xmlns:a16="http://schemas.microsoft.com/office/drawing/2014/main" id="{DB6A3080-E68D-8765-2EED-DCD5A861CE05}"/>
              </a:ext>
            </a:extLst>
          </p:cNvPr>
          <p:cNvSpPr txBox="1"/>
          <p:nvPr/>
        </p:nvSpPr>
        <p:spPr>
          <a:xfrm>
            <a:off x="10704494" y="5354365"/>
            <a:ext cx="1404552" cy="261610"/>
          </a:xfrm>
          <a:prstGeom prst="rect">
            <a:avLst/>
          </a:prstGeom>
          <a:noFill/>
        </p:spPr>
        <p:txBody>
          <a:bodyPr wrap="square" rtlCol="0">
            <a:spAutoFit/>
          </a:bodyPr>
          <a:lstStyle/>
          <a:p>
            <a:r>
              <a:rPr lang="en-GB" sz="1100" dirty="0">
                <a:solidFill>
                  <a:srgbClr val="1B3A7F"/>
                </a:solidFill>
                <a:hlinkClick r:id="rId23">
                  <a:extLst>
                    <a:ext uri="{A12FA001-AC4F-418D-AE19-62706E023703}">
                      <ahyp:hlinkClr xmlns:ahyp="http://schemas.microsoft.com/office/drawing/2018/hyperlinkcolor" val="tx"/>
                    </a:ext>
                  </a:extLst>
                </a:hlinkClick>
              </a:rPr>
              <a:t>Lisez-le </a:t>
            </a:r>
            <a:r>
              <a:rPr lang="en-GB" sz="1100" dirty="0" err="1">
                <a:solidFill>
                  <a:srgbClr val="1B3A7F"/>
                </a:solidFill>
                <a:hlinkClick r:id="rId23">
                  <a:extLst>
                    <a:ext uri="{A12FA001-AC4F-418D-AE19-62706E023703}">
                      <ahyp:hlinkClr xmlns:ahyp="http://schemas.microsoft.com/office/drawing/2018/hyperlinkcolor" val="tx"/>
                    </a:ext>
                  </a:extLst>
                </a:hlinkClick>
              </a:rPr>
              <a:t>en</a:t>
            </a:r>
            <a:r>
              <a:rPr lang="en-GB" sz="1100" dirty="0">
                <a:solidFill>
                  <a:srgbClr val="1B3A7F"/>
                </a:solidFill>
                <a:hlinkClick r:id="rId23">
                  <a:extLst>
                    <a:ext uri="{A12FA001-AC4F-418D-AE19-62706E023703}">
                      <ahyp:hlinkClr xmlns:ahyp="http://schemas.microsoft.com/office/drawing/2018/hyperlinkcolor" val="tx"/>
                    </a:ext>
                  </a:extLst>
                </a:hlinkClick>
              </a:rPr>
              <a:t> </a:t>
            </a:r>
            <a:r>
              <a:rPr lang="en-GB" sz="1100" dirty="0" err="1">
                <a:solidFill>
                  <a:srgbClr val="1B3A7F"/>
                </a:solidFill>
                <a:hlinkClick r:id="rId23">
                  <a:extLst>
                    <a:ext uri="{A12FA001-AC4F-418D-AE19-62706E023703}">
                      <ahyp:hlinkClr xmlns:ahyp="http://schemas.microsoft.com/office/drawing/2018/hyperlinkcolor" val="tx"/>
                    </a:ext>
                  </a:extLst>
                </a:hlinkClick>
              </a:rPr>
              <a:t>français</a:t>
            </a:r>
            <a:r>
              <a:rPr lang="en-GB" sz="1100" dirty="0">
                <a:solidFill>
                  <a:srgbClr val="1B3A7F"/>
                </a:solidFill>
                <a:hlinkClick r:id="rId23">
                  <a:extLst>
                    <a:ext uri="{A12FA001-AC4F-418D-AE19-62706E023703}">
                      <ahyp:hlinkClr xmlns:ahyp="http://schemas.microsoft.com/office/drawing/2018/hyperlinkcolor" val="tx"/>
                    </a:ext>
                  </a:extLst>
                </a:hlinkClick>
              </a:rPr>
              <a:t> </a:t>
            </a:r>
            <a:r>
              <a:rPr lang="en-GB" sz="1100" dirty="0" err="1">
                <a:solidFill>
                  <a:srgbClr val="1B3A7F"/>
                </a:solidFill>
                <a:hlinkClick r:id="rId23">
                  <a:extLst>
                    <a:ext uri="{A12FA001-AC4F-418D-AE19-62706E023703}">
                      <ahyp:hlinkClr xmlns:ahyp="http://schemas.microsoft.com/office/drawing/2018/hyperlinkcolor" val="tx"/>
                    </a:ext>
                  </a:extLst>
                </a:hlinkClick>
              </a:rPr>
              <a:t>ici</a:t>
            </a:r>
            <a:endParaRPr lang="en-GB" sz="1100" dirty="0">
              <a:solidFill>
                <a:srgbClr val="1B3A7F"/>
              </a:solidFill>
            </a:endParaRPr>
          </a:p>
        </p:txBody>
      </p:sp>
      <p:sp>
        <p:nvSpPr>
          <p:cNvPr id="42" name="TextBox 7">
            <a:extLst>
              <a:ext uri="{FF2B5EF4-FFF2-40B4-BE49-F238E27FC236}">
                <a16:creationId xmlns:a16="http://schemas.microsoft.com/office/drawing/2014/main" id="{EB1621EA-D81C-F857-2B52-03EEA9C07A98}"/>
              </a:ext>
            </a:extLst>
          </p:cNvPr>
          <p:cNvSpPr txBox="1"/>
          <p:nvPr/>
        </p:nvSpPr>
        <p:spPr>
          <a:xfrm>
            <a:off x="10704494" y="5754475"/>
            <a:ext cx="1425390" cy="261610"/>
          </a:xfrm>
          <a:prstGeom prst="rect">
            <a:avLst/>
          </a:prstGeom>
          <a:noFill/>
        </p:spPr>
        <p:txBody>
          <a:bodyPr wrap="square" rtlCol="0">
            <a:spAutoFit/>
          </a:bodyPr>
          <a:lstStyle/>
          <a:p>
            <a:r>
              <a:rPr lang="en-GB" sz="1100" dirty="0">
                <a:solidFill>
                  <a:srgbClr val="1B3A7F"/>
                </a:solidFill>
                <a:hlinkClick r:id="rId24">
                  <a:extLst>
                    <a:ext uri="{A12FA001-AC4F-418D-AE19-62706E023703}">
                      <ahyp:hlinkClr xmlns:ahyp="http://schemas.microsoft.com/office/drawing/2018/hyperlinkcolor" val="tx"/>
                    </a:ext>
                  </a:extLst>
                </a:hlinkClick>
              </a:rPr>
              <a:t>Léalo </a:t>
            </a:r>
            <a:r>
              <a:rPr lang="en-GB" sz="1100" dirty="0" err="1">
                <a:solidFill>
                  <a:srgbClr val="1B3A7F"/>
                </a:solidFill>
                <a:hlinkClick r:id="rId24">
                  <a:extLst>
                    <a:ext uri="{A12FA001-AC4F-418D-AE19-62706E023703}">
                      <ahyp:hlinkClr xmlns:ahyp="http://schemas.microsoft.com/office/drawing/2018/hyperlinkcolor" val="tx"/>
                    </a:ext>
                  </a:extLst>
                </a:hlinkClick>
              </a:rPr>
              <a:t>en</a:t>
            </a:r>
            <a:r>
              <a:rPr lang="en-GB" sz="1100" dirty="0">
                <a:solidFill>
                  <a:srgbClr val="1B3A7F"/>
                </a:solidFill>
                <a:hlinkClick r:id="rId24">
                  <a:extLst>
                    <a:ext uri="{A12FA001-AC4F-418D-AE19-62706E023703}">
                      <ahyp:hlinkClr xmlns:ahyp="http://schemas.microsoft.com/office/drawing/2018/hyperlinkcolor" val="tx"/>
                    </a:ext>
                  </a:extLst>
                </a:hlinkClick>
              </a:rPr>
              <a:t> </a:t>
            </a:r>
            <a:r>
              <a:rPr lang="en-GB" sz="1100" dirty="0" err="1">
                <a:solidFill>
                  <a:srgbClr val="1B3A7F"/>
                </a:solidFill>
                <a:hlinkClick r:id="rId24">
                  <a:extLst>
                    <a:ext uri="{A12FA001-AC4F-418D-AE19-62706E023703}">
                      <ahyp:hlinkClr xmlns:ahyp="http://schemas.microsoft.com/office/drawing/2018/hyperlinkcolor" val="tx"/>
                    </a:ext>
                  </a:extLst>
                </a:hlinkClick>
              </a:rPr>
              <a:t>español</a:t>
            </a:r>
            <a:r>
              <a:rPr lang="en-GB" sz="1100" dirty="0">
                <a:solidFill>
                  <a:srgbClr val="1B3A7F"/>
                </a:solidFill>
                <a:hlinkClick r:id="rId24">
                  <a:extLst>
                    <a:ext uri="{A12FA001-AC4F-418D-AE19-62706E023703}">
                      <ahyp:hlinkClr xmlns:ahyp="http://schemas.microsoft.com/office/drawing/2018/hyperlinkcolor" val="tx"/>
                    </a:ext>
                  </a:extLst>
                </a:hlinkClick>
              </a:rPr>
              <a:t> </a:t>
            </a:r>
            <a:r>
              <a:rPr lang="en-GB" sz="1100" dirty="0" err="1">
                <a:solidFill>
                  <a:srgbClr val="1B3A7F"/>
                </a:solidFill>
                <a:hlinkClick r:id="rId24">
                  <a:extLst>
                    <a:ext uri="{A12FA001-AC4F-418D-AE19-62706E023703}">
                      <ahyp:hlinkClr xmlns:ahyp="http://schemas.microsoft.com/office/drawing/2018/hyperlinkcolor" val="tx"/>
                    </a:ext>
                  </a:extLst>
                </a:hlinkClick>
              </a:rPr>
              <a:t>aquí</a:t>
            </a:r>
            <a:endParaRPr lang="en-GB" sz="1100" dirty="0">
              <a:solidFill>
                <a:srgbClr val="1B3A7F"/>
              </a:solidFill>
            </a:endParaRPr>
          </a:p>
        </p:txBody>
      </p:sp>
      <p:cxnSp>
        <p:nvCxnSpPr>
          <p:cNvPr id="44" name="Connecteur droit 43">
            <a:extLst>
              <a:ext uri="{FF2B5EF4-FFF2-40B4-BE49-F238E27FC236}">
                <a16:creationId xmlns:a16="http://schemas.microsoft.com/office/drawing/2014/main" id="{751CBB75-F206-9EF6-2380-CEF095AD1B61}"/>
              </a:ext>
            </a:extLst>
          </p:cNvPr>
          <p:cNvCxnSpPr/>
          <p:nvPr/>
        </p:nvCxnSpPr>
        <p:spPr>
          <a:xfrm>
            <a:off x="7664584" y="4412766"/>
            <a:ext cx="0" cy="4474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Connecteur droit 44">
            <a:extLst>
              <a:ext uri="{FF2B5EF4-FFF2-40B4-BE49-F238E27FC236}">
                <a16:creationId xmlns:a16="http://schemas.microsoft.com/office/drawing/2014/main" id="{C6F4C5A7-E2E0-444D-D4A1-D97AFB83E688}"/>
              </a:ext>
            </a:extLst>
          </p:cNvPr>
          <p:cNvCxnSpPr/>
          <p:nvPr/>
        </p:nvCxnSpPr>
        <p:spPr>
          <a:xfrm>
            <a:off x="9269662" y="4412766"/>
            <a:ext cx="0" cy="4474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Connecteur droit 45">
            <a:extLst>
              <a:ext uri="{FF2B5EF4-FFF2-40B4-BE49-F238E27FC236}">
                <a16:creationId xmlns:a16="http://schemas.microsoft.com/office/drawing/2014/main" id="{4CC7C8A5-8E82-41AC-2508-810AC7168C6A}"/>
              </a:ext>
            </a:extLst>
          </p:cNvPr>
          <p:cNvCxnSpPr/>
          <p:nvPr/>
        </p:nvCxnSpPr>
        <p:spPr>
          <a:xfrm>
            <a:off x="10684527" y="4396215"/>
            <a:ext cx="0" cy="4474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83657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2" grpId="0" animBg="1"/>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A1D6779-FA2F-C118-A75E-8822AA559A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E7B55630-B69D-8215-D6A9-4A2F079AE36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02AD18F-DF89-6A15-A824-40EE6DF6E21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98F927D1-1C28-C491-98F0-CC0BEA007E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1375E15-1EC5-B530-5A2B-49471932B8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3A966EB5-C69A-624C-C343-7040FFCD15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E301CEF7-9168-2F5C-9E77-CDB8E684D4F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774676" y="1247193"/>
            <a:ext cx="4794471"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err="1">
                <a:ln>
                  <a:noFill/>
                </a:ln>
                <a:solidFill>
                  <a:prstClr val="black"/>
                </a:solidFill>
                <a:effectLst/>
                <a:uLnTx/>
                <a:uFillTx/>
                <a:ea typeface="+mn-ea"/>
                <a:cs typeface="+mn-cs"/>
              </a:rPr>
              <a:t>OzoNews</a:t>
            </a:r>
            <a:r>
              <a:rPr kumimoji="0" lang="en-US" sz="3200" b="0" i="0" u="none" strike="noStrike" kern="1200" cap="none" spc="0" normalizeH="0" baseline="0" noProof="0" dirty="0">
                <a:ln>
                  <a:noFill/>
                </a:ln>
                <a:solidFill>
                  <a:prstClr val="black"/>
                </a:solidFill>
                <a:effectLst/>
                <a:uLnTx/>
                <a:uFillTx/>
                <a:ea typeface="+mn-ea"/>
                <a:cs typeface="+mn-cs"/>
              </a:rPr>
              <a:t> </a:t>
            </a:r>
            <a:r>
              <a:rPr kumimoji="0" lang="en-US" sz="3200" b="0" i="1" u="none" strike="noStrike" kern="1200" cap="none" spc="0" normalizeH="0" baseline="0" noProof="0" dirty="0">
                <a:ln>
                  <a:noFill/>
                </a:ln>
                <a:solidFill>
                  <a:prstClr val="black"/>
                </a:solidFill>
                <a:effectLst/>
                <a:uLnTx/>
                <a:uFillTx/>
                <a:ea typeface="+mn-ea"/>
                <a:cs typeface="+mn-cs"/>
              </a:rPr>
              <a:t>(since 2000)</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74676" y="2388139"/>
            <a:ext cx="4794471" cy="2081719"/>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Since its inception in January 2000, the goal of </a:t>
            </a:r>
            <a:r>
              <a:rPr lang="en-GB" sz="1300" dirty="0" err="1"/>
              <a:t>OzoNews</a:t>
            </a:r>
            <a:r>
              <a:rPr lang="en-GB" sz="1300" dirty="0"/>
              <a:t> is to provide current news relating to ozone depletion and the implementation of the Montreal Protocol, to stimulate discussion and promote cooperation in support of compliance with the Montreal Protocol.</a:t>
            </a: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774676" y="5356127"/>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Find every issue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D297FA1B-0D8A-8E56-46D4-86DD39AB5664}"/>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cercle, logo, Police, symbole&#10;&#10;Description générée automatiquement">
            <a:extLst>
              <a:ext uri="{FF2B5EF4-FFF2-40B4-BE49-F238E27FC236}">
                <a16:creationId xmlns:a16="http://schemas.microsoft.com/office/drawing/2014/main" id="{E149FE23-866B-A68D-02D6-61B78144CD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952" y="120468"/>
            <a:ext cx="910223" cy="831073"/>
          </a:xfrm>
          <a:prstGeom prst="rect">
            <a:avLst/>
          </a:prstGeom>
        </p:spPr>
      </p:pic>
      <p:sp>
        <p:nvSpPr>
          <p:cNvPr id="17" name="Text Box 6">
            <a:extLst>
              <a:ext uri="{FF2B5EF4-FFF2-40B4-BE49-F238E27FC236}">
                <a16:creationId xmlns:a16="http://schemas.microsoft.com/office/drawing/2014/main" id="{E802A70C-D0D6-45DC-8F15-9D7C7151D1E1}"/>
              </a:ext>
            </a:extLst>
          </p:cNvPr>
          <p:cNvSpPr txBox="1">
            <a:spLocks noChangeArrowheads="1"/>
          </p:cNvSpPr>
          <p:nvPr/>
        </p:nvSpPr>
        <p:spPr bwMode="auto">
          <a:xfrm>
            <a:off x="0" y="98254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Newsletters and Bulletins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ordinateur, capture d’écran, Site web&#10;&#10;Description générée automatiquement">
            <a:hlinkClick r:id="rId2"/>
            <a:extLst>
              <a:ext uri="{FF2B5EF4-FFF2-40B4-BE49-F238E27FC236}">
                <a16:creationId xmlns:a16="http://schemas.microsoft.com/office/drawing/2014/main" id="{B5A96508-C405-DE31-F6F1-A549783EBEF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97551" y="1074652"/>
            <a:ext cx="3446024" cy="4459560"/>
          </a:xfrm>
          <a:prstGeom prst="rect">
            <a:avLst/>
          </a:prstGeom>
        </p:spPr>
      </p:pic>
      <p:sp>
        <p:nvSpPr>
          <p:cNvPr id="9" name="Ellipse 8">
            <a:hlinkClick r:id="rId5" action="ppaction://hlinksldjump"/>
            <a:extLst>
              <a:ext uri="{FF2B5EF4-FFF2-40B4-BE49-F238E27FC236}">
                <a16:creationId xmlns:a16="http://schemas.microsoft.com/office/drawing/2014/main" id="{48B3507E-3A1D-B796-2ACE-24E605F00B7E}"/>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5" action="ppaction://hlinksldjump"/>
            <a:extLst>
              <a:ext uri="{FF2B5EF4-FFF2-40B4-BE49-F238E27FC236}">
                <a16:creationId xmlns:a16="http://schemas.microsoft.com/office/drawing/2014/main" id="{3150D257-49A2-102E-46F5-05062915EF8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0" name="Ellipse 19">
            <a:hlinkClick r:id="rId7" action="ppaction://hlinksldjump"/>
            <a:extLst>
              <a:ext uri="{FF2B5EF4-FFF2-40B4-BE49-F238E27FC236}">
                <a16:creationId xmlns:a16="http://schemas.microsoft.com/office/drawing/2014/main" id="{658EF65A-59C3-501D-3394-74085006ECE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7" action="ppaction://hlinksldjump"/>
            <a:extLst>
              <a:ext uri="{FF2B5EF4-FFF2-40B4-BE49-F238E27FC236}">
                <a16:creationId xmlns:a16="http://schemas.microsoft.com/office/drawing/2014/main" id="{3075F5CD-1EE8-71AA-7BA2-1DF55C214EC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441036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20"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0DF1C-9477-65BF-F984-06C03B8FC175}"/>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F09ECA8C-0871-F1B8-E570-2EA14ACE42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855BD4A-4823-4941-901D-1A5B14D2592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81E7553-3E91-7530-C8A5-6B1D9869575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39DFDF2C-8A84-584E-F185-14236315A79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863F7715-DDDF-1572-11E3-67EB19BDD0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2195D187-CEC5-87F2-8193-06FE552F314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AF0270DD-41CF-8A7E-BD4A-3E167931838C}"/>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D72E8401-D47A-2ADB-F3FF-29386AECF46F}"/>
              </a:ext>
            </a:extLst>
          </p:cNvPr>
          <p:cNvSpPr txBox="1"/>
          <p:nvPr/>
        </p:nvSpPr>
        <p:spPr>
          <a:xfrm>
            <a:off x="6412727" y="706947"/>
            <a:ext cx="6088831"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700" b="0" i="0" u="none" strike="noStrike" kern="1200" cap="none" spc="0" normalizeH="0" baseline="0" noProof="0" dirty="0">
                <a:ln>
                  <a:noFill/>
                </a:ln>
                <a:solidFill>
                  <a:prstClr val="black"/>
                </a:solidFill>
                <a:effectLst/>
                <a:uLnTx/>
                <a:uFillTx/>
                <a:latin typeface="+mj-lt"/>
                <a:ea typeface="+mn-ea"/>
                <a:cs typeface="+mn-cs"/>
              </a:rPr>
              <a:t>Refrigerant Literacy e-Learning </a:t>
            </a:r>
            <a:r>
              <a:rPr kumimoji="0" lang="en-US" sz="2700" b="0" i="1" u="none" strike="noStrike" kern="1200" cap="none" spc="0" normalizeH="0" baseline="0" noProof="0" dirty="0">
                <a:ln>
                  <a:noFill/>
                </a:ln>
                <a:solidFill>
                  <a:prstClr val="black"/>
                </a:solidFill>
                <a:effectLst/>
                <a:uLnTx/>
                <a:uFillTx/>
                <a:latin typeface="+mj-lt"/>
                <a:ea typeface="+mn-ea"/>
                <a:cs typeface="+mn-cs"/>
              </a:rPr>
              <a:t>(2017)</a:t>
            </a:r>
            <a:endParaRPr kumimoji="0" lang="en-US" sz="27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AFDDE1C2-8663-FDFB-0346-635359CBDE11}"/>
              </a:ext>
            </a:extLst>
          </p:cNvPr>
          <p:cNvSpPr>
            <a:spLocks noGrp="1"/>
          </p:cNvSpPr>
          <p:nvPr>
            <p:ph idx="4294967295"/>
          </p:nvPr>
        </p:nvSpPr>
        <p:spPr>
          <a:xfrm>
            <a:off x="6412725" y="1689573"/>
            <a:ext cx="5638802" cy="3759817"/>
          </a:xfrm>
          <a:prstGeom prst="rect">
            <a:avLst/>
          </a:prstGeom>
        </p:spPr>
        <p:txBody>
          <a:bodyPr vert="horz" lIns="91440" tIns="45720" rIns="91440" bIns="45720" rtlCol="0">
            <a:normAutofit/>
          </a:bodyPr>
          <a:lstStyle/>
          <a:p>
            <a:pPr marL="0" indent="0">
              <a:lnSpc>
                <a:spcPct val="110000"/>
              </a:lnSpc>
              <a:spcBef>
                <a:spcPts val="0"/>
              </a:spcBef>
              <a:buNone/>
            </a:pPr>
            <a:r>
              <a:rPr lang="en-US" sz="1200" dirty="0"/>
              <a:t>UN Environment and ASHRAE have partnered on a web-based course entitled “Refrigerants Literacy.” This course is 4.5 hours of instruction covering the basics of refrigerants used in air conditioning and refrigeration applications.</a:t>
            </a:r>
          </a:p>
          <a:p>
            <a:pPr marL="0" indent="0">
              <a:lnSpc>
                <a:spcPct val="110000"/>
              </a:lnSpc>
              <a:spcBef>
                <a:spcPts val="0"/>
              </a:spcBef>
              <a:buNone/>
            </a:pPr>
            <a:r>
              <a:rPr lang="en-US" sz="1200" dirty="0"/>
              <a:t>The course is mainly designed for non-specialist in HVAC&amp;R operation and servicing i.e., Non-Ozone Units (NOUs), policy makers, procurement officers, buildings owners, facility managers, etc. It is also recommended for HVAC&amp;R engineers, consultants and technical people who wish to get an holistic overview about refrigerants and its progress.</a:t>
            </a:r>
          </a:p>
          <a:p>
            <a:pPr marL="0" indent="0">
              <a:lnSpc>
                <a:spcPct val="110000"/>
              </a:lnSpc>
              <a:spcBef>
                <a:spcPts val="0"/>
              </a:spcBef>
              <a:buNone/>
            </a:pPr>
            <a:endParaRPr lang="en-US" sz="1200" dirty="0"/>
          </a:p>
          <a:p>
            <a:pPr marL="0" indent="0">
              <a:lnSpc>
                <a:spcPct val="110000"/>
              </a:lnSpc>
              <a:spcBef>
                <a:spcPts val="0"/>
              </a:spcBef>
              <a:buNone/>
            </a:pPr>
            <a:r>
              <a:rPr lang="en-US" sz="1200" dirty="0"/>
              <a:t>The course consists of 4 lessons. Lesson 1 covers refrigerants types and addresses environmental considerations. Lesson 2 deals with refrigerant classifications, including ASHRAE Standards 15 and 34. Lesson 3 addresses refrigeration selection, including residential and small commercial applications. Lesson 4 covers refrigerant management, including the development of a management plan, containers, storage, and recovery, recycling, and reclamation. In addition, the course includes interactivities in the form of knowledge checks to test the learner’s mastery of the content as well as narration to keep the learner engaged. At the end of the course, there is a compulsory examination which, if passed, earns the learner a course completion certificate. The exam consists of 35 questions with unlimited attempts.</a:t>
            </a:r>
          </a:p>
        </p:txBody>
      </p:sp>
      <p:sp>
        <p:nvSpPr>
          <p:cNvPr id="18" name="TextBox 2">
            <a:extLst>
              <a:ext uri="{FF2B5EF4-FFF2-40B4-BE49-F238E27FC236}">
                <a16:creationId xmlns:a16="http://schemas.microsoft.com/office/drawing/2014/main" id="{C6DCEF59-6D4B-B04B-46C8-F807D0887830}"/>
              </a:ext>
            </a:extLst>
          </p:cNvPr>
          <p:cNvSpPr txBox="1"/>
          <p:nvPr/>
        </p:nvSpPr>
        <p:spPr>
          <a:xfrm>
            <a:off x="6412725" y="5766332"/>
            <a:ext cx="3734045" cy="3847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9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Enrol here here</a:t>
            </a:r>
            <a:endParaRPr kumimoji="0" lang="en-US" sz="19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D0E19D5B-70F5-15BD-16CC-435E9D390331}"/>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5" name="Image 24" descr="Une image contenant cercle, symbole, logo, Police&#10;&#10;Description générée automatiquement">
            <a:extLst>
              <a:ext uri="{FF2B5EF4-FFF2-40B4-BE49-F238E27FC236}">
                <a16:creationId xmlns:a16="http://schemas.microsoft.com/office/drawing/2014/main" id="{AAC331FA-200E-2F1C-4682-45377CC33AA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67" y="0"/>
            <a:ext cx="1114289" cy="1081991"/>
          </a:xfrm>
          <a:prstGeom prst="rect">
            <a:avLst/>
          </a:prstGeom>
        </p:spPr>
      </p:pic>
      <p:sp>
        <p:nvSpPr>
          <p:cNvPr id="26" name="Text Box 6">
            <a:extLst>
              <a:ext uri="{FF2B5EF4-FFF2-40B4-BE49-F238E27FC236}">
                <a16:creationId xmlns:a16="http://schemas.microsoft.com/office/drawing/2014/main" id="{EF2BF56E-43C2-0C1F-A470-F6DA9F03AD0F}"/>
              </a:ext>
            </a:extLst>
          </p:cNvPr>
          <p:cNvSpPr txBox="1">
            <a:spLocks noChangeArrowheads="1"/>
          </p:cNvSpPr>
          <p:nvPr/>
        </p:nvSpPr>
        <p:spPr bwMode="auto">
          <a:xfrm>
            <a:off x="66737" y="962167"/>
            <a:ext cx="1110119" cy="34881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3" name="Image 2" descr="Une image contenant texte, capture d’écran, conception, affiche&#10;&#10;Description générée automatiquement">
            <a:hlinkClick r:id="rId2"/>
            <a:extLst>
              <a:ext uri="{FF2B5EF4-FFF2-40B4-BE49-F238E27FC236}">
                <a16:creationId xmlns:a16="http://schemas.microsoft.com/office/drawing/2014/main" id="{66143685-0124-E0DE-E477-1E228A50EBE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34180" y="962167"/>
            <a:ext cx="3180450" cy="4640329"/>
          </a:xfrm>
          <a:prstGeom prst="rect">
            <a:avLst/>
          </a:prstGeom>
        </p:spPr>
      </p:pic>
      <p:sp>
        <p:nvSpPr>
          <p:cNvPr id="2" name="Ellipse 1">
            <a:hlinkClick r:id="rId5" action="ppaction://hlinksldjump"/>
            <a:extLst>
              <a:ext uri="{FF2B5EF4-FFF2-40B4-BE49-F238E27FC236}">
                <a16:creationId xmlns:a16="http://schemas.microsoft.com/office/drawing/2014/main" id="{AAF7C3EC-59B8-4F3A-C166-FB1F56FFE7E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5" action="ppaction://hlinksldjump"/>
            <a:extLst>
              <a:ext uri="{FF2B5EF4-FFF2-40B4-BE49-F238E27FC236}">
                <a16:creationId xmlns:a16="http://schemas.microsoft.com/office/drawing/2014/main" id="{067C834D-CBF7-1F63-8176-29603BEA81E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6" name="Ellipse 5">
            <a:hlinkClick r:id="rId7" action="ppaction://hlinksldjump"/>
            <a:extLst>
              <a:ext uri="{FF2B5EF4-FFF2-40B4-BE49-F238E27FC236}">
                <a16:creationId xmlns:a16="http://schemas.microsoft.com/office/drawing/2014/main" id="{E426D7FC-BBDE-E0B5-8B5D-B3234252C73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Logement avec un remplissage uni">
            <a:hlinkClick r:id="rId7" action="ppaction://hlinksldjump"/>
            <a:extLst>
              <a:ext uri="{FF2B5EF4-FFF2-40B4-BE49-F238E27FC236}">
                <a16:creationId xmlns:a16="http://schemas.microsoft.com/office/drawing/2014/main" id="{A2B33AA7-7F02-E064-E615-FF13FF60A55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813096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6"/>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CBB0E-65C5-D1AC-686E-4981AEE5EAAC}"/>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DB62BA06-0CFE-1FCD-9401-3D3E1C4349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93E3F082-00CE-5B45-873B-3D92C31F589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E4B363BB-60FD-913B-D9CE-4F73839548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57DC1E4F-22CC-7571-4367-9EF15B45E16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5CEC9FDE-28F0-E44A-EB1B-733BB47D7A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FE6F19DF-4337-D696-C495-41BF46F8BC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5526191A-9B0B-F710-E197-F5E2BEDC1EEC}"/>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8E4C5E85-12C2-C73E-1C30-A6112F8121E6}"/>
              </a:ext>
            </a:extLst>
          </p:cNvPr>
          <p:cNvSpPr txBox="1"/>
          <p:nvPr/>
        </p:nvSpPr>
        <p:spPr>
          <a:xfrm>
            <a:off x="6559149" y="1370829"/>
            <a:ext cx="5427264" cy="1325563"/>
          </a:xfrm>
        </p:spPr>
        <p:txBody>
          <a:bodyPr vert="horz" lIns="91440" tIns="45720" rIns="91440" bIns="45720" rtlCol="0" anchor="ctr">
            <a:normAutofit lnSpcReduction="10000"/>
          </a:bodyPr>
          <a:lstStyle/>
          <a:p>
            <a:pPr>
              <a:lnSpc>
                <a:spcPct val="90000"/>
              </a:lnSpc>
              <a:spcBef>
                <a:spcPct val="0"/>
              </a:spcBef>
              <a:spcAft>
                <a:spcPts val="600"/>
              </a:spcAft>
              <a:defRPr/>
            </a:pPr>
            <a:r>
              <a:rPr kumimoji="0" lang="en-GB" sz="3200" b="0" i="0" u="none" strike="noStrike" kern="1200" cap="none" spc="0" normalizeH="0" baseline="0" noProof="0" dirty="0">
                <a:ln>
                  <a:noFill/>
                </a:ln>
                <a:solidFill>
                  <a:prstClr val="black"/>
                </a:solidFill>
                <a:effectLst/>
                <a:uLnTx/>
                <a:uFillTx/>
                <a:latin typeface="+mj-lt"/>
                <a:ea typeface="+mn-ea"/>
                <a:cs typeface="+mn-cs"/>
              </a:rPr>
              <a:t>Update on New Refrigerants Designations and Safety Classifications </a:t>
            </a:r>
            <a:r>
              <a:rPr kumimoji="0" lang="en-GB" sz="3200" b="0" i="1" u="none" strike="noStrike" kern="1200" cap="none" spc="0" normalizeH="0" baseline="0" noProof="0" dirty="0">
                <a:ln>
                  <a:noFill/>
                </a:ln>
                <a:solidFill>
                  <a:prstClr val="black"/>
                </a:solidFill>
                <a:effectLst/>
                <a:uLnTx/>
                <a:uFillTx/>
                <a:latin typeface="+mj-lt"/>
                <a:ea typeface="+mn-ea"/>
                <a:cs typeface="+mn-cs"/>
              </a:rPr>
              <a:t>(202</a:t>
            </a:r>
            <a:r>
              <a:rPr lang="en-GB" sz="3200" i="1" dirty="0">
                <a:solidFill>
                  <a:prstClr val="black"/>
                </a:solidFill>
                <a:latin typeface="+mj-lt"/>
              </a:rPr>
              <a:t>6</a:t>
            </a:r>
            <a:r>
              <a:rPr kumimoji="0" lang="en-GB" sz="3200" b="0" i="1" u="none" strike="noStrike" kern="1200" cap="none" spc="0" normalizeH="0" baseline="0" noProof="0" dirty="0">
                <a:ln>
                  <a:noFill/>
                </a:ln>
                <a:solidFill>
                  <a:prstClr val="black"/>
                </a:solidFill>
                <a:effectLst/>
                <a:uLnTx/>
                <a:uFillTx/>
                <a:latin typeface="+mj-lt"/>
                <a:ea typeface="+mn-ea"/>
                <a:cs typeface="+mn-cs"/>
              </a:rPr>
              <a:t>)</a:t>
            </a:r>
            <a:endParaRPr kumimoji="0" lang="en-US" sz="32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5540835C-8426-D330-7EFF-ABCE36B2FDD6}"/>
              </a:ext>
            </a:extLst>
          </p:cNvPr>
          <p:cNvSpPr>
            <a:spLocks noGrp="1"/>
          </p:cNvSpPr>
          <p:nvPr>
            <p:ph idx="4294967295"/>
          </p:nvPr>
        </p:nvSpPr>
        <p:spPr>
          <a:xfrm>
            <a:off x="6624565" y="2856785"/>
            <a:ext cx="4841476" cy="1135112"/>
          </a:xfrm>
          <a:prstGeom prst="rect">
            <a:avLst/>
          </a:prstGeom>
        </p:spPr>
        <p:txBody>
          <a:bodyPr vert="horz" lIns="91440" tIns="45720" rIns="91440" bIns="45720" rtlCol="0">
            <a:normAutofit/>
          </a:bodyPr>
          <a:lstStyle/>
          <a:p>
            <a:pPr marL="0" indent="0">
              <a:lnSpc>
                <a:spcPct val="110000"/>
              </a:lnSpc>
              <a:spcBef>
                <a:spcPts val="0"/>
              </a:spcBef>
              <a:buNone/>
            </a:pPr>
            <a:r>
              <a:rPr lang="en-GB" sz="1200" dirty="0"/>
              <a:t>The purpose of this fact sheet is to provide an update on ASHRAE standards for refrigerants and to introduce the new refrigerants that have been awarded an «R» number over the last few years and introduced into the international market.</a:t>
            </a:r>
          </a:p>
        </p:txBody>
      </p:sp>
      <p:sp>
        <p:nvSpPr>
          <p:cNvPr id="13" name="TextBox 12">
            <a:extLst>
              <a:ext uri="{FF2B5EF4-FFF2-40B4-BE49-F238E27FC236}">
                <a16:creationId xmlns:a16="http://schemas.microsoft.com/office/drawing/2014/main" id="{54E6197E-8FBD-7D3D-FD19-EB407D6E7049}"/>
              </a:ext>
            </a:extLst>
          </p:cNvPr>
          <p:cNvSpPr txBox="1"/>
          <p:nvPr/>
        </p:nvSpPr>
        <p:spPr>
          <a:xfrm>
            <a:off x="6553198" y="5185238"/>
            <a:ext cx="3734045" cy="1015663"/>
          </a:xfrm>
          <a:prstGeom prst="rect">
            <a:avLst/>
          </a:prstGeom>
          <a:noFill/>
        </p:spPr>
        <p:txBody>
          <a:bodyPr wrap="square">
            <a:spAutoFit/>
          </a:bodyPr>
          <a:lstStyle/>
          <a:p>
            <a:pPr>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br>
              <a:rPr kumimoji="0" lang="en-GB" sz="2000" b="0" i="0" u="none" strike="noStrike" kern="1200" cap="none" spc="0" normalizeH="0" baseline="0" noProof="0" dirty="0">
                <a:ln>
                  <a:noFill/>
                </a:ln>
                <a:solidFill>
                  <a:srgbClr val="1B3A7F"/>
                </a:solidFill>
                <a:effectLst/>
                <a:uLnTx/>
                <a:uFillTx/>
                <a:ea typeface="+mn-ea"/>
                <a:cs typeface="+mn-cs"/>
              </a:rPr>
            </a:br>
            <a:r>
              <a:rPr kumimoji="0" lang="en-GB" sz="2000" b="0" i="0" u="none" strike="noStrike" kern="1200" cap="none" spc="0" normalizeH="0" baseline="0" noProof="0" dirty="0">
                <a:ln>
                  <a:noFill/>
                </a:ln>
                <a:solidFill>
                  <a:schemeClr val="accent6">
                    <a:lumMod val="50000"/>
                  </a:schemeClr>
                </a:solidFill>
                <a:effectLst/>
                <a:uLnTx/>
                <a:uFillTx/>
                <a:ea typeface="+mn-ea"/>
                <a:cs typeface="+mn-cs"/>
                <a:hlinkClick r:id="rId3">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chemeClr val="accent6">
                    <a:lumMod val="50000"/>
                  </a:schemeClr>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chemeClr val="accent6">
                    <a:lumMod val="50000"/>
                  </a:schemeClr>
                </a:solidFill>
                <a:effectLst/>
                <a:uLnTx/>
                <a:uFillTx/>
                <a:ea typeface="+mn-ea"/>
                <a:cs typeface="+mn-cs"/>
                <a:hlinkClick r:id="rId3">
                  <a:extLst>
                    <a:ext uri="{A12FA001-AC4F-418D-AE19-62706E023703}">
                      <ahyp:hlinkClr xmlns:ahyp="http://schemas.microsoft.com/office/drawing/2018/hyperlinkcolor" val="tx"/>
                    </a:ext>
                  </a:extLst>
                </a:hlinkClick>
              </a:rPr>
              <a:t> français </a:t>
            </a:r>
            <a:r>
              <a:rPr kumimoji="0" lang="en-GB" sz="2000" b="0" i="0" u="none" strike="noStrike" kern="1200" cap="none" spc="0" normalizeH="0" baseline="0" noProof="0" dirty="0" err="1">
                <a:ln>
                  <a:noFill/>
                </a:ln>
                <a:solidFill>
                  <a:schemeClr val="accent6">
                    <a:lumMod val="50000"/>
                  </a:schemeClr>
                </a:solidFill>
                <a:effectLst/>
                <a:uLnTx/>
                <a:uFillTx/>
                <a:ea typeface="+mn-ea"/>
                <a:cs typeface="+mn-cs"/>
                <a:hlinkClick r:id="rId3">
                  <a:extLst>
                    <a:ext uri="{A12FA001-AC4F-418D-AE19-62706E023703}">
                      <ahyp:hlinkClr xmlns:ahyp="http://schemas.microsoft.com/office/drawing/2018/hyperlinkcolor" val="tx"/>
                    </a:ext>
                  </a:extLst>
                </a:hlinkClick>
              </a:rPr>
              <a:t>ici</a:t>
            </a:r>
            <a:br>
              <a:rPr kumimoji="0" lang="en-GB" sz="2000" b="0" i="0" u="none" strike="noStrike" kern="1200" cap="none" spc="0" normalizeH="0" baseline="0" noProof="0" dirty="0">
                <a:ln>
                  <a:noFill/>
                </a:ln>
                <a:solidFill>
                  <a:srgbClr val="1B3A7F"/>
                </a:solidFill>
                <a:effectLst/>
                <a:uLnTx/>
                <a:uFillTx/>
                <a:ea typeface="+mn-ea"/>
                <a:cs typeface="+mn-cs"/>
              </a:rPr>
            </a:b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Español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796324E7-8327-67E2-9E1F-763240E0D98F}"/>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A77344C1-6CA1-147F-E148-8DB268A684C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7" name="Text Box 6">
            <a:extLst>
              <a:ext uri="{FF2B5EF4-FFF2-40B4-BE49-F238E27FC236}">
                <a16:creationId xmlns:a16="http://schemas.microsoft.com/office/drawing/2014/main" id="{8066EBCE-8755-3398-74A8-9D1FC817F786}"/>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2" name="Ellipse 21">
            <a:hlinkClick r:id="rId6" action="ppaction://hlinksldjump"/>
            <a:extLst>
              <a:ext uri="{FF2B5EF4-FFF2-40B4-BE49-F238E27FC236}">
                <a16:creationId xmlns:a16="http://schemas.microsoft.com/office/drawing/2014/main" id="{7470DDE1-E99B-F459-AE06-4EE8FD9088D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6" action="ppaction://hlinksldjump"/>
            <a:extLst>
              <a:ext uri="{FF2B5EF4-FFF2-40B4-BE49-F238E27FC236}">
                <a16:creationId xmlns:a16="http://schemas.microsoft.com/office/drawing/2014/main" id="{D03B77D5-033B-7FEA-5D36-4D7FC5738A4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4" name="Ellipse 23">
            <a:hlinkClick r:id="rId8" action="ppaction://hlinksldjump"/>
            <a:extLst>
              <a:ext uri="{FF2B5EF4-FFF2-40B4-BE49-F238E27FC236}">
                <a16:creationId xmlns:a16="http://schemas.microsoft.com/office/drawing/2014/main" id="{D8FF0E58-2AF8-85A3-B545-5716E8236E0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8" action="ppaction://hlinksldjump"/>
            <a:extLst>
              <a:ext uri="{FF2B5EF4-FFF2-40B4-BE49-F238E27FC236}">
                <a16:creationId xmlns:a16="http://schemas.microsoft.com/office/drawing/2014/main" id="{2FAFCA43-64C5-06E7-EF33-2338B7B6BCAA}"/>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2E903B79-1C5C-32D0-710A-6D1443121C4B}"/>
              </a:ext>
            </a:extLst>
          </p:cNvPr>
          <p:cNvPicPr>
            <a:picLocks noChangeAspect="1"/>
          </p:cNvPicPr>
          <p:nvPr/>
        </p:nvPicPr>
        <p:blipFill>
          <a:blip r:embed="rId10"/>
          <a:stretch>
            <a:fillRect/>
          </a:stretch>
        </p:blipFill>
        <p:spPr>
          <a:xfrm>
            <a:off x="1527019" y="1090175"/>
            <a:ext cx="3136391" cy="4428514"/>
          </a:xfrm>
          <a:prstGeom prst="rect">
            <a:avLst/>
          </a:prstGeom>
        </p:spPr>
      </p:pic>
    </p:spTree>
    <p:extLst>
      <p:ext uri="{BB962C8B-B14F-4D97-AF65-F5344CB8AC3E}">
        <p14:creationId xmlns:p14="http://schemas.microsoft.com/office/powerpoint/2010/main" val="55991049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4" grpId="0" animBg="1"/>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79187-E631-65FD-3D84-DD2068A10416}"/>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EBF1F083-4DEA-0278-DFA2-8BFC46D26D8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705AE081-B40E-552D-C36B-F24454B6F2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64203EF0-5932-94C0-69F3-500D7D5C09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1DAD7D1C-FB43-6A09-8298-58F4922EFBA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1C2186D5-41F2-18CF-B0AD-75D33A771BA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506E635E-B0FC-20BC-33AC-C838BF6269F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D3FAEAD7-6C9B-DD6E-C14B-BFB6E59C418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55EED73C-21B6-1F6A-7CCD-0FAE419CEEB4}"/>
              </a:ext>
            </a:extLst>
          </p:cNvPr>
          <p:cNvSpPr txBox="1"/>
          <p:nvPr/>
        </p:nvSpPr>
        <p:spPr>
          <a:xfrm>
            <a:off x="6559149" y="1090175"/>
            <a:ext cx="5427264" cy="2219404"/>
          </a:xfrm>
        </p:spPr>
        <p:txBody>
          <a:bodyPr vert="horz" lIns="91440" tIns="45720" rIns="91440" bIns="45720" rtlCol="0" anchor="ctr">
            <a:noAutofit/>
          </a:bodyPr>
          <a:lstStyle/>
          <a:p>
            <a:pPr>
              <a:lnSpc>
                <a:spcPct val="90000"/>
              </a:lnSpc>
              <a:spcBef>
                <a:spcPct val="0"/>
              </a:spcBef>
              <a:spcAft>
                <a:spcPts val="600"/>
              </a:spcAft>
              <a:defRPr/>
            </a:pPr>
            <a:r>
              <a:rPr lang="en-US" sz="2800" dirty="0">
                <a:solidFill>
                  <a:prstClr val="black"/>
                </a:solidFill>
                <a:latin typeface="+mj-lt"/>
              </a:rPr>
              <a:t>Legal advice to support the implementation of the Montreal Protocol and its Kigali Amendment in Article 5 countries on the pilot basis </a:t>
            </a:r>
            <a:r>
              <a:rPr kumimoji="0" lang="en-GB" sz="2800" u="none" strike="noStrike" kern="1200" cap="none" spc="0" normalizeH="0" baseline="0" noProof="0" dirty="0">
                <a:ln>
                  <a:noFill/>
                </a:ln>
                <a:solidFill>
                  <a:prstClr val="black"/>
                </a:solidFill>
                <a:effectLst/>
                <a:uLnTx/>
                <a:uFillTx/>
                <a:latin typeface="+mj-lt"/>
                <a:ea typeface="+mn-ea"/>
                <a:cs typeface="+mn-cs"/>
              </a:rPr>
              <a:t>(2025)</a:t>
            </a:r>
            <a:endParaRPr kumimoji="0" lang="en-US" sz="280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EEA72117-C709-F829-00B0-2193826AC61E}"/>
              </a:ext>
            </a:extLst>
          </p:cNvPr>
          <p:cNvSpPr>
            <a:spLocks noGrp="1"/>
          </p:cNvSpPr>
          <p:nvPr>
            <p:ph idx="4294967295"/>
          </p:nvPr>
        </p:nvSpPr>
        <p:spPr>
          <a:xfrm>
            <a:off x="6624565" y="3428999"/>
            <a:ext cx="5110236" cy="1929582"/>
          </a:xfrm>
          <a:prstGeom prst="rect">
            <a:avLst/>
          </a:prstGeom>
        </p:spPr>
        <p:txBody>
          <a:bodyPr vert="horz" lIns="91440" tIns="45720" rIns="91440" bIns="45720" rtlCol="0">
            <a:normAutofit/>
          </a:bodyPr>
          <a:lstStyle/>
          <a:p>
            <a:pPr marL="0" indent="0">
              <a:lnSpc>
                <a:spcPct val="110000"/>
              </a:lnSpc>
              <a:spcBef>
                <a:spcPts val="0"/>
              </a:spcBef>
              <a:buNone/>
            </a:pPr>
            <a:r>
              <a:rPr lang="en-US" sz="1200" dirty="0"/>
              <a:t>The Montevideo </a:t>
            </a:r>
            <a:r>
              <a:rPr lang="en-US" sz="1200" dirty="0" err="1"/>
              <a:t>Programme</a:t>
            </a:r>
            <a:r>
              <a:rPr lang="en-US" sz="1200" dirty="0"/>
              <a:t> V delivers technical legal assistance in support of its key objectives. </a:t>
            </a:r>
            <a:br>
              <a:rPr lang="en-US" sz="1200" dirty="0"/>
            </a:br>
            <a:br>
              <a:rPr lang="en-US" sz="1200" dirty="0"/>
            </a:br>
            <a:r>
              <a:rPr lang="en-US" sz="1200" dirty="0"/>
              <a:t>The Law Branch, in collaboration with </a:t>
            </a:r>
            <a:r>
              <a:rPr lang="en-US" sz="1200" dirty="0" err="1"/>
              <a:t>OzonAction’s</a:t>
            </a:r>
            <a:r>
              <a:rPr lang="en-US" sz="1200" dirty="0"/>
              <a:t> Compliance Assistance </a:t>
            </a:r>
            <a:r>
              <a:rPr lang="en-US" sz="1200" dirty="0" err="1"/>
              <a:t>Programme</a:t>
            </a:r>
            <a:r>
              <a:rPr lang="en-US" sz="1200" dirty="0"/>
              <a:t>, offers this technical legal assistance to Article 5 Parties to support the development, updating and/or revision of their national compliance frameworks under the Montreal Protocol on Substances that Deplete the Ozone Layer and its Kigali Amendment.</a:t>
            </a:r>
            <a:endParaRPr lang="en-GB" sz="1200" dirty="0"/>
          </a:p>
        </p:txBody>
      </p:sp>
      <p:sp>
        <p:nvSpPr>
          <p:cNvPr id="13" name="TextBox 12">
            <a:extLst>
              <a:ext uri="{FF2B5EF4-FFF2-40B4-BE49-F238E27FC236}">
                <a16:creationId xmlns:a16="http://schemas.microsoft.com/office/drawing/2014/main" id="{448A8394-3C39-5A48-0AC7-7FECE2F92D08}"/>
              </a:ext>
            </a:extLst>
          </p:cNvPr>
          <p:cNvSpPr txBox="1"/>
          <p:nvPr/>
        </p:nvSpPr>
        <p:spPr>
          <a:xfrm>
            <a:off x="6553198" y="5185238"/>
            <a:ext cx="3734045" cy="707886"/>
          </a:xfrm>
          <a:prstGeom prst="rect">
            <a:avLst/>
          </a:prstGeom>
          <a:noFill/>
        </p:spPr>
        <p:txBody>
          <a:bodyPr wrap="square">
            <a:spAutoFit/>
          </a:bodyPr>
          <a:lstStyle/>
          <a:p>
            <a:pPr>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br>
              <a:rPr kumimoji="0" lang="en-GB" sz="2000" b="0" i="0" u="none" strike="noStrike" kern="1200" cap="none" spc="0" normalizeH="0" baseline="0" noProof="0" dirty="0">
                <a:ln>
                  <a:noFill/>
                </a:ln>
                <a:solidFill>
                  <a:srgbClr val="1B3A7F"/>
                </a:solidFill>
                <a:effectLst/>
                <a:uLnTx/>
                <a:uFillTx/>
                <a:ea typeface="+mn-ea"/>
                <a:cs typeface="+mn-cs"/>
              </a:rPr>
            </a:br>
            <a:r>
              <a:rPr kumimoji="0" lang="en-GB" sz="2000" b="0" i="0" u="none" strike="noStrike" kern="1200" cap="none" spc="0" normalizeH="0" baseline="0" noProof="0" dirty="0">
                <a:ln>
                  <a:noFill/>
                </a:ln>
                <a:solidFill>
                  <a:schemeClr val="accent6">
                    <a:lumMod val="50000"/>
                  </a:schemeClr>
                </a:solidFill>
                <a:effectLst/>
                <a:uLnTx/>
                <a:uFillTx/>
                <a:ea typeface="+mn-ea"/>
                <a:cs typeface="+mn-cs"/>
                <a:hlinkClick r:id="rId3">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chemeClr val="accent6">
                    <a:lumMod val="50000"/>
                  </a:schemeClr>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chemeClr val="accent6">
                    <a:lumMod val="50000"/>
                  </a:schemeClr>
                </a:solidFill>
                <a:effectLst/>
                <a:uLnTx/>
                <a:uFillTx/>
                <a:ea typeface="+mn-ea"/>
                <a:cs typeface="+mn-cs"/>
                <a:hlinkClick r:id="rId3">
                  <a:extLst>
                    <a:ext uri="{A12FA001-AC4F-418D-AE19-62706E023703}">
                      <ahyp:hlinkClr xmlns:ahyp="http://schemas.microsoft.com/office/drawing/2018/hyperlinkcolor" val="tx"/>
                    </a:ext>
                  </a:extLst>
                </a:hlinkClick>
              </a:rPr>
              <a:t> français </a:t>
            </a:r>
            <a:r>
              <a:rPr kumimoji="0" lang="en-GB" sz="2000" b="0" i="0" u="none" strike="noStrike" kern="1200" cap="none" spc="0" normalizeH="0" baseline="0" noProof="0" dirty="0" err="1">
                <a:ln>
                  <a:noFill/>
                </a:ln>
                <a:solidFill>
                  <a:schemeClr val="accent6">
                    <a:lumMod val="50000"/>
                  </a:schemeClr>
                </a:solidFill>
                <a:effectLst/>
                <a:uLnTx/>
                <a:uFillTx/>
                <a:ea typeface="+mn-ea"/>
                <a:cs typeface="+mn-cs"/>
                <a:hlinkClick r:id="rId3">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E23CEF93-3446-3E59-03C2-1B987CE523A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AE97FF34-D61D-2B8B-DA6B-4E3BA32A0D4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7" name="Text Box 6">
            <a:extLst>
              <a:ext uri="{FF2B5EF4-FFF2-40B4-BE49-F238E27FC236}">
                <a16:creationId xmlns:a16="http://schemas.microsoft.com/office/drawing/2014/main" id="{493338F1-A4F7-124C-44D4-012C75F78801}"/>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2" name="Ellipse 21">
            <a:hlinkClick r:id="rId5" action="ppaction://hlinksldjump"/>
            <a:extLst>
              <a:ext uri="{FF2B5EF4-FFF2-40B4-BE49-F238E27FC236}">
                <a16:creationId xmlns:a16="http://schemas.microsoft.com/office/drawing/2014/main" id="{B25DF3A5-C97B-E891-1FFE-56E56952343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5" action="ppaction://hlinksldjump"/>
            <a:extLst>
              <a:ext uri="{FF2B5EF4-FFF2-40B4-BE49-F238E27FC236}">
                <a16:creationId xmlns:a16="http://schemas.microsoft.com/office/drawing/2014/main" id="{FE84E001-AB82-F078-2065-90C99372400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4" name="Ellipse 23">
            <a:hlinkClick r:id="rId7" action="ppaction://hlinksldjump"/>
            <a:extLst>
              <a:ext uri="{FF2B5EF4-FFF2-40B4-BE49-F238E27FC236}">
                <a16:creationId xmlns:a16="http://schemas.microsoft.com/office/drawing/2014/main" id="{4443435E-36D7-F50B-A445-B9BDF32AE42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7" action="ppaction://hlinksldjump"/>
            <a:extLst>
              <a:ext uri="{FF2B5EF4-FFF2-40B4-BE49-F238E27FC236}">
                <a16:creationId xmlns:a16="http://schemas.microsoft.com/office/drawing/2014/main" id="{CF656D87-8CA1-ECC7-8213-FE95BDCFD9C8}"/>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graphicFrame>
        <p:nvGraphicFramePr>
          <p:cNvPr id="3" name="Object 2">
            <a:extLst>
              <a:ext uri="{FF2B5EF4-FFF2-40B4-BE49-F238E27FC236}">
                <a16:creationId xmlns:a16="http://schemas.microsoft.com/office/drawing/2014/main" id="{D762D538-2F79-D61C-E431-748F2CA894F2}"/>
              </a:ext>
            </a:extLst>
          </p:cNvPr>
          <p:cNvGraphicFramePr>
            <a:graphicFrameLocks noChangeAspect="1"/>
          </p:cNvGraphicFramePr>
          <p:nvPr>
            <p:extLst>
              <p:ext uri="{D42A27DB-BD31-4B8C-83A1-F6EECF244321}">
                <p14:modId xmlns:p14="http://schemas.microsoft.com/office/powerpoint/2010/main" val="1018485063"/>
              </p:ext>
            </p:extLst>
          </p:nvPr>
        </p:nvGraphicFramePr>
        <p:xfrm>
          <a:off x="1521174" y="1136183"/>
          <a:ext cx="3061058" cy="4336498"/>
        </p:xfrm>
        <a:graphic>
          <a:graphicData uri="http://schemas.openxmlformats.org/presentationml/2006/ole">
            <mc:AlternateContent xmlns:mc="http://schemas.openxmlformats.org/markup-compatibility/2006">
              <mc:Choice xmlns:v="urn:schemas-microsoft-com:vml" Requires="v">
                <p:oleObj name="PDF" r:id="rId9" imgW="0" imgH="360" progId="FoxitReader.Document">
                  <p:embed/>
                </p:oleObj>
              </mc:Choice>
              <mc:Fallback>
                <p:oleObj name="PDF" r:id="rId9" imgW="0" imgH="360" progId="FoxitReader.Document">
                  <p:embed/>
                  <p:pic>
                    <p:nvPicPr>
                      <p:cNvPr id="3" name="Object 2">
                        <a:extLst>
                          <a:ext uri="{FF2B5EF4-FFF2-40B4-BE49-F238E27FC236}">
                            <a16:creationId xmlns:a16="http://schemas.microsoft.com/office/drawing/2014/main" id="{D762D538-2F79-D61C-E431-748F2CA894F2}"/>
                          </a:ext>
                        </a:extLst>
                      </p:cNvPr>
                      <p:cNvPicPr/>
                      <p:nvPr/>
                    </p:nvPicPr>
                    <p:blipFill>
                      <a:blip r:embed="rId10"/>
                      <a:stretch>
                        <a:fillRect/>
                      </a:stretch>
                    </p:blipFill>
                    <p:spPr>
                      <a:xfrm>
                        <a:off x="1521174" y="1136183"/>
                        <a:ext cx="3061058" cy="4336498"/>
                      </a:xfrm>
                      <a:prstGeom prst="rect">
                        <a:avLst/>
                      </a:prstGeom>
                    </p:spPr>
                  </p:pic>
                </p:oleObj>
              </mc:Fallback>
            </mc:AlternateContent>
          </a:graphicData>
        </a:graphic>
      </p:graphicFrame>
    </p:spTree>
    <p:extLst>
      <p:ext uri="{BB962C8B-B14F-4D97-AF65-F5344CB8AC3E}">
        <p14:creationId xmlns:p14="http://schemas.microsoft.com/office/powerpoint/2010/main" val="337548400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4" grpId="0" animBg="1"/>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F103C-2EEE-344A-E74B-1C6CE93E006D}"/>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C8FE4216-C606-F50D-DA8C-83808EB52B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DE204364-294C-8845-899C-A38E018053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F742F08-4E67-9FF7-8EBC-F71A68ABFBE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4980E394-A7CC-CC7E-27D4-16805EF047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0173E791-B71A-5D2A-3117-CC502FB042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84EDB90D-A7D7-6CC3-5E40-4E870FD279D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9CCF4B30-A359-EAB3-859E-6440527656D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920D3164-0390-4AE9-CC91-CA1E9BC0AA90}"/>
              </a:ext>
            </a:extLst>
          </p:cNvPr>
          <p:cNvSpPr txBox="1"/>
          <p:nvPr/>
        </p:nvSpPr>
        <p:spPr>
          <a:xfrm>
            <a:off x="6469492" y="1106221"/>
            <a:ext cx="5841634" cy="1325563"/>
          </a:xfrm>
        </p:spPr>
        <p:txBody>
          <a:bodyPr vert="horz" lIns="91440" tIns="45720" rIns="91440" bIns="45720" rtlCol="0" anchor="ctr">
            <a:noAutofit/>
          </a:bodyPr>
          <a:lstStyle/>
          <a:p>
            <a:pPr>
              <a:lnSpc>
                <a:spcPct val="90000"/>
              </a:lnSpc>
              <a:spcBef>
                <a:spcPct val="0"/>
              </a:spcBef>
              <a:spcAft>
                <a:spcPts val="600"/>
              </a:spcAft>
              <a:defRPr/>
            </a:pPr>
            <a:r>
              <a:rPr kumimoji="0" lang="en-GB" sz="2700" b="0" i="0" u="none" strike="noStrike" kern="1200" cap="none" spc="0" normalizeH="0" baseline="0" noProof="0" dirty="0">
                <a:ln>
                  <a:noFill/>
                </a:ln>
                <a:solidFill>
                  <a:prstClr val="black"/>
                </a:solidFill>
                <a:effectLst/>
                <a:uLnTx/>
                <a:uFillTx/>
                <a:ea typeface="+mn-ea"/>
                <a:cs typeface="+mn-cs"/>
              </a:rPr>
              <a:t>Labelling Refrigerant Cylinders: Why </a:t>
            </a:r>
          </a:p>
          <a:p>
            <a:pPr>
              <a:lnSpc>
                <a:spcPct val="90000"/>
              </a:lnSpc>
              <a:spcBef>
                <a:spcPct val="0"/>
              </a:spcBef>
              <a:spcAft>
                <a:spcPts val="600"/>
              </a:spcAft>
              <a:defRPr/>
            </a:pPr>
            <a:r>
              <a:rPr kumimoji="0" lang="en-GB" sz="2700" b="0" i="0" u="none" strike="noStrike" kern="1200" cap="none" spc="0" normalizeH="0" baseline="0" noProof="0" dirty="0">
                <a:ln>
                  <a:noFill/>
                </a:ln>
                <a:solidFill>
                  <a:prstClr val="black"/>
                </a:solidFill>
                <a:effectLst/>
                <a:uLnTx/>
                <a:uFillTx/>
                <a:ea typeface="+mn-ea"/>
                <a:cs typeface="+mn-cs"/>
              </a:rPr>
              <a:t>Set Up National Legislation on Labelling Refrigerant Cylinders? </a:t>
            </a:r>
            <a:r>
              <a:rPr kumimoji="0" lang="en-GB" sz="2700" b="0" i="1" u="none" strike="noStrike" kern="1200" cap="none" spc="0" normalizeH="0" baseline="0" noProof="0" dirty="0">
                <a:ln>
                  <a:noFill/>
                </a:ln>
                <a:solidFill>
                  <a:prstClr val="black"/>
                </a:solidFill>
                <a:effectLst/>
                <a:uLnTx/>
                <a:uFillTx/>
                <a:ea typeface="+mn-ea"/>
                <a:cs typeface="+mn-cs"/>
              </a:rPr>
              <a:t>(2021)</a:t>
            </a:r>
            <a:endParaRPr kumimoji="0" lang="en-US" sz="27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726C243F-CDD8-1B11-912B-3D04F8D48F14}"/>
              </a:ext>
            </a:extLst>
          </p:cNvPr>
          <p:cNvSpPr>
            <a:spLocks noGrp="1"/>
          </p:cNvSpPr>
          <p:nvPr>
            <p:ph idx="4294967295"/>
          </p:nvPr>
        </p:nvSpPr>
        <p:spPr>
          <a:xfrm>
            <a:off x="6731923" y="2490715"/>
            <a:ext cx="4522101" cy="2712271"/>
          </a:xfrm>
          <a:prstGeom prst="rect">
            <a:avLst/>
          </a:prstGeom>
        </p:spPr>
        <p:txBody>
          <a:bodyPr vert="horz" lIns="91440" tIns="45720" rIns="91440" bIns="45720" rtlCol="0">
            <a:normAutofit/>
          </a:bodyPr>
          <a:lstStyle/>
          <a:p>
            <a:pPr marL="0" indent="0">
              <a:lnSpc>
                <a:spcPct val="110000"/>
              </a:lnSpc>
              <a:spcBef>
                <a:spcPts val="0"/>
              </a:spcBef>
              <a:buNone/>
            </a:pPr>
            <a:r>
              <a:rPr lang="en-GB" sz="1300" i="1" dirty="0"/>
              <a:t>Why set up national legislation on labelling refrigerant cylinders? </a:t>
            </a:r>
            <a:r>
              <a:rPr lang="en-GB" sz="1300" dirty="0"/>
              <a:t>One of the ways in which refrigeration cylinders are quickly identified is by cylinder colour. Although there was never a truly globally adopted international standard, the guideline from the Air-Conditioning, Heating, and Refrigeration Institute (AHRI) although not required by law was used by the vast majority of industry and chemical producers around the world. This guideline was intended to support manufacturers, engineers, installers, contractors and users, and was also widely used by customs and enforcement officers and National Ozone Officers (NOOs) to help identify the contents of cylinders.</a:t>
            </a:r>
            <a:endParaRPr lang="en-US" sz="1300" dirty="0"/>
          </a:p>
        </p:txBody>
      </p:sp>
      <p:sp>
        <p:nvSpPr>
          <p:cNvPr id="2" name="TextBox 1">
            <a:extLst>
              <a:ext uri="{FF2B5EF4-FFF2-40B4-BE49-F238E27FC236}">
                <a16:creationId xmlns:a16="http://schemas.microsoft.com/office/drawing/2014/main" id="{7D9D87F4-14FA-5374-EA2C-8F66A6FFD24E}"/>
              </a:ext>
            </a:extLst>
          </p:cNvPr>
          <p:cNvSpPr txBox="1"/>
          <p:nvPr/>
        </p:nvSpPr>
        <p:spPr>
          <a:xfrm>
            <a:off x="6796182" y="5328081"/>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5BB482CF-D790-C6B0-3E5E-3F1C08283326}"/>
              </a:ext>
            </a:extLst>
          </p:cNvPr>
          <p:cNvSpPr txBox="1"/>
          <p:nvPr/>
        </p:nvSpPr>
        <p:spPr>
          <a:xfrm>
            <a:off x="6796182" y="5830438"/>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Читать на русском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8" name="Ellipse 17">
            <a:extLst>
              <a:ext uri="{FF2B5EF4-FFF2-40B4-BE49-F238E27FC236}">
                <a16:creationId xmlns:a16="http://schemas.microsoft.com/office/drawing/2014/main" id="{E247E044-1F0E-900B-8B28-64F8E880824D}"/>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Police, symbole, Rectangle&#10;&#10;Description générée automatiquement">
            <a:extLst>
              <a:ext uri="{FF2B5EF4-FFF2-40B4-BE49-F238E27FC236}">
                <a16:creationId xmlns:a16="http://schemas.microsoft.com/office/drawing/2014/main" id="{7881761A-A755-4D3B-8BC9-D8D455868A1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capture d’écran, journal, Site web&#10;&#10;Description générée automatiquement">
            <a:extLst>
              <a:ext uri="{FF2B5EF4-FFF2-40B4-BE49-F238E27FC236}">
                <a16:creationId xmlns:a16="http://schemas.microsoft.com/office/drawing/2014/main" id="{93D08C33-3F51-A7A5-807F-1C0244701E4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83217" y="962167"/>
            <a:ext cx="3306817" cy="4677390"/>
          </a:xfrm>
          <a:prstGeom prst="rect">
            <a:avLst/>
          </a:prstGeom>
        </p:spPr>
      </p:pic>
      <p:sp>
        <p:nvSpPr>
          <p:cNvPr id="3" name="Text Box 6">
            <a:extLst>
              <a:ext uri="{FF2B5EF4-FFF2-40B4-BE49-F238E27FC236}">
                <a16:creationId xmlns:a16="http://schemas.microsoft.com/office/drawing/2014/main" id="{90A23EF9-593D-556C-6D9E-F71B4EB2F04A}"/>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3" name="Ellipse 22">
            <a:hlinkClick r:id="rId6" action="ppaction://hlinksldjump"/>
            <a:extLst>
              <a:ext uri="{FF2B5EF4-FFF2-40B4-BE49-F238E27FC236}">
                <a16:creationId xmlns:a16="http://schemas.microsoft.com/office/drawing/2014/main" id="{5FDFEFDE-6ACB-9FE7-1EA6-9794F08FA15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6" action="ppaction://hlinksldjump"/>
            <a:extLst>
              <a:ext uri="{FF2B5EF4-FFF2-40B4-BE49-F238E27FC236}">
                <a16:creationId xmlns:a16="http://schemas.microsoft.com/office/drawing/2014/main" id="{3BFB6492-8D05-DC1B-B8FA-B1B299F0CE02}"/>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6" name="Ellipse 15">
            <a:hlinkClick r:id="rId8" action="ppaction://hlinksldjump"/>
            <a:extLst>
              <a:ext uri="{FF2B5EF4-FFF2-40B4-BE49-F238E27FC236}">
                <a16:creationId xmlns:a16="http://schemas.microsoft.com/office/drawing/2014/main" id="{86103B71-F8FF-5411-49DD-637056EB364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8" action="ppaction://hlinksldjump"/>
            <a:extLst>
              <a:ext uri="{FF2B5EF4-FFF2-40B4-BE49-F238E27FC236}">
                <a16:creationId xmlns:a16="http://schemas.microsoft.com/office/drawing/2014/main" id="{3F517E47-A216-B85F-15AE-6F9AB43BAE73}"/>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0323774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4"/>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6"/>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6" grpId="0" animBg="1"/>
      <p:bldP spid="16" grpId="1" animBg="1"/>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5CBCA2-3C0E-A690-B731-E42A047017A5}"/>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6217570-B252-E597-7A65-F211665F069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93F97F0-3458-F31F-6B3E-BAAD5753994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7D556B23-96E2-071C-09C4-7EC5A446DE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1A38D3D9-8A34-0B83-9984-EE869F4C94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557B6229-DA46-0226-6E7D-4215DEE039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50D2F8EB-3C1A-92B0-BA7D-BFB84243F0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2E6C7108-1B1B-DA9B-A4A8-BD421A4FF27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B93BA87-A68F-45ED-3D1D-D82CA95A23F4}"/>
              </a:ext>
            </a:extLst>
          </p:cNvPr>
          <p:cNvSpPr txBox="1"/>
          <p:nvPr/>
        </p:nvSpPr>
        <p:spPr>
          <a:xfrm>
            <a:off x="6652907" y="1283265"/>
            <a:ext cx="4577506"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Dealing with Seized ODS - Options for Article 5 Countries </a:t>
            </a:r>
            <a:r>
              <a:rPr kumimoji="0" lang="en-GB" sz="3200" b="0" i="1" u="none" strike="noStrike" kern="1200" cap="none" spc="0" normalizeH="0" baseline="0" noProof="0" dirty="0">
                <a:ln>
                  <a:noFill/>
                </a:ln>
                <a:solidFill>
                  <a:prstClr val="black"/>
                </a:solidFill>
                <a:effectLst/>
                <a:uLnTx/>
                <a:uFillTx/>
                <a:ea typeface="+mn-ea"/>
                <a:cs typeface="+mn-cs"/>
              </a:rPr>
              <a:t>(2020)</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5EE574F2-D4E8-15F5-ECE1-12E574346E95}"/>
              </a:ext>
            </a:extLst>
          </p:cNvPr>
          <p:cNvSpPr>
            <a:spLocks noGrp="1"/>
          </p:cNvSpPr>
          <p:nvPr>
            <p:ph idx="4294967295"/>
          </p:nvPr>
        </p:nvSpPr>
        <p:spPr>
          <a:xfrm>
            <a:off x="6652907" y="2718091"/>
            <a:ext cx="4925536" cy="1421815"/>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One of the primary ways that countries implement their commitments under the Montreal Protocol and particularly the Kigali Amendment is through the monitoring and control of import and export of controlled substances. This fact sheet provides various options for Article 5 countries on how to deal with seized refrigerants in cases of illegal trade.</a:t>
            </a:r>
          </a:p>
          <a:p>
            <a:pPr marL="0" indent="0">
              <a:lnSpc>
                <a:spcPct val="110000"/>
              </a:lnSpc>
              <a:spcBef>
                <a:spcPts val="0"/>
              </a:spcBef>
              <a:buNone/>
            </a:pPr>
            <a:endParaRPr lang="en-US" sz="1300" dirty="0"/>
          </a:p>
        </p:txBody>
      </p:sp>
      <p:sp>
        <p:nvSpPr>
          <p:cNvPr id="6" name="Ellipse 5">
            <a:extLst>
              <a:ext uri="{FF2B5EF4-FFF2-40B4-BE49-F238E27FC236}">
                <a16:creationId xmlns:a16="http://schemas.microsoft.com/office/drawing/2014/main" id="{7C9F1F4A-8C2F-3F1D-FD3F-1C76F681D981}"/>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DD557B35-502E-CEAC-666A-E3445B1AA74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2" name="Image 21" descr="Une image contenant texte, capture d’écran, Site web, Page web&#10;&#10;Description générée automatiquement">
            <a:hlinkClick r:id="rId4"/>
            <a:extLst>
              <a:ext uri="{FF2B5EF4-FFF2-40B4-BE49-F238E27FC236}">
                <a16:creationId xmlns:a16="http://schemas.microsoft.com/office/drawing/2014/main" id="{601D31BA-49A1-6E9B-BC8F-E911186D4BE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67072" y="1010856"/>
            <a:ext cx="3240896" cy="4587151"/>
          </a:xfrm>
          <a:prstGeom prst="rect">
            <a:avLst/>
          </a:prstGeom>
        </p:spPr>
      </p:pic>
      <p:sp>
        <p:nvSpPr>
          <p:cNvPr id="2" name="Text Box 6">
            <a:extLst>
              <a:ext uri="{FF2B5EF4-FFF2-40B4-BE49-F238E27FC236}">
                <a16:creationId xmlns:a16="http://schemas.microsoft.com/office/drawing/2014/main" id="{E4590AD5-5427-75BB-F5DC-452A12B4025A}"/>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4" name="Ellipse 23">
            <a:hlinkClick r:id="rId6" action="ppaction://hlinksldjump"/>
            <a:extLst>
              <a:ext uri="{FF2B5EF4-FFF2-40B4-BE49-F238E27FC236}">
                <a16:creationId xmlns:a16="http://schemas.microsoft.com/office/drawing/2014/main" id="{FAC1D289-B5F6-C8E7-4DD3-8BBA9F1B600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6" action="ppaction://hlinksldjump"/>
            <a:extLst>
              <a:ext uri="{FF2B5EF4-FFF2-40B4-BE49-F238E27FC236}">
                <a16:creationId xmlns:a16="http://schemas.microsoft.com/office/drawing/2014/main" id="{5B7035D3-A47E-9FBA-D1DC-AC2B0806019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9" name="TextBox 5">
            <a:extLst>
              <a:ext uri="{FF2B5EF4-FFF2-40B4-BE49-F238E27FC236}">
                <a16:creationId xmlns:a16="http://schemas.microsoft.com/office/drawing/2014/main" id="{8482551B-17E2-E3E1-3358-A256890871A1}"/>
              </a:ext>
            </a:extLst>
          </p:cNvPr>
          <p:cNvSpPr txBox="1"/>
          <p:nvPr/>
        </p:nvSpPr>
        <p:spPr>
          <a:xfrm>
            <a:off x="6630174" y="5397952"/>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8">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TextBox 7">
            <a:extLst>
              <a:ext uri="{FF2B5EF4-FFF2-40B4-BE49-F238E27FC236}">
                <a16:creationId xmlns:a16="http://schemas.microsoft.com/office/drawing/2014/main" id="{8AEDEE31-E3BB-7E53-080A-D23492F70DA0}"/>
              </a:ext>
            </a:extLst>
          </p:cNvPr>
          <p:cNvSpPr txBox="1"/>
          <p:nvPr/>
        </p:nvSpPr>
        <p:spPr>
          <a:xfrm>
            <a:off x="6624565" y="5798062"/>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97F"/>
                </a:solidFill>
                <a:effectLst/>
                <a:uLnTx/>
                <a:uFillTx/>
                <a:ea typeface="+mn-ea"/>
                <a:cs typeface="+mn-cs"/>
                <a:hlinkClick r:id="rId9">
                  <a:extLst>
                    <a:ext uri="{A12FA001-AC4F-418D-AE19-62706E023703}">
                      <ahyp:hlinkClr xmlns:ahyp="http://schemas.microsoft.com/office/drawing/2018/hyperlinkcolor" val="tx"/>
                    </a:ext>
                  </a:extLst>
                </a:hlinkClick>
              </a:rPr>
              <a:t>Прочитайте это на русском здесь</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8" name="Ellipse 7">
            <a:hlinkClick r:id="rId10" action="ppaction://hlinksldjump"/>
            <a:extLst>
              <a:ext uri="{FF2B5EF4-FFF2-40B4-BE49-F238E27FC236}">
                <a16:creationId xmlns:a16="http://schemas.microsoft.com/office/drawing/2014/main" id="{68688CD6-CD16-6169-9742-70A02490105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2" name="Graphique 11" descr="Cercle avec flèche gauche avec un remplissage uni">
            <a:hlinkClick r:id="rId10" action="ppaction://hlinksldjump"/>
            <a:extLst>
              <a:ext uri="{FF2B5EF4-FFF2-40B4-BE49-F238E27FC236}">
                <a16:creationId xmlns:a16="http://schemas.microsoft.com/office/drawing/2014/main" id="{D1F5B0CA-6383-8100-DFE8-CF560F8C9BE3}"/>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02339322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2"/>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8" grpId="0" animBg="1"/>
      <p:bldP spid="8" grpId="1" animBg="1"/>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C7B6C-CC14-9AF2-C486-5E2863DD1C34}"/>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2242EF1-C26E-CFD4-EA83-2DEBFE70D97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AAC9D436-17E8-AF59-C21E-509E5F77E59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9C3B67BA-3FC9-247F-4057-059DB80E85B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E866F4E1-5833-5883-C682-D9A0F8539D8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70B27E9F-75FF-A202-5AF3-2ED09789808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656983CA-37F2-A280-5803-32F38273930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356DBE7E-0AED-D56F-A0A7-FD613E314790}"/>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6076AD0A-4543-4477-4C83-BA0FD72A68F9}"/>
              </a:ext>
            </a:extLst>
          </p:cNvPr>
          <p:cNvSpPr txBox="1"/>
          <p:nvPr/>
        </p:nvSpPr>
        <p:spPr>
          <a:xfrm>
            <a:off x="6624565" y="1305021"/>
            <a:ext cx="5110235"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Refrigerant Cylinder Colours - What has changed? </a:t>
            </a:r>
            <a:r>
              <a:rPr kumimoji="0" lang="en-GB" sz="3200" b="0" i="1" u="none" strike="noStrike" kern="1200" cap="none" spc="0" normalizeH="0" baseline="0" noProof="0" dirty="0">
                <a:ln>
                  <a:noFill/>
                </a:ln>
                <a:solidFill>
                  <a:prstClr val="black"/>
                </a:solidFill>
                <a:effectLst/>
                <a:uLnTx/>
                <a:uFillTx/>
                <a:ea typeface="+mn-ea"/>
                <a:cs typeface="+mn-cs"/>
              </a:rPr>
              <a:t>(2020)</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99267F7B-DCD5-8DAF-F8F0-D0CDB1FBD1BE}"/>
              </a:ext>
            </a:extLst>
          </p:cNvPr>
          <p:cNvSpPr>
            <a:spLocks noGrp="1"/>
          </p:cNvSpPr>
          <p:nvPr>
            <p:ph idx="4294967295"/>
          </p:nvPr>
        </p:nvSpPr>
        <p:spPr>
          <a:xfrm>
            <a:off x="6624565" y="2662438"/>
            <a:ext cx="4894500" cy="2432075"/>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One of the ways in which refrigeration cylinders are quickly identified is by cylinder colour. Although there was never a truly globally adopted international standard, the guideline from the Air-Conditioning, Heating, and Refrigeration Institute (AHRI) although not required by law was used by the vast majority of industry and chemical producers around the world. This guideline was intended to support manufacturers, engineers, installers, contractors and users, and was also widely used by customs and enforcement officers and National Ozone Officers (NOOs) to help identify the contents of cylinders.</a:t>
            </a:r>
            <a:endParaRPr lang="en-US" sz="1300" dirty="0"/>
          </a:p>
        </p:txBody>
      </p:sp>
      <p:sp>
        <p:nvSpPr>
          <p:cNvPr id="2" name="TextBox 1">
            <a:extLst>
              <a:ext uri="{FF2B5EF4-FFF2-40B4-BE49-F238E27FC236}">
                <a16:creationId xmlns:a16="http://schemas.microsoft.com/office/drawing/2014/main" id="{DCC1DBCC-7DA2-6E69-4E46-09745159B138}"/>
              </a:ext>
            </a:extLst>
          </p:cNvPr>
          <p:cNvSpPr txBox="1"/>
          <p:nvPr/>
        </p:nvSpPr>
        <p:spPr>
          <a:xfrm>
            <a:off x="6679007" y="5126367"/>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8F2688A6-88B5-3F2D-DD47-F44DA992B9DE}"/>
              </a:ext>
            </a:extLst>
          </p:cNvPr>
          <p:cNvSpPr txBox="1"/>
          <p:nvPr/>
        </p:nvSpPr>
        <p:spPr>
          <a:xfrm>
            <a:off x="6664170" y="5608000"/>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Читать на русском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7FBCFB3C-8085-E5FD-6793-BE0D797ACFC6}"/>
              </a:ext>
            </a:extLst>
          </p:cNvPr>
          <p:cNvSpPr txBox="1"/>
          <p:nvPr/>
        </p:nvSpPr>
        <p:spPr>
          <a:xfrm>
            <a:off x="6664170" y="6048872"/>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9" name="Ellipse 18">
            <a:extLst>
              <a:ext uri="{FF2B5EF4-FFF2-40B4-BE49-F238E27FC236}">
                <a16:creationId xmlns:a16="http://schemas.microsoft.com/office/drawing/2014/main" id="{71F515E0-37F5-4942-01E5-2726A3DAE88E}"/>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3B4C5FCE-4C74-B90E-3EBB-F75130EECFC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0" name="Image 19" descr="Une image contenant texte, journal, capture d’écran, Actualités&#10;&#10;Description générée automatiquement">
            <a:hlinkClick r:id="rId2"/>
            <a:extLst>
              <a:ext uri="{FF2B5EF4-FFF2-40B4-BE49-F238E27FC236}">
                <a16:creationId xmlns:a16="http://schemas.microsoft.com/office/drawing/2014/main" id="{61D8B0B9-3D96-6DD5-DC2B-85FB774A59F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46481" y="1046130"/>
            <a:ext cx="3191054" cy="4516604"/>
          </a:xfrm>
          <a:prstGeom prst="rect">
            <a:avLst/>
          </a:prstGeom>
        </p:spPr>
      </p:pic>
      <p:sp>
        <p:nvSpPr>
          <p:cNvPr id="3" name="Text Box 6">
            <a:extLst>
              <a:ext uri="{FF2B5EF4-FFF2-40B4-BE49-F238E27FC236}">
                <a16:creationId xmlns:a16="http://schemas.microsoft.com/office/drawing/2014/main" id="{331B8C15-1EB9-2D30-ED26-B47CD76D197C}"/>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4" name="Ellipse 23">
            <a:hlinkClick r:id="rId7" action="ppaction://hlinksldjump"/>
            <a:extLst>
              <a:ext uri="{FF2B5EF4-FFF2-40B4-BE49-F238E27FC236}">
                <a16:creationId xmlns:a16="http://schemas.microsoft.com/office/drawing/2014/main" id="{7BF8FA52-A3B2-E2CA-5732-D6C85B47ACD4}"/>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7" action="ppaction://hlinksldjump"/>
            <a:extLst>
              <a:ext uri="{FF2B5EF4-FFF2-40B4-BE49-F238E27FC236}">
                <a16:creationId xmlns:a16="http://schemas.microsoft.com/office/drawing/2014/main" id="{F6D32215-E43A-7697-9C79-ADAC0760C6B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7" name="Ellipse 16">
            <a:hlinkClick r:id="rId9" action="ppaction://hlinksldjump"/>
            <a:extLst>
              <a:ext uri="{FF2B5EF4-FFF2-40B4-BE49-F238E27FC236}">
                <a16:creationId xmlns:a16="http://schemas.microsoft.com/office/drawing/2014/main" id="{7E03E08A-98D2-5A9C-C5B2-DAA9B452C7C3}"/>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9" action="ppaction://hlinksldjump"/>
            <a:extLst>
              <a:ext uri="{FF2B5EF4-FFF2-40B4-BE49-F238E27FC236}">
                <a16:creationId xmlns:a16="http://schemas.microsoft.com/office/drawing/2014/main" id="{240742B1-A874-20E1-5E99-6C9A607FBE84}"/>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414800586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1"/>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17" grpId="1" animBg="1"/>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9BC73-DCBD-BDCB-F811-438671994ED6}"/>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20FADA5D-4AD1-8E93-1400-10BB593C9C7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C5F24AF2-FD26-A44D-6B7D-FE17661328C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DAE251D0-7BA6-B9D4-D82A-613CF91FA3A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B280CFA-4962-A5DB-E269-4FD3741008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6A86356-AF9B-C92E-AC43-BCE18EFFB54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863FFA8A-F7FB-D1A6-9979-B554E0E0B43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0EADAA32-2562-C54D-50D5-C8406218B4B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3911F3FC-6DD0-255D-A9EA-EF46227C34F8}"/>
              </a:ext>
            </a:extLst>
          </p:cNvPr>
          <p:cNvSpPr txBox="1"/>
          <p:nvPr/>
        </p:nvSpPr>
        <p:spPr>
          <a:xfrm>
            <a:off x="6624565" y="1165152"/>
            <a:ext cx="4922392" cy="1325563"/>
          </a:xfrm>
        </p:spPr>
        <p:txBody>
          <a:bodyPr vert="horz" lIns="91440" tIns="45720" rIns="91440" bIns="45720" rtlCol="0" anchor="ctr">
            <a:normAutofit fontScale="92500"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Servicing Tail for HCFCs - What is it &amp; Why Does it Matter </a:t>
            </a:r>
            <a:r>
              <a:rPr kumimoji="0" lang="en-GB" sz="3200" b="0" i="1" u="none" strike="noStrike" kern="1200" cap="none" spc="0" normalizeH="0" baseline="0" noProof="0" dirty="0">
                <a:ln>
                  <a:noFill/>
                </a:ln>
                <a:solidFill>
                  <a:prstClr val="black"/>
                </a:solidFill>
                <a:effectLst/>
                <a:uLnTx/>
                <a:uFillTx/>
                <a:ea typeface="+mn-ea"/>
                <a:cs typeface="+mn-cs"/>
              </a:rPr>
              <a:t>(2020)</a:t>
            </a:r>
          </a:p>
        </p:txBody>
      </p:sp>
      <p:sp>
        <p:nvSpPr>
          <p:cNvPr id="10" name="Content Placeholder 2">
            <a:extLst>
              <a:ext uri="{FF2B5EF4-FFF2-40B4-BE49-F238E27FC236}">
                <a16:creationId xmlns:a16="http://schemas.microsoft.com/office/drawing/2014/main" id="{8913BC08-D58F-4CB6-0B2E-0B8CCE25A29F}"/>
              </a:ext>
            </a:extLst>
          </p:cNvPr>
          <p:cNvSpPr>
            <a:spLocks noGrp="1"/>
          </p:cNvSpPr>
          <p:nvPr>
            <p:ph idx="4294967295"/>
          </p:nvPr>
        </p:nvSpPr>
        <p:spPr>
          <a:xfrm>
            <a:off x="6624565" y="2388703"/>
            <a:ext cx="5110236" cy="3195557"/>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An important Montreal Protocol issue that is currently being discussed and will need to be carefully considered in light of the HCFC phase-out Management Plans (HPMP) second or third stages, which are now being prepared and submitted to the Executive Committee, is that of the HCFC ‘Servicing tail’</a:t>
            </a:r>
          </a:p>
          <a:p>
            <a:pPr marL="0" indent="0">
              <a:lnSpc>
                <a:spcPct val="110000"/>
              </a:lnSpc>
              <a:spcBef>
                <a:spcPts val="0"/>
              </a:spcBef>
              <a:buNone/>
            </a:pPr>
            <a:endParaRPr lang="en-GB" sz="1300" dirty="0"/>
          </a:p>
          <a:p>
            <a:pPr marL="0" indent="0">
              <a:lnSpc>
                <a:spcPct val="110000"/>
              </a:lnSpc>
              <a:spcBef>
                <a:spcPts val="0"/>
              </a:spcBef>
              <a:buNone/>
            </a:pPr>
            <a:r>
              <a:rPr lang="en-GB" sz="1300" dirty="0"/>
              <a:t>To avoid any unforeseen challenges in the future, it is crucial that all countries have a good understanding of their likely requirements and plans regarding the HCFC ‘servicing tail’ when preparing for and drafting their Stages II and III.</a:t>
            </a:r>
          </a:p>
          <a:p>
            <a:pPr marL="0" indent="0">
              <a:lnSpc>
                <a:spcPct val="110000"/>
              </a:lnSpc>
              <a:spcBef>
                <a:spcPts val="0"/>
              </a:spcBef>
              <a:buNone/>
            </a:pPr>
            <a:endParaRPr lang="en-GB" sz="1300" dirty="0"/>
          </a:p>
          <a:p>
            <a:pPr marL="0" indent="0">
              <a:lnSpc>
                <a:spcPct val="110000"/>
              </a:lnSpc>
              <a:spcBef>
                <a:spcPts val="0"/>
              </a:spcBef>
              <a:buNone/>
            </a:pPr>
            <a:r>
              <a:rPr lang="en-GB" sz="1300" dirty="0"/>
              <a:t>The brief aims to provide clarity about the main points and issues related to the issue.</a:t>
            </a:r>
          </a:p>
        </p:txBody>
      </p:sp>
      <p:sp>
        <p:nvSpPr>
          <p:cNvPr id="15" name="TextBox 14">
            <a:extLst>
              <a:ext uri="{FF2B5EF4-FFF2-40B4-BE49-F238E27FC236}">
                <a16:creationId xmlns:a16="http://schemas.microsoft.com/office/drawing/2014/main" id="{C4A200E6-844A-F6F9-0598-AD7608C5BFB7}"/>
              </a:ext>
            </a:extLst>
          </p:cNvPr>
          <p:cNvSpPr txBox="1"/>
          <p:nvPr/>
        </p:nvSpPr>
        <p:spPr>
          <a:xfrm>
            <a:off x="6624563" y="5398624"/>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6" name="TextBox 15">
            <a:extLst>
              <a:ext uri="{FF2B5EF4-FFF2-40B4-BE49-F238E27FC236}">
                <a16:creationId xmlns:a16="http://schemas.microsoft.com/office/drawing/2014/main" id="{EA717E9E-6F80-D4C8-9DD3-6624D1915951}"/>
              </a:ext>
            </a:extLst>
          </p:cNvPr>
          <p:cNvSpPr txBox="1"/>
          <p:nvPr/>
        </p:nvSpPr>
        <p:spPr>
          <a:xfrm>
            <a:off x="6624563" y="6218269"/>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a:t>
            </a: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7" name="TextBox 16">
            <a:extLst>
              <a:ext uri="{FF2B5EF4-FFF2-40B4-BE49-F238E27FC236}">
                <a16:creationId xmlns:a16="http://schemas.microsoft.com/office/drawing/2014/main" id="{F427C118-0265-E06E-6A17-4A60639E061E}"/>
              </a:ext>
            </a:extLst>
          </p:cNvPr>
          <p:cNvSpPr txBox="1"/>
          <p:nvPr/>
        </p:nvSpPr>
        <p:spPr>
          <a:xfrm>
            <a:off x="6624563" y="5787090"/>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E2DB2510-AD8E-4D7D-D666-E2DE2A86A90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E86616C0-AF9A-0CDA-BCF5-A7BFE4E39AB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journal, capture d’écran, Publication&#10;&#10;Description générée automatiquement">
            <a:hlinkClick r:id="rId2"/>
            <a:extLst>
              <a:ext uri="{FF2B5EF4-FFF2-40B4-BE49-F238E27FC236}">
                <a16:creationId xmlns:a16="http://schemas.microsoft.com/office/drawing/2014/main" id="{694176E3-A553-EAE2-1B59-9619F2CF685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23041" y="948536"/>
            <a:ext cx="3328957" cy="4711792"/>
          </a:xfrm>
          <a:prstGeom prst="rect">
            <a:avLst/>
          </a:prstGeom>
        </p:spPr>
      </p:pic>
      <p:sp>
        <p:nvSpPr>
          <p:cNvPr id="20" name="Text Box 6">
            <a:extLst>
              <a:ext uri="{FF2B5EF4-FFF2-40B4-BE49-F238E27FC236}">
                <a16:creationId xmlns:a16="http://schemas.microsoft.com/office/drawing/2014/main" id="{7EEAE7F6-EE11-329C-052F-013D4420F7FB}"/>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2" name="Ellipse 21">
            <a:hlinkClick r:id="rId7" action="ppaction://hlinksldjump"/>
            <a:extLst>
              <a:ext uri="{FF2B5EF4-FFF2-40B4-BE49-F238E27FC236}">
                <a16:creationId xmlns:a16="http://schemas.microsoft.com/office/drawing/2014/main" id="{C364966D-5D62-A5E9-E49D-5FF8E5CFA1BD}"/>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7CAB53A4-233B-9F22-A972-528E250B7E7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Ellipse 2">
            <a:hlinkClick r:id="rId9" action="ppaction://hlinksldjump"/>
            <a:extLst>
              <a:ext uri="{FF2B5EF4-FFF2-40B4-BE49-F238E27FC236}">
                <a16:creationId xmlns:a16="http://schemas.microsoft.com/office/drawing/2014/main" id="{53FA2301-14BB-C9C5-1121-5E84DCE3CFB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3" name="Graphique 12" descr="Cercle avec flèche gauche avec un remplissage uni">
            <a:hlinkClick r:id="rId9" action="ppaction://hlinksldjump"/>
            <a:extLst>
              <a:ext uri="{FF2B5EF4-FFF2-40B4-BE49-F238E27FC236}">
                <a16:creationId xmlns:a16="http://schemas.microsoft.com/office/drawing/2014/main" id="{48D3AC59-479B-A045-D61D-24515754CD58}"/>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48324465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3"/>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3" grpId="0" animBg="1"/>
      <p:bldP spid="3" grpId="1" animBg="1"/>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838D2-7390-73B8-F438-4613B952E031}"/>
            </a:ext>
          </a:extLst>
        </p:cNvPr>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350E0887-2129-981B-85AA-8BC3C8812A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B56A4BAC-E926-B7B9-7A5A-B83E4CD9EA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7DB2901-2057-98B0-741F-E26DF91784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79A70736-2B01-AE48-C77D-6757243671B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2D4DAC09-916E-E7A3-361D-E7070350103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C5606F1A-EFCB-8574-AEEF-B03BB61EA91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78DC10F3-4F08-646E-48F9-93F60039140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9B74A401-E7E6-FF5A-968C-34034CE57012}"/>
              </a:ext>
            </a:extLst>
          </p:cNvPr>
          <p:cNvSpPr txBox="1"/>
          <p:nvPr/>
        </p:nvSpPr>
        <p:spPr>
          <a:xfrm>
            <a:off x="6817745" y="1238831"/>
            <a:ext cx="4917056"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The Path from Kigali: HFC Phase-down Timeline </a:t>
            </a:r>
            <a:r>
              <a:rPr kumimoji="0" lang="en-GB" sz="3200" b="0" i="1" u="none" strike="noStrike" kern="1200" cap="none" spc="0" normalizeH="0" baseline="0" noProof="0" dirty="0">
                <a:ln>
                  <a:noFill/>
                </a:ln>
                <a:solidFill>
                  <a:prstClr val="black"/>
                </a:solidFill>
                <a:effectLst/>
                <a:uLnTx/>
                <a:uFillTx/>
                <a:ea typeface="+mn-ea"/>
                <a:cs typeface="+mn-cs"/>
              </a:rPr>
              <a:t>(2018)</a:t>
            </a:r>
          </a:p>
        </p:txBody>
      </p:sp>
      <p:sp>
        <p:nvSpPr>
          <p:cNvPr id="10" name="Content Placeholder 2">
            <a:extLst>
              <a:ext uri="{FF2B5EF4-FFF2-40B4-BE49-F238E27FC236}">
                <a16:creationId xmlns:a16="http://schemas.microsoft.com/office/drawing/2014/main" id="{1A461224-C89A-2693-FF61-1852C0710001}"/>
              </a:ext>
            </a:extLst>
          </p:cNvPr>
          <p:cNvSpPr>
            <a:spLocks noGrp="1"/>
          </p:cNvSpPr>
          <p:nvPr>
            <p:ph idx="4294967295"/>
          </p:nvPr>
        </p:nvSpPr>
        <p:spPr>
          <a:xfrm>
            <a:off x="6817745" y="2622373"/>
            <a:ext cx="5251401" cy="2916000"/>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HFC Phase-down timeline.</a:t>
            </a:r>
          </a:p>
        </p:txBody>
      </p:sp>
      <p:sp>
        <p:nvSpPr>
          <p:cNvPr id="12" name="TextBox 11">
            <a:extLst>
              <a:ext uri="{FF2B5EF4-FFF2-40B4-BE49-F238E27FC236}">
                <a16:creationId xmlns:a16="http://schemas.microsoft.com/office/drawing/2014/main" id="{15242AEB-E002-8AE2-082C-EBD7754A473F}"/>
              </a:ext>
            </a:extLst>
          </p:cNvPr>
          <p:cNvSpPr txBox="1"/>
          <p:nvPr/>
        </p:nvSpPr>
        <p:spPr>
          <a:xfrm>
            <a:off x="6893100" y="5895833"/>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Download the poster here</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EA7B24A1-C899-925F-9712-4832C0C75D0E}"/>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texte, capture d’écran, conception&#10;&#10;Description générée automatiquement">
            <a:extLst>
              <a:ext uri="{FF2B5EF4-FFF2-40B4-BE49-F238E27FC236}">
                <a16:creationId xmlns:a16="http://schemas.microsoft.com/office/drawing/2014/main" id="{16B7B97E-9717-4B39-E5D2-07FB03C0BB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74618" y="2062656"/>
            <a:ext cx="3825803" cy="2731600"/>
          </a:xfrm>
          <a:prstGeom prst="rect">
            <a:avLst/>
          </a:prstGeom>
        </p:spPr>
      </p:pic>
      <p:pic>
        <p:nvPicPr>
          <p:cNvPr id="20" name="Image 19" descr="Une image contenant Bleu électrique, Police, symbole, Rectangle&#10;&#10;Description générée automatiquement">
            <a:extLst>
              <a:ext uri="{FF2B5EF4-FFF2-40B4-BE49-F238E27FC236}">
                <a16:creationId xmlns:a16="http://schemas.microsoft.com/office/drawing/2014/main" id="{C97FB0C4-E8A1-E15D-8ADB-B3F28D8D1EF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1" name="Text Box 6">
            <a:extLst>
              <a:ext uri="{FF2B5EF4-FFF2-40B4-BE49-F238E27FC236}">
                <a16:creationId xmlns:a16="http://schemas.microsoft.com/office/drawing/2014/main" id="{9BFE901F-4458-5E2C-61F2-F6DD74F967A0}"/>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16" name="Ellipse 15">
            <a:hlinkClick r:id="rId5" action="ppaction://hlinksldjump"/>
            <a:extLst>
              <a:ext uri="{FF2B5EF4-FFF2-40B4-BE49-F238E27FC236}">
                <a16:creationId xmlns:a16="http://schemas.microsoft.com/office/drawing/2014/main" id="{B994EE57-2041-4D56-E059-FF2B2CAC580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7" name="Graphique 16" descr="Logement avec un remplissage uni">
            <a:hlinkClick r:id="rId5" action="ppaction://hlinksldjump"/>
            <a:extLst>
              <a:ext uri="{FF2B5EF4-FFF2-40B4-BE49-F238E27FC236}">
                <a16:creationId xmlns:a16="http://schemas.microsoft.com/office/drawing/2014/main" id="{2E7ACC2A-14DD-8218-8742-D3F0CAFBB86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Ellipse 2">
            <a:hlinkClick r:id="rId7" action="ppaction://hlinksldjump"/>
            <a:extLst>
              <a:ext uri="{FF2B5EF4-FFF2-40B4-BE49-F238E27FC236}">
                <a16:creationId xmlns:a16="http://schemas.microsoft.com/office/drawing/2014/main" id="{36C8F4FF-BB7C-9536-2061-9CFFF41D1D6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Cercle avec flèche gauche avec un remplissage uni">
            <a:hlinkClick r:id="rId7" action="ppaction://hlinksldjump"/>
            <a:extLst>
              <a:ext uri="{FF2B5EF4-FFF2-40B4-BE49-F238E27FC236}">
                <a16:creationId xmlns:a16="http://schemas.microsoft.com/office/drawing/2014/main" id="{3215A552-E43F-2862-BE1C-0B746E83FCF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92747870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7"/>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9"/>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P spid="3" grpId="1" animBg="1"/>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88931-B859-4143-FAE6-69ABA4F272DE}"/>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FF3BDD9-AFCB-EF7F-5DF4-5F54789F0E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1A8188B0-BEDD-A21E-0857-3E3E42D3B76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73893937-C9B9-DDBB-6E5A-5B2D8746C9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1D70C64F-D4F7-13A3-D4AF-363B60FC032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A96F9E32-BE6E-AFB8-5280-385E1EB1072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3C59AE25-0D82-598A-1873-7ADD6AEA38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E335EB58-5704-EF62-51A6-87C319D81F8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47397C4F-8B59-82BC-09E9-15D5C53129D1}"/>
              </a:ext>
            </a:extLst>
          </p:cNvPr>
          <p:cNvSpPr txBox="1"/>
          <p:nvPr/>
        </p:nvSpPr>
        <p:spPr>
          <a:xfrm>
            <a:off x="6900212" y="1366740"/>
            <a:ext cx="4834589" cy="1728000"/>
          </a:xfrm>
        </p:spPr>
        <p:txBody>
          <a:bodyPr vert="horz" lIns="91440" tIns="45720" rIns="91440" bIns="45720" rtlCol="0" anchor="ctr">
            <a:normAutofit fontScale="92500"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Demonstration of a Regional Strategy for ODS Waste Management and Disposal in the ECA Region </a:t>
            </a:r>
            <a:r>
              <a:rPr kumimoji="0" lang="en-GB" sz="3200" b="0" i="1" u="none" strike="noStrike" kern="1200" cap="none" spc="0" normalizeH="0" baseline="0" noProof="0" dirty="0">
                <a:ln>
                  <a:noFill/>
                </a:ln>
                <a:solidFill>
                  <a:prstClr val="black"/>
                </a:solidFill>
                <a:effectLst/>
                <a:uLnTx/>
                <a:uFillTx/>
                <a:ea typeface="+mn-ea"/>
                <a:cs typeface="+mn-cs"/>
              </a:rPr>
              <a:t>(2017)</a:t>
            </a:r>
          </a:p>
        </p:txBody>
      </p:sp>
      <p:sp>
        <p:nvSpPr>
          <p:cNvPr id="10" name="Content Placeholder 2">
            <a:extLst>
              <a:ext uri="{FF2B5EF4-FFF2-40B4-BE49-F238E27FC236}">
                <a16:creationId xmlns:a16="http://schemas.microsoft.com/office/drawing/2014/main" id="{FA0AE9BC-01DC-47C3-3F47-F87FAC4453B3}"/>
              </a:ext>
            </a:extLst>
          </p:cNvPr>
          <p:cNvSpPr>
            <a:spLocks noGrp="1"/>
          </p:cNvSpPr>
          <p:nvPr>
            <p:ph idx="4294967295"/>
          </p:nvPr>
        </p:nvSpPr>
        <p:spPr>
          <a:xfrm>
            <a:off x="6915220" y="3094740"/>
            <a:ext cx="4315193" cy="151916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project "Demonstration of a Regional Strategy for ODS Waste Management and Disposal in the ECA Region" was prepared jointly by UN Environment and UNIDO, on behalf of </a:t>
            </a:r>
            <a:r>
              <a:rPr lang="en-GB" sz="1300" dirty="0" err="1"/>
              <a:t>Goverments</a:t>
            </a:r>
            <a:r>
              <a:rPr lang="en-GB" sz="1300" dirty="0"/>
              <a:t> of Bosnia and Herzegovina, Croatia and Montenegro.</a:t>
            </a:r>
          </a:p>
        </p:txBody>
      </p:sp>
      <p:sp>
        <p:nvSpPr>
          <p:cNvPr id="3" name="TextBox 2">
            <a:extLst>
              <a:ext uri="{FF2B5EF4-FFF2-40B4-BE49-F238E27FC236}">
                <a16:creationId xmlns:a16="http://schemas.microsoft.com/office/drawing/2014/main" id="{BD48ADCE-1631-D846-5313-5E08352C7F60}"/>
              </a:ext>
            </a:extLst>
          </p:cNvPr>
          <p:cNvSpPr txBox="1"/>
          <p:nvPr/>
        </p:nvSpPr>
        <p:spPr>
          <a:xfrm>
            <a:off x="6900212" y="549572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ABFEC68A-7DB0-6F14-EA87-D9C76778161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4358AF56-E787-E6B1-C7C2-76FEDB7455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capture d’écran, Site web, Page web&#10;&#10;Description générée automatiquement">
            <a:hlinkClick r:id="rId2"/>
            <a:extLst>
              <a:ext uri="{FF2B5EF4-FFF2-40B4-BE49-F238E27FC236}">
                <a16:creationId xmlns:a16="http://schemas.microsoft.com/office/drawing/2014/main" id="{BCCC07CF-CB3C-236B-F0F0-45DCF235F7A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01062" y="898685"/>
            <a:ext cx="3403031" cy="4811494"/>
          </a:xfrm>
          <a:prstGeom prst="rect">
            <a:avLst/>
          </a:prstGeom>
        </p:spPr>
      </p:pic>
      <p:sp>
        <p:nvSpPr>
          <p:cNvPr id="18" name="Text Box 6">
            <a:extLst>
              <a:ext uri="{FF2B5EF4-FFF2-40B4-BE49-F238E27FC236}">
                <a16:creationId xmlns:a16="http://schemas.microsoft.com/office/drawing/2014/main" id="{A022FCAE-2466-AA4C-1EC2-35064F422621}"/>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0" name="Ellipse 19">
            <a:hlinkClick r:id="rId5" action="ppaction://hlinksldjump"/>
            <a:extLst>
              <a:ext uri="{FF2B5EF4-FFF2-40B4-BE49-F238E27FC236}">
                <a16:creationId xmlns:a16="http://schemas.microsoft.com/office/drawing/2014/main" id="{2AB63228-EE3F-7687-8F54-6304C8DAC3C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5" action="ppaction://hlinksldjump"/>
            <a:extLst>
              <a:ext uri="{FF2B5EF4-FFF2-40B4-BE49-F238E27FC236}">
                <a16:creationId xmlns:a16="http://schemas.microsoft.com/office/drawing/2014/main" id="{C3CB6BDB-ADB2-0DD1-AE2B-6BFD46682DD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5" name="Ellipse 4">
            <a:hlinkClick r:id="rId7" action="ppaction://hlinksldjump"/>
            <a:extLst>
              <a:ext uri="{FF2B5EF4-FFF2-40B4-BE49-F238E27FC236}">
                <a16:creationId xmlns:a16="http://schemas.microsoft.com/office/drawing/2014/main" id="{D5E37773-CEDA-54D3-EFE0-A275684D234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Cercle avec flèche gauche avec un remplissage uni">
            <a:hlinkClick r:id="rId7" action="ppaction://hlinksldjump"/>
            <a:extLst>
              <a:ext uri="{FF2B5EF4-FFF2-40B4-BE49-F238E27FC236}">
                <a16:creationId xmlns:a16="http://schemas.microsoft.com/office/drawing/2014/main" id="{176D2FEF-EA76-CF48-5F8E-322C1B2B8978}"/>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91723141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5"/>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 grpId="0" animBg="1"/>
      <p:bldP spid="5" grpId="1" animBg="1"/>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DA141-C30B-1956-E38A-FE5E8B390F0F}"/>
            </a:ext>
          </a:extLst>
        </p:cNvPr>
        <p:cNvGrpSpPr/>
        <p:nvPr/>
      </p:nvGrpSpPr>
      <p:grpSpPr>
        <a:xfrm>
          <a:off x="0" y="0"/>
          <a:ext cx="0" cy="0"/>
          <a:chOff x="0" y="0"/>
          <a:chExt cx="0" cy="0"/>
        </a:xfrm>
      </p:grpSpPr>
      <p:sp useBgFill="1">
        <p:nvSpPr>
          <p:cNvPr id="2" name="Rectangle 1">
            <a:extLst>
              <a:ext uri="{FF2B5EF4-FFF2-40B4-BE49-F238E27FC236}">
                <a16:creationId xmlns:a16="http://schemas.microsoft.com/office/drawing/2014/main" id="{A2B39224-6BB8-199D-B872-E503F606C5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4" name="Rectangle 3">
            <a:extLst>
              <a:ext uri="{FF2B5EF4-FFF2-40B4-BE49-F238E27FC236}">
                <a16:creationId xmlns:a16="http://schemas.microsoft.com/office/drawing/2014/main" id="{C1307FAE-0B92-9572-9E3F-DC02C23BEE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7AD8C7B4-443E-E7CD-3369-4B472F3C79F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A09A86A-9A49-66B8-B60F-0908B64222D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6C14B25E-7FC2-8CFC-F9B8-4063CFEB628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12389CA7-5702-2022-DA3D-EE514875E8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F66C52E2-4328-3122-7933-4EFDFDE22DDF}"/>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CBF60D98-F6DC-6853-135C-C237F957C6B8}"/>
              </a:ext>
            </a:extLst>
          </p:cNvPr>
          <p:cNvSpPr txBox="1"/>
          <p:nvPr/>
        </p:nvSpPr>
        <p:spPr>
          <a:xfrm>
            <a:off x="6590010" y="1475868"/>
            <a:ext cx="4640403"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OzonAction Series of Fact Sheets Relevant to the Kigali Amendment </a:t>
            </a:r>
            <a:r>
              <a:rPr kumimoji="0" lang="en-GB" sz="3200" b="0" i="1" u="none" strike="noStrike" kern="1200" cap="none" spc="0" normalizeH="0" baseline="0" noProof="0" dirty="0">
                <a:ln>
                  <a:noFill/>
                </a:ln>
                <a:solidFill>
                  <a:prstClr val="black"/>
                </a:solidFill>
                <a:effectLst/>
                <a:uLnTx/>
                <a:uFillTx/>
                <a:ea typeface="+mn-ea"/>
                <a:cs typeface="+mn-cs"/>
              </a:rPr>
              <a:t>(2017)</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400E16F2-FCB6-2F90-C4B6-FA12BBCAB717}"/>
              </a:ext>
            </a:extLst>
          </p:cNvPr>
          <p:cNvSpPr>
            <a:spLocks noGrp="1"/>
          </p:cNvSpPr>
          <p:nvPr>
            <p:ph idx="4294967295"/>
          </p:nvPr>
        </p:nvSpPr>
        <p:spPr>
          <a:xfrm>
            <a:off x="6624565" y="3286384"/>
            <a:ext cx="4979138" cy="1325563"/>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Following the adoption of the Kigali Amendment to the Montreal Protocol on Substances that Deplete the Ozone Layer, UN Environment's OzonAction prepared a series of fact sheets describing the immediate and future challenges to be addressed by the different Parties between now and until the amendment comes into force.</a:t>
            </a:r>
            <a:endParaRPr lang="en-US" sz="1300" dirty="0"/>
          </a:p>
        </p:txBody>
      </p:sp>
      <p:sp>
        <p:nvSpPr>
          <p:cNvPr id="12" name="TextBox 11">
            <a:extLst>
              <a:ext uri="{FF2B5EF4-FFF2-40B4-BE49-F238E27FC236}">
                <a16:creationId xmlns:a16="http://schemas.microsoft.com/office/drawing/2014/main" id="{DF370142-BA69-C92C-05B1-91965C8D161A}"/>
              </a:ext>
            </a:extLst>
          </p:cNvPr>
          <p:cNvSpPr txBox="1"/>
          <p:nvPr/>
        </p:nvSpPr>
        <p:spPr>
          <a:xfrm>
            <a:off x="6624565" y="4832651"/>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9A023B42-4EB8-49C8-148E-C5E6C10D4DF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8D7BA12B-CFB9-70B8-9475-0E4CD9C353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capture d’écran, Site web, Page web&#10;&#10;Description générée automatiquement">
            <a:hlinkClick r:id="rId2"/>
            <a:extLst>
              <a:ext uri="{FF2B5EF4-FFF2-40B4-BE49-F238E27FC236}">
                <a16:creationId xmlns:a16="http://schemas.microsoft.com/office/drawing/2014/main" id="{3FFF7888-C621-2E01-1723-060242A1356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50784" y="951015"/>
            <a:ext cx="3328439" cy="4706834"/>
          </a:xfrm>
          <a:prstGeom prst="rect">
            <a:avLst/>
          </a:prstGeom>
        </p:spPr>
      </p:pic>
      <p:sp>
        <p:nvSpPr>
          <p:cNvPr id="21" name="Text Box 6">
            <a:extLst>
              <a:ext uri="{FF2B5EF4-FFF2-40B4-BE49-F238E27FC236}">
                <a16:creationId xmlns:a16="http://schemas.microsoft.com/office/drawing/2014/main" id="{FC381CAE-765D-C97A-494F-7E97723AE898}"/>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19" name="Ellipse 18">
            <a:hlinkClick r:id="rId5" action="ppaction://hlinksldjump"/>
            <a:extLst>
              <a:ext uri="{FF2B5EF4-FFF2-40B4-BE49-F238E27FC236}">
                <a16:creationId xmlns:a16="http://schemas.microsoft.com/office/drawing/2014/main" id="{6FF05CAE-4956-0152-99F9-96AFEB26FC6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Logement avec un remplissage uni">
            <a:hlinkClick r:id="rId5" action="ppaction://hlinksldjump"/>
            <a:extLst>
              <a:ext uri="{FF2B5EF4-FFF2-40B4-BE49-F238E27FC236}">
                <a16:creationId xmlns:a16="http://schemas.microsoft.com/office/drawing/2014/main" id="{25EBB653-0D70-98C9-ACF1-3EE9B536AEA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5" name="Ellipse 4">
            <a:hlinkClick r:id="rId7" action="ppaction://hlinksldjump"/>
            <a:extLst>
              <a:ext uri="{FF2B5EF4-FFF2-40B4-BE49-F238E27FC236}">
                <a16:creationId xmlns:a16="http://schemas.microsoft.com/office/drawing/2014/main" id="{405A1263-76C9-2D5D-126E-BCC8FE372BC6}"/>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Cercle avec flèche gauche avec un remplissage uni">
            <a:hlinkClick r:id="rId7" action="ppaction://hlinksldjump"/>
            <a:extLst>
              <a:ext uri="{FF2B5EF4-FFF2-40B4-BE49-F238E27FC236}">
                <a16:creationId xmlns:a16="http://schemas.microsoft.com/office/drawing/2014/main" id="{1801FE6B-DCE0-64A2-9492-AA65AC93396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14890276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0"/>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5"/>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5" grpId="0" animBg="1"/>
      <p:bldP spid="5" grpId="1" animBg="1"/>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B3EDD-F1BC-47E4-B3D9-509C01E2B48F}"/>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0C2E294D-4B09-0EC6-F740-53080B0F0D8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ED70DB26-A2E6-892B-E588-95F8FED636F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7768704-4063-2CEC-6D5E-52BDABA9F6F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E081E42E-D220-7A7C-EA0A-374CA83C82D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FF8D12A9-B607-A637-0952-8A2788C573B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2EFD2D21-8FF3-F627-8207-57A7256A6DF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398AE884-D010-078A-B3B3-8C2E09BFC92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C0A0AD52-09E5-E253-6379-4983FE1CB9F3}"/>
              </a:ext>
            </a:extLst>
          </p:cNvPr>
          <p:cNvSpPr txBox="1"/>
          <p:nvPr/>
        </p:nvSpPr>
        <p:spPr>
          <a:xfrm>
            <a:off x="6817746" y="1256070"/>
            <a:ext cx="4917056" cy="1325563"/>
          </a:xfrm>
        </p:spPr>
        <p:txBody>
          <a:bodyPr vert="horz" lIns="91440" tIns="45720" rIns="91440" bIns="45720" rtlCol="0" anchor="ctr">
            <a:normAutofit fontScale="85000"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Global Warming Potential (GWP) of Refrigerants: Why are Particular Values Used? </a:t>
            </a:r>
            <a:r>
              <a:rPr kumimoji="0" lang="en-GB" sz="3200" b="0" i="1" u="none" strike="noStrike" kern="1200" cap="none" spc="0" normalizeH="0" baseline="0" noProof="0" dirty="0">
                <a:ln>
                  <a:noFill/>
                </a:ln>
                <a:solidFill>
                  <a:prstClr val="black"/>
                </a:solidFill>
                <a:effectLst/>
                <a:uLnTx/>
                <a:uFillTx/>
                <a:ea typeface="+mn-ea"/>
                <a:cs typeface="+mn-cs"/>
              </a:rPr>
              <a:t>(2016)</a:t>
            </a:r>
          </a:p>
        </p:txBody>
      </p:sp>
      <p:sp>
        <p:nvSpPr>
          <p:cNvPr id="10" name="Content Placeholder 2">
            <a:extLst>
              <a:ext uri="{FF2B5EF4-FFF2-40B4-BE49-F238E27FC236}">
                <a16:creationId xmlns:a16="http://schemas.microsoft.com/office/drawing/2014/main" id="{E44C4A60-78F8-4525-9D74-A1F16C7CCAF3}"/>
              </a:ext>
            </a:extLst>
          </p:cNvPr>
          <p:cNvSpPr>
            <a:spLocks noGrp="1"/>
          </p:cNvSpPr>
          <p:nvPr>
            <p:ph idx="4294967295"/>
          </p:nvPr>
        </p:nvSpPr>
        <p:spPr>
          <a:xfrm>
            <a:off x="6842523" y="2666190"/>
            <a:ext cx="4917056" cy="1325563"/>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In 2016, the Montreal Protocol was amended to phase-down the production and consumption of hydrofluorocarbons (HFCs) which are commonly used alternatives to ozone depleting substances.</a:t>
            </a:r>
          </a:p>
        </p:txBody>
      </p:sp>
      <p:sp>
        <p:nvSpPr>
          <p:cNvPr id="2" name="TextBox 1">
            <a:extLst>
              <a:ext uri="{FF2B5EF4-FFF2-40B4-BE49-F238E27FC236}">
                <a16:creationId xmlns:a16="http://schemas.microsoft.com/office/drawing/2014/main" id="{7282D106-68D2-A28A-903D-574E702E960F}"/>
              </a:ext>
            </a:extLst>
          </p:cNvPr>
          <p:cNvSpPr txBox="1"/>
          <p:nvPr/>
        </p:nvSpPr>
        <p:spPr>
          <a:xfrm>
            <a:off x="6842523" y="4792717"/>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031E3A4B-D4CA-FC5D-45C0-5DD156598D7C}"/>
              </a:ext>
            </a:extLst>
          </p:cNvPr>
          <p:cNvSpPr txBox="1"/>
          <p:nvPr/>
        </p:nvSpPr>
        <p:spPr>
          <a:xfrm>
            <a:off x="6842523" y="5201820"/>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BA239DF7-9485-5DC5-EAD9-A2CF6C2D575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Police, symbole, Rectangle&#10;&#10;Description générée automatiquement">
            <a:extLst>
              <a:ext uri="{FF2B5EF4-FFF2-40B4-BE49-F238E27FC236}">
                <a16:creationId xmlns:a16="http://schemas.microsoft.com/office/drawing/2014/main" id="{4798EC15-1938-5370-A6F6-C36657C8B8B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8" name="Image 17" descr="Une image contenant texte, capture d’écran, lettre, journal&#10;&#10;Description générée automatiquement">
            <a:hlinkClick r:id="rId2"/>
            <a:extLst>
              <a:ext uri="{FF2B5EF4-FFF2-40B4-BE49-F238E27FC236}">
                <a16:creationId xmlns:a16="http://schemas.microsoft.com/office/drawing/2014/main" id="{71833ECE-06DE-5C3B-05D8-5873A3F470B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15849" y="922377"/>
            <a:ext cx="3368941" cy="4764110"/>
          </a:xfrm>
          <a:prstGeom prst="rect">
            <a:avLst/>
          </a:prstGeom>
        </p:spPr>
      </p:pic>
      <p:sp>
        <p:nvSpPr>
          <p:cNvPr id="19" name="Text Box 6">
            <a:extLst>
              <a:ext uri="{FF2B5EF4-FFF2-40B4-BE49-F238E27FC236}">
                <a16:creationId xmlns:a16="http://schemas.microsoft.com/office/drawing/2014/main" id="{58445AE4-9C6B-D036-58A3-3908C4330D58}"/>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1" name="Ellipse 20">
            <a:hlinkClick r:id="rId6" action="ppaction://hlinksldjump"/>
            <a:extLst>
              <a:ext uri="{FF2B5EF4-FFF2-40B4-BE49-F238E27FC236}">
                <a16:creationId xmlns:a16="http://schemas.microsoft.com/office/drawing/2014/main" id="{38742F9E-3473-07CB-011F-6BC5F9C7DDA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Logement avec un remplissage uni">
            <a:hlinkClick r:id="rId6" action="ppaction://hlinksldjump"/>
            <a:extLst>
              <a:ext uri="{FF2B5EF4-FFF2-40B4-BE49-F238E27FC236}">
                <a16:creationId xmlns:a16="http://schemas.microsoft.com/office/drawing/2014/main" id="{3BA95661-BA62-8482-5033-13A3826AEBA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6" name="Ellipse 5">
            <a:hlinkClick r:id="rId8" action="ppaction://hlinksldjump"/>
            <a:extLst>
              <a:ext uri="{FF2B5EF4-FFF2-40B4-BE49-F238E27FC236}">
                <a16:creationId xmlns:a16="http://schemas.microsoft.com/office/drawing/2014/main" id="{0716D90F-DDE3-1509-0FC4-D528CD6F8F9A}"/>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6" name="Graphique 15" descr="Cercle avec flèche gauche avec un remplissage uni">
            <a:hlinkClick r:id="rId8" action="ppaction://hlinksldjump"/>
            <a:extLst>
              <a:ext uri="{FF2B5EF4-FFF2-40B4-BE49-F238E27FC236}">
                <a16:creationId xmlns:a16="http://schemas.microsoft.com/office/drawing/2014/main" id="{BAB01278-4288-C1CD-6855-EB37FACF6D8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07422989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1"/>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6"/>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6"/>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6" grpId="0" animBg="1"/>
      <p:bldP spid="6" grpId="1" animBg="1"/>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3E4BD-1290-CB25-C566-2DF2164E4631}"/>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005EF176-4C3A-507D-4A30-6DE38945901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50A04913-1011-D532-B61D-4C3A0CD625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CDCFE38C-0330-BF30-EA46-BF84B114F7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A590D4D1-1DBF-3D42-88BC-02846725B3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E460C6BB-6C2E-4651-43C9-8BAD58BD02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5BC9D7D7-41EE-8414-AF52-C3EA1B616B4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7F1FA5A9-DCBB-6505-9AB6-CF0C5556ED3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0ACC1E4B-1B6B-EED9-8FEE-2C0048645D23}"/>
              </a:ext>
            </a:extLst>
          </p:cNvPr>
          <p:cNvSpPr txBox="1"/>
          <p:nvPr/>
        </p:nvSpPr>
        <p:spPr>
          <a:xfrm>
            <a:off x="6532256" y="1165152"/>
            <a:ext cx="5110236"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Refrigerant Blends: Calculating Ozone Depleting Potentials </a:t>
            </a:r>
            <a:r>
              <a:rPr kumimoji="0" lang="en-GB" sz="3200" b="0" i="1" u="none" strike="noStrike" kern="1200" cap="none" spc="0" normalizeH="0" baseline="0" noProof="0" dirty="0">
                <a:ln>
                  <a:noFill/>
                </a:ln>
                <a:solidFill>
                  <a:prstClr val="black"/>
                </a:solidFill>
                <a:effectLst/>
                <a:uLnTx/>
                <a:uFillTx/>
                <a:ea typeface="+mn-ea"/>
                <a:cs typeface="+mn-cs"/>
              </a:rPr>
              <a:t>(2016)</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F09F3C34-65DF-1F30-8810-212A38F0F8A7}"/>
              </a:ext>
            </a:extLst>
          </p:cNvPr>
          <p:cNvSpPr>
            <a:spLocks noGrp="1"/>
          </p:cNvSpPr>
          <p:nvPr>
            <p:ph idx="4294967295"/>
          </p:nvPr>
        </p:nvSpPr>
        <p:spPr>
          <a:xfrm>
            <a:off x="6534149" y="2631537"/>
            <a:ext cx="5110237" cy="2878614"/>
          </a:xfrm>
          <a:prstGeom prst="rect">
            <a:avLst/>
          </a:prstGeom>
        </p:spPr>
        <p:txBody>
          <a:bodyPr vert="horz" lIns="91440" tIns="45720" rIns="91440" bIns="45720" rtlCol="0">
            <a:normAutofit lnSpcReduction="10000"/>
          </a:bodyPr>
          <a:lstStyle/>
          <a:p>
            <a:pPr marL="0" indent="0">
              <a:lnSpc>
                <a:spcPct val="110000"/>
              </a:lnSpc>
              <a:spcBef>
                <a:spcPts val="0"/>
              </a:spcBef>
              <a:buNone/>
            </a:pPr>
            <a:r>
              <a:rPr lang="en-GB" sz="1300" dirty="0"/>
              <a:t>The number of single component refrigerants with different thermodynamic properties suitable for different types of equipment is limited. Growing demand for refrigeration and air-conditioning with diversified applications has led to a continued search for suitable refrigerant blends. A number of such blends have been developed by mixing two or more single component refrigerants in different proportions. The resulting blend, has entirely different properties from that of its components. While it is common to use the term ‘blends’ in the context of the Montreal Protocol, it is important to note that the term ‘mixtures’ is also used to describe refrigerants which are comprised of more than one component. The terminology ‘mixtures’ is specifically used in the World Customs Organization classification Harmonized Commodity Description and Coding System, also known as the Harmonized System (i.e. HS codes).</a:t>
            </a:r>
          </a:p>
        </p:txBody>
      </p:sp>
      <p:sp>
        <p:nvSpPr>
          <p:cNvPr id="2" name="TextBox 1">
            <a:extLst>
              <a:ext uri="{FF2B5EF4-FFF2-40B4-BE49-F238E27FC236}">
                <a16:creationId xmlns:a16="http://schemas.microsoft.com/office/drawing/2014/main" id="{2BE09FE8-FDA7-DC53-27CC-BA618B5F2561}"/>
              </a:ext>
            </a:extLst>
          </p:cNvPr>
          <p:cNvSpPr txBox="1"/>
          <p:nvPr/>
        </p:nvSpPr>
        <p:spPr>
          <a:xfrm>
            <a:off x="6663434" y="5900730"/>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7" name="Ellipse 16">
            <a:extLst>
              <a:ext uri="{FF2B5EF4-FFF2-40B4-BE49-F238E27FC236}">
                <a16:creationId xmlns:a16="http://schemas.microsoft.com/office/drawing/2014/main" id="{37CF8843-227F-40A7-3938-A957AAC232AC}"/>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C5C98EE3-EE36-3FB5-BD7F-40572B65A4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8" name="Image 17" descr="Une image contenant texte, Appareils électroniques, ordinateur, capture d’écran&#10;&#10;Description générée automatiquement">
            <a:hlinkClick r:id="rId2"/>
            <a:extLst>
              <a:ext uri="{FF2B5EF4-FFF2-40B4-BE49-F238E27FC236}">
                <a16:creationId xmlns:a16="http://schemas.microsoft.com/office/drawing/2014/main" id="{51B6C372-02CB-949D-048B-420BC8F09CC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19986" y="1002218"/>
            <a:ext cx="3256022" cy="4604428"/>
          </a:xfrm>
          <a:prstGeom prst="rect">
            <a:avLst/>
          </a:prstGeom>
        </p:spPr>
      </p:pic>
      <p:sp>
        <p:nvSpPr>
          <p:cNvPr id="3" name="Text Box 6">
            <a:extLst>
              <a:ext uri="{FF2B5EF4-FFF2-40B4-BE49-F238E27FC236}">
                <a16:creationId xmlns:a16="http://schemas.microsoft.com/office/drawing/2014/main" id="{2D53BD92-8D25-3385-9CA2-47C343BD2FF5}"/>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2" name="Ellipse 21">
            <a:hlinkClick r:id="rId5" action="ppaction://hlinksldjump"/>
            <a:extLst>
              <a:ext uri="{FF2B5EF4-FFF2-40B4-BE49-F238E27FC236}">
                <a16:creationId xmlns:a16="http://schemas.microsoft.com/office/drawing/2014/main" id="{0168E7DC-7366-4E07-F327-C860036263E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5" action="ppaction://hlinksldjump"/>
            <a:extLst>
              <a:ext uri="{FF2B5EF4-FFF2-40B4-BE49-F238E27FC236}">
                <a16:creationId xmlns:a16="http://schemas.microsoft.com/office/drawing/2014/main" id="{71086B3C-5621-A989-81E6-504BFC39884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5" name="Ellipse 14">
            <a:hlinkClick r:id="rId7" action="ppaction://hlinksldjump"/>
            <a:extLst>
              <a:ext uri="{FF2B5EF4-FFF2-40B4-BE49-F238E27FC236}">
                <a16:creationId xmlns:a16="http://schemas.microsoft.com/office/drawing/2014/main" id="{2597BD36-6F40-E717-4B18-6EBB09556C92}"/>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Cercle avec flèche gauche avec un remplissage uni">
            <a:hlinkClick r:id="rId7" action="ppaction://hlinksldjump"/>
            <a:extLst>
              <a:ext uri="{FF2B5EF4-FFF2-40B4-BE49-F238E27FC236}">
                <a16:creationId xmlns:a16="http://schemas.microsoft.com/office/drawing/2014/main" id="{38044356-19AE-DADA-95A7-E7B3179A6A1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85680266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9"/>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5" grpId="0" animBg="1"/>
      <p:bldP spid="15" grpId="1" animBg="1"/>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E1E4E-FFD1-E40D-2E67-EE0D33768A35}"/>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F0AA859-9E49-787F-79BC-29B8420F16B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EC7C86EC-BE43-C645-DB77-FE7272B46B3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9AFAA187-1BC9-030D-9612-7FCED3A051F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30021A3E-B1AB-FA49-816A-8DABA1244AD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E7931B2-F7D6-B5D3-A0CF-9FD8EF1DFD9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715BAC81-B79D-4831-3CF3-189502FC17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18572ABC-FE87-1612-A7AD-03A74DE3F4EC}"/>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2EBFB62C-24E4-E7F5-0A56-D9E083D350C9}"/>
              </a:ext>
            </a:extLst>
          </p:cNvPr>
          <p:cNvSpPr txBox="1"/>
          <p:nvPr/>
        </p:nvSpPr>
        <p:spPr>
          <a:xfrm>
            <a:off x="6909494" y="979791"/>
            <a:ext cx="5076919" cy="1395647"/>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Refrigerant Blends: Calculating Global Warming Potentials </a:t>
            </a:r>
            <a:r>
              <a:rPr kumimoji="0" lang="en-GB" sz="3200" b="0" i="1" u="none" strike="noStrike" kern="1200" cap="none" spc="0" normalizeH="0" baseline="0" noProof="0" dirty="0">
                <a:ln>
                  <a:noFill/>
                </a:ln>
                <a:solidFill>
                  <a:prstClr val="black"/>
                </a:solidFill>
                <a:effectLst/>
                <a:uLnTx/>
                <a:uFillTx/>
                <a:ea typeface="+mn-ea"/>
                <a:cs typeface="+mn-cs"/>
              </a:rPr>
              <a:t>(2016)</a:t>
            </a:r>
          </a:p>
        </p:txBody>
      </p:sp>
      <p:sp>
        <p:nvSpPr>
          <p:cNvPr id="10" name="Content Placeholder 2">
            <a:extLst>
              <a:ext uri="{FF2B5EF4-FFF2-40B4-BE49-F238E27FC236}">
                <a16:creationId xmlns:a16="http://schemas.microsoft.com/office/drawing/2014/main" id="{CA73AE93-D774-1B2E-1D70-3F14B773F145}"/>
              </a:ext>
            </a:extLst>
          </p:cNvPr>
          <p:cNvSpPr>
            <a:spLocks noGrp="1"/>
          </p:cNvSpPr>
          <p:nvPr>
            <p:ph idx="4294967295"/>
          </p:nvPr>
        </p:nvSpPr>
        <p:spPr>
          <a:xfrm>
            <a:off x="6916874" y="2375438"/>
            <a:ext cx="4817927" cy="426192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number of single component refrigerants with different thermodynamic properties suitable for different types of equipment is limited. Growing demand for refrigeration and air-conditioning with diversified applications has led to a continued search for suitable refrigerant blends. A number of such blends have been developed by mixing two or more single component refrigerants in different proportions. The resulting blend, has entirely different properties from that of its components. While it is common to use the term ‘blends’ in the context of the Montreal Protocol, it is important to note that the term ‘mixtures’ is also used to describe refrigerants which are comprised of more than one component. The terminology ‘mixtures’ is specifically used in the World Customs Organization classification Harmonized Commodity Description and Coding System, also known as the Harmonized System (i.e. HS codes).</a:t>
            </a:r>
          </a:p>
        </p:txBody>
      </p:sp>
      <p:sp>
        <p:nvSpPr>
          <p:cNvPr id="2" name="TextBox 1">
            <a:extLst>
              <a:ext uri="{FF2B5EF4-FFF2-40B4-BE49-F238E27FC236}">
                <a16:creationId xmlns:a16="http://schemas.microsoft.com/office/drawing/2014/main" id="{DBE123BF-AE6E-A2F0-0056-4EFE3943F4BA}"/>
              </a:ext>
            </a:extLst>
          </p:cNvPr>
          <p:cNvSpPr txBox="1"/>
          <p:nvPr/>
        </p:nvSpPr>
        <p:spPr>
          <a:xfrm>
            <a:off x="6909494" y="6130235"/>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Ellipse 19">
            <a:extLst>
              <a:ext uri="{FF2B5EF4-FFF2-40B4-BE49-F238E27FC236}">
                <a16:creationId xmlns:a16="http://schemas.microsoft.com/office/drawing/2014/main" id="{3BF7CF16-7185-8B54-A1DB-4DCD11D086AC}"/>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03481F4C-EC08-608C-D3DA-37E356C3612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Appareils électroniques, ordinateur, capture d’écran&#10;&#10;Description générée automatiquement">
            <a:hlinkClick r:id="rId2"/>
            <a:extLst>
              <a:ext uri="{FF2B5EF4-FFF2-40B4-BE49-F238E27FC236}">
                <a16:creationId xmlns:a16="http://schemas.microsoft.com/office/drawing/2014/main" id="{70097876-FB5A-CD47-1897-8937D03914B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8993" y="962167"/>
            <a:ext cx="3276778" cy="4633779"/>
          </a:xfrm>
          <a:prstGeom prst="rect">
            <a:avLst/>
          </a:prstGeom>
        </p:spPr>
      </p:pic>
      <p:sp>
        <p:nvSpPr>
          <p:cNvPr id="18" name="Text Box 6">
            <a:extLst>
              <a:ext uri="{FF2B5EF4-FFF2-40B4-BE49-F238E27FC236}">
                <a16:creationId xmlns:a16="http://schemas.microsoft.com/office/drawing/2014/main" id="{56E7E3B9-0DF5-261A-F78A-AD26F0472CB8}"/>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9" name="Ellipse 8">
            <a:hlinkClick r:id="rId5" action="ppaction://hlinksldjump"/>
            <a:extLst>
              <a:ext uri="{FF2B5EF4-FFF2-40B4-BE49-F238E27FC236}">
                <a16:creationId xmlns:a16="http://schemas.microsoft.com/office/drawing/2014/main" id="{5EA530DA-299B-1620-F7A3-CB9DF0BC6AB5}"/>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5" action="ppaction://hlinksldjump"/>
            <a:extLst>
              <a:ext uri="{FF2B5EF4-FFF2-40B4-BE49-F238E27FC236}">
                <a16:creationId xmlns:a16="http://schemas.microsoft.com/office/drawing/2014/main" id="{B0D598DA-2A6E-86D3-5113-CBEDFDBE631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5" name="Ellipse 14">
            <a:hlinkClick r:id="rId7" action="ppaction://hlinksldjump"/>
            <a:extLst>
              <a:ext uri="{FF2B5EF4-FFF2-40B4-BE49-F238E27FC236}">
                <a16:creationId xmlns:a16="http://schemas.microsoft.com/office/drawing/2014/main" id="{4C57E307-E247-9F38-5801-E80A2EC51CC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7" action="ppaction://hlinksldjump"/>
            <a:extLst>
              <a:ext uri="{FF2B5EF4-FFF2-40B4-BE49-F238E27FC236}">
                <a16:creationId xmlns:a16="http://schemas.microsoft.com/office/drawing/2014/main" id="{FC591822-3C61-0A9A-3170-C225FAB861FF}"/>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90344153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5"/>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1"/>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5" grpId="1"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21295-D84C-D7A5-5B06-156EF7744058}"/>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52F6C1E-5874-3835-0B2E-0822126F73D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6B3D3946-F3F5-722D-2C63-C28E4FA974D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C1F80F7D-7B99-996D-0CC7-4B72ADA63D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680B5969-F2FC-BF86-B640-726410CBBB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975543CB-6AC7-932B-9EE3-D16637BBCA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5C30D545-8E7D-6643-4C4D-71314E102D9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226F1C17-32EA-32E6-9AA0-D97E95770077}"/>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655B3415-D602-9BBF-8B73-917E2338DF37}"/>
              </a:ext>
            </a:extLst>
          </p:cNvPr>
          <p:cNvSpPr txBox="1"/>
          <p:nvPr/>
        </p:nvSpPr>
        <p:spPr>
          <a:xfrm>
            <a:off x="6731922" y="1393794"/>
            <a:ext cx="5002879" cy="1325563"/>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a:ln>
                  <a:noFill/>
                </a:ln>
                <a:solidFill>
                  <a:prstClr val="black"/>
                </a:solidFill>
                <a:effectLst/>
                <a:uLnTx/>
                <a:uFillTx/>
                <a:ea typeface="+mn-ea"/>
                <a:cs typeface="+mn-cs"/>
              </a:rPr>
              <a:t>T</a:t>
            </a:r>
            <a:r>
              <a:rPr kumimoji="0" lang="en-GB" sz="3200" b="0" i="0" u="none" strike="noStrike" kern="1200" cap="none" spc="0" normalizeH="0" baseline="0" noProof="0" dirty="0">
                <a:ln>
                  <a:noFill/>
                </a:ln>
                <a:solidFill>
                  <a:prstClr val="black"/>
                </a:solidFill>
                <a:effectLst/>
                <a:uLnTx/>
                <a:uFillTx/>
                <a:ea typeface="+mn-ea"/>
                <a:cs typeface="+mn-cs"/>
              </a:rPr>
              <a:t>he Kigali Amendment to the Montreal Protocol: HFC phase-down </a:t>
            </a:r>
            <a:r>
              <a:rPr kumimoji="0" lang="en-GB" sz="3200" b="0" i="1" u="none" strike="noStrike" kern="1200" cap="none" spc="0" normalizeH="0" baseline="0" noProof="0" dirty="0">
                <a:ln>
                  <a:noFill/>
                </a:ln>
                <a:solidFill>
                  <a:prstClr val="black"/>
                </a:solidFill>
                <a:effectLst/>
                <a:uLnTx/>
                <a:uFillTx/>
                <a:ea typeface="+mn-ea"/>
                <a:cs typeface="+mn-cs"/>
              </a:rPr>
              <a:t>(2016)</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3288448-B292-2DDD-C19A-5AFD1F242700}"/>
              </a:ext>
            </a:extLst>
          </p:cNvPr>
          <p:cNvSpPr>
            <a:spLocks noGrp="1"/>
          </p:cNvSpPr>
          <p:nvPr>
            <p:ph idx="4294967295"/>
          </p:nvPr>
        </p:nvSpPr>
        <p:spPr>
          <a:xfrm>
            <a:off x="6731922" y="2956672"/>
            <a:ext cx="4628133" cy="91268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fact sheet summarises and highlights the main elements of the Amendment of particular interest to countries operating under Article 5 of the Protocol (Article 5 Parties).</a:t>
            </a:r>
            <a:endParaRPr lang="en-US" sz="1300" dirty="0"/>
          </a:p>
        </p:txBody>
      </p:sp>
      <p:sp>
        <p:nvSpPr>
          <p:cNvPr id="12" name="TextBox 11">
            <a:extLst>
              <a:ext uri="{FF2B5EF4-FFF2-40B4-BE49-F238E27FC236}">
                <a16:creationId xmlns:a16="http://schemas.microsoft.com/office/drawing/2014/main" id="{201659C9-278E-EE94-5B10-51DEEE2623F7}"/>
              </a:ext>
            </a:extLst>
          </p:cNvPr>
          <p:cNvSpPr txBox="1"/>
          <p:nvPr/>
        </p:nvSpPr>
        <p:spPr>
          <a:xfrm>
            <a:off x="6861502" y="455319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5" name="TextBox 14">
            <a:extLst>
              <a:ext uri="{FF2B5EF4-FFF2-40B4-BE49-F238E27FC236}">
                <a16:creationId xmlns:a16="http://schemas.microsoft.com/office/drawing/2014/main" id="{9C196862-4D6E-25AE-8F26-4591E863A120}"/>
              </a:ext>
            </a:extLst>
          </p:cNvPr>
          <p:cNvSpPr txBox="1"/>
          <p:nvPr/>
        </p:nvSpPr>
        <p:spPr>
          <a:xfrm>
            <a:off x="6861502" y="5774054"/>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a:t>
            </a: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6" name="TextBox 15">
            <a:extLst>
              <a:ext uri="{FF2B5EF4-FFF2-40B4-BE49-F238E27FC236}">
                <a16:creationId xmlns:a16="http://schemas.microsoft.com/office/drawing/2014/main" id="{C2C05DE6-56D7-96AA-7130-D733880806A6}"/>
              </a:ext>
            </a:extLst>
          </p:cNvPr>
          <p:cNvSpPr txBox="1"/>
          <p:nvPr/>
        </p:nvSpPr>
        <p:spPr>
          <a:xfrm>
            <a:off x="6861502" y="534287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7" name="TextBox 16">
            <a:extLst>
              <a:ext uri="{FF2B5EF4-FFF2-40B4-BE49-F238E27FC236}">
                <a16:creationId xmlns:a16="http://schemas.microsoft.com/office/drawing/2014/main" id="{1FD01BD8-FCDB-7783-B22E-EA92F5E4AE71}"/>
              </a:ext>
            </a:extLst>
          </p:cNvPr>
          <p:cNvSpPr txBox="1"/>
          <p:nvPr/>
        </p:nvSpPr>
        <p:spPr>
          <a:xfrm>
            <a:off x="6861502" y="4984371"/>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Lisez</a:t>
            </a:r>
            <a:r>
              <a:rPr kumimoji="0" lang="en-GB"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-le </a:t>
            </a:r>
            <a:r>
              <a:rPr kumimoji="0" lang="en-GB" sz="200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en</a:t>
            </a:r>
            <a:r>
              <a:rPr kumimoji="0" lang="en-GB"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français</a:t>
            </a:r>
            <a:r>
              <a:rPr kumimoji="0" lang="en-GB"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 </a:t>
            </a:r>
            <a:r>
              <a:rPr kumimoji="0" lang="en-GB" sz="200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ici</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CB0AE8F5-E14A-FB19-7939-7B1755AD6C0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descr="Une image contenant Bleu électrique, Police, symbole, Rectangle&#10;&#10;Description générée automatiquement">
            <a:extLst>
              <a:ext uri="{FF2B5EF4-FFF2-40B4-BE49-F238E27FC236}">
                <a16:creationId xmlns:a16="http://schemas.microsoft.com/office/drawing/2014/main" id="{9F74DC1B-EE91-6CA4-5D08-46BCA39C138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0" name="Image 19" descr="Une image contenant texte, capture d’écran, Site web, Publicité en ligne&#10;&#10;Description générée automatiquement">
            <a:hlinkClick r:id="rId2"/>
            <a:extLst>
              <a:ext uri="{FF2B5EF4-FFF2-40B4-BE49-F238E27FC236}">
                <a16:creationId xmlns:a16="http://schemas.microsoft.com/office/drawing/2014/main" id="{A923CD17-1A47-470B-956D-B0FA5304C63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03814" y="962167"/>
            <a:ext cx="3367411" cy="4761947"/>
          </a:xfrm>
          <a:prstGeom prst="rect">
            <a:avLst/>
          </a:prstGeom>
        </p:spPr>
      </p:pic>
      <p:sp>
        <p:nvSpPr>
          <p:cNvPr id="21" name="Text Box 6">
            <a:extLst>
              <a:ext uri="{FF2B5EF4-FFF2-40B4-BE49-F238E27FC236}">
                <a16:creationId xmlns:a16="http://schemas.microsoft.com/office/drawing/2014/main" id="{92ABAE2C-5567-6D49-FD9D-36493A8F0F00}"/>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3" name="Ellipse 22">
            <a:hlinkClick r:id="rId8" action="ppaction://hlinksldjump"/>
            <a:extLst>
              <a:ext uri="{FF2B5EF4-FFF2-40B4-BE49-F238E27FC236}">
                <a16:creationId xmlns:a16="http://schemas.microsoft.com/office/drawing/2014/main" id="{C2E2B9D8-D8E3-67F2-377A-9481CF0572A4}"/>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8" action="ppaction://hlinksldjump"/>
            <a:extLst>
              <a:ext uri="{FF2B5EF4-FFF2-40B4-BE49-F238E27FC236}">
                <a16:creationId xmlns:a16="http://schemas.microsoft.com/office/drawing/2014/main" id="{E6B68F3D-9AB2-DF29-9A93-66574B07145F}"/>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Ellipse 2">
            <a:hlinkClick r:id="rId10" action="ppaction://hlinksldjump"/>
            <a:extLst>
              <a:ext uri="{FF2B5EF4-FFF2-40B4-BE49-F238E27FC236}">
                <a16:creationId xmlns:a16="http://schemas.microsoft.com/office/drawing/2014/main" id="{4413DD94-4F8C-C860-B3C8-2B45279DC1F0}"/>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10" action="ppaction://hlinksldjump"/>
            <a:extLst>
              <a:ext uri="{FF2B5EF4-FFF2-40B4-BE49-F238E27FC236}">
                <a16:creationId xmlns:a16="http://schemas.microsoft.com/office/drawing/2014/main" id="{8E26C838-9B13-2974-29BA-C39CA8A638A3}"/>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81238190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4"/>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8"/>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3" grpId="0" animBg="1"/>
      <p:bldP spid="3" grpId="1" animBg="1"/>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1118E-8E4D-731D-AB1F-7C14EABBBF43}"/>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8B639CA-83B1-E133-6455-0FF20BFCCA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4C7209DC-4D1E-3D22-202F-71CF58AC39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92CF660A-E5DD-5D73-F7D9-1B954C39067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5143DE5-38F1-CD19-AF1A-D9269C128E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16216F67-5F0C-357B-96DE-32362B310DA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D8EC3502-6341-BDD2-E509-D67B952D65B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BB339256-75D9-5B21-B64E-1359EF2B670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C1A0F8CE-9E85-1D61-89C3-A7F2D9F2DF7C}"/>
              </a:ext>
            </a:extLst>
          </p:cNvPr>
          <p:cNvSpPr txBox="1"/>
          <p:nvPr/>
        </p:nvSpPr>
        <p:spPr>
          <a:xfrm>
            <a:off x="6520085" y="1254038"/>
            <a:ext cx="5187623"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Free Trade Zones and trade in ODS </a:t>
            </a:r>
            <a:r>
              <a:rPr kumimoji="0" lang="en-GB" sz="3200" b="0" i="1" u="none" strike="noStrike" kern="1200" cap="none" spc="0" normalizeH="0" baseline="0" noProof="0" dirty="0">
                <a:ln>
                  <a:noFill/>
                </a:ln>
                <a:solidFill>
                  <a:prstClr val="black"/>
                </a:solidFill>
                <a:effectLst/>
                <a:uLnTx/>
                <a:uFillTx/>
                <a:ea typeface="+mn-ea"/>
                <a:cs typeface="+mn-cs"/>
              </a:rPr>
              <a:t>(2015)</a:t>
            </a:r>
            <a:endParaRPr kumimoji="0" lang="en-GB"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4A06E5C6-EBCF-FBB8-362B-EBF5AFBCBF8D}"/>
              </a:ext>
            </a:extLst>
          </p:cNvPr>
          <p:cNvSpPr>
            <a:spLocks noGrp="1"/>
          </p:cNvSpPr>
          <p:nvPr>
            <p:ph idx="4294967295"/>
          </p:nvPr>
        </p:nvSpPr>
        <p:spPr>
          <a:xfrm>
            <a:off x="6553198" y="2490715"/>
            <a:ext cx="5098457" cy="2916000"/>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Free Trade Zones” (FTZ), are specifically defined areas within a country where goods may be imported/landed, handled, processed, assembled, manufactured or reconfigured, and re-exported with the companies deriving a wide range of benefits, for example, exemptions from duty and taxes, simplified administrative procedures and duty-free imports of raw materials, machinery, parts and equipment. They are generally located around major ports, international airports, and national borders and locations with geographic advantages for trade. </a:t>
            </a:r>
          </a:p>
        </p:txBody>
      </p:sp>
      <p:sp>
        <p:nvSpPr>
          <p:cNvPr id="15" name="TextBox 14">
            <a:extLst>
              <a:ext uri="{FF2B5EF4-FFF2-40B4-BE49-F238E27FC236}">
                <a16:creationId xmlns:a16="http://schemas.microsoft.com/office/drawing/2014/main" id="{F2B29801-1B97-8E3B-B400-9D3707A12CA7}"/>
              </a:ext>
            </a:extLst>
          </p:cNvPr>
          <p:cNvSpPr txBox="1"/>
          <p:nvPr/>
        </p:nvSpPr>
        <p:spPr>
          <a:xfrm>
            <a:off x="6624565" y="5028368"/>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6" name="TextBox 15">
            <a:extLst>
              <a:ext uri="{FF2B5EF4-FFF2-40B4-BE49-F238E27FC236}">
                <a16:creationId xmlns:a16="http://schemas.microsoft.com/office/drawing/2014/main" id="{0B760610-29AA-6DEC-5270-587DC10B21F1}"/>
              </a:ext>
            </a:extLst>
          </p:cNvPr>
          <p:cNvSpPr txBox="1"/>
          <p:nvPr/>
        </p:nvSpPr>
        <p:spPr>
          <a:xfrm>
            <a:off x="6624565" y="6003461"/>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7" name="TextBox 16">
            <a:extLst>
              <a:ext uri="{FF2B5EF4-FFF2-40B4-BE49-F238E27FC236}">
                <a16:creationId xmlns:a16="http://schemas.microsoft.com/office/drawing/2014/main" id="{3E80E305-EFCC-4A14-B4C9-26882F4E79B9}"/>
              </a:ext>
            </a:extLst>
          </p:cNvPr>
          <p:cNvSpPr txBox="1"/>
          <p:nvPr/>
        </p:nvSpPr>
        <p:spPr>
          <a:xfrm>
            <a:off x="6624565" y="5416834"/>
            <a:ext cx="3072296" cy="707886"/>
          </a:xfrm>
          <a:prstGeom prst="rect">
            <a:avLst/>
          </a:prstGeom>
          <a:noFill/>
        </p:spPr>
        <p:txBody>
          <a:bodyPr wrap="square">
            <a:spAutoFit/>
          </a:bodyPr>
          <a:lstStyle/>
          <a:p>
            <a:pPr lvl="0">
              <a:defRPr/>
            </a:pPr>
            <a:r>
              <a:rPr lang="ar-SA" sz="2000" dirty="0">
                <a:solidFill>
                  <a:schemeClr val="accent6">
                    <a:lumMod val="50000"/>
                  </a:schemeClr>
                </a:solidFill>
                <a:hlinkClick r:id="rId4">
                  <a:extLst>
                    <a:ext uri="{A12FA001-AC4F-418D-AE19-62706E023703}">
                      <ahyp:hlinkClr xmlns:ahyp="http://schemas.microsoft.com/office/drawing/2018/hyperlinkcolor" val="tx"/>
                    </a:ext>
                  </a:extLst>
                </a:hlinkClick>
              </a:rPr>
              <a:t>اقرأها بالعربية هنا</a:t>
            </a:r>
            <a:br>
              <a:rPr kumimoji="0" lang="fr-FR"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br>
            <a:r>
              <a:rPr kumimoji="0" lang="az-Cyrl-AZ"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8F8C5507-8FBB-F1C7-9959-28D1661134B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CD162F6D-DC68-A0D1-EBE8-3A339697C9C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Appareils électroniques, ordinateur, capture d’écran&#10;&#10;Description générée automatiquement">
            <a:hlinkClick r:id="rId2"/>
            <a:extLst>
              <a:ext uri="{FF2B5EF4-FFF2-40B4-BE49-F238E27FC236}">
                <a16:creationId xmlns:a16="http://schemas.microsoft.com/office/drawing/2014/main" id="{8A074F21-A9E5-6B58-5B3F-7F28C937C65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62679" y="915732"/>
            <a:ext cx="3347815" cy="4735380"/>
          </a:xfrm>
          <a:prstGeom prst="rect">
            <a:avLst/>
          </a:prstGeom>
        </p:spPr>
      </p:pic>
      <p:sp>
        <p:nvSpPr>
          <p:cNvPr id="20" name="Text Box 6">
            <a:extLst>
              <a:ext uri="{FF2B5EF4-FFF2-40B4-BE49-F238E27FC236}">
                <a16:creationId xmlns:a16="http://schemas.microsoft.com/office/drawing/2014/main" id="{DEFEEC50-D0F8-7225-6AE5-F6FCB2301EDC}"/>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4" name="Ellipse 23">
            <a:hlinkClick r:id="rId8" action="ppaction://hlinksldjump"/>
            <a:extLst>
              <a:ext uri="{FF2B5EF4-FFF2-40B4-BE49-F238E27FC236}">
                <a16:creationId xmlns:a16="http://schemas.microsoft.com/office/drawing/2014/main" id="{90C5F556-A18B-FF6B-1F0B-E6D67A8B48B5}"/>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8" action="ppaction://hlinksldjump"/>
            <a:extLst>
              <a:ext uri="{FF2B5EF4-FFF2-40B4-BE49-F238E27FC236}">
                <a16:creationId xmlns:a16="http://schemas.microsoft.com/office/drawing/2014/main" id="{05BAF4AD-4EB3-0A30-38E8-D3425EF4D12E}"/>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3" name="Ellipse 12">
            <a:hlinkClick r:id="rId10" action="ppaction://hlinksldjump"/>
            <a:extLst>
              <a:ext uri="{FF2B5EF4-FFF2-40B4-BE49-F238E27FC236}">
                <a16:creationId xmlns:a16="http://schemas.microsoft.com/office/drawing/2014/main" id="{02ADAAD2-6767-905E-F38D-6F48430EA592}"/>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10" action="ppaction://hlinksldjump"/>
            <a:extLst>
              <a:ext uri="{FF2B5EF4-FFF2-40B4-BE49-F238E27FC236}">
                <a16:creationId xmlns:a16="http://schemas.microsoft.com/office/drawing/2014/main" id="{880EC704-081A-23F5-5953-942F8A0546E8}"/>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65378718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3"/>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1"/>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3" grpId="0" animBg="1"/>
      <p:bldP spid="13" grpId="1" animBg="1"/>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34076-81AC-7E2D-5F53-36DAB01E555A}"/>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88A5CEC-1D7A-9405-E54F-0F1D3E8583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FDED33A-E650-3F15-3EB3-F0B67BDD2C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68AB58A-04F2-DF43-C50B-BC5E13B016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1469B6FC-A4CC-443F-6A82-2FC61961250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904ED2D-6268-1533-1AB0-5E25BC4719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AE9C6A6C-5B7F-2CEF-C3D4-ED6A14D7D2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733966EF-A513-CAAE-DC53-05BBAD41AC6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B2E876AE-20D8-CE82-B6DE-99E712048905}"/>
              </a:ext>
            </a:extLst>
          </p:cNvPr>
          <p:cNvSpPr txBox="1"/>
          <p:nvPr/>
        </p:nvSpPr>
        <p:spPr>
          <a:xfrm>
            <a:off x="6845699" y="1078826"/>
            <a:ext cx="5140714" cy="1395647"/>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QPS uses of Methyl Bromide and their alternatives </a:t>
            </a:r>
            <a:r>
              <a:rPr kumimoji="0" lang="en-GB" sz="3200" b="0" i="1" u="none" strike="noStrike" kern="1200" cap="none" spc="0" normalizeH="0" baseline="0" noProof="0" dirty="0">
                <a:ln>
                  <a:noFill/>
                </a:ln>
                <a:solidFill>
                  <a:prstClr val="black"/>
                </a:solidFill>
                <a:effectLst/>
                <a:uLnTx/>
                <a:uFillTx/>
                <a:ea typeface="+mn-ea"/>
                <a:cs typeface="+mn-cs"/>
              </a:rPr>
              <a:t>(2015)</a:t>
            </a:r>
          </a:p>
        </p:txBody>
      </p:sp>
      <p:sp>
        <p:nvSpPr>
          <p:cNvPr id="10" name="Content Placeholder 2">
            <a:extLst>
              <a:ext uri="{FF2B5EF4-FFF2-40B4-BE49-F238E27FC236}">
                <a16:creationId xmlns:a16="http://schemas.microsoft.com/office/drawing/2014/main" id="{6BD4F9F7-C179-A28E-3128-13FFE234AE10}"/>
              </a:ext>
            </a:extLst>
          </p:cNvPr>
          <p:cNvSpPr>
            <a:spLocks noGrp="1"/>
          </p:cNvSpPr>
          <p:nvPr>
            <p:ph idx="4294967295"/>
          </p:nvPr>
        </p:nvSpPr>
        <p:spPr>
          <a:xfrm>
            <a:off x="6881286" y="2325868"/>
            <a:ext cx="5069539" cy="4204477"/>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At the 1992 Meeting of the Parties in Copenhagen, methyl bromide (MB) was included as a controlled substance Ozone Depleting Substance, (ODS). Article 2H of the Protocol specifically excluded Quarantine and Pre-shipment (QPS) uses from control measures as it was considered that there were no alternatives to MB for the diverse range of treatments carried out for QPS. Although QPS was about 10% of global MB consumption at the time, this use was nevertheless considered especially significant in allowing inter- and intra-country trade in commodities treated with MB in the absence of site-specific alternatives. Since that time Parties have nevertheless been urged to adopt alternatives to MB for QPS and reduce emissions and use of this fumigant whenever possible.</a:t>
            </a:r>
          </a:p>
        </p:txBody>
      </p:sp>
      <p:sp>
        <p:nvSpPr>
          <p:cNvPr id="2" name="TextBox 1">
            <a:extLst>
              <a:ext uri="{FF2B5EF4-FFF2-40B4-BE49-F238E27FC236}">
                <a16:creationId xmlns:a16="http://schemas.microsoft.com/office/drawing/2014/main" id="{950014B2-AB20-47AC-A032-FE6B9D0F5770}"/>
              </a:ext>
            </a:extLst>
          </p:cNvPr>
          <p:cNvSpPr txBox="1"/>
          <p:nvPr/>
        </p:nvSpPr>
        <p:spPr>
          <a:xfrm>
            <a:off x="6881284" y="5226560"/>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BEAD572D-AA3F-1B33-EFC7-67C2C2136804}"/>
              </a:ext>
            </a:extLst>
          </p:cNvPr>
          <p:cNvSpPr txBox="1"/>
          <p:nvPr/>
        </p:nvSpPr>
        <p:spPr>
          <a:xfrm>
            <a:off x="6881284" y="606327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Léalo</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E0C58C8B-2626-182B-C4ED-0BDDE38B1425}"/>
              </a:ext>
            </a:extLst>
          </p:cNvPr>
          <p:cNvSpPr txBox="1"/>
          <p:nvPr/>
        </p:nvSpPr>
        <p:spPr>
          <a:xfrm>
            <a:off x="6881284" y="565466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B2CF1AB6-F477-EC8A-7A4D-837DEB2B00B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3EB1EAE5-0352-6374-2F4D-5A6BD1C834D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9" name="Image 18" descr="Une image contenant texte, ordinateur, capture d’écran, Site web&#10;&#10;Description générée automatiquement">
            <a:hlinkClick r:id="rId2"/>
            <a:extLst>
              <a:ext uri="{FF2B5EF4-FFF2-40B4-BE49-F238E27FC236}">
                <a16:creationId xmlns:a16="http://schemas.microsoft.com/office/drawing/2014/main" id="{627DFF12-ABB6-E64F-8760-BB83565865D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21381" y="1013262"/>
            <a:ext cx="3281374" cy="4641401"/>
          </a:xfrm>
          <a:prstGeom prst="rect">
            <a:avLst/>
          </a:prstGeom>
        </p:spPr>
      </p:pic>
      <p:sp>
        <p:nvSpPr>
          <p:cNvPr id="20" name="Text Box 6">
            <a:extLst>
              <a:ext uri="{FF2B5EF4-FFF2-40B4-BE49-F238E27FC236}">
                <a16:creationId xmlns:a16="http://schemas.microsoft.com/office/drawing/2014/main" id="{D777FA52-F3F2-4623-3475-D3BE72A0BA87}"/>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4" name="Ellipse 23">
            <a:hlinkClick r:id="rId7" action="ppaction://hlinksldjump"/>
            <a:extLst>
              <a:ext uri="{FF2B5EF4-FFF2-40B4-BE49-F238E27FC236}">
                <a16:creationId xmlns:a16="http://schemas.microsoft.com/office/drawing/2014/main" id="{085D1DEB-09BD-639C-A177-43A9B869165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7" action="ppaction://hlinksldjump"/>
            <a:extLst>
              <a:ext uri="{FF2B5EF4-FFF2-40B4-BE49-F238E27FC236}">
                <a16:creationId xmlns:a16="http://schemas.microsoft.com/office/drawing/2014/main" id="{D6BA4D31-F893-085D-E59A-75D7AA8EB1F5}"/>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7" name="Ellipse 16">
            <a:hlinkClick r:id="rId9" action="ppaction://hlinksldjump"/>
            <a:extLst>
              <a:ext uri="{FF2B5EF4-FFF2-40B4-BE49-F238E27FC236}">
                <a16:creationId xmlns:a16="http://schemas.microsoft.com/office/drawing/2014/main" id="{D84A47BA-C0F5-BDE2-90F4-AF3F61D499B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9" action="ppaction://hlinksldjump"/>
            <a:extLst>
              <a:ext uri="{FF2B5EF4-FFF2-40B4-BE49-F238E27FC236}">
                <a16:creationId xmlns:a16="http://schemas.microsoft.com/office/drawing/2014/main" id="{2B302FC7-A65A-AD73-B701-8935A9A0CAC6}"/>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86562152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1"/>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17" grpId="1" animBg="1"/>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F19B2-DC1A-06B0-8BDB-678DF5D8B1F4}"/>
            </a:ext>
          </a:extLst>
        </p:cNvPr>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FD93554-776E-04C0-39C9-07B2027429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F6DF7025-6D9E-46B8-231A-95D0DC4045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8" name="Rectangle 17">
            <a:extLst>
              <a:ext uri="{FF2B5EF4-FFF2-40B4-BE49-F238E27FC236}">
                <a16:creationId xmlns:a16="http://schemas.microsoft.com/office/drawing/2014/main" id="{E64223C7-36F9-F38F-388F-3D2E800E80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9" name="Rectangle 18">
            <a:extLst>
              <a:ext uri="{FF2B5EF4-FFF2-40B4-BE49-F238E27FC236}">
                <a16:creationId xmlns:a16="http://schemas.microsoft.com/office/drawing/2014/main" id="{C2F9E226-B652-9BB6-363C-00ADF8077FE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20" name="Rectangle 19">
            <a:extLst>
              <a:ext uri="{FF2B5EF4-FFF2-40B4-BE49-F238E27FC236}">
                <a16:creationId xmlns:a16="http://schemas.microsoft.com/office/drawing/2014/main" id="{F0901CF1-729D-77B4-84C6-1028F31EFC2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21" name="Oval 41">
            <a:extLst>
              <a:ext uri="{FF2B5EF4-FFF2-40B4-BE49-F238E27FC236}">
                <a16:creationId xmlns:a16="http://schemas.microsoft.com/office/drawing/2014/main" id="{7AA291B7-E1AC-D273-B831-4E1A764EE3B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22" name="Rectangle 21">
            <a:extLst>
              <a:ext uri="{FF2B5EF4-FFF2-40B4-BE49-F238E27FC236}">
                <a16:creationId xmlns:a16="http://schemas.microsoft.com/office/drawing/2014/main" id="{179524E0-C022-3588-0C45-141D906B9FA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5067E8CD-51B8-2E56-B176-D5D3F521A44F}"/>
              </a:ext>
            </a:extLst>
          </p:cNvPr>
          <p:cNvSpPr txBox="1"/>
          <p:nvPr/>
        </p:nvSpPr>
        <p:spPr>
          <a:xfrm>
            <a:off x="6817746" y="887920"/>
            <a:ext cx="4412668"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GWP-ODP Calculator </a:t>
            </a:r>
            <a:r>
              <a:rPr kumimoji="0" lang="en-GB" sz="3200" b="0" i="1" u="none" strike="noStrike" kern="1200" cap="none" spc="0" normalizeH="0" baseline="0" noProof="0" dirty="0">
                <a:ln>
                  <a:noFill/>
                </a:ln>
                <a:solidFill>
                  <a:prstClr val="black"/>
                </a:solidFill>
                <a:effectLst/>
                <a:uLnTx/>
                <a:uFillTx/>
                <a:ea typeface="+mn-ea"/>
                <a:cs typeface="+mn-cs"/>
              </a:rPr>
              <a:t>(2018)</a:t>
            </a:r>
          </a:p>
        </p:txBody>
      </p:sp>
      <p:sp>
        <p:nvSpPr>
          <p:cNvPr id="10" name="Content Placeholder 2">
            <a:extLst>
              <a:ext uri="{FF2B5EF4-FFF2-40B4-BE49-F238E27FC236}">
                <a16:creationId xmlns:a16="http://schemas.microsoft.com/office/drawing/2014/main" id="{B357B30E-5296-9DB2-F944-2DE9AC11F286}"/>
              </a:ext>
            </a:extLst>
          </p:cNvPr>
          <p:cNvSpPr>
            <a:spLocks noGrp="1"/>
          </p:cNvSpPr>
          <p:nvPr>
            <p:ph idx="4294967295"/>
          </p:nvPr>
        </p:nvSpPr>
        <p:spPr>
          <a:xfrm>
            <a:off x="6817745" y="2176714"/>
            <a:ext cx="4917056" cy="2916000"/>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UNEP OzonAction GWP-ODP Calculator app will help you to convert between values in metric tonnes, ODP tonnes and CO2-equivalent tonnes (or kg) of substances controlled by the Montreal Protocol and their alternatives. The updated application now includes a new “Kigali Amendment” mode.</a:t>
            </a:r>
          </a:p>
          <a:p>
            <a:pPr marL="0" indent="0">
              <a:lnSpc>
                <a:spcPct val="110000"/>
              </a:lnSpc>
              <a:spcBef>
                <a:spcPts val="0"/>
              </a:spcBef>
              <a:buNone/>
            </a:pPr>
            <a:endParaRPr lang="en-GB" sz="1300" dirty="0"/>
          </a:p>
          <a:p>
            <a:pPr marL="0" indent="0">
              <a:lnSpc>
                <a:spcPct val="110000"/>
              </a:lnSpc>
              <a:spcBef>
                <a:spcPts val="0"/>
              </a:spcBef>
              <a:buNone/>
            </a:pPr>
            <a:r>
              <a:rPr lang="en-GB" sz="1300" dirty="0"/>
              <a:t>It is very important to note that in the Kigali Amendment mode the GWP values provided are those specified in the Kigali Amendment to the Montreal Protocol, i.e. GWP values are only assigned to controlled HFCs.</a:t>
            </a:r>
          </a:p>
        </p:txBody>
      </p:sp>
      <p:sp>
        <p:nvSpPr>
          <p:cNvPr id="12" name="TextBox 11">
            <a:extLst>
              <a:ext uri="{FF2B5EF4-FFF2-40B4-BE49-F238E27FC236}">
                <a16:creationId xmlns:a16="http://schemas.microsoft.com/office/drawing/2014/main" id="{1B88D840-B39D-DF50-1F6A-40821C8F8971}"/>
              </a:ext>
            </a:extLst>
          </p:cNvPr>
          <p:cNvSpPr txBox="1"/>
          <p:nvPr/>
        </p:nvSpPr>
        <p:spPr>
          <a:xfrm>
            <a:off x="6780479" y="5151198"/>
            <a:ext cx="403165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 </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TextBox 1">
            <a:extLst>
              <a:ext uri="{FF2B5EF4-FFF2-40B4-BE49-F238E27FC236}">
                <a16:creationId xmlns:a16="http://schemas.microsoft.com/office/drawing/2014/main" id="{AAE4E9E1-C1FA-0596-5F85-F9A89E506C15}"/>
              </a:ext>
            </a:extLst>
          </p:cNvPr>
          <p:cNvSpPr txBox="1"/>
          <p:nvPr/>
        </p:nvSpPr>
        <p:spPr>
          <a:xfrm>
            <a:off x="6780479" y="5569970"/>
            <a:ext cx="403165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57E06B77-B9E2-A541-FB89-FE05421BB996}"/>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Bleu électrique, capture d’écran, Police, symbole&#10;&#10;Description générée automatiquement">
            <a:extLst>
              <a:ext uri="{FF2B5EF4-FFF2-40B4-BE49-F238E27FC236}">
                <a16:creationId xmlns:a16="http://schemas.microsoft.com/office/drawing/2014/main" id="{66A407D4-FC68-D3A3-989F-211BBA5723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7" name="Text Box 6">
            <a:extLst>
              <a:ext uri="{FF2B5EF4-FFF2-40B4-BE49-F238E27FC236}">
                <a16:creationId xmlns:a16="http://schemas.microsoft.com/office/drawing/2014/main" id="{9D871855-09A4-7AD1-BF3E-F91537C5980D}"/>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9" name="Image 8" descr="Une image contenant texte, Téléphone mobile, capture d’écran, Appareil de communication&#10;&#10;Description générée automatiquement">
            <a:hlinkClick r:id="rId2"/>
            <a:extLst>
              <a:ext uri="{FF2B5EF4-FFF2-40B4-BE49-F238E27FC236}">
                <a16:creationId xmlns:a16="http://schemas.microsoft.com/office/drawing/2014/main" id="{7023622D-56ED-4957-605F-7F416137F11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39184" y="899038"/>
            <a:ext cx="3362822" cy="4756607"/>
          </a:xfrm>
          <a:prstGeom prst="rect">
            <a:avLst/>
          </a:prstGeom>
        </p:spPr>
      </p:pic>
      <p:sp>
        <p:nvSpPr>
          <p:cNvPr id="13" name="Ellipse 12">
            <a:hlinkClick r:id="rId6" action="ppaction://hlinksldjump"/>
            <a:extLst>
              <a:ext uri="{FF2B5EF4-FFF2-40B4-BE49-F238E27FC236}">
                <a16:creationId xmlns:a16="http://schemas.microsoft.com/office/drawing/2014/main" id="{740A7911-FB76-6B1D-3741-ED3BE5AB728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Cercle avec flèche gauche avec un remplissage uni">
            <a:hlinkClick r:id="rId6" action="ppaction://hlinksldjump"/>
            <a:extLst>
              <a:ext uri="{FF2B5EF4-FFF2-40B4-BE49-F238E27FC236}">
                <a16:creationId xmlns:a16="http://schemas.microsoft.com/office/drawing/2014/main" id="{B192F3C5-A685-91B9-1255-34D570946B63}"/>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3" name="Ellipse 22">
            <a:hlinkClick r:id="rId8" action="ppaction://hlinksldjump"/>
            <a:extLst>
              <a:ext uri="{FF2B5EF4-FFF2-40B4-BE49-F238E27FC236}">
                <a16:creationId xmlns:a16="http://schemas.microsoft.com/office/drawing/2014/main" id="{606CF992-0614-0EA2-ADBC-3EA1D387488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8" action="ppaction://hlinksldjump"/>
            <a:extLst>
              <a:ext uri="{FF2B5EF4-FFF2-40B4-BE49-F238E27FC236}">
                <a16:creationId xmlns:a16="http://schemas.microsoft.com/office/drawing/2014/main" id="{4B8E61FE-996B-788A-ECED-4342201F341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65123572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1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23" grpId="0" animBg="1"/>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BB055-7244-1CE3-50FC-B11607DA3E6E}"/>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6F9DFBC-38D7-0F08-2DFF-5FE1237550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6A1976C7-2434-67AB-CCFC-C414ED4813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04937E7-DA27-248E-DCDA-D328BC5B1D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190538F9-9DC6-D30F-71D9-1669E799FD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1CF4807-939B-EDFD-04DB-1B11141B63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B88B9518-DB2F-3C8C-CFB3-35BFC1F1E1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FB9777BB-A961-7F9E-0D3A-A339824F8FF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Ellipse 1">
            <a:extLst>
              <a:ext uri="{FF2B5EF4-FFF2-40B4-BE49-F238E27FC236}">
                <a16:creationId xmlns:a16="http://schemas.microsoft.com/office/drawing/2014/main" id="{8DE8DFF1-A9D7-17B0-606A-F5AEBD87F51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capture d’écran, Police, symbole&#10;&#10;Description générée automatiquement">
            <a:extLst>
              <a:ext uri="{FF2B5EF4-FFF2-40B4-BE49-F238E27FC236}">
                <a16:creationId xmlns:a16="http://schemas.microsoft.com/office/drawing/2014/main" id="{B300470D-A42B-784B-AF7F-A6B7BC8F25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8" name="Text Box 6">
            <a:extLst>
              <a:ext uri="{FF2B5EF4-FFF2-40B4-BE49-F238E27FC236}">
                <a16:creationId xmlns:a16="http://schemas.microsoft.com/office/drawing/2014/main" id="{A4CA1FB9-9EE9-E1A9-42E2-6D01EC17927D}"/>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conception&#10;&#10;Description générée automatiquement">
            <a:hlinkClick r:id="rId3"/>
            <a:extLst>
              <a:ext uri="{FF2B5EF4-FFF2-40B4-BE49-F238E27FC236}">
                <a16:creationId xmlns:a16="http://schemas.microsoft.com/office/drawing/2014/main" id="{72664710-5D65-36A7-963B-7DD19B1FE77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692" y="948972"/>
            <a:ext cx="3334500" cy="4716546"/>
          </a:xfrm>
          <a:prstGeom prst="rect">
            <a:avLst/>
          </a:prstGeom>
        </p:spPr>
      </p:pic>
      <p:sp>
        <p:nvSpPr>
          <p:cNvPr id="3" name="Ellipse 2">
            <a:hlinkClick r:id="rId5" action="ppaction://hlinksldjump"/>
            <a:extLst>
              <a:ext uri="{FF2B5EF4-FFF2-40B4-BE49-F238E27FC236}">
                <a16:creationId xmlns:a16="http://schemas.microsoft.com/office/drawing/2014/main" id="{75984051-EA52-22D1-BD3A-AB8D74FAB57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5" action="ppaction://hlinksldjump"/>
            <a:extLst>
              <a:ext uri="{FF2B5EF4-FFF2-40B4-BE49-F238E27FC236}">
                <a16:creationId xmlns:a16="http://schemas.microsoft.com/office/drawing/2014/main" id="{F7D2A2B1-3946-ABCA-CA16-4A547201D48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9" name="Ellipse 8">
            <a:hlinkClick r:id="rId7" action="ppaction://hlinksldjump"/>
            <a:extLst>
              <a:ext uri="{FF2B5EF4-FFF2-40B4-BE49-F238E27FC236}">
                <a16:creationId xmlns:a16="http://schemas.microsoft.com/office/drawing/2014/main" id="{13A39A62-1FB1-EC0A-EFA5-825A6A14EBC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Logement avec un remplissage uni">
            <a:hlinkClick r:id="rId7" action="ppaction://hlinksldjump"/>
            <a:extLst>
              <a:ext uri="{FF2B5EF4-FFF2-40B4-BE49-F238E27FC236}">
                <a16:creationId xmlns:a16="http://schemas.microsoft.com/office/drawing/2014/main" id="{DC87F046-ECAD-DCE3-3717-E03A6CC3FCA7}"/>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1" name="TextBox 13">
            <a:extLst>
              <a:ext uri="{FF2B5EF4-FFF2-40B4-BE49-F238E27FC236}">
                <a16:creationId xmlns:a16="http://schemas.microsoft.com/office/drawing/2014/main" id="{133BAE3D-40EA-81BE-6757-DE4DC9A3D05B}"/>
              </a:ext>
            </a:extLst>
          </p:cNvPr>
          <p:cNvSpPr txBox="1"/>
          <p:nvPr/>
        </p:nvSpPr>
        <p:spPr>
          <a:xfrm>
            <a:off x="6817745" y="970590"/>
            <a:ext cx="6089005" cy="1325563"/>
          </a:xfrm>
        </p:spPr>
        <p:txBody>
          <a:bodyPr vert="horz" lIns="91440" tIns="45720" rIns="91440" bIns="45720" rtlCol="0" anchor="ctr">
            <a:normAutofit/>
          </a:bodyPr>
          <a:lstStyle/>
          <a:p>
            <a:pPr>
              <a:lnSpc>
                <a:spcPct val="90000"/>
              </a:lnSpc>
              <a:spcBef>
                <a:spcPct val="0"/>
              </a:spcBef>
              <a:spcAft>
                <a:spcPts val="600"/>
              </a:spcAft>
              <a:defRPr/>
            </a:pPr>
            <a:r>
              <a:rPr kumimoji="0" lang="en-GB" sz="3000" b="0" i="0" u="none" strike="noStrike" kern="1200" cap="none" spc="0" normalizeH="0" baseline="0" noProof="0" dirty="0">
                <a:ln>
                  <a:noFill/>
                </a:ln>
                <a:solidFill>
                  <a:prstClr val="black"/>
                </a:solidFill>
                <a:effectLst/>
                <a:uLnTx/>
                <a:uFillTx/>
                <a:ea typeface="+mn-ea"/>
                <a:cs typeface="+mn-cs"/>
              </a:rPr>
              <a:t>HCFC Quota and Licence</a:t>
            </a:r>
          </a:p>
          <a:p>
            <a:pPr>
              <a:lnSpc>
                <a:spcPct val="90000"/>
              </a:lnSpc>
              <a:spcBef>
                <a:spcPct val="0"/>
              </a:spcBef>
              <a:spcAft>
                <a:spcPts val="600"/>
              </a:spcAft>
              <a:defRPr/>
            </a:pPr>
            <a:r>
              <a:rPr kumimoji="0" lang="en-GB" sz="3000" b="0" i="0" u="none" strike="noStrike" kern="1200" cap="none" spc="0" normalizeH="0" baseline="0" noProof="0" dirty="0">
                <a:ln>
                  <a:noFill/>
                </a:ln>
                <a:solidFill>
                  <a:prstClr val="black"/>
                </a:solidFill>
                <a:effectLst/>
                <a:uLnTx/>
                <a:uFillTx/>
                <a:ea typeface="+mn-ea"/>
                <a:cs typeface="+mn-cs"/>
              </a:rPr>
              <a:t>Tracker</a:t>
            </a:r>
            <a:r>
              <a:rPr kumimoji="0" lang="en-GB" sz="3000" b="0" i="1" u="none" strike="noStrike" kern="1200" cap="none" spc="0" normalizeH="0" baseline="0" noProof="0" dirty="0">
                <a:ln>
                  <a:noFill/>
                </a:ln>
                <a:solidFill>
                  <a:prstClr val="black"/>
                </a:solidFill>
                <a:effectLst/>
                <a:uLnTx/>
                <a:uFillTx/>
                <a:ea typeface="+mn-ea"/>
                <a:cs typeface="+mn-cs"/>
              </a:rPr>
              <a:t> (2020)</a:t>
            </a:r>
          </a:p>
        </p:txBody>
      </p:sp>
      <p:sp>
        <p:nvSpPr>
          <p:cNvPr id="22" name="Content Placeholder 2">
            <a:extLst>
              <a:ext uri="{FF2B5EF4-FFF2-40B4-BE49-F238E27FC236}">
                <a16:creationId xmlns:a16="http://schemas.microsoft.com/office/drawing/2014/main" id="{3AD884E5-3F6A-B496-E7E6-F2AB7E3141F7}"/>
              </a:ext>
            </a:extLst>
          </p:cNvPr>
          <p:cNvSpPr txBox="1">
            <a:spLocks/>
          </p:cNvSpPr>
          <p:nvPr/>
        </p:nvSpPr>
        <p:spPr>
          <a:xfrm>
            <a:off x="6817739" y="2128457"/>
            <a:ext cx="4833913" cy="3715181"/>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Font typeface="Arial" panose="020B0604020202020204" pitchFamily="34" charset="0"/>
              <a:buNone/>
            </a:pPr>
            <a:r>
              <a:rPr lang="en-GB" sz="1100" dirty="0"/>
              <a:t>The HCFC Quota and Licence Tracker Desktop Application is a simple but powerful tool designed to assist National Ozone Officers in Article 5 countries in their daily work. The tracker enables the planning, calculating, monitoring and management of consumption quotas and licences for HCFCs. It can be simply used as a tracking tool, or for future planning by analysing and making adjustments with substances and quantities and directly assess the potential results on your national consumption.</a:t>
            </a:r>
          </a:p>
          <a:p>
            <a:pPr marL="0" indent="0">
              <a:lnSpc>
                <a:spcPct val="110000"/>
              </a:lnSpc>
              <a:spcBef>
                <a:spcPts val="0"/>
              </a:spcBef>
              <a:buFont typeface="Arial" panose="020B0604020202020204" pitchFamily="34" charset="0"/>
              <a:buNone/>
            </a:pPr>
            <a:endParaRPr lang="en-GB" sz="1100" dirty="0"/>
          </a:p>
          <a:p>
            <a:pPr marL="0" indent="0">
              <a:lnSpc>
                <a:spcPct val="110000"/>
              </a:lnSpc>
              <a:spcBef>
                <a:spcPts val="0"/>
              </a:spcBef>
              <a:buFont typeface="Arial" panose="020B0604020202020204" pitchFamily="34" charset="0"/>
              <a:buNone/>
            </a:pPr>
            <a:r>
              <a:rPr lang="en-GB" sz="1100" dirty="0"/>
              <a:t>The inbuilt gauge and summary information in the application will instantly display the HCFC quota used and that remaining according to what has been entered in terms of allocations assigned to specific companies.  The ODP values used in this tool are the values incorporated into the text of the Montreal Protocol which provides standardisation and ensures accuracy of your allocations. </a:t>
            </a:r>
          </a:p>
        </p:txBody>
      </p:sp>
      <p:sp>
        <p:nvSpPr>
          <p:cNvPr id="23" name="TextBox 11">
            <a:extLst>
              <a:ext uri="{FF2B5EF4-FFF2-40B4-BE49-F238E27FC236}">
                <a16:creationId xmlns:a16="http://schemas.microsoft.com/office/drawing/2014/main" id="{23B429B0-4980-388D-03E8-83F77C18603F}"/>
              </a:ext>
            </a:extLst>
          </p:cNvPr>
          <p:cNvSpPr txBox="1"/>
          <p:nvPr/>
        </p:nvSpPr>
        <p:spPr>
          <a:xfrm>
            <a:off x="6720374" y="4713325"/>
            <a:ext cx="4031655" cy="35394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GB" sz="1700" dirty="0">
                <a:solidFill>
                  <a:srgbClr val="1B3A7F"/>
                </a:solidFill>
                <a:hlinkClick r:id="rId3">
                  <a:extLst>
                    <a:ext uri="{A12FA001-AC4F-418D-AE19-62706E023703}">
                      <ahyp:hlinkClr xmlns:ahyp="http://schemas.microsoft.com/office/drawing/2018/hyperlinkcolor" val="tx"/>
                    </a:ext>
                  </a:extLst>
                </a:hlinkClick>
              </a:rPr>
              <a:t>Read the flyer in English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24" name="TextBox 1">
            <a:extLst>
              <a:ext uri="{FF2B5EF4-FFF2-40B4-BE49-F238E27FC236}">
                <a16:creationId xmlns:a16="http://schemas.microsoft.com/office/drawing/2014/main" id="{6127DC2F-E4CB-DB50-8F5E-E7884D6205CD}"/>
              </a:ext>
            </a:extLst>
          </p:cNvPr>
          <p:cNvSpPr txBox="1"/>
          <p:nvPr/>
        </p:nvSpPr>
        <p:spPr>
          <a:xfrm>
            <a:off x="6812587" y="6173273"/>
            <a:ext cx="4031655" cy="35394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17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Access the app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25" name="ZoneTexte 24">
            <a:extLst>
              <a:ext uri="{FF2B5EF4-FFF2-40B4-BE49-F238E27FC236}">
                <a16:creationId xmlns:a16="http://schemas.microsoft.com/office/drawing/2014/main" id="{8831E725-E659-B824-E7B4-5FD999A3FEFC}"/>
              </a:ext>
            </a:extLst>
          </p:cNvPr>
          <p:cNvSpPr txBox="1"/>
          <p:nvPr/>
        </p:nvSpPr>
        <p:spPr>
          <a:xfrm>
            <a:off x="6757131" y="5488546"/>
            <a:ext cx="6666614" cy="353943"/>
          </a:xfrm>
          <a:prstGeom prst="rect">
            <a:avLst/>
          </a:prstGeom>
          <a:noFill/>
        </p:spPr>
        <p:txBody>
          <a:bodyPr wrap="square">
            <a:spAutoFit/>
          </a:bodyPr>
          <a:lstStyle/>
          <a:p>
            <a:r>
              <a:rPr lang="fr-FR" sz="1700" u="sng" dirty="0">
                <a:solidFill>
                  <a:srgbClr val="1B397F"/>
                </a:solidFill>
                <a:hlinkClick r:id="rId10">
                  <a:extLst>
                    <a:ext uri="{A12FA001-AC4F-418D-AE19-62706E023703}">
                      <ahyp:hlinkClr xmlns:ahyp="http://schemas.microsoft.com/office/drawing/2018/hyperlinkcolor" val="tx"/>
                    </a:ext>
                  </a:extLst>
                </a:hlinkClick>
              </a:rPr>
              <a:t>Lea aquí el folleto en español</a:t>
            </a:r>
            <a:endParaRPr lang="fr-FR" sz="1700" u="sng" dirty="0">
              <a:solidFill>
                <a:srgbClr val="1B397F"/>
              </a:solidFill>
            </a:endParaRPr>
          </a:p>
        </p:txBody>
      </p:sp>
      <p:sp>
        <p:nvSpPr>
          <p:cNvPr id="26" name="ZoneTexte 25">
            <a:extLst>
              <a:ext uri="{FF2B5EF4-FFF2-40B4-BE49-F238E27FC236}">
                <a16:creationId xmlns:a16="http://schemas.microsoft.com/office/drawing/2014/main" id="{51D800E5-FBC5-DB59-A566-44B2DAB9293A}"/>
              </a:ext>
            </a:extLst>
          </p:cNvPr>
          <p:cNvSpPr txBox="1"/>
          <p:nvPr/>
        </p:nvSpPr>
        <p:spPr>
          <a:xfrm>
            <a:off x="6757133" y="5096123"/>
            <a:ext cx="7283302" cy="353943"/>
          </a:xfrm>
          <a:prstGeom prst="rect">
            <a:avLst/>
          </a:prstGeom>
          <a:noFill/>
        </p:spPr>
        <p:txBody>
          <a:bodyPr wrap="square">
            <a:spAutoFit/>
          </a:bodyPr>
          <a:lstStyle/>
          <a:p>
            <a:r>
              <a:rPr lang="fr-FR" sz="1700" dirty="0">
                <a:solidFill>
                  <a:srgbClr val="1B397F"/>
                </a:solidFill>
                <a:hlinkClick r:id="rId11">
                  <a:extLst>
                    <a:ext uri="{A12FA001-AC4F-418D-AE19-62706E023703}">
                      <ahyp:hlinkClr xmlns:ahyp="http://schemas.microsoft.com/office/drawing/2018/hyperlinkcolor" val="tx"/>
                    </a:ext>
                  </a:extLst>
                </a:hlinkClick>
              </a:rPr>
              <a:t>Lisez le dépliant en français ici</a:t>
            </a:r>
            <a:endParaRPr lang="fr-FR" sz="1700" dirty="0">
              <a:solidFill>
                <a:srgbClr val="1B397F"/>
              </a:solidFill>
            </a:endParaRPr>
          </a:p>
        </p:txBody>
      </p:sp>
      <p:cxnSp>
        <p:nvCxnSpPr>
          <p:cNvPr id="27" name="Connecteur droit 26">
            <a:extLst>
              <a:ext uri="{FF2B5EF4-FFF2-40B4-BE49-F238E27FC236}">
                <a16:creationId xmlns:a16="http://schemas.microsoft.com/office/drawing/2014/main" id="{704F9DFA-2369-764C-C120-69CEB8C35F84}"/>
              </a:ext>
            </a:extLst>
          </p:cNvPr>
          <p:cNvCxnSpPr/>
          <p:nvPr/>
        </p:nvCxnSpPr>
        <p:spPr>
          <a:xfrm>
            <a:off x="6812587" y="6122325"/>
            <a:ext cx="415248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78290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9"/>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9" grpId="0" animBg="1"/>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67C08-2B8A-9F0B-3048-5D22CC099EA8}"/>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DC0CF7FE-8960-D487-04A0-DEAD0B7041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98B25A39-1680-1731-2B58-02DBD82D12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B9DFB8A9-C545-AD58-EDCD-4A961311359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56D1796-886B-7F39-775F-65C7D6D15B3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9478FA31-B741-FF84-7302-DBF63716F98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70F1B526-156B-F6C7-4AC7-A6CE7A853A5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9E65DC8-42FB-9CFE-CA82-EA24A96F858C}"/>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0" name="Ellipse 9">
            <a:extLst>
              <a:ext uri="{FF2B5EF4-FFF2-40B4-BE49-F238E27FC236}">
                <a16:creationId xmlns:a16="http://schemas.microsoft.com/office/drawing/2014/main" id="{70971045-EED2-FB7E-6260-A91BD7A0776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capture d’écran, Police, symbole&#10;&#10;Description générée automatiquement">
            <a:extLst>
              <a:ext uri="{FF2B5EF4-FFF2-40B4-BE49-F238E27FC236}">
                <a16:creationId xmlns:a16="http://schemas.microsoft.com/office/drawing/2014/main" id="{D1DA983A-9137-5210-F972-360FA88DDF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7" name="Text Box 6">
            <a:extLst>
              <a:ext uri="{FF2B5EF4-FFF2-40B4-BE49-F238E27FC236}">
                <a16:creationId xmlns:a16="http://schemas.microsoft.com/office/drawing/2014/main" id="{725987A7-3835-936C-5DB0-93C801D8D971}"/>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8" name="Image 17" descr="Une image contenant texte, capture d’écran, Site web, Publicité en ligne&#10;&#10;Description générée automatiquement">
            <a:hlinkClick r:id="rId3"/>
            <a:extLst>
              <a:ext uri="{FF2B5EF4-FFF2-40B4-BE49-F238E27FC236}">
                <a16:creationId xmlns:a16="http://schemas.microsoft.com/office/drawing/2014/main" id="{FC7F1FDA-04DC-9DD2-4848-F9AF2154209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2811" y="945141"/>
            <a:ext cx="3333754" cy="4718581"/>
          </a:xfrm>
          <a:prstGeom prst="rect">
            <a:avLst/>
          </a:prstGeom>
        </p:spPr>
      </p:pic>
      <p:sp>
        <p:nvSpPr>
          <p:cNvPr id="2" name="Ellipse 1">
            <a:hlinkClick r:id="rId5" action="ppaction://hlinksldjump"/>
            <a:extLst>
              <a:ext uri="{FF2B5EF4-FFF2-40B4-BE49-F238E27FC236}">
                <a16:creationId xmlns:a16="http://schemas.microsoft.com/office/drawing/2014/main" id="{1A447D9F-FBEB-290A-0FAD-19BC4A622FB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 name="Graphique 2" descr="Cercle avec flèche gauche avec un remplissage uni">
            <a:hlinkClick r:id="rId5" action="ppaction://hlinksldjump"/>
            <a:extLst>
              <a:ext uri="{FF2B5EF4-FFF2-40B4-BE49-F238E27FC236}">
                <a16:creationId xmlns:a16="http://schemas.microsoft.com/office/drawing/2014/main" id="{BDCE8968-594D-E30A-90E2-1AE00A56B02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9" name="Ellipse 8">
            <a:hlinkClick r:id="rId7" action="ppaction://hlinksldjump"/>
            <a:extLst>
              <a:ext uri="{FF2B5EF4-FFF2-40B4-BE49-F238E27FC236}">
                <a16:creationId xmlns:a16="http://schemas.microsoft.com/office/drawing/2014/main" id="{6A5B60FF-F0C3-6B2D-D029-EAA4241EF73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7" action="ppaction://hlinksldjump"/>
            <a:extLst>
              <a:ext uri="{FF2B5EF4-FFF2-40B4-BE49-F238E27FC236}">
                <a16:creationId xmlns:a16="http://schemas.microsoft.com/office/drawing/2014/main" id="{4798D2BE-113F-314F-D09C-B8F85DE6E26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0" name="TextBox 13">
            <a:extLst>
              <a:ext uri="{FF2B5EF4-FFF2-40B4-BE49-F238E27FC236}">
                <a16:creationId xmlns:a16="http://schemas.microsoft.com/office/drawing/2014/main" id="{2890051A-9FD6-1687-614D-805632AB70E7}"/>
              </a:ext>
            </a:extLst>
          </p:cNvPr>
          <p:cNvSpPr txBox="1"/>
          <p:nvPr/>
        </p:nvSpPr>
        <p:spPr>
          <a:xfrm>
            <a:off x="6297084" y="129640"/>
            <a:ext cx="4337614"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2700" b="0" i="0" u="none" strike="noStrike" kern="1200" cap="none" spc="0" normalizeH="0" baseline="0" noProof="0" dirty="0">
                <a:ln>
                  <a:noFill/>
                </a:ln>
                <a:solidFill>
                  <a:prstClr val="black"/>
                </a:solidFill>
                <a:effectLst/>
                <a:uLnTx/>
                <a:uFillTx/>
                <a:ea typeface="+mn-ea"/>
                <a:cs typeface="+mn-cs"/>
              </a:rPr>
              <a:t>New and improved </a:t>
            </a:r>
            <a:r>
              <a:rPr kumimoji="0" lang="en-GB" sz="2700" b="0" i="0" u="none" strike="noStrike" kern="1200" cap="none" spc="0" normalizeH="0" baseline="0" noProof="0" dirty="0" err="1">
                <a:ln>
                  <a:noFill/>
                </a:ln>
                <a:solidFill>
                  <a:prstClr val="black"/>
                </a:solidFill>
                <a:effectLst/>
                <a:uLnTx/>
                <a:uFillTx/>
                <a:ea typeface="+mn-ea"/>
                <a:cs typeface="+mn-cs"/>
              </a:rPr>
              <a:t>iPIC</a:t>
            </a:r>
            <a:r>
              <a:rPr kumimoji="0" lang="en-GB" sz="2700" b="0" i="0" u="none" strike="noStrike" kern="1200" cap="none" spc="0" normalizeH="0" baseline="0" noProof="0" dirty="0">
                <a:ln>
                  <a:noFill/>
                </a:ln>
                <a:solidFill>
                  <a:prstClr val="black"/>
                </a:solidFill>
                <a:effectLst/>
                <a:uLnTx/>
                <a:uFillTx/>
                <a:ea typeface="+mn-ea"/>
                <a:cs typeface="+mn-cs"/>
              </a:rPr>
              <a:t> (Informal Prior Informed Consent) platform </a:t>
            </a:r>
            <a:r>
              <a:rPr kumimoji="0" lang="en-GB" sz="2700" b="0" i="1" u="none" strike="noStrike" kern="1200" cap="none" spc="0" normalizeH="0" baseline="0" noProof="0" dirty="0">
                <a:ln>
                  <a:noFill/>
                </a:ln>
                <a:solidFill>
                  <a:prstClr val="black"/>
                </a:solidFill>
                <a:effectLst/>
                <a:uLnTx/>
                <a:uFillTx/>
                <a:ea typeface="+mn-ea"/>
                <a:cs typeface="+mn-cs"/>
              </a:rPr>
              <a:t>(2020)</a:t>
            </a:r>
            <a:endParaRPr kumimoji="0" lang="en-US" sz="2700" b="0" i="1" u="none" strike="noStrike" kern="1200" cap="none" spc="0" normalizeH="0" baseline="0" noProof="0" dirty="0">
              <a:ln>
                <a:noFill/>
              </a:ln>
              <a:solidFill>
                <a:prstClr val="black"/>
              </a:solidFill>
              <a:effectLst/>
              <a:uLnTx/>
              <a:uFillTx/>
              <a:ea typeface="+mn-ea"/>
              <a:cs typeface="+mn-cs"/>
            </a:endParaRPr>
          </a:p>
        </p:txBody>
      </p:sp>
      <p:sp>
        <p:nvSpPr>
          <p:cNvPr id="21" name="Content Placeholder 2">
            <a:extLst>
              <a:ext uri="{FF2B5EF4-FFF2-40B4-BE49-F238E27FC236}">
                <a16:creationId xmlns:a16="http://schemas.microsoft.com/office/drawing/2014/main" id="{580540B8-88C7-60EB-D77A-26C7FF792CB6}"/>
              </a:ext>
            </a:extLst>
          </p:cNvPr>
          <p:cNvSpPr txBox="1">
            <a:spLocks/>
          </p:cNvSpPr>
          <p:nvPr/>
        </p:nvSpPr>
        <p:spPr>
          <a:xfrm>
            <a:off x="6456246" y="1584843"/>
            <a:ext cx="5230816" cy="4141361"/>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Font typeface="Arial" panose="020B0604020202020204" pitchFamily="34" charset="0"/>
              <a:buNone/>
            </a:pPr>
            <a:r>
              <a:rPr lang="en-GB" sz="1100" dirty="0"/>
              <a:t>The new </a:t>
            </a:r>
            <a:r>
              <a:rPr lang="en-GB" sz="1100" dirty="0" err="1"/>
              <a:t>iPIC</a:t>
            </a:r>
            <a:r>
              <a:rPr lang="en-GB" sz="1100" dirty="0"/>
              <a:t> (Informal Prior Informed Consent) online system provides member countries with a standardised and personalised access to key licensing system data in each of the participating countries. As of June 2022, </a:t>
            </a:r>
            <a:r>
              <a:rPr lang="en-GB" sz="1100" dirty="0" err="1"/>
              <a:t>iPIC</a:t>
            </a:r>
            <a:r>
              <a:rPr lang="en-GB" sz="1100" dirty="0"/>
              <a:t> has at least 100 participating countries plus the European Union and lists more than 2000 companies authorised to trade ODS and hydrofluorocarbons (HFCs) in its database. Countries that have not yet registered to use </a:t>
            </a:r>
            <a:r>
              <a:rPr lang="en-GB" sz="1100" dirty="0" err="1"/>
              <a:t>iPIC</a:t>
            </a:r>
            <a:r>
              <a:rPr lang="en-GB" sz="1100" dirty="0"/>
              <a:t> Online are strongly encouraged to do so to help enhance their national monitoring and control of legal trade and unwanted trade in substances controlled under the Montreal Protocol.</a:t>
            </a:r>
          </a:p>
          <a:p>
            <a:pPr marL="0" indent="0">
              <a:lnSpc>
                <a:spcPct val="110000"/>
              </a:lnSpc>
              <a:spcBef>
                <a:spcPts val="0"/>
              </a:spcBef>
              <a:buFont typeface="Arial" panose="020B0604020202020204" pitchFamily="34" charset="0"/>
              <a:buNone/>
            </a:pPr>
            <a:endParaRPr lang="en-GB" sz="1100" dirty="0"/>
          </a:p>
          <a:p>
            <a:pPr marL="0" indent="0">
              <a:lnSpc>
                <a:spcPct val="110000"/>
              </a:lnSpc>
              <a:spcBef>
                <a:spcPts val="0"/>
              </a:spcBef>
              <a:buFont typeface="Arial" panose="020B0604020202020204" pitchFamily="34" charset="0"/>
              <a:buNone/>
            </a:pPr>
            <a:r>
              <a:rPr lang="en-GB" sz="1100" dirty="0"/>
              <a:t>Following consultations with active users of </a:t>
            </a:r>
            <a:r>
              <a:rPr lang="en-GB" sz="1100" dirty="0" err="1"/>
              <a:t>iPIC</a:t>
            </a:r>
            <a:r>
              <a:rPr lang="en-GB" sz="1100" dirty="0"/>
              <a:t> Online, the platform has been revised to further simplify its use and provide basic and straightforward information to trade and customs authorities to facilitate approval of ODS shipment and issuance of appropriate import/export licence.</a:t>
            </a:r>
          </a:p>
          <a:p>
            <a:pPr marL="0" indent="0">
              <a:lnSpc>
                <a:spcPct val="110000"/>
              </a:lnSpc>
              <a:spcBef>
                <a:spcPts val="0"/>
              </a:spcBef>
              <a:buFont typeface="Arial" panose="020B0604020202020204" pitchFamily="34" charset="0"/>
              <a:buNone/>
            </a:pPr>
            <a:endParaRPr lang="en-GB" sz="1100" dirty="0"/>
          </a:p>
          <a:p>
            <a:pPr marL="0" indent="0">
              <a:lnSpc>
                <a:spcPct val="110000"/>
              </a:lnSpc>
              <a:spcBef>
                <a:spcPts val="0"/>
              </a:spcBef>
              <a:buFont typeface="Arial" panose="020B0604020202020204" pitchFamily="34" charset="0"/>
              <a:buNone/>
            </a:pPr>
            <a:r>
              <a:rPr lang="en-GB" sz="1100" dirty="0"/>
              <a:t>Contact your UNEP Regional Coordinators or the </a:t>
            </a:r>
            <a:r>
              <a:rPr lang="en-GB" sz="1100" dirty="0" err="1"/>
              <a:t>iPIC</a:t>
            </a:r>
            <a:r>
              <a:rPr lang="en-GB" sz="1100" dirty="0"/>
              <a:t> Online Administrator for more information.</a:t>
            </a:r>
          </a:p>
        </p:txBody>
      </p:sp>
      <p:sp>
        <p:nvSpPr>
          <p:cNvPr id="22" name="TextBox 11">
            <a:extLst>
              <a:ext uri="{FF2B5EF4-FFF2-40B4-BE49-F238E27FC236}">
                <a16:creationId xmlns:a16="http://schemas.microsoft.com/office/drawing/2014/main" id="{50C8CDA6-1F80-5019-FA52-D3095CF5599F}"/>
              </a:ext>
            </a:extLst>
          </p:cNvPr>
          <p:cNvSpPr txBox="1"/>
          <p:nvPr/>
        </p:nvSpPr>
        <p:spPr>
          <a:xfrm>
            <a:off x="6456246" y="4740392"/>
            <a:ext cx="5638802" cy="106182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600"/>
              </a:spcAft>
              <a:buClrTx/>
              <a:buSzTx/>
              <a:tabLst/>
              <a:defRPr/>
            </a:pPr>
            <a:r>
              <a:rPr kumimoji="0" lang="en-GB" sz="1200" i="0" u="none" strike="noStrike" kern="1200" cap="none" spc="0" normalizeH="0" baseline="0" noProof="0" dirty="0">
                <a:ln>
                  <a:noFill/>
                </a:ln>
                <a:solidFill>
                  <a:srgbClr val="1B397F"/>
                </a:solidFill>
                <a:effectLst/>
                <a:uLnTx/>
                <a:uFillTx/>
                <a:ea typeface="+mn-ea"/>
                <a:cs typeface="+mn-cs"/>
                <a:hlinkClick r:id="rId9">
                  <a:extLst>
                    <a:ext uri="{A12FA001-AC4F-418D-AE19-62706E023703}">
                      <ahyp:hlinkClr xmlns:ahyp="http://schemas.microsoft.com/office/drawing/2018/hyperlinkcolor" val="tx"/>
                    </a:ext>
                  </a:extLst>
                </a:hlinkClick>
              </a:rPr>
              <a:t>Access iPIC online</a:t>
            </a:r>
            <a:endParaRPr lang="en-GB" sz="1200" dirty="0">
              <a:solidFill>
                <a:srgbClr val="1B397F"/>
              </a:solidFill>
            </a:endParaRPr>
          </a:p>
          <a:p>
            <a:pPr marR="0" lvl="0" algn="l" defTabSz="914400" rtl="0" eaLnBrk="1" fontAlgn="auto" latinLnBrk="0" hangingPunct="1">
              <a:lnSpc>
                <a:spcPct val="100000"/>
              </a:lnSpc>
              <a:spcBef>
                <a:spcPts val="0"/>
              </a:spcBef>
              <a:spcAft>
                <a:spcPts val="600"/>
              </a:spcAft>
              <a:buClrTx/>
              <a:buSzTx/>
              <a:tabLst/>
              <a:defRPr/>
            </a:pPr>
            <a:r>
              <a:rPr kumimoji="0" lang="en-GB" sz="1200" i="0" u="none" strike="noStrike" kern="1200" cap="none" spc="0" normalizeH="0" baseline="0" noProof="0" dirty="0">
                <a:ln>
                  <a:noFill/>
                </a:ln>
                <a:solidFill>
                  <a:srgbClr val="1B397F"/>
                </a:solidFill>
                <a:effectLst/>
                <a:uLnTx/>
                <a:uFillTx/>
                <a:ea typeface="+mn-ea"/>
                <a:cs typeface="+mn-cs"/>
                <a:hlinkClick r:id="rId3">
                  <a:extLst>
                    <a:ext uri="{A12FA001-AC4F-418D-AE19-62706E023703}">
                      <ahyp:hlinkClr xmlns:ahyp="http://schemas.microsoft.com/office/drawing/2018/hyperlinkcolor" val="tx"/>
                    </a:ext>
                  </a:extLst>
                </a:hlinkClick>
              </a:rPr>
              <a:t>Download iPIC flyer in English here</a:t>
            </a:r>
            <a:endParaRPr kumimoji="0" lang="en-GB" sz="1200" i="0" u="none" strike="noStrike" kern="1200" cap="none" spc="0" normalizeH="0" baseline="0" noProof="0" dirty="0">
              <a:ln>
                <a:noFill/>
              </a:ln>
              <a:solidFill>
                <a:srgbClr val="1B397F"/>
              </a:solidFill>
              <a:effectLst/>
              <a:uLnTx/>
              <a:uFillTx/>
              <a:ea typeface="+mn-ea"/>
              <a:cs typeface="+mn-cs"/>
            </a:endParaRPr>
          </a:p>
          <a:p>
            <a:pPr marR="0" lvl="0" algn="l" defTabSz="914400" rtl="0" eaLnBrk="1" fontAlgn="auto" latinLnBrk="0" hangingPunct="1">
              <a:lnSpc>
                <a:spcPct val="100000"/>
              </a:lnSpc>
              <a:spcBef>
                <a:spcPts val="0"/>
              </a:spcBef>
              <a:spcAft>
                <a:spcPts val="600"/>
              </a:spcAft>
              <a:buClrTx/>
              <a:buSzTx/>
              <a:tabLst/>
              <a:defRPr/>
            </a:pPr>
            <a:endParaRPr lang="fr-FR" sz="1200" i="0" u="none" strike="noStrike" dirty="0">
              <a:solidFill>
                <a:srgbClr val="1B397F"/>
              </a:solidFill>
              <a:effectLst/>
              <a:hlinkClick r:id="rId10">
                <a:extLst>
                  <a:ext uri="{A12FA001-AC4F-418D-AE19-62706E023703}">
                    <ahyp:hlinkClr xmlns:ahyp="http://schemas.microsoft.com/office/drawing/2018/hyperlinkcolor" val="tx"/>
                  </a:ext>
                </a:extLst>
              </a:hlinkClick>
            </a:endParaRPr>
          </a:p>
          <a:p>
            <a:pPr marR="0" lvl="0" algn="l" defTabSz="914400" rtl="0" eaLnBrk="1" fontAlgn="auto" latinLnBrk="0" hangingPunct="1">
              <a:lnSpc>
                <a:spcPct val="100000"/>
              </a:lnSpc>
              <a:spcBef>
                <a:spcPts val="0"/>
              </a:spcBef>
              <a:spcAft>
                <a:spcPts val="600"/>
              </a:spcAft>
              <a:buClrTx/>
              <a:buSzTx/>
              <a:tabLst/>
              <a:defRPr/>
            </a:pPr>
            <a:r>
              <a:rPr lang="fr-FR" sz="1200" i="0" u="none" strike="noStrike" dirty="0">
                <a:solidFill>
                  <a:srgbClr val="1B397F"/>
                </a:solidFill>
                <a:effectLst/>
                <a:hlinkClick r:id="rId11">
                  <a:extLst>
                    <a:ext uri="{A12FA001-AC4F-418D-AE19-62706E023703}">
                      <ahyp:hlinkClr xmlns:ahyp="http://schemas.microsoft.com/office/drawing/2018/hyperlinkcolor" val="tx"/>
                    </a:ext>
                  </a:extLst>
                </a:hlinkClick>
              </a:rPr>
              <a:t>Read the iPIC 2021 Annual Report in English </a:t>
            </a:r>
            <a:r>
              <a:rPr lang="fr-FR" sz="1200" i="0" u="none" strike="noStrike" dirty="0" err="1">
                <a:solidFill>
                  <a:srgbClr val="1B397F"/>
                </a:solidFill>
                <a:effectLst/>
                <a:hlinkClick r:id="rId11">
                  <a:extLst>
                    <a:ext uri="{A12FA001-AC4F-418D-AE19-62706E023703}">
                      <ahyp:hlinkClr xmlns:ahyp="http://schemas.microsoft.com/office/drawing/2018/hyperlinkcolor" val="tx"/>
                    </a:ext>
                  </a:extLst>
                </a:hlinkClick>
              </a:rPr>
              <a:t>here</a:t>
            </a:r>
            <a:endParaRPr lang="fr-FR" sz="1200" i="0" u="none" strike="noStrike" dirty="0">
              <a:solidFill>
                <a:srgbClr val="1B397F"/>
              </a:solidFill>
              <a:effectLst/>
            </a:endParaRPr>
          </a:p>
        </p:txBody>
      </p:sp>
      <p:cxnSp>
        <p:nvCxnSpPr>
          <p:cNvPr id="23" name="Connecteur droit 22">
            <a:extLst>
              <a:ext uri="{FF2B5EF4-FFF2-40B4-BE49-F238E27FC236}">
                <a16:creationId xmlns:a16="http://schemas.microsoft.com/office/drawing/2014/main" id="{34AC1CF8-536E-F9D6-E013-BF2FE47360C5}"/>
              </a:ext>
            </a:extLst>
          </p:cNvPr>
          <p:cNvCxnSpPr/>
          <p:nvPr/>
        </p:nvCxnSpPr>
        <p:spPr>
          <a:xfrm>
            <a:off x="6482213" y="5414188"/>
            <a:ext cx="415248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741386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9"/>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9" grpId="0" animBg="1"/>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0F770-99D2-5370-0CAE-3A64DDC23516}"/>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F8565E8A-71B1-DDE4-58A1-A6185389424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CB56714-42B8-91EA-FF81-4D0BDB450A1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206E692B-8E68-690A-B617-8ACCC785196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47BBFF3C-A8EF-D4AE-3105-26475FCCC83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BE24ED23-649D-11B3-6F61-D86320C33A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B7DDD285-A01A-EFF8-25D2-7D12B4F112F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5D958C2-007A-B3E7-7AF5-40737C2C51D0}"/>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C2EEAE28-E484-8CB0-524D-D1C4D1F0FD7F}"/>
              </a:ext>
            </a:extLst>
          </p:cNvPr>
          <p:cNvSpPr txBox="1"/>
          <p:nvPr/>
        </p:nvSpPr>
        <p:spPr>
          <a:xfrm>
            <a:off x="6583015" y="1434859"/>
            <a:ext cx="5151786"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Refrigerant Identifier Video series: Guidance on how to identify refrigerants using a refrigerant identifier </a:t>
            </a:r>
            <a:r>
              <a:rPr kumimoji="0" lang="en-GB" sz="3200" b="0" i="1" u="none" strike="noStrike" kern="1200" cap="none" spc="0" normalizeH="0" baseline="0" noProof="0" dirty="0">
                <a:ln>
                  <a:noFill/>
                </a:ln>
                <a:solidFill>
                  <a:prstClr val="black"/>
                </a:solidFill>
                <a:effectLst/>
                <a:uLnTx/>
                <a:uFillTx/>
                <a:ea typeface="+mn-ea"/>
                <a:cs typeface="+mn-cs"/>
              </a:rPr>
              <a:t>(2018)</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F7EF686E-13FE-174B-750B-26F9F9417A7C}"/>
              </a:ext>
            </a:extLst>
          </p:cNvPr>
          <p:cNvSpPr>
            <a:spLocks noGrp="1"/>
          </p:cNvSpPr>
          <p:nvPr>
            <p:ph idx="4294967295"/>
          </p:nvPr>
        </p:nvSpPr>
        <p:spPr>
          <a:xfrm>
            <a:off x="6624564" y="3233601"/>
            <a:ext cx="4953877" cy="2588037"/>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Video series on guidance on how to identify refrigerants using a refrigerant identifier. This new </a:t>
            </a:r>
            <a:r>
              <a:rPr lang="en-GB" sz="1300" dirty="0" err="1"/>
              <a:t>OzonAction</a:t>
            </a:r>
            <a:r>
              <a:rPr lang="en-GB" sz="1300" dirty="0"/>
              <a:t> video series consists of short instructional videos showing how to use and maintain a</a:t>
            </a:r>
          </a:p>
          <a:p>
            <a:pPr marL="0" indent="0">
              <a:lnSpc>
                <a:spcPct val="110000"/>
              </a:lnSpc>
              <a:spcBef>
                <a:spcPts val="0"/>
              </a:spcBef>
              <a:buNone/>
            </a:pPr>
            <a:r>
              <a:rPr lang="en-GB" sz="1300" dirty="0"/>
              <a:t>refrigerant identifier. The videos provide useful guidance on safety and best practice, understanding the difference between different identifier units, testing procedures and identification of results. It is intended for use by Montreal Protocol National Ozone Officers, Customs and Enforcement Officers as well as technicians involved in the servicing and maintenance of refrigeration and air-conditioning systems.</a:t>
            </a:r>
          </a:p>
        </p:txBody>
      </p:sp>
      <p:sp>
        <p:nvSpPr>
          <p:cNvPr id="3" name="TextBox 2">
            <a:extLst>
              <a:ext uri="{FF2B5EF4-FFF2-40B4-BE49-F238E27FC236}">
                <a16:creationId xmlns:a16="http://schemas.microsoft.com/office/drawing/2014/main" id="{C38ED039-2AE5-072D-450C-A7F1E0BEACBC}"/>
              </a:ext>
            </a:extLst>
          </p:cNvPr>
          <p:cNvSpPr txBox="1"/>
          <p:nvPr/>
        </p:nvSpPr>
        <p:spPr>
          <a:xfrm>
            <a:off x="6624564" y="5694900"/>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Download the guide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49F773F6-1409-6DE1-7152-BDAB367A07B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capture d’écran, Police, symbole&#10;&#10;Description générée automatiquement">
            <a:extLst>
              <a:ext uri="{FF2B5EF4-FFF2-40B4-BE49-F238E27FC236}">
                <a16:creationId xmlns:a16="http://schemas.microsoft.com/office/drawing/2014/main" id="{C998AE28-8DFF-1EEA-BA87-C614C3C7B64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7" name="Text Box 6">
            <a:extLst>
              <a:ext uri="{FF2B5EF4-FFF2-40B4-BE49-F238E27FC236}">
                <a16:creationId xmlns:a16="http://schemas.microsoft.com/office/drawing/2014/main" id="{1EE62BCF-DCA5-41E3-C261-72233E6DB0F7}"/>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conception&#10;&#10;Description générée automatiquement">
            <a:hlinkClick r:id="rId2"/>
            <a:extLst>
              <a:ext uri="{FF2B5EF4-FFF2-40B4-BE49-F238E27FC236}">
                <a16:creationId xmlns:a16="http://schemas.microsoft.com/office/drawing/2014/main" id="{84EC8E90-D4BB-FE66-22C5-B60A9DDC987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9255" y="938065"/>
            <a:ext cx="3346753" cy="4732733"/>
          </a:xfrm>
          <a:prstGeom prst="rect">
            <a:avLst/>
          </a:prstGeom>
        </p:spPr>
      </p:pic>
      <p:sp>
        <p:nvSpPr>
          <p:cNvPr id="2" name="Ellipse 1">
            <a:hlinkClick r:id="rId5" action="ppaction://hlinksldjump"/>
            <a:extLst>
              <a:ext uri="{FF2B5EF4-FFF2-40B4-BE49-F238E27FC236}">
                <a16:creationId xmlns:a16="http://schemas.microsoft.com/office/drawing/2014/main" id="{F9CAE506-E636-4380-83E1-82C6898C8EB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5" action="ppaction://hlinksldjump"/>
            <a:extLst>
              <a:ext uri="{FF2B5EF4-FFF2-40B4-BE49-F238E27FC236}">
                <a16:creationId xmlns:a16="http://schemas.microsoft.com/office/drawing/2014/main" id="{E5005959-84AB-3391-39C6-4206542E2D5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0" name="Ellipse 19">
            <a:hlinkClick r:id="rId7" action="ppaction://hlinksldjump"/>
            <a:extLst>
              <a:ext uri="{FF2B5EF4-FFF2-40B4-BE49-F238E27FC236}">
                <a16:creationId xmlns:a16="http://schemas.microsoft.com/office/drawing/2014/main" id="{1124695E-FA90-52B8-0FCC-992A2FDDE0F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7" action="ppaction://hlinksldjump"/>
            <a:extLst>
              <a:ext uri="{FF2B5EF4-FFF2-40B4-BE49-F238E27FC236}">
                <a16:creationId xmlns:a16="http://schemas.microsoft.com/office/drawing/2014/main" id="{F8E3B3EB-5341-62AF-1D08-F4F7F21BD12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26018255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0" grpId="0" animBg="1"/>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B2DB01-1A0E-36CF-18E3-561A6FA74BDF}"/>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2A8EE6E-2C3A-E155-74EB-0614838922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6E2B125C-D1D8-2A80-B8D1-32188A26BA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C7FD961D-E83F-534A-3EBE-BFD20F60DC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8156AA7-BF14-5340-093A-BCF880B8C4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9598F8FC-9D94-BCD7-4B8A-01BEA11429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31D78E70-E3B2-D432-C128-EB484415E0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E35CBF42-B1E4-FC2D-81AF-638B506DB213}"/>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41DD64E1-EF97-3BC4-3DB9-E3C235922820}"/>
              </a:ext>
            </a:extLst>
          </p:cNvPr>
          <p:cNvSpPr txBox="1"/>
          <p:nvPr/>
        </p:nvSpPr>
        <p:spPr>
          <a:xfrm>
            <a:off x="6592386" y="799739"/>
            <a:ext cx="3459578"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err="1">
                <a:ln>
                  <a:noFill/>
                </a:ln>
                <a:solidFill>
                  <a:prstClr val="black"/>
                </a:solidFill>
                <a:effectLst/>
                <a:uLnTx/>
                <a:uFillTx/>
                <a:ea typeface="+mn-ea"/>
                <a:cs typeface="+mn-cs"/>
              </a:rPr>
              <a:t>WhatGas</a:t>
            </a:r>
            <a:r>
              <a:rPr kumimoji="0" lang="en-US" sz="3200" b="0" i="0" u="none" strike="noStrike" kern="1200" cap="none" spc="0" normalizeH="0" baseline="0" noProof="0" dirty="0">
                <a:ln>
                  <a:noFill/>
                </a:ln>
                <a:solidFill>
                  <a:prstClr val="black"/>
                </a:solidFill>
                <a:effectLst/>
                <a:uLnTx/>
                <a:uFillTx/>
                <a:ea typeface="+mn-ea"/>
                <a:cs typeface="+mn-cs"/>
              </a:rPr>
              <a:t>? </a:t>
            </a:r>
            <a:r>
              <a:rPr kumimoji="0" lang="en-US" sz="3200" b="0" i="1" u="none" strike="noStrike" kern="1200" cap="none" spc="0" normalizeH="0" baseline="0" noProof="0" dirty="0">
                <a:ln>
                  <a:noFill/>
                </a:ln>
                <a:solidFill>
                  <a:prstClr val="black"/>
                </a:solidFill>
                <a:effectLst/>
                <a:uLnTx/>
                <a:uFillTx/>
                <a:ea typeface="+mn-ea"/>
                <a:cs typeface="+mn-cs"/>
              </a:rPr>
              <a:t>(2018)</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612F947A-7D4B-9704-7BA8-C7B2383AE018}"/>
              </a:ext>
            </a:extLst>
          </p:cNvPr>
          <p:cNvSpPr>
            <a:spLocks noGrp="1"/>
          </p:cNvSpPr>
          <p:nvPr>
            <p:ph idx="4294967295"/>
          </p:nvPr>
        </p:nvSpPr>
        <p:spPr>
          <a:xfrm>
            <a:off x="6624565" y="2016597"/>
            <a:ext cx="5110236" cy="318459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a:t>
            </a:r>
            <a:r>
              <a:rPr lang="en-GB" sz="1300" dirty="0" err="1"/>
              <a:t>OzonAction</a:t>
            </a:r>
            <a:r>
              <a:rPr lang="en-GB" sz="1300" dirty="0"/>
              <a:t> ‘</a:t>
            </a:r>
            <a:r>
              <a:rPr lang="en-GB" sz="1300" dirty="0" err="1"/>
              <a:t>WhatGas</a:t>
            </a:r>
            <a:r>
              <a:rPr lang="en-GB" sz="1300" dirty="0"/>
              <a:t>?’ application is an information and identification tool for refrigerants gases: ozone depleting substances (ODS), HFCs and other alternatives. It is intended to provide some stakeholders, including Montreal Protocol National Ozone Officers, customs officers, and refrigeration and air-conditioning technicians with a modern, easy-to-use tool that can be accessed via mobile devices or the </a:t>
            </a:r>
            <a:r>
              <a:rPr lang="en-GB" sz="1300" dirty="0" err="1"/>
              <a:t>OzonAction</a:t>
            </a:r>
            <a:r>
              <a:rPr lang="en-GB" sz="1300" dirty="0"/>
              <a:t> website to facilitate work in the field, when dealing with or inspecting ODS and alternatives, and as a useful reference tool.</a:t>
            </a:r>
          </a:p>
          <a:p>
            <a:pPr marL="0" indent="0">
              <a:lnSpc>
                <a:spcPct val="110000"/>
              </a:lnSpc>
              <a:spcBef>
                <a:spcPts val="0"/>
              </a:spcBef>
              <a:buNone/>
            </a:pPr>
            <a:endParaRPr lang="en-GB" sz="1300" dirty="0"/>
          </a:p>
          <a:p>
            <a:pPr marL="0" indent="0">
              <a:lnSpc>
                <a:spcPct val="110000"/>
              </a:lnSpc>
              <a:spcBef>
                <a:spcPts val="0"/>
              </a:spcBef>
              <a:buNone/>
            </a:pPr>
            <a:r>
              <a:rPr lang="en-GB" sz="1300" dirty="0"/>
              <a:t>This latest release includes the 2022 Harmonized System (HS) Codes for HFCs and blends, which facilitates the process of inspection and identification of controlled and alternative substances.</a:t>
            </a:r>
            <a:endParaRPr lang="en-US" sz="1300" dirty="0"/>
          </a:p>
        </p:txBody>
      </p:sp>
      <p:sp>
        <p:nvSpPr>
          <p:cNvPr id="2" name="TextBox 1">
            <a:extLst>
              <a:ext uri="{FF2B5EF4-FFF2-40B4-BE49-F238E27FC236}">
                <a16:creationId xmlns:a16="http://schemas.microsoft.com/office/drawing/2014/main" id="{1973CD74-76D6-9915-CC50-E246EA20FCB8}"/>
              </a:ext>
            </a:extLst>
          </p:cNvPr>
          <p:cNvSpPr txBox="1"/>
          <p:nvPr/>
        </p:nvSpPr>
        <p:spPr>
          <a:xfrm>
            <a:off x="6624565" y="5316333"/>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flyer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676E44A7-3BAB-7335-8ADA-89D17B47526D}"/>
              </a:ext>
            </a:extLst>
          </p:cNvPr>
          <p:cNvSpPr txBox="1"/>
          <p:nvPr/>
        </p:nvSpPr>
        <p:spPr>
          <a:xfrm>
            <a:off x="6624565" y="5829541"/>
            <a:ext cx="5038490"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Доступ к буклету на русском языке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Ellipse 5">
            <a:extLst>
              <a:ext uri="{FF2B5EF4-FFF2-40B4-BE49-F238E27FC236}">
                <a16:creationId xmlns:a16="http://schemas.microsoft.com/office/drawing/2014/main" id="{3AD6C2C7-A948-51FD-8AED-4B5C35D9BFA9}"/>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capture d’écran, Police, symbole&#10;&#10;Description générée automatiquement">
            <a:extLst>
              <a:ext uri="{FF2B5EF4-FFF2-40B4-BE49-F238E27FC236}">
                <a16:creationId xmlns:a16="http://schemas.microsoft.com/office/drawing/2014/main" id="{5A74154F-0D8E-40BC-78F3-E3622BFF057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8" name="Text Box 6">
            <a:extLst>
              <a:ext uri="{FF2B5EF4-FFF2-40B4-BE49-F238E27FC236}">
                <a16:creationId xmlns:a16="http://schemas.microsoft.com/office/drawing/2014/main" id="{81DC329E-1078-9B4E-7D5F-6D28AE4F7D52}"/>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20" name="Image 19" descr="Une image contenant texte, capture d’écran, Brochure, Site web&#10;&#10;Description générée automatiquement">
            <a:extLst>
              <a:ext uri="{FF2B5EF4-FFF2-40B4-BE49-F238E27FC236}">
                <a16:creationId xmlns:a16="http://schemas.microsoft.com/office/drawing/2014/main" id="{9A6BC77C-C921-7F56-6743-2C9B2617AB9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001" y="927294"/>
            <a:ext cx="3358973" cy="4754276"/>
          </a:xfrm>
          <a:prstGeom prst="rect">
            <a:avLst/>
          </a:prstGeom>
        </p:spPr>
      </p:pic>
      <p:sp>
        <p:nvSpPr>
          <p:cNvPr id="3" name="Ellipse 2">
            <a:hlinkClick r:id="rId6" action="ppaction://hlinksldjump"/>
            <a:extLst>
              <a:ext uri="{FF2B5EF4-FFF2-40B4-BE49-F238E27FC236}">
                <a16:creationId xmlns:a16="http://schemas.microsoft.com/office/drawing/2014/main" id="{DC001DAB-7D91-79BE-BDA5-A199CBE6300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Cercle avec flèche gauche avec un remplissage uni">
            <a:hlinkClick r:id="rId6" action="ppaction://hlinksldjump"/>
            <a:extLst>
              <a:ext uri="{FF2B5EF4-FFF2-40B4-BE49-F238E27FC236}">
                <a16:creationId xmlns:a16="http://schemas.microsoft.com/office/drawing/2014/main" id="{01A4886D-E06D-5432-86A9-64F001CDE2C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1" name="Ellipse 20">
            <a:hlinkClick r:id="rId8" action="ppaction://hlinksldjump"/>
            <a:extLst>
              <a:ext uri="{FF2B5EF4-FFF2-40B4-BE49-F238E27FC236}">
                <a16:creationId xmlns:a16="http://schemas.microsoft.com/office/drawing/2014/main" id="{6277AD3C-35F9-4931-029C-AB8F6AD57F0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Logement avec un remplissage uni">
            <a:hlinkClick r:id="rId8" action="ppaction://hlinksldjump"/>
            <a:extLst>
              <a:ext uri="{FF2B5EF4-FFF2-40B4-BE49-F238E27FC236}">
                <a16:creationId xmlns:a16="http://schemas.microsoft.com/office/drawing/2014/main" id="{DD4FFC94-3E5E-9250-EE4C-80CC17F6162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81325349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1"/>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1" grpId="0" animBg="1"/>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86A04-00F7-BA26-06FE-3FAE9D3CA709}"/>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AC14F946-011F-6379-01EC-62E4C84FC97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0CD41696-85F8-B057-8D5E-C89E36DC13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EA8D98A-AABD-BABA-3852-1AAFB510A99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2A5D1D29-A36E-00EF-68D7-44831EB3AE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5D90E05C-33F6-4090-1ED3-A01DF6294A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0BF9971B-CFDD-78A6-5A9B-27FD0CF681F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504B8A26-D9E8-3470-C24C-2BFE739C2D8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94DCCC36-14AD-0C1B-4C25-347D41817B20}"/>
              </a:ext>
            </a:extLst>
          </p:cNvPr>
          <p:cNvSpPr txBox="1"/>
          <p:nvPr/>
        </p:nvSpPr>
        <p:spPr>
          <a:xfrm>
            <a:off x="6779439" y="1318222"/>
            <a:ext cx="5227008" cy="1325563"/>
          </a:xfrm>
        </p:spPr>
        <p:txBody>
          <a:bodyPr vert="horz" lIns="91440" tIns="45720" rIns="91440" bIns="45720" rtlCol="0" anchor="ctr">
            <a:normAutofit fontScale="85000" lnSpcReduction="2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i="0" u="none" strike="noStrike" kern="1200" cap="none" spc="0" normalizeH="0" baseline="0" noProof="0" dirty="0">
                <a:ln>
                  <a:noFill/>
                </a:ln>
                <a:solidFill>
                  <a:prstClr val="black"/>
                </a:solidFill>
                <a:effectLst/>
                <a:uLnTx/>
                <a:uFillTx/>
                <a:latin typeface="+mj-lt"/>
                <a:ea typeface="+mn-ea"/>
                <a:cs typeface="+mn-cs"/>
              </a:rPr>
              <a:t>How ECA Network Countries Used Legislative &amp; Policy Options / RAC Sector Action Tables to Support Kigali Amendment Implementation</a:t>
            </a:r>
          </a:p>
        </p:txBody>
      </p:sp>
      <p:sp>
        <p:nvSpPr>
          <p:cNvPr id="10" name="Content Placeholder 2">
            <a:extLst>
              <a:ext uri="{FF2B5EF4-FFF2-40B4-BE49-F238E27FC236}">
                <a16:creationId xmlns:a16="http://schemas.microsoft.com/office/drawing/2014/main" id="{2FCA237D-F085-E206-D58A-77A4E0CF99B6}"/>
              </a:ext>
            </a:extLst>
          </p:cNvPr>
          <p:cNvSpPr>
            <a:spLocks noGrp="1"/>
          </p:cNvSpPr>
          <p:nvPr>
            <p:ph idx="4294967295"/>
          </p:nvPr>
        </p:nvSpPr>
        <p:spPr>
          <a:xfrm>
            <a:off x="6779439" y="2731951"/>
            <a:ext cx="4729119" cy="2793058"/>
          </a:xfrm>
          <a:prstGeom prst="rect">
            <a:avLst/>
          </a:prstGeom>
        </p:spPr>
        <p:txBody>
          <a:bodyPr vert="horz" lIns="91440" tIns="45720" rIns="91440" bIns="45720" rtlCol="0">
            <a:noAutofit/>
          </a:bodyPr>
          <a:lstStyle/>
          <a:p>
            <a:pPr marL="0" indent="0" algn="l">
              <a:lnSpc>
                <a:spcPts val="1650"/>
              </a:lnSpc>
              <a:buNone/>
            </a:pPr>
            <a:r>
              <a:rPr lang="fr-FR" sz="1300" b="0" i="0" u="none" strike="noStrike" dirty="0">
                <a:solidFill>
                  <a:srgbClr val="1E1E1E"/>
                </a:solidFill>
                <a:effectLst/>
              </a:rPr>
              <a:t>The Kigali </a:t>
            </a:r>
            <a:r>
              <a:rPr lang="fr-FR" sz="1300" b="0" i="0" u="none" strike="noStrike" dirty="0" err="1">
                <a:solidFill>
                  <a:srgbClr val="1E1E1E"/>
                </a:solidFill>
                <a:effectLst/>
              </a:rPr>
              <a:t>Amendment</a:t>
            </a:r>
            <a:r>
              <a:rPr lang="fr-FR" sz="1300" b="0" i="0" u="none" strike="noStrike" dirty="0">
                <a:solidFill>
                  <a:srgbClr val="1E1E1E"/>
                </a:solidFill>
                <a:effectLst/>
              </a:rPr>
              <a:t> to the </a:t>
            </a:r>
            <a:r>
              <a:rPr lang="fr-FR" sz="1300" b="0" i="0" u="none" strike="noStrike" dirty="0" err="1">
                <a:solidFill>
                  <a:srgbClr val="1E1E1E"/>
                </a:solidFill>
                <a:effectLst/>
              </a:rPr>
              <a:t>Montreal</a:t>
            </a:r>
            <a:r>
              <a:rPr lang="fr-FR" sz="1300" b="0" i="0" u="none" strike="noStrike" dirty="0">
                <a:solidFill>
                  <a:srgbClr val="1E1E1E"/>
                </a:solidFill>
                <a:effectLst/>
              </a:rPr>
              <a:t> Protocol </a:t>
            </a:r>
            <a:r>
              <a:rPr lang="fr-FR" sz="1300" b="0" i="0" u="none" strike="noStrike" dirty="0" err="1">
                <a:solidFill>
                  <a:srgbClr val="1E1E1E"/>
                </a:solidFill>
                <a:effectLst/>
              </a:rPr>
              <a:t>requires</a:t>
            </a:r>
            <a:r>
              <a:rPr lang="fr-FR" sz="1300" b="0" i="0" u="none" strike="noStrike" dirty="0">
                <a:solidFill>
                  <a:srgbClr val="1E1E1E"/>
                </a:solidFill>
                <a:effectLst/>
              </a:rPr>
              <a:t> parties to </a:t>
            </a:r>
            <a:r>
              <a:rPr lang="fr-FR" sz="1300" b="0" i="0" u="none" strike="noStrike" dirty="0" err="1">
                <a:solidFill>
                  <a:srgbClr val="1E1E1E"/>
                </a:solidFill>
                <a:effectLst/>
              </a:rPr>
              <a:t>reduce</a:t>
            </a:r>
            <a:r>
              <a:rPr lang="fr-FR" sz="1300" b="0" i="0" u="none" strike="noStrike" dirty="0">
                <a:solidFill>
                  <a:srgbClr val="1E1E1E"/>
                </a:solidFill>
                <a:effectLst/>
              </a:rPr>
              <a:t> </a:t>
            </a:r>
            <a:r>
              <a:rPr lang="fr-FR" sz="1300" b="0" i="0" u="none" strike="noStrike" dirty="0" err="1">
                <a:solidFill>
                  <a:srgbClr val="1E1E1E"/>
                </a:solidFill>
                <a:effectLst/>
              </a:rPr>
              <a:t>hydrofluorocarbon</a:t>
            </a:r>
            <a:r>
              <a:rPr lang="fr-FR" sz="1300" b="0" i="0" u="none" strike="noStrike" dirty="0">
                <a:solidFill>
                  <a:srgbClr val="1E1E1E"/>
                </a:solidFill>
                <a:effectLst/>
              </a:rPr>
              <a:t> (HFC) </a:t>
            </a:r>
            <a:r>
              <a:rPr lang="fr-FR" sz="1300" b="0" i="0" u="none" strike="noStrike" dirty="0" err="1">
                <a:solidFill>
                  <a:srgbClr val="1E1E1E"/>
                </a:solidFill>
                <a:effectLst/>
              </a:rPr>
              <a:t>consumption</a:t>
            </a:r>
            <a:r>
              <a:rPr lang="fr-FR" sz="1300" b="0" i="0" u="none" strike="noStrike" dirty="0">
                <a:solidFill>
                  <a:srgbClr val="1E1E1E"/>
                </a:solidFill>
                <a:effectLst/>
              </a:rPr>
              <a:t>. To support the countries’ efforts, UNEP OzonAction has </a:t>
            </a:r>
            <a:r>
              <a:rPr lang="fr-FR" sz="1300" b="0" i="0" u="none" strike="noStrike" dirty="0" err="1">
                <a:solidFill>
                  <a:srgbClr val="1E1E1E"/>
                </a:solidFill>
                <a:effectLst/>
              </a:rPr>
              <a:t>developed</a:t>
            </a:r>
            <a:r>
              <a:rPr lang="fr-FR" sz="1300" b="0" i="0" u="none" strike="noStrike" dirty="0">
                <a:solidFill>
                  <a:srgbClr val="1E1E1E"/>
                </a:solidFill>
                <a:effectLst/>
              </a:rPr>
              <a:t> </a:t>
            </a:r>
            <a:r>
              <a:rPr lang="fr-FR" sz="1300" b="0" i="0" u="none" strike="noStrike" dirty="0" err="1">
                <a:solidFill>
                  <a:srgbClr val="1E1E1E"/>
                </a:solidFill>
                <a:effectLst/>
              </a:rPr>
              <a:t>tools</a:t>
            </a:r>
            <a:r>
              <a:rPr lang="fr-FR" sz="1300" b="0" i="0" u="none" strike="noStrike" dirty="0">
                <a:solidFill>
                  <a:srgbClr val="1E1E1E"/>
                </a:solidFill>
                <a:effectLst/>
              </a:rPr>
              <a:t> to assist  countries in </a:t>
            </a:r>
            <a:r>
              <a:rPr lang="fr-FR" sz="1300" b="0" i="0" u="none" strike="noStrike" dirty="0" err="1">
                <a:solidFill>
                  <a:srgbClr val="1E1E1E"/>
                </a:solidFill>
                <a:effectLst/>
              </a:rPr>
              <a:t>implementing</a:t>
            </a:r>
            <a:r>
              <a:rPr lang="fr-FR" sz="1300" b="0" i="0" u="none" strike="noStrike" dirty="0">
                <a:solidFill>
                  <a:srgbClr val="1E1E1E"/>
                </a:solidFill>
                <a:effectLst/>
              </a:rPr>
              <a:t> effective </a:t>
            </a:r>
            <a:r>
              <a:rPr lang="fr-FR" sz="1300" b="0" i="0" u="none" strike="noStrike" dirty="0" err="1">
                <a:solidFill>
                  <a:srgbClr val="1E1E1E"/>
                </a:solidFill>
                <a:effectLst/>
              </a:rPr>
              <a:t>legislative</a:t>
            </a:r>
            <a:r>
              <a:rPr lang="fr-FR" sz="1300" b="0" i="0" u="none" strike="noStrike" dirty="0">
                <a:solidFill>
                  <a:srgbClr val="1E1E1E"/>
                </a:solidFill>
                <a:effectLst/>
              </a:rPr>
              <a:t> and </a:t>
            </a:r>
            <a:r>
              <a:rPr lang="fr-FR" sz="1300" b="0" i="0" u="none" strike="noStrike" dirty="0" err="1">
                <a:solidFill>
                  <a:srgbClr val="1E1E1E"/>
                </a:solidFill>
                <a:effectLst/>
              </a:rPr>
              <a:t>policy</a:t>
            </a:r>
            <a:r>
              <a:rPr lang="fr-FR" sz="1300" b="0" i="0" u="none" strike="noStrike" dirty="0">
                <a:solidFill>
                  <a:srgbClr val="1E1E1E"/>
                </a:solidFill>
                <a:effectLst/>
              </a:rPr>
              <a:t> </a:t>
            </a:r>
            <a:r>
              <a:rPr lang="fr-FR" sz="1300" b="0" i="0" u="none" strike="noStrike" dirty="0" err="1">
                <a:solidFill>
                  <a:srgbClr val="1E1E1E"/>
                </a:solidFill>
                <a:effectLst/>
              </a:rPr>
              <a:t>measures</a:t>
            </a:r>
            <a:r>
              <a:rPr lang="fr-FR" sz="1300" b="0" i="0" u="none" strike="noStrike" dirty="0">
                <a:solidFill>
                  <a:srgbClr val="1E1E1E"/>
                </a:solidFill>
                <a:effectLst/>
              </a:rPr>
              <a:t>.</a:t>
            </a:r>
          </a:p>
          <a:p>
            <a:pPr marL="0" indent="0" algn="l">
              <a:lnSpc>
                <a:spcPts val="1650"/>
              </a:lnSpc>
              <a:buNone/>
            </a:pPr>
            <a:r>
              <a:rPr lang="fr-FR" sz="1300" b="0" i="0" u="none" strike="noStrike" dirty="0">
                <a:solidFill>
                  <a:srgbClr val="1E1E1E"/>
                </a:solidFill>
                <a:effectLst/>
              </a:rPr>
              <a:t>A </a:t>
            </a:r>
            <a:r>
              <a:rPr lang="fr-FR" sz="1300" b="0" i="0" u="none" strike="noStrike" dirty="0" err="1">
                <a:solidFill>
                  <a:srgbClr val="1E1E1E"/>
                </a:solidFill>
                <a:effectLst/>
              </a:rPr>
              <a:t>Proven</a:t>
            </a:r>
            <a:r>
              <a:rPr lang="fr-FR" sz="1300" b="0" i="0" u="none" strike="noStrike" dirty="0">
                <a:solidFill>
                  <a:srgbClr val="1E1E1E"/>
                </a:solidFill>
                <a:effectLst/>
              </a:rPr>
              <a:t> Framework: </a:t>
            </a:r>
            <a:r>
              <a:rPr lang="fr-FR" sz="1300" b="0" i="0" u="none" strike="noStrike" dirty="0" err="1">
                <a:solidFill>
                  <a:srgbClr val="1E1E1E"/>
                </a:solidFill>
                <a:effectLst/>
              </a:rPr>
              <a:t>Lessons</a:t>
            </a:r>
            <a:r>
              <a:rPr lang="fr-FR" sz="1300" b="0" i="0" u="none" strike="noStrike" dirty="0">
                <a:solidFill>
                  <a:srgbClr val="1E1E1E"/>
                </a:solidFill>
                <a:effectLst/>
              </a:rPr>
              <a:t> </a:t>
            </a:r>
            <a:r>
              <a:rPr lang="fr-FR" sz="1300" b="0" i="0" u="none" strike="noStrike" dirty="0" err="1">
                <a:solidFill>
                  <a:srgbClr val="1E1E1E"/>
                </a:solidFill>
                <a:effectLst/>
              </a:rPr>
              <a:t>from</a:t>
            </a:r>
            <a:r>
              <a:rPr lang="fr-FR" sz="1300" b="0" i="0" u="none" strike="noStrike" dirty="0">
                <a:solidFill>
                  <a:srgbClr val="1E1E1E"/>
                </a:solidFill>
                <a:effectLst/>
              </a:rPr>
              <a:t> HCFC Phase-out Initiatives:</a:t>
            </a:r>
            <a:br>
              <a:rPr lang="fr-FR" sz="1300" b="0" i="0" u="none" strike="noStrike" dirty="0">
                <a:solidFill>
                  <a:srgbClr val="1E1E1E"/>
                </a:solidFill>
                <a:effectLst/>
              </a:rPr>
            </a:br>
            <a:r>
              <a:rPr lang="fr-FR" sz="1300" b="0" i="0" u="none" strike="noStrike" dirty="0">
                <a:solidFill>
                  <a:srgbClr val="1E1E1E"/>
                </a:solidFill>
                <a:effectLst/>
              </a:rPr>
              <a:t>In 2010, UNEP OzonAction </a:t>
            </a:r>
            <a:r>
              <a:rPr lang="fr-FR" sz="1300" b="0" i="0" u="none" strike="noStrike" dirty="0" err="1">
                <a:solidFill>
                  <a:srgbClr val="1E1E1E"/>
                </a:solidFill>
                <a:effectLst/>
              </a:rPr>
              <a:t>released</a:t>
            </a:r>
            <a:r>
              <a:rPr lang="fr-FR" sz="1300" b="0" i="0" u="none" strike="noStrike" dirty="0">
                <a:solidFill>
                  <a:srgbClr val="1E1E1E"/>
                </a:solidFill>
                <a:effectLst/>
              </a:rPr>
              <a:t> a publication </a:t>
            </a:r>
            <a:r>
              <a:rPr lang="fr-FR" sz="1300" b="0" i="0" u="none" strike="noStrike" dirty="0" err="1">
                <a:solidFill>
                  <a:srgbClr val="1E1E1E"/>
                </a:solidFill>
                <a:effectLst/>
              </a:rPr>
              <a:t>focusing</a:t>
            </a:r>
            <a:r>
              <a:rPr lang="fr-FR" sz="1300" b="0" i="0" u="none" strike="noStrike" dirty="0">
                <a:solidFill>
                  <a:srgbClr val="1E1E1E"/>
                </a:solidFill>
                <a:effectLst/>
              </a:rPr>
              <a:t> on </a:t>
            </a:r>
            <a:r>
              <a:rPr lang="fr-FR" sz="1300" b="0" i="0" u="none" strike="noStrike" dirty="0" err="1">
                <a:solidFill>
                  <a:srgbClr val="1E1E1E"/>
                </a:solidFill>
                <a:effectLst/>
              </a:rPr>
              <a:t>hydrochlorofluorocarbons</a:t>
            </a:r>
            <a:r>
              <a:rPr lang="fr-FR" sz="1300" b="0" i="0" u="none" strike="noStrike" dirty="0">
                <a:solidFill>
                  <a:srgbClr val="1E1E1E"/>
                </a:solidFill>
                <a:effectLst/>
              </a:rPr>
              <a:t> (</a:t>
            </a:r>
            <a:r>
              <a:rPr lang="fr-FR" sz="1300" b="0" i="0" u="none" strike="noStrike" dirty="0" err="1">
                <a:solidFill>
                  <a:srgbClr val="1E1E1E"/>
                </a:solidFill>
                <a:effectLst/>
              </a:rPr>
              <a:t>HCFCs</a:t>
            </a:r>
            <a:r>
              <a:rPr lang="fr-FR" sz="1300" b="0" i="0" u="none" strike="noStrike" dirty="0">
                <a:solidFill>
                  <a:srgbClr val="1E1E1E"/>
                </a:solidFill>
                <a:effectLst/>
              </a:rPr>
              <a:t>) - ‘HCFC Policy and </a:t>
            </a:r>
            <a:r>
              <a:rPr lang="fr-FR" sz="1300" b="0" i="0" u="none" strike="noStrike" dirty="0" err="1">
                <a:solidFill>
                  <a:srgbClr val="1E1E1E"/>
                </a:solidFill>
                <a:effectLst/>
              </a:rPr>
              <a:t>Legislative</a:t>
            </a:r>
            <a:r>
              <a:rPr lang="fr-FR" sz="1300" b="0" i="0" u="none" strike="noStrike" dirty="0">
                <a:solidFill>
                  <a:srgbClr val="1E1E1E"/>
                </a:solidFill>
                <a:effectLst/>
              </a:rPr>
              <a:t> Options: A Guide for </a:t>
            </a:r>
            <a:r>
              <a:rPr lang="fr-FR" sz="1300" b="0" i="0" u="none" strike="noStrike" dirty="0" err="1">
                <a:solidFill>
                  <a:srgbClr val="1E1E1E"/>
                </a:solidFill>
                <a:effectLst/>
              </a:rPr>
              <a:t>Developing</a:t>
            </a:r>
            <a:r>
              <a:rPr lang="fr-FR" sz="1300" b="0" i="0" u="none" strike="noStrike" dirty="0">
                <a:solidFill>
                  <a:srgbClr val="1E1E1E"/>
                </a:solidFill>
                <a:effectLst/>
              </a:rPr>
              <a:t> Countries’ (</a:t>
            </a:r>
            <a:r>
              <a:rPr lang="fr-FR" sz="1300" b="0" i="0" u="none" strike="noStrike" dirty="0" err="1">
                <a:solidFill>
                  <a:srgbClr val="1E1E1E"/>
                </a:solidFill>
                <a:effectLst/>
              </a:rPr>
              <a:t>available</a:t>
            </a:r>
            <a:r>
              <a:rPr lang="fr-FR" sz="1300" b="0" i="0" u="none" strike="noStrike" dirty="0">
                <a:solidFill>
                  <a:srgbClr val="1E1E1E"/>
                </a:solidFill>
                <a:effectLst/>
              </a:rPr>
              <a:t> in English, </a:t>
            </a:r>
            <a:r>
              <a:rPr lang="fr-FR" sz="1300" b="0" i="0" u="none" strike="noStrike" dirty="0" err="1">
                <a:solidFill>
                  <a:srgbClr val="1E1E1E"/>
                </a:solidFill>
                <a:effectLst/>
              </a:rPr>
              <a:t>Russian</a:t>
            </a:r>
            <a:r>
              <a:rPr lang="fr-FR" sz="1300" b="0" i="0" u="none" strike="noStrike" dirty="0">
                <a:solidFill>
                  <a:srgbClr val="1E1E1E"/>
                </a:solidFill>
                <a:effectLst/>
              </a:rPr>
              <a:t> and </a:t>
            </a:r>
            <a:r>
              <a:rPr lang="fr-FR" sz="1300" b="0" i="0" u="none" strike="noStrike" dirty="0" err="1">
                <a:solidFill>
                  <a:srgbClr val="1E1E1E"/>
                </a:solidFill>
                <a:effectLst/>
              </a:rPr>
              <a:t>other</a:t>
            </a:r>
            <a:r>
              <a:rPr lang="fr-FR" sz="1300" b="0" i="0" u="none" strike="noStrike" dirty="0">
                <a:solidFill>
                  <a:srgbClr val="1E1E1E"/>
                </a:solidFill>
                <a:effectLst/>
              </a:rPr>
              <a:t> </a:t>
            </a:r>
            <a:r>
              <a:rPr lang="fr-FR" sz="1300" b="0" i="0" u="none" strike="noStrike" dirty="0" err="1">
                <a:solidFill>
                  <a:srgbClr val="1E1E1E"/>
                </a:solidFill>
                <a:effectLst/>
              </a:rPr>
              <a:t>languages</a:t>
            </a:r>
            <a:r>
              <a:rPr lang="fr-FR" sz="1300" b="0" i="0" u="none" strike="noStrike" dirty="0">
                <a:solidFill>
                  <a:srgbClr val="1E1E1E"/>
                </a:solidFill>
                <a:effectLst/>
              </a:rPr>
              <a:t>). It </a:t>
            </a:r>
            <a:r>
              <a:rPr lang="fr-FR" sz="1300" b="0" i="0" u="none" strike="noStrike" dirty="0" err="1">
                <a:solidFill>
                  <a:srgbClr val="1E1E1E"/>
                </a:solidFill>
                <a:effectLst/>
              </a:rPr>
              <a:t>recommended</a:t>
            </a:r>
            <a:r>
              <a:rPr lang="fr-FR" sz="1300" b="0" i="0" u="none" strike="noStrike" dirty="0">
                <a:solidFill>
                  <a:srgbClr val="1E1E1E"/>
                </a:solidFill>
                <a:effectLst/>
              </a:rPr>
              <a:t> the adoption of </a:t>
            </a:r>
            <a:r>
              <a:rPr lang="fr-FR" sz="1300" b="0" i="0" u="none" strike="noStrike" dirty="0" err="1">
                <a:solidFill>
                  <a:srgbClr val="1E1E1E"/>
                </a:solidFill>
                <a:effectLst/>
              </a:rPr>
              <a:t>various</a:t>
            </a:r>
            <a:r>
              <a:rPr lang="fr-FR" sz="1300" b="0" i="0" u="none" strike="noStrike" dirty="0">
                <a:solidFill>
                  <a:srgbClr val="1E1E1E"/>
                </a:solidFill>
                <a:effectLst/>
              </a:rPr>
              <a:t> </a:t>
            </a:r>
            <a:r>
              <a:rPr lang="fr-FR" sz="1300" b="0" i="0" u="none" strike="noStrike" dirty="0" err="1">
                <a:solidFill>
                  <a:srgbClr val="1E1E1E"/>
                </a:solidFill>
                <a:effectLst/>
              </a:rPr>
              <a:t>measures</a:t>
            </a:r>
            <a:r>
              <a:rPr lang="fr-FR" sz="1300" b="0" i="0" u="none" strike="noStrike" dirty="0">
                <a:solidFill>
                  <a:srgbClr val="1E1E1E"/>
                </a:solidFill>
                <a:effectLst/>
              </a:rPr>
              <a:t> to phasing out the </a:t>
            </a:r>
            <a:r>
              <a:rPr lang="fr-FR" sz="1300" b="0" i="0" u="none" strike="noStrike" dirty="0" err="1">
                <a:solidFill>
                  <a:srgbClr val="1E1E1E"/>
                </a:solidFill>
                <a:effectLst/>
              </a:rPr>
              <a:t>consumption</a:t>
            </a:r>
            <a:r>
              <a:rPr lang="fr-FR" sz="1300" b="0" i="0" u="none" strike="noStrike" dirty="0">
                <a:solidFill>
                  <a:srgbClr val="1E1E1E"/>
                </a:solidFill>
                <a:effectLst/>
              </a:rPr>
              <a:t> of ozone-</a:t>
            </a:r>
            <a:r>
              <a:rPr lang="fr-FR" sz="1300" b="0" i="0" u="none" strike="noStrike" dirty="0" err="1">
                <a:solidFill>
                  <a:srgbClr val="1E1E1E"/>
                </a:solidFill>
                <a:effectLst/>
              </a:rPr>
              <a:t>depleting</a:t>
            </a:r>
            <a:r>
              <a:rPr lang="fr-FR" sz="1300" b="0" i="0" u="none" strike="noStrike" dirty="0">
                <a:solidFill>
                  <a:srgbClr val="1E1E1E"/>
                </a:solidFill>
                <a:effectLst/>
              </a:rPr>
              <a:t> substances </a:t>
            </a:r>
            <a:r>
              <a:rPr lang="fr-FR" sz="1300" b="0" i="0" u="none" strike="noStrike" dirty="0" err="1">
                <a:solidFill>
                  <a:srgbClr val="1E1E1E"/>
                </a:solidFill>
                <a:effectLst/>
              </a:rPr>
              <a:t>including</a:t>
            </a:r>
            <a:r>
              <a:rPr lang="fr-FR" sz="1300" b="0" i="0" u="none" strike="noStrike" dirty="0">
                <a:solidFill>
                  <a:srgbClr val="1E1E1E"/>
                </a:solidFill>
                <a:effectLst/>
              </a:rPr>
              <a:t> </a:t>
            </a:r>
            <a:r>
              <a:rPr lang="fr-FR" sz="1300" b="0" i="0" u="none" strike="noStrike" dirty="0" err="1">
                <a:solidFill>
                  <a:srgbClr val="1E1E1E"/>
                </a:solidFill>
                <a:effectLst/>
              </a:rPr>
              <a:t>HCFCs</a:t>
            </a:r>
            <a:r>
              <a:rPr lang="fr-FR" sz="1300" b="0" i="0" u="none" strike="noStrike" dirty="0">
                <a:solidFill>
                  <a:srgbClr val="1E1E1E"/>
                </a:solidFill>
                <a:effectLst/>
              </a:rPr>
              <a:t>.</a:t>
            </a:r>
          </a:p>
        </p:txBody>
      </p:sp>
      <p:sp>
        <p:nvSpPr>
          <p:cNvPr id="2" name="TextBox 1">
            <a:extLst>
              <a:ext uri="{FF2B5EF4-FFF2-40B4-BE49-F238E27FC236}">
                <a16:creationId xmlns:a16="http://schemas.microsoft.com/office/drawing/2014/main" id="{F3FD7A73-26AD-9F29-2BCE-673D6A0A7E8D}"/>
              </a:ext>
            </a:extLst>
          </p:cNvPr>
          <p:cNvSpPr txBox="1"/>
          <p:nvPr/>
        </p:nvSpPr>
        <p:spPr>
          <a:xfrm>
            <a:off x="6859102" y="5736914"/>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631AA7CE-C7C0-E3E9-77D0-A33289A6CD9F}"/>
              </a:ext>
            </a:extLst>
          </p:cNvPr>
          <p:cNvSpPr txBox="1"/>
          <p:nvPr/>
        </p:nvSpPr>
        <p:spPr>
          <a:xfrm>
            <a:off x="6854496" y="6123434"/>
            <a:ext cx="3340892" cy="400110"/>
          </a:xfrm>
          <a:prstGeom prst="rect">
            <a:avLst/>
          </a:prstGeom>
          <a:noFill/>
        </p:spPr>
        <p:txBody>
          <a:bodyPr wrap="square">
            <a:spAutoFit/>
          </a:bodyPr>
          <a:lstStyle/>
          <a:p>
            <a:r>
              <a:rPr lang="az-Cyrl-AZ" sz="2000" dirty="0">
                <a:solidFill>
                  <a:srgbClr val="1B3A7F"/>
                </a:solidFill>
                <a:hlinkClick r:id="rId3">
                  <a:extLst>
                    <a:ext uri="{A12FA001-AC4F-418D-AE19-62706E023703}">
                      <ahyp:hlinkClr xmlns:ahyp="http://schemas.microsoft.com/office/drawing/2018/hyperlinkcolor" val="tx"/>
                    </a:ext>
                  </a:extLst>
                </a:hlinkClick>
              </a:rPr>
              <a:t>Читать на русском здесь</a:t>
            </a:r>
            <a:endParaRPr lang="en-GB" sz="2000" dirty="0">
              <a:solidFill>
                <a:srgbClr val="1B3A7F"/>
              </a:solidFill>
            </a:endParaRPr>
          </a:p>
        </p:txBody>
      </p:sp>
      <p:sp>
        <p:nvSpPr>
          <p:cNvPr id="3" name="Ellipse 2">
            <a:extLst>
              <a:ext uri="{FF2B5EF4-FFF2-40B4-BE49-F238E27FC236}">
                <a16:creationId xmlns:a16="http://schemas.microsoft.com/office/drawing/2014/main" id="{FCE5577E-1D03-5AEB-98BB-49B41948A24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9" name="Image 8" descr="Une image contenant symbole, conception&#10;&#10;Description générée automatiquement">
            <a:extLst>
              <a:ext uri="{FF2B5EF4-FFF2-40B4-BE49-F238E27FC236}">
                <a16:creationId xmlns:a16="http://schemas.microsoft.com/office/drawing/2014/main" id="{9280E690-4C85-AE10-5A1D-9A79064D50B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24" name="Text Box 6">
            <a:extLst>
              <a:ext uri="{FF2B5EF4-FFF2-40B4-BE49-F238E27FC236}">
                <a16:creationId xmlns:a16="http://schemas.microsoft.com/office/drawing/2014/main" id="{52BC78BB-B6B0-7259-5D45-7D93020AB7DD}"/>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6" name="Image 25" descr="Une image contenant texte, capture d’écran&#10;&#10;Description générée automatiquement">
            <a:hlinkClick r:id="rId2"/>
            <a:extLst>
              <a:ext uri="{FF2B5EF4-FFF2-40B4-BE49-F238E27FC236}">
                <a16:creationId xmlns:a16="http://schemas.microsoft.com/office/drawing/2014/main" id="{A94AFDE5-CD2D-A9BF-BF39-703C4D79523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37208" y="970682"/>
            <a:ext cx="3300623" cy="4667499"/>
          </a:xfrm>
          <a:prstGeom prst="rect">
            <a:avLst/>
          </a:prstGeom>
        </p:spPr>
      </p:pic>
      <p:sp>
        <p:nvSpPr>
          <p:cNvPr id="27" name="Ellipse 26">
            <a:hlinkClick r:id="rId6" action="ppaction://hlinksldjump"/>
            <a:extLst>
              <a:ext uri="{FF2B5EF4-FFF2-40B4-BE49-F238E27FC236}">
                <a16:creationId xmlns:a16="http://schemas.microsoft.com/office/drawing/2014/main" id="{357B8C16-A0D7-134A-1924-5EEB0DE3B954}"/>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8" name="Graphique 27" descr="Cercle avec flèche gauche avec un remplissage uni">
            <a:hlinkClick r:id="rId6" action="ppaction://hlinksldjump"/>
            <a:extLst>
              <a:ext uri="{FF2B5EF4-FFF2-40B4-BE49-F238E27FC236}">
                <a16:creationId xmlns:a16="http://schemas.microsoft.com/office/drawing/2014/main" id="{99BC9E14-298B-A1A1-FE36-C008B44484F4}"/>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9" name="Ellipse 28">
            <a:hlinkClick r:id="rId8" action="ppaction://hlinksldjump"/>
            <a:extLst>
              <a:ext uri="{FF2B5EF4-FFF2-40B4-BE49-F238E27FC236}">
                <a16:creationId xmlns:a16="http://schemas.microsoft.com/office/drawing/2014/main" id="{BA1C2E98-787E-D80F-F7C5-18DFCF7B9C5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30" name="Graphique 29" descr="Logement avec un remplissage uni">
            <a:hlinkClick r:id="rId8" action="ppaction://hlinksldjump"/>
            <a:extLst>
              <a:ext uri="{FF2B5EF4-FFF2-40B4-BE49-F238E27FC236}">
                <a16:creationId xmlns:a16="http://schemas.microsoft.com/office/drawing/2014/main" id="{D4BFDB83-78DC-B109-369E-0F0DC94F60B6}"/>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78478124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7"/>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7"/>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9"/>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3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7" grpId="1" animBg="1"/>
      <p:bldP spid="29" grpId="0" animBg="1"/>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FC77C8-3DF3-E071-F39D-8957F195015B}"/>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C394AC87-5CB3-770A-1BAD-72155EAECA8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D9EC3E5-56C6-A863-8935-3712A00D19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9A8D0122-DB54-821C-9152-BCC40D5D64C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97F61410-51B4-11D5-A3C6-22DF6CEDBA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DB9CBD6F-0E41-AEF0-0DA1-2EBC92E14F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ECE3F89C-62B4-5631-7954-67F7B723410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9154BF60-F70F-C421-97C4-C3586EB06E5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FA2C4272-8FF1-D233-CD75-80337FB2A2DF}"/>
              </a:ext>
            </a:extLst>
          </p:cNvPr>
          <p:cNvSpPr txBox="1"/>
          <p:nvPr/>
        </p:nvSpPr>
        <p:spPr>
          <a:xfrm>
            <a:off x="6803170" y="801918"/>
            <a:ext cx="4931632" cy="1728000"/>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Legislative and Policy Options to Control Hydrofluorocarbons </a:t>
            </a:r>
            <a:r>
              <a:rPr kumimoji="0" lang="en-GB" sz="3200" b="0" i="1" u="none" strike="noStrike" kern="1200" cap="none" spc="0" normalizeH="0" baseline="0" noProof="0" dirty="0">
                <a:ln>
                  <a:noFill/>
                </a:ln>
                <a:solidFill>
                  <a:prstClr val="black"/>
                </a:solidFill>
                <a:effectLst/>
                <a:uLnTx/>
                <a:uFillTx/>
                <a:ea typeface="+mn-ea"/>
                <a:cs typeface="+mn-cs"/>
              </a:rPr>
              <a:t>(2018)</a:t>
            </a:r>
          </a:p>
        </p:txBody>
      </p:sp>
      <p:sp>
        <p:nvSpPr>
          <p:cNvPr id="10" name="Content Placeholder 2">
            <a:extLst>
              <a:ext uri="{FF2B5EF4-FFF2-40B4-BE49-F238E27FC236}">
                <a16:creationId xmlns:a16="http://schemas.microsoft.com/office/drawing/2014/main" id="{E7C3322E-9056-2FC6-C2ED-ECDE6A1D4165}"/>
              </a:ext>
            </a:extLst>
          </p:cNvPr>
          <p:cNvSpPr>
            <a:spLocks noGrp="1"/>
          </p:cNvSpPr>
          <p:nvPr>
            <p:ph idx="4294967295"/>
          </p:nvPr>
        </p:nvSpPr>
        <p:spPr>
          <a:xfrm>
            <a:off x="6861502" y="2490714"/>
            <a:ext cx="4931632" cy="3825025"/>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In order to follow and facilitate the HFC phase-down schedules contained in the Kigali Amendment, the Parties, including both developed and developing countries, will have to implement certain measures. This booklet contains a recommended set of legislative and policy options which the developing (Article 5) countries may wish to consider for implementation. It is intended to be a guide/tool for countries. It complements the previous publication “HCFC Policy &amp; Legislative Options: A Guide for Developing Countries“</a:t>
            </a:r>
          </a:p>
        </p:txBody>
      </p:sp>
      <p:sp>
        <p:nvSpPr>
          <p:cNvPr id="2" name="Ellipse 1">
            <a:extLst>
              <a:ext uri="{FF2B5EF4-FFF2-40B4-BE49-F238E27FC236}">
                <a16:creationId xmlns:a16="http://schemas.microsoft.com/office/drawing/2014/main" id="{8CAB81E9-4A91-A54F-C407-9000CF1367F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descr="Une image contenant symbole, conception&#10;&#10;Description générée automatiquement">
            <a:extLst>
              <a:ext uri="{FF2B5EF4-FFF2-40B4-BE49-F238E27FC236}">
                <a16:creationId xmlns:a16="http://schemas.microsoft.com/office/drawing/2014/main" id="{4B0C6044-B2BB-5E37-3092-D5AB24367C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20" name="Text Box 6">
            <a:extLst>
              <a:ext uri="{FF2B5EF4-FFF2-40B4-BE49-F238E27FC236}">
                <a16:creationId xmlns:a16="http://schemas.microsoft.com/office/drawing/2014/main" id="{920CC95F-36D8-2130-9026-B09793549DFE}"/>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1" name="Image 20" descr="Une image contenant texte, nuage, ciel, capture d’écran&#10;&#10;Description générée automatiquement">
            <a:hlinkClick r:id="rId3"/>
            <a:extLst>
              <a:ext uri="{FF2B5EF4-FFF2-40B4-BE49-F238E27FC236}">
                <a16:creationId xmlns:a16="http://schemas.microsoft.com/office/drawing/2014/main" id="{81406FD7-DD39-8D83-AE6D-BE81658C323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34988" y="962167"/>
            <a:ext cx="3323621" cy="4701158"/>
          </a:xfrm>
          <a:prstGeom prst="rect">
            <a:avLst/>
          </a:prstGeom>
        </p:spPr>
      </p:pic>
      <p:sp>
        <p:nvSpPr>
          <p:cNvPr id="8" name="Ellipse 7">
            <a:hlinkClick r:id="rId5" action="ppaction://hlinksldjump"/>
            <a:extLst>
              <a:ext uri="{FF2B5EF4-FFF2-40B4-BE49-F238E27FC236}">
                <a16:creationId xmlns:a16="http://schemas.microsoft.com/office/drawing/2014/main" id="{CB44F1FC-02D5-8EAA-7E24-82AC93BC6ACE}"/>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1" name="Graphique 10" descr="Cercle avec flèche gauche avec un remplissage uni">
            <a:hlinkClick r:id="rId5" action="ppaction://hlinksldjump"/>
            <a:extLst>
              <a:ext uri="{FF2B5EF4-FFF2-40B4-BE49-F238E27FC236}">
                <a16:creationId xmlns:a16="http://schemas.microsoft.com/office/drawing/2014/main" id="{D5B6EE04-A642-17D1-7CC7-4C3C25B43EF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5" name="Ellipse 24">
            <a:hlinkClick r:id="rId7" action="ppaction://hlinksldjump"/>
            <a:extLst>
              <a:ext uri="{FF2B5EF4-FFF2-40B4-BE49-F238E27FC236}">
                <a16:creationId xmlns:a16="http://schemas.microsoft.com/office/drawing/2014/main" id="{DB8A894A-9BF6-24E2-D6F6-E86F3FFA4CF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7" action="ppaction://hlinksldjump"/>
            <a:extLst>
              <a:ext uri="{FF2B5EF4-FFF2-40B4-BE49-F238E27FC236}">
                <a16:creationId xmlns:a16="http://schemas.microsoft.com/office/drawing/2014/main" id="{E00D9DF1-E2DC-00F7-64E3-26430A12277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9" name="TextBox 1">
            <a:extLst>
              <a:ext uri="{FF2B5EF4-FFF2-40B4-BE49-F238E27FC236}">
                <a16:creationId xmlns:a16="http://schemas.microsoft.com/office/drawing/2014/main" id="{2F0ED2F2-6013-F028-E770-6FACFFE84A5F}"/>
              </a:ext>
            </a:extLst>
          </p:cNvPr>
          <p:cNvSpPr txBox="1"/>
          <p:nvPr/>
        </p:nvSpPr>
        <p:spPr>
          <a:xfrm>
            <a:off x="6790731" y="5115820"/>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2" name="TextBox 2">
            <a:extLst>
              <a:ext uri="{FF2B5EF4-FFF2-40B4-BE49-F238E27FC236}">
                <a16:creationId xmlns:a16="http://schemas.microsoft.com/office/drawing/2014/main" id="{30A9462A-1F33-853F-AED6-E55B9EF2B2E4}"/>
              </a:ext>
            </a:extLst>
          </p:cNvPr>
          <p:cNvSpPr txBox="1"/>
          <p:nvPr/>
        </p:nvSpPr>
        <p:spPr>
          <a:xfrm>
            <a:off x="6803170" y="479713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3" name="TextBox 4">
            <a:extLst>
              <a:ext uri="{FF2B5EF4-FFF2-40B4-BE49-F238E27FC236}">
                <a16:creationId xmlns:a16="http://schemas.microsoft.com/office/drawing/2014/main" id="{7B8B8B8C-2592-3AE3-00E1-E73875B87AD5}"/>
              </a:ext>
            </a:extLst>
          </p:cNvPr>
          <p:cNvSpPr txBox="1"/>
          <p:nvPr/>
        </p:nvSpPr>
        <p:spPr>
          <a:xfrm>
            <a:off x="6790731" y="585882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Léalo en </a:t>
            </a:r>
            <a:r>
              <a:rPr kumimoji="0" lang="en-GB" sz="2000" b="0" i="0" u="none" strike="noStrike" kern="1200" cap="none" spc="0" normalizeH="0" baseline="0" noProof="0" dirty="0" err="1">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4" name="TextBox 5">
            <a:extLst>
              <a:ext uri="{FF2B5EF4-FFF2-40B4-BE49-F238E27FC236}">
                <a16:creationId xmlns:a16="http://schemas.microsoft.com/office/drawing/2014/main" id="{9AF632C9-438A-72A5-2729-E063FE01B14D}"/>
              </a:ext>
            </a:extLst>
          </p:cNvPr>
          <p:cNvSpPr txBox="1"/>
          <p:nvPr/>
        </p:nvSpPr>
        <p:spPr>
          <a:xfrm>
            <a:off x="6803170" y="548282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Tree>
    <p:extLst>
      <p:ext uri="{BB962C8B-B14F-4D97-AF65-F5344CB8AC3E}">
        <p14:creationId xmlns:p14="http://schemas.microsoft.com/office/powerpoint/2010/main" val="165846632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8"/>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8"/>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5"/>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25" grpId="0" animBg="1"/>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94A2F5-F024-5EA8-90E2-B3E24CE9C2D1}"/>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5E39038-3991-6FED-D9DE-47D604F5F9C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31B116B0-5D73-6C9C-88E2-C11BF085C49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BAB5E1B-513F-6EEB-2F89-F800CC6BCBB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B9C0D9EB-6ACC-5809-703E-36547914CF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31ED47D-F750-6556-3ADD-D3383A6626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348C1346-E281-A50D-217C-81C2270BDD7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503FB368-2CBA-6710-9D1C-F838C1E72EE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DF7BF6E-41F7-4604-B78D-8B1CD5FF58F2}"/>
              </a:ext>
            </a:extLst>
          </p:cNvPr>
          <p:cNvSpPr txBox="1"/>
          <p:nvPr/>
        </p:nvSpPr>
        <p:spPr>
          <a:xfrm>
            <a:off x="6731922" y="1122190"/>
            <a:ext cx="5002879" cy="1395647"/>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Phasing-out HCFC in Small and Medium-sized Foam Enterprises </a:t>
            </a:r>
            <a:r>
              <a:rPr kumimoji="0" lang="en-GB" sz="3200" b="0" i="1" u="none" strike="noStrike" kern="1200" cap="none" spc="0" normalizeH="0" baseline="0" noProof="0" dirty="0">
                <a:ln>
                  <a:noFill/>
                </a:ln>
                <a:solidFill>
                  <a:prstClr val="black"/>
                </a:solidFill>
                <a:effectLst/>
                <a:uLnTx/>
                <a:uFillTx/>
                <a:ea typeface="+mn-ea"/>
                <a:cs typeface="+mn-cs"/>
              </a:rPr>
              <a:t>(2015)</a:t>
            </a:r>
          </a:p>
        </p:txBody>
      </p:sp>
      <p:sp>
        <p:nvSpPr>
          <p:cNvPr id="10" name="Content Placeholder 2">
            <a:extLst>
              <a:ext uri="{FF2B5EF4-FFF2-40B4-BE49-F238E27FC236}">
                <a16:creationId xmlns:a16="http://schemas.microsoft.com/office/drawing/2014/main" id="{25B4718C-264A-8B1E-E504-D8806B48532A}"/>
              </a:ext>
            </a:extLst>
          </p:cNvPr>
          <p:cNvSpPr>
            <a:spLocks noGrp="1"/>
          </p:cNvSpPr>
          <p:nvPr>
            <p:ph idx="4294967295"/>
          </p:nvPr>
        </p:nvSpPr>
        <p:spPr>
          <a:xfrm>
            <a:off x="6731921" y="2544849"/>
            <a:ext cx="5002879" cy="1519166"/>
          </a:xfrm>
          <a:prstGeom prst="rect">
            <a:avLst/>
          </a:prstGeom>
        </p:spPr>
        <p:txBody>
          <a:bodyPr vert="horz" lIns="91440" tIns="45720" rIns="91440" bIns="45720" rtlCol="0">
            <a:normAutofit lnSpcReduction="10000"/>
          </a:bodyPr>
          <a:lstStyle/>
          <a:p>
            <a:pPr marL="0" indent="0">
              <a:lnSpc>
                <a:spcPct val="110000"/>
              </a:lnSpc>
              <a:spcBef>
                <a:spcPts val="0"/>
              </a:spcBef>
              <a:buNone/>
            </a:pPr>
            <a:r>
              <a:rPr lang="en-GB" sz="1300" dirty="0"/>
              <a:t>This booklet aims to assist foam enterprises, especially SMEs, to better understand policies on HCFC phase-out, access to assistance from the Multilateral Fund for the Implementation of the Montreal Protocol and access alternative technologies in different foam applications taking into account challenges in converting to alternative technology. It also discusses some tips on how to identify enterprises that may use HCFCs and verify the HCFCs consumption of enterprises.</a:t>
            </a:r>
          </a:p>
        </p:txBody>
      </p:sp>
      <p:sp>
        <p:nvSpPr>
          <p:cNvPr id="2" name="TextBox 1">
            <a:extLst>
              <a:ext uri="{FF2B5EF4-FFF2-40B4-BE49-F238E27FC236}">
                <a16:creationId xmlns:a16="http://schemas.microsoft.com/office/drawing/2014/main" id="{C29287B8-5A63-A4D6-36B9-A03D707DE341}"/>
              </a:ext>
            </a:extLst>
          </p:cNvPr>
          <p:cNvSpPr txBox="1"/>
          <p:nvPr/>
        </p:nvSpPr>
        <p:spPr>
          <a:xfrm>
            <a:off x="6915220" y="5330061"/>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BAA64139-CFA1-3387-3DD9-5DDBF636BB41}"/>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9189BECD-3F06-8C48-1003-9DFC0669CB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EFB54958-891A-0AF7-BB37-DAAFC6ECEC58}"/>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8" name="Image 17" descr="Une image contenant texte, lettre, capture d’écran, fournitures de bureau&#10;&#10;Description générée automatiquement">
            <a:hlinkClick r:id="rId2"/>
            <a:extLst>
              <a:ext uri="{FF2B5EF4-FFF2-40B4-BE49-F238E27FC236}">
                <a16:creationId xmlns:a16="http://schemas.microsoft.com/office/drawing/2014/main" id="{FE683158-36D9-8EDC-460E-4E09BADF8CA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07239" y="920430"/>
            <a:ext cx="3360561" cy="4768004"/>
          </a:xfrm>
          <a:prstGeom prst="rect">
            <a:avLst/>
          </a:prstGeom>
        </p:spPr>
      </p:pic>
      <p:sp>
        <p:nvSpPr>
          <p:cNvPr id="20" name="Ellipse 19">
            <a:hlinkClick r:id="rId5" action="ppaction://hlinksldjump"/>
            <a:extLst>
              <a:ext uri="{FF2B5EF4-FFF2-40B4-BE49-F238E27FC236}">
                <a16:creationId xmlns:a16="http://schemas.microsoft.com/office/drawing/2014/main" id="{47992B91-BAF9-1A10-7647-C28D3C0BF6B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5" action="ppaction://hlinksldjump"/>
            <a:extLst>
              <a:ext uri="{FF2B5EF4-FFF2-40B4-BE49-F238E27FC236}">
                <a16:creationId xmlns:a16="http://schemas.microsoft.com/office/drawing/2014/main" id="{89885E61-4DEA-020D-D11F-9AF9C9B1CC7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426EABFF-29AA-3A2D-6182-7492A9A4E50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5C09BAF7-60C6-18A1-932E-8892CCEA197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79304251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0"/>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2" grpId="0" animBg="1"/>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8A8E9-F8D0-5880-3B1E-B11696DCBD8E}"/>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ECE2C0BA-CE6A-67A0-8F83-F10FCC42CE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7BD4039-48C4-C16C-33E0-53B53EDD5C9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4F7CCDE6-BF1F-72E3-241E-0E7BE73C548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BAEA0BEF-7E21-7985-22CF-B3F844DC17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FDE1DB5A-A194-1872-BAE9-2F29CE45FE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6DD9CB95-2691-3FE7-A72C-B35CFBC3705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6ECEF1D6-94FF-E4F3-DA7A-CBCAF5AD95CF}"/>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DF9296C-56D2-C44A-7525-FC63AA18C781}"/>
              </a:ext>
            </a:extLst>
          </p:cNvPr>
          <p:cNvSpPr txBox="1"/>
          <p:nvPr/>
        </p:nvSpPr>
        <p:spPr>
          <a:xfrm>
            <a:off x="6583014" y="1298642"/>
            <a:ext cx="4868885"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International Standards in Refrigeration and Air-Conditioning </a:t>
            </a:r>
            <a:r>
              <a:rPr kumimoji="0" lang="en-GB" sz="3200" b="0" i="1" u="none" strike="noStrike" kern="1200" cap="none" spc="0" normalizeH="0" baseline="0" noProof="0" dirty="0">
                <a:ln>
                  <a:noFill/>
                </a:ln>
                <a:solidFill>
                  <a:prstClr val="black"/>
                </a:solidFill>
                <a:effectLst/>
                <a:uLnTx/>
                <a:uFillTx/>
                <a:ea typeface="+mn-ea"/>
                <a:cs typeface="+mn-cs"/>
              </a:rPr>
              <a:t>(2015)</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7EAF1879-5429-C175-D9FF-A7F4418883CD}"/>
              </a:ext>
            </a:extLst>
          </p:cNvPr>
          <p:cNvSpPr>
            <a:spLocks noGrp="1"/>
          </p:cNvSpPr>
          <p:nvPr>
            <p:ph idx="4294967295"/>
          </p:nvPr>
        </p:nvSpPr>
        <p:spPr>
          <a:xfrm>
            <a:off x="6624565" y="2752758"/>
            <a:ext cx="4740121" cy="1777969"/>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guide is intended to provide an introduction to standards and how they can be useful in supporting the adoption of alternatives in the context of the HCFC phase-out in developing countries. It also includes an overview of existing standards related to HCFCs and their alternatives, barriers to alternatives, the process of the adoption of international and regional standards at the national level, barriers to the adoption and how to overcome them.</a:t>
            </a:r>
            <a:endParaRPr lang="en-US" sz="1300" dirty="0"/>
          </a:p>
        </p:txBody>
      </p:sp>
      <p:sp>
        <p:nvSpPr>
          <p:cNvPr id="2" name="TextBox 1">
            <a:extLst>
              <a:ext uri="{FF2B5EF4-FFF2-40B4-BE49-F238E27FC236}">
                <a16:creationId xmlns:a16="http://schemas.microsoft.com/office/drawing/2014/main" id="{07FA9C4E-6270-C9F2-9CA9-118C10125575}"/>
              </a:ext>
            </a:extLst>
          </p:cNvPr>
          <p:cNvSpPr txBox="1"/>
          <p:nvPr/>
        </p:nvSpPr>
        <p:spPr>
          <a:xfrm>
            <a:off x="6697110" y="4939109"/>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DBDD745B-D665-F59B-2E8E-BD8B2A300071}"/>
              </a:ext>
            </a:extLst>
          </p:cNvPr>
          <p:cNvSpPr txBox="1"/>
          <p:nvPr/>
        </p:nvSpPr>
        <p:spPr>
          <a:xfrm>
            <a:off x="6697110" y="5321743"/>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-le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français</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53F83407-1AAD-1AA6-C6B6-A7A11DD85E91}"/>
              </a:ext>
            </a:extLst>
          </p:cNvPr>
          <p:cNvSpPr txBox="1"/>
          <p:nvPr/>
        </p:nvSpPr>
        <p:spPr>
          <a:xfrm>
            <a:off x="6697110" y="6185420"/>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1" name="TextBox 10">
            <a:extLst>
              <a:ext uri="{FF2B5EF4-FFF2-40B4-BE49-F238E27FC236}">
                <a16:creationId xmlns:a16="http://schemas.microsoft.com/office/drawing/2014/main" id="{2A9D8E8E-96D0-9E45-A712-A6E80CE9B00E}"/>
              </a:ext>
            </a:extLst>
          </p:cNvPr>
          <p:cNvSpPr txBox="1"/>
          <p:nvPr/>
        </p:nvSpPr>
        <p:spPr>
          <a:xfrm>
            <a:off x="6697110" y="5785310"/>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Читать на русском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C4E5346E-4E5C-ECB6-F804-FD5D401B714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9" name="Image 8" descr="Une image contenant symbole, conception&#10;&#10;Description générée automatiquement">
            <a:extLst>
              <a:ext uri="{FF2B5EF4-FFF2-40B4-BE49-F238E27FC236}">
                <a16:creationId xmlns:a16="http://schemas.microsoft.com/office/drawing/2014/main" id="{1DBE4FDD-851D-C42F-05E6-F127F5AC135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8" name="Text Box 6">
            <a:extLst>
              <a:ext uri="{FF2B5EF4-FFF2-40B4-BE49-F238E27FC236}">
                <a16:creationId xmlns:a16="http://schemas.microsoft.com/office/drawing/2014/main" id="{6A088394-93AB-6B46-4DD8-332F804926F0}"/>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0" name="Image 19" descr="Une image contenant texte, habits, capture d’écran, personne&#10;&#10;Description générée automatiquement">
            <a:hlinkClick r:id="rId2"/>
            <a:extLst>
              <a:ext uri="{FF2B5EF4-FFF2-40B4-BE49-F238E27FC236}">
                <a16:creationId xmlns:a16="http://schemas.microsoft.com/office/drawing/2014/main" id="{759B5A62-F082-E698-1250-16DB08AF9AD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520201" y="1016245"/>
            <a:ext cx="3217309" cy="4516607"/>
          </a:xfrm>
          <a:prstGeom prst="rect">
            <a:avLst/>
          </a:prstGeom>
        </p:spPr>
      </p:pic>
      <p:sp>
        <p:nvSpPr>
          <p:cNvPr id="23" name="Ellipse 22">
            <a:hlinkClick r:id="rId8" action="ppaction://hlinksldjump"/>
            <a:extLst>
              <a:ext uri="{FF2B5EF4-FFF2-40B4-BE49-F238E27FC236}">
                <a16:creationId xmlns:a16="http://schemas.microsoft.com/office/drawing/2014/main" id="{271EBFC5-5520-20DC-1A3F-24CC99213426}"/>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Cercle avec flèche gauche avec un remplissage uni">
            <a:hlinkClick r:id="rId8" action="ppaction://hlinksldjump"/>
            <a:extLst>
              <a:ext uri="{FF2B5EF4-FFF2-40B4-BE49-F238E27FC236}">
                <a16:creationId xmlns:a16="http://schemas.microsoft.com/office/drawing/2014/main" id="{12143BD9-C3BC-B145-2341-3D5C1FBCDF6A}"/>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
        <p:nvSpPr>
          <p:cNvPr id="25" name="Ellipse 24">
            <a:hlinkClick r:id="rId10" action="ppaction://hlinksldjump"/>
            <a:extLst>
              <a:ext uri="{FF2B5EF4-FFF2-40B4-BE49-F238E27FC236}">
                <a16:creationId xmlns:a16="http://schemas.microsoft.com/office/drawing/2014/main" id="{56AECB2B-5D29-59F3-9FC7-AF1870F5F25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10" action="ppaction://hlinksldjump"/>
            <a:extLst>
              <a:ext uri="{FF2B5EF4-FFF2-40B4-BE49-F238E27FC236}">
                <a16:creationId xmlns:a16="http://schemas.microsoft.com/office/drawing/2014/main" id="{8B5C5470-BE85-D8CE-3C0E-177AD1777E4D}"/>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66271608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4"/>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5"/>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5" grpId="0" animBg="1"/>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4E5B4-61E1-E25B-969B-A5604698E782}"/>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CCFB86C-EBBA-E72B-6DC2-2DCBCAF5BB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A45AD533-4DE7-A1B3-CF03-E9AFAA7AE5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943CA9E4-CE4D-702D-31AE-871ED6EA40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B7CE62FA-9531-9975-5EBE-3C235FC811B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F5E78561-E6C1-7144-AEC9-B7433C1CCF8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2498B8D0-B655-6C2C-079A-3073F814F8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F06AA383-B7E1-265D-F21D-95A2D06BD0A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C5C0E20D-2650-738F-55E1-A81DF5A299D9}"/>
              </a:ext>
            </a:extLst>
          </p:cNvPr>
          <p:cNvSpPr txBox="1"/>
          <p:nvPr/>
        </p:nvSpPr>
        <p:spPr>
          <a:xfrm>
            <a:off x="6657171" y="1273642"/>
            <a:ext cx="4741251"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a:ln>
                  <a:noFill/>
                </a:ln>
                <a:solidFill>
                  <a:prstClr val="black"/>
                </a:solidFill>
                <a:effectLst/>
                <a:uLnTx/>
                <a:uFillTx/>
                <a:ea typeface="+mn-ea"/>
                <a:cs typeface="+mn-cs"/>
              </a:rPr>
              <a:t>National Certification Schemes for Refrigeration and Air-conditioning service technicians </a:t>
            </a:r>
            <a:r>
              <a:rPr kumimoji="0" lang="en-US" sz="3200" b="0" i="1" u="none" strike="noStrike" kern="1200" cap="none" spc="0" normalizeH="0" baseline="0" noProof="0" dirty="0">
                <a:ln>
                  <a:noFill/>
                </a:ln>
                <a:solidFill>
                  <a:prstClr val="black"/>
                </a:solidFill>
                <a:effectLst/>
                <a:uLnTx/>
                <a:uFillTx/>
                <a:ea typeface="+mn-ea"/>
                <a:cs typeface="+mn-cs"/>
              </a:rPr>
              <a:t>(2015)</a:t>
            </a:r>
          </a:p>
        </p:txBody>
      </p:sp>
      <p:sp>
        <p:nvSpPr>
          <p:cNvPr id="10" name="Content Placeholder 2">
            <a:extLst>
              <a:ext uri="{FF2B5EF4-FFF2-40B4-BE49-F238E27FC236}">
                <a16:creationId xmlns:a16="http://schemas.microsoft.com/office/drawing/2014/main" id="{E19CD9E3-F29A-5164-CBD3-C64CBED6E72D}"/>
              </a:ext>
            </a:extLst>
          </p:cNvPr>
          <p:cNvSpPr>
            <a:spLocks noGrp="1"/>
          </p:cNvSpPr>
          <p:nvPr>
            <p:ph idx="4294967295"/>
          </p:nvPr>
        </p:nvSpPr>
        <p:spPr>
          <a:xfrm>
            <a:off x="6657171" y="2979709"/>
            <a:ext cx="4741251" cy="148852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It is expected that in the near future there will be a considerably higher uptake around the world, and particularly in developing countries of ‘alternative refrigerants’, such as hydrocarbons, ammonia, carbon dioxide, unsaturated hydrofluorocarbons (HFCs) –or </a:t>
            </a:r>
            <a:r>
              <a:rPr lang="en-GB" sz="1300" dirty="0" err="1"/>
              <a:t>hydrofluoroolefins</a:t>
            </a:r>
            <a:r>
              <a:rPr lang="en-GB" sz="1300" dirty="0"/>
              <a:t> (HFOs) and HFOs mixtures.</a:t>
            </a:r>
            <a:endParaRPr lang="en-US" sz="1300" dirty="0"/>
          </a:p>
        </p:txBody>
      </p:sp>
      <p:sp>
        <p:nvSpPr>
          <p:cNvPr id="2" name="TextBox 1">
            <a:extLst>
              <a:ext uri="{FF2B5EF4-FFF2-40B4-BE49-F238E27FC236}">
                <a16:creationId xmlns:a16="http://schemas.microsoft.com/office/drawing/2014/main" id="{34BA77D3-873A-4E3C-DEBF-1F403F9E949C}"/>
              </a:ext>
            </a:extLst>
          </p:cNvPr>
          <p:cNvSpPr txBox="1"/>
          <p:nvPr/>
        </p:nvSpPr>
        <p:spPr>
          <a:xfrm>
            <a:off x="6663453" y="4986018"/>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C42715DD-F3C4-B09F-FD08-29F040BD830C}"/>
              </a:ext>
            </a:extLst>
          </p:cNvPr>
          <p:cNvSpPr txBox="1"/>
          <p:nvPr/>
        </p:nvSpPr>
        <p:spPr>
          <a:xfrm>
            <a:off x="6657171" y="5433496"/>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-le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français</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Ellipse 5">
            <a:extLst>
              <a:ext uri="{FF2B5EF4-FFF2-40B4-BE49-F238E27FC236}">
                <a16:creationId xmlns:a16="http://schemas.microsoft.com/office/drawing/2014/main" id="{264397D4-2D8F-5C8C-2A90-0324FEC04C34}"/>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9" name="Image 8" descr="Une image contenant symbole, conception&#10;&#10;Description générée automatiquement">
            <a:extLst>
              <a:ext uri="{FF2B5EF4-FFF2-40B4-BE49-F238E27FC236}">
                <a16:creationId xmlns:a16="http://schemas.microsoft.com/office/drawing/2014/main" id="{AD756912-916F-F3BB-9FE8-1F7615FA4AF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5D7FE5E7-69D7-10C0-CBDB-4298BEE52B67}"/>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texte, capture d’écran, habits, personne&#10;&#10;Description générée automatiquement">
            <a:hlinkClick r:id="rId2"/>
            <a:extLst>
              <a:ext uri="{FF2B5EF4-FFF2-40B4-BE49-F238E27FC236}">
                <a16:creationId xmlns:a16="http://schemas.microsoft.com/office/drawing/2014/main" id="{97DE2B85-F8E0-7395-765E-566A5370B7B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96899" y="1047639"/>
            <a:ext cx="3181242" cy="4513585"/>
          </a:xfrm>
          <a:prstGeom prst="rect">
            <a:avLst/>
          </a:prstGeom>
        </p:spPr>
      </p:pic>
      <p:sp>
        <p:nvSpPr>
          <p:cNvPr id="22" name="Ellipse 21">
            <a:hlinkClick r:id="rId6" action="ppaction://hlinksldjump"/>
            <a:extLst>
              <a:ext uri="{FF2B5EF4-FFF2-40B4-BE49-F238E27FC236}">
                <a16:creationId xmlns:a16="http://schemas.microsoft.com/office/drawing/2014/main" id="{5367E70A-0E07-C71E-2AB1-F8696B30C48F}"/>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6" action="ppaction://hlinksldjump"/>
            <a:extLst>
              <a:ext uri="{FF2B5EF4-FFF2-40B4-BE49-F238E27FC236}">
                <a16:creationId xmlns:a16="http://schemas.microsoft.com/office/drawing/2014/main" id="{C88C8B3D-1062-34C2-2993-7308B6B3C52D}"/>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4" name="Ellipse 23">
            <a:hlinkClick r:id="rId8" action="ppaction://hlinksldjump"/>
            <a:extLst>
              <a:ext uri="{FF2B5EF4-FFF2-40B4-BE49-F238E27FC236}">
                <a16:creationId xmlns:a16="http://schemas.microsoft.com/office/drawing/2014/main" id="{F0E42F91-9054-F4E0-3A01-5297D479288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8" action="ppaction://hlinksldjump"/>
            <a:extLst>
              <a:ext uri="{FF2B5EF4-FFF2-40B4-BE49-F238E27FC236}">
                <a16:creationId xmlns:a16="http://schemas.microsoft.com/office/drawing/2014/main" id="{9C35C4A9-9936-EFAE-D19F-9462C15CAFA5}"/>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TextBox 5">
            <a:extLst>
              <a:ext uri="{FF2B5EF4-FFF2-40B4-BE49-F238E27FC236}">
                <a16:creationId xmlns:a16="http://schemas.microsoft.com/office/drawing/2014/main" id="{F373DAEC-0066-EC1D-9303-837E3BECC43A}"/>
              </a:ext>
            </a:extLst>
          </p:cNvPr>
          <p:cNvSpPr txBox="1"/>
          <p:nvPr/>
        </p:nvSpPr>
        <p:spPr>
          <a:xfrm>
            <a:off x="6657171" y="5876791"/>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97F"/>
                </a:solidFill>
                <a:effectLst/>
                <a:uLnTx/>
                <a:uFillTx/>
                <a:ea typeface="+mn-ea"/>
                <a:cs typeface="+mn-cs"/>
                <a:hlinkClick r:id="rId10">
                  <a:extLst>
                    <a:ext uri="{A12FA001-AC4F-418D-AE19-62706E023703}">
                      <ahyp:hlinkClr xmlns:ahyp="http://schemas.microsoft.com/office/drawing/2018/hyperlinkcolor" val="tx"/>
                    </a:ext>
                  </a:extLst>
                </a:hlinkClick>
              </a:rPr>
              <a:t>Скачайте это на русском здесь  </a:t>
            </a:r>
            <a:endParaRPr kumimoji="0" lang="en-US" sz="2000" b="0" i="0" u="none" strike="noStrike" kern="1200" cap="none" spc="0" normalizeH="0" baseline="0" noProof="0" dirty="0">
              <a:ln>
                <a:noFill/>
              </a:ln>
              <a:solidFill>
                <a:srgbClr val="1B397F"/>
              </a:solidFill>
              <a:effectLst/>
              <a:uLnTx/>
              <a:uFillTx/>
              <a:ea typeface="+mn-ea"/>
              <a:cs typeface="+mn-cs"/>
            </a:endParaRPr>
          </a:p>
        </p:txBody>
      </p:sp>
    </p:spTree>
    <p:extLst>
      <p:ext uri="{BB962C8B-B14F-4D97-AF65-F5344CB8AC3E}">
        <p14:creationId xmlns:p14="http://schemas.microsoft.com/office/powerpoint/2010/main" val="16232504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4" grpId="0" animBg="1"/>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96C8B7-4BD3-4F1D-C485-44BED2AF151A}"/>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BA29978-6B25-FC80-1768-3CBCE73CD7A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55BDD7F4-2756-4994-BF49-029B8F1FAF1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D3C4BFB9-E810-BFB6-FAB9-ECD3A066008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ED4798AD-1434-6C32-5A06-A81361B0AAE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97B9BD34-1EF9-09CC-9452-BD6A50B5D1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E8489473-B2F2-D11F-392D-DC811AC4C5B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9CCFA1A3-0B41-1DF3-47A9-CE60FD8227B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BEEECD88-995B-1D39-9D7C-D5295A6F089E}"/>
              </a:ext>
            </a:extLst>
          </p:cNvPr>
          <p:cNvSpPr txBox="1"/>
          <p:nvPr/>
        </p:nvSpPr>
        <p:spPr>
          <a:xfrm>
            <a:off x="6412727" y="706947"/>
            <a:ext cx="6088831"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700" b="0" i="0" u="none" strike="noStrike" kern="1200" cap="none" spc="0" normalizeH="0" baseline="0" noProof="0" dirty="0">
                <a:ln>
                  <a:noFill/>
                </a:ln>
                <a:solidFill>
                  <a:prstClr val="black"/>
                </a:solidFill>
                <a:effectLst/>
                <a:uLnTx/>
                <a:uFillTx/>
                <a:latin typeface="+mj-lt"/>
                <a:ea typeface="+mn-ea"/>
                <a:cs typeface="+mn-cs"/>
              </a:rPr>
              <a:t>Refrigerant Literacy e-Learning </a:t>
            </a:r>
            <a:r>
              <a:rPr kumimoji="0" lang="en-US" sz="2700" b="0" i="1" u="none" strike="noStrike" kern="1200" cap="none" spc="0" normalizeH="0" baseline="0" noProof="0" dirty="0">
                <a:ln>
                  <a:noFill/>
                </a:ln>
                <a:solidFill>
                  <a:prstClr val="black"/>
                </a:solidFill>
                <a:effectLst/>
                <a:uLnTx/>
                <a:uFillTx/>
                <a:latin typeface="+mj-lt"/>
                <a:ea typeface="+mn-ea"/>
                <a:cs typeface="+mn-cs"/>
              </a:rPr>
              <a:t>(2017)</a:t>
            </a:r>
            <a:endParaRPr kumimoji="0" lang="en-US" sz="27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BDAF78B7-D454-59B1-E543-AABADD1A7ADA}"/>
              </a:ext>
            </a:extLst>
          </p:cNvPr>
          <p:cNvSpPr>
            <a:spLocks noGrp="1"/>
          </p:cNvSpPr>
          <p:nvPr>
            <p:ph idx="4294967295"/>
          </p:nvPr>
        </p:nvSpPr>
        <p:spPr>
          <a:xfrm>
            <a:off x="6412725" y="1689573"/>
            <a:ext cx="5638802" cy="3759817"/>
          </a:xfrm>
          <a:prstGeom prst="rect">
            <a:avLst/>
          </a:prstGeom>
        </p:spPr>
        <p:txBody>
          <a:bodyPr vert="horz" lIns="91440" tIns="45720" rIns="91440" bIns="45720" rtlCol="0">
            <a:normAutofit/>
          </a:bodyPr>
          <a:lstStyle/>
          <a:p>
            <a:pPr marL="0" indent="0">
              <a:lnSpc>
                <a:spcPct val="110000"/>
              </a:lnSpc>
              <a:spcBef>
                <a:spcPts val="0"/>
              </a:spcBef>
              <a:buNone/>
            </a:pPr>
            <a:r>
              <a:rPr lang="en-US" sz="1200" dirty="0"/>
              <a:t>UN Environment and ASHRAE have partnered on a web-based course entitled “Refrigerants Literacy.” This course is 4.5 hours of instruction covering the basics of refrigerants used in air conditioning and refrigeration applications.</a:t>
            </a:r>
          </a:p>
          <a:p>
            <a:pPr marL="0" indent="0">
              <a:lnSpc>
                <a:spcPct val="110000"/>
              </a:lnSpc>
              <a:spcBef>
                <a:spcPts val="0"/>
              </a:spcBef>
              <a:buNone/>
            </a:pPr>
            <a:r>
              <a:rPr lang="en-US" sz="1200" dirty="0"/>
              <a:t>The course is mainly designed for non-specialist in HVAC&amp;R operation and servicing i.e., Non-Ozone Units (NOUs), policy makers, procurement officers, buildings owners, facility managers, etc. It is also recommended for HVAC&amp;R engineers, consultants and technical people who wish to get an holistic overview about refrigerants and its progress.</a:t>
            </a:r>
          </a:p>
          <a:p>
            <a:pPr marL="0" indent="0">
              <a:lnSpc>
                <a:spcPct val="110000"/>
              </a:lnSpc>
              <a:spcBef>
                <a:spcPts val="0"/>
              </a:spcBef>
              <a:buNone/>
            </a:pPr>
            <a:endParaRPr lang="en-US" sz="1200" dirty="0"/>
          </a:p>
          <a:p>
            <a:pPr marL="0" indent="0">
              <a:lnSpc>
                <a:spcPct val="110000"/>
              </a:lnSpc>
              <a:spcBef>
                <a:spcPts val="0"/>
              </a:spcBef>
              <a:buNone/>
            </a:pPr>
            <a:r>
              <a:rPr lang="en-US" sz="1200" dirty="0"/>
              <a:t>The course consists of 4 lessons. Lesson 1 covers refrigerants types and addresses environmental considerations. Lesson 2 deals with refrigerant classifications, including ASHRAE Standards 15 and 34. Lesson 3 addresses refrigeration selection, including residential and small commercial applications. Lesson 4 covers refrigerant management, including the development of a management plan, containers, storage, and recovery, recycling, and reclamation. In addition, the course includes interactivities in the form of knowledge checks to test the learner’s mastery of the content as well as narration to keep the learner engaged. At the end of the course, there is a compulsory examination which, if passed, earns the learner a course completion certificate. The exam consists of 35 questions with unlimited attempts.</a:t>
            </a:r>
          </a:p>
        </p:txBody>
      </p:sp>
      <p:sp>
        <p:nvSpPr>
          <p:cNvPr id="18" name="TextBox 2">
            <a:extLst>
              <a:ext uri="{FF2B5EF4-FFF2-40B4-BE49-F238E27FC236}">
                <a16:creationId xmlns:a16="http://schemas.microsoft.com/office/drawing/2014/main" id="{2D857A7C-B485-80A3-C1A0-F6E027235705}"/>
              </a:ext>
            </a:extLst>
          </p:cNvPr>
          <p:cNvSpPr txBox="1"/>
          <p:nvPr/>
        </p:nvSpPr>
        <p:spPr>
          <a:xfrm>
            <a:off x="6412723" y="5703472"/>
            <a:ext cx="3734045" cy="3847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9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Enrol here in here</a:t>
            </a:r>
            <a:endParaRPr kumimoji="0" lang="en-US" sz="1900" b="0" i="0" u="none" strike="noStrike" kern="1200" cap="none" spc="0" normalizeH="0" baseline="0" noProof="0" dirty="0">
              <a:ln>
                <a:noFill/>
              </a:ln>
              <a:solidFill>
                <a:srgbClr val="1B3A7F"/>
              </a:solidFill>
              <a:effectLst/>
              <a:uLnTx/>
              <a:uFillTx/>
              <a:ea typeface="+mn-ea"/>
              <a:cs typeface="+mn-cs"/>
            </a:endParaRPr>
          </a:p>
        </p:txBody>
      </p:sp>
      <p:sp>
        <p:nvSpPr>
          <p:cNvPr id="9" name="Ellipse 8">
            <a:extLst>
              <a:ext uri="{FF2B5EF4-FFF2-40B4-BE49-F238E27FC236}">
                <a16:creationId xmlns:a16="http://schemas.microsoft.com/office/drawing/2014/main" id="{0E558104-12E1-63C4-DA9B-F2EE0FB0E24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5" name="Image 24" descr="Une image contenant cercle, symbole, logo, Police&#10;&#10;Description générée automatiquement">
            <a:extLst>
              <a:ext uri="{FF2B5EF4-FFF2-40B4-BE49-F238E27FC236}">
                <a16:creationId xmlns:a16="http://schemas.microsoft.com/office/drawing/2014/main" id="{D0B8E364-693C-C5B4-96A6-D3EFD2C62F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67" y="0"/>
            <a:ext cx="1114289" cy="1081991"/>
          </a:xfrm>
          <a:prstGeom prst="rect">
            <a:avLst/>
          </a:prstGeom>
        </p:spPr>
      </p:pic>
      <p:sp>
        <p:nvSpPr>
          <p:cNvPr id="26" name="Text Box 6">
            <a:extLst>
              <a:ext uri="{FF2B5EF4-FFF2-40B4-BE49-F238E27FC236}">
                <a16:creationId xmlns:a16="http://schemas.microsoft.com/office/drawing/2014/main" id="{D6158916-4025-996F-7E5F-4DD32585EC2D}"/>
              </a:ext>
            </a:extLst>
          </p:cNvPr>
          <p:cNvSpPr txBox="1">
            <a:spLocks noChangeArrowheads="1"/>
          </p:cNvSpPr>
          <p:nvPr/>
        </p:nvSpPr>
        <p:spPr bwMode="auto">
          <a:xfrm>
            <a:off x="66737" y="962167"/>
            <a:ext cx="1110119" cy="34881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3" name="Image 2" descr="Une image contenant texte, capture d’écran, conception, affiche&#10;&#10;Description générée automatiquement">
            <a:hlinkClick r:id="rId2"/>
            <a:extLst>
              <a:ext uri="{FF2B5EF4-FFF2-40B4-BE49-F238E27FC236}">
                <a16:creationId xmlns:a16="http://schemas.microsoft.com/office/drawing/2014/main" id="{9D950D47-6FF4-F8AF-0127-9FDEABA42CB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34180" y="962167"/>
            <a:ext cx="3180450" cy="4640329"/>
          </a:xfrm>
          <a:prstGeom prst="rect">
            <a:avLst/>
          </a:prstGeom>
        </p:spPr>
      </p:pic>
      <p:sp>
        <p:nvSpPr>
          <p:cNvPr id="2" name="Ellipse 1">
            <a:hlinkClick r:id="rId5" action="ppaction://hlinksldjump"/>
            <a:extLst>
              <a:ext uri="{FF2B5EF4-FFF2-40B4-BE49-F238E27FC236}">
                <a16:creationId xmlns:a16="http://schemas.microsoft.com/office/drawing/2014/main" id="{0FB6BD4D-CD04-3965-8F5B-B5B9EEF2809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5" action="ppaction://hlinksldjump"/>
            <a:extLst>
              <a:ext uri="{FF2B5EF4-FFF2-40B4-BE49-F238E27FC236}">
                <a16:creationId xmlns:a16="http://schemas.microsoft.com/office/drawing/2014/main" id="{BD0C54DA-4F46-3D2D-2834-557EF225088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6" name="Ellipse 5">
            <a:hlinkClick r:id="rId7" action="ppaction://hlinksldjump"/>
            <a:extLst>
              <a:ext uri="{FF2B5EF4-FFF2-40B4-BE49-F238E27FC236}">
                <a16:creationId xmlns:a16="http://schemas.microsoft.com/office/drawing/2014/main" id="{0910A3D4-4863-90BB-2451-D40D263B442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Logement avec un remplissage uni">
            <a:hlinkClick r:id="rId7" action="ppaction://hlinksldjump"/>
            <a:extLst>
              <a:ext uri="{FF2B5EF4-FFF2-40B4-BE49-F238E27FC236}">
                <a16:creationId xmlns:a16="http://schemas.microsoft.com/office/drawing/2014/main" id="{9A0B5870-A31B-7F60-38F3-4B4A464EA86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7436081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6"/>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93FED-69C2-12E4-E381-EA1334D00F70}"/>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6303007-1E33-EF5B-9C85-F34E7BA172A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98B79369-32F8-13DD-5A8E-0D69435EEEB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7E306618-855E-03AC-42D3-17CAC25C5D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6B3294B1-4D2F-ED50-47D2-2621BE962D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F2198801-07FB-6256-5CFA-3B88B54307C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9D0A3882-9825-A986-5433-685451132B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4F725A0E-865D-61F4-A32A-07CBE056B40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3B35E656-9830-7C23-D5E1-6132AF496D0F}"/>
              </a:ext>
            </a:extLst>
          </p:cNvPr>
          <p:cNvSpPr txBox="1"/>
          <p:nvPr/>
        </p:nvSpPr>
        <p:spPr>
          <a:xfrm>
            <a:off x="6605734" y="1228229"/>
            <a:ext cx="4760494" cy="1325563"/>
          </a:xfrm>
        </p:spPr>
        <p:txBody>
          <a:bodyPr vert="horz" lIns="91440" tIns="45720" rIns="91440" bIns="45720" rtlCol="0" anchor="ctr">
            <a:noAutofit/>
          </a:bodyPr>
          <a:lstStyle/>
          <a:p>
            <a:pPr algn="l">
              <a:spcBef>
                <a:spcPts val="375"/>
              </a:spcBef>
              <a:spcAft>
                <a:spcPts val="375"/>
              </a:spcAft>
            </a:pPr>
            <a:r>
              <a:rPr lang="fr-FR" sz="3200" i="0" u="none" strike="noStrike" dirty="0" err="1">
                <a:solidFill>
                  <a:srgbClr val="1E1E1E"/>
                </a:solidFill>
                <a:effectLst/>
              </a:rPr>
              <a:t>Every</a:t>
            </a:r>
            <a:r>
              <a:rPr lang="fr-FR" sz="3200" i="0" u="none" strike="noStrike" dirty="0">
                <a:solidFill>
                  <a:srgbClr val="1E1E1E"/>
                </a:solidFill>
                <a:effectLst/>
              </a:rPr>
              <a:t> Action </a:t>
            </a:r>
            <a:r>
              <a:rPr lang="fr-FR" sz="3200" i="0" u="none" strike="noStrike" dirty="0" err="1">
                <a:solidFill>
                  <a:srgbClr val="1E1E1E"/>
                </a:solidFill>
                <a:effectLst/>
              </a:rPr>
              <a:t>Counts</a:t>
            </a:r>
            <a:r>
              <a:rPr lang="fr-FR" sz="3200" i="0" u="none" strike="noStrike" dirty="0">
                <a:solidFill>
                  <a:srgbClr val="1E1E1E"/>
                </a:solidFill>
                <a:effectLst/>
              </a:rPr>
              <a:t>: Kigali </a:t>
            </a:r>
            <a:r>
              <a:rPr lang="fr-FR" sz="3200" i="0" u="none" strike="noStrike" dirty="0" err="1">
                <a:solidFill>
                  <a:srgbClr val="1E1E1E"/>
                </a:solidFill>
                <a:effectLst/>
              </a:rPr>
              <a:t>Amendment</a:t>
            </a:r>
            <a:r>
              <a:rPr lang="fr-FR" sz="3200" i="0" u="none" strike="noStrike" dirty="0">
                <a:solidFill>
                  <a:srgbClr val="1E1E1E"/>
                </a:solidFill>
                <a:effectLst/>
              </a:rPr>
              <a:t> (2022)</a:t>
            </a:r>
          </a:p>
        </p:txBody>
      </p:sp>
      <p:sp>
        <p:nvSpPr>
          <p:cNvPr id="10" name="Content Placeholder 2">
            <a:extLst>
              <a:ext uri="{FF2B5EF4-FFF2-40B4-BE49-F238E27FC236}">
                <a16:creationId xmlns:a16="http://schemas.microsoft.com/office/drawing/2014/main" id="{3CE63B7A-476D-E45D-80B0-65F1D72A3E35}"/>
              </a:ext>
            </a:extLst>
          </p:cNvPr>
          <p:cNvSpPr>
            <a:spLocks noGrp="1"/>
          </p:cNvSpPr>
          <p:nvPr>
            <p:ph idx="4294967295"/>
          </p:nvPr>
        </p:nvSpPr>
        <p:spPr>
          <a:xfrm>
            <a:off x="6624564" y="2710993"/>
            <a:ext cx="4760493" cy="2470328"/>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brochure targets the general public and explains in a simplified manner what the Montreal Protocol and its Kigali Amendment signify. It includes some actions that everybody can do to support the Kigali Amendment. It also covers the relationship between the Kigali Amendment and Sustainable Development Goals. It introduces some examples of successful communication campaigns on the Kigali Amendment.</a:t>
            </a:r>
            <a:endParaRPr lang="en-US" sz="1300" dirty="0"/>
          </a:p>
        </p:txBody>
      </p:sp>
      <p:sp>
        <p:nvSpPr>
          <p:cNvPr id="12" name="TextBox 11">
            <a:extLst>
              <a:ext uri="{FF2B5EF4-FFF2-40B4-BE49-F238E27FC236}">
                <a16:creationId xmlns:a16="http://schemas.microsoft.com/office/drawing/2014/main" id="{AE1793A2-7DD1-5E4F-B153-19896ED9BB3A}"/>
              </a:ext>
            </a:extLst>
          </p:cNvPr>
          <p:cNvSpPr txBox="1"/>
          <p:nvPr/>
        </p:nvSpPr>
        <p:spPr>
          <a:xfrm>
            <a:off x="6640909" y="5281540"/>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5" name="TextBox 14">
            <a:extLst>
              <a:ext uri="{FF2B5EF4-FFF2-40B4-BE49-F238E27FC236}">
                <a16:creationId xmlns:a16="http://schemas.microsoft.com/office/drawing/2014/main" id="{1DD5F13B-64E3-1419-A028-73CC0F22ADB5}"/>
              </a:ext>
            </a:extLst>
          </p:cNvPr>
          <p:cNvSpPr txBox="1"/>
          <p:nvPr/>
        </p:nvSpPr>
        <p:spPr>
          <a:xfrm>
            <a:off x="6640911" y="5730125"/>
            <a:ext cx="380522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Получить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FB66C43A-0F8D-A9E3-7050-BBC7DDB7ADA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ADEA87CA-CBC2-1F57-4639-1AEFE663258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F882A18A-8471-2618-CC23-854042BB5721}"/>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20" name="TextBox 5">
            <a:extLst>
              <a:ext uri="{FF2B5EF4-FFF2-40B4-BE49-F238E27FC236}">
                <a16:creationId xmlns:a16="http://schemas.microsoft.com/office/drawing/2014/main" id="{57F37252-A65F-791B-3BAA-6EE77161404A}"/>
              </a:ext>
            </a:extLst>
          </p:cNvPr>
          <p:cNvSpPr txBox="1"/>
          <p:nvPr/>
        </p:nvSpPr>
        <p:spPr>
          <a:xfrm>
            <a:off x="6624564" y="6130235"/>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Léalo en español </a:t>
            </a:r>
            <a:r>
              <a:rPr kumimoji="0" lang="en-GB" sz="2000" b="0" i="0" u="none" strike="noStrike" kern="1200" cap="none" spc="0" normalizeH="0" baseline="0" noProof="0" dirty="0" err="1">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pic>
        <p:nvPicPr>
          <p:cNvPr id="5" name="Image 4" descr="Une image contenant texte, capture d’écran, logo, graphisme&#10;&#10;Description générée automatiquement">
            <a:extLst>
              <a:ext uri="{FF2B5EF4-FFF2-40B4-BE49-F238E27FC236}">
                <a16:creationId xmlns:a16="http://schemas.microsoft.com/office/drawing/2014/main" id="{0695D12E-8B8A-1EB1-99C2-2B4EEACBE08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471567" y="940441"/>
            <a:ext cx="3351936" cy="4741209"/>
          </a:xfrm>
          <a:prstGeom prst="rect">
            <a:avLst/>
          </a:prstGeom>
        </p:spPr>
      </p:pic>
      <p:sp>
        <p:nvSpPr>
          <p:cNvPr id="23" name="ZoneTexte 22">
            <a:extLst>
              <a:ext uri="{FF2B5EF4-FFF2-40B4-BE49-F238E27FC236}">
                <a16:creationId xmlns:a16="http://schemas.microsoft.com/office/drawing/2014/main" id="{219C0C4B-2CFB-269F-A088-CA74A53FFAC3}"/>
              </a:ext>
            </a:extLst>
          </p:cNvPr>
          <p:cNvSpPr txBox="1"/>
          <p:nvPr/>
        </p:nvSpPr>
        <p:spPr>
          <a:xfrm>
            <a:off x="6640909" y="4845011"/>
            <a:ext cx="6656522" cy="400110"/>
          </a:xfrm>
          <a:prstGeom prst="rect">
            <a:avLst/>
          </a:prstGeom>
          <a:noFill/>
        </p:spPr>
        <p:txBody>
          <a:bodyPr wrap="square">
            <a:spAutoFit/>
          </a:bodyPr>
          <a:lstStyle/>
          <a:p>
            <a:r>
              <a:rPr lang="fr-FR" sz="2000" dirty="0">
                <a:solidFill>
                  <a:srgbClr val="1B397F"/>
                </a:solidFill>
                <a:hlinkClick r:id="rId8">
                  <a:extLst>
                    <a:ext uri="{A12FA001-AC4F-418D-AE19-62706E023703}">
                      <ahyp:hlinkClr xmlns:ahyp="http://schemas.microsoft.com/office/drawing/2018/hyperlinkcolor" val="tx"/>
                    </a:ext>
                  </a:extLst>
                </a:hlinkClick>
              </a:rPr>
              <a:t>اقرأها باللغة العربية هنا</a:t>
            </a:r>
            <a:endParaRPr lang="fr-FR" sz="2000" dirty="0">
              <a:solidFill>
                <a:srgbClr val="1B397F"/>
              </a:solidFill>
            </a:endParaRPr>
          </a:p>
        </p:txBody>
      </p:sp>
      <p:sp>
        <p:nvSpPr>
          <p:cNvPr id="22" name="Ellipse 21">
            <a:hlinkClick r:id="rId9" action="ppaction://hlinksldjump"/>
            <a:extLst>
              <a:ext uri="{FF2B5EF4-FFF2-40B4-BE49-F238E27FC236}">
                <a16:creationId xmlns:a16="http://schemas.microsoft.com/office/drawing/2014/main" id="{92A48AF5-6708-05C9-0743-2A837E265339}"/>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Cercle avec flèche gauche avec un remplissage uni">
            <a:hlinkClick r:id="rId9" action="ppaction://hlinksldjump"/>
            <a:extLst>
              <a:ext uri="{FF2B5EF4-FFF2-40B4-BE49-F238E27FC236}">
                <a16:creationId xmlns:a16="http://schemas.microsoft.com/office/drawing/2014/main" id="{98DC7362-FE28-34ED-EE4D-83EE75627A34}"/>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
        <p:nvSpPr>
          <p:cNvPr id="25" name="Ellipse 24">
            <a:hlinkClick r:id="rId11" action="ppaction://hlinksldjump"/>
            <a:extLst>
              <a:ext uri="{FF2B5EF4-FFF2-40B4-BE49-F238E27FC236}">
                <a16:creationId xmlns:a16="http://schemas.microsoft.com/office/drawing/2014/main" id="{333A8ACA-BE07-8EE0-4C9E-BC9DC0F453D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11" action="ppaction://hlinksldjump"/>
            <a:extLst>
              <a:ext uri="{FF2B5EF4-FFF2-40B4-BE49-F238E27FC236}">
                <a16:creationId xmlns:a16="http://schemas.microsoft.com/office/drawing/2014/main" id="{BE8135DC-A704-D3EF-1C08-ED50DBE9C51B}"/>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96178405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4"/>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5"/>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5" grpId="0" animBg="1"/>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A228D-B08D-4511-D0B1-20D9B3760D2E}"/>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46001DD-4121-03B8-6854-1FF3059354C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D1D128D6-D9BE-CCB4-8100-76D76F724C6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280744B9-02EF-1193-92D6-5BAF4C77D7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76D82C69-D04E-0827-F755-B209A37B457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973C930D-E9F9-8B65-1085-7F0F3E1AEA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F7056DFA-34AB-4680-021C-1D114D6CA8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98FF3CDC-1C9C-6687-DD95-4322A185ADF5}"/>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2017DA60-3B10-C22A-813F-7F1D4EFC28B2}"/>
              </a:ext>
            </a:extLst>
          </p:cNvPr>
          <p:cNvSpPr txBox="1"/>
          <p:nvPr/>
        </p:nvSpPr>
        <p:spPr>
          <a:xfrm>
            <a:off x="6583014" y="985045"/>
            <a:ext cx="5440007" cy="1788338"/>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Women in the Refrigeration and Air-conditioning Industry: Personal Experiences and Achievements </a:t>
            </a:r>
            <a:r>
              <a:rPr kumimoji="0" lang="en-US" sz="3200" b="0" i="1" u="none" strike="noStrike" kern="1200" cap="none" spc="0" normalizeH="0" baseline="0" noProof="0" dirty="0">
                <a:ln>
                  <a:noFill/>
                </a:ln>
                <a:solidFill>
                  <a:prstClr val="black"/>
                </a:solidFill>
                <a:effectLst/>
                <a:uLnTx/>
                <a:uFillTx/>
                <a:ea typeface="+mn-ea"/>
                <a:cs typeface="+mn-cs"/>
              </a:rPr>
              <a:t>(2019)</a:t>
            </a:r>
          </a:p>
        </p:txBody>
      </p:sp>
      <p:sp>
        <p:nvSpPr>
          <p:cNvPr id="10" name="Content Placeholder 2">
            <a:extLst>
              <a:ext uri="{FF2B5EF4-FFF2-40B4-BE49-F238E27FC236}">
                <a16:creationId xmlns:a16="http://schemas.microsoft.com/office/drawing/2014/main" id="{57D73ED1-8551-25A9-8C8D-85970AA711E8}"/>
              </a:ext>
            </a:extLst>
          </p:cNvPr>
          <p:cNvSpPr>
            <a:spLocks noGrp="1"/>
          </p:cNvSpPr>
          <p:nvPr>
            <p:ph idx="4294967295"/>
          </p:nvPr>
        </p:nvSpPr>
        <p:spPr>
          <a:xfrm>
            <a:off x="6583014" y="2773384"/>
            <a:ext cx="5110236" cy="4310541"/>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Refrigeration and air-conditioning is crucial for our health, nutrition, comfort and well-being. From prevention of food wastage to preservation of vaccines, from air conditioning in hospitals to our homes, we increasingly rely on the advances that refrigeration has brought us. However, all around the world the sector has always been a largely male-dominated work environment. The fast-growing sector can offer a wide variety of interesting and fulfilling careers for women as well as men. UN Environment Programme (UNEP), </a:t>
            </a:r>
            <a:r>
              <a:rPr lang="en-GB" sz="1300" dirty="0" err="1"/>
              <a:t>OzonAction</a:t>
            </a:r>
            <a:r>
              <a:rPr lang="en-GB" sz="1300" dirty="0"/>
              <a:t>, in cooperation with UN Women, has compiled this booklet to raise awareness of the opportunities available to women and to highlight the particular experiences and examples of women working in the sector and to recognise their successes. Being aware of these experiences and the opportunities available can encourage and inspire other women to consider similar careers and support girls to seek to follow a career path in this fast growing and important sector.</a:t>
            </a:r>
            <a:endParaRPr lang="en-US" sz="1300" dirty="0"/>
          </a:p>
        </p:txBody>
      </p:sp>
      <p:sp>
        <p:nvSpPr>
          <p:cNvPr id="3" name="TextBox 2">
            <a:extLst>
              <a:ext uri="{FF2B5EF4-FFF2-40B4-BE49-F238E27FC236}">
                <a16:creationId xmlns:a16="http://schemas.microsoft.com/office/drawing/2014/main" id="{1C8B29C3-8C78-F7CC-4E33-6216BB4221EC}"/>
              </a:ext>
            </a:extLst>
          </p:cNvPr>
          <p:cNvSpPr txBox="1"/>
          <p:nvPr/>
        </p:nvSpPr>
        <p:spPr>
          <a:xfrm>
            <a:off x="6583012" y="6152204"/>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2418A473-54AC-5E19-8431-C521AA52101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A63D387F-BEA9-8838-892B-2DD6A40C1F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90D71926-A51C-572B-EF3A-7A613810BFA7}"/>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personne, texte, collage, habits&#10;&#10;Description générée automatiquement">
            <a:hlinkClick r:id="rId2"/>
            <a:extLst>
              <a:ext uri="{FF2B5EF4-FFF2-40B4-BE49-F238E27FC236}">
                <a16:creationId xmlns:a16="http://schemas.microsoft.com/office/drawing/2014/main" id="{591C1C78-D11C-577E-D94E-3728FF5B48D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1613" y="962167"/>
            <a:ext cx="3272009" cy="4628946"/>
          </a:xfrm>
          <a:prstGeom prst="rect">
            <a:avLst/>
          </a:prstGeom>
        </p:spPr>
      </p:pic>
      <p:sp>
        <p:nvSpPr>
          <p:cNvPr id="2" name="Ellipse 1">
            <a:hlinkClick r:id="rId5" action="ppaction://hlinksldjump"/>
            <a:extLst>
              <a:ext uri="{FF2B5EF4-FFF2-40B4-BE49-F238E27FC236}">
                <a16:creationId xmlns:a16="http://schemas.microsoft.com/office/drawing/2014/main" id="{67682C3E-AF30-0091-6B6D-988DCCEAEFB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5" action="ppaction://hlinksldjump"/>
            <a:extLst>
              <a:ext uri="{FF2B5EF4-FFF2-40B4-BE49-F238E27FC236}">
                <a16:creationId xmlns:a16="http://schemas.microsoft.com/office/drawing/2014/main" id="{EDFD52CC-9C40-1323-7C4B-7E46B55FC46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0" name="Ellipse 19">
            <a:hlinkClick r:id="rId7" action="ppaction://hlinksldjump"/>
            <a:extLst>
              <a:ext uri="{FF2B5EF4-FFF2-40B4-BE49-F238E27FC236}">
                <a16:creationId xmlns:a16="http://schemas.microsoft.com/office/drawing/2014/main" id="{E9E899AA-0F8B-04A7-4111-B0D2062ECD2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7" action="ppaction://hlinksldjump"/>
            <a:extLst>
              <a:ext uri="{FF2B5EF4-FFF2-40B4-BE49-F238E27FC236}">
                <a16:creationId xmlns:a16="http://schemas.microsoft.com/office/drawing/2014/main" id="{C181766B-90AC-6626-0DB6-5C47085FB74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7136786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0" grpId="0" animBg="1"/>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BA773-D5A7-762E-962D-8520A4168A73}"/>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7BAC912-161D-CB72-352B-00A978FDF2D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6ABD69A5-E03B-A424-333F-0497EAB0D2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E8ADAB0D-8BEE-9BA7-9D82-F1385CCF32F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6BDD1336-4B98-3FC9-8DCC-BE223A2898A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EC7B649D-4FCD-9CDF-362A-22CBF3725C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B597FFCA-C66C-21E9-7229-190A24A1C8A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1857D3ED-0B88-0E91-24EE-F262ACC692B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F58B4D7C-0054-EAA8-DFDC-E949BEE14301}"/>
              </a:ext>
            </a:extLst>
          </p:cNvPr>
          <p:cNvSpPr txBox="1"/>
          <p:nvPr/>
        </p:nvSpPr>
        <p:spPr>
          <a:xfrm>
            <a:off x="6632967" y="1276569"/>
            <a:ext cx="5101834" cy="1955601"/>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The Montreal Protocol and Human Health: How Global Action Protects Us from the Ravages of Ultraviolet Radiation</a:t>
            </a:r>
            <a:r>
              <a:rPr kumimoji="0" lang="en-US" sz="3200" b="0" i="0" u="none" strike="noStrike" kern="1200" cap="none" spc="0" normalizeH="0" baseline="0" noProof="0" dirty="0">
                <a:ln>
                  <a:noFill/>
                </a:ln>
                <a:solidFill>
                  <a:prstClr val="black"/>
                </a:solidFill>
                <a:effectLst/>
                <a:uLnTx/>
                <a:uFillTx/>
                <a:ea typeface="+mn-ea"/>
                <a:cs typeface="+mn-cs"/>
              </a:rPr>
              <a:t> </a:t>
            </a:r>
            <a:r>
              <a:rPr kumimoji="0" lang="en-US" sz="3200" b="0" i="1" u="none" strike="noStrike" kern="1200" cap="none" spc="0" normalizeH="0" baseline="0" noProof="0" dirty="0">
                <a:ln>
                  <a:noFill/>
                </a:ln>
                <a:solidFill>
                  <a:prstClr val="black"/>
                </a:solidFill>
                <a:effectLst/>
                <a:uLnTx/>
                <a:uFillTx/>
                <a:ea typeface="+mn-ea"/>
                <a:cs typeface="+mn-cs"/>
              </a:rPr>
              <a:t>(2015)</a:t>
            </a:r>
            <a:endParaRPr kumimoji="0" lang="en-GB"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E7E4EB03-9C89-5B62-E384-21A9CA7F2C20}"/>
              </a:ext>
            </a:extLst>
          </p:cNvPr>
          <p:cNvSpPr>
            <a:spLocks noGrp="1"/>
          </p:cNvSpPr>
          <p:nvPr>
            <p:ph idx="4294967295"/>
          </p:nvPr>
        </p:nvSpPr>
        <p:spPr>
          <a:xfrm>
            <a:off x="6624564" y="3429000"/>
            <a:ext cx="4799497" cy="276109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booklet summarises current understanding of how changes in the ozone layer affect human health, not only in the world we live in but also in the ‘World Avoided’. That is the world we would have lived in had we failed to control ozone depleting substances. By examining the ‘World Avoided’ we clearly see, to echo the words of the Vienna Convention, the magnitude of the “harmful impact on human health and the environment” that we have prevented through the effective implementation of the Montreal Protocol.</a:t>
            </a:r>
            <a:endParaRPr lang="en-US" sz="1300" dirty="0"/>
          </a:p>
        </p:txBody>
      </p:sp>
      <p:sp>
        <p:nvSpPr>
          <p:cNvPr id="2" name="TextBox 1">
            <a:extLst>
              <a:ext uri="{FF2B5EF4-FFF2-40B4-BE49-F238E27FC236}">
                <a16:creationId xmlns:a16="http://schemas.microsoft.com/office/drawing/2014/main" id="{9C2358EA-AF50-E8BA-ACB3-1961B36C1B7A}"/>
              </a:ext>
            </a:extLst>
          </p:cNvPr>
          <p:cNvSpPr txBox="1"/>
          <p:nvPr/>
        </p:nvSpPr>
        <p:spPr>
          <a:xfrm>
            <a:off x="6632967" y="533340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5CFB79D0-A133-7339-0C58-8E7930292478}"/>
              </a:ext>
            </a:extLst>
          </p:cNvPr>
          <p:cNvSpPr txBox="1"/>
          <p:nvPr/>
        </p:nvSpPr>
        <p:spPr>
          <a:xfrm>
            <a:off x="6641372" y="5751571"/>
            <a:ext cx="3636802"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-le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D839C7E1-2F5B-95D9-1FA2-7E131B443AD3}"/>
              </a:ext>
            </a:extLst>
          </p:cNvPr>
          <p:cNvSpPr txBox="1"/>
          <p:nvPr/>
        </p:nvSpPr>
        <p:spPr>
          <a:xfrm>
            <a:off x="6641372" y="6180771"/>
            <a:ext cx="380522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AECFE99D-73EC-D5C2-5A84-412A6B7657C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CC138048-A01D-F034-E22E-99C62ACE9E5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DDB09A53-21B7-091A-83A4-8623C32C0655}"/>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1" name="Image 20" descr="Une image contenant texte, Visage humain, capture d’écran, sourire&#10;&#10;Description générée automatiquement">
            <a:hlinkClick r:id="rId2"/>
            <a:extLst>
              <a:ext uri="{FF2B5EF4-FFF2-40B4-BE49-F238E27FC236}">
                <a16:creationId xmlns:a16="http://schemas.microsoft.com/office/drawing/2014/main" id="{05F675E9-1F00-2A63-342B-77C2C5BE1641}"/>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58190" y="1031356"/>
            <a:ext cx="3204195" cy="4546151"/>
          </a:xfrm>
          <a:prstGeom prst="rect">
            <a:avLst/>
          </a:prstGeom>
        </p:spPr>
      </p:pic>
      <p:sp>
        <p:nvSpPr>
          <p:cNvPr id="22" name="Ellipse 21">
            <a:hlinkClick r:id="rId7" action="ppaction://hlinksldjump"/>
            <a:extLst>
              <a:ext uri="{FF2B5EF4-FFF2-40B4-BE49-F238E27FC236}">
                <a16:creationId xmlns:a16="http://schemas.microsoft.com/office/drawing/2014/main" id="{DE712B2A-4980-43C7-17A2-F1EB6EC5333A}"/>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7" action="ppaction://hlinksldjump"/>
            <a:extLst>
              <a:ext uri="{FF2B5EF4-FFF2-40B4-BE49-F238E27FC236}">
                <a16:creationId xmlns:a16="http://schemas.microsoft.com/office/drawing/2014/main" id="{E9097D77-3C58-666C-E6EF-F61AAE52817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4" name="Ellipse 23">
            <a:hlinkClick r:id="rId9" action="ppaction://hlinksldjump"/>
            <a:extLst>
              <a:ext uri="{FF2B5EF4-FFF2-40B4-BE49-F238E27FC236}">
                <a16:creationId xmlns:a16="http://schemas.microsoft.com/office/drawing/2014/main" id="{A91609DD-58A3-AD28-68BA-46E3E1C3F74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9" action="ppaction://hlinksldjump"/>
            <a:extLst>
              <a:ext uri="{FF2B5EF4-FFF2-40B4-BE49-F238E27FC236}">
                <a16:creationId xmlns:a16="http://schemas.microsoft.com/office/drawing/2014/main" id="{E034DA99-0847-B394-4854-E0369B00F746}"/>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79761842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4" grpId="0" animBg="1"/>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6026D-5BAE-FC9F-0390-8680D7F1E1C0}"/>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4693210-7621-E547-D299-5C90854B6B2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DA589A5-0735-10AD-5E90-7BD733A932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BB75BADB-CEE0-3992-52C6-F60672E303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A993DC56-3D9B-2087-1654-2F1D8067547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419ACCFF-0D0A-E054-A17A-56242360D45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9DF13225-03DB-9596-01B4-EF9BF2A8189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41CDFEDE-986A-E15F-35B2-BF9462E7C36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C6517422-BDAE-473F-42DB-9A45094AB108}"/>
              </a:ext>
            </a:extLst>
          </p:cNvPr>
          <p:cNvSpPr txBox="1"/>
          <p:nvPr/>
        </p:nvSpPr>
        <p:spPr>
          <a:xfrm>
            <a:off x="6632967" y="1276569"/>
            <a:ext cx="5101834" cy="1955601"/>
          </a:xfrm>
        </p:spPr>
        <p:txBody>
          <a:bodyPr vert="horz" lIns="91440" tIns="45720" rIns="91440" bIns="45720" rtlCol="0" anchor="ctr">
            <a:noAutofit/>
          </a:bodyPr>
          <a:lstStyle/>
          <a:p>
            <a:pPr>
              <a:spcBef>
                <a:spcPts val="375"/>
              </a:spcBef>
              <a:spcAft>
                <a:spcPts val="375"/>
              </a:spcAft>
            </a:pPr>
            <a:r>
              <a:rPr lang="fr-FR" sz="3200" dirty="0">
                <a:effectLst/>
              </a:rPr>
              <a:t>Putting a Face to the Ozone Layer Protection: </a:t>
            </a:r>
            <a:r>
              <a:rPr lang="fr-FR" sz="3200" dirty="0" err="1">
                <a:effectLst/>
              </a:rPr>
              <a:t>Regional</a:t>
            </a:r>
            <a:r>
              <a:rPr lang="fr-FR" sz="3200" dirty="0">
                <a:effectLst/>
              </a:rPr>
              <a:t> Highlights </a:t>
            </a:r>
            <a:r>
              <a:rPr kumimoji="0" lang="en-US" sz="3200" b="0" i="1" u="none" strike="noStrike" kern="1200" cap="none" spc="0" normalizeH="0" baseline="0" noProof="0" dirty="0">
                <a:ln>
                  <a:noFill/>
                </a:ln>
                <a:solidFill>
                  <a:prstClr val="black"/>
                </a:solidFill>
                <a:effectLst/>
                <a:uLnTx/>
                <a:uFillTx/>
                <a:ea typeface="+mn-ea"/>
                <a:cs typeface="+mn-cs"/>
              </a:rPr>
              <a:t>(2013)</a:t>
            </a:r>
            <a:endParaRPr kumimoji="0" lang="en-GB"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9C2764E-D6E8-7EB7-30E6-949302F68B3A}"/>
              </a:ext>
            </a:extLst>
          </p:cNvPr>
          <p:cNvSpPr>
            <a:spLocks noGrp="1"/>
          </p:cNvSpPr>
          <p:nvPr>
            <p:ph idx="4294967295"/>
          </p:nvPr>
        </p:nvSpPr>
        <p:spPr>
          <a:xfrm>
            <a:off x="6664033" y="3282301"/>
            <a:ext cx="4799497" cy="2761094"/>
          </a:xfrm>
          <a:prstGeom prst="rect">
            <a:avLst/>
          </a:prstGeom>
        </p:spPr>
        <p:txBody>
          <a:bodyPr vert="horz" lIns="91440" tIns="45720" rIns="91440" bIns="45720" rtlCol="0">
            <a:normAutofit/>
          </a:bodyPr>
          <a:lstStyle/>
          <a:p>
            <a:pPr marL="0" indent="0">
              <a:lnSpc>
                <a:spcPts val="1650"/>
              </a:lnSpc>
              <a:buNone/>
            </a:pPr>
            <a:r>
              <a:rPr lang="fr-FR" sz="1300" dirty="0">
                <a:effectLst/>
              </a:rPr>
              <a:t>Just as important, </a:t>
            </a:r>
            <a:r>
              <a:rPr lang="fr-FR" sz="1300" dirty="0" err="1">
                <a:effectLst/>
              </a:rPr>
              <a:t>we</a:t>
            </a:r>
            <a:r>
              <a:rPr lang="fr-FR" sz="1300" dirty="0">
                <a:effectLst/>
              </a:rPr>
              <a:t> </a:t>
            </a:r>
            <a:r>
              <a:rPr lang="fr-FR" sz="1300" dirty="0" err="1">
                <a:effectLst/>
              </a:rPr>
              <a:t>need</a:t>
            </a:r>
            <a:r>
              <a:rPr lang="fr-FR" sz="1300" dirty="0">
                <a:effectLst/>
              </a:rPr>
              <a:t> to relate all </a:t>
            </a:r>
            <a:r>
              <a:rPr lang="fr-FR" sz="1300" dirty="0" err="1">
                <a:effectLst/>
              </a:rPr>
              <a:t>our</a:t>
            </a:r>
            <a:r>
              <a:rPr lang="fr-FR" sz="1300" dirty="0">
                <a:effectLst/>
              </a:rPr>
              <a:t> </a:t>
            </a:r>
            <a:r>
              <a:rPr lang="fr-FR" sz="1300" dirty="0" err="1">
                <a:effectLst/>
              </a:rPr>
              <a:t>work</a:t>
            </a:r>
            <a:r>
              <a:rPr lang="fr-FR" sz="1300" dirty="0">
                <a:effectLst/>
              </a:rPr>
              <a:t> to people </a:t>
            </a:r>
            <a:r>
              <a:rPr lang="fr-FR" sz="1300" dirty="0" err="1">
                <a:effectLst/>
              </a:rPr>
              <a:t>whose</a:t>
            </a:r>
            <a:r>
              <a:rPr lang="fr-FR" sz="1300" dirty="0">
                <a:effectLst/>
              </a:rPr>
              <a:t> </a:t>
            </a:r>
            <a:r>
              <a:rPr lang="fr-FR" sz="1300" dirty="0" err="1">
                <a:effectLst/>
              </a:rPr>
              <a:t>health</a:t>
            </a:r>
            <a:r>
              <a:rPr lang="fr-FR" sz="1300" dirty="0">
                <a:effectLst/>
              </a:rPr>
              <a:t>, </a:t>
            </a:r>
            <a:r>
              <a:rPr lang="fr-FR" sz="1300" dirty="0" err="1">
                <a:effectLst/>
              </a:rPr>
              <a:t>livelihoods</a:t>
            </a:r>
            <a:r>
              <a:rPr lang="fr-FR" sz="1300" dirty="0">
                <a:effectLst/>
              </a:rPr>
              <a:t> and </a:t>
            </a:r>
            <a:r>
              <a:rPr lang="fr-FR" sz="1300" dirty="0" err="1">
                <a:effectLst/>
              </a:rPr>
              <a:t>prosperity</a:t>
            </a:r>
            <a:r>
              <a:rPr lang="fr-FR" sz="1300" dirty="0">
                <a:effectLst/>
              </a:rPr>
              <a:t> </a:t>
            </a:r>
            <a:r>
              <a:rPr lang="fr-FR" sz="1300" dirty="0" err="1">
                <a:effectLst/>
              </a:rPr>
              <a:t>we</a:t>
            </a:r>
            <a:r>
              <a:rPr lang="fr-FR" sz="1300" dirty="0">
                <a:effectLst/>
              </a:rPr>
              <a:t> are </a:t>
            </a:r>
            <a:r>
              <a:rPr lang="fr-FR" sz="1300" dirty="0" err="1">
                <a:effectLst/>
              </a:rPr>
              <a:t>trying</a:t>
            </a:r>
            <a:r>
              <a:rPr lang="fr-FR" sz="1300" dirty="0">
                <a:effectLst/>
              </a:rPr>
              <a:t> to </a:t>
            </a:r>
            <a:r>
              <a:rPr lang="fr-FR" sz="1300" dirty="0" err="1">
                <a:effectLst/>
              </a:rPr>
              <a:t>safeguard</a:t>
            </a:r>
            <a:r>
              <a:rPr lang="fr-FR" sz="1300" dirty="0">
                <a:effectLst/>
              </a:rPr>
              <a:t>.</a:t>
            </a:r>
            <a:br>
              <a:rPr lang="fr-FR" sz="1300" dirty="0">
                <a:effectLst/>
              </a:rPr>
            </a:br>
            <a:endParaRPr lang="fr-FR" sz="1300" dirty="0">
              <a:effectLst/>
            </a:endParaRPr>
          </a:p>
        </p:txBody>
      </p:sp>
      <p:sp>
        <p:nvSpPr>
          <p:cNvPr id="2" name="TextBox 1">
            <a:extLst>
              <a:ext uri="{FF2B5EF4-FFF2-40B4-BE49-F238E27FC236}">
                <a16:creationId xmlns:a16="http://schemas.microsoft.com/office/drawing/2014/main" id="{B3C212D8-37FC-D717-0804-850710430572}"/>
              </a:ext>
            </a:extLst>
          </p:cNvPr>
          <p:cNvSpPr txBox="1"/>
          <p:nvPr/>
        </p:nvSpPr>
        <p:spPr>
          <a:xfrm>
            <a:off x="6632967" y="533340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Download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6CD625E4-1ECA-93A9-FA65-51E4AFAE471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29C7F052-5EC3-54AC-75B8-51AA62AFD4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C6D42CCB-1BD2-3AE8-6C69-6B21BD8D5D45}"/>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22" name="Ellipse 21">
            <a:hlinkClick r:id="rId4" action="ppaction://hlinksldjump"/>
            <a:extLst>
              <a:ext uri="{FF2B5EF4-FFF2-40B4-BE49-F238E27FC236}">
                <a16:creationId xmlns:a16="http://schemas.microsoft.com/office/drawing/2014/main" id="{170CCB09-98CA-A2BD-2638-5DEFA849BB4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4" action="ppaction://hlinksldjump"/>
            <a:extLst>
              <a:ext uri="{FF2B5EF4-FFF2-40B4-BE49-F238E27FC236}">
                <a16:creationId xmlns:a16="http://schemas.microsoft.com/office/drawing/2014/main" id="{DD56851E-07CB-10CF-100F-69E9EDEF83E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4" name="Ellipse 23">
            <a:hlinkClick r:id="rId6" action="ppaction://hlinksldjump"/>
            <a:extLst>
              <a:ext uri="{FF2B5EF4-FFF2-40B4-BE49-F238E27FC236}">
                <a16:creationId xmlns:a16="http://schemas.microsoft.com/office/drawing/2014/main" id="{61FDFAE9-19AA-B73A-5A2E-CABDF9D9397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6" action="ppaction://hlinksldjump"/>
            <a:extLst>
              <a:ext uri="{FF2B5EF4-FFF2-40B4-BE49-F238E27FC236}">
                <a16:creationId xmlns:a16="http://schemas.microsoft.com/office/drawing/2014/main" id="{7F0086DA-086D-FDD7-C89C-B8235638CC83}"/>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8" name="Image 7" descr="Une image contenant texte, capture d’écran&#10;&#10;Description générée automatiquement">
            <a:hlinkClick r:id="rId2"/>
            <a:extLst>
              <a:ext uri="{FF2B5EF4-FFF2-40B4-BE49-F238E27FC236}">
                <a16:creationId xmlns:a16="http://schemas.microsoft.com/office/drawing/2014/main" id="{7162F2B9-3CDA-8969-59CA-E17F4D56D356}"/>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504752" y="962167"/>
            <a:ext cx="3275484" cy="4640269"/>
          </a:xfrm>
          <a:prstGeom prst="rect">
            <a:avLst/>
          </a:prstGeom>
        </p:spPr>
      </p:pic>
    </p:spTree>
    <p:extLst>
      <p:ext uri="{BB962C8B-B14F-4D97-AF65-F5344CB8AC3E}">
        <p14:creationId xmlns:p14="http://schemas.microsoft.com/office/powerpoint/2010/main" val="133693653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4" grpId="0" animBg="1"/>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C4822-47A0-9DA4-96AF-7094E46CB652}"/>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CC198F6-51F3-8289-2618-9460676BCA9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F4ED9F5-3A09-D18D-B858-23BB8AB03D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6C81863D-2E27-8B8C-B250-3956AD4C99E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41AEEF73-8DA6-91AA-D744-C9AD764A371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C7F6BE9-3C12-8502-AE88-1B084143CFD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D93B52A1-C9F3-4CFF-1A1A-83F998E190D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2E6F5376-D713-9C33-1359-9929DF00A84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40003AF-3DB3-1FEA-CE72-9D72211EF41A}"/>
              </a:ext>
            </a:extLst>
          </p:cNvPr>
          <p:cNvSpPr txBox="1"/>
          <p:nvPr/>
        </p:nvSpPr>
        <p:spPr>
          <a:xfrm>
            <a:off x="6578721" y="1483453"/>
            <a:ext cx="5407691" cy="2166222"/>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The Montreal Protocol and the Green Economy: Assessing the contributions and co-benefits of a multilateral  environmental agreement </a:t>
            </a:r>
            <a:r>
              <a:rPr kumimoji="0" lang="en-GB" sz="3200" b="0" i="1" u="none" strike="noStrike" kern="1200" cap="none" spc="0" normalizeH="0" baseline="0" noProof="0" dirty="0">
                <a:ln>
                  <a:noFill/>
                </a:ln>
                <a:solidFill>
                  <a:prstClr val="black"/>
                </a:solidFill>
                <a:effectLst/>
                <a:uLnTx/>
                <a:uFillTx/>
                <a:ea typeface="+mn-ea"/>
                <a:cs typeface="+mn-cs"/>
              </a:rPr>
              <a:t>(2012)</a:t>
            </a:r>
          </a:p>
        </p:txBody>
      </p:sp>
      <p:sp>
        <p:nvSpPr>
          <p:cNvPr id="10" name="Content Placeholder 2">
            <a:extLst>
              <a:ext uri="{FF2B5EF4-FFF2-40B4-BE49-F238E27FC236}">
                <a16:creationId xmlns:a16="http://schemas.microsoft.com/office/drawing/2014/main" id="{66DD79BD-86C4-FF6E-63ED-05DD8FB05AA8}"/>
              </a:ext>
            </a:extLst>
          </p:cNvPr>
          <p:cNvSpPr>
            <a:spLocks noGrp="1"/>
          </p:cNvSpPr>
          <p:nvPr>
            <p:ph idx="4294967295"/>
          </p:nvPr>
        </p:nvSpPr>
        <p:spPr>
          <a:xfrm>
            <a:off x="6616063" y="3814388"/>
            <a:ext cx="4983848" cy="294520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global study addresses how and to what degree national, regional and international actions taken under the Montreal Protocol have also contributed to the restructuring of national economies and the global one towards a “Green Economy”, defined as “one which achieves increasing wealth, provides decent employment, successfully tackles inequities and persistent poverty, and reduces ecological scarcities and climate risks”. More specifically, this study explores how the Montreal Protocol has contributed to the stimulation of more efficient production processes, driving innovation, industrial restructuring, job creation, trade, health and ecosystem benefits, and climate change mitigation.</a:t>
            </a:r>
          </a:p>
          <a:p>
            <a:pPr marL="0" indent="0">
              <a:lnSpc>
                <a:spcPct val="110000"/>
              </a:lnSpc>
              <a:spcBef>
                <a:spcPts val="0"/>
              </a:spcBef>
              <a:buNone/>
            </a:pPr>
            <a:endParaRPr lang="en-US" sz="1300" dirty="0"/>
          </a:p>
        </p:txBody>
      </p:sp>
      <p:sp>
        <p:nvSpPr>
          <p:cNvPr id="3" name="TextBox 2">
            <a:extLst>
              <a:ext uri="{FF2B5EF4-FFF2-40B4-BE49-F238E27FC236}">
                <a16:creationId xmlns:a16="http://schemas.microsoft.com/office/drawing/2014/main" id="{E273A404-1105-9858-54EC-3CE3161436A7}"/>
              </a:ext>
            </a:extLst>
          </p:cNvPr>
          <p:cNvSpPr txBox="1"/>
          <p:nvPr/>
        </p:nvSpPr>
        <p:spPr>
          <a:xfrm>
            <a:off x="6607601" y="620863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8A9D76DF-6ADC-D237-71DA-6C7646517F6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407BEC95-8513-D271-7300-A3C27F00CC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2225DE7F-AF78-AC6A-E6F5-57C7EE1074B7}"/>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texte, capture d’écran, graphisme, conception&#10;&#10;Description générée automatiquement">
            <a:hlinkClick r:id="rId2"/>
            <a:extLst>
              <a:ext uri="{FF2B5EF4-FFF2-40B4-BE49-F238E27FC236}">
                <a16:creationId xmlns:a16="http://schemas.microsoft.com/office/drawing/2014/main" id="{1D8AEF98-FC84-7FE8-AE38-1B9D361312D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92595" y="1020176"/>
            <a:ext cx="3229843" cy="4568512"/>
          </a:xfrm>
          <a:prstGeom prst="rect">
            <a:avLst/>
          </a:prstGeom>
        </p:spPr>
      </p:pic>
      <p:sp>
        <p:nvSpPr>
          <p:cNvPr id="20" name="Ellipse 19">
            <a:hlinkClick r:id="rId5" action="ppaction://hlinksldjump"/>
            <a:extLst>
              <a:ext uri="{FF2B5EF4-FFF2-40B4-BE49-F238E27FC236}">
                <a16:creationId xmlns:a16="http://schemas.microsoft.com/office/drawing/2014/main" id="{DCE4C050-A6E4-D680-62EB-CA5A4969F07E}"/>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5" action="ppaction://hlinksldjump"/>
            <a:extLst>
              <a:ext uri="{FF2B5EF4-FFF2-40B4-BE49-F238E27FC236}">
                <a16:creationId xmlns:a16="http://schemas.microsoft.com/office/drawing/2014/main" id="{07D31134-9C46-714A-65E1-BE7ABF91355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D21C9EFF-F8B0-1E2E-BE87-145DD1C6F1B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7777FEF8-1385-E3DA-4BCE-9396D1D74B2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91733047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0"/>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2" grpId="0" animBg="1"/>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937E182-CD0C-9171-874B-7B46E13CFD4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7E5E9DC0-535F-EBA0-4064-36B2D8350EA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F75CDDC-4048-8D9E-E53D-E6C15395B3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F2F6E7F-228A-C415-1DD9-438D34E544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BCA2A761-422A-2296-3AF0-0E6D4D6AEB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5FBCEC2C-A0DA-1914-8C79-02DF669F602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A6899599-3788-96C5-D42C-2563051D82A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05734" y="1228229"/>
            <a:ext cx="4760494"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OzonAction Education Pack</a:t>
            </a:r>
            <a:r>
              <a:rPr kumimoji="0" lang="es-ES" sz="3200" b="0" i="0" u="none" strike="noStrike" kern="1200" cap="none" spc="0" normalizeH="0" baseline="0" noProof="0" dirty="0">
                <a:ln>
                  <a:noFill/>
                </a:ln>
                <a:solidFill>
                  <a:prstClr val="black"/>
                </a:solidFill>
                <a:effectLst/>
                <a:uLnTx/>
                <a:uFillTx/>
                <a:ea typeface="+mn-ea"/>
                <a:cs typeface="+mn-cs"/>
              </a:rPr>
              <a:t>s </a:t>
            </a:r>
            <a:r>
              <a:rPr kumimoji="0" lang="en-US" sz="3200" b="0" i="1" u="none" strike="noStrike" kern="1200" cap="none" spc="0" normalizeH="0" baseline="0" noProof="0" dirty="0">
                <a:ln>
                  <a:noFill/>
                </a:ln>
                <a:solidFill>
                  <a:prstClr val="black"/>
                </a:solidFill>
                <a:effectLst/>
                <a:uLnTx/>
                <a:uFillTx/>
                <a:ea typeface="+mn-ea"/>
                <a:cs typeface="+mn-cs"/>
              </a:rPr>
              <a:t>(2006-2008)</a:t>
            </a:r>
            <a:endParaRPr kumimoji="0" lang="en-GB"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4" y="2710993"/>
            <a:ext cx="4760493" cy="2470328"/>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These education packs contain entire teaching and learning programmes, based on basic knowledge, practical skills and participation, for students to learn about concrete and simple solutions to protect the ozone layer and safely enjoy the sun.</a:t>
            </a:r>
            <a:endParaRPr lang="en-US" sz="1300" dirty="0"/>
          </a:p>
        </p:txBody>
      </p:sp>
      <p:sp>
        <p:nvSpPr>
          <p:cNvPr id="12" name="TextBox 11">
            <a:extLst>
              <a:ext uri="{FF2B5EF4-FFF2-40B4-BE49-F238E27FC236}">
                <a16:creationId xmlns:a16="http://schemas.microsoft.com/office/drawing/2014/main" id="{115FB8C7-0A50-77D5-E549-64D57DD66D05}"/>
              </a:ext>
            </a:extLst>
          </p:cNvPr>
          <p:cNvSpPr txBox="1"/>
          <p:nvPr/>
        </p:nvSpPr>
        <p:spPr>
          <a:xfrm>
            <a:off x="6292773" y="4697999"/>
            <a:ext cx="1503690"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Get it in English here</a:t>
            </a:r>
            <a:endParaRPr kumimoji="0" lang="en-US" sz="1200" b="0" i="0" u="none" strike="noStrike" kern="1200" cap="none" spc="0" normalizeH="0" baseline="0" noProof="0" dirty="0">
              <a:ln>
                <a:noFill/>
              </a:ln>
              <a:solidFill>
                <a:srgbClr val="1B3A7F"/>
              </a:solidFill>
              <a:effectLst/>
              <a:uLnTx/>
              <a:uFillTx/>
              <a:ea typeface="+mn-ea"/>
              <a:cs typeface="+mn-cs"/>
            </a:endParaRPr>
          </a:p>
        </p:txBody>
      </p:sp>
      <p:sp>
        <p:nvSpPr>
          <p:cNvPr id="13" name="TextBox 12">
            <a:extLst>
              <a:ext uri="{FF2B5EF4-FFF2-40B4-BE49-F238E27FC236}">
                <a16:creationId xmlns:a16="http://schemas.microsoft.com/office/drawing/2014/main" id="{7272A3ED-5B16-DDC0-B72C-EC2551AAE051}"/>
              </a:ext>
            </a:extLst>
          </p:cNvPr>
          <p:cNvSpPr txBox="1"/>
          <p:nvPr/>
        </p:nvSpPr>
        <p:spPr>
          <a:xfrm>
            <a:off x="6292773" y="5501361"/>
            <a:ext cx="1808490"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Pegue </a:t>
            </a:r>
            <a:r>
              <a:rPr kumimoji="0" lang="en-GB" sz="12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em</a:t>
            </a:r>
            <a:r>
              <a:rPr kumimoji="0" lang="en-GB" sz="12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12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português</a:t>
            </a:r>
            <a:r>
              <a:rPr kumimoji="0" lang="en-GB" sz="12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12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aqui</a:t>
            </a:r>
            <a:endParaRPr kumimoji="0" lang="en-US" sz="1200" b="0" i="0" u="none" strike="noStrike" kern="1200" cap="none" spc="0" normalizeH="0" baseline="0" noProof="0" dirty="0">
              <a:ln>
                <a:noFill/>
              </a:ln>
              <a:solidFill>
                <a:srgbClr val="1B3A7F"/>
              </a:solidFill>
              <a:effectLst/>
              <a:uLnTx/>
              <a:uFillTx/>
              <a:ea typeface="+mn-ea"/>
              <a:cs typeface="+mn-cs"/>
            </a:endParaRPr>
          </a:p>
        </p:txBody>
      </p:sp>
      <p:sp>
        <p:nvSpPr>
          <p:cNvPr id="15" name="TextBox 14">
            <a:extLst>
              <a:ext uri="{FF2B5EF4-FFF2-40B4-BE49-F238E27FC236}">
                <a16:creationId xmlns:a16="http://schemas.microsoft.com/office/drawing/2014/main" id="{09371A85-B1D8-7D76-571D-427D4952AB70}"/>
              </a:ext>
            </a:extLst>
          </p:cNvPr>
          <p:cNvSpPr txBox="1"/>
          <p:nvPr/>
        </p:nvSpPr>
        <p:spPr>
          <a:xfrm>
            <a:off x="6285218" y="5927646"/>
            <a:ext cx="18009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1200" i="0" u="none" strike="noStrike" kern="1200" cap="none" spc="0" normalizeH="0" baseline="0" noProof="0" dirty="0">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Скачайте это на русском здесь    </a:t>
            </a:r>
            <a:endParaRPr kumimoji="0" lang="en-US" sz="1200" i="0" u="none" strike="noStrike" kern="1200" cap="none" spc="0" normalizeH="0" baseline="0" noProof="0" dirty="0">
              <a:ln>
                <a:noFill/>
              </a:ln>
              <a:solidFill>
                <a:srgbClr val="1B397F"/>
              </a:solidFill>
              <a:effectLst/>
              <a:uLnTx/>
              <a:uFillTx/>
              <a:ea typeface="+mn-ea"/>
              <a:cs typeface="+mn-cs"/>
            </a:endParaRPr>
          </a:p>
        </p:txBody>
      </p:sp>
      <p:sp>
        <p:nvSpPr>
          <p:cNvPr id="24" name="Ellipse 23">
            <a:extLst>
              <a:ext uri="{FF2B5EF4-FFF2-40B4-BE49-F238E27FC236}">
                <a16:creationId xmlns:a16="http://schemas.microsoft.com/office/drawing/2014/main" id="{7AD7298F-2852-A5C5-5755-11B2E05FEF0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symbole, conception&#10;&#10;Description générée automatiquement">
            <a:extLst>
              <a:ext uri="{FF2B5EF4-FFF2-40B4-BE49-F238E27FC236}">
                <a16:creationId xmlns:a16="http://schemas.microsoft.com/office/drawing/2014/main" id="{8DD4A6F5-BD4D-CD9B-3CD0-C4246EE8F33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9" name="Text Box 6">
            <a:extLst>
              <a:ext uri="{FF2B5EF4-FFF2-40B4-BE49-F238E27FC236}">
                <a16:creationId xmlns:a16="http://schemas.microsoft.com/office/drawing/2014/main" id="{97606E59-F27D-D9EA-3FEB-C0BBF8D346F2}"/>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1" name="Image 20" descr="Une image contenant texte, carte, dessin humoristique&#10;&#10;Description générée automatiquement">
            <a:hlinkClick r:id="rId3"/>
            <a:extLst>
              <a:ext uri="{FF2B5EF4-FFF2-40B4-BE49-F238E27FC236}">
                <a16:creationId xmlns:a16="http://schemas.microsoft.com/office/drawing/2014/main" id="{A45E9B24-EC49-3127-4CE4-133CF1493E0E}"/>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551690" y="962167"/>
            <a:ext cx="3246124" cy="2294549"/>
          </a:xfrm>
          <a:prstGeom prst="rect">
            <a:avLst/>
          </a:prstGeom>
        </p:spPr>
      </p:pic>
      <p:sp>
        <p:nvSpPr>
          <p:cNvPr id="2" name="TextBox 1">
            <a:extLst>
              <a:ext uri="{FF2B5EF4-FFF2-40B4-BE49-F238E27FC236}">
                <a16:creationId xmlns:a16="http://schemas.microsoft.com/office/drawing/2014/main" id="{6E4D321B-2FEE-534B-FE60-EA2EBEC32514}"/>
              </a:ext>
            </a:extLst>
          </p:cNvPr>
          <p:cNvSpPr txBox="1"/>
          <p:nvPr/>
        </p:nvSpPr>
        <p:spPr>
          <a:xfrm>
            <a:off x="6266360" y="5070027"/>
            <a:ext cx="1503690" cy="27699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1B3A7F"/>
                </a:solidFill>
                <a:effectLst/>
                <a:uLnTx/>
                <a:uFillTx/>
                <a:ea typeface="+mn-ea"/>
                <a:cs typeface="+mn-cs"/>
                <a:hlinkClick r:id="rId8">
                  <a:extLst>
                    <a:ext uri="{A12FA001-AC4F-418D-AE19-62706E023703}">
                      <ahyp:hlinkClr xmlns:ahyp="http://schemas.microsoft.com/office/drawing/2018/hyperlinkcolor" val="tx"/>
                    </a:ext>
                  </a:extLst>
                </a:hlinkClick>
              </a:rPr>
              <a:t>Lisez-le en français ici</a:t>
            </a:r>
            <a:endParaRPr kumimoji="0" lang="en-US" sz="1200" b="0" i="0" u="none" strike="noStrike" kern="1200" cap="none" spc="0" normalizeH="0" baseline="0" noProof="0" dirty="0">
              <a:ln>
                <a:noFill/>
              </a:ln>
              <a:solidFill>
                <a:srgbClr val="1B3A7F"/>
              </a:solidFill>
              <a:effectLst/>
              <a:uLnTx/>
              <a:uFillTx/>
              <a:ea typeface="+mn-ea"/>
              <a:cs typeface="+mn-cs"/>
            </a:endParaRPr>
          </a:p>
        </p:txBody>
      </p:sp>
      <p:sp>
        <p:nvSpPr>
          <p:cNvPr id="20" name="TextBox 5">
            <a:extLst>
              <a:ext uri="{FF2B5EF4-FFF2-40B4-BE49-F238E27FC236}">
                <a16:creationId xmlns:a16="http://schemas.microsoft.com/office/drawing/2014/main" id="{D58F0BEB-79D7-2D9A-8F61-527201EC6D83}"/>
              </a:ext>
            </a:extLst>
          </p:cNvPr>
          <p:cNvSpPr txBox="1"/>
          <p:nvPr/>
        </p:nvSpPr>
        <p:spPr>
          <a:xfrm>
            <a:off x="6292773" y="6353931"/>
            <a:ext cx="1527573" cy="276999"/>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Léalo en </a:t>
            </a:r>
            <a:r>
              <a:rPr kumimoji="0" lang="en-GB" sz="12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español</a:t>
            </a:r>
            <a:r>
              <a:rPr kumimoji="0" lang="en-GB" sz="12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 </a:t>
            </a:r>
            <a:r>
              <a:rPr kumimoji="0" lang="en-GB" sz="12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aquí</a:t>
            </a:r>
            <a:endParaRPr kumimoji="0" lang="en-US" sz="1200" b="0" i="0" u="none" strike="noStrike" kern="1200" cap="none" spc="0" normalizeH="0" baseline="0" noProof="0" dirty="0">
              <a:ln>
                <a:noFill/>
              </a:ln>
              <a:solidFill>
                <a:srgbClr val="1B3A7F"/>
              </a:solidFill>
              <a:effectLst/>
              <a:uLnTx/>
              <a:uFillTx/>
              <a:ea typeface="+mn-ea"/>
              <a:cs typeface="+mn-cs"/>
            </a:endParaRPr>
          </a:p>
        </p:txBody>
      </p:sp>
      <p:sp>
        <p:nvSpPr>
          <p:cNvPr id="3" name="Ellipse 2">
            <a:hlinkClick r:id="rId10" action="ppaction://hlinksldjump"/>
            <a:extLst>
              <a:ext uri="{FF2B5EF4-FFF2-40B4-BE49-F238E27FC236}">
                <a16:creationId xmlns:a16="http://schemas.microsoft.com/office/drawing/2014/main" id="{4810E6BE-13C0-E8A9-D22D-9CEC0286A68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10" action="ppaction://hlinksldjump"/>
            <a:extLst>
              <a:ext uri="{FF2B5EF4-FFF2-40B4-BE49-F238E27FC236}">
                <a16:creationId xmlns:a16="http://schemas.microsoft.com/office/drawing/2014/main" id="{2A1CB99E-AB8F-E0CF-F456-B13112867EB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
        <p:nvSpPr>
          <p:cNvPr id="22" name="Ellipse 21">
            <a:hlinkClick r:id="rId12" action="ppaction://hlinksldjump"/>
            <a:extLst>
              <a:ext uri="{FF2B5EF4-FFF2-40B4-BE49-F238E27FC236}">
                <a16:creationId xmlns:a16="http://schemas.microsoft.com/office/drawing/2014/main" id="{832A739E-3723-8920-1B42-271F9B8588D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12" action="ppaction://hlinksldjump"/>
            <a:extLst>
              <a:ext uri="{FF2B5EF4-FFF2-40B4-BE49-F238E27FC236}">
                <a16:creationId xmlns:a16="http://schemas.microsoft.com/office/drawing/2014/main" id="{1F2B2ECF-326A-90A8-7540-9D2B0B212539}"/>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6" name="ZoneTexte 25">
            <a:extLst>
              <a:ext uri="{FF2B5EF4-FFF2-40B4-BE49-F238E27FC236}">
                <a16:creationId xmlns:a16="http://schemas.microsoft.com/office/drawing/2014/main" id="{1F9D592A-05EB-652F-01C7-D70FA78CEA03}"/>
              </a:ext>
            </a:extLst>
          </p:cNvPr>
          <p:cNvSpPr txBox="1"/>
          <p:nvPr/>
        </p:nvSpPr>
        <p:spPr>
          <a:xfrm>
            <a:off x="6292773" y="4057063"/>
            <a:ext cx="1657701" cy="523220"/>
          </a:xfrm>
          <a:prstGeom prst="rect">
            <a:avLst/>
          </a:prstGeom>
          <a:noFill/>
        </p:spPr>
        <p:txBody>
          <a:bodyPr wrap="square" rtlCol="0">
            <a:spAutoFit/>
          </a:bodyPr>
          <a:lstStyle/>
          <a:p>
            <a:r>
              <a:rPr lang="fr-FR" sz="1400" b="1" dirty="0" err="1"/>
              <a:t>Primary</a:t>
            </a:r>
            <a:r>
              <a:rPr lang="fr-FR" sz="1400" b="1" dirty="0"/>
              <a:t> </a:t>
            </a:r>
            <a:r>
              <a:rPr lang="fr-FR" sz="1400" b="1" dirty="0" err="1"/>
              <a:t>school</a:t>
            </a:r>
            <a:r>
              <a:rPr lang="fr-FR" sz="1400" b="1" dirty="0"/>
              <a:t> – </a:t>
            </a:r>
            <a:r>
              <a:rPr lang="fr-FR" sz="1400" b="1" dirty="0" err="1"/>
              <a:t>teacher’s</a:t>
            </a:r>
            <a:r>
              <a:rPr lang="fr-FR" sz="1400" b="1" dirty="0"/>
              <a:t> book</a:t>
            </a:r>
          </a:p>
        </p:txBody>
      </p:sp>
      <p:sp>
        <p:nvSpPr>
          <p:cNvPr id="28" name="ZoneTexte 27">
            <a:extLst>
              <a:ext uri="{FF2B5EF4-FFF2-40B4-BE49-F238E27FC236}">
                <a16:creationId xmlns:a16="http://schemas.microsoft.com/office/drawing/2014/main" id="{5E57F972-F4A8-2BBC-97DE-695E2F1DBDD9}"/>
              </a:ext>
            </a:extLst>
          </p:cNvPr>
          <p:cNvSpPr txBox="1"/>
          <p:nvPr/>
        </p:nvSpPr>
        <p:spPr>
          <a:xfrm>
            <a:off x="8282265" y="4057063"/>
            <a:ext cx="1696453" cy="523220"/>
          </a:xfrm>
          <a:prstGeom prst="rect">
            <a:avLst/>
          </a:prstGeom>
          <a:noFill/>
        </p:spPr>
        <p:txBody>
          <a:bodyPr wrap="square">
            <a:spAutoFit/>
          </a:bodyPr>
          <a:lstStyle/>
          <a:p>
            <a:r>
              <a:rPr kumimoji="0" lang="en-GB" sz="1400" b="1" i="0" u="none" strike="noStrike" kern="1200" cap="none" spc="0" normalizeH="0" baseline="0" noProof="0" dirty="0">
                <a:ln>
                  <a:noFill/>
                </a:ln>
                <a:solidFill>
                  <a:prstClr val="black"/>
                </a:solidFill>
                <a:effectLst/>
                <a:uLnTx/>
                <a:uFillTx/>
                <a:ea typeface="+mn-ea"/>
                <a:cs typeface="+mn-cs"/>
              </a:rPr>
              <a:t>Secondary school – </a:t>
            </a:r>
            <a:r>
              <a:rPr lang="en-GB" sz="1400" b="1" dirty="0">
                <a:solidFill>
                  <a:prstClr val="black"/>
                </a:solidFill>
              </a:rPr>
              <a:t>t</a:t>
            </a:r>
            <a:r>
              <a:rPr kumimoji="0" lang="en-GB" sz="1400" b="1" i="0" u="none" strike="noStrike" kern="1200" cap="none" spc="0" normalizeH="0" baseline="0" noProof="0" dirty="0" err="1">
                <a:ln>
                  <a:noFill/>
                </a:ln>
                <a:solidFill>
                  <a:prstClr val="black"/>
                </a:solidFill>
                <a:effectLst/>
                <a:uLnTx/>
                <a:uFillTx/>
                <a:ea typeface="+mn-ea"/>
                <a:cs typeface="+mn-cs"/>
              </a:rPr>
              <a:t>eacher’s</a:t>
            </a:r>
            <a:r>
              <a:rPr kumimoji="0" lang="en-GB" sz="1400" b="1" i="0" u="none" strike="noStrike" kern="1200" cap="none" spc="0" normalizeH="0" baseline="0" noProof="0" dirty="0">
                <a:ln>
                  <a:noFill/>
                </a:ln>
                <a:solidFill>
                  <a:prstClr val="black"/>
                </a:solidFill>
                <a:effectLst/>
                <a:uLnTx/>
                <a:uFillTx/>
                <a:ea typeface="+mn-ea"/>
                <a:cs typeface="+mn-cs"/>
              </a:rPr>
              <a:t> book</a:t>
            </a:r>
            <a:endParaRPr lang="fr-FR" sz="1400" b="1" dirty="0"/>
          </a:p>
        </p:txBody>
      </p:sp>
      <p:sp>
        <p:nvSpPr>
          <p:cNvPr id="29" name="TextBox 11">
            <a:extLst>
              <a:ext uri="{FF2B5EF4-FFF2-40B4-BE49-F238E27FC236}">
                <a16:creationId xmlns:a16="http://schemas.microsoft.com/office/drawing/2014/main" id="{52C6C32B-2145-4098-246A-A27869729C87}"/>
              </a:ext>
            </a:extLst>
          </p:cNvPr>
          <p:cNvSpPr txBox="1"/>
          <p:nvPr/>
        </p:nvSpPr>
        <p:spPr>
          <a:xfrm>
            <a:off x="8298035" y="4696757"/>
            <a:ext cx="3072296"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1B3A7F"/>
                </a:solidFill>
                <a:effectLst/>
                <a:uLnTx/>
                <a:uFillTx/>
                <a:ea typeface="+mn-ea"/>
                <a:cs typeface="+mn-cs"/>
                <a:hlinkClick r:id="rId14">
                  <a:extLst>
                    <a:ext uri="{A12FA001-AC4F-418D-AE19-62706E023703}">
                      <ahyp:hlinkClr xmlns:ahyp="http://schemas.microsoft.com/office/drawing/2018/hyperlinkcolor" val="tx"/>
                    </a:ext>
                  </a:extLst>
                </a:hlinkClick>
              </a:rPr>
              <a:t>Get it in English here</a:t>
            </a:r>
            <a:endParaRPr kumimoji="0" lang="en-US" sz="1200" b="0" i="0" u="none" strike="noStrike" kern="1200" cap="none" spc="0" normalizeH="0" baseline="0" noProof="0" dirty="0">
              <a:ln>
                <a:noFill/>
              </a:ln>
              <a:solidFill>
                <a:srgbClr val="1B3A7F"/>
              </a:solidFill>
              <a:effectLst/>
              <a:uLnTx/>
              <a:uFillTx/>
              <a:ea typeface="+mn-ea"/>
              <a:cs typeface="+mn-cs"/>
            </a:endParaRPr>
          </a:p>
        </p:txBody>
      </p:sp>
      <p:sp>
        <p:nvSpPr>
          <p:cNvPr id="30" name="TextBox 12">
            <a:extLst>
              <a:ext uri="{FF2B5EF4-FFF2-40B4-BE49-F238E27FC236}">
                <a16:creationId xmlns:a16="http://schemas.microsoft.com/office/drawing/2014/main" id="{D355098C-8934-EF74-5962-3B529971923E}"/>
              </a:ext>
            </a:extLst>
          </p:cNvPr>
          <p:cNvSpPr txBox="1"/>
          <p:nvPr/>
        </p:nvSpPr>
        <p:spPr>
          <a:xfrm>
            <a:off x="8288124" y="5512293"/>
            <a:ext cx="3636802"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1B3A7F"/>
                </a:solidFill>
                <a:effectLst/>
                <a:uLnTx/>
                <a:uFillTx/>
                <a:ea typeface="+mn-ea"/>
                <a:cs typeface="+mn-cs"/>
                <a:hlinkClick r:id="rId15">
                  <a:extLst>
                    <a:ext uri="{A12FA001-AC4F-418D-AE19-62706E023703}">
                      <ahyp:hlinkClr xmlns:ahyp="http://schemas.microsoft.com/office/drawing/2018/hyperlinkcolor" val="tx"/>
                    </a:ext>
                  </a:extLst>
                </a:hlinkClick>
              </a:rPr>
              <a:t>Pegue </a:t>
            </a:r>
            <a:r>
              <a:rPr kumimoji="0" lang="en-GB" sz="1200" b="0" i="0" u="none" strike="noStrike" kern="1200" cap="none" spc="0" normalizeH="0" baseline="0" noProof="0" dirty="0" err="1">
                <a:ln>
                  <a:noFill/>
                </a:ln>
                <a:solidFill>
                  <a:srgbClr val="1B3A7F"/>
                </a:solidFill>
                <a:effectLst/>
                <a:uLnTx/>
                <a:uFillTx/>
                <a:ea typeface="+mn-ea"/>
                <a:cs typeface="+mn-cs"/>
                <a:hlinkClick r:id="rId15">
                  <a:extLst>
                    <a:ext uri="{A12FA001-AC4F-418D-AE19-62706E023703}">
                      <ahyp:hlinkClr xmlns:ahyp="http://schemas.microsoft.com/office/drawing/2018/hyperlinkcolor" val="tx"/>
                    </a:ext>
                  </a:extLst>
                </a:hlinkClick>
              </a:rPr>
              <a:t>em</a:t>
            </a:r>
            <a:r>
              <a:rPr kumimoji="0" lang="en-GB" sz="1200" b="0" i="0" u="none" strike="noStrike" kern="1200" cap="none" spc="0" normalizeH="0" baseline="0" noProof="0" dirty="0">
                <a:ln>
                  <a:noFill/>
                </a:ln>
                <a:solidFill>
                  <a:srgbClr val="1B3A7F"/>
                </a:solidFill>
                <a:effectLst/>
                <a:uLnTx/>
                <a:uFillTx/>
                <a:ea typeface="+mn-ea"/>
                <a:cs typeface="+mn-cs"/>
                <a:hlinkClick r:id="rId15">
                  <a:extLst>
                    <a:ext uri="{A12FA001-AC4F-418D-AE19-62706E023703}">
                      <ahyp:hlinkClr xmlns:ahyp="http://schemas.microsoft.com/office/drawing/2018/hyperlinkcolor" val="tx"/>
                    </a:ext>
                  </a:extLst>
                </a:hlinkClick>
              </a:rPr>
              <a:t> </a:t>
            </a:r>
            <a:r>
              <a:rPr kumimoji="0" lang="en-GB" sz="1200" b="0" i="0" u="none" strike="noStrike" kern="1200" cap="none" spc="0" normalizeH="0" baseline="0" noProof="0" dirty="0" err="1">
                <a:ln>
                  <a:noFill/>
                </a:ln>
                <a:solidFill>
                  <a:srgbClr val="1B3A7F"/>
                </a:solidFill>
                <a:effectLst/>
                <a:uLnTx/>
                <a:uFillTx/>
                <a:ea typeface="+mn-ea"/>
                <a:cs typeface="+mn-cs"/>
                <a:hlinkClick r:id="rId15">
                  <a:extLst>
                    <a:ext uri="{A12FA001-AC4F-418D-AE19-62706E023703}">
                      <ahyp:hlinkClr xmlns:ahyp="http://schemas.microsoft.com/office/drawing/2018/hyperlinkcolor" val="tx"/>
                    </a:ext>
                  </a:extLst>
                </a:hlinkClick>
              </a:rPr>
              <a:t>português</a:t>
            </a:r>
            <a:r>
              <a:rPr kumimoji="0" lang="en-GB" sz="1200" b="0" i="0" u="none" strike="noStrike" kern="1200" cap="none" spc="0" normalizeH="0" baseline="0" noProof="0" dirty="0">
                <a:ln>
                  <a:noFill/>
                </a:ln>
                <a:solidFill>
                  <a:srgbClr val="1B3A7F"/>
                </a:solidFill>
                <a:effectLst/>
                <a:uLnTx/>
                <a:uFillTx/>
                <a:ea typeface="+mn-ea"/>
                <a:cs typeface="+mn-cs"/>
                <a:hlinkClick r:id="rId15">
                  <a:extLst>
                    <a:ext uri="{A12FA001-AC4F-418D-AE19-62706E023703}">
                      <ahyp:hlinkClr xmlns:ahyp="http://schemas.microsoft.com/office/drawing/2018/hyperlinkcolor" val="tx"/>
                    </a:ext>
                  </a:extLst>
                </a:hlinkClick>
              </a:rPr>
              <a:t> </a:t>
            </a:r>
            <a:r>
              <a:rPr kumimoji="0" lang="en-GB" sz="1200" b="0" i="0" u="none" strike="noStrike" kern="1200" cap="none" spc="0" normalizeH="0" baseline="0" noProof="0" dirty="0" err="1">
                <a:ln>
                  <a:noFill/>
                </a:ln>
                <a:solidFill>
                  <a:srgbClr val="1B3A7F"/>
                </a:solidFill>
                <a:effectLst/>
                <a:uLnTx/>
                <a:uFillTx/>
                <a:ea typeface="+mn-ea"/>
                <a:cs typeface="+mn-cs"/>
                <a:hlinkClick r:id="rId15">
                  <a:extLst>
                    <a:ext uri="{A12FA001-AC4F-418D-AE19-62706E023703}">
                      <ahyp:hlinkClr xmlns:ahyp="http://schemas.microsoft.com/office/drawing/2018/hyperlinkcolor" val="tx"/>
                    </a:ext>
                  </a:extLst>
                </a:hlinkClick>
              </a:rPr>
              <a:t>aqui</a:t>
            </a:r>
            <a:endParaRPr kumimoji="0" lang="en-US" sz="1200" b="0" i="0" u="none" strike="noStrike" kern="1200" cap="none" spc="0" normalizeH="0" baseline="0" noProof="0" dirty="0">
              <a:ln>
                <a:noFill/>
              </a:ln>
              <a:solidFill>
                <a:srgbClr val="1B3A7F"/>
              </a:solidFill>
              <a:effectLst/>
              <a:uLnTx/>
              <a:uFillTx/>
              <a:ea typeface="+mn-ea"/>
              <a:cs typeface="+mn-cs"/>
            </a:endParaRPr>
          </a:p>
        </p:txBody>
      </p:sp>
      <p:sp>
        <p:nvSpPr>
          <p:cNvPr id="31" name="TextBox 14">
            <a:extLst>
              <a:ext uri="{FF2B5EF4-FFF2-40B4-BE49-F238E27FC236}">
                <a16:creationId xmlns:a16="http://schemas.microsoft.com/office/drawing/2014/main" id="{A4B1F38B-BDE2-2AFE-DFFB-A239B257DA04}"/>
              </a:ext>
            </a:extLst>
          </p:cNvPr>
          <p:cNvSpPr txBox="1"/>
          <p:nvPr/>
        </p:nvSpPr>
        <p:spPr>
          <a:xfrm>
            <a:off x="8298035" y="6399220"/>
            <a:ext cx="3258810"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1B3A7F"/>
                </a:solidFill>
                <a:effectLst/>
                <a:uLnTx/>
                <a:uFillTx/>
                <a:ea typeface="+mn-ea"/>
                <a:cs typeface="+mn-cs"/>
                <a:hlinkClick r:id="rId16">
                  <a:extLst>
                    <a:ext uri="{A12FA001-AC4F-418D-AE19-62706E023703}">
                      <ahyp:hlinkClr xmlns:ahyp="http://schemas.microsoft.com/office/drawing/2018/hyperlinkcolor" val="tx"/>
                    </a:ext>
                  </a:extLst>
                </a:hlinkClick>
              </a:rPr>
              <a:t>Léalo en español aquí</a:t>
            </a:r>
            <a:endParaRPr kumimoji="0" lang="en-US" sz="1200" b="0" i="0" u="none" strike="noStrike" kern="1200" cap="none" spc="0" normalizeH="0" baseline="0" noProof="0" dirty="0">
              <a:ln>
                <a:noFill/>
              </a:ln>
              <a:solidFill>
                <a:srgbClr val="1B3A7F"/>
              </a:solidFill>
              <a:effectLst/>
              <a:uLnTx/>
              <a:uFillTx/>
              <a:ea typeface="+mn-ea"/>
              <a:cs typeface="+mn-cs"/>
            </a:endParaRPr>
          </a:p>
        </p:txBody>
      </p:sp>
      <p:sp>
        <p:nvSpPr>
          <p:cNvPr id="32" name="TextBox 15">
            <a:extLst>
              <a:ext uri="{FF2B5EF4-FFF2-40B4-BE49-F238E27FC236}">
                <a16:creationId xmlns:a16="http://schemas.microsoft.com/office/drawing/2014/main" id="{C2CE05F4-B1B6-50F9-19DB-051F0B501A15}"/>
              </a:ext>
            </a:extLst>
          </p:cNvPr>
          <p:cNvSpPr txBox="1"/>
          <p:nvPr/>
        </p:nvSpPr>
        <p:spPr>
          <a:xfrm>
            <a:off x="8298035" y="5934941"/>
            <a:ext cx="1762103"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1200" i="0" u="none" strike="noStrike" kern="1200" cap="none" spc="0" normalizeH="0" baseline="0" noProof="0" dirty="0">
                <a:ln>
                  <a:noFill/>
                </a:ln>
                <a:solidFill>
                  <a:srgbClr val="1B3A7F"/>
                </a:solidFill>
                <a:effectLst/>
                <a:uLnTx/>
                <a:uFillTx/>
                <a:ea typeface="+mn-ea"/>
                <a:cs typeface="+mn-cs"/>
                <a:hlinkClick r:id="rId17">
                  <a:extLst>
                    <a:ext uri="{A12FA001-AC4F-418D-AE19-62706E023703}">
                      <ahyp:hlinkClr xmlns:ahyp="http://schemas.microsoft.com/office/drawing/2018/hyperlinkcolor" val="tx"/>
                    </a:ext>
                  </a:extLst>
                </a:hlinkClick>
              </a:rPr>
              <a:t>Получить на русском здесь</a:t>
            </a:r>
            <a:endParaRPr kumimoji="0" lang="en-US" sz="1200" i="0" u="none" strike="noStrike" kern="1200" cap="none" spc="0" normalizeH="0" baseline="0" noProof="0" dirty="0">
              <a:ln>
                <a:noFill/>
              </a:ln>
              <a:solidFill>
                <a:srgbClr val="1B3A7F"/>
              </a:solidFill>
              <a:effectLst/>
              <a:uLnTx/>
              <a:uFillTx/>
              <a:ea typeface="+mn-ea"/>
              <a:cs typeface="+mn-cs"/>
            </a:endParaRPr>
          </a:p>
        </p:txBody>
      </p:sp>
      <p:sp>
        <p:nvSpPr>
          <p:cNvPr id="33" name="TextBox 16">
            <a:extLst>
              <a:ext uri="{FF2B5EF4-FFF2-40B4-BE49-F238E27FC236}">
                <a16:creationId xmlns:a16="http://schemas.microsoft.com/office/drawing/2014/main" id="{47E640F9-DA5B-0A83-879A-783BC5ECA678}"/>
              </a:ext>
            </a:extLst>
          </p:cNvPr>
          <p:cNvSpPr txBox="1"/>
          <p:nvPr/>
        </p:nvSpPr>
        <p:spPr>
          <a:xfrm>
            <a:off x="8312761" y="5103989"/>
            <a:ext cx="3072296"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1B3A7F"/>
                </a:solidFill>
                <a:hlinkClick r:id="rId18">
                  <a:extLst>
                    <a:ext uri="{A12FA001-AC4F-418D-AE19-62706E023703}">
                      <ahyp:hlinkClr xmlns:ahyp="http://schemas.microsoft.com/office/drawing/2018/hyperlinkcolor" val="tx"/>
                    </a:ext>
                  </a:extLst>
                </a:hlinkClick>
              </a:rPr>
              <a:t>Lisez</a:t>
            </a:r>
            <a:r>
              <a:rPr kumimoji="0" lang="en-GB" sz="1200" b="0" i="0" u="none" strike="noStrike" kern="1200" cap="none" spc="0" normalizeH="0" baseline="0" noProof="0" dirty="0">
                <a:ln>
                  <a:noFill/>
                </a:ln>
                <a:solidFill>
                  <a:srgbClr val="1B3A7F"/>
                </a:solidFill>
                <a:effectLst/>
                <a:uLnTx/>
                <a:uFillTx/>
                <a:ea typeface="+mn-ea"/>
                <a:cs typeface="+mn-cs"/>
                <a:hlinkClick r:id="rId18">
                  <a:extLst>
                    <a:ext uri="{A12FA001-AC4F-418D-AE19-62706E023703}">
                      <ahyp:hlinkClr xmlns:ahyp="http://schemas.microsoft.com/office/drawing/2018/hyperlinkcolor" val="tx"/>
                    </a:ext>
                  </a:extLst>
                </a:hlinkClick>
              </a:rPr>
              <a:t>-le en ici</a:t>
            </a:r>
            <a:endParaRPr kumimoji="0" lang="en-US" sz="1200" b="0" i="0" u="none" strike="noStrike" kern="1200" cap="none" spc="0" normalizeH="0" baseline="0" noProof="0" dirty="0">
              <a:ln>
                <a:noFill/>
              </a:ln>
              <a:solidFill>
                <a:srgbClr val="1B3A7F"/>
              </a:solidFill>
              <a:effectLst/>
              <a:uLnTx/>
              <a:uFillTx/>
              <a:ea typeface="+mn-ea"/>
              <a:cs typeface="+mn-cs"/>
            </a:endParaRPr>
          </a:p>
        </p:txBody>
      </p:sp>
      <p:sp>
        <p:nvSpPr>
          <p:cNvPr id="34" name="ZoneTexte 33">
            <a:extLst>
              <a:ext uri="{FF2B5EF4-FFF2-40B4-BE49-F238E27FC236}">
                <a16:creationId xmlns:a16="http://schemas.microsoft.com/office/drawing/2014/main" id="{8FAF3987-7B5F-40B9-71F9-169F19AD364B}"/>
              </a:ext>
            </a:extLst>
          </p:cNvPr>
          <p:cNvSpPr txBox="1"/>
          <p:nvPr/>
        </p:nvSpPr>
        <p:spPr>
          <a:xfrm>
            <a:off x="10411349" y="4049977"/>
            <a:ext cx="1696453" cy="523220"/>
          </a:xfrm>
          <a:prstGeom prst="rect">
            <a:avLst/>
          </a:prstGeom>
          <a:noFill/>
        </p:spPr>
        <p:txBody>
          <a:bodyPr wrap="square">
            <a:spAutoFit/>
          </a:bodyPr>
          <a:lstStyle/>
          <a:p>
            <a:r>
              <a:rPr kumimoji="0" lang="en-GB" sz="1400" b="1" i="0" u="none" strike="noStrike" kern="1200" cap="none" spc="0" normalizeH="0" baseline="0" noProof="0" dirty="0">
                <a:ln>
                  <a:noFill/>
                </a:ln>
                <a:solidFill>
                  <a:prstClr val="black"/>
                </a:solidFill>
                <a:effectLst/>
                <a:uLnTx/>
                <a:uFillTx/>
                <a:ea typeface="+mn-ea"/>
                <a:cs typeface="+mn-cs"/>
              </a:rPr>
              <a:t>Secondary school - </a:t>
            </a:r>
            <a:r>
              <a:rPr lang="en-GB" sz="1400" b="1" dirty="0">
                <a:solidFill>
                  <a:prstClr val="black"/>
                </a:solidFill>
              </a:rPr>
              <a:t>student’s book</a:t>
            </a:r>
            <a:endParaRPr lang="fr-FR" sz="1400" b="1" dirty="0"/>
          </a:p>
        </p:txBody>
      </p:sp>
      <p:sp>
        <p:nvSpPr>
          <p:cNvPr id="35" name="TextBox 11">
            <a:extLst>
              <a:ext uri="{FF2B5EF4-FFF2-40B4-BE49-F238E27FC236}">
                <a16:creationId xmlns:a16="http://schemas.microsoft.com/office/drawing/2014/main" id="{987AEC33-7896-8361-3257-F31BD787DC07}"/>
              </a:ext>
            </a:extLst>
          </p:cNvPr>
          <p:cNvSpPr txBox="1"/>
          <p:nvPr/>
        </p:nvSpPr>
        <p:spPr>
          <a:xfrm>
            <a:off x="10413238" y="4684097"/>
            <a:ext cx="3072296"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1B3A7F"/>
                </a:solidFill>
                <a:effectLst/>
                <a:uLnTx/>
                <a:uFillTx/>
                <a:ea typeface="+mn-ea"/>
                <a:cs typeface="+mn-cs"/>
                <a:hlinkClick r:id="rId19">
                  <a:extLst>
                    <a:ext uri="{A12FA001-AC4F-418D-AE19-62706E023703}">
                      <ahyp:hlinkClr xmlns:ahyp="http://schemas.microsoft.com/office/drawing/2018/hyperlinkcolor" val="tx"/>
                    </a:ext>
                  </a:extLst>
                </a:hlinkClick>
              </a:rPr>
              <a:t>Get it in English here</a:t>
            </a:r>
            <a:endParaRPr kumimoji="0" lang="en-US" sz="1200" b="0" i="0" u="none" strike="noStrike" kern="1200" cap="none" spc="0" normalizeH="0" baseline="0" noProof="0" dirty="0">
              <a:ln>
                <a:noFill/>
              </a:ln>
              <a:solidFill>
                <a:srgbClr val="1B3A7F"/>
              </a:solidFill>
              <a:effectLst/>
              <a:uLnTx/>
              <a:uFillTx/>
              <a:ea typeface="+mn-ea"/>
              <a:cs typeface="+mn-cs"/>
            </a:endParaRPr>
          </a:p>
        </p:txBody>
      </p:sp>
      <p:sp>
        <p:nvSpPr>
          <p:cNvPr id="36" name="TextBox 12">
            <a:extLst>
              <a:ext uri="{FF2B5EF4-FFF2-40B4-BE49-F238E27FC236}">
                <a16:creationId xmlns:a16="http://schemas.microsoft.com/office/drawing/2014/main" id="{E28314E1-27F1-1DF9-08EF-54CDDB35D6A6}"/>
              </a:ext>
            </a:extLst>
          </p:cNvPr>
          <p:cNvSpPr txBox="1"/>
          <p:nvPr/>
        </p:nvSpPr>
        <p:spPr>
          <a:xfrm>
            <a:off x="10377472" y="5529160"/>
            <a:ext cx="3636802"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Pegue </a:t>
            </a:r>
            <a:r>
              <a:rPr kumimoji="0" lang="en-GB" sz="1200" b="0" i="0" u="none" strike="noStrike" kern="1200" cap="none" spc="0" normalizeH="0" baseline="0" noProof="0" dirty="0" err="1">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em</a:t>
            </a:r>
            <a:r>
              <a:rPr kumimoji="0" lang="en-GB" sz="1200" b="0" i="0" u="none" strike="noStrike" kern="1200" cap="none" spc="0" normalizeH="0" baseline="0" noProof="0" dirty="0">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 </a:t>
            </a:r>
            <a:r>
              <a:rPr kumimoji="0" lang="en-GB" sz="1200" b="0" i="0" u="none" strike="noStrike" kern="1200" cap="none" spc="0" normalizeH="0" baseline="0" noProof="0" dirty="0" err="1">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português</a:t>
            </a:r>
            <a:r>
              <a:rPr kumimoji="0" lang="en-GB" sz="1200" b="0" i="0" u="none" strike="noStrike" kern="1200" cap="none" spc="0" normalizeH="0" baseline="0" noProof="0" dirty="0">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 </a:t>
            </a:r>
            <a:r>
              <a:rPr kumimoji="0" lang="en-GB" sz="1200" b="0" i="0" u="none" strike="noStrike" kern="1200" cap="none" spc="0" normalizeH="0" baseline="0" noProof="0" dirty="0" err="1">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aqui</a:t>
            </a:r>
            <a:endParaRPr kumimoji="0" lang="en-US" sz="1200" b="0" i="0" u="none" strike="noStrike" kern="1200" cap="none" spc="0" normalizeH="0" baseline="0" noProof="0" dirty="0">
              <a:ln>
                <a:noFill/>
              </a:ln>
              <a:solidFill>
                <a:srgbClr val="1B3A7F"/>
              </a:solidFill>
              <a:effectLst/>
              <a:uLnTx/>
              <a:uFillTx/>
              <a:ea typeface="+mn-ea"/>
              <a:cs typeface="+mn-cs"/>
            </a:endParaRPr>
          </a:p>
        </p:txBody>
      </p:sp>
      <p:sp>
        <p:nvSpPr>
          <p:cNvPr id="37" name="TextBox 14">
            <a:extLst>
              <a:ext uri="{FF2B5EF4-FFF2-40B4-BE49-F238E27FC236}">
                <a16:creationId xmlns:a16="http://schemas.microsoft.com/office/drawing/2014/main" id="{B17F9506-F9D4-9934-C5A4-B8747215293A}"/>
              </a:ext>
            </a:extLst>
          </p:cNvPr>
          <p:cNvSpPr txBox="1"/>
          <p:nvPr/>
        </p:nvSpPr>
        <p:spPr>
          <a:xfrm>
            <a:off x="10394436" y="6314292"/>
            <a:ext cx="3258810"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1B3A7F"/>
                </a:solidFill>
                <a:effectLst/>
                <a:uLnTx/>
                <a:uFillTx/>
                <a:ea typeface="+mn-ea"/>
                <a:cs typeface="+mn-cs"/>
                <a:hlinkClick r:id="rId21">
                  <a:extLst>
                    <a:ext uri="{A12FA001-AC4F-418D-AE19-62706E023703}">
                      <ahyp:hlinkClr xmlns:ahyp="http://schemas.microsoft.com/office/drawing/2018/hyperlinkcolor" val="tx"/>
                    </a:ext>
                  </a:extLst>
                </a:hlinkClick>
              </a:rPr>
              <a:t>Léalo en español aquí</a:t>
            </a:r>
            <a:endParaRPr kumimoji="0" lang="en-US" sz="1200" b="0" i="0" u="none" strike="noStrike" kern="1200" cap="none" spc="0" normalizeH="0" baseline="0" noProof="0" dirty="0">
              <a:ln>
                <a:noFill/>
              </a:ln>
              <a:solidFill>
                <a:srgbClr val="1B3A7F"/>
              </a:solidFill>
              <a:effectLst/>
              <a:uLnTx/>
              <a:uFillTx/>
              <a:ea typeface="+mn-ea"/>
              <a:cs typeface="+mn-cs"/>
            </a:endParaRPr>
          </a:p>
        </p:txBody>
      </p:sp>
      <p:sp>
        <p:nvSpPr>
          <p:cNvPr id="38" name="TextBox 15">
            <a:extLst>
              <a:ext uri="{FF2B5EF4-FFF2-40B4-BE49-F238E27FC236}">
                <a16:creationId xmlns:a16="http://schemas.microsoft.com/office/drawing/2014/main" id="{911272E0-8630-0094-FB14-DFC0D6948446}"/>
              </a:ext>
            </a:extLst>
          </p:cNvPr>
          <p:cNvSpPr txBox="1"/>
          <p:nvPr/>
        </p:nvSpPr>
        <p:spPr>
          <a:xfrm>
            <a:off x="10394436" y="5908263"/>
            <a:ext cx="1762103"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1200" i="0" u="none" strike="noStrike" kern="1200" cap="none" spc="0" normalizeH="0" baseline="0" noProof="0" dirty="0">
                <a:ln>
                  <a:noFill/>
                </a:ln>
                <a:solidFill>
                  <a:srgbClr val="1B3A7F"/>
                </a:solidFill>
                <a:effectLst/>
                <a:uLnTx/>
                <a:uFillTx/>
                <a:ea typeface="+mn-ea"/>
                <a:cs typeface="+mn-cs"/>
                <a:hlinkClick r:id="rId22">
                  <a:extLst>
                    <a:ext uri="{A12FA001-AC4F-418D-AE19-62706E023703}">
                      <ahyp:hlinkClr xmlns:ahyp="http://schemas.microsoft.com/office/drawing/2018/hyperlinkcolor" val="tx"/>
                    </a:ext>
                  </a:extLst>
                </a:hlinkClick>
              </a:rPr>
              <a:t>Получить на русском здесь</a:t>
            </a:r>
            <a:endParaRPr kumimoji="0" lang="en-US" sz="1200" i="0" u="none" strike="noStrike" kern="1200" cap="none" spc="0" normalizeH="0" baseline="0" noProof="0" dirty="0">
              <a:ln>
                <a:noFill/>
              </a:ln>
              <a:solidFill>
                <a:srgbClr val="1B3A7F"/>
              </a:solidFill>
              <a:effectLst/>
              <a:uLnTx/>
              <a:uFillTx/>
              <a:ea typeface="+mn-ea"/>
              <a:cs typeface="+mn-cs"/>
            </a:endParaRPr>
          </a:p>
        </p:txBody>
      </p:sp>
      <p:sp>
        <p:nvSpPr>
          <p:cNvPr id="39" name="TextBox 16">
            <a:extLst>
              <a:ext uri="{FF2B5EF4-FFF2-40B4-BE49-F238E27FC236}">
                <a16:creationId xmlns:a16="http://schemas.microsoft.com/office/drawing/2014/main" id="{6CBB5F6A-5159-7A64-6D6B-6D1FE9EB90ED}"/>
              </a:ext>
            </a:extLst>
          </p:cNvPr>
          <p:cNvSpPr txBox="1"/>
          <p:nvPr/>
        </p:nvSpPr>
        <p:spPr>
          <a:xfrm>
            <a:off x="10388778" y="5101060"/>
            <a:ext cx="3072296"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1B3A7F"/>
                </a:solidFill>
                <a:hlinkClick r:id="rId23">
                  <a:extLst>
                    <a:ext uri="{A12FA001-AC4F-418D-AE19-62706E023703}">
                      <ahyp:hlinkClr xmlns:ahyp="http://schemas.microsoft.com/office/drawing/2018/hyperlinkcolor" val="tx"/>
                    </a:ext>
                  </a:extLst>
                </a:hlinkClick>
              </a:rPr>
              <a:t>Lisez</a:t>
            </a:r>
            <a:r>
              <a:rPr kumimoji="0" lang="en-GB" sz="1200" b="0" i="0" u="none" strike="noStrike" kern="1200" cap="none" spc="0" normalizeH="0" baseline="0" noProof="0" dirty="0">
                <a:ln>
                  <a:noFill/>
                </a:ln>
                <a:solidFill>
                  <a:srgbClr val="1B3A7F"/>
                </a:solidFill>
                <a:effectLst/>
                <a:uLnTx/>
                <a:uFillTx/>
                <a:ea typeface="+mn-ea"/>
                <a:cs typeface="+mn-cs"/>
                <a:hlinkClick r:id="rId23">
                  <a:extLst>
                    <a:ext uri="{A12FA001-AC4F-418D-AE19-62706E023703}">
                      <ahyp:hlinkClr xmlns:ahyp="http://schemas.microsoft.com/office/drawing/2018/hyperlinkcolor" val="tx"/>
                    </a:ext>
                  </a:extLst>
                </a:hlinkClick>
              </a:rPr>
              <a:t>-le en français ici</a:t>
            </a:r>
            <a:endParaRPr kumimoji="0" lang="en-US" sz="1200" b="0" i="0" u="none" strike="noStrike" kern="1200" cap="none" spc="0" normalizeH="0" baseline="0" noProof="0" dirty="0">
              <a:ln>
                <a:noFill/>
              </a:ln>
              <a:solidFill>
                <a:srgbClr val="1B3A7F"/>
              </a:solidFill>
              <a:effectLst/>
              <a:uLnTx/>
              <a:uFillTx/>
              <a:ea typeface="+mn-ea"/>
              <a:cs typeface="+mn-cs"/>
            </a:endParaRPr>
          </a:p>
        </p:txBody>
      </p:sp>
      <p:pic>
        <p:nvPicPr>
          <p:cNvPr id="40" name="Image 39" descr="Une image contenant texte, dessin humoristique&#10;&#10;Description générée automatiquement">
            <a:hlinkClick r:id="rId14"/>
            <a:extLst>
              <a:ext uri="{FF2B5EF4-FFF2-40B4-BE49-F238E27FC236}">
                <a16:creationId xmlns:a16="http://schemas.microsoft.com/office/drawing/2014/main" id="{5E6E5022-EAC6-5A6B-A93E-193E57293DD7}"/>
              </a:ext>
            </a:extLst>
          </p:cNvPr>
          <p:cNvPicPr>
            <a:picLocks noChangeAspect="1"/>
          </p:cNvPicPr>
          <p:nvPr/>
        </p:nvPicPr>
        <p:blipFill>
          <a:blip r:embed="rId24" cstate="email">
            <a:extLst>
              <a:ext uri="{28A0092B-C50C-407E-A947-70E740481C1C}">
                <a14:useLocalDpi xmlns:a14="http://schemas.microsoft.com/office/drawing/2010/main"/>
              </a:ext>
            </a:extLst>
          </a:blip>
          <a:stretch>
            <a:fillRect/>
          </a:stretch>
        </p:blipFill>
        <p:spPr>
          <a:xfrm>
            <a:off x="1318998" y="3527815"/>
            <a:ext cx="1713250" cy="2217147"/>
          </a:xfrm>
          <a:prstGeom prst="rect">
            <a:avLst/>
          </a:prstGeom>
        </p:spPr>
      </p:pic>
      <p:pic>
        <p:nvPicPr>
          <p:cNvPr id="41" name="Image 40">
            <a:hlinkClick r:id="rId19"/>
            <a:extLst>
              <a:ext uri="{FF2B5EF4-FFF2-40B4-BE49-F238E27FC236}">
                <a16:creationId xmlns:a16="http://schemas.microsoft.com/office/drawing/2014/main" id="{07AC0D59-53A2-57E2-AF49-5BF97B6C4EFC}"/>
              </a:ext>
            </a:extLst>
          </p:cNvPr>
          <p:cNvPicPr>
            <a:picLocks noChangeAspect="1"/>
          </p:cNvPicPr>
          <p:nvPr/>
        </p:nvPicPr>
        <p:blipFill>
          <a:blip r:embed="rId25"/>
          <a:stretch>
            <a:fillRect/>
          </a:stretch>
        </p:blipFill>
        <p:spPr>
          <a:xfrm>
            <a:off x="3252404" y="3566632"/>
            <a:ext cx="1693066" cy="2191026"/>
          </a:xfrm>
          <a:prstGeom prst="rect">
            <a:avLst/>
          </a:prstGeom>
        </p:spPr>
      </p:pic>
      <p:cxnSp>
        <p:nvCxnSpPr>
          <p:cNvPr id="43" name="Connecteur droit 42">
            <a:extLst>
              <a:ext uri="{FF2B5EF4-FFF2-40B4-BE49-F238E27FC236}">
                <a16:creationId xmlns:a16="http://schemas.microsoft.com/office/drawing/2014/main" id="{C512B37C-82BE-DD06-C64B-16AA63A9642E}"/>
              </a:ext>
            </a:extLst>
          </p:cNvPr>
          <p:cNvCxnSpPr/>
          <p:nvPr/>
        </p:nvCxnSpPr>
        <p:spPr>
          <a:xfrm>
            <a:off x="7950474" y="4057063"/>
            <a:ext cx="0" cy="62703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Connecteur droit 43">
            <a:extLst>
              <a:ext uri="{FF2B5EF4-FFF2-40B4-BE49-F238E27FC236}">
                <a16:creationId xmlns:a16="http://schemas.microsoft.com/office/drawing/2014/main" id="{B25E3193-01AB-7717-7EC7-0E9B66A40FD3}"/>
              </a:ext>
            </a:extLst>
          </p:cNvPr>
          <p:cNvCxnSpPr/>
          <p:nvPr/>
        </p:nvCxnSpPr>
        <p:spPr>
          <a:xfrm>
            <a:off x="10220432" y="4049977"/>
            <a:ext cx="0" cy="62703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168007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2" grpId="0" animBg="1"/>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0033A-D694-41B0-D17C-625B539A5CE1}"/>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6298785-8A16-D77D-FD20-EFA91C98EAC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7719BE2D-AA5C-00C0-BE71-B92D078F6EE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E9FA9262-D533-EAD8-7259-2043443B89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A80CB8FE-7BC7-772B-395A-6693B40FB6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0C52E2F2-1B9C-A9CA-B05C-A4060C0692A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7E53F5A9-425E-04A2-935C-AC16A7DE95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2558DF38-9E32-1FBC-F7F8-3D493D643D4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93BE205-A89A-918C-1260-E726C357C4D2}"/>
              </a:ext>
            </a:extLst>
          </p:cNvPr>
          <p:cNvSpPr txBox="1"/>
          <p:nvPr/>
        </p:nvSpPr>
        <p:spPr>
          <a:xfrm>
            <a:off x="6850363" y="1424496"/>
            <a:ext cx="4781130" cy="1395647"/>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Joining forces with Customs and Enforcement Officers for Safeguarding the Montreal Protocol (2024)</a:t>
            </a:r>
          </a:p>
        </p:txBody>
      </p:sp>
      <p:sp>
        <p:nvSpPr>
          <p:cNvPr id="10" name="Content Placeholder 2">
            <a:extLst>
              <a:ext uri="{FF2B5EF4-FFF2-40B4-BE49-F238E27FC236}">
                <a16:creationId xmlns:a16="http://schemas.microsoft.com/office/drawing/2014/main" id="{C2B433AC-2D6E-15A2-F8D8-840BE7E415FF}"/>
              </a:ext>
            </a:extLst>
          </p:cNvPr>
          <p:cNvSpPr>
            <a:spLocks noGrp="1"/>
          </p:cNvSpPr>
          <p:nvPr>
            <p:ph idx="4294967295"/>
          </p:nvPr>
        </p:nvSpPr>
        <p:spPr>
          <a:xfrm>
            <a:off x="6850363" y="3221994"/>
            <a:ext cx="4781129" cy="4079376"/>
          </a:xfrm>
          <a:prstGeom prst="rect">
            <a:avLst/>
          </a:prstGeom>
        </p:spPr>
        <p:txBody>
          <a:bodyPr vert="horz" lIns="91440" tIns="45720" rIns="91440" bIns="45720" rtlCol="0">
            <a:normAutofit/>
          </a:bodyPr>
          <a:lstStyle/>
          <a:p>
            <a:pPr marL="0" indent="0">
              <a:lnSpc>
                <a:spcPts val="1650"/>
              </a:lnSpc>
              <a:buNone/>
            </a:pPr>
            <a:r>
              <a:rPr lang="fr-FR" sz="1300" dirty="0">
                <a:effectLst/>
              </a:rPr>
              <a:t>The ECA network has </a:t>
            </a:r>
            <a:r>
              <a:rPr lang="fr-FR" sz="1300" dirty="0" err="1">
                <a:effectLst/>
              </a:rPr>
              <a:t>implemented</a:t>
            </a:r>
            <a:r>
              <a:rPr lang="fr-FR" sz="1300" dirty="0">
                <a:effectLst/>
              </a:rPr>
              <a:t> </a:t>
            </a:r>
            <a:r>
              <a:rPr lang="fr-FR" sz="1300" dirty="0" err="1">
                <a:effectLst/>
              </a:rPr>
              <a:t>enforcement</a:t>
            </a:r>
            <a:r>
              <a:rPr lang="fr-FR" sz="1300" dirty="0">
                <a:effectLst/>
              </a:rPr>
              <a:t>–</a:t>
            </a:r>
            <a:r>
              <a:rPr lang="fr-FR" sz="1300" dirty="0" err="1">
                <a:effectLst/>
              </a:rPr>
              <a:t>related</a:t>
            </a:r>
            <a:r>
              <a:rPr lang="fr-FR" sz="1300" dirty="0">
                <a:effectLst/>
              </a:rPr>
              <a:t> </a:t>
            </a:r>
            <a:r>
              <a:rPr lang="fr-FR" sz="1300" dirty="0" err="1">
                <a:effectLst/>
              </a:rPr>
              <a:t>activities</a:t>
            </a:r>
            <a:r>
              <a:rPr lang="fr-FR" sz="1300" dirty="0">
                <a:effectLst/>
              </a:rPr>
              <a:t> </a:t>
            </a:r>
            <a:r>
              <a:rPr lang="fr-FR" sz="1300" dirty="0" err="1">
                <a:effectLst/>
              </a:rPr>
              <a:t>since</a:t>
            </a:r>
            <a:r>
              <a:rPr lang="fr-FR" sz="1300" dirty="0">
                <a:effectLst/>
              </a:rPr>
              <a:t> </a:t>
            </a:r>
            <a:r>
              <a:rPr lang="fr-FR" sz="1300" dirty="0" err="1">
                <a:effectLst/>
              </a:rPr>
              <a:t>its</a:t>
            </a:r>
            <a:r>
              <a:rPr lang="fr-FR" sz="1300" dirty="0">
                <a:effectLst/>
              </a:rPr>
              <a:t> </a:t>
            </a:r>
            <a:r>
              <a:rPr lang="fr-FR" sz="1300" dirty="0" err="1">
                <a:effectLst/>
              </a:rPr>
              <a:t>inception</a:t>
            </a:r>
            <a:r>
              <a:rPr lang="fr-FR" sz="1300" dirty="0">
                <a:effectLst/>
              </a:rPr>
              <a:t> in 2003 </a:t>
            </a:r>
            <a:r>
              <a:rPr lang="fr-FR" sz="1300" dirty="0" err="1">
                <a:effectLst/>
              </a:rPr>
              <a:t>including</a:t>
            </a:r>
            <a:r>
              <a:rPr lang="fr-FR" sz="1300" dirty="0">
                <a:effectLst/>
              </a:rPr>
              <a:t> </a:t>
            </a:r>
            <a:r>
              <a:rPr lang="fr-FR" sz="1300" dirty="0" err="1">
                <a:effectLst/>
              </a:rPr>
              <a:t>regional</a:t>
            </a:r>
            <a:r>
              <a:rPr lang="fr-FR" sz="1300" dirty="0">
                <a:effectLst/>
              </a:rPr>
              <a:t> </a:t>
            </a:r>
            <a:r>
              <a:rPr lang="fr-FR" sz="1300" dirty="0" err="1">
                <a:effectLst/>
              </a:rPr>
              <a:t>enforcement</a:t>
            </a:r>
            <a:r>
              <a:rPr lang="fr-FR" sz="1300" dirty="0">
                <a:effectLst/>
              </a:rPr>
              <a:t> meetings, border dialogues, and a </a:t>
            </a:r>
            <a:r>
              <a:rPr lang="fr-FR" sz="1300" dirty="0" err="1">
                <a:effectLst/>
              </a:rPr>
              <a:t>series</a:t>
            </a:r>
            <a:r>
              <a:rPr lang="fr-FR" sz="1300" dirty="0">
                <a:effectLst/>
              </a:rPr>
              <a:t> of </a:t>
            </a:r>
            <a:r>
              <a:rPr lang="fr-FR" sz="1300" dirty="0" err="1">
                <a:effectLst/>
              </a:rPr>
              <a:t>awards</a:t>
            </a:r>
            <a:r>
              <a:rPr lang="fr-FR" sz="1300" dirty="0">
                <a:effectLst/>
              </a:rPr>
              <a:t> for Customs and </a:t>
            </a:r>
            <a:r>
              <a:rPr lang="fr-FR" sz="1300" dirty="0" err="1">
                <a:effectLst/>
              </a:rPr>
              <a:t>Enforcement</a:t>
            </a:r>
            <a:r>
              <a:rPr lang="fr-FR" sz="1300" dirty="0">
                <a:effectLst/>
              </a:rPr>
              <a:t> Officers.</a:t>
            </a:r>
          </a:p>
          <a:p>
            <a:pPr marL="0" indent="0">
              <a:buNone/>
            </a:pPr>
            <a:endParaRPr lang="fr-FR" sz="1300" dirty="0">
              <a:effectLst/>
            </a:endParaRPr>
          </a:p>
        </p:txBody>
      </p:sp>
      <p:sp>
        <p:nvSpPr>
          <p:cNvPr id="3" name="TextBox 2">
            <a:extLst>
              <a:ext uri="{FF2B5EF4-FFF2-40B4-BE49-F238E27FC236}">
                <a16:creationId xmlns:a16="http://schemas.microsoft.com/office/drawing/2014/main" id="{CE1C5637-72D7-2412-6C1E-A2BBCAC730D2}"/>
              </a:ext>
            </a:extLst>
          </p:cNvPr>
          <p:cNvSpPr txBox="1"/>
          <p:nvPr/>
        </p:nvSpPr>
        <p:spPr>
          <a:xfrm>
            <a:off x="6932702" y="5411875"/>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EB9E1F31-0650-91E7-3474-247A2CB999FA}"/>
              </a:ext>
            </a:extLst>
          </p:cNvPr>
          <p:cNvSpPr txBox="1"/>
          <p:nvPr/>
        </p:nvSpPr>
        <p:spPr>
          <a:xfrm>
            <a:off x="6932702" y="583281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4" name="Ellipse 3">
            <a:hlinkClick r:id="rId4" action="ppaction://hlinksldjump"/>
            <a:extLst>
              <a:ext uri="{FF2B5EF4-FFF2-40B4-BE49-F238E27FC236}">
                <a16:creationId xmlns:a16="http://schemas.microsoft.com/office/drawing/2014/main" id="{47FB7E32-1075-2537-C510-9F45783E0E03}"/>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4" action="ppaction://hlinksldjump"/>
            <a:extLst>
              <a:ext uri="{FF2B5EF4-FFF2-40B4-BE49-F238E27FC236}">
                <a16:creationId xmlns:a16="http://schemas.microsoft.com/office/drawing/2014/main" id="{EB5D73E1-5151-3F7F-8259-8D52A314823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3" name="Ellipse 22">
            <a:hlinkClick r:id="rId6" action="ppaction://hlinksldjump"/>
            <a:extLst>
              <a:ext uri="{FF2B5EF4-FFF2-40B4-BE49-F238E27FC236}">
                <a16:creationId xmlns:a16="http://schemas.microsoft.com/office/drawing/2014/main" id="{44303E10-883B-F199-31C2-22DCCABDA5D7}"/>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6" action="ppaction://hlinksldjump"/>
            <a:extLst>
              <a:ext uri="{FF2B5EF4-FFF2-40B4-BE49-F238E27FC236}">
                <a16:creationId xmlns:a16="http://schemas.microsoft.com/office/drawing/2014/main" id="{153F1768-531C-2776-7145-D1D52020C36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 name="Ellipse 1">
            <a:extLst>
              <a:ext uri="{FF2B5EF4-FFF2-40B4-BE49-F238E27FC236}">
                <a16:creationId xmlns:a16="http://schemas.microsoft.com/office/drawing/2014/main" id="{F74DE7FA-96E2-0457-7B21-220FDBCE783C}"/>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1" name="Image 10" descr="Une image contenant Bleu électrique, Police, symbole, Rectangle&#10;&#10;Description générée automatiquement">
            <a:extLst>
              <a:ext uri="{FF2B5EF4-FFF2-40B4-BE49-F238E27FC236}">
                <a16:creationId xmlns:a16="http://schemas.microsoft.com/office/drawing/2014/main" id="{049AE054-4E62-47DE-FB96-341ED1154FD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5" name="Text Box 6">
            <a:extLst>
              <a:ext uri="{FF2B5EF4-FFF2-40B4-BE49-F238E27FC236}">
                <a16:creationId xmlns:a16="http://schemas.microsoft.com/office/drawing/2014/main" id="{5CBFEEFD-B1DF-7B3D-551B-182D218FBD56}"/>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9" name="Image 18" descr="Une image contenant texte, capture d’écran, Site web, Page web&#10;&#10;Description générée automatiquement">
            <a:extLst>
              <a:ext uri="{FF2B5EF4-FFF2-40B4-BE49-F238E27FC236}">
                <a16:creationId xmlns:a16="http://schemas.microsoft.com/office/drawing/2014/main" id="{9E1F6BAB-050E-96D2-9461-B492072D83F7}"/>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459276" y="981126"/>
            <a:ext cx="3256488" cy="4606201"/>
          </a:xfrm>
          <a:prstGeom prst="rect">
            <a:avLst/>
          </a:prstGeom>
        </p:spPr>
      </p:pic>
    </p:spTree>
    <p:extLst>
      <p:ext uri="{BB962C8B-B14F-4D97-AF65-F5344CB8AC3E}">
        <p14:creationId xmlns:p14="http://schemas.microsoft.com/office/powerpoint/2010/main" val="264877491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4"/>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23" grpId="0" animBg="1"/>
    </p:bld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9C8B1-1818-9007-34CB-D4DD005A2E02}"/>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DA805800-76FC-BD58-82B6-ADF96F5C7A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E407B04B-2DD3-27A5-9FDB-B2245AFD824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71EB939C-0516-283C-1EDC-4109F075A4F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A380330-1793-92C5-4C18-480DCA8200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293BADF9-E8D9-1C5F-0DAF-E8032DB264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D6B7C45B-1950-7574-45A0-72E7322DFFF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9DF648BB-5A1E-4289-9436-7F975585930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5800DEE4-6E0B-B927-FB12-1B72D8C8CC66}"/>
              </a:ext>
            </a:extLst>
          </p:cNvPr>
          <p:cNvSpPr txBox="1"/>
          <p:nvPr/>
        </p:nvSpPr>
        <p:spPr>
          <a:xfrm>
            <a:off x="6932702" y="1172335"/>
            <a:ext cx="4781130" cy="1395647"/>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How the Montreal Protocol Protects Health </a:t>
            </a:r>
            <a:r>
              <a:rPr kumimoji="0" lang="en-GB" sz="3200" b="0" i="1" u="none" strike="noStrike" kern="1200" cap="none" spc="0" normalizeH="0" baseline="0" noProof="0" dirty="0">
                <a:ln>
                  <a:noFill/>
                </a:ln>
                <a:solidFill>
                  <a:prstClr val="black"/>
                </a:solidFill>
                <a:effectLst/>
                <a:uLnTx/>
                <a:uFillTx/>
                <a:ea typeface="+mn-ea"/>
                <a:cs typeface="+mn-cs"/>
              </a:rPr>
              <a:t>(2014)</a:t>
            </a:r>
          </a:p>
        </p:txBody>
      </p:sp>
      <p:sp>
        <p:nvSpPr>
          <p:cNvPr id="10" name="Content Placeholder 2">
            <a:extLst>
              <a:ext uri="{FF2B5EF4-FFF2-40B4-BE49-F238E27FC236}">
                <a16:creationId xmlns:a16="http://schemas.microsoft.com/office/drawing/2014/main" id="{6C1DD28C-6ECF-EB30-0725-476AB319AC2C}"/>
              </a:ext>
            </a:extLst>
          </p:cNvPr>
          <p:cNvSpPr>
            <a:spLocks noGrp="1"/>
          </p:cNvSpPr>
          <p:nvPr>
            <p:ph idx="4294967295"/>
          </p:nvPr>
        </p:nvSpPr>
        <p:spPr>
          <a:xfrm>
            <a:off x="6955614" y="2364015"/>
            <a:ext cx="4781129" cy="407937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booklet aims to assist foam enterprises, especially SMEs, to better understand policies on HCFC phase-out, access to assistance from the Multilateral Fund for the Implementation of the Montreal Protocol and access alternative technologies in different foam applications taking into account challenges in converting to alternative technology. It also discusses some tips on how to identify enterprises that may use HCFCs and verify the HCFCs consumption of enterprises.</a:t>
            </a:r>
          </a:p>
        </p:txBody>
      </p:sp>
      <p:sp>
        <p:nvSpPr>
          <p:cNvPr id="2" name="TextBox 1">
            <a:extLst>
              <a:ext uri="{FF2B5EF4-FFF2-40B4-BE49-F238E27FC236}">
                <a16:creationId xmlns:a16="http://schemas.microsoft.com/office/drawing/2014/main" id="{C799A445-66E6-734F-58FC-1988EBA67609}"/>
              </a:ext>
            </a:extLst>
          </p:cNvPr>
          <p:cNvSpPr txBox="1"/>
          <p:nvPr/>
        </p:nvSpPr>
        <p:spPr>
          <a:xfrm>
            <a:off x="6953670" y="6026538"/>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Lisez</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-le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4B42E367-9081-ADFE-3E6F-AB92986EE285}"/>
              </a:ext>
            </a:extLst>
          </p:cNvPr>
          <p:cNvSpPr txBox="1"/>
          <p:nvPr/>
        </p:nvSpPr>
        <p:spPr>
          <a:xfrm>
            <a:off x="6953670" y="476372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FAD59F19-AC3D-3B12-5409-9CD2B5435FEC}"/>
              </a:ext>
            </a:extLst>
          </p:cNvPr>
          <p:cNvSpPr txBox="1"/>
          <p:nvPr/>
        </p:nvSpPr>
        <p:spPr>
          <a:xfrm>
            <a:off x="6953670" y="5605599"/>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D87BF035-9213-2ED7-3979-9CBA214F6E53}"/>
              </a:ext>
            </a:extLst>
          </p:cNvPr>
          <p:cNvSpPr txBox="1"/>
          <p:nvPr/>
        </p:nvSpPr>
        <p:spPr>
          <a:xfrm>
            <a:off x="6953670" y="5184661"/>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8" name="Ellipse 17">
            <a:extLst>
              <a:ext uri="{FF2B5EF4-FFF2-40B4-BE49-F238E27FC236}">
                <a16:creationId xmlns:a16="http://schemas.microsoft.com/office/drawing/2014/main" id="{CB46B585-1BE9-6ED1-7FC8-3B028CF525D6}"/>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1" name="Image 20" descr="Une image contenant texte, ordinateur, capture d’écran, Site web&#10;&#10;Description générée automatiquement">
            <a:hlinkClick r:id="rId3"/>
            <a:extLst>
              <a:ext uri="{FF2B5EF4-FFF2-40B4-BE49-F238E27FC236}">
                <a16:creationId xmlns:a16="http://schemas.microsoft.com/office/drawing/2014/main" id="{B29FC54B-9925-2E2C-7E71-896D742E1D6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75073" y="977399"/>
            <a:ext cx="3312246" cy="4685069"/>
          </a:xfrm>
          <a:prstGeom prst="rect">
            <a:avLst/>
          </a:prstGeom>
        </p:spPr>
      </p:pic>
      <p:sp>
        <p:nvSpPr>
          <p:cNvPr id="4" name="Ellipse 3">
            <a:hlinkClick r:id="rId7" action="ppaction://hlinksldjump"/>
            <a:extLst>
              <a:ext uri="{FF2B5EF4-FFF2-40B4-BE49-F238E27FC236}">
                <a16:creationId xmlns:a16="http://schemas.microsoft.com/office/drawing/2014/main" id="{4D8DA795-3C59-2A62-C19C-AD02F49EB4A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7" action="ppaction://hlinksldjump"/>
            <a:extLst>
              <a:ext uri="{FF2B5EF4-FFF2-40B4-BE49-F238E27FC236}">
                <a16:creationId xmlns:a16="http://schemas.microsoft.com/office/drawing/2014/main" id="{EEFEB778-0C14-0EBA-6A88-4460223533E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3" name="Ellipse 22">
            <a:hlinkClick r:id="rId9" action="ppaction://hlinksldjump"/>
            <a:extLst>
              <a:ext uri="{FF2B5EF4-FFF2-40B4-BE49-F238E27FC236}">
                <a16:creationId xmlns:a16="http://schemas.microsoft.com/office/drawing/2014/main" id="{5176590B-95BE-F959-8176-DE82870C4DAD}"/>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9" action="ppaction://hlinksldjump"/>
            <a:extLst>
              <a:ext uri="{FF2B5EF4-FFF2-40B4-BE49-F238E27FC236}">
                <a16:creationId xmlns:a16="http://schemas.microsoft.com/office/drawing/2014/main" id="{C28B2FEA-863F-372A-B3BF-5E7B44600D41}"/>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1" name="Image 10" descr="Une image contenant Bleu électrique, Police, symbole, Rectangle&#10;&#10;Description générée automatiquement">
            <a:extLst>
              <a:ext uri="{FF2B5EF4-FFF2-40B4-BE49-F238E27FC236}">
                <a16:creationId xmlns:a16="http://schemas.microsoft.com/office/drawing/2014/main" id="{E2EBCA90-E4F6-AF83-B525-62C3539CE968}"/>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5" name="Text Box 6">
            <a:extLst>
              <a:ext uri="{FF2B5EF4-FFF2-40B4-BE49-F238E27FC236}">
                <a16:creationId xmlns:a16="http://schemas.microsoft.com/office/drawing/2014/main" id="{351C4A12-8861-6B98-BE41-C6C43DAF6957}"/>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15009815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4"/>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23" grpId="0" animBg="1"/>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41BA4-698D-DBC0-9A8F-AF61D79A9E4C}"/>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210E8E2-38B3-DFE9-E714-480F455D9C4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CFC0AAE1-7BB1-5849-59D5-30BAD3DFCF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3410F466-30BB-40BB-C989-A95FD89B8E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444B31A5-AF9F-4F08-6BDC-B220A52EA67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BE928567-1FD0-D4EE-24C3-3E3D745660A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B667B4D8-6CD0-62F0-E82C-7884B81318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79903D98-166E-9017-6C0D-BC5671727BC7}"/>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CC4DC5B3-16D2-808B-7D34-38D9FB7EF32E}"/>
              </a:ext>
            </a:extLst>
          </p:cNvPr>
          <p:cNvSpPr txBox="1"/>
          <p:nvPr/>
        </p:nvSpPr>
        <p:spPr>
          <a:xfrm>
            <a:off x="6642560" y="1019554"/>
            <a:ext cx="5002878"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err="1">
                <a:ln>
                  <a:noFill/>
                </a:ln>
                <a:solidFill>
                  <a:prstClr val="black"/>
                </a:solidFill>
                <a:effectLst/>
                <a:uLnTx/>
                <a:uFillTx/>
                <a:latin typeface="+mj-lt"/>
                <a:ea typeface="+mn-ea"/>
                <a:cs typeface="+mn-cs"/>
              </a:rPr>
              <a:t>OzonAction</a:t>
            </a:r>
            <a:r>
              <a:rPr kumimoji="0" lang="en-US" sz="3200" b="0" i="0" u="none" strike="noStrike" kern="1200" cap="none" spc="0" normalizeH="0" baseline="0" noProof="0" dirty="0">
                <a:ln>
                  <a:noFill/>
                </a:ln>
                <a:solidFill>
                  <a:prstClr val="black"/>
                </a:solidFill>
                <a:effectLst/>
                <a:uLnTx/>
                <a:uFillTx/>
                <a:latin typeface="+mj-lt"/>
                <a:ea typeface="+mn-ea"/>
                <a:cs typeface="+mn-cs"/>
              </a:rPr>
              <a:t> Scoop </a:t>
            </a:r>
            <a:r>
              <a:rPr kumimoji="0" lang="en-US" sz="3200" b="0" i="1" u="none" strike="noStrike" kern="1200" cap="none" spc="0" normalizeH="0" baseline="0" noProof="0" dirty="0">
                <a:ln>
                  <a:noFill/>
                </a:ln>
                <a:solidFill>
                  <a:prstClr val="black"/>
                </a:solidFill>
                <a:effectLst/>
                <a:uLnTx/>
                <a:uFillTx/>
                <a:latin typeface="+mj-lt"/>
                <a:ea typeface="+mn-ea"/>
                <a:cs typeface="+mn-cs"/>
              </a:rPr>
              <a:t>(annually since 2017)</a:t>
            </a:r>
            <a:endParaRPr kumimoji="0" lang="en-US" sz="32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B7DB0AA7-F93D-4194-B932-BDD3DCBB8BCB}"/>
              </a:ext>
            </a:extLst>
          </p:cNvPr>
          <p:cNvSpPr>
            <a:spLocks noGrp="1"/>
          </p:cNvSpPr>
          <p:nvPr>
            <p:ph idx="4294967295"/>
          </p:nvPr>
        </p:nvSpPr>
        <p:spPr>
          <a:xfrm>
            <a:off x="6642558" y="2345117"/>
            <a:ext cx="4119941" cy="1325563"/>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a:t>
            </a:r>
            <a:r>
              <a:rPr lang="en-GB" sz="1300" dirty="0" err="1"/>
              <a:t>OzonAction</a:t>
            </a:r>
            <a:r>
              <a:rPr lang="en-GB" sz="1300" dirty="0"/>
              <a:t> Newsletter produced by </a:t>
            </a:r>
            <a:r>
              <a:rPr lang="en-GB" sz="1300" dirty="0" err="1"/>
              <a:t>OzonAction</a:t>
            </a:r>
            <a:r>
              <a:rPr lang="en-GB" sz="1300" dirty="0"/>
              <a:t> is a tri-annual publication dedicated to the protection of the ozone layer and implementation of the Montreal Protocol. </a:t>
            </a:r>
            <a:endParaRPr lang="en-US" sz="1300" dirty="0"/>
          </a:p>
        </p:txBody>
      </p:sp>
      <p:sp>
        <p:nvSpPr>
          <p:cNvPr id="3" name="TextBox 2">
            <a:extLst>
              <a:ext uri="{FF2B5EF4-FFF2-40B4-BE49-F238E27FC236}">
                <a16:creationId xmlns:a16="http://schemas.microsoft.com/office/drawing/2014/main" id="{0B67F0A9-F179-B3BB-AA40-F6A3FAEB4D24}"/>
              </a:ext>
            </a:extLst>
          </p:cNvPr>
          <p:cNvSpPr txBox="1"/>
          <p:nvPr/>
        </p:nvSpPr>
        <p:spPr>
          <a:xfrm>
            <a:off x="6820688" y="506428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Find every issue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7638D081-FB55-D74D-434F-07E62F2870C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cercle, logo, Police, symbole&#10;&#10;Description générée automatiquement">
            <a:extLst>
              <a:ext uri="{FF2B5EF4-FFF2-40B4-BE49-F238E27FC236}">
                <a16:creationId xmlns:a16="http://schemas.microsoft.com/office/drawing/2014/main" id="{1C3DB00E-C2FC-842E-41E0-03ADF1C9D6A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952" y="120468"/>
            <a:ext cx="910223" cy="831073"/>
          </a:xfrm>
          <a:prstGeom prst="rect">
            <a:avLst/>
          </a:prstGeom>
        </p:spPr>
      </p:pic>
      <p:sp>
        <p:nvSpPr>
          <p:cNvPr id="17" name="Text Box 6">
            <a:extLst>
              <a:ext uri="{FF2B5EF4-FFF2-40B4-BE49-F238E27FC236}">
                <a16:creationId xmlns:a16="http://schemas.microsoft.com/office/drawing/2014/main" id="{D1197B5C-3B94-EB4D-42A3-A1F3B049300B}"/>
              </a:ext>
            </a:extLst>
          </p:cNvPr>
          <p:cNvSpPr txBox="1">
            <a:spLocks noChangeArrowheads="1"/>
          </p:cNvSpPr>
          <p:nvPr/>
        </p:nvSpPr>
        <p:spPr bwMode="auto">
          <a:xfrm>
            <a:off x="0" y="98254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Newsletters and Bulletins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Publication, affiche&#10;&#10;Description générée automatiquement">
            <a:hlinkClick r:id="rId2"/>
            <a:extLst>
              <a:ext uri="{FF2B5EF4-FFF2-40B4-BE49-F238E27FC236}">
                <a16:creationId xmlns:a16="http://schemas.microsoft.com/office/drawing/2014/main" id="{134F9B6C-4662-0D45-50C6-D0E14472940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7217" y="1019554"/>
            <a:ext cx="3281374" cy="4641401"/>
          </a:xfrm>
          <a:prstGeom prst="rect">
            <a:avLst/>
          </a:prstGeom>
        </p:spPr>
      </p:pic>
      <p:sp>
        <p:nvSpPr>
          <p:cNvPr id="20" name="Ellipse 19">
            <a:hlinkClick r:id="rId5" action="ppaction://hlinksldjump"/>
            <a:extLst>
              <a:ext uri="{FF2B5EF4-FFF2-40B4-BE49-F238E27FC236}">
                <a16:creationId xmlns:a16="http://schemas.microsoft.com/office/drawing/2014/main" id="{435F96CD-916C-9247-B656-4E1F21E73CEE}"/>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5" action="ppaction://hlinksldjump"/>
            <a:extLst>
              <a:ext uri="{FF2B5EF4-FFF2-40B4-BE49-F238E27FC236}">
                <a16:creationId xmlns:a16="http://schemas.microsoft.com/office/drawing/2014/main" id="{6F5C27A9-4EC0-517E-0DB5-B716D558D78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1DAE252E-4180-9F3A-EA37-E17FF8206C3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ECC98F3B-E57D-570A-A64C-03993DFDE64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003580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0"/>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2" grpId="0" animBg="1"/>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A3B4C-C1CB-0453-E960-B54AAF9B14EC}"/>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134FFDCA-10A4-244F-3E4F-EF8ACEE421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80FF8138-DE73-A734-B931-A67C76657D1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6DE7F456-CD5E-114C-6E49-932F0DE3D4D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E657A450-37AC-AB42-14E3-86EDA078BF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A518A6A7-BA80-E202-70AA-C08C9AC30B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BA0DAA59-68BE-AF30-D35E-DB5ADBBB6A4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6F756F6-56A6-9799-6EF7-72FDBC174F16}"/>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6CA2CAC3-0ED0-A98A-C9BE-016766A3745C}"/>
              </a:ext>
            </a:extLst>
          </p:cNvPr>
          <p:cNvSpPr txBox="1"/>
          <p:nvPr/>
        </p:nvSpPr>
        <p:spPr>
          <a:xfrm>
            <a:off x="6774676" y="1247193"/>
            <a:ext cx="4794471"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err="1">
                <a:ln>
                  <a:noFill/>
                </a:ln>
                <a:solidFill>
                  <a:prstClr val="black"/>
                </a:solidFill>
                <a:effectLst/>
                <a:uLnTx/>
                <a:uFillTx/>
                <a:ea typeface="+mn-ea"/>
                <a:cs typeface="+mn-cs"/>
              </a:rPr>
              <a:t>OzoNews</a:t>
            </a:r>
            <a:r>
              <a:rPr kumimoji="0" lang="en-US" sz="3200" b="0" i="0" u="none" strike="noStrike" kern="1200" cap="none" spc="0" normalizeH="0" baseline="0" noProof="0" dirty="0">
                <a:ln>
                  <a:noFill/>
                </a:ln>
                <a:solidFill>
                  <a:prstClr val="black"/>
                </a:solidFill>
                <a:effectLst/>
                <a:uLnTx/>
                <a:uFillTx/>
                <a:ea typeface="+mn-ea"/>
                <a:cs typeface="+mn-cs"/>
              </a:rPr>
              <a:t> </a:t>
            </a:r>
            <a:r>
              <a:rPr kumimoji="0" lang="en-US" sz="3200" b="0" i="1" u="none" strike="noStrike" kern="1200" cap="none" spc="0" normalizeH="0" baseline="0" noProof="0" dirty="0">
                <a:ln>
                  <a:noFill/>
                </a:ln>
                <a:solidFill>
                  <a:prstClr val="black"/>
                </a:solidFill>
                <a:effectLst/>
                <a:uLnTx/>
                <a:uFillTx/>
                <a:ea typeface="+mn-ea"/>
                <a:cs typeface="+mn-cs"/>
              </a:rPr>
              <a:t>(since 2000)</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EE3BF357-C8AA-1C97-EB33-1DE51F86DE2A}"/>
              </a:ext>
            </a:extLst>
          </p:cNvPr>
          <p:cNvSpPr>
            <a:spLocks noGrp="1"/>
          </p:cNvSpPr>
          <p:nvPr>
            <p:ph idx="4294967295"/>
          </p:nvPr>
        </p:nvSpPr>
        <p:spPr>
          <a:xfrm>
            <a:off x="6774676" y="2388139"/>
            <a:ext cx="4794471" cy="2081719"/>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Since its inception in January 2000, the goal of </a:t>
            </a:r>
            <a:r>
              <a:rPr lang="en-GB" sz="1300" dirty="0" err="1"/>
              <a:t>OzoNews</a:t>
            </a:r>
            <a:r>
              <a:rPr lang="en-GB" sz="1300" dirty="0"/>
              <a:t> is to provide current news relating to ozone depletion and the implementation of the Montreal Protocol, to stimulate discussion and promote cooperation in support of compliance with the Montreal Protocol.</a:t>
            </a:r>
            <a:endParaRPr lang="en-US" sz="1300" dirty="0"/>
          </a:p>
        </p:txBody>
      </p:sp>
      <p:sp>
        <p:nvSpPr>
          <p:cNvPr id="3" name="TextBox 2">
            <a:extLst>
              <a:ext uri="{FF2B5EF4-FFF2-40B4-BE49-F238E27FC236}">
                <a16:creationId xmlns:a16="http://schemas.microsoft.com/office/drawing/2014/main" id="{20F1B50B-9691-BFFC-D2BB-D055F99CB01F}"/>
              </a:ext>
            </a:extLst>
          </p:cNvPr>
          <p:cNvSpPr txBox="1"/>
          <p:nvPr/>
        </p:nvSpPr>
        <p:spPr>
          <a:xfrm>
            <a:off x="6774676" y="5356127"/>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Find every issue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9BD8BB62-A089-9FB5-62CA-31EAF50FDCB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cercle, logo, Police, symbole&#10;&#10;Description générée automatiquement">
            <a:extLst>
              <a:ext uri="{FF2B5EF4-FFF2-40B4-BE49-F238E27FC236}">
                <a16:creationId xmlns:a16="http://schemas.microsoft.com/office/drawing/2014/main" id="{23C9FA4E-DEB0-E7E7-7EB1-AF455496487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952" y="120468"/>
            <a:ext cx="910223" cy="831073"/>
          </a:xfrm>
          <a:prstGeom prst="rect">
            <a:avLst/>
          </a:prstGeom>
        </p:spPr>
      </p:pic>
      <p:sp>
        <p:nvSpPr>
          <p:cNvPr id="17" name="Text Box 6">
            <a:extLst>
              <a:ext uri="{FF2B5EF4-FFF2-40B4-BE49-F238E27FC236}">
                <a16:creationId xmlns:a16="http://schemas.microsoft.com/office/drawing/2014/main" id="{975368C1-3380-9A3A-10C6-A92059151395}"/>
              </a:ext>
            </a:extLst>
          </p:cNvPr>
          <p:cNvSpPr txBox="1">
            <a:spLocks noChangeArrowheads="1"/>
          </p:cNvSpPr>
          <p:nvPr/>
        </p:nvSpPr>
        <p:spPr bwMode="auto">
          <a:xfrm>
            <a:off x="0" y="98254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Newsletters and Bulletins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ordinateur, capture d’écran, Site web&#10;&#10;Description générée automatiquement">
            <a:hlinkClick r:id="rId2"/>
            <a:extLst>
              <a:ext uri="{FF2B5EF4-FFF2-40B4-BE49-F238E27FC236}">
                <a16:creationId xmlns:a16="http://schemas.microsoft.com/office/drawing/2014/main" id="{DC111C2A-954F-3414-DAE2-38D1ACD279A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97551" y="1074652"/>
            <a:ext cx="3446024" cy="4459560"/>
          </a:xfrm>
          <a:prstGeom prst="rect">
            <a:avLst/>
          </a:prstGeom>
        </p:spPr>
      </p:pic>
      <p:sp>
        <p:nvSpPr>
          <p:cNvPr id="9" name="Ellipse 8">
            <a:hlinkClick r:id="rId5" action="ppaction://hlinksldjump"/>
            <a:extLst>
              <a:ext uri="{FF2B5EF4-FFF2-40B4-BE49-F238E27FC236}">
                <a16:creationId xmlns:a16="http://schemas.microsoft.com/office/drawing/2014/main" id="{165562E4-D842-DA23-50FC-16E922323C9A}"/>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5" action="ppaction://hlinksldjump"/>
            <a:extLst>
              <a:ext uri="{FF2B5EF4-FFF2-40B4-BE49-F238E27FC236}">
                <a16:creationId xmlns:a16="http://schemas.microsoft.com/office/drawing/2014/main" id="{DF2C1974-F79F-4283-6990-58FB117CC9D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0" name="Ellipse 19">
            <a:hlinkClick r:id="rId7" action="ppaction://hlinksldjump"/>
            <a:extLst>
              <a:ext uri="{FF2B5EF4-FFF2-40B4-BE49-F238E27FC236}">
                <a16:creationId xmlns:a16="http://schemas.microsoft.com/office/drawing/2014/main" id="{47CD4765-554D-2361-DFD3-454EFA78B54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7" action="ppaction://hlinksldjump"/>
            <a:extLst>
              <a:ext uri="{FF2B5EF4-FFF2-40B4-BE49-F238E27FC236}">
                <a16:creationId xmlns:a16="http://schemas.microsoft.com/office/drawing/2014/main" id="{28878B53-C21B-7672-D0AC-286E8136265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9542818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20" grpId="0" animBg="1"/>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70EC0-35F2-3F94-DE52-FC047561438F}"/>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636E851F-EF20-5E41-ABC1-C5A914DEEB6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4E3BB53-7781-DAE8-550E-A2E8B85BF9A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062D066-8B2B-C3AE-41E0-EFDB325BD9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4B77B3B8-ACBD-CCCC-CED6-2B139C3212D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EBD9544E-A290-E92B-F4F0-319E63AD1D7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Oval 41">
            <a:extLst>
              <a:ext uri="{FF2B5EF4-FFF2-40B4-BE49-F238E27FC236}">
                <a16:creationId xmlns:a16="http://schemas.microsoft.com/office/drawing/2014/main" id="{BE3A487B-D999-C2A3-ADDD-7798109A52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8" name="Rectangle 17">
            <a:extLst>
              <a:ext uri="{FF2B5EF4-FFF2-40B4-BE49-F238E27FC236}">
                <a16:creationId xmlns:a16="http://schemas.microsoft.com/office/drawing/2014/main" id="{245DAFB1-CA11-42C8-62BA-0ECD94B9793C}"/>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A3A14C1F-BF09-F769-8C2B-122069C4A1E2}"/>
              </a:ext>
            </a:extLst>
          </p:cNvPr>
          <p:cNvSpPr txBox="1"/>
          <p:nvPr/>
        </p:nvSpPr>
        <p:spPr>
          <a:xfrm>
            <a:off x="6430237" y="999998"/>
            <a:ext cx="4229924"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2800" b="0" i="0" u="none" strike="noStrike" kern="1200" cap="none" spc="0" normalizeH="0" baseline="0" noProof="0" dirty="0">
                <a:ln>
                  <a:noFill/>
                </a:ln>
                <a:solidFill>
                  <a:prstClr val="black"/>
                </a:solidFill>
                <a:effectLst/>
                <a:uLnTx/>
                <a:uFillTx/>
                <a:ea typeface="+mn-ea"/>
                <a:cs typeface="+mn-cs"/>
              </a:rPr>
              <a:t>Ozzy Ozone: Defender of our Planet </a:t>
            </a:r>
            <a:r>
              <a:rPr kumimoji="0" lang="en-GB" sz="2800" b="0" i="1" u="none" strike="noStrike" kern="1200" cap="none" spc="0" normalizeH="0" baseline="0" noProof="0" dirty="0">
                <a:ln>
                  <a:noFill/>
                </a:ln>
                <a:solidFill>
                  <a:prstClr val="black"/>
                </a:solidFill>
                <a:effectLst/>
                <a:uLnTx/>
                <a:uFillTx/>
                <a:ea typeface="+mn-ea"/>
                <a:cs typeface="+mn-cs"/>
              </a:rPr>
              <a:t>(2005-2008)</a:t>
            </a:r>
            <a:endParaRPr kumimoji="0" lang="en-US" sz="28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1960EC70-DFD4-C5CE-52CA-1760B59C3E11}"/>
              </a:ext>
            </a:extLst>
          </p:cNvPr>
          <p:cNvSpPr>
            <a:spLocks noGrp="1"/>
          </p:cNvSpPr>
          <p:nvPr>
            <p:ph idx="4294967295"/>
          </p:nvPr>
        </p:nvSpPr>
        <p:spPr>
          <a:xfrm>
            <a:off x="6412728" y="2259169"/>
            <a:ext cx="4975413" cy="1778609"/>
          </a:xfrm>
          <a:prstGeom prst="rect">
            <a:avLst/>
          </a:prstGeom>
        </p:spPr>
        <p:txBody>
          <a:bodyPr vert="horz" lIns="91440" tIns="45720" rIns="91440" bIns="45720" rtlCol="0">
            <a:noAutofit/>
          </a:bodyPr>
          <a:lstStyle/>
          <a:p>
            <a:pPr marL="0" indent="0">
              <a:lnSpc>
                <a:spcPct val="110000"/>
              </a:lnSpc>
              <a:spcBef>
                <a:spcPts val="0"/>
              </a:spcBef>
              <a:buNone/>
            </a:pPr>
            <a:r>
              <a:rPr lang="en-GB" sz="1200" dirty="0"/>
              <a:t>This richly-illustrated comic booklet uses the Ozzy Ozone character and his new friends to educate children about the causes and effects of ozone layer depletion, the need to follow “safe sun” practices, and actions that they can take to be “ozone-friendly”. Developed as part of UNEP’s work programme under the Multilateral Fund for the Implementation of the Montreal Protocol, these booklets are suitable for dissemination in schools as part of national ozone protection awareness campaigns. The Ozzy Ozone character is a registered trademark of the Government of Barbados. UNEP would like to thank the Government of Barbados for its permission to use this character.</a:t>
            </a:r>
            <a:endParaRPr lang="en-US" sz="1200" dirty="0"/>
          </a:p>
        </p:txBody>
      </p:sp>
      <p:sp>
        <p:nvSpPr>
          <p:cNvPr id="3" name="TextBox 2">
            <a:extLst>
              <a:ext uri="{FF2B5EF4-FFF2-40B4-BE49-F238E27FC236}">
                <a16:creationId xmlns:a16="http://schemas.microsoft.com/office/drawing/2014/main" id="{ED4916F5-FBC2-E00C-B066-5C452036B868}"/>
              </a:ext>
            </a:extLst>
          </p:cNvPr>
          <p:cNvSpPr txBox="1"/>
          <p:nvPr/>
        </p:nvSpPr>
        <p:spPr>
          <a:xfrm>
            <a:off x="6154609" y="4905814"/>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2" name="TextBox 1">
            <a:extLst>
              <a:ext uri="{FF2B5EF4-FFF2-40B4-BE49-F238E27FC236}">
                <a16:creationId xmlns:a16="http://schemas.microsoft.com/office/drawing/2014/main" id="{3B97F185-3E44-B338-1CE0-1A83E4FE2732}"/>
              </a:ext>
            </a:extLst>
          </p:cNvPr>
          <p:cNvSpPr txBox="1"/>
          <p:nvPr/>
        </p:nvSpPr>
        <p:spPr>
          <a:xfrm>
            <a:off x="6152435" y="5602488"/>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Leia </a:t>
            </a:r>
            <a:r>
              <a:rPr kumimoji="0" lang="en-GB" sz="11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em</a:t>
            </a:r>
            <a:r>
              <a:rPr kumimoji="0" lang="en-GB" sz="11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português</a:t>
            </a:r>
            <a:r>
              <a:rPr kumimoji="0" lang="en-GB" sz="11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aqui</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B645E07B-E923-41A7-3D90-EEA02C55852F}"/>
              </a:ext>
            </a:extLst>
          </p:cNvPr>
          <p:cNvSpPr txBox="1"/>
          <p:nvPr/>
        </p:nvSpPr>
        <p:spPr>
          <a:xfrm>
            <a:off x="6154609" y="6349640"/>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Léalo </a:t>
            </a:r>
            <a:r>
              <a:rPr kumimoji="0" lang="en-GB" sz="1100" b="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en</a:t>
            </a:r>
            <a:r>
              <a:rPr kumimoji="0" lang="en-GB" sz="11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español</a:t>
            </a:r>
            <a:r>
              <a:rPr kumimoji="0" lang="en-GB" sz="11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aquí</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825A9DCB-AF2B-8C95-E6FC-C2A049BF1946}"/>
              </a:ext>
            </a:extLst>
          </p:cNvPr>
          <p:cNvSpPr txBox="1"/>
          <p:nvPr/>
        </p:nvSpPr>
        <p:spPr>
          <a:xfrm>
            <a:off x="6154609" y="5980307"/>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1100" i="0" u="none" strike="noStrike" kern="1200" cap="none" spc="0" normalizeH="0" baseline="0" noProof="0" dirty="0">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Читать на русском здесь</a:t>
            </a:r>
            <a:endParaRPr kumimoji="0" lang="en-US" sz="1100" i="0" u="none" strike="noStrike" kern="1200" cap="none" spc="0" normalizeH="0" baseline="0" noProof="0" dirty="0">
              <a:ln>
                <a:noFill/>
              </a:ln>
              <a:solidFill>
                <a:srgbClr val="1B3A7F"/>
              </a:solidFill>
              <a:effectLst/>
              <a:uLnTx/>
              <a:uFillTx/>
              <a:ea typeface="+mn-ea"/>
              <a:cs typeface="+mn-cs"/>
            </a:endParaRPr>
          </a:p>
        </p:txBody>
      </p:sp>
      <p:sp>
        <p:nvSpPr>
          <p:cNvPr id="8" name="TextBox 7">
            <a:extLst>
              <a:ext uri="{FF2B5EF4-FFF2-40B4-BE49-F238E27FC236}">
                <a16:creationId xmlns:a16="http://schemas.microsoft.com/office/drawing/2014/main" id="{994F1A7A-0994-9421-DD8C-99288F4A8455}"/>
              </a:ext>
            </a:extLst>
          </p:cNvPr>
          <p:cNvSpPr txBox="1"/>
          <p:nvPr/>
        </p:nvSpPr>
        <p:spPr>
          <a:xfrm>
            <a:off x="6134675" y="5258394"/>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Lisez-le en français ici</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24" name="Ellipse 23">
            <a:extLst>
              <a:ext uri="{FF2B5EF4-FFF2-40B4-BE49-F238E27FC236}">
                <a16:creationId xmlns:a16="http://schemas.microsoft.com/office/drawing/2014/main" id="{96A86ED9-EE30-3651-4DEE-89B72E02D3BF}"/>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0" name="Image 19" descr="Une image contenant cercle, logo, Police, symbole&#10;&#10;Description générée automatiquement">
            <a:extLst>
              <a:ext uri="{FF2B5EF4-FFF2-40B4-BE49-F238E27FC236}">
                <a16:creationId xmlns:a16="http://schemas.microsoft.com/office/drawing/2014/main" id="{0B937A11-605C-78B3-E581-674EB7F10557}"/>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73952" y="120468"/>
            <a:ext cx="910223" cy="831073"/>
          </a:xfrm>
          <a:prstGeom prst="rect">
            <a:avLst/>
          </a:prstGeom>
        </p:spPr>
      </p:pic>
      <p:sp>
        <p:nvSpPr>
          <p:cNvPr id="21" name="Text Box 6">
            <a:extLst>
              <a:ext uri="{FF2B5EF4-FFF2-40B4-BE49-F238E27FC236}">
                <a16:creationId xmlns:a16="http://schemas.microsoft.com/office/drawing/2014/main" id="{46308336-18D1-F458-DBC7-CA094C3F2FF8}"/>
              </a:ext>
            </a:extLst>
          </p:cNvPr>
          <p:cNvSpPr txBox="1">
            <a:spLocks noChangeArrowheads="1"/>
          </p:cNvSpPr>
          <p:nvPr/>
        </p:nvSpPr>
        <p:spPr bwMode="auto">
          <a:xfrm>
            <a:off x="0" y="982542"/>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Newsletters and Bulletins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23" name="Image 22" descr="Une image contenant texte, Dessin animé, illustration, clipart&#10;&#10;Description générée automatiquement">
            <a:hlinkClick r:id="rId3"/>
            <a:extLst>
              <a:ext uri="{FF2B5EF4-FFF2-40B4-BE49-F238E27FC236}">
                <a16:creationId xmlns:a16="http://schemas.microsoft.com/office/drawing/2014/main" id="{F5DAE317-66B6-BA99-E084-769D2E9C22B3}"/>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531840" y="1026339"/>
            <a:ext cx="1498228" cy="2119197"/>
          </a:xfrm>
          <a:prstGeom prst="rect">
            <a:avLst/>
          </a:prstGeom>
        </p:spPr>
      </p:pic>
      <p:sp>
        <p:nvSpPr>
          <p:cNvPr id="12" name="Ellipse 11">
            <a:hlinkClick r:id="rId10" action="ppaction://hlinksldjump"/>
            <a:extLst>
              <a:ext uri="{FF2B5EF4-FFF2-40B4-BE49-F238E27FC236}">
                <a16:creationId xmlns:a16="http://schemas.microsoft.com/office/drawing/2014/main" id="{084367F6-4583-3E4C-02AA-083BD320B4D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Logement avec un remplissage uni">
            <a:hlinkClick r:id="rId10" action="ppaction://hlinksldjump"/>
            <a:extLst>
              <a:ext uri="{FF2B5EF4-FFF2-40B4-BE49-F238E27FC236}">
                <a16:creationId xmlns:a16="http://schemas.microsoft.com/office/drawing/2014/main" id="{65B53889-8066-ECF6-EF72-F91FAFAE6950}"/>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9" name="Image 18" descr="Une image contenant texte, Dessin animé, affiche, graphisme&#10;&#10;Description générée automatiquement">
            <a:hlinkClick r:id="rId12"/>
            <a:extLst>
              <a:ext uri="{FF2B5EF4-FFF2-40B4-BE49-F238E27FC236}">
                <a16:creationId xmlns:a16="http://schemas.microsoft.com/office/drawing/2014/main" id="{EF4F6055-4899-577D-0B0D-0CFB80B37239}"/>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3223221" y="1015743"/>
            <a:ext cx="1498228" cy="2119197"/>
          </a:xfrm>
          <a:prstGeom prst="rect">
            <a:avLst/>
          </a:prstGeom>
        </p:spPr>
      </p:pic>
      <p:pic>
        <p:nvPicPr>
          <p:cNvPr id="25" name="Image 24" descr="Une image contenant texte, affiche, Dessin animé, clipart&#10;&#10;Description générée automatiquement">
            <a:hlinkClick r:id="rId14"/>
            <a:extLst>
              <a:ext uri="{FF2B5EF4-FFF2-40B4-BE49-F238E27FC236}">
                <a16:creationId xmlns:a16="http://schemas.microsoft.com/office/drawing/2014/main" id="{7BD1E572-A675-831F-24A3-225F3BB5E067}"/>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1471613" y="3420746"/>
            <a:ext cx="1558455" cy="2204386"/>
          </a:xfrm>
          <a:prstGeom prst="rect">
            <a:avLst/>
          </a:prstGeom>
        </p:spPr>
      </p:pic>
      <p:pic>
        <p:nvPicPr>
          <p:cNvPr id="26" name="Image 25" descr="Une image contenant texte, Dessin animé, fiction, affiche&#10;&#10;Description générée automatiquement">
            <a:hlinkClick r:id="rId16"/>
            <a:extLst>
              <a:ext uri="{FF2B5EF4-FFF2-40B4-BE49-F238E27FC236}">
                <a16:creationId xmlns:a16="http://schemas.microsoft.com/office/drawing/2014/main" id="{217BC1B1-B105-C699-3D35-9B0B1C404D38}"/>
              </a:ext>
            </a:extLst>
          </p:cNvPr>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3239431" y="3437651"/>
            <a:ext cx="1562147" cy="2187481"/>
          </a:xfrm>
          <a:prstGeom prst="rect">
            <a:avLst/>
          </a:prstGeom>
        </p:spPr>
      </p:pic>
      <p:sp>
        <p:nvSpPr>
          <p:cNvPr id="28" name="ZoneTexte 27">
            <a:extLst>
              <a:ext uri="{FF2B5EF4-FFF2-40B4-BE49-F238E27FC236}">
                <a16:creationId xmlns:a16="http://schemas.microsoft.com/office/drawing/2014/main" id="{64B78C86-BEBE-F155-6366-C77C21ACF283}"/>
              </a:ext>
            </a:extLst>
          </p:cNvPr>
          <p:cNvSpPr txBox="1"/>
          <p:nvPr/>
        </p:nvSpPr>
        <p:spPr>
          <a:xfrm>
            <a:off x="6119535" y="4412766"/>
            <a:ext cx="1708125" cy="430887"/>
          </a:xfrm>
          <a:prstGeom prst="rect">
            <a:avLst/>
          </a:prstGeom>
          <a:noFill/>
        </p:spPr>
        <p:txBody>
          <a:bodyPr wrap="square">
            <a:spAutoFit/>
          </a:bodyPr>
          <a:lstStyle/>
          <a:p>
            <a:r>
              <a:rPr kumimoji="0" lang="en-GB" sz="1100" b="1" i="0" u="none" strike="noStrike" kern="1200" cap="none" spc="0" normalizeH="0" baseline="0" noProof="0" dirty="0">
                <a:ln>
                  <a:noFill/>
                </a:ln>
                <a:solidFill>
                  <a:prstClr val="black"/>
                </a:solidFill>
                <a:effectLst/>
                <a:uLnTx/>
                <a:uFillTx/>
                <a:ea typeface="+mn-ea"/>
                <a:cs typeface="+mn-cs"/>
              </a:rPr>
              <a:t>Ozzy Flies High! (</a:t>
            </a:r>
            <a:r>
              <a:rPr kumimoji="0" lang="en-GB" sz="1100" b="0" i="0" u="none" strike="noStrike" kern="1200" cap="none" spc="0" normalizeH="0" baseline="0" noProof="0" dirty="0">
                <a:ln>
                  <a:noFill/>
                </a:ln>
                <a:solidFill>
                  <a:prstClr val="black"/>
                </a:solidFill>
                <a:effectLst/>
                <a:uLnTx/>
                <a:uFillTx/>
                <a:ea typeface="+mn-ea"/>
                <a:cs typeface="+mn-cs"/>
              </a:rPr>
              <a:t>Comic Book No.1, </a:t>
            </a:r>
            <a:r>
              <a:rPr kumimoji="0" lang="en-GB" sz="1100" b="0" i="1" u="none" strike="noStrike" kern="1200" cap="none" spc="0" normalizeH="0" baseline="0" noProof="0" dirty="0">
                <a:ln>
                  <a:noFill/>
                </a:ln>
                <a:solidFill>
                  <a:prstClr val="black"/>
                </a:solidFill>
                <a:effectLst/>
                <a:uLnTx/>
                <a:uFillTx/>
                <a:ea typeface="+mn-ea"/>
                <a:cs typeface="+mn-cs"/>
              </a:rPr>
              <a:t>2005)</a:t>
            </a:r>
            <a:endParaRPr lang="fr-FR" sz="1100" dirty="0"/>
          </a:p>
        </p:txBody>
      </p:sp>
      <p:sp>
        <p:nvSpPr>
          <p:cNvPr id="30" name="ZoneTexte 29">
            <a:extLst>
              <a:ext uri="{FF2B5EF4-FFF2-40B4-BE49-F238E27FC236}">
                <a16:creationId xmlns:a16="http://schemas.microsoft.com/office/drawing/2014/main" id="{A9B7C205-6D05-065A-BDC2-3D3D8CE64A65}"/>
              </a:ext>
            </a:extLst>
          </p:cNvPr>
          <p:cNvSpPr txBox="1"/>
          <p:nvPr/>
        </p:nvSpPr>
        <p:spPr>
          <a:xfrm>
            <a:off x="7664584" y="4412766"/>
            <a:ext cx="1727848" cy="430887"/>
          </a:xfrm>
          <a:prstGeom prst="rect">
            <a:avLst/>
          </a:prstGeom>
          <a:noFill/>
        </p:spPr>
        <p:txBody>
          <a:bodyPr wrap="square">
            <a:spAutoFit/>
          </a:bodyPr>
          <a:lstStyle/>
          <a:p>
            <a:r>
              <a:rPr kumimoji="0" lang="en-GB" sz="1100" b="1" i="0" u="none" strike="noStrike" kern="1200" cap="none" spc="0" normalizeH="0" baseline="0" noProof="0" dirty="0">
                <a:ln>
                  <a:noFill/>
                </a:ln>
                <a:solidFill>
                  <a:prstClr val="black"/>
                </a:solidFill>
                <a:effectLst/>
                <a:uLnTx/>
                <a:uFillTx/>
                <a:ea typeface="+mn-ea"/>
                <a:cs typeface="+mn-cs"/>
              </a:rPr>
              <a:t>Ozzy Goes Farming! </a:t>
            </a:r>
            <a:r>
              <a:rPr kumimoji="0" lang="en-GB" sz="1100" b="0" i="0" u="none" strike="noStrike" kern="1200" cap="none" spc="0" normalizeH="0" baseline="0" noProof="0" dirty="0">
                <a:ln>
                  <a:noFill/>
                </a:ln>
                <a:solidFill>
                  <a:prstClr val="black"/>
                </a:solidFill>
                <a:effectLst/>
                <a:uLnTx/>
                <a:uFillTx/>
                <a:ea typeface="+mn-ea"/>
                <a:cs typeface="+mn-cs"/>
              </a:rPr>
              <a:t>(Comic Book No.2, </a:t>
            </a:r>
            <a:r>
              <a:rPr kumimoji="0" lang="en-GB" sz="1100" b="0" i="1" u="none" strike="noStrike" kern="1200" cap="none" spc="0" normalizeH="0" baseline="0" noProof="0" dirty="0">
                <a:ln>
                  <a:noFill/>
                </a:ln>
                <a:solidFill>
                  <a:prstClr val="black"/>
                </a:solidFill>
                <a:effectLst/>
                <a:uLnTx/>
                <a:uFillTx/>
                <a:ea typeface="+mn-ea"/>
                <a:cs typeface="+mn-cs"/>
              </a:rPr>
              <a:t>2006)</a:t>
            </a:r>
            <a:endParaRPr lang="fr-FR" sz="1100" dirty="0"/>
          </a:p>
        </p:txBody>
      </p:sp>
      <p:sp>
        <p:nvSpPr>
          <p:cNvPr id="32" name="ZoneTexte 31">
            <a:extLst>
              <a:ext uri="{FF2B5EF4-FFF2-40B4-BE49-F238E27FC236}">
                <a16:creationId xmlns:a16="http://schemas.microsoft.com/office/drawing/2014/main" id="{C81304BB-F378-4925-288D-BFD1A1F5AD9B}"/>
              </a:ext>
            </a:extLst>
          </p:cNvPr>
          <p:cNvSpPr txBox="1"/>
          <p:nvPr/>
        </p:nvSpPr>
        <p:spPr>
          <a:xfrm>
            <a:off x="9271117" y="4359196"/>
            <a:ext cx="1441979" cy="600164"/>
          </a:xfrm>
          <a:prstGeom prst="rect">
            <a:avLst/>
          </a:prstGeom>
          <a:noFill/>
        </p:spPr>
        <p:txBody>
          <a:bodyPr wrap="square">
            <a:spAutoFit/>
          </a:bodyPr>
          <a:lstStyle/>
          <a:p>
            <a:r>
              <a:rPr kumimoji="0" lang="en-GB" sz="1100" b="1" i="0" u="none" strike="noStrike" kern="1200" cap="none" spc="0" normalizeH="0" baseline="0" noProof="0" dirty="0">
                <a:ln>
                  <a:noFill/>
                </a:ln>
                <a:solidFill>
                  <a:prstClr val="black"/>
                </a:solidFill>
                <a:effectLst/>
                <a:uLnTx/>
                <a:uFillTx/>
                <a:ea typeface="+mn-ea"/>
                <a:cs typeface="+mn-cs"/>
              </a:rPr>
              <a:t>Ozzy Goes Polar! </a:t>
            </a:r>
            <a:r>
              <a:rPr kumimoji="0" lang="en-GB" sz="1100" b="0" i="0" u="none" strike="noStrike" kern="1200" cap="none" spc="0" normalizeH="0" baseline="0" noProof="0" dirty="0">
                <a:ln>
                  <a:noFill/>
                </a:ln>
                <a:solidFill>
                  <a:prstClr val="black"/>
                </a:solidFill>
                <a:effectLst/>
                <a:uLnTx/>
                <a:uFillTx/>
                <a:ea typeface="+mn-ea"/>
                <a:cs typeface="+mn-cs"/>
              </a:rPr>
              <a:t>(Comic Book No.3,  </a:t>
            </a:r>
            <a:r>
              <a:rPr kumimoji="0" lang="en-GB" sz="1100" b="0" i="1" u="none" strike="noStrike" kern="1200" cap="none" spc="0" normalizeH="0" baseline="0" noProof="0" dirty="0">
                <a:ln>
                  <a:noFill/>
                </a:ln>
                <a:solidFill>
                  <a:prstClr val="black"/>
                </a:solidFill>
                <a:effectLst/>
                <a:uLnTx/>
                <a:uFillTx/>
                <a:ea typeface="+mn-ea"/>
                <a:cs typeface="+mn-cs"/>
              </a:rPr>
              <a:t>2007)</a:t>
            </a:r>
            <a:endParaRPr lang="fr-FR" sz="1100" dirty="0"/>
          </a:p>
        </p:txBody>
      </p:sp>
      <p:sp>
        <p:nvSpPr>
          <p:cNvPr id="34" name="ZoneTexte 33">
            <a:extLst>
              <a:ext uri="{FF2B5EF4-FFF2-40B4-BE49-F238E27FC236}">
                <a16:creationId xmlns:a16="http://schemas.microsoft.com/office/drawing/2014/main" id="{FF913756-3C1B-F9D7-2704-30D10E2F5DFE}"/>
              </a:ext>
            </a:extLst>
          </p:cNvPr>
          <p:cNvSpPr txBox="1"/>
          <p:nvPr/>
        </p:nvSpPr>
        <p:spPr>
          <a:xfrm>
            <a:off x="10684527" y="4342084"/>
            <a:ext cx="1546147" cy="600164"/>
          </a:xfrm>
          <a:prstGeom prst="rect">
            <a:avLst/>
          </a:prstGeom>
          <a:noFill/>
        </p:spPr>
        <p:txBody>
          <a:bodyPr wrap="square">
            <a:spAutoFit/>
          </a:bodyPr>
          <a:lstStyle/>
          <a:p>
            <a:r>
              <a:rPr kumimoji="0" lang="en-GB" sz="1100" b="1" i="0" u="none" strike="noStrike" kern="1200" cap="none" spc="0" normalizeH="0" baseline="0" noProof="0" dirty="0">
                <a:ln>
                  <a:noFill/>
                </a:ln>
                <a:solidFill>
                  <a:prstClr val="black"/>
                </a:solidFill>
                <a:effectLst/>
                <a:uLnTx/>
                <a:uFillTx/>
                <a:ea typeface="+mn-ea"/>
                <a:cs typeface="+mn-cs"/>
              </a:rPr>
              <a:t>Ozzy Goes Island Hopping </a:t>
            </a:r>
            <a:r>
              <a:rPr kumimoji="0" lang="en-GB" sz="1100" b="0" i="0" u="none" strike="noStrike" kern="1200" cap="none" spc="0" normalizeH="0" baseline="0" noProof="0" dirty="0">
                <a:ln>
                  <a:noFill/>
                </a:ln>
                <a:solidFill>
                  <a:prstClr val="black"/>
                </a:solidFill>
                <a:effectLst/>
                <a:uLnTx/>
                <a:uFillTx/>
                <a:ea typeface="+mn-ea"/>
                <a:cs typeface="+mn-cs"/>
              </a:rPr>
              <a:t>(Comic Book No. 4, </a:t>
            </a:r>
            <a:r>
              <a:rPr kumimoji="0" lang="en-GB" sz="1100" b="0" i="1" u="none" strike="noStrike" kern="1200" cap="none" spc="0" normalizeH="0" baseline="0" noProof="0" dirty="0">
                <a:ln>
                  <a:noFill/>
                </a:ln>
                <a:solidFill>
                  <a:prstClr val="black"/>
                </a:solidFill>
                <a:effectLst/>
                <a:uLnTx/>
                <a:uFillTx/>
                <a:ea typeface="+mn-ea"/>
                <a:cs typeface="+mn-cs"/>
              </a:rPr>
              <a:t>2008)</a:t>
            </a:r>
            <a:endParaRPr lang="fr-FR" sz="1100" dirty="0"/>
          </a:p>
        </p:txBody>
      </p:sp>
      <p:sp>
        <p:nvSpPr>
          <p:cNvPr id="35" name="TextBox 2">
            <a:extLst>
              <a:ext uri="{FF2B5EF4-FFF2-40B4-BE49-F238E27FC236}">
                <a16:creationId xmlns:a16="http://schemas.microsoft.com/office/drawing/2014/main" id="{F553E49E-3F1A-FB78-32C5-227EF35B3E4A}"/>
              </a:ext>
            </a:extLst>
          </p:cNvPr>
          <p:cNvSpPr txBox="1"/>
          <p:nvPr/>
        </p:nvSpPr>
        <p:spPr>
          <a:xfrm>
            <a:off x="7664584" y="4860204"/>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i="0" u="none" strike="noStrike" kern="1200" cap="none" spc="0" normalizeH="0" baseline="0" noProof="0" dirty="0">
                <a:ln>
                  <a:noFill/>
                </a:ln>
                <a:solidFill>
                  <a:srgbClr val="1B3A7F"/>
                </a:solidFill>
                <a:effectLst/>
                <a:uLnTx/>
                <a:uFillTx/>
                <a:ea typeface="+mn-ea"/>
                <a:cs typeface="+mn-cs"/>
                <a:hlinkClick r:id="rId12">
                  <a:extLst>
                    <a:ext uri="{A12FA001-AC4F-418D-AE19-62706E023703}">
                      <ahyp:hlinkClr xmlns:ahyp="http://schemas.microsoft.com/office/drawing/2018/hyperlinkcolor" val="tx"/>
                    </a:ext>
                  </a:extLst>
                </a:hlinkClick>
              </a:rPr>
              <a:t>Read it in English here</a:t>
            </a:r>
            <a:endParaRPr kumimoji="0" lang="en-US" sz="1100" i="0" u="none" strike="noStrike" kern="1200" cap="none" spc="0" normalizeH="0" baseline="0" noProof="0" dirty="0">
              <a:ln>
                <a:noFill/>
              </a:ln>
              <a:solidFill>
                <a:srgbClr val="1B3A7F"/>
              </a:solidFill>
              <a:effectLst/>
              <a:uLnTx/>
              <a:uFillTx/>
              <a:ea typeface="+mn-ea"/>
              <a:cs typeface="+mn-cs"/>
            </a:endParaRPr>
          </a:p>
        </p:txBody>
      </p:sp>
      <p:sp>
        <p:nvSpPr>
          <p:cNvPr id="36" name="TextBox 1">
            <a:extLst>
              <a:ext uri="{FF2B5EF4-FFF2-40B4-BE49-F238E27FC236}">
                <a16:creationId xmlns:a16="http://schemas.microsoft.com/office/drawing/2014/main" id="{4A765C59-E409-9EF9-3EB3-085F2EB3C056}"/>
              </a:ext>
            </a:extLst>
          </p:cNvPr>
          <p:cNvSpPr txBox="1"/>
          <p:nvPr/>
        </p:nvSpPr>
        <p:spPr>
          <a:xfrm>
            <a:off x="7664584" y="5290698"/>
            <a:ext cx="1868642"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1100" b="0" i="0" u="none" strike="noStrike" kern="1200" cap="none" spc="0" normalizeH="0" baseline="0" noProof="0" dirty="0">
                <a:ln>
                  <a:noFill/>
                </a:ln>
                <a:solidFill>
                  <a:srgbClr val="1B3A7F"/>
                </a:solidFill>
                <a:effectLst/>
                <a:uLnTx/>
                <a:uFillTx/>
                <a:ea typeface="+mn-ea"/>
                <a:cs typeface="+mn-cs"/>
                <a:hlinkClick r:id="rId18">
                  <a:extLst>
                    <a:ext uri="{A12FA001-AC4F-418D-AE19-62706E023703}">
                      <ahyp:hlinkClr xmlns:ahyp="http://schemas.microsoft.com/office/drawing/2018/hyperlinkcolor" val="tx"/>
                    </a:ext>
                  </a:extLst>
                </a:hlinkClick>
              </a:rPr>
              <a:t>Читать на русском здесь</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37" name="TextBox 2">
            <a:extLst>
              <a:ext uri="{FF2B5EF4-FFF2-40B4-BE49-F238E27FC236}">
                <a16:creationId xmlns:a16="http://schemas.microsoft.com/office/drawing/2014/main" id="{370E4D4B-B35E-7127-6FA2-46AB5A224CA9}"/>
              </a:ext>
            </a:extLst>
          </p:cNvPr>
          <p:cNvSpPr txBox="1"/>
          <p:nvPr/>
        </p:nvSpPr>
        <p:spPr>
          <a:xfrm>
            <a:off x="9269662" y="5002702"/>
            <a:ext cx="1610475"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14">
                  <a:extLst>
                    <a:ext uri="{A12FA001-AC4F-418D-AE19-62706E023703}">
                      <ahyp:hlinkClr xmlns:ahyp="http://schemas.microsoft.com/office/drawing/2018/hyperlinkcolor" val="tx"/>
                    </a:ext>
                  </a:extLst>
                </a:hlinkClick>
              </a:rPr>
              <a:t>Read it in English here</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38" name="TextBox 1">
            <a:extLst>
              <a:ext uri="{FF2B5EF4-FFF2-40B4-BE49-F238E27FC236}">
                <a16:creationId xmlns:a16="http://schemas.microsoft.com/office/drawing/2014/main" id="{D511102F-64D6-F5D5-AE32-3C04849799D2}"/>
              </a:ext>
            </a:extLst>
          </p:cNvPr>
          <p:cNvSpPr txBox="1"/>
          <p:nvPr/>
        </p:nvSpPr>
        <p:spPr>
          <a:xfrm>
            <a:off x="9269662" y="5433196"/>
            <a:ext cx="1610475"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19">
                  <a:extLst>
                    <a:ext uri="{A12FA001-AC4F-418D-AE19-62706E023703}">
                      <ahyp:hlinkClr xmlns:ahyp="http://schemas.microsoft.com/office/drawing/2018/hyperlinkcolor" val="tx"/>
                    </a:ext>
                  </a:extLst>
                </a:hlinkClick>
              </a:rPr>
              <a:t>Lisez-le </a:t>
            </a:r>
            <a:r>
              <a:rPr kumimoji="0" lang="en-GB" sz="1100" b="0" i="0" u="none" strike="noStrike" kern="1200" cap="none" spc="0" normalizeH="0" baseline="0" noProof="0" dirty="0" err="1">
                <a:ln>
                  <a:noFill/>
                </a:ln>
                <a:solidFill>
                  <a:srgbClr val="1B3A7F"/>
                </a:solidFill>
                <a:effectLst/>
                <a:uLnTx/>
                <a:uFillTx/>
                <a:ea typeface="+mn-ea"/>
                <a:cs typeface="+mn-cs"/>
                <a:hlinkClick r:id="rId19">
                  <a:extLst>
                    <a:ext uri="{A12FA001-AC4F-418D-AE19-62706E023703}">
                      <ahyp:hlinkClr xmlns:ahyp="http://schemas.microsoft.com/office/drawing/2018/hyperlinkcolor" val="tx"/>
                    </a:ext>
                  </a:extLst>
                </a:hlinkClick>
              </a:rPr>
              <a:t>en</a:t>
            </a:r>
            <a:r>
              <a:rPr kumimoji="0" lang="en-GB" sz="1100" b="0" i="0" u="none" strike="noStrike" kern="1200" cap="none" spc="0" normalizeH="0" baseline="0" noProof="0" dirty="0">
                <a:ln>
                  <a:noFill/>
                </a:ln>
                <a:solidFill>
                  <a:srgbClr val="1B3A7F"/>
                </a:solidFill>
                <a:effectLst/>
                <a:uLnTx/>
                <a:uFillTx/>
                <a:ea typeface="+mn-ea"/>
                <a:cs typeface="+mn-cs"/>
                <a:hlinkClick r:id="rId19">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19">
                  <a:extLst>
                    <a:ext uri="{A12FA001-AC4F-418D-AE19-62706E023703}">
                      <ahyp:hlinkClr xmlns:ahyp="http://schemas.microsoft.com/office/drawing/2018/hyperlinkcolor" val="tx"/>
                    </a:ext>
                  </a:extLst>
                </a:hlinkClick>
              </a:rPr>
              <a:t>français</a:t>
            </a:r>
            <a:r>
              <a:rPr kumimoji="0" lang="en-GB" sz="1100" b="0" i="0" u="none" strike="noStrike" kern="1200" cap="none" spc="0" normalizeH="0" baseline="0" noProof="0" dirty="0">
                <a:ln>
                  <a:noFill/>
                </a:ln>
                <a:solidFill>
                  <a:srgbClr val="1B3A7F"/>
                </a:solidFill>
                <a:effectLst/>
                <a:uLnTx/>
                <a:uFillTx/>
                <a:ea typeface="+mn-ea"/>
                <a:cs typeface="+mn-cs"/>
                <a:hlinkClick r:id="rId19">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19">
                  <a:extLst>
                    <a:ext uri="{A12FA001-AC4F-418D-AE19-62706E023703}">
                      <ahyp:hlinkClr xmlns:ahyp="http://schemas.microsoft.com/office/drawing/2018/hyperlinkcolor" val="tx"/>
                    </a:ext>
                  </a:extLst>
                </a:hlinkClick>
              </a:rPr>
              <a:t>ici</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39" name="TextBox 4">
            <a:extLst>
              <a:ext uri="{FF2B5EF4-FFF2-40B4-BE49-F238E27FC236}">
                <a16:creationId xmlns:a16="http://schemas.microsoft.com/office/drawing/2014/main" id="{D191212A-ECED-E77B-A779-504EA3378863}"/>
              </a:ext>
            </a:extLst>
          </p:cNvPr>
          <p:cNvSpPr txBox="1"/>
          <p:nvPr/>
        </p:nvSpPr>
        <p:spPr>
          <a:xfrm>
            <a:off x="9269662" y="5863690"/>
            <a:ext cx="1610475"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Léalo </a:t>
            </a:r>
            <a:r>
              <a:rPr kumimoji="0" lang="en-GB" sz="1100" b="0" i="0" u="none" strike="noStrike" kern="1200" cap="none" spc="0" normalizeH="0" baseline="0" noProof="0" dirty="0" err="1">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en</a:t>
            </a:r>
            <a:r>
              <a:rPr kumimoji="0" lang="en-GB" sz="1100" b="0" i="0" u="none" strike="noStrike" kern="1200" cap="none" spc="0" normalizeH="0" baseline="0" noProof="0" dirty="0">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español</a:t>
            </a:r>
            <a:r>
              <a:rPr kumimoji="0" lang="en-GB" sz="1100" b="0" i="0" u="none" strike="noStrike" kern="1200" cap="none" spc="0" normalizeH="0" baseline="0" noProof="0" dirty="0">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 </a:t>
            </a:r>
            <a:r>
              <a:rPr kumimoji="0" lang="en-GB" sz="1100" b="0" i="0" u="none" strike="noStrike" kern="1200" cap="none" spc="0" normalizeH="0" baseline="0" noProof="0" dirty="0" err="1">
                <a:ln>
                  <a:noFill/>
                </a:ln>
                <a:solidFill>
                  <a:srgbClr val="1B3A7F"/>
                </a:solidFill>
                <a:effectLst/>
                <a:uLnTx/>
                <a:uFillTx/>
                <a:ea typeface="+mn-ea"/>
                <a:cs typeface="+mn-cs"/>
                <a:hlinkClick r:id="rId20">
                  <a:extLst>
                    <a:ext uri="{A12FA001-AC4F-418D-AE19-62706E023703}">
                      <ahyp:hlinkClr xmlns:ahyp="http://schemas.microsoft.com/office/drawing/2018/hyperlinkcolor" val="tx"/>
                    </a:ext>
                  </a:extLst>
                </a:hlinkClick>
              </a:rPr>
              <a:t>aquí</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40" name="TextBox 2">
            <a:extLst>
              <a:ext uri="{FF2B5EF4-FFF2-40B4-BE49-F238E27FC236}">
                <a16:creationId xmlns:a16="http://schemas.microsoft.com/office/drawing/2014/main" id="{4AFDCD8E-0022-645D-074D-1BBBE29DFCF9}"/>
              </a:ext>
            </a:extLst>
          </p:cNvPr>
          <p:cNvSpPr txBox="1"/>
          <p:nvPr/>
        </p:nvSpPr>
        <p:spPr>
          <a:xfrm>
            <a:off x="10704494" y="4954256"/>
            <a:ext cx="1610475"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1B3A7F"/>
                </a:solidFill>
                <a:effectLst/>
                <a:uLnTx/>
                <a:uFillTx/>
                <a:ea typeface="+mn-ea"/>
                <a:cs typeface="+mn-cs"/>
                <a:hlinkClick r:id="rId16">
                  <a:extLst>
                    <a:ext uri="{A12FA001-AC4F-418D-AE19-62706E023703}">
                      <ahyp:hlinkClr xmlns:ahyp="http://schemas.microsoft.com/office/drawing/2018/hyperlinkcolor" val="tx"/>
                    </a:ext>
                  </a:extLst>
                </a:hlinkClick>
              </a:rPr>
              <a:t>Read it in English here</a:t>
            </a:r>
            <a:endParaRPr kumimoji="0" lang="en-US" sz="1100" b="0" i="0" u="none" strike="noStrike" kern="1200" cap="none" spc="0" normalizeH="0" baseline="0" noProof="0" dirty="0">
              <a:ln>
                <a:noFill/>
              </a:ln>
              <a:solidFill>
                <a:srgbClr val="1B3A7F"/>
              </a:solidFill>
              <a:effectLst/>
              <a:uLnTx/>
              <a:uFillTx/>
              <a:ea typeface="+mn-ea"/>
              <a:cs typeface="+mn-cs"/>
            </a:endParaRPr>
          </a:p>
        </p:txBody>
      </p:sp>
      <p:sp>
        <p:nvSpPr>
          <p:cNvPr id="41" name="TextBox 6">
            <a:extLst>
              <a:ext uri="{FF2B5EF4-FFF2-40B4-BE49-F238E27FC236}">
                <a16:creationId xmlns:a16="http://schemas.microsoft.com/office/drawing/2014/main" id="{0405F4DE-E449-4E0D-A545-94B709F83D3D}"/>
              </a:ext>
            </a:extLst>
          </p:cNvPr>
          <p:cNvSpPr txBox="1"/>
          <p:nvPr/>
        </p:nvSpPr>
        <p:spPr>
          <a:xfrm>
            <a:off x="10704494" y="5354365"/>
            <a:ext cx="1404552" cy="261610"/>
          </a:xfrm>
          <a:prstGeom prst="rect">
            <a:avLst/>
          </a:prstGeom>
          <a:noFill/>
        </p:spPr>
        <p:txBody>
          <a:bodyPr wrap="square" rtlCol="0">
            <a:spAutoFit/>
          </a:bodyPr>
          <a:lstStyle/>
          <a:p>
            <a:r>
              <a:rPr lang="en-GB" sz="1100" dirty="0">
                <a:solidFill>
                  <a:srgbClr val="1B3A7F"/>
                </a:solidFill>
                <a:hlinkClick r:id="rId21">
                  <a:extLst>
                    <a:ext uri="{A12FA001-AC4F-418D-AE19-62706E023703}">
                      <ahyp:hlinkClr xmlns:ahyp="http://schemas.microsoft.com/office/drawing/2018/hyperlinkcolor" val="tx"/>
                    </a:ext>
                  </a:extLst>
                </a:hlinkClick>
              </a:rPr>
              <a:t>Lisez-le </a:t>
            </a:r>
            <a:r>
              <a:rPr lang="en-GB" sz="1100" dirty="0" err="1">
                <a:solidFill>
                  <a:srgbClr val="1B3A7F"/>
                </a:solidFill>
                <a:hlinkClick r:id="rId21">
                  <a:extLst>
                    <a:ext uri="{A12FA001-AC4F-418D-AE19-62706E023703}">
                      <ahyp:hlinkClr xmlns:ahyp="http://schemas.microsoft.com/office/drawing/2018/hyperlinkcolor" val="tx"/>
                    </a:ext>
                  </a:extLst>
                </a:hlinkClick>
              </a:rPr>
              <a:t>en</a:t>
            </a:r>
            <a:r>
              <a:rPr lang="en-GB" sz="1100" dirty="0">
                <a:solidFill>
                  <a:srgbClr val="1B3A7F"/>
                </a:solidFill>
                <a:hlinkClick r:id="rId21">
                  <a:extLst>
                    <a:ext uri="{A12FA001-AC4F-418D-AE19-62706E023703}">
                      <ahyp:hlinkClr xmlns:ahyp="http://schemas.microsoft.com/office/drawing/2018/hyperlinkcolor" val="tx"/>
                    </a:ext>
                  </a:extLst>
                </a:hlinkClick>
              </a:rPr>
              <a:t> </a:t>
            </a:r>
            <a:r>
              <a:rPr lang="en-GB" sz="1100" dirty="0" err="1">
                <a:solidFill>
                  <a:srgbClr val="1B3A7F"/>
                </a:solidFill>
                <a:hlinkClick r:id="rId21">
                  <a:extLst>
                    <a:ext uri="{A12FA001-AC4F-418D-AE19-62706E023703}">
                      <ahyp:hlinkClr xmlns:ahyp="http://schemas.microsoft.com/office/drawing/2018/hyperlinkcolor" val="tx"/>
                    </a:ext>
                  </a:extLst>
                </a:hlinkClick>
              </a:rPr>
              <a:t>français</a:t>
            </a:r>
            <a:r>
              <a:rPr lang="en-GB" sz="1100" dirty="0">
                <a:solidFill>
                  <a:srgbClr val="1B3A7F"/>
                </a:solidFill>
                <a:hlinkClick r:id="rId21">
                  <a:extLst>
                    <a:ext uri="{A12FA001-AC4F-418D-AE19-62706E023703}">
                      <ahyp:hlinkClr xmlns:ahyp="http://schemas.microsoft.com/office/drawing/2018/hyperlinkcolor" val="tx"/>
                    </a:ext>
                  </a:extLst>
                </a:hlinkClick>
              </a:rPr>
              <a:t> </a:t>
            </a:r>
            <a:r>
              <a:rPr lang="en-GB" sz="1100" dirty="0" err="1">
                <a:solidFill>
                  <a:srgbClr val="1B3A7F"/>
                </a:solidFill>
                <a:hlinkClick r:id="rId21">
                  <a:extLst>
                    <a:ext uri="{A12FA001-AC4F-418D-AE19-62706E023703}">
                      <ahyp:hlinkClr xmlns:ahyp="http://schemas.microsoft.com/office/drawing/2018/hyperlinkcolor" val="tx"/>
                    </a:ext>
                  </a:extLst>
                </a:hlinkClick>
              </a:rPr>
              <a:t>ici</a:t>
            </a:r>
            <a:endParaRPr lang="en-GB" sz="1100" dirty="0">
              <a:solidFill>
                <a:srgbClr val="1B3A7F"/>
              </a:solidFill>
            </a:endParaRPr>
          </a:p>
        </p:txBody>
      </p:sp>
      <p:sp>
        <p:nvSpPr>
          <p:cNvPr id="42" name="TextBox 7">
            <a:extLst>
              <a:ext uri="{FF2B5EF4-FFF2-40B4-BE49-F238E27FC236}">
                <a16:creationId xmlns:a16="http://schemas.microsoft.com/office/drawing/2014/main" id="{8626F6B7-6443-B8CE-D3F8-C731CA17E951}"/>
              </a:ext>
            </a:extLst>
          </p:cNvPr>
          <p:cNvSpPr txBox="1"/>
          <p:nvPr/>
        </p:nvSpPr>
        <p:spPr>
          <a:xfrm>
            <a:off x="10704494" y="5754475"/>
            <a:ext cx="1425390" cy="261610"/>
          </a:xfrm>
          <a:prstGeom prst="rect">
            <a:avLst/>
          </a:prstGeom>
          <a:noFill/>
        </p:spPr>
        <p:txBody>
          <a:bodyPr wrap="square" rtlCol="0">
            <a:spAutoFit/>
          </a:bodyPr>
          <a:lstStyle/>
          <a:p>
            <a:r>
              <a:rPr lang="en-GB" sz="1100" dirty="0">
                <a:solidFill>
                  <a:srgbClr val="1B3A7F"/>
                </a:solidFill>
                <a:hlinkClick r:id="rId22">
                  <a:extLst>
                    <a:ext uri="{A12FA001-AC4F-418D-AE19-62706E023703}">
                      <ahyp:hlinkClr xmlns:ahyp="http://schemas.microsoft.com/office/drawing/2018/hyperlinkcolor" val="tx"/>
                    </a:ext>
                  </a:extLst>
                </a:hlinkClick>
              </a:rPr>
              <a:t>Léalo </a:t>
            </a:r>
            <a:r>
              <a:rPr lang="en-GB" sz="1100" dirty="0" err="1">
                <a:solidFill>
                  <a:srgbClr val="1B3A7F"/>
                </a:solidFill>
                <a:hlinkClick r:id="rId22">
                  <a:extLst>
                    <a:ext uri="{A12FA001-AC4F-418D-AE19-62706E023703}">
                      <ahyp:hlinkClr xmlns:ahyp="http://schemas.microsoft.com/office/drawing/2018/hyperlinkcolor" val="tx"/>
                    </a:ext>
                  </a:extLst>
                </a:hlinkClick>
              </a:rPr>
              <a:t>en</a:t>
            </a:r>
            <a:r>
              <a:rPr lang="en-GB" sz="1100" dirty="0">
                <a:solidFill>
                  <a:srgbClr val="1B3A7F"/>
                </a:solidFill>
                <a:hlinkClick r:id="rId22">
                  <a:extLst>
                    <a:ext uri="{A12FA001-AC4F-418D-AE19-62706E023703}">
                      <ahyp:hlinkClr xmlns:ahyp="http://schemas.microsoft.com/office/drawing/2018/hyperlinkcolor" val="tx"/>
                    </a:ext>
                  </a:extLst>
                </a:hlinkClick>
              </a:rPr>
              <a:t> </a:t>
            </a:r>
            <a:r>
              <a:rPr lang="en-GB" sz="1100" dirty="0" err="1">
                <a:solidFill>
                  <a:srgbClr val="1B3A7F"/>
                </a:solidFill>
                <a:hlinkClick r:id="rId22">
                  <a:extLst>
                    <a:ext uri="{A12FA001-AC4F-418D-AE19-62706E023703}">
                      <ahyp:hlinkClr xmlns:ahyp="http://schemas.microsoft.com/office/drawing/2018/hyperlinkcolor" val="tx"/>
                    </a:ext>
                  </a:extLst>
                </a:hlinkClick>
              </a:rPr>
              <a:t>español</a:t>
            </a:r>
            <a:r>
              <a:rPr lang="en-GB" sz="1100" dirty="0">
                <a:solidFill>
                  <a:srgbClr val="1B3A7F"/>
                </a:solidFill>
                <a:hlinkClick r:id="rId22">
                  <a:extLst>
                    <a:ext uri="{A12FA001-AC4F-418D-AE19-62706E023703}">
                      <ahyp:hlinkClr xmlns:ahyp="http://schemas.microsoft.com/office/drawing/2018/hyperlinkcolor" val="tx"/>
                    </a:ext>
                  </a:extLst>
                </a:hlinkClick>
              </a:rPr>
              <a:t> </a:t>
            </a:r>
            <a:r>
              <a:rPr lang="en-GB" sz="1100" dirty="0" err="1">
                <a:solidFill>
                  <a:srgbClr val="1B3A7F"/>
                </a:solidFill>
                <a:hlinkClick r:id="rId22">
                  <a:extLst>
                    <a:ext uri="{A12FA001-AC4F-418D-AE19-62706E023703}">
                      <ahyp:hlinkClr xmlns:ahyp="http://schemas.microsoft.com/office/drawing/2018/hyperlinkcolor" val="tx"/>
                    </a:ext>
                  </a:extLst>
                </a:hlinkClick>
              </a:rPr>
              <a:t>aquí</a:t>
            </a:r>
            <a:endParaRPr lang="en-GB" sz="1100" dirty="0">
              <a:solidFill>
                <a:srgbClr val="1B3A7F"/>
              </a:solidFill>
            </a:endParaRPr>
          </a:p>
        </p:txBody>
      </p:sp>
      <p:cxnSp>
        <p:nvCxnSpPr>
          <p:cNvPr id="44" name="Connecteur droit 43">
            <a:extLst>
              <a:ext uri="{FF2B5EF4-FFF2-40B4-BE49-F238E27FC236}">
                <a16:creationId xmlns:a16="http://schemas.microsoft.com/office/drawing/2014/main" id="{B917AA1D-FC79-2F89-61D9-F13247B0AA8D}"/>
              </a:ext>
            </a:extLst>
          </p:cNvPr>
          <p:cNvCxnSpPr/>
          <p:nvPr/>
        </p:nvCxnSpPr>
        <p:spPr>
          <a:xfrm>
            <a:off x="7664584" y="4412766"/>
            <a:ext cx="0" cy="4474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Connecteur droit 44">
            <a:extLst>
              <a:ext uri="{FF2B5EF4-FFF2-40B4-BE49-F238E27FC236}">
                <a16:creationId xmlns:a16="http://schemas.microsoft.com/office/drawing/2014/main" id="{18D76CDB-FC1F-DC27-05F3-EAC068F09277}"/>
              </a:ext>
            </a:extLst>
          </p:cNvPr>
          <p:cNvCxnSpPr/>
          <p:nvPr/>
        </p:nvCxnSpPr>
        <p:spPr>
          <a:xfrm>
            <a:off x="9269662" y="4412766"/>
            <a:ext cx="0" cy="4474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Connecteur droit 45">
            <a:extLst>
              <a:ext uri="{FF2B5EF4-FFF2-40B4-BE49-F238E27FC236}">
                <a16:creationId xmlns:a16="http://schemas.microsoft.com/office/drawing/2014/main" id="{AB2FD4E0-96DD-0BB8-7010-C9B58418FAEE}"/>
              </a:ext>
            </a:extLst>
          </p:cNvPr>
          <p:cNvCxnSpPr/>
          <p:nvPr/>
        </p:nvCxnSpPr>
        <p:spPr>
          <a:xfrm>
            <a:off x="10684527" y="4396215"/>
            <a:ext cx="0" cy="4474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Ellipse 26">
            <a:hlinkClick r:id="rId23" action="ppaction://hlinksldjump"/>
            <a:extLst>
              <a:ext uri="{FF2B5EF4-FFF2-40B4-BE49-F238E27FC236}">
                <a16:creationId xmlns:a16="http://schemas.microsoft.com/office/drawing/2014/main" id="{D89568FB-0D91-D5A2-75F1-F82F6E9A7CF3}"/>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9" name="Graphique 28" descr="Cercle avec flèche gauche avec un remplissage uni">
            <a:hlinkClick r:id="rId23" action="ppaction://hlinksldjump"/>
            <a:extLst>
              <a:ext uri="{FF2B5EF4-FFF2-40B4-BE49-F238E27FC236}">
                <a16:creationId xmlns:a16="http://schemas.microsoft.com/office/drawing/2014/main" id="{60DFC4E8-32C6-2385-4727-F8683CCBC00A}"/>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63215419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2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9"/>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2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7" grpId="0" animBg="1"/>
      <p:bldP spid="27" grpId="1" animBg="1"/>
    </p:bld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6D03E56-1B63-D101-D2DE-AF5DA8CBBC1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7879E833-E4E2-E7B5-CF1E-836EB68EEE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6733AC0F-2BB8-FB2C-0BD1-70A44E986D2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2BB08B07-3BD8-6A30-618D-1E3B3F0B0C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4" name="Rectangle 13">
            <a:extLst>
              <a:ext uri="{FF2B5EF4-FFF2-40B4-BE49-F238E27FC236}">
                <a16:creationId xmlns:a16="http://schemas.microsoft.com/office/drawing/2014/main" id="{3474186A-B9B5-F1C0-9D79-5118B758CAD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14ACCC81-F9F2-A9CD-4B51-96BF0D935A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72A812BE-D796-286A-5A99-7C1762C9C06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3" name="TextBox 2">
            <a:extLst>
              <a:ext uri="{FF2B5EF4-FFF2-40B4-BE49-F238E27FC236}">
                <a16:creationId xmlns:a16="http://schemas.microsoft.com/office/drawing/2014/main" id="{C5EDD52F-1CFC-9C4C-9777-E4F54E8F7978}"/>
              </a:ext>
            </a:extLst>
          </p:cNvPr>
          <p:cNvSpPr txBox="1"/>
          <p:nvPr/>
        </p:nvSpPr>
        <p:spPr>
          <a:xfrm>
            <a:off x="6771255" y="5122723"/>
            <a:ext cx="4963546" cy="13029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GB" sz="18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Download Asia Pacific Regional Ozone2Climate Art Contest (Winners) here</a:t>
            </a:r>
            <a:r>
              <a:rPr kumimoji="0" lang="en-GB" sz="18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800"/>
              </a:spcAft>
              <a:buClrTx/>
              <a:buSzTx/>
              <a:buFontTx/>
              <a:buNone/>
              <a:tabLst/>
              <a:defRPr/>
            </a:pPr>
            <a:r>
              <a:rPr kumimoji="0" lang="en-US" sz="18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Download Asia Pacific Regional Ozone2Climate Art Contest (Honourable Mentions) here</a:t>
            </a:r>
            <a:endParaRPr kumimoji="0" lang="en-GB" sz="1800" b="0" i="0" u="none" strike="noStrike" kern="1200" cap="none" spc="0" normalizeH="0" baseline="0" noProof="0" dirty="0">
              <a:ln>
                <a:noFill/>
              </a:ln>
              <a:solidFill>
                <a:srgbClr val="1B397F"/>
              </a:solidFill>
              <a:effectLst/>
              <a:uLnTx/>
              <a:uFillTx/>
              <a:ea typeface="Calibri" panose="020F0502020204030204" pitchFamily="34" charset="0"/>
              <a:cs typeface="Times New Roman" panose="02020603050405020304" pitchFamily="18" charset="0"/>
            </a:endParaRPr>
          </a:p>
        </p:txBody>
      </p:sp>
      <p:sp>
        <p:nvSpPr>
          <p:cNvPr id="20" name="Ellipse 19">
            <a:extLst>
              <a:ext uri="{FF2B5EF4-FFF2-40B4-BE49-F238E27FC236}">
                <a16:creationId xmlns:a16="http://schemas.microsoft.com/office/drawing/2014/main" id="{406F2BBC-137B-6217-155C-EAEA84EA954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4" name="Image 3" descr="Une image contenant texte, barrière de corail, capture d’écran, dessin humoristique&#10;&#10;Description générée automatiquement">
            <a:hlinkClick r:id="rId2"/>
            <a:extLst>
              <a:ext uri="{FF2B5EF4-FFF2-40B4-BE49-F238E27FC236}">
                <a16:creationId xmlns:a16="http://schemas.microsoft.com/office/drawing/2014/main" id="{D7963D15-C002-E3F1-19FA-0A1A798E85E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52353" y="962167"/>
            <a:ext cx="3283824" cy="4656661"/>
          </a:xfrm>
          <a:prstGeom prst="rect">
            <a:avLst/>
          </a:prstGeom>
        </p:spPr>
      </p:pic>
      <p:pic>
        <p:nvPicPr>
          <p:cNvPr id="6" name="Image 5" descr="Une image contenant Police, symbole, Graphique, blanc&#10;&#10;Description générée automatiquement">
            <a:extLst>
              <a:ext uri="{FF2B5EF4-FFF2-40B4-BE49-F238E27FC236}">
                <a16:creationId xmlns:a16="http://schemas.microsoft.com/office/drawing/2014/main" id="{03601DD3-9B44-B07E-4DB6-5DBD925EC40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7" name="Text Box 6">
            <a:extLst>
              <a:ext uri="{FF2B5EF4-FFF2-40B4-BE49-F238E27FC236}">
                <a16:creationId xmlns:a16="http://schemas.microsoft.com/office/drawing/2014/main" id="{DDDE5290-D8EB-FCBD-9F33-15CC77E622D2}"/>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8" name="ZoneTexte 7">
            <a:extLst>
              <a:ext uri="{FF2B5EF4-FFF2-40B4-BE49-F238E27FC236}">
                <a16:creationId xmlns:a16="http://schemas.microsoft.com/office/drawing/2014/main" id="{38445B12-5005-EC55-AAED-0B648230166B}"/>
              </a:ext>
            </a:extLst>
          </p:cNvPr>
          <p:cNvSpPr txBox="1"/>
          <p:nvPr/>
        </p:nvSpPr>
        <p:spPr>
          <a:xfrm>
            <a:off x="6744295" y="2274321"/>
            <a:ext cx="4990506" cy="2693045"/>
          </a:xfrm>
          <a:prstGeom prst="rect">
            <a:avLst/>
          </a:prstGeom>
          <a:noFill/>
        </p:spPr>
        <p:txBody>
          <a:bodyPr wrap="square" rtlCol="0">
            <a:spAutoFit/>
          </a:bodyPr>
          <a:lstStyle/>
          <a:p>
            <a:br>
              <a:rPr lang="fr-FR" sz="1300" dirty="0"/>
            </a:br>
            <a:r>
              <a:rPr lang="fr-FR" sz="1300" b="0" i="0" u="none" strike="noStrike" dirty="0">
                <a:solidFill>
                  <a:srgbClr val="1E1E1E"/>
                </a:solidFill>
                <a:effectLst/>
              </a:rPr>
              <a:t>On the occasion of World Ozone Day (16 </a:t>
            </a:r>
            <a:r>
              <a:rPr lang="fr-FR" sz="1300" b="0" i="0" u="none" strike="noStrike" dirty="0" err="1">
                <a:solidFill>
                  <a:srgbClr val="1E1E1E"/>
                </a:solidFill>
                <a:effectLst/>
              </a:rPr>
              <a:t>September</a:t>
            </a:r>
            <a:r>
              <a:rPr lang="fr-FR" sz="1300" b="0" i="0" u="none" strike="noStrike" dirty="0">
                <a:solidFill>
                  <a:srgbClr val="1E1E1E"/>
                </a:solidFill>
                <a:effectLst/>
              </a:rPr>
              <a:t>), </a:t>
            </a:r>
            <a:r>
              <a:rPr lang="fr-FR" sz="1300" b="0" i="0" u="none" strike="noStrike" dirty="0" err="1">
                <a:solidFill>
                  <a:srgbClr val="1E1E1E"/>
                </a:solidFill>
                <a:effectLst/>
              </a:rPr>
              <a:t>commemorating</a:t>
            </a:r>
            <a:r>
              <a:rPr lang="fr-FR" sz="1300" b="0" i="0" u="none" strike="noStrike" dirty="0">
                <a:solidFill>
                  <a:srgbClr val="1E1E1E"/>
                </a:solidFill>
                <a:effectLst/>
              </a:rPr>
              <a:t> the </a:t>
            </a:r>
            <a:r>
              <a:rPr lang="fr-FR" sz="1300" b="0" i="0" u="none" strike="noStrike" dirty="0" err="1">
                <a:solidFill>
                  <a:srgbClr val="1E1E1E"/>
                </a:solidFill>
                <a:effectLst/>
              </a:rPr>
              <a:t>Montreal</a:t>
            </a:r>
            <a:r>
              <a:rPr lang="fr-FR" sz="1300" b="0" i="0" u="none" strike="noStrike" dirty="0">
                <a:solidFill>
                  <a:srgbClr val="1E1E1E"/>
                </a:solidFill>
                <a:effectLst/>
              </a:rPr>
              <a:t> Protocol on Substances </a:t>
            </a:r>
            <a:r>
              <a:rPr lang="fr-FR" sz="1300" b="0" i="0" u="none" strike="noStrike" dirty="0" err="1">
                <a:solidFill>
                  <a:srgbClr val="1E1E1E"/>
                </a:solidFill>
                <a:effectLst/>
              </a:rPr>
              <a:t>that</a:t>
            </a:r>
            <a:r>
              <a:rPr lang="fr-FR" sz="1300" b="0" i="0" u="none" strike="noStrike" dirty="0">
                <a:solidFill>
                  <a:srgbClr val="1E1E1E"/>
                </a:solidFill>
                <a:effectLst/>
              </a:rPr>
              <a:t> </a:t>
            </a:r>
            <a:r>
              <a:rPr lang="fr-FR" sz="1300" b="0" i="0" u="none" strike="noStrike" dirty="0" err="1">
                <a:solidFill>
                  <a:srgbClr val="1E1E1E"/>
                </a:solidFill>
                <a:effectLst/>
              </a:rPr>
              <a:t>Deplete</a:t>
            </a:r>
            <a:r>
              <a:rPr lang="fr-FR" sz="1300" b="0" i="0" u="none" strike="noStrike" dirty="0">
                <a:solidFill>
                  <a:srgbClr val="1E1E1E"/>
                </a:solidFill>
                <a:effectLst/>
              </a:rPr>
              <a:t> the Ozone Layer, UNEP and </a:t>
            </a:r>
            <a:r>
              <a:rPr lang="fr-FR" sz="1300" b="0" i="0" u="none" strike="noStrike" dirty="0" err="1">
                <a:solidFill>
                  <a:srgbClr val="1E1E1E"/>
                </a:solidFill>
                <a:effectLst/>
              </a:rPr>
              <a:t>its</a:t>
            </a:r>
            <a:r>
              <a:rPr lang="fr-FR" sz="1300" b="0" i="0" u="none" strike="noStrike" dirty="0">
                <a:solidFill>
                  <a:srgbClr val="1E1E1E"/>
                </a:solidFill>
                <a:effectLst/>
              </a:rPr>
              <a:t> </a:t>
            </a:r>
            <a:r>
              <a:rPr lang="fr-FR" sz="1300" b="0" i="0" u="none" strike="noStrike" dirty="0" err="1">
                <a:solidFill>
                  <a:srgbClr val="1E1E1E"/>
                </a:solidFill>
                <a:effectLst/>
              </a:rPr>
              <a:t>partners</a:t>
            </a:r>
            <a:r>
              <a:rPr lang="fr-FR" sz="1300" b="0" i="0" u="none" strike="noStrike" dirty="0">
                <a:solidFill>
                  <a:srgbClr val="1E1E1E"/>
                </a:solidFill>
                <a:effectLst/>
              </a:rPr>
              <a:t> </a:t>
            </a:r>
            <a:r>
              <a:rPr lang="fr-FR" sz="1300" b="0" i="0" u="none" strike="noStrike" dirty="0" err="1">
                <a:solidFill>
                  <a:srgbClr val="1E1E1E"/>
                </a:solidFill>
                <a:effectLst/>
              </a:rPr>
              <a:t>were</a:t>
            </a:r>
            <a:r>
              <a:rPr lang="fr-FR" sz="1300" b="0" i="0" u="none" strike="noStrike" dirty="0">
                <a:solidFill>
                  <a:srgbClr val="1E1E1E"/>
                </a:solidFill>
                <a:effectLst/>
              </a:rPr>
              <a:t> </a:t>
            </a:r>
            <a:r>
              <a:rPr lang="fr-FR" sz="1300" b="0" i="0" u="none" strike="noStrike" dirty="0" err="1">
                <a:solidFill>
                  <a:srgbClr val="1E1E1E"/>
                </a:solidFill>
                <a:effectLst/>
              </a:rPr>
              <a:t>pleased</a:t>
            </a:r>
            <a:r>
              <a:rPr lang="fr-FR" sz="1300" b="0" i="0" u="none" strike="noStrike" dirty="0">
                <a:solidFill>
                  <a:srgbClr val="1E1E1E"/>
                </a:solidFill>
                <a:effectLst/>
              </a:rPr>
              <a:t> to </a:t>
            </a:r>
            <a:r>
              <a:rPr lang="fr-FR" sz="1300" b="0" i="0" u="none" strike="noStrike" dirty="0" err="1">
                <a:solidFill>
                  <a:srgbClr val="1E1E1E"/>
                </a:solidFill>
                <a:effectLst/>
              </a:rPr>
              <a:t>announce</a:t>
            </a:r>
            <a:r>
              <a:rPr lang="fr-FR" sz="1300" b="0" i="0" u="none" strike="noStrike" dirty="0">
                <a:solidFill>
                  <a:srgbClr val="1E1E1E"/>
                </a:solidFill>
                <a:effectLst/>
              </a:rPr>
              <a:t> the 36 </a:t>
            </a:r>
            <a:r>
              <a:rPr lang="fr-FR" sz="1300" b="0" i="0" u="none" strike="noStrike" dirty="0" err="1">
                <a:solidFill>
                  <a:srgbClr val="1E1E1E"/>
                </a:solidFill>
                <a:effectLst/>
              </a:rPr>
              <a:t>artists</a:t>
            </a:r>
            <a:r>
              <a:rPr lang="fr-FR" sz="1300" b="0" i="0" u="none" strike="noStrike" dirty="0">
                <a:solidFill>
                  <a:srgbClr val="1E1E1E"/>
                </a:solidFill>
                <a:effectLst/>
              </a:rPr>
              <a:t> </a:t>
            </a:r>
            <a:r>
              <a:rPr lang="fr-FR" sz="1300" b="0" i="0" u="none" strike="noStrike" dirty="0" err="1">
                <a:solidFill>
                  <a:srgbClr val="1E1E1E"/>
                </a:solidFill>
                <a:effectLst/>
              </a:rPr>
              <a:t>who</a:t>
            </a:r>
            <a:r>
              <a:rPr lang="fr-FR" sz="1300" b="0" i="0" u="none" strike="noStrike" dirty="0">
                <a:solidFill>
                  <a:srgbClr val="1E1E1E"/>
                </a:solidFill>
                <a:effectLst/>
              </a:rPr>
              <a:t> won the “Asia Pacific </a:t>
            </a:r>
            <a:r>
              <a:rPr lang="fr-FR" sz="1300" b="0" i="0" u="none" strike="noStrike" dirty="0" err="1">
                <a:solidFill>
                  <a:srgbClr val="1E1E1E"/>
                </a:solidFill>
                <a:effectLst/>
              </a:rPr>
              <a:t>Regional</a:t>
            </a:r>
            <a:r>
              <a:rPr lang="fr-FR" sz="1300" b="0" i="0" u="none" strike="noStrike" dirty="0">
                <a:solidFill>
                  <a:srgbClr val="1E1E1E"/>
                </a:solidFill>
                <a:effectLst/>
              </a:rPr>
              <a:t> Ozone2Climate Art Contest.” This </a:t>
            </a:r>
            <a:r>
              <a:rPr lang="fr-FR" sz="1300" b="0" i="0" u="none" strike="noStrike" dirty="0" err="1">
                <a:solidFill>
                  <a:srgbClr val="1E1E1E"/>
                </a:solidFill>
                <a:effectLst/>
              </a:rPr>
              <a:t>competition</a:t>
            </a:r>
            <a:r>
              <a:rPr lang="fr-FR" sz="1300" b="0" i="0" u="none" strike="noStrike" dirty="0">
                <a:solidFill>
                  <a:srgbClr val="1E1E1E"/>
                </a:solidFill>
                <a:effectLst/>
              </a:rPr>
              <a:t>, </a:t>
            </a:r>
            <a:r>
              <a:rPr lang="fr-FR" sz="1300" b="0" i="0" u="none" strike="noStrike" dirty="0" err="1">
                <a:solidFill>
                  <a:srgbClr val="1E1E1E"/>
                </a:solidFill>
                <a:effectLst/>
              </a:rPr>
              <a:t>which</a:t>
            </a:r>
            <a:r>
              <a:rPr lang="fr-FR" sz="1300" b="0" i="0" u="none" strike="noStrike" dirty="0">
                <a:solidFill>
                  <a:srgbClr val="1E1E1E"/>
                </a:solidFill>
                <a:effectLst/>
              </a:rPr>
              <a:t> </a:t>
            </a:r>
            <a:r>
              <a:rPr lang="fr-FR" sz="1300" b="0" i="0" u="none" strike="noStrike" dirty="0" err="1">
                <a:solidFill>
                  <a:srgbClr val="1E1E1E"/>
                </a:solidFill>
                <a:effectLst/>
              </a:rPr>
              <a:t>took</a:t>
            </a:r>
            <a:r>
              <a:rPr lang="fr-FR" sz="1300" b="0" i="0" u="none" strike="noStrike" dirty="0">
                <a:solidFill>
                  <a:srgbClr val="1E1E1E"/>
                </a:solidFill>
                <a:effectLst/>
              </a:rPr>
              <a:t> place over a one-</a:t>
            </a:r>
            <a:r>
              <a:rPr lang="fr-FR" sz="1300" b="0" i="0" u="none" strike="noStrike" dirty="0" err="1">
                <a:solidFill>
                  <a:srgbClr val="1E1E1E"/>
                </a:solidFill>
                <a:effectLst/>
              </a:rPr>
              <a:t>year</a:t>
            </a:r>
            <a:r>
              <a:rPr lang="fr-FR" sz="1300" b="0" i="0" u="none" strike="noStrike" dirty="0">
                <a:solidFill>
                  <a:srgbClr val="1E1E1E"/>
                </a:solidFill>
                <a:effectLst/>
              </a:rPr>
              <a:t> </a:t>
            </a:r>
            <a:r>
              <a:rPr lang="fr-FR" sz="1300" b="0" i="0" u="none" strike="noStrike" dirty="0" err="1">
                <a:solidFill>
                  <a:srgbClr val="1E1E1E"/>
                </a:solidFill>
                <a:effectLst/>
              </a:rPr>
              <a:t>period</a:t>
            </a:r>
            <a:r>
              <a:rPr lang="fr-FR" sz="1300" b="0" i="0" u="none" strike="noStrike" dirty="0">
                <a:solidFill>
                  <a:srgbClr val="1E1E1E"/>
                </a:solidFill>
                <a:effectLst/>
              </a:rPr>
              <a:t>, </a:t>
            </a:r>
            <a:r>
              <a:rPr lang="fr-FR" sz="1300" b="0" i="0" u="none" strike="noStrike" dirty="0" err="1">
                <a:solidFill>
                  <a:srgbClr val="1E1E1E"/>
                </a:solidFill>
                <a:effectLst/>
              </a:rPr>
              <a:t>was</a:t>
            </a:r>
            <a:r>
              <a:rPr lang="fr-FR" sz="1300" b="0" i="0" u="none" strike="noStrike" dirty="0">
                <a:solidFill>
                  <a:srgbClr val="1E1E1E"/>
                </a:solidFill>
                <a:effectLst/>
              </a:rPr>
              <a:t> </a:t>
            </a:r>
            <a:r>
              <a:rPr lang="fr-FR" sz="1300" b="0" i="0" u="none" strike="noStrike" dirty="0" err="1">
                <a:solidFill>
                  <a:srgbClr val="1E1E1E"/>
                </a:solidFill>
                <a:effectLst/>
              </a:rPr>
              <a:t>designed</a:t>
            </a:r>
            <a:r>
              <a:rPr lang="fr-FR" sz="1300" b="0" i="0" u="none" strike="noStrike" dirty="0">
                <a:solidFill>
                  <a:srgbClr val="1E1E1E"/>
                </a:solidFill>
                <a:effectLst/>
              </a:rPr>
              <a:t> to </a:t>
            </a:r>
            <a:r>
              <a:rPr lang="fr-FR" sz="1300" b="0" i="0" u="none" strike="noStrike" dirty="0" err="1">
                <a:solidFill>
                  <a:srgbClr val="1E1E1E"/>
                </a:solidFill>
                <a:effectLst/>
              </a:rPr>
              <a:t>increase</a:t>
            </a:r>
            <a:r>
              <a:rPr lang="fr-FR" sz="1300" b="0" i="0" u="none" strike="noStrike" dirty="0">
                <a:solidFill>
                  <a:srgbClr val="1E1E1E"/>
                </a:solidFill>
                <a:effectLst/>
              </a:rPr>
              <a:t> public </a:t>
            </a:r>
            <a:r>
              <a:rPr lang="fr-FR" sz="1300" b="0" i="0" u="none" strike="noStrike" dirty="0" err="1">
                <a:solidFill>
                  <a:srgbClr val="1E1E1E"/>
                </a:solidFill>
                <a:effectLst/>
              </a:rPr>
              <a:t>awareness</a:t>
            </a:r>
            <a:r>
              <a:rPr lang="fr-FR" sz="1300" b="0" i="0" u="none" strike="noStrike" dirty="0">
                <a:solidFill>
                  <a:srgbClr val="1E1E1E"/>
                </a:solidFill>
                <a:effectLst/>
              </a:rPr>
              <a:t> about the importance of the </a:t>
            </a:r>
            <a:r>
              <a:rPr lang="fr-FR" sz="1300" b="0" i="0" u="none" strike="noStrike" dirty="0" err="1">
                <a:solidFill>
                  <a:srgbClr val="1E1E1E"/>
                </a:solidFill>
                <a:effectLst/>
              </a:rPr>
              <a:t>treaty</a:t>
            </a:r>
            <a:r>
              <a:rPr lang="fr-FR" sz="1300" b="0" i="0" u="none" strike="noStrike" dirty="0">
                <a:solidFill>
                  <a:srgbClr val="1E1E1E"/>
                </a:solidFill>
                <a:effectLst/>
              </a:rPr>
              <a:t> for </a:t>
            </a:r>
            <a:r>
              <a:rPr lang="fr-FR" sz="1300" b="0" i="0" u="none" strike="noStrike" dirty="0" err="1">
                <a:solidFill>
                  <a:srgbClr val="1E1E1E"/>
                </a:solidFill>
                <a:effectLst/>
              </a:rPr>
              <a:t>protecting</a:t>
            </a:r>
            <a:r>
              <a:rPr lang="fr-FR" sz="1300" b="0" i="0" u="none" strike="noStrike" dirty="0">
                <a:solidFill>
                  <a:srgbClr val="1E1E1E"/>
                </a:solidFill>
                <a:effectLst/>
              </a:rPr>
              <a:t> </a:t>
            </a:r>
            <a:r>
              <a:rPr lang="fr-FR" sz="1300" b="0" i="0" u="none" strike="noStrike" dirty="0" err="1">
                <a:solidFill>
                  <a:srgbClr val="1E1E1E"/>
                </a:solidFill>
                <a:effectLst/>
              </a:rPr>
              <a:t>human</a:t>
            </a:r>
            <a:r>
              <a:rPr lang="fr-FR" sz="1300" b="0" i="0" u="none" strike="noStrike" dirty="0">
                <a:solidFill>
                  <a:srgbClr val="1E1E1E"/>
                </a:solidFill>
                <a:effectLst/>
              </a:rPr>
              <a:t> </a:t>
            </a:r>
            <a:r>
              <a:rPr lang="fr-FR" sz="1300" b="0" i="0" u="none" strike="noStrike" dirty="0" err="1">
                <a:solidFill>
                  <a:srgbClr val="1E1E1E"/>
                </a:solidFill>
                <a:effectLst/>
              </a:rPr>
              <a:t>health</a:t>
            </a:r>
            <a:r>
              <a:rPr lang="fr-FR" sz="1300" b="0" i="0" u="none" strike="noStrike" dirty="0">
                <a:solidFill>
                  <a:srgbClr val="1E1E1E"/>
                </a:solidFill>
                <a:effectLst/>
              </a:rPr>
              <a:t> and nature and to </a:t>
            </a:r>
            <a:r>
              <a:rPr lang="fr-FR" sz="1300" b="0" i="0" u="none" strike="noStrike" dirty="0" err="1">
                <a:solidFill>
                  <a:srgbClr val="1E1E1E"/>
                </a:solidFill>
                <a:effectLst/>
              </a:rPr>
              <a:t>generate</a:t>
            </a:r>
            <a:r>
              <a:rPr lang="fr-FR" sz="1300" b="0" i="0" u="none" strike="noStrike" dirty="0">
                <a:solidFill>
                  <a:srgbClr val="1E1E1E"/>
                </a:solidFill>
                <a:effectLst/>
              </a:rPr>
              <a:t> </a:t>
            </a:r>
            <a:r>
              <a:rPr lang="fr-FR" sz="1300" b="0" i="0" u="none" strike="noStrike" dirty="0" err="1">
                <a:solidFill>
                  <a:srgbClr val="1E1E1E"/>
                </a:solidFill>
                <a:effectLst/>
              </a:rPr>
              <a:t>further</a:t>
            </a:r>
            <a:r>
              <a:rPr lang="fr-FR" sz="1300" b="0" i="0" u="none" strike="noStrike" dirty="0">
                <a:solidFill>
                  <a:srgbClr val="1E1E1E"/>
                </a:solidFill>
                <a:effectLst/>
              </a:rPr>
              <a:t> support for the </a:t>
            </a:r>
            <a:r>
              <a:rPr lang="fr-FR" sz="1300" b="0" i="0" u="none" strike="noStrike" dirty="0" err="1">
                <a:solidFill>
                  <a:srgbClr val="1E1E1E"/>
                </a:solidFill>
                <a:effectLst/>
              </a:rPr>
              <a:t>Protocol’s</a:t>
            </a:r>
            <a:r>
              <a:rPr lang="fr-FR" sz="1300" b="0" i="0" u="none" strike="noStrike" dirty="0">
                <a:solidFill>
                  <a:srgbClr val="1E1E1E"/>
                </a:solidFill>
                <a:effectLst/>
              </a:rPr>
              <a:t> compliance objectives. The </a:t>
            </a:r>
            <a:r>
              <a:rPr lang="fr-FR" sz="1300" b="0" i="0" u="none" strike="noStrike" dirty="0" err="1">
                <a:solidFill>
                  <a:srgbClr val="1E1E1E"/>
                </a:solidFill>
                <a:effectLst/>
              </a:rPr>
              <a:t>contest</a:t>
            </a:r>
            <a:r>
              <a:rPr lang="fr-FR" sz="1300" b="0" i="0" u="none" strike="noStrike" dirty="0">
                <a:solidFill>
                  <a:srgbClr val="1E1E1E"/>
                </a:solidFill>
                <a:effectLst/>
              </a:rPr>
              <a:t> </a:t>
            </a:r>
            <a:r>
              <a:rPr lang="fr-FR" sz="1300" b="0" i="0" u="none" strike="noStrike" dirty="0" err="1">
                <a:solidFill>
                  <a:srgbClr val="1E1E1E"/>
                </a:solidFill>
                <a:effectLst/>
              </a:rPr>
              <a:t>was</a:t>
            </a:r>
            <a:r>
              <a:rPr lang="fr-FR" sz="1300" b="0" i="0" u="none" strike="noStrike" dirty="0">
                <a:solidFill>
                  <a:srgbClr val="1E1E1E"/>
                </a:solidFill>
                <a:effectLst/>
              </a:rPr>
              <a:t> </a:t>
            </a:r>
            <a:r>
              <a:rPr lang="fr-FR" sz="1300" b="0" i="0" u="none" strike="noStrike" dirty="0" err="1">
                <a:solidFill>
                  <a:srgbClr val="1E1E1E"/>
                </a:solidFill>
                <a:effectLst/>
              </a:rPr>
              <a:t>organized</a:t>
            </a:r>
            <a:r>
              <a:rPr lang="fr-FR" sz="1300" b="0" i="0" u="none" strike="noStrike" dirty="0">
                <a:solidFill>
                  <a:srgbClr val="1E1E1E"/>
                </a:solidFill>
                <a:effectLst/>
              </a:rPr>
              <a:t> as part of </a:t>
            </a:r>
            <a:r>
              <a:rPr lang="fr-FR" sz="1300" b="0" i="0" u="none" strike="noStrike" dirty="0" err="1">
                <a:solidFill>
                  <a:srgbClr val="1E1E1E"/>
                </a:solidFill>
                <a:effectLst/>
              </a:rPr>
              <a:t>UNEP’s</a:t>
            </a:r>
            <a:r>
              <a:rPr lang="fr-FR" sz="1300" b="0" i="0" u="none" strike="noStrike" dirty="0">
                <a:solidFill>
                  <a:srgbClr val="1E1E1E"/>
                </a:solidFill>
                <a:effectLst/>
              </a:rPr>
              <a:t> mandate as an </a:t>
            </a:r>
            <a:r>
              <a:rPr lang="fr-FR" sz="1300" b="0" i="0" u="none" strike="noStrike" dirty="0" err="1">
                <a:solidFill>
                  <a:srgbClr val="1E1E1E"/>
                </a:solidFill>
                <a:effectLst/>
              </a:rPr>
              <a:t>Implementing</a:t>
            </a:r>
            <a:r>
              <a:rPr lang="fr-FR" sz="1300" b="0" i="0" u="none" strike="noStrike" dirty="0">
                <a:solidFill>
                  <a:srgbClr val="1E1E1E"/>
                </a:solidFill>
                <a:effectLst/>
              </a:rPr>
              <a:t> Agency of the </a:t>
            </a:r>
            <a:r>
              <a:rPr lang="fr-FR" sz="1300" b="0" i="0" u="none" strike="noStrike" dirty="0" err="1">
                <a:solidFill>
                  <a:srgbClr val="1E1E1E"/>
                </a:solidFill>
                <a:effectLst/>
              </a:rPr>
              <a:t>Protocol’s</a:t>
            </a:r>
            <a:r>
              <a:rPr lang="fr-FR" sz="1300" b="0" i="0" u="none" strike="noStrike" dirty="0">
                <a:solidFill>
                  <a:srgbClr val="1E1E1E"/>
                </a:solidFill>
                <a:effectLst/>
              </a:rPr>
              <a:t> </a:t>
            </a:r>
            <a:r>
              <a:rPr lang="fr-FR" sz="1300" b="0" i="0" u="none" strike="noStrike" dirty="0" err="1">
                <a:solidFill>
                  <a:srgbClr val="1E1E1E"/>
                </a:solidFill>
                <a:effectLst/>
              </a:rPr>
              <a:t>Multilateral</a:t>
            </a:r>
            <a:r>
              <a:rPr lang="fr-FR" sz="1300" b="0" i="0" u="none" strike="noStrike" dirty="0">
                <a:solidFill>
                  <a:srgbClr val="1E1E1E"/>
                </a:solidFill>
                <a:effectLst/>
              </a:rPr>
              <a:t> </a:t>
            </a:r>
            <a:r>
              <a:rPr lang="fr-FR" sz="1300" b="0" i="0" u="none" strike="noStrike" dirty="0" err="1">
                <a:solidFill>
                  <a:srgbClr val="1E1E1E"/>
                </a:solidFill>
                <a:effectLst/>
              </a:rPr>
              <a:t>Fund</a:t>
            </a:r>
            <a:r>
              <a:rPr lang="fr-FR" sz="1300" b="0" i="0" u="none" strike="noStrike" dirty="0">
                <a:solidFill>
                  <a:srgbClr val="1E1E1E"/>
                </a:solidFill>
                <a:effectLst/>
              </a:rPr>
              <a:t>.  This document </a:t>
            </a:r>
            <a:r>
              <a:rPr lang="fr-FR" sz="1300" b="0" i="0" u="none" strike="noStrike" dirty="0" err="1">
                <a:solidFill>
                  <a:srgbClr val="1E1E1E"/>
                </a:solidFill>
                <a:effectLst/>
              </a:rPr>
              <a:t>is</a:t>
            </a:r>
            <a:r>
              <a:rPr lang="fr-FR" sz="1300" b="0" i="0" u="none" strike="noStrike" dirty="0">
                <a:solidFill>
                  <a:srgbClr val="1E1E1E"/>
                </a:solidFill>
                <a:effectLst/>
              </a:rPr>
              <a:t> a compilation of the 62 </a:t>
            </a:r>
            <a:r>
              <a:rPr lang="fr-FR" sz="1300" b="0" i="0" u="none" strike="noStrike" dirty="0" err="1">
                <a:solidFill>
                  <a:srgbClr val="1E1E1E"/>
                </a:solidFill>
                <a:effectLst/>
              </a:rPr>
              <a:t>honourable</a:t>
            </a:r>
            <a:r>
              <a:rPr lang="fr-FR" sz="1300" b="0" i="0" u="none" strike="noStrike" dirty="0">
                <a:solidFill>
                  <a:srgbClr val="1E1E1E"/>
                </a:solidFill>
                <a:effectLst/>
              </a:rPr>
              <a:t> mentions in the </a:t>
            </a:r>
            <a:r>
              <a:rPr lang="fr-FR" sz="1300" b="0" i="0" u="none" strike="noStrike" dirty="0" err="1">
                <a:solidFill>
                  <a:srgbClr val="1E1E1E"/>
                </a:solidFill>
                <a:effectLst/>
              </a:rPr>
              <a:t>Adult</a:t>
            </a:r>
            <a:r>
              <a:rPr lang="fr-FR" sz="1300" b="0" i="0" u="none" strike="noStrike" dirty="0">
                <a:solidFill>
                  <a:srgbClr val="1E1E1E"/>
                </a:solidFill>
                <a:effectLst/>
              </a:rPr>
              <a:t> and </a:t>
            </a:r>
            <a:r>
              <a:rPr lang="fr-FR" sz="1300" b="0" i="0" u="none" strike="noStrike" dirty="0" err="1">
                <a:solidFill>
                  <a:srgbClr val="1E1E1E"/>
                </a:solidFill>
                <a:effectLst/>
              </a:rPr>
              <a:t>Youth</a:t>
            </a:r>
            <a:r>
              <a:rPr lang="fr-FR" sz="1300" b="0" i="0" u="none" strike="noStrike" dirty="0">
                <a:solidFill>
                  <a:srgbClr val="1E1E1E"/>
                </a:solidFill>
                <a:effectLst/>
              </a:rPr>
              <a:t> </a:t>
            </a:r>
            <a:r>
              <a:rPr lang="fr-FR" sz="1300" b="0" i="0" u="none" strike="noStrike" dirty="0" err="1">
                <a:solidFill>
                  <a:srgbClr val="1E1E1E"/>
                </a:solidFill>
                <a:effectLst/>
              </a:rPr>
              <a:t>drawing</a:t>
            </a:r>
            <a:r>
              <a:rPr lang="fr-FR" sz="1300" b="0" i="0" u="none" strike="noStrike" dirty="0">
                <a:solidFill>
                  <a:srgbClr val="1E1E1E"/>
                </a:solidFill>
                <a:effectLst/>
              </a:rPr>
              <a:t>, </a:t>
            </a:r>
            <a:r>
              <a:rPr lang="fr-FR" sz="1300" b="0" i="0" u="none" strike="noStrike" dirty="0" err="1">
                <a:solidFill>
                  <a:srgbClr val="1E1E1E"/>
                </a:solidFill>
                <a:effectLst/>
              </a:rPr>
              <a:t>graphic</a:t>
            </a:r>
            <a:r>
              <a:rPr lang="fr-FR" sz="1300" b="0" i="0" u="none" strike="noStrike" dirty="0">
                <a:solidFill>
                  <a:srgbClr val="1E1E1E"/>
                </a:solidFill>
                <a:effectLst/>
              </a:rPr>
              <a:t> and </a:t>
            </a:r>
            <a:r>
              <a:rPr lang="fr-FR" sz="1300" b="0" i="0" u="none" strike="noStrike" dirty="0" err="1">
                <a:solidFill>
                  <a:srgbClr val="1E1E1E"/>
                </a:solidFill>
                <a:effectLst/>
              </a:rPr>
              <a:t>photography</a:t>
            </a:r>
            <a:r>
              <a:rPr lang="fr-FR" sz="1300" b="0" i="0" u="none" strike="noStrike" dirty="0">
                <a:solidFill>
                  <a:srgbClr val="1E1E1E"/>
                </a:solidFill>
                <a:effectLst/>
              </a:rPr>
              <a:t> </a:t>
            </a:r>
            <a:r>
              <a:rPr lang="fr-FR" sz="1300" b="0" i="0" u="none" strike="noStrike" dirty="0" err="1">
                <a:solidFill>
                  <a:srgbClr val="1E1E1E"/>
                </a:solidFill>
                <a:effectLst/>
              </a:rPr>
              <a:t>categories</a:t>
            </a:r>
            <a:r>
              <a:rPr lang="fr-FR" sz="1300" b="0" i="0" u="none" strike="noStrike" dirty="0">
                <a:solidFill>
                  <a:srgbClr val="1E1E1E"/>
                </a:solidFill>
                <a:effectLst/>
              </a:rPr>
              <a:t>.</a:t>
            </a:r>
            <a:endParaRPr lang="fr-FR" sz="1300" dirty="0"/>
          </a:p>
        </p:txBody>
      </p:sp>
      <p:sp>
        <p:nvSpPr>
          <p:cNvPr id="17" name="ZoneTexte 16">
            <a:extLst>
              <a:ext uri="{FF2B5EF4-FFF2-40B4-BE49-F238E27FC236}">
                <a16:creationId xmlns:a16="http://schemas.microsoft.com/office/drawing/2014/main" id="{61155BDC-8953-A7A4-CE12-5D3F880933F3}"/>
              </a:ext>
            </a:extLst>
          </p:cNvPr>
          <p:cNvSpPr txBox="1"/>
          <p:nvPr/>
        </p:nvSpPr>
        <p:spPr>
          <a:xfrm>
            <a:off x="6701574" y="919389"/>
            <a:ext cx="4504661" cy="1569660"/>
          </a:xfrm>
          <a:prstGeom prst="rect">
            <a:avLst/>
          </a:prstGeom>
          <a:noFill/>
        </p:spPr>
        <p:txBody>
          <a:bodyPr wrap="square">
            <a:spAutoFit/>
          </a:bodyPr>
          <a:lstStyle/>
          <a:p>
            <a:pPr algn="l">
              <a:spcBef>
                <a:spcPts val="375"/>
              </a:spcBef>
              <a:spcAft>
                <a:spcPts val="375"/>
              </a:spcAft>
            </a:pPr>
            <a:r>
              <a:rPr lang="fr-FR" sz="3200" i="0" u="none" strike="noStrike" dirty="0">
                <a:solidFill>
                  <a:srgbClr val="1E1E1E"/>
                </a:solidFill>
                <a:effectLst/>
              </a:rPr>
              <a:t>Asia Pacific </a:t>
            </a:r>
            <a:r>
              <a:rPr lang="fr-FR" sz="3200" i="0" u="none" strike="noStrike" dirty="0" err="1">
                <a:solidFill>
                  <a:srgbClr val="1E1E1E"/>
                </a:solidFill>
                <a:effectLst/>
              </a:rPr>
              <a:t>Regional</a:t>
            </a:r>
            <a:r>
              <a:rPr lang="fr-FR" sz="3200" i="0" u="none" strike="noStrike" dirty="0">
                <a:solidFill>
                  <a:srgbClr val="1E1E1E"/>
                </a:solidFill>
                <a:effectLst/>
              </a:rPr>
              <a:t> Ozone2Climate Art Contest (2023)</a:t>
            </a:r>
          </a:p>
        </p:txBody>
      </p:sp>
      <p:sp>
        <p:nvSpPr>
          <p:cNvPr id="2" name="Ellipse 1">
            <a:hlinkClick r:id="rId6" action="ppaction://hlinksldjump"/>
            <a:extLst>
              <a:ext uri="{FF2B5EF4-FFF2-40B4-BE49-F238E27FC236}">
                <a16:creationId xmlns:a16="http://schemas.microsoft.com/office/drawing/2014/main" id="{6D8625AD-9B1B-73A3-D704-B022B44D56B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9" name="Graphique 8" descr="Cercle avec flèche gauche avec un remplissage uni">
            <a:hlinkClick r:id="rId6" action="ppaction://hlinksldjump"/>
            <a:extLst>
              <a:ext uri="{FF2B5EF4-FFF2-40B4-BE49-F238E27FC236}">
                <a16:creationId xmlns:a16="http://schemas.microsoft.com/office/drawing/2014/main" id="{34C47590-8C73-E630-8BDB-A53583E15A9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18" name="Ellipse 17">
            <a:hlinkClick r:id="rId8" action="ppaction://hlinksldjump"/>
            <a:extLst>
              <a:ext uri="{FF2B5EF4-FFF2-40B4-BE49-F238E27FC236}">
                <a16:creationId xmlns:a16="http://schemas.microsoft.com/office/drawing/2014/main" id="{878D35A1-EB29-E188-EF64-C30ED9632DB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8" action="ppaction://hlinksldjump"/>
            <a:extLst>
              <a:ext uri="{FF2B5EF4-FFF2-40B4-BE49-F238E27FC236}">
                <a16:creationId xmlns:a16="http://schemas.microsoft.com/office/drawing/2014/main" id="{23BAB7A3-B26B-B7F4-B64F-0D0F0356544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62986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9"/>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8"/>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18" grpId="0" animBg="1"/>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D9FC0-2642-C9F6-466B-390F57CB8EC3}"/>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3ADE226-0ADB-EAEE-2A1D-02052CD2B5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FA41E3D7-0A61-4D2F-0D55-BB8038BF6C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4D3D34F-9EE3-C40F-7CC7-38CBA0EC90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60F2AB1-06D7-C61F-4139-5EBCBBB75B6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3910085-F777-4647-2F39-0895FB2F00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E6FA8486-9B74-B396-77E8-AD303DDB29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6C262A08-1556-71E5-72AE-36B16E35E2F5}"/>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725DBE5-4884-1F88-8C0C-A6F3D5F0AB1B}"/>
              </a:ext>
            </a:extLst>
          </p:cNvPr>
          <p:cNvSpPr txBox="1"/>
          <p:nvPr/>
        </p:nvSpPr>
        <p:spPr>
          <a:xfrm>
            <a:off x="6861880" y="1390160"/>
            <a:ext cx="5035138"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Lower-GWP Refrigeration and Air-Conditioning Innovation Award </a:t>
            </a:r>
            <a:r>
              <a:rPr kumimoji="0" lang="en-US" sz="3200" b="0" i="1" u="none" strike="noStrike" kern="1200" cap="none" spc="0" normalizeH="0" baseline="0" noProof="0" dirty="0">
                <a:ln>
                  <a:noFill/>
                </a:ln>
                <a:solidFill>
                  <a:prstClr val="black"/>
                </a:solidFill>
                <a:effectLst/>
                <a:uLnTx/>
                <a:uFillTx/>
                <a:ea typeface="+mn-ea"/>
                <a:cs typeface="+mn-cs"/>
              </a:rPr>
              <a:t>(annually since 2020)</a:t>
            </a:r>
          </a:p>
        </p:txBody>
      </p:sp>
      <p:sp>
        <p:nvSpPr>
          <p:cNvPr id="10" name="Content Placeholder 2">
            <a:extLst>
              <a:ext uri="{FF2B5EF4-FFF2-40B4-BE49-F238E27FC236}">
                <a16:creationId xmlns:a16="http://schemas.microsoft.com/office/drawing/2014/main" id="{8951B171-D92A-105D-C041-E89A9050ED8C}"/>
              </a:ext>
            </a:extLst>
          </p:cNvPr>
          <p:cNvSpPr>
            <a:spLocks noGrp="1"/>
          </p:cNvSpPr>
          <p:nvPr>
            <p:ph idx="4294967295"/>
          </p:nvPr>
        </p:nvSpPr>
        <p:spPr>
          <a:xfrm>
            <a:off x="6905335" y="3034151"/>
            <a:ext cx="4667003" cy="1837458"/>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A joint ASHRAE and UN Environment award promotes innovative design, research and practice by recognizing people who have developed or implemented innovative technological concepts applied in developing countries to minimize global warming potential (GWP) through refrigeration and air-conditioning management.</a:t>
            </a:r>
            <a:endParaRPr lang="en-US" sz="1300" dirty="0"/>
          </a:p>
        </p:txBody>
      </p:sp>
      <p:sp>
        <p:nvSpPr>
          <p:cNvPr id="3" name="TextBox 2">
            <a:extLst>
              <a:ext uri="{FF2B5EF4-FFF2-40B4-BE49-F238E27FC236}">
                <a16:creationId xmlns:a16="http://schemas.microsoft.com/office/drawing/2014/main" id="{251D37D1-18C5-7F8A-1F55-4E1A7E9EDD0C}"/>
              </a:ext>
            </a:extLst>
          </p:cNvPr>
          <p:cNvSpPr txBox="1"/>
          <p:nvPr/>
        </p:nvSpPr>
        <p:spPr>
          <a:xfrm>
            <a:off x="6967691" y="5464694"/>
            <a:ext cx="4872921"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more and register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8E258069-5B64-B64D-82E0-5A192F646C15}"/>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Police, symbole, Graphique, blanc&#10;&#10;Description générée automatiquement">
            <a:extLst>
              <a:ext uri="{FF2B5EF4-FFF2-40B4-BE49-F238E27FC236}">
                <a16:creationId xmlns:a16="http://schemas.microsoft.com/office/drawing/2014/main" id="{F41BDDE9-B198-E57C-5CAA-9BFB7B54F9F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17" name="Text Box 6">
            <a:extLst>
              <a:ext uri="{FF2B5EF4-FFF2-40B4-BE49-F238E27FC236}">
                <a16:creationId xmlns:a16="http://schemas.microsoft.com/office/drawing/2014/main" id="{568BBDC2-D2CC-B227-73E8-E0E9C35216D7}"/>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Site web, Page web&#10;&#10;Description générée automatiquement">
            <a:hlinkClick r:id="rId2"/>
            <a:extLst>
              <a:ext uri="{FF2B5EF4-FFF2-40B4-BE49-F238E27FC236}">
                <a16:creationId xmlns:a16="http://schemas.microsoft.com/office/drawing/2014/main" id="{6C0B90F1-A1C5-FD85-444E-B88D1A3B853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94813" y="1059268"/>
            <a:ext cx="3385166" cy="4480183"/>
          </a:xfrm>
          <a:prstGeom prst="rect">
            <a:avLst/>
          </a:prstGeom>
        </p:spPr>
      </p:pic>
      <p:sp>
        <p:nvSpPr>
          <p:cNvPr id="20" name="Ellipse 19">
            <a:hlinkClick r:id="rId5" action="ppaction://hlinksldjump"/>
            <a:extLst>
              <a:ext uri="{FF2B5EF4-FFF2-40B4-BE49-F238E27FC236}">
                <a16:creationId xmlns:a16="http://schemas.microsoft.com/office/drawing/2014/main" id="{8D0A0F6A-4595-F371-F1B1-26651FFAB2B2}"/>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5" action="ppaction://hlinksldjump"/>
            <a:extLst>
              <a:ext uri="{FF2B5EF4-FFF2-40B4-BE49-F238E27FC236}">
                <a16:creationId xmlns:a16="http://schemas.microsoft.com/office/drawing/2014/main" id="{5BB63395-9D08-D8B1-6428-1E554CBBF29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CEEC1FC6-1533-DAF8-526C-10660270A4F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C91BE9E3-BB7F-3E94-7113-5B45B150490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8851175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0"/>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2" grpId="0" animBg="1"/>
    </p:bld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3E3A8-313A-320E-261A-1E079598ACDA}"/>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DC63601C-2C5D-B400-B80E-65ACA9B065A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8CB82D10-83EB-A0D8-8FD2-7D37D10DF4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1C0F3989-780F-85C4-7BE4-BC82FEEF82C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C90A18C-81E4-4348-EC50-AC99467510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8E30F7F-0B39-A224-B9F4-FFD5DCF130F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0727E591-4AC6-4E52-6204-96ED790B436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56C01B3-0B55-9231-D391-BAE1E900667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6228247A-E0AB-508B-566D-A6700DC9A5F7}"/>
              </a:ext>
            </a:extLst>
          </p:cNvPr>
          <p:cNvSpPr txBox="1"/>
          <p:nvPr/>
        </p:nvSpPr>
        <p:spPr>
          <a:xfrm>
            <a:off x="6720848" y="1304856"/>
            <a:ext cx="5165768" cy="1325563"/>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World Refrigeration Day (WRD) Campaigns </a:t>
            </a:r>
            <a:r>
              <a:rPr kumimoji="0" lang="en-GB" sz="3200" b="0" i="1" u="none" strike="noStrike" kern="1200" cap="none" spc="0" normalizeH="0" baseline="0" noProof="0" dirty="0">
                <a:ln>
                  <a:noFill/>
                </a:ln>
                <a:solidFill>
                  <a:prstClr val="black"/>
                </a:solidFill>
                <a:effectLst/>
                <a:uLnTx/>
                <a:uFillTx/>
                <a:ea typeface="+mn-ea"/>
                <a:cs typeface="+mn-cs"/>
              </a:rPr>
              <a:t>(annually since 2019)</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5B2908E2-56AD-0DCF-6C4E-D943D6BD27C1}"/>
              </a:ext>
            </a:extLst>
          </p:cNvPr>
          <p:cNvSpPr>
            <a:spLocks noGrp="1"/>
          </p:cNvSpPr>
          <p:nvPr>
            <p:ph idx="4294967295"/>
          </p:nvPr>
        </p:nvSpPr>
        <p:spPr>
          <a:xfrm>
            <a:off x="6731922" y="2697311"/>
            <a:ext cx="4802005" cy="1957524"/>
          </a:xfrm>
          <a:prstGeom prst="rect">
            <a:avLst/>
          </a:prstGeom>
        </p:spPr>
        <p:txBody>
          <a:bodyPr vert="horz" lIns="91440" tIns="45720" rIns="91440" bIns="45720" rtlCol="0">
            <a:normAutofit lnSpcReduction="10000"/>
          </a:bodyPr>
          <a:lstStyle/>
          <a:p>
            <a:pPr marL="0" indent="0">
              <a:lnSpc>
                <a:spcPct val="110000"/>
              </a:lnSpc>
              <a:spcBef>
                <a:spcPts val="0"/>
              </a:spcBef>
              <a:buNone/>
            </a:pPr>
            <a:r>
              <a:rPr lang="en-GB" sz="1300" dirty="0"/>
              <a:t>World Refrigeration Day is an international awareness campaign established by the World Refrigeration Day Secretariat to raise the profile of the refrigeration, air-conditioning and heat-pump sector and focuses attention on the significant role that the industry and its technology play in modern life and society. It draws attention to wonderful engineering and science that is all around us every day. Refrigeration is at the very heart of modern life. It enables people to live, travel and work comfortably. It saves lives. It enables people to achieve.</a:t>
            </a:r>
            <a:endParaRPr lang="en-US" sz="1300" dirty="0"/>
          </a:p>
        </p:txBody>
      </p:sp>
      <p:sp>
        <p:nvSpPr>
          <p:cNvPr id="3" name="TextBox 2">
            <a:extLst>
              <a:ext uri="{FF2B5EF4-FFF2-40B4-BE49-F238E27FC236}">
                <a16:creationId xmlns:a16="http://schemas.microsoft.com/office/drawing/2014/main" id="{0F98117A-01F5-2640-FF2D-691356C145A5}"/>
              </a:ext>
            </a:extLst>
          </p:cNvPr>
          <p:cNvSpPr txBox="1"/>
          <p:nvPr/>
        </p:nvSpPr>
        <p:spPr>
          <a:xfrm>
            <a:off x="6731922" y="5702448"/>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website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D7876F6E-A545-3C77-93F0-A43CECA23DC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Police, symbole, Graphique, blanc&#10;&#10;Description générée automatiquement">
            <a:extLst>
              <a:ext uri="{FF2B5EF4-FFF2-40B4-BE49-F238E27FC236}">
                <a16:creationId xmlns:a16="http://schemas.microsoft.com/office/drawing/2014/main" id="{9D68DB68-412D-C423-0361-625DD0A5E7B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17" name="Text Box 6">
            <a:extLst>
              <a:ext uri="{FF2B5EF4-FFF2-40B4-BE49-F238E27FC236}">
                <a16:creationId xmlns:a16="http://schemas.microsoft.com/office/drawing/2014/main" id="{EF603911-7ADB-6B97-404D-2F7178CC9A29}"/>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20" name="Rectangle 19">
            <a:extLst>
              <a:ext uri="{FF2B5EF4-FFF2-40B4-BE49-F238E27FC236}">
                <a16:creationId xmlns:a16="http://schemas.microsoft.com/office/drawing/2014/main" id="{D24BDD2D-5A3E-474D-4971-0F2EC7E19E99}"/>
              </a:ext>
            </a:extLst>
          </p:cNvPr>
          <p:cNvSpPr/>
          <p:nvPr/>
        </p:nvSpPr>
        <p:spPr>
          <a:xfrm>
            <a:off x="1415156" y="1117353"/>
            <a:ext cx="3467288" cy="439031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9" name="Image 18" descr="Une image contenant logo, Graphique, Police, cercle&#10;&#10;Description générée automatiquement">
            <a:hlinkClick r:id="rId2"/>
            <a:extLst>
              <a:ext uri="{FF2B5EF4-FFF2-40B4-BE49-F238E27FC236}">
                <a16:creationId xmlns:a16="http://schemas.microsoft.com/office/drawing/2014/main" id="{BEBBC48A-46B0-51C0-F68D-A553773EA2A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37632" y="1838609"/>
            <a:ext cx="3062649" cy="2947800"/>
          </a:xfrm>
          <a:prstGeom prst="rect">
            <a:avLst/>
          </a:prstGeom>
        </p:spPr>
      </p:pic>
      <p:sp>
        <p:nvSpPr>
          <p:cNvPr id="21" name="Ellipse 20">
            <a:hlinkClick r:id="rId5" action="ppaction://hlinksldjump"/>
            <a:extLst>
              <a:ext uri="{FF2B5EF4-FFF2-40B4-BE49-F238E27FC236}">
                <a16:creationId xmlns:a16="http://schemas.microsoft.com/office/drawing/2014/main" id="{DA5B9EF9-FF7A-F937-4DC4-D946B7E6F5D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5" action="ppaction://hlinksldjump"/>
            <a:extLst>
              <a:ext uri="{FF2B5EF4-FFF2-40B4-BE49-F238E27FC236}">
                <a16:creationId xmlns:a16="http://schemas.microsoft.com/office/drawing/2014/main" id="{5349E954-868B-2D32-320F-EC9F6675A2D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3" name="Ellipse 22">
            <a:hlinkClick r:id="rId7" action="ppaction://hlinksldjump"/>
            <a:extLst>
              <a:ext uri="{FF2B5EF4-FFF2-40B4-BE49-F238E27FC236}">
                <a16:creationId xmlns:a16="http://schemas.microsoft.com/office/drawing/2014/main" id="{CC2E07DD-A8CD-3065-916F-08F588D63B36}"/>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7" action="ppaction://hlinksldjump"/>
            <a:extLst>
              <a:ext uri="{FF2B5EF4-FFF2-40B4-BE49-F238E27FC236}">
                <a16:creationId xmlns:a16="http://schemas.microsoft.com/office/drawing/2014/main" id="{7B427560-A6DF-A4AE-24F7-7F89396F9EE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51819803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1"/>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1"/>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3" grpId="0" animBg="1"/>
    </p:bld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1D019-C065-C177-C47A-B005C3BE39B8}"/>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03A06E98-B072-3728-BB3B-BC45A756768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DDD6835A-2DE9-8A1A-847B-C9EFB80BAEE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C6F0437D-82F0-95B9-4115-343B02FB38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EAE9E1F-0488-520E-C25F-CD9D347375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505282C-CD3C-4447-D63C-D4360189DB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7E53CDD8-2C7D-5CDC-2D5C-8ADAA374641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2DD70209-9BE7-A095-91C4-9318224FBF63}"/>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0B9A5B0F-5C58-08B6-EA12-C69174506C84}"/>
              </a:ext>
            </a:extLst>
          </p:cNvPr>
          <p:cNvSpPr txBox="1"/>
          <p:nvPr/>
        </p:nvSpPr>
        <p:spPr>
          <a:xfrm>
            <a:off x="6720848" y="1304856"/>
            <a:ext cx="5165768" cy="1325563"/>
          </a:xfrm>
        </p:spPr>
        <p:txBody>
          <a:bodyPr vert="horz" lIns="91440" tIns="45720" rIns="91440" bIns="45720" rtlCol="0" anchor="ctr">
            <a:normAutofit/>
          </a:bodyPr>
          <a:lstStyle/>
          <a:p>
            <a:pPr>
              <a:lnSpc>
                <a:spcPct val="90000"/>
              </a:lnSpc>
              <a:spcBef>
                <a:spcPct val="0"/>
              </a:spcBef>
              <a:spcAft>
                <a:spcPts val="600"/>
              </a:spcAft>
              <a:defRPr/>
            </a:pPr>
            <a:r>
              <a:rPr lang="fr-FR" sz="3200" b="0" i="0" u="none" strike="noStrike" dirty="0">
                <a:effectLst/>
              </a:rPr>
              <a:t>World Ozone Day</a:t>
            </a:r>
            <a:endParaRPr kumimoji="0" lang="en-US" sz="3200" b="0" i="0" u="none" strike="noStrike" kern="1200" cap="none" spc="0" normalizeH="0" baseline="0" noProof="0" dirty="0">
              <a:ln>
                <a:noFill/>
              </a:ln>
              <a:effectLst/>
              <a:uLnTx/>
              <a:uFillTx/>
              <a:ea typeface="+mn-ea"/>
              <a:cs typeface="+mn-cs"/>
            </a:endParaRPr>
          </a:p>
        </p:txBody>
      </p:sp>
      <p:sp>
        <p:nvSpPr>
          <p:cNvPr id="10" name="Content Placeholder 2">
            <a:extLst>
              <a:ext uri="{FF2B5EF4-FFF2-40B4-BE49-F238E27FC236}">
                <a16:creationId xmlns:a16="http://schemas.microsoft.com/office/drawing/2014/main" id="{1B2C4024-9BBB-4609-87DE-8DFF4F11B21E}"/>
              </a:ext>
            </a:extLst>
          </p:cNvPr>
          <p:cNvSpPr>
            <a:spLocks noGrp="1"/>
          </p:cNvSpPr>
          <p:nvPr>
            <p:ph idx="4294967295"/>
          </p:nvPr>
        </p:nvSpPr>
        <p:spPr>
          <a:xfrm>
            <a:off x="6731922" y="2697311"/>
            <a:ext cx="4802005" cy="1957524"/>
          </a:xfrm>
          <a:prstGeom prst="rect">
            <a:avLst/>
          </a:prstGeom>
        </p:spPr>
        <p:txBody>
          <a:bodyPr vert="horz" lIns="91440" tIns="45720" rIns="91440" bIns="45720" rtlCol="0">
            <a:normAutofit/>
          </a:bodyPr>
          <a:lstStyle/>
          <a:p>
            <a:pPr marL="0" indent="0">
              <a:lnSpc>
                <a:spcPct val="110000"/>
              </a:lnSpc>
              <a:spcBef>
                <a:spcPts val="0"/>
              </a:spcBef>
              <a:buNone/>
            </a:pPr>
            <a:r>
              <a:rPr lang="fr-FR" sz="1300" b="0" i="0" u="none" strike="noStrike" dirty="0">
                <a:solidFill>
                  <a:srgbClr val="454545"/>
                </a:solidFill>
                <a:effectLst/>
              </a:rPr>
              <a:t>In 1994, the United Nations General </a:t>
            </a:r>
            <a:r>
              <a:rPr lang="fr-FR" sz="1300" b="0" i="0" u="none" strike="noStrike" dirty="0" err="1">
                <a:solidFill>
                  <a:srgbClr val="454545"/>
                </a:solidFill>
                <a:effectLst/>
              </a:rPr>
              <a:t>Assembly</a:t>
            </a:r>
            <a:r>
              <a:rPr lang="fr-FR" sz="1300" b="0" i="0" u="none" strike="noStrike" dirty="0">
                <a:solidFill>
                  <a:srgbClr val="454545"/>
                </a:solidFill>
                <a:effectLst/>
              </a:rPr>
              <a:t> </a:t>
            </a:r>
            <a:r>
              <a:rPr lang="fr-FR" sz="1300" b="0" i="0" u="none" strike="noStrike" dirty="0" err="1">
                <a:solidFill>
                  <a:srgbClr val="454545"/>
                </a:solidFill>
                <a:effectLst/>
              </a:rPr>
              <a:t>proclaimed</a:t>
            </a:r>
            <a:r>
              <a:rPr lang="fr-FR" sz="1300" b="0" i="0" u="none" strike="noStrike" dirty="0">
                <a:solidFill>
                  <a:srgbClr val="454545"/>
                </a:solidFill>
                <a:effectLst/>
              </a:rPr>
              <a:t> 16 </a:t>
            </a:r>
            <a:r>
              <a:rPr lang="fr-FR" sz="1300" b="0" i="0" u="none" strike="noStrike" dirty="0" err="1">
                <a:solidFill>
                  <a:srgbClr val="454545"/>
                </a:solidFill>
                <a:effectLst/>
              </a:rPr>
              <a:t>September</a:t>
            </a:r>
            <a:r>
              <a:rPr lang="fr-FR" sz="1300" b="0" i="0" u="none" strike="noStrike" dirty="0">
                <a:solidFill>
                  <a:srgbClr val="454545"/>
                </a:solidFill>
                <a:effectLst/>
              </a:rPr>
              <a:t> the International Day for the </a:t>
            </a:r>
            <a:r>
              <a:rPr lang="fr-FR" sz="1300" b="0" i="0" u="none" strike="noStrike" dirty="0" err="1">
                <a:solidFill>
                  <a:srgbClr val="454545"/>
                </a:solidFill>
                <a:effectLst/>
              </a:rPr>
              <a:t>Preservation</a:t>
            </a:r>
            <a:r>
              <a:rPr lang="fr-FR" sz="1300" b="0" i="0" u="none" strike="noStrike" dirty="0">
                <a:solidFill>
                  <a:srgbClr val="454545"/>
                </a:solidFill>
                <a:effectLst/>
              </a:rPr>
              <a:t> of the Ozone Layer, </a:t>
            </a:r>
            <a:r>
              <a:rPr lang="fr-FR" sz="1300" b="0" i="0" u="none" strike="noStrike" dirty="0" err="1">
                <a:solidFill>
                  <a:srgbClr val="454545"/>
                </a:solidFill>
                <a:effectLst/>
              </a:rPr>
              <a:t>commemorating</a:t>
            </a:r>
            <a:r>
              <a:rPr lang="fr-FR" sz="1300" b="0" i="0" u="none" strike="noStrike" dirty="0">
                <a:solidFill>
                  <a:srgbClr val="454545"/>
                </a:solidFill>
                <a:effectLst/>
              </a:rPr>
              <a:t> the date of the </a:t>
            </a:r>
            <a:r>
              <a:rPr lang="fr-FR" sz="1300" b="0" i="0" u="none" strike="noStrike" dirty="0" err="1">
                <a:solidFill>
                  <a:srgbClr val="454545"/>
                </a:solidFill>
                <a:effectLst/>
              </a:rPr>
              <a:t>signing</a:t>
            </a:r>
            <a:r>
              <a:rPr lang="fr-FR" sz="1300" b="0" i="0" u="none" strike="noStrike" dirty="0">
                <a:solidFill>
                  <a:srgbClr val="454545"/>
                </a:solidFill>
                <a:effectLst/>
              </a:rPr>
              <a:t>, in 1987, of the </a:t>
            </a:r>
            <a:r>
              <a:rPr lang="fr-FR" sz="1300" b="0" i="0" u="none" strike="noStrike" dirty="0" err="1">
                <a:solidFill>
                  <a:srgbClr val="454545"/>
                </a:solidFill>
                <a:effectLst/>
              </a:rPr>
              <a:t>Montreal</a:t>
            </a:r>
            <a:r>
              <a:rPr lang="fr-FR" sz="1300" b="0" i="0" u="none" strike="noStrike" dirty="0">
                <a:solidFill>
                  <a:srgbClr val="454545"/>
                </a:solidFill>
                <a:effectLst/>
              </a:rPr>
              <a:t> Protocol on Substances </a:t>
            </a:r>
            <a:r>
              <a:rPr lang="fr-FR" sz="1300" b="0" i="0" u="none" strike="noStrike" dirty="0" err="1">
                <a:solidFill>
                  <a:srgbClr val="454545"/>
                </a:solidFill>
                <a:effectLst/>
              </a:rPr>
              <a:t>that</a:t>
            </a:r>
            <a:r>
              <a:rPr lang="fr-FR" sz="1300" b="0" i="0" u="none" strike="noStrike" dirty="0">
                <a:solidFill>
                  <a:srgbClr val="454545"/>
                </a:solidFill>
                <a:effectLst/>
              </a:rPr>
              <a:t> </a:t>
            </a:r>
            <a:r>
              <a:rPr lang="fr-FR" sz="1300" b="0" i="0" u="none" strike="noStrike" dirty="0" err="1">
                <a:solidFill>
                  <a:srgbClr val="454545"/>
                </a:solidFill>
                <a:effectLst/>
              </a:rPr>
              <a:t>Deplete</a:t>
            </a:r>
            <a:r>
              <a:rPr lang="fr-FR" sz="1300" b="0" i="0" u="none" strike="noStrike" dirty="0">
                <a:solidFill>
                  <a:srgbClr val="454545"/>
                </a:solidFill>
                <a:effectLst/>
              </a:rPr>
              <a:t> the Ozone Layer.</a:t>
            </a:r>
            <a:endParaRPr lang="en-US" sz="1300" dirty="0"/>
          </a:p>
        </p:txBody>
      </p:sp>
      <p:sp>
        <p:nvSpPr>
          <p:cNvPr id="3" name="TextBox 2">
            <a:extLst>
              <a:ext uri="{FF2B5EF4-FFF2-40B4-BE49-F238E27FC236}">
                <a16:creationId xmlns:a16="http://schemas.microsoft.com/office/drawing/2014/main" id="{B8E9B2B8-8954-3598-C30A-CA1B82CEF4C6}"/>
              </a:ext>
            </a:extLst>
          </p:cNvPr>
          <p:cNvSpPr txBox="1"/>
          <p:nvPr/>
        </p:nvSpPr>
        <p:spPr>
          <a:xfrm>
            <a:off x="6720848" y="5541890"/>
            <a:ext cx="480200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More information about the 2026 campaign can be accessed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 name="Ellipse 1">
            <a:extLst>
              <a:ext uri="{FF2B5EF4-FFF2-40B4-BE49-F238E27FC236}">
                <a16:creationId xmlns:a16="http://schemas.microsoft.com/office/drawing/2014/main" id="{1E83AD38-6199-8A13-0F61-0F225196AD05}"/>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Police, symbole, Graphique, blanc&#10;&#10;Description générée automatiquement">
            <a:extLst>
              <a:ext uri="{FF2B5EF4-FFF2-40B4-BE49-F238E27FC236}">
                <a16:creationId xmlns:a16="http://schemas.microsoft.com/office/drawing/2014/main" id="{825E40B5-90C1-1943-2482-71182EA2872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17" name="Text Box 6">
            <a:extLst>
              <a:ext uri="{FF2B5EF4-FFF2-40B4-BE49-F238E27FC236}">
                <a16:creationId xmlns:a16="http://schemas.microsoft.com/office/drawing/2014/main" id="{2887D41E-548F-080F-C300-3185EFB2BDB5}"/>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20" name="Rectangle 19">
            <a:extLst>
              <a:ext uri="{FF2B5EF4-FFF2-40B4-BE49-F238E27FC236}">
                <a16:creationId xmlns:a16="http://schemas.microsoft.com/office/drawing/2014/main" id="{67D49F3B-9BC0-FA73-DA91-D17642DBC6C0}"/>
              </a:ext>
            </a:extLst>
          </p:cNvPr>
          <p:cNvSpPr/>
          <p:nvPr/>
        </p:nvSpPr>
        <p:spPr>
          <a:xfrm>
            <a:off x="1415156" y="1117353"/>
            <a:ext cx="3467288" cy="439031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Ellipse 20">
            <a:hlinkClick r:id="rId4" action="ppaction://hlinksldjump"/>
            <a:extLst>
              <a:ext uri="{FF2B5EF4-FFF2-40B4-BE49-F238E27FC236}">
                <a16:creationId xmlns:a16="http://schemas.microsoft.com/office/drawing/2014/main" id="{3D032D2C-65FA-5C26-49FC-550A26501BD3}"/>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4" action="ppaction://hlinksldjump"/>
            <a:extLst>
              <a:ext uri="{FF2B5EF4-FFF2-40B4-BE49-F238E27FC236}">
                <a16:creationId xmlns:a16="http://schemas.microsoft.com/office/drawing/2014/main" id="{9CBFABA6-F2BB-C453-1D3C-FCF79F4FE94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3" name="Ellipse 22">
            <a:hlinkClick r:id="rId6" action="ppaction://hlinksldjump"/>
            <a:extLst>
              <a:ext uri="{FF2B5EF4-FFF2-40B4-BE49-F238E27FC236}">
                <a16:creationId xmlns:a16="http://schemas.microsoft.com/office/drawing/2014/main" id="{0A0D0973-4F7E-CACF-6308-E0ECE85EDF3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6" action="ppaction://hlinksldjump"/>
            <a:extLst>
              <a:ext uri="{FF2B5EF4-FFF2-40B4-BE49-F238E27FC236}">
                <a16:creationId xmlns:a16="http://schemas.microsoft.com/office/drawing/2014/main" id="{6DA78960-24DD-DBAB-C2CF-BB0E18BD388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E4B1851A-4529-8188-8747-C42AEFE805F0}"/>
              </a:ext>
            </a:extLst>
          </p:cNvPr>
          <p:cNvPicPr>
            <a:picLocks noChangeAspect="1"/>
          </p:cNvPicPr>
          <p:nvPr/>
        </p:nvPicPr>
        <p:blipFill>
          <a:blip r:embed="rId8"/>
          <a:stretch>
            <a:fillRect/>
          </a:stretch>
        </p:blipFill>
        <p:spPr>
          <a:xfrm>
            <a:off x="1780143" y="1426199"/>
            <a:ext cx="2678128" cy="3730419"/>
          </a:xfrm>
          <a:prstGeom prst="rect">
            <a:avLst/>
          </a:prstGeom>
        </p:spPr>
      </p:pic>
    </p:spTree>
    <p:extLst>
      <p:ext uri="{BB962C8B-B14F-4D97-AF65-F5344CB8AC3E}">
        <p14:creationId xmlns:p14="http://schemas.microsoft.com/office/powerpoint/2010/main" val="37728325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1"/>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1"/>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3" grpId="0" animBg="1"/>
    </p:bld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A9712-8C3D-3154-2394-89099CBB06A3}"/>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6708F351-E41E-C722-CF38-9EEB2505B2A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83217AF-4D63-077E-4026-D7555FCD3A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3B18F1A-C8DD-8AF2-9199-9417BBD8AAF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7212E367-E814-D88A-F9FC-2D9EA39A534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6D23EB7B-ED0E-7FAD-7200-C9FFB13F2F8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CF6ABD5F-F20F-C1AA-EB89-64B5F805E4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63D4AF93-B454-D122-150B-6881A0F53FA4}"/>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F4997CF-919D-FD50-DDEC-7B348E759D59}"/>
              </a:ext>
            </a:extLst>
          </p:cNvPr>
          <p:cNvSpPr txBox="1"/>
          <p:nvPr/>
        </p:nvSpPr>
        <p:spPr>
          <a:xfrm>
            <a:off x="6583014" y="985045"/>
            <a:ext cx="5440007" cy="1788338"/>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a:ln>
                  <a:noFill/>
                </a:ln>
                <a:solidFill>
                  <a:prstClr val="black"/>
                </a:solidFill>
                <a:effectLst/>
                <a:uLnTx/>
                <a:uFillTx/>
                <a:ea typeface="+mn-ea"/>
                <a:cs typeface="+mn-cs"/>
              </a:rPr>
              <a:t>UNEP-AREA Training Manual: Refrigerants Servicing and Good Practices (2026)</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3ABE58C7-D688-E04B-79B0-0F590CE31CC8}"/>
              </a:ext>
            </a:extLst>
          </p:cNvPr>
          <p:cNvSpPr>
            <a:spLocks noGrp="1"/>
          </p:cNvSpPr>
          <p:nvPr>
            <p:ph idx="4294967295"/>
          </p:nvPr>
        </p:nvSpPr>
        <p:spPr>
          <a:xfrm>
            <a:off x="6583014" y="2773384"/>
            <a:ext cx="5110236" cy="4310541"/>
          </a:xfrm>
          <a:prstGeom prst="rect">
            <a:avLst/>
          </a:prstGeom>
        </p:spPr>
        <p:txBody>
          <a:bodyPr vert="horz" lIns="91440" tIns="45720" rIns="91440" bIns="45720" rtlCol="0">
            <a:normAutofit/>
          </a:bodyPr>
          <a:lstStyle/>
          <a:p>
            <a:pPr marL="0" indent="0">
              <a:lnSpc>
                <a:spcPct val="110000"/>
              </a:lnSpc>
              <a:spcBef>
                <a:spcPts val="0"/>
              </a:spcBef>
              <a:buNone/>
            </a:pPr>
            <a:r>
              <a:rPr lang="en-US" sz="1400" dirty="0"/>
              <a:t>T</a:t>
            </a:r>
            <a:r>
              <a:rPr lang="en-US" sz="1400" b="1" dirty="0"/>
              <a:t>he UNEP‑AREA Refrigerants Servicing and Best Practices Manual is a comprehensive training resource designed to support refrigeration and air‑conditioning (RAC) technicians in the safe, efficient, and environmentally responsible use of refrigerants. </a:t>
            </a:r>
            <a:r>
              <a:rPr lang="en-US" sz="1400" dirty="0"/>
              <a:t>Developed by UNEP OzonAction in collaboration with the European Association of Refrigeration, Air Conditioning and Heat Pump Contractors (AREA), the manual responds to the growing need for updated skills in handling low Global Warming Potential (GWP) refrigerants, including those with higher flammability such as A2L and A3. </a:t>
            </a:r>
            <a:endParaRPr lang="en-US" sz="1300" dirty="0"/>
          </a:p>
        </p:txBody>
      </p:sp>
      <p:sp>
        <p:nvSpPr>
          <p:cNvPr id="3" name="TextBox 2">
            <a:extLst>
              <a:ext uri="{FF2B5EF4-FFF2-40B4-BE49-F238E27FC236}">
                <a16:creationId xmlns:a16="http://schemas.microsoft.com/office/drawing/2014/main" id="{7C1A39B8-5C6A-6554-EBC9-9BA07D8A2969}"/>
              </a:ext>
            </a:extLst>
          </p:cNvPr>
          <p:cNvSpPr txBox="1"/>
          <p:nvPr/>
        </p:nvSpPr>
        <p:spPr>
          <a:xfrm>
            <a:off x="6583012" y="6152204"/>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383A50BF-C070-21F7-FD87-119B74D61121}"/>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7DEAFBBE-7D58-04CA-3B70-0971308CA14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D8DF71A6-9F3B-E21D-8194-2A9151E1AC2A}"/>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2" name="Ellipse 1">
            <a:hlinkClick r:id="rId4" action="ppaction://hlinksldjump"/>
            <a:extLst>
              <a:ext uri="{FF2B5EF4-FFF2-40B4-BE49-F238E27FC236}">
                <a16:creationId xmlns:a16="http://schemas.microsoft.com/office/drawing/2014/main" id="{5CCFFC10-8EE4-0706-BF41-AF6706B7B4AA}"/>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4" action="ppaction://hlinksldjump"/>
            <a:extLst>
              <a:ext uri="{FF2B5EF4-FFF2-40B4-BE49-F238E27FC236}">
                <a16:creationId xmlns:a16="http://schemas.microsoft.com/office/drawing/2014/main" id="{71E6AD68-6098-74DF-624E-D85A1EBF5D6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20" name="Ellipse 19">
            <a:hlinkClick r:id="rId6" action="ppaction://hlinksldjump"/>
            <a:extLst>
              <a:ext uri="{FF2B5EF4-FFF2-40B4-BE49-F238E27FC236}">
                <a16:creationId xmlns:a16="http://schemas.microsoft.com/office/drawing/2014/main" id="{BFF4959F-8DBB-4063-E39F-57110749AB3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6" action="ppaction://hlinksldjump"/>
            <a:extLst>
              <a:ext uri="{FF2B5EF4-FFF2-40B4-BE49-F238E27FC236}">
                <a16:creationId xmlns:a16="http://schemas.microsoft.com/office/drawing/2014/main" id="{EBBF8048-F10F-2DA6-39FD-73882E12F91F}"/>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23" name="Picture 22">
            <a:extLst>
              <a:ext uri="{FF2B5EF4-FFF2-40B4-BE49-F238E27FC236}">
                <a16:creationId xmlns:a16="http://schemas.microsoft.com/office/drawing/2014/main" id="{9F3EA734-476A-8005-D2E5-01FBF78D5B0A}"/>
              </a:ext>
            </a:extLst>
          </p:cNvPr>
          <p:cNvPicPr>
            <a:picLocks noChangeAspect="1"/>
          </p:cNvPicPr>
          <p:nvPr/>
        </p:nvPicPr>
        <p:blipFill>
          <a:blip r:embed="rId8"/>
          <a:stretch>
            <a:fillRect/>
          </a:stretch>
        </p:blipFill>
        <p:spPr>
          <a:xfrm>
            <a:off x="1431413" y="1016841"/>
            <a:ext cx="3244317" cy="4575182"/>
          </a:xfrm>
          <a:prstGeom prst="rect">
            <a:avLst/>
          </a:prstGeom>
        </p:spPr>
      </p:pic>
    </p:spTree>
    <p:extLst>
      <p:ext uri="{BB962C8B-B14F-4D97-AF65-F5344CB8AC3E}">
        <p14:creationId xmlns:p14="http://schemas.microsoft.com/office/powerpoint/2010/main" val="169297728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0" grpId="0" animBg="1"/>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661F8-349D-52AD-873A-A396A2C03DAD}"/>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CB3FE63-A0C0-DCF3-61C1-59FE5866BBE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1872F91-3D81-C664-80FC-D533C4DDB10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156E3B36-AFFC-91BE-D7F0-9BCFF8582D1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0AF98639-7AD3-7E5A-1615-96CE950F097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70B28F95-676D-EF17-F9E3-D21E6A9A76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CE81819C-1133-FB32-54FF-3DDA87B3C7C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437F88BF-18F7-1DBF-3D7F-A9CD667D937F}"/>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069B4F72-0658-C86C-F396-9D4140A8CD6B}"/>
              </a:ext>
            </a:extLst>
          </p:cNvPr>
          <p:cNvSpPr txBox="1"/>
          <p:nvPr/>
        </p:nvSpPr>
        <p:spPr>
          <a:xfrm>
            <a:off x="6583014" y="985045"/>
            <a:ext cx="5440007" cy="1788338"/>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Women in the Refrigeration and Air-conditioning Industry: Personal Experiences and Achievements </a:t>
            </a:r>
            <a:r>
              <a:rPr kumimoji="0" lang="en-US" sz="3200" b="0" i="1" u="none" strike="noStrike" kern="1200" cap="none" spc="0" normalizeH="0" baseline="0" noProof="0" dirty="0">
                <a:ln>
                  <a:noFill/>
                </a:ln>
                <a:solidFill>
                  <a:prstClr val="black"/>
                </a:solidFill>
                <a:effectLst/>
                <a:uLnTx/>
                <a:uFillTx/>
                <a:ea typeface="+mn-ea"/>
                <a:cs typeface="+mn-cs"/>
              </a:rPr>
              <a:t>(2019)</a:t>
            </a:r>
          </a:p>
        </p:txBody>
      </p:sp>
      <p:sp>
        <p:nvSpPr>
          <p:cNvPr id="10" name="Content Placeholder 2">
            <a:extLst>
              <a:ext uri="{FF2B5EF4-FFF2-40B4-BE49-F238E27FC236}">
                <a16:creationId xmlns:a16="http://schemas.microsoft.com/office/drawing/2014/main" id="{FD8CA076-0475-ED99-1AE0-DF0546519BCD}"/>
              </a:ext>
            </a:extLst>
          </p:cNvPr>
          <p:cNvSpPr>
            <a:spLocks noGrp="1"/>
          </p:cNvSpPr>
          <p:nvPr>
            <p:ph idx="4294967295"/>
          </p:nvPr>
        </p:nvSpPr>
        <p:spPr>
          <a:xfrm>
            <a:off x="6583014" y="2773384"/>
            <a:ext cx="5110236" cy="4310541"/>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Refrigeration and air-conditioning is crucial for our health, nutrition, comfort and well-being. From prevention of food wastage to preservation of vaccines, from air conditioning in hospitals to our homes, we increasingly rely on the advances that refrigeration has brought us. However, all around the world the sector has always been a largely male-dominated work environment. The fast-growing sector can offer a wide variety of interesting and fulfilling careers for women as well as men. UN Environment Programme (UNEP), </a:t>
            </a:r>
            <a:r>
              <a:rPr lang="en-GB" sz="1300" dirty="0" err="1"/>
              <a:t>OzonAction</a:t>
            </a:r>
            <a:r>
              <a:rPr lang="en-GB" sz="1300" dirty="0"/>
              <a:t>, in cooperation with UN Women, has compiled this booklet to raise awareness of the opportunities available to women and to highlight the particular experiences and examples of women working in the sector and to recognise their successes. Being aware of these experiences and the opportunities available can encourage and inspire other women to consider similar careers and support girls to seek to follow a career path in this fast growing and important sector.</a:t>
            </a:r>
            <a:endParaRPr lang="en-US" sz="1300" dirty="0"/>
          </a:p>
        </p:txBody>
      </p:sp>
      <p:sp>
        <p:nvSpPr>
          <p:cNvPr id="3" name="TextBox 2">
            <a:extLst>
              <a:ext uri="{FF2B5EF4-FFF2-40B4-BE49-F238E27FC236}">
                <a16:creationId xmlns:a16="http://schemas.microsoft.com/office/drawing/2014/main" id="{2DE73655-27FE-5EE9-006F-8EDAE2728319}"/>
              </a:ext>
            </a:extLst>
          </p:cNvPr>
          <p:cNvSpPr txBox="1"/>
          <p:nvPr/>
        </p:nvSpPr>
        <p:spPr>
          <a:xfrm>
            <a:off x="6583012" y="6152204"/>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284523E9-4B0B-8C0B-F64C-2EA9A589730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939F7ACF-F317-7F69-0ABB-6EBD010C993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CF29B7B0-F8BD-21AE-5CF8-74FFA643F225}"/>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personne, texte, collage, habits&#10;&#10;Description générée automatiquement">
            <a:hlinkClick r:id="rId2"/>
            <a:extLst>
              <a:ext uri="{FF2B5EF4-FFF2-40B4-BE49-F238E27FC236}">
                <a16:creationId xmlns:a16="http://schemas.microsoft.com/office/drawing/2014/main" id="{11AD484F-3988-C330-DBA4-C862F5F537B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1613" y="962167"/>
            <a:ext cx="3272009" cy="4628946"/>
          </a:xfrm>
          <a:prstGeom prst="rect">
            <a:avLst/>
          </a:prstGeom>
        </p:spPr>
      </p:pic>
      <p:sp>
        <p:nvSpPr>
          <p:cNvPr id="2" name="Ellipse 1">
            <a:hlinkClick r:id="rId5" action="ppaction://hlinksldjump"/>
            <a:extLst>
              <a:ext uri="{FF2B5EF4-FFF2-40B4-BE49-F238E27FC236}">
                <a16:creationId xmlns:a16="http://schemas.microsoft.com/office/drawing/2014/main" id="{A0D70079-2289-14A1-B58A-CEF8A7C3311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5" action="ppaction://hlinksldjump"/>
            <a:extLst>
              <a:ext uri="{FF2B5EF4-FFF2-40B4-BE49-F238E27FC236}">
                <a16:creationId xmlns:a16="http://schemas.microsoft.com/office/drawing/2014/main" id="{2E76BA18-5BD3-66BE-988B-C1D78D4FD16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0" name="Ellipse 19">
            <a:hlinkClick r:id="rId7" action="ppaction://hlinksldjump"/>
            <a:extLst>
              <a:ext uri="{FF2B5EF4-FFF2-40B4-BE49-F238E27FC236}">
                <a16:creationId xmlns:a16="http://schemas.microsoft.com/office/drawing/2014/main" id="{48DB55DB-E160-6F79-F0C7-53F94B40E6C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7" action="ppaction://hlinksldjump"/>
            <a:extLst>
              <a:ext uri="{FF2B5EF4-FFF2-40B4-BE49-F238E27FC236}">
                <a16:creationId xmlns:a16="http://schemas.microsoft.com/office/drawing/2014/main" id="{C86E2022-0697-1041-0F8F-3360B4DE8E1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152462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0" grpId="0" animBg="1"/>
    </p:bld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E92FAEE5-A6D1-246E-429E-9399D4263FE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2DEF2133-8382-191D-EC5D-C1C95AF81CF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3961377-3F31-F078-E9B9-39B5051323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8364050F-2193-6362-4E93-46324488B5E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642D1455-F9B9-6BB6-8611-1673F9ECF3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DDF667F3-763A-83F2-DDBA-5274AB86803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F718DAFC-46FA-91B9-BC86-6FAAC55680E4}"/>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36837" y="1380335"/>
            <a:ext cx="4569398"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Good Servicing Flammable Refrigerants Quick Guide </a:t>
            </a:r>
            <a:r>
              <a:rPr kumimoji="0" lang="en-GB" sz="3200" b="0" i="1" u="none" strike="noStrike" kern="1200" cap="none" spc="0" normalizeH="0" baseline="0" noProof="0" dirty="0">
                <a:ln>
                  <a:noFill/>
                </a:ln>
                <a:solidFill>
                  <a:prstClr val="black"/>
                </a:solidFill>
                <a:effectLst/>
                <a:uLnTx/>
                <a:uFillTx/>
                <a:ea typeface="+mn-ea"/>
                <a:cs typeface="+mn-cs"/>
              </a:rPr>
              <a:t>(2018)</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36837" y="2894918"/>
            <a:ext cx="4569397" cy="2107387"/>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is the electronic and interactive version of the UN Environment </a:t>
            </a:r>
            <a:r>
              <a:rPr lang="en-GB" sz="1300" dirty="0" err="1"/>
              <a:t>OzonAction</a:t>
            </a:r>
            <a:r>
              <a:rPr lang="en-GB" sz="1300" dirty="0"/>
              <a:t> Quick Guide on Good Servicing Practices for Flammable </a:t>
            </a:r>
            <a:r>
              <a:rPr lang="en-GB" sz="1300" dirty="0" err="1"/>
              <a:t>Refrigerants.It</a:t>
            </a:r>
            <a:r>
              <a:rPr lang="en-GB" sz="1300" dirty="0"/>
              <a:t> offers easy reference to the key safety classification and technical properties of flammable refrigerants that are available in the market. It also provides important safety guidance for the installation and servicing of room air-conditioners designed to use flammable refrigerants.</a:t>
            </a:r>
          </a:p>
          <a:p>
            <a:pPr marL="0" indent="0">
              <a:lnSpc>
                <a:spcPct val="110000"/>
              </a:lnSpc>
              <a:spcBef>
                <a:spcPts val="0"/>
              </a:spcBef>
              <a:buNone/>
            </a:pP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636837" y="548874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Download the flyer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Ellipse 19">
            <a:extLst>
              <a:ext uri="{FF2B5EF4-FFF2-40B4-BE49-F238E27FC236}">
                <a16:creationId xmlns:a16="http://schemas.microsoft.com/office/drawing/2014/main" id="{E1036889-458D-281A-954F-9531BC6B251F}"/>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 name="Image 1" descr="Une image contenant Bleu électrique, capture d’écran, Police, symbole&#10;&#10;Description générée automatiquement">
            <a:extLst>
              <a:ext uri="{FF2B5EF4-FFF2-40B4-BE49-F238E27FC236}">
                <a16:creationId xmlns:a16="http://schemas.microsoft.com/office/drawing/2014/main" id="{D768901C-7CBE-C33B-C197-345C7F1266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6" name="Text Box 6">
            <a:extLst>
              <a:ext uri="{FF2B5EF4-FFF2-40B4-BE49-F238E27FC236}">
                <a16:creationId xmlns:a16="http://schemas.microsoft.com/office/drawing/2014/main" id="{62329977-C4D1-CF16-A4AE-4A241BD3E5B0}"/>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8" name="Image 17" descr="Une image contenant texte, Téléphone mobile, capture d’écran, Appareil de communication&#10;&#10;Description générée automatiquement">
            <a:extLst>
              <a:ext uri="{FF2B5EF4-FFF2-40B4-BE49-F238E27FC236}">
                <a16:creationId xmlns:a16="http://schemas.microsoft.com/office/drawing/2014/main" id="{D0A3BBE7-42E8-4CC7-9A7A-AC5008C5290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1613" y="962167"/>
            <a:ext cx="3327811" cy="4705947"/>
          </a:xfrm>
          <a:prstGeom prst="rect">
            <a:avLst/>
          </a:prstGeom>
        </p:spPr>
      </p:pic>
      <p:sp>
        <p:nvSpPr>
          <p:cNvPr id="9" name="Ellipse 8">
            <a:hlinkClick r:id="rId5" action="ppaction://hlinksldjump"/>
            <a:extLst>
              <a:ext uri="{FF2B5EF4-FFF2-40B4-BE49-F238E27FC236}">
                <a16:creationId xmlns:a16="http://schemas.microsoft.com/office/drawing/2014/main" id="{C695ED14-3351-6C24-4D56-637E8CC61943}"/>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Cercle avec flèche gauche avec un remplissage uni">
            <a:hlinkClick r:id="rId5" action="ppaction://hlinksldjump"/>
            <a:extLst>
              <a:ext uri="{FF2B5EF4-FFF2-40B4-BE49-F238E27FC236}">
                <a16:creationId xmlns:a16="http://schemas.microsoft.com/office/drawing/2014/main" id="{BDED45BF-08D2-3CDC-A496-366870FAD79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17" name="Ellipse 16">
            <a:hlinkClick r:id="rId7" action="ppaction://hlinksldjump"/>
            <a:extLst>
              <a:ext uri="{FF2B5EF4-FFF2-40B4-BE49-F238E27FC236}">
                <a16:creationId xmlns:a16="http://schemas.microsoft.com/office/drawing/2014/main" id="{E1998037-8C5E-834E-4125-33772E2C608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7" action="ppaction://hlinksldjump"/>
            <a:extLst>
              <a:ext uri="{FF2B5EF4-FFF2-40B4-BE49-F238E27FC236}">
                <a16:creationId xmlns:a16="http://schemas.microsoft.com/office/drawing/2014/main" id="{BAB2B20B-20DD-810B-5DB7-1BB655B483A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50696012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7" grpId="0" animBg="1"/>
    </p:bld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5D5EC7C-C12B-3290-2013-56C40C4518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D65B9F6-EF78-C82E-6738-C5FED92EE6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8F040D74-25BA-496E-CE1F-0AF7ED18AFB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F92AF8C3-00D9-FCE5-88CA-DDE96E1F8A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2D5FCBC0-39D7-CA51-4B91-773BB855A1E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87BDFFE3-A6D7-0287-DC44-79E323028F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2C452C0B-C9A3-8441-0499-A168B769B830}"/>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53198" y="1322754"/>
            <a:ext cx="4384714" cy="1800259"/>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Good Servicing Practices: Phasing out HCFCs in the Refrigeration and Air-Conditioning Servicing Sector </a:t>
            </a:r>
            <a:r>
              <a:rPr kumimoji="0" lang="en-GB" sz="3200" b="0" i="1" u="none" strike="noStrike" kern="1200" cap="none" spc="0" normalizeH="0" baseline="0" noProof="0" dirty="0">
                <a:ln>
                  <a:noFill/>
                </a:ln>
                <a:solidFill>
                  <a:prstClr val="black"/>
                </a:solidFill>
                <a:effectLst/>
                <a:uLnTx/>
                <a:uFillTx/>
                <a:ea typeface="+mn-ea"/>
                <a:cs typeface="+mn-cs"/>
              </a:rPr>
              <a:t>(2015)</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553198" y="3490616"/>
            <a:ext cx="5096497" cy="1800258"/>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guide for trainers is designed for organisations and institutes that conduct training workshops for servicing technicians involved in the maintenance of refrigeration and air-conditioning (RAC) equipment. It offers trainers up-to-date information on new technologies and refrigerants, as well as other issues related to their use and application.</a:t>
            </a: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553198" y="536890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TextBox 1">
            <a:extLst>
              <a:ext uri="{FF2B5EF4-FFF2-40B4-BE49-F238E27FC236}">
                <a16:creationId xmlns:a16="http://schemas.microsoft.com/office/drawing/2014/main" id="{B4B5FCA8-9BCC-1053-CAFC-829CBC1D3889}"/>
              </a:ext>
            </a:extLst>
          </p:cNvPr>
          <p:cNvSpPr txBox="1"/>
          <p:nvPr/>
        </p:nvSpPr>
        <p:spPr>
          <a:xfrm>
            <a:off x="6553198" y="5896612"/>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Читать на русском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6AF31BE9-A040-9BB6-CB60-D16F678DD32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8" name="Image 7" descr="Une image contenant symbole, conception&#10;&#10;Description générée automatiquement">
            <a:extLst>
              <a:ext uri="{FF2B5EF4-FFF2-40B4-BE49-F238E27FC236}">
                <a16:creationId xmlns:a16="http://schemas.microsoft.com/office/drawing/2014/main" id="{649D3619-84EF-6854-387E-885AB1883FD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6" name="Text Box 6">
            <a:extLst>
              <a:ext uri="{FF2B5EF4-FFF2-40B4-BE49-F238E27FC236}">
                <a16:creationId xmlns:a16="http://schemas.microsoft.com/office/drawing/2014/main" id="{58B54BC2-00C6-946C-D597-C56773E9D9CF}"/>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8" name="Image 17" descr="Une image contenant habits, texte, homme, personne&#10;&#10;Description générée automatiquement">
            <a:hlinkClick r:id="rId2"/>
            <a:extLst>
              <a:ext uri="{FF2B5EF4-FFF2-40B4-BE49-F238E27FC236}">
                <a16:creationId xmlns:a16="http://schemas.microsoft.com/office/drawing/2014/main" id="{A201BDAD-BE51-3B5E-1C11-A22DE6F8EC3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96915" y="1005222"/>
            <a:ext cx="3218455" cy="4563735"/>
          </a:xfrm>
          <a:prstGeom prst="rect">
            <a:avLst/>
          </a:prstGeom>
        </p:spPr>
      </p:pic>
      <p:sp>
        <p:nvSpPr>
          <p:cNvPr id="17" name="Ellipse 16">
            <a:hlinkClick r:id="rId6" action="ppaction://hlinksldjump"/>
            <a:extLst>
              <a:ext uri="{FF2B5EF4-FFF2-40B4-BE49-F238E27FC236}">
                <a16:creationId xmlns:a16="http://schemas.microsoft.com/office/drawing/2014/main" id="{FD69848B-47B6-B07F-BB5C-C41BDFF6599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Cercle avec flèche gauche avec un remplissage uni">
            <a:hlinkClick r:id="rId6" action="ppaction://hlinksldjump"/>
            <a:extLst>
              <a:ext uri="{FF2B5EF4-FFF2-40B4-BE49-F238E27FC236}">
                <a16:creationId xmlns:a16="http://schemas.microsoft.com/office/drawing/2014/main" id="{5D0B8796-5B73-F4E4-F787-1DB6727A1CC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0" name="Ellipse 19">
            <a:hlinkClick r:id="rId8" action="ppaction://hlinksldjump"/>
            <a:extLst>
              <a:ext uri="{FF2B5EF4-FFF2-40B4-BE49-F238E27FC236}">
                <a16:creationId xmlns:a16="http://schemas.microsoft.com/office/drawing/2014/main" id="{12AAB6C3-9222-B6F6-15ED-D8E718C4A3D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8" action="ppaction://hlinksldjump"/>
            <a:extLst>
              <a:ext uri="{FF2B5EF4-FFF2-40B4-BE49-F238E27FC236}">
                <a16:creationId xmlns:a16="http://schemas.microsoft.com/office/drawing/2014/main" id="{600335EA-7ABC-9EF9-ED46-C2C41429BE3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96218496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7"/>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20" grpId="0" animBg="1"/>
    </p:bld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45C1C-0EE1-F241-DE6D-83B7E8872235}"/>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2016F6B-C17B-0077-D598-2A48F5FDBCC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E820371F-E7AE-A683-A9C8-C694B99E4E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9E71CAF5-B9B3-7402-2D66-AC106D3318E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A42F5AAB-E93F-77E2-A8E6-598ED511C79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D2AFD1D7-1EB3-EB5F-E64B-47E049A84D5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7CD92D6D-D39F-15DF-9FFF-BFFD0D7F1AB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0B9A1EE7-8B24-B01E-656F-48014B8AC9E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23EB336F-DA8A-38DF-FCA7-E5FDCFA3EA00}"/>
              </a:ext>
            </a:extLst>
          </p:cNvPr>
          <p:cNvSpPr txBox="1"/>
          <p:nvPr/>
        </p:nvSpPr>
        <p:spPr>
          <a:xfrm>
            <a:off x="6583014" y="1298642"/>
            <a:ext cx="4868885"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International Standards in Refrigeration and Air-Conditioning </a:t>
            </a:r>
            <a:r>
              <a:rPr kumimoji="0" lang="en-GB" sz="3200" b="0" i="1" u="none" strike="noStrike" kern="1200" cap="none" spc="0" normalizeH="0" baseline="0" noProof="0" dirty="0">
                <a:ln>
                  <a:noFill/>
                </a:ln>
                <a:solidFill>
                  <a:prstClr val="black"/>
                </a:solidFill>
                <a:effectLst/>
                <a:uLnTx/>
                <a:uFillTx/>
                <a:ea typeface="+mn-ea"/>
                <a:cs typeface="+mn-cs"/>
              </a:rPr>
              <a:t>(2015)</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FCA98D63-4CBA-CF6C-4DBA-A3D582CA56B8}"/>
              </a:ext>
            </a:extLst>
          </p:cNvPr>
          <p:cNvSpPr>
            <a:spLocks noGrp="1"/>
          </p:cNvSpPr>
          <p:nvPr>
            <p:ph idx="4294967295"/>
          </p:nvPr>
        </p:nvSpPr>
        <p:spPr>
          <a:xfrm>
            <a:off x="6624565" y="2752758"/>
            <a:ext cx="4740121" cy="1777969"/>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guide is intended to provide an introduction to standards and how they can be useful in supporting the adoption of alternatives in the context of the HCFC phase-out in developing countries. It also includes an overview of existing standards related to HCFCs and their alternatives, barriers to alternatives, the process of the adoption of international and regional standards at the national level, barriers to the adoption and how to overcome them.</a:t>
            </a:r>
            <a:endParaRPr lang="en-US" sz="1300" dirty="0"/>
          </a:p>
        </p:txBody>
      </p:sp>
      <p:sp>
        <p:nvSpPr>
          <p:cNvPr id="2" name="TextBox 1">
            <a:extLst>
              <a:ext uri="{FF2B5EF4-FFF2-40B4-BE49-F238E27FC236}">
                <a16:creationId xmlns:a16="http://schemas.microsoft.com/office/drawing/2014/main" id="{3E81FF2B-526B-F1D6-733B-D3EA604801BE}"/>
              </a:ext>
            </a:extLst>
          </p:cNvPr>
          <p:cNvSpPr txBox="1"/>
          <p:nvPr/>
        </p:nvSpPr>
        <p:spPr>
          <a:xfrm>
            <a:off x="6697110" y="4939109"/>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6ADB7268-D7C2-9ABF-A41E-8B17FEF8AF86}"/>
              </a:ext>
            </a:extLst>
          </p:cNvPr>
          <p:cNvSpPr txBox="1"/>
          <p:nvPr/>
        </p:nvSpPr>
        <p:spPr>
          <a:xfrm>
            <a:off x="6697110" y="5321743"/>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-le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français</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5078D8E2-0B6A-843A-C6F4-2BE98C087295}"/>
              </a:ext>
            </a:extLst>
          </p:cNvPr>
          <p:cNvSpPr txBox="1"/>
          <p:nvPr/>
        </p:nvSpPr>
        <p:spPr>
          <a:xfrm>
            <a:off x="6697108" y="5704377"/>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1" name="TextBox 10">
            <a:extLst>
              <a:ext uri="{FF2B5EF4-FFF2-40B4-BE49-F238E27FC236}">
                <a16:creationId xmlns:a16="http://schemas.microsoft.com/office/drawing/2014/main" id="{AB0D2D65-C8AF-F2D6-10CD-DC2AB48DF6A2}"/>
              </a:ext>
            </a:extLst>
          </p:cNvPr>
          <p:cNvSpPr txBox="1"/>
          <p:nvPr/>
        </p:nvSpPr>
        <p:spPr>
          <a:xfrm>
            <a:off x="6697108" y="6130235"/>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Читать на русском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7190A0B7-2F57-50E6-6D3A-0AF6F399C01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9" name="Image 8" descr="Une image contenant symbole, conception&#10;&#10;Description générée automatiquement">
            <a:extLst>
              <a:ext uri="{FF2B5EF4-FFF2-40B4-BE49-F238E27FC236}">
                <a16:creationId xmlns:a16="http://schemas.microsoft.com/office/drawing/2014/main" id="{CFDEEB08-19F5-3398-7C08-497DA9047A6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8" name="Text Box 6">
            <a:extLst>
              <a:ext uri="{FF2B5EF4-FFF2-40B4-BE49-F238E27FC236}">
                <a16:creationId xmlns:a16="http://schemas.microsoft.com/office/drawing/2014/main" id="{EDF956CD-F7EF-BFEA-3E0C-6150565A4248}"/>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0" name="Image 19" descr="Une image contenant texte, habits, capture d’écran, personne&#10;&#10;Description générée automatiquement">
            <a:hlinkClick r:id="rId2"/>
            <a:extLst>
              <a:ext uri="{FF2B5EF4-FFF2-40B4-BE49-F238E27FC236}">
                <a16:creationId xmlns:a16="http://schemas.microsoft.com/office/drawing/2014/main" id="{96E618B0-BFB0-B3E4-E7AD-A53DFA5322E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520201" y="1016245"/>
            <a:ext cx="3217309" cy="4516607"/>
          </a:xfrm>
          <a:prstGeom prst="rect">
            <a:avLst/>
          </a:prstGeom>
        </p:spPr>
      </p:pic>
      <p:sp>
        <p:nvSpPr>
          <p:cNvPr id="23" name="Ellipse 22">
            <a:hlinkClick r:id="rId8" action="ppaction://hlinksldjump"/>
            <a:extLst>
              <a:ext uri="{FF2B5EF4-FFF2-40B4-BE49-F238E27FC236}">
                <a16:creationId xmlns:a16="http://schemas.microsoft.com/office/drawing/2014/main" id="{E1A9D7EF-28EA-7D62-E433-5AA326E4CCF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Cercle avec flèche gauche avec un remplissage uni">
            <a:hlinkClick r:id="rId8" action="ppaction://hlinksldjump"/>
            <a:extLst>
              <a:ext uri="{FF2B5EF4-FFF2-40B4-BE49-F238E27FC236}">
                <a16:creationId xmlns:a16="http://schemas.microsoft.com/office/drawing/2014/main" id="{72CBFC7C-6446-9C6E-C0D3-5B45A361277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sp>
        <p:nvSpPr>
          <p:cNvPr id="25" name="Ellipse 24">
            <a:hlinkClick r:id="rId10" action="ppaction://hlinksldjump"/>
            <a:extLst>
              <a:ext uri="{FF2B5EF4-FFF2-40B4-BE49-F238E27FC236}">
                <a16:creationId xmlns:a16="http://schemas.microsoft.com/office/drawing/2014/main" id="{CD21A0F8-8890-93C1-1F40-F39324B8F25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10" action="ppaction://hlinksldjump"/>
            <a:extLst>
              <a:ext uri="{FF2B5EF4-FFF2-40B4-BE49-F238E27FC236}">
                <a16:creationId xmlns:a16="http://schemas.microsoft.com/office/drawing/2014/main" id="{14790834-8D64-6D42-C676-D4FD6CEF7BAA}"/>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8070954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4"/>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5"/>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5" grpId="0" animBg="1"/>
    </p:bld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DA4A44-F4AB-D506-DEC5-6075922DA7E3}"/>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AB76BD91-859F-2A58-84F7-DC5DBE35663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4A4524F-9DF9-AFF2-51B4-B0BEA748C78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240FF4D0-4B86-CD2E-2FF6-8FAF7F065D9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6B63DA4D-6D2C-E088-F0C9-D9D7C3732D8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F0EDAB09-1757-0E8B-C7D8-05BD792FDE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003F5E82-E2AC-203C-9398-1D0B9852C88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13623F20-8F66-63DA-EC3A-1252628EBD7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1FE8B37D-45CC-5839-6E21-9F1128AF4C23}"/>
              </a:ext>
            </a:extLst>
          </p:cNvPr>
          <p:cNvSpPr txBox="1"/>
          <p:nvPr/>
        </p:nvSpPr>
        <p:spPr>
          <a:xfrm>
            <a:off x="6657171" y="1273642"/>
            <a:ext cx="4741251"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a:ln>
                  <a:noFill/>
                </a:ln>
                <a:solidFill>
                  <a:prstClr val="black"/>
                </a:solidFill>
                <a:effectLst/>
                <a:uLnTx/>
                <a:uFillTx/>
                <a:ea typeface="+mn-ea"/>
                <a:cs typeface="+mn-cs"/>
              </a:rPr>
              <a:t>National Certification Schemes for Refrigeration and Air-conditioning service technicians </a:t>
            </a:r>
            <a:r>
              <a:rPr kumimoji="0" lang="en-US" sz="3200" b="0" i="1" u="none" strike="noStrike" kern="1200" cap="none" spc="0" normalizeH="0" baseline="0" noProof="0" dirty="0">
                <a:ln>
                  <a:noFill/>
                </a:ln>
                <a:solidFill>
                  <a:prstClr val="black"/>
                </a:solidFill>
                <a:effectLst/>
                <a:uLnTx/>
                <a:uFillTx/>
                <a:ea typeface="+mn-ea"/>
                <a:cs typeface="+mn-cs"/>
              </a:rPr>
              <a:t>(2015)</a:t>
            </a:r>
          </a:p>
        </p:txBody>
      </p:sp>
      <p:sp>
        <p:nvSpPr>
          <p:cNvPr id="10" name="Content Placeholder 2">
            <a:extLst>
              <a:ext uri="{FF2B5EF4-FFF2-40B4-BE49-F238E27FC236}">
                <a16:creationId xmlns:a16="http://schemas.microsoft.com/office/drawing/2014/main" id="{18BD2A63-9750-B839-B97D-A2E9F82B97DC}"/>
              </a:ext>
            </a:extLst>
          </p:cNvPr>
          <p:cNvSpPr>
            <a:spLocks noGrp="1"/>
          </p:cNvSpPr>
          <p:nvPr>
            <p:ph idx="4294967295"/>
          </p:nvPr>
        </p:nvSpPr>
        <p:spPr>
          <a:xfrm>
            <a:off x="6657171" y="2979709"/>
            <a:ext cx="4741251" cy="1488524"/>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It is expected that in the near future there will be a considerably higher uptake around the world, and particularly in developing countries of ‘alternative refrigerants’, such as hydrocarbons, ammonia, carbon dioxide, unsaturated hydrofluorocarbons (HFCs) –or </a:t>
            </a:r>
            <a:r>
              <a:rPr lang="en-GB" sz="1300" dirty="0" err="1"/>
              <a:t>hydrofluoroolefins</a:t>
            </a:r>
            <a:r>
              <a:rPr lang="en-GB" sz="1300" dirty="0"/>
              <a:t> (HFOs) and HFOs mixtures.</a:t>
            </a:r>
            <a:endParaRPr lang="en-US" sz="1300" dirty="0"/>
          </a:p>
        </p:txBody>
      </p:sp>
      <p:sp>
        <p:nvSpPr>
          <p:cNvPr id="2" name="TextBox 1">
            <a:extLst>
              <a:ext uri="{FF2B5EF4-FFF2-40B4-BE49-F238E27FC236}">
                <a16:creationId xmlns:a16="http://schemas.microsoft.com/office/drawing/2014/main" id="{77760ACC-1089-B5A5-B363-850A2EE24841}"/>
              </a:ext>
            </a:extLst>
          </p:cNvPr>
          <p:cNvSpPr txBox="1"/>
          <p:nvPr/>
        </p:nvSpPr>
        <p:spPr>
          <a:xfrm>
            <a:off x="6663453" y="4986018"/>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BDA9EB30-0524-C351-DB93-0A8A38A735D0}"/>
              </a:ext>
            </a:extLst>
          </p:cNvPr>
          <p:cNvSpPr txBox="1"/>
          <p:nvPr/>
        </p:nvSpPr>
        <p:spPr>
          <a:xfrm>
            <a:off x="6657171" y="5433496"/>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Lisez-le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français</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Ellipse 5">
            <a:extLst>
              <a:ext uri="{FF2B5EF4-FFF2-40B4-BE49-F238E27FC236}">
                <a16:creationId xmlns:a16="http://schemas.microsoft.com/office/drawing/2014/main" id="{052E14B4-2388-07C9-B8C7-4AD4B28969B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9" name="Image 8" descr="Une image contenant symbole, conception&#10;&#10;Description générée automatiquement">
            <a:extLst>
              <a:ext uri="{FF2B5EF4-FFF2-40B4-BE49-F238E27FC236}">
                <a16:creationId xmlns:a16="http://schemas.microsoft.com/office/drawing/2014/main" id="{B51BC40F-18EA-54F0-C5FD-4B05E70FA3C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D84A88CB-140C-4304-8FC0-F4398FADC9A5}"/>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texte, capture d’écran, habits, personne&#10;&#10;Description générée automatiquement">
            <a:hlinkClick r:id="rId2"/>
            <a:extLst>
              <a:ext uri="{FF2B5EF4-FFF2-40B4-BE49-F238E27FC236}">
                <a16:creationId xmlns:a16="http://schemas.microsoft.com/office/drawing/2014/main" id="{5EE0EDAA-AB27-4207-7CD6-E2ADF5B63B7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96899" y="1047639"/>
            <a:ext cx="3181242" cy="4513585"/>
          </a:xfrm>
          <a:prstGeom prst="rect">
            <a:avLst/>
          </a:prstGeom>
        </p:spPr>
      </p:pic>
      <p:sp>
        <p:nvSpPr>
          <p:cNvPr id="22" name="Ellipse 21">
            <a:hlinkClick r:id="rId6" action="ppaction://hlinksldjump"/>
            <a:extLst>
              <a:ext uri="{FF2B5EF4-FFF2-40B4-BE49-F238E27FC236}">
                <a16:creationId xmlns:a16="http://schemas.microsoft.com/office/drawing/2014/main" id="{C22AC35B-C59F-FBDD-4F37-45958297E99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Cercle avec flèche gauche avec un remplissage uni">
            <a:hlinkClick r:id="rId6" action="ppaction://hlinksldjump"/>
            <a:extLst>
              <a:ext uri="{FF2B5EF4-FFF2-40B4-BE49-F238E27FC236}">
                <a16:creationId xmlns:a16="http://schemas.microsoft.com/office/drawing/2014/main" id="{38C84705-17B5-6795-2C9D-F8324FA3C7D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4" name="Ellipse 23">
            <a:hlinkClick r:id="rId8" action="ppaction://hlinksldjump"/>
            <a:extLst>
              <a:ext uri="{FF2B5EF4-FFF2-40B4-BE49-F238E27FC236}">
                <a16:creationId xmlns:a16="http://schemas.microsoft.com/office/drawing/2014/main" id="{F6F0C742-E51F-8170-7969-86BB9AFB058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5" name="Graphique 24" descr="Logement avec un remplissage uni">
            <a:hlinkClick r:id="rId8" action="ppaction://hlinksldjump"/>
            <a:extLst>
              <a:ext uri="{FF2B5EF4-FFF2-40B4-BE49-F238E27FC236}">
                <a16:creationId xmlns:a16="http://schemas.microsoft.com/office/drawing/2014/main" id="{960398DD-3849-C41A-51DF-AF56BC0302D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TextBox 5">
            <a:extLst>
              <a:ext uri="{FF2B5EF4-FFF2-40B4-BE49-F238E27FC236}">
                <a16:creationId xmlns:a16="http://schemas.microsoft.com/office/drawing/2014/main" id="{13FD4EEE-0A64-384D-935B-8EA0FCED0EEA}"/>
              </a:ext>
            </a:extLst>
          </p:cNvPr>
          <p:cNvSpPr txBox="1"/>
          <p:nvPr/>
        </p:nvSpPr>
        <p:spPr>
          <a:xfrm>
            <a:off x="6657171" y="5876791"/>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97F"/>
                </a:solidFill>
                <a:effectLst/>
                <a:uLnTx/>
                <a:uFillTx/>
                <a:ea typeface="+mn-ea"/>
                <a:cs typeface="+mn-cs"/>
                <a:hlinkClick r:id="rId10">
                  <a:extLst>
                    <a:ext uri="{A12FA001-AC4F-418D-AE19-62706E023703}">
                      <ahyp:hlinkClr xmlns:ahyp="http://schemas.microsoft.com/office/drawing/2018/hyperlinkcolor" val="tx"/>
                    </a:ext>
                  </a:extLst>
                </a:hlinkClick>
              </a:rPr>
              <a:t>Скачайте это на русском здесь  </a:t>
            </a:r>
            <a:endParaRPr kumimoji="0" lang="en-US" sz="2000" b="0" i="0" u="none" strike="noStrike" kern="1200" cap="none" spc="0" normalizeH="0" baseline="0" noProof="0" dirty="0">
              <a:ln>
                <a:noFill/>
              </a:ln>
              <a:solidFill>
                <a:srgbClr val="1B397F"/>
              </a:solidFill>
              <a:effectLst/>
              <a:uLnTx/>
              <a:uFillTx/>
              <a:ea typeface="+mn-ea"/>
              <a:cs typeface="+mn-cs"/>
            </a:endParaRPr>
          </a:p>
        </p:txBody>
      </p:sp>
    </p:spTree>
    <p:extLst>
      <p:ext uri="{BB962C8B-B14F-4D97-AF65-F5344CB8AC3E}">
        <p14:creationId xmlns:p14="http://schemas.microsoft.com/office/powerpoint/2010/main" val="72540567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3"/>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4"/>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4" grpId="0" animBg="1"/>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B2C435-91A0-D69B-0E07-8E548F413762}"/>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E08C7682-8E01-B157-E5CF-A5A388A3C4D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B6B43F1B-6AC2-9260-C2DA-123B33B4A88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DAFD750-D24A-D562-FA08-FE7809EEDC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B77E13FA-E209-06C7-251A-3AD68A1B781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D65CB2F-145A-E4E8-AA20-1022A63D454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6DABDC77-B1D8-D3C8-4A7A-665820DCAA3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4A25529F-1015-E6F8-198D-17C042F7D89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81A64F65-A557-2E9B-51CA-96424900BE07}"/>
              </a:ext>
            </a:extLst>
          </p:cNvPr>
          <p:cNvSpPr txBox="1"/>
          <p:nvPr/>
        </p:nvSpPr>
        <p:spPr>
          <a:xfrm>
            <a:off x="6731922" y="1122190"/>
            <a:ext cx="5002879" cy="1395647"/>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Phasing-out HCFC in Small and Medium-sized Foam Enterprises </a:t>
            </a:r>
            <a:r>
              <a:rPr kumimoji="0" lang="en-GB" sz="3200" b="0" i="1" u="none" strike="noStrike" kern="1200" cap="none" spc="0" normalizeH="0" baseline="0" noProof="0" dirty="0">
                <a:ln>
                  <a:noFill/>
                </a:ln>
                <a:solidFill>
                  <a:prstClr val="black"/>
                </a:solidFill>
                <a:effectLst/>
                <a:uLnTx/>
                <a:uFillTx/>
                <a:ea typeface="+mn-ea"/>
                <a:cs typeface="+mn-cs"/>
              </a:rPr>
              <a:t>(2015)</a:t>
            </a:r>
          </a:p>
        </p:txBody>
      </p:sp>
      <p:sp>
        <p:nvSpPr>
          <p:cNvPr id="10" name="Content Placeholder 2">
            <a:extLst>
              <a:ext uri="{FF2B5EF4-FFF2-40B4-BE49-F238E27FC236}">
                <a16:creationId xmlns:a16="http://schemas.microsoft.com/office/drawing/2014/main" id="{D0F27AE6-7E66-D5AC-62B8-30290EE0ADE0}"/>
              </a:ext>
            </a:extLst>
          </p:cNvPr>
          <p:cNvSpPr>
            <a:spLocks noGrp="1"/>
          </p:cNvSpPr>
          <p:nvPr>
            <p:ph idx="4294967295"/>
          </p:nvPr>
        </p:nvSpPr>
        <p:spPr>
          <a:xfrm>
            <a:off x="6731921" y="2544849"/>
            <a:ext cx="5002879" cy="1519166"/>
          </a:xfrm>
          <a:prstGeom prst="rect">
            <a:avLst/>
          </a:prstGeom>
        </p:spPr>
        <p:txBody>
          <a:bodyPr vert="horz" lIns="91440" tIns="45720" rIns="91440" bIns="45720" rtlCol="0">
            <a:normAutofit lnSpcReduction="10000"/>
          </a:bodyPr>
          <a:lstStyle/>
          <a:p>
            <a:pPr marL="0" indent="0">
              <a:lnSpc>
                <a:spcPct val="110000"/>
              </a:lnSpc>
              <a:spcBef>
                <a:spcPts val="0"/>
              </a:spcBef>
              <a:buNone/>
            </a:pPr>
            <a:r>
              <a:rPr lang="en-GB" sz="1300" dirty="0"/>
              <a:t>This booklet aims to assist foam enterprises, especially SMEs, to better understand policies on HCFC phase-out, access to assistance from the Multilateral Fund for the Implementation of the Montreal Protocol and access alternative technologies in different foam applications taking into account challenges in converting to alternative technology. It also discusses some tips on how to identify enterprises that may use HCFCs and verify the HCFCs consumption of enterprises.</a:t>
            </a:r>
          </a:p>
        </p:txBody>
      </p:sp>
      <p:sp>
        <p:nvSpPr>
          <p:cNvPr id="2" name="TextBox 1">
            <a:extLst>
              <a:ext uri="{FF2B5EF4-FFF2-40B4-BE49-F238E27FC236}">
                <a16:creationId xmlns:a16="http://schemas.microsoft.com/office/drawing/2014/main" id="{A621B7CF-EFB2-C56C-1863-30AECF329DC5}"/>
              </a:ext>
            </a:extLst>
          </p:cNvPr>
          <p:cNvSpPr txBox="1"/>
          <p:nvPr/>
        </p:nvSpPr>
        <p:spPr>
          <a:xfrm>
            <a:off x="6915220" y="5330061"/>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96015939-1593-46C0-504F-8E5BEB09ABE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symbole, conception&#10;&#10;Description générée automatiquement">
            <a:extLst>
              <a:ext uri="{FF2B5EF4-FFF2-40B4-BE49-F238E27FC236}">
                <a16:creationId xmlns:a16="http://schemas.microsoft.com/office/drawing/2014/main" id="{7A7EE3CE-2E96-9F0D-01A6-D777AD99A23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7" name="Text Box 6">
            <a:extLst>
              <a:ext uri="{FF2B5EF4-FFF2-40B4-BE49-F238E27FC236}">
                <a16:creationId xmlns:a16="http://schemas.microsoft.com/office/drawing/2014/main" id="{2C04D9D4-786E-846C-8846-E008695276F3}"/>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8" name="Image 17" descr="Une image contenant texte, lettre, capture d’écran, fournitures de bureau&#10;&#10;Description générée automatiquement">
            <a:hlinkClick r:id="rId2"/>
            <a:extLst>
              <a:ext uri="{FF2B5EF4-FFF2-40B4-BE49-F238E27FC236}">
                <a16:creationId xmlns:a16="http://schemas.microsoft.com/office/drawing/2014/main" id="{284A2ADE-75FC-5EDE-9B57-3810B1D571A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07239" y="920430"/>
            <a:ext cx="3360561" cy="4768004"/>
          </a:xfrm>
          <a:prstGeom prst="rect">
            <a:avLst/>
          </a:prstGeom>
        </p:spPr>
      </p:pic>
      <p:sp>
        <p:nvSpPr>
          <p:cNvPr id="20" name="Ellipse 19">
            <a:hlinkClick r:id="rId5" action="ppaction://hlinksldjump"/>
            <a:extLst>
              <a:ext uri="{FF2B5EF4-FFF2-40B4-BE49-F238E27FC236}">
                <a16:creationId xmlns:a16="http://schemas.microsoft.com/office/drawing/2014/main" id="{25F09B1A-8025-0703-DC31-ABDC4DEAB79B}"/>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5" action="ppaction://hlinksldjump"/>
            <a:extLst>
              <a:ext uri="{FF2B5EF4-FFF2-40B4-BE49-F238E27FC236}">
                <a16:creationId xmlns:a16="http://schemas.microsoft.com/office/drawing/2014/main" id="{759E1385-9D9B-5BD8-0773-194F7E6CFB1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B34624E5-D6C2-F536-4BA6-CBC80C3D8D4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27672B48-8673-8F14-873B-34DC85BA18D2}"/>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595261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0"/>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0"/>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2" grpId="0" animBg="1"/>
    </p:bld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A6CD07E4-37F6-77A7-15A6-631D65D6F6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E4735180-F3C4-FFF9-DF97-2B4615FA5D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760525C6-7C76-5713-BFFE-35D275438B1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4C3C8B45-D550-D40A-BFF1-80B68074F10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65C90160-8560-68F7-4651-858B07AA29A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6631281E-F219-1E46-935A-C6304DF570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F629DF5C-4319-E81D-4929-6CB65188461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739864" y="1039808"/>
            <a:ext cx="5034001" cy="1975750"/>
          </a:xfrm>
        </p:spPr>
        <p:txBody>
          <a:bodyPr vert="horz" lIns="91440" tIns="45720" rIns="91440" bIns="45720" rtlCol="0" anchor="ctr">
            <a:normAutofit fontScale="925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Safe Use of HCFC Alternatives in Refrigeration and Air-conditioning: An Overview for Developing Countries </a:t>
            </a:r>
            <a:r>
              <a:rPr kumimoji="0" lang="en-GB" sz="3200" b="0" i="1" u="none" strike="noStrike" kern="1200" cap="none" spc="0" normalizeH="0" baseline="0" noProof="0" dirty="0">
                <a:ln>
                  <a:noFill/>
                </a:ln>
                <a:solidFill>
                  <a:prstClr val="black"/>
                </a:solidFill>
                <a:effectLst/>
                <a:uLnTx/>
                <a:uFillTx/>
                <a:ea typeface="+mn-ea"/>
                <a:cs typeface="+mn-cs"/>
              </a:rPr>
              <a:t>(2015)</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39862" y="2918735"/>
            <a:ext cx="4876500" cy="2977098"/>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Many of the alternative refrigerants to hydrochlorofluorocarbons (HCFCs) have particular characteristics in terms of toxicity, flammability and high pressure which are different from those used previously. It is therefore important that the refrigeration and air-conditioning industry adapts to both the technical and safety issues concerning these refrigerants. This publication provides an overview of the alternatives, their general characteristics and their application in the context of the safety issues. It provides guidance for National Ozone Units (NOUs) and other interested parties in developing countries on how they can advise and assist their national stakeholders in the selection and implementation of alternative refrigerants.</a:t>
            </a:r>
            <a:endParaRPr lang="en-US" sz="1300" dirty="0"/>
          </a:p>
        </p:txBody>
      </p:sp>
      <p:sp>
        <p:nvSpPr>
          <p:cNvPr id="2" name="TextBox 1">
            <a:extLst>
              <a:ext uri="{FF2B5EF4-FFF2-40B4-BE49-F238E27FC236}">
                <a16:creationId xmlns:a16="http://schemas.microsoft.com/office/drawing/2014/main" id="{1764AF44-C34E-2BBC-464D-1907629A41EC}"/>
              </a:ext>
            </a:extLst>
          </p:cNvPr>
          <p:cNvSpPr txBox="1"/>
          <p:nvPr/>
        </p:nvSpPr>
        <p:spPr>
          <a:xfrm>
            <a:off x="6825423" y="5701385"/>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C87EE43F-68D4-9876-4C5B-740D794A053F}"/>
              </a:ext>
            </a:extLst>
          </p:cNvPr>
          <p:cNvSpPr txBox="1"/>
          <p:nvPr/>
        </p:nvSpPr>
        <p:spPr>
          <a:xfrm>
            <a:off x="6825423" y="6233020"/>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-le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français</a:t>
            </a: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1" name="Ellipse 20">
            <a:extLst>
              <a:ext uri="{FF2B5EF4-FFF2-40B4-BE49-F238E27FC236}">
                <a16:creationId xmlns:a16="http://schemas.microsoft.com/office/drawing/2014/main" id="{BCBE3506-3FE5-1684-6716-005415B0B3F1}"/>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symbole, conception&#10;&#10;Description générée automatiquement">
            <a:extLst>
              <a:ext uri="{FF2B5EF4-FFF2-40B4-BE49-F238E27FC236}">
                <a16:creationId xmlns:a16="http://schemas.microsoft.com/office/drawing/2014/main" id="{16F0CD3E-61E6-313A-5472-0E0A9708BD6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8" name="Text Box 6">
            <a:extLst>
              <a:ext uri="{FF2B5EF4-FFF2-40B4-BE49-F238E27FC236}">
                <a16:creationId xmlns:a16="http://schemas.microsoft.com/office/drawing/2014/main" id="{230BB2F4-F1E2-1C52-03CA-39219F80A16B}"/>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20" name="Image 19" descr="Une image contenant texte, habits, capture d’écran, Visage humain&#10;&#10;Description générée automatiquement">
            <a:hlinkClick r:id="rId2"/>
            <a:extLst>
              <a:ext uri="{FF2B5EF4-FFF2-40B4-BE49-F238E27FC236}">
                <a16:creationId xmlns:a16="http://schemas.microsoft.com/office/drawing/2014/main" id="{04123300-FDCA-F6AD-90E1-29CEB42BF51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50302" y="934823"/>
            <a:ext cx="3340272" cy="4739218"/>
          </a:xfrm>
          <a:prstGeom prst="rect">
            <a:avLst/>
          </a:prstGeom>
        </p:spPr>
      </p:pic>
      <p:sp>
        <p:nvSpPr>
          <p:cNvPr id="3" name="Ellipse 2">
            <a:hlinkClick r:id="rId6" action="ppaction://hlinksldjump"/>
            <a:extLst>
              <a:ext uri="{FF2B5EF4-FFF2-40B4-BE49-F238E27FC236}">
                <a16:creationId xmlns:a16="http://schemas.microsoft.com/office/drawing/2014/main" id="{0FF51333-E39F-6B0F-217F-B969D6696324}"/>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6" action="ppaction://hlinksldjump"/>
            <a:extLst>
              <a:ext uri="{FF2B5EF4-FFF2-40B4-BE49-F238E27FC236}">
                <a16:creationId xmlns:a16="http://schemas.microsoft.com/office/drawing/2014/main" id="{716561C0-6EDD-6614-765C-89BEBB19AC3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8" name="Ellipse 7">
            <a:hlinkClick r:id="rId8" action="ppaction://hlinksldjump"/>
            <a:extLst>
              <a:ext uri="{FF2B5EF4-FFF2-40B4-BE49-F238E27FC236}">
                <a16:creationId xmlns:a16="http://schemas.microsoft.com/office/drawing/2014/main" id="{44CD23D1-1EF3-9928-F65C-C6093AEA2E1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8" action="ppaction://hlinksldjump"/>
            <a:extLst>
              <a:ext uri="{FF2B5EF4-FFF2-40B4-BE49-F238E27FC236}">
                <a16:creationId xmlns:a16="http://schemas.microsoft.com/office/drawing/2014/main" id="{68230B01-B763-20D1-B491-FF364032C63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04895556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8"/>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8" grpId="0" animBg="1"/>
    </p:bld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D7C4F49-AB79-7B2B-D770-B44A39BE85D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46DCA4A-710A-9117-CC4D-4356A1EB72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7C7DC75-D92A-9E75-D0E4-1E52A6B6754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1D339CDA-34B0-B09B-8C63-7ADE7C5DE3D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978359C4-D3CC-EC61-8C78-93985707073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4BCF0428-E4EC-4A51-8E0B-151159DE5B7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3F535A03-5ACB-6B9D-639D-296D432805E4}"/>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53199" y="878283"/>
            <a:ext cx="5181602" cy="274295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Lower-GWP Alternatives in Commercial and Transport Refrigeration: An Expanded Compilation of Propane, CO2, Ammonia and HFO Case Studies </a:t>
            </a:r>
            <a:r>
              <a:rPr kumimoji="0" lang="en-GB" sz="3200" b="0" i="1" u="none" strike="noStrike" kern="1200" cap="none" spc="0" normalizeH="0" baseline="0" noProof="0" dirty="0">
                <a:ln>
                  <a:noFill/>
                </a:ln>
                <a:solidFill>
                  <a:prstClr val="black"/>
                </a:solidFill>
                <a:effectLst/>
                <a:uLnTx/>
                <a:uFillTx/>
                <a:ea typeface="+mn-ea"/>
                <a:cs typeface="+mn-cs"/>
              </a:rPr>
              <a:t>(2014)</a:t>
            </a:r>
            <a:endParaRPr kumimoji="0" lang="en-US" sz="3200" b="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5" y="3621236"/>
            <a:ext cx="5110236" cy="1926760"/>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present publication comprises an expanded and updated compilation of case studies on lower-GWP energy efficient alternatives and technologies in the commercial refrigeration as well as the transport refrigeration sectors. It provides a number of new commercial refrigeration case studies as well as case studies from the transport refrigeration sector, including alternatives not previously considered in the first volume, to provide better geographical spread and present a more comprehensive overview of lower-GWP alternatives adopted.</a:t>
            </a:r>
            <a:endParaRPr lang="en-US" sz="1300" dirty="0"/>
          </a:p>
        </p:txBody>
      </p:sp>
      <p:sp>
        <p:nvSpPr>
          <p:cNvPr id="2" name="TextBox 1">
            <a:extLst>
              <a:ext uri="{FF2B5EF4-FFF2-40B4-BE49-F238E27FC236}">
                <a16:creationId xmlns:a16="http://schemas.microsoft.com/office/drawing/2014/main" id="{9E96ACF8-6EC0-A8BA-A932-42070466AC47}"/>
              </a:ext>
            </a:extLst>
          </p:cNvPr>
          <p:cNvSpPr txBox="1"/>
          <p:nvPr/>
        </p:nvSpPr>
        <p:spPr>
          <a:xfrm>
            <a:off x="6624565" y="5695778"/>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latin typeface="Colaborate-Medium" panose="02000603070000020004" pitchFamily="50" charset="0"/>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latin typeface="Colaborate-Medium" panose="02000603070000020004" pitchFamily="50" charset="0"/>
              <a:ea typeface="+mn-ea"/>
              <a:cs typeface="+mn-cs"/>
            </a:endParaRPr>
          </a:p>
        </p:txBody>
      </p:sp>
      <p:sp>
        <p:nvSpPr>
          <p:cNvPr id="20" name="Ellipse 19">
            <a:extLst>
              <a:ext uri="{FF2B5EF4-FFF2-40B4-BE49-F238E27FC236}">
                <a16:creationId xmlns:a16="http://schemas.microsoft.com/office/drawing/2014/main" id="{4C0A7A47-0F24-9D5B-35A2-9F094752138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extLst>
              <a:ext uri="{FF2B5EF4-FFF2-40B4-BE49-F238E27FC236}">
                <a16:creationId xmlns:a16="http://schemas.microsoft.com/office/drawing/2014/main" id="{F523C514-A79A-650A-4598-3DD810AF1CF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5" name="Text Box 6">
            <a:extLst>
              <a:ext uri="{FF2B5EF4-FFF2-40B4-BE49-F238E27FC236}">
                <a16:creationId xmlns:a16="http://schemas.microsoft.com/office/drawing/2014/main" id="{E2CF083D-EEEC-3B0E-5EC8-B5291C2B1DF6}"/>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7" name="Image 16" descr="Une image contenant texte, capture d’écran, intérieur&#10;&#10;Description générée automatiquement">
            <a:hlinkClick r:id="rId2"/>
            <a:extLst>
              <a:ext uri="{FF2B5EF4-FFF2-40B4-BE49-F238E27FC236}">
                <a16:creationId xmlns:a16="http://schemas.microsoft.com/office/drawing/2014/main" id="{A8BF3DD6-A922-F686-CDD3-EE3B39180F1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0201" y="968838"/>
            <a:ext cx="3237369" cy="4579158"/>
          </a:xfrm>
          <a:prstGeom prst="rect">
            <a:avLst/>
          </a:prstGeom>
        </p:spPr>
      </p:pic>
      <p:sp>
        <p:nvSpPr>
          <p:cNvPr id="3" name="Ellipse 2">
            <a:hlinkClick r:id="rId5" action="ppaction://hlinksldjump"/>
            <a:extLst>
              <a:ext uri="{FF2B5EF4-FFF2-40B4-BE49-F238E27FC236}">
                <a16:creationId xmlns:a16="http://schemas.microsoft.com/office/drawing/2014/main" id="{A90A6E71-59B8-7ECA-1596-CD19E616363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6" name="Graphique 15" descr="Cercle avec flèche gauche avec un remplissage uni">
            <a:hlinkClick r:id="rId5" action="ppaction://hlinksldjump"/>
            <a:extLst>
              <a:ext uri="{FF2B5EF4-FFF2-40B4-BE49-F238E27FC236}">
                <a16:creationId xmlns:a16="http://schemas.microsoft.com/office/drawing/2014/main" id="{27785A2C-18AD-55E8-84BA-FFDCBE8053F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18" name="Ellipse 17">
            <a:hlinkClick r:id="rId7" action="ppaction://hlinksldjump"/>
            <a:extLst>
              <a:ext uri="{FF2B5EF4-FFF2-40B4-BE49-F238E27FC236}">
                <a16:creationId xmlns:a16="http://schemas.microsoft.com/office/drawing/2014/main" id="{3A533679-04B3-C12E-150F-77594612A28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7" action="ppaction://hlinksldjump"/>
            <a:extLst>
              <a:ext uri="{FF2B5EF4-FFF2-40B4-BE49-F238E27FC236}">
                <a16:creationId xmlns:a16="http://schemas.microsoft.com/office/drawing/2014/main" id="{96043571-377B-AB22-F223-B41C39608CE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94735998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8"/>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18" grpId="0" animBg="1"/>
    </p:bld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FBFC0-96F8-3FC5-15EC-5F14CEB1BB06}"/>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115AA19D-1AC8-E3E4-5BAF-64BF98E6C9E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D96B4F0B-BFFB-6BDF-E2F5-B83D91D26C7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726631EE-D3DB-0429-D9B8-08D2E0F8A9B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5A755A22-D836-18F1-9D5F-0C82DBA6DF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A33AC272-E88B-AE1A-3B54-85FDF8B925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AE410E54-4236-562C-B666-76E5EFF568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248A0CC3-0047-8DEE-F207-8BFDC81A0AD5}"/>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4EA3D338-D0C7-84C9-4340-75567DE5D6B0}"/>
              </a:ext>
            </a:extLst>
          </p:cNvPr>
          <p:cNvSpPr txBox="1"/>
          <p:nvPr/>
        </p:nvSpPr>
        <p:spPr>
          <a:xfrm>
            <a:off x="6653766" y="1486038"/>
            <a:ext cx="5110235"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2700" i="0" u="none" strike="noStrike" kern="1200" cap="none" spc="0" normalizeH="0" baseline="0" noProof="0" dirty="0">
                <a:ln>
                  <a:noFill/>
                </a:ln>
                <a:solidFill>
                  <a:prstClr val="black"/>
                </a:solidFill>
                <a:effectLst/>
                <a:uLnTx/>
                <a:uFillTx/>
                <a:ea typeface="+mn-ea"/>
                <a:cs typeface="+mn-cs"/>
              </a:rPr>
              <a:t>Energy Efficiency Literacy: Online Learning Covering the Basics of Air </a:t>
            </a:r>
            <a:r>
              <a:rPr lang="en-GB" sz="2700" dirty="0">
                <a:solidFill>
                  <a:prstClr val="black"/>
                </a:solidFill>
              </a:rPr>
              <a:t>C</a:t>
            </a:r>
            <a:r>
              <a:rPr kumimoji="0" lang="en-GB" sz="2700" i="0" u="none" strike="noStrike" kern="1200" cap="none" spc="0" normalizeH="0" baseline="0" noProof="0" dirty="0" err="1">
                <a:ln>
                  <a:noFill/>
                </a:ln>
                <a:solidFill>
                  <a:prstClr val="black"/>
                </a:solidFill>
                <a:effectLst/>
                <a:uLnTx/>
                <a:uFillTx/>
                <a:ea typeface="+mn-ea"/>
                <a:cs typeface="+mn-cs"/>
              </a:rPr>
              <a:t>onditioning</a:t>
            </a:r>
            <a:r>
              <a:rPr kumimoji="0" lang="en-GB" sz="2700" i="0" u="none" strike="noStrike" kern="1200" cap="none" spc="0" normalizeH="0" baseline="0" noProof="0" dirty="0">
                <a:ln>
                  <a:noFill/>
                </a:ln>
                <a:solidFill>
                  <a:prstClr val="black"/>
                </a:solidFill>
                <a:effectLst/>
                <a:uLnTx/>
                <a:uFillTx/>
                <a:ea typeface="+mn-ea"/>
                <a:cs typeface="+mn-cs"/>
              </a:rPr>
              <a:t> and Refrigeration and How to Mitigate their </a:t>
            </a:r>
            <a:r>
              <a:rPr lang="en-GB" sz="2700" dirty="0">
                <a:solidFill>
                  <a:prstClr val="black"/>
                </a:solidFill>
              </a:rPr>
              <a:t>Cl</a:t>
            </a:r>
            <a:r>
              <a:rPr kumimoji="0" lang="en-GB" sz="2700" i="0" u="none" strike="noStrike" kern="1200" cap="none" spc="0" normalizeH="0" baseline="0" noProof="0" dirty="0" err="1">
                <a:ln>
                  <a:noFill/>
                </a:ln>
                <a:solidFill>
                  <a:prstClr val="black"/>
                </a:solidFill>
                <a:effectLst/>
                <a:uLnTx/>
                <a:uFillTx/>
                <a:ea typeface="+mn-ea"/>
                <a:cs typeface="+mn-cs"/>
              </a:rPr>
              <a:t>imate</a:t>
            </a:r>
            <a:r>
              <a:rPr kumimoji="0" lang="en-GB" sz="2700" i="0" u="none" strike="noStrike" kern="1200" cap="none" spc="0" normalizeH="0" baseline="0" noProof="0" dirty="0">
                <a:ln>
                  <a:noFill/>
                </a:ln>
                <a:solidFill>
                  <a:prstClr val="black"/>
                </a:solidFill>
                <a:effectLst/>
                <a:uLnTx/>
                <a:uFillTx/>
                <a:ea typeface="+mn-ea"/>
                <a:cs typeface="+mn-cs"/>
              </a:rPr>
              <a:t> </a:t>
            </a:r>
            <a:r>
              <a:rPr lang="en-GB" sz="2700" dirty="0">
                <a:solidFill>
                  <a:prstClr val="black"/>
                </a:solidFill>
              </a:rPr>
              <a:t>I</a:t>
            </a:r>
            <a:r>
              <a:rPr kumimoji="0" lang="en-GB" sz="2700" i="0" u="none" strike="noStrike" kern="1200" cap="none" spc="0" normalizeH="0" baseline="0" noProof="0" dirty="0" err="1">
                <a:ln>
                  <a:noFill/>
                </a:ln>
                <a:solidFill>
                  <a:prstClr val="black"/>
                </a:solidFill>
                <a:effectLst/>
                <a:uLnTx/>
                <a:uFillTx/>
                <a:ea typeface="+mn-ea"/>
                <a:cs typeface="+mn-cs"/>
              </a:rPr>
              <a:t>mpact</a:t>
            </a:r>
            <a:r>
              <a:rPr kumimoji="0" lang="en-GB" sz="2700" i="0" u="none" strike="noStrike" kern="1200" cap="none" spc="0" normalizeH="0" baseline="0" noProof="0" dirty="0">
                <a:ln>
                  <a:noFill/>
                </a:ln>
                <a:solidFill>
                  <a:prstClr val="black"/>
                </a:solidFill>
                <a:effectLst/>
                <a:uLnTx/>
                <a:uFillTx/>
                <a:ea typeface="+mn-ea"/>
                <a:cs typeface="+mn-cs"/>
              </a:rPr>
              <a:t> (2020)</a:t>
            </a:r>
          </a:p>
        </p:txBody>
      </p:sp>
      <p:sp>
        <p:nvSpPr>
          <p:cNvPr id="10" name="Content Placeholder 2">
            <a:extLst>
              <a:ext uri="{FF2B5EF4-FFF2-40B4-BE49-F238E27FC236}">
                <a16:creationId xmlns:a16="http://schemas.microsoft.com/office/drawing/2014/main" id="{164A45DD-7020-CC9A-661D-F4BCF5152F48}"/>
              </a:ext>
            </a:extLst>
          </p:cNvPr>
          <p:cNvSpPr>
            <a:spLocks noGrp="1"/>
          </p:cNvSpPr>
          <p:nvPr>
            <p:ph idx="4294967295"/>
          </p:nvPr>
        </p:nvSpPr>
        <p:spPr>
          <a:xfrm>
            <a:off x="6682968" y="3215143"/>
            <a:ext cx="4581669" cy="214263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UNEP OzonAction, in cooperation with United for Efficiency (U4E), Kigali Cooling Efficiency Programme (KCEP) and ASHRAE have jointly developed a new introductory e-learning course to increase the awareness and understanding of government policymakers, community stakeholders and business leaders about energy-efficiency related to air conditioning and refrigeration. It is a 4-hour, self-paced virtual course that concludes with a final exam leading to Certificate of Successful Completion issued by ASHRAE.</a:t>
            </a:r>
            <a:endParaRPr lang="en-US" sz="1300" dirty="0"/>
          </a:p>
        </p:txBody>
      </p:sp>
      <p:sp>
        <p:nvSpPr>
          <p:cNvPr id="3" name="TextBox 2">
            <a:extLst>
              <a:ext uri="{FF2B5EF4-FFF2-40B4-BE49-F238E27FC236}">
                <a16:creationId xmlns:a16="http://schemas.microsoft.com/office/drawing/2014/main" id="{21DB2F49-6CE7-D2D6-96BA-962C26A62EA0}"/>
              </a:ext>
            </a:extLst>
          </p:cNvPr>
          <p:cNvSpPr txBox="1"/>
          <p:nvPr/>
        </p:nvSpPr>
        <p:spPr>
          <a:xfrm>
            <a:off x="6624565" y="5186552"/>
            <a:ext cx="4610872"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Read the flyer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2" name="Ellipse 1">
            <a:extLst>
              <a:ext uri="{FF2B5EF4-FFF2-40B4-BE49-F238E27FC236}">
                <a16:creationId xmlns:a16="http://schemas.microsoft.com/office/drawing/2014/main" id="{F30FB282-D00C-AD1D-F36A-070967D19D8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2" name="Image 21" descr="Une image contenant cercle, symbole, logo, Police&#10;&#10;Description générée automatiquement">
            <a:extLst>
              <a:ext uri="{FF2B5EF4-FFF2-40B4-BE49-F238E27FC236}">
                <a16:creationId xmlns:a16="http://schemas.microsoft.com/office/drawing/2014/main" id="{7AD98531-2C5C-1A08-BCD9-B19269A86B6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67" y="0"/>
            <a:ext cx="1114289" cy="1081991"/>
          </a:xfrm>
          <a:prstGeom prst="rect">
            <a:avLst/>
          </a:prstGeom>
        </p:spPr>
      </p:pic>
      <p:sp>
        <p:nvSpPr>
          <p:cNvPr id="23" name="Text Box 6">
            <a:extLst>
              <a:ext uri="{FF2B5EF4-FFF2-40B4-BE49-F238E27FC236}">
                <a16:creationId xmlns:a16="http://schemas.microsoft.com/office/drawing/2014/main" id="{5A7C892A-EAE8-DE5B-DC88-984A613A9E45}"/>
              </a:ext>
            </a:extLst>
          </p:cNvPr>
          <p:cNvSpPr txBox="1">
            <a:spLocks noChangeArrowheads="1"/>
          </p:cNvSpPr>
          <p:nvPr/>
        </p:nvSpPr>
        <p:spPr bwMode="auto">
          <a:xfrm>
            <a:off x="66737" y="983432"/>
            <a:ext cx="1110119" cy="34881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5" name="Image 4" descr="Une image contenant texte, capture d’écran, Site web, Page web&#10;&#10;Description générée automatiquement">
            <a:extLst>
              <a:ext uri="{FF2B5EF4-FFF2-40B4-BE49-F238E27FC236}">
                <a16:creationId xmlns:a16="http://schemas.microsoft.com/office/drawing/2014/main" id="{24A314C6-A0EB-D96C-9213-BAD8CCC3461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45257" y="983432"/>
            <a:ext cx="3557042" cy="4603230"/>
          </a:xfrm>
          <a:prstGeom prst="rect">
            <a:avLst/>
          </a:prstGeom>
        </p:spPr>
      </p:pic>
      <p:sp>
        <p:nvSpPr>
          <p:cNvPr id="16" name="Ellipse 15">
            <a:hlinkClick r:id="rId5" action="ppaction://hlinksldjump"/>
            <a:extLst>
              <a:ext uri="{FF2B5EF4-FFF2-40B4-BE49-F238E27FC236}">
                <a16:creationId xmlns:a16="http://schemas.microsoft.com/office/drawing/2014/main" id="{C5ABBD68-8196-DF65-6A4B-EBF1DC26DFE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7" name="Graphique 16" descr="Logement avec un remplissage uni">
            <a:hlinkClick r:id="rId5" action="ppaction://hlinksldjump"/>
            <a:extLst>
              <a:ext uri="{FF2B5EF4-FFF2-40B4-BE49-F238E27FC236}">
                <a16:creationId xmlns:a16="http://schemas.microsoft.com/office/drawing/2014/main" id="{04072976-7363-CF48-2E3E-6C6BEDA01F5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8" name="Ellipse 17">
            <a:hlinkClick r:id="rId7" action="ppaction://hlinksldjump"/>
            <a:extLst>
              <a:ext uri="{FF2B5EF4-FFF2-40B4-BE49-F238E27FC236}">
                <a16:creationId xmlns:a16="http://schemas.microsoft.com/office/drawing/2014/main" id="{7CC875EA-F654-BC6E-1AE0-2131D879D5D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Cercle avec flèche gauche avec un remplissage uni">
            <a:hlinkClick r:id="rId7" action="ppaction://hlinksldjump"/>
            <a:extLst>
              <a:ext uri="{FF2B5EF4-FFF2-40B4-BE49-F238E27FC236}">
                <a16:creationId xmlns:a16="http://schemas.microsoft.com/office/drawing/2014/main" id="{0B527C61-5F6A-59EA-551D-A68F80C331D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271472919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7"/>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9"/>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18" grpId="1" animBg="1"/>
    </p:bld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BA13DB3-B920-775C-0523-15BF764D1A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A221ACE-F7A9-6253-63AD-10294732499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8AB1570B-8C13-BB8B-BF30-4FF38C5A08F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D44B7490-C0AE-E33A-715F-70F3490201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D1D24AC-4E78-135F-2488-AFCA28A604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74A5823F-2A7B-5ABD-1396-4791002CB3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4C0C3980-1B53-9A96-CBF0-7F41F334385C}"/>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412727" y="706947"/>
            <a:ext cx="6088831"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700" b="0" i="0" u="none" strike="noStrike" kern="1200" cap="none" spc="0" normalizeH="0" baseline="0" noProof="0" dirty="0">
                <a:ln>
                  <a:noFill/>
                </a:ln>
                <a:solidFill>
                  <a:prstClr val="black"/>
                </a:solidFill>
                <a:effectLst/>
                <a:uLnTx/>
                <a:uFillTx/>
                <a:latin typeface="+mj-lt"/>
                <a:ea typeface="+mn-ea"/>
                <a:cs typeface="+mn-cs"/>
              </a:rPr>
              <a:t>Refrigerant Literacy e-Learning </a:t>
            </a:r>
            <a:r>
              <a:rPr kumimoji="0" lang="en-US" sz="2700" b="0" i="1" u="none" strike="noStrike" kern="1200" cap="none" spc="0" normalizeH="0" baseline="0" noProof="0" dirty="0">
                <a:ln>
                  <a:noFill/>
                </a:ln>
                <a:solidFill>
                  <a:prstClr val="black"/>
                </a:solidFill>
                <a:effectLst/>
                <a:uLnTx/>
                <a:uFillTx/>
                <a:latin typeface="+mj-lt"/>
                <a:ea typeface="+mn-ea"/>
                <a:cs typeface="+mn-cs"/>
              </a:rPr>
              <a:t>(2017)</a:t>
            </a:r>
            <a:endParaRPr kumimoji="0" lang="en-US" sz="27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412725" y="1689573"/>
            <a:ext cx="5638802" cy="3759817"/>
          </a:xfrm>
          <a:prstGeom prst="rect">
            <a:avLst/>
          </a:prstGeom>
        </p:spPr>
        <p:txBody>
          <a:bodyPr vert="horz" lIns="91440" tIns="45720" rIns="91440" bIns="45720" rtlCol="0">
            <a:normAutofit/>
          </a:bodyPr>
          <a:lstStyle/>
          <a:p>
            <a:pPr marL="0" indent="0">
              <a:lnSpc>
                <a:spcPct val="110000"/>
              </a:lnSpc>
              <a:spcBef>
                <a:spcPts val="0"/>
              </a:spcBef>
              <a:buNone/>
            </a:pPr>
            <a:r>
              <a:rPr lang="en-US" sz="1200" dirty="0"/>
              <a:t>UN Environment and ASHRAE have partnered on a web-based course entitled “Refrigerants Literacy.” This course is 4.5 hours of instruction covering the basics of refrigerants used in air conditioning and refrigeration applications.</a:t>
            </a:r>
          </a:p>
          <a:p>
            <a:pPr marL="0" indent="0">
              <a:lnSpc>
                <a:spcPct val="110000"/>
              </a:lnSpc>
              <a:spcBef>
                <a:spcPts val="0"/>
              </a:spcBef>
              <a:buNone/>
            </a:pPr>
            <a:r>
              <a:rPr lang="en-US" sz="1200" dirty="0"/>
              <a:t>The course is mainly designed for non-specialist in HVAC&amp;R operation and servicing i.e., Non-Ozone Units (NOUs), policy makers, procurement officers, buildings owners, facility managers, etc. It is also recommended for HVAC&amp;R engineers, consultants and technical people who wish to get an holistic overview about refrigerants and its progress.</a:t>
            </a:r>
          </a:p>
          <a:p>
            <a:pPr marL="0" indent="0">
              <a:lnSpc>
                <a:spcPct val="110000"/>
              </a:lnSpc>
              <a:spcBef>
                <a:spcPts val="0"/>
              </a:spcBef>
              <a:buNone/>
            </a:pPr>
            <a:endParaRPr lang="en-US" sz="1200" dirty="0"/>
          </a:p>
          <a:p>
            <a:pPr marL="0" indent="0">
              <a:lnSpc>
                <a:spcPct val="110000"/>
              </a:lnSpc>
              <a:spcBef>
                <a:spcPts val="0"/>
              </a:spcBef>
              <a:buNone/>
            </a:pPr>
            <a:r>
              <a:rPr lang="en-US" sz="1200" dirty="0"/>
              <a:t>The course consists of 4 lessons. Lesson 1 covers refrigerants types and addresses environmental considerations. Lesson 2 deals with refrigerant classifications, including ASHRAE Standards 15 and 34. Lesson 3 addresses refrigeration selection, including residential and small commercial applications. Lesson 4 covers refrigerant management, including the development of a management plan, containers, storage, and recovery, recycling, and reclamation. In addition, the course includes interactivities in the form of knowledge checks to test the learner’s mastery of the content as well as narration to keep the learner engaged. At the end of the course, there is a compulsory examination which, if passed, earns the learner a course completion certificate. The exam consists of 35 questions with unlimited attempts.</a:t>
            </a:r>
          </a:p>
        </p:txBody>
      </p:sp>
      <p:sp>
        <p:nvSpPr>
          <p:cNvPr id="18" name="TextBox 2">
            <a:extLst>
              <a:ext uri="{FF2B5EF4-FFF2-40B4-BE49-F238E27FC236}">
                <a16:creationId xmlns:a16="http://schemas.microsoft.com/office/drawing/2014/main" id="{8D904CFF-FDBE-5BB1-1D8B-D8C766DB41B0}"/>
              </a:ext>
            </a:extLst>
          </p:cNvPr>
          <p:cNvSpPr txBox="1"/>
          <p:nvPr/>
        </p:nvSpPr>
        <p:spPr>
          <a:xfrm>
            <a:off x="6412725" y="5841808"/>
            <a:ext cx="3734045" cy="3847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9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Enrol here</a:t>
            </a:r>
            <a:endParaRPr kumimoji="0" lang="en-US" sz="1900" b="0" i="0" u="none" strike="noStrike" kern="1200" cap="none" spc="0" normalizeH="0" baseline="0" noProof="0" dirty="0">
              <a:ln>
                <a:noFill/>
              </a:ln>
              <a:solidFill>
                <a:srgbClr val="1B397F"/>
              </a:solidFill>
              <a:effectLst/>
              <a:uLnTx/>
              <a:uFillTx/>
              <a:ea typeface="+mn-ea"/>
              <a:cs typeface="+mn-cs"/>
            </a:endParaRPr>
          </a:p>
        </p:txBody>
      </p:sp>
      <p:sp>
        <p:nvSpPr>
          <p:cNvPr id="9" name="Ellipse 8">
            <a:extLst>
              <a:ext uri="{FF2B5EF4-FFF2-40B4-BE49-F238E27FC236}">
                <a16:creationId xmlns:a16="http://schemas.microsoft.com/office/drawing/2014/main" id="{ABCF0CC0-9D82-8E15-32C2-CF9D7275E84F}"/>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5" name="Image 24" descr="Une image contenant cercle, symbole, logo, Police&#10;&#10;Description générée automatiquement">
            <a:extLst>
              <a:ext uri="{FF2B5EF4-FFF2-40B4-BE49-F238E27FC236}">
                <a16:creationId xmlns:a16="http://schemas.microsoft.com/office/drawing/2014/main" id="{B2580EC3-0CAF-4F09-CC6E-5BDB59D96D7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67" y="0"/>
            <a:ext cx="1114289" cy="1081991"/>
          </a:xfrm>
          <a:prstGeom prst="rect">
            <a:avLst/>
          </a:prstGeom>
        </p:spPr>
      </p:pic>
      <p:sp>
        <p:nvSpPr>
          <p:cNvPr id="26" name="Text Box 6">
            <a:extLst>
              <a:ext uri="{FF2B5EF4-FFF2-40B4-BE49-F238E27FC236}">
                <a16:creationId xmlns:a16="http://schemas.microsoft.com/office/drawing/2014/main" id="{F9D4381B-490C-8174-3518-355D24817F2B}"/>
              </a:ext>
            </a:extLst>
          </p:cNvPr>
          <p:cNvSpPr txBox="1">
            <a:spLocks noChangeArrowheads="1"/>
          </p:cNvSpPr>
          <p:nvPr/>
        </p:nvSpPr>
        <p:spPr bwMode="auto">
          <a:xfrm>
            <a:off x="66737" y="962167"/>
            <a:ext cx="1110119" cy="34881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3" name="Image 2" descr="Une image contenant texte, capture d’écran, conception, affiche&#10;&#10;Description générée automatiquement">
            <a:hlinkClick r:id="rId2"/>
            <a:extLst>
              <a:ext uri="{FF2B5EF4-FFF2-40B4-BE49-F238E27FC236}">
                <a16:creationId xmlns:a16="http://schemas.microsoft.com/office/drawing/2014/main" id="{34402288-129C-9A26-D3F3-BB268E3232A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34180" y="962167"/>
            <a:ext cx="3180450" cy="4640329"/>
          </a:xfrm>
          <a:prstGeom prst="rect">
            <a:avLst/>
          </a:prstGeom>
        </p:spPr>
      </p:pic>
      <p:sp>
        <p:nvSpPr>
          <p:cNvPr id="6" name="Ellipse 5">
            <a:hlinkClick r:id="rId5" action="ppaction://hlinksldjump"/>
            <a:extLst>
              <a:ext uri="{FF2B5EF4-FFF2-40B4-BE49-F238E27FC236}">
                <a16:creationId xmlns:a16="http://schemas.microsoft.com/office/drawing/2014/main" id="{E14C89F3-CF6C-5FA9-64E6-0F5A2580F99D}"/>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Logement avec un remplissage uni">
            <a:hlinkClick r:id="rId5" action="ppaction://hlinksldjump"/>
            <a:extLst>
              <a:ext uri="{FF2B5EF4-FFF2-40B4-BE49-F238E27FC236}">
                <a16:creationId xmlns:a16="http://schemas.microsoft.com/office/drawing/2014/main" id="{1520D974-4559-4CC4-1B6C-6CCD35D7F19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7" name="Ellipse 16">
            <a:hlinkClick r:id="rId7" action="ppaction://hlinksldjump"/>
            <a:extLst>
              <a:ext uri="{FF2B5EF4-FFF2-40B4-BE49-F238E27FC236}">
                <a16:creationId xmlns:a16="http://schemas.microsoft.com/office/drawing/2014/main" id="{5FF28F88-9218-3CC2-81AB-CC6E9226503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Cercle avec flèche gauche avec un remplissage uni">
            <a:hlinkClick r:id="rId7" action="ppaction://hlinksldjump"/>
            <a:extLst>
              <a:ext uri="{FF2B5EF4-FFF2-40B4-BE49-F238E27FC236}">
                <a16:creationId xmlns:a16="http://schemas.microsoft.com/office/drawing/2014/main" id="{81B759C0-88BF-1C39-3BFB-A20482AB7F9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48204240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8"/>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9"/>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7" grpId="0" animBg="1"/>
      <p:bldP spid="17" grpId="1" animBg="1"/>
    </p:bld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9616660E-B67F-D521-F2B8-60649C24FA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B2A0F05F-C1B3-608B-2276-0DE81B897D6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49B7F2F5-A872-F4D1-6EB3-C5267D9E9F9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63E533E4-D038-0A37-CBFB-CBECF7D96B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96953FB6-BCA7-C4DA-B0F6-D38CD21247B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726D0230-7A47-7911-9E81-42F479B4F9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29115D09-3ABD-7B09-5055-C8FB4E16745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24566" y="1097939"/>
            <a:ext cx="5110235" cy="1325563"/>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Sound Management of Refrigerants e-Learning </a:t>
            </a:r>
            <a:r>
              <a:rPr kumimoji="0" lang="en-GB" sz="3200" b="0" i="1" u="none" strike="noStrike" kern="1200" cap="none" spc="0" normalizeH="0" baseline="0" noProof="0" dirty="0">
                <a:ln>
                  <a:noFill/>
                </a:ln>
                <a:solidFill>
                  <a:prstClr val="black"/>
                </a:solidFill>
                <a:effectLst/>
                <a:uLnTx/>
                <a:uFillTx/>
                <a:ea typeface="+mn-ea"/>
                <a:cs typeface="+mn-cs"/>
              </a:rPr>
              <a:t>(2018)</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24565" y="2572799"/>
            <a:ext cx="4581669" cy="214263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course offers basic understanding about refrigerants types, policies, classifications and management practices. It is aimed at non-specialists in the field, such as facility managers, policy makers, and other individuals who are involved in refrigerant issues from a non-technical perspective. It also can serve as an introduction to refrigerant basics for those new to the industry. The course is available in English, Spanish, and French languages.</a:t>
            </a: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624565" y="5186552"/>
            <a:ext cx="4610872"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Enrol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6" name="Ellipse 15">
            <a:extLst>
              <a:ext uri="{FF2B5EF4-FFF2-40B4-BE49-F238E27FC236}">
                <a16:creationId xmlns:a16="http://schemas.microsoft.com/office/drawing/2014/main" id="{BC3BFEF6-3879-14B9-BF5E-602E71676E0C}"/>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2" name="Image 21" descr="Une image contenant cercle, symbole, logo, Police&#10;&#10;Description générée automatiquement">
            <a:extLst>
              <a:ext uri="{FF2B5EF4-FFF2-40B4-BE49-F238E27FC236}">
                <a16:creationId xmlns:a16="http://schemas.microsoft.com/office/drawing/2014/main" id="{88992984-4BB6-B7BB-5BEB-90C26C8DC76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67" y="0"/>
            <a:ext cx="1114289" cy="1081991"/>
          </a:xfrm>
          <a:prstGeom prst="rect">
            <a:avLst/>
          </a:prstGeom>
        </p:spPr>
      </p:pic>
      <p:sp>
        <p:nvSpPr>
          <p:cNvPr id="23" name="Text Box 6">
            <a:extLst>
              <a:ext uri="{FF2B5EF4-FFF2-40B4-BE49-F238E27FC236}">
                <a16:creationId xmlns:a16="http://schemas.microsoft.com/office/drawing/2014/main" id="{7CAF7D5E-3C39-CDAB-2185-96E31AFFEEE9}"/>
              </a:ext>
            </a:extLst>
          </p:cNvPr>
          <p:cNvSpPr txBox="1">
            <a:spLocks noChangeArrowheads="1"/>
          </p:cNvSpPr>
          <p:nvPr/>
        </p:nvSpPr>
        <p:spPr bwMode="auto">
          <a:xfrm>
            <a:off x="66737" y="983432"/>
            <a:ext cx="1110119" cy="34881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25" name="Image 24" descr="Une image contenant texte, capture d’écran, machine, câble&#10;&#10;Description générée automatiquement">
            <a:hlinkClick r:id="rId2"/>
            <a:extLst>
              <a:ext uri="{FF2B5EF4-FFF2-40B4-BE49-F238E27FC236}">
                <a16:creationId xmlns:a16="http://schemas.microsoft.com/office/drawing/2014/main" id="{032A74FD-0D49-4130-F9BB-5942FFAFED6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34180" y="908879"/>
            <a:ext cx="3278937" cy="4791106"/>
          </a:xfrm>
          <a:prstGeom prst="rect">
            <a:avLst/>
          </a:prstGeom>
        </p:spPr>
      </p:pic>
      <p:sp>
        <p:nvSpPr>
          <p:cNvPr id="9" name="Ellipse 8">
            <a:hlinkClick r:id="rId5" action="ppaction://hlinksldjump"/>
            <a:extLst>
              <a:ext uri="{FF2B5EF4-FFF2-40B4-BE49-F238E27FC236}">
                <a16:creationId xmlns:a16="http://schemas.microsoft.com/office/drawing/2014/main" id="{93873510-3FBE-D54E-6552-FD5A9A83F94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Logement avec un remplissage uni">
            <a:hlinkClick r:id="rId5" action="ppaction://hlinksldjump"/>
            <a:extLst>
              <a:ext uri="{FF2B5EF4-FFF2-40B4-BE49-F238E27FC236}">
                <a16:creationId xmlns:a16="http://schemas.microsoft.com/office/drawing/2014/main" id="{E76B45EB-1CB3-DE43-F3D4-B1E2DD8F2CA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7" name="Ellipse 16">
            <a:hlinkClick r:id="rId7" action="ppaction://hlinksldjump"/>
            <a:extLst>
              <a:ext uri="{FF2B5EF4-FFF2-40B4-BE49-F238E27FC236}">
                <a16:creationId xmlns:a16="http://schemas.microsoft.com/office/drawing/2014/main" id="{49EFA0E6-1C80-C8B6-9BF0-5669C5AEAFA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Cercle avec flèche gauche avec un remplissage uni">
            <a:hlinkClick r:id="rId7" action="ppaction://hlinksldjump"/>
            <a:extLst>
              <a:ext uri="{FF2B5EF4-FFF2-40B4-BE49-F238E27FC236}">
                <a16:creationId xmlns:a16="http://schemas.microsoft.com/office/drawing/2014/main" id="{9712E79C-1C78-24A2-694B-5F8A745B4C0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42007019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5"/>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8"/>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animBg="1"/>
      <p:bldP spid="17" grpId="1" animBg="1"/>
    </p:bld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C258FBD9-BABB-04B0-D66C-8A9AC7CBDB9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7C19227E-1252-F76D-BFC6-60EF37E498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D4BADE9-0CBF-05A2-E8EF-896FCA5FF56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F1C82FF2-6241-C95D-0FC5-A6548E72132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1ED04852-5413-3A72-8BB7-45F8D15081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F01C4C4E-FC3C-FEFA-013E-1E974A043EE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0819258E-A4C6-3DB6-4BE7-5A3DE8DB17A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727370" y="1161255"/>
            <a:ext cx="4833258"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University Course for Future Engineers (Refrigerant Management)</a:t>
            </a:r>
            <a:r>
              <a:rPr kumimoji="0" lang="en-US" sz="3200" b="0" i="0" u="none" strike="noStrike" kern="1200" cap="none" spc="0" normalizeH="0" baseline="0" noProof="0" dirty="0">
                <a:ln>
                  <a:noFill/>
                </a:ln>
                <a:solidFill>
                  <a:prstClr val="black"/>
                </a:solidFill>
                <a:effectLst/>
                <a:uLnTx/>
                <a:uFillTx/>
                <a:ea typeface="+mn-ea"/>
                <a:cs typeface="+mn-cs"/>
              </a:rPr>
              <a:t> </a:t>
            </a:r>
            <a:r>
              <a:rPr kumimoji="0" lang="en-US" sz="3200" b="0" i="1" u="none" strike="noStrike" kern="1200" cap="none" spc="0" normalizeH="0" baseline="0" noProof="0" dirty="0">
                <a:ln>
                  <a:noFill/>
                </a:ln>
                <a:solidFill>
                  <a:prstClr val="black"/>
                </a:solidFill>
                <a:effectLst/>
                <a:uLnTx/>
                <a:uFillTx/>
                <a:ea typeface="+mn-ea"/>
                <a:cs typeface="+mn-cs"/>
              </a:rPr>
              <a:t>(2015)</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27369" y="2736859"/>
            <a:ext cx="5007431" cy="2428907"/>
          </a:xfrm>
          <a:prstGeom prst="rect">
            <a:avLst/>
          </a:prstGeom>
        </p:spPr>
        <p:txBody>
          <a:bodyPr vert="horz" lIns="91440" tIns="45720" rIns="91440" bIns="45720" rtlCol="0">
            <a:normAutofit lnSpcReduction="10000"/>
          </a:bodyPr>
          <a:lstStyle/>
          <a:p>
            <a:pPr marL="0" indent="0">
              <a:lnSpc>
                <a:spcPct val="110000"/>
              </a:lnSpc>
              <a:spcBef>
                <a:spcPts val="0"/>
              </a:spcBef>
              <a:buNone/>
            </a:pPr>
            <a:r>
              <a:rPr lang="en-GB" sz="1300" dirty="0"/>
              <a:t>United Nations Environment Programme (UNEP) </a:t>
            </a:r>
            <a:r>
              <a:rPr lang="en-GB" sz="1300" dirty="0" err="1"/>
              <a:t>OzonAction</a:t>
            </a:r>
            <a:r>
              <a:rPr lang="en-GB" sz="1300" dirty="0"/>
              <a:t> Branch, as well as other United Nations (UN) agencies operating under the Montreal Protocol on Substances that Deplete the Ozone Layer, offered over the last two decades exhaustive training programmes for the servicing technicians on the refrigeration good practices including emissions reduction and sound management of refrigerants. These training programmes always offered also opportunity to field engineers to get involved but majority of the training recipients were field technicians. Therefore, the level of training programmes is always simplified to the minimum scientific level with more focus on hands-on practices and service techniques.</a:t>
            </a:r>
          </a:p>
          <a:p>
            <a:pPr marL="0" indent="0">
              <a:lnSpc>
                <a:spcPct val="110000"/>
              </a:lnSpc>
              <a:spcBef>
                <a:spcPts val="0"/>
              </a:spcBef>
              <a:buNone/>
            </a:pP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727369" y="5714682"/>
            <a:ext cx="4669721"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Instructors can access material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5" name="Ellipse 14">
            <a:extLst>
              <a:ext uri="{FF2B5EF4-FFF2-40B4-BE49-F238E27FC236}">
                <a16:creationId xmlns:a16="http://schemas.microsoft.com/office/drawing/2014/main" id="{B36B67F9-7365-ACEF-41B1-233E03C504C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descr="Une image contenant texte, capture d’écran&#10;&#10;Description générée automatiquement">
            <a:hlinkClick r:id="rId2"/>
            <a:extLst>
              <a:ext uri="{FF2B5EF4-FFF2-40B4-BE49-F238E27FC236}">
                <a16:creationId xmlns:a16="http://schemas.microsoft.com/office/drawing/2014/main" id="{BD7B851C-C4D3-5600-891A-0DAE61311A5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5027" y="1035457"/>
            <a:ext cx="3204985" cy="4532255"/>
          </a:xfrm>
          <a:prstGeom prst="rect">
            <a:avLst/>
          </a:prstGeom>
        </p:spPr>
      </p:pic>
      <p:pic>
        <p:nvPicPr>
          <p:cNvPr id="5" name="Image 4" descr="Une image contenant cercle, symbole, logo, Police&#10;&#10;Description générée automatiquement">
            <a:extLst>
              <a:ext uri="{FF2B5EF4-FFF2-40B4-BE49-F238E27FC236}">
                <a16:creationId xmlns:a16="http://schemas.microsoft.com/office/drawing/2014/main" id="{7C69BD47-1220-5AFB-2AB4-DA692228EF4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567" y="0"/>
            <a:ext cx="1114289" cy="1081991"/>
          </a:xfrm>
          <a:prstGeom prst="rect">
            <a:avLst/>
          </a:prstGeom>
        </p:spPr>
      </p:pic>
      <p:sp>
        <p:nvSpPr>
          <p:cNvPr id="6" name="Text Box 6">
            <a:extLst>
              <a:ext uri="{FF2B5EF4-FFF2-40B4-BE49-F238E27FC236}">
                <a16:creationId xmlns:a16="http://schemas.microsoft.com/office/drawing/2014/main" id="{605D96A6-CE14-9E0E-80E8-3F4315FAA7C1}"/>
              </a:ext>
            </a:extLst>
          </p:cNvPr>
          <p:cNvSpPr txBox="1">
            <a:spLocks noChangeArrowheads="1"/>
          </p:cNvSpPr>
          <p:nvPr/>
        </p:nvSpPr>
        <p:spPr bwMode="auto">
          <a:xfrm>
            <a:off x="66737" y="983432"/>
            <a:ext cx="1110119" cy="34881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Online Courses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21" name="Ellipse 20">
            <a:hlinkClick r:id="rId5" action="ppaction://hlinksldjump"/>
            <a:extLst>
              <a:ext uri="{FF2B5EF4-FFF2-40B4-BE49-F238E27FC236}">
                <a16:creationId xmlns:a16="http://schemas.microsoft.com/office/drawing/2014/main" id="{63D6C66A-9EAA-B749-9E66-A8563192B55D}"/>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Logement avec un remplissage uni">
            <a:hlinkClick r:id="rId5" action="ppaction://hlinksldjump"/>
            <a:extLst>
              <a:ext uri="{FF2B5EF4-FFF2-40B4-BE49-F238E27FC236}">
                <a16:creationId xmlns:a16="http://schemas.microsoft.com/office/drawing/2014/main" id="{1FB7320F-D010-60E2-AC18-FF0CA99BDDA3}"/>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 name="Ellipse 1">
            <a:hlinkClick r:id="rId7" action="ppaction://hlinksldjump"/>
            <a:extLst>
              <a:ext uri="{FF2B5EF4-FFF2-40B4-BE49-F238E27FC236}">
                <a16:creationId xmlns:a16="http://schemas.microsoft.com/office/drawing/2014/main" id="{0AF78FEE-7D3E-58A9-2352-831C395B726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6" name="Graphique 15" descr="Cercle avec flèche gauche avec un remplissage uni">
            <a:hlinkClick r:id="rId7" action="ppaction://hlinksldjump"/>
            <a:extLst>
              <a:ext uri="{FF2B5EF4-FFF2-40B4-BE49-F238E27FC236}">
                <a16:creationId xmlns:a16="http://schemas.microsoft.com/office/drawing/2014/main" id="{A193047B-D2CB-2AA7-B297-C76B14C88BCC}"/>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50658817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1"/>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16"/>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 grpId="0" animBg="1"/>
      <p:bldP spid="2" grpId="1" animBg="1"/>
    </p:bld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34B61A-4067-C7E7-8DD5-BA03F02EB23C}"/>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47630079-E132-0F5F-C444-1D92BF2037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DA455A9A-F258-08CF-DEAC-E11118616A8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DCCB52EB-46F9-E15A-6FC3-0839384E02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1272C81D-B6EB-0369-7DA9-059F3626ED5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5C9F6664-B635-6E2D-DDE9-E4D4A5A4088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A7C776B0-8330-150D-64D4-967CE05B45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8C161519-A8BA-2241-DA56-0890056DB44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6767FDA3-6C93-B9C1-04F2-27B9B4AD7DDF}"/>
              </a:ext>
            </a:extLst>
          </p:cNvPr>
          <p:cNvSpPr txBox="1"/>
          <p:nvPr/>
        </p:nvSpPr>
        <p:spPr>
          <a:xfrm>
            <a:off x="6669426" y="885588"/>
            <a:ext cx="3913345"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a:ln>
                  <a:noFill/>
                </a:ln>
                <a:solidFill>
                  <a:prstClr val="black"/>
                </a:solidFill>
                <a:effectLst/>
                <a:uLnTx/>
                <a:uFillTx/>
                <a:ea typeface="+mn-ea"/>
                <a:cs typeface="+mn-cs"/>
              </a:rPr>
              <a:t>Gas Card Tool </a:t>
            </a:r>
            <a:r>
              <a:rPr kumimoji="0" lang="en-US" sz="3200" b="0" i="1" u="none" strike="noStrike" kern="1200" cap="none" spc="0" normalizeH="0" baseline="0" noProof="0" dirty="0">
                <a:ln>
                  <a:noFill/>
                </a:ln>
                <a:solidFill>
                  <a:prstClr val="black"/>
                </a:solidFill>
                <a:effectLst/>
                <a:uLnTx/>
                <a:uFillTx/>
                <a:ea typeface="+mn-ea"/>
                <a:cs typeface="+mn-cs"/>
              </a:rPr>
              <a:t>(2021)</a:t>
            </a:r>
          </a:p>
        </p:txBody>
      </p:sp>
      <p:sp>
        <p:nvSpPr>
          <p:cNvPr id="10" name="Content Placeholder 2">
            <a:extLst>
              <a:ext uri="{FF2B5EF4-FFF2-40B4-BE49-F238E27FC236}">
                <a16:creationId xmlns:a16="http://schemas.microsoft.com/office/drawing/2014/main" id="{1BA3C100-4AAB-DDA5-BFBC-42B094A86C58}"/>
              </a:ext>
            </a:extLst>
          </p:cNvPr>
          <p:cNvSpPr>
            <a:spLocks noGrp="1"/>
          </p:cNvSpPr>
          <p:nvPr>
            <p:ph idx="4294967295"/>
          </p:nvPr>
        </p:nvSpPr>
        <p:spPr>
          <a:xfrm>
            <a:off x="6676899" y="2078938"/>
            <a:ext cx="4553514" cy="1709291"/>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Gas card tool is a web-based visualization tool of refrigerant gases, developed by UN Environment Programme (UNEP) </a:t>
            </a:r>
            <a:r>
              <a:rPr lang="en-GB" sz="1300" dirty="0" err="1"/>
              <a:t>OzonAction</a:t>
            </a:r>
            <a:r>
              <a:rPr lang="en-GB" sz="1300" dirty="0"/>
              <a:t>, to provide engineers, workers, and technicians with basic information on each substance/gas on visual printable cards that they are working with or handling in the workplace.</a:t>
            </a:r>
            <a:endParaRPr lang="en-US" sz="1300" dirty="0"/>
          </a:p>
        </p:txBody>
      </p:sp>
      <p:sp>
        <p:nvSpPr>
          <p:cNvPr id="3" name="TextBox 2">
            <a:extLst>
              <a:ext uri="{FF2B5EF4-FFF2-40B4-BE49-F238E27FC236}">
                <a16:creationId xmlns:a16="http://schemas.microsoft.com/office/drawing/2014/main" id="{AA7B7600-1B70-597A-F887-15778D70A948}"/>
              </a:ext>
            </a:extLst>
          </p:cNvPr>
          <p:cNvSpPr txBox="1"/>
          <p:nvPr/>
        </p:nvSpPr>
        <p:spPr>
          <a:xfrm>
            <a:off x="6676899" y="5467057"/>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tool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A8F856C4-1FAD-952C-0556-3D5F731CA787}"/>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capture d’écran, Police, symbole&#10;&#10;Description générée automatiquement">
            <a:extLst>
              <a:ext uri="{FF2B5EF4-FFF2-40B4-BE49-F238E27FC236}">
                <a16:creationId xmlns:a16="http://schemas.microsoft.com/office/drawing/2014/main" id="{F9650558-C364-D644-4949-DF9E0A3F88F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7" name="Text Box 6">
            <a:extLst>
              <a:ext uri="{FF2B5EF4-FFF2-40B4-BE49-F238E27FC236}">
                <a16:creationId xmlns:a16="http://schemas.microsoft.com/office/drawing/2014/main" id="{D5F16811-A17B-01B5-9049-6AE2CF549600}"/>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9" name="Image 18" descr="Une image contenant texte, capture d’écran, Page web, Site web&#10;&#10;Description générée automatiquement">
            <a:hlinkClick r:id="rId2"/>
            <a:extLst>
              <a:ext uri="{FF2B5EF4-FFF2-40B4-BE49-F238E27FC236}">
                <a16:creationId xmlns:a16="http://schemas.microsoft.com/office/drawing/2014/main" id="{457E2434-1C4C-DC01-8852-426DAE1D423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32414" y="985584"/>
            <a:ext cx="3310212" cy="4681528"/>
          </a:xfrm>
          <a:prstGeom prst="rect">
            <a:avLst/>
          </a:prstGeom>
        </p:spPr>
      </p:pic>
      <p:sp>
        <p:nvSpPr>
          <p:cNvPr id="5" name="Ellipse 4">
            <a:hlinkClick r:id="rId5" action="ppaction://hlinksldjump"/>
            <a:extLst>
              <a:ext uri="{FF2B5EF4-FFF2-40B4-BE49-F238E27FC236}">
                <a16:creationId xmlns:a16="http://schemas.microsoft.com/office/drawing/2014/main" id="{9815C195-FC2C-4983-DB2A-0DCD2F990AF7}"/>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5" action="ppaction://hlinksldjump"/>
            <a:extLst>
              <a:ext uri="{FF2B5EF4-FFF2-40B4-BE49-F238E27FC236}">
                <a16:creationId xmlns:a16="http://schemas.microsoft.com/office/drawing/2014/main" id="{B4053888-F6E9-FFD7-4D8E-0BDC8E99319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2" name="Ellipse 21">
            <a:hlinkClick r:id="rId7" action="ppaction://hlinksldjump"/>
            <a:extLst>
              <a:ext uri="{FF2B5EF4-FFF2-40B4-BE49-F238E27FC236}">
                <a16:creationId xmlns:a16="http://schemas.microsoft.com/office/drawing/2014/main" id="{406318E8-8337-C37A-948A-C4A93ABFDC2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7" action="ppaction://hlinksldjump"/>
            <a:extLst>
              <a:ext uri="{FF2B5EF4-FFF2-40B4-BE49-F238E27FC236}">
                <a16:creationId xmlns:a16="http://schemas.microsoft.com/office/drawing/2014/main" id="{A46F5DCD-D149-A328-4A9F-EFD040FF2A2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3639546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5"/>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22" grpId="0" animBg="1"/>
    </p:bld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E393D-A5E7-5CBF-48ED-858D76570950}"/>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F09DBDF-85E2-39DA-0C40-4461A33793B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AB4AEA3-0AF8-371C-7C6A-6691147CA2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9E54D4B-61B4-77DE-A57E-3400029747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AB75D608-230C-7B1F-3364-79BD01A9701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9FC5E8AE-0545-8557-7C13-C2D4A903C0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7B3ED34E-ADB2-8F0F-2688-2CC326AA16F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1249AB42-4062-E58E-85E2-6E50D4873A1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3" name="Ellipse 2">
            <a:extLst>
              <a:ext uri="{FF2B5EF4-FFF2-40B4-BE49-F238E27FC236}">
                <a16:creationId xmlns:a16="http://schemas.microsoft.com/office/drawing/2014/main" id="{3BAE6282-8A74-886D-49CF-C0D9770E039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5" name="Image 14" descr="Une image contenant Bleu électrique, capture d’écran, Police, symbole&#10;&#10;Description générée automatiquement">
            <a:extLst>
              <a:ext uri="{FF2B5EF4-FFF2-40B4-BE49-F238E27FC236}">
                <a16:creationId xmlns:a16="http://schemas.microsoft.com/office/drawing/2014/main" id="{82319A01-6336-91D1-C728-7E8B78F185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6" name="Text Box 6">
            <a:extLst>
              <a:ext uri="{FF2B5EF4-FFF2-40B4-BE49-F238E27FC236}">
                <a16:creationId xmlns:a16="http://schemas.microsoft.com/office/drawing/2014/main" id="{5DA31B57-2B5B-FE0E-C7B7-2CDC010DDADF}"/>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2" name="Ellipse 1">
            <a:hlinkClick r:id="rId3" action="ppaction://hlinksldjump"/>
            <a:extLst>
              <a:ext uri="{FF2B5EF4-FFF2-40B4-BE49-F238E27FC236}">
                <a16:creationId xmlns:a16="http://schemas.microsoft.com/office/drawing/2014/main" id="{2FBC5DCC-12B9-9CAD-6715-E3223DF9471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6" name="Graphique 5" descr="Cercle avec flèche gauche avec un remplissage uni">
            <a:hlinkClick r:id="rId3" action="ppaction://hlinksldjump"/>
            <a:extLst>
              <a:ext uri="{FF2B5EF4-FFF2-40B4-BE49-F238E27FC236}">
                <a16:creationId xmlns:a16="http://schemas.microsoft.com/office/drawing/2014/main" id="{2637431F-61B4-3DA9-3932-7A5DAACE787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090438" y="246750"/>
            <a:ext cx="669408" cy="669408"/>
          </a:xfrm>
          <a:prstGeom prst="rect">
            <a:avLst/>
          </a:prstGeom>
        </p:spPr>
      </p:pic>
      <p:sp>
        <p:nvSpPr>
          <p:cNvPr id="17" name="Ellipse 16">
            <a:hlinkClick r:id="rId5" action="ppaction://hlinksldjump"/>
            <a:extLst>
              <a:ext uri="{FF2B5EF4-FFF2-40B4-BE49-F238E27FC236}">
                <a16:creationId xmlns:a16="http://schemas.microsoft.com/office/drawing/2014/main" id="{CEAA6F2A-2ABB-0DCA-2612-0A140A81247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Logement avec un remplissage uni">
            <a:hlinkClick r:id="rId5" action="ppaction://hlinksldjump"/>
            <a:extLst>
              <a:ext uri="{FF2B5EF4-FFF2-40B4-BE49-F238E27FC236}">
                <a16:creationId xmlns:a16="http://schemas.microsoft.com/office/drawing/2014/main" id="{6BB99336-8BB9-BE10-3D83-85C980EB334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9" name="TextBox 13">
            <a:extLst>
              <a:ext uri="{FF2B5EF4-FFF2-40B4-BE49-F238E27FC236}">
                <a16:creationId xmlns:a16="http://schemas.microsoft.com/office/drawing/2014/main" id="{8886F75D-F137-66E0-D0A8-454ADB51D94D}"/>
              </a:ext>
            </a:extLst>
          </p:cNvPr>
          <p:cNvSpPr txBox="1"/>
          <p:nvPr/>
        </p:nvSpPr>
        <p:spPr>
          <a:xfrm>
            <a:off x="6485033" y="767352"/>
            <a:ext cx="5900804"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2700" b="0" i="0" u="none" strike="noStrike" kern="1200" cap="none" spc="0" normalizeH="0" baseline="0" noProof="0" dirty="0" err="1">
                <a:ln>
                  <a:noFill/>
                </a:ln>
                <a:solidFill>
                  <a:prstClr val="black"/>
                </a:solidFill>
                <a:effectLst/>
                <a:uLnTx/>
                <a:uFillTx/>
                <a:ea typeface="+mn-ea"/>
                <a:cs typeface="+mn-cs"/>
              </a:rPr>
              <a:t>OzonAction</a:t>
            </a:r>
            <a:r>
              <a:rPr kumimoji="0" lang="en-US" sz="2700" b="0" i="0" u="none" strike="noStrike" kern="1200" cap="none" spc="0" normalizeH="0" baseline="0" noProof="0" dirty="0">
                <a:ln>
                  <a:noFill/>
                </a:ln>
                <a:solidFill>
                  <a:prstClr val="black"/>
                </a:solidFill>
                <a:effectLst/>
                <a:uLnTx/>
                <a:uFillTx/>
                <a:ea typeface="+mn-ea"/>
                <a:cs typeface="+mn-cs"/>
              </a:rPr>
              <a:t> Knowledge Maps </a:t>
            </a:r>
            <a:r>
              <a:rPr kumimoji="0" lang="en-US" sz="2700" b="0" i="1" u="none" strike="noStrike" kern="1200" cap="none" spc="0" normalizeH="0" baseline="0" noProof="0" dirty="0">
                <a:ln>
                  <a:noFill/>
                </a:ln>
                <a:solidFill>
                  <a:prstClr val="black"/>
                </a:solidFill>
                <a:effectLst/>
                <a:uLnTx/>
                <a:uFillTx/>
                <a:ea typeface="+mn-ea"/>
                <a:cs typeface="+mn-cs"/>
              </a:rPr>
              <a:t>(2021)</a:t>
            </a:r>
          </a:p>
        </p:txBody>
      </p:sp>
      <p:sp>
        <p:nvSpPr>
          <p:cNvPr id="21" name="Content Placeholder 2">
            <a:extLst>
              <a:ext uri="{FF2B5EF4-FFF2-40B4-BE49-F238E27FC236}">
                <a16:creationId xmlns:a16="http://schemas.microsoft.com/office/drawing/2014/main" id="{066C983D-AD29-5645-6BC6-CEDF6D3BD07E}"/>
              </a:ext>
            </a:extLst>
          </p:cNvPr>
          <p:cNvSpPr txBox="1">
            <a:spLocks/>
          </p:cNvSpPr>
          <p:nvPr/>
        </p:nvSpPr>
        <p:spPr>
          <a:xfrm>
            <a:off x="6477011" y="1769698"/>
            <a:ext cx="5257790" cy="4032882"/>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spcAft>
                <a:spcPts val="800"/>
              </a:spcAft>
              <a:buFont typeface="Arial" panose="020B0604020202020204" pitchFamily="34" charset="0"/>
              <a:buNone/>
            </a:pPr>
            <a:r>
              <a:rPr lang="en-GB" sz="1100" dirty="0"/>
              <a:t>The UNEP OzonAction Knowledge Maps were created to provide National Ozone Units (NOUs) and UNEP’s partners, access to data and information about relevant stakeholders involved in the implementation of the Montreal Protocol (MP) programmes/projects supported by the MP’s Multilateral Fund (MLF).</a:t>
            </a:r>
          </a:p>
          <a:p>
            <a:pPr marL="0" indent="0">
              <a:lnSpc>
                <a:spcPct val="110000"/>
              </a:lnSpc>
              <a:spcBef>
                <a:spcPts val="0"/>
              </a:spcBef>
              <a:spcAft>
                <a:spcPts val="800"/>
              </a:spcAft>
              <a:buFont typeface="Arial" panose="020B0604020202020204" pitchFamily="34" charset="0"/>
              <a:buNone/>
            </a:pPr>
            <a:r>
              <a:rPr lang="en-GB" sz="1100" dirty="0"/>
              <a:t>The three knowledge maps are listed below:</a:t>
            </a:r>
          </a:p>
          <a:p>
            <a:pPr>
              <a:lnSpc>
                <a:spcPct val="110000"/>
              </a:lnSpc>
              <a:spcBef>
                <a:spcPts val="0"/>
              </a:spcBef>
              <a:spcAft>
                <a:spcPts val="400"/>
              </a:spcAft>
            </a:pPr>
            <a:r>
              <a:rPr lang="en-GB" sz="1100" dirty="0"/>
              <a:t>Refrigeration, Air-Conditioning and Heat Pumps (RACHP) Associations &amp; Organizations: This Knowledge Map provides a global directory of RACHP associations, societies, and organizations around the world. These are the key stakeholders for ensuring safe and efficient refrigerant transitions, for the training of technicians and supporting the national policies related to the Montreal Protocol.</a:t>
            </a:r>
          </a:p>
          <a:p>
            <a:pPr>
              <a:lnSpc>
                <a:spcPct val="110000"/>
              </a:lnSpc>
              <a:spcBef>
                <a:spcPts val="0"/>
              </a:spcBef>
              <a:spcAft>
                <a:spcPts val="400"/>
              </a:spcAft>
            </a:pPr>
            <a:r>
              <a:rPr lang="en-GB" sz="1100" dirty="0"/>
              <a:t>Local Technical &amp; Vocational Education and Training (TVET): This Knowledge Map provides a global directory of TVET entities and centres around the world. These are the strategic partners for conducting and promoting training and certification programs related to the refrigeration servicing sector.</a:t>
            </a:r>
          </a:p>
          <a:p>
            <a:pPr>
              <a:lnSpc>
                <a:spcPct val="110000"/>
              </a:lnSpc>
              <a:spcBef>
                <a:spcPts val="0"/>
              </a:spcBef>
              <a:spcAft>
                <a:spcPts val="400"/>
              </a:spcAft>
            </a:pPr>
            <a:r>
              <a:rPr lang="en-GB" sz="1100" dirty="0"/>
              <a:t>UNEP’s Multilateral Fund </a:t>
            </a:r>
            <a:r>
              <a:rPr lang="en-GB" sz="1100" dirty="0" err="1"/>
              <a:t>Projects:This</a:t>
            </a:r>
            <a:r>
              <a:rPr lang="en-GB" sz="1100" dirty="0"/>
              <a:t> Knowledge Map provides a global overview of projects in developing countries implemented by UNEP under the Montreal Protocol’s Multilateral Fund. (This knowledge map will be updated following each ExCom and when the MLF Inventory database will be updated ).</a:t>
            </a:r>
          </a:p>
        </p:txBody>
      </p:sp>
      <p:sp>
        <p:nvSpPr>
          <p:cNvPr id="22" name="TextBox 2">
            <a:extLst>
              <a:ext uri="{FF2B5EF4-FFF2-40B4-BE49-F238E27FC236}">
                <a16:creationId xmlns:a16="http://schemas.microsoft.com/office/drawing/2014/main" id="{F8F9D1CF-928E-CD14-2684-FE9B83BFD01A}"/>
              </a:ext>
            </a:extLst>
          </p:cNvPr>
          <p:cNvSpPr txBox="1"/>
          <p:nvPr/>
        </p:nvSpPr>
        <p:spPr>
          <a:xfrm>
            <a:off x="6624564" y="5551420"/>
            <a:ext cx="3072296" cy="3539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Access the maps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pic>
        <p:nvPicPr>
          <p:cNvPr id="23" name="Image 22">
            <a:extLst>
              <a:ext uri="{FF2B5EF4-FFF2-40B4-BE49-F238E27FC236}">
                <a16:creationId xmlns:a16="http://schemas.microsoft.com/office/drawing/2014/main" id="{3639F08A-1504-420B-1540-48C92FA01196}"/>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501689" y="962167"/>
            <a:ext cx="3299913" cy="4666495"/>
          </a:xfrm>
          <a:prstGeom prst="rect">
            <a:avLst/>
          </a:prstGeom>
        </p:spPr>
      </p:pic>
      <p:sp>
        <p:nvSpPr>
          <p:cNvPr id="24" name="TextBox 2">
            <a:extLst>
              <a:ext uri="{FF2B5EF4-FFF2-40B4-BE49-F238E27FC236}">
                <a16:creationId xmlns:a16="http://schemas.microsoft.com/office/drawing/2014/main" id="{AAB51D4E-463E-32F4-393B-843DAF0266D3}"/>
              </a:ext>
            </a:extLst>
          </p:cNvPr>
          <p:cNvSpPr txBox="1"/>
          <p:nvPr/>
        </p:nvSpPr>
        <p:spPr>
          <a:xfrm>
            <a:off x="6591380" y="5895833"/>
            <a:ext cx="3979267" cy="3539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97F"/>
                </a:solidFill>
                <a:effectLst/>
                <a:uLnTx/>
                <a:uFillTx/>
                <a:ea typeface="+mn-ea"/>
                <a:cs typeface="+mn-cs"/>
                <a:hlinkClick r:id="rId9">
                  <a:extLst>
                    <a:ext uri="{A12FA001-AC4F-418D-AE19-62706E023703}">
                      <ahyp:hlinkClr xmlns:ahyp="http://schemas.microsoft.com/office/drawing/2018/hyperlinkcolor" val="tx"/>
                    </a:ext>
                  </a:extLst>
                </a:hlinkClick>
              </a:rPr>
              <a:t>Read the flyer in English here</a:t>
            </a:r>
            <a:endParaRPr kumimoji="0" lang="en-US" sz="1700" b="0" i="0" u="none" strike="noStrike" kern="1200" cap="none" spc="0" normalizeH="0" baseline="0" noProof="0" dirty="0">
              <a:ln>
                <a:noFill/>
              </a:ln>
              <a:solidFill>
                <a:srgbClr val="1B397F"/>
              </a:solidFill>
              <a:effectLst/>
              <a:uLnTx/>
              <a:uFillTx/>
              <a:ea typeface="+mn-ea"/>
              <a:cs typeface="+mn-cs"/>
            </a:endParaRPr>
          </a:p>
        </p:txBody>
      </p:sp>
      <p:sp>
        <p:nvSpPr>
          <p:cNvPr id="25" name="ZoneTexte 24">
            <a:extLst>
              <a:ext uri="{FF2B5EF4-FFF2-40B4-BE49-F238E27FC236}">
                <a16:creationId xmlns:a16="http://schemas.microsoft.com/office/drawing/2014/main" id="{64FC6F3D-98A6-186A-1DF5-A858A68A5AF9}"/>
              </a:ext>
            </a:extLst>
          </p:cNvPr>
          <p:cNvSpPr txBox="1"/>
          <p:nvPr/>
        </p:nvSpPr>
        <p:spPr>
          <a:xfrm>
            <a:off x="6591380" y="6208900"/>
            <a:ext cx="6666614" cy="353943"/>
          </a:xfrm>
          <a:prstGeom prst="rect">
            <a:avLst/>
          </a:prstGeom>
          <a:noFill/>
        </p:spPr>
        <p:txBody>
          <a:bodyPr wrap="square">
            <a:spAutoFit/>
          </a:bodyPr>
          <a:lstStyle/>
          <a:p>
            <a:r>
              <a:rPr lang="fr-FR" sz="1700" u="sng" dirty="0">
                <a:solidFill>
                  <a:srgbClr val="1B397F"/>
                </a:solidFill>
                <a:hlinkClick r:id="rId10">
                  <a:extLst>
                    <a:ext uri="{A12FA001-AC4F-418D-AE19-62706E023703}">
                      <ahyp:hlinkClr xmlns:ahyp="http://schemas.microsoft.com/office/drawing/2018/hyperlinkcolor" val="tx"/>
                    </a:ext>
                  </a:extLst>
                </a:hlinkClick>
              </a:rPr>
              <a:t>Lea aquí el folleto en español</a:t>
            </a:r>
            <a:endParaRPr lang="fr-FR" sz="1700" u="sng" dirty="0">
              <a:solidFill>
                <a:srgbClr val="1B397F"/>
              </a:solidFill>
            </a:endParaRPr>
          </a:p>
        </p:txBody>
      </p:sp>
    </p:spTree>
    <p:extLst>
      <p:ext uri="{BB962C8B-B14F-4D97-AF65-F5344CB8AC3E}">
        <p14:creationId xmlns:p14="http://schemas.microsoft.com/office/powerpoint/2010/main" val="176574891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17" grpId="0" animBg="1"/>
    </p:bld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81F7558-DF43-6897-8A0E-F607FAC3D3D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151945D4-5429-DD86-5E80-10F86EA4AAD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D3F01C8A-0760-B765-C950-EAEFBAEF7C0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A90E6346-CB8B-F800-7714-763D6D76E84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25FE6F7-31A6-A754-AF50-A5331658CDF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AA0FE8E5-C0BA-6BC2-3AC7-4D32995238B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498FF662-BC3E-8318-6FDD-1DAD15E2D59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624565" y="950297"/>
            <a:ext cx="4532289"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a:ln>
                  <a:noFill/>
                </a:ln>
                <a:solidFill>
                  <a:prstClr val="black"/>
                </a:solidFill>
                <a:effectLst/>
                <a:uLnTx/>
                <a:uFillTx/>
                <a:ea typeface="+mn-ea"/>
                <a:cs typeface="+mn-cs"/>
              </a:rPr>
              <a:t>RAC Technicians Videos – Full Length Films </a:t>
            </a:r>
            <a:r>
              <a:rPr kumimoji="0" lang="en-US" sz="3200" b="0" i="1" u="none" strike="noStrike" kern="1200" cap="none" spc="0" normalizeH="0" baseline="0" noProof="0" dirty="0">
                <a:ln>
                  <a:noFill/>
                </a:ln>
                <a:solidFill>
                  <a:prstClr val="black"/>
                </a:solidFill>
                <a:effectLst/>
                <a:uLnTx/>
                <a:uFillTx/>
                <a:ea typeface="+mn-ea"/>
                <a:cs typeface="+mn-cs"/>
              </a:rPr>
              <a:t>(2020)</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661873" y="2196653"/>
            <a:ext cx="4815870" cy="1729887"/>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err="1"/>
              <a:t>OzonAction</a:t>
            </a:r>
            <a:r>
              <a:rPr lang="en-GB" sz="1300" dirty="0"/>
              <a:t> Refrigeration and Air-Conditioning Technician Video Series consists of instructional videos on techniques, security and best practice and flammable refrigerant safety. They are intended to serve as a complementary training tool for refrigeration and air-conditioning (RAC) sector servicing technicians to help them revise and retain the skills they have acquired during hands-on training.</a:t>
            </a: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624565" y="3766849"/>
            <a:ext cx="4078594"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videos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2" name="TextBox 11">
            <a:extLst>
              <a:ext uri="{FF2B5EF4-FFF2-40B4-BE49-F238E27FC236}">
                <a16:creationId xmlns:a16="http://schemas.microsoft.com/office/drawing/2014/main" id="{307DF829-10C1-87E2-5DEC-E78F0C3077B6}"/>
              </a:ext>
            </a:extLst>
          </p:cNvPr>
          <p:cNvSpPr txBox="1"/>
          <p:nvPr/>
        </p:nvSpPr>
        <p:spPr>
          <a:xfrm>
            <a:off x="6624565" y="4272458"/>
            <a:ext cx="5348591"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Доступ к видео на русском языке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25" name="Ellipse 24">
            <a:extLst>
              <a:ext uri="{FF2B5EF4-FFF2-40B4-BE49-F238E27FC236}">
                <a16:creationId xmlns:a16="http://schemas.microsoft.com/office/drawing/2014/main" id="{23554691-A369-2754-CDD5-9194C53047C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Bleu électrique, capture d’écran, Police, symbole&#10;&#10;Description générée automatiquement">
            <a:extLst>
              <a:ext uri="{FF2B5EF4-FFF2-40B4-BE49-F238E27FC236}">
                <a16:creationId xmlns:a16="http://schemas.microsoft.com/office/drawing/2014/main" id="{4235BB95-11D4-D0D3-78E4-5157F35A485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6" name="Text Box 6">
            <a:extLst>
              <a:ext uri="{FF2B5EF4-FFF2-40B4-BE49-F238E27FC236}">
                <a16:creationId xmlns:a16="http://schemas.microsoft.com/office/drawing/2014/main" id="{5893B504-6AB7-DB7D-15EA-058F42F086F6}"/>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20" name="Image 19" descr="Une image contenant texte, capture d’écran&#10;&#10;Description générée automatiquement">
            <a:hlinkClick r:id="rId2"/>
            <a:extLst>
              <a:ext uri="{FF2B5EF4-FFF2-40B4-BE49-F238E27FC236}">
                <a16:creationId xmlns:a16="http://schemas.microsoft.com/office/drawing/2014/main" id="{665D7745-7F3F-722C-C2B6-B340C324A0C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32956" y="1024911"/>
            <a:ext cx="3221037" cy="4559042"/>
          </a:xfrm>
          <a:prstGeom prst="rect">
            <a:avLst/>
          </a:prstGeom>
        </p:spPr>
      </p:pic>
      <p:sp>
        <p:nvSpPr>
          <p:cNvPr id="17" name="TextBox 2">
            <a:extLst>
              <a:ext uri="{FF2B5EF4-FFF2-40B4-BE49-F238E27FC236}">
                <a16:creationId xmlns:a16="http://schemas.microsoft.com/office/drawing/2014/main" id="{03F3DDE2-65D4-BB9B-9AF6-F534238B67CE}"/>
              </a:ext>
            </a:extLst>
          </p:cNvPr>
          <p:cNvSpPr txBox="1"/>
          <p:nvPr/>
        </p:nvSpPr>
        <p:spPr>
          <a:xfrm>
            <a:off x="6661873" y="5179748"/>
            <a:ext cx="415248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Read the flyer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8" name="TextBox 1">
            <a:extLst>
              <a:ext uri="{FF2B5EF4-FFF2-40B4-BE49-F238E27FC236}">
                <a16:creationId xmlns:a16="http://schemas.microsoft.com/office/drawing/2014/main" id="{F62069D5-D78A-9329-1165-527847640F37}"/>
              </a:ext>
            </a:extLst>
          </p:cNvPr>
          <p:cNvSpPr txBox="1"/>
          <p:nvPr/>
        </p:nvSpPr>
        <p:spPr>
          <a:xfrm>
            <a:off x="6661873" y="5672480"/>
            <a:ext cx="415248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Lisez le flyer en français 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9" name="TextBox 4">
            <a:extLst>
              <a:ext uri="{FF2B5EF4-FFF2-40B4-BE49-F238E27FC236}">
                <a16:creationId xmlns:a16="http://schemas.microsoft.com/office/drawing/2014/main" id="{2BB04136-FB33-82E3-A660-7D3A61AA0A67}"/>
              </a:ext>
            </a:extLst>
          </p:cNvPr>
          <p:cNvSpPr txBox="1"/>
          <p:nvPr/>
        </p:nvSpPr>
        <p:spPr>
          <a:xfrm>
            <a:off x="6661873" y="6165213"/>
            <a:ext cx="415248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srgbClr val="1B3A7F"/>
                </a:solidFill>
                <a:effectLst/>
                <a:uLnTx/>
                <a:uFillTx/>
                <a:ea typeface="+mn-ea"/>
                <a:cs typeface="+mn-cs"/>
                <a:hlinkClick r:id="rId8">
                  <a:extLst>
                    <a:ext uri="{A12FA001-AC4F-418D-AE19-62706E023703}">
                      <ahyp:hlinkClr xmlns:ahyp="http://schemas.microsoft.com/office/drawing/2018/hyperlinkcolor" val="tx"/>
                    </a:ext>
                  </a:extLst>
                </a:hlinkClick>
              </a:rPr>
              <a:t>Lea el volante en español 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cxnSp>
        <p:nvCxnSpPr>
          <p:cNvPr id="22" name="Connecteur droit 21">
            <a:extLst>
              <a:ext uri="{FF2B5EF4-FFF2-40B4-BE49-F238E27FC236}">
                <a16:creationId xmlns:a16="http://schemas.microsoft.com/office/drawing/2014/main" id="{2E61BDB4-9633-8ACB-72CD-FD1E54300384}"/>
              </a:ext>
            </a:extLst>
          </p:cNvPr>
          <p:cNvCxnSpPr/>
          <p:nvPr/>
        </p:nvCxnSpPr>
        <p:spPr>
          <a:xfrm>
            <a:off x="6661873" y="5010150"/>
            <a:ext cx="415248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Ellipse 1">
            <a:hlinkClick r:id="rId9" action="ppaction://hlinksldjump"/>
            <a:extLst>
              <a:ext uri="{FF2B5EF4-FFF2-40B4-BE49-F238E27FC236}">
                <a16:creationId xmlns:a16="http://schemas.microsoft.com/office/drawing/2014/main" id="{F9D44440-17E8-F5F8-26E5-99B114F1B116}"/>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9" action="ppaction://hlinksldjump"/>
            <a:extLst>
              <a:ext uri="{FF2B5EF4-FFF2-40B4-BE49-F238E27FC236}">
                <a16:creationId xmlns:a16="http://schemas.microsoft.com/office/drawing/2014/main" id="{1F5BD8A1-B905-B6A8-942B-6E5D677B4C90}"/>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
        <p:nvSpPr>
          <p:cNvPr id="23" name="Ellipse 22">
            <a:hlinkClick r:id="rId11" action="ppaction://hlinksldjump"/>
            <a:extLst>
              <a:ext uri="{FF2B5EF4-FFF2-40B4-BE49-F238E27FC236}">
                <a16:creationId xmlns:a16="http://schemas.microsoft.com/office/drawing/2014/main" id="{C5E13D9D-E798-CD19-C3A5-6A2F3D2CDCD4}"/>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11" action="ppaction://hlinksldjump"/>
            <a:extLst>
              <a:ext uri="{FF2B5EF4-FFF2-40B4-BE49-F238E27FC236}">
                <a16:creationId xmlns:a16="http://schemas.microsoft.com/office/drawing/2014/main" id="{79DB4043-CAA9-D8B7-54E1-A77CB2A5A27A}"/>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7976215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3" grpId="0" animBg="1"/>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B64EEC-F897-4E3C-6CAA-CD4618CC2B15}"/>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A290E7A0-D36E-9EB8-27EE-C6082073626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6816A158-4811-67CA-233B-06E495D4B8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7F34E872-4818-5AF8-898F-E133695A88D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6AA7B09-640D-F91D-4A2D-9291373D88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5143A659-2F8A-9B01-CAB2-D015EA73B44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8B98CBF5-B48A-B772-6847-20C7CEAD03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465EAB0A-D4CE-DB26-DDED-9EAB81D27A0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5F4E11DB-03AD-EA74-0371-EFAB4969A937}"/>
              </a:ext>
            </a:extLst>
          </p:cNvPr>
          <p:cNvSpPr txBox="1"/>
          <p:nvPr/>
        </p:nvSpPr>
        <p:spPr>
          <a:xfrm>
            <a:off x="6636837" y="1380335"/>
            <a:ext cx="4569398"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Good Servicing Flammable Refrigerants Quick Guide </a:t>
            </a:r>
            <a:r>
              <a:rPr kumimoji="0" lang="en-GB" sz="3200" b="0" i="1" u="none" strike="noStrike" kern="1200" cap="none" spc="0" normalizeH="0" baseline="0" noProof="0" dirty="0">
                <a:ln>
                  <a:noFill/>
                </a:ln>
                <a:solidFill>
                  <a:prstClr val="black"/>
                </a:solidFill>
                <a:effectLst/>
                <a:uLnTx/>
                <a:uFillTx/>
                <a:ea typeface="+mn-ea"/>
                <a:cs typeface="+mn-cs"/>
              </a:rPr>
              <a:t>(2018)</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47A41A22-AE25-0326-F895-8935A2F82C32}"/>
              </a:ext>
            </a:extLst>
          </p:cNvPr>
          <p:cNvSpPr>
            <a:spLocks noGrp="1"/>
          </p:cNvSpPr>
          <p:nvPr>
            <p:ph idx="4294967295"/>
          </p:nvPr>
        </p:nvSpPr>
        <p:spPr>
          <a:xfrm>
            <a:off x="6636837" y="2894918"/>
            <a:ext cx="4569397" cy="2107387"/>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is the electronic and interactive version of the UN Environment </a:t>
            </a:r>
            <a:r>
              <a:rPr lang="en-GB" sz="1300" dirty="0" err="1"/>
              <a:t>OzonAction</a:t>
            </a:r>
            <a:r>
              <a:rPr lang="en-GB" sz="1300" dirty="0"/>
              <a:t> Quick Guide on Good Servicing Practices for Flammable </a:t>
            </a:r>
            <a:r>
              <a:rPr lang="en-GB" sz="1300" dirty="0" err="1"/>
              <a:t>Refrigerants.It</a:t>
            </a:r>
            <a:r>
              <a:rPr lang="en-GB" sz="1300" dirty="0"/>
              <a:t> offers easy reference to the key safety classification and technical properties of flammable refrigerants that are available in the market. It also provides important safety guidance for the installation and servicing of room air-conditioners designed to use flammable refrigerants.</a:t>
            </a:r>
          </a:p>
          <a:p>
            <a:pPr marL="0" indent="0">
              <a:lnSpc>
                <a:spcPct val="110000"/>
              </a:lnSpc>
              <a:spcBef>
                <a:spcPts val="0"/>
              </a:spcBef>
              <a:buNone/>
            </a:pPr>
            <a:endParaRPr lang="en-US" sz="1300" dirty="0"/>
          </a:p>
        </p:txBody>
      </p:sp>
      <p:sp>
        <p:nvSpPr>
          <p:cNvPr id="3" name="TextBox 2">
            <a:extLst>
              <a:ext uri="{FF2B5EF4-FFF2-40B4-BE49-F238E27FC236}">
                <a16:creationId xmlns:a16="http://schemas.microsoft.com/office/drawing/2014/main" id="{4B2BF72F-9E32-C2EC-91EA-8FEEFBDE1A2F}"/>
              </a:ext>
            </a:extLst>
          </p:cNvPr>
          <p:cNvSpPr txBox="1"/>
          <p:nvPr/>
        </p:nvSpPr>
        <p:spPr>
          <a:xfrm>
            <a:off x="6636837" y="5488745"/>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Download the flyer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Ellipse 19">
            <a:extLst>
              <a:ext uri="{FF2B5EF4-FFF2-40B4-BE49-F238E27FC236}">
                <a16:creationId xmlns:a16="http://schemas.microsoft.com/office/drawing/2014/main" id="{ACE2F08E-8473-EDC8-1043-5DD990B098E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 name="Image 1" descr="Une image contenant Bleu électrique, capture d’écran, Police, symbole&#10;&#10;Description générée automatiquement">
            <a:extLst>
              <a:ext uri="{FF2B5EF4-FFF2-40B4-BE49-F238E27FC236}">
                <a16:creationId xmlns:a16="http://schemas.microsoft.com/office/drawing/2014/main" id="{7ACD46C3-46C5-A019-993C-8433F47DDA1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6" name="Text Box 6">
            <a:extLst>
              <a:ext uri="{FF2B5EF4-FFF2-40B4-BE49-F238E27FC236}">
                <a16:creationId xmlns:a16="http://schemas.microsoft.com/office/drawing/2014/main" id="{A84ECD63-D059-C661-71C6-EA3C6F4EA147}"/>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18" name="Image 17" descr="Une image contenant texte, Téléphone mobile, capture d’écran, Appareil de communication&#10;&#10;Description générée automatiquement">
            <a:extLst>
              <a:ext uri="{FF2B5EF4-FFF2-40B4-BE49-F238E27FC236}">
                <a16:creationId xmlns:a16="http://schemas.microsoft.com/office/drawing/2014/main" id="{B74E71CD-BDAE-CD86-1F89-54094702AE1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1613" y="962167"/>
            <a:ext cx="3327811" cy="4705947"/>
          </a:xfrm>
          <a:prstGeom prst="rect">
            <a:avLst/>
          </a:prstGeom>
        </p:spPr>
      </p:pic>
      <p:sp>
        <p:nvSpPr>
          <p:cNvPr id="9" name="Ellipse 8">
            <a:hlinkClick r:id="rId5" action="ppaction://hlinksldjump"/>
            <a:extLst>
              <a:ext uri="{FF2B5EF4-FFF2-40B4-BE49-F238E27FC236}">
                <a16:creationId xmlns:a16="http://schemas.microsoft.com/office/drawing/2014/main" id="{5D6D5BC2-BDAF-5208-17B9-DFBE52644B14}"/>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5" name="Graphique 14" descr="Cercle avec flèche gauche avec un remplissage uni">
            <a:hlinkClick r:id="rId5" action="ppaction://hlinksldjump"/>
            <a:extLst>
              <a:ext uri="{FF2B5EF4-FFF2-40B4-BE49-F238E27FC236}">
                <a16:creationId xmlns:a16="http://schemas.microsoft.com/office/drawing/2014/main" id="{2611BC46-C8FB-1612-CDAF-8E4E109CB52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17" name="Ellipse 16">
            <a:hlinkClick r:id="rId7" action="ppaction://hlinksldjump"/>
            <a:extLst>
              <a:ext uri="{FF2B5EF4-FFF2-40B4-BE49-F238E27FC236}">
                <a16:creationId xmlns:a16="http://schemas.microsoft.com/office/drawing/2014/main" id="{9DBE7089-7479-50B6-03B0-3910E722F507}"/>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7" action="ppaction://hlinksldjump"/>
            <a:extLst>
              <a:ext uri="{FF2B5EF4-FFF2-40B4-BE49-F238E27FC236}">
                <a16:creationId xmlns:a16="http://schemas.microsoft.com/office/drawing/2014/main" id="{8A5136F1-17D3-5543-702B-3E7A42EA734F}"/>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61227349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7" grpId="0" animBg="1"/>
    </p:bld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9B024-5561-DD2B-8EEC-89C09CDE4CBA}"/>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CC4DBFFF-0368-D5C6-45B9-A84FB87CFC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0BEB98A-0B9E-1BA9-8079-9E741579670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934439C8-B396-AA8F-30A9-3F0A8D30D1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0891B2B4-828C-64D6-BC4D-9DED0777C1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33F05E21-669D-9A50-A3C5-3CDA8B83D7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Oval 41">
            <a:extLst>
              <a:ext uri="{FF2B5EF4-FFF2-40B4-BE49-F238E27FC236}">
                <a16:creationId xmlns:a16="http://schemas.microsoft.com/office/drawing/2014/main" id="{9F2F5695-1E3A-6275-1099-8836DE3FD7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5EAFB8CC-22D4-2BF1-B032-D2192C8F9ED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10A3325-885D-4474-50E5-6E1F0ABFAF03}"/>
              </a:ext>
            </a:extLst>
          </p:cNvPr>
          <p:cNvSpPr txBox="1"/>
          <p:nvPr/>
        </p:nvSpPr>
        <p:spPr>
          <a:xfrm>
            <a:off x="6592386" y="799739"/>
            <a:ext cx="3459578"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i="0" u="none" strike="noStrike" kern="1200" cap="none" spc="0" normalizeH="0" baseline="0" noProof="0" dirty="0" err="1">
                <a:ln>
                  <a:noFill/>
                </a:ln>
                <a:solidFill>
                  <a:prstClr val="black"/>
                </a:solidFill>
                <a:effectLst/>
                <a:uLnTx/>
                <a:uFillTx/>
                <a:ea typeface="+mn-ea"/>
                <a:cs typeface="+mn-cs"/>
              </a:rPr>
              <a:t>WhatGas</a:t>
            </a:r>
            <a:r>
              <a:rPr kumimoji="0" lang="en-US" sz="3200" b="0" i="0" u="none" strike="noStrike" kern="1200" cap="none" spc="0" normalizeH="0" baseline="0" noProof="0" dirty="0">
                <a:ln>
                  <a:noFill/>
                </a:ln>
                <a:solidFill>
                  <a:prstClr val="black"/>
                </a:solidFill>
                <a:effectLst/>
                <a:uLnTx/>
                <a:uFillTx/>
                <a:ea typeface="+mn-ea"/>
                <a:cs typeface="+mn-cs"/>
              </a:rPr>
              <a:t>? </a:t>
            </a:r>
            <a:r>
              <a:rPr kumimoji="0" lang="en-US" sz="3200" b="0" i="1" u="none" strike="noStrike" kern="1200" cap="none" spc="0" normalizeH="0" baseline="0" noProof="0" dirty="0">
                <a:ln>
                  <a:noFill/>
                </a:ln>
                <a:solidFill>
                  <a:prstClr val="black"/>
                </a:solidFill>
                <a:effectLst/>
                <a:uLnTx/>
                <a:uFillTx/>
                <a:ea typeface="+mn-ea"/>
                <a:cs typeface="+mn-cs"/>
              </a:rPr>
              <a:t>(2018)</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D9BC1E49-8C7D-9FAE-DD92-C6B6DF430202}"/>
              </a:ext>
            </a:extLst>
          </p:cNvPr>
          <p:cNvSpPr>
            <a:spLocks noGrp="1"/>
          </p:cNvSpPr>
          <p:nvPr>
            <p:ph idx="4294967295"/>
          </p:nvPr>
        </p:nvSpPr>
        <p:spPr>
          <a:xfrm>
            <a:off x="6624565" y="2016597"/>
            <a:ext cx="5110236" cy="318459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a:t>
            </a:r>
            <a:r>
              <a:rPr lang="en-GB" sz="1300" dirty="0" err="1"/>
              <a:t>OzonAction</a:t>
            </a:r>
            <a:r>
              <a:rPr lang="en-GB" sz="1300" dirty="0"/>
              <a:t> ‘</a:t>
            </a:r>
            <a:r>
              <a:rPr lang="en-GB" sz="1300" dirty="0" err="1"/>
              <a:t>WhatGas</a:t>
            </a:r>
            <a:r>
              <a:rPr lang="en-GB" sz="1300" dirty="0"/>
              <a:t>?’ application is an information and identification tool for refrigerants gases: ozone depleting substances (ODS), HFCs and other alternatives. It is intended to provide some stakeholders, including Montreal Protocol National Ozone Officers, customs officers, and refrigeration and air-conditioning technicians with a modern, easy-to-use tool that can be accessed via mobile devices or the </a:t>
            </a:r>
            <a:r>
              <a:rPr lang="en-GB" sz="1300" dirty="0" err="1"/>
              <a:t>OzonAction</a:t>
            </a:r>
            <a:r>
              <a:rPr lang="en-GB" sz="1300" dirty="0"/>
              <a:t> website to facilitate work in the field, when dealing with or inspecting ODS and alternatives, and as a useful reference tool.</a:t>
            </a:r>
          </a:p>
          <a:p>
            <a:pPr marL="0" indent="0">
              <a:lnSpc>
                <a:spcPct val="110000"/>
              </a:lnSpc>
              <a:spcBef>
                <a:spcPts val="0"/>
              </a:spcBef>
              <a:buNone/>
            </a:pPr>
            <a:endParaRPr lang="en-GB" sz="1300" dirty="0"/>
          </a:p>
          <a:p>
            <a:pPr marL="0" indent="0">
              <a:lnSpc>
                <a:spcPct val="110000"/>
              </a:lnSpc>
              <a:spcBef>
                <a:spcPts val="0"/>
              </a:spcBef>
              <a:buNone/>
            </a:pPr>
            <a:r>
              <a:rPr lang="en-GB" sz="1300" dirty="0"/>
              <a:t>This latest release includes the 2022 Harmonized System (HS) Codes for HFCs and blends, which facilitates the process of inspection and identification of controlled and alternative substances.</a:t>
            </a:r>
            <a:endParaRPr lang="en-US" sz="1300" dirty="0"/>
          </a:p>
        </p:txBody>
      </p:sp>
      <p:sp>
        <p:nvSpPr>
          <p:cNvPr id="2" name="TextBox 1">
            <a:extLst>
              <a:ext uri="{FF2B5EF4-FFF2-40B4-BE49-F238E27FC236}">
                <a16:creationId xmlns:a16="http://schemas.microsoft.com/office/drawing/2014/main" id="{F6BC81E9-EA0E-10C1-9D8A-E2B1E63A1635}"/>
              </a:ext>
            </a:extLst>
          </p:cNvPr>
          <p:cNvSpPr txBox="1"/>
          <p:nvPr/>
        </p:nvSpPr>
        <p:spPr>
          <a:xfrm>
            <a:off x="6624565" y="5316333"/>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flyer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8CF1FB92-0045-5739-839A-DE89EC0795FE}"/>
              </a:ext>
            </a:extLst>
          </p:cNvPr>
          <p:cNvSpPr txBox="1"/>
          <p:nvPr/>
        </p:nvSpPr>
        <p:spPr>
          <a:xfrm>
            <a:off x="6624565" y="5829541"/>
            <a:ext cx="5038490"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Доступ к буклету на русском языке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Ellipse 2">
            <a:extLst>
              <a:ext uri="{FF2B5EF4-FFF2-40B4-BE49-F238E27FC236}">
                <a16:creationId xmlns:a16="http://schemas.microsoft.com/office/drawing/2014/main" id="{8DB9FE34-29FE-F5C8-7880-A8ED55FAD1D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7" name="Image 16" descr="Une image contenant Bleu électrique, capture d’écran, Police, symbole&#10;&#10;Description générée automatiquement">
            <a:extLst>
              <a:ext uri="{FF2B5EF4-FFF2-40B4-BE49-F238E27FC236}">
                <a16:creationId xmlns:a16="http://schemas.microsoft.com/office/drawing/2014/main" id="{F8673053-52CB-6085-F1EF-D21430D5081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18" name="Text Box 6">
            <a:extLst>
              <a:ext uri="{FF2B5EF4-FFF2-40B4-BE49-F238E27FC236}">
                <a16:creationId xmlns:a16="http://schemas.microsoft.com/office/drawing/2014/main" id="{9B0C8592-57D1-3CCF-37B8-ACB46B128569}"/>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20" name="Image 19" descr="Une image contenant texte, capture d’écran, Brochure, Site web&#10;&#10;Description générée automatiquement">
            <a:extLst>
              <a:ext uri="{FF2B5EF4-FFF2-40B4-BE49-F238E27FC236}">
                <a16:creationId xmlns:a16="http://schemas.microsoft.com/office/drawing/2014/main" id="{80A54E66-A1CF-D4D8-AEE7-2C360E9F3D3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8001" y="927294"/>
            <a:ext cx="3358973" cy="4754276"/>
          </a:xfrm>
          <a:prstGeom prst="rect">
            <a:avLst/>
          </a:prstGeom>
        </p:spPr>
      </p:pic>
      <p:sp>
        <p:nvSpPr>
          <p:cNvPr id="6" name="Ellipse 5">
            <a:hlinkClick r:id="rId6" action="ppaction://hlinksldjump"/>
            <a:extLst>
              <a:ext uri="{FF2B5EF4-FFF2-40B4-BE49-F238E27FC236}">
                <a16:creationId xmlns:a16="http://schemas.microsoft.com/office/drawing/2014/main" id="{3059FCC3-B2D9-79B3-6DA2-B8314E574FF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8" name="Graphique 7" descr="Cercle avec flèche gauche avec un remplissage uni">
            <a:hlinkClick r:id="rId6" action="ppaction://hlinksldjump"/>
            <a:extLst>
              <a:ext uri="{FF2B5EF4-FFF2-40B4-BE49-F238E27FC236}">
                <a16:creationId xmlns:a16="http://schemas.microsoft.com/office/drawing/2014/main" id="{7ACC92DE-EC6E-241C-9D79-2ADE101E355C}"/>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3" name="Ellipse 22">
            <a:hlinkClick r:id="rId8" action="ppaction://hlinksldjump"/>
            <a:extLst>
              <a:ext uri="{FF2B5EF4-FFF2-40B4-BE49-F238E27FC236}">
                <a16:creationId xmlns:a16="http://schemas.microsoft.com/office/drawing/2014/main" id="{446DBDCC-6AD6-6C6B-7F6C-66945C66528A}"/>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8" action="ppaction://hlinksldjump"/>
            <a:extLst>
              <a:ext uri="{FF2B5EF4-FFF2-40B4-BE49-F238E27FC236}">
                <a16:creationId xmlns:a16="http://schemas.microsoft.com/office/drawing/2014/main" id="{1093C688-D922-61A6-5FE2-29AFF1A36E3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34950468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6"/>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8"/>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6"/>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23" grpId="0" animBg="1"/>
    </p:bld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48115-666A-5ABE-0676-BD04F72CFA4B}"/>
            </a:ext>
          </a:extLst>
        </p:cNvPr>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B7959FB-95A1-55AA-C885-1D1649FC256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95921CB8-98D1-5B9A-7AA9-2AB91CCCA8D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8" name="Rectangle 17">
            <a:extLst>
              <a:ext uri="{FF2B5EF4-FFF2-40B4-BE49-F238E27FC236}">
                <a16:creationId xmlns:a16="http://schemas.microsoft.com/office/drawing/2014/main" id="{633F0EBE-A045-B90B-DFE5-7D770ABAA11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9" name="Rectangle 18">
            <a:extLst>
              <a:ext uri="{FF2B5EF4-FFF2-40B4-BE49-F238E27FC236}">
                <a16:creationId xmlns:a16="http://schemas.microsoft.com/office/drawing/2014/main" id="{C13DE83E-E5BA-7863-21ED-E7AB8CA859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20" name="Rectangle 19">
            <a:extLst>
              <a:ext uri="{FF2B5EF4-FFF2-40B4-BE49-F238E27FC236}">
                <a16:creationId xmlns:a16="http://schemas.microsoft.com/office/drawing/2014/main" id="{77DD6A30-E119-47A5-B1DB-ABE79139707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21" name="Oval 41">
            <a:extLst>
              <a:ext uri="{FF2B5EF4-FFF2-40B4-BE49-F238E27FC236}">
                <a16:creationId xmlns:a16="http://schemas.microsoft.com/office/drawing/2014/main" id="{E0BFFC7D-232C-911A-D99D-4D405D601EE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22" name="Rectangle 21">
            <a:extLst>
              <a:ext uri="{FF2B5EF4-FFF2-40B4-BE49-F238E27FC236}">
                <a16:creationId xmlns:a16="http://schemas.microsoft.com/office/drawing/2014/main" id="{F9C9F128-D209-88A4-F18D-4042324433F7}"/>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92001C0-D50C-A518-50A9-00787BD0391F}"/>
              </a:ext>
            </a:extLst>
          </p:cNvPr>
          <p:cNvSpPr txBox="1"/>
          <p:nvPr/>
        </p:nvSpPr>
        <p:spPr>
          <a:xfrm>
            <a:off x="6817746" y="887920"/>
            <a:ext cx="4412668"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GWP-ODP Calculator </a:t>
            </a:r>
            <a:r>
              <a:rPr kumimoji="0" lang="en-GB" sz="3200" b="0" i="1" u="none" strike="noStrike" kern="1200" cap="none" spc="0" normalizeH="0" baseline="0" noProof="0" dirty="0">
                <a:ln>
                  <a:noFill/>
                </a:ln>
                <a:solidFill>
                  <a:prstClr val="black"/>
                </a:solidFill>
                <a:effectLst/>
                <a:uLnTx/>
                <a:uFillTx/>
                <a:ea typeface="+mn-ea"/>
                <a:cs typeface="+mn-cs"/>
              </a:rPr>
              <a:t>(2018)</a:t>
            </a:r>
          </a:p>
        </p:txBody>
      </p:sp>
      <p:sp>
        <p:nvSpPr>
          <p:cNvPr id="10" name="Content Placeholder 2">
            <a:extLst>
              <a:ext uri="{FF2B5EF4-FFF2-40B4-BE49-F238E27FC236}">
                <a16:creationId xmlns:a16="http://schemas.microsoft.com/office/drawing/2014/main" id="{77F8CBD1-835A-44C3-915B-9DEF54B40604}"/>
              </a:ext>
            </a:extLst>
          </p:cNvPr>
          <p:cNvSpPr>
            <a:spLocks noGrp="1"/>
          </p:cNvSpPr>
          <p:nvPr>
            <p:ph idx="4294967295"/>
          </p:nvPr>
        </p:nvSpPr>
        <p:spPr>
          <a:xfrm>
            <a:off x="6817745" y="2176714"/>
            <a:ext cx="4917056" cy="2916000"/>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UNEP OzonAction GWP-ODP Calculator app will help you to convert between values in metric tonnes, ODP tonnes and CO2-equivalent tonnes (or kg) of substances controlled by the Montreal Protocol and their alternatives. The updated application now includes a new “Kigali Amendment” mode.</a:t>
            </a:r>
          </a:p>
          <a:p>
            <a:pPr marL="0" indent="0">
              <a:lnSpc>
                <a:spcPct val="110000"/>
              </a:lnSpc>
              <a:spcBef>
                <a:spcPts val="0"/>
              </a:spcBef>
              <a:buNone/>
            </a:pPr>
            <a:endParaRPr lang="en-GB" sz="1300" dirty="0"/>
          </a:p>
          <a:p>
            <a:pPr marL="0" indent="0">
              <a:lnSpc>
                <a:spcPct val="110000"/>
              </a:lnSpc>
              <a:spcBef>
                <a:spcPts val="0"/>
              </a:spcBef>
              <a:buNone/>
            </a:pPr>
            <a:r>
              <a:rPr lang="en-GB" sz="1300" dirty="0"/>
              <a:t>It is very important to note that in the Kigali Amendment mode the GWP values provided are those specified in the Kigali Amendment to the Montreal Protocol, i.e. GWP values are only assigned to controlled HFCs.</a:t>
            </a:r>
          </a:p>
        </p:txBody>
      </p:sp>
      <p:sp>
        <p:nvSpPr>
          <p:cNvPr id="12" name="TextBox 11">
            <a:extLst>
              <a:ext uri="{FF2B5EF4-FFF2-40B4-BE49-F238E27FC236}">
                <a16:creationId xmlns:a16="http://schemas.microsoft.com/office/drawing/2014/main" id="{D7FFBF51-F961-F609-E20E-F3B8A469C065}"/>
              </a:ext>
            </a:extLst>
          </p:cNvPr>
          <p:cNvSpPr txBox="1"/>
          <p:nvPr/>
        </p:nvSpPr>
        <p:spPr>
          <a:xfrm>
            <a:off x="6780479" y="5151198"/>
            <a:ext cx="403165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 </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TextBox 1">
            <a:extLst>
              <a:ext uri="{FF2B5EF4-FFF2-40B4-BE49-F238E27FC236}">
                <a16:creationId xmlns:a16="http://schemas.microsoft.com/office/drawing/2014/main" id="{C4356C85-6E1F-90DA-F308-8FE062CD86E5}"/>
              </a:ext>
            </a:extLst>
          </p:cNvPr>
          <p:cNvSpPr txBox="1"/>
          <p:nvPr/>
        </p:nvSpPr>
        <p:spPr>
          <a:xfrm>
            <a:off x="6780479" y="5569970"/>
            <a:ext cx="403165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3" name="Ellipse 12">
            <a:extLst>
              <a:ext uri="{FF2B5EF4-FFF2-40B4-BE49-F238E27FC236}">
                <a16:creationId xmlns:a16="http://schemas.microsoft.com/office/drawing/2014/main" id="{97015AFB-4AF9-16F0-FABE-3ADEE46FDBE3}"/>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Bleu électrique, capture d’écran, Police, symbole&#10;&#10;Description générée automatiquement">
            <a:extLst>
              <a:ext uri="{FF2B5EF4-FFF2-40B4-BE49-F238E27FC236}">
                <a16:creationId xmlns:a16="http://schemas.microsoft.com/office/drawing/2014/main" id="{03E48ED6-7C02-8285-77DE-0078BF16463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0961" y="129640"/>
            <a:ext cx="682474" cy="694448"/>
          </a:xfrm>
          <a:prstGeom prst="rect">
            <a:avLst/>
          </a:prstGeom>
        </p:spPr>
      </p:pic>
      <p:sp>
        <p:nvSpPr>
          <p:cNvPr id="7" name="Text Box 6">
            <a:extLst>
              <a:ext uri="{FF2B5EF4-FFF2-40B4-BE49-F238E27FC236}">
                <a16:creationId xmlns:a16="http://schemas.microsoft.com/office/drawing/2014/main" id="{8DB403DB-9B54-3207-4874-9F0BF5D60BE5}"/>
              </a:ext>
            </a:extLst>
          </p:cNvPr>
          <p:cNvSpPr txBox="1">
            <a:spLocks noChangeArrowheads="1"/>
          </p:cNvSpPr>
          <p:nvPr/>
        </p:nvSpPr>
        <p:spPr bwMode="auto">
          <a:xfrm>
            <a:off x="141624" y="906093"/>
            <a:ext cx="1004982" cy="32134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Mobile &amp; Desktop Apps</a:t>
            </a:r>
          </a:p>
          <a:p>
            <a:pPr algn="ctr" defTabSz="914358" eaLnBrk="0" fontAlgn="base" hangingPunct="0">
              <a:spcBef>
                <a:spcPct val="0"/>
              </a:spcBef>
              <a:spcAft>
                <a:spcPct val="0"/>
              </a:spcAft>
              <a:defRPr/>
            </a:pPr>
            <a:endPar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pic>
        <p:nvPicPr>
          <p:cNvPr id="9" name="Image 8" descr="Une image contenant texte, Téléphone mobile, capture d’écran, Appareil de communication&#10;&#10;Description générée automatiquement">
            <a:hlinkClick r:id="rId2"/>
            <a:extLst>
              <a:ext uri="{FF2B5EF4-FFF2-40B4-BE49-F238E27FC236}">
                <a16:creationId xmlns:a16="http://schemas.microsoft.com/office/drawing/2014/main" id="{056B3398-FEB5-3CDB-BE83-43CA595EB4D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39184" y="899038"/>
            <a:ext cx="3362822" cy="4756607"/>
          </a:xfrm>
          <a:prstGeom prst="rect">
            <a:avLst/>
          </a:prstGeom>
        </p:spPr>
      </p:pic>
      <p:sp>
        <p:nvSpPr>
          <p:cNvPr id="3" name="Ellipse 2">
            <a:hlinkClick r:id="rId6" action="ppaction://hlinksldjump"/>
            <a:extLst>
              <a:ext uri="{FF2B5EF4-FFF2-40B4-BE49-F238E27FC236}">
                <a16:creationId xmlns:a16="http://schemas.microsoft.com/office/drawing/2014/main" id="{103234B0-A78D-384B-8AD1-8AD8F9318DB0}"/>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6" action="ppaction://hlinksldjump"/>
            <a:extLst>
              <a:ext uri="{FF2B5EF4-FFF2-40B4-BE49-F238E27FC236}">
                <a16:creationId xmlns:a16="http://schemas.microsoft.com/office/drawing/2014/main" id="{43BB2F95-0BE6-37EF-25A4-69547E83FF16}"/>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8" name="Ellipse 7">
            <a:hlinkClick r:id="rId8" action="ppaction://hlinksldjump"/>
            <a:extLst>
              <a:ext uri="{FF2B5EF4-FFF2-40B4-BE49-F238E27FC236}">
                <a16:creationId xmlns:a16="http://schemas.microsoft.com/office/drawing/2014/main" id="{BF3C5F38-6E2F-C136-483F-A4FD14350CDA}"/>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1" name="Graphique 10" descr="Logement avec un remplissage uni">
            <a:hlinkClick r:id="rId8" action="ppaction://hlinksldjump"/>
            <a:extLst>
              <a:ext uri="{FF2B5EF4-FFF2-40B4-BE49-F238E27FC236}">
                <a16:creationId xmlns:a16="http://schemas.microsoft.com/office/drawing/2014/main" id="{BC277043-072D-7095-E8A5-66BFBD604AC9}"/>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6555510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8"/>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8" grpId="0" animBg="1"/>
    </p:bld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B77CB-43F5-1597-8933-3E5D185CA232}"/>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F60F976-B7CF-3E05-A659-D53C2A3A59C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9A348871-4F03-6295-A2BD-BAC6B879793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8D0BAA31-5CC1-BB5F-2C3F-7DC6BA6E84E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D92BEAB2-9AF7-C288-0795-055112C5C84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63747974-255D-BACD-89A3-AA79823E31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B7603AAE-4257-2BCC-D1B2-B800B9505C9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DD33A1C2-9FCF-BAEA-7F6C-3B8FB64D084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DCA6DCF6-A4AA-1280-E477-2CB076A29450}"/>
              </a:ext>
            </a:extLst>
          </p:cNvPr>
          <p:cNvSpPr txBox="1"/>
          <p:nvPr/>
        </p:nvSpPr>
        <p:spPr>
          <a:xfrm>
            <a:off x="6559149" y="1370829"/>
            <a:ext cx="5427264" cy="1325563"/>
          </a:xfrm>
        </p:spPr>
        <p:txBody>
          <a:bodyPr vert="horz" lIns="91440" tIns="45720" rIns="91440" bIns="45720" rtlCol="0" anchor="ctr">
            <a:normAutofit lnSpcReduction="10000"/>
          </a:bodyPr>
          <a:lstStyle/>
          <a:p>
            <a:pPr>
              <a:lnSpc>
                <a:spcPct val="90000"/>
              </a:lnSpc>
              <a:spcBef>
                <a:spcPct val="0"/>
              </a:spcBef>
              <a:spcAft>
                <a:spcPts val="600"/>
              </a:spcAft>
              <a:defRPr/>
            </a:pPr>
            <a:r>
              <a:rPr kumimoji="0" lang="en-GB" sz="3200" b="0" i="0" u="none" strike="noStrike" kern="1200" cap="none" spc="0" normalizeH="0" baseline="0" noProof="0" dirty="0">
                <a:ln>
                  <a:noFill/>
                </a:ln>
                <a:solidFill>
                  <a:prstClr val="black"/>
                </a:solidFill>
                <a:effectLst/>
                <a:uLnTx/>
                <a:uFillTx/>
                <a:latin typeface="+mj-lt"/>
                <a:ea typeface="+mn-ea"/>
                <a:cs typeface="+mn-cs"/>
              </a:rPr>
              <a:t>Update on New Refrigerants Designations and Safety Classifications </a:t>
            </a:r>
            <a:r>
              <a:rPr kumimoji="0" lang="en-GB" sz="3200" b="0" i="1" u="none" strike="noStrike" kern="1200" cap="none" spc="0" normalizeH="0" baseline="0" noProof="0" dirty="0">
                <a:ln>
                  <a:noFill/>
                </a:ln>
                <a:solidFill>
                  <a:prstClr val="black"/>
                </a:solidFill>
                <a:effectLst/>
                <a:uLnTx/>
                <a:uFillTx/>
                <a:latin typeface="+mj-lt"/>
                <a:ea typeface="+mn-ea"/>
                <a:cs typeface="+mn-cs"/>
              </a:rPr>
              <a:t>(202</a:t>
            </a:r>
            <a:r>
              <a:rPr lang="en-GB" sz="3200" i="1" dirty="0">
                <a:solidFill>
                  <a:prstClr val="black"/>
                </a:solidFill>
                <a:latin typeface="+mj-lt"/>
              </a:rPr>
              <a:t>6</a:t>
            </a:r>
            <a:r>
              <a:rPr kumimoji="0" lang="en-GB" sz="3200" b="0" i="1" u="none" strike="noStrike" kern="1200" cap="none" spc="0" normalizeH="0" baseline="0" noProof="0" dirty="0">
                <a:ln>
                  <a:noFill/>
                </a:ln>
                <a:solidFill>
                  <a:prstClr val="black"/>
                </a:solidFill>
                <a:effectLst/>
                <a:uLnTx/>
                <a:uFillTx/>
                <a:latin typeface="+mj-lt"/>
                <a:ea typeface="+mn-ea"/>
                <a:cs typeface="+mn-cs"/>
              </a:rPr>
              <a:t>)</a:t>
            </a:r>
            <a:endParaRPr kumimoji="0" lang="en-US" sz="32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AC4071E1-E2B6-7CC5-8A4D-467702D9923A}"/>
              </a:ext>
            </a:extLst>
          </p:cNvPr>
          <p:cNvSpPr>
            <a:spLocks noGrp="1"/>
          </p:cNvSpPr>
          <p:nvPr>
            <p:ph idx="4294967295"/>
          </p:nvPr>
        </p:nvSpPr>
        <p:spPr>
          <a:xfrm>
            <a:off x="6624565" y="2856785"/>
            <a:ext cx="4841476" cy="2520942"/>
          </a:xfrm>
          <a:prstGeom prst="rect">
            <a:avLst/>
          </a:prstGeom>
        </p:spPr>
        <p:txBody>
          <a:bodyPr vert="horz" lIns="91440" tIns="45720" rIns="91440" bIns="45720" rtlCol="0">
            <a:normAutofit/>
          </a:bodyPr>
          <a:lstStyle/>
          <a:p>
            <a:pPr marL="0" indent="0">
              <a:lnSpc>
                <a:spcPct val="110000"/>
              </a:lnSpc>
              <a:spcBef>
                <a:spcPts val="0"/>
              </a:spcBef>
              <a:buNone/>
            </a:pPr>
            <a:r>
              <a:rPr lang="en-GB" sz="1200" dirty="0"/>
              <a:t>The purpose of this fact sheet is to provide an update on ASHRAE standards for refrigerants and to introduce the new refrigerants that have been awarded an «R» number over the last few years and introduced into the international market.</a:t>
            </a:r>
          </a:p>
        </p:txBody>
      </p:sp>
      <p:sp>
        <p:nvSpPr>
          <p:cNvPr id="13" name="TextBox 12">
            <a:extLst>
              <a:ext uri="{FF2B5EF4-FFF2-40B4-BE49-F238E27FC236}">
                <a16:creationId xmlns:a16="http://schemas.microsoft.com/office/drawing/2014/main" id="{E0B46AC9-691D-0829-F44F-2E05609EC637}"/>
              </a:ext>
            </a:extLst>
          </p:cNvPr>
          <p:cNvSpPr txBox="1"/>
          <p:nvPr/>
        </p:nvSpPr>
        <p:spPr>
          <a:xfrm>
            <a:off x="6553198" y="5185238"/>
            <a:ext cx="3734045" cy="1015663"/>
          </a:xfrm>
          <a:prstGeom prst="rect">
            <a:avLst/>
          </a:prstGeom>
          <a:noFill/>
        </p:spPr>
        <p:txBody>
          <a:bodyPr wrap="square">
            <a:spAutoFit/>
          </a:bodyPr>
          <a:lstStyle/>
          <a:p>
            <a:pPr>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br>
              <a:rPr kumimoji="0" lang="en-GB" sz="2000" b="0" i="0" u="none" strike="noStrike" kern="1200" cap="none" spc="0" normalizeH="0" baseline="0" noProof="0" dirty="0">
                <a:ln>
                  <a:noFill/>
                </a:ln>
                <a:solidFill>
                  <a:srgbClr val="1B3A7F"/>
                </a:solidFill>
                <a:effectLst/>
                <a:uLnTx/>
                <a:uFillTx/>
                <a:ea typeface="+mn-ea"/>
                <a:cs typeface="+mn-cs"/>
              </a:rPr>
            </a:br>
            <a:r>
              <a:rPr lang="en-US" sz="2000" dirty="0">
                <a:solidFill>
                  <a:srgbClr val="1B3A7F"/>
                </a:solidFill>
                <a:hlinkClick r:id="rId3">
                  <a:extLst>
                    <a:ext uri="{A12FA001-AC4F-418D-AE19-62706E023703}">
                      <ahyp:hlinkClr xmlns:ahyp="http://schemas.microsoft.com/office/drawing/2018/hyperlinkcolor" val="tx"/>
                    </a:ext>
                  </a:extLst>
                </a:hlinkClick>
              </a:rPr>
              <a:t>Lisez-le </a:t>
            </a:r>
            <a:r>
              <a:rPr lang="en-US" sz="2000" dirty="0" err="1">
                <a:solidFill>
                  <a:srgbClr val="1B3A7F"/>
                </a:solidFill>
                <a:hlinkClick r:id="rId3">
                  <a:extLst>
                    <a:ext uri="{A12FA001-AC4F-418D-AE19-62706E023703}">
                      <ahyp:hlinkClr xmlns:ahyp="http://schemas.microsoft.com/office/drawing/2018/hyperlinkcolor" val="tx"/>
                    </a:ext>
                  </a:extLst>
                </a:hlinkClick>
              </a:rPr>
              <a:t>en</a:t>
            </a:r>
            <a:r>
              <a:rPr lang="en-US" sz="2000" dirty="0">
                <a:solidFill>
                  <a:srgbClr val="1B3A7F"/>
                </a:solidFill>
                <a:hlinkClick r:id="rId3">
                  <a:extLst>
                    <a:ext uri="{A12FA001-AC4F-418D-AE19-62706E023703}">
                      <ahyp:hlinkClr xmlns:ahyp="http://schemas.microsoft.com/office/drawing/2018/hyperlinkcolor" val="tx"/>
                    </a:ext>
                  </a:extLst>
                </a:hlinkClick>
              </a:rPr>
              <a:t> français </a:t>
            </a:r>
            <a:r>
              <a:rPr lang="en-US" sz="2000" dirty="0" err="1">
                <a:solidFill>
                  <a:srgbClr val="1B3A7F"/>
                </a:solidFill>
                <a:hlinkClick r:id="rId3">
                  <a:extLst>
                    <a:ext uri="{A12FA001-AC4F-418D-AE19-62706E023703}">
                      <ahyp:hlinkClr xmlns:ahyp="http://schemas.microsoft.com/office/drawing/2018/hyperlinkcolor" val="tx"/>
                    </a:ext>
                  </a:extLst>
                </a:hlinkClick>
              </a:rPr>
              <a:t>ici</a:t>
            </a:r>
            <a:endParaRPr lang="en-US" sz="2000" dirty="0">
              <a:solidFill>
                <a:srgbClr val="1B3A7F"/>
              </a:solidFill>
            </a:endParaRPr>
          </a:p>
          <a:p>
            <a:pPr>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Español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5AFCA8FE-AB02-3DAE-AC1E-FE5D87BE26B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219083D1-26D7-B2EC-C4DC-FD19EAA1B71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17" name="Text Box 6">
            <a:extLst>
              <a:ext uri="{FF2B5EF4-FFF2-40B4-BE49-F238E27FC236}">
                <a16:creationId xmlns:a16="http://schemas.microsoft.com/office/drawing/2014/main" id="{7903466D-AE56-584F-D9B2-C9CD57872B91}"/>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19" name="Ellipse 18">
            <a:hlinkClick r:id="rId6" action="ppaction://hlinksldjump"/>
            <a:extLst>
              <a:ext uri="{FF2B5EF4-FFF2-40B4-BE49-F238E27FC236}">
                <a16:creationId xmlns:a16="http://schemas.microsoft.com/office/drawing/2014/main" id="{9B337F6D-BA16-5969-21A6-285C7D7CA1F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6" action="ppaction://hlinksldjump"/>
            <a:extLst>
              <a:ext uri="{FF2B5EF4-FFF2-40B4-BE49-F238E27FC236}">
                <a16:creationId xmlns:a16="http://schemas.microsoft.com/office/drawing/2014/main" id="{BD89D826-DA4E-08B5-70BA-E74677D35083}"/>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22" name="Ellipse 21">
            <a:hlinkClick r:id="rId8" action="ppaction://hlinksldjump"/>
            <a:extLst>
              <a:ext uri="{FF2B5EF4-FFF2-40B4-BE49-F238E27FC236}">
                <a16:creationId xmlns:a16="http://schemas.microsoft.com/office/drawing/2014/main" id="{E59D8C6A-DFD3-03DB-B4BC-D041D11418D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8" action="ppaction://hlinksldjump"/>
            <a:extLst>
              <a:ext uri="{FF2B5EF4-FFF2-40B4-BE49-F238E27FC236}">
                <a16:creationId xmlns:a16="http://schemas.microsoft.com/office/drawing/2014/main" id="{601F43FB-C0DB-378A-EA81-58B3BC05EF8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8" name="Picture 17">
            <a:extLst>
              <a:ext uri="{FF2B5EF4-FFF2-40B4-BE49-F238E27FC236}">
                <a16:creationId xmlns:a16="http://schemas.microsoft.com/office/drawing/2014/main" id="{5A05D5CE-66F8-22EB-EF25-E3D13FE0A079}"/>
              </a:ext>
            </a:extLst>
          </p:cNvPr>
          <p:cNvPicPr>
            <a:picLocks noChangeAspect="1"/>
          </p:cNvPicPr>
          <p:nvPr/>
        </p:nvPicPr>
        <p:blipFill>
          <a:blip r:embed="rId10"/>
          <a:stretch>
            <a:fillRect/>
          </a:stretch>
        </p:blipFill>
        <p:spPr>
          <a:xfrm>
            <a:off x="1524388" y="1128076"/>
            <a:ext cx="3082704" cy="4352711"/>
          </a:xfrm>
          <a:prstGeom prst="rect">
            <a:avLst/>
          </a:prstGeom>
        </p:spPr>
      </p:pic>
    </p:spTree>
    <p:extLst>
      <p:ext uri="{BB962C8B-B14F-4D97-AF65-F5344CB8AC3E}">
        <p14:creationId xmlns:p14="http://schemas.microsoft.com/office/powerpoint/2010/main" val="306764112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0"/>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1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2" grpId="0" animBg="1"/>
    </p:bld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491B2-90ED-AB10-3C27-1D994B2B8BF8}"/>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FCE5FED-2492-F9C1-B9C9-3B22F1154F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1110ADF2-3700-A4A1-6175-0BF460FFEA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C003BF6A-7F38-DEFF-F644-2AE7A98650B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F31B12EC-67DE-BEAF-865A-0A8524E6B09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611D8C0B-83D2-1BF1-672E-0C3F0D282A0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F10113EC-12AE-3D6D-97EC-12E292C07C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01A048B0-2235-75F3-F512-05937405417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ABCBF472-EB4C-3904-EB50-79234CFF43B1}"/>
              </a:ext>
            </a:extLst>
          </p:cNvPr>
          <p:cNvSpPr txBox="1"/>
          <p:nvPr/>
        </p:nvSpPr>
        <p:spPr>
          <a:xfrm>
            <a:off x="6693566" y="1460103"/>
            <a:ext cx="5106389"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Recognition of Prior Learning Scheme for Refrigeration and Air-Conditioning Servicing Technicians in Mongolia </a:t>
            </a:r>
            <a:r>
              <a:rPr kumimoji="0" lang="en-GB" sz="3200" b="0" i="1" u="none" strike="noStrike" kern="1200" cap="none" spc="0" normalizeH="0" baseline="0" noProof="0" dirty="0">
                <a:ln>
                  <a:noFill/>
                </a:ln>
                <a:solidFill>
                  <a:prstClr val="black"/>
                </a:solidFill>
                <a:effectLst/>
                <a:uLnTx/>
                <a:uFillTx/>
                <a:ea typeface="+mn-ea"/>
                <a:cs typeface="+mn-cs"/>
              </a:rPr>
              <a:t>(2023)</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DC651104-E693-6918-4742-BC3F4E806CEA}"/>
              </a:ext>
            </a:extLst>
          </p:cNvPr>
          <p:cNvSpPr>
            <a:spLocks noGrp="1"/>
          </p:cNvSpPr>
          <p:nvPr>
            <p:ph idx="4294967295"/>
          </p:nvPr>
        </p:nvSpPr>
        <p:spPr>
          <a:xfrm>
            <a:off x="6772880" y="3428999"/>
            <a:ext cx="5106390" cy="2535091"/>
          </a:xfrm>
          <a:prstGeom prst="rect">
            <a:avLst/>
          </a:prstGeom>
        </p:spPr>
        <p:txBody>
          <a:bodyPr vert="horz" lIns="91440" tIns="45720" rIns="91440" bIns="45720" rtlCol="0">
            <a:normAutofit/>
          </a:bodyPr>
          <a:lstStyle/>
          <a:p>
            <a:pPr marL="0" indent="0">
              <a:lnSpc>
                <a:spcPct val="110000"/>
              </a:lnSpc>
              <a:spcBef>
                <a:spcPts val="0"/>
              </a:spcBef>
              <a:buNone/>
            </a:pPr>
            <a:r>
              <a:rPr lang="en-US" sz="1300" dirty="0"/>
              <a:t>The Recognition of Prior Learning (RPL) process can help those in the industry acquire a formal qualification that matches their knowledge and skills and thereby contributes to improving their employability, mobility, and lifelong learning. RPL can make a significant contribution to providing the relevant learning framework necessary for the present and ongoing maintenance of a quality workforce, especially in the RAC servicing sector. In Mongolia, the RPL process has been rolled out in over 30 TVET trades in the construction, mining, and other sectors, including apparel and culinary, etc. Mongolia initiated the RPL scheme for RAC servicing technicians as part of their implementation of the HPMP in cooperation with various national stakeholders.</a:t>
            </a:r>
          </a:p>
        </p:txBody>
      </p:sp>
      <p:sp>
        <p:nvSpPr>
          <p:cNvPr id="2" name="TextBox 1">
            <a:extLst>
              <a:ext uri="{FF2B5EF4-FFF2-40B4-BE49-F238E27FC236}">
                <a16:creationId xmlns:a16="http://schemas.microsoft.com/office/drawing/2014/main" id="{7E6033AF-CB41-1E12-DF84-145DD7D78D2E}"/>
              </a:ext>
            </a:extLst>
          </p:cNvPr>
          <p:cNvSpPr txBox="1"/>
          <p:nvPr/>
        </p:nvSpPr>
        <p:spPr>
          <a:xfrm>
            <a:off x="6772880" y="6010935"/>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8" name="Ellipse 7">
            <a:extLst>
              <a:ext uri="{FF2B5EF4-FFF2-40B4-BE49-F238E27FC236}">
                <a16:creationId xmlns:a16="http://schemas.microsoft.com/office/drawing/2014/main" id="{796D64CA-DD1D-9A2C-4A76-E420DF7254F9}"/>
              </a:ext>
            </a:extLst>
          </p:cNvPr>
          <p:cNvSpPr/>
          <p:nvPr/>
        </p:nvSpPr>
        <p:spPr>
          <a:xfrm>
            <a:off x="-1083530" y="-880367"/>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E5C6A30A-4FF9-40C4-0AF2-F7EF005ADE3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8" name="Image 17" descr="Une image contenant texte, capture d’écran, Brochure, lettre&#10;&#10;Description générée automatiquement">
            <a:hlinkClick r:id="rId2"/>
            <a:extLst>
              <a:ext uri="{FF2B5EF4-FFF2-40B4-BE49-F238E27FC236}">
                <a16:creationId xmlns:a16="http://schemas.microsoft.com/office/drawing/2014/main" id="{CEF76931-AE7B-E492-4A21-8FB5F3BFBED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6318" y="952772"/>
            <a:ext cx="3322403" cy="4703320"/>
          </a:xfrm>
          <a:prstGeom prst="rect">
            <a:avLst/>
          </a:prstGeom>
        </p:spPr>
      </p:pic>
      <p:sp>
        <p:nvSpPr>
          <p:cNvPr id="3" name="Text Box 6">
            <a:extLst>
              <a:ext uri="{FF2B5EF4-FFF2-40B4-BE49-F238E27FC236}">
                <a16:creationId xmlns:a16="http://schemas.microsoft.com/office/drawing/2014/main" id="{37F0251B-728C-50D0-68A8-178D0333649B}"/>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17" name="Ellipse 16">
            <a:hlinkClick r:id="rId5" action="ppaction://hlinksldjump"/>
            <a:extLst>
              <a:ext uri="{FF2B5EF4-FFF2-40B4-BE49-F238E27FC236}">
                <a16:creationId xmlns:a16="http://schemas.microsoft.com/office/drawing/2014/main" id="{76A037CB-65E6-4DF6-D0A2-3B49A5E1C5A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Cercle avec flèche gauche avec un remplissage uni">
            <a:hlinkClick r:id="rId5" action="ppaction://hlinksldjump"/>
            <a:extLst>
              <a:ext uri="{FF2B5EF4-FFF2-40B4-BE49-F238E27FC236}">
                <a16:creationId xmlns:a16="http://schemas.microsoft.com/office/drawing/2014/main" id="{1D37DC75-FD24-4B03-EF52-5C263D2F5AF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0" name="Ellipse 19">
            <a:hlinkClick r:id="rId7" action="ppaction://hlinksldjump"/>
            <a:extLst>
              <a:ext uri="{FF2B5EF4-FFF2-40B4-BE49-F238E27FC236}">
                <a16:creationId xmlns:a16="http://schemas.microsoft.com/office/drawing/2014/main" id="{CB6197E3-481D-EA98-A225-A6D13024209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7" action="ppaction://hlinksldjump"/>
            <a:extLst>
              <a:ext uri="{FF2B5EF4-FFF2-40B4-BE49-F238E27FC236}">
                <a16:creationId xmlns:a16="http://schemas.microsoft.com/office/drawing/2014/main" id="{53628B33-0EDE-C08C-82D1-3FB9C6F8DA4F}"/>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15080521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7"/>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17"/>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20" grpId="0" animBg="1"/>
    </p:bld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D2D8D-8D9A-EA4D-F80A-3CB976EB1A32}"/>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1938A67-6CF0-E1F7-EE4B-AE333F6E33F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4A57B7C6-9238-6573-56DA-2B9F7B56884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B316C0C6-E252-DDA3-61A3-DDEF2A5D3E7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770D28F8-7365-B641-7937-0FA7C10A62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EAFE2C9E-C31D-C9AE-BFDC-F0E5CE0439A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950CA046-FC7D-E11C-CDDF-0AE6B6C64E0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B2549DE0-6534-838D-D9FC-F1AA93691CC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2" name="TextBox 1">
            <a:extLst>
              <a:ext uri="{FF2B5EF4-FFF2-40B4-BE49-F238E27FC236}">
                <a16:creationId xmlns:a16="http://schemas.microsoft.com/office/drawing/2014/main" id="{80017D05-4B38-B261-B7BE-6C4948A317CD}"/>
              </a:ext>
            </a:extLst>
          </p:cNvPr>
          <p:cNvSpPr txBox="1"/>
          <p:nvPr/>
        </p:nvSpPr>
        <p:spPr>
          <a:xfrm>
            <a:off x="6855216" y="4923297"/>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AB1435D6-D870-6D9E-2A93-68A17A27527D}"/>
              </a:ext>
            </a:extLst>
          </p:cNvPr>
          <p:cNvSpPr txBox="1"/>
          <p:nvPr/>
        </p:nvSpPr>
        <p:spPr>
          <a:xfrm>
            <a:off x="6850610" y="5338099"/>
            <a:ext cx="3340892" cy="400110"/>
          </a:xfrm>
          <a:prstGeom prst="rect">
            <a:avLst/>
          </a:prstGeom>
          <a:noFill/>
        </p:spPr>
        <p:txBody>
          <a:bodyPr wrap="square">
            <a:spAutoFit/>
          </a:bodyPr>
          <a:lstStyle/>
          <a:p>
            <a:r>
              <a:rPr lang="az-Cyrl-AZ" sz="2000" dirty="0">
                <a:solidFill>
                  <a:srgbClr val="1B3A7F"/>
                </a:solidFill>
                <a:hlinkClick r:id="rId3">
                  <a:extLst>
                    <a:ext uri="{A12FA001-AC4F-418D-AE19-62706E023703}">
                      <ahyp:hlinkClr xmlns:ahyp="http://schemas.microsoft.com/office/drawing/2018/hyperlinkcolor" val="tx"/>
                    </a:ext>
                  </a:extLst>
                </a:hlinkClick>
              </a:rPr>
              <a:t>Читать на русском здесь</a:t>
            </a:r>
            <a:endParaRPr lang="en-GB" sz="2000" dirty="0">
              <a:solidFill>
                <a:srgbClr val="1B3A7F"/>
              </a:solidFill>
            </a:endParaRPr>
          </a:p>
        </p:txBody>
      </p:sp>
      <p:sp>
        <p:nvSpPr>
          <p:cNvPr id="7" name="TextBox 6">
            <a:extLst>
              <a:ext uri="{FF2B5EF4-FFF2-40B4-BE49-F238E27FC236}">
                <a16:creationId xmlns:a16="http://schemas.microsoft.com/office/drawing/2014/main" id="{6149A20E-3639-5544-4ADC-904D69906292}"/>
              </a:ext>
            </a:extLst>
          </p:cNvPr>
          <p:cNvSpPr txBox="1"/>
          <p:nvPr/>
        </p:nvSpPr>
        <p:spPr>
          <a:xfrm>
            <a:off x="6850610" y="5760019"/>
            <a:ext cx="2880424" cy="400110"/>
          </a:xfrm>
          <a:prstGeom prst="rect">
            <a:avLst/>
          </a:prstGeom>
          <a:noFill/>
        </p:spPr>
        <p:txBody>
          <a:bodyPr wrap="square">
            <a:spAutoFit/>
          </a:bodyPr>
          <a:lstStyle/>
          <a:p>
            <a:r>
              <a:rPr lang="en-GB" sz="2000" dirty="0" err="1">
                <a:solidFill>
                  <a:srgbClr val="1B3A7F"/>
                </a:solidFill>
                <a:hlinkClick r:id="rId4">
                  <a:extLst>
                    <a:ext uri="{A12FA001-AC4F-418D-AE19-62706E023703}">
                      <ahyp:hlinkClr xmlns:ahyp="http://schemas.microsoft.com/office/drawing/2018/hyperlinkcolor" val="tx"/>
                    </a:ext>
                  </a:extLst>
                </a:hlinkClick>
              </a:rPr>
              <a:t>Léalo</a:t>
            </a:r>
            <a:r>
              <a:rPr lang="en-GB" sz="2000" dirty="0">
                <a:solidFill>
                  <a:srgbClr val="1B3A7F"/>
                </a:solidFill>
                <a:hlinkClick r:id="rId4">
                  <a:extLst>
                    <a:ext uri="{A12FA001-AC4F-418D-AE19-62706E023703}">
                      <ahyp:hlinkClr xmlns:ahyp="http://schemas.microsoft.com/office/drawing/2018/hyperlinkcolor" val="tx"/>
                    </a:ext>
                  </a:extLst>
                </a:hlinkClick>
              </a:rPr>
              <a:t> </a:t>
            </a:r>
            <a:r>
              <a:rPr lang="en-GB" sz="2000" dirty="0" err="1">
                <a:solidFill>
                  <a:srgbClr val="1B3A7F"/>
                </a:solidFill>
                <a:hlinkClick r:id="rId4">
                  <a:extLst>
                    <a:ext uri="{A12FA001-AC4F-418D-AE19-62706E023703}">
                      <ahyp:hlinkClr xmlns:ahyp="http://schemas.microsoft.com/office/drawing/2018/hyperlinkcolor" val="tx"/>
                    </a:ext>
                  </a:extLst>
                </a:hlinkClick>
              </a:rPr>
              <a:t>en</a:t>
            </a:r>
            <a:r>
              <a:rPr lang="en-GB" sz="2000" dirty="0">
                <a:solidFill>
                  <a:srgbClr val="1B3A7F"/>
                </a:solidFill>
                <a:hlinkClick r:id="rId4">
                  <a:extLst>
                    <a:ext uri="{A12FA001-AC4F-418D-AE19-62706E023703}">
                      <ahyp:hlinkClr xmlns:ahyp="http://schemas.microsoft.com/office/drawing/2018/hyperlinkcolor" val="tx"/>
                    </a:ext>
                  </a:extLst>
                </a:hlinkClick>
              </a:rPr>
              <a:t> </a:t>
            </a:r>
            <a:r>
              <a:rPr lang="en-GB" sz="2000" dirty="0" err="1">
                <a:solidFill>
                  <a:srgbClr val="1B3A7F"/>
                </a:solidFill>
                <a:hlinkClick r:id="rId4">
                  <a:extLst>
                    <a:ext uri="{A12FA001-AC4F-418D-AE19-62706E023703}">
                      <ahyp:hlinkClr xmlns:ahyp="http://schemas.microsoft.com/office/drawing/2018/hyperlinkcolor" val="tx"/>
                    </a:ext>
                  </a:extLst>
                </a:hlinkClick>
              </a:rPr>
              <a:t>español</a:t>
            </a:r>
            <a:r>
              <a:rPr lang="en-GB" sz="2000" dirty="0">
                <a:solidFill>
                  <a:srgbClr val="1B3A7F"/>
                </a:solidFill>
                <a:hlinkClick r:id="rId4">
                  <a:extLst>
                    <a:ext uri="{A12FA001-AC4F-418D-AE19-62706E023703}">
                      <ahyp:hlinkClr xmlns:ahyp="http://schemas.microsoft.com/office/drawing/2018/hyperlinkcolor" val="tx"/>
                    </a:ext>
                  </a:extLst>
                </a:hlinkClick>
              </a:rPr>
              <a:t> </a:t>
            </a:r>
            <a:r>
              <a:rPr lang="en-GB" sz="2000" dirty="0" err="1">
                <a:solidFill>
                  <a:srgbClr val="1B3A7F"/>
                </a:solidFill>
                <a:hlinkClick r:id="rId4">
                  <a:extLst>
                    <a:ext uri="{A12FA001-AC4F-418D-AE19-62706E023703}">
                      <ahyp:hlinkClr xmlns:ahyp="http://schemas.microsoft.com/office/drawing/2018/hyperlinkcolor" val="tx"/>
                    </a:ext>
                  </a:extLst>
                </a:hlinkClick>
              </a:rPr>
              <a:t>aquí</a:t>
            </a:r>
            <a:endParaRPr lang="en-GB" sz="2000" dirty="0">
              <a:solidFill>
                <a:srgbClr val="1B3A7F"/>
              </a:solidFill>
            </a:endParaRPr>
          </a:p>
        </p:txBody>
      </p:sp>
      <p:sp>
        <p:nvSpPr>
          <p:cNvPr id="10" name="Ellipse 9">
            <a:extLst>
              <a:ext uri="{FF2B5EF4-FFF2-40B4-BE49-F238E27FC236}">
                <a16:creationId xmlns:a16="http://schemas.microsoft.com/office/drawing/2014/main" id="{D77BCB29-BCC7-28EE-979E-227E6438502E}"/>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23300BB5-622E-F8D4-BA91-53A4A757D62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20" name="Image 19" descr="Une image contenant texte, capture d’écran, Site web, Page web&#10;&#10;Description générée automatiquement">
            <a:hlinkClick r:id="rId2"/>
            <a:extLst>
              <a:ext uri="{FF2B5EF4-FFF2-40B4-BE49-F238E27FC236}">
                <a16:creationId xmlns:a16="http://schemas.microsoft.com/office/drawing/2014/main" id="{44FAB884-F6A9-A3F9-70BC-A5A50E5A286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13088" y="982882"/>
            <a:ext cx="3220482" cy="4555272"/>
          </a:xfrm>
          <a:prstGeom prst="rect">
            <a:avLst/>
          </a:prstGeom>
        </p:spPr>
      </p:pic>
      <p:sp>
        <p:nvSpPr>
          <p:cNvPr id="3" name="Text Box 6">
            <a:extLst>
              <a:ext uri="{FF2B5EF4-FFF2-40B4-BE49-F238E27FC236}">
                <a16:creationId xmlns:a16="http://schemas.microsoft.com/office/drawing/2014/main" id="{3BE67890-09DE-2676-B122-93A712928763}"/>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19" name="Ellipse 18">
            <a:hlinkClick r:id="rId7" action="ppaction://hlinksldjump"/>
            <a:extLst>
              <a:ext uri="{FF2B5EF4-FFF2-40B4-BE49-F238E27FC236}">
                <a16:creationId xmlns:a16="http://schemas.microsoft.com/office/drawing/2014/main" id="{A62C623E-0556-961B-BEBE-4A4CAB54E360}"/>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Cercle avec flèche gauche avec un remplissage uni">
            <a:hlinkClick r:id="rId7" action="ppaction://hlinksldjump"/>
            <a:extLst>
              <a:ext uri="{FF2B5EF4-FFF2-40B4-BE49-F238E27FC236}">
                <a16:creationId xmlns:a16="http://schemas.microsoft.com/office/drawing/2014/main" id="{5088F33A-7C49-F10F-1B33-113FE95F3B1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2" name="Ellipse 21">
            <a:hlinkClick r:id="rId9" action="ppaction://hlinksldjump"/>
            <a:extLst>
              <a:ext uri="{FF2B5EF4-FFF2-40B4-BE49-F238E27FC236}">
                <a16:creationId xmlns:a16="http://schemas.microsoft.com/office/drawing/2014/main" id="{031579EF-213E-AA1A-1CCD-F3666573439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3" name="Graphique 22" descr="Logement avec un remplissage uni">
            <a:hlinkClick r:id="rId9" action="ppaction://hlinksldjump"/>
            <a:extLst>
              <a:ext uri="{FF2B5EF4-FFF2-40B4-BE49-F238E27FC236}">
                <a16:creationId xmlns:a16="http://schemas.microsoft.com/office/drawing/2014/main" id="{0EA809E1-6789-9F94-5FBA-E5E450CA83DD}"/>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8" name="TextBox 13">
            <a:extLst>
              <a:ext uri="{FF2B5EF4-FFF2-40B4-BE49-F238E27FC236}">
                <a16:creationId xmlns:a16="http://schemas.microsoft.com/office/drawing/2014/main" id="{FEE79C92-5039-0E1E-B750-D9C00A644AD5}"/>
              </a:ext>
            </a:extLst>
          </p:cNvPr>
          <p:cNvSpPr txBox="1"/>
          <p:nvPr/>
        </p:nvSpPr>
        <p:spPr>
          <a:xfrm>
            <a:off x="6779439" y="1318222"/>
            <a:ext cx="5227008" cy="1325563"/>
          </a:xfrm>
        </p:spPr>
        <p:txBody>
          <a:bodyPr vert="horz" lIns="91440" tIns="45720" rIns="91440" bIns="45720" rtlCol="0" anchor="ctr">
            <a:normAutofit fontScale="85000" lnSpcReduction="2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i="0" u="none" strike="noStrike" kern="1200" cap="none" spc="0" normalizeH="0" baseline="0" noProof="0" dirty="0">
                <a:ln>
                  <a:noFill/>
                </a:ln>
                <a:solidFill>
                  <a:prstClr val="black"/>
                </a:solidFill>
                <a:effectLst/>
                <a:uLnTx/>
                <a:uFillTx/>
                <a:latin typeface="+mj-lt"/>
                <a:ea typeface="+mn-ea"/>
                <a:cs typeface="+mn-cs"/>
              </a:rPr>
              <a:t>How to set up and manage logbooks for refrigeration, air-conditioning, heat pump and other types of equipment (2023)</a:t>
            </a:r>
          </a:p>
        </p:txBody>
      </p:sp>
      <p:sp>
        <p:nvSpPr>
          <p:cNvPr id="9" name="Content Placeholder 2">
            <a:extLst>
              <a:ext uri="{FF2B5EF4-FFF2-40B4-BE49-F238E27FC236}">
                <a16:creationId xmlns:a16="http://schemas.microsoft.com/office/drawing/2014/main" id="{C831524D-D6AB-8CD7-E7DE-62DF78A754FD}"/>
              </a:ext>
            </a:extLst>
          </p:cNvPr>
          <p:cNvSpPr txBox="1">
            <a:spLocks/>
          </p:cNvSpPr>
          <p:nvPr/>
        </p:nvSpPr>
        <p:spPr>
          <a:xfrm>
            <a:off x="6779439" y="2609400"/>
            <a:ext cx="4729119" cy="2330735"/>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0"/>
              </a:spcBef>
              <a:buFont typeface="Arial" panose="020B0604020202020204" pitchFamily="34" charset="0"/>
              <a:buNone/>
            </a:pPr>
            <a:r>
              <a:rPr lang="fr-FR" sz="1300" dirty="0">
                <a:solidFill>
                  <a:srgbClr val="1E1E1E"/>
                </a:solidFill>
              </a:rPr>
              <a:t>This </a:t>
            </a:r>
            <a:r>
              <a:rPr lang="fr-FR" sz="1300" dirty="0" err="1">
                <a:solidFill>
                  <a:srgbClr val="1E1E1E"/>
                </a:solidFill>
              </a:rPr>
              <a:t>technical</a:t>
            </a:r>
            <a:r>
              <a:rPr lang="fr-FR" sz="1300" dirty="0">
                <a:solidFill>
                  <a:srgbClr val="1E1E1E"/>
                </a:solidFill>
              </a:rPr>
              <a:t> brief </a:t>
            </a:r>
            <a:r>
              <a:rPr lang="fr-FR" sz="1300" dirty="0" err="1">
                <a:solidFill>
                  <a:srgbClr val="1E1E1E"/>
                </a:solidFill>
              </a:rPr>
              <a:t>reflects</a:t>
            </a:r>
            <a:r>
              <a:rPr lang="fr-FR" sz="1300" dirty="0">
                <a:solidFill>
                  <a:srgbClr val="1E1E1E"/>
                </a:solidFill>
              </a:rPr>
              <a:t> the Polish </a:t>
            </a:r>
            <a:r>
              <a:rPr lang="fr-FR" sz="1300" dirty="0" err="1">
                <a:solidFill>
                  <a:srgbClr val="1E1E1E"/>
                </a:solidFill>
              </a:rPr>
              <a:t>experience</a:t>
            </a:r>
            <a:r>
              <a:rPr lang="fr-FR" sz="1300" dirty="0">
                <a:solidFill>
                  <a:srgbClr val="1E1E1E"/>
                </a:solidFill>
              </a:rPr>
              <a:t> of setting up and </a:t>
            </a:r>
            <a:r>
              <a:rPr lang="fr-FR" sz="1300" dirty="0" err="1">
                <a:solidFill>
                  <a:srgbClr val="1E1E1E"/>
                </a:solidFill>
              </a:rPr>
              <a:t>managing</a:t>
            </a:r>
            <a:r>
              <a:rPr lang="fr-FR" sz="1300" dirty="0">
                <a:solidFill>
                  <a:srgbClr val="1E1E1E"/>
                </a:solidFill>
              </a:rPr>
              <a:t> </a:t>
            </a:r>
            <a:r>
              <a:rPr lang="fr-FR" sz="1300" dirty="0" err="1">
                <a:solidFill>
                  <a:srgbClr val="1E1E1E"/>
                </a:solidFill>
              </a:rPr>
              <a:t>logbooks</a:t>
            </a:r>
            <a:r>
              <a:rPr lang="fr-FR" sz="1300" dirty="0">
                <a:solidFill>
                  <a:srgbClr val="1E1E1E"/>
                </a:solidFill>
              </a:rPr>
              <a:t> for </a:t>
            </a:r>
            <a:r>
              <a:rPr lang="fr-FR" sz="1300" dirty="0" err="1">
                <a:solidFill>
                  <a:srgbClr val="1E1E1E"/>
                </a:solidFill>
              </a:rPr>
              <a:t>refrigeration</a:t>
            </a:r>
            <a:r>
              <a:rPr lang="fr-FR" sz="1300" dirty="0">
                <a:solidFill>
                  <a:srgbClr val="1E1E1E"/>
                </a:solidFill>
              </a:rPr>
              <a:t>, air-</a:t>
            </a:r>
            <a:r>
              <a:rPr lang="fr-FR" sz="1300" dirty="0" err="1">
                <a:solidFill>
                  <a:srgbClr val="1E1E1E"/>
                </a:solidFill>
              </a:rPr>
              <a:t>conditioning</a:t>
            </a:r>
            <a:r>
              <a:rPr lang="fr-FR" sz="1300" dirty="0">
                <a:solidFill>
                  <a:srgbClr val="1E1E1E"/>
                </a:solidFill>
              </a:rPr>
              <a:t>, </a:t>
            </a:r>
            <a:r>
              <a:rPr lang="fr-FR" sz="1300" dirty="0" err="1">
                <a:solidFill>
                  <a:srgbClr val="1E1E1E"/>
                </a:solidFill>
              </a:rPr>
              <a:t>heat</a:t>
            </a:r>
            <a:r>
              <a:rPr lang="fr-FR" sz="1300" dirty="0">
                <a:solidFill>
                  <a:srgbClr val="1E1E1E"/>
                </a:solidFill>
              </a:rPr>
              <a:t> </a:t>
            </a:r>
            <a:r>
              <a:rPr lang="fr-FR" sz="1300" dirty="0" err="1">
                <a:solidFill>
                  <a:srgbClr val="1E1E1E"/>
                </a:solidFill>
              </a:rPr>
              <a:t>pump</a:t>
            </a:r>
            <a:r>
              <a:rPr lang="fr-FR" sz="1300" dirty="0">
                <a:solidFill>
                  <a:srgbClr val="1E1E1E"/>
                </a:solidFill>
              </a:rPr>
              <a:t> (RACHP) and </a:t>
            </a:r>
            <a:r>
              <a:rPr lang="fr-FR" sz="1300" dirty="0" err="1">
                <a:solidFill>
                  <a:srgbClr val="1E1E1E"/>
                </a:solidFill>
              </a:rPr>
              <a:t>other</a:t>
            </a:r>
            <a:r>
              <a:rPr lang="fr-FR" sz="1300" dirty="0">
                <a:solidFill>
                  <a:srgbClr val="1E1E1E"/>
                </a:solidFill>
              </a:rPr>
              <a:t> types of </a:t>
            </a:r>
            <a:r>
              <a:rPr lang="fr-FR" sz="1300" dirty="0" err="1">
                <a:solidFill>
                  <a:srgbClr val="1E1E1E"/>
                </a:solidFill>
              </a:rPr>
              <a:t>equipment</a:t>
            </a:r>
            <a:r>
              <a:rPr lang="fr-FR" sz="1300" dirty="0">
                <a:solidFill>
                  <a:srgbClr val="1E1E1E"/>
                </a:solidFill>
              </a:rPr>
              <a:t>. It </a:t>
            </a:r>
            <a:r>
              <a:rPr lang="fr-FR" sz="1300" dirty="0" err="1">
                <a:solidFill>
                  <a:srgbClr val="1E1E1E"/>
                </a:solidFill>
              </a:rPr>
              <a:t>also</a:t>
            </a:r>
            <a:r>
              <a:rPr lang="fr-FR" sz="1300" dirty="0">
                <a:solidFill>
                  <a:srgbClr val="1E1E1E"/>
                </a:solidFill>
              </a:rPr>
              <a:t> </a:t>
            </a:r>
            <a:r>
              <a:rPr lang="fr-FR" sz="1300" dirty="0" err="1">
                <a:solidFill>
                  <a:srgbClr val="1E1E1E"/>
                </a:solidFill>
              </a:rPr>
              <a:t>provides</a:t>
            </a:r>
            <a:r>
              <a:rPr lang="fr-FR" sz="1300" dirty="0">
                <a:solidFill>
                  <a:srgbClr val="1E1E1E"/>
                </a:solidFill>
              </a:rPr>
              <a:t> </a:t>
            </a:r>
            <a:r>
              <a:rPr lang="fr-FR" sz="1300" dirty="0" err="1">
                <a:solidFill>
                  <a:srgbClr val="1E1E1E"/>
                </a:solidFill>
              </a:rPr>
              <a:t>examples</a:t>
            </a:r>
            <a:r>
              <a:rPr lang="fr-FR" sz="1300" dirty="0">
                <a:solidFill>
                  <a:srgbClr val="1E1E1E"/>
                </a:solidFill>
              </a:rPr>
              <a:t> of </a:t>
            </a:r>
            <a:r>
              <a:rPr lang="fr-FR" sz="1300" dirty="0" err="1">
                <a:solidFill>
                  <a:srgbClr val="1E1E1E"/>
                </a:solidFill>
              </a:rPr>
              <a:t>similar</a:t>
            </a:r>
            <a:r>
              <a:rPr lang="fr-FR" sz="1300" dirty="0">
                <a:solidFill>
                  <a:srgbClr val="1E1E1E"/>
                </a:solidFill>
              </a:rPr>
              <a:t> </a:t>
            </a:r>
            <a:r>
              <a:rPr lang="fr-FR" sz="1300" dirty="0" err="1">
                <a:solidFill>
                  <a:srgbClr val="1E1E1E"/>
                </a:solidFill>
              </a:rPr>
              <a:t>equipment</a:t>
            </a:r>
            <a:r>
              <a:rPr lang="fr-FR" sz="1300" dirty="0">
                <a:solidFill>
                  <a:srgbClr val="1E1E1E"/>
                </a:solidFill>
              </a:rPr>
              <a:t> </a:t>
            </a:r>
            <a:r>
              <a:rPr lang="fr-FR" sz="1300" dirty="0" err="1">
                <a:solidFill>
                  <a:srgbClr val="1E1E1E"/>
                </a:solidFill>
              </a:rPr>
              <a:t>databases</a:t>
            </a:r>
            <a:r>
              <a:rPr lang="fr-FR" sz="1300" dirty="0">
                <a:solidFill>
                  <a:srgbClr val="1E1E1E"/>
                </a:solidFill>
              </a:rPr>
              <a:t> </a:t>
            </a:r>
            <a:r>
              <a:rPr lang="fr-FR" sz="1300" dirty="0" err="1">
                <a:solidFill>
                  <a:srgbClr val="1E1E1E"/>
                </a:solidFill>
              </a:rPr>
              <a:t>used</a:t>
            </a:r>
            <a:r>
              <a:rPr lang="fr-FR" sz="1300" dirty="0">
                <a:solidFill>
                  <a:srgbClr val="1E1E1E"/>
                </a:solidFill>
              </a:rPr>
              <a:t> in </a:t>
            </a:r>
            <a:r>
              <a:rPr lang="fr-FR" sz="1300" dirty="0" err="1">
                <a:solidFill>
                  <a:srgbClr val="1E1E1E"/>
                </a:solidFill>
              </a:rPr>
              <a:t>other</a:t>
            </a:r>
            <a:r>
              <a:rPr lang="fr-FR" sz="1300" dirty="0">
                <a:solidFill>
                  <a:srgbClr val="1E1E1E"/>
                </a:solidFill>
              </a:rPr>
              <a:t> </a:t>
            </a:r>
            <a:r>
              <a:rPr lang="fr-FR" sz="1300" dirty="0" err="1">
                <a:solidFill>
                  <a:srgbClr val="1E1E1E"/>
                </a:solidFill>
              </a:rPr>
              <a:t>developed</a:t>
            </a:r>
            <a:r>
              <a:rPr lang="fr-FR" sz="1300" dirty="0">
                <a:solidFill>
                  <a:srgbClr val="1E1E1E"/>
                </a:solidFill>
              </a:rPr>
              <a:t> and </a:t>
            </a:r>
            <a:r>
              <a:rPr lang="fr-FR" sz="1300" dirty="0" err="1">
                <a:solidFill>
                  <a:srgbClr val="1E1E1E"/>
                </a:solidFill>
              </a:rPr>
              <a:t>developing</a:t>
            </a:r>
            <a:r>
              <a:rPr lang="fr-FR" sz="1300" dirty="0">
                <a:solidFill>
                  <a:srgbClr val="1E1E1E"/>
                </a:solidFill>
              </a:rPr>
              <a:t> countries.</a:t>
            </a:r>
            <a:endParaRPr lang="en-US" sz="1300" dirty="0"/>
          </a:p>
        </p:txBody>
      </p:sp>
    </p:spTree>
    <p:extLst>
      <p:ext uri="{BB962C8B-B14F-4D97-AF65-F5344CB8AC3E}">
        <p14:creationId xmlns:p14="http://schemas.microsoft.com/office/powerpoint/2010/main" val="66105153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1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2"/>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2" grpId="0" animBg="1"/>
    </p:bld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BAD78-F784-5AC5-FB71-B43B7AEEE80E}"/>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B193FAC-41D1-F0D6-0921-F1EC460377E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39C333F8-DF57-14D9-8636-5220AFBBC7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1FBB0291-A49F-AF5A-09C9-1F2D86CF2B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AC44EB7A-D382-703A-F9D6-8DF6F0E2329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2FD389C4-13C8-38D2-79C6-73B5CF9F65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12D8E159-CB40-654F-EDA7-75F98D98D2C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C277E67A-2301-2699-11D2-AC16936CBE7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9272989B-75D8-7C09-55E7-4AEB3A8BD343}"/>
              </a:ext>
            </a:extLst>
          </p:cNvPr>
          <p:cNvSpPr txBox="1"/>
          <p:nvPr/>
        </p:nvSpPr>
        <p:spPr>
          <a:xfrm>
            <a:off x="6553197" y="1165150"/>
            <a:ext cx="4805365" cy="1325563"/>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u="none" strike="noStrike" kern="1200" cap="none" spc="0" normalizeH="0" baseline="0" noProof="0" dirty="0">
                <a:ln>
                  <a:noFill/>
                </a:ln>
                <a:solidFill>
                  <a:prstClr val="black"/>
                </a:solidFill>
                <a:effectLst/>
                <a:uLnTx/>
                <a:uFillTx/>
                <a:latin typeface="+mj-lt"/>
                <a:ea typeface="+mn-ea"/>
                <a:cs typeface="+mn-cs"/>
              </a:rPr>
              <a:t>Cold Chain Technology Brief - Fishing Vessel Applications </a:t>
            </a:r>
            <a:r>
              <a:rPr kumimoji="0" lang="en-GB" sz="3200" b="0" u="none" strike="noStrike" kern="1200" cap="none" spc="0" normalizeH="0" baseline="0" noProof="0" dirty="0">
                <a:ln>
                  <a:noFill/>
                </a:ln>
                <a:solidFill>
                  <a:prstClr val="black"/>
                </a:solidFill>
                <a:effectLst/>
                <a:uLnTx/>
                <a:uFillTx/>
                <a:latin typeface="+mj-lt"/>
                <a:ea typeface="+mn-ea"/>
                <a:cs typeface="+mn-cs"/>
              </a:rPr>
              <a:t>(2025)</a:t>
            </a:r>
            <a:endParaRPr kumimoji="0" lang="en-US" sz="3200" b="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0D0A9CC4-7464-A253-4A21-07F20B7A7A72}"/>
              </a:ext>
            </a:extLst>
          </p:cNvPr>
          <p:cNvSpPr>
            <a:spLocks noGrp="1"/>
          </p:cNvSpPr>
          <p:nvPr>
            <p:ph idx="4294967295"/>
          </p:nvPr>
        </p:nvSpPr>
        <p:spPr>
          <a:xfrm>
            <a:off x="6577085" y="2611873"/>
            <a:ext cx="5157716" cy="1634251"/>
          </a:xfrm>
          <a:prstGeom prst="rect">
            <a:avLst/>
          </a:prstGeom>
        </p:spPr>
        <p:txBody>
          <a:bodyPr vert="horz" lIns="91440" tIns="45720" rIns="91440" bIns="45720" rtlCol="0">
            <a:noAutofit/>
          </a:bodyPr>
          <a:lstStyle/>
          <a:p>
            <a:pPr marL="0" indent="0">
              <a:lnSpc>
                <a:spcPct val="110000"/>
              </a:lnSpc>
              <a:spcBef>
                <a:spcPts val="0"/>
              </a:spcBef>
              <a:buNone/>
            </a:pPr>
            <a:r>
              <a:rPr lang="en-US" sz="1200" dirty="0"/>
              <a:t>The global fishing sector faces a dual challenge: the lack of adequate onboard chilling systems leads to significant food loss, while the continued use of high-GWP refrigerants threatens environmental integrity and public health.</a:t>
            </a:r>
          </a:p>
          <a:p>
            <a:pPr marL="0" indent="0">
              <a:lnSpc>
                <a:spcPct val="110000"/>
              </a:lnSpc>
              <a:spcBef>
                <a:spcPts val="0"/>
              </a:spcBef>
              <a:buNone/>
            </a:pPr>
            <a:endParaRPr lang="en-US" sz="1200" dirty="0"/>
          </a:p>
          <a:p>
            <a:pPr marL="0" indent="0">
              <a:lnSpc>
                <a:spcPct val="110000"/>
              </a:lnSpc>
              <a:spcBef>
                <a:spcPts val="0"/>
              </a:spcBef>
              <a:buNone/>
            </a:pPr>
            <a:r>
              <a:rPr lang="en-US" sz="1200" dirty="0"/>
              <a:t>This brief presents an overview of the different existing refrigeration technologies in fishing vessels along with the environmental impacts of refrigerants used, and introduces environmentally friendly and energy-efficient technologies. Sustainability and safety in fishing vessels refrigeration encompass proper management of existing systems to prevent refrigerant leaks, as well as ongoing research and development into further improvement of the overall energy efficiency of systems.</a:t>
            </a:r>
            <a:endParaRPr lang="en-GB" sz="1200" dirty="0"/>
          </a:p>
          <a:p>
            <a:pPr marL="0" indent="0">
              <a:lnSpc>
                <a:spcPct val="110000"/>
              </a:lnSpc>
              <a:spcBef>
                <a:spcPts val="0"/>
              </a:spcBef>
              <a:buNone/>
            </a:pPr>
            <a:endParaRPr lang="en-US" sz="1200" dirty="0"/>
          </a:p>
        </p:txBody>
      </p:sp>
      <p:sp>
        <p:nvSpPr>
          <p:cNvPr id="25" name="Ellipse 24">
            <a:hlinkClick r:id="rId2" action="ppaction://hlinksldjump"/>
            <a:extLst>
              <a:ext uri="{FF2B5EF4-FFF2-40B4-BE49-F238E27FC236}">
                <a16:creationId xmlns:a16="http://schemas.microsoft.com/office/drawing/2014/main" id="{97574011-C231-3CB9-48E9-E1504A216BAD}"/>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2" action="ppaction://hlinksldjump"/>
            <a:extLst>
              <a:ext uri="{FF2B5EF4-FFF2-40B4-BE49-F238E27FC236}">
                <a16:creationId xmlns:a16="http://schemas.microsoft.com/office/drawing/2014/main" id="{828DA706-5905-A78A-05AB-0EF874414E6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TextBox 1">
            <a:extLst>
              <a:ext uri="{FF2B5EF4-FFF2-40B4-BE49-F238E27FC236}">
                <a16:creationId xmlns:a16="http://schemas.microsoft.com/office/drawing/2014/main" id="{41A4D988-B7C2-403F-9B0D-D653C2D21365}"/>
              </a:ext>
            </a:extLst>
          </p:cNvPr>
          <p:cNvSpPr txBox="1"/>
          <p:nvPr/>
        </p:nvSpPr>
        <p:spPr>
          <a:xfrm>
            <a:off x="6612469" y="5065740"/>
            <a:ext cx="3734045" cy="1015663"/>
          </a:xfrm>
          <a:prstGeom prst="rect">
            <a:avLst/>
          </a:prstGeom>
          <a:noFill/>
        </p:spPr>
        <p:txBody>
          <a:bodyPr wrap="square">
            <a:spAutoFit/>
          </a:bodyPr>
          <a:lstStyle/>
          <a:p>
            <a:pPr lvl="0">
              <a:defRPr/>
            </a:pPr>
            <a:r>
              <a:rPr kumimoji="0" lang="en-GB" sz="2000" b="0" i="0" u="none" strike="noStrike" kern="1200" cap="none" spc="0" normalizeH="0" baseline="0" noProof="0" dirty="0">
                <a:ln>
                  <a:noFill/>
                </a:ln>
                <a:solidFill>
                  <a:srgbClr val="1B397F"/>
                </a:solidFill>
                <a:effectLst/>
                <a:uLnTx/>
                <a:uFillTx/>
                <a:ea typeface="+mn-ea"/>
                <a:cs typeface="+mn-cs"/>
                <a:hlinkClick r:id="rId4">
                  <a:extLst>
                    <a:ext uri="{A12FA001-AC4F-418D-AE19-62706E023703}">
                      <ahyp:hlinkClr xmlns:ahyp="http://schemas.microsoft.com/office/drawing/2018/hyperlinkcolor" val="tx"/>
                    </a:ext>
                  </a:extLst>
                </a:hlinkClick>
              </a:rPr>
              <a:t>Read it in English here</a:t>
            </a:r>
            <a:br>
              <a:rPr kumimoji="0" lang="en-GB" sz="2000" b="0" i="0" u="none" strike="noStrike" kern="1200" cap="none" spc="0" normalizeH="0" baseline="0" noProof="0" dirty="0">
                <a:ln>
                  <a:noFill/>
                </a:ln>
                <a:solidFill>
                  <a:srgbClr val="1B397F"/>
                </a:solidFill>
                <a:effectLst/>
                <a:uLnTx/>
                <a:uFillTx/>
                <a:ea typeface="+mn-ea"/>
                <a:cs typeface="+mn-cs"/>
              </a:rPr>
            </a:br>
            <a:r>
              <a:rPr kumimoji="0" lang="en-GB" sz="2000" b="0" i="0" u="none" strike="noStrike" kern="1200" cap="none" spc="0" normalizeH="0" baseline="0" noProof="0" dirty="0">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 français </a:t>
            </a:r>
            <a:r>
              <a:rPr kumimoji="0" lang="en-GB" sz="2000" b="0" i="0" u="none" strike="noStrike" kern="1200" cap="none" spc="0" normalizeH="0" baseline="0" noProof="0" dirty="0" err="1">
                <a:ln>
                  <a:noFill/>
                </a:ln>
                <a:solidFill>
                  <a:srgbClr val="1B397F"/>
                </a:solidFill>
                <a:effectLst/>
                <a:uLnTx/>
                <a:uFillTx/>
                <a:ea typeface="+mn-ea"/>
                <a:cs typeface="+mn-cs"/>
                <a:hlinkClick r:id="rId5">
                  <a:extLst>
                    <a:ext uri="{A12FA001-AC4F-418D-AE19-62706E023703}">
                      <ahyp:hlinkClr xmlns:ahyp="http://schemas.microsoft.com/office/drawing/2018/hyperlinkcolor" val="tx"/>
                    </a:ext>
                  </a:extLst>
                </a:hlinkClick>
              </a:rPr>
              <a:t>ici</a:t>
            </a:r>
            <a:br>
              <a:rPr kumimoji="0" lang="en-GB" sz="2000" b="0" i="0" u="none" strike="noStrike" kern="1200" cap="none" spc="0" normalizeH="0" baseline="0" noProof="0" dirty="0">
                <a:ln>
                  <a:noFill/>
                </a:ln>
                <a:solidFill>
                  <a:srgbClr val="1B3A7F"/>
                </a:solidFill>
                <a:effectLst/>
                <a:uLnTx/>
                <a:uFillTx/>
                <a:ea typeface="+mn-ea"/>
                <a:cs typeface="+mn-cs"/>
              </a:rPr>
            </a:br>
            <a:r>
              <a:rPr lang="en-US" sz="2000" dirty="0" err="1">
                <a:solidFill>
                  <a:srgbClr val="1B397F"/>
                </a:solidFill>
                <a:hlinkClick r:id="rId6">
                  <a:extLst>
                    <a:ext uri="{A12FA001-AC4F-418D-AE19-62706E023703}">
                      <ahyp:hlinkClr xmlns:ahyp="http://schemas.microsoft.com/office/drawing/2018/hyperlinkcolor" val="tx"/>
                    </a:ext>
                  </a:extLst>
                </a:hlinkClick>
              </a:rPr>
              <a:t>Léalo</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en</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español</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5" name="Ellipse 4">
            <a:extLst>
              <a:ext uri="{FF2B5EF4-FFF2-40B4-BE49-F238E27FC236}">
                <a16:creationId xmlns:a16="http://schemas.microsoft.com/office/drawing/2014/main" id="{F91BFEF2-0FA4-727B-37A2-02FDB89B1FDF}"/>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extLst>
              <a:ext uri="{FF2B5EF4-FFF2-40B4-BE49-F238E27FC236}">
                <a16:creationId xmlns:a16="http://schemas.microsoft.com/office/drawing/2014/main" id="{9CEE390C-2194-FED9-A82E-E2770FAF281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1" name="Text Box 6">
            <a:extLst>
              <a:ext uri="{FF2B5EF4-FFF2-40B4-BE49-F238E27FC236}">
                <a16:creationId xmlns:a16="http://schemas.microsoft.com/office/drawing/2014/main" id="{2DA254CF-19D5-3EEC-8519-3568CE7ED476}"/>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18" name="Ellipse 17">
            <a:hlinkClick r:id="rId8" action="ppaction://hlinksldjump"/>
            <a:extLst>
              <a:ext uri="{FF2B5EF4-FFF2-40B4-BE49-F238E27FC236}">
                <a16:creationId xmlns:a16="http://schemas.microsoft.com/office/drawing/2014/main" id="{B8FAD14F-E0FC-AFA4-B52A-814F8660C65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Cercle avec flèche gauche avec un remplissage uni">
            <a:hlinkClick r:id="rId8" action="ppaction://hlinksldjump"/>
            <a:extLst>
              <a:ext uri="{FF2B5EF4-FFF2-40B4-BE49-F238E27FC236}">
                <a16:creationId xmlns:a16="http://schemas.microsoft.com/office/drawing/2014/main" id="{4C626177-825F-D5EE-DD4A-28C65211DA6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pic>
        <p:nvPicPr>
          <p:cNvPr id="19" name="Picture 18">
            <a:hlinkClick r:id="rId10"/>
            <a:extLst>
              <a:ext uri="{FF2B5EF4-FFF2-40B4-BE49-F238E27FC236}">
                <a16:creationId xmlns:a16="http://schemas.microsoft.com/office/drawing/2014/main" id="{E6D58F61-414F-ED51-43B6-67E680DED9DC}"/>
              </a:ext>
            </a:extLst>
          </p:cNvPr>
          <p:cNvPicPr>
            <a:picLocks noChangeAspect="1"/>
          </p:cNvPicPr>
          <p:nvPr/>
        </p:nvPicPr>
        <p:blipFill>
          <a:blip r:embed="rId11"/>
          <a:stretch>
            <a:fillRect/>
          </a:stretch>
        </p:blipFill>
        <p:spPr>
          <a:xfrm>
            <a:off x="1496118" y="1165150"/>
            <a:ext cx="3097519" cy="4250195"/>
          </a:xfrm>
          <a:prstGeom prst="rect">
            <a:avLst/>
          </a:prstGeom>
        </p:spPr>
      </p:pic>
    </p:spTree>
    <p:extLst>
      <p:ext uri="{BB962C8B-B14F-4D97-AF65-F5344CB8AC3E}">
        <p14:creationId xmlns:p14="http://schemas.microsoft.com/office/powerpoint/2010/main" val="242043430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8" grpId="0" animBg="1"/>
      <p:bldP spid="18" grpId="1" animBg="1"/>
    </p:bld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9A3A8-D066-8B91-8519-A76E1D79F403}"/>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0D064DF7-0800-7EA0-85FE-23EB1518FC0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6E33C0D-7F37-BD27-8350-A30885F7D88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B03DF957-255F-3B74-61C9-535B9030B3D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C0577F0F-0FC6-6A5C-B746-9A7B79EBC67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962B9746-DAD4-6694-2B7B-ED09EE87778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DFF36F7E-8604-B8D4-5750-584D0C55A71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DB1B779D-0A93-4173-0432-35069C2695B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6A97331D-0199-F1E6-AC7E-102DE7A911DC}"/>
              </a:ext>
            </a:extLst>
          </p:cNvPr>
          <p:cNvSpPr txBox="1"/>
          <p:nvPr/>
        </p:nvSpPr>
        <p:spPr>
          <a:xfrm>
            <a:off x="6553197" y="1165150"/>
            <a:ext cx="4805365" cy="1325563"/>
          </a:xfrm>
        </p:spPr>
        <p:txBody>
          <a:bodyPr vert="horz" lIns="91440" tIns="45720" rIns="91440" bIns="45720" rtlCol="0" anchor="ctr">
            <a:noAutofit/>
          </a:bodyPr>
          <a:lstStyle/>
          <a:p>
            <a:pPr>
              <a:lnSpc>
                <a:spcPct val="90000"/>
              </a:lnSpc>
              <a:spcBef>
                <a:spcPct val="0"/>
              </a:spcBef>
              <a:spcAft>
                <a:spcPts val="600"/>
              </a:spcAft>
              <a:defRPr/>
            </a:pPr>
            <a:r>
              <a:rPr lang="en-US" sz="3000" dirty="0">
                <a:latin typeface="+mj-lt"/>
              </a:rPr>
              <a:t>Cold Chain Technology Brief - Walk-in Cold Rooms in Article 5 Countries </a:t>
            </a:r>
            <a:r>
              <a:rPr kumimoji="0" lang="en-GB" sz="3000" u="none" strike="noStrike" kern="1200" cap="none" spc="0" normalizeH="0" baseline="0" noProof="0" dirty="0">
                <a:ln>
                  <a:noFill/>
                </a:ln>
                <a:solidFill>
                  <a:prstClr val="black"/>
                </a:solidFill>
                <a:effectLst/>
                <a:uLnTx/>
                <a:uFillTx/>
                <a:latin typeface="+mj-lt"/>
                <a:ea typeface="+mn-ea"/>
                <a:cs typeface="+mn-cs"/>
              </a:rPr>
              <a:t>(2025)</a:t>
            </a:r>
            <a:endParaRPr kumimoji="0" lang="en-US" sz="300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4F5A2DE3-09A1-04B5-A586-9EF4F569B080}"/>
              </a:ext>
            </a:extLst>
          </p:cNvPr>
          <p:cNvSpPr>
            <a:spLocks noGrp="1"/>
          </p:cNvSpPr>
          <p:nvPr>
            <p:ph idx="4294967295"/>
          </p:nvPr>
        </p:nvSpPr>
        <p:spPr>
          <a:xfrm>
            <a:off x="6577085" y="2611873"/>
            <a:ext cx="5157716" cy="1655327"/>
          </a:xfrm>
          <a:prstGeom prst="rect">
            <a:avLst/>
          </a:prstGeom>
        </p:spPr>
        <p:txBody>
          <a:bodyPr vert="horz" lIns="91440" tIns="45720" rIns="91440" bIns="45720" rtlCol="0">
            <a:noAutofit/>
          </a:bodyPr>
          <a:lstStyle/>
          <a:p>
            <a:pPr marL="0" indent="0">
              <a:lnSpc>
                <a:spcPct val="110000"/>
              </a:lnSpc>
              <a:spcBef>
                <a:spcPts val="0"/>
              </a:spcBef>
              <a:buNone/>
            </a:pPr>
            <a:r>
              <a:rPr lang="en-US" sz="1200" dirty="0"/>
              <a:t>This brief presents an overview of existing Walk-in Cold Rooms (WICRs) technologies, refrigerants and foam blowing agents used, along with their environmental impact. The key challenges for WICRs relate to affordability and ensuring sound and sustainable business models. Issues related to access to equipment and skills in Article 5 countries are also addressed in this brief. Recommendations are included to support the development of sustainable cold chains through coordinated policies, capacity building and financial support.</a:t>
            </a:r>
          </a:p>
        </p:txBody>
      </p:sp>
      <p:sp>
        <p:nvSpPr>
          <p:cNvPr id="25" name="Ellipse 24">
            <a:hlinkClick r:id="rId2" action="ppaction://hlinksldjump"/>
            <a:extLst>
              <a:ext uri="{FF2B5EF4-FFF2-40B4-BE49-F238E27FC236}">
                <a16:creationId xmlns:a16="http://schemas.microsoft.com/office/drawing/2014/main" id="{B109F065-A7FE-2566-1404-062E7D602C3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2" action="ppaction://hlinksldjump"/>
            <a:extLst>
              <a:ext uri="{FF2B5EF4-FFF2-40B4-BE49-F238E27FC236}">
                <a16:creationId xmlns:a16="http://schemas.microsoft.com/office/drawing/2014/main" id="{F2CA147E-C3BC-589B-FF20-C8DB263F43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TextBox 1">
            <a:extLst>
              <a:ext uri="{FF2B5EF4-FFF2-40B4-BE49-F238E27FC236}">
                <a16:creationId xmlns:a16="http://schemas.microsoft.com/office/drawing/2014/main" id="{88587787-F311-5F10-E1A1-8D3C2C0AE8BA}"/>
              </a:ext>
            </a:extLst>
          </p:cNvPr>
          <p:cNvSpPr txBox="1"/>
          <p:nvPr/>
        </p:nvSpPr>
        <p:spPr>
          <a:xfrm>
            <a:off x="6553197" y="4897118"/>
            <a:ext cx="3734045" cy="1631216"/>
          </a:xfrm>
          <a:prstGeom prst="rect">
            <a:avLst/>
          </a:prstGeom>
          <a:noFill/>
        </p:spPr>
        <p:txBody>
          <a:bodyPr wrap="square">
            <a:spAutoFit/>
          </a:bodyPr>
          <a:lstStyle/>
          <a:p>
            <a:pPr>
              <a:defRPr/>
            </a:pPr>
            <a:r>
              <a:rPr lang="en-GB" sz="2000" dirty="0">
                <a:solidFill>
                  <a:srgbClr val="1B397F"/>
                </a:solidFill>
                <a:hlinkClick r:id="rId4">
                  <a:extLst>
                    <a:ext uri="{A12FA001-AC4F-418D-AE19-62706E023703}">
                      <ahyp:hlinkClr xmlns:ahyp="http://schemas.microsoft.com/office/drawing/2018/hyperlinkcolor" val="tx"/>
                    </a:ext>
                  </a:extLst>
                </a:hlinkClick>
              </a:rPr>
              <a:t>R</a:t>
            </a:r>
            <a:r>
              <a:rPr kumimoji="0" lang="en-GB" sz="2000" b="0" i="0" u="none" strike="noStrike" kern="1200" cap="none" spc="0" normalizeH="0" baseline="0" noProof="0" dirty="0" err="1">
                <a:ln>
                  <a:noFill/>
                </a:ln>
                <a:solidFill>
                  <a:srgbClr val="1B397F"/>
                </a:solidFill>
                <a:effectLst/>
                <a:uLnTx/>
                <a:uFillTx/>
                <a:ea typeface="+mn-ea"/>
                <a:cs typeface="+mn-cs"/>
                <a:hlinkClick r:id="rId4">
                  <a:extLst>
                    <a:ext uri="{A12FA001-AC4F-418D-AE19-62706E023703}">
                      <ahyp:hlinkClr xmlns:ahyp="http://schemas.microsoft.com/office/drawing/2018/hyperlinkcolor" val="tx"/>
                    </a:ext>
                  </a:extLst>
                </a:hlinkClick>
              </a:rPr>
              <a:t>ead</a:t>
            </a:r>
            <a:r>
              <a:rPr kumimoji="0" lang="en-GB" sz="2000" b="0" i="0" u="none" strike="noStrike" kern="1200" cap="none" spc="0" normalizeH="0" baseline="0" noProof="0" dirty="0">
                <a:ln>
                  <a:noFill/>
                </a:ln>
                <a:solidFill>
                  <a:srgbClr val="1B397F"/>
                </a:solidFill>
                <a:effectLst/>
                <a:uLnTx/>
                <a:uFillTx/>
                <a:ea typeface="+mn-ea"/>
                <a:cs typeface="+mn-cs"/>
                <a:hlinkClick r:id="rId4">
                  <a:extLst>
                    <a:ext uri="{A12FA001-AC4F-418D-AE19-62706E023703}">
                      <ahyp:hlinkClr xmlns:ahyp="http://schemas.microsoft.com/office/drawing/2018/hyperlinkcolor" val="tx"/>
                    </a:ext>
                  </a:extLst>
                </a:hlinkClick>
              </a:rPr>
              <a:t> it in English here</a:t>
            </a:r>
            <a:br>
              <a:rPr kumimoji="0" lang="en-GB" sz="2000" b="0" i="0" u="none" strike="noStrike" kern="1200" cap="none" spc="0" normalizeH="0" baseline="0" noProof="0" dirty="0">
                <a:ln>
                  <a:noFill/>
                </a:ln>
                <a:solidFill>
                  <a:srgbClr val="1B3A7F"/>
                </a:solidFill>
                <a:effectLst/>
                <a:uLnTx/>
                <a:uFillTx/>
                <a:ea typeface="+mn-ea"/>
                <a:cs typeface="+mn-cs"/>
              </a:rPr>
            </a:br>
            <a:r>
              <a:rPr lang="en-US" sz="2000" dirty="0">
                <a:solidFill>
                  <a:srgbClr val="1B3A7F"/>
                </a:solidFill>
                <a:hlinkClick r:id="rId5">
                  <a:extLst>
                    <a:ext uri="{A12FA001-AC4F-418D-AE19-62706E023703}">
                      <ahyp:hlinkClr xmlns:ahyp="http://schemas.microsoft.com/office/drawing/2018/hyperlinkcolor" val="tx"/>
                    </a:ext>
                  </a:extLst>
                </a:hlinkClick>
              </a:rPr>
              <a:t>Lisez-le </a:t>
            </a:r>
            <a:r>
              <a:rPr lang="en-US" sz="2000" dirty="0" err="1">
                <a:solidFill>
                  <a:srgbClr val="1B3A7F"/>
                </a:solidFill>
                <a:hlinkClick r:id="rId5">
                  <a:extLst>
                    <a:ext uri="{A12FA001-AC4F-418D-AE19-62706E023703}">
                      <ahyp:hlinkClr xmlns:ahyp="http://schemas.microsoft.com/office/drawing/2018/hyperlinkcolor" val="tx"/>
                    </a:ext>
                  </a:extLst>
                </a:hlinkClick>
              </a:rPr>
              <a:t>en</a:t>
            </a:r>
            <a:r>
              <a:rPr lang="en-US" sz="2000" dirty="0">
                <a:solidFill>
                  <a:srgbClr val="1B3A7F"/>
                </a:solidFill>
                <a:hlinkClick r:id="rId5">
                  <a:extLst>
                    <a:ext uri="{A12FA001-AC4F-418D-AE19-62706E023703}">
                      <ahyp:hlinkClr xmlns:ahyp="http://schemas.microsoft.com/office/drawing/2018/hyperlinkcolor" val="tx"/>
                    </a:ext>
                  </a:extLst>
                </a:hlinkClick>
              </a:rPr>
              <a:t> français </a:t>
            </a:r>
            <a:r>
              <a:rPr lang="en-US" sz="2000" dirty="0" err="1">
                <a:solidFill>
                  <a:srgbClr val="1B3A7F"/>
                </a:solidFill>
                <a:hlinkClick r:id="rId5">
                  <a:extLst>
                    <a:ext uri="{A12FA001-AC4F-418D-AE19-62706E023703}">
                      <ahyp:hlinkClr xmlns:ahyp="http://schemas.microsoft.com/office/drawing/2018/hyperlinkcolor" val="tx"/>
                    </a:ext>
                  </a:extLst>
                </a:hlinkClick>
              </a:rPr>
              <a:t>ici</a:t>
            </a:r>
            <a:br>
              <a:rPr lang="en-US" sz="2000" dirty="0">
                <a:solidFill>
                  <a:srgbClr val="1B3A7F"/>
                </a:solidFill>
              </a:rPr>
            </a:br>
            <a:r>
              <a:rPr lang="en-US" sz="2000" dirty="0" err="1">
                <a:solidFill>
                  <a:srgbClr val="1B397F"/>
                </a:solidFill>
                <a:hlinkClick r:id="rId6">
                  <a:extLst>
                    <a:ext uri="{A12FA001-AC4F-418D-AE19-62706E023703}">
                      <ahyp:hlinkClr xmlns:ahyp="http://schemas.microsoft.com/office/drawing/2018/hyperlinkcolor" val="tx"/>
                    </a:ext>
                  </a:extLst>
                </a:hlinkClick>
              </a:rPr>
              <a:t>Léalo</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en</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español</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aquí</a:t>
            </a:r>
            <a:br>
              <a:rPr lang="en-US" sz="2000" dirty="0">
                <a:solidFill>
                  <a:srgbClr val="1B3A7F"/>
                </a:solidFill>
              </a:rPr>
            </a:br>
            <a:endParaRPr lang="en-US" sz="2000" dirty="0">
              <a:solidFill>
                <a:srgbClr val="1B3A7F"/>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0E04E036-EE31-D083-14FF-F87354348C2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extLst>
              <a:ext uri="{FF2B5EF4-FFF2-40B4-BE49-F238E27FC236}">
                <a16:creationId xmlns:a16="http://schemas.microsoft.com/office/drawing/2014/main" id="{37036D34-A1C8-4680-DBC4-CC68FECA158B}"/>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1" name="Text Box 6">
            <a:extLst>
              <a:ext uri="{FF2B5EF4-FFF2-40B4-BE49-F238E27FC236}">
                <a16:creationId xmlns:a16="http://schemas.microsoft.com/office/drawing/2014/main" id="{81752D48-9E12-56A4-0F5B-42C65B86BFC0}"/>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18" name="Ellipse 17">
            <a:hlinkClick r:id="rId8" action="ppaction://hlinksldjump"/>
            <a:extLst>
              <a:ext uri="{FF2B5EF4-FFF2-40B4-BE49-F238E27FC236}">
                <a16:creationId xmlns:a16="http://schemas.microsoft.com/office/drawing/2014/main" id="{A2E67FFF-15BD-39EE-58AD-DD97DADA4B1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Cercle avec flèche gauche avec un remplissage uni">
            <a:hlinkClick r:id="rId8" action="ppaction://hlinksldjump"/>
            <a:extLst>
              <a:ext uri="{FF2B5EF4-FFF2-40B4-BE49-F238E27FC236}">
                <a16:creationId xmlns:a16="http://schemas.microsoft.com/office/drawing/2014/main" id="{1A1BB81C-BAED-2441-18C7-068CEAE6055B}"/>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pic>
        <p:nvPicPr>
          <p:cNvPr id="20" name="Picture 19">
            <a:extLst>
              <a:ext uri="{FF2B5EF4-FFF2-40B4-BE49-F238E27FC236}">
                <a16:creationId xmlns:a16="http://schemas.microsoft.com/office/drawing/2014/main" id="{82CE9D20-C3B2-A0AC-A364-11B52ACFF4D5}"/>
              </a:ext>
            </a:extLst>
          </p:cNvPr>
          <p:cNvPicPr>
            <a:picLocks noChangeAspect="1"/>
          </p:cNvPicPr>
          <p:nvPr/>
        </p:nvPicPr>
        <p:blipFill>
          <a:blip r:embed="rId10"/>
          <a:stretch>
            <a:fillRect/>
          </a:stretch>
        </p:blipFill>
        <p:spPr>
          <a:xfrm>
            <a:off x="1453195" y="1120790"/>
            <a:ext cx="3095203" cy="4367284"/>
          </a:xfrm>
          <a:prstGeom prst="rect">
            <a:avLst/>
          </a:prstGeom>
        </p:spPr>
      </p:pic>
    </p:spTree>
    <p:extLst>
      <p:ext uri="{BB962C8B-B14F-4D97-AF65-F5344CB8AC3E}">
        <p14:creationId xmlns:p14="http://schemas.microsoft.com/office/powerpoint/2010/main" val="342448104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8" grpId="0" animBg="1"/>
      <p:bldP spid="18" grpId="1" animBg="1"/>
    </p:bld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539C18-7DE8-79D1-4448-8C1D576B2506}"/>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B2F2242E-8B31-84A3-0202-472823A90C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C6E6AD5-A487-3F56-54CF-30953816793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65895C47-9AF9-AF2D-8AF4-8292A47FB5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7542948D-1E6E-BDCF-D4E8-C15F54EA485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FEC81404-7B59-8BC2-BE3C-08D66964025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1783B57D-A2F9-7D41-66DA-16B16BFC903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F7D5BD9B-D52A-480A-0138-209793FD046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EEF7118A-0E1A-C7D0-B693-BEE3BA6AF568}"/>
              </a:ext>
            </a:extLst>
          </p:cNvPr>
          <p:cNvSpPr txBox="1"/>
          <p:nvPr/>
        </p:nvSpPr>
        <p:spPr>
          <a:xfrm>
            <a:off x="6553197" y="1165150"/>
            <a:ext cx="4805365" cy="1325563"/>
          </a:xfrm>
        </p:spPr>
        <p:txBody>
          <a:bodyPr vert="horz" lIns="91440" tIns="45720" rIns="91440" bIns="45720" rtlCol="0" anchor="ctr">
            <a:normAutofit fontScale="92500"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3200" b="0" u="none" strike="noStrike" kern="1200" cap="none" spc="0" normalizeH="0" baseline="0" noProof="0" dirty="0">
                <a:ln>
                  <a:noFill/>
                </a:ln>
                <a:solidFill>
                  <a:prstClr val="black"/>
                </a:solidFill>
                <a:effectLst/>
                <a:uLnTx/>
                <a:uFillTx/>
                <a:latin typeface="+mj-lt"/>
                <a:ea typeface="+mn-ea"/>
                <a:cs typeface="+mn-cs"/>
              </a:rPr>
              <a:t>Cold Chain Technology Brief - Commercial, Professional, and Domestic Refrigeration </a:t>
            </a:r>
            <a:r>
              <a:rPr kumimoji="0" lang="en-GB" sz="3200" b="0" u="none" strike="noStrike" kern="1200" cap="none" spc="0" normalizeH="0" baseline="0" noProof="0" dirty="0">
                <a:ln>
                  <a:noFill/>
                </a:ln>
                <a:solidFill>
                  <a:prstClr val="black"/>
                </a:solidFill>
                <a:effectLst/>
                <a:uLnTx/>
                <a:uFillTx/>
                <a:latin typeface="+mj-lt"/>
                <a:ea typeface="+mn-ea"/>
                <a:cs typeface="+mn-cs"/>
              </a:rPr>
              <a:t>(2025)</a:t>
            </a:r>
            <a:endParaRPr kumimoji="0" lang="en-US" sz="3200" b="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A10FA6FD-10C6-EFFD-E277-F06B29315D24}"/>
              </a:ext>
            </a:extLst>
          </p:cNvPr>
          <p:cNvSpPr>
            <a:spLocks noGrp="1"/>
          </p:cNvSpPr>
          <p:nvPr>
            <p:ph idx="4294967295"/>
          </p:nvPr>
        </p:nvSpPr>
        <p:spPr>
          <a:xfrm>
            <a:off x="6577085" y="2611873"/>
            <a:ext cx="5157716" cy="2254041"/>
          </a:xfrm>
          <a:prstGeom prst="rect">
            <a:avLst/>
          </a:prstGeom>
        </p:spPr>
        <p:txBody>
          <a:bodyPr vert="horz" lIns="91440" tIns="45720" rIns="91440" bIns="45720" rtlCol="0">
            <a:noAutofit/>
          </a:bodyPr>
          <a:lstStyle/>
          <a:p>
            <a:pPr marL="0" indent="0">
              <a:lnSpc>
                <a:spcPct val="110000"/>
              </a:lnSpc>
              <a:spcBef>
                <a:spcPts val="0"/>
              </a:spcBef>
              <a:buNone/>
            </a:pPr>
            <a:r>
              <a:rPr lang="en-US" sz="1200" dirty="0"/>
              <a:t>This brief provides a comprehensive overview of the role and challenges of commercial, professional, and domestic refrigeration within the global cold chain. These systems are essential for preserving food, medicines, and vaccines, yet they face persistent issues related to temperature control, energy consumption, and refrigerant emissions. The cold chain remains vulnerable to inefficiencies, especially in its final stages, where inconsistent temperatures and poor maintenance practices can compromise product safety and increase environmental impact. Despite technological progress, a significant share of products still exceeds recommended temperature thresholds, and energy use remains high across all sectors.</a:t>
            </a:r>
          </a:p>
        </p:txBody>
      </p:sp>
      <p:sp>
        <p:nvSpPr>
          <p:cNvPr id="25" name="Ellipse 24">
            <a:hlinkClick r:id="rId2" action="ppaction://hlinksldjump"/>
            <a:extLst>
              <a:ext uri="{FF2B5EF4-FFF2-40B4-BE49-F238E27FC236}">
                <a16:creationId xmlns:a16="http://schemas.microsoft.com/office/drawing/2014/main" id="{56A58F9D-C01D-D465-3F27-14A6A6B85F79}"/>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2" action="ppaction://hlinksldjump"/>
            <a:extLst>
              <a:ext uri="{FF2B5EF4-FFF2-40B4-BE49-F238E27FC236}">
                <a16:creationId xmlns:a16="http://schemas.microsoft.com/office/drawing/2014/main" id="{FA18F698-6D29-9424-3C31-4D2A639EEE3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TextBox 1">
            <a:extLst>
              <a:ext uri="{FF2B5EF4-FFF2-40B4-BE49-F238E27FC236}">
                <a16:creationId xmlns:a16="http://schemas.microsoft.com/office/drawing/2014/main" id="{70D7C7DC-E2F1-8738-A3A1-39111D02908F}"/>
              </a:ext>
            </a:extLst>
          </p:cNvPr>
          <p:cNvSpPr txBox="1"/>
          <p:nvPr/>
        </p:nvSpPr>
        <p:spPr>
          <a:xfrm>
            <a:off x="6612469" y="5065740"/>
            <a:ext cx="3734045" cy="13234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4">
                  <a:extLst>
                    <a:ext uri="{A12FA001-AC4F-418D-AE19-62706E023703}">
                      <ahyp:hlinkClr xmlns:ahyp="http://schemas.microsoft.com/office/drawing/2018/hyperlinkcolor" val="tx"/>
                    </a:ext>
                  </a:extLst>
                </a:hlinkClick>
              </a:rPr>
              <a:t>Read it in English here</a:t>
            </a:r>
            <a:endParaRPr kumimoji="0" lang="en-GB" sz="2000" b="0" i="0" u="none" strike="noStrike" kern="1200" cap="none" spc="0" normalizeH="0" baseline="0" noProof="0" dirty="0">
              <a:ln>
                <a:noFill/>
              </a:ln>
              <a:solidFill>
                <a:srgbClr val="1B397F"/>
              </a:solidFill>
              <a:effectLst/>
              <a:uLnTx/>
              <a:uFillTx/>
              <a:ea typeface="+mn-ea"/>
              <a:cs typeface="+mn-cs"/>
            </a:endParaRPr>
          </a:p>
          <a:p>
            <a:pPr lvl="0">
              <a:defRPr/>
            </a:pPr>
            <a:r>
              <a:rPr lang="en-GB" sz="2000" dirty="0">
                <a:solidFill>
                  <a:srgbClr val="1B397F"/>
                </a:solidFill>
                <a:hlinkClick r:id="rId5">
                  <a:extLst>
                    <a:ext uri="{A12FA001-AC4F-418D-AE19-62706E023703}">
                      <ahyp:hlinkClr xmlns:ahyp="http://schemas.microsoft.com/office/drawing/2018/hyperlinkcolor" val="tx"/>
                    </a:ext>
                  </a:extLst>
                </a:hlinkClick>
              </a:rPr>
              <a:t>Lisez-le </a:t>
            </a:r>
            <a:r>
              <a:rPr lang="en-GB" sz="2000" dirty="0" err="1">
                <a:solidFill>
                  <a:srgbClr val="1B397F"/>
                </a:solidFill>
                <a:hlinkClick r:id="rId5">
                  <a:extLst>
                    <a:ext uri="{A12FA001-AC4F-418D-AE19-62706E023703}">
                      <ahyp:hlinkClr xmlns:ahyp="http://schemas.microsoft.com/office/drawing/2018/hyperlinkcolor" val="tx"/>
                    </a:ext>
                  </a:extLst>
                </a:hlinkClick>
              </a:rPr>
              <a:t>en</a:t>
            </a:r>
            <a:r>
              <a:rPr lang="en-GB" sz="2000" dirty="0">
                <a:solidFill>
                  <a:srgbClr val="1B397F"/>
                </a:solidFill>
                <a:hlinkClick r:id="rId5">
                  <a:extLst>
                    <a:ext uri="{A12FA001-AC4F-418D-AE19-62706E023703}">
                      <ahyp:hlinkClr xmlns:ahyp="http://schemas.microsoft.com/office/drawing/2018/hyperlinkcolor" val="tx"/>
                    </a:ext>
                  </a:extLst>
                </a:hlinkClick>
              </a:rPr>
              <a:t> français </a:t>
            </a:r>
            <a:r>
              <a:rPr lang="en-GB" sz="2000" dirty="0" err="1">
                <a:solidFill>
                  <a:srgbClr val="1B397F"/>
                </a:solidFill>
                <a:hlinkClick r:id="rId5">
                  <a:extLst>
                    <a:ext uri="{A12FA001-AC4F-418D-AE19-62706E023703}">
                      <ahyp:hlinkClr xmlns:ahyp="http://schemas.microsoft.com/office/drawing/2018/hyperlinkcolor" val="tx"/>
                    </a:ext>
                  </a:extLst>
                </a:hlinkClick>
              </a:rPr>
              <a:t>ici</a:t>
            </a:r>
            <a:br>
              <a:rPr kumimoji="0" lang="en-GB" sz="2000" b="0" i="0" u="none" strike="noStrike" kern="1200" cap="none" spc="0" normalizeH="0" baseline="0" noProof="0" dirty="0">
                <a:ln>
                  <a:noFill/>
                </a:ln>
                <a:solidFill>
                  <a:srgbClr val="1B3A7F"/>
                </a:solidFill>
                <a:effectLst/>
                <a:uLnTx/>
                <a:uFillTx/>
                <a:ea typeface="+mn-ea"/>
                <a:cs typeface="+mn-cs"/>
              </a:rPr>
            </a:br>
            <a:r>
              <a:rPr kumimoji="0" lang="en-GB" sz="2000" b="0" i="0" u="none" strike="noStrike" kern="1200" cap="none" spc="0" normalizeH="0" baseline="0" noProof="0" dirty="0" err="1">
                <a:ln>
                  <a:noFill/>
                </a:ln>
                <a:solidFill>
                  <a:srgbClr val="1B397F"/>
                </a:solidFill>
                <a:effectLst/>
                <a:uLnTx/>
                <a:uFillTx/>
                <a:ea typeface="+mn-ea"/>
                <a:cs typeface="+mn-cs"/>
                <a:hlinkClick r:id="rId6">
                  <a:extLst>
                    <a:ext uri="{A12FA001-AC4F-418D-AE19-62706E023703}">
                      <ahyp:hlinkClr xmlns:ahyp="http://schemas.microsoft.com/office/drawing/2018/hyperlinkcolor" val="tx"/>
                    </a:ext>
                  </a:extLst>
                </a:hlinkClick>
              </a:rPr>
              <a:t>Léalo</a:t>
            </a:r>
            <a:r>
              <a:rPr kumimoji="0" lang="en-GB" sz="2000" b="0" i="0" u="none" strike="noStrike" kern="1200" cap="none" spc="0" normalizeH="0" baseline="0" noProof="0" dirty="0">
                <a:ln>
                  <a:noFill/>
                </a:ln>
                <a:solidFill>
                  <a:srgbClr val="1B397F"/>
                </a:solidFill>
                <a:effectLst/>
                <a:uLnTx/>
                <a:uFillTx/>
                <a:ea typeface="+mn-ea"/>
                <a:cs typeface="+mn-cs"/>
                <a:hlinkClick r:id="rId6">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97F"/>
                </a:solidFill>
                <a:effectLst/>
                <a:uLnTx/>
                <a:uFillTx/>
                <a:ea typeface="+mn-ea"/>
                <a:cs typeface="+mn-cs"/>
                <a:hlinkClick r:id="rId6">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97F"/>
                </a:solidFill>
                <a:effectLst/>
                <a:uLnTx/>
                <a:uFillTx/>
                <a:ea typeface="+mn-ea"/>
                <a:cs typeface="+mn-cs"/>
                <a:hlinkClick r:id="rId6">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97F"/>
                </a:solidFill>
                <a:effectLst/>
                <a:uLnTx/>
                <a:uFillTx/>
                <a:ea typeface="+mn-ea"/>
                <a:cs typeface="+mn-cs"/>
                <a:hlinkClick r:id="rId6">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97F"/>
                </a:solidFill>
                <a:effectLst/>
                <a:uLnTx/>
                <a:uFillTx/>
                <a:ea typeface="+mn-ea"/>
                <a:cs typeface="+mn-cs"/>
                <a:hlinkClick r:id="rId6">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97F"/>
                </a:solidFill>
                <a:effectLst/>
                <a:uLnTx/>
                <a:uFillTx/>
                <a:ea typeface="+mn-ea"/>
                <a:cs typeface="+mn-cs"/>
                <a:hlinkClick r:id="rId6">
                  <a:extLst>
                    <a:ext uri="{A12FA001-AC4F-418D-AE19-62706E023703}">
                      <ahyp:hlinkClr xmlns:ahyp="http://schemas.microsoft.com/office/drawing/2018/hyperlinkcolor" val="tx"/>
                    </a:ext>
                  </a:extLst>
                </a:hlinkClick>
              </a:rPr>
              <a:t>aquí</a:t>
            </a:r>
            <a:br>
              <a:rPr kumimoji="0" lang="en-GB" sz="2000" b="0" i="0" u="none" strike="noStrike" kern="1200" cap="none" spc="0" normalizeH="0" baseline="0" noProof="0" dirty="0">
                <a:ln>
                  <a:noFill/>
                </a:ln>
                <a:solidFill>
                  <a:srgbClr val="1B397F"/>
                </a:solidFill>
                <a:effectLst/>
                <a:uLnTx/>
                <a:uFillTx/>
                <a:ea typeface="+mn-ea"/>
                <a:cs typeface="+mn-cs"/>
              </a:rPr>
            </a:b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5" name="Ellipse 4">
            <a:extLst>
              <a:ext uri="{FF2B5EF4-FFF2-40B4-BE49-F238E27FC236}">
                <a16:creationId xmlns:a16="http://schemas.microsoft.com/office/drawing/2014/main" id="{1BDDB89D-67AA-6B00-0D65-3E6392F3EE8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extLst>
              <a:ext uri="{FF2B5EF4-FFF2-40B4-BE49-F238E27FC236}">
                <a16:creationId xmlns:a16="http://schemas.microsoft.com/office/drawing/2014/main" id="{1650E6CE-1B13-F668-2CB4-F4F6C1FA12C3}"/>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1" name="Text Box 6">
            <a:extLst>
              <a:ext uri="{FF2B5EF4-FFF2-40B4-BE49-F238E27FC236}">
                <a16:creationId xmlns:a16="http://schemas.microsoft.com/office/drawing/2014/main" id="{E2782C75-157F-6652-8B71-35EA0F7EC624}"/>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18" name="Ellipse 17">
            <a:hlinkClick r:id="rId8" action="ppaction://hlinksldjump"/>
            <a:extLst>
              <a:ext uri="{FF2B5EF4-FFF2-40B4-BE49-F238E27FC236}">
                <a16:creationId xmlns:a16="http://schemas.microsoft.com/office/drawing/2014/main" id="{8DAEA2A0-9DAC-60F2-0522-4C36F5C67873}"/>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Cercle avec flèche gauche avec un remplissage uni">
            <a:hlinkClick r:id="rId8" action="ppaction://hlinksldjump"/>
            <a:extLst>
              <a:ext uri="{FF2B5EF4-FFF2-40B4-BE49-F238E27FC236}">
                <a16:creationId xmlns:a16="http://schemas.microsoft.com/office/drawing/2014/main" id="{730F0FC8-A586-8691-0046-5E54A4FD8B4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pic>
        <p:nvPicPr>
          <p:cNvPr id="7" name="Picture 6">
            <a:hlinkClick r:id="rId4"/>
            <a:extLst>
              <a:ext uri="{FF2B5EF4-FFF2-40B4-BE49-F238E27FC236}">
                <a16:creationId xmlns:a16="http://schemas.microsoft.com/office/drawing/2014/main" id="{8012030D-B0B1-3D6C-B6F3-73E1F5E02E35}"/>
              </a:ext>
            </a:extLst>
          </p:cNvPr>
          <p:cNvPicPr>
            <a:picLocks noChangeAspect="1"/>
          </p:cNvPicPr>
          <p:nvPr/>
        </p:nvPicPr>
        <p:blipFill>
          <a:blip r:embed="rId10"/>
          <a:stretch>
            <a:fillRect/>
          </a:stretch>
        </p:blipFill>
        <p:spPr>
          <a:xfrm>
            <a:off x="1579636" y="1306173"/>
            <a:ext cx="2966653" cy="4159677"/>
          </a:xfrm>
          <a:prstGeom prst="rect">
            <a:avLst/>
          </a:prstGeom>
        </p:spPr>
      </p:pic>
    </p:spTree>
    <p:extLst>
      <p:ext uri="{BB962C8B-B14F-4D97-AF65-F5344CB8AC3E}">
        <p14:creationId xmlns:p14="http://schemas.microsoft.com/office/powerpoint/2010/main" val="65593387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8" grpId="0" animBg="1"/>
      <p:bldP spid="18" grpId="1" animBg="1"/>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04901-F7A9-E9ED-CF76-2BC6F845E97A}"/>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22F9B7E-F2A9-EEC8-7867-27183C7A5A8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8BA1CDD-F1F2-DB7C-3AE5-48207AB8D01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B86E9514-A52D-D75A-E793-61FE731AEFB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AE3A2E4B-B709-C229-94B0-180A27F7B2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A0A46CB8-D4C7-BEA6-7205-466654C0213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838E7971-D337-359A-C35C-1ED24E64CE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81137556-E2C8-368D-3B18-DA35936AEC58}"/>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B617656B-C3C8-14D9-E8B1-F2463CF4593B}"/>
              </a:ext>
            </a:extLst>
          </p:cNvPr>
          <p:cNvSpPr txBox="1"/>
          <p:nvPr/>
        </p:nvSpPr>
        <p:spPr>
          <a:xfrm>
            <a:off x="6553197" y="1165150"/>
            <a:ext cx="4805365" cy="1325563"/>
          </a:xfrm>
        </p:spPr>
        <p:txBody>
          <a:bodyPr vert="horz" lIns="91440" tIns="45720" rIns="91440" bIns="45720" rtlCol="0" anchor="ctr">
            <a:noAutofit/>
          </a:bodyPr>
          <a:lstStyle/>
          <a:p>
            <a:pPr>
              <a:lnSpc>
                <a:spcPct val="90000"/>
              </a:lnSpc>
              <a:spcBef>
                <a:spcPct val="0"/>
              </a:spcBef>
              <a:spcAft>
                <a:spcPts val="600"/>
              </a:spcAft>
              <a:defRPr/>
            </a:pPr>
            <a:r>
              <a:rPr lang="en-US" sz="3000" dirty="0">
                <a:latin typeface="+mj-lt"/>
              </a:rPr>
              <a:t>Cold Chain Technology Brief – Road Refrigerated Transport in Hot Climates (</a:t>
            </a:r>
            <a:r>
              <a:rPr kumimoji="0" lang="en-GB" sz="3000" u="none" strike="noStrike" kern="1200" cap="none" spc="0" normalizeH="0" baseline="0" noProof="0" dirty="0">
                <a:ln>
                  <a:noFill/>
                </a:ln>
                <a:solidFill>
                  <a:prstClr val="black"/>
                </a:solidFill>
                <a:effectLst/>
                <a:uLnTx/>
                <a:uFillTx/>
                <a:latin typeface="+mj-lt"/>
                <a:ea typeface="+mn-ea"/>
                <a:cs typeface="+mn-cs"/>
              </a:rPr>
              <a:t>2025)</a:t>
            </a:r>
            <a:endParaRPr kumimoji="0" lang="en-US" sz="300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9D4DC901-E1B1-0926-A73D-125665365C18}"/>
              </a:ext>
            </a:extLst>
          </p:cNvPr>
          <p:cNvSpPr>
            <a:spLocks noGrp="1"/>
          </p:cNvSpPr>
          <p:nvPr>
            <p:ph idx="4294967295"/>
          </p:nvPr>
        </p:nvSpPr>
        <p:spPr>
          <a:xfrm>
            <a:off x="6577085" y="2611873"/>
            <a:ext cx="5157716" cy="1061717"/>
          </a:xfrm>
          <a:prstGeom prst="rect">
            <a:avLst/>
          </a:prstGeom>
        </p:spPr>
        <p:txBody>
          <a:bodyPr vert="horz" lIns="91440" tIns="45720" rIns="91440" bIns="45720" rtlCol="0">
            <a:noAutofit/>
          </a:bodyPr>
          <a:lstStyle/>
          <a:p>
            <a:pPr marL="0" indent="0">
              <a:lnSpc>
                <a:spcPct val="110000"/>
              </a:lnSpc>
              <a:spcBef>
                <a:spcPts val="0"/>
              </a:spcBef>
              <a:buNone/>
            </a:pPr>
            <a:r>
              <a:rPr lang="en-US" sz="1200" b="0" i="0" dirty="0">
                <a:solidFill>
                  <a:srgbClr val="000000"/>
                </a:solidFill>
                <a:effectLst/>
                <a:latin typeface="BarlowSemiCondensed-Light"/>
              </a:rPr>
              <a:t>This brief highlights key elements of transport refrigeration with a specific focus on hot climates! High ambient temperatures are prevalent in many areas of the world that lack proper cold chain infrastructures: it is crucial that local boundaries are considered to adopt proper technologies</a:t>
            </a:r>
            <a:r>
              <a:rPr lang="en-US" sz="1200" dirty="0"/>
              <a:t> </a:t>
            </a:r>
            <a:br>
              <a:rPr lang="en-US" sz="1050" dirty="0"/>
            </a:br>
            <a:endParaRPr lang="en-US" sz="1200" dirty="0"/>
          </a:p>
        </p:txBody>
      </p:sp>
      <p:sp>
        <p:nvSpPr>
          <p:cNvPr id="25" name="Ellipse 24">
            <a:hlinkClick r:id="rId2" action="ppaction://hlinksldjump"/>
            <a:extLst>
              <a:ext uri="{FF2B5EF4-FFF2-40B4-BE49-F238E27FC236}">
                <a16:creationId xmlns:a16="http://schemas.microsoft.com/office/drawing/2014/main" id="{B0426ADF-B798-1A1A-C357-710D981ADF6A}"/>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2" action="ppaction://hlinksldjump"/>
            <a:extLst>
              <a:ext uri="{FF2B5EF4-FFF2-40B4-BE49-F238E27FC236}">
                <a16:creationId xmlns:a16="http://schemas.microsoft.com/office/drawing/2014/main" id="{249615A1-F68D-B19A-DD84-2530B9BB5C4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TextBox 1">
            <a:extLst>
              <a:ext uri="{FF2B5EF4-FFF2-40B4-BE49-F238E27FC236}">
                <a16:creationId xmlns:a16="http://schemas.microsoft.com/office/drawing/2014/main" id="{35FD4692-D5A4-4092-6CCD-A03DF3C86CB0}"/>
              </a:ext>
            </a:extLst>
          </p:cNvPr>
          <p:cNvSpPr txBox="1"/>
          <p:nvPr/>
        </p:nvSpPr>
        <p:spPr>
          <a:xfrm>
            <a:off x="6612469" y="5065740"/>
            <a:ext cx="3734045"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rgbClr val="1B397F"/>
                </a:solidFill>
                <a:hlinkClick r:id="rId4">
                  <a:extLst>
                    <a:ext uri="{A12FA001-AC4F-418D-AE19-62706E023703}">
                      <ahyp:hlinkClr xmlns:ahyp="http://schemas.microsoft.com/office/drawing/2018/hyperlinkcolor" val="tx"/>
                    </a:ext>
                  </a:extLst>
                </a:hlinkClick>
              </a:rPr>
              <a:t>Read it in English here</a:t>
            </a:r>
            <a:br>
              <a:rPr lang="en-US" sz="2000" dirty="0">
                <a:solidFill>
                  <a:srgbClr val="1B3A7F"/>
                </a:solidFill>
              </a:rPr>
            </a:br>
            <a:r>
              <a:rPr lang="en-US" sz="2000" dirty="0">
                <a:solidFill>
                  <a:srgbClr val="1B397F"/>
                </a:solidFill>
                <a:hlinkClick r:id="rId5">
                  <a:extLst>
                    <a:ext uri="{A12FA001-AC4F-418D-AE19-62706E023703}">
                      <ahyp:hlinkClr xmlns:ahyp="http://schemas.microsoft.com/office/drawing/2018/hyperlinkcolor" val="tx"/>
                    </a:ext>
                  </a:extLst>
                </a:hlinkClick>
              </a:rPr>
              <a:t>Lisez-le </a:t>
            </a:r>
            <a:r>
              <a:rPr lang="en-US" sz="2000" dirty="0" err="1">
                <a:solidFill>
                  <a:srgbClr val="1B397F"/>
                </a:solidFill>
                <a:hlinkClick r:id="rId5">
                  <a:extLst>
                    <a:ext uri="{A12FA001-AC4F-418D-AE19-62706E023703}">
                      <ahyp:hlinkClr xmlns:ahyp="http://schemas.microsoft.com/office/drawing/2018/hyperlinkcolor" val="tx"/>
                    </a:ext>
                  </a:extLst>
                </a:hlinkClick>
              </a:rPr>
              <a:t>en</a:t>
            </a:r>
            <a:r>
              <a:rPr lang="en-US" sz="2000" dirty="0">
                <a:solidFill>
                  <a:srgbClr val="1B397F"/>
                </a:solidFill>
                <a:hlinkClick r:id="rId5">
                  <a:extLst>
                    <a:ext uri="{A12FA001-AC4F-418D-AE19-62706E023703}">
                      <ahyp:hlinkClr xmlns:ahyp="http://schemas.microsoft.com/office/drawing/2018/hyperlinkcolor" val="tx"/>
                    </a:ext>
                  </a:extLst>
                </a:hlinkClick>
              </a:rPr>
              <a:t> français </a:t>
            </a:r>
            <a:r>
              <a:rPr lang="en-US" sz="2000" dirty="0" err="1">
                <a:solidFill>
                  <a:srgbClr val="1B397F"/>
                </a:solidFill>
                <a:hlinkClick r:id="rId5">
                  <a:extLst>
                    <a:ext uri="{A12FA001-AC4F-418D-AE19-62706E023703}">
                      <ahyp:hlinkClr xmlns:ahyp="http://schemas.microsoft.com/office/drawing/2018/hyperlinkcolor" val="tx"/>
                    </a:ext>
                  </a:extLst>
                </a:hlinkClick>
              </a:rPr>
              <a:t>ici</a:t>
            </a:r>
            <a:br>
              <a:rPr lang="en-US" sz="2000" dirty="0">
                <a:solidFill>
                  <a:srgbClr val="1B3A7F"/>
                </a:solidFill>
              </a:rPr>
            </a:br>
            <a:r>
              <a:rPr lang="en-US" sz="2000" dirty="0" err="1">
                <a:solidFill>
                  <a:srgbClr val="1B397F"/>
                </a:solidFill>
                <a:hlinkClick r:id="rId6">
                  <a:extLst>
                    <a:ext uri="{A12FA001-AC4F-418D-AE19-62706E023703}">
                      <ahyp:hlinkClr xmlns:ahyp="http://schemas.microsoft.com/office/drawing/2018/hyperlinkcolor" val="tx"/>
                    </a:ext>
                  </a:extLst>
                </a:hlinkClick>
              </a:rPr>
              <a:t>Léalo</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en</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español</a:t>
            </a:r>
            <a:r>
              <a:rPr lang="en-US" sz="2000" dirty="0">
                <a:solidFill>
                  <a:srgbClr val="1B397F"/>
                </a:solidFill>
                <a:hlinkClick r:id="rId6">
                  <a:extLst>
                    <a:ext uri="{A12FA001-AC4F-418D-AE19-62706E023703}">
                      <ahyp:hlinkClr xmlns:ahyp="http://schemas.microsoft.com/office/drawing/2018/hyperlinkcolor" val="tx"/>
                    </a:ext>
                  </a:extLst>
                </a:hlinkClick>
              </a:rPr>
              <a:t> </a:t>
            </a:r>
            <a:r>
              <a:rPr lang="en-US" sz="2000" dirty="0" err="1">
                <a:solidFill>
                  <a:srgbClr val="1B397F"/>
                </a:solidFill>
                <a:hlinkClick r:id="rId6">
                  <a:extLst>
                    <a:ext uri="{A12FA001-AC4F-418D-AE19-62706E023703}">
                      <ahyp:hlinkClr xmlns:ahyp="http://schemas.microsoft.com/office/drawing/2018/hyperlinkcolor" val="tx"/>
                    </a:ext>
                  </a:extLst>
                </a:hlinkClick>
              </a:rPr>
              <a:t>aquí</a:t>
            </a:r>
            <a:endParaRPr lang="en-GB" sz="2000" dirty="0">
              <a:solidFill>
                <a:srgbClr val="1B397F"/>
              </a:solidFill>
            </a:endParaRPr>
          </a:p>
        </p:txBody>
      </p:sp>
      <p:sp>
        <p:nvSpPr>
          <p:cNvPr id="5" name="Ellipse 4">
            <a:extLst>
              <a:ext uri="{FF2B5EF4-FFF2-40B4-BE49-F238E27FC236}">
                <a16:creationId xmlns:a16="http://schemas.microsoft.com/office/drawing/2014/main" id="{9EFB2D7C-B79F-4DE9-91CD-825FE21B0C2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extLst>
              <a:ext uri="{FF2B5EF4-FFF2-40B4-BE49-F238E27FC236}">
                <a16:creationId xmlns:a16="http://schemas.microsoft.com/office/drawing/2014/main" id="{97734CCD-1DF9-8C71-5885-B35F7E3CE9D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1" name="Text Box 6">
            <a:extLst>
              <a:ext uri="{FF2B5EF4-FFF2-40B4-BE49-F238E27FC236}">
                <a16:creationId xmlns:a16="http://schemas.microsoft.com/office/drawing/2014/main" id="{C03FB5BB-DD70-7234-0FF7-CB96A80A755A}"/>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18" name="Ellipse 17">
            <a:hlinkClick r:id="rId8" action="ppaction://hlinksldjump"/>
            <a:extLst>
              <a:ext uri="{FF2B5EF4-FFF2-40B4-BE49-F238E27FC236}">
                <a16:creationId xmlns:a16="http://schemas.microsoft.com/office/drawing/2014/main" id="{B9BACAE8-AF57-1677-42B6-D082F308D21C}"/>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Cercle avec flèche gauche avec un remplissage uni">
            <a:hlinkClick r:id="rId8" action="ppaction://hlinksldjump"/>
            <a:extLst>
              <a:ext uri="{FF2B5EF4-FFF2-40B4-BE49-F238E27FC236}">
                <a16:creationId xmlns:a16="http://schemas.microsoft.com/office/drawing/2014/main" id="{E4942280-3704-2D91-09CC-BC8C7E2F4B30}"/>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0090438" y="246750"/>
            <a:ext cx="669408" cy="669408"/>
          </a:xfrm>
          <a:prstGeom prst="rect">
            <a:avLst/>
          </a:prstGeom>
        </p:spPr>
      </p:pic>
      <p:pic>
        <p:nvPicPr>
          <p:cNvPr id="7" name="Picture 6">
            <a:hlinkClick r:id="rId4"/>
            <a:extLst>
              <a:ext uri="{FF2B5EF4-FFF2-40B4-BE49-F238E27FC236}">
                <a16:creationId xmlns:a16="http://schemas.microsoft.com/office/drawing/2014/main" id="{EB6E85BA-D6D6-7FBA-A131-440C3D186C5A}"/>
              </a:ext>
            </a:extLst>
          </p:cNvPr>
          <p:cNvPicPr>
            <a:picLocks noChangeAspect="1"/>
          </p:cNvPicPr>
          <p:nvPr/>
        </p:nvPicPr>
        <p:blipFill>
          <a:blip r:embed="rId10"/>
          <a:stretch>
            <a:fillRect/>
          </a:stretch>
        </p:blipFill>
        <p:spPr>
          <a:xfrm>
            <a:off x="1520201" y="1116154"/>
            <a:ext cx="3115705" cy="4376556"/>
          </a:xfrm>
          <a:prstGeom prst="rect">
            <a:avLst/>
          </a:prstGeom>
        </p:spPr>
      </p:pic>
    </p:spTree>
    <p:extLst>
      <p:ext uri="{BB962C8B-B14F-4D97-AF65-F5344CB8AC3E}">
        <p14:creationId xmlns:p14="http://schemas.microsoft.com/office/powerpoint/2010/main" val="59322850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8" grpId="0" animBg="1"/>
      <p:bldP spid="18" grpId="1" animBg="1"/>
    </p:bld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20EB2-4E86-1416-C135-608A834B118B}"/>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AC7072EB-D2C8-D037-B09E-311F3AF2919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BB3AF5C-B09D-C983-A808-64300E6C38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D403C5C9-CB05-89C4-66CD-37B4945C67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9EC99C17-30EA-70C7-FFE4-704235BF6C3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92317B14-B313-09D4-CAD9-4B108D0370A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F9B69BF4-C1D2-763A-3FE5-DA28D30385B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F4B5194A-40FD-2F02-B836-A41F2F02C46E}"/>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44CC7346-0BFB-F85D-DB9B-E2F17F064B24}"/>
              </a:ext>
            </a:extLst>
          </p:cNvPr>
          <p:cNvSpPr txBox="1"/>
          <p:nvPr/>
        </p:nvSpPr>
        <p:spPr>
          <a:xfrm>
            <a:off x="6553197" y="1165150"/>
            <a:ext cx="4805365" cy="1325563"/>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mj-lt"/>
                <a:ea typeface="+mn-ea"/>
                <a:cs typeface="+mn-cs"/>
              </a:rPr>
              <a:t>Cold Chain Technology Briefs – Vaccines </a:t>
            </a:r>
            <a:r>
              <a:rPr kumimoji="0" lang="en-GB" sz="3200" b="0" i="1" u="none" strike="noStrike" kern="1200" cap="none" spc="0" normalizeH="0" baseline="0" noProof="0" dirty="0">
                <a:ln>
                  <a:noFill/>
                </a:ln>
                <a:solidFill>
                  <a:prstClr val="black"/>
                </a:solidFill>
                <a:effectLst/>
                <a:uLnTx/>
                <a:uFillTx/>
                <a:latin typeface="+mj-lt"/>
                <a:ea typeface="+mn-ea"/>
                <a:cs typeface="+mn-cs"/>
              </a:rPr>
              <a:t>(2021)</a:t>
            </a:r>
            <a:endParaRPr kumimoji="0" lang="en-US" sz="32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6593B8C6-319B-BEC6-D275-2EE62165ADEE}"/>
              </a:ext>
            </a:extLst>
          </p:cNvPr>
          <p:cNvSpPr>
            <a:spLocks noGrp="1"/>
          </p:cNvSpPr>
          <p:nvPr>
            <p:ph idx="4294967295"/>
          </p:nvPr>
        </p:nvSpPr>
        <p:spPr>
          <a:xfrm>
            <a:off x="6577085" y="2439449"/>
            <a:ext cx="5157716" cy="1634251"/>
          </a:xfrm>
          <a:prstGeom prst="rect">
            <a:avLst/>
          </a:prstGeom>
        </p:spPr>
        <p:txBody>
          <a:bodyPr vert="horz" lIns="91440" tIns="45720" rIns="91440" bIns="45720" rtlCol="0">
            <a:noAutofit/>
          </a:bodyPr>
          <a:lstStyle/>
          <a:p>
            <a:pPr marL="0" indent="0">
              <a:lnSpc>
                <a:spcPct val="110000"/>
              </a:lnSpc>
              <a:spcBef>
                <a:spcPts val="0"/>
              </a:spcBef>
              <a:buNone/>
            </a:pPr>
            <a:r>
              <a:rPr lang="en-GB" sz="1200" dirty="0"/>
              <a:t>This note provides an overview of the vaccine cold chain in general and COVID-19 in particular, its requirements and challenges. First, the eﬀects of temperature on these vaccines, old and new, and their storage and transport requirements should be known. Second, the temperature-controlled logistics of vaccines in general and COVID-19 vaccines in particular, and the equipment and solutions used for their cold chain, must be analysed. Finally, if refrigeration is essential for our health as well as for our food, it must be sustainable, and it is therefore, necessary to analyse the challenges to be met so that the cold chain for vaccines disrupted by COVID-19, is sustainable in the short, medium, and long term.</a:t>
            </a:r>
          </a:p>
          <a:p>
            <a:pPr marL="0" indent="0">
              <a:lnSpc>
                <a:spcPct val="110000"/>
              </a:lnSpc>
              <a:spcBef>
                <a:spcPts val="0"/>
              </a:spcBef>
              <a:buNone/>
            </a:pPr>
            <a:endParaRPr lang="en-GB" sz="1200" dirty="0"/>
          </a:p>
          <a:p>
            <a:pPr marL="0" indent="0">
              <a:lnSpc>
                <a:spcPct val="110000"/>
              </a:lnSpc>
              <a:spcBef>
                <a:spcPts val="0"/>
              </a:spcBef>
              <a:buNone/>
            </a:pPr>
            <a:endParaRPr lang="en-US" sz="1200" dirty="0"/>
          </a:p>
        </p:txBody>
      </p:sp>
      <p:pic>
        <p:nvPicPr>
          <p:cNvPr id="22" name="Image 21" descr="Une image contenant texte, Équipement médical, aiguille, médical&#10;&#10;Description générée automatiquement">
            <a:hlinkClick r:id="rId2"/>
            <a:extLst>
              <a:ext uri="{FF2B5EF4-FFF2-40B4-BE49-F238E27FC236}">
                <a16:creationId xmlns:a16="http://schemas.microsoft.com/office/drawing/2014/main" id="{660E6E2A-44AD-891C-2A78-010DE4D7044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2235" y="974909"/>
            <a:ext cx="3226178" cy="4563329"/>
          </a:xfrm>
          <a:prstGeom prst="rect">
            <a:avLst/>
          </a:prstGeom>
        </p:spPr>
      </p:pic>
      <p:sp>
        <p:nvSpPr>
          <p:cNvPr id="25" name="Ellipse 24">
            <a:hlinkClick r:id="rId4" action="ppaction://hlinksldjump"/>
            <a:extLst>
              <a:ext uri="{FF2B5EF4-FFF2-40B4-BE49-F238E27FC236}">
                <a16:creationId xmlns:a16="http://schemas.microsoft.com/office/drawing/2014/main" id="{F08B351A-FE43-11DB-F75F-30D013890EF1}"/>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6" name="Graphique 25" descr="Logement avec un remplissage uni">
            <a:hlinkClick r:id="rId4" action="ppaction://hlinksldjump"/>
            <a:extLst>
              <a:ext uri="{FF2B5EF4-FFF2-40B4-BE49-F238E27FC236}">
                <a16:creationId xmlns:a16="http://schemas.microsoft.com/office/drawing/2014/main" id="{5F38D2C7-FF09-02A8-76F1-F16291640A6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3" name="TextBox 1">
            <a:extLst>
              <a:ext uri="{FF2B5EF4-FFF2-40B4-BE49-F238E27FC236}">
                <a16:creationId xmlns:a16="http://schemas.microsoft.com/office/drawing/2014/main" id="{DB15B2EF-DAD0-7B1D-98C9-37D643693F46}"/>
              </a:ext>
            </a:extLst>
          </p:cNvPr>
          <p:cNvSpPr txBox="1"/>
          <p:nvPr/>
        </p:nvSpPr>
        <p:spPr>
          <a:xfrm>
            <a:off x="6652909" y="4546147"/>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7" name="TextBox 4">
            <a:extLst>
              <a:ext uri="{FF2B5EF4-FFF2-40B4-BE49-F238E27FC236}">
                <a16:creationId xmlns:a16="http://schemas.microsoft.com/office/drawing/2014/main" id="{21ED5A7A-8766-C4BB-5C72-C54672079C75}"/>
              </a:ext>
            </a:extLst>
          </p:cNvPr>
          <p:cNvSpPr txBox="1"/>
          <p:nvPr/>
        </p:nvSpPr>
        <p:spPr>
          <a:xfrm>
            <a:off x="6652909" y="5015436"/>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Lisez-le en français 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3" name="TextBox 5">
            <a:extLst>
              <a:ext uri="{FF2B5EF4-FFF2-40B4-BE49-F238E27FC236}">
                <a16:creationId xmlns:a16="http://schemas.microsoft.com/office/drawing/2014/main" id="{C521731B-E183-D826-A601-28080DFBF249}"/>
              </a:ext>
            </a:extLst>
          </p:cNvPr>
          <p:cNvSpPr txBox="1"/>
          <p:nvPr/>
        </p:nvSpPr>
        <p:spPr>
          <a:xfrm>
            <a:off x="6677043" y="6045189"/>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Léalo en </a:t>
            </a:r>
            <a:r>
              <a:rPr kumimoji="0" lang="en-US" sz="2000" b="0" i="0" u="none" strike="noStrike" kern="1200" cap="none" spc="0" normalizeH="0" baseline="0" noProof="0" dirty="0" err="1">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español</a:t>
            </a:r>
            <a:r>
              <a:rPr kumimoji="0" lang="en-US" sz="2000" b="0" i="0" u="none" strike="noStrike" kern="1200" cap="none" spc="0" normalizeH="0" baseline="0" noProof="0" dirty="0">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7">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1" name="TextBox 10">
            <a:extLst>
              <a:ext uri="{FF2B5EF4-FFF2-40B4-BE49-F238E27FC236}">
                <a16:creationId xmlns:a16="http://schemas.microsoft.com/office/drawing/2014/main" id="{0C60F4C4-225E-2AE5-8675-68B4EAF3347E}"/>
              </a:ext>
            </a:extLst>
          </p:cNvPr>
          <p:cNvSpPr txBox="1"/>
          <p:nvPr/>
        </p:nvSpPr>
        <p:spPr>
          <a:xfrm>
            <a:off x="6650310" y="5495723"/>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2000" b="0" i="0" u="none" strike="noStrike" kern="1200" cap="none" spc="0" normalizeH="0" baseline="0" noProof="0" dirty="0">
                <a:ln>
                  <a:noFill/>
                </a:ln>
                <a:solidFill>
                  <a:srgbClr val="1B3A7F"/>
                </a:solidFill>
                <a:effectLst/>
                <a:uLnTx/>
                <a:uFillTx/>
                <a:ea typeface="+mn-ea"/>
                <a:cs typeface="+mn-cs"/>
                <a:hlinkClick r:id="rId8">
                  <a:extLst>
                    <a:ext uri="{A12FA001-AC4F-418D-AE19-62706E023703}">
                      <ahyp:hlinkClr xmlns:ahyp="http://schemas.microsoft.com/office/drawing/2018/hyperlinkcolor" val="tx"/>
                    </a:ext>
                  </a:extLst>
                </a:hlinkClick>
              </a:rPr>
              <a:t>Читать на русском здесь</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Ellipse 4">
            <a:extLst>
              <a:ext uri="{FF2B5EF4-FFF2-40B4-BE49-F238E27FC236}">
                <a16:creationId xmlns:a16="http://schemas.microsoft.com/office/drawing/2014/main" id="{DF0B0170-1B87-C091-A2AE-12507669020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6" name="Image 5" descr="Une image contenant symbole, conception&#10;&#10;Description générée automatiquement">
            <a:extLst>
              <a:ext uri="{FF2B5EF4-FFF2-40B4-BE49-F238E27FC236}">
                <a16:creationId xmlns:a16="http://schemas.microsoft.com/office/drawing/2014/main" id="{99677474-DE99-B555-19AD-DBCE9D9F39A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11" name="Text Box 6">
            <a:extLst>
              <a:ext uri="{FF2B5EF4-FFF2-40B4-BE49-F238E27FC236}">
                <a16:creationId xmlns:a16="http://schemas.microsoft.com/office/drawing/2014/main" id="{AB0870FD-3C20-9160-2F4D-B138767E0CAA}"/>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sp>
        <p:nvSpPr>
          <p:cNvPr id="18" name="Ellipse 17">
            <a:hlinkClick r:id="rId10" action="ppaction://hlinksldjump"/>
            <a:extLst>
              <a:ext uri="{FF2B5EF4-FFF2-40B4-BE49-F238E27FC236}">
                <a16:creationId xmlns:a16="http://schemas.microsoft.com/office/drawing/2014/main" id="{5EA2038E-34D4-83F3-2F02-F22A9EF085B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7" name="Graphique 26" descr="Cercle avec flèche gauche avec un remplissage uni">
            <a:hlinkClick r:id="rId10" action="ppaction://hlinksldjump"/>
            <a:extLst>
              <a:ext uri="{FF2B5EF4-FFF2-40B4-BE49-F238E27FC236}">
                <a16:creationId xmlns:a16="http://schemas.microsoft.com/office/drawing/2014/main" id="{3F4CF0F7-8D40-1860-DC5F-7F515E2C8963}"/>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163441395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5"/>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6"/>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7"/>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8" grpId="0" animBg="1"/>
      <p:bldP spid="18" grpId="1" animBg="1"/>
    </p:bld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87E93-8910-DD54-C440-1A236C41194C}"/>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5772B9E7-35BB-7EE8-21E0-71879322756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A2091621-34CF-50B7-64A5-7719E926243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00C925BB-46DE-EFC5-619C-0A86AB31499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23730B5F-3FDF-0E59-127F-F0184E182A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F062B5D3-1892-0A81-0242-3912273CFA8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4BC7ED57-6C80-1821-F4F5-C0A23FEF9F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B8E97048-5AD4-78A4-794B-713F04611F8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8843C178-B737-F70D-9CDE-532F4E4ECC7E}"/>
              </a:ext>
            </a:extLst>
          </p:cNvPr>
          <p:cNvSpPr txBox="1"/>
          <p:nvPr/>
        </p:nvSpPr>
        <p:spPr>
          <a:xfrm>
            <a:off x="6553197" y="1165150"/>
            <a:ext cx="4805365" cy="1325563"/>
          </a:xfrm>
        </p:spPr>
        <p:txBody>
          <a:bodyPr vert="horz" lIns="91440" tIns="45720" rIns="91440" bIns="45720" rtlCol="0" anchor="ctr">
            <a:normAutofit fontScale="85000" lnSpcReduction="10000"/>
          </a:bodyPr>
          <a:lstStyle/>
          <a:p>
            <a:pPr>
              <a:lnSpc>
                <a:spcPct val="90000"/>
              </a:lnSpc>
              <a:spcBef>
                <a:spcPct val="0"/>
              </a:spcBef>
              <a:spcAft>
                <a:spcPts val="600"/>
              </a:spcAft>
              <a:defRPr/>
            </a:pPr>
            <a:r>
              <a:rPr kumimoji="0" lang="en-GB" sz="3200" b="0" i="0" u="none" strike="noStrike" kern="1200" cap="none" spc="0" normalizeH="0" baseline="0" noProof="0" dirty="0">
                <a:ln>
                  <a:noFill/>
                </a:ln>
                <a:solidFill>
                  <a:prstClr val="black"/>
                </a:solidFill>
                <a:effectLst/>
                <a:uLnTx/>
                <a:uFillTx/>
                <a:latin typeface="+mj-lt"/>
                <a:ea typeface="+mn-ea"/>
                <a:cs typeface="+mn-cs"/>
              </a:rPr>
              <a:t>Cold Chain Technology Briefs – Refrigeration in Food Production and Processing </a:t>
            </a:r>
            <a:r>
              <a:rPr kumimoji="0" lang="en-GB" sz="3200" b="0" i="1" u="none" strike="noStrike" kern="1200" cap="none" spc="0" normalizeH="0" baseline="0" noProof="0" dirty="0">
                <a:ln>
                  <a:noFill/>
                </a:ln>
                <a:solidFill>
                  <a:prstClr val="black"/>
                </a:solidFill>
                <a:effectLst/>
                <a:uLnTx/>
                <a:uFillTx/>
                <a:latin typeface="+mj-lt"/>
                <a:ea typeface="+mn-ea"/>
                <a:cs typeface="+mn-cs"/>
              </a:rPr>
              <a:t>(2020)</a:t>
            </a:r>
            <a:endParaRPr kumimoji="0" lang="en-US" sz="32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56DC875B-9B98-7385-3552-BE8E3BBB205F}"/>
              </a:ext>
            </a:extLst>
          </p:cNvPr>
          <p:cNvSpPr>
            <a:spLocks noGrp="1"/>
          </p:cNvSpPr>
          <p:nvPr>
            <p:ph idx="4294967295"/>
          </p:nvPr>
        </p:nvSpPr>
        <p:spPr>
          <a:xfrm>
            <a:off x="6577085" y="2219434"/>
            <a:ext cx="5157716" cy="1634251"/>
          </a:xfrm>
          <a:prstGeom prst="rect">
            <a:avLst/>
          </a:prstGeom>
        </p:spPr>
        <p:txBody>
          <a:bodyPr vert="horz" lIns="91440" tIns="45720" rIns="91440" bIns="45720" rtlCol="0">
            <a:noAutofit/>
          </a:bodyPr>
          <a:lstStyle/>
          <a:p>
            <a:pPr marL="0" indent="0">
              <a:lnSpc>
                <a:spcPct val="110000"/>
              </a:lnSpc>
              <a:spcBef>
                <a:spcPts val="0"/>
              </a:spcBef>
              <a:buNone/>
            </a:pPr>
            <a:br>
              <a:rPr lang="fr-FR" sz="1300" dirty="0"/>
            </a:br>
            <a:r>
              <a:rPr lang="fr-FR" sz="1300" b="0" i="0" u="none" strike="noStrike" dirty="0">
                <a:solidFill>
                  <a:srgbClr val="1E1E1E"/>
                </a:solidFill>
                <a:effectLst/>
              </a:rPr>
              <a:t>For </a:t>
            </a:r>
            <a:r>
              <a:rPr lang="fr-FR" sz="1300" b="0" i="0" u="none" strike="noStrike" dirty="0" err="1">
                <a:solidFill>
                  <a:srgbClr val="1E1E1E"/>
                </a:solidFill>
                <a:effectLst/>
              </a:rPr>
              <a:t>consumers</a:t>
            </a:r>
            <a:r>
              <a:rPr lang="fr-FR" sz="1300" b="0" i="0" u="none" strike="noStrike" dirty="0">
                <a:solidFill>
                  <a:srgbClr val="1E1E1E"/>
                </a:solidFill>
                <a:effectLst/>
              </a:rPr>
              <a:t>, the cold </a:t>
            </a:r>
            <a:r>
              <a:rPr lang="fr-FR" sz="1300" b="0" i="0" u="none" strike="noStrike" dirty="0" err="1">
                <a:solidFill>
                  <a:srgbClr val="1E1E1E"/>
                </a:solidFill>
                <a:effectLst/>
              </a:rPr>
              <a:t>chain</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often</a:t>
            </a:r>
            <a:r>
              <a:rPr lang="fr-FR" sz="1300" b="0" i="0" u="none" strike="noStrike" dirty="0">
                <a:solidFill>
                  <a:srgbClr val="1E1E1E"/>
                </a:solidFill>
                <a:effectLst/>
              </a:rPr>
              <a:t> </a:t>
            </a:r>
            <a:r>
              <a:rPr lang="fr-FR" sz="1300" b="0" i="0" u="none" strike="noStrike" dirty="0" err="1">
                <a:solidFill>
                  <a:srgbClr val="1E1E1E"/>
                </a:solidFill>
                <a:effectLst/>
              </a:rPr>
              <a:t>associated</a:t>
            </a:r>
            <a:r>
              <a:rPr lang="fr-FR" sz="1300" b="0" i="0" u="none" strike="noStrike" dirty="0">
                <a:solidFill>
                  <a:srgbClr val="1E1E1E"/>
                </a:solidFill>
                <a:effectLst/>
              </a:rPr>
              <a:t> </a:t>
            </a:r>
            <a:r>
              <a:rPr lang="fr-FR" sz="1300" b="0" i="0" u="none" strike="noStrike" dirty="0" err="1">
                <a:solidFill>
                  <a:srgbClr val="1E1E1E"/>
                </a:solidFill>
                <a:effectLst/>
              </a:rPr>
              <a:t>with</a:t>
            </a:r>
            <a:r>
              <a:rPr lang="fr-FR" sz="1300" b="0" i="0" u="none" strike="noStrike" dirty="0">
                <a:solidFill>
                  <a:srgbClr val="1E1E1E"/>
                </a:solidFill>
                <a:effectLst/>
              </a:rPr>
              <a:t> transport, </a:t>
            </a:r>
            <a:r>
              <a:rPr lang="fr-FR" sz="1300" b="0" i="0" u="none" strike="noStrike" dirty="0" err="1">
                <a:solidFill>
                  <a:srgbClr val="1E1E1E"/>
                </a:solidFill>
                <a:effectLst/>
              </a:rPr>
              <a:t>retail</a:t>
            </a:r>
            <a:r>
              <a:rPr lang="fr-FR" sz="1300" b="0" i="0" u="none" strike="noStrike" dirty="0">
                <a:solidFill>
                  <a:srgbClr val="1E1E1E"/>
                </a:solidFill>
                <a:effectLst/>
              </a:rPr>
              <a:t> and </a:t>
            </a:r>
            <a:r>
              <a:rPr lang="fr-FR" sz="1300" b="0" i="0" u="none" strike="noStrike" dirty="0" err="1">
                <a:solidFill>
                  <a:srgbClr val="1E1E1E"/>
                </a:solidFill>
                <a:effectLst/>
              </a:rPr>
              <a:t>household</a:t>
            </a:r>
            <a:r>
              <a:rPr lang="fr-FR" sz="1300" b="0" i="0" u="none" strike="noStrike" dirty="0">
                <a:solidFill>
                  <a:srgbClr val="1E1E1E"/>
                </a:solidFill>
                <a:effectLst/>
              </a:rPr>
              <a:t> </a:t>
            </a:r>
            <a:r>
              <a:rPr lang="fr-FR" sz="1300" b="0" i="0" u="none" strike="noStrike" dirty="0" err="1">
                <a:solidFill>
                  <a:srgbClr val="1E1E1E"/>
                </a:solidFill>
                <a:effectLst/>
              </a:rPr>
              <a:t>refrigerators</a:t>
            </a:r>
            <a:r>
              <a:rPr lang="fr-FR" sz="1300" b="0" i="0" u="none" strike="noStrike" dirty="0">
                <a:solidFill>
                  <a:srgbClr val="1E1E1E"/>
                </a:solidFill>
                <a:effectLst/>
              </a:rPr>
              <a:t>. But </a:t>
            </a:r>
            <a:r>
              <a:rPr lang="fr-FR" sz="1300" b="0" i="0" u="none" strike="noStrike" dirty="0" err="1">
                <a:solidFill>
                  <a:srgbClr val="1E1E1E"/>
                </a:solidFill>
                <a:effectLst/>
              </a:rPr>
              <a:t>refrigeration</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also</a:t>
            </a:r>
            <a:r>
              <a:rPr lang="fr-FR" sz="1300" b="0" i="0" u="none" strike="noStrike" dirty="0">
                <a:solidFill>
                  <a:srgbClr val="1E1E1E"/>
                </a:solidFill>
                <a:effectLst/>
              </a:rPr>
              <a:t> and </a:t>
            </a:r>
            <a:r>
              <a:rPr lang="fr-FR" sz="1300" b="0" i="0" u="none" strike="noStrike" dirty="0" err="1">
                <a:solidFill>
                  <a:srgbClr val="1E1E1E"/>
                </a:solidFill>
                <a:effectLst/>
              </a:rPr>
              <a:t>widely</a:t>
            </a:r>
            <a:r>
              <a:rPr lang="fr-FR" sz="1300" b="0" i="0" u="none" strike="noStrike" dirty="0">
                <a:solidFill>
                  <a:srgbClr val="1E1E1E"/>
                </a:solidFill>
                <a:effectLst/>
              </a:rPr>
              <a:t> </a:t>
            </a:r>
            <a:r>
              <a:rPr lang="fr-FR" sz="1300" b="0" i="0" u="none" strike="noStrike" dirty="0" err="1">
                <a:solidFill>
                  <a:srgbClr val="1E1E1E"/>
                </a:solidFill>
                <a:effectLst/>
              </a:rPr>
              <a:t>used</a:t>
            </a:r>
            <a:r>
              <a:rPr lang="fr-FR" sz="1300" b="0" i="0" u="none" strike="noStrike" dirty="0">
                <a:solidFill>
                  <a:srgbClr val="1E1E1E"/>
                </a:solidFill>
                <a:effectLst/>
              </a:rPr>
              <a:t> in the agri-</a:t>
            </a:r>
            <a:r>
              <a:rPr lang="fr-FR" sz="1300" b="0" i="0" u="none" strike="noStrike" dirty="0" err="1">
                <a:solidFill>
                  <a:srgbClr val="1E1E1E"/>
                </a:solidFill>
                <a:effectLst/>
              </a:rPr>
              <a:t>food</a:t>
            </a:r>
            <a:r>
              <a:rPr lang="fr-FR" sz="1300" b="0" i="0" u="none" strike="noStrike" dirty="0">
                <a:solidFill>
                  <a:srgbClr val="1E1E1E"/>
                </a:solidFill>
                <a:effectLst/>
              </a:rPr>
              <a:t> </a:t>
            </a:r>
            <a:r>
              <a:rPr lang="fr-FR" sz="1300" b="0" i="0" u="none" strike="noStrike" dirty="0" err="1">
                <a:solidFill>
                  <a:srgbClr val="1E1E1E"/>
                </a:solidFill>
                <a:effectLst/>
              </a:rPr>
              <a:t>industry</a:t>
            </a:r>
            <a:r>
              <a:rPr lang="fr-FR" sz="1300" b="0" i="0" u="none" strike="noStrike" dirty="0">
                <a:solidFill>
                  <a:srgbClr val="1E1E1E"/>
                </a:solidFill>
                <a:effectLst/>
              </a:rPr>
              <a:t> for the </a:t>
            </a:r>
            <a:r>
              <a:rPr lang="fr-FR" sz="1300" b="0" i="0" u="none" strike="noStrike" dirty="0" err="1">
                <a:solidFill>
                  <a:srgbClr val="1E1E1E"/>
                </a:solidFill>
                <a:effectLst/>
              </a:rPr>
              <a:t>storage</a:t>
            </a:r>
            <a:r>
              <a:rPr lang="fr-FR" sz="1300" b="0" i="0" u="none" strike="noStrike" dirty="0">
                <a:solidFill>
                  <a:srgbClr val="1E1E1E"/>
                </a:solidFill>
                <a:effectLst/>
              </a:rPr>
              <a:t> of </a:t>
            </a:r>
            <a:r>
              <a:rPr lang="fr-FR" sz="1300" b="0" i="0" u="none" strike="noStrike" dirty="0" err="1">
                <a:solidFill>
                  <a:srgbClr val="1E1E1E"/>
                </a:solidFill>
                <a:effectLst/>
              </a:rPr>
              <a:t>raw</a:t>
            </a:r>
            <a:r>
              <a:rPr lang="fr-FR" sz="1300" b="0" i="0" u="none" strike="noStrike" dirty="0">
                <a:solidFill>
                  <a:srgbClr val="1E1E1E"/>
                </a:solidFill>
                <a:effectLst/>
              </a:rPr>
              <a:t> </a:t>
            </a:r>
            <a:r>
              <a:rPr lang="fr-FR" sz="1300" b="0" i="0" u="none" strike="noStrike" dirty="0" err="1">
                <a:solidFill>
                  <a:srgbClr val="1E1E1E"/>
                </a:solidFill>
                <a:effectLst/>
              </a:rPr>
              <a:t>materials</a:t>
            </a:r>
            <a:r>
              <a:rPr lang="fr-FR" sz="1300" b="0" i="0" u="none" strike="noStrike" dirty="0">
                <a:solidFill>
                  <a:srgbClr val="1E1E1E"/>
                </a:solidFill>
                <a:effectLst/>
              </a:rPr>
              <a:t> and final </a:t>
            </a:r>
            <a:r>
              <a:rPr lang="fr-FR" sz="1300" b="0" i="0" u="none" strike="noStrike" dirty="0" err="1">
                <a:solidFill>
                  <a:srgbClr val="1E1E1E"/>
                </a:solidFill>
                <a:effectLst/>
              </a:rPr>
              <a:t>products</a:t>
            </a:r>
            <a:r>
              <a:rPr lang="fr-FR" sz="1300" b="0" i="0" u="none" strike="noStrike" dirty="0">
                <a:solidFill>
                  <a:srgbClr val="1E1E1E"/>
                </a:solidFill>
                <a:effectLst/>
              </a:rPr>
              <a:t>, as </a:t>
            </a:r>
            <a:r>
              <a:rPr lang="fr-FR" sz="1300" b="0" i="0" u="none" strike="noStrike" dirty="0" err="1">
                <a:solidFill>
                  <a:srgbClr val="1E1E1E"/>
                </a:solidFill>
                <a:effectLst/>
              </a:rPr>
              <a:t>well</a:t>
            </a:r>
            <a:r>
              <a:rPr lang="fr-FR" sz="1300" b="0" i="0" u="none" strike="noStrike" dirty="0">
                <a:solidFill>
                  <a:srgbClr val="1E1E1E"/>
                </a:solidFill>
                <a:effectLst/>
              </a:rPr>
              <a:t> as for </a:t>
            </a:r>
            <a:r>
              <a:rPr lang="fr-FR" sz="1300" b="0" i="0" u="none" strike="noStrike" dirty="0" err="1">
                <a:solidFill>
                  <a:srgbClr val="1E1E1E"/>
                </a:solidFill>
                <a:effectLst/>
              </a:rPr>
              <a:t>food</a:t>
            </a:r>
            <a:r>
              <a:rPr lang="fr-FR" sz="1300" b="0" i="0" u="none" strike="noStrike" dirty="0">
                <a:solidFill>
                  <a:srgbClr val="1E1E1E"/>
                </a:solidFill>
                <a:effectLst/>
              </a:rPr>
              <a:t> </a:t>
            </a:r>
            <a:r>
              <a:rPr lang="fr-FR" sz="1300" b="0" i="0" u="none" strike="noStrike" dirty="0" err="1">
                <a:solidFill>
                  <a:srgbClr val="1E1E1E"/>
                </a:solidFill>
                <a:effectLst/>
              </a:rPr>
              <a:t>processing</a:t>
            </a:r>
            <a:r>
              <a:rPr lang="fr-FR" sz="1300" b="0" i="0" u="none" strike="noStrike" dirty="0">
                <a:solidFill>
                  <a:srgbClr val="1E1E1E"/>
                </a:solidFill>
                <a:effectLst/>
              </a:rPr>
              <a:t>. This brief </a:t>
            </a:r>
            <a:r>
              <a:rPr lang="fr-FR" sz="1300" b="0" i="0" u="none" strike="noStrike" dirty="0" err="1">
                <a:solidFill>
                  <a:srgbClr val="1E1E1E"/>
                </a:solidFill>
                <a:effectLst/>
              </a:rPr>
              <a:t>gives</a:t>
            </a:r>
            <a:r>
              <a:rPr lang="fr-FR" sz="1300" b="0" i="0" u="none" strike="noStrike" dirty="0">
                <a:solidFill>
                  <a:srgbClr val="1E1E1E"/>
                </a:solidFill>
                <a:effectLst/>
              </a:rPr>
              <a:t> a short </a:t>
            </a:r>
            <a:r>
              <a:rPr lang="fr-FR" sz="1300" b="0" i="0" u="none" strike="noStrike" dirty="0" err="1">
                <a:solidFill>
                  <a:srgbClr val="1E1E1E"/>
                </a:solidFill>
                <a:effectLst/>
              </a:rPr>
              <a:t>overview</a:t>
            </a:r>
            <a:r>
              <a:rPr lang="fr-FR" sz="1300" b="0" i="0" u="none" strike="noStrike" dirty="0">
                <a:solidFill>
                  <a:srgbClr val="1E1E1E"/>
                </a:solidFill>
                <a:effectLst/>
              </a:rPr>
              <a:t> of </a:t>
            </a:r>
            <a:r>
              <a:rPr lang="fr-FR" sz="1300" b="0" i="0" u="none" strike="noStrike" dirty="0" err="1">
                <a:solidFill>
                  <a:srgbClr val="1E1E1E"/>
                </a:solidFill>
                <a:effectLst/>
              </a:rPr>
              <a:t>refrigeration</a:t>
            </a:r>
            <a:r>
              <a:rPr lang="fr-FR" sz="1300" b="0" i="0" u="none" strike="noStrike" dirty="0">
                <a:solidFill>
                  <a:srgbClr val="1E1E1E"/>
                </a:solidFill>
                <a:effectLst/>
              </a:rPr>
              <a:t> applications in the </a:t>
            </a:r>
            <a:r>
              <a:rPr lang="fr-FR" sz="1300" b="0" i="0" u="none" strike="noStrike" dirty="0" err="1">
                <a:solidFill>
                  <a:srgbClr val="1E1E1E"/>
                </a:solidFill>
                <a:effectLst/>
              </a:rPr>
              <a:t>industry</a:t>
            </a:r>
            <a:r>
              <a:rPr lang="fr-FR" sz="1300" b="0" i="0" u="none" strike="noStrike" dirty="0">
                <a:solidFill>
                  <a:srgbClr val="1E1E1E"/>
                </a:solidFill>
                <a:effectLst/>
              </a:rPr>
              <a:t>. The </a:t>
            </a:r>
            <a:r>
              <a:rPr lang="fr-FR" sz="1300" b="0" i="0" u="none" strike="noStrike" dirty="0" err="1">
                <a:solidFill>
                  <a:srgbClr val="1E1E1E"/>
                </a:solidFill>
                <a:effectLst/>
              </a:rPr>
              <a:t>refrigeration</a:t>
            </a:r>
            <a:r>
              <a:rPr lang="fr-FR" sz="1300" b="0" i="0" u="none" strike="noStrike" dirty="0">
                <a:solidFill>
                  <a:srgbClr val="1E1E1E"/>
                </a:solidFill>
                <a:effectLst/>
              </a:rPr>
              <a:t> technologies in use are </a:t>
            </a:r>
            <a:r>
              <a:rPr lang="fr-FR" sz="1300" b="0" i="0" u="none" strike="noStrike" dirty="0" err="1">
                <a:solidFill>
                  <a:srgbClr val="1E1E1E"/>
                </a:solidFill>
                <a:effectLst/>
              </a:rPr>
              <a:t>briefly</a:t>
            </a:r>
            <a:r>
              <a:rPr lang="fr-FR" sz="1300" b="0" i="0" u="none" strike="noStrike" dirty="0">
                <a:solidFill>
                  <a:srgbClr val="1E1E1E"/>
                </a:solidFill>
                <a:effectLst/>
              </a:rPr>
              <a:t> </a:t>
            </a:r>
            <a:r>
              <a:rPr lang="fr-FR" sz="1300" b="0" i="0" u="none" strike="noStrike" dirty="0" err="1">
                <a:solidFill>
                  <a:srgbClr val="1E1E1E"/>
                </a:solidFill>
                <a:effectLst/>
              </a:rPr>
              <a:t>presented</a:t>
            </a:r>
            <a:r>
              <a:rPr lang="fr-FR" sz="1300" b="0" i="0" u="none" strike="noStrike" dirty="0">
                <a:solidFill>
                  <a:srgbClr val="1E1E1E"/>
                </a:solidFill>
                <a:effectLst/>
              </a:rPr>
              <a:t>, </a:t>
            </a:r>
            <a:r>
              <a:rPr lang="fr-FR" sz="1300" b="0" i="0" u="none" strike="noStrike" dirty="0" err="1">
                <a:solidFill>
                  <a:srgbClr val="1E1E1E"/>
                </a:solidFill>
                <a:effectLst/>
              </a:rPr>
              <a:t>according</a:t>
            </a:r>
            <a:r>
              <a:rPr lang="fr-FR" sz="1300" b="0" i="0" u="none" strike="noStrike" dirty="0">
                <a:solidFill>
                  <a:srgbClr val="1E1E1E"/>
                </a:solidFill>
                <a:effectLst/>
              </a:rPr>
              <a:t> to </a:t>
            </a:r>
            <a:r>
              <a:rPr lang="fr-FR" sz="1300" b="0" i="0" u="none" strike="noStrike" dirty="0" err="1">
                <a:solidFill>
                  <a:srgbClr val="1E1E1E"/>
                </a:solidFill>
                <a:effectLst/>
              </a:rPr>
              <a:t>facility</a:t>
            </a:r>
            <a:r>
              <a:rPr lang="fr-FR" sz="1300" b="0" i="0" u="none" strike="noStrike" dirty="0">
                <a:solidFill>
                  <a:srgbClr val="1E1E1E"/>
                </a:solidFill>
                <a:effectLst/>
              </a:rPr>
              <a:t> size and </a:t>
            </a:r>
            <a:r>
              <a:rPr lang="fr-FR" sz="1300" b="0" i="0" u="none" strike="noStrike" dirty="0" err="1">
                <a:solidFill>
                  <a:srgbClr val="1E1E1E"/>
                </a:solidFill>
                <a:effectLst/>
              </a:rPr>
              <a:t>temperature</a:t>
            </a:r>
            <a:r>
              <a:rPr lang="fr-FR" sz="1300" b="0" i="0" u="none" strike="noStrike" dirty="0">
                <a:solidFill>
                  <a:srgbClr val="1E1E1E"/>
                </a:solidFill>
                <a:effectLst/>
              </a:rPr>
              <a:t> </a:t>
            </a:r>
            <a:r>
              <a:rPr lang="fr-FR" sz="1300" b="0" i="0" u="none" strike="noStrike" dirty="0" err="1">
                <a:solidFill>
                  <a:srgbClr val="1E1E1E"/>
                </a:solidFill>
                <a:effectLst/>
              </a:rPr>
              <a:t>requirements</a:t>
            </a:r>
            <a:r>
              <a:rPr lang="fr-FR" sz="1300" b="0" i="0" u="none" strike="noStrike" dirty="0">
                <a:solidFill>
                  <a:srgbClr val="1E1E1E"/>
                </a:solidFill>
                <a:effectLst/>
              </a:rPr>
              <a:t>, and the </a:t>
            </a:r>
            <a:r>
              <a:rPr lang="fr-FR" sz="1300" b="0" i="0" u="none" strike="noStrike" dirty="0" err="1">
                <a:solidFill>
                  <a:srgbClr val="1E1E1E"/>
                </a:solidFill>
                <a:effectLst/>
              </a:rPr>
              <a:t>problems</a:t>
            </a:r>
            <a:r>
              <a:rPr lang="fr-FR" sz="1300" b="0" i="0" u="none" strike="noStrike" dirty="0">
                <a:solidFill>
                  <a:srgbClr val="1E1E1E"/>
                </a:solidFill>
                <a:effectLst/>
              </a:rPr>
              <a:t> </a:t>
            </a:r>
            <a:r>
              <a:rPr lang="fr-FR" sz="1300" b="0" i="0" u="none" strike="noStrike" dirty="0" err="1">
                <a:solidFill>
                  <a:srgbClr val="1E1E1E"/>
                </a:solidFill>
                <a:effectLst/>
              </a:rPr>
              <a:t>relating</a:t>
            </a:r>
            <a:r>
              <a:rPr lang="fr-FR" sz="1300" b="0" i="0" u="none" strike="noStrike" dirty="0">
                <a:solidFill>
                  <a:srgbClr val="1E1E1E"/>
                </a:solidFill>
                <a:effectLst/>
              </a:rPr>
              <a:t> to the use of </a:t>
            </a:r>
            <a:r>
              <a:rPr lang="fr-FR" sz="1300" b="0" i="0" u="none" strike="noStrike" dirty="0" err="1">
                <a:solidFill>
                  <a:srgbClr val="1E1E1E"/>
                </a:solidFill>
                <a:effectLst/>
              </a:rPr>
              <a:t>refrigerants</a:t>
            </a:r>
            <a:r>
              <a:rPr lang="fr-FR" sz="1300" b="0" i="0" u="none" strike="noStrike" dirty="0">
                <a:solidFill>
                  <a:srgbClr val="1E1E1E"/>
                </a:solidFill>
                <a:effectLst/>
              </a:rPr>
              <a:t> are </a:t>
            </a:r>
            <a:r>
              <a:rPr lang="fr-FR" sz="1300" b="0" i="0" u="none" strike="noStrike" dirty="0" err="1">
                <a:solidFill>
                  <a:srgbClr val="1E1E1E"/>
                </a:solidFill>
                <a:effectLst/>
              </a:rPr>
              <a:t>also</a:t>
            </a:r>
            <a:r>
              <a:rPr lang="fr-FR" sz="1300" b="0" i="0" u="none" strike="noStrike" dirty="0">
                <a:solidFill>
                  <a:srgbClr val="1E1E1E"/>
                </a:solidFill>
                <a:effectLst/>
              </a:rPr>
              <a:t> </a:t>
            </a:r>
            <a:r>
              <a:rPr lang="fr-FR" sz="1300" b="0" i="0" u="none" strike="noStrike" dirty="0" err="1">
                <a:solidFill>
                  <a:srgbClr val="1E1E1E"/>
                </a:solidFill>
                <a:effectLst/>
              </a:rPr>
              <a:t>discussed</a:t>
            </a:r>
            <a:r>
              <a:rPr lang="fr-FR" sz="1300" b="0" i="0" u="none" strike="noStrike" dirty="0">
                <a:solidFill>
                  <a:srgbClr val="1E1E1E"/>
                </a:solidFill>
                <a:effectLst/>
              </a:rPr>
              <a:t>. In conclusions, </a:t>
            </a:r>
            <a:r>
              <a:rPr lang="fr-FR" sz="1300" b="0" i="0" u="none" strike="noStrike" dirty="0" err="1">
                <a:solidFill>
                  <a:srgbClr val="1E1E1E"/>
                </a:solidFill>
                <a:effectLst/>
              </a:rPr>
              <a:t>opportunities</a:t>
            </a:r>
            <a:r>
              <a:rPr lang="fr-FR" sz="1300" b="0" i="0" u="none" strike="noStrike" dirty="0">
                <a:solidFill>
                  <a:srgbClr val="1E1E1E"/>
                </a:solidFill>
                <a:effectLst/>
              </a:rPr>
              <a:t> for </a:t>
            </a:r>
            <a:r>
              <a:rPr lang="fr-FR" sz="1300" b="0" i="0" u="none" strike="noStrike" dirty="0" err="1">
                <a:solidFill>
                  <a:srgbClr val="1E1E1E"/>
                </a:solidFill>
                <a:effectLst/>
              </a:rPr>
              <a:t>sustainable</a:t>
            </a:r>
            <a:r>
              <a:rPr lang="fr-FR" sz="1300" b="0" i="0" u="none" strike="noStrike" dirty="0">
                <a:solidFill>
                  <a:srgbClr val="1E1E1E"/>
                </a:solidFill>
                <a:effectLst/>
              </a:rPr>
              <a:t> </a:t>
            </a:r>
            <a:r>
              <a:rPr lang="fr-FR" sz="1300" b="0" i="0" u="none" strike="noStrike" dirty="0" err="1">
                <a:solidFill>
                  <a:srgbClr val="1E1E1E"/>
                </a:solidFill>
                <a:effectLst/>
              </a:rPr>
              <a:t>refrigeration</a:t>
            </a:r>
            <a:r>
              <a:rPr lang="fr-FR" sz="1300" b="0" i="0" u="none" strike="noStrike" dirty="0">
                <a:solidFill>
                  <a:srgbClr val="1E1E1E"/>
                </a:solidFill>
                <a:effectLst/>
              </a:rPr>
              <a:t> are </a:t>
            </a:r>
            <a:r>
              <a:rPr lang="fr-FR" sz="1300" b="0" i="0" u="none" strike="noStrike" dirty="0" err="1">
                <a:solidFill>
                  <a:srgbClr val="1E1E1E"/>
                </a:solidFill>
                <a:effectLst/>
              </a:rPr>
              <a:t>briefly</a:t>
            </a:r>
            <a:r>
              <a:rPr lang="fr-FR" sz="1300" b="0" i="0" u="none" strike="noStrike" dirty="0">
                <a:solidFill>
                  <a:srgbClr val="1E1E1E"/>
                </a:solidFill>
                <a:effectLst/>
              </a:rPr>
              <a:t> </a:t>
            </a:r>
            <a:r>
              <a:rPr lang="fr-FR" sz="1300" b="0" i="0" u="none" strike="noStrike" dirty="0" err="1">
                <a:solidFill>
                  <a:srgbClr val="1E1E1E"/>
                </a:solidFill>
                <a:effectLst/>
              </a:rPr>
              <a:t>explored</a:t>
            </a:r>
            <a:r>
              <a:rPr lang="fr-FR" sz="1300" b="0" i="0" u="none" strike="noStrike" dirty="0">
                <a:solidFill>
                  <a:srgbClr val="1E1E1E"/>
                </a:solidFill>
                <a:effectLst/>
              </a:rPr>
              <a:t>.</a:t>
            </a:r>
            <a:endParaRPr lang="en-US" sz="1300" dirty="0"/>
          </a:p>
        </p:txBody>
      </p:sp>
      <p:sp>
        <p:nvSpPr>
          <p:cNvPr id="2" name="TextBox 1">
            <a:extLst>
              <a:ext uri="{FF2B5EF4-FFF2-40B4-BE49-F238E27FC236}">
                <a16:creationId xmlns:a16="http://schemas.microsoft.com/office/drawing/2014/main" id="{6F77FCBF-8F96-E8E2-4C75-277B967C5886}"/>
              </a:ext>
            </a:extLst>
          </p:cNvPr>
          <p:cNvSpPr txBox="1"/>
          <p:nvPr/>
        </p:nvSpPr>
        <p:spPr>
          <a:xfrm>
            <a:off x="6661427" y="5091993"/>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DD7385D7-7EB7-C8F2-0CF4-168E4DE310D7}"/>
              </a:ext>
            </a:extLst>
          </p:cNvPr>
          <p:cNvSpPr txBox="1"/>
          <p:nvPr/>
        </p:nvSpPr>
        <p:spPr>
          <a:xfrm>
            <a:off x="6661427" y="5561282"/>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Lisez-le en français 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886CC3C2-1237-E4FF-64EF-D1A09F40602E}"/>
              </a:ext>
            </a:extLst>
          </p:cNvPr>
          <p:cNvSpPr txBox="1"/>
          <p:nvPr/>
        </p:nvSpPr>
        <p:spPr>
          <a:xfrm>
            <a:off x="6661427" y="6091112"/>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en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3" name="Ellipse 12">
            <a:hlinkClick r:id="rId5" action="ppaction://hlinksldjump"/>
            <a:extLst>
              <a:ext uri="{FF2B5EF4-FFF2-40B4-BE49-F238E27FC236}">
                <a16:creationId xmlns:a16="http://schemas.microsoft.com/office/drawing/2014/main" id="{68380047-96C2-F120-854C-BA157BAF80C0}"/>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5" action="ppaction://hlinksldjump"/>
            <a:extLst>
              <a:ext uri="{FF2B5EF4-FFF2-40B4-BE49-F238E27FC236}">
                <a16:creationId xmlns:a16="http://schemas.microsoft.com/office/drawing/2014/main" id="{6624A83E-979F-8A47-7DC9-FE7CA44872A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1" name="Ellipse 10">
            <a:extLst>
              <a:ext uri="{FF2B5EF4-FFF2-40B4-BE49-F238E27FC236}">
                <a16:creationId xmlns:a16="http://schemas.microsoft.com/office/drawing/2014/main" id="{D089D5F0-F436-B346-6DE5-2D9B3DF1BA7E}"/>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4" name="Image 23" descr="Une image contenant symbole, conception&#10;&#10;Description générée automatiquement">
            <a:extLst>
              <a:ext uri="{FF2B5EF4-FFF2-40B4-BE49-F238E27FC236}">
                <a16:creationId xmlns:a16="http://schemas.microsoft.com/office/drawing/2014/main" id="{6A88DB51-E85B-C5E1-40AD-76A26C616035}"/>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25" name="Text Box 6">
            <a:extLst>
              <a:ext uri="{FF2B5EF4-FFF2-40B4-BE49-F238E27FC236}">
                <a16:creationId xmlns:a16="http://schemas.microsoft.com/office/drawing/2014/main" id="{2A389FE1-B853-8361-C134-4F4AB5DE6EE2}"/>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texte, capture d’écran, affiche, conception&#10;&#10;Description générée automatiquement">
            <a:extLst>
              <a:ext uri="{FF2B5EF4-FFF2-40B4-BE49-F238E27FC236}">
                <a16:creationId xmlns:a16="http://schemas.microsoft.com/office/drawing/2014/main" id="{3A7D6037-94EB-F0C5-F229-4173AB1C5977}"/>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61781" y="1004874"/>
            <a:ext cx="3251478" cy="4599115"/>
          </a:xfrm>
          <a:prstGeom prst="rect">
            <a:avLst/>
          </a:prstGeom>
        </p:spPr>
      </p:pic>
      <p:sp>
        <p:nvSpPr>
          <p:cNvPr id="18" name="Ellipse 17">
            <a:hlinkClick r:id="rId9" action="ppaction://hlinksldjump"/>
            <a:extLst>
              <a:ext uri="{FF2B5EF4-FFF2-40B4-BE49-F238E27FC236}">
                <a16:creationId xmlns:a16="http://schemas.microsoft.com/office/drawing/2014/main" id="{4CA13CBA-44F5-4940-F51D-88CD4B6EBEF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9" action="ppaction://hlinksldjump"/>
            <a:extLst>
              <a:ext uri="{FF2B5EF4-FFF2-40B4-BE49-F238E27FC236}">
                <a16:creationId xmlns:a16="http://schemas.microsoft.com/office/drawing/2014/main" id="{D47B743E-3222-D7F2-A8C3-B578C377D4AB}"/>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5285948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8" grpId="0" animBg="1"/>
      <p:bldP spid="18" grpId="1" animBg="1"/>
    </p:bld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6D273-B8AC-C99F-9D6D-766F037E777B}"/>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ECC9D73-DA5D-F641-D1E3-8E337ECEABE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2001E23E-2A86-D256-693A-376BA49076F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ED0DD3BB-F8F8-3EA9-A4DF-FD5F895FC40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7A0A831F-57FE-1B1A-77EA-19A2F4396D3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2E555211-5B22-F790-7941-955ACA0632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78D23F33-5166-F686-9FBF-4E6260C1D36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CBE722F7-486E-0861-662A-3DCF974675D0}"/>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D7177310-949F-AA2B-7DD4-781F2B9E651D}"/>
              </a:ext>
            </a:extLst>
          </p:cNvPr>
          <p:cNvSpPr txBox="1"/>
          <p:nvPr/>
        </p:nvSpPr>
        <p:spPr>
          <a:xfrm>
            <a:off x="6553197" y="1165150"/>
            <a:ext cx="4805365" cy="1325563"/>
          </a:xfrm>
        </p:spPr>
        <p:txBody>
          <a:bodyPr vert="horz" lIns="91440" tIns="45720" rIns="91440" bIns="45720" rtlCol="0" anchor="ctr">
            <a:normAutofit fontScale="85000" lnSpcReduction="10000"/>
          </a:bodyPr>
          <a:lstStyle/>
          <a:p>
            <a:pPr>
              <a:lnSpc>
                <a:spcPct val="90000"/>
              </a:lnSpc>
              <a:spcBef>
                <a:spcPct val="0"/>
              </a:spcBef>
              <a:spcAft>
                <a:spcPts val="600"/>
              </a:spcAft>
              <a:defRPr/>
            </a:pPr>
            <a:r>
              <a:rPr kumimoji="0" lang="en-GB" sz="3200" b="0" i="0" u="none" strike="noStrike" kern="1200" cap="none" spc="0" normalizeH="0" baseline="0" noProof="0" dirty="0">
                <a:ln>
                  <a:noFill/>
                </a:ln>
                <a:solidFill>
                  <a:prstClr val="black"/>
                </a:solidFill>
                <a:effectLst/>
                <a:uLnTx/>
                <a:uFillTx/>
                <a:latin typeface="+mj-lt"/>
                <a:ea typeface="+mn-ea"/>
                <a:cs typeface="+mn-cs"/>
              </a:rPr>
              <a:t>Cold Chain Technology Briefs – Cold Storage and Refrigerated Warehouse </a:t>
            </a:r>
            <a:r>
              <a:rPr kumimoji="0" lang="en-GB" sz="3200" b="0" i="1" u="none" strike="noStrike" kern="1200" cap="none" spc="0" normalizeH="0" baseline="0" noProof="0" dirty="0">
                <a:ln>
                  <a:noFill/>
                </a:ln>
                <a:solidFill>
                  <a:prstClr val="black"/>
                </a:solidFill>
                <a:effectLst/>
                <a:uLnTx/>
                <a:uFillTx/>
                <a:latin typeface="+mj-lt"/>
                <a:ea typeface="+mn-ea"/>
                <a:cs typeface="+mn-cs"/>
              </a:rPr>
              <a:t>(2020)</a:t>
            </a:r>
            <a:endParaRPr kumimoji="0" lang="en-US" sz="3200" b="0" i="0"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FDD46E73-2E69-BBD2-9B2C-494F195DC2F9}"/>
              </a:ext>
            </a:extLst>
          </p:cNvPr>
          <p:cNvSpPr>
            <a:spLocks noGrp="1"/>
          </p:cNvSpPr>
          <p:nvPr>
            <p:ph idx="4294967295"/>
          </p:nvPr>
        </p:nvSpPr>
        <p:spPr>
          <a:xfrm>
            <a:off x="6577085" y="2439449"/>
            <a:ext cx="5157716" cy="1634251"/>
          </a:xfrm>
          <a:prstGeom prst="rect">
            <a:avLst/>
          </a:prstGeom>
        </p:spPr>
        <p:txBody>
          <a:bodyPr vert="horz" lIns="91440" tIns="45720" rIns="91440" bIns="45720" rtlCol="0">
            <a:noAutofit/>
          </a:bodyPr>
          <a:lstStyle/>
          <a:p>
            <a:pPr marL="0" indent="0">
              <a:lnSpc>
                <a:spcPct val="110000"/>
              </a:lnSpc>
              <a:spcBef>
                <a:spcPts val="0"/>
              </a:spcBef>
              <a:buNone/>
            </a:pPr>
            <a:r>
              <a:rPr lang="fr-FR" sz="1300" b="0" i="0" u="none" strike="noStrike" dirty="0">
                <a:solidFill>
                  <a:srgbClr val="1E1E1E"/>
                </a:solidFill>
                <a:effectLst/>
              </a:rPr>
              <a:t>Cold </a:t>
            </a:r>
            <a:r>
              <a:rPr lang="fr-FR" sz="1300" b="0" i="0" u="none" strike="noStrike" dirty="0" err="1">
                <a:solidFill>
                  <a:srgbClr val="1E1E1E"/>
                </a:solidFill>
                <a:effectLst/>
              </a:rPr>
              <a:t>storage</a:t>
            </a:r>
            <a:r>
              <a:rPr lang="fr-FR" sz="1300" b="0" i="0" u="none" strike="noStrike" dirty="0">
                <a:solidFill>
                  <a:srgbClr val="1E1E1E"/>
                </a:solidFill>
                <a:effectLst/>
              </a:rPr>
              <a:t> </a:t>
            </a:r>
            <a:r>
              <a:rPr lang="fr-FR" sz="1300" b="0" i="0" u="none" strike="noStrike" dirty="0" err="1">
                <a:solidFill>
                  <a:srgbClr val="1E1E1E"/>
                </a:solidFill>
                <a:effectLst/>
              </a:rPr>
              <a:t>warehouses</a:t>
            </a:r>
            <a:r>
              <a:rPr lang="fr-FR" sz="1300" b="0" i="0" u="none" strike="noStrike" dirty="0">
                <a:solidFill>
                  <a:srgbClr val="1E1E1E"/>
                </a:solidFill>
                <a:effectLst/>
              </a:rPr>
              <a:t> store </a:t>
            </a:r>
            <a:r>
              <a:rPr lang="fr-FR" sz="1300" b="0" i="0" u="none" strike="noStrike" dirty="0" err="1">
                <a:solidFill>
                  <a:srgbClr val="1E1E1E"/>
                </a:solidFill>
                <a:effectLst/>
              </a:rPr>
              <a:t>food</a:t>
            </a:r>
            <a:r>
              <a:rPr lang="fr-FR" sz="1300" b="0" i="0" u="none" strike="noStrike" dirty="0">
                <a:solidFill>
                  <a:srgbClr val="1E1E1E"/>
                </a:solidFill>
                <a:effectLst/>
              </a:rPr>
              <a:t> </a:t>
            </a:r>
            <a:r>
              <a:rPr lang="fr-FR" sz="1300" b="0" i="0" u="none" strike="noStrike" dirty="0" err="1">
                <a:solidFill>
                  <a:srgbClr val="1E1E1E"/>
                </a:solidFill>
                <a:effectLst/>
              </a:rPr>
              <a:t>after</a:t>
            </a:r>
            <a:r>
              <a:rPr lang="fr-FR" sz="1300" b="0" i="0" u="none" strike="noStrike" dirty="0">
                <a:solidFill>
                  <a:srgbClr val="1E1E1E"/>
                </a:solidFill>
                <a:effectLst/>
              </a:rPr>
              <a:t> production and </a:t>
            </a:r>
            <a:r>
              <a:rPr lang="fr-FR" sz="1300" b="0" i="0" u="none" strike="noStrike" dirty="0" err="1">
                <a:solidFill>
                  <a:srgbClr val="1E1E1E"/>
                </a:solidFill>
                <a:effectLst/>
              </a:rPr>
              <a:t>before</a:t>
            </a:r>
            <a:r>
              <a:rPr lang="fr-FR" sz="1300" b="0" i="0" u="none" strike="noStrike" dirty="0">
                <a:solidFill>
                  <a:srgbClr val="1E1E1E"/>
                </a:solidFill>
                <a:effectLst/>
              </a:rPr>
              <a:t> </a:t>
            </a:r>
            <a:r>
              <a:rPr lang="fr-FR" sz="1300" b="0" i="0" u="none" strike="noStrike" dirty="0" err="1">
                <a:solidFill>
                  <a:srgbClr val="1E1E1E"/>
                </a:solidFill>
                <a:effectLst/>
              </a:rPr>
              <a:t>foods</a:t>
            </a:r>
            <a:r>
              <a:rPr lang="fr-FR" sz="1300" b="0" i="0" u="none" strike="noStrike" dirty="0">
                <a:solidFill>
                  <a:srgbClr val="1E1E1E"/>
                </a:solidFill>
                <a:effectLst/>
              </a:rPr>
              <a:t> are </a:t>
            </a:r>
            <a:r>
              <a:rPr lang="fr-FR" sz="1300" b="0" i="0" u="none" strike="noStrike" dirty="0" err="1">
                <a:solidFill>
                  <a:srgbClr val="1E1E1E"/>
                </a:solidFill>
                <a:effectLst/>
              </a:rPr>
              <a:t>transported</a:t>
            </a:r>
            <a:r>
              <a:rPr lang="fr-FR" sz="1300" b="0" i="0" u="none" strike="noStrike" dirty="0">
                <a:solidFill>
                  <a:srgbClr val="1E1E1E"/>
                </a:solidFill>
                <a:effectLst/>
              </a:rPr>
              <a:t> and </a:t>
            </a:r>
            <a:r>
              <a:rPr lang="fr-FR" sz="1300" b="0" i="0" u="none" strike="noStrike" dirty="0" err="1">
                <a:solidFill>
                  <a:srgbClr val="1E1E1E"/>
                </a:solidFill>
                <a:effectLst/>
              </a:rPr>
              <a:t>distributed</a:t>
            </a:r>
            <a:r>
              <a:rPr lang="fr-FR" sz="1300" b="0" i="0" u="none" strike="noStrike" dirty="0">
                <a:solidFill>
                  <a:srgbClr val="1E1E1E"/>
                </a:solidFill>
                <a:effectLst/>
              </a:rPr>
              <a:t> to </a:t>
            </a:r>
            <a:r>
              <a:rPr lang="fr-FR" sz="1300" b="0" i="0" u="none" strike="noStrike" dirty="0" err="1">
                <a:solidFill>
                  <a:srgbClr val="1E1E1E"/>
                </a:solidFill>
                <a:effectLst/>
              </a:rPr>
              <a:t>supermarkets</a:t>
            </a:r>
            <a:r>
              <a:rPr lang="fr-FR" sz="1300" b="0" i="0" u="none" strike="noStrike" dirty="0">
                <a:solidFill>
                  <a:srgbClr val="1E1E1E"/>
                </a:solidFill>
                <a:effectLst/>
              </a:rPr>
              <a:t> or catering establishments. Food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stored</a:t>
            </a:r>
            <a:r>
              <a:rPr lang="fr-FR" sz="1300" b="0" i="0" u="none" strike="noStrike" dirty="0">
                <a:solidFill>
                  <a:srgbClr val="1E1E1E"/>
                </a:solidFill>
                <a:effectLst/>
              </a:rPr>
              <a:t> </a:t>
            </a:r>
            <a:r>
              <a:rPr lang="fr-FR" sz="1300" b="0" i="0" u="none" strike="noStrike" dirty="0" err="1">
                <a:solidFill>
                  <a:srgbClr val="1E1E1E"/>
                </a:solidFill>
                <a:effectLst/>
              </a:rPr>
              <a:t>either</a:t>
            </a:r>
            <a:r>
              <a:rPr lang="fr-FR" sz="1300" b="0" i="0" u="none" strike="noStrike" dirty="0">
                <a:solidFill>
                  <a:srgbClr val="1E1E1E"/>
                </a:solidFill>
                <a:effectLst/>
              </a:rPr>
              <a:t> </a:t>
            </a:r>
            <a:r>
              <a:rPr lang="fr-FR" sz="1300" b="0" i="0" u="none" strike="noStrike" dirty="0" err="1">
                <a:solidFill>
                  <a:srgbClr val="1E1E1E"/>
                </a:solidFill>
                <a:effectLst/>
              </a:rPr>
              <a:t>chilled</a:t>
            </a:r>
            <a:r>
              <a:rPr lang="fr-FR" sz="1300" b="0" i="0" u="none" strike="noStrike" dirty="0">
                <a:solidFill>
                  <a:srgbClr val="1E1E1E"/>
                </a:solidFill>
                <a:effectLst/>
              </a:rPr>
              <a:t> or </a:t>
            </a:r>
            <a:r>
              <a:rPr lang="fr-FR" sz="1300" b="0" i="0" u="none" strike="noStrike" dirty="0" err="1">
                <a:solidFill>
                  <a:srgbClr val="1E1E1E"/>
                </a:solidFill>
                <a:effectLst/>
              </a:rPr>
              <a:t>frozen</a:t>
            </a:r>
            <a:r>
              <a:rPr lang="fr-FR" sz="1300" b="0" i="0" u="none" strike="noStrike" dirty="0">
                <a:solidFill>
                  <a:srgbClr val="1E1E1E"/>
                </a:solidFill>
                <a:effectLst/>
              </a:rPr>
              <a:t> and </a:t>
            </a:r>
            <a:r>
              <a:rPr lang="fr-FR" sz="1300" b="0" i="0" u="none" strike="noStrike" dirty="0" err="1">
                <a:solidFill>
                  <a:srgbClr val="1E1E1E"/>
                </a:solidFill>
                <a:effectLst/>
              </a:rPr>
              <a:t>may</a:t>
            </a:r>
            <a:r>
              <a:rPr lang="fr-FR" sz="1300" b="0" i="0" u="none" strike="noStrike" dirty="0">
                <a:solidFill>
                  <a:srgbClr val="1E1E1E"/>
                </a:solidFill>
                <a:effectLst/>
              </a:rPr>
              <a:t> </a:t>
            </a:r>
            <a:r>
              <a:rPr lang="fr-FR" sz="1300" b="0" i="0" u="none" strike="noStrike" dirty="0" err="1">
                <a:solidFill>
                  <a:srgbClr val="1E1E1E"/>
                </a:solidFill>
                <a:effectLst/>
              </a:rPr>
              <a:t>remain</a:t>
            </a:r>
            <a:r>
              <a:rPr lang="fr-FR" sz="1300" b="0" i="0" u="none" strike="noStrike" dirty="0">
                <a:solidFill>
                  <a:srgbClr val="1E1E1E"/>
                </a:solidFill>
                <a:effectLst/>
              </a:rPr>
              <a:t> in the store for </a:t>
            </a:r>
            <a:r>
              <a:rPr lang="fr-FR" sz="1300" b="0" i="0" u="none" strike="noStrike" dirty="0" err="1">
                <a:solidFill>
                  <a:srgbClr val="1E1E1E"/>
                </a:solidFill>
                <a:effectLst/>
              </a:rPr>
              <a:t>periods</a:t>
            </a:r>
            <a:r>
              <a:rPr lang="fr-FR" sz="1300" b="0" i="0" u="none" strike="noStrike" dirty="0">
                <a:solidFill>
                  <a:srgbClr val="1E1E1E"/>
                </a:solidFill>
                <a:effectLst/>
              </a:rPr>
              <a:t> of a few </a:t>
            </a:r>
            <a:r>
              <a:rPr lang="fr-FR" sz="1300" b="0" i="0" u="none" strike="noStrike" dirty="0" err="1">
                <a:solidFill>
                  <a:srgbClr val="1E1E1E"/>
                </a:solidFill>
                <a:effectLst/>
              </a:rPr>
              <a:t>hours</a:t>
            </a:r>
            <a:r>
              <a:rPr lang="fr-FR" sz="1300" b="0" i="0" u="none" strike="noStrike" dirty="0">
                <a:solidFill>
                  <a:srgbClr val="1E1E1E"/>
                </a:solidFill>
                <a:effectLst/>
              </a:rPr>
              <a:t>, </a:t>
            </a:r>
            <a:r>
              <a:rPr lang="fr-FR" sz="1300" b="0" i="0" u="none" strike="noStrike" dirty="0" err="1">
                <a:solidFill>
                  <a:srgbClr val="1E1E1E"/>
                </a:solidFill>
                <a:effectLst/>
              </a:rPr>
              <a:t>days</a:t>
            </a:r>
            <a:r>
              <a:rPr lang="fr-FR" sz="1300" b="0" i="0" u="none" strike="noStrike" dirty="0">
                <a:solidFill>
                  <a:srgbClr val="1E1E1E"/>
                </a:solidFill>
                <a:effectLst/>
              </a:rPr>
              <a:t> or </a:t>
            </a:r>
            <a:r>
              <a:rPr lang="fr-FR" sz="1300" b="0" i="0" u="none" strike="noStrike" dirty="0" err="1">
                <a:solidFill>
                  <a:srgbClr val="1E1E1E"/>
                </a:solidFill>
                <a:effectLst/>
              </a:rPr>
              <a:t>even</a:t>
            </a:r>
            <a:r>
              <a:rPr lang="fr-FR" sz="1300" b="0" i="0" u="none" strike="noStrike" dirty="0">
                <a:solidFill>
                  <a:srgbClr val="1E1E1E"/>
                </a:solidFill>
                <a:effectLst/>
              </a:rPr>
              <a:t> a </a:t>
            </a:r>
            <a:r>
              <a:rPr lang="fr-FR" sz="1300" b="0" i="0" u="none" strike="noStrike" dirty="0" err="1">
                <a:solidFill>
                  <a:srgbClr val="1E1E1E"/>
                </a:solidFill>
                <a:effectLst/>
              </a:rPr>
              <a:t>year</a:t>
            </a:r>
            <a:r>
              <a:rPr lang="fr-FR" sz="1300" b="0" i="0" u="none" strike="noStrike" dirty="0">
                <a:solidFill>
                  <a:srgbClr val="1E1E1E"/>
                </a:solidFill>
                <a:effectLst/>
              </a:rPr>
              <a:t> (for </a:t>
            </a:r>
            <a:r>
              <a:rPr lang="fr-FR" sz="1300" b="0" i="0" u="none" strike="noStrike" dirty="0" err="1">
                <a:solidFill>
                  <a:srgbClr val="1E1E1E"/>
                </a:solidFill>
                <a:effectLst/>
              </a:rPr>
              <a:t>some</a:t>
            </a:r>
            <a:r>
              <a:rPr lang="fr-FR" sz="1300" b="0" i="0" u="none" strike="noStrike" dirty="0">
                <a:solidFill>
                  <a:srgbClr val="1E1E1E"/>
                </a:solidFill>
                <a:effectLst/>
              </a:rPr>
              <a:t> fruits and </a:t>
            </a:r>
            <a:r>
              <a:rPr lang="fr-FR" sz="1300" b="0" i="0" u="none" strike="noStrike" dirty="0" err="1">
                <a:solidFill>
                  <a:srgbClr val="1E1E1E"/>
                </a:solidFill>
                <a:effectLst/>
              </a:rPr>
              <a:t>vegetables</a:t>
            </a:r>
            <a:r>
              <a:rPr lang="fr-FR" sz="1300" b="0" i="0" u="none" strike="noStrike" dirty="0">
                <a:solidFill>
                  <a:srgbClr val="1E1E1E"/>
                </a:solidFill>
                <a:effectLst/>
              </a:rPr>
              <a:t>) in </a:t>
            </a:r>
            <a:r>
              <a:rPr lang="fr-FR" sz="1300" b="0" i="0" u="none" strike="noStrike" dirty="0" err="1">
                <a:solidFill>
                  <a:srgbClr val="1E1E1E"/>
                </a:solidFill>
                <a:effectLst/>
              </a:rPr>
              <a:t>chillers</a:t>
            </a:r>
            <a:r>
              <a:rPr lang="fr-FR" sz="1300" b="0" i="0" u="none" strike="noStrike" dirty="0">
                <a:solidFill>
                  <a:srgbClr val="1E1E1E"/>
                </a:solidFill>
                <a:effectLst/>
              </a:rPr>
              <a:t> and up to </a:t>
            </a:r>
            <a:r>
              <a:rPr lang="fr-FR" sz="1300" b="0" i="0" u="none" strike="noStrike" dirty="0" err="1">
                <a:solidFill>
                  <a:srgbClr val="1E1E1E"/>
                </a:solidFill>
                <a:effectLst/>
              </a:rPr>
              <a:t>several</a:t>
            </a:r>
            <a:r>
              <a:rPr lang="fr-FR" sz="1300" b="0" i="0" u="none" strike="noStrike" dirty="0">
                <a:solidFill>
                  <a:srgbClr val="1E1E1E"/>
                </a:solidFill>
                <a:effectLst/>
              </a:rPr>
              <a:t> </a:t>
            </a:r>
            <a:r>
              <a:rPr lang="fr-FR" sz="1300" b="0" i="0" u="none" strike="noStrike" dirty="0" err="1">
                <a:solidFill>
                  <a:srgbClr val="1E1E1E"/>
                </a:solidFill>
                <a:effectLst/>
              </a:rPr>
              <a:t>months</a:t>
            </a:r>
            <a:r>
              <a:rPr lang="fr-FR" sz="1300" b="0" i="0" u="none" strike="noStrike" dirty="0">
                <a:solidFill>
                  <a:srgbClr val="1E1E1E"/>
                </a:solidFill>
                <a:effectLst/>
              </a:rPr>
              <a:t> in freezers. This </a:t>
            </a:r>
            <a:r>
              <a:rPr lang="fr-FR" sz="1300" b="0" i="0" u="none" strike="noStrike" dirty="0" err="1">
                <a:solidFill>
                  <a:srgbClr val="1E1E1E"/>
                </a:solidFill>
                <a:effectLst/>
              </a:rPr>
              <a:t>sector</a:t>
            </a:r>
            <a:r>
              <a:rPr lang="fr-FR" sz="1300" b="0" i="0" u="none" strike="noStrike" dirty="0">
                <a:solidFill>
                  <a:srgbClr val="1E1E1E"/>
                </a:solidFill>
                <a:effectLst/>
              </a:rPr>
              <a:t> has been </a:t>
            </a:r>
            <a:r>
              <a:rPr lang="fr-FR" sz="1300" b="0" i="0" u="none" strike="noStrike" dirty="0" err="1">
                <a:solidFill>
                  <a:srgbClr val="1E1E1E"/>
                </a:solidFill>
                <a:effectLst/>
              </a:rPr>
              <a:t>shown</a:t>
            </a:r>
            <a:r>
              <a:rPr lang="fr-FR" sz="1300" b="0" i="0" u="none" strike="noStrike" dirty="0">
                <a:solidFill>
                  <a:srgbClr val="1E1E1E"/>
                </a:solidFill>
                <a:effectLst/>
              </a:rPr>
              <a:t> to </a:t>
            </a:r>
            <a:r>
              <a:rPr lang="fr-FR" sz="1300" b="0" i="0" u="none" strike="noStrike" dirty="0" err="1">
                <a:solidFill>
                  <a:srgbClr val="1E1E1E"/>
                </a:solidFill>
                <a:effectLst/>
              </a:rPr>
              <a:t>be</a:t>
            </a:r>
            <a:r>
              <a:rPr lang="fr-FR" sz="1300" b="0" i="0" u="none" strike="noStrike" dirty="0">
                <a:solidFill>
                  <a:srgbClr val="1E1E1E"/>
                </a:solidFill>
                <a:effectLst/>
              </a:rPr>
              <a:t> one of the </a:t>
            </a:r>
            <a:r>
              <a:rPr lang="fr-FR" sz="1300" b="0" i="0" u="none" strike="noStrike" dirty="0" err="1">
                <a:solidFill>
                  <a:srgbClr val="1E1E1E"/>
                </a:solidFill>
                <a:effectLst/>
              </a:rPr>
              <a:t>sectors</a:t>
            </a:r>
            <a:r>
              <a:rPr lang="fr-FR" sz="1300" b="0" i="0" u="none" strike="noStrike" dirty="0">
                <a:solidFill>
                  <a:srgbClr val="1E1E1E"/>
                </a:solidFill>
                <a:effectLst/>
              </a:rPr>
              <a:t> of the cold </a:t>
            </a:r>
            <a:r>
              <a:rPr lang="fr-FR" sz="1300" b="0" i="0" u="none" strike="noStrike" dirty="0" err="1">
                <a:solidFill>
                  <a:srgbClr val="1E1E1E"/>
                </a:solidFill>
                <a:effectLst/>
              </a:rPr>
              <a:t>chain</a:t>
            </a:r>
            <a:r>
              <a:rPr lang="fr-FR" sz="1300" b="0" i="0" u="none" strike="noStrike" dirty="0">
                <a:solidFill>
                  <a:srgbClr val="1E1E1E"/>
                </a:solidFill>
                <a:effectLst/>
              </a:rPr>
              <a:t> </a:t>
            </a:r>
            <a:r>
              <a:rPr lang="fr-FR" sz="1300" b="0" i="0" u="none" strike="noStrike" dirty="0" err="1">
                <a:solidFill>
                  <a:srgbClr val="1E1E1E"/>
                </a:solidFill>
                <a:effectLst/>
              </a:rPr>
              <a:t>where</a:t>
            </a:r>
            <a:r>
              <a:rPr lang="fr-FR" sz="1300" b="0" i="0" u="none" strike="noStrike" dirty="0">
                <a:solidFill>
                  <a:srgbClr val="1E1E1E"/>
                </a:solidFill>
                <a:effectLst/>
              </a:rPr>
              <a:t> the </a:t>
            </a:r>
            <a:r>
              <a:rPr lang="fr-FR" sz="1300" b="0" i="0" u="none" strike="noStrike" dirty="0" err="1">
                <a:solidFill>
                  <a:srgbClr val="1E1E1E"/>
                </a:solidFill>
                <a:effectLst/>
              </a:rPr>
              <a:t>temperature</a:t>
            </a:r>
            <a:r>
              <a:rPr lang="fr-FR" sz="1300" b="0" i="0" u="none" strike="noStrike" dirty="0">
                <a:solidFill>
                  <a:srgbClr val="1E1E1E"/>
                </a:solidFill>
                <a:effectLst/>
              </a:rPr>
              <a:t> of </a:t>
            </a:r>
            <a:r>
              <a:rPr lang="fr-FR" sz="1300" b="0" i="0" u="none" strike="noStrike" dirty="0" err="1">
                <a:solidFill>
                  <a:srgbClr val="1E1E1E"/>
                </a:solidFill>
                <a:effectLst/>
              </a:rPr>
              <a:t>products</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well</a:t>
            </a:r>
            <a:r>
              <a:rPr lang="fr-FR" sz="1300" b="0" i="0" u="none" strike="noStrike" dirty="0">
                <a:solidFill>
                  <a:srgbClr val="1E1E1E"/>
                </a:solidFill>
                <a:effectLst/>
              </a:rPr>
              <a:t> </a:t>
            </a:r>
            <a:r>
              <a:rPr lang="fr-FR" sz="1300" b="0" i="0" u="none" strike="noStrike" dirty="0" err="1">
                <a:solidFill>
                  <a:srgbClr val="1E1E1E"/>
                </a:solidFill>
                <a:effectLst/>
              </a:rPr>
              <a:t>temperature-controlled</a:t>
            </a:r>
            <a:r>
              <a:rPr lang="fr-FR" sz="1300" b="0" i="0" u="none" strike="noStrike" dirty="0">
                <a:solidFill>
                  <a:srgbClr val="1E1E1E"/>
                </a:solidFill>
                <a:effectLst/>
              </a:rPr>
              <a:t>. Energy usage </a:t>
            </a:r>
            <a:r>
              <a:rPr lang="fr-FR" sz="1300" b="0" i="0" u="none" strike="noStrike" dirty="0" err="1">
                <a:solidFill>
                  <a:srgbClr val="1E1E1E"/>
                </a:solidFill>
                <a:effectLst/>
              </a:rPr>
              <a:t>is</a:t>
            </a:r>
            <a:r>
              <a:rPr lang="fr-FR" sz="1300" b="0" i="0" u="none" strike="noStrike" dirty="0">
                <a:solidFill>
                  <a:srgbClr val="1E1E1E"/>
                </a:solidFill>
                <a:effectLst/>
              </a:rPr>
              <a:t> important to cold store </a:t>
            </a:r>
            <a:r>
              <a:rPr lang="fr-FR" sz="1300" b="0" i="0" u="none" strike="noStrike" dirty="0" err="1">
                <a:solidFill>
                  <a:srgbClr val="1E1E1E"/>
                </a:solidFill>
                <a:effectLst/>
              </a:rPr>
              <a:t>operators</a:t>
            </a:r>
            <a:r>
              <a:rPr lang="fr-FR" sz="1300" b="0" i="0" u="none" strike="noStrike" dirty="0">
                <a:solidFill>
                  <a:srgbClr val="1E1E1E"/>
                </a:solidFill>
                <a:effectLst/>
              </a:rPr>
              <a:t> as </a:t>
            </a:r>
            <a:r>
              <a:rPr lang="fr-FR" sz="1300" b="0" i="0" u="none" strike="noStrike" dirty="0" err="1">
                <a:solidFill>
                  <a:srgbClr val="1E1E1E"/>
                </a:solidFill>
                <a:effectLst/>
              </a:rPr>
              <a:t>it</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 high proportion of the </a:t>
            </a:r>
            <a:r>
              <a:rPr lang="fr-FR" sz="1300" b="0" i="0" u="none" strike="noStrike" dirty="0" err="1">
                <a:solidFill>
                  <a:srgbClr val="1E1E1E"/>
                </a:solidFill>
                <a:effectLst/>
              </a:rPr>
              <a:t>overall</a:t>
            </a:r>
            <a:r>
              <a:rPr lang="fr-FR" sz="1300" b="0" i="0" u="none" strike="noStrike" dirty="0">
                <a:solidFill>
                  <a:srgbClr val="1E1E1E"/>
                </a:solidFill>
                <a:effectLst/>
              </a:rPr>
              <a:t> operating </a:t>
            </a:r>
            <a:r>
              <a:rPr lang="fr-FR" sz="1300" b="0" i="0" u="none" strike="noStrike" dirty="0" err="1">
                <a:solidFill>
                  <a:srgbClr val="1E1E1E"/>
                </a:solidFill>
                <a:effectLst/>
              </a:rPr>
              <a:t>costs</a:t>
            </a:r>
            <a:r>
              <a:rPr lang="fr-FR" sz="1300" b="0" i="0" u="none" strike="noStrike" dirty="0">
                <a:solidFill>
                  <a:srgbClr val="1E1E1E"/>
                </a:solidFill>
                <a:effectLst/>
              </a:rPr>
              <a:t>. Cold </a:t>
            </a:r>
            <a:r>
              <a:rPr lang="fr-FR" sz="1300" b="0" i="0" u="none" strike="noStrike" dirty="0" err="1">
                <a:solidFill>
                  <a:srgbClr val="1E1E1E"/>
                </a:solidFill>
                <a:effectLst/>
              </a:rPr>
              <a:t>storage</a:t>
            </a:r>
            <a:r>
              <a:rPr lang="fr-FR" sz="1300" b="0" i="0" u="none" strike="noStrike" dirty="0">
                <a:solidFill>
                  <a:srgbClr val="1E1E1E"/>
                </a:solidFill>
                <a:effectLst/>
              </a:rPr>
              <a:t> </a:t>
            </a:r>
            <a:r>
              <a:rPr lang="fr-FR" sz="1300" b="0" i="0" u="none" strike="noStrike" dirty="0" err="1">
                <a:solidFill>
                  <a:srgbClr val="1E1E1E"/>
                </a:solidFill>
                <a:effectLst/>
              </a:rPr>
              <a:t>warehouses</a:t>
            </a:r>
            <a:r>
              <a:rPr lang="fr-FR" sz="1300" b="0" i="0" u="none" strike="noStrike" dirty="0">
                <a:solidFill>
                  <a:srgbClr val="1E1E1E"/>
                </a:solidFill>
                <a:effectLst/>
              </a:rPr>
              <a:t> </a:t>
            </a:r>
            <a:r>
              <a:rPr lang="fr-FR" sz="1300" b="0" i="0" u="none" strike="noStrike" dirty="0" err="1">
                <a:solidFill>
                  <a:srgbClr val="1E1E1E"/>
                </a:solidFill>
                <a:effectLst/>
              </a:rPr>
              <a:t>traditionally</a:t>
            </a:r>
            <a:r>
              <a:rPr lang="fr-FR" sz="1300" b="0" i="0" u="none" strike="noStrike" dirty="0">
                <a:solidFill>
                  <a:srgbClr val="1E1E1E"/>
                </a:solidFill>
                <a:effectLst/>
              </a:rPr>
              <a:t> have high usage of </a:t>
            </a:r>
            <a:r>
              <a:rPr lang="fr-FR" sz="1300" b="0" i="0" u="none" strike="noStrike" dirty="0" err="1">
                <a:solidFill>
                  <a:srgbClr val="1E1E1E"/>
                </a:solidFill>
                <a:effectLst/>
              </a:rPr>
              <a:t>low</a:t>
            </a:r>
            <a:r>
              <a:rPr lang="fr-FR" sz="1300" b="0" i="0" u="none" strike="noStrike" dirty="0">
                <a:solidFill>
                  <a:srgbClr val="1E1E1E"/>
                </a:solidFill>
                <a:effectLst/>
              </a:rPr>
              <a:t> global </a:t>
            </a:r>
            <a:r>
              <a:rPr lang="fr-FR" sz="1300" b="0" i="0" u="none" strike="noStrike" dirty="0" err="1">
                <a:solidFill>
                  <a:srgbClr val="1E1E1E"/>
                </a:solidFill>
                <a:effectLst/>
              </a:rPr>
              <a:t>warming</a:t>
            </a:r>
            <a:r>
              <a:rPr lang="fr-FR" sz="1300" b="0" i="0" u="none" strike="noStrike" dirty="0">
                <a:solidFill>
                  <a:srgbClr val="1E1E1E"/>
                </a:solidFill>
                <a:effectLst/>
              </a:rPr>
              <a:t> </a:t>
            </a:r>
            <a:r>
              <a:rPr lang="fr-FR" sz="1300" b="0" i="0" u="none" strike="noStrike" dirty="0" err="1">
                <a:solidFill>
                  <a:srgbClr val="1E1E1E"/>
                </a:solidFill>
                <a:effectLst/>
              </a:rPr>
              <a:t>potential</a:t>
            </a:r>
            <a:r>
              <a:rPr lang="fr-FR" sz="1300" b="0" i="0" u="none" strike="noStrike" dirty="0">
                <a:solidFill>
                  <a:srgbClr val="1E1E1E"/>
                </a:solidFill>
                <a:effectLst/>
              </a:rPr>
              <a:t> </a:t>
            </a:r>
            <a:r>
              <a:rPr lang="fr-FR" sz="1300" b="0" i="0" u="none" strike="noStrike" dirty="0" err="1">
                <a:solidFill>
                  <a:srgbClr val="1E1E1E"/>
                </a:solidFill>
                <a:effectLst/>
              </a:rPr>
              <a:t>refrigerants</a:t>
            </a:r>
            <a:r>
              <a:rPr lang="fr-FR" sz="1300" b="0" i="0" u="none" strike="noStrike" dirty="0">
                <a:solidFill>
                  <a:srgbClr val="1E1E1E"/>
                </a:solidFill>
                <a:effectLst/>
              </a:rPr>
              <a:t>.</a:t>
            </a:r>
            <a:endParaRPr lang="en-US" sz="1300" dirty="0"/>
          </a:p>
        </p:txBody>
      </p:sp>
      <p:sp>
        <p:nvSpPr>
          <p:cNvPr id="2" name="TextBox 1">
            <a:extLst>
              <a:ext uri="{FF2B5EF4-FFF2-40B4-BE49-F238E27FC236}">
                <a16:creationId xmlns:a16="http://schemas.microsoft.com/office/drawing/2014/main" id="{8AAFBAEE-7289-3759-2E45-F4269BF576BF}"/>
              </a:ext>
            </a:extLst>
          </p:cNvPr>
          <p:cNvSpPr txBox="1"/>
          <p:nvPr/>
        </p:nvSpPr>
        <p:spPr>
          <a:xfrm>
            <a:off x="6641530" y="5004684"/>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CEC85EDC-95EE-DBC2-A332-96D4694F3B88}"/>
              </a:ext>
            </a:extLst>
          </p:cNvPr>
          <p:cNvSpPr txBox="1"/>
          <p:nvPr/>
        </p:nvSpPr>
        <p:spPr>
          <a:xfrm>
            <a:off x="6641530" y="5473973"/>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Lisez-le en français 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709CC679-28B3-E156-70FF-A2A87F61C05D}"/>
              </a:ext>
            </a:extLst>
          </p:cNvPr>
          <p:cNvSpPr txBox="1"/>
          <p:nvPr/>
        </p:nvSpPr>
        <p:spPr>
          <a:xfrm>
            <a:off x="6641528" y="5874083"/>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 en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US"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3" name="Ellipse 12">
            <a:hlinkClick r:id="rId5" action="ppaction://hlinksldjump"/>
            <a:extLst>
              <a:ext uri="{FF2B5EF4-FFF2-40B4-BE49-F238E27FC236}">
                <a16:creationId xmlns:a16="http://schemas.microsoft.com/office/drawing/2014/main" id="{02EC3D42-328B-E45F-46A4-99518319F533}"/>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5" action="ppaction://hlinksldjump"/>
            <a:extLst>
              <a:ext uri="{FF2B5EF4-FFF2-40B4-BE49-F238E27FC236}">
                <a16:creationId xmlns:a16="http://schemas.microsoft.com/office/drawing/2014/main" id="{CAF41DC0-1CFF-CFBE-B598-20A4C401802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11" name="Ellipse 10">
            <a:extLst>
              <a:ext uri="{FF2B5EF4-FFF2-40B4-BE49-F238E27FC236}">
                <a16:creationId xmlns:a16="http://schemas.microsoft.com/office/drawing/2014/main" id="{4E8A9C83-2247-900F-0018-8A16F870115C}"/>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4" name="Image 23" descr="Une image contenant symbole, conception&#10;&#10;Description générée automatiquement">
            <a:extLst>
              <a:ext uri="{FF2B5EF4-FFF2-40B4-BE49-F238E27FC236}">
                <a16:creationId xmlns:a16="http://schemas.microsoft.com/office/drawing/2014/main" id="{13AEA18D-D918-6997-621C-E5C187A781AB}"/>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7043" y="123851"/>
            <a:ext cx="715583" cy="664470"/>
          </a:xfrm>
          <a:prstGeom prst="rect">
            <a:avLst/>
          </a:prstGeom>
        </p:spPr>
      </p:pic>
      <p:sp>
        <p:nvSpPr>
          <p:cNvPr id="25" name="Text Box 6">
            <a:extLst>
              <a:ext uri="{FF2B5EF4-FFF2-40B4-BE49-F238E27FC236}">
                <a16:creationId xmlns:a16="http://schemas.microsoft.com/office/drawing/2014/main" id="{E3E20F2F-CF55-49FB-DAED-D8B8CF28E792}"/>
              </a:ext>
            </a:extLst>
          </p:cNvPr>
          <p:cNvSpPr txBox="1">
            <a:spLocks noChangeArrowheads="1"/>
          </p:cNvSpPr>
          <p:nvPr/>
        </p:nvSpPr>
        <p:spPr bwMode="auto">
          <a:xfrm>
            <a:off x="48588" y="832936"/>
            <a:ext cx="1049964" cy="545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Publications, Training Manuals, &amp; Guides</a:t>
            </a:r>
          </a:p>
        </p:txBody>
      </p:sp>
      <p:pic>
        <p:nvPicPr>
          <p:cNvPr id="19" name="Image 18" descr="Une image contenant texte, capture d’écran&#10;&#10;Description générée automatiquement">
            <a:hlinkClick r:id="rId2"/>
            <a:extLst>
              <a:ext uri="{FF2B5EF4-FFF2-40B4-BE49-F238E27FC236}">
                <a16:creationId xmlns:a16="http://schemas.microsoft.com/office/drawing/2014/main" id="{6EC123D9-9340-7923-90AB-02B7E278F118}"/>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86108" y="893699"/>
            <a:ext cx="3372771" cy="4770680"/>
          </a:xfrm>
          <a:prstGeom prst="rect">
            <a:avLst/>
          </a:prstGeom>
        </p:spPr>
      </p:pic>
      <p:sp>
        <p:nvSpPr>
          <p:cNvPr id="18" name="Ellipse 17">
            <a:hlinkClick r:id="rId9" action="ppaction://hlinksldjump"/>
            <a:extLst>
              <a:ext uri="{FF2B5EF4-FFF2-40B4-BE49-F238E27FC236}">
                <a16:creationId xmlns:a16="http://schemas.microsoft.com/office/drawing/2014/main" id="{FDB3492A-0B75-0E81-D318-86F02DAC83E0}"/>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Cercle avec flèche gauche avec un remplissage uni">
            <a:hlinkClick r:id="rId9" action="ppaction://hlinksldjump"/>
            <a:extLst>
              <a:ext uri="{FF2B5EF4-FFF2-40B4-BE49-F238E27FC236}">
                <a16:creationId xmlns:a16="http://schemas.microsoft.com/office/drawing/2014/main" id="{B1374630-4F13-02A1-05E9-355948DB1B91}"/>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0090438" y="246750"/>
            <a:ext cx="669408" cy="669408"/>
          </a:xfrm>
          <a:prstGeom prst="rect">
            <a:avLst/>
          </a:prstGeom>
        </p:spPr>
      </p:pic>
    </p:spTree>
    <p:extLst>
      <p:ext uri="{BB962C8B-B14F-4D97-AF65-F5344CB8AC3E}">
        <p14:creationId xmlns:p14="http://schemas.microsoft.com/office/powerpoint/2010/main" val="313299950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1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1"/>
                                        </p:tgtEl>
                                      </p:cBhvr>
                                      <p:by x="105000" y="105000"/>
                                    </p:animScale>
                                  </p:childTnLst>
                                </p:cTn>
                              </p:par>
                              <p:par>
                                <p:cTn id="9" presetID="6" presetClass="emph" presetSubtype="0" repeatCount="indefinite" autoRev="1" fill="hold" grpId="0" nodeType="withEffect">
                                  <p:stCondLst>
                                    <p:cond delay="0"/>
                                  </p:stCondLst>
                                  <p:childTnLst>
                                    <p:animScale>
                                      <p:cBhvr>
                                        <p:cTn id="10" dur="2000" fill="hold"/>
                                        <p:tgtEl>
                                          <p:spTgt spid="18"/>
                                        </p:tgtEl>
                                      </p:cBhvr>
                                      <p:by x="105000" y="105000"/>
                                    </p:animScale>
                                  </p:childTnLst>
                                </p:cTn>
                              </p:par>
                              <p:par>
                                <p:cTn id="11" presetID="6" presetClass="emph" presetSubtype="0" repeatCount="indefinite" autoRev="1" fill="hold"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grpId="1"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8" grpId="0" animBg="1"/>
      <p:bldP spid="18" grpId="1" animBg="1"/>
    </p:bld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93261-2556-B8AB-05AC-BD9A319BD7FB}"/>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10F054BA-6D7E-93D5-4B36-E65594ACA6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63396679-57AA-AB4B-DD4A-8D4202C147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4D2DF36-8D17-163C-CEC5-399317F41F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2A048932-DED5-3B0F-3BF4-7A748D3DFE7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63076A42-2F5C-CED3-A7B7-B0830D2A7F7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B06878E0-F6FF-6DA2-CCE9-F1291FB43F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17EBA83C-36CB-585A-B974-1A1D0D03610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196C0D1D-DE5C-27F3-2DA9-D8D01AB199C0}"/>
              </a:ext>
            </a:extLst>
          </p:cNvPr>
          <p:cNvSpPr txBox="1"/>
          <p:nvPr/>
        </p:nvSpPr>
        <p:spPr>
          <a:xfrm>
            <a:off x="6900212" y="1366740"/>
            <a:ext cx="4834589" cy="1728000"/>
          </a:xfrm>
        </p:spPr>
        <p:txBody>
          <a:bodyPr vert="horz" lIns="91440" tIns="45720" rIns="91440" bIns="45720" rtlCol="0" anchor="ctr">
            <a:normAutofit fontScale="92500"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Demonstration of a Regional Strategy for ODS Waste Management and Disposal in the ECA Region </a:t>
            </a:r>
            <a:r>
              <a:rPr kumimoji="0" lang="en-GB" sz="3200" b="0" i="1" u="none" strike="noStrike" kern="1200" cap="none" spc="0" normalizeH="0" baseline="0" noProof="0" dirty="0">
                <a:ln>
                  <a:noFill/>
                </a:ln>
                <a:solidFill>
                  <a:prstClr val="black"/>
                </a:solidFill>
                <a:effectLst/>
                <a:uLnTx/>
                <a:uFillTx/>
                <a:ea typeface="+mn-ea"/>
                <a:cs typeface="+mn-cs"/>
              </a:rPr>
              <a:t>(2017)</a:t>
            </a:r>
          </a:p>
        </p:txBody>
      </p:sp>
      <p:sp>
        <p:nvSpPr>
          <p:cNvPr id="10" name="Content Placeholder 2">
            <a:extLst>
              <a:ext uri="{FF2B5EF4-FFF2-40B4-BE49-F238E27FC236}">
                <a16:creationId xmlns:a16="http://schemas.microsoft.com/office/drawing/2014/main" id="{7D13921D-7C11-C6C3-2DDB-20DE2E577B12}"/>
              </a:ext>
            </a:extLst>
          </p:cNvPr>
          <p:cNvSpPr>
            <a:spLocks noGrp="1"/>
          </p:cNvSpPr>
          <p:nvPr>
            <p:ph idx="4294967295"/>
          </p:nvPr>
        </p:nvSpPr>
        <p:spPr>
          <a:xfrm>
            <a:off x="6915220" y="3094740"/>
            <a:ext cx="4315193" cy="151916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project "Demonstration of a Regional Strategy for ODS Waste Management and Disposal in the ECA Region" was prepared jointly by UN Environment and UNIDO, on behalf of </a:t>
            </a:r>
            <a:r>
              <a:rPr lang="en-GB" sz="1300" dirty="0" err="1"/>
              <a:t>Goverments</a:t>
            </a:r>
            <a:r>
              <a:rPr lang="en-GB" sz="1300" dirty="0"/>
              <a:t> of Bosnia and Herzegovina, Croatia and Montenegro.</a:t>
            </a:r>
          </a:p>
        </p:txBody>
      </p:sp>
      <p:sp>
        <p:nvSpPr>
          <p:cNvPr id="3" name="TextBox 2">
            <a:extLst>
              <a:ext uri="{FF2B5EF4-FFF2-40B4-BE49-F238E27FC236}">
                <a16:creationId xmlns:a16="http://schemas.microsoft.com/office/drawing/2014/main" id="{320F525A-FC02-11B7-D74E-F1C773013B1E}"/>
              </a:ext>
            </a:extLst>
          </p:cNvPr>
          <p:cNvSpPr txBox="1"/>
          <p:nvPr/>
        </p:nvSpPr>
        <p:spPr>
          <a:xfrm>
            <a:off x="6900212" y="549572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7031F23D-A144-25F8-8A75-843D331E628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FF05502D-36FF-E2AE-FCE1-505C3482A8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capture d’écran, Site web, Page web&#10;&#10;Description générée automatiquement">
            <a:hlinkClick r:id="rId2"/>
            <a:extLst>
              <a:ext uri="{FF2B5EF4-FFF2-40B4-BE49-F238E27FC236}">
                <a16:creationId xmlns:a16="http://schemas.microsoft.com/office/drawing/2014/main" id="{97BA45C4-B2F0-8424-6B6A-DCAC370ABC2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01062" y="898685"/>
            <a:ext cx="3403031" cy="4811494"/>
          </a:xfrm>
          <a:prstGeom prst="rect">
            <a:avLst/>
          </a:prstGeom>
        </p:spPr>
      </p:pic>
      <p:sp>
        <p:nvSpPr>
          <p:cNvPr id="18" name="Text Box 6">
            <a:extLst>
              <a:ext uri="{FF2B5EF4-FFF2-40B4-BE49-F238E27FC236}">
                <a16:creationId xmlns:a16="http://schemas.microsoft.com/office/drawing/2014/main" id="{A98F3C51-4892-8073-46F4-131B512772CE}"/>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9" name="Ellipse 8">
            <a:hlinkClick r:id="rId5" action="ppaction://hlinksldjump"/>
            <a:extLst>
              <a:ext uri="{FF2B5EF4-FFF2-40B4-BE49-F238E27FC236}">
                <a16:creationId xmlns:a16="http://schemas.microsoft.com/office/drawing/2014/main" id="{DEB1F9EC-A29A-A09C-6D77-6C2758964EB8}"/>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Cercle avec flèche gauche avec un remplissage uni">
            <a:hlinkClick r:id="rId5" action="ppaction://hlinksldjump"/>
            <a:extLst>
              <a:ext uri="{FF2B5EF4-FFF2-40B4-BE49-F238E27FC236}">
                <a16:creationId xmlns:a16="http://schemas.microsoft.com/office/drawing/2014/main" id="{2A905750-36B5-1F4B-53F9-832ACB1DF290}"/>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0" name="Ellipse 19">
            <a:hlinkClick r:id="rId7" action="ppaction://hlinksldjump"/>
            <a:extLst>
              <a:ext uri="{FF2B5EF4-FFF2-40B4-BE49-F238E27FC236}">
                <a16:creationId xmlns:a16="http://schemas.microsoft.com/office/drawing/2014/main" id="{7A917F95-C700-677D-5797-0A37AC9D3E32}"/>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1" name="Graphique 20" descr="Logement avec un remplissage uni">
            <a:hlinkClick r:id="rId7" action="ppaction://hlinksldjump"/>
            <a:extLst>
              <a:ext uri="{FF2B5EF4-FFF2-40B4-BE49-F238E27FC236}">
                <a16:creationId xmlns:a16="http://schemas.microsoft.com/office/drawing/2014/main" id="{68289A34-92B0-4807-063B-1EDC055E088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7989893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9"/>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0"/>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20" grpId="0" animBg="1"/>
    </p:bld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66D9602D-52AD-AD28-E18D-39F551815F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6FF811B2-D83D-5A93-64F6-36F61431367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7F75EFCF-0AC2-42FE-2874-86CF8FC556A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5F4D5AED-E597-2ECC-DA9E-10C4785806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2AADBF4-62E2-831E-1841-5633C878899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Oval 41">
            <a:extLst>
              <a:ext uri="{FF2B5EF4-FFF2-40B4-BE49-F238E27FC236}">
                <a16:creationId xmlns:a16="http://schemas.microsoft.com/office/drawing/2014/main" id="{BA15D73B-50C6-935C-1E40-28A05DC3374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Rectangle 15">
            <a:extLst>
              <a:ext uri="{FF2B5EF4-FFF2-40B4-BE49-F238E27FC236}">
                <a16:creationId xmlns:a16="http://schemas.microsoft.com/office/drawing/2014/main" id="{C81D623E-F99F-9C4A-0618-F75CBC9A9184}"/>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583014" y="1186810"/>
            <a:ext cx="5488630"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mj-lt"/>
                <a:ea typeface="+mn-ea"/>
                <a:cs typeface="+mn-cs"/>
              </a:rPr>
              <a:t>Certification of Refrigeration and Air Conditioning Service Technicians </a:t>
            </a:r>
            <a:r>
              <a:rPr kumimoji="0" lang="en-GB" sz="3200" b="0" i="1" u="none" strike="noStrike" kern="1200" cap="none" spc="0" normalizeH="0" baseline="0" noProof="0" dirty="0">
                <a:ln>
                  <a:noFill/>
                </a:ln>
                <a:solidFill>
                  <a:prstClr val="black"/>
                </a:solidFill>
                <a:effectLst/>
                <a:uLnTx/>
                <a:uFillTx/>
                <a:latin typeface="+mj-lt"/>
                <a:ea typeface="+mn-ea"/>
                <a:cs typeface="+mn-cs"/>
              </a:rPr>
              <a:t>(2016)</a:t>
            </a:r>
            <a:endParaRPr kumimoji="0" lang="en-US" sz="3200" b="0" i="1" u="none" strike="noStrike" kern="1200" cap="none" spc="0" normalizeH="0" baseline="0" noProof="0" dirty="0">
              <a:ln>
                <a:noFill/>
              </a:ln>
              <a:solidFill>
                <a:prstClr val="black"/>
              </a:solidFill>
              <a:effectLst/>
              <a:uLnTx/>
              <a:uFillTx/>
              <a:latin typeface="+mj-lt"/>
              <a:ea typeface="+mn-ea"/>
              <a:cs typeface="+mn-cs"/>
            </a:endParaRP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544418" y="2668421"/>
            <a:ext cx="5488630" cy="2344873"/>
          </a:xfrm>
          <a:prstGeom prst="rect">
            <a:avLst/>
          </a:prstGeom>
        </p:spPr>
        <p:txBody>
          <a:bodyPr vert="horz" lIns="91440" tIns="45720" rIns="91440" bIns="45720" rtlCol="0">
            <a:noAutofit/>
          </a:bodyPr>
          <a:lstStyle/>
          <a:p>
            <a:pPr marL="0" indent="0">
              <a:lnSpc>
                <a:spcPct val="110000"/>
              </a:lnSpc>
              <a:spcBef>
                <a:spcPts val="0"/>
              </a:spcBef>
              <a:buNone/>
            </a:pPr>
            <a:r>
              <a:rPr lang="en-GB" sz="1200" dirty="0"/>
              <a:t>Certification is the means by which a person (or enterprise), as a result of training, education, external review and assessment, receives official approval of being able to competently complete a job or task. Certification can be a legal requirement or a measure undertaken voluntarily for professional advantage. Certification schemes which are mandatory by legislation have the advantage of providing a strong incentive for technicians and enterprises to comply. Certification does not refer to the state of legally being able to practice or work in a profession. That is normally achieved by a licensing. Usually, licences are administered by a governmental entity primarily for public protection purposes and professional associations administer certification schemes. Licencing and certification are similar in that they both require the demonstration of a certain level of knowledge or ability.</a:t>
            </a:r>
            <a:endParaRPr lang="en-US" sz="1200" dirty="0"/>
          </a:p>
        </p:txBody>
      </p:sp>
      <p:sp>
        <p:nvSpPr>
          <p:cNvPr id="2" name="TextBox 1">
            <a:extLst>
              <a:ext uri="{FF2B5EF4-FFF2-40B4-BE49-F238E27FC236}">
                <a16:creationId xmlns:a16="http://schemas.microsoft.com/office/drawing/2014/main" id="{F5AD5857-1A85-25AE-8CAA-8BE21433A38F}"/>
              </a:ext>
            </a:extLst>
          </p:cNvPr>
          <p:cNvSpPr txBox="1"/>
          <p:nvPr/>
        </p:nvSpPr>
        <p:spPr>
          <a:xfrm>
            <a:off x="6464065" y="5113350"/>
            <a:ext cx="3734045"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Download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1" name="TextBox 10">
            <a:extLst>
              <a:ext uri="{FF2B5EF4-FFF2-40B4-BE49-F238E27FC236}">
                <a16:creationId xmlns:a16="http://schemas.microsoft.com/office/drawing/2014/main" id="{635B4404-F1DE-B201-5AC6-781CD603DBA5}"/>
              </a:ext>
            </a:extLst>
          </p:cNvPr>
          <p:cNvSpPr txBox="1"/>
          <p:nvPr/>
        </p:nvSpPr>
        <p:spPr>
          <a:xfrm>
            <a:off x="6464065" y="5656480"/>
            <a:ext cx="405025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Téléchargez-le en français 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2" name="TextBox 11">
            <a:extLst>
              <a:ext uri="{FF2B5EF4-FFF2-40B4-BE49-F238E27FC236}">
                <a16:creationId xmlns:a16="http://schemas.microsoft.com/office/drawing/2014/main" id="{15B69C1E-5C31-7465-6593-D9A91EE652D5}"/>
              </a:ext>
            </a:extLst>
          </p:cNvPr>
          <p:cNvSpPr txBox="1"/>
          <p:nvPr/>
        </p:nvSpPr>
        <p:spPr>
          <a:xfrm>
            <a:off x="6464065" y="6199610"/>
            <a:ext cx="3861408"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Descarguelo en español 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9" name="Ellipse 18">
            <a:extLst>
              <a:ext uri="{FF2B5EF4-FFF2-40B4-BE49-F238E27FC236}">
                <a16:creationId xmlns:a16="http://schemas.microsoft.com/office/drawing/2014/main" id="{C4F59504-314F-D412-4E9C-5E126752FD6C}"/>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0" name="Image 19" descr="Une image contenant Bleu électrique, Police, symbole, Rectangle&#10;&#10;Description générée automatiquement">
            <a:extLst>
              <a:ext uri="{FF2B5EF4-FFF2-40B4-BE49-F238E27FC236}">
                <a16:creationId xmlns:a16="http://schemas.microsoft.com/office/drawing/2014/main" id="{BF1097E0-AB6F-B116-7635-A213AA8B844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1" name="Text Box 6">
            <a:extLst>
              <a:ext uri="{FF2B5EF4-FFF2-40B4-BE49-F238E27FC236}">
                <a16:creationId xmlns:a16="http://schemas.microsoft.com/office/drawing/2014/main" id="{BAF0F35E-9A83-2700-ABC6-F82B88C432C7}"/>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2" name="ZoneTexte 21">
            <a:extLst>
              <a:ext uri="{FF2B5EF4-FFF2-40B4-BE49-F238E27FC236}">
                <a16:creationId xmlns:a16="http://schemas.microsoft.com/office/drawing/2014/main" id="{01B3FD76-518A-B533-D3EE-CA8E2FC464F7}"/>
              </a:ext>
            </a:extLst>
          </p:cNvPr>
          <p:cNvSpPr txBox="1"/>
          <p:nvPr/>
        </p:nvSpPr>
        <p:spPr>
          <a:xfrm>
            <a:off x="4914900" y="200025"/>
            <a:ext cx="184731" cy="369332"/>
          </a:xfrm>
          <a:prstGeom prst="rect">
            <a:avLst/>
          </a:prstGeom>
          <a:noFill/>
        </p:spPr>
        <p:txBody>
          <a:bodyPr wrap="none" rtlCol="0">
            <a:spAutoFit/>
          </a:bodyPr>
          <a:lstStyle/>
          <a:p>
            <a:endParaRPr lang="fr-FR" dirty="0"/>
          </a:p>
        </p:txBody>
      </p:sp>
      <p:pic>
        <p:nvPicPr>
          <p:cNvPr id="24" name="Image 23" descr="Une image contenant texte, ordinateur, homme, capture d’écran&#10;&#10;Description générée automatiquement">
            <a:hlinkClick r:id="rId2"/>
            <a:extLst>
              <a:ext uri="{FF2B5EF4-FFF2-40B4-BE49-F238E27FC236}">
                <a16:creationId xmlns:a16="http://schemas.microsoft.com/office/drawing/2014/main" id="{755926C0-8552-B75F-83B2-C30EF204264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95152" y="962167"/>
            <a:ext cx="3241849" cy="4603426"/>
          </a:xfrm>
          <a:prstGeom prst="rect">
            <a:avLst/>
          </a:prstGeom>
        </p:spPr>
      </p:pic>
      <p:sp>
        <p:nvSpPr>
          <p:cNvPr id="3" name="Ellipse 2">
            <a:hlinkClick r:id="rId7" action="ppaction://hlinksldjump"/>
            <a:extLst>
              <a:ext uri="{FF2B5EF4-FFF2-40B4-BE49-F238E27FC236}">
                <a16:creationId xmlns:a16="http://schemas.microsoft.com/office/drawing/2014/main" id="{1EFBFF1D-6F62-B5CC-B593-EF3C809E1D49}"/>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7" action="ppaction://hlinksldjump"/>
            <a:extLst>
              <a:ext uri="{FF2B5EF4-FFF2-40B4-BE49-F238E27FC236}">
                <a16:creationId xmlns:a16="http://schemas.microsoft.com/office/drawing/2014/main" id="{158123EE-D0D4-1931-32FB-55B115CDB43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6" name="Ellipse 5">
            <a:hlinkClick r:id="rId9" action="ppaction://hlinksldjump"/>
            <a:extLst>
              <a:ext uri="{FF2B5EF4-FFF2-40B4-BE49-F238E27FC236}">
                <a16:creationId xmlns:a16="http://schemas.microsoft.com/office/drawing/2014/main" id="{40E225FB-16E6-B977-F13F-9AD6A0FA0E64}"/>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Logement avec un remplissage uni">
            <a:hlinkClick r:id="rId9" action="ppaction://hlinksldjump"/>
            <a:extLst>
              <a:ext uri="{FF2B5EF4-FFF2-40B4-BE49-F238E27FC236}">
                <a16:creationId xmlns:a16="http://schemas.microsoft.com/office/drawing/2014/main" id="{15A623D3-D41F-E800-6B0B-089132C43B38}"/>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60219662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3"/>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3"/>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6"/>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6" grpId="0" animBg="1"/>
    </p:bld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9D0065B-CCDC-8258-87F1-779323F2D6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E9C1BB18-F561-46A5-3349-18892ACD8E0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B8B4834C-1968-10F1-878D-B647F48601F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3D5AABCE-F767-A3E3-95DF-CC23416601B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4E781AE3-8D8B-78F4-B7C2-74234DE00AA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8DDFFD5F-5EBD-8901-F955-CB9B44A4568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DF1C1DAA-2C2A-0999-8228-45948A983B49}"/>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793031" y="1140045"/>
            <a:ext cx="4051211" cy="1728000"/>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Energy Efficiency in the Refrigeration and Air-Conditioning (RAC) Sector </a:t>
            </a:r>
            <a:r>
              <a:rPr kumimoji="0" lang="en-GB" sz="3200" b="0" i="1" u="none" strike="noStrike" kern="1200" cap="none" spc="0" normalizeH="0" baseline="0" noProof="0" dirty="0">
                <a:ln>
                  <a:noFill/>
                </a:ln>
                <a:solidFill>
                  <a:prstClr val="black"/>
                </a:solidFill>
                <a:effectLst/>
                <a:uLnTx/>
                <a:uFillTx/>
                <a:ea typeface="+mn-ea"/>
                <a:cs typeface="+mn-cs"/>
              </a:rPr>
              <a:t>(2016)</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793029" y="2868045"/>
            <a:ext cx="4873299" cy="4367283"/>
          </a:xfrm>
          <a:prstGeom prst="rect">
            <a:avLst/>
          </a:prstGeom>
        </p:spPr>
        <p:txBody>
          <a:bodyPr vert="horz" lIns="91440" tIns="45720" rIns="91440" bIns="45720" rtlCol="0">
            <a:normAutofit/>
          </a:bodyPr>
          <a:lstStyle/>
          <a:p>
            <a:pPr marL="0" indent="0">
              <a:lnSpc>
                <a:spcPct val="110000"/>
              </a:lnSpc>
              <a:spcBef>
                <a:spcPts val="0"/>
              </a:spcBef>
              <a:buNone/>
            </a:pPr>
            <a:r>
              <a:rPr lang="en-US" sz="1300" dirty="0"/>
              <a:t>Energy Efficiency in the RAC Sector is important as it represents a major share of energy use in most developing countries as RAC applications consume large amounts of electricity for cooling requirements, resulting in a rapid increase in energy consumption in the commercial and residential sectors of many countries.</a:t>
            </a:r>
            <a:endParaRPr lang="en-GB" sz="1300" dirty="0"/>
          </a:p>
        </p:txBody>
      </p:sp>
      <p:sp>
        <p:nvSpPr>
          <p:cNvPr id="3" name="TextBox 2">
            <a:extLst>
              <a:ext uri="{FF2B5EF4-FFF2-40B4-BE49-F238E27FC236}">
                <a16:creationId xmlns:a16="http://schemas.microsoft.com/office/drawing/2014/main" id="{98C4CC99-F361-23D6-9E76-4E83C736A03D}"/>
              </a:ext>
            </a:extLst>
          </p:cNvPr>
          <p:cNvSpPr txBox="1"/>
          <p:nvPr/>
        </p:nvSpPr>
        <p:spPr>
          <a:xfrm>
            <a:off x="6915220" y="5196127"/>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1" name="Ellipse 20">
            <a:extLst>
              <a:ext uri="{FF2B5EF4-FFF2-40B4-BE49-F238E27FC236}">
                <a16:creationId xmlns:a16="http://schemas.microsoft.com/office/drawing/2014/main" id="{6A5CC3E5-2E5E-4C03-9090-CB247440866A}"/>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Bleu électrique, Police, symbole, Rectangle&#10;&#10;Description générée automatiquement">
            <a:extLst>
              <a:ext uri="{FF2B5EF4-FFF2-40B4-BE49-F238E27FC236}">
                <a16:creationId xmlns:a16="http://schemas.microsoft.com/office/drawing/2014/main" id="{646A8A89-81CE-DAB8-FF56-68180AC177C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pic>
        <p:nvPicPr>
          <p:cNvPr id="17" name="Image 16" descr="Une image contenant texte, capture d’écran, Site web, Page web&#10;&#10;Description générée automatiquement">
            <a:hlinkClick r:id="rId2"/>
            <a:extLst>
              <a:ext uri="{FF2B5EF4-FFF2-40B4-BE49-F238E27FC236}">
                <a16:creationId xmlns:a16="http://schemas.microsoft.com/office/drawing/2014/main" id="{23CADF68-891B-24A7-DCEC-7E666D8CAB7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71613" y="962167"/>
            <a:ext cx="3276191" cy="4634070"/>
          </a:xfrm>
          <a:prstGeom prst="rect">
            <a:avLst/>
          </a:prstGeom>
        </p:spPr>
      </p:pic>
      <p:sp>
        <p:nvSpPr>
          <p:cNvPr id="18" name="TextBox 1">
            <a:extLst>
              <a:ext uri="{FF2B5EF4-FFF2-40B4-BE49-F238E27FC236}">
                <a16:creationId xmlns:a16="http://schemas.microsoft.com/office/drawing/2014/main" id="{295E06E9-7CE1-E803-7AE3-7763588F83F4}"/>
              </a:ext>
            </a:extLst>
          </p:cNvPr>
          <p:cNvSpPr txBox="1"/>
          <p:nvPr/>
        </p:nvSpPr>
        <p:spPr>
          <a:xfrm>
            <a:off x="6854496" y="5596237"/>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Lisez-le en français 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19" name="Text Box 6">
            <a:extLst>
              <a:ext uri="{FF2B5EF4-FFF2-40B4-BE49-F238E27FC236}">
                <a16:creationId xmlns:a16="http://schemas.microsoft.com/office/drawing/2014/main" id="{16138E50-6FFD-1899-75D3-12DB4B5D70A2}"/>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2" name="Ellipse 1">
            <a:hlinkClick r:id="rId6" action="ppaction://hlinksldjump"/>
            <a:extLst>
              <a:ext uri="{FF2B5EF4-FFF2-40B4-BE49-F238E27FC236}">
                <a16:creationId xmlns:a16="http://schemas.microsoft.com/office/drawing/2014/main" id="{5D7DE5E4-08DB-012B-D76C-7E83F32D0B5E}"/>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6" action="ppaction://hlinksldjump"/>
            <a:extLst>
              <a:ext uri="{FF2B5EF4-FFF2-40B4-BE49-F238E27FC236}">
                <a16:creationId xmlns:a16="http://schemas.microsoft.com/office/drawing/2014/main" id="{F469BA3E-02C7-B922-7F14-D5FAC035F1A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090438" y="246750"/>
            <a:ext cx="669408" cy="669408"/>
          </a:xfrm>
          <a:prstGeom prst="rect">
            <a:avLst/>
          </a:prstGeom>
        </p:spPr>
      </p:pic>
      <p:sp>
        <p:nvSpPr>
          <p:cNvPr id="9" name="Ellipse 8">
            <a:hlinkClick r:id="rId8" action="ppaction://hlinksldjump"/>
            <a:extLst>
              <a:ext uri="{FF2B5EF4-FFF2-40B4-BE49-F238E27FC236}">
                <a16:creationId xmlns:a16="http://schemas.microsoft.com/office/drawing/2014/main" id="{C65EB40C-9873-10CF-D794-ADAF385BA74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0" name="Graphique 19" descr="Logement avec un remplissage uni">
            <a:hlinkClick r:id="rId8" action="ppaction://hlinksldjump"/>
            <a:extLst>
              <a:ext uri="{FF2B5EF4-FFF2-40B4-BE49-F238E27FC236}">
                <a16:creationId xmlns:a16="http://schemas.microsoft.com/office/drawing/2014/main" id="{07B331DF-EABB-B8BC-0C8B-020F117FEE94}"/>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6546843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9"/>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9" grpId="0" animBg="1"/>
    </p:bld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1638F-82A9-7C2F-F892-B5BB0AF8D6D8}"/>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36705A5C-AD53-A3F7-B70B-7FD8B1B775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8E83DF14-E6B1-4FB4-8616-1CF107F4F9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F849744F-715D-7220-95AE-8CE7A44B6BD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3D3F6F83-A04C-ABFB-D435-8E7ED065C4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1A86C6A4-8784-660A-6B48-2D8DED7E920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2B1FCD59-890E-39B3-1836-D6DEE7E3CEF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A8DC1BAF-9AE9-9DE1-8671-334A96E789D5}"/>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BCF939ED-2C92-241F-C9B5-B01181587CCA}"/>
              </a:ext>
            </a:extLst>
          </p:cNvPr>
          <p:cNvSpPr txBox="1"/>
          <p:nvPr/>
        </p:nvSpPr>
        <p:spPr>
          <a:xfrm>
            <a:off x="6520085" y="1254038"/>
            <a:ext cx="5187623" cy="1325563"/>
          </a:xfrm>
        </p:spPr>
        <p:txBody>
          <a:bodyPr vert="horz" lIns="91440" tIns="45720" rIns="91440" bIns="45720" rtlCol="0" anchor="ctr">
            <a:noAutofit/>
          </a:bodyPr>
          <a:lstStyle/>
          <a:p>
            <a:pPr>
              <a:lnSpc>
                <a:spcPct val="90000"/>
              </a:lnSpc>
              <a:spcBef>
                <a:spcPct val="0"/>
              </a:spcBef>
              <a:spcAft>
                <a:spcPts val="600"/>
              </a:spcAft>
              <a:defRPr/>
            </a:pPr>
            <a:r>
              <a:rPr kumimoji="0" lang="en-GB" sz="3200" b="0" i="0" u="none" strike="noStrike" kern="1200" cap="none" spc="0" normalizeH="0" baseline="0" noProof="0" dirty="0">
                <a:ln>
                  <a:noFill/>
                </a:ln>
                <a:solidFill>
                  <a:prstClr val="black"/>
                </a:solidFill>
                <a:effectLst/>
                <a:uLnTx/>
                <a:uFillTx/>
                <a:ea typeface="+mn-ea"/>
                <a:cs typeface="+mn-cs"/>
              </a:rPr>
              <a:t>Management of Ozone Depleting Substances in the Global Fishing Industry </a:t>
            </a:r>
            <a:r>
              <a:rPr kumimoji="0" lang="en-GB" sz="3200" b="0" i="1" u="none" strike="noStrike" kern="1200" cap="none" spc="0" normalizeH="0" baseline="0" noProof="0" dirty="0">
                <a:ln>
                  <a:noFill/>
                </a:ln>
                <a:solidFill>
                  <a:prstClr val="black"/>
                </a:solidFill>
                <a:effectLst/>
                <a:uLnTx/>
                <a:uFillTx/>
                <a:ea typeface="+mn-ea"/>
                <a:cs typeface="+mn-cs"/>
              </a:rPr>
              <a:t>(2015)</a:t>
            </a:r>
            <a:endParaRPr kumimoji="0" lang="en-GB"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F8DFD8CF-98A9-263E-B40A-AEAFCE51E937}"/>
              </a:ext>
            </a:extLst>
          </p:cNvPr>
          <p:cNvSpPr>
            <a:spLocks noGrp="1"/>
          </p:cNvSpPr>
          <p:nvPr>
            <p:ph idx="4294967295"/>
          </p:nvPr>
        </p:nvSpPr>
        <p:spPr>
          <a:xfrm>
            <a:off x="6544585" y="2687962"/>
            <a:ext cx="5098457" cy="2916000"/>
          </a:xfrm>
          <a:prstGeom prst="rect">
            <a:avLst/>
          </a:prstGeom>
        </p:spPr>
        <p:txBody>
          <a:bodyPr vert="horz" lIns="91440" tIns="45720" rIns="91440" bIns="45720" rtlCol="0">
            <a:normAutofit/>
          </a:bodyPr>
          <a:lstStyle/>
          <a:p>
            <a:pPr marL="0" indent="0">
              <a:lnSpc>
                <a:spcPct val="110000"/>
              </a:lnSpc>
              <a:spcBef>
                <a:spcPts val="0"/>
              </a:spcBef>
              <a:buNone/>
            </a:pPr>
            <a:r>
              <a:rPr lang="fr-FR" sz="1300" b="0" i="0" u="none" strike="noStrike" dirty="0" err="1">
                <a:solidFill>
                  <a:srgbClr val="1E1E1E"/>
                </a:solidFill>
                <a:effectLst/>
              </a:rPr>
              <a:t>Fisheries</a:t>
            </a:r>
            <a:r>
              <a:rPr lang="fr-FR" sz="1300" b="0" i="0" u="none" strike="noStrike" dirty="0">
                <a:solidFill>
                  <a:srgbClr val="1E1E1E"/>
                </a:solidFill>
                <a:effectLst/>
              </a:rPr>
              <a:t> </a:t>
            </a:r>
            <a:r>
              <a:rPr lang="fr-FR" sz="1300" b="0" i="0" u="none" strike="noStrike" dirty="0" err="1">
                <a:solidFill>
                  <a:srgbClr val="1E1E1E"/>
                </a:solidFill>
                <a:effectLst/>
              </a:rPr>
              <a:t>make</a:t>
            </a:r>
            <a:r>
              <a:rPr lang="fr-FR" sz="1300" b="0" i="0" u="none" strike="noStrike" dirty="0">
                <a:solidFill>
                  <a:srgbClr val="1E1E1E"/>
                </a:solidFill>
                <a:effectLst/>
              </a:rPr>
              <a:t> a major contribution to the </a:t>
            </a:r>
            <a:r>
              <a:rPr lang="fr-FR" sz="1300" b="0" i="0" u="none" strike="noStrike" dirty="0" err="1">
                <a:solidFill>
                  <a:srgbClr val="1E1E1E"/>
                </a:solidFill>
                <a:effectLst/>
              </a:rPr>
              <a:t>economies</a:t>
            </a:r>
            <a:r>
              <a:rPr lang="fr-FR" sz="1300" b="0" i="0" u="none" strike="noStrike" dirty="0">
                <a:solidFill>
                  <a:srgbClr val="1E1E1E"/>
                </a:solidFill>
                <a:effectLst/>
              </a:rPr>
              <a:t> of </a:t>
            </a:r>
            <a:r>
              <a:rPr lang="fr-FR" sz="1300" b="0" i="0" u="none" strike="noStrike" dirty="0" err="1">
                <a:solidFill>
                  <a:srgbClr val="1E1E1E"/>
                </a:solidFill>
                <a:effectLst/>
              </a:rPr>
              <a:t>many</a:t>
            </a:r>
            <a:r>
              <a:rPr lang="fr-FR" sz="1300" b="0" i="0" u="none" strike="noStrike" dirty="0">
                <a:solidFill>
                  <a:srgbClr val="1E1E1E"/>
                </a:solidFill>
                <a:effectLst/>
              </a:rPr>
              <a:t> </a:t>
            </a:r>
            <a:r>
              <a:rPr lang="fr-FR" sz="1300" b="0" i="0" u="none" strike="noStrike" dirty="0" err="1">
                <a:solidFill>
                  <a:srgbClr val="1E1E1E"/>
                </a:solidFill>
                <a:effectLst/>
              </a:rPr>
              <a:t>developing</a:t>
            </a:r>
            <a:r>
              <a:rPr lang="fr-FR" sz="1300" b="0" i="0" u="none" strike="noStrike" dirty="0">
                <a:solidFill>
                  <a:srgbClr val="1E1E1E"/>
                </a:solidFill>
                <a:effectLst/>
              </a:rPr>
              <a:t> countries </a:t>
            </a:r>
            <a:r>
              <a:rPr lang="fr-FR" sz="1300" b="0" i="0" u="none" strike="noStrike" dirty="0" err="1">
                <a:solidFill>
                  <a:srgbClr val="1E1E1E"/>
                </a:solidFill>
                <a:effectLst/>
              </a:rPr>
              <a:t>through</a:t>
            </a:r>
            <a:r>
              <a:rPr lang="fr-FR" sz="1300" b="0" i="0" u="none" strike="noStrike" dirty="0">
                <a:solidFill>
                  <a:srgbClr val="1E1E1E"/>
                </a:solidFill>
                <a:effectLst/>
              </a:rPr>
              <a:t> </a:t>
            </a:r>
            <a:r>
              <a:rPr lang="fr-FR" sz="1300" b="0" i="0" u="none" strike="noStrike" dirty="0" err="1">
                <a:solidFill>
                  <a:srgbClr val="1E1E1E"/>
                </a:solidFill>
                <a:effectLst/>
              </a:rPr>
              <a:t>foreign</a:t>
            </a:r>
            <a:r>
              <a:rPr lang="fr-FR" sz="1300" b="0" i="0" u="none" strike="noStrike" dirty="0">
                <a:solidFill>
                  <a:srgbClr val="1E1E1E"/>
                </a:solidFill>
                <a:effectLst/>
              </a:rPr>
              <a:t> exchange </a:t>
            </a:r>
            <a:r>
              <a:rPr lang="fr-FR" sz="1300" b="0" i="0" u="none" strike="noStrike" dirty="0" err="1">
                <a:solidFill>
                  <a:srgbClr val="1E1E1E"/>
                </a:solidFill>
                <a:effectLst/>
              </a:rPr>
              <a:t>earnings</a:t>
            </a:r>
            <a:r>
              <a:rPr lang="fr-FR" sz="1300" b="0" i="0" u="none" strike="noStrike" dirty="0">
                <a:solidFill>
                  <a:srgbClr val="1E1E1E"/>
                </a:solidFill>
                <a:effectLst/>
              </a:rPr>
              <a:t> and </a:t>
            </a:r>
            <a:r>
              <a:rPr lang="fr-FR" sz="1300" b="0" i="0" u="none" strike="noStrike" dirty="0" err="1">
                <a:solidFill>
                  <a:srgbClr val="1E1E1E"/>
                </a:solidFill>
                <a:effectLst/>
              </a:rPr>
              <a:t>employment</a:t>
            </a:r>
            <a:r>
              <a:rPr lang="fr-FR" sz="1300" b="0" i="0" u="none" strike="noStrike" dirty="0">
                <a:solidFill>
                  <a:srgbClr val="1E1E1E"/>
                </a:solidFill>
                <a:effectLst/>
              </a:rPr>
              <a:t> </a:t>
            </a:r>
            <a:r>
              <a:rPr lang="fr-FR" sz="1300" b="0" i="0" u="none" strike="noStrike" dirty="0" err="1">
                <a:solidFill>
                  <a:srgbClr val="1E1E1E"/>
                </a:solidFill>
                <a:effectLst/>
              </a:rPr>
              <a:t>creation</a:t>
            </a:r>
            <a:r>
              <a:rPr lang="fr-FR" sz="1300" b="0" i="0" u="none" strike="noStrike" dirty="0">
                <a:solidFill>
                  <a:srgbClr val="1E1E1E"/>
                </a:solidFill>
                <a:effectLst/>
              </a:rPr>
              <a:t>.</a:t>
            </a:r>
            <a:endParaRPr lang="en-GB" sz="1300" dirty="0"/>
          </a:p>
        </p:txBody>
      </p:sp>
      <p:sp>
        <p:nvSpPr>
          <p:cNvPr id="15" name="TextBox 14">
            <a:extLst>
              <a:ext uri="{FF2B5EF4-FFF2-40B4-BE49-F238E27FC236}">
                <a16:creationId xmlns:a16="http://schemas.microsoft.com/office/drawing/2014/main" id="{3F99F8DB-A11A-59A4-123C-C107F2D7C78F}"/>
              </a:ext>
            </a:extLst>
          </p:cNvPr>
          <p:cNvSpPr txBox="1"/>
          <p:nvPr/>
        </p:nvSpPr>
        <p:spPr>
          <a:xfrm>
            <a:off x="6624565" y="5028368"/>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594CEAC4-0E01-FC5B-E32E-8F90BD078EC2}"/>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83963D59-DDE9-BF4E-2E68-2CB1EBAD4DE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0" name="Text Box 6">
            <a:extLst>
              <a:ext uri="{FF2B5EF4-FFF2-40B4-BE49-F238E27FC236}">
                <a16:creationId xmlns:a16="http://schemas.microsoft.com/office/drawing/2014/main" id="{FE89DB9C-9555-0F06-C56D-E649A5175E44}"/>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21" name="Image 20">
            <a:extLst>
              <a:ext uri="{FF2B5EF4-FFF2-40B4-BE49-F238E27FC236}">
                <a16:creationId xmlns:a16="http://schemas.microsoft.com/office/drawing/2014/main" id="{23676318-36B4-107C-F417-E67C021BAA5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4531" y="895748"/>
            <a:ext cx="3405778" cy="4817367"/>
          </a:xfrm>
          <a:prstGeom prst="rect">
            <a:avLst/>
          </a:prstGeom>
        </p:spPr>
      </p:pic>
      <p:sp>
        <p:nvSpPr>
          <p:cNvPr id="22" name="TextBox 1">
            <a:extLst>
              <a:ext uri="{FF2B5EF4-FFF2-40B4-BE49-F238E27FC236}">
                <a16:creationId xmlns:a16="http://schemas.microsoft.com/office/drawing/2014/main" id="{5A6B3E3E-BEB2-C834-B94E-176591923537}"/>
              </a:ext>
            </a:extLst>
          </p:cNvPr>
          <p:cNvSpPr txBox="1"/>
          <p:nvPr/>
        </p:nvSpPr>
        <p:spPr>
          <a:xfrm>
            <a:off x="6624565" y="5485327"/>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Lisez-le </a:t>
            </a:r>
            <a:r>
              <a:rPr kumimoji="0" lang="en-GB" sz="2000" b="0" i="0" u="none" strike="noStrike" kern="1200" cap="none" spc="0" normalizeH="0" baseline="0" noProof="0" dirty="0" err="1">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6">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9" name="Ellipse 8">
            <a:hlinkClick r:id="rId7" action="ppaction://hlinksldjump"/>
            <a:extLst>
              <a:ext uri="{FF2B5EF4-FFF2-40B4-BE49-F238E27FC236}">
                <a16:creationId xmlns:a16="http://schemas.microsoft.com/office/drawing/2014/main" id="{633C7020-4F6C-4770-AF95-EC9D4F982472}"/>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6" name="Graphique 15" descr="Cercle avec flèche gauche avec un remplissage uni">
            <a:hlinkClick r:id="rId7" action="ppaction://hlinksldjump"/>
            <a:extLst>
              <a:ext uri="{FF2B5EF4-FFF2-40B4-BE49-F238E27FC236}">
                <a16:creationId xmlns:a16="http://schemas.microsoft.com/office/drawing/2014/main" id="{8F31CE62-118B-6BA1-8897-8C3690F27C50}"/>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17" name="Ellipse 16">
            <a:hlinkClick r:id="rId9" action="ppaction://hlinksldjump"/>
            <a:extLst>
              <a:ext uri="{FF2B5EF4-FFF2-40B4-BE49-F238E27FC236}">
                <a16:creationId xmlns:a16="http://schemas.microsoft.com/office/drawing/2014/main" id="{9B5496C9-7E38-5B67-A0A7-226958AC888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9" action="ppaction://hlinksldjump"/>
            <a:extLst>
              <a:ext uri="{FF2B5EF4-FFF2-40B4-BE49-F238E27FC236}">
                <a16:creationId xmlns:a16="http://schemas.microsoft.com/office/drawing/2014/main" id="{F79DF617-5AFA-EE64-A797-1282875144B9}"/>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26414210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7" grpId="0" animBg="1"/>
    </p:bld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43958-3014-090E-350A-25666605A1AE}"/>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761AE8FE-7B50-E559-5C50-C03289243FC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E1777D5D-126A-BCE3-7CAA-29F3CF9DF76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CB9AFA90-569C-9FDF-EE93-59995704988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F575BFB-9312-CC04-1E94-71CA69105BD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3645762-1EC5-C7A2-B5D2-DECF25E099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A55CE4FA-9EFC-594C-E7D5-A56533E1460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404E7B03-2AFA-2C2B-759C-D0DF861C40D2}"/>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2CA9E7D3-673F-4AA7-5582-2D6EF809048F}"/>
              </a:ext>
            </a:extLst>
          </p:cNvPr>
          <p:cNvSpPr txBox="1"/>
          <p:nvPr/>
        </p:nvSpPr>
        <p:spPr>
          <a:xfrm>
            <a:off x="6550187" y="1312500"/>
            <a:ext cx="5187623" cy="1325563"/>
          </a:xfrm>
        </p:spPr>
        <p:txBody>
          <a:bodyPr vert="horz" lIns="91440" tIns="45720" rIns="91440" bIns="45720" rtlCol="0" anchor="ctr">
            <a:noAutofit/>
          </a:bodyPr>
          <a:lstStyle/>
          <a:p>
            <a:pPr>
              <a:lnSpc>
                <a:spcPct val="90000"/>
              </a:lnSpc>
              <a:spcBef>
                <a:spcPct val="0"/>
              </a:spcBef>
              <a:spcAft>
                <a:spcPts val="600"/>
              </a:spcAft>
              <a:defRPr/>
            </a:pPr>
            <a:r>
              <a:rPr kumimoji="0" lang="en-GB" sz="2700" b="0" i="0" u="none" strike="noStrike" kern="1200" cap="none" spc="0" normalizeH="0" baseline="0" noProof="0" dirty="0">
                <a:ln>
                  <a:noFill/>
                </a:ln>
                <a:solidFill>
                  <a:prstClr val="black"/>
                </a:solidFill>
                <a:effectLst/>
                <a:uLnTx/>
                <a:uFillTx/>
                <a:ea typeface="+mn-ea"/>
                <a:cs typeface="+mn-cs"/>
              </a:rPr>
              <a:t>Safe Use of HCFC Alternatives in Refrigeration and Air-Conditioning: Flammable Refrigerants (2015)</a:t>
            </a:r>
          </a:p>
        </p:txBody>
      </p:sp>
      <p:sp>
        <p:nvSpPr>
          <p:cNvPr id="10" name="Content Placeholder 2">
            <a:extLst>
              <a:ext uri="{FF2B5EF4-FFF2-40B4-BE49-F238E27FC236}">
                <a16:creationId xmlns:a16="http://schemas.microsoft.com/office/drawing/2014/main" id="{F445C408-6A71-55DC-4012-920033221B6F}"/>
              </a:ext>
            </a:extLst>
          </p:cNvPr>
          <p:cNvSpPr>
            <a:spLocks noGrp="1"/>
          </p:cNvSpPr>
          <p:nvPr>
            <p:ph idx="4294967295"/>
          </p:nvPr>
        </p:nvSpPr>
        <p:spPr>
          <a:xfrm>
            <a:off x="6550185" y="2392822"/>
            <a:ext cx="5098457" cy="2916000"/>
          </a:xfrm>
          <a:prstGeom prst="rect">
            <a:avLst/>
          </a:prstGeom>
        </p:spPr>
        <p:txBody>
          <a:bodyPr vert="horz" lIns="91440" tIns="45720" rIns="91440" bIns="45720" rtlCol="0">
            <a:normAutofit fontScale="92500"/>
          </a:bodyPr>
          <a:lstStyle/>
          <a:p>
            <a:pPr marL="0" indent="0">
              <a:lnSpc>
                <a:spcPct val="110000"/>
              </a:lnSpc>
              <a:spcBef>
                <a:spcPts val="0"/>
              </a:spcBef>
              <a:buNone/>
            </a:pPr>
            <a:br>
              <a:rPr lang="fr-FR" sz="1300" b="0" i="0" u="none" strike="noStrike" dirty="0">
                <a:solidFill>
                  <a:srgbClr val="1E1E1E"/>
                </a:solidFill>
                <a:effectLst/>
              </a:rPr>
            </a:br>
            <a:r>
              <a:rPr lang="fr-FR" sz="1300" b="0" i="0" u="none" strike="noStrike" dirty="0">
                <a:solidFill>
                  <a:srgbClr val="1E1E1E"/>
                </a:solidFill>
                <a:effectLst/>
              </a:rPr>
              <a:t>As the phase out of </a:t>
            </a:r>
            <a:r>
              <a:rPr lang="fr-FR" sz="1300" b="0" i="0" u="none" strike="noStrike" dirty="0" err="1">
                <a:solidFill>
                  <a:srgbClr val="1E1E1E"/>
                </a:solidFill>
                <a:effectLst/>
              </a:rPr>
              <a:t>hydrochlorofluorocarbons</a:t>
            </a:r>
            <a:r>
              <a:rPr lang="fr-FR" sz="1300" b="0" i="0" u="none" strike="noStrike" dirty="0">
                <a:solidFill>
                  <a:srgbClr val="1E1E1E"/>
                </a:solidFill>
                <a:effectLst/>
              </a:rPr>
              <a:t> (</a:t>
            </a:r>
            <a:r>
              <a:rPr lang="fr-FR" sz="1300" b="0" i="0" u="none" strike="noStrike" dirty="0" err="1">
                <a:solidFill>
                  <a:srgbClr val="1E1E1E"/>
                </a:solidFill>
                <a:effectLst/>
              </a:rPr>
              <a:t>HCFCs</a:t>
            </a:r>
            <a:r>
              <a:rPr lang="fr-FR" sz="1300" b="0" i="0" u="none" strike="noStrike" dirty="0">
                <a:solidFill>
                  <a:srgbClr val="1E1E1E"/>
                </a:solidFill>
                <a:effectLst/>
              </a:rPr>
              <a:t>) progresses, </a:t>
            </a:r>
            <a:r>
              <a:rPr lang="fr-FR" sz="1300" b="0" i="0" u="none" strike="noStrike" dirty="0" err="1">
                <a:solidFill>
                  <a:srgbClr val="1E1E1E"/>
                </a:solidFill>
                <a:effectLst/>
              </a:rPr>
              <a:t>it</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expected</a:t>
            </a:r>
            <a:r>
              <a:rPr lang="fr-FR" sz="1300" b="0" i="0" u="none" strike="noStrike" dirty="0">
                <a:solidFill>
                  <a:srgbClr val="1E1E1E"/>
                </a:solidFill>
                <a:effectLst/>
              </a:rPr>
              <a:t> </a:t>
            </a:r>
            <a:r>
              <a:rPr lang="fr-FR" sz="1300" b="0" i="0" u="none" strike="noStrike" dirty="0" err="1">
                <a:solidFill>
                  <a:srgbClr val="1E1E1E"/>
                </a:solidFill>
                <a:effectLst/>
              </a:rPr>
              <a:t>that</a:t>
            </a:r>
            <a:r>
              <a:rPr lang="fr-FR" sz="1300" b="0" i="0" u="none" strike="noStrike" dirty="0">
                <a:solidFill>
                  <a:srgbClr val="1E1E1E"/>
                </a:solidFill>
                <a:effectLst/>
              </a:rPr>
              <a:t> </a:t>
            </a:r>
            <a:r>
              <a:rPr lang="fr-FR" sz="1300" b="0" i="0" u="none" strike="noStrike" dirty="0" err="1">
                <a:solidFill>
                  <a:srgbClr val="1E1E1E"/>
                </a:solidFill>
                <a:effectLst/>
              </a:rPr>
              <a:t>there</a:t>
            </a:r>
            <a:r>
              <a:rPr lang="fr-FR" sz="1300" b="0" i="0" u="none" strike="noStrike" dirty="0">
                <a:solidFill>
                  <a:srgbClr val="1E1E1E"/>
                </a:solidFill>
                <a:effectLst/>
              </a:rPr>
              <a:t> </a:t>
            </a:r>
            <a:r>
              <a:rPr lang="fr-FR" sz="1300" b="0" i="0" u="none" strike="noStrike" dirty="0" err="1">
                <a:solidFill>
                  <a:srgbClr val="1E1E1E"/>
                </a:solidFill>
                <a:effectLst/>
              </a:rPr>
              <a:t>will</a:t>
            </a:r>
            <a:r>
              <a:rPr lang="fr-FR" sz="1300" b="0" i="0" u="none" strike="noStrike" dirty="0">
                <a:solidFill>
                  <a:srgbClr val="1E1E1E"/>
                </a:solidFill>
                <a:effectLst/>
              </a:rPr>
              <a:t> </a:t>
            </a:r>
            <a:r>
              <a:rPr lang="fr-FR" sz="1300" b="0" i="0" u="none" strike="noStrike" dirty="0" err="1">
                <a:solidFill>
                  <a:srgbClr val="1E1E1E"/>
                </a:solidFill>
                <a:effectLst/>
              </a:rPr>
              <a:t>be</a:t>
            </a:r>
            <a:r>
              <a:rPr lang="fr-FR" sz="1300" b="0" i="0" u="none" strike="noStrike" dirty="0">
                <a:solidFill>
                  <a:srgbClr val="1E1E1E"/>
                </a:solidFill>
                <a:effectLst/>
              </a:rPr>
              <a:t> a </a:t>
            </a:r>
            <a:r>
              <a:rPr lang="fr-FR" sz="1300" b="0" i="0" u="none" strike="noStrike" dirty="0" err="1">
                <a:solidFill>
                  <a:srgbClr val="1E1E1E"/>
                </a:solidFill>
                <a:effectLst/>
              </a:rPr>
              <a:t>considerably</a:t>
            </a:r>
            <a:r>
              <a:rPr lang="fr-FR" sz="1300" b="0" i="0" u="none" strike="noStrike" dirty="0">
                <a:solidFill>
                  <a:srgbClr val="1E1E1E"/>
                </a:solidFill>
                <a:effectLst/>
              </a:rPr>
              <a:t> </a:t>
            </a:r>
            <a:r>
              <a:rPr lang="fr-FR" sz="1300" b="0" i="0" u="none" strike="noStrike" dirty="0" err="1">
                <a:solidFill>
                  <a:srgbClr val="1E1E1E"/>
                </a:solidFill>
                <a:effectLst/>
              </a:rPr>
              <a:t>higher</a:t>
            </a:r>
            <a:r>
              <a:rPr lang="fr-FR" sz="1300" b="0" i="0" u="none" strike="noStrike" dirty="0">
                <a:solidFill>
                  <a:srgbClr val="1E1E1E"/>
                </a:solidFill>
                <a:effectLst/>
              </a:rPr>
              <a:t> </a:t>
            </a:r>
            <a:r>
              <a:rPr lang="fr-FR" sz="1300" b="0" i="0" u="none" strike="noStrike" dirty="0" err="1">
                <a:solidFill>
                  <a:srgbClr val="1E1E1E"/>
                </a:solidFill>
                <a:effectLst/>
              </a:rPr>
              <a:t>uptake</a:t>
            </a:r>
            <a:r>
              <a:rPr lang="fr-FR" sz="1300" b="0" i="0" u="none" strike="noStrike" dirty="0">
                <a:solidFill>
                  <a:srgbClr val="1E1E1E"/>
                </a:solidFill>
                <a:effectLst/>
              </a:rPr>
              <a:t>, in </a:t>
            </a:r>
            <a:r>
              <a:rPr lang="fr-FR" sz="1300" b="0" i="0" u="none" strike="noStrike" dirty="0" err="1">
                <a:solidFill>
                  <a:srgbClr val="1E1E1E"/>
                </a:solidFill>
                <a:effectLst/>
              </a:rPr>
              <a:t>particular</a:t>
            </a:r>
            <a:r>
              <a:rPr lang="fr-FR" sz="1300" b="0" i="0" u="none" strike="noStrike" dirty="0">
                <a:solidFill>
                  <a:srgbClr val="1E1E1E"/>
                </a:solidFill>
                <a:effectLst/>
              </a:rPr>
              <a:t> in </a:t>
            </a:r>
            <a:r>
              <a:rPr lang="fr-FR" sz="1300" b="0" i="0" u="none" strike="noStrike" dirty="0" err="1">
                <a:solidFill>
                  <a:srgbClr val="1E1E1E"/>
                </a:solidFill>
                <a:effectLst/>
              </a:rPr>
              <a:t>developing</a:t>
            </a:r>
            <a:r>
              <a:rPr lang="fr-FR" sz="1300" b="0" i="0" u="none" strike="noStrike" dirty="0">
                <a:solidFill>
                  <a:srgbClr val="1E1E1E"/>
                </a:solidFill>
                <a:effectLst/>
              </a:rPr>
              <a:t> countries of ‘alternative </a:t>
            </a:r>
            <a:r>
              <a:rPr lang="fr-FR" sz="1300" b="0" i="0" u="none" strike="noStrike" dirty="0" err="1">
                <a:solidFill>
                  <a:srgbClr val="1E1E1E"/>
                </a:solidFill>
                <a:effectLst/>
              </a:rPr>
              <a:t>refrigerants</a:t>
            </a:r>
            <a:r>
              <a:rPr lang="fr-FR" sz="1300" b="0" i="0" u="none" strike="noStrike" dirty="0">
                <a:solidFill>
                  <a:srgbClr val="1E1E1E"/>
                </a:solidFill>
                <a:effectLst/>
              </a:rPr>
              <a:t>’, </a:t>
            </a:r>
            <a:r>
              <a:rPr lang="fr-FR" sz="1300" b="0" i="0" u="none" strike="noStrike" dirty="0" err="1">
                <a:solidFill>
                  <a:srgbClr val="1E1E1E"/>
                </a:solidFill>
                <a:effectLst/>
              </a:rPr>
              <a:t>such</a:t>
            </a:r>
            <a:r>
              <a:rPr lang="fr-FR" sz="1300" b="0" i="0" u="none" strike="noStrike" dirty="0">
                <a:solidFill>
                  <a:srgbClr val="1E1E1E"/>
                </a:solidFill>
                <a:effectLst/>
              </a:rPr>
              <a:t> as </a:t>
            </a:r>
            <a:r>
              <a:rPr lang="fr-FR" sz="1300" b="0" i="0" u="none" strike="noStrike" dirty="0" err="1">
                <a:solidFill>
                  <a:srgbClr val="1E1E1E"/>
                </a:solidFill>
                <a:effectLst/>
              </a:rPr>
              <a:t>hydrocarbons</a:t>
            </a:r>
            <a:r>
              <a:rPr lang="fr-FR" sz="1300" b="0" i="0" u="none" strike="noStrike" dirty="0">
                <a:solidFill>
                  <a:srgbClr val="1E1E1E"/>
                </a:solidFill>
                <a:effectLst/>
              </a:rPr>
              <a:t>, </a:t>
            </a:r>
            <a:r>
              <a:rPr lang="fr-FR" sz="1300" b="0" i="0" u="none" strike="noStrike" dirty="0" err="1">
                <a:solidFill>
                  <a:srgbClr val="1E1E1E"/>
                </a:solidFill>
                <a:effectLst/>
              </a:rPr>
              <a:t>ammonia</a:t>
            </a:r>
            <a:r>
              <a:rPr lang="fr-FR" sz="1300" b="0" i="0" u="none" strike="noStrike" dirty="0">
                <a:solidFill>
                  <a:srgbClr val="1E1E1E"/>
                </a:solidFill>
                <a:effectLst/>
              </a:rPr>
              <a:t>, </a:t>
            </a:r>
            <a:r>
              <a:rPr lang="fr-FR" sz="1300" b="0" i="0" u="none" strike="noStrike" dirty="0" err="1">
                <a:solidFill>
                  <a:srgbClr val="1E1E1E"/>
                </a:solidFill>
                <a:effectLst/>
              </a:rPr>
              <a:t>carbon</a:t>
            </a:r>
            <a:r>
              <a:rPr lang="fr-FR" sz="1300" b="0" i="0" u="none" strike="noStrike" dirty="0">
                <a:solidFill>
                  <a:srgbClr val="1E1E1E"/>
                </a:solidFill>
                <a:effectLst/>
              </a:rPr>
              <a:t> </a:t>
            </a:r>
            <a:r>
              <a:rPr lang="fr-FR" sz="1300" b="0" i="0" u="none" strike="noStrike" dirty="0" err="1">
                <a:solidFill>
                  <a:srgbClr val="1E1E1E"/>
                </a:solidFill>
                <a:effectLst/>
              </a:rPr>
              <a:t>dioxide</a:t>
            </a:r>
            <a:r>
              <a:rPr lang="fr-FR" sz="1300" b="0" i="0" u="none" strike="noStrike" dirty="0">
                <a:solidFill>
                  <a:srgbClr val="1E1E1E"/>
                </a:solidFill>
                <a:effectLst/>
              </a:rPr>
              <a:t>, </a:t>
            </a:r>
            <a:r>
              <a:rPr lang="fr-FR" sz="1300" b="0" i="0" u="none" strike="noStrike" dirty="0" err="1">
                <a:solidFill>
                  <a:srgbClr val="1E1E1E"/>
                </a:solidFill>
                <a:effectLst/>
              </a:rPr>
              <a:t>unsaturated</a:t>
            </a:r>
            <a:r>
              <a:rPr lang="fr-FR" sz="1300" b="0" i="0" u="none" strike="noStrike" dirty="0">
                <a:solidFill>
                  <a:srgbClr val="1E1E1E"/>
                </a:solidFill>
                <a:effectLst/>
              </a:rPr>
              <a:t> </a:t>
            </a:r>
            <a:r>
              <a:rPr lang="fr-FR" sz="1300" b="0" i="0" u="none" strike="noStrike" dirty="0" err="1">
                <a:solidFill>
                  <a:srgbClr val="1E1E1E"/>
                </a:solidFill>
                <a:effectLst/>
              </a:rPr>
              <a:t>hydrofluorocarbons</a:t>
            </a:r>
            <a:r>
              <a:rPr lang="fr-FR" sz="1300" b="0" i="0" u="none" strike="noStrike" dirty="0">
                <a:solidFill>
                  <a:srgbClr val="1E1E1E"/>
                </a:solidFill>
                <a:effectLst/>
              </a:rPr>
              <a:t> (HFCs) –or </a:t>
            </a:r>
            <a:r>
              <a:rPr lang="fr-FR" sz="1300" b="0" i="0" u="none" strike="noStrike" dirty="0" err="1">
                <a:solidFill>
                  <a:srgbClr val="1E1E1E"/>
                </a:solidFill>
                <a:effectLst/>
              </a:rPr>
              <a:t>HFOs</a:t>
            </a:r>
            <a:r>
              <a:rPr lang="fr-FR" sz="1300" b="0" i="0" u="none" strike="noStrike" dirty="0">
                <a:solidFill>
                  <a:srgbClr val="1E1E1E"/>
                </a:solidFill>
                <a:effectLst/>
              </a:rPr>
              <a:t>. </a:t>
            </a:r>
            <a:r>
              <a:rPr lang="fr-FR" sz="1300" b="0" i="0" u="none" strike="noStrike" dirty="0" err="1">
                <a:solidFill>
                  <a:srgbClr val="1E1E1E"/>
                </a:solidFill>
                <a:effectLst/>
              </a:rPr>
              <a:t>Many</a:t>
            </a:r>
            <a:r>
              <a:rPr lang="fr-FR" sz="1300" b="0" i="0" u="none" strike="noStrike" dirty="0">
                <a:solidFill>
                  <a:srgbClr val="1E1E1E"/>
                </a:solidFill>
                <a:effectLst/>
              </a:rPr>
              <a:t> of </a:t>
            </a:r>
            <a:r>
              <a:rPr lang="fr-FR" sz="1300" b="0" i="0" u="none" strike="noStrike" dirty="0" err="1">
                <a:solidFill>
                  <a:srgbClr val="1E1E1E"/>
                </a:solidFill>
                <a:effectLst/>
              </a:rPr>
              <a:t>these</a:t>
            </a:r>
            <a:r>
              <a:rPr lang="fr-FR" sz="1300" b="0" i="0" u="none" strike="noStrike" dirty="0">
                <a:solidFill>
                  <a:srgbClr val="1E1E1E"/>
                </a:solidFill>
                <a:effectLst/>
              </a:rPr>
              <a:t> alternative </a:t>
            </a:r>
            <a:r>
              <a:rPr lang="fr-FR" sz="1300" b="0" i="0" u="none" strike="noStrike" dirty="0" err="1">
                <a:solidFill>
                  <a:srgbClr val="1E1E1E"/>
                </a:solidFill>
                <a:effectLst/>
              </a:rPr>
              <a:t>refrigerants</a:t>
            </a:r>
            <a:r>
              <a:rPr lang="fr-FR" sz="1300" b="0" i="0" u="none" strike="noStrike" dirty="0">
                <a:solidFill>
                  <a:srgbClr val="1E1E1E"/>
                </a:solidFill>
                <a:effectLst/>
              </a:rPr>
              <a:t> have </a:t>
            </a:r>
            <a:r>
              <a:rPr lang="fr-FR" sz="1300" b="0" i="0" u="none" strike="noStrike" dirty="0" err="1">
                <a:solidFill>
                  <a:srgbClr val="1E1E1E"/>
                </a:solidFill>
                <a:effectLst/>
              </a:rPr>
              <a:t>particular</a:t>
            </a:r>
            <a:r>
              <a:rPr lang="fr-FR" sz="1300" b="0" i="0" u="none" strike="noStrike" dirty="0">
                <a:solidFill>
                  <a:srgbClr val="1E1E1E"/>
                </a:solidFill>
                <a:effectLst/>
              </a:rPr>
              <a:t> </a:t>
            </a:r>
            <a:r>
              <a:rPr lang="fr-FR" sz="1300" b="0" i="0" u="none" strike="noStrike" dirty="0" err="1">
                <a:solidFill>
                  <a:srgbClr val="1E1E1E"/>
                </a:solidFill>
                <a:effectLst/>
              </a:rPr>
              <a:t>characteristics</a:t>
            </a:r>
            <a:r>
              <a:rPr lang="fr-FR" sz="1300" b="0" i="0" u="none" strike="noStrike" dirty="0">
                <a:solidFill>
                  <a:srgbClr val="1E1E1E"/>
                </a:solidFill>
                <a:effectLst/>
              </a:rPr>
              <a:t> in </a:t>
            </a:r>
            <a:r>
              <a:rPr lang="fr-FR" sz="1300" b="0" i="0" u="none" strike="noStrike" dirty="0" err="1">
                <a:solidFill>
                  <a:srgbClr val="1E1E1E"/>
                </a:solidFill>
                <a:effectLst/>
              </a:rPr>
              <a:t>terms</a:t>
            </a:r>
            <a:r>
              <a:rPr lang="fr-FR" sz="1300" b="0" i="0" u="none" strike="noStrike" dirty="0">
                <a:solidFill>
                  <a:srgbClr val="1E1E1E"/>
                </a:solidFill>
                <a:effectLst/>
              </a:rPr>
              <a:t> of </a:t>
            </a:r>
            <a:r>
              <a:rPr lang="fr-FR" sz="1300" b="0" i="0" u="none" strike="noStrike" dirty="0" err="1">
                <a:solidFill>
                  <a:srgbClr val="1E1E1E"/>
                </a:solidFill>
                <a:effectLst/>
              </a:rPr>
              <a:t>toxicity</a:t>
            </a:r>
            <a:r>
              <a:rPr lang="fr-FR" sz="1300" b="0" i="0" u="none" strike="noStrike" dirty="0">
                <a:solidFill>
                  <a:srgbClr val="1E1E1E"/>
                </a:solidFill>
                <a:effectLst/>
              </a:rPr>
              <a:t>, </a:t>
            </a:r>
            <a:r>
              <a:rPr lang="fr-FR" sz="1300" b="0" i="0" u="none" strike="noStrike" dirty="0" err="1">
                <a:solidFill>
                  <a:srgbClr val="1E1E1E"/>
                </a:solidFill>
                <a:effectLst/>
              </a:rPr>
              <a:t>flammability</a:t>
            </a:r>
            <a:r>
              <a:rPr lang="fr-FR" sz="1300" b="0" i="0" u="none" strike="noStrike" dirty="0">
                <a:solidFill>
                  <a:srgbClr val="1E1E1E"/>
                </a:solidFill>
                <a:effectLst/>
              </a:rPr>
              <a:t> and high pressure </a:t>
            </a:r>
            <a:r>
              <a:rPr lang="fr-FR" sz="1300" b="0" i="0" u="none" strike="noStrike" dirty="0" err="1">
                <a:solidFill>
                  <a:srgbClr val="1E1E1E"/>
                </a:solidFill>
                <a:effectLst/>
              </a:rPr>
              <a:t>which</a:t>
            </a:r>
            <a:r>
              <a:rPr lang="fr-FR" sz="1300" b="0" i="0" u="none" strike="noStrike" dirty="0">
                <a:solidFill>
                  <a:srgbClr val="1E1E1E"/>
                </a:solidFill>
                <a:effectLst/>
              </a:rPr>
              <a:t> are </a:t>
            </a:r>
            <a:r>
              <a:rPr lang="fr-FR" sz="1300" b="0" i="0" u="none" strike="noStrike" dirty="0" err="1">
                <a:solidFill>
                  <a:srgbClr val="1E1E1E"/>
                </a:solidFill>
                <a:effectLst/>
              </a:rPr>
              <a:t>different</a:t>
            </a:r>
            <a:r>
              <a:rPr lang="fr-FR" sz="1300" b="0" i="0" u="none" strike="noStrike" dirty="0">
                <a:solidFill>
                  <a:srgbClr val="1E1E1E"/>
                </a:solidFill>
                <a:effectLst/>
              </a:rPr>
              <a:t> </a:t>
            </a:r>
            <a:r>
              <a:rPr lang="fr-FR" sz="1300" b="0" i="0" u="none" strike="noStrike" dirty="0" err="1">
                <a:solidFill>
                  <a:srgbClr val="1E1E1E"/>
                </a:solidFill>
                <a:effectLst/>
              </a:rPr>
              <a:t>from</a:t>
            </a:r>
            <a:r>
              <a:rPr lang="fr-FR" sz="1300" b="0" i="0" u="none" strike="noStrike" dirty="0">
                <a:solidFill>
                  <a:srgbClr val="1E1E1E"/>
                </a:solidFill>
                <a:effectLst/>
              </a:rPr>
              <a:t> </a:t>
            </a:r>
            <a:r>
              <a:rPr lang="fr-FR" sz="1300" b="0" i="0" u="none" strike="noStrike" dirty="0" err="1">
                <a:solidFill>
                  <a:srgbClr val="1E1E1E"/>
                </a:solidFill>
                <a:effectLst/>
              </a:rPr>
              <a:t>those</a:t>
            </a:r>
            <a:r>
              <a:rPr lang="fr-FR" sz="1300" b="0" i="0" u="none" strike="noStrike" dirty="0">
                <a:solidFill>
                  <a:srgbClr val="1E1E1E"/>
                </a:solidFill>
                <a:effectLst/>
              </a:rPr>
              <a:t> </a:t>
            </a:r>
            <a:r>
              <a:rPr lang="fr-FR" sz="1300" b="0" i="0" u="none" strike="noStrike" dirty="0" err="1">
                <a:solidFill>
                  <a:srgbClr val="1E1E1E"/>
                </a:solidFill>
                <a:effectLst/>
              </a:rPr>
              <a:t>used</a:t>
            </a:r>
            <a:r>
              <a:rPr lang="fr-FR" sz="1300" b="0" i="0" u="none" strike="noStrike" dirty="0">
                <a:solidFill>
                  <a:srgbClr val="1E1E1E"/>
                </a:solidFill>
                <a:effectLst/>
              </a:rPr>
              <a:t> </a:t>
            </a:r>
            <a:r>
              <a:rPr lang="fr-FR" sz="1300" b="0" i="0" u="none" strike="noStrike" dirty="0" err="1">
                <a:solidFill>
                  <a:srgbClr val="1E1E1E"/>
                </a:solidFill>
                <a:effectLst/>
              </a:rPr>
              <a:t>previously</a:t>
            </a:r>
            <a:r>
              <a:rPr lang="fr-FR" sz="1300" b="0" i="0" u="none" strike="noStrike" dirty="0">
                <a:solidFill>
                  <a:srgbClr val="1E1E1E"/>
                </a:solidFill>
                <a:effectLst/>
              </a:rPr>
              <a:t> </a:t>
            </a:r>
            <a:r>
              <a:rPr lang="fr-FR" sz="1300" b="0" i="0" u="none" strike="noStrike" dirty="0" err="1">
                <a:solidFill>
                  <a:srgbClr val="1E1E1E"/>
                </a:solidFill>
                <a:effectLst/>
              </a:rPr>
              <a:t>such</a:t>
            </a:r>
            <a:r>
              <a:rPr lang="fr-FR" sz="1300" b="0" i="0" u="none" strike="noStrike" dirty="0">
                <a:solidFill>
                  <a:srgbClr val="1E1E1E"/>
                </a:solidFill>
                <a:effectLst/>
              </a:rPr>
              <a:t> as </a:t>
            </a:r>
            <a:r>
              <a:rPr lang="fr-FR" sz="1300" b="0" i="0" u="none" strike="noStrike" dirty="0" err="1">
                <a:solidFill>
                  <a:srgbClr val="1E1E1E"/>
                </a:solidFill>
                <a:effectLst/>
              </a:rPr>
              <a:t>chlorofluorocarbons</a:t>
            </a:r>
            <a:r>
              <a:rPr lang="fr-FR" sz="1300" b="0" i="0" u="none" strike="noStrike" dirty="0">
                <a:solidFill>
                  <a:srgbClr val="1E1E1E"/>
                </a:solidFill>
                <a:effectLst/>
              </a:rPr>
              <a:t> (</a:t>
            </a:r>
            <a:r>
              <a:rPr lang="fr-FR" sz="1300" b="0" i="0" u="none" strike="noStrike" dirty="0" err="1">
                <a:solidFill>
                  <a:srgbClr val="1E1E1E"/>
                </a:solidFill>
                <a:effectLst/>
              </a:rPr>
              <a:t>CFCs</a:t>
            </a:r>
            <a:r>
              <a:rPr lang="fr-FR" sz="1300" b="0" i="0" u="none" strike="noStrike" dirty="0">
                <a:solidFill>
                  <a:srgbClr val="1E1E1E"/>
                </a:solidFill>
                <a:effectLst/>
              </a:rPr>
              <a:t>) and </a:t>
            </a:r>
            <a:r>
              <a:rPr lang="fr-FR" sz="1300" b="0" i="0" u="none" strike="noStrike" dirty="0" err="1">
                <a:solidFill>
                  <a:srgbClr val="1E1E1E"/>
                </a:solidFill>
                <a:effectLst/>
              </a:rPr>
              <a:t>HCFCs</a:t>
            </a:r>
            <a:r>
              <a:rPr lang="fr-FR" sz="1300" b="0" i="0" u="none" strike="noStrike" dirty="0">
                <a:solidFill>
                  <a:srgbClr val="1E1E1E"/>
                </a:solidFill>
                <a:effectLst/>
              </a:rPr>
              <a:t>. </a:t>
            </a:r>
            <a:r>
              <a:rPr lang="fr-FR" sz="1300" b="0" i="0" u="none" strike="noStrike" dirty="0" err="1">
                <a:solidFill>
                  <a:srgbClr val="1E1E1E"/>
                </a:solidFill>
                <a:effectLst/>
              </a:rPr>
              <a:t>When</a:t>
            </a:r>
            <a:r>
              <a:rPr lang="fr-FR" sz="1300" b="0" i="0" u="none" strike="noStrike" dirty="0">
                <a:solidFill>
                  <a:srgbClr val="1E1E1E"/>
                </a:solidFill>
                <a:effectLst/>
              </a:rPr>
              <a:t> </a:t>
            </a:r>
            <a:r>
              <a:rPr lang="fr-FR" sz="1300" b="0" i="0" u="none" strike="noStrike" dirty="0" err="1">
                <a:solidFill>
                  <a:srgbClr val="1E1E1E"/>
                </a:solidFill>
                <a:effectLst/>
              </a:rPr>
              <a:t>refrigeration</a:t>
            </a:r>
            <a:r>
              <a:rPr lang="fr-FR" sz="1300" b="0" i="0" u="none" strike="noStrike" dirty="0">
                <a:solidFill>
                  <a:srgbClr val="1E1E1E"/>
                </a:solidFill>
                <a:effectLst/>
              </a:rPr>
              <a:t> and air-</a:t>
            </a:r>
            <a:r>
              <a:rPr lang="fr-FR" sz="1300" b="0" i="0" u="none" strike="noStrike" dirty="0" err="1">
                <a:solidFill>
                  <a:srgbClr val="1E1E1E"/>
                </a:solidFill>
                <a:effectLst/>
              </a:rPr>
              <a:t>conditioning</a:t>
            </a:r>
            <a:r>
              <a:rPr lang="fr-FR" sz="1300" b="0" i="0" u="none" strike="noStrike" dirty="0">
                <a:solidFill>
                  <a:srgbClr val="1E1E1E"/>
                </a:solidFill>
                <a:effectLst/>
              </a:rPr>
              <a:t> </a:t>
            </a:r>
            <a:r>
              <a:rPr lang="fr-FR" sz="1300" b="0" i="0" u="none" strike="noStrike" dirty="0" err="1">
                <a:solidFill>
                  <a:srgbClr val="1E1E1E"/>
                </a:solidFill>
                <a:effectLst/>
              </a:rPr>
              <a:t>equipment</a:t>
            </a:r>
            <a:r>
              <a:rPr lang="fr-FR" sz="1300" b="0" i="0" u="none" strike="noStrike" dirty="0">
                <a:solidFill>
                  <a:srgbClr val="1E1E1E"/>
                </a:solidFill>
                <a:effectLst/>
              </a:rPr>
              <a:t>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installed</a:t>
            </a:r>
            <a:r>
              <a:rPr lang="fr-FR" sz="1300" b="0" i="0" u="none" strike="noStrike" dirty="0">
                <a:solidFill>
                  <a:srgbClr val="1E1E1E"/>
                </a:solidFill>
                <a:effectLst/>
              </a:rPr>
              <a:t>, </a:t>
            </a:r>
            <a:r>
              <a:rPr lang="fr-FR" sz="1300" b="0" i="0" u="none" strike="noStrike" dirty="0" err="1">
                <a:solidFill>
                  <a:srgbClr val="1E1E1E"/>
                </a:solidFill>
                <a:effectLst/>
              </a:rPr>
              <a:t>serviced</a:t>
            </a:r>
            <a:r>
              <a:rPr lang="fr-FR" sz="1300" b="0" i="0" u="none" strike="noStrike" dirty="0">
                <a:solidFill>
                  <a:srgbClr val="1E1E1E"/>
                </a:solidFill>
                <a:effectLst/>
              </a:rPr>
              <a:t>, </a:t>
            </a:r>
            <a:r>
              <a:rPr lang="fr-FR" sz="1300" b="0" i="0" u="none" strike="noStrike" dirty="0" err="1">
                <a:solidFill>
                  <a:srgbClr val="1E1E1E"/>
                </a:solidFill>
                <a:effectLst/>
              </a:rPr>
              <a:t>repaired</a:t>
            </a:r>
            <a:r>
              <a:rPr lang="fr-FR" sz="1300" b="0" i="0" u="none" strike="noStrike" dirty="0">
                <a:solidFill>
                  <a:srgbClr val="1E1E1E"/>
                </a:solidFill>
                <a:effectLst/>
              </a:rPr>
              <a:t> and </a:t>
            </a:r>
            <a:r>
              <a:rPr lang="fr-FR" sz="1300" b="0" i="0" u="none" strike="noStrike" dirty="0" err="1">
                <a:solidFill>
                  <a:srgbClr val="1E1E1E"/>
                </a:solidFill>
                <a:effectLst/>
              </a:rPr>
              <a:t>dismantled</a:t>
            </a:r>
            <a:r>
              <a:rPr lang="fr-FR" sz="1300" b="0" i="0" u="none" strike="noStrike" dirty="0">
                <a:solidFill>
                  <a:srgbClr val="1E1E1E"/>
                </a:solidFill>
                <a:effectLst/>
              </a:rPr>
              <a:t>, </a:t>
            </a:r>
            <a:r>
              <a:rPr lang="fr-FR" sz="1300" b="0" i="0" u="none" strike="noStrike" dirty="0" err="1">
                <a:solidFill>
                  <a:srgbClr val="1E1E1E"/>
                </a:solidFill>
                <a:effectLst/>
              </a:rPr>
              <a:t>safety</a:t>
            </a:r>
            <a:r>
              <a:rPr lang="fr-FR" sz="1300" b="0" i="0" u="none" strike="noStrike" dirty="0">
                <a:solidFill>
                  <a:srgbClr val="1E1E1E"/>
                </a:solidFill>
                <a:effectLst/>
              </a:rPr>
              <a:t> issues </a:t>
            </a:r>
            <a:r>
              <a:rPr lang="fr-FR" sz="1300" b="0" i="0" u="none" strike="noStrike" dirty="0" err="1">
                <a:solidFill>
                  <a:srgbClr val="1E1E1E"/>
                </a:solidFill>
                <a:effectLst/>
              </a:rPr>
              <a:t>need</a:t>
            </a:r>
            <a:r>
              <a:rPr lang="fr-FR" sz="1300" b="0" i="0" u="none" strike="noStrike" dirty="0">
                <a:solidFill>
                  <a:srgbClr val="1E1E1E"/>
                </a:solidFill>
                <a:effectLst/>
              </a:rPr>
              <a:t> to </a:t>
            </a:r>
            <a:r>
              <a:rPr lang="fr-FR" sz="1300" b="0" i="0" u="none" strike="noStrike" dirty="0" err="1">
                <a:solidFill>
                  <a:srgbClr val="1E1E1E"/>
                </a:solidFill>
                <a:effectLst/>
              </a:rPr>
              <a:t>be</a:t>
            </a:r>
            <a:r>
              <a:rPr lang="fr-FR" sz="1300" b="0" i="0" u="none" strike="noStrike" dirty="0">
                <a:solidFill>
                  <a:srgbClr val="1E1E1E"/>
                </a:solidFill>
                <a:effectLst/>
              </a:rPr>
              <a:t> </a:t>
            </a:r>
            <a:r>
              <a:rPr lang="fr-FR" sz="1300" b="0" i="0" u="none" strike="noStrike" dirty="0" err="1">
                <a:solidFill>
                  <a:srgbClr val="1E1E1E"/>
                </a:solidFill>
                <a:effectLst/>
              </a:rPr>
              <a:t>carefully</a:t>
            </a:r>
            <a:r>
              <a:rPr lang="fr-FR" sz="1300" b="0" i="0" u="none" strike="noStrike" dirty="0">
                <a:solidFill>
                  <a:srgbClr val="1E1E1E"/>
                </a:solidFill>
                <a:effectLst/>
              </a:rPr>
              <a:t> </a:t>
            </a:r>
            <a:r>
              <a:rPr lang="fr-FR" sz="1300" b="0" i="0" u="none" strike="noStrike" dirty="0" err="1">
                <a:solidFill>
                  <a:srgbClr val="1E1E1E"/>
                </a:solidFill>
                <a:effectLst/>
              </a:rPr>
              <a:t>evaluated</a:t>
            </a:r>
            <a:r>
              <a:rPr lang="fr-FR" sz="1300" b="0" i="0" u="none" strike="noStrike" dirty="0">
                <a:solidFill>
                  <a:srgbClr val="1E1E1E"/>
                </a:solidFill>
                <a:effectLst/>
              </a:rPr>
              <a:t> and </a:t>
            </a:r>
            <a:r>
              <a:rPr lang="fr-FR" sz="1300" b="0" i="0" u="none" strike="noStrike" dirty="0" err="1">
                <a:solidFill>
                  <a:srgbClr val="1E1E1E"/>
                </a:solidFill>
                <a:effectLst/>
              </a:rPr>
              <a:t>considered</a:t>
            </a:r>
            <a:r>
              <a:rPr lang="fr-FR" sz="1300" b="0" i="0" u="none" strike="noStrike" dirty="0">
                <a:solidFill>
                  <a:srgbClr val="1E1E1E"/>
                </a:solidFill>
                <a:effectLst/>
              </a:rPr>
              <a:t> </a:t>
            </a:r>
            <a:r>
              <a:rPr lang="fr-FR" sz="1300" b="0" i="0" u="none" strike="noStrike" dirty="0" err="1">
                <a:solidFill>
                  <a:srgbClr val="1E1E1E"/>
                </a:solidFill>
                <a:effectLst/>
              </a:rPr>
              <a:t>particularly</a:t>
            </a:r>
            <a:r>
              <a:rPr lang="fr-FR" sz="1300" b="0" i="0" u="none" strike="noStrike" dirty="0">
                <a:solidFill>
                  <a:srgbClr val="1E1E1E"/>
                </a:solidFill>
                <a:effectLst/>
              </a:rPr>
              <a:t> </a:t>
            </a:r>
            <a:r>
              <a:rPr lang="fr-FR" sz="1300" b="0" i="0" u="none" strike="noStrike" dirty="0" err="1">
                <a:solidFill>
                  <a:srgbClr val="1E1E1E"/>
                </a:solidFill>
                <a:effectLst/>
              </a:rPr>
              <a:t>when</a:t>
            </a:r>
            <a:r>
              <a:rPr lang="fr-FR" sz="1300" b="0" i="0" u="none" strike="noStrike" dirty="0">
                <a:solidFill>
                  <a:srgbClr val="1E1E1E"/>
                </a:solidFill>
                <a:effectLst/>
              </a:rPr>
              <a:t> </a:t>
            </a:r>
            <a:r>
              <a:rPr lang="fr-FR" sz="1300" b="0" i="0" u="none" strike="noStrike" dirty="0" err="1">
                <a:solidFill>
                  <a:srgbClr val="1E1E1E"/>
                </a:solidFill>
                <a:effectLst/>
              </a:rPr>
              <a:t>servicing</a:t>
            </a:r>
            <a:r>
              <a:rPr lang="fr-FR" sz="1300" b="0" i="0" u="none" strike="noStrike" dirty="0">
                <a:solidFill>
                  <a:srgbClr val="1E1E1E"/>
                </a:solidFill>
                <a:effectLst/>
              </a:rPr>
              <a:t> </a:t>
            </a:r>
            <a:r>
              <a:rPr lang="fr-FR" sz="1300" b="0" i="0" u="none" strike="noStrike" dirty="0" err="1">
                <a:solidFill>
                  <a:srgbClr val="1E1E1E"/>
                </a:solidFill>
                <a:effectLst/>
              </a:rPr>
              <a:t>technicians</a:t>
            </a:r>
            <a:r>
              <a:rPr lang="fr-FR" sz="1300" b="0" i="0" u="none" strike="noStrike" dirty="0">
                <a:solidFill>
                  <a:srgbClr val="1E1E1E"/>
                </a:solidFill>
                <a:effectLst/>
              </a:rPr>
              <a:t> have to deal </a:t>
            </a:r>
            <a:r>
              <a:rPr lang="fr-FR" sz="1300" b="0" i="0" u="none" strike="noStrike" dirty="0" err="1">
                <a:solidFill>
                  <a:srgbClr val="1E1E1E"/>
                </a:solidFill>
                <a:effectLst/>
              </a:rPr>
              <a:t>with</a:t>
            </a:r>
            <a:r>
              <a:rPr lang="fr-FR" sz="1300" b="0" i="0" u="none" strike="noStrike" dirty="0">
                <a:solidFill>
                  <a:srgbClr val="1E1E1E"/>
                </a:solidFill>
                <a:effectLst/>
              </a:rPr>
              <a:t> </a:t>
            </a:r>
            <a:r>
              <a:rPr lang="fr-FR" sz="1300" b="0" i="0" u="none" strike="noStrike" dirty="0" err="1">
                <a:solidFill>
                  <a:srgbClr val="1E1E1E"/>
                </a:solidFill>
                <a:effectLst/>
              </a:rPr>
              <a:t>refrigerants</a:t>
            </a:r>
            <a:r>
              <a:rPr lang="fr-FR" sz="1300" b="0" i="0" u="none" strike="noStrike" dirty="0">
                <a:solidFill>
                  <a:srgbClr val="1E1E1E"/>
                </a:solidFill>
                <a:effectLst/>
              </a:rPr>
              <a:t> </a:t>
            </a:r>
            <a:r>
              <a:rPr lang="fr-FR" sz="1300" b="0" i="0" u="none" strike="noStrike" dirty="0" err="1">
                <a:solidFill>
                  <a:srgbClr val="1E1E1E"/>
                </a:solidFill>
                <a:effectLst/>
              </a:rPr>
              <a:t>with</a:t>
            </a:r>
            <a:r>
              <a:rPr lang="fr-FR" sz="1300" b="0" i="0" u="none" strike="noStrike" dirty="0">
                <a:solidFill>
                  <a:srgbClr val="1E1E1E"/>
                </a:solidFill>
                <a:effectLst/>
              </a:rPr>
              <a:t> </a:t>
            </a:r>
            <a:r>
              <a:rPr lang="fr-FR" sz="1300" b="0" i="0" u="none" strike="noStrike" dirty="0" err="1">
                <a:solidFill>
                  <a:srgbClr val="1E1E1E"/>
                </a:solidFill>
                <a:effectLst/>
              </a:rPr>
              <a:t>properties</a:t>
            </a:r>
            <a:r>
              <a:rPr lang="fr-FR" sz="1300" b="0" i="0" u="none" strike="noStrike" dirty="0">
                <a:solidFill>
                  <a:srgbClr val="1E1E1E"/>
                </a:solidFill>
                <a:effectLst/>
              </a:rPr>
              <a:t> </a:t>
            </a:r>
            <a:r>
              <a:rPr lang="fr-FR" sz="1300" b="0" i="0" u="none" strike="noStrike" dirty="0" err="1">
                <a:solidFill>
                  <a:srgbClr val="1E1E1E"/>
                </a:solidFill>
                <a:effectLst/>
              </a:rPr>
              <a:t>that</a:t>
            </a:r>
            <a:r>
              <a:rPr lang="fr-FR" sz="1300" b="0" i="0" u="none" strike="noStrike" dirty="0">
                <a:solidFill>
                  <a:srgbClr val="1E1E1E"/>
                </a:solidFill>
                <a:effectLst/>
              </a:rPr>
              <a:t> </a:t>
            </a:r>
            <a:r>
              <a:rPr lang="fr-FR" sz="1300" b="0" i="0" u="none" strike="noStrike" dirty="0" err="1">
                <a:solidFill>
                  <a:srgbClr val="1E1E1E"/>
                </a:solidFill>
                <a:effectLst/>
              </a:rPr>
              <a:t>they</a:t>
            </a:r>
            <a:r>
              <a:rPr lang="fr-FR" sz="1300" b="0" i="0" u="none" strike="noStrike" dirty="0">
                <a:solidFill>
                  <a:srgbClr val="1E1E1E"/>
                </a:solidFill>
                <a:effectLst/>
              </a:rPr>
              <a:t> </a:t>
            </a:r>
            <a:r>
              <a:rPr lang="fr-FR" sz="1300" b="0" i="0" u="none" strike="noStrike" dirty="0" err="1">
                <a:solidFill>
                  <a:srgbClr val="1E1E1E"/>
                </a:solidFill>
                <a:effectLst/>
              </a:rPr>
              <a:t>were</a:t>
            </a:r>
            <a:r>
              <a:rPr lang="fr-FR" sz="1300" b="0" i="0" u="none" strike="noStrike" dirty="0">
                <a:solidFill>
                  <a:srgbClr val="1E1E1E"/>
                </a:solidFill>
                <a:effectLst/>
              </a:rPr>
              <a:t> </a:t>
            </a:r>
            <a:r>
              <a:rPr lang="fr-FR" sz="1300" b="0" i="0" u="none" strike="noStrike" dirty="0" err="1">
                <a:solidFill>
                  <a:srgbClr val="1E1E1E"/>
                </a:solidFill>
                <a:effectLst/>
              </a:rPr>
              <a:t>previously</a:t>
            </a:r>
            <a:r>
              <a:rPr lang="fr-FR" sz="1300" b="0" i="0" u="none" strike="noStrike" dirty="0">
                <a:solidFill>
                  <a:srgbClr val="1E1E1E"/>
                </a:solidFill>
                <a:effectLst/>
              </a:rPr>
              <a:t> not </a:t>
            </a:r>
            <a:r>
              <a:rPr lang="fr-FR" sz="1300" b="0" i="0" u="none" strike="noStrike" dirty="0" err="1">
                <a:solidFill>
                  <a:srgbClr val="1E1E1E"/>
                </a:solidFill>
                <a:effectLst/>
              </a:rPr>
              <a:t>familiar</a:t>
            </a:r>
            <a:r>
              <a:rPr lang="fr-FR" sz="1300" b="0" i="0" u="none" strike="noStrike" dirty="0">
                <a:solidFill>
                  <a:srgbClr val="1E1E1E"/>
                </a:solidFill>
                <a:effectLst/>
              </a:rPr>
              <a:t> </a:t>
            </a:r>
            <a:r>
              <a:rPr lang="fr-FR" sz="1300" b="0" i="0" u="none" strike="noStrike" dirty="0" err="1">
                <a:solidFill>
                  <a:srgbClr val="1E1E1E"/>
                </a:solidFill>
                <a:effectLst/>
              </a:rPr>
              <a:t>with</a:t>
            </a:r>
            <a:r>
              <a:rPr lang="fr-FR" sz="1300" b="0" i="0" u="none" strike="noStrike" dirty="0">
                <a:solidFill>
                  <a:srgbClr val="1E1E1E"/>
                </a:solidFill>
                <a:effectLst/>
              </a:rPr>
              <a:t>. It </a:t>
            </a:r>
            <a:r>
              <a:rPr lang="fr-FR" sz="1300" b="0" i="0" u="none" strike="noStrike" dirty="0" err="1">
                <a:solidFill>
                  <a:srgbClr val="1E1E1E"/>
                </a:solidFill>
                <a:effectLst/>
              </a:rPr>
              <a:t>is</a:t>
            </a:r>
            <a:r>
              <a:rPr lang="fr-FR" sz="1300" b="0" i="0" u="none" strike="noStrike" dirty="0">
                <a:solidFill>
                  <a:srgbClr val="1E1E1E"/>
                </a:solidFill>
                <a:effectLst/>
              </a:rPr>
              <a:t> </a:t>
            </a:r>
            <a:r>
              <a:rPr lang="fr-FR" sz="1300" b="0" i="0" u="none" strike="noStrike" dirty="0" err="1">
                <a:solidFill>
                  <a:srgbClr val="1E1E1E"/>
                </a:solidFill>
                <a:effectLst/>
              </a:rPr>
              <a:t>therefore</a:t>
            </a:r>
            <a:r>
              <a:rPr lang="fr-FR" sz="1300" b="0" i="0" u="none" strike="noStrike" dirty="0">
                <a:solidFill>
                  <a:srgbClr val="1E1E1E"/>
                </a:solidFill>
                <a:effectLst/>
              </a:rPr>
              <a:t> important </a:t>
            </a:r>
            <a:r>
              <a:rPr lang="fr-FR" sz="1300" b="0" i="0" u="none" strike="noStrike" dirty="0" err="1">
                <a:solidFill>
                  <a:srgbClr val="1E1E1E"/>
                </a:solidFill>
                <a:effectLst/>
              </a:rPr>
              <a:t>that</a:t>
            </a:r>
            <a:r>
              <a:rPr lang="fr-FR" sz="1300" b="0" i="0" u="none" strike="noStrike" dirty="0">
                <a:solidFill>
                  <a:srgbClr val="1E1E1E"/>
                </a:solidFill>
                <a:effectLst/>
              </a:rPr>
              <a:t> the </a:t>
            </a:r>
            <a:r>
              <a:rPr lang="fr-FR" sz="1300" b="0" i="0" u="none" strike="noStrike" dirty="0" err="1">
                <a:solidFill>
                  <a:srgbClr val="1E1E1E"/>
                </a:solidFill>
                <a:effectLst/>
              </a:rPr>
              <a:t>refrigeration</a:t>
            </a:r>
            <a:r>
              <a:rPr lang="fr-FR" sz="1300" b="0" i="0" u="none" strike="noStrike" dirty="0">
                <a:solidFill>
                  <a:srgbClr val="1E1E1E"/>
                </a:solidFill>
                <a:effectLst/>
              </a:rPr>
              <a:t> and </a:t>
            </a:r>
            <a:r>
              <a:rPr lang="fr-FR" sz="1300" b="0" i="0" u="none" strike="noStrike" dirty="0" err="1">
                <a:solidFill>
                  <a:srgbClr val="1E1E1E"/>
                </a:solidFill>
                <a:effectLst/>
              </a:rPr>
              <a:t>airconditioning</a:t>
            </a:r>
            <a:r>
              <a:rPr lang="fr-FR" sz="1300" b="0" i="0" u="none" strike="noStrike" dirty="0">
                <a:solidFill>
                  <a:srgbClr val="1E1E1E"/>
                </a:solidFill>
                <a:effectLst/>
              </a:rPr>
              <a:t> </a:t>
            </a:r>
            <a:r>
              <a:rPr lang="fr-FR" sz="1300" b="0" i="0" u="none" strike="noStrike" dirty="0" err="1">
                <a:solidFill>
                  <a:srgbClr val="1E1E1E"/>
                </a:solidFill>
                <a:effectLst/>
              </a:rPr>
              <a:t>industry</a:t>
            </a:r>
            <a:r>
              <a:rPr lang="fr-FR" sz="1300" b="0" i="0" u="none" strike="noStrike" dirty="0">
                <a:solidFill>
                  <a:srgbClr val="1E1E1E"/>
                </a:solidFill>
                <a:effectLst/>
              </a:rPr>
              <a:t> </a:t>
            </a:r>
            <a:r>
              <a:rPr lang="fr-FR" sz="1300" b="0" i="0" u="none" strike="noStrike" dirty="0" err="1">
                <a:solidFill>
                  <a:srgbClr val="1E1E1E"/>
                </a:solidFill>
                <a:effectLst/>
              </a:rPr>
              <a:t>adapts</a:t>
            </a:r>
            <a:r>
              <a:rPr lang="fr-FR" sz="1300" b="0" i="0" u="none" strike="noStrike" dirty="0">
                <a:solidFill>
                  <a:srgbClr val="1E1E1E"/>
                </a:solidFill>
                <a:effectLst/>
              </a:rPr>
              <a:t> to </a:t>
            </a:r>
            <a:r>
              <a:rPr lang="fr-FR" sz="1300" b="0" i="0" u="none" strike="noStrike" dirty="0" err="1">
                <a:solidFill>
                  <a:srgbClr val="1E1E1E"/>
                </a:solidFill>
                <a:effectLst/>
              </a:rPr>
              <a:t>both</a:t>
            </a:r>
            <a:r>
              <a:rPr lang="fr-FR" sz="1300" b="0" i="0" u="none" strike="noStrike" dirty="0">
                <a:solidFill>
                  <a:srgbClr val="1E1E1E"/>
                </a:solidFill>
                <a:effectLst/>
              </a:rPr>
              <a:t> the </a:t>
            </a:r>
            <a:r>
              <a:rPr lang="fr-FR" sz="1300" b="0" i="0" u="none" strike="noStrike" dirty="0" err="1">
                <a:solidFill>
                  <a:srgbClr val="1E1E1E"/>
                </a:solidFill>
                <a:effectLst/>
              </a:rPr>
              <a:t>technical</a:t>
            </a:r>
            <a:r>
              <a:rPr lang="fr-FR" sz="1300" b="0" i="0" u="none" strike="noStrike" dirty="0">
                <a:solidFill>
                  <a:srgbClr val="1E1E1E"/>
                </a:solidFill>
                <a:effectLst/>
              </a:rPr>
              <a:t> and </a:t>
            </a:r>
            <a:r>
              <a:rPr lang="fr-FR" sz="1300" b="0" i="0" u="none" strike="noStrike" dirty="0" err="1">
                <a:solidFill>
                  <a:srgbClr val="1E1E1E"/>
                </a:solidFill>
                <a:effectLst/>
              </a:rPr>
              <a:t>safety</a:t>
            </a:r>
            <a:r>
              <a:rPr lang="fr-FR" sz="1300" b="0" i="0" u="none" strike="noStrike" dirty="0">
                <a:solidFill>
                  <a:srgbClr val="1E1E1E"/>
                </a:solidFill>
                <a:effectLst/>
              </a:rPr>
              <a:t> issues </a:t>
            </a:r>
            <a:r>
              <a:rPr lang="fr-FR" sz="1300" b="0" i="0" u="none" strike="noStrike" dirty="0" err="1">
                <a:solidFill>
                  <a:srgbClr val="1E1E1E"/>
                </a:solidFill>
                <a:effectLst/>
              </a:rPr>
              <a:t>concerning</a:t>
            </a:r>
            <a:r>
              <a:rPr lang="fr-FR" sz="1300" b="0" i="0" u="none" strike="noStrike" dirty="0">
                <a:solidFill>
                  <a:srgbClr val="1E1E1E"/>
                </a:solidFill>
                <a:effectLst/>
              </a:rPr>
              <a:t> </a:t>
            </a:r>
            <a:r>
              <a:rPr lang="fr-FR" sz="1300" b="0" i="0" u="none" strike="noStrike" dirty="0" err="1">
                <a:solidFill>
                  <a:srgbClr val="1E1E1E"/>
                </a:solidFill>
                <a:effectLst/>
              </a:rPr>
              <a:t>these</a:t>
            </a:r>
            <a:r>
              <a:rPr lang="fr-FR" sz="1300" b="0" i="0" u="none" strike="noStrike" dirty="0">
                <a:solidFill>
                  <a:srgbClr val="1E1E1E"/>
                </a:solidFill>
                <a:effectLst/>
              </a:rPr>
              <a:t> </a:t>
            </a:r>
            <a:r>
              <a:rPr lang="fr-FR" sz="1300" b="0" i="0" u="none" strike="noStrike" dirty="0" err="1">
                <a:solidFill>
                  <a:srgbClr val="1E1E1E"/>
                </a:solidFill>
                <a:effectLst/>
              </a:rPr>
              <a:t>refrigerants</a:t>
            </a:r>
            <a:r>
              <a:rPr lang="fr-FR" sz="1300" b="0" i="0" u="none" strike="noStrike" dirty="0">
                <a:solidFill>
                  <a:srgbClr val="1E1E1E"/>
                </a:solidFill>
                <a:effectLst/>
              </a:rPr>
              <a:t>.</a:t>
            </a:r>
            <a:endParaRPr lang="en-GB" sz="1300" dirty="0"/>
          </a:p>
        </p:txBody>
      </p:sp>
      <p:sp>
        <p:nvSpPr>
          <p:cNvPr id="21" name="Ellipse 20">
            <a:extLst>
              <a:ext uri="{FF2B5EF4-FFF2-40B4-BE49-F238E27FC236}">
                <a16:creationId xmlns:a16="http://schemas.microsoft.com/office/drawing/2014/main" id="{9FBC95BF-F37F-E82D-99B0-0CCA87F3C17C}"/>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5" name="TextBox 14">
            <a:extLst>
              <a:ext uri="{FF2B5EF4-FFF2-40B4-BE49-F238E27FC236}">
                <a16:creationId xmlns:a16="http://schemas.microsoft.com/office/drawing/2014/main" id="{277160B3-CDB0-7FB4-7057-4163D6660319}"/>
              </a:ext>
            </a:extLst>
          </p:cNvPr>
          <p:cNvSpPr txBox="1"/>
          <p:nvPr/>
        </p:nvSpPr>
        <p:spPr>
          <a:xfrm>
            <a:off x="6627345" y="5450806"/>
            <a:ext cx="307229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b="0" i="0" u="none" strike="noStrike" kern="1200" cap="none" spc="0" normalizeH="0" baseline="0" noProof="0" dirty="0">
              <a:ln>
                <a:noFill/>
              </a:ln>
              <a:solidFill>
                <a:srgbClr val="1B3A7F"/>
              </a:solidFill>
              <a:effectLst/>
              <a:uLnTx/>
              <a:uFillTx/>
              <a:ea typeface="+mn-ea"/>
              <a:cs typeface="+mn-cs"/>
            </a:endParaRPr>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ED6F0F47-F41D-63C6-CE66-28A92EC8276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0" name="Text Box 6">
            <a:extLst>
              <a:ext uri="{FF2B5EF4-FFF2-40B4-BE49-F238E27FC236}">
                <a16:creationId xmlns:a16="http://schemas.microsoft.com/office/drawing/2014/main" id="{0374C847-963C-389C-84FF-0E73362224B9}"/>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9" name="Ellipse 8">
            <a:hlinkClick r:id="rId5" action="ppaction://hlinksldjump"/>
            <a:extLst>
              <a:ext uri="{FF2B5EF4-FFF2-40B4-BE49-F238E27FC236}">
                <a16:creationId xmlns:a16="http://schemas.microsoft.com/office/drawing/2014/main" id="{6A7FD6FB-CF6B-EDA5-35D3-901FE629A5E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6" name="Graphique 15" descr="Cercle avec flèche gauche avec un remplissage uni">
            <a:hlinkClick r:id="rId5" action="ppaction://hlinksldjump"/>
            <a:extLst>
              <a:ext uri="{FF2B5EF4-FFF2-40B4-BE49-F238E27FC236}">
                <a16:creationId xmlns:a16="http://schemas.microsoft.com/office/drawing/2014/main" id="{0B904553-3765-F6C4-2463-896BF8BE0B8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17" name="Ellipse 16">
            <a:hlinkClick r:id="rId7" action="ppaction://hlinksldjump"/>
            <a:extLst>
              <a:ext uri="{FF2B5EF4-FFF2-40B4-BE49-F238E27FC236}">
                <a16:creationId xmlns:a16="http://schemas.microsoft.com/office/drawing/2014/main" id="{EA58000C-B2DA-8280-AFE6-57B7712BB1FA}"/>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7" action="ppaction://hlinksldjump"/>
            <a:extLst>
              <a:ext uri="{FF2B5EF4-FFF2-40B4-BE49-F238E27FC236}">
                <a16:creationId xmlns:a16="http://schemas.microsoft.com/office/drawing/2014/main" id="{AACC02AC-0337-D1CF-D68E-B0ECBA8C195F}"/>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 name="TextBox 5">
            <a:extLst>
              <a:ext uri="{FF2B5EF4-FFF2-40B4-BE49-F238E27FC236}">
                <a16:creationId xmlns:a16="http://schemas.microsoft.com/office/drawing/2014/main" id="{9B19D79F-D39A-0321-AF39-857CB29D2ADE}"/>
              </a:ext>
            </a:extLst>
          </p:cNvPr>
          <p:cNvSpPr txBox="1"/>
          <p:nvPr/>
        </p:nvSpPr>
        <p:spPr>
          <a:xfrm>
            <a:off x="6624565" y="6204478"/>
            <a:ext cx="3861408" cy="369332"/>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Léalo en </a:t>
            </a:r>
            <a:r>
              <a:rPr kumimoji="0" lang="en-US"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español</a:t>
            </a:r>
            <a:r>
              <a:rPr kumimoji="0" lang="en-US"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 </a:t>
            </a:r>
            <a:r>
              <a:rPr kumimoji="0" lang="en-US"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aquí</a:t>
            </a:r>
            <a:endParaRPr kumimoji="0" lang="en-US" b="0" i="0" u="none" strike="noStrike" kern="1200" cap="none" spc="0" normalizeH="0" baseline="0" noProof="0" dirty="0">
              <a:ln>
                <a:noFill/>
              </a:ln>
              <a:solidFill>
                <a:srgbClr val="1B3A7F"/>
              </a:solidFill>
              <a:effectLst/>
              <a:uLnTx/>
              <a:uFillTx/>
              <a:ea typeface="+mn-ea"/>
              <a:cs typeface="+mn-cs"/>
            </a:endParaRPr>
          </a:p>
        </p:txBody>
      </p:sp>
      <p:sp>
        <p:nvSpPr>
          <p:cNvPr id="3" name="TextBox 10">
            <a:extLst>
              <a:ext uri="{FF2B5EF4-FFF2-40B4-BE49-F238E27FC236}">
                <a16:creationId xmlns:a16="http://schemas.microsoft.com/office/drawing/2014/main" id="{0EA73279-0797-A273-FB25-0A00103F3DD1}"/>
              </a:ext>
            </a:extLst>
          </p:cNvPr>
          <p:cNvSpPr txBox="1"/>
          <p:nvPr/>
        </p:nvSpPr>
        <p:spPr>
          <a:xfrm>
            <a:off x="6624565" y="5835146"/>
            <a:ext cx="3861408" cy="369332"/>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b="0" i="0" u="none" strike="noStrike" kern="1200" cap="none" spc="0" normalizeH="0" baseline="0" noProof="0" dirty="0">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Читать на русском здесь</a:t>
            </a:r>
            <a:endParaRPr kumimoji="0" lang="en-US" b="0" i="0" u="none" strike="noStrike" kern="1200" cap="none" spc="0" normalizeH="0" baseline="0" noProof="0" dirty="0">
              <a:ln>
                <a:noFill/>
              </a:ln>
              <a:solidFill>
                <a:srgbClr val="1B3A7F"/>
              </a:solidFill>
              <a:effectLst/>
              <a:uLnTx/>
              <a:uFillTx/>
              <a:ea typeface="+mn-ea"/>
              <a:cs typeface="+mn-cs"/>
            </a:endParaRPr>
          </a:p>
        </p:txBody>
      </p:sp>
      <p:pic>
        <p:nvPicPr>
          <p:cNvPr id="24" name="Image 23" descr="Une image contenant texte, capture d’écran, homme, habits&#10;&#10;Description générée automatiquement">
            <a:hlinkClick r:id="rId3"/>
            <a:extLst>
              <a:ext uri="{FF2B5EF4-FFF2-40B4-BE49-F238E27FC236}">
                <a16:creationId xmlns:a16="http://schemas.microsoft.com/office/drawing/2014/main" id="{6C98EF86-9224-C63E-BDD7-49F625010A0B}"/>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493992" y="962167"/>
            <a:ext cx="3348306" cy="4736075"/>
          </a:xfrm>
          <a:prstGeom prst="rect">
            <a:avLst/>
          </a:prstGeom>
        </p:spPr>
      </p:pic>
    </p:spTree>
    <p:extLst>
      <p:ext uri="{BB962C8B-B14F-4D97-AF65-F5344CB8AC3E}">
        <p14:creationId xmlns:p14="http://schemas.microsoft.com/office/powerpoint/2010/main" val="195754363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7" grpId="0" animBg="1"/>
    </p:bld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5887D-A165-5F6D-8688-D6CAB41AAB36}"/>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138C8F6-710B-DE14-E371-3F606D8B8E5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1F140015-33E9-5595-A6AF-BFD6BAB284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67D4B41E-C903-2049-09CD-74E43F9079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0FE262C7-B986-1C42-9703-137961EF6F5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490E7797-B88B-D9B0-8205-893EDB3D01E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9BDC4025-21B0-FE3C-1A7A-29CC4B0B7A1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E1ECC843-21C1-4F7D-A9AE-08F501DE39C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B1745162-EAA0-88E5-F00D-F74E29BF7674}"/>
              </a:ext>
            </a:extLst>
          </p:cNvPr>
          <p:cNvSpPr txBox="1"/>
          <p:nvPr/>
        </p:nvSpPr>
        <p:spPr>
          <a:xfrm>
            <a:off x="6550187" y="1053463"/>
            <a:ext cx="5187623" cy="1325563"/>
          </a:xfrm>
        </p:spPr>
        <p:txBody>
          <a:bodyPr vert="horz" lIns="91440" tIns="45720" rIns="91440" bIns="45720" rtlCol="0" anchor="ctr">
            <a:noAutofit/>
          </a:bodyPr>
          <a:lstStyle/>
          <a:p>
            <a:pPr algn="l">
              <a:spcBef>
                <a:spcPts val="375"/>
              </a:spcBef>
              <a:spcAft>
                <a:spcPts val="375"/>
              </a:spcAft>
            </a:pPr>
            <a:r>
              <a:rPr lang="fr-FR" sz="2700" i="0" u="none" strike="noStrike" dirty="0">
                <a:solidFill>
                  <a:srgbClr val="1E1E1E"/>
                </a:solidFill>
                <a:effectLst/>
              </a:rPr>
              <a:t>Safe Use of HCFC Alternatives in </a:t>
            </a:r>
            <a:r>
              <a:rPr lang="fr-FR" sz="2700" i="0" u="none" strike="noStrike" dirty="0" err="1">
                <a:solidFill>
                  <a:srgbClr val="1E1E1E"/>
                </a:solidFill>
                <a:effectLst/>
              </a:rPr>
              <a:t>Refrigeration</a:t>
            </a:r>
            <a:r>
              <a:rPr lang="fr-FR" sz="2700" i="0" u="none" strike="noStrike" dirty="0">
                <a:solidFill>
                  <a:srgbClr val="1E1E1E"/>
                </a:solidFill>
                <a:effectLst/>
              </a:rPr>
              <a:t> and Air-</a:t>
            </a:r>
            <a:r>
              <a:rPr lang="fr-FR" sz="2700" i="0" u="none" strike="noStrike" dirty="0" err="1">
                <a:solidFill>
                  <a:srgbClr val="1E1E1E"/>
                </a:solidFill>
                <a:effectLst/>
              </a:rPr>
              <a:t>Conditioning</a:t>
            </a:r>
            <a:r>
              <a:rPr lang="fr-FR" sz="2700" i="0" u="none" strike="noStrike" dirty="0">
                <a:solidFill>
                  <a:srgbClr val="1E1E1E"/>
                </a:solidFill>
                <a:effectLst/>
              </a:rPr>
              <a:t>: </a:t>
            </a:r>
            <a:r>
              <a:rPr lang="fr-FR" sz="2700" i="0" u="none" strike="noStrike" dirty="0" err="1">
                <a:solidFill>
                  <a:srgbClr val="1E1E1E"/>
                </a:solidFill>
                <a:effectLst/>
              </a:rPr>
              <a:t>Higher</a:t>
            </a:r>
            <a:r>
              <a:rPr lang="fr-FR" sz="2700" i="0" u="none" strike="noStrike" dirty="0">
                <a:solidFill>
                  <a:srgbClr val="1E1E1E"/>
                </a:solidFill>
                <a:effectLst/>
              </a:rPr>
              <a:t> Pressure </a:t>
            </a:r>
            <a:r>
              <a:rPr lang="fr-FR" sz="2700" i="0" u="none" strike="noStrike" dirty="0" err="1">
                <a:solidFill>
                  <a:srgbClr val="1E1E1E"/>
                </a:solidFill>
                <a:effectLst/>
              </a:rPr>
              <a:t>Refrigerants</a:t>
            </a:r>
            <a:r>
              <a:rPr lang="fr-FR" sz="2700" i="0" u="none" strike="noStrike" dirty="0">
                <a:solidFill>
                  <a:srgbClr val="1E1E1E"/>
                </a:solidFill>
                <a:effectLst/>
              </a:rPr>
              <a:t> (2015) </a:t>
            </a:r>
          </a:p>
        </p:txBody>
      </p:sp>
      <p:sp>
        <p:nvSpPr>
          <p:cNvPr id="10" name="Content Placeholder 2">
            <a:extLst>
              <a:ext uri="{FF2B5EF4-FFF2-40B4-BE49-F238E27FC236}">
                <a16:creationId xmlns:a16="http://schemas.microsoft.com/office/drawing/2014/main" id="{19D373EB-89AC-5F03-49BD-B65EFED00070}"/>
              </a:ext>
            </a:extLst>
          </p:cNvPr>
          <p:cNvSpPr>
            <a:spLocks noGrp="1"/>
          </p:cNvSpPr>
          <p:nvPr>
            <p:ph idx="4294967295"/>
          </p:nvPr>
        </p:nvSpPr>
        <p:spPr>
          <a:xfrm>
            <a:off x="6624565" y="2409629"/>
            <a:ext cx="5098457" cy="2916000"/>
          </a:xfrm>
          <a:prstGeom prst="rect">
            <a:avLst/>
          </a:prstGeom>
        </p:spPr>
        <p:txBody>
          <a:bodyPr vert="horz" lIns="91440" tIns="45720" rIns="91440" bIns="45720" rtlCol="0">
            <a:normAutofit/>
          </a:bodyPr>
          <a:lstStyle/>
          <a:p>
            <a:pPr marL="0" indent="0">
              <a:lnSpc>
                <a:spcPct val="110000"/>
              </a:lnSpc>
              <a:spcBef>
                <a:spcPts val="0"/>
              </a:spcBef>
              <a:buNone/>
            </a:pPr>
            <a:r>
              <a:rPr lang="fr-FR" sz="1200" b="0" i="0" u="none" strike="noStrike" dirty="0">
                <a:solidFill>
                  <a:srgbClr val="1E1E1E"/>
                </a:solidFill>
                <a:effectLst/>
              </a:rPr>
              <a:t>As the phase out of </a:t>
            </a:r>
            <a:r>
              <a:rPr lang="fr-FR" sz="1200" b="0" i="0" u="none" strike="noStrike" dirty="0" err="1">
                <a:solidFill>
                  <a:srgbClr val="1E1E1E"/>
                </a:solidFill>
                <a:effectLst/>
              </a:rPr>
              <a:t>hydrochlorofluorocarbons</a:t>
            </a:r>
            <a:r>
              <a:rPr lang="fr-FR" sz="1200" b="0" i="0" u="none" strike="noStrike" dirty="0">
                <a:solidFill>
                  <a:srgbClr val="1E1E1E"/>
                </a:solidFill>
                <a:effectLst/>
              </a:rPr>
              <a:t> (</a:t>
            </a:r>
            <a:r>
              <a:rPr lang="fr-FR" sz="1200" b="0" i="0" u="none" strike="noStrike" dirty="0" err="1">
                <a:solidFill>
                  <a:srgbClr val="1E1E1E"/>
                </a:solidFill>
                <a:effectLst/>
              </a:rPr>
              <a:t>HCFCs</a:t>
            </a:r>
            <a:r>
              <a:rPr lang="fr-FR" sz="1200" b="0" i="0" u="none" strike="noStrike" dirty="0">
                <a:solidFill>
                  <a:srgbClr val="1E1E1E"/>
                </a:solidFill>
                <a:effectLst/>
              </a:rPr>
              <a:t>) progresses, </a:t>
            </a:r>
            <a:r>
              <a:rPr lang="fr-FR" sz="1200" b="0" i="0" u="none" strike="noStrike" dirty="0" err="1">
                <a:solidFill>
                  <a:srgbClr val="1E1E1E"/>
                </a:solidFill>
                <a:effectLst/>
              </a:rPr>
              <a:t>it</a:t>
            </a:r>
            <a:r>
              <a:rPr lang="fr-FR" sz="1200" b="0" i="0" u="none" strike="noStrike" dirty="0">
                <a:solidFill>
                  <a:srgbClr val="1E1E1E"/>
                </a:solidFill>
                <a:effectLst/>
              </a:rPr>
              <a:t> </a:t>
            </a:r>
            <a:r>
              <a:rPr lang="fr-FR" sz="1200" b="0" i="0" u="none" strike="noStrike" dirty="0" err="1">
                <a:solidFill>
                  <a:srgbClr val="1E1E1E"/>
                </a:solidFill>
                <a:effectLst/>
              </a:rPr>
              <a:t>is</a:t>
            </a:r>
            <a:r>
              <a:rPr lang="fr-FR" sz="1200" b="0" i="0" u="none" strike="noStrike" dirty="0">
                <a:solidFill>
                  <a:srgbClr val="1E1E1E"/>
                </a:solidFill>
                <a:effectLst/>
              </a:rPr>
              <a:t> </a:t>
            </a:r>
            <a:r>
              <a:rPr lang="fr-FR" sz="1200" b="0" i="0" u="none" strike="noStrike" dirty="0" err="1">
                <a:solidFill>
                  <a:srgbClr val="1E1E1E"/>
                </a:solidFill>
                <a:effectLst/>
              </a:rPr>
              <a:t>expected</a:t>
            </a:r>
            <a:r>
              <a:rPr lang="fr-FR" sz="1200" b="0" i="0" u="none" strike="noStrike" dirty="0">
                <a:solidFill>
                  <a:srgbClr val="1E1E1E"/>
                </a:solidFill>
                <a:effectLst/>
              </a:rPr>
              <a:t> </a:t>
            </a:r>
            <a:r>
              <a:rPr lang="fr-FR" sz="1200" b="0" i="0" u="none" strike="noStrike" dirty="0" err="1">
                <a:solidFill>
                  <a:srgbClr val="1E1E1E"/>
                </a:solidFill>
                <a:effectLst/>
              </a:rPr>
              <a:t>that</a:t>
            </a:r>
            <a:r>
              <a:rPr lang="fr-FR" sz="1200" b="0" i="0" u="none" strike="noStrike" dirty="0">
                <a:solidFill>
                  <a:srgbClr val="1E1E1E"/>
                </a:solidFill>
                <a:effectLst/>
              </a:rPr>
              <a:t> </a:t>
            </a:r>
            <a:r>
              <a:rPr lang="fr-FR" sz="1200" b="0" i="0" u="none" strike="noStrike" dirty="0" err="1">
                <a:solidFill>
                  <a:srgbClr val="1E1E1E"/>
                </a:solidFill>
                <a:effectLst/>
              </a:rPr>
              <a:t>there</a:t>
            </a:r>
            <a:r>
              <a:rPr lang="fr-FR" sz="1200" b="0" i="0" u="none" strike="noStrike" dirty="0">
                <a:solidFill>
                  <a:srgbClr val="1E1E1E"/>
                </a:solidFill>
                <a:effectLst/>
              </a:rPr>
              <a:t> </a:t>
            </a:r>
            <a:r>
              <a:rPr lang="fr-FR" sz="1200" b="0" i="0" u="none" strike="noStrike" dirty="0" err="1">
                <a:solidFill>
                  <a:srgbClr val="1E1E1E"/>
                </a:solidFill>
                <a:effectLst/>
              </a:rPr>
              <a:t>will</a:t>
            </a:r>
            <a:r>
              <a:rPr lang="fr-FR" sz="1200" b="0" i="0" u="none" strike="noStrike" dirty="0">
                <a:solidFill>
                  <a:srgbClr val="1E1E1E"/>
                </a:solidFill>
                <a:effectLst/>
              </a:rPr>
              <a:t> </a:t>
            </a:r>
            <a:r>
              <a:rPr lang="fr-FR" sz="1200" b="0" i="0" u="none" strike="noStrike" dirty="0" err="1">
                <a:solidFill>
                  <a:srgbClr val="1E1E1E"/>
                </a:solidFill>
                <a:effectLst/>
              </a:rPr>
              <a:t>be</a:t>
            </a:r>
            <a:r>
              <a:rPr lang="fr-FR" sz="1200" b="0" i="0" u="none" strike="noStrike" dirty="0">
                <a:solidFill>
                  <a:srgbClr val="1E1E1E"/>
                </a:solidFill>
                <a:effectLst/>
              </a:rPr>
              <a:t> a </a:t>
            </a:r>
            <a:r>
              <a:rPr lang="fr-FR" sz="1200" b="0" i="0" u="none" strike="noStrike" dirty="0" err="1">
                <a:solidFill>
                  <a:srgbClr val="1E1E1E"/>
                </a:solidFill>
                <a:effectLst/>
              </a:rPr>
              <a:t>considerably</a:t>
            </a:r>
            <a:r>
              <a:rPr lang="fr-FR" sz="1200" b="0" i="0" u="none" strike="noStrike" dirty="0">
                <a:solidFill>
                  <a:srgbClr val="1E1E1E"/>
                </a:solidFill>
                <a:effectLst/>
              </a:rPr>
              <a:t> </a:t>
            </a:r>
            <a:r>
              <a:rPr lang="fr-FR" sz="1200" b="0" i="0" u="none" strike="noStrike" dirty="0" err="1">
                <a:solidFill>
                  <a:srgbClr val="1E1E1E"/>
                </a:solidFill>
                <a:effectLst/>
              </a:rPr>
              <a:t>higher</a:t>
            </a:r>
            <a:r>
              <a:rPr lang="fr-FR" sz="1200" b="0" i="0" u="none" strike="noStrike" dirty="0">
                <a:solidFill>
                  <a:srgbClr val="1E1E1E"/>
                </a:solidFill>
                <a:effectLst/>
              </a:rPr>
              <a:t> </a:t>
            </a:r>
            <a:r>
              <a:rPr lang="fr-FR" sz="1200" b="0" i="0" u="none" strike="noStrike" dirty="0" err="1">
                <a:solidFill>
                  <a:srgbClr val="1E1E1E"/>
                </a:solidFill>
                <a:effectLst/>
              </a:rPr>
              <a:t>uptake</a:t>
            </a:r>
            <a:r>
              <a:rPr lang="fr-FR" sz="1200" b="0" i="0" u="none" strike="noStrike" dirty="0">
                <a:solidFill>
                  <a:srgbClr val="1E1E1E"/>
                </a:solidFill>
                <a:effectLst/>
              </a:rPr>
              <a:t>, in </a:t>
            </a:r>
            <a:r>
              <a:rPr lang="fr-FR" sz="1200" b="0" i="0" u="none" strike="noStrike" dirty="0" err="1">
                <a:solidFill>
                  <a:srgbClr val="1E1E1E"/>
                </a:solidFill>
                <a:effectLst/>
              </a:rPr>
              <a:t>particular</a:t>
            </a:r>
            <a:r>
              <a:rPr lang="fr-FR" sz="1200" b="0" i="0" u="none" strike="noStrike" dirty="0">
                <a:solidFill>
                  <a:srgbClr val="1E1E1E"/>
                </a:solidFill>
                <a:effectLst/>
              </a:rPr>
              <a:t> in </a:t>
            </a:r>
            <a:r>
              <a:rPr lang="fr-FR" sz="1200" b="0" i="0" u="none" strike="noStrike" dirty="0" err="1">
                <a:solidFill>
                  <a:srgbClr val="1E1E1E"/>
                </a:solidFill>
                <a:effectLst/>
              </a:rPr>
              <a:t>developing</a:t>
            </a:r>
            <a:r>
              <a:rPr lang="fr-FR" sz="1200" b="0" i="0" u="none" strike="noStrike" dirty="0">
                <a:solidFill>
                  <a:srgbClr val="1E1E1E"/>
                </a:solidFill>
                <a:effectLst/>
              </a:rPr>
              <a:t> countries, of ‘alternative </a:t>
            </a:r>
            <a:r>
              <a:rPr lang="fr-FR" sz="1200" b="0" i="0" u="none" strike="noStrike" dirty="0" err="1">
                <a:solidFill>
                  <a:srgbClr val="1E1E1E"/>
                </a:solidFill>
                <a:effectLst/>
              </a:rPr>
              <a:t>refrigerants</a:t>
            </a:r>
            <a:r>
              <a:rPr lang="fr-FR" sz="1200" b="0" i="0" u="none" strike="noStrike" dirty="0">
                <a:solidFill>
                  <a:srgbClr val="1E1E1E"/>
                </a:solidFill>
                <a:effectLst/>
              </a:rPr>
              <a:t>’, </a:t>
            </a:r>
            <a:r>
              <a:rPr lang="fr-FR" sz="1200" b="0" i="0" u="none" strike="noStrike" dirty="0" err="1">
                <a:solidFill>
                  <a:srgbClr val="1E1E1E"/>
                </a:solidFill>
                <a:effectLst/>
              </a:rPr>
              <a:t>such</a:t>
            </a:r>
            <a:r>
              <a:rPr lang="fr-FR" sz="1200" b="0" i="0" u="none" strike="noStrike" dirty="0">
                <a:solidFill>
                  <a:srgbClr val="1E1E1E"/>
                </a:solidFill>
                <a:effectLst/>
              </a:rPr>
              <a:t> as </a:t>
            </a:r>
            <a:r>
              <a:rPr lang="fr-FR" sz="1200" b="0" i="0" u="none" strike="noStrike" dirty="0" err="1">
                <a:solidFill>
                  <a:srgbClr val="1E1E1E"/>
                </a:solidFill>
                <a:effectLst/>
              </a:rPr>
              <a:t>hydrocarbons</a:t>
            </a:r>
            <a:r>
              <a:rPr lang="fr-FR" sz="1200" b="0" i="0" u="none" strike="noStrike" dirty="0">
                <a:solidFill>
                  <a:srgbClr val="1E1E1E"/>
                </a:solidFill>
                <a:effectLst/>
              </a:rPr>
              <a:t>, </a:t>
            </a:r>
            <a:r>
              <a:rPr lang="fr-FR" sz="1200" b="0" i="0" u="none" strike="noStrike" dirty="0" err="1">
                <a:solidFill>
                  <a:srgbClr val="1E1E1E"/>
                </a:solidFill>
                <a:effectLst/>
              </a:rPr>
              <a:t>ammonia</a:t>
            </a:r>
            <a:r>
              <a:rPr lang="fr-FR" sz="1200" b="0" i="0" u="none" strike="noStrike" dirty="0">
                <a:solidFill>
                  <a:srgbClr val="1E1E1E"/>
                </a:solidFill>
                <a:effectLst/>
              </a:rPr>
              <a:t>, </a:t>
            </a:r>
            <a:r>
              <a:rPr lang="fr-FR" sz="1200" b="0" i="0" u="none" strike="noStrike" dirty="0" err="1">
                <a:solidFill>
                  <a:srgbClr val="1E1E1E"/>
                </a:solidFill>
                <a:effectLst/>
              </a:rPr>
              <a:t>carbon</a:t>
            </a:r>
            <a:r>
              <a:rPr lang="fr-FR" sz="1200" b="0" i="0" u="none" strike="noStrike" dirty="0">
                <a:solidFill>
                  <a:srgbClr val="1E1E1E"/>
                </a:solidFill>
                <a:effectLst/>
              </a:rPr>
              <a:t> </a:t>
            </a:r>
            <a:r>
              <a:rPr lang="fr-FR" sz="1200" b="0" i="0" u="none" strike="noStrike" dirty="0" err="1">
                <a:solidFill>
                  <a:srgbClr val="1E1E1E"/>
                </a:solidFill>
                <a:effectLst/>
              </a:rPr>
              <a:t>dioxide</a:t>
            </a:r>
            <a:r>
              <a:rPr lang="fr-FR" sz="1200" b="0" i="0" u="none" strike="noStrike" dirty="0">
                <a:solidFill>
                  <a:srgbClr val="1E1E1E"/>
                </a:solidFill>
                <a:effectLst/>
              </a:rPr>
              <a:t>, </a:t>
            </a:r>
            <a:r>
              <a:rPr lang="fr-FR" sz="1200" b="0" i="0" u="none" strike="noStrike" dirty="0" err="1">
                <a:solidFill>
                  <a:srgbClr val="1E1E1E"/>
                </a:solidFill>
                <a:effectLst/>
              </a:rPr>
              <a:t>unsaturated</a:t>
            </a:r>
            <a:r>
              <a:rPr lang="fr-FR" sz="1200" b="0" i="0" u="none" strike="noStrike" dirty="0">
                <a:solidFill>
                  <a:srgbClr val="1E1E1E"/>
                </a:solidFill>
                <a:effectLst/>
              </a:rPr>
              <a:t> </a:t>
            </a:r>
            <a:r>
              <a:rPr lang="fr-FR" sz="1200" b="0" i="0" u="none" strike="noStrike" dirty="0" err="1">
                <a:solidFill>
                  <a:srgbClr val="1E1E1E"/>
                </a:solidFill>
                <a:effectLst/>
              </a:rPr>
              <a:t>hydrofluorocarbons</a:t>
            </a:r>
            <a:r>
              <a:rPr lang="fr-FR" sz="1200" b="0" i="0" u="none" strike="noStrike" dirty="0">
                <a:solidFill>
                  <a:srgbClr val="1E1E1E"/>
                </a:solidFill>
                <a:effectLst/>
              </a:rPr>
              <a:t> (HFCs) –or </a:t>
            </a:r>
            <a:r>
              <a:rPr lang="fr-FR" sz="1200" b="0" i="0" u="none" strike="noStrike" dirty="0" err="1">
                <a:solidFill>
                  <a:srgbClr val="1E1E1E"/>
                </a:solidFill>
                <a:effectLst/>
              </a:rPr>
              <a:t>HFOs</a:t>
            </a:r>
            <a:r>
              <a:rPr lang="fr-FR" sz="1200" b="0" i="0" u="none" strike="noStrike" dirty="0">
                <a:solidFill>
                  <a:srgbClr val="1E1E1E"/>
                </a:solidFill>
                <a:effectLst/>
              </a:rPr>
              <a:t>. </a:t>
            </a:r>
            <a:r>
              <a:rPr lang="fr-FR" sz="1200" b="0" i="0" u="none" strike="noStrike" dirty="0" err="1">
                <a:solidFill>
                  <a:srgbClr val="1E1E1E"/>
                </a:solidFill>
                <a:effectLst/>
              </a:rPr>
              <a:t>Many</a:t>
            </a:r>
            <a:r>
              <a:rPr lang="fr-FR" sz="1200" b="0" i="0" u="none" strike="noStrike" dirty="0">
                <a:solidFill>
                  <a:srgbClr val="1E1E1E"/>
                </a:solidFill>
                <a:effectLst/>
              </a:rPr>
              <a:t> of </a:t>
            </a:r>
            <a:r>
              <a:rPr lang="fr-FR" sz="1200" b="0" i="0" u="none" strike="noStrike" dirty="0" err="1">
                <a:solidFill>
                  <a:srgbClr val="1E1E1E"/>
                </a:solidFill>
                <a:effectLst/>
              </a:rPr>
              <a:t>these</a:t>
            </a:r>
            <a:r>
              <a:rPr lang="fr-FR" sz="1200" b="0" i="0" u="none" strike="noStrike" dirty="0">
                <a:solidFill>
                  <a:srgbClr val="1E1E1E"/>
                </a:solidFill>
                <a:effectLst/>
              </a:rPr>
              <a:t> alternative </a:t>
            </a:r>
            <a:r>
              <a:rPr lang="fr-FR" sz="1200" b="0" i="0" u="none" strike="noStrike" dirty="0" err="1">
                <a:solidFill>
                  <a:srgbClr val="1E1E1E"/>
                </a:solidFill>
                <a:effectLst/>
              </a:rPr>
              <a:t>refrigerants</a:t>
            </a:r>
            <a:r>
              <a:rPr lang="fr-FR" sz="1200" b="0" i="0" u="none" strike="noStrike" dirty="0">
                <a:solidFill>
                  <a:srgbClr val="1E1E1E"/>
                </a:solidFill>
                <a:effectLst/>
              </a:rPr>
              <a:t> have </a:t>
            </a:r>
            <a:r>
              <a:rPr lang="fr-FR" sz="1200" b="0" i="0" u="none" strike="noStrike" dirty="0" err="1">
                <a:solidFill>
                  <a:srgbClr val="1E1E1E"/>
                </a:solidFill>
                <a:effectLst/>
              </a:rPr>
              <a:t>particular</a:t>
            </a:r>
            <a:r>
              <a:rPr lang="fr-FR" sz="1200" b="0" i="0" u="none" strike="noStrike" dirty="0">
                <a:solidFill>
                  <a:srgbClr val="1E1E1E"/>
                </a:solidFill>
                <a:effectLst/>
              </a:rPr>
              <a:t> </a:t>
            </a:r>
            <a:r>
              <a:rPr lang="fr-FR" sz="1200" b="0" i="0" u="none" strike="noStrike" dirty="0" err="1">
                <a:solidFill>
                  <a:srgbClr val="1E1E1E"/>
                </a:solidFill>
                <a:effectLst/>
              </a:rPr>
              <a:t>characteristics</a:t>
            </a:r>
            <a:r>
              <a:rPr lang="fr-FR" sz="1200" b="0" i="0" u="none" strike="noStrike" dirty="0">
                <a:solidFill>
                  <a:srgbClr val="1E1E1E"/>
                </a:solidFill>
                <a:effectLst/>
              </a:rPr>
              <a:t> in </a:t>
            </a:r>
            <a:r>
              <a:rPr lang="fr-FR" sz="1200" b="0" i="0" u="none" strike="noStrike" dirty="0" err="1">
                <a:solidFill>
                  <a:srgbClr val="1E1E1E"/>
                </a:solidFill>
                <a:effectLst/>
              </a:rPr>
              <a:t>terms</a:t>
            </a:r>
            <a:r>
              <a:rPr lang="fr-FR" sz="1200" b="0" i="0" u="none" strike="noStrike" dirty="0">
                <a:solidFill>
                  <a:srgbClr val="1E1E1E"/>
                </a:solidFill>
                <a:effectLst/>
              </a:rPr>
              <a:t> of </a:t>
            </a:r>
            <a:r>
              <a:rPr lang="fr-FR" sz="1200" b="0" i="0" u="none" strike="noStrike" dirty="0" err="1">
                <a:solidFill>
                  <a:srgbClr val="1E1E1E"/>
                </a:solidFill>
                <a:effectLst/>
              </a:rPr>
              <a:t>toxicity</a:t>
            </a:r>
            <a:r>
              <a:rPr lang="fr-FR" sz="1200" b="0" i="0" u="none" strike="noStrike" dirty="0">
                <a:solidFill>
                  <a:srgbClr val="1E1E1E"/>
                </a:solidFill>
                <a:effectLst/>
              </a:rPr>
              <a:t>, </a:t>
            </a:r>
            <a:r>
              <a:rPr lang="fr-FR" sz="1200" b="0" i="0" u="none" strike="noStrike" dirty="0" err="1">
                <a:solidFill>
                  <a:srgbClr val="1E1E1E"/>
                </a:solidFill>
                <a:effectLst/>
              </a:rPr>
              <a:t>flammability</a:t>
            </a:r>
            <a:r>
              <a:rPr lang="fr-FR" sz="1200" b="0" i="0" u="none" strike="noStrike" dirty="0">
                <a:solidFill>
                  <a:srgbClr val="1E1E1E"/>
                </a:solidFill>
                <a:effectLst/>
              </a:rPr>
              <a:t> and high pressure </a:t>
            </a:r>
            <a:r>
              <a:rPr lang="fr-FR" sz="1200" b="0" i="0" u="none" strike="noStrike" dirty="0" err="1">
                <a:solidFill>
                  <a:srgbClr val="1E1E1E"/>
                </a:solidFill>
                <a:effectLst/>
              </a:rPr>
              <a:t>which</a:t>
            </a:r>
            <a:r>
              <a:rPr lang="fr-FR" sz="1200" b="0" i="0" u="none" strike="noStrike" dirty="0">
                <a:solidFill>
                  <a:srgbClr val="1E1E1E"/>
                </a:solidFill>
                <a:effectLst/>
              </a:rPr>
              <a:t> are </a:t>
            </a:r>
            <a:r>
              <a:rPr lang="fr-FR" sz="1200" b="0" i="0" u="none" strike="noStrike" dirty="0" err="1">
                <a:solidFill>
                  <a:srgbClr val="1E1E1E"/>
                </a:solidFill>
                <a:effectLst/>
              </a:rPr>
              <a:t>different</a:t>
            </a:r>
            <a:r>
              <a:rPr lang="fr-FR" sz="1200" b="0" i="0" u="none" strike="noStrike" dirty="0">
                <a:solidFill>
                  <a:srgbClr val="1E1E1E"/>
                </a:solidFill>
                <a:effectLst/>
              </a:rPr>
              <a:t> </a:t>
            </a:r>
            <a:r>
              <a:rPr lang="fr-FR" sz="1200" b="0" i="0" u="none" strike="noStrike" dirty="0" err="1">
                <a:solidFill>
                  <a:srgbClr val="1E1E1E"/>
                </a:solidFill>
                <a:effectLst/>
              </a:rPr>
              <a:t>from</a:t>
            </a:r>
            <a:r>
              <a:rPr lang="fr-FR" sz="1200" b="0" i="0" u="none" strike="noStrike" dirty="0">
                <a:solidFill>
                  <a:srgbClr val="1E1E1E"/>
                </a:solidFill>
                <a:effectLst/>
              </a:rPr>
              <a:t> </a:t>
            </a:r>
            <a:r>
              <a:rPr lang="fr-FR" sz="1200" b="0" i="0" u="none" strike="noStrike" dirty="0" err="1">
                <a:solidFill>
                  <a:srgbClr val="1E1E1E"/>
                </a:solidFill>
                <a:effectLst/>
              </a:rPr>
              <a:t>those</a:t>
            </a:r>
            <a:r>
              <a:rPr lang="fr-FR" sz="1200" b="0" i="0" u="none" strike="noStrike" dirty="0">
                <a:solidFill>
                  <a:srgbClr val="1E1E1E"/>
                </a:solidFill>
                <a:effectLst/>
              </a:rPr>
              <a:t> </a:t>
            </a:r>
            <a:r>
              <a:rPr lang="fr-FR" sz="1200" b="0" i="0" u="none" strike="noStrike" dirty="0" err="1">
                <a:solidFill>
                  <a:srgbClr val="1E1E1E"/>
                </a:solidFill>
                <a:effectLst/>
              </a:rPr>
              <a:t>used</a:t>
            </a:r>
            <a:r>
              <a:rPr lang="fr-FR" sz="1200" b="0" i="0" u="none" strike="noStrike" dirty="0">
                <a:solidFill>
                  <a:srgbClr val="1E1E1E"/>
                </a:solidFill>
                <a:effectLst/>
              </a:rPr>
              <a:t> </a:t>
            </a:r>
            <a:r>
              <a:rPr lang="fr-FR" sz="1200" b="0" i="0" u="none" strike="noStrike" dirty="0" err="1">
                <a:solidFill>
                  <a:srgbClr val="1E1E1E"/>
                </a:solidFill>
                <a:effectLst/>
              </a:rPr>
              <a:t>previously</a:t>
            </a:r>
            <a:r>
              <a:rPr lang="fr-FR" sz="1200" b="0" i="0" u="none" strike="noStrike" dirty="0">
                <a:solidFill>
                  <a:srgbClr val="1E1E1E"/>
                </a:solidFill>
                <a:effectLst/>
              </a:rPr>
              <a:t> </a:t>
            </a:r>
            <a:r>
              <a:rPr lang="fr-FR" sz="1200" b="0" i="0" u="none" strike="noStrike" dirty="0" err="1">
                <a:solidFill>
                  <a:srgbClr val="1E1E1E"/>
                </a:solidFill>
                <a:effectLst/>
              </a:rPr>
              <a:t>such</a:t>
            </a:r>
            <a:r>
              <a:rPr lang="fr-FR" sz="1200" b="0" i="0" u="none" strike="noStrike" dirty="0">
                <a:solidFill>
                  <a:srgbClr val="1E1E1E"/>
                </a:solidFill>
                <a:effectLst/>
              </a:rPr>
              <a:t> as </a:t>
            </a:r>
            <a:r>
              <a:rPr lang="fr-FR" sz="1200" b="0" i="0" u="none" strike="noStrike" dirty="0" err="1">
                <a:solidFill>
                  <a:srgbClr val="1E1E1E"/>
                </a:solidFill>
                <a:effectLst/>
              </a:rPr>
              <a:t>chlorofluorocarbons</a:t>
            </a:r>
            <a:r>
              <a:rPr lang="fr-FR" sz="1200" b="0" i="0" u="none" strike="noStrike" dirty="0">
                <a:solidFill>
                  <a:srgbClr val="1E1E1E"/>
                </a:solidFill>
                <a:effectLst/>
              </a:rPr>
              <a:t> (</a:t>
            </a:r>
            <a:r>
              <a:rPr lang="fr-FR" sz="1200" b="0" i="0" u="none" strike="noStrike" dirty="0" err="1">
                <a:solidFill>
                  <a:srgbClr val="1E1E1E"/>
                </a:solidFill>
                <a:effectLst/>
              </a:rPr>
              <a:t>CFCs</a:t>
            </a:r>
            <a:r>
              <a:rPr lang="fr-FR" sz="1200" b="0" i="0" u="none" strike="noStrike" dirty="0">
                <a:solidFill>
                  <a:srgbClr val="1E1E1E"/>
                </a:solidFill>
                <a:effectLst/>
              </a:rPr>
              <a:t>) and </a:t>
            </a:r>
            <a:r>
              <a:rPr lang="fr-FR" sz="1200" b="0" i="0" u="none" strike="noStrike" dirty="0" err="1">
                <a:solidFill>
                  <a:srgbClr val="1E1E1E"/>
                </a:solidFill>
                <a:effectLst/>
              </a:rPr>
              <a:t>HCFCs</a:t>
            </a:r>
            <a:r>
              <a:rPr lang="fr-FR" sz="1200" b="0" i="0" u="none" strike="noStrike" dirty="0">
                <a:solidFill>
                  <a:srgbClr val="1E1E1E"/>
                </a:solidFill>
                <a:effectLst/>
              </a:rPr>
              <a:t>. </a:t>
            </a:r>
            <a:r>
              <a:rPr lang="fr-FR" sz="1200" b="0" i="0" u="none" strike="noStrike" dirty="0" err="1">
                <a:solidFill>
                  <a:srgbClr val="1E1E1E"/>
                </a:solidFill>
                <a:effectLst/>
              </a:rPr>
              <a:t>When</a:t>
            </a:r>
            <a:r>
              <a:rPr lang="fr-FR" sz="1200" b="0" i="0" u="none" strike="noStrike" dirty="0">
                <a:solidFill>
                  <a:srgbClr val="1E1E1E"/>
                </a:solidFill>
                <a:effectLst/>
              </a:rPr>
              <a:t> </a:t>
            </a:r>
            <a:r>
              <a:rPr lang="fr-FR" sz="1200" b="0" i="0" u="none" strike="noStrike" dirty="0" err="1">
                <a:solidFill>
                  <a:srgbClr val="1E1E1E"/>
                </a:solidFill>
                <a:effectLst/>
              </a:rPr>
              <a:t>refrigeration</a:t>
            </a:r>
            <a:r>
              <a:rPr lang="fr-FR" sz="1200" b="0" i="0" u="none" strike="noStrike" dirty="0">
                <a:solidFill>
                  <a:srgbClr val="1E1E1E"/>
                </a:solidFill>
                <a:effectLst/>
              </a:rPr>
              <a:t> and air-</a:t>
            </a:r>
            <a:r>
              <a:rPr lang="fr-FR" sz="1200" b="0" i="0" u="none" strike="noStrike" dirty="0" err="1">
                <a:solidFill>
                  <a:srgbClr val="1E1E1E"/>
                </a:solidFill>
                <a:effectLst/>
              </a:rPr>
              <a:t>conditioning</a:t>
            </a:r>
            <a:r>
              <a:rPr lang="fr-FR" sz="1200" b="0" i="0" u="none" strike="noStrike" dirty="0">
                <a:solidFill>
                  <a:srgbClr val="1E1E1E"/>
                </a:solidFill>
                <a:effectLst/>
              </a:rPr>
              <a:t> </a:t>
            </a:r>
            <a:r>
              <a:rPr lang="fr-FR" sz="1200" b="0" i="0" u="none" strike="noStrike" dirty="0" err="1">
                <a:solidFill>
                  <a:srgbClr val="1E1E1E"/>
                </a:solidFill>
                <a:effectLst/>
              </a:rPr>
              <a:t>equipment</a:t>
            </a:r>
            <a:r>
              <a:rPr lang="fr-FR" sz="1200" b="0" i="0" u="none" strike="noStrike" dirty="0">
                <a:solidFill>
                  <a:srgbClr val="1E1E1E"/>
                </a:solidFill>
                <a:effectLst/>
              </a:rPr>
              <a:t> </a:t>
            </a:r>
            <a:r>
              <a:rPr lang="fr-FR" sz="1200" b="0" i="0" u="none" strike="noStrike" dirty="0" err="1">
                <a:solidFill>
                  <a:srgbClr val="1E1E1E"/>
                </a:solidFill>
                <a:effectLst/>
              </a:rPr>
              <a:t>is</a:t>
            </a:r>
            <a:r>
              <a:rPr lang="fr-FR" sz="1200" b="0" i="0" u="none" strike="noStrike" dirty="0">
                <a:solidFill>
                  <a:srgbClr val="1E1E1E"/>
                </a:solidFill>
                <a:effectLst/>
              </a:rPr>
              <a:t> </a:t>
            </a:r>
            <a:r>
              <a:rPr lang="fr-FR" sz="1200" b="0" i="0" u="none" strike="noStrike" dirty="0" err="1">
                <a:solidFill>
                  <a:srgbClr val="1E1E1E"/>
                </a:solidFill>
                <a:effectLst/>
              </a:rPr>
              <a:t>installed</a:t>
            </a:r>
            <a:r>
              <a:rPr lang="fr-FR" sz="1200" b="0" i="0" u="none" strike="noStrike" dirty="0">
                <a:solidFill>
                  <a:srgbClr val="1E1E1E"/>
                </a:solidFill>
                <a:effectLst/>
              </a:rPr>
              <a:t>, </a:t>
            </a:r>
            <a:r>
              <a:rPr lang="fr-FR" sz="1200" b="0" i="0" u="none" strike="noStrike" dirty="0" err="1">
                <a:solidFill>
                  <a:srgbClr val="1E1E1E"/>
                </a:solidFill>
                <a:effectLst/>
              </a:rPr>
              <a:t>serviced</a:t>
            </a:r>
            <a:r>
              <a:rPr lang="fr-FR" sz="1200" b="0" i="0" u="none" strike="noStrike" dirty="0">
                <a:solidFill>
                  <a:srgbClr val="1E1E1E"/>
                </a:solidFill>
                <a:effectLst/>
              </a:rPr>
              <a:t>, </a:t>
            </a:r>
            <a:r>
              <a:rPr lang="fr-FR" sz="1200" b="0" i="0" u="none" strike="noStrike" dirty="0" err="1">
                <a:solidFill>
                  <a:srgbClr val="1E1E1E"/>
                </a:solidFill>
                <a:effectLst/>
              </a:rPr>
              <a:t>repaired</a:t>
            </a:r>
            <a:r>
              <a:rPr lang="fr-FR" sz="1200" b="0" i="0" u="none" strike="noStrike" dirty="0">
                <a:solidFill>
                  <a:srgbClr val="1E1E1E"/>
                </a:solidFill>
                <a:effectLst/>
              </a:rPr>
              <a:t> and </a:t>
            </a:r>
            <a:r>
              <a:rPr lang="fr-FR" sz="1200" b="0" i="0" u="none" strike="noStrike" dirty="0" err="1">
                <a:solidFill>
                  <a:srgbClr val="1E1E1E"/>
                </a:solidFill>
                <a:effectLst/>
              </a:rPr>
              <a:t>dismantled</a:t>
            </a:r>
            <a:r>
              <a:rPr lang="fr-FR" sz="1200" b="0" i="0" u="none" strike="noStrike" dirty="0">
                <a:solidFill>
                  <a:srgbClr val="1E1E1E"/>
                </a:solidFill>
                <a:effectLst/>
              </a:rPr>
              <a:t>, </a:t>
            </a:r>
            <a:r>
              <a:rPr lang="fr-FR" sz="1200" b="0" i="0" u="none" strike="noStrike" dirty="0" err="1">
                <a:solidFill>
                  <a:srgbClr val="1E1E1E"/>
                </a:solidFill>
                <a:effectLst/>
              </a:rPr>
              <a:t>safety</a:t>
            </a:r>
            <a:r>
              <a:rPr lang="fr-FR" sz="1200" b="0" i="0" u="none" strike="noStrike" dirty="0">
                <a:solidFill>
                  <a:srgbClr val="1E1E1E"/>
                </a:solidFill>
                <a:effectLst/>
              </a:rPr>
              <a:t> issues </a:t>
            </a:r>
            <a:r>
              <a:rPr lang="fr-FR" sz="1200" b="0" i="0" u="none" strike="noStrike" dirty="0" err="1">
                <a:solidFill>
                  <a:srgbClr val="1E1E1E"/>
                </a:solidFill>
                <a:effectLst/>
              </a:rPr>
              <a:t>need</a:t>
            </a:r>
            <a:r>
              <a:rPr lang="fr-FR" sz="1200" b="0" i="0" u="none" strike="noStrike" dirty="0">
                <a:solidFill>
                  <a:srgbClr val="1E1E1E"/>
                </a:solidFill>
                <a:effectLst/>
              </a:rPr>
              <a:t> to </a:t>
            </a:r>
            <a:r>
              <a:rPr lang="fr-FR" sz="1200" b="0" i="0" u="none" strike="noStrike" dirty="0" err="1">
                <a:solidFill>
                  <a:srgbClr val="1E1E1E"/>
                </a:solidFill>
                <a:effectLst/>
              </a:rPr>
              <a:t>be</a:t>
            </a:r>
            <a:r>
              <a:rPr lang="fr-FR" sz="1200" b="0" i="0" u="none" strike="noStrike" dirty="0">
                <a:solidFill>
                  <a:srgbClr val="1E1E1E"/>
                </a:solidFill>
                <a:effectLst/>
              </a:rPr>
              <a:t> </a:t>
            </a:r>
            <a:r>
              <a:rPr lang="fr-FR" sz="1200" b="0" i="0" u="none" strike="noStrike" dirty="0" err="1">
                <a:solidFill>
                  <a:srgbClr val="1E1E1E"/>
                </a:solidFill>
                <a:effectLst/>
              </a:rPr>
              <a:t>carefully</a:t>
            </a:r>
            <a:r>
              <a:rPr lang="fr-FR" sz="1200" b="0" i="0" u="none" strike="noStrike" dirty="0">
                <a:solidFill>
                  <a:srgbClr val="1E1E1E"/>
                </a:solidFill>
                <a:effectLst/>
              </a:rPr>
              <a:t> </a:t>
            </a:r>
            <a:r>
              <a:rPr lang="fr-FR" sz="1200" b="0" i="0" u="none" strike="noStrike" dirty="0" err="1">
                <a:solidFill>
                  <a:srgbClr val="1E1E1E"/>
                </a:solidFill>
                <a:effectLst/>
              </a:rPr>
              <a:t>evaluated</a:t>
            </a:r>
            <a:r>
              <a:rPr lang="fr-FR" sz="1200" b="0" i="0" u="none" strike="noStrike" dirty="0">
                <a:solidFill>
                  <a:srgbClr val="1E1E1E"/>
                </a:solidFill>
                <a:effectLst/>
              </a:rPr>
              <a:t> and </a:t>
            </a:r>
            <a:r>
              <a:rPr lang="fr-FR" sz="1200" b="0" i="0" u="none" strike="noStrike" dirty="0" err="1">
                <a:solidFill>
                  <a:srgbClr val="1E1E1E"/>
                </a:solidFill>
                <a:effectLst/>
              </a:rPr>
              <a:t>considered</a:t>
            </a:r>
            <a:r>
              <a:rPr lang="fr-FR" sz="1200" b="0" i="0" u="none" strike="noStrike" dirty="0">
                <a:solidFill>
                  <a:srgbClr val="1E1E1E"/>
                </a:solidFill>
                <a:effectLst/>
              </a:rPr>
              <a:t> </a:t>
            </a:r>
            <a:r>
              <a:rPr lang="fr-FR" sz="1200" b="0" i="0" u="none" strike="noStrike" dirty="0" err="1">
                <a:solidFill>
                  <a:srgbClr val="1E1E1E"/>
                </a:solidFill>
                <a:effectLst/>
              </a:rPr>
              <a:t>particularly</a:t>
            </a:r>
            <a:r>
              <a:rPr lang="fr-FR" sz="1200" b="0" i="0" u="none" strike="noStrike" dirty="0">
                <a:solidFill>
                  <a:srgbClr val="1E1E1E"/>
                </a:solidFill>
                <a:effectLst/>
              </a:rPr>
              <a:t> </a:t>
            </a:r>
            <a:r>
              <a:rPr lang="fr-FR" sz="1200" b="0" i="0" u="none" strike="noStrike" dirty="0" err="1">
                <a:solidFill>
                  <a:srgbClr val="1E1E1E"/>
                </a:solidFill>
                <a:effectLst/>
              </a:rPr>
              <a:t>when</a:t>
            </a:r>
            <a:r>
              <a:rPr lang="fr-FR" sz="1200" b="0" i="0" u="none" strike="noStrike" dirty="0">
                <a:solidFill>
                  <a:srgbClr val="1E1E1E"/>
                </a:solidFill>
                <a:effectLst/>
              </a:rPr>
              <a:t> </a:t>
            </a:r>
            <a:r>
              <a:rPr lang="fr-FR" sz="1200" b="0" i="0" u="none" strike="noStrike" dirty="0" err="1">
                <a:solidFill>
                  <a:srgbClr val="1E1E1E"/>
                </a:solidFill>
                <a:effectLst/>
              </a:rPr>
              <a:t>servicing</a:t>
            </a:r>
            <a:r>
              <a:rPr lang="fr-FR" sz="1200" b="0" i="0" u="none" strike="noStrike" dirty="0">
                <a:solidFill>
                  <a:srgbClr val="1E1E1E"/>
                </a:solidFill>
                <a:effectLst/>
              </a:rPr>
              <a:t> </a:t>
            </a:r>
            <a:r>
              <a:rPr lang="fr-FR" sz="1200" b="0" i="0" u="none" strike="noStrike" dirty="0" err="1">
                <a:solidFill>
                  <a:srgbClr val="1E1E1E"/>
                </a:solidFill>
                <a:effectLst/>
              </a:rPr>
              <a:t>technicians</a:t>
            </a:r>
            <a:r>
              <a:rPr lang="fr-FR" sz="1200" b="0" i="0" u="none" strike="noStrike" dirty="0">
                <a:solidFill>
                  <a:srgbClr val="1E1E1E"/>
                </a:solidFill>
                <a:effectLst/>
              </a:rPr>
              <a:t> have to deal </a:t>
            </a:r>
            <a:r>
              <a:rPr lang="fr-FR" sz="1200" b="0" i="0" u="none" strike="noStrike" dirty="0" err="1">
                <a:solidFill>
                  <a:srgbClr val="1E1E1E"/>
                </a:solidFill>
                <a:effectLst/>
              </a:rPr>
              <a:t>with</a:t>
            </a:r>
            <a:r>
              <a:rPr lang="fr-FR" sz="1200" b="0" i="0" u="none" strike="noStrike" dirty="0">
                <a:solidFill>
                  <a:srgbClr val="1E1E1E"/>
                </a:solidFill>
                <a:effectLst/>
              </a:rPr>
              <a:t> </a:t>
            </a:r>
            <a:r>
              <a:rPr lang="fr-FR" sz="1200" b="0" i="0" u="none" strike="noStrike" dirty="0" err="1">
                <a:solidFill>
                  <a:srgbClr val="1E1E1E"/>
                </a:solidFill>
                <a:effectLst/>
              </a:rPr>
              <a:t>refrigerants</a:t>
            </a:r>
            <a:r>
              <a:rPr lang="fr-FR" sz="1200" b="0" i="0" u="none" strike="noStrike" dirty="0">
                <a:solidFill>
                  <a:srgbClr val="1E1E1E"/>
                </a:solidFill>
                <a:effectLst/>
              </a:rPr>
              <a:t> </a:t>
            </a:r>
            <a:r>
              <a:rPr lang="fr-FR" sz="1200" b="0" i="0" u="none" strike="noStrike" dirty="0" err="1">
                <a:solidFill>
                  <a:srgbClr val="1E1E1E"/>
                </a:solidFill>
                <a:effectLst/>
              </a:rPr>
              <a:t>with</a:t>
            </a:r>
            <a:r>
              <a:rPr lang="fr-FR" sz="1200" b="0" i="0" u="none" strike="noStrike" dirty="0">
                <a:solidFill>
                  <a:srgbClr val="1E1E1E"/>
                </a:solidFill>
                <a:effectLst/>
              </a:rPr>
              <a:t> </a:t>
            </a:r>
            <a:r>
              <a:rPr lang="fr-FR" sz="1200" b="0" i="0" u="none" strike="noStrike" dirty="0" err="1">
                <a:solidFill>
                  <a:srgbClr val="1E1E1E"/>
                </a:solidFill>
                <a:effectLst/>
              </a:rPr>
              <a:t>properties</a:t>
            </a:r>
            <a:r>
              <a:rPr lang="fr-FR" sz="1200" b="0" i="0" u="none" strike="noStrike" dirty="0">
                <a:solidFill>
                  <a:srgbClr val="1E1E1E"/>
                </a:solidFill>
                <a:effectLst/>
              </a:rPr>
              <a:t> </a:t>
            </a:r>
            <a:r>
              <a:rPr lang="fr-FR" sz="1200" b="0" i="0" u="none" strike="noStrike" dirty="0" err="1">
                <a:solidFill>
                  <a:srgbClr val="1E1E1E"/>
                </a:solidFill>
                <a:effectLst/>
              </a:rPr>
              <a:t>that</a:t>
            </a:r>
            <a:r>
              <a:rPr lang="fr-FR" sz="1200" b="0" i="0" u="none" strike="noStrike" dirty="0">
                <a:solidFill>
                  <a:srgbClr val="1E1E1E"/>
                </a:solidFill>
                <a:effectLst/>
              </a:rPr>
              <a:t> </a:t>
            </a:r>
            <a:r>
              <a:rPr lang="fr-FR" sz="1200" b="0" i="0" u="none" strike="noStrike" dirty="0" err="1">
                <a:solidFill>
                  <a:srgbClr val="1E1E1E"/>
                </a:solidFill>
                <a:effectLst/>
              </a:rPr>
              <a:t>they</a:t>
            </a:r>
            <a:r>
              <a:rPr lang="fr-FR" sz="1200" b="0" i="0" u="none" strike="noStrike" dirty="0">
                <a:solidFill>
                  <a:srgbClr val="1E1E1E"/>
                </a:solidFill>
                <a:effectLst/>
              </a:rPr>
              <a:t> </a:t>
            </a:r>
            <a:r>
              <a:rPr lang="fr-FR" sz="1200" b="0" i="0" u="none" strike="noStrike" dirty="0" err="1">
                <a:solidFill>
                  <a:srgbClr val="1E1E1E"/>
                </a:solidFill>
                <a:effectLst/>
              </a:rPr>
              <a:t>were</a:t>
            </a:r>
            <a:r>
              <a:rPr lang="fr-FR" sz="1200" b="0" i="0" u="none" strike="noStrike" dirty="0">
                <a:solidFill>
                  <a:srgbClr val="1E1E1E"/>
                </a:solidFill>
                <a:effectLst/>
              </a:rPr>
              <a:t> </a:t>
            </a:r>
            <a:r>
              <a:rPr lang="fr-FR" sz="1200" b="0" i="0" u="none" strike="noStrike" dirty="0" err="1">
                <a:solidFill>
                  <a:srgbClr val="1E1E1E"/>
                </a:solidFill>
                <a:effectLst/>
              </a:rPr>
              <a:t>previously</a:t>
            </a:r>
            <a:r>
              <a:rPr lang="fr-FR" sz="1200" b="0" i="0" u="none" strike="noStrike" dirty="0">
                <a:solidFill>
                  <a:srgbClr val="1E1E1E"/>
                </a:solidFill>
                <a:effectLst/>
              </a:rPr>
              <a:t> not </a:t>
            </a:r>
            <a:r>
              <a:rPr lang="fr-FR" sz="1200" b="0" i="0" u="none" strike="noStrike" dirty="0" err="1">
                <a:solidFill>
                  <a:srgbClr val="1E1E1E"/>
                </a:solidFill>
                <a:effectLst/>
              </a:rPr>
              <a:t>familiar</a:t>
            </a:r>
            <a:r>
              <a:rPr lang="fr-FR" sz="1200" b="0" i="0" u="none" strike="noStrike" dirty="0">
                <a:solidFill>
                  <a:srgbClr val="1E1E1E"/>
                </a:solidFill>
                <a:effectLst/>
              </a:rPr>
              <a:t> </a:t>
            </a:r>
            <a:r>
              <a:rPr lang="fr-FR" sz="1200" b="0" i="0" u="none" strike="noStrike" dirty="0" err="1">
                <a:solidFill>
                  <a:srgbClr val="1E1E1E"/>
                </a:solidFill>
                <a:effectLst/>
              </a:rPr>
              <a:t>with</a:t>
            </a:r>
            <a:r>
              <a:rPr lang="fr-FR" sz="1200" b="0" i="0" u="none" strike="noStrike" dirty="0">
                <a:solidFill>
                  <a:srgbClr val="1E1E1E"/>
                </a:solidFill>
                <a:effectLst/>
              </a:rPr>
              <a:t>. It </a:t>
            </a:r>
            <a:r>
              <a:rPr lang="fr-FR" sz="1200" b="0" i="0" u="none" strike="noStrike" dirty="0" err="1">
                <a:solidFill>
                  <a:srgbClr val="1E1E1E"/>
                </a:solidFill>
                <a:effectLst/>
              </a:rPr>
              <a:t>is</a:t>
            </a:r>
            <a:r>
              <a:rPr lang="fr-FR" sz="1200" b="0" i="0" u="none" strike="noStrike" dirty="0">
                <a:solidFill>
                  <a:srgbClr val="1E1E1E"/>
                </a:solidFill>
                <a:effectLst/>
              </a:rPr>
              <a:t> </a:t>
            </a:r>
            <a:r>
              <a:rPr lang="fr-FR" sz="1200" b="0" i="0" u="none" strike="noStrike" dirty="0" err="1">
                <a:solidFill>
                  <a:srgbClr val="1E1E1E"/>
                </a:solidFill>
                <a:effectLst/>
              </a:rPr>
              <a:t>therefore</a:t>
            </a:r>
            <a:r>
              <a:rPr lang="fr-FR" sz="1200" b="0" i="0" u="none" strike="noStrike" dirty="0">
                <a:solidFill>
                  <a:srgbClr val="1E1E1E"/>
                </a:solidFill>
                <a:effectLst/>
              </a:rPr>
              <a:t> important </a:t>
            </a:r>
            <a:r>
              <a:rPr lang="fr-FR" sz="1200" b="0" i="0" u="none" strike="noStrike" dirty="0" err="1">
                <a:solidFill>
                  <a:srgbClr val="1E1E1E"/>
                </a:solidFill>
                <a:effectLst/>
              </a:rPr>
              <a:t>that</a:t>
            </a:r>
            <a:r>
              <a:rPr lang="fr-FR" sz="1200" b="0" i="0" u="none" strike="noStrike" dirty="0">
                <a:solidFill>
                  <a:srgbClr val="1E1E1E"/>
                </a:solidFill>
                <a:effectLst/>
              </a:rPr>
              <a:t> the </a:t>
            </a:r>
            <a:r>
              <a:rPr lang="fr-FR" sz="1200" b="0" i="0" u="none" strike="noStrike" dirty="0" err="1">
                <a:solidFill>
                  <a:srgbClr val="1E1E1E"/>
                </a:solidFill>
                <a:effectLst/>
              </a:rPr>
              <a:t>refrigeration</a:t>
            </a:r>
            <a:r>
              <a:rPr lang="fr-FR" sz="1200" b="0" i="0" u="none" strike="noStrike" dirty="0">
                <a:solidFill>
                  <a:srgbClr val="1E1E1E"/>
                </a:solidFill>
                <a:effectLst/>
              </a:rPr>
              <a:t> and </a:t>
            </a:r>
            <a:r>
              <a:rPr lang="fr-FR" sz="1200" b="0" i="0" u="none" strike="noStrike" dirty="0" err="1">
                <a:solidFill>
                  <a:srgbClr val="1E1E1E"/>
                </a:solidFill>
                <a:effectLst/>
              </a:rPr>
              <a:t>airconditioning</a:t>
            </a:r>
            <a:r>
              <a:rPr lang="fr-FR" sz="1200" b="0" i="0" u="none" strike="noStrike" dirty="0">
                <a:solidFill>
                  <a:srgbClr val="1E1E1E"/>
                </a:solidFill>
                <a:effectLst/>
              </a:rPr>
              <a:t> </a:t>
            </a:r>
            <a:r>
              <a:rPr lang="fr-FR" sz="1200" b="0" i="0" u="none" strike="noStrike" dirty="0" err="1">
                <a:solidFill>
                  <a:srgbClr val="1E1E1E"/>
                </a:solidFill>
                <a:effectLst/>
              </a:rPr>
              <a:t>industry</a:t>
            </a:r>
            <a:r>
              <a:rPr lang="fr-FR" sz="1200" b="0" i="0" u="none" strike="noStrike" dirty="0">
                <a:solidFill>
                  <a:srgbClr val="1E1E1E"/>
                </a:solidFill>
                <a:effectLst/>
              </a:rPr>
              <a:t> </a:t>
            </a:r>
            <a:r>
              <a:rPr lang="fr-FR" sz="1200" b="0" i="0" u="none" strike="noStrike" dirty="0" err="1">
                <a:solidFill>
                  <a:srgbClr val="1E1E1E"/>
                </a:solidFill>
                <a:effectLst/>
              </a:rPr>
              <a:t>adapts</a:t>
            </a:r>
            <a:r>
              <a:rPr lang="fr-FR" sz="1200" b="0" i="0" u="none" strike="noStrike" dirty="0">
                <a:solidFill>
                  <a:srgbClr val="1E1E1E"/>
                </a:solidFill>
                <a:effectLst/>
              </a:rPr>
              <a:t> to </a:t>
            </a:r>
            <a:r>
              <a:rPr lang="fr-FR" sz="1200" b="0" i="0" u="none" strike="noStrike" dirty="0" err="1">
                <a:solidFill>
                  <a:srgbClr val="1E1E1E"/>
                </a:solidFill>
                <a:effectLst/>
              </a:rPr>
              <a:t>both</a:t>
            </a:r>
            <a:r>
              <a:rPr lang="fr-FR" sz="1200" b="0" i="0" u="none" strike="noStrike" dirty="0">
                <a:solidFill>
                  <a:srgbClr val="1E1E1E"/>
                </a:solidFill>
                <a:effectLst/>
              </a:rPr>
              <a:t> the </a:t>
            </a:r>
            <a:r>
              <a:rPr lang="fr-FR" sz="1200" b="0" i="0" u="none" strike="noStrike" dirty="0" err="1">
                <a:solidFill>
                  <a:srgbClr val="1E1E1E"/>
                </a:solidFill>
                <a:effectLst/>
              </a:rPr>
              <a:t>technical</a:t>
            </a:r>
            <a:r>
              <a:rPr lang="fr-FR" sz="1200" b="0" i="0" u="none" strike="noStrike" dirty="0">
                <a:solidFill>
                  <a:srgbClr val="1E1E1E"/>
                </a:solidFill>
                <a:effectLst/>
              </a:rPr>
              <a:t> and </a:t>
            </a:r>
            <a:r>
              <a:rPr lang="fr-FR" sz="1200" b="0" i="0" u="none" strike="noStrike" dirty="0" err="1">
                <a:solidFill>
                  <a:srgbClr val="1E1E1E"/>
                </a:solidFill>
                <a:effectLst/>
              </a:rPr>
              <a:t>safety</a:t>
            </a:r>
            <a:r>
              <a:rPr lang="fr-FR" sz="1200" b="0" i="0" u="none" strike="noStrike" dirty="0">
                <a:solidFill>
                  <a:srgbClr val="1E1E1E"/>
                </a:solidFill>
                <a:effectLst/>
              </a:rPr>
              <a:t> issues </a:t>
            </a:r>
            <a:r>
              <a:rPr lang="fr-FR" sz="1200" b="0" i="0" u="none" strike="noStrike" dirty="0" err="1">
                <a:solidFill>
                  <a:srgbClr val="1E1E1E"/>
                </a:solidFill>
                <a:effectLst/>
              </a:rPr>
              <a:t>concerning</a:t>
            </a:r>
            <a:r>
              <a:rPr lang="fr-FR" sz="1200" b="0" i="0" u="none" strike="noStrike" dirty="0">
                <a:solidFill>
                  <a:srgbClr val="1E1E1E"/>
                </a:solidFill>
                <a:effectLst/>
              </a:rPr>
              <a:t> </a:t>
            </a:r>
            <a:r>
              <a:rPr lang="fr-FR" sz="1200" b="0" i="0" u="none" strike="noStrike" dirty="0" err="1">
                <a:solidFill>
                  <a:srgbClr val="1E1E1E"/>
                </a:solidFill>
                <a:effectLst/>
              </a:rPr>
              <a:t>these</a:t>
            </a:r>
            <a:r>
              <a:rPr lang="fr-FR" sz="1200" b="0" i="0" u="none" strike="noStrike" dirty="0">
                <a:solidFill>
                  <a:srgbClr val="1E1E1E"/>
                </a:solidFill>
                <a:effectLst/>
              </a:rPr>
              <a:t> </a:t>
            </a:r>
            <a:r>
              <a:rPr lang="fr-FR" sz="1200" b="0" i="0" u="none" strike="noStrike" dirty="0" err="1">
                <a:solidFill>
                  <a:srgbClr val="1E1E1E"/>
                </a:solidFill>
                <a:effectLst/>
              </a:rPr>
              <a:t>refrigerants</a:t>
            </a:r>
            <a:r>
              <a:rPr lang="fr-FR" sz="1200" b="0" i="0" u="none" strike="noStrike" dirty="0">
                <a:solidFill>
                  <a:srgbClr val="1E1E1E"/>
                </a:solidFill>
                <a:effectLst/>
              </a:rPr>
              <a:t>.</a:t>
            </a:r>
            <a:endParaRPr lang="en-GB" sz="1200" dirty="0"/>
          </a:p>
        </p:txBody>
      </p:sp>
      <p:sp>
        <p:nvSpPr>
          <p:cNvPr id="15" name="TextBox 14">
            <a:extLst>
              <a:ext uri="{FF2B5EF4-FFF2-40B4-BE49-F238E27FC236}">
                <a16:creationId xmlns:a16="http://schemas.microsoft.com/office/drawing/2014/main" id="{539AAC65-6C34-526B-B5EA-1597EFA4C3BB}"/>
              </a:ext>
            </a:extLst>
          </p:cNvPr>
          <p:cNvSpPr txBox="1"/>
          <p:nvPr/>
        </p:nvSpPr>
        <p:spPr>
          <a:xfrm>
            <a:off x="6604226" y="5194369"/>
            <a:ext cx="3072296"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b="0" i="0" u="none" strike="noStrike" kern="1200" cap="none" spc="0" normalizeH="0" baseline="0" noProof="0" dirty="0">
              <a:ln>
                <a:noFill/>
              </a:ln>
              <a:solidFill>
                <a:srgbClr val="1B3A7F"/>
              </a:solidFill>
              <a:effectLst/>
              <a:uLnTx/>
              <a:uFillTx/>
              <a:ea typeface="+mn-ea"/>
              <a:cs typeface="+mn-cs"/>
            </a:endParaRPr>
          </a:p>
        </p:txBody>
      </p:sp>
      <p:sp>
        <p:nvSpPr>
          <p:cNvPr id="22" name="Ellipse 21">
            <a:extLst>
              <a:ext uri="{FF2B5EF4-FFF2-40B4-BE49-F238E27FC236}">
                <a16:creationId xmlns:a16="http://schemas.microsoft.com/office/drawing/2014/main" id="{850C45A3-9514-15CC-7044-C221A350C3E6}"/>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222490F7-CF60-AF59-A4D8-9FDC40CD340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0" name="Text Box 6">
            <a:extLst>
              <a:ext uri="{FF2B5EF4-FFF2-40B4-BE49-F238E27FC236}">
                <a16:creationId xmlns:a16="http://schemas.microsoft.com/office/drawing/2014/main" id="{0BFC4213-FF96-B5AC-4F36-D70A3BE049DD}"/>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9" name="Ellipse 8">
            <a:hlinkClick r:id="rId5" action="ppaction://hlinksldjump"/>
            <a:extLst>
              <a:ext uri="{FF2B5EF4-FFF2-40B4-BE49-F238E27FC236}">
                <a16:creationId xmlns:a16="http://schemas.microsoft.com/office/drawing/2014/main" id="{AD13B601-F486-EEA7-47CA-6A5DA6800781}"/>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6" name="Graphique 15" descr="Cercle avec flèche gauche avec un remplissage uni">
            <a:hlinkClick r:id="rId5" action="ppaction://hlinksldjump"/>
            <a:extLst>
              <a:ext uri="{FF2B5EF4-FFF2-40B4-BE49-F238E27FC236}">
                <a16:creationId xmlns:a16="http://schemas.microsoft.com/office/drawing/2014/main" id="{C79192C4-BB4C-9E58-872F-E12653AEB2C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17" name="Ellipse 16">
            <a:hlinkClick r:id="rId7" action="ppaction://hlinksldjump"/>
            <a:extLst>
              <a:ext uri="{FF2B5EF4-FFF2-40B4-BE49-F238E27FC236}">
                <a16:creationId xmlns:a16="http://schemas.microsoft.com/office/drawing/2014/main" id="{E5FCE37D-0516-D809-3C47-84E6EA108894}"/>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7" action="ppaction://hlinksldjump"/>
            <a:extLst>
              <a:ext uri="{FF2B5EF4-FFF2-40B4-BE49-F238E27FC236}">
                <a16:creationId xmlns:a16="http://schemas.microsoft.com/office/drawing/2014/main" id="{2D64D710-AF53-9700-1B79-4654BC1A08E8}"/>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 name="TextBox 5">
            <a:extLst>
              <a:ext uri="{FF2B5EF4-FFF2-40B4-BE49-F238E27FC236}">
                <a16:creationId xmlns:a16="http://schemas.microsoft.com/office/drawing/2014/main" id="{9E3346A9-D880-B1C3-79D2-FF8133ED9586}"/>
              </a:ext>
            </a:extLst>
          </p:cNvPr>
          <p:cNvSpPr txBox="1"/>
          <p:nvPr/>
        </p:nvSpPr>
        <p:spPr>
          <a:xfrm>
            <a:off x="6624565" y="6366591"/>
            <a:ext cx="3861408" cy="369332"/>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Léalo en </a:t>
            </a:r>
            <a:r>
              <a:rPr kumimoji="0" lang="en-US"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español</a:t>
            </a:r>
            <a:r>
              <a:rPr kumimoji="0" lang="en-US"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 </a:t>
            </a:r>
            <a:r>
              <a:rPr kumimoji="0" lang="en-US"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aquí</a:t>
            </a:r>
            <a:endParaRPr kumimoji="0" lang="en-US" b="0" i="0" u="none" strike="noStrike" kern="1200" cap="none" spc="0" normalizeH="0" baseline="0" noProof="0" dirty="0">
              <a:ln>
                <a:noFill/>
              </a:ln>
              <a:solidFill>
                <a:srgbClr val="1B3A7F"/>
              </a:solidFill>
              <a:effectLst/>
              <a:uLnTx/>
              <a:uFillTx/>
              <a:ea typeface="+mn-ea"/>
              <a:cs typeface="+mn-cs"/>
            </a:endParaRPr>
          </a:p>
        </p:txBody>
      </p:sp>
      <p:sp>
        <p:nvSpPr>
          <p:cNvPr id="3" name="TextBox 10">
            <a:extLst>
              <a:ext uri="{FF2B5EF4-FFF2-40B4-BE49-F238E27FC236}">
                <a16:creationId xmlns:a16="http://schemas.microsoft.com/office/drawing/2014/main" id="{81D93FB8-6341-2613-97CB-8C88D5BE3178}"/>
              </a:ext>
            </a:extLst>
          </p:cNvPr>
          <p:cNvSpPr txBox="1"/>
          <p:nvPr/>
        </p:nvSpPr>
        <p:spPr>
          <a:xfrm>
            <a:off x="6624565" y="5997259"/>
            <a:ext cx="3861408" cy="369332"/>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b="0" i="0" u="none" strike="noStrike" kern="1200" cap="none" spc="0" normalizeH="0" baseline="0" noProof="0" dirty="0">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Читать на русском здесь</a:t>
            </a:r>
            <a:endParaRPr kumimoji="0" lang="en-US" b="0" i="0" u="none" strike="noStrike" kern="1200" cap="none" spc="0" normalizeH="0" baseline="0" noProof="0" dirty="0">
              <a:ln>
                <a:noFill/>
              </a:ln>
              <a:solidFill>
                <a:srgbClr val="1B3A7F"/>
              </a:solidFill>
              <a:effectLst/>
              <a:uLnTx/>
              <a:uFillTx/>
              <a:ea typeface="+mn-ea"/>
              <a:cs typeface="+mn-cs"/>
            </a:endParaRPr>
          </a:p>
        </p:txBody>
      </p:sp>
      <p:sp>
        <p:nvSpPr>
          <p:cNvPr id="21" name="TextBox 1">
            <a:extLst>
              <a:ext uri="{FF2B5EF4-FFF2-40B4-BE49-F238E27FC236}">
                <a16:creationId xmlns:a16="http://schemas.microsoft.com/office/drawing/2014/main" id="{7BC61995-193F-A9D2-D93C-6A7D70D1FD46}"/>
              </a:ext>
            </a:extLst>
          </p:cNvPr>
          <p:cNvSpPr txBox="1"/>
          <p:nvPr/>
        </p:nvSpPr>
        <p:spPr>
          <a:xfrm>
            <a:off x="6604226" y="5571583"/>
            <a:ext cx="3072296" cy="369332"/>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b="0" i="0" u="none" strike="noStrike" kern="1200" cap="none" spc="0" normalizeH="0" baseline="0" noProof="0" dirty="0">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Lisez-le </a:t>
            </a:r>
            <a:r>
              <a:rPr kumimoji="0" lang="en-GB" b="0" i="0" u="none" strike="noStrike" kern="1200" cap="none" spc="0" normalizeH="0" baseline="0" noProof="0" dirty="0" err="1">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en</a:t>
            </a:r>
            <a:r>
              <a:rPr kumimoji="0" lang="en-GB" b="0" i="0" u="none" strike="noStrike" kern="1200" cap="none" spc="0" normalizeH="0" baseline="0" noProof="0" dirty="0">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 </a:t>
            </a:r>
            <a:r>
              <a:rPr kumimoji="0" lang="en-GB" b="0" i="0" u="none" strike="noStrike" kern="1200" cap="none" spc="0" normalizeH="0" baseline="0" noProof="0" dirty="0" err="1">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français</a:t>
            </a:r>
            <a:r>
              <a:rPr kumimoji="0" lang="en-GB" b="0" i="0" u="none" strike="noStrike" kern="1200" cap="none" spc="0" normalizeH="0" baseline="0" noProof="0" dirty="0">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 </a:t>
            </a:r>
            <a:r>
              <a:rPr kumimoji="0" lang="en-GB" b="0" i="0" u="none" strike="noStrike" kern="1200" cap="none" spc="0" normalizeH="0" baseline="0" noProof="0" dirty="0" err="1">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ici</a:t>
            </a:r>
            <a:endParaRPr kumimoji="0" lang="en-US" b="0" i="0" u="none" strike="noStrike" kern="1200" cap="none" spc="0" normalizeH="0" baseline="0" noProof="0" dirty="0">
              <a:ln>
                <a:noFill/>
              </a:ln>
              <a:solidFill>
                <a:srgbClr val="1B3A7F"/>
              </a:solidFill>
              <a:effectLst/>
              <a:uLnTx/>
              <a:uFillTx/>
              <a:ea typeface="+mn-ea"/>
              <a:cs typeface="+mn-cs"/>
            </a:endParaRPr>
          </a:p>
        </p:txBody>
      </p:sp>
      <p:pic>
        <p:nvPicPr>
          <p:cNvPr id="23" name="Image 22" descr="Une image contenant texte, Visage humain, habits, journal&#10;&#10;Description générée automatiquement">
            <a:hlinkClick r:id="rId3"/>
            <a:extLst>
              <a:ext uri="{FF2B5EF4-FFF2-40B4-BE49-F238E27FC236}">
                <a16:creationId xmlns:a16="http://schemas.microsoft.com/office/drawing/2014/main" id="{8D02C9EE-F3A9-4832-D782-C74D3673893A}"/>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447743" y="918578"/>
            <a:ext cx="3373497" cy="4771707"/>
          </a:xfrm>
          <a:prstGeom prst="rect">
            <a:avLst/>
          </a:prstGeom>
        </p:spPr>
      </p:pic>
    </p:spTree>
    <p:extLst>
      <p:ext uri="{BB962C8B-B14F-4D97-AF65-F5344CB8AC3E}">
        <p14:creationId xmlns:p14="http://schemas.microsoft.com/office/powerpoint/2010/main" val="3325093005"/>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7" grpId="0" animBg="1"/>
    </p:bld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480520-DD0A-B59B-261C-1B4233F5709D}"/>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680343B6-8C7B-C4D6-6FA7-C31EDCFDE8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18B3620A-0B7D-092A-91F3-9791B31D67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09CCCD55-C204-912D-F3B4-D1931134AD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3DBC3B70-319F-3804-B574-C7E96C1099F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98F18EA1-3455-A461-A923-DE76FDFC68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Oval 41">
            <a:extLst>
              <a:ext uri="{FF2B5EF4-FFF2-40B4-BE49-F238E27FC236}">
                <a16:creationId xmlns:a16="http://schemas.microsoft.com/office/drawing/2014/main" id="{8D92F248-1EF0-2E70-7C83-99B39E60A39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B0EB02D2-768C-AC30-9D8F-C8EFB24E7D7A}"/>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6151D997-26F9-150C-D130-D9A68594BB49}"/>
              </a:ext>
            </a:extLst>
          </p:cNvPr>
          <p:cNvSpPr txBox="1"/>
          <p:nvPr/>
        </p:nvSpPr>
        <p:spPr>
          <a:xfrm>
            <a:off x="6448860" y="1053463"/>
            <a:ext cx="5470159" cy="1325563"/>
          </a:xfrm>
        </p:spPr>
        <p:txBody>
          <a:bodyPr vert="horz" lIns="91440" tIns="45720" rIns="91440" bIns="45720" rtlCol="0" anchor="ctr">
            <a:noAutofit/>
          </a:bodyPr>
          <a:lstStyle/>
          <a:p>
            <a:pPr>
              <a:spcBef>
                <a:spcPts val="375"/>
              </a:spcBef>
              <a:spcAft>
                <a:spcPts val="375"/>
              </a:spcAft>
            </a:pPr>
            <a:r>
              <a:rPr lang="fr-FR" sz="2700" i="0" u="none" strike="noStrike" dirty="0">
                <a:solidFill>
                  <a:srgbClr val="1E1E1E"/>
                </a:solidFill>
                <a:effectLst/>
              </a:rPr>
              <a:t>Safe Use of HCFC Alternatives in </a:t>
            </a:r>
            <a:r>
              <a:rPr lang="fr-FR" sz="2700" i="0" u="none" strike="noStrike" dirty="0" err="1">
                <a:solidFill>
                  <a:srgbClr val="1E1E1E"/>
                </a:solidFill>
                <a:effectLst/>
              </a:rPr>
              <a:t>Refrigeration</a:t>
            </a:r>
            <a:r>
              <a:rPr lang="fr-FR" sz="2700" i="0" u="none" strike="noStrike" dirty="0">
                <a:solidFill>
                  <a:srgbClr val="1E1E1E"/>
                </a:solidFill>
                <a:effectLst/>
              </a:rPr>
              <a:t> and Air-</a:t>
            </a:r>
            <a:r>
              <a:rPr lang="fr-FR" sz="2700" i="0" u="none" strike="noStrike" dirty="0" err="1">
                <a:solidFill>
                  <a:srgbClr val="1E1E1E"/>
                </a:solidFill>
                <a:effectLst/>
              </a:rPr>
              <a:t>Conditioning</a:t>
            </a:r>
            <a:r>
              <a:rPr lang="fr-FR" sz="2700" i="0" u="none" strike="noStrike" dirty="0">
                <a:solidFill>
                  <a:srgbClr val="1E1E1E"/>
                </a:solidFill>
                <a:effectLst/>
              </a:rPr>
              <a:t>: </a:t>
            </a:r>
            <a:r>
              <a:rPr lang="fr-FR" sz="2700" i="0" u="none" strike="noStrike" dirty="0" err="1">
                <a:solidFill>
                  <a:srgbClr val="1E1E1E"/>
                </a:solidFill>
                <a:effectLst/>
              </a:rPr>
              <a:t>Higher</a:t>
            </a:r>
            <a:r>
              <a:rPr lang="fr-FR" sz="2700" i="0" u="none" strike="noStrike" dirty="0">
                <a:solidFill>
                  <a:srgbClr val="1E1E1E"/>
                </a:solidFill>
                <a:effectLst/>
              </a:rPr>
              <a:t> </a:t>
            </a:r>
            <a:r>
              <a:rPr lang="fr-FR" sz="2700" i="0" u="none" strike="noStrike" dirty="0" err="1">
                <a:solidFill>
                  <a:srgbClr val="1E1E1E"/>
                </a:solidFill>
                <a:effectLst/>
              </a:rPr>
              <a:t>Toxicity</a:t>
            </a:r>
            <a:r>
              <a:rPr lang="fr-FR" sz="2700" i="0" u="none" strike="noStrike" dirty="0">
                <a:solidFill>
                  <a:srgbClr val="1E1E1E"/>
                </a:solidFill>
                <a:effectLst/>
              </a:rPr>
              <a:t> </a:t>
            </a:r>
            <a:r>
              <a:rPr lang="fr-FR" sz="2700" i="0" u="none" strike="noStrike" dirty="0" err="1">
                <a:solidFill>
                  <a:srgbClr val="1E1E1E"/>
                </a:solidFill>
                <a:effectLst/>
              </a:rPr>
              <a:t>Refrigerants</a:t>
            </a:r>
            <a:r>
              <a:rPr lang="fr-FR" sz="2700" dirty="0">
                <a:solidFill>
                  <a:srgbClr val="1E1E1E"/>
                </a:solidFill>
              </a:rPr>
              <a:t> </a:t>
            </a:r>
            <a:r>
              <a:rPr lang="fr-FR" sz="2700" i="0" u="none" strike="noStrike" dirty="0">
                <a:solidFill>
                  <a:srgbClr val="1E1E1E"/>
                </a:solidFill>
                <a:effectLst/>
              </a:rPr>
              <a:t>(2015) </a:t>
            </a:r>
          </a:p>
        </p:txBody>
      </p:sp>
      <p:sp>
        <p:nvSpPr>
          <p:cNvPr id="10" name="Content Placeholder 2">
            <a:extLst>
              <a:ext uri="{FF2B5EF4-FFF2-40B4-BE49-F238E27FC236}">
                <a16:creationId xmlns:a16="http://schemas.microsoft.com/office/drawing/2014/main" id="{0F88668E-200C-1A9A-D5E0-6A373C806DEA}"/>
              </a:ext>
            </a:extLst>
          </p:cNvPr>
          <p:cNvSpPr>
            <a:spLocks noGrp="1"/>
          </p:cNvSpPr>
          <p:nvPr>
            <p:ph idx="4294967295"/>
          </p:nvPr>
        </p:nvSpPr>
        <p:spPr>
          <a:xfrm>
            <a:off x="6434072" y="2409629"/>
            <a:ext cx="5470159" cy="2916000"/>
          </a:xfrm>
          <a:prstGeom prst="rect">
            <a:avLst/>
          </a:prstGeom>
        </p:spPr>
        <p:txBody>
          <a:bodyPr vert="horz" lIns="91440" tIns="45720" rIns="91440" bIns="45720" rtlCol="0">
            <a:normAutofit/>
          </a:bodyPr>
          <a:lstStyle/>
          <a:p>
            <a:pPr marL="0" indent="0">
              <a:lnSpc>
                <a:spcPct val="110000"/>
              </a:lnSpc>
              <a:spcBef>
                <a:spcPts val="0"/>
              </a:spcBef>
              <a:buNone/>
            </a:pPr>
            <a:r>
              <a:rPr lang="fr-FR" sz="1150" b="0" i="0" u="none" strike="noStrike" dirty="0">
                <a:solidFill>
                  <a:srgbClr val="1E1E1E"/>
                </a:solidFill>
                <a:effectLst/>
              </a:rPr>
              <a:t>As the phase out of </a:t>
            </a:r>
            <a:r>
              <a:rPr lang="fr-FR" sz="1150" b="0" i="0" u="none" strike="noStrike" dirty="0" err="1">
                <a:solidFill>
                  <a:srgbClr val="1E1E1E"/>
                </a:solidFill>
                <a:effectLst/>
              </a:rPr>
              <a:t>hydrochlorofluorocarbons</a:t>
            </a:r>
            <a:r>
              <a:rPr lang="fr-FR" sz="1150" b="0" i="0" u="none" strike="noStrike" dirty="0">
                <a:solidFill>
                  <a:srgbClr val="1E1E1E"/>
                </a:solidFill>
                <a:effectLst/>
              </a:rPr>
              <a:t> (</a:t>
            </a:r>
            <a:r>
              <a:rPr lang="fr-FR" sz="1150" b="0" i="0" u="none" strike="noStrike" dirty="0" err="1">
                <a:solidFill>
                  <a:srgbClr val="1E1E1E"/>
                </a:solidFill>
                <a:effectLst/>
              </a:rPr>
              <a:t>HCFCs</a:t>
            </a:r>
            <a:r>
              <a:rPr lang="fr-FR" sz="1150" b="0" i="0" u="none" strike="noStrike" dirty="0">
                <a:solidFill>
                  <a:srgbClr val="1E1E1E"/>
                </a:solidFill>
                <a:effectLst/>
              </a:rPr>
              <a:t>) progresses, </a:t>
            </a:r>
            <a:r>
              <a:rPr lang="fr-FR" sz="1150" b="0" i="0" u="none" strike="noStrike" dirty="0" err="1">
                <a:solidFill>
                  <a:srgbClr val="1E1E1E"/>
                </a:solidFill>
                <a:effectLst/>
              </a:rPr>
              <a:t>it</a:t>
            </a:r>
            <a:r>
              <a:rPr lang="fr-FR" sz="1150" b="0" i="0" u="none" strike="noStrike" dirty="0">
                <a:solidFill>
                  <a:srgbClr val="1E1E1E"/>
                </a:solidFill>
                <a:effectLst/>
              </a:rPr>
              <a:t> </a:t>
            </a:r>
            <a:r>
              <a:rPr lang="fr-FR" sz="1150" b="0" i="0" u="none" strike="noStrike" dirty="0" err="1">
                <a:solidFill>
                  <a:srgbClr val="1E1E1E"/>
                </a:solidFill>
                <a:effectLst/>
              </a:rPr>
              <a:t>is</a:t>
            </a:r>
            <a:r>
              <a:rPr lang="fr-FR" sz="1150" b="0" i="0" u="none" strike="noStrike" dirty="0">
                <a:solidFill>
                  <a:srgbClr val="1E1E1E"/>
                </a:solidFill>
                <a:effectLst/>
              </a:rPr>
              <a:t> </a:t>
            </a:r>
            <a:r>
              <a:rPr lang="fr-FR" sz="1150" b="0" i="0" u="none" strike="noStrike" dirty="0" err="1">
                <a:solidFill>
                  <a:srgbClr val="1E1E1E"/>
                </a:solidFill>
                <a:effectLst/>
              </a:rPr>
              <a:t>expected</a:t>
            </a:r>
            <a:r>
              <a:rPr lang="fr-FR" sz="1150" b="0" i="0" u="none" strike="noStrike" dirty="0">
                <a:solidFill>
                  <a:srgbClr val="1E1E1E"/>
                </a:solidFill>
                <a:effectLst/>
              </a:rPr>
              <a:t> </a:t>
            </a:r>
            <a:r>
              <a:rPr lang="fr-FR" sz="1150" b="0" i="0" u="none" strike="noStrike" dirty="0" err="1">
                <a:solidFill>
                  <a:srgbClr val="1E1E1E"/>
                </a:solidFill>
                <a:effectLst/>
              </a:rPr>
              <a:t>that</a:t>
            </a:r>
            <a:r>
              <a:rPr lang="fr-FR" sz="1150" b="0" i="0" u="none" strike="noStrike" dirty="0">
                <a:solidFill>
                  <a:srgbClr val="1E1E1E"/>
                </a:solidFill>
                <a:effectLst/>
              </a:rPr>
              <a:t> </a:t>
            </a:r>
            <a:r>
              <a:rPr lang="fr-FR" sz="1150" b="0" i="0" u="none" strike="noStrike" dirty="0" err="1">
                <a:solidFill>
                  <a:srgbClr val="1E1E1E"/>
                </a:solidFill>
                <a:effectLst/>
              </a:rPr>
              <a:t>there</a:t>
            </a:r>
            <a:r>
              <a:rPr lang="fr-FR" sz="1150" b="0" i="0" u="none" strike="noStrike" dirty="0">
                <a:solidFill>
                  <a:srgbClr val="1E1E1E"/>
                </a:solidFill>
                <a:effectLst/>
              </a:rPr>
              <a:t> </a:t>
            </a:r>
            <a:r>
              <a:rPr lang="fr-FR" sz="1150" b="0" i="0" u="none" strike="noStrike" dirty="0" err="1">
                <a:solidFill>
                  <a:srgbClr val="1E1E1E"/>
                </a:solidFill>
                <a:effectLst/>
              </a:rPr>
              <a:t>will</a:t>
            </a:r>
            <a:r>
              <a:rPr lang="fr-FR" sz="1150" b="0" i="0" u="none" strike="noStrike" dirty="0">
                <a:solidFill>
                  <a:srgbClr val="1E1E1E"/>
                </a:solidFill>
                <a:effectLst/>
              </a:rPr>
              <a:t> </a:t>
            </a:r>
            <a:r>
              <a:rPr lang="fr-FR" sz="1150" b="0" i="0" u="none" strike="noStrike" dirty="0" err="1">
                <a:solidFill>
                  <a:srgbClr val="1E1E1E"/>
                </a:solidFill>
                <a:effectLst/>
              </a:rPr>
              <a:t>be</a:t>
            </a:r>
            <a:r>
              <a:rPr lang="fr-FR" sz="1150" b="0" i="0" u="none" strike="noStrike" dirty="0">
                <a:solidFill>
                  <a:srgbClr val="1E1E1E"/>
                </a:solidFill>
                <a:effectLst/>
              </a:rPr>
              <a:t> a </a:t>
            </a:r>
            <a:r>
              <a:rPr lang="fr-FR" sz="1150" b="0" i="0" u="none" strike="noStrike" dirty="0" err="1">
                <a:solidFill>
                  <a:srgbClr val="1E1E1E"/>
                </a:solidFill>
                <a:effectLst/>
              </a:rPr>
              <a:t>considerably</a:t>
            </a:r>
            <a:r>
              <a:rPr lang="fr-FR" sz="1150" b="0" i="0" u="none" strike="noStrike" dirty="0">
                <a:solidFill>
                  <a:srgbClr val="1E1E1E"/>
                </a:solidFill>
                <a:effectLst/>
              </a:rPr>
              <a:t> </a:t>
            </a:r>
            <a:r>
              <a:rPr lang="fr-FR" sz="1150" b="0" i="0" u="none" strike="noStrike" dirty="0" err="1">
                <a:solidFill>
                  <a:srgbClr val="1E1E1E"/>
                </a:solidFill>
                <a:effectLst/>
              </a:rPr>
              <a:t>higher</a:t>
            </a:r>
            <a:r>
              <a:rPr lang="fr-FR" sz="1150" b="0" i="0" u="none" strike="noStrike" dirty="0">
                <a:solidFill>
                  <a:srgbClr val="1E1E1E"/>
                </a:solidFill>
                <a:effectLst/>
              </a:rPr>
              <a:t> </a:t>
            </a:r>
            <a:r>
              <a:rPr lang="fr-FR" sz="1150" b="0" i="0" u="none" strike="noStrike" dirty="0" err="1">
                <a:solidFill>
                  <a:srgbClr val="1E1E1E"/>
                </a:solidFill>
                <a:effectLst/>
              </a:rPr>
              <a:t>uptake</a:t>
            </a:r>
            <a:r>
              <a:rPr lang="fr-FR" sz="1150" b="0" i="0" u="none" strike="noStrike" dirty="0">
                <a:solidFill>
                  <a:srgbClr val="1E1E1E"/>
                </a:solidFill>
                <a:effectLst/>
              </a:rPr>
              <a:t>, in </a:t>
            </a:r>
            <a:r>
              <a:rPr lang="fr-FR" sz="1150" b="0" i="0" u="none" strike="noStrike" dirty="0" err="1">
                <a:solidFill>
                  <a:srgbClr val="1E1E1E"/>
                </a:solidFill>
                <a:effectLst/>
              </a:rPr>
              <a:t>particular</a:t>
            </a:r>
            <a:r>
              <a:rPr lang="fr-FR" sz="1150" b="0" i="0" u="none" strike="noStrike" dirty="0">
                <a:solidFill>
                  <a:srgbClr val="1E1E1E"/>
                </a:solidFill>
                <a:effectLst/>
              </a:rPr>
              <a:t> in </a:t>
            </a:r>
            <a:r>
              <a:rPr lang="fr-FR" sz="1150" b="0" i="0" u="none" strike="noStrike" dirty="0" err="1">
                <a:solidFill>
                  <a:srgbClr val="1E1E1E"/>
                </a:solidFill>
                <a:effectLst/>
              </a:rPr>
              <a:t>developing</a:t>
            </a:r>
            <a:r>
              <a:rPr lang="fr-FR" sz="1150" b="0" i="0" u="none" strike="noStrike" dirty="0">
                <a:solidFill>
                  <a:srgbClr val="1E1E1E"/>
                </a:solidFill>
                <a:effectLst/>
              </a:rPr>
              <a:t> countries, of ‘alternative </a:t>
            </a:r>
            <a:r>
              <a:rPr lang="fr-FR" sz="1150" b="0" i="0" u="none" strike="noStrike" dirty="0" err="1">
                <a:solidFill>
                  <a:srgbClr val="1E1E1E"/>
                </a:solidFill>
                <a:effectLst/>
              </a:rPr>
              <a:t>refrigerants</a:t>
            </a:r>
            <a:r>
              <a:rPr lang="fr-FR" sz="1150" b="0" i="0" u="none" strike="noStrike" dirty="0">
                <a:solidFill>
                  <a:srgbClr val="1E1E1E"/>
                </a:solidFill>
                <a:effectLst/>
              </a:rPr>
              <a:t>’, </a:t>
            </a:r>
            <a:r>
              <a:rPr lang="fr-FR" sz="1150" b="0" i="0" u="none" strike="noStrike" dirty="0" err="1">
                <a:solidFill>
                  <a:srgbClr val="1E1E1E"/>
                </a:solidFill>
                <a:effectLst/>
              </a:rPr>
              <a:t>such</a:t>
            </a:r>
            <a:r>
              <a:rPr lang="fr-FR" sz="1150" b="0" i="0" u="none" strike="noStrike" dirty="0">
                <a:solidFill>
                  <a:srgbClr val="1E1E1E"/>
                </a:solidFill>
                <a:effectLst/>
              </a:rPr>
              <a:t> as </a:t>
            </a:r>
            <a:r>
              <a:rPr lang="fr-FR" sz="1150" b="0" i="0" u="none" strike="noStrike" dirty="0" err="1">
                <a:solidFill>
                  <a:srgbClr val="1E1E1E"/>
                </a:solidFill>
                <a:effectLst/>
              </a:rPr>
              <a:t>hydrocarbons</a:t>
            </a:r>
            <a:r>
              <a:rPr lang="fr-FR" sz="1150" b="0" i="0" u="none" strike="noStrike" dirty="0">
                <a:solidFill>
                  <a:srgbClr val="1E1E1E"/>
                </a:solidFill>
                <a:effectLst/>
              </a:rPr>
              <a:t>, </a:t>
            </a:r>
            <a:r>
              <a:rPr lang="fr-FR" sz="1150" b="0" i="0" u="none" strike="noStrike" dirty="0" err="1">
                <a:solidFill>
                  <a:srgbClr val="1E1E1E"/>
                </a:solidFill>
                <a:effectLst/>
              </a:rPr>
              <a:t>ammonia</a:t>
            </a:r>
            <a:r>
              <a:rPr lang="fr-FR" sz="1150" b="0" i="0" u="none" strike="noStrike" dirty="0">
                <a:solidFill>
                  <a:srgbClr val="1E1E1E"/>
                </a:solidFill>
                <a:effectLst/>
              </a:rPr>
              <a:t>, </a:t>
            </a:r>
            <a:r>
              <a:rPr lang="fr-FR" sz="1150" b="0" i="0" u="none" strike="noStrike" dirty="0" err="1">
                <a:solidFill>
                  <a:srgbClr val="1E1E1E"/>
                </a:solidFill>
                <a:effectLst/>
              </a:rPr>
              <a:t>carbon</a:t>
            </a:r>
            <a:r>
              <a:rPr lang="fr-FR" sz="1150" b="0" i="0" u="none" strike="noStrike" dirty="0">
                <a:solidFill>
                  <a:srgbClr val="1E1E1E"/>
                </a:solidFill>
                <a:effectLst/>
              </a:rPr>
              <a:t> </a:t>
            </a:r>
            <a:r>
              <a:rPr lang="fr-FR" sz="1150" b="0" i="0" u="none" strike="noStrike" dirty="0" err="1">
                <a:solidFill>
                  <a:srgbClr val="1E1E1E"/>
                </a:solidFill>
                <a:effectLst/>
              </a:rPr>
              <a:t>dioxide</a:t>
            </a:r>
            <a:r>
              <a:rPr lang="fr-FR" sz="1150" b="0" i="0" u="none" strike="noStrike" dirty="0">
                <a:solidFill>
                  <a:srgbClr val="1E1E1E"/>
                </a:solidFill>
                <a:effectLst/>
              </a:rPr>
              <a:t>, </a:t>
            </a:r>
            <a:r>
              <a:rPr lang="fr-FR" sz="1150" b="0" i="0" u="none" strike="noStrike" dirty="0" err="1">
                <a:solidFill>
                  <a:srgbClr val="1E1E1E"/>
                </a:solidFill>
                <a:effectLst/>
              </a:rPr>
              <a:t>unsaturated</a:t>
            </a:r>
            <a:r>
              <a:rPr lang="fr-FR" sz="1150" b="0" i="0" u="none" strike="noStrike" dirty="0">
                <a:solidFill>
                  <a:srgbClr val="1E1E1E"/>
                </a:solidFill>
                <a:effectLst/>
              </a:rPr>
              <a:t> </a:t>
            </a:r>
            <a:r>
              <a:rPr lang="fr-FR" sz="1150" b="0" i="0" u="none" strike="noStrike" dirty="0" err="1">
                <a:solidFill>
                  <a:srgbClr val="1E1E1E"/>
                </a:solidFill>
                <a:effectLst/>
              </a:rPr>
              <a:t>hydrofluorocarbons</a:t>
            </a:r>
            <a:r>
              <a:rPr lang="fr-FR" sz="1150" b="0" i="0" u="none" strike="noStrike" dirty="0">
                <a:solidFill>
                  <a:srgbClr val="1E1E1E"/>
                </a:solidFill>
                <a:effectLst/>
              </a:rPr>
              <a:t> (HFCs) –or </a:t>
            </a:r>
            <a:r>
              <a:rPr lang="fr-FR" sz="1150" b="0" i="0" u="none" strike="noStrike" dirty="0" err="1">
                <a:solidFill>
                  <a:srgbClr val="1E1E1E"/>
                </a:solidFill>
                <a:effectLst/>
              </a:rPr>
              <a:t>HFOs</a:t>
            </a:r>
            <a:r>
              <a:rPr lang="fr-FR" sz="1150" b="0" i="0" u="none" strike="noStrike" dirty="0">
                <a:solidFill>
                  <a:srgbClr val="1E1E1E"/>
                </a:solidFill>
                <a:effectLst/>
              </a:rPr>
              <a:t>. </a:t>
            </a:r>
            <a:r>
              <a:rPr lang="fr-FR" sz="1150" b="0" i="0" u="none" strike="noStrike" dirty="0" err="1">
                <a:solidFill>
                  <a:srgbClr val="1E1E1E"/>
                </a:solidFill>
                <a:effectLst/>
              </a:rPr>
              <a:t>Many</a:t>
            </a:r>
            <a:r>
              <a:rPr lang="fr-FR" sz="1150" b="0" i="0" u="none" strike="noStrike" dirty="0">
                <a:solidFill>
                  <a:srgbClr val="1E1E1E"/>
                </a:solidFill>
                <a:effectLst/>
              </a:rPr>
              <a:t> of </a:t>
            </a:r>
            <a:r>
              <a:rPr lang="fr-FR" sz="1150" b="0" i="0" u="none" strike="noStrike" dirty="0" err="1">
                <a:solidFill>
                  <a:srgbClr val="1E1E1E"/>
                </a:solidFill>
                <a:effectLst/>
              </a:rPr>
              <a:t>these</a:t>
            </a:r>
            <a:r>
              <a:rPr lang="fr-FR" sz="1150" b="0" i="0" u="none" strike="noStrike" dirty="0">
                <a:solidFill>
                  <a:srgbClr val="1E1E1E"/>
                </a:solidFill>
                <a:effectLst/>
              </a:rPr>
              <a:t> alternative </a:t>
            </a:r>
            <a:r>
              <a:rPr lang="fr-FR" sz="1150" b="0" i="0" u="none" strike="noStrike" dirty="0" err="1">
                <a:solidFill>
                  <a:srgbClr val="1E1E1E"/>
                </a:solidFill>
                <a:effectLst/>
              </a:rPr>
              <a:t>refrigerants</a:t>
            </a:r>
            <a:r>
              <a:rPr lang="fr-FR" sz="1150" b="0" i="0" u="none" strike="noStrike" dirty="0">
                <a:solidFill>
                  <a:srgbClr val="1E1E1E"/>
                </a:solidFill>
                <a:effectLst/>
              </a:rPr>
              <a:t> have </a:t>
            </a:r>
            <a:r>
              <a:rPr lang="fr-FR" sz="1150" b="0" i="0" u="none" strike="noStrike" dirty="0" err="1">
                <a:solidFill>
                  <a:srgbClr val="1E1E1E"/>
                </a:solidFill>
                <a:effectLst/>
              </a:rPr>
              <a:t>particular</a:t>
            </a:r>
            <a:r>
              <a:rPr lang="fr-FR" sz="1150" b="0" i="0" u="none" strike="noStrike" dirty="0">
                <a:solidFill>
                  <a:srgbClr val="1E1E1E"/>
                </a:solidFill>
                <a:effectLst/>
              </a:rPr>
              <a:t> </a:t>
            </a:r>
            <a:r>
              <a:rPr lang="fr-FR" sz="1150" b="0" i="0" u="none" strike="noStrike" dirty="0" err="1">
                <a:solidFill>
                  <a:srgbClr val="1E1E1E"/>
                </a:solidFill>
                <a:effectLst/>
              </a:rPr>
              <a:t>characteristics</a:t>
            </a:r>
            <a:r>
              <a:rPr lang="fr-FR" sz="1150" b="0" i="0" u="none" strike="noStrike" dirty="0">
                <a:solidFill>
                  <a:srgbClr val="1E1E1E"/>
                </a:solidFill>
                <a:effectLst/>
              </a:rPr>
              <a:t> in </a:t>
            </a:r>
            <a:r>
              <a:rPr lang="fr-FR" sz="1150" b="0" i="0" u="none" strike="noStrike" dirty="0" err="1">
                <a:solidFill>
                  <a:srgbClr val="1E1E1E"/>
                </a:solidFill>
                <a:effectLst/>
              </a:rPr>
              <a:t>terms</a:t>
            </a:r>
            <a:r>
              <a:rPr lang="fr-FR" sz="1150" b="0" i="0" u="none" strike="noStrike" dirty="0">
                <a:solidFill>
                  <a:srgbClr val="1E1E1E"/>
                </a:solidFill>
                <a:effectLst/>
              </a:rPr>
              <a:t> of </a:t>
            </a:r>
            <a:r>
              <a:rPr lang="fr-FR" sz="1150" b="0" i="0" u="none" strike="noStrike" dirty="0" err="1">
                <a:solidFill>
                  <a:srgbClr val="1E1E1E"/>
                </a:solidFill>
                <a:effectLst/>
              </a:rPr>
              <a:t>toxicity</a:t>
            </a:r>
            <a:r>
              <a:rPr lang="fr-FR" sz="1150" b="0" i="0" u="none" strike="noStrike" dirty="0">
                <a:solidFill>
                  <a:srgbClr val="1E1E1E"/>
                </a:solidFill>
                <a:effectLst/>
              </a:rPr>
              <a:t>, </a:t>
            </a:r>
            <a:r>
              <a:rPr lang="fr-FR" sz="1150" b="0" i="0" u="none" strike="noStrike" dirty="0" err="1">
                <a:solidFill>
                  <a:srgbClr val="1E1E1E"/>
                </a:solidFill>
                <a:effectLst/>
              </a:rPr>
              <a:t>flammability</a:t>
            </a:r>
            <a:r>
              <a:rPr lang="fr-FR" sz="1150" b="0" i="0" u="none" strike="noStrike" dirty="0">
                <a:solidFill>
                  <a:srgbClr val="1E1E1E"/>
                </a:solidFill>
                <a:effectLst/>
              </a:rPr>
              <a:t> and high pressure </a:t>
            </a:r>
            <a:r>
              <a:rPr lang="fr-FR" sz="1150" b="0" i="0" u="none" strike="noStrike" dirty="0" err="1">
                <a:solidFill>
                  <a:srgbClr val="1E1E1E"/>
                </a:solidFill>
                <a:effectLst/>
              </a:rPr>
              <a:t>which</a:t>
            </a:r>
            <a:r>
              <a:rPr lang="fr-FR" sz="1150" b="0" i="0" u="none" strike="noStrike" dirty="0">
                <a:solidFill>
                  <a:srgbClr val="1E1E1E"/>
                </a:solidFill>
                <a:effectLst/>
              </a:rPr>
              <a:t> are </a:t>
            </a:r>
            <a:r>
              <a:rPr lang="fr-FR" sz="1150" b="0" i="0" u="none" strike="noStrike" dirty="0" err="1">
                <a:solidFill>
                  <a:srgbClr val="1E1E1E"/>
                </a:solidFill>
                <a:effectLst/>
              </a:rPr>
              <a:t>different</a:t>
            </a:r>
            <a:r>
              <a:rPr lang="fr-FR" sz="1150" b="0" i="0" u="none" strike="noStrike" dirty="0">
                <a:solidFill>
                  <a:srgbClr val="1E1E1E"/>
                </a:solidFill>
                <a:effectLst/>
              </a:rPr>
              <a:t> </a:t>
            </a:r>
            <a:r>
              <a:rPr lang="fr-FR" sz="1150" b="0" i="0" u="none" strike="noStrike" dirty="0" err="1">
                <a:solidFill>
                  <a:srgbClr val="1E1E1E"/>
                </a:solidFill>
                <a:effectLst/>
              </a:rPr>
              <a:t>from</a:t>
            </a:r>
            <a:r>
              <a:rPr lang="fr-FR" sz="1150" b="0" i="0" u="none" strike="noStrike" dirty="0">
                <a:solidFill>
                  <a:srgbClr val="1E1E1E"/>
                </a:solidFill>
                <a:effectLst/>
              </a:rPr>
              <a:t> </a:t>
            </a:r>
            <a:r>
              <a:rPr lang="fr-FR" sz="1150" b="0" i="0" u="none" strike="noStrike" dirty="0" err="1">
                <a:solidFill>
                  <a:srgbClr val="1E1E1E"/>
                </a:solidFill>
                <a:effectLst/>
              </a:rPr>
              <a:t>those</a:t>
            </a:r>
            <a:r>
              <a:rPr lang="fr-FR" sz="1150" b="0" i="0" u="none" strike="noStrike" dirty="0">
                <a:solidFill>
                  <a:srgbClr val="1E1E1E"/>
                </a:solidFill>
                <a:effectLst/>
              </a:rPr>
              <a:t> </a:t>
            </a:r>
            <a:r>
              <a:rPr lang="fr-FR" sz="1150" b="0" i="0" u="none" strike="noStrike" dirty="0" err="1">
                <a:solidFill>
                  <a:srgbClr val="1E1E1E"/>
                </a:solidFill>
                <a:effectLst/>
              </a:rPr>
              <a:t>used</a:t>
            </a:r>
            <a:r>
              <a:rPr lang="fr-FR" sz="1150" b="0" i="0" u="none" strike="noStrike" dirty="0">
                <a:solidFill>
                  <a:srgbClr val="1E1E1E"/>
                </a:solidFill>
                <a:effectLst/>
              </a:rPr>
              <a:t> </a:t>
            </a:r>
            <a:r>
              <a:rPr lang="fr-FR" sz="1150" b="0" i="0" u="none" strike="noStrike" dirty="0" err="1">
                <a:solidFill>
                  <a:srgbClr val="1E1E1E"/>
                </a:solidFill>
                <a:effectLst/>
              </a:rPr>
              <a:t>previously</a:t>
            </a:r>
            <a:r>
              <a:rPr lang="fr-FR" sz="1150" b="0" i="0" u="none" strike="noStrike" dirty="0">
                <a:solidFill>
                  <a:srgbClr val="1E1E1E"/>
                </a:solidFill>
                <a:effectLst/>
              </a:rPr>
              <a:t> </a:t>
            </a:r>
            <a:r>
              <a:rPr lang="fr-FR" sz="1150" b="0" i="0" u="none" strike="noStrike" dirty="0" err="1">
                <a:solidFill>
                  <a:srgbClr val="1E1E1E"/>
                </a:solidFill>
                <a:effectLst/>
              </a:rPr>
              <a:t>such</a:t>
            </a:r>
            <a:r>
              <a:rPr lang="fr-FR" sz="1150" b="0" i="0" u="none" strike="noStrike" dirty="0">
                <a:solidFill>
                  <a:srgbClr val="1E1E1E"/>
                </a:solidFill>
                <a:effectLst/>
              </a:rPr>
              <a:t> as </a:t>
            </a:r>
            <a:r>
              <a:rPr lang="fr-FR" sz="1150" b="0" i="0" u="none" strike="noStrike" dirty="0" err="1">
                <a:solidFill>
                  <a:srgbClr val="1E1E1E"/>
                </a:solidFill>
                <a:effectLst/>
              </a:rPr>
              <a:t>chlorofluorocarbons</a:t>
            </a:r>
            <a:r>
              <a:rPr lang="fr-FR" sz="1150" b="0" i="0" u="none" strike="noStrike" dirty="0">
                <a:solidFill>
                  <a:srgbClr val="1E1E1E"/>
                </a:solidFill>
                <a:effectLst/>
              </a:rPr>
              <a:t> (</a:t>
            </a:r>
            <a:r>
              <a:rPr lang="fr-FR" sz="1150" b="0" i="0" u="none" strike="noStrike" dirty="0" err="1">
                <a:solidFill>
                  <a:srgbClr val="1E1E1E"/>
                </a:solidFill>
                <a:effectLst/>
              </a:rPr>
              <a:t>CFCs</a:t>
            </a:r>
            <a:r>
              <a:rPr lang="fr-FR" sz="1150" b="0" i="0" u="none" strike="noStrike" dirty="0">
                <a:solidFill>
                  <a:srgbClr val="1E1E1E"/>
                </a:solidFill>
                <a:effectLst/>
              </a:rPr>
              <a:t>) and </a:t>
            </a:r>
            <a:r>
              <a:rPr lang="fr-FR" sz="1150" b="0" i="0" u="none" strike="noStrike" dirty="0" err="1">
                <a:solidFill>
                  <a:srgbClr val="1E1E1E"/>
                </a:solidFill>
                <a:effectLst/>
              </a:rPr>
              <a:t>HCFCs</a:t>
            </a:r>
            <a:r>
              <a:rPr lang="fr-FR" sz="1150" b="0" i="0" u="none" strike="noStrike" dirty="0">
                <a:solidFill>
                  <a:srgbClr val="1E1E1E"/>
                </a:solidFill>
                <a:effectLst/>
              </a:rPr>
              <a:t>. </a:t>
            </a:r>
            <a:r>
              <a:rPr lang="fr-FR" sz="1150" b="0" i="0" u="none" strike="noStrike" dirty="0" err="1">
                <a:solidFill>
                  <a:srgbClr val="1E1E1E"/>
                </a:solidFill>
                <a:effectLst/>
              </a:rPr>
              <a:t>When</a:t>
            </a:r>
            <a:r>
              <a:rPr lang="fr-FR" sz="1150" b="0" i="0" u="none" strike="noStrike" dirty="0">
                <a:solidFill>
                  <a:srgbClr val="1E1E1E"/>
                </a:solidFill>
                <a:effectLst/>
              </a:rPr>
              <a:t> </a:t>
            </a:r>
            <a:r>
              <a:rPr lang="fr-FR" sz="1150" b="0" i="0" u="none" strike="noStrike" dirty="0" err="1">
                <a:solidFill>
                  <a:srgbClr val="1E1E1E"/>
                </a:solidFill>
                <a:effectLst/>
              </a:rPr>
              <a:t>refrigeration</a:t>
            </a:r>
            <a:r>
              <a:rPr lang="fr-FR" sz="1150" b="0" i="0" u="none" strike="noStrike" dirty="0">
                <a:solidFill>
                  <a:srgbClr val="1E1E1E"/>
                </a:solidFill>
                <a:effectLst/>
              </a:rPr>
              <a:t> and air-</a:t>
            </a:r>
            <a:r>
              <a:rPr lang="fr-FR" sz="1150" b="0" i="0" u="none" strike="noStrike" dirty="0" err="1">
                <a:solidFill>
                  <a:srgbClr val="1E1E1E"/>
                </a:solidFill>
                <a:effectLst/>
              </a:rPr>
              <a:t>conditioning</a:t>
            </a:r>
            <a:r>
              <a:rPr lang="fr-FR" sz="1150" b="0" i="0" u="none" strike="noStrike" dirty="0">
                <a:solidFill>
                  <a:srgbClr val="1E1E1E"/>
                </a:solidFill>
                <a:effectLst/>
              </a:rPr>
              <a:t> </a:t>
            </a:r>
            <a:r>
              <a:rPr lang="fr-FR" sz="1150" b="0" i="0" u="none" strike="noStrike" dirty="0" err="1">
                <a:solidFill>
                  <a:srgbClr val="1E1E1E"/>
                </a:solidFill>
                <a:effectLst/>
              </a:rPr>
              <a:t>equipment</a:t>
            </a:r>
            <a:r>
              <a:rPr lang="fr-FR" sz="1150" b="0" i="0" u="none" strike="noStrike" dirty="0">
                <a:solidFill>
                  <a:srgbClr val="1E1E1E"/>
                </a:solidFill>
                <a:effectLst/>
              </a:rPr>
              <a:t> </a:t>
            </a:r>
            <a:r>
              <a:rPr lang="fr-FR" sz="1150" b="0" i="0" u="none" strike="noStrike" dirty="0" err="1">
                <a:solidFill>
                  <a:srgbClr val="1E1E1E"/>
                </a:solidFill>
                <a:effectLst/>
              </a:rPr>
              <a:t>is</a:t>
            </a:r>
            <a:r>
              <a:rPr lang="fr-FR" sz="1150" b="0" i="0" u="none" strike="noStrike" dirty="0">
                <a:solidFill>
                  <a:srgbClr val="1E1E1E"/>
                </a:solidFill>
                <a:effectLst/>
              </a:rPr>
              <a:t> </a:t>
            </a:r>
            <a:r>
              <a:rPr lang="fr-FR" sz="1150" b="0" i="0" u="none" strike="noStrike" dirty="0" err="1">
                <a:solidFill>
                  <a:srgbClr val="1E1E1E"/>
                </a:solidFill>
                <a:effectLst/>
              </a:rPr>
              <a:t>installed</a:t>
            </a:r>
            <a:r>
              <a:rPr lang="fr-FR" sz="1150" b="0" i="0" u="none" strike="noStrike" dirty="0">
                <a:solidFill>
                  <a:srgbClr val="1E1E1E"/>
                </a:solidFill>
                <a:effectLst/>
              </a:rPr>
              <a:t>, </a:t>
            </a:r>
            <a:r>
              <a:rPr lang="fr-FR" sz="1150" b="0" i="0" u="none" strike="noStrike" dirty="0" err="1">
                <a:solidFill>
                  <a:srgbClr val="1E1E1E"/>
                </a:solidFill>
                <a:effectLst/>
              </a:rPr>
              <a:t>serviced</a:t>
            </a:r>
            <a:r>
              <a:rPr lang="fr-FR" sz="1150" b="0" i="0" u="none" strike="noStrike" dirty="0">
                <a:solidFill>
                  <a:srgbClr val="1E1E1E"/>
                </a:solidFill>
                <a:effectLst/>
              </a:rPr>
              <a:t>, </a:t>
            </a:r>
            <a:r>
              <a:rPr lang="fr-FR" sz="1150" b="0" i="0" u="none" strike="noStrike" dirty="0" err="1">
                <a:solidFill>
                  <a:srgbClr val="1E1E1E"/>
                </a:solidFill>
                <a:effectLst/>
              </a:rPr>
              <a:t>repaired</a:t>
            </a:r>
            <a:r>
              <a:rPr lang="fr-FR" sz="1150" b="0" i="0" u="none" strike="noStrike" dirty="0">
                <a:solidFill>
                  <a:srgbClr val="1E1E1E"/>
                </a:solidFill>
                <a:effectLst/>
              </a:rPr>
              <a:t> and </a:t>
            </a:r>
            <a:r>
              <a:rPr lang="fr-FR" sz="1150" b="0" i="0" u="none" strike="noStrike" dirty="0" err="1">
                <a:solidFill>
                  <a:srgbClr val="1E1E1E"/>
                </a:solidFill>
                <a:effectLst/>
              </a:rPr>
              <a:t>dismantled</a:t>
            </a:r>
            <a:r>
              <a:rPr lang="fr-FR" sz="1150" b="0" i="0" u="none" strike="noStrike" dirty="0">
                <a:solidFill>
                  <a:srgbClr val="1E1E1E"/>
                </a:solidFill>
                <a:effectLst/>
              </a:rPr>
              <a:t>, </a:t>
            </a:r>
            <a:r>
              <a:rPr lang="fr-FR" sz="1150" b="0" i="0" u="none" strike="noStrike" dirty="0" err="1">
                <a:solidFill>
                  <a:srgbClr val="1E1E1E"/>
                </a:solidFill>
                <a:effectLst/>
              </a:rPr>
              <a:t>safety</a:t>
            </a:r>
            <a:r>
              <a:rPr lang="fr-FR" sz="1150" b="0" i="0" u="none" strike="noStrike" dirty="0">
                <a:solidFill>
                  <a:srgbClr val="1E1E1E"/>
                </a:solidFill>
                <a:effectLst/>
              </a:rPr>
              <a:t> issues </a:t>
            </a:r>
            <a:r>
              <a:rPr lang="fr-FR" sz="1150" b="0" i="0" u="none" strike="noStrike" dirty="0" err="1">
                <a:solidFill>
                  <a:srgbClr val="1E1E1E"/>
                </a:solidFill>
                <a:effectLst/>
              </a:rPr>
              <a:t>need</a:t>
            </a:r>
            <a:r>
              <a:rPr lang="fr-FR" sz="1150" b="0" i="0" u="none" strike="noStrike" dirty="0">
                <a:solidFill>
                  <a:srgbClr val="1E1E1E"/>
                </a:solidFill>
                <a:effectLst/>
              </a:rPr>
              <a:t> to </a:t>
            </a:r>
            <a:r>
              <a:rPr lang="fr-FR" sz="1150" b="0" i="0" u="none" strike="noStrike" dirty="0" err="1">
                <a:solidFill>
                  <a:srgbClr val="1E1E1E"/>
                </a:solidFill>
                <a:effectLst/>
              </a:rPr>
              <a:t>be</a:t>
            </a:r>
            <a:r>
              <a:rPr lang="fr-FR" sz="1150" b="0" i="0" u="none" strike="noStrike" dirty="0">
                <a:solidFill>
                  <a:srgbClr val="1E1E1E"/>
                </a:solidFill>
                <a:effectLst/>
              </a:rPr>
              <a:t> </a:t>
            </a:r>
            <a:r>
              <a:rPr lang="fr-FR" sz="1150" b="0" i="0" u="none" strike="noStrike" dirty="0" err="1">
                <a:solidFill>
                  <a:srgbClr val="1E1E1E"/>
                </a:solidFill>
                <a:effectLst/>
              </a:rPr>
              <a:t>carefully</a:t>
            </a:r>
            <a:r>
              <a:rPr lang="fr-FR" sz="1150" b="0" i="0" u="none" strike="noStrike" dirty="0">
                <a:solidFill>
                  <a:srgbClr val="1E1E1E"/>
                </a:solidFill>
                <a:effectLst/>
              </a:rPr>
              <a:t> </a:t>
            </a:r>
            <a:r>
              <a:rPr lang="fr-FR" sz="1150" b="0" i="0" u="none" strike="noStrike" dirty="0" err="1">
                <a:solidFill>
                  <a:srgbClr val="1E1E1E"/>
                </a:solidFill>
                <a:effectLst/>
              </a:rPr>
              <a:t>evaluated</a:t>
            </a:r>
            <a:r>
              <a:rPr lang="fr-FR" sz="1150" b="0" i="0" u="none" strike="noStrike" dirty="0">
                <a:solidFill>
                  <a:srgbClr val="1E1E1E"/>
                </a:solidFill>
                <a:effectLst/>
              </a:rPr>
              <a:t> and </a:t>
            </a:r>
            <a:r>
              <a:rPr lang="fr-FR" sz="1150" b="0" i="0" u="none" strike="noStrike" dirty="0" err="1">
                <a:solidFill>
                  <a:srgbClr val="1E1E1E"/>
                </a:solidFill>
                <a:effectLst/>
              </a:rPr>
              <a:t>considered</a:t>
            </a:r>
            <a:r>
              <a:rPr lang="fr-FR" sz="1150" b="0" i="0" u="none" strike="noStrike" dirty="0">
                <a:solidFill>
                  <a:srgbClr val="1E1E1E"/>
                </a:solidFill>
                <a:effectLst/>
              </a:rPr>
              <a:t> </a:t>
            </a:r>
            <a:r>
              <a:rPr lang="fr-FR" sz="1150" b="0" i="0" u="none" strike="noStrike" dirty="0" err="1">
                <a:solidFill>
                  <a:srgbClr val="1E1E1E"/>
                </a:solidFill>
                <a:effectLst/>
              </a:rPr>
              <a:t>particularly</a:t>
            </a:r>
            <a:r>
              <a:rPr lang="fr-FR" sz="1150" b="0" i="0" u="none" strike="noStrike" dirty="0">
                <a:solidFill>
                  <a:srgbClr val="1E1E1E"/>
                </a:solidFill>
                <a:effectLst/>
              </a:rPr>
              <a:t> </a:t>
            </a:r>
            <a:r>
              <a:rPr lang="fr-FR" sz="1150" b="0" i="0" u="none" strike="noStrike" dirty="0" err="1">
                <a:solidFill>
                  <a:srgbClr val="1E1E1E"/>
                </a:solidFill>
                <a:effectLst/>
              </a:rPr>
              <a:t>when</a:t>
            </a:r>
            <a:r>
              <a:rPr lang="fr-FR" sz="1150" b="0" i="0" u="none" strike="noStrike" dirty="0">
                <a:solidFill>
                  <a:srgbClr val="1E1E1E"/>
                </a:solidFill>
                <a:effectLst/>
              </a:rPr>
              <a:t> </a:t>
            </a:r>
            <a:r>
              <a:rPr lang="fr-FR" sz="1150" b="0" i="0" u="none" strike="noStrike" dirty="0" err="1">
                <a:solidFill>
                  <a:srgbClr val="1E1E1E"/>
                </a:solidFill>
                <a:effectLst/>
              </a:rPr>
              <a:t>servicing</a:t>
            </a:r>
            <a:r>
              <a:rPr lang="fr-FR" sz="1150" b="0" i="0" u="none" strike="noStrike" dirty="0">
                <a:solidFill>
                  <a:srgbClr val="1E1E1E"/>
                </a:solidFill>
                <a:effectLst/>
              </a:rPr>
              <a:t> </a:t>
            </a:r>
            <a:r>
              <a:rPr lang="fr-FR" sz="1150" b="0" i="0" u="none" strike="noStrike" dirty="0" err="1">
                <a:solidFill>
                  <a:srgbClr val="1E1E1E"/>
                </a:solidFill>
                <a:effectLst/>
              </a:rPr>
              <a:t>technicians</a:t>
            </a:r>
            <a:r>
              <a:rPr lang="fr-FR" sz="1150" b="0" i="0" u="none" strike="noStrike" dirty="0">
                <a:solidFill>
                  <a:srgbClr val="1E1E1E"/>
                </a:solidFill>
                <a:effectLst/>
              </a:rPr>
              <a:t> have to deal </a:t>
            </a:r>
            <a:r>
              <a:rPr lang="fr-FR" sz="1150" b="0" i="0" u="none" strike="noStrike" dirty="0" err="1">
                <a:solidFill>
                  <a:srgbClr val="1E1E1E"/>
                </a:solidFill>
                <a:effectLst/>
              </a:rPr>
              <a:t>with</a:t>
            </a:r>
            <a:r>
              <a:rPr lang="fr-FR" sz="1150" b="0" i="0" u="none" strike="noStrike" dirty="0">
                <a:solidFill>
                  <a:srgbClr val="1E1E1E"/>
                </a:solidFill>
                <a:effectLst/>
              </a:rPr>
              <a:t> </a:t>
            </a:r>
            <a:r>
              <a:rPr lang="fr-FR" sz="1150" b="0" i="0" u="none" strike="noStrike" dirty="0" err="1">
                <a:solidFill>
                  <a:srgbClr val="1E1E1E"/>
                </a:solidFill>
                <a:effectLst/>
              </a:rPr>
              <a:t>refrigerants</a:t>
            </a:r>
            <a:r>
              <a:rPr lang="fr-FR" sz="1150" b="0" i="0" u="none" strike="noStrike" dirty="0">
                <a:solidFill>
                  <a:srgbClr val="1E1E1E"/>
                </a:solidFill>
                <a:effectLst/>
              </a:rPr>
              <a:t> </a:t>
            </a:r>
            <a:r>
              <a:rPr lang="fr-FR" sz="1150" b="0" i="0" u="none" strike="noStrike" dirty="0" err="1">
                <a:solidFill>
                  <a:srgbClr val="1E1E1E"/>
                </a:solidFill>
                <a:effectLst/>
              </a:rPr>
              <a:t>with</a:t>
            </a:r>
            <a:r>
              <a:rPr lang="fr-FR" sz="1150" b="0" i="0" u="none" strike="noStrike" dirty="0">
                <a:solidFill>
                  <a:srgbClr val="1E1E1E"/>
                </a:solidFill>
                <a:effectLst/>
              </a:rPr>
              <a:t> </a:t>
            </a:r>
            <a:r>
              <a:rPr lang="fr-FR" sz="1150" b="0" i="0" u="none" strike="noStrike" dirty="0" err="1">
                <a:solidFill>
                  <a:srgbClr val="1E1E1E"/>
                </a:solidFill>
                <a:effectLst/>
              </a:rPr>
              <a:t>properties</a:t>
            </a:r>
            <a:r>
              <a:rPr lang="fr-FR" sz="1150" b="0" i="0" u="none" strike="noStrike" dirty="0">
                <a:solidFill>
                  <a:srgbClr val="1E1E1E"/>
                </a:solidFill>
                <a:effectLst/>
              </a:rPr>
              <a:t> </a:t>
            </a:r>
            <a:r>
              <a:rPr lang="fr-FR" sz="1150" b="0" i="0" u="none" strike="noStrike" dirty="0" err="1">
                <a:solidFill>
                  <a:srgbClr val="1E1E1E"/>
                </a:solidFill>
                <a:effectLst/>
              </a:rPr>
              <a:t>that</a:t>
            </a:r>
            <a:r>
              <a:rPr lang="fr-FR" sz="1150" b="0" i="0" u="none" strike="noStrike" dirty="0">
                <a:solidFill>
                  <a:srgbClr val="1E1E1E"/>
                </a:solidFill>
                <a:effectLst/>
              </a:rPr>
              <a:t> </a:t>
            </a:r>
            <a:r>
              <a:rPr lang="fr-FR" sz="1150" b="0" i="0" u="none" strike="noStrike" dirty="0" err="1">
                <a:solidFill>
                  <a:srgbClr val="1E1E1E"/>
                </a:solidFill>
                <a:effectLst/>
              </a:rPr>
              <a:t>they</a:t>
            </a:r>
            <a:r>
              <a:rPr lang="fr-FR" sz="1150" b="0" i="0" u="none" strike="noStrike" dirty="0">
                <a:solidFill>
                  <a:srgbClr val="1E1E1E"/>
                </a:solidFill>
                <a:effectLst/>
              </a:rPr>
              <a:t> </a:t>
            </a:r>
            <a:r>
              <a:rPr lang="fr-FR" sz="1150" b="0" i="0" u="none" strike="noStrike" dirty="0" err="1">
                <a:solidFill>
                  <a:srgbClr val="1E1E1E"/>
                </a:solidFill>
                <a:effectLst/>
              </a:rPr>
              <a:t>were</a:t>
            </a:r>
            <a:r>
              <a:rPr lang="fr-FR" sz="1150" b="0" i="0" u="none" strike="noStrike" dirty="0">
                <a:solidFill>
                  <a:srgbClr val="1E1E1E"/>
                </a:solidFill>
                <a:effectLst/>
              </a:rPr>
              <a:t> </a:t>
            </a:r>
            <a:r>
              <a:rPr lang="fr-FR" sz="1150" b="0" i="0" u="none" strike="noStrike" dirty="0" err="1">
                <a:solidFill>
                  <a:srgbClr val="1E1E1E"/>
                </a:solidFill>
                <a:effectLst/>
              </a:rPr>
              <a:t>previously</a:t>
            </a:r>
            <a:r>
              <a:rPr lang="fr-FR" sz="1150" b="0" i="0" u="none" strike="noStrike" dirty="0">
                <a:solidFill>
                  <a:srgbClr val="1E1E1E"/>
                </a:solidFill>
                <a:effectLst/>
              </a:rPr>
              <a:t> not </a:t>
            </a:r>
            <a:r>
              <a:rPr lang="fr-FR" sz="1150" b="0" i="0" u="none" strike="noStrike" dirty="0" err="1">
                <a:solidFill>
                  <a:srgbClr val="1E1E1E"/>
                </a:solidFill>
                <a:effectLst/>
              </a:rPr>
              <a:t>familiar</a:t>
            </a:r>
            <a:r>
              <a:rPr lang="fr-FR" sz="1150" b="0" i="0" u="none" strike="noStrike" dirty="0">
                <a:solidFill>
                  <a:srgbClr val="1E1E1E"/>
                </a:solidFill>
                <a:effectLst/>
              </a:rPr>
              <a:t> </a:t>
            </a:r>
            <a:r>
              <a:rPr lang="fr-FR" sz="1150" b="0" i="0" u="none" strike="noStrike" dirty="0" err="1">
                <a:solidFill>
                  <a:srgbClr val="1E1E1E"/>
                </a:solidFill>
                <a:effectLst/>
              </a:rPr>
              <a:t>with</a:t>
            </a:r>
            <a:r>
              <a:rPr lang="fr-FR" sz="1150" b="0" i="0" u="none" strike="noStrike" dirty="0">
                <a:solidFill>
                  <a:srgbClr val="1E1E1E"/>
                </a:solidFill>
                <a:effectLst/>
              </a:rPr>
              <a:t>. It </a:t>
            </a:r>
            <a:r>
              <a:rPr lang="fr-FR" sz="1150" b="0" i="0" u="none" strike="noStrike" dirty="0" err="1">
                <a:solidFill>
                  <a:srgbClr val="1E1E1E"/>
                </a:solidFill>
                <a:effectLst/>
              </a:rPr>
              <a:t>is</a:t>
            </a:r>
            <a:r>
              <a:rPr lang="fr-FR" sz="1150" b="0" i="0" u="none" strike="noStrike" dirty="0">
                <a:solidFill>
                  <a:srgbClr val="1E1E1E"/>
                </a:solidFill>
                <a:effectLst/>
              </a:rPr>
              <a:t> </a:t>
            </a:r>
            <a:r>
              <a:rPr lang="fr-FR" sz="1150" b="0" i="0" u="none" strike="noStrike" dirty="0" err="1">
                <a:solidFill>
                  <a:srgbClr val="1E1E1E"/>
                </a:solidFill>
                <a:effectLst/>
              </a:rPr>
              <a:t>therefore</a:t>
            </a:r>
            <a:r>
              <a:rPr lang="fr-FR" sz="1150" b="0" i="0" u="none" strike="noStrike" dirty="0">
                <a:solidFill>
                  <a:srgbClr val="1E1E1E"/>
                </a:solidFill>
                <a:effectLst/>
              </a:rPr>
              <a:t> important </a:t>
            </a:r>
            <a:r>
              <a:rPr lang="fr-FR" sz="1150" b="0" i="0" u="none" strike="noStrike" dirty="0" err="1">
                <a:solidFill>
                  <a:srgbClr val="1E1E1E"/>
                </a:solidFill>
                <a:effectLst/>
              </a:rPr>
              <a:t>that</a:t>
            </a:r>
            <a:r>
              <a:rPr lang="fr-FR" sz="1150" b="0" i="0" u="none" strike="noStrike" dirty="0">
                <a:solidFill>
                  <a:srgbClr val="1E1E1E"/>
                </a:solidFill>
                <a:effectLst/>
              </a:rPr>
              <a:t> the </a:t>
            </a:r>
            <a:r>
              <a:rPr lang="fr-FR" sz="1150" b="0" i="0" u="none" strike="noStrike" dirty="0" err="1">
                <a:solidFill>
                  <a:srgbClr val="1E1E1E"/>
                </a:solidFill>
                <a:effectLst/>
              </a:rPr>
              <a:t>refrigeration</a:t>
            </a:r>
            <a:r>
              <a:rPr lang="fr-FR" sz="1150" b="0" i="0" u="none" strike="noStrike" dirty="0">
                <a:solidFill>
                  <a:srgbClr val="1E1E1E"/>
                </a:solidFill>
                <a:effectLst/>
              </a:rPr>
              <a:t> and </a:t>
            </a:r>
            <a:r>
              <a:rPr lang="fr-FR" sz="1150" b="0" i="0" u="none" strike="noStrike" dirty="0" err="1">
                <a:solidFill>
                  <a:srgbClr val="1E1E1E"/>
                </a:solidFill>
                <a:effectLst/>
              </a:rPr>
              <a:t>airconditioning</a:t>
            </a:r>
            <a:r>
              <a:rPr lang="fr-FR" sz="1150" b="0" i="0" u="none" strike="noStrike" dirty="0">
                <a:solidFill>
                  <a:srgbClr val="1E1E1E"/>
                </a:solidFill>
                <a:effectLst/>
              </a:rPr>
              <a:t> </a:t>
            </a:r>
            <a:r>
              <a:rPr lang="fr-FR" sz="1150" b="0" i="0" u="none" strike="noStrike" dirty="0" err="1">
                <a:solidFill>
                  <a:srgbClr val="1E1E1E"/>
                </a:solidFill>
                <a:effectLst/>
              </a:rPr>
              <a:t>industry</a:t>
            </a:r>
            <a:r>
              <a:rPr lang="fr-FR" sz="1150" b="0" i="0" u="none" strike="noStrike" dirty="0">
                <a:solidFill>
                  <a:srgbClr val="1E1E1E"/>
                </a:solidFill>
                <a:effectLst/>
              </a:rPr>
              <a:t> </a:t>
            </a:r>
            <a:r>
              <a:rPr lang="fr-FR" sz="1150" b="0" i="0" u="none" strike="noStrike" dirty="0" err="1">
                <a:solidFill>
                  <a:srgbClr val="1E1E1E"/>
                </a:solidFill>
                <a:effectLst/>
              </a:rPr>
              <a:t>adapts</a:t>
            </a:r>
            <a:r>
              <a:rPr lang="fr-FR" sz="1150" b="0" i="0" u="none" strike="noStrike" dirty="0">
                <a:solidFill>
                  <a:srgbClr val="1E1E1E"/>
                </a:solidFill>
                <a:effectLst/>
              </a:rPr>
              <a:t> to </a:t>
            </a:r>
            <a:r>
              <a:rPr lang="fr-FR" sz="1150" b="0" i="0" u="none" strike="noStrike" dirty="0" err="1">
                <a:solidFill>
                  <a:srgbClr val="1E1E1E"/>
                </a:solidFill>
                <a:effectLst/>
              </a:rPr>
              <a:t>both</a:t>
            </a:r>
            <a:r>
              <a:rPr lang="fr-FR" sz="1150" b="0" i="0" u="none" strike="noStrike" dirty="0">
                <a:solidFill>
                  <a:srgbClr val="1E1E1E"/>
                </a:solidFill>
                <a:effectLst/>
              </a:rPr>
              <a:t> the </a:t>
            </a:r>
            <a:r>
              <a:rPr lang="fr-FR" sz="1150" b="0" i="0" u="none" strike="noStrike" dirty="0" err="1">
                <a:solidFill>
                  <a:srgbClr val="1E1E1E"/>
                </a:solidFill>
                <a:effectLst/>
              </a:rPr>
              <a:t>technical</a:t>
            </a:r>
            <a:r>
              <a:rPr lang="fr-FR" sz="1150" b="0" i="0" u="none" strike="noStrike" dirty="0">
                <a:solidFill>
                  <a:srgbClr val="1E1E1E"/>
                </a:solidFill>
                <a:effectLst/>
              </a:rPr>
              <a:t> and </a:t>
            </a:r>
            <a:r>
              <a:rPr lang="fr-FR" sz="1150" b="0" i="0" u="none" strike="noStrike" dirty="0" err="1">
                <a:solidFill>
                  <a:srgbClr val="1E1E1E"/>
                </a:solidFill>
                <a:effectLst/>
              </a:rPr>
              <a:t>safety</a:t>
            </a:r>
            <a:r>
              <a:rPr lang="fr-FR" sz="1150" b="0" i="0" u="none" strike="noStrike" dirty="0">
                <a:solidFill>
                  <a:srgbClr val="1E1E1E"/>
                </a:solidFill>
                <a:effectLst/>
              </a:rPr>
              <a:t> issues </a:t>
            </a:r>
            <a:r>
              <a:rPr lang="fr-FR" sz="1150" b="0" i="0" u="none" strike="noStrike" dirty="0" err="1">
                <a:solidFill>
                  <a:srgbClr val="1E1E1E"/>
                </a:solidFill>
                <a:effectLst/>
              </a:rPr>
              <a:t>concerning</a:t>
            </a:r>
            <a:r>
              <a:rPr lang="fr-FR" sz="1150" b="0" i="0" u="none" strike="noStrike" dirty="0">
                <a:solidFill>
                  <a:srgbClr val="1E1E1E"/>
                </a:solidFill>
                <a:effectLst/>
              </a:rPr>
              <a:t> </a:t>
            </a:r>
            <a:r>
              <a:rPr lang="fr-FR" sz="1150" b="0" i="0" u="none" strike="noStrike" dirty="0" err="1">
                <a:solidFill>
                  <a:srgbClr val="1E1E1E"/>
                </a:solidFill>
                <a:effectLst/>
              </a:rPr>
              <a:t>these</a:t>
            </a:r>
            <a:r>
              <a:rPr lang="fr-FR" sz="1150" b="0" i="0" u="none" strike="noStrike" dirty="0">
                <a:solidFill>
                  <a:srgbClr val="1E1E1E"/>
                </a:solidFill>
                <a:effectLst/>
              </a:rPr>
              <a:t> </a:t>
            </a:r>
            <a:r>
              <a:rPr lang="fr-FR" sz="1150" b="0" i="0" u="none" strike="noStrike" dirty="0" err="1">
                <a:solidFill>
                  <a:srgbClr val="1E1E1E"/>
                </a:solidFill>
                <a:effectLst/>
              </a:rPr>
              <a:t>refrigerants</a:t>
            </a:r>
            <a:r>
              <a:rPr lang="fr-FR" sz="1150" b="0" i="0" u="none" strike="noStrike" dirty="0">
                <a:solidFill>
                  <a:srgbClr val="1E1E1E"/>
                </a:solidFill>
                <a:effectLst/>
              </a:rPr>
              <a:t>.</a:t>
            </a:r>
            <a:endParaRPr lang="en-GB" sz="1150" dirty="0"/>
          </a:p>
        </p:txBody>
      </p:sp>
      <p:sp>
        <p:nvSpPr>
          <p:cNvPr id="15" name="TextBox 14">
            <a:extLst>
              <a:ext uri="{FF2B5EF4-FFF2-40B4-BE49-F238E27FC236}">
                <a16:creationId xmlns:a16="http://schemas.microsoft.com/office/drawing/2014/main" id="{8701FD2C-66F6-60AF-BDBA-DA92113D2C6C}"/>
              </a:ext>
            </a:extLst>
          </p:cNvPr>
          <p:cNvSpPr txBox="1"/>
          <p:nvPr/>
        </p:nvSpPr>
        <p:spPr>
          <a:xfrm>
            <a:off x="6564388" y="5336135"/>
            <a:ext cx="3072296" cy="3539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22" name="Ellipse 21">
            <a:extLst>
              <a:ext uri="{FF2B5EF4-FFF2-40B4-BE49-F238E27FC236}">
                <a16:creationId xmlns:a16="http://schemas.microsoft.com/office/drawing/2014/main" id="{7D04BEDD-45F6-5027-48BA-80B45E54A10B}"/>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8" name="Image 17" descr="Une image contenant Bleu électrique, Police, symbole, Rectangle&#10;&#10;Description générée automatiquement">
            <a:extLst>
              <a:ext uri="{FF2B5EF4-FFF2-40B4-BE49-F238E27FC236}">
                <a16:creationId xmlns:a16="http://schemas.microsoft.com/office/drawing/2014/main" id="{05757025-7D10-A5AF-C5FF-8AF35D07F1F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0" name="Text Box 6">
            <a:extLst>
              <a:ext uri="{FF2B5EF4-FFF2-40B4-BE49-F238E27FC236}">
                <a16:creationId xmlns:a16="http://schemas.microsoft.com/office/drawing/2014/main" id="{9DCA0668-B842-31C0-A5E7-5CB760791A01}"/>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
        <p:nvSpPr>
          <p:cNvPr id="9" name="Ellipse 8">
            <a:hlinkClick r:id="rId5" action="ppaction://hlinksldjump"/>
            <a:extLst>
              <a:ext uri="{FF2B5EF4-FFF2-40B4-BE49-F238E27FC236}">
                <a16:creationId xmlns:a16="http://schemas.microsoft.com/office/drawing/2014/main" id="{E13E8D41-04FF-5446-8FDD-0F0997466DBE}"/>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6" name="Graphique 15" descr="Cercle avec flèche gauche avec un remplissage uni">
            <a:hlinkClick r:id="rId5" action="ppaction://hlinksldjump"/>
            <a:extLst>
              <a:ext uri="{FF2B5EF4-FFF2-40B4-BE49-F238E27FC236}">
                <a16:creationId xmlns:a16="http://schemas.microsoft.com/office/drawing/2014/main" id="{B2E2039B-BE66-0817-7D61-6829E96ABE9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17" name="Ellipse 16">
            <a:hlinkClick r:id="rId7" action="ppaction://hlinksldjump"/>
            <a:extLst>
              <a:ext uri="{FF2B5EF4-FFF2-40B4-BE49-F238E27FC236}">
                <a16:creationId xmlns:a16="http://schemas.microsoft.com/office/drawing/2014/main" id="{00AA784C-1E58-48D4-E198-A7D3A3AEB88B}"/>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9" name="Graphique 18" descr="Logement avec un remplissage uni">
            <a:hlinkClick r:id="rId7" action="ppaction://hlinksldjump"/>
            <a:extLst>
              <a:ext uri="{FF2B5EF4-FFF2-40B4-BE49-F238E27FC236}">
                <a16:creationId xmlns:a16="http://schemas.microsoft.com/office/drawing/2014/main" id="{F9D06D90-332E-F222-51EA-7E214B5E0466}"/>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 name="TextBox 5">
            <a:extLst>
              <a:ext uri="{FF2B5EF4-FFF2-40B4-BE49-F238E27FC236}">
                <a16:creationId xmlns:a16="http://schemas.microsoft.com/office/drawing/2014/main" id="{A44D428A-B7B0-608A-3F59-F06E78C08773}"/>
              </a:ext>
            </a:extLst>
          </p:cNvPr>
          <p:cNvSpPr txBox="1"/>
          <p:nvPr/>
        </p:nvSpPr>
        <p:spPr>
          <a:xfrm>
            <a:off x="6564388" y="6318055"/>
            <a:ext cx="3861408" cy="35394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7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Léalo en </a:t>
            </a:r>
            <a:r>
              <a:rPr kumimoji="0" lang="en-US" sz="17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español</a:t>
            </a:r>
            <a:r>
              <a:rPr kumimoji="0" lang="en-US" sz="1700" b="0" i="0" u="none" strike="noStrike" kern="1200" cap="none" spc="0" normalizeH="0" baseline="0" noProof="0" dirty="0">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 </a:t>
            </a:r>
            <a:r>
              <a:rPr kumimoji="0" lang="en-US" sz="1700" b="0" i="0" u="none" strike="noStrike" kern="1200" cap="none" spc="0" normalizeH="0" baseline="0" noProof="0" dirty="0" err="1">
                <a:ln>
                  <a:noFill/>
                </a:ln>
                <a:solidFill>
                  <a:srgbClr val="1B3A7F"/>
                </a:solidFill>
                <a:effectLst/>
                <a:uLnTx/>
                <a:uFillTx/>
                <a:ea typeface="+mn-ea"/>
                <a:cs typeface="+mn-cs"/>
                <a:hlinkClick r:id="rId9">
                  <a:extLst>
                    <a:ext uri="{A12FA001-AC4F-418D-AE19-62706E023703}">
                      <ahyp:hlinkClr xmlns:ahyp="http://schemas.microsoft.com/office/drawing/2018/hyperlinkcolor" val="tx"/>
                    </a:ext>
                  </a:extLst>
                </a:hlinkClick>
              </a:rPr>
              <a:t>aquí</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3" name="TextBox 10">
            <a:extLst>
              <a:ext uri="{FF2B5EF4-FFF2-40B4-BE49-F238E27FC236}">
                <a16:creationId xmlns:a16="http://schemas.microsoft.com/office/drawing/2014/main" id="{9C921C28-F50E-DE9A-2364-9AF489A7EB4C}"/>
              </a:ext>
            </a:extLst>
          </p:cNvPr>
          <p:cNvSpPr txBox="1"/>
          <p:nvPr/>
        </p:nvSpPr>
        <p:spPr>
          <a:xfrm>
            <a:off x="6544049" y="6003617"/>
            <a:ext cx="3861408" cy="353943"/>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z-Cyrl-AZ" sz="1700" b="0" i="0" u="none" strike="noStrike" kern="1200" cap="none" spc="0" normalizeH="0" baseline="0" noProof="0" dirty="0">
                <a:ln>
                  <a:noFill/>
                </a:ln>
                <a:solidFill>
                  <a:srgbClr val="1B3A7F"/>
                </a:solidFill>
                <a:effectLst/>
                <a:uLnTx/>
                <a:uFillTx/>
                <a:ea typeface="+mn-ea"/>
                <a:cs typeface="+mn-cs"/>
                <a:hlinkClick r:id="rId10">
                  <a:extLst>
                    <a:ext uri="{A12FA001-AC4F-418D-AE19-62706E023703}">
                      <ahyp:hlinkClr xmlns:ahyp="http://schemas.microsoft.com/office/drawing/2018/hyperlinkcolor" val="tx"/>
                    </a:ext>
                  </a:extLst>
                </a:hlinkClick>
              </a:rPr>
              <a:t>Читать на русском здесь</a:t>
            </a:r>
            <a:endParaRPr kumimoji="0" lang="en-US" sz="1700" b="0" i="0" u="none" strike="noStrike" kern="1200" cap="none" spc="0" normalizeH="0" baseline="0" noProof="0" dirty="0">
              <a:ln>
                <a:noFill/>
              </a:ln>
              <a:solidFill>
                <a:srgbClr val="1B3A7F"/>
              </a:solidFill>
              <a:effectLst/>
              <a:uLnTx/>
              <a:uFillTx/>
              <a:ea typeface="+mn-ea"/>
              <a:cs typeface="+mn-cs"/>
            </a:endParaRPr>
          </a:p>
        </p:txBody>
      </p:sp>
      <p:sp>
        <p:nvSpPr>
          <p:cNvPr id="21" name="TextBox 1">
            <a:extLst>
              <a:ext uri="{FF2B5EF4-FFF2-40B4-BE49-F238E27FC236}">
                <a16:creationId xmlns:a16="http://schemas.microsoft.com/office/drawing/2014/main" id="{2046D355-BEFA-121D-6147-54B2B6CA344C}"/>
              </a:ext>
            </a:extLst>
          </p:cNvPr>
          <p:cNvSpPr txBox="1"/>
          <p:nvPr/>
        </p:nvSpPr>
        <p:spPr>
          <a:xfrm>
            <a:off x="6564388" y="5670325"/>
            <a:ext cx="3072296" cy="353943"/>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700" b="0" i="0" u="none" strike="noStrike" kern="1200" cap="none" spc="0" normalizeH="0" baseline="0" noProof="0" dirty="0">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Lisez-le </a:t>
            </a:r>
            <a:r>
              <a:rPr kumimoji="0" lang="en-GB" sz="1700" b="0" i="0" u="none" strike="noStrike" kern="1200" cap="none" spc="0" normalizeH="0" baseline="0" noProof="0" dirty="0" err="1">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en</a:t>
            </a:r>
            <a:r>
              <a:rPr kumimoji="0" lang="en-GB" sz="1700" b="0" i="0" u="none" strike="noStrike" kern="1200" cap="none" spc="0" normalizeH="0" baseline="0" noProof="0" dirty="0">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 </a:t>
            </a:r>
            <a:r>
              <a:rPr kumimoji="0" lang="en-GB" sz="1700" b="0" i="0" u="none" strike="noStrike" kern="1200" cap="none" spc="0" normalizeH="0" baseline="0" noProof="0" dirty="0" err="1">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français</a:t>
            </a:r>
            <a:r>
              <a:rPr kumimoji="0" lang="en-GB" sz="1700" b="0" i="0" u="none" strike="noStrike" kern="1200" cap="none" spc="0" normalizeH="0" baseline="0" noProof="0" dirty="0">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 </a:t>
            </a:r>
            <a:r>
              <a:rPr kumimoji="0" lang="en-GB" sz="1700" b="0" i="0" u="none" strike="noStrike" kern="1200" cap="none" spc="0" normalizeH="0" baseline="0" noProof="0" dirty="0" err="1">
                <a:ln>
                  <a:noFill/>
                </a:ln>
                <a:solidFill>
                  <a:srgbClr val="1B3A7F"/>
                </a:solidFill>
                <a:effectLst/>
                <a:uLnTx/>
                <a:uFillTx/>
                <a:ea typeface="+mn-ea"/>
                <a:cs typeface="+mn-cs"/>
                <a:hlinkClick r:id="rId11">
                  <a:extLst>
                    <a:ext uri="{A12FA001-AC4F-418D-AE19-62706E023703}">
                      <ahyp:hlinkClr xmlns:ahyp="http://schemas.microsoft.com/office/drawing/2018/hyperlinkcolor" val="tx"/>
                    </a:ext>
                  </a:extLst>
                </a:hlinkClick>
              </a:rPr>
              <a:t>ici</a:t>
            </a:r>
            <a:endParaRPr kumimoji="0" lang="en-US" sz="1700" b="0" i="0" u="none" strike="noStrike" kern="1200" cap="none" spc="0" normalizeH="0" baseline="0" noProof="0" dirty="0">
              <a:ln>
                <a:noFill/>
              </a:ln>
              <a:solidFill>
                <a:srgbClr val="1B3A7F"/>
              </a:solidFill>
              <a:effectLst/>
              <a:uLnTx/>
              <a:uFillTx/>
              <a:ea typeface="+mn-ea"/>
              <a:cs typeface="+mn-cs"/>
            </a:endParaRPr>
          </a:p>
        </p:txBody>
      </p:sp>
      <p:pic>
        <p:nvPicPr>
          <p:cNvPr id="24" name="Image 23" descr="Une image contenant texte, capture d’écran, Site web, Publicité en ligne&#10;&#10;Description générée automatiquement">
            <a:hlinkClick r:id="rId3"/>
            <a:extLst>
              <a:ext uri="{FF2B5EF4-FFF2-40B4-BE49-F238E27FC236}">
                <a16:creationId xmlns:a16="http://schemas.microsoft.com/office/drawing/2014/main" id="{E1DECBD7-38A2-116C-797F-40861FE4E9DC}"/>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432154" y="877946"/>
            <a:ext cx="3404600" cy="4815701"/>
          </a:xfrm>
          <a:prstGeom prst="rect">
            <a:avLst/>
          </a:prstGeom>
        </p:spPr>
      </p:pic>
      <p:sp>
        <p:nvSpPr>
          <p:cNvPr id="26" name="ZoneTexte 25">
            <a:extLst>
              <a:ext uri="{FF2B5EF4-FFF2-40B4-BE49-F238E27FC236}">
                <a16:creationId xmlns:a16="http://schemas.microsoft.com/office/drawing/2014/main" id="{0520B2ED-421C-F313-4347-8CD41FCFBA76}"/>
              </a:ext>
            </a:extLst>
          </p:cNvPr>
          <p:cNvSpPr txBox="1"/>
          <p:nvPr/>
        </p:nvSpPr>
        <p:spPr>
          <a:xfrm>
            <a:off x="6564388" y="4971686"/>
            <a:ext cx="2488172" cy="353943"/>
          </a:xfrm>
          <a:prstGeom prst="rect">
            <a:avLst/>
          </a:prstGeom>
          <a:noFill/>
        </p:spPr>
        <p:txBody>
          <a:bodyPr wrap="square">
            <a:spAutoFit/>
          </a:bodyPr>
          <a:lstStyle/>
          <a:p>
            <a:r>
              <a:rPr lang="fr-FR" sz="1700" dirty="0">
                <a:solidFill>
                  <a:srgbClr val="1B397F"/>
                </a:solidFill>
                <a:hlinkClick r:id="rId13">
                  <a:extLst>
                    <a:ext uri="{A12FA001-AC4F-418D-AE19-62706E023703}">
                      <ahyp:hlinkClr xmlns:ahyp="http://schemas.microsoft.com/office/drawing/2018/hyperlinkcolor" val="tx"/>
                    </a:ext>
                  </a:extLst>
                </a:hlinkClick>
              </a:rPr>
              <a:t>اقرأها </a:t>
            </a:r>
            <a:r>
              <a:rPr lang="fr-FR" sz="1700" dirty="0" err="1">
                <a:solidFill>
                  <a:srgbClr val="1B397F"/>
                </a:solidFill>
                <a:hlinkClick r:id="rId13">
                  <a:extLst>
                    <a:ext uri="{A12FA001-AC4F-418D-AE19-62706E023703}">
                      <ahyp:hlinkClr xmlns:ahyp="http://schemas.microsoft.com/office/drawing/2018/hyperlinkcolor" val="tx"/>
                    </a:ext>
                  </a:extLst>
                </a:hlinkClick>
              </a:rPr>
              <a:t>بالعربية</a:t>
            </a:r>
            <a:r>
              <a:rPr lang="fr-FR" sz="1700" dirty="0">
                <a:solidFill>
                  <a:srgbClr val="1B397F"/>
                </a:solidFill>
                <a:hlinkClick r:id="rId13">
                  <a:extLst>
                    <a:ext uri="{A12FA001-AC4F-418D-AE19-62706E023703}">
                      <ahyp:hlinkClr xmlns:ahyp="http://schemas.microsoft.com/office/drawing/2018/hyperlinkcolor" val="tx"/>
                    </a:ext>
                  </a:extLst>
                </a:hlinkClick>
              </a:rPr>
              <a:t> </a:t>
            </a:r>
            <a:r>
              <a:rPr lang="fr-FR" sz="1700" dirty="0" err="1">
                <a:solidFill>
                  <a:srgbClr val="1B397F"/>
                </a:solidFill>
                <a:hlinkClick r:id="rId13">
                  <a:extLst>
                    <a:ext uri="{A12FA001-AC4F-418D-AE19-62706E023703}">
                      <ahyp:hlinkClr xmlns:ahyp="http://schemas.microsoft.com/office/drawing/2018/hyperlinkcolor" val="tx"/>
                    </a:ext>
                  </a:extLst>
                </a:hlinkClick>
              </a:rPr>
              <a:t>هنا</a:t>
            </a:r>
            <a:endParaRPr lang="fr-FR" sz="1700" dirty="0">
              <a:solidFill>
                <a:srgbClr val="1B397F"/>
              </a:solidFill>
            </a:endParaRPr>
          </a:p>
        </p:txBody>
      </p:sp>
    </p:spTree>
    <p:extLst>
      <p:ext uri="{BB962C8B-B14F-4D97-AF65-F5344CB8AC3E}">
        <p14:creationId xmlns:p14="http://schemas.microsoft.com/office/powerpoint/2010/main" val="1877533417"/>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9"/>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16"/>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9"/>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17"/>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7" grpId="0" animBg="1"/>
    </p:bld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C84AB-A0B5-878D-C466-3FEB4979CAAD}"/>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2D7B4E89-9578-5B8D-EFC8-B4E981188C9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BDE3E9DA-64C9-747E-0D75-F5B8E5EF50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15BE6A74-8727-5500-95CD-398A8D38AA6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DCD6D79-A384-91B3-9E63-0EE0947EA5B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C3ED0240-9BE5-2C0A-EC66-81130BDFF1C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729221B3-3993-B8C2-E5C3-00D38A0FE8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1E0F1245-7784-D09E-BAB4-B25C4469E58D}"/>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5D8E2730-60B6-E244-EB78-9A6519AC538E}"/>
              </a:ext>
            </a:extLst>
          </p:cNvPr>
          <p:cNvSpPr txBox="1"/>
          <p:nvPr/>
        </p:nvSpPr>
        <p:spPr>
          <a:xfrm>
            <a:off x="6932702" y="1172335"/>
            <a:ext cx="4781130" cy="1395647"/>
          </a:xfr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How the Montreal Protocol Protects Health </a:t>
            </a:r>
            <a:r>
              <a:rPr kumimoji="0" lang="en-GB" sz="3200" b="0" i="1" u="none" strike="noStrike" kern="1200" cap="none" spc="0" normalizeH="0" baseline="0" noProof="0" dirty="0">
                <a:ln>
                  <a:noFill/>
                </a:ln>
                <a:solidFill>
                  <a:prstClr val="black"/>
                </a:solidFill>
                <a:effectLst/>
                <a:uLnTx/>
                <a:uFillTx/>
                <a:ea typeface="+mn-ea"/>
                <a:cs typeface="+mn-cs"/>
              </a:rPr>
              <a:t>(2014)</a:t>
            </a:r>
          </a:p>
        </p:txBody>
      </p:sp>
      <p:sp>
        <p:nvSpPr>
          <p:cNvPr id="10" name="Content Placeholder 2">
            <a:extLst>
              <a:ext uri="{FF2B5EF4-FFF2-40B4-BE49-F238E27FC236}">
                <a16:creationId xmlns:a16="http://schemas.microsoft.com/office/drawing/2014/main" id="{AA4B023B-D204-33EB-219A-C3C5060DA2F2}"/>
              </a:ext>
            </a:extLst>
          </p:cNvPr>
          <p:cNvSpPr>
            <a:spLocks noGrp="1"/>
          </p:cNvSpPr>
          <p:nvPr>
            <p:ph idx="4294967295"/>
          </p:nvPr>
        </p:nvSpPr>
        <p:spPr>
          <a:xfrm>
            <a:off x="6955614" y="2364015"/>
            <a:ext cx="4781129" cy="407937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This booklet aims to assist foam enterprises, especially SMEs, to better understand policies on HCFC phase-out, access to assistance from the Multilateral Fund for the Implementation of the Montreal Protocol and access alternative technologies in different foam applications taking into account challenges in converting to alternative technology. It also discusses some tips on how to identify enterprises that may use HCFCs and verify the HCFCs consumption of enterprises.</a:t>
            </a:r>
          </a:p>
        </p:txBody>
      </p:sp>
      <p:sp>
        <p:nvSpPr>
          <p:cNvPr id="2" name="TextBox 1">
            <a:extLst>
              <a:ext uri="{FF2B5EF4-FFF2-40B4-BE49-F238E27FC236}">
                <a16:creationId xmlns:a16="http://schemas.microsoft.com/office/drawing/2014/main" id="{CE1B10B3-022D-E641-1A65-9A943594372B}"/>
              </a:ext>
            </a:extLst>
          </p:cNvPr>
          <p:cNvSpPr txBox="1"/>
          <p:nvPr/>
        </p:nvSpPr>
        <p:spPr>
          <a:xfrm>
            <a:off x="6967691" y="5151782"/>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Lisez</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-le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français</a:t>
            </a: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ici</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3" name="TextBox 2">
            <a:extLst>
              <a:ext uri="{FF2B5EF4-FFF2-40B4-BE49-F238E27FC236}">
                <a16:creationId xmlns:a16="http://schemas.microsoft.com/office/drawing/2014/main" id="{2EEA828F-1FEC-F7F8-4196-592EADB0B0B6}"/>
              </a:ext>
            </a:extLst>
          </p:cNvPr>
          <p:cNvSpPr txBox="1"/>
          <p:nvPr/>
        </p:nvSpPr>
        <p:spPr>
          <a:xfrm>
            <a:off x="6953670" y="476372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3">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5" name="TextBox 4">
            <a:extLst>
              <a:ext uri="{FF2B5EF4-FFF2-40B4-BE49-F238E27FC236}">
                <a16:creationId xmlns:a16="http://schemas.microsoft.com/office/drawing/2014/main" id="{98BC4880-808E-0535-7B1D-7AF5B17D36B0}"/>
              </a:ext>
            </a:extLst>
          </p:cNvPr>
          <p:cNvSpPr txBox="1"/>
          <p:nvPr/>
        </p:nvSpPr>
        <p:spPr>
          <a:xfrm>
            <a:off x="6967691" y="5988947"/>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Léalo</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en</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español</a:t>
            </a:r>
            <a:r>
              <a:rPr kumimoji="0" lang="en-GB" sz="2000" b="0" i="0" u="none" strike="noStrike" kern="1200" cap="none" spc="0" normalizeH="0" baseline="0" noProof="0" dirty="0">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 </a:t>
            </a:r>
            <a:r>
              <a:rPr kumimoji="0" lang="en-GB" sz="2000" b="0" i="0" u="none" strike="noStrike" kern="1200" cap="none" spc="0" normalizeH="0" baseline="0" noProof="0" dirty="0" err="1">
                <a:ln>
                  <a:noFill/>
                </a:ln>
                <a:solidFill>
                  <a:srgbClr val="1B3A7F"/>
                </a:solidFill>
                <a:effectLst/>
                <a:uLnTx/>
                <a:uFillTx/>
                <a:ea typeface="+mn-ea"/>
                <a:cs typeface="+mn-cs"/>
                <a:hlinkClick r:id="rId4">
                  <a:extLst>
                    <a:ext uri="{A12FA001-AC4F-418D-AE19-62706E023703}">
                      <ahyp:hlinkClr xmlns:ahyp="http://schemas.microsoft.com/office/drawing/2018/hyperlinkcolor" val="tx"/>
                    </a:ext>
                  </a:extLst>
                </a:hlinkClick>
              </a:rPr>
              <a:t>aquí</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6" name="TextBox 5">
            <a:extLst>
              <a:ext uri="{FF2B5EF4-FFF2-40B4-BE49-F238E27FC236}">
                <a16:creationId xmlns:a16="http://schemas.microsoft.com/office/drawing/2014/main" id="{57839A25-20D0-0D38-0C87-E59DBC3372FD}"/>
              </a:ext>
            </a:extLst>
          </p:cNvPr>
          <p:cNvSpPr txBox="1"/>
          <p:nvPr/>
        </p:nvSpPr>
        <p:spPr>
          <a:xfrm>
            <a:off x="6967691" y="5568009"/>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z-Cyrl-AZ" sz="2000" i="0" u="none" strike="noStrike" kern="1200" cap="none" spc="0" normalizeH="0" baseline="0" noProof="0" dirty="0">
                <a:ln>
                  <a:noFill/>
                </a:ln>
                <a:solidFill>
                  <a:srgbClr val="1B3A7F"/>
                </a:solidFill>
                <a:effectLst/>
                <a:uLnTx/>
                <a:uFillTx/>
                <a:ea typeface="+mn-ea"/>
                <a:cs typeface="+mn-cs"/>
                <a:hlinkClick r:id="rId5">
                  <a:extLst>
                    <a:ext uri="{A12FA001-AC4F-418D-AE19-62706E023703}">
                      <ahyp:hlinkClr xmlns:ahyp="http://schemas.microsoft.com/office/drawing/2018/hyperlinkcolor" val="tx"/>
                    </a:ext>
                  </a:extLst>
                </a:hlinkClick>
              </a:rPr>
              <a:t>Читать на русском здесь</a:t>
            </a:r>
            <a:endParaRPr kumimoji="0" lang="en-US" sz="2000" i="0" u="none" strike="noStrike" kern="1200" cap="none" spc="0" normalizeH="0" baseline="0" noProof="0" dirty="0">
              <a:ln>
                <a:noFill/>
              </a:ln>
              <a:solidFill>
                <a:srgbClr val="1B3A7F"/>
              </a:solidFill>
              <a:effectLst/>
              <a:uLnTx/>
              <a:uFillTx/>
              <a:ea typeface="+mn-ea"/>
              <a:cs typeface="+mn-cs"/>
            </a:endParaRPr>
          </a:p>
        </p:txBody>
      </p:sp>
      <p:sp>
        <p:nvSpPr>
          <p:cNvPr id="18" name="Ellipse 17">
            <a:extLst>
              <a:ext uri="{FF2B5EF4-FFF2-40B4-BE49-F238E27FC236}">
                <a16:creationId xmlns:a16="http://schemas.microsoft.com/office/drawing/2014/main" id="{41A7791B-08FF-CBF9-BE33-D1263973295D}"/>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21" name="Image 20" descr="Une image contenant texte, ordinateur, capture d’écran, Site web&#10;&#10;Description générée automatiquement">
            <a:hlinkClick r:id="rId3"/>
            <a:extLst>
              <a:ext uri="{FF2B5EF4-FFF2-40B4-BE49-F238E27FC236}">
                <a16:creationId xmlns:a16="http://schemas.microsoft.com/office/drawing/2014/main" id="{2A6FEE7E-E9EB-0659-4503-7ACA4616659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475073" y="977399"/>
            <a:ext cx="3312246" cy="4685069"/>
          </a:xfrm>
          <a:prstGeom prst="rect">
            <a:avLst/>
          </a:prstGeom>
        </p:spPr>
      </p:pic>
      <p:sp>
        <p:nvSpPr>
          <p:cNvPr id="4" name="Ellipse 3">
            <a:hlinkClick r:id="rId7" action="ppaction://hlinksldjump"/>
            <a:extLst>
              <a:ext uri="{FF2B5EF4-FFF2-40B4-BE49-F238E27FC236}">
                <a16:creationId xmlns:a16="http://schemas.microsoft.com/office/drawing/2014/main" id="{FEAD801F-4B99-A48F-3AC9-863909D1217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7" action="ppaction://hlinksldjump"/>
            <a:extLst>
              <a:ext uri="{FF2B5EF4-FFF2-40B4-BE49-F238E27FC236}">
                <a16:creationId xmlns:a16="http://schemas.microsoft.com/office/drawing/2014/main" id="{57F3EA75-8E13-F92E-CA92-FE1B7F4D793A}"/>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0090438" y="246750"/>
            <a:ext cx="669408" cy="669408"/>
          </a:xfrm>
          <a:prstGeom prst="rect">
            <a:avLst/>
          </a:prstGeom>
        </p:spPr>
      </p:pic>
      <p:sp>
        <p:nvSpPr>
          <p:cNvPr id="23" name="Ellipse 22">
            <a:hlinkClick r:id="rId9" action="ppaction://hlinksldjump"/>
            <a:extLst>
              <a:ext uri="{FF2B5EF4-FFF2-40B4-BE49-F238E27FC236}">
                <a16:creationId xmlns:a16="http://schemas.microsoft.com/office/drawing/2014/main" id="{557F4B99-9ADF-6D79-792E-16472734B81C}"/>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9" action="ppaction://hlinksldjump"/>
            <a:extLst>
              <a:ext uri="{FF2B5EF4-FFF2-40B4-BE49-F238E27FC236}">
                <a16:creationId xmlns:a16="http://schemas.microsoft.com/office/drawing/2014/main" id="{E18A2377-94E0-044A-33E4-47AC11BB22F4}"/>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1" name="Image 10" descr="Une image contenant Bleu électrique, Police, symbole, Rectangle&#10;&#10;Description générée automatiquement">
            <a:extLst>
              <a:ext uri="{FF2B5EF4-FFF2-40B4-BE49-F238E27FC236}">
                <a16:creationId xmlns:a16="http://schemas.microsoft.com/office/drawing/2014/main" id="{78710300-EF6B-EA18-51B7-DF143674FD8B}"/>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5" name="Text Box 6">
            <a:extLst>
              <a:ext uri="{FF2B5EF4-FFF2-40B4-BE49-F238E27FC236}">
                <a16:creationId xmlns:a16="http://schemas.microsoft.com/office/drawing/2014/main" id="{4BDAA39A-AB8C-1595-51F7-7D2F1A6AEFBD}"/>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02582031"/>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4"/>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23" grpId="0" animBg="1"/>
    </p:bld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80FF3-DB50-873A-1D71-6F334858E632}"/>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3F0F4E6-E05A-2984-FF3C-8AA0AB16252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A22A1215-C784-5D21-1801-0A1900A70D6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FFF9FDD4-654C-D50B-6D20-674A14C040E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CE2EFD21-0429-00B8-0E88-9E3DBEDAC79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AA80B1D0-FF67-37E1-BDEB-23874EEBCC0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EB8B4A37-F797-840E-91F5-321F326A4D3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C7D865E7-444C-283A-AE5F-29764319FC8F}"/>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F3C214D1-30F1-7814-3C5A-2884D74E296D}"/>
              </a:ext>
            </a:extLst>
          </p:cNvPr>
          <p:cNvSpPr txBox="1"/>
          <p:nvPr/>
        </p:nvSpPr>
        <p:spPr>
          <a:xfrm>
            <a:off x="6656432" y="1118969"/>
            <a:ext cx="5078369" cy="1395647"/>
          </a:xfrm>
        </p:spPr>
        <p:txBody>
          <a:bodyPr vert="horz" lIns="91440" tIns="45720" rIns="91440" bIns="45720" rtlCol="0" anchor="ctr">
            <a:normAutofit fontScale="92500"/>
          </a:bodyPr>
          <a:lstStyle/>
          <a:p>
            <a:pPr>
              <a:lnSpc>
                <a:spcPct val="90000"/>
              </a:lnSpc>
              <a:spcBef>
                <a:spcPct val="0"/>
              </a:spcBef>
              <a:spcAft>
                <a:spcPts val="600"/>
              </a:spcAft>
              <a:defRPr/>
            </a:pPr>
            <a:r>
              <a:rPr kumimoji="0" lang="en-GB" sz="2700" i="0" u="none" strike="noStrike" kern="1200" cap="none" spc="0" normalizeH="0" baseline="0" noProof="0" dirty="0">
                <a:ln>
                  <a:noFill/>
                </a:ln>
                <a:solidFill>
                  <a:prstClr val="black"/>
                </a:solidFill>
                <a:effectLst/>
                <a:uLnTx/>
                <a:uFillTx/>
                <a:ea typeface="+mn-ea"/>
                <a:cs typeface="+mn-cs"/>
              </a:rPr>
              <a:t>Demonstrating the Feasibility of R-290 based AC Manufacturing: China’s Midea and </a:t>
            </a:r>
            <a:r>
              <a:rPr kumimoji="0" lang="en-GB" sz="2700" i="0" u="none" strike="noStrike" kern="1200" cap="none" spc="0" normalizeH="0" baseline="0" noProof="0" dirty="0" err="1">
                <a:ln>
                  <a:noFill/>
                </a:ln>
                <a:solidFill>
                  <a:prstClr val="black"/>
                </a:solidFill>
                <a:effectLst/>
                <a:uLnTx/>
                <a:uFillTx/>
                <a:ea typeface="+mn-ea"/>
                <a:cs typeface="+mn-cs"/>
              </a:rPr>
              <a:t>Meizhi</a:t>
            </a:r>
            <a:r>
              <a:rPr kumimoji="0" lang="en-GB" sz="2700" i="0" u="none" strike="noStrike" kern="1200" cap="none" spc="0" normalizeH="0" baseline="0" noProof="0" dirty="0">
                <a:ln>
                  <a:noFill/>
                </a:ln>
                <a:solidFill>
                  <a:prstClr val="black"/>
                </a:solidFill>
                <a:effectLst/>
                <a:uLnTx/>
                <a:uFillTx/>
                <a:ea typeface="+mn-ea"/>
                <a:cs typeface="+mn-cs"/>
              </a:rPr>
              <a:t> case </a:t>
            </a:r>
            <a:r>
              <a:rPr kumimoji="0" lang="en-GB" sz="2700" i="1" u="none" strike="noStrike" kern="1200" cap="none" spc="0" normalizeH="0" baseline="0" noProof="0" dirty="0">
                <a:ln>
                  <a:noFill/>
                </a:ln>
                <a:solidFill>
                  <a:prstClr val="black"/>
                </a:solidFill>
                <a:effectLst/>
                <a:uLnTx/>
                <a:uFillTx/>
                <a:ea typeface="+mn-ea"/>
                <a:cs typeface="+mn-cs"/>
              </a:rPr>
              <a:t>(2014)</a:t>
            </a:r>
          </a:p>
        </p:txBody>
      </p:sp>
      <p:sp>
        <p:nvSpPr>
          <p:cNvPr id="10" name="Content Placeholder 2">
            <a:extLst>
              <a:ext uri="{FF2B5EF4-FFF2-40B4-BE49-F238E27FC236}">
                <a16:creationId xmlns:a16="http://schemas.microsoft.com/office/drawing/2014/main" id="{26E1FAD7-F0FC-EAB0-0051-20478296D9D5}"/>
              </a:ext>
            </a:extLst>
          </p:cNvPr>
          <p:cNvSpPr>
            <a:spLocks noGrp="1"/>
          </p:cNvSpPr>
          <p:nvPr>
            <p:ph idx="4294967295"/>
          </p:nvPr>
        </p:nvSpPr>
        <p:spPr>
          <a:xfrm>
            <a:off x="6695982" y="2476102"/>
            <a:ext cx="4781129" cy="4079376"/>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The project was designed so that the development of the new air-conditioning units and the new compressors could be done in parallel and in close cooperation between Midea and </a:t>
            </a:r>
            <a:r>
              <a:rPr lang="en-GB" sz="1300" dirty="0" err="1"/>
              <a:t>Meizhi</a:t>
            </a:r>
            <a:r>
              <a:rPr lang="en-GB" sz="1300" dirty="0"/>
              <a:t>, to ensure that an optimized system, based on R-290, is produced. In the case of </a:t>
            </a:r>
            <a:r>
              <a:rPr lang="en-GB" sz="1300" dirty="0" err="1"/>
              <a:t>Meizhi</a:t>
            </a:r>
            <a:r>
              <a:rPr lang="en-GB" sz="1300" dirty="0"/>
              <a:t>, the selected production line has an annual production capacity of 1,830,000 rotary compressors that are applied in split air-conditioners of 1 hp and 1.5 hp. Regarding Midea, the converted production line is an advanced mechanized line with complete manufacturing functions, in which 200,000 split units are produced annually.</a:t>
            </a:r>
          </a:p>
          <a:p>
            <a:pPr marL="0" indent="0">
              <a:lnSpc>
                <a:spcPct val="110000"/>
              </a:lnSpc>
              <a:spcBef>
                <a:spcPts val="0"/>
              </a:spcBef>
              <a:buNone/>
            </a:pPr>
            <a:br>
              <a:rPr lang="en-GB" sz="1300" dirty="0"/>
            </a:br>
            <a:endParaRPr lang="en-GB" sz="1300" dirty="0"/>
          </a:p>
        </p:txBody>
      </p:sp>
      <p:sp>
        <p:nvSpPr>
          <p:cNvPr id="3" name="TextBox 2">
            <a:extLst>
              <a:ext uri="{FF2B5EF4-FFF2-40B4-BE49-F238E27FC236}">
                <a16:creationId xmlns:a16="http://schemas.microsoft.com/office/drawing/2014/main" id="{7B45B2C6-D023-E6A5-6445-1E042DB72178}"/>
              </a:ext>
            </a:extLst>
          </p:cNvPr>
          <p:cNvSpPr txBox="1"/>
          <p:nvPr/>
        </p:nvSpPr>
        <p:spPr>
          <a:xfrm>
            <a:off x="6695980" y="517287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4" name="Ellipse 3">
            <a:hlinkClick r:id="rId3" action="ppaction://hlinksldjump"/>
            <a:extLst>
              <a:ext uri="{FF2B5EF4-FFF2-40B4-BE49-F238E27FC236}">
                <a16:creationId xmlns:a16="http://schemas.microsoft.com/office/drawing/2014/main" id="{15DEAEE8-9E80-9511-FFD1-DA65A772C11D}"/>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3" action="ppaction://hlinksldjump"/>
            <a:extLst>
              <a:ext uri="{FF2B5EF4-FFF2-40B4-BE49-F238E27FC236}">
                <a16:creationId xmlns:a16="http://schemas.microsoft.com/office/drawing/2014/main" id="{B9D4FF1E-18AC-7399-3655-ABBA9D0F7A5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090438" y="246750"/>
            <a:ext cx="669408" cy="669408"/>
          </a:xfrm>
          <a:prstGeom prst="rect">
            <a:avLst/>
          </a:prstGeom>
        </p:spPr>
      </p:pic>
      <p:sp>
        <p:nvSpPr>
          <p:cNvPr id="23" name="Ellipse 22">
            <a:hlinkClick r:id="rId5" action="ppaction://hlinksldjump"/>
            <a:extLst>
              <a:ext uri="{FF2B5EF4-FFF2-40B4-BE49-F238E27FC236}">
                <a16:creationId xmlns:a16="http://schemas.microsoft.com/office/drawing/2014/main" id="{8E04CF4D-E516-564D-FD78-E014C35D87CD}"/>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5" action="ppaction://hlinksldjump"/>
            <a:extLst>
              <a:ext uri="{FF2B5EF4-FFF2-40B4-BE49-F238E27FC236}">
                <a16:creationId xmlns:a16="http://schemas.microsoft.com/office/drawing/2014/main" id="{9A3F3D91-2FED-86CF-FFA4-E06FD38769F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 name="Ellipse 1">
            <a:extLst>
              <a:ext uri="{FF2B5EF4-FFF2-40B4-BE49-F238E27FC236}">
                <a16:creationId xmlns:a16="http://schemas.microsoft.com/office/drawing/2014/main" id="{8CC20BC1-51DC-4814-0E87-9726E67BE2C1}"/>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1" name="Image 10" descr="Une image contenant Bleu électrique, Police, symbole, Rectangle&#10;&#10;Description générée automatiquement">
            <a:extLst>
              <a:ext uri="{FF2B5EF4-FFF2-40B4-BE49-F238E27FC236}">
                <a16:creationId xmlns:a16="http://schemas.microsoft.com/office/drawing/2014/main" id="{BB6DE023-B27D-DEAF-40F5-419EFF45E6B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5" name="Text Box 6">
            <a:extLst>
              <a:ext uri="{FF2B5EF4-FFF2-40B4-BE49-F238E27FC236}">
                <a16:creationId xmlns:a16="http://schemas.microsoft.com/office/drawing/2014/main" id="{3CB8AC73-E9D1-CE3B-6F11-5E87E5792057}"/>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19" name="Image 18" descr="Une image contenant texte, Appareils électroniques, ordinateur, capture d’écran&#10;&#10;Description générée automatiquement">
            <a:hlinkClick r:id="rId2"/>
            <a:extLst>
              <a:ext uri="{FF2B5EF4-FFF2-40B4-BE49-F238E27FC236}">
                <a16:creationId xmlns:a16="http://schemas.microsoft.com/office/drawing/2014/main" id="{3D777657-D49E-9FFF-13D5-3E01588E5AAA}"/>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438098" y="962167"/>
            <a:ext cx="3329127" cy="4708946"/>
          </a:xfrm>
          <a:prstGeom prst="rect">
            <a:avLst/>
          </a:prstGeom>
        </p:spPr>
      </p:pic>
    </p:spTree>
    <p:extLst>
      <p:ext uri="{BB962C8B-B14F-4D97-AF65-F5344CB8AC3E}">
        <p14:creationId xmlns:p14="http://schemas.microsoft.com/office/powerpoint/2010/main" val="351576228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4"/>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23" grpId="0" animBg="1"/>
    </p:bld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6FB71-530F-AE35-CB33-49867E09AD17}"/>
            </a:ext>
          </a:extLst>
        </p:cNvPr>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2787329-4277-6467-3B64-B02588C85F6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9" name="Rectangle 8">
            <a:extLst>
              <a:ext uri="{FF2B5EF4-FFF2-40B4-BE49-F238E27FC236}">
                <a16:creationId xmlns:a16="http://schemas.microsoft.com/office/drawing/2014/main" id="{850A9FC0-C28E-4C17-B535-052B5D872B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12" name="Rectangle 11">
            <a:extLst>
              <a:ext uri="{FF2B5EF4-FFF2-40B4-BE49-F238E27FC236}">
                <a16:creationId xmlns:a16="http://schemas.microsoft.com/office/drawing/2014/main" id="{632EF728-115E-125E-B013-73D3D80DF37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754FC080-DBB3-A193-0EEE-61D6E9AC137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5" name="Rectangle 14">
            <a:extLst>
              <a:ext uri="{FF2B5EF4-FFF2-40B4-BE49-F238E27FC236}">
                <a16:creationId xmlns:a16="http://schemas.microsoft.com/office/drawing/2014/main" id="{65140A3F-22D6-EB7D-FD2B-9FA035F292D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6" name="Oval 41">
            <a:extLst>
              <a:ext uri="{FF2B5EF4-FFF2-40B4-BE49-F238E27FC236}">
                <a16:creationId xmlns:a16="http://schemas.microsoft.com/office/drawing/2014/main" id="{C35F884A-9645-24CA-A4BF-60DF4EDC2DE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7" name="Rectangle 16">
            <a:extLst>
              <a:ext uri="{FF2B5EF4-FFF2-40B4-BE49-F238E27FC236}">
                <a16:creationId xmlns:a16="http://schemas.microsoft.com/office/drawing/2014/main" id="{07F56278-750D-2575-4C36-4D29B57094E5}"/>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1A5982EA-CEC6-69E4-DD71-5914BEDF6856}"/>
              </a:ext>
            </a:extLst>
          </p:cNvPr>
          <p:cNvSpPr txBox="1"/>
          <p:nvPr/>
        </p:nvSpPr>
        <p:spPr>
          <a:xfrm>
            <a:off x="6552352" y="1475756"/>
            <a:ext cx="5416442" cy="1395647"/>
          </a:xfrm>
        </p:spPr>
        <p:txBody>
          <a:bodyPr vert="horz" lIns="91440" tIns="45720" rIns="91440" bIns="45720" rtlCol="0" anchor="ctr">
            <a:noAutofit/>
          </a:bodyPr>
          <a:lstStyle/>
          <a:p>
            <a:pPr>
              <a:spcBef>
                <a:spcPts val="375"/>
              </a:spcBef>
              <a:spcAft>
                <a:spcPts val="375"/>
              </a:spcAft>
            </a:pPr>
            <a:r>
              <a:rPr lang="fr-FR" sz="2700" dirty="0" err="1">
                <a:effectLst/>
              </a:rPr>
              <a:t>Maximizing</a:t>
            </a:r>
            <a:r>
              <a:rPr lang="fr-FR" sz="2700" dirty="0">
                <a:effectLst/>
              </a:rPr>
              <a:t> </a:t>
            </a:r>
            <a:r>
              <a:rPr lang="fr-FR" sz="2700" dirty="0" err="1">
                <a:effectLst/>
              </a:rPr>
              <a:t>Climate</a:t>
            </a:r>
            <a:r>
              <a:rPr lang="fr-FR" sz="2700" dirty="0">
                <a:effectLst/>
              </a:rPr>
              <a:t> </a:t>
            </a:r>
            <a:r>
              <a:rPr lang="fr-FR" sz="2700" dirty="0" err="1">
                <a:effectLst/>
              </a:rPr>
              <a:t>Benefits</a:t>
            </a:r>
            <a:r>
              <a:rPr lang="fr-FR" sz="2700" dirty="0">
                <a:effectLst/>
              </a:rPr>
              <a:t> of HCFC Phase-out in the </a:t>
            </a:r>
            <a:r>
              <a:rPr lang="fr-FR" sz="2700" dirty="0" err="1">
                <a:effectLst/>
              </a:rPr>
              <a:t>Refrigeration</a:t>
            </a:r>
            <a:r>
              <a:rPr lang="fr-FR" sz="2700" dirty="0">
                <a:effectLst/>
              </a:rPr>
              <a:t> </a:t>
            </a:r>
            <a:r>
              <a:rPr lang="fr-FR" sz="2700" dirty="0" err="1">
                <a:effectLst/>
              </a:rPr>
              <a:t>Servicing</a:t>
            </a:r>
            <a:r>
              <a:rPr lang="fr-FR" sz="2700" dirty="0">
                <a:effectLst/>
              </a:rPr>
              <a:t> </a:t>
            </a:r>
            <a:r>
              <a:rPr lang="fr-FR" sz="2700" dirty="0" err="1">
                <a:effectLst/>
              </a:rPr>
              <a:t>Sector</a:t>
            </a:r>
            <a:r>
              <a:rPr lang="fr-FR" sz="2700" dirty="0">
                <a:effectLst/>
              </a:rPr>
              <a:t> (2012)</a:t>
            </a:r>
          </a:p>
          <a:p>
            <a:pPr>
              <a:lnSpc>
                <a:spcPct val="120000"/>
              </a:lnSpc>
            </a:pPr>
            <a:endParaRPr kumimoji="0" lang="en-GB" sz="2700" i="1"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9BE61811-BCF7-06E3-CF51-A5AD3F51AB8F}"/>
              </a:ext>
            </a:extLst>
          </p:cNvPr>
          <p:cNvSpPr>
            <a:spLocks noGrp="1"/>
          </p:cNvSpPr>
          <p:nvPr>
            <p:ph idx="4294967295"/>
          </p:nvPr>
        </p:nvSpPr>
        <p:spPr>
          <a:xfrm>
            <a:off x="6541597" y="2391914"/>
            <a:ext cx="4781129" cy="4079376"/>
          </a:xfrm>
          <a:prstGeom prst="rect">
            <a:avLst/>
          </a:prstGeom>
        </p:spPr>
        <p:txBody>
          <a:bodyPr vert="horz" lIns="91440" tIns="45720" rIns="91440" bIns="45720" rtlCol="0">
            <a:normAutofit/>
          </a:bodyPr>
          <a:lstStyle/>
          <a:p>
            <a:pPr marL="0" indent="0">
              <a:lnSpc>
                <a:spcPts val="1650"/>
              </a:lnSpc>
              <a:buNone/>
            </a:pPr>
            <a:endParaRPr lang="fr-FR" sz="1300" dirty="0">
              <a:effectLst/>
            </a:endParaRPr>
          </a:p>
          <a:p>
            <a:pPr marL="0" indent="0">
              <a:lnSpc>
                <a:spcPts val="1650"/>
              </a:lnSpc>
              <a:buNone/>
            </a:pPr>
            <a:r>
              <a:rPr lang="fr-FR" sz="1300" dirty="0">
                <a:effectLst/>
              </a:rPr>
              <a:t>This </a:t>
            </a:r>
            <a:r>
              <a:rPr lang="fr-FR" sz="1300" dirty="0" err="1">
                <a:effectLst/>
              </a:rPr>
              <a:t>fact</a:t>
            </a:r>
            <a:r>
              <a:rPr lang="fr-FR" sz="1300" dirty="0">
                <a:effectLst/>
              </a:rPr>
              <a:t> </a:t>
            </a:r>
            <a:r>
              <a:rPr lang="fr-FR" sz="1300" dirty="0" err="1">
                <a:effectLst/>
              </a:rPr>
              <a:t>sheet</a:t>
            </a:r>
            <a:r>
              <a:rPr lang="fr-FR" sz="1300" dirty="0">
                <a:effectLst/>
              </a:rPr>
              <a:t> </a:t>
            </a:r>
            <a:r>
              <a:rPr lang="fr-FR" sz="1300" dirty="0" err="1">
                <a:effectLst/>
              </a:rPr>
              <a:t>aims</a:t>
            </a:r>
            <a:r>
              <a:rPr lang="fr-FR" sz="1300" dirty="0">
                <a:effectLst/>
              </a:rPr>
              <a:t> to </a:t>
            </a:r>
            <a:r>
              <a:rPr lang="fr-FR" sz="1300" dirty="0" err="1">
                <a:effectLst/>
              </a:rPr>
              <a:t>further</a:t>
            </a:r>
            <a:r>
              <a:rPr lang="fr-FR" sz="1300" dirty="0">
                <a:effectLst/>
              </a:rPr>
              <a:t> highlight the </a:t>
            </a:r>
            <a:r>
              <a:rPr lang="fr-FR" sz="1300" dirty="0" err="1">
                <a:effectLst/>
              </a:rPr>
              <a:t>benefits</a:t>
            </a:r>
            <a:r>
              <a:rPr lang="fr-FR" sz="1300" dirty="0">
                <a:effectLst/>
              </a:rPr>
              <a:t> to </a:t>
            </a:r>
            <a:r>
              <a:rPr lang="fr-FR" sz="1300" dirty="0" err="1">
                <a:effectLst/>
              </a:rPr>
              <a:t>climate</a:t>
            </a:r>
            <a:r>
              <a:rPr lang="fr-FR" sz="1300" dirty="0">
                <a:effectLst/>
              </a:rPr>
              <a:t> and </a:t>
            </a:r>
            <a:r>
              <a:rPr lang="fr-FR" sz="1300" dirty="0" err="1">
                <a:effectLst/>
              </a:rPr>
              <a:t>energy</a:t>
            </a:r>
            <a:r>
              <a:rPr lang="fr-FR" sz="1300" dirty="0">
                <a:effectLst/>
              </a:rPr>
              <a:t> </a:t>
            </a:r>
            <a:r>
              <a:rPr lang="fr-FR" sz="1300" dirty="0" err="1">
                <a:effectLst/>
              </a:rPr>
              <a:t>efficiency</a:t>
            </a:r>
            <a:r>
              <a:rPr lang="fr-FR" sz="1300" dirty="0">
                <a:effectLst/>
              </a:rPr>
              <a:t> of good practices in the </a:t>
            </a:r>
            <a:r>
              <a:rPr lang="fr-FR" sz="1300" dirty="0" err="1">
                <a:effectLst/>
              </a:rPr>
              <a:t>refrigeration</a:t>
            </a:r>
            <a:r>
              <a:rPr lang="fr-FR" sz="1300" dirty="0">
                <a:effectLst/>
              </a:rPr>
              <a:t> </a:t>
            </a:r>
            <a:r>
              <a:rPr lang="fr-FR" sz="1300" dirty="0" err="1">
                <a:effectLst/>
              </a:rPr>
              <a:t>servicing</a:t>
            </a:r>
            <a:r>
              <a:rPr lang="fr-FR" sz="1300" dirty="0">
                <a:effectLst/>
              </a:rPr>
              <a:t> </a:t>
            </a:r>
            <a:r>
              <a:rPr lang="fr-FR" sz="1300" dirty="0" err="1">
                <a:effectLst/>
              </a:rPr>
              <a:t>sector</a:t>
            </a:r>
            <a:r>
              <a:rPr lang="fr-FR" sz="1300" dirty="0">
                <a:effectLst/>
              </a:rPr>
              <a:t> </a:t>
            </a:r>
            <a:r>
              <a:rPr lang="fr-FR" sz="1300" dirty="0" err="1">
                <a:effectLst/>
              </a:rPr>
              <a:t>through</a:t>
            </a:r>
            <a:r>
              <a:rPr lang="fr-FR" sz="1300" dirty="0">
                <a:effectLst/>
              </a:rPr>
              <a:t> </a:t>
            </a:r>
            <a:r>
              <a:rPr lang="fr-FR" sz="1300" dirty="0" err="1">
                <a:effectLst/>
              </a:rPr>
              <a:t>some</a:t>
            </a:r>
            <a:r>
              <a:rPr lang="fr-FR" sz="1300" dirty="0">
                <a:effectLst/>
              </a:rPr>
              <a:t> </a:t>
            </a:r>
            <a:r>
              <a:rPr lang="fr-FR" sz="1300" dirty="0" err="1">
                <a:effectLst/>
              </a:rPr>
              <a:t>examples</a:t>
            </a:r>
            <a:r>
              <a:rPr lang="fr-FR" sz="1300" dirty="0">
                <a:effectLst/>
              </a:rPr>
              <a:t> of good practices </a:t>
            </a:r>
            <a:r>
              <a:rPr lang="fr-FR" sz="1300" dirty="0" err="1">
                <a:effectLst/>
              </a:rPr>
              <a:t>during</a:t>
            </a:r>
            <a:r>
              <a:rPr lang="fr-FR" sz="1300" dirty="0">
                <a:effectLst/>
              </a:rPr>
              <a:t> installation, </a:t>
            </a:r>
            <a:r>
              <a:rPr lang="fr-FR" sz="1300" dirty="0" err="1">
                <a:effectLst/>
              </a:rPr>
              <a:t>servicing</a:t>
            </a:r>
            <a:r>
              <a:rPr lang="fr-FR" sz="1300" dirty="0">
                <a:effectLst/>
              </a:rPr>
              <a:t> and maintenance.</a:t>
            </a:r>
            <a:br>
              <a:rPr lang="fr-FR" sz="1300" dirty="0">
                <a:effectLst/>
              </a:rPr>
            </a:br>
            <a:endParaRPr lang="fr-FR" sz="1300" dirty="0">
              <a:effectLst/>
            </a:endParaRPr>
          </a:p>
        </p:txBody>
      </p:sp>
      <p:sp>
        <p:nvSpPr>
          <p:cNvPr id="3" name="TextBox 2">
            <a:extLst>
              <a:ext uri="{FF2B5EF4-FFF2-40B4-BE49-F238E27FC236}">
                <a16:creationId xmlns:a16="http://schemas.microsoft.com/office/drawing/2014/main" id="{68919BD2-5A3B-86D6-15AC-0116DE8F1542}"/>
              </a:ext>
            </a:extLst>
          </p:cNvPr>
          <p:cNvSpPr txBox="1"/>
          <p:nvPr/>
        </p:nvSpPr>
        <p:spPr>
          <a:xfrm>
            <a:off x="6695980" y="5172873"/>
            <a:ext cx="3072296" cy="40011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97F"/>
                </a:solidFill>
                <a:effectLst/>
                <a:uLnTx/>
                <a:uFillTx/>
                <a:ea typeface="+mn-ea"/>
                <a:cs typeface="+mn-cs"/>
                <a:hlinkClick r:id="rId2">
                  <a:extLst>
                    <a:ext uri="{A12FA001-AC4F-418D-AE19-62706E023703}">
                      <ahyp:hlinkClr xmlns:ahyp="http://schemas.microsoft.com/office/drawing/2018/hyperlinkcolor" val="tx"/>
                    </a:ext>
                  </a:extLst>
                </a:hlinkClick>
              </a:rPr>
              <a:t>Read it in English here</a:t>
            </a:r>
            <a:endParaRPr kumimoji="0" lang="en-US" sz="2000" b="0" i="0" u="none" strike="noStrike" kern="1200" cap="none" spc="0" normalizeH="0" baseline="0" noProof="0" dirty="0">
              <a:ln>
                <a:noFill/>
              </a:ln>
              <a:solidFill>
                <a:srgbClr val="1B397F"/>
              </a:solidFill>
              <a:effectLst/>
              <a:uLnTx/>
              <a:uFillTx/>
              <a:ea typeface="+mn-ea"/>
              <a:cs typeface="+mn-cs"/>
            </a:endParaRPr>
          </a:p>
        </p:txBody>
      </p:sp>
      <p:sp>
        <p:nvSpPr>
          <p:cNvPr id="4" name="Ellipse 3">
            <a:hlinkClick r:id="rId3" action="ppaction://hlinksldjump"/>
            <a:extLst>
              <a:ext uri="{FF2B5EF4-FFF2-40B4-BE49-F238E27FC236}">
                <a16:creationId xmlns:a16="http://schemas.microsoft.com/office/drawing/2014/main" id="{C70D2C33-624D-16DE-A605-0EBD67BC21A6}"/>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3" action="ppaction://hlinksldjump"/>
            <a:extLst>
              <a:ext uri="{FF2B5EF4-FFF2-40B4-BE49-F238E27FC236}">
                <a16:creationId xmlns:a16="http://schemas.microsoft.com/office/drawing/2014/main" id="{FB3C8DFD-397E-CDE1-76D3-BBA11621CA0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090438" y="246750"/>
            <a:ext cx="669408" cy="669408"/>
          </a:xfrm>
          <a:prstGeom prst="rect">
            <a:avLst/>
          </a:prstGeom>
        </p:spPr>
      </p:pic>
      <p:sp>
        <p:nvSpPr>
          <p:cNvPr id="23" name="Ellipse 22">
            <a:hlinkClick r:id="rId5" action="ppaction://hlinksldjump"/>
            <a:extLst>
              <a:ext uri="{FF2B5EF4-FFF2-40B4-BE49-F238E27FC236}">
                <a16:creationId xmlns:a16="http://schemas.microsoft.com/office/drawing/2014/main" id="{574BABEB-B70C-32A8-27D9-9E3C43FA6E2F}"/>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5" action="ppaction://hlinksldjump"/>
            <a:extLst>
              <a:ext uri="{FF2B5EF4-FFF2-40B4-BE49-F238E27FC236}">
                <a16:creationId xmlns:a16="http://schemas.microsoft.com/office/drawing/2014/main" id="{B08A8C1D-E2E0-01AC-EBD9-C846CB909C6D}"/>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
        <p:nvSpPr>
          <p:cNvPr id="2" name="Ellipse 1">
            <a:extLst>
              <a:ext uri="{FF2B5EF4-FFF2-40B4-BE49-F238E27FC236}">
                <a16:creationId xmlns:a16="http://schemas.microsoft.com/office/drawing/2014/main" id="{590BE824-2028-0FF1-7CB2-C05A067526C0}"/>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1" name="Image 10" descr="Une image contenant Bleu électrique, Police, symbole, Rectangle&#10;&#10;Description générée automatiquement">
            <a:extLst>
              <a:ext uri="{FF2B5EF4-FFF2-40B4-BE49-F238E27FC236}">
                <a16:creationId xmlns:a16="http://schemas.microsoft.com/office/drawing/2014/main" id="{448B4C63-42E9-C66A-C0C2-ACD8A355E1F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25630" y="38637"/>
            <a:ext cx="639779" cy="814264"/>
          </a:xfrm>
          <a:prstGeom prst="rect">
            <a:avLst/>
          </a:prstGeom>
        </p:spPr>
      </p:pic>
      <p:sp>
        <p:nvSpPr>
          <p:cNvPr id="25" name="Text Box 6">
            <a:extLst>
              <a:ext uri="{FF2B5EF4-FFF2-40B4-BE49-F238E27FC236}">
                <a16:creationId xmlns:a16="http://schemas.microsoft.com/office/drawing/2014/main" id="{5A3CBDA3-2871-0842-0130-98D28CE5CB16}"/>
              </a:ext>
            </a:extLst>
          </p:cNvPr>
          <p:cNvSpPr txBox="1">
            <a:spLocks noChangeArrowheads="1"/>
          </p:cNvSpPr>
          <p:nvPr/>
        </p:nvSpPr>
        <p:spPr bwMode="auto">
          <a:xfrm>
            <a:off x="119126" y="917822"/>
            <a:ext cx="826201" cy="32264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marL="0" marR="0" lvl="0" indent="0" algn="ctr" defTabSz="914358" rtl="0" eaLnBrk="0" fontAlgn="base" latinLnBrk="0" hangingPunct="0">
              <a:lnSpc>
                <a:spcPct val="100000"/>
              </a:lnSpc>
              <a:spcBef>
                <a:spcPct val="0"/>
              </a:spcBef>
              <a:spcAft>
                <a:spcPct val="0"/>
              </a:spcAft>
              <a:buClrTx/>
              <a:buSzTx/>
              <a:buFontTx/>
              <a:buNone/>
              <a:tabLs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Factsheets, Briefs, &amp; Quick Tools</a:t>
            </a:r>
            <a:endParaRPr kumimoji="0" lang="en-US" altLang="en-US" sz="1000" b="1" i="0" u="none" strike="noStrike" kern="1200" cap="none" spc="0" normalizeH="0" baseline="0" noProof="0" dirty="0">
              <a:ln>
                <a:noFill/>
              </a:ln>
              <a:solidFill>
                <a:srgbClr val="5373B9"/>
              </a:solidFill>
              <a:effectLst/>
              <a:uLnTx/>
              <a:uFillTx/>
              <a:latin typeface="Arial" panose="020B0604020202020204" pitchFamily="34" charset="0"/>
              <a:ea typeface="+mn-ea"/>
              <a:cs typeface="+mn-cs"/>
            </a:endParaRPr>
          </a:p>
        </p:txBody>
      </p:sp>
      <p:pic>
        <p:nvPicPr>
          <p:cNvPr id="5" name="Image 4" descr="Une image contenant texte, lettre, capture d’écran, document&#10;&#10;Description générée automatiquement">
            <a:hlinkClick r:id="rId2"/>
            <a:extLst>
              <a:ext uri="{FF2B5EF4-FFF2-40B4-BE49-F238E27FC236}">
                <a16:creationId xmlns:a16="http://schemas.microsoft.com/office/drawing/2014/main" id="{1B1A2898-E4C1-33EA-DC36-0D4EA82449FA}"/>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283400" y="951384"/>
            <a:ext cx="3636528" cy="4706095"/>
          </a:xfrm>
          <a:prstGeom prst="rect">
            <a:avLst/>
          </a:prstGeom>
        </p:spPr>
      </p:pic>
    </p:spTree>
    <p:extLst>
      <p:ext uri="{BB962C8B-B14F-4D97-AF65-F5344CB8AC3E}">
        <p14:creationId xmlns:p14="http://schemas.microsoft.com/office/powerpoint/2010/main" val="341595041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4"/>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4"/>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23" grpId="0" animBg="1"/>
    </p:bld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83D9627-59FC-1AD2-BD9F-AC9A751B07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E5662332-17D3-82D4-AEE0-69ED79B470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E591466-CA2D-6514-DC9F-8E19ED3CFC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8" name="Rectangle 7">
            <a:extLst>
              <a:ext uri="{FF2B5EF4-FFF2-40B4-BE49-F238E27FC236}">
                <a16:creationId xmlns:a16="http://schemas.microsoft.com/office/drawing/2014/main" id="{0C7CFDB9-78BC-E59C-11FD-1FBF90C9947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E6C6522E-9CD7-4DD1-9D96-EDF8AC7029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96BB9BCA-084C-13F1-8108-7952B78939D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BD725598-61CF-E05A-F616-5CBF406A1B61}"/>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AA4373E-01F1-5C3F-9980-68AD5D001690}"/>
              </a:ext>
            </a:extLst>
          </p:cNvPr>
          <p:cNvSpPr txBox="1"/>
          <p:nvPr/>
        </p:nvSpPr>
        <p:spPr>
          <a:xfrm>
            <a:off x="6861880" y="1390160"/>
            <a:ext cx="5035138" cy="1325563"/>
          </a:xfrm>
        </p:spPr>
        <p:txBody>
          <a:bodyPr vert="horz" lIns="91440" tIns="45720" rIns="91440" bIns="45720" rtlCol="0" anchor="ctr">
            <a:no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Lower-GWP Refrigeration and Air-Conditioning Innovation Award </a:t>
            </a:r>
            <a:r>
              <a:rPr kumimoji="0" lang="en-US" sz="3200" b="0" i="1" u="none" strike="noStrike" kern="1200" cap="none" spc="0" normalizeH="0" baseline="0" noProof="0" dirty="0">
                <a:ln>
                  <a:noFill/>
                </a:ln>
                <a:solidFill>
                  <a:prstClr val="black"/>
                </a:solidFill>
                <a:effectLst/>
                <a:uLnTx/>
                <a:uFillTx/>
                <a:ea typeface="+mn-ea"/>
                <a:cs typeface="+mn-cs"/>
              </a:rPr>
              <a:t>(annually since 2020)</a:t>
            </a:r>
          </a:p>
        </p:txBody>
      </p:sp>
      <p:sp>
        <p:nvSpPr>
          <p:cNvPr id="10" name="Content Placeholder 2">
            <a:extLst>
              <a:ext uri="{FF2B5EF4-FFF2-40B4-BE49-F238E27FC236}">
                <a16:creationId xmlns:a16="http://schemas.microsoft.com/office/drawing/2014/main" id="{25590B70-4FE7-AEDD-497F-3B30073AD221}"/>
              </a:ext>
            </a:extLst>
          </p:cNvPr>
          <p:cNvSpPr>
            <a:spLocks noGrp="1"/>
          </p:cNvSpPr>
          <p:nvPr>
            <p:ph idx="4294967295"/>
          </p:nvPr>
        </p:nvSpPr>
        <p:spPr>
          <a:xfrm>
            <a:off x="6905335" y="3034151"/>
            <a:ext cx="4667003" cy="1837458"/>
          </a:xfrm>
          <a:prstGeom prst="rect">
            <a:avLst/>
          </a:prstGeom>
        </p:spPr>
        <p:txBody>
          <a:bodyPr vert="horz" lIns="91440" tIns="45720" rIns="91440" bIns="45720" rtlCol="0">
            <a:normAutofit/>
          </a:bodyPr>
          <a:lstStyle/>
          <a:p>
            <a:pPr marL="0" indent="0">
              <a:lnSpc>
                <a:spcPct val="110000"/>
              </a:lnSpc>
              <a:spcBef>
                <a:spcPts val="0"/>
              </a:spcBef>
              <a:buNone/>
            </a:pPr>
            <a:r>
              <a:rPr lang="en-GB" sz="1300" dirty="0"/>
              <a:t>A joint ASHRAE and UN Environment award promotes innovative design, research and practice by recognizing people who have developed or implemented innovative technological concepts applied in developing countries to minimize global warming potential (GWP) through refrigeration and air-conditioning management.</a:t>
            </a:r>
            <a:endParaRPr lang="en-US" sz="1300" dirty="0"/>
          </a:p>
        </p:txBody>
      </p:sp>
      <p:sp>
        <p:nvSpPr>
          <p:cNvPr id="3" name="TextBox 2">
            <a:extLst>
              <a:ext uri="{FF2B5EF4-FFF2-40B4-BE49-F238E27FC236}">
                <a16:creationId xmlns:a16="http://schemas.microsoft.com/office/drawing/2014/main" id="{ABD2B1F3-43F3-3FB6-7480-C98A3F847E6A}"/>
              </a:ext>
            </a:extLst>
          </p:cNvPr>
          <p:cNvSpPr txBox="1"/>
          <p:nvPr/>
        </p:nvSpPr>
        <p:spPr>
          <a:xfrm>
            <a:off x="6967691" y="5464694"/>
            <a:ext cx="4872921"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Read more and register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0" name="Ellipse 19">
            <a:extLst>
              <a:ext uri="{FF2B5EF4-FFF2-40B4-BE49-F238E27FC236}">
                <a16:creationId xmlns:a16="http://schemas.microsoft.com/office/drawing/2014/main" id="{F9ACC530-90EE-9526-3A63-5BD856AF37F8}"/>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9" name="Image 18" descr="Une image contenant texte, capture d’écran, Site web, Page web&#10;&#10;Description générée automatiquement">
            <a:hlinkClick r:id="rId2"/>
            <a:extLst>
              <a:ext uri="{FF2B5EF4-FFF2-40B4-BE49-F238E27FC236}">
                <a16:creationId xmlns:a16="http://schemas.microsoft.com/office/drawing/2014/main" id="{577507D8-E7C9-DE04-39FB-720E942080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4813" y="1059268"/>
            <a:ext cx="3385166" cy="4480183"/>
          </a:xfrm>
          <a:prstGeom prst="rect">
            <a:avLst/>
          </a:prstGeom>
        </p:spPr>
      </p:pic>
      <p:sp>
        <p:nvSpPr>
          <p:cNvPr id="2" name="Ellipse 1">
            <a:hlinkClick r:id="rId4" action="ppaction://hlinksldjump"/>
            <a:extLst>
              <a:ext uri="{FF2B5EF4-FFF2-40B4-BE49-F238E27FC236}">
                <a16:creationId xmlns:a16="http://schemas.microsoft.com/office/drawing/2014/main" id="{700FDE0E-92A6-C141-CA6B-F003D3DA80B3}"/>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5" name="Graphique 4" descr="Cercle avec flèche gauche avec un remplissage uni">
            <a:hlinkClick r:id="rId4" action="ppaction://hlinksldjump"/>
            <a:extLst>
              <a:ext uri="{FF2B5EF4-FFF2-40B4-BE49-F238E27FC236}">
                <a16:creationId xmlns:a16="http://schemas.microsoft.com/office/drawing/2014/main" id="{F37510B4-E2FF-E80A-1B16-565DD16715E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090438" y="246750"/>
            <a:ext cx="669408" cy="669408"/>
          </a:xfrm>
          <a:prstGeom prst="rect">
            <a:avLst/>
          </a:prstGeom>
        </p:spPr>
      </p:pic>
      <p:sp>
        <p:nvSpPr>
          <p:cNvPr id="9" name="Ellipse 8">
            <a:hlinkClick r:id="rId6" action="ppaction://hlinksldjump"/>
            <a:extLst>
              <a:ext uri="{FF2B5EF4-FFF2-40B4-BE49-F238E27FC236}">
                <a16:creationId xmlns:a16="http://schemas.microsoft.com/office/drawing/2014/main" id="{A336C89E-3D2A-C4F5-3343-FEE39B3C8F28}"/>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8" name="Graphique 17" descr="Logement avec un remplissage uni">
            <a:hlinkClick r:id="rId6" action="ppaction://hlinksldjump"/>
            <a:extLst>
              <a:ext uri="{FF2B5EF4-FFF2-40B4-BE49-F238E27FC236}">
                <a16:creationId xmlns:a16="http://schemas.microsoft.com/office/drawing/2014/main" id="{59DD93E3-BA50-754F-500E-A2A5BA220303}"/>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pic>
        <p:nvPicPr>
          <p:cNvPr id="16" name="Image 15" descr="Une image contenant Police, symbole, Graphique, blanc&#10;&#10;Description générée automatiquement">
            <a:extLst>
              <a:ext uri="{FF2B5EF4-FFF2-40B4-BE49-F238E27FC236}">
                <a16:creationId xmlns:a16="http://schemas.microsoft.com/office/drawing/2014/main" id="{06857738-D5CC-85AB-6E55-1052E52C9508}"/>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17" name="Text Box 6">
            <a:extLst>
              <a:ext uri="{FF2B5EF4-FFF2-40B4-BE49-F238E27FC236}">
                <a16:creationId xmlns:a16="http://schemas.microsoft.com/office/drawing/2014/main" id="{18E83D94-5069-4B48-AB64-A5C49F9D30F3}"/>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Tree>
    <p:extLst>
      <p:ext uri="{BB962C8B-B14F-4D97-AF65-F5344CB8AC3E}">
        <p14:creationId xmlns:p14="http://schemas.microsoft.com/office/powerpoint/2010/main" val="303077352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5"/>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9"/>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9" grpId="0" animBg="1"/>
    </p:bld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5C781-AF21-B4FB-F954-6EB927B2F72A}"/>
            </a:ext>
          </a:extLst>
        </p:cNvPr>
        <p:cNvGrpSpPr/>
        <p:nvPr/>
      </p:nvGrpSpPr>
      <p:grpSpPr>
        <a:xfrm>
          <a:off x="0" y="0"/>
          <a:ext cx="0" cy="0"/>
          <a:chOff x="0" y="0"/>
          <a:chExt cx="0" cy="0"/>
        </a:xfrm>
      </p:grpSpPr>
      <p:sp useBgFill="1">
        <p:nvSpPr>
          <p:cNvPr id="4" name="Rectangle 3">
            <a:extLst>
              <a:ext uri="{FF2B5EF4-FFF2-40B4-BE49-F238E27FC236}">
                <a16:creationId xmlns:a16="http://schemas.microsoft.com/office/drawing/2014/main" id="{838B1084-1BBB-2F4C-D5B0-F452427B8B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5" name="Rectangle 4">
            <a:extLst>
              <a:ext uri="{FF2B5EF4-FFF2-40B4-BE49-F238E27FC236}">
                <a16:creationId xmlns:a16="http://schemas.microsoft.com/office/drawing/2014/main" id="{3385B07C-AD9E-8205-50A9-EBA8195B014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1" y="-1"/>
            <a:ext cx="6096002" cy="6858000"/>
          </a:xfrm>
          <a:prstGeom prst="rect">
            <a:avLst/>
          </a:prstGeom>
          <a:gradFill>
            <a:gsLst>
              <a:gs pos="0">
                <a:schemeClr val="accent6"/>
              </a:gs>
              <a:gs pos="57000">
                <a:srgbClr val="4369B6"/>
              </a:gs>
              <a:gs pos="100000">
                <a:srgbClr val="021E4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a:ea typeface="+mn-ea"/>
              <a:cs typeface="+mn-cs"/>
            </a:endParaRPr>
          </a:p>
        </p:txBody>
      </p:sp>
      <p:sp>
        <p:nvSpPr>
          <p:cNvPr id="6" name="Rectangle 5">
            <a:extLst>
              <a:ext uri="{FF2B5EF4-FFF2-40B4-BE49-F238E27FC236}">
                <a16:creationId xmlns:a16="http://schemas.microsoft.com/office/drawing/2014/main" id="{71717539-0BDE-10BB-7809-22AFD15B6F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0" y="-2"/>
            <a:ext cx="6096000" cy="6858002"/>
          </a:xfrm>
          <a:prstGeom prst="rect">
            <a:avLst/>
          </a:prstGeom>
          <a:gradFill>
            <a:gsLst>
              <a:gs pos="27000">
                <a:srgbClr val="021E46"/>
              </a:gs>
              <a:gs pos="100000">
                <a:srgbClr val="426AA8"/>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7" name="Rectangle 6">
            <a:extLst>
              <a:ext uri="{FF2B5EF4-FFF2-40B4-BE49-F238E27FC236}">
                <a16:creationId xmlns:a16="http://schemas.microsoft.com/office/drawing/2014/main" id="{2A8EFB18-2E49-06B8-2D47-E7EA1440B3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flipH="1">
            <a:off x="-152401" y="609599"/>
            <a:ext cx="6858003" cy="5638801"/>
          </a:xfrm>
          <a:prstGeom prst="rect">
            <a:avLst/>
          </a:prstGeom>
          <a:gradFill>
            <a:gsLst>
              <a:gs pos="0">
                <a:schemeClr val="accent6">
                  <a:alpha val="0"/>
                </a:schemeClr>
              </a:gs>
              <a:gs pos="72000">
                <a:schemeClr val="accent2">
                  <a:alpha val="46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1" name="Rectangle 10">
            <a:extLst>
              <a:ext uri="{FF2B5EF4-FFF2-40B4-BE49-F238E27FC236}">
                <a16:creationId xmlns:a16="http://schemas.microsoft.com/office/drawing/2014/main" id="{C894D8FC-DA72-6316-6420-91B791641FA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flipH="1">
            <a:off x="-4" y="2490715"/>
            <a:ext cx="6096003" cy="4367283"/>
          </a:xfrm>
          <a:prstGeom prst="rect">
            <a:avLst/>
          </a:prstGeom>
          <a:gradFill>
            <a:gsLst>
              <a:gs pos="0">
                <a:schemeClr val="accent6">
                  <a:alpha val="0"/>
                </a:schemeClr>
              </a:gs>
              <a:gs pos="72000">
                <a:schemeClr val="accent5">
                  <a:alpha val="1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2" name="Oval 41">
            <a:extLst>
              <a:ext uri="{FF2B5EF4-FFF2-40B4-BE49-F238E27FC236}">
                <a16:creationId xmlns:a16="http://schemas.microsoft.com/office/drawing/2014/main" id="{FA913AFE-A48D-1F24-1749-1BD30274B8D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4137312">
            <a:off x="565239" y="1211422"/>
            <a:ext cx="4640488" cy="4640488"/>
          </a:xfrm>
          <a:prstGeom prst="ellipse">
            <a:avLst/>
          </a:prstGeom>
          <a:gradFill>
            <a:gsLst>
              <a:gs pos="53000">
                <a:schemeClr val="accent6">
                  <a:alpha val="3000"/>
                </a:schemeClr>
              </a:gs>
              <a:gs pos="100000">
                <a:schemeClr val="accent6">
                  <a:lumMod val="40000"/>
                  <a:lumOff val="60000"/>
                  <a:alpha val="1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w Cen MT"/>
              <a:ea typeface="+mn-ea"/>
              <a:cs typeface="+mn-cs"/>
            </a:endParaRPr>
          </a:p>
        </p:txBody>
      </p:sp>
      <p:sp>
        <p:nvSpPr>
          <p:cNvPr id="13" name="Rectangle 12">
            <a:extLst>
              <a:ext uri="{FF2B5EF4-FFF2-40B4-BE49-F238E27FC236}">
                <a16:creationId xmlns:a16="http://schemas.microsoft.com/office/drawing/2014/main" id="{A7F77FE7-7D12-ADDF-5CEC-CCD37EB87134}"/>
              </a:ext>
            </a:extLst>
          </p:cNvPr>
          <p:cNvSpPr/>
          <p:nvPr/>
        </p:nvSpPr>
        <p:spPr>
          <a:xfrm>
            <a:off x="985765" y="713032"/>
            <a:ext cx="4203511" cy="5182801"/>
          </a:xfrm>
          <a:prstGeom prst="rect">
            <a:avLst/>
          </a:prstGeom>
          <a:solidFill>
            <a:srgbClr val="021E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Tw Cen MT"/>
              <a:ea typeface="+mn-ea"/>
              <a:cs typeface="+mn-cs"/>
            </a:endParaRPr>
          </a:p>
        </p:txBody>
      </p:sp>
      <p:sp>
        <p:nvSpPr>
          <p:cNvPr id="14" name="TextBox 13">
            <a:extLst>
              <a:ext uri="{FF2B5EF4-FFF2-40B4-BE49-F238E27FC236}">
                <a16:creationId xmlns:a16="http://schemas.microsoft.com/office/drawing/2014/main" id="{7844192F-F78D-FF17-D8BC-3E541B46E7C2}"/>
              </a:ext>
            </a:extLst>
          </p:cNvPr>
          <p:cNvSpPr txBox="1"/>
          <p:nvPr/>
        </p:nvSpPr>
        <p:spPr>
          <a:xfrm>
            <a:off x="6720848" y="1304856"/>
            <a:ext cx="5165768" cy="1325563"/>
          </a:xfrm>
        </p:spPr>
        <p:txBody>
          <a:bodyPr vert="horz" lIns="91440" tIns="45720" rIns="91440" bIns="45720" rtlCol="0" anchor="ctr">
            <a:normAutofit lnSpcReduction="10000"/>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GB" sz="3200" b="0" i="0" u="none" strike="noStrike" kern="1200" cap="none" spc="0" normalizeH="0" baseline="0" noProof="0" dirty="0">
                <a:ln>
                  <a:noFill/>
                </a:ln>
                <a:solidFill>
                  <a:prstClr val="black"/>
                </a:solidFill>
                <a:effectLst/>
                <a:uLnTx/>
                <a:uFillTx/>
                <a:ea typeface="+mn-ea"/>
                <a:cs typeface="+mn-cs"/>
              </a:rPr>
              <a:t>World Refrigeration Day (WRD) Campaigns </a:t>
            </a:r>
            <a:r>
              <a:rPr kumimoji="0" lang="en-GB" sz="3200" b="0" i="1" u="none" strike="noStrike" kern="1200" cap="none" spc="0" normalizeH="0" baseline="0" noProof="0" dirty="0">
                <a:ln>
                  <a:noFill/>
                </a:ln>
                <a:solidFill>
                  <a:prstClr val="black"/>
                </a:solidFill>
                <a:effectLst/>
                <a:uLnTx/>
                <a:uFillTx/>
                <a:ea typeface="+mn-ea"/>
                <a:cs typeface="+mn-cs"/>
              </a:rPr>
              <a:t>(annually since 2019)</a:t>
            </a:r>
            <a:endParaRPr kumimoji="0" lang="en-US" sz="3200" b="0" i="0" u="none" strike="noStrike" kern="1200" cap="none" spc="0" normalizeH="0" baseline="0" noProof="0" dirty="0">
              <a:ln>
                <a:noFill/>
              </a:ln>
              <a:solidFill>
                <a:prstClr val="black"/>
              </a:solidFill>
              <a:effectLst/>
              <a:uLnTx/>
              <a:uFillTx/>
              <a:ea typeface="+mn-ea"/>
              <a:cs typeface="+mn-cs"/>
            </a:endParaRPr>
          </a:p>
        </p:txBody>
      </p:sp>
      <p:sp>
        <p:nvSpPr>
          <p:cNvPr id="10" name="Content Placeholder 2">
            <a:extLst>
              <a:ext uri="{FF2B5EF4-FFF2-40B4-BE49-F238E27FC236}">
                <a16:creationId xmlns:a16="http://schemas.microsoft.com/office/drawing/2014/main" id="{D135659A-813B-CDFA-F03E-C4F968C87A24}"/>
              </a:ext>
            </a:extLst>
          </p:cNvPr>
          <p:cNvSpPr>
            <a:spLocks noGrp="1"/>
          </p:cNvSpPr>
          <p:nvPr>
            <p:ph idx="4294967295"/>
          </p:nvPr>
        </p:nvSpPr>
        <p:spPr>
          <a:xfrm>
            <a:off x="6731922" y="2697311"/>
            <a:ext cx="4802005" cy="1957524"/>
          </a:xfrm>
          <a:prstGeom prst="rect">
            <a:avLst/>
          </a:prstGeom>
        </p:spPr>
        <p:txBody>
          <a:bodyPr vert="horz" lIns="91440" tIns="45720" rIns="91440" bIns="45720" rtlCol="0">
            <a:normAutofit lnSpcReduction="10000"/>
          </a:bodyPr>
          <a:lstStyle/>
          <a:p>
            <a:pPr marL="0" indent="0">
              <a:lnSpc>
                <a:spcPct val="110000"/>
              </a:lnSpc>
              <a:spcBef>
                <a:spcPts val="0"/>
              </a:spcBef>
              <a:buNone/>
            </a:pPr>
            <a:r>
              <a:rPr lang="en-GB" sz="1300" dirty="0"/>
              <a:t>World Refrigeration Day is an international awareness campaign established by the World Refrigeration Day Secretariat to raise the profile of the refrigeration, air-conditioning and heat-pump sector and focuses attention on the significant role that the industry and its technology play in modern life and society. It draws attention to wonderful engineering and science that is all around us every day. Refrigeration is at the very heart of modern life. It enables people to live, travel and work comfortably. It saves lives. It enables people to achieve.</a:t>
            </a:r>
            <a:endParaRPr lang="en-US" sz="1300" dirty="0"/>
          </a:p>
        </p:txBody>
      </p:sp>
      <p:sp>
        <p:nvSpPr>
          <p:cNvPr id="3" name="TextBox 2">
            <a:extLst>
              <a:ext uri="{FF2B5EF4-FFF2-40B4-BE49-F238E27FC236}">
                <a16:creationId xmlns:a16="http://schemas.microsoft.com/office/drawing/2014/main" id="{F007E149-3D2B-0B97-A996-246D9FB6F861}"/>
              </a:ext>
            </a:extLst>
          </p:cNvPr>
          <p:cNvSpPr txBox="1"/>
          <p:nvPr/>
        </p:nvSpPr>
        <p:spPr>
          <a:xfrm>
            <a:off x="6731922" y="5702448"/>
            <a:ext cx="3072296"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1B3A7F"/>
                </a:solidFill>
                <a:effectLst/>
                <a:uLnTx/>
                <a:uFillTx/>
                <a:ea typeface="+mn-ea"/>
                <a:cs typeface="+mn-cs"/>
                <a:hlinkClick r:id="rId2">
                  <a:extLst>
                    <a:ext uri="{A12FA001-AC4F-418D-AE19-62706E023703}">
                      <ahyp:hlinkClr xmlns:ahyp="http://schemas.microsoft.com/office/drawing/2018/hyperlinkcolor" val="tx"/>
                    </a:ext>
                  </a:extLst>
                </a:hlinkClick>
              </a:rPr>
              <a:t>Access the website here</a:t>
            </a:r>
            <a:endParaRPr kumimoji="0" lang="en-US" sz="2000" b="0" i="0" u="none" strike="noStrike" kern="1200" cap="none" spc="0" normalizeH="0" baseline="0" noProof="0" dirty="0">
              <a:ln>
                <a:noFill/>
              </a:ln>
              <a:solidFill>
                <a:srgbClr val="1B3A7F"/>
              </a:solidFill>
              <a:effectLst/>
              <a:uLnTx/>
              <a:uFillTx/>
              <a:ea typeface="+mn-ea"/>
              <a:cs typeface="+mn-cs"/>
            </a:endParaRPr>
          </a:p>
        </p:txBody>
      </p:sp>
      <p:sp>
        <p:nvSpPr>
          <p:cNvPr id="2" name="Ellipse 1">
            <a:extLst>
              <a:ext uri="{FF2B5EF4-FFF2-40B4-BE49-F238E27FC236}">
                <a16:creationId xmlns:a16="http://schemas.microsoft.com/office/drawing/2014/main" id="{B88B95F5-AC11-DD68-EE17-B166681A0FD6}"/>
              </a:ext>
            </a:extLst>
          </p:cNvPr>
          <p:cNvSpPr/>
          <p:nvPr/>
        </p:nvSpPr>
        <p:spPr>
          <a:xfrm>
            <a:off x="-1083530" y="-864038"/>
            <a:ext cx="2555143" cy="2509717"/>
          </a:xfrm>
          <a:prstGeom prst="ellipse">
            <a:avLst/>
          </a:prstGeom>
          <a:solidFill>
            <a:schemeClr val="bg1"/>
          </a:solidFill>
          <a:ln>
            <a:solidFill>
              <a:srgbClr val="322F66"/>
            </a:solidFill>
          </a:ln>
          <a:scene3d>
            <a:camera prst="orthographicFront"/>
            <a:lightRig rig="threePt" dir="t"/>
          </a:scene3d>
          <a:sp3d prstMaterial="meta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6" name="Image 15" descr="Une image contenant Police, symbole, Graphique, blanc&#10;&#10;Description générée automatiquement">
            <a:extLst>
              <a:ext uri="{FF2B5EF4-FFF2-40B4-BE49-F238E27FC236}">
                <a16:creationId xmlns:a16="http://schemas.microsoft.com/office/drawing/2014/main" id="{B8987F4A-D6D6-2BD3-4904-229B6C0E6C5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3474" y="81134"/>
            <a:ext cx="816779" cy="723050"/>
          </a:xfrm>
          <a:prstGeom prst="rect">
            <a:avLst/>
          </a:prstGeom>
        </p:spPr>
      </p:pic>
      <p:sp>
        <p:nvSpPr>
          <p:cNvPr id="17" name="Text Box 6">
            <a:extLst>
              <a:ext uri="{FF2B5EF4-FFF2-40B4-BE49-F238E27FC236}">
                <a16:creationId xmlns:a16="http://schemas.microsoft.com/office/drawing/2014/main" id="{1F73ED4C-4626-28C7-03C1-4A11B39ACE69}"/>
              </a:ext>
            </a:extLst>
          </p:cNvPr>
          <p:cNvSpPr txBox="1">
            <a:spLocks noChangeArrowheads="1"/>
          </p:cNvSpPr>
          <p:nvPr/>
        </p:nvSpPr>
        <p:spPr bwMode="auto">
          <a:xfrm>
            <a:off x="-15561" y="721426"/>
            <a:ext cx="1260059" cy="3959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a:p>
            <a:pPr algn="ctr" defTabSz="914358" eaLnBrk="0" fontAlgn="base" hangingPunct="0">
              <a:spcBef>
                <a:spcPct val="0"/>
              </a:spcBef>
              <a:spcAft>
                <a:spcPct val="0"/>
              </a:spcAft>
              <a:defRPr/>
            </a:pPr>
            <a:r>
              <a:rPr kumimoji="0" lang="en-GB" altLang="en-US" sz="10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rPr>
              <a:t>Special Initiatives &amp; Campaigns</a:t>
            </a:r>
          </a:p>
          <a:p>
            <a:pPr algn="ctr" defTabSz="914358" eaLnBrk="0" fontAlgn="base" hangingPunct="0">
              <a:spcBef>
                <a:spcPct val="0"/>
              </a:spcBef>
              <a:spcAft>
                <a:spcPct val="0"/>
              </a:spcAft>
              <a:defRPr/>
            </a:pPr>
            <a:endParaRPr kumimoji="0" lang="en-GB" altLang="en-US" sz="1300" b="1" i="0" u="none" strike="noStrike" kern="1200" cap="none" spc="0" normalizeH="0" baseline="0" noProof="0" dirty="0">
              <a:ln>
                <a:noFill/>
              </a:ln>
              <a:solidFill>
                <a:srgbClr val="5373B9"/>
              </a:solidFill>
              <a:effectLst/>
              <a:uLnTx/>
              <a:uFillTx/>
              <a:latin typeface="Colaborate-Medium" panose="02000603070000020004" pitchFamily="50" charset="0"/>
              <a:ea typeface="+mn-ea"/>
              <a:cs typeface="+mn-cs"/>
            </a:endParaRPr>
          </a:p>
        </p:txBody>
      </p:sp>
      <p:sp>
        <p:nvSpPr>
          <p:cNvPr id="20" name="Rectangle 19">
            <a:extLst>
              <a:ext uri="{FF2B5EF4-FFF2-40B4-BE49-F238E27FC236}">
                <a16:creationId xmlns:a16="http://schemas.microsoft.com/office/drawing/2014/main" id="{9CBF0D53-3947-34CB-B0B2-F87A458FDE4C}"/>
              </a:ext>
            </a:extLst>
          </p:cNvPr>
          <p:cNvSpPr/>
          <p:nvPr/>
        </p:nvSpPr>
        <p:spPr>
          <a:xfrm>
            <a:off x="1415156" y="1117353"/>
            <a:ext cx="3467288" cy="439031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9" name="Image 18" descr="Une image contenant logo, Graphique, Police, cercle&#10;&#10;Description générée automatiquement">
            <a:hlinkClick r:id="rId2"/>
            <a:extLst>
              <a:ext uri="{FF2B5EF4-FFF2-40B4-BE49-F238E27FC236}">
                <a16:creationId xmlns:a16="http://schemas.microsoft.com/office/drawing/2014/main" id="{D53385E9-1410-365A-78BD-862A5FF350C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37632" y="1838609"/>
            <a:ext cx="3062649" cy="2947800"/>
          </a:xfrm>
          <a:prstGeom prst="rect">
            <a:avLst/>
          </a:prstGeom>
        </p:spPr>
      </p:pic>
      <p:sp>
        <p:nvSpPr>
          <p:cNvPr id="21" name="Ellipse 20">
            <a:hlinkClick r:id="rId5" action="ppaction://hlinksldjump"/>
            <a:extLst>
              <a:ext uri="{FF2B5EF4-FFF2-40B4-BE49-F238E27FC236}">
                <a16:creationId xmlns:a16="http://schemas.microsoft.com/office/drawing/2014/main" id="{F345CF1F-24BA-A5CF-59A3-7C4F48D7B925}"/>
              </a:ext>
            </a:extLst>
          </p:cNvPr>
          <p:cNvSpPr/>
          <p:nvPr/>
        </p:nvSpPr>
        <p:spPr>
          <a:xfrm>
            <a:off x="1000604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2" name="Graphique 21" descr="Cercle avec flèche gauche avec un remplissage uni">
            <a:hlinkClick r:id="rId5" action="ppaction://hlinksldjump"/>
            <a:extLst>
              <a:ext uri="{FF2B5EF4-FFF2-40B4-BE49-F238E27FC236}">
                <a16:creationId xmlns:a16="http://schemas.microsoft.com/office/drawing/2014/main" id="{6F87742F-6805-1C62-D9A7-0E9FC40B74C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90438" y="246750"/>
            <a:ext cx="669408" cy="669408"/>
          </a:xfrm>
          <a:prstGeom prst="rect">
            <a:avLst/>
          </a:prstGeom>
        </p:spPr>
      </p:pic>
      <p:sp>
        <p:nvSpPr>
          <p:cNvPr id="23" name="Ellipse 22">
            <a:hlinkClick r:id="rId7" action="ppaction://hlinksldjump"/>
            <a:extLst>
              <a:ext uri="{FF2B5EF4-FFF2-40B4-BE49-F238E27FC236}">
                <a16:creationId xmlns:a16="http://schemas.microsoft.com/office/drawing/2014/main" id="{61EDC744-3F36-1734-01D1-9B27063A2F8E}"/>
              </a:ext>
            </a:extLst>
          </p:cNvPr>
          <p:cNvSpPr/>
          <p:nvPr/>
        </p:nvSpPr>
        <p:spPr>
          <a:xfrm>
            <a:off x="11066031" y="181781"/>
            <a:ext cx="838201" cy="799345"/>
          </a:xfrm>
          <a:prstGeom prst="ellipse">
            <a:avLst/>
          </a:prstGeom>
          <a:solidFill>
            <a:srgbClr val="2E2B60"/>
          </a:solidFill>
          <a:ln>
            <a:solidFill>
              <a:srgbClr val="2E2B60"/>
            </a:solidFill>
          </a:ln>
          <a:scene3d>
            <a:camera prst="orthographicFront"/>
            <a:lightRig rig="threePt" dir="t"/>
          </a:scene3d>
          <a:sp3d prstMaterial="metal">
            <a:bevelT w="247650" h="50800" prst="coolSlant"/>
            <a:bevelB w="0"/>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24" name="Graphique 23" descr="Logement avec un remplissage uni">
            <a:hlinkClick r:id="rId7" action="ppaction://hlinksldjump"/>
            <a:extLst>
              <a:ext uri="{FF2B5EF4-FFF2-40B4-BE49-F238E27FC236}">
                <a16:creationId xmlns:a16="http://schemas.microsoft.com/office/drawing/2014/main" id="{6285832F-F05A-9455-22F0-9718805906B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1263343" y="295855"/>
            <a:ext cx="443576" cy="4435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12345468"/>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autoRev="1" fill="hold" grpId="0" nodeType="withEffect">
                                  <p:stCondLst>
                                    <p:cond delay="0"/>
                                  </p:stCondLst>
                                  <p:childTnLst>
                                    <p:animScale>
                                      <p:cBhvr>
                                        <p:cTn id="6" dur="2000" fill="hold"/>
                                        <p:tgtEl>
                                          <p:spTgt spid="21"/>
                                        </p:tgtEl>
                                      </p:cBhvr>
                                      <p:by x="105000" y="105000"/>
                                    </p:animScale>
                                  </p:childTnLst>
                                </p:cTn>
                              </p:par>
                              <p:par>
                                <p:cTn id="7" presetID="6" presetClass="emph" presetSubtype="0" repeatCount="indefinite" autoRev="1" fill="hold" nodeType="withEffect">
                                  <p:stCondLst>
                                    <p:cond delay="0"/>
                                  </p:stCondLst>
                                  <p:childTnLst>
                                    <p:animScale>
                                      <p:cBhvr>
                                        <p:cTn id="8" dur="2000" fill="hold"/>
                                        <p:tgtEl>
                                          <p:spTgt spid="22"/>
                                        </p:tgtEl>
                                      </p:cBhvr>
                                      <p:by x="105000" y="105000"/>
                                    </p:animScale>
                                  </p:childTnLst>
                                </p:cTn>
                              </p:par>
                              <p:par>
                                <p:cTn id="9" presetID="6" presetClass="emph" presetSubtype="0" repeatCount="indefinite" autoRev="1" fill="hold" grpId="1" nodeType="withEffect">
                                  <p:stCondLst>
                                    <p:cond delay="0"/>
                                  </p:stCondLst>
                                  <p:childTnLst>
                                    <p:animScale>
                                      <p:cBhvr>
                                        <p:cTn id="10" dur="2000" fill="hold"/>
                                        <p:tgtEl>
                                          <p:spTgt spid="21"/>
                                        </p:tgtEl>
                                      </p:cBhvr>
                                      <p:by x="105000" y="105000"/>
                                    </p:animScale>
                                  </p:childTnLst>
                                </p:cTn>
                              </p:par>
                              <p:par>
                                <p:cTn id="11" presetID="6" presetClass="emph" presetSubtype="0" repeatCount="indefinite" autoRev="1" fill="hold" grpId="0" nodeType="withEffect">
                                  <p:stCondLst>
                                    <p:cond delay="0"/>
                                  </p:stCondLst>
                                  <p:childTnLst>
                                    <p:animScale>
                                      <p:cBhvr>
                                        <p:cTn id="12" dur="2000" fill="hold"/>
                                        <p:tgtEl>
                                          <p:spTgt spid="23"/>
                                        </p:tgtEl>
                                      </p:cBhvr>
                                      <p:by x="105000" y="105000"/>
                                    </p:animScale>
                                  </p:childTnLst>
                                </p:cTn>
                              </p:par>
                              <p:par>
                                <p:cTn id="13" presetID="6" presetClass="emph" presetSubtype="0" repeatCount="indefinite" autoRev="1" fill="hold" nodeType="withEffect">
                                  <p:stCondLst>
                                    <p:cond delay="0"/>
                                  </p:stCondLst>
                                  <p:childTnLst>
                                    <p:animScale>
                                      <p:cBhvr>
                                        <p:cTn id="14" dur="2000" fill="hold"/>
                                        <p:tgtEl>
                                          <p:spTgt spid="2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3" grpId="0" animBg="1"/>
    </p:bldLst>
  </p:timing>
</p:sld>
</file>

<file path=ppt/theme/theme1.xml><?xml version="1.0" encoding="utf-8"?>
<a:theme xmlns:a="http://schemas.openxmlformats.org/drawingml/2006/main" name="GradientRiseVTI">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Avenir">
      <a:majorFont>
        <a:latin typeface="Tw Cen MT"/>
        <a:ea typeface=""/>
        <a:cs typeface=""/>
      </a:majorFont>
      <a:minorFont>
        <a:latin typeface="Tw Cen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8b77875e-5908-45a0-9cb4-dec9ae074618}" enabled="1" method="Privileged" siteId="{0f9e35db-544f-4f60-bdcc-5ea416e6dc70}" removed="0"/>
</clbl:labelList>
</file>

<file path=docProps/app.xml><?xml version="1.0" encoding="utf-8"?>
<Properties xmlns="http://schemas.openxmlformats.org/officeDocument/2006/extended-properties" xmlns:vt="http://schemas.openxmlformats.org/officeDocument/2006/docPropsVTypes">
  <Template/>
  <TotalTime>44629</TotalTime>
  <Words>26495</Words>
  <Application>Microsoft Office PowerPoint</Application>
  <PresentationFormat>Widescreen</PresentationFormat>
  <Paragraphs>1480</Paragraphs>
  <Slides>211</Slides>
  <Notes>37</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211</vt:i4>
      </vt:variant>
    </vt:vector>
  </HeadingPairs>
  <TitlesOfParts>
    <vt:vector size="221" baseType="lpstr">
      <vt:lpstr>BarlowSemiCondensed-Light</vt:lpstr>
      <vt:lpstr>Colaborate-Medium</vt:lpstr>
      <vt:lpstr>Colaborate-Thin</vt:lpstr>
      <vt:lpstr>Gungsuh</vt:lpstr>
      <vt:lpstr>Aptos</vt:lpstr>
      <vt:lpstr>Arial</vt:lpstr>
      <vt:lpstr>Calibri</vt:lpstr>
      <vt:lpstr>Tw Cen MT</vt:lpstr>
      <vt:lpstr>GradientRiseVTI</vt:lpstr>
      <vt:lpstr>PDF</vt:lpstr>
      <vt:lpstr>july 2026</vt:lpstr>
      <vt:lpstr>HOME</vt:lpstr>
      <vt:lpstr>PowerPoint Presentation</vt:lpstr>
      <vt:lpstr>Enforcement, illegal TRADE AND CUSTOMS</vt:lpstr>
      <vt:lpstr>Enforcement, illegal TRADE AND CUSTOMS</vt:lpstr>
      <vt:lpstr>GENDER</vt:lpstr>
      <vt:lpstr>GENDER</vt:lpstr>
      <vt:lpstr>PowerPoint Presentation</vt:lpstr>
      <vt:lpstr>NOU OPERATIONS 1/3</vt:lpstr>
      <vt:lpstr>NOU OPERATIONS 2/3</vt:lpstr>
      <vt:lpstr>NOU OPERATIONS 2/3</vt:lpstr>
      <vt:lpstr>NOU OPERATIONS 3/3</vt:lpstr>
      <vt:lpstr>POLICY AND REGULATIONS</vt:lpstr>
      <vt:lpstr>PUBLIC AWARNESS</vt:lpstr>
      <vt:lpstr>PowerPoint Presentation</vt:lpstr>
      <vt:lpstr>REFRIGERATION AND AIR CONDITIONING 1/2</vt:lpstr>
      <vt:lpstr>REFRIGERATION AND AIR CONDITIONING 2/2</vt:lpstr>
      <vt:lpstr>REFRIGERATION AND AIR CONDITIONING 2/2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Maud Barcelo Martinez</dc:creator>
  <cp:lastModifiedBy>Jo Chona</cp:lastModifiedBy>
  <cp:revision>174</cp:revision>
  <dcterms:created xsi:type="dcterms:W3CDTF">2024-12-13T09:42:42Z</dcterms:created>
  <dcterms:modified xsi:type="dcterms:W3CDTF">2026-07-01T13:42:23Z</dcterms:modified>
</cp:coreProperties>
</file>