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8" r:id="rId2"/>
    <p:sldId id="284" r:id="rId3"/>
    <p:sldId id="274" r:id="rId4"/>
    <p:sldId id="275" r:id="rId5"/>
    <p:sldId id="285" r:id="rId6"/>
    <p:sldId id="286" r:id="rId7"/>
    <p:sldId id="287" r:id="rId8"/>
    <p:sldId id="288" r:id="rId9"/>
    <p:sldId id="283" r:id="rId10"/>
    <p:sldId id="289" r:id="rId11"/>
    <p:sldId id="26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48" y="-5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81A9F0-6821-466B-BF71-91AF922F13C6}" type="datetimeFigureOut">
              <a:rPr lang="en-US" smtClean="0"/>
              <a:t>29/11/2016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5B149F-7A97-4288-A984-EBDA062BE03E}" type="slidenum">
              <a:rPr lang="en-US" smtClean="0"/>
              <a:t>‹#›</a:t>
            </a:fld>
            <a:endParaRPr lang="en-US"/>
          </a:p>
        </p:txBody>
      </p:sp>
    </p:spTree>
    <p:extLst>
      <p:ext uri="{BB962C8B-B14F-4D97-AF65-F5344CB8AC3E}">
        <p14:creationId xmlns:p14="http://schemas.microsoft.com/office/powerpoint/2010/main" val="775760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GEO-6 work </a:t>
            </a:r>
            <a:r>
              <a:rPr lang="en-US" dirty="0" err="1" smtClean="0"/>
              <a:t>programme</a:t>
            </a:r>
            <a:r>
              <a:rPr lang="en-US" baseline="0" dirty="0" smtClean="0"/>
              <a:t> has been designed to deliver two separate review drafts, one for the first two parts of the document (State and Trends, Policy Response) and the second to deliver the full GEO-6 including outlooks.  The meeting schedule will encourage authors to prepare the drafts at the appropriate times to ensure the process moves forward.  Here are some details:</a:t>
            </a:r>
          </a:p>
          <a:p>
            <a:endParaRPr lang="en-US" baseline="0" dirty="0" smtClean="0"/>
          </a:p>
          <a:p>
            <a:pPr marL="171450" indent="-171450">
              <a:buFont typeface="Arial" panose="020B0604020202020204" pitchFamily="34" charset="0"/>
              <a:buChar char="•"/>
            </a:pPr>
            <a:r>
              <a:rPr lang="en-US" baseline="0" dirty="0" smtClean="0"/>
              <a:t>First author’s meeting in Feb. 2017 with all three main groups (State and Trends, Policy Response, Innovative </a:t>
            </a:r>
            <a:r>
              <a:rPr lang="en-US" baseline="0" dirty="0" err="1" smtClean="0"/>
              <a:t>Outllooks</a:t>
            </a:r>
            <a:r>
              <a:rPr lang="en-US" baseline="0" dirty="0" smtClean="0"/>
              <a:t> group) and the GEO-6 advisory bodies meeting.  There will be parallel sessions and combined sessions to allow an appropriate level of interaction among the groups as well as allow them time to plan their individual activities.  The Innovative Outlooks Group will outline the work they will do to develop new Outlooks methods and tools that will be used in GEO-6.</a:t>
            </a:r>
          </a:p>
          <a:p>
            <a:pPr marL="171450" indent="-171450">
              <a:buFont typeface="Arial" panose="020B0604020202020204" pitchFamily="34" charset="0"/>
              <a:buChar char="•"/>
            </a:pPr>
            <a:r>
              <a:rPr lang="en-US" baseline="0" dirty="0" smtClean="0"/>
              <a:t>Second author’s meeting in May, 2017 with only the State and Trends and Policy Response groups meeting.  Here the goal is to prepare a review draft of the first two chapters and to provide input to the progress report being prepared for UNEA-3.</a:t>
            </a:r>
          </a:p>
          <a:p>
            <a:pPr marL="171450" indent="-171450">
              <a:buFont typeface="Arial" panose="020B0604020202020204" pitchFamily="34" charset="0"/>
              <a:buChar char="•"/>
            </a:pPr>
            <a:r>
              <a:rPr lang="en-US" baseline="0" dirty="0" smtClean="0"/>
              <a:t>Third author’s meeting, all groups come back together.  Here the goal is to ensure the review drafts of the first two chapters are completed (State and Trends, Policy Response) and that the drafting begins for the Outlooks chapter. Review editors will be present here to ensure authors have dealt with review comments appropriately and to prepare their summary report of the review process. The HLG and SAP will meet to ensure adequate planning and also to finalize the progress report for UNEA-3.</a:t>
            </a:r>
          </a:p>
          <a:p>
            <a:pPr marL="171450" indent="-171450">
              <a:buFont typeface="Arial" panose="020B0604020202020204" pitchFamily="34" charset="0"/>
              <a:buChar char="•"/>
            </a:pPr>
            <a:r>
              <a:rPr lang="en-US" dirty="0" smtClean="0"/>
              <a:t>Fourth author’s meeting, March</a:t>
            </a:r>
            <a:r>
              <a:rPr lang="en-US" baseline="0" dirty="0" smtClean="0"/>
              <a:t>, 2018.  Here the goal is to prepare the review draft of the full GEO, including Outlooks. Authors will also prepare the first draft of the Summary for Policy Makers.  HLG and SAP will meet for planning purposes but also to observe the author drafting process and ensure it’s credibility and relevance for the needs of Member States.  </a:t>
            </a:r>
          </a:p>
          <a:p>
            <a:pPr marL="171450" indent="-171450">
              <a:buFont typeface="Arial" panose="020B0604020202020204" pitchFamily="34" charset="0"/>
              <a:buChar char="•"/>
            </a:pPr>
            <a:r>
              <a:rPr lang="en-US" baseline="0" dirty="0" smtClean="0"/>
              <a:t>2</a:t>
            </a:r>
            <a:r>
              <a:rPr lang="en-US" baseline="30000" dirty="0" smtClean="0"/>
              <a:t>nd</a:t>
            </a:r>
            <a:r>
              <a:rPr lang="en-US" baseline="0" dirty="0" smtClean="0"/>
              <a:t> Review Editor’s meeting will address review comments from the second review period and prepare a summary report of how these were dealt with.</a:t>
            </a:r>
          </a:p>
          <a:p>
            <a:pPr marL="171450" indent="-171450">
              <a:buFont typeface="Arial" panose="020B0604020202020204" pitchFamily="34" charset="0"/>
              <a:buChar char="•"/>
            </a:pPr>
            <a:r>
              <a:rPr lang="en-US" baseline="0" dirty="0" smtClean="0"/>
              <a:t>HLG SPM </a:t>
            </a:r>
            <a:r>
              <a:rPr lang="en-US" baseline="0" dirty="0" err="1" smtClean="0"/>
              <a:t>drafing</a:t>
            </a:r>
            <a:r>
              <a:rPr lang="en-US" baseline="0" dirty="0" smtClean="0"/>
              <a:t> meeting will review the draft SPM prepared by the authors and prepare a review draft that Member States will receive.</a:t>
            </a:r>
          </a:p>
          <a:p>
            <a:pPr marL="171450" indent="-171450">
              <a:buFont typeface="Arial" panose="020B0604020202020204" pitchFamily="34" charset="0"/>
              <a:buChar char="•"/>
            </a:pPr>
            <a:r>
              <a:rPr lang="en-US" baseline="0" dirty="0" smtClean="0"/>
              <a:t>Member State SPM negotiation meeting.  The draft SPM will be finalized by Member States in preparation for endorsement by UNEA-4.</a:t>
            </a:r>
          </a:p>
          <a:p>
            <a:pPr marL="171450" indent="-171450">
              <a:buFont typeface="Arial" panose="020B0604020202020204" pitchFamily="34" charset="0"/>
              <a:buChar char="•"/>
            </a:pPr>
            <a:r>
              <a:rPr lang="en-US" baseline="0" dirty="0" smtClean="0"/>
              <a:t>The full GEO-6 as well as the translated SPM will be made available to UNEA-4 for endorsement.</a:t>
            </a:r>
            <a:endParaRPr lang="en-US" dirty="0"/>
          </a:p>
        </p:txBody>
      </p:sp>
      <p:sp>
        <p:nvSpPr>
          <p:cNvPr id="4" name="Slide Number Placeholder 3"/>
          <p:cNvSpPr>
            <a:spLocks noGrp="1"/>
          </p:cNvSpPr>
          <p:nvPr>
            <p:ph type="sldNum" sz="quarter" idx="10"/>
          </p:nvPr>
        </p:nvSpPr>
        <p:spPr/>
        <p:txBody>
          <a:bodyPr/>
          <a:lstStyle/>
          <a:p>
            <a:fld id="{B0D90D2B-80A7-4E49-8B0C-FC550515F465}" type="slidenum">
              <a:rPr lang="en-US" smtClean="0"/>
              <a:t>3</a:t>
            </a:fld>
            <a:endParaRPr lang="en-US"/>
          </a:p>
        </p:txBody>
      </p:sp>
    </p:spTree>
    <p:extLst>
      <p:ext uri="{BB962C8B-B14F-4D97-AF65-F5344CB8AC3E}">
        <p14:creationId xmlns:p14="http://schemas.microsoft.com/office/powerpoint/2010/main" val="1895329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working structure of GEO-6 is different</a:t>
            </a:r>
            <a:r>
              <a:rPr lang="en-US" baseline="0" dirty="0" smtClean="0"/>
              <a:t> from GEO-5 in that it includes Co-chairs and vice-chairs.  This structure was recommended by the Scientific Advisory Panel to help ensure the scientific credibility of the GEO-6 process.  Other details of the structure include:</a:t>
            </a:r>
          </a:p>
          <a:p>
            <a:endParaRPr lang="en-US" baseline="0" dirty="0" smtClean="0"/>
          </a:p>
          <a:p>
            <a:pPr marL="171450" indent="-171450">
              <a:buFont typeface="Arial" panose="020B0604020202020204" pitchFamily="34" charset="0"/>
              <a:buChar char="•"/>
            </a:pPr>
            <a:r>
              <a:rPr lang="en-US" baseline="0" dirty="0" smtClean="0"/>
              <a:t>Policy advice will be received from the HLG</a:t>
            </a:r>
          </a:p>
          <a:p>
            <a:pPr marL="171450" indent="-171450">
              <a:buFont typeface="Arial" panose="020B0604020202020204" pitchFamily="34" charset="0"/>
              <a:buChar char="•"/>
            </a:pPr>
            <a:r>
              <a:rPr lang="en-US" baseline="0" dirty="0" smtClean="0"/>
              <a:t>Scientific integrity of the process will be overseen by the SAP</a:t>
            </a:r>
          </a:p>
          <a:p>
            <a:pPr marL="171450" indent="-171450">
              <a:buFont typeface="Arial" panose="020B0604020202020204" pitchFamily="34" charset="0"/>
              <a:buChar char="•"/>
            </a:pPr>
            <a:r>
              <a:rPr lang="en-US" baseline="0" dirty="0" smtClean="0"/>
              <a:t>Both advisory bodies will provide advice on the overall management of the GEO-6 process</a:t>
            </a:r>
          </a:p>
          <a:p>
            <a:pPr marL="171450" indent="-171450">
              <a:buFont typeface="Arial" panose="020B0604020202020204" pitchFamily="34" charset="0"/>
              <a:buChar char="•"/>
            </a:pPr>
            <a:r>
              <a:rPr lang="en-US" baseline="0" dirty="0" smtClean="0"/>
              <a:t>The Co-Chairs (Dr. </a:t>
            </a:r>
            <a:r>
              <a:rPr lang="en-US" baseline="0" dirty="0" err="1" smtClean="0"/>
              <a:t>Ekin</a:t>
            </a:r>
            <a:r>
              <a:rPr lang="en-US" baseline="0" dirty="0" smtClean="0"/>
              <a:t>, Dr. Gupta) will act as the bridge between the advisory bodies and the author teams and will be supported by the Secretariat.</a:t>
            </a:r>
          </a:p>
          <a:p>
            <a:pPr marL="171450" indent="-171450">
              <a:buFont typeface="Arial" panose="020B0604020202020204" pitchFamily="34" charset="0"/>
              <a:buChar char="•"/>
            </a:pPr>
            <a:r>
              <a:rPr lang="en-US" baseline="0" dirty="0" smtClean="0"/>
              <a:t>The Secretariat will continue to support the advisory bodies in their planning activities.</a:t>
            </a:r>
          </a:p>
          <a:p>
            <a:pPr marL="171450" indent="-171450">
              <a:buFont typeface="Arial" panose="020B0604020202020204" pitchFamily="34" charset="0"/>
              <a:buChar char="•"/>
            </a:pPr>
            <a:r>
              <a:rPr lang="en-US" baseline="0" dirty="0" smtClean="0"/>
              <a:t>The author teams will be separated somewhat by the timing of the process, with the two first chapters being prepared in the first half of 2017 and the last chapter on Outlooks begin prepared in the last months of 2017 and the first months of 2018.</a:t>
            </a:r>
          </a:p>
          <a:p>
            <a:pPr marL="171450" indent="-171450">
              <a:buFont typeface="Arial" panose="020B0604020202020204" pitchFamily="34" charset="0"/>
              <a:buChar char="•"/>
            </a:pPr>
            <a:r>
              <a:rPr lang="en-US" baseline="0" dirty="0" smtClean="0"/>
              <a:t>However, the main authors meetings will allow for interactions among all of the author teams in order to ensure coherence of the assessment.</a:t>
            </a:r>
          </a:p>
          <a:p>
            <a:pPr marL="171450" indent="-171450">
              <a:buFont typeface="Arial" panose="020B0604020202020204" pitchFamily="34" charset="0"/>
              <a:buChar char="•"/>
            </a:pPr>
            <a:r>
              <a:rPr lang="en-US" baseline="0" dirty="0" smtClean="0"/>
              <a:t>GEO Fellows will support the process by assisting the authors with research questions and performing quality assurance tasks for citations and references.</a:t>
            </a:r>
          </a:p>
          <a:p>
            <a:pPr marL="171450" indent="-171450">
              <a:buFont typeface="Arial" panose="020B0604020202020204" pitchFamily="34" charset="0"/>
              <a:buChar char="•"/>
            </a:pPr>
            <a:r>
              <a:rPr lang="en-US" baseline="0" dirty="0" smtClean="0"/>
              <a:t>Review editors will conduct evaluations at the end of each review period to ensure that review comments were dealt with appropriately.  They will prepare a summary report from each review period.</a:t>
            </a:r>
            <a:endParaRPr lang="en-US" dirty="0"/>
          </a:p>
        </p:txBody>
      </p:sp>
      <p:sp>
        <p:nvSpPr>
          <p:cNvPr id="4" name="Slide Number Placeholder 3"/>
          <p:cNvSpPr>
            <a:spLocks noGrp="1"/>
          </p:cNvSpPr>
          <p:nvPr>
            <p:ph type="sldNum" sz="quarter" idx="10"/>
          </p:nvPr>
        </p:nvSpPr>
        <p:spPr/>
        <p:txBody>
          <a:bodyPr/>
          <a:lstStyle/>
          <a:p>
            <a:fld id="{B0D90D2B-80A7-4E49-8B0C-FC550515F465}" type="slidenum">
              <a:rPr lang="en-US" smtClean="0"/>
              <a:t>4</a:t>
            </a:fld>
            <a:endParaRPr lang="en-US"/>
          </a:p>
        </p:txBody>
      </p:sp>
    </p:spTree>
    <p:extLst>
      <p:ext uri="{BB962C8B-B14F-4D97-AF65-F5344CB8AC3E}">
        <p14:creationId xmlns:p14="http://schemas.microsoft.com/office/powerpoint/2010/main" val="3431617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AE5737-FA47-4E83-AE3E-759992046775}" type="datetimeFigureOut">
              <a:rPr lang="en-US" smtClean="0"/>
              <a:t>29/11/2016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2287971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AE5737-FA47-4E83-AE3E-759992046775}" type="datetimeFigureOut">
              <a:rPr lang="en-US" smtClean="0"/>
              <a:t>29/11/2016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3105519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AE5737-FA47-4E83-AE3E-759992046775}" type="datetimeFigureOut">
              <a:rPr lang="en-US" smtClean="0"/>
              <a:t>29/11/2016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1411845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AE5737-FA47-4E83-AE3E-759992046775}" type="datetimeFigureOut">
              <a:rPr lang="en-US" smtClean="0"/>
              <a:t>29/11/2016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3501880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AE5737-FA47-4E83-AE3E-759992046775}" type="datetimeFigureOut">
              <a:rPr lang="en-US" smtClean="0"/>
              <a:t>29/11/2016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4189782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AE5737-FA47-4E83-AE3E-759992046775}" type="datetimeFigureOut">
              <a:rPr lang="en-US" smtClean="0"/>
              <a:t>29/11/2016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1727010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AE5737-FA47-4E83-AE3E-759992046775}" type="datetimeFigureOut">
              <a:rPr lang="en-US" smtClean="0"/>
              <a:t>29/11/2016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1916579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AE5737-FA47-4E83-AE3E-759992046775}" type="datetimeFigureOut">
              <a:rPr lang="en-US" smtClean="0"/>
              <a:t>29/11/2016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804379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E5737-FA47-4E83-AE3E-759992046775}" type="datetimeFigureOut">
              <a:rPr lang="en-US" smtClean="0"/>
              <a:t>29/11/2016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898490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E5737-FA47-4E83-AE3E-759992046775}" type="datetimeFigureOut">
              <a:rPr lang="en-US" smtClean="0"/>
              <a:t>29/11/2016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2633538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AE5737-FA47-4E83-AE3E-759992046775}" type="datetimeFigureOut">
              <a:rPr lang="en-US" smtClean="0"/>
              <a:t>29/11/2016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4DEBE1-F1B1-4CE3-BB6E-F7FE46F55038}" type="slidenum">
              <a:rPr lang="en-US" smtClean="0"/>
              <a:t>‹#›</a:t>
            </a:fld>
            <a:endParaRPr lang="en-US"/>
          </a:p>
        </p:txBody>
      </p:sp>
    </p:spTree>
    <p:extLst>
      <p:ext uri="{BB962C8B-B14F-4D97-AF65-F5344CB8AC3E}">
        <p14:creationId xmlns:p14="http://schemas.microsoft.com/office/powerpoint/2010/main" val="2730341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E5737-FA47-4E83-AE3E-759992046775}" type="datetimeFigureOut">
              <a:rPr lang="en-US" smtClean="0"/>
              <a:t>29/11/2016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4DEBE1-F1B1-4CE3-BB6E-F7FE46F55038}" type="slidenum">
              <a:rPr lang="en-US" smtClean="0"/>
              <a:t>‹#›</a:t>
            </a:fld>
            <a:endParaRPr lang="en-US"/>
          </a:p>
        </p:txBody>
      </p:sp>
    </p:spTree>
    <p:extLst>
      <p:ext uri="{BB962C8B-B14F-4D97-AF65-F5344CB8AC3E}">
        <p14:creationId xmlns:p14="http://schemas.microsoft.com/office/powerpoint/2010/main" val="2469211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7.jpeg"/><Relationship Id="rId7" Type="http://schemas.openxmlformats.org/officeDocument/2006/relationships/image" Target="../media/image13.jpeg"/><Relationship Id="rId12" Type="http://schemas.openxmlformats.org/officeDocument/2006/relationships/image" Target="../media/image18.jpeg"/><Relationship Id="rId17" Type="http://schemas.openxmlformats.org/officeDocument/2006/relationships/image" Target="../media/image23.jpeg"/><Relationship Id="rId2" Type="http://schemas.openxmlformats.org/officeDocument/2006/relationships/image" Target="../media/image31.png"/><Relationship Id="rId16" Type="http://schemas.openxmlformats.org/officeDocument/2006/relationships/image" Target="../media/image22.jpeg"/><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5" Type="http://schemas.openxmlformats.org/officeDocument/2006/relationships/image" Target="../media/image21.jpeg"/><Relationship Id="rId10" Type="http://schemas.openxmlformats.org/officeDocument/2006/relationships/image" Target="../media/image16.jpeg"/><Relationship Id="rId19" Type="http://schemas.openxmlformats.org/officeDocument/2006/relationships/image" Target="../media/image25.pn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eg"/><Relationship Id="rId22"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mailto:GEO.Head@une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18" Type="http://schemas.openxmlformats.org/officeDocument/2006/relationships/image" Target="../media/image24.png"/><Relationship Id="rId3" Type="http://schemas.openxmlformats.org/officeDocument/2006/relationships/image" Target="../media/image9.png"/><Relationship Id="rId21" Type="http://schemas.openxmlformats.org/officeDocument/2006/relationships/image" Target="../media/image7.jpeg"/><Relationship Id="rId7" Type="http://schemas.openxmlformats.org/officeDocument/2006/relationships/image" Target="../media/image13.jpeg"/><Relationship Id="rId12" Type="http://schemas.openxmlformats.org/officeDocument/2006/relationships/image" Target="../media/image18.jpeg"/><Relationship Id="rId17" Type="http://schemas.openxmlformats.org/officeDocument/2006/relationships/image" Target="../media/image23.jpeg"/><Relationship Id="rId2" Type="http://schemas.openxmlformats.org/officeDocument/2006/relationships/image" Target="../media/image8.png"/><Relationship Id="rId16" Type="http://schemas.openxmlformats.org/officeDocument/2006/relationships/image" Target="../media/image22.jpeg"/><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5" Type="http://schemas.openxmlformats.org/officeDocument/2006/relationships/image" Target="../media/image21.jpeg"/><Relationship Id="rId10" Type="http://schemas.openxmlformats.org/officeDocument/2006/relationships/image" Target="../media/image16.jpeg"/><Relationship Id="rId19" Type="http://schemas.openxmlformats.org/officeDocument/2006/relationships/image" Target="../media/image25.pn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eg"/><Relationship Id="rId22"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18" Type="http://schemas.openxmlformats.org/officeDocument/2006/relationships/image" Target="../media/image26.pn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png"/><Relationship Id="rId2" Type="http://schemas.openxmlformats.org/officeDocument/2006/relationships/image" Target="../media/image10.jpeg"/><Relationship Id="rId16"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19" Type="http://schemas.openxmlformats.org/officeDocument/2006/relationships/image" Target="../media/image7.jpe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500000">
            <a:off x="5568985" y="3705318"/>
            <a:ext cx="3070098" cy="3070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500000">
            <a:off x="3095336" y="3856500"/>
            <a:ext cx="3063621" cy="3066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500000">
            <a:off x="6275755" y="819161"/>
            <a:ext cx="3066860" cy="3063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512050">
            <a:off x="3368416" y="851767"/>
            <a:ext cx="3057144" cy="3063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532827">
            <a:off x="515200" y="549385"/>
            <a:ext cx="3080464" cy="308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500000">
            <a:off x="496743" y="3477401"/>
            <a:ext cx="3073337" cy="3070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0" y="0"/>
            <a:ext cx="9144000" cy="6858000"/>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905000"/>
            <a:ext cx="7772400" cy="1470025"/>
          </a:xfrm>
        </p:spPr>
        <p:txBody>
          <a:bodyPr/>
          <a:lstStyle/>
          <a:p>
            <a:r>
              <a:rPr lang="en-US" dirty="0" smtClean="0">
                <a:effectLst>
                  <a:outerShdw blurRad="38100" dist="38100" dir="2700000" algn="tl">
                    <a:srgbClr val="000000">
                      <a:alpha val="43137"/>
                    </a:srgbClr>
                  </a:outerShdw>
                </a:effectLst>
              </a:rPr>
              <a:t>The GEO-6 Matrix Drafting Approach</a:t>
            </a:r>
            <a:endParaRPr lang="en-US"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372290" y="4134124"/>
            <a:ext cx="6400800" cy="1354167"/>
          </a:xfrm>
        </p:spPr>
        <p:txBody>
          <a:bodyPr/>
          <a:lstStyle/>
          <a:p>
            <a:r>
              <a:rPr lang="en-US" dirty="0" smtClean="0">
                <a:solidFill>
                  <a:schemeClr val="tx1"/>
                </a:solidFill>
                <a:effectLst>
                  <a:outerShdw blurRad="38100" dist="38100" dir="2700000" algn="tl">
                    <a:srgbClr val="000000">
                      <a:alpha val="43137"/>
                    </a:srgbClr>
                  </a:outerShdw>
                </a:effectLst>
              </a:rPr>
              <a:t>Theory </a:t>
            </a:r>
            <a:r>
              <a:rPr lang="en-US" dirty="0" smtClean="0">
                <a:solidFill>
                  <a:schemeClr val="tx1"/>
                </a:solidFill>
                <a:effectLst>
                  <a:outerShdw blurRad="38100" dist="38100" dir="2700000" algn="tl">
                    <a:srgbClr val="000000">
                      <a:alpha val="43137"/>
                    </a:srgbClr>
                  </a:outerShdw>
                </a:effectLst>
              </a:rPr>
              <a:t>and implementation</a:t>
            </a:r>
            <a:endParaRPr lang="en-US" dirty="0">
              <a:solidFill>
                <a:schemeClr val="tx1"/>
              </a:solidFill>
              <a:effectLst>
                <a:outerShdw blurRad="38100" dist="38100" dir="2700000" algn="tl">
                  <a:srgbClr val="000000">
                    <a:alpha val="43137"/>
                  </a:srgbClr>
                </a:outerShdw>
              </a:effectLst>
            </a:endParaRPr>
          </a:p>
        </p:txBody>
      </p:sp>
      <p:pic>
        <p:nvPicPr>
          <p:cNvPr id="4" name="Picture 1" descr="C:\Users\jabbourj\Desktop\GEO-6\GEO-6 Log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22759" y="64328"/>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35405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dirty="0" smtClean="0"/>
              <a:t>Innovation will happen with Outlooks</a:t>
            </a:r>
            <a:endParaRPr lang="en-US" dirty="0"/>
          </a:p>
        </p:txBody>
      </p:sp>
      <p:sp>
        <p:nvSpPr>
          <p:cNvPr id="3" name="Content Placeholder 2"/>
          <p:cNvSpPr>
            <a:spLocks noGrp="1"/>
          </p:cNvSpPr>
          <p:nvPr>
            <p:ph idx="1"/>
          </p:nvPr>
        </p:nvSpPr>
        <p:spPr>
          <a:xfrm>
            <a:off x="457200" y="1447800"/>
            <a:ext cx="4038600" cy="4642962"/>
          </a:xfrm>
        </p:spPr>
        <p:txBody>
          <a:bodyPr>
            <a:normAutofit fontScale="85000" lnSpcReduction="10000"/>
          </a:bodyPr>
          <a:lstStyle/>
          <a:p>
            <a:r>
              <a:rPr lang="en-US" dirty="0" smtClean="0"/>
              <a:t>6 – 9 months of methodological work</a:t>
            </a:r>
          </a:p>
          <a:p>
            <a:r>
              <a:rPr lang="en-US" dirty="0" smtClean="0"/>
              <a:t>New methods/tools for conducting integrated outlooks</a:t>
            </a:r>
          </a:p>
          <a:p>
            <a:r>
              <a:rPr lang="en-US" dirty="0" smtClean="0"/>
              <a:t>Analysis and pathways to achieve Agenda 2030</a:t>
            </a:r>
          </a:p>
          <a:p>
            <a:r>
              <a:rPr lang="en-US" dirty="0" smtClean="0"/>
              <a:t>Analysis and pathways to achieve truly sustainable world in 2050</a:t>
            </a:r>
          </a:p>
          <a:p>
            <a:r>
              <a:rPr lang="en-US" dirty="0" smtClean="0"/>
              <a:t>Largest chapter of GEO-6</a:t>
            </a:r>
          </a:p>
          <a:p>
            <a:endParaRPr lang="en-US" dirty="0"/>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06745">
            <a:off x="4566430" y="4243473"/>
            <a:ext cx="4325837" cy="2037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57061">
            <a:off x="6005490" y="1428376"/>
            <a:ext cx="2127546" cy="2763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p:cNvGrpSpPr/>
          <p:nvPr/>
        </p:nvGrpSpPr>
        <p:grpSpPr>
          <a:xfrm>
            <a:off x="7938588" y="1385093"/>
            <a:ext cx="518160" cy="4901766"/>
            <a:chOff x="8140326" y="60951"/>
            <a:chExt cx="365760" cy="6117132"/>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0326" y="1865100"/>
              <a:ext cx="365760" cy="35514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0326" y="60951"/>
              <a:ext cx="365760" cy="36576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0326" y="416281"/>
              <a:ext cx="365760" cy="365760"/>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0326" y="775329"/>
              <a:ext cx="365760" cy="365760"/>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40326" y="1141089"/>
              <a:ext cx="365760" cy="365760"/>
            </a:xfrm>
            <a:prstGeom prst="rect">
              <a:avLst/>
            </a:prstGeom>
          </p:spPr>
        </p:pic>
        <p:pic>
          <p:nvPicPr>
            <p:cNvPr id="13" name="Pictur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40326" y="1506849"/>
              <a:ext cx="365760" cy="365760"/>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40326" y="2585661"/>
              <a:ext cx="365760" cy="365760"/>
            </a:xfrm>
            <a:prstGeom prst="rect">
              <a:avLst/>
            </a:prstGeom>
          </p:spPr>
        </p:pic>
        <p:pic>
          <p:nvPicPr>
            <p:cNvPr id="15" name="Picture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40326" y="2953476"/>
              <a:ext cx="365760" cy="365760"/>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40326" y="3659851"/>
              <a:ext cx="365760" cy="365760"/>
            </a:xfrm>
            <a:prstGeom prst="rect">
              <a:avLst/>
            </a:prstGeom>
          </p:spPr>
        </p:pic>
        <p:pic>
          <p:nvPicPr>
            <p:cNvPr id="17" name="Pictur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140326" y="4025611"/>
              <a:ext cx="365760" cy="365760"/>
            </a:xfrm>
            <a:prstGeom prst="rect">
              <a:avLst/>
            </a:prstGeom>
          </p:spPr>
        </p:pic>
        <p:pic>
          <p:nvPicPr>
            <p:cNvPr id="18" name="Picture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40326" y="4391371"/>
              <a:ext cx="365760" cy="365760"/>
            </a:xfrm>
            <a:prstGeom prst="rect">
              <a:avLst/>
            </a:prstGeom>
          </p:spPr>
        </p:pic>
        <p:pic>
          <p:nvPicPr>
            <p:cNvPr id="19" name="Picture 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40326" y="4757131"/>
              <a:ext cx="365760" cy="365760"/>
            </a:xfrm>
            <a:prstGeom prst="rect">
              <a:avLst/>
            </a:prstGeom>
          </p:spPr>
        </p:pic>
        <p:pic>
          <p:nvPicPr>
            <p:cNvPr id="20" name="Picture 1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40326" y="5113423"/>
              <a:ext cx="365760" cy="362480"/>
            </a:xfrm>
            <a:prstGeom prst="rect">
              <a:avLst/>
            </a:prstGeom>
          </p:spPr>
        </p:pic>
        <p:pic>
          <p:nvPicPr>
            <p:cNvPr id="21" name="Picture 20" descr="Risultati immagini per sdg icons"/>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140326" y="2219901"/>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Risultati immagini per sdg icons"/>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140326" y="3294091"/>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140326" y="5464388"/>
              <a:ext cx="365760" cy="367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3"/>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140326" y="5812323"/>
              <a:ext cx="365760" cy="365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5" name="Picture 1" descr="C:\Users\jabbourj\Desktop\GEO-6\GEO-6 Logo.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 descr="https://www.cbd.int/doc/strategic-plan/targets/icons/aichi-targets-icons.png?width=50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rot="17519043">
            <a:off x="3707002" y="4196300"/>
            <a:ext cx="4306007" cy="869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5599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62200"/>
            <a:ext cx="8229600" cy="2286000"/>
          </a:xfrm>
        </p:spPr>
        <p:txBody>
          <a:bodyPr>
            <a:normAutofit/>
          </a:bodyPr>
          <a:lstStyle/>
          <a:p>
            <a:endParaRPr lang="en-US" dirty="0" smtClean="0">
              <a:cs typeface="Arial"/>
            </a:endParaRPr>
          </a:p>
          <a:p>
            <a:pPr marL="0" indent="0" algn="ctr">
              <a:buNone/>
            </a:pPr>
            <a:r>
              <a:rPr lang="en-US" dirty="0" smtClean="0">
                <a:cs typeface="Arial"/>
              </a:rPr>
              <a:t>Questions?</a:t>
            </a:r>
          </a:p>
          <a:p>
            <a:pPr marL="0" indent="0" algn="ctr">
              <a:buNone/>
            </a:pPr>
            <a:r>
              <a:rPr lang="en-US" sz="1800" dirty="0" smtClean="0">
                <a:cs typeface="Arial"/>
                <a:hlinkClick r:id="rId2"/>
              </a:rPr>
              <a:t>GEO.Head@unep.org</a:t>
            </a:r>
            <a:r>
              <a:rPr lang="en-US" sz="1800" dirty="0" smtClean="0">
                <a:cs typeface="Arial"/>
              </a:rPr>
              <a:t> </a:t>
            </a:r>
            <a:endParaRPr lang="en-US" sz="1800" dirty="0"/>
          </a:p>
        </p:txBody>
      </p:sp>
      <p:pic>
        <p:nvPicPr>
          <p:cNvPr id="4" name="Picture 1" descr="C:\Users\jabbourj\Desktop\GEO-6\GEO-6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p:cNvSpPr>
            <a:spLocks noGrp="1"/>
          </p:cNvSpPr>
          <p:nvPr>
            <p:ph type="title"/>
          </p:nvPr>
        </p:nvSpPr>
        <p:spPr/>
        <p:txBody>
          <a:bodyPr/>
          <a:lstStyle/>
          <a:p>
            <a:endParaRPr lang="en-US"/>
          </a:p>
        </p:txBody>
      </p:sp>
    </p:spTree>
    <p:extLst>
      <p:ext uri="{BB962C8B-B14F-4D97-AF65-F5344CB8AC3E}">
        <p14:creationId xmlns:p14="http://schemas.microsoft.com/office/powerpoint/2010/main" val="4134630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06745">
            <a:off x="4277575" y="4281214"/>
            <a:ext cx="4619624" cy="2037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57061">
            <a:off x="6005490" y="1428376"/>
            <a:ext cx="2127546" cy="2763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US" dirty="0" smtClean="0"/>
              <a:t>Context in which GEO-6 is being produced</a:t>
            </a:r>
            <a:endParaRPr lang="en-US" dirty="0"/>
          </a:p>
        </p:txBody>
      </p:sp>
      <p:sp>
        <p:nvSpPr>
          <p:cNvPr id="3" name="Content Placeholder 2"/>
          <p:cNvSpPr>
            <a:spLocks noGrp="1"/>
          </p:cNvSpPr>
          <p:nvPr>
            <p:ph idx="1"/>
          </p:nvPr>
        </p:nvSpPr>
        <p:spPr>
          <a:xfrm>
            <a:off x="457200" y="1600200"/>
            <a:ext cx="3810000" cy="4525963"/>
          </a:xfrm>
        </p:spPr>
        <p:txBody>
          <a:bodyPr>
            <a:normAutofit fontScale="92500" lnSpcReduction="20000"/>
          </a:bodyPr>
          <a:lstStyle/>
          <a:p>
            <a:r>
              <a:rPr lang="en-US" dirty="0" smtClean="0"/>
              <a:t>Complex systemic environmental problems (e.g. climate change)</a:t>
            </a:r>
          </a:p>
          <a:p>
            <a:r>
              <a:rPr lang="en-US" dirty="0" smtClean="0"/>
              <a:t>Important agreements on integrated environmental goals</a:t>
            </a:r>
          </a:p>
          <a:p>
            <a:r>
              <a:rPr lang="en-US" dirty="0" smtClean="0"/>
              <a:t>Tracking progress becomes more </a:t>
            </a:r>
            <a:r>
              <a:rPr lang="en-US" dirty="0" smtClean="0"/>
              <a:t>challenging.</a:t>
            </a:r>
            <a:endParaRPr lang="en-US" dirty="0" smtClean="0"/>
          </a:p>
        </p:txBody>
      </p:sp>
      <p:grpSp>
        <p:nvGrpSpPr>
          <p:cNvPr id="4" name="Group 3"/>
          <p:cNvGrpSpPr/>
          <p:nvPr/>
        </p:nvGrpSpPr>
        <p:grpSpPr>
          <a:xfrm>
            <a:off x="7938588" y="1385093"/>
            <a:ext cx="518160" cy="4901766"/>
            <a:chOff x="8140326" y="60951"/>
            <a:chExt cx="365760" cy="6117132"/>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0326" y="1865100"/>
              <a:ext cx="365760" cy="35514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0326" y="60951"/>
              <a:ext cx="365760" cy="36576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0326" y="416281"/>
              <a:ext cx="365760" cy="36576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0326" y="775329"/>
              <a:ext cx="365760" cy="36576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40326" y="1141089"/>
              <a:ext cx="365760" cy="36576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40326" y="1506849"/>
              <a:ext cx="365760" cy="365760"/>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40326" y="2585661"/>
              <a:ext cx="365760" cy="365760"/>
            </a:xfrm>
            <a:prstGeom prst="rect">
              <a:avLst/>
            </a:prstGeom>
          </p:spPr>
        </p:pic>
        <p:pic>
          <p:nvPicPr>
            <p:cNvPr id="12" name="Picture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40326" y="2953476"/>
              <a:ext cx="365760" cy="365760"/>
            </a:xfrm>
            <a:prstGeom prst="rect">
              <a:avLst/>
            </a:prstGeom>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40326" y="3659851"/>
              <a:ext cx="365760" cy="365760"/>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140326" y="4025611"/>
              <a:ext cx="365760" cy="365760"/>
            </a:xfrm>
            <a:prstGeom prst="rect">
              <a:avLst/>
            </a:prstGeom>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40326" y="4391371"/>
              <a:ext cx="365760" cy="365760"/>
            </a:xfrm>
            <a:prstGeom prst="rect">
              <a:avLst/>
            </a:prstGeom>
          </p:spPr>
        </p:pic>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40326" y="4757131"/>
              <a:ext cx="365760" cy="365760"/>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40326" y="5113423"/>
              <a:ext cx="365760" cy="362480"/>
            </a:xfrm>
            <a:prstGeom prst="rect">
              <a:avLst/>
            </a:prstGeom>
          </p:spPr>
        </p:pic>
        <p:pic>
          <p:nvPicPr>
            <p:cNvPr id="18" name="Picture 17" descr="Risultati immagini per sdg icons"/>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140326" y="2219901"/>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Risultati immagini per sdg icons"/>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140326" y="3294091"/>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140326" y="5464388"/>
              <a:ext cx="365760" cy="367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0"/>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140326" y="5812323"/>
              <a:ext cx="365760" cy="365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4" name="Picture 1" descr="C:\Users\jabbourj\Desktop\GEO-6\GEO-6 Logo.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descr="https://www.cbd.int/doc/strategic-plan/targets/icons/aichi-targets-icons.png?width=50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rot="17519043">
            <a:off x="3707002" y="4196300"/>
            <a:ext cx="4306007" cy="869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0718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6038"/>
            <a:ext cx="8229600" cy="715962"/>
          </a:xfrm>
        </p:spPr>
        <p:txBody>
          <a:bodyPr>
            <a:normAutofit fontScale="90000"/>
          </a:bodyPr>
          <a:lstStyle/>
          <a:p>
            <a:r>
              <a:rPr lang="en-US" dirty="0" smtClean="0"/>
              <a:t>GEO-6 Work </a:t>
            </a:r>
            <a:r>
              <a:rPr lang="en-US" dirty="0" err="1" smtClean="0"/>
              <a:t>programme</a:t>
            </a:r>
            <a:endParaRPr lang="en-US" dirty="0"/>
          </a:p>
        </p:txBody>
      </p:sp>
      <p:sp>
        <p:nvSpPr>
          <p:cNvPr id="4" name="TextBox 3"/>
          <p:cNvSpPr txBox="1"/>
          <p:nvPr/>
        </p:nvSpPr>
        <p:spPr>
          <a:xfrm>
            <a:off x="465594" y="4412598"/>
            <a:ext cx="1143000" cy="738664"/>
          </a:xfrm>
          <a:prstGeom prst="rect">
            <a:avLst/>
          </a:prstGeom>
          <a:noFill/>
          <a:ln w="25400">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First global authors’ meeting</a:t>
            </a:r>
            <a:endParaRPr lang="en-US" sz="1400" dirty="0"/>
          </a:p>
        </p:txBody>
      </p:sp>
      <p:sp>
        <p:nvSpPr>
          <p:cNvPr id="5" name="TextBox 4"/>
          <p:cNvSpPr txBox="1"/>
          <p:nvPr/>
        </p:nvSpPr>
        <p:spPr>
          <a:xfrm>
            <a:off x="1799094" y="4426573"/>
            <a:ext cx="1143000" cy="954107"/>
          </a:xfrm>
          <a:prstGeom prst="rect">
            <a:avLst/>
          </a:prstGeom>
          <a:noFill/>
          <a:ln w="25400">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Second global authors’ meeting</a:t>
            </a:r>
            <a:endParaRPr lang="en-US" sz="1400" dirty="0"/>
          </a:p>
        </p:txBody>
      </p:sp>
      <p:sp>
        <p:nvSpPr>
          <p:cNvPr id="6" name="TextBox 5"/>
          <p:cNvSpPr txBox="1"/>
          <p:nvPr/>
        </p:nvSpPr>
        <p:spPr>
          <a:xfrm>
            <a:off x="3094494" y="4428907"/>
            <a:ext cx="1143000" cy="738664"/>
          </a:xfrm>
          <a:prstGeom prst="rect">
            <a:avLst/>
          </a:prstGeom>
          <a:noFill/>
          <a:ln w="25400">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Third global authors’ meeting + RE</a:t>
            </a:r>
            <a:endParaRPr lang="en-US" sz="1400" dirty="0"/>
          </a:p>
        </p:txBody>
      </p:sp>
      <p:sp>
        <p:nvSpPr>
          <p:cNvPr id="7" name="TextBox 6"/>
          <p:cNvSpPr txBox="1"/>
          <p:nvPr/>
        </p:nvSpPr>
        <p:spPr>
          <a:xfrm>
            <a:off x="4427994" y="4412598"/>
            <a:ext cx="1143000" cy="954107"/>
          </a:xfrm>
          <a:prstGeom prst="rect">
            <a:avLst/>
          </a:prstGeom>
          <a:noFill/>
          <a:ln w="25400">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Fourth global authors’ meeting</a:t>
            </a:r>
            <a:endParaRPr lang="en-US" sz="1400" dirty="0"/>
          </a:p>
        </p:txBody>
      </p:sp>
      <p:sp>
        <p:nvSpPr>
          <p:cNvPr id="8" name="TextBox 7"/>
          <p:cNvSpPr txBox="1"/>
          <p:nvPr/>
        </p:nvSpPr>
        <p:spPr>
          <a:xfrm>
            <a:off x="6180594" y="5475854"/>
            <a:ext cx="1143000" cy="738664"/>
          </a:xfrm>
          <a:prstGeom prst="rect">
            <a:avLst/>
          </a:prstGeom>
          <a:noFill/>
          <a:ln w="25400">
            <a:solidFill>
              <a:schemeClr val="accent4">
                <a:lumMod val="60000"/>
                <a:lumOff val="40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HLG SPM drafting meeting</a:t>
            </a:r>
            <a:endParaRPr lang="en-US" sz="1400" dirty="0"/>
          </a:p>
        </p:txBody>
      </p:sp>
      <p:sp>
        <p:nvSpPr>
          <p:cNvPr id="9" name="TextBox 8"/>
          <p:cNvSpPr txBox="1"/>
          <p:nvPr/>
        </p:nvSpPr>
        <p:spPr>
          <a:xfrm>
            <a:off x="7018794" y="4424355"/>
            <a:ext cx="1143000" cy="523220"/>
          </a:xfrm>
          <a:prstGeom prst="rect">
            <a:avLst/>
          </a:prstGeom>
          <a:noFill/>
          <a:ln w="25400">
            <a:solidFill>
              <a:schemeClr val="accent1"/>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MS SPM negotiation</a:t>
            </a:r>
            <a:endParaRPr lang="en-US" sz="1400" dirty="0"/>
          </a:p>
        </p:txBody>
      </p:sp>
      <p:sp>
        <p:nvSpPr>
          <p:cNvPr id="10" name="TextBox 9"/>
          <p:cNvSpPr txBox="1"/>
          <p:nvPr/>
        </p:nvSpPr>
        <p:spPr>
          <a:xfrm>
            <a:off x="8329960" y="3971165"/>
            <a:ext cx="746234" cy="307777"/>
          </a:xfrm>
          <a:prstGeom prst="rect">
            <a:avLst/>
          </a:prstGeom>
          <a:noFill/>
          <a:ln w="25400">
            <a:solidFill>
              <a:schemeClr val="accent3">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UNEA-4</a:t>
            </a:r>
            <a:endParaRPr lang="en-US" sz="1400" dirty="0"/>
          </a:p>
        </p:txBody>
      </p:sp>
      <p:cxnSp>
        <p:nvCxnSpPr>
          <p:cNvPr id="18" name="Straight Arrow Connector 17"/>
          <p:cNvCxnSpPr/>
          <p:nvPr/>
        </p:nvCxnSpPr>
        <p:spPr>
          <a:xfrm>
            <a:off x="465594" y="3361565"/>
            <a:ext cx="8518634" cy="0"/>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998994" y="3209165"/>
            <a:ext cx="0" cy="3048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370594" y="3209165"/>
            <a:ext cx="0" cy="3048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665994" y="3209165"/>
            <a:ext cx="0" cy="3048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961394" y="3209165"/>
            <a:ext cx="0" cy="3048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475994" y="3209165"/>
            <a:ext cx="0" cy="3048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10" idx="0"/>
          </p:cNvCxnSpPr>
          <p:nvPr/>
        </p:nvCxnSpPr>
        <p:spPr>
          <a:xfrm>
            <a:off x="8703077" y="3971165"/>
            <a:ext cx="0" cy="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27" idx="2"/>
          </p:cNvCxnSpPr>
          <p:nvPr/>
        </p:nvCxnSpPr>
        <p:spPr>
          <a:xfrm>
            <a:off x="560844" y="2828165"/>
            <a:ext cx="0" cy="685800"/>
          </a:xfrm>
          <a:prstGeom prst="line">
            <a:avLst/>
          </a:prstGeom>
          <a:ln w="25400">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60794" y="2520388"/>
            <a:ext cx="800100" cy="307777"/>
          </a:xfrm>
          <a:prstGeom prst="rect">
            <a:avLst/>
          </a:prstGeom>
          <a:noFill/>
        </p:spPr>
        <p:txBody>
          <a:bodyPr wrap="square" rtlCol="0">
            <a:spAutoFit/>
          </a:bodyPr>
          <a:lstStyle/>
          <a:p>
            <a:pPr algn="ctr"/>
            <a:r>
              <a:rPr lang="en-US" sz="1400" dirty="0" smtClean="0"/>
              <a:t>2017</a:t>
            </a:r>
            <a:endParaRPr lang="en-US" sz="1400" dirty="0"/>
          </a:p>
        </p:txBody>
      </p:sp>
      <p:cxnSp>
        <p:nvCxnSpPr>
          <p:cNvPr id="28" name="Straight Connector 27"/>
          <p:cNvCxnSpPr/>
          <p:nvPr/>
        </p:nvCxnSpPr>
        <p:spPr>
          <a:xfrm>
            <a:off x="4313694" y="3209165"/>
            <a:ext cx="0" cy="304800"/>
          </a:xfrm>
          <a:prstGeom prst="line">
            <a:avLst/>
          </a:prstGeom>
          <a:ln w="25400">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3932694" y="2523365"/>
            <a:ext cx="800100" cy="307777"/>
          </a:xfrm>
          <a:prstGeom prst="rect">
            <a:avLst/>
          </a:prstGeom>
          <a:noFill/>
        </p:spPr>
        <p:txBody>
          <a:bodyPr wrap="square" rtlCol="0">
            <a:spAutoFit/>
          </a:bodyPr>
          <a:lstStyle/>
          <a:p>
            <a:pPr algn="ctr"/>
            <a:r>
              <a:rPr lang="en-US" sz="1400" dirty="0" smtClean="0"/>
              <a:t>2018</a:t>
            </a:r>
            <a:endParaRPr lang="en-US" sz="1400" dirty="0"/>
          </a:p>
        </p:txBody>
      </p:sp>
      <p:cxnSp>
        <p:nvCxnSpPr>
          <p:cNvPr id="30" name="Straight Connector 29"/>
          <p:cNvCxnSpPr>
            <a:stCxn id="31" idx="2"/>
          </p:cNvCxnSpPr>
          <p:nvPr/>
        </p:nvCxnSpPr>
        <p:spPr>
          <a:xfrm>
            <a:off x="6999744" y="2831142"/>
            <a:ext cx="0" cy="682823"/>
          </a:xfrm>
          <a:prstGeom prst="line">
            <a:avLst/>
          </a:prstGeom>
          <a:ln w="25400">
            <a:solidFill>
              <a:schemeClr val="tx1">
                <a:lumMod val="75000"/>
                <a:lumOff val="2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599694" y="2523365"/>
            <a:ext cx="800100" cy="307777"/>
          </a:xfrm>
          <a:prstGeom prst="rect">
            <a:avLst/>
          </a:prstGeom>
          <a:noFill/>
        </p:spPr>
        <p:txBody>
          <a:bodyPr wrap="square" rtlCol="0">
            <a:spAutoFit/>
          </a:bodyPr>
          <a:lstStyle/>
          <a:p>
            <a:pPr algn="ctr"/>
            <a:r>
              <a:rPr lang="en-US" sz="1400" dirty="0" smtClean="0"/>
              <a:t>2019</a:t>
            </a:r>
            <a:endParaRPr lang="en-US" sz="1400" dirty="0"/>
          </a:p>
        </p:txBody>
      </p:sp>
      <p:sp>
        <p:nvSpPr>
          <p:cNvPr id="32" name="TextBox 31"/>
          <p:cNvSpPr txBox="1"/>
          <p:nvPr/>
        </p:nvSpPr>
        <p:spPr>
          <a:xfrm>
            <a:off x="8276094" y="2835698"/>
            <a:ext cx="800100" cy="307777"/>
          </a:xfrm>
          <a:prstGeom prst="rect">
            <a:avLst/>
          </a:prstGeom>
          <a:noFill/>
        </p:spPr>
        <p:txBody>
          <a:bodyPr wrap="square" rtlCol="0">
            <a:spAutoFit/>
          </a:bodyPr>
          <a:lstStyle/>
          <a:p>
            <a:pPr algn="ctr"/>
            <a:r>
              <a:rPr lang="en-US" sz="1400" dirty="0" smtClean="0"/>
              <a:t>May</a:t>
            </a:r>
            <a:endParaRPr lang="en-US" sz="1400" dirty="0"/>
          </a:p>
        </p:txBody>
      </p:sp>
      <p:sp>
        <p:nvSpPr>
          <p:cNvPr id="33" name="TextBox 32"/>
          <p:cNvSpPr txBox="1"/>
          <p:nvPr/>
        </p:nvSpPr>
        <p:spPr>
          <a:xfrm>
            <a:off x="7056894" y="3510988"/>
            <a:ext cx="876300" cy="307777"/>
          </a:xfrm>
          <a:prstGeom prst="rect">
            <a:avLst/>
          </a:prstGeom>
          <a:noFill/>
        </p:spPr>
        <p:txBody>
          <a:bodyPr wrap="square" rtlCol="0">
            <a:spAutoFit/>
          </a:bodyPr>
          <a:lstStyle/>
          <a:p>
            <a:pPr algn="ctr"/>
            <a:r>
              <a:rPr lang="en-US" sz="1400" dirty="0" smtClean="0"/>
              <a:t>February</a:t>
            </a:r>
            <a:endParaRPr lang="en-US" sz="1400" dirty="0"/>
          </a:p>
        </p:txBody>
      </p:sp>
      <p:sp>
        <p:nvSpPr>
          <p:cNvPr id="34" name="TextBox 33"/>
          <p:cNvSpPr txBox="1"/>
          <p:nvPr/>
        </p:nvSpPr>
        <p:spPr>
          <a:xfrm>
            <a:off x="4542294" y="3513965"/>
            <a:ext cx="800100" cy="307777"/>
          </a:xfrm>
          <a:prstGeom prst="rect">
            <a:avLst/>
          </a:prstGeom>
          <a:noFill/>
        </p:spPr>
        <p:txBody>
          <a:bodyPr wrap="square" rtlCol="0">
            <a:spAutoFit/>
          </a:bodyPr>
          <a:lstStyle/>
          <a:p>
            <a:pPr algn="ctr"/>
            <a:r>
              <a:rPr lang="en-US" sz="1400" dirty="0" smtClean="0"/>
              <a:t>March</a:t>
            </a:r>
            <a:endParaRPr lang="en-US" sz="1400" dirty="0"/>
          </a:p>
        </p:txBody>
      </p:sp>
      <p:sp>
        <p:nvSpPr>
          <p:cNvPr id="35" name="TextBox 34"/>
          <p:cNvSpPr txBox="1"/>
          <p:nvPr/>
        </p:nvSpPr>
        <p:spPr>
          <a:xfrm>
            <a:off x="3834160" y="3971165"/>
            <a:ext cx="746234" cy="307777"/>
          </a:xfrm>
          <a:prstGeom prst="rect">
            <a:avLst/>
          </a:prstGeom>
          <a:noFill/>
          <a:ln w="25400">
            <a:solidFill>
              <a:schemeClr val="accent3">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UNEA-3</a:t>
            </a:r>
            <a:endParaRPr lang="en-US" sz="1400" dirty="0"/>
          </a:p>
        </p:txBody>
      </p:sp>
      <p:sp>
        <p:nvSpPr>
          <p:cNvPr id="36" name="TextBox 35"/>
          <p:cNvSpPr txBox="1"/>
          <p:nvPr/>
        </p:nvSpPr>
        <p:spPr>
          <a:xfrm>
            <a:off x="3284994" y="3513965"/>
            <a:ext cx="800100" cy="307777"/>
          </a:xfrm>
          <a:prstGeom prst="rect">
            <a:avLst/>
          </a:prstGeom>
          <a:noFill/>
        </p:spPr>
        <p:txBody>
          <a:bodyPr wrap="square" rtlCol="0">
            <a:spAutoFit/>
          </a:bodyPr>
          <a:lstStyle/>
          <a:p>
            <a:pPr algn="ctr"/>
            <a:r>
              <a:rPr lang="en-US" sz="1400" dirty="0" smtClean="0"/>
              <a:t>October</a:t>
            </a:r>
            <a:endParaRPr lang="en-US" sz="1400" dirty="0"/>
          </a:p>
        </p:txBody>
      </p:sp>
      <p:cxnSp>
        <p:nvCxnSpPr>
          <p:cNvPr id="37" name="Straight Connector 36"/>
          <p:cNvCxnSpPr>
            <a:endCxn id="35" idx="0"/>
          </p:cNvCxnSpPr>
          <p:nvPr/>
        </p:nvCxnSpPr>
        <p:spPr>
          <a:xfrm>
            <a:off x="4199394" y="3209165"/>
            <a:ext cx="7883" cy="7620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989594" y="3513965"/>
            <a:ext cx="800100" cy="307777"/>
          </a:xfrm>
          <a:prstGeom prst="rect">
            <a:avLst/>
          </a:prstGeom>
          <a:noFill/>
        </p:spPr>
        <p:txBody>
          <a:bodyPr wrap="square" rtlCol="0">
            <a:spAutoFit/>
          </a:bodyPr>
          <a:lstStyle/>
          <a:p>
            <a:pPr algn="ctr"/>
            <a:r>
              <a:rPr lang="en-US" sz="1400" dirty="0" smtClean="0"/>
              <a:t>May</a:t>
            </a:r>
            <a:endParaRPr lang="en-US" sz="1400" dirty="0"/>
          </a:p>
        </p:txBody>
      </p:sp>
      <p:sp>
        <p:nvSpPr>
          <p:cNvPr id="39" name="TextBox 38"/>
          <p:cNvSpPr txBox="1"/>
          <p:nvPr/>
        </p:nvSpPr>
        <p:spPr>
          <a:xfrm>
            <a:off x="541794" y="3513965"/>
            <a:ext cx="914400" cy="307777"/>
          </a:xfrm>
          <a:prstGeom prst="rect">
            <a:avLst/>
          </a:prstGeom>
          <a:noFill/>
        </p:spPr>
        <p:txBody>
          <a:bodyPr wrap="square" rtlCol="0">
            <a:spAutoFit/>
          </a:bodyPr>
          <a:lstStyle/>
          <a:p>
            <a:pPr algn="ctr"/>
            <a:r>
              <a:rPr lang="en-US" sz="1400" dirty="0" smtClean="0"/>
              <a:t>February</a:t>
            </a:r>
            <a:endParaRPr lang="en-US" sz="1400" dirty="0"/>
          </a:p>
        </p:txBody>
      </p:sp>
      <p:cxnSp>
        <p:nvCxnSpPr>
          <p:cNvPr id="51" name="Straight Connector 50"/>
          <p:cNvCxnSpPr/>
          <p:nvPr/>
        </p:nvCxnSpPr>
        <p:spPr>
          <a:xfrm>
            <a:off x="8687311" y="3209165"/>
            <a:ext cx="7883" cy="7620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3685043" y="2751965"/>
            <a:ext cx="971551" cy="523220"/>
          </a:xfrm>
          <a:prstGeom prst="rect">
            <a:avLst/>
          </a:prstGeom>
          <a:noFill/>
        </p:spPr>
        <p:txBody>
          <a:bodyPr wrap="square" rtlCol="0">
            <a:spAutoFit/>
          </a:bodyPr>
          <a:lstStyle/>
          <a:p>
            <a:pPr algn="ctr"/>
            <a:r>
              <a:rPr lang="en-US" sz="1400" dirty="0" smtClean="0"/>
              <a:t>4-6 December</a:t>
            </a:r>
            <a:endParaRPr lang="en-US" sz="1400" dirty="0"/>
          </a:p>
        </p:txBody>
      </p:sp>
      <p:cxnSp>
        <p:nvCxnSpPr>
          <p:cNvPr id="58" name="Straight Connector 57"/>
          <p:cNvCxnSpPr/>
          <p:nvPr/>
        </p:nvCxnSpPr>
        <p:spPr>
          <a:xfrm>
            <a:off x="6409194" y="3209165"/>
            <a:ext cx="0" cy="3048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5913893" y="3513965"/>
            <a:ext cx="1047093" cy="307777"/>
          </a:xfrm>
          <a:prstGeom prst="rect">
            <a:avLst/>
          </a:prstGeom>
          <a:noFill/>
        </p:spPr>
        <p:txBody>
          <a:bodyPr wrap="square" rtlCol="0">
            <a:spAutoFit/>
          </a:bodyPr>
          <a:lstStyle/>
          <a:p>
            <a:pPr algn="ctr"/>
            <a:r>
              <a:rPr lang="en-US" sz="1400" dirty="0" smtClean="0"/>
              <a:t>November</a:t>
            </a:r>
            <a:endParaRPr lang="en-US" sz="1400" dirty="0"/>
          </a:p>
        </p:txBody>
      </p:sp>
      <p:sp>
        <p:nvSpPr>
          <p:cNvPr id="42" name="Content Placeholder 2"/>
          <p:cNvSpPr txBox="1">
            <a:spLocks/>
          </p:cNvSpPr>
          <p:nvPr/>
        </p:nvSpPr>
        <p:spPr>
          <a:xfrm>
            <a:off x="228600" y="6324600"/>
            <a:ext cx="8229600" cy="457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200" dirty="0" smtClean="0"/>
              <a:t>Acronyms: High Level Intergovernmental and Stakeholder Advisory Group (HLG), </a:t>
            </a:r>
          </a:p>
          <a:p>
            <a:pPr marL="0" indent="0">
              <a:buFont typeface="Arial" panose="020B0604020202020204" pitchFamily="34" charset="0"/>
              <a:buNone/>
              <a:tabLst>
                <a:tab pos="685800" algn="l"/>
              </a:tabLst>
            </a:pPr>
            <a:r>
              <a:rPr lang="en-US" sz="1200" dirty="0" smtClean="0"/>
              <a:t>	Global Environment Outlooks (GEO), Summary for Policy Makers (SPM), Review Editors (RE)</a:t>
            </a:r>
          </a:p>
        </p:txBody>
      </p:sp>
      <p:pic>
        <p:nvPicPr>
          <p:cNvPr id="45" name="Picture 1" descr="C:\Users\jabbourj\Desktop\GEO-6\GEO-6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ounded Rectangle 16"/>
          <p:cNvSpPr/>
          <p:nvPr/>
        </p:nvSpPr>
        <p:spPr>
          <a:xfrm>
            <a:off x="2522994" y="3275185"/>
            <a:ext cx="762000" cy="86380"/>
          </a:xfrm>
          <a:prstGeom prst="roundRec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2522993" y="2989586"/>
            <a:ext cx="1071832" cy="276999"/>
          </a:xfrm>
          <a:prstGeom prst="rect">
            <a:avLst/>
          </a:prstGeom>
          <a:noFill/>
        </p:spPr>
        <p:txBody>
          <a:bodyPr wrap="none" rtlCol="0">
            <a:spAutoFit/>
          </a:bodyPr>
          <a:lstStyle/>
          <a:p>
            <a:r>
              <a:rPr lang="en-US" sz="1200" dirty="0" smtClean="0"/>
              <a:t>Review Period</a:t>
            </a:r>
            <a:endParaRPr lang="en-US" sz="1200" dirty="0"/>
          </a:p>
        </p:txBody>
      </p:sp>
      <p:sp>
        <p:nvSpPr>
          <p:cNvPr id="46" name="Rounded Rectangle 45"/>
          <p:cNvSpPr/>
          <p:nvPr/>
        </p:nvSpPr>
        <p:spPr>
          <a:xfrm>
            <a:off x="5108763" y="3266164"/>
            <a:ext cx="805130" cy="86380"/>
          </a:xfrm>
          <a:prstGeom prst="roundRec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5108762" y="2980565"/>
            <a:ext cx="1071832" cy="276999"/>
          </a:xfrm>
          <a:prstGeom prst="rect">
            <a:avLst/>
          </a:prstGeom>
          <a:noFill/>
        </p:spPr>
        <p:txBody>
          <a:bodyPr wrap="none" rtlCol="0">
            <a:spAutoFit/>
          </a:bodyPr>
          <a:lstStyle/>
          <a:p>
            <a:r>
              <a:rPr lang="en-US" sz="1200" dirty="0" smtClean="0"/>
              <a:t>Review Period</a:t>
            </a:r>
            <a:endParaRPr lang="en-US" sz="1200" dirty="0"/>
          </a:p>
        </p:txBody>
      </p:sp>
      <p:cxnSp>
        <p:nvCxnSpPr>
          <p:cNvPr id="48" name="Straight Connector 47"/>
          <p:cNvCxnSpPr/>
          <p:nvPr/>
        </p:nvCxnSpPr>
        <p:spPr>
          <a:xfrm>
            <a:off x="6218695" y="3206188"/>
            <a:ext cx="0" cy="304800"/>
          </a:xfrm>
          <a:prstGeom prst="line">
            <a:avLst/>
          </a:prstGeom>
          <a:ln w="254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5647194" y="2748988"/>
            <a:ext cx="1047093" cy="307777"/>
          </a:xfrm>
          <a:prstGeom prst="rect">
            <a:avLst/>
          </a:prstGeom>
          <a:noFill/>
        </p:spPr>
        <p:txBody>
          <a:bodyPr wrap="square" rtlCol="0">
            <a:spAutoFit/>
          </a:bodyPr>
          <a:lstStyle/>
          <a:p>
            <a:pPr algn="ctr"/>
            <a:r>
              <a:rPr lang="en-US" sz="1400" dirty="0" smtClean="0"/>
              <a:t>October</a:t>
            </a:r>
            <a:endParaRPr lang="en-US" sz="1400" dirty="0"/>
          </a:p>
        </p:txBody>
      </p:sp>
      <p:sp>
        <p:nvSpPr>
          <p:cNvPr id="50" name="TextBox 49"/>
          <p:cNvSpPr txBox="1"/>
          <p:nvPr/>
        </p:nvSpPr>
        <p:spPr>
          <a:xfrm>
            <a:off x="5723394" y="4428365"/>
            <a:ext cx="1143000" cy="738664"/>
          </a:xfrm>
          <a:prstGeom prst="rect">
            <a:avLst/>
          </a:prstGeom>
          <a:noFill/>
          <a:ln w="25400">
            <a:solidFill>
              <a:schemeClr val="accent6">
                <a:lumMod val="60000"/>
                <a:lumOff val="40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dirty="0" smtClean="0"/>
              <a:t>Review editors meeting</a:t>
            </a:r>
            <a:endParaRPr lang="en-US" sz="1400" dirty="0"/>
          </a:p>
        </p:txBody>
      </p:sp>
      <p:cxnSp>
        <p:nvCxnSpPr>
          <p:cNvPr id="53" name="Straight Connector 52"/>
          <p:cNvCxnSpPr/>
          <p:nvPr/>
        </p:nvCxnSpPr>
        <p:spPr>
          <a:xfrm>
            <a:off x="1981200" y="3143475"/>
            <a:ext cx="0" cy="37049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884694" y="1781724"/>
            <a:ext cx="914400" cy="523220"/>
          </a:xfrm>
          <a:prstGeom prst="rect">
            <a:avLst/>
          </a:prstGeom>
          <a:noFill/>
        </p:spPr>
        <p:txBody>
          <a:bodyPr wrap="square" rtlCol="0">
            <a:spAutoFit/>
          </a:bodyPr>
          <a:lstStyle/>
          <a:p>
            <a:pPr algn="ctr"/>
            <a:r>
              <a:rPr lang="en-US" sz="1400" dirty="0" smtClean="0"/>
              <a:t>1</a:t>
            </a:r>
            <a:r>
              <a:rPr lang="en-US" sz="1400" baseline="30000" dirty="0" smtClean="0"/>
              <a:t>st</a:t>
            </a:r>
            <a:r>
              <a:rPr lang="en-US" sz="1400" dirty="0" smtClean="0"/>
              <a:t> Order Draft</a:t>
            </a:r>
            <a:endParaRPr lang="en-US" sz="1400" dirty="0"/>
          </a:p>
        </p:txBody>
      </p:sp>
      <p:cxnSp>
        <p:nvCxnSpPr>
          <p:cNvPr id="55" name="Straight Connector 54"/>
          <p:cNvCxnSpPr/>
          <p:nvPr/>
        </p:nvCxnSpPr>
        <p:spPr>
          <a:xfrm>
            <a:off x="2498032" y="3143475"/>
            <a:ext cx="0" cy="37049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830625" y="2000145"/>
            <a:ext cx="914400" cy="523220"/>
          </a:xfrm>
          <a:prstGeom prst="rect">
            <a:avLst/>
          </a:prstGeom>
          <a:noFill/>
        </p:spPr>
        <p:txBody>
          <a:bodyPr wrap="square" rtlCol="0">
            <a:spAutoFit/>
          </a:bodyPr>
          <a:lstStyle/>
          <a:p>
            <a:pPr algn="ctr"/>
            <a:r>
              <a:rPr lang="en-US" sz="1400" dirty="0" smtClean="0"/>
              <a:t>Review Draft</a:t>
            </a:r>
            <a:endParaRPr lang="en-US" sz="1400" dirty="0"/>
          </a:p>
        </p:txBody>
      </p:sp>
      <p:sp>
        <p:nvSpPr>
          <p:cNvPr id="44" name="Freeform 43"/>
          <p:cNvSpPr/>
          <p:nvPr/>
        </p:nvSpPr>
        <p:spPr>
          <a:xfrm>
            <a:off x="1008993" y="2627478"/>
            <a:ext cx="945931" cy="399501"/>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2025067" y="2621526"/>
            <a:ext cx="497928" cy="392050"/>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Connector 60"/>
          <p:cNvCxnSpPr/>
          <p:nvPr/>
        </p:nvCxnSpPr>
        <p:spPr>
          <a:xfrm>
            <a:off x="4191000" y="3200400"/>
            <a:ext cx="0" cy="37049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2559269" y="2590800"/>
            <a:ext cx="1106725" cy="399501"/>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2490440" y="1498891"/>
            <a:ext cx="1167160" cy="954107"/>
          </a:xfrm>
          <a:prstGeom prst="rect">
            <a:avLst/>
          </a:prstGeom>
          <a:noFill/>
        </p:spPr>
        <p:txBody>
          <a:bodyPr wrap="square" rtlCol="0">
            <a:spAutoFit/>
          </a:bodyPr>
          <a:lstStyle/>
          <a:p>
            <a:pPr algn="ctr"/>
            <a:r>
              <a:rPr lang="en-US" sz="1400" dirty="0" smtClean="0"/>
              <a:t>Draft State and Trends with Policy Response</a:t>
            </a:r>
            <a:endParaRPr lang="en-US" sz="1400" dirty="0"/>
          </a:p>
        </p:txBody>
      </p:sp>
      <p:sp>
        <p:nvSpPr>
          <p:cNvPr id="64" name="Freeform 63"/>
          <p:cNvSpPr/>
          <p:nvPr/>
        </p:nvSpPr>
        <p:spPr>
          <a:xfrm>
            <a:off x="3685043" y="2181817"/>
            <a:ext cx="522233" cy="341548"/>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3505200" y="1371600"/>
            <a:ext cx="914400" cy="738664"/>
          </a:xfrm>
          <a:prstGeom prst="rect">
            <a:avLst/>
          </a:prstGeom>
          <a:noFill/>
        </p:spPr>
        <p:txBody>
          <a:bodyPr wrap="square" rtlCol="0">
            <a:spAutoFit/>
          </a:bodyPr>
          <a:lstStyle/>
          <a:p>
            <a:pPr algn="ctr"/>
            <a:r>
              <a:rPr lang="en-US" sz="1400" dirty="0" smtClean="0"/>
              <a:t>Progress Report to UNEA-3</a:t>
            </a:r>
            <a:endParaRPr lang="en-US" sz="1400" dirty="0"/>
          </a:p>
        </p:txBody>
      </p:sp>
      <p:sp>
        <p:nvSpPr>
          <p:cNvPr id="66" name="Freeform 65"/>
          <p:cNvSpPr/>
          <p:nvPr/>
        </p:nvSpPr>
        <p:spPr>
          <a:xfrm>
            <a:off x="4388069" y="1981200"/>
            <a:ext cx="720693" cy="540676"/>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4267200" y="1219200"/>
            <a:ext cx="914400" cy="738664"/>
          </a:xfrm>
          <a:prstGeom prst="rect">
            <a:avLst/>
          </a:prstGeom>
          <a:noFill/>
        </p:spPr>
        <p:txBody>
          <a:bodyPr wrap="square" rtlCol="0">
            <a:spAutoFit/>
          </a:bodyPr>
          <a:lstStyle/>
          <a:p>
            <a:pPr algn="ctr"/>
            <a:r>
              <a:rPr lang="en-US" sz="1400" dirty="0" smtClean="0"/>
              <a:t>Review Draft of full GEO</a:t>
            </a:r>
            <a:endParaRPr lang="en-US" sz="1400" dirty="0"/>
          </a:p>
        </p:txBody>
      </p:sp>
      <p:cxnSp>
        <p:nvCxnSpPr>
          <p:cNvPr id="69" name="Straight Connector 68"/>
          <p:cNvCxnSpPr/>
          <p:nvPr/>
        </p:nvCxnSpPr>
        <p:spPr>
          <a:xfrm>
            <a:off x="5105400" y="3124200"/>
            <a:ext cx="0" cy="37049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0" name="Freeform 69"/>
          <p:cNvSpPr/>
          <p:nvPr/>
        </p:nvSpPr>
        <p:spPr>
          <a:xfrm>
            <a:off x="5226269" y="2286000"/>
            <a:ext cx="945931" cy="399501"/>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p:cNvSpPr txBox="1"/>
          <p:nvPr/>
        </p:nvSpPr>
        <p:spPr>
          <a:xfrm>
            <a:off x="5181600" y="1610380"/>
            <a:ext cx="914400" cy="523220"/>
          </a:xfrm>
          <a:prstGeom prst="rect">
            <a:avLst/>
          </a:prstGeom>
          <a:noFill/>
        </p:spPr>
        <p:txBody>
          <a:bodyPr wrap="square" rtlCol="0">
            <a:spAutoFit/>
          </a:bodyPr>
          <a:lstStyle/>
          <a:p>
            <a:pPr algn="ctr"/>
            <a:r>
              <a:rPr lang="en-US" sz="1400" dirty="0" smtClean="0"/>
              <a:t>Final GEO-6</a:t>
            </a:r>
            <a:endParaRPr lang="en-US" sz="1400" dirty="0"/>
          </a:p>
        </p:txBody>
      </p:sp>
      <p:cxnSp>
        <p:nvCxnSpPr>
          <p:cNvPr id="72" name="Straight Connector 71"/>
          <p:cNvCxnSpPr/>
          <p:nvPr/>
        </p:nvCxnSpPr>
        <p:spPr>
          <a:xfrm>
            <a:off x="6400800" y="3124200"/>
            <a:ext cx="0" cy="37049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4114800" y="695980"/>
            <a:ext cx="1143000" cy="523220"/>
          </a:xfrm>
          <a:prstGeom prst="rect">
            <a:avLst/>
          </a:prstGeom>
          <a:noFill/>
        </p:spPr>
        <p:txBody>
          <a:bodyPr wrap="square" rtlCol="0">
            <a:spAutoFit/>
          </a:bodyPr>
          <a:lstStyle/>
          <a:p>
            <a:pPr algn="ctr"/>
            <a:r>
              <a:rPr lang="en-US" sz="1400" dirty="0" smtClean="0">
                <a:solidFill>
                  <a:schemeClr val="accent6">
                    <a:lumMod val="75000"/>
                  </a:schemeClr>
                </a:solidFill>
              </a:rPr>
              <a:t>Author Draft of SPM</a:t>
            </a:r>
            <a:endParaRPr lang="en-US" sz="1400" dirty="0">
              <a:solidFill>
                <a:schemeClr val="accent6">
                  <a:lumMod val="75000"/>
                </a:schemeClr>
              </a:solidFill>
            </a:endParaRPr>
          </a:p>
        </p:txBody>
      </p:sp>
      <p:sp>
        <p:nvSpPr>
          <p:cNvPr id="74" name="TextBox 73"/>
          <p:cNvSpPr txBox="1"/>
          <p:nvPr/>
        </p:nvSpPr>
        <p:spPr>
          <a:xfrm>
            <a:off x="6096000" y="1600200"/>
            <a:ext cx="1143000" cy="523220"/>
          </a:xfrm>
          <a:prstGeom prst="rect">
            <a:avLst/>
          </a:prstGeom>
          <a:noFill/>
        </p:spPr>
        <p:txBody>
          <a:bodyPr wrap="square" rtlCol="0">
            <a:spAutoFit/>
          </a:bodyPr>
          <a:lstStyle/>
          <a:p>
            <a:pPr algn="ctr"/>
            <a:r>
              <a:rPr lang="en-US" sz="1400" dirty="0" smtClean="0">
                <a:solidFill>
                  <a:schemeClr val="accent6">
                    <a:lumMod val="75000"/>
                  </a:schemeClr>
                </a:solidFill>
              </a:rPr>
              <a:t>HLG Draft SPM</a:t>
            </a:r>
            <a:endParaRPr lang="en-US" sz="1400" dirty="0">
              <a:solidFill>
                <a:schemeClr val="accent6">
                  <a:lumMod val="75000"/>
                </a:schemeClr>
              </a:solidFill>
            </a:endParaRPr>
          </a:p>
        </p:txBody>
      </p:sp>
      <p:sp>
        <p:nvSpPr>
          <p:cNvPr id="75" name="Freeform 74"/>
          <p:cNvSpPr/>
          <p:nvPr/>
        </p:nvSpPr>
        <p:spPr>
          <a:xfrm>
            <a:off x="6293069" y="2286000"/>
            <a:ext cx="1106725" cy="399501"/>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p:cNvSpPr/>
          <p:nvPr/>
        </p:nvSpPr>
        <p:spPr>
          <a:xfrm>
            <a:off x="7543800" y="2286000"/>
            <a:ext cx="1106725" cy="399501"/>
          </a:xfrm>
          <a:custGeom>
            <a:avLst/>
            <a:gdLst>
              <a:gd name="connsiteX0" fmla="*/ 0 w 945931"/>
              <a:gd name="connsiteY0" fmla="*/ 367970 h 399501"/>
              <a:gd name="connsiteX1" fmla="*/ 420414 w 945931"/>
              <a:gd name="connsiteY1" fmla="*/ 108 h 399501"/>
              <a:gd name="connsiteX2" fmla="*/ 945931 w 945931"/>
              <a:gd name="connsiteY2" fmla="*/ 399501 h 399501"/>
              <a:gd name="connsiteX3" fmla="*/ 945931 w 945931"/>
              <a:gd name="connsiteY3" fmla="*/ 399501 h 399501"/>
            </a:gdLst>
            <a:ahLst/>
            <a:cxnLst>
              <a:cxn ang="0">
                <a:pos x="connsiteX0" y="connsiteY0"/>
              </a:cxn>
              <a:cxn ang="0">
                <a:pos x="connsiteX1" y="connsiteY1"/>
              </a:cxn>
              <a:cxn ang="0">
                <a:pos x="connsiteX2" y="connsiteY2"/>
              </a:cxn>
              <a:cxn ang="0">
                <a:pos x="connsiteX3" y="connsiteY3"/>
              </a:cxn>
            </a:cxnLst>
            <a:rect l="l" t="t" r="r" b="b"/>
            <a:pathLst>
              <a:path w="945931" h="399501">
                <a:moveTo>
                  <a:pt x="0" y="367970"/>
                </a:moveTo>
                <a:cubicBezTo>
                  <a:pt x="131379" y="181411"/>
                  <a:pt x="262759" y="-5147"/>
                  <a:pt x="420414" y="108"/>
                </a:cubicBezTo>
                <a:cubicBezTo>
                  <a:pt x="578069" y="5363"/>
                  <a:pt x="945931" y="399501"/>
                  <a:pt x="945931" y="399501"/>
                </a:cubicBezTo>
                <a:lnTo>
                  <a:pt x="945931" y="399501"/>
                </a:lnTo>
              </a:path>
            </a:pathLst>
          </a:custGeom>
          <a:noFill/>
          <a:ln>
            <a:solidFill>
              <a:srgbClr val="FF0000"/>
            </a:solidFill>
            <a:prstDash val="dash"/>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p:cNvSpPr txBox="1"/>
          <p:nvPr/>
        </p:nvSpPr>
        <p:spPr>
          <a:xfrm>
            <a:off x="7474972" y="1676400"/>
            <a:ext cx="1440428" cy="523220"/>
          </a:xfrm>
          <a:prstGeom prst="rect">
            <a:avLst/>
          </a:prstGeom>
          <a:noFill/>
        </p:spPr>
        <p:txBody>
          <a:bodyPr wrap="square" rtlCol="0">
            <a:spAutoFit/>
          </a:bodyPr>
          <a:lstStyle/>
          <a:p>
            <a:pPr algn="ctr"/>
            <a:r>
              <a:rPr lang="en-US" sz="1400" dirty="0" smtClean="0"/>
              <a:t>Final GEO-6 and SPM</a:t>
            </a:r>
            <a:endParaRPr lang="en-US" sz="1400" dirty="0"/>
          </a:p>
        </p:txBody>
      </p:sp>
      <p:cxnSp>
        <p:nvCxnSpPr>
          <p:cNvPr id="78" name="Straight Connector 77"/>
          <p:cNvCxnSpPr/>
          <p:nvPr/>
        </p:nvCxnSpPr>
        <p:spPr>
          <a:xfrm>
            <a:off x="7467600" y="3124200"/>
            <a:ext cx="0" cy="37049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8686800" y="3124200"/>
            <a:ext cx="0" cy="37049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41794" y="3257564"/>
            <a:ext cx="419100" cy="9021"/>
          </a:xfrm>
          <a:prstGeom prst="straightConnector1">
            <a:avLst/>
          </a:prstGeom>
          <a:ln w="254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62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wipe(left)">
                                      <p:cBhvr>
                                        <p:cTn id="10" dur="500"/>
                                        <p:tgtEl>
                                          <p:spTgt spid="44"/>
                                        </p:tgtEl>
                                      </p:cBhvr>
                                    </p:animEffect>
                                  </p:childTnLst>
                                </p:cTn>
                              </p:par>
                              <p:par>
                                <p:cTn id="11" presetID="22" presetClass="entr" presetSubtype="8"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wipe(left)">
                                      <p:cBhvr>
                                        <p:cTn id="13" dur="500"/>
                                        <p:tgtEl>
                                          <p:spTgt spid="5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6"/>
                                        </p:tgtEl>
                                        <p:attrNameLst>
                                          <p:attrName>style.visibility</p:attrName>
                                        </p:attrNameLst>
                                      </p:cBhvr>
                                      <p:to>
                                        <p:strVal val="visible"/>
                                      </p:to>
                                    </p:set>
                                    <p:animEffect transition="in" filter="wipe(left)">
                                      <p:cBhvr>
                                        <p:cTn id="18" dur="500"/>
                                        <p:tgtEl>
                                          <p:spTgt spid="5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ipe(left)">
                                      <p:cBhvr>
                                        <p:cTn id="21" dur="500"/>
                                        <p:tgtEl>
                                          <p:spTgt spid="60"/>
                                        </p:tgtEl>
                                      </p:cBhvr>
                                    </p:animEffect>
                                  </p:childTnLst>
                                </p:cTn>
                              </p:par>
                              <p:par>
                                <p:cTn id="22" presetID="22" presetClass="entr" presetSubtype="8" fill="hold"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left)">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animEffect transition="in" filter="wipe(left)">
                                      <p:cBhvr>
                                        <p:cTn id="29" dur="500"/>
                                        <p:tgtEl>
                                          <p:spTgt spid="63"/>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wipe(left)">
                                      <p:cBhvr>
                                        <p:cTn id="32" dur="500"/>
                                        <p:tgtEl>
                                          <p:spTgt spid="6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left)">
                                      <p:cBhvr>
                                        <p:cTn id="35" dur="500"/>
                                        <p:tgtEl>
                                          <p:spTgt spid="19"/>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wipe(left)">
                                      <p:cBhvr>
                                        <p:cTn id="43" dur="500"/>
                                        <p:tgtEl>
                                          <p:spTgt spid="65"/>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64"/>
                                        </p:tgtEl>
                                        <p:attrNameLst>
                                          <p:attrName>style.visibility</p:attrName>
                                        </p:attrNameLst>
                                      </p:cBhvr>
                                      <p:to>
                                        <p:strVal val="visible"/>
                                      </p:to>
                                    </p:set>
                                    <p:animEffect transition="in" filter="wipe(left)">
                                      <p:cBhvr>
                                        <p:cTn id="46" dur="500"/>
                                        <p:tgtEl>
                                          <p:spTgt spid="64"/>
                                        </p:tgtEl>
                                      </p:cBhvr>
                                    </p:animEffect>
                                  </p:childTnLst>
                                </p:cTn>
                              </p:par>
                              <p:par>
                                <p:cTn id="47" presetID="22" presetClass="entr" presetSubtype="8" fill="hold" nodeType="withEffect">
                                  <p:stCondLst>
                                    <p:cond delay="0"/>
                                  </p:stCondLst>
                                  <p:childTnLst>
                                    <p:set>
                                      <p:cBhvr>
                                        <p:cTn id="48" dur="1" fill="hold">
                                          <p:stCondLst>
                                            <p:cond delay="0"/>
                                          </p:stCondLst>
                                        </p:cTn>
                                        <p:tgtEl>
                                          <p:spTgt spid="61"/>
                                        </p:tgtEl>
                                        <p:attrNameLst>
                                          <p:attrName>style.visibility</p:attrName>
                                        </p:attrNameLst>
                                      </p:cBhvr>
                                      <p:to>
                                        <p:strVal val="visible"/>
                                      </p:to>
                                    </p:set>
                                    <p:animEffect transition="in" filter="wipe(left)">
                                      <p:cBhvr>
                                        <p:cTn id="49" dur="500"/>
                                        <p:tgtEl>
                                          <p:spTgt spid="6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8"/>
                                        </p:tgtEl>
                                        <p:attrNameLst>
                                          <p:attrName>style.visibility</p:attrName>
                                        </p:attrNameLst>
                                      </p:cBhvr>
                                      <p:to>
                                        <p:strVal val="visible"/>
                                      </p:to>
                                    </p:set>
                                    <p:animEffect transition="in" filter="wipe(left)">
                                      <p:cBhvr>
                                        <p:cTn id="54" dur="500"/>
                                        <p:tgtEl>
                                          <p:spTgt spid="68"/>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73"/>
                                        </p:tgtEl>
                                        <p:attrNameLst>
                                          <p:attrName>style.visibility</p:attrName>
                                        </p:attrNameLst>
                                      </p:cBhvr>
                                      <p:to>
                                        <p:strVal val="visible"/>
                                      </p:to>
                                    </p:set>
                                    <p:animEffect transition="in" filter="wipe(left)">
                                      <p:cBhvr>
                                        <p:cTn id="57" dur="500"/>
                                        <p:tgtEl>
                                          <p:spTgt spid="73"/>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66"/>
                                        </p:tgtEl>
                                        <p:attrNameLst>
                                          <p:attrName>style.visibility</p:attrName>
                                        </p:attrNameLst>
                                      </p:cBhvr>
                                      <p:to>
                                        <p:strVal val="visible"/>
                                      </p:to>
                                    </p:set>
                                    <p:animEffect transition="in" filter="wipe(left)">
                                      <p:cBhvr>
                                        <p:cTn id="60" dur="500"/>
                                        <p:tgtEl>
                                          <p:spTgt spid="66"/>
                                        </p:tgtEl>
                                      </p:cBhvr>
                                    </p:animEffect>
                                  </p:childTnLst>
                                </p:cTn>
                              </p:par>
                              <p:par>
                                <p:cTn id="61" presetID="22" presetClass="entr" presetSubtype="8" fill="hold" nodeType="with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wipe(left)">
                                      <p:cBhvr>
                                        <p:cTn id="63" dur="500"/>
                                        <p:tgtEl>
                                          <p:spTgt spid="6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71"/>
                                        </p:tgtEl>
                                        <p:attrNameLst>
                                          <p:attrName>style.visibility</p:attrName>
                                        </p:attrNameLst>
                                      </p:cBhvr>
                                      <p:to>
                                        <p:strVal val="visible"/>
                                      </p:to>
                                    </p:set>
                                    <p:animEffect transition="in" filter="wipe(left)">
                                      <p:cBhvr>
                                        <p:cTn id="68" dur="500"/>
                                        <p:tgtEl>
                                          <p:spTgt spid="71"/>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70"/>
                                        </p:tgtEl>
                                        <p:attrNameLst>
                                          <p:attrName>style.visibility</p:attrName>
                                        </p:attrNameLst>
                                      </p:cBhvr>
                                      <p:to>
                                        <p:strVal val="visible"/>
                                      </p:to>
                                    </p:set>
                                    <p:animEffect transition="in" filter="wipe(left)">
                                      <p:cBhvr>
                                        <p:cTn id="71" dur="500"/>
                                        <p:tgtEl>
                                          <p:spTgt spid="7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7"/>
                                        </p:tgtEl>
                                        <p:attrNameLst>
                                          <p:attrName>style.visibility</p:attrName>
                                        </p:attrNameLst>
                                      </p:cBhvr>
                                      <p:to>
                                        <p:strVal val="visible"/>
                                      </p:to>
                                    </p:set>
                                    <p:animEffect transition="in" filter="wipe(left)">
                                      <p:cBhvr>
                                        <p:cTn id="74" dur="500"/>
                                        <p:tgtEl>
                                          <p:spTgt spid="47"/>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wipe(left)">
                                      <p:cBhvr>
                                        <p:cTn id="77" dur="500"/>
                                        <p:tgtEl>
                                          <p:spTgt spid="46"/>
                                        </p:tgtEl>
                                      </p:cBhvr>
                                    </p:animEffect>
                                  </p:childTnLst>
                                </p:cTn>
                              </p:par>
                              <p:par>
                                <p:cTn id="78" presetID="22" presetClass="entr" presetSubtype="8" fill="hold" nodeType="withEffect">
                                  <p:stCondLst>
                                    <p:cond delay="0"/>
                                  </p:stCondLst>
                                  <p:childTnLst>
                                    <p:set>
                                      <p:cBhvr>
                                        <p:cTn id="79" dur="1" fill="hold">
                                          <p:stCondLst>
                                            <p:cond delay="0"/>
                                          </p:stCondLst>
                                        </p:cTn>
                                        <p:tgtEl>
                                          <p:spTgt spid="72"/>
                                        </p:tgtEl>
                                        <p:attrNameLst>
                                          <p:attrName>style.visibility</p:attrName>
                                        </p:attrNameLst>
                                      </p:cBhvr>
                                      <p:to>
                                        <p:strVal val="visible"/>
                                      </p:to>
                                    </p:set>
                                    <p:animEffect transition="in" filter="wipe(left)">
                                      <p:cBhvr>
                                        <p:cTn id="80" dur="500"/>
                                        <p:tgtEl>
                                          <p:spTgt spid="72"/>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74"/>
                                        </p:tgtEl>
                                        <p:attrNameLst>
                                          <p:attrName>style.visibility</p:attrName>
                                        </p:attrNameLst>
                                      </p:cBhvr>
                                      <p:to>
                                        <p:strVal val="visible"/>
                                      </p:to>
                                    </p:set>
                                    <p:animEffect transition="in" filter="wipe(left)">
                                      <p:cBhvr>
                                        <p:cTn id="85" dur="500"/>
                                        <p:tgtEl>
                                          <p:spTgt spid="74"/>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wipe(left)">
                                      <p:cBhvr>
                                        <p:cTn id="88" dur="500"/>
                                        <p:tgtEl>
                                          <p:spTgt spid="75"/>
                                        </p:tgtEl>
                                      </p:cBhvr>
                                    </p:animEffect>
                                  </p:childTnLst>
                                </p:cTn>
                              </p:par>
                              <p:par>
                                <p:cTn id="89" presetID="22" presetClass="entr" presetSubtype="8" fill="hold" nodeType="withEffect">
                                  <p:stCondLst>
                                    <p:cond delay="0"/>
                                  </p:stCondLst>
                                  <p:childTnLst>
                                    <p:set>
                                      <p:cBhvr>
                                        <p:cTn id="90" dur="1" fill="hold">
                                          <p:stCondLst>
                                            <p:cond delay="0"/>
                                          </p:stCondLst>
                                        </p:cTn>
                                        <p:tgtEl>
                                          <p:spTgt spid="78"/>
                                        </p:tgtEl>
                                        <p:attrNameLst>
                                          <p:attrName>style.visibility</p:attrName>
                                        </p:attrNameLst>
                                      </p:cBhvr>
                                      <p:to>
                                        <p:strVal val="visible"/>
                                      </p:to>
                                    </p:set>
                                    <p:animEffect transition="in" filter="wipe(left)">
                                      <p:cBhvr>
                                        <p:cTn id="91" dur="500"/>
                                        <p:tgtEl>
                                          <p:spTgt spid="7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6"/>
                                        </p:tgtEl>
                                        <p:attrNameLst>
                                          <p:attrName>style.visibility</p:attrName>
                                        </p:attrNameLst>
                                      </p:cBhvr>
                                      <p:to>
                                        <p:strVal val="visible"/>
                                      </p:to>
                                    </p:set>
                                    <p:animEffect transition="in" filter="wipe(left)">
                                      <p:cBhvr>
                                        <p:cTn id="96" dur="500"/>
                                        <p:tgtEl>
                                          <p:spTgt spid="76"/>
                                        </p:tgtEl>
                                      </p:cBhvr>
                                    </p:animEffect>
                                  </p:childTnLst>
                                </p:cTn>
                              </p:par>
                              <p:par>
                                <p:cTn id="97" presetID="22" presetClass="entr" presetSubtype="8" fill="hold" nodeType="withEffect">
                                  <p:stCondLst>
                                    <p:cond delay="0"/>
                                  </p:stCondLst>
                                  <p:childTnLst>
                                    <p:set>
                                      <p:cBhvr>
                                        <p:cTn id="98" dur="1" fill="hold">
                                          <p:stCondLst>
                                            <p:cond delay="0"/>
                                          </p:stCondLst>
                                        </p:cTn>
                                        <p:tgtEl>
                                          <p:spTgt spid="79"/>
                                        </p:tgtEl>
                                        <p:attrNameLst>
                                          <p:attrName>style.visibility</p:attrName>
                                        </p:attrNameLst>
                                      </p:cBhvr>
                                      <p:to>
                                        <p:strVal val="visible"/>
                                      </p:to>
                                    </p:set>
                                    <p:animEffect transition="in" filter="wipe(left)">
                                      <p:cBhvr>
                                        <p:cTn id="99"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P spid="46" grpId="0" animBg="1"/>
      <p:bldP spid="47" grpId="0"/>
      <p:bldP spid="54" grpId="0"/>
      <p:bldP spid="56" grpId="0"/>
      <p:bldP spid="44" grpId="0" animBg="1"/>
      <p:bldP spid="60" grpId="0" animBg="1"/>
      <p:bldP spid="62" grpId="0" animBg="1"/>
      <p:bldP spid="63" grpId="0"/>
      <p:bldP spid="64" grpId="0" animBg="1"/>
      <p:bldP spid="65" grpId="0"/>
      <p:bldP spid="66" grpId="0" animBg="1"/>
      <p:bldP spid="68" grpId="0"/>
      <p:bldP spid="70" grpId="0" animBg="1"/>
      <p:bldP spid="71" grpId="0"/>
      <p:bldP spid="73" grpId="0"/>
      <p:bldP spid="74" grpId="0"/>
      <p:bldP spid="75" grpId="0" animBg="1"/>
      <p:bldP spid="7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gular Pentagon 78"/>
          <p:cNvSpPr/>
          <p:nvPr/>
        </p:nvSpPr>
        <p:spPr>
          <a:xfrm>
            <a:off x="6858000" y="5654105"/>
            <a:ext cx="1447800" cy="822895"/>
          </a:xfrm>
          <a:prstGeom prst="pentagon">
            <a:avLst/>
          </a:prstGeom>
          <a:solidFill>
            <a:schemeClr val="accent2">
              <a:lumMod val="60000"/>
              <a:lumOff val="40000"/>
              <a:alpha val="23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8" name="Regular Pentagon 77"/>
          <p:cNvSpPr/>
          <p:nvPr/>
        </p:nvSpPr>
        <p:spPr>
          <a:xfrm>
            <a:off x="609600" y="5617340"/>
            <a:ext cx="1447800" cy="859660"/>
          </a:xfrm>
          <a:prstGeom prst="pentagon">
            <a:avLst/>
          </a:prstGeom>
          <a:solidFill>
            <a:schemeClr val="accent2">
              <a:lumMod val="60000"/>
              <a:lumOff val="40000"/>
              <a:alpha val="23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 name="Title 1"/>
          <p:cNvSpPr>
            <a:spLocks noGrp="1"/>
          </p:cNvSpPr>
          <p:nvPr>
            <p:ph type="title"/>
          </p:nvPr>
        </p:nvSpPr>
        <p:spPr>
          <a:xfrm>
            <a:off x="419099" y="76200"/>
            <a:ext cx="8229600" cy="792162"/>
          </a:xfrm>
        </p:spPr>
        <p:txBody>
          <a:bodyPr>
            <a:normAutofit/>
          </a:bodyPr>
          <a:lstStyle/>
          <a:p>
            <a:r>
              <a:rPr lang="en-US" sz="4000" dirty="0" smtClean="0"/>
              <a:t>Working Structure of GEO-6</a:t>
            </a:r>
            <a:endParaRPr lang="en-US" sz="4000" dirty="0"/>
          </a:p>
        </p:txBody>
      </p:sp>
      <p:sp>
        <p:nvSpPr>
          <p:cNvPr id="3" name="Content Placeholder 2"/>
          <p:cNvSpPr>
            <a:spLocks noGrp="1"/>
          </p:cNvSpPr>
          <p:nvPr>
            <p:ph idx="1"/>
          </p:nvPr>
        </p:nvSpPr>
        <p:spPr>
          <a:xfrm>
            <a:off x="38100" y="6509928"/>
            <a:ext cx="5558082" cy="329022"/>
          </a:xfrm>
        </p:spPr>
        <p:txBody>
          <a:bodyPr>
            <a:normAutofit/>
          </a:bodyPr>
          <a:lstStyle/>
          <a:p>
            <a:r>
              <a:rPr lang="en-US" sz="1400" dirty="0" smtClean="0"/>
              <a:t>Assessment Methodologies, Data and Information Group (AMDG)</a:t>
            </a:r>
            <a:endParaRPr lang="en-US" sz="1400" dirty="0"/>
          </a:p>
        </p:txBody>
      </p:sp>
      <p:sp>
        <p:nvSpPr>
          <p:cNvPr id="5" name="Oval 4"/>
          <p:cNvSpPr/>
          <p:nvPr/>
        </p:nvSpPr>
        <p:spPr>
          <a:xfrm rot="16200000">
            <a:off x="952500" y="762000"/>
            <a:ext cx="1524000" cy="2590800"/>
          </a:xfrm>
          <a:prstGeom prst="ellipse">
            <a:avLst/>
          </a:prstGeom>
          <a:solidFill>
            <a:schemeClr val="accent4">
              <a:lumMod val="60000"/>
              <a:lumOff val="40000"/>
              <a:alpha val="23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09600" y="1371600"/>
            <a:ext cx="2209800" cy="1200329"/>
          </a:xfrm>
          <a:prstGeom prst="rect">
            <a:avLst/>
          </a:prstGeom>
          <a:noFill/>
        </p:spPr>
        <p:txBody>
          <a:bodyPr wrap="square" rtlCol="0">
            <a:spAutoFit/>
          </a:bodyPr>
          <a:lstStyle/>
          <a:p>
            <a:pPr algn="ctr"/>
            <a:r>
              <a:rPr lang="en-US" dirty="0" smtClean="0"/>
              <a:t>High-level Intergovernmental and Stakeholder Advisory Group (HLG)</a:t>
            </a:r>
            <a:endParaRPr lang="en-US" dirty="0"/>
          </a:p>
        </p:txBody>
      </p:sp>
      <p:sp>
        <p:nvSpPr>
          <p:cNvPr id="7" name="Rounded Rectangle 6"/>
          <p:cNvSpPr/>
          <p:nvPr/>
        </p:nvSpPr>
        <p:spPr>
          <a:xfrm>
            <a:off x="3657600" y="1560730"/>
            <a:ext cx="1752600" cy="914399"/>
          </a:xfrm>
          <a:prstGeom prst="roundRect">
            <a:avLst/>
          </a:prstGeom>
          <a:solidFill>
            <a:schemeClr val="accent4">
              <a:lumMod val="60000"/>
              <a:lumOff val="40000"/>
              <a:alpha val="23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505200" y="1694765"/>
            <a:ext cx="2057400" cy="646331"/>
          </a:xfrm>
          <a:prstGeom prst="rect">
            <a:avLst/>
          </a:prstGeom>
          <a:noFill/>
        </p:spPr>
        <p:txBody>
          <a:bodyPr wrap="square" rtlCol="0">
            <a:spAutoFit/>
          </a:bodyPr>
          <a:lstStyle/>
          <a:p>
            <a:pPr algn="ctr"/>
            <a:r>
              <a:rPr lang="en-US" dirty="0" smtClean="0"/>
              <a:t>Scientific Advisory Panel (SAP)</a:t>
            </a:r>
            <a:endParaRPr lang="en-US" dirty="0"/>
          </a:p>
        </p:txBody>
      </p:sp>
      <p:sp>
        <p:nvSpPr>
          <p:cNvPr id="8" name="TextBox 7"/>
          <p:cNvSpPr txBox="1"/>
          <p:nvPr/>
        </p:nvSpPr>
        <p:spPr>
          <a:xfrm>
            <a:off x="6629400" y="1560730"/>
            <a:ext cx="1600200" cy="923330"/>
          </a:xfrm>
          <a:prstGeom prst="rect">
            <a:avLst/>
          </a:prstGeom>
          <a:noFill/>
        </p:spPr>
        <p:txBody>
          <a:bodyPr wrap="square" rtlCol="0">
            <a:spAutoFit/>
          </a:bodyPr>
          <a:lstStyle/>
          <a:p>
            <a:pPr algn="ctr"/>
            <a:r>
              <a:rPr lang="en-US" dirty="0" smtClean="0"/>
              <a:t>UN Environment Secretariat</a:t>
            </a:r>
            <a:endParaRPr lang="en-US" dirty="0"/>
          </a:p>
        </p:txBody>
      </p:sp>
      <p:sp>
        <p:nvSpPr>
          <p:cNvPr id="9" name="Isosceles Triangle 8"/>
          <p:cNvSpPr/>
          <p:nvPr/>
        </p:nvSpPr>
        <p:spPr>
          <a:xfrm>
            <a:off x="6381750" y="1124129"/>
            <a:ext cx="2095500" cy="1447800"/>
          </a:xfrm>
          <a:prstGeom prst="triangle">
            <a:avLst/>
          </a:prstGeom>
          <a:solidFill>
            <a:schemeClr val="accent3">
              <a:lumMod val="60000"/>
              <a:lumOff val="40000"/>
              <a:alpha val="23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810000" y="2819399"/>
            <a:ext cx="1524000" cy="646331"/>
          </a:xfrm>
          <a:prstGeom prst="rect">
            <a:avLst/>
          </a:prstGeom>
          <a:noFill/>
        </p:spPr>
        <p:txBody>
          <a:bodyPr wrap="square" rtlCol="0">
            <a:spAutoFit/>
          </a:bodyPr>
          <a:lstStyle/>
          <a:p>
            <a:pPr algn="ctr"/>
            <a:r>
              <a:rPr lang="en-US" dirty="0" smtClean="0"/>
              <a:t>Co-chairs &amp; vice-chairs</a:t>
            </a:r>
            <a:endParaRPr lang="en-US" dirty="0"/>
          </a:p>
        </p:txBody>
      </p:sp>
      <p:sp>
        <p:nvSpPr>
          <p:cNvPr id="11" name="Snip Same Side Corner Rectangle 10"/>
          <p:cNvSpPr/>
          <p:nvPr/>
        </p:nvSpPr>
        <p:spPr>
          <a:xfrm rot="10800000">
            <a:off x="3685190" y="2819399"/>
            <a:ext cx="1697421" cy="685800"/>
          </a:xfrm>
          <a:prstGeom prst="snip2SameRect">
            <a:avLst/>
          </a:prstGeom>
          <a:solidFill>
            <a:schemeClr val="accent5">
              <a:lumMod val="60000"/>
              <a:lumOff val="40000"/>
              <a:alpha val="23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Curved Connector 12"/>
          <p:cNvCxnSpPr>
            <a:stCxn id="11" idx="0"/>
            <a:endCxn id="5" idx="4"/>
          </p:cNvCxnSpPr>
          <p:nvPr/>
        </p:nvCxnSpPr>
        <p:spPr>
          <a:xfrm rot="10800000">
            <a:off x="3009900" y="2057401"/>
            <a:ext cx="675290" cy="1104899"/>
          </a:xfrm>
          <a:prstGeom prst="curvedConnector3">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Curved Connector 14"/>
          <p:cNvCxnSpPr>
            <a:stCxn id="11" idx="2"/>
            <a:endCxn id="9" idx="1"/>
          </p:cNvCxnSpPr>
          <p:nvPr/>
        </p:nvCxnSpPr>
        <p:spPr>
          <a:xfrm flipV="1">
            <a:off x="5382611" y="1848029"/>
            <a:ext cx="1523014" cy="1314270"/>
          </a:xfrm>
          <a:prstGeom prst="curvedConnector3">
            <a:avLst>
              <a:gd name="adj1" fmla="val 50000"/>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7" idx="2"/>
            <a:endCxn id="11" idx="1"/>
          </p:cNvCxnSpPr>
          <p:nvPr/>
        </p:nvCxnSpPr>
        <p:spPr>
          <a:xfrm>
            <a:off x="4533900" y="2475129"/>
            <a:ext cx="0" cy="344270"/>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Curved Connector 24"/>
          <p:cNvCxnSpPr>
            <a:stCxn id="9" idx="0"/>
            <a:endCxn id="7" idx="3"/>
          </p:cNvCxnSpPr>
          <p:nvPr/>
        </p:nvCxnSpPr>
        <p:spPr>
          <a:xfrm rot="16200000" flipH="1" flipV="1">
            <a:off x="5972949" y="561379"/>
            <a:ext cx="893801" cy="2019300"/>
          </a:xfrm>
          <a:prstGeom prst="curvedConnector4">
            <a:avLst>
              <a:gd name="adj1" fmla="val 882"/>
              <a:gd name="adj2" fmla="val 58376"/>
            </a:avLst>
          </a:prstGeom>
          <a:ln w="22225">
            <a:solidFill>
              <a:schemeClr val="accent2">
                <a:lumMod val="60000"/>
                <a:lumOff val="40000"/>
              </a:schemeClr>
            </a:solidFill>
            <a:prstDash val="dash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Curved Connector 28"/>
          <p:cNvCxnSpPr>
            <a:stCxn id="9" idx="0"/>
            <a:endCxn id="5" idx="6"/>
          </p:cNvCxnSpPr>
          <p:nvPr/>
        </p:nvCxnSpPr>
        <p:spPr>
          <a:xfrm rot="16200000" flipH="1" flipV="1">
            <a:off x="4486364" y="-1647736"/>
            <a:ext cx="171271" cy="5715000"/>
          </a:xfrm>
          <a:prstGeom prst="curvedConnector3">
            <a:avLst>
              <a:gd name="adj1" fmla="val -119388"/>
            </a:avLst>
          </a:prstGeom>
          <a:ln w="22225">
            <a:solidFill>
              <a:schemeClr val="accent2">
                <a:lumMod val="60000"/>
                <a:lumOff val="40000"/>
              </a:schemeClr>
            </a:solidFill>
            <a:prstDash val="dashDot"/>
            <a:headEnd type="arrow"/>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57200" y="3581400"/>
            <a:ext cx="1447800" cy="646331"/>
          </a:xfrm>
          <a:prstGeom prst="rect">
            <a:avLst/>
          </a:prstGeom>
          <a:noFill/>
        </p:spPr>
        <p:txBody>
          <a:bodyPr wrap="square" rtlCol="0">
            <a:spAutoFit/>
          </a:bodyPr>
          <a:lstStyle/>
          <a:p>
            <a:pPr algn="ctr"/>
            <a:r>
              <a:rPr lang="en-US" dirty="0" smtClean="0"/>
              <a:t>Coordinating Lead Authors</a:t>
            </a:r>
            <a:endParaRPr lang="en-US" dirty="0"/>
          </a:p>
        </p:txBody>
      </p:sp>
      <p:sp>
        <p:nvSpPr>
          <p:cNvPr id="35" name="TextBox 34"/>
          <p:cNvSpPr txBox="1"/>
          <p:nvPr/>
        </p:nvSpPr>
        <p:spPr>
          <a:xfrm>
            <a:off x="457200" y="4278868"/>
            <a:ext cx="1447800" cy="369332"/>
          </a:xfrm>
          <a:prstGeom prst="rect">
            <a:avLst/>
          </a:prstGeom>
          <a:noFill/>
        </p:spPr>
        <p:txBody>
          <a:bodyPr wrap="square" rtlCol="0">
            <a:spAutoFit/>
          </a:bodyPr>
          <a:lstStyle/>
          <a:p>
            <a:pPr algn="ctr"/>
            <a:r>
              <a:rPr lang="en-US" dirty="0" smtClean="0"/>
              <a:t>Lead Authors</a:t>
            </a:r>
            <a:endParaRPr lang="en-US" dirty="0"/>
          </a:p>
        </p:txBody>
      </p:sp>
      <p:sp>
        <p:nvSpPr>
          <p:cNvPr id="36" name="TextBox 35"/>
          <p:cNvSpPr txBox="1"/>
          <p:nvPr/>
        </p:nvSpPr>
        <p:spPr>
          <a:xfrm>
            <a:off x="457200" y="4763869"/>
            <a:ext cx="1447800" cy="646331"/>
          </a:xfrm>
          <a:prstGeom prst="rect">
            <a:avLst/>
          </a:prstGeom>
          <a:noFill/>
        </p:spPr>
        <p:txBody>
          <a:bodyPr wrap="square" rtlCol="0">
            <a:spAutoFit/>
          </a:bodyPr>
          <a:lstStyle/>
          <a:p>
            <a:pPr algn="ctr"/>
            <a:r>
              <a:rPr lang="en-US" dirty="0" smtClean="0"/>
              <a:t>Contributing Authors</a:t>
            </a:r>
            <a:endParaRPr lang="en-US" dirty="0"/>
          </a:p>
        </p:txBody>
      </p:sp>
      <p:sp>
        <p:nvSpPr>
          <p:cNvPr id="37" name="Snip Diagonal Corner Rectangle 36"/>
          <p:cNvSpPr/>
          <p:nvPr/>
        </p:nvSpPr>
        <p:spPr>
          <a:xfrm>
            <a:off x="415159" y="3581399"/>
            <a:ext cx="1524000" cy="646331"/>
          </a:xfrm>
          <a:prstGeom prst="snip2DiagRect">
            <a:avLst/>
          </a:prstGeom>
          <a:solidFill>
            <a:schemeClr val="accent1">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nip Diagonal Corner Rectangle 37"/>
          <p:cNvSpPr/>
          <p:nvPr/>
        </p:nvSpPr>
        <p:spPr>
          <a:xfrm>
            <a:off x="419099" y="4343400"/>
            <a:ext cx="1524000" cy="293132"/>
          </a:xfrm>
          <a:prstGeom prst="snip2DiagRect">
            <a:avLst/>
          </a:prstGeom>
          <a:solidFill>
            <a:schemeClr val="accent1">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Snip Diagonal Corner Rectangle 38"/>
          <p:cNvSpPr/>
          <p:nvPr/>
        </p:nvSpPr>
        <p:spPr>
          <a:xfrm>
            <a:off x="415159" y="4800601"/>
            <a:ext cx="1524000" cy="533400"/>
          </a:xfrm>
          <a:prstGeom prst="snip2DiagRect">
            <a:avLst/>
          </a:prstGeom>
          <a:solidFill>
            <a:schemeClr val="accent1">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14300" y="2935067"/>
            <a:ext cx="2133600" cy="646331"/>
          </a:xfrm>
          <a:prstGeom prst="rect">
            <a:avLst/>
          </a:prstGeom>
          <a:noFill/>
        </p:spPr>
        <p:txBody>
          <a:bodyPr wrap="square" rtlCol="0">
            <a:spAutoFit/>
          </a:bodyPr>
          <a:lstStyle/>
          <a:p>
            <a:pPr algn="ctr"/>
            <a:r>
              <a:rPr lang="en-US" dirty="0" smtClean="0"/>
              <a:t>State &amp; Trends + Policy Response</a:t>
            </a:r>
            <a:endParaRPr lang="en-US" dirty="0"/>
          </a:p>
        </p:txBody>
      </p:sp>
      <p:cxnSp>
        <p:nvCxnSpPr>
          <p:cNvPr id="42" name="Straight Connector 41"/>
          <p:cNvCxnSpPr/>
          <p:nvPr/>
        </p:nvCxnSpPr>
        <p:spPr>
          <a:xfrm flipH="1">
            <a:off x="114300" y="3505200"/>
            <a:ext cx="2552700"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819900" y="3581400"/>
            <a:ext cx="1447800" cy="646331"/>
          </a:xfrm>
          <a:prstGeom prst="rect">
            <a:avLst/>
          </a:prstGeom>
          <a:noFill/>
        </p:spPr>
        <p:txBody>
          <a:bodyPr wrap="square" rtlCol="0">
            <a:spAutoFit/>
          </a:bodyPr>
          <a:lstStyle/>
          <a:p>
            <a:pPr algn="ctr"/>
            <a:r>
              <a:rPr lang="en-US" dirty="0" smtClean="0"/>
              <a:t>Coordinating Lead Authors</a:t>
            </a:r>
            <a:endParaRPr lang="en-US" dirty="0"/>
          </a:p>
        </p:txBody>
      </p:sp>
      <p:sp>
        <p:nvSpPr>
          <p:cNvPr id="44" name="TextBox 43"/>
          <p:cNvSpPr txBox="1"/>
          <p:nvPr/>
        </p:nvSpPr>
        <p:spPr>
          <a:xfrm>
            <a:off x="6819900" y="4278868"/>
            <a:ext cx="1447800" cy="369332"/>
          </a:xfrm>
          <a:prstGeom prst="rect">
            <a:avLst/>
          </a:prstGeom>
          <a:noFill/>
        </p:spPr>
        <p:txBody>
          <a:bodyPr wrap="square" rtlCol="0">
            <a:spAutoFit/>
          </a:bodyPr>
          <a:lstStyle/>
          <a:p>
            <a:pPr algn="ctr"/>
            <a:r>
              <a:rPr lang="en-US" dirty="0" smtClean="0"/>
              <a:t>Lead Authors</a:t>
            </a:r>
            <a:endParaRPr lang="en-US" dirty="0"/>
          </a:p>
        </p:txBody>
      </p:sp>
      <p:sp>
        <p:nvSpPr>
          <p:cNvPr id="45" name="TextBox 44"/>
          <p:cNvSpPr txBox="1"/>
          <p:nvPr/>
        </p:nvSpPr>
        <p:spPr>
          <a:xfrm>
            <a:off x="6819900" y="4763869"/>
            <a:ext cx="1447800" cy="646331"/>
          </a:xfrm>
          <a:prstGeom prst="rect">
            <a:avLst/>
          </a:prstGeom>
          <a:noFill/>
        </p:spPr>
        <p:txBody>
          <a:bodyPr wrap="square" rtlCol="0">
            <a:spAutoFit/>
          </a:bodyPr>
          <a:lstStyle/>
          <a:p>
            <a:pPr algn="ctr"/>
            <a:r>
              <a:rPr lang="en-US" dirty="0" smtClean="0"/>
              <a:t>Contributing Authors</a:t>
            </a:r>
            <a:endParaRPr lang="en-US" dirty="0"/>
          </a:p>
        </p:txBody>
      </p:sp>
      <p:sp>
        <p:nvSpPr>
          <p:cNvPr id="46" name="Snip Diagonal Corner Rectangle 45"/>
          <p:cNvSpPr/>
          <p:nvPr/>
        </p:nvSpPr>
        <p:spPr>
          <a:xfrm>
            <a:off x="6777859" y="3581399"/>
            <a:ext cx="1524000" cy="646331"/>
          </a:xfrm>
          <a:prstGeom prst="snip2DiagRect">
            <a:avLst/>
          </a:prstGeom>
          <a:solidFill>
            <a:schemeClr val="accent2">
              <a:lumMod val="60000"/>
              <a:lumOff val="40000"/>
              <a:alpha val="23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nip Diagonal Corner Rectangle 46"/>
          <p:cNvSpPr/>
          <p:nvPr/>
        </p:nvSpPr>
        <p:spPr>
          <a:xfrm>
            <a:off x="6781799" y="4343400"/>
            <a:ext cx="1524000" cy="293132"/>
          </a:xfrm>
          <a:prstGeom prst="snip2DiagRect">
            <a:avLst/>
          </a:prstGeom>
          <a:solidFill>
            <a:schemeClr val="accent2">
              <a:lumMod val="60000"/>
              <a:lumOff val="40000"/>
              <a:alpha val="23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nip Diagonal Corner Rectangle 47"/>
          <p:cNvSpPr/>
          <p:nvPr/>
        </p:nvSpPr>
        <p:spPr>
          <a:xfrm>
            <a:off x="6777859" y="4800601"/>
            <a:ext cx="1524000" cy="533400"/>
          </a:xfrm>
          <a:prstGeom prst="snip2DiagRect">
            <a:avLst/>
          </a:prstGeom>
          <a:solidFill>
            <a:schemeClr val="accent2">
              <a:lumMod val="60000"/>
              <a:lumOff val="40000"/>
              <a:alpha val="23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6477000" y="2935067"/>
            <a:ext cx="2133600" cy="646331"/>
          </a:xfrm>
          <a:prstGeom prst="rect">
            <a:avLst/>
          </a:prstGeom>
          <a:noFill/>
        </p:spPr>
        <p:txBody>
          <a:bodyPr wrap="square" rtlCol="0">
            <a:spAutoFit/>
          </a:bodyPr>
          <a:lstStyle/>
          <a:p>
            <a:pPr algn="ctr"/>
            <a:r>
              <a:rPr lang="en-US" dirty="0" smtClean="0"/>
              <a:t>Innovative Outlooks Group</a:t>
            </a:r>
            <a:endParaRPr lang="en-US" dirty="0"/>
          </a:p>
        </p:txBody>
      </p:sp>
      <p:cxnSp>
        <p:nvCxnSpPr>
          <p:cNvPr id="50" name="Straight Connector 49"/>
          <p:cNvCxnSpPr/>
          <p:nvPr/>
        </p:nvCxnSpPr>
        <p:spPr>
          <a:xfrm flipH="1">
            <a:off x="6324600" y="3505200"/>
            <a:ext cx="2552700"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Curved Connector 50"/>
          <p:cNvCxnSpPr>
            <a:stCxn id="11" idx="3"/>
          </p:cNvCxnSpPr>
          <p:nvPr/>
        </p:nvCxnSpPr>
        <p:spPr>
          <a:xfrm rot="5400000">
            <a:off x="3121284" y="3050915"/>
            <a:ext cx="958333" cy="1866900"/>
          </a:xfrm>
          <a:prstGeom prst="curvedConnector2">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Curved Connector 53"/>
          <p:cNvCxnSpPr>
            <a:stCxn id="11" idx="3"/>
          </p:cNvCxnSpPr>
          <p:nvPr/>
        </p:nvCxnSpPr>
        <p:spPr>
          <a:xfrm rot="16200000" flipH="1">
            <a:off x="4843707" y="3195392"/>
            <a:ext cx="990604" cy="1610218"/>
          </a:xfrm>
          <a:prstGeom prst="curvedConnector2">
            <a:avLst/>
          </a:prstGeom>
          <a:ln w="25400">
            <a:headEnd type="arrow"/>
            <a:tailEnd type="arrow"/>
          </a:ln>
        </p:spPr>
        <p:style>
          <a:lnRef idx="1">
            <a:schemeClr val="accent1"/>
          </a:lnRef>
          <a:fillRef idx="0">
            <a:schemeClr val="accent1"/>
          </a:fillRef>
          <a:effectRef idx="0">
            <a:schemeClr val="accent1"/>
          </a:effectRef>
          <a:fontRef idx="minor">
            <a:schemeClr val="tx1"/>
          </a:fontRef>
        </p:style>
      </p:cxnSp>
      <p:sp>
        <p:nvSpPr>
          <p:cNvPr id="58" name="Right Brace 57"/>
          <p:cNvSpPr/>
          <p:nvPr/>
        </p:nvSpPr>
        <p:spPr>
          <a:xfrm flipV="1">
            <a:off x="2057400" y="3581399"/>
            <a:ext cx="426984" cy="1752601"/>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ight Brace 65"/>
          <p:cNvSpPr/>
          <p:nvPr/>
        </p:nvSpPr>
        <p:spPr>
          <a:xfrm flipH="1" flipV="1">
            <a:off x="6263508" y="3613665"/>
            <a:ext cx="426984" cy="1752601"/>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TextBox 68"/>
          <p:cNvSpPr txBox="1"/>
          <p:nvPr/>
        </p:nvSpPr>
        <p:spPr>
          <a:xfrm>
            <a:off x="2667000" y="4805278"/>
            <a:ext cx="1371600" cy="369332"/>
          </a:xfrm>
          <a:prstGeom prst="rect">
            <a:avLst/>
          </a:prstGeom>
          <a:noFill/>
        </p:spPr>
        <p:txBody>
          <a:bodyPr wrap="square" rtlCol="0">
            <a:spAutoFit/>
          </a:bodyPr>
          <a:lstStyle/>
          <a:p>
            <a:pPr algn="ctr"/>
            <a:r>
              <a:rPr lang="en-US" dirty="0" smtClean="0"/>
              <a:t>GEO Fellows</a:t>
            </a:r>
            <a:endParaRPr lang="en-US" dirty="0"/>
          </a:p>
        </p:txBody>
      </p:sp>
      <p:sp>
        <p:nvSpPr>
          <p:cNvPr id="70" name="TextBox 69"/>
          <p:cNvSpPr txBox="1"/>
          <p:nvPr/>
        </p:nvSpPr>
        <p:spPr>
          <a:xfrm>
            <a:off x="4772517" y="4805278"/>
            <a:ext cx="1647331" cy="369332"/>
          </a:xfrm>
          <a:prstGeom prst="rect">
            <a:avLst/>
          </a:prstGeom>
          <a:noFill/>
        </p:spPr>
        <p:txBody>
          <a:bodyPr wrap="square" rtlCol="0">
            <a:spAutoFit/>
          </a:bodyPr>
          <a:lstStyle/>
          <a:p>
            <a:pPr algn="ctr"/>
            <a:r>
              <a:rPr lang="en-US" dirty="0" smtClean="0"/>
              <a:t>Review Editors</a:t>
            </a:r>
            <a:endParaRPr lang="en-US" dirty="0"/>
          </a:p>
        </p:txBody>
      </p:sp>
      <p:sp>
        <p:nvSpPr>
          <p:cNvPr id="71" name="Trapezoid 70"/>
          <p:cNvSpPr/>
          <p:nvPr/>
        </p:nvSpPr>
        <p:spPr>
          <a:xfrm>
            <a:off x="2471244" y="4787457"/>
            <a:ext cx="1752600" cy="450502"/>
          </a:xfrm>
          <a:prstGeom prst="trapezoid">
            <a:avLst/>
          </a:prstGeom>
          <a:solidFill>
            <a:schemeClr val="accent6">
              <a:lumMod val="60000"/>
              <a:lumOff val="40000"/>
              <a:alpha val="23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rapezoid 71"/>
          <p:cNvSpPr/>
          <p:nvPr/>
        </p:nvSpPr>
        <p:spPr>
          <a:xfrm>
            <a:off x="4686300" y="4769363"/>
            <a:ext cx="1752600" cy="450502"/>
          </a:xfrm>
          <a:prstGeom prst="trapezoid">
            <a:avLst/>
          </a:prstGeom>
          <a:solidFill>
            <a:schemeClr val="accent6">
              <a:lumMod val="60000"/>
              <a:lumOff val="40000"/>
              <a:alpha val="23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Curved Connector 72"/>
          <p:cNvCxnSpPr>
            <a:stCxn id="11" idx="3"/>
            <a:endCxn id="71" idx="0"/>
          </p:cNvCxnSpPr>
          <p:nvPr/>
        </p:nvCxnSpPr>
        <p:spPr>
          <a:xfrm rot="5400000">
            <a:off x="3299593" y="3553150"/>
            <a:ext cx="1282258" cy="1186356"/>
          </a:xfrm>
          <a:prstGeom prst="curvedConnector3">
            <a:avLst>
              <a:gd name="adj1" fmla="val 62910"/>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7" name="Curved Connector 76"/>
          <p:cNvCxnSpPr>
            <a:stCxn id="72" idx="0"/>
            <a:endCxn id="11" idx="3"/>
          </p:cNvCxnSpPr>
          <p:nvPr/>
        </p:nvCxnSpPr>
        <p:spPr>
          <a:xfrm rot="16200000" flipV="1">
            <a:off x="4416168" y="3622931"/>
            <a:ext cx="1264164" cy="1028700"/>
          </a:xfrm>
          <a:prstGeom prst="curvedConnector3">
            <a:avLst>
              <a:gd name="adj1" fmla="val 31917"/>
            </a:avLst>
          </a:prstGeom>
          <a:ln w="25400">
            <a:headEnd type="arrow"/>
            <a:tailEnd type="arrow"/>
          </a:ln>
        </p:spPr>
        <p:style>
          <a:lnRef idx="1">
            <a:schemeClr val="accent1"/>
          </a:lnRef>
          <a:fillRef idx="0">
            <a:schemeClr val="accent1"/>
          </a:fillRef>
          <a:effectRef idx="0">
            <a:schemeClr val="accent1"/>
          </a:effectRef>
          <a:fontRef idx="minor">
            <a:schemeClr val="tx1"/>
          </a:fontRef>
        </p:style>
      </p:cxnSp>
      <p:pic>
        <p:nvPicPr>
          <p:cNvPr id="52" name="Picture 1" descr="C:\Users\jabbourj\Desktop\GEO-6\GEO-6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Right Brace 52"/>
          <p:cNvSpPr/>
          <p:nvPr/>
        </p:nvSpPr>
        <p:spPr>
          <a:xfrm rot="10800000" flipH="1" flipV="1">
            <a:off x="8305800" y="3598425"/>
            <a:ext cx="426984" cy="1752601"/>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TextBox 54"/>
          <p:cNvSpPr txBox="1"/>
          <p:nvPr/>
        </p:nvSpPr>
        <p:spPr>
          <a:xfrm rot="5400000">
            <a:off x="7982789" y="4274558"/>
            <a:ext cx="1901952" cy="369332"/>
          </a:xfrm>
          <a:prstGeom prst="rect">
            <a:avLst/>
          </a:prstGeom>
          <a:noFill/>
        </p:spPr>
        <p:txBody>
          <a:bodyPr wrap="square" rtlCol="0">
            <a:spAutoFit/>
          </a:bodyPr>
          <a:lstStyle/>
          <a:p>
            <a:pPr algn="ctr"/>
            <a:r>
              <a:rPr lang="en-US" dirty="0" smtClean="0"/>
              <a:t>AMDG</a:t>
            </a:r>
            <a:endParaRPr lang="en-US" dirty="0"/>
          </a:p>
        </p:txBody>
      </p:sp>
      <p:sp>
        <p:nvSpPr>
          <p:cNvPr id="56" name="Rounded Rectangle 55"/>
          <p:cNvSpPr/>
          <p:nvPr/>
        </p:nvSpPr>
        <p:spPr>
          <a:xfrm rot="5400000">
            <a:off x="8051199" y="4279300"/>
            <a:ext cx="1752600" cy="356801"/>
          </a:xfrm>
          <a:prstGeom prst="roundRect">
            <a:avLst/>
          </a:prstGeom>
          <a:solidFill>
            <a:schemeClr val="accent4">
              <a:lumMod val="60000"/>
              <a:lumOff val="40000"/>
              <a:alpha val="23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Curved Connector 56"/>
          <p:cNvCxnSpPr>
            <a:stCxn id="7" idx="1"/>
            <a:endCxn id="5" idx="5"/>
          </p:cNvCxnSpPr>
          <p:nvPr/>
        </p:nvCxnSpPr>
        <p:spPr>
          <a:xfrm rot="10800000">
            <a:off x="2630486" y="1518586"/>
            <a:ext cx="1027114" cy="499345"/>
          </a:xfrm>
          <a:prstGeom prst="curvedConnector3">
            <a:avLst>
              <a:gd name="adj1" fmla="val 50000"/>
            </a:avLst>
          </a:prstGeom>
          <a:ln w="22225">
            <a:solidFill>
              <a:schemeClr val="accent2">
                <a:lumMod val="60000"/>
                <a:lumOff val="40000"/>
              </a:schemeClr>
            </a:solidFill>
            <a:prstDash val="dashDot"/>
            <a:headEnd type="arrow"/>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74600" y="5830669"/>
            <a:ext cx="1306600" cy="646331"/>
          </a:xfrm>
          <a:prstGeom prst="rect">
            <a:avLst/>
          </a:prstGeom>
          <a:noFill/>
        </p:spPr>
        <p:txBody>
          <a:bodyPr wrap="square" rtlCol="0">
            <a:spAutoFit/>
          </a:bodyPr>
          <a:lstStyle/>
          <a:p>
            <a:pPr algn="ctr"/>
            <a:r>
              <a:rPr lang="en-US" sz="1200" dirty="0" smtClean="0"/>
              <a:t>UN </a:t>
            </a:r>
            <a:r>
              <a:rPr lang="en-US" sz="1200" dirty="0" err="1" smtClean="0"/>
              <a:t>Env</a:t>
            </a:r>
            <a:r>
              <a:rPr lang="en-US" sz="1200" dirty="0" smtClean="0"/>
              <a:t>. </a:t>
            </a:r>
            <a:r>
              <a:rPr lang="en-US" sz="1200" dirty="0" smtClean="0"/>
              <a:t>Experts</a:t>
            </a:r>
          </a:p>
          <a:p>
            <a:pPr algn="ctr"/>
            <a:r>
              <a:rPr lang="en-US" sz="1200" dirty="0" smtClean="0"/>
              <a:t>(Thematic and cross-cutting)</a:t>
            </a:r>
            <a:endParaRPr lang="en-US" sz="1200" dirty="0"/>
          </a:p>
        </p:txBody>
      </p:sp>
      <p:sp>
        <p:nvSpPr>
          <p:cNvPr id="76" name="TextBox 75"/>
          <p:cNvSpPr txBox="1"/>
          <p:nvPr/>
        </p:nvSpPr>
        <p:spPr>
          <a:xfrm>
            <a:off x="6923000" y="5830669"/>
            <a:ext cx="1306600" cy="646331"/>
          </a:xfrm>
          <a:prstGeom prst="rect">
            <a:avLst/>
          </a:prstGeom>
          <a:noFill/>
        </p:spPr>
        <p:txBody>
          <a:bodyPr wrap="square" rtlCol="0">
            <a:spAutoFit/>
          </a:bodyPr>
          <a:lstStyle/>
          <a:p>
            <a:pPr algn="ctr"/>
            <a:r>
              <a:rPr lang="en-US" sz="1200" dirty="0" smtClean="0"/>
              <a:t>UN </a:t>
            </a:r>
            <a:r>
              <a:rPr lang="en-US" sz="1200" dirty="0" err="1" smtClean="0"/>
              <a:t>Env</a:t>
            </a:r>
            <a:r>
              <a:rPr lang="en-US" sz="1200" dirty="0" smtClean="0"/>
              <a:t>. </a:t>
            </a:r>
            <a:r>
              <a:rPr lang="en-US" sz="1200" dirty="0" smtClean="0"/>
              <a:t>Experts</a:t>
            </a:r>
          </a:p>
          <a:p>
            <a:pPr algn="ctr"/>
            <a:r>
              <a:rPr lang="en-US" sz="1200" dirty="0" smtClean="0"/>
              <a:t>(Outlooks and scenarios)</a:t>
            </a:r>
            <a:endParaRPr lang="en-US" sz="1200" dirty="0"/>
          </a:p>
        </p:txBody>
      </p:sp>
      <p:cxnSp>
        <p:nvCxnSpPr>
          <p:cNvPr id="82" name="Straight Arrow Connector 81"/>
          <p:cNvCxnSpPr/>
          <p:nvPr/>
        </p:nvCxnSpPr>
        <p:spPr>
          <a:xfrm>
            <a:off x="7576300" y="5351030"/>
            <a:ext cx="0" cy="344270"/>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1318375" y="5334000"/>
            <a:ext cx="0" cy="283340"/>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5764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grpId="0" nodeType="clickEffect">
                                  <p:stCondLst>
                                    <p:cond delay="0"/>
                                  </p:stCondLst>
                                  <p:childTnLst>
                                    <p:animEffect transition="out" filter="fade">
                                      <p:cBhvr>
                                        <p:cTn id="14" dur="500" tmFilter="0, 0; .2, .5; .8, .5; 1, 0"/>
                                        <p:tgtEl>
                                          <p:spTgt spid="6"/>
                                        </p:tgtEl>
                                      </p:cBhvr>
                                    </p:animEffect>
                                    <p:animScale>
                                      <p:cBhvr>
                                        <p:cTn id="15" dur="250" autoRev="1" fill="hold"/>
                                        <p:tgtEl>
                                          <p:spTgt spid="6"/>
                                        </p:tgtEl>
                                      </p:cBhvr>
                                      <p:by x="105000" y="105000"/>
                                    </p:animScale>
                                  </p:childTnLst>
                                </p:cTn>
                              </p:par>
                              <p:par>
                                <p:cTn id="16" presetID="26" presetClass="emph" presetSubtype="0" fill="hold" grpId="0" nodeType="withEffect">
                                  <p:stCondLst>
                                    <p:cond delay="0"/>
                                  </p:stCondLst>
                                  <p:childTnLst>
                                    <p:animEffect transition="out" filter="fade">
                                      <p:cBhvr>
                                        <p:cTn id="17" dur="500" tmFilter="0, 0; .2, .5; .8, .5; 1, 0"/>
                                        <p:tgtEl>
                                          <p:spTgt spid="7"/>
                                        </p:tgtEl>
                                      </p:cBhvr>
                                    </p:animEffect>
                                    <p:animScale>
                                      <p:cBhvr>
                                        <p:cTn id="18"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7"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792162"/>
          </a:xfrm>
        </p:spPr>
        <p:txBody>
          <a:bodyPr/>
          <a:lstStyle/>
          <a:p>
            <a:r>
              <a:rPr lang="en-US" dirty="0" smtClean="0"/>
              <a:t>Annotated outline of GEO-6</a:t>
            </a:r>
            <a:endParaRPr lang="en-US" dirty="0"/>
          </a:p>
        </p:txBody>
      </p:sp>
      <p:sp>
        <p:nvSpPr>
          <p:cNvPr id="3" name="Content Placeholder 2"/>
          <p:cNvSpPr>
            <a:spLocks noGrp="1"/>
          </p:cNvSpPr>
          <p:nvPr>
            <p:ph idx="1"/>
          </p:nvPr>
        </p:nvSpPr>
        <p:spPr>
          <a:xfrm>
            <a:off x="457199" y="5380037"/>
            <a:ext cx="8493851" cy="1020763"/>
          </a:xfrm>
        </p:spPr>
        <p:txBody>
          <a:bodyPr>
            <a:noAutofit/>
          </a:bodyPr>
          <a:lstStyle/>
          <a:p>
            <a:r>
              <a:rPr lang="en-US" sz="2800" dirty="0" smtClean="0"/>
              <a:t>Classic GEO approach to setting the stage</a:t>
            </a:r>
          </a:p>
          <a:p>
            <a:r>
              <a:rPr lang="en-US" sz="2800" dirty="0" smtClean="0"/>
              <a:t>Issues may have changed, severity also </a:t>
            </a:r>
            <a:endParaRPr lang="en-US" sz="2800" dirty="0"/>
          </a:p>
        </p:txBody>
      </p:sp>
      <p:pic>
        <p:nvPicPr>
          <p:cNvPr id="1027" name="Picture 3" descr="C:\Users\boileaup\AppData\Local\Microsoft\Windows\Temporary Internet Files\Content.IE5\Y88ROK89\activity[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685800"/>
            <a:ext cx="6553200" cy="52534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57399" y="1963341"/>
            <a:ext cx="2438401" cy="1846659"/>
          </a:xfrm>
          <a:prstGeom prst="rect">
            <a:avLst/>
          </a:prstGeom>
          <a:noFill/>
        </p:spPr>
        <p:txBody>
          <a:bodyPr wrap="square" rtlCol="0">
            <a:spAutoFit/>
          </a:bodyPr>
          <a:lstStyle/>
          <a:p>
            <a:r>
              <a:rPr lang="en-US" sz="2400" b="1" dirty="0" smtClean="0"/>
              <a:t>Introduction</a:t>
            </a:r>
          </a:p>
          <a:p>
            <a:pPr marL="285750" indent="-285750">
              <a:buFont typeface="Arial" panose="020B0604020202020204" pitchFamily="34" charset="0"/>
              <a:buChar char="•"/>
            </a:pPr>
            <a:r>
              <a:rPr lang="en-US" dirty="0" smtClean="0"/>
              <a:t>Mandate</a:t>
            </a:r>
          </a:p>
          <a:p>
            <a:pPr marL="285750" indent="-285750">
              <a:buFont typeface="Arial" panose="020B0604020202020204" pitchFamily="34" charset="0"/>
              <a:buChar char="•"/>
            </a:pPr>
            <a:r>
              <a:rPr lang="en-US" dirty="0" smtClean="0"/>
              <a:t>Changes since GEO-5</a:t>
            </a:r>
          </a:p>
          <a:p>
            <a:pPr marL="285750" indent="-285750">
              <a:buFont typeface="Arial" panose="020B0604020202020204" pitchFamily="34" charset="0"/>
              <a:buChar char="•"/>
            </a:pPr>
            <a:r>
              <a:rPr lang="en-US" dirty="0" smtClean="0"/>
              <a:t>Systemic nature of environmental challenges</a:t>
            </a:r>
            <a:endParaRPr lang="en-US" dirty="0"/>
          </a:p>
        </p:txBody>
      </p:sp>
      <p:sp>
        <p:nvSpPr>
          <p:cNvPr id="7" name="TextBox 6"/>
          <p:cNvSpPr txBox="1"/>
          <p:nvPr/>
        </p:nvSpPr>
        <p:spPr>
          <a:xfrm>
            <a:off x="5067824" y="1676400"/>
            <a:ext cx="2323575" cy="2378819"/>
          </a:xfrm>
          <a:prstGeom prst="rect">
            <a:avLst/>
          </a:prstGeom>
          <a:noFill/>
        </p:spPr>
        <p:txBody>
          <a:bodyPr wrap="square" rtlCol="0">
            <a:spAutoFit/>
          </a:bodyPr>
          <a:lstStyle/>
          <a:p>
            <a:r>
              <a:rPr lang="en-US" dirty="0" smtClean="0"/>
              <a:t>Drivers</a:t>
            </a:r>
          </a:p>
          <a:p>
            <a:pPr marL="285750" indent="-285750">
              <a:buFont typeface="Arial" panose="020B0604020202020204" pitchFamily="34" charset="0"/>
              <a:buChar char="•"/>
            </a:pPr>
            <a:r>
              <a:rPr lang="en-US" dirty="0" smtClean="0"/>
              <a:t>Economic development</a:t>
            </a:r>
          </a:p>
          <a:p>
            <a:pPr marL="285750" indent="-285750">
              <a:buFont typeface="Arial" panose="020B0604020202020204" pitchFamily="34" charset="0"/>
              <a:buChar char="•"/>
            </a:pPr>
            <a:r>
              <a:rPr lang="en-US" dirty="0" smtClean="0"/>
              <a:t>Population / demographics</a:t>
            </a:r>
          </a:p>
          <a:p>
            <a:pPr marL="285750" indent="-285750">
              <a:buFont typeface="Arial" panose="020B0604020202020204" pitchFamily="34" charset="0"/>
              <a:buChar char="•"/>
            </a:pPr>
            <a:r>
              <a:rPr lang="en-US" dirty="0" smtClean="0"/>
              <a:t>Climate change</a:t>
            </a:r>
          </a:p>
          <a:p>
            <a:pPr marL="285750" indent="-285750">
              <a:buFont typeface="Arial" panose="020B0604020202020204" pitchFamily="34" charset="0"/>
              <a:buChar char="•"/>
            </a:pPr>
            <a:r>
              <a:rPr lang="en-US" dirty="0" smtClean="0"/>
              <a:t>Technological change??</a:t>
            </a:r>
            <a:endParaRPr lang="en-US" dirty="0"/>
          </a:p>
        </p:txBody>
      </p:sp>
      <p:pic>
        <p:nvPicPr>
          <p:cNvPr id="8" name="Picture 1" descr="C:\Users\jabbourj\Desktop\GEO-6\GEO-6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97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92162"/>
          </a:xfrm>
        </p:spPr>
        <p:txBody>
          <a:bodyPr/>
          <a:lstStyle/>
          <a:p>
            <a:r>
              <a:rPr lang="en-US" dirty="0" smtClean="0"/>
              <a:t>Annotated outline of GEO-6 (cont.)</a:t>
            </a:r>
            <a:endParaRPr lang="en-US" dirty="0"/>
          </a:p>
        </p:txBody>
      </p:sp>
      <p:sp>
        <p:nvSpPr>
          <p:cNvPr id="3" name="Content Placeholder 2"/>
          <p:cNvSpPr>
            <a:spLocks noGrp="1"/>
          </p:cNvSpPr>
          <p:nvPr>
            <p:ph idx="1"/>
          </p:nvPr>
        </p:nvSpPr>
        <p:spPr>
          <a:xfrm>
            <a:off x="457200" y="5562600"/>
            <a:ext cx="8493851" cy="1219200"/>
          </a:xfrm>
        </p:spPr>
        <p:txBody>
          <a:bodyPr>
            <a:normAutofit fontScale="92500" lnSpcReduction="20000"/>
          </a:bodyPr>
          <a:lstStyle/>
          <a:p>
            <a:r>
              <a:rPr lang="en-US" sz="2800" dirty="0" smtClean="0"/>
              <a:t>On knowledge and data: how much more do we know?</a:t>
            </a:r>
          </a:p>
          <a:p>
            <a:r>
              <a:rPr lang="en-US" sz="2800" dirty="0" smtClean="0"/>
              <a:t>On state and trends: how to ensure link to environmental dimension of SDGs?</a:t>
            </a:r>
            <a:endParaRPr lang="en-US" sz="2800" dirty="0"/>
          </a:p>
        </p:txBody>
      </p:sp>
      <p:pic>
        <p:nvPicPr>
          <p:cNvPr id="1027" name="Picture 3" descr="C:\Users\boileaup\AppData\Local\Microsoft\Windows\Temporary Internet Files\Content.IE5\Y88ROK89\activity[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2413" y="762000"/>
            <a:ext cx="6558587" cy="5257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05000" y="2035076"/>
            <a:ext cx="2296557" cy="2308324"/>
          </a:xfrm>
          <a:prstGeom prst="rect">
            <a:avLst/>
          </a:prstGeom>
          <a:noFill/>
        </p:spPr>
        <p:txBody>
          <a:bodyPr wrap="square" rtlCol="0">
            <a:spAutoFit/>
          </a:bodyPr>
          <a:lstStyle/>
          <a:p>
            <a:r>
              <a:rPr lang="en-US" dirty="0" smtClean="0"/>
              <a:t>State of our knowledge and data</a:t>
            </a:r>
          </a:p>
          <a:p>
            <a:pPr marL="285750" indent="-285750">
              <a:buFont typeface="Arial" panose="020B0604020202020204" pitchFamily="34" charset="0"/>
              <a:buChar char="•"/>
            </a:pPr>
            <a:r>
              <a:rPr lang="en-US" dirty="0" smtClean="0"/>
              <a:t>Evolution since GEO-5</a:t>
            </a:r>
          </a:p>
          <a:p>
            <a:pPr marL="285750" indent="-285750">
              <a:buFont typeface="Arial" panose="020B0604020202020204" pitchFamily="34" charset="0"/>
              <a:buChar char="•"/>
            </a:pPr>
            <a:r>
              <a:rPr lang="en-US" dirty="0" smtClean="0"/>
              <a:t>Indicators-based assessments</a:t>
            </a:r>
          </a:p>
          <a:p>
            <a:pPr marL="285750" indent="-285750">
              <a:buFont typeface="Arial" panose="020B0604020202020204" pitchFamily="34" charset="0"/>
              <a:buChar char="•"/>
            </a:pPr>
            <a:r>
              <a:rPr lang="en-US" dirty="0" smtClean="0"/>
              <a:t>Citizen science, ILK, big data</a:t>
            </a:r>
            <a:endParaRPr lang="en-US" dirty="0"/>
          </a:p>
        </p:txBody>
      </p:sp>
      <p:sp>
        <p:nvSpPr>
          <p:cNvPr id="7" name="TextBox 6"/>
          <p:cNvSpPr txBox="1"/>
          <p:nvPr/>
        </p:nvSpPr>
        <p:spPr>
          <a:xfrm>
            <a:off x="4800600" y="1758077"/>
            <a:ext cx="2296557" cy="2585323"/>
          </a:xfrm>
          <a:prstGeom prst="rect">
            <a:avLst/>
          </a:prstGeom>
          <a:noFill/>
        </p:spPr>
        <p:txBody>
          <a:bodyPr wrap="square" rtlCol="0">
            <a:spAutoFit/>
          </a:bodyPr>
          <a:lstStyle/>
          <a:p>
            <a:r>
              <a:rPr lang="en-US" sz="2400" b="1" dirty="0" smtClean="0"/>
              <a:t>State and Trends of the Environment</a:t>
            </a:r>
          </a:p>
          <a:p>
            <a:pPr marL="285750" indent="-285750">
              <a:buFont typeface="Arial" panose="020B0604020202020204" pitchFamily="34" charset="0"/>
              <a:buChar char="•"/>
            </a:pPr>
            <a:r>
              <a:rPr lang="en-US" dirty="0" smtClean="0"/>
              <a:t>Air</a:t>
            </a:r>
          </a:p>
          <a:p>
            <a:pPr marL="285750" indent="-285750">
              <a:buFont typeface="Arial" panose="020B0604020202020204" pitchFamily="34" charset="0"/>
              <a:buChar char="•"/>
            </a:pPr>
            <a:r>
              <a:rPr lang="en-US" dirty="0" smtClean="0"/>
              <a:t>Fresh water</a:t>
            </a:r>
          </a:p>
          <a:p>
            <a:pPr marL="285750" indent="-285750">
              <a:buFont typeface="Arial" panose="020B0604020202020204" pitchFamily="34" charset="0"/>
              <a:buChar char="•"/>
            </a:pPr>
            <a:r>
              <a:rPr lang="en-US" dirty="0" smtClean="0"/>
              <a:t>Oceans</a:t>
            </a:r>
          </a:p>
          <a:p>
            <a:pPr marL="285750" indent="-285750">
              <a:buFont typeface="Arial" panose="020B0604020202020204" pitchFamily="34" charset="0"/>
              <a:buChar char="•"/>
            </a:pPr>
            <a:r>
              <a:rPr lang="en-US" dirty="0" smtClean="0"/>
              <a:t>Land</a:t>
            </a:r>
          </a:p>
          <a:p>
            <a:pPr marL="285750" indent="-285750">
              <a:buFont typeface="Arial" panose="020B0604020202020204" pitchFamily="34" charset="0"/>
              <a:buChar char="•"/>
            </a:pPr>
            <a:r>
              <a:rPr lang="en-US" dirty="0" smtClean="0"/>
              <a:t>Biota</a:t>
            </a:r>
            <a:endParaRPr lang="en-US" dirty="0"/>
          </a:p>
        </p:txBody>
      </p:sp>
      <p:pic>
        <p:nvPicPr>
          <p:cNvPr id="8" name="Picture 1" descr="C:\Users\jabbourj\Desktop\GEO-6\GEO-6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884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92162"/>
          </a:xfrm>
        </p:spPr>
        <p:txBody>
          <a:bodyPr/>
          <a:lstStyle/>
          <a:p>
            <a:r>
              <a:rPr lang="en-US" dirty="0" smtClean="0"/>
              <a:t>Annotated outline of GEO-6 (cont.)</a:t>
            </a:r>
            <a:endParaRPr lang="en-US" dirty="0"/>
          </a:p>
        </p:txBody>
      </p:sp>
      <p:sp>
        <p:nvSpPr>
          <p:cNvPr id="3" name="Content Placeholder 2"/>
          <p:cNvSpPr>
            <a:spLocks noGrp="1"/>
          </p:cNvSpPr>
          <p:nvPr>
            <p:ph idx="1"/>
          </p:nvPr>
        </p:nvSpPr>
        <p:spPr>
          <a:xfrm>
            <a:off x="381000" y="5334000"/>
            <a:ext cx="8493851" cy="1020763"/>
          </a:xfrm>
        </p:spPr>
        <p:txBody>
          <a:bodyPr>
            <a:noAutofit/>
          </a:bodyPr>
          <a:lstStyle/>
          <a:p>
            <a:r>
              <a:rPr lang="en-US" sz="2800" dirty="0" smtClean="0"/>
              <a:t>On policies and governance: what has been effective?</a:t>
            </a:r>
          </a:p>
          <a:p>
            <a:r>
              <a:rPr lang="en-US" sz="2800" dirty="0" smtClean="0"/>
              <a:t>On outlooks: how can we improve effectiveness? What are the pathways to success?</a:t>
            </a:r>
            <a:endParaRPr lang="en-US" sz="2800" dirty="0"/>
          </a:p>
        </p:txBody>
      </p:sp>
      <p:pic>
        <p:nvPicPr>
          <p:cNvPr id="1027" name="Picture 3" descr="C:\Users\boileaup\AppData\Local\Microsoft\Windows\Temporary Internet Files\Content.IE5\Y88ROK89\activity[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609600"/>
            <a:ext cx="6575968" cy="52717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953000" y="1447800"/>
            <a:ext cx="2438400" cy="3046988"/>
          </a:xfrm>
          <a:prstGeom prst="rect">
            <a:avLst/>
          </a:prstGeom>
          <a:noFill/>
        </p:spPr>
        <p:txBody>
          <a:bodyPr wrap="square" rtlCol="0">
            <a:spAutoFit/>
          </a:bodyPr>
          <a:lstStyle/>
          <a:p>
            <a:r>
              <a:rPr lang="en-US" sz="2400" b="1" dirty="0" smtClean="0"/>
              <a:t>Outlooks and innovations for systemic transformation and governance</a:t>
            </a:r>
          </a:p>
          <a:p>
            <a:pPr marL="285750" indent="-285750">
              <a:buFont typeface="Arial" panose="020B0604020202020204" pitchFamily="34" charset="0"/>
              <a:buChar char="•"/>
            </a:pPr>
            <a:r>
              <a:rPr lang="en-US" dirty="0" smtClean="0"/>
              <a:t>Methodology</a:t>
            </a:r>
          </a:p>
          <a:p>
            <a:pPr marL="285750" indent="-285750">
              <a:buFont typeface="Arial" panose="020B0604020202020204" pitchFamily="34" charset="0"/>
              <a:buChar char="•"/>
            </a:pPr>
            <a:r>
              <a:rPr lang="en-US" dirty="0" smtClean="0"/>
              <a:t>Agenda 2030</a:t>
            </a:r>
          </a:p>
          <a:p>
            <a:pPr marL="285750" indent="-285750">
              <a:buFont typeface="Arial" panose="020B0604020202020204" pitchFamily="34" charset="0"/>
              <a:buChar char="•"/>
            </a:pPr>
            <a:r>
              <a:rPr lang="en-US" dirty="0" smtClean="0"/>
              <a:t>Sustainable in 2050</a:t>
            </a:r>
          </a:p>
          <a:p>
            <a:pPr marL="285750" indent="-285750">
              <a:buFont typeface="Arial" panose="020B0604020202020204" pitchFamily="34" charset="0"/>
              <a:buChar char="•"/>
            </a:pPr>
            <a:r>
              <a:rPr lang="en-US" dirty="0" smtClean="0"/>
              <a:t>Knowledge gaps</a:t>
            </a:r>
            <a:endParaRPr lang="en-US" dirty="0"/>
          </a:p>
        </p:txBody>
      </p:sp>
      <p:pic>
        <p:nvPicPr>
          <p:cNvPr id="8" name="Picture 1" descr="C:\Users\jabbourj\Desktop\GEO-6\GEO-6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133600" y="1617345"/>
            <a:ext cx="2093051" cy="2954655"/>
          </a:xfrm>
          <a:prstGeom prst="rect">
            <a:avLst/>
          </a:prstGeom>
          <a:noFill/>
        </p:spPr>
        <p:txBody>
          <a:bodyPr wrap="square" rtlCol="0">
            <a:spAutoFit/>
          </a:bodyPr>
          <a:lstStyle/>
          <a:p>
            <a:r>
              <a:rPr lang="en-US" sz="2400" b="1" dirty="0" smtClean="0"/>
              <a:t>Policies, goals, objectives and environmental governance</a:t>
            </a:r>
          </a:p>
          <a:p>
            <a:pPr marL="285750" indent="-285750">
              <a:buFont typeface="Arial" panose="020B0604020202020204" pitchFamily="34" charset="0"/>
              <a:buChar char="•"/>
            </a:pPr>
            <a:r>
              <a:rPr lang="en-US" dirty="0" smtClean="0"/>
              <a:t>Air</a:t>
            </a:r>
          </a:p>
          <a:p>
            <a:pPr marL="285750" indent="-285750">
              <a:buFont typeface="Arial" panose="020B0604020202020204" pitchFamily="34" charset="0"/>
              <a:buChar char="•"/>
            </a:pPr>
            <a:r>
              <a:rPr lang="en-US" dirty="0" smtClean="0"/>
              <a:t>Fresh water</a:t>
            </a:r>
          </a:p>
          <a:p>
            <a:pPr marL="285750" indent="-285750">
              <a:buFont typeface="Arial" panose="020B0604020202020204" pitchFamily="34" charset="0"/>
              <a:buChar char="•"/>
            </a:pPr>
            <a:r>
              <a:rPr lang="en-US" dirty="0" smtClean="0"/>
              <a:t>Oceans</a:t>
            </a:r>
          </a:p>
          <a:p>
            <a:pPr marL="285750" indent="-285750">
              <a:buFont typeface="Arial" panose="020B0604020202020204" pitchFamily="34" charset="0"/>
              <a:buChar char="•"/>
            </a:pPr>
            <a:r>
              <a:rPr lang="en-US" dirty="0" smtClean="0"/>
              <a:t>Land</a:t>
            </a:r>
          </a:p>
          <a:p>
            <a:pPr marL="285750" indent="-285750">
              <a:buFont typeface="Arial" panose="020B0604020202020204" pitchFamily="34" charset="0"/>
              <a:buChar char="•"/>
            </a:pPr>
            <a:r>
              <a:rPr lang="en-US" dirty="0" smtClean="0"/>
              <a:t>Biota</a:t>
            </a:r>
            <a:endParaRPr lang="en-US" dirty="0"/>
          </a:p>
        </p:txBody>
      </p:sp>
    </p:spTree>
    <p:extLst>
      <p:ext uri="{BB962C8B-B14F-4D97-AF65-F5344CB8AC3E}">
        <p14:creationId xmlns:p14="http://schemas.microsoft.com/office/powerpoint/2010/main" val="339584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But how to ensure coherence?</a:t>
            </a:r>
            <a:endParaRPr lang="en-US" dirty="0"/>
          </a:p>
        </p:txBody>
      </p:sp>
      <p:pic>
        <p:nvPicPr>
          <p:cNvPr id="2050" name="Picture 2" descr="C:\Users\boileaup\AppData\Local\Microsoft\Windows\Temporary Internet Files\Content.IE5\Y88ROK89\Welcome_Matrix[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05731" y="1447800"/>
            <a:ext cx="4285869" cy="26786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7200" y="1102816"/>
            <a:ext cx="4038600" cy="4154984"/>
          </a:xfrm>
          <a:prstGeom prst="rect">
            <a:avLst/>
          </a:prstGeom>
          <a:noFill/>
        </p:spPr>
        <p:txBody>
          <a:bodyPr wrap="square" rtlCol="0">
            <a:spAutoFit/>
          </a:bodyPr>
          <a:lstStyle/>
          <a:p>
            <a:r>
              <a:rPr lang="en-US" sz="2400" u="sng" dirty="0" smtClean="0"/>
              <a:t>Cross-cutting issues:</a:t>
            </a:r>
          </a:p>
          <a:p>
            <a:pPr marL="285750" indent="-285750">
              <a:buFont typeface="Arial" panose="020B0604020202020204" pitchFamily="34" charset="0"/>
              <a:buChar char="•"/>
            </a:pPr>
            <a:r>
              <a:rPr lang="en-US" sz="2400" dirty="0" smtClean="0"/>
              <a:t>Climate (impacts)</a:t>
            </a:r>
          </a:p>
          <a:p>
            <a:pPr marL="285750" indent="-285750">
              <a:buFont typeface="Arial" panose="020B0604020202020204" pitchFamily="34" charset="0"/>
              <a:buChar char="•"/>
            </a:pPr>
            <a:r>
              <a:rPr lang="en-US" sz="2400" dirty="0" smtClean="0"/>
              <a:t>Food</a:t>
            </a:r>
          </a:p>
          <a:p>
            <a:pPr marL="285750" indent="-285750">
              <a:buFont typeface="Arial" panose="020B0604020202020204" pitchFamily="34" charset="0"/>
              <a:buChar char="•"/>
            </a:pPr>
            <a:r>
              <a:rPr lang="en-US" sz="2400" dirty="0" smtClean="0"/>
              <a:t>Energy</a:t>
            </a:r>
          </a:p>
          <a:p>
            <a:pPr marL="285750" indent="-285750">
              <a:buFont typeface="Arial" panose="020B0604020202020204" pitchFamily="34" charset="0"/>
              <a:buChar char="•"/>
            </a:pPr>
            <a:r>
              <a:rPr lang="en-US" sz="2400" dirty="0" smtClean="0"/>
              <a:t>Human health</a:t>
            </a:r>
          </a:p>
          <a:p>
            <a:pPr marL="285750" indent="-285750">
              <a:buFont typeface="Arial" panose="020B0604020202020204" pitchFamily="34" charset="0"/>
              <a:buChar char="•"/>
            </a:pPr>
            <a:r>
              <a:rPr lang="en-US" sz="2400" dirty="0" smtClean="0"/>
              <a:t>Resource use</a:t>
            </a:r>
          </a:p>
          <a:p>
            <a:pPr marL="285750" indent="-285750">
              <a:buFont typeface="Arial" panose="020B0604020202020204" pitchFamily="34" charset="0"/>
              <a:buChar char="•"/>
            </a:pPr>
            <a:r>
              <a:rPr lang="en-US" sz="2400" dirty="0" smtClean="0"/>
              <a:t>Environmental disasters</a:t>
            </a:r>
          </a:p>
          <a:p>
            <a:pPr marL="285750" indent="-285750">
              <a:buFont typeface="Arial" panose="020B0604020202020204" pitchFamily="34" charset="0"/>
              <a:buChar char="•"/>
            </a:pPr>
            <a:r>
              <a:rPr lang="en-US" sz="2400" dirty="0" smtClean="0"/>
              <a:t>Chemicals and waste</a:t>
            </a:r>
          </a:p>
          <a:p>
            <a:pPr marL="285750" indent="-285750">
              <a:buFont typeface="Arial" panose="020B0604020202020204" pitchFamily="34" charset="0"/>
              <a:buChar char="•"/>
            </a:pPr>
            <a:r>
              <a:rPr lang="en-US" sz="2400" dirty="0" smtClean="0"/>
              <a:t>Culture, education, society</a:t>
            </a:r>
          </a:p>
          <a:p>
            <a:pPr marL="285750" indent="-285750">
              <a:buFont typeface="Arial" panose="020B0604020202020204" pitchFamily="34" charset="0"/>
              <a:buChar char="•"/>
            </a:pPr>
            <a:r>
              <a:rPr lang="en-US" sz="2400" dirty="0" smtClean="0"/>
              <a:t>Gender</a:t>
            </a:r>
          </a:p>
          <a:p>
            <a:pPr marL="285750" indent="-285750">
              <a:buFont typeface="Arial" panose="020B0604020202020204" pitchFamily="34" charset="0"/>
              <a:buChar char="•"/>
            </a:pPr>
            <a:r>
              <a:rPr lang="en-US" sz="2400" dirty="0" smtClean="0"/>
              <a:t>Polar regions</a:t>
            </a:r>
            <a:endParaRPr lang="en-US" sz="2400" dirty="0"/>
          </a:p>
        </p:txBody>
      </p:sp>
      <p:sp>
        <p:nvSpPr>
          <p:cNvPr id="6" name="TextBox 5"/>
          <p:cNvSpPr txBox="1"/>
          <p:nvPr/>
        </p:nvSpPr>
        <p:spPr>
          <a:xfrm>
            <a:off x="457200" y="5257800"/>
            <a:ext cx="8229600" cy="1477328"/>
          </a:xfrm>
          <a:prstGeom prst="rect">
            <a:avLst/>
          </a:prstGeom>
          <a:noFill/>
        </p:spPr>
        <p:txBody>
          <a:bodyPr wrap="square" rtlCol="0">
            <a:spAutoFit/>
          </a:bodyPr>
          <a:lstStyle/>
          <a:p>
            <a:r>
              <a:rPr lang="en-US" u="sng" dirty="0" smtClean="0"/>
              <a:t>Advantages:</a:t>
            </a:r>
          </a:p>
          <a:p>
            <a:pPr marL="285750" indent="-285750">
              <a:buFont typeface="Arial" panose="020B0604020202020204" pitchFamily="34" charset="0"/>
              <a:buChar char="•"/>
            </a:pPr>
            <a:r>
              <a:rPr lang="en-US" dirty="0" smtClean="0"/>
              <a:t>Ensures same issues are considered across environmental themes (priorities for governments)</a:t>
            </a:r>
          </a:p>
          <a:p>
            <a:r>
              <a:rPr lang="en-US" u="sng" dirty="0" smtClean="0"/>
              <a:t>Disadvantages:</a:t>
            </a:r>
          </a:p>
          <a:p>
            <a:pPr marL="285750" indent="-285750">
              <a:buFont typeface="Arial" panose="020B0604020202020204" pitchFamily="34" charset="0"/>
              <a:buChar char="•"/>
            </a:pPr>
            <a:r>
              <a:rPr lang="en-US" dirty="0" smtClean="0"/>
              <a:t>Less flexibility in drafting approach.  Potentially less innovation.</a:t>
            </a:r>
            <a:endParaRPr lang="en-US" dirty="0"/>
          </a:p>
        </p:txBody>
      </p:sp>
      <p:pic>
        <p:nvPicPr>
          <p:cNvPr id="8" name="Picture 1" descr="C:\Users\jabbourj\Desktop\GEO-6\GEO-6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882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75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28600" y="1932680"/>
            <a:ext cx="3886201" cy="198091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4114800" y="3905724"/>
            <a:ext cx="4724400"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4114800" y="3905724"/>
            <a:ext cx="1618" cy="2799876"/>
          </a:xfrm>
          <a:prstGeom prst="line">
            <a:avLst/>
          </a:prstGeom>
          <a:ln w="31750"/>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rot="17849692">
            <a:off x="2040273" y="468386"/>
            <a:ext cx="365760" cy="4332363"/>
            <a:chOff x="8140326" y="60951"/>
            <a:chExt cx="365760" cy="6117132"/>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40326" y="1865100"/>
              <a:ext cx="365760" cy="355148"/>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0326" y="60951"/>
              <a:ext cx="365760" cy="36576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40326" y="416281"/>
              <a:ext cx="365760" cy="36576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0326" y="775329"/>
              <a:ext cx="365760" cy="365760"/>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0326" y="1141089"/>
              <a:ext cx="365760" cy="365760"/>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40326" y="1506849"/>
              <a:ext cx="365760" cy="365760"/>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40326" y="2585661"/>
              <a:ext cx="365760" cy="365760"/>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40326" y="2953476"/>
              <a:ext cx="365760" cy="365760"/>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40326" y="3659851"/>
              <a:ext cx="365760" cy="365760"/>
            </a:xfrm>
            <a:prstGeom prst="rect">
              <a:avLst/>
            </a:prstGeom>
          </p:spPr>
        </p:pic>
        <p:pic>
          <p:nvPicPr>
            <p:cNvPr id="16" name="Pictur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40326" y="4025611"/>
              <a:ext cx="365760" cy="365760"/>
            </a:xfrm>
            <a:prstGeom prst="rect">
              <a:avLst/>
            </a:prstGeom>
          </p:spPr>
        </p:pic>
        <p:pic>
          <p:nvPicPr>
            <p:cNvPr id="17" name="Picture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40326" y="4391371"/>
              <a:ext cx="365760" cy="365760"/>
            </a:xfrm>
            <a:prstGeom prst="rect">
              <a:avLst/>
            </a:prstGeom>
          </p:spPr>
        </p:pic>
        <p:pic>
          <p:nvPicPr>
            <p:cNvPr id="18" name="Picture 1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140326" y="4757131"/>
              <a:ext cx="365760" cy="365760"/>
            </a:xfrm>
            <a:prstGeom prst="rect">
              <a:avLst/>
            </a:prstGeom>
          </p:spPr>
        </p:pic>
        <p:pic>
          <p:nvPicPr>
            <p:cNvPr id="19" name="Picture 1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140326" y="5113423"/>
              <a:ext cx="365760" cy="362480"/>
            </a:xfrm>
            <a:prstGeom prst="rect">
              <a:avLst/>
            </a:prstGeom>
          </p:spPr>
        </p:pic>
        <p:pic>
          <p:nvPicPr>
            <p:cNvPr id="20" name="Picture 19" descr="Risultati immagini per sdg icon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140326" y="2219901"/>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Risultati immagini per sdg icons"/>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140326" y="3294091"/>
              <a:ext cx="365760" cy="36576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140326" y="5464388"/>
              <a:ext cx="365760" cy="367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140326" y="5812323"/>
              <a:ext cx="365760" cy="365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6" name="Title 1"/>
          <p:cNvSpPr>
            <a:spLocks noGrp="1"/>
          </p:cNvSpPr>
          <p:nvPr>
            <p:ph type="title"/>
          </p:nvPr>
        </p:nvSpPr>
        <p:spPr>
          <a:xfrm>
            <a:off x="419099" y="76200"/>
            <a:ext cx="8229600" cy="457200"/>
          </a:xfrm>
        </p:spPr>
        <p:txBody>
          <a:bodyPr>
            <a:normAutofit fontScale="90000"/>
          </a:bodyPr>
          <a:lstStyle/>
          <a:p>
            <a:r>
              <a:rPr lang="en-US" sz="3200" dirty="0" smtClean="0"/>
              <a:t>Matrix Approach for GEO-6</a:t>
            </a:r>
            <a:endParaRPr lang="en-US" sz="3200" dirty="0"/>
          </a:p>
        </p:txBody>
      </p:sp>
      <p:cxnSp>
        <p:nvCxnSpPr>
          <p:cNvPr id="28" name="Straight Connector 27"/>
          <p:cNvCxnSpPr/>
          <p:nvPr/>
        </p:nvCxnSpPr>
        <p:spPr>
          <a:xfrm>
            <a:off x="3965636" y="4267200"/>
            <a:ext cx="30156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3965636" y="4876800"/>
            <a:ext cx="30156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965636" y="5410200"/>
            <a:ext cx="30156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965636" y="5867400"/>
            <a:ext cx="30156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965636" y="6324600"/>
            <a:ext cx="30156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115908" y="4103786"/>
            <a:ext cx="723170" cy="307777"/>
          </a:xfrm>
          <a:prstGeom prst="rect">
            <a:avLst/>
          </a:prstGeom>
          <a:noFill/>
        </p:spPr>
        <p:txBody>
          <a:bodyPr wrap="square" rtlCol="0">
            <a:spAutoFit/>
          </a:bodyPr>
          <a:lstStyle/>
          <a:p>
            <a:pPr algn="ctr"/>
            <a:r>
              <a:rPr lang="en-US" sz="1400" dirty="0" smtClean="0"/>
              <a:t>Air</a:t>
            </a:r>
            <a:endParaRPr lang="en-US" sz="1400" dirty="0"/>
          </a:p>
        </p:txBody>
      </p:sp>
      <p:sp>
        <p:nvSpPr>
          <p:cNvPr id="35" name="TextBox 34"/>
          <p:cNvSpPr txBox="1"/>
          <p:nvPr/>
        </p:nvSpPr>
        <p:spPr>
          <a:xfrm>
            <a:off x="3124200" y="4572000"/>
            <a:ext cx="723170" cy="523220"/>
          </a:xfrm>
          <a:prstGeom prst="rect">
            <a:avLst/>
          </a:prstGeom>
          <a:noFill/>
        </p:spPr>
        <p:txBody>
          <a:bodyPr wrap="square" rtlCol="0">
            <a:spAutoFit/>
          </a:bodyPr>
          <a:lstStyle/>
          <a:p>
            <a:pPr algn="ctr"/>
            <a:r>
              <a:rPr lang="en-US" sz="1400" dirty="0" smtClean="0"/>
              <a:t>Fresh Water</a:t>
            </a:r>
            <a:endParaRPr lang="en-US" sz="1400" dirty="0"/>
          </a:p>
        </p:txBody>
      </p:sp>
      <p:sp>
        <p:nvSpPr>
          <p:cNvPr id="36" name="TextBox 35"/>
          <p:cNvSpPr txBox="1"/>
          <p:nvPr/>
        </p:nvSpPr>
        <p:spPr>
          <a:xfrm>
            <a:off x="3124200" y="5257800"/>
            <a:ext cx="723170" cy="307777"/>
          </a:xfrm>
          <a:prstGeom prst="rect">
            <a:avLst/>
          </a:prstGeom>
          <a:noFill/>
        </p:spPr>
        <p:txBody>
          <a:bodyPr wrap="square" rtlCol="0">
            <a:spAutoFit/>
          </a:bodyPr>
          <a:lstStyle/>
          <a:p>
            <a:pPr algn="ctr"/>
            <a:r>
              <a:rPr lang="en-US" sz="1400" dirty="0" smtClean="0"/>
              <a:t>Oceans</a:t>
            </a:r>
            <a:endParaRPr lang="en-US" sz="1400" dirty="0"/>
          </a:p>
        </p:txBody>
      </p:sp>
      <p:sp>
        <p:nvSpPr>
          <p:cNvPr id="37" name="TextBox 36"/>
          <p:cNvSpPr txBox="1"/>
          <p:nvPr/>
        </p:nvSpPr>
        <p:spPr>
          <a:xfrm>
            <a:off x="3124200" y="5715000"/>
            <a:ext cx="723170" cy="307777"/>
          </a:xfrm>
          <a:prstGeom prst="rect">
            <a:avLst/>
          </a:prstGeom>
          <a:noFill/>
        </p:spPr>
        <p:txBody>
          <a:bodyPr wrap="square" rtlCol="0">
            <a:spAutoFit/>
          </a:bodyPr>
          <a:lstStyle/>
          <a:p>
            <a:pPr algn="ctr"/>
            <a:r>
              <a:rPr lang="en-US" sz="1400" dirty="0" smtClean="0"/>
              <a:t>Land</a:t>
            </a:r>
            <a:endParaRPr lang="en-US" sz="1400" dirty="0"/>
          </a:p>
        </p:txBody>
      </p:sp>
      <p:sp>
        <p:nvSpPr>
          <p:cNvPr id="38" name="TextBox 37"/>
          <p:cNvSpPr txBox="1"/>
          <p:nvPr/>
        </p:nvSpPr>
        <p:spPr>
          <a:xfrm>
            <a:off x="3124200" y="6096000"/>
            <a:ext cx="723170" cy="307777"/>
          </a:xfrm>
          <a:prstGeom prst="rect">
            <a:avLst/>
          </a:prstGeom>
          <a:noFill/>
        </p:spPr>
        <p:txBody>
          <a:bodyPr wrap="square" rtlCol="0">
            <a:spAutoFit/>
          </a:bodyPr>
          <a:lstStyle/>
          <a:p>
            <a:pPr algn="ctr"/>
            <a:r>
              <a:rPr lang="en-US" sz="1400" dirty="0" smtClean="0"/>
              <a:t>Biota</a:t>
            </a:r>
            <a:endParaRPr lang="en-US" sz="1400" dirty="0"/>
          </a:p>
        </p:txBody>
      </p:sp>
      <p:sp>
        <p:nvSpPr>
          <p:cNvPr id="39" name="Left Brace 38"/>
          <p:cNvSpPr/>
          <p:nvPr/>
        </p:nvSpPr>
        <p:spPr>
          <a:xfrm>
            <a:off x="2887744" y="4038600"/>
            <a:ext cx="312656" cy="2441377"/>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 name="TextBox 39"/>
          <p:cNvSpPr txBox="1"/>
          <p:nvPr/>
        </p:nvSpPr>
        <p:spPr>
          <a:xfrm>
            <a:off x="1634318" y="4886980"/>
            <a:ext cx="1413682" cy="523220"/>
          </a:xfrm>
          <a:prstGeom prst="rect">
            <a:avLst/>
          </a:prstGeom>
          <a:noFill/>
        </p:spPr>
        <p:txBody>
          <a:bodyPr wrap="square" rtlCol="0">
            <a:spAutoFit/>
          </a:bodyPr>
          <a:lstStyle/>
          <a:p>
            <a:pPr algn="ctr"/>
            <a:r>
              <a:rPr lang="en-US" sz="1400" dirty="0" smtClean="0"/>
              <a:t>Environmental Themes</a:t>
            </a:r>
            <a:endParaRPr lang="en-US" sz="1400" dirty="0"/>
          </a:p>
        </p:txBody>
      </p:sp>
      <p:cxnSp>
        <p:nvCxnSpPr>
          <p:cNvPr id="41" name="Straight Connector 40"/>
          <p:cNvCxnSpPr/>
          <p:nvPr/>
        </p:nvCxnSpPr>
        <p:spPr>
          <a:xfrm>
            <a:off x="45720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1054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5626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0198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64770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9342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73914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78486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3820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8763000" y="3733800"/>
            <a:ext cx="0" cy="31581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114800" y="3426023"/>
            <a:ext cx="875570" cy="307777"/>
          </a:xfrm>
          <a:prstGeom prst="rect">
            <a:avLst/>
          </a:prstGeom>
          <a:noFill/>
        </p:spPr>
        <p:txBody>
          <a:bodyPr wrap="square" rtlCol="0">
            <a:spAutoFit/>
          </a:bodyPr>
          <a:lstStyle/>
          <a:p>
            <a:pPr algn="ctr"/>
            <a:r>
              <a:rPr lang="en-US" sz="1400" dirty="0" smtClean="0"/>
              <a:t>Climate</a:t>
            </a:r>
            <a:endParaRPr lang="en-US" sz="1400" dirty="0"/>
          </a:p>
        </p:txBody>
      </p:sp>
      <p:sp>
        <p:nvSpPr>
          <p:cNvPr id="55" name="TextBox 54"/>
          <p:cNvSpPr txBox="1"/>
          <p:nvPr/>
        </p:nvSpPr>
        <p:spPr>
          <a:xfrm>
            <a:off x="4763230" y="4114800"/>
            <a:ext cx="723170" cy="307777"/>
          </a:xfrm>
          <a:prstGeom prst="rect">
            <a:avLst/>
          </a:prstGeom>
          <a:noFill/>
        </p:spPr>
        <p:txBody>
          <a:bodyPr wrap="square" rtlCol="0">
            <a:spAutoFit/>
          </a:bodyPr>
          <a:lstStyle/>
          <a:p>
            <a:pPr algn="ctr"/>
            <a:r>
              <a:rPr lang="en-US" sz="1400" dirty="0" smtClean="0"/>
              <a:t>Food</a:t>
            </a:r>
            <a:endParaRPr lang="en-US" sz="1400" dirty="0"/>
          </a:p>
        </p:txBody>
      </p:sp>
      <p:sp>
        <p:nvSpPr>
          <p:cNvPr id="57" name="TextBox 56"/>
          <p:cNvSpPr txBox="1"/>
          <p:nvPr/>
        </p:nvSpPr>
        <p:spPr>
          <a:xfrm>
            <a:off x="5162915" y="3426022"/>
            <a:ext cx="723170" cy="307777"/>
          </a:xfrm>
          <a:prstGeom prst="rect">
            <a:avLst/>
          </a:prstGeom>
          <a:noFill/>
        </p:spPr>
        <p:txBody>
          <a:bodyPr wrap="square" rtlCol="0">
            <a:spAutoFit/>
          </a:bodyPr>
          <a:lstStyle/>
          <a:p>
            <a:pPr algn="ctr"/>
            <a:r>
              <a:rPr lang="en-US" sz="1400" dirty="0" smtClean="0"/>
              <a:t>Energy</a:t>
            </a:r>
            <a:endParaRPr lang="en-US" sz="1400" dirty="0"/>
          </a:p>
        </p:txBody>
      </p:sp>
      <p:sp>
        <p:nvSpPr>
          <p:cNvPr id="58" name="TextBox 57"/>
          <p:cNvSpPr txBox="1"/>
          <p:nvPr/>
        </p:nvSpPr>
        <p:spPr>
          <a:xfrm>
            <a:off x="5677630" y="4114800"/>
            <a:ext cx="723170" cy="523220"/>
          </a:xfrm>
          <a:prstGeom prst="rect">
            <a:avLst/>
          </a:prstGeom>
          <a:noFill/>
        </p:spPr>
        <p:txBody>
          <a:bodyPr wrap="square" rtlCol="0">
            <a:spAutoFit/>
          </a:bodyPr>
          <a:lstStyle/>
          <a:p>
            <a:pPr algn="ctr"/>
            <a:r>
              <a:rPr lang="en-US" sz="1400" dirty="0" smtClean="0"/>
              <a:t>Human Health</a:t>
            </a:r>
            <a:endParaRPr lang="en-US" sz="1400" dirty="0"/>
          </a:p>
        </p:txBody>
      </p:sp>
      <p:sp>
        <p:nvSpPr>
          <p:cNvPr id="59" name="TextBox 58"/>
          <p:cNvSpPr txBox="1"/>
          <p:nvPr/>
        </p:nvSpPr>
        <p:spPr>
          <a:xfrm>
            <a:off x="6019800" y="3200400"/>
            <a:ext cx="914400" cy="523220"/>
          </a:xfrm>
          <a:prstGeom prst="rect">
            <a:avLst/>
          </a:prstGeom>
          <a:noFill/>
        </p:spPr>
        <p:txBody>
          <a:bodyPr wrap="square" rtlCol="0">
            <a:spAutoFit/>
          </a:bodyPr>
          <a:lstStyle/>
          <a:p>
            <a:pPr algn="ctr"/>
            <a:r>
              <a:rPr lang="en-US" sz="1400" dirty="0" smtClean="0"/>
              <a:t>Resource Use</a:t>
            </a:r>
            <a:endParaRPr lang="en-US" sz="1400" dirty="0"/>
          </a:p>
        </p:txBody>
      </p:sp>
      <p:sp>
        <p:nvSpPr>
          <p:cNvPr id="60" name="TextBox 59"/>
          <p:cNvSpPr txBox="1"/>
          <p:nvPr/>
        </p:nvSpPr>
        <p:spPr>
          <a:xfrm>
            <a:off x="6248400" y="4114800"/>
            <a:ext cx="1371600" cy="523220"/>
          </a:xfrm>
          <a:prstGeom prst="rect">
            <a:avLst/>
          </a:prstGeom>
          <a:noFill/>
        </p:spPr>
        <p:txBody>
          <a:bodyPr wrap="square" rtlCol="0">
            <a:spAutoFit/>
          </a:bodyPr>
          <a:lstStyle/>
          <a:p>
            <a:pPr algn="ctr"/>
            <a:r>
              <a:rPr lang="en-US" sz="1400" dirty="0" smtClean="0"/>
              <a:t>Environmental Disasters</a:t>
            </a:r>
            <a:endParaRPr lang="en-US" sz="1400" dirty="0"/>
          </a:p>
        </p:txBody>
      </p:sp>
      <p:sp>
        <p:nvSpPr>
          <p:cNvPr id="61" name="TextBox 60"/>
          <p:cNvSpPr txBox="1"/>
          <p:nvPr/>
        </p:nvSpPr>
        <p:spPr>
          <a:xfrm>
            <a:off x="6934200" y="3200400"/>
            <a:ext cx="990600" cy="523220"/>
          </a:xfrm>
          <a:prstGeom prst="rect">
            <a:avLst/>
          </a:prstGeom>
          <a:noFill/>
        </p:spPr>
        <p:txBody>
          <a:bodyPr wrap="square" rtlCol="0">
            <a:spAutoFit/>
          </a:bodyPr>
          <a:lstStyle/>
          <a:p>
            <a:pPr algn="ctr"/>
            <a:r>
              <a:rPr lang="en-US" sz="1400" dirty="0" smtClean="0"/>
              <a:t>Chemicals, Waste</a:t>
            </a:r>
            <a:endParaRPr lang="en-US" sz="1400" dirty="0"/>
          </a:p>
        </p:txBody>
      </p:sp>
      <p:sp>
        <p:nvSpPr>
          <p:cNvPr id="62" name="TextBox 61"/>
          <p:cNvSpPr txBox="1"/>
          <p:nvPr/>
        </p:nvSpPr>
        <p:spPr>
          <a:xfrm>
            <a:off x="7391400" y="4214336"/>
            <a:ext cx="952500" cy="738664"/>
          </a:xfrm>
          <a:prstGeom prst="rect">
            <a:avLst/>
          </a:prstGeom>
          <a:noFill/>
        </p:spPr>
        <p:txBody>
          <a:bodyPr wrap="square" rtlCol="0">
            <a:spAutoFit/>
          </a:bodyPr>
          <a:lstStyle/>
          <a:p>
            <a:pPr algn="ctr"/>
            <a:r>
              <a:rPr lang="en-US" sz="1400" dirty="0" smtClean="0"/>
              <a:t>Culture, Education, Society</a:t>
            </a:r>
            <a:endParaRPr lang="en-US" sz="1400" dirty="0"/>
          </a:p>
        </p:txBody>
      </p:sp>
      <p:sp>
        <p:nvSpPr>
          <p:cNvPr id="63" name="TextBox 62"/>
          <p:cNvSpPr txBox="1"/>
          <p:nvPr/>
        </p:nvSpPr>
        <p:spPr>
          <a:xfrm>
            <a:off x="8001000" y="3426023"/>
            <a:ext cx="723170" cy="307777"/>
          </a:xfrm>
          <a:prstGeom prst="rect">
            <a:avLst/>
          </a:prstGeom>
          <a:noFill/>
        </p:spPr>
        <p:txBody>
          <a:bodyPr wrap="square" rtlCol="0">
            <a:spAutoFit/>
          </a:bodyPr>
          <a:lstStyle/>
          <a:p>
            <a:pPr algn="ctr"/>
            <a:r>
              <a:rPr lang="en-US" sz="1400" dirty="0" smtClean="0"/>
              <a:t>Gender</a:t>
            </a:r>
            <a:endParaRPr lang="en-US" sz="1400" dirty="0"/>
          </a:p>
        </p:txBody>
      </p:sp>
      <p:sp>
        <p:nvSpPr>
          <p:cNvPr id="64" name="TextBox 63"/>
          <p:cNvSpPr txBox="1"/>
          <p:nvPr/>
        </p:nvSpPr>
        <p:spPr>
          <a:xfrm>
            <a:off x="8420830" y="4114800"/>
            <a:ext cx="723170" cy="307777"/>
          </a:xfrm>
          <a:prstGeom prst="rect">
            <a:avLst/>
          </a:prstGeom>
          <a:noFill/>
        </p:spPr>
        <p:txBody>
          <a:bodyPr wrap="square" rtlCol="0">
            <a:spAutoFit/>
          </a:bodyPr>
          <a:lstStyle/>
          <a:p>
            <a:pPr algn="ctr"/>
            <a:r>
              <a:rPr lang="en-US" sz="1400" dirty="0" smtClean="0"/>
              <a:t>Polar</a:t>
            </a:r>
            <a:endParaRPr lang="en-US" sz="1400" dirty="0"/>
          </a:p>
        </p:txBody>
      </p:sp>
      <p:pic>
        <p:nvPicPr>
          <p:cNvPr id="65" name="Picture 1" descr="C:\Users\jabbourj\Desktop\GEO-6\GEO-6 Logo.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809186" y="6449244"/>
            <a:ext cx="1272263" cy="40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8" name="Curved Connector 67"/>
          <p:cNvCxnSpPr>
            <a:endCxn id="9" idx="3"/>
          </p:cNvCxnSpPr>
          <p:nvPr/>
        </p:nvCxnSpPr>
        <p:spPr>
          <a:xfrm rot="10800000">
            <a:off x="724192" y="1648263"/>
            <a:ext cx="4381208" cy="2035358"/>
          </a:xfrm>
          <a:prstGeom prst="curvedConnector4">
            <a:avLst>
              <a:gd name="adj1" fmla="val 612"/>
              <a:gd name="adj2" fmla="val 146797"/>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9" name="Curved Connector 78"/>
          <p:cNvCxnSpPr>
            <a:endCxn id="17" idx="3"/>
          </p:cNvCxnSpPr>
          <p:nvPr/>
        </p:nvCxnSpPr>
        <p:spPr>
          <a:xfrm rot="10800000">
            <a:off x="3221507" y="2947999"/>
            <a:ext cx="1331081" cy="492957"/>
          </a:xfrm>
          <a:prstGeom prst="curvedConnector4">
            <a:avLst>
              <a:gd name="adj1" fmla="val -211"/>
              <a:gd name="adj2" fmla="val 217865"/>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5" name="Curved Connector 84"/>
          <p:cNvCxnSpPr>
            <a:endCxn id="10" idx="3"/>
          </p:cNvCxnSpPr>
          <p:nvPr/>
        </p:nvCxnSpPr>
        <p:spPr>
          <a:xfrm rot="10800000">
            <a:off x="949762" y="1765661"/>
            <a:ext cx="5070039" cy="1814252"/>
          </a:xfrm>
          <a:prstGeom prst="curvedConnector4">
            <a:avLst>
              <a:gd name="adj1" fmla="val 371"/>
              <a:gd name="adj2" fmla="val 143576"/>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5" name="Curved Connector 94"/>
          <p:cNvCxnSpPr>
            <a:endCxn id="20" idx="3"/>
          </p:cNvCxnSpPr>
          <p:nvPr/>
        </p:nvCxnSpPr>
        <p:spPr>
          <a:xfrm rot="10800000">
            <a:off x="1857301" y="2237993"/>
            <a:ext cx="3705301" cy="1188031"/>
          </a:xfrm>
          <a:prstGeom prst="curvedConnector4">
            <a:avLst>
              <a:gd name="adj1" fmla="val -428"/>
              <a:gd name="adj2" fmla="val 169752"/>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9" name="Curved Connector 98"/>
          <p:cNvCxnSpPr>
            <a:stCxn id="35" idx="1"/>
            <a:endCxn id="7" idx="1"/>
          </p:cNvCxnSpPr>
          <p:nvPr/>
        </p:nvCxnSpPr>
        <p:spPr>
          <a:xfrm rot="10800000">
            <a:off x="1462206" y="2444696"/>
            <a:ext cx="1661994" cy="2388914"/>
          </a:xfrm>
          <a:prstGeom prst="curvedConnector2">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3" name="Curved Connector 102"/>
          <p:cNvCxnSpPr>
            <a:stCxn id="34" idx="1"/>
            <a:endCxn id="17" idx="1"/>
          </p:cNvCxnSpPr>
          <p:nvPr/>
        </p:nvCxnSpPr>
        <p:spPr>
          <a:xfrm rot="10800000">
            <a:off x="3052646" y="3272447"/>
            <a:ext cx="63262" cy="985229"/>
          </a:xfrm>
          <a:prstGeom prst="curvedConnector2">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6" name="Curved Connector 105"/>
          <p:cNvCxnSpPr>
            <a:endCxn id="8" idx="3"/>
          </p:cNvCxnSpPr>
          <p:nvPr/>
        </p:nvCxnSpPr>
        <p:spPr>
          <a:xfrm rot="10800000">
            <a:off x="500961" y="1532082"/>
            <a:ext cx="7366691" cy="2085167"/>
          </a:xfrm>
          <a:prstGeom prst="curvedConnector4">
            <a:avLst>
              <a:gd name="adj1" fmla="val -60"/>
              <a:gd name="adj2" fmla="val 148420"/>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0" name="Curved Connector 109"/>
          <p:cNvCxnSpPr>
            <a:endCxn id="12" idx="3"/>
          </p:cNvCxnSpPr>
          <p:nvPr/>
        </p:nvCxnSpPr>
        <p:spPr>
          <a:xfrm rot="10800000">
            <a:off x="1409333" y="2004846"/>
            <a:ext cx="6972309" cy="1405740"/>
          </a:xfrm>
          <a:prstGeom prst="curvedConnector4">
            <a:avLst>
              <a:gd name="adj1" fmla="val -159"/>
              <a:gd name="adj2" fmla="val 165725"/>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17" name="Left Brace 116"/>
          <p:cNvSpPr/>
          <p:nvPr/>
        </p:nvSpPr>
        <p:spPr>
          <a:xfrm rot="7058811">
            <a:off x="2374144" y="1812349"/>
            <a:ext cx="312656" cy="1006249"/>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8" name="Curved Connector 117"/>
          <p:cNvCxnSpPr>
            <a:endCxn id="117" idx="1"/>
          </p:cNvCxnSpPr>
          <p:nvPr/>
        </p:nvCxnSpPr>
        <p:spPr>
          <a:xfrm rot="10800000">
            <a:off x="2603011" y="2176995"/>
            <a:ext cx="5264642" cy="1105615"/>
          </a:xfrm>
          <a:prstGeom prst="curvedConnector4">
            <a:avLst>
              <a:gd name="adj1" fmla="val 1621"/>
              <a:gd name="adj2" fmla="val 168921"/>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3" name="Curved Connector 122"/>
          <p:cNvCxnSpPr>
            <a:endCxn id="16" idx="3"/>
          </p:cNvCxnSpPr>
          <p:nvPr/>
        </p:nvCxnSpPr>
        <p:spPr>
          <a:xfrm rot="10800000">
            <a:off x="2991721" y="2828406"/>
            <a:ext cx="3502276" cy="410641"/>
          </a:xfrm>
          <a:prstGeom prst="curvedConnector4">
            <a:avLst>
              <a:gd name="adj1" fmla="val -88"/>
              <a:gd name="adj2" fmla="val 301800"/>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7" name="Curved Connector 126"/>
          <p:cNvCxnSpPr>
            <a:stCxn id="36" idx="3"/>
            <a:endCxn id="18" idx="1"/>
          </p:cNvCxnSpPr>
          <p:nvPr/>
        </p:nvCxnSpPr>
        <p:spPr>
          <a:xfrm flipH="1" flipV="1">
            <a:off x="3282432" y="3392038"/>
            <a:ext cx="564938" cy="2019651"/>
          </a:xfrm>
          <a:prstGeom prst="curvedConnector4">
            <a:avLst>
              <a:gd name="adj1" fmla="val 3372"/>
              <a:gd name="adj2" fmla="val 69711"/>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3" name="Curved Connector 132"/>
          <p:cNvCxnSpPr>
            <a:stCxn id="38" idx="3"/>
            <a:endCxn id="19" idx="1"/>
          </p:cNvCxnSpPr>
          <p:nvPr/>
        </p:nvCxnSpPr>
        <p:spPr>
          <a:xfrm flipH="1" flipV="1">
            <a:off x="3505239" y="3507999"/>
            <a:ext cx="342131" cy="2741890"/>
          </a:xfrm>
          <a:prstGeom prst="curvedConnector4">
            <a:avLst>
              <a:gd name="adj1" fmla="val -16705"/>
              <a:gd name="adj2" fmla="val 82605"/>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5" name="Curved Connector 154"/>
          <p:cNvCxnSpPr>
            <a:endCxn id="11" idx="3"/>
          </p:cNvCxnSpPr>
          <p:nvPr/>
        </p:nvCxnSpPr>
        <p:spPr>
          <a:xfrm rot="10800000">
            <a:off x="1179546" y="1885254"/>
            <a:ext cx="6669056" cy="119593"/>
          </a:xfrm>
          <a:prstGeom prst="curvedConnector4">
            <a:avLst>
              <a:gd name="adj1" fmla="val 8557"/>
              <a:gd name="adj2" fmla="val 705303"/>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0" name="Curved Connector 159"/>
          <p:cNvCxnSpPr>
            <a:endCxn id="22" idx="3"/>
          </p:cNvCxnSpPr>
          <p:nvPr/>
        </p:nvCxnSpPr>
        <p:spPr>
          <a:xfrm rot="10800000" flipV="1">
            <a:off x="3896132" y="2529421"/>
            <a:ext cx="3952468" cy="769687"/>
          </a:xfrm>
          <a:prstGeom prst="curvedConnector2">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8" name="Curved Connector 167"/>
          <p:cNvCxnSpPr>
            <a:endCxn id="17" idx="3"/>
          </p:cNvCxnSpPr>
          <p:nvPr/>
        </p:nvCxnSpPr>
        <p:spPr>
          <a:xfrm rot="10800000">
            <a:off x="3221507" y="2947998"/>
            <a:ext cx="5541495" cy="709068"/>
          </a:xfrm>
          <a:prstGeom prst="curvedConnector4">
            <a:avLst>
              <a:gd name="adj1" fmla="val -47"/>
              <a:gd name="adj2" fmla="val 196719"/>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5" name="Curved Connector 174"/>
          <p:cNvCxnSpPr>
            <a:endCxn id="10" idx="3"/>
          </p:cNvCxnSpPr>
          <p:nvPr/>
        </p:nvCxnSpPr>
        <p:spPr>
          <a:xfrm rot="10800000">
            <a:off x="949761" y="1765661"/>
            <a:ext cx="6441640" cy="1494398"/>
          </a:xfrm>
          <a:prstGeom prst="curvedConnector4">
            <a:avLst>
              <a:gd name="adj1" fmla="val 440"/>
              <a:gd name="adj2" fmla="val 157364"/>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0" name="Curved Connector 179"/>
          <p:cNvCxnSpPr>
            <a:stCxn id="37" idx="1"/>
            <a:endCxn id="9" idx="1"/>
          </p:cNvCxnSpPr>
          <p:nvPr/>
        </p:nvCxnSpPr>
        <p:spPr>
          <a:xfrm rot="10800000">
            <a:off x="555332" y="1972711"/>
            <a:ext cx="2568868" cy="3896178"/>
          </a:xfrm>
          <a:prstGeom prst="curvedConnector2">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3" name="Curved Connector 182"/>
          <p:cNvCxnSpPr>
            <a:endCxn id="15" idx="3"/>
          </p:cNvCxnSpPr>
          <p:nvPr/>
        </p:nvCxnSpPr>
        <p:spPr>
          <a:xfrm rot="10800000">
            <a:off x="2761937" y="2708814"/>
            <a:ext cx="4172265" cy="908435"/>
          </a:xfrm>
          <a:prstGeom prst="curvedConnector4">
            <a:avLst>
              <a:gd name="adj1" fmla="val -720"/>
              <a:gd name="adj2" fmla="val 202754"/>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2" name="Bent-Up Arrow 191"/>
          <p:cNvSpPr/>
          <p:nvPr/>
        </p:nvSpPr>
        <p:spPr>
          <a:xfrm>
            <a:off x="4552588" y="4876800"/>
            <a:ext cx="2771931" cy="1362909"/>
          </a:xfrm>
          <a:prstGeom prst="bentUpArrow">
            <a:avLst>
              <a:gd name="adj1" fmla="val 28494"/>
              <a:gd name="adj2" fmla="val 25000"/>
              <a:gd name="adj3" fmla="val 25000"/>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Bent-Up Arrow 192"/>
          <p:cNvSpPr/>
          <p:nvPr/>
        </p:nvSpPr>
        <p:spPr>
          <a:xfrm rot="16200000">
            <a:off x="2830680" y="354805"/>
            <a:ext cx="1905642" cy="3452201"/>
          </a:xfrm>
          <a:prstGeom prst="bentUpArrow">
            <a:avLst>
              <a:gd name="adj1" fmla="val 18502"/>
              <a:gd name="adj2" fmla="val 25000"/>
              <a:gd name="adj3" fmla="val 24000"/>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Bent-Up Arrow 193"/>
          <p:cNvSpPr/>
          <p:nvPr/>
        </p:nvSpPr>
        <p:spPr>
          <a:xfrm rot="5400000">
            <a:off x="-247311" y="3536520"/>
            <a:ext cx="2771931" cy="1362909"/>
          </a:xfrm>
          <a:prstGeom prst="bentUpArrow">
            <a:avLst>
              <a:gd name="adj1" fmla="val 29193"/>
              <a:gd name="adj2" fmla="val 25000"/>
              <a:gd name="adj3" fmla="val 25000"/>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19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0-#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0-#ppt_w/2"/>
                                          </p:val>
                                        </p:tav>
                                        <p:tav tm="100000">
                                          <p:val>
                                            <p:strVal val="#ppt_x"/>
                                          </p:val>
                                        </p:tav>
                                      </p:tavLst>
                                    </p:anim>
                                    <p:anim calcmode="lin" valueType="num">
                                      <p:cBhvr additive="base">
                                        <p:cTn id="16" dur="500" fill="hold"/>
                                        <p:tgtEl>
                                          <p:spTgt spid="3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0-#ppt_w/2"/>
                                          </p:val>
                                        </p:tav>
                                        <p:tav tm="100000">
                                          <p:val>
                                            <p:strVal val="#ppt_x"/>
                                          </p:val>
                                        </p:tav>
                                      </p:tavLst>
                                    </p:anim>
                                    <p:anim calcmode="lin" valueType="num">
                                      <p:cBhvr additive="base">
                                        <p:cTn id="20" dur="500" fill="hold"/>
                                        <p:tgtEl>
                                          <p:spTgt spid="30"/>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fill="hold"/>
                                        <p:tgtEl>
                                          <p:spTgt spid="36"/>
                                        </p:tgtEl>
                                        <p:attrNameLst>
                                          <p:attrName>ppt_x</p:attrName>
                                        </p:attrNameLst>
                                      </p:cBhvr>
                                      <p:tavLst>
                                        <p:tav tm="0">
                                          <p:val>
                                            <p:strVal val="0-#ppt_w/2"/>
                                          </p:val>
                                        </p:tav>
                                        <p:tav tm="100000">
                                          <p:val>
                                            <p:strVal val="#ppt_x"/>
                                          </p:val>
                                        </p:tav>
                                      </p:tavLst>
                                    </p:anim>
                                    <p:anim calcmode="lin" valueType="num">
                                      <p:cBhvr additive="base">
                                        <p:cTn id="24" dur="500" fill="hold"/>
                                        <p:tgtEl>
                                          <p:spTgt spid="3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fill="hold"/>
                                        <p:tgtEl>
                                          <p:spTgt spid="31"/>
                                        </p:tgtEl>
                                        <p:attrNameLst>
                                          <p:attrName>ppt_x</p:attrName>
                                        </p:attrNameLst>
                                      </p:cBhvr>
                                      <p:tavLst>
                                        <p:tav tm="0">
                                          <p:val>
                                            <p:strVal val="0-#ppt_w/2"/>
                                          </p:val>
                                        </p:tav>
                                        <p:tav tm="100000">
                                          <p:val>
                                            <p:strVal val="#ppt_x"/>
                                          </p:val>
                                        </p:tav>
                                      </p:tavLst>
                                    </p:anim>
                                    <p:anim calcmode="lin" valueType="num">
                                      <p:cBhvr additive="base">
                                        <p:cTn id="28" dur="500" fill="hold"/>
                                        <p:tgtEl>
                                          <p:spTgt spid="31"/>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0-#ppt_w/2"/>
                                          </p:val>
                                        </p:tav>
                                        <p:tav tm="100000">
                                          <p:val>
                                            <p:strVal val="#ppt_x"/>
                                          </p:val>
                                        </p:tav>
                                      </p:tavLst>
                                    </p:anim>
                                    <p:anim calcmode="lin" valueType="num">
                                      <p:cBhvr additive="base">
                                        <p:cTn id="32" dur="500" fill="hold"/>
                                        <p:tgtEl>
                                          <p:spTgt spid="37"/>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additive="base">
                                        <p:cTn id="35" dur="500" fill="hold"/>
                                        <p:tgtEl>
                                          <p:spTgt spid="32"/>
                                        </p:tgtEl>
                                        <p:attrNameLst>
                                          <p:attrName>ppt_x</p:attrName>
                                        </p:attrNameLst>
                                      </p:cBhvr>
                                      <p:tavLst>
                                        <p:tav tm="0">
                                          <p:val>
                                            <p:strVal val="0-#ppt_w/2"/>
                                          </p:val>
                                        </p:tav>
                                        <p:tav tm="100000">
                                          <p:val>
                                            <p:strVal val="#ppt_x"/>
                                          </p:val>
                                        </p:tav>
                                      </p:tavLst>
                                    </p:anim>
                                    <p:anim calcmode="lin" valueType="num">
                                      <p:cBhvr additive="base">
                                        <p:cTn id="36" dur="500" fill="hold"/>
                                        <p:tgtEl>
                                          <p:spTgt spid="32"/>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 calcmode="lin" valueType="num">
                                      <p:cBhvr additive="base">
                                        <p:cTn id="39" dur="500" fill="hold"/>
                                        <p:tgtEl>
                                          <p:spTgt spid="38"/>
                                        </p:tgtEl>
                                        <p:attrNameLst>
                                          <p:attrName>ppt_x</p:attrName>
                                        </p:attrNameLst>
                                      </p:cBhvr>
                                      <p:tavLst>
                                        <p:tav tm="0">
                                          <p:val>
                                            <p:strVal val="0-#ppt_w/2"/>
                                          </p:val>
                                        </p:tav>
                                        <p:tav tm="100000">
                                          <p:val>
                                            <p:strVal val="#ppt_x"/>
                                          </p:val>
                                        </p:tav>
                                      </p:tavLst>
                                    </p:anim>
                                    <p:anim calcmode="lin" valueType="num">
                                      <p:cBhvr additive="base">
                                        <p:cTn id="40" dur="500" fill="hold"/>
                                        <p:tgtEl>
                                          <p:spTgt spid="38"/>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0-#ppt_w/2"/>
                                          </p:val>
                                        </p:tav>
                                        <p:tav tm="100000">
                                          <p:val>
                                            <p:strVal val="#ppt_x"/>
                                          </p:val>
                                        </p:tav>
                                      </p:tavLst>
                                    </p:anim>
                                    <p:anim calcmode="lin" valueType="num">
                                      <p:cBhvr additive="base">
                                        <p:cTn id="44" dur="500" fill="hold"/>
                                        <p:tgtEl>
                                          <p:spTgt spid="33"/>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anim calcmode="lin" valueType="num">
                                      <p:cBhvr additive="base">
                                        <p:cTn id="47" dur="500" fill="hold"/>
                                        <p:tgtEl>
                                          <p:spTgt spid="40"/>
                                        </p:tgtEl>
                                        <p:attrNameLst>
                                          <p:attrName>ppt_x</p:attrName>
                                        </p:attrNameLst>
                                      </p:cBhvr>
                                      <p:tavLst>
                                        <p:tav tm="0">
                                          <p:val>
                                            <p:strVal val="0-#ppt_w/2"/>
                                          </p:val>
                                        </p:tav>
                                        <p:tav tm="100000">
                                          <p:val>
                                            <p:strVal val="#ppt_x"/>
                                          </p:val>
                                        </p:tav>
                                      </p:tavLst>
                                    </p:anim>
                                    <p:anim calcmode="lin" valueType="num">
                                      <p:cBhvr additive="base">
                                        <p:cTn id="48" dur="500" fill="hold"/>
                                        <p:tgtEl>
                                          <p:spTgt spid="40"/>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anim calcmode="lin" valueType="num">
                                      <p:cBhvr additive="base">
                                        <p:cTn id="51" dur="500" fill="hold"/>
                                        <p:tgtEl>
                                          <p:spTgt spid="39"/>
                                        </p:tgtEl>
                                        <p:attrNameLst>
                                          <p:attrName>ppt_x</p:attrName>
                                        </p:attrNameLst>
                                      </p:cBhvr>
                                      <p:tavLst>
                                        <p:tav tm="0">
                                          <p:val>
                                            <p:strVal val="0-#ppt_w/2"/>
                                          </p:val>
                                        </p:tav>
                                        <p:tav tm="100000">
                                          <p:val>
                                            <p:strVal val="#ppt_x"/>
                                          </p:val>
                                        </p:tav>
                                      </p:tavLst>
                                    </p:anim>
                                    <p:anim calcmode="lin" valueType="num">
                                      <p:cBhvr additive="base">
                                        <p:cTn id="52"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4"/>
                                        </p:tgtEl>
                                        <p:attrNameLst>
                                          <p:attrName>style.visibility</p:attrName>
                                        </p:attrNameLst>
                                      </p:cBhvr>
                                      <p:to>
                                        <p:strVal val="visible"/>
                                      </p:to>
                                    </p:set>
                                    <p:anim calcmode="lin" valueType="num">
                                      <p:cBhvr additive="base">
                                        <p:cTn id="57" dur="500" fill="hold"/>
                                        <p:tgtEl>
                                          <p:spTgt spid="54"/>
                                        </p:tgtEl>
                                        <p:attrNameLst>
                                          <p:attrName>ppt_x</p:attrName>
                                        </p:attrNameLst>
                                      </p:cBhvr>
                                      <p:tavLst>
                                        <p:tav tm="0">
                                          <p:val>
                                            <p:strVal val="#ppt_x"/>
                                          </p:val>
                                        </p:tav>
                                        <p:tav tm="100000">
                                          <p:val>
                                            <p:strVal val="#ppt_x"/>
                                          </p:val>
                                        </p:tav>
                                      </p:tavLst>
                                    </p:anim>
                                    <p:anim calcmode="lin" valueType="num">
                                      <p:cBhvr additive="base">
                                        <p:cTn id="58" dur="500" fill="hold"/>
                                        <p:tgtEl>
                                          <p:spTgt spid="54"/>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anim calcmode="lin" valueType="num">
                                      <p:cBhvr additive="base">
                                        <p:cTn id="65" dur="500" fill="hold"/>
                                        <p:tgtEl>
                                          <p:spTgt spid="43"/>
                                        </p:tgtEl>
                                        <p:attrNameLst>
                                          <p:attrName>ppt_x</p:attrName>
                                        </p:attrNameLst>
                                      </p:cBhvr>
                                      <p:tavLst>
                                        <p:tav tm="0">
                                          <p:val>
                                            <p:strVal val="#ppt_x"/>
                                          </p:val>
                                        </p:tav>
                                        <p:tav tm="100000">
                                          <p:val>
                                            <p:strVal val="#ppt_x"/>
                                          </p:val>
                                        </p:tav>
                                      </p:tavLst>
                                    </p:anim>
                                    <p:anim calcmode="lin" valueType="num">
                                      <p:cBhvr additive="base">
                                        <p:cTn id="66" dur="500" fill="hold"/>
                                        <p:tgtEl>
                                          <p:spTgt spid="4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55"/>
                                        </p:tgtEl>
                                        <p:attrNameLst>
                                          <p:attrName>style.visibility</p:attrName>
                                        </p:attrNameLst>
                                      </p:cBhvr>
                                      <p:to>
                                        <p:strVal val="visible"/>
                                      </p:to>
                                    </p:set>
                                    <p:anim calcmode="lin" valueType="num">
                                      <p:cBhvr additive="base">
                                        <p:cTn id="69" dur="500" fill="hold"/>
                                        <p:tgtEl>
                                          <p:spTgt spid="55"/>
                                        </p:tgtEl>
                                        <p:attrNameLst>
                                          <p:attrName>ppt_x</p:attrName>
                                        </p:attrNameLst>
                                      </p:cBhvr>
                                      <p:tavLst>
                                        <p:tav tm="0">
                                          <p:val>
                                            <p:strVal val="#ppt_x"/>
                                          </p:val>
                                        </p:tav>
                                        <p:tav tm="100000">
                                          <p:val>
                                            <p:strVal val="#ppt_x"/>
                                          </p:val>
                                        </p:tav>
                                      </p:tavLst>
                                    </p:anim>
                                    <p:anim calcmode="lin" valueType="num">
                                      <p:cBhvr additive="base">
                                        <p:cTn id="70" dur="500" fill="hold"/>
                                        <p:tgtEl>
                                          <p:spTgt spid="55"/>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57"/>
                                        </p:tgtEl>
                                        <p:attrNameLst>
                                          <p:attrName>style.visibility</p:attrName>
                                        </p:attrNameLst>
                                      </p:cBhvr>
                                      <p:to>
                                        <p:strVal val="visible"/>
                                      </p:to>
                                    </p:set>
                                    <p:anim calcmode="lin" valueType="num">
                                      <p:cBhvr additive="base">
                                        <p:cTn id="73" dur="500" fill="hold"/>
                                        <p:tgtEl>
                                          <p:spTgt spid="57"/>
                                        </p:tgtEl>
                                        <p:attrNameLst>
                                          <p:attrName>ppt_x</p:attrName>
                                        </p:attrNameLst>
                                      </p:cBhvr>
                                      <p:tavLst>
                                        <p:tav tm="0">
                                          <p:val>
                                            <p:strVal val="#ppt_x"/>
                                          </p:val>
                                        </p:tav>
                                        <p:tav tm="100000">
                                          <p:val>
                                            <p:strVal val="#ppt_x"/>
                                          </p:val>
                                        </p:tav>
                                      </p:tavLst>
                                    </p:anim>
                                    <p:anim calcmode="lin" valueType="num">
                                      <p:cBhvr additive="base">
                                        <p:cTn id="74" dur="500" fill="hold"/>
                                        <p:tgtEl>
                                          <p:spTgt spid="57"/>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44"/>
                                        </p:tgtEl>
                                        <p:attrNameLst>
                                          <p:attrName>style.visibility</p:attrName>
                                        </p:attrNameLst>
                                      </p:cBhvr>
                                      <p:to>
                                        <p:strVal val="visible"/>
                                      </p:to>
                                    </p:set>
                                    <p:anim calcmode="lin" valueType="num">
                                      <p:cBhvr additive="base">
                                        <p:cTn id="77" dur="500" fill="hold"/>
                                        <p:tgtEl>
                                          <p:spTgt spid="44"/>
                                        </p:tgtEl>
                                        <p:attrNameLst>
                                          <p:attrName>ppt_x</p:attrName>
                                        </p:attrNameLst>
                                      </p:cBhvr>
                                      <p:tavLst>
                                        <p:tav tm="0">
                                          <p:val>
                                            <p:strVal val="#ppt_x"/>
                                          </p:val>
                                        </p:tav>
                                        <p:tav tm="100000">
                                          <p:val>
                                            <p:strVal val="#ppt_x"/>
                                          </p:val>
                                        </p:tav>
                                      </p:tavLst>
                                    </p:anim>
                                    <p:anim calcmode="lin" valueType="num">
                                      <p:cBhvr additive="base">
                                        <p:cTn id="78" dur="500" fill="hold"/>
                                        <p:tgtEl>
                                          <p:spTgt spid="44"/>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58"/>
                                        </p:tgtEl>
                                        <p:attrNameLst>
                                          <p:attrName>style.visibility</p:attrName>
                                        </p:attrNameLst>
                                      </p:cBhvr>
                                      <p:to>
                                        <p:strVal val="visible"/>
                                      </p:to>
                                    </p:set>
                                    <p:anim calcmode="lin" valueType="num">
                                      <p:cBhvr additive="base">
                                        <p:cTn id="81" dur="500" fill="hold"/>
                                        <p:tgtEl>
                                          <p:spTgt spid="58"/>
                                        </p:tgtEl>
                                        <p:attrNameLst>
                                          <p:attrName>ppt_x</p:attrName>
                                        </p:attrNameLst>
                                      </p:cBhvr>
                                      <p:tavLst>
                                        <p:tav tm="0">
                                          <p:val>
                                            <p:strVal val="#ppt_x"/>
                                          </p:val>
                                        </p:tav>
                                        <p:tav tm="100000">
                                          <p:val>
                                            <p:strVal val="#ppt_x"/>
                                          </p:val>
                                        </p:tav>
                                      </p:tavLst>
                                    </p:anim>
                                    <p:anim calcmode="lin" valueType="num">
                                      <p:cBhvr additive="base">
                                        <p:cTn id="82" dur="500" fill="hold"/>
                                        <p:tgtEl>
                                          <p:spTgt spid="58"/>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45"/>
                                        </p:tgtEl>
                                        <p:attrNameLst>
                                          <p:attrName>style.visibility</p:attrName>
                                        </p:attrNameLst>
                                      </p:cBhvr>
                                      <p:to>
                                        <p:strVal val="visible"/>
                                      </p:to>
                                    </p:set>
                                    <p:anim calcmode="lin" valueType="num">
                                      <p:cBhvr additive="base">
                                        <p:cTn id="85" dur="500" fill="hold"/>
                                        <p:tgtEl>
                                          <p:spTgt spid="45"/>
                                        </p:tgtEl>
                                        <p:attrNameLst>
                                          <p:attrName>ppt_x</p:attrName>
                                        </p:attrNameLst>
                                      </p:cBhvr>
                                      <p:tavLst>
                                        <p:tav tm="0">
                                          <p:val>
                                            <p:strVal val="#ppt_x"/>
                                          </p:val>
                                        </p:tav>
                                        <p:tav tm="100000">
                                          <p:val>
                                            <p:strVal val="#ppt_x"/>
                                          </p:val>
                                        </p:tav>
                                      </p:tavLst>
                                    </p:anim>
                                    <p:anim calcmode="lin" valueType="num">
                                      <p:cBhvr additive="base">
                                        <p:cTn id="86" dur="500" fill="hold"/>
                                        <p:tgtEl>
                                          <p:spTgt spid="45"/>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46"/>
                                        </p:tgtEl>
                                        <p:attrNameLst>
                                          <p:attrName>style.visibility</p:attrName>
                                        </p:attrNameLst>
                                      </p:cBhvr>
                                      <p:to>
                                        <p:strVal val="visible"/>
                                      </p:to>
                                    </p:set>
                                    <p:anim calcmode="lin" valueType="num">
                                      <p:cBhvr additive="base">
                                        <p:cTn id="89" dur="500" fill="hold"/>
                                        <p:tgtEl>
                                          <p:spTgt spid="46"/>
                                        </p:tgtEl>
                                        <p:attrNameLst>
                                          <p:attrName>ppt_x</p:attrName>
                                        </p:attrNameLst>
                                      </p:cBhvr>
                                      <p:tavLst>
                                        <p:tav tm="0">
                                          <p:val>
                                            <p:strVal val="#ppt_x"/>
                                          </p:val>
                                        </p:tav>
                                        <p:tav tm="100000">
                                          <p:val>
                                            <p:strVal val="#ppt_x"/>
                                          </p:val>
                                        </p:tav>
                                      </p:tavLst>
                                    </p:anim>
                                    <p:anim calcmode="lin" valueType="num">
                                      <p:cBhvr additive="base">
                                        <p:cTn id="90" dur="500" fill="hold"/>
                                        <p:tgtEl>
                                          <p:spTgt spid="46"/>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59"/>
                                        </p:tgtEl>
                                        <p:attrNameLst>
                                          <p:attrName>style.visibility</p:attrName>
                                        </p:attrNameLst>
                                      </p:cBhvr>
                                      <p:to>
                                        <p:strVal val="visible"/>
                                      </p:to>
                                    </p:set>
                                    <p:anim calcmode="lin" valueType="num">
                                      <p:cBhvr additive="base">
                                        <p:cTn id="93" dur="500" fill="hold"/>
                                        <p:tgtEl>
                                          <p:spTgt spid="59"/>
                                        </p:tgtEl>
                                        <p:attrNameLst>
                                          <p:attrName>ppt_x</p:attrName>
                                        </p:attrNameLst>
                                      </p:cBhvr>
                                      <p:tavLst>
                                        <p:tav tm="0">
                                          <p:val>
                                            <p:strVal val="#ppt_x"/>
                                          </p:val>
                                        </p:tav>
                                        <p:tav tm="100000">
                                          <p:val>
                                            <p:strVal val="#ppt_x"/>
                                          </p:val>
                                        </p:tav>
                                      </p:tavLst>
                                    </p:anim>
                                    <p:anim calcmode="lin" valueType="num">
                                      <p:cBhvr additive="base">
                                        <p:cTn id="94" dur="500" fill="hold"/>
                                        <p:tgtEl>
                                          <p:spTgt spid="59"/>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47"/>
                                        </p:tgtEl>
                                        <p:attrNameLst>
                                          <p:attrName>style.visibility</p:attrName>
                                        </p:attrNameLst>
                                      </p:cBhvr>
                                      <p:to>
                                        <p:strVal val="visible"/>
                                      </p:to>
                                    </p:set>
                                    <p:anim calcmode="lin" valueType="num">
                                      <p:cBhvr additive="base">
                                        <p:cTn id="97" dur="500" fill="hold"/>
                                        <p:tgtEl>
                                          <p:spTgt spid="47"/>
                                        </p:tgtEl>
                                        <p:attrNameLst>
                                          <p:attrName>ppt_x</p:attrName>
                                        </p:attrNameLst>
                                      </p:cBhvr>
                                      <p:tavLst>
                                        <p:tav tm="0">
                                          <p:val>
                                            <p:strVal val="#ppt_x"/>
                                          </p:val>
                                        </p:tav>
                                        <p:tav tm="100000">
                                          <p:val>
                                            <p:strVal val="#ppt_x"/>
                                          </p:val>
                                        </p:tav>
                                      </p:tavLst>
                                    </p:anim>
                                    <p:anim calcmode="lin" valueType="num">
                                      <p:cBhvr additive="base">
                                        <p:cTn id="98" dur="500" fill="hold"/>
                                        <p:tgtEl>
                                          <p:spTgt spid="47"/>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60"/>
                                        </p:tgtEl>
                                        <p:attrNameLst>
                                          <p:attrName>style.visibility</p:attrName>
                                        </p:attrNameLst>
                                      </p:cBhvr>
                                      <p:to>
                                        <p:strVal val="visible"/>
                                      </p:to>
                                    </p:set>
                                    <p:anim calcmode="lin" valueType="num">
                                      <p:cBhvr additive="base">
                                        <p:cTn id="101" dur="500" fill="hold"/>
                                        <p:tgtEl>
                                          <p:spTgt spid="60"/>
                                        </p:tgtEl>
                                        <p:attrNameLst>
                                          <p:attrName>ppt_x</p:attrName>
                                        </p:attrNameLst>
                                      </p:cBhvr>
                                      <p:tavLst>
                                        <p:tav tm="0">
                                          <p:val>
                                            <p:strVal val="#ppt_x"/>
                                          </p:val>
                                        </p:tav>
                                        <p:tav tm="100000">
                                          <p:val>
                                            <p:strVal val="#ppt_x"/>
                                          </p:val>
                                        </p:tav>
                                      </p:tavLst>
                                    </p:anim>
                                    <p:anim calcmode="lin" valueType="num">
                                      <p:cBhvr additive="base">
                                        <p:cTn id="102" dur="500" fill="hold"/>
                                        <p:tgtEl>
                                          <p:spTgt spid="60"/>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48"/>
                                        </p:tgtEl>
                                        <p:attrNameLst>
                                          <p:attrName>style.visibility</p:attrName>
                                        </p:attrNameLst>
                                      </p:cBhvr>
                                      <p:to>
                                        <p:strVal val="visible"/>
                                      </p:to>
                                    </p:set>
                                    <p:anim calcmode="lin" valueType="num">
                                      <p:cBhvr additive="base">
                                        <p:cTn id="105" dur="500" fill="hold"/>
                                        <p:tgtEl>
                                          <p:spTgt spid="48"/>
                                        </p:tgtEl>
                                        <p:attrNameLst>
                                          <p:attrName>ppt_x</p:attrName>
                                        </p:attrNameLst>
                                      </p:cBhvr>
                                      <p:tavLst>
                                        <p:tav tm="0">
                                          <p:val>
                                            <p:strVal val="#ppt_x"/>
                                          </p:val>
                                        </p:tav>
                                        <p:tav tm="100000">
                                          <p:val>
                                            <p:strVal val="#ppt_x"/>
                                          </p:val>
                                        </p:tav>
                                      </p:tavLst>
                                    </p:anim>
                                    <p:anim calcmode="lin" valueType="num">
                                      <p:cBhvr additive="base">
                                        <p:cTn id="106" dur="500" fill="hold"/>
                                        <p:tgtEl>
                                          <p:spTgt spid="48"/>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61"/>
                                        </p:tgtEl>
                                        <p:attrNameLst>
                                          <p:attrName>style.visibility</p:attrName>
                                        </p:attrNameLst>
                                      </p:cBhvr>
                                      <p:to>
                                        <p:strVal val="visible"/>
                                      </p:to>
                                    </p:set>
                                    <p:anim calcmode="lin" valueType="num">
                                      <p:cBhvr additive="base">
                                        <p:cTn id="109" dur="500" fill="hold"/>
                                        <p:tgtEl>
                                          <p:spTgt spid="61"/>
                                        </p:tgtEl>
                                        <p:attrNameLst>
                                          <p:attrName>ppt_x</p:attrName>
                                        </p:attrNameLst>
                                      </p:cBhvr>
                                      <p:tavLst>
                                        <p:tav tm="0">
                                          <p:val>
                                            <p:strVal val="#ppt_x"/>
                                          </p:val>
                                        </p:tav>
                                        <p:tav tm="100000">
                                          <p:val>
                                            <p:strVal val="#ppt_x"/>
                                          </p:val>
                                        </p:tav>
                                      </p:tavLst>
                                    </p:anim>
                                    <p:anim calcmode="lin" valueType="num">
                                      <p:cBhvr additive="base">
                                        <p:cTn id="110" dur="500" fill="hold"/>
                                        <p:tgtEl>
                                          <p:spTgt spid="61"/>
                                        </p:tgtEl>
                                        <p:attrNameLst>
                                          <p:attrName>ppt_y</p:attrName>
                                        </p:attrNameLst>
                                      </p:cBhvr>
                                      <p:tavLst>
                                        <p:tav tm="0">
                                          <p:val>
                                            <p:strVal val="1+#ppt_h/2"/>
                                          </p:val>
                                        </p:tav>
                                        <p:tav tm="100000">
                                          <p:val>
                                            <p:strVal val="#ppt_y"/>
                                          </p:val>
                                        </p:tav>
                                      </p:tavLst>
                                    </p:anim>
                                  </p:childTnLst>
                                </p:cTn>
                              </p:par>
                              <p:par>
                                <p:cTn id="111" presetID="2" presetClass="entr" presetSubtype="4" fill="hold" nodeType="withEffect">
                                  <p:stCondLst>
                                    <p:cond delay="0"/>
                                  </p:stCondLst>
                                  <p:childTnLst>
                                    <p:set>
                                      <p:cBhvr>
                                        <p:cTn id="112" dur="1" fill="hold">
                                          <p:stCondLst>
                                            <p:cond delay="0"/>
                                          </p:stCondLst>
                                        </p:cTn>
                                        <p:tgtEl>
                                          <p:spTgt spid="49"/>
                                        </p:tgtEl>
                                        <p:attrNameLst>
                                          <p:attrName>style.visibility</p:attrName>
                                        </p:attrNameLst>
                                      </p:cBhvr>
                                      <p:to>
                                        <p:strVal val="visible"/>
                                      </p:to>
                                    </p:set>
                                    <p:anim calcmode="lin" valueType="num">
                                      <p:cBhvr additive="base">
                                        <p:cTn id="113" dur="500" fill="hold"/>
                                        <p:tgtEl>
                                          <p:spTgt spid="49"/>
                                        </p:tgtEl>
                                        <p:attrNameLst>
                                          <p:attrName>ppt_x</p:attrName>
                                        </p:attrNameLst>
                                      </p:cBhvr>
                                      <p:tavLst>
                                        <p:tav tm="0">
                                          <p:val>
                                            <p:strVal val="#ppt_x"/>
                                          </p:val>
                                        </p:tav>
                                        <p:tav tm="100000">
                                          <p:val>
                                            <p:strVal val="#ppt_x"/>
                                          </p:val>
                                        </p:tav>
                                      </p:tavLst>
                                    </p:anim>
                                    <p:anim calcmode="lin" valueType="num">
                                      <p:cBhvr additive="base">
                                        <p:cTn id="114" dur="500" fill="hold"/>
                                        <p:tgtEl>
                                          <p:spTgt spid="49"/>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62"/>
                                        </p:tgtEl>
                                        <p:attrNameLst>
                                          <p:attrName>style.visibility</p:attrName>
                                        </p:attrNameLst>
                                      </p:cBhvr>
                                      <p:to>
                                        <p:strVal val="visible"/>
                                      </p:to>
                                    </p:set>
                                    <p:anim calcmode="lin" valueType="num">
                                      <p:cBhvr additive="base">
                                        <p:cTn id="117" dur="500" fill="hold"/>
                                        <p:tgtEl>
                                          <p:spTgt spid="62"/>
                                        </p:tgtEl>
                                        <p:attrNameLst>
                                          <p:attrName>ppt_x</p:attrName>
                                        </p:attrNameLst>
                                      </p:cBhvr>
                                      <p:tavLst>
                                        <p:tav tm="0">
                                          <p:val>
                                            <p:strVal val="#ppt_x"/>
                                          </p:val>
                                        </p:tav>
                                        <p:tav tm="100000">
                                          <p:val>
                                            <p:strVal val="#ppt_x"/>
                                          </p:val>
                                        </p:tav>
                                      </p:tavLst>
                                    </p:anim>
                                    <p:anim calcmode="lin" valueType="num">
                                      <p:cBhvr additive="base">
                                        <p:cTn id="118" dur="500" fill="hold"/>
                                        <p:tgtEl>
                                          <p:spTgt spid="62"/>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50"/>
                                        </p:tgtEl>
                                        <p:attrNameLst>
                                          <p:attrName>style.visibility</p:attrName>
                                        </p:attrNameLst>
                                      </p:cBhvr>
                                      <p:to>
                                        <p:strVal val="visible"/>
                                      </p:to>
                                    </p:set>
                                    <p:anim calcmode="lin" valueType="num">
                                      <p:cBhvr additive="base">
                                        <p:cTn id="121" dur="500" fill="hold"/>
                                        <p:tgtEl>
                                          <p:spTgt spid="50"/>
                                        </p:tgtEl>
                                        <p:attrNameLst>
                                          <p:attrName>ppt_x</p:attrName>
                                        </p:attrNameLst>
                                      </p:cBhvr>
                                      <p:tavLst>
                                        <p:tav tm="0">
                                          <p:val>
                                            <p:strVal val="#ppt_x"/>
                                          </p:val>
                                        </p:tav>
                                        <p:tav tm="100000">
                                          <p:val>
                                            <p:strVal val="#ppt_x"/>
                                          </p:val>
                                        </p:tav>
                                      </p:tavLst>
                                    </p:anim>
                                    <p:anim calcmode="lin" valueType="num">
                                      <p:cBhvr additive="base">
                                        <p:cTn id="122" dur="500" fill="hold"/>
                                        <p:tgtEl>
                                          <p:spTgt spid="50"/>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63"/>
                                        </p:tgtEl>
                                        <p:attrNameLst>
                                          <p:attrName>style.visibility</p:attrName>
                                        </p:attrNameLst>
                                      </p:cBhvr>
                                      <p:to>
                                        <p:strVal val="visible"/>
                                      </p:to>
                                    </p:set>
                                    <p:anim calcmode="lin" valueType="num">
                                      <p:cBhvr additive="base">
                                        <p:cTn id="125" dur="500" fill="hold"/>
                                        <p:tgtEl>
                                          <p:spTgt spid="63"/>
                                        </p:tgtEl>
                                        <p:attrNameLst>
                                          <p:attrName>ppt_x</p:attrName>
                                        </p:attrNameLst>
                                      </p:cBhvr>
                                      <p:tavLst>
                                        <p:tav tm="0">
                                          <p:val>
                                            <p:strVal val="#ppt_x"/>
                                          </p:val>
                                        </p:tav>
                                        <p:tav tm="100000">
                                          <p:val>
                                            <p:strVal val="#ppt_x"/>
                                          </p:val>
                                        </p:tav>
                                      </p:tavLst>
                                    </p:anim>
                                    <p:anim calcmode="lin" valueType="num">
                                      <p:cBhvr additive="base">
                                        <p:cTn id="126" dur="500" fill="hold"/>
                                        <p:tgtEl>
                                          <p:spTgt spid="63"/>
                                        </p:tgtEl>
                                        <p:attrNameLst>
                                          <p:attrName>ppt_y</p:attrName>
                                        </p:attrNameLst>
                                      </p:cBhvr>
                                      <p:tavLst>
                                        <p:tav tm="0">
                                          <p:val>
                                            <p:strVal val="1+#ppt_h/2"/>
                                          </p:val>
                                        </p:tav>
                                        <p:tav tm="100000">
                                          <p:val>
                                            <p:strVal val="#ppt_y"/>
                                          </p:val>
                                        </p:tav>
                                      </p:tavLst>
                                    </p:anim>
                                  </p:childTnLst>
                                </p:cTn>
                              </p:par>
                              <p:par>
                                <p:cTn id="127" presetID="2" presetClass="entr" presetSubtype="4" fill="hold" nodeType="withEffect">
                                  <p:stCondLst>
                                    <p:cond delay="0"/>
                                  </p:stCondLst>
                                  <p:childTnLst>
                                    <p:set>
                                      <p:cBhvr>
                                        <p:cTn id="128" dur="1" fill="hold">
                                          <p:stCondLst>
                                            <p:cond delay="0"/>
                                          </p:stCondLst>
                                        </p:cTn>
                                        <p:tgtEl>
                                          <p:spTgt spid="51"/>
                                        </p:tgtEl>
                                        <p:attrNameLst>
                                          <p:attrName>style.visibility</p:attrName>
                                        </p:attrNameLst>
                                      </p:cBhvr>
                                      <p:to>
                                        <p:strVal val="visible"/>
                                      </p:to>
                                    </p:set>
                                    <p:anim calcmode="lin" valueType="num">
                                      <p:cBhvr additive="base">
                                        <p:cTn id="129" dur="500" fill="hold"/>
                                        <p:tgtEl>
                                          <p:spTgt spid="51"/>
                                        </p:tgtEl>
                                        <p:attrNameLst>
                                          <p:attrName>ppt_x</p:attrName>
                                        </p:attrNameLst>
                                      </p:cBhvr>
                                      <p:tavLst>
                                        <p:tav tm="0">
                                          <p:val>
                                            <p:strVal val="#ppt_x"/>
                                          </p:val>
                                        </p:tav>
                                        <p:tav tm="100000">
                                          <p:val>
                                            <p:strVal val="#ppt_x"/>
                                          </p:val>
                                        </p:tav>
                                      </p:tavLst>
                                    </p:anim>
                                    <p:anim calcmode="lin" valueType="num">
                                      <p:cBhvr additive="base">
                                        <p:cTn id="130" dur="500" fill="hold"/>
                                        <p:tgtEl>
                                          <p:spTgt spid="51"/>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64"/>
                                        </p:tgtEl>
                                        <p:attrNameLst>
                                          <p:attrName>style.visibility</p:attrName>
                                        </p:attrNameLst>
                                      </p:cBhvr>
                                      <p:to>
                                        <p:strVal val="visible"/>
                                      </p:to>
                                    </p:set>
                                    <p:anim calcmode="lin" valueType="num">
                                      <p:cBhvr additive="base">
                                        <p:cTn id="133" dur="500" fill="hold"/>
                                        <p:tgtEl>
                                          <p:spTgt spid="64"/>
                                        </p:tgtEl>
                                        <p:attrNameLst>
                                          <p:attrName>ppt_x</p:attrName>
                                        </p:attrNameLst>
                                      </p:cBhvr>
                                      <p:tavLst>
                                        <p:tav tm="0">
                                          <p:val>
                                            <p:strVal val="#ppt_x"/>
                                          </p:val>
                                        </p:tav>
                                        <p:tav tm="100000">
                                          <p:val>
                                            <p:strVal val="#ppt_x"/>
                                          </p:val>
                                        </p:tav>
                                      </p:tavLst>
                                    </p:anim>
                                    <p:anim calcmode="lin" valueType="num">
                                      <p:cBhvr additive="base">
                                        <p:cTn id="134"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2" presetClass="entr" presetSubtype="4" fill="hold" nodeType="clickEffect">
                                  <p:stCondLst>
                                    <p:cond delay="0"/>
                                  </p:stCondLst>
                                  <p:childTnLst>
                                    <p:set>
                                      <p:cBhvr>
                                        <p:cTn id="138" dur="1" fill="hold">
                                          <p:stCondLst>
                                            <p:cond delay="0"/>
                                          </p:stCondLst>
                                        </p:cTn>
                                        <p:tgtEl>
                                          <p:spTgt spid="99"/>
                                        </p:tgtEl>
                                        <p:attrNameLst>
                                          <p:attrName>style.visibility</p:attrName>
                                        </p:attrNameLst>
                                      </p:cBhvr>
                                      <p:to>
                                        <p:strVal val="visible"/>
                                      </p:to>
                                    </p:set>
                                    <p:animEffect transition="in" filter="wipe(down)">
                                      <p:cBhvr>
                                        <p:cTn id="139" dur="500"/>
                                        <p:tgtEl>
                                          <p:spTgt spid="99"/>
                                        </p:tgtEl>
                                      </p:cBhvr>
                                    </p:animEffect>
                                  </p:childTnLst>
                                </p:cTn>
                              </p:par>
                              <p:par>
                                <p:cTn id="140" presetID="22" presetClass="entr" presetSubtype="4" fill="hold" nodeType="withEffect">
                                  <p:stCondLst>
                                    <p:cond delay="0"/>
                                  </p:stCondLst>
                                  <p:childTnLst>
                                    <p:set>
                                      <p:cBhvr>
                                        <p:cTn id="141" dur="1" fill="hold">
                                          <p:stCondLst>
                                            <p:cond delay="0"/>
                                          </p:stCondLst>
                                        </p:cTn>
                                        <p:tgtEl>
                                          <p:spTgt spid="103"/>
                                        </p:tgtEl>
                                        <p:attrNameLst>
                                          <p:attrName>style.visibility</p:attrName>
                                        </p:attrNameLst>
                                      </p:cBhvr>
                                      <p:to>
                                        <p:strVal val="visible"/>
                                      </p:to>
                                    </p:set>
                                    <p:animEffect transition="in" filter="wipe(down)">
                                      <p:cBhvr>
                                        <p:cTn id="142" dur="500"/>
                                        <p:tgtEl>
                                          <p:spTgt spid="103"/>
                                        </p:tgtEl>
                                      </p:cBhvr>
                                    </p:animEffect>
                                  </p:childTnLst>
                                </p:cTn>
                              </p:par>
                              <p:par>
                                <p:cTn id="143" presetID="22" presetClass="entr" presetSubtype="4" fill="hold" nodeType="withEffect">
                                  <p:stCondLst>
                                    <p:cond delay="0"/>
                                  </p:stCondLst>
                                  <p:childTnLst>
                                    <p:set>
                                      <p:cBhvr>
                                        <p:cTn id="144" dur="1" fill="hold">
                                          <p:stCondLst>
                                            <p:cond delay="0"/>
                                          </p:stCondLst>
                                        </p:cTn>
                                        <p:tgtEl>
                                          <p:spTgt spid="180"/>
                                        </p:tgtEl>
                                        <p:attrNameLst>
                                          <p:attrName>style.visibility</p:attrName>
                                        </p:attrNameLst>
                                      </p:cBhvr>
                                      <p:to>
                                        <p:strVal val="visible"/>
                                      </p:to>
                                    </p:set>
                                    <p:animEffect transition="in" filter="wipe(down)">
                                      <p:cBhvr>
                                        <p:cTn id="145" dur="500"/>
                                        <p:tgtEl>
                                          <p:spTgt spid="180"/>
                                        </p:tgtEl>
                                      </p:cBhvr>
                                    </p:animEffect>
                                  </p:childTnLst>
                                </p:cTn>
                              </p:par>
                              <p:par>
                                <p:cTn id="146" presetID="22" presetClass="entr" presetSubtype="4" fill="hold" nodeType="withEffect">
                                  <p:stCondLst>
                                    <p:cond delay="0"/>
                                  </p:stCondLst>
                                  <p:childTnLst>
                                    <p:set>
                                      <p:cBhvr>
                                        <p:cTn id="147" dur="1" fill="hold">
                                          <p:stCondLst>
                                            <p:cond delay="0"/>
                                          </p:stCondLst>
                                        </p:cTn>
                                        <p:tgtEl>
                                          <p:spTgt spid="127"/>
                                        </p:tgtEl>
                                        <p:attrNameLst>
                                          <p:attrName>style.visibility</p:attrName>
                                        </p:attrNameLst>
                                      </p:cBhvr>
                                      <p:to>
                                        <p:strVal val="visible"/>
                                      </p:to>
                                    </p:set>
                                    <p:animEffect transition="in" filter="wipe(down)">
                                      <p:cBhvr>
                                        <p:cTn id="148" dur="500"/>
                                        <p:tgtEl>
                                          <p:spTgt spid="127"/>
                                        </p:tgtEl>
                                      </p:cBhvr>
                                    </p:animEffect>
                                  </p:childTnLst>
                                </p:cTn>
                              </p:par>
                              <p:par>
                                <p:cTn id="149" presetID="22" presetClass="entr" presetSubtype="4" fill="hold" nodeType="withEffect">
                                  <p:stCondLst>
                                    <p:cond delay="0"/>
                                  </p:stCondLst>
                                  <p:childTnLst>
                                    <p:set>
                                      <p:cBhvr>
                                        <p:cTn id="150" dur="1" fill="hold">
                                          <p:stCondLst>
                                            <p:cond delay="0"/>
                                          </p:stCondLst>
                                        </p:cTn>
                                        <p:tgtEl>
                                          <p:spTgt spid="133"/>
                                        </p:tgtEl>
                                        <p:attrNameLst>
                                          <p:attrName>style.visibility</p:attrName>
                                        </p:attrNameLst>
                                      </p:cBhvr>
                                      <p:to>
                                        <p:strVal val="visible"/>
                                      </p:to>
                                    </p:set>
                                    <p:animEffect transition="in" filter="wipe(down)">
                                      <p:cBhvr>
                                        <p:cTn id="151" dur="500"/>
                                        <p:tgtEl>
                                          <p:spTgt spid="133"/>
                                        </p:tgtEl>
                                      </p:cBhvr>
                                    </p:animEffect>
                                  </p:childTnLst>
                                </p:cTn>
                              </p:par>
                            </p:childTnLst>
                          </p:cTn>
                        </p:par>
                      </p:childTnLst>
                    </p:cTn>
                  </p:par>
                  <p:par>
                    <p:cTn id="152" fill="hold">
                      <p:stCondLst>
                        <p:cond delay="indefinite"/>
                      </p:stCondLst>
                      <p:childTnLst>
                        <p:par>
                          <p:cTn id="153" fill="hold">
                            <p:stCondLst>
                              <p:cond delay="0"/>
                            </p:stCondLst>
                            <p:childTnLst>
                              <p:par>
                                <p:cTn id="154" presetID="1" presetClass="exit" presetSubtype="0" fill="hold" nodeType="clickEffect">
                                  <p:stCondLst>
                                    <p:cond delay="0"/>
                                  </p:stCondLst>
                                  <p:childTnLst>
                                    <p:set>
                                      <p:cBhvr>
                                        <p:cTn id="155" dur="1" fill="hold">
                                          <p:stCondLst>
                                            <p:cond delay="0"/>
                                          </p:stCondLst>
                                        </p:cTn>
                                        <p:tgtEl>
                                          <p:spTgt spid="99"/>
                                        </p:tgtEl>
                                        <p:attrNameLst>
                                          <p:attrName>style.visibility</p:attrName>
                                        </p:attrNameLst>
                                      </p:cBhvr>
                                      <p:to>
                                        <p:strVal val="hidden"/>
                                      </p:to>
                                    </p:set>
                                  </p:childTnLst>
                                </p:cTn>
                              </p:par>
                              <p:par>
                                <p:cTn id="156" presetID="1" presetClass="exit" presetSubtype="0" fill="hold" nodeType="withEffect">
                                  <p:stCondLst>
                                    <p:cond delay="0"/>
                                  </p:stCondLst>
                                  <p:childTnLst>
                                    <p:set>
                                      <p:cBhvr>
                                        <p:cTn id="157" dur="1" fill="hold">
                                          <p:stCondLst>
                                            <p:cond delay="0"/>
                                          </p:stCondLst>
                                        </p:cTn>
                                        <p:tgtEl>
                                          <p:spTgt spid="103"/>
                                        </p:tgtEl>
                                        <p:attrNameLst>
                                          <p:attrName>style.visibility</p:attrName>
                                        </p:attrNameLst>
                                      </p:cBhvr>
                                      <p:to>
                                        <p:strVal val="hidden"/>
                                      </p:to>
                                    </p:set>
                                  </p:childTnLst>
                                </p:cTn>
                              </p:par>
                              <p:par>
                                <p:cTn id="158" presetID="1" presetClass="exit" presetSubtype="0" fill="hold" nodeType="withEffect">
                                  <p:stCondLst>
                                    <p:cond delay="0"/>
                                  </p:stCondLst>
                                  <p:childTnLst>
                                    <p:set>
                                      <p:cBhvr>
                                        <p:cTn id="159" dur="1" fill="hold">
                                          <p:stCondLst>
                                            <p:cond delay="0"/>
                                          </p:stCondLst>
                                        </p:cTn>
                                        <p:tgtEl>
                                          <p:spTgt spid="180"/>
                                        </p:tgtEl>
                                        <p:attrNameLst>
                                          <p:attrName>style.visibility</p:attrName>
                                        </p:attrNameLst>
                                      </p:cBhvr>
                                      <p:to>
                                        <p:strVal val="hidden"/>
                                      </p:to>
                                    </p:set>
                                  </p:childTnLst>
                                </p:cTn>
                              </p:par>
                              <p:par>
                                <p:cTn id="160" presetID="1" presetClass="exit" presetSubtype="0" fill="hold" nodeType="withEffect">
                                  <p:stCondLst>
                                    <p:cond delay="0"/>
                                  </p:stCondLst>
                                  <p:childTnLst>
                                    <p:set>
                                      <p:cBhvr>
                                        <p:cTn id="161" dur="1" fill="hold">
                                          <p:stCondLst>
                                            <p:cond delay="0"/>
                                          </p:stCondLst>
                                        </p:cTn>
                                        <p:tgtEl>
                                          <p:spTgt spid="127"/>
                                        </p:tgtEl>
                                        <p:attrNameLst>
                                          <p:attrName>style.visibility</p:attrName>
                                        </p:attrNameLst>
                                      </p:cBhvr>
                                      <p:to>
                                        <p:strVal val="hidden"/>
                                      </p:to>
                                    </p:set>
                                  </p:childTnLst>
                                </p:cTn>
                              </p:par>
                              <p:par>
                                <p:cTn id="162" presetID="1" presetClass="exit" presetSubtype="0" fill="hold" nodeType="withEffect">
                                  <p:stCondLst>
                                    <p:cond delay="0"/>
                                  </p:stCondLst>
                                  <p:childTnLst>
                                    <p:set>
                                      <p:cBhvr>
                                        <p:cTn id="163" dur="1" fill="hold">
                                          <p:stCondLst>
                                            <p:cond delay="0"/>
                                          </p:stCondLst>
                                        </p:cTn>
                                        <p:tgtEl>
                                          <p:spTgt spid="133"/>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22" presetClass="entr" presetSubtype="2" fill="hold" nodeType="clickEffect">
                                  <p:stCondLst>
                                    <p:cond delay="0"/>
                                  </p:stCondLst>
                                  <p:childTnLst>
                                    <p:set>
                                      <p:cBhvr>
                                        <p:cTn id="167" dur="1" fill="hold">
                                          <p:stCondLst>
                                            <p:cond delay="0"/>
                                          </p:stCondLst>
                                        </p:cTn>
                                        <p:tgtEl>
                                          <p:spTgt spid="155"/>
                                        </p:tgtEl>
                                        <p:attrNameLst>
                                          <p:attrName>style.visibility</p:attrName>
                                        </p:attrNameLst>
                                      </p:cBhvr>
                                      <p:to>
                                        <p:strVal val="visible"/>
                                      </p:to>
                                    </p:set>
                                    <p:animEffect transition="in" filter="wipe(right)">
                                      <p:cBhvr>
                                        <p:cTn id="168" dur="500"/>
                                        <p:tgtEl>
                                          <p:spTgt spid="155"/>
                                        </p:tgtEl>
                                      </p:cBhvr>
                                    </p:animEffect>
                                  </p:childTnLst>
                                </p:cTn>
                              </p:par>
                              <p:par>
                                <p:cTn id="169" presetID="22" presetClass="entr" presetSubtype="2" fill="hold" nodeType="withEffect">
                                  <p:stCondLst>
                                    <p:cond delay="0"/>
                                  </p:stCondLst>
                                  <p:childTnLst>
                                    <p:set>
                                      <p:cBhvr>
                                        <p:cTn id="170" dur="1" fill="hold">
                                          <p:stCondLst>
                                            <p:cond delay="0"/>
                                          </p:stCondLst>
                                        </p:cTn>
                                        <p:tgtEl>
                                          <p:spTgt spid="106"/>
                                        </p:tgtEl>
                                        <p:attrNameLst>
                                          <p:attrName>style.visibility</p:attrName>
                                        </p:attrNameLst>
                                      </p:cBhvr>
                                      <p:to>
                                        <p:strVal val="visible"/>
                                      </p:to>
                                    </p:set>
                                    <p:animEffect transition="in" filter="wipe(right)">
                                      <p:cBhvr>
                                        <p:cTn id="171" dur="500"/>
                                        <p:tgtEl>
                                          <p:spTgt spid="106"/>
                                        </p:tgtEl>
                                      </p:cBhvr>
                                    </p:animEffect>
                                  </p:childTnLst>
                                </p:cTn>
                              </p:par>
                              <p:par>
                                <p:cTn id="172" presetID="22" presetClass="entr" presetSubtype="2" fill="hold" nodeType="withEffect">
                                  <p:stCondLst>
                                    <p:cond delay="0"/>
                                  </p:stCondLst>
                                  <p:childTnLst>
                                    <p:set>
                                      <p:cBhvr>
                                        <p:cTn id="173" dur="1" fill="hold">
                                          <p:stCondLst>
                                            <p:cond delay="0"/>
                                          </p:stCondLst>
                                        </p:cTn>
                                        <p:tgtEl>
                                          <p:spTgt spid="118"/>
                                        </p:tgtEl>
                                        <p:attrNameLst>
                                          <p:attrName>style.visibility</p:attrName>
                                        </p:attrNameLst>
                                      </p:cBhvr>
                                      <p:to>
                                        <p:strVal val="visible"/>
                                      </p:to>
                                    </p:set>
                                    <p:animEffect transition="in" filter="wipe(right)">
                                      <p:cBhvr>
                                        <p:cTn id="174" dur="500"/>
                                        <p:tgtEl>
                                          <p:spTgt spid="118"/>
                                        </p:tgtEl>
                                      </p:cBhvr>
                                    </p:animEffect>
                                  </p:childTnLst>
                                </p:cTn>
                              </p:par>
                              <p:par>
                                <p:cTn id="175" presetID="22" presetClass="entr" presetSubtype="2" fill="hold" nodeType="withEffect">
                                  <p:stCondLst>
                                    <p:cond delay="0"/>
                                  </p:stCondLst>
                                  <p:childTnLst>
                                    <p:set>
                                      <p:cBhvr>
                                        <p:cTn id="176" dur="1" fill="hold">
                                          <p:stCondLst>
                                            <p:cond delay="0"/>
                                          </p:stCondLst>
                                        </p:cTn>
                                        <p:tgtEl>
                                          <p:spTgt spid="160"/>
                                        </p:tgtEl>
                                        <p:attrNameLst>
                                          <p:attrName>style.visibility</p:attrName>
                                        </p:attrNameLst>
                                      </p:cBhvr>
                                      <p:to>
                                        <p:strVal val="visible"/>
                                      </p:to>
                                    </p:set>
                                    <p:animEffect transition="in" filter="wipe(right)">
                                      <p:cBhvr>
                                        <p:cTn id="177" dur="500"/>
                                        <p:tgtEl>
                                          <p:spTgt spid="160"/>
                                        </p:tgtEl>
                                      </p:cBhvr>
                                    </p:animEffect>
                                  </p:childTnLst>
                                </p:cTn>
                              </p:par>
                              <p:par>
                                <p:cTn id="178" presetID="22" presetClass="entr" presetSubtype="2" fill="hold" grpId="0" nodeType="withEffect">
                                  <p:stCondLst>
                                    <p:cond delay="0"/>
                                  </p:stCondLst>
                                  <p:childTnLst>
                                    <p:set>
                                      <p:cBhvr>
                                        <p:cTn id="179" dur="1" fill="hold">
                                          <p:stCondLst>
                                            <p:cond delay="0"/>
                                          </p:stCondLst>
                                        </p:cTn>
                                        <p:tgtEl>
                                          <p:spTgt spid="117"/>
                                        </p:tgtEl>
                                        <p:attrNameLst>
                                          <p:attrName>style.visibility</p:attrName>
                                        </p:attrNameLst>
                                      </p:cBhvr>
                                      <p:to>
                                        <p:strVal val="visible"/>
                                      </p:to>
                                    </p:set>
                                    <p:animEffect transition="in" filter="wipe(right)">
                                      <p:cBhvr>
                                        <p:cTn id="180" dur="500"/>
                                        <p:tgtEl>
                                          <p:spTgt spid="117"/>
                                        </p:tgtEl>
                                      </p:cBhvr>
                                    </p:animEffec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nodeType="clickEffect">
                                  <p:stCondLst>
                                    <p:cond delay="0"/>
                                  </p:stCondLst>
                                  <p:childTnLst>
                                    <p:set>
                                      <p:cBhvr>
                                        <p:cTn id="184" dur="1" fill="hold">
                                          <p:stCondLst>
                                            <p:cond delay="0"/>
                                          </p:stCondLst>
                                        </p:cTn>
                                        <p:tgtEl>
                                          <p:spTgt spid="155"/>
                                        </p:tgtEl>
                                        <p:attrNameLst>
                                          <p:attrName>style.visibility</p:attrName>
                                        </p:attrNameLst>
                                      </p:cBhvr>
                                      <p:to>
                                        <p:strVal val="hidden"/>
                                      </p:to>
                                    </p:set>
                                  </p:childTnLst>
                                </p:cTn>
                              </p:par>
                              <p:par>
                                <p:cTn id="185" presetID="1" presetClass="exit" presetSubtype="0" fill="hold" nodeType="withEffect">
                                  <p:stCondLst>
                                    <p:cond delay="0"/>
                                  </p:stCondLst>
                                  <p:childTnLst>
                                    <p:set>
                                      <p:cBhvr>
                                        <p:cTn id="186" dur="1" fill="hold">
                                          <p:stCondLst>
                                            <p:cond delay="0"/>
                                          </p:stCondLst>
                                        </p:cTn>
                                        <p:tgtEl>
                                          <p:spTgt spid="106"/>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118"/>
                                        </p:tgtEl>
                                        <p:attrNameLst>
                                          <p:attrName>style.visibility</p:attrName>
                                        </p:attrNameLst>
                                      </p:cBhvr>
                                      <p:to>
                                        <p:strVal val="hidden"/>
                                      </p:to>
                                    </p:set>
                                  </p:childTnLst>
                                </p:cTn>
                              </p:par>
                              <p:par>
                                <p:cTn id="189" presetID="1" presetClass="exit" presetSubtype="0" fill="hold" nodeType="withEffect">
                                  <p:stCondLst>
                                    <p:cond delay="0"/>
                                  </p:stCondLst>
                                  <p:childTnLst>
                                    <p:set>
                                      <p:cBhvr>
                                        <p:cTn id="190" dur="1" fill="hold">
                                          <p:stCondLst>
                                            <p:cond delay="0"/>
                                          </p:stCondLst>
                                        </p:cTn>
                                        <p:tgtEl>
                                          <p:spTgt spid="160"/>
                                        </p:tgtEl>
                                        <p:attrNameLst>
                                          <p:attrName>style.visibility</p:attrName>
                                        </p:attrNameLst>
                                      </p:cBhvr>
                                      <p:to>
                                        <p:strVal val="hidden"/>
                                      </p:to>
                                    </p:set>
                                  </p:childTnLst>
                                </p:cTn>
                              </p:par>
                              <p:par>
                                <p:cTn id="191" presetID="1" presetClass="exit" presetSubtype="0" fill="hold" grpId="1" nodeType="withEffect">
                                  <p:stCondLst>
                                    <p:cond delay="0"/>
                                  </p:stCondLst>
                                  <p:childTnLst>
                                    <p:set>
                                      <p:cBhvr>
                                        <p:cTn id="192" dur="1" fill="hold">
                                          <p:stCondLst>
                                            <p:cond delay="0"/>
                                          </p:stCondLst>
                                        </p:cTn>
                                        <p:tgtEl>
                                          <p:spTgt spid="117"/>
                                        </p:tgtEl>
                                        <p:attrNameLst>
                                          <p:attrName>style.visibility</p:attrName>
                                        </p:attrNameLst>
                                      </p:cBhvr>
                                      <p:to>
                                        <p:strVal val="hidden"/>
                                      </p:to>
                                    </p:set>
                                  </p:childTnLst>
                                </p:cTn>
                              </p:par>
                            </p:childTnLst>
                          </p:cTn>
                        </p:par>
                      </p:childTnLst>
                    </p:cTn>
                  </p:par>
                  <p:par>
                    <p:cTn id="193" fill="hold">
                      <p:stCondLst>
                        <p:cond delay="indefinite"/>
                      </p:stCondLst>
                      <p:childTnLst>
                        <p:par>
                          <p:cTn id="194" fill="hold">
                            <p:stCondLst>
                              <p:cond delay="0"/>
                            </p:stCondLst>
                            <p:childTnLst>
                              <p:par>
                                <p:cTn id="195" presetID="22" presetClass="entr" presetSubtype="2" fill="hold" nodeType="clickEffect">
                                  <p:stCondLst>
                                    <p:cond delay="0"/>
                                  </p:stCondLst>
                                  <p:childTnLst>
                                    <p:set>
                                      <p:cBhvr>
                                        <p:cTn id="196" dur="1" fill="hold">
                                          <p:stCondLst>
                                            <p:cond delay="0"/>
                                          </p:stCondLst>
                                        </p:cTn>
                                        <p:tgtEl>
                                          <p:spTgt spid="168"/>
                                        </p:tgtEl>
                                        <p:attrNameLst>
                                          <p:attrName>style.visibility</p:attrName>
                                        </p:attrNameLst>
                                      </p:cBhvr>
                                      <p:to>
                                        <p:strVal val="visible"/>
                                      </p:to>
                                    </p:set>
                                    <p:animEffect transition="in" filter="wipe(right)">
                                      <p:cBhvr>
                                        <p:cTn id="197" dur="500"/>
                                        <p:tgtEl>
                                          <p:spTgt spid="168"/>
                                        </p:tgtEl>
                                      </p:cBhvr>
                                    </p:animEffect>
                                  </p:childTnLst>
                                </p:cTn>
                              </p:par>
                              <p:par>
                                <p:cTn id="198" presetID="22" presetClass="entr" presetSubtype="2" fill="hold" nodeType="withEffect">
                                  <p:stCondLst>
                                    <p:cond delay="0"/>
                                  </p:stCondLst>
                                  <p:childTnLst>
                                    <p:set>
                                      <p:cBhvr>
                                        <p:cTn id="199" dur="1" fill="hold">
                                          <p:stCondLst>
                                            <p:cond delay="0"/>
                                          </p:stCondLst>
                                        </p:cTn>
                                        <p:tgtEl>
                                          <p:spTgt spid="79"/>
                                        </p:tgtEl>
                                        <p:attrNameLst>
                                          <p:attrName>style.visibility</p:attrName>
                                        </p:attrNameLst>
                                      </p:cBhvr>
                                      <p:to>
                                        <p:strVal val="visible"/>
                                      </p:to>
                                    </p:set>
                                    <p:animEffect transition="in" filter="wipe(right)">
                                      <p:cBhvr>
                                        <p:cTn id="200" dur="500"/>
                                        <p:tgtEl>
                                          <p:spTgt spid="79"/>
                                        </p:tgtEl>
                                      </p:cBhvr>
                                    </p:animEffect>
                                  </p:childTnLst>
                                </p:cTn>
                              </p:par>
                            </p:childTnLst>
                          </p:cTn>
                        </p:par>
                      </p:childTnLst>
                    </p:cTn>
                  </p:par>
                  <p:par>
                    <p:cTn id="201" fill="hold">
                      <p:stCondLst>
                        <p:cond delay="indefinite"/>
                      </p:stCondLst>
                      <p:childTnLst>
                        <p:par>
                          <p:cTn id="202" fill="hold">
                            <p:stCondLst>
                              <p:cond delay="0"/>
                            </p:stCondLst>
                            <p:childTnLst>
                              <p:par>
                                <p:cTn id="203" presetID="1" presetClass="exit" presetSubtype="0" fill="hold" nodeType="clickEffect">
                                  <p:stCondLst>
                                    <p:cond delay="0"/>
                                  </p:stCondLst>
                                  <p:childTnLst>
                                    <p:set>
                                      <p:cBhvr>
                                        <p:cTn id="204" dur="1" fill="hold">
                                          <p:stCondLst>
                                            <p:cond delay="0"/>
                                          </p:stCondLst>
                                        </p:cTn>
                                        <p:tgtEl>
                                          <p:spTgt spid="168"/>
                                        </p:tgtEl>
                                        <p:attrNameLst>
                                          <p:attrName>style.visibility</p:attrName>
                                        </p:attrNameLst>
                                      </p:cBhvr>
                                      <p:to>
                                        <p:strVal val="hidden"/>
                                      </p:to>
                                    </p:set>
                                  </p:childTnLst>
                                </p:cTn>
                              </p:par>
                              <p:par>
                                <p:cTn id="205" presetID="1" presetClass="exit" presetSubtype="0" fill="hold" nodeType="withEffect">
                                  <p:stCondLst>
                                    <p:cond delay="0"/>
                                  </p:stCondLst>
                                  <p:childTnLst>
                                    <p:set>
                                      <p:cBhvr>
                                        <p:cTn id="206" dur="1" fill="hold">
                                          <p:stCondLst>
                                            <p:cond delay="0"/>
                                          </p:stCondLst>
                                        </p:cTn>
                                        <p:tgtEl>
                                          <p:spTgt spid="79"/>
                                        </p:tgtEl>
                                        <p:attrNameLst>
                                          <p:attrName>style.visibility</p:attrName>
                                        </p:attrNameLst>
                                      </p:cBhvr>
                                      <p:to>
                                        <p:strVal val="hidden"/>
                                      </p:to>
                                    </p:set>
                                  </p:childTnLst>
                                </p:cTn>
                              </p:par>
                            </p:childTnLst>
                          </p:cTn>
                        </p:par>
                      </p:childTnLst>
                    </p:cTn>
                  </p:par>
                  <p:par>
                    <p:cTn id="207" fill="hold">
                      <p:stCondLst>
                        <p:cond delay="indefinite"/>
                      </p:stCondLst>
                      <p:childTnLst>
                        <p:par>
                          <p:cTn id="208" fill="hold">
                            <p:stCondLst>
                              <p:cond delay="0"/>
                            </p:stCondLst>
                            <p:childTnLst>
                              <p:par>
                                <p:cTn id="209" presetID="22" presetClass="entr" presetSubtype="2" fill="hold" nodeType="clickEffect">
                                  <p:stCondLst>
                                    <p:cond delay="0"/>
                                  </p:stCondLst>
                                  <p:childTnLst>
                                    <p:set>
                                      <p:cBhvr>
                                        <p:cTn id="210" dur="1" fill="hold">
                                          <p:stCondLst>
                                            <p:cond delay="0"/>
                                          </p:stCondLst>
                                        </p:cTn>
                                        <p:tgtEl>
                                          <p:spTgt spid="68"/>
                                        </p:tgtEl>
                                        <p:attrNameLst>
                                          <p:attrName>style.visibility</p:attrName>
                                        </p:attrNameLst>
                                      </p:cBhvr>
                                      <p:to>
                                        <p:strVal val="visible"/>
                                      </p:to>
                                    </p:set>
                                    <p:animEffect transition="in" filter="wipe(right)">
                                      <p:cBhvr>
                                        <p:cTn id="211" dur="500"/>
                                        <p:tgtEl>
                                          <p:spTgt spid="68"/>
                                        </p:tgtEl>
                                      </p:cBhvr>
                                    </p:animEffect>
                                  </p:childTnLst>
                                </p:cTn>
                              </p:par>
                            </p:childTnLst>
                          </p:cTn>
                        </p:par>
                      </p:childTnLst>
                    </p:cTn>
                  </p:par>
                  <p:par>
                    <p:cTn id="212" fill="hold">
                      <p:stCondLst>
                        <p:cond delay="indefinite"/>
                      </p:stCondLst>
                      <p:childTnLst>
                        <p:par>
                          <p:cTn id="213" fill="hold">
                            <p:stCondLst>
                              <p:cond delay="0"/>
                            </p:stCondLst>
                            <p:childTnLst>
                              <p:par>
                                <p:cTn id="214" presetID="1" presetClass="exit" presetSubtype="0" fill="hold" nodeType="clickEffect">
                                  <p:stCondLst>
                                    <p:cond delay="0"/>
                                  </p:stCondLst>
                                  <p:childTnLst>
                                    <p:set>
                                      <p:cBhvr>
                                        <p:cTn id="215" dur="1" fill="hold">
                                          <p:stCondLst>
                                            <p:cond delay="0"/>
                                          </p:stCondLst>
                                        </p:cTn>
                                        <p:tgtEl>
                                          <p:spTgt spid="68"/>
                                        </p:tgtEl>
                                        <p:attrNameLst>
                                          <p:attrName>style.visibility</p:attrName>
                                        </p:attrNameLst>
                                      </p:cBhvr>
                                      <p:to>
                                        <p:strVal val="hidden"/>
                                      </p:to>
                                    </p:set>
                                  </p:childTnLst>
                                </p:cTn>
                              </p:par>
                            </p:childTnLst>
                          </p:cTn>
                        </p:par>
                      </p:childTnLst>
                    </p:cTn>
                  </p:par>
                  <p:par>
                    <p:cTn id="216" fill="hold">
                      <p:stCondLst>
                        <p:cond delay="indefinite"/>
                      </p:stCondLst>
                      <p:childTnLst>
                        <p:par>
                          <p:cTn id="217" fill="hold">
                            <p:stCondLst>
                              <p:cond delay="0"/>
                            </p:stCondLst>
                            <p:childTnLst>
                              <p:par>
                                <p:cTn id="218" presetID="22" presetClass="entr" presetSubtype="2" fill="hold" nodeType="clickEffect">
                                  <p:stCondLst>
                                    <p:cond delay="0"/>
                                  </p:stCondLst>
                                  <p:childTnLst>
                                    <p:set>
                                      <p:cBhvr>
                                        <p:cTn id="219" dur="1" fill="hold">
                                          <p:stCondLst>
                                            <p:cond delay="0"/>
                                          </p:stCondLst>
                                        </p:cTn>
                                        <p:tgtEl>
                                          <p:spTgt spid="95"/>
                                        </p:tgtEl>
                                        <p:attrNameLst>
                                          <p:attrName>style.visibility</p:attrName>
                                        </p:attrNameLst>
                                      </p:cBhvr>
                                      <p:to>
                                        <p:strVal val="visible"/>
                                      </p:to>
                                    </p:set>
                                    <p:animEffect transition="in" filter="wipe(right)">
                                      <p:cBhvr>
                                        <p:cTn id="220" dur="500"/>
                                        <p:tgtEl>
                                          <p:spTgt spid="95"/>
                                        </p:tgtEl>
                                      </p:cBhvr>
                                    </p:animEffect>
                                  </p:childTnLst>
                                </p:cTn>
                              </p:par>
                            </p:childTnLst>
                          </p:cTn>
                        </p:par>
                      </p:childTnLst>
                    </p:cTn>
                  </p:par>
                  <p:par>
                    <p:cTn id="221" fill="hold">
                      <p:stCondLst>
                        <p:cond delay="indefinite"/>
                      </p:stCondLst>
                      <p:childTnLst>
                        <p:par>
                          <p:cTn id="222" fill="hold">
                            <p:stCondLst>
                              <p:cond delay="0"/>
                            </p:stCondLst>
                            <p:childTnLst>
                              <p:par>
                                <p:cTn id="223" presetID="1" presetClass="exit" presetSubtype="0" fill="hold" nodeType="clickEffect">
                                  <p:stCondLst>
                                    <p:cond delay="0"/>
                                  </p:stCondLst>
                                  <p:childTnLst>
                                    <p:set>
                                      <p:cBhvr>
                                        <p:cTn id="224" dur="1" fill="hold">
                                          <p:stCondLst>
                                            <p:cond delay="0"/>
                                          </p:stCondLst>
                                        </p:cTn>
                                        <p:tgtEl>
                                          <p:spTgt spid="95"/>
                                        </p:tgtEl>
                                        <p:attrNameLst>
                                          <p:attrName>style.visibility</p:attrName>
                                        </p:attrNameLst>
                                      </p:cBhvr>
                                      <p:to>
                                        <p:strVal val="hidden"/>
                                      </p:to>
                                    </p:set>
                                  </p:childTnLst>
                                </p:cTn>
                              </p:par>
                            </p:childTnLst>
                          </p:cTn>
                        </p:par>
                      </p:childTnLst>
                    </p:cTn>
                  </p:par>
                  <p:par>
                    <p:cTn id="225" fill="hold">
                      <p:stCondLst>
                        <p:cond delay="indefinite"/>
                      </p:stCondLst>
                      <p:childTnLst>
                        <p:par>
                          <p:cTn id="226" fill="hold">
                            <p:stCondLst>
                              <p:cond delay="0"/>
                            </p:stCondLst>
                            <p:childTnLst>
                              <p:par>
                                <p:cTn id="227" presetID="22" presetClass="entr" presetSubtype="2" fill="hold" nodeType="clickEffect">
                                  <p:stCondLst>
                                    <p:cond delay="0"/>
                                  </p:stCondLst>
                                  <p:childTnLst>
                                    <p:set>
                                      <p:cBhvr>
                                        <p:cTn id="228" dur="1" fill="hold">
                                          <p:stCondLst>
                                            <p:cond delay="0"/>
                                          </p:stCondLst>
                                        </p:cTn>
                                        <p:tgtEl>
                                          <p:spTgt spid="85"/>
                                        </p:tgtEl>
                                        <p:attrNameLst>
                                          <p:attrName>style.visibility</p:attrName>
                                        </p:attrNameLst>
                                      </p:cBhvr>
                                      <p:to>
                                        <p:strVal val="visible"/>
                                      </p:to>
                                    </p:set>
                                    <p:animEffect transition="in" filter="wipe(right)">
                                      <p:cBhvr>
                                        <p:cTn id="229" dur="500"/>
                                        <p:tgtEl>
                                          <p:spTgt spid="85"/>
                                        </p:tgtEl>
                                      </p:cBhvr>
                                    </p:animEffect>
                                  </p:childTnLst>
                                </p:cTn>
                              </p:par>
                            </p:childTnLst>
                          </p:cTn>
                        </p:par>
                      </p:childTnLst>
                    </p:cTn>
                  </p:par>
                  <p:par>
                    <p:cTn id="230" fill="hold">
                      <p:stCondLst>
                        <p:cond delay="indefinite"/>
                      </p:stCondLst>
                      <p:childTnLst>
                        <p:par>
                          <p:cTn id="231" fill="hold">
                            <p:stCondLst>
                              <p:cond delay="0"/>
                            </p:stCondLst>
                            <p:childTnLst>
                              <p:par>
                                <p:cTn id="232" presetID="1" presetClass="exit" presetSubtype="0" fill="hold" nodeType="clickEffect">
                                  <p:stCondLst>
                                    <p:cond delay="0"/>
                                  </p:stCondLst>
                                  <p:childTnLst>
                                    <p:set>
                                      <p:cBhvr>
                                        <p:cTn id="233" dur="1" fill="hold">
                                          <p:stCondLst>
                                            <p:cond delay="0"/>
                                          </p:stCondLst>
                                        </p:cTn>
                                        <p:tgtEl>
                                          <p:spTgt spid="85"/>
                                        </p:tgtEl>
                                        <p:attrNameLst>
                                          <p:attrName>style.visibility</p:attrName>
                                        </p:attrNameLst>
                                      </p:cBhvr>
                                      <p:to>
                                        <p:strVal val="hidden"/>
                                      </p:to>
                                    </p:set>
                                  </p:childTnLst>
                                </p:cTn>
                              </p:par>
                            </p:childTnLst>
                          </p:cTn>
                        </p:par>
                      </p:childTnLst>
                    </p:cTn>
                  </p:par>
                  <p:par>
                    <p:cTn id="234" fill="hold">
                      <p:stCondLst>
                        <p:cond delay="indefinite"/>
                      </p:stCondLst>
                      <p:childTnLst>
                        <p:par>
                          <p:cTn id="235" fill="hold">
                            <p:stCondLst>
                              <p:cond delay="0"/>
                            </p:stCondLst>
                            <p:childTnLst>
                              <p:par>
                                <p:cTn id="236" presetID="22" presetClass="entr" presetSubtype="2" fill="hold" nodeType="clickEffect">
                                  <p:stCondLst>
                                    <p:cond delay="0"/>
                                  </p:stCondLst>
                                  <p:childTnLst>
                                    <p:set>
                                      <p:cBhvr>
                                        <p:cTn id="237" dur="1" fill="hold">
                                          <p:stCondLst>
                                            <p:cond delay="0"/>
                                          </p:stCondLst>
                                        </p:cTn>
                                        <p:tgtEl>
                                          <p:spTgt spid="123"/>
                                        </p:tgtEl>
                                        <p:attrNameLst>
                                          <p:attrName>style.visibility</p:attrName>
                                        </p:attrNameLst>
                                      </p:cBhvr>
                                      <p:to>
                                        <p:strVal val="visible"/>
                                      </p:to>
                                    </p:set>
                                    <p:animEffect transition="in" filter="wipe(right)">
                                      <p:cBhvr>
                                        <p:cTn id="238" dur="500"/>
                                        <p:tgtEl>
                                          <p:spTgt spid="123"/>
                                        </p:tgtEl>
                                      </p:cBhvr>
                                    </p:animEffect>
                                  </p:childTnLst>
                                </p:cTn>
                              </p:par>
                            </p:childTnLst>
                          </p:cTn>
                        </p:par>
                      </p:childTnLst>
                    </p:cTn>
                  </p:par>
                  <p:par>
                    <p:cTn id="239" fill="hold">
                      <p:stCondLst>
                        <p:cond delay="indefinite"/>
                      </p:stCondLst>
                      <p:childTnLst>
                        <p:par>
                          <p:cTn id="240" fill="hold">
                            <p:stCondLst>
                              <p:cond delay="0"/>
                            </p:stCondLst>
                            <p:childTnLst>
                              <p:par>
                                <p:cTn id="241" presetID="1" presetClass="exit" presetSubtype="0" fill="hold" nodeType="clickEffect">
                                  <p:stCondLst>
                                    <p:cond delay="0"/>
                                  </p:stCondLst>
                                  <p:childTnLst>
                                    <p:set>
                                      <p:cBhvr>
                                        <p:cTn id="242" dur="1" fill="hold">
                                          <p:stCondLst>
                                            <p:cond delay="0"/>
                                          </p:stCondLst>
                                        </p:cTn>
                                        <p:tgtEl>
                                          <p:spTgt spid="123"/>
                                        </p:tgtEl>
                                        <p:attrNameLst>
                                          <p:attrName>style.visibility</p:attrName>
                                        </p:attrNameLst>
                                      </p:cBhvr>
                                      <p:to>
                                        <p:strVal val="hidden"/>
                                      </p:to>
                                    </p:set>
                                  </p:childTnLst>
                                </p:cTn>
                              </p:par>
                            </p:childTnLst>
                          </p:cTn>
                        </p:par>
                      </p:childTnLst>
                    </p:cTn>
                  </p:par>
                  <p:par>
                    <p:cTn id="243" fill="hold">
                      <p:stCondLst>
                        <p:cond delay="indefinite"/>
                      </p:stCondLst>
                      <p:childTnLst>
                        <p:par>
                          <p:cTn id="244" fill="hold">
                            <p:stCondLst>
                              <p:cond delay="0"/>
                            </p:stCondLst>
                            <p:childTnLst>
                              <p:par>
                                <p:cTn id="245" presetID="22" presetClass="entr" presetSubtype="2" fill="hold" nodeType="clickEffect">
                                  <p:stCondLst>
                                    <p:cond delay="0"/>
                                  </p:stCondLst>
                                  <p:childTnLst>
                                    <p:set>
                                      <p:cBhvr>
                                        <p:cTn id="246" dur="1" fill="hold">
                                          <p:stCondLst>
                                            <p:cond delay="0"/>
                                          </p:stCondLst>
                                        </p:cTn>
                                        <p:tgtEl>
                                          <p:spTgt spid="183"/>
                                        </p:tgtEl>
                                        <p:attrNameLst>
                                          <p:attrName>style.visibility</p:attrName>
                                        </p:attrNameLst>
                                      </p:cBhvr>
                                      <p:to>
                                        <p:strVal val="visible"/>
                                      </p:to>
                                    </p:set>
                                    <p:animEffect transition="in" filter="wipe(right)">
                                      <p:cBhvr>
                                        <p:cTn id="247" dur="500"/>
                                        <p:tgtEl>
                                          <p:spTgt spid="183"/>
                                        </p:tgtEl>
                                      </p:cBhvr>
                                    </p:animEffect>
                                  </p:childTnLst>
                                </p:cTn>
                              </p:par>
                            </p:childTnLst>
                          </p:cTn>
                        </p:par>
                      </p:childTnLst>
                    </p:cTn>
                  </p:par>
                  <p:par>
                    <p:cTn id="248" fill="hold">
                      <p:stCondLst>
                        <p:cond delay="indefinite"/>
                      </p:stCondLst>
                      <p:childTnLst>
                        <p:par>
                          <p:cTn id="249" fill="hold">
                            <p:stCondLst>
                              <p:cond delay="0"/>
                            </p:stCondLst>
                            <p:childTnLst>
                              <p:par>
                                <p:cTn id="250" presetID="1" presetClass="exit" presetSubtype="0" fill="hold" nodeType="clickEffect">
                                  <p:stCondLst>
                                    <p:cond delay="0"/>
                                  </p:stCondLst>
                                  <p:childTnLst>
                                    <p:set>
                                      <p:cBhvr>
                                        <p:cTn id="251" dur="1" fill="hold">
                                          <p:stCondLst>
                                            <p:cond delay="0"/>
                                          </p:stCondLst>
                                        </p:cTn>
                                        <p:tgtEl>
                                          <p:spTgt spid="183"/>
                                        </p:tgtEl>
                                        <p:attrNameLst>
                                          <p:attrName>style.visibility</p:attrName>
                                        </p:attrNameLst>
                                      </p:cBhvr>
                                      <p:to>
                                        <p:strVal val="hidden"/>
                                      </p:to>
                                    </p:set>
                                  </p:childTnLst>
                                </p:cTn>
                              </p:par>
                            </p:childTnLst>
                          </p:cTn>
                        </p:par>
                      </p:childTnLst>
                    </p:cTn>
                  </p:par>
                  <p:par>
                    <p:cTn id="252" fill="hold">
                      <p:stCondLst>
                        <p:cond delay="indefinite"/>
                      </p:stCondLst>
                      <p:childTnLst>
                        <p:par>
                          <p:cTn id="253" fill="hold">
                            <p:stCondLst>
                              <p:cond delay="0"/>
                            </p:stCondLst>
                            <p:childTnLst>
                              <p:par>
                                <p:cTn id="254" presetID="22" presetClass="entr" presetSubtype="2" fill="hold" nodeType="clickEffect">
                                  <p:stCondLst>
                                    <p:cond delay="0"/>
                                  </p:stCondLst>
                                  <p:childTnLst>
                                    <p:set>
                                      <p:cBhvr>
                                        <p:cTn id="255" dur="1" fill="hold">
                                          <p:stCondLst>
                                            <p:cond delay="0"/>
                                          </p:stCondLst>
                                        </p:cTn>
                                        <p:tgtEl>
                                          <p:spTgt spid="175"/>
                                        </p:tgtEl>
                                        <p:attrNameLst>
                                          <p:attrName>style.visibility</p:attrName>
                                        </p:attrNameLst>
                                      </p:cBhvr>
                                      <p:to>
                                        <p:strVal val="visible"/>
                                      </p:to>
                                    </p:set>
                                    <p:animEffect transition="in" filter="wipe(right)">
                                      <p:cBhvr>
                                        <p:cTn id="256" dur="500"/>
                                        <p:tgtEl>
                                          <p:spTgt spid="175"/>
                                        </p:tgtEl>
                                      </p:cBhvr>
                                    </p:animEffect>
                                  </p:childTnLst>
                                </p:cTn>
                              </p:par>
                            </p:childTnLst>
                          </p:cTn>
                        </p:par>
                      </p:childTnLst>
                    </p:cTn>
                  </p:par>
                  <p:par>
                    <p:cTn id="257" fill="hold">
                      <p:stCondLst>
                        <p:cond delay="indefinite"/>
                      </p:stCondLst>
                      <p:childTnLst>
                        <p:par>
                          <p:cTn id="258" fill="hold">
                            <p:stCondLst>
                              <p:cond delay="0"/>
                            </p:stCondLst>
                            <p:childTnLst>
                              <p:par>
                                <p:cTn id="259" presetID="1" presetClass="exit" presetSubtype="0" fill="hold" nodeType="clickEffect">
                                  <p:stCondLst>
                                    <p:cond delay="0"/>
                                  </p:stCondLst>
                                  <p:childTnLst>
                                    <p:set>
                                      <p:cBhvr>
                                        <p:cTn id="260" dur="1" fill="hold">
                                          <p:stCondLst>
                                            <p:cond delay="0"/>
                                          </p:stCondLst>
                                        </p:cTn>
                                        <p:tgtEl>
                                          <p:spTgt spid="175"/>
                                        </p:tgtEl>
                                        <p:attrNameLst>
                                          <p:attrName>style.visibility</p:attrName>
                                        </p:attrNameLst>
                                      </p:cBhvr>
                                      <p:to>
                                        <p:strVal val="hidden"/>
                                      </p:to>
                                    </p:set>
                                  </p:childTnLst>
                                </p:cTn>
                              </p:par>
                            </p:childTnLst>
                          </p:cTn>
                        </p:par>
                      </p:childTnLst>
                    </p:cTn>
                  </p:par>
                  <p:par>
                    <p:cTn id="261" fill="hold">
                      <p:stCondLst>
                        <p:cond delay="indefinite"/>
                      </p:stCondLst>
                      <p:childTnLst>
                        <p:par>
                          <p:cTn id="262" fill="hold">
                            <p:stCondLst>
                              <p:cond delay="0"/>
                            </p:stCondLst>
                            <p:childTnLst>
                              <p:par>
                                <p:cTn id="263" presetID="22" presetClass="entr" presetSubtype="2" fill="hold" nodeType="clickEffect">
                                  <p:stCondLst>
                                    <p:cond delay="0"/>
                                  </p:stCondLst>
                                  <p:childTnLst>
                                    <p:set>
                                      <p:cBhvr>
                                        <p:cTn id="264" dur="1" fill="hold">
                                          <p:stCondLst>
                                            <p:cond delay="0"/>
                                          </p:stCondLst>
                                        </p:cTn>
                                        <p:tgtEl>
                                          <p:spTgt spid="110"/>
                                        </p:tgtEl>
                                        <p:attrNameLst>
                                          <p:attrName>style.visibility</p:attrName>
                                        </p:attrNameLst>
                                      </p:cBhvr>
                                      <p:to>
                                        <p:strVal val="visible"/>
                                      </p:to>
                                    </p:set>
                                    <p:animEffect transition="in" filter="wipe(right)">
                                      <p:cBhvr>
                                        <p:cTn id="265" dur="500"/>
                                        <p:tgtEl>
                                          <p:spTgt spid="110"/>
                                        </p:tgtEl>
                                      </p:cBhvr>
                                    </p:animEffect>
                                  </p:childTnLst>
                                </p:cTn>
                              </p:par>
                            </p:childTnLst>
                          </p:cTn>
                        </p:par>
                      </p:childTnLst>
                    </p:cTn>
                  </p:par>
                  <p:par>
                    <p:cTn id="266" fill="hold">
                      <p:stCondLst>
                        <p:cond delay="indefinite"/>
                      </p:stCondLst>
                      <p:childTnLst>
                        <p:par>
                          <p:cTn id="267" fill="hold">
                            <p:stCondLst>
                              <p:cond delay="0"/>
                            </p:stCondLst>
                            <p:childTnLst>
                              <p:par>
                                <p:cTn id="268" presetID="1" presetClass="exit" presetSubtype="0" fill="hold" nodeType="clickEffect">
                                  <p:stCondLst>
                                    <p:cond delay="0"/>
                                  </p:stCondLst>
                                  <p:childTnLst>
                                    <p:set>
                                      <p:cBhvr>
                                        <p:cTn id="269" dur="1" fill="hold">
                                          <p:stCondLst>
                                            <p:cond delay="0"/>
                                          </p:stCondLst>
                                        </p:cTn>
                                        <p:tgtEl>
                                          <p:spTgt spid="110"/>
                                        </p:tgtEl>
                                        <p:attrNameLst>
                                          <p:attrName>style.visibility</p:attrName>
                                        </p:attrNameLst>
                                      </p:cBhvr>
                                      <p:to>
                                        <p:strVal val="hidden"/>
                                      </p:to>
                                    </p:set>
                                  </p:childTnLst>
                                </p:cTn>
                              </p:par>
                            </p:childTnLst>
                          </p:cTn>
                        </p:par>
                      </p:childTnLst>
                    </p:cTn>
                  </p:par>
                  <p:par>
                    <p:cTn id="270" fill="hold">
                      <p:stCondLst>
                        <p:cond delay="indefinite"/>
                      </p:stCondLst>
                      <p:childTnLst>
                        <p:par>
                          <p:cTn id="271" fill="hold">
                            <p:stCondLst>
                              <p:cond delay="0"/>
                            </p:stCondLst>
                            <p:childTnLst>
                              <p:par>
                                <p:cTn id="272" presetID="22" presetClass="entr" presetSubtype="4" fill="hold" grpId="0" nodeType="clickEffect">
                                  <p:stCondLst>
                                    <p:cond delay="0"/>
                                  </p:stCondLst>
                                  <p:childTnLst>
                                    <p:set>
                                      <p:cBhvr>
                                        <p:cTn id="273" dur="1" fill="hold">
                                          <p:stCondLst>
                                            <p:cond delay="0"/>
                                          </p:stCondLst>
                                        </p:cTn>
                                        <p:tgtEl>
                                          <p:spTgt spid="192"/>
                                        </p:tgtEl>
                                        <p:attrNameLst>
                                          <p:attrName>style.visibility</p:attrName>
                                        </p:attrNameLst>
                                      </p:cBhvr>
                                      <p:to>
                                        <p:strVal val="visible"/>
                                      </p:to>
                                    </p:set>
                                    <p:animEffect transition="in" filter="wipe(down)">
                                      <p:cBhvr>
                                        <p:cTn id="274" dur="500"/>
                                        <p:tgtEl>
                                          <p:spTgt spid="192"/>
                                        </p:tgtEl>
                                      </p:cBhvr>
                                    </p:animEffect>
                                  </p:childTnLst>
                                </p:cTn>
                              </p:par>
                            </p:childTnLst>
                          </p:cTn>
                        </p:par>
                      </p:childTnLst>
                    </p:cTn>
                  </p:par>
                  <p:par>
                    <p:cTn id="275" fill="hold">
                      <p:stCondLst>
                        <p:cond delay="indefinite"/>
                      </p:stCondLst>
                      <p:childTnLst>
                        <p:par>
                          <p:cTn id="276" fill="hold">
                            <p:stCondLst>
                              <p:cond delay="0"/>
                            </p:stCondLst>
                            <p:childTnLst>
                              <p:par>
                                <p:cTn id="277" presetID="22" presetClass="entr" presetSubtype="2" fill="hold" grpId="0" nodeType="clickEffect">
                                  <p:stCondLst>
                                    <p:cond delay="0"/>
                                  </p:stCondLst>
                                  <p:childTnLst>
                                    <p:set>
                                      <p:cBhvr>
                                        <p:cTn id="278" dur="1" fill="hold">
                                          <p:stCondLst>
                                            <p:cond delay="0"/>
                                          </p:stCondLst>
                                        </p:cTn>
                                        <p:tgtEl>
                                          <p:spTgt spid="193"/>
                                        </p:tgtEl>
                                        <p:attrNameLst>
                                          <p:attrName>style.visibility</p:attrName>
                                        </p:attrNameLst>
                                      </p:cBhvr>
                                      <p:to>
                                        <p:strVal val="visible"/>
                                      </p:to>
                                    </p:set>
                                    <p:animEffect transition="in" filter="wipe(right)">
                                      <p:cBhvr>
                                        <p:cTn id="279" dur="500"/>
                                        <p:tgtEl>
                                          <p:spTgt spid="193"/>
                                        </p:tgtEl>
                                      </p:cBhvr>
                                    </p:animEffect>
                                  </p:childTnLst>
                                </p:cTn>
                              </p:par>
                            </p:childTnLst>
                          </p:cTn>
                        </p:par>
                      </p:childTnLst>
                    </p:cTn>
                  </p:par>
                  <p:par>
                    <p:cTn id="280" fill="hold">
                      <p:stCondLst>
                        <p:cond delay="indefinite"/>
                      </p:stCondLst>
                      <p:childTnLst>
                        <p:par>
                          <p:cTn id="281" fill="hold">
                            <p:stCondLst>
                              <p:cond delay="0"/>
                            </p:stCondLst>
                            <p:childTnLst>
                              <p:par>
                                <p:cTn id="282" presetID="22" presetClass="entr" presetSubtype="1" fill="hold" grpId="0" nodeType="clickEffect">
                                  <p:stCondLst>
                                    <p:cond delay="0"/>
                                  </p:stCondLst>
                                  <p:childTnLst>
                                    <p:set>
                                      <p:cBhvr>
                                        <p:cTn id="283" dur="1" fill="hold">
                                          <p:stCondLst>
                                            <p:cond delay="0"/>
                                          </p:stCondLst>
                                        </p:cTn>
                                        <p:tgtEl>
                                          <p:spTgt spid="194"/>
                                        </p:tgtEl>
                                        <p:attrNameLst>
                                          <p:attrName>style.visibility</p:attrName>
                                        </p:attrNameLst>
                                      </p:cBhvr>
                                      <p:to>
                                        <p:strVal val="visible"/>
                                      </p:to>
                                    </p:set>
                                    <p:animEffect transition="in" filter="wipe(up)">
                                      <p:cBhvr>
                                        <p:cTn id="284" dur="500"/>
                                        <p:tgtEl>
                                          <p:spTgt spid="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p:bldP spid="38" grpId="0"/>
      <p:bldP spid="39" grpId="0" animBg="1"/>
      <p:bldP spid="40" grpId="0"/>
      <p:bldP spid="54" grpId="0"/>
      <p:bldP spid="55" grpId="0"/>
      <p:bldP spid="57" grpId="0"/>
      <p:bldP spid="58" grpId="0"/>
      <p:bldP spid="59" grpId="0"/>
      <p:bldP spid="60" grpId="0"/>
      <p:bldP spid="61" grpId="0"/>
      <p:bldP spid="62" grpId="0"/>
      <p:bldP spid="63" grpId="0"/>
      <p:bldP spid="64" grpId="0"/>
      <p:bldP spid="117" grpId="0" animBg="1"/>
      <p:bldP spid="117" grpId="1" animBg="1"/>
      <p:bldP spid="192" grpId="0" animBg="1"/>
      <p:bldP spid="193" grpId="0" animBg="1"/>
      <p:bldP spid="19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680</TotalTime>
  <Words>1217</Words>
  <Application>Microsoft Office PowerPoint</Application>
  <PresentationFormat>On-screen Show (4:3)</PresentationFormat>
  <Paragraphs>166</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The GEO-6 Matrix Drafting Approach</vt:lpstr>
      <vt:lpstr>Context in which GEO-6 is being produced</vt:lpstr>
      <vt:lpstr>GEO-6 Work programme</vt:lpstr>
      <vt:lpstr>Working Structure of GEO-6</vt:lpstr>
      <vt:lpstr>Annotated outline of GEO-6</vt:lpstr>
      <vt:lpstr>Annotated outline of GEO-6 (cont.)</vt:lpstr>
      <vt:lpstr>Annotated outline of GEO-6 (cont.)</vt:lpstr>
      <vt:lpstr>But how to ensure coherence?</vt:lpstr>
      <vt:lpstr>Matrix Approach for GEO-6</vt:lpstr>
      <vt:lpstr>Innovation will happen with Outlooks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GEO-6 Timeline</dc:title>
  <dc:creator>Pierre Boileau</dc:creator>
  <cp:lastModifiedBy>Pierre Boileau</cp:lastModifiedBy>
  <cp:revision>83</cp:revision>
  <dcterms:created xsi:type="dcterms:W3CDTF">2016-09-16T13:03:02Z</dcterms:created>
  <dcterms:modified xsi:type="dcterms:W3CDTF">2016-11-29T09:29:19Z</dcterms:modified>
</cp:coreProperties>
</file>