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8" r:id="rId6"/>
    <p:sldId id="259" r:id="rId7"/>
    <p:sldId id="260" r:id="rId8"/>
    <p:sldId id="257" r:id="rId9"/>
    <p:sldId id="261" r:id="rId10"/>
    <p:sldId id="262" r:id="rId11"/>
    <p:sldId id="263" r:id="rId12"/>
    <p:sldId id="264" r:id="rId13"/>
    <p:sldId id="265" r:id="rId14"/>
    <p:sldId id="266" r:id="rId15"/>
    <p:sldId id="267" r:id="rId16"/>
    <p:sldId id="268" r:id="rId17"/>
    <p:sldId id="269" r:id="rId18"/>
    <p:sldId id="270" r:id="rId19"/>
    <p:sldId id="281" r:id="rId20"/>
    <p:sldId id="272" r:id="rId21"/>
    <p:sldId id="273" r:id="rId22"/>
    <p:sldId id="274" r:id="rId23"/>
    <p:sldId id="279" r:id="rId24"/>
    <p:sldId id="288" r:id="rId25"/>
    <p:sldId id="289" r:id="rId26"/>
    <p:sldId id="277" r:id="rId27"/>
    <p:sldId id="280" r:id="rId28"/>
    <p:sldId id="282" r:id="rId29"/>
    <p:sldId id="283" r:id="rId30"/>
    <p:sldId id="284" r:id="rId31"/>
    <p:sldId id="285" r:id="rId32"/>
    <p:sldId id="286" r:id="rId33"/>
  </p:sldIdLst>
  <p:sldSz cx="18288000" cy="10287000"/>
  <p:notesSz cx="6858000" cy="9144000"/>
  <p:embeddedFontLst>
    <p:embeddedFont>
      <p:font typeface="Barlow" panose="020F0502020204030204" pitchFamily="2" charset="0"/>
      <p:regular r:id="rId34"/>
      <p:bold r:id="rId35"/>
      <p:italic r:id="rId36"/>
      <p:boldItalic r:id="rId37"/>
    </p:embeddedFont>
    <p:embeddedFont>
      <p:font typeface="Barlow Bold" panose="020B0604020202020204" charset="0"/>
      <p:regular r:id="rId38"/>
    </p:embeddedFont>
    <p:embeddedFont>
      <p:font typeface="Barlow Semi-Bold" panose="020B0604020202020204" charset="0"/>
      <p:regular r:id="rId39"/>
    </p:embeddedFont>
    <p:embeddedFont>
      <p:font typeface="Canva Sans Bold" panose="020B0604020202020204" charset="0"/>
      <p:regular r:id="rId40"/>
    </p:embeddedFont>
    <p:embeddedFont>
      <p:font typeface="Roboto" panose="02000000000000000000" pitchFamily="2"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2D47C7-DD17-4A6D-9780-F2D9DC8B0161}" v="7" dt="2026-03-22T13:07:50.1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5.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png"/><Relationship Id="rId2" Type="http://schemas.openxmlformats.org/officeDocument/2006/relationships/image" Target="../media/image12.sv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8.sv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1.png"/><Relationship Id="rId4" Type="http://schemas.openxmlformats.org/officeDocument/2006/relationships/image" Target="../media/image31.png"/><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1.png"/><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41.png"/><Relationship Id="rId4" Type="http://schemas.openxmlformats.org/officeDocument/2006/relationships/image" Target="../media/image40.jpeg"/></Relationships>
</file>

<file path=ppt/slides/_rels/slide20.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hyperlink" Target="https://bit.ly/3A4njAA" TargetMode="External"/><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hyperlink" Target="https://bit.ly/3E84SfM" TargetMode="External"/><Relationship Id="rId2" Type="http://schemas.openxmlformats.org/officeDocument/2006/relationships/image" Target="../media/image42.svg"/><Relationship Id="rId1" Type="http://schemas.openxmlformats.org/officeDocument/2006/relationships/slideLayout" Target="../slideLayouts/slideLayout7.xml"/><Relationship Id="rId6" Type="http://schemas.openxmlformats.org/officeDocument/2006/relationships/image" Target="../media/image46.jpeg"/><Relationship Id="rId11" Type="http://schemas.openxmlformats.org/officeDocument/2006/relationships/hyperlink" Target="https://youtu.be/S-IfXqZM16o" TargetMode="External"/><Relationship Id="rId5" Type="http://schemas.openxmlformats.org/officeDocument/2006/relationships/image" Target="../media/image45.png"/><Relationship Id="rId15" Type="http://schemas.openxmlformats.org/officeDocument/2006/relationships/image" Target="../media/image1.png"/><Relationship Id="rId10" Type="http://schemas.openxmlformats.org/officeDocument/2006/relationships/image" Target="../media/image13.jpeg"/><Relationship Id="rId4" Type="http://schemas.openxmlformats.org/officeDocument/2006/relationships/image" Target="../media/image44.png"/><Relationship Id="rId9" Type="http://schemas.openxmlformats.org/officeDocument/2006/relationships/image" Target="../media/image49.jpeg"/><Relationship Id="rId14"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3.sv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sv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28.svg"/></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2921000"/>
            <a:ext cx="16230600" cy="4334520"/>
          </a:xfrm>
          <a:prstGeom prst="rect">
            <a:avLst/>
          </a:prstGeom>
        </p:spPr>
        <p:txBody>
          <a:bodyPr lIns="0" tIns="0" rIns="0" bIns="0" rtlCol="0" anchor="t">
            <a:spAutoFit/>
          </a:bodyPr>
          <a:lstStyle/>
          <a:p>
            <a:pPr algn="ctr">
              <a:lnSpc>
                <a:spcPts val="8080"/>
              </a:lnSpc>
            </a:pPr>
            <a:r>
              <a:rPr lang="en-US" sz="8000" b="1" dirty="0">
                <a:solidFill>
                  <a:srgbClr val="FFFFFF"/>
                </a:solidFill>
                <a:latin typeface="Barlow Bold"/>
                <a:ea typeface="Barlow Bold"/>
                <a:cs typeface="Barlow Bold"/>
                <a:sym typeface="Barlow Bold"/>
              </a:rPr>
              <a:t>SUSTAINABLE LAND MANAGEMENT AND POLLUTION </a:t>
            </a:r>
          </a:p>
          <a:p>
            <a:pPr algn="ctr">
              <a:lnSpc>
                <a:spcPts val="8800"/>
              </a:lnSpc>
            </a:pPr>
            <a:r>
              <a:rPr lang="en-US" sz="8000" b="1" dirty="0">
                <a:solidFill>
                  <a:srgbClr val="002395"/>
                </a:solidFill>
                <a:latin typeface="Barlow Semi-Bold"/>
                <a:ea typeface="Barlow Semi-Bold"/>
                <a:cs typeface="Barlow Semi-Bold"/>
                <a:sym typeface="Barlow Semi-Bold"/>
              </a:rPr>
              <a:t>IN THE WESTERN BALKANS</a:t>
            </a:r>
            <a:r>
              <a:rPr lang="hr-BA" sz="8000" b="1" dirty="0">
                <a:solidFill>
                  <a:srgbClr val="002395"/>
                </a:solidFill>
                <a:latin typeface="Barlow Semi-Bold"/>
                <a:ea typeface="Barlow Semi-Bold"/>
                <a:cs typeface="Barlow Semi-Bold"/>
                <a:sym typeface="Barlow Semi-Bold"/>
              </a:rPr>
              <a:t> – UNEP ACTIVITIES</a:t>
            </a:r>
            <a:endParaRPr lang="en-US" sz="8000" b="1" dirty="0">
              <a:solidFill>
                <a:srgbClr val="002395"/>
              </a:solidFill>
              <a:latin typeface="Barlow Semi-Bold"/>
              <a:ea typeface="Barlow Semi-Bold"/>
              <a:cs typeface="Barlow Semi-Bold"/>
              <a:sym typeface="Barlow Semi-Bold"/>
            </a:endParaRPr>
          </a:p>
        </p:txBody>
      </p:sp>
      <p:grpSp>
        <p:nvGrpSpPr>
          <p:cNvPr id="6" name="Group 6"/>
          <p:cNvGrpSpPr/>
          <p:nvPr/>
        </p:nvGrpSpPr>
        <p:grpSpPr>
          <a:xfrm>
            <a:off x="14804679" y="419418"/>
            <a:ext cx="2454621" cy="1732915"/>
            <a:chOff x="0" y="0"/>
            <a:chExt cx="1759826" cy="1242403"/>
          </a:xfrm>
        </p:grpSpPr>
        <p:sp>
          <p:nvSpPr>
            <p:cNvPr id="7" name="Freeform 7"/>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2"/>
              <a:stretch>
                <a:fillRect b="-1805"/>
              </a:stretch>
            </a:blipFill>
          </p:spPr>
          <p:txBody>
            <a:bodyPr/>
            <a:lstStyle/>
            <a:p>
              <a:endParaRPr lang="en-US"/>
            </a:p>
          </p:txBody>
        </p:sp>
      </p:grpSp>
      <p:pic>
        <p:nvPicPr>
          <p:cNvPr id="9" name="Picture 8">
            <a:extLst>
              <a:ext uri="{FF2B5EF4-FFF2-40B4-BE49-F238E27FC236}">
                <a16:creationId xmlns:a16="http://schemas.microsoft.com/office/drawing/2014/main" id="{C86D648F-AD93-144D-D03F-18352115EDD4}"/>
              </a:ext>
            </a:extLst>
          </p:cNvPr>
          <p:cNvPicPr>
            <a:picLocks noChangeAspect="1"/>
          </p:cNvPicPr>
          <p:nvPr/>
        </p:nvPicPr>
        <p:blipFill>
          <a:blip r:embed="rId3"/>
          <a:stretch>
            <a:fillRect/>
          </a:stretch>
        </p:blipFill>
        <p:spPr>
          <a:xfrm>
            <a:off x="10789916" y="8024134"/>
            <a:ext cx="7467600" cy="2262866"/>
          </a:xfrm>
          <a:prstGeom prst="rect">
            <a:avLst/>
          </a:prstGeom>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TextBox 2"/>
          <p:cNvSpPr txBox="1"/>
          <p:nvPr/>
        </p:nvSpPr>
        <p:spPr>
          <a:xfrm>
            <a:off x="1028700" y="3003306"/>
            <a:ext cx="16268700" cy="931926"/>
          </a:xfrm>
          <a:prstGeom prst="rect">
            <a:avLst/>
          </a:prstGeom>
        </p:spPr>
        <p:txBody>
          <a:bodyPr lIns="0" tIns="0" rIns="0" bIns="0" rtlCol="0" anchor="t">
            <a:spAutoFit/>
          </a:bodyPr>
          <a:lstStyle/>
          <a:p>
            <a:pPr algn="l">
              <a:lnSpc>
                <a:spcPts val="3551"/>
              </a:lnSpc>
            </a:pPr>
            <a:r>
              <a:rPr lang="en-US" sz="3699" b="1">
                <a:solidFill>
                  <a:srgbClr val="002395"/>
                </a:solidFill>
                <a:latin typeface="Barlow Bold"/>
                <a:ea typeface="Barlow Bold"/>
                <a:cs typeface="Barlow Bold"/>
                <a:sym typeface="Barlow Bold"/>
              </a:rPr>
              <a:t>Fostering sustainable land management and depollution activities through regional cooperation and knowledge sharing among stakeholders:</a:t>
            </a:r>
          </a:p>
        </p:txBody>
      </p:sp>
      <p:grpSp>
        <p:nvGrpSpPr>
          <p:cNvPr id="3" name="Group 3"/>
          <p:cNvGrpSpPr/>
          <p:nvPr/>
        </p:nvGrpSpPr>
        <p:grpSpPr>
          <a:xfrm>
            <a:off x="1062057" y="4290588"/>
            <a:ext cx="16268700" cy="5091537"/>
            <a:chOff x="0" y="0"/>
            <a:chExt cx="21691600" cy="6788716"/>
          </a:xfrm>
        </p:grpSpPr>
        <p:sp>
          <p:nvSpPr>
            <p:cNvPr id="4" name="Freeform 4"/>
            <p:cNvSpPr/>
            <p:nvPr/>
          </p:nvSpPr>
          <p:spPr>
            <a:xfrm>
              <a:off x="0" y="0"/>
              <a:ext cx="21691600" cy="6788679"/>
            </a:xfrm>
            <a:custGeom>
              <a:avLst/>
              <a:gdLst/>
              <a:ahLst/>
              <a:cxnLst/>
              <a:rect l="l" t="t" r="r" b="b"/>
              <a:pathLst>
                <a:path w="21691600" h="6788679">
                  <a:moveTo>
                    <a:pt x="0" y="0"/>
                  </a:moveTo>
                  <a:lnTo>
                    <a:pt x="21691600" y="0"/>
                  </a:lnTo>
                  <a:lnTo>
                    <a:pt x="21691600" y="6788679"/>
                  </a:lnTo>
                  <a:lnTo>
                    <a:pt x="0" y="6788679"/>
                  </a:lnTo>
                  <a:lnTo>
                    <a:pt x="0" y="0"/>
                  </a:lnTo>
                  <a:close/>
                </a:path>
              </a:pathLst>
            </a:custGeom>
            <a:solidFill>
              <a:srgbClr val="03ABED"/>
            </a:solidFill>
          </p:spPr>
          <p:txBody>
            <a:bodyPr/>
            <a:lstStyle/>
            <a:p>
              <a:endParaRPr lang="en-US"/>
            </a:p>
          </p:txBody>
        </p:sp>
      </p:grpSp>
      <p:grpSp>
        <p:nvGrpSpPr>
          <p:cNvPr id="5" name="Group 5"/>
          <p:cNvGrpSpPr/>
          <p:nvPr/>
        </p:nvGrpSpPr>
        <p:grpSpPr>
          <a:xfrm>
            <a:off x="7526422" y="5143500"/>
            <a:ext cx="3143281" cy="3143281"/>
            <a:chOff x="0" y="0"/>
            <a:chExt cx="4191041" cy="4191041"/>
          </a:xfrm>
        </p:grpSpPr>
        <p:grpSp>
          <p:nvGrpSpPr>
            <p:cNvPr id="6" name="Group 6"/>
            <p:cNvGrpSpPr/>
            <p:nvPr/>
          </p:nvGrpSpPr>
          <p:grpSpPr>
            <a:xfrm>
              <a:off x="0" y="0"/>
              <a:ext cx="4191041" cy="4191041"/>
              <a:chOff x="0" y="0"/>
              <a:chExt cx="7559040" cy="7559040"/>
            </a:xfrm>
          </p:grpSpPr>
          <p:sp>
            <p:nvSpPr>
              <p:cNvPr id="7" name="Freeform 7"/>
              <p:cNvSpPr/>
              <p:nvPr/>
            </p:nvSpPr>
            <p:spPr>
              <a:xfrm>
                <a:off x="0" y="0"/>
                <a:ext cx="7559040" cy="7559040"/>
              </a:xfrm>
              <a:custGeom>
                <a:avLst/>
                <a:gdLst/>
                <a:ahLst/>
                <a:cxnLst/>
                <a:rect l="l" t="t" r="r" b="b"/>
                <a:pathLst>
                  <a:path w="7559040" h="7559040">
                    <a:moveTo>
                      <a:pt x="3779520" y="0"/>
                    </a:moveTo>
                    <a:cubicBezTo>
                      <a:pt x="5865495" y="0"/>
                      <a:pt x="7559040" y="1693545"/>
                      <a:pt x="7559040" y="3779520"/>
                    </a:cubicBezTo>
                    <a:cubicBezTo>
                      <a:pt x="7559040" y="5865495"/>
                      <a:pt x="5865495" y="7559040"/>
                      <a:pt x="3779520" y="7559040"/>
                    </a:cubicBezTo>
                    <a:cubicBezTo>
                      <a:pt x="1693545" y="7559040"/>
                      <a:pt x="0" y="5865495"/>
                      <a:pt x="0" y="3779520"/>
                    </a:cubicBezTo>
                    <a:cubicBezTo>
                      <a:pt x="0" y="1693545"/>
                      <a:pt x="1693545" y="0"/>
                      <a:pt x="3779520" y="0"/>
                    </a:cubicBezTo>
                    <a:close/>
                  </a:path>
                </a:pathLst>
              </a:custGeom>
              <a:solidFill>
                <a:srgbClr val="9EE0F8"/>
              </a:solidFill>
            </p:spPr>
            <p:txBody>
              <a:bodyPr/>
              <a:lstStyle/>
              <a:p>
                <a:endParaRPr lang="en-US"/>
              </a:p>
            </p:txBody>
          </p:sp>
        </p:grpSp>
        <p:grpSp>
          <p:nvGrpSpPr>
            <p:cNvPr id="8" name="Group 8"/>
            <p:cNvGrpSpPr/>
            <p:nvPr/>
          </p:nvGrpSpPr>
          <p:grpSpPr>
            <a:xfrm>
              <a:off x="453838" y="473559"/>
              <a:ext cx="3283365" cy="3283365"/>
              <a:chOff x="0" y="0"/>
              <a:chExt cx="6266688" cy="6266688"/>
            </a:xfrm>
          </p:grpSpPr>
          <p:sp>
            <p:nvSpPr>
              <p:cNvPr id="9" name="Freeform 9"/>
              <p:cNvSpPr/>
              <p:nvPr/>
            </p:nvSpPr>
            <p:spPr>
              <a:xfrm>
                <a:off x="0" y="0"/>
                <a:ext cx="6266688" cy="6266688"/>
              </a:xfrm>
              <a:custGeom>
                <a:avLst/>
                <a:gdLst/>
                <a:ahLst/>
                <a:cxnLst/>
                <a:rect l="l" t="t" r="r" b="b"/>
                <a:pathLst>
                  <a:path w="6266688" h="6266688">
                    <a:moveTo>
                      <a:pt x="3133344" y="0"/>
                    </a:moveTo>
                    <a:cubicBezTo>
                      <a:pt x="4862703" y="0"/>
                      <a:pt x="6266688" y="1403985"/>
                      <a:pt x="6266688" y="3133344"/>
                    </a:cubicBezTo>
                    <a:cubicBezTo>
                      <a:pt x="6266688" y="4862703"/>
                      <a:pt x="4862703" y="6266688"/>
                      <a:pt x="3133344" y="6266688"/>
                    </a:cubicBezTo>
                    <a:cubicBezTo>
                      <a:pt x="1403985" y="6266688"/>
                      <a:pt x="0" y="4862703"/>
                      <a:pt x="0" y="3133344"/>
                    </a:cubicBezTo>
                    <a:cubicBezTo>
                      <a:pt x="0" y="1403985"/>
                      <a:pt x="1403985" y="0"/>
                      <a:pt x="3133344" y="0"/>
                    </a:cubicBezTo>
                    <a:close/>
                  </a:path>
                </a:pathLst>
              </a:custGeom>
              <a:solidFill>
                <a:srgbClr val="03ABED"/>
              </a:solidFill>
            </p:spPr>
            <p:txBody>
              <a:bodyPr/>
              <a:lstStyle/>
              <a:p>
                <a:endParaRPr lang="en-US"/>
              </a:p>
            </p:txBody>
          </p:sp>
        </p:grpSp>
        <p:grpSp>
          <p:nvGrpSpPr>
            <p:cNvPr id="10" name="Group 10"/>
            <p:cNvGrpSpPr/>
            <p:nvPr/>
          </p:nvGrpSpPr>
          <p:grpSpPr>
            <a:xfrm>
              <a:off x="1078347" y="1098067"/>
              <a:ext cx="2034348" cy="2034348"/>
              <a:chOff x="0" y="0"/>
              <a:chExt cx="1582280" cy="1582280"/>
            </a:xfrm>
          </p:grpSpPr>
          <p:sp>
            <p:nvSpPr>
              <p:cNvPr id="11" name="Freeform 11" descr="https://osspub.smallppt.com/uploadFile/template/靶子_20241006013128A237.png"/>
              <p:cNvSpPr/>
              <p:nvPr/>
            </p:nvSpPr>
            <p:spPr>
              <a:xfrm>
                <a:off x="0" y="0"/>
                <a:ext cx="1582293" cy="1582293"/>
              </a:xfrm>
              <a:custGeom>
                <a:avLst/>
                <a:gdLst/>
                <a:ahLst/>
                <a:cxnLst/>
                <a:rect l="l" t="t" r="r" b="b"/>
                <a:pathLst>
                  <a:path w="1582293" h="1582293">
                    <a:moveTo>
                      <a:pt x="0" y="0"/>
                    </a:moveTo>
                    <a:lnTo>
                      <a:pt x="1582293" y="0"/>
                    </a:lnTo>
                    <a:lnTo>
                      <a:pt x="1582293" y="1582293"/>
                    </a:lnTo>
                    <a:lnTo>
                      <a:pt x="0" y="1582293"/>
                    </a:lnTo>
                    <a:lnTo>
                      <a:pt x="0" y="0"/>
                    </a:lnTo>
                    <a:close/>
                  </a:path>
                </a:pathLst>
              </a:custGeom>
              <a:blipFill>
                <a:blip r:embed="rId2"/>
                <a:stretch>
                  <a:fillRect/>
                </a:stretch>
              </a:blipFill>
            </p:spPr>
            <p:txBody>
              <a:bodyPr/>
              <a:lstStyle/>
              <a:p>
                <a:endParaRPr lang="en-US"/>
              </a:p>
            </p:txBody>
          </p:sp>
        </p:grpSp>
      </p:grpSp>
      <p:sp>
        <p:nvSpPr>
          <p:cNvPr id="12" name="TextBox 12"/>
          <p:cNvSpPr txBox="1"/>
          <p:nvPr/>
        </p:nvSpPr>
        <p:spPr>
          <a:xfrm>
            <a:off x="1516228" y="4749787"/>
            <a:ext cx="6010194" cy="459104"/>
          </a:xfrm>
          <a:prstGeom prst="rect">
            <a:avLst/>
          </a:prstGeom>
        </p:spPr>
        <p:txBody>
          <a:bodyPr lIns="0" tIns="0" rIns="0" bIns="0" rtlCol="0" anchor="t">
            <a:spAutoFit/>
          </a:bodyPr>
          <a:lstStyle/>
          <a:p>
            <a:pPr algn="l">
              <a:lnSpc>
                <a:spcPts val="3359"/>
              </a:lnSpc>
            </a:pPr>
            <a:r>
              <a:rPr lang="en-US" sz="3499" b="1">
                <a:solidFill>
                  <a:srgbClr val="FCFEFF"/>
                </a:solidFill>
                <a:latin typeface="Barlow Semi-Bold"/>
                <a:ea typeface="Barlow Semi-Bold"/>
                <a:cs typeface="Barlow Semi-Bold"/>
                <a:sym typeface="Barlow Semi-Bold"/>
              </a:rPr>
              <a:t>Stakeholder Engagement</a:t>
            </a:r>
          </a:p>
        </p:txBody>
      </p:sp>
      <p:sp>
        <p:nvSpPr>
          <p:cNvPr id="13" name="TextBox 13"/>
          <p:cNvSpPr txBox="1"/>
          <p:nvPr/>
        </p:nvSpPr>
        <p:spPr>
          <a:xfrm>
            <a:off x="1516228" y="5347790"/>
            <a:ext cx="5404500" cy="1436291"/>
          </a:xfrm>
          <a:prstGeom prst="rect">
            <a:avLst/>
          </a:prstGeom>
        </p:spPr>
        <p:txBody>
          <a:bodyPr lIns="0" tIns="0" rIns="0" bIns="0" rtlCol="0" anchor="t">
            <a:spAutoFit/>
          </a:bodyPr>
          <a:lstStyle/>
          <a:p>
            <a:pPr algn="l">
              <a:lnSpc>
                <a:spcPts val="2783"/>
              </a:lnSpc>
            </a:pPr>
            <a:r>
              <a:rPr lang="en-US" sz="2899" spc="11" dirty="0">
                <a:solidFill>
                  <a:srgbClr val="FCFEFF"/>
                </a:solidFill>
                <a:latin typeface="Barlow"/>
                <a:ea typeface="Barlow"/>
                <a:cs typeface="Barlow"/>
                <a:sym typeface="Barlow"/>
              </a:rPr>
              <a:t>Collaboration with </a:t>
            </a:r>
            <a:r>
              <a:rPr lang="hr-BA" sz="2899" spc="11" dirty="0">
                <a:solidFill>
                  <a:srgbClr val="FCFEFF"/>
                </a:solidFill>
                <a:latin typeface="Barlow"/>
                <a:ea typeface="Barlow"/>
                <a:cs typeface="Barlow"/>
                <a:sym typeface="Barlow"/>
              </a:rPr>
              <a:t>institutions, </a:t>
            </a:r>
            <a:r>
              <a:rPr lang="en-US" sz="2899" spc="11" dirty="0">
                <a:solidFill>
                  <a:srgbClr val="FCFEFF"/>
                </a:solidFill>
                <a:latin typeface="Barlow"/>
                <a:ea typeface="Barlow"/>
                <a:cs typeface="Barlow"/>
                <a:sym typeface="Barlow"/>
              </a:rPr>
              <a:t>local communities and organizations for effective land use practices.</a:t>
            </a:r>
          </a:p>
        </p:txBody>
      </p:sp>
      <p:sp>
        <p:nvSpPr>
          <p:cNvPr id="14" name="TextBox 14"/>
          <p:cNvSpPr txBox="1"/>
          <p:nvPr/>
        </p:nvSpPr>
        <p:spPr>
          <a:xfrm>
            <a:off x="11367630" y="4749787"/>
            <a:ext cx="4930140" cy="459104"/>
          </a:xfrm>
          <a:prstGeom prst="rect">
            <a:avLst/>
          </a:prstGeom>
        </p:spPr>
        <p:txBody>
          <a:bodyPr lIns="0" tIns="0" rIns="0" bIns="0" rtlCol="0" anchor="t">
            <a:spAutoFit/>
          </a:bodyPr>
          <a:lstStyle/>
          <a:p>
            <a:pPr algn="l">
              <a:lnSpc>
                <a:spcPts val="3359"/>
              </a:lnSpc>
            </a:pPr>
            <a:r>
              <a:rPr lang="en-US" sz="3499" b="1">
                <a:solidFill>
                  <a:srgbClr val="FCFEFF"/>
                </a:solidFill>
                <a:latin typeface="Barlow Semi-Bold"/>
                <a:ea typeface="Barlow Semi-Bold"/>
                <a:cs typeface="Barlow Semi-Bold"/>
                <a:sym typeface="Barlow Semi-Bold"/>
              </a:rPr>
              <a:t>Knowledge Sharing</a:t>
            </a:r>
          </a:p>
        </p:txBody>
      </p:sp>
      <p:sp>
        <p:nvSpPr>
          <p:cNvPr id="15" name="TextBox 15"/>
          <p:cNvSpPr txBox="1"/>
          <p:nvPr/>
        </p:nvSpPr>
        <p:spPr>
          <a:xfrm>
            <a:off x="11367630" y="5307774"/>
            <a:ext cx="5573634" cy="1440941"/>
          </a:xfrm>
          <a:prstGeom prst="rect">
            <a:avLst/>
          </a:prstGeom>
        </p:spPr>
        <p:txBody>
          <a:bodyPr lIns="0" tIns="0" rIns="0" bIns="0" rtlCol="0" anchor="t">
            <a:spAutoFit/>
          </a:bodyPr>
          <a:lstStyle/>
          <a:p>
            <a:pPr algn="l">
              <a:lnSpc>
                <a:spcPts val="2783"/>
              </a:lnSpc>
            </a:pPr>
            <a:r>
              <a:rPr lang="en-US" sz="2899" spc="11">
                <a:solidFill>
                  <a:srgbClr val="FCFEFF"/>
                </a:solidFill>
                <a:latin typeface="Barlow"/>
                <a:ea typeface="Barlow"/>
                <a:cs typeface="Barlow"/>
                <a:sym typeface="Barlow"/>
              </a:rPr>
              <a:t>Dissemination of best practices and successful case studies to promote effective resource management.</a:t>
            </a:r>
          </a:p>
        </p:txBody>
      </p:sp>
      <p:sp>
        <p:nvSpPr>
          <p:cNvPr id="16" name="TextBox 16"/>
          <p:cNvSpPr txBox="1"/>
          <p:nvPr/>
        </p:nvSpPr>
        <p:spPr>
          <a:xfrm>
            <a:off x="1516228" y="7067319"/>
            <a:ext cx="4930140" cy="459104"/>
          </a:xfrm>
          <a:prstGeom prst="rect">
            <a:avLst/>
          </a:prstGeom>
        </p:spPr>
        <p:txBody>
          <a:bodyPr lIns="0" tIns="0" rIns="0" bIns="0" rtlCol="0" anchor="t">
            <a:spAutoFit/>
          </a:bodyPr>
          <a:lstStyle/>
          <a:p>
            <a:pPr algn="l">
              <a:lnSpc>
                <a:spcPts val="3359"/>
              </a:lnSpc>
            </a:pPr>
            <a:r>
              <a:rPr lang="en-US" sz="3499" b="1">
                <a:solidFill>
                  <a:srgbClr val="FCFEFF"/>
                </a:solidFill>
                <a:latin typeface="Barlow Semi-Bold"/>
                <a:ea typeface="Barlow Semi-Bold"/>
                <a:cs typeface="Barlow Semi-Bold"/>
                <a:sym typeface="Barlow Semi-Bold"/>
              </a:rPr>
              <a:t>Regional Partnerships </a:t>
            </a:r>
          </a:p>
        </p:txBody>
      </p:sp>
      <p:sp>
        <p:nvSpPr>
          <p:cNvPr id="17" name="TextBox 17"/>
          <p:cNvSpPr txBox="1"/>
          <p:nvPr/>
        </p:nvSpPr>
        <p:spPr>
          <a:xfrm>
            <a:off x="1516228" y="7583574"/>
            <a:ext cx="5404500" cy="1795363"/>
          </a:xfrm>
          <a:prstGeom prst="rect">
            <a:avLst/>
          </a:prstGeom>
        </p:spPr>
        <p:txBody>
          <a:bodyPr lIns="0" tIns="0" rIns="0" bIns="0" rtlCol="0" anchor="t">
            <a:spAutoFit/>
          </a:bodyPr>
          <a:lstStyle/>
          <a:p>
            <a:pPr algn="l">
              <a:lnSpc>
                <a:spcPts val="2783"/>
              </a:lnSpc>
            </a:pPr>
            <a:r>
              <a:rPr lang="en-US" sz="2899" spc="11" dirty="0">
                <a:solidFill>
                  <a:srgbClr val="FCFEFF"/>
                </a:solidFill>
                <a:latin typeface="Barlow"/>
                <a:ea typeface="Barlow"/>
                <a:cs typeface="Barlow"/>
                <a:sym typeface="Barlow"/>
              </a:rPr>
              <a:t>Fostering alliances among countries </a:t>
            </a:r>
            <a:r>
              <a:rPr lang="hr-BA" sz="2899" spc="11" dirty="0">
                <a:solidFill>
                  <a:srgbClr val="FCFEFF"/>
                </a:solidFill>
                <a:latin typeface="Barlow"/>
                <a:ea typeface="Barlow"/>
                <a:cs typeface="Barlow"/>
                <a:sym typeface="Barlow"/>
              </a:rPr>
              <a:t>and international organisations </a:t>
            </a:r>
            <a:r>
              <a:rPr lang="en-US" sz="2899" spc="11" dirty="0">
                <a:solidFill>
                  <a:srgbClr val="FCFEFF"/>
                </a:solidFill>
                <a:latin typeface="Barlow"/>
                <a:ea typeface="Barlow"/>
                <a:cs typeface="Barlow"/>
                <a:sym typeface="Barlow"/>
              </a:rPr>
              <a:t>to enhance sustainable land management initiatives.</a:t>
            </a:r>
          </a:p>
        </p:txBody>
      </p:sp>
      <p:sp>
        <p:nvSpPr>
          <p:cNvPr id="18" name="TextBox 18"/>
          <p:cNvSpPr txBox="1"/>
          <p:nvPr/>
        </p:nvSpPr>
        <p:spPr>
          <a:xfrm>
            <a:off x="11367630" y="7067319"/>
            <a:ext cx="4930140" cy="459104"/>
          </a:xfrm>
          <a:prstGeom prst="rect">
            <a:avLst/>
          </a:prstGeom>
        </p:spPr>
        <p:txBody>
          <a:bodyPr lIns="0" tIns="0" rIns="0" bIns="0" rtlCol="0" anchor="t">
            <a:spAutoFit/>
          </a:bodyPr>
          <a:lstStyle/>
          <a:p>
            <a:pPr algn="l">
              <a:lnSpc>
                <a:spcPts val="3359"/>
              </a:lnSpc>
            </a:pPr>
            <a:r>
              <a:rPr lang="en-US" sz="3499" b="1">
                <a:solidFill>
                  <a:srgbClr val="FCFEFF"/>
                </a:solidFill>
                <a:latin typeface="Barlow Semi-Bold"/>
                <a:ea typeface="Barlow Semi-Bold"/>
                <a:cs typeface="Barlow Semi-Bold"/>
                <a:sym typeface="Barlow Semi-Bold"/>
              </a:rPr>
              <a:t>Capacity Building</a:t>
            </a:r>
          </a:p>
        </p:txBody>
      </p:sp>
      <p:sp>
        <p:nvSpPr>
          <p:cNvPr id="19" name="TextBox 19"/>
          <p:cNvSpPr txBox="1"/>
          <p:nvPr/>
        </p:nvSpPr>
        <p:spPr>
          <a:xfrm>
            <a:off x="11367630" y="7583574"/>
            <a:ext cx="5615840" cy="1088516"/>
          </a:xfrm>
          <a:prstGeom prst="rect">
            <a:avLst/>
          </a:prstGeom>
        </p:spPr>
        <p:txBody>
          <a:bodyPr lIns="0" tIns="0" rIns="0" bIns="0" rtlCol="0" anchor="t">
            <a:spAutoFit/>
          </a:bodyPr>
          <a:lstStyle/>
          <a:p>
            <a:pPr algn="l">
              <a:lnSpc>
                <a:spcPts val="2783"/>
              </a:lnSpc>
            </a:pPr>
            <a:r>
              <a:rPr lang="en-US" sz="2899" spc="11">
                <a:solidFill>
                  <a:srgbClr val="FCFEFF"/>
                </a:solidFill>
                <a:latin typeface="Barlow"/>
                <a:ea typeface="Barlow"/>
                <a:cs typeface="Barlow"/>
                <a:sym typeface="Barlow"/>
              </a:rPr>
              <a:t>Empowering local entities through training and resources to implement sustainable practices.</a:t>
            </a:r>
          </a:p>
        </p:txBody>
      </p:sp>
      <p:grpSp>
        <p:nvGrpSpPr>
          <p:cNvPr id="20" name="Group 20"/>
          <p:cNvGrpSpPr/>
          <p:nvPr/>
        </p:nvGrpSpPr>
        <p:grpSpPr>
          <a:xfrm>
            <a:off x="0" y="0"/>
            <a:ext cx="18288000" cy="2571750"/>
            <a:chOff x="0" y="0"/>
            <a:chExt cx="4816593" cy="677333"/>
          </a:xfrm>
        </p:grpSpPr>
        <p:sp>
          <p:nvSpPr>
            <p:cNvPr id="21" name="Freeform 21"/>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22" name="TextBox 22"/>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4804679" y="419418"/>
            <a:ext cx="2454621" cy="1732915"/>
            <a:chOff x="0" y="0"/>
            <a:chExt cx="1759826" cy="1242403"/>
          </a:xfrm>
        </p:grpSpPr>
        <p:sp>
          <p:nvSpPr>
            <p:cNvPr id="24" name="Freeform 24"/>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3"/>
              <a:stretch>
                <a:fillRect b="-1805"/>
              </a:stretch>
            </a:blipFill>
          </p:spPr>
          <p:txBody>
            <a:bodyPr/>
            <a:lstStyle/>
            <a:p>
              <a:endParaRPr lang="en-US"/>
            </a:p>
          </p:txBody>
        </p:sp>
      </p:grpSp>
      <p:sp>
        <p:nvSpPr>
          <p:cNvPr id="25" name="TextBox 25"/>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REGIONAL COOPERATION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1144147" y="3124437"/>
            <a:ext cx="1505674" cy="1505674"/>
            <a:chOff x="0" y="0"/>
            <a:chExt cx="2007565" cy="2007565"/>
          </a:xfrm>
        </p:grpSpPr>
        <p:sp>
          <p:nvSpPr>
            <p:cNvPr id="3" name="Freeform 3" descr="preencoded.png"/>
            <p:cNvSpPr/>
            <p:nvPr/>
          </p:nvSpPr>
          <p:spPr>
            <a:xfrm>
              <a:off x="0" y="0"/>
              <a:ext cx="2007565" cy="2007565"/>
            </a:xfrm>
            <a:custGeom>
              <a:avLst/>
              <a:gdLst/>
              <a:ahLst/>
              <a:cxnLst/>
              <a:rect l="l" t="t" r="r" b="b"/>
              <a:pathLst>
                <a:path w="2007565" h="2007565">
                  <a:moveTo>
                    <a:pt x="0" y="0"/>
                  </a:moveTo>
                  <a:lnTo>
                    <a:pt x="2007565" y="0"/>
                  </a:lnTo>
                  <a:lnTo>
                    <a:pt x="2007565" y="2007565"/>
                  </a:lnTo>
                  <a:lnTo>
                    <a:pt x="0" y="200756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345415" y="392582"/>
              <a:ext cx="1343558" cy="1343558"/>
              <a:chOff x="0" y="0"/>
              <a:chExt cx="1343558" cy="1343558"/>
            </a:xfrm>
          </p:grpSpPr>
          <p:sp>
            <p:nvSpPr>
              <p:cNvPr id="5" name="Freeform 5" descr="https://osspub.smallppt.com/uploadFile/template/学习_20241005172136A697.png"/>
              <p:cNvSpPr/>
              <p:nvPr/>
            </p:nvSpPr>
            <p:spPr>
              <a:xfrm>
                <a:off x="0" y="0"/>
                <a:ext cx="1343533" cy="1343533"/>
              </a:xfrm>
              <a:custGeom>
                <a:avLst/>
                <a:gdLst/>
                <a:ahLst/>
                <a:cxnLst/>
                <a:rect l="l" t="t" r="r" b="b"/>
                <a:pathLst>
                  <a:path w="1343533" h="1343533">
                    <a:moveTo>
                      <a:pt x="0" y="0"/>
                    </a:moveTo>
                    <a:lnTo>
                      <a:pt x="1343533" y="0"/>
                    </a:lnTo>
                    <a:lnTo>
                      <a:pt x="1343533" y="1343533"/>
                    </a:lnTo>
                    <a:lnTo>
                      <a:pt x="0" y="1343533"/>
                    </a:lnTo>
                    <a:lnTo>
                      <a:pt x="0" y="0"/>
                    </a:lnTo>
                    <a:close/>
                  </a:path>
                </a:pathLst>
              </a:custGeom>
              <a:blipFill>
                <a:blip r:embed="rId3"/>
                <a:stretch>
                  <a:fillRect r="-1" b="-1"/>
                </a:stretch>
              </a:blipFill>
            </p:spPr>
            <p:txBody>
              <a:bodyPr/>
              <a:lstStyle/>
              <a:p>
                <a:endParaRPr lang="en-US"/>
              </a:p>
            </p:txBody>
          </p:sp>
        </p:grpSp>
      </p:grpSp>
      <p:grpSp>
        <p:nvGrpSpPr>
          <p:cNvPr id="6" name="Group 6"/>
          <p:cNvGrpSpPr/>
          <p:nvPr/>
        </p:nvGrpSpPr>
        <p:grpSpPr>
          <a:xfrm>
            <a:off x="13792199" y="2813373"/>
            <a:ext cx="1187761" cy="1187761"/>
            <a:chOff x="0" y="0"/>
            <a:chExt cx="1583681" cy="1583681"/>
          </a:xfrm>
        </p:grpSpPr>
        <p:sp>
          <p:nvSpPr>
            <p:cNvPr id="7" name="Freeform 7" descr="preencoded.png"/>
            <p:cNvSpPr/>
            <p:nvPr/>
          </p:nvSpPr>
          <p:spPr>
            <a:xfrm>
              <a:off x="0" y="0"/>
              <a:ext cx="1583681" cy="1583681"/>
            </a:xfrm>
            <a:custGeom>
              <a:avLst/>
              <a:gdLst/>
              <a:ahLst/>
              <a:cxnLst/>
              <a:rect l="l" t="t" r="r" b="b"/>
              <a:pathLst>
                <a:path w="1583681" h="1583681">
                  <a:moveTo>
                    <a:pt x="0" y="0"/>
                  </a:moveTo>
                  <a:lnTo>
                    <a:pt x="1583681" y="0"/>
                  </a:lnTo>
                  <a:lnTo>
                    <a:pt x="1583681" y="1583681"/>
                  </a:lnTo>
                  <a:lnTo>
                    <a:pt x="0" y="15836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8" name="Group 8"/>
            <p:cNvGrpSpPr/>
            <p:nvPr/>
          </p:nvGrpSpPr>
          <p:grpSpPr>
            <a:xfrm>
              <a:off x="346980" y="418672"/>
              <a:ext cx="889721" cy="889721"/>
              <a:chOff x="0" y="0"/>
              <a:chExt cx="1127862" cy="1127862"/>
            </a:xfrm>
          </p:grpSpPr>
          <p:sp>
            <p:nvSpPr>
              <p:cNvPr id="9" name="Freeform 9" descr="https://osspub.smallppt.com/uploadFile/template/学习 (1)_20241005172133A696.png"/>
              <p:cNvSpPr/>
              <p:nvPr/>
            </p:nvSpPr>
            <p:spPr>
              <a:xfrm>
                <a:off x="0" y="0"/>
                <a:ext cx="1127887" cy="1127887"/>
              </a:xfrm>
              <a:custGeom>
                <a:avLst/>
                <a:gdLst/>
                <a:ahLst/>
                <a:cxnLst/>
                <a:rect l="l" t="t" r="r" b="b"/>
                <a:pathLst>
                  <a:path w="1127887" h="1127887">
                    <a:moveTo>
                      <a:pt x="0" y="0"/>
                    </a:moveTo>
                    <a:lnTo>
                      <a:pt x="1127887" y="0"/>
                    </a:lnTo>
                    <a:lnTo>
                      <a:pt x="1127887" y="1127887"/>
                    </a:lnTo>
                    <a:lnTo>
                      <a:pt x="0" y="1127887"/>
                    </a:lnTo>
                    <a:lnTo>
                      <a:pt x="0" y="0"/>
                    </a:lnTo>
                    <a:close/>
                  </a:path>
                </a:pathLst>
              </a:custGeom>
              <a:blipFill>
                <a:blip r:embed="rId4"/>
                <a:stretch>
                  <a:fillRect r="2" b="2"/>
                </a:stretch>
              </a:blipFill>
            </p:spPr>
            <p:txBody>
              <a:bodyPr/>
              <a:lstStyle/>
              <a:p>
                <a:endParaRPr lang="en-US"/>
              </a:p>
            </p:txBody>
          </p:sp>
        </p:grpSp>
      </p:grpSp>
      <p:grpSp>
        <p:nvGrpSpPr>
          <p:cNvPr id="10" name="Group 10"/>
          <p:cNvGrpSpPr/>
          <p:nvPr/>
        </p:nvGrpSpPr>
        <p:grpSpPr>
          <a:xfrm>
            <a:off x="3180221" y="6289081"/>
            <a:ext cx="1212736" cy="1212736"/>
            <a:chOff x="0" y="0"/>
            <a:chExt cx="1616981" cy="1616981"/>
          </a:xfrm>
        </p:grpSpPr>
        <p:sp>
          <p:nvSpPr>
            <p:cNvPr id="11" name="Freeform 11" descr="preencoded.png"/>
            <p:cNvSpPr/>
            <p:nvPr/>
          </p:nvSpPr>
          <p:spPr>
            <a:xfrm>
              <a:off x="0" y="0"/>
              <a:ext cx="1616981" cy="1616981"/>
            </a:xfrm>
            <a:custGeom>
              <a:avLst/>
              <a:gdLst/>
              <a:ahLst/>
              <a:cxnLst/>
              <a:rect l="l" t="t" r="r" b="b"/>
              <a:pathLst>
                <a:path w="1616981" h="1616981">
                  <a:moveTo>
                    <a:pt x="0" y="0"/>
                  </a:moveTo>
                  <a:lnTo>
                    <a:pt x="1616981" y="0"/>
                  </a:lnTo>
                  <a:lnTo>
                    <a:pt x="1616981" y="1616981"/>
                  </a:lnTo>
                  <a:lnTo>
                    <a:pt x="0" y="161698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2" name="Group 12"/>
            <p:cNvGrpSpPr/>
            <p:nvPr/>
          </p:nvGrpSpPr>
          <p:grpSpPr>
            <a:xfrm>
              <a:off x="399898" y="456936"/>
              <a:ext cx="817185" cy="817185"/>
              <a:chOff x="0" y="0"/>
              <a:chExt cx="1014578" cy="1014578"/>
            </a:xfrm>
          </p:grpSpPr>
          <p:sp>
            <p:nvSpPr>
              <p:cNvPr id="13" name="Freeform 13" descr="https://osspub.smallppt.com/uploadFile/template/学习 (5)_20241005172411A754.png"/>
              <p:cNvSpPr/>
              <p:nvPr/>
            </p:nvSpPr>
            <p:spPr>
              <a:xfrm>
                <a:off x="0" y="0"/>
                <a:ext cx="1014603" cy="1014603"/>
              </a:xfrm>
              <a:custGeom>
                <a:avLst/>
                <a:gdLst/>
                <a:ahLst/>
                <a:cxnLst/>
                <a:rect l="l" t="t" r="r" b="b"/>
                <a:pathLst>
                  <a:path w="1014603" h="1014603">
                    <a:moveTo>
                      <a:pt x="0" y="0"/>
                    </a:moveTo>
                    <a:lnTo>
                      <a:pt x="1014603" y="0"/>
                    </a:lnTo>
                    <a:lnTo>
                      <a:pt x="1014603" y="1014603"/>
                    </a:lnTo>
                    <a:lnTo>
                      <a:pt x="0" y="1014603"/>
                    </a:lnTo>
                    <a:lnTo>
                      <a:pt x="0" y="0"/>
                    </a:lnTo>
                    <a:close/>
                  </a:path>
                </a:pathLst>
              </a:custGeom>
              <a:blipFill>
                <a:blip r:embed="rId5"/>
                <a:stretch>
                  <a:fillRect r="2" b="2"/>
                </a:stretch>
              </a:blipFill>
            </p:spPr>
            <p:txBody>
              <a:bodyPr/>
              <a:lstStyle/>
              <a:p>
                <a:endParaRPr lang="en-US"/>
              </a:p>
            </p:txBody>
          </p:sp>
        </p:grpSp>
      </p:grpSp>
      <p:grpSp>
        <p:nvGrpSpPr>
          <p:cNvPr id="14" name="Group 14"/>
          <p:cNvGrpSpPr/>
          <p:nvPr/>
        </p:nvGrpSpPr>
        <p:grpSpPr>
          <a:xfrm>
            <a:off x="0" y="0"/>
            <a:ext cx="18288000" cy="2571750"/>
            <a:chOff x="0" y="0"/>
            <a:chExt cx="4816593" cy="677333"/>
          </a:xfrm>
        </p:grpSpPr>
        <p:sp>
          <p:nvSpPr>
            <p:cNvPr id="15" name="Freeform 15"/>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6" name="TextBox 16"/>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14804679" y="419418"/>
            <a:ext cx="2454621" cy="1732915"/>
            <a:chOff x="0" y="0"/>
            <a:chExt cx="1759826" cy="1242403"/>
          </a:xfrm>
        </p:grpSpPr>
        <p:sp>
          <p:nvSpPr>
            <p:cNvPr id="18" name="Freeform 18"/>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6"/>
              <a:stretch>
                <a:fillRect b="-1805"/>
              </a:stretch>
            </a:blipFill>
          </p:spPr>
          <p:txBody>
            <a:bodyPr/>
            <a:lstStyle/>
            <a:p>
              <a:endParaRPr lang="en-US"/>
            </a:p>
          </p:txBody>
        </p:sp>
      </p:grpSp>
      <p:sp>
        <p:nvSpPr>
          <p:cNvPr id="19" name="TextBox 19"/>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KEY WB INITIATIVES </a:t>
            </a:r>
          </a:p>
        </p:txBody>
      </p:sp>
      <p:sp>
        <p:nvSpPr>
          <p:cNvPr id="20" name="TextBox 20"/>
          <p:cNvSpPr txBox="1"/>
          <p:nvPr/>
        </p:nvSpPr>
        <p:spPr>
          <a:xfrm>
            <a:off x="2864591" y="3578171"/>
            <a:ext cx="5017704" cy="1051940"/>
          </a:xfrm>
          <a:prstGeom prst="rect">
            <a:avLst/>
          </a:prstGeom>
        </p:spPr>
        <p:txBody>
          <a:bodyPr lIns="0" tIns="0" rIns="0" bIns="0" rtlCol="0" anchor="t">
            <a:spAutoFit/>
          </a:bodyPr>
          <a:lstStyle/>
          <a:p>
            <a:pPr algn="l">
              <a:lnSpc>
                <a:spcPts val="4031"/>
              </a:lnSpc>
            </a:pPr>
            <a:r>
              <a:rPr lang="en-US" sz="4199" b="1" dirty="0">
                <a:solidFill>
                  <a:srgbClr val="03ABED"/>
                </a:solidFill>
                <a:latin typeface="Barlow Semi-Bold"/>
                <a:ea typeface="Barlow Semi-Bold"/>
                <a:cs typeface="Barlow Semi-Bold"/>
                <a:sym typeface="Barlow Semi-Bold"/>
              </a:rPr>
              <a:t>Pollution Reduction Programs</a:t>
            </a:r>
          </a:p>
        </p:txBody>
      </p:sp>
      <p:sp>
        <p:nvSpPr>
          <p:cNvPr id="21" name="TextBox 21"/>
          <p:cNvSpPr txBox="1"/>
          <p:nvPr/>
        </p:nvSpPr>
        <p:spPr>
          <a:xfrm>
            <a:off x="508271" y="4685281"/>
            <a:ext cx="7374023" cy="1347977"/>
          </a:xfrm>
          <a:prstGeom prst="rect">
            <a:avLst/>
          </a:prstGeom>
        </p:spPr>
        <p:txBody>
          <a:bodyPr wrap="square" lIns="0" tIns="0" rIns="0" bIns="0" rtlCol="0" anchor="t">
            <a:spAutoFit/>
          </a:bodyPr>
          <a:lstStyle/>
          <a:p>
            <a:pPr algn="ctr">
              <a:lnSpc>
                <a:spcPts val="3455"/>
              </a:lnSpc>
            </a:pPr>
            <a:r>
              <a:rPr lang="en-US" sz="3599" b="1" spc="14" dirty="0">
                <a:solidFill>
                  <a:srgbClr val="002395"/>
                </a:solidFill>
                <a:latin typeface="Barlow Bold"/>
                <a:ea typeface="Barlow Bold"/>
                <a:cs typeface="Barlow Bold"/>
                <a:sym typeface="Barlow Bold"/>
              </a:rPr>
              <a:t>Implementing strategies to tackle air, water, and soil pollution in affected region.</a:t>
            </a:r>
          </a:p>
        </p:txBody>
      </p:sp>
      <p:sp>
        <p:nvSpPr>
          <p:cNvPr id="22" name="TextBox 22"/>
          <p:cNvSpPr txBox="1"/>
          <p:nvPr/>
        </p:nvSpPr>
        <p:spPr>
          <a:xfrm>
            <a:off x="10613483" y="3894716"/>
            <a:ext cx="6877902" cy="1025922"/>
          </a:xfrm>
          <a:prstGeom prst="rect">
            <a:avLst/>
          </a:prstGeom>
        </p:spPr>
        <p:txBody>
          <a:bodyPr lIns="0" tIns="0" rIns="0" bIns="0" rtlCol="0" anchor="t">
            <a:spAutoFit/>
          </a:bodyPr>
          <a:lstStyle/>
          <a:p>
            <a:pPr algn="ctr">
              <a:lnSpc>
                <a:spcPts val="4031"/>
              </a:lnSpc>
            </a:pPr>
            <a:r>
              <a:rPr lang="en-US" sz="4199" b="1" dirty="0">
                <a:solidFill>
                  <a:srgbClr val="03ABED"/>
                </a:solidFill>
                <a:latin typeface="Barlow Semi-Bold"/>
                <a:ea typeface="Barlow Semi-Bold"/>
                <a:cs typeface="Barlow Semi-Bold"/>
                <a:sym typeface="Barlow Semi-Bold"/>
              </a:rPr>
              <a:t>Land Resource Management</a:t>
            </a:r>
            <a:r>
              <a:rPr lang="hr-BA" sz="4199" b="1" dirty="0">
                <a:solidFill>
                  <a:srgbClr val="03ABED"/>
                </a:solidFill>
                <a:latin typeface="Barlow Semi-Bold"/>
                <a:ea typeface="Barlow Semi-Bold"/>
                <a:cs typeface="Barlow Semi-Bold"/>
                <a:sym typeface="Barlow Semi-Bold"/>
              </a:rPr>
              <a:t> and Biodiversity </a:t>
            </a:r>
            <a:endParaRPr lang="en-US" sz="4199" b="1" dirty="0">
              <a:solidFill>
                <a:srgbClr val="03ABED"/>
              </a:solidFill>
              <a:latin typeface="Barlow Semi-Bold"/>
              <a:ea typeface="Barlow Semi-Bold"/>
              <a:cs typeface="Barlow Semi-Bold"/>
              <a:sym typeface="Barlow Semi-Bold"/>
            </a:endParaRPr>
          </a:p>
        </p:txBody>
      </p:sp>
      <p:sp>
        <p:nvSpPr>
          <p:cNvPr id="23" name="TextBox 23"/>
          <p:cNvSpPr txBox="1"/>
          <p:nvPr/>
        </p:nvSpPr>
        <p:spPr>
          <a:xfrm>
            <a:off x="8915401" y="5014551"/>
            <a:ext cx="8343918" cy="1347977"/>
          </a:xfrm>
          <a:prstGeom prst="rect">
            <a:avLst/>
          </a:prstGeom>
        </p:spPr>
        <p:txBody>
          <a:bodyPr wrap="square" lIns="0" tIns="0" rIns="0" bIns="0" rtlCol="0" anchor="t">
            <a:spAutoFit/>
          </a:bodyPr>
          <a:lstStyle/>
          <a:p>
            <a:pPr algn="r">
              <a:lnSpc>
                <a:spcPts val="3455"/>
              </a:lnSpc>
            </a:pPr>
            <a:r>
              <a:rPr lang="en-US" sz="3599" b="1" spc="14" dirty="0">
                <a:solidFill>
                  <a:srgbClr val="002395"/>
                </a:solidFill>
                <a:latin typeface="Barlow Bold"/>
                <a:ea typeface="Barlow Bold"/>
                <a:cs typeface="Barlow Bold"/>
                <a:sym typeface="Barlow Bold"/>
              </a:rPr>
              <a:t>Encouraging sustainable practices that enhance land productivity and ecosystem health.</a:t>
            </a:r>
          </a:p>
        </p:txBody>
      </p:sp>
      <p:sp>
        <p:nvSpPr>
          <p:cNvPr id="24" name="TextBox 24"/>
          <p:cNvSpPr txBox="1"/>
          <p:nvPr/>
        </p:nvSpPr>
        <p:spPr>
          <a:xfrm>
            <a:off x="-649146" y="7372292"/>
            <a:ext cx="9688856" cy="547115"/>
          </a:xfrm>
          <a:prstGeom prst="rect">
            <a:avLst/>
          </a:prstGeom>
        </p:spPr>
        <p:txBody>
          <a:bodyPr lIns="0" tIns="0" rIns="0" bIns="0" rtlCol="0" anchor="t">
            <a:spAutoFit/>
          </a:bodyPr>
          <a:lstStyle/>
          <a:p>
            <a:pPr algn="ctr">
              <a:lnSpc>
                <a:spcPts val="4031"/>
              </a:lnSpc>
            </a:pPr>
            <a:r>
              <a:rPr lang="en-US" sz="4199" b="1" dirty="0">
                <a:solidFill>
                  <a:srgbClr val="03ABED"/>
                </a:solidFill>
                <a:latin typeface="Barlow Semi-Bold"/>
                <a:ea typeface="Barlow Semi-Bold"/>
                <a:cs typeface="Barlow Semi-Bold"/>
                <a:sym typeface="Barlow Semi-Bold"/>
              </a:rPr>
              <a:t>Health Impact Mitigation</a:t>
            </a:r>
          </a:p>
        </p:txBody>
      </p:sp>
      <p:sp>
        <p:nvSpPr>
          <p:cNvPr id="25" name="TextBox 25"/>
          <p:cNvSpPr txBox="1"/>
          <p:nvPr/>
        </p:nvSpPr>
        <p:spPr>
          <a:xfrm>
            <a:off x="163858" y="7949712"/>
            <a:ext cx="8458198" cy="1346522"/>
          </a:xfrm>
          <a:prstGeom prst="rect">
            <a:avLst/>
          </a:prstGeom>
        </p:spPr>
        <p:txBody>
          <a:bodyPr wrap="square" lIns="0" tIns="0" rIns="0" bIns="0" rtlCol="0" anchor="t">
            <a:spAutoFit/>
          </a:bodyPr>
          <a:lstStyle/>
          <a:p>
            <a:pPr algn="ctr">
              <a:lnSpc>
                <a:spcPts val="3455"/>
              </a:lnSpc>
            </a:pPr>
            <a:r>
              <a:rPr lang="en-US" sz="3599" b="1" spc="14" dirty="0">
                <a:solidFill>
                  <a:srgbClr val="002395"/>
                </a:solidFill>
                <a:latin typeface="Barlow Bold"/>
                <a:ea typeface="Barlow Bold"/>
                <a:cs typeface="Barlow Bold"/>
                <a:sym typeface="Barlow Bold"/>
              </a:rPr>
              <a:t>Addressing public health concerns arising from pollution through targeted initiatives.</a:t>
            </a:r>
          </a:p>
        </p:txBody>
      </p:sp>
      <p:grpSp>
        <p:nvGrpSpPr>
          <p:cNvPr id="26" name="Group 2">
            <a:extLst>
              <a:ext uri="{FF2B5EF4-FFF2-40B4-BE49-F238E27FC236}">
                <a16:creationId xmlns:a16="http://schemas.microsoft.com/office/drawing/2014/main" id="{95337BE1-CCB1-6D50-648A-97F40291FD56}"/>
              </a:ext>
            </a:extLst>
          </p:cNvPr>
          <p:cNvGrpSpPr/>
          <p:nvPr/>
        </p:nvGrpSpPr>
        <p:grpSpPr>
          <a:xfrm>
            <a:off x="10631474" y="6439202"/>
            <a:ext cx="1505674" cy="1505674"/>
            <a:chOff x="0" y="0"/>
            <a:chExt cx="2007565" cy="2007565"/>
          </a:xfrm>
        </p:grpSpPr>
        <p:sp>
          <p:nvSpPr>
            <p:cNvPr id="27" name="Freeform 3" descr="preencoded.png">
              <a:extLst>
                <a:ext uri="{FF2B5EF4-FFF2-40B4-BE49-F238E27FC236}">
                  <a16:creationId xmlns:a16="http://schemas.microsoft.com/office/drawing/2014/main" id="{070A264C-283E-A471-AF12-7ED51217B8FA}"/>
                </a:ext>
              </a:extLst>
            </p:cNvPr>
            <p:cNvSpPr/>
            <p:nvPr/>
          </p:nvSpPr>
          <p:spPr>
            <a:xfrm>
              <a:off x="0" y="0"/>
              <a:ext cx="2007565" cy="2007565"/>
            </a:xfrm>
            <a:custGeom>
              <a:avLst/>
              <a:gdLst/>
              <a:ahLst/>
              <a:cxnLst/>
              <a:rect l="l" t="t" r="r" b="b"/>
              <a:pathLst>
                <a:path w="2007565" h="2007565">
                  <a:moveTo>
                    <a:pt x="0" y="0"/>
                  </a:moveTo>
                  <a:lnTo>
                    <a:pt x="2007565" y="0"/>
                  </a:lnTo>
                  <a:lnTo>
                    <a:pt x="2007565" y="2007565"/>
                  </a:lnTo>
                  <a:lnTo>
                    <a:pt x="0" y="200756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8" name="Group 4">
              <a:extLst>
                <a:ext uri="{FF2B5EF4-FFF2-40B4-BE49-F238E27FC236}">
                  <a16:creationId xmlns:a16="http://schemas.microsoft.com/office/drawing/2014/main" id="{8CFB0F50-98DE-D2DF-E3B1-C7EC59D207C5}"/>
                </a:ext>
              </a:extLst>
            </p:cNvPr>
            <p:cNvGrpSpPr/>
            <p:nvPr/>
          </p:nvGrpSpPr>
          <p:grpSpPr>
            <a:xfrm>
              <a:off x="345415" y="392582"/>
              <a:ext cx="1343558" cy="1343558"/>
              <a:chOff x="0" y="0"/>
              <a:chExt cx="1343558" cy="1343558"/>
            </a:xfrm>
          </p:grpSpPr>
          <p:sp>
            <p:nvSpPr>
              <p:cNvPr id="29" name="Freeform 5" descr="https://osspub.smallppt.com/uploadFile/template/学习_20241005172136A697.png">
                <a:extLst>
                  <a:ext uri="{FF2B5EF4-FFF2-40B4-BE49-F238E27FC236}">
                    <a16:creationId xmlns:a16="http://schemas.microsoft.com/office/drawing/2014/main" id="{B3A12121-F7A0-C953-E0AF-5AEA12828F8F}"/>
                  </a:ext>
                </a:extLst>
              </p:cNvPr>
              <p:cNvSpPr/>
              <p:nvPr/>
            </p:nvSpPr>
            <p:spPr>
              <a:xfrm>
                <a:off x="0" y="0"/>
                <a:ext cx="1343533" cy="1343533"/>
              </a:xfrm>
              <a:custGeom>
                <a:avLst/>
                <a:gdLst/>
                <a:ahLst/>
                <a:cxnLst/>
                <a:rect l="l" t="t" r="r" b="b"/>
                <a:pathLst>
                  <a:path w="1343533" h="1343533">
                    <a:moveTo>
                      <a:pt x="0" y="0"/>
                    </a:moveTo>
                    <a:lnTo>
                      <a:pt x="1343533" y="0"/>
                    </a:lnTo>
                    <a:lnTo>
                      <a:pt x="1343533" y="1343533"/>
                    </a:lnTo>
                    <a:lnTo>
                      <a:pt x="0" y="1343533"/>
                    </a:lnTo>
                    <a:lnTo>
                      <a:pt x="0" y="0"/>
                    </a:lnTo>
                    <a:close/>
                  </a:path>
                </a:pathLst>
              </a:custGeom>
              <a:blipFill>
                <a:blip r:embed="rId3"/>
                <a:stretch>
                  <a:fillRect r="-1" b="-1"/>
                </a:stretch>
              </a:blipFill>
            </p:spPr>
            <p:txBody>
              <a:bodyPr/>
              <a:lstStyle/>
              <a:p>
                <a:endParaRPr lang="en-US"/>
              </a:p>
            </p:txBody>
          </p:sp>
        </p:grpSp>
      </p:grpSp>
      <p:sp>
        <p:nvSpPr>
          <p:cNvPr id="32" name="TextBox 20">
            <a:extLst>
              <a:ext uri="{FF2B5EF4-FFF2-40B4-BE49-F238E27FC236}">
                <a16:creationId xmlns:a16="http://schemas.microsoft.com/office/drawing/2014/main" id="{5569C9B7-FC2D-CB5E-5E88-8F1C5878D2CC}"/>
              </a:ext>
            </a:extLst>
          </p:cNvPr>
          <p:cNvSpPr txBox="1"/>
          <p:nvPr/>
        </p:nvSpPr>
        <p:spPr>
          <a:xfrm>
            <a:off x="12210889" y="6893485"/>
            <a:ext cx="5017704" cy="1025922"/>
          </a:xfrm>
          <a:prstGeom prst="rect">
            <a:avLst/>
          </a:prstGeom>
        </p:spPr>
        <p:txBody>
          <a:bodyPr lIns="0" tIns="0" rIns="0" bIns="0" rtlCol="0" anchor="t">
            <a:spAutoFit/>
          </a:bodyPr>
          <a:lstStyle/>
          <a:p>
            <a:pPr algn="l">
              <a:lnSpc>
                <a:spcPts val="4031"/>
              </a:lnSpc>
            </a:pPr>
            <a:r>
              <a:rPr lang="hr-BA" sz="4199" b="1" dirty="0">
                <a:solidFill>
                  <a:srgbClr val="03ABED"/>
                </a:solidFill>
                <a:latin typeface="Barlow Semi-Bold"/>
                <a:ea typeface="Barlow Semi-Bold"/>
                <a:cs typeface="Barlow Semi-Bold"/>
                <a:sym typeface="Barlow Semi-Bold"/>
              </a:rPr>
              <a:t>Climate Change Adaptation</a:t>
            </a:r>
            <a:endParaRPr lang="en-US" sz="4199" b="1" dirty="0">
              <a:solidFill>
                <a:srgbClr val="03ABED"/>
              </a:solidFill>
              <a:latin typeface="Barlow Semi-Bold"/>
              <a:ea typeface="Barlow Semi-Bold"/>
              <a:cs typeface="Barlow Semi-Bold"/>
              <a:sym typeface="Barlow Semi-Bold"/>
            </a:endParaRPr>
          </a:p>
        </p:txBody>
      </p:sp>
      <p:sp>
        <p:nvSpPr>
          <p:cNvPr id="33" name="TextBox 21">
            <a:extLst>
              <a:ext uri="{FF2B5EF4-FFF2-40B4-BE49-F238E27FC236}">
                <a16:creationId xmlns:a16="http://schemas.microsoft.com/office/drawing/2014/main" id="{B38C2D07-1B4F-6F61-C155-EE9EFC2A0552}"/>
              </a:ext>
            </a:extLst>
          </p:cNvPr>
          <p:cNvSpPr txBox="1"/>
          <p:nvPr/>
        </p:nvSpPr>
        <p:spPr>
          <a:xfrm>
            <a:off x="9448800" y="8021550"/>
            <a:ext cx="8343918" cy="1795363"/>
          </a:xfrm>
          <a:prstGeom prst="rect">
            <a:avLst/>
          </a:prstGeom>
        </p:spPr>
        <p:txBody>
          <a:bodyPr wrap="square" lIns="0" tIns="0" rIns="0" bIns="0" rtlCol="0" anchor="t">
            <a:spAutoFit/>
          </a:bodyPr>
          <a:lstStyle/>
          <a:p>
            <a:pPr algn="ctr">
              <a:lnSpc>
                <a:spcPts val="3455"/>
              </a:lnSpc>
            </a:pPr>
            <a:r>
              <a:rPr lang="hr-BA" sz="3599" b="1" spc="14" dirty="0">
                <a:solidFill>
                  <a:srgbClr val="002395"/>
                </a:solidFill>
                <a:latin typeface="Barlow Bold"/>
                <a:ea typeface="Barlow Bold"/>
                <a:cs typeface="Barlow Bold"/>
                <a:sym typeface="Barlow Bold"/>
              </a:rPr>
              <a:t>H</a:t>
            </a:r>
            <a:r>
              <a:rPr lang="en-US" sz="3599" b="1" spc="14" dirty="0" err="1">
                <a:solidFill>
                  <a:srgbClr val="002395"/>
                </a:solidFill>
                <a:latin typeface="Barlow Bold"/>
                <a:ea typeface="Barlow Bold"/>
                <a:cs typeface="Barlow Bold"/>
                <a:sym typeface="Barlow Bold"/>
              </a:rPr>
              <a:t>elping</a:t>
            </a:r>
            <a:r>
              <a:rPr lang="en-US" sz="3599" b="1" spc="14" dirty="0">
                <a:solidFill>
                  <a:srgbClr val="002395"/>
                </a:solidFill>
                <a:latin typeface="Barlow Bold"/>
                <a:ea typeface="Barlow Bold"/>
                <a:cs typeface="Barlow Bold"/>
                <a:sym typeface="Barlow Bold"/>
              </a:rPr>
              <a:t> countries assess risks, strengthen resilience, and integrate adaptation measures into policies, planning, and on-the-ground actions.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4035425"/>
            <a:ext cx="16230600" cy="2273300"/>
          </a:xfrm>
          <a:prstGeom prst="rect">
            <a:avLst/>
          </a:prstGeom>
        </p:spPr>
        <p:txBody>
          <a:bodyPr lIns="0" tIns="0" rIns="0" bIns="0" rtlCol="0" anchor="t">
            <a:spAutoFit/>
          </a:bodyPr>
          <a:lstStyle/>
          <a:p>
            <a:pPr algn="ctr">
              <a:lnSpc>
                <a:spcPts val="8800"/>
              </a:lnSpc>
            </a:pPr>
            <a:r>
              <a:rPr lang="en-US" sz="8000" b="1">
                <a:solidFill>
                  <a:srgbClr val="002395"/>
                </a:solidFill>
                <a:latin typeface="Barlow Semi-Bold"/>
                <a:ea typeface="Barlow Semi-Bold"/>
                <a:cs typeface="Barlow Semi-Bold"/>
                <a:sym typeface="Barlow Semi-Bold"/>
              </a:rPr>
              <a:t>REGIONAL UNEP INTIATIVES</a:t>
            </a:r>
            <a:r>
              <a:rPr lang="en-US" sz="8000" b="1">
                <a:solidFill>
                  <a:srgbClr val="FFFFFF"/>
                </a:solidFill>
                <a:latin typeface="Barlow Semi-Bold"/>
                <a:ea typeface="Barlow Semi-Bold"/>
                <a:cs typeface="Barlow Semi-Bold"/>
                <a:sym typeface="Barlow Semi-Bold"/>
              </a:rPr>
              <a:t> </a:t>
            </a:r>
          </a:p>
          <a:p>
            <a:pPr algn="ctr">
              <a:lnSpc>
                <a:spcPts val="8800"/>
              </a:lnSpc>
            </a:pPr>
            <a:r>
              <a:rPr lang="en-US" sz="8000" b="1">
                <a:solidFill>
                  <a:srgbClr val="FFFFFF"/>
                </a:solidFill>
                <a:latin typeface="Barlow Semi-Bold"/>
                <a:ea typeface="Barlow Semi-Bold"/>
                <a:cs typeface="Barlow Semi-Bold"/>
                <a:sym typeface="Barlow Semi-Bold"/>
              </a:rPr>
              <a:t>ON SLM AND DEPOLLUTION</a:t>
            </a:r>
          </a:p>
        </p:txBody>
      </p:sp>
      <p:grpSp>
        <p:nvGrpSpPr>
          <p:cNvPr id="6" name="Group 6"/>
          <p:cNvGrpSpPr/>
          <p:nvPr/>
        </p:nvGrpSpPr>
        <p:grpSpPr>
          <a:xfrm>
            <a:off x="14804679" y="419418"/>
            <a:ext cx="2454621" cy="1732915"/>
            <a:chOff x="0" y="0"/>
            <a:chExt cx="1759826" cy="1242403"/>
          </a:xfrm>
        </p:grpSpPr>
        <p:sp>
          <p:nvSpPr>
            <p:cNvPr id="7" name="Freeform 7"/>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2"/>
              <a:stretch>
                <a:fillRect b="-1805"/>
              </a:stretch>
            </a:blipFill>
          </p:spPr>
          <p:txBody>
            <a:bodyPr/>
            <a:lstStyle/>
            <a:p>
              <a:endParaRPr lang="en-US"/>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0" y="6355023"/>
            <a:ext cx="11226303" cy="3931977"/>
            <a:chOff x="0" y="0"/>
            <a:chExt cx="14968404" cy="5242635"/>
          </a:xfrm>
        </p:grpSpPr>
        <p:sp>
          <p:nvSpPr>
            <p:cNvPr id="3" name="Freeform 3"/>
            <p:cNvSpPr/>
            <p:nvPr/>
          </p:nvSpPr>
          <p:spPr>
            <a:xfrm>
              <a:off x="0" y="0"/>
              <a:ext cx="14968404" cy="5242648"/>
            </a:xfrm>
            <a:custGeom>
              <a:avLst/>
              <a:gdLst/>
              <a:ahLst/>
              <a:cxnLst/>
              <a:rect l="l" t="t" r="r" b="b"/>
              <a:pathLst>
                <a:path w="14968404" h="5242648">
                  <a:moveTo>
                    <a:pt x="0" y="0"/>
                  </a:moveTo>
                  <a:lnTo>
                    <a:pt x="14968404" y="0"/>
                  </a:lnTo>
                  <a:lnTo>
                    <a:pt x="14968404" y="5242648"/>
                  </a:lnTo>
                  <a:lnTo>
                    <a:pt x="0" y="5242648"/>
                  </a:lnTo>
                  <a:lnTo>
                    <a:pt x="0" y="0"/>
                  </a:lnTo>
                  <a:close/>
                </a:path>
              </a:pathLst>
            </a:custGeom>
            <a:blipFill>
              <a:blip r:embed="rId2"/>
              <a:stretch>
                <a:fillRect t="-39454" r="-175" b="-56828"/>
              </a:stretch>
            </a:blipFill>
          </p:spPr>
          <p:txBody>
            <a:bodyPr/>
            <a:lstStyle/>
            <a:p>
              <a:endParaRPr lang="en-US"/>
            </a:p>
          </p:txBody>
        </p:sp>
      </p:grpSp>
      <p:grpSp>
        <p:nvGrpSpPr>
          <p:cNvPr id="4" name="Group 4"/>
          <p:cNvGrpSpPr/>
          <p:nvPr/>
        </p:nvGrpSpPr>
        <p:grpSpPr>
          <a:xfrm>
            <a:off x="7589667" y="2571750"/>
            <a:ext cx="10688808" cy="3783273"/>
            <a:chOff x="0" y="0"/>
            <a:chExt cx="19789367" cy="7004391"/>
          </a:xfrm>
        </p:grpSpPr>
        <p:sp>
          <p:nvSpPr>
            <p:cNvPr id="5" name="Freeform 5" descr="International Companies Wreak Havoc on the Environment: Is Bosnia-Herzegovina  Becoming One Big European Mine? Part I - Lefteast"/>
            <p:cNvSpPr/>
            <p:nvPr/>
          </p:nvSpPr>
          <p:spPr>
            <a:xfrm>
              <a:off x="0" y="0"/>
              <a:ext cx="19789335" cy="7004390"/>
            </a:xfrm>
            <a:custGeom>
              <a:avLst/>
              <a:gdLst/>
              <a:ahLst/>
              <a:cxnLst/>
              <a:rect l="l" t="t" r="r" b="b"/>
              <a:pathLst>
                <a:path w="19789335" h="7004390">
                  <a:moveTo>
                    <a:pt x="0" y="0"/>
                  </a:moveTo>
                  <a:lnTo>
                    <a:pt x="19789335" y="0"/>
                  </a:lnTo>
                  <a:lnTo>
                    <a:pt x="19789335" y="7004390"/>
                  </a:lnTo>
                  <a:lnTo>
                    <a:pt x="0" y="7004390"/>
                  </a:lnTo>
                  <a:lnTo>
                    <a:pt x="0" y="0"/>
                  </a:lnTo>
                  <a:close/>
                </a:path>
              </a:pathLst>
            </a:custGeom>
            <a:blipFill>
              <a:blip r:embed="rId3"/>
              <a:stretch>
                <a:fillRect l="-1" t="-42116" b="-16808"/>
              </a:stretch>
            </a:blipFill>
          </p:spPr>
          <p:txBody>
            <a:bodyPr/>
            <a:lstStyle/>
            <a:p>
              <a:endParaRPr lang="en-US"/>
            </a:p>
          </p:txBody>
        </p:sp>
      </p:grpSp>
      <p:grpSp>
        <p:nvGrpSpPr>
          <p:cNvPr id="6" name="Group 6"/>
          <p:cNvGrpSpPr/>
          <p:nvPr/>
        </p:nvGrpSpPr>
        <p:grpSpPr>
          <a:xfrm>
            <a:off x="11226303" y="6355023"/>
            <a:ext cx="7061697" cy="3931977"/>
            <a:chOff x="0" y="0"/>
            <a:chExt cx="11528641" cy="6419186"/>
          </a:xfrm>
        </p:grpSpPr>
        <p:sp>
          <p:nvSpPr>
            <p:cNvPr id="7" name="Freeform 7"/>
            <p:cNvSpPr/>
            <p:nvPr/>
          </p:nvSpPr>
          <p:spPr>
            <a:xfrm>
              <a:off x="0" y="0"/>
              <a:ext cx="11528692" cy="6419186"/>
            </a:xfrm>
            <a:custGeom>
              <a:avLst/>
              <a:gdLst/>
              <a:ahLst/>
              <a:cxnLst/>
              <a:rect l="l" t="t" r="r" b="b"/>
              <a:pathLst>
                <a:path w="11528692" h="6419186">
                  <a:moveTo>
                    <a:pt x="0" y="0"/>
                  </a:moveTo>
                  <a:lnTo>
                    <a:pt x="11528692" y="0"/>
                  </a:lnTo>
                  <a:lnTo>
                    <a:pt x="11528692" y="6419186"/>
                  </a:lnTo>
                  <a:lnTo>
                    <a:pt x="0" y="6419186"/>
                  </a:lnTo>
                  <a:lnTo>
                    <a:pt x="0" y="0"/>
                  </a:lnTo>
                  <a:close/>
                </a:path>
              </a:pathLst>
            </a:custGeom>
            <a:blipFill>
              <a:blip r:embed="rId4"/>
              <a:stretch>
                <a:fillRect l="-1736" t="-1333" b="-1331"/>
              </a:stretch>
            </a:blipFill>
          </p:spPr>
          <p:txBody>
            <a:bodyPr/>
            <a:lstStyle/>
            <a:p>
              <a:endParaRPr lang="en-US"/>
            </a:p>
          </p:txBody>
        </p:sp>
      </p:grpSp>
      <p:grpSp>
        <p:nvGrpSpPr>
          <p:cNvPr id="8" name="Group 8"/>
          <p:cNvGrpSpPr/>
          <p:nvPr/>
        </p:nvGrpSpPr>
        <p:grpSpPr>
          <a:xfrm>
            <a:off x="0" y="2571750"/>
            <a:ext cx="7599192" cy="3783273"/>
            <a:chOff x="0" y="0"/>
            <a:chExt cx="13920988" cy="6930593"/>
          </a:xfrm>
        </p:grpSpPr>
        <p:sp>
          <p:nvSpPr>
            <p:cNvPr id="9" name="Freeform 9"/>
            <p:cNvSpPr/>
            <p:nvPr/>
          </p:nvSpPr>
          <p:spPr>
            <a:xfrm>
              <a:off x="0" y="0"/>
              <a:ext cx="13920966" cy="6930592"/>
            </a:xfrm>
            <a:custGeom>
              <a:avLst/>
              <a:gdLst/>
              <a:ahLst/>
              <a:cxnLst/>
              <a:rect l="l" t="t" r="r" b="b"/>
              <a:pathLst>
                <a:path w="13920966" h="6930592">
                  <a:moveTo>
                    <a:pt x="0" y="0"/>
                  </a:moveTo>
                  <a:lnTo>
                    <a:pt x="13920966" y="0"/>
                  </a:lnTo>
                  <a:lnTo>
                    <a:pt x="13920966" y="6930592"/>
                  </a:lnTo>
                  <a:lnTo>
                    <a:pt x="0" y="6930592"/>
                  </a:lnTo>
                  <a:lnTo>
                    <a:pt x="0" y="0"/>
                  </a:lnTo>
                  <a:close/>
                </a:path>
              </a:pathLst>
            </a:custGeom>
            <a:blipFill>
              <a:blip r:embed="rId5"/>
              <a:stretch>
                <a:fillRect l="-7210" t="-1744" r="-7208"/>
              </a:stretch>
            </a:blipFill>
          </p:spPr>
          <p:txBody>
            <a:bodyPr/>
            <a:lstStyle/>
            <a:p>
              <a:endParaRPr lang="en-US"/>
            </a:p>
          </p:txBody>
        </p:sp>
      </p:grpSp>
      <p:grpSp>
        <p:nvGrpSpPr>
          <p:cNvPr id="10" name="Group 10"/>
          <p:cNvGrpSpPr/>
          <p:nvPr/>
        </p:nvGrpSpPr>
        <p:grpSpPr>
          <a:xfrm>
            <a:off x="0" y="0"/>
            <a:ext cx="18288000" cy="2571750"/>
            <a:chOff x="0" y="0"/>
            <a:chExt cx="4816593" cy="677333"/>
          </a:xfrm>
        </p:grpSpPr>
        <p:sp>
          <p:nvSpPr>
            <p:cNvPr id="11" name="Freeform 11"/>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2" name="TextBox 12"/>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13" name="Group 13"/>
          <p:cNvGrpSpPr/>
          <p:nvPr/>
        </p:nvGrpSpPr>
        <p:grpSpPr>
          <a:xfrm>
            <a:off x="14804679" y="419418"/>
            <a:ext cx="2454621" cy="1732915"/>
            <a:chOff x="0" y="0"/>
            <a:chExt cx="1759826" cy="1242403"/>
          </a:xfrm>
        </p:grpSpPr>
        <p:sp>
          <p:nvSpPr>
            <p:cNvPr id="14" name="Freeform 14"/>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6"/>
              <a:stretch>
                <a:fillRect b="-1805"/>
              </a:stretch>
            </a:blipFill>
          </p:spPr>
          <p:txBody>
            <a:bodyPr/>
            <a:lstStyle/>
            <a:p>
              <a:endParaRPr lang="en-US"/>
            </a:p>
          </p:txBody>
        </p:sp>
      </p:grpSp>
      <p:sp>
        <p:nvSpPr>
          <p:cNvPr id="15" name="TextBox 15"/>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FIELD EXAMPLES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descr="Umbrella outline"/>
          <p:cNvSpPr/>
          <p:nvPr/>
        </p:nvSpPr>
        <p:spPr>
          <a:xfrm>
            <a:off x="2390147" y="2571750"/>
            <a:ext cx="13177551" cy="7715250"/>
          </a:xfrm>
          <a:custGeom>
            <a:avLst/>
            <a:gdLst/>
            <a:ahLst/>
            <a:cxnLst/>
            <a:rect l="l" t="t" r="r" b="b"/>
            <a:pathLst>
              <a:path w="13177551" h="7715250">
                <a:moveTo>
                  <a:pt x="0" y="0"/>
                </a:moveTo>
                <a:lnTo>
                  <a:pt x="13177550" y="0"/>
                </a:lnTo>
                <a:lnTo>
                  <a:pt x="13177550" y="7715250"/>
                </a:lnTo>
                <a:lnTo>
                  <a:pt x="0" y="7715250"/>
                </a:lnTo>
                <a:lnTo>
                  <a:pt x="0" y="0"/>
                </a:lnTo>
                <a:close/>
              </a:path>
            </a:pathLst>
          </a:custGeom>
          <a:blipFill>
            <a:blip>
              <a:extLst>
                <a:ext uri="{96DAC541-7B7A-43D3-8B79-37D633B846F1}">
                  <asvg:svgBlip xmlns:asvg="http://schemas.microsoft.com/office/drawing/2016/SVG/main" r:embed="rId2"/>
                </a:ext>
              </a:extLst>
            </a:blip>
            <a:stretch>
              <a:fillRect t="-35399" b="-35399"/>
            </a:stretch>
          </a:blipFill>
        </p:spPr>
        <p:txBody>
          <a:bodyPr/>
          <a:lstStyle/>
          <a:p>
            <a:endParaRPr lang="en-US"/>
          </a:p>
        </p:txBody>
      </p:sp>
      <p:grpSp>
        <p:nvGrpSpPr>
          <p:cNvPr id="3" name="Group 3"/>
          <p:cNvGrpSpPr/>
          <p:nvPr/>
        </p:nvGrpSpPr>
        <p:grpSpPr>
          <a:xfrm>
            <a:off x="705345" y="2990174"/>
            <a:ext cx="4975774" cy="4530100"/>
            <a:chOff x="0" y="0"/>
            <a:chExt cx="6634366" cy="6040133"/>
          </a:xfrm>
        </p:grpSpPr>
        <p:sp>
          <p:nvSpPr>
            <p:cNvPr id="4" name="Freeform 4"/>
            <p:cNvSpPr/>
            <p:nvPr/>
          </p:nvSpPr>
          <p:spPr>
            <a:xfrm>
              <a:off x="16891" y="16891"/>
              <a:ext cx="6600444" cy="6006211"/>
            </a:xfrm>
            <a:custGeom>
              <a:avLst/>
              <a:gdLst/>
              <a:ahLst/>
              <a:cxnLst/>
              <a:rect l="l" t="t" r="r" b="b"/>
              <a:pathLst>
                <a:path w="6600444" h="6006211">
                  <a:moveTo>
                    <a:pt x="480822" y="0"/>
                  </a:moveTo>
                  <a:lnTo>
                    <a:pt x="6119749" y="0"/>
                  </a:lnTo>
                  <a:cubicBezTo>
                    <a:pt x="6385306" y="0"/>
                    <a:pt x="6600444" y="215138"/>
                    <a:pt x="6600444" y="480441"/>
                  </a:cubicBezTo>
                  <a:lnTo>
                    <a:pt x="6600444" y="6006211"/>
                  </a:lnTo>
                  <a:lnTo>
                    <a:pt x="0" y="6006211"/>
                  </a:lnTo>
                  <a:lnTo>
                    <a:pt x="0" y="480568"/>
                  </a:lnTo>
                  <a:cubicBezTo>
                    <a:pt x="0" y="215138"/>
                    <a:pt x="215265" y="127"/>
                    <a:pt x="480695" y="127"/>
                  </a:cubicBezTo>
                  <a:close/>
                </a:path>
              </a:pathLst>
            </a:custGeom>
            <a:solidFill>
              <a:srgbClr val="FFFFFF">
                <a:alpha val="80784"/>
              </a:srgbClr>
            </a:solidFill>
          </p:spPr>
          <p:txBody>
            <a:bodyPr/>
            <a:lstStyle/>
            <a:p>
              <a:endParaRPr lang="en-US"/>
            </a:p>
          </p:txBody>
        </p:sp>
        <p:sp>
          <p:nvSpPr>
            <p:cNvPr id="5" name="Freeform 5"/>
            <p:cNvSpPr/>
            <p:nvPr/>
          </p:nvSpPr>
          <p:spPr>
            <a:xfrm>
              <a:off x="0" y="0"/>
              <a:ext cx="6634353" cy="6040120"/>
            </a:xfrm>
            <a:custGeom>
              <a:avLst/>
              <a:gdLst/>
              <a:ahLst/>
              <a:cxnLst/>
              <a:rect l="l" t="t" r="r" b="b"/>
              <a:pathLst>
                <a:path w="6634353" h="6040120">
                  <a:moveTo>
                    <a:pt x="497713" y="0"/>
                  </a:moveTo>
                  <a:lnTo>
                    <a:pt x="6136640" y="0"/>
                  </a:lnTo>
                  <a:lnTo>
                    <a:pt x="6136640" y="16891"/>
                  </a:lnTo>
                  <a:lnTo>
                    <a:pt x="6136640" y="0"/>
                  </a:lnTo>
                  <a:cubicBezTo>
                    <a:pt x="6411468" y="0"/>
                    <a:pt x="6634353" y="222758"/>
                    <a:pt x="6634353" y="497459"/>
                  </a:cubicBezTo>
                  <a:lnTo>
                    <a:pt x="6617462" y="497459"/>
                  </a:lnTo>
                  <a:lnTo>
                    <a:pt x="6634353" y="497459"/>
                  </a:lnTo>
                  <a:lnTo>
                    <a:pt x="6634353" y="6023229"/>
                  </a:lnTo>
                  <a:cubicBezTo>
                    <a:pt x="6634353" y="6032627"/>
                    <a:pt x="6626733" y="6040120"/>
                    <a:pt x="6617462" y="6040120"/>
                  </a:cubicBezTo>
                  <a:lnTo>
                    <a:pt x="16891" y="6040120"/>
                  </a:lnTo>
                  <a:cubicBezTo>
                    <a:pt x="7620" y="6040120"/>
                    <a:pt x="0" y="6032500"/>
                    <a:pt x="0" y="6023229"/>
                  </a:cubicBezTo>
                  <a:lnTo>
                    <a:pt x="0" y="497459"/>
                  </a:lnTo>
                  <a:lnTo>
                    <a:pt x="16891" y="497459"/>
                  </a:lnTo>
                  <a:lnTo>
                    <a:pt x="0" y="497459"/>
                  </a:lnTo>
                  <a:cubicBezTo>
                    <a:pt x="0" y="222758"/>
                    <a:pt x="222885" y="0"/>
                    <a:pt x="497713" y="0"/>
                  </a:cubicBezTo>
                  <a:cubicBezTo>
                    <a:pt x="501015" y="0"/>
                    <a:pt x="504190" y="1016"/>
                    <a:pt x="506984" y="2794"/>
                  </a:cubicBezTo>
                  <a:lnTo>
                    <a:pt x="497713" y="16891"/>
                  </a:lnTo>
                  <a:lnTo>
                    <a:pt x="497713" y="0"/>
                  </a:lnTo>
                  <a:moveTo>
                    <a:pt x="497713" y="33909"/>
                  </a:moveTo>
                  <a:cubicBezTo>
                    <a:pt x="494411" y="33909"/>
                    <a:pt x="491236" y="32893"/>
                    <a:pt x="488442" y="31115"/>
                  </a:cubicBezTo>
                  <a:lnTo>
                    <a:pt x="497713" y="17018"/>
                  </a:lnTo>
                  <a:lnTo>
                    <a:pt x="497713" y="33909"/>
                  </a:lnTo>
                  <a:cubicBezTo>
                    <a:pt x="241554" y="33909"/>
                    <a:pt x="33909" y="241427"/>
                    <a:pt x="33909" y="497459"/>
                  </a:cubicBezTo>
                  <a:lnTo>
                    <a:pt x="33909" y="6023229"/>
                  </a:lnTo>
                  <a:lnTo>
                    <a:pt x="16891" y="6023229"/>
                  </a:lnTo>
                  <a:lnTo>
                    <a:pt x="16891" y="6006338"/>
                  </a:lnTo>
                  <a:lnTo>
                    <a:pt x="6617462" y="6006338"/>
                  </a:lnTo>
                  <a:lnTo>
                    <a:pt x="6617462" y="6023229"/>
                  </a:lnTo>
                  <a:lnTo>
                    <a:pt x="6600571" y="6023229"/>
                  </a:lnTo>
                  <a:lnTo>
                    <a:pt x="6600571" y="497459"/>
                  </a:lnTo>
                  <a:cubicBezTo>
                    <a:pt x="6600571" y="241427"/>
                    <a:pt x="6392926" y="33909"/>
                    <a:pt x="6136767" y="33909"/>
                  </a:cubicBezTo>
                  <a:lnTo>
                    <a:pt x="497713" y="33909"/>
                  </a:lnTo>
                  <a:close/>
                </a:path>
              </a:pathLst>
            </a:custGeom>
            <a:solidFill>
              <a:srgbClr val="ED7D31"/>
            </a:solidFill>
          </p:spPr>
          <p:txBody>
            <a:bodyPr/>
            <a:lstStyle/>
            <a:p>
              <a:endParaRPr lang="en-US"/>
            </a:p>
          </p:txBody>
        </p:sp>
      </p:grpSp>
      <p:sp>
        <p:nvSpPr>
          <p:cNvPr id="6" name="TextBox 6"/>
          <p:cNvSpPr txBox="1"/>
          <p:nvPr/>
        </p:nvSpPr>
        <p:spPr>
          <a:xfrm>
            <a:off x="959910" y="3040399"/>
            <a:ext cx="4266154" cy="2114169"/>
          </a:xfrm>
          <a:prstGeom prst="rect">
            <a:avLst/>
          </a:prstGeom>
        </p:spPr>
        <p:txBody>
          <a:bodyPr lIns="0" tIns="0" rIns="0" bIns="0" rtlCol="0" anchor="t">
            <a:spAutoFit/>
          </a:bodyPr>
          <a:lstStyle/>
          <a:p>
            <a:pPr algn="ctr">
              <a:lnSpc>
                <a:spcPts val="3347"/>
              </a:lnSpc>
            </a:pPr>
            <a:endParaRPr/>
          </a:p>
          <a:p>
            <a:pPr algn="ctr">
              <a:lnSpc>
                <a:spcPts val="3347"/>
              </a:lnSpc>
            </a:pPr>
            <a:r>
              <a:rPr lang="en-US" sz="3099" b="1" spc="12">
                <a:solidFill>
                  <a:srgbClr val="002395"/>
                </a:solidFill>
                <a:latin typeface="Barlow Bold"/>
                <a:ea typeface="Barlow Bold"/>
                <a:cs typeface="Barlow Bold"/>
                <a:sym typeface="Barlow Bold"/>
              </a:rPr>
              <a:t>Regional E-waste Monitor for the Western Balkans</a:t>
            </a:r>
          </a:p>
          <a:p>
            <a:pPr marL="748028" lvl="2" indent="-249343" algn="ctr">
              <a:lnSpc>
                <a:spcPts val="3347"/>
              </a:lnSpc>
            </a:pPr>
            <a:endParaRPr lang="en-US" sz="3099" b="1" spc="12">
              <a:solidFill>
                <a:srgbClr val="002395"/>
              </a:solidFill>
              <a:latin typeface="Barlow Bold"/>
              <a:ea typeface="Barlow Bold"/>
              <a:cs typeface="Barlow Bold"/>
              <a:sym typeface="Barlow Bold"/>
            </a:endParaRPr>
          </a:p>
        </p:txBody>
      </p:sp>
      <p:grpSp>
        <p:nvGrpSpPr>
          <p:cNvPr id="7" name="Group 7"/>
          <p:cNvGrpSpPr/>
          <p:nvPr/>
        </p:nvGrpSpPr>
        <p:grpSpPr>
          <a:xfrm>
            <a:off x="705345" y="7090200"/>
            <a:ext cx="4975774" cy="1614402"/>
            <a:chOff x="0" y="0"/>
            <a:chExt cx="6634366" cy="2152536"/>
          </a:xfrm>
        </p:grpSpPr>
        <p:sp>
          <p:nvSpPr>
            <p:cNvPr id="8" name="Freeform 8"/>
            <p:cNvSpPr/>
            <p:nvPr/>
          </p:nvSpPr>
          <p:spPr>
            <a:xfrm>
              <a:off x="16891" y="16891"/>
              <a:ext cx="6600571" cy="2118741"/>
            </a:xfrm>
            <a:custGeom>
              <a:avLst/>
              <a:gdLst/>
              <a:ahLst/>
              <a:cxnLst/>
              <a:rect l="l" t="t" r="r" b="b"/>
              <a:pathLst>
                <a:path w="6600571" h="2118741">
                  <a:moveTo>
                    <a:pt x="0" y="0"/>
                  </a:moveTo>
                  <a:lnTo>
                    <a:pt x="6600571" y="0"/>
                  </a:lnTo>
                  <a:lnTo>
                    <a:pt x="6600571" y="2118741"/>
                  </a:lnTo>
                  <a:lnTo>
                    <a:pt x="0" y="2118741"/>
                  </a:lnTo>
                  <a:close/>
                </a:path>
              </a:pathLst>
            </a:custGeom>
            <a:solidFill>
              <a:srgbClr val="ED7D31"/>
            </a:solidFill>
          </p:spPr>
          <p:txBody>
            <a:bodyPr/>
            <a:lstStyle/>
            <a:p>
              <a:endParaRPr lang="en-US"/>
            </a:p>
          </p:txBody>
        </p:sp>
        <p:sp>
          <p:nvSpPr>
            <p:cNvPr id="9" name="Freeform 9"/>
            <p:cNvSpPr/>
            <p:nvPr/>
          </p:nvSpPr>
          <p:spPr>
            <a:xfrm>
              <a:off x="0" y="0"/>
              <a:ext cx="6634353" cy="2152523"/>
            </a:xfrm>
            <a:custGeom>
              <a:avLst/>
              <a:gdLst/>
              <a:ahLst/>
              <a:cxnLst/>
              <a:rect l="l" t="t" r="r" b="b"/>
              <a:pathLst>
                <a:path w="6634353" h="2152523">
                  <a:moveTo>
                    <a:pt x="16891" y="0"/>
                  </a:moveTo>
                  <a:lnTo>
                    <a:pt x="6617462" y="0"/>
                  </a:lnTo>
                  <a:cubicBezTo>
                    <a:pt x="6626860" y="0"/>
                    <a:pt x="6634353" y="7620"/>
                    <a:pt x="6634353" y="16891"/>
                  </a:cubicBezTo>
                  <a:lnTo>
                    <a:pt x="6634353" y="2135632"/>
                  </a:lnTo>
                  <a:cubicBezTo>
                    <a:pt x="6634353" y="2145030"/>
                    <a:pt x="6626733" y="2152523"/>
                    <a:pt x="6617462" y="2152523"/>
                  </a:cubicBezTo>
                  <a:lnTo>
                    <a:pt x="16891" y="2152523"/>
                  </a:lnTo>
                  <a:cubicBezTo>
                    <a:pt x="7493" y="2152523"/>
                    <a:pt x="0" y="2144903"/>
                    <a:pt x="0" y="2135632"/>
                  </a:cubicBezTo>
                  <a:lnTo>
                    <a:pt x="0" y="16891"/>
                  </a:lnTo>
                  <a:cubicBezTo>
                    <a:pt x="0" y="7620"/>
                    <a:pt x="7620" y="0"/>
                    <a:pt x="16891" y="0"/>
                  </a:cubicBezTo>
                  <a:moveTo>
                    <a:pt x="16891" y="33909"/>
                  </a:moveTo>
                  <a:lnTo>
                    <a:pt x="16891" y="16891"/>
                  </a:lnTo>
                  <a:lnTo>
                    <a:pt x="33909" y="16891"/>
                  </a:lnTo>
                  <a:lnTo>
                    <a:pt x="33909" y="2135632"/>
                  </a:lnTo>
                  <a:lnTo>
                    <a:pt x="16891" y="2135632"/>
                  </a:lnTo>
                  <a:lnTo>
                    <a:pt x="16891" y="2118741"/>
                  </a:lnTo>
                  <a:lnTo>
                    <a:pt x="6617462" y="2118741"/>
                  </a:lnTo>
                  <a:lnTo>
                    <a:pt x="6617462" y="2135632"/>
                  </a:lnTo>
                  <a:lnTo>
                    <a:pt x="6600571" y="2135632"/>
                  </a:lnTo>
                  <a:lnTo>
                    <a:pt x="6600571" y="16891"/>
                  </a:lnTo>
                  <a:lnTo>
                    <a:pt x="6617462" y="16891"/>
                  </a:lnTo>
                  <a:lnTo>
                    <a:pt x="6617462" y="33909"/>
                  </a:lnTo>
                  <a:lnTo>
                    <a:pt x="16891" y="33909"/>
                  </a:lnTo>
                  <a:close/>
                </a:path>
              </a:pathLst>
            </a:custGeom>
            <a:solidFill>
              <a:srgbClr val="ED7D31"/>
            </a:solidFill>
          </p:spPr>
          <p:txBody>
            <a:bodyPr/>
            <a:lstStyle/>
            <a:p>
              <a:endParaRPr lang="en-US"/>
            </a:p>
          </p:txBody>
        </p:sp>
      </p:grpSp>
      <p:grpSp>
        <p:nvGrpSpPr>
          <p:cNvPr id="10" name="Group 10"/>
          <p:cNvGrpSpPr/>
          <p:nvPr/>
        </p:nvGrpSpPr>
        <p:grpSpPr>
          <a:xfrm>
            <a:off x="1333995" y="7090200"/>
            <a:ext cx="4292670" cy="1614400"/>
            <a:chOff x="0" y="0"/>
            <a:chExt cx="5723560" cy="2152533"/>
          </a:xfrm>
        </p:grpSpPr>
        <p:sp>
          <p:nvSpPr>
            <p:cNvPr id="11" name="Freeform 11"/>
            <p:cNvSpPr/>
            <p:nvPr/>
          </p:nvSpPr>
          <p:spPr>
            <a:xfrm>
              <a:off x="0" y="0"/>
              <a:ext cx="5723554" cy="2152531"/>
            </a:xfrm>
            <a:custGeom>
              <a:avLst/>
              <a:gdLst/>
              <a:ahLst/>
              <a:cxnLst/>
              <a:rect l="l" t="t" r="r" b="b"/>
              <a:pathLst>
                <a:path w="5723554" h="2152531">
                  <a:moveTo>
                    <a:pt x="0" y="0"/>
                  </a:moveTo>
                  <a:lnTo>
                    <a:pt x="5723554" y="0"/>
                  </a:lnTo>
                  <a:lnTo>
                    <a:pt x="5723554" y="2152531"/>
                  </a:lnTo>
                  <a:lnTo>
                    <a:pt x="0" y="2152531"/>
                  </a:lnTo>
                  <a:close/>
                </a:path>
              </a:pathLst>
            </a:custGeom>
            <a:blipFill>
              <a:blip r:embed="rId3">
                <a:alphaModFix amt="0"/>
              </a:blip>
              <a:stretch>
                <a:fillRect l="-7350" r="10844"/>
              </a:stretch>
            </a:blipFill>
          </p:spPr>
          <p:txBody>
            <a:bodyPr/>
            <a:lstStyle/>
            <a:p>
              <a:endParaRPr lang="en-US"/>
            </a:p>
          </p:txBody>
        </p:sp>
        <p:sp>
          <p:nvSpPr>
            <p:cNvPr id="12" name="TextBox 12"/>
            <p:cNvSpPr txBox="1"/>
            <p:nvPr/>
          </p:nvSpPr>
          <p:spPr>
            <a:xfrm>
              <a:off x="0" y="47625"/>
              <a:ext cx="5723560" cy="2104908"/>
            </a:xfrm>
            <a:prstGeom prst="rect">
              <a:avLst/>
            </a:prstGeom>
          </p:spPr>
          <p:txBody>
            <a:bodyPr lIns="0" tIns="0" rIns="0" bIns="0" rtlCol="0" anchor="ctr"/>
            <a:lstStyle/>
            <a:p>
              <a:pPr algn="l">
                <a:lnSpc>
                  <a:spcPts val="3888"/>
                </a:lnSpc>
              </a:pPr>
              <a:r>
                <a:rPr lang="en-US" sz="3600" b="1">
                  <a:solidFill>
                    <a:srgbClr val="FCFEFF"/>
                  </a:solidFill>
                  <a:latin typeface="Barlow Bold"/>
                  <a:ea typeface="Barlow Bold"/>
                  <a:cs typeface="Barlow Bold"/>
                  <a:sym typeface="Barlow Bold"/>
                </a:rPr>
                <a:t>Towards Zero Waste</a:t>
              </a:r>
            </a:p>
          </p:txBody>
        </p:sp>
      </p:grpSp>
      <p:grpSp>
        <p:nvGrpSpPr>
          <p:cNvPr id="13" name="Group 13"/>
          <p:cNvGrpSpPr/>
          <p:nvPr/>
        </p:nvGrpSpPr>
        <p:grpSpPr>
          <a:xfrm>
            <a:off x="695820" y="7577449"/>
            <a:ext cx="571205" cy="571205"/>
            <a:chOff x="0" y="0"/>
            <a:chExt cx="2344039" cy="2344039"/>
          </a:xfrm>
        </p:grpSpPr>
        <p:sp>
          <p:nvSpPr>
            <p:cNvPr id="14" name="Freeform 14"/>
            <p:cNvSpPr/>
            <p:nvPr/>
          </p:nvSpPr>
          <p:spPr>
            <a:xfrm>
              <a:off x="16891" y="17018"/>
              <a:ext cx="2310130" cy="2310130"/>
            </a:xfrm>
            <a:custGeom>
              <a:avLst/>
              <a:gdLst/>
              <a:ahLst/>
              <a:cxnLst/>
              <a:rect l="l" t="t" r="r" b="b"/>
              <a:pathLst>
                <a:path w="2310130" h="2310130">
                  <a:moveTo>
                    <a:pt x="0" y="1155065"/>
                  </a:moveTo>
                  <a:cubicBezTo>
                    <a:pt x="0" y="517144"/>
                    <a:pt x="517144" y="0"/>
                    <a:pt x="1155065" y="0"/>
                  </a:cubicBezTo>
                  <a:cubicBezTo>
                    <a:pt x="1792986" y="0"/>
                    <a:pt x="2310130" y="517144"/>
                    <a:pt x="2310130" y="1155065"/>
                  </a:cubicBezTo>
                  <a:cubicBezTo>
                    <a:pt x="2310130" y="1792986"/>
                    <a:pt x="1792986" y="2310130"/>
                    <a:pt x="1155065" y="2310130"/>
                  </a:cubicBezTo>
                  <a:cubicBezTo>
                    <a:pt x="517144" y="2310130"/>
                    <a:pt x="0" y="1792986"/>
                    <a:pt x="0" y="1155065"/>
                  </a:cubicBezTo>
                  <a:close/>
                </a:path>
              </a:pathLst>
            </a:custGeom>
            <a:blipFill>
              <a:blip r:embed="rId4"/>
              <a:stretch>
                <a:fillRect l="-26098" t="-736" r="-26103" b="-731"/>
              </a:stretch>
            </a:blipFill>
          </p:spPr>
          <p:txBody>
            <a:bodyPr/>
            <a:lstStyle/>
            <a:p>
              <a:endParaRPr lang="en-US"/>
            </a:p>
          </p:txBody>
        </p:sp>
        <p:sp>
          <p:nvSpPr>
            <p:cNvPr id="15" name="Freeform 15"/>
            <p:cNvSpPr/>
            <p:nvPr/>
          </p:nvSpPr>
          <p:spPr>
            <a:xfrm>
              <a:off x="0" y="0"/>
              <a:ext cx="2344166" cy="2344166"/>
            </a:xfrm>
            <a:custGeom>
              <a:avLst/>
              <a:gdLst/>
              <a:ahLst/>
              <a:cxnLst/>
              <a:rect l="l" t="t" r="r" b="b"/>
              <a:pathLst>
                <a:path w="2344166" h="2344166">
                  <a:moveTo>
                    <a:pt x="0" y="1172083"/>
                  </a:moveTo>
                  <a:cubicBezTo>
                    <a:pt x="0" y="524764"/>
                    <a:pt x="524764" y="0"/>
                    <a:pt x="1172083" y="0"/>
                  </a:cubicBezTo>
                  <a:lnTo>
                    <a:pt x="1172083" y="16891"/>
                  </a:lnTo>
                  <a:lnTo>
                    <a:pt x="1172083" y="0"/>
                  </a:lnTo>
                  <a:cubicBezTo>
                    <a:pt x="1819402" y="0"/>
                    <a:pt x="2344166" y="524764"/>
                    <a:pt x="2344166" y="1172083"/>
                  </a:cubicBezTo>
                  <a:lnTo>
                    <a:pt x="2327275" y="1172083"/>
                  </a:lnTo>
                  <a:lnTo>
                    <a:pt x="2344166" y="1172083"/>
                  </a:lnTo>
                  <a:cubicBezTo>
                    <a:pt x="2344166" y="1819402"/>
                    <a:pt x="1819402" y="2344166"/>
                    <a:pt x="1172083" y="2344166"/>
                  </a:cubicBezTo>
                  <a:lnTo>
                    <a:pt x="1172083" y="2327275"/>
                  </a:lnTo>
                  <a:lnTo>
                    <a:pt x="1172083" y="2344166"/>
                  </a:lnTo>
                  <a:cubicBezTo>
                    <a:pt x="524764" y="2344039"/>
                    <a:pt x="0" y="1819275"/>
                    <a:pt x="0" y="1172083"/>
                  </a:cubicBezTo>
                  <a:lnTo>
                    <a:pt x="16891" y="1172083"/>
                  </a:lnTo>
                  <a:lnTo>
                    <a:pt x="33909" y="1172083"/>
                  </a:lnTo>
                  <a:lnTo>
                    <a:pt x="16891" y="1172083"/>
                  </a:lnTo>
                  <a:lnTo>
                    <a:pt x="0" y="1172083"/>
                  </a:lnTo>
                  <a:moveTo>
                    <a:pt x="33909" y="1172083"/>
                  </a:moveTo>
                  <a:cubicBezTo>
                    <a:pt x="33909" y="1181481"/>
                    <a:pt x="26289" y="1188974"/>
                    <a:pt x="17018" y="1188974"/>
                  </a:cubicBezTo>
                  <a:cubicBezTo>
                    <a:pt x="7747" y="1188974"/>
                    <a:pt x="0" y="1181354"/>
                    <a:pt x="0" y="1172083"/>
                  </a:cubicBezTo>
                  <a:cubicBezTo>
                    <a:pt x="0" y="1162812"/>
                    <a:pt x="7620" y="1155192"/>
                    <a:pt x="16891" y="1155192"/>
                  </a:cubicBezTo>
                  <a:cubicBezTo>
                    <a:pt x="26162" y="1155192"/>
                    <a:pt x="33782" y="1162812"/>
                    <a:pt x="33782" y="1172083"/>
                  </a:cubicBezTo>
                  <a:cubicBezTo>
                    <a:pt x="33782" y="1800606"/>
                    <a:pt x="543306" y="2310257"/>
                    <a:pt x="1171956" y="2310257"/>
                  </a:cubicBezTo>
                  <a:cubicBezTo>
                    <a:pt x="1800479" y="2310257"/>
                    <a:pt x="2310130" y="1800733"/>
                    <a:pt x="2310130" y="1172083"/>
                  </a:cubicBezTo>
                  <a:cubicBezTo>
                    <a:pt x="2310130" y="543560"/>
                    <a:pt x="1800606" y="33909"/>
                    <a:pt x="1171956" y="33909"/>
                  </a:cubicBezTo>
                  <a:lnTo>
                    <a:pt x="1171956" y="16891"/>
                  </a:lnTo>
                  <a:lnTo>
                    <a:pt x="1171956" y="33909"/>
                  </a:lnTo>
                  <a:cubicBezTo>
                    <a:pt x="543433" y="33909"/>
                    <a:pt x="33909" y="543433"/>
                    <a:pt x="33909" y="1172083"/>
                  </a:cubicBezTo>
                  <a:close/>
                </a:path>
              </a:pathLst>
            </a:custGeom>
            <a:solidFill>
              <a:srgbClr val="F8D7CD">
                <a:alpha val="80784"/>
              </a:srgbClr>
            </a:solidFill>
          </p:spPr>
          <p:txBody>
            <a:bodyPr/>
            <a:lstStyle/>
            <a:p>
              <a:endParaRPr lang="en-US"/>
            </a:p>
          </p:txBody>
        </p:sp>
      </p:grpSp>
      <p:grpSp>
        <p:nvGrpSpPr>
          <p:cNvPr id="16" name="Group 16"/>
          <p:cNvGrpSpPr/>
          <p:nvPr/>
        </p:nvGrpSpPr>
        <p:grpSpPr>
          <a:xfrm>
            <a:off x="6493440" y="2981325"/>
            <a:ext cx="4975774" cy="4384586"/>
            <a:chOff x="0" y="0"/>
            <a:chExt cx="6634366" cy="5846115"/>
          </a:xfrm>
        </p:grpSpPr>
        <p:sp>
          <p:nvSpPr>
            <p:cNvPr id="17" name="Freeform 17"/>
            <p:cNvSpPr/>
            <p:nvPr/>
          </p:nvSpPr>
          <p:spPr>
            <a:xfrm>
              <a:off x="16891" y="16891"/>
              <a:ext cx="6600571" cy="5812282"/>
            </a:xfrm>
            <a:custGeom>
              <a:avLst/>
              <a:gdLst/>
              <a:ahLst/>
              <a:cxnLst/>
              <a:rect l="l" t="t" r="r" b="b"/>
              <a:pathLst>
                <a:path w="6600571" h="5812282">
                  <a:moveTo>
                    <a:pt x="465328" y="0"/>
                  </a:moveTo>
                  <a:lnTo>
                    <a:pt x="6135243" y="0"/>
                  </a:lnTo>
                  <a:cubicBezTo>
                    <a:pt x="6392164" y="0"/>
                    <a:pt x="6600571" y="208153"/>
                    <a:pt x="6600571" y="464947"/>
                  </a:cubicBezTo>
                  <a:lnTo>
                    <a:pt x="6600571" y="5812282"/>
                  </a:lnTo>
                  <a:lnTo>
                    <a:pt x="0" y="5812282"/>
                  </a:lnTo>
                  <a:lnTo>
                    <a:pt x="0" y="465074"/>
                  </a:lnTo>
                  <a:cubicBezTo>
                    <a:pt x="0" y="208280"/>
                    <a:pt x="208280" y="127"/>
                    <a:pt x="465328" y="127"/>
                  </a:cubicBezTo>
                  <a:close/>
                </a:path>
              </a:pathLst>
            </a:custGeom>
            <a:solidFill>
              <a:srgbClr val="FFFFFF">
                <a:alpha val="80784"/>
              </a:srgbClr>
            </a:solidFill>
          </p:spPr>
          <p:txBody>
            <a:bodyPr/>
            <a:lstStyle/>
            <a:p>
              <a:endParaRPr lang="en-US"/>
            </a:p>
          </p:txBody>
        </p:sp>
        <p:sp>
          <p:nvSpPr>
            <p:cNvPr id="18" name="Freeform 18"/>
            <p:cNvSpPr/>
            <p:nvPr/>
          </p:nvSpPr>
          <p:spPr>
            <a:xfrm>
              <a:off x="0" y="0"/>
              <a:ext cx="6634353" cy="5846064"/>
            </a:xfrm>
            <a:custGeom>
              <a:avLst/>
              <a:gdLst/>
              <a:ahLst/>
              <a:cxnLst/>
              <a:rect l="l" t="t" r="r" b="b"/>
              <a:pathLst>
                <a:path w="6634353" h="5846064">
                  <a:moveTo>
                    <a:pt x="482219" y="0"/>
                  </a:moveTo>
                  <a:lnTo>
                    <a:pt x="6152134" y="0"/>
                  </a:lnTo>
                  <a:lnTo>
                    <a:pt x="6152134" y="16891"/>
                  </a:lnTo>
                  <a:lnTo>
                    <a:pt x="6152134" y="0"/>
                  </a:lnTo>
                  <a:cubicBezTo>
                    <a:pt x="6418453" y="0"/>
                    <a:pt x="6634353" y="215773"/>
                    <a:pt x="6634353" y="481965"/>
                  </a:cubicBezTo>
                  <a:lnTo>
                    <a:pt x="6617462" y="481965"/>
                  </a:lnTo>
                  <a:lnTo>
                    <a:pt x="6634353" y="481965"/>
                  </a:lnTo>
                  <a:lnTo>
                    <a:pt x="6634353" y="5829173"/>
                  </a:lnTo>
                  <a:cubicBezTo>
                    <a:pt x="6634353" y="5838571"/>
                    <a:pt x="6626733" y="5846064"/>
                    <a:pt x="6617462" y="5846064"/>
                  </a:cubicBezTo>
                  <a:lnTo>
                    <a:pt x="16891" y="5846064"/>
                  </a:lnTo>
                  <a:cubicBezTo>
                    <a:pt x="7493" y="5846064"/>
                    <a:pt x="0" y="5838444"/>
                    <a:pt x="0" y="5829173"/>
                  </a:cubicBezTo>
                  <a:lnTo>
                    <a:pt x="0" y="481965"/>
                  </a:lnTo>
                  <a:lnTo>
                    <a:pt x="16891" y="481965"/>
                  </a:lnTo>
                  <a:lnTo>
                    <a:pt x="0" y="481965"/>
                  </a:lnTo>
                  <a:cubicBezTo>
                    <a:pt x="0" y="215773"/>
                    <a:pt x="215900" y="0"/>
                    <a:pt x="482219" y="0"/>
                  </a:cubicBezTo>
                  <a:cubicBezTo>
                    <a:pt x="485521" y="0"/>
                    <a:pt x="488696" y="1016"/>
                    <a:pt x="491490" y="2794"/>
                  </a:cubicBezTo>
                  <a:lnTo>
                    <a:pt x="482219" y="16891"/>
                  </a:lnTo>
                  <a:lnTo>
                    <a:pt x="482219" y="0"/>
                  </a:lnTo>
                  <a:moveTo>
                    <a:pt x="482219" y="33909"/>
                  </a:moveTo>
                  <a:cubicBezTo>
                    <a:pt x="478917" y="33909"/>
                    <a:pt x="475742" y="32893"/>
                    <a:pt x="472948" y="31115"/>
                  </a:cubicBezTo>
                  <a:lnTo>
                    <a:pt x="482219" y="17018"/>
                  </a:lnTo>
                  <a:lnTo>
                    <a:pt x="482219" y="33909"/>
                  </a:lnTo>
                  <a:cubicBezTo>
                    <a:pt x="234569" y="33909"/>
                    <a:pt x="33909" y="234569"/>
                    <a:pt x="33909" y="481965"/>
                  </a:cubicBezTo>
                  <a:lnTo>
                    <a:pt x="33909" y="5829173"/>
                  </a:lnTo>
                  <a:lnTo>
                    <a:pt x="16891" y="5829173"/>
                  </a:lnTo>
                  <a:lnTo>
                    <a:pt x="16891" y="5812282"/>
                  </a:lnTo>
                  <a:lnTo>
                    <a:pt x="6617462" y="5812282"/>
                  </a:lnTo>
                  <a:lnTo>
                    <a:pt x="6617462" y="5829173"/>
                  </a:lnTo>
                  <a:lnTo>
                    <a:pt x="6600571" y="5829173"/>
                  </a:lnTo>
                  <a:lnTo>
                    <a:pt x="6600571" y="481965"/>
                  </a:lnTo>
                  <a:cubicBezTo>
                    <a:pt x="6600571" y="234569"/>
                    <a:pt x="6399784" y="33909"/>
                    <a:pt x="6152261" y="33909"/>
                  </a:cubicBezTo>
                  <a:lnTo>
                    <a:pt x="482219" y="33909"/>
                  </a:lnTo>
                  <a:close/>
                </a:path>
              </a:pathLst>
            </a:custGeom>
            <a:solidFill>
              <a:srgbClr val="A5A5A5"/>
            </a:solidFill>
          </p:spPr>
          <p:txBody>
            <a:bodyPr/>
            <a:lstStyle/>
            <a:p>
              <a:endParaRPr lang="en-US"/>
            </a:p>
          </p:txBody>
        </p:sp>
      </p:grpSp>
      <p:sp>
        <p:nvSpPr>
          <p:cNvPr id="19" name="TextBox 19"/>
          <p:cNvSpPr txBox="1"/>
          <p:nvPr/>
        </p:nvSpPr>
        <p:spPr>
          <a:xfrm>
            <a:off x="6781069" y="2971800"/>
            <a:ext cx="4292375" cy="4209669"/>
          </a:xfrm>
          <a:prstGeom prst="rect">
            <a:avLst/>
          </a:prstGeom>
        </p:spPr>
        <p:txBody>
          <a:bodyPr lIns="0" tIns="0" rIns="0" bIns="0" rtlCol="0" anchor="t">
            <a:spAutoFit/>
          </a:bodyPr>
          <a:lstStyle/>
          <a:p>
            <a:pPr algn="ctr">
              <a:lnSpc>
                <a:spcPts val="3347"/>
              </a:lnSpc>
            </a:pPr>
            <a:endParaRPr/>
          </a:p>
          <a:p>
            <a:pPr algn="ctr">
              <a:lnSpc>
                <a:spcPts val="3347"/>
              </a:lnSpc>
            </a:pPr>
            <a:r>
              <a:rPr lang="en-US" sz="3099" b="1" spc="12">
                <a:solidFill>
                  <a:srgbClr val="002395"/>
                </a:solidFill>
                <a:latin typeface="Barlow Bold"/>
                <a:ea typeface="Barlow Bold"/>
                <a:cs typeface="Barlow Bold"/>
                <a:sym typeface="Barlow Bold"/>
              </a:rPr>
              <a:t>Innovative circular economy approaches to agricultural and municipal waste management for better air quality in Asia Pacific and the Western Balkans</a:t>
            </a:r>
          </a:p>
          <a:p>
            <a:pPr marL="748028" lvl="2" indent="-249343" algn="ctr">
              <a:lnSpc>
                <a:spcPts val="3347"/>
              </a:lnSpc>
            </a:pPr>
            <a:endParaRPr lang="en-US" sz="3099" b="1" spc="12">
              <a:solidFill>
                <a:srgbClr val="002395"/>
              </a:solidFill>
              <a:latin typeface="Barlow Bold"/>
              <a:ea typeface="Barlow Bold"/>
              <a:cs typeface="Barlow Bold"/>
              <a:sym typeface="Barlow Bold"/>
            </a:endParaRPr>
          </a:p>
        </p:txBody>
      </p:sp>
      <p:grpSp>
        <p:nvGrpSpPr>
          <p:cNvPr id="20" name="Group 20"/>
          <p:cNvGrpSpPr/>
          <p:nvPr/>
        </p:nvGrpSpPr>
        <p:grpSpPr>
          <a:xfrm>
            <a:off x="6493440" y="7053824"/>
            <a:ext cx="4975774" cy="1614402"/>
            <a:chOff x="0" y="0"/>
            <a:chExt cx="6634366" cy="2152536"/>
          </a:xfrm>
        </p:grpSpPr>
        <p:sp>
          <p:nvSpPr>
            <p:cNvPr id="21" name="Freeform 21"/>
            <p:cNvSpPr/>
            <p:nvPr/>
          </p:nvSpPr>
          <p:spPr>
            <a:xfrm>
              <a:off x="16891" y="16891"/>
              <a:ext cx="6600571" cy="2118741"/>
            </a:xfrm>
            <a:custGeom>
              <a:avLst/>
              <a:gdLst/>
              <a:ahLst/>
              <a:cxnLst/>
              <a:rect l="l" t="t" r="r" b="b"/>
              <a:pathLst>
                <a:path w="6600571" h="2118741">
                  <a:moveTo>
                    <a:pt x="0" y="0"/>
                  </a:moveTo>
                  <a:lnTo>
                    <a:pt x="6600571" y="0"/>
                  </a:lnTo>
                  <a:lnTo>
                    <a:pt x="6600571" y="2118741"/>
                  </a:lnTo>
                  <a:lnTo>
                    <a:pt x="0" y="2118741"/>
                  </a:lnTo>
                  <a:close/>
                </a:path>
              </a:pathLst>
            </a:custGeom>
            <a:solidFill>
              <a:srgbClr val="A5A5A5"/>
            </a:solidFill>
          </p:spPr>
          <p:txBody>
            <a:bodyPr/>
            <a:lstStyle/>
            <a:p>
              <a:endParaRPr lang="en-US"/>
            </a:p>
          </p:txBody>
        </p:sp>
        <p:sp>
          <p:nvSpPr>
            <p:cNvPr id="22" name="Freeform 22"/>
            <p:cNvSpPr/>
            <p:nvPr/>
          </p:nvSpPr>
          <p:spPr>
            <a:xfrm>
              <a:off x="0" y="0"/>
              <a:ext cx="6634353" cy="2152523"/>
            </a:xfrm>
            <a:custGeom>
              <a:avLst/>
              <a:gdLst/>
              <a:ahLst/>
              <a:cxnLst/>
              <a:rect l="l" t="t" r="r" b="b"/>
              <a:pathLst>
                <a:path w="6634353" h="2152523">
                  <a:moveTo>
                    <a:pt x="16891" y="0"/>
                  </a:moveTo>
                  <a:lnTo>
                    <a:pt x="6617462" y="0"/>
                  </a:lnTo>
                  <a:cubicBezTo>
                    <a:pt x="6626860" y="0"/>
                    <a:pt x="6634353" y="7620"/>
                    <a:pt x="6634353" y="16891"/>
                  </a:cubicBezTo>
                  <a:lnTo>
                    <a:pt x="6634353" y="2135632"/>
                  </a:lnTo>
                  <a:cubicBezTo>
                    <a:pt x="6634353" y="2145030"/>
                    <a:pt x="6626733" y="2152523"/>
                    <a:pt x="6617462" y="2152523"/>
                  </a:cubicBezTo>
                  <a:lnTo>
                    <a:pt x="16891" y="2152523"/>
                  </a:lnTo>
                  <a:cubicBezTo>
                    <a:pt x="7493" y="2152523"/>
                    <a:pt x="0" y="2144903"/>
                    <a:pt x="0" y="2135632"/>
                  </a:cubicBezTo>
                  <a:lnTo>
                    <a:pt x="0" y="16891"/>
                  </a:lnTo>
                  <a:cubicBezTo>
                    <a:pt x="0" y="7620"/>
                    <a:pt x="7620" y="0"/>
                    <a:pt x="16891" y="0"/>
                  </a:cubicBezTo>
                  <a:moveTo>
                    <a:pt x="16891" y="33909"/>
                  </a:moveTo>
                  <a:lnTo>
                    <a:pt x="16891" y="16891"/>
                  </a:lnTo>
                  <a:lnTo>
                    <a:pt x="33909" y="16891"/>
                  </a:lnTo>
                  <a:lnTo>
                    <a:pt x="33909" y="2135632"/>
                  </a:lnTo>
                  <a:lnTo>
                    <a:pt x="16891" y="2135632"/>
                  </a:lnTo>
                  <a:lnTo>
                    <a:pt x="16891" y="2118741"/>
                  </a:lnTo>
                  <a:lnTo>
                    <a:pt x="6617462" y="2118741"/>
                  </a:lnTo>
                  <a:lnTo>
                    <a:pt x="6617462" y="2135632"/>
                  </a:lnTo>
                  <a:lnTo>
                    <a:pt x="6600571" y="2135632"/>
                  </a:lnTo>
                  <a:lnTo>
                    <a:pt x="6600571" y="16891"/>
                  </a:lnTo>
                  <a:lnTo>
                    <a:pt x="6617462" y="16891"/>
                  </a:lnTo>
                  <a:lnTo>
                    <a:pt x="6617462" y="33909"/>
                  </a:lnTo>
                  <a:lnTo>
                    <a:pt x="16891" y="33909"/>
                  </a:lnTo>
                  <a:close/>
                </a:path>
              </a:pathLst>
            </a:custGeom>
            <a:solidFill>
              <a:srgbClr val="A5A5A5"/>
            </a:solidFill>
          </p:spPr>
          <p:txBody>
            <a:bodyPr/>
            <a:lstStyle/>
            <a:p>
              <a:endParaRPr lang="en-US"/>
            </a:p>
          </p:txBody>
        </p:sp>
      </p:grpSp>
      <p:grpSp>
        <p:nvGrpSpPr>
          <p:cNvPr id="23" name="Group 23"/>
          <p:cNvGrpSpPr/>
          <p:nvPr/>
        </p:nvGrpSpPr>
        <p:grpSpPr>
          <a:xfrm>
            <a:off x="7101329" y="7053824"/>
            <a:ext cx="4374054" cy="1614400"/>
            <a:chOff x="0" y="0"/>
            <a:chExt cx="5832072" cy="2152533"/>
          </a:xfrm>
        </p:grpSpPr>
        <p:sp>
          <p:nvSpPr>
            <p:cNvPr id="24" name="Freeform 24"/>
            <p:cNvSpPr/>
            <p:nvPr/>
          </p:nvSpPr>
          <p:spPr>
            <a:xfrm>
              <a:off x="0" y="0"/>
              <a:ext cx="5832066" cy="2152531"/>
            </a:xfrm>
            <a:custGeom>
              <a:avLst/>
              <a:gdLst/>
              <a:ahLst/>
              <a:cxnLst/>
              <a:rect l="l" t="t" r="r" b="b"/>
              <a:pathLst>
                <a:path w="5832066" h="2152531">
                  <a:moveTo>
                    <a:pt x="0" y="0"/>
                  </a:moveTo>
                  <a:lnTo>
                    <a:pt x="5832066" y="0"/>
                  </a:lnTo>
                  <a:lnTo>
                    <a:pt x="5832066" y="2152531"/>
                  </a:lnTo>
                  <a:lnTo>
                    <a:pt x="0" y="2152531"/>
                  </a:lnTo>
                  <a:close/>
                </a:path>
              </a:pathLst>
            </a:custGeom>
            <a:blipFill>
              <a:blip r:embed="rId3">
                <a:alphaModFix amt="0"/>
              </a:blip>
              <a:stretch>
                <a:fillRect l="-7214" r="12503"/>
              </a:stretch>
            </a:blipFill>
          </p:spPr>
          <p:txBody>
            <a:bodyPr/>
            <a:lstStyle/>
            <a:p>
              <a:endParaRPr lang="en-US"/>
            </a:p>
          </p:txBody>
        </p:sp>
        <p:sp>
          <p:nvSpPr>
            <p:cNvPr id="25" name="TextBox 25"/>
            <p:cNvSpPr txBox="1"/>
            <p:nvPr/>
          </p:nvSpPr>
          <p:spPr>
            <a:xfrm>
              <a:off x="0" y="47625"/>
              <a:ext cx="5832072" cy="2104908"/>
            </a:xfrm>
            <a:prstGeom prst="rect">
              <a:avLst/>
            </a:prstGeom>
          </p:spPr>
          <p:txBody>
            <a:bodyPr lIns="0" tIns="0" rIns="0" bIns="0" rtlCol="0" anchor="ctr"/>
            <a:lstStyle/>
            <a:p>
              <a:pPr algn="l">
                <a:lnSpc>
                  <a:spcPts val="3888"/>
                </a:lnSpc>
              </a:pPr>
              <a:r>
                <a:rPr lang="en-US" sz="3600" b="1">
                  <a:solidFill>
                    <a:srgbClr val="FCFEFF"/>
                  </a:solidFill>
                  <a:latin typeface="Barlow Bold"/>
                  <a:ea typeface="Barlow Bold"/>
                  <a:cs typeface="Barlow Bold"/>
                  <a:sym typeface="Barlow Bold"/>
                </a:rPr>
                <a:t>Circularity in Sectors</a:t>
              </a:r>
            </a:p>
          </p:txBody>
        </p:sp>
      </p:grpSp>
      <p:grpSp>
        <p:nvGrpSpPr>
          <p:cNvPr id="26" name="Group 26"/>
          <p:cNvGrpSpPr/>
          <p:nvPr/>
        </p:nvGrpSpPr>
        <p:grpSpPr>
          <a:xfrm>
            <a:off x="6493440" y="7573396"/>
            <a:ext cx="575258" cy="575258"/>
            <a:chOff x="0" y="0"/>
            <a:chExt cx="2344039" cy="2344039"/>
          </a:xfrm>
        </p:grpSpPr>
        <p:sp>
          <p:nvSpPr>
            <p:cNvPr id="27" name="Freeform 27"/>
            <p:cNvSpPr/>
            <p:nvPr/>
          </p:nvSpPr>
          <p:spPr>
            <a:xfrm>
              <a:off x="16891" y="17018"/>
              <a:ext cx="2310130" cy="2310130"/>
            </a:xfrm>
            <a:custGeom>
              <a:avLst/>
              <a:gdLst/>
              <a:ahLst/>
              <a:cxnLst/>
              <a:rect l="l" t="t" r="r" b="b"/>
              <a:pathLst>
                <a:path w="2310130" h="2310130">
                  <a:moveTo>
                    <a:pt x="0" y="1155065"/>
                  </a:moveTo>
                  <a:cubicBezTo>
                    <a:pt x="0" y="517144"/>
                    <a:pt x="517144" y="0"/>
                    <a:pt x="1155065" y="0"/>
                  </a:cubicBezTo>
                  <a:cubicBezTo>
                    <a:pt x="1792986" y="0"/>
                    <a:pt x="2310130" y="517144"/>
                    <a:pt x="2310130" y="1155065"/>
                  </a:cubicBezTo>
                  <a:cubicBezTo>
                    <a:pt x="2310130" y="1792986"/>
                    <a:pt x="1792986" y="2310130"/>
                    <a:pt x="1155065" y="2310130"/>
                  </a:cubicBezTo>
                  <a:cubicBezTo>
                    <a:pt x="517144" y="2310130"/>
                    <a:pt x="0" y="1792986"/>
                    <a:pt x="0" y="1155065"/>
                  </a:cubicBezTo>
                  <a:close/>
                </a:path>
              </a:pathLst>
            </a:custGeom>
            <a:blipFill>
              <a:blip r:embed="rId5"/>
              <a:stretch>
                <a:fillRect l="-731" t="-736" r="-736" b="-731"/>
              </a:stretch>
            </a:blipFill>
          </p:spPr>
          <p:txBody>
            <a:bodyPr/>
            <a:lstStyle/>
            <a:p>
              <a:endParaRPr lang="en-US"/>
            </a:p>
          </p:txBody>
        </p:sp>
        <p:sp>
          <p:nvSpPr>
            <p:cNvPr id="28" name="Freeform 28"/>
            <p:cNvSpPr/>
            <p:nvPr/>
          </p:nvSpPr>
          <p:spPr>
            <a:xfrm>
              <a:off x="0" y="0"/>
              <a:ext cx="2344166" cy="2344166"/>
            </a:xfrm>
            <a:custGeom>
              <a:avLst/>
              <a:gdLst/>
              <a:ahLst/>
              <a:cxnLst/>
              <a:rect l="l" t="t" r="r" b="b"/>
              <a:pathLst>
                <a:path w="2344166" h="2344166">
                  <a:moveTo>
                    <a:pt x="0" y="1172083"/>
                  </a:moveTo>
                  <a:cubicBezTo>
                    <a:pt x="0" y="524764"/>
                    <a:pt x="524764" y="0"/>
                    <a:pt x="1172083" y="0"/>
                  </a:cubicBezTo>
                  <a:lnTo>
                    <a:pt x="1172083" y="16891"/>
                  </a:lnTo>
                  <a:lnTo>
                    <a:pt x="1172083" y="0"/>
                  </a:lnTo>
                  <a:cubicBezTo>
                    <a:pt x="1819402" y="0"/>
                    <a:pt x="2344166" y="524764"/>
                    <a:pt x="2344166" y="1172083"/>
                  </a:cubicBezTo>
                  <a:lnTo>
                    <a:pt x="2327275" y="1172083"/>
                  </a:lnTo>
                  <a:lnTo>
                    <a:pt x="2344166" y="1172083"/>
                  </a:lnTo>
                  <a:cubicBezTo>
                    <a:pt x="2344166" y="1819402"/>
                    <a:pt x="1819402" y="2344166"/>
                    <a:pt x="1172083" y="2344166"/>
                  </a:cubicBezTo>
                  <a:lnTo>
                    <a:pt x="1172083" y="2327275"/>
                  </a:lnTo>
                  <a:lnTo>
                    <a:pt x="1172083" y="2344166"/>
                  </a:lnTo>
                  <a:cubicBezTo>
                    <a:pt x="524764" y="2344039"/>
                    <a:pt x="0" y="1819275"/>
                    <a:pt x="0" y="1172083"/>
                  </a:cubicBezTo>
                  <a:lnTo>
                    <a:pt x="16891" y="1172083"/>
                  </a:lnTo>
                  <a:lnTo>
                    <a:pt x="33909" y="1172083"/>
                  </a:lnTo>
                  <a:lnTo>
                    <a:pt x="16891" y="1172083"/>
                  </a:lnTo>
                  <a:lnTo>
                    <a:pt x="0" y="1172083"/>
                  </a:lnTo>
                  <a:moveTo>
                    <a:pt x="33909" y="1172083"/>
                  </a:moveTo>
                  <a:cubicBezTo>
                    <a:pt x="33909" y="1181481"/>
                    <a:pt x="26289" y="1188974"/>
                    <a:pt x="17018" y="1188974"/>
                  </a:cubicBezTo>
                  <a:cubicBezTo>
                    <a:pt x="7747" y="1188974"/>
                    <a:pt x="0" y="1181354"/>
                    <a:pt x="0" y="1172083"/>
                  </a:cubicBezTo>
                  <a:cubicBezTo>
                    <a:pt x="0" y="1162812"/>
                    <a:pt x="7620" y="1155192"/>
                    <a:pt x="16891" y="1155192"/>
                  </a:cubicBezTo>
                  <a:cubicBezTo>
                    <a:pt x="26162" y="1155192"/>
                    <a:pt x="33782" y="1162812"/>
                    <a:pt x="33782" y="1172083"/>
                  </a:cubicBezTo>
                  <a:cubicBezTo>
                    <a:pt x="33782" y="1800606"/>
                    <a:pt x="543306" y="2310257"/>
                    <a:pt x="1171956" y="2310257"/>
                  </a:cubicBezTo>
                  <a:cubicBezTo>
                    <a:pt x="1800479" y="2310257"/>
                    <a:pt x="2310130" y="1800733"/>
                    <a:pt x="2310130" y="1172083"/>
                  </a:cubicBezTo>
                  <a:cubicBezTo>
                    <a:pt x="2310130" y="543560"/>
                    <a:pt x="1800606" y="33909"/>
                    <a:pt x="1171956" y="33909"/>
                  </a:cubicBezTo>
                  <a:lnTo>
                    <a:pt x="1171956" y="16891"/>
                  </a:lnTo>
                  <a:lnTo>
                    <a:pt x="1171956" y="33909"/>
                  </a:lnTo>
                  <a:cubicBezTo>
                    <a:pt x="543433" y="33909"/>
                    <a:pt x="33909" y="543433"/>
                    <a:pt x="33909" y="1172083"/>
                  </a:cubicBezTo>
                  <a:close/>
                </a:path>
              </a:pathLst>
            </a:custGeom>
            <a:solidFill>
              <a:srgbClr val="E1E1E1">
                <a:alpha val="80784"/>
              </a:srgbClr>
            </a:solidFill>
          </p:spPr>
          <p:txBody>
            <a:bodyPr/>
            <a:lstStyle/>
            <a:p>
              <a:endParaRPr lang="en-US"/>
            </a:p>
          </p:txBody>
        </p:sp>
      </p:grpSp>
      <p:grpSp>
        <p:nvGrpSpPr>
          <p:cNvPr id="29" name="Group 29"/>
          <p:cNvGrpSpPr/>
          <p:nvPr/>
        </p:nvGrpSpPr>
        <p:grpSpPr>
          <a:xfrm>
            <a:off x="12205049" y="2997451"/>
            <a:ext cx="4975774" cy="4466396"/>
            <a:chOff x="0" y="0"/>
            <a:chExt cx="6634366" cy="5955195"/>
          </a:xfrm>
        </p:grpSpPr>
        <p:sp>
          <p:nvSpPr>
            <p:cNvPr id="30" name="Freeform 30"/>
            <p:cNvSpPr/>
            <p:nvPr/>
          </p:nvSpPr>
          <p:spPr>
            <a:xfrm>
              <a:off x="16891" y="16891"/>
              <a:ext cx="6600571" cy="5921375"/>
            </a:xfrm>
            <a:custGeom>
              <a:avLst/>
              <a:gdLst/>
              <a:ahLst/>
              <a:cxnLst/>
              <a:rect l="l" t="t" r="r" b="b"/>
              <a:pathLst>
                <a:path w="6600571" h="5921375">
                  <a:moveTo>
                    <a:pt x="473964" y="0"/>
                  </a:moveTo>
                  <a:lnTo>
                    <a:pt x="6126607" y="0"/>
                  </a:lnTo>
                  <a:cubicBezTo>
                    <a:pt x="6388354" y="0"/>
                    <a:pt x="6600571" y="212090"/>
                    <a:pt x="6600571" y="473710"/>
                  </a:cubicBezTo>
                  <a:lnTo>
                    <a:pt x="6600571" y="5921375"/>
                  </a:lnTo>
                  <a:lnTo>
                    <a:pt x="0" y="5921375"/>
                  </a:lnTo>
                  <a:lnTo>
                    <a:pt x="0" y="473710"/>
                  </a:lnTo>
                  <a:cubicBezTo>
                    <a:pt x="0" y="212090"/>
                    <a:pt x="212217" y="0"/>
                    <a:pt x="473964" y="0"/>
                  </a:cubicBezTo>
                  <a:close/>
                </a:path>
              </a:pathLst>
            </a:custGeom>
            <a:solidFill>
              <a:srgbClr val="FFFFFF">
                <a:alpha val="80784"/>
              </a:srgbClr>
            </a:solidFill>
          </p:spPr>
          <p:txBody>
            <a:bodyPr/>
            <a:lstStyle/>
            <a:p>
              <a:endParaRPr lang="en-US"/>
            </a:p>
          </p:txBody>
        </p:sp>
        <p:sp>
          <p:nvSpPr>
            <p:cNvPr id="31" name="Freeform 31"/>
            <p:cNvSpPr/>
            <p:nvPr/>
          </p:nvSpPr>
          <p:spPr>
            <a:xfrm>
              <a:off x="0" y="0"/>
              <a:ext cx="6634353" cy="5955157"/>
            </a:xfrm>
            <a:custGeom>
              <a:avLst/>
              <a:gdLst/>
              <a:ahLst/>
              <a:cxnLst/>
              <a:rect l="l" t="t" r="r" b="b"/>
              <a:pathLst>
                <a:path w="6634353" h="5955157">
                  <a:moveTo>
                    <a:pt x="490855" y="0"/>
                  </a:moveTo>
                  <a:lnTo>
                    <a:pt x="6143498" y="0"/>
                  </a:lnTo>
                  <a:lnTo>
                    <a:pt x="6143498" y="16891"/>
                  </a:lnTo>
                  <a:lnTo>
                    <a:pt x="6143498" y="0"/>
                  </a:lnTo>
                  <a:cubicBezTo>
                    <a:pt x="6414643" y="0"/>
                    <a:pt x="6634353" y="219710"/>
                    <a:pt x="6634353" y="490601"/>
                  </a:cubicBezTo>
                  <a:lnTo>
                    <a:pt x="6617462" y="490601"/>
                  </a:lnTo>
                  <a:lnTo>
                    <a:pt x="6634353" y="490601"/>
                  </a:lnTo>
                  <a:lnTo>
                    <a:pt x="6634353" y="5938266"/>
                  </a:lnTo>
                  <a:cubicBezTo>
                    <a:pt x="6634353" y="5947664"/>
                    <a:pt x="6626733" y="5955157"/>
                    <a:pt x="6617462" y="5955157"/>
                  </a:cubicBezTo>
                  <a:lnTo>
                    <a:pt x="16891" y="5955157"/>
                  </a:lnTo>
                  <a:cubicBezTo>
                    <a:pt x="7493" y="5955157"/>
                    <a:pt x="0" y="5947537"/>
                    <a:pt x="0" y="5938266"/>
                  </a:cubicBezTo>
                  <a:lnTo>
                    <a:pt x="0" y="490601"/>
                  </a:lnTo>
                  <a:lnTo>
                    <a:pt x="16891" y="490601"/>
                  </a:lnTo>
                  <a:lnTo>
                    <a:pt x="0" y="490601"/>
                  </a:lnTo>
                  <a:cubicBezTo>
                    <a:pt x="0" y="219710"/>
                    <a:pt x="219837" y="0"/>
                    <a:pt x="490855" y="0"/>
                  </a:cubicBezTo>
                  <a:cubicBezTo>
                    <a:pt x="494157" y="0"/>
                    <a:pt x="497332" y="1016"/>
                    <a:pt x="500126" y="2794"/>
                  </a:cubicBezTo>
                  <a:lnTo>
                    <a:pt x="490855" y="16891"/>
                  </a:lnTo>
                  <a:lnTo>
                    <a:pt x="490855" y="0"/>
                  </a:lnTo>
                  <a:moveTo>
                    <a:pt x="490855" y="33909"/>
                  </a:moveTo>
                  <a:cubicBezTo>
                    <a:pt x="487553" y="33909"/>
                    <a:pt x="484378" y="32893"/>
                    <a:pt x="481584" y="31115"/>
                  </a:cubicBezTo>
                  <a:lnTo>
                    <a:pt x="490855" y="17018"/>
                  </a:lnTo>
                  <a:lnTo>
                    <a:pt x="490855" y="33909"/>
                  </a:lnTo>
                  <a:cubicBezTo>
                    <a:pt x="238379" y="33909"/>
                    <a:pt x="33782" y="238379"/>
                    <a:pt x="33782" y="490728"/>
                  </a:cubicBezTo>
                  <a:lnTo>
                    <a:pt x="33782" y="5938266"/>
                  </a:lnTo>
                  <a:lnTo>
                    <a:pt x="16891" y="5938266"/>
                  </a:lnTo>
                  <a:lnTo>
                    <a:pt x="16891" y="5921375"/>
                  </a:lnTo>
                  <a:lnTo>
                    <a:pt x="6617462" y="5921375"/>
                  </a:lnTo>
                  <a:lnTo>
                    <a:pt x="6617462" y="5938266"/>
                  </a:lnTo>
                  <a:lnTo>
                    <a:pt x="6600571" y="5938266"/>
                  </a:lnTo>
                  <a:lnTo>
                    <a:pt x="6600571" y="490601"/>
                  </a:lnTo>
                  <a:cubicBezTo>
                    <a:pt x="6600571" y="238379"/>
                    <a:pt x="6395974" y="33782"/>
                    <a:pt x="6143498" y="33782"/>
                  </a:cubicBezTo>
                  <a:lnTo>
                    <a:pt x="490855" y="33782"/>
                  </a:lnTo>
                  <a:close/>
                </a:path>
              </a:pathLst>
            </a:custGeom>
            <a:solidFill>
              <a:srgbClr val="FFC000"/>
            </a:solidFill>
          </p:spPr>
          <p:txBody>
            <a:bodyPr/>
            <a:lstStyle/>
            <a:p>
              <a:endParaRPr lang="en-US"/>
            </a:p>
          </p:txBody>
        </p:sp>
      </p:grpSp>
      <p:sp>
        <p:nvSpPr>
          <p:cNvPr id="32" name="TextBox 32"/>
          <p:cNvSpPr txBox="1"/>
          <p:nvPr/>
        </p:nvSpPr>
        <p:spPr>
          <a:xfrm>
            <a:off x="11967962" y="2990850"/>
            <a:ext cx="4944358" cy="3790569"/>
          </a:xfrm>
          <a:prstGeom prst="rect">
            <a:avLst/>
          </a:prstGeom>
        </p:spPr>
        <p:txBody>
          <a:bodyPr lIns="0" tIns="0" rIns="0" bIns="0" rtlCol="0" anchor="t">
            <a:spAutoFit/>
          </a:bodyPr>
          <a:lstStyle/>
          <a:p>
            <a:pPr algn="ctr">
              <a:lnSpc>
                <a:spcPts val="3347"/>
              </a:lnSpc>
            </a:pPr>
            <a:endParaRPr/>
          </a:p>
          <a:p>
            <a:pPr marL="748028" lvl="2" indent="-249343" algn="ctr">
              <a:lnSpc>
                <a:spcPts val="3347"/>
              </a:lnSpc>
              <a:buFont typeface="Arial"/>
              <a:buChar char="⚬"/>
            </a:pPr>
            <a:r>
              <a:rPr lang="en-US" sz="3099" b="1" spc="12">
                <a:solidFill>
                  <a:srgbClr val="002395"/>
                </a:solidFill>
                <a:latin typeface="Barlow Bold"/>
                <a:ea typeface="Barlow Bold"/>
                <a:cs typeface="Barlow Bold"/>
                <a:sym typeface="Barlow Bold"/>
              </a:rPr>
              <a:t>Contaminated Sites in BiH-SRB</a:t>
            </a:r>
          </a:p>
          <a:p>
            <a:pPr algn="ctr">
              <a:lnSpc>
                <a:spcPts val="3347"/>
              </a:lnSpc>
            </a:pPr>
            <a:endParaRPr lang="en-US" sz="3099" b="1" spc="12">
              <a:solidFill>
                <a:srgbClr val="002395"/>
              </a:solidFill>
              <a:latin typeface="Barlow Bold"/>
              <a:ea typeface="Barlow Bold"/>
              <a:cs typeface="Barlow Bold"/>
              <a:sym typeface="Barlow Bold"/>
            </a:endParaRPr>
          </a:p>
          <a:p>
            <a:pPr marL="748028" lvl="2" indent="-249343" algn="ctr">
              <a:lnSpc>
                <a:spcPts val="3347"/>
              </a:lnSpc>
              <a:buFont typeface="Arial"/>
              <a:buChar char="⚬"/>
            </a:pPr>
            <a:r>
              <a:rPr lang="en-US" sz="3099" b="1" spc="12">
                <a:solidFill>
                  <a:srgbClr val="002395"/>
                </a:solidFill>
                <a:latin typeface="Barlow Bold"/>
                <a:ea typeface="Barlow Bold"/>
                <a:cs typeface="Barlow Bold"/>
                <a:sym typeface="Barlow Bold"/>
              </a:rPr>
              <a:t>Policy action for mitigating health impacts of air pollution from high-impact sectors </a:t>
            </a:r>
          </a:p>
        </p:txBody>
      </p:sp>
      <p:grpSp>
        <p:nvGrpSpPr>
          <p:cNvPr id="33" name="Group 33"/>
          <p:cNvGrpSpPr/>
          <p:nvPr/>
        </p:nvGrpSpPr>
        <p:grpSpPr>
          <a:xfrm>
            <a:off x="12195524" y="7074275"/>
            <a:ext cx="4975774" cy="1614402"/>
            <a:chOff x="0" y="0"/>
            <a:chExt cx="6634366" cy="2152536"/>
          </a:xfrm>
        </p:grpSpPr>
        <p:sp>
          <p:nvSpPr>
            <p:cNvPr id="34" name="Freeform 34"/>
            <p:cNvSpPr/>
            <p:nvPr/>
          </p:nvSpPr>
          <p:spPr>
            <a:xfrm>
              <a:off x="16891" y="16891"/>
              <a:ext cx="6600571" cy="2118741"/>
            </a:xfrm>
            <a:custGeom>
              <a:avLst/>
              <a:gdLst/>
              <a:ahLst/>
              <a:cxnLst/>
              <a:rect l="l" t="t" r="r" b="b"/>
              <a:pathLst>
                <a:path w="6600571" h="2118741">
                  <a:moveTo>
                    <a:pt x="0" y="0"/>
                  </a:moveTo>
                  <a:lnTo>
                    <a:pt x="6600571" y="0"/>
                  </a:lnTo>
                  <a:lnTo>
                    <a:pt x="6600571" y="2118741"/>
                  </a:lnTo>
                  <a:lnTo>
                    <a:pt x="0" y="2118741"/>
                  </a:lnTo>
                  <a:close/>
                </a:path>
              </a:pathLst>
            </a:custGeom>
            <a:solidFill>
              <a:srgbClr val="FFC000"/>
            </a:solidFill>
          </p:spPr>
          <p:txBody>
            <a:bodyPr/>
            <a:lstStyle/>
            <a:p>
              <a:endParaRPr lang="en-US"/>
            </a:p>
          </p:txBody>
        </p:sp>
        <p:sp>
          <p:nvSpPr>
            <p:cNvPr id="35" name="Freeform 35"/>
            <p:cNvSpPr/>
            <p:nvPr/>
          </p:nvSpPr>
          <p:spPr>
            <a:xfrm>
              <a:off x="0" y="0"/>
              <a:ext cx="6634353" cy="2152523"/>
            </a:xfrm>
            <a:custGeom>
              <a:avLst/>
              <a:gdLst/>
              <a:ahLst/>
              <a:cxnLst/>
              <a:rect l="l" t="t" r="r" b="b"/>
              <a:pathLst>
                <a:path w="6634353" h="2152523">
                  <a:moveTo>
                    <a:pt x="16891" y="0"/>
                  </a:moveTo>
                  <a:lnTo>
                    <a:pt x="6617462" y="0"/>
                  </a:lnTo>
                  <a:cubicBezTo>
                    <a:pt x="6626860" y="0"/>
                    <a:pt x="6634353" y="7620"/>
                    <a:pt x="6634353" y="16891"/>
                  </a:cubicBezTo>
                  <a:lnTo>
                    <a:pt x="6634353" y="2135632"/>
                  </a:lnTo>
                  <a:cubicBezTo>
                    <a:pt x="6634353" y="2145030"/>
                    <a:pt x="6626733" y="2152523"/>
                    <a:pt x="6617462" y="2152523"/>
                  </a:cubicBezTo>
                  <a:lnTo>
                    <a:pt x="16891" y="2152523"/>
                  </a:lnTo>
                  <a:cubicBezTo>
                    <a:pt x="7493" y="2152523"/>
                    <a:pt x="0" y="2144903"/>
                    <a:pt x="0" y="2135632"/>
                  </a:cubicBezTo>
                  <a:lnTo>
                    <a:pt x="0" y="16891"/>
                  </a:lnTo>
                  <a:cubicBezTo>
                    <a:pt x="0" y="7620"/>
                    <a:pt x="7620" y="0"/>
                    <a:pt x="16891" y="0"/>
                  </a:cubicBezTo>
                  <a:moveTo>
                    <a:pt x="16891" y="33909"/>
                  </a:moveTo>
                  <a:lnTo>
                    <a:pt x="16891" y="16891"/>
                  </a:lnTo>
                  <a:lnTo>
                    <a:pt x="33909" y="16891"/>
                  </a:lnTo>
                  <a:lnTo>
                    <a:pt x="33909" y="2135632"/>
                  </a:lnTo>
                  <a:lnTo>
                    <a:pt x="16891" y="2135632"/>
                  </a:lnTo>
                  <a:lnTo>
                    <a:pt x="16891" y="2118741"/>
                  </a:lnTo>
                  <a:lnTo>
                    <a:pt x="6617462" y="2118741"/>
                  </a:lnTo>
                  <a:lnTo>
                    <a:pt x="6617462" y="2135632"/>
                  </a:lnTo>
                  <a:lnTo>
                    <a:pt x="6600571" y="2135632"/>
                  </a:lnTo>
                  <a:lnTo>
                    <a:pt x="6600571" y="16891"/>
                  </a:lnTo>
                  <a:lnTo>
                    <a:pt x="6617462" y="16891"/>
                  </a:lnTo>
                  <a:lnTo>
                    <a:pt x="6617462" y="33909"/>
                  </a:lnTo>
                  <a:lnTo>
                    <a:pt x="16891" y="33909"/>
                  </a:lnTo>
                  <a:close/>
                </a:path>
              </a:pathLst>
            </a:custGeom>
            <a:solidFill>
              <a:srgbClr val="FFC000"/>
            </a:solidFill>
          </p:spPr>
          <p:txBody>
            <a:bodyPr/>
            <a:lstStyle/>
            <a:p>
              <a:endParaRPr lang="en-US"/>
            </a:p>
          </p:txBody>
        </p:sp>
      </p:grpSp>
      <p:grpSp>
        <p:nvGrpSpPr>
          <p:cNvPr id="36" name="Group 36"/>
          <p:cNvGrpSpPr/>
          <p:nvPr/>
        </p:nvGrpSpPr>
        <p:grpSpPr>
          <a:xfrm>
            <a:off x="12960736" y="7090202"/>
            <a:ext cx="4115312" cy="1614400"/>
            <a:chOff x="0" y="0"/>
            <a:chExt cx="5487083" cy="2152533"/>
          </a:xfrm>
        </p:grpSpPr>
        <p:sp>
          <p:nvSpPr>
            <p:cNvPr id="37" name="Freeform 37"/>
            <p:cNvSpPr/>
            <p:nvPr/>
          </p:nvSpPr>
          <p:spPr>
            <a:xfrm>
              <a:off x="0" y="0"/>
              <a:ext cx="5487077" cy="2152531"/>
            </a:xfrm>
            <a:custGeom>
              <a:avLst/>
              <a:gdLst/>
              <a:ahLst/>
              <a:cxnLst/>
              <a:rect l="l" t="t" r="r" b="b"/>
              <a:pathLst>
                <a:path w="5487077" h="2152531">
                  <a:moveTo>
                    <a:pt x="0" y="0"/>
                  </a:moveTo>
                  <a:lnTo>
                    <a:pt x="5487077" y="0"/>
                  </a:lnTo>
                  <a:lnTo>
                    <a:pt x="5487077" y="2152531"/>
                  </a:lnTo>
                  <a:lnTo>
                    <a:pt x="0" y="2152531"/>
                  </a:lnTo>
                  <a:close/>
                </a:path>
              </a:pathLst>
            </a:custGeom>
            <a:blipFill>
              <a:blip r:embed="rId3">
                <a:alphaModFix amt="0"/>
              </a:blip>
              <a:stretch>
                <a:fillRect l="-7667" r="7002"/>
              </a:stretch>
            </a:blipFill>
          </p:spPr>
          <p:txBody>
            <a:bodyPr/>
            <a:lstStyle/>
            <a:p>
              <a:endParaRPr lang="en-US"/>
            </a:p>
          </p:txBody>
        </p:sp>
        <p:sp>
          <p:nvSpPr>
            <p:cNvPr id="38" name="TextBox 38"/>
            <p:cNvSpPr txBox="1"/>
            <p:nvPr/>
          </p:nvSpPr>
          <p:spPr>
            <a:xfrm>
              <a:off x="0" y="47625"/>
              <a:ext cx="5487083" cy="2104908"/>
            </a:xfrm>
            <a:prstGeom prst="rect">
              <a:avLst/>
            </a:prstGeom>
          </p:spPr>
          <p:txBody>
            <a:bodyPr lIns="0" tIns="0" rIns="0" bIns="0" rtlCol="0" anchor="ctr"/>
            <a:lstStyle/>
            <a:p>
              <a:pPr algn="l">
                <a:lnSpc>
                  <a:spcPts val="3888"/>
                </a:lnSpc>
              </a:pPr>
              <a:r>
                <a:rPr lang="en-US" sz="3600" b="1">
                  <a:solidFill>
                    <a:srgbClr val="FCFEFF"/>
                  </a:solidFill>
                  <a:latin typeface="Barlow Bold"/>
                  <a:ea typeface="Barlow Bold"/>
                  <a:cs typeface="Barlow Bold"/>
                  <a:sym typeface="Barlow Bold"/>
                </a:rPr>
                <a:t>Pollution and Health</a:t>
              </a:r>
            </a:p>
          </p:txBody>
        </p:sp>
      </p:grpSp>
      <p:grpSp>
        <p:nvGrpSpPr>
          <p:cNvPr id="39" name="Group 39"/>
          <p:cNvGrpSpPr/>
          <p:nvPr/>
        </p:nvGrpSpPr>
        <p:grpSpPr>
          <a:xfrm>
            <a:off x="12205049" y="7577321"/>
            <a:ext cx="640163" cy="640163"/>
            <a:chOff x="0" y="0"/>
            <a:chExt cx="2344039" cy="2344039"/>
          </a:xfrm>
        </p:grpSpPr>
        <p:sp>
          <p:nvSpPr>
            <p:cNvPr id="40" name="Freeform 40"/>
            <p:cNvSpPr/>
            <p:nvPr/>
          </p:nvSpPr>
          <p:spPr>
            <a:xfrm>
              <a:off x="16891" y="17018"/>
              <a:ext cx="2310130" cy="2310130"/>
            </a:xfrm>
            <a:custGeom>
              <a:avLst/>
              <a:gdLst/>
              <a:ahLst/>
              <a:cxnLst/>
              <a:rect l="l" t="t" r="r" b="b"/>
              <a:pathLst>
                <a:path w="2310130" h="2310130">
                  <a:moveTo>
                    <a:pt x="0" y="1155065"/>
                  </a:moveTo>
                  <a:cubicBezTo>
                    <a:pt x="0" y="517144"/>
                    <a:pt x="517144" y="0"/>
                    <a:pt x="1155065" y="0"/>
                  </a:cubicBezTo>
                  <a:cubicBezTo>
                    <a:pt x="1792986" y="0"/>
                    <a:pt x="2310130" y="517144"/>
                    <a:pt x="2310130" y="1155065"/>
                  </a:cubicBezTo>
                  <a:cubicBezTo>
                    <a:pt x="2310130" y="1792986"/>
                    <a:pt x="1792986" y="2310130"/>
                    <a:pt x="1155065" y="2310130"/>
                  </a:cubicBezTo>
                  <a:cubicBezTo>
                    <a:pt x="517144" y="2310130"/>
                    <a:pt x="0" y="1792986"/>
                    <a:pt x="0" y="1155065"/>
                  </a:cubicBezTo>
                  <a:close/>
                </a:path>
              </a:pathLst>
            </a:custGeom>
            <a:blipFill>
              <a:blip r:embed="rId6"/>
              <a:stretch>
                <a:fillRect l="-3037" t="-736" r="-3042" b="-731"/>
              </a:stretch>
            </a:blipFill>
          </p:spPr>
          <p:txBody>
            <a:bodyPr/>
            <a:lstStyle/>
            <a:p>
              <a:endParaRPr lang="en-US"/>
            </a:p>
          </p:txBody>
        </p:sp>
        <p:sp>
          <p:nvSpPr>
            <p:cNvPr id="41" name="Freeform 41"/>
            <p:cNvSpPr/>
            <p:nvPr/>
          </p:nvSpPr>
          <p:spPr>
            <a:xfrm>
              <a:off x="0" y="0"/>
              <a:ext cx="2344166" cy="2344166"/>
            </a:xfrm>
            <a:custGeom>
              <a:avLst/>
              <a:gdLst/>
              <a:ahLst/>
              <a:cxnLst/>
              <a:rect l="l" t="t" r="r" b="b"/>
              <a:pathLst>
                <a:path w="2344166" h="2344166">
                  <a:moveTo>
                    <a:pt x="0" y="1172083"/>
                  </a:moveTo>
                  <a:cubicBezTo>
                    <a:pt x="0" y="524764"/>
                    <a:pt x="524764" y="0"/>
                    <a:pt x="1172083" y="0"/>
                  </a:cubicBezTo>
                  <a:lnTo>
                    <a:pt x="1172083" y="16891"/>
                  </a:lnTo>
                  <a:lnTo>
                    <a:pt x="1172083" y="0"/>
                  </a:lnTo>
                  <a:cubicBezTo>
                    <a:pt x="1819402" y="0"/>
                    <a:pt x="2344166" y="524764"/>
                    <a:pt x="2344166" y="1172083"/>
                  </a:cubicBezTo>
                  <a:lnTo>
                    <a:pt x="2327275" y="1172083"/>
                  </a:lnTo>
                  <a:lnTo>
                    <a:pt x="2344166" y="1172083"/>
                  </a:lnTo>
                  <a:cubicBezTo>
                    <a:pt x="2344166" y="1819402"/>
                    <a:pt x="1819402" y="2344166"/>
                    <a:pt x="1172083" y="2344166"/>
                  </a:cubicBezTo>
                  <a:lnTo>
                    <a:pt x="1172083" y="2327275"/>
                  </a:lnTo>
                  <a:lnTo>
                    <a:pt x="1172083" y="2344166"/>
                  </a:lnTo>
                  <a:cubicBezTo>
                    <a:pt x="524764" y="2344039"/>
                    <a:pt x="0" y="1819275"/>
                    <a:pt x="0" y="1172083"/>
                  </a:cubicBezTo>
                  <a:lnTo>
                    <a:pt x="16891" y="1172083"/>
                  </a:lnTo>
                  <a:lnTo>
                    <a:pt x="33909" y="1172083"/>
                  </a:lnTo>
                  <a:lnTo>
                    <a:pt x="16891" y="1172083"/>
                  </a:lnTo>
                  <a:lnTo>
                    <a:pt x="0" y="1172083"/>
                  </a:lnTo>
                  <a:moveTo>
                    <a:pt x="33909" y="1172083"/>
                  </a:moveTo>
                  <a:cubicBezTo>
                    <a:pt x="33909" y="1181481"/>
                    <a:pt x="26289" y="1188974"/>
                    <a:pt x="17018" y="1188974"/>
                  </a:cubicBezTo>
                  <a:cubicBezTo>
                    <a:pt x="7747" y="1188974"/>
                    <a:pt x="0" y="1181354"/>
                    <a:pt x="0" y="1172083"/>
                  </a:cubicBezTo>
                  <a:cubicBezTo>
                    <a:pt x="0" y="1162812"/>
                    <a:pt x="7620" y="1155192"/>
                    <a:pt x="16891" y="1155192"/>
                  </a:cubicBezTo>
                  <a:cubicBezTo>
                    <a:pt x="26162" y="1155192"/>
                    <a:pt x="33782" y="1162812"/>
                    <a:pt x="33782" y="1172083"/>
                  </a:cubicBezTo>
                  <a:cubicBezTo>
                    <a:pt x="33782" y="1800606"/>
                    <a:pt x="543306" y="2310257"/>
                    <a:pt x="1171956" y="2310257"/>
                  </a:cubicBezTo>
                  <a:cubicBezTo>
                    <a:pt x="1800479" y="2310257"/>
                    <a:pt x="2310130" y="1800733"/>
                    <a:pt x="2310130" y="1172083"/>
                  </a:cubicBezTo>
                  <a:cubicBezTo>
                    <a:pt x="2310130" y="543560"/>
                    <a:pt x="1800606" y="33909"/>
                    <a:pt x="1171956" y="33909"/>
                  </a:cubicBezTo>
                  <a:lnTo>
                    <a:pt x="1171956" y="16891"/>
                  </a:lnTo>
                  <a:lnTo>
                    <a:pt x="1171956" y="33909"/>
                  </a:lnTo>
                  <a:cubicBezTo>
                    <a:pt x="543433" y="33909"/>
                    <a:pt x="33909" y="543433"/>
                    <a:pt x="33909" y="1172083"/>
                  </a:cubicBezTo>
                  <a:close/>
                </a:path>
              </a:pathLst>
            </a:custGeom>
            <a:solidFill>
              <a:srgbClr val="FFE8CB">
                <a:alpha val="80784"/>
              </a:srgbClr>
            </a:solidFill>
          </p:spPr>
          <p:txBody>
            <a:bodyPr/>
            <a:lstStyle/>
            <a:p>
              <a:endParaRPr lang="en-US"/>
            </a:p>
          </p:txBody>
        </p:sp>
      </p:grpSp>
      <p:grpSp>
        <p:nvGrpSpPr>
          <p:cNvPr id="42" name="Group 42"/>
          <p:cNvGrpSpPr/>
          <p:nvPr/>
        </p:nvGrpSpPr>
        <p:grpSpPr>
          <a:xfrm>
            <a:off x="610753" y="9066686"/>
            <a:ext cx="17355207" cy="717900"/>
            <a:chOff x="0" y="0"/>
            <a:chExt cx="23140276" cy="957200"/>
          </a:xfrm>
        </p:grpSpPr>
        <p:sp>
          <p:nvSpPr>
            <p:cNvPr id="43" name="Freeform 43"/>
            <p:cNvSpPr/>
            <p:nvPr/>
          </p:nvSpPr>
          <p:spPr>
            <a:xfrm>
              <a:off x="16891" y="16891"/>
              <a:ext cx="23106507" cy="923291"/>
            </a:xfrm>
            <a:custGeom>
              <a:avLst/>
              <a:gdLst/>
              <a:ahLst/>
              <a:cxnLst/>
              <a:rect l="l" t="t" r="r" b="b"/>
              <a:pathLst>
                <a:path w="23106507" h="923291">
                  <a:moveTo>
                    <a:pt x="0" y="0"/>
                  </a:moveTo>
                  <a:lnTo>
                    <a:pt x="22628606" y="0"/>
                  </a:lnTo>
                  <a:lnTo>
                    <a:pt x="23106507" y="461645"/>
                  </a:lnTo>
                  <a:lnTo>
                    <a:pt x="22628606" y="923291"/>
                  </a:lnTo>
                  <a:lnTo>
                    <a:pt x="0" y="923291"/>
                  </a:lnTo>
                  <a:close/>
                </a:path>
              </a:pathLst>
            </a:custGeom>
            <a:solidFill>
              <a:srgbClr val="002395"/>
            </a:solidFill>
          </p:spPr>
          <p:txBody>
            <a:bodyPr/>
            <a:lstStyle/>
            <a:p>
              <a:endParaRPr lang="en-US"/>
            </a:p>
          </p:txBody>
        </p:sp>
        <p:sp>
          <p:nvSpPr>
            <p:cNvPr id="44" name="Freeform 44"/>
            <p:cNvSpPr/>
            <p:nvPr/>
          </p:nvSpPr>
          <p:spPr>
            <a:xfrm>
              <a:off x="0" y="0"/>
              <a:ext cx="23140415" cy="957200"/>
            </a:xfrm>
            <a:custGeom>
              <a:avLst/>
              <a:gdLst/>
              <a:ahLst/>
              <a:cxnLst/>
              <a:rect l="l" t="t" r="r" b="b"/>
              <a:pathLst>
                <a:path w="23140415" h="957200">
                  <a:moveTo>
                    <a:pt x="16891" y="0"/>
                  </a:moveTo>
                  <a:lnTo>
                    <a:pt x="22645497" y="0"/>
                  </a:lnTo>
                  <a:cubicBezTo>
                    <a:pt x="22649942" y="0"/>
                    <a:pt x="22654133" y="1651"/>
                    <a:pt x="22657308" y="4699"/>
                  </a:cubicBezTo>
                  <a:lnTo>
                    <a:pt x="23135210" y="466344"/>
                  </a:lnTo>
                  <a:cubicBezTo>
                    <a:pt x="23138510" y="469519"/>
                    <a:pt x="23140415" y="473964"/>
                    <a:pt x="23140415" y="478536"/>
                  </a:cubicBezTo>
                  <a:cubicBezTo>
                    <a:pt x="23140415" y="483108"/>
                    <a:pt x="23138510" y="487554"/>
                    <a:pt x="23135210" y="490729"/>
                  </a:cubicBezTo>
                  <a:lnTo>
                    <a:pt x="22657181" y="952501"/>
                  </a:lnTo>
                  <a:cubicBezTo>
                    <a:pt x="22654006" y="955549"/>
                    <a:pt x="22649816" y="957200"/>
                    <a:pt x="22645370" y="957200"/>
                  </a:cubicBezTo>
                  <a:lnTo>
                    <a:pt x="16891" y="957200"/>
                  </a:lnTo>
                  <a:cubicBezTo>
                    <a:pt x="7620" y="957200"/>
                    <a:pt x="0" y="949580"/>
                    <a:pt x="0" y="940309"/>
                  </a:cubicBezTo>
                  <a:lnTo>
                    <a:pt x="0" y="16891"/>
                  </a:lnTo>
                  <a:cubicBezTo>
                    <a:pt x="0" y="7620"/>
                    <a:pt x="7620" y="0"/>
                    <a:pt x="16891" y="0"/>
                  </a:cubicBezTo>
                  <a:moveTo>
                    <a:pt x="16891" y="33909"/>
                  </a:moveTo>
                  <a:lnTo>
                    <a:pt x="16891" y="16891"/>
                  </a:lnTo>
                  <a:lnTo>
                    <a:pt x="33909" y="16891"/>
                  </a:lnTo>
                  <a:lnTo>
                    <a:pt x="33909" y="940182"/>
                  </a:lnTo>
                  <a:lnTo>
                    <a:pt x="16891" y="940182"/>
                  </a:lnTo>
                  <a:lnTo>
                    <a:pt x="16891" y="923291"/>
                  </a:lnTo>
                  <a:lnTo>
                    <a:pt x="22645497" y="923291"/>
                  </a:lnTo>
                  <a:lnTo>
                    <a:pt x="22645497" y="940182"/>
                  </a:lnTo>
                  <a:lnTo>
                    <a:pt x="22633685" y="927990"/>
                  </a:lnTo>
                  <a:lnTo>
                    <a:pt x="23111586" y="466344"/>
                  </a:lnTo>
                  <a:lnTo>
                    <a:pt x="23123398" y="478536"/>
                  </a:lnTo>
                  <a:lnTo>
                    <a:pt x="23111586" y="490729"/>
                  </a:lnTo>
                  <a:lnTo>
                    <a:pt x="22633685" y="29083"/>
                  </a:lnTo>
                  <a:lnTo>
                    <a:pt x="22645497" y="16891"/>
                  </a:lnTo>
                  <a:lnTo>
                    <a:pt x="22645497" y="33909"/>
                  </a:lnTo>
                  <a:lnTo>
                    <a:pt x="16891" y="33909"/>
                  </a:lnTo>
                  <a:close/>
                </a:path>
              </a:pathLst>
            </a:custGeom>
            <a:solidFill>
              <a:srgbClr val="00B0F0"/>
            </a:solidFill>
          </p:spPr>
          <p:txBody>
            <a:bodyPr/>
            <a:lstStyle/>
            <a:p>
              <a:endParaRPr lang="en-US"/>
            </a:p>
          </p:txBody>
        </p:sp>
        <p:sp>
          <p:nvSpPr>
            <p:cNvPr id="45" name="TextBox 45"/>
            <p:cNvSpPr txBox="1"/>
            <p:nvPr/>
          </p:nvSpPr>
          <p:spPr>
            <a:xfrm>
              <a:off x="0" y="-19050"/>
              <a:ext cx="23140276" cy="976250"/>
            </a:xfrm>
            <a:prstGeom prst="rect">
              <a:avLst/>
            </a:prstGeom>
          </p:spPr>
          <p:txBody>
            <a:bodyPr lIns="50800" tIns="50800" rIns="50800" bIns="50800" rtlCol="0" anchor="ctr"/>
            <a:lstStyle/>
            <a:p>
              <a:pPr algn="ctr">
                <a:lnSpc>
                  <a:spcPts val="3600"/>
                </a:lnSpc>
              </a:pPr>
              <a:r>
                <a:rPr lang="en-US" sz="3000" b="1">
                  <a:solidFill>
                    <a:srgbClr val="FCFEFF"/>
                  </a:solidFill>
                  <a:latin typeface="Barlow Semi-Bold"/>
                  <a:ea typeface="Barlow Semi-Bold"/>
                  <a:cs typeface="Barlow Semi-Bold"/>
                  <a:sym typeface="Barlow Semi-Bold"/>
                </a:rPr>
                <a:t>Agenda 2030 Multilateral Environmental Agreements (MEAs)</a:t>
              </a:r>
            </a:p>
          </p:txBody>
        </p:sp>
      </p:grpSp>
      <p:grpSp>
        <p:nvGrpSpPr>
          <p:cNvPr id="46" name="Group 46"/>
          <p:cNvGrpSpPr/>
          <p:nvPr/>
        </p:nvGrpSpPr>
        <p:grpSpPr>
          <a:xfrm>
            <a:off x="0" y="0"/>
            <a:ext cx="18288000" cy="2571750"/>
            <a:chOff x="0" y="0"/>
            <a:chExt cx="4816593" cy="677333"/>
          </a:xfrm>
        </p:grpSpPr>
        <p:sp>
          <p:nvSpPr>
            <p:cNvPr id="47" name="Freeform 47"/>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48" name="TextBox 48"/>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49" name="Group 49"/>
          <p:cNvGrpSpPr/>
          <p:nvPr/>
        </p:nvGrpSpPr>
        <p:grpSpPr>
          <a:xfrm>
            <a:off x="14804679" y="419418"/>
            <a:ext cx="2454621" cy="1732915"/>
            <a:chOff x="0" y="0"/>
            <a:chExt cx="1759826" cy="1242403"/>
          </a:xfrm>
        </p:grpSpPr>
        <p:sp>
          <p:nvSpPr>
            <p:cNvPr id="50" name="Freeform 50"/>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7"/>
              <a:stretch>
                <a:fillRect b="-1805"/>
              </a:stretch>
            </a:blipFill>
          </p:spPr>
          <p:txBody>
            <a:bodyPr/>
            <a:lstStyle/>
            <a:p>
              <a:endParaRPr lang="en-US"/>
            </a:p>
          </p:txBody>
        </p:sp>
      </p:grpSp>
      <p:sp>
        <p:nvSpPr>
          <p:cNvPr id="51" name="TextBox 51"/>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hr-BA" sz="6000" b="1" dirty="0">
                <a:solidFill>
                  <a:srgbClr val="FFFFFF"/>
                </a:solidFill>
                <a:latin typeface="Barlow Bold"/>
                <a:ea typeface="Barlow Bold"/>
                <a:cs typeface="Barlow Bold"/>
                <a:sym typeface="Barlow Bold"/>
              </a:rPr>
              <a:t>REGIONAL</a:t>
            </a:r>
            <a:r>
              <a:rPr lang="en-US" sz="6000" b="1" dirty="0">
                <a:solidFill>
                  <a:srgbClr val="FFFFFF"/>
                </a:solidFill>
                <a:latin typeface="Barlow Bold"/>
                <a:ea typeface="Barlow Bold"/>
                <a:cs typeface="Barlow Bold"/>
                <a:sym typeface="Barlow Bold"/>
              </a:rPr>
              <a:t> ACTIVITIES 2024 - 202</a:t>
            </a:r>
            <a:r>
              <a:rPr lang="hr-BA" sz="6000" b="1" dirty="0">
                <a:solidFill>
                  <a:srgbClr val="FFFFFF"/>
                </a:solidFill>
                <a:latin typeface="Barlow Bold"/>
                <a:ea typeface="Barlow Bold"/>
                <a:cs typeface="Barlow Bold"/>
                <a:sym typeface="Barlow Bold"/>
              </a:rPr>
              <a:t>6</a:t>
            </a:r>
            <a:endParaRPr lang="en-US" sz="6000" b="1" dirty="0">
              <a:solidFill>
                <a:srgbClr val="FFFFFF"/>
              </a:solidFill>
              <a:latin typeface="Barlow Bold"/>
              <a:ea typeface="Barlow Bold"/>
              <a:cs typeface="Barlow Bold"/>
              <a:sym typeface="Barlow Bo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4699038" y="8519257"/>
            <a:ext cx="1650003" cy="1650003"/>
            <a:chOff x="0" y="0"/>
            <a:chExt cx="3780434" cy="3780434"/>
          </a:xfrm>
        </p:grpSpPr>
        <p:sp>
          <p:nvSpPr>
            <p:cNvPr id="3" name="Freeform 3" descr="A blue text on a black background  Description automatically generated"/>
            <p:cNvSpPr/>
            <p:nvPr/>
          </p:nvSpPr>
          <p:spPr>
            <a:xfrm>
              <a:off x="0" y="0"/>
              <a:ext cx="3780409" cy="3780409"/>
            </a:xfrm>
            <a:custGeom>
              <a:avLst/>
              <a:gdLst/>
              <a:ahLst/>
              <a:cxnLst/>
              <a:rect l="l" t="t" r="r" b="b"/>
              <a:pathLst>
                <a:path w="3780409" h="3780409">
                  <a:moveTo>
                    <a:pt x="0" y="0"/>
                  </a:moveTo>
                  <a:lnTo>
                    <a:pt x="3780409" y="0"/>
                  </a:lnTo>
                  <a:lnTo>
                    <a:pt x="3780409" y="3780409"/>
                  </a:lnTo>
                  <a:lnTo>
                    <a:pt x="0" y="3780409"/>
                  </a:lnTo>
                  <a:lnTo>
                    <a:pt x="0" y="0"/>
                  </a:lnTo>
                  <a:close/>
                </a:path>
              </a:pathLst>
            </a:custGeom>
            <a:blipFill>
              <a:blip r:embed="rId2"/>
              <a:stretch>
                <a:fillRect/>
              </a:stretch>
            </a:blipFill>
          </p:spPr>
          <p:txBody>
            <a:bodyPr/>
            <a:lstStyle/>
            <a:p>
              <a:endParaRPr lang="en-US"/>
            </a:p>
          </p:txBody>
        </p:sp>
      </p:grpSp>
      <p:sp>
        <p:nvSpPr>
          <p:cNvPr id="4" name="TextBox 4"/>
          <p:cNvSpPr txBox="1"/>
          <p:nvPr/>
        </p:nvSpPr>
        <p:spPr>
          <a:xfrm>
            <a:off x="1028700" y="3292841"/>
            <a:ext cx="16230600" cy="4495800"/>
          </a:xfrm>
          <a:prstGeom prst="rect">
            <a:avLst/>
          </a:prstGeom>
        </p:spPr>
        <p:txBody>
          <a:bodyPr lIns="0" tIns="0" rIns="0" bIns="0" rtlCol="0" anchor="t">
            <a:spAutoFit/>
          </a:bodyPr>
          <a:lstStyle/>
          <a:p>
            <a:pPr algn="just">
              <a:lnSpc>
                <a:spcPts val="4199"/>
              </a:lnSpc>
            </a:pPr>
            <a:r>
              <a:rPr lang="en-US" sz="3499" b="1" dirty="0">
                <a:solidFill>
                  <a:srgbClr val="00B0F0"/>
                </a:solidFill>
                <a:latin typeface="Barlow Semi-Bold"/>
                <a:ea typeface="Barlow Semi-Bold"/>
                <a:cs typeface="Barlow Semi-Bold"/>
                <a:sym typeface="Barlow Semi-Bold"/>
              </a:rPr>
              <a:t>PROJECT OBJECTIVE</a:t>
            </a:r>
          </a:p>
          <a:p>
            <a:pPr algn="just">
              <a:lnSpc>
                <a:spcPts val="3960"/>
              </a:lnSpc>
            </a:pPr>
            <a:r>
              <a:rPr lang="en-US" sz="3300" b="1" dirty="0">
                <a:solidFill>
                  <a:srgbClr val="002395"/>
                </a:solidFill>
                <a:latin typeface="Barlow Bold"/>
                <a:ea typeface="Barlow Bold"/>
                <a:cs typeface="Barlow Bold"/>
                <a:sym typeface="Barlow Bold"/>
              </a:rPr>
              <a:t>to assist the beneficiary countries in making digitalization policies and strategies green and sustainable as well as based on evidence, with particular focus on e-waste management</a:t>
            </a:r>
          </a:p>
          <a:p>
            <a:pPr marL="796290" lvl="1" indent="-398145" algn="just">
              <a:lnSpc>
                <a:spcPts val="3960"/>
              </a:lnSpc>
            </a:pPr>
            <a:endParaRPr lang="en-US" sz="3300" b="1" dirty="0">
              <a:solidFill>
                <a:srgbClr val="002395"/>
              </a:solidFill>
              <a:latin typeface="Barlow Bold"/>
              <a:ea typeface="Barlow Bold"/>
              <a:cs typeface="Barlow Bold"/>
              <a:sym typeface="Barlow Bold"/>
            </a:endParaRPr>
          </a:p>
          <a:p>
            <a:pPr algn="just">
              <a:lnSpc>
                <a:spcPts val="3960"/>
              </a:lnSpc>
            </a:pPr>
            <a:r>
              <a:rPr lang="en-US" sz="3300" b="1" dirty="0">
                <a:solidFill>
                  <a:srgbClr val="03ABED"/>
                </a:solidFill>
                <a:latin typeface="Barlow Semi-Bold"/>
                <a:ea typeface="Barlow Semi-Bold"/>
                <a:cs typeface="Barlow Semi-Bold"/>
                <a:sym typeface="Barlow Semi-Bold"/>
              </a:rPr>
              <a:t>RESULTS ACHIEVED:</a:t>
            </a:r>
          </a:p>
          <a:p>
            <a:pPr marL="712470" lvl="1" indent="-356235" algn="l">
              <a:lnSpc>
                <a:spcPts val="3960"/>
              </a:lnSpc>
              <a:buFont typeface="Arial"/>
              <a:buChar char="•"/>
            </a:pPr>
            <a:r>
              <a:rPr lang="en-US" sz="3300" b="1" spc="13" dirty="0">
                <a:solidFill>
                  <a:srgbClr val="002395"/>
                </a:solidFill>
                <a:latin typeface="Barlow Bold"/>
                <a:ea typeface="Barlow Bold"/>
                <a:cs typeface="Barlow Bold"/>
                <a:sym typeface="Barlow Bold"/>
              </a:rPr>
              <a:t>Baseline Assessment, including country profiles and regional statistics trainings with NSOs</a:t>
            </a:r>
          </a:p>
          <a:p>
            <a:pPr marL="712470" lvl="1" indent="-356235" algn="l">
              <a:lnSpc>
                <a:spcPts val="3960"/>
              </a:lnSpc>
              <a:buFont typeface="Arial"/>
              <a:buChar char="•"/>
            </a:pPr>
            <a:r>
              <a:rPr lang="en-US" sz="3300" b="1" spc="13" dirty="0">
                <a:solidFill>
                  <a:srgbClr val="002395"/>
                </a:solidFill>
                <a:latin typeface="Barlow Bold"/>
                <a:ea typeface="Barlow Bold"/>
                <a:cs typeface="Barlow Bold"/>
                <a:sym typeface="Barlow Bold"/>
              </a:rPr>
              <a:t>Regional E-waste Monitor and Media Campaign</a:t>
            </a:r>
          </a:p>
        </p:txBody>
      </p:sp>
      <p:grpSp>
        <p:nvGrpSpPr>
          <p:cNvPr id="5" name="Group 5"/>
          <p:cNvGrpSpPr/>
          <p:nvPr/>
        </p:nvGrpSpPr>
        <p:grpSpPr>
          <a:xfrm>
            <a:off x="7893357" y="8615158"/>
            <a:ext cx="1442002" cy="1458202"/>
            <a:chOff x="0" y="0"/>
            <a:chExt cx="3738436" cy="3780434"/>
          </a:xfrm>
        </p:grpSpPr>
        <p:sp>
          <p:nvSpPr>
            <p:cNvPr id="6" name="Freeform 6" descr="A logo of a united nations institute for training and research  Description automatically generated"/>
            <p:cNvSpPr/>
            <p:nvPr/>
          </p:nvSpPr>
          <p:spPr>
            <a:xfrm>
              <a:off x="0" y="0"/>
              <a:ext cx="3738372" cy="3780409"/>
            </a:xfrm>
            <a:custGeom>
              <a:avLst/>
              <a:gdLst/>
              <a:ahLst/>
              <a:cxnLst/>
              <a:rect l="l" t="t" r="r" b="b"/>
              <a:pathLst>
                <a:path w="3738372" h="3780409">
                  <a:moveTo>
                    <a:pt x="0" y="0"/>
                  </a:moveTo>
                  <a:lnTo>
                    <a:pt x="3738372" y="0"/>
                  </a:lnTo>
                  <a:lnTo>
                    <a:pt x="3738372" y="3780409"/>
                  </a:lnTo>
                  <a:lnTo>
                    <a:pt x="0" y="3780409"/>
                  </a:lnTo>
                  <a:lnTo>
                    <a:pt x="0" y="0"/>
                  </a:lnTo>
                  <a:close/>
                </a:path>
              </a:pathLst>
            </a:custGeom>
            <a:blipFill>
              <a:blip r:embed="rId3"/>
              <a:stretch>
                <a:fillRect r="-1"/>
              </a:stretch>
            </a:blipFill>
          </p:spPr>
          <p:txBody>
            <a:bodyPr/>
            <a:lstStyle/>
            <a:p>
              <a:endParaRPr lang="en-US"/>
            </a:p>
          </p:txBody>
        </p:sp>
      </p:grpSp>
      <p:grpSp>
        <p:nvGrpSpPr>
          <p:cNvPr id="7" name="Group 7"/>
          <p:cNvGrpSpPr/>
          <p:nvPr/>
        </p:nvGrpSpPr>
        <p:grpSpPr>
          <a:xfrm>
            <a:off x="10879451" y="8412628"/>
            <a:ext cx="1660732" cy="1660732"/>
            <a:chOff x="0" y="0"/>
            <a:chExt cx="3780434" cy="3780434"/>
          </a:xfrm>
        </p:grpSpPr>
        <p:sp>
          <p:nvSpPr>
            <p:cNvPr id="8" name="Freeform 8" descr="A blue logo with a black background  Description automatically generated"/>
            <p:cNvSpPr/>
            <p:nvPr/>
          </p:nvSpPr>
          <p:spPr>
            <a:xfrm>
              <a:off x="0" y="0"/>
              <a:ext cx="3780409" cy="3780409"/>
            </a:xfrm>
            <a:custGeom>
              <a:avLst/>
              <a:gdLst/>
              <a:ahLst/>
              <a:cxnLst/>
              <a:rect l="l" t="t" r="r" b="b"/>
              <a:pathLst>
                <a:path w="3780409" h="3780409">
                  <a:moveTo>
                    <a:pt x="0" y="0"/>
                  </a:moveTo>
                  <a:lnTo>
                    <a:pt x="3780409" y="0"/>
                  </a:lnTo>
                  <a:lnTo>
                    <a:pt x="3780409" y="3780409"/>
                  </a:lnTo>
                  <a:lnTo>
                    <a:pt x="0" y="3780409"/>
                  </a:lnTo>
                  <a:lnTo>
                    <a:pt x="0" y="0"/>
                  </a:lnTo>
                  <a:close/>
                </a:path>
              </a:pathLst>
            </a:custGeom>
            <a:blipFill>
              <a:blip r:embed="rId4"/>
              <a:stretch>
                <a:fillRect/>
              </a:stretch>
            </a:blipFill>
          </p:spPr>
          <p:txBody>
            <a:bodyPr/>
            <a:lstStyle/>
            <a:p>
              <a:endParaRPr lang="en-US"/>
            </a:p>
          </p:txBody>
        </p:sp>
      </p:grpSp>
      <p:grpSp>
        <p:nvGrpSpPr>
          <p:cNvPr id="9" name="Group 9"/>
          <p:cNvGrpSpPr/>
          <p:nvPr/>
        </p:nvGrpSpPr>
        <p:grpSpPr>
          <a:xfrm>
            <a:off x="0" y="0"/>
            <a:ext cx="18288000" cy="2571750"/>
            <a:chOff x="0" y="0"/>
            <a:chExt cx="4816593" cy="677333"/>
          </a:xfrm>
        </p:grpSpPr>
        <p:sp>
          <p:nvSpPr>
            <p:cNvPr id="10" name="Freeform 10"/>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1" name="TextBox 11"/>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14804679" y="419418"/>
            <a:ext cx="2454621" cy="1732915"/>
            <a:chOff x="0" y="0"/>
            <a:chExt cx="1759826" cy="1242403"/>
          </a:xfrm>
        </p:grpSpPr>
        <p:sp>
          <p:nvSpPr>
            <p:cNvPr id="13" name="Freeform 13"/>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5"/>
              <a:stretch>
                <a:fillRect b="-1805"/>
              </a:stretch>
            </a:blipFill>
          </p:spPr>
          <p:txBody>
            <a:bodyPr/>
            <a:lstStyle/>
            <a:p>
              <a:endParaRPr lang="en-US"/>
            </a:p>
          </p:txBody>
        </p:sp>
      </p:grpSp>
      <p:sp>
        <p:nvSpPr>
          <p:cNvPr id="14" name="TextBox 14"/>
          <p:cNvSpPr txBox="1"/>
          <p:nvPr/>
        </p:nvSpPr>
        <p:spPr>
          <a:xfrm>
            <a:off x="818181" y="574976"/>
            <a:ext cx="13844768" cy="17145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REGIONAL E-WASTE MONITOR </a:t>
            </a:r>
          </a:p>
          <a:p>
            <a:pPr algn="l">
              <a:lnSpc>
                <a:spcPts val="6600"/>
              </a:lnSpc>
            </a:pPr>
            <a:r>
              <a:rPr lang="en-US" sz="6000" b="1">
                <a:solidFill>
                  <a:srgbClr val="FFFFFF"/>
                </a:solidFill>
                <a:latin typeface="Barlow Bold"/>
                <a:ea typeface="Barlow Bold"/>
                <a:cs typeface="Barlow Bold"/>
                <a:sym typeface="Barlow Bold"/>
              </a:rPr>
              <a:t>FOR THE WB - (2023)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364295" y="2588964"/>
            <a:ext cx="6674092" cy="7698036"/>
            <a:chOff x="0" y="0"/>
            <a:chExt cx="9823938" cy="11331133"/>
          </a:xfrm>
        </p:grpSpPr>
        <p:sp>
          <p:nvSpPr>
            <p:cNvPr id="3" name="Freeform 3"/>
            <p:cNvSpPr/>
            <p:nvPr/>
          </p:nvSpPr>
          <p:spPr>
            <a:xfrm>
              <a:off x="0" y="0"/>
              <a:ext cx="9823951" cy="11331171"/>
            </a:xfrm>
            <a:custGeom>
              <a:avLst/>
              <a:gdLst/>
              <a:ahLst/>
              <a:cxnLst/>
              <a:rect l="l" t="t" r="r" b="b"/>
              <a:pathLst>
                <a:path w="9823951" h="11331171">
                  <a:moveTo>
                    <a:pt x="0" y="0"/>
                  </a:moveTo>
                  <a:lnTo>
                    <a:pt x="9823951" y="0"/>
                  </a:lnTo>
                  <a:lnTo>
                    <a:pt x="9823951" y="11331171"/>
                  </a:lnTo>
                  <a:lnTo>
                    <a:pt x="0" y="11331171"/>
                  </a:lnTo>
                  <a:lnTo>
                    <a:pt x="0" y="0"/>
                  </a:lnTo>
                  <a:close/>
                </a:path>
              </a:pathLst>
            </a:custGeom>
            <a:blipFill>
              <a:blip r:embed="rId2"/>
              <a:stretch>
                <a:fillRect l="-4475" r="-4475"/>
              </a:stretch>
            </a:blipFill>
          </p:spPr>
          <p:txBody>
            <a:bodyPr/>
            <a:lstStyle/>
            <a:p>
              <a:endParaRPr lang="en-US"/>
            </a:p>
          </p:txBody>
        </p:sp>
      </p:grpSp>
      <p:grpSp>
        <p:nvGrpSpPr>
          <p:cNvPr id="4" name="Group 4"/>
          <p:cNvGrpSpPr/>
          <p:nvPr/>
        </p:nvGrpSpPr>
        <p:grpSpPr>
          <a:xfrm>
            <a:off x="7667037" y="4723771"/>
            <a:ext cx="3984803" cy="3984803"/>
            <a:chOff x="0" y="0"/>
            <a:chExt cx="4192308" cy="4192308"/>
          </a:xfrm>
        </p:grpSpPr>
        <p:sp>
          <p:nvSpPr>
            <p:cNvPr id="5" name="Freeform 5"/>
            <p:cNvSpPr/>
            <p:nvPr/>
          </p:nvSpPr>
          <p:spPr>
            <a:xfrm>
              <a:off x="0" y="0"/>
              <a:ext cx="4192270" cy="4192270"/>
            </a:xfrm>
            <a:custGeom>
              <a:avLst/>
              <a:gdLst/>
              <a:ahLst/>
              <a:cxnLst/>
              <a:rect l="l" t="t" r="r" b="b"/>
              <a:pathLst>
                <a:path w="4192270" h="4192270">
                  <a:moveTo>
                    <a:pt x="0" y="2096135"/>
                  </a:moveTo>
                  <a:cubicBezTo>
                    <a:pt x="0" y="938530"/>
                    <a:pt x="938530" y="0"/>
                    <a:pt x="2096135" y="0"/>
                  </a:cubicBezTo>
                  <a:cubicBezTo>
                    <a:pt x="3253740" y="0"/>
                    <a:pt x="4192270" y="938530"/>
                    <a:pt x="4192270" y="2096135"/>
                  </a:cubicBezTo>
                  <a:cubicBezTo>
                    <a:pt x="4192270" y="3253740"/>
                    <a:pt x="3253867" y="4192270"/>
                    <a:pt x="2096135" y="4192270"/>
                  </a:cubicBezTo>
                  <a:cubicBezTo>
                    <a:pt x="938403" y="4192270"/>
                    <a:pt x="0" y="3253867"/>
                    <a:pt x="0" y="2096135"/>
                  </a:cubicBezTo>
                  <a:close/>
                </a:path>
              </a:pathLst>
            </a:custGeom>
            <a:solidFill>
              <a:srgbClr val="03ABED">
                <a:alpha val="24706"/>
              </a:srgbClr>
            </a:solidFill>
          </p:spPr>
          <p:txBody>
            <a:bodyPr/>
            <a:lstStyle/>
            <a:p>
              <a:endParaRPr lang="en-US"/>
            </a:p>
          </p:txBody>
        </p:sp>
      </p:grpSp>
      <p:grpSp>
        <p:nvGrpSpPr>
          <p:cNvPr id="6" name="Group 6"/>
          <p:cNvGrpSpPr/>
          <p:nvPr/>
        </p:nvGrpSpPr>
        <p:grpSpPr>
          <a:xfrm>
            <a:off x="8242541" y="5299287"/>
            <a:ext cx="2833772" cy="2833775"/>
            <a:chOff x="0" y="0"/>
            <a:chExt cx="2981338" cy="2981341"/>
          </a:xfrm>
        </p:grpSpPr>
        <p:sp>
          <p:nvSpPr>
            <p:cNvPr id="7" name="Freeform 7"/>
            <p:cNvSpPr/>
            <p:nvPr/>
          </p:nvSpPr>
          <p:spPr>
            <a:xfrm>
              <a:off x="0" y="0"/>
              <a:ext cx="2981341" cy="2981345"/>
            </a:xfrm>
            <a:custGeom>
              <a:avLst/>
              <a:gdLst/>
              <a:ahLst/>
              <a:cxnLst/>
              <a:rect l="l" t="t" r="r" b="b"/>
              <a:pathLst>
                <a:path w="2981341" h="2981345">
                  <a:moveTo>
                    <a:pt x="0" y="0"/>
                  </a:moveTo>
                  <a:lnTo>
                    <a:pt x="2981341" y="0"/>
                  </a:lnTo>
                  <a:lnTo>
                    <a:pt x="2981341" y="2981345"/>
                  </a:lnTo>
                  <a:lnTo>
                    <a:pt x="0" y="2981345"/>
                  </a:lnTo>
                  <a:close/>
                </a:path>
              </a:pathLst>
            </a:custGeom>
            <a:blipFill>
              <a:blip r:embed="rId3">
                <a:alphaModFix amt="0"/>
              </a:blip>
              <a:stretch>
                <a:fillRect l="-78303" r="-78303"/>
              </a:stretch>
            </a:blipFill>
          </p:spPr>
          <p:txBody>
            <a:bodyPr/>
            <a:lstStyle/>
            <a:p>
              <a:endParaRPr lang="en-US"/>
            </a:p>
          </p:txBody>
        </p:sp>
        <p:sp>
          <p:nvSpPr>
            <p:cNvPr id="8" name="TextBox 8"/>
            <p:cNvSpPr txBox="1"/>
            <p:nvPr/>
          </p:nvSpPr>
          <p:spPr>
            <a:xfrm>
              <a:off x="0" y="19050"/>
              <a:ext cx="2981338" cy="2962291"/>
            </a:xfrm>
            <a:prstGeom prst="rect">
              <a:avLst/>
            </a:prstGeom>
          </p:spPr>
          <p:txBody>
            <a:bodyPr lIns="0" tIns="0" rIns="0" bIns="0" rtlCol="0" anchor="ctr"/>
            <a:lstStyle/>
            <a:p>
              <a:pPr algn="ctr">
                <a:lnSpc>
                  <a:spcPts val="2375"/>
                </a:lnSpc>
              </a:pPr>
              <a:r>
                <a:rPr lang="en-US" sz="2199" b="1" spc="8">
                  <a:solidFill>
                    <a:srgbClr val="002395"/>
                  </a:solidFill>
                  <a:latin typeface="Barlow Bold"/>
                  <a:ea typeface="Barlow Bold"/>
                  <a:cs typeface="Barlow Bold"/>
                  <a:sym typeface="Barlow Bold"/>
                </a:rPr>
                <a:t>1: Set of recommendations to enhance existing policy options in the identified high impact sector</a:t>
              </a:r>
            </a:p>
          </p:txBody>
        </p:sp>
      </p:grpSp>
      <p:grpSp>
        <p:nvGrpSpPr>
          <p:cNvPr id="9" name="Group 9"/>
          <p:cNvGrpSpPr/>
          <p:nvPr/>
        </p:nvGrpSpPr>
        <p:grpSpPr>
          <a:xfrm>
            <a:off x="10854875" y="4723771"/>
            <a:ext cx="3984803" cy="3984803"/>
            <a:chOff x="0" y="0"/>
            <a:chExt cx="4192308" cy="4192308"/>
          </a:xfrm>
        </p:grpSpPr>
        <p:sp>
          <p:nvSpPr>
            <p:cNvPr id="10" name="Freeform 10"/>
            <p:cNvSpPr/>
            <p:nvPr/>
          </p:nvSpPr>
          <p:spPr>
            <a:xfrm>
              <a:off x="0" y="0"/>
              <a:ext cx="4192270" cy="4192270"/>
            </a:xfrm>
            <a:custGeom>
              <a:avLst/>
              <a:gdLst/>
              <a:ahLst/>
              <a:cxnLst/>
              <a:rect l="l" t="t" r="r" b="b"/>
              <a:pathLst>
                <a:path w="4192270" h="4192270">
                  <a:moveTo>
                    <a:pt x="0" y="2096135"/>
                  </a:moveTo>
                  <a:cubicBezTo>
                    <a:pt x="0" y="938530"/>
                    <a:pt x="938530" y="0"/>
                    <a:pt x="2096135" y="0"/>
                  </a:cubicBezTo>
                  <a:cubicBezTo>
                    <a:pt x="3253740" y="0"/>
                    <a:pt x="4192270" y="938530"/>
                    <a:pt x="4192270" y="2096135"/>
                  </a:cubicBezTo>
                  <a:cubicBezTo>
                    <a:pt x="4192270" y="3253740"/>
                    <a:pt x="3253867" y="4192270"/>
                    <a:pt x="2096135" y="4192270"/>
                  </a:cubicBezTo>
                  <a:cubicBezTo>
                    <a:pt x="938403" y="4192270"/>
                    <a:pt x="0" y="3253867"/>
                    <a:pt x="0" y="2096135"/>
                  </a:cubicBezTo>
                  <a:close/>
                </a:path>
              </a:pathLst>
            </a:custGeom>
            <a:solidFill>
              <a:srgbClr val="58C8F3">
                <a:alpha val="24706"/>
              </a:srgbClr>
            </a:solidFill>
          </p:spPr>
          <p:txBody>
            <a:bodyPr/>
            <a:lstStyle/>
            <a:p>
              <a:endParaRPr lang="en-US"/>
            </a:p>
          </p:txBody>
        </p:sp>
      </p:grpSp>
      <p:grpSp>
        <p:nvGrpSpPr>
          <p:cNvPr id="11" name="Group 11"/>
          <p:cNvGrpSpPr/>
          <p:nvPr/>
        </p:nvGrpSpPr>
        <p:grpSpPr>
          <a:xfrm>
            <a:off x="11430391" y="5299287"/>
            <a:ext cx="2833772" cy="2833775"/>
            <a:chOff x="0" y="0"/>
            <a:chExt cx="2981338" cy="2981341"/>
          </a:xfrm>
        </p:grpSpPr>
        <p:sp>
          <p:nvSpPr>
            <p:cNvPr id="12" name="Freeform 12"/>
            <p:cNvSpPr/>
            <p:nvPr/>
          </p:nvSpPr>
          <p:spPr>
            <a:xfrm>
              <a:off x="0" y="0"/>
              <a:ext cx="2981341" cy="2981345"/>
            </a:xfrm>
            <a:custGeom>
              <a:avLst/>
              <a:gdLst/>
              <a:ahLst/>
              <a:cxnLst/>
              <a:rect l="l" t="t" r="r" b="b"/>
              <a:pathLst>
                <a:path w="2981341" h="2981345">
                  <a:moveTo>
                    <a:pt x="0" y="0"/>
                  </a:moveTo>
                  <a:lnTo>
                    <a:pt x="2981341" y="0"/>
                  </a:lnTo>
                  <a:lnTo>
                    <a:pt x="2981341" y="2981345"/>
                  </a:lnTo>
                  <a:lnTo>
                    <a:pt x="0" y="2981345"/>
                  </a:lnTo>
                  <a:close/>
                </a:path>
              </a:pathLst>
            </a:custGeom>
            <a:blipFill>
              <a:blip r:embed="rId3">
                <a:alphaModFix amt="0"/>
              </a:blip>
              <a:stretch>
                <a:fillRect l="-78303" r="-78303"/>
              </a:stretch>
            </a:blipFill>
          </p:spPr>
          <p:txBody>
            <a:bodyPr/>
            <a:lstStyle/>
            <a:p>
              <a:endParaRPr lang="en-US"/>
            </a:p>
          </p:txBody>
        </p:sp>
        <p:sp>
          <p:nvSpPr>
            <p:cNvPr id="13" name="TextBox 13"/>
            <p:cNvSpPr txBox="1"/>
            <p:nvPr/>
          </p:nvSpPr>
          <p:spPr>
            <a:xfrm>
              <a:off x="0" y="19050"/>
              <a:ext cx="2981338" cy="2962291"/>
            </a:xfrm>
            <a:prstGeom prst="rect">
              <a:avLst/>
            </a:prstGeom>
          </p:spPr>
          <p:txBody>
            <a:bodyPr lIns="0" tIns="0" rIns="0" bIns="0" rtlCol="0" anchor="ctr"/>
            <a:lstStyle/>
            <a:p>
              <a:pPr algn="ctr">
                <a:lnSpc>
                  <a:spcPts val="2375"/>
                </a:lnSpc>
              </a:pPr>
              <a:r>
                <a:rPr lang="en-US" sz="2199" b="1" spc="8">
                  <a:solidFill>
                    <a:srgbClr val="002395"/>
                  </a:solidFill>
                  <a:latin typeface="Barlow Bold"/>
                  <a:ea typeface="Barlow Bold"/>
                  <a:cs typeface="Barlow Bold"/>
                  <a:sym typeface="Barlow Bold"/>
                </a:rPr>
                <a:t>2: Prioritisation of air quality in the development of policies taking into account the cost of inaction on air pollution </a:t>
              </a:r>
            </a:p>
          </p:txBody>
        </p:sp>
      </p:grpSp>
      <p:grpSp>
        <p:nvGrpSpPr>
          <p:cNvPr id="14" name="Group 14"/>
          <p:cNvGrpSpPr/>
          <p:nvPr/>
        </p:nvGrpSpPr>
        <p:grpSpPr>
          <a:xfrm>
            <a:off x="14042713" y="4723771"/>
            <a:ext cx="3984803" cy="3984803"/>
            <a:chOff x="0" y="0"/>
            <a:chExt cx="4192308" cy="4192308"/>
          </a:xfrm>
        </p:grpSpPr>
        <p:sp>
          <p:nvSpPr>
            <p:cNvPr id="15" name="Freeform 15"/>
            <p:cNvSpPr/>
            <p:nvPr/>
          </p:nvSpPr>
          <p:spPr>
            <a:xfrm>
              <a:off x="0" y="0"/>
              <a:ext cx="4192270" cy="4192270"/>
            </a:xfrm>
            <a:custGeom>
              <a:avLst/>
              <a:gdLst/>
              <a:ahLst/>
              <a:cxnLst/>
              <a:rect l="l" t="t" r="r" b="b"/>
              <a:pathLst>
                <a:path w="4192270" h="4192270">
                  <a:moveTo>
                    <a:pt x="0" y="2096135"/>
                  </a:moveTo>
                  <a:cubicBezTo>
                    <a:pt x="0" y="938530"/>
                    <a:pt x="938530" y="0"/>
                    <a:pt x="2096135" y="0"/>
                  </a:cubicBezTo>
                  <a:cubicBezTo>
                    <a:pt x="3253740" y="0"/>
                    <a:pt x="4192270" y="938530"/>
                    <a:pt x="4192270" y="2096135"/>
                  </a:cubicBezTo>
                  <a:cubicBezTo>
                    <a:pt x="4192270" y="3253740"/>
                    <a:pt x="3253867" y="4192270"/>
                    <a:pt x="2096135" y="4192270"/>
                  </a:cubicBezTo>
                  <a:cubicBezTo>
                    <a:pt x="938403" y="4192270"/>
                    <a:pt x="0" y="3253867"/>
                    <a:pt x="0" y="2096135"/>
                  </a:cubicBezTo>
                  <a:close/>
                </a:path>
              </a:pathLst>
            </a:custGeom>
            <a:solidFill>
              <a:srgbClr val="03ABED">
                <a:alpha val="24706"/>
              </a:srgbClr>
            </a:solidFill>
          </p:spPr>
          <p:txBody>
            <a:bodyPr/>
            <a:lstStyle/>
            <a:p>
              <a:endParaRPr lang="en-US"/>
            </a:p>
          </p:txBody>
        </p:sp>
      </p:grpSp>
      <p:grpSp>
        <p:nvGrpSpPr>
          <p:cNvPr id="16" name="Group 16"/>
          <p:cNvGrpSpPr/>
          <p:nvPr/>
        </p:nvGrpSpPr>
        <p:grpSpPr>
          <a:xfrm>
            <a:off x="14618229" y="5299287"/>
            <a:ext cx="2833772" cy="2833775"/>
            <a:chOff x="0" y="0"/>
            <a:chExt cx="2981338" cy="2981341"/>
          </a:xfrm>
        </p:grpSpPr>
        <p:sp>
          <p:nvSpPr>
            <p:cNvPr id="17" name="Freeform 17"/>
            <p:cNvSpPr/>
            <p:nvPr/>
          </p:nvSpPr>
          <p:spPr>
            <a:xfrm>
              <a:off x="0" y="0"/>
              <a:ext cx="2981341" cy="2981345"/>
            </a:xfrm>
            <a:custGeom>
              <a:avLst/>
              <a:gdLst/>
              <a:ahLst/>
              <a:cxnLst/>
              <a:rect l="l" t="t" r="r" b="b"/>
              <a:pathLst>
                <a:path w="2981341" h="2981345">
                  <a:moveTo>
                    <a:pt x="0" y="0"/>
                  </a:moveTo>
                  <a:lnTo>
                    <a:pt x="2981341" y="0"/>
                  </a:lnTo>
                  <a:lnTo>
                    <a:pt x="2981341" y="2981345"/>
                  </a:lnTo>
                  <a:lnTo>
                    <a:pt x="0" y="2981345"/>
                  </a:lnTo>
                  <a:close/>
                </a:path>
              </a:pathLst>
            </a:custGeom>
            <a:blipFill>
              <a:blip r:embed="rId3">
                <a:alphaModFix amt="0"/>
              </a:blip>
              <a:stretch>
                <a:fillRect l="-78303" r="-78303"/>
              </a:stretch>
            </a:blipFill>
          </p:spPr>
          <p:txBody>
            <a:bodyPr/>
            <a:lstStyle/>
            <a:p>
              <a:endParaRPr lang="en-US"/>
            </a:p>
          </p:txBody>
        </p:sp>
        <p:sp>
          <p:nvSpPr>
            <p:cNvPr id="18" name="TextBox 18"/>
            <p:cNvSpPr txBox="1"/>
            <p:nvPr/>
          </p:nvSpPr>
          <p:spPr>
            <a:xfrm>
              <a:off x="0" y="19050"/>
              <a:ext cx="2981338" cy="2962291"/>
            </a:xfrm>
            <a:prstGeom prst="rect">
              <a:avLst/>
            </a:prstGeom>
          </p:spPr>
          <p:txBody>
            <a:bodyPr lIns="0" tIns="0" rIns="0" bIns="0" rtlCol="0" anchor="ctr"/>
            <a:lstStyle/>
            <a:p>
              <a:pPr algn="ctr">
                <a:lnSpc>
                  <a:spcPts val="2375"/>
                </a:lnSpc>
              </a:pPr>
              <a:r>
                <a:rPr lang="en-US" sz="2199" b="1" spc="8">
                  <a:solidFill>
                    <a:srgbClr val="002395"/>
                  </a:solidFill>
                  <a:latin typeface="Barlow Bold"/>
                  <a:ea typeface="Barlow Bold"/>
                  <a:cs typeface="Barlow Bold"/>
                  <a:sym typeface="Barlow Bold"/>
                </a:rPr>
                <a:t>3: Advocacy on the socio-economic costs of air pollution-induced health impacts </a:t>
              </a:r>
            </a:p>
          </p:txBody>
        </p:sp>
      </p:grpSp>
      <p:grpSp>
        <p:nvGrpSpPr>
          <p:cNvPr id="19" name="Group 19"/>
          <p:cNvGrpSpPr/>
          <p:nvPr/>
        </p:nvGrpSpPr>
        <p:grpSpPr>
          <a:xfrm>
            <a:off x="7038387" y="8535626"/>
            <a:ext cx="11370135" cy="1802829"/>
            <a:chOff x="0" y="0"/>
            <a:chExt cx="21164407" cy="3355792"/>
          </a:xfrm>
        </p:grpSpPr>
        <p:sp>
          <p:nvSpPr>
            <p:cNvPr id="20" name="Freeform 20"/>
            <p:cNvSpPr/>
            <p:nvPr/>
          </p:nvSpPr>
          <p:spPr>
            <a:xfrm>
              <a:off x="16758" y="224536"/>
              <a:ext cx="21130853" cy="3114289"/>
            </a:xfrm>
            <a:custGeom>
              <a:avLst/>
              <a:gdLst/>
              <a:ahLst/>
              <a:cxnLst/>
              <a:rect l="l" t="t" r="r" b="b"/>
              <a:pathLst>
                <a:path w="21130853" h="3114289">
                  <a:moveTo>
                    <a:pt x="21130853" y="0"/>
                  </a:moveTo>
                  <a:cubicBezTo>
                    <a:pt x="21130853" y="114680"/>
                    <a:pt x="21037865" y="207644"/>
                    <a:pt x="20923080" y="207644"/>
                  </a:cubicBezTo>
                  <a:lnTo>
                    <a:pt x="20923080" y="0"/>
                  </a:lnTo>
                  <a:cubicBezTo>
                    <a:pt x="20923080" y="57277"/>
                    <a:pt x="20876585" y="103758"/>
                    <a:pt x="20819255" y="103758"/>
                  </a:cubicBezTo>
                  <a:cubicBezTo>
                    <a:pt x="20761924" y="103758"/>
                    <a:pt x="20715431" y="57277"/>
                    <a:pt x="20715431" y="0"/>
                  </a:cubicBezTo>
                  <a:lnTo>
                    <a:pt x="20715431" y="207644"/>
                  </a:lnTo>
                  <a:lnTo>
                    <a:pt x="207774" y="207644"/>
                  </a:lnTo>
                  <a:cubicBezTo>
                    <a:pt x="92988" y="207644"/>
                    <a:pt x="0" y="300608"/>
                    <a:pt x="0" y="415289"/>
                  </a:cubicBezTo>
                  <a:lnTo>
                    <a:pt x="0" y="2906644"/>
                  </a:lnTo>
                  <a:cubicBezTo>
                    <a:pt x="0" y="3021325"/>
                    <a:pt x="92988" y="3114289"/>
                    <a:pt x="207774" y="3114289"/>
                  </a:cubicBezTo>
                  <a:cubicBezTo>
                    <a:pt x="322560" y="3114289"/>
                    <a:pt x="415549" y="3021325"/>
                    <a:pt x="415549" y="2906644"/>
                  </a:cubicBezTo>
                  <a:lnTo>
                    <a:pt x="415549" y="2699127"/>
                  </a:lnTo>
                  <a:lnTo>
                    <a:pt x="20923080" y="2699127"/>
                  </a:lnTo>
                  <a:cubicBezTo>
                    <a:pt x="21037865" y="2699127"/>
                    <a:pt x="21130853" y="2606163"/>
                    <a:pt x="21130853" y="2491482"/>
                  </a:cubicBezTo>
                  <a:close/>
                  <a:moveTo>
                    <a:pt x="207774" y="622934"/>
                  </a:moveTo>
                  <a:cubicBezTo>
                    <a:pt x="322560" y="622934"/>
                    <a:pt x="415549" y="529970"/>
                    <a:pt x="415549" y="415289"/>
                  </a:cubicBezTo>
                  <a:cubicBezTo>
                    <a:pt x="415549" y="358012"/>
                    <a:pt x="369054" y="311530"/>
                    <a:pt x="311724" y="311530"/>
                  </a:cubicBezTo>
                  <a:cubicBezTo>
                    <a:pt x="254394" y="311530"/>
                    <a:pt x="207900" y="358012"/>
                    <a:pt x="207900" y="415289"/>
                  </a:cubicBezTo>
                  <a:close/>
                </a:path>
              </a:pathLst>
            </a:custGeom>
            <a:solidFill>
              <a:srgbClr val="00B0F0"/>
            </a:solidFill>
          </p:spPr>
          <p:txBody>
            <a:bodyPr/>
            <a:lstStyle/>
            <a:p>
              <a:endParaRPr lang="en-US"/>
            </a:p>
          </p:txBody>
        </p:sp>
        <p:sp>
          <p:nvSpPr>
            <p:cNvPr id="21" name="Freeform 21"/>
            <p:cNvSpPr/>
            <p:nvPr/>
          </p:nvSpPr>
          <p:spPr>
            <a:xfrm>
              <a:off x="224532" y="-34078"/>
              <a:ext cx="20923203" cy="881548"/>
            </a:xfrm>
            <a:custGeom>
              <a:avLst/>
              <a:gdLst/>
              <a:ahLst/>
              <a:cxnLst/>
              <a:rect l="l" t="t" r="r" b="b"/>
              <a:pathLst>
                <a:path w="20923203" h="881548">
                  <a:moveTo>
                    <a:pt x="0" y="881548"/>
                  </a:moveTo>
                  <a:cubicBezTo>
                    <a:pt x="114786" y="881548"/>
                    <a:pt x="207775" y="788584"/>
                    <a:pt x="207775" y="673903"/>
                  </a:cubicBezTo>
                  <a:cubicBezTo>
                    <a:pt x="207775" y="616626"/>
                    <a:pt x="161280" y="570144"/>
                    <a:pt x="103950" y="570144"/>
                  </a:cubicBezTo>
                  <a:cubicBezTo>
                    <a:pt x="46620" y="570144"/>
                    <a:pt x="126" y="616626"/>
                    <a:pt x="126" y="673903"/>
                  </a:cubicBezTo>
                  <a:close/>
                  <a:moveTo>
                    <a:pt x="20715430" y="258614"/>
                  </a:moveTo>
                  <a:cubicBezTo>
                    <a:pt x="20830217" y="258614"/>
                    <a:pt x="20923204" y="165650"/>
                    <a:pt x="20923204" y="50969"/>
                  </a:cubicBezTo>
                  <a:cubicBezTo>
                    <a:pt x="20923204" y="-63712"/>
                    <a:pt x="20830091" y="50969"/>
                    <a:pt x="20715306" y="50969"/>
                  </a:cubicBezTo>
                  <a:cubicBezTo>
                    <a:pt x="20600519" y="50969"/>
                    <a:pt x="20507531" y="143933"/>
                    <a:pt x="20507531" y="258614"/>
                  </a:cubicBezTo>
                  <a:cubicBezTo>
                    <a:pt x="20507531" y="315891"/>
                    <a:pt x="20554025" y="362372"/>
                    <a:pt x="20611356" y="362372"/>
                  </a:cubicBezTo>
                  <a:cubicBezTo>
                    <a:pt x="20668686" y="362372"/>
                    <a:pt x="20715179" y="315891"/>
                    <a:pt x="20715179" y="258614"/>
                  </a:cubicBezTo>
                  <a:close/>
                </a:path>
              </a:pathLst>
            </a:custGeom>
            <a:solidFill>
              <a:srgbClr val="008CC0"/>
            </a:solidFill>
          </p:spPr>
          <p:txBody>
            <a:bodyPr/>
            <a:lstStyle/>
            <a:p>
              <a:endParaRPr lang="en-US"/>
            </a:p>
          </p:txBody>
        </p:sp>
        <p:sp>
          <p:nvSpPr>
            <p:cNvPr id="22" name="Freeform 22"/>
            <p:cNvSpPr/>
            <p:nvPr/>
          </p:nvSpPr>
          <p:spPr>
            <a:xfrm>
              <a:off x="16758" y="16891"/>
              <a:ext cx="21130853" cy="3322061"/>
            </a:xfrm>
            <a:custGeom>
              <a:avLst/>
              <a:gdLst/>
              <a:ahLst/>
              <a:cxnLst/>
              <a:rect l="l" t="t" r="r" b="b"/>
              <a:pathLst>
                <a:path w="21130853" h="3322061">
                  <a:moveTo>
                    <a:pt x="0" y="622934"/>
                  </a:moveTo>
                  <a:cubicBezTo>
                    <a:pt x="0" y="508253"/>
                    <a:pt x="92988" y="415289"/>
                    <a:pt x="207774" y="415289"/>
                  </a:cubicBezTo>
                  <a:lnTo>
                    <a:pt x="20715305" y="415289"/>
                  </a:lnTo>
                  <a:lnTo>
                    <a:pt x="20715305" y="207645"/>
                  </a:lnTo>
                  <a:cubicBezTo>
                    <a:pt x="20715305" y="92964"/>
                    <a:pt x="20808293" y="0"/>
                    <a:pt x="20923080" y="0"/>
                  </a:cubicBezTo>
                  <a:cubicBezTo>
                    <a:pt x="21037865" y="0"/>
                    <a:pt x="21130853" y="92964"/>
                    <a:pt x="21130853" y="207645"/>
                  </a:cubicBezTo>
                  <a:lnTo>
                    <a:pt x="21130853" y="2699127"/>
                  </a:lnTo>
                  <a:cubicBezTo>
                    <a:pt x="21130853" y="2813808"/>
                    <a:pt x="21037865" y="2906772"/>
                    <a:pt x="20923080" y="2906772"/>
                  </a:cubicBezTo>
                  <a:lnTo>
                    <a:pt x="415549" y="2906772"/>
                  </a:lnTo>
                  <a:lnTo>
                    <a:pt x="415549" y="3114416"/>
                  </a:lnTo>
                  <a:cubicBezTo>
                    <a:pt x="415549" y="3229097"/>
                    <a:pt x="322560" y="3322061"/>
                    <a:pt x="207774" y="3322061"/>
                  </a:cubicBezTo>
                  <a:cubicBezTo>
                    <a:pt x="92988" y="3322061"/>
                    <a:pt x="0" y="3228970"/>
                    <a:pt x="0" y="3114289"/>
                  </a:cubicBezTo>
                  <a:close/>
                  <a:moveTo>
                    <a:pt x="20715305" y="415289"/>
                  </a:moveTo>
                  <a:lnTo>
                    <a:pt x="20923080" y="415289"/>
                  </a:lnTo>
                  <a:cubicBezTo>
                    <a:pt x="21037865" y="415289"/>
                    <a:pt x="21130853" y="322325"/>
                    <a:pt x="21130853" y="207645"/>
                  </a:cubicBezTo>
                  <a:moveTo>
                    <a:pt x="20923080" y="415289"/>
                  </a:moveTo>
                  <a:lnTo>
                    <a:pt x="20923080" y="207645"/>
                  </a:lnTo>
                  <a:cubicBezTo>
                    <a:pt x="20923080" y="264922"/>
                    <a:pt x="20876587" y="311403"/>
                    <a:pt x="20819255" y="311403"/>
                  </a:cubicBezTo>
                  <a:cubicBezTo>
                    <a:pt x="20761924" y="311403"/>
                    <a:pt x="20715431" y="264922"/>
                    <a:pt x="20715431" y="207645"/>
                  </a:cubicBezTo>
                  <a:moveTo>
                    <a:pt x="207774" y="830579"/>
                  </a:moveTo>
                  <a:lnTo>
                    <a:pt x="207774" y="622934"/>
                  </a:lnTo>
                  <a:cubicBezTo>
                    <a:pt x="207774" y="565657"/>
                    <a:pt x="254268" y="519175"/>
                    <a:pt x="311598" y="519175"/>
                  </a:cubicBezTo>
                  <a:cubicBezTo>
                    <a:pt x="368928" y="519175"/>
                    <a:pt x="415422" y="565657"/>
                    <a:pt x="415422" y="622934"/>
                  </a:cubicBezTo>
                  <a:cubicBezTo>
                    <a:pt x="415422" y="737615"/>
                    <a:pt x="322434" y="830579"/>
                    <a:pt x="207648" y="830579"/>
                  </a:cubicBezTo>
                  <a:cubicBezTo>
                    <a:pt x="92862" y="830579"/>
                    <a:pt x="0" y="737615"/>
                    <a:pt x="0" y="622934"/>
                  </a:cubicBezTo>
                  <a:moveTo>
                    <a:pt x="415549" y="622934"/>
                  </a:moveTo>
                  <a:lnTo>
                    <a:pt x="415549" y="2906772"/>
                  </a:lnTo>
                </a:path>
              </a:pathLst>
            </a:custGeom>
            <a:solidFill>
              <a:srgbClr val="008CC0"/>
            </a:solidFill>
          </p:spPr>
          <p:txBody>
            <a:bodyPr/>
            <a:lstStyle/>
            <a:p>
              <a:endParaRPr lang="en-US"/>
            </a:p>
          </p:txBody>
        </p:sp>
        <p:sp>
          <p:nvSpPr>
            <p:cNvPr id="23" name="Freeform 23"/>
            <p:cNvSpPr/>
            <p:nvPr/>
          </p:nvSpPr>
          <p:spPr>
            <a:xfrm>
              <a:off x="0" y="207645"/>
              <a:ext cx="21164369" cy="3148198"/>
            </a:xfrm>
            <a:custGeom>
              <a:avLst/>
              <a:gdLst/>
              <a:ahLst/>
              <a:cxnLst/>
              <a:rect l="l" t="t" r="r" b="b"/>
              <a:pathLst>
                <a:path w="21164369" h="3148198">
                  <a:moveTo>
                    <a:pt x="21164369" y="16891"/>
                  </a:moveTo>
                  <a:cubicBezTo>
                    <a:pt x="21164369" y="141096"/>
                    <a:pt x="21063696" y="241426"/>
                    <a:pt x="20939838" y="241426"/>
                  </a:cubicBezTo>
                  <a:cubicBezTo>
                    <a:pt x="20930513" y="241426"/>
                    <a:pt x="20923078" y="233806"/>
                    <a:pt x="20923078" y="224535"/>
                  </a:cubicBezTo>
                  <a:lnTo>
                    <a:pt x="20923078" y="16891"/>
                  </a:lnTo>
                  <a:lnTo>
                    <a:pt x="20939838" y="16891"/>
                  </a:lnTo>
                  <a:lnTo>
                    <a:pt x="20956595" y="16891"/>
                  </a:lnTo>
                  <a:cubicBezTo>
                    <a:pt x="20956595" y="83693"/>
                    <a:pt x="20902414" y="137667"/>
                    <a:pt x="20835888" y="137667"/>
                  </a:cubicBezTo>
                  <a:lnTo>
                    <a:pt x="20835888" y="120776"/>
                  </a:lnTo>
                  <a:lnTo>
                    <a:pt x="20835888" y="137667"/>
                  </a:lnTo>
                  <a:cubicBezTo>
                    <a:pt x="20769359" y="137667"/>
                    <a:pt x="20715179" y="83693"/>
                    <a:pt x="20715179" y="16891"/>
                  </a:cubicBezTo>
                  <a:lnTo>
                    <a:pt x="20731938" y="16891"/>
                  </a:lnTo>
                  <a:lnTo>
                    <a:pt x="20748695" y="16891"/>
                  </a:lnTo>
                  <a:lnTo>
                    <a:pt x="20748695" y="224535"/>
                  </a:lnTo>
                  <a:cubicBezTo>
                    <a:pt x="20748695" y="233933"/>
                    <a:pt x="20741136" y="241426"/>
                    <a:pt x="20731938" y="241426"/>
                  </a:cubicBezTo>
                  <a:lnTo>
                    <a:pt x="224532" y="241426"/>
                  </a:lnTo>
                  <a:lnTo>
                    <a:pt x="224532" y="224535"/>
                  </a:lnTo>
                  <a:lnTo>
                    <a:pt x="224532" y="207644"/>
                  </a:lnTo>
                  <a:lnTo>
                    <a:pt x="224532" y="224535"/>
                  </a:lnTo>
                  <a:lnTo>
                    <a:pt x="224532" y="241426"/>
                  </a:lnTo>
                  <a:cubicBezTo>
                    <a:pt x="118944" y="241426"/>
                    <a:pt x="33516" y="326897"/>
                    <a:pt x="33516" y="432053"/>
                  </a:cubicBezTo>
                  <a:lnTo>
                    <a:pt x="33516" y="2923535"/>
                  </a:lnTo>
                  <a:lnTo>
                    <a:pt x="16758" y="2923535"/>
                  </a:lnTo>
                  <a:lnTo>
                    <a:pt x="33642" y="2923535"/>
                  </a:lnTo>
                  <a:cubicBezTo>
                    <a:pt x="33642" y="3028691"/>
                    <a:pt x="118944" y="3114162"/>
                    <a:pt x="224658" y="3114162"/>
                  </a:cubicBezTo>
                  <a:lnTo>
                    <a:pt x="224658" y="3131053"/>
                  </a:lnTo>
                  <a:lnTo>
                    <a:pt x="224658" y="3114162"/>
                  </a:lnTo>
                  <a:cubicBezTo>
                    <a:pt x="330246" y="3114162"/>
                    <a:pt x="415674" y="3028691"/>
                    <a:pt x="415674" y="2923535"/>
                  </a:cubicBezTo>
                  <a:lnTo>
                    <a:pt x="432432" y="2923535"/>
                  </a:lnTo>
                  <a:lnTo>
                    <a:pt x="415674" y="2923535"/>
                  </a:lnTo>
                  <a:lnTo>
                    <a:pt x="415674" y="2716018"/>
                  </a:lnTo>
                  <a:cubicBezTo>
                    <a:pt x="415674" y="2706620"/>
                    <a:pt x="423234" y="2699127"/>
                    <a:pt x="432432" y="2699127"/>
                  </a:cubicBezTo>
                  <a:lnTo>
                    <a:pt x="20939838" y="2699127"/>
                  </a:lnTo>
                  <a:lnTo>
                    <a:pt x="20939838" y="2716018"/>
                  </a:lnTo>
                  <a:lnTo>
                    <a:pt x="20939838" y="2699127"/>
                  </a:lnTo>
                  <a:cubicBezTo>
                    <a:pt x="21045425" y="2699127"/>
                    <a:pt x="21130854" y="2613656"/>
                    <a:pt x="21130854" y="2508500"/>
                  </a:cubicBezTo>
                  <a:lnTo>
                    <a:pt x="21147611" y="2508500"/>
                  </a:lnTo>
                  <a:lnTo>
                    <a:pt x="21130854" y="2508500"/>
                  </a:lnTo>
                  <a:lnTo>
                    <a:pt x="21130854" y="16891"/>
                  </a:lnTo>
                  <a:lnTo>
                    <a:pt x="21147611" y="16891"/>
                  </a:lnTo>
                  <a:lnTo>
                    <a:pt x="21164369" y="16891"/>
                  </a:lnTo>
                  <a:moveTo>
                    <a:pt x="21130727" y="16891"/>
                  </a:moveTo>
                  <a:cubicBezTo>
                    <a:pt x="21130727" y="7493"/>
                    <a:pt x="21138288" y="0"/>
                    <a:pt x="21147486" y="0"/>
                  </a:cubicBezTo>
                  <a:cubicBezTo>
                    <a:pt x="21156684" y="0"/>
                    <a:pt x="21164245" y="7620"/>
                    <a:pt x="21164245" y="16891"/>
                  </a:cubicBezTo>
                  <a:lnTo>
                    <a:pt x="21164245" y="2508373"/>
                  </a:lnTo>
                  <a:cubicBezTo>
                    <a:pt x="21164245" y="2632579"/>
                    <a:pt x="21063569" y="2732909"/>
                    <a:pt x="20939711" y="2732909"/>
                  </a:cubicBezTo>
                  <a:lnTo>
                    <a:pt x="432307" y="2732909"/>
                  </a:lnTo>
                  <a:lnTo>
                    <a:pt x="432307" y="2716018"/>
                  </a:lnTo>
                  <a:lnTo>
                    <a:pt x="449065" y="2716018"/>
                  </a:lnTo>
                  <a:lnTo>
                    <a:pt x="449065" y="2923662"/>
                  </a:lnTo>
                  <a:cubicBezTo>
                    <a:pt x="449065" y="3047868"/>
                    <a:pt x="348390" y="3148198"/>
                    <a:pt x="224532" y="3148198"/>
                  </a:cubicBezTo>
                  <a:cubicBezTo>
                    <a:pt x="100674" y="3148198"/>
                    <a:pt x="0" y="3047741"/>
                    <a:pt x="0" y="2923535"/>
                  </a:cubicBezTo>
                  <a:lnTo>
                    <a:pt x="0" y="432180"/>
                  </a:lnTo>
                  <a:lnTo>
                    <a:pt x="16758" y="432180"/>
                  </a:lnTo>
                  <a:lnTo>
                    <a:pt x="0" y="432180"/>
                  </a:lnTo>
                  <a:cubicBezTo>
                    <a:pt x="0" y="307974"/>
                    <a:pt x="100674" y="207644"/>
                    <a:pt x="224532" y="207644"/>
                  </a:cubicBezTo>
                  <a:cubicBezTo>
                    <a:pt x="233856" y="207644"/>
                    <a:pt x="241290" y="215264"/>
                    <a:pt x="241290" y="224535"/>
                  </a:cubicBezTo>
                  <a:cubicBezTo>
                    <a:pt x="241290" y="233806"/>
                    <a:pt x="233730" y="241426"/>
                    <a:pt x="224532" y="241426"/>
                  </a:cubicBezTo>
                  <a:cubicBezTo>
                    <a:pt x="215334" y="241426"/>
                    <a:pt x="207774" y="233806"/>
                    <a:pt x="207774" y="224535"/>
                  </a:cubicBezTo>
                  <a:cubicBezTo>
                    <a:pt x="207774" y="215264"/>
                    <a:pt x="215334" y="207644"/>
                    <a:pt x="224532" y="207644"/>
                  </a:cubicBezTo>
                  <a:lnTo>
                    <a:pt x="20732063" y="207644"/>
                  </a:lnTo>
                  <a:lnTo>
                    <a:pt x="20732063" y="224535"/>
                  </a:lnTo>
                  <a:lnTo>
                    <a:pt x="20715306" y="224535"/>
                  </a:lnTo>
                  <a:lnTo>
                    <a:pt x="20715306" y="16891"/>
                  </a:lnTo>
                  <a:cubicBezTo>
                    <a:pt x="20715306" y="7493"/>
                    <a:pt x="20722865" y="0"/>
                    <a:pt x="20732063" y="0"/>
                  </a:cubicBezTo>
                  <a:cubicBezTo>
                    <a:pt x="20741261" y="0"/>
                    <a:pt x="20748820" y="7620"/>
                    <a:pt x="20748820" y="16891"/>
                  </a:cubicBezTo>
                  <a:cubicBezTo>
                    <a:pt x="20748820" y="64770"/>
                    <a:pt x="20787630" y="103759"/>
                    <a:pt x="20835888" y="103759"/>
                  </a:cubicBezTo>
                  <a:cubicBezTo>
                    <a:pt x="20884145" y="103759"/>
                    <a:pt x="20922954" y="64770"/>
                    <a:pt x="20922954" y="16891"/>
                  </a:cubicBezTo>
                  <a:cubicBezTo>
                    <a:pt x="20922954" y="7493"/>
                    <a:pt x="20930513" y="0"/>
                    <a:pt x="20939711" y="0"/>
                  </a:cubicBezTo>
                  <a:cubicBezTo>
                    <a:pt x="20948909" y="0"/>
                    <a:pt x="20956470" y="7620"/>
                    <a:pt x="20956470" y="16891"/>
                  </a:cubicBezTo>
                  <a:lnTo>
                    <a:pt x="20956470" y="224535"/>
                  </a:lnTo>
                  <a:lnTo>
                    <a:pt x="20939711" y="224535"/>
                  </a:lnTo>
                  <a:lnTo>
                    <a:pt x="20939711" y="207644"/>
                  </a:lnTo>
                  <a:cubicBezTo>
                    <a:pt x="21045300" y="207644"/>
                    <a:pt x="21130727" y="122174"/>
                    <a:pt x="21130727" y="17018"/>
                  </a:cubicBezTo>
                  <a:close/>
                  <a:moveTo>
                    <a:pt x="224532" y="622807"/>
                  </a:moveTo>
                  <a:cubicBezTo>
                    <a:pt x="330120" y="622807"/>
                    <a:pt x="415548" y="537336"/>
                    <a:pt x="415548" y="432180"/>
                  </a:cubicBezTo>
                  <a:lnTo>
                    <a:pt x="432307" y="432180"/>
                  </a:lnTo>
                  <a:lnTo>
                    <a:pt x="415548" y="432180"/>
                  </a:lnTo>
                  <a:cubicBezTo>
                    <a:pt x="415548" y="384301"/>
                    <a:pt x="376740" y="345312"/>
                    <a:pt x="328482" y="345312"/>
                  </a:cubicBezTo>
                  <a:lnTo>
                    <a:pt x="328482" y="328294"/>
                  </a:lnTo>
                  <a:lnTo>
                    <a:pt x="328482" y="345185"/>
                  </a:lnTo>
                  <a:cubicBezTo>
                    <a:pt x="280224" y="345185"/>
                    <a:pt x="241416" y="384174"/>
                    <a:pt x="241416" y="432053"/>
                  </a:cubicBezTo>
                  <a:lnTo>
                    <a:pt x="224532" y="432053"/>
                  </a:lnTo>
                  <a:lnTo>
                    <a:pt x="241290" y="432053"/>
                  </a:lnTo>
                  <a:lnTo>
                    <a:pt x="241290" y="639825"/>
                  </a:lnTo>
                  <a:lnTo>
                    <a:pt x="224532" y="639825"/>
                  </a:lnTo>
                  <a:lnTo>
                    <a:pt x="224532" y="622807"/>
                  </a:lnTo>
                  <a:moveTo>
                    <a:pt x="224532" y="656716"/>
                  </a:moveTo>
                  <a:cubicBezTo>
                    <a:pt x="215208" y="656716"/>
                    <a:pt x="207774" y="649096"/>
                    <a:pt x="207774" y="639825"/>
                  </a:cubicBezTo>
                  <a:lnTo>
                    <a:pt x="207774" y="432180"/>
                  </a:lnTo>
                  <a:cubicBezTo>
                    <a:pt x="207774" y="365378"/>
                    <a:pt x="261954" y="311403"/>
                    <a:pt x="328482" y="311403"/>
                  </a:cubicBezTo>
                  <a:cubicBezTo>
                    <a:pt x="395010" y="311403"/>
                    <a:pt x="449190" y="365378"/>
                    <a:pt x="449190" y="432180"/>
                  </a:cubicBezTo>
                  <a:cubicBezTo>
                    <a:pt x="449190" y="556386"/>
                    <a:pt x="348516" y="656716"/>
                    <a:pt x="224658" y="656716"/>
                  </a:cubicBezTo>
                  <a:close/>
                </a:path>
              </a:pathLst>
            </a:custGeom>
            <a:solidFill>
              <a:srgbClr val="00B0F0"/>
            </a:solidFill>
          </p:spPr>
          <p:txBody>
            <a:bodyPr/>
            <a:lstStyle/>
            <a:p>
              <a:endParaRPr lang="en-US"/>
            </a:p>
          </p:txBody>
        </p:sp>
        <p:sp>
          <p:nvSpPr>
            <p:cNvPr id="24" name="Freeform 24"/>
            <p:cNvSpPr/>
            <p:nvPr/>
          </p:nvSpPr>
          <p:spPr>
            <a:xfrm>
              <a:off x="207774" y="0"/>
              <a:ext cx="20956345" cy="864361"/>
            </a:xfrm>
            <a:custGeom>
              <a:avLst/>
              <a:gdLst/>
              <a:ahLst/>
              <a:cxnLst/>
              <a:rect l="l" t="t" r="r" b="b"/>
              <a:pathLst>
                <a:path w="20956345" h="864361">
                  <a:moveTo>
                    <a:pt x="16758" y="830452"/>
                  </a:moveTo>
                  <a:cubicBezTo>
                    <a:pt x="122346" y="830452"/>
                    <a:pt x="207774" y="744981"/>
                    <a:pt x="207774" y="639825"/>
                  </a:cubicBezTo>
                  <a:lnTo>
                    <a:pt x="224533" y="639825"/>
                  </a:lnTo>
                  <a:lnTo>
                    <a:pt x="207774" y="639825"/>
                  </a:lnTo>
                  <a:cubicBezTo>
                    <a:pt x="207774" y="591946"/>
                    <a:pt x="168966" y="552957"/>
                    <a:pt x="120708" y="552957"/>
                  </a:cubicBezTo>
                  <a:lnTo>
                    <a:pt x="120708" y="535939"/>
                  </a:lnTo>
                  <a:lnTo>
                    <a:pt x="120708" y="552830"/>
                  </a:lnTo>
                  <a:cubicBezTo>
                    <a:pt x="72450" y="552830"/>
                    <a:pt x="33642" y="591819"/>
                    <a:pt x="33642" y="639698"/>
                  </a:cubicBezTo>
                  <a:lnTo>
                    <a:pt x="16758" y="639698"/>
                  </a:lnTo>
                  <a:lnTo>
                    <a:pt x="33516" y="639698"/>
                  </a:lnTo>
                  <a:lnTo>
                    <a:pt x="33516" y="847470"/>
                  </a:lnTo>
                  <a:lnTo>
                    <a:pt x="16758" y="847470"/>
                  </a:lnTo>
                  <a:lnTo>
                    <a:pt x="16758" y="830452"/>
                  </a:lnTo>
                  <a:moveTo>
                    <a:pt x="16758" y="864361"/>
                  </a:moveTo>
                  <a:cubicBezTo>
                    <a:pt x="7434" y="864361"/>
                    <a:pt x="0" y="856741"/>
                    <a:pt x="0" y="847470"/>
                  </a:cubicBezTo>
                  <a:lnTo>
                    <a:pt x="0" y="639825"/>
                  </a:lnTo>
                  <a:cubicBezTo>
                    <a:pt x="0" y="573023"/>
                    <a:pt x="54180" y="519048"/>
                    <a:pt x="120708" y="519048"/>
                  </a:cubicBezTo>
                  <a:cubicBezTo>
                    <a:pt x="187236" y="519048"/>
                    <a:pt x="241416" y="573023"/>
                    <a:pt x="241416" y="639825"/>
                  </a:cubicBezTo>
                  <a:cubicBezTo>
                    <a:pt x="241416" y="764031"/>
                    <a:pt x="140742" y="864361"/>
                    <a:pt x="16884" y="864361"/>
                  </a:cubicBezTo>
                  <a:close/>
                  <a:moveTo>
                    <a:pt x="20732064" y="415289"/>
                  </a:moveTo>
                  <a:cubicBezTo>
                    <a:pt x="20837651" y="415289"/>
                    <a:pt x="20923080" y="329819"/>
                    <a:pt x="20923080" y="224663"/>
                  </a:cubicBezTo>
                  <a:lnTo>
                    <a:pt x="20939837" y="224663"/>
                  </a:lnTo>
                  <a:lnTo>
                    <a:pt x="20923080" y="224663"/>
                  </a:lnTo>
                  <a:cubicBezTo>
                    <a:pt x="20923080" y="119507"/>
                    <a:pt x="20837777" y="34036"/>
                    <a:pt x="20732064" y="34036"/>
                  </a:cubicBezTo>
                  <a:lnTo>
                    <a:pt x="20732064" y="16891"/>
                  </a:lnTo>
                  <a:lnTo>
                    <a:pt x="20732064" y="33909"/>
                  </a:lnTo>
                  <a:cubicBezTo>
                    <a:pt x="20626475" y="33909"/>
                    <a:pt x="20541046" y="119380"/>
                    <a:pt x="20541046" y="224536"/>
                  </a:cubicBezTo>
                  <a:lnTo>
                    <a:pt x="20524289" y="224536"/>
                  </a:lnTo>
                  <a:lnTo>
                    <a:pt x="20541046" y="224536"/>
                  </a:lnTo>
                  <a:cubicBezTo>
                    <a:pt x="20541046" y="272415"/>
                    <a:pt x="20579856" y="311404"/>
                    <a:pt x="20628114" y="311404"/>
                  </a:cubicBezTo>
                  <a:lnTo>
                    <a:pt x="20628114" y="328294"/>
                  </a:lnTo>
                  <a:lnTo>
                    <a:pt x="20628114" y="311404"/>
                  </a:lnTo>
                  <a:cubicBezTo>
                    <a:pt x="20676371" y="311404"/>
                    <a:pt x="20715180" y="272415"/>
                    <a:pt x="20715180" y="224536"/>
                  </a:cubicBezTo>
                  <a:lnTo>
                    <a:pt x="20731937" y="224536"/>
                  </a:lnTo>
                  <a:lnTo>
                    <a:pt x="20748694" y="224536"/>
                  </a:lnTo>
                  <a:lnTo>
                    <a:pt x="20748694" y="432180"/>
                  </a:lnTo>
                  <a:lnTo>
                    <a:pt x="20731937" y="432180"/>
                  </a:lnTo>
                  <a:lnTo>
                    <a:pt x="20731937" y="415289"/>
                  </a:lnTo>
                  <a:moveTo>
                    <a:pt x="20731937" y="449198"/>
                  </a:moveTo>
                  <a:cubicBezTo>
                    <a:pt x="20722614" y="449198"/>
                    <a:pt x="20715180" y="441578"/>
                    <a:pt x="20715180" y="432307"/>
                  </a:cubicBezTo>
                  <a:lnTo>
                    <a:pt x="20715180" y="224536"/>
                  </a:lnTo>
                  <a:cubicBezTo>
                    <a:pt x="20715180" y="215138"/>
                    <a:pt x="20722739" y="207645"/>
                    <a:pt x="20731937" y="207645"/>
                  </a:cubicBezTo>
                  <a:cubicBezTo>
                    <a:pt x="20741135" y="207645"/>
                    <a:pt x="20748694" y="215265"/>
                    <a:pt x="20748694" y="224536"/>
                  </a:cubicBezTo>
                  <a:cubicBezTo>
                    <a:pt x="20748694" y="291338"/>
                    <a:pt x="20694516" y="345312"/>
                    <a:pt x="20627987" y="345312"/>
                  </a:cubicBezTo>
                  <a:cubicBezTo>
                    <a:pt x="20561459" y="345312"/>
                    <a:pt x="20507279" y="291338"/>
                    <a:pt x="20507279" y="224536"/>
                  </a:cubicBezTo>
                  <a:cubicBezTo>
                    <a:pt x="20507279" y="100330"/>
                    <a:pt x="20607954" y="0"/>
                    <a:pt x="20731811" y="0"/>
                  </a:cubicBezTo>
                  <a:cubicBezTo>
                    <a:pt x="20855671" y="0"/>
                    <a:pt x="20956345" y="100457"/>
                    <a:pt x="20956345" y="224536"/>
                  </a:cubicBezTo>
                  <a:cubicBezTo>
                    <a:pt x="20956345" y="348741"/>
                    <a:pt x="20855671" y="449071"/>
                    <a:pt x="20731811" y="449071"/>
                  </a:cubicBezTo>
                  <a:close/>
                </a:path>
              </a:pathLst>
            </a:custGeom>
            <a:solidFill>
              <a:srgbClr val="00B0F0"/>
            </a:solidFill>
          </p:spPr>
          <p:txBody>
            <a:bodyPr/>
            <a:lstStyle/>
            <a:p>
              <a:endParaRPr lang="en-US"/>
            </a:p>
          </p:txBody>
        </p:sp>
        <p:sp>
          <p:nvSpPr>
            <p:cNvPr id="25" name="Freeform 25"/>
            <p:cNvSpPr/>
            <p:nvPr/>
          </p:nvSpPr>
          <p:spPr>
            <a:xfrm>
              <a:off x="0" y="0"/>
              <a:ext cx="21164496" cy="3355843"/>
            </a:xfrm>
            <a:custGeom>
              <a:avLst/>
              <a:gdLst/>
              <a:ahLst/>
              <a:cxnLst/>
              <a:rect l="l" t="t" r="r" b="b"/>
              <a:pathLst>
                <a:path w="21164496" h="3355843">
                  <a:moveTo>
                    <a:pt x="0" y="639825"/>
                  </a:moveTo>
                  <a:cubicBezTo>
                    <a:pt x="0" y="515619"/>
                    <a:pt x="100674" y="415289"/>
                    <a:pt x="224532" y="415289"/>
                  </a:cubicBezTo>
                  <a:lnTo>
                    <a:pt x="224532" y="432180"/>
                  </a:lnTo>
                  <a:lnTo>
                    <a:pt x="224532" y="415289"/>
                  </a:lnTo>
                  <a:lnTo>
                    <a:pt x="20732063" y="415289"/>
                  </a:lnTo>
                  <a:lnTo>
                    <a:pt x="20732063" y="432180"/>
                  </a:lnTo>
                  <a:lnTo>
                    <a:pt x="20715306" y="432180"/>
                  </a:lnTo>
                  <a:lnTo>
                    <a:pt x="20715306" y="224536"/>
                  </a:lnTo>
                  <a:lnTo>
                    <a:pt x="20732063" y="224536"/>
                  </a:lnTo>
                  <a:lnTo>
                    <a:pt x="20715306" y="224536"/>
                  </a:lnTo>
                  <a:cubicBezTo>
                    <a:pt x="20715306" y="100330"/>
                    <a:pt x="20815981" y="0"/>
                    <a:pt x="20939838" y="0"/>
                  </a:cubicBezTo>
                  <a:cubicBezTo>
                    <a:pt x="21063696" y="0"/>
                    <a:pt x="21164370" y="100457"/>
                    <a:pt x="21164370" y="224536"/>
                  </a:cubicBezTo>
                  <a:lnTo>
                    <a:pt x="21147611" y="224536"/>
                  </a:lnTo>
                  <a:lnTo>
                    <a:pt x="21164370" y="224536"/>
                  </a:lnTo>
                  <a:lnTo>
                    <a:pt x="21164370" y="2716018"/>
                  </a:lnTo>
                  <a:lnTo>
                    <a:pt x="21147611" y="2716018"/>
                  </a:lnTo>
                  <a:lnTo>
                    <a:pt x="21164370" y="2716018"/>
                  </a:lnTo>
                  <a:cubicBezTo>
                    <a:pt x="21164370" y="2840224"/>
                    <a:pt x="21063696" y="2940554"/>
                    <a:pt x="20939838" y="2940554"/>
                  </a:cubicBezTo>
                  <a:lnTo>
                    <a:pt x="20939838" y="2923663"/>
                  </a:lnTo>
                  <a:lnTo>
                    <a:pt x="20939838" y="2940554"/>
                  </a:lnTo>
                  <a:lnTo>
                    <a:pt x="432307" y="2940554"/>
                  </a:lnTo>
                  <a:lnTo>
                    <a:pt x="432307" y="2923663"/>
                  </a:lnTo>
                  <a:lnTo>
                    <a:pt x="449065" y="2923663"/>
                  </a:lnTo>
                  <a:lnTo>
                    <a:pt x="449065" y="3131307"/>
                  </a:lnTo>
                  <a:lnTo>
                    <a:pt x="432307" y="3131307"/>
                  </a:lnTo>
                  <a:lnTo>
                    <a:pt x="449065" y="3131307"/>
                  </a:lnTo>
                  <a:cubicBezTo>
                    <a:pt x="449065" y="3255513"/>
                    <a:pt x="348390" y="3355843"/>
                    <a:pt x="224532" y="3355843"/>
                  </a:cubicBezTo>
                  <a:lnTo>
                    <a:pt x="224532" y="3338825"/>
                  </a:lnTo>
                  <a:lnTo>
                    <a:pt x="224532" y="3355716"/>
                  </a:lnTo>
                  <a:cubicBezTo>
                    <a:pt x="100674" y="3355843"/>
                    <a:pt x="0" y="3255386"/>
                    <a:pt x="0" y="3131180"/>
                  </a:cubicBezTo>
                  <a:lnTo>
                    <a:pt x="0" y="639825"/>
                  </a:lnTo>
                  <a:lnTo>
                    <a:pt x="16758" y="639825"/>
                  </a:lnTo>
                  <a:lnTo>
                    <a:pt x="0" y="639825"/>
                  </a:lnTo>
                  <a:moveTo>
                    <a:pt x="33642" y="639825"/>
                  </a:moveTo>
                  <a:lnTo>
                    <a:pt x="33642" y="3131180"/>
                  </a:lnTo>
                  <a:lnTo>
                    <a:pt x="16758" y="3131180"/>
                  </a:lnTo>
                  <a:lnTo>
                    <a:pt x="33642" y="3131180"/>
                  </a:lnTo>
                  <a:cubicBezTo>
                    <a:pt x="33642" y="3236336"/>
                    <a:pt x="118944" y="3321807"/>
                    <a:pt x="224658" y="3321807"/>
                  </a:cubicBezTo>
                  <a:cubicBezTo>
                    <a:pt x="330246" y="3321807"/>
                    <a:pt x="415674" y="3236336"/>
                    <a:pt x="415674" y="3131180"/>
                  </a:cubicBezTo>
                  <a:lnTo>
                    <a:pt x="415674" y="2923663"/>
                  </a:lnTo>
                  <a:cubicBezTo>
                    <a:pt x="415674" y="2914265"/>
                    <a:pt x="423234" y="2906772"/>
                    <a:pt x="432432" y="2906772"/>
                  </a:cubicBezTo>
                  <a:lnTo>
                    <a:pt x="20939838" y="2906772"/>
                  </a:lnTo>
                  <a:cubicBezTo>
                    <a:pt x="21045425" y="2906772"/>
                    <a:pt x="21130854" y="2821301"/>
                    <a:pt x="21130854" y="2716145"/>
                  </a:cubicBezTo>
                  <a:lnTo>
                    <a:pt x="21130854" y="224536"/>
                  </a:lnTo>
                  <a:cubicBezTo>
                    <a:pt x="21130854" y="119380"/>
                    <a:pt x="21045551" y="33909"/>
                    <a:pt x="20939838" y="33909"/>
                  </a:cubicBezTo>
                  <a:lnTo>
                    <a:pt x="20939838" y="16891"/>
                  </a:lnTo>
                  <a:lnTo>
                    <a:pt x="20939838" y="33909"/>
                  </a:lnTo>
                  <a:cubicBezTo>
                    <a:pt x="20834249" y="33909"/>
                    <a:pt x="20748820" y="119380"/>
                    <a:pt x="20748820" y="224536"/>
                  </a:cubicBezTo>
                  <a:lnTo>
                    <a:pt x="20748820" y="432180"/>
                  </a:lnTo>
                  <a:cubicBezTo>
                    <a:pt x="20748820" y="441578"/>
                    <a:pt x="20741261" y="449071"/>
                    <a:pt x="20732063" y="449071"/>
                  </a:cubicBezTo>
                  <a:lnTo>
                    <a:pt x="224532" y="449071"/>
                  </a:lnTo>
                  <a:cubicBezTo>
                    <a:pt x="118944" y="449071"/>
                    <a:pt x="33516" y="534542"/>
                    <a:pt x="33516" y="639698"/>
                  </a:cubicBezTo>
                  <a:close/>
                  <a:moveTo>
                    <a:pt x="20732063" y="415289"/>
                  </a:moveTo>
                  <a:lnTo>
                    <a:pt x="20939838" y="415289"/>
                  </a:lnTo>
                  <a:lnTo>
                    <a:pt x="20939838" y="432180"/>
                  </a:lnTo>
                  <a:lnTo>
                    <a:pt x="20939838" y="415289"/>
                  </a:lnTo>
                  <a:cubicBezTo>
                    <a:pt x="21045425" y="415289"/>
                    <a:pt x="21130854" y="329819"/>
                    <a:pt x="21130854" y="224663"/>
                  </a:cubicBezTo>
                  <a:lnTo>
                    <a:pt x="21164496" y="224663"/>
                  </a:lnTo>
                  <a:cubicBezTo>
                    <a:pt x="21164496" y="348868"/>
                    <a:pt x="21063821" y="449198"/>
                    <a:pt x="20939964" y="449198"/>
                  </a:cubicBezTo>
                  <a:lnTo>
                    <a:pt x="20732063" y="449198"/>
                  </a:lnTo>
                  <a:close/>
                  <a:moveTo>
                    <a:pt x="20923079" y="466089"/>
                  </a:moveTo>
                  <a:lnTo>
                    <a:pt x="20923079" y="224536"/>
                  </a:lnTo>
                  <a:lnTo>
                    <a:pt x="20939838" y="224536"/>
                  </a:lnTo>
                  <a:lnTo>
                    <a:pt x="20956595" y="224536"/>
                  </a:lnTo>
                  <a:cubicBezTo>
                    <a:pt x="20956595" y="291338"/>
                    <a:pt x="20902416" y="345312"/>
                    <a:pt x="20835888" y="345312"/>
                  </a:cubicBezTo>
                  <a:lnTo>
                    <a:pt x="20835888" y="328421"/>
                  </a:lnTo>
                  <a:lnTo>
                    <a:pt x="20835888" y="345312"/>
                  </a:lnTo>
                  <a:cubicBezTo>
                    <a:pt x="20769359" y="345312"/>
                    <a:pt x="20715181" y="291338"/>
                    <a:pt x="20715181" y="224536"/>
                  </a:cubicBezTo>
                  <a:lnTo>
                    <a:pt x="20748820" y="224536"/>
                  </a:lnTo>
                  <a:cubicBezTo>
                    <a:pt x="20748820" y="272415"/>
                    <a:pt x="20787630" y="311404"/>
                    <a:pt x="20835888" y="311404"/>
                  </a:cubicBezTo>
                  <a:cubicBezTo>
                    <a:pt x="20884145" y="311404"/>
                    <a:pt x="20922954" y="272415"/>
                    <a:pt x="20922954" y="224536"/>
                  </a:cubicBezTo>
                  <a:cubicBezTo>
                    <a:pt x="20922954" y="215138"/>
                    <a:pt x="20930513" y="207645"/>
                    <a:pt x="20939711" y="207645"/>
                  </a:cubicBezTo>
                  <a:cubicBezTo>
                    <a:pt x="20948909" y="207645"/>
                    <a:pt x="20956470" y="215265"/>
                    <a:pt x="20956470" y="224536"/>
                  </a:cubicBezTo>
                  <a:lnTo>
                    <a:pt x="20956470" y="432180"/>
                  </a:lnTo>
                  <a:close/>
                  <a:moveTo>
                    <a:pt x="207774" y="847470"/>
                  </a:moveTo>
                  <a:lnTo>
                    <a:pt x="207774" y="639825"/>
                  </a:lnTo>
                  <a:lnTo>
                    <a:pt x="224532" y="639825"/>
                  </a:lnTo>
                  <a:lnTo>
                    <a:pt x="207774" y="639825"/>
                  </a:lnTo>
                  <a:cubicBezTo>
                    <a:pt x="207774" y="573023"/>
                    <a:pt x="261954" y="519048"/>
                    <a:pt x="328482" y="519048"/>
                  </a:cubicBezTo>
                  <a:lnTo>
                    <a:pt x="328482" y="535939"/>
                  </a:lnTo>
                  <a:lnTo>
                    <a:pt x="328482" y="519048"/>
                  </a:lnTo>
                  <a:cubicBezTo>
                    <a:pt x="395010" y="519048"/>
                    <a:pt x="449191" y="573023"/>
                    <a:pt x="449191" y="639825"/>
                  </a:cubicBezTo>
                  <a:lnTo>
                    <a:pt x="432307" y="639825"/>
                  </a:lnTo>
                  <a:lnTo>
                    <a:pt x="449065" y="639825"/>
                  </a:lnTo>
                  <a:cubicBezTo>
                    <a:pt x="449065" y="764031"/>
                    <a:pt x="348390" y="864361"/>
                    <a:pt x="224532" y="864361"/>
                  </a:cubicBezTo>
                  <a:lnTo>
                    <a:pt x="224532" y="847470"/>
                  </a:lnTo>
                  <a:lnTo>
                    <a:pt x="224532" y="864361"/>
                  </a:lnTo>
                  <a:cubicBezTo>
                    <a:pt x="100674" y="864361"/>
                    <a:pt x="0" y="763904"/>
                    <a:pt x="0" y="639825"/>
                  </a:cubicBezTo>
                  <a:lnTo>
                    <a:pt x="33642" y="639825"/>
                  </a:lnTo>
                  <a:cubicBezTo>
                    <a:pt x="33642" y="744981"/>
                    <a:pt x="118944" y="830452"/>
                    <a:pt x="224658" y="830452"/>
                  </a:cubicBezTo>
                  <a:cubicBezTo>
                    <a:pt x="330246" y="830452"/>
                    <a:pt x="415674" y="744981"/>
                    <a:pt x="415674" y="639825"/>
                  </a:cubicBezTo>
                  <a:cubicBezTo>
                    <a:pt x="415674" y="591946"/>
                    <a:pt x="376866" y="552957"/>
                    <a:pt x="328608" y="552957"/>
                  </a:cubicBezTo>
                  <a:cubicBezTo>
                    <a:pt x="280350" y="552957"/>
                    <a:pt x="241542" y="591946"/>
                    <a:pt x="241542" y="639825"/>
                  </a:cubicBezTo>
                  <a:lnTo>
                    <a:pt x="241542" y="847470"/>
                  </a:lnTo>
                  <a:close/>
                  <a:moveTo>
                    <a:pt x="449064" y="639825"/>
                  </a:moveTo>
                  <a:lnTo>
                    <a:pt x="449064" y="2923663"/>
                  </a:lnTo>
                  <a:lnTo>
                    <a:pt x="415548" y="2923663"/>
                  </a:lnTo>
                  <a:lnTo>
                    <a:pt x="415548" y="639825"/>
                  </a:lnTo>
                  <a:close/>
                </a:path>
              </a:pathLst>
            </a:custGeom>
            <a:solidFill>
              <a:srgbClr val="00B0F0"/>
            </a:solidFill>
          </p:spPr>
          <p:txBody>
            <a:bodyPr/>
            <a:lstStyle/>
            <a:p>
              <a:endParaRPr lang="en-US"/>
            </a:p>
          </p:txBody>
        </p:sp>
        <p:sp>
          <p:nvSpPr>
            <p:cNvPr id="26" name="TextBox 26"/>
            <p:cNvSpPr txBox="1"/>
            <p:nvPr/>
          </p:nvSpPr>
          <p:spPr>
            <a:xfrm>
              <a:off x="0" y="-9525"/>
              <a:ext cx="21164407" cy="3365317"/>
            </a:xfrm>
            <a:prstGeom prst="rect">
              <a:avLst/>
            </a:prstGeom>
          </p:spPr>
          <p:txBody>
            <a:bodyPr lIns="50800" tIns="50800" rIns="50800" bIns="50800" rtlCol="0" anchor="ctr"/>
            <a:lstStyle/>
            <a:p>
              <a:pPr algn="ctr">
                <a:lnSpc>
                  <a:spcPts val="3240"/>
                </a:lnSpc>
              </a:pPr>
              <a:r>
                <a:rPr lang="en-US" sz="2700" spc="10">
                  <a:solidFill>
                    <a:srgbClr val="FCFEFF"/>
                  </a:solidFill>
                  <a:latin typeface="Barlow"/>
                  <a:ea typeface="Barlow"/>
                  <a:cs typeface="Barlow"/>
                  <a:sym typeface="Barlow"/>
                </a:rPr>
                <a:t>Background - First regional study that quantifies the impact of air pollution on human health, considering 19 representative towns and cities across the region</a:t>
              </a:r>
            </a:p>
          </p:txBody>
        </p:sp>
      </p:grpSp>
      <p:grpSp>
        <p:nvGrpSpPr>
          <p:cNvPr id="27" name="Group 27"/>
          <p:cNvGrpSpPr/>
          <p:nvPr/>
        </p:nvGrpSpPr>
        <p:grpSpPr>
          <a:xfrm>
            <a:off x="7307349" y="2742579"/>
            <a:ext cx="10584335" cy="1981192"/>
            <a:chOff x="0" y="0"/>
            <a:chExt cx="17411631" cy="3259136"/>
          </a:xfrm>
        </p:grpSpPr>
        <p:sp>
          <p:nvSpPr>
            <p:cNvPr id="28" name="Freeform 28"/>
            <p:cNvSpPr/>
            <p:nvPr/>
          </p:nvSpPr>
          <p:spPr>
            <a:xfrm>
              <a:off x="160747" y="101600"/>
              <a:ext cx="17090217" cy="3055873"/>
            </a:xfrm>
            <a:custGeom>
              <a:avLst/>
              <a:gdLst/>
              <a:ahLst/>
              <a:cxnLst/>
              <a:rect l="l" t="t" r="r" b="b"/>
              <a:pathLst>
                <a:path w="17090217" h="3055873">
                  <a:moveTo>
                    <a:pt x="0" y="0"/>
                  </a:moveTo>
                  <a:lnTo>
                    <a:pt x="17090217" y="0"/>
                  </a:lnTo>
                  <a:lnTo>
                    <a:pt x="17090217" y="2546603"/>
                  </a:lnTo>
                  <a:lnTo>
                    <a:pt x="16246698" y="3055873"/>
                  </a:lnTo>
                  <a:lnTo>
                    <a:pt x="0" y="3055873"/>
                  </a:lnTo>
                  <a:close/>
                </a:path>
              </a:pathLst>
            </a:custGeom>
            <a:solidFill>
              <a:srgbClr val="FFFFFF"/>
            </a:solidFill>
          </p:spPr>
          <p:txBody>
            <a:bodyPr/>
            <a:lstStyle/>
            <a:p>
              <a:endParaRPr lang="en-US"/>
            </a:p>
          </p:txBody>
        </p:sp>
        <p:sp>
          <p:nvSpPr>
            <p:cNvPr id="29" name="Freeform 29"/>
            <p:cNvSpPr/>
            <p:nvPr/>
          </p:nvSpPr>
          <p:spPr>
            <a:xfrm>
              <a:off x="16407243" y="2648203"/>
              <a:ext cx="843721" cy="509270"/>
            </a:xfrm>
            <a:custGeom>
              <a:avLst/>
              <a:gdLst/>
              <a:ahLst/>
              <a:cxnLst/>
              <a:rect l="l" t="t" r="r" b="b"/>
              <a:pathLst>
                <a:path w="843721" h="509270">
                  <a:moveTo>
                    <a:pt x="0" y="509270"/>
                  </a:moveTo>
                  <a:lnTo>
                    <a:pt x="168786" y="101854"/>
                  </a:lnTo>
                  <a:lnTo>
                    <a:pt x="843721" y="0"/>
                  </a:lnTo>
                  <a:close/>
                </a:path>
              </a:pathLst>
            </a:custGeom>
            <a:solidFill>
              <a:srgbClr val="CCCCCC"/>
            </a:solidFill>
          </p:spPr>
          <p:txBody>
            <a:bodyPr/>
            <a:lstStyle/>
            <a:p>
              <a:endParaRPr lang="en-US"/>
            </a:p>
          </p:txBody>
        </p:sp>
        <p:sp>
          <p:nvSpPr>
            <p:cNvPr id="30" name="Freeform 30"/>
            <p:cNvSpPr/>
            <p:nvPr/>
          </p:nvSpPr>
          <p:spPr>
            <a:xfrm>
              <a:off x="160747" y="101600"/>
              <a:ext cx="17090217" cy="3055873"/>
            </a:xfrm>
            <a:custGeom>
              <a:avLst/>
              <a:gdLst/>
              <a:ahLst/>
              <a:cxnLst/>
              <a:rect l="l" t="t" r="r" b="b"/>
              <a:pathLst>
                <a:path w="17090217" h="3055873">
                  <a:moveTo>
                    <a:pt x="16246496" y="3055873"/>
                  </a:moveTo>
                  <a:lnTo>
                    <a:pt x="16415282" y="2648457"/>
                  </a:lnTo>
                  <a:lnTo>
                    <a:pt x="17090217" y="2546603"/>
                  </a:lnTo>
                  <a:lnTo>
                    <a:pt x="16246698" y="3055873"/>
                  </a:lnTo>
                  <a:lnTo>
                    <a:pt x="0" y="3055873"/>
                  </a:lnTo>
                  <a:lnTo>
                    <a:pt x="0" y="0"/>
                  </a:lnTo>
                  <a:lnTo>
                    <a:pt x="17090217" y="0"/>
                  </a:lnTo>
                  <a:lnTo>
                    <a:pt x="17090217" y="2546603"/>
                  </a:lnTo>
                </a:path>
              </a:pathLst>
            </a:custGeom>
            <a:solidFill>
              <a:srgbClr val="002395"/>
            </a:solidFill>
          </p:spPr>
          <p:txBody>
            <a:bodyPr/>
            <a:lstStyle/>
            <a:p>
              <a:endParaRPr lang="en-US"/>
            </a:p>
          </p:txBody>
        </p:sp>
        <p:sp>
          <p:nvSpPr>
            <p:cNvPr id="31" name="Freeform 31"/>
            <p:cNvSpPr/>
            <p:nvPr/>
          </p:nvSpPr>
          <p:spPr>
            <a:xfrm>
              <a:off x="0" y="0"/>
              <a:ext cx="17411681" cy="3259072"/>
            </a:xfrm>
            <a:custGeom>
              <a:avLst/>
              <a:gdLst/>
              <a:ahLst/>
              <a:cxnLst/>
              <a:rect l="l" t="t" r="r" b="b"/>
              <a:pathLst>
                <a:path w="17411681" h="3259072">
                  <a:moveTo>
                    <a:pt x="160747" y="0"/>
                  </a:moveTo>
                  <a:lnTo>
                    <a:pt x="17250964" y="0"/>
                  </a:lnTo>
                  <a:cubicBezTo>
                    <a:pt x="17339776" y="0"/>
                    <a:pt x="17411681" y="45466"/>
                    <a:pt x="17411681" y="101600"/>
                  </a:cubicBezTo>
                  <a:lnTo>
                    <a:pt x="17411681" y="2648203"/>
                  </a:lnTo>
                  <a:cubicBezTo>
                    <a:pt x="17411681" y="2676016"/>
                    <a:pt x="17393827" y="2702559"/>
                    <a:pt x="17362081" y="2721609"/>
                  </a:cubicBezTo>
                  <a:lnTo>
                    <a:pt x="16518559" y="3230879"/>
                  </a:lnTo>
                  <a:cubicBezTo>
                    <a:pt x="16488621" y="3248913"/>
                    <a:pt x="16448836" y="3259072"/>
                    <a:pt x="16407445" y="3259072"/>
                  </a:cubicBezTo>
                  <a:lnTo>
                    <a:pt x="160747" y="3259072"/>
                  </a:lnTo>
                  <a:cubicBezTo>
                    <a:pt x="71934" y="3259072"/>
                    <a:pt x="0" y="3213607"/>
                    <a:pt x="0" y="3157473"/>
                  </a:cubicBezTo>
                  <a:lnTo>
                    <a:pt x="0" y="101600"/>
                  </a:lnTo>
                  <a:cubicBezTo>
                    <a:pt x="0" y="45466"/>
                    <a:pt x="71934" y="0"/>
                    <a:pt x="160747" y="0"/>
                  </a:cubicBezTo>
                  <a:moveTo>
                    <a:pt x="160747" y="203200"/>
                  </a:moveTo>
                  <a:lnTo>
                    <a:pt x="160747" y="101600"/>
                  </a:lnTo>
                  <a:lnTo>
                    <a:pt x="321494" y="101600"/>
                  </a:lnTo>
                  <a:lnTo>
                    <a:pt x="321494" y="3157473"/>
                  </a:lnTo>
                  <a:lnTo>
                    <a:pt x="160747" y="3157473"/>
                  </a:lnTo>
                  <a:lnTo>
                    <a:pt x="160747" y="3055873"/>
                  </a:lnTo>
                  <a:lnTo>
                    <a:pt x="16407243" y="3055873"/>
                  </a:lnTo>
                  <a:lnTo>
                    <a:pt x="16407243" y="3157473"/>
                  </a:lnTo>
                  <a:lnTo>
                    <a:pt x="16296126" y="3084067"/>
                  </a:lnTo>
                  <a:lnTo>
                    <a:pt x="17139647" y="2574797"/>
                  </a:lnTo>
                  <a:lnTo>
                    <a:pt x="17250763" y="2648203"/>
                  </a:lnTo>
                  <a:lnTo>
                    <a:pt x="17090016" y="2648203"/>
                  </a:lnTo>
                  <a:lnTo>
                    <a:pt x="17090016" y="101600"/>
                  </a:lnTo>
                  <a:lnTo>
                    <a:pt x="17250763" y="101600"/>
                  </a:lnTo>
                  <a:lnTo>
                    <a:pt x="17250763" y="203200"/>
                  </a:lnTo>
                  <a:lnTo>
                    <a:pt x="160747" y="203200"/>
                  </a:lnTo>
                  <a:close/>
                </a:path>
              </a:pathLst>
            </a:custGeom>
            <a:solidFill>
              <a:srgbClr val="00B0F0"/>
            </a:solidFill>
          </p:spPr>
          <p:txBody>
            <a:bodyPr/>
            <a:lstStyle/>
            <a:p>
              <a:endParaRPr lang="en-US"/>
            </a:p>
          </p:txBody>
        </p:sp>
        <p:sp>
          <p:nvSpPr>
            <p:cNvPr id="32" name="Freeform 32"/>
            <p:cNvSpPr/>
            <p:nvPr/>
          </p:nvSpPr>
          <p:spPr>
            <a:xfrm>
              <a:off x="16246846" y="2546605"/>
              <a:ext cx="1162127" cy="712507"/>
            </a:xfrm>
            <a:custGeom>
              <a:avLst/>
              <a:gdLst/>
              <a:ahLst/>
              <a:cxnLst/>
              <a:rect l="l" t="t" r="r" b="b"/>
              <a:pathLst>
                <a:path w="1162127" h="712507">
                  <a:moveTo>
                    <a:pt x="5075" y="585214"/>
                  </a:moveTo>
                  <a:lnTo>
                    <a:pt x="173860" y="177798"/>
                  </a:lnTo>
                  <a:cubicBezTo>
                    <a:pt x="188931" y="141476"/>
                    <a:pt x="234340" y="113409"/>
                    <a:pt x="292010" y="104646"/>
                  </a:cubicBezTo>
                  <a:lnTo>
                    <a:pt x="966945" y="2792"/>
                  </a:lnTo>
                  <a:cubicBezTo>
                    <a:pt x="1037674" y="-7876"/>
                    <a:pt x="1110814" y="12698"/>
                    <a:pt x="1145375" y="53084"/>
                  </a:cubicBezTo>
                  <a:cubicBezTo>
                    <a:pt x="1174360" y="93470"/>
                    <a:pt x="1166614" y="143381"/>
                    <a:pt x="1115235" y="175131"/>
                  </a:cubicBezTo>
                  <a:lnTo>
                    <a:pt x="271715" y="684400"/>
                  </a:lnTo>
                  <a:cubicBezTo>
                    <a:pt x="219673" y="715770"/>
                    <a:pt x="141109" y="721485"/>
                    <a:pt x="79221" y="698498"/>
                  </a:cubicBezTo>
                  <a:cubicBezTo>
                    <a:pt x="17332" y="675511"/>
                    <a:pt x="-13009" y="629155"/>
                    <a:pt x="5277" y="585214"/>
                  </a:cubicBezTo>
                  <a:moveTo>
                    <a:pt x="316321" y="636649"/>
                  </a:moveTo>
                  <a:lnTo>
                    <a:pt x="160799" y="610868"/>
                  </a:lnTo>
                  <a:lnTo>
                    <a:pt x="49682" y="537462"/>
                  </a:lnTo>
                  <a:lnTo>
                    <a:pt x="893202" y="28192"/>
                  </a:lnTo>
                  <a:lnTo>
                    <a:pt x="1004318" y="101598"/>
                  </a:lnTo>
                  <a:lnTo>
                    <a:pt x="1041694" y="200404"/>
                  </a:lnTo>
                  <a:lnTo>
                    <a:pt x="366757" y="302258"/>
                  </a:lnTo>
                  <a:lnTo>
                    <a:pt x="329383" y="203452"/>
                  </a:lnTo>
                  <a:lnTo>
                    <a:pt x="484906" y="229233"/>
                  </a:lnTo>
                  <a:lnTo>
                    <a:pt x="316121" y="636649"/>
                  </a:lnTo>
                  <a:close/>
                </a:path>
              </a:pathLst>
            </a:custGeom>
            <a:solidFill>
              <a:srgbClr val="00B0F0"/>
            </a:solidFill>
          </p:spPr>
          <p:txBody>
            <a:bodyPr/>
            <a:lstStyle/>
            <a:p>
              <a:endParaRPr lang="en-US"/>
            </a:p>
          </p:txBody>
        </p:sp>
        <p:sp>
          <p:nvSpPr>
            <p:cNvPr id="33" name="Freeform 33"/>
            <p:cNvSpPr/>
            <p:nvPr/>
          </p:nvSpPr>
          <p:spPr>
            <a:xfrm>
              <a:off x="0" y="0"/>
              <a:ext cx="17411681" cy="3259200"/>
            </a:xfrm>
            <a:custGeom>
              <a:avLst/>
              <a:gdLst/>
              <a:ahLst/>
              <a:cxnLst/>
              <a:rect l="l" t="t" r="r" b="b"/>
              <a:pathLst>
                <a:path w="17411681" h="3259200">
                  <a:moveTo>
                    <a:pt x="16251921" y="3131819"/>
                  </a:moveTo>
                  <a:lnTo>
                    <a:pt x="16420706" y="2724403"/>
                  </a:lnTo>
                  <a:cubicBezTo>
                    <a:pt x="16435777" y="2688081"/>
                    <a:pt x="16481186" y="2660014"/>
                    <a:pt x="16538856" y="2651251"/>
                  </a:cubicBezTo>
                  <a:lnTo>
                    <a:pt x="17213791" y="2549397"/>
                  </a:lnTo>
                  <a:cubicBezTo>
                    <a:pt x="17284520" y="2538729"/>
                    <a:pt x="17357660" y="2559303"/>
                    <a:pt x="17392221" y="2599689"/>
                  </a:cubicBezTo>
                  <a:cubicBezTo>
                    <a:pt x="17421206" y="2640075"/>
                    <a:pt x="17413460" y="2689986"/>
                    <a:pt x="17362081" y="2721736"/>
                  </a:cubicBezTo>
                  <a:lnTo>
                    <a:pt x="16518561" y="3231005"/>
                  </a:lnTo>
                  <a:cubicBezTo>
                    <a:pt x="16488621" y="3249039"/>
                    <a:pt x="16448836" y="3259200"/>
                    <a:pt x="16407445" y="3259200"/>
                  </a:cubicBezTo>
                  <a:lnTo>
                    <a:pt x="160747" y="3259200"/>
                  </a:lnTo>
                  <a:cubicBezTo>
                    <a:pt x="71934" y="3259200"/>
                    <a:pt x="0" y="3213733"/>
                    <a:pt x="0" y="3157600"/>
                  </a:cubicBezTo>
                  <a:lnTo>
                    <a:pt x="0" y="101600"/>
                  </a:lnTo>
                  <a:cubicBezTo>
                    <a:pt x="0" y="45466"/>
                    <a:pt x="71934" y="0"/>
                    <a:pt x="160747" y="0"/>
                  </a:cubicBezTo>
                  <a:lnTo>
                    <a:pt x="17250964" y="0"/>
                  </a:lnTo>
                  <a:cubicBezTo>
                    <a:pt x="17339776" y="0"/>
                    <a:pt x="17411681" y="45466"/>
                    <a:pt x="17411681" y="101600"/>
                  </a:cubicBezTo>
                  <a:lnTo>
                    <a:pt x="17411681" y="2648203"/>
                  </a:lnTo>
                  <a:lnTo>
                    <a:pt x="17090217" y="2648203"/>
                  </a:lnTo>
                  <a:lnTo>
                    <a:pt x="17090217" y="101600"/>
                  </a:lnTo>
                  <a:lnTo>
                    <a:pt x="17250964" y="101600"/>
                  </a:lnTo>
                  <a:lnTo>
                    <a:pt x="17250964" y="203200"/>
                  </a:lnTo>
                  <a:lnTo>
                    <a:pt x="160747" y="203200"/>
                  </a:lnTo>
                  <a:lnTo>
                    <a:pt x="160747" y="101600"/>
                  </a:lnTo>
                  <a:lnTo>
                    <a:pt x="321494" y="101600"/>
                  </a:lnTo>
                  <a:lnTo>
                    <a:pt x="321494" y="3157473"/>
                  </a:lnTo>
                  <a:lnTo>
                    <a:pt x="160747" y="3157473"/>
                  </a:lnTo>
                  <a:lnTo>
                    <a:pt x="160747" y="3055873"/>
                  </a:lnTo>
                  <a:lnTo>
                    <a:pt x="16407243" y="3055873"/>
                  </a:lnTo>
                  <a:lnTo>
                    <a:pt x="16407243" y="3157473"/>
                  </a:lnTo>
                  <a:lnTo>
                    <a:pt x="16296126" y="3084067"/>
                  </a:lnTo>
                  <a:lnTo>
                    <a:pt x="17139647" y="2574797"/>
                  </a:lnTo>
                  <a:lnTo>
                    <a:pt x="17250763" y="2648203"/>
                  </a:lnTo>
                  <a:lnTo>
                    <a:pt x="17288137" y="2747009"/>
                  </a:lnTo>
                  <a:lnTo>
                    <a:pt x="16613200" y="2848863"/>
                  </a:lnTo>
                  <a:lnTo>
                    <a:pt x="16575827" y="2750057"/>
                  </a:lnTo>
                  <a:lnTo>
                    <a:pt x="16731349" y="2775838"/>
                  </a:lnTo>
                  <a:lnTo>
                    <a:pt x="16562564" y="3183253"/>
                  </a:lnTo>
                  <a:close/>
                </a:path>
              </a:pathLst>
            </a:custGeom>
            <a:solidFill>
              <a:srgbClr val="00B0F0"/>
            </a:solidFill>
          </p:spPr>
          <p:txBody>
            <a:bodyPr/>
            <a:lstStyle/>
            <a:p>
              <a:endParaRPr lang="en-US"/>
            </a:p>
          </p:txBody>
        </p:sp>
        <p:sp>
          <p:nvSpPr>
            <p:cNvPr id="34" name="TextBox 34"/>
            <p:cNvSpPr txBox="1"/>
            <p:nvPr/>
          </p:nvSpPr>
          <p:spPr>
            <a:xfrm>
              <a:off x="0" y="-9525"/>
              <a:ext cx="17411631" cy="3268661"/>
            </a:xfrm>
            <a:prstGeom prst="rect">
              <a:avLst/>
            </a:prstGeom>
          </p:spPr>
          <p:txBody>
            <a:bodyPr lIns="50800" tIns="50800" rIns="50800" bIns="50800" rtlCol="0" anchor="ctr"/>
            <a:lstStyle/>
            <a:p>
              <a:pPr algn="l">
                <a:lnSpc>
                  <a:spcPts val="3240"/>
                </a:lnSpc>
              </a:pPr>
              <a:r>
                <a:rPr lang="en-US" sz="2700" u="sng" spc="10">
                  <a:solidFill>
                    <a:srgbClr val="D5F1FC"/>
                  </a:solidFill>
                  <a:latin typeface="Barlow"/>
                  <a:ea typeface="Barlow"/>
                  <a:cs typeface="Barlow"/>
                  <a:sym typeface="Barlow"/>
                </a:rPr>
                <a:t>Objective: </a:t>
              </a:r>
              <a:r>
                <a:rPr lang="en-US" sz="2700" spc="10">
                  <a:solidFill>
                    <a:srgbClr val="D5F1FC"/>
                  </a:solidFill>
                  <a:latin typeface="Barlow"/>
                  <a:ea typeface="Barlow"/>
                  <a:cs typeface="Barlow"/>
                  <a:sym typeface="Barlow"/>
                </a:rPr>
                <a:t>To improve evidence-based policymaking and action to reduce air pollution from high-impact sectors and their effects on human health</a:t>
              </a:r>
            </a:p>
          </p:txBody>
        </p:sp>
      </p:grpSp>
      <p:grpSp>
        <p:nvGrpSpPr>
          <p:cNvPr id="35" name="Group 35"/>
          <p:cNvGrpSpPr/>
          <p:nvPr/>
        </p:nvGrpSpPr>
        <p:grpSpPr>
          <a:xfrm>
            <a:off x="0" y="118235"/>
            <a:ext cx="18288000" cy="2571750"/>
            <a:chOff x="0" y="0"/>
            <a:chExt cx="4816593" cy="677333"/>
          </a:xfrm>
        </p:grpSpPr>
        <p:sp>
          <p:nvSpPr>
            <p:cNvPr id="36" name="Freeform 36"/>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37" name="TextBox 37"/>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38" name="Group 38"/>
          <p:cNvGrpSpPr/>
          <p:nvPr/>
        </p:nvGrpSpPr>
        <p:grpSpPr>
          <a:xfrm>
            <a:off x="14804679" y="419418"/>
            <a:ext cx="2454621" cy="1732915"/>
            <a:chOff x="0" y="0"/>
            <a:chExt cx="1759826" cy="1242403"/>
          </a:xfrm>
        </p:grpSpPr>
        <p:sp>
          <p:nvSpPr>
            <p:cNvPr id="39" name="Freeform 39"/>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4"/>
              <a:stretch>
                <a:fillRect b="-1805"/>
              </a:stretch>
            </a:blipFill>
          </p:spPr>
          <p:txBody>
            <a:bodyPr/>
            <a:lstStyle/>
            <a:p>
              <a:endParaRPr lang="en-US"/>
            </a:p>
          </p:txBody>
        </p:sp>
      </p:grpSp>
      <p:sp>
        <p:nvSpPr>
          <p:cNvPr id="40" name="TextBox 40"/>
          <p:cNvSpPr txBox="1"/>
          <p:nvPr/>
        </p:nvSpPr>
        <p:spPr>
          <a:xfrm>
            <a:off x="773460" y="437832"/>
            <a:ext cx="13844768" cy="17145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POLICY ACTION: HEALTH IMPACTS </a:t>
            </a:r>
          </a:p>
          <a:p>
            <a:pPr algn="l">
              <a:lnSpc>
                <a:spcPts val="6600"/>
              </a:lnSpc>
            </a:pPr>
            <a:r>
              <a:rPr lang="en-US" sz="6000" b="1">
                <a:solidFill>
                  <a:srgbClr val="FFFFFF"/>
                </a:solidFill>
                <a:latin typeface="Barlow Bold"/>
                <a:ea typeface="Barlow Bold"/>
                <a:cs typeface="Barlow Bold"/>
                <a:sym typeface="Barlow Bold"/>
              </a:rPr>
              <a:t>OF AIR POLLUTION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2798268" y="3675733"/>
            <a:ext cx="4096189" cy="5582567"/>
            <a:chOff x="0" y="0"/>
            <a:chExt cx="7993050" cy="10893476"/>
          </a:xfrm>
        </p:grpSpPr>
        <p:sp>
          <p:nvSpPr>
            <p:cNvPr id="3" name="Freeform 3"/>
            <p:cNvSpPr/>
            <p:nvPr/>
          </p:nvSpPr>
          <p:spPr>
            <a:xfrm>
              <a:off x="0" y="0"/>
              <a:ext cx="7992999" cy="10893425"/>
            </a:xfrm>
            <a:custGeom>
              <a:avLst/>
              <a:gdLst/>
              <a:ahLst/>
              <a:cxnLst/>
              <a:rect l="l" t="t" r="r" b="b"/>
              <a:pathLst>
                <a:path w="7992999" h="10893425">
                  <a:moveTo>
                    <a:pt x="0" y="0"/>
                  </a:moveTo>
                  <a:lnTo>
                    <a:pt x="7992999" y="0"/>
                  </a:lnTo>
                  <a:lnTo>
                    <a:pt x="7992999" y="10893425"/>
                  </a:lnTo>
                  <a:lnTo>
                    <a:pt x="0" y="10893425"/>
                  </a:lnTo>
                  <a:lnTo>
                    <a:pt x="0" y="0"/>
                  </a:lnTo>
                  <a:close/>
                </a:path>
              </a:pathLst>
            </a:custGeom>
            <a:blipFill>
              <a:blip r:embed="rId2"/>
              <a:stretch>
                <a:fillRect/>
              </a:stretch>
            </a:blipFill>
          </p:spPr>
          <p:txBody>
            <a:bodyPr/>
            <a:lstStyle/>
            <a:p>
              <a:endParaRPr lang="en-US"/>
            </a:p>
          </p:txBody>
        </p:sp>
      </p:grpSp>
      <p:grpSp>
        <p:nvGrpSpPr>
          <p:cNvPr id="4" name="Group 4"/>
          <p:cNvGrpSpPr/>
          <p:nvPr/>
        </p:nvGrpSpPr>
        <p:grpSpPr>
          <a:xfrm>
            <a:off x="7632954" y="3675733"/>
            <a:ext cx="3799486" cy="5582567"/>
            <a:chOff x="0" y="0"/>
            <a:chExt cx="7764831" cy="11408829"/>
          </a:xfrm>
        </p:grpSpPr>
        <p:sp>
          <p:nvSpPr>
            <p:cNvPr id="5" name="Freeform 5"/>
            <p:cNvSpPr/>
            <p:nvPr/>
          </p:nvSpPr>
          <p:spPr>
            <a:xfrm>
              <a:off x="0" y="0"/>
              <a:ext cx="7764780" cy="11408791"/>
            </a:xfrm>
            <a:custGeom>
              <a:avLst/>
              <a:gdLst/>
              <a:ahLst/>
              <a:cxnLst/>
              <a:rect l="l" t="t" r="r" b="b"/>
              <a:pathLst>
                <a:path w="7764780" h="11408791">
                  <a:moveTo>
                    <a:pt x="0" y="0"/>
                  </a:moveTo>
                  <a:lnTo>
                    <a:pt x="7764780" y="0"/>
                  </a:lnTo>
                  <a:lnTo>
                    <a:pt x="7764780" y="11408791"/>
                  </a:lnTo>
                  <a:lnTo>
                    <a:pt x="0" y="11408791"/>
                  </a:lnTo>
                  <a:lnTo>
                    <a:pt x="0" y="0"/>
                  </a:lnTo>
                  <a:close/>
                </a:path>
              </a:pathLst>
            </a:custGeom>
            <a:blipFill>
              <a:blip r:embed="rId3"/>
              <a:stretch>
                <a:fillRect l="-3014" r="-3341"/>
              </a:stretch>
            </a:blipFill>
          </p:spPr>
          <p:txBody>
            <a:bodyPr/>
            <a:lstStyle/>
            <a:p>
              <a:endParaRPr lang="en-US"/>
            </a:p>
          </p:txBody>
        </p:sp>
      </p:grpSp>
      <p:grpSp>
        <p:nvGrpSpPr>
          <p:cNvPr id="6" name="Group 6"/>
          <p:cNvGrpSpPr/>
          <p:nvPr/>
        </p:nvGrpSpPr>
        <p:grpSpPr>
          <a:xfrm>
            <a:off x="12171540" y="3675733"/>
            <a:ext cx="3860449" cy="5431641"/>
            <a:chOff x="0" y="0"/>
            <a:chExt cx="7996530" cy="11251095"/>
          </a:xfrm>
        </p:grpSpPr>
        <p:sp>
          <p:nvSpPr>
            <p:cNvPr id="7" name="Freeform 7"/>
            <p:cNvSpPr/>
            <p:nvPr/>
          </p:nvSpPr>
          <p:spPr>
            <a:xfrm>
              <a:off x="0" y="0"/>
              <a:ext cx="7996555" cy="11251057"/>
            </a:xfrm>
            <a:custGeom>
              <a:avLst/>
              <a:gdLst/>
              <a:ahLst/>
              <a:cxnLst/>
              <a:rect l="l" t="t" r="r" b="b"/>
              <a:pathLst>
                <a:path w="7996555" h="11251057">
                  <a:moveTo>
                    <a:pt x="0" y="0"/>
                  </a:moveTo>
                  <a:lnTo>
                    <a:pt x="7996555" y="0"/>
                  </a:lnTo>
                  <a:lnTo>
                    <a:pt x="7996555" y="11251057"/>
                  </a:lnTo>
                  <a:lnTo>
                    <a:pt x="0" y="11251057"/>
                  </a:lnTo>
                  <a:lnTo>
                    <a:pt x="0" y="0"/>
                  </a:lnTo>
                  <a:close/>
                </a:path>
              </a:pathLst>
            </a:custGeom>
            <a:blipFill>
              <a:blip r:embed="rId4"/>
              <a:stretch>
                <a:fillRect t="-2" b="-2"/>
              </a:stretch>
            </a:blipFill>
          </p:spPr>
          <p:txBody>
            <a:bodyPr/>
            <a:lstStyle/>
            <a:p>
              <a:endParaRPr lang="en-US"/>
            </a:p>
          </p:txBody>
        </p:sp>
      </p:grpSp>
      <p:grpSp>
        <p:nvGrpSpPr>
          <p:cNvPr id="8" name="Group 8"/>
          <p:cNvGrpSpPr/>
          <p:nvPr/>
        </p:nvGrpSpPr>
        <p:grpSpPr>
          <a:xfrm>
            <a:off x="0" y="0"/>
            <a:ext cx="18288000" cy="2571750"/>
            <a:chOff x="0" y="0"/>
            <a:chExt cx="4816593" cy="677333"/>
          </a:xfrm>
        </p:grpSpPr>
        <p:sp>
          <p:nvSpPr>
            <p:cNvPr id="9" name="Freeform 9"/>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0" name="TextBox 10"/>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4804679" y="419418"/>
            <a:ext cx="2454621" cy="1732915"/>
            <a:chOff x="0" y="0"/>
            <a:chExt cx="1759826" cy="1242403"/>
          </a:xfrm>
        </p:grpSpPr>
        <p:sp>
          <p:nvSpPr>
            <p:cNvPr id="12" name="Freeform 12"/>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5"/>
              <a:stretch>
                <a:fillRect b="-1805"/>
              </a:stretch>
            </a:blipFill>
          </p:spPr>
          <p:txBody>
            <a:bodyPr/>
            <a:lstStyle/>
            <a:p>
              <a:endParaRPr lang="en-US"/>
            </a:p>
          </p:txBody>
        </p:sp>
      </p:grpSp>
      <p:sp>
        <p:nvSpPr>
          <p:cNvPr id="13" name="TextBox 13"/>
          <p:cNvSpPr txBox="1"/>
          <p:nvPr/>
        </p:nvSpPr>
        <p:spPr>
          <a:xfrm>
            <a:off x="773460" y="437832"/>
            <a:ext cx="13844768" cy="17145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POLICY ACTION: HEALTH IMPACTS </a:t>
            </a:r>
          </a:p>
          <a:p>
            <a:pPr algn="l">
              <a:lnSpc>
                <a:spcPts val="6600"/>
              </a:lnSpc>
            </a:pPr>
            <a:r>
              <a:rPr lang="en-US" sz="6000" b="1">
                <a:solidFill>
                  <a:srgbClr val="FFFFFF"/>
                </a:solidFill>
                <a:latin typeface="Barlow Bold"/>
                <a:ea typeface="Barlow Bold"/>
                <a:cs typeface="Barlow Bold"/>
                <a:sym typeface="Barlow Bold"/>
              </a:rPr>
              <a:t>OF AIR POLLUTION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TextBox 2"/>
          <p:cNvSpPr txBox="1"/>
          <p:nvPr/>
        </p:nvSpPr>
        <p:spPr>
          <a:xfrm>
            <a:off x="1028700" y="2923443"/>
            <a:ext cx="14856769" cy="2306873"/>
          </a:xfrm>
          <a:prstGeom prst="rect">
            <a:avLst/>
          </a:prstGeom>
        </p:spPr>
        <p:txBody>
          <a:bodyPr lIns="0" tIns="0" rIns="0" bIns="0" rtlCol="0" anchor="t">
            <a:spAutoFit/>
          </a:bodyPr>
          <a:lstStyle/>
          <a:p>
            <a:pPr algn="l">
              <a:lnSpc>
                <a:spcPts val="3671"/>
              </a:lnSpc>
            </a:pPr>
            <a:r>
              <a:rPr lang="en-US" sz="3059" b="1">
                <a:solidFill>
                  <a:srgbClr val="002395"/>
                </a:solidFill>
                <a:latin typeface="Barlow Bold"/>
                <a:ea typeface="Barlow Bold"/>
                <a:cs typeface="Barlow Bold"/>
                <a:sym typeface="Barlow Bold"/>
              </a:rPr>
              <a:t>Innovative circular economy approaches to agricultural and municipal waste management for better air quality in Asia-Pacific and the Western Balkans (UNDA16T)</a:t>
            </a:r>
          </a:p>
          <a:p>
            <a:pPr algn="l">
              <a:lnSpc>
                <a:spcPts val="3671"/>
              </a:lnSpc>
            </a:pPr>
            <a:endParaRPr lang="en-US" sz="3059" b="1">
              <a:solidFill>
                <a:srgbClr val="002395"/>
              </a:solidFill>
              <a:latin typeface="Barlow Bold"/>
              <a:ea typeface="Barlow Bold"/>
              <a:cs typeface="Barlow Bold"/>
              <a:sym typeface="Barlow Bold"/>
            </a:endParaRPr>
          </a:p>
          <a:p>
            <a:pPr marL="738199" lvl="1" indent="-369100" algn="l">
              <a:lnSpc>
                <a:spcPts val="3671"/>
              </a:lnSpc>
              <a:buFont typeface="Arial"/>
              <a:buChar char="•"/>
            </a:pPr>
            <a:r>
              <a:rPr lang="en-US" sz="3059" b="1">
                <a:solidFill>
                  <a:srgbClr val="002395"/>
                </a:solidFill>
                <a:latin typeface="Barlow Semi-Bold"/>
                <a:ea typeface="Barlow Semi-Bold"/>
                <a:cs typeface="Barlow Semi-Bold"/>
                <a:sym typeface="Barlow Semi-Bold"/>
              </a:rPr>
              <a:t>Implementation timeframe: January 2024 – December 2027</a:t>
            </a:r>
          </a:p>
          <a:p>
            <a:pPr marL="738199" lvl="1" indent="-369100" algn="l">
              <a:lnSpc>
                <a:spcPts val="3671"/>
              </a:lnSpc>
            </a:pPr>
            <a:endParaRPr lang="en-US" sz="3059" b="1">
              <a:solidFill>
                <a:srgbClr val="002395"/>
              </a:solidFill>
              <a:latin typeface="Barlow Semi-Bold"/>
              <a:ea typeface="Barlow Semi-Bold"/>
              <a:cs typeface="Barlow Semi-Bold"/>
              <a:sym typeface="Barlow Semi-Bold"/>
            </a:endParaRPr>
          </a:p>
        </p:txBody>
      </p:sp>
      <p:graphicFrame>
        <p:nvGraphicFramePr>
          <p:cNvPr id="3" name="Table 3"/>
          <p:cNvGraphicFramePr>
            <a:graphicFrameLocks noGrp="1"/>
          </p:cNvGraphicFramePr>
          <p:nvPr/>
        </p:nvGraphicFramePr>
        <p:xfrm>
          <a:off x="1028700" y="7221296"/>
          <a:ext cx="16230600" cy="2340414"/>
        </p:xfrm>
        <a:graphic>
          <a:graphicData uri="http://schemas.openxmlformats.org/drawingml/2006/table">
            <a:tbl>
              <a:tblPr/>
              <a:tblGrid>
                <a:gridCol w="7793356">
                  <a:extLst>
                    <a:ext uri="{9D8B030D-6E8A-4147-A177-3AD203B41FA5}">
                      <a16:colId xmlns:a16="http://schemas.microsoft.com/office/drawing/2014/main" val="20000"/>
                    </a:ext>
                  </a:extLst>
                </a:gridCol>
                <a:gridCol w="8437244">
                  <a:extLst>
                    <a:ext uri="{9D8B030D-6E8A-4147-A177-3AD203B41FA5}">
                      <a16:colId xmlns:a16="http://schemas.microsoft.com/office/drawing/2014/main" val="20001"/>
                    </a:ext>
                  </a:extLst>
                </a:gridCol>
              </a:tblGrid>
              <a:tr h="2340414">
                <a:tc>
                  <a:txBody>
                    <a:bodyPr/>
                    <a:lstStyle/>
                    <a:p>
                      <a:pPr algn="l">
                        <a:lnSpc>
                          <a:spcPts val="2879"/>
                        </a:lnSpc>
                        <a:defRPr/>
                      </a:pPr>
                      <a:r>
                        <a:rPr lang="en-US" sz="2400" b="1" spc="9">
                          <a:solidFill>
                            <a:srgbClr val="002395"/>
                          </a:solidFill>
                          <a:latin typeface="Barlow Bold"/>
                          <a:ea typeface="Barlow Bold"/>
                          <a:cs typeface="Barlow Bold"/>
                          <a:sym typeface="Barlow Bold"/>
                        </a:rPr>
                        <a:t>Outcome 1 (OC1): Strengthened capacities of the target countries to detect and reduce the air pollution from agriculture and waste management high emitting impact sectors</a:t>
                      </a:r>
                      <a:endParaRPr lang="en-US" sz="1100"/>
                    </a:p>
                  </a:txBody>
                  <a:tcPr marT="91440" marB="91440" anchor="ctr">
                    <a:lnL w="4762" cap="flat" cmpd="sng" algn="ctr">
                      <a:solidFill>
                        <a:srgbClr val="03ABED"/>
                      </a:solidFill>
                      <a:prstDash val="solid"/>
                      <a:round/>
                      <a:headEnd type="none" w="med" len="med"/>
                      <a:tailEnd type="none" w="med" len="med"/>
                    </a:lnL>
                    <a:lnR w="4762" cap="flat" cmpd="sng" algn="ctr">
                      <a:solidFill>
                        <a:srgbClr val="03ABED"/>
                      </a:solidFill>
                      <a:prstDash val="solid"/>
                      <a:round/>
                      <a:headEnd type="none" w="med" len="med"/>
                      <a:tailEnd type="none" w="med" len="med"/>
                    </a:lnR>
                    <a:lnT w="4762" cap="flat" cmpd="sng" algn="ctr">
                      <a:solidFill>
                        <a:srgbClr val="03ABED"/>
                      </a:solidFill>
                      <a:prstDash val="solid"/>
                      <a:round/>
                      <a:headEnd type="none" w="med" len="med"/>
                      <a:tailEnd type="none" w="med" len="med"/>
                    </a:lnT>
                    <a:lnB w="4762" cap="flat" cmpd="sng" algn="ctr">
                      <a:solidFill>
                        <a:srgbClr val="03ABED"/>
                      </a:solidFill>
                      <a:prstDash val="solid"/>
                      <a:round/>
                      <a:headEnd type="none" w="med" len="med"/>
                      <a:tailEnd type="none" w="med" len="med"/>
                    </a:lnB>
                  </a:tcPr>
                </a:tc>
                <a:tc>
                  <a:txBody>
                    <a:bodyPr/>
                    <a:lstStyle/>
                    <a:p>
                      <a:pPr algn="l">
                        <a:lnSpc>
                          <a:spcPts val="2879"/>
                        </a:lnSpc>
                        <a:defRPr/>
                      </a:pPr>
                      <a:r>
                        <a:rPr lang="en-US" sz="2400" b="1" spc="9">
                          <a:solidFill>
                            <a:srgbClr val="002395"/>
                          </a:solidFill>
                          <a:latin typeface="Barlow Bold"/>
                          <a:ea typeface="Barlow Bold"/>
                          <a:cs typeface="Barlow Bold"/>
                          <a:sym typeface="Barlow Bold"/>
                        </a:rPr>
                        <a:t>Outcome 2 (OC2): Enhanced capacity of the target countries for evidence-based policy making to reduce air pollution from agriculture and waste management high emitting impact sectors</a:t>
                      </a:r>
                      <a:endParaRPr lang="en-US" sz="1100"/>
                    </a:p>
                  </a:txBody>
                  <a:tcPr marT="91440" marB="91440" anchor="ctr">
                    <a:lnL w="4762" cap="flat" cmpd="sng" algn="ctr">
                      <a:solidFill>
                        <a:srgbClr val="03ABED"/>
                      </a:solidFill>
                      <a:prstDash val="solid"/>
                      <a:round/>
                      <a:headEnd type="none" w="med" len="med"/>
                      <a:tailEnd type="none" w="med" len="med"/>
                    </a:lnL>
                    <a:lnR w="4762" cap="flat" cmpd="sng" algn="ctr">
                      <a:solidFill>
                        <a:srgbClr val="03ABED"/>
                      </a:solidFill>
                      <a:prstDash val="solid"/>
                      <a:round/>
                      <a:headEnd type="none" w="med" len="med"/>
                      <a:tailEnd type="none" w="med" len="med"/>
                    </a:lnR>
                    <a:lnT w="4762" cap="flat" cmpd="sng" algn="ctr">
                      <a:solidFill>
                        <a:srgbClr val="03ABED"/>
                      </a:solidFill>
                      <a:prstDash val="solid"/>
                      <a:round/>
                      <a:headEnd type="none" w="med" len="med"/>
                      <a:tailEnd type="none" w="med" len="med"/>
                    </a:lnT>
                    <a:lnB w="4762" cap="flat" cmpd="sng" algn="ctr">
                      <a:solidFill>
                        <a:srgbClr val="03ABED"/>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
        <p:nvSpPr>
          <p:cNvPr id="4" name="TextBox 4"/>
          <p:cNvSpPr txBox="1"/>
          <p:nvPr/>
        </p:nvSpPr>
        <p:spPr>
          <a:xfrm>
            <a:off x="1028700" y="5249365"/>
            <a:ext cx="15748000" cy="1845544"/>
          </a:xfrm>
          <a:prstGeom prst="rect">
            <a:avLst/>
          </a:prstGeom>
        </p:spPr>
        <p:txBody>
          <a:bodyPr lIns="0" tIns="0" rIns="0" bIns="0" rtlCol="0" anchor="t">
            <a:spAutoFit/>
          </a:bodyPr>
          <a:lstStyle/>
          <a:p>
            <a:pPr algn="ctr">
              <a:lnSpc>
                <a:spcPts val="3492"/>
              </a:lnSpc>
            </a:pPr>
            <a:r>
              <a:rPr lang="en-US" sz="3036" b="1" spc="12">
                <a:solidFill>
                  <a:srgbClr val="00B0F0"/>
                </a:solidFill>
                <a:latin typeface="Canva Sans Bold"/>
                <a:ea typeface="Canva Sans Bold"/>
                <a:cs typeface="Canva Sans Bold"/>
                <a:sym typeface="Canva Sans Bold"/>
              </a:rPr>
              <a:t>OBJECTIVE</a:t>
            </a:r>
          </a:p>
          <a:p>
            <a:pPr algn="ctr">
              <a:lnSpc>
                <a:spcPts val="2917"/>
              </a:lnSpc>
            </a:pPr>
            <a:r>
              <a:rPr lang="en-US" sz="2536" b="1" spc="10">
                <a:solidFill>
                  <a:srgbClr val="002395"/>
                </a:solidFill>
                <a:latin typeface="Canva Sans Bold"/>
                <a:ea typeface="Canva Sans Bold"/>
                <a:cs typeface="Canva Sans Bold"/>
                <a:sym typeface="Canva Sans Bold"/>
              </a:rPr>
              <a:t>To promote policy solutions for circularity and sound agricultural and municipal waste management for improved urban air quality and resilience to health, economic and social shocks in selected beneficiary countries in Asia-Pacific and the Western Balkans</a:t>
            </a:r>
          </a:p>
          <a:p>
            <a:pPr algn="ctr">
              <a:lnSpc>
                <a:spcPts val="2572"/>
              </a:lnSpc>
            </a:pPr>
            <a:endParaRPr lang="en-US" sz="2536" b="1" spc="10">
              <a:solidFill>
                <a:srgbClr val="002395"/>
              </a:solidFill>
              <a:latin typeface="Canva Sans Bold"/>
              <a:ea typeface="Canva Sans Bold"/>
              <a:cs typeface="Canva Sans Bold"/>
              <a:sym typeface="Canva Sans Bold"/>
            </a:endParaRPr>
          </a:p>
        </p:txBody>
      </p:sp>
      <p:grpSp>
        <p:nvGrpSpPr>
          <p:cNvPr id="5" name="Group 5"/>
          <p:cNvGrpSpPr/>
          <p:nvPr/>
        </p:nvGrpSpPr>
        <p:grpSpPr>
          <a:xfrm>
            <a:off x="0" y="0"/>
            <a:ext cx="18288000" cy="2571750"/>
            <a:chOff x="0" y="0"/>
            <a:chExt cx="4816593" cy="677333"/>
          </a:xfrm>
        </p:grpSpPr>
        <p:sp>
          <p:nvSpPr>
            <p:cNvPr id="6" name="Freeform 6"/>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7" name="TextBox 7"/>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4804679" y="419418"/>
            <a:ext cx="2454621" cy="1732915"/>
            <a:chOff x="0" y="0"/>
            <a:chExt cx="1759826" cy="1242403"/>
          </a:xfrm>
        </p:grpSpPr>
        <p:sp>
          <p:nvSpPr>
            <p:cNvPr id="9" name="Freeform 9"/>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2"/>
              <a:stretch>
                <a:fillRect b="-1805"/>
              </a:stretch>
            </a:blipFill>
          </p:spPr>
          <p:txBody>
            <a:bodyPr/>
            <a:lstStyle/>
            <a:p>
              <a:endParaRPr lang="en-US"/>
            </a:p>
          </p:txBody>
        </p:sp>
      </p:grpSp>
      <p:sp>
        <p:nvSpPr>
          <p:cNvPr id="10" name="TextBox 10"/>
          <p:cNvSpPr txBox="1"/>
          <p:nvPr/>
        </p:nvSpPr>
        <p:spPr>
          <a:xfrm>
            <a:off x="818181" y="866775"/>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INNOVATIVE CIRCULAR ECONOMY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818181" y="3986172"/>
            <a:ext cx="16441119" cy="5036007"/>
            <a:chOff x="0" y="0"/>
            <a:chExt cx="27833513" cy="8525561"/>
          </a:xfrm>
        </p:grpSpPr>
        <p:sp>
          <p:nvSpPr>
            <p:cNvPr id="3" name="Freeform 3"/>
            <p:cNvSpPr/>
            <p:nvPr/>
          </p:nvSpPr>
          <p:spPr>
            <a:xfrm>
              <a:off x="0" y="0"/>
              <a:ext cx="27833538" cy="8525510"/>
            </a:xfrm>
            <a:custGeom>
              <a:avLst/>
              <a:gdLst/>
              <a:ahLst/>
              <a:cxnLst/>
              <a:rect l="l" t="t" r="r" b="b"/>
              <a:pathLst>
                <a:path w="27833538" h="8525510">
                  <a:moveTo>
                    <a:pt x="0" y="0"/>
                  </a:moveTo>
                  <a:lnTo>
                    <a:pt x="27833538" y="0"/>
                  </a:lnTo>
                  <a:lnTo>
                    <a:pt x="27833538" y="8525510"/>
                  </a:lnTo>
                  <a:lnTo>
                    <a:pt x="0" y="8525510"/>
                  </a:lnTo>
                  <a:lnTo>
                    <a:pt x="0" y="0"/>
                  </a:lnTo>
                  <a:close/>
                </a:path>
              </a:pathLst>
            </a:custGeom>
            <a:blipFill>
              <a:blip r:embed="rId2"/>
              <a:stretch>
                <a:fillRect t="-7166" b="-133783"/>
              </a:stretch>
            </a:blipFill>
          </p:spPr>
          <p:txBody>
            <a:bodyPr/>
            <a:lstStyle/>
            <a:p>
              <a:endParaRPr lang="en-US"/>
            </a:p>
          </p:txBody>
        </p:sp>
      </p:grpSp>
      <p:grpSp>
        <p:nvGrpSpPr>
          <p:cNvPr id="4" name="Group 4"/>
          <p:cNvGrpSpPr/>
          <p:nvPr/>
        </p:nvGrpSpPr>
        <p:grpSpPr>
          <a:xfrm>
            <a:off x="8721157" y="9220848"/>
            <a:ext cx="1101061" cy="971074"/>
            <a:chOff x="0" y="0"/>
            <a:chExt cx="1468082" cy="1294765"/>
          </a:xfrm>
        </p:grpSpPr>
        <p:sp>
          <p:nvSpPr>
            <p:cNvPr id="5" name="Freeform 5" descr="Immagine 31"/>
            <p:cNvSpPr/>
            <p:nvPr/>
          </p:nvSpPr>
          <p:spPr>
            <a:xfrm>
              <a:off x="0" y="0"/>
              <a:ext cx="1468120" cy="1294765"/>
            </a:xfrm>
            <a:custGeom>
              <a:avLst/>
              <a:gdLst/>
              <a:ahLst/>
              <a:cxnLst/>
              <a:rect l="l" t="t" r="r" b="b"/>
              <a:pathLst>
                <a:path w="1468120" h="1294765">
                  <a:moveTo>
                    <a:pt x="0" y="0"/>
                  </a:moveTo>
                  <a:lnTo>
                    <a:pt x="1468120" y="0"/>
                  </a:lnTo>
                  <a:lnTo>
                    <a:pt x="1468120" y="1294765"/>
                  </a:lnTo>
                  <a:lnTo>
                    <a:pt x="0" y="1294765"/>
                  </a:lnTo>
                  <a:lnTo>
                    <a:pt x="0" y="0"/>
                  </a:lnTo>
                  <a:close/>
                </a:path>
              </a:pathLst>
            </a:custGeom>
            <a:blipFill>
              <a:blip r:embed="rId3"/>
              <a:stretch>
                <a:fillRect r="-107468" b="-13274"/>
              </a:stretch>
            </a:blipFill>
          </p:spPr>
          <p:txBody>
            <a:bodyPr/>
            <a:lstStyle/>
            <a:p>
              <a:endParaRPr lang="en-US"/>
            </a:p>
          </p:txBody>
        </p:sp>
      </p:grpSp>
      <p:grpSp>
        <p:nvGrpSpPr>
          <p:cNvPr id="6" name="Group 6"/>
          <p:cNvGrpSpPr/>
          <p:nvPr/>
        </p:nvGrpSpPr>
        <p:grpSpPr>
          <a:xfrm>
            <a:off x="1611834" y="4194001"/>
            <a:ext cx="4432116" cy="3861940"/>
            <a:chOff x="0" y="0"/>
            <a:chExt cx="5909488" cy="5149253"/>
          </a:xfrm>
        </p:grpSpPr>
        <p:sp>
          <p:nvSpPr>
            <p:cNvPr id="7" name="Freeform 7"/>
            <p:cNvSpPr/>
            <p:nvPr/>
          </p:nvSpPr>
          <p:spPr>
            <a:xfrm>
              <a:off x="0" y="0"/>
              <a:ext cx="5909437" cy="5149215"/>
            </a:xfrm>
            <a:custGeom>
              <a:avLst/>
              <a:gdLst/>
              <a:ahLst/>
              <a:cxnLst/>
              <a:rect l="l" t="t" r="r" b="b"/>
              <a:pathLst>
                <a:path w="5909437" h="5149215">
                  <a:moveTo>
                    <a:pt x="0" y="2574671"/>
                  </a:moveTo>
                  <a:cubicBezTo>
                    <a:pt x="0" y="1152652"/>
                    <a:pt x="1322832" y="0"/>
                    <a:pt x="2954782" y="0"/>
                  </a:cubicBezTo>
                  <a:cubicBezTo>
                    <a:pt x="4586732" y="0"/>
                    <a:pt x="5909437" y="1152652"/>
                    <a:pt x="5909437" y="2574671"/>
                  </a:cubicBezTo>
                  <a:cubicBezTo>
                    <a:pt x="5909437" y="3996690"/>
                    <a:pt x="4586605" y="5149215"/>
                    <a:pt x="2954782" y="5149215"/>
                  </a:cubicBezTo>
                  <a:cubicBezTo>
                    <a:pt x="1322959" y="5149215"/>
                    <a:pt x="0" y="3996563"/>
                    <a:pt x="0" y="2574671"/>
                  </a:cubicBezTo>
                  <a:close/>
                </a:path>
              </a:pathLst>
            </a:custGeom>
            <a:solidFill>
              <a:srgbClr val="FCFEFF">
                <a:alpha val="24706"/>
              </a:srgbClr>
            </a:solidFill>
          </p:spPr>
          <p:txBody>
            <a:bodyPr/>
            <a:lstStyle/>
            <a:p>
              <a:endParaRPr lang="en-US"/>
            </a:p>
          </p:txBody>
        </p:sp>
      </p:grpSp>
      <p:grpSp>
        <p:nvGrpSpPr>
          <p:cNvPr id="8" name="Group 8"/>
          <p:cNvGrpSpPr/>
          <p:nvPr/>
        </p:nvGrpSpPr>
        <p:grpSpPr>
          <a:xfrm>
            <a:off x="2391192" y="4735253"/>
            <a:ext cx="3146689" cy="2743508"/>
            <a:chOff x="0" y="0"/>
            <a:chExt cx="4195585" cy="3658011"/>
          </a:xfrm>
        </p:grpSpPr>
        <p:sp>
          <p:nvSpPr>
            <p:cNvPr id="9" name="Freeform 9"/>
            <p:cNvSpPr/>
            <p:nvPr/>
          </p:nvSpPr>
          <p:spPr>
            <a:xfrm>
              <a:off x="0" y="0"/>
              <a:ext cx="4195579" cy="3658015"/>
            </a:xfrm>
            <a:custGeom>
              <a:avLst/>
              <a:gdLst/>
              <a:ahLst/>
              <a:cxnLst/>
              <a:rect l="l" t="t" r="r" b="b"/>
              <a:pathLst>
                <a:path w="4195579" h="3658015">
                  <a:moveTo>
                    <a:pt x="0" y="0"/>
                  </a:moveTo>
                  <a:lnTo>
                    <a:pt x="4195579" y="0"/>
                  </a:lnTo>
                  <a:lnTo>
                    <a:pt x="4195579" y="3658015"/>
                  </a:lnTo>
                  <a:lnTo>
                    <a:pt x="0" y="3658015"/>
                  </a:lnTo>
                  <a:close/>
                </a:path>
              </a:pathLst>
            </a:custGeom>
            <a:blipFill>
              <a:blip r:embed="rId4">
                <a:alphaModFix amt="0"/>
              </a:blip>
              <a:stretch>
                <a:fillRect l="-61864" r="-61864"/>
              </a:stretch>
            </a:blipFill>
          </p:spPr>
          <p:txBody>
            <a:bodyPr/>
            <a:lstStyle/>
            <a:p>
              <a:endParaRPr lang="en-US"/>
            </a:p>
          </p:txBody>
        </p:sp>
        <p:sp>
          <p:nvSpPr>
            <p:cNvPr id="10" name="TextBox 10"/>
            <p:cNvSpPr txBox="1"/>
            <p:nvPr/>
          </p:nvSpPr>
          <p:spPr>
            <a:xfrm>
              <a:off x="0" y="47625"/>
              <a:ext cx="4195585" cy="3610386"/>
            </a:xfrm>
            <a:prstGeom prst="rect">
              <a:avLst/>
            </a:prstGeom>
          </p:spPr>
          <p:txBody>
            <a:bodyPr lIns="0" tIns="0" rIns="0" bIns="0" rtlCol="0" anchor="ctr"/>
            <a:lstStyle/>
            <a:p>
              <a:pPr algn="ctr">
                <a:lnSpc>
                  <a:spcPts val="3888"/>
                </a:lnSpc>
              </a:pPr>
              <a:r>
                <a:rPr lang="en-US" sz="3600" b="1">
                  <a:solidFill>
                    <a:srgbClr val="FFFFFF"/>
                  </a:solidFill>
                  <a:latin typeface="Barlow Semi-Bold"/>
                  <a:ea typeface="Barlow Semi-Bold"/>
                  <a:cs typeface="Barlow Semi-Bold"/>
                  <a:sym typeface="Barlow Semi-Bold"/>
                </a:rPr>
                <a:t>1. Coordination, strengthening networks</a:t>
              </a:r>
            </a:p>
          </p:txBody>
        </p:sp>
      </p:grpSp>
      <p:grpSp>
        <p:nvGrpSpPr>
          <p:cNvPr id="11" name="Group 11"/>
          <p:cNvGrpSpPr/>
          <p:nvPr/>
        </p:nvGrpSpPr>
        <p:grpSpPr>
          <a:xfrm>
            <a:off x="11542600" y="4176037"/>
            <a:ext cx="4489390" cy="3861940"/>
            <a:chOff x="0" y="0"/>
            <a:chExt cx="5985853" cy="5149253"/>
          </a:xfrm>
        </p:grpSpPr>
        <p:sp>
          <p:nvSpPr>
            <p:cNvPr id="12" name="Freeform 12"/>
            <p:cNvSpPr/>
            <p:nvPr/>
          </p:nvSpPr>
          <p:spPr>
            <a:xfrm>
              <a:off x="0" y="0"/>
              <a:ext cx="5985891" cy="5149215"/>
            </a:xfrm>
            <a:custGeom>
              <a:avLst/>
              <a:gdLst/>
              <a:ahLst/>
              <a:cxnLst/>
              <a:rect l="l" t="t" r="r" b="b"/>
              <a:pathLst>
                <a:path w="5985891" h="5149215">
                  <a:moveTo>
                    <a:pt x="0" y="2574671"/>
                  </a:moveTo>
                  <a:cubicBezTo>
                    <a:pt x="0" y="1152652"/>
                    <a:pt x="1339977" y="0"/>
                    <a:pt x="2992882" y="0"/>
                  </a:cubicBezTo>
                  <a:cubicBezTo>
                    <a:pt x="4645787" y="0"/>
                    <a:pt x="5985891" y="1152652"/>
                    <a:pt x="5985891" y="2574671"/>
                  </a:cubicBezTo>
                  <a:cubicBezTo>
                    <a:pt x="5985891" y="3996690"/>
                    <a:pt x="4645914" y="5149215"/>
                    <a:pt x="2992882" y="5149215"/>
                  </a:cubicBezTo>
                  <a:cubicBezTo>
                    <a:pt x="1339850" y="5149215"/>
                    <a:pt x="0" y="3996563"/>
                    <a:pt x="0" y="2574671"/>
                  </a:cubicBezTo>
                  <a:close/>
                </a:path>
              </a:pathLst>
            </a:custGeom>
            <a:solidFill>
              <a:srgbClr val="03ABED">
                <a:alpha val="24706"/>
              </a:srgbClr>
            </a:solidFill>
          </p:spPr>
          <p:txBody>
            <a:bodyPr/>
            <a:lstStyle/>
            <a:p>
              <a:endParaRPr lang="en-US"/>
            </a:p>
          </p:txBody>
        </p:sp>
      </p:grpSp>
      <p:grpSp>
        <p:nvGrpSpPr>
          <p:cNvPr id="13" name="Group 13"/>
          <p:cNvGrpSpPr/>
          <p:nvPr/>
        </p:nvGrpSpPr>
        <p:grpSpPr>
          <a:xfrm>
            <a:off x="12193705" y="4753217"/>
            <a:ext cx="3187179" cy="2743508"/>
            <a:chOff x="0" y="0"/>
            <a:chExt cx="4249572" cy="3658011"/>
          </a:xfrm>
        </p:grpSpPr>
        <p:sp>
          <p:nvSpPr>
            <p:cNvPr id="14" name="Freeform 14"/>
            <p:cNvSpPr/>
            <p:nvPr/>
          </p:nvSpPr>
          <p:spPr>
            <a:xfrm>
              <a:off x="0" y="0"/>
              <a:ext cx="4249576" cy="3658015"/>
            </a:xfrm>
            <a:custGeom>
              <a:avLst/>
              <a:gdLst/>
              <a:ahLst/>
              <a:cxnLst/>
              <a:rect l="l" t="t" r="r" b="b"/>
              <a:pathLst>
                <a:path w="4249576" h="3658015">
                  <a:moveTo>
                    <a:pt x="0" y="0"/>
                  </a:moveTo>
                  <a:lnTo>
                    <a:pt x="4249576" y="0"/>
                  </a:lnTo>
                  <a:lnTo>
                    <a:pt x="4249576" y="3658015"/>
                  </a:lnTo>
                  <a:lnTo>
                    <a:pt x="0" y="3658015"/>
                  </a:lnTo>
                  <a:close/>
                </a:path>
              </a:pathLst>
            </a:custGeom>
            <a:blipFill>
              <a:blip r:embed="rId4">
                <a:alphaModFix amt="0"/>
              </a:blip>
              <a:stretch>
                <a:fillRect l="-60442" r="-60442"/>
              </a:stretch>
            </a:blipFill>
          </p:spPr>
          <p:txBody>
            <a:bodyPr/>
            <a:lstStyle/>
            <a:p>
              <a:endParaRPr lang="en-US"/>
            </a:p>
          </p:txBody>
        </p:sp>
        <p:sp>
          <p:nvSpPr>
            <p:cNvPr id="15" name="TextBox 15"/>
            <p:cNvSpPr txBox="1"/>
            <p:nvPr/>
          </p:nvSpPr>
          <p:spPr>
            <a:xfrm>
              <a:off x="0" y="47625"/>
              <a:ext cx="4249572" cy="3610386"/>
            </a:xfrm>
            <a:prstGeom prst="rect">
              <a:avLst/>
            </a:prstGeom>
          </p:spPr>
          <p:txBody>
            <a:bodyPr lIns="0" tIns="0" rIns="0" bIns="0" rtlCol="0" anchor="ctr"/>
            <a:lstStyle/>
            <a:p>
              <a:pPr algn="ctr">
                <a:lnSpc>
                  <a:spcPts val="3888"/>
                </a:lnSpc>
              </a:pPr>
              <a:r>
                <a:rPr lang="en-US" sz="3600" b="1">
                  <a:solidFill>
                    <a:srgbClr val="FCFEFF"/>
                  </a:solidFill>
                  <a:latin typeface="Barlow Semi-Bold"/>
                  <a:ea typeface="Barlow Semi-Bold"/>
                  <a:cs typeface="Barlow Semi-Bold"/>
                  <a:sym typeface="Barlow Semi-Bold"/>
                </a:rPr>
                <a:t>3. Pilot sites preliminary characterization </a:t>
              </a:r>
            </a:p>
          </p:txBody>
        </p:sp>
      </p:grpSp>
      <p:grpSp>
        <p:nvGrpSpPr>
          <p:cNvPr id="16" name="Group 16"/>
          <p:cNvGrpSpPr/>
          <p:nvPr/>
        </p:nvGrpSpPr>
        <p:grpSpPr>
          <a:xfrm>
            <a:off x="6678497" y="4176037"/>
            <a:ext cx="4085320" cy="3861940"/>
            <a:chOff x="0" y="0"/>
            <a:chExt cx="5447094" cy="5149253"/>
          </a:xfrm>
        </p:grpSpPr>
        <p:sp>
          <p:nvSpPr>
            <p:cNvPr id="17" name="Freeform 17"/>
            <p:cNvSpPr/>
            <p:nvPr/>
          </p:nvSpPr>
          <p:spPr>
            <a:xfrm>
              <a:off x="0" y="0"/>
              <a:ext cx="5447030" cy="5149215"/>
            </a:xfrm>
            <a:custGeom>
              <a:avLst/>
              <a:gdLst/>
              <a:ahLst/>
              <a:cxnLst/>
              <a:rect l="l" t="t" r="r" b="b"/>
              <a:pathLst>
                <a:path w="5447030" h="5149215">
                  <a:moveTo>
                    <a:pt x="0" y="2574671"/>
                  </a:moveTo>
                  <a:cubicBezTo>
                    <a:pt x="0" y="1152652"/>
                    <a:pt x="1219327" y="0"/>
                    <a:pt x="2723515" y="0"/>
                  </a:cubicBezTo>
                  <a:cubicBezTo>
                    <a:pt x="4227703" y="0"/>
                    <a:pt x="5447030" y="1152652"/>
                    <a:pt x="5447030" y="2574671"/>
                  </a:cubicBezTo>
                  <a:cubicBezTo>
                    <a:pt x="5447030" y="3996690"/>
                    <a:pt x="4227703" y="5149215"/>
                    <a:pt x="2723515" y="5149215"/>
                  </a:cubicBezTo>
                  <a:cubicBezTo>
                    <a:pt x="1219327" y="5149215"/>
                    <a:pt x="0" y="3996563"/>
                    <a:pt x="0" y="2574671"/>
                  </a:cubicBezTo>
                  <a:close/>
                </a:path>
              </a:pathLst>
            </a:custGeom>
            <a:solidFill>
              <a:srgbClr val="28B8F0">
                <a:alpha val="24706"/>
              </a:srgbClr>
            </a:solidFill>
          </p:spPr>
          <p:txBody>
            <a:bodyPr/>
            <a:lstStyle/>
            <a:p>
              <a:endParaRPr lang="en-US"/>
            </a:p>
          </p:txBody>
        </p:sp>
      </p:grpSp>
      <p:grpSp>
        <p:nvGrpSpPr>
          <p:cNvPr id="18" name="Group 18"/>
          <p:cNvGrpSpPr/>
          <p:nvPr/>
        </p:nvGrpSpPr>
        <p:grpSpPr>
          <a:xfrm>
            <a:off x="7428883" y="4524545"/>
            <a:ext cx="2901458" cy="2743508"/>
            <a:chOff x="0" y="0"/>
            <a:chExt cx="3868610" cy="3658011"/>
          </a:xfrm>
        </p:grpSpPr>
        <p:sp>
          <p:nvSpPr>
            <p:cNvPr id="19" name="Freeform 19"/>
            <p:cNvSpPr/>
            <p:nvPr/>
          </p:nvSpPr>
          <p:spPr>
            <a:xfrm>
              <a:off x="0" y="0"/>
              <a:ext cx="3868611" cy="3658015"/>
            </a:xfrm>
            <a:custGeom>
              <a:avLst/>
              <a:gdLst/>
              <a:ahLst/>
              <a:cxnLst/>
              <a:rect l="l" t="t" r="r" b="b"/>
              <a:pathLst>
                <a:path w="3868611" h="3658015">
                  <a:moveTo>
                    <a:pt x="0" y="0"/>
                  </a:moveTo>
                  <a:lnTo>
                    <a:pt x="3868611" y="0"/>
                  </a:lnTo>
                  <a:lnTo>
                    <a:pt x="3868611" y="3658015"/>
                  </a:lnTo>
                  <a:lnTo>
                    <a:pt x="0" y="3658015"/>
                  </a:lnTo>
                  <a:close/>
                </a:path>
              </a:pathLst>
            </a:custGeom>
            <a:blipFill>
              <a:blip r:embed="rId4">
                <a:alphaModFix amt="0"/>
              </a:blip>
              <a:stretch>
                <a:fillRect l="-71318" r="-71318"/>
              </a:stretch>
            </a:blipFill>
          </p:spPr>
          <p:txBody>
            <a:bodyPr/>
            <a:lstStyle/>
            <a:p>
              <a:endParaRPr lang="en-US"/>
            </a:p>
          </p:txBody>
        </p:sp>
        <p:sp>
          <p:nvSpPr>
            <p:cNvPr id="20" name="TextBox 20"/>
            <p:cNvSpPr txBox="1"/>
            <p:nvPr/>
          </p:nvSpPr>
          <p:spPr>
            <a:xfrm>
              <a:off x="0" y="47625"/>
              <a:ext cx="3868610" cy="3610386"/>
            </a:xfrm>
            <a:prstGeom prst="rect">
              <a:avLst/>
            </a:prstGeom>
          </p:spPr>
          <p:txBody>
            <a:bodyPr lIns="0" tIns="0" rIns="0" bIns="0" rtlCol="0" anchor="ctr"/>
            <a:lstStyle/>
            <a:p>
              <a:pPr algn="ctr">
                <a:lnSpc>
                  <a:spcPts val="3888"/>
                </a:lnSpc>
              </a:pPr>
              <a:r>
                <a:rPr lang="en-US" sz="3600" b="1">
                  <a:solidFill>
                    <a:srgbClr val="FCFEFF"/>
                  </a:solidFill>
                  <a:latin typeface="Barlow Semi-Bold"/>
                  <a:ea typeface="Barlow Semi-Bold"/>
                  <a:cs typeface="Barlow Semi-Bold"/>
                  <a:sym typeface="Barlow Semi-Bold"/>
                </a:rPr>
                <a:t>2. Strengthening capacities </a:t>
              </a:r>
            </a:p>
          </p:txBody>
        </p:sp>
      </p:grpSp>
      <p:grpSp>
        <p:nvGrpSpPr>
          <p:cNvPr id="21" name="Group 21"/>
          <p:cNvGrpSpPr/>
          <p:nvPr/>
        </p:nvGrpSpPr>
        <p:grpSpPr>
          <a:xfrm>
            <a:off x="818181" y="8446466"/>
            <a:ext cx="16441119" cy="1840534"/>
            <a:chOff x="0" y="0"/>
            <a:chExt cx="21921492" cy="2454045"/>
          </a:xfrm>
        </p:grpSpPr>
        <p:sp>
          <p:nvSpPr>
            <p:cNvPr id="22" name="Freeform 22"/>
            <p:cNvSpPr/>
            <p:nvPr/>
          </p:nvSpPr>
          <p:spPr>
            <a:xfrm>
              <a:off x="24106" y="12288"/>
              <a:ext cx="21873298" cy="2429424"/>
            </a:xfrm>
            <a:custGeom>
              <a:avLst/>
              <a:gdLst/>
              <a:ahLst/>
              <a:cxnLst/>
              <a:rect l="l" t="t" r="r" b="b"/>
              <a:pathLst>
                <a:path w="21873298" h="2429424">
                  <a:moveTo>
                    <a:pt x="0" y="0"/>
                  </a:moveTo>
                  <a:lnTo>
                    <a:pt x="21873298" y="0"/>
                  </a:lnTo>
                  <a:lnTo>
                    <a:pt x="21873298" y="2024489"/>
                  </a:lnTo>
                  <a:lnTo>
                    <a:pt x="21072715" y="2429424"/>
                  </a:lnTo>
                  <a:lnTo>
                    <a:pt x="0" y="2429424"/>
                  </a:lnTo>
                  <a:close/>
                </a:path>
              </a:pathLst>
            </a:custGeom>
            <a:solidFill>
              <a:srgbClr val="FFFFFF"/>
            </a:solidFill>
          </p:spPr>
          <p:txBody>
            <a:bodyPr/>
            <a:lstStyle/>
            <a:p>
              <a:endParaRPr lang="en-US"/>
            </a:p>
          </p:txBody>
        </p:sp>
        <p:sp>
          <p:nvSpPr>
            <p:cNvPr id="23" name="Freeform 23"/>
            <p:cNvSpPr/>
            <p:nvPr/>
          </p:nvSpPr>
          <p:spPr>
            <a:xfrm>
              <a:off x="21096639" y="2036777"/>
              <a:ext cx="800584" cy="404935"/>
            </a:xfrm>
            <a:custGeom>
              <a:avLst/>
              <a:gdLst/>
              <a:ahLst/>
              <a:cxnLst/>
              <a:rect l="l" t="t" r="r" b="b"/>
              <a:pathLst>
                <a:path w="800584" h="404935">
                  <a:moveTo>
                    <a:pt x="0" y="404935"/>
                  </a:moveTo>
                  <a:lnTo>
                    <a:pt x="160043" y="81024"/>
                  </a:lnTo>
                  <a:lnTo>
                    <a:pt x="800584" y="0"/>
                  </a:lnTo>
                  <a:close/>
                </a:path>
              </a:pathLst>
            </a:custGeom>
            <a:solidFill>
              <a:srgbClr val="CCCCCC"/>
            </a:solidFill>
          </p:spPr>
          <p:txBody>
            <a:bodyPr/>
            <a:lstStyle/>
            <a:p>
              <a:endParaRPr lang="en-US"/>
            </a:p>
          </p:txBody>
        </p:sp>
        <p:sp>
          <p:nvSpPr>
            <p:cNvPr id="24" name="Freeform 24"/>
            <p:cNvSpPr/>
            <p:nvPr/>
          </p:nvSpPr>
          <p:spPr>
            <a:xfrm>
              <a:off x="24106" y="12288"/>
              <a:ext cx="21873298" cy="2429424"/>
            </a:xfrm>
            <a:custGeom>
              <a:avLst/>
              <a:gdLst/>
              <a:ahLst/>
              <a:cxnLst/>
              <a:rect l="l" t="t" r="r" b="b"/>
              <a:pathLst>
                <a:path w="21873298" h="2429424">
                  <a:moveTo>
                    <a:pt x="21072533" y="2429424"/>
                  </a:moveTo>
                  <a:lnTo>
                    <a:pt x="21232576" y="2105513"/>
                  </a:lnTo>
                  <a:lnTo>
                    <a:pt x="21873117" y="2024489"/>
                  </a:lnTo>
                  <a:lnTo>
                    <a:pt x="21072533" y="2429424"/>
                  </a:lnTo>
                  <a:lnTo>
                    <a:pt x="0" y="2429424"/>
                  </a:lnTo>
                  <a:lnTo>
                    <a:pt x="0" y="0"/>
                  </a:lnTo>
                  <a:lnTo>
                    <a:pt x="21873298" y="0"/>
                  </a:lnTo>
                  <a:lnTo>
                    <a:pt x="21873298" y="2024489"/>
                  </a:lnTo>
                </a:path>
              </a:pathLst>
            </a:custGeom>
            <a:solidFill>
              <a:srgbClr val="CCCCCC"/>
            </a:solidFill>
          </p:spPr>
          <p:txBody>
            <a:bodyPr/>
            <a:lstStyle/>
            <a:p>
              <a:endParaRPr lang="en-US"/>
            </a:p>
          </p:txBody>
        </p:sp>
        <p:sp>
          <p:nvSpPr>
            <p:cNvPr id="25" name="Freeform 25"/>
            <p:cNvSpPr/>
            <p:nvPr/>
          </p:nvSpPr>
          <p:spPr>
            <a:xfrm>
              <a:off x="0" y="0"/>
              <a:ext cx="21921504" cy="2454109"/>
            </a:xfrm>
            <a:custGeom>
              <a:avLst/>
              <a:gdLst/>
              <a:ahLst/>
              <a:cxnLst/>
              <a:rect l="l" t="t" r="r" b="b"/>
              <a:pathLst>
                <a:path w="21921504" h="2454109">
                  <a:moveTo>
                    <a:pt x="24106" y="0"/>
                  </a:moveTo>
                  <a:lnTo>
                    <a:pt x="21897404" y="0"/>
                  </a:lnTo>
                  <a:cubicBezTo>
                    <a:pt x="21910816" y="0"/>
                    <a:pt x="21921504" y="5543"/>
                    <a:pt x="21921504" y="12288"/>
                  </a:cubicBezTo>
                  <a:lnTo>
                    <a:pt x="21921504" y="2036777"/>
                  </a:lnTo>
                  <a:cubicBezTo>
                    <a:pt x="21921504" y="2040103"/>
                    <a:pt x="21918974" y="2043244"/>
                    <a:pt x="21914442" y="2045554"/>
                  </a:cubicBezTo>
                  <a:lnTo>
                    <a:pt x="21113859" y="2450489"/>
                  </a:lnTo>
                  <a:cubicBezTo>
                    <a:pt x="21109327" y="2452798"/>
                    <a:pt x="21103166" y="2454109"/>
                    <a:pt x="21096821" y="2454109"/>
                  </a:cubicBezTo>
                  <a:lnTo>
                    <a:pt x="24106" y="2454109"/>
                  </a:lnTo>
                  <a:cubicBezTo>
                    <a:pt x="10694" y="2454109"/>
                    <a:pt x="0" y="2448548"/>
                    <a:pt x="0" y="2441804"/>
                  </a:cubicBezTo>
                  <a:lnTo>
                    <a:pt x="0" y="12288"/>
                  </a:lnTo>
                  <a:cubicBezTo>
                    <a:pt x="0" y="5543"/>
                    <a:pt x="10875" y="0"/>
                    <a:pt x="24106" y="0"/>
                  </a:cubicBezTo>
                  <a:moveTo>
                    <a:pt x="24106" y="24667"/>
                  </a:moveTo>
                  <a:lnTo>
                    <a:pt x="24106" y="12288"/>
                  </a:lnTo>
                  <a:lnTo>
                    <a:pt x="48394" y="12288"/>
                  </a:lnTo>
                  <a:lnTo>
                    <a:pt x="48394" y="2441712"/>
                  </a:lnTo>
                  <a:lnTo>
                    <a:pt x="24106" y="2441712"/>
                  </a:lnTo>
                  <a:lnTo>
                    <a:pt x="24106" y="2429424"/>
                  </a:lnTo>
                  <a:lnTo>
                    <a:pt x="21096639" y="2429424"/>
                  </a:lnTo>
                  <a:lnTo>
                    <a:pt x="21096639" y="2441712"/>
                  </a:lnTo>
                  <a:lnTo>
                    <a:pt x="21079602" y="2432935"/>
                  </a:lnTo>
                  <a:lnTo>
                    <a:pt x="21880184" y="2028000"/>
                  </a:lnTo>
                  <a:lnTo>
                    <a:pt x="21897223" y="2036777"/>
                  </a:lnTo>
                  <a:lnTo>
                    <a:pt x="21873115" y="2036777"/>
                  </a:lnTo>
                  <a:lnTo>
                    <a:pt x="21873115" y="12288"/>
                  </a:lnTo>
                  <a:lnTo>
                    <a:pt x="21897223" y="12288"/>
                  </a:lnTo>
                  <a:lnTo>
                    <a:pt x="21897223" y="24667"/>
                  </a:lnTo>
                  <a:lnTo>
                    <a:pt x="24106" y="24667"/>
                  </a:lnTo>
                  <a:close/>
                </a:path>
              </a:pathLst>
            </a:custGeom>
            <a:solidFill>
              <a:srgbClr val="4472C4"/>
            </a:solidFill>
          </p:spPr>
          <p:txBody>
            <a:bodyPr/>
            <a:lstStyle/>
            <a:p>
              <a:endParaRPr lang="en-US"/>
            </a:p>
          </p:txBody>
        </p:sp>
        <p:sp>
          <p:nvSpPr>
            <p:cNvPr id="26" name="Freeform 26"/>
            <p:cNvSpPr/>
            <p:nvPr/>
          </p:nvSpPr>
          <p:spPr>
            <a:xfrm>
              <a:off x="21072496" y="2024512"/>
              <a:ext cx="848519" cy="429771"/>
            </a:xfrm>
            <a:custGeom>
              <a:avLst/>
              <a:gdLst/>
              <a:ahLst/>
              <a:cxnLst/>
              <a:rect l="l" t="t" r="r" b="b"/>
              <a:pathLst>
                <a:path w="848519" h="429771">
                  <a:moveTo>
                    <a:pt x="763" y="414243"/>
                  </a:moveTo>
                  <a:lnTo>
                    <a:pt x="160806" y="90332"/>
                  </a:lnTo>
                  <a:cubicBezTo>
                    <a:pt x="162981" y="85898"/>
                    <a:pt x="169688" y="82479"/>
                    <a:pt x="178390" y="81371"/>
                  </a:cubicBezTo>
                  <a:lnTo>
                    <a:pt x="818927" y="347"/>
                  </a:lnTo>
                  <a:cubicBezTo>
                    <a:pt x="829438" y="-947"/>
                    <a:pt x="840495" y="1455"/>
                    <a:pt x="845752" y="6260"/>
                  </a:cubicBezTo>
                  <a:cubicBezTo>
                    <a:pt x="850406" y="11064"/>
                    <a:pt x="849262" y="17161"/>
                    <a:pt x="841765" y="21042"/>
                  </a:cubicBezTo>
                  <a:lnTo>
                    <a:pt x="41181" y="425976"/>
                  </a:lnTo>
                  <a:cubicBezTo>
                    <a:pt x="33389" y="429978"/>
                    <a:pt x="21607" y="431121"/>
                    <a:pt x="12181" y="427917"/>
                  </a:cubicBezTo>
                  <a:cubicBezTo>
                    <a:pt x="2757" y="425145"/>
                    <a:pt x="-1956" y="419602"/>
                    <a:pt x="763" y="414243"/>
                  </a:cubicBezTo>
                  <a:moveTo>
                    <a:pt x="47706" y="420248"/>
                  </a:moveTo>
                  <a:lnTo>
                    <a:pt x="24326" y="417200"/>
                  </a:lnTo>
                  <a:lnTo>
                    <a:pt x="7287" y="408423"/>
                  </a:lnTo>
                  <a:lnTo>
                    <a:pt x="807871" y="3488"/>
                  </a:lnTo>
                  <a:lnTo>
                    <a:pt x="824908" y="12265"/>
                  </a:lnTo>
                  <a:lnTo>
                    <a:pt x="830710" y="24183"/>
                  </a:lnTo>
                  <a:lnTo>
                    <a:pt x="190169" y="105207"/>
                  </a:lnTo>
                  <a:lnTo>
                    <a:pt x="184369" y="93289"/>
                  </a:lnTo>
                  <a:lnTo>
                    <a:pt x="207752" y="96337"/>
                  </a:lnTo>
                  <a:lnTo>
                    <a:pt x="47706" y="420248"/>
                  </a:lnTo>
                  <a:close/>
                </a:path>
              </a:pathLst>
            </a:custGeom>
            <a:solidFill>
              <a:srgbClr val="4472C4"/>
            </a:solidFill>
          </p:spPr>
          <p:txBody>
            <a:bodyPr/>
            <a:lstStyle/>
            <a:p>
              <a:endParaRPr lang="en-US"/>
            </a:p>
          </p:txBody>
        </p:sp>
        <p:sp>
          <p:nvSpPr>
            <p:cNvPr id="27" name="Freeform 27"/>
            <p:cNvSpPr/>
            <p:nvPr/>
          </p:nvSpPr>
          <p:spPr>
            <a:xfrm>
              <a:off x="0" y="0"/>
              <a:ext cx="21921504" cy="2454109"/>
            </a:xfrm>
            <a:custGeom>
              <a:avLst/>
              <a:gdLst/>
              <a:ahLst/>
              <a:cxnLst/>
              <a:rect l="l" t="t" r="r" b="b"/>
              <a:pathLst>
                <a:path w="21921504" h="2454109">
                  <a:moveTo>
                    <a:pt x="21073259" y="2438755"/>
                  </a:moveTo>
                  <a:lnTo>
                    <a:pt x="21233302" y="2114844"/>
                  </a:lnTo>
                  <a:cubicBezTo>
                    <a:pt x="21235477" y="2110410"/>
                    <a:pt x="21242184" y="2106991"/>
                    <a:pt x="21250886" y="2105883"/>
                  </a:cubicBezTo>
                  <a:lnTo>
                    <a:pt x="21891423" y="2024859"/>
                  </a:lnTo>
                  <a:cubicBezTo>
                    <a:pt x="21901934" y="2023565"/>
                    <a:pt x="21912991" y="2025967"/>
                    <a:pt x="21918248" y="2030772"/>
                  </a:cubicBezTo>
                  <a:cubicBezTo>
                    <a:pt x="21922902" y="2035576"/>
                    <a:pt x="21921758" y="2041673"/>
                    <a:pt x="21914261" y="2045554"/>
                  </a:cubicBezTo>
                  <a:lnTo>
                    <a:pt x="21113677" y="2450488"/>
                  </a:lnTo>
                  <a:cubicBezTo>
                    <a:pt x="21109146" y="2452798"/>
                    <a:pt x="21102985" y="2454109"/>
                    <a:pt x="21096641" y="2454109"/>
                  </a:cubicBezTo>
                  <a:lnTo>
                    <a:pt x="24106" y="2454109"/>
                  </a:lnTo>
                  <a:cubicBezTo>
                    <a:pt x="10694" y="2454109"/>
                    <a:pt x="0" y="2448548"/>
                    <a:pt x="0" y="2441804"/>
                  </a:cubicBezTo>
                  <a:lnTo>
                    <a:pt x="0" y="12288"/>
                  </a:lnTo>
                  <a:cubicBezTo>
                    <a:pt x="0" y="5543"/>
                    <a:pt x="10875" y="0"/>
                    <a:pt x="24106" y="0"/>
                  </a:cubicBezTo>
                  <a:lnTo>
                    <a:pt x="21897404" y="0"/>
                  </a:lnTo>
                  <a:cubicBezTo>
                    <a:pt x="21910816" y="0"/>
                    <a:pt x="21921504" y="5543"/>
                    <a:pt x="21921504" y="12288"/>
                  </a:cubicBezTo>
                  <a:lnTo>
                    <a:pt x="21921504" y="2036777"/>
                  </a:lnTo>
                  <a:lnTo>
                    <a:pt x="21873118" y="2036777"/>
                  </a:lnTo>
                  <a:lnTo>
                    <a:pt x="21873118" y="12288"/>
                  </a:lnTo>
                  <a:lnTo>
                    <a:pt x="21897223" y="12288"/>
                  </a:lnTo>
                  <a:lnTo>
                    <a:pt x="21897223" y="24667"/>
                  </a:lnTo>
                  <a:lnTo>
                    <a:pt x="24106" y="24667"/>
                  </a:lnTo>
                  <a:lnTo>
                    <a:pt x="24106" y="12288"/>
                  </a:lnTo>
                  <a:lnTo>
                    <a:pt x="48394" y="12288"/>
                  </a:lnTo>
                  <a:lnTo>
                    <a:pt x="48394" y="2441712"/>
                  </a:lnTo>
                  <a:lnTo>
                    <a:pt x="24106" y="2441712"/>
                  </a:lnTo>
                  <a:lnTo>
                    <a:pt x="24106" y="2429424"/>
                  </a:lnTo>
                  <a:lnTo>
                    <a:pt x="21096639" y="2429424"/>
                  </a:lnTo>
                  <a:lnTo>
                    <a:pt x="21096639" y="2441712"/>
                  </a:lnTo>
                  <a:lnTo>
                    <a:pt x="21079602" y="2432935"/>
                  </a:lnTo>
                  <a:lnTo>
                    <a:pt x="21880184" y="2028000"/>
                  </a:lnTo>
                  <a:lnTo>
                    <a:pt x="21897223" y="2036777"/>
                  </a:lnTo>
                  <a:lnTo>
                    <a:pt x="21903021" y="2048695"/>
                  </a:lnTo>
                  <a:lnTo>
                    <a:pt x="21262484" y="2129719"/>
                  </a:lnTo>
                  <a:lnTo>
                    <a:pt x="21256682" y="2117801"/>
                  </a:lnTo>
                  <a:lnTo>
                    <a:pt x="21280064" y="2120850"/>
                  </a:lnTo>
                  <a:lnTo>
                    <a:pt x="21120021" y="2444760"/>
                  </a:lnTo>
                  <a:close/>
                </a:path>
              </a:pathLst>
            </a:custGeom>
            <a:solidFill>
              <a:srgbClr val="4472C4"/>
            </a:solidFill>
          </p:spPr>
          <p:txBody>
            <a:bodyPr/>
            <a:lstStyle/>
            <a:p>
              <a:endParaRPr lang="en-US"/>
            </a:p>
          </p:txBody>
        </p:sp>
        <p:sp>
          <p:nvSpPr>
            <p:cNvPr id="28" name="TextBox 28"/>
            <p:cNvSpPr txBox="1"/>
            <p:nvPr/>
          </p:nvSpPr>
          <p:spPr>
            <a:xfrm>
              <a:off x="0" y="-9525"/>
              <a:ext cx="21921492" cy="2463570"/>
            </a:xfrm>
            <a:prstGeom prst="rect">
              <a:avLst/>
            </a:prstGeom>
          </p:spPr>
          <p:txBody>
            <a:bodyPr lIns="50800" tIns="50800" rIns="50800" bIns="50800" rtlCol="0" anchor="ctr"/>
            <a:lstStyle/>
            <a:p>
              <a:pPr algn="ctr">
                <a:lnSpc>
                  <a:spcPts val="3240"/>
                </a:lnSpc>
              </a:pPr>
              <a:endParaRPr/>
            </a:p>
            <a:p>
              <a:pPr algn="ctr">
                <a:lnSpc>
                  <a:spcPts val="3240"/>
                </a:lnSpc>
              </a:pPr>
              <a:r>
                <a:rPr lang="en-US" sz="2700" spc="10">
                  <a:solidFill>
                    <a:srgbClr val="03ABED"/>
                  </a:solidFill>
                  <a:latin typeface="Barlow"/>
                  <a:ea typeface="Barlow"/>
                  <a:cs typeface="Barlow"/>
                  <a:sym typeface="Barlow"/>
                </a:rPr>
                <a:t>Objective: To reduce pollution, increase environmental protection practices and improve human health, through strengthening institutions and capacities in identifying and prioritize pollution-prevention and related environmental priorities</a:t>
              </a:r>
            </a:p>
          </p:txBody>
        </p:sp>
      </p:grpSp>
      <p:grpSp>
        <p:nvGrpSpPr>
          <p:cNvPr id="29" name="Group 29"/>
          <p:cNvGrpSpPr/>
          <p:nvPr/>
        </p:nvGrpSpPr>
        <p:grpSpPr>
          <a:xfrm>
            <a:off x="0" y="0"/>
            <a:ext cx="18288000" cy="2571750"/>
            <a:chOff x="0" y="0"/>
            <a:chExt cx="4816593" cy="677333"/>
          </a:xfrm>
        </p:grpSpPr>
        <p:sp>
          <p:nvSpPr>
            <p:cNvPr id="30" name="Freeform 30"/>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31" name="TextBox 31"/>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32" name="Group 32"/>
          <p:cNvGrpSpPr/>
          <p:nvPr/>
        </p:nvGrpSpPr>
        <p:grpSpPr>
          <a:xfrm>
            <a:off x="14804679" y="419418"/>
            <a:ext cx="2454621" cy="1732915"/>
            <a:chOff x="0" y="0"/>
            <a:chExt cx="1759826" cy="1242403"/>
          </a:xfrm>
        </p:grpSpPr>
        <p:sp>
          <p:nvSpPr>
            <p:cNvPr id="33" name="Freeform 33"/>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5"/>
              <a:stretch>
                <a:fillRect b="-1805"/>
              </a:stretch>
            </a:blipFill>
          </p:spPr>
          <p:txBody>
            <a:bodyPr/>
            <a:lstStyle/>
            <a:p>
              <a:endParaRPr lang="en-US"/>
            </a:p>
          </p:txBody>
        </p:sp>
      </p:grpSp>
      <p:sp>
        <p:nvSpPr>
          <p:cNvPr id="34" name="TextBox 34"/>
          <p:cNvSpPr txBox="1"/>
          <p:nvPr/>
        </p:nvSpPr>
        <p:spPr>
          <a:xfrm>
            <a:off x="818181" y="866775"/>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STRENGTHENING THE CAPACITY</a:t>
            </a:r>
          </a:p>
        </p:txBody>
      </p:sp>
      <p:sp>
        <p:nvSpPr>
          <p:cNvPr id="35" name="TextBox 35"/>
          <p:cNvSpPr txBox="1"/>
          <p:nvPr/>
        </p:nvSpPr>
        <p:spPr>
          <a:xfrm>
            <a:off x="123492" y="2739753"/>
            <a:ext cx="18041017" cy="1047750"/>
          </a:xfrm>
          <a:prstGeom prst="rect">
            <a:avLst/>
          </a:prstGeom>
        </p:spPr>
        <p:txBody>
          <a:bodyPr lIns="0" tIns="0" rIns="0" bIns="0" rtlCol="0" anchor="t">
            <a:spAutoFit/>
          </a:bodyPr>
          <a:lstStyle/>
          <a:p>
            <a:pPr algn="ctr">
              <a:lnSpc>
                <a:spcPts val="4200"/>
              </a:lnSpc>
            </a:pPr>
            <a:r>
              <a:rPr lang="en-US" sz="3000" b="1">
                <a:solidFill>
                  <a:srgbClr val="002395"/>
                </a:solidFill>
                <a:latin typeface="Canva Sans Bold"/>
                <a:ea typeface="Canva Sans Bold"/>
                <a:cs typeface="Canva Sans Bold"/>
                <a:sym typeface="Canva Sans Bold"/>
              </a:rPr>
              <a:t>Strengthening the capacity in the management of Contaminated Sites in BiH and Serbia to reduce pollution into the environment (2023 - 2026)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TextBox 2"/>
          <p:cNvSpPr txBox="1"/>
          <p:nvPr/>
        </p:nvSpPr>
        <p:spPr>
          <a:xfrm>
            <a:off x="866775" y="3152616"/>
            <a:ext cx="16268700" cy="931926"/>
          </a:xfrm>
          <a:prstGeom prst="rect">
            <a:avLst/>
          </a:prstGeom>
        </p:spPr>
        <p:txBody>
          <a:bodyPr lIns="0" tIns="0" rIns="0" bIns="0" rtlCol="0" anchor="t">
            <a:spAutoFit/>
          </a:bodyPr>
          <a:lstStyle/>
          <a:p>
            <a:pPr algn="ctr">
              <a:lnSpc>
                <a:spcPts val="3552"/>
              </a:lnSpc>
            </a:pPr>
            <a:r>
              <a:rPr lang="en-US" sz="3700" b="1">
                <a:solidFill>
                  <a:srgbClr val="002395"/>
                </a:solidFill>
                <a:latin typeface="Barlow Bold"/>
                <a:ea typeface="Barlow Bold"/>
                <a:cs typeface="Barlow Bold"/>
                <a:sym typeface="Barlow Bold"/>
              </a:rPr>
              <a:t>The SEEPP Platform facilitates transboundary action and policy dialogue for environmental sustainability.</a:t>
            </a:r>
          </a:p>
        </p:txBody>
      </p:sp>
      <p:sp>
        <p:nvSpPr>
          <p:cNvPr id="3" name="Freeform 3"/>
          <p:cNvSpPr/>
          <p:nvPr/>
        </p:nvSpPr>
        <p:spPr>
          <a:xfrm>
            <a:off x="1028700" y="5008626"/>
            <a:ext cx="3897630" cy="4819345"/>
          </a:xfrm>
          <a:custGeom>
            <a:avLst/>
            <a:gdLst/>
            <a:ahLst/>
            <a:cxnLst/>
            <a:rect l="l" t="t" r="r" b="b"/>
            <a:pathLst>
              <a:path w="3897630" h="4819345">
                <a:moveTo>
                  <a:pt x="0" y="0"/>
                </a:moveTo>
                <a:lnTo>
                  <a:pt x="3897630" y="0"/>
                </a:lnTo>
                <a:lnTo>
                  <a:pt x="3897630" y="4819345"/>
                </a:lnTo>
                <a:lnTo>
                  <a:pt x="0" y="481934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TextBox 4"/>
          <p:cNvSpPr txBox="1"/>
          <p:nvPr/>
        </p:nvSpPr>
        <p:spPr>
          <a:xfrm>
            <a:off x="1152525" y="5370652"/>
            <a:ext cx="3649980" cy="736092"/>
          </a:xfrm>
          <a:prstGeom prst="rect">
            <a:avLst/>
          </a:prstGeom>
        </p:spPr>
        <p:txBody>
          <a:bodyPr lIns="0" tIns="0" rIns="0" bIns="0" rtlCol="0" anchor="t">
            <a:spAutoFit/>
          </a:bodyPr>
          <a:lstStyle/>
          <a:p>
            <a:pPr algn="l">
              <a:lnSpc>
                <a:spcPts val="2783"/>
              </a:lnSpc>
            </a:pPr>
            <a:r>
              <a:rPr lang="en-US" sz="2899" b="1">
                <a:solidFill>
                  <a:srgbClr val="00B0F0"/>
                </a:solidFill>
                <a:latin typeface="Barlow Semi-Bold"/>
                <a:ea typeface="Barlow Semi-Bold"/>
                <a:cs typeface="Barlow Semi-Bold"/>
                <a:sym typeface="Barlow Semi-Bold"/>
              </a:rPr>
              <a:t>TRANSBOUNDARY COOPERATION</a:t>
            </a:r>
          </a:p>
        </p:txBody>
      </p:sp>
      <p:sp>
        <p:nvSpPr>
          <p:cNvPr id="5" name="TextBox 5"/>
          <p:cNvSpPr txBox="1"/>
          <p:nvPr/>
        </p:nvSpPr>
        <p:spPr>
          <a:xfrm>
            <a:off x="1152525" y="6412306"/>
            <a:ext cx="3649980" cy="1095756"/>
          </a:xfrm>
          <a:prstGeom prst="rect">
            <a:avLst/>
          </a:prstGeom>
        </p:spPr>
        <p:txBody>
          <a:bodyPr lIns="0" tIns="0" rIns="0" bIns="0" rtlCol="0" anchor="t">
            <a:spAutoFit/>
          </a:bodyPr>
          <a:lstStyle/>
          <a:p>
            <a:pPr algn="l">
              <a:lnSpc>
                <a:spcPts val="2111"/>
              </a:lnSpc>
            </a:pPr>
            <a:r>
              <a:rPr lang="en-US" sz="2199" b="1" spc="8">
                <a:solidFill>
                  <a:srgbClr val="002395"/>
                </a:solidFill>
                <a:latin typeface="Barlow Bold"/>
                <a:ea typeface="Barlow Bold"/>
                <a:cs typeface="Barlow Bold"/>
                <a:sym typeface="Barlow Bold"/>
              </a:rPr>
              <a:t>Fostering cross-border collaboration to address shared environmental challenges.</a:t>
            </a:r>
          </a:p>
        </p:txBody>
      </p:sp>
      <p:sp>
        <p:nvSpPr>
          <p:cNvPr id="6" name="Freeform 6"/>
          <p:cNvSpPr/>
          <p:nvPr/>
        </p:nvSpPr>
        <p:spPr>
          <a:xfrm>
            <a:off x="5132070" y="5023256"/>
            <a:ext cx="3897630" cy="4812030"/>
          </a:xfrm>
          <a:custGeom>
            <a:avLst/>
            <a:gdLst/>
            <a:ahLst/>
            <a:cxnLst/>
            <a:rect l="l" t="t" r="r" b="b"/>
            <a:pathLst>
              <a:path w="3897630" h="4812030">
                <a:moveTo>
                  <a:pt x="0" y="0"/>
                </a:moveTo>
                <a:lnTo>
                  <a:pt x="3897630" y="0"/>
                </a:lnTo>
                <a:lnTo>
                  <a:pt x="3897630" y="4812030"/>
                </a:lnTo>
                <a:lnTo>
                  <a:pt x="0" y="481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5274945" y="5544655"/>
            <a:ext cx="3649980" cy="396240"/>
          </a:xfrm>
          <a:prstGeom prst="rect">
            <a:avLst/>
          </a:prstGeom>
        </p:spPr>
        <p:txBody>
          <a:bodyPr lIns="0" tIns="0" rIns="0" bIns="0" rtlCol="0" anchor="t">
            <a:spAutoFit/>
          </a:bodyPr>
          <a:lstStyle/>
          <a:p>
            <a:pPr algn="l">
              <a:lnSpc>
                <a:spcPts val="2879"/>
              </a:lnSpc>
            </a:pPr>
            <a:r>
              <a:rPr lang="en-US" sz="2999" b="1">
                <a:solidFill>
                  <a:srgbClr val="00B0F0"/>
                </a:solidFill>
                <a:latin typeface="Barlow Semi-Bold"/>
                <a:ea typeface="Barlow Semi-Bold"/>
                <a:cs typeface="Barlow Semi-Bold"/>
                <a:sym typeface="Barlow Semi-Bold"/>
              </a:rPr>
              <a:t>POLICY DIALOGUE</a:t>
            </a:r>
          </a:p>
        </p:txBody>
      </p:sp>
      <p:sp>
        <p:nvSpPr>
          <p:cNvPr id="8" name="TextBox 8"/>
          <p:cNvSpPr txBox="1"/>
          <p:nvPr/>
        </p:nvSpPr>
        <p:spPr>
          <a:xfrm>
            <a:off x="5274945" y="6430594"/>
            <a:ext cx="3649980" cy="1095756"/>
          </a:xfrm>
          <a:prstGeom prst="rect">
            <a:avLst/>
          </a:prstGeom>
        </p:spPr>
        <p:txBody>
          <a:bodyPr lIns="0" tIns="0" rIns="0" bIns="0" rtlCol="0" anchor="t">
            <a:spAutoFit/>
          </a:bodyPr>
          <a:lstStyle/>
          <a:p>
            <a:pPr algn="l">
              <a:lnSpc>
                <a:spcPts val="2111"/>
              </a:lnSpc>
            </a:pPr>
            <a:r>
              <a:rPr lang="en-US" sz="2199" b="1" spc="8">
                <a:solidFill>
                  <a:srgbClr val="002395"/>
                </a:solidFill>
                <a:latin typeface="Barlow Bold"/>
                <a:ea typeface="Barlow Bold"/>
                <a:cs typeface="Barlow Bold"/>
                <a:sym typeface="Barlow Bold"/>
              </a:rPr>
              <a:t>Engaging stakeholders in discussions to shape effective environmental policies.</a:t>
            </a:r>
          </a:p>
        </p:txBody>
      </p:sp>
      <p:sp>
        <p:nvSpPr>
          <p:cNvPr id="9" name="Freeform 9"/>
          <p:cNvSpPr/>
          <p:nvPr/>
        </p:nvSpPr>
        <p:spPr>
          <a:xfrm>
            <a:off x="9294495" y="5023256"/>
            <a:ext cx="3897630" cy="4819345"/>
          </a:xfrm>
          <a:custGeom>
            <a:avLst/>
            <a:gdLst/>
            <a:ahLst/>
            <a:cxnLst/>
            <a:rect l="l" t="t" r="r" b="b"/>
            <a:pathLst>
              <a:path w="3897630" h="4819345">
                <a:moveTo>
                  <a:pt x="0" y="0"/>
                </a:moveTo>
                <a:lnTo>
                  <a:pt x="3897630" y="0"/>
                </a:lnTo>
                <a:lnTo>
                  <a:pt x="3897630" y="4819346"/>
                </a:lnTo>
                <a:lnTo>
                  <a:pt x="0" y="48193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0" name="TextBox 10"/>
          <p:cNvSpPr txBox="1"/>
          <p:nvPr/>
        </p:nvSpPr>
        <p:spPr>
          <a:xfrm>
            <a:off x="9418320" y="5379796"/>
            <a:ext cx="3773805" cy="694944"/>
          </a:xfrm>
          <a:prstGeom prst="rect">
            <a:avLst/>
          </a:prstGeom>
        </p:spPr>
        <p:txBody>
          <a:bodyPr lIns="0" tIns="0" rIns="0" bIns="0" rtlCol="0" anchor="t">
            <a:spAutoFit/>
          </a:bodyPr>
          <a:lstStyle/>
          <a:p>
            <a:pPr algn="l">
              <a:lnSpc>
                <a:spcPts val="2687"/>
              </a:lnSpc>
            </a:pPr>
            <a:r>
              <a:rPr lang="en-US" sz="2799" b="1">
                <a:solidFill>
                  <a:srgbClr val="00B0F0"/>
                </a:solidFill>
                <a:latin typeface="Barlow Semi-Bold"/>
                <a:ea typeface="Barlow Semi-Bold"/>
                <a:cs typeface="Barlow Semi-Bold"/>
                <a:sym typeface="Barlow Semi-Bold"/>
              </a:rPr>
              <a:t>SUSTAINABLE PRACTICES PROMOTION</a:t>
            </a:r>
          </a:p>
        </p:txBody>
      </p:sp>
      <p:sp>
        <p:nvSpPr>
          <p:cNvPr id="11" name="TextBox 11"/>
          <p:cNvSpPr txBox="1"/>
          <p:nvPr/>
        </p:nvSpPr>
        <p:spPr>
          <a:xfrm>
            <a:off x="9418320" y="6425108"/>
            <a:ext cx="3649980" cy="829056"/>
          </a:xfrm>
          <a:prstGeom prst="rect">
            <a:avLst/>
          </a:prstGeom>
        </p:spPr>
        <p:txBody>
          <a:bodyPr lIns="0" tIns="0" rIns="0" bIns="0" rtlCol="0" anchor="t">
            <a:spAutoFit/>
          </a:bodyPr>
          <a:lstStyle/>
          <a:p>
            <a:pPr algn="l">
              <a:lnSpc>
                <a:spcPts val="2111"/>
              </a:lnSpc>
            </a:pPr>
            <a:r>
              <a:rPr lang="en-US" sz="2199" b="1" spc="8">
                <a:solidFill>
                  <a:srgbClr val="002395"/>
                </a:solidFill>
                <a:latin typeface="Barlow Bold"/>
                <a:ea typeface="Barlow Bold"/>
                <a:cs typeface="Barlow Bold"/>
                <a:sym typeface="Barlow Bold"/>
              </a:rPr>
              <a:t>Encouraging the adoption of practices that enhance environmental sustainability.</a:t>
            </a:r>
          </a:p>
        </p:txBody>
      </p:sp>
      <p:sp>
        <p:nvSpPr>
          <p:cNvPr id="12" name="Freeform 12"/>
          <p:cNvSpPr/>
          <p:nvPr/>
        </p:nvSpPr>
        <p:spPr>
          <a:xfrm>
            <a:off x="13361670" y="5008626"/>
            <a:ext cx="3897630" cy="4826660"/>
          </a:xfrm>
          <a:custGeom>
            <a:avLst/>
            <a:gdLst/>
            <a:ahLst/>
            <a:cxnLst/>
            <a:rect l="l" t="t" r="r" b="b"/>
            <a:pathLst>
              <a:path w="3897630" h="4826660">
                <a:moveTo>
                  <a:pt x="0" y="0"/>
                </a:moveTo>
                <a:lnTo>
                  <a:pt x="3897630" y="0"/>
                </a:lnTo>
                <a:lnTo>
                  <a:pt x="3897630" y="4826660"/>
                </a:lnTo>
                <a:lnTo>
                  <a:pt x="0" y="48266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13485495" y="5377967"/>
            <a:ext cx="3649980" cy="694944"/>
          </a:xfrm>
          <a:prstGeom prst="rect">
            <a:avLst/>
          </a:prstGeom>
        </p:spPr>
        <p:txBody>
          <a:bodyPr lIns="0" tIns="0" rIns="0" bIns="0" rtlCol="0" anchor="t">
            <a:spAutoFit/>
          </a:bodyPr>
          <a:lstStyle/>
          <a:p>
            <a:pPr algn="l">
              <a:lnSpc>
                <a:spcPts val="2687"/>
              </a:lnSpc>
            </a:pPr>
            <a:r>
              <a:rPr lang="en-US" sz="2799" b="1">
                <a:solidFill>
                  <a:srgbClr val="00B0F0"/>
                </a:solidFill>
                <a:latin typeface="Barlow Semi-Bold"/>
                <a:ea typeface="Barlow Semi-Bold"/>
                <a:cs typeface="Barlow Semi-Bold"/>
                <a:sym typeface="Barlow Semi-Bold"/>
              </a:rPr>
              <a:t>MONITORING AND REPORTING</a:t>
            </a:r>
          </a:p>
        </p:txBody>
      </p:sp>
      <p:sp>
        <p:nvSpPr>
          <p:cNvPr id="14" name="TextBox 14"/>
          <p:cNvSpPr txBox="1"/>
          <p:nvPr/>
        </p:nvSpPr>
        <p:spPr>
          <a:xfrm>
            <a:off x="13485495" y="6417793"/>
            <a:ext cx="3649980" cy="829056"/>
          </a:xfrm>
          <a:prstGeom prst="rect">
            <a:avLst/>
          </a:prstGeom>
        </p:spPr>
        <p:txBody>
          <a:bodyPr lIns="0" tIns="0" rIns="0" bIns="0" rtlCol="0" anchor="t">
            <a:spAutoFit/>
          </a:bodyPr>
          <a:lstStyle/>
          <a:p>
            <a:pPr algn="l">
              <a:lnSpc>
                <a:spcPts val="2111"/>
              </a:lnSpc>
            </a:pPr>
            <a:r>
              <a:rPr lang="en-US" sz="2199" b="1" spc="8">
                <a:solidFill>
                  <a:srgbClr val="002395"/>
                </a:solidFill>
                <a:latin typeface="Barlow Bold"/>
                <a:ea typeface="Barlow Bold"/>
                <a:cs typeface="Barlow Bold"/>
                <a:sym typeface="Barlow Bold"/>
              </a:rPr>
              <a:t>Establishing frameworks to assess progress and impact of sustainability initiatives.</a:t>
            </a:r>
          </a:p>
        </p:txBody>
      </p:sp>
      <p:grpSp>
        <p:nvGrpSpPr>
          <p:cNvPr id="15" name="Group 15"/>
          <p:cNvGrpSpPr/>
          <p:nvPr/>
        </p:nvGrpSpPr>
        <p:grpSpPr>
          <a:xfrm>
            <a:off x="0" y="0"/>
            <a:ext cx="18288000" cy="2571750"/>
            <a:chOff x="0" y="0"/>
            <a:chExt cx="4816593" cy="677333"/>
          </a:xfrm>
        </p:grpSpPr>
        <p:sp>
          <p:nvSpPr>
            <p:cNvPr id="16" name="Freeform 16"/>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7" name="TextBox 17"/>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14804679" y="419418"/>
            <a:ext cx="2454621" cy="1732915"/>
            <a:chOff x="0" y="0"/>
            <a:chExt cx="1759826" cy="1242403"/>
          </a:xfrm>
        </p:grpSpPr>
        <p:sp>
          <p:nvSpPr>
            <p:cNvPr id="19" name="Freeform 19"/>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5"/>
              <a:stretch>
                <a:fillRect b="-1805"/>
              </a:stretch>
            </a:blipFill>
          </p:spPr>
          <p:txBody>
            <a:bodyPr/>
            <a:lstStyle/>
            <a:p>
              <a:endParaRPr lang="en-US"/>
            </a:p>
          </p:txBody>
        </p:sp>
      </p:grpSp>
      <p:sp>
        <p:nvSpPr>
          <p:cNvPr id="20" name="TextBox 20"/>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THE SEEPP PLATFORM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4035425"/>
            <a:ext cx="16230600" cy="3387725"/>
          </a:xfrm>
          <a:prstGeom prst="rect">
            <a:avLst/>
          </a:prstGeom>
        </p:spPr>
        <p:txBody>
          <a:bodyPr lIns="0" tIns="0" rIns="0" bIns="0" rtlCol="0" anchor="t">
            <a:spAutoFit/>
          </a:bodyPr>
          <a:lstStyle/>
          <a:p>
            <a:pPr algn="ctr">
              <a:lnSpc>
                <a:spcPts val="8800"/>
              </a:lnSpc>
            </a:pPr>
            <a:r>
              <a:rPr lang="en-US" sz="8000" b="1">
                <a:solidFill>
                  <a:srgbClr val="002395"/>
                </a:solidFill>
                <a:latin typeface="Barlow Semi-Bold"/>
                <a:ea typeface="Barlow Semi-Bold"/>
                <a:cs typeface="Barlow Semi-Bold"/>
                <a:sym typeface="Barlow Semi-Bold"/>
              </a:rPr>
              <a:t>UNEP INTIATIVES</a:t>
            </a:r>
            <a:r>
              <a:rPr lang="en-US" sz="8000" b="1">
                <a:solidFill>
                  <a:srgbClr val="FFFFFF"/>
                </a:solidFill>
                <a:latin typeface="Barlow Semi-Bold"/>
                <a:ea typeface="Barlow Semi-Bold"/>
                <a:cs typeface="Barlow Semi-Bold"/>
                <a:sym typeface="Barlow Semi-Bold"/>
              </a:rPr>
              <a:t> ON SLM AND DEPOLLUTION IN </a:t>
            </a:r>
            <a:r>
              <a:rPr lang="en-US" sz="8000" b="1">
                <a:solidFill>
                  <a:srgbClr val="002395"/>
                </a:solidFill>
                <a:latin typeface="Barlow Semi-Bold"/>
                <a:ea typeface="Barlow Semi-Bold"/>
                <a:cs typeface="Barlow Semi-Bold"/>
                <a:sym typeface="Barlow Semi-Bold"/>
              </a:rPr>
              <a:t>WESTERN BALKAN ECONOMIES</a:t>
            </a:r>
          </a:p>
        </p:txBody>
      </p:sp>
      <p:grpSp>
        <p:nvGrpSpPr>
          <p:cNvPr id="6" name="Group 6"/>
          <p:cNvGrpSpPr/>
          <p:nvPr/>
        </p:nvGrpSpPr>
        <p:grpSpPr>
          <a:xfrm>
            <a:off x="14804679" y="419418"/>
            <a:ext cx="2454621" cy="1732915"/>
            <a:chOff x="0" y="0"/>
            <a:chExt cx="1759826" cy="1242403"/>
          </a:xfrm>
        </p:grpSpPr>
        <p:sp>
          <p:nvSpPr>
            <p:cNvPr id="7" name="Freeform 7"/>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2"/>
              <a:stretch>
                <a:fillRect b="-1805"/>
              </a:stretch>
            </a:blipFill>
          </p:spPr>
          <p:txBody>
            <a:bodyPr/>
            <a:lstStyle/>
            <a:p>
              <a:endParaRPr 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1176385" y="3804900"/>
            <a:ext cx="2722625" cy="6539250"/>
            <a:chOff x="0" y="0"/>
            <a:chExt cx="3630167" cy="8719000"/>
          </a:xfrm>
        </p:grpSpPr>
        <p:sp>
          <p:nvSpPr>
            <p:cNvPr id="3" name="Freeform 3"/>
            <p:cNvSpPr/>
            <p:nvPr/>
          </p:nvSpPr>
          <p:spPr>
            <a:xfrm>
              <a:off x="18997" y="13722"/>
              <a:ext cx="3592057" cy="8691484"/>
            </a:xfrm>
            <a:custGeom>
              <a:avLst/>
              <a:gdLst/>
              <a:ahLst/>
              <a:cxnLst/>
              <a:rect l="l" t="t" r="r" b="b"/>
              <a:pathLst>
                <a:path w="3592057" h="8691484">
                  <a:moveTo>
                    <a:pt x="0" y="0"/>
                  </a:moveTo>
                  <a:lnTo>
                    <a:pt x="3592058" y="0"/>
                  </a:lnTo>
                  <a:lnTo>
                    <a:pt x="3592058" y="8691484"/>
                  </a:lnTo>
                  <a:lnTo>
                    <a:pt x="0" y="8691484"/>
                  </a:lnTo>
                  <a:close/>
                </a:path>
              </a:pathLst>
            </a:custGeom>
            <a:solidFill>
              <a:srgbClr val="00B0F0"/>
            </a:solidFill>
          </p:spPr>
          <p:txBody>
            <a:bodyPr/>
            <a:lstStyle/>
            <a:p>
              <a:endParaRPr lang="en-US"/>
            </a:p>
          </p:txBody>
        </p:sp>
        <p:sp>
          <p:nvSpPr>
            <p:cNvPr id="4" name="Freeform 4"/>
            <p:cNvSpPr/>
            <p:nvPr/>
          </p:nvSpPr>
          <p:spPr>
            <a:xfrm>
              <a:off x="0" y="0"/>
              <a:ext cx="3630052" cy="8718927"/>
            </a:xfrm>
            <a:custGeom>
              <a:avLst/>
              <a:gdLst/>
              <a:ahLst/>
              <a:cxnLst/>
              <a:rect l="l" t="t" r="r" b="b"/>
              <a:pathLst>
                <a:path w="3630052" h="8718927">
                  <a:moveTo>
                    <a:pt x="18997" y="0"/>
                  </a:moveTo>
                  <a:lnTo>
                    <a:pt x="3611055" y="0"/>
                  </a:lnTo>
                  <a:cubicBezTo>
                    <a:pt x="3621625" y="0"/>
                    <a:pt x="3630052" y="6191"/>
                    <a:pt x="3630052" y="13722"/>
                  </a:cubicBezTo>
                  <a:lnTo>
                    <a:pt x="3630052" y="8705206"/>
                  </a:lnTo>
                  <a:cubicBezTo>
                    <a:pt x="3630052" y="8712840"/>
                    <a:pt x="3621482" y="8718927"/>
                    <a:pt x="3611055" y="8718927"/>
                  </a:cubicBezTo>
                  <a:lnTo>
                    <a:pt x="18997" y="8718927"/>
                  </a:lnTo>
                  <a:cubicBezTo>
                    <a:pt x="8427" y="8718927"/>
                    <a:pt x="0" y="8712737"/>
                    <a:pt x="0" y="8705206"/>
                  </a:cubicBezTo>
                  <a:lnTo>
                    <a:pt x="0" y="13722"/>
                  </a:lnTo>
                  <a:cubicBezTo>
                    <a:pt x="0" y="6191"/>
                    <a:pt x="8570" y="0"/>
                    <a:pt x="18997" y="0"/>
                  </a:cubicBezTo>
                  <a:moveTo>
                    <a:pt x="18997" y="27548"/>
                  </a:moveTo>
                  <a:lnTo>
                    <a:pt x="18997" y="13722"/>
                  </a:lnTo>
                  <a:lnTo>
                    <a:pt x="38137" y="13722"/>
                  </a:lnTo>
                  <a:lnTo>
                    <a:pt x="38137" y="8705206"/>
                  </a:lnTo>
                  <a:lnTo>
                    <a:pt x="18997" y="8705206"/>
                  </a:lnTo>
                  <a:lnTo>
                    <a:pt x="18997" y="8691483"/>
                  </a:lnTo>
                  <a:lnTo>
                    <a:pt x="3611055" y="8691483"/>
                  </a:lnTo>
                  <a:lnTo>
                    <a:pt x="3611055" y="8705206"/>
                  </a:lnTo>
                  <a:lnTo>
                    <a:pt x="3592057" y="8705206"/>
                  </a:lnTo>
                  <a:lnTo>
                    <a:pt x="3592057" y="13722"/>
                  </a:lnTo>
                  <a:lnTo>
                    <a:pt x="3611055" y="13722"/>
                  </a:lnTo>
                  <a:lnTo>
                    <a:pt x="3611055" y="27548"/>
                  </a:lnTo>
                  <a:lnTo>
                    <a:pt x="18997" y="27548"/>
                  </a:lnTo>
                  <a:close/>
                </a:path>
              </a:pathLst>
            </a:custGeom>
            <a:solidFill>
              <a:srgbClr val="FFFFFF"/>
            </a:solidFill>
          </p:spPr>
          <p:txBody>
            <a:bodyPr/>
            <a:lstStyle/>
            <a:p>
              <a:endParaRPr lang="en-US"/>
            </a:p>
          </p:txBody>
        </p:sp>
      </p:grpSp>
      <p:sp>
        <p:nvSpPr>
          <p:cNvPr id="5" name="TextBox 5"/>
          <p:cNvSpPr txBox="1"/>
          <p:nvPr/>
        </p:nvSpPr>
        <p:spPr>
          <a:xfrm>
            <a:off x="1176384" y="2889916"/>
            <a:ext cx="2176415" cy="487313"/>
          </a:xfrm>
          <a:prstGeom prst="rect">
            <a:avLst/>
          </a:prstGeom>
        </p:spPr>
        <p:txBody>
          <a:bodyPr wrap="square" lIns="0" tIns="0" rIns="0" bIns="0" rtlCol="0" anchor="t">
            <a:spAutoFit/>
          </a:bodyPr>
          <a:lstStyle/>
          <a:p>
            <a:pPr algn="r">
              <a:lnSpc>
                <a:spcPts val="3780"/>
              </a:lnSpc>
            </a:pPr>
            <a:r>
              <a:rPr lang="en-US" sz="3500" b="1" dirty="0">
                <a:solidFill>
                  <a:srgbClr val="002395"/>
                </a:solidFill>
                <a:latin typeface="Barlow Bold"/>
                <a:ea typeface="Barlow Bold"/>
                <a:cs typeface="Barlow Bold"/>
                <a:sym typeface="Barlow Bold"/>
              </a:rPr>
              <a:t>ALBANIA</a:t>
            </a:r>
          </a:p>
        </p:txBody>
      </p:sp>
      <p:sp>
        <p:nvSpPr>
          <p:cNvPr id="6" name="TextBox 6"/>
          <p:cNvSpPr txBox="1"/>
          <p:nvPr/>
        </p:nvSpPr>
        <p:spPr>
          <a:xfrm>
            <a:off x="1063275" y="4169850"/>
            <a:ext cx="2693789" cy="3441954"/>
          </a:xfrm>
          <a:prstGeom prst="rect">
            <a:avLst/>
          </a:prstGeom>
        </p:spPr>
        <p:txBody>
          <a:bodyPr lIns="0" tIns="0" rIns="0" bIns="0" rtlCol="0" anchor="t">
            <a:spAutoFit/>
          </a:bodyPr>
          <a:lstStyle/>
          <a:p>
            <a:pPr marL="506730" lvl="2" indent="-168910" algn="l">
              <a:lnSpc>
                <a:spcPts val="2268"/>
              </a:lnSpc>
              <a:buFont typeface="Arial"/>
              <a:buChar char="⚬"/>
            </a:pPr>
            <a:r>
              <a:rPr lang="en-US" sz="2100" b="1" spc="8" dirty="0">
                <a:solidFill>
                  <a:srgbClr val="FCFEFF"/>
                </a:solidFill>
                <a:latin typeface="Barlow Bold"/>
                <a:ea typeface="Barlow Bold"/>
                <a:cs typeface="Barlow Bold"/>
                <a:sym typeface="Barlow Bold"/>
              </a:rPr>
              <a:t>GEF6 Project: Ecosystem restoration and sustainable land management</a:t>
            </a:r>
          </a:p>
          <a:p>
            <a:pPr marL="506730" lvl="2" indent="-168910" algn="l">
              <a:lnSpc>
                <a:spcPts val="2268"/>
              </a:lnSpc>
            </a:pPr>
            <a:endParaRPr lang="en-US" sz="2100" b="1" spc="8" dirty="0">
              <a:solidFill>
                <a:srgbClr val="FCFEFF"/>
              </a:solidFill>
              <a:latin typeface="Barlow Bold"/>
              <a:ea typeface="Barlow Bold"/>
              <a:cs typeface="Barlow Bold"/>
              <a:sym typeface="Barlow Bold"/>
            </a:endParaRPr>
          </a:p>
          <a:p>
            <a:pPr marL="506730" lvl="2" indent="-168910" algn="l">
              <a:lnSpc>
                <a:spcPts val="2268"/>
              </a:lnSpc>
              <a:buFont typeface="Arial"/>
              <a:buChar char="⚬"/>
            </a:pPr>
            <a:r>
              <a:rPr lang="en-US" sz="2100" b="1" spc="8" dirty="0">
                <a:solidFill>
                  <a:srgbClr val="FCFEFF"/>
                </a:solidFill>
                <a:latin typeface="Barlow Bold"/>
                <a:ea typeface="Barlow Bold"/>
                <a:cs typeface="Barlow Bold"/>
                <a:sym typeface="Barlow Bold"/>
              </a:rPr>
              <a:t>GEF7 PAs project</a:t>
            </a:r>
          </a:p>
          <a:p>
            <a:pPr marL="506730" lvl="2" indent="-168910" algn="l">
              <a:lnSpc>
                <a:spcPts val="2268"/>
              </a:lnSpc>
            </a:pPr>
            <a:endParaRPr lang="en-US" sz="2100" b="1" spc="8" dirty="0">
              <a:solidFill>
                <a:srgbClr val="FCFEFF"/>
              </a:solidFill>
              <a:latin typeface="Barlow Bold"/>
              <a:ea typeface="Barlow Bold"/>
              <a:cs typeface="Barlow Bold"/>
              <a:sym typeface="Barlow Bold"/>
            </a:endParaRPr>
          </a:p>
          <a:p>
            <a:pPr marL="506730" lvl="2" indent="-168910" algn="l">
              <a:lnSpc>
                <a:spcPts val="2268"/>
              </a:lnSpc>
              <a:buFont typeface="Arial"/>
              <a:buChar char="⚬"/>
            </a:pPr>
            <a:r>
              <a:rPr lang="en-US" sz="2100" b="1" spc="8" dirty="0">
                <a:solidFill>
                  <a:srgbClr val="FCFEFF"/>
                </a:solidFill>
                <a:latin typeface="Barlow Bold"/>
                <a:ea typeface="Barlow Bold"/>
                <a:cs typeface="Barlow Bold"/>
                <a:sym typeface="Barlow Bold"/>
              </a:rPr>
              <a:t>GEF8 transboundary project with North Macedonia</a:t>
            </a:r>
          </a:p>
        </p:txBody>
      </p:sp>
      <p:grpSp>
        <p:nvGrpSpPr>
          <p:cNvPr id="7" name="Group 7"/>
          <p:cNvGrpSpPr/>
          <p:nvPr/>
        </p:nvGrpSpPr>
        <p:grpSpPr>
          <a:xfrm>
            <a:off x="4278363" y="3819264"/>
            <a:ext cx="2938243" cy="6524886"/>
            <a:chOff x="0" y="0"/>
            <a:chExt cx="3917657" cy="8699848"/>
          </a:xfrm>
        </p:grpSpPr>
        <p:sp>
          <p:nvSpPr>
            <p:cNvPr id="8" name="Freeform 8"/>
            <p:cNvSpPr/>
            <p:nvPr/>
          </p:nvSpPr>
          <p:spPr>
            <a:xfrm>
              <a:off x="20502" y="13692"/>
              <a:ext cx="3876530" cy="8672392"/>
            </a:xfrm>
            <a:custGeom>
              <a:avLst/>
              <a:gdLst/>
              <a:ahLst/>
              <a:cxnLst/>
              <a:rect l="l" t="t" r="r" b="b"/>
              <a:pathLst>
                <a:path w="3876530" h="8672392">
                  <a:moveTo>
                    <a:pt x="0" y="0"/>
                  </a:moveTo>
                  <a:lnTo>
                    <a:pt x="3876530" y="0"/>
                  </a:lnTo>
                  <a:lnTo>
                    <a:pt x="3876530" y="8672393"/>
                  </a:lnTo>
                  <a:lnTo>
                    <a:pt x="0" y="8672393"/>
                  </a:lnTo>
                  <a:close/>
                </a:path>
              </a:pathLst>
            </a:custGeom>
            <a:solidFill>
              <a:srgbClr val="002395"/>
            </a:solidFill>
          </p:spPr>
          <p:txBody>
            <a:bodyPr/>
            <a:lstStyle/>
            <a:p>
              <a:endParaRPr lang="en-US"/>
            </a:p>
          </p:txBody>
        </p:sp>
        <p:sp>
          <p:nvSpPr>
            <p:cNvPr id="9" name="Freeform 9"/>
            <p:cNvSpPr/>
            <p:nvPr/>
          </p:nvSpPr>
          <p:spPr>
            <a:xfrm>
              <a:off x="0" y="0"/>
              <a:ext cx="3917534" cy="8699776"/>
            </a:xfrm>
            <a:custGeom>
              <a:avLst/>
              <a:gdLst/>
              <a:ahLst/>
              <a:cxnLst/>
              <a:rect l="l" t="t" r="r" b="b"/>
              <a:pathLst>
                <a:path w="3917534" h="8699776">
                  <a:moveTo>
                    <a:pt x="20502" y="0"/>
                  </a:moveTo>
                  <a:lnTo>
                    <a:pt x="3897032" y="0"/>
                  </a:lnTo>
                  <a:cubicBezTo>
                    <a:pt x="3908439" y="0"/>
                    <a:pt x="3917534" y="6177"/>
                    <a:pt x="3917534" y="13692"/>
                  </a:cubicBezTo>
                  <a:lnTo>
                    <a:pt x="3917534" y="8686085"/>
                  </a:lnTo>
                  <a:cubicBezTo>
                    <a:pt x="3917534" y="8693703"/>
                    <a:pt x="3908285" y="8699776"/>
                    <a:pt x="3897032" y="8699776"/>
                  </a:cubicBezTo>
                  <a:lnTo>
                    <a:pt x="20502" y="8699776"/>
                  </a:lnTo>
                  <a:cubicBezTo>
                    <a:pt x="9095" y="8699776"/>
                    <a:pt x="0" y="8693600"/>
                    <a:pt x="0" y="8686085"/>
                  </a:cubicBezTo>
                  <a:lnTo>
                    <a:pt x="0" y="13692"/>
                  </a:lnTo>
                  <a:cubicBezTo>
                    <a:pt x="0" y="6177"/>
                    <a:pt x="9249" y="0"/>
                    <a:pt x="20502" y="0"/>
                  </a:cubicBezTo>
                  <a:moveTo>
                    <a:pt x="20502" y="27487"/>
                  </a:moveTo>
                  <a:lnTo>
                    <a:pt x="20502" y="13692"/>
                  </a:lnTo>
                  <a:lnTo>
                    <a:pt x="41158" y="13692"/>
                  </a:lnTo>
                  <a:lnTo>
                    <a:pt x="41158" y="8686085"/>
                  </a:lnTo>
                  <a:lnTo>
                    <a:pt x="20502" y="8686085"/>
                  </a:lnTo>
                  <a:lnTo>
                    <a:pt x="20502" y="8672392"/>
                  </a:lnTo>
                  <a:lnTo>
                    <a:pt x="3897032" y="8672392"/>
                  </a:lnTo>
                  <a:lnTo>
                    <a:pt x="3897032" y="8686085"/>
                  </a:lnTo>
                  <a:lnTo>
                    <a:pt x="3876530" y="8686085"/>
                  </a:lnTo>
                  <a:lnTo>
                    <a:pt x="3876530" y="13692"/>
                  </a:lnTo>
                  <a:lnTo>
                    <a:pt x="3897032" y="13692"/>
                  </a:lnTo>
                  <a:lnTo>
                    <a:pt x="3897032" y="27487"/>
                  </a:lnTo>
                  <a:lnTo>
                    <a:pt x="20502" y="27487"/>
                  </a:lnTo>
                  <a:close/>
                </a:path>
              </a:pathLst>
            </a:custGeom>
            <a:solidFill>
              <a:srgbClr val="FFFFFF"/>
            </a:solidFill>
          </p:spPr>
          <p:txBody>
            <a:bodyPr/>
            <a:lstStyle/>
            <a:p>
              <a:endParaRPr lang="en-US"/>
            </a:p>
          </p:txBody>
        </p:sp>
      </p:grpSp>
      <p:sp>
        <p:nvSpPr>
          <p:cNvPr id="10" name="TextBox 10"/>
          <p:cNvSpPr txBox="1"/>
          <p:nvPr/>
        </p:nvSpPr>
        <p:spPr>
          <a:xfrm>
            <a:off x="4022482" y="4140798"/>
            <a:ext cx="3100864" cy="4738878"/>
          </a:xfrm>
          <a:prstGeom prst="rect">
            <a:avLst/>
          </a:prstGeom>
        </p:spPr>
        <p:txBody>
          <a:bodyPr lIns="0" tIns="0" rIns="0" bIns="0" rtlCol="0" anchor="t">
            <a:spAutoFit/>
          </a:bodyPr>
          <a:lstStyle/>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GEF5 Project: Expanding the </a:t>
            </a:r>
            <a:r>
              <a:rPr lang="en-US" sz="2199" b="1" spc="8" dirty="0" err="1">
                <a:solidFill>
                  <a:srgbClr val="FFFFFF"/>
                </a:solidFill>
                <a:latin typeface="Barlow Bold"/>
                <a:ea typeface="Barlow Bold"/>
                <a:cs typeface="Barlow Bold"/>
                <a:sym typeface="Barlow Bold"/>
              </a:rPr>
              <a:t>PAs’</a:t>
            </a:r>
            <a:r>
              <a:rPr lang="en-US" sz="2199" b="1" spc="8" dirty="0">
                <a:solidFill>
                  <a:srgbClr val="FFFFFF"/>
                </a:solidFill>
                <a:latin typeface="Barlow Bold"/>
                <a:ea typeface="Barlow Bold"/>
                <a:cs typeface="Barlow Bold"/>
                <a:sym typeface="Barlow Bold"/>
              </a:rPr>
              <a:t> network and enhancing BD conservation</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GEF 6 Creating an enabling environment for LDN</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Special </a:t>
            </a:r>
            <a:r>
              <a:rPr lang="en-US" sz="2199" b="1" spc="8" dirty="0" err="1">
                <a:solidFill>
                  <a:srgbClr val="FFFFFF"/>
                </a:solidFill>
                <a:latin typeface="Barlow Bold"/>
                <a:ea typeface="Barlow Bold"/>
                <a:cs typeface="Barlow Bold"/>
                <a:sym typeface="Barlow Bold"/>
              </a:rPr>
              <a:t>programme</a:t>
            </a:r>
            <a:r>
              <a:rPr lang="en-US" sz="2199" b="1" spc="8" dirty="0">
                <a:solidFill>
                  <a:srgbClr val="FFFFFF"/>
                </a:solidFill>
                <a:latin typeface="Barlow Bold"/>
                <a:ea typeface="Barlow Bold"/>
                <a:cs typeface="Barlow Bold"/>
                <a:sym typeface="Barlow Bold"/>
              </a:rPr>
              <a:t> project</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Early Action Support</a:t>
            </a:r>
          </a:p>
        </p:txBody>
      </p:sp>
      <p:grpSp>
        <p:nvGrpSpPr>
          <p:cNvPr id="11" name="Group 11"/>
          <p:cNvGrpSpPr/>
          <p:nvPr/>
        </p:nvGrpSpPr>
        <p:grpSpPr>
          <a:xfrm>
            <a:off x="7666815" y="3775773"/>
            <a:ext cx="2981366" cy="6568377"/>
            <a:chOff x="0" y="0"/>
            <a:chExt cx="3975155" cy="8757836"/>
          </a:xfrm>
        </p:grpSpPr>
        <p:sp>
          <p:nvSpPr>
            <p:cNvPr id="12" name="Freeform 12"/>
            <p:cNvSpPr/>
            <p:nvPr/>
          </p:nvSpPr>
          <p:spPr>
            <a:xfrm>
              <a:off x="20803" y="13783"/>
              <a:ext cx="3933425" cy="8730198"/>
            </a:xfrm>
            <a:custGeom>
              <a:avLst/>
              <a:gdLst/>
              <a:ahLst/>
              <a:cxnLst/>
              <a:rect l="l" t="t" r="r" b="b"/>
              <a:pathLst>
                <a:path w="3933425" h="8730198">
                  <a:moveTo>
                    <a:pt x="0" y="0"/>
                  </a:moveTo>
                  <a:lnTo>
                    <a:pt x="3933425" y="0"/>
                  </a:lnTo>
                  <a:lnTo>
                    <a:pt x="3933425" y="8730198"/>
                  </a:lnTo>
                  <a:lnTo>
                    <a:pt x="0" y="8730198"/>
                  </a:lnTo>
                  <a:close/>
                </a:path>
              </a:pathLst>
            </a:custGeom>
            <a:solidFill>
              <a:srgbClr val="8CB89F"/>
            </a:solidFill>
          </p:spPr>
          <p:txBody>
            <a:bodyPr/>
            <a:lstStyle/>
            <a:p>
              <a:endParaRPr lang="en-US"/>
            </a:p>
          </p:txBody>
        </p:sp>
        <p:sp>
          <p:nvSpPr>
            <p:cNvPr id="13" name="Freeform 13"/>
            <p:cNvSpPr/>
            <p:nvPr/>
          </p:nvSpPr>
          <p:spPr>
            <a:xfrm>
              <a:off x="0" y="0"/>
              <a:ext cx="3975030" cy="8757764"/>
            </a:xfrm>
            <a:custGeom>
              <a:avLst/>
              <a:gdLst/>
              <a:ahLst/>
              <a:cxnLst/>
              <a:rect l="l" t="t" r="r" b="b"/>
              <a:pathLst>
                <a:path w="3975030" h="8757764">
                  <a:moveTo>
                    <a:pt x="20803" y="0"/>
                  </a:moveTo>
                  <a:lnTo>
                    <a:pt x="3954228" y="0"/>
                  </a:lnTo>
                  <a:cubicBezTo>
                    <a:pt x="3965802" y="0"/>
                    <a:pt x="3975030" y="6218"/>
                    <a:pt x="3975030" y="13783"/>
                  </a:cubicBezTo>
                  <a:lnTo>
                    <a:pt x="3975030" y="8743981"/>
                  </a:lnTo>
                  <a:cubicBezTo>
                    <a:pt x="3975030" y="8751650"/>
                    <a:pt x="3965646" y="8757764"/>
                    <a:pt x="3954228" y="8757764"/>
                  </a:cubicBezTo>
                  <a:lnTo>
                    <a:pt x="20803" y="8757764"/>
                  </a:lnTo>
                  <a:cubicBezTo>
                    <a:pt x="9228" y="8757764"/>
                    <a:pt x="0" y="8751546"/>
                    <a:pt x="0" y="8743981"/>
                  </a:cubicBezTo>
                  <a:lnTo>
                    <a:pt x="0" y="13783"/>
                  </a:lnTo>
                  <a:cubicBezTo>
                    <a:pt x="0" y="6218"/>
                    <a:pt x="9385" y="0"/>
                    <a:pt x="20803" y="0"/>
                  </a:cubicBezTo>
                  <a:moveTo>
                    <a:pt x="20803" y="27670"/>
                  </a:moveTo>
                  <a:lnTo>
                    <a:pt x="20803" y="13783"/>
                  </a:lnTo>
                  <a:lnTo>
                    <a:pt x="41762" y="13783"/>
                  </a:lnTo>
                  <a:lnTo>
                    <a:pt x="41762" y="8743981"/>
                  </a:lnTo>
                  <a:lnTo>
                    <a:pt x="20803" y="8743981"/>
                  </a:lnTo>
                  <a:lnTo>
                    <a:pt x="20803" y="8730197"/>
                  </a:lnTo>
                  <a:lnTo>
                    <a:pt x="3954228" y="8730197"/>
                  </a:lnTo>
                  <a:lnTo>
                    <a:pt x="3954228" y="8743981"/>
                  </a:lnTo>
                  <a:lnTo>
                    <a:pt x="3933425" y="8743981"/>
                  </a:lnTo>
                  <a:lnTo>
                    <a:pt x="3933425" y="13783"/>
                  </a:lnTo>
                  <a:lnTo>
                    <a:pt x="3954228" y="13783"/>
                  </a:lnTo>
                  <a:lnTo>
                    <a:pt x="3954228" y="27670"/>
                  </a:lnTo>
                  <a:lnTo>
                    <a:pt x="20803" y="27670"/>
                  </a:lnTo>
                  <a:close/>
                </a:path>
              </a:pathLst>
            </a:custGeom>
            <a:solidFill>
              <a:srgbClr val="FFFFFF"/>
            </a:solidFill>
          </p:spPr>
          <p:txBody>
            <a:bodyPr/>
            <a:lstStyle/>
            <a:p>
              <a:endParaRPr lang="en-US"/>
            </a:p>
          </p:txBody>
        </p:sp>
      </p:grpSp>
      <p:sp>
        <p:nvSpPr>
          <p:cNvPr id="14" name="TextBox 14"/>
          <p:cNvSpPr txBox="1"/>
          <p:nvPr/>
        </p:nvSpPr>
        <p:spPr>
          <a:xfrm>
            <a:off x="7477225" y="2889916"/>
            <a:ext cx="3030836" cy="487313"/>
          </a:xfrm>
          <a:prstGeom prst="rect">
            <a:avLst/>
          </a:prstGeom>
        </p:spPr>
        <p:txBody>
          <a:bodyPr wrap="square" lIns="0" tIns="0" rIns="0" bIns="0" rtlCol="0" anchor="t">
            <a:spAutoFit/>
          </a:bodyPr>
          <a:lstStyle/>
          <a:p>
            <a:pPr algn="r">
              <a:lnSpc>
                <a:spcPts val="3780"/>
              </a:lnSpc>
            </a:pPr>
            <a:r>
              <a:rPr lang="en-US" sz="3500" b="1" dirty="0">
                <a:solidFill>
                  <a:srgbClr val="002395"/>
                </a:solidFill>
                <a:latin typeface="Barlow Bold"/>
                <a:ea typeface="Barlow Bold"/>
                <a:cs typeface="Barlow Bold"/>
                <a:sym typeface="Barlow Bold"/>
              </a:rPr>
              <a:t>MONTENEGRO</a:t>
            </a:r>
          </a:p>
        </p:txBody>
      </p:sp>
      <p:sp>
        <p:nvSpPr>
          <p:cNvPr id="15" name="TextBox 15"/>
          <p:cNvSpPr txBox="1"/>
          <p:nvPr/>
        </p:nvSpPr>
        <p:spPr>
          <a:xfrm>
            <a:off x="4307764" y="2868961"/>
            <a:ext cx="2997311" cy="974626"/>
          </a:xfrm>
          <a:prstGeom prst="rect">
            <a:avLst/>
          </a:prstGeom>
        </p:spPr>
        <p:txBody>
          <a:bodyPr wrap="square" lIns="0" tIns="0" rIns="0" bIns="0" rtlCol="0" anchor="t">
            <a:spAutoFit/>
          </a:bodyPr>
          <a:lstStyle/>
          <a:p>
            <a:pPr algn="just">
              <a:lnSpc>
                <a:spcPts val="3780"/>
              </a:lnSpc>
            </a:pPr>
            <a:r>
              <a:rPr lang="en-US" sz="3500" b="1" dirty="0">
                <a:solidFill>
                  <a:srgbClr val="002395"/>
                </a:solidFill>
                <a:latin typeface="Barlow Bold"/>
                <a:ea typeface="Barlow Bold"/>
                <a:cs typeface="Barlow Bold"/>
                <a:sym typeface="Barlow Bold"/>
              </a:rPr>
              <a:t>BOSNIA AND </a:t>
            </a:r>
          </a:p>
          <a:p>
            <a:pPr algn="just">
              <a:lnSpc>
                <a:spcPts val="3780"/>
              </a:lnSpc>
            </a:pPr>
            <a:r>
              <a:rPr lang="en-US" sz="3500" b="1" dirty="0">
                <a:solidFill>
                  <a:srgbClr val="002395"/>
                </a:solidFill>
                <a:latin typeface="Barlow Bold"/>
                <a:ea typeface="Barlow Bold"/>
                <a:cs typeface="Barlow Bold"/>
                <a:sym typeface="Barlow Bold"/>
              </a:rPr>
              <a:t>HERZEGOVINA</a:t>
            </a:r>
          </a:p>
        </p:txBody>
      </p:sp>
      <p:sp>
        <p:nvSpPr>
          <p:cNvPr id="16" name="TextBox 16"/>
          <p:cNvSpPr txBox="1"/>
          <p:nvPr/>
        </p:nvSpPr>
        <p:spPr>
          <a:xfrm>
            <a:off x="7664277" y="4093650"/>
            <a:ext cx="2618508" cy="1490853"/>
          </a:xfrm>
          <a:prstGeom prst="rect">
            <a:avLst/>
          </a:prstGeom>
        </p:spPr>
        <p:txBody>
          <a:bodyPr lIns="0" tIns="0" rIns="0" bIns="0" rtlCol="0" anchor="t">
            <a:spAutoFit/>
          </a:bodyPr>
          <a:lstStyle/>
          <a:p>
            <a:pPr marL="530859" lvl="2" indent="-176953" algn="l">
              <a:lnSpc>
                <a:spcPts val="2375"/>
              </a:lnSpc>
              <a:buFont typeface="Arial"/>
              <a:buChar char="⚬"/>
            </a:pPr>
            <a:r>
              <a:rPr lang="en-US" sz="2199" b="1" dirty="0">
                <a:solidFill>
                  <a:srgbClr val="FFFFFF"/>
                </a:solidFill>
                <a:latin typeface="Barlow Semi-Bold"/>
                <a:ea typeface="Barlow Semi-Bold"/>
                <a:cs typeface="Barlow Semi-Bold"/>
                <a:sym typeface="Barlow Semi-Bold"/>
              </a:rPr>
              <a:t>GEF6 C/MPAs project</a:t>
            </a:r>
          </a:p>
          <a:p>
            <a:pPr marL="530859" lvl="2" indent="-176953" algn="l">
              <a:lnSpc>
                <a:spcPts val="2375"/>
              </a:lnSpc>
            </a:pPr>
            <a:endParaRPr lang="en-US" sz="2199" b="1" dirty="0">
              <a:solidFill>
                <a:srgbClr val="FFFFFF"/>
              </a:solidFill>
              <a:latin typeface="Barlow Semi-Bold"/>
              <a:ea typeface="Barlow Semi-Bold"/>
              <a:cs typeface="Barlow Semi-Bold"/>
              <a:sym typeface="Barlow Semi-Bold"/>
            </a:endParaRPr>
          </a:p>
          <a:p>
            <a:pPr marL="530859" lvl="2" indent="-176953" algn="l">
              <a:lnSpc>
                <a:spcPts val="2375"/>
              </a:lnSpc>
              <a:buFont typeface="Arial"/>
              <a:buChar char="⚬"/>
            </a:pPr>
            <a:r>
              <a:rPr lang="en-US" sz="2199" b="1" dirty="0">
                <a:solidFill>
                  <a:srgbClr val="FFFFFF"/>
                </a:solidFill>
                <a:latin typeface="Barlow Semi-Bold"/>
                <a:ea typeface="Barlow Semi-Bold"/>
                <a:cs typeface="Barlow Semi-Bold"/>
                <a:sym typeface="Barlow Semi-Bold"/>
              </a:rPr>
              <a:t>Early action support</a:t>
            </a:r>
          </a:p>
        </p:txBody>
      </p:sp>
      <p:grpSp>
        <p:nvGrpSpPr>
          <p:cNvPr id="17" name="Group 17"/>
          <p:cNvGrpSpPr/>
          <p:nvPr/>
        </p:nvGrpSpPr>
        <p:grpSpPr>
          <a:xfrm>
            <a:off x="10982925" y="3775773"/>
            <a:ext cx="3102650" cy="6568377"/>
            <a:chOff x="0" y="0"/>
            <a:chExt cx="3716414" cy="8757836"/>
          </a:xfrm>
        </p:grpSpPr>
        <p:sp>
          <p:nvSpPr>
            <p:cNvPr id="18" name="Freeform 18"/>
            <p:cNvSpPr/>
            <p:nvPr/>
          </p:nvSpPr>
          <p:spPr>
            <a:xfrm>
              <a:off x="19449" y="13783"/>
              <a:ext cx="3677399" cy="8730198"/>
            </a:xfrm>
            <a:custGeom>
              <a:avLst/>
              <a:gdLst/>
              <a:ahLst/>
              <a:cxnLst/>
              <a:rect l="l" t="t" r="r" b="b"/>
              <a:pathLst>
                <a:path w="3677399" h="8730198">
                  <a:moveTo>
                    <a:pt x="0" y="0"/>
                  </a:moveTo>
                  <a:lnTo>
                    <a:pt x="3677399" y="0"/>
                  </a:lnTo>
                  <a:lnTo>
                    <a:pt x="3677399" y="8730198"/>
                  </a:lnTo>
                  <a:lnTo>
                    <a:pt x="0" y="8730198"/>
                  </a:lnTo>
                  <a:close/>
                </a:path>
              </a:pathLst>
            </a:custGeom>
            <a:solidFill>
              <a:srgbClr val="175873"/>
            </a:solidFill>
          </p:spPr>
          <p:txBody>
            <a:bodyPr/>
            <a:lstStyle/>
            <a:p>
              <a:endParaRPr lang="en-US"/>
            </a:p>
          </p:txBody>
        </p:sp>
        <p:sp>
          <p:nvSpPr>
            <p:cNvPr id="19" name="Freeform 19"/>
            <p:cNvSpPr/>
            <p:nvPr/>
          </p:nvSpPr>
          <p:spPr>
            <a:xfrm>
              <a:off x="0" y="0"/>
              <a:ext cx="3716297" cy="8757764"/>
            </a:xfrm>
            <a:custGeom>
              <a:avLst/>
              <a:gdLst/>
              <a:ahLst/>
              <a:cxnLst/>
              <a:rect l="l" t="t" r="r" b="b"/>
              <a:pathLst>
                <a:path w="3716297" h="8757764">
                  <a:moveTo>
                    <a:pt x="19449" y="0"/>
                  </a:moveTo>
                  <a:lnTo>
                    <a:pt x="3696848" y="0"/>
                  </a:lnTo>
                  <a:cubicBezTo>
                    <a:pt x="3707669" y="0"/>
                    <a:pt x="3716297" y="6218"/>
                    <a:pt x="3716297" y="13783"/>
                  </a:cubicBezTo>
                  <a:lnTo>
                    <a:pt x="3716297" y="8743981"/>
                  </a:lnTo>
                  <a:cubicBezTo>
                    <a:pt x="3716297" y="8751650"/>
                    <a:pt x="3707523" y="8757764"/>
                    <a:pt x="3696848" y="8757764"/>
                  </a:cubicBezTo>
                  <a:lnTo>
                    <a:pt x="19449" y="8757764"/>
                  </a:lnTo>
                  <a:cubicBezTo>
                    <a:pt x="8628" y="8757764"/>
                    <a:pt x="0" y="8751546"/>
                    <a:pt x="0" y="8743981"/>
                  </a:cubicBezTo>
                  <a:lnTo>
                    <a:pt x="0" y="13783"/>
                  </a:lnTo>
                  <a:cubicBezTo>
                    <a:pt x="0" y="6218"/>
                    <a:pt x="8774" y="0"/>
                    <a:pt x="19449" y="0"/>
                  </a:cubicBezTo>
                  <a:moveTo>
                    <a:pt x="19449" y="27670"/>
                  </a:moveTo>
                  <a:lnTo>
                    <a:pt x="19449" y="13783"/>
                  </a:lnTo>
                  <a:lnTo>
                    <a:pt x="39043" y="13783"/>
                  </a:lnTo>
                  <a:lnTo>
                    <a:pt x="39043" y="8743981"/>
                  </a:lnTo>
                  <a:lnTo>
                    <a:pt x="19449" y="8743981"/>
                  </a:lnTo>
                  <a:lnTo>
                    <a:pt x="19449" y="8730197"/>
                  </a:lnTo>
                  <a:lnTo>
                    <a:pt x="3696848" y="8730197"/>
                  </a:lnTo>
                  <a:lnTo>
                    <a:pt x="3696848" y="8743981"/>
                  </a:lnTo>
                  <a:lnTo>
                    <a:pt x="3677400" y="8743981"/>
                  </a:lnTo>
                  <a:lnTo>
                    <a:pt x="3677400" y="13783"/>
                  </a:lnTo>
                  <a:lnTo>
                    <a:pt x="3696848" y="13783"/>
                  </a:lnTo>
                  <a:lnTo>
                    <a:pt x="3696848" y="27670"/>
                  </a:lnTo>
                  <a:lnTo>
                    <a:pt x="19449" y="27670"/>
                  </a:lnTo>
                  <a:close/>
                </a:path>
              </a:pathLst>
            </a:custGeom>
            <a:solidFill>
              <a:srgbClr val="FFFFFF"/>
            </a:solidFill>
          </p:spPr>
          <p:txBody>
            <a:bodyPr/>
            <a:lstStyle/>
            <a:p>
              <a:endParaRPr lang="en-US"/>
            </a:p>
          </p:txBody>
        </p:sp>
      </p:grpSp>
      <p:sp>
        <p:nvSpPr>
          <p:cNvPr id="20" name="TextBox 20"/>
          <p:cNvSpPr txBox="1"/>
          <p:nvPr/>
        </p:nvSpPr>
        <p:spPr>
          <a:xfrm>
            <a:off x="11282018" y="2855309"/>
            <a:ext cx="2787222" cy="913130"/>
          </a:xfrm>
          <a:prstGeom prst="rect">
            <a:avLst/>
          </a:prstGeom>
        </p:spPr>
        <p:txBody>
          <a:bodyPr wrap="square" lIns="0" tIns="0" rIns="0" bIns="0" rtlCol="0" anchor="t">
            <a:spAutoFit/>
          </a:bodyPr>
          <a:lstStyle/>
          <a:p>
            <a:pPr algn="just">
              <a:lnSpc>
                <a:spcPts val="3535"/>
              </a:lnSpc>
            </a:pPr>
            <a:r>
              <a:rPr lang="en-US" sz="3500" b="1" dirty="0">
                <a:solidFill>
                  <a:srgbClr val="002395"/>
                </a:solidFill>
                <a:latin typeface="Barlow Bold"/>
                <a:ea typeface="Barlow Bold"/>
                <a:cs typeface="Barlow Bold"/>
                <a:sym typeface="Barlow Bold"/>
              </a:rPr>
              <a:t>NORTH </a:t>
            </a:r>
          </a:p>
          <a:p>
            <a:pPr algn="just">
              <a:lnSpc>
                <a:spcPts val="3535"/>
              </a:lnSpc>
            </a:pPr>
            <a:r>
              <a:rPr lang="en-US" sz="3500" b="1" dirty="0">
                <a:solidFill>
                  <a:srgbClr val="002395"/>
                </a:solidFill>
                <a:latin typeface="Barlow Bold"/>
                <a:ea typeface="Barlow Bold"/>
                <a:cs typeface="Barlow Bold"/>
                <a:sym typeface="Barlow Bold"/>
              </a:rPr>
              <a:t>MACEDONIA</a:t>
            </a:r>
          </a:p>
        </p:txBody>
      </p:sp>
      <p:sp>
        <p:nvSpPr>
          <p:cNvPr id="21" name="TextBox 21"/>
          <p:cNvSpPr txBox="1"/>
          <p:nvPr/>
        </p:nvSpPr>
        <p:spPr>
          <a:xfrm>
            <a:off x="10965949" y="4051998"/>
            <a:ext cx="2904430" cy="4924425"/>
          </a:xfrm>
          <a:prstGeom prst="rect">
            <a:avLst/>
          </a:prstGeom>
        </p:spPr>
        <p:txBody>
          <a:bodyPr wrap="square" lIns="0" tIns="0" rIns="0" bIns="0" rtlCol="0" anchor="t">
            <a:spAutoFit/>
          </a:bodyPr>
          <a:lstStyle/>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GEF STAR5 PAs project</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GEF6 SLM project</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GEF7 PAs/Landscape project</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GEF8 transboundary project with Albania</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Early Action Support</a:t>
            </a:r>
          </a:p>
        </p:txBody>
      </p:sp>
      <p:grpSp>
        <p:nvGrpSpPr>
          <p:cNvPr id="22" name="Group 22"/>
          <p:cNvGrpSpPr/>
          <p:nvPr/>
        </p:nvGrpSpPr>
        <p:grpSpPr>
          <a:xfrm>
            <a:off x="14227435" y="3806673"/>
            <a:ext cx="2790130" cy="6568377"/>
            <a:chOff x="0" y="0"/>
            <a:chExt cx="3720173" cy="8757836"/>
          </a:xfrm>
        </p:grpSpPr>
        <p:sp>
          <p:nvSpPr>
            <p:cNvPr id="23" name="Freeform 23"/>
            <p:cNvSpPr/>
            <p:nvPr/>
          </p:nvSpPr>
          <p:spPr>
            <a:xfrm>
              <a:off x="19468" y="13783"/>
              <a:ext cx="3681119" cy="8730198"/>
            </a:xfrm>
            <a:custGeom>
              <a:avLst/>
              <a:gdLst/>
              <a:ahLst/>
              <a:cxnLst/>
              <a:rect l="l" t="t" r="r" b="b"/>
              <a:pathLst>
                <a:path w="3681119" h="8730198">
                  <a:moveTo>
                    <a:pt x="0" y="0"/>
                  </a:moveTo>
                  <a:lnTo>
                    <a:pt x="3681119" y="0"/>
                  </a:lnTo>
                  <a:lnTo>
                    <a:pt x="3681119" y="8730198"/>
                  </a:lnTo>
                  <a:lnTo>
                    <a:pt x="0" y="8730198"/>
                  </a:lnTo>
                  <a:close/>
                </a:path>
              </a:pathLst>
            </a:custGeom>
            <a:solidFill>
              <a:srgbClr val="184D9C"/>
            </a:solidFill>
          </p:spPr>
          <p:txBody>
            <a:bodyPr/>
            <a:lstStyle/>
            <a:p>
              <a:endParaRPr lang="en-US"/>
            </a:p>
          </p:txBody>
        </p:sp>
        <p:sp>
          <p:nvSpPr>
            <p:cNvPr id="24" name="Freeform 24"/>
            <p:cNvSpPr/>
            <p:nvPr/>
          </p:nvSpPr>
          <p:spPr>
            <a:xfrm>
              <a:off x="0" y="0"/>
              <a:ext cx="3720056" cy="8757764"/>
            </a:xfrm>
            <a:custGeom>
              <a:avLst/>
              <a:gdLst/>
              <a:ahLst/>
              <a:cxnLst/>
              <a:rect l="l" t="t" r="r" b="b"/>
              <a:pathLst>
                <a:path w="3720056" h="8757764">
                  <a:moveTo>
                    <a:pt x="19468" y="0"/>
                  </a:moveTo>
                  <a:lnTo>
                    <a:pt x="3700587" y="0"/>
                  </a:lnTo>
                  <a:cubicBezTo>
                    <a:pt x="3711420" y="0"/>
                    <a:pt x="3720056" y="6218"/>
                    <a:pt x="3720056" y="13783"/>
                  </a:cubicBezTo>
                  <a:lnTo>
                    <a:pt x="3720056" y="8743981"/>
                  </a:lnTo>
                  <a:cubicBezTo>
                    <a:pt x="3720056" y="8751650"/>
                    <a:pt x="3711273" y="8757764"/>
                    <a:pt x="3700587" y="8757764"/>
                  </a:cubicBezTo>
                  <a:lnTo>
                    <a:pt x="19468" y="8757764"/>
                  </a:lnTo>
                  <a:cubicBezTo>
                    <a:pt x="8636" y="8757764"/>
                    <a:pt x="0" y="8751546"/>
                    <a:pt x="0" y="8743981"/>
                  </a:cubicBezTo>
                  <a:lnTo>
                    <a:pt x="0" y="13783"/>
                  </a:lnTo>
                  <a:cubicBezTo>
                    <a:pt x="0" y="6218"/>
                    <a:pt x="8783" y="0"/>
                    <a:pt x="19468" y="0"/>
                  </a:cubicBezTo>
                  <a:moveTo>
                    <a:pt x="19468" y="27670"/>
                  </a:moveTo>
                  <a:lnTo>
                    <a:pt x="19468" y="13783"/>
                  </a:lnTo>
                  <a:lnTo>
                    <a:pt x="39083" y="13783"/>
                  </a:lnTo>
                  <a:lnTo>
                    <a:pt x="39083" y="8743981"/>
                  </a:lnTo>
                  <a:lnTo>
                    <a:pt x="19468" y="8743981"/>
                  </a:lnTo>
                  <a:lnTo>
                    <a:pt x="19468" y="8730197"/>
                  </a:lnTo>
                  <a:lnTo>
                    <a:pt x="3700587" y="8730197"/>
                  </a:lnTo>
                  <a:lnTo>
                    <a:pt x="3700587" y="8743981"/>
                  </a:lnTo>
                  <a:lnTo>
                    <a:pt x="3681119" y="8743981"/>
                  </a:lnTo>
                  <a:lnTo>
                    <a:pt x="3681119" y="13783"/>
                  </a:lnTo>
                  <a:lnTo>
                    <a:pt x="3700587" y="13783"/>
                  </a:lnTo>
                  <a:lnTo>
                    <a:pt x="3700587" y="27670"/>
                  </a:lnTo>
                  <a:lnTo>
                    <a:pt x="19468" y="27670"/>
                  </a:lnTo>
                  <a:close/>
                </a:path>
              </a:pathLst>
            </a:custGeom>
            <a:solidFill>
              <a:srgbClr val="FFFFFF"/>
            </a:solidFill>
          </p:spPr>
          <p:txBody>
            <a:bodyPr/>
            <a:lstStyle/>
            <a:p>
              <a:endParaRPr lang="en-US"/>
            </a:p>
          </p:txBody>
        </p:sp>
      </p:grpSp>
      <p:sp>
        <p:nvSpPr>
          <p:cNvPr id="25" name="TextBox 25"/>
          <p:cNvSpPr txBox="1"/>
          <p:nvPr/>
        </p:nvSpPr>
        <p:spPr>
          <a:xfrm>
            <a:off x="14117200" y="3943023"/>
            <a:ext cx="2904430" cy="5847755"/>
          </a:xfrm>
          <a:prstGeom prst="rect">
            <a:avLst/>
          </a:prstGeom>
        </p:spPr>
        <p:txBody>
          <a:bodyPr lIns="0" tIns="0" rIns="0" bIns="0" rtlCol="0" anchor="t">
            <a:spAutoFit/>
          </a:bodyPr>
          <a:lstStyle/>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Enhanced Cross-Sectoral Land Management through Land Use Pressure Reduction and Planning</a:t>
            </a:r>
            <a:endParaRPr lang="hr-BA"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Ambient and indoor air pollution and health – review</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 EU Green Agenda for Nature </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a:p>
            <a:pPr marL="530859" lvl="2" indent="-176953" algn="l">
              <a:lnSpc>
                <a:spcPts val="2375"/>
              </a:lnSpc>
              <a:buFont typeface="Arial"/>
              <a:buChar char="⚬"/>
            </a:pPr>
            <a:r>
              <a:rPr lang="en-US" sz="2199" b="1" spc="8" dirty="0">
                <a:solidFill>
                  <a:srgbClr val="FFFFFF"/>
                </a:solidFill>
                <a:latin typeface="Barlow Bold"/>
                <a:ea typeface="Barlow Bold"/>
                <a:cs typeface="Barlow Bold"/>
                <a:sym typeface="Barlow Bold"/>
              </a:rPr>
              <a:t>Early Action Support</a:t>
            </a:r>
          </a:p>
          <a:p>
            <a:pPr marL="530859" lvl="2" indent="-176953" algn="l">
              <a:lnSpc>
                <a:spcPts val="2375"/>
              </a:lnSpc>
            </a:pPr>
            <a:endParaRPr lang="en-US" sz="2199" b="1" spc="8" dirty="0">
              <a:solidFill>
                <a:srgbClr val="FFFFFF"/>
              </a:solidFill>
              <a:latin typeface="Barlow Bold"/>
              <a:ea typeface="Barlow Bold"/>
              <a:cs typeface="Barlow Bold"/>
              <a:sym typeface="Barlow Bold"/>
            </a:endParaRPr>
          </a:p>
        </p:txBody>
      </p:sp>
      <p:sp>
        <p:nvSpPr>
          <p:cNvPr id="26" name="TextBox 26"/>
          <p:cNvSpPr txBox="1"/>
          <p:nvPr/>
        </p:nvSpPr>
        <p:spPr>
          <a:xfrm>
            <a:off x="13900859" y="2855309"/>
            <a:ext cx="2384165" cy="487313"/>
          </a:xfrm>
          <a:prstGeom prst="rect">
            <a:avLst/>
          </a:prstGeom>
        </p:spPr>
        <p:txBody>
          <a:bodyPr wrap="square" lIns="0" tIns="0" rIns="0" bIns="0" rtlCol="0" anchor="t">
            <a:spAutoFit/>
          </a:bodyPr>
          <a:lstStyle/>
          <a:p>
            <a:pPr algn="r">
              <a:lnSpc>
                <a:spcPts val="3780"/>
              </a:lnSpc>
            </a:pPr>
            <a:r>
              <a:rPr lang="en-US" sz="3500" b="1" dirty="0">
                <a:solidFill>
                  <a:srgbClr val="002395"/>
                </a:solidFill>
                <a:latin typeface="Barlow Bold"/>
                <a:ea typeface="Barlow Bold"/>
                <a:cs typeface="Barlow Bold"/>
                <a:sym typeface="Barlow Bold"/>
              </a:rPr>
              <a:t>SERBIA</a:t>
            </a:r>
          </a:p>
        </p:txBody>
      </p:sp>
      <p:grpSp>
        <p:nvGrpSpPr>
          <p:cNvPr id="27" name="Group 27"/>
          <p:cNvGrpSpPr/>
          <p:nvPr/>
        </p:nvGrpSpPr>
        <p:grpSpPr>
          <a:xfrm>
            <a:off x="0" y="0"/>
            <a:ext cx="18288000" cy="2571750"/>
            <a:chOff x="0" y="0"/>
            <a:chExt cx="4816593" cy="677333"/>
          </a:xfrm>
        </p:grpSpPr>
        <p:sp>
          <p:nvSpPr>
            <p:cNvPr id="28" name="Freeform 28"/>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29" name="TextBox 29"/>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30" name="Group 30"/>
          <p:cNvGrpSpPr/>
          <p:nvPr/>
        </p:nvGrpSpPr>
        <p:grpSpPr>
          <a:xfrm>
            <a:off x="14804679" y="419418"/>
            <a:ext cx="2454621" cy="1732915"/>
            <a:chOff x="0" y="0"/>
            <a:chExt cx="1759826" cy="1242403"/>
          </a:xfrm>
        </p:grpSpPr>
        <p:sp>
          <p:nvSpPr>
            <p:cNvPr id="31" name="Freeform 31"/>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2"/>
              <a:stretch>
                <a:fillRect b="-1805"/>
              </a:stretch>
            </a:blipFill>
          </p:spPr>
          <p:txBody>
            <a:bodyPr/>
            <a:lstStyle/>
            <a:p>
              <a:endParaRPr lang="en-US"/>
            </a:p>
          </p:txBody>
        </p:sp>
      </p:grpSp>
      <p:sp>
        <p:nvSpPr>
          <p:cNvPr id="32" name="TextBox 32"/>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WB COUNTRIES AND PROJECTS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8763000" y="4991100"/>
            <a:ext cx="8598919" cy="4712077"/>
            <a:chOff x="0" y="0"/>
            <a:chExt cx="19301001" cy="10576655"/>
          </a:xfrm>
        </p:grpSpPr>
        <p:sp>
          <p:nvSpPr>
            <p:cNvPr id="3" name="Freeform 3"/>
            <p:cNvSpPr/>
            <p:nvPr/>
          </p:nvSpPr>
          <p:spPr>
            <a:xfrm>
              <a:off x="0" y="0"/>
              <a:ext cx="19301000" cy="10576667"/>
            </a:xfrm>
            <a:custGeom>
              <a:avLst/>
              <a:gdLst/>
              <a:ahLst/>
              <a:cxnLst/>
              <a:rect l="l" t="t" r="r" b="b"/>
              <a:pathLst>
                <a:path w="19301000" h="10576667">
                  <a:moveTo>
                    <a:pt x="0" y="0"/>
                  </a:moveTo>
                  <a:lnTo>
                    <a:pt x="19301000" y="0"/>
                  </a:lnTo>
                  <a:lnTo>
                    <a:pt x="19301000" y="10576667"/>
                  </a:lnTo>
                  <a:lnTo>
                    <a:pt x="0" y="10576667"/>
                  </a:lnTo>
                  <a:lnTo>
                    <a:pt x="0" y="0"/>
                  </a:lnTo>
                  <a:close/>
                </a:path>
              </a:pathLst>
            </a:custGeom>
            <a:blipFill>
              <a:blip r:embed="rId2"/>
              <a:stretch>
                <a:fillRect t="-71656" b="-71658"/>
              </a:stretch>
            </a:blipFill>
          </p:spPr>
          <p:txBody>
            <a:bodyPr/>
            <a:lstStyle/>
            <a:p>
              <a:endParaRPr lang="en-US"/>
            </a:p>
          </p:txBody>
        </p:sp>
      </p:grpSp>
      <p:grpSp>
        <p:nvGrpSpPr>
          <p:cNvPr id="4" name="Group 4"/>
          <p:cNvGrpSpPr/>
          <p:nvPr/>
        </p:nvGrpSpPr>
        <p:grpSpPr>
          <a:xfrm>
            <a:off x="762000" y="2460071"/>
            <a:ext cx="16497300" cy="1816074"/>
            <a:chOff x="0" y="0"/>
            <a:chExt cx="11465225" cy="3514208"/>
          </a:xfrm>
        </p:grpSpPr>
        <p:sp>
          <p:nvSpPr>
            <p:cNvPr id="5" name="Freeform 5"/>
            <p:cNvSpPr/>
            <p:nvPr/>
          </p:nvSpPr>
          <p:spPr>
            <a:xfrm>
              <a:off x="0" y="0"/>
              <a:ext cx="11465226" cy="3514212"/>
            </a:xfrm>
            <a:custGeom>
              <a:avLst/>
              <a:gdLst/>
              <a:ahLst/>
              <a:cxnLst/>
              <a:rect l="l" t="t" r="r" b="b"/>
              <a:pathLst>
                <a:path w="11465226" h="3514212">
                  <a:moveTo>
                    <a:pt x="0" y="0"/>
                  </a:moveTo>
                  <a:lnTo>
                    <a:pt x="11465226" y="0"/>
                  </a:lnTo>
                  <a:lnTo>
                    <a:pt x="11465226" y="3514212"/>
                  </a:lnTo>
                  <a:lnTo>
                    <a:pt x="0" y="3514212"/>
                  </a:lnTo>
                  <a:close/>
                </a:path>
              </a:pathLst>
            </a:custGeom>
            <a:blipFill>
              <a:blip r:embed="rId3">
                <a:alphaModFix amt="0"/>
              </a:blip>
              <a:stretch>
                <a:fillRect l="-986" r="22333"/>
              </a:stretch>
            </a:blipFill>
          </p:spPr>
          <p:txBody>
            <a:bodyPr/>
            <a:lstStyle/>
            <a:p>
              <a:endParaRPr lang="en-US"/>
            </a:p>
          </p:txBody>
        </p:sp>
        <p:sp>
          <p:nvSpPr>
            <p:cNvPr id="6" name="TextBox 6"/>
            <p:cNvSpPr txBox="1"/>
            <p:nvPr/>
          </p:nvSpPr>
          <p:spPr>
            <a:xfrm>
              <a:off x="0" y="19050"/>
              <a:ext cx="11465225" cy="3495158"/>
            </a:xfrm>
            <a:prstGeom prst="rect">
              <a:avLst/>
            </a:prstGeom>
          </p:spPr>
          <p:txBody>
            <a:bodyPr lIns="0" tIns="0" rIns="0" bIns="0" rtlCol="0" anchor="ctr"/>
            <a:lstStyle/>
            <a:p>
              <a:pPr algn="l">
                <a:lnSpc>
                  <a:spcPts val="3240"/>
                </a:lnSpc>
              </a:pPr>
              <a:r>
                <a:rPr lang="en-US" sz="3000" b="1" dirty="0">
                  <a:solidFill>
                    <a:srgbClr val="03ABED"/>
                  </a:solidFill>
                  <a:latin typeface="Barlow Bold"/>
                  <a:ea typeface="Barlow Bold"/>
                  <a:cs typeface="Barlow Bold"/>
                  <a:sym typeface="Barlow Bold"/>
                </a:rPr>
                <a:t>Achieving biodiversity conservation through effective management and enhanced resilience to climate change in the existing protected area of the North Albanian Mountainous Region (2023-2026)</a:t>
              </a:r>
            </a:p>
          </p:txBody>
        </p:sp>
      </p:grpSp>
      <p:sp>
        <p:nvSpPr>
          <p:cNvPr id="7" name="TextBox 7"/>
          <p:cNvSpPr txBox="1"/>
          <p:nvPr/>
        </p:nvSpPr>
        <p:spPr>
          <a:xfrm>
            <a:off x="1059179" y="4583832"/>
            <a:ext cx="6853595" cy="4941570"/>
          </a:xfrm>
          <a:prstGeom prst="rect">
            <a:avLst/>
          </a:prstGeom>
        </p:spPr>
        <p:txBody>
          <a:bodyPr lIns="0" tIns="0" rIns="0" bIns="0" rtlCol="0" anchor="t">
            <a:spAutoFit/>
          </a:bodyPr>
          <a:lstStyle/>
          <a:p>
            <a:pPr algn="l">
              <a:lnSpc>
                <a:spcPts val="3240"/>
              </a:lnSpc>
            </a:pPr>
            <a:r>
              <a:rPr lang="en-US" sz="3000" b="1" spc="12" dirty="0">
                <a:solidFill>
                  <a:srgbClr val="002395"/>
                </a:solidFill>
                <a:latin typeface="Barlow Bold"/>
                <a:ea typeface="Barlow Bold"/>
                <a:cs typeface="Barlow Bold"/>
                <a:sym typeface="Barlow Bold"/>
              </a:rPr>
              <a:t>Component 1: Enabling environment for effective management of the Albanian Alps National Park </a:t>
            </a:r>
          </a:p>
          <a:p>
            <a:pPr algn="l">
              <a:lnSpc>
                <a:spcPts val="3240"/>
              </a:lnSpc>
            </a:pPr>
            <a:endParaRPr lang="en-US" sz="3000" b="1" spc="12" dirty="0">
              <a:solidFill>
                <a:srgbClr val="002395"/>
              </a:solidFill>
              <a:latin typeface="Barlow Bold"/>
              <a:ea typeface="Barlow Bold"/>
              <a:cs typeface="Barlow Bold"/>
              <a:sym typeface="Barlow Bold"/>
            </a:endParaRPr>
          </a:p>
          <a:p>
            <a:pPr algn="l">
              <a:lnSpc>
                <a:spcPts val="3240"/>
              </a:lnSpc>
            </a:pPr>
            <a:r>
              <a:rPr lang="en-US" sz="3000" b="1" spc="12" dirty="0">
                <a:solidFill>
                  <a:srgbClr val="002395"/>
                </a:solidFill>
                <a:latin typeface="Barlow Bold"/>
                <a:ea typeface="Barlow Bold"/>
                <a:cs typeface="Barlow Bold"/>
                <a:sym typeface="Barlow Bold"/>
              </a:rPr>
              <a:t>Component 2: Strengthening the practical experience and “know-how” of the Albanian Alps NP stakeholders to address threats</a:t>
            </a:r>
          </a:p>
          <a:p>
            <a:pPr algn="l">
              <a:lnSpc>
                <a:spcPts val="3240"/>
              </a:lnSpc>
            </a:pPr>
            <a:endParaRPr lang="en-US" sz="3000" b="1" spc="12" dirty="0">
              <a:solidFill>
                <a:srgbClr val="002395"/>
              </a:solidFill>
              <a:latin typeface="Barlow Bold"/>
              <a:ea typeface="Barlow Bold"/>
              <a:cs typeface="Barlow Bold"/>
              <a:sym typeface="Barlow Bold"/>
            </a:endParaRPr>
          </a:p>
          <a:p>
            <a:pPr algn="l">
              <a:lnSpc>
                <a:spcPts val="3240"/>
              </a:lnSpc>
            </a:pPr>
            <a:r>
              <a:rPr lang="en-US" sz="3000" b="1" spc="12" dirty="0">
                <a:solidFill>
                  <a:srgbClr val="002395"/>
                </a:solidFill>
                <a:latin typeface="Barlow Bold"/>
                <a:ea typeface="Barlow Bold"/>
                <a:cs typeface="Barlow Bold"/>
                <a:sym typeface="Barlow Bold"/>
              </a:rPr>
              <a:t>Component 3: Support to national level adoption and upscaling of sustainable PAs management best practices</a:t>
            </a:r>
          </a:p>
        </p:txBody>
      </p:sp>
      <p:grpSp>
        <p:nvGrpSpPr>
          <p:cNvPr id="8" name="Group 8"/>
          <p:cNvGrpSpPr/>
          <p:nvPr/>
        </p:nvGrpSpPr>
        <p:grpSpPr>
          <a:xfrm>
            <a:off x="0" y="0"/>
            <a:ext cx="18288000" cy="2571750"/>
            <a:chOff x="0" y="0"/>
            <a:chExt cx="4816593" cy="677333"/>
          </a:xfrm>
        </p:grpSpPr>
        <p:sp>
          <p:nvSpPr>
            <p:cNvPr id="9" name="Freeform 9"/>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0" name="TextBox 10"/>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4804679" y="419418"/>
            <a:ext cx="2454621" cy="1732915"/>
            <a:chOff x="0" y="0"/>
            <a:chExt cx="1759826" cy="1242403"/>
          </a:xfrm>
        </p:grpSpPr>
        <p:sp>
          <p:nvSpPr>
            <p:cNvPr id="12" name="Freeform 12"/>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4"/>
              <a:stretch>
                <a:fillRect b="-1805"/>
              </a:stretch>
            </a:blipFill>
          </p:spPr>
          <p:txBody>
            <a:bodyPr/>
            <a:lstStyle/>
            <a:p>
              <a:endParaRPr lang="en-US"/>
            </a:p>
          </p:txBody>
        </p:sp>
      </p:grpSp>
      <p:sp>
        <p:nvSpPr>
          <p:cNvPr id="13" name="TextBox 13"/>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ALBANIA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1013458" y="3219132"/>
            <a:ext cx="16245840" cy="6621462"/>
            <a:chOff x="-20323" y="0"/>
            <a:chExt cx="21661120" cy="9624734"/>
          </a:xfrm>
        </p:grpSpPr>
        <p:sp>
          <p:nvSpPr>
            <p:cNvPr id="3" name="Freeform 3"/>
            <p:cNvSpPr/>
            <p:nvPr/>
          </p:nvSpPr>
          <p:spPr>
            <a:xfrm>
              <a:off x="0" y="0"/>
              <a:ext cx="21640797" cy="8778337"/>
            </a:xfrm>
            <a:custGeom>
              <a:avLst/>
              <a:gdLst/>
              <a:ahLst/>
              <a:cxnLst/>
              <a:rect l="l" t="t" r="r" b="b"/>
              <a:pathLst>
                <a:path w="21640797" h="8778337">
                  <a:moveTo>
                    <a:pt x="0" y="0"/>
                  </a:moveTo>
                  <a:lnTo>
                    <a:pt x="21640797" y="0"/>
                  </a:lnTo>
                  <a:lnTo>
                    <a:pt x="21640797" y="8778337"/>
                  </a:lnTo>
                  <a:lnTo>
                    <a:pt x="0" y="8778337"/>
                  </a:lnTo>
                  <a:close/>
                </a:path>
              </a:pathLst>
            </a:custGeom>
            <a:blipFill>
              <a:blip r:embed="rId2">
                <a:alphaModFix amt="0"/>
              </a:blip>
              <a:stretch>
                <a:fillRect l="-32302" r="129" b="-26980"/>
              </a:stretch>
            </a:blipFill>
          </p:spPr>
          <p:txBody>
            <a:bodyPr/>
            <a:lstStyle/>
            <a:p>
              <a:endParaRPr lang="en-US"/>
            </a:p>
          </p:txBody>
        </p:sp>
        <p:sp>
          <p:nvSpPr>
            <p:cNvPr id="4" name="TextBox 4"/>
            <p:cNvSpPr txBox="1"/>
            <p:nvPr/>
          </p:nvSpPr>
          <p:spPr>
            <a:xfrm>
              <a:off x="-20323" y="836878"/>
              <a:ext cx="21640800" cy="8787856"/>
            </a:xfrm>
            <a:prstGeom prst="rect">
              <a:avLst/>
            </a:prstGeom>
          </p:spPr>
          <p:txBody>
            <a:bodyPr lIns="0" tIns="0" rIns="0" bIns="0" rtlCol="0" anchor="ctr"/>
            <a:lstStyle/>
            <a:p>
              <a:pPr algn="l">
                <a:lnSpc>
                  <a:spcPts val="3599"/>
                </a:lnSpc>
              </a:pPr>
              <a:r>
                <a:rPr lang="en-US" sz="2999" b="1" u="sng" spc="11" dirty="0">
                  <a:solidFill>
                    <a:srgbClr val="002395"/>
                  </a:solidFill>
                  <a:latin typeface="Barlow Bold"/>
                  <a:ea typeface="Barlow Bold"/>
                  <a:cs typeface="Barlow Bold"/>
                  <a:sym typeface="Barlow Bold"/>
                </a:rPr>
                <a:t>Project Objective:</a:t>
              </a:r>
              <a:r>
                <a:rPr lang="en-US" sz="2999" b="1" spc="11" dirty="0">
                  <a:solidFill>
                    <a:srgbClr val="002395"/>
                  </a:solidFill>
                  <a:latin typeface="Barlow Bold"/>
                  <a:ea typeface="Barlow Bold"/>
                  <a:cs typeface="Barlow Bold"/>
                  <a:sym typeface="Barlow Bold"/>
                </a:rPr>
                <a:t> Strengthening capacity and skills of national and local government institutions and promoting sustainable land management (SLM) practices in Albania through integrated ecosystem restoration </a:t>
              </a:r>
            </a:p>
            <a:p>
              <a:pPr algn="l">
                <a:lnSpc>
                  <a:spcPts val="3599"/>
                </a:lnSpc>
              </a:pPr>
              <a:r>
                <a:rPr lang="en-US" sz="2999" b="1" spc="11" dirty="0">
                  <a:solidFill>
                    <a:srgbClr val="002395"/>
                  </a:solidFill>
                  <a:latin typeface="Barlow Bold"/>
                  <a:ea typeface="Barlow Bold"/>
                  <a:cs typeface="Barlow Bold"/>
                  <a:sym typeface="Barlow Bold"/>
                </a:rPr>
                <a:t>The project aimed to address this objective through two components and three outcomes:</a:t>
              </a:r>
            </a:p>
            <a:p>
              <a:pPr marL="723896" lvl="1" indent="-361948" algn="l">
                <a:lnSpc>
                  <a:spcPts val="3599"/>
                </a:lnSpc>
                <a:buFont typeface="Arial"/>
                <a:buChar char="•"/>
              </a:pPr>
              <a:r>
                <a:rPr lang="en-US" sz="2999" b="1" spc="11" dirty="0">
                  <a:solidFill>
                    <a:srgbClr val="002395"/>
                  </a:solidFill>
                  <a:latin typeface="Barlow Bold"/>
                  <a:ea typeface="Barlow Bold"/>
                  <a:cs typeface="Barlow Bold"/>
                  <a:sym typeface="Barlow Bold"/>
                </a:rPr>
                <a:t>Component 1: Strengthened legal and institutional framework and capacity building for SLM</a:t>
              </a:r>
            </a:p>
            <a:p>
              <a:pPr marL="1581142" lvl="2" indent="-527047" algn="l">
                <a:lnSpc>
                  <a:spcPts val="3599"/>
                </a:lnSpc>
                <a:buFont typeface="Arial"/>
                <a:buChar char="⚬"/>
              </a:pPr>
              <a:r>
                <a:rPr lang="en-US" sz="2999" b="1" spc="11" dirty="0">
                  <a:solidFill>
                    <a:srgbClr val="002395"/>
                  </a:solidFill>
                  <a:latin typeface="Barlow Bold"/>
                  <a:ea typeface="Barlow Bold"/>
                  <a:cs typeface="Barlow Bold"/>
                  <a:sym typeface="Barlow Bold"/>
                </a:rPr>
                <a:t>Outcome 1.1: Shift from unsustainable to sustainable land use in agriculture and forestry sectors </a:t>
              </a:r>
            </a:p>
            <a:p>
              <a:pPr marL="1581142" lvl="2" indent="-527047" algn="l">
                <a:lnSpc>
                  <a:spcPts val="3599"/>
                </a:lnSpc>
                <a:buFont typeface="Arial"/>
                <a:buChar char="⚬"/>
              </a:pPr>
              <a:r>
                <a:rPr lang="en-US" sz="2999" b="1" spc="11" dirty="0">
                  <a:solidFill>
                    <a:srgbClr val="002395"/>
                  </a:solidFill>
                  <a:latin typeface="Barlow Bold"/>
                  <a:ea typeface="Barlow Bold"/>
                  <a:cs typeface="Barlow Bold"/>
                  <a:sym typeface="Barlow Bold"/>
                </a:rPr>
                <a:t>Outcome 1.2: Capacities and support for SLM strengthened</a:t>
              </a:r>
            </a:p>
            <a:p>
              <a:pPr marL="1581142" lvl="2" indent="-527047" algn="l">
                <a:lnSpc>
                  <a:spcPts val="3599"/>
                </a:lnSpc>
              </a:pPr>
              <a:endParaRPr lang="en-US" sz="2999" b="1" spc="11" dirty="0">
                <a:solidFill>
                  <a:srgbClr val="002395"/>
                </a:solidFill>
                <a:latin typeface="Barlow Bold"/>
                <a:ea typeface="Barlow Bold"/>
                <a:cs typeface="Barlow Bold"/>
                <a:sym typeface="Barlow Bold"/>
              </a:endParaRPr>
            </a:p>
            <a:p>
              <a:pPr marL="723896" lvl="1" indent="-361948" algn="l">
                <a:lnSpc>
                  <a:spcPts val="3599"/>
                </a:lnSpc>
                <a:buFont typeface="Arial"/>
                <a:buChar char="•"/>
              </a:pPr>
              <a:r>
                <a:rPr lang="en-US" sz="2999" b="1" spc="11" dirty="0">
                  <a:solidFill>
                    <a:srgbClr val="002395"/>
                  </a:solidFill>
                  <a:latin typeface="Barlow Bold"/>
                  <a:ea typeface="Barlow Bold"/>
                  <a:cs typeface="Barlow Bold"/>
                  <a:sym typeface="Barlow Bold"/>
                </a:rPr>
                <a:t>Component 2: Demonstrating and Scaling-up of SLM Best Practices </a:t>
              </a:r>
            </a:p>
            <a:p>
              <a:pPr marL="1581142" lvl="2" indent="-527047" algn="l">
                <a:lnSpc>
                  <a:spcPts val="3599"/>
                </a:lnSpc>
                <a:buFont typeface="Arial"/>
                <a:buChar char="⚬"/>
              </a:pPr>
              <a:r>
                <a:rPr lang="en-US" sz="2999" b="1" spc="11" dirty="0">
                  <a:solidFill>
                    <a:srgbClr val="002395"/>
                  </a:solidFill>
                  <a:latin typeface="Barlow Bold"/>
                  <a:ea typeface="Barlow Bold"/>
                  <a:cs typeface="Barlow Bold"/>
                  <a:sym typeface="Barlow Bold"/>
                </a:rPr>
                <a:t>Outcome 2.1: Pressures on natural resources in at least 20,000 ha reduced through application of SLM activities</a:t>
              </a:r>
            </a:p>
          </p:txBody>
        </p:sp>
      </p:grpSp>
      <p:grpSp>
        <p:nvGrpSpPr>
          <p:cNvPr id="5" name="Group 5"/>
          <p:cNvGrpSpPr/>
          <p:nvPr/>
        </p:nvGrpSpPr>
        <p:grpSpPr>
          <a:xfrm>
            <a:off x="-2547" y="0"/>
            <a:ext cx="18288000" cy="2571750"/>
            <a:chOff x="0" y="0"/>
            <a:chExt cx="4816593" cy="677333"/>
          </a:xfrm>
        </p:grpSpPr>
        <p:sp>
          <p:nvSpPr>
            <p:cNvPr id="6" name="Freeform 6"/>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7" name="TextBox 7"/>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4804679" y="419418"/>
            <a:ext cx="2454621" cy="1732915"/>
            <a:chOff x="0" y="0"/>
            <a:chExt cx="1759826" cy="1242403"/>
          </a:xfrm>
        </p:grpSpPr>
        <p:sp>
          <p:nvSpPr>
            <p:cNvPr id="9" name="Freeform 9"/>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3"/>
              <a:stretch>
                <a:fillRect b="-1805"/>
              </a:stretch>
            </a:blipFill>
          </p:spPr>
          <p:txBody>
            <a:bodyPr/>
            <a:lstStyle/>
            <a:p>
              <a:endParaRPr lang="en-US"/>
            </a:p>
          </p:txBody>
        </p:sp>
      </p:grpSp>
      <p:sp>
        <p:nvSpPr>
          <p:cNvPr id="10" name="TextBox 10"/>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ALBANIA</a:t>
            </a:r>
          </a:p>
        </p:txBody>
      </p:sp>
      <p:sp>
        <p:nvSpPr>
          <p:cNvPr id="14" name="TextBox 13">
            <a:extLst>
              <a:ext uri="{FF2B5EF4-FFF2-40B4-BE49-F238E27FC236}">
                <a16:creationId xmlns:a16="http://schemas.microsoft.com/office/drawing/2014/main" id="{16A99EEE-0AD2-99CF-77AA-9CC604FCFEC2}"/>
              </a:ext>
            </a:extLst>
          </p:cNvPr>
          <p:cNvSpPr txBox="1"/>
          <p:nvPr/>
        </p:nvSpPr>
        <p:spPr>
          <a:xfrm>
            <a:off x="533400" y="2678549"/>
            <a:ext cx="17449800" cy="584775"/>
          </a:xfrm>
          <a:prstGeom prst="rect">
            <a:avLst/>
          </a:prstGeom>
          <a:noFill/>
        </p:spPr>
        <p:txBody>
          <a:bodyPr wrap="square">
            <a:spAutoFit/>
          </a:bodyPr>
          <a:lstStyle/>
          <a:p>
            <a:r>
              <a:rPr lang="en-US" sz="3200" b="1" dirty="0">
                <a:solidFill>
                  <a:srgbClr val="03ABED"/>
                </a:solidFill>
                <a:latin typeface="Barlow Bold"/>
              </a:rPr>
              <a:t>Promoting</a:t>
            </a:r>
            <a:r>
              <a:rPr lang="en-US" sz="2000" dirty="0"/>
              <a:t> </a:t>
            </a:r>
            <a:r>
              <a:rPr lang="en-US" sz="3200" b="1" dirty="0">
                <a:solidFill>
                  <a:srgbClr val="03ABED"/>
                </a:solidFill>
                <a:latin typeface="Barlow Bold"/>
              </a:rPr>
              <a:t>Sustainable Land Management (SLM) through Integrated Restoration of Ecosystems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561995" y="2807329"/>
            <a:ext cx="17519122" cy="1090037"/>
            <a:chOff x="0" y="0"/>
            <a:chExt cx="12960177" cy="2622987"/>
          </a:xfrm>
        </p:grpSpPr>
        <p:sp>
          <p:nvSpPr>
            <p:cNvPr id="3" name="Freeform 3"/>
            <p:cNvSpPr/>
            <p:nvPr/>
          </p:nvSpPr>
          <p:spPr>
            <a:xfrm>
              <a:off x="0" y="0"/>
              <a:ext cx="12960177" cy="2622991"/>
            </a:xfrm>
            <a:custGeom>
              <a:avLst/>
              <a:gdLst/>
              <a:ahLst/>
              <a:cxnLst/>
              <a:rect l="l" t="t" r="r" b="b"/>
              <a:pathLst>
                <a:path w="12960177" h="2622991">
                  <a:moveTo>
                    <a:pt x="0" y="0"/>
                  </a:moveTo>
                  <a:lnTo>
                    <a:pt x="12960177" y="0"/>
                  </a:lnTo>
                  <a:lnTo>
                    <a:pt x="12960177" y="2622991"/>
                  </a:lnTo>
                  <a:lnTo>
                    <a:pt x="0" y="2622991"/>
                  </a:lnTo>
                  <a:close/>
                </a:path>
              </a:pathLst>
            </a:custGeom>
            <a:blipFill>
              <a:blip r:embed="rId2">
                <a:alphaModFix amt="0"/>
              </a:blip>
              <a:stretch>
                <a:fillRect l="-872" r="31292" b="-33977"/>
              </a:stretch>
            </a:blipFill>
          </p:spPr>
          <p:txBody>
            <a:bodyPr/>
            <a:lstStyle/>
            <a:p>
              <a:endParaRPr lang="en-US"/>
            </a:p>
          </p:txBody>
        </p:sp>
        <p:sp>
          <p:nvSpPr>
            <p:cNvPr id="4" name="TextBox 4"/>
            <p:cNvSpPr txBox="1"/>
            <p:nvPr/>
          </p:nvSpPr>
          <p:spPr>
            <a:xfrm>
              <a:off x="0" y="19050"/>
              <a:ext cx="12960177" cy="2603937"/>
            </a:xfrm>
            <a:prstGeom prst="rect">
              <a:avLst/>
            </a:prstGeom>
          </p:spPr>
          <p:txBody>
            <a:bodyPr lIns="0" tIns="0" rIns="0" bIns="0" rtlCol="0" anchor="ctr"/>
            <a:lstStyle/>
            <a:p>
              <a:pPr algn="l">
                <a:lnSpc>
                  <a:spcPts val="3240"/>
                </a:lnSpc>
              </a:pPr>
              <a:r>
                <a:rPr lang="en-US" sz="3000" b="1" dirty="0">
                  <a:solidFill>
                    <a:srgbClr val="03ABED"/>
                  </a:solidFill>
                  <a:latin typeface="Barlow Semi-Bold"/>
                  <a:ea typeface="Barlow Semi-Bold"/>
                  <a:cs typeface="Barlow Semi-Bold"/>
                  <a:sym typeface="Barlow Semi-Bold"/>
                </a:rPr>
                <a:t>Achieving Biodiversity Conservation through Creation, Effective Management and Spatial Designation of Protected Areas and Capacity Building in Bosnia and Herzegovina (2016-2021)</a:t>
              </a:r>
            </a:p>
          </p:txBody>
        </p:sp>
      </p:grpSp>
      <p:sp>
        <p:nvSpPr>
          <p:cNvPr id="5" name="TextBox 5"/>
          <p:cNvSpPr txBox="1"/>
          <p:nvPr/>
        </p:nvSpPr>
        <p:spPr>
          <a:xfrm>
            <a:off x="1028700" y="4316730"/>
            <a:ext cx="6870364" cy="4941570"/>
          </a:xfrm>
          <a:prstGeom prst="rect">
            <a:avLst/>
          </a:prstGeom>
        </p:spPr>
        <p:txBody>
          <a:bodyPr lIns="0" tIns="0" rIns="0" bIns="0" rtlCol="0" anchor="t">
            <a:spAutoFit/>
          </a:bodyPr>
          <a:lstStyle/>
          <a:p>
            <a:pPr algn="l">
              <a:lnSpc>
                <a:spcPts val="3240"/>
              </a:lnSpc>
            </a:pPr>
            <a:r>
              <a:rPr lang="en-US" sz="3000" b="1" spc="12" dirty="0">
                <a:solidFill>
                  <a:srgbClr val="002395"/>
                </a:solidFill>
                <a:latin typeface="Barlow Bold"/>
                <a:ea typeface="Barlow Bold"/>
                <a:cs typeface="Barlow Bold"/>
                <a:sym typeface="Barlow Bold"/>
              </a:rPr>
              <a:t>Component 1: Establishment and effective management of protected areas and biological diversity</a:t>
            </a:r>
          </a:p>
          <a:p>
            <a:pPr algn="l">
              <a:lnSpc>
                <a:spcPts val="3240"/>
              </a:lnSpc>
            </a:pPr>
            <a:endParaRPr lang="en-US" sz="3000" b="1" spc="12" dirty="0">
              <a:solidFill>
                <a:srgbClr val="002395"/>
              </a:solidFill>
              <a:latin typeface="Barlow Bold"/>
              <a:ea typeface="Barlow Bold"/>
              <a:cs typeface="Barlow Bold"/>
              <a:sym typeface="Barlow Bold"/>
            </a:endParaRPr>
          </a:p>
          <a:p>
            <a:pPr algn="l">
              <a:lnSpc>
                <a:spcPts val="3240"/>
              </a:lnSpc>
            </a:pPr>
            <a:r>
              <a:rPr lang="en-US" sz="3000" b="1" spc="12" dirty="0">
                <a:solidFill>
                  <a:srgbClr val="002395"/>
                </a:solidFill>
                <a:latin typeface="Barlow Bold"/>
                <a:ea typeface="Barlow Bold"/>
                <a:cs typeface="Barlow Bold"/>
                <a:sym typeface="Barlow Bold"/>
              </a:rPr>
              <a:t>Component 2: Management effectiveness of the national protected areas system (capacity building and awareness raising)</a:t>
            </a:r>
          </a:p>
          <a:p>
            <a:pPr algn="l">
              <a:lnSpc>
                <a:spcPts val="3240"/>
              </a:lnSpc>
            </a:pPr>
            <a:endParaRPr lang="en-US" sz="3000" b="1" spc="12" dirty="0">
              <a:solidFill>
                <a:srgbClr val="002395"/>
              </a:solidFill>
              <a:latin typeface="Barlow Bold"/>
              <a:ea typeface="Barlow Bold"/>
              <a:cs typeface="Barlow Bold"/>
              <a:sym typeface="Barlow Bold"/>
            </a:endParaRPr>
          </a:p>
          <a:p>
            <a:pPr algn="l">
              <a:lnSpc>
                <a:spcPts val="3240"/>
              </a:lnSpc>
            </a:pPr>
            <a:r>
              <a:rPr lang="en-US" sz="3000" b="1" spc="12" dirty="0">
                <a:solidFill>
                  <a:srgbClr val="002395"/>
                </a:solidFill>
                <a:latin typeface="Barlow Bold"/>
                <a:ea typeface="Barlow Bold"/>
                <a:cs typeface="Barlow Bold"/>
                <a:sym typeface="Barlow Bold"/>
              </a:rPr>
              <a:t>Component 3: Biodiversity monitoring system in BiH addressing the important obstacles in nature conservation</a:t>
            </a:r>
          </a:p>
        </p:txBody>
      </p:sp>
      <p:grpSp>
        <p:nvGrpSpPr>
          <p:cNvPr id="6" name="Group 6"/>
          <p:cNvGrpSpPr/>
          <p:nvPr/>
        </p:nvGrpSpPr>
        <p:grpSpPr>
          <a:xfrm>
            <a:off x="561994" y="412890"/>
            <a:ext cx="1079240" cy="724252"/>
            <a:chOff x="0" y="0"/>
            <a:chExt cx="1438986" cy="965670"/>
          </a:xfrm>
        </p:grpSpPr>
        <p:sp>
          <p:nvSpPr>
            <p:cNvPr id="7" name="Freeform 7"/>
            <p:cNvSpPr/>
            <p:nvPr/>
          </p:nvSpPr>
          <p:spPr>
            <a:xfrm>
              <a:off x="0" y="0"/>
              <a:ext cx="1439037" cy="965708"/>
            </a:xfrm>
            <a:custGeom>
              <a:avLst/>
              <a:gdLst/>
              <a:ahLst/>
              <a:cxnLst/>
              <a:rect l="l" t="t" r="r" b="b"/>
              <a:pathLst>
                <a:path w="1439037" h="965708">
                  <a:moveTo>
                    <a:pt x="0" y="0"/>
                  </a:moveTo>
                  <a:lnTo>
                    <a:pt x="1439037" y="0"/>
                  </a:lnTo>
                  <a:lnTo>
                    <a:pt x="1439037" y="965708"/>
                  </a:lnTo>
                  <a:lnTo>
                    <a:pt x="0" y="965708"/>
                  </a:lnTo>
                  <a:lnTo>
                    <a:pt x="0" y="0"/>
                  </a:lnTo>
                  <a:close/>
                </a:path>
              </a:pathLst>
            </a:custGeom>
            <a:blipFill>
              <a:blip r:embed="rId3"/>
              <a:stretch>
                <a:fillRect t="-24926" r="3" b="-24082"/>
              </a:stretch>
            </a:blipFill>
          </p:spPr>
          <p:txBody>
            <a:bodyPr/>
            <a:lstStyle/>
            <a:p>
              <a:endParaRPr lang="en-US"/>
            </a:p>
          </p:txBody>
        </p:sp>
      </p:grpSp>
      <p:grpSp>
        <p:nvGrpSpPr>
          <p:cNvPr id="8" name="Group 8"/>
          <p:cNvGrpSpPr/>
          <p:nvPr/>
        </p:nvGrpSpPr>
        <p:grpSpPr>
          <a:xfrm>
            <a:off x="8360983" y="7119105"/>
            <a:ext cx="2026170" cy="2900914"/>
            <a:chOff x="0" y="0"/>
            <a:chExt cx="3494596" cy="5003292"/>
          </a:xfrm>
        </p:grpSpPr>
        <p:sp>
          <p:nvSpPr>
            <p:cNvPr id="9" name="Freeform 9"/>
            <p:cNvSpPr/>
            <p:nvPr/>
          </p:nvSpPr>
          <p:spPr>
            <a:xfrm>
              <a:off x="0" y="0"/>
              <a:ext cx="3494532" cy="5003292"/>
            </a:xfrm>
            <a:custGeom>
              <a:avLst/>
              <a:gdLst/>
              <a:ahLst/>
              <a:cxnLst/>
              <a:rect l="l" t="t" r="r" b="b"/>
              <a:pathLst>
                <a:path w="3494532" h="5003292">
                  <a:moveTo>
                    <a:pt x="0" y="0"/>
                  </a:moveTo>
                  <a:lnTo>
                    <a:pt x="3494532" y="0"/>
                  </a:lnTo>
                  <a:lnTo>
                    <a:pt x="3494532" y="5003292"/>
                  </a:lnTo>
                  <a:lnTo>
                    <a:pt x="0" y="5003292"/>
                  </a:lnTo>
                  <a:lnTo>
                    <a:pt x="0" y="0"/>
                  </a:lnTo>
                  <a:close/>
                </a:path>
              </a:pathLst>
            </a:custGeom>
            <a:blipFill>
              <a:blip r:embed="rId4"/>
              <a:stretch>
                <a:fillRect l="-843" r="-844"/>
              </a:stretch>
            </a:blipFill>
          </p:spPr>
          <p:txBody>
            <a:bodyPr/>
            <a:lstStyle/>
            <a:p>
              <a:endParaRPr lang="en-US"/>
            </a:p>
          </p:txBody>
        </p:sp>
      </p:grpSp>
      <p:grpSp>
        <p:nvGrpSpPr>
          <p:cNvPr id="10" name="Group 10"/>
          <p:cNvGrpSpPr/>
          <p:nvPr/>
        </p:nvGrpSpPr>
        <p:grpSpPr>
          <a:xfrm>
            <a:off x="12810142" y="4316723"/>
            <a:ext cx="4449158" cy="2528978"/>
            <a:chOff x="0" y="0"/>
            <a:chExt cx="7690612" cy="3580062"/>
          </a:xfrm>
        </p:grpSpPr>
        <p:sp>
          <p:nvSpPr>
            <p:cNvPr id="11" name="Freeform 11"/>
            <p:cNvSpPr/>
            <p:nvPr/>
          </p:nvSpPr>
          <p:spPr>
            <a:xfrm>
              <a:off x="0" y="0"/>
              <a:ext cx="7690612" cy="3580023"/>
            </a:xfrm>
            <a:custGeom>
              <a:avLst/>
              <a:gdLst/>
              <a:ahLst/>
              <a:cxnLst/>
              <a:rect l="l" t="t" r="r" b="b"/>
              <a:pathLst>
                <a:path w="7690612" h="3580023">
                  <a:moveTo>
                    <a:pt x="0" y="0"/>
                  </a:moveTo>
                  <a:lnTo>
                    <a:pt x="7690612" y="0"/>
                  </a:lnTo>
                  <a:lnTo>
                    <a:pt x="7690612" y="3580023"/>
                  </a:lnTo>
                  <a:lnTo>
                    <a:pt x="0" y="3580023"/>
                  </a:lnTo>
                  <a:lnTo>
                    <a:pt x="0" y="0"/>
                  </a:lnTo>
                  <a:close/>
                </a:path>
              </a:pathLst>
            </a:custGeom>
            <a:blipFill>
              <a:blip r:embed="rId5"/>
              <a:stretch>
                <a:fillRect l="-415" r="-415" b="-1"/>
              </a:stretch>
            </a:blipFill>
          </p:spPr>
          <p:txBody>
            <a:bodyPr/>
            <a:lstStyle/>
            <a:p>
              <a:endParaRPr lang="en-US"/>
            </a:p>
          </p:txBody>
        </p:sp>
      </p:grpSp>
      <p:grpSp>
        <p:nvGrpSpPr>
          <p:cNvPr id="12" name="Group 12"/>
          <p:cNvGrpSpPr/>
          <p:nvPr/>
        </p:nvGrpSpPr>
        <p:grpSpPr>
          <a:xfrm>
            <a:off x="8360983" y="4316731"/>
            <a:ext cx="4449158" cy="2528970"/>
            <a:chOff x="0" y="0"/>
            <a:chExt cx="7690612" cy="3514204"/>
          </a:xfrm>
        </p:grpSpPr>
        <p:sp>
          <p:nvSpPr>
            <p:cNvPr id="13" name="Freeform 13"/>
            <p:cNvSpPr/>
            <p:nvPr/>
          </p:nvSpPr>
          <p:spPr>
            <a:xfrm>
              <a:off x="0" y="0"/>
              <a:ext cx="7690612" cy="3514217"/>
            </a:xfrm>
            <a:custGeom>
              <a:avLst/>
              <a:gdLst/>
              <a:ahLst/>
              <a:cxnLst/>
              <a:rect l="l" t="t" r="r" b="b"/>
              <a:pathLst>
                <a:path w="7690612" h="3514217">
                  <a:moveTo>
                    <a:pt x="0" y="0"/>
                  </a:moveTo>
                  <a:lnTo>
                    <a:pt x="7690612" y="0"/>
                  </a:lnTo>
                  <a:lnTo>
                    <a:pt x="7690612" y="3514217"/>
                  </a:lnTo>
                  <a:lnTo>
                    <a:pt x="0" y="3514217"/>
                  </a:lnTo>
                  <a:lnTo>
                    <a:pt x="0" y="0"/>
                  </a:lnTo>
                  <a:close/>
                </a:path>
              </a:pathLst>
            </a:custGeom>
            <a:blipFill>
              <a:blip r:embed="rId6"/>
              <a:stretch>
                <a:fillRect t="-1121" b="-1121"/>
              </a:stretch>
            </a:blipFill>
          </p:spPr>
          <p:txBody>
            <a:bodyPr/>
            <a:lstStyle/>
            <a:p>
              <a:endParaRPr lang="en-US"/>
            </a:p>
          </p:txBody>
        </p:sp>
      </p:grpSp>
      <p:grpSp>
        <p:nvGrpSpPr>
          <p:cNvPr id="14" name="Group 14"/>
          <p:cNvGrpSpPr/>
          <p:nvPr/>
        </p:nvGrpSpPr>
        <p:grpSpPr>
          <a:xfrm>
            <a:off x="10595087" y="7138467"/>
            <a:ext cx="2053823" cy="2881551"/>
            <a:chOff x="0" y="0"/>
            <a:chExt cx="3988752" cy="5596293"/>
          </a:xfrm>
        </p:grpSpPr>
        <p:sp>
          <p:nvSpPr>
            <p:cNvPr id="15" name="Freeform 15"/>
            <p:cNvSpPr/>
            <p:nvPr/>
          </p:nvSpPr>
          <p:spPr>
            <a:xfrm>
              <a:off x="0" y="0"/>
              <a:ext cx="3988689" cy="5596255"/>
            </a:xfrm>
            <a:custGeom>
              <a:avLst/>
              <a:gdLst/>
              <a:ahLst/>
              <a:cxnLst/>
              <a:rect l="l" t="t" r="r" b="b"/>
              <a:pathLst>
                <a:path w="3988689" h="5596255">
                  <a:moveTo>
                    <a:pt x="0" y="0"/>
                  </a:moveTo>
                  <a:lnTo>
                    <a:pt x="3988689" y="0"/>
                  </a:lnTo>
                  <a:lnTo>
                    <a:pt x="3988689" y="5596255"/>
                  </a:lnTo>
                  <a:lnTo>
                    <a:pt x="0" y="5596255"/>
                  </a:lnTo>
                  <a:lnTo>
                    <a:pt x="0" y="0"/>
                  </a:lnTo>
                  <a:close/>
                </a:path>
              </a:pathLst>
            </a:custGeom>
            <a:blipFill>
              <a:blip r:embed="rId7"/>
              <a:stretch>
                <a:fillRect l="-1970" r="-1972"/>
              </a:stretch>
            </a:blipFill>
          </p:spPr>
          <p:txBody>
            <a:bodyPr/>
            <a:lstStyle/>
            <a:p>
              <a:endParaRPr lang="en-US"/>
            </a:p>
          </p:txBody>
        </p:sp>
      </p:grpSp>
      <p:grpSp>
        <p:nvGrpSpPr>
          <p:cNvPr id="16" name="Group 16"/>
          <p:cNvGrpSpPr/>
          <p:nvPr/>
        </p:nvGrpSpPr>
        <p:grpSpPr>
          <a:xfrm>
            <a:off x="12631785" y="7109896"/>
            <a:ext cx="2333321" cy="2910123"/>
            <a:chOff x="0" y="0"/>
            <a:chExt cx="4670664" cy="5825261"/>
          </a:xfrm>
        </p:grpSpPr>
        <p:sp>
          <p:nvSpPr>
            <p:cNvPr id="17" name="Freeform 17"/>
            <p:cNvSpPr/>
            <p:nvPr/>
          </p:nvSpPr>
          <p:spPr>
            <a:xfrm>
              <a:off x="0" y="0"/>
              <a:ext cx="4670652" cy="5825236"/>
            </a:xfrm>
            <a:custGeom>
              <a:avLst/>
              <a:gdLst/>
              <a:ahLst/>
              <a:cxnLst/>
              <a:rect l="l" t="t" r="r" b="b"/>
              <a:pathLst>
                <a:path w="4670652" h="5825236">
                  <a:moveTo>
                    <a:pt x="0" y="0"/>
                  </a:moveTo>
                  <a:lnTo>
                    <a:pt x="4670652" y="0"/>
                  </a:lnTo>
                  <a:lnTo>
                    <a:pt x="4670652" y="5825236"/>
                  </a:lnTo>
                  <a:lnTo>
                    <a:pt x="0" y="5825236"/>
                  </a:lnTo>
                  <a:lnTo>
                    <a:pt x="0" y="0"/>
                  </a:lnTo>
                  <a:close/>
                </a:path>
              </a:pathLst>
            </a:custGeom>
            <a:blipFill>
              <a:blip r:embed="rId8"/>
              <a:stretch>
                <a:fillRect t="-3770" r="-4155" b="-15083"/>
              </a:stretch>
            </a:blipFill>
          </p:spPr>
          <p:txBody>
            <a:bodyPr/>
            <a:lstStyle/>
            <a:p>
              <a:endParaRPr lang="en-US"/>
            </a:p>
          </p:txBody>
        </p:sp>
      </p:grpSp>
      <p:grpSp>
        <p:nvGrpSpPr>
          <p:cNvPr id="18" name="Group 18"/>
          <p:cNvGrpSpPr/>
          <p:nvPr/>
        </p:nvGrpSpPr>
        <p:grpSpPr>
          <a:xfrm>
            <a:off x="15208587" y="7080731"/>
            <a:ext cx="2050713" cy="2939288"/>
            <a:chOff x="0" y="0"/>
            <a:chExt cx="4064230" cy="5825261"/>
          </a:xfrm>
        </p:grpSpPr>
        <p:sp>
          <p:nvSpPr>
            <p:cNvPr id="19" name="Freeform 19"/>
            <p:cNvSpPr/>
            <p:nvPr/>
          </p:nvSpPr>
          <p:spPr>
            <a:xfrm>
              <a:off x="0" y="0"/>
              <a:ext cx="4064163" cy="5825236"/>
            </a:xfrm>
            <a:custGeom>
              <a:avLst/>
              <a:gdLst/>
              <a:ahLst/>
              <a:cxnLst/>
              <a:rect l="l" t="t" r="r" b="b"/>
              <a:pathLst>
                <a:path w="4064163" h="5825236">
                  <a:moveTo>
                    <a:pt x="0" y="0"/>
                  </a:moveTo>
                  <a:lnTo>
                    <a:pt x="4064163" y="0"/>
                  </a:lnTo>
                  <a:lnTo>
                    <a:pt x="4064163" y="5825236"/>
                  </a:lnTo>
                  <a:lnTo>
                    <a:pt x="0" y="5825236"/>
                  </a:lnTo>
                  <a:lnTo>
                    <a:pt x="0" y="0"/>
                  </a:lnTo>
                  <a:close/>
                </a:path>
              </a:pathLst>
            </a:custGeom>
            <a:blipFill>
              <a:blip r:embed="rId9"/>
              <a:stretch>
                <a:fillRect t="-45" r="-1" b="-46"/>
              </a:stretch>
            </a:blipFill>
          </p:spPr>
          <p:txBody>
            <a:bodyPr/>
            <a:lstStyle/>
            <a:p>
              <a:endParaRPr lang="en-US"/>
            </a:p>
          </p:txBody>
        </p:sp>
      </p:grpSp>
      <p:grpSp>
        <p:nvGrpSpPr>
          <p:cNvPr id="20" name="Group 20"/>
          <p:cNvGrpSpPr/>
          <p:nvPr/>
        </p:nvGrpSpPr>
        <p:grpSpPr>
          <a:xfrm>
            <a:off x="0" y="0"/>
            <a:ext cx="18288000" cy="2571750"/>
            <a:chOff x="0" y="0"/>
            <a:chExt cx="4816593" cy="677333"/>
          </a:xfrm>
        </p:grpSpPr>
        <p:sp>
          <p:nvSpPr>
            <p:cNvPr id="21" name="Freeform 21"/>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22" name="TextBox 22"/>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4804679" y="419418"/>
            <a:ext cx="2454621" cy="1732915"/>
            <a:chOff x="0" y="0"/>
            <a:chExt cx="1759826" cy="1242403"/>
          </a:xfrm>
        </p:grpSpPr>
        <p:sp>
          <p:nvSpPr>
            <p:cNvPr id="24" name="Freeform 24"/>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10"/>
              <a:stretch>
                <a:fillRect b="-1805"/>
              </a:stretch>
            </a:blipFill>
          </p:spPr>
          <p:txBody>
            <a:bodyPr/>
            <a:lstStyle/>
            <a:p>
              <a:endParaRPr lang="en-US"/>
            </a:p>
          </p:txBody>
        </p:sp>
      </p:grpSp>
      <p:sp>
        <p:nvSpPr>
          <p:cNvPr id="25" name="TextBox 25"/>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BOSNIA AND HERZEGOVINA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762000" y="585586"/>
            <a:ext cx="7723370" cy="3052964"/>
            <a:chOff x="-355600" y="0"/>
            <a:chExt cx="10297826" cy="4070618"/>
          </a:xfrm>
        </p:grpSpPr>
        <p:sp>
          <p:nvSpPr>
            <p:cNvPr id="3" name="Freeform 3"/>
            <p:cNvSpPr/>
            <p:nvPr/>
          </p:nvSpPr>
          <p:spPr>
            <a:xfrm>
              <a:off x="0" y="0"/>
              <a:ext cx="9942226" cy="3684545"/>
            </a:xfrm>
            <a:custGeom>
              <a:avLst/>
              <a:gdLst/>
              <a:ahLst/>
              <a:cxnLst/>
              <a:rect l="l" t="t" r="r" b="b"/>
              <a:pathLst>
                <a:path w="9942226" h="3684545">
                  <a:moveTo>
                    <a:pt x="0" y="0"/>
                  </a:moveTo>
                  <a:lnTo>
                    <a:pt x="9942226" y="0"/>
                  </a:lnTo>
                  <a:lnTo>
                    <a:pt x="9942226" y="3684545"/>
                  </a:lnTo>
                  <a:lnTo>
                    <a:pt x="0" y="3684545"/>
                  </a:lnTo>
                  <a:close/>
                </a:path>
              </a:pathLst>
            </a:custGeom>
            <a:blipFill>
              <a:blip r:embed="rId2">
                <a:alphaModFix amt="0"/>
              </a:blip>
              <a:stretch>
                <a:fillRect t="-29663" b="24508"/>
              </a:stretch>
            </a:blipFill>
          </p:spPr>
          <p:txBody>
            <a:bodyPr/>
            <a:lstStyle/>
            <a:p>
              <a:endParaRPr lang="en-US"/>
            </a:p>
          </p:txBody>
        </p:sp>
        <p:sp>
          <p:nvSpPr>
            <p:cNvPr id="4" name="TextBox 4"/>
            <p:cNvSpPr txBox="1"/>
            <p:nvPr/>
          </p:nvSpPr>
          <p:spPr>
            <a:xfrm>
              <a:off x="-355600" y="1514457"/>
              <a:ext cx="9942219" cy="2556161"/>
            </a:xfrm>
            <a:prstGeom prst="rect">
              <a:avLst/>
            </a:prstGeom>
          </p:spPr>
          <p:txBody>
            <a:bodyPr lIns="0" tIns="0" rIns="0" bIns="0" rtlCol="0" anchor="b"/>
            <a:lstStyle/>
            <a:p>
              <a:pPr algn="ctr">
                <a:lnSpc>
                  <a:spcPts val="9503"/>
                </a:lnSpc>
              </a:pPr>
              <a:r>
                <a:rPr lang="en-US" sz="4800" b="1" dirty="0">
                  <a:solidFill>
                    <a:srgbClr val="58C8F3"/>
                  </a:solidFill>
                  <a:latin typeface="Barlow Bold"/>
                  <a:ea typeface="Barlow Bold"/>
                  <a:cs typeface="Barlow Bold"/>
                  <a:sym typeface="Barlow Bold"/>
                </a:rPr>
                <a:t>SPECIAL PROGRAMME BIH</a:t>
              </a:r>
            </a:p>
          </p:txBody>
        </p:sp>
      </p:grpSp>
      <p:sp>
        <p:nvSpPr>
          <p:cNvPr id="5" name="TextBox 5"/>
          <p:cNvSpPr txBox="1"/>
          <p:nvPr/>
        </p:nvSpPr>
        <p:spPr>
          <a:xfrm>
            <a:off x="1028700" y="4905097"/>
            <a:ext cx="9334500" cy="3693319"/>
          </a:xfrm>
          <a:prstGeom prst="rect">
            <a:avLst/>
          </a:prstGeom>
        </p:spPr>
        <p:txBody>
          <a:bodyPr wrap="square" lIns="0" tIns="0" rIns="0" bIns="0" rtlCol="0" anchor="t">
            <a:spAutoFit/>
          </a:bodyPr>
          <a:lstStyle/>
          <a:p>
            <a:pPr algn="l">
              <a:lnSpc>
                <a:spcPts val="3240"/>
              </a:lnSpc>
            </a:pPr>
            <a:endParaRPr dirty="0"/>
          </a:p>
          <a:p>
            <a:pPr algn="l">
              <a:lnSpc>
                <a:spcPts val="3240"/>
              </a:lnSpc>
            </a:pPr>
            <a:r>
              <a:rPr lang="en-US" sz="3000" b="1" spc="12" dirty="0">
                <a:solidFill>
                  <a:srgbClr val="002395"/>
                </a:solidFill>
                <a:latin typeface="Barlow Bold"/>
                <a:sym typeface="Barlow"/>
              </a:rPr>
              <a:t>The focus of this Project is the establishment and capacity enhancement of the institutions implementing/enforcing BRS conventions and SAICM</a:t>
            </a:r>
            <a:r>
              <a:rPr lang="hr-BA" sz="3000" b="1" spc="12" dirty="0">
                <a:solidFill>
                  <a:srgbClr val="002395"/>
                </a:solidFill>
                <a:latin typeface="Barlow Bold"/>
                <a:sym typeface="Barlow"/>
              </a:rPr>
              <a:t>/ GFC</a:t>
            </a:r>
            <a:r>
              <a:rPr lang="en-US" sz="3000" b="1" spc="12" dirty="0">
                <a:solidFill>
                  <a:srgbClr val="002395"/>
                </a:solidFill>
                <a:latin typeface="Barlow Bold"/>
                <a:sym typeface="Barlow"/>
              </a:rPr>
              <a:t> in BiH, ultimately leading to the creation of BRS</a:t>
            </a:r>
            <a:r>
              <a:rPr lang="hr-BA" sz="3000" b="1" spc="12" dirty="0">
                <a:solidFill>
                  <a:srgbClr val="002395"/>
                </a:solidFill>
                <a:latin typeface="Barlow Bold"/>
                <a:sym typeface="Barlow"/>
              </a:rPr>
              <a:t>/GFC</a:t>
            </a:r>
            <a:r>
              <a:rPr lang="en-US" sz="3000" b="1" spc="12" dirty="0">
                <a:solidFill>
                  <a:srgbClr val="002395"/>
                </a:solidFill>
                <a:latin typeface="Barlow Bold"/>
                <a:sym typeface="Barlow"/>
              </a:rPr>
              <a:t> Coordination Team (BRS</a:t>
            </a:r>
            <a:r>
              <a:rPr lang="hr-BA" sz="3000" b="1" spc="12" dirty="0">
                <a:solidFill>
                  <a:srgbClr val="002395"/>
                </a:solidFill>
                <a:latin typeface="Barlow Bold"/>
                <a:sym typeface="Barlow"/>
              </a:rPr>
              <a:t>/GFC</a:t>
            </a:r>
            <a:r>
              <a:rPr lang="en-US" sz="3000" b="1" spc="12" dirty="0">
                <a:solidFill>
                  <a:srgbClr val="002395"/>
                </a:solidFill>
                <a:latin typeface="Barlow Bold"/>
                <a:sym typeface="Barlow"/>
              </a:rPr>
              <a:t> CT) for enhanced implementation of the BRS conventions and SAICM</a:t>
            </a:r>
            <a:r>
              <a:rPr lang="hr-BA" sz="3000" b="1" spc="12" dirty="0">
                <a:solidFill>
                  <a:srgbClr val="002395"/>
                </a:solidFill>
                <a:latin typeface="Barlow Bold"/>
                <a:sym typeface="Barlow"/>
              </a:rPr>
              <a:t>/GFC</a:t>
            </a:r>
            <a:r>
              <a:rPr lang="en-US" sz="3000" b="1" spc="12" dirty="0">
                <a:solidFill>
                  <a:srgbClr val="002395"/>
                </a:solidFill>
                <a:latin typeface="Barlow Bold"/>
                <a:sym typeface="Barlow"/>
              </a:rPr>
              <a:t> and the Minamata Convention upon its ratification.</a:t>
            </a:r>
          </a:p>
        </p:txBody>
      </p:sp>
      <p:grpSp>
        <p:nvGrpSpPr>
          <p:cNvPr id="6" name="Group 6"/>
          <p:cNvGrpSpPr/>
          <p:nvPr/>
        </p:nvGrpSpPr>
        <p:grpSpPr>
          <a:xfrm>
            <a:off x="10972800" y="3248812"/>
            <a:ext cx="6136529" cy="6648987"/>
            <a:chOff x="0" y="0"/>
            <a:chExt cx="12658852" cy="13715987"/>
          </a:xfrm>
        </p:grpSpPr>
        <p:sp>
          <p:nvSpPr>
            <p:cNvPr id="7" name="Freeform 7" descr="Smoke coming out of power plant"/>
            <p:cNvSpPr/>
            <p:nvPr/>
          </p:nvSpPr>
          <p:spPr>
            <a:xfrm>
              <a:off x="0" y="0"/>
              <a:ext cx="12658852" cy="13716000"/>
            </a:xfrm>
            <a:custGeom>
              <a:avLst/>
              <a:gdLst/>
              <a:ahLst/>
              <a:cxnLst/>
              <a:rect l="l" t="t" r="r" b="b"/>
              <a:pathLst>
                <a:path w="12658852" h="13716000">
                  <a:moveTo>
                    <a:pt x="0" y="0"/>
                  </a:moveTo>
                  <a:lnTo>
                    <a:pt x="12658852" y="0"/>
                  </a:lnTo>
                  <a:lnTo>
                    <a:pt x="12658852" y="13716000"/>
                  </a:lnTo>
                  <a:lnTo>
                    <a:pt x="0" y="13716000"/>
                  </a:lnTo>
                  <a:lnTo>
                    <a:pt x="0" y="0"/>
                  </a:lnTo>
                  <a:close/>
                </a:path>
              </a:pathLst>
            </a:custGeom>
            <a:blipFill>
              <a:blip r:embed="rId3"/>
              <a:stretch>
                <a:fillRect l="-44089" r="-18471" b="3"/>
              </a:stretch>
            </a:blipFill>
          </p:spPr>
          <p:txBody>
            <a:bodyPr/>
            <a:lstStyle/>
            <a:p>
              <a:endParaRPr lang="en-US"/>
            </a:p>
          </p:txBody>
        </p:sp>
      </p:grpSp>
      <p:grpSp>
        <p:nvGrpSpPr>
          <p:cNvPr id="8" name="Group 20">
            <a:extLst>
              <a:ext uri="{FF2B5EF4-FFF2-40B4-BE49-F238E27FC236}">
                <a16:creationId xmlns:a16="http://schemas.microsoft.com/office/drawing/2014/main" id="{D24C4DDC-4E45-2183-390F-91AFDEBDFB88}"/>
              </a:ext>
            </a:extLst>
          </p:cNvPr>
          <p:cNvGrpSpPr/>
          <p:nvPr/>
        </p:nvGrpSpPr>
        <p:grpSpPr>
          <a:xfrm>
            <a:off x="0" y="0"/>
            <a:ext cx="18288000" cy="2571750"/>
            <a:chOff x="0" y="0"/>
            <a:chExt cx="4816593" cy="677333"/>
          </a:xfrm>
        </p:grpSpPr>
        <p:sp>
          <p:nvSpPr>
            <p:cNvPr id="9" name="Freeform 21">
              <a:extLst>
                <a:ext uri="{FF2B5EF4-FFF2-40B4-BE49-F238E27FC236}">
                  <a16:creationId xmlns:a16="http://schemas.microsoft.com/office/drawing/2014/main" id="{C75DE787-D557-8183-B1CC-B4C560C32D8E}"/>
                </a:ext>
              </a:extLst>
            </p:cNvPr>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0" name="TextBox 22">
              <a:extLst>
                <a:ext uri="{FF2B5EF4-FFF2-40B4-BE49-F238E27FC236}">
                  <a16:creationId xmlns:a16="http://schemas.microsoft.com/office/drawing/2014/main" id="{18C3888B-8D58-7E2C-F73F-96CDA18E0933}"/>
                </a:ext>
              </a:extLst>
            </p:cNvPr>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23">
            <a:extLst>
              <a:ext uri="{FF2B5EF4-FFF2-40B4-BE49-F238E27FC236}">
                <a16:creationId xmlns:a16="http://schemas.microsoft.com/office/drawing/2014/main" id="{865EC1C3-5A06-9A2C-E604-AF7B0F6BB0E0}"/>
              </a:ext>
            </a:extLst>
          </p:cNvPr>
          <p:cNvGrpSpPr/>
          <p:nvPr/>
        </p:nvGrpSpPr>
        <p:grpSpPr>
          <a:xfrm>
            <a:off x="14804679" y="419418"/>
            <a:ext cx="2454621" cy="1732915"/>
            <a:chOff x="0" y="0"/>
            <a:chExt cx="1759826" cy="1242403"/>
          </a:xfrm>
        </p:grpSpPr>
        <p:sp>
          <p:nvSpPr>
            <p:cNvPr id="12" name="Freeform 24">
              <a:extLst>
                <a:ext uri="{FF2B5EF4-FFF2-40B4-BE49-F238E27FC236}">
                  <a16:creationId xmlns:a16="http://schemas.microsoft.com/office/drawing/2014/main" id="{4BB05946-6C32-DCDF-92DE-EE47C069F847}"/>
                </a:ext>
              </a:extLst>
            </p:cNvPr>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4"/>
              <a:stretch>
                <a:fillRect b="-1805"/>
              </a:stretch>
            </a:blipFill>
          </p:spPr>
          <p:txBody>
            <a:bodyPr/>
            <a:lstStyle/>
            <a:p>
              <a:endParaRPr lang="en-US"/>
            </a:p>
          </p:txBody>
        </p:sp>
      </p:grpSp>
      <p:sp>
        <p:nvSpPr>
          <p:cNvPr id="13" name="TextBox 25">
            <a:extLst>
              <a:ext uri="{FF2B5EF4-FFF2-40B4-BE49-F238E27FC236}">
                <a16:creationId xmlns:a16="http://schemas.microsoft.com/office/drawing/2014/main" id="{3DE83354-B616-58A3-85EF-D9AEC43F6FA5}"/>
              </a:ext>
            </a:extLst>
          </p:cNvPr>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BOSNIA AND HERZEGOVINA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2817434" y="2909555"/>
            <a:ext cx="3934954" cy="3701389"/>
            <a:chOff x="0" y="0"/>
            <a:chExt cx="12800632" cy="12040831"/>
          </a:xfrm>
        </p:grpSpPr>
        <p:sp>
          <p:nvSpPr>
            <p:cNvPr id="3" name="Freeform 3"/>
            <p:cNvSpPr/>
            <p:nvPr/>
          </p:nvSpPr>
          <p:spPr>
            <a:xfrm>
              <a:off x="0" y="0"/>
              <a:ext cx="12800597" cy="12040800"/>
            </a:xfrm>
            <a:custGeom>
              <a:avLst/>
              <a:gdLst/>
              <a:ahLst/>
              <a:cxnLst/>
              <a:rect l="l" t="t" r="r" b="b"/>
              <a:pathLst>
                <a:path w="12800597" h="12040800">
                  <a:moveTo>
                    <a:pt x="0" y="0"/>
                  </a:moveTo>
                  <a:lnTo>
                    <a:pt x="12800597" y="0"/>
                  </a:lnTo>
                  <a:lnTo>
                    <a:pt x="12800597" y="12040800"/>
                  </a:lnTo>
                  <a:lnTo>
                    <a:pt x="0" y="12040800"/>
                  </a:lnTo>
                  <a:lnTo>
                    <a:pt x="0" y="0"/>
                  </a:lnTo>
                  <a:close/>
                </a:path>
              </a:pathLst>
            </a:custGeom>
            <a:blipFill>
              <a:blip r:embed="rId2"/>
              <a:stretch>
                <a:fillRect t="-5967" r="-8967" b="-8675"/>
              </a:stretch>
            </a:blipFill>
          </p:spPr>
          <p:txBody>
            <a:bodyPr/>
            <a:lstStyle/>
            <a:p>
              <a:endParaRPr lang="en-US"/>
            </a:p>
          </p:txBody>
        </p:sp>
      </p:grpSp>
      <p:grpSp>
        <p:nvGrpSpPr>
          <p:cNvPr id="4" name="Group 4"/>
          <p:cNvGrpSpPr/>
          <p:nvPr/>
        </p:nvGrpSpPr>
        <p:grpSpPr>
          <a:xfrm>
            <a:off x="14483099" y="3767224"/>
            <a:ext cx="2689886" cy="1950929"/>
            <a:chOff x="0" y="0"/>
            <a:chExt cx="3586515" cy="2601239"/>
          </a:xfrm>
        </p:grpSpPr>
        <p:sp>
          <p:nvSpPr>
            <p:cNvPr id="5" name="Freeform 5"/>
            <p:cNvSpPr/>
            <p:nvPr/>
          </p:nvSpPr>
          <p:spPr>
            <a:xfrm>
              <a:off x="0" y="0"/>
              <a:ext cx="3586604" cy="2601239"/>
            </a:xfrm>
            <a:custGeom>
              <a:avLst/>
              <a:gdLst/>
              <a:ahLst/>
              <a:cxnLst/>
              <a:rect l="l" t="t" r="r" b="b"/>
              <a:pathLst>
                <a:path w="3586604" h="2601239">
                  <a:moveTo>
                    <a:pt x="432712" y="0"/>
                  </a:moveTo>
                  <a:lnTo>
                    <a:pt x="3153903" y="0"/>
                  </a:lnTo>
                  <a:cubicBezTo>
                    <a:pt x="3392868" y="0"/>
                    <a:pt x="3586604" y="119799"/>
                    <a:pt x="3586604" y="267556"/>
                  </a:cubicBezTo>
                  <a:lnTo>
                    <a:pt x="3586604" y="2601239"/>
                  </a:lnTo>
                  <a:lnTo>
                    <a:pt x="0" y="2601239"/>
                  </a:lnTo>
                  <a:lnTo>
                    <a:pt x="0" y="267556"/>
                  </a:lnTo>
                  <a:cubicBezTo>
                    <a:pt x="0" y="119799"/>
                    <a:pt x="193747" y="0"/>
                    <a:pt x="432712" y="0"/>
                  </a:cubicBezTo>
                  <a:close/>
                </a:path>
              </a:pathLst>
            </a:custGeom>
            <a:solidFill>
              <a:srgbClr val="03ABED"/>
            </a:solidFill>
          </p:spPr>
          <p:txBody>
            <a:bodyPr/>
            <a:lstStyle/>
            <a:p>
              <a:endParaRPr lang="en-US"/>
            </a:p>
          </p:txBody>
        </p:sp>
      </p:grpSp>
      <p:sp>
        <p:nvSpPr>
          <p:cNvPr id="6" name="TextBox 6"/>
          <p:cNvSpPr txBox="1"/>
          <p:nvPr/>
        </p:nvSpPr>
        <p:spPr>
          <a:xfrm>
            <a:off x="15518874" y="3717399"/>
            <a:ext cx="617240" cy="1390650"/>
          </a:xfrm>
          <a:prstGeom prst="rect">
            <a:avLst/>
          </a:prstGeom>
        </p:spPr>
        <p:txBody>
          <a:bodyPr lIns="0" tIns="0" rIns="0" bIns="0" rtlCol="0" anchor="t">
            <a:spAutoFit/>
          </a:bodyPr>
          <a:lstStyle/>
          <a:p>
            <a:pPr algn="ctr">
              <a:lnSpc>
                <a:spcPts val="10800"/>
              </a:lnSpc>
            </a:pPr>
            <a:r>
              <a:rPr lang="en-US" sz="9000" b="1">
                <a:solidFill>
                  <a:srgbClr val="FCFEFF"/>
                </a:solidFill>
                <a:latin typeface="Barlow Bold"/>
                <a:ea typeface="Barlow Bold"/>
                <a:cs typeface="Barlow Bold"/>
                <a:sym typeface="Barlow Bold"/>
              </a:rPr>
              <a:t>3</a:t>
            </a:r>
          </a:p>
        </p:txBody>
      </p:sp>
      <p:grpSp>
        <p:nvGrpSpPr>
          <p:cNvPr id="7" name="Group 7"/>
          <p:cNvGrpSpPr/>
          <p:nvPr/>
        </p:nvGrpSpPr>
        <p:grpSpPr>
          <a:xfrm>
            <a:off x="11585131" y="3767224"/>
            <a:ext cx="2774349" cy="1950929"/>
            <a:chOff x="0" y="0"/>
            <a:chExt cx="3699131" cy="2601239"/>
          </a:xfrm>
        </p:grpSpPr>
        <p:sp>
          <p:nvSpPr>
            <p:cNvPr id="8" name="Freeform 8"/>
            <p:cNvSpPr/>
            <p:nvPr/>
          </p:nvSpPr>
          <p:spPr>
            <a:xfrm>
              <a:off x="0" y="0"/>
              <a:ext cx="3699220" cy="2601239"/>
            </a:xfrm>
            <a:custGeom>
              <a:avLst/>
              <a:gdLst/>
              <a:ahLst/>
              <a:cxnLst/>
              <a:rect l="l" t="t" r="r" b="b"/>
              <a:pathLst>
                <a:path w="3699220" h="2601239">
                  <a:moveTo>
                    <a:pt x="446299" y="0"/>
                  </a:moveTo>
                  <a:lnTo>
                    <a:pt x="3252936" y="0"/>
                  </a:lnTo>
                  <a:cubicBezTo>
                    <a:pt x="3499404" y="0"/>
                    <a:pt x="3699220" y="119799"/>
                    <a:pt x="3699220" y="267556"/>
                  </a:cubicBezTo>
                  <a:lnTo>
                    <a:pt x="3699220" y="2601239"/>
                  </a:lnTo>
                  <a:lnTo>
                    <a:pt x="0" y="2601239"/>
                  </a:lnTo>
                  <a:lnTo>
                    <a:pt x="0" y="267556"/>
                  </a:lnTo>
                  <a:cubicBezTo>
                    <a:pt x="0" y="119799"/>
                    <a:pt x="199831" y="0"/>
                    <a:pt x="446299" y="0"/>
                  </a:cubicBezTo>
                  <a:close/>
                </a:path>
              </a:pathLst>
            </a:custGeom>
            <a:solidFill>
              <a:srgbClr val="03ABED"/>
            </a:solidFill>
          </p:spPr>
          <p:txBody>
            <a:bodyPr/>
            <a:lstStyle/>
            <a:p>
              <a:endParaRPr lang="en-US"/>
            </a:p>
          </p:txBody>
        </p:sp>
      </p:grpSp>
      <p:sp>
        <p:nvSpPr>
          <p:cNvPr id="9" name="TextBox 9"/>
          <p:cNvSpPr txBox="1"/>
          <p:nvPr/>
        </p:nvSpPr>
        <p:spPr>
          <a:xfrm>
            <a:off x="12638009" y="3669769"/>
            <a:ext cx="640159" cy="1390650"/>
          </a:xfrm>
          <a:prstGeom prst="rect">
            <a:avLst/>
          </a:prstGeom>
        </p:spPr>
        <p:txBody>
          <a:bodyPr lIns="0" tIns="0" rIns="0" bIns="0" rtlCol="0" anchor="t">
            <a:spAutoFit/>
          </a:bodyPr>
          <a:lstStyle/>
          <a:p>
            <a:pPr algn="ctr">
              <a:lnSpc>
                <a:spcPts val="10800"/>
              </a:lnSpc>
            </a:pPr>
            <a:r>
              <a:rPr lang="en-US" sz="9000" b="1">
                <a:solidFill>
                  <a:srgbClr val="FCFEFF"/>
                </a:solidFill>
                <a:latin typeface="Barlow Bold"/>
                <a:ea typeface="Barlow Bold"/>
                <a:cs typeface="Barlow Bold"/>
                <a:sym typeface="Barlow Bold"/>
              </a:rPr>
              <a:t>2</a:t>
            </a:r>
          </a:p>
        </p:txBody>
      </p:sp>
      <p:grpSp>
        <p:nvGrpSpPr>
          <p:cNvPr id="10" name="Group 10"/>
          <p:cNvGrpSpPr/>
          <p:nvPr/>
        </p:nvGrpSpPr>
        <p:grpSpPr>
          <a:xfrm>
            <a:off x="8533415" y="3767224"/>
            <a:ext cx="2937396" cy="1986053"/>
            <a:chOff x="0" y="0"/>
            <a:chExt cx="3916528" cy="2648070"/>
          </a:xfrm>
        </p:grpSpPr>
        <p:sp>
          <p:nvSpPr>
            <p:cNvPr id="11" name="Freeform 11"/>
            <p:cNvSpPr/>
            <p:nvPr/>
          </p:nvSpPr>
          <p:spPr>
            <a:xfrm>
              <a:off x="0" y="0"/>
              <a:ext cx="3916617" cy="2648070"/>
            </a:xfrm>
            <a:custGeom>
              <a:avLst/>
              <a:gdLst/>
              <a:ahLst/>
              <a:cxnLst/>
              <a:rect l="l" t="t" r="r" b="b"/>
              <a:pathLst>
                <a:path w="3916617" h="2648070">
                  <a:moveTo>
                    <a:pt x="472528" y="0"/>
                  </a:moveTo>
                  <a:lnTo>
                    <a:pt x="3444110" y="0"/>
                  </a:lnTo>
                  <a:cubicBezTo>
                    <a:pt x="3705063" y="0"/>
                    <a:pt x="3916617" y="121955"/>
                    <a:pt x="3916617" y="272373"/>
                  </a:cubicBezTo>
                  <a:lnTo>
                    <a:pt x="3916617" y="2648070"/>
                  </a:lnTo>
                  <a:lnTo>
                    <a:pt x="0" y="2648070"/>
                  </a:lnTo>
                  <a:lnTo>
                    <a:pt x="0" y="272373"/>
                  </a:lnTo>
                  <a:cubicBezTo>
                    <a:pt x="0" y="121955"/>
                    <a:pt x="211575" y="0"/>
                    <a:pt x="472528" y="0"/>
                  </a:cubicBezTo>
                  <a:close/>
                </a:path>
              </a:pathLst>
            </a:custGeom>
            <a:solidFill>
              <a:srgbClr val="03ABED"/>
            </a:solidFill>
          </p:spPr>
          <p:txBody>
            <a:bodyPr/>
            <a:lstStyle/>
            <a:p>
              <a:endParaRPr lang="en-US"/>
            </a:p>
          </p:txBody>
        </p:sp>
      </p:grpSp>
      <p:sp>
        <p:nvSpPr>
          <p:cNvPr id="12" name="TextBox 12"/>
          <p:cNvSpPr txBox="1"/>
          <p:nvPr/>
        </p:nvSpPr>
        <p:spPr>
          <a:xfrm>
            <a:off x="9690219" y="3722504"/>
            <a:ext cx="404713" cy="1390650"/>
          </a:xfrm>
          <a:prstGeom prst="rect">
            <a:avLst/>
          </a:prstGeom>
        </p:spPr>
        <p:txBody>
          <a:bodyPr lIns="0" tIns="0" rIns="0" bIns="0" rtlCol="0" anchor="t">
            <a:spAutoFit/>
          </a:bodyPr>
          <a:lstStyle/>
          <a:p>
            <a:pPr algn="ctr">
              <a:lnSpc>
                <a:spcPts val="10800"/>
              </a:lnSpc>
            </a:pPr>
            <a:r>
              <a:rPr lang="en-US" sz="9000" b="1">
                <a:solidFill>
                  <a:srgbClr val="FCFEFF"/>
                </a:solidFill>
                <a:latin typeface="Barlow Bold"/>
                <a:ea typeface="Barlow Bold"/>
                <a:cs typeface="Barlow Bold"/>
                <a:sym typeface="Barlow Bold"/>
              </a:rPr>
              <a:t>1</a:t>
            </a:r>
          </a:p>
        </p:txBody>
      </p:sp>
      <p:grpSp>
        <p:nvGrpSpPr>
          <p:cNvPr id="13" name="Group 13"/>
          <p:cNvGrpSpPr/>
          <p:nvPr/>
        </p:nvGrpSpPr>
        <p:grpSpPr>
          <a:xfrm>
            <a:off x="8533415" y="4307944"/>
            <a:ext cx="2937396" cy="4547978"/>
            <a:chOff x="0" y="0"/>
            <a:chExt cx="3916528" cy="6063971"/>
          </a:xfrm>
        </p:grpSpPr>
        <p:sp>
          <p:nvSpPr>
            <p:cNvPr id="14" name="Freeform 14"/>
            <p:cNvSpPr/>
            <p:nvPr/>
          </p:nvSpPr>
          <p:spPr>
            <a:xfrm>
              <a:off x="0" y="0"/>
              <a:ext cx="3916481" cy="6063996"/>
            </a:xfrm>
            <a:custGeom>
              <a:avLst/>
              <a:gdLst/>
              <a:ahLst/>
              <a:cxnLst/>
              <a:rect l="l" t="t" r="r" b="b"/>
              <a:pathLst>
                <a:path w="3916481" h="6063996">
                  <a:moveTo>
                    <a:pt x="0" y="0"/>
                  </a:moveTo>
                  <a:lnTo>
                    <a:pt x="880052" y="0"/>
                  </a:lnTo>
                  <a:cubicBezTo>
                    <a:pt x="880052" y="483997"/>
                    <a:pt x="1362737" y="876300"/>
                    <a:pt x="1958241" y="876300"/>
                  </a:cubicBezTo>
                  <a:cubicBezTo>
                    <a:pt x="2553745" y="876300"/>
                    <a:pt x="3036430" y="483997"/>
                    <a:pt x="3036430" y="0"/>
                  </a:cubicBezTo>
                  <a:lnTo>
                    <a:pt x="3916481" y="0"/>
                  </a:lnTo>
                  <a:lnTo>
                    <a:pt x="3916481" y="5435473"/>
                  </a:lnTo>
                  <a:cubicBezTo>
                    <a:pt x="3916481" y="5782564"/>
                    <a:pt x="3570211" y="6063996"/>
                    <a:pt x="3143154" y="6063996"/>
                  </a:cubicBezTo>
                  <a:lnTo>
                    <a:pt x="773327" y="6063996"/>
                  </a:lnTo>
                  <a:cubicBezTo>
                    <a:pt x="346270" y="6063996"/>
                    <a:pt x="0" y="5782564"/>
                    <a:pt x="0" y="5435473"/>
                  </a:cubicBezTo>
                  <a:close/>
                </a:path>
              </a:pathLst>
            </a:custGeom>
            <a:solidFill>
              <a:srgbClr val="28B8F0"/>
            </a:solidFill>
          </p:spPr>
          <p:txBody>
            <a:bodyPr/>
            <a:lstStyle/>
            <a:p>
              <a:endParaRPr lang="en-US"/>
            </a:p>
          </p:txBody>
        </p:sp>
      </p:grpSp>
      <p:grpSp>
        <p:nvGrpSpPr>
          <p:cNvPr id="15" name="Group 15"/>
          <p:cNvGrpSpPr/>
          <p:nvPr/>
        </p:nvGrpSpPr>
        <p:grpSpPr>
          <a:xfrm>
            <a:off x="11585131" y="4272820"/>
            <a:ext cx="2774349" cy="4547978"/>
            <a:chOff x="0" y="0"/>
            <a:chExt cx="3699131" cy="6063971"/>
          </a:xfrm>
        </p:grpSpPr>
        <p:sp>
          <p:nvSpPr>
            <p:cNvPr id="16" name="Freeform 16"/>
            <p:cNvSpPr/>
            <p:nvPr/>
          </p:nvSpPr>
          <p:spPr>
            <a:xfrm>
              <a:off x="0" y="0"/>
              <a:ext cx="3699087" cy="6063996"/>
            </a:xfrm>
            <a:custGeom>
              <a:avLst/>
              <a:gdLst/>
              <a:ahLst/>
              <a:cxnLst/>
              <a:rect l="l" t="t" r="r" b="b"/>
              <a:pathLst>
                <a:path w="3699087" h="6063996">
                  <a:moveTo>
                    <a:pt x="0" y="0"/>
                  </a:moveTo>
                  <a:lnTo>
                    <a:pt x="831202" y="0"/>
                  </a:lnTo>
                  <a:cubicBezTo>
                    <a:pt x="831202" y="483997"/>
                    <a:pt x="1287095" y="876300"/>
                    <a:pt x="1849544" y="876300"/>
                  </a:cubicBezTo>
                  <a:cubicBezTo>
                    <a:pt x="2411993" y="876300"/>
                    <a:pt x="2867885" y="483997"/>
                    <a:pt x="2867885" y="0"/>
                  </a:cubicBezTo>
                  <a:lnTo>
                    <a:pt x="3699087" y="0"/>
                  </a:lnTo>
                  <a:lnTo>
                    <a:pt x="3699087" y="5435473"/>
                  </a:lnTo>
                  <a:cubicBezTo>
                    <a:pt x="3699087" y="5782564"/>
                    <a:pt x="3372037" y="6063996"/>
                    <a:pt x="2968686" y="6063996"/>
                  </a:cubicBezTo>
                  <a:lnTo>
                    <a:pt x="730401" y="6063996"/>
                  </a:lnTo>
                  <a:cubicBezTo>
                    <a:pt x="327050" y="6063996"/>
                    <a:pt x="0" y="5782564"/>
                    <a:pt x="0" y="5435473"/>
                  </a:cubicBezTo>
                  <a:close/>
                </a:path>
              </a:pathLst>
            </a:custGeom>
            <a:solidFill>
              <a:srgbClr val="28B8F0"/>
            </a:solidFill>
          </p:spPr>
          <p:txBody>
            <a:bodyPr/>
            <a:lstStyle/>
            <a:p>
              <a:endParaRPr lang="en-US"/>
            </a:p>
          </p:txBody>
        </p:sp>
      </p:grpSp>
      <p:grpSp>
        <p:nvGrpSpPr>
          <p:cNvPr id="17" name="Group 17"/>
          <p:cNvGrpSpPr/>
          <p:nvPr/>
        </p:nvGrpSpPr>
        <p:grpSpPr>
          <a:xfrm>
            <a:off x="14483099" y="4264991"/>
            <a:ext cx="2688791" cy="4547978"/>
            <a:chOff x="0" y="0"/>
            <a:chExt cx="3585054" cy="6063971"/>
          </a:xfrm>
        </p:grpSpPr>
        <p:sp>
          <p:nvSpPr>
            <p:cNvPr id="18" name="Freeform 18"/>
            <p:cNvSpPr/>
            <p:nvPr/>
          </p:nvSpPr>
          <p:spPr>
            <a:xfrm>
              <a:off x="0" y="0"/>
              <a:ext cx="3585011" cy="6063996"/>
            </a:xfrm>
            <a:custGeom>
              <a:avLst/>
              <a:gdLst/>
              <a:ahLst/>
              <a:cxnLst/>
              <a:rect l="l" t="t" r="r" b="b"/>
              <a:pathLst>
                <a:path w="3585011" h="6063996">
                  <a:moveTo>
                    <a:pt x="0" y="0"/>
                  </a:moveTo>
                  <a:lnTo>
                    <a:pt x="805569" y="0"/>
                  </a:lnTo>
                  <a:cubicBezTo>
                    <a:pt x="805569" y="483997"/>
                    <a:pt x="1247402" y="876300"/>
                    <a:pt x="1792506" y="876300"/>
                  </a:cubicBezTo>
                  <a:cubicBezTo>
                    <a:pt x="2337610" y="876300"/>
                    <a:pt x="2779443" y="483997"/>
                    <a:pt x="2779443" y="0"/>
                  </a:cubicBezTo>
                  <a:lnTo>
                    <a:pt x="3585011" y="0"/>
                  </a:lnTo>
                  <a:lnTo>
                    <a:pt x="3585011" y="5435473"/>
                  </a:lnTo>
                  <a:cubicBezTo>
                    <a:pt x="3585011" y="5782564"/>
                    <a:pt x="3268047" y="6063996"/>
                    <a:pt x="2877135" y="6063996"/>
                  </a:cubicBezTo>
                  <a:lnTo>
                    <a:pt x="707877" y="6063996"/>
                  </a:lnTo>
                  <a:cubicBezTo>
                    <a:pt x="316964" y="6063996"/>
                    <a:pt x="0" y="5782564"/>
                    <a:pt x="0" y="5435473"/>
                  </a:cubicBezTo>
                  <a:close/>
                </a:path>
              </a:pathLst>
            </a:custGeom>
            <a:solidFill>
              <a:srgbClr val="28B8F0"/>
            </a:solidFill>
          </p:spPr>
          <p:txBody>
            <a:bodyPr/>
            <a:lstStyle/>
            <a:p>
              <a:endParaRPr lang="en-US"/>
            </a:p>
          </p:txBody>
        </p:sp>
      </p:grpSp>
      <p:sp>
        <p:nvSpPr>
          <p:cNvPr id="19" name="TextBox 19"/>
          <p:cNvSpPr txBox="1"/>
          <p:nvPr/>
        </p:nvSpPr>
        <p:spPr>
          <a:xfrm>
            <a:off x="8730511" y="5129228"/>
            <a:ext cx="2324129" cy="1038225"/>
          </a:xfrm>
          <a:prstGeom prst="rect">
            <a:avLst/>
          </a:prstGeom>
        </p:spPr>
        <p:txBody>
          <a:bodyPr lIns="0" tIns="0" rIns="0" bIns="0" rtlCol="0" anchor="t">
            <a:spAutoFit/>
          </a:bodyPr>
          <a:lstStyle/>
          <a:p>
            <a:pPr algn="ctr">
              <a:lnSpc>
                <a:spcPts val="2700"/>
              </a:lnSpc>
            </a:pPr>
            <a:r>
              <a:rPr lang="en-US" sz="2250" b="1">
                <a:solidFill>
                  <a:srgbClr val="FCFEFF"/>
                </a:solidFill>
                <a:latin typeface="Barlow Semi-Bold"/>
                <a:ea typeface="Barlow Semi-Bold"/>
                <a:cs typeface="Barlow Semi-Bold"/>
                <a:sym typeface="Barlow Semi-Bold"/>
              </a:rPr>
              <a:t>PLATAMUNI MARINE PROTECTED AREA</a:t>
            </a:r>
          </a:p>
        </p:txBody>
      </p:sp>
      <p:sp>
        <p:nvSpPr>
          <p:cNvPr id="20" name="TextBox 20"/>
          <p:cNvSpPr txBox="1"/>
          <p:nvPr/>
        </p:nvSpPr>
        <p:spPr>
          <a:xfrm>
            <a:off x="11886796" y="5143500"/>
            <a:ext cx="2204495" cy="1038225"/>
          </a:xfrm>
          <a:prstGeom prst="rect">
            <a:avLst/>
          </a:prstGeom>
        </p:spPr>
        <p:txBody>
          <a:bodyPr lIns="0" tIns="0" rIns="0" bIns="0" rtlCol="0" anchor="t">
            <a:spAutoFit/>
          </a:bodyPr>
          <a:lstStyle/>
          <a:p>
            <a:pPr algn="ctr">
              <a:lnSpc>
                <a:spcPts val="2700"/>
              </a:lnSpc>
            </a:pPr>
            <a:r>
              <a:rPr lang="en-US" sz="2250" b="1">
                <a:solidFill>
                  <a:srgbClr val="FCFEFF"/>
                </a:solidFill>
                <a:latin typeface="Barlow Semi-Bold"/>
                <a:ea typeface="Barlow Semi-Bold"/>
                <a:cs typeface="Barlow Semi-Bold"/>
                <a:sym typeface="Barlow Semi-Bold"/>
              </a:rPr>
              <a:t>KATIČ MARINE PROTECTED AREA</a:t>
            </a:r>
          </a:p>
        </p:txBody>
      </p:sp>
      <p:sp>
        <p:nvSpPr>
          <p:cNvPr id="21" name="TextBox 21"/>
          <p:cNvSpPr txBox="1"/>
          <p:nvPr/>
        </p:nvSpPr>
        <p:spPr>
          <a:xfrm>
            <a:off x="14694328" y="5133975"/>
            <a:ext cx="2353742" cy="1038225"/>
          </a:xfrm>
          <a:prstGeom prst="rect">
            <a:avLst/>
          </a:prstGeom>
        </p:spPr>
        <p:txBody>
          <a:bodyPr lIns="0" tIns="0" rIns="0" bIns="0" rtlCol="0" anchor="t">
            <a:spAutoFit/>
          </a:bodyPr>
          <a:lstStyle/>
          <a:p>
            <a:pPr algn="ctr">
              <a:lnSpc>
                <a:spcPts val="2700"/>
              </a:lnSpc>
            </a:pPr>
            <a:r>
              <a:rPr lang="en-US" sz="2250" b="1">
                <a:solidFill>
                  <a:srgbClr val="FCFEFF"/>
                </a:solidFill>
                <a:latin typeface="Barlow Semi-Bold"/>
                <a:ea typeface="Barlow Semi-Bold"/>
                <a:cs typeface="Barlow Semi-Bold"/>
                <a:sym typeface="Barlow Semi-Bold"/>
              </a:rPr>
              <a:t>STARI ULCINJ MARINE PROTECTED AREA</a:t>
            </a:r>
          </a:p>
        </p:txBody>
      </p:sp>
      <p:grpSp>
        <p:nvGrpSpPr>
          <p:cNvPr id="22" name="Group 22"/>
          <p:cNvGrpSpPr/>
          <p:nvPr/>
        </p:nvGrpSpPr>
        <p:grpSpPr>
          <a:xfrm>
            <a:off x="11585131" y="6973186"/>
            <a:ext cx="2774349" cy="4161527"/>
            <a:chOff x="0" y="0"/>
            <a:chExt cx="4488193" cy="6732295"/>
          </a:xfrm>
        </p:grpSpPr>
        <p:sp>
          <p:nvSpPr>
            <p:cNvPr id="23" name="Freeform 23"/>
            <p:cNvSpPr/>
            <p:nvPr/>
          </p:nvSpPr>
          <p:spPr>
            <a:xfrm>
              <a:off x="0" y="0"/>
              <a:ext cx="4488180" cy="6732270"/>
            </a:xfrm>
            <a:custGeom>
              <a:avLst/>
              <a:gdLst/>
              <a:ahLst/>
              <a:cxnLst/>
              <a:rect l="l" t="t" r="r" b="b"/>
              <a:pathLst>
                <a:path w="4488180" h="6732270">
                  <a:moveTo>
                    <a:pt x="0" y="0"/>
                  </a:moveTo>
                  <a:lnTo>
                    <a:pt x="4488180" y="0"/>
                  </a:lnTo>
                  <a:lnTo>
                    <a:pt x="4488180" y="6732270"/>
                  </a:lnTo>
                  <a:lnTo>
                    <a:pt x="0" y="6732270"/>
                  </a:lnTo>
                  <a:lnTo>
                    <a:pt x="0" y="0"/>
                  </a:lnTo>
                  <a:close/>
                </a:path>
              </a:pathLst>
            </a:custGeom>
            <a:blipFill>
              <a:blip r:embed="rId3"/>
              <a:stretch>
                <a:fillRect/>
              </a:stretch>
            </a:blipFill>
          </p:spPr>
          <p:txBody>
            <a:bodyPr/>
            <a:lstStyle/>
            <a:p>
              <a:endParaRPr lang="en-US"/>
            </a:p>
          </p:txBody>
        </p:sp>
      </p:grpSp>
      <p:grpSp>
        <p:nvGrpSpPr>
          <p:cNvPr id="24" name="Group 24"/>
          <p:cNvGrpSpPr/>
          <p:nvPr/>
        </p:nvGrpSpPr>
        <p:grpSpPr>
          <a:xfrm>
            <a:off x="14492624" y="6973186"/>
            <a:ext cx="2679266" cy="3325089"/>
            <a:chOff x="0" y="0"/>
            <a:chExt cx="4334373" cy="5379151"/>
          </a:xfrm>
        </p:grpSpPr>
        <p:sp>
          <p:nvSpPr>
            <p:cNvPr id="25" name="Freeform 25"/>
            <p:cNvSpPr/>
            <p:nvPr/>
          </p:nvSpPr>
          <p:spPr>
            <a:xfrm>
              <a:off x="0" y="0"/>
              <a:ext cx="4334411" cy="5379131"/>
            </a:xfrm>
            <a:custGeom>
              <a:avLst/>
              <a:gdLst/>
              <a:ahLst/>
              <a:cxnLst/>
              <a:rect l="l" t="t" r="r" b="b"/>
              <a:pathLst>
                <a:path w="4334411" h="5379131">
                  <a:moveTo>
                    <a:pt x="0" y="0"/>
                  </a:moveTo>
                  <a:lnTo>
                    <a:pt x="4334411" y="0"/>
                  </a:lnTo>
                  <a:lnTo>
                    <a:pt x="4334411" y="5379131"/>
                  </a:lnTo>
                  <a:lnTo>
                    <a:pt x="0" y="5379131"/>
                  </a:lnTo>
                  <a:lnTo>
                    <a:pt x="0" y="0"/>
                  </a:lnTo>
                  <a:close/>
                </a:path>
              </a:pathLst>
            </a:custGeom>
            <a:blipFill>
              <a:blip r:embed="rId4"/>
              <a:stretch>
                <a:fillRect t="-10393" b="-10394"/>
              </a:stretch>
            </a:blipFill>
          </p:spPr>
          <p:txBody>
            <a:bodyPr/>
            <a:lstStyle/>
            <a:p>
              <a:endParaRPr lang="en-US"/>
            </a:p>
          </p:txBody>
        </p:sp>
      </p:grpSp>
      <p:sp>
        <p:nvSpPr>
          <p:cNvPr id="26" name="TextBox 26"/>
          <p:cNvSpPr txBox="1"/>
          <p:nvPr/>
        </p:nvSpPr>
        <p:spPr>
          <a:xfrm>
            <a:off x="8855959" y="6348480"/>
            <a:ext cx="2009670" cy="371475"/>
          </a:xfrm>
          <a:prstGeom prst="rect">
            <a:avLst/>
          </a:prstGeom>
        </p:spPr>
        <p:txBody>
          <a:bodyPr lIns="0" tIns="0" rIns="0" bIns="0" rtlCol="0" anchor="t">
            <a:spAutoFit/>
          </a:bodyPr>
          <a:lstStyle/>
          <a:p>
            <a:pPr algn="ctr">
              <a:lnSpc>
                <a:spcPts val="2879"/>
              </a:lnSpc>
            </a:pPr>
            <a:r>
              <a:rPr lang="en-US" sz="2400" b="1">
                <a:solidFill>
                  <a:srgbClr val="FCFEFF"/>
                </a:solidFill>
                <a:latin typeface="Barlow Semi-Bold"/>
                <a:ea typeface="Barlow Semi-Bold"/>
                <a:cs typeface="Barlow Semi-Bold"/>
                <a:sym typeface="Barlow Semi-Bold"/>
              </a:rPr>
              <a:t>22 April 2021</a:t>
            </a:r>
          </a:p>
        </p:txBody>
      </p:sp>
      <p:sp>
        <p:nvSpPr>
          <p:cNvPr id="27" name="TextBox 27"/>
          <p:cNvSpPr txBox="1"/>
          <p:nvPr/>
        </p:nvSpPr>
        <p:spPr>
          <a:xfrm>
            <a:off x="11835257" y="6363586"/>
            <a:ext cx="2204495" cy="371475"/>
          </a:xfrm>
          <a:prstGeom prst="rect">
            <a:avLst/>
          </a:prstGeom>
        </p:spPr>
        <p:txBody>
          <a:bodyPr lIns="0" tIns="0" rIns="0" bIns="0" rtlCol="0" anchor="t">
            <a:spAutoFit/>
          </a:bodyPr>
          <a:lstStyle/>
          <a:p>
            <a:pPr algn="ctr">
              <a:lnSpc>
                <a:spcPts val="2879"/>
              </a:lnSpc>
            </a:pPr>
            <a:r>
              <a:rPr lang="en-US" sz="2400" b="1">
                <a:solidFill>
                  <a:srgbClr val="FCFEFF"/>
                </a:solidFill>
                <a:latin typeface="Barlow Semi-Bold"/>
                <a:ea typeface="Barlow Semi-Bold"/>
                <a:cs typeface="Barlow Semi-Bold"/>
                <a:sym typeface="Barlow Semi-Bold"/>
              </a:rPr>
              <a:t>16 Sept. 2021</a:t>
            </a:r>
          </a:p>
        </p:txBody>
      </p:sp>
      <p:sp>
        <p:nvSpPr>
          <p:cNvPr id="28" name="TextBox 28"/>
          <p:cNvSpPr txBox="1"/>
          <p:nvPr/>
        </p:nvSpPr>
        <p:spPr>
          <a:xfrm>
            <a:off x="14730955" y="6348480"/>
            <a:ext cx="2353742" cy="371475"/>
          </a:xfrm>
          <a:prstGeom prst="rect">
            <a:avLst/>
          </a:prstGeom>
        </p:spPr>
        <p:txBody>
          <a:bodyPr lIns="0" tIns="0" rIns="0" bIns="0" rtlCol="0" anchor="t">
            <a:spAutoFit/>
          </a:bodyPr>
          <a:lstStyle/>
          <a:p>
            <a:pPr algn="ctr">
              <a:lnSpc>
                <a:spcPts val="2879"/>
              </a:lnSpc>
            </a:pPr>
            <a:r>
              <a:rPr lang="en-US" sz="2400" b="1">
                <a:solidFill>
                  <a:srgbClr val="FCFEFF"/>
                </a:solidFill>
                <a:latin typeface="Barlow Semi-Bold"/>
                <a:ea typeface="Barlow Semi-Bold"/>
                <a:cs typeface="Barlow Semi-Bold"/>
                <a:sym typeface="Barlow Semi-Bold"/>
              </a:rPr>
              <a:t>30 Dec.2021</a:t>
            </a:r>
          </a:p>
        </p:txBody>
      </p:sp>
      <p:grpSp>
        <p:nvGrpSpPr>
          <p:cNvPr id="29" name="Group 29"/>
          <p:cNvGrpSpPr/>
          <p:nvPr/>
        </p:nvGrpSpPr>
        <p:grpSpPr>
          <a:xfrm>
            <a:off x="8533415" y="6887504"/>
            <a:ext cx="2965971" cy="3410771"/>
            <a:chOff x="0" y="0"/>
            <a:chExt cx="5840121" cy="6715951"/>
          </a:xfrm>
        </p:grpSpPr>
        <p:sp>
          <p:nvSpPr>
            <p:cNvPr id="30" name="Freeform 30"/>
            <p:cNvSpPr/>
            <p:nvPr/>
          </p:nvSpPr>
          <p:spPr>
            <a:xfrm>
              <a:off x="0" y="0"/>
              <a:ext cx="5840159" cy="6715887"/>
            </a:xfrm>
            <a:custGeom>
              <a:avLst/>
              <a:gdLst/>
              <a:ahLst/>
              <a:cxnLst/>
              <a:rect l="l" t="t" r="r" b="b"/>
              <a:pathLst>
                <a:path w="5840159" h="6715887">
                  <a:moveTo>
                    <a:pt x="0" y="0"/>
                  </a:moveTo>
                  <a:lnTo>
                    <a:pt x="5840159" y="0"/>
                  </a:lnTo>
                  <a:lnTo>
                    <a:pt x="5840159" y="6715887"/>
                  </a:lnTo>
                  <a:lnTo>
                    <a:pt x="0" y="6715887"/>
                  </a:lnTo>
                  <a:lnTo>
                    <a:pt x="0" y="0"/>
                  </a:lnTo>
                  <a:close/>
                </a:path>
              </a:pathLst>
            </a:custGeom>
            <a:blipFill>
              <a:blip r:embed="rId5"/>
              <a:stretch>
                <a:fillRect t="-16032" b="-16034"/>
              </a:stretch>
            </a:blipFill>
          </p:spPr>
          <p:txBody>
            <a:bodyPr/>
            <a:lstStyle/>
            <a:p>
              <a:endParaRPr lang="en-US"/>
            </a:p>
          </p:txBody>
        </p:sp>
      </p:grpSp>
      <p:grpSp>
        <p:nvGrpSpPr>
          <p:cNvPr id="31" name="Group 31"/>
          <p:cNvGrpSpPr/>
          <p:nvPr/>
        </p:nvGrpSpPr>
        <p:grpSpPr>
          <a:xfrm>
            <a:off x="8533415" y="2373874"/>
            <a:ext cx="9063658" cy="1614892"/>
            <a:chOff x="0" y="0"/>
            <a:chExt cx="12084877" cy="2153189"/>
          </a:xfrm>
        </p:grpSpPr>
        <p:sp>
          <p:nvSpPr>
            <p:cNvPr id="32" name="Freeform 32"/>
            <p:cNvSpPr/>
            <p:nvPr/>
          </p:nvSpPr>
          <p:spPr>
            <a:xfrm>
              <a:off x="0" y="0"/>
              <a:ext cx="12084870" cy="2153195"/>
            </a:xfrm>
            <a:custGeom>
              <a:avLst/>
              <a:gdLst/>
              <a:ahLst/>
              <a:cxnLst/>
              <a:rect l="l" t="t" r="r" b="b"/>
              <a:pathLst>
                <a:path w="12084870" h="2153195">
                  <a:moveTo>
                    <a:pt x="0" y="0"/>
                  </a:moveTo>
                  <a:lnTo>
                    <a:pt x="12084870" y="0"/>
                  </a:lnTo>
                  <a:lnTo>
                    <a:pt x="12084870" y="2153195"/>
                  </a:lnTo>
                  <a:lnTo>
                    <a:pt x="0" y="2153195"/>
                  </a:lnTo>
                  <a:close/>
                </a:path>
              </a:pathLst>
            </a:custGeom>
            <a:blipFill>
              <a:blip r:embed="rId6">
                <a:alphaModFix amt="0"/>
              </a:blip>
              <a:stretch>
                <a:fillRect t="-34824" r="22435" b="-34824"/>
              </a:stretch>
            </a:blipFill>
          </p:spPr>
          <p:txBody>
            <a:bodyPr/>
            <a:lstStyle/>
            <a:p>
              <a:endParaRPr lang="en-US"/>
            </a:p>
          </p:txBody>
        </p:sp>
        <p:sp>
          <p:nvSpPr>
            <p:cNvPr id="33" name="TextBox 33"/>
            <p:cNvSpPr txBox="1"/>
            <p:nvPr/>
          </p:nvSpPr>
          <p:spPr>
            <a:xfrm>
              <a:off x="0" y="57150"/>
              <a:ext cx="12084877" cy="2096039"/>
            </a:xfrm>
            <a:prstGeom prst="rect">
              <a:avLst/>
            </a:prstGeom>
          </p:spPr>
          <p:txBody>
            <a:bodyPr lIns="0" tIns="0" rIns="0" bIns="0" rtlCol="0" anchor="ctr"/>
            <a:lstStyle/>
            <a:p>
              <a:pPr algn="l">
                <a:lnSpc>
                  <a:spcPts val="2697"/>
                </a:lnSpc>
              </a:pPr>
              <a:r>
                <a:rPr lang="en-US" sz="2775" b="1">
                  <a:solidFill>
                    <a:srgbClr val="03ABED"/>
                  </a:solidFill>
                  <a:latin typeface="Barlow Bold"/>
                  <a:ea typeface="Barlow Bold"/>
                  <a:cs typeface="Barlow Bold"/>
                  <a:sym typeface="Barlow Bold"/>
                </a:rPr>
                <a:t>Promoting Protected Areas Management through Integrated Marine and Coastal Ecosystems Protection in Coastal Area of Montenegro (2017–2022)</a:t>
              </a:r>
            </a:p>
          </p:txBody>
        </p:sp>
      </p:grpSp>
      <p:sp>
        <p:nvSpPr>
          <p:cNvPr id="34" name="TextBox 34"/>
          <p:cNvSpPr txBox="1"/>
          <p:nvPr/>
        </p:nvSpPr>
        <p:spPr>
          <a:xfrm>
            <a:off x="959910" y="6973186"/>
            <a:ext cx="6661897" cy="2585323"/>
          </a:xfrm>
          <a:prstGeom prst="rect">
            <a:avLst/>
          </a:prstGeom>
        </p:spPr>
        <p:txBody>
          <a:bodyPr lIns="0" tIns="0" rIns="0" bIns="0" rtlCol="0" anchor="t">
            <a:spAutoFit/>
          </a:bodyPr>
          <a:lstStyle/>
          <a:p>
            <a:r>
              <a:rPr lang="hr-BA" sz="2400" dirty="0">
                <a:solidFill>
                  <a:srgbClr val="0070C0"/>
                </a:solidFill>
                <a:latin typeface="Roboto" panose="02000000000000000000" pitchFamily="2" charset="0"/>
                <a:ea typeface="Roboto" panose="02000000000000000000" pitchFamily="2" charset="0"/>
                <a:cs typeface="Roboto" panose="02000000000000000000" pitchFamily="2" charset="0"/>
              </a:rPr>
              <a:t>Results: </a:t>
            </a:r>
          </a:p>
          <a:p>
            <a:pPr marL="342900" indent="-342900">
              <a:buFont typeface="Wingdings" panose="05000000000000000000" pitchFamily="2" charset="2"/>
              <a:buChar char="q"/>
            </a:pPr>
            <a:r>
              <a:rPr lang="en-US" sz="2400" dirty="0">
                <a:solidFill>
                  <a:srgbClr val="0070C0"/>
                </a:solidFill>
                <a:latin typeface="Roboto" panose="02000000000000000000" pitchFamily="2" charset="0"/>
                <a:ea typeface="Roboto" panose="02000000000000000000" pitchFamily="2" charset="0"/>
                <a:cs typeface="Roboto" panose="02000000000000000000" pitchFamily="2" charset="0"/>
              </a:rPr>
              <a:t>Completed inventories of key habitats and species using standardized surveys and tools</a:t>
            </a:r>
            <a:endParaRPr lang="hr-BA" sz="2400" dirty="0">
              <a:solidFill>
                <a:srgbClr val="0070C0"/>
              </a:solidFill>
              <a:latin typeface="Roboto" panose="02000000000000000000" pitchFamily="2" charset="0"/>
              <a:ea typeface="Roboto" panose="02000000000000000000" pitchFamily="2" charset="0"/>
              <a:cs typeface="Roboto" panose="02000000000000000000" pitchFamily="2" charset="0"/>
            </a:endParaRPr>
          </a:p>
          <a:p>
            <a:pPr marL="342900" indent="-342900">
              <a:buFont typeface="Wingdings" panose="05000000000000000000" pitchFamily="2" charset="2"/>
              <a:buChar char="q"/>
            </a:pPr>
            <a:r>
              <a:rPr lang="en-US" sz="2400" dirty="0">
                <a:solidFill>
                  <a:srgbClr val="0070C0"/>
                </a:solidFill>
                <a:latin typeface="Roboto" panose="02000000000000000000" pitchFamily="2" charset="0"/>
                <a:ea typeface="Roboto" panose="02000000000000000000" pitchFamily="2" charset="0"/>
                <a:cs typeface="Roboto" panose="02000000000000000000" pitchFamily="2" charset="0"/>
              </a:rPr>
              <a:t>Produced verified GIS data and maps for marine and terrestrial ecosystems</a:t>
            </a:r>
          </a:p>
          <a:p>
            <a:pPr marL="342900" indent="-342900">
              <a:buFont typeface="Wingdings" panose="05000000000000000000" pitchFamily="2" charset="2"/>
              <a:buChar char="q"/>
            </a:pPr>
            <a:r>
              <a:rPr lang="en-US" sz="2400" dirty="0">
                <a:solidFill>
                  <a:srgbClr val="0070C0"/>
                </a:solidFill>
                <a:latin typeface="Roboto" panose="02000000000000000000" pitchFamily="2" charset="0"/>
                <a:ea typeface="Roboto" panose="02000000000000000000" pitchFamily="2" charset="0"/>
                <a:cs typeface="Roboto" panose="02000000000000000000" pitchFamily="2" charset="0"/>
              </a:rPr>
              <a:t>Strengthened protected area planning and management through frameworks and plans</a:t>
            </a:r>
          </a:p>
        </p:txBody>
      </p:sp>
      <p:grpSp>
        <p:nvGrpSpPr>
          <p:cNvPr id="35" name="Group 35"/>
          <p:cNvGrpSpPr/>
          <p:nvPr/>
        </p:nvGrpSpPr>
        <p:grpSpPr>
          <a:xfrm>
            <a:off x="0" y="0"/>
            <a:ext cx="18288000" cy="2571750"/>
            <a:chOff x="0" y="0"/>
            <a:chExt cx="4816593" cy="677333"/>
          </a:xfrm>
        </p:grpSpPr>
        <p:sp>
          <p:nvSpPr>
            <p:cNvPr id="36" name="Freeform 36"/>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37" name="TextBox 37"/>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38" name="Group 38"/>
          <p:cNvGrpSpPr/>
          <p:nvPr/>
        </p:nvGrpSpPr>
        <p:grpSpPr>
          <a:xfrm>
            <a:off x="14804679" y="419418"/>
            <a:ext cx="2454621" cy="1732915"/>
            <a:chOff x="0" y="0"/>
            <a:chExt cx="1759826" cy="1242403"/>
          </a:xfrm>
        </p:grpSpPr>
        <p:sp>
          <p:nvSpPr>
            <p:cNvPr id="39" name="Freeform 39"/>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7"/>
              <a:stretch>
                <a:fillRect b="-1805"/>
              </a:stretch>
            </a:blipFill>
          </p:spPr>
          <p:txBody>
            <a:bodyPr/>
            <a:lstStyle/>
            <a:p>
              <a:endParaRPr lang="en-US"/>
            </a:p>
          </p:txBody>
        </p:sp>
      </p:grpSp>
      <p:sp>
        <p:nvSpPr>
          <p:cNvPr id="40" name="TextBox 40"/>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hr-BA" sz="6000" b="1" dirty="0">
                <a:solidFill>
                  <a:srgbClr val="FFFFFF"/>
                </a:solidFill>
                <a:latin typeface="Barlow Bold"/>
                <a:ea typeface="Barlow Bold"/>
                <a:cs typeface="Barlow Bold"/>
                <a:sym typeface="Barlow Bold"/>
              </a:rPr>
              <a:t>MONTENEGRO</a:t>
            </a:r>
            <a:endParaRPr lang="en-US" sz="6000" b="1" dirty="0">
              <a:solidFill>
                <a:srgbClr val="FFFFFF"/>
              </a:solidFill>
              <a:latin typeface="Barlow Bold"/>
              <a:ea typeface="Barlow Bold"/>
              <a:cs typeface="Barlow Bold"/>
              <a:sym typeface="Barlow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Freeform 2"/>
          <p:cNvSpPr/>
          <p:nvPr/>
        </p:nvSpPr>
        <p:spPr>
          <a:xfrm>
            <a:off x="2507784" y="4320636"/>
            <a:ext cx="183978" cy="183978"/>
          </a:xfrm>
          <a:custGeom>
            <a:avLst/>
            <a:gdLst/>
            <a:ahLst/>
            <a:cxnLst/>
            <a:rect l="l" t="t" r="r" b="b"/>
            <a:pathLst>
              <a:path w="183978" h="183978">
                <a:moveTo>
                  <a:pt x="0" y="0"/>
                </a:moveTo>
                <a:lnTo>
                  <a:pt x="183978" y="0"/>
                </a:lnTo>
                <a:lnTo>
                  <a:pt x="183978" y="183978"/>
                </a:lnTo>
                <a:lnTo>
                  <a:pt x="0" y="18397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5423210" y="4320636"/>
            <a:ext cx="183978" cy="183978"/>
          </a:xfrm>
          <a:custGeom>
            <a:avLst/>
            <a:gdLst/>
            <a:ahLst/>
            <a:cxnLst/>
            <a:rect l="l" t="t" r="r" b="b"/>
            <a:pathLst>
              <a:path w="183978" h="183978">
                <a:moveTo>
                  <a:pt x="0" y="0"/>
                </a:moveTo>
                <a:lnTo>
                  <a:pt x="183979" y="0"/>
                </a:lnTo>
                <a:lnTo>
                  <a:pt x="183979" y="183978"/>
                </a:lnTo>
                <a:lnTo>
                  <a:pt x="0" y="18397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a:off x="8770010" y="4183263"/>
            <a:ext cx="183978" cy="183978"/>
          </a:xfrm>
          <a:custGeom>
            <a:avLst/>
            <a:gdLst/>
            <a:ahLst/>
            <a:cxnLst/>
            <a:rect l="l" t="t" r="r" b="b"/>
            <a:pathLst>
              <a:path w="183978" h="183978">
                <a:moveTo>
                  <a:pt x="0" y="0"/>
                </a:moveTo>
                <a:lnTo>
                  <a:pt x="183979" y="0"/>
                </a:lnTo>
                <a:lnTo>
                  <a:pt x="183979" y="183978"/>
                </a:lnTo>
                <a:lnTo>
                  <a:pt x="0" y="18397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TextBox 5"/>
          <p:cNvSpPr txBox="1"/>
          <p:nvPr/>
        </p:nvSpPr>
        <p:spPr>
          <a:xfrm>
            <a:off x="1553388" y="5356800"/>
            <a:ext cx="1982602" cy="1086817"/>
          </a:xfrm>
          <a:prstGeom prst="rect">
            <a:avLst/>
          </a:prstGeom>
        </p:spPr>
        <p:txBody>
          <a:bodyPr lIns="0" tIns="0" rIns="0" bIns="0" rtlCol="0" anchor="t">
            <a:spAutoFit/>
          </a:bodyPr>
          <a:lstStyle/>
          <a:p>
            <a:pPr algn="ctr">
              <a:lnSpc>
                <a:spcPts val="1744"/>
              </a:lnSpc>
            </a:pPr>
            <a:r>
              <a:rPr lang="en-US" sz="1454" spc="5">
                <a:solidFill>
                  <a:srgbClr val="03ABED"/>
                </a:solidFill>
                <a:latin typeface="Barlow"/>
                <a:ea typeface="Barlow"/>
                <a:cs typeface="Barlow"/>
                <a:sym typeface="Barlow"/>
              </a:rPr>
              <a:t>Reptiles</a:t>
            </a:r>
          </a:p>
          <a:p>
            <a:pPr algn="ctr">
              <a:lnSpc>
                <a:spcPts val="1744"/>
              </a:lnSpc>
            </a:pPr>
            <a:r>
              <a:rPr lang="en-US" sz="1454" spc="5">
                <a:solidFill>
                  <a:srgbClr val="03ABED"/>
                </a:solidFill>
                <a:latin typeface="Barlow"/>
                <a:ea typeface="Barlow"/>
                <a:cs typeface="Barlow"/>
                <a:sym typeface="Barlow"/>
              </a:rPr>
              <a:t>Amphibians</a:t>
            </a:r>
          </a:p>
          <a:p>
            <a:pPr algn="ctr">
              <a:lnSpc>
                <a:spcPts val="1744"/>
              </a:lnSpc>
            </a:pPr>
            <a:r>
              <a:rPr lang="en-US" sz="1454" spc="5">
                <a:solidFill>
                  <a:srgbClr val="03ABED"/>
                </a:solidFill>
                <a:latin typeface="Barlow"/>
                <a:ea typeface="Barlow"/>
                <a:cs typeface="Barlow"/>
                <a:sym typeface="Barlow"/>
              </a:rPr>
              <a:t>Priority list – plant species</a:t>
            </a:r>
          </a:p>
          <a:p>
            <a:pPr algn="ctr">
              <a:lnSpc>
                <a:spcPts val="1744"/>
              </a:lnSpc>
            </a:pPr>
            <a:r>
              <a:rPr lang="en-US" sz="1454" spc="5">
                <a:solidFill>
                  <a:srgbClr val="03ABED"/>
                </a:solidFill>
                <a:latin typeface="Barlow"/>
                <a:ea typeface="Barlow"/>
                <a:cs typeface="Barlow"/>
                <a:sym typeface="Barlow"/>
              </a:rPr>
              <a:t>RB update – 2023/24</a:t>
            </a:r>
          </a:p>
        </p:txBody>
      </p:sp>
      <p:sp>
        <p:nvSpPr>
          <p:cNvPr id="6" name="TextBox 6"/>
          <p:cNvSpPr txBox="1"/>
          <p:nvPr/>
        </p:nvSpPr>
        <p:spPr>
          <a:xfrm>
            <a:off x="1688711" y="4640062"/>
            <a:ext cx="1847278" cy="594341"/>
          </a:xfrm>
          <a:prstGeom prst="rect">
            <a:avLst/>
          </a:prstGeom>
        </p:spPr>
        <p:txBody>
          <a:bodyPr lIns="0" tIns="0" rIns="0" bIns="0" rtlCol="0" anchor="t">
            <a:spAutoFit/>
          </a:bodyPr>
          <a:lstStyle/>
          <a:p>
            <a:pPr algn="ctr">
              <a:lnSpc>
                <a:spcPts val="2326"/>
              </a:lnSpc>
            </a:pPr>
            <a:r>
              <a:rPr lang="en-US" sz="1938" b="1">
                <a:solidFill>
                  <a:srgbClr val="03ABED"/>
                </a:solidFill>
                <a:latin typeface="Barlow Bold"/>
                <a:ea typeface="Barlow Bold"/>
                <a:cs typeface="Barlow Bold"/>
                <a:sym typeface="Barlow Bold"/>
              </a:rPr>
              <a:t>Red Lists and Red Books</a:t>
            </a:r>
          </a:p>
        </p:txBody>
      </p:sp>
      <p:sp>
        <p:nvSpPr>
          <p:cNvPr id="7" name="TextBox 7"/>
          <p:cNvSpPr txBox="1"/>
          <p:nvPr/>
        </p:nvSpPr>
        <p:spPr>
          <a:xfrm>
            <a:off x="4490837" y="5356800"/>
            <a:ext cx="2079266" cy="871358"/>
          </a:xfrm>
          <a:prstGeom prst="rect">
            <a:avLst/>
          </a:prstGeom>
        </p:spPr>
        <p:txBody>
          <a:bodyPr lIns="0" tIns="0" rIns="0" bIns="0" rtlCol="0" anchor="t">
            <a:spAutoFit/>
          </a:bodyPr>
          <a:lstStyle/>
          <a:p>
            <a:pPr algn="ctr">
              <a:lnSpc>
                <a:spcPts val="1744"/>
              </a:lnSpc>
            </a:pPr>
            <a:r>
              <a:rPr lang="en-US" sz="1454" spc="5">
                <a:solidFill>
                  <a:srgbClr val="03ABED"/>
                </a:solidFill>
                <a:latin typeface="Barlow"/>
                <a:ea typeface="Barlow"/>
                <a:cs typeface="Barlow"/>
                <a:sym typeface="Barlow"/>
              </a:rPr>
              <a:t>Identification</a:t>
            </a:r>
          </a:p>
          <a:p>
            <a:pPr algn="ctr">
              <a:lnSpc>
                <a:spcPts val="1744"/>
              </a:lnSpc>
            </a:pPr>
            <a:r>
              <a:rPr lang="en-US" sz="1454" spc="5">
                <a:solidFill>
                  <a:srgbClr val="03ABED"/>
                </a:solidFill>
                <a:latin typeface="Barlow"/>
                <a:ea typeface="Barlow"/>
                <a:cs typeface="Barlow"/>
                <a:sym typeface="Barlow"/>
              </a:rPr>
              <a:t>Suggested management guidelines for Bukovikj and Belasica pilot areas</a:t>
            </a:r>
          </a:p>
        </p:txBody>
      </p:sp>
      <p:sp>
        <p:nvSpPr>
          <p:cNvPr id="8" name="TextBox 8"/>
          <p:cNvSpPr txBox="1"/>
          <p:nvPr/>
        </p:nvSpPr>
        <p:spPr>
          <a:xfrm>
            <a:off x="4490845" y="4640062"/>
            <a:ext cx="2079266" cy="594341"/>
          </a:xfrm>
          <a:prstGeom prst="rect">
            <a:avLst/>
          </a:prstGeom>
        </p:spPr>
        <p:txBody>
          <a:bodyPr lIns="0" tIns="0" rIns="0" bIns="0" rtlCol="0" anchor="t">
            <a:spAutoFit/>
          </a:bodyPr>
          <a:lstStyle/>
          <a:p>
            <a:pPr algn="ctr">
              <a:lnSpc>
                <a:spcPts val="2326"/>
              </a:lnSpc>
            </a:pPr>
            <a:r>
              <a:rPr lang="en-US" sz="1938" b="1">
                <a:solidFill>
                  <a:srgbClr val="03ABED"/>
                </a:solidFill>
                <a:latin typeface="Barlow Bold"/>
                <a:ea typeface="Barlow Bold"/>
                <a:cs typeface="Barlow Bold"/>
                <a:sym typeface="Barlow Bold"/>
              </a:rPr>
              <a:t>High Nature Value Forests</a:t>
            </a:r>
          </a:p>
        </p:txBody>
      </p:sp>
      <p:sp>
        <p:nvSpPr>
          <p:cNvPr id="9" name="TextBox 9"/>
          <p:cNvSpPr txBox="1"/>
          <p:nvPr/>
        </p:nvSpPr>
        <p:spPr>
          <a:xfrm>
            <a:off x="7669757" y="5219427"/>
            <a:ext cx="2413257" cy="871358"/>
          </a:xfrm>
          <a:prstGeom prst="rect">
            <a:avLst/>
          </a:prstGeom>
        </p:spPr>
        <p:txBody>
          <a:bodyPr lIns="0" tIns="0" rIns="0" bIns="0" rtlCol="0" anchor="t">
            <a:spAutoFit/>
          </a:bodyPr>
          <a:lstStyle/>
          <a:p>
            <a:pPr algn="ctr">
              <a:lnSpc>
                <a:spcPts val="1744"/>
              </a:lnSpc>
            </a:pPr>
            <a:r>
              <a:rPr lang="en-US" sz="1454" spc="5">
                <a:solidFill>
                  <a:srgbClr val="03ABED"/>
                </a:solidFill>
                <a:latin typeface="Barlow"/>
                <a:ea typeface="Barlow"/>
                <a:cs typeface="Barlow"/>
                <a:sym typeface="Barlow"/>
              </a:rPr>
              <a:t>Analysis of status</a:t>
            </a:r>
          </a:p>
          <a:p>
            <a:pPr algn="ctr">
              <a:lnSpc>
                <a:spcPts val="1744"/>
              </a:lnSpc>
            </a:pPr>
            <a:r>
              <a:rPr lang="en-US" sz="1454" spc="5">
                <a:solidFill>
                  <a:srgbClr val="03ABED"/>
                </a:solidFill>
                <a:latin typeface="Barlow"/>
                <a:ea typeface="Barlow"/>
                <a:cs typeface="Barlow"/>
                <a:sym typeface="Barlow"/>
              </a:rPr>
              <a:t>Collection and use</a:t>
            </a:r>
          </a:p>
          <a:p>
            <a:pPr algn="ctr">
              <a:lnSpc>
                <a:spcPts val="1744"/>
              </a:lnSpc>
            </a:pPr>
            <a:r>
              <a:rPr lang="en-US" sz="1454" spc="5">
                <a:solidFill>
                  <a:srgbClr val="03ABED"/>
                </a:solidFill>
                <a:latin typeface="Barlow"/>
                <a:ea typeface="Barlow"/>
                <a:cs typeface="Barlow"/>
                <a:sym typeface="Barlow"/>
              </a:rPr>
              <a:t>Testing methodologies</a:t>
            </a:r>
          </a:p>
          <a:p>
            <a:pPr algn="ctr">
              <a:lnSpc>
                <a:spcPts val="1744"/>
              </a:lnSpc>
            </a:pPr>
            <a:r>
              <a:rPr lang="en-US" sz="1454" spc="5">
                <a:solidFill>
                  <a:srgbClr val="03ABED"/>
                </a:solidFill>
                <a:latin typeface="Barlow"/>
                <a:ea typeface="Barlow"/>
                <a:cs typeface="Barlow"/>
                <a:sym typeface="Barlow"/>
              </a:rPr>
              <a:t>Bearberry legal protection</a:t>
            </a:r>
          </a:p>
        </p:txBody>
      </p:sp>
      <p:sp>
        <p:nvSpPr>
          <p:cNvPr id="10" name="TextBox 10"/>
          <p:cNvSpPr txBox="1"/>
          <p:nvPr/>
        </p:nvSpPr>
        <p:spPr>
          <a:xfrm>
            <a:off x="7542090" y="4502689"/>
            <a:ext cx="2666574" cy="594341"/>
          </a:xfrm>
          <a:prstGeom prst="rect">
            <a:avLst/>
          </a:prstGeom>
        </p:spPr>
        <p:txBody>
          <a:bodyPr lIns="0" tIns="0" rIns="0" bIns="0" rtlCol="0" anchor="t">
            <a:spAutoFit/>
          </a:bodyPr>
          <a:lstStyle/>
          <a:p>
            <a:pPr algn="ctr">
              <a:lnSpc>
                <a:spcPts val="2326"/>
              </a:lnSpc>
            </a:pPr>
            <a:r>
              <a:rPr lang="en-US" sz="1938" b="1">
                <a:solidFill>
                  <a:srgbClr val="03ABED"/>
                </a:solidFill>
                <a:latin typeface="Barlow Bold"/>
                <a:ea typeface="Barlow Bold"/>
                <a:cs typeface="Barlow Bold"/>
                <a:sym typeface="Barlow Bold"/>
              </a:rPr>
              <a:t>Quotas for Non-timber forest products</a:t>
            </a:r>
          </a:p>
        </p:txBody>
      </p:sp>
      <p:grpSp>
        <p:nvGrpSpPr>
          <p:cNvPr id="11" name="Group 11"/>
          <p:cNvGrpSpPr/>
          <p:nvPr/>
        </p:nvGrpSpPr>
        <p:grpSpPr>
          <a:xfrm rot="8100000">
            <a:off x="2031583" y="2802015"/>
            <a:ext cx="1111819" cy="1111819"/>
            <a:chOff x="0" y="0"/>
            <a:chExt cx="1834985" cy="1834985"/>
          </a:xfrm>
        </p:grpSpPr>
        <p:sp>
          <p:nvSpPr>
            <p:cNvPr id="12" name="Freeform 12"/>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13" name="Group 13"/>
          <p:cNvGrpSpPr/>
          <p:nvPr/>
        </p:nvGrpSpPr>
        <p:grpSpPr>
          <a:xfrm>
            <a:off x="2200971" y="2970227"/>
            <a:ext cx="775404" cy="775404"/>
            <a:chOff x="0" y="0"/>
            <a:chExt cx="1279754" cy="1279754"/>
          </a:xfrm>
        </p:grpSpPr>
        <p:sp>
          <p:nvSpPr>
            <p:cNvPr id="14" name="Freeform 14"/>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15" name="Group 15"/>
          <p:cNvGrpSpPr/>
          <p:nvPr/>
        </p:nvGrpSpPr>
        <p:grpSpPr>
          <a:xfrm>
            <a:off x="2313595" y="3072831"/>
            <a:ext cx="546803" cy="546803"/>
            <a:chOff x="0" y="0"/>
            <a:chExt cx="902462" cy="902462"/>
          </a:xfrm>
        </p:grpSpPr>
        <p:sp>
          <p:nvSpPr>
            <p:cNvPr id="16" name="Freeform 16"/>
            <p:cNvSpPr/>
            <p:nvPr/>
          </p:nvSpPr>
          <p:spPr>
            <a:xfrm>
              <a:off x="0" y="0"/>
              <a:ext cx="902462" cy="902462"/>
            </a:xfrm>
            <a:custGeom>
              <a:avLst/>
              <a:gdLst/>
              <a:ahLst/>
              <a:cxnLst/>
              <a:rect l="l" t="t" r="r" b="b"/>
              <a:pathLst>
                <a:path w="902462" h="902462">
                  <a:moveTo>
                    <a:pt x="0" y="0"/>
                  </a:moveTo>
                  <a:lnTo>
                    <a:pt x="902462" y="0"/>
                  </a:lnTo>
                  <a:lnTo>
                    <a:pt x="902462" y="902462"/>
                  </a:lnTo>
                  <a:lnTo>
                    <a:pt x="0" y="902462"/>
                  </a:lnTo>
                  <a:lnTo>
                    <a:pt x="0" y="0"/>
                  </a:lnTo>
                  <a:close/>
                </a:path>
              </a:pathLst>
            </a:custGeom>
            <a:blipFill>
              <a:blip r:embed="rId3"/>
              <a:stretch>
                <a:fillRect/>
              </a:stretch>
            </a:blipFill>
          </p:spPr>
          <p:txBody>
            <a:bodyPr/>
            <a:lstStyle/>
            <a:p>
              <a:endParaRPr lang="en-US"/>
            </a:p>
          </p:txBody>
        </p:sp>
      </p:grpSp>
      <p:grpSp>
        <p:nvGrpSpPr>
          <p:cNvPr id="17" name="Group 17"/>
          <p:cNvGrpSpPr/>
          <p:nvPr/>
        </p:nvGrpSpPr>
        <p:grpSpPr>
          <a:xfrm rot="8100000">
            <a:off x="4948602" y="2802015"/>
            <a:ext cx="1111819" cy="1111819"/>
            <a:chOff x="0" y="0"/>
            <a:chExt cx="1834985" cy="1834985"/>
          </a:xfrm>
        </p:grpSpPr>
        <p:sp>
          <p:nvSpPr>
            <p:cNvPr id="18" name="Freeform 18"/>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19" name="Group 19"/>
          <p:cNvGrpSpPr/>
          <p:nvPr/>
        </p:nvGrpSpPr>
        <p:grpSpPr>
          <a:xfrm>
            <a:off x="5117991" y="2970227"/>
            <a:ext cx="775404" cy="775404"/>
            <a:chOff x="0" y="0"/>
            <a:chExt cx="1279754" cy="1279754"/>
          </a:xfrm>
        </p:grpSpPr>
        <p:sp>
          <p:nvSpPr>
            <p:cNvPr id="20" name="Freeform 20"/>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21" name="Group 21"/>
          <p:cNvGrpSpPr/>
          <p:nvPr/>
        </p:nvGrpSpPr>
        <p:grpSpPr>
          <a:xfrm>
            <a:off x="5230329" y="3068060"/>
            <a:ext cx="574481" cy="574474"/>
            <a:chOff x="0" y="0"/>
            <a:chExt cx="948144" cy="948131"/>
          </a:xfrm>
        </p:grpSpPr>
        <p:sp>
          <p:nvSpPr>
            <p:cNvPr id="22" name="Freeform 22"/>
            <p:cNvSpPr/>
            <p:nvPr/>
          </p:nvSpPr>
          <p:spPr>
            <a:xfrm>
              <a:off x="0" y="0"/>
              <a:ext cx="948182" cy="948182"/>
            </a:xfrm>
            <a:custGeom>
              <a:avLst/>
              <a:gdLst/>
              <a:ahLst/>
              <a:cxnLst/>
              <a:rect l="l" t="t" r="r" b="b"/>
              <a:pathLst>
                <a:path w="948182" h="948182">
                  <a:moveTo>
                    <a:pt x="0" y="0"/>
                  </a:moveTo>
                  <a:lnTo>
                    <a:pt x="948182" y="0"/>
                  </a:lnTo>
                  <a:lnTo>
                    <a:pt x="948182" y="948182"/>
                  </a:lnTo>
                  <a:lnTo>
                    <a:pt x="0" y="948182"/>
                  </a:lnTo>
                  <a:lnTo>
                    <a:pt x="0" y="0"/>
                  </a:lnTo>
                  <a:close/>
                </a:path>
              </a:pathLst>
            </a:custGeom>
            <a:blipFill>
              <a:blip r:embed="rId4"/>
              <a:stretch>
                <a:fillRect r="4" b="4"/>
              </a:stretch>
            </a:blipFill>
          </p:spPr>
          <p:txBody>
            <a:bodyPr/>
            <a:lstStyle/>
            <a:p>
              <a:endParaRPr lang="en-US"/>
            </a:p>
          </p:txBody>
        </p:sp>
      </p:grpSp>
      <p:grpSp>
        <p:nvGrpSpPr>
          <p:cNvPr id="23" name="Group 23"/>
          <p:cNvGrpSpPr/>
          <p:nvPr/>
        </p:nvGrpSpPr>
        <p:grpSpPr>
          <a:xfrm rot="8100000">
            <a:off x="8287299" y="2664642"/>
            <a:ext cx="1111819" cy="1111819"/>
            <a:chOff x="0" y="0"/>
            <a:chExt cx="1834985" cy="1834985"/>
          </a:xfrm>
        </p:grpSpPr>
        <p:sp>
          <p:nvSpPr>
            <p:cNvPr id="24" name="Freeform 24"/>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25" name="Group 25"/>
          <p:cNvGrpSpPr/>
          <p:nvPr/>
        </p:nvGrpSpPr>
        <p:grpSpPr>
          <a:xfrm>
            <a:off x="8456688" y="2832854"/>
            <a:ext cx="775404" cy="775404"/>
            <a:chOff x="0" y="0"/>
            <a:chExt cx="1279754" cy="1279754"/>
          </a:xfrm>
        </p:grpSpPr>
        <p:sp>
          <p:nvSpPr>
            <p:cNvPr id="26" name="Freeform 26"/>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27" name="Group 27"/>
          <p:cNvGrpSpPr/>
          <p:nvPr/>
        </p:nvGrpSpPr>
        <p:grpSpPr>
          <a:xfrm>
            <a:off x="8544826" y="2919607"/>
            <a:ext cx="596627" cy="596627"/>
            <a:chOff x="0" y="0"/>
            <a:chExt cx="984694" cy="984694"/>
          </a:xfrm>
        </p:grpSpPr>
        <p:sp>
          <p:nvSpPr>
            <p:cNvPr id="28" name="Freeform 28"/>
            <p:cNvSpPr/>
            <p:nvPr/>
          </p:nvSpPr>
          <p:spPr>
            <a:xfrm>
              <a:off x="0" y="0"/>
              <a:ext cx="984758" cy="984758"/>
            </a:xfrm>
            <a:custGeom>
              <a:avLst/>
              <a:gdLst/>
              <a:ahLst/>
              <a:cxnLst/>
              <a:rect l="l" t="t" r="r" b="b"/>
              <a:pathLst>
                <a:path w="984758" h="984758">
                  <a:moveTo>
                    <a:pt x="0" y="0"/>
                  </a:moveTo>
                  <a:lnTo>
                    <a:pt x="984758" y="0"/>
                  </a:lnTo>
                  <a:lnTo>
                    <a:pt x="984758" y="984758"/>
                  </a:lnTo>
                  <a:lnTo>
                    <a:pt x="0" y="984758"/>
                  </a:lnTo>
                  <a:lnTo>
                    <a:pt x="0" y="0"/>
                  </a:lnTo>
                  <a:close/>
                </a:path>
              </a:pathLst>
            </a:custGeom>
            <a:blipFill>
              <a:blip r:embed="rId5"/>
              <a:stretch>
                <a:fillRect r="6" b="6"/>
              </a:stretch>
            </a:blipFill>
          </p:spPr>
          <p:txBody>
            <a:bodyPr/>
            <a:lstStyle/>
            <a:p>
              <a:endParaRPr lang="en-US"/>
            </a:p>
          </p:txBody>
        </p:sp>
      </p:grpSp>
      <p:sp>
        <p:nvSpPr>
          <p:cNvPr id="29" name="Freeform 29"/>
          <p:cNvSpPr/>
          <p:nvPr/>
        </p:nvSpPr>
        <p:spPr>
          <a:xfrm>
            <a:off x="12082185" y="4185010"/>
            <a:ext cx="183978" cy="183978"/>
          </a:xfrm>
          <a:custGeom>
            <a:avLst/>
            <a:gdLst/>
            <a:ahLst/>
            <a:cxnLst/>
            <a:rect l="l" t="t" r="r" b="b"/>
            <a:pathLst>
              <a:path w="183978" h="183978">
                <a:moveTo>
                  <a:pt x="0" y="0"/>
                </a:moveTo>
                <a:lnTo>
                  <a:pt x="183979" y="0"/>
                </a:lnTo>
                <a:lnTo>
                  <a:pt x="183979" y="183978"/>
                </a:lnTo>
                <a:lnTo>
                  <a:pt x="0" y="18397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0" name="TextBox 30"/>
          <p:cNvSpPr txBox="1"/>
          <p:nvPr/>
        </p:nvSpPr>
        <p:spPr>
          <a:xfrm>
            <a:off x="10935185" y="5417402"/>
            <a:ext cx="2609162" cy="655900"/>
          </a:xfrm>
          <a:prstGeom prst="rect">
            <a:avLst/>
          </a:prstGeom>
        </p:spPr>
        <p:txBody>
          <a:bodyPr lIns="0" tIns="0" rIns="0" bIns="0" rtlCol="0" anchor="t">
            <a:spAutoFit/>
          </a:bodyPr>
          <a:lstStyle/>
          <a:p>
            <a:pPr algn="ctr">
              <a:lnSpc>
                <a:spcPts val="1744"/>
              </a:lnSpc>
            </a:pPr>
            <a:r>
              <a:rPr lang="en-US" sz="1454" spc="5">
                <a:solidFill>
                  <a:srgbClr val="03ABED"/>
                </a:solidFill>
                <a:latin typeface="Barlow"/>
                <a:ea typeface="Barlow"/>
                <a:cs typeface="Barlow"/>
                <a:sym typeface="Barlow"/>
              </a:rPr>
              <a:t>Soil erosion map; SOM database: Ohrid, Prilep, Strumica; Maleshevo FVMs</a:t>
            </a:r>
          </a:p>
        </p:txBody>
      </p:sp>
      <p:sp>
        <p:nvSpPr>
          <p:cNvPr id="31" name="TextBox 31"/>
          <p:cNvSpPr txBox="1"/>
          <p:nvPr/>
        </p:nvSpPr>
        <p:spPr>
          <a:xfrm>
            <a:off x="10706130" y="4504444"/>
            <a:ext cx="3030837" cy="886748"/>
          </a:xfrm>
          <a:prstGeom prst="rect">
            <a:avLst/>
          </a:prstGeom>
        </p:spPr>
        <p:txBody>
          <a:bodyPr lIns="0" tIns="0" rIns="0" bIns="0" rtlCol="0" anchor="t">
            <a:spAutoFit/>
          </a:bodyPr>
          <a:lstStyle/>
          <a:p>
            <a:pPr algn="ctr">
              <a:lnSpc>
                <a:spcPts val="2326"/>
              </a:lnSpc>
            </a:pPr>
            <a:r>
              <a:rPr lang="en-US" sz="1938" b="1">
                <a:solidFill>
                  <a:srgbClr val="03ABED"/>
                </a:solidFill>
                <a:latin typeface="Barlow Bold"/>
                <a:ea typeface="Barlow Bold"/>
                <a:cs typeface="Barlow Bold"/>
                <a:sym typeface="Barlow Bold"/>
              </a:rPr>
              <a:t>Soil Erosion Map</a:t>
            </a:r>
          </a:p>
          <a:p>
            <a:pPr algn="ctr">
              <a:lnSpc>
                <a:spcPts val="2326"/>
              </a:lnSpc>
            </a:pPr>
            <a:r>
              <a:rPr lang="en-US" sz="1938" b="1">
                <a:solidFill>
                  <a:srgbClr val="03ABED"/>
                </a:solidFill>
                <a:latin typeface="Barlow Bold"/>
                <a:ea typeface="Barlow Bold"/>
                <a:cs typeface="Barlow Bold"/>
                <a:sym typeface="Barlow Bold"/>
              </a:rPr>
              <a:t>Soil sealing rate database Forest vegetation maps</a:t>
            </a:r>
          </a:p>
        </p:txBody>
      </p:sp>
      <p:grpSp>
        <p:nvGrpSpPr>
          <p:cNvPr id="32" name="Group 32"/>
          <p:cNvGrpSpPr/>
          <p:nvPr/>
        </p:nvGrpSpPr>
        <p:grpSpPr>
          <a:xfrm rot="8100000">
            <a:off x="11599466" y="2666397"/>
            <a:ext cx="1111819" cy="1111819"/>
            <a:chOff x="0" y="0"/>
            <a:chExt cx="1834985" cy="1834985"/>
          </a:xfrm>
        </p:grpSpPr>
        <p:sp>
          <p:nvSpPr>
            <p:cNvPr id="33" name="Freeform 33"/>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34" name="Group 34"/>
          <p:cNvGrpSpPr/>
          <p:nvPr/>
        </p:nvGrpSpPr>
        <p:grpSpPr>
          <a:xfrm>
            <a:off x="11768855" y="2834601"/>
            <a:ext cx="775404" cy="775404"/>
            <a:chOff x="0" y="0"/>
            <a:chExt cx="1279754" cy="1279754"/>
          </a:xfrm>
        </p:grpSpPr>
        <p:sp>
          <p:nvSpPr>
            <p:cNvPr id="35" name="Freeform 35"/>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36" name="Group 36"/>
          <p:cNvGrpSpPr/>
          <p:nvPr/>
        </p:nvGrpSpPr>
        <p:grpSpPr>
          <a:xfrm>
            <a:off x="11857001" y="2921361"/>
            <a:ext cx="596627" cy="596627"/>
            <a:chOff x="0" y="0"/>
            <a:chExt cx="984694" cy="984694"/>
          </a:xfrm>
        </p:grpSpPr>
        <p:sp>
          <p:nvSpPr>
            <p:cNvPr id="37" name="Freeform 37"/>
            <p:cNvSpPr/>
            <p:nvPr/>
          </p:nvSpPr>
          <p:spPr>
            <a:xfrm>
              <a:off x="0" y="0"/>
              <a:ext cx="984758" cy="984758"/>
            </a:xfrm>
            <a:custGeom>
              <a:avLst/>
              <a:gdLst/>
              <a:ahLst/>
              <a:cxnLst/>
              <a:rect l="l" t="t" r="r" b="b"/>
              <a:pathLst>
                <a:path w="984758" h="984758">
                  <a:moveTo>
                    <a:pt x="0" y="0"/>
                  </a:moveTo>
                  <a:lnTo>
                    <a:pt x="984758" y="0"/>
                  </a:lnTo>
                  <a:lnTo>
                    <a:pt x="984758" y="984758"/>
                  </a:lnTo>
                  <a:lnTo>
                    <a:pt x="0" y="984758"/>
                  </a:lnTo>
                  <a:lnTo>
                    <a:pt x="0" y="0"/>
                  </a:lnTo>
                  <a:close/>
                </a:path>
              </a:pathLst>
            </a:custGeom>
            <a:blipFill>
              <a:blip r:embed="rId5"/>
              <a:stretch>
                <a:fillRect r="6" b="6"/>
              </a:stretch>
            </a:blipFill>
          </p:spPr>
          <p:txBody>
            <a:bodyPr/>
            <a:lstStyle/>
            <a:p>
              <a:endParaRPr lang="en-US"/>
            </a:p>
          </p:txBody>
        </p:sp>
      </p:grpSp>
      <p:sp>
        <p:nvSpPr>
          <p:cNvPr id="38" name="Freeform 38"/>
          <p:cNvSpPr/>
          <p:nvPr/>
        </p:nvSpPr>
        <p:spPr>
          <a:xfrm>
            <a:off x="15140071" y="4188349"/>
            <a:ext cx="183978" cy="183978"/>
          </a:xfrm>
          <a:custGeom>
            <a:avLst/>
            <a:gdLst/>
            <a:ahLst/>
            <a:cxnLst/>
            <a:rect l="l" t="t" r="r" b="b"/>
            <a:pathLst>
              <a:path w="183978" h="183978">
                <a:moveTo>
                  <a:pt x="0" y="0"/>
                </a:moveTo>
                <a:lnTo>
                  <a:pt x="183978" y="0"/>
                </a:lnTo>
                <a:lnTo>
                  <a:pt x="183978" y="183979"/>
                </a:lnTo>
                <a:lnTo>
                  <a:pt x="0" y="18397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9" name="TextBox 39"/>
          <p:cNvSpPr txBox="1"/>
          <p:nvPr/>
        </p:nvSpPr>
        <p:spPr>
          <a:xfrm>
            <a:off x="14315812" y="5219427"/>
            <a:ext cx="1847278" cy="871358"/>
          </a:xfrm>
          <a:prstGeom prst="rect">
            <a:avLst/>
          </a:prstGeom>
        </p:spPr>
        <p:txBody>
          <a:bodyPr lIns="0" tIns="0" rIns="0" bIns="0" rtlCol="0" anchor="t">
            <a:spAutoFit/>
          </a:bodyPr>
          <a:lstStyle/>
          <a:p>
            <a:pPr algn="ctr">
              <a:lnSpc>
                <a:spcPts val="1744"/>
              </a:lnSpc>
            </a:pPr>
            <a:r>
              <a:rPr lang="en-US" sz="1454" spc="5">
                <a:solidFill>
                  <a:srgbClr val="03ABED"/>
                </a:solidFill>
                <a:latin typeface="Barlow"/>
                <a:ea typeface="Barlow"/>
                <a:cs typeface="Barlow"/>
                <a:sym typeface="Barlow"/>
              </a:rPr>
              <a:t>Trainings</a:t>
            </a:r>
          </a:p>
          <a:p>
            <a:pPr algn="ctr">
              <a:lnSpc>
                <a:spcPts val="1744"/>
              </a:lnSpc>
            </a:pPr>
            <a:r>
              <a:rPr lang="en-US" sz="1454" spc="5">
                <a:solidFill>
                  <a:srgbClr val="03ABED"/>
                </a:solidFill>
                <a:latin typeface="Barlow"/>
                <a:ea typeface="Barlow"/>
                <a:cs typeface="Barlow"/>
                <a:sym typeface="Barlow"/>
              </a:rPr>
              <a:t>Study visits</a:t>
            </a:r>
          </a:p>
          <a:p>
            <a:pPr algn="ctr">
              <a:lnSpc>
                <a:spcPts val="1744"/>
              </a:lnSpc>
            </a:pPr>
            <a:r>
              <a:rPr lang="en-US" sz="1454" spc="5">
                <a:solidFill>
                  <a:srgbClr val="03ABED"/>
                </a:solidFill>
                <a:latin typeface="Barlow"/>
                <a:ea typeface="Barlow"/>
                <a:cs typeface="Barlow"/>
                <a:sym typeface="Barlow"/>
              </a:rPr>
              <a:t>Public campaigns</a:t>
            </a:r>
          </a:p>
          <a:p>
            <a:pPr algn="ctr">
              <a:lnSpc>
                <a:spcPts val="1744"/>
              </a:lnSpc>
            </a:pPr>
            <a:r>
              <a:rPr lang="en-US" sz="1454" spc="5">
                <a:solidFill>
                  <a:srgbClr val="03ABED"/>
                </a:solidFill>
                <a:latin typeface="Barlow"/>
                <a:ea typeface="Barlow"/>
                <a:cs typeface="Barlow"/>
                <a:sym typeface="Barlow"/>
              </a:rPr>
              <a:t>Gender equality</a:t>
            </a:r>
          </a:p>
        </p:txBody>
      </p:sp>
      <p:grpSp>
        <p:nvGrpSpPr>
          <p:cNvPr id="40" name="Group 40"/>
          <p:cNvGrpSpPr/>
          <p:nvPr/>
        </p:nvGrpSpPr>
        <p:grpSpPr>
          <a:xfrm rot="8100000">
            <a:off x="14657360" y="2669729"/>
            <a:ext cx="1111819" cy="1111819"/>
            <a:chOff x="0" y="0"/>
            <a:chExt cx="1834985" cy="1834985"/>
          </a:xfrm>
        </p:grpSpPr>
        <p:sp>
          <p:nvSpPr>
            <p:cNvPr id="41" name="Freeform 41"/>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42" name="Group 42"/>
          <p:cNvGrpSpPr/>
          <p:nvPr/>
        </p:nvGrpSpPr>
        <p:grpSpPr>
          <a:xfrm>
            <a:off x="14826748" y="2837940"/>
            <a:ext cx="775404" cy="775404"/>
            <a:chOff x="0" y="0"/>
            <a:chExt cx="1279754" cy="1279754"/>
          </a:xfrm>
        </p:grpSpPr>
        <p:sp>
          <p:nvSpPr>
            <p:cNvPr id="43" name="Freeform 43"/>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44" name="Group 44"/>
          <p:cNvGrpSpPr/>
          <p:nvPr/>
        </p:nvGrpSpPr>
        <p:grpSpPr>
          <a:xfrm>
            <a:off x="14914886" y="2924701"/>
            <a:ext cx="596627" cy="596627"/>
            <a:chOff x="0" y="0"/>
            <a:chExt cx="984694" cy="984694"/>
          </a:xfrm>
        </p:grpSpPr>
        <p:sp>
          <p:nvSpPr>
            <p:cNvPr id="45" name="Freeform 45"/>
            <p:cNvSpPr/>
            <p:nvPr/>
          </p:nvSpPr>
          <p:spPr>
            <a:xfrm>
              <a:off x="0" y="0"/>
              <a:ext cx="984758" cy="984758"/>
            </a:xfrm>
            <a:custGeom>
              <a:avLst/>
              <a:gdLst/>
              <a:ahLst/>
              <a:cxnLst/>
              <a:rect l="l" t="t" r="r" b="b"/>
              <a:pathLst>
                <a:path w="984758" h="984758">
                  <a:moveTo>
                    <a:pt x="0" y="0"/>
                  </a:moveTo>
                  <a:lnTo>
                    <a:pt x="984758" y="0"/>
                  </a:lnTo>
                  <a:lnTo>
                    <a:pt x="984758" y="984758"/>
                  </a:lnTo>
                  <a:lnTo>
                    <a:pt x="0" y="984758"/>
                  </a:lnTo>
                  <a:lnTo>
                    <a:pt x="0" y="0"/>
                  </a:lnTo>
                  <a:close/>
                </a:path>
              </a:pathLst>
            </a:custGeom>
            <a:blipFill>
              <a:blip r:embed="rId5"/>
              <a:stretch>
                <a:fillRect r="6" b="6"/>
              </a:stretch>
            </a:blipFill>
          </p:spPr>
          <p:txBody>
            <a:bodyPr/>
            <a:lstStyle/>
            <a:p>
              <a:endParaRPr lang="en-US"/>
            </a:p>
          </p:txBody>
        </p:sp>
      </p:grpSp>
      <p:sp>
        <p:nvSpPr>
          <p:cNvPr id="46" name="Freeform 46"/>
          <p:cNvSpPr/>
          <p:nvPr/>
        </p:nvSpPr>
        <p:spPr>
          <a:xfrm>
            <a:off x="2548975" y="6501167"/>
            <a:ext cx="183978" cy="183978"/>
          </a:xfrm>
          <a:custGeom>
            <a:avLst/>
            <a:gdLst/>
            <a:ahLst/>
            <a:cxnLst/>
            <a:rect l="l" t="t" r="r" b="b"/>
            <a:pathLst>
              <a:path w="183978" h="183978">
                <a:moveTo>
                  <a:pt x="0" y="0"/>
                </a:moveTo>
                <a:lnTo>
                  <a:pt x="183978" y="0"/>
                </a:lnTo>
                <a:lnTo>
                  <a:pt x="183978" y="183978"/>
                </a:lnTo>
                <a:lnTo>
                  <a:pt x="0" y="18397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7" name="Freeform 47"/>
          <p:cNvSpPr/>
          <p:nvPr/>
        </p:nvSpPr>
        <p:spPr>
          <a:xfrm>
            <a:off x="5405751" y="6500813"/>
            <a:ext cx="183978" cy="183978"/>
          </a:xfrm>
          <a:custGeom>
            <a:avLst/>
            <a:gdLst/>
            <a:ahLst/>
            <a:cxnLst/>
            <a:rect l="l" t="t" r="r" b="b"/>
            <a:pathLst>
              <a:path w="183978" h="183978">
                <a:moveTo>
                  <a:pt x="0" y="0"/>
                </a:moveTo>
                <a:lnTo>
                  <a:pt x="183978" y="0"/>
                </a:lnTo>
                <a:lnTo>
                  <a:pt x="183978" y="183978"/>
                </a:lnTo>
                <a:lnTo>
                  <a:pt x="0" y="18397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8" name="Freeform 48"/>
          <p:cNvSpPr/>
          <p:nvPr/>
        </p:nvSpPr>
        <p:spPr>
          <a:xfrm>
            <a:off x="8778952" y="6312984"/>
            <a:ext cx="183978" cy="183978"/>
          </a:xfrm>
          <a:custGeom>
            <a:avLst/>
            <a:gdLst/>
            <a:ahLst/>
            <a:cxnLst/>
            <a:rect l="l" t="t" r="r" b="b"/>
            <a:pathLst>
              <a:path w="183978" h="183978">
                <a:moveTo>
                  <a:pt x="0" y="0"/>
                </a:moveTo>
                <a:lnTo>
                  <a:pt x="183978" y="0"/>
                </a:lnTo>
                <a:lnTo>
                  <a:pt x="183978" y="183979"/>
                </a:lnTo>
                <a:lnTo>
                  <a:pt x="0" y="18397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9" name="Freeform 49"/>
          <p:cNvSpPr/>
          <p:nvPr/>
        </p:nvSpPr>
        <p:spPr>
          <a:xfrm>
            <a:off x="12117521" y="6337039"/>
            <a:ext cx="183978" cy="183978"/>
          </a:xfrm>
          <a:custGeom>
            <a:avLst/>
            <a:gdLst/>
            <a:ahLst/>
            <a:cxnLst/>
            <a:rect l="l" t="t" r="r" b="b"/>
            <a:pathLst>
              <a:path w="183978" h="183978">
                <a:moveTo>
                  <a:pt x="0" y="0"/>
                </a:moveTo>
                <a:lnTo>
                  <a:pt x="183978" y="0"/>
                </a:lnTo>
                <a:lnTo>
                  <a:pt x="183978" y="183978"/>
                </a:lnTo>
                <a:lnTo>
                  <a:pt x="0" y="18397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0" name="Freeform 50"/>
          <p:cNvSpPr/>
          <p:nvPr/>
        </p:nvSpPr>
        <p:spPr>
          <a:xfrm>
            <a:off x="15122611" y="6288414"/>
            <a:ext cx="183978" cy="183978"/>
          </a:xfrm>
          <a:custGeom>
            <a:avLst/>
            <a:gdLst/>
            <a:ahLst/>
            <a:cxnLst/>
            <a:rect l="l" t="t" r="r" b="b"/>
            <a:pathLst>
              <a:path w="183978" h="183978">
                <a:moveTo>
                  <a:pt x="0" y="0"/>
                </a:moveTo>
                <a:lnTo>
                  <a:pt x="183979" y="0"/>
                </a:lnTo>
                <a:lnTo>
                  <a:pt x="183979" y="183979"/>
                </a:lnTo>
                <a:lnTo>
                  <a:pt x="0" y="18397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51" name="Group 51"/>
          <p:cNvGrpSpPr/>
          <p:nvPr/>
        </p:nvGrpSpPr>
        <p:grpSpPr>
          <a:xfrm>
            <a:off x="10428073" y="6936036"/>
            <a:ext cx="3338035" cy="2360123"/>
            <a:chOff x="0" y="0"/>
            <a:chExt cx="5509209" cy="3895230"/>
          </a:xfrm>
        </p:grpSpPr>
        <p:sp>
          <p:nvSpPr>
            <p:cNvPr id="52" name="Freeform 52"/>
            <p:cNvSpPr/>
            <p:nvPr/>
          </p:nvSpPr>
          <p:spPr>
            <a:xfrm>
              <a:off x="0" y="0"/>
              <a:ext cx="5509260" cy="3895217"/>
            </a:xfrm>
            <a:custGeom>
              <a:avLst/>
              <a:gdLst/>
              <a:ahLst/>
              <a:cxnLst/>
              <a:rect l="l" t="t" r="r" b="b"/>
              <a:pathLst>
                <a:path w="5509260" h="3895217">
                  <a:moveTo>
                    <a:pt x="0" y="0"/>
                  </a:moveTo>
                  <a:lnTo>
                    <a:pt x="5509260" y="0"/>
                  </a:lnTo>
                  <a:lnTo>
                    <a:pt x="5509260" y="3895217"/>
                  </a:lnTo>
                  <a:lnTo>
                    <a:pt x="0" y="3895217"/>
                  </a:lnTo>
                  <a:lnTo>
                    <a:pt x="0" y="0"/>
                  </a:lnTo>
                  <a:close/>
                </a:path>
              </a:pathLst>
            </a:custGeom>
            <a:blipFill>
              <a:blip r:embed="rId6"/>
              <a:stretch>
                <a:fillRect t="-24" b="-25"/>
              </a:stretch>
            </a:blipFill>
          </p:spPr>
          <p:txBody>
            <a:bodyPr/>
            <a:lstStyle/>
            <a:p>
              <a:endParaRPr lang="en-US"/>
            </a:p>
          </p:txBody>
        </p:sp>
      </p:grpSp>
      <p:grpSp>
        <p:nvGrpSpPr>
          <p:cNvPr id="53" name="Group 53"/>
          <p:cNvGrpSpPr/>
          <p:nvPr/>
        </p:nvGrpSpPr>
        <p:grpSpPr>
          <a:xfrm>
            <a:off x="7767767" y="6936036"/>
            <a:ext cx="2195929" cy="3091743"/>
            <a:chOff x="0" y="0"/>
            <a:chExt cx="3624237" cy="5102720"/>
          </a:xfrm>
        </p:grpSpPr>
        <p:sp>
          <p:nvSpPr>
            <p:cNvPr id="54" name="Freeform 54"/>
            <p:cNvSpPr/>
            <p:nvPr/>
          </p:nvSpPr>
          <p:spPr>
            <a:xfrm>
              <a:off x="0" y="0"/>
              <a:ext cx="3624199" cy="5102733"/>
            </a:xfrm>
            <a:custGeom>
              <a:avLst/>
              <a:gdLst/>
              <a:ahLst/>
              <a:cxnLst/>
              <a:rect l="l" t="t" r="r" b="b"/>
              <a:pathLst>
                <a:path w="3624199" h="5102733">
                  <a:moveTo>
                    <a:pt x="0" y="0"/>
                  </a:moveTo>
                  <a:lnTo>
                    <a:pt x="3624199" y="0"/>
                  </a:lnTo>
                  <a:lnTo>
                    <a:pt x="3624199" y="5102733"/>
                  </a:lnTo>
                  <a:lnTo>
                    <a:pt x="0" y="5102733"/>
                  </a:lnTo>
                  <a:lnTo>
                    <a:pt x="0" y="0"/>
                  </a:lnTo>
                  <a:close/>
                </a:path>
              </a:pathLst>
            </a:custGeom>
            <a:blipFill>
              <a:blip r:embed="rId7"/>
              <a:stretch>
                <a:fillRect/>
              </a:stretch>
            </a:blipFill>
          </p:spPr>
          <p:txBody>
            <a:bodyPr/>
            <a:lstStyle/>
            <a:p>
              <a:endParaRPr lang="en-US"/>
            </a:p>
          </p:txBody>
        </p:sp>
      </p:grpSp>
      <p:grpSp>
        <p:nvGrpSpPr>
          <p:cNvPr id="55" name="Group 55"/>
          <p:cNvGrpSpPr/>
          <p:nvPr/>
        </p:nvGrpSpPr>
        <p:grpSpPr>
          <a:xfrm>
            <a:off x="14387529" y="6936036"/>
            <a:ext cx="1709185" cy="2269215"/>
            <a:chOff x="0" y="0"/>
            <a:chExt cx="2820899" cy="3745192"/>
          </a:xfrm>
        </p:grpSpPr>
        <p:sp>
          <p:nvSpPr>
            <p:cNvPr id="56" name="Freeform 56"/>
            <p:cNvSpPr/>
            <p:nvPr/>
          </p:nvSpPr>
          <p:spPr>
            <a:xfrm>
              <a:off x="0" y="0"/>
              <a:ext cx="2820924" cy="3745230"/>
            </a:xfrm>
            <a:custGeom>
              <a:avLst/>
              <a:gdLst/>
              <a:ahLst/>
              <a:cxnLst/>
              <a:rect l="l" t="t" r="r" b="b"/>
              <a:pathLst>
                <a:path w="2820924" h="3745230">
                  <a:moveTo>
                    <a:pt x="0" y="0"/>
                  </a:moveTo>
                  <a:lnTo>
                    <a:pt x="2820924" y="0"/>
                  </a:lnTo>
                  <a:lnTo>
                    <a:pt x="2820924" y="3745230"/>
                  </a:lnTo>
                  <a:lnTo>
                    <a:pt x="0" y="3745230"/>
                  </a:lnTo>
                  <a:lnTo>
                    <a:pt x="0" y="0"/>
                  </a:lnTo>
                  <a:close/>
                </a:path>
              </a:pathLst>
            </a:custGeom>
            <a:blipFill>
              <a:blip r:embed="rId8"/>
              <a:stretch>
                <a:fillRect b="1"/>
              </a:stretch>
            </a:blipFill>
          </p:spPr>
          <p:txBody>
            <a:bodyPr/>
            <a:lstStyle/>
            <a:p>
              <a:endParaRPr lang="en-US"/>
            </a:p>
          </p:txBody>
        </p:sp>
      </p:grpSp>
      <p:grpSp>
        <p:nvGrpSpPr>
          <p:cNvPr id="57" name="Group 57"/>
          <p:cNvGrpSpPr/>
          <p:nvPr/>
        </p:nvGrpSpPr>
        <p:grpSpPr>
          <a:xfrm>
            <a:off x="1643219" y="7073409"/>
            <a:ext cx="2028156" cy="2472939"/>
            <a:chOff x="0" y="0"/>
            <a:chExt cx="3347339" cy="4081424"/>
          </a:xfrm>
        </p:grpSpPr>
        <p:sp>
          <p:nvSpPr>
            <p:cNvPr id="58" name="Freeform 58"/>
            <p:cNvSpPr/>
            <p:nvPr/>
          </p:nvSpPr>
          <p:spPr>
            <a:xfrm>
              <a:off x="0" y="0"/>
              <a:ext cx="3347339" cy="4081399"/>
            </a:xfrm>
            <a:custGeom>
              <a:avLst/>
              <a:gdLst/>
              <a:ahLst/>
              <a:cxnLst/>
              <a:rect l="l" t="t" r="r" b="b"/>
              <a:pathLst>
                <a:path w="3347339" h="4081399">
                  <a:moveTo>
                    <a:pt x="0" y="0"/>
                  </a:moveTo>
                  <a:lnTo>
                    <a:pt x="3347339" y="0"/>
                  </a:lnTo>
                  <a:lnTo>
                    <a:pt x="3347339" y="4081399"/>
                  </a:lnTo>
                  <a:lnTo>
                    <a:pt x="0" y="4081399"/>
                  </a:lnTo>
                  <a:lnTo>
                    <a:pt x="0" y="0"/>
                  </a:lnTo>
                  <a:close/>
                </a:path>
              </a:pathLst>
            </a:custGeom>
            <a:blipFill>
              <a:blip r:embed="rId9"/>
              <a:stretch>
                <a:fillRect l="-21930"/>
              </a:stretch>
            </a:blipFill>
          </p:spPr>
          <p:txBody>
            <a:bodyPr/>
            <a:lstStyle/>
            <a:p>
              <a:endParaRPr lang="en-US"/>
            </a:p>
          </p:txBody>
        </p:sp>
      </p:grpSp>
      <p:grpSp>
        <p:nvGrpSpPr>
          <p:cNvPr id="59" name="Group 59"/>
          <p:cNvGrpSpPr/>
          <p:nvPr/>
        </p:nvGrpSpPr>
        <p:grpSpPr>
          <a:xfrm>
            <a:off x="4389235" y="7084841"/>
            <a:ext cx="2217010" cy="1656105"/>
            <a:chOff x="0" y="0"/>
            <a:chExt cx="4585894" cy="3425660"/>
          </a:xfrm>
        </p:grpSpPr>
        <p:sp>
          <p:nvSpPr>
            <p:cNvPr id="60" name="Freeform 60"/>
            <p:cNvSpPr/>
            <p:nvPr/>
          </p:nvSpPr>
          <p:spPr>
            <a:xfrm>
              <a:off x="0" y="0"/>
              <a:ext cx="4585843" cy="3425698"/>
            </a:xfrm>
            <a:custGeom>
              <a:avLst/>
              <a:gdLst/>
              <a:ahLst/>
              <a:cxnLst/>
              <a:rect l="l" t="t" r="r" b="b"/>
              <a:pathLst>
                <a:path w="4585843" h="3425698">
                  <a:moveTo>
                    <a:pt x="0" y="0"/>
                  </a:moveTo>
                  <a:lnTo>
                    <a:pt x="4585843" y="0"/>
                  </a:lnTo>
                  <a:lnTo>
                    <a:pt x="4585843" y="3425698"/>
                  </a:lnTo>
                  <a:lnTo>
                    <a:pt x="0" y="3425698"/>
                  </a:lnTo>
                  <a:lnTo>
                    <a:pt x="0" y="0"/>
                  </a:lnTo>
                  <a:close/>
                </a:path>
              </a:pathLst>
            </a:custGeom>
            <a:blipFill>
              <a:blip r:embed="rId10"/>
              <a:stretch>
                <a:fillRect l="-45843" r="-45844" b="1"/>
              </a:stretch>
            </a:blipFill>
          </p:spPr>
          <p:txBody>
            <a:bodyPr/>
            <a:lstStyle/>
            <a:p>
              <a:endParaRPr lang="en-US"/>
            </a:p>
          </p:txBody>
        </p:sp>
      </p:grpSp>
      <p:sp>
        <p:nvSpPr>
          <p:cNvPr id="61" name="TextBox 61"/>
          <p:cNvSpPr txBox="1"/>
          <p:nvPr/>
        </p:nvSpPr>
        <p:spPr>
          <a:xfrm>
            <a:off x="14147108" y="4509060"/>
            <a:ext cx="2169912" cy="594341"/>
          </a:xfrm>
          <a:prstGeom prst="rect">
            <a:avLst/>
          </a:prstGeom>
        </p:spPr>
        <p:txBody>
          <a:bodyPr lIns="0" tIns="0" rIns="0" bIns="0" rtlCol="0" anchor="t">
            <a:spAutoFit/>
          </a:bodyPr>
          <a:lstStyle/>
          <a:p>
            <a:pPr algn="ctr">
              <a:lnSpc>
                <a:spcPts val="2326"/>
              </a:lnSpc>
            </a:pPr>
            <a:r>
              <a:rPr lang="en-US" sz="1938" b="1">
                <a:solidFill>
                  <a:srgbClr val="03ABED"/>
                </a:solidFill>
                <a:latin typeface="Barlow Bold"/>
                <a:ea typeface="Barlow Bold"/>
                <a:cs typeface="Barlow Bold"/>
                <a:sym typeface="Barlow Bold"/>
              </a:rPr>
              <a:t>Capacity building </a:t>
            </a:r>
          </a:p>
          <a:p>
            <a:pPr algn="ctr">
              <a:lnSpc>
                <a:spcPts val="2326"/>
              </a:lnSpc>
            </a:pPr>
            <a:r>
              <a:rPr lang="en-US" sz="1938" b="1">
                <a:solidFill>
                  <a:srgbClr val="03ABED"/>
                </a:solidFill>
                <a:latin typeface="Barlow Bold"/>
                <a:ea typeface="Barlow Bold"/>
                <a:cs typeface="Barlow Bold"/>
                <a:sym typeface="Barlow Bold"/>
              </a:rPr>
              <a:t>Awareness</a:t>
            </a:r>
          </a:p>
        </p:txBody>
      </p:sp>
      <p:sp>
        <p:nvSpPr>
          <p:cNvPr id="62" name="TextBox 62"/>
          <p:cNvSpPr txBox="1"/>
          <p:nvPr/>
        </p:nvSpPr>
        <p:spPr>
          <a:xfrm>
            <a:off x="4434287" y="9480927"/>
            <a:ext cx="2507728" cy="394272"/>
          </a:xfrm>
          <a:prstGeom prst="rect">
            <a:avLst/>
          </a:prstGeom>
        </p:spPr>
        <p:txBody>
          <a:bodyPr lIns="0" tIns="0" rIns="0" bIns="0" rtlCol="0" anchor="t">
            <a:spAutoFit/>
          </a:bodyPr>
          <a:lstStyle/>
          <a:p>
            <a:pPr algn="l">
              <a:lnSpc>
                <a:spcPts val="1527"/>
              </a:lnSpc>
            </a:pPr>
            <a:r>
              <a:rPr lang="en-US" sz="1273" spc="5">
                <a:solidFill>
                  <a:srgbClr val="03ABED"/>
                </a:solidFill>
                <a:latin typeface="Barlow"/>
                <a:ea typeface="Barlow"/>
                <a:cs typeface="Barlow"/>
                <a:sym typeface="Barlow"/>
              </a:rPr>
              <a:t>Bearberry video: </a:t>
            </a:r>
          </a:p>
          <a:p>
            <a:pPr algn="l">
              <a:lnSpc>
                <a:spcPts val="1527"/>
              </a:lnSpc>
            </a:pPr>
            <a:r>
              <a:rPr lang="en-US" sz="1273" u="sng" spc="5">
                <a:solidFill>
                  <a:srgbClr val="03ABED"/>
                </a:solidFill>
                <a:latin typeface="Barlow"/>
                <a:ea typeface="Barlow"/>
                <a:cs typeface="Barlow"/>
                <a:sym typeface="Barlow"/>
                <a:hlinkClick r:id="rId11" tooltip="https://youtu.be/S-IfXqZM16o"/>
              </a:rPr>
              <a:t>https://youtu.be/S-IfXqZM16o</a:t>
            </a:r>
          </a:p>
        </p:txBody>
      </p:sp>
      <p:sp>
        <p:nvSpPr>
          <p:cNvPr id="63" name="TextBox 63"/>
          <p:cNvSpPr txBox="1"/>
          <p:nvPr/>
        </p:nvSpPr>
        <p:spPr>
          <a:xfrm>
            <a:off x="11322549" y="9355881"/>
            <a:ext cx="1957901" cy="586646"/>
          </a:xfrm>
          <a:prstGeom prst="rect">
            <a:avLst/>
          </a:prstGeom>
        </p:spPr>
        <p:txBody>
          <a:bodyPr lIns="0" tIns="0" rIns="0" bIns="0" rtlCol="0" anchor="t">
            <a:spAutoFit/>
          </a:bodyPr>
          <a:lstStyle/>
          <a:p>
            <a:pPr algn="l">
              <a:lnSpc>
                <a:spcPts val="1527"/>
              </a:lnSpc>
            </a:pPr>
            <a:r>
              <a:rPr lang="en-US" sz="1273" spc="5">
                <a:solidFill>
                  <a:srgbClr val="03ABED"/>
                </a:solidFill>
                <a:latin typeface="Barlow"/>
                <a:ea typeface="Barlow"/>
                <a:cs typeface="Barlow"/>
                <a:sym typeface="Barlow"/>
              </a:rPr>
              <a:t>SLM/LD materials: </a:t>
            </a:r>
            <a:r>
              <a:rPr lang="en-US" sz="1273" u="sng" spc="5">
                <a:solidFill>
                  <a:srgbClr val="03ABED"/>
                </a:solidFill>
                <a:latin typeface="Barlow"/>
                <a:ea typeface="Barlow"/>
                <a:cs typeface="Barlow"/>
                <a:sym typeface="Barlow"/>
                <a:hlinkClick r:id="rId12" tooltip="https://bit.ly/3E84SfM"/>
              </a:rPr>
              <a:t>https://bit.ly/3E84SfM</a:t>
            </a:r>
          </a:p>
          <a:p>
            <a:pPr algn="l">
              <a:lnSpc>
                <a:spcPts val="1527"/>
              </a:lnSpc>
            </a:pPr>
            <a:r>
              <a:rPr lang="en-US" sz="1273" u="sng" spc="5">
                <a:solidFill>
                  <a:srgbClr val="03ABED"/>
                </a:solidFill>
                <a:latin typeface="Barlow"/>
                <a:ea typeface="Barlow"/>
                <a:cs typeface="Barlow"/>
                <a:sym typeface="Barlow"/>
                <a:hlinkClick r:id="rId13" tooltip="https://bit.ly/3A4njAA"/>
              </a:rPr>
              <a:t>https://bit.ly/3A4njAA</a:t>
            </a:r>
            <a:r>
              <a:rPr lang="en-US" sz="1273" spc="5">
                <a:solidFill>
                  <a:srgbClr val="03ABED"/>
                </a:solidFill>
                <a:latin typeface="Barlow"/>
                <a:ea typeface="Barlow"/>
                <a:cs typeface="Barlow"/>
                <a:sym typeface="Barlow"/>
              </a:rPr>
              <a:t> </a:t>
            </a:r>
          </a:p>
        </p:txBody>
      </p:sp>
      <p:grpSp>
        <p:nvGrpSpPr>
          <p:cNvPr id="64" name="Group 64"/>
          <p:cNvGrpSpPr/>
          <p:nvPr/>
        </p:nvGrpSpPr>
        <p:grpSpPr>
          <a:xfrm>
            <a:off x="1749740" y="8729514"/>
            <a:ext cx="812655" cy="724002"/>
            <a:chOff x="0" y="0"/>
            <a:chExt cx="1341234" cy="1194918"/>
          </a:xfrm>
        </p:grpSpPr>
        <p:sp>
          <p:nvSpPr>
            <p:cNvPr id="65" name="Freeform 65"/>
            <p:cNvSpPr/>
            <p:nvPr/>
          </p:nvSpPr>
          <p:spPr>
            <a:xfrm>
              <a:off x="0" y="0"/>
              <a:ext cx="1341247" cy="1194943"/>
            </a:xfrm>
            <a:custGeom>
              <a:avLst/>
              <a:gdLst/>
              <a:ahLst/>
              <a:cxnLst/>
              <a:rect l="l" t="t" r="r" b="b"/>
              <a:pathLst>
                <a:path w="1341247" h="1194943">
                  <a:moveTo>
                    <a:pt x="0" y="0"/>
                  </a:moveTo>
                  <a:lnTo>
                    <a:pt x="1341247" y="0"/>
                  </a:lnTo>
                  <a:lnTo>
                    <a:pt x="1341247" y="1194943"/>
                  </a:lnTo>
                  <a:lnTo>
                    <a:pt x="0" y="1194943"/>
                  </a:lnTo>
                  <a:lnTo>
                    <a:pt x="0" y="0"/>
                  </a:lnTo>
                  <a:close/>
                </a:path>
              </a:pathLst>
            </a:custGeom>
            <a:blipFill>
              <a:blip r:embed="rId14"/>
              <a:stretch>
                <a:fillRect b="2"/>
              </a:stretch>
            </a:blipFill>
          </p:spPr>
          <p:txBody>
            <a:bodyPr/>
            <a:lstStyle/>
            <a:p>
              <a:endParaRPr lang="en-US"/>
            </a:p>
          </p:txBody>
        </p:sp>
      </p:grpSp>
      <p:sp>
        <p:nvSpPr>
          <p:cNvPr id="66" name="TextBox 66"/>
          <p:cNvSpPr txBox="1"/>
          <p:nvPr/>
        </p:nvSpPr>
        <p:spPr>
          <a:xfrm>
            <a:off x="14438369" y="9323562"/>
            <a:ext cx="1584973" cy="825189"/>
          </a:xfrm>
          <a:prstGeom prst="rect">
            <a:avLst/>
          </a:prstGeom>
        </p:spPr>
        <p:txBody>
          <a:bodyPr lIns="0" tIns="0" rIns="0" bIns="0" rtlCol="0" anchor="t">
            <a:spAutoFit/>
          </a:bodyPr>
          <a:lstStyle/>
          <a:p>
            <a:pPr algn="ctr">
              <a:lnSpc>
                <a:spcPts val="1527"/>
              </a:lnSpc>
            </a:pPr>
            <a:r>
              <a:rPr lang="en-US" sz="1273" spc="5">
                <a:solidFill>
                  <a:srgbClr val="03ABED"/>
                </a:solidFill>
                <a:latin typeface="Barlow"/>
                <a:ea typeface="Barlow"/>
                <a:cs typeface="Barlow"/>
                <a:sym typeface="Barlow"/>
              </a:rPr>
              <a:t>Shar proclamation promo story </a:t>
            </a:r>
          </a:p>
          <a:p>
            <a:pPr algn="ctr">
              <a:lnSpc>
                <a:spcPts val="1744"/>
              </a:lnSpc>
            </a:pPr>
            <a:r>
              <a:rPr lang="en-US" sz="1454" spc="5">
                <a:solidFill>
                  <a:srgbClr val="03ABED"/>
                </a:solidFill>
                <a:latin typeface="Barlow"/>
                <a:ea typeface="Barlow"/>
                <a:cs typeface="Barlow"/>
                <a:sym typeface="Barlow"/>
              </a:rPr>
              <a:t>700,000,000 potential readers</a:t>
            </a:r>
          </a:p>
        </p:txBody>
      </p:sp>
      <p:grpSp>
        <p:nvGrpSpPr>
          <p:cNvPr id="67" name="Group 67"/>
          <p:cNvGrpSpPr/>
          <p:nvPr/>
        </p:nvGrpSpPr>
        <p:grpSpPr>
          <a:xfrm>
            <a:off x="-2547" y="0"/>
            <a:ext cx="18288000" cy="2571750"/>
            <a:chOff x="0" y="0"/>
            <a:chExt cx="4816593" cy="677333"/>
          </a:xfrm>
        </p:grpSpPr>
        <p:sp>
          <p:nvSpPr>
            <p:cNvPr id="68" name="Freeform 68"/>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69" name="TextBox 69"/>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70" name="Group 70"/>
          <p:cNvGrpSpPr/>
          <p:nvPr/>
        </p:nvGrpSpPr>
        <p:grpSpPr>
          <a:xfrm>
            <a:off x="14804679" y="419418"/>
            <a:ext cx="2454621" cy="1732915"/>
            <a:chOff x="0" y="0"/>
            <a:chExt cx="1759826" cy="1242403"/>
          </a:xfrm>
        </p:grpSpPr>
        <p:sp>
          <p:nvSpPr>
            <p:cNvPr id="71" name="Freeform 71"/>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15"/>
              <a:stretch>
                <a:fillRect b="-1805"/>
              </a:stretch>
            </a:blipFill>
          </p:spPr>
          <p:txBody>
            <a:bodyPr/>
            <a:lstStyle/>
            <a:p>
              <a:endParaRPr lang="en-US"/>
            </a:p>
          </p:txBody>
        </p:sp>
      </p:grpSp>
      <p:sp>
        <p:nvSpPr>
          <p:cNvPr id="72" name="TextBox 72"/>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NORTH MACEDONIA</a:t>
            </a:r>
          </a:p>
        </p:txBody>
      </p:sp>
      <p:sp>
        <p:nvSpPr>
          <p:cNvPr id="74" name="TextBox 73">
            <a:extLst>
              <a:ext uri="{FF2B5EF4-FFF2-40B4-BE49-F238E27FC236}">
                <a16:creationId xmlns:a16="http://schemas.microsoft.com/office/drawing/2014/main" id="{F075920A-09BE-3B4F-268A-749C4EBBF62E}"/>
              </a:ext>
            </a:extLst>
          </p:cNvPr>
          <p:cNvSpPr txBox="1"/>
          <p:nvPr/>
        </p:nvSpPr>
        <p:spPr>
          <a:xfrm>
            <a:off x="16410300" y="4799859"/>
            <a:ext cx="1937198" cy="4401205"/>
          </a:xfrm>
          <a:prstGeom prst="rect">
            <a:avLst/>
          </a:prstGeom>
          <a:noFill/>
        </p:spPr>
        <p:txBody>
          <a:bodyPr wrap="square">
            <a:spAutoFit/>
          </a:bodyPr>
          <a:lstStyle/>
          <a:p>
            <a:pPr algn="l"/>
            <a:r>
              <a:rPr lang="en-US" sz="2000" i="1" dirty="0">
                <a:solidFill>
                  <a:srgbClr val="03ABED"/>
                </a:solidFill>
                <a:latin typeface="Barlow Bold"/>
                <a:ea typeface="Barlow Bold"/>
                <a:cs typeface="Barlow Bold"/>
                <a:sym typeface="Barlow Bold"/>
              </a:rPr>
              <a:t>Achieving Biodiversity Conservation through Creation and Effective Management of Protected Areas and Mainstreaming Biodiversity into Land Use Planning (2016-2022)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a:extLst>
            <a:ext uri="{FF2B5EF4-FFF2-40B4-BE49-F238E27FC236}">
              <a16:creationId xmlns:a16="http://schemas.microsoft.com/office/drawing/2014/main" id="{3C4D344C-A23D-CFA9-EDD9-12CF2585F78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C5BCAE9-F92B-B6AB-CC1E-41A552297C5D}"/>
              </a:ext>
            </a:extLst>
          </p:cNvPr>
          <p:cNvSpPr/>
          <p:nvPr/>
        </p:nvSpPr>
        <p:spPr>
          <a:xfrm>
            <a:off x="2204610" y="5997747"/>
            <a:ext cx="205717" cy="205717"/>
          </a:xfrm>
          <a:custGeom>
            <a:avLst/>
            <a:gdLst/>
            <a:ahLst/>
            <a:cxnLst/>
            <a:rect l="l" t="t" r="r" b="b"/>
            <a:pathLst>
              <a:path w="205717" h="205717">
                <a:moveTo>
                  <a:pt x="0" y="0"/>
                </a:moveTo>
                <a:lnTo>
                  <a:pt x="205716" y="0"/>
                </a:lnTo>
                <a:lnTo>
                  <a:pt x="205716"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61B1843E-90D0-27BB-EF04-D389939506E1}"/>
              </a:ext>
            </a:extLst>
          </p:cNvPr>
          <p:cNvSpPr/>
          <p:nvPr/>
        </p:nvSpPr>
        <p:spPr>
          <a:xfrm>
            <a:off x="5667552" y="5968235"/>
            <a:ext cx="205717" cy="205717"/>
          </a:xfrm>
          <a:custGeom>
            <a:avLst/>
            <a:gdLst/>
            <a:ahLst/>
            <a:cxnLst/>
            <a:rect l="l" t="t" r="r" b="b"/>
            <a:pathLst>
              <a:path w="205717" h="205717">
                <a:moveTo>
                  <a:pt x="0" y="0"/>
                </a:moveTo>
                <a:lnTo>
                  <a:pt x="205717" y="0"/>
                </a:lnTo>
                <a:lnTo>
                  <a:pt x="205717"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42D15589-1F9A-D71C-CD20-B3A5C8293703}"/>
              </a:ext>
            </a:extLst>
          </p:cNvPr>
          <p:cNvSpPr/>
          <p:nvPr/>
        </p:nvSpPr>
        <p:spPr>
          <a:xfrm>
            <a:off x="9130494" y="5911929"/>
            <a:ext cx="205717" cy="205717"/>
          </a:xfrm>
          <a:custGeom>
            <a:avLst/>
            <a:gdLst/>
            <a:ahLst/>
            <a:cxnLst/>
            <a:rect l="l" t="t" r="r" b="b"/>
            <a:pathLst>
              <a:path w="205717" h="205717">
                <a:moveTo>
                  <a:pt x="0" y="0"/>
                </a:moveTo>
                <a:lnTo>
                  <a:pt x="205717" y="0"/>
                </a:lnTo>
                <a:lnTo>
                  <a:pt x="205717"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 name="TextBox 5">
            <a:extLst>
              <a:ext uri="{FF2B5EF4-FFF2-40B4-BE49-F238E27FC236}">
                <a16:creationId xmlns:a16="http://schemas.microsoft.com/office/drawing/2014/main" id="{4C8AE476-1B4D-8DFF-1F4D-5BB801A31F05}"/>
              </a:ext>
            </a:extLst>
          </p:cNvPr>
          <p:cNvSpPr txBox="1"/>
          <p:nvPr/>
        </p:nvSpPr>
        <p:spPr>
          <a:xfrm>
            <a:off x="1047238" y="7275086"/>
            <a:ext cx="2301372" cy="1028700"/>
          </a:xfrm>
          <a:prstGeom prst="rect">
            <a:avLst/>
          </a:prstGeom>
        </p:spPr>
        <p:txBody>
          <a:bodyPr lIns="0" tIns="0" rIns="0" bIns="0" rtlCol="0" anchor="t">
            <a:spAutoFit/>
          </a:bodyPr>
          <a:lstStyle/>
          <a:p>
            <a:pPr algn="ctr">
              <a:lnSpc>
                <a:spcPts val="2071"/>
              </a:lnSpc>
            </a:pPr>
            <a:r>
              <a:rPr lang="en-US" sz="1725" b="1">
                <a:solidFill>
                  <a:srgbClr val="002395"/>
                </a:solidFill>
                <a:latin typeface="Barlow Semi-Bold"/>
                <a:ea typeface="Barlow Semi-Bold"/>
                <a:cs typeface="Barlow Semi-Bold"/>
                <a:sym typeface="Barlow Semi-Bold"/>
              </a:rPr>
              <a:t>Valorization study/SES</a:t>
            </a:r>
          </a:p>
          <a:p>
            <a:pPr algn="ctr">
              <a:lnSpc>
                <a:spcPts val="2071"/>
              </a:lnSpc>
            </a:pPr>
            <a:r>
              <a:rPr lang="en-US" sz="1725" b="1">
                <a:solidFill>
                  <a:srgbClr val="002395"/>
                </a:solidFill>
                <a:latin typeface="Barlow Semi-Bold"/>
                <a:ea typeface="Barlow Semi-Bold"/>
                <a:cs typeface="Barlow Semi-Bold"/>
                <a:sym typeface="Barlow Semi-Bold"/>
              </a:rPr>
              <a:t>Public consultation</a:t>
            </a:r>
          </a:p>
          <a:p>
            <a:pPr algn="ctr">
              <a:lnSpc>
                <a:spcPts val="2071"/>
              </a:lnSpc>
            </a:pPr>
            <a:r>
              <a:rPr lang="en-US" sz="1725" b="1">
                <a:solidFill>
                  <a:srgbClr val="002395"/>
                </a:solidFill>
                <a:latin typeface="Barlow Semi-Bold"/>
                <a:ea typeface="Barlow Semi-Bold"/>
                <a:cs typeface="Barlow Semi-Bold"/>
                <a:sym typeface="Barlow Semi-Bold"/>
              </a:rPr>
              <a:t>Supporting Proclamation </a:t>
            </a:r>
          </a:p>
        </p:txBody>
      </p:sp>
      <p:sp>
        <p:nvSpPr>
          <p:cNvPr id="6" name="TextBox 6">
            <a:extLst>
              <a:ext uri="{FF2B5EF4-FFF2-40B4-BE49-F238E27FC236}">
                <a16:creationId xmlns:a16="http://schemas.microsoft.com/office/drawing/2014/main" id="{DE1BB8B4-AD73-510F-95D8-176122FEA4D5}"/>
              </a:ext>
            </a:extLst>
          </p:cNvPr>
          <p:cNvSpPr txBox="1"/>
          <p:nvPr/>
        </p:nvSpPr>
        <p:spPr>
          <a:xfrm>
            <a:off x="1283061" y="6464135"/>
            <a:ext cx="2065549" cy="663441"/>
          </a:xfrm>
          <a:prstGeom prst="rect">
            <a:avLst/>
          </a:prstGeom>
        </p:spPr>
        <p:txBody>
          <a:bodyPr lIns="0" tIns="0" rIns="0" bIns="0" rtlCol="0" anchor="t">
            <a:spAutoFit/>
          </a:bodyPr>
          <a:lstStyle/>
          <a:p>
            <a:pPr algn="ctr">
              <a:lnSpc>
                <a:spcPts val="2601"/>
              </a:lnSpc>
            </a:pPr>
            <a:r>
              <a:rPr lang="en-US" sz="2167" b="1">
                <a:solidFill>
                  <a:srgbClr val="03ABED"/>
                </a:solidFill>
                <a:latin typeface="Barlow Bold"/>
                <a:ea typeface="Barlow Bold"/>
                <a:cs typeface="Barlow Bold"/>
                <a:sym typeface="Barlow Bold"/>
              </a:rPr>
              <a:t>Shar Mts. National Park</a:t>
            </a:r>
          </a:p>
        </p:txBody>
      </p:sp>
      <p:sp>
        <p:nvSpPr>
          <p:cNvPr id="7" name="TextBox 7">
            <a:extLst>
              <a:ext uri="{FF2B5EF4-FFF2-40B4-BE49-F238E27FC236}">
                <a16:creationId xmlns:a16="http://schemas.microsoft.com/office/drawing/2014/main" id="{C2D2C3A2-73E5-BADC-DA4E-AA501097DB00}"/>
              </a:ext>
            </a:extLst>
          </p:cNvPr>
          <p:cNvSpPr txBox="1"/>
          <p:nvPr/>
        </p:nvSpPr>
        <p:spPr>
          <a:xfrm>
            <a:off x="4636249" y="7265476"/>
            <a:ext cx="2065540" cy="1028700"/>
          </a:xfrm>
          <a:prstGeom prst="rect">
            <a:avLst/>
          </a:prstGeom>
        </p:spPr>
        <p:txBody>
          <a:bodyPr lIns="0" tIns="0" rIns="0" bIns="0" rtlCol="0" anchor="t">
            <a:spAutoFit/>
          </a:bodyPr>
          <a:lstStyle/>
          <a:p>
            <a:pPr algn="ctr">
              <a:lnSpc>
                <a:spcPts val="2071"/>
              </a:lnSpc>
            </a:pPr>
            <a:r>
              <a:rPr lang="en-US" sz="1725" b="1">
                <a:solidFill>
                  <a:srgbClr val="002395"/>
                </a:solidFill>
                <a:latin typeface="Barlow Semi-Bold"/>
                <a:ea typeface="Barlow Semi-Bold"/>
                <a:cs typeface="Barlow Semi-Bold"/>
                <a:sym typeface="Barlow Semi-Bold"/>
              </a:rPr>
              <a:t>Development</a:t>
            </a:r>
          </a:p>
          <a:p>
            <a:pPr algn="ctr">
              <a:lnSpc>
                <a:spcPts val="2071"/>
              </a:lnSpc>
            </a:pPr>
            <a:r>
              <a:rPr lang="en-US" sz="1725" b="1">
                <a:solidFill>
                  <a:srgbClr val="002395"/>
                </a:solidFill>
                <a:latin typeface="Barlow Semi-Bold"/>
                <a:ea typeface="Barlow Semi-Bold"/>
                <a:cs typeface="Barlow Semi-Bold"/>
                <a:sym typeface="Barlow Semi-Bold"/>
              </a:rPr>
              <a:t>Public consultation</a:t>
            </a:r>
          </a:p>
          <a:p>
            <a:pPr algn="ctr">
              <a:lnSpc>
                <a:spcPts val="2071"/>
              </a:lnSpc>
            </a:pPr>
            <a:r>
              <a:rPr lang="en-US" sz="1725" b="1">
                <a:solidFill>
                  <a:srgbClr val="002395"/>
                </a:solidFill>
                <a:latin typeface="Barlow Semi-Bold"/>
                <a:ea typeface="Barlow Semi-Bold"/>
                <a:cs typeface="Barlow Semi-Bold"/>
                <a:sym typeface="Barlow Semi-Bold"/>
              </a:rPr>
              <a:t>SEA procedure</a:t>
            </a:r>
          </a:p>
          <a:p>
            <a:pPr algn="ctr">
              <a:lnSpc>
                <a:spcPts val="2071"/>
              </a:lnSpc>
            </a:pPr>
            <a:r>
              <a:rPr lang="en-US" sz="1725" b="1">
                <a:solidFill>
                  <a:srgbClr val="002395"/>
                </a:solidFill>
                <a:latin typeface="Barlow Semi-Bold"/>
                <a:ea typeface="Barlow Semi-Bold"/>
                <a:cs typeface="Barlow Semi-Bold"/>
                <a:sym typeface="Barlow Semi-Bold"/>
              </a:rPr>
              <a:t>Adoption</a:t>
            </a:r>
          </a:p>
        </p:txBody>
      </p:sp>
      <p:sp>
        <p:nvSpPr>
          <p:cNvPr id="8" name="TextBox 8">
            <a:extLst>
              <a:ext uri="{FF2B5EF4-FFF2-40B4-BE49-F238E27FC236}">
                <a16:creationId xmlns:a16="http://schemas.microsoft.com/office/drawing/2014/main" id="{D6B5E4C1-FA69-AE2E-8E7B-8B6BA178D6C0}"/>
              </a:ext>
            </a:extLst>
          </p:cNvPr>
          <p:cNvSpPr txBox="1"/>
          <p:nvPr/>
        </p:nvSpPr>
        <p:spPr>
          <a:xfrm>
            <a:off x="4548073" y="6370668"/>
            <a:ext cx="2324947" cy="663441"/>
          </a:xfrm>
          <a:prstGeom prst="rect">
            <a:avLst/>
          </a:prstGeom>
        </p:spPr>
        <p:txBody>
          <a:bodyPr lIns="0" tIns="0" rIns="0" bIns="0" rtlCol="0" anchor="t">
            <a:spAutoFit/>
          </a:bodyPr>
          <a:lstStyle/>
          <a:p>
            <a:pPr algn="ctr">
              <a:lnSpc>
                <a:spcPts val="2601"/>
              </a:lnSpc>
            </a:pPr>
            <a:r>
              <a:rPr lang="en-US" sz="2167" b="1">
                <a:solidFill>
                  <a:srgbClr val="03ABED"/>
                </a:solidFill>
                <a:latin typeface="Barlow Bold"/>
                <a:ea typeface="Barlow Bold"/>
                <a:cs typeface="Barlow Bold"/>
                <a:sym typeface="Barlow Bold"/>
              </a:rPr>
              <a:t>Shar Mts. Management plan</a:t>
            </a:r>
          </a:p>
        </p:txBody>
      </p:sp>
      <p:sp>
        <p:nvSpPr>
          <p:cNvPr id="9" name="TextBox 9">
            <a:extLst>
              <a:ext uri="{FF2B5EF4-FFF2-40B4-BE49-F238E27FC236}">
                <a16:creationId xmlns:a16="http://schemas.microsoft.com/office/drawing/2014/main" id="{1D5C96BF-8AD3-3800-894E-9B3F59B7F1C2}"/>
              </a:ext>
            </a:extLst>
          </p:cNvPr>
          <p:cNvSpPr txBox="1"/>
          <p:nvPr/>
        </p:nvSpPr>
        <p:spPr>
          <a:xfrm>
            <a:off x="8222557" y="7091433"/>
            <a:ext cx="2065549" cy="1028700"/>
          </a:xfrm>
          <a:prstGeom prst="rect">
            <a:avLst/>
          </a:prstGeom>
        </p:spPr>
        <p:txBody>
          <a:bodyPr lIns="0" tIns="0" rIns="0" bIns="0" rtlCol="0" anchor="t">
            <a:spAutoFit/>
          </a:bodyPr>
          <a:lstStyle/>
          <a:p>
            <a:pPr algn="ctr">
              <a:lnSpc>
                <a:spcPts val="2071"/>
              </a:lnSpc>
            </a:pPr>
            <a:r>
              <a:rPr lang="en-US" sz="1725" b="1" dirty="0">
                <a:solidFill>
                  <a:srgbClr val="002395"/>
                </a:solidFill>
                <a:latin typeface="Barlow Semi-Bold"/>
                <a:ea typeface="Barlow Semi-Bold"/>
                <a:cs typeface="Barlow Semi-Bold"/>
                <a:sym typeface="Barlow Semi-Bold"/>
              </a:rPr>
              <a:t>Re/valorization study</a:t>
            </a:r>
          </a:p>
          <a:p>
            <a:pPr algn="ctr">
              <a:lnSpc>
                <a:spcPts val="2071"/>
              </a:lnSpc>
            </a:pPr>
            <a:r>
              <a:rPr lang="en-US" sz="1725" b="1" dirty="0">
                <a:solidFill>
                  <a:srgbClr val="002395"/>
                </a:solidFill>
                <a:latin typeface="Barlow Semi-Bold"/>
                <a:ea typeface="Barlow Semi-Bold"/>
                <a:cs typeface="Barlow Semi-Bold"/>
                <a:sym typeface="Barlow Semi-Bold"/>
              </a:rPr>
              <a:t>Public consultation</a:t>
            </a:r>
          </a:p>
          <a:p>
            <a:pPr algn="ctr">
              <a:lnSpc>
                <a:spcPts val="2071"/>
              </a:lnSpc>
            </a:pPr>
            <a:r>
              <a:rPr lang="en-US" sz="1725" b="1" dirty="0">
                <a:solidFill>
                  <a:srgbClr val="002395"/>
                </a:solidFill>
                <a:latin typeface="Barlow Semi-Bold"/>
                <a:ea typeface="Barlow Semi-Bold"/>
                <a:cs typeface="Barlow Semi-Bold"/>
                <a:sym typeface="Barlow Semi-Bold"/>
              </a:rPr>
              <a:t>MoU between 3 municipalities</a:t>
            </a:r>
          </a:p>
        </p:txBody>
      </p:sp>
      <p:sp>
        <p:nvSpPr>
          <p:cNvPr id="10" name="TextBox 10">
            <a:extLst>
              <a:ext uri="{FF2B5EF4-FFF2-40B4-BE49-F238E27FC236}">
                <a16:creationId xmlns:a16="http://schemas.microsoft.com/office/drawing/2014/main" id="{CD5198D1-067B-A25F-9B64-886E78599338}"/>
              </a:ext>
            </a:extLst>
          </p:cNvPr>
          <p:cNvSpPr txBox="1"/>
          <p:nvPr/>
        </p:nvSpPr>
        <p:spPr>
          <a:xfrm>
            <a:off x="8222557" y="6314715"/>
            <a:ext cx="2065549" cy="663441"/>
          </a:xfrm>
          <a:prstGeom prst="rect">
            <a:avLst/>
          </a:prstGeom>
        </p:spPr>
        <p:txBody>
          <a:bodyPr lIns="0" tIns="0" rIns="0" bIns="0" rtlCol="0" anchor="t">
            <a:spAutoFit/>
          </a:bodyPr>
          <a:lstStyle/>
          <a:p>
            <a:pPr algn="ctr">
              <a:lnSpc>
                <a:spcPts val="2601"/>
              </a:lnSpc>
            </a:pPr>
            <a:r>
              <a:rPr lang="en-US" sz="2167" b="1" dirty="0" err="1">
                <a:solidFill>
                  <a:srgbClr val="03ABED"/>
                </a:solidFill>
                <a:latin typeface="Barlow Bold"/>
                <a:ea typeface="Barlow Bold"/>
                <a:cs typeface="Barlow Bold"/>
                <a:sym typeface="Barlow Bold"/>
              </a:rPr>
              <a:t>Ohrid</a:t>
            </a:r>
            <a:r>
              <a:rPr lang="en-US" sz="2167" b="1" dirty="0">
                <a:solidFill>
                  <a:srgbClr val="03ABED"/>
                </a:solidFill>
                <a:latin typeface="Barlow Bold"/>
                <a:ea typeface="Barlow Bold"/>
                <a:cs typeface="Barlow Bold"/>
                <a:sym typeface="Barlow Bold"/>
              </a:rPr>
              <a:t> Lake valorization</a:t>
            </a:r>
          </a:p>
        </p:txBody>
      </p:sp>
      <p:grpSp>
        <p:nvGrpSpPr>
          <p:cNvPr id="11" name="Group 11">
            <a:extLst>
              <a:ext uri="{FF2B5EF4-FFF2-40B4-BE49-F238E27FC236}">
                <a16:creationId xmlns:a16="http://schemas.microsoft.com/office/drawing/2014/main" id="{58775E24-7FC0-0888-5F90-665C38FCAD2A}"/>
              </a:ext>
            </a:extLst>
          </p:cNvPr>
          <p:cNvGrpSpPr/>
          <p:nvPr/>
        </p:nvGrpSpPr>
        <p:grpSpPr>
          <a:xfrm rot="8100000">
            <a:off x="1686433" y="3867598"/>
            <a:ext cx="1243189" cy="1243189"/>
            <a:chOff x="0" y="0"/>
            <a:chExt cx="1834985" cy="1834985"/>
          </a:xfrm>
        </p:grpSpPr>
        <p:sp>
          <p:nvSpPr>
            <p:cNvPr id="12" name="Freeform 12">
              <a:extLst>
                <a:ext uri="{FF2B5EF4-FFF2-40B4-BE49-F238E27FC236}">
                  <a16:creationId xmlns:a16="http://schemas.microsoft.com/office/drawing/2014/main" id="{9956C15D-D0CD-B4D0-DFE6-0DEC03D302D6}"/>
                </a:ext>
              </a:extLst>
            </p:cNvPr>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13" name="Group 13">
            <a:extLst>
              <a:ext uri="{FF2B5EF4-FFF2-40B4-BE49-F238E27FC236}">
                <a16:creationId xmlns:a16="http://schemas.microsoft.com/office/drawing/2014/main" id="{490835CC-2644-D005-D50F-7337B24DE0BD}"/>
              </a:ext>
            </a:extLst>
          </p:cNvPr>
          <p:cNvGrpSpPr/>
          <p:nvPr/>
        </p:nvGrpSpPr>
        <p:grpSpPr>
          <a:xfrm>
            <a:off x="1875827" y="4055676"/>
            <a:ext cx="867024" cy="867024"/>
            <a:chOff x="0" y="0"/>
            <a:chExt cx="1279754" cy="1279754"/>
          </a:xfrm>
        </p:grpSpPr>
        <p:sp>
          <p:nvSpPr>
            <p:cNvPr id="14" name="Freeform 14">
              <a:extLst>
                <a:ext uri="{FF2B5EF4-FFF2-40B4-BE49-F238E27FC236}">
                  <a16:creationId xmlns:a16="http://schemas.microsoft.com/office/drawing/2014/main" id="{4A64E877-F954-D26C-4084-9100A684AA14}"/>
                </a:ext>
              </a:extLst>
            </p:cNvPr>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15" name="Group 15">
            <a:extLst>
              <a:ext uri="{FF2B5EF4-FFF2-40B4-BE49-F238E27FC236}">
                <a16:creationId xmlns:a16="http://schemas.microsoft.com/office/drawing/2014/main" id="{882E4F02-7B19-1DE4-F432-2A3F70417ABF}"/>
              </a:ext>
            </a:extLst>
          </p:cNvPr>
          <p:cNvGrpSpPr/>
          <p:nvPr/>
        </p:nvGrpSpPr>
        <p:grpSpPr>
          <a:xfrm>
            <a:off x="2001767" y="4170413"/>
            <a:ext cx="611412" cy="611412"/>
            <a:chOff x="0" y="0"/>
            <a:chExt cx="902462" cy="902462"/>
          </a:xfrm>
        </p:grpSpPr>
        <p:sp>
          <p:nvSpPr>
            <p:cNvPr id="16" name="Freeform 16">
              <a:extLst>
                <a:ext uri="{FF2B5EF4-FFF2-40B4-BE49-F238E27FC236}">
                  <a16:creationId xmlns:a16="http://schemas.microsoft.com/office/drawing/2014/main" id="{8060B088-7C77-2649-8443-43A701984EC9}"/>
                </a:ext>
              </a:extLst>
            </p:cNvPr>
            <p:cNvSpPr/>
            <p:nvPr/>
          </p:nvSpPr>
          <p:spPr>
            <a:xfrm>
              <a:off x="0" y="0"/>
              <a:ext cx="902462" cy="902462"/>
            </a:xfrm>
            <a:custGeom>
              <a:avLst/>
              <a:gdLst/>
              <a:ahLst/>
              <a:cxnLst/>
              <a:rect l="l" t="t" r="r" b="b"/>
              <a:pathLst>
                <a:path w="902462" h="902462">
                  <a:moveTo>
                    <a:pt x="0" y="0"/>
                  </a:moveTo>
                  <a:lnTo>
                    <a:pt x="902462" y="0"/>
                  </a:lnTo>
                  <a:lnTo>
                    <a:pt x="902462" y="902462"/>
                  </a:lnTo>
                  <a:lnTo>
                    <a:pt x="0" y="902462"/>
                  </a:lnTo>
                  <a:lnTo>
                    <a:pt x="0" y="0"/>
                  </a:lnTo>
                  <a:close/>
                </a:path>
              </a:pathLst>
            </a:custGeom>
            <a:blipFill>
              <a:blip r:embed="rId3"/>
              <a:stretch>
                <a:fillRect/>
              </a:stretch>
            </a:blipFill>
          </p:spPr>
          <p:txBody>
            <a:bodyPr/>
            <a:lstStyle/>
            <a:p>
              <a:endParaRPr lang="en-US"/>
            </a:p>
          </p:txBody>
        </p:sp>
      </p:grpSp>
      <p:grpSp>
        <p:nvGrpSpPr>
          <p:cNvPr id="17" name="Group 17">
            <a:extLst>
              <a:ext uri="{FF2B5EF4-FFF2-40B4-BE49-F238E27FC236}">
                <a16:creationId xmlns:a16="http://schemas.microsoft.com/office/drawing/2014/main" id="{3BEE7328-51D4-0136-1CB5-D03DF0830FDA}"/>
              </a:ext>
            </a:extLst>
          </p:cNvPr>
          <p:cNvGrpSpPr/>
          <p:nvPr/>
        </p:nvGrpSpPr>
        <p:grpSpPr>
          <a:xfrm rot="8100000">
            <a:off x="5153737" y="3886846"/>
            <a:ext cx="1243189" cy="1243189"/>
            <a:chOff x="0" y="0"/>
            <a:chExt cx="1834985" cy="1834985"/>
          </a:xfrm>
        </p:grpSpPr>
        <p:sp>
          <p:nvSpPr>
            <p:cNvPr id="18" name="Freeform 18">
              <a:extLst>
                <a:ext uri="{FF2B5EF4-FFF2-40B4-BE49-F238E27FC236}">
                  <a16:creationId xmlns:a16="http://schemas.microsoft.com/office/drawing/2014/main" id="{1808A06E-BDD0-1AC7-F94B-69CF3B29C951}"/>
                </a:ext>
              </a:extLst>
            </p:cNvPr>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19" name="Group 19">
            <a:extLst>
              <a:ext uri="{FF2B5EF4-FFF2-40B4-BE49-F238E27FC236}">
                <a16:creationId xmlns:a16="http://schemas.microsoft.com/office/drawing/2014/main" id="{85DE1611-D642-0EAC-8669-F27D3D0BAAD8}"/>
              </a:ext>
            </a:extLst>
          </p:cNvPr>
          <p:cNvGrpSpPr/>
          <p:nvPr/>
        </p:nvGrpSpPr>
        <p:grpSpPr>
          <a:xfrm>
            <a:off x="5343140" y="4074932"/>
            <a:ext cx="867024" cy="867024"/>
            <a:chOff x="0" y="0"/>
            <a:chExt cx="1279754" cy="1279754"/>
          </a:xfrm>
        </p:grpSpPr>
        <p:sp>
          <p:nvSpPr>
            <p:cNvPr id="20" name="Freeform 20">
              <a:extLst>
                <a:ext uri="{FF2B5EF4-FFF2-40B4-BE49-F238E27FC236}">
                  <a16:creationId xmlns:a16="http://schemas.microsoft.com/office/drawing/2014/main" id="{7FC797A6-0866-4FFD-872A-CE39820FF220}"/>
                </a:ext>
              </a:extLst>
            </p:cNvPr>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21" name="Group 21">
            <a:extLst>
              <a:ext uri="{FF2B5EF4-FFF2-40B4-BE49-F238E27FC236}">
                <a16:creationId xmlns:a16="http://schemas.microsoft.com/office/drawing/2014/main" id="{0BB89FD4-A172-91E4-7FB7-07AEB659B122}"/>
              </a:ext>
            </a:extLst>
          </p:cNvPr>
          <p:cNvGrpSpPr/>
          <p:nvPr/>
        </p:nvGrpSpPr>
        <p:grpSpPr>
          <a:xfrm>
            <a:off x="5468753" y="4184326"/>
            <a:ext cx="642361" cy="642352"/>
            <a:chOff x="0" y="0"/>
            <a:chExt cx="948144" cy="948131"/>
          </a:xfrm>
        </p:grpSpPr>
        <p:sp>
          <p:nvSpPr>
            <p:cNvPr id="22" name="Freeform 22">
              <a:extLst>
                <a:ext uri="{FF2B5EF4-FFF2-40B4-BE49-F238E27FC236}">
                  <a16:creationId xmlns:a16="http://schemas.microsoft.com/office/drawing/2014/main" id="{332BED02-0E28-F152-E27F-18B3220396C0}"/>
                </a:ext>
              </a:extLst>
            </p:cNvPr>
            <p:cNvSpPr/>
            <p:nvPr/>
          </p:nvSpPr>
          <p:spPr>
            <a:xfrm>
              <a:off x="0" y="0"/>
              <a:ext cx="948182" cy="948182"/>
            </a:xfrm>
            <a:custGeom>
              <a:avLst/>
              <a:gdLst/>
              <a:ahLst/>
              <a:cxnLst/>
              <a:rect l="l" t="t" r="r" b="b"/>
              <a:pathLst>
                <a:path w="948182" h="948182">
                  <a:moveTo>
                    <a:pt x="0" y="0"/>
                  </a:moveTo>
                  <a:lnTo>
                    <a:pt x="948182" y="0"/>
                  </a:lnTo>
                  <a:lnTo>
                    <a:pt x="948182" y="948182"/>
                  </a:lnTo>
                  <a:lnTo>
                    <a:pt x="0" y="948182"/>
                  </a:lnTo>
                  <a:lnTo>
                    <a:pt x="0" y="0"/>
                  </a:lnTo>
                  <a:close/>
                </a:path>
              </a:pathLst>
            </a:custGeom>
            <a:blipFill>
              <a:blip r:embed="rId4"/>
              <a:stretch>
                <a:fillRect r="4" b="4"/>
              </a:stretch>
            </a:blipFill>
          </p:spPr>
          <p:txBody>
            <a:bodyPr/>
            <a:lstStyle/>
            <a:p>
              <a:endParaRPr lang="en-US"/>
            </a:p>
          </p:txBody>
        </p:sp>
      </p:grpSp>
      <p:grpSp>
        <p:nvGrpSpPr>
          <p:cNvPr id="23" name="Group 23">
            <a:extLst>
              <a:ext uri="{FF2B5EF4-FFF2-40B4-BE49-F238E27FC236}">
                <a16:creationId xmlns:a16="http://schemas.microsoft.com/office/drawing/2014/main" id="{250C18CE-7976-8915-31B4-52D9A9784B79}"/>
              </a:ext>
            </a:extLst>
          </p:cNvPr>
          <p:cNvGrpSpPr/>
          <p:nvPr/>
        </p:nvGrpSpPr>
        <p:grpSpPr>
          <a:xfrm rot="8100000">
            <a:off x="8621050" y="3854520"/>
            <a:ext cx="1243189" cy="1243189"/>
            <a:chOff x="0" y="0"/>
            <a:chExt cx="1834985" cy="1834985"/>
          </a:xfrm>
        </p:grpSpPr>
        <p:sp>
          <p:nvSpPr>
            <p:cNvPr id="24" name="Freeform 24">
              <a:extLst>
                <a:ext uri="{FF2B5EF4-FFF2-40B4-BE49-F238E27FC236}">
                  <a16:creationId xmlns:a16="http://schemas.microsoft.com/office/drawing/2014/main" id="{FE0FFAB1-6F62-3133-51E7-965942FB6812}"/>
                </a:ext>
              </a:extLst>
            </p:cNvPr>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25" name="Group 25">
            <a:extLst>
              <a:ext uri="{FF2B5EF4-FFF2-40B4-BE49-F238E27FC236}">
                <a16:creationId xmlns:a16="http://schemas.microsoft.com/office/drawing/2014/main" id="{5B47ADC2-DBAD-39C2-2675-AF00C2DD1FC1}"/>
              </a:ext>
            </a:extLst>
          </p:cNvPr>
          <p:cNvGrpSpPr/>
          <p:nvPr/>
        </p:nvGrpSpPr>
        <p:grpSpPr>
          <a:xfrm>
            <a:off x="8810454" y="4042607"/>
            <a:ext cx="867024" cy="867024"/>
            <a:chOff x="0" y="0"/>
            <a:chExt cx="1279754" cy="1279754"/>
          </a:xfrm>
        </p:grpSpPr>
        <p:sp>
          <p:nvSpPr>
            <p:cNvPr id="26" name="Freeform 26">
              <a:extLst>
                <a:ext uri="{FF2B5EF4-FFF2-40B4-BE49-F238E27FC236}">
                  <a16:creationId xmlns:a16="http://schemas.microsoft.com/office/drawing/2014/main" id="{37DF0CB4-0B07-CA82-9278-93338C87CA47}"/>
                </a:ext>
              </a:extLst>
            </p:cNvPr>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27" name="Group 27">
            <a:extLst>
              <a:ext uri="{FF2B5EF4-FFF2-40B4-BE49-F238E27FC236}">
                <a16:creationId xmlns:a16="http://schemas.microsoft.com/office/drawing/2014/main" id="{CDDA6CA6-DA9A-6E0C-978B-B887C667C320}"/>
              </a:ext>
            </a:extLst>
          </p:cNvPr>
          <p:cNvGrpSpPr/>
          <p:nvPr/>
        </p:nvGrpSpPr>
        <p:grpSpPr>
          <a:xfrm>
            <a:off x="8909014" y="4139610"/>
            <a:ext cx="667124" cy="667124"/>
            <a:chOff x="0" y="0"/>
            <a:chExt cx="984694" cy="984694"/>
          </a:xfrm>
        </p:grpSpPr>
        <p:sp>
          <p:nvSpPr>
            <p:cNvPr id="28" name="Freeform 28">
              <a:extLst>
                <a:ext uri="{FF2B5EF4-FFF2-40B4-BE49-F238E27FC236}">
                  <a16:creationId xmlns:a16="http://schemas.microsoft.com/office/drawing/2014/main" id="{BCA44B4B-4253-1DFC-9B25-33E36016F3AC}"/>
                </a:ext>
              </a:extLst>
            </p:cNvPr>
            <p:cNvSpPr/>
            <p:nvPr/>
          </p:nvSpPr>
          <p:spPr>
            <a:xfrm>
              <a:off x="0" y="0"/>
              <a:ext cx="984758" cy="984758"/>
            </a:xfrm>
            <a:custGeom>
              <a:avLst/>
              <a:gdLst/>
              <a:ahLst/>
              <a:cxnLst/>
              <a:rect l="l" t="t" r="r" b="b"/>
              <a:pathLst>
                <a:path w="984758" h="984758">
                  <a:moveTo>
                    <a:pt x="0" y="0"/>
                  </a:moveTo>
                  <a:lnTo>
                    <a:pt x="984758" y="0"/>
                  </a:lnTo>
                  <a:lnTo>
                    <a:pt x="984758" y="984758"/>
                  </a:lnTo>
                  <a:lnTo>
                    <a:pt x="0" y="984758"/>
                  </a:lnTo>
                  <a:lnTo>
                    <a:pt x="0" y="0"/>
                  </a:lnTo>
                  <a:close/>
                </a:path>
              </a:pathLst>
            </a:custGeom>
            <a:blipFill>
              <a:blip r:embed="rId5"/>
              <a:stretch>
                <a:fillRect r="6" b="6"/>
              </a:stretch>
            </a:blipFill>
          </p:spPr>
          <p:txBody>
            <a:bodyPr/>
            <a:lstStyle/>
            <a:p>
              <a:endParaRPr lang="en-US"/>
            </a:p>
          </p:txBody>
        </p:sp>
      </p:grpSp>
      <p:sp>
        <p:nvSpPr>
          <p:cNvPr id="29" name="Freeform 29">
            <a:extLst>
              <a:ext uri="{FF2B5EF4-FFF2-40B4-BE49-F238E27FC236}">
                <a16:creationId xmlns:a16="http://schemas.microsoft.com/office/drawing/2014/main" id="{DE090C39-9909-4F65-9E48-B0A23C6941CF}"/>
              </a:ext>
            </a:extLst>
          </p:cNvPr>
          <p:cNvSpPr/>
          <p:nvPr/>
        </p:nvSpPr>
        <p:spPr>
          <a:xfrm>
            <a:off x="12593436" y="5922022"/>
            <a:ext cx="205717" cy="205717"/>
          </a:xfrm>
          <a:custGeom>
            <a:avLst/>
            <a:gdLst/>
            <a:ahLst/>
            <a:cxnLst/>
            <a:rect l="l" t="t" r="r" b="b"/>
            <a:pathLst>
              <a:path w="205717" h="205717">
                <a:moveTo>
                  <a:pt x="0" y="0"/>
                </a:moveTo>
                <a:lnTo>
                  <a:pt x="205717" y="0"/>
                </a:lnTo>
                <a:lnTo>
                  <a:pt x="205717"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0" name="TextBox 30">
            <a:extLst>
              <a:ext uri="{FF2B5EF4-FFF2-40B4-BE49-F238E27FC236}">
                <a16:creationId xmlns:a16="http://schemas.microsoft.com/office/drawing/2014/main" id="{A128AAE7-E9C2-6D51-AFB6-CA7A27FAF620}"/>
              </a:ext>
            </a:extLst>
          </p:cNvPr>
          <p:cNvSpPr txBox="1"/>
          <p:nvPr/>
        </p:nvSpPr>
        <p:spPr>
          <a:xfrm>
            <a:off x="11699240" y="7265476"/>
            <a:ext cx="2065549" cy="1028700"/>
          </a:xfrm>
          <a:prstGeom prst="rect">
            <a:avLst/>
          </a:prstGeom>
        </p:spPr>
        <p:txBody>
          <a:bodyPr lIns="0" tIns="0" rIns="0" bIns="0" rtlCol="0" anchor="t">
            <a:spAutoFit/>
          </a:bodyPr>
          <a:lstStyle/>
          <a:p>
            <a:pPr algn="ctr">
              <a:lnSpc>
                <a:spcPts val="2071"/>
              </a:lnSpc>
            </a:pPr>
            <a:r>
              <a:rPr lang="en-US" sz="1725" b="1">
                <a:solidFill>
                  <a:srgbClr val="002395"/>
                </a:solidFill>
                <a:latin typeface="Barlow Semi-Bold"/>
                <a:ea typeface="Barlow Semi-Bold"/>
                <a:cs typeface="Barlow Semi-Bold"/>
                <a:sym typeface="Barlow Semi-Bold"/>
              </a:rPr>
              <a:t>Development</a:t>
            </a:r>
          </a:p>
          <a:p>
            <a:pPr algn="ctr">
              <a:lnSpc>
                <a:spcPts val="2071"/>
              </a:lnSpc>
            </a:pPr>
            <a:r>
              <a:rPr lang="en-US" sz="1725" b="1">
                <a:solidFill>
                  <a:srgbClr val="002395"/>
                </a:solidFill>
                <a:latin typeface="Barlow Semi-Bold"/>
                <a:ea typeface="Barlow Semi-Bold"/>
                <a:cs typeface="Barlow Semi-Bold"/>
                <a:sym typeface="Barlow Semi-Bold"/>
              </a:rPr>
              <a:t>Public consultation</a:t>
            </a:r>
          </a:p>
          <a:p>
            <a:pPr algn="ctr">
              <a:lnSpc>
                <a:spcPts val="2071"/>
              </a:lnSpc>
            </a:pPr>
            <a:r>
              <a:rPr lang="en-US" sz="1725" b="1">
                <a:solidFill>
                  <a:srgbClr val="002395"/>
                </a:solidFill>
                <a:latin typeface="Barlow Semi-Bold"/>
                <a:ea typeface="Barlow Semi-Bold"/>
                <a:cs typeface="Barlow Semi-Bold"/>
                <a:sym typeface="Barlow Semi-Bold"/>
              </a:rPr>
              <a:t>Feasibility study </a:t>
            </a:r>
          </a:p>
          <a:p>
            <a:pPr algn="ctr">
              <a:lnSpc>
                <a:spcPts val="2071"/>
              </a:lnSpc>
            </a:pPr>
            <a:r>
              <a:rPr lang="en-US" sz="1725" b="1">
                <a:solidFill>
                  <a:srgbClr val="002395"/>
                </a:solidFill>
                <a:latin typeface="Barlow Semi-Bold"/>
                <a:ea typeface="Barlow Semi-Bold"/>
                <a:cs typeface="Barlow Semi-Bold"/>
                <a:sym typeface="Barlow Semi-Bold"/>
              </a:rPr>
              <a:t>Land use planning</a:t>
            </a:r>
          </a:p>
        </p:txBody>
      </p:sp>
      <p:sp>
        <p:nvSpPr>
          <p:cNvPr id="31" name="TextBox 31">
            <a:extLst>
              <a:ext uri="{FF2B5EF4-FFF2-40B4-BE49-F238E27FC236}">
                <a16:creationId xmlns:a16="http://schemas.microsoft.com/office/drawing/2014/main" id="{6FAC9F11-6797-13BE-1FBB-7E73008D1093}"/>
              </a:ext>
            </a:extLst>
          </p:cNvPr>
          <p:cNvSpPr txBox="1"/>
          <p:nvPr/>
        </p:nvSpPr>
        <p:spPr>
          <a:xfrm>
            <a:off x="11536604" y="6437626"/>
            <a:ext cx="2346561" cy="663441"/>
          </a:xfrm>
          <a:prstGeom prst="rect">
            <a:avLst/>
          </a:prstGeom>
        </p:spPr>
        <p:txBody>
          <a:bodyPr lIns="0" tIns="0" rIns="0" bIns="0" rtlCol="0" anchor="t">
            <a:spAutoFit/>
          </a:bodyPr>
          <a:lstStyle/>
          <a:p>
            <a:pPr algn="ctr">
              <a:lnSpc>
                <a:spcPts val="2601"/>
              </a:lnSpc>
            </a:pPr>
            <a:r>
              <a:rPr lang="en-US" sz="2167" b="1">
                <a:solidFill>
                  <a:srgbClr val="03ABED"/>
                </a:solidFill>
                <a:latin typeface="Barlow Bold"/>
                <a:ea typeface="Barlow Bold"/>
                <a:cs typeface="Barlow Bold"/>
                <a:sym typeface="Barlow Bold"/>
              </a:rPr>
              <a:t>Ohrid Lake Management Plan</a:t>
            </a:r>
          </a:p>
        </p:txBody>
      </p:sp>
      <p:grpSp>
        <p:nvGrpSpPr>
          <p:cNvPr id="32" name="Group 32">
            <a:extLst>
              <a:ext uri="{FF2B5EF4-FFF2-40B4-BE49-F238E27FC236}">
                <a16:creationId xmlns:a16="http://schemas.microsoft.com/office/drawing/2014/main" id="{A2AF2C06-E8A2-77B5-B5EF-0FDF4FF98625}"/>
              </a:ext>
            </a:extLst>
          </p:cNvPr>
          <p:cNvGrpSpPr/>
          <p:nvPr/>
        </p:nvGrpSpPr>
        <p:grpSpPr>
          <a:xfrm rot="8100000">
            <a:off x="12088363" y="3820310"/>
            <a:ext cx="1243189" cy="1243189"/>
            <a:chOff x="0" y="0"/>
            <a:chExt cx="1834985" cy="1834985"/>
          </a:xfrm>
        </p:grpSpPr>
        <p:sp>
          <p:nvSpPr>
            <p:cNvPr id="33" name="Freeform 33">
              <a:extLst>
                <a:ext uri="{FF2B5EF4-FFF2-40B4-BE49-F238E27FC236}">
                  <a16:creationId xmlns:a16="http://schemas.microsoft.com/office/drawing/2014/main" id="{0FCEAF9D-4A49-720E-EC82-1DF2E4D652E0}"/>
                </a:ext>
              </a:extLst>
            </p:cNvPr>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34" name="Group 34">
            <a:extLst>
              <a:ext uri="{FF2B5EF4-FFF2-40B4-BE49-F238E27FC236}">
                <a16:creationId xmlns:a16="http://schemas.microsoft.com/office/drawing/2014/main" id="{523D9432-E4B7-47E0-CEE4-1D7337C5E45F}"/>
              </a:ext>
            </a:extLst>
          </p:cNvPr>
          <p:cNvGrpSpPr/>
          <p:nvPr/>
        </p:nvGrpSpPr>
        <p:grpSpPr>
          <a:xfrm>
            <a:off x="12277758" y="4008388"/>
            <a:ext cx="867024" cy="867024"/>
            <a:chOff x="0" y="0"/>
            <a:chExt cx="1279754" cy="1279754"/>
          </a:xfrm>
        </p:grpSpPr>
        <p:sp>
          <p:nvSpPr>
            <p:cNvPr id="35" name="Freeform 35">
              <a:extLst>
                <a:ext uri="{FF2B5EF4-FFF2-40B4-BE49-F238E27FC236}">
                  <a16:creationId xmlns:a16="http://schemas.microsoft.com/office/drawing/2014/main" id="{5DB9458D-E74E-1822-4F4C-9F0DDBB52887}"/>
                </a:ext>
              </a:extLst>
            </p:cNvPr>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36" name="Group 36">
            <a:extLst>
              <a:ext uri="{FF2B5EF4-FFF2-40B4-BE49-F238E27FC236}">
                <a16:creationId xmlns:a16="http://schemas.microsoft.com/office/drawing/2014/main" id="{D2CED71A-2AB5-5586-0B24-3AE0B329EEDD}"/>
              </a:ext>
            </a:extLst>
          </p:cNvPr>
          <p:cNvGrpSpPr/>
          <p:nvPr/>
        </p:nvGrpSpPr>
        <p:grpSpPr>
          <a:xfrm>
            <a:off x="12376319" y="4105400"/>
            <a:ext cx="667124" cy="667124"/>
            <a:chOff x="0" y="0"/>
            <a:chExt cx="984694" cy="984694"/>
          </a:xfrm>
        </p:grpSpPr>
        <p:sp>
          <p:nvSpPr>
            <p:cNvPr id="37" name="Freeform 37">
              <a:extLst>
                <a:ext uri="{FF2B5EF4-FFF2-40B4-BE49-F238E27FC236}">
                  <a16:creationId xmlns:a16="http://schemas.microsoft.com/office/drawing/2014/main" id="{92F9F38B-FAD9-5523-C7EE-7CC2277770E1}"/>
                </a:ext>
              </a:extLst>
            </p:cNvPr>
            <p:cNvSpPr/>
            <p:nvPr/>
          </p:nvSpPr>
          <p:spPr>
            <a:xfrm>
              <a:off x="0" y="0"/>
              <a:ext cx="984758" cy="984758"/>
            </a:xfrm>
            <a:custGeom>
              <a:avLst/>
              <a:gdLst/>
              <a:ahLst/>
              <a:cxnLst/>
              <a:rect l="l" t="t" r="r" b="b"/>
              <a:pathLst>
                <a:path w="984758" h="984758">
                  <a:moveTo>
                    <a:pt x="0" y="0"/>
                  </a:moveTo>
                  <a:lnTo>
                    <a:pt x="984758" y="0"/>
                  </a:lnTo>
                  <a:lnTo>
                    <a:pt x="984758" y="984758"/>
                  </a:lnTo>
                  <a:lnTo>
                    <a:pt x="0" y="984758"/>
                  </a:lnTo>
                  <a:lnTo>
                    <a:pt x="0" y="0"/>
                  </a:lnTo>
                  <a:close/>
                </a:path>
              </a:pathLst>
            </a:custGeom>
            <a:blipFill>
              <a:blip r:embed="rId5"/>
              <a:stretch>
                <a:fillRect r="6" b="6"/>
              </a:stretch>
            </a:blipFill>
          </p:spPr>
          <p:txBody>
            <a:bodyPr/>
            <a:lstStyle/>
            <a:p>
              <a:endParaRPr lang="en-US"/>
            </a:p>
          </p:txBody>
        </p:sp>
      </p:grpSp>
      <p:sp>
        <p:nvSpPr>
          <p:cNvPr id="38" name="Freeform 38">
            <a:extLst>
              <a:ext uri="{FF2B5EF4-FFF2-40B4-BE49-F238E27FC236}">
                <a16:creationId xmlns:a16="http://schemas.microsoft.com/office/drawing/2014/main" id="{156F0E76-D8BC-8281-7AA8-3821FCB068C4}"/>
              </a:ext>
            </a:extLst>
          </p:cNvPr>
          <p:cNvSpPr/>
          <p:nvPr/>
        </p:nvSpPr>
        <p:spPr>
          <a:xfrm>
            <a:off x="16056301" y="5843569"/>
            <a:ext cx="205717" cy="205717"/>
          </a:xfrm>
          <a:custGeom>
            <a:avLst/>
            <a:gdLst/>
            <a:ahLst/>
            <a:cxnLst/>
            <a:rect l="l" t="t" r="r" b="b"/>
            <a:pathLst>
              <a:path w="205717" h="205717">
                <a:moveTo>
                  <a:pt x="0" y="0"/>
                </a:moveTo>
                <a:lnTo>
                  <a:pt x="205717" y="0"/>
                </a:lnTo>
                <a:lnTo>
                  <a:pt x="205717"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9" name="TextBox 39">
            <a:extLst>
              <a:ext uri="{FF2B5EF4-FFF2-40B4-BE49-F238E27FC236}">
                <a16:creationId xmlns:a16="http://schemas.microsoft.com/office/drawing/2014/main" id="{35F26301-E761-ED6D-DD17-5A84EEF4C114}"/>
              </a:ext>
            </a:extLst>
          </p:cNvPr>
          <p:cNvSpPr txBox="1"/>
          <p:nvPr/>
        </p:nvSpPr>
        <p:spPr>
          <a:xfrm>
            <a:off x="15193751" y="7275086"/>
            <a:ext cx="2065549" cy="771525"/>
          </a:xfrm>
          <a:prstGeom prst="rect">
            <a:avLst/>
          </a:prstGeom>
        </p:spPr>
        <p:txBody>
          <a:bodyPr lIns="0" tIns="0" rIns="0" bIns="0" rtlCol="0" anchor="t">
            <a:spAutoFit/>
          </a:bodyPr>
          <a:lstStyle/>
          <a:p>
            <a:pPr algn="ctr">
              <a:lnSpc>
                <a:spcPts val="2071"/>
              </a:lnSpc>
            </a:pPr>
            <a:r>
              <a:rPr lang="en-US" sz="1725" b="1">
                <a:solidFill>
                  <a:srgbClr val="002395"/>
                </a:solidFill>
                <a:latin typeface="Barlow Semi-Bold"/>
                <a:ea typeface="Barlow Semi-Bold"/>
                <a:cs typeface="Barlow Semi-Bold"/>
                <a:sym typeface="Barlow Semi-Bold"/>
              </a:rPr>
              <a:t>Large carnivores</a:t>
            </a:r>
          </a:p>
          <a:p>
            <a:pPr algn="ctr">
              <a:lnSpc>
                <a:spcPts val="2071"/>
              </a:lnSpc>
            </a:pPr>
            <a:r>
              <a:rPr lang="en-US" sz="1725" b="1">
                <a:solidFill>
                  <a:srgbClr val="002395"/>
                </a:solidFill>
                <a:latin typeface="Barlow Semi-Bold"/>
                <a:ea typeface="Barlow Semi-Bold"/>
                <a:cs typeface="Barlow Semi-Bold"/>
                <a:sym typeface="Barlow Semi-Bold"/>
              </a:rPr>
              <a:t>Two sites piloting </a:t>
            </a:r>
          </a:p>
          <a:p>
            <a:pPr algn="ctr">
              <a:lnSpc>
                <a:spcPts val="2071"/>
              </a:lnSpc>
            </a:pPr>
            <a:r>
              <a:rPr lang="en-US" sz="1725" b="1">
                <a:solidFill>
                  <a:srgbClr val="002395"/>
                </a:solidFill>
                <a:latin typeface="Barlow Semi-Bold"/>
                <a:ea typeface="Barlow Semi-Bold"/>
                <a:cs typeface="Barlow Semi-Bold"/>
                <a:sym typeface="Barlow Semi-Bold"/>
              </a:rPr>
              <a:t>Recommendations</a:t>
            </a:r>
          </a:p>
        </p:txBody>
      </p:sp>
      <p:sp>
        <p:nvSpPr>
          <p:cNvPr id="40" name="TextBox 40">
            <a:extLst>
              <a:ext uri="{FF2B5EF4-FFF2-40B4-BE49-F238E27FC236}">
                <a16:creationId xmlns:a16="http://schemas.microsoft.com/office/drawing/2014/main" id="{0E69B4FF-2BAB-7C71-F34B-1F6525022FAE}"/>
              </a:ext>
            </a:extLst>
          </p:cNvPr>
          <p:cNvSpPr txBox="1"/>
          <p:nvPr/>
        </p:nvSpPr>
        <p:spPr>
          <a:xfrm>
            <a:off x="15103011" y="6481490"/>
            <a:ext cx="2065549" cy="663441"/>
          </a:xfrm>
          <a:prstGeom prst="rect">
            <a:avLst/>
          </a:prstGeom>
        </p:spPr>
        <p:txBody>
          <a:bodyPr lIns="0" tIns="0" rIns="0" bIns="0" rtlCol="0" anchor="t">
            <a:spAutoFit/>
          </a:bodyPr>
          <a:lstStyle/>
          <a:p>
            <a:pPr algn="ctr">
              <a:lnSpc>
                <a:spcPts val="2601"/>
              </a:lnSpc>
            </a:pPr>
            <a:r>
              <a:rPr lang="en-US" sz="2167" b="1">
                <a:solidFill>
                  <a:srgbClr val="03ABED"/>
                </a:solidFill>
                <a:latin typeface="Barlow Bold"/>
                <a:ea typeface="Barlow Bold"/>
                <a:cs typeface="Barlow Bold"/>
                <a:sym typeface="Barlow Bold"/>
              </a:rPr>
              <a:t>MAK-NEN</a:t>
            </a:r>
          </a:p>
          <a:p>
            <a:pPr algn="ctr">
              <a:lnSpc>
                <a:spcPts val="2601"/>
              </a:lnSpc>
            </a:pPr>
            <a:r>
              <a:rPr lang="en-US" sz="2167" b="1">
                <a:solidFill>
                  <a:srgbClr val="03ABED"/>
                </a:solidFill>
                <a:latin typeface="Barlow Bold"/>
                <a:ea typeface="Barlow Bold"/>
                <a:cs typeface="Barlow Bold"/>
                <a:sym typeface="Barlow Bold"/>
              </a:rPr>
              <a:t>Bio-corridors</a:t>
            </a:r>
          </a:p>
        </p:txBody>
      </p:sp>
      <p:grpSp>
        <p:nvGrpSpPr>
          <p:cNvPr id="41" name="Group 41">
            <a:extLst>
              <a:ext uri="{FF2B5EF4-FFF2-40B4-BE49-F238E27FC236}">
                <a16:creationId xmlns:a16="http://schemas.microsoft.com/office/drawing/2014/main" id="{85E0F6FF-7889-2002-0D64-212778EA9BBF}"/>
              </a:ext>
            </a:extLst>
          </p:cNvPr>
          <p:cNvGrpSpPr/>
          <p:nvPr/>
        </p:nvGrpSpPr>
        <p:grpSpPr>
          <a:xfrm rot="8100000">
            <a:off x="15537633" y="3851577"/>
            <a:ext cx="1243189" cy="1243189"/>
            <a:chOff x="0" y="0"/>
            <a:chExt cx="1834985" cy="1834985"/>
          </a:xfrm>
        </p:grpSpPr>
        <p:sp>
          <p:nvSpPr>
            <p:cNvPr id="42" name="Freeform 42">
              <a:extLst>
                <a:ext uri="{FF2B5EF4-FFF2-40B4-BE49-F238E27FC236}">
                  <a16:creationId xmlns:a16="http://schemas.microsoft.com/office/drawing/2014/main" id="{0EB03D02-BC37-6623-790C-794BC9F9C637}"/>
                </a:ext>
              </a:extLst>
            </p:cNvPr>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43" name="Group 43">
            <a:extLst>
              <a:ext uri="{FF2B5EF4-FFF2-40B4-BE49-F238E27FC236}">
                <a16:creationId xmlns:a16="http://schemas.microsoft.com/office/drawing/2014/main" id="{CB50509B-8EDD-AD00-D469-7E0303BDB326}"/>
              </a:ext>
            </a:extLst>
          </p:cNvPr>
          <p:cNvGrpSpPr/>
          <p:nvPr/>
        </p:nvGrpSpPr>
        <p:grpSpPr>
          <a:xfrm>
            <a:off x="15727037" y="4039664"/>
            <a:ext cx="867024" cy="867024"/>
            <a:chOff x="0" y="0"/>
            <a:chExt cx="1279754" cy="1279754"/>
          </a:xfrm>
        </p:grpSpPr>
        <p:sp>
          <p:nvSpPr>
            <p:cNvPr id="44" name="Freeform 44">
              <a:extLst>
                <a:ext uri="{FF2B5EF4-FFF2-40B4-BE49-F238E27FC236}">
                  <a16:creationId xmlns:a16="http://schemas.microsoft.com/office/drawing/2014/main" id="{1E92842C-5663-6D15-5AA2-A7F7BD3088E4}"/>
                </a:ext>
              </a:extLst>
            </p:cNvPr>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45" name="Group 45">
            <a:extLst>
              <a:ext uri="{FF2B5EF4-FFF2-40B4-BE49-F238E27FC236}">
                <a16:creationId xmlns:a16="http://schemas.microsoft.com/office/drawing/2014/main" id="{D0C4F674-412A-7E87-8CAE-BCB4390369B9}"/>
              </a:ext>
            </a:extLst>
          </p:cNvPr>
          <p:cNvGrpSpPr/>
          <p:nvPr/>
        </p:nvGrpSpPr>
        <p:grpSpPr>
          <a:xfrm>
            <a:off x="15825597" y="4136667"/>
            <a:ext cx="667124" cy="667124"/>
            <a:chOff x="0" y="0"/>
            <a:chExt cx="984694" cy="984694"/>
          </a:xfrm>
        </p:grpSpPr>
        <p:sp>
          <p:nvSpPr>
            <p:cNvPr id="46" name="Freeform 46">
              <a:extLst>
                <a:ext uri="{FF2B5EF4-FFF2-40B4-BE49-F238E27FC236}">
                  <a16:creationId xmlns:a16="http://schemas.microsoft.com/office/drawing/2014/main" id="{F75A866C-ADE6-5727-E32C-714E225A66EF}"/>
                </a:ext>
              </a:extLst>
            </p:cNvPr>
            <p:cNvSpPr/>
            <p:nvPr/>
          </p:nvSpPr>
          <p:spPr>
            <a:xfrm>
              <a:off x="0" y="0"/>
              <a:ext cx="984758" cy="984758"/>
            </a:xfrm>
            <a:custGeom>
              <a:avLst/>
              <a:gdLst/>
              <a:ahLst/>
              <a:cxnLst/>
              <a:rect l="l" t="t" r="r" b="b"/>
              <a:pathLst>
                <a:path w="984758" h="984758">
                  <a:moveTo>
                    <a:pt x="0" y="0"/>
                  </a:moveTo>
                  <a:lnTo>
                    <a:pt x="984758" y="0"/>
                  </a:lnTo>
                  <a:lnTo>
                    <a:pt x="984758" y="984758"/>
                  </a:lnTo>
                  <a:lnTo>
                    <a:pt x="0" y="984758"/>
                  </a:lnTo>
                  <a:lnTo>
                    <a:pt x="0" y="0"/>
                  </a:lnTo>
                  <a:close/>
                </a:path>
              </a:pathLst>
            </a:custGeom>
            <a:blipFill>
              <a:blip r:embed="rId5"/>
              <a:stretch>
                <a:fillRect r="6" b="6"/>
              </a:stretch>
            </a:blipFill>
          </p:spPr>
          <p:txBody>
            <a:bodyPr/>
            <a:lstStyle/>
            <a:p>
              <a:endParaRPr lang="en-US"/>
            </a:p>
          </p:txBody>
        </p:sp>
      </p:grpSp>
      <p:sp>
        <p:nvSpPr>
          <p:cNvPr id="47" name="Freeform 47">
            <a:extLst>
              <a:ext uri="{FF2B5EF4-FFF2-40B4-BE49-F238E27FC236}">
                <a16:creationId xmlns:a16="http://schemas.microsoft.com/office/drawing/2014/main" id="{1DB5BCD6-FE1D-AA32-CEC2-0A51316C79B4}"/>
              </a:ext>
            </a:extLst>
          </p:cNvPr>
          <p:cNvSpPr/>
          <p:nvPr/>
        </p:nvSpPr>
        <p:spPr>
          <a:xfrm>
            <a:off x="2234991" y="8564583"/>
            <a:ext cx="205717" cy="205717"/>
          </a:xfrm>
          <a:custGeom>
            <a:avLst/>
            <a:gdLst/>
            <a:ahLst/>
            <a:cxnLst/>
            <a:rect l="l" t="t" r="r" b="b"/>
            <a:pathLst>
              <a:path w="205717" h="205717">
                <a:moveTo>
                  <a:pt x="0" y="0"/>
                </a:moveTo>
                <a:lnTo>
                  <a:pt x="205717" y="0"/>
                </a:lnTo>
                <a:lnTo>
                  <a:pt x="205717"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8" name="Freeform 48">
            <a:extLst>
              <a:ext uri="{FF2B5EF4-FFF2-40B4-BE49-F238E27FC236}">
                <a16:creationId xmlns:a16="http://schemas.microsoft.com/office/drawing/2014/main" id="{FA5DE738-12C5-1C86-A746-56580F62FAA2}"/>
              </a:ext>
            </a:extLst>
          </p:cNvPr>
          <p:cNvSpPr/>
          <p:nvPr/>
        </p:nvSpPr>
        <p:spPr>
          <a:xfrm>
            <a:off x="5493240" y="8459733"/>
            <a:ext cx="205717" cy="205717"/>
          </a:xfrm>
          <a:custGeom>
            <a:avLst/>
            <a:gdLst/>
            <a:ahLst/>
            <a:cxnLst/>
            <a:rect l="l" t="t" r="r" b="b"/>
            <a:pathLst>
              <a:path w="205717" h="205717">
                <a:moveTo>
                  <a:pt x="0" y="0"/>
                </a:moveTo>
                <a:lnTo>
                  <a:pt x="205717" y="0"/>
                </a:lnTo>
                <a:lnTo>
                  <a:pt x="205717"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9" name="Freeform 49">
            <a:extLst>
              <a:ext uri="{FF2B5EF4-FFF2-40B4-BE49-F238E27FC236}">
                <a16:creationId xmlns:a16="http://schemas.microsoft.com/office/drawing/2014/main" id="{9AF3EEAF-CAFF-33EB-2659-FC2C409CF928}"/>
              </a:ext>
            </a:extLst>
          </p:cNvPr>
          <p:cNvSpPr/>
          <p:nvPr/>
        </p:nvSpPr>
        <p:spPr>
          <a:xfrm>
            <a:off x="9174198" y="8607092"/>
            <a:ext cx="205717" cy="205717"/>
          </a:xfrm>
          <a:custGeom>
            <a:avLst/>
            <a:gdLst/>
            <a:ahLst/>
            <a:cxnLst/>
            <a:rect l="l" t="t" r="r" b="b"/>
            <a:pathLst>
              <a:path w="205717" h="205717">
                <a:moveTo>
                  <a:pt x="0" y="0"/>
                </a:moveTo>
                <a:lnTo>
                  <a:pt x="205717" y="0"/>
                </a:lnTo>
                <a:lnTo>
                  <a:pt x="205717"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0" name="Freeform 50">
            <a:extLst>
              <a:ext uri="{FF2B5EF4-FFF2-40B4-BE49-F238E27FC236}">
                <a16:creationId xmlns:a16="http://schemas.microsoft.com/office/drawing/2014/main" id="{3541B555-ECBD-3523-B7F1-5BC7299D1EED}"/>
              </a:ext>
            </a:extLst>
          </p:cNvPr>
          <p:cNvSpPr/>
          <p:nvPr/>
        </p:nvSpPr>
        <p:spPr>
          <a:xfrm>
            <a:off x="12855157" y="8504234"/>
            <a:ext cx="205717" cy="205717"/>
          </a:xfrm>
          <a:custGeom>
            <a:avLst/>
            <a:gdLst/>
            <a:ahLst/>
            <a:cxnLst/>
            <a:rect l="l" t="t" r="r" b="b"/>
            <a:pathLst>
              <a:path w="205717" h="205717">
                <a:moveTo>
                  <a:pt x="0" y="0"/>
                </a:moveTo>
                <a:lnTo>
                  <a:pt x="205717" y="0"/>
                </a:lnTo>
                <a:lnTo>
                  <a:pt x="205717"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51" name="Freeform 51">
            <a:extLst>
              <a:ext uri="{FF2B5EF4-FFF2-40B4-BE49-F238E27FC236}">
                <a16:creationId xmlns:a16="http://schemas.microsoft.com/office/drawing/2014/main" id="{4D2C5AA1-7437-B779-4190-96620C0AE4E0}"/>
              </a:ext>
            </a:extLst>
          </p:cNvPr>
          <p:cNvSpPr/>
          <p:nvPr/>
        </p:nvSpPr>
        <p:spPr>
          <a:xfrm>
            <a:off x="16085890" y="8459733"/>
            <a:ext cx="205717" cy="205717"/>
          </a:xfrm>
          <a:custGeom>
            <a:avLst/>
            <a:gdLst/>
            <a:ahLst/>
            <a:cxnLst/>
            <a:rect l="l" t="t" r="r" b="b"/>
            <a:pathLst>
              <a:path w="205717" h="205717">
                <a:moveTo>
                  <a:pt x="0" y="0"/>
                </a:moveTo>
                <a:lnTo>
                  <a:pt x="205717" y="0"/>
                </a:lnTo>
                <a:lnTo>
                  <a:pt x="205717" y="205717"/>
                </a:lnTo>
                <a:lnTo>
                  <a:pt x="0" y="20571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52" name="Group 52">
            <a:extLst>
              <a:ext uri="{FF2B5EF4-FFF2-40B4-BE49-F238E27FC236}">
                <a16:creationId xmlns:a16="http://schemas.microsoft.com/office/drawing/2014/main" id="{7F720C65-DCE0-61AF-C0DB-BF7B3D404194}"/>
              </a:ext>
            </a:extLst>
          </p:cNvPr>
          <p:cNvGrpSpPr/>
          <p:nvPr/>
        </p:nvGrpSpPr>
        <p:grpSpPr>
          <a:xfrm>
            <a:off x="0" y="0"/>
            <a:ext cx="18288000" cy="2571750"/>
            <a:chOff x="0" y="0"/>
            <a:chExt cx="4816593" cy="677333"/>
          </a:xfrm>
        </p:grpSpPr>
        <p:sp>
          <p:nvSpPr>
            <p:cNvPr id="53" name="Freeform 53">
              <a:extLst>
                <a:ext uri="{FF2B5EF4-FFF2-40B4-BE49-F238E27FC236}">
                  <a16:creationId xmlns:a16="http://schemas.microsoft.com/office/drawing/2014/main" id="{81C4A6B3-28F0-5672-D0E8-B15E7D0C5497}"/>
                </a:ext>
              </a:extLst>
            </p:cNvPr>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54" name="TextBox 54">
              <a:extLst>
                <a:ext uri="{FF2B5EF4-FFF2-40B4-BE49-F238E27FC236}">
                  <a16:creationId xmlns:a16="http://schemas.microsoft.com/office/drawing/2014/main" id="{A83A7966-C41C-E388-CC76-408B7D16C24B}"/>
                </a:ext>
              </a:extLst>
            </p:cNvPr>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55" name="Group 55">
            <a:extLst>
              <a:ext uri="{FF2B5EF4-FFF2-40B4-BE49-F238E27FC236}">
                <a16:creationId xmlns:a16="http://schemas.microsoft.com/office/drawing/2014/main" id="{9A50B590-725B-71DF-95B6-95B90E47335A}"/>
              </a:ext>
            </a:extLst>
          </p:cNvPr>
          <p:cNvGrpSpPr/>
          <p:nvPr/>
        </p:nvGrpSpPr>
        <p:grpSpPr>
          <a:xfrm>
            <a:off x="14804679" y="419418"/>
            <a:ext cx="2454621" cy="1732915"/>
            <a:chOff x="0" y="0"/>
            <a:chExt cx="1759826" cy="1242403"/>
          </a:xfrm>
        </p:grpSpPr>
        <p:sp>
          <p:nvSpPr>
            <p:cNvPr id="56" name="Freeform 56">
              <a:extLst>
                <a:ext uri="{FF2B5EF4-FFF2-40B4-BE49-F238E27FC236}">
                  <a16:creationId xmlns:a16="http://schemas.microsoft.com/office/drawing/2014/main" id="{376D1014-B289-C64D-DC93-F3BD0CE9DCB7}"/>
                </a:ext>
              </a:extLst>
            </p:cNvPr>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6"/>
              <a:stretch>
                <a:fillRect b="-1805"/>
              </a:stretch>
            </a:blipFill>
          </p:spPr>
          <p:txBody>
            <a:bodyPr/>
            <a:lstStyle/>
            <a:p>
              <a:endParaRPr lang="en-US"/>
            </a:p>
          </p:txBody>
        </p:sp>
      </p:grpSp>
      <p:sp>
        <p:nvSpPr>
          <p:cNvPr id="57" name="TextBox 57">
            <a:extLst>
              <a:ext uri="{FF2B5EF4-FFF2-40B4-BE49-F238E27FC236}">
                <a16:creationId xmlns:a16="http://schemas.microsoft.com/office/drawing/2014/main" id="{BCD1AA02-826D-B9E5-0117-B5C1DA9224FD}"/>
              </a:ext>
            </a:extLst>
          </p:cNvPr>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NORTH MACEDONIA</a:t>
            </a:r>
          </a:p>
        </p:txBody>
      </p:sp>
    </p:spTree>
    <p:extLst>
      <p:ext uri="{BB962C8B-B14F-4D97-AF65-F5344CB8AC3E}">
        <p14:creationId xmlns:p14="http://schemas.microsoft.com/office/powerpoint/2010/main" val="3133249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a:extLst>
            <a:ext uri="{FF2B5EF4-FFF2-40B4-BE49-F238E27FC236}">
              <a16:creationId xmlns:a16="http://schemas.microsoft.com/office/drawing/2014/main" id="{EEE52AD9-9DB5-9A4D-CA55-25B5DCBBABDE}"/>
            </a:ext>
          </a:extLst>
        </p:cNvPr>
        <p:cNvGrpSpPr/>
        <p:nvPr/>
      </p:nvGrpSpPr>
      <p:grpSpPr>
        <a:xfrm>
          <a:off x="0" y="0"/>
          <a:ext cx="0" cy="0"/>
          <a:chOff x="0" y="0"/>
          <a:chExt cx="0" cy="0"/>
        </a:xfrm>
      </p:grpSpPr>
      <p:grpSp>
        <p:nvGrpSpPr>
          <p:cNvPr id="17" name="Group 17">
            <a:extLst>
              <a:ext uri="{FF2B5EF4-FFF2-40B4-BE49-F238E27FC236}">
                <a16:creationId xmlns:a16="http://schemas.microsoft.com/office/drawing/2014/main" id="{C8BB83C9-0506-EADD-16AC-0522B591CE9E}"/>
              </a:ext>
            </a:extLst>
          </p:cNvPr>
          <p:cNvGrpSpPr/>
          <p:nvPr/>
        </p:nvGrpSpPr>
        <p:grpSpPr>
          <a:xfrm rot="8100000">
            <a:off x="8459447" y="3912574"/>
            <a:ext cx="1305079" cy="1305079"/>
            <a:chOff x="-1783789" y="-1969661"/>
            <a:chExt cx="1926337" cy="1926337"/>
          </a:xfrm>
        </p:grpSpPr>
        <p:sp>
          <p:nvSpPr>
            <p:cNvPr id="18" name="Freeform 18">
              <a:extLst>
                <a:ext uri="{FF2B5EF4-FFF2-40B4-BE49-F238E27FC236}">
                  <a16:creationId xmlns:a16="http://schemas.microsoft.com/office/drawing/2014/main" id="{63A20C29-66D1-F70E-963D-A02642728F7E}"/>
                </a:ext>
              </a:extLst>
            </p:cNvPr>
            <p:cNvSpPr/>
            <p:nvPr/>
          </p:nvSpPr>
          <p:spPr>
            <a:xfrm>
              <a:off x="-1783789" y="-1969661"/>
              <a:ext cx="1926337" cy="1926337"/>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dirty="0"/>
            </a:p>
          </p:txBody>
        </p:sp>
      </p:grpSp>
      <p:grpSp>
        <p:nvGrpSpPr>
          <p:cNvPr id="19" name="Group 19">
            <a:extLst>
              <a:ext uri="{FF2B5EF4-FFF2-40B4-BE49-F238E27FC236}">
                <a16:creationId xmlns:a16="http://schemas.microsoft.com/office/drawing/2014/main" id="{32036556-F266-FE50-0A92-765608CE7328}"/>
              </a:ext>
            </a:extLst>
          </p:cNvPr>
          <p:cNvGrpSpPr/>
          <p:nvPr/>
        </p:nvGrpSpPr>
        <p:grpSpPr>
          <a:xfrm>
            <a:off x="8710486" y="4101407"/>
            <a:ext cx="867024" cy="867024"/>
            <a:chOff x="0" y="0"/>
            <a:chExt cx="1279754" cy="1279754"/>
          </a:xfrm>
        </p:grpSpPr>
        <p:sp>
          <p:nvSpPr>
            <p:cNvPr id="20" name="Freeform 20">
              <a:extLst>
                <a:ext uri="{FF2B5EF4-FFF2-40B4-BE49-F238E27FC236}">
                  <a16:creationId xmlns:a16="http://schemas.microsoft.com/office/drawing/2014/main" id="{1BE4F561-460E-BC0A-A1AD-2683062E826D}"/>
                </a:ext>
              </a:extLst>
            </p:cNvPr>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23" name="Group 23">
            <a:extLst>
              <a:ext uri="{FF2B5EF4-FFF2-40B4-BE49-F238E27FC236}">
                <a16:creationId xmlns:a16="http://schemas.microsoft.com/office/drawing/2014/main" id="{BDF5691C-3652-2D14-E7C1-47322BFD86D0}"/>
              </a:ext>
            </a:extLst>
          </p:cNvPr>
          <p:cNvGrpSpPr/>
          <p:nvPr/>
        </p:nvGrpSpPr>
        <p:grpSpPr>
          <a:xfrm rot="8100000">
            <a:off x="14531337" y="3921936"/>
            <a:ext cx="1243189" cy="1243189"/>
            <a:chOff x="0" y="0"/>
            <a:chExt cx="1834985" cy="1834985"/>
          </a:xfrm>
        </p:grpSpPr>
        <p:sp>
          <p:nvSpPr>
            <p:cNvPr id="24" name="Freeform 24">
              <a:extLst>
                <a:ext uri="{FF2B5EF4-FFF2-40B4-BE49-F238E27FC236}">
                  <a16:creationId xmlns:a16="http://schemas.microsoft.com/office/drawing/2014/main" id="{2D880028-4F7C-5800-8214-39A7F7CDB82B}"/>
                </a:ext>
              </a:extLst>
            </p:cNvPr>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34" name="Group 34">
            <a:extLst>
              <a:ext uri="{FF2B5EF4-FFF2-40B4-BE49-F238E27FC236}">
                <a16:creationId xmlns:a16="http://schemas.microsoft.com/office/drawing/2014/main" id="{C883C985-7B55-3E89-3FE2-785FB9EC9335}"/>
              </a:ext>
            </a:extLst>
          </p:cNvPr>
          <p:cNvGrpSpPr/>
          <p:nvPr/>
        </p:nvGrpSpPr>
        <p:grpSpPr>
          <a:xfrm>
            <a:off x="14719462" y="4101407"/>
            <a:ext cx="867024" cy="867024"/>
            <a:chOff x="0" y="0"/>
            <a:chExt cx="1279754" cy="1279754"/>
          </a:xfrm>
        </p:grpSpPr>
        <p:sp>
          <p:nvSpPr>
            <p:cNvPr id="35" name="Freeform 35">
              <a:extLst>
                <a:ext uri="{FF2B5EF4-FFF2-40B4-BE49-F238E27FC236}">
                  <a16:creationId xmlns:a16="http://schemas.microsoft.com/office/drawing/2014/main" id="{C108544C-9A81-E009-A4CA-1E0ED8B9275A}"/>
                </a:ext>
              </a:extLst>
            </p:cNvPr>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11" name="Group 11">
            <a:extLst>
              <a:ext uri="{FF2B5EF4-FFF2-40B4-BE49-F238E27FC236}">
                <a16:creationId xmlns:a16="http://schemas.microsoft.com/office/drawing/2014/main" id="{E3577BE7-F216-340E-B517-F40D077C8B93}"/>
              </a:ext>
            </a:extLst>
          </p:cNvPr>
          <p:cNvGrpSpPr/>
          <p:nvPr/>
        </p:nvGrpSpPr>
        <p:grpSpPr>
          <a:xfrm rot="8100000">
            <a:off x="2174564" y="3896022"/>
            <a:ext cx="1243189" cy="1243189"/>
            <a:chOff x="0" y="0"/>
            <a:chExt cx="1834985" cy="1834985"/>
          </a:xfrm>
        </p:grpSpPr>
        <p:sp>
          <p:nvSpPr>
            <p:cNvPr id="12" name="Freeform 12">
              <a:extLst>
                <a:ext uri="{FF2B5EF4-FFF2-40B4-BE49-F238E27FC236}">
                  <a16:creationId xmlns:a16="http://schemas.microsoft.com/office/drawing/2014/main" id="{3B6B33EB-EBE9-4A39-D963-B21B82A0AA0D}"/>
                </a:ext>
              </a:extLst>
            </p:cNvPr>
            <p:cNvSpPr/>
            <p:nvPr/>
          </p:nvSpPr>
          <p:spPr>
            <a:xfrm>
              <a:off x="0" y="-91440"/>
              <a:ext cx="1926336" cy="1926336"/>
            </a:xfrm>
            <a:custGeom>
              <a:avLst/>
              <a:gdLst/>
              <a:ahLst/>
              <a:cxnLst/>
              <a:rect l="l" t="t" r="r" b="b"/>
              <a:pathLst>
                <a:path w="1926336" h="1926336">
                  <a:moveTo>
                    <a:pt x="0" y="1008888"/>
                  </a:moveTo>
                  <a:cubicBezTo>
                    <a:pt x="0" y="502158"/>
                    <a:pt x="410718" y="91440"/>
                    <a:pt x="917448" y="91440"/>
                  </a:cubicBezTo>
                  <a:cubicBezTo>
                    <a:pt x="1253744" y="91440"/>
                    <a:pt x="1590040" y="60960"/>
                    <a:pt x="1926336" y="0"/>
                  </a:cubicBezTo>
                  <a:cubicBezTo>
                    <a:pt x="1865376" y="336296"/>
                    <a:pt x="1834896" y="672592"/>
                    <a:pt x="1834896" y="1008888"/>
                  </a:cubicBezTo>
                  <a:cubicBezTo>
                    <a:pt x="1834896" y="1515618"/>
                    <a:pt x="1424178" y="1926336"/>
                    <a:pt x="917448" y="1926336"/>
                  </a:cubicBezTo>
                  <a:cubicBezTo>
                    <a:pt x="410718" y="1926336"/>
                    <a:pt x="0" y="1515618"/>
                    <a:pt x="0" y="1008888"/>
                  </a:cubicBezTo>
                  <a:close/>
                </a:path>
              </a:pathLst>
            </a:custGeom>
            <a:solidFill>
              <a:srgbClr val="03ABED"/>
            </a:solidFill>
          </p:spPr>
          <p:txBody>
            <a:bodyPr/>
            <a:lstStyle/>
            <a:p>
              <a:endParaRPr lang="en-US"/>
            </a:p>
          </p:txBody>
        </p:sp>
      </p:grpSp>
      <p:grpSp>
        <p:nvGrpSpPr>
          <p:cNvPr id="13" name="Group 13">
            <a:extLst>
              <a:ext uri="{FF2B5EF4-FFF2-40B4-BE49-F238E27FC236}">
                <a16:creationId xmlns:a16="http://schemas.microsoft.com/office/drawing/2014/main" id="{C8B74BAB-B3E9-F388-133F-1BD5F9187389}"/>
              </a:ext>
            </a:extLst>
          </p:cNvPr>
          <p:cNvGrpSpPr/>
          <p:nvPr/>
        </p:nvGrpSpPr>
        <p:grpSpPr>
          <a:xfrm>
            <a:off x="2362682" y="4095029"/>
            <a:ext cx="867024" cy="867024"/>
            <a:chOff x="0" y="0"/>
            <a:chExt cx="1279754" cy="1279754"/>
          </a:xfrm>
        </p:grpSpPr>
        <p:sp>
          <p:nvSpPr>
            <p:cNvPr id="14" name="Freeform 14">
              <a:extLst>
                <a:ext uri="{FF2B5EF4-FFF2-40B4-BE49-F238E27FC236}">
                  <a16:creationId xmlns:a16="http://schemas.microsoft.com/office/drawing/2014/main" id="{83C7505B-67F1-811E-AD1F-AE174BD0B7EE}"/>
                </a:ext>
              </a:extLst>
            </p:cNvPr>
            <p:cNvSpPr/>
            <p:nvPr/>
          </p:nvSpPr>
          <p:spPr>
            <a:xfrm>
              <a:off x="0" y="0"/>
              <a:ext cx="1279652" cy="1279652"/>
            </a:xfrm>
            <a:custGeom>
              <a:avLst/>
              <a:gdLst/>
              <a:ahLst/>
              <a:cxnLst/>
              <a:rect l="l" t="t" r="r" b="b"/>
              <a:pathLst>
                <a:path w="1279652" h="1279652">
                  <a:moveTo>
                    <a:pt x="0" y="639826"/>
                  </a:moveTo>
                  <a:cubicBezTo>
                    <a:pt x="0" y="286512"/>
                    <a:pt x="286512" y="0"/>
                    <a:pt x="639826" y="0"/>
                  </a:cubicBezTo>
                  <a:cubicBezTo>
                    <a:pt x="993140" y="0"/>
                    <a:pt x="1279652" y="286512"/>
                    <a:pt x="1279652" y="639826"/>
                  </a:cubicBezTo>
                  <a:cubicBezTo>
                    <a:pt x="1279652" y="993140"/>
                    <a:pt x="993140" y="1279652"/>
                    <a:pt x="639826" y="1279652"/>
                  </a:cubicBezTo>
                  <a:cubicBezTo>
                    <a:pt x="286512" y="1279652"/>
                    <a:pt x="0" y="993267"/>
                    <a:pt x="0" y="639826"/>
                  </a:cubicBezTo>
                  <a:close/>
                </a:path>
              </a:pathLst>
            </a:custGeom>
            <a:solidFill>
              <a:srgbClr val="FCFEFF"/>
            </a:solidFill>
          </p:spPr>
          <p:txBody>
            <a:bodyPr/>
            <a:lstStyle/>
            <a:p>
              <a:endParaRPr lang="en-US"/>
            </a:p>
          </p:txBody>
        </p:sp>
      </p:grpSp>
      <p:grpSp>
        <p:nvGrpSpPr>
          <p:cNvPr id="15" name="Group 15">
            <a:extLst>
              <a:ext uri="{FF2B5EF4-FFF2-40B4-BE49-F238E27FC236}">
                <a16:creationId xmlns:a16="http://schemas.microsoft.com/office/drawing/2014/main" id="{52F17BCF-517A-FF10-6300-4FB371EAE785}"/>
              </a:ext>
            </a:extLst>
          </p:cNvPr>
          <p:cNvGrpSpPr/>
          <p:nvPr/>
        </p:nvGrpSpPr>
        <p:grpSpPr>
          <a:xfrm>
            <a:off x="2519793" y="4226932"/>
            <a:ext cx="611412" cy="611412"/>
            <a:chOff x="0" y="0"/>
            <a:chExt cx="902462" cy="902462"/>
          </a:xfrm>
        </p:grpSpPr>
        <p:sp>
          <p:nvSpPr>
            <p:cNvPr id="16" name="Freeform 16">
              <a:extLst>
                <a:ext uri="{FF2B5EF4-FFF2-40B4-BE49-F238E27FC236}">
                  <a16:creationId xmlns:a16="http://schemas.microsoft.com/office/drawing/2014/main" id="{75EBAEE7-01B8-CEBE-8303-A4C6715BD521}"/>
                </a:ext>
              </a:extLst>
            </p:cNvPr>
            <p:cNvSpPr/>
            <p:nvPr/>
          </p:nvSpPr>
          <p:spPr>
            <a:xfrm>
              <a:off x="0" y="0"/>
              <a:ext cx="902462" cy="902462"/>
            </a:xfrm>
            <a:custGeom>
              <a:avLst/>
              <a:gdLst/>
              <a:ahLst/>
              <a:cxnLst/>
              <a:rect l="l" t="t" r="r" b="b"/>
              <a:pathLst>
                <a:path w="902462" h="902462">
                  <a:moveTo>
                    <a:pt x="0" y="0"/>
                  </a:moveTo>
                  <a:lnTo>
                    <a:pt x="902462" y="0"/>
                  </a:lnTo>
                  <a:lnTo>
                    <a:pt x="902462" y="902462"/>
                  </a:lnTo>
                  <a:lnTo>
                    <a:pt x="0" y="902462"/>
                  </a:lnTo>
                  <a:lnTo>
                    <a:pt x="0" y="0"/>
                  </a:lnTo>
                  <a:close/>
                </a:path>
              </a:pathLst>
            </a:custGeom>
            <a:blipFill>
              <a:blip r:embed="rId2"/>
              <a:stretch>
                <a:fillRect/>
              </a:stretch>
            </a:blipFill>
          </p:spPr>
          <p:txBody>
            <a:bodyPr/>
            <a:lstStyle/>
            <a:p>
              <a:endParaRPr lang="en-US"/>
            </a:p>
          </p:txBody>
        </p:sp>
      </p:grpSp>
      <p:grpSp>
        <p:nvGrpSpPr>
          <p:cNvPr id="21" name="Group 21">
            <a:extLst>
              <a:ext uri="{FF2B5EF4-FFF2-40B4-BE49-F238E27FC236}">
                <a16:creationId xmlns:a16="http://schemas.microsoft.com/office/drawing/2014/main" id="{E0A466D7-2B3C-938B-05E1-BD6828AE1D29}"/>
              </a:ext>
            </a:extLst>
          </p:cNvPr>
          <p:cNvGrpSpPr/>
          <p:nvPr/>
        </p:nvGrpSpPr>
        <p:grpSpPr>
          <a:xfrm>
            <a:off x="8790794" y="4225256"/>
            <a:ext cx="642361" cy="642352"/>
            <a:chOff x="0" y="0"/>
            <a:chExt cx="948144" cy="948131"/>
          </a:xfrm>
        </p:grpSpPr>
        <p:sp>
          <p:nvSpPr>
            <p:cNvPr id="22" name="Freeform 22">
              <a:extLst>
                <a:ext uri="{FF2B5EF4-FFF2-40B4-BE49-F238E27FC236}">
                  <a16:creationId xmlns:a16="http://schemas.microsoft.com/office/drawing/2014/main" id="{4494445E-3EF1-90AB-9043-73642876DB41}"/>
                </a:ext>
              </a:extLst>
            </p:cNvPr>
            <p:cNvSpPr/>
            <p:nvPr/>
          </p:nvSpPr>
          <p:spPr>
            <a:xfrm>
              <a:off x="0" y="0"/>
              <a:ext cx="948182" cy="948182"/>
            </a:xfrm>
            <a:custGeom>
              <a:avLst/>
              <a:gdLst/>
              <a:ahLst/>
              <a:cxnLst/>
              <a:rect l="l" t="t" r="r" b="b"/>
              <a:pathLst>
                <a:path w="948182" h="948182">
                  <a:moveTo>
                    <a:pt x="0" y="0"/>
                  </a:moveTo>
                  <a:lnTo>
                    <a:pt x="948182" y="0"/>
                  </a:lnTo>
                  <a:lnTo>
                    <a:pt x="948182" y="948182"/>
                  </a:lnTo>
                  <a:lnTo>
                    <a:pt x="0" y="948182"/>
                  </a:lnTo>
                  <a:lnTo>
                    <a:pt x="0" y="0"/>
                  </a:lnTo>
                  <a:close/>
                </a:path>
              </a:pathLst>
            </a:custGeom>
            <a:blipFill>
              <a:blip r:embed="rId3"/>
              <a:stretch>
                <a:fillRect r="4" b="4"/>
              </a:stretch>
            </a:blipFill>
          </p:spPr>
          <p:txBody>
            <a:bodyPr/>
            <a:lstStyle/>
            <a:p>
              <a:endParaRPr lang="en-US"/>
            </a:p>
          </p:txBody>
        </p:sp>
      </p:grpSp>
      <p:grpSp>
        <p:nvGrpSpPr>
          <p:cNvPr id="27" name="Group 27">
            <a:extLst>
              <a:ext uri="{FF2B5EF4-FFF2-40B4-BE49-F238E27FC236}">
                <a16:creationId xmlns:a16="http://schemas.microsoft.com/office/drawing/2014/main" id="{78DF1EF4-77E0-7E21-7378-DDC257C6E3BF}"/>
              </a:ext>
            </a:extLst>
          </p:cNvPr>
          <p:cNvGrpSpPr/>
          <p:nvPr/>
        </p:nvGrpSpPr>
        <p:grpSpPr>
          <a:xfrm>
            <a:off x="14804678" y="4253773"/>
            <a:ext cx="667124" cy="667124"/>
            <a:chOff x="0" y="0"/>
            <a:chExt cx="984694" cy="984694"/>
          </a:xfrm>
        </p:grpSpPr>
        <p:sp>
          <p:nvSpPr>
            <p:cNvPr id="28" name="Freeform 28">
              <a:extLst>
                <a:ext uri="{FF2B5EF4-FFF2-40B4-BE49-F238E27FC236}">
                  <a16:creationId xmlns:a16="http://schemas.microsoft.com/office/drawing/2014/main" id="{BB13FBEF-102D-4328-05D4-8FA55566B829}"/>
                </a:ext>
              </a:extLst>
            </p:cNvPr>
            <p:cNvSpPr/>
            <p:nvPr/>
          </p:nvSpPr>
          <p:spPr>
            <a:xfrm>
              <a:off x="0" y="0"/>
              <a:ext cx="984758" cy="984758"/>
            </a:xfrm>
            <a:custGeom>
              <a:avLst/>
              <a:gdLst/>
              <a:ahLst/>
              <a:cxnLst/>
              <a:rect l="l" t="t" r="r" b="b"/>
              <a:pathLst>
                <a:path w="984758" h="984758">
                  <a:moveTo>
                    <a:pt x="0" y="0"/>
                  </a:moveTo>
                  <a:lnTo>
                    <a:pt x="984758" y="0"/>
                  </a:lnTo>
                  <a:lnTo>
                    <a:pt x="984758" y="984758"/>
                  </a:lnTo>
                  <a:lnTo>
                    <a:pt x="0" y="984758"/>
                  </a:lnTo>
                  <a:lnTo>
                    <a:pt x="0" y="0"/>
                  </a:lnTo>
                  <a:close/>
                </a:path>
              </a:pathLst>
            </a:custGeom>
            <a:blipFill>
              <a:blip r:embed="rId4"/>
              <a:stretch>
                <a:fillRect r="6" b="6"/>
              </a:stretch>
            </a:blipFill>
          </p:spPr>
          <p:txBody>
            <a:bodyPr/>
            <a:lstStyle/>
            <a:p>
              <a:endParaRPr lang="en-US"/>
            </a:p>
          </p:txBody>
        </p:sp>
      </p:grpSp>
      <p:grpSp>
        <p:nvGrpSpPr>
          <p:cNvPr id="52" name="Group 52">
            <a:extLst>
              <a:ext uri="{FF2B5EF4-FFF2-40B4-BE49-F238E27FC236}">
                <a16:creationId xmlns:a16="http://schemas.microsoft.com/office/drawing/2014/main" id="{BFA89976-A205-688A-D1C1-3B0AB47355D8}"/>
              </a:ext>
            </a:extLst>
          </p:cNvPr>
          <p:cNvGrpSpPr/>
          <p:nvPr/>
        </p:nvGrpSpPr>
        <p:grpSpPr>
          <a:xfrm>
            <a:off x="0" y="0"/>
            <a:ext cx="18288000" cy="2571750"/>
            <a:chOff x="0" y="0"/>
            <a:chExt cx="4816593" cy="677333"/>
          </a:xfrm>
        </p:grpSpPr>
        <p:sp>
          <p:nvSpPr>
            <p:cNvPr id="53" name="Freeform 53">
              <a:extLst>
                <a:ext uri="{FF2B5EF4-FFF2-40B4-BE49-F238E27FC236}">
                  <a16:creationId xmlns:a16="http://schemas.microsoft.com/office/drawing/2014/main" id="{453C12FB-0E06-7CEA-B3C6-695482B6C96B}"/>
                </a:ext>
              </a:extLst>
            </p:cNvPr>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54" name="TextBox 54">
              <a:extLst>
                <a:ext uri="{FF2B5EF4-FFF2-40B4-BE49-F238E27FC236}">
                  <a16:creationId xmlns:a16="http://schemas.microsoft.com/office/drawing/2014/main" id="{0388A499-CEE3-E8C9-9A84-6A412E5B4103}"/>
                </a:ext>
              </a:extLst>
            </p:cNvPr>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55" name="Group 55">
            <a:extLst>
              <a:ext uri="{FF2B5EF4-FFF2-40B4-BE49-F238E27FC236}">
                <a16:creationId xmlns:a16="http://schemas.microsoft.com/office/drawing/2014/main" id="{4B60366F-564B-E3CF-1C1D-920D780A51D6}"/>
              </a:ext>
            </a:extLst>
          </p:cNvPr>
          <p:cNvGrpSpPr/>
          <p:nvPr/>
        </p:nvGrpSpPr>
        <p:grpSpPr>
          <a:xfrm>
            <a:off x="14804679" y="419418"/>
            <a:ext cx="2454621" cy="1732915"/>
            <a:chOff x="0" y="0"/>
            <a:chExt cx="1759826" cy="1242403"/>
          </a:xfrm>
        </p:grpSpPr>
        <p:sp>
          <p:nvSpPr>
            <p:cNvPr id="56" name="Freeform 56">
              <a:extLst>
                <a:ext uri="{FF2B5EF4-FFF2-40B4-BE49-F238E27FC236}">
                  <a16:creationId xmlns:a16="http://schemas.microsoft.com/office/drawing/2014/main" id="{90B6C5D4-0CE7-F75B-B9EA-17CA63EC62F9}"/>
                </a:ext>
              </a:extLst>
            </p:cNvPr>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5"/>
              <a:stretch>
                <a:fillRect b="-1805"/>
              </a:stretch>
            </a:blipFill>
          </p:spPr>
          <p:txBody>
            <a:bodyPr/>
            <a:lstStyle/>
            <a:p>
              <a:endParaRPr lang="en-US"/>
            </a:p>
          </p:txBody>
        </p:sp>
      </p:grpSp>
      <p:sp>
        <p:nvSpPr>
          <p:cNvPr id="57" name="TextBox 57">
            <a:extLst>
              <a:ext uri="{FF2B5EF4-FFF2-40B4-BE49-F238E27FC236}">
                <a16:creationId xmlns:a16="http://schemas.microsoft.com/office/drawing/2014/main" id="{4114F7F1-9E7D-1AB0-2A39-AAA420371E5A}"/>
              </a:ext>
            </a:extLst>
          </p:cNvPr>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NORTH MACEDONIA</a:t>
            </a:r>
          </a:p>
        </p:txBody>
      </p:sp>
      <p:sp>
        <p:nvSpPr>
          <p:cNvPr id="59" name="TextBox 58">
            <a:extLst>
              <a:ext uri="{FF2B5EF4-FFF2-40B4-BE49-F238E27FC236}">
                <a16:creationId xmlns:a16="http://schemas.microsoft.com/office/drawing/2014/main" id="{1CFCC0D4-345C-9B77-1154-DF48A5F1DB9D}"/>
              </a:ext>
            </a:extLst>
          </p:cNvPr>
          <p:cNvSpPr txBox="1"/>
          <p:nvPr/>
        </p:nvSpPr>
        <p:spPr>
          <a:xfrm>
            <a:off x="678830" y="2565654"/>
            <a:ext cx="16223929" cy="932499"/>
          </a:xfrm>
          <a:prstGeom prst="rect">
            <a:avLst/>
          </a:prstGeom>
          <a:noFill/>
        </p:spPr>
        <p:txBody>
          <a:bodyPr wrap="square">
            <a:spAutoFit/>
          </a:bodyPr>
          <a:lstStyle/>
          <a:p>
            <a:pPr algn="l">
              <a:lnSpc>
                <a:spcPts val="3360"/>
              </a:lnSpc>
            </a:pPr>
            <a:r>
              <a:rPr lang="en-US" sz="2400" b="1" dirty="0">
                <a:solidFill>
                  <a:srgbClr val="03ABED"/>
                </a:solidFill>
                <a:latin typeface="Barlow Bold"/>
                <a:ea typeface="Barlow Bold"/>
                <a:cs typeface="Barlow Bold"/>
                <a:sym typeface="Barlow Bold"/>
              </a:rPr>
              <a:t>Promoting Sustainable Land Management (SLM) through Strengthening Legal and Institutional Framework, Capacity Building and Restoration of the Most Vulnerable Mountain Landscapes</a:t>
            </a:r>
            <a:r>
              <a:rPr lang="hr-BA" sz="2400" b="1" dirty="0">
                <a:solidFill>
                  <a:srgbClr val="03ABED"/>
                </a:solidFill>
                <a:latin typeface="Barlow Bold"/>
                <a:ea typeface="Barlow Bold"/>
                <a:cs typeface="Barlow Bold"/>
                <a:sym typeface="Barlow Bold"/>
              </a:rPr>
              <a:t> </a:t>
            </a:r>
            <a:r>
              <a:rPr lang="en-US" sz="2400" b="1" dirty="0">
                <a:solidFill>
                  <a:srgbClr val="03ABED"/>
                </a:solidFill>
                <a:latin typeface="Barlow Bold"/>
                <a:ea typeface="Barlow Bold"/>
                <a:cs typeface="Barlow Bold"/>
                <a:sym typeface="Barlow Bold"/>
              </a:rPr>
              <a:t>(2019-2023/4)</a:t>
            </a:r>
            <a:endParaRPr lang="en-US" sz="2400" dirty="0"/>
          </a:p>
        </p:txBody>
      </p:sp>
      <p:sp>
        <p:nvSpPr>
          <p:cNvPr id="61" name="TextBox 60">
            <a:extLst>
              <a:ext uri="{FF2B5EF4-FFF2-40B4-BE49-F238E27FC236}">
                <a16:creationId xmlns:a16="http://schemas.microsoft.com/office/drawing/2014/main" id="{42E46BF7-C9FF-362F-E959-CA2D9FCB2331}"/>
              </a:ext>
            </a:extLst>
          </p:cNvPr>
          <p:cNvSpPr txBox="1"/>
          <p:nvPr/>
        </p:nvSpPr>
        <p:spPr>
          <a:xfrm>
            <a:off x="7195567" y="5658994"/>
            <a:ext cx="5295519" cy="3885038"/>
          </a:xfrm>
          <a:prstGeom prst="rect">
            <a:avLst/>
          </a:prstGeom>
          <a:noFill/>
        </p:spPr>
        <p:txBody>
          <a:bodyPr wrap="square">
            <a:spAutoFit/>
          </a:bodyPr>
          <a:lstStyle/>
          <a:p>
            <a:pPr marL="313691" lvl="1" algn="l">
              <a:lnSpc>
                <a:spcPts val="2745"/>
              </a:lnSpc>
            </a:pPr>
            <a:r>
              <a:rPr lang="en-US" sz="2200" b="1" spc="1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Barlow Bold"/>
              </a:rPr>
              <a:t>Component 2: Sustainable land and forest management practices for reducing the effects of LD in 3 pilot sites in the most vulnerable mountainous region </a:t>
            </a:r>
            <a:endParaRPr lang="hr-BA" sz="2200" b="1" spc="10"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Barlow Bold"/>
            </a:endParaRPr>
          </a:p>
          <a:p>
            <a:pPr marL="313691" lvl="1" algn="l">
              <a:lnSpc>
                <a:spcPts val="2745"/>
              </a:lnSpc>
            </a:pPr>
            <a:r>
              <a:rPr lang="en-US" sz="2200" spc="10" dirty="0">
                <a:solidFill>
                  <a:srgbClr val="0070C0"/>
                </a:solidFill>
                <a:latin typeface="Roboto" panose="02000000000000000000" pitchFamily="2" charset="0"/>
                <a:ea typeface="Roboto" panose="02000000000000000000" pitchFamily="2" charset="0"/>
                <a:cs typeface="Roboto" panose="02000000000000000000" pitchFamily="2" charset="0"/>
                <a:sym typeface="Barlow Bold"/>
              </a:rPr>
              <a:t>Outcome 2.1. Local governments in North Macedonia apply practical methods, approaches and practices for halting or reversing land degradation and deforestation beyond the pilots</a:t>
            </a:r>
          </a:p>
        </p:txBody>
      </p:sp>
      <p:sp>
        <p:nvSpPr>
          <p:cNvPr id="63" name="TextBox 62">
            <a:extLst>
              <a:ext uri="{FF2B5EF4-FFF2-40B4-BE49-F238E27FC236}">
                <a16:creationId xmlns:a16="http://schemas.microsoft.com/office/drawing/2014/main" id="{43A65B57-3110-1E2D-85EF-EBCCF28E089C}"/>
              </a:ext>
            </a:extLst>
          </p:cNvPr>
          <p:cNvSpPr txBox="1"/>
          <p:nvPr/>
        </p:nvSpPr>
        <p:spPr>
          <a:xfrm>
            <a:off x="756337" y="5630782"/>
            <a:ext cx="5295519" cy="4212050"/>
          </a:xfrm>
          <a:prstGeom prst="rect">
            <a:avLst/>
          </a:prstGeom>
          <a:noFill/>
        </p:spPr>
        <p:txBody>
          <a:bodyPr wrap="square">
            <a:spAutoFit/>
          </a:bodyPr>
          <a:lstStyle/>
          <a:p>
            <a:pPr marL="313691" lvl="1" algn="just">
              <a:lnSpc>
                <a:spcPts val="2745"/>
              </a:lnSpc>
            </a:pPr>
            <a:r>
              <a:rPr lang="en-US" sz="2200" b="1" dirty="0">
                <a:solidFill>
                  <a:srgbClr val="C00000"/>
                </a:solidFill>
                <a:latin typeface="Roboto" panose="02000000000000000000" pitchFamily="2" charset="0"/>
                <a:ea typeface="Roboto" panose="02000000000000000000" pitchFamily="2" charset="0"/>
              </a:rPr>
              <a:t>Component 1: Strengthened legal and institutional framework and capacity building for SLM and SFM</a:t>
            </a:r>
          </a:p>
          <a:p>
            <a:pPr marL="313691" lvl="1" algn="just">
              <a:lnSpc>
                <a:spcPts val="2745"/>
              </a:lnSpc>
            </a:pPr>
            <a:r>
              <a:rPr lang="en-US" sz="2200" spc="10" dirty="0">
                <a:solidFill>
                  <a:srgbClr val="0070C0"/>
                </a:solidFill>
                <a:latin typeface="Roboto" panose="02000000000000000000" pitchFamily="2" charset="0"/>
                <a:ea typeface="Roboto" panose="02000000000000000000" pitchFamily="2" charset="0"/>
                <a:cs typeface="Roboto" panose="02000000000000000000" pitchFamily="2" charset="0"/>
                <a:sym typeface="Barlow Bold"/>
              </a:rPr>
              <a:t>Outcome 1.1. Addressing gaps and weaknesses in the land use and land degradation policy, legal and regulatory framework to accelerate the achievement of LDN</a:t>
            </a:r>
          </a:p>
          <a:p>
            <a:pPr marL="313691" lvl="1" algn="just">
              <a:lnSpc>
                <a:spcPts val="2745"/>
              </a:lnSpc>
            </a:pPr>
            <a:r>
              <a:rPr lang="en-US" sz="2200" spc="10" dirty="0">
                <a:solidFill>
                  <a:srgbClr val="0070C0"/>
                </a:solidFill>
                <a:latin typeface="Roboto" panose="02000000000000000000" pitchFamily="2" charset="0"/>
                <a:ea typeface="Roboto" panose="02000000000000000000" pitchFamily="2" charset="0"/>
                <a:cs typeface="Roboto" panose="02000000000000000000" pitchFamily="2" charset="0"/>
                <a:sym typeface="Barlow Bold"/>
              </a:rPr>
              <a:t>Outcome 1.2. Trained national and municipal resource managers to integrate SLM/SFM in LDN, in coordination with the NCSD</a:t>
            </a:r>
          </a:p>
        </p:txBody>
      </p:sp>
      <p:sp>
        <p:nvSpPr>
          <p:cNvPr id="65" name="TextBox 64">
            <a:extLst>
              <a:ext uri="{FF2B5EF4-FFF2-40B4-BE49-F238E27FC236}">
                <a16:creationId xmlns:a16="http://schemas.microsoft.com/office/drawing/2014/main" id="{F897CCBD-C07F-50B3-C3BA-2863EC5B1967}"/>
              </a:ext>
            </a:extLst>
          </p:cNvPr>
          <p:cNvSpPr txBox="1"/>
          <p:nvPr/>
        </p:nvSpPr>
        <p:spPr>
          <a:xfrm>
            <a:off x="12988112" y="5681411"/>
            <a:ext cx="4329788" cy="3538789"/>
          </a:xfrm>
          <a:prstGeom prst="rect">
            <a:avLst/>
          </a:prstGeom>
          <a:noFill/>
        </p:spPr>
        <p:txBody>
          <a:bodyPr wrap="square">
            <a:spAutoFit/>
          </a:bodyPr>
          <a:lstStyle/>
          <a:p>
            <a:pPr marL="313691" lvl="1">
              <a:lnSpc>
                <a:spcPts val="2745"/>
              </a:lnSpc>
            </a:pPr>
            <a:r>
              <a:rPr lang="en-US" sz="2200" b="1" spc="10" dirty="0">
                <a:solidFill>
                  <a:srgbClr val="FFC000"/>
                </a:solidFill>
                <a:latin typeface="Roboto" panose="02000000000000000000" pitchFamily="2" charset="0"/>
                <a:ea typeface="Roboto" panose="02000000000000000000" pitchFamily="2" charset="0"/>
                <a:cs typeface="Roboto" panose="02000000000000000000" pitchFamily="2" charset="0"/>
                <a:sym typeface="Barlow Bold"/>
              </a:rPr>
              <a:t>Component 3: Knowledge management and public awareness</a:t>
            </a:r>
          </a:p>
          <a:p>
            <a:pPr marL="313691" lvl="1" algn="just">
              <a:lnSpc>
                <a:spcPts val="2745"/>
              </a:lnSpc>
            </a:pPr>
            <a:r>
              <a:rPr lang="en-US" sz="2200" spc="10" dirty="0">
                <a:solidFill>
                  <a:srgbClr val="0070C0"/>
                </a:solidFill>
                <a:latin typeface="Roboto" panose="02000000000000000000" pitchFamily="2" charset="0"/>
                <a:ea typeface="Roboto" panose="02000000000000000000" pitchFamily="2" charset="0"/>
                <a:cs typeface="Roboto" panose="02000000000000000000" pitchFamily="2" charset="0"/>
                <a:sym typeface="Barlow Bold"/>
              </a:rPr>
              <a:t>Outcome 3.1. Private sector land developers and users apply SLM/SFM best practices for mitigating erosion and degradation applicable for North Macedonia</a:t>
            </a:r>
          </a:p>
        </p:txBody>
      </p:sp>
    </p:spTree>
    <p:extLst>
      <p:ext uri="{BB962C8B-B14F-4D97-AF65-F5344CB8AC3E}">
        <p14:creationId xmlns:p14="http://schemas.microsoft.com/office/powerpoint/2010/main" val="562630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11381873" y="4165954"/>
            <a:ext cx="6054975" cy="5352038"/>
            <a:chOff x="0" y="0"/>
            <a:chExt cx="13491870" cy="11925567"/>
          </a:xfrm>
        </p:grpSpPr>
        <p:sp>
          <p:nvSpPr>
            <p:cNvPr id="3" name="Freeform 3" descr="A group of sheep grazing on grass  Description automatically generated"/>
            <p:cNvSpPr/>
            <p:nvPr/>
          </p:nvSpPr>
          <p:spPr>
            <a:xfrm>
              <a:off x="0" y="0"/>
              <a:ext cx="13491845" cy="11925554"/>
            </a:xfrm>
            <a:custGeom>
              <a:avLst/>
              <a:gdLst/>
              <a:ahLst/>
              <a:cxnLst/>
              <a:rect l="l" t="t" r="r" b="b"/>
              <a:pathLst>
                <a:path w="13491845" h="11925554">
                  <a:moveTo>
                    <a:pt x="0" y="0"/>
                  </a:moveTo>
                  <a:lnTo>
                    <a:pt x="13491845" y="0"/>
                  </a:lnTo>
                  <a:lnTo>
                    <a:pt x="13491845" y="11925554"/>
                  </a:lnTo>
                  <a:lnTo>
                    <a:pt x="0" y="11925554"/>
                  </a:lnTo>
                  <a:lnTo>
                    <a:pt x="0" y="0"/>
                  </a:lnTo>
                  <a:close/>
                </a:path>
              </a:pathLst>
            </a:custGeom>
            <a:blipFill>
              <a:blip r:embed="rId2"/>
              <a:stretch>
                <a:fillRect t="-11100" r="-1661" b="-11100"/>
              </a:stretch>
            </a:blipFill>
          </p:spPr>
          <p:txBody>
            <a:bodyPr/>
            <a:lstStyle/>
            <a:p>
              <a:endParaRPr lang="en-US"/>
            </a:p>
          </p:txBody>
        </p:sp>
      </p:grpSp>
      <p:grpSp>
        <p:nvGrpSpPr>
          <p:cNvPr id="4" name="Group 4"/>
          <p:cNvGrpSpPr/>
          <p:nvPr/>
        </p:nvGrpSpPr>
        <p:grpSpPr>
          <a:xfrm>
            <a:off x="698634" y="2659043"/>
            <a:ext cx="16738214" cy="1758458"/>
            <a:chOff x="0" y="0"/>
            <a:chExt cx="22317619" cy="2344611"/>
          </a:xfrm>
        </p:grpSpPr>
        <p:sp>
          <p:nvSpPr>
            <p:cNvPr id="5" name="Freeform 5"/>
            <p:cNvSpPr/>
            <p:nvPr/>
          </p:nvSpPr>
          <p:spPr>
            <a:xfrm>
              <a:off x="0" y="0"/>
              <a:ext cx="22317607" cy="2344611"/>
            </a:xfrm>
            <a:custGeom>
              <a:avLst/>
              <a:gdLst/>
              <a:ahLst/>
              <a:cxnLst/>
              <a:rect l="l" t="t" r="r" b="b"/>
              <a:pathLst>
                <a:path w="22317607" h="2344611">
                  <a:moveTo>
                    <a:pt x="0" y="0"/>
                  </a:moveTo>
                  <a:lnTo>
                    <a:pt x="22317607" y="0"/>
                  </a:lnTo>
                  <a:lnTo>
                    <a:pt x="22317607" y="2344611"/>
                  </a:lnTo>
                  <a:lnTo>
                    <a:pt x="0" y="2344611"/>
                  </a:lnTo>
                  <a:close/>
                </a:path>
              </a:pathLst>
            </a:custGeom>
            <a:blipFill>
              <a:blip r:embed="rId3">
                <a:alphaModFix amt="0"/>
              </a:blip>
              <a:stretch>
                <a:fillRect t="-41684" r="50566" b="-41684"/>
              </a:stretch>
            </a:blipFill>
          </p:spPr>
          <p:txBody>
            <a:bodyPr/>
            <a:lstStyle/>
            <a:p>
              <a:endParaRPr lang="en-US"/>
            </a:p>
          </p:txBody>
        </p:sp>
        <p:sp>
          <p:nvSpPr>
            <p:cNvPr id="6" name="TextBox 6"/>
            <p:cNvSpPr txBox="1"/>
            <p:nvPr/>
          </p:nvSpPr>
          <p:spPr>
            <a:xfrm>
              <a:off x="0" y="19050"/>
              <a:ext cx="22317619" cy="2325561"/>
            </a:xfrm>
            <a:prstGeom prst="rect">
              <a:avLst/>
            </a:prstGeom>
          </p:spPr>
          <p:txBody>
            <a:bodyPr lIns="0" tIns="0" rIns="0" bIns="0" rtlCol="0" anchor="ctr"/>
            <a:lstStyle/>
            <a:p>
              <a:pPr algn="l">
                <a:lnSpc>
                  <a:spcPts val="3240"/>
                </a:lnSpc>
              </a:pPr>
              <a:r>
                <a:rPr lang="en-US" sz="3000" b="1">
                  <a:solidFill>
                    <a:srgbClr val="03ABED"/>
                  </a:solidFill>
                  <a:latin typeface="Barlow Semi-Bold"/>
                  <a:ea typeface="Barlow Semi-Bold"/>
                  <a:cs typeface="Barlow Semi-Bold"/>
                  <a:sym typeface="Barlow Semi-Bold"/>
                </a:rPr>
                <a:t>Biodiversity conservation, sustainable land management and sustainable tourism development in North Macedonia (2023-2027)</a:t>
              </a:r>
            </a:p>
          </p:txBody>
        </p:sp>
      </p:grpSp>
      <p:sp>
        <p:nvSpPr>
          <p:cNvPr id="7" name="TextBox 7"/>
          <p:cNvSpPr txBox="1"/>
          <p:nvPr/>
        </p:nvSpPr>
        <p:spPr>
          <a:xfrm>
            <a:off x="457200" y="4659221"/>
            <a:ext cx="10093284" cy="2603277"/>
          </a:xfrm>
          <a:prstGeom prst="rect">
            <a:avLst/>
          </a:prstGeom>
        </p:spPr>
        <p:txBody>
          <a:bodyPr lIns="0" tIns="0" rIns="0" bIns="0" rtlCol="0" anchor="t">
            <a:spAutoFit/>
          </a:bodyPr>
          <a:lstStyle/>
          <a:p>
            <a:pPr marL="651510" lvl="1" indent="-325755" algn="l">
              <a:lnSpc>
                <a:spcPts val="2916"/>
              </a:lnSpc>
              <a:buFont typeface="Arial"/>
              <a:buChar char="•"/>
            </a:pPr>
            <a:r>
              <a:rPr lang="en-US" sz="2700" b="1" spc="10" dirty="0">
                <a:solidFill>
                  <a:srgbClr val="002395"/>
                </a:solidFill>
                <a:latin typeface="Barlow Bold"/>
                <a:ea typeface="Barlow Bold"/>
                <a:cs typeface="Barlow Bold"/>
                <a:sym typeface="Barlow Bold"/>
              </a:rPr>
              <a:t>Component 1: Practical application of integrated landscape approach to achieving LDN (Land Degradation Neutrality) and BD targets in the pilot area of the Shar Mountains and dependent ecosystems service area (peripheral productive landscape)</a:t>
            </a:r>
            <a:endParaRPr lang="hr-BA" sz="2700" b="1" spc="10" dirty="0">
              <a:solidFill>
                <a:srgbClr val="002395"/>
              </a:solidFill>
              <a:latin typeface="Barlow Bold"/>
              <a:ea typeface="Barlow Bold"/>
              <a:cs typeface="Barlow Bold"/>
              <a:sym typeface="Barlow Bold"/>
            </a:endParaRPr>
          </a:p>
          <a:p>
            <a:pPr marL="651510" lvl="1" indent="-325755" algn="l">
              <a:lnSpc>
                <a:spcPts val="2916"/>
              </a:lnSpc>
              <a:buFont typeface="Arial"/>
              <a:buChar char="•"/>
            </a:pPr>
            <a:r>
              <a:rPr lang="en-US" sz="2700" b="1" spc="10" dirty="0">
                <a:solidFill>
                  <a:srgbClr val="002395"/>
                </a:solidFill>
                <a:latin typeface="Barlow Bold"/>
                <a:ea typeface="Barlow Bold"/>
                <a:cs typeface="Barlow Bold"/>
                <a:sym typeface="Barlow Bold"/>
              </a:rPr>
              <a:t>Component 2: Support to national level adoption and upscaling of </a:t>
            </a:r>
            <a:r>
              <a:rPr lang="hr-BA" sz="2700" b="1" spc="10" dirty="0">
                <a:solidFill>
                  <a:srgbClr val="002395"/>
                </a:solidFill>
                <a:latin typeface="Barlow Bold"/>
                <a:ea typeface="Barlow Bold"/>
                <a:cs typeface="Barlow Bold"/>
                <a:sym typeface="Barlow Bold"/>
              </a:rPr>
              <a:t>S</a:t>
            </a:r>
            <a:r>
              <a:rPr lang="en-US" sz="2700" b="1" spc="10" dirty="0">
                <a:solidFill>
                  <a:srgbClr val="002395"/>
                </a:solidFill>
                <a:latin typeface="Barlow Bold"/>
                <a:ea typeface="Barlow Bold"/>
                <a:cs typeface="Barlow Bold"/>
                <a:sym typeface="Barlow Bold"/>
              </a:rPr>
              <a:t>LM and related LD and BD best practices </a:t>
            </a:r>
          </a:p>
        </p:txBody>
      </p:sp>
      <p:grpSp>
        <p:nvGrpSpPr>
          <p:cNvPr id="8" name="Group 8"/>
          <p:cNvGrpSpPr/>
          <p:nvPr/>
        </p:nvGrpSpPr>
        <p:grpSpPr>
          <a:xfrm>
            <a:off x="0" y="0"/>
            <a:ext cx="18288000" cy="2571750"/>
            <a:chOff x="0" y="0"/>
            <a:chExt cx="4816593" cy="677333"/>
          </a:xfrm>
        </p:grpSpPr>
        <p:sp>
          <p:nvSpPr>
            <p:cNvPr id="9" name="Freeform 9"/>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0" name="TextBox 10"/>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14804679" y="419418"/>
            <a:ext cx="2454621" cy="1732915"/>
            <a:chOff x="0" y="0"/>
            <a:chExt cx="1759826" cy="1242403"/>
          </a:xfrm>
        </p:grpSpPr>
        <p:sp>
          <p:nvSpPr>
            <p:cNvPr id="12" name="Freeform 12"/>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4"/>
              <a:stretch>
                <a:fillRect b="-1805"/>
              </a:stretch>
            </a:blipFill>
          </p:spPr>
          <p:txBody>
            <a:bodyPr/>
            <a:lstStyle/>
            <a:p>
              <a:endParaRPr lang="en-US"/>
            </a:p>
          </p:txBody>
        </p:sp>
      </p:grpSp>
      <p:sp>
        <p:nvSpPr>
          <p:cNvPr id="13" name="TextBox 13"/>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NORTH MACEDONIA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533400" y="2626725"/>
            <a:ext cx="17297400" cy="4274301"/>
            <a:chOff x="-12348516" y="-4143696"/>
            <a:chExt cx="23063198" cy="5699066"/>
          </a:xfrm>
        </p:grpSpPr>
        <p:sp>
          <p:nvSpPr>
            <p:cNvPr id="3" name="Freeform 3"/>
            <p:cNvSpPr/>
            <p:nvPr/>
          </p:nvSpPr>
          <p:spPr>
            <a:xfrm>
              <a:off x="0" y="0"/>
              <a:ext cx="9565542" cy="1555370"/>
            </a:xfrm>
            <a:custGeom>
              <a:avLst/>
              <a:gdLst/>
              <a:ahLst/>
              <a:cxnLst/>
              <a:rect l="l" t="t" r="r" b="b"/>
              <a:pathLst>
                <a:path w="9565542" h="1555370">
                  <a:moveTo>
                    <a:pt x="0" y="0"/>
                  </a:moveTo>
                  <a:lnTo>
                    <a:pt x="9565542" y="0"/>
                  </a:lnTo>
                  <a:lnTo>
                    <a:pt x="9565542" y="1555370"/>
                  </a:lnTo>
                  <a:lnTo>
                    <a:pt x="0" y="1555370"/>
                  </a:lnTo>
                  <a:close/>
                </a:path>
              </a:pathLst>
            </a:custGeom>
            <a:blipFill>
              <a:blip r:embed="rId2">
                <a:alphaModFix amt="0"/>
              </a:blip>
              <a:stretch>
                <a:fillRect t="-88207" r="-15333" b="-88208"/>
              </a:stretch>
            </a:blipFill>
          </p:spPr>
          <p:txBody>
            <a:bodyPr/>
            <a:lstStyle/>
            <a:p>
              <a:endParaRPr lang="en-US"/>
            </a:p>
          </p:txBody>
        </p:sp>
        <p:sp>
          <p:nvSpPr>
            <p:cNvPr id="4" name="TextBox 4"/>
            <p:cNvSpPr txBox="1"/>
            <p:nvPr/>
          </p:nvSpPr>
          <p:spPr>
            <a:xfrm>
              <a:off x="-12348516" y="-4143696"/>
              <a:ext cx="23063198" cy="1536326"/>
            </a:xfrm>
            <a:prstGeom prst="rect">
              <a:avLst/>
            </a:prstGeom>
          </p:spPr>
          <p:txBody>
            <a:bodyPr lIns="0" tIns="0" rIns="0" bIns="0" rtlCol="0" anchor="ctr"/>
            <a:lstStyle/>
            <a:p>
              <a:pPr algn="l">
                <a:lnSpc>
                  <a:spcPts val="3240"/>
                </a:lnSpc>
              </a:pPr>
              <a:r>
                <a:rPr lang="en-US" sz="3000" b="1" dirty="0">
                  <a:solidFill>
                    <a:srgbClr val="03ABED"/>
                  </a:solidFill>
                  <a:latin typeface="Barlow Semi-Bold"/>
                  <a:ea typeface="Barlow Semi-Bold"/>
                  <a:cs typeface="Barlow Semi-Bold"/>
                  <a:sym typeface="Barlow Semi-Bold"/>
                </a:rPr>
                <a:t>Enhanced Cross-Sectoral Land Management through Land Use Pressure Reduction and Planning</a:t>
              </a:r>
            </a:p>
          </p:txBody>
        </p:sp>
      </p:grpSp>
      <p:sp>
        <p:nvSpPr>
          <p:cNvPr id="5" name="TextBox 5"/>
          <p:cNvSpPr txBox="1"/>
          <p:nvPr/>
        </p:nvSpPr>
        <p:spPr>
          <a:xfrm>
            <a:off x="959910" y="3673602"/>
            <a:ext cx="16230600" cy="1859483"/>
          </a:xfrm>
          <a:prstGeom prst="rect">
            <a:avLst/>
          </a:prstGeom>
        </p:spPr>
        <p:txBody>
          <a:bodyPr lIns="0" tIns="0" rIns="0" bIns="0" rtlCol="0" anchor="t">
            <a:spAutoFit/>
          </a:bodyPr>
          <a:lstStyle/>
          <a:p>
            <a:pPr marL="651510" lvl="1" indent="-325755" algn="l">
              <a:lnSpc>
                <a:spcPts val="2916"/>
              </a:lnSpc>
              <a:buFont typeface="Arial"/>
              <a:buChar char="•"/>
            </a:pPr>
            <a:r>
              <a:rPr lang="en-US" sz="2700" b="1" spc="10" dirty="0">
                <a:solidFill>
                  <a:srgbClr val="002395"/>
                </a:solidFill>
                <a:latin typeface="Barlow Bold"/>
                <a:ea typeface="Barlow Bold"/>
                <a:cs typeface="Barlow Bold"/>
                <a:sym typeface="Barlow Bold"/>
              </a:rPr>
              <a:t>Preparing the groundwork for cleaner soil</a:t>
            </a:r>
          </a:p>
          <a:p>
            <a:pPr marL="651510" lvl="1" indent="-325755" algn="l">
              <a:lnSpc>
                <a:spcPts val="2916"/>
              </a:lnSpc>
              <a:buFont typeface="Arial"/>
              <a:buChar char="•"/>
            </a:pPr>
            <a:r>
              <a:rPr lang="en-US" sz="2700" b="1" spc="10" dirty="0">
                <a:solidFill>
                  <a:srgbClr val="002395"/>
                </a:solidFill>
                <a:latin typeface="Barlow Bold"/>
                <a:ea typeface="Barlow Bold"/>
                <a:cs typeface="Barlow Bold"/>
                <a:sym typeface="Barlow Bold"/>
              </a:rPr>
              <a:t>More than 700 polluted sites</a:t>
            </a:r>
          </a:p>
          <a:p>
            <a:pPr marL="651510" lvl="1" indent="-325755" algn="l">
              <a:lnSpc>
                <a:spcPts val="2916"/>
              </a:lnSpc>
              <a:buFont typeface="Arial"/>
              <a:buChar char="•"/>
            </a:pPr>
            <a:r>
              <a:rPr lang="en-US" sz="2700" b="1" spc="10" dirty="0">
                <a:solidFill>
                  <a:srgbClr val="002395"/>
                </a:solidFill>
                <a:latin typeface="Barlow Bold"/>
                <a:ea typeface="Barlow Bold"/>
                <a:cs typeface="Barlow Bold"/>
                <a:sym typeface="Barlow Bold"/>
              </a:rPr>
              <a:t>Established </a:t>
            </a:r>
            <a:r>
              <a:rPr lang="en-US" sz="2700" b="1" spc="10" dirty="0" err="1">
                <a:solidFill>
                  <a:srgbClr val="002395"/>
                </a:solidFill>
                <a:latin typeface="Barlow Bold"/>
                <a:ea typeface="Barlow Bold"/>
                <a:cs typeface="Barlow Bold"/>
                <a:sym typeface="Barlow Bold"/>
              </a:rPr>
              <a:t>Cadastre</a:t>
            </a:r>
            <a:r>
              <a:rPr lang="en-US" sz="2700" b="1" spc="10" dirty="0">
                <a:solidFill>
                  <a:srgbClr val="002395"/>
                </a:solidFill>
                <a:latin typeface="Barlow Bold"/>
                <a:ea typeface="Barlow Bold"/>
                <a:cs typeface="Barlow Bold"/>
                <a:sym typeface="Barlow Bold"/>
              </a:rPr>
              <a:t> of Contaminated Sites</a:t>
            </a:r>
          </a:p>
          <a:p>
            <a:pPr marL="651510" lvl="1" indent="-325755" algn="l">
              <a:lnSpc>
                <a:spcPts val="2916"/>
              </a:lnSpc>
              <a:buFont typeface="Arial"/>
              <a:buChar char="•"/>
            </a:pPr>
            <a:r>
              <a:rPr lang="en-US" sz="2700" b="1" spc="10" dirty="0">
                <a:solidFill>
                  <a:srgbClr val="002395"/>
                </a:solidFill>
                <a:latin typeface="Barlow Bold"/>
                <a:ea typeface="Barlow Bold"/>
                <a:cs typeface="Barlow Bold"/>
                <a:sym typeface="Barlow Bold"/>
              </a:rPr>
              <a:t>Capacity building and awareness raising</a:t>
            </a:r>
          </a:p>
          <a:p>
            <a:pPr marL="651510" lvl="1" indent="-325755" algn="l">
              <a:lnSpc>
                <a:spcPts val="2916"/>
              </a:lnSpc>
              <a:buFont typeface="Arial"/>
              <a:buChar char="•"/>
            </a:pPr>
            <a:r>
              <a:rPr lang="en-US" sz="2700" b="1" spc="10" dirty="0">
                <a:solidFill>
                  <a:srgbClr val="002395"/>
                </a:solidFill>
                <a:latin typeface="Barlow Bold"/>
                <a:ea typeface="Barlow Bold"/>
                <a:cs typeface="Barlow Bold"/>
                <a:sym typeface="Barlow Bold"/>
              </a:rPr>
              <a:t>Analysis and testing of trade-off measures in </a:t>
            </a:r>
            <a:r>
              <a:rPr lang="en-US" sz="2700" b="1" spc="10" dirty="0" err="1">
                <a:solidFill>
                  <a:srgbClr val="002395"/>
                </a:solidFill>
                <a:latin typeface="Barlow Bold"/>
                <a:ea typeface="Barlow Bold"/>
                <a:cs typeface="Barlow Bold"/>
                <a:sym typeface="Barlow Bold"/>
              </a:rPr>
              <a:t>Kraljevo</a:t>
            </a:r>
            <a:r>
              <a:rPr lang="en-US" sz="2700" b="1" spc="10" dirty="0">
                <a:solidFill>
                  <a:srgbClr val="002395"/>
                </a:solidFill>
                <a:latin typeface="Barlow Bold"/>
                <a:ea typeface="Barlow Bold"/>
                <a:cs typeface="Barlow Bold"/>
                <a:sym typeface="Barlow Bold"/>
              </a:rPr>
              <a:t> and </a:t>
            </a:r>
            <a:r>
              <a:rPr lang="en-US" sz="2700" b="1" spc="10" dirty="0" err="1">
                <a:solidFill>
                  <a:srgbClr val="002395"/>
                </a:solidFill>
                <a:latin typeface="Barlow Bold"/>
                <a:ea typeface="Barlow Bold"/>
                <a:cs typeface="Barlow Bold"/>
                <a:sym typeface="Barlow Bold"/>
              </a:rPr>
              <a:t>Sombor</a:t>
            </a:r>
            <a:r>
              <a:rPr lang="en-US" sz="2700" b="1" spc="10" dirty="0">
                <a:solidFill>
                  <a:srgbClr val="002395"/>
                </a:solidFill>
                <a:latin typeface="Barlow Bold"/>
                <a:ea typeface="Barlow Bold"/>
                <a:cs typeface="Barlow Bold"/>
                <a:sym typeface="Barlow Bold"/>
              </a:rPr>
              <a:t> unauthorized landfills</a:t>
            </a:r>
          </a:p>
        </p:txBody>
      </p:sp>
      <p:grpSp>
        <p:nvGrpSpPr>
          <p:cNvPr id="6" name="Group 6"/>
          <p:cNvGrpSpPr/>
          <p:nvPr/>
        </p:nvGrpSpPr>
        <p:grpSpPr>
          <a:xfrm>
            <a:off x="5103927" y="6015044"/>
            <a:ext cx="7942566" cy="3415322"/>
            <a:chOff x="0" y="0"/>
            <a:chExt cx="16154400" cy="6946430"/>
          </a:xfrm>
        </p:grpSpPr>
        <p:sp>
          <p:nvSpPr>
            <p:cNvPr id="7" name="Freeform 7"/>
            <p:cNvSpPr/>
            <p:nvPr/>
          </p:nvSpPr>
          <p:spPr>
            <a:xfrm>
              <a:off x="0" y="0"/>
              <a:ext cx="16154400" cy="6946392"/>
            </a:xfrm>
            <a:custGeom>
              <a:avLst/>
              <a:gdLst/>
              <a:ahLst/>
              <a:cxnLst/>
              <a:rect l="l" t="t" r="r" b="b"/>
              <a:pathLst>
                <a:path w="16154400" h="6946392">
                  <a:moveTo>
                    <a:pt x="0" y="0"/>
                  </a:moveTo>
                  <a:lnTo>
                    <a:pt x="16154400" y="0"/>
                  </a:lnTo>
                  <a:lnTo>
                    <a:pt x="16154400" y="6946392"/>
                  </a:lnTo>
                  <a:lnTo>
                    <a:pt x="0" y="6946392"/>
                  </a:lnTo>
                  <a:lnTo>
                    <a:pt x="0" y="0"/>
                  </a:lnTo>
                  <a:close/>
                </a:path>
              </a:pathLst>
            </a:custGeom>
            <a:blipFill>
              <a:blip r:embed="rId3"/>
              <a:stretch>
                <a:fillRect t="-10904"/>
              </a:stretch>
            </a:blipFill>
          </p:spPr>
          <p:txBody>
            <a:bodyPr/>
            <a:lstStyle/>
            <a:p>
              <a:endParaRPr lang="en-US"/>
            </a:p>
          </p:txBody>
        </p:sp>
      </p:grpSp>
      <p:grpSp>
        <p:nvGrpSpPr>
          <p:cNvPr id="16" name="Group 16"/>
          <p:cNvGrpSpPr/>
          <p:nvPr/>
        </p:nvGrpSpPr>
        <p:grpSpPr>
          <a:xfrm>
            <a:off x="7086600" y="9276312"/>
            <a:ext cx="4759633" cy="609562"/>
            <a:chOff x="0" y="0"/>
            <a:chExt cx="6346177" cy="812749"/>
          </a:xfrm>
        </p:grpSpPr>
        <p:sp>
          <p:nvSpPr>
            <p:cNvPr id="17" name="Freeform 17"/>
            <p:cNvSpPr/>
            <p:nvPr/>
          </p:nvSpPr>
          <p:spPr>
            <a:xfrm>
              <a:off x="16891" y="27549"/>
              <a:ext cx="6312408" cy="757505"/>
            </a:xfrm>
            <a:custGeom>
              <a:avLst/>
              <a:gdLst/>
              <a:ahLst/>
              <a:cxnLst/>
              <a:rect l="l" t="t" r="r" b="b"/>
              <a:pathLst>
                <a:path w="6312408" h="757505">
                  <a:moveTo>
                    <a:pt x="0" y="0"/>
                  </a:moveTo>
                  <a:lnTo>
                    <a:pt x="6312408" y="0"/>
                  </a:lnTo>
                  <a:lnTo>
                    <a:pt x="6312408" y="757506"/>
                  </a:lnTo>
                  <a:lnTo>
                    <a:pt x="0" y="757506"/>
                  </a:lnTo>
                  <a:close/>
                </a:path>
              </a:pathLst>
            </a:custGeom>
            <a:solidFill>
              <a:srgbClr val="00B0F0"/>
            </a:solidFill>
          </p:spPr>
          <p:txBody>
            <a:bodyPr/>
            <a:lstStyle/>
            <a:p>
              <a:endParaRPr lang="en-US"/>
            </a:p>
          </p:txBody>
        </p:sp>
        <p:sp>
          <p:nvSpPr>
            <p:cNvPr id="18" name="Freeform 18"/>
            <p:cNvSpPr/>
            <p:nvPr/>
          </p:nvSpPr>
          <p:spPr>
            <a:xfrm>
              <a:off x="0" y="0"/>
              <a:ext cx="6346190" cy="812606"/>
            </a:xfrm>
            <a:custGeom>
              <a:avLst/>
              <a:gdLst/>
              <a:ahLst/>
              <a:cxnLst/>
              <a:rect l="l" t="t" r="r" b="b"/>
              <a:pathLst>
                <a:path w="6346190" h="812606">
                  <a:moveTo>
                    <a:pt x="16891" y="0"/>
                  </a:moveTo>
                  <a:lnTo>
                    <a:pt x="6329299" y="0"/>
                  </a:lnTo>
                  <a:cubicBezTo>
                    <a:pt x="6338697" y="0"/>
                    <a:pt x="6346190" y="12428"/>
                    <a:pt x="6346190" y="27549"/>
                  </a:cubicBezTo>
                  <a:lnTo>
                    <a:pt x="6346190" y="785055"/>
                  </a:lnTo>
                  <a:cubicBezTo>
                    <a:pt x="6346190" y="800383"/>
                    <a:pt x="6338570" y="812604"/>
                    <a:pt x="6329299" y="812604"/>
                  </a:cubicBezTo>
                  <a:lnTo>
                    <a:pt x="16891" y="812604"/>
                  </a:lnTo>
                  <a:cubicBezTo>
                    <a:pt x="7620" y="812787"/>
                    <a:pt x="0" y="800383"/>
                    <a:pt x="0" y="785055"/>
                  </a:cubicBezTo>
                  <a:lnTo>
                    <a:pt x="0" y="27549"/>
                  </a:lnTo>
                  <a:cubicBezTo>
                    <a:pt x="0" y="12428"/>
                    <a:pt x="7620" y="0"/>
                    <a:pt x="16891" y="0"/>
                  </a:cubicBezTo>
                  <a:moveTo>
                    <a:pt x="16891" y="55306"/>
                  </a:moveTo>
                  <a:lnTo>
                    <a:pt x="16891" y="27549"/>
                  </a:lnTo>
                  <a:lnTo>
                    <a:pt x="33909" y="27549"/>
                  </a:lnTo>
                  <a:lnTo>
                    <a:pt x="33909" y="785055"/>
                  </a:lnTo>
                  <a:lnTo>
                    <a:pt x="16891" y="785055"/>
                  </a:lnTo>
                  <a:lnTo>
                    <a:pt x="16891" y="757505"/>
                  </a:lnTo>
                  <a:lnTo>
                    <a:pt x="6329299" y="757505"/>
                  </a:lnTo>
                  <a:lnTo>
                    <a:pt x="6329299" y="785055"/>
                  </a:lnTo>
                  <a:lnTo>
                    <a:pt x="6312408" y="785055"/>
                  </a:lnTo>
                  <a:lnTo>
                    <a:pt x="6312408" y="27549"/>
                  </a:lnTo>
                  <a:lnTo>
                    <a:pt x="6329299" y="27549"/>
                  </a:lnTo>
                  <a:lnTo>
                    <a:pt x="6329299" y="55306"/>
                  </a:lnTo>
                  <a:lnTo>
                    <a:pt x="16891" y="55306"/>
                  </a:lnTo>
                  <a:close/>
                </a:path>
              </a:pathLst>
            </a:custGeom>
            <a:solidFill>
              <a:srgbClr val="172C51"/>
            </a:solidFill>
          </p:spPr>
          <p:txBody>
            <a:bodyPr/>
            <a:lstStyle/>
            <a:p>
              <a:endParaRPr lang="en-US"/>
            </a:p>
          </p:txBody>
        </p:sp>
        <p:sp>
          <p:nvSpPr>
            <p:cNvPr id="19" name="TextBox 19"/>
            <p:cNvSpPr txBox="1"/>
            <p:nvPr/>
          </p:nvSpPr>
          <p:spPr>
            <a:xfrm>
              <a:off x="0" y="-9525"/>
              <a:ext cx="6346177" cy="822274"/>
            </a:xfrm>
            <a:prstGeom prst="rect">
              <a:avLst/>
            </a:prstGeom>
          </p:spPr>
          <p:txBody>
            <a:bodyPr lIns="50800" tIns="50800" rIns="50800" bIns="50800" rtlCol="0" anchor="ctr"/>
            <a:lstStyle/>
            <a:p>
              <a:pPr algn="ctr">
                <a:lnSpc>
                  <a:spcPts val="3240"/>
                </a:lnSpc>
              </a:pPr>
              <a:r>
                <a:rPr lang="en-US" sz="2700" spc="10">
                  <a:solidFill>
                    <a:srgbClr val="FCFEFF"/>
                  </a:solidFill>
                  <a:latin typeface="Barlow"/>
                  <a:ea typeface="Barlow"/>
                  <a:cs typeface="Barlow"/>
                  <a:sym typeface="Barlow"/>
                </a:rPr>
                <a:t>Peštersko polje</a:t>
              </a:r>
            </a:p>
          </p:txBody>
        </p:sp>
      </p:grpSp>
      <p:grpSp>
        <p:nvGrpSpPr>
          <p:cNvPr id="20" name="Group 20"/>
          <p:cNvGrpSpPr/>
          <p:nvPr/>
        </p:nvGrpSpPr>
        <p:grpSpPr>
          <a:xfrm>
            <a:off x="-2547" y="0"/>
            <a:ext cx="18288000" cy="2571750"/>
            <a:chOff x="0" y="0"/>
            <a:chExt cx="4816593" cy="677333"/>
          </a:xfrm>
        </p:grpSpPr>
        <p:sp>
          <p:nvSpPr>
            <p:cNvPr id="21" name="Freeform 21"/>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22" name="TextBox 22"/>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14804679" y="419418"/>
            <a:ext cx="2454621" cy="1732915"/>
            <a:chOff x="0" y="0"/>
            <a:chExt cx="1759826" cy="1242403"/>
          </a:xfrm>
        </p:grpSpPr>
        <p:sp>
          <p:nvSpPr>
            <p:cNvPr id="24" name="Freeform 24"/>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4"/>
              <a:stretch>
                <a:fillRect b="-1805"/>
              </a:stretch>
            </a:blipFill>
          </p:spPr>
          <p:txBody>
            <a:bodyPr/>
            <a:lstStyle/>
            <a:p>
              <a:endParaRPr lang="en-US"/>
            </a:p>
          </p:txBody>
        </p:sp>
      </p:grpSp>
      <p:sp>
        <p:nvSpPr>
          <p:cNvPr id="25" name="TextBox 25"/>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SERBIA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4035425"/>
            <a:ext cx="16230600" cy="2273300"/>
          </a:xfrm>
          <a:prstGeom prst="rect">
            <a:avLst/>
          </a:prstGeom>
        </p:spPr>
        <p:txBody>
          <a:bodyPr lIns="0" tIns="0" rIns="0" bIns="0" rtlCol="0" anchor="t">
            <a:spAutoFit/>
          </a:bodyPr>
          <a:lstStyle/>
          <a:p>
            <a:pPr algn="ctr">
              <a:lnSpc>
                <a:spcPts val="8800"/>
              </a:lnSpc>
            </a:pPr>
            <a:r>
              <a:rPr lang="en-US" sz="8000" b="1">
                <a:solidFill>
                  <a:srgbClr val="002395"/>
                </a:solidFill>
                <a:latin typeface="Barlow Semi-Bold"/>
                <a:ea typeface="Barlow Semi-Bold"/>
                <a:cs typeface="Barlow Semi-Bold"/>
                <a:sym typeface="Barlow Semi-Bold"/>
              </a:rPr>
              <a:t>ADDRESSING CHALLENGES </a:t>
            </a:r>
            <a:r>
              <a:rPr lang="en-US" sz="8000" b="1">
                <a:solidFill>
                  <a:srgbClr val="FFFFFF"/>
                </a:solidFill>
                <a:latin typeface="Barlow Semi-Bold"/>
                <a:ea typeface="Barlow Semi-Bold"/>
                <a:cs typeface="Barlow Semi-Bold"/>
                <a:sym typeface="Barlow Semi-Bold"/>
              </a:rPr>
              <a:t>- </a:t>
            </a:r>
          </a:p>
          <a:p>
            <a:pPr algn="ctr">
              <a:lnSpc>
                <a:spcPts val="8800"/>
              </a:lnSpc>
            </a:pPr>
            <a:r>
              <a:rPr lang="en-US" sz="8000" b="1">
                <a:solidFill>
                  <a:srgbClr val="FFFFFF"/>
                </a:solidFill>
                <a:latin typeface="Barlow Semi-Bold"/>
                <a:ea typeface="Barlow Semi-Bold"/>
                <a:cs typeface="Barlow Semi-Bold"/>
                <a:sym typeface="Barlow Semi-Bold"/>
              </a:rPr>
              <a:t>THE WAY FORWARD</a:t>
            </a:r>
          </a:p>
        </p:txBody>
      </p:sp>
      <p:grpSp>
        <p:nvGrpSpPr>
          <p:cNvPr id="6" name="Group 6"/>
          <p:cNvGrpSpPr/>
          <p:nvPr/>
        </p:nvGrpSpPr>
        <p:grpSpPr>
          <a:xfrm>
            <a:off x="14804679" y="419418"/>
            <a:ext cx="2454621" cy="1732915"/>
            <a:chOff x="0" y="0"/>
            <a:chExt cx="1759826" cy="1242403"/>
          </a:xfrm>
        </p:grpSpPr>
        <p:sp>
          <p:nvSpPr>
            <p:cNvPr id="7" name="Freeform 7"/>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2"/>
              <a:stretch>
                <a:fillRect b="-1805"/>
              </a:stretch>
            </a:blipFill>
          </p:spPr>
          <p:txBody>
            <a:bodyPr/>
            <a:lstStyle/>
            <a:p>
              <a:endParaRPr lang="en-US"/>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TextBox 2"/>
          <p:cNvSpPr txBox="1"/>
          <p:nvPr/>
        </p:nvSpPr>
        <p:spPr>
          <a:xfrm>
            <a:off x="1028700" y="3048333"/>
            <a:ext cx="16268700" cy="859155"/>
          </a:xfrm>
          <a:prstGeom prst="rect">
            <a:avLst/>
          </a:prstGeom>
        </p:spPr>
        <p:txBody>
          <a:bodyPr lIns="0" tIns="0" rIns="0" bIns="0" rtlCol="0" anchor="t">
            <a:spAutoFit/>
          </a:bodyPr>
          <a:lstStyle/>
          <a:p>
            <a:pPr algn="ctr">
              <a:lnSpc>
                <a:spcPts val="3360"/>
              </a:lnSpc>
            </a:pPr>
            <a:r>
              <a:rPr lang="en-US" sz="3500" b="1">
                <a:solidFill>
                  <a:srgbClr val="03ABED"/>
                </a:solidFill>
                <a:latin typeface="Barlow Bold"/>
                <a:ea typeface="Barlow Bold"/>
                <a:cs typeface="Barlow Bold"/>
                <a:sym typeface="Barlow Bold"/>
              </a:rPr>
              <a:t>Western Balkans face severe pollution and environmental monitoring challenges, necessitating urgent action.</a:t>
            </a:r>
          </a:p>
        </p:txBody>
      </p:sp>
      <p:sp>
        <p:nvSpPr>
          <p:cNvPr id="3" name="Freeform 3"/>
          <p:cNvSpPr/>
          <p:nvPr/>
        </p:nvSpPr>
        <p:spPr>
          <a:xfrm>
            <a:off x="1537558" y="4432173"/>
            <a:ext cx="7022609" cy="2415883"/>
          </a:xfrm>
          <a:custGeom>
            <a:avLst/>
            <a:gdLst/>
            <a:ahLst/>
            <a:cxnLst/>
            <a:rect l="l" t="t" r="r" b="b"/>
            <a:pathLst>
              <a:path w="7022609" h="2415883">
                <a:moveTo>
                  <a:pt x="0" y="0"/>
                </a:moveTo>
                <a:lnTo>
                  <a:pt x="7022609" y="0"/>
                </a:lnTo>
                <a:lnTo>
                  <a:pt x="7022609" y="2415884"/>
                </a:lnTo>
                <a:lnTo>
                  <a:pt x="0" y="241588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 name="Group 4"/>
          <p:cNvGrpSpPr/>
          <p:nvPr/>
        </p:nvGrpSpPr>
        <p:grpSpPr>
          <a:xfrm>
            <a:off x="9496630" y="4432173"/>
            <a:ext cx="7022609" cy="2415883"/>
            <a:chOff x="0" y="0"/>
            <a:chExt cx="10779760" cy="3708400"/>
          </a:xfrm>
        </p:grpSpPr>
        <p:sp>
          <p:nvSpPr>
            <p:cNvPr id="5" name="Freeform 5"/>
            <p:cNvSpPr/>
            <p:nvPr/>
          </p:nvSpPr>
          <p:spPr>
            <a:xfrm>
              <a:off x="0" y="0"/>
              <a:ext cx="10779760" cy="3708400"/>
            </a:xfrm>
            <a:custGeom>
              <a:avLst/>
              <a:gdLst/>
              <a:ahLst/>
              <a:cxnLst/>
              <a:rect l="l" t="t" r="r" b="b"/>
              <a:pathLst>
                <a:path w="10779760" h="3708400">
                  <a:moveTo>
                    <a:pt x="482600" y="0"/>
                  </a:moveTo>
                  <a:lnTo>
                    <a:pt x="10297160" y="0"/>
                  </a:lnTo>
                  <a:lnTo>
                    <a:pt x="10297160" y="25400"/>
                  </a:lnTo>
                  <a:lnTo>
                    <a:pt x="10297160" y="0"/>
                  </a:lnTo>
                  <a:cubicBezTo>
                    <a:pt x="10615930" y="0"/>
                    <a:pt x="10779760" y="163830"/>
                    <a:pt x="10779760" y="482600"/>
                  </a:cubicBezTo>
                  <a:lnTo>
                    <a:pt x="10754360" y="482600"/>
                  </a:lnTo>
                  <a:lnTo>
                    <a:pt x="10779760" y="482600"/>
                  </a:lnTo>
                  <a:lnTo>
                    <a:pt x="10779760" y="3225800"/>
                  </a:lnTo>
                  <a:lnTo>
                    <a:pt x="10754360" y="3225800"/>
                  </a:lnTo>
                  <a:lnTo>
                    <a:pt x="10779760" y="3225800"/>
                  </a:lnTo>
                  <a:cubicBezTo>
                    <a:pt x="10779760" y="3544570"/>
                    <a:pt x="10615930" y="3708400"/>
                    <a:pt x="10297160" y="3708400"/>
                  </a:cubicBezTo>
                  <a:lnTo>
                    <a:pt x="10297160" y="3683000"/>
                  </a:lnTo>
                  <a:lnTo>
                    <a:pt x="10297160" y="3708400"/>
                  </a:lnTo>
                  <a:lnTo>
                    <a:pt x="482600" y="3708400"/>
                  </a:lnTo>
                  <a:lnTo>
                    <a:pt x="482600" y="3683000"/>
                  </a:lnTo>
                  <a:lnTo>
                    <a:pt x="482600" y="3708400"/>
                  </a:lnTo>
                  <a:cubicBezTo>
                    <a:pt x="163830" y="3708400"/>
                    <a:pt x="0" y="3544570"/>
                    <a:pt x="0" y="3225800"/>
                  </a:cubicBezTo>
                  <a:lnTo>
                    <a:pt x="25400" y="3225800"/>
                  </a:lnTo>
                  <a:lnTo>
                    <a:pt x="0" y="3225800"/>
                  </a:lnTo>
                  <a:lnTo>
                    <a:pt x="0" y="482600"/>
                  </a:lnTo>
                  <a:lnTo>
                    <a:pt x="25400" y="482600"/>
                  </a:lnTo>
                  <a:lnTo>
                    <a:pt x="0" y="482600"/>
                  </a:lnTo>
                  <a:cubicBezTo>
                    <a:pt x="0" y="163830"/>
                    <a:pt x="163830" y="0"/>
                    <a:pt x="482600" y="0"/>
                  </a:cubicBezTo>
                  <a:lnTo>
                    <a:pt x="482600" y="25400"/>
                  </a:lnTo>
                  <a:lnTo>
                    <a:pt x="482600" y="0"/>
                  </a:lnTo>
                  <a:moveTo>
                    <a:pt x="482600" y="50800"/>
                  </a:moveTo>
                  <a:cubicBezTo>
                    <a:pt x="191770" y="50800"/>
                    <a:pt x="50800" y="191770"/>
                    <a:pt x="50800" y="482600"/>
                  </a:cubicBezTo>
                  <a:lnTo>
                    <a:pt x="50800" y="3225800"/>
                  </a:lnTo>
                  <a:cubicBezTo>
                    <a:pt x="50800" y="3516630"/>
                    <a:pt x="191770" y="3657600"/>
                    <a:pt x="482600" y="3657600"/>
                  </a:cubicBezTo>
                  <a:lnTo>
                    <a:pt x="10297160" y="3657600"/>
                  </a:lnTo>
                  <a:cubicBezTo>
                    <a:pt x="10587990" y="3657600"/>
                    <a:pt x="10728960" y="3516630"/>
                    <a:pt x="10728960" y="3225800"/>
                  </a:cubicBezTo>
                  <a:lnTo>
                    <a:pt x="10728960" y="482600"/>
                  </a:lnTo>
                  <a:cubicBezTo>
                    <a:pt x="10728960" y="191770"/>
                    <a:pt x="10587990" y="50800"/>
                    <a:pt x="10297160" y="50800"/>
                  </a:cubicBezTo>
                  <a:lnTo>
                    <a:pt x="482600" y="50800"/>
                  </a:lnTo>
                  <a:close/>
                </a:path>
              </a:pathLst>
            </a:custGeom>
            <a:solidFill>
              <a:srgbClr val="03ABED"/>
            </a:solidFill>
          </p:spPr>
          <p:txBody>
            <a:bodyPr/>
            <a:lstStyle/>
            <a:p>
              <a:endParaRPr lang="en-US"/>
            </a:p>
          </p:txBody>
        </p:sp>
      </p:grpSp>
      <p:grpSp>
        <p:nvGrpSpPr>
          <p:cNvPr id="6" name="Group 6"/>
          <p:cNvGrpSpPr/>
          <p:nvPr/>
        </p:nvGrpSpPr>
        <p:grpSpPr>
          <a:xfrm>
            <a:off x="1537558" y="7076657"/>
            <a:ext cx="7022609" cy="2415883"/>
            <a:chOff x="0" y="0"/>
            <a:chExt cx="10779760" cy="3708400"/>
          </a:xfrm>
        </p:grpSpPr>
        <p:sp>
          <p:nvSpPr>
            <p:cNvPr id="7" name="Freeform 7"/>
            <p:cNvSpPr/>
            <p:nvPr/>
          </p:nvSpPr>
          <p:spPr>
            <a:xfrm>
              <a:off x="0" y="0"/>
              <a:ext cx="10779760" cy="3708400"/>
            </a:xfrm>
            <a:custGeom>
              <a:avLst/>
              <a:gdLst/>
              <a:ahLst/>
              <a:cxnLst/>
              <a:rect l="l" t="t" r="r" b="b"/>
              <a:pathLst>
                <a:path w="10779760" h="3708400">
                  <a:moveTo>
                    <a:pt x="482600" y="0"/>
                  </a:moveTo>
                  <a:lnTo>
                    <a:pt x="10297160" y="0"/>
                  </a:lnTo>
                  <a:lnTo>
                    <a:pt x="10297160" y="25400"/>
                  </a:lnTo>
                  <a:lnTo>
                    <a:pt x="10297160" y="0"/>
                  </a:lnTo>
                  <a:cubicBezTo>
                    <a:pt x="10615930" y="0"/>
                    <a:pt x="10779760" y="163830"/>
                    <a:pt x="10779760" y="482600"/>
                  </a:cubicBezTo>
                  <a:lnTo>
                    <a:pt x="10754360" y="482600"/>
                  </a:lnTo>
                  <a:lnTo>
                    <a:pt x="10779760" y="482600"/>
                  </a:lnTo>
                  <a:lnTo>
                    <a:pt x="10779760" y="3225800"/>
                  </a:lnTo>
                  <a:lnTo>
                    <a:pt x="10754360" y="3225800"/>
                  </a:lnTo>
                  <a:lnTo>
                    <a:pt x="10779760" y="3225800"/>
                  </a:lnTo>
                  <a:cubicBezTo>
                    <a:pt x="10779760" y="3544570"/>
                    <a:pt x="10615930" y="3708400"/>
                    <a:pt x="10297160" y="3708400"/>
                  </a:cubicBezTo>
                  <a:lnTo>
                    <a:pt x="10297160" y="3683000"/>
                  </a:lnTo>
                  <a:lnTo>
                    <a:pt x="10297160" y="3708400"/>
                  </a:lnTo>
                  <a:lnTo>
                    <a:pt x="482600" y="3708400"/>
                  </a:lnTo>
                  <a:lnTo>
                    <a:pt x="482600" y="3683000"/>
                  </a:lnTo>
                  <a:lnTo>
                    <a:pt x="482600" y="3708400"/>
                  </a:lnTo>
                  <a:cubicBezTo>
                    <a:pt x="163830" y="3708400"/>
                    <a:pt x="0" y="3544570"/>
                    <a:pt x="0" y="3225800"/>
                  </a:cubicBezTo>
                  <a:lnTo>
                    <a:pt x="25400" y="3225800"/>
                  </a:lnTo>
                  <a:lnTo>
                    <a:pt x="0" y="3225800"/>
                  </a:lnTo>
                  <a:lnTo>
                    <a:pt x="0" y="482600"/>
                  </a:lnTo>
                  <a:lnTo>
                    <a:pt x="25400" y="482600"/>
                  </a:lnTo>
                  <a:lnTo>
                    <a:pt x="0" y="482600"/>
                  </a:lnTo>
                  <a:cubicBezTo>
                    <a:pt x="0" y="163830"/>
                    <a:pt x="163830" y="0"/>
                    <a:pt x="482600" y="0"/>
                  </a:cubicBezTo>
                  <a:lnTo>
                    <a:pt x="482600" y="25400"/>
                  </a:lnTo>
                  <a:lnTo>
                    <a:pt x="482600" y="0"/>
                  </a:lnTo>
                  <a:moveTo>
                    <a:pt x="482600" y="50800"/>
                  </a:moveTo>
                  <a:cubicBezTo>
                    <a:pt x="191770" y="50800"/>
                    <a:pt x="50800" y="191770"/>
                    <a:pt x="50800" y="482600"/>
                  </a:cubicBezTo>
                  <a:lnTo>
                    <a:pt x="50800" y="3225800"/>
                  </a:lnTo>
                  <a:cubicBezTo>
                    <a:pt x="50800" y="3516630"/>
                    <a:pt x="191770" y="3657600"/>
                    <a:pt x="482600" y="3657600"/>
                  </a:cubicBezTo>
                  <a:lnTo>
                    <a:pt x="10297160" y="3657600"/>
                  </a:lnTo>
                  <a:cubicBezTo>
                    <a:pt x="10587990" y="3657600"/>
                    <a:pt x="10728960" y="3516630"/>
                    <a:pt x="10728960" y="3225800"/>
                  </a:cubicBezTo>
                  <a:lnTo>
                    <a:pt x="10728960" y="482600"/>
                  </a:lnTo>
                  <a:cubicBezTo>
                    <a:pt x="10728960" y="191770"/>
                    <a:pt x="10587990" y="50800"/>
                    <a:pt x="10297160" y="50800"/>
                  </a:cubicBezTo>
                  <a:lnTo>
                    <a:pt x="482600" y="50800"/>
                  </a:lnTo>
                  <a:close/>
                </a:path>
              </a:pathLst>
            </a:custGeom>
            <a:solidFill>
              <a:srgbClr val="03ABED"/>
            </a:solidFill>
          </p:spPr>
          <p:txBody>
            <a:bodyPr/>
            <a:lstStyle/>
            <a:p>
              <a:endParaRPr lang="en-US"/>
            </a:p>
          </p:txBody>
        </p:sp>
      </p:grpSp>
      <p:sp>
        <p:nvSpPr>
          <p:cNvPr id="8" name="Freeform 8"/>
          <p:cNvSpPr/>
          <p:nvPr/>
        </p:nvSpPr>
        <p:spPr>
          <a:xfrm>
            <a:off x="9537956" y="7076657"/>
            <a:ext cx="7022609" cy="2415883"/>
          </a:xfrm>
          <a:custGeom>
            <a:avLst/>
            <a:gdLst/>
            <a:ahLst/>
            <a:cxnLst/>
            <a:rect l="l" t="t" r="r" b="b"/>
            <a:pathLst>
              <a:path w="7022609" h="2415883">
                <a:moveTo>
                  <a:pt x="0" y="0"/>
                </a:moveTo>
                <a:lnTo>
                  <a:pt x="7022609" y="0"/>
                </a:lnTo>
                <a:lnTo>
                  <a:pt x="7022609" y="2415883"/>
                </a:lnTo>
                <a:lnTo>
                  <a:pt x="0" y="241588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TextBox 9"/>
          <p:cNvSpPr txBox="1"/>
          <p:nvPr/>
        </p:nvSpPr>
        <p:spPr>
          <a:xfrm>
            <a:off x="1636841" y="4668032"/>
            <a:ext cx="6665190" cy="396240"/>
          </a:xfrm>
          <a:prstGeom prst="rect">
            <a:avLst/>
          </a:prstGeom>
        </p:spPr>
        <p:txBody>
          <a:bodyPr lIns="0" tIns="0" rIns="0" bIns="0" rtlCol="0" anchor="t">
            <a:spAutoFit/>
          </a:bodyPr>
          <a:lstStyle/>
          <a:p>
            <a:pPr algn="l">
              <a:lnSpc>
                <a:spcPts val="2879"/>
              </a:lnSpc>
            </a:pPr>
            <a:r>
              <a:rPr lang="en-US" sz="3000" b="1">
                <a:solidFill>
                  <a:srgbClr val="FCFEFF"/>
                </a:solidFill>
                <a:latin typeface="Barlow Bold"/>
                <a:ea typeface="Barlow Bold"/>
                <a:cs typeface="Barlow Bold"/>
                <a:sym typeface="Barlow Bold"/>
              </a:rPr>
              <a:t>Environmental Health Concerns</a:t>
            </a:r>
          </a:p>
        </p:txBody>
      </p:sp>
      <p:sp>
        <p:nvSpPr>
          <p:cNvPr id="10" name="TextBox 10"/>
          <p:cNvSpPr txBox="1"/>
          <p:nvPr/>
        </p:nvSpPr>
        <p:spPr>
          <a:xfrm>
            <a:off x="1636841" y="5382869"/>
            <a:ext cx="6665190" cy="1120140"/>
          </a:xfrm>
          <a:prstGeom prst="rect">
            <a:avLst/>
          </a:prstGeom>
        </p:spPr>
        <p:txBody>
          <a:bodyPr lIns="0" tIns="0" rIns="0" bIns="0" rtlCol="0" anchor="t">
            <a:spAutoFit/>
          </a:bodyPr>
          <a:lstStyle/>
          <a:p>
            <a:pPr algn="l">
              <a:lnSpc>
                <a:spcPts val="2879"/>
              </a:lnSpc>
            </a:pPr>
            <a:r>
              <a:rPr lang="en-US" sz="3000" b="1" spc="12">
                <a:solidFill>
                  <a:srgbClr val="FCFEFF"/>
                </a:solidFill>
                <a:latin typeface="Barlow Bold"/>
                <a:ea typeface="Barlow Bold"/>
                <a:cs typeface="Barlow Bold"/>
                <a:sym typeface="Barlow Bold"/>
              </a:rPr>
              <a:t>The impact of pollution on public health is a pressing issue for local communities.</a:t>
            </a:r>
          </a:p>
        </p:txBody>
      </p:sp>
      <p:sp>
        <p:nvSpPr>
          <p:cNvPr id="11" name="TextBox 11"/>
          <p:cNvSpPr txBox="1"/>
          <p:nvPr/>
        </p:nvSpPr>
        <p:spPr>
          <a:xfrm>
            <a:off x="9595913" y="4668032"/>
            <a:ext cx="6665190" cy="396240"/>
          </a:xfrm>
          <a:prstGeom prst="rect">
            <a:avLst/>
          </a:prstGeom>
        </p:spPr>
        <p:txBody>
          <a:bodyPr lIns="0" tIns="0" rIns="0" bIns="0" rtlCol="0" anchor="t">
            <a:spAutoFit/>
          </a:bodyPr>
          <a:lstStyle/>
          <a:p>
            <a:pPr algn="l">
              <a:lnSpc>
                <a:spcPts val="2879"/>
              </a:lnSpc>
            </a:pPr>
            <a:r>
              <a:rPr lang="en-US" sz="3000" b="1">
                <a:solidFill>
                  <a:srgbClr val="002395"/>
                </a:solidFill>
                <a:latin typeface="Barlow Bold"/>
                <a:ea typeface="Barlow Bold"/>
                <a:cs typeface="Barlow Bold"/>
                <a:sym typeface="Barlow Bold"/>
              </a:rPr>
              <a:t>Pollution Sources</a:t>
            </a:r>
          </a:p>
        </p:txBody>
      </p:sp>
      <p:sp>
        <p:nvSpPr>
          <p:cNvPr id="12" name="TextBox 12"/>
          <p:cNvSpPr txBox="1"/>
          <p:nvPr/>
        </p:nvSpPr>
        <p:spPr>
          <a:xfrm>
            <a:off x="9595913" y="5382869"/>
            <a:ext cx="6665190" cy="1120140"/>
          </a:xfrm>
          <a:prstGeom prst="rect">
            <a:avLst/>
          </a:prstGeom>
        </p:spPr>
        <p:txBody>
          <a:bodyPr lIns="0" tIns="0" rIns="0" bIns="0" rtlCol="0" anchor="t">
            <a:spAutoFit/>
          </a:bodyPr>
          <a:lstStyle/>
          <a:p>
            <a:pPr algn="l">
              <a:lnSpc>
                <a:spcPts val="2879"/>
              </a:lnSpc>
            </a:pPr>
            <a:r>
              <a:rPr lang="en-US" sz="3000" b="1" spc="12">
                <a:solidFill>
                  <a:srgbClr val="002395"/>
                </a:solidFill>
                <a:latin typeface="Barlow Bold"/>
                <a:ea typeface="Barlow Bold"/>
                <a:cs typeface="Barlow Bold"/>
                <a:sym typeface="Barlow Bold"/>
              </a:rPr>
              <a:t>Identifying various sources of pollution is crucial for effective mitigation strategies.</a:t>
            </a:r>
          </a:p>
        </p:txBody>
      </p:sp>
      <p:sp>
        <p:nvSpPr>
          <p:cNvPr id="13" name="TextBox 13"/>
          <p:cNvSpPr txBox="1"/>
          <p:nvPr/>
        </p:nvSpPr>
        <p:spPr>
          <a:xfrm>
            <a:off x="1636841" y="7312516"/>
            <a:ext cx="6665190" cy="396240"/>
          </a:xfrm>
          <a:prstGeom prst="rect">
            <a:avLst/>
          </a:prstGeom>
        </p:spPr>
        <p:txBody>
          <a:bodyPr lIns="0" tIns="0" rIns="0" bIns="0" rtlCol="0" anchor="t">
            <a:spAutoFit/>
          </a:bodyPr>
          <a:lstStyle/>
          <a:p>
            <a:pPr algn="l">
              <a:lnSpc>
                <a:spcPts val="2879"/>
              </a:lnSpc>
            </a:pPr>
            <a:r>
              <a:rPr lang="en-US" sz="3000" b="1">
                <a:solidFill>
                  <a:srgbClr val="002395"/>
                </a:solidFill>
                <a:latin typeface="Barlow Bold"/>
                <a:ea typeface="Barlow Bold"/>
                <a:cs typeface="Barlow Bold"/>
                <a:sym typeface="Barlow Bold"/>
              </a:rPr>
              <a:t>Community Engagement</a:t>
            </a:r>
          </a:p>
        </p:txBody>
      </p:sp>
      <p:sp>
        <p:nvSpPr>
          <p:cNvPr id="14" name="TextBox 14"/>
          <p:cNvSpPr txBox="1"/>
          <p:nvPr/>
        </p:nvSpPr>
        <p:spPr>
          <a:xfrm>
            <a:off x="1636841" y="8027353"/>
            <a:ext cx="6665190" cy="1487587"/>
          </a:xfrm>
          <a:prstGeom prst="rect">
            <a:avLst/>
          </a:prstGeom>
        </p:spPr>
        <p:txBody>
          <a:bodyPr lIns="0" tIns="0" rIns="0" bIns="0" rtlCol="0" anchor="t">
            <a:spAutoFit/>
          </a:bodyPr>
          <a:lstStyle/>
          <a:p>
            <a:pPr algn="l">
              <a:lnSpc>
                <a:spcPts val="2879"/>
              </a:lnSpc>
            </a:pPr>
            <a:r>
              <a:rPr lang="hr-BA" sz="3000" b="1" spc="12" dirty="0">
                <a:solidFill>
                  <a:srgbClr val="002395"/>
                </a:solidFill>
                <a:latin typeface="Barlow Bold"/>
                <a:ea typeface="Barlow Bold"/>
                <a:cs typeface="Barlow Bold"/>
                <a:sym typeface="Barlow Bold"/>
              </a:rPr>
              <a:t>Further engagement with institutions and communities.</a:t>
            </a:r>
          </a:p>
          <a:p>
            <a:pPr algn="l">
              <a:lnSpc>
                <a:spcPts val="2879"/>
              </a:lnSpc>
            </a:pPr>
            <a:r>
              <a:rPr lang="hr-BA" sz="3000" b="1" spc="12" dirty="0">
                <a:solidFill>
                  <a:srgbClr val="002395"/>
                </a:solidFill>
                <a:latin typeface="Barlow Bold"/>
                <a:ea typeface="Barlow Bold"/>
                <a:cs typeface="Barlow Bold"/>
                <a:sym typeface="Barlow Bold"/>
              </a:rPr>
              <a:t>Enhanceing </a:t>
            </a:r>
            <a:r>
              <a:rPr lang="en-US" sz="3000" b="1" spc="12" dirty="0">
                <a:solidFill>
                  <a:srgbClr val="002395"/>
                </a:solidFill>
                <a:latin typeface="Barlow Bold"/>
                <a:ea typeface="Barlow Bold"/>
                <a:cs typeface="Barlow Bold"/>
                <a:sym typeface="Barlow Bold"/>
              </a:rPr>
              <a:t>awareness of environmental issues.</a:t>
            </a:r>
          </a:p>
        </p:txBody>
      </p:sp>
      <p:sp>
        <p:nvSpPr>
          <p:cNvPr id="15" name="TextBox 15"/>
          <p:cNvSpPr txBox="1"/>
          <p:nvPr/>
        </p:nvSpPr>
        <p:spPr>
          <a:xfrm>
            <a:off x="9637239" y="7312516"/>
            <a:ext cx="6665190" cy="396240"/>
          </a:xfrm>
          <a:prstGeom prst="rect">
            <a:avLst/>
          </a:prstGeom>
        </p:spPr>
        <p:txBody>
          <a:bodyPr lIns="0" tIns="0" rIns="0" bIns="0" rtlCol="0" anchor="t">
            <a:spAutoFit/>
          </a:bodyPr>
          <a:lstStyle/>
          <a:p>
            <a:pPr algn="l">
              <a:lnSpc>
                <a:spcPts val="2879"/>
              </a:lnSpc>
            </a:pPr>
            <a:r>
              <a:rPr lang="en-US" sz="3000" b="1">
                <a:solidFill>
                  <a:srgbClr val="FCFEFF"/>
                </a:solidFill>
                <a:latin typeface="Barlow Bold"/>
                <a:ea typeface="Barlow Bold"/>
                <a:cs typeface="Barlow Bold"/>
                <a:sym typeface="Barlow Bold"/>
              </a:rPr>
              <a:t>Monitoring Gaps</a:t>
            </a:r>
          </a:p>
        </p:txBody>
      </p:sp>
      <p:sp>
        <p:nvSpPr>
          <p:cNvPr id="16" name="TextBox 16"/>
          <p:cNvSpPr txBox="1"/>
          <p:nvPr/>
        </p:nvSpPr>
        <p:spPr>
          <a:xfrm>
            <a:off x="9637239" y="8027353"/>
            <a:ext cx="6665190" cy="1120140"/>
          </a:xfrm>
          <a:prstGeom prst="rect">
            <a:avLst/>
          </a:prstGeom>
        </p:spPr>
        <p:txBody>
          <a:bodyPr lIns="0" tIns="0" rIns="0" bIns="0" rtlCol="0" anchor="t">
            <a:spAutoFit/>
          </a:bodyPr>
          <a:lstStyle/>
          <a:p>
            <a:pPr algn="l">
              <a:lnSpc>
                <a:spcPts val="2879"/>
              </a:lnSpc>
            </a:pPr>
            <a:r>
              <a:rPr lang="en-US" sz="3000" b="1" spc="12">
                <a:solidFill>
                  <a:srgbClr val="FCFEFF"/>
                </a:solidFill>
                <a:latin typeface="Barlow Bold"/>
                <a:ea typeface="Barlow Bold"/>
                <a:cs typeface="Barlow Bold"/>
                <a:sym typeface="Barlow Bold"/>
              </a:rPr>
              <a:t>Existing gaps in environmental monitoring hinder effective pollution management.</a:t>
            </a:r>
          </a:p>
        </p:txBody>
      </p:sp>
      <p:grpSp>
        <p:nvGrpSpPr>
          <p:cNvPr id="17" name="Group 17"/>
          <p:cNvGrpSpPr/>
          <p:nvPr/>
        </p:nvGrpSpPr>
        <p:grpSpPr>
          <a:xfrm>
            <a:off x="-2547" y="0"/>
            <a:ext cx="18288000" cy="2571750"/>
            <a:chOff x="0" y="0"/>
            <a:chExt cx="4816593" cy="677333"/>
          </a:xfrm>
        </p:grpSpPr>
        <p:sp>
          <p:nvSpPr>
            <p:cNvPr id="18" name="Freeform 18"/>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9" name="TextBox 19"/>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20" name="Group 20"/>
          <p:cNvGrpSpPr/>
          <p:nvPr/>
        </p:nvGrpSpPr>
        <p:grpSpPr>
          <a:xfrm>
            <a:off x="14804679" y="419418"/>
            <a:ext cx="2454621" cy="1732915"/>
            <a:chOff x="0" y="0"/>
            <a:chExt cx="1759826" cy="1242403"/>
          </a:xfrm>
        </p:grpSpPr>
        <p:sp>
          <p:nvSpPr>
            <p:cNvPr id="21" name="Freeform 21"/>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3"/>
              <a:stretch>
                <a:fillRect b="-1805"/>
              </a:stretch>
            </a:blipFill>
          </p:spPr>
          <p:txBody>
            <a:bodyPr/>
            <a:lstStyle/>
            <a:p>
              <a:endParaRPr lang="en-US"/>
            </a:p>
          </p:txBody>
        </p:sp>
      </p:grpSp>
      <p:sp>
        <p:nvSpPr>
          <p:cNvPr id="22" name="TextBox 22"/>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WB CHALLENGES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TextBox 2"/>
          <p:cNvSpPr txBox="1"/>
          <p:nvPr/>
        </p:nvSpPr>
        <p:spPr>
          <a:xfrm>
            <a:off x="2259559" y="3033368"/>
            <a:ext cx="13540283" cy="859155"/>
          </a:xfrm>
          <a:prstGeom prst="rect">
            <a:avLst/>
          </a:prstGeom>
        </p:spPr>
        <p:txBody>
          <a:bodyPr lIns="0" tIns="0" rIns="0" bIns="0" rtlCol="0" anchor="t">
            <a:spAutoFit/>
          </a:bodyPr>
          <a:lstStyle/>
          <a:p>
            <a:pPr algn="ctr">
              <a:lnSpc>
                <a:spcPts val="3360"/>
              </a:lnSpc>
            </a:pPr>
            <a:r>
              <a:rPr lang="en-US" sz="3500" b="1">
                <a:solidFill>
                  <a:srgbClr val="03ABED"/>
                </a:solidFill>
                <a:latin typeface="Barlow Bold"/>
                <a:ea typeface="Barlow Bold"/>
                <a:cs typeface="Barlow Bold"/>
                <a:sym typeface="Barlow Bold"/>
              </a:rPr>
              <a:t>Capacity building and data digitalization are essential for effective pollution management in the region.</a:t>
            </a:r>
          </a:p>
        </p:txBody>
      </p:sp>
      <p:grpSp>
        <p:nvGrpSpPr>
          <p:cNvPr id="3" name="Group 3"/>
          <p:cNvGrpSpPr/>
          <p:nvPr/>
        </p:nvGrpSpPr>
        <p:grpSpPr>
          <a:xfrm>
            <a:off x="959910" y="4268416"/>
            <a:ext cx="16299390" cy="5173082"/>
            <a:chOff x="0" y="0"/>
            <a:chExt cx="21732519" cy="6897443"/>
          </a:xfrm>
        </p:grpSpPr>
        <p:sp>
          <p:nvSpPr>
            <p:cNvPr id="4" name="Freeform 4"/>
            <p:cNvSpPr/>
            <p:nvPr/>
          </p:nvSpPr>
          <p:spPr>
            <a:xfrm>
              <a:off x="0" y="0"/>
              <a:ext cx="21732520" cy="6897405"/>
            </a:xfrm>
            <a:custGeom>
              <a:avLst/>
              <a:gdLst/>
              <a:ahLst/>
              <a:cxnLst/>
              <a:rect l="l" t="t" r="r" b="b"/>
              <a:pathLst>
                <a:path w="21732520" h="6897405">
                  <a:moveTo>
                    <a:pt x="0" y="0"/>
                  </a:moveTo>
                  <a:lnTo>
                    <a:pt x="21732520" y="0"/>
                  </a:lnTo>
                  <a:lnTo>
                    <a:pt x="21732520" y="6897405"/>
                  </a:lnTo>
                  <a:lnTo>
                    <a:pt x="0" y="6897405"/>
                  </a:lnTo>
                  <a:lnTo>
                    <a:pt x="0" y="0"/>
                  </a:lnTo>
                  <a:close/>
                </a:path>
              </a:pathLst>
            </a:custGeom>
            <a:solidFill>
              <a:srgbClr val="03ABED"/>
            </a:solidFill>
          </p:spPr>
          <p:txBody>
            <a:bodyPr/>
            <a:lstStyle/>
            <a:p>
              <a:endParaRPr lang="en-US"/>
            </a:p>
          </p:txBody>
        </p:sp>
      </p:grpSp>
      <p:grpSp>
        <p:nvGrpSpPr>
          <p:cNvPr id="5" name="Group 5"/>
          <p:cNvGrpSpPr/>
          <p:nvPr/>
        </p:nvGrpSpPr>
        <p:grpSpPr>
          <a:xfrm>
            <a:off x="7235147" y="5135751"/>
            <a:ext cx="3632997" cy="3632997"/>
            <a:chOff x="0" y="0"/>
            <a:chExt cx="7559040" cy="7559040"/>
          </a:xfrm>
        </p:grpSpPr>
        <p:sp>
          <p:nvSpPr>
            <p:cNvPr id="6" name="Freeform 6"/>
            <p:cNvSpPr/>
            <p:nvPr/>
          </p:nvSpPr>
          <p:spPr>
            <a:xfrm>
              <a:off x="0" y="0"/>
              <a:ext cx="7559040" cy="7559040"/>
            </a:xfrm>
            <a:custGeom>
              <a:avLst/>
              <a:gdLst/>
              <a:ahLst/>
              <a:cxnLst/>
              <a:rect l="l" t="t" r="r" b="b"/>
              <a:pathLst>
                <a:path w="7559040" h="7559040">
                  <a:moveTo>
                    <a:pt x="3779520" y="0"/>
                  </a:moveTo>
                  <a:cubicBezTo>
                    <a:pt x="5865495" y="0"/>
                    <a:pt x="7559040" y="1693545"/>
                    <a:pt x="7559040" y="3779520"/>
                  </a:cubicBezTo>
                  <a:cubicBezTo>
                    <a:pt x="7559040" y="5865495"/>
                    <a:pt x="5865495" y="7559040"/>
                    <a:pt x="3779520" y="7559040"/>
                  </a:cubicBezTo>
                  <a:cubicBezTo>
                    <a:pt x="1693545" y="7559040"/>
                    <a:pt x="0" y="5865495"/>
                    <a:pt x="0" y="3779520"/>
                  </a:cubicBezTo>
                  <a:cubicBezTo>
                    <a:pt x="0" y="1693545"/>
                    <a:pt x="1693545" y="0"/>
                    <a:pt x="3779520" y="0"/>
                  </a:cubicBezTo>
                  <a:close/>
                </a:path>
              </a:pathLst>
            </a:custGeom>
            <a:solidFill>
              <a:srgbClr val="FCFEFF"/>
            </a:solidFill>
          </p:spPr>
          <p:txBody>
            <a:bodyPr/>
            <a:lstStyle/>
            <a:p>
              <a:endParaRPr lang="en-US"/>
            </a:p>
          </p:txBody>
        </p:sp>
      </p:grpSp>
      <p:grpSp>
        <p:nvGrpSpPr>
          <p:cNvPr id="7" name="Group 7"/>
          <p:cNvGrpSpPr/>
          <p:nvPr/>
        </p:nvGrpSpPr>
        <p:grpSpPr>
          <a:xfrm>
            <a:off x="7531647" y="5431023"/>
            <a:ext cx="3011872" cy="3011872"/>
            <a:chOff x="0" y="0"/>
            <a:chExt cx="6266688" cy="6266688"/>
          </a:xfrm>
        </p:grpSpPr>
        <p:sp>
          <p:nvSpPr>
            <p:cNvPr id="8" name="Freeform 8"/>
            <p:cNvSpPr/>
            <p:nvPr/>
          </p:nvSpPr>
          <p:spPr>
            <a:xfrm>
              <a:off x="0" y="0"/>
              <a:ext cx="6266688" cy="6266688"/>
            </a:xfrm>
            <a:custGeom>
              <a:avLst/>
              <a:gdLst/>
              <a:ahLst/>
              <a:cxnLst/>
              <a:rect l="l" t="t" r="r" b="b"/>
              <a:pathLst>
                <a:path w="6266688" h="6266688">
                  <a:moveTo>
                    <a:pt x="3133344" y="0"/>
                  </a:moveTo>
                  <a:cubicBezTo>
                    <a:pt x="4862703" y="0"/>
                    <a:pt x="6266688" y="1403985"/>
                    <a:pt x="6266688" y="3133344"/>
                  </a:cubicBezTo>
                  <a:cubicBezTo>
                    <a:pt x="6266688" y="4862703"/>
                    <a:pt x="4862703" y="6266688"/>
                    <a:pt x="3133344" y="6266688"/>
                  </a:cubicBezTo>
                  <a:cubicBezTo>
                    <a:pt x="1403985" y="6266688"/>
                    <a:pt x="0" y="4862703"/>
                    <a:pt x="0" y="3133344"/>
                  </a:cubicBezTo>
                  <a:cubicBezTo>
                    <a:pt x="0" y="1403985"/>
                    <a:pt x="1403985" y="0"/>
                    <a:pt x="3133344" y="0"/>
                  </a:cubicBezTo>
                  <a:close/>
                </a:path>
              </a:pathLst>
            </a:custGeom>
            <a:solidFill>
              <a:srgbClr val="03ABED"/>
            </a:solidFill>
          </p:spPr>
          <p:txBody>
            <a:bodyPr/>
            <a:lstStyle/>
            <a:p>
              <a:endParaRPr lang="en-US"/>
            </a:p>
          </p:txBody>
        </p:sp>
      </p:grpSp>
      <p:grpSp>
        <p:nvGrpSpPr>
          <p:cNvPr id="9" name="Group 9"/>
          <p:cNvGrpSpPr/>
          <p:nvPr/>
        </p:nvGrpSpPr>
        <p:grpSpPr>
          <a:xfrm>
            <a:off x="8657348" y="6632998"/>
            <a:ext cx="760470" cy="760470"/>
            <a:chOff x="0" y="0"/>
            <a:chExt cx="1582280" cy="1582280"/>
          </a:xfrm>
        </p:grpSpPr>
        <p:sp>
          <p:nvSpPr>
            <p:cNvPr id="10" name="Freeform 10" descr="https://osspub.smallppt.com/uploadFile/template/靶子_20241006013128A237.png"/>
            <p:cNvSpPr/>
            <p:nvPr/>
          </p:nvSpPr>
          <p:spPr>
            <a:xfrm>
              <a:off x="0" y="0"/>
              <a:ext cx="1582293" cy="1582293"/>
            </a:xfrm>
            <a:custGeom>
              <a:avLst/>
              <a:gdLst/>
              <a:ahLst/>
              <a:cxnLst/>
              <a:rect l="l" t="t" r="r" b="b"/>
              <a:pathLst>
                <a:path w="1582293" h="1582293">
                  <a:moveTo>
                    <a:pt x="0" y="0"/>
                  </a:moveTo>
                  <a:lnTo>
                    <a:pt x="1582293" y="0"/>
                  </a:lnTo>
                  <a:lnTo>
                    <a:pt x="1582293" y="1582293"/>
                  </a:lnTo>
                  <a:lnTo>
                    <a:pt x="0" y="1582293"/>
                  </a:lnTo>
                  <a:lnTo>
                    <a:pt x="0" y="0"/>
                  </a:lnTo>
                  <a:close/>
                </a:path>
              </a:pathLst>
            </a:custGeom>
            <a:blipFill>
              <a:blip r:embed="rId2"/>
              <a:stretch>
                <a:fillRect/>
              </a:stretch>
            </a:blipFill>
          </p:spPr>
          <p:txBody>
            <a:bodyPr/>
            <a:lstStyle/>
            <a:p>
              <a:endParaRPr lang="en-US"/>
            </a:p>
          </p:txBody>
        </p:sp>
      </p:grpSp>
      <p:sp>
        <p:nvSpPr>
          <p:cNvPr id="11" name="TextBox 11"/>
          <p:cNvSpPr txBox="1"/>
          <p:nvPr/>
        </p:nvSpPr>
        <p:spPr>
          <a:xfrm>
            <a:off x="1554337" y="5123254"/>
            <a:ext cx="4930140" cy="396240"/>
          </a:xfrm>
          <a:prstGeom prst="rect">
            <a:avLst/>
          </a:prstGeom>
        </p:spPr>
        <p:txBody>
          <a:bodyPr lIns="0" tIns="0" rIns="0" bIns="0" rtlCol="0" anchor="t">
            <a:spAutoFit/>
          </a:bodyPr>
          <a:lstStyle/>
          <a:p>
            <a:pPr algn="l">
              <a:lnSpc>
                <a:spcPts val="2879"/>
              </a:lnSpc>
            </a:pPr>
            <a:r>
              <a:rPr lang="en-US" sz="3000" b="1">
                <a:solidFill>
                  <a:srgbClr val="FCFEFF"/>
                </a:solidFill>
                <a:latin typeface="Barlow Semi-Bold"/>
                <a:ea typeface="Barlow Semi-Bold"/>
                <a:cs typeface="Barlow Semi-Bold"/>
                <a:sym typeface="Barlow Semi-Bold"/>
              </a:rPr>
              <a:t>DIGITAL TOOLS FOR DATA</a:t>
            </a:r>
          </a:p>
        </p:txBody>
      </p:sp>
      <p:sp>
        <p:nvSpPr>
          <p:cNvPr id="12" name="TextBox 12"/>
          <p:cNvSpPr txBox="1"/>
          <p:nvPr/>
        </p:nvSpPr>
        <p:spPr>
          <a:xfrm>
            <a:off x="1554337" y="5557594"/>
            <a:ext cx="5112554" cy="1120140"/>
          </a:xfrm>
          <a:prstGeom prst="rect">
            <a:avLst/>
          </a:prstGeom>
        </p:spPr>
        <p:txBody>
          <a:bodyPr lIns="0" tIns="0" rIns="0" bIns="0" rtlCol="0" anchor="t">
            <a:spAutoFit/>
          </a:bodyPr>
          <a:lstStyle/>
          <a:p>
            <a:pPr algn="l">
              <a:lnSpc>
                <a:spcPts val="2879"/>
              </a:lnSpc>
            </a:pPr>
            <a:r>
              <a:rPr lang="en-US" sz="3000" b="1" spc="12">
                <a:solidFill>
                  <a:srgbClr val="FCFEFF"/>
                </a:solidFill>
                <a:latin typeface="Barlow Bold"/>
                <a:ea typeface="Barlow Bold"/>
                <a:cs typeface="Barlow Bold"/>
                <a:sym typeface="Barlow Bold"/>
              </a:rPr>
              <a:t>Leveraging technology can enhance data accuracy and availability.</a:t>
            </a:r>
          </a:p>
        </p:txBody>
      </p:sp>
      <p:sp>
        <p:nvSpPr>
          <p:cNvPr id="13" name="TextBox 13"/>
          <p:cNvSpPr txBox="1"/>
          <p:nvPr/>
        </p:nvSpPr>
        <p:spPr>
          <a:xfrm>
            <a:off x="11773019" y="5123254"/>
            <a:ext cx="4930140" cy="396240"/>
          </a:xfrm>
          <a:prstGeom prst="rect">
            <a:avLst/>
          </a:prstGeom>
        </p:spPr>
        <p:txBody>
          <a:bodyPr lIns="0" tIns="0" rIns="0" bIns="0" rtlCol="0" anchor="t">
            <a:spAutoFit/>
          </a:bodyPr>
          <a:lstStyle/>
          <a:p>
            <a:pPr algn="l">
              <a:lnSpc>
                <a:spcPts val="2879"/>
              </a:lnSpc>
            </a:pPr>
            <a:r>
              <a:rPr lang="en-US" sz="3000" b="1">
                <a:solidFill>
                  <a:srgbClr val="FCFEFF"/>
                </a:solidFill>
                <a:latin typeface="Barlow Semi-Bold"/>
                <a:ea typeface="Barlow Semi-Bold"/>
                <a:cs typeface="Barlow Semi-Bold"/>
                <a:sym typeface="Barlow Semi-Bold"/>
              </a:rPr>
              <a:t>BEST PRACTICES SHARING</a:t>
            </a:r>
          </a:p>
        </p:txBody>
      </p:sp>
      <p:sp>
        <p:nvSpPr>
          <p:cNvPr id="14" name="TextBox 14"/>
          <p:cNvSpPr txBox="1"/>
          <p:nvPr/>
        </p:nvSpPr>
        <p:spPr>
          <a:xfrm>
            <a:off x="11773019" y="5557594"/>
            <a:ext cx="5193438" cy="1120140"/>
          </a:xfrm>
          <a:prstGeom prst="rect">
            <a:avLst/>
          </a:prstGeom>
        </p:spPr>
        <p:txBody>
          <a:bodyPr lIns="0" tIns="0" rIns="0" bIns="0" rtlCol="0" anchor="t">
            <a:spAutoFit/>
          </a:bodyPr>
          <a:lstStyle/>
          <a:p>
            <a:pPr algn="l">
              <a:lnSpc>
                <a:spcPts val="2879"/>
              </a:lnSpc>
            </a:pPr>
            <a:r>
              <a:rPr lang="en-US" sz="3000" b="1" spc="12">
                <a:solidFill>
                  <a:srgbClr val="FCFEFF"/>
                </a:solidFill>
                <a:latin typeface="Barlow Bold"/>
                <a:ea typeface="Barlow Bold"/>
                <a:cs typeface="Barlow Bold"/>
                <a:sym typeface="Barlow Bold"/>
              </a:rPr>
              <a:t>Sharing knowledge between regions can foster effective pollution management.</a:t>
            </a:r>
          </a:p>
        </p:txBody>
      </p:sp>
      <p:sp>
        <p:nvSpPr>
          <p:cNvPr id="15" name="TextBox 15"/>
          <p:cNvSpPr txBox="1"/>
          <p:nvPr/>
        </p:nvSpPr>
        <p:spPr>
          <a:xfrm>
            <a:off x="1534516" y="7037974"/>
            <a:ext cx="4930140" cy="396240"/>
          </a:xfrm>
          <a:prstGeom prst="rect">
            <a:avLst/>
          </a:prstGeom>
        </p:spPr>
        <p:txBody>
          <a:bodyPr lIns="0" tIns="0" rIns="0" bIns="0" rtlCol="0" anchor="t">
            <a:spAutoFit/>
          </a:bodyPr>
          <a:lstStyle/>
          <a:p>
            <a:pPr algn="l">
              <a:lnSpc>
                <a:spcPts val="2879"/>
              </a:lnSpc>
            </a:pPr>
            <a:r>
              <a:rPr lang="en-US" sz="3000" b="1">
                <a:solidFill>
                  <a:srgbClr val="FCFEFF"/>
                </a:solidFill>
                <a:latin typeface="Barlow Semi-Bold"/>
                <a:ea typeface="Barlow Semi-Bold"/>
                <a:cs typeface="Barlow Semi-Bold"/>
                <a:sym typeface="Barlow Semi-Bold"/>
              </a:rPr>
              <a:t>TRAINING INITIATIVES</a:t>
            </a:r>
          </a:p>
        </p:txBody>
      </p:sp>
      <p:sp>
        <p:nvSpPr>
          <p:cNvPr id="16" name="TextBox 16"/>
          <p:cNvSpPr txBox="1"/>
          <p:nvPr/>
        </p:nvSpPr>
        <p:spPr>
          <a:xfrm>
            <a:off x="1572472" y="7518820"/>
            <a:ext cx="5112554" cy="1120140"/>
          </a:xfrm>
          <a:prstGeom prst="rect">
            <a:avLst/>
          </a:prstGeom>
        </p:spPr>
        <p:txBody>
          <a:bodyPr lIns="0" tIns="0" rIns="0" bIns="0" rtlCol="0" anchor="t">
            <a:spAutoFit/>
          </a:bodyPr>
          <a:lstStyle/>
          <a:p>
            <a:pPr algn="l">
              <a:lnSpc>
                <a:spcPts val="2879"/>
              </a:lnSpc>
            </a:pPr>
            <a:r>
              <a:rPr lang="en-US" sz="3000" b="1" spc="12">
                <a:solidFill>
                  <a:srgbClr val="FCFEFF"/>
                </a:solidFill>
                <a:latin typeface="Barlow Bold"/>
                <a:ea typeface="Barlow Bold"/>
                <a:cs typeface="Barlow Bold"/>
                <a:sym typeface="Barlow Bold"/>
              </a:rPr>
              <a:t>Capacity building programs for local stakeholders are necessary for sustainability.</a:t>
            </a:r>
          </a:p>
        </p:txBody>
      </p:sp>
      <p:sp>
        <p:nvSpPr>
          <p:cNvPr id="17" name="TextBox 17"/>
          <p:cNvSpPr txBox="1"/>
          <p:nvPr/>
        </p:nvSpPr>
        <p:spPr>
          <a:xfrm>
            <a:off x="11773019" y="7037974"/>
            <a:ext cx="4930140" cy="396240"/>
          </a:xfrm>
          <a:prstGeom prst="rect">
            <a:avLst/>
          </a:prstGeom>
        </p:spPr>
        <p:txBody>
          <a:bodyPr lIns="0" tIns="0" rIns="0" bIns="0" rtlCol="0" anchor="t">
            <a:spAutoFit/>
          </a:bodyPr>
          <a:lstStyle/>
          <a:p>
            <a:pPr algn="l">
              <a:lnSpc>
                <a:spcPts val="2879"/>
              </a:lnSpc>
            </a:pPr>
            <a:r>
              <a:rPr lang="en-US" sz="3000" b="1">
                <a:solidFill>
                  <a:srgbClr val="FCFEFF"/>
                </a:solidFill>
                <a:latin typeface="Barlow Semi-Bold"/>
                <a:ea typeface="Barlow Semi-Bold"/>
                <a:cs typeface="Barlow Semi-Bold"/>
                <a:sym typeface="Barlow Semi-Bold"/>
              </a:rPr>
              <a:t>SECTOR COLLABORATION</a:t>
            </a:r>
          </a:p>
        </p:txBody>
      </p:sp>
      <p:sp>
        <p:nvSpPr>
          <p:cNvPr id="18" name="TextBox 18"/>
          <p:cNvSpPr txBox="1"/>
          <p:nvPr/>
        </p:nvSpPr>
        <p:spPr>
          <a:xfrm>
            <a:off x="11795998" y="7518820"/>
            <a:ext cx="5193438" cy="1482090"/>
          </a:xfrm>
          <a:prstGeom prst="rect">
            <a:avLst/>
          </a:prstGeom>
        </p:spPr>
        <p:txBody>
          <a:bodyPr lIns="0" tIns="0" rIns="0" bIns="0" rtlCol="0" anchor="t">
            <a:spAutoFit/>
          </a:bodyPr>
          <a:lstStyle/>
          <a:p>
            <a:pPr algn="l">
              <a:lnSpc>
                <a:spcPts val="2879"/>
              </a:lnSpc>
            </a:pPr>
            <a:r>
              <a:rPr lang="en-US" sz="3000" b="1" spc="12">
                <a:solidFill>
                  <a:srgbClr val="FCFEFF"/>
                </a:solidFill>
                <a:latin typeface="Barlow Bold"/>
                <a:ea typeface="Barlow Bold"/>
                <a:cs typeface="Barlow Bold"/>
                <a:sym typeface="Barlow Bold"/>
              </a:rPr>
              <a:t>Collaboration among sectors can lead to innovative solutions for environmental challenges.</a:t>
            </a:r>
          </a:p>
        </p:txBody>
      </p:sp>
      <p:grpSp>
        <p:nvGrpSpPr>
          <p:cNvPr id="19" name="Group 19"/>
          <p:cNvGrpSpPr/>
          <p:nvPr/>
        </p:nvGrpSpPr>
        <p:grpSpPr>
          <a:xfrm>
            <a:off x="-2547" y="0"/>
            <a:ext cx="18288000" cy="2571750"/>
            <a:chOff x="0" y="0"/>
            <a:chExt cx="4816593" cy="677333"/>
          </a:xfrm>
        </p:grpSpPr>
        <p:sp>
          <p:nvSpPr>
            <p:cNvPr id="20" name="Freeform 20"/>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21" name="TextBox 21"/>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22" name="Group 22"/>
          <p:cNvGrpSpPr/>
          <p:nvPr/>
        </p:nvGrpSpPr>
        <p:grpSpPr>
          <a:xfrm>
            <a:off x="14804679" y="419418"/>
            <a:ext cx="2454621" cy="1732915"/>
            <a:chOff x="0" y="0"/>
            <a:chExt cx="1759826" cy="1242403"/>
          </a:xfrm>
        </p:grpSpPr>
        <p:sp>
          <p:nvSpPr>
            <p:cNvPr id="23" name="Freeform 23"/>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3"/>
              <a:stretch>
                <a:fillRect b="-1805"/>
              </a:stretch>
            </a:blipFill>
          </p:spPr>
          <p:txBody>
            <a:bodyPr/>
            <a:lstStyle/>
            <a:p>
              <a:endParaRPr lang="en-US"/>
            </a:p>
          </p:txBody>
        </p:sp>
      </p:grpSp>
      <p:sp>
        <p:nvSpPr>
          <p:cNvPr id="24" name="TextBox 24"/>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EFFECTIVE POLLUTION MANAGEMENT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sp>
        <p:nvSpPr>
          <p:cNvPr id="2" name="TextBox 2"/>
          <p:cNvSpPr txBox="1"/>
          <p:nvPr/>
        </p:nvSpPr>
        <p:spPr>
          <a:xfrm>
            <a:off x="794385" y="3079917"/>
            <a:ext cx="16268700" cy="859155"/>
          </a:xfrm>
          <a:prstGeom prst="rect">
            <a:avLst/>
          </a:prstGeom>
        </p:spPr>
        <p:txBody>
          <a:bodyPr lIns="0" tIns="0" rIns="0" bIns="0" rtlCol="0" anchor="t">
            <a:spAutoFit/>
          </a:bodyPr>
          <a:lstStyle/>
          <a:p>
            <a:pPr algn="ctr">
              <a:lnSpc>
                <a:spcPts val="3360"/>
              </a:lnSpc>
            </a:pPr>
            <a:r>
              <a:rPr lang="en-US" sz="3500" b="1">
                <a:solidFill>
                  <a:srgbClr val="03ABED"/>
                </a:solidFill>
                <a:latin typeface="Barlow Bold"/>
                <a:ea typeface="Barlow Bold"/>
                <a:cs typeface="Barlow Bold"/>
                <a:sym typeface="Barlow Bold"/>
              </a:rPr>
              <a:t>The need for improved policies highlights the importance of regional collaboration against environmental degradation.</a:t>
            </a:r>
          </a:p>
        </p:txBody>
      </p:sp>
      <p:sp>
        <p:nvSpPr>
          <p:cNvPr id="3" name="Freeform 3"/>
          <p:cNvSpPr/>
          <p:nvPr/>
        </p:nvSpPr>
        <p:spPr>
          <a:xfrm>
            <a:off x="784860" y="4568930"/>
            <a:ext cx="3897630" cy="4819345"/>
          </a:xfrm>
          <a:custGeom>
            <a:avLst/>
            <a:gdLst/>
            <a:ahLst/>
            <a:cxnLst/>
            <a:rect l="l" t="t" r="r" b="b"/>
            <a:pathLst>
              <a:path w="3897630" h="4819345">
                <a:moveTo>
                  <a:pt x="0" y="0"/>
                </a:moveTo>
                <a:lnTo>
                  <a:pt x="3897630" y="0"/>
                </a:lnTo>
                <a:lnTo>
                  <a:pt x="3897630" y="4819346"/>
                </a:lnTo>
                <a:lnTo>
                  <a:pt x="0" y="48193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TextBox 4"/>
          <p:cNvSpPr txBox="1"/>
          <p:nvPr/>
        </p:nvSpPr>
        <p:spPr>
          <a:xfrm>
            <a:off x="908685" y="5207182"/>
            <a:ext cx="3649980" cy="361569"/>
          </a:xfrm>
          <a:prstGeom prst="rect">
            <a:avLst/>
          </a:prstGeom>
        </p:spPr>
        <p:txBody>
          <a:bodyPr lIns="0" tIns="0" rIns="0" bIns="0" rtlCol="0" anchor="t">
            <a:spAutoFit/>
          </a:bodyPr>
          <a:lstStyle/>
          <a:p>
            <a:pPr algn="l">
              <a:lnSpc>
                <a:spcPts val="2687"/>
              </a:lnSpc>
            </a:pPr>
            <a:r>
              <a:rPr lang="en-US" sz="2799" b="1">
                <a:solidFill>
                  <a:srgbClr val="002395"/>
                </a:solidFill>
                <a:latin typeface="Barlow Bold"/>
                <a:ea typeface="Barlow Bold"/>
                <a:cs typeface="Barlow Bold"/>
                <a:sym typeface="Barlow Bold"/>
              </a:rPr>
              <a:t>POLICY FRAMEWORKS</a:t>
            </a:r>
          </a:p>
        </p:txBody>
      </p:sp>
      <p:sp>
        <p:nvSpPr>
          <p:cNvPr id="5" name="TextBox 5"/>
          <p:cNvSpPr txBox="1"/>
          <p:nvPr/>
        </p:nvSpPr>
        <p:spPr>
          <a:xfrm>
            <a:off x="794385" y="6586478"/>
            <a:ext cx="3649980" cy="829056"/>
          </a:xfrm>
          <a:prstGeom prst="rect">
            <a:avLst/>
          </a:prstGeom>
        </p:spPr>
        <p:txBody>
          <a:bodyPr lIns="0" tIns="0" rIns="0" bIns="0" rtlCol="0" anchor="t">
            <a:spAutoFit/>
          </a:bodyPr>
          <a:lstStyle/>
          <a:p>
            <a:pPr algn="l">
              <a:lnSpc>
                <a:spcPts val="2111"/>
              </a:lnSpc>
            </a:pPr>
            <a:r>
              <a:rPr lang="en-US" sz="2199" b="1" spc="8">
                <a:solidFill>
                  <a:srgbClr val="002395"/>
                </a:solidFill>
                <a:latin typeface="Barlow Bold"/>
                <a:ea typeface="Barlow Bold"/>
                <a:cs typeface="Barlow Bold"/>
                <a:sym typeface="Barlow Bold"/>
              </a:rPr>
              <a:t>Updating and crafting policies is essential for environmental sustainability.</a:t>
            </a:r>
          </a:p>
        </p:txBody>
      </p:sp>
      <p:sp>
        <p:nvSpPr>
          <p:cNvPr id="6" name="Freeform 6"/>
          <p:cNvSpPr/>
          <p:nvPr/>
        </p:nvSpPr>
        <p:spPr>
          <a:xfrm>
            <a:off x="4987290" y="4568930"/>
            <a:ext cx="3897630" cy="4812030"/>
          </a:xfrm>
          <a:custGeom>
            <a:avLst/>
            <a:gdLst/>
            <a:ahLst/>
            <a:cxnLst/>
            <a:rect l="l" t="t" r="r" b="b"/>
            <a:pathLst>
              <a:path w="3897630" h="4812030">
                <a:moveTo>
                  <a:pt x="0" y="0"/>
                </a:moveTo>
                <a:lnTo>
                  <a:pt x="3897630" y="0"/>
                </a:lnTo>
                <a:lnTo>
                  <a:pt x="3897630" y="4812030"/>
                </a:lnTo>
                <a:lnTo>
                  <a:pt x="0" y="481203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5111115" y="5196209"/>
            <a:ext cx="3649980" cy="694944"/>
          </a:xfrm>
          <a:prstGeom prst="rect">
            <a:avLst/>
          </a:prstGeom>
        </p:spPr>
        <p:txBody>
          <a:bodyPr lIns="0" tIns="0" rIns="0" bIns="0" rtlCol="0" anchor="t">
            <a:spAutoFit/>
          </a:bodyPr>
          <a:lstStyle/>
          <a:p>
            <a:pPr algn="l">
              <a:lnSpc>
                <a:spcPts val="2687"/>
              </a:lnSpc>
            </a:pPr>
            <a:r>
              <a:rPr lang="en-US" sz="2799" b="1">
                <a:solidFill>
                  <a:srgbClr val="002395"/>
                </a:solidFill>
                <a:latin typeface="Barlow Bold"/>
                <a:ea typeface="Barlow Bold"/>
                <a:cs typeface="Barlow Bold"/>
                <a:sym typeface="Barlow Bold"/>
              </a:rPr>
              <a:t>REGIONAL PARTNERSHIPS</a:t>
            </a:r>
          </a:p>
        </p:txBody>
      </p:sp>
      <p:sp>
        <p:nvSpPr>
          <p:cNvPr id="8" name="TextBox 8"/>
          <p:cNvSpPr txBox="1"/>
          <p:nvPr/>
        </p:nvSpPr>
        <p:spPr>
          <a:xfrm>
            <a:off x="4987290" y="6586478"/>
            <a:ext cx="3649980" cy="829056"/>
          </a:xfrm>
          <a:prstGeom prst="rect">
            <a:avLst/>
          </a:prstGeom>
        </p:spPr>
        <p:txBody>
          <a:bodyPr lIns="0" tIns="0" rIns="0" bIns="0" rtlCol="0" anchor="t">
            <a:spAutoFit/>
          </a:bodyPr>
          <a:lstStyle/>
          <a:p>
            <a:pPr algn="l">
              <a:lnSpc>
                <a:spcPts val="2111"/>
              </a:lnSpc>
            </a:pPr>
            <a:r>
              <a:rPr lang="en-US" sz="2199" b="1" spc="8">
                <a:solidFill>
                  <a:srgbClr val="002395"/>
                </a:solidFill>
                <a:latin typeface="Barlow Bold"/>
                <a:ea typeface="Barlow Bold"/>
                <a:cs typeface="Barlow Bold"/>
                <a:sym typeface="Barlow Bold"/>
              </a:rPr>
              <a:t>Strengthening partnerships among countries can enhance collective action.</a:t>
            </a:r>
          </a:p>
        </p:txBody>
      </p:sp>
      <p:sp>
        <p:nvSpPr>
          <p:cNvPr id="9" name="Freeform 9"/>
          <p:cNvSpPr/>
          <p:nvPr/>
        </p:nvSpPr>
        <p:spPr>
          <a:xfrm>
            <a:off x="9176385" y="4561615"/>
            <a:ext cx="3897630" cy="4819345"/>
          </a:xfrm>
          <a:custGeom>
            <a:avLst/>
            <a:gdLst/>
            <a:ahLst/>
            <a:cxnLst/>
            <a:rect l="l" t="t" r="r" b="b"/>
            <a:pathLst>
              <a:path w="3897630" h="4819345">
                <a:moveTo>
                  <a:pt x="0" y="0"/>
                </a:moveTo>
                <a:lnTo>
                  <a:pt x="3897630" y="0"/>
                </a:lnTo>
                <a:lnTo>
                  <a:pt x="3897630" y="4819345"/>
                </a:lnTo>
                <a:lnTo>
                  <a:pt x="0" y="481934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0" name="TextBox 10"/>
          <p:cNvSpPr txBox="1"/>
          <p:nvPr/>
        </p:nvSpPr>
        <p:spPr>
          <a:xfrm>
            <a:off x="9300210" y="5194380"/>
            <a:ext cx="3649980" cy="694944"/>
          </a:xfrm>
          <a:prstGeom prst="rect">
            <a:avLst/>
          </a:prstGeom>
        </p:spPr>
        <p:txBody>
          <a:bodyPr lIns="0" tIns="0" rIns="0" bIns="0" rtlCol="0" anchor="t">
            <a:spAutoFit/>
          </a:bodyPr>
          <a:lstStyle/>
          <a:p>
            <a:pPr algn="l">
              <a:lnSpc>
                <a:spcPts val="2687"/>
              </a:lnSpc>
            </a:pPr>
            <a:r>
              <a:rPr lang="en-US" sz="2799" b="1">
                <a:solidFill>
                  <a:srgbClr val="002395"/>
                </a:solidFill>
                <a:latin typeface="Barlow Bold"/>
                <a:ea typeface="Barlow Bold"/>
                <a:cs typeface="Barlow Bold"/>
                <a:sym typeface="Barlow Bold"/>
              </a:rPr>
              <a:t>INCLUSIVE POLICYMAKING</a:t>
            </a:r>
          </a:p>
        </p:txBody>
      </p:sp>
      <p:sp>
        <p:nvSpPr>
          <p:cNvPr id="11" name="TextBox 11"/>
          <p:cNvSpPr txBox="1"/>
          <p:nvPr/>
        </p:nvSpPr>
        <p:spPr>
          <a:xfrm>
            <a:off x="9300210" y="6530395"/>
            <a:ext cx="3649980" cy="1095756"/>
          </a:xfrm>
          <a:prstGeom prst="rect">
            <a:avLst/>
          </a:prstGeom>
        </p:spPr>
        <p:txBody>
          <a:bodyPr lIns="0" tIns="0" rIns="0" bIns="0" rtlCol="0" anchor="t">
            <a:spAutoFit/>
          </a:bodyPr>
          <a:lstStyle/>
          <a:p>
            <a:pPr algn="l">
              <a:lnSpc>
                <a:spcPts val="2111"/>
              </a:lnSpc>
            </a:pPr>
            <a:r>
              <a:rPr lang="en-US" sz="2199" b="1" spc="8">
                <a:solidFill>
                  <a:srgbClr val="002395"/>
                </a:solidFill>
                <a:latin typeface="Barlow Bold"/>
                <a:ea typeface="Barlow Bold"/>
                <a:cs typeface="Barlow Bold"/>
                <a:sym typeface="Barlow Bold"/>
              </a:rPr>
              <a:t>Involving diverse stakeholders in policy creation is crucial for effectiveness.</a:t>
            </a:r>
          </a:p>
        </p:txBody>
      </p:sp>
      <p:sp>
        <p:nvSpPr>
          <p:cNvPr id="12" name="Freeform 12"/>
          <p:cNvSpPr/>
          <p:nvPr/>
        </p:nvSpPr>
        <p:spPr>
          <a:xfrm>
            <a:off x="13365480" y="4554300"/>
            <a:ext cx="3897630" cy="4826660"/>
          </a:xfrm>
          <a:custGeom>
            <a:avLst/>
            <a:gdLst/>
            <a:ahLst/>
            <a:cxnLst/>
            <a:rect l="l" t="t" r="r" b="b"/>
            <a:pathLst>
              <a:path w="3897630" h="4826660">
                <a:moveTo>
                  <a:pt x="0" y="0"/>
                </a:moveTo>
                <a:lnTo>
                  <a:pt x="3897630" y="0"/>
                </a:lnTo>
                <a:lnTo>
                  <a:pt x="3897630" y="4826660"/>
                </a:lnTo>
                <a:lnTo>
                  <a:pt x="0" y="482666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13"/>
          <p:cNvSpPr txBox="1"/>
          <p:nvPr/>
        </p:nvSpPr>
        <p:spPr>
          <a:xfrm>
            <a:off x="13489305" y="5199866"/>
            <a:ext cx="3649980" cy="1028319"/>
          </a:xfrm>
          <a:prstGeom prst="rect">
            <a:avLst/>
          </a:prstGeom>
        </p:spPr>
        <p:txBody>
          <a:bodyPr lIns="0" tIns="0" rIns="0" bIns="0" rtlCol="0" anchor="t">
            <a:spAutoFit/>
          </a:bodyPr>
          <a:lstStyle/>
          <a:p>
            <a:pPr algn="l">
              <a:lnSpc>
                <a:spcPts val="2687"/>
              </a:lnSpc>
            </a:pPr>
            <a:r>
              <a:rPr lang="en-US" sz="2799" b="1">
                <a:solidFill>
                  <a:srgbClr val="002395"/>
                </a:solidFill>
                <a:latin typeface="Barlow Bold"/>
                <a:ea typeface="Barlow Bold"/>
                <a:cs typeface="Barlow Bold"/>
                <a:sym typeface="Barlow Bold"/>
              </a:rPr>
              <a:t>SUSTAINABLE PRACTICES PROMOTION</a:t>
            </a:r>
          </a:p>
        </p:txBody>
      </p:sp>
      <p:sp>
        <p:nvSpPr>
          <p:cNvPr id="14" name="TextBox 14"/>
          <p:cNvSpPr txBox="1"/>
          <p:nvPr/>
        </p:nvSpPr>
        <p:spPr>
          <a:xfrm>
            <a:off x="13502640" y="6530395"/>
            <a:ext cx="3649980" cy="1095756"/>
          </a:xfrm>
          <a:prstGeom prst="rect">
            <a:avLst/>
          </a:prstGeom>
        </p:spPr>
        <p:txBody>
          <a:bodyPr lIns="0" tIns="0" rIns="0" bIns="0" rtlCol="0" anchor="t">
            <a:spAutoFit/>
          </a:bodyPr>
          <a:lstStyle/>
          <a:p>
            <a:pPr algn="l">
              <a:lnSpc>
                <a:spcPts val="2111"/>
              </a:lnSpc>
            </a:pPr>
            <a:r>
              <a:rPr lang="en-US" sz="2199" b="1" spc="8">
                <a:solidFill>
                  <a:srgbClr val="002395"/>
                </a:solidFill>
                <a:latin typeface="Barlow Bold"/>
                <a:ea typeface="Barlow Bold"/>
                <a:cs typeface="Barlow Bold"/>
                <a:sym typeface="Barlow Bold"/>
              </a:rPr>
              <a:t>Promoting sustainable practices can mitigate environmental degradation in the region.</a:t>
            </a:r>
          </a:p>
        </p:txBody>
      </p:sp>
      <p:grpSp>
        <p:nvGrpSpPr>
          <p:cNvPr id="15" name="Group 15"/>
          <p:cNvGrpSpPr/>
          <p:nvPr/>
        </p:nvGrpSpPr>
        <p:grpSpPr>
          <a:xfrm>
            <a:off x="-2547" y="0"/>
            <a:ext cx="18288000" cy="2571750"/>
            <a:chOff x="0" y="0"/>
            <a:chExt cx="4816593" cy="677333"/>
          </a:xfrm>
        </p:grpSpPr>
        <p:sp>
          <p:nvSpPr>
            <p:cNvPr id="16" name="Freeform 16"/>
            <p:cNvSpPr/>
            <p:nvPr/>
          </p:nvSpPr>
          <p:spPr>
            <a:xfrm>
              <a:off x="0" y="0"/>
              <a:ext cx="4816592" cy="677333"/>
            </a:xfrm>
            <a:custGeom>
              <a:avLst/>
              <a:gdLst/>
              <a:ahLst/>
              <a:cxnLst/>
              <a:rect l="l" t="t" r="r" b="b"/>
              <a:pathLst>
                <a:path w="4816592" h="677333">
                  <a:moveTo>
                    <a:pt x="0" y="0"/>
                  </a:moveTo>
                  <a:lnTo>
                    <a:pt x="4816592" y="0"/>
                  </a:lnTo>
                  <a:lnTo>
                    <a:pt x="4816592" y="677333"/>
                  </a:lnTo>
                  <a:lnTo>
                    <a:pt x="0" y="677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17" name="TextBox 17"/>
            <p:cNvSpPr txBox="1"/>
            <p:nvPr/>
          </p:nvSpPr>
          <p:spPr>
            <a:xfrm>
              <a:off x="0" y="-38100"/>
              <a:ext cx="4816593" cy="715433"/>
            </a:xfrm>
            <a:prstGeom prst="rect">
              <a:avLst/>
            </a:prstGeom>
          </p:spPr>
          <p:txBody>
            <a:bodyPr lIns="50800" tIns="50800" rIns="50800" bIns="50800" rtlCol="0" anchor="ctr"/>
            <a:lstStyle/>
            <a:p>
              <a:pPr algn="ctr">
                <a:lnSpc>
                  <a:spcPts val="2659"/>
                </a:lnSpc>
                <a:spcBef>
                  <a:spcPct val="0"/>
                </a:spcBef>
              </a:pPr>
              <a:endParaRPr/>
            </a:p>
          </p:txBody>
        </p:sp>
      </p:grpSp>
      <p:grpSp>
        <p:nvGrpSpPr>
          <p:cNvPr id="18" name="Group 18"/>
          <p:cNvGrpSpPr/>
          <p:nvPr/>
        </p:nvGrpSpPr>
        <p:grpSpPr>
          <a:xfrm>
            <a:off x="14804679" y="419418"/>
            <a:ext cx="2454621" cy="1732915"/>
            <a:chOff x="0" y="0"/>
            <a:chExt cx="1759826" cy="1242403"/>
          </a:xfrm>
        </p:grpSpPr>
        <p:sp>
          <p:nvSpPr>
            <p:cNvPr id="19" name="Freeform 19"/>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5"/>
              <a:stretch>
                <a:fillRect b="-1805"/>
              </a:stretch>
            </a:blipFill>
          </p:spPr>
          <p:txBody>
            <a:bodyPr/>
            <a:lstStyle/>
            <a:p>
              <a:endParaRPr lang="en-US"/>
            </a:p>
          </p:txBody>
        </p:sp>
      </p:grpSp>
      <p:sp>
        <p:nvSpPr>
          <p:cNvPr id="20" name="TextBox 20"/>
          <p:cNvSpPr txBox="1"/>
          <p:nvPr/>
        </p:nvSpPr>
        <p:spPr>
          <a:xfrm>
            <a:off x="959910" y="1066800"/>
            <a:ext cx="13844768" cy="876300"/>
          </a:xfrm>
          <a:prstGeom prst="rect">
            <a:avLst/>
          </a:prstGeom>
        </p:spPr>
        <p:txBody>
          <a:bodyPr lIns="0" tIns="0" rIns="0" bIns="0" rtlCol="0" anchor="t">
            <a:spAutoFit/>
          </a:bodyPr>
          <a:lstStyle/>
          <a:p>
            <a:pPr algn="l">
              <a:lnSpc>
                <a:spcPts val="6600"/>
              </a:lnSpc>
            </a:pPr>
            <a:r>
              <a:rPr lang="en-US" sz="6000" b="1">
                <a:solidFill>
                  <a:srgbClr val="FFFFFF"/>
                </a:solidFill>
                <a:latin typeface="Barlow Bold"/>
                <a:ea typeface="Barlow Bold"/>
                <a:cs typeface="Barlow Bold"/>
                <a:sym typeface="Barlow Bold"/>
              </a:rPr>
              <a:t>REGIONAL COLLBORATION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CFEF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adFill rotWithShape="1">
              <a:gsLst>
                <a:gs pos="0">
                  <a:srgbClr val="5DE0E6">
                    <a:alpha val="100000"/>
                  </a:srgbClr>
                </a:gs>
                <a:gs pos="100000">
                  <a:srgbClr val="004AAD">
                    <a:alpha val="100000"/>
                  </a:srgbClr>
                </a:gs>
              </a:gsLst>
              <a:lin ang="0"/>
            </a:gradFill>
          </p:spPr>
          <p:txBody>
            <a:bodyPr/>
            <a:lstStyle/>
            <a:p>
              <a:endParaRPr lang="en-US"/>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3676949" y="4303662"/>
            <a:ext cx="10934103" cy="1769715"/>
          </a:xfrm>
          <a:prstGeom prst="rect">
            <a:avLst/>
          </a:prstGeom>
        </p:spPr>
        <p:txBody>
          <a:bodyPr lIns="0" tIns="0" rIns="0" bIns="0" rtlCol="0" anchor="t">
            <a:spAutoFit/>
          </a:bodyPr>
          <a:lstStyle/>
          <a:p>
            <a:pPr algn="ctr">
              <a:lnSpc>
                <a:spcPts val="13831"/>
              </a:lnSpc>
            </a:pPr>
            <a:r>
              <a:rPr lang="en-US" sz="12573" b="1" dirty="0">
                <a:solidFill>
                  <a:srgbClr val="FFFFFF"/>
                </a:solidFill>
                <a:latin typeface="Barlow Bold"/>
                <a:ea typeface="Barlow Bold"/>
                <a:cs typeface="Barlow Bold"/>
                <a:sym typeface="Barlow Bold"/>
              </a:rPr>
              <a:t>THANK YOU</a:t>
            </a:r>
            <a:r>
              <a:rPr lang="hr-BA" sz="12573" b="1">
                <a:solidFill>
                  <a:srgbClr val="FFFFFF"/>
                </a:solidFill>
                <a:latin typeface="Barlow Bold"/>
                <a:ea typeface="Barlow Bold"/>
                <a:cs typeface="Barlow Bold"/>
                <a:sym typeface="Barlow Bold"/>
              </a:rPr>
              <a:t>!</a:t>
            </a:r>
            <a:endParaRPr lang="hr-BA" sz="12573" b="1" dirty="0">
              <a:solidFill>
                <a:srgbClr val="FFFFFF"/>
              </a:solidFill>
              <a:latin typeface="Barlow Bold"/>
              <a:ea typeface="Barlow Bold"/>
              <a:cs typeface="Barlow Bold"/>
              <a:sym typeface="Barlow Bold"/>
            </a:endParaRPr>
          </a:p>
        </p:txBody>
      </p:sp>
      <p:grpSp>
        <p:nvGrpSpPr>
          <p:cNvPr id="6" name="Group 6"/>
          <p:cNvGrpSpPr/>
          <p:nvPr/>
        </p:nvGrpSpPr>
        <p:grpSpPr>
          <a:xfrm>
            <a:off x="14804679" y="419418"/>
            <a:ext cx="2454621" cy="1732915"/>
            <a:chOff x="0" y="0"/>
            <a:chExt cx="1759826" cy="1242403"/>
          </a:xfrm>
        </p:grpSpPr>
        <p:sp>
          <p:nvSpPr>
            <p:cNvPr id="7" name="Freeform 7"/>
            <p:cNvSpPr/>
            <p:nvPr/>
          </p:nvSpPr>
          <p:spPr>
            <a:xfrm>
              <a:off x="0" y="0"/>
              <a:ext cx="1759839" cy="1242441"/>
            </a:xfrm>
            <a:custGeom>
              <a:avLst/>
              <a:gdLst/>
              <a:ahLst/>
              <a:cxnLst/>
              <a:rect l="l" t="t" r="r" b="b"/>
              <a:pathLst>
                <a:path w="1759839" h="1242441">
                  <a:moveTo>
                    <a:pt x="0" y="0"/>
                  </a:moveTo>
                  <a:lnTo>
                    <a:pt x="1759839" y="0"/>
                  </a:lnTo>
                  <a:lnTo>
                    <a:pt x="1759839" y="1242441"/>
                  </a:lnTo>
                  <a:lnTo>
                    <a:pt x="0" y="1242441"/>
                  </a:lnTo>
                  <a:lnTo>
                    <a:pt x="0" y="0"/>
                  </a:lnTo>
                  <a:close/>
                </a:path>
              </a:pathLst>
            </a:custGeom>
            <a:blipFill>
              <a:blip r:embed="rId2"/>
              <a:stretch>
                <a:fillRect b="-1805"/>
              </a:stretch>
            </a:blipFill>
          </p:spPr>
          <p:txBody>
            <a:bodyPr/>
            <a:lstStyle/>
            <a:p>
              <a:endParaRPr lang="en-US"/>
            </a:p>
          </p:txBody>
        </p:sp>
      </p:grpSp>
      <p:sp>
        <p:nvSpPr>
          <p:cNvPr id="12" name="TextBox 11">
            <a:extLst>
              <a:ext uri="{FF2B5EF4-FFF2-40B4-BE49-F238E27FC236}">
                <a16:creationId xmlns:a16="http://schemas.microsoft.com/office/drawing/2014/main" id="{CD3E58B0-11A1-3AD9-9121-590C5A574A53}"/>
              </a:ext>
            </a:extLst>
          </p:cNvPr>
          <p:cNvSpPr txBox="1"/>
          <p:nvPr/>
        </p:nvSpPr>
        <p:spPr>
          <a:xfrm>
            <a:off x="1752600" y="6591300"/>
            <a:ext cx="13944600" cy="2123658"/>
          </a:xfrm>
          <a:prstGeom prst="rect">
            <a:avLst/>
          </a:prstGeom>
          <a:noFill/>
        </p:spPr>
        <p:txBody>
          <a:bodyPr wrap="square" rtlCol="0">
            <a:spAutoFit/>
          </a:bodyPr>
          <a:lstStyle/>
          <a:p>
            <a:pPr algn="ctr"/>
            <a:r>
              <a:rPr lang="hr-BA" sz="4400" b="1" dirty="0">
                <a:solidFill>
                  <a:srgbClr val="FFFFFF"/>
                </a:solidFill>
                <a:latin typeface="Barlow Bold"/>
              </a:rPr>
              <a:t>Matea Grabovac</a:t>
            </a:r>
          </a:p>
          <a:p>
            <a:pPr algn="ctr"/>
            <a:r>
              <a:rPr lang="hr-BA" sz="4400" b="1" dirty="0">
                <a:solidFill>
                  <a:srgbClr val="FFFFFF"/>
                </a:solidFill>
                <a:latin typeface="Barlow Bold"/>
              </a:rPr>
              <a:t>matea.grabovac@un.org</a:t>
            </a:r>
          </a:p>
          <a:p>
            <a:pPr algn="ctr"/>
            <a:r>
              <a:rPr lang="hr-BA" sz="4400" b="1" dirty="0">
                <a:solidFill>
                  <a:srgbClr val="FFFFFF"/>
                </a:solidFill>
                <a:effectLst>
                  <a:outerShdw blurRad="38100" dist="38100" dir="2700000" algn="tl">
                    <a:srgbClr val="000000">
                      <a:alpha val="43137"/>
                    </a:srgbClr>
                  </a:outerShdw>
                </a:effectLst>
                <a:latin typeface="Barlow Bold"/>
              </a:rPr>
              <a:t>UNITED NATIONS ENVIRONMENT PROGRAMME</a:t>
            </a:r>
            <a:endParaRPr lang="en-US" sz="4400" b="1" dirty="0">
              <a:solidFill>
                <a:srgbClr val="FFFFFF"/>
              </a:solidFill>
              <a:effectLst>
                <a:outerShdw blurRad="38100" dist="38100" dir="2700000" algn="tl">
                  <a:srgbClr val="000000">
                    <a:alpha val="43137"/>
                  </a:srgbClr>
                </a:outerShdw>
              </a:effectLst>
              <a:latin typeface="Barlow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CC2ACFA87F550418D225E071F542ADA" ma:contentTypeVersion="19" ma:contentTypeDescription="Create a new document." ma:contentTypeScope="" ma:versionID="70ac6588b2c929b3c1fb25b31abb9a40">
  <xsd:schema xmlns:xsd="http://www.w3.org/2001/XMLSchema" xmlns:xs="http://www.w3.org/2001/XMLSchema" xmlns:p="http://schemas.microsoft.com/office/2006/metadata/properties" xmlns:ns2="0f1cb922-524b-4a63-a729-f715e5c73bc5" xmlns:ns3="8bde3967-4b29-49c8-add0-1b77de203898" xmlns:ns4="985ec44e-1bab-4c0b-9df0-6ba128686fc9" targetNamespace="http://schemas.microsoft.com/office/2006/metadata/properties" ma:root="true" ma:fieldsID="b90362aade7d3c640ccde93ed8e10a6f" ns2:_="" ns3:_="" ns4:_="">
    <xsd:import namespace="0f1cb922-524b-4a63-a729-f715e5c73bc5"/>
    <xsd:import namespace="8bde3967-4b29-49c8-add0-1b77de203898"/>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1cb922-524b-4a63-a729-f715e5c73b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de3967-4b29-49c8-add0-1b77de20389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130028a-ccc8-4b36-86b9-6430aa5c34b5}" ma:internalName="TaxCatchAll" ma:showField="CatchAllData" ma:web="8bde3967-4b29-49c8-add0-1b77de2038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f1cb922-524b-4a63-a729-f715e5c73bc5">
      <Terms xmlns="http://schemas.microsoft.com/office/infopath/2007/PartnerControls"/>
    </lcf76f155ced4ddcb4097134ff3c332f>
    <TaxCatchAll xmlns="985ec44e-1bab-4c0b-9df0-6ba128686fc9" xsi:nil="true"/>
  </documentManagement>
</p:properties>
</file>

<file path=customXml/itemProps1.xml><?xml version="1.0" encoding="utf-8"?>
<ds:datastoreItem xmlns:ds="http://schemas.openxmlformats.org/officeDocument/2006/customXml" ds:itemID="{C6C01E44-E4F4-461B-8B91-DCF8890549C6}">
  <ds:schemaRefs>
    <ds:schemaRef ds:uri="http://schemas.microsoft.com/sharepoint/v3/contenttype/forms"/>
  </ds:schemaRefs>
</ds:datastoreItem>
</file>

<file path=customXml/itemProps2.xml><?xml version="1.0" encoding="utf-8"?>
<ds:datastoreItem xmlns:ds="http://schemas.openxmlformats.org/officeDocument/2006/customXml" ds:itemID="{ED561B6B-4002-43BF-BA9A-D4E8011CF6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1cb922-524b-4a63-a729-f715e5c73bc5"/>
    <ds:schemaRef ds:uri="8bde3967-4b29-49c8-add0-1b77de203898"/>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64A363D-3905-4A13-A75E-BE435E55E88B}">
  <ds:schemaRefs>
    <ds:schemaRef ds:uri="http://schemas.microsoft.com/office/2006/metadata/properties"/>
    <ds:schemaRef ds:uri="http://schemas.microsoft.com/office/infopath/2007/PartnerControls"/>
    <ds:schemaRef ds:uri="0f1cb922-524b-4a63-a729-f715e5c73bc5"/>
    <ds:schemaRef ds:uri="985ec44e-1bab-4c0b-9df0-6ba128686fc9"/>
  </ds:schemaRefs>
</ds:datastoreItem>
</file>

<file path=docMetadata/LabelInfo.xml><?xml version="1.0" encoding="utf-8"?>
<clbl:labelList xmlns:clbl="http://schemas.microsoft.com/office/2020/mipLabelMetadata">
  <clbl:label id="{8b77875e-5908-45a0-9cb4-dec9ae074618}" enabled="1" method="Privileged" siteId="{0f9e35db-544f-4f60-bdcc-5ea416e6dc70}" contentBits="0" removed="0"/>
</clbl:labelList>
</file>

<file path=docProps/app.xml><?xml version="1.0" encoding="utf-8"?>
<Properties xmlns="http://schemas.openxmlformats.org/officeDocument/2006/extended-properties" xmlns:vt="http://schemas.openxmlformats.org/officeDocument/2006/docPropsVTypes">
  <TotalTime>316</TotalTime>
  <Words>1955</Words>
  <Application>Microsoft Office PowerPoint</Application>
  <PresentationFormat>Custom</PresentationFormat>
  <Paragraphs>274</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Wingdings</vt:lpstr>
      <vt:lpstr>Barlow Bold</vt:lpstr>
      <vt:lpstr>Calibri</vt:lpstr>
      <vt:lpstr>Roboto</vt:lpstr>
      <vt:lpstr>Barlow</vt:lpstr>
      <vt:lpstr>Barlow Semi-Bold</vt:lpstr>
      <vt:lpstr>Arial</vt:lpstr>
      <vt:lpstr>Canva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UNEP Initiatives on Sustainable Land Management and Pollution in the Western Balkans</dc:title>
  <dc:creator>Samuel Opiyo</dc:creator>
  <cp:lastModifiedBy>Samuel Opiyo</cp:lastModifiedBy>
  <cp:revision>3</cp:revision>
  <dcterms:created xsi:type="dcterms:W3CDTF">2006-08-16T00:00:00Z</dcterms:created>
  <dcterms:modified xsi:type="dcterms:W3CDTF">2026-05-04T07:31:59Z</dcterms:modified>
  <dc:identifier>DAHESIcvxKM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0x010100ACC2ACFA87F550418D225E071F542ADA</vt:lpwstr>
  </property>
</Properties>
</file>