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48" r:id="rId1"/>
  </p:sldMasterIdLst>
  <p:notesMasterIdLst>
    <p:notesMasterId r:id="rId63"/>
  </p:notesMasterIdLst>
  <p:sldIdLst>
    <p:sldId id="256" r:id="rId2"/>
    <p:sldId id="436" r:id="rId3"/>
    <p:sldId id="261" r:id="rId4"/>
    <p:sldId id="438" r:id="rId5"/>
    <p:sldId id="441" r:id="rId6"/>
    <p:sldId id="440" r:id="rId7"/>
    <p:sldId id="482" r:id="rId8"/>
    <p:sldId id="481" r:id="rId9"/>
    <p:sldId id="533" r:id="rId10"/>
    <p:sldId id="484" r:id="rId11"/>
    <p:sldId id="444" r:id="rId12"/>
    <p:sldId id="480" r:id="rId13"/>
    <p:sldId id="488" r:id="rId14"/>
    <p:sldId id="446" r:id="rId15"/>
    <p:sldId id="514" r:id="rId16"/>
    <p:sldId id="447" r:id="rId17"/>
    <p:sldId id="487" r:id="rId18"/>
    <p:sldId id="489" r:id="rId19"/>
    <p:sldId id="490" r:id="rId20"/>
    <p:sldId id="449" r:id="rId21"/>
    <p:sldId id="534" r:id="rId22"/>
    <p:sldId id="536" r:id="rId23"/>
    <p:sldId id="535" r:id="rId24"/>
    <p:sldId id="537" r:id="rId25"/>
    <p:sldId id="502" r:id="rId26"/>
    <p:sldId id="503" r:id="rId27"/>
    <p:sldId id="504" r:id="rId28"/>
    <p:sldId id="505" r:id="rId29"/>
    <p:sldId id="506" r:id="rId30"/>
    <p:sldId id="450" r:id="rId31"/>
    <p:sldId id="508" r:id="rId32"/>
    <p:sldId id="509" r:id="rId33"/>
    <p:sldId id="516" r:id="rId34"/>
    <p:sldId id="517" r:id="rId35"/>
    <p:sldId id="518" r:id="rId36"/>
    <p:sldId id="519" r:id="rId37"/>
    <p:sldId id="520" r:id="rId38"/>
    <p:sldId id="521" r:id="rId39"/>
    <p:sldId id="511" r:id="rId40"/>
    <p:sldId id="512" r:id="rId41"/>
    <p:sldId id="451" r:id="rId42"/>
    <p:sldId id="513" r:id="rId43"/>
    <p:sldId id="522" r:id="rId44"/>
    <p:sldId id="523" r:id="rId45"/>
    <p:sldId id="524" r:id="rId46"/>
    <p:sldId id="525" r:id="rId47"/>
    <p:sldId id="526" r:id="rId48"/>
    <p:sldId id="527" r:id="rId49"/>
    <p:sldId id="452" r:id="rId50"/>
    <p:sldId id="453" r:id="rId51"/>
    <p:sldId id="515" r:id="rId52"/>
    <p:sldId id="454" r:id="rId53"/>
    <p:sldId id="455" r:id="rId54"/>
    <p:sldId id="456" r:id="rId55"/>
    <p:sldId id="472" r:id="rId56"/>
    <p:sldId id="474" r:id="rId57"/>
    <p:sldId id="528" r:id="rId58"/>
    <p:sldId id="529" r:id="rId59"/>
    <p:sldId id="530" r:id="rId60"/>
    <p:sldId id="531" r:id="rId61"/>
    <p:sldId id="532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A349"/>
    <a:srgbClr val="A0863E"/>
    <a:srgbClr val="9C5ACE"/>
    <a:srgbClr val="421C5E"/>
    <a:srgbClr val="512373"/>
    <a:srgbClr val="828A8A"/>
    <a:srgbClr val="C38049"/>
    <a:srgbClr val="D9D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68639" autoAdjust="0"/>
  </p:normalViewPr>
  <p:slideViewPr>
    <p:cSldViewPr>
      <p:cViewPr varScale="1">
        <p:scale>
          <a:sx n="46" d="100"/>
          <a:sy n="46" d="100"/>
        </p:scale>
        <p:origin x="204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D8771-AFAA-4A77-AB37-3D3DA7FE077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74107-2498-495F-905E-9BC6B9D545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5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3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36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1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21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43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71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95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19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5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01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97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91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50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70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08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6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07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70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82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31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09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1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9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26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188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04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320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852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613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414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796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336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222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978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096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592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340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094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355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147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864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430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837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541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5312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718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794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421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145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004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396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677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767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2563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65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3435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6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1DAD0-F902-4085-AFF8-AA37DD28C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3306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5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GC logo_Black_LowQ.jpg">
            <a:extLst>
              <a:ext uri="{FF2B5EF4-FFF2-40B4-BE49-F238E27FC236}">
                <a16:creationId xmlns:a16="http://schemas.microsoft.com/office/drawing/2014/main" id="{6F68A217-5DA5-4828-89A9-1FF5E885B901}"/>
              </a:ext>
            </a:extLst>
          </p:cNvPr>
          <p:cNvPicPr/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504356" y="212086"/>
            <a:ext cx="2487244" cy="5972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8A9924-7567-489D-A3DF-90F60C81974B}"/>
              </a:ext>
            </a:extLst>
          </p:cNvPr>
          <p:cNvSpPr/>
          <p:nvPr userDrawn="1"/>
        </p:nvSpPr>
        <p:spPr>
          <a:xfrm>
            <a:off x="0" y="6553200"/>
            <a:ext cx="9144000" cy="76200"/>
          </a:xfrm>
          <a:prstGeom prst="rect">
            <a:avLst/>
          </a:prstGeom>
          <a:solidFill>
            <a:srgbClr val="A08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931C87-2F2B-42CA-89C9-866A394757FD}"/>
              </a:ext>
            </a:extLst>
          </p:cNvPr>
          <p:cNvSpPr/>
          <p:nvPr userDrawn="1"/>
        </p:nvSpPr>
        <p:spPr>
          <a:xfrm>
            <a:off x="0" y="6691952"/>
            <a:ext cx="9144000" cy="365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A0DF0D-7AB2-4E54-A08F-96DEE91C968C}"/>
              </a:ext>
            </a:extLst>
          </p:cNvPr>
          <p:cNvSpPr/>
          <p:nvPr userDrawn="1"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A08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08AA8C-7DDF-43AE-BB34-1EE449A3A1A9}"/>
              </a:ext>
            </a:extLst>
          </p:cNvPr>
          <p:cNvSpPr/>
          <p:nvPr userDrawn="1"/>
        </p:nvSpPr>
        <p:spPr>
          <a:xfrm>
            <a:off x="0" y="1055007"/>
            <a:ext cx="9144000" cy="365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11" Type="http://schemas.openxmlformats.org/officeDocument/2006/relationships/image" Target="../media/image21.pn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11" Type="http://schemas.openxmlformats.org/officeDocument/2006/relationships/image" Target="../media/image21.pn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19.jpeg"/><Relationship Id="rId4" Type="http://schemas.openxmlformats.org/officeDocument/2006/relationships/image" Target="../media/image23.jpe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4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4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7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50.png"/><Relationship Id="rId4" Type="http://schemas.openxmlformats.org/officeDocument/2006/relationships/image" Target="../media/image4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jpeg"/><Relationship Id="rId5" Type="http://schemas.openxmlformats.org/officeDocument/2006/relationships/image" Target="../media/image28.png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1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5" Type="http://schemas.openxmlformats.org/officeDocument/2006/relationships/image" Target="../media/image41.jpeg"/><Relationship Id="rId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gif"/><Relationship Id="rId5" Type="http://schemas.openxmlformats.org/officeDocument/2006/relationships/image" Target="../media/image68.png"/><Relationship Id="rId4" Type="http://schemas.openxmlformats.org/officeDocument/2006/relationships/image" Target="../media/image67.jpeg"/><Relationship Id="rId9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jpe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5.jpe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e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84D7E36-3679-4B5A-93EF-950C6D0DC4B2}"/>
              </a:ext>
            </a:extLst>
          </p:cNvPr>
          <p:cNvSpPr/>
          <p:nvPr/>
        </p:nvSpPr>
        <p:spPr>
          <a:xfrm>
            <a:off x="-381000" y="-1"/>
            <a:ext cx="9525000" cy="7000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E2154DA-93F4-48F9-8F42-5164BA52847C}"/>
              </a:ext>
            </a:extLst>
          </p:cNvPr>
          <p:cNvPicPr/>
          <p:nvPr/>
        </p:nvPicPr>
        <p:blipFill rotWithShape="1">
          <a:blip r:embed="rId2"/>
          <a:srcRect l="20659"/>
          <a:stretch/>
        </p:blipFill>
        <p:spPr>
          <a:xfrm>
            <a:off x="0" y="-9832"/>
            <a:ext cx="4953000" cy="70104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97" y="304801"/>
            <a:ext cx="3516783" cy="762000"/>
          </a:xfrm>
          <a:prstGeom prst="rect">
            <a:avLst/>
          </a:prstGeom>
        </p:spPr>
      </p:pic>
      <p:sp>
        <p:nvSpPr>
          <p:cNvPr id="32770" name="AutoShape 2" descr="data:image/jpeg;base64,/9j/4AAQSkZJRgABAQAAAQABAAD/2wCEAAkGBxQTEhUUExQUFhUXGR4bGBgXGBwgIRweHBscHhsgHCAgHSogIB4lHR8fITEhJSorLi4wHSAzODMsNygtLysBCgoKDg0OGxAQGy8kICQsLDQsMDAsLC8wNDQ0LCwsLCwsLywsLCwsNCwtLCwsLDQsLCwvLCwsLCwsLCwsLCwsLP/AABEIAOEA4AMBEQACEQEDEQH/xAAcAAABBQEBAQAAAAAAAAAAAAAAAwQFBgcIAgH/xABMEAACAQIEBAMEBQcJBgUFAAABAgMEEQAFEiEGEzFBByJRMmFxgRQjQmKRUnKSoaKxwRUkM0NTgrLC0Qg1Y3Sz4RclRHPwNJPD0/H/xAAaAQACAwEBAAAAAAAAAAAAAAAAAwIEBQEG/8QAQhEAAQMCBAMFBgQFAgUEAwAAAQACEQMEEiExQQVRYRMicYGRMqGxwdHwFEJScgYjM+HxFbIWYoKSwjRE0uIkQ6L/2gAMAwEAAhEDEQA/ANvwIRgQjAhGBCMCEYEIwIRgQjAhNZa9AbX1H0UXP6sUqnEKDHYQcTuTRJ93zTBTcc0jNWuBqKrGv5UrAD/588QFa8q/06UfuPybPxXcLBqfRVrMePaGL+kzGH4Qrr/WobD28N4hV9qpHg0D3ulRx0xoPeoCr8W8tXo9bL+aoA/aZcOb/D1V3t1X/wDdH+0BHbjYD0TB/GOg7U9Yfiy//sxP/htm5P8A3u+q5+IP2AvqeMdB3p6wfBlP/wCTB/w0zZx/73fVH4g/YCkKTxZy1ustZF+et/8ACWwt38P1W+xVf/3T/uC724OoHorBlvHNFLblZjAb9FmHLP7Wk4Q/h3EaXs1J/c0H3thdx0zqPerHHWSWuUDr+VGwP4DCDcXdL+rSnq0z7jBXcLDofVKw5hGxtex9G2P68MpcRt6jsOKHcjkfeuGk4Zp1i8lowIRgQjAhGBCMCEYEIwIRgQjAhGBCMCEYEIwIRgQgnAhM2rbm0Y1nueij4n/TGe6+xnBbtxnno0eJ38pTBTjN2XxVI4o8RaGmuskxqZR/VU/sg+jNe2x67k+7FmlwW4uc7l0jkO6301PmVw1Wt9kLM878Y62S60yx0qfcAZvmzC3zCjG9b8KoURAHpkPckuqEqi1uYz1LgyyyzOTYa3LG59LnbF8NZTGQgKGqf5rw4aWeOGokClgCxQFtIJsOukHe97Ha3fpila8Rbd0DWtxIExOUx6x5hTdTwOhye5lklLS1JppWqZXVlBMaovtAEaQSxJsemK9re3N3bC4phrQQYkk6SM4AjRScxrHYTK+cLZPS1Mk8UjsukExTX2uXWNNSldwSwPUf6HEry6tqdOrTaHZ95u8QXGDOoA5FFNrXEg+qbUmTrHUTQVSSao0kbyOF3jjZx1U3VgBv78OqXhq27K9s4Q4tGYnJzg3YjMT7oUQyHFrvvKUplGV0s5hi1zCaZiLKFZYwWKrquVJNhqNu1sRu7q5t21KuFuBgnMkEwJMZEDkOq6xrXQNyk80yCONZzHUCRoH0urRlSfNpuu5BF/fiVvfVKhp46cB4kGQRpMHIH3IcwCYOijsqzmopjqp5pYje/kci/wAQDY/PF99Nj/aEpcq/ZJ4y1SWWrjjqk9SAj/io0/s/PGddcHt64hw9c1NtVzdFpvC3HdHV2WnnMUh/qKja59FN7H+6SfcMefrcHubTO3flyPeb9Qniq13tBXCOvsdMg0N7+h+BwhnEA12C4bgd19k+B+q6aciW5p7jSSkYEIwIRgQjAhGBCMCEYEIwIRgQjAhGBCRqalUG/U9AOp+GK9xcsoDvZk6AanwCk1hcqlxjxhT0S3q3u5F0pozdj6F/Qe82G21+mIUOHXF8Zr5N/SNP+o7+AyUjUaz2def0WH8W+I1ZX/Vg8mA7CGI2BB2s7dW+Gw92PUW9lSt25DT7y5Ku5xcm1BwebTGdxrgTW9PEQZLX3ufYW3U7sR3FyMUa3GGzTFJuVQwHnJsxll7RnbQHYpgo6zttuluGM2ijroTAmmOUBWjlAfS5BUefTfSW0tcW6kW2xHiNpVq2TxWd3m5y2W5AzpOsSN+aKbgHjCnsvD8bVNNV0oP0Z5l5iHrCysC6MOw2Nu34i9anf1G0Ktpcn+a1pg7PBEBw+f8AmJGmMQe3SfRNOLJDU0FHVm2tdUEh96klP2bn54dwwC2v7i1Ghh7fPJ3vC5U71NrvJS3FubvHWQSwwRSGSKKW/KDMbi2xsSOmxG4xS4TaMqWdSlVeWhr3t9qAM/Lnup1XkPBA2BUFFkE0UVYDG1+TGSoBJUtLE4U7e0EsSO2NR1/Rq1KJa4RjdB5w1zZHSchzShTcAfD5hSmW5rHWU0hmNqump5Qr/wBrGYmWxPdlJv8Aie5tQr2lSyuWikP5NR7SR+l2IGR0dEePkphwe3PUA+YhRXhlBqzCJj0jDufgEP8AEjFz+I3xw97Rq6GjzI+Sjbj+YFWqqoLu7nq7Fj8zfGyxgY0NGwhJJnNW7JgtHlxrAqmomkMcLMAeWADqYA/a2Iv8PfjAui694iLMkimxuJ4GWIk5NPTfqnt7lPHudEnwyz15nhqHaS0LyI7m7RutrEMdwp6Fen4YbxAs4eKdWiMMva0gZAg5aaSNQdcuRXKc1JDs8lG5Xw4ZqWSo5iRhHCfWGysWAsA3Zh3vtYg3G+LdxxEUbltvhLi4E5ZkAbkcjtGc5Qotp4mlys/D3iFX5cRDVKZ4PyJTc6fWKTe49PaXba3XEatra3tM4YPP6EbH0K4HOYVsnCnE8FXHzKOTWB7cD7Ony9PeLg+uPM1rC64ef5PeZ+k/+J+RVgPbU9rXn9VaKWqVxdfmD1HxGH211TuG4mHxB1HQhQcwt1S2LKijAhGBCMCEYEIwIRgQjAhGBCbVNTY6UGpz27D3n3YpXN0WOFKkMTztsOruQ952U2snM6LKPEHxPWlLwUbCWp6STmxWM91QdCw/Ae83A0uG8HAPbVjLjv8AIch0UalXYaLI8mphW1QFRU6GkYXd9TMxPv6XPS7Edsa99cPtbd1SlTxYRoIH35ApbGhzoJhWCjoKbVWU09KIeRGzCbW5ZWWwUsTZW1kiwCgG+w32ya1e5LaFzQq48bgMMAAg6xuMImZJiM00Nb3muERuoPhriFoa1aiQ6gxIm29pW2a4A3/K95GNHiPD23Fm6gzIgd3oRmPp4JdOphfiPmvfFGQvR1RAusWsGKU3tpO62IvfT3tc7Yjwy/Ze2occ3RDm7yMiI67IqUyx3TZO5+JeTPUmkZ2jqQ4dGWwDODulmJ2Yki4G22FN4b29GkLkAOpkEEGdNjkNQM9eakakE4dCpHIOGc3mp+RDSlIWbUxlRVDNt5vrd9gABoGG1mWnb9u8y8CBBOQ5ZR75UQXYcOytlN4V5tJ/T5gEH5KyStYelvKo+AxXD7JnsURP7R8dSuy86lLR+A9zeSvYnvaHf8TKcO/1GBAb7/7KOBe38BU+zWuD74Qf3OMA4kd2+9GBIp4MVkAP0XMdJPbS8YPx0u37jiFS6oVsq1IHxAPxC6A4aFVLOfCXNIyX5Uc19yYXX/CdJ/AYuU72jETHiolpUK7skH0KtSaDS/MiZozdSRZgymxKHrcbg9jfCnUIuPxVCCSMLhOoGYIPMdciNxCkHd3C5Pssqo4YZKah5lTU1I0PIEKhEOxVQfNvfdjYbj0xSuaL61dlxdxTpUswJkk8zsI2AlTaQAWszJT3iE06mDKyzKsWnVMhFhM/tF1PtKL9dQK3I3tbFbh4uHipxMAEvmGnXAPZAI0J10M5aKVTCIpct+qp+ZV11EEbMYI3cx6up1WBJHQX0g27XPXcn0FCjDu2eAHuADo6Tl1iTnukE7DRSWV5VWwCOqhblOQXiAkUSMo3LKl9TLbtY3F9iMV3X9s97qJzgwTBwg8i6IB88vFdFN0Stf8AD/xGjrysU5WCtGysNkm93ub7v4egxeJ8GId29A4XDf5O5j4JtOrlhdotLpKvUSrDS46r/EeoxStbztSadQYXjUfMcwpPZGY0TrF5LRgQjAhGBCMCEYEIwITaqqCLKm7t09w9T7sU7q5cwilSEvdpyA/Ueg95yU2NnM6LFfFHxG0a6Khe5NxUVAO7HuiH07Ej4D1OxwrhTaLcb8ycyTqTzPyGyXUqYtFmfDFBDPMY53eNTG5VlF7FRq3W1yNIbYbnbGhxCvWoUg+i0OMgQTGRMa7Zka5KNNocYKc5vwnPCvOjKzwdRNCdQt94DdSO99h64Ra8WoV39k+WVP0uyPlsfJddSc0SMxzCt0fEU81ElVDKiSxER1KyaNMot5WOrq1uw3626C+EeG29K8NrVYSx8upkTLT+ZojQTmNuaf2jizEDmNeqqdbmQrGjSChiWoY9YQx1nr5Y76fW9w2N+1s322LHWc5mwdGX/VEnpmEhzw7RsFaHw54Nz1DCbM5mW/8AVq2pz7mc3VfgL/LEHXlOk3BQaAPQei5hJzK1bh/hGjohangRD+WRqc/F2u3yvbFCpWqVPaKkBCm8KXUxzLNEhKqQ7O99EaLqZre0fQAXF2YgXIF7kAiEzatqJjaBVhC+21RGxNz9lVV19x1aiO3wEL6orW21U8ZXYtoZtZ7FQWGge4lvjtgQvEOcyoCs1PIzqSHaFQUt2YanDWI+yNRBuLnYkQpajqklRZIzdWFwbEfIg7gg7EHcEEHAhea6hjmQpNGkiHqrqGH4HHWuLTIKFm/EvgxSy3ko3amlvcC5ZL9fXUu/obD0xep37xk8SFEt5LHONOG62klvWISW2Eo3V7D8vu1h9rzeuNG1fRLMNLIDbl5fTJQdMyVGUWVl4J5r2WEL8SXcL+ABJJ/N9cFW5DK1Olu6fcJ+/PkuhsgnkrXmtSGpcuzC3mgZYJFB68o6kse1wCf73uxh2tMsurqxJyeC9v8A1ZO9CnOMta/ll6KFpaRaxiVkP02RiyRqlk2udGr7LHqu2kAAEi+2nUrOs2iW/wAloAJJ73jG4554icwDusDH4lal4b8fNOy0NcxSqQ6YZm2LEbaJL/b7XPtdDv7WZxXhTLhgr0DBGbSNvqDuFOlULTBWs0VVqurCzr7Q/iPdjNs7s1Zp1BD26j5joVN7IzGidYvJaMCEYEIwIRgQkaqfQt+pOyj1PYYr3NwKLMUSTkBzOw+9lJjcRWR+LvHBplajp3/nEg/nEi9UUjZF9GI/Ae83F7g/DS0GtWzcdT8h0GyjVqTkNFm+R5JppXq1SGpkQj6ktq5am/nkQG7dNlvYbk3tYWbu+BuW2ri6mHaOiMR/S0nTx30HNDGd3GM+iVzqviQ0FWkKQykFpY4xpUqrgKQvYONXxHr1xCzt6pFxbPqF7BAa45kSJInfCYXXuHdcBBRXZvPl9UEiDRQIxKIvSVLjzsSDrLLbzEbdBa2CnZ2/EbbFWh7iMz+k8hHs4TtvvK4XupugZD4pfhzhmszqdnAWKEMdUgS0aX3IRR7TfO/Qse+LrexsaQY2SY3Mk+JP3yCgSXmSt+4R4Opcvj006eYjzytu7/E9h90WGMytXfVMuKkBCsGErqMCEwzqpkRAIgvMdgiFr6RfqxA62UE22uQBcXvgQmUxWjVqiomkl9hCxRSRqeyhVjUbam9Cfwx0AkwFwkASVCVnFU7zXp1VYgu3OQ3kO5JADAqBYAX3J1XUbHFllqSJdkkOuADlmmVPnNYrFhPGxk3ZZIiUTTcfVhZAyiwuQWb8SSWG0EaqAuTOifZZxkYom+lq7FSzCWNF0stybWv5So8u+1gDquSAmpbuaTGYTKddrhnqpTMqOSlikmglNk1yGFguhrku4vp1KSSfMDsTex6Gunqwq1wD6+uBC+4EJGspElRo5UV0YWZWAII94OOgkGQhYvxt4VyUrNVZZdkAOunI1HSfaCg35ikfYNz6X7aNO5ZWb2db108DloeqjBGYWa1eaVFYI6ZI0CpcpDCukFu5te7N1/X78OpWlvZufcOcZOrnGcthOgCC9z4aPQKcmlXKYjGhVswlXzsNxAp+yPvn/v0tfLY13GKoqPyt2nuj9ZG5/wCUbc/gw/yRA9o+5VrNM2EscAIJmjB1yk+ZvN5F9+lbeY7726AX2re2NKo8g90xDdhlmfM7DLfUlJc6QOa27ww40auj5ExtWwLdWP8AXIPX7w7/ABv628/xnhjpFxb+0NPm09DtyKdSqfldotNpKgSLqHwI9D3GEWly24ph7fMbg7goe0tMJbFlRRgQjAhBOAmEKk8ecWLQ0zVOxka8dKh7serkeg6/gO+K3Dbc3tft3eyPZ8N3eLtuiZUOBuH1XP8ASIwRq+oQy6pCEDglZJDcs0h7qOtvtHboGt6KtUFSp+EpOgxLoOYG0dTz2GepCQ0QMZS9MJ6Z4aynMaGX+rBtYFitmRmJMbEbNe3wIGE1Rb3bKlpXBIbvHSZBAjEJzGviFIYmEPanPGqU8gFUDJFPISr0zC+l08rG5OyC1gLdrACx0o4QbmkTbOAcxsFrxuDmARu7cnzOomVXCe9oeSkPDrgWXNZjPOzinU+dz1cj7CfAWBPQC2L9euy3ZgYM+SUAXGSujsvoY4I1ihRUjQWVVGwH/wA798YrnFxkpicY4hGBCMCFCZfSiSeaSW7OkmlFJ2jUKNOkdAWB1Fup1WvYAAQqrnFe09RLeUPHDKRFGANJKqFYkjdmDl0sTYW2F+l62pCMZVOvUM4QvJp3B06HUmzRixvfY26en7h03xZxAiZ8UjCRlHgl5otSrGkLLIgOtgDuLG/f/wDva3TEQYJcXZHRSIkYQMwm70xZGOglR5N12Ub31drne/YXPuxKRMEqMGJAUnwdVM0slNLM0saxKY0kC3I1MH3trdVHLHmufPv1Fs+4phhy3V2jULhmpjKIBFVTxRE8rQj6L+VGYsPJ6agLlRsNN7XYkoTlO4EIwIRgQss8UvDQVGqsol0VK+Z0XbmW3uvpJ+/44v2t3h/l1M2/fuUXN3CxhKiCTmy1fNao1A6FIQP0DajoJDA7n1v2ti2adangpW+EMjUgmOUCRly5RuuS0yXaq28NzRIrVsaRR00MZLJpBkM2wVGd7sVJOoFSAehGxxhcRbVeRZvc41KhyMw3BqXACBIGWcmcwcwn0yB3xoPiqvlZqmlaujlQTRsZbaxraxu5VL3KgXuDYFb9d8br6lCgGW2E4TDRkcI5AnTPQdUiHOly6I4T4kjq4I6yOwD+SdAf6OQdf3g+8EHvjyl/RPDrrtvyOyd8nfIqww9o3Dvt9FbcaKUjAhGBCZ17XtGDbVux9FHX8emM+9JqFts382vRo19dPNMp5d7l8VzZx5nMubZgVp1Lxx3jgUdNK9XNzYajvc220g9MeppdlY2+KoQ0b/If2CQZe6An9JTZhRRFpFjq6TTpliVw6qo9B9kj1AI7n1xh1a3Dr+qGsJpVplri0tJPn7U8j4BPAqMEnMbpjnWXU0h/lBZtdOT5oW2kDgDTCLC2mwAuPZUbX2xas7m6p/8A4L6cVAMnDNpE5vzzmc4Orjtmova098HLl8k34SyCbOa9tZIUnXPIBsq+i9rn2VHuvuAcap7OyoNpsGQEAffvSZL3SV07lmXx08SQwqEjQaVUdh/E9ye5xiucXHEdUxOcRQqlxlnpimhhV5F1KzkR6QzWIAAZvKAF5kh3BIi7gEGhxCtVp0x2RAPM6D/JgeaZSaCc1OcOTySUsLy6tboGOoANY7rrA2D6bagNr3tbF5uKBi13S/BP5L2NrXttf17Y6hV7LmgTLy0zaV5Z+kMxs2oi0mojfXqv03v0wIVMylCIIkYoGCKCuj2TYXAsu2/YbY12ggCQswwSYKmGErKZ2kXVEQFBBBsPQaexK2+O9sQ7oOADVT7xGMnRfJXePTOJVLyDzWG46HcW7gD472uMADXSyMggy2HzmV8qoXh+q5ilHAZgASO3Xy32Yf62vga5r+9GYXHAs7s5JgHi59K0zrykmuxtpVPI+g32teTQCe97HYnELkHBkFOgRj1VyzJVFXTGP+lJYPp7xaGJ1/dD6bH8or6m+cryncCFU+PM3mpxGVaRIiHLPEIy11Gqx5gOwjEj2VWZioG1rNUvH1WNHZRrvPlpzOUnRTYATmpjhjMHnpYpJF0yEFZBa1nQlHsLmw1KdrnFim8PaHN0KiRBhSmJrixbxu4BFmzCmXcb1CKOv/EA/wAX6Xqcaljc/wD63eX0UHDdZ+1U9VRw0tJTkESFp1jBOpjYIx32W1732Fh0FsK7Flrd1Lu5qCC0BswIAzcPGY6nrmpyXsDWjxTyClpsqIedhPWjdYUbyRH1kYdTbt7+nfFR9a54sCyiOzonV5Hed+0bDqf7KQDaWbs3clN8C52lDXpGxC01ci8yK/8AQSP7F/Tfpe3kcE9MWX0vxds9lQThJbP6hz+sfmBhRnC4Ef4W65a5GqNvaTb4r2OPP8OqOaHW1T2me9ux+SbVA9obp7jTSkYELNfFriT6NQSFTaWrJij9RGPbI+W3xcYXwSj+IquuXaE5ftGTfUy5TrHCA1ZLkWTLNSNFT1MQqpDqeI3BdALoiv0J6sVF99N7acX729db3Iq16TjSaMnDODu4jUcgfGNVFjMTYac0y4b+k0dfFGVeN2dVdGvZlJsbjoVtffp3w+/FrfWL3ghzYJBGxAkEcj/hRp4mPAURVrzJ2jhBZGlblIPvNZbD1ICj5DGjRltMOqe1An0+spZ1yXUXh7wquXUaQ7GVvNMw7uRuAfyV9kfC/c4w7isar8W2yYBAThuMqITPC1QiSI2luYGQavQOwCE9ticVsbZwzmpYTEwp1WBFxuD0IxJcVGzGCJ3qlqwtyxZtZsOULiIqeoUL3B2cydyceT4w67ZeNfTmIAbHvHrz2hXKAYWEHzXwcWin9qqimQdY5GUSgd9BWxbSLnSy3Nt3HXF+w4jdPcGV6Rz/ADAZee3v8kupSYM2nyV7xuquoTh5lMTQygGUFhMrD2iSbtY9VbcjsQcCFRqBmVeWeajIbcltQYAk6A2++22oatRB3741KRDmA+qz6gLXEeilJRBzUKq/LFg4PUkdbetwL/Pe2OjHhIJz2XDgxCBkvFPyOaxZX5RuEt1vt+sXv7rd+47tMMA5rgwYsxkvlHywrhlbWd49JPTc/wALfje2OuxSIOW6G4YM67L7kQWWtiDapURXbdWISSy8sud1Hl12ueukjcbVrogANT7cSZVmklVq6PlG7Kjc8r0CH2A1ttWuxW+9g9u+KStp1xDm30aLmWUksqAsbKCxsCxsbD95sO98KrVOypl8ExsF1okwqpPXrO8f0iRpAHBRRA6QhxfS1yDqb01OQDYgA2x5a94heV2Oa0BojMBwLo9Z9wVynTY055qc4QJbnSJfkOymP0ZrfWOn/Dby2tsSrsLhrnb4RTrU7Vrauuw5DaVXrlpfLU8zjiWlpdp50RrX0bs5HqEUFiPljRc4NEkwlhpOib5DxPTVxlSEOwQDXrjIUh7gDzetjse2BlQOzaV1zS3VYHxzksmTZgTAWWGUMYiCfYYWdCRvdSdt7+weuNtrad7QwVRMEeoMg/fUaJUlhkKKyvg2aVRNK8cNOQGM0jCxv6C9y3axtvcYr3PGqFF/Y02l9T9DRn57AdeWak2i4iTkOak66GiS9BCjvJLpP0mRgBr06odAFxobVpvtsxO+KlB1/Ui9rOAa2f5YE5TDsR5iJgZSIUz2Y7g33+C2HgHiA1NHBO9+bEeRUX63WwufeRZviSO2MzjFMWtyy5b7Oh/a7T0KnSOJpaVe8XUpNcxc6LDqxCj5/wDa+KV+8ijgbq4ho8/oJKZTHek7LnLxrzrn5iYlP1dMoiUdtXVz8b+X+7j0/DaDaNAAD/GyrvMlUEG2L6irKONJ2pXglPMfYRysAXjUgiSzHfdfL62Y79MZH+i27bkV6Ywj8zQYa47SNMjn4gZJvbOw4Srd4CcM86qarcXSn2S/eRh/lXf4spw/iFbC3AN1Bg3XQWMZMVR4u4Ehqi0qNyJyN3Aur2FhzFuL7faBDbDcgWwmrQZU9pMZULNFk2W55NQylKepQb3AjcSQSXudh03PWwR/lY4p46tE64h9+Y+CfhZU2gq31fG8FXBoq4VSZGRlcbodLqzhT7UZZVI0t5TcDUb4Y6u2tSc1uToMTzjJLNIsM7JWR10S/WSo19UMPMN5Ap1IBHKDs1hcaQLHc9befDK1CpSc6mOpLcgfERMZxmZTpa4HNWCi4rnU2miWTzFfq/K91UMbAsyNa9ixdBqFrXIGNilxZh9sZRMjTMwMjB6wJMZpBonZP4s3Vp+fGHkjMYjkVVOuJgzFSY7ayGuRcA+yCLg3Gmyo2o3E0yEogjVJZ7lElUUqaaSMfVEBXUjmAm6+cHyd99Le0cWKVXAdEqpTxhVGlzNHAAYBrFVjuNQbpIDY7sPMDbpt6Y0Wva7Qqi5rm6hSc1bJyxHcaYmuDv2J369L2/VgDG4sXNBe6MPJMqGX6TKIaZo3Y3cHVtGotqJIuTuQAO5F7gAnC6lZrBOpU2Ui4xoFb8pUUEGidw8jPI94o2JfUxYWQAsSqkJtfZRjPe7EZV1rcIhMaHPRCroseqZ5Xbl6gFi1dBK4vZjsxVQzLrFwBvinc3lK3HeOfIa/fj5ZprGF2ijKvM2nZ0q5GSJdyFHKj1JJcXe5e48jBhIA1z5QVIGHecSualMdiB3tvaMEf5BGHLzCsMpMB730TDO5KNFjaSEuvNj80iE6grq7aDJ5pNh9jUD3sLkc4Zb3tOqKtfuszyyG0DIfNFVzHDC3MqI4l8QqicERk0sH3SOYR95xsnwTcW9o3tjWqXhJimuMoAZuUJwjlaVdSsLSNAHJIbQS0pszNpuCFawJ1SdbdDiFGiKjpe6Ty/v9FKo8tHdC3fJ8pipYhFAgRBv6knuWJ3Zj6nfGmAAICqEk5lVrxY4Z+nUEgUXlh+si9SVHmX+8txb10+mLVpW7OoOR1UXCQueMuH0mnMDSIjwkyRGRwqlWtzEuTYG9mH97GhWP4et2waSHwHQJMj2TAzjUHy6qI7zY5aLxVZ2wEKCOLVT2AkNnZipYjzeyUBPlAHQDc4lTsxL3Fxh+2gGQGQ1BMZ9ZyCC/QRorz4I58xrZ6eVr/S1ZrnvKt2v6bgsfkMVeK2LKlp2YEACPARA9Ml2m8h0reMrl1Ri/UeU/EbY8/wANrGpbtxe0Mj4jJOqth2SbZvWLFqkf2IInlb5A/wAAcSc3tb2nTH5QT5nuj5oGTCea5DrKlpZHkc3Z2LMfUsbn9Zx7VrQ0ABVUjiSEYELq3wyyP6Hl0EZFnZeZJ6633IPvAsv93Hnbqp2lUlNAgK04rrq+MoIsdweuBCwbjvh+Ohl5SyCWNxcRaWLxob2DbEMuxANw2w2bdsZtxQa04mmD96K3SqEiCFVxOVIEd5Qb+W4uALA7k+/od/eMVsM+1kmzGmatPCfFzU14mXnUx9uncC6D1jDbD8w+Q9rEkmzRuXMyfmOf3/lKfSDs26rSoMkpqmJZ6CTlhgQum5QeqlDYxkEDyroIZRcG1sOrWVGs3TzH3B+iQ17mlVieCWkeNNDRPEvlKktZL+cxtpvKt9I5WkABbsuoxg5rqda2ql5Ou+x5AjQbkk5ycjAJTJa8Qp7hrMalUaHya0UukRWzFAekR1FWsTosTdDpBLgiR9a2uqdw3Ew6a/fXZJewtOak8xzegqYTE8qkN1RTaSMgg6re1GyHfUQNNrm2LIMZhRIleK/h7Lo1RmhiQal3XYyegktvKvch9XS+O4nc1HCOSeTZ7G7IlI0U0p/Ja4ROpLsoOldrD1NhiKkqpWZhPPLzmOmGxiVoGbcMQXKuQrBWKqglCg7nSQrB8Y97xIMcaNEjGPd9TuRsOZyT6dKRidolspyd5xpjI5CtqSYqBb2gRCF0hrqdJYjRuT9ZdgK1pw99YitV7sjMak75zO+Y38ICk+oG90ZpXiTNaXLbBEE9awupkOplB+27f1aEjZE06iNgACV14o2rIYAPD7+KU0OqFZPmebSzyNKzGeU7FibKPujsqj8lb+/ckmjUe6oZqGBy/t9VbaA0Q1MYpAwD+aRuoAtYfDfSPUEm9jjhYRloPvz+SA4HPUrXfC3h6HSKzmc2TzIBoZViNrPbUAWaxtrsBYkAbm+hb0WMEtMzuqtV7iYK0XFlKRgQuUPErI/oeYzxAWQtrj9NL+YAe4G6/wB3HorWp2lIFKcIKrGLC4pDh7MzTVUE4v8AVSK+3cAi4+YuPnhdVmNhbzQDC62oXAlkAPlcCRfn1x4W2/lXlWl+qHD4H3q2/NgPkqh4sV5jyytYHdykI+BK6v2S2L/CW9pe1HnYgejZ+JUamTAFzSovsOuPXKsvU8LIzIwIZSVYHsQbEfjjjHh7Q5pkHRBEGCpbg3K/pNdTQEXDyqGH3Qbv+yDhdd+CmXdF0Zlde482mowIRgQqT4mcPwSQPVtzVlhS2qJQxZb7B1JAKqWLXupA1G9r4VWpNe3vKdN5acliFTcrqMfnA2ePzfhazH4Wt64y2ROEHLkcv7fNXHaTGaIpeYAQyy2+0nldflf8Rt8Dgc0sOYjxzH39ygHF1+KneDuKpaSUsgLA2E0diFk267jySW6E/DcWs6nVNL9p9yg5gf4rWs74hpZ6NXUSSiQMyCJRrRksGY32UxlgCDfqRZgSDbr1KQp/zDkcvHkPoqwa6ctQq5llQNDVLMiiCVWmnDXUugUGOmW3mEkY02J25tgWIIGZY2tQPFacLADAjMzn3uoJ84lNqPBGHf70UpUcWu7Ec6nh66kQo7qBe5dmOnYDcBNj3I68qcVrT/KpGOZnPw+UlSbbt/M5JUWWvFODDT1YCgETr9EZGRiB5F03UWOoqgQ2U2vsDttcHCQqpEKYzyKoKrTNym57WDorIDpBdllXUbIyrpLq5N2HkIuMRqtL2FrTBO42XQYKrUmdpJPyZIWKJqWSnVkDl0VWYSBmUcgAkbHz2GxQ7+as7KlZPc+4kuEQYJGZIHiTr08VafUNQQ1TXGHHKU8KCns000YeMEbRow2dx/hTqxB7AkejrVRTElV6bC8rE56p5ZHLB3Ja8jOd3Yjq7dALW8o36DSALYzXknvuOZ93h9x1lWwB7ICb1E2oqobUSf6OMDTYdQx77X2uL+lr4GtiXRHU6/fqgmcvgpvIKQzVMEBRgjuFKxEawt92F1KhVG7e4GxBtjtBjaj+9J+/VcqOLW5ZLoPKstjp4khhUJGgsBv3NySTuSSSSTuSSTjVAjIKkneOoRgQsS/2jMr3pakDqGiY/DzJ+98avDX+03zUHrGqeBpHVEBZmICgdydgMaT3tY0ucYA1UAJMBJ4mhdS8B5hzqLL5b3LQ8tj6mPyn9pTjxHEW9lxKm7nib/5BWqedMjwVQ8dqi2Xwr/aVTN+irj+Ixf8A4dEhz+bn/wC4/RQr7Dw+CzDw+q4kqhz0hMQBZnlG6aASCnfUWsLWN79MX+OUq1S1IoFwfoA3eciD0jOco5rluWh/e0TzxJzGnmkjkpRDy5AXZlWzmTUQwkvuOxHQG998V/4etrm3oup3JdiaYAJluGMsPwO+Wylcua4gs0Uj4D0YfNVY/wBVFI4+JAT/AD40+IOilHMpLdV0ljDTEYEIwIVe4/lZaCcrPyCALSea/tL5QV8wL+wCtyC1xviLtDnC63Vc/IgA2jkj/NsR+Ckg/EjGOXEnUHx+p+qvwOUJKnYEFWZSENhzEKsPTzG29rdAMPe2cwDnyPy/ultOx25r1SqGl2IOle0pa1ybC9t+m4bptbqcLqjCzx6R9+SkzN391pvhhkjTpUOS6Rll5Tr1EqB1d1uNJAUqhvcHTpPsbPo27atAsqiWnZJrPh8t1Xt5i8iJyi7uuqanRb6JhDNG4deia+Yq62spVLk2sTl07e67J9sMWTxhJ0iZ18pUi5kh3TNe6vJaeNXgCRxRgQRyMka2JpwZppSNJDGx0XIN2Fje4GLlwO24gxjT7LSTGWuQ+Sg3u0yeZV/4ZpDFSQIU0FY1um/lNt1HmNgDsFBIHQbAY1mNwtAmUkmTKa8QVqx1FEHB0mVvMLWVjGUTV3sTJpuO5XAXARO65CgeLmSrWaNyBApMSgKGMkwuoOnctok8qp3ZWJB8uMW/v6v4htrbiXZF3hrHTLUqxTpjCXuWfcZUUsdU/OjMZmCyKL/Z0KCgYbHlkcs27BT0YYsXjXB+LZMoEFsKoxIPMp0eVjsQ7gb3Fl2A69cQcdD9B71IDb6r0rF5DcyMFAsFUpYm4uLkHpte472745Aa3KBPWUan7CksqiTnRawYY+YuuVd3UX6ixvftq1XF72NrGVAjtBLvvl9hcqDumAulsaypIwIRgQs98dqMPlTsesUsbj5nR/nxdsHRWA5qLtFj/hnmcEErvUrCEjXWsjDzh9gqpbc3Fza21r7YV/EVrcXFAU7cuxOMED2SNy7lHj0zTbZ7WmXJhx/UQvU3plhEBUMhiWxOoebX31Brixta3TFrglOuy2AuC4vkg4jOmkbREHrzUK5aXd3Ra/4OVWrKof8AhVLL+JDf58Y38RNLatJ42e35hTt9COhVf8fJfqMvX1Mzfhy/9cXf4bztg7p8SSo3HtLG8ekSEYELW/8AZ0ivVVLekIH6Tg/5cZnEj3WjqpsW94yFNGBCMCFBcc0ry0FQiGIEpuZbaQoILm52BCgkMdgbHtiLgSDC6NVz4nQWWf4Ft/1tjGOuo+/JXx5ptHIVd73UbHzyhe3oLg/nfLthsy0b+UqGhP1XuCQlJ2372KsW6IPZJHX5dcRdGJgPwjddEw6PvJdP0MKJGixBVjVQECiwCgeW3utjYVFL4ELCeJ+LP54zUzCSOGQypcNpcsdbF7EakDqStrXsGFwAcUOzbTuDVH5oB8soHzTgMTI5JOl43qFmEkjmTlTGdrkjVriEZQACyqqByAL7yAncXabbh0NxDUrppDODovFJxhYolSVMH1xkYaiQlR5mAPoHGod7XA6DFa7FSvShghwdLfEfcKTWtYZnKM1pXBNDITHJKkn1aNZ5AF1ySOS7hexKi97C3MIHVsTsrZ9OrVq1Bm4iPCNPX4JdR4IDRsvPi4qfQNwNfOj5ZPUHV57e/lax8L4t3Mdk6Vyj7YWGzG0r3NtlO7uvYj7JI7e74dznN9gR12B+Ktn2ivFDHqLsAWFx7EzEGw63JFz269vx7UMAA+8BcaJk/NTfDlMzVdOqnkuZV0SStqCtfYWu1yegBsCSBcEjE7aTUEOHp/YKNXJui6PxqKmjAhGBCqnipFqymsH/AA7/AKLK38MWLUxWauHRcqY9ElIwIW5+B7/+WTj0qgfxSP8A0x5L+KMqYPIt/wBys22vqo7x8j+py89hzh+uP/TFn+GsrUDoPcSo3HtrHcekSEYELYv9ntDHV1kbizCNbg9rPY/vxlcQcHsa5uhU25EhbpjKU1XOOOIWo4omRdbvKBp29hbs9r9yBoB7FxhdSo2m3E5Qe8MElOKjiqmX6N59RqSnKCjezkBWb8lbkDfvt64nIUsQy6qWq6VJUaORQyOpVlPQgixB+WOrq514jy0wVMsTRTR+YmOPWxtHqKodWrcMFJuzdb+lhl3DCx+QAHkrlN2IbkqEk8koNgusWsoDN7r+nffcbdcQHeZzjyCkcnJenk0yENcawPaK3uNt7bC+1rehxBwxNkbeP34qQMHNavwHx3FFAlNVsUMY0xyWJVkHshiAdLKPLdtjYG9yQNChctc3vGCqtSkQchkm3iB4n06o9NGZryILTRqCNDGzAXdWBIDLfte4xbo0K9y1zqOGAYkuPyafilnC096VlCZvTLbTJUDazHkJdvePr9j19evuGA8HujM4Onedl/8Awpiu0aT1+5XkZpSAKA84CeyOQn4H6/cfv2PUY7/pF3mThk6953u7iO3Z6ffNfTm9NvaScamDH6hOoIIt9f6AA+vuxwcHucpw5ad53/wR27fXp/dbDwB4hUooUWZ5FERMas0TEsFsQAI9dtKMi7ne2F1A63f2VYgGAdddRuByUQMWbVXOPeKxWyLpDJTwgldQsWY9XI7ALsB1sWv1sM+5rip3GKxRp4e85UeNidbgPcm5CEahYAC6MAL2HvJ2wkgCGmPPT1CmNyvGXx6l1lUkLEsTsHF+lx0B027j59TKqYOEEj4fc+KGCROq0fwhybmVDztAGiQWDSMGMcylSNC6jY6GuSR+RY9cW7RhjEY6FIrOEwFseLiQk5p1QAsQLkKL9yxsAPeTgQlMCFV/E97ZVWH/AIRH4kD+OH2wmq3xXDouUcejSkYELcvA9f8Ay2oPrUgfgsf+uPJfxRnSA6t/3BWbb2vVHjxB/MadvyKh0/SDH/Lh38OnuubyL/c4qNfWfD4LLOFzFGk9RJEsxiVdEb+zqdtOph3AHb3jGpxAVajqdCm8sDiZI1gCYHInnylQpwJcRMJ//wCIdSBaOOmi/wDbhA/eTin/AMO2rv6jnu8Xn5Qp/iHbQPJWvwYzZpM4leQaWngYkdLteNrj42J+eLFe3ZRtW02aNyHhnl5aKGIucSVuGd1EkdPNJEoaRI2ZFP2ioJC/O1vnjMUlm3GGfw1sEMsZ0yxE8yJr3COBqZdrSKrBLsuwUkm1iMUrmK1I4Doq1Uiozu7Kq8PVMSVMbStZUkMpBJJIiclFjHctKAQgtsZG7NhdEOxhzjk1vy/ul0/aDnHID7+K3mgqhLFHKoIWRFcA9bMARf3740VdVC8UeEzKBUQJM8xZVcRm/kAbzabar3svlI637Yr3FLEJAk7feibSfhME5LHZkDR3X6tDuH+0SRYEW3ub+8m5FsZwJa6DmeW337laMEZZJONr2jKaSTcILi9t9bv39dt7/qkRHeBnr8gFwco+/FLxzOo2IcXCgtsWPQ2I7d7m/RvjiBa0nPL5ff0XQSOqiuMHJeEm1+SL2Nxs7jrYY9RwARbH9x+So3J76gcbiQjAhGBCtmRSstGNIBPOkNjfskPS3U79O+PJccaDdNn9I+JV22JDTCUkBYjUytfdB0Rxb5tq79SOhsd7ZIhug8eY+SsHPX+yQLc0A+YxjqxXzqfQ9itrb2Pa9+uJxg8eWx+/8KPteHvUnS0Ek7JFHHzJHBERjZVJspbbUwA8oJ2JBt8sRpsL3Q3zB+/7rriAJPuXQXCuQxUkISNNDPZ5BrZ/PpAO7EmwtYW22xrNaGiAqTnFxkrxnGfiKeCBQGeV/Obi0cYVmLN7zpsB+cfsnElxUvinO5Er0llCmGGRhTkP9WHEeljLdRYhpRdxqA0FBZtWsQrvwnM7UsZlfXMyh5LgAqZPOF038ulSAB6AbnqRCrvjZU6MonF7F2jUf/cVj+pTi3YiawUXaLmaGJnIVVLMegUEk/ADG65waJcYCXqpSq4aqYoTPLE0aAgDXsST0AXr6ne3TFKlxO1q1uxpPDna5Zx4nRTNNwEkLafBim05Uh/taon5AKv+XHnv4kfifTZzewe8lOt9z0KkPGCh5mWVYAuYpI5R8CQCfwZsS4M7Bd1Wf80+rQfiCuVc2grnvLKx4mJRQwKkOrLqVl2JDD0uAb7WIBuLY9PXpNqNAcYg5EGCDpl6x10SGmFLUFZLLtBQwN6lYWe3x1swHzxSrUqdPOtXcPFwb8A1TBJ9lvuVkymeWkzfLpqhEjdwisqBQAG1QDZfKPJY2G2K9o+hWtqraDiWtcczJM5OOZzOZIzXXhwcC772XSGKK6sk404Xip+ZJFUQpHe/JZrNGTe/LIvdetkYAAXF9Owqvt+/2jDB9yrvow7G0wVUeH8rlmm5Pl+kajCSR7GgKHZ9/sm5te1zYbvcqqUi54pgQ3U+qUWFzgwCBqVtuX5zAtSMvjuWihuT2XRoUL+dpZWI9CPlexCYVzEJhS8NQjlwpB0Npa3ZrA2PyYfjjq6so408ODEzT0KRiJISTGzSswZdZPLUhrhlKrpBW2nFatbh+mXPqnMqluqzuopAfIyk38zs47bgWuO+422Av3xnnHTzOXIff2VZ7rshmmvJcAGNuvliDD2R6i3TYE3N9rYliaT3h1K5B28leqzJKdsuy6VoU5jVCxMx3JQNINJPyxZtrirSpQxxEuPvVmzo06lSpjEwwwn8nClH/KGZx/RotEVMHjW2yty1Nx77m+Ln42vjcMZyHyQLel+GoOwiS7PrmVGDhul+g5VJyI9c1SFka27rrYWPutiP424wtOM5lP8AwtH8RXbhEBuXTJO6nhikEucgU8VoI1MQt7BKEm3zx03teX985JbbakWW5wjvEz1zUXxdlaR0OXfR0SN5IzKxGxLAR3boRcg6fn8sZ9xWL6ofUJPdA95/yq1WmG1XsYIhxhVUUqm2okq/mU22Vzc9O3XYHa4IPXCsZGmo16hQwg6qUyrKpqiRFijk18xY2dInZBcrcsQNNgratyCPW3WVOiX9Wn3ffvXHvDfFbHwRwNHRAvIIpJ9bMsiqRoDKFst+58xJ++R8dGlSDABqeaqvfiKk+KOIPovKVImmlmLBI16+VCbn7uvQpPbXfthqgskfL55ZA2iZS9To57kgS1BlfXzIi4YRpH6KB5GW9ibiEtC8cML1JqUmlkY00LNvzo1LCaWNTdVdzIyg2cC5G5kbAhaL4ZIwoyWiMWqRz5m1OzXszO297EaBuSVQEk6thCpv+0RmmmKkgFiWkMpB3HkGkXHcHWfwONLhzJLj0hQeqXkvF5kMUcckVFZl5irGipItxqIe10a19jsfyh0xm3fBmUw+pUa6tkYJcSQdu7MEdQJ6HVPZWmAMlV+IqqrLOKkzANISFkJsCt/Zv2AfttYjG1ZUrRrR2AbkIkR745ke5IeXz3l0H4c0PKy/Lo/VDKf75Lj/ABWx5niru14jSZyLifIQPen08qZKn8/y8TrLCelRA8fzsbH9f6sDXdjftf8Aqb72mfgT6I1p+C5Qy2selnV9I1Rkgqw9xVgR8CRj11xRbcUjTJyPL1CrNcWmVaOH2eZXrK+R3pYTtGT5ZJPsoqezbudrfK9sW/w0nNtLJoFV/wCaM2t3cTr0HVOZn336D7hRWdRVdRza6ZXUalsSCAA19IS46LYDb1Hc4vWZtLbBZUiJg5SCctSepmVB+N0vK6e4RzgVlFBUC15IwWt2YbOPkwIxm1mYHlqkDKx3jXKUiqZYIIiqEMUEyaRq+0YiQeZHc9SNveCMZd00U3h8keCp1mhrsWah8rqhGTHLTa5AUkiAcICY2k2B0m99YUkWYWVtrm0qFVpGsyR9/P3KTHDxzClMszmWCRJYzeaRXu9u8g1O5HS+o67HqR8cJpVC19So7b65JbHkOc8/eamOF+MPoUc8axmV2l5jM7kKLxpqLNYlnJGoj5ki4u2ldYaYL8ySY9VJlbC2XZkrVOHpJmpomqCvOZQzhVsFLb6QLn2QQvU9OuL6uKN4o4Lpa7U0qnmGMxh1ZhYENpJUHS2ksSAwOIljTmQpBxAgLOuIvD16URymphIN0keS0SoSRpKrdma4BuNRJIWwG9qb7NobAPinNrmcwnuY04jyzLEDiQLWKA4BAcAyeax3F+tu3v64WAA0xpjK0eGTjqT+g/JScv8AvTN/+UH/AEkw4/1H+HyCYP8A0lv+/wD8iogf7uyX/m1/6jYj+RnirP8A7q5/YfgE8rf6XP8A/wBpP8DYkdXpTPYtfE/FRnE9Or0eVaplhtASCySOGOlQFPLU6Qe7Hpa9m6YQWNc8Bxjuj4lULouFeoQJ7xUlwz4ZxSxQzSTrIrNzHSPS8T2csoVrA22AbY3N7WxaZbNBB3CpuqnMLRsnyeGlQxwRhFLFiASSSbC5JJJNgBuegA7YsAACAlEk6p9jq4qbxJREVoqRLJ9TCrmEBCGIkIiRbjUGc8wX1bnR2FsCFUs1qHmkWjgfU4BV2UXD6yXmuCP/AFEoLHfaKPVfS5GBCT4QyjXmCqmidY43WaSWPSyXJEixx9UQsXVQ4UnmSsQ+kEiFrtFSpFGkUahURQqqOyqLAfhgQsB8Rc4jmzOpnkUSw0irTrGTs8jarg+lm5huN/IPXa/gqdkyjTdhc/OeQET4zkM8s1wESSdlmdVKrMSqLGD0VSxA+bEn8TjYptLWgOMnmY+QA9yUVLzU80s8FEZNYDqkJ90xTTb3EEG3a+KtDsg11drYLva8RIz8MwpOn2SV1PQQgSEKPLEixr8hjx1I9rf1Kn6QG+ZzKsuypgc0vmIsocdUIb5d/wBV8N4gMNMVRqwh3lo73ErlPWOa5o8Xsl+jZnNpHkm+uT+/fV+3q29LY9bY1RUog/f3CrOEFI0WZ5jNHFDTRlYwLJyYxtuQxL7lWJuSdQ6374z61tw6hUfXuHDEdcTvQRoRyEJodUcA1vuT0cOiIs2ZVqI7oVMWoyP5h5dZF7BXs3ceXrisOJurANsKBc0EHFAa3rhmJkSNtVLs4/qO+aungBxBYzZfId1Jkj3+Uijt1swt944vcQpzFUffJKbyV/8AEqNDl8utGa1tJWMOUN/a3I0C1wZARpBv2xlu0K67QrEMzUOkIUKJY4wPK80mt7WMh9Ad9rW/XjPFwwH2IHkFUFQHQQPJJ0tXIllF9wpkVmXUuhvJsTcAIXGrvqa9trTJa9rhOR0y38fFdJkETr96+Kt/AGVw1Cyz1bFYYnVmW3llLbKNXVluAvLAu3k6h9Jmy3Yw4nbD06plOiJk7aLXspzaKpUtExIBsQyMjA+9XAYfMb4sse14lpkKyQRkUz4q4mhoYuZLck30Rr7TkC5t2AHdjYC4HUgHpcBqgAlc/wCeZ9PWSc2V2LXI0BiNAJIsqg6U8wCi4LEbknfFVzpJxabcv75ZlOAjT+6vtZf+S8suLH6Wm1793798VaUdnl+orU4f/UqfsPyUrL/vTN/+UH/STFk/1H+HyCkP/SW/7/8AyKiB/u7Jf+bX/qNiP5GeKs/+6uf2H4BPK3+lz/8A9pP8DYkdXpTPYtfE/FQvG4Jy7LQoJP0foG0nonQ+uKdWO1bP6fHdUrie2qx+oqpcIcUTZfIrxs7hmvLFe+tfUhiB7A2cWIIsbgkYtU6ha7k33eXIz6qm5oI6rojh/O4qyETQklSbEEWZWHVWHruOlwQQQSCDi61wcJCQQQYKbZtxVTU8ywSOTMylxGilm0Dq1gLnodhcmxsDY4hUqtpjE8wENaXGAqbxTmhnqGhpWXmTaSJRYqkMMYcSsegVXndlNx541F98MXEwyPJpCj/ydrLa/rpmfSjgkAwRSBeZ5QAzSx6RdABqAVEELReGeHYaKMrEo1udUr23kc9WO5tvew7YEJLjbP1oaKaoNtSrZAe7tsg/Hc+4HDaFI1Hhq4TC5wyiRYi0deH5NYiyGQA6la5KSA236m9r+18Ri5eCpWirZkY6RIg6HZzTy0EaZjzQyG5P0KWn4Wok+sbMomiG+lFvIR6BbmxPS52HU4RT4re1O4LVwdzJGEdZ3HhmdlI0mDPFl71P+E1L9LzaSsZdMVOpcDsNtES/Jbm/3MPu3Czs8LjMDM893HzPxUG99+S3rKUIj1Hq5LH59P1Y87wumRQxu1eS4+enuhPqnvQNk7YXFjjQIBEFKWUeNHDxmoRKovLRsb++J7b/AC8p9wDY7wGuaZNs78pjy/KfTLxClWE94b/ZWLUHEE8MDwRSOiu4clTY7Agi43sdu/2cbtbh9vWrtr1GgloIEid592fqlCo5rYBS3DGV1c0uqlUllO8hA0r6kswsDvf19ML4jd2lvSi5cIO256ADM/Dmimx7j3VPZ3M9JVQV0E0UsqMonaP2ecBuD7pEve3Uh+nQU+F1O1pOoPYWN1YHa4f/AKnY6AtU6og4gZ5+K6LyHOErKaOohI0yLcX30noQwB6q1wRftirUYabi07ICy/inhJ6RGlkqVZ5pGsIodBaRwzXJZ2VFABPstsAo3tjPr0WAmrUJI5KrVptBL3GVU8voFaohRhzNEkYfQNLNrdVKqVOoHRc3vrJZSWO910a5qVACMjt0H34aqLHlzhO/wClcyyjmUbcmWQtGWn5gmssZ0swija1r7jUwCXPmY3OnFBt64XGGoIae6GxJ19oj/PIDdawoNbThm2/yXrwozc00EqiaCJ1YCRZlYkEAncl0CnUXBW21upN8Xbq7r0nDsqZeDuP7TsoU6bHDvOhQ/GObvUVLF6iOpKd4mKqo2YLGgLC3s3ck/EkeWdOrUqtDntLZ2I02z09F3C1uQzUJqLDy3bV0Ck+1sAAxOpgPMSwHqexGJNGcbj4eAyCDpK07g7Ja2qSKOZFjpYpBIhkVw2oE7Ri6s3U+ZgFFxbX0xBlo4/mIGu2voYTG3TqRJZqRHko3jDih4K6raGNCJBymkbUQ6IqLKbhgvlJ0WUXBWx3vblai9r5Dzn+3PwyU2XDjTazZpkdFBPxm3Jp4hFFpp3kdPLIdJVxy2tr1EC5uCTe99gMIDKuQLzAiPZ5Sc4jw+ab+Jfjc+c3Ag5baK0cB5m9dUVkdTGkTVUZUsuqxdFXym7WYlX1AJpICG/utU6BfJxnPfu/TJJddVG4B+jQcvqo7jvh3MQiRSQrLDCmiEwozKLeySPNIp2F9QIH5R3xH8K9j8Uk+mnKMlB1cVCS7U6+KoMsoU7gqR5VRtmAIBK3U6kYEGwPw+EcDtD5/XPIj/KMQ19PsK3eG2YPDMyxTiEBbsmhmVx7I1AkBXG1mt5rG3cYjUuK9NuKmwvn3dcvrkuYGEw4wmnifUc+sWxE1QYSNIVowAQ/nBDdVUXOo6StvQ3bbVq1RmOu3Bn9685jLNLe1oMNMq20eUJDyYQtn+rQFNxUIGF/X6xLlwTfR7QO2pc6xu6r65Lc2uOY3b18PsgHV1Wm0MzyI9612mp1jUIihVUWAHbHoVTSuBCwPxbzuXMq1aGkUyJTklgpFmk6MSb2Cr7FyRuW9RjTovpWdE167sIP35k9FGC84Wqt1PE1ZTOaevhSZOvJlVbAHpy2HQdgdwLWFrYp0+GWV20XFk8sd+ppOf7gdeswSmGq9pwvE9CmGeR5e1PzqZZUkZtHJdrhLWZmB6sLWXc/axbs3cQbW7K4LXNAnEBBOwBGgO+XJQf2eGW+i2Tws4eNNl8SsLS1bc2T1CW8g/R3t6scYnH6/4iq21b+Y5/tGbj56JtAYQXnZaUBbFgAAQEtfcdQo/M4F6uA0bKY5VPQq22/u3/A4z7km3qtuRpo7wnI/9J9xKYzvDD6Ll3i7JJMsr2jHRGDxMdwyE+W/rtdSPUMMewpubcUc98j9/BVvZKOJOLZaj6uM8qmFgsMYCi1ujW6/u9wxSsOEUbY9o/v1N3OMnynTyTKlYuyGQ5KS4cyhhSO1UyU9JJuXYHmSsFbl6B1spOrYC/vHSpf3rfxTWWwNSs3YHutBIxYjpJAjOY2g6yps7suyCmfC7i1ssqmpKlh9GlIOq91VmA0SKfyGW1z6WO1ji/XY25pirT15b9QeoKWO6YK27iDhyKs5XNaTRGSdCMFDahbdgNYsOmll6nGM5jXCHBdc0OyKpfBfCjfTJJGTRBBPNyx2duY4TT6ogN7/AJQUfZYYQyhFY1D5eiUylDy4+SmuIuG35qyxLJNGWLvAGjAEhKlXGsrcA6iVLGzFSBttUvrA1ZfRgPORJnTpy+mSvUquHJ2igqaabLcyUzaBFWBdaoNlOrTe9rsyOylnNrrKfyBhtvTNq1lImQd+v02A6KvWqk1Z2K0OvyinntzoIZbdOZGrW/EHF9dS1PRRobpGin1VQP3DAhRGfVPM5kIkMUUaa6qZTYqlidCt9lmUXJG6ra1i6sBCzbinh9nX2AjRxiRU06uSmq0EWkFVDuVJJvsVA3FjiFRgeIKk12Eyq03DciliWBVBNZ7X1lXHMGgb2sHsLi5VcV/wok8so8kztjl5q1ZLkawq0bkmNCgne7XCneGoHm1R6WBBYEAaGcW072gANEomVpuT1Lqxp521SotxJa3NToHsNgwPlcDobGwDqMdXEtnFVBDE0tQY1jA8zOAb36C1rkk7BRck7DAhZxXeIeiV4Yo1gjsTdE84smq+oAxjbqQH09FEhNlEJjlVHIB9PDrK0rmOOIWtoTXrOs6n5nM8mtmbUxsSQ6utK+sxdUsEwdj9U2lU7N0q/cK8OGEmSS4bU3KjDXWJCFBAttckMe4UNpGwwWdp2LcT4LyMzz+/eipUxGBorNi6lLP/ABb45FDByYW/ncwsluqKdi59/UL79+2Llpb9o7E72QouMLHcry6B4Go2nanq2YM4lUqjkexGxO4t13HVttVhiNzc3FOuLptMVKIEDCZcObgNDOmRmBtJU2taW4CYP3kpLP4qeIwR18VbLNHEEBUqI3sSx0t7TW1ab+7pilZPuK/aVLF9NrHOJzBLhkBmMgJifNTeGtgPBmEz4KyGLM8yVY4eVSRAPILk+RTezMerO23wvb2cbTn1LW2ms/E7cxA8hsAPvNIyc7ILo3Ll1FpSLX2Qeij/AFx5OwBr1HXbvzZN/aPqc1Zqd0Bnqn+NVJRgQvjoCCDuDscRexr2lrhIK6DGaznxP4QNdSlUF6qnBaL1kj+0nx9PeB6nEeD3Zt6htqp00PNux8tD6qVVuIYgsS4MrIY5tM0MchP9EZLgLJaya/uE7G9wNjtY42uK0a1Wj/KeW/qjUt3jqBpGuiVSc0HMJ1U5yakzrmLsChvGFUakcHSY0XspA3udioO56ppWTbUUzYtEHXPIjXETnJB05gkaZiRfjntPvovGX5ZJXQWjjCrSo1pHYecs+oRljYDYnSOxvc+bbte6pWNeajpNUjugaQILoEnbvHlEaZ8a01BlstA8JPEbl6aCuJXSdEUj7abbcuS/S3QE9Oh7Ynd2wcO1p5zy+IUWnYrbcZamjAhZv4vxhmpQRsyzrq+PK8t/UgE2+4fTFG/JDARsQq9zk0HqrpwtmX0ikgmNtTINduzr5ZB8nDD5YuNcHNDhungyJT+rkZUdkTWwUlUBA1EDZbnYXO1ztiS6qT9FkUwCrk0IC1RMiknWwItzSLlmaVk0QrdQEKjXZdIhO6ZuesJkQg1dUZGjY7iOBWMe1+l4oSQNgXPW9yITejyoBqVzZllqZ7rbYB0qn9fWwwIX2lq44Upn0mRFMtDPYajaIsA8g6tp5LbdbSk2OBC85bRzqqCB+eKaYKut/MI2APlkO0sbwOpsx8ri4LaVUCFccwpebG8et01AjWmnUt+66lIv8QcCFknE/CtZTJE8aJNDFIyCJVIIiUsySOY7C+nY2XY2P23GBCgsp5vMhVZ3ilLqxhZWAjZ5Injh0Oo0g2hNhbUsDkX6gQugMCFVPEDjeHLYdTWedx9VFfr95vRB69+gxYt7d1Z0DTdcJhYbldLUVjT1pdJa0+eONmGoD+0VfuiwRdrbHst2cQvKVu5lCoCKRyc6MujSeR/MfLcx2mwkFw1+81DZrAogX6S8v0zchTdvq9tIk1NdGO5AHa1wLg4uW9RxrHsWjsuene3wwII0B66aFRcBHe1T6qzKrgiag1tKsyxmHa7BJBfSo3ZSwIXT23t1vitRs7S5rC8DcLmlwd1IMZ7GCJB8OSkXva3Ats4D4TFDSrTbc6S0lS47eiA+gG34nvjD4vcuva4taen5ujeXi74JlJuBuM+SvaKAABsBi21oaA1ugSyZX3EkIwIRgQm9ZAWAK7Ou6n94PuOKl3buqAPp5Pbm0/EHod/VTY6MjoVhfjFwRYtmFMlkY/zmMdUfu9vySevod++21wjiLbinhORGUcjuD8uYS6tPCVUMmL5i6RVNUFWMXsVGpkRTfSQt3cAW81zbfe1sduy3h1N1S3pSXHnkCTvJ7onWMvDVdZNQw4pvxPxIJlWnp15VJH7CDqx/Kf1J6/8AfE+HcNNBxr1zjrO1PL/lbyA965UqYu63IL3xrRlFpGk2mkp1MoPXYkIW76ioAN/ycc4TXFR1drPYbUIby0BIHQOn1RVbGEnWFcfDXxZamC09cWeAbJL1aMejd2T9Y94sA+6sg/vU9eSgHc1vNHVpKiyROrowurKQQR7iMY5BBgpi+VtHHMhSVEkQ9VdQQfkccQkMlymOliEMIIQFiAWLHzsWO5N+pOOAACAuAAaJ9jq6oypyhDMakhnkCBVUt5QU1lSF6avOw1Hpfa2BCq9FE1MKeedDzEgaOKIkagFWNUS9yvNlfc2PUou+i5EJY1EqUlHYB5YZn5ukHzCATLNoHW7FSF97DAhfKehc/XUwDpLV6pACOi1N+apJAP1WpG6kjRb2bEQrRl+UxQNI0YK8yxK6jpFr+yvRepNhtgQn2BCMCE2loImbU0aFiVOoqL3jJKG/3SSR8T64EKj+IfihBQBoYdM1V+T1WM+shHf7g39bYuW1m6rmcgol0Ln2fOXmqhUVRMzF1Z9X2gCLrboBbawsMa76P8o06fdMEA8jGqgDnJVx4wy3U711EWWSFgJkU7pYeSRLf1bJY+4fBreb4XcljW2V4JDx3CdHc2O/5gcuvpNmq2TjZtr9VH1Gf01TCZ6qIfTIioGmwWfY2Mi+i281uuwuLgC1S4fc2lbsbZ/8l065ln7T1nKdNc4zgajXCXDP4+KvfhXwm6n+U6wF55d6dGG/m/rCO23sjoBv3FlcW4gy1pChRGegA3PLwGpKKTC8yVr1DTaAbm7tux9/+gxnWVqaDCXGXuzcev0GylUfiOWic4uqCMCEYEIwIRgQmVbS9WChrizoejr3BHrb/TFCvRfTqfiKPtfmH6h9Rt6JjXAjC5c/eJXALUTfTKPUaYtfy31QNfoe4W/Ru3Q9ifScP4hSvKUHOffzBHPmEl7Cwqu0XFaoeY9HTSTjcSkMN/ymQHQWvvcAYhX4U6oOzbXe1n6QRpyDiMQHmV1tUDPCJULm+Zy1MrSzNqdvwA7ADsB6Y0LW1pWtIUqQhoS3OLjJVknyKmiio1kEjPVoG5ysLRliAAEt5tNxq3B9LYyaV9cVqtcsgNpGMJGZgSTM5TtkesppY0Bs7rzkfENdlEriFw0ayFJF3aF3A3HbzD1Fjt6Y0B2N2xrtCRInJ0HeEsgtK2fhLxboquyzH6NKfsyHyE/dfp+lb54z61lUZmMwpBwK0BWBAIIIPQjFNSX3AhGBCRnpEcoXRWKNqQsAdLWIuvobEi/vwITCkyfRUPNrup1aI9NtBk0c03vvcopGwILPudQAEKQpaZI1CRoqKCSFUAC5JJ2G25JJ95OBCVwIRgQoHiXjCjoReomVW7Rr5nPwUb/M2Hvw2lQfU9kLhMLGOLPFmrrmFPRKadHYICCOY+o2ALdEBJHT9K2NNlpTotNSqZgSeQj4qOIkwFnsTSUs/njHMjPsyrex7Eqdj87jFlwp3VHuu7rhq06joR8lHNp0V3r84o6yPnVFN5TYSSwbSROdhrHR0bcq5/NIuN/OUbG8sn9lb1vBr82uHQ6tI3HmMshZL2PEuHpqmVXmkVHUU1RTTiZOVy5ABpLBNlWRT0umhbkfYJA7YsU7WrfW9W3uaeA4pGcgE54mn92I+cHmol4Y4OaZVi8PuB/pTjMK6JEgveGnVAokPUeX+z+Ptd9urb/iFOwoYA4k6STLieQ6n3KLGGo5bdRU5vzJPaPQdlHoPfjCtLeo5/4iv7Z0H6Ry8eZTXuEYW6fFPcaSUjAhGBCMCEYEIwIRgQmNZR+0VAYMLPG3suDsbg7Xt+OKFahUpP7e313bs76HkfVMa4EYXLDvELwtK6qnL1LRbmSn31xnvpHVl93Ue8dN/hvFqdw2CYI55EHkeR+KVUpFpWfZGYis0b2EkiBYna2lSGDHUT01BdAboNRvYb4u3fahzHs9lplwGpEECOcEyRvGWag2MwVY82RoMqhjnYLUJOWgCsCwS1yTYmw1b/o4yLYtrcVqVKIJplgDyQQC6ctdTGRTnZUgDrOSR4CllkciSRhR06M8y9VYG5sy2sxY+tzYbdBhnGxTpMmm0dtUIaw7g8wdQGjPLKddSuUZJzOQ1UPmpppImmjTkyc3SIg2pSpBOoXOpbbA9Qb7W6DQtxc06gpPONuGcUQZyEZZGczsRGcpbsJEjJOcq4gzDLhGYpZYkkXWiGxVlJIvoa4FyDvYE9e+Gxb3BcBBLTB6GNPeud5qvWT+O062FTTRyfejYofwOoE/hiu/hrfyldxq20HjZl7+2tREfvIGHy0sT+rFZ3D6o0gruIKYg8VMqb/1YH50co/emFmzrD8vwXcQSj+J2VAX+mJ8kkP7kxwWlY/lRiCjqvxiytASsksnuSJhf9PSMTFjWO0LmIKt5p48RjanpHb3yuF/ZXVf8Rh7OGn8zlzGqjUcfZxmTGOBig7rTjRYe9ydQ/SGJ1W2dm3HWIA6/Tf0Q3E8w1VSbL4tMheqVprFgFVmUm4JDSG3mIvawIJtvvh4r1i5uGkQ3ckgHxDc8uckEDZGEc81F0k5R0cdVYMPiDfFqowPaWHcQoAwZWi5zXU7s8GZMrfWEQSRDVLGhJKmQjYrptZd233HQ48pa21xTa2tw8RkMbXZMcYE4dwZnMQ3xzVt7mnKp5c/NVyakOXVekPHUXDKUQkhwwsFkW3ckHTudu2xxr06o4la4i11PTM6gjdp+B0z3EhJI7N3P73WgcDeGYDCrzKMamN46QKBf05ijYD7n6XcYq8R4vTtWCmwknQbk+H1XadIvMrYaWkJIeS2r7Kjog93vxh21o99T8Rc5u2GzR068ymueAMLdPin2NNKRgQjAhGBCMCEYEIwIRgQjAhNqiludSnS47jv7iO4xTuLTG7tKZwvG/PoRuPhsptfAg5hZ3xx4b09aS62pas/aA+rlP3h2J9RvvuGxZsuMvouFG5EHbkf2n5HNcdSBzasP4k4XqqGTRUxMm/lbqrfmsNj626juBj1FKsyoJaVXIIUjWZrAmXCnpmbVJLqqNYAYgewBa4KC3UG9x0GrGVTtKz+IG4rgQ1sMjTP2ieRPw3yTS5op4W+aQyfK0jAlqTGjMLwRShrOb21SWUkRg9L2DEWvYHDrm5fUJp0ASB7ZbEjo2SO9zjNoz1hca0DN3kpjjSodP5OncrI4juTqDKxR79V2IJPbGbwhjHuu6LJa3FyIIlo2OYTKpIwE/eaBmJbLXqqmOKaV5xHGZI16Aam3UBrHcddrY6aOHiTba3cWMawucATuYbrI66eKMX8vE7Mym9Dl9FURVUoidFgijeySEXdh5lu4by6rgH9+G17m8t6tGliBL3OGbdhJB7pbnET8lxrWOBMaAKCnipjAzoJkkDAKrsrKw+1YhF3Xba3cY1GOuRWDX4S2DJAII5ZEnXPfZKOGJCmK3h6lgqRSTPOr2H1vl0FmW4sCLhL+XXc9DsO2fR4hc3Ft+JotaWye7nMAwZPOM4gcpTHU2tdhKqONxIVt4kU5fIlPCE1LGrSSNGjl2YXPtg2QbAKLd73OMPh7/8AUabq9QmC4hoBIAAMbESTqSfKE+oOzOEJ7NIkcdHmsCLGwl5c8cYsuoXuVH2dSA3HTzD3k1WNfVqV+F13YgWyxx1g5QTvhOh15qRgBtVvPNHFUkFJUyaINaVUZfmFz7Eov9UAAqkN01aug6XxLhfb3lsw1KkOpuggD8zcu8TJMjlh1RUwscYGvz5fZVFx6RVlc6Lh+ozWZWpIGAVUWSeQ2UsiKuonoD5b6V1Hf8M2iRaUy2q4HNxAA0BJMdYmJyTHd45LXuCeAqehIaMCpqu87jyxnvoHb47nrv2x5+841VuXGjaieZ/KPE7+ATm0Q0S7+6vdLRhTqY6nPVj/AA9BhNrZNpO7R5xPOrj8ByC6985DIJ1i8lowIRgQjAhGBCMCEYEIwIRgQjAhGBC8yxhhZgCPQ4XUpMqNLXiR1XQSDIUbW5ZqQxlUmiPWKUAj5E/xxSbRuLUzbukfpcfg7X1lMxNd7SzDiXwhpZSTSSNSyf2Utyh/Nb2h+18Malr/ABA3F2dcYXcjkfI6HyKW6gdRms84q4LzSC30mKWVEFlkUmQBfiLsq+5rd/XG1b1bbPs4E6jTP6pTg7dR2dZ1HUQU0QQxGDUu7agVYg3vYEEEdLHY9cJtLF9vXrVS7F2kHSIIER1kb5KT3hzQOSd8SVcRoaOCCVZBFrMtrg63IPRgGIG4Bt/DFewoVRe3FeswjFhDdD3QI2JGucKVQjA1oOikOE6eZMtrZIkYvI0SoOXquFYliFIIIs3pbFXib6L+JW9Oo4ANDyc4zIAGciFKkCKbiOiiM1Wokp4zPEsKROV18oR6jJboqoASoQkkdre6+jbG3p13Ck/E5wBjFigDqSYBnIc5jdLdiLcxEdIVkyiollnGWZjDzQuoLKRZ4woJDh7bpsNz67k9MYt3SpUaJ4lw9+EmCW/lcSdC3Z2e2/XNOYSXdnUE/JZ5UIFZgp1AEgN6gHY/PHrGEloJEFVSrXnVZDmEcMhlSGpjQRyLJcK4Xo6sARffcG36t8OzoVuHVKlMNLqTiXNIiWzq0gkZciJ6p73CoAZgphmeYItJHRwtzLSGWVwCAXI0hUBsSAvcgXOLVC2e67dd1BHdDWjKYmSTGUk8jkFBzgG4B4qz0nC+aZjDDEKVYYYlCrLONJtt9phrI/MW3bCqdO2tKtSsHEueZIBy9NPVdLnOAHJXLhrwno4CDOzVko+wo0xg+/e5+Zt7sZlz/EIcTTtxiPJufqdAptoHV2S0qny46QhCxxqLLFEAFA9Nu3uGM02txdGbp0D9LT/uOp8kzG1vsDzUjHGFFlAA9BjRp02U2hrBAHJKJJMlesTXEYEIwIRgQjAhGBCMCEYEIwIRgQjAhGBCMCEYELzJGGFmAI9DiFSkyo3C8AjqugkaJr9A0/0bsnu6j8Dij/p/Z/0HlnTVvofkQmdpPtCVC5xwtBUX+kUdPMT9tRpf9LY/rw1l1xGhsHDoY9zsveuFtN3RU/MfCPLn3UVdP7gdS/tKx/Xiy3+IXs/qscPFpPvbIUewnQj1UFN4MRXvFmOn0Dw2P4hx+7Fhn8TWjhBcPMx7iFw27+SSqfB+ocAHMoXUdA5fb5XOGU+N2IMtLQehauGk/qlv/CmqKlHzVNJ6rqcg363BYA4WeL8OY4OAYCNDLZXezqERmvlN4LwA/W5hqHpHDv8AjrP7scqfxPajRw9Z+AQLd/JT+XeE2Wp1SrqPz20j9kKf14ru/iGo/wDpU3HwbA9XKXYAakK45Rw5FT//AE1LT0/3tIL/AKXX8Tiq+44jX2DB1OI+gge9dim3qpb+T9X9I7P7ug/AYV/poqZ3Dy/po30Hzld7WPZEJ3HGFFlAA92NCnTZTbhYAB0SySdV6xNcRgQjAhGBCMCEYEIwIRgQjAhGBCMCEYEIwIRgQjAhGBCMCEYEIwIX0YEJnXYo3eiYxQU/XHmq/tK01EHXBQ1Q5TtDj01poqr08OLqWvmBCMCEYEIwIRgQjAhGBCMCEYEIwIRg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http://www.npaid.org/var/ezflow_site/storage/images/media/images/usdos/164825-1-eng-GB/US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A38B50-33FC-4934-B35B-A9CB40330063}"/>
              </a:ext>
            </a:extLst>
          </p:cNvPr>
          <p:cNvPicPr/>
          <p:nvPr/>
        </p:nvPicPr>
        <p:blipFill rotWithShape="1">
          <a:blip r:embed="rId4"/>
          <a:srcRect l="31800" t="28945" r="55615" b="48966"/>
          <a:stretch/>
        </p:blipFill>
        <p:spPr bwMode="auto">
          <a:xfrm>
            <a:off x="5105400" y="1390910"/>
            <a:ext cx="1364292" cy="12718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9B5458-955A-447A-A989-A4A69C2089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26612"/>
            <a:ext cx="2466025" cy="16004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E0E9C1-AF80-4C60-BB51-529BDF7A3D81}"/>
              </a:ext>
            </a:extLst>
          </p:cNvPr>
          <p:cNvSpPr/>
          <p:nvPr/>
        </p:nvSpPr>
        <p:spPr>
          <a:xfrm>
            <a:off x="5360097" y="3429051"/>
            <a:ext cx="31743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/>
              <a:t>Lecture 2</a:t>
            </a:r>
          </a:p>
          <a:p>
            <a:r>
              <a:rPr lang="en-CA" sz="3200" b="1" dirty="0"/>
              <a:t>Introduction to </a:t>
            </a:r>
            <a:br>
              <a:rPr lang="en-CA" sz="3200" b="1" dirty="0"/>
            </a:br>
            <a:r>
              <a:rPr lang="en-CA" sz="3200" b="1" dirty="0"/>
              <a:t>ASGM Baseline</a:t>
            </a:r>
            <a:endParaRPr lang="en-C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514600"/>
          </a:xfrm>
        </p:spPr>
        <p:txBody>
          <a:bodyPr>
            <a:normAutofit fontScale="90000"/>
          </a:bodyPr>
          <a:lstStyle/>
          <a:p>
            <a:r>
              <a:rPr lang="en-CA" sz="4800" b="1" dirty="0"/>
              <a:t>Introduction to </a:t>
            </a:r>
            <a:br>
              <a:rPr lang="en-CA" sz="4800" b="1" dirty="0"/>
            </a:br>
            <a:r>
              <a:rPr lang="en-CA" sz="4800" b="1" dirty="0"/>
              <a:t>ASGM Baseline</a:t>
            </a:r>
            <a:br>
              <a:rPr lang="en-CA" sz="4800" b="1" dirty="0"/>
            </a:br>
            <a:br>
              <a:rPr lang="en-CA" sz="4800" b="1" dirty="0"/>
            </a:br>
            <a:r>
              <a:rPr lang="en-CA" sz="4000" i="1" dirty="0"/>
              <a:t>Producing a baseline to inform the National Action Plan (NAP)</a:t>
            </a:r>
            <a:endParaRPr lang="en-CA" sz="4800" b="1" i="1" dirty="0"/>
          </a:p>
        </p:txBody>
      </p:sp>
      <p:sp>
        <p:nvSpPr>
          <p:cNvPr id="32770" name="AutoShape 2" descr="data:image/jpeg;base64,/9j/4AAQSkZJRgABAQAAAQABAAD/2wCEAAkGBxQTEhUUExQUFhUXGR4bGBgXGBwgIRweHBscHhsgHCAgHSogIB4lHR8fITEhJSorLi4wHSAzODMsNygtLysBCgoKDg0OGxAQGy8kICQsLDQsMDAsLC8wNDQ0LCwsLCwsLywsLCwsNCwtLCwsLDQsLCwvLCwsLCwsLCwsLCwsLP/AABEIAOEA4AMBEQACEQEDEQH/xAAcAAABBQEBAQAAAAAAAAAAAAAAAwQFBgcIAgH/xABMEAACAQIEBAMEBQcJBgUFAAABAgMEEQAFEiEGEzFBByJRMmFxgRQjQmKRUnKSoaKxwRUkM0NTgrLC0Qg1Y3Sz4RclRHPwNJPD0/H/xAAaAQACAwEBAAAAAAAAAAAAAAAAAwIEBQEG/8QAQhEAAQMCBAMFBgQFAgUEAwAAAQACEQMEEiExQQVRYRMicYGRMqGxwdHwFEJScgYjM+HxFbIWYoKSwjRE0uIkQ6L/2gAMAwEAAhEDEQA/ANvwIRgQjAhGBCMCEYEIwIRgQjAhNZa9AbX1H0UXP6sUqnEKDHYQcTuTRJ93zTBTcc0jNWuBqKrGv5UrAD/588QFa8q/06UfuPybPxXcLBqfRVrMePaGL+kzGH4Qrr/WobD28N4hV9qpHg0D3ulRx0xoPeoCr8W8tXo9bL+aoA/aZcOb/D1V3t1X/wDdH+0BHbjYD0TB/GOg7U9Yfiy//sxP/htm5P8A3u+q5+IP2AvqeMdB3p6wfBlP/wCTB/w0zZx/73fVH4g/YCkKTxZy1ustZF+et/8ACWwt38P1W+xVf/3T/uC724OoHorBlvHNFLblZjAb9FmHLP7Wk4Q/h3EaXs1J/c0H3thdx0zqPerHHWSWuUDr+VGwP4DCDcXdL+rSnq0z7jBXcLDofVKw5hGxtex9G2P68MpcRt6jsOKHcjkfeuGk4Zp1i8lowIRgQjAhGBCMCEYEIwIRgQjAhGBCMCEYEIwIRgQgnAhM2rbm0Y1nueij4n/TGe6+xnBbtxnno0eJ38pTBTjN2XxVI4o8RaGmuskxqZR/VU/sg+jNe2x67k+7FmlwW4uc7l0jkO6301PmVw1Wt9kLM878Y62S60yx0qfcAZvmzC3zCjG9b8KoURAHpkPckuqEqi1uYz1LgyyyzOTYa3LG59LnbF8NZTGQgKGqf5rw4aWeOGokClgCxQFtIJsOukHe97Ha3fpila8Rbd0DWtxIExOUx6x5hTdTwOhye5lklLS1JppWqZXVlBMaovtAEaQSxJsemK9re3N3bC4phrQQYkk6SM4AjRScxrHYTK+cLZPS1Mk8UjsukExTX2uXWNNSldwSwPUf6HEry6tqdOrTaHZ95u8QXGDOoA5FFNrXEg+qbUmTrHUTQVSSao0kbyOF3jjZx1U3VgBv78OqXhq27K9s4Q4tGYnJzg3YjMT7oUQyHFrvvKUplGV0s5hi1zCaZiLKFZYwWKrquVJNhqNu1sRu7q5t21KuFuBgnMkEwJMZEDkOq6xrXQNyk80yCONZzHUCRoH0urRlSfNpuu5BF/fiVvfVKhp46cB4kGQRpMHIH3IcwCYOijsqzmopjqp5pYje/kci/wAQDY/PF99Nj/aEpcq/ZJ4y1SWWrjjqk9SAj/io0/s/PGddcHt64hw9c1NtVzdFpvC3HdHV2WnnMUh/qKja59FN7H+6SfcMefrcHubTO3flyPeb9Qniq13tBXCOvsdMg0N7+h+BwhnEA12C4bgd19k+B+q6aciW5p7jSSkYEIwIRgQjAhGBCMCEYEIwIRgQjAhGBCRqalUG/U9AOp+GK9xcsoDvZk6AanwCk1hcqlxjxhT0S3q3u5F0pozdj6F/Qe82G21+mIUOHXF8Zr5N/SNP+o7+AyUjUaz2def0WH8W+I1ZX/Vg8mA7CGI2BB2s7dW+Gw92PUW9lSt25DT7y5Ku5xcm1BwebTGdxrgTW9PEQZLX3ufYW3U7sR3FyMUa3GGzTFJuVQwHnJsxll7RnbQHYpgo6zttuluGM2ijroTAmmOUBWjlAfS5BUefTfSW0tcW6kW2xHiNpVq2TxWd3m5y2W5AzpOsSN+aKbgHjCnsvD8bVNNV0oP0Z5l5iHrCysC6MOw2Nu34i9anf1G0Ktpcn+a1pg7PBEBw+f8AmJGmMQe3SfRNOLJDU0FHVm2tdUEh96klP2bn54dwwC2v7i1Ghh7fPJ3vC5U71NrvJS3FubvHWQSwwRSGSKKW/KDMbi2xsSOmxG4xS4TaMqWdSlVeWhr3t9qAM/Lnup1XkPBA2BUFFkE0UVYDG1+TGSoBJUtLE4U7e0EsSO2NR1/Rq1KJa4RjdB5w1zZHSchzShTcAfD5hSmW5rHWU0hmNqump5Qr/wBrGYmWxPdlJv8Aie5tQr2lSyuWikP5NR7SR+l2IGR0dEePkphwe3PUA+YhRXhlBqzCJj0jDufgEP8AEjFz+I3xw97Rq6GjzI+Sjbj+YFWqqoLu7nq7Fj8zfGyxgY0NGwhJJnNW7JgtHlxrAqmomkMcLMAeWADqYA/a2Iv8PfjAui694iLMkimxuJ4GWIk5NPTfqnt7lPHudEnwyz15nhqHaS0LyI7m7RutrEMdwp6Fen4YbxAs4eKdWiMMva0gZAg5aaSNQdcuRXKc1JDs8lG5Xw4ZqWSo5iRhHCfWGysWAsA3Zh3vtYg3G+LdxxEUbltvhLi4E5ZkAbkcjtGc5Qotp4mlys/D3iFX5cRDVKZ4PyJTc6fWKTe49PaXba3XEatra3tM4YPP6EbH0K4HOYVsnCnE8FXHzKOTWB7cD7Ony9PeLg+uPM1rC64ef5PeZ+k/+J+RVgPbU9rXn9VaKWqVxdfmD1HxGH211TuG4mHxB1HQhQcwt1S2LKijAhGBCMCEYEIwIRgQjAhGBCbVNTY6UGpz27D3n3YpXN0WOFKkMTztsOruQ952U2snM6LKPEHxPWlLwUbCWp6STmxWM91QdCw/Ae83A0uG8HAPbVjLjv8AIch0UalXYaLI8mphW1QFRU6GkYXd9TMxPv6XPS7Edsa99cPtbd1SlTxYRoIH35ApbGhzoJhWCjoKbVWU09KIeRGzCbW5ZWWwUsTZW1kiwCgG+w32ya1e5LaFzQq48bgMMAAg6xuMImZJiM00Nb3muERuoPhriFoa1aiQ6gxIm29pW2a4A3/K95GNHiPD23Fm6gzIgd3oRmPp4JdOphfiPmvfFGQvR1RAusWsGKU3tpO62IvfT3tc7Yjwy/Ze2occ3RDm7yMiI67IqUyx3TZO5+JeTPUmkZ2jqQ4dGWwDODulmJ2Yki4G22FN4b29GkLkAOpkEEGdNjkNQM9eakakE4dCpHIOGc3mp+RDSlIWbUxlRVDNt5vrd9gABoGG1mWnb9u8y8CBBOQ5ZR75UQXYcOytlN4V5tJ/T5gEH5KyStYelvKo+AxXD7JnsURP7R8dSuy86lLR+A9zeSvYnvaHf8TKcO/1GBAb7/7KOBe38BU+zWuD74Qf3OMA4kd2+9GBIp4MVkAP0XMdJPbS8YPx0u37jiFS6oVsq1IHxAPxC6A4aFVLOfCXNIyX5Uc19yYXX/CdJ/AYuU72jETHiolpUK7skH0KtSaDS/MiZozdSRZgymxKHrcbg9jfCnUIuPxVCCSMLhOoGYIPMdciNxCkHd3C5Pssqo4YZKah5lTU1I0PIEKhEOxVQfNvfdjYbj0xSuaL61dlxdxTpUswJkk8zsI2AlTaQAWszJT3iE06mDKyzKsWnVMhFhM/tF1PtKL9dQK3I3tbFbh4uHipxMAEvmGnXAPZAI0J10M5aKVTCIpct+qp+ZV11EEbMYI3cx6up1WBJHQX0g27XPXcn0FCjDu2eAHuADo6Tl1iTnukE7DRSWV5VWwCOqhblOQXiAkUSMo3LKl9TLbtY3F9iMV3X9s97qJzgwTBwg8i6IB88vFdFN0Stf8AD/xGjrysU5WCtGysNkm93ub7v4egxeJ8GId29A4XDf5O5j4JtOrlhdotLpKvUSrDS46r/EeoxStbztSadQYXjUfMcwpPZGY0TrF5LRgQjAhGBCMCEYEIwITaqqCLKm7t09w9T7sU7q5cwilSEvdpyA/Ueg95yU2NnM6LFfFHxG0a6Khe5NxUVAO7HuiH07Ej4D1OxwrhTaLcb8ycyTqTzPyGyXUqYtFmfDFBDPMY53eNTG5VlF7FRq3W1yNIbYbnbGhxCvWoUg+i0OMgQTGRMa7Zka5KNNocYKc5vwnPCvOjKzwdRNCdQt94DdSO99h64Ra8WoV39k+WVP0uyPlsfJddSc0SMxzCt0fEU81ElVDKiSxER1KyaNMot5WOrq1uw3626C+EeG29K8NrVYSx8upkTLT+ZojQTmNuaf2jizEDmNeqqdbmQrGjSChiWoY9YQx1nr5Y76fW9w2N+1s322LHWc5mwdGX/VEnpmEhzw7RsFaHw54Nz1DCbM5mW/8AVq2pz7mc3VfgL/LEHXlOk3BQaAPQei5hJzK1bh/hGjohangRD+WRqc/F2u3yvbFCpWqVPaKkBCm8KXUxzLNEhKqQ7O99EaLqZre0fQAXF2YgXIF7kAiEzatqJjaBVhC+21RGxNz9lVV19x1aiO3wEL6orW21U8ZXYtoZtZ7FQWGge4lvjtgQvEOcyoCs1PIzqSHaFQUt2YanDWI+yNRBuLnYkQpajqklRZIzdWFwbEfIg7gg7EHcEEHAhea6hjmQpNGkiHqrqGH4HHWuLTIKFm/EvgxSy3ko3amlvcC5ZL9fXUu/obD0xep37xk8SFEt5LHONOG62klvWISW2Eo3V7D8vu1h9rzeuNG1fRLMNLIDbl5fTJQdMyVGUWVl4J5r2WEL8SXcL+ABJJ/N9cFW5DK1Olu6fcJ+/PkuhsgnkrXmtSGpcuzC3mgZYJFB68o6kse1wCf73uxh2tMsurqxJyeC9v8A1ZO9CnOMta/ll6KFpaRaxiVkP02RiyRqlk2udGr7LHqu2kAAEi+2nUrOs2iW/wAloAJJ73jG4554icwDusDH4lal4b8fNOy0NcxSqQ6YZm2LEbaJL/b7XPtdDv7WZxXhTLhgr0DBGbSNvqDuFOlULTBWs0VVqurCzr7Q/iPdjNs7s1Zp1BD26j5joVN7IzGidYvJaMCEYEIwIRgQkaqfQt+pOyj1PYYr3NwKLMUSTkBzOw+9lJjcRWR+LvHBplajp3/nEg/nEi9UUjZF9GI/Ae83F7g/DS0GtWzcdT8h0GyjVqTkNFm+R5JppXq1SGpkQj6ktq5am/nkQG7dNlvYbk3tYWbu+BuW2ri6mHaOiMR/S0nTx30HNDGd3GM+iVzqviQ0FWkKQykFpY4xpUqrgKQvYONXxHr1xCzt6pFxbPqF7BAa45kSJInfCYXXuHdcBBRXZvPl9UEiDRQIxKIvSVLjzsSDrLLbzEbdBa2CnZ2/EbbFWh7iMz+k8hHs4TtvvK4XupugZD4pfhzhmszqdnAWKEMdUgS0aX3IRR7TfO/Qse+LrexsaQY2SY3Mk+JP3yCgSXmSt+4R4Opcvj006eYjzytu7/E9h90WGMytXfVMuKkBCsGErqMCEwzqpkRAIgvMdgiFr6RfqxA62UE22uQBcXvgQmUxWjVqiomkl9hCxRSRqeyhVjUbam9Cfwx0AkwFwkASVCVnFU7zXp1VYgu3OQ3kO5JADAqBYAX3J1XUbHFllqSJdkkOuADlmmVPnNYrFhPGxk3ZZIiUTTcfVhZAyiwuQWb8SSWG0EaqAuTOifZZxkYom+lq7FSzCWNF0stybWv5So8u+1gDquSAmpbuaTGYTKddrhnqpTMqOSlikmglNk1yGFguhrku4vp1KSSfMDsTex6Gunqwq1wD6+uBC+4EJGspElRo5UV0YWZWAII94OOgkGQhYvxt4VyUrNVZZdkAOunI1HSfaCg35ikfYNz6X7aNO5ZWb2db108DloeqjBGYWa1eaVFYI6ZI0CpcpDCukFu5te7N1/X78OpWlvZufcOcZOrnGcthOgCC9z4aPQKcmlXKYjGhVswlXzsNxAp+yPvn/v0tfLY13GKoqPyt2nuj9ZG5/wCUbc/gw/yRA9o+5VrNM2EscAIJmjB1yk+ZvN5F9+lbeY7726AX2re2NKo8g90xDdhlmfM7DLfUlJc6QOa27ww40auj5ExtWwLdWP8AXIPX7w7/ABv628/xnhjpFxb+0NPm09DtyKdSqfldotNpKgSLqHwI9D3GEWly24ph7fMbg7goe0tMJbFlRRgQjAhBOAmEKk8ecWLQ0zVOxka8dKh7serkeg6/gO+K3Dbc3tft3eyPZ8N3eLtuiZUOBuH1XP8ASIwRq+oQy6pCEDglZJDcs0h7qOtvtHboGt6KtUFSp+EpOgxLoOYG0dTz2GepCQ0QMZS9MJ6Z4aynMaGX+rBtYFitmRmJMbEbNe3wIGE1Rb3bKlpXBIbvHSZBAjEJzGviFIYmEPanPGqU8gFUDJFPISr0zC+l08rG5OyC1gLdrACx0o4QbmkTbOAcxsFrxuDmARu7cnzOomVXCe9oeSkPDrgWXNZjPOzinU+dz1cj7CfAWBPQC2L9euy3ZgYM+SUAXGSujsvoY4I1ihRUjQWVVGwH/wA798YrnFxkpicY4hGBCMCFCZfSiSeaSW7OkmlFJ2jUKNOkdAWB1Fup1WvYAAQqrnFe09RLeUPHDKRFGANJKqFYkjdmDl0sTYW2F+l62pCMZVOvUM4QvJp3B06HUmzRixvfY26en7h03xZxAiZ8UjCRlHgl5otSrGkLLIgOtgDuLG/f/wDva3TEQYJcXZHRSIkYQMwm70xZGOglR5N12Ub31drne/YXPuxKRMEqMGJAUnwdVM0slNLM0saxKY0kC3I1MH3trdVHLHmufPv1Fs+4phhy3V2jULhmpjKIBFVTxRE8rQj6L+VGYsPJ6agLlRsNN7XYkoTlO4EIwIRgQss8UvDQVGqsol0VK+Z0XbmW3uvpJ+/44v2t3h/l1M2/fuUXN3CxhKiCTmy1fNao1A6FIQP0DajoJDA7n1v2ti2adangpW+EMjUgmOUCRly5RuuS0yXaq28NzRIrVsaRR00MZLJpBkM2wVGd7sVJOoFSAehGxxhcRbVeRZvc41KhyMw3BqXACBIGWcmcwcwn0yB3xoPiqvlZqmlaujlQTRsZbaxraxu5VL3KgXuDYFb9d8br6lCgGW2E4TDRkcI5AnTPQdUiHOly6I4T4kjq4I6yOwD+SdAf6OQdf3g+8EHvjyl/RPDrrtvyOyd8nfIqww9o3Dvt9FbcaKUjAhGBCZ17XtGDbVux9FHX8emM+9JqFts382vRo19dPNMp5d7l8VzZx5nMubZgVp1Lxx3jgUdNK9XNzYajvc220g9MeppdlY2+KoQ0b/If2CQZe6An9JTZhRRFpFjq6TTpliVw6qo9B9kj1AI7n1xh1a3Dr+qGsJpVplri0tJPn7U8j4BPAqMEnMbpjnWXU0h/lBZtdOT5oW2kDgDTCLC2mwAuPZUbX2xas7m6p/8A4L6cVAMnDNpE5vzzmc4Orjtmova098HLl8k34SyCbOa9tZIUnXPIBsq+i9rn2VHuvuAcap7OyoNpsGQEAffvSZL3SV07lmXx08SQwqEjQaVUdh/E9ye5xiucXHEdUxOcRQqlxlnpimhhV5F1KzkR6QzWIAAZvKAF5kh3BIi7gEGhxCtVp0x2RAPM6D/JgeaZSaCc1OcOTySUsLy6tboGOoANY7rrA2D6bagNr3tbF5uKBi13S/BP5L2NrXttf17Y6hV7LmgTLy0zaV5Z+kMxs2oi0mojfXqv03v0wIVMylCIIkYoGCKCuj2TYXAsu2/YbY12ggCQswwSYKmGErKZ2kXVEQFBBBsPQaexK2+O9sQ7oOADVT7xGMnRfJXePTOJVLyDzWG46HcW7gD472uMADXSyMggy2HzmV8qoXh+q5ilHAZgASO3Xy32Yf62vga5r+9GYXHAs7s5JgHi59K0zrykmuxtpVPI+g32teTQCe97HYnELkHBkFOgRj1VyzJVFXTGP+lJYPp7xaGJ1/dD6bH8or6m+cryncCFU+PM3mpxGVaRIiHLPEIy11Gqx5gOwjEj2VWZioG1rNUvH1WNHZRrvPlpzOUnRTYATmpjhjMHnpYpJF0yEFZBa1nQlHsLmw1KdrnFim8PaHN0KiRBhSmJrixbxu4BFmzCmXcb1CKOv/EA/wAX6Xqcaljc/wD63eX0UHDdZ+1U9VRw0tJTkESFp1jBOpjYIx32W1732Fh0FsK7Flrd1Lu5qCC0BswIAzcPGY6nrmpyXsDWjxTyClpsqIedhPWjdYUbyRH1kYdTbt7+nfFR9a54sCyiOzonV5Hed+0bDqf7KQDaWbs3clN8C52lDXpGxC01ci8yK/8AQSP7F/Tfpe3kcE9MWX0vxds9lQThJbP6hz+sfmBhRnC4Ef4W65a5GqNvaTb4r2OPP8OqOaHW1T2me9ux+SbVA9obp7jTSkYELNfFriT6NQSFTaWrJij9RGPbI+W3xcYXwSj+IquuXaE5ftGTfUy5TrHCA1ZLkWTLNSNFT1MQqpDqeI3BdALoiv0J6sVF99N7acX729db3Iq16TjSaMnDODu4jUcgfGNVFjMTYac0y4b+k0dfFGVeN2dVdGvZlJsbjoVtffp3w+/FrfWL3ghzYJBGxAkEcj/hRp4mPAURVrzJ2jhBZGlblIPvNZbD1ICj5DGjRltMOqe1An0+spZ1yXUXh7wquXUaQ7GVvNMw7uRuAfyV9kfC/c4w7isar8W2yYBAThuMqITPC1QiSI2luYGQavQOwCE9ticVsbZwzmpYTEwp1WBFxuD0IxJcVGzGCJ3qlqwtyxZtZsOULiIqeoUL3B2cydyceT4w67ZeNfTmIAbHvHrz2hXKAYWEHzXwcWin9qqimQdY5GUSgd9BWxbSLnSy3Nt3HXF+w4jdPcGV6Rz/ADAZee3v8kupSYM2nyV7xuquoTh5lMTQygGUFhMrD2iSbtY9VbcjsQcCFRqBmVeWeajIbcltQYAk6A2++22oatRB3741KRDmA+qz6gLXEeilJRBzUKq/LFg4PUkdbetwL/Pe2OjHhIJz2XDgxCBkvFPyOaxZX5RuEt1vt+sXv7rd+47tMMA5rgwYsxkvlHywrhlbWd49JPTc/wALfje2OuxSIOW6G4YM67L7kQWWtiDapURXbdWISSy8sud1Hl12ueukjcbVrogANT7cSZVmklVq6PlG7Kjc8r0CH2A1ttWuxW+9g9u+KStp1xDm30aLmWUksqAsbKCxsCxsbD95sO98KrVOypl8ExsF1okwqpPXrO8f0iRpAHBRRA6QhxfS1yDqb01OQDYgA2x5a94heV2Oa0BojMBwLo9Z9wVynTY055qc4QJbnSJfkOymP0ZrfWOn/Dby2tsSrsLhrnb4RTrU7Vrauuw5DaVXrlpfLU8zjiWlpdp50RrX0bs5HqEUFiPljRc4NEkwlhpOib5DxPTVxlSEOwQDXrjIUh7gDzetjse2BlQOzaV1zS3VYHxzksmTZgTAWWGUMYiCfYYWdCRvdSdt7+weuNtrad7QwVRMEeoMg/fUaJUlhkKKyvg2aVRNK8cNOQGM0jCxv6C9y3axtvcYr3PGqFF/Y02l9T9DRn57AdeWak2i4iTkOak66GiS9BCjvJLpP0mRgBr06odAFxobVpvtsxO+KlB1/Ui9rOAa2f5YE5TDsR5iJgZSIUz2Y7g33+C2HgHiA1NHBO9+bEeRUX63WwufeRZviSO2MzjFMWtyy5b7Oh/a7T0KnSOJpaVe8XUpNcxc6LDqxCj5/wDa+KV+8ijgbq4ho8/oJKZTHek7LnLxrzrn5iYlP1dMoiUdtXVz8b+X+7j0/DaDaNAAD/GyrvMlUEG2L6irKONJ2pXglPMfYRysAXjUgiSzHfdfL62Y79MZH+i27bkV6Ywj8zQYa47SNMjn4gZJvbOw4Srd4CcM86qarcXSn2S/eRh/lXf4spw/iFbC3AN1Bg3XQWMZMVR4u4Ehqi0qNyJyN3Aur2FhzFuL7faBDbDcgWwmrQZU9pMZULNFk2W55NQylKepQb3AjcSQSXudh03PWwR/lY4p46tE64h9+Y+CfhZU2gq31fG8FXBoq4VSZGRlcbodLqzhT7UZZVI0t5TcDUb4Y6u2tSc1uToMTzjJLNIsM7JWR10S/WSo19UMPMN5Ap1IBHKDs1hcaQLHc9befDK1CpSc6mOpLcgfERMZxmZTpa4HNWCi4rnU2miWTzFfq/K91UMbAsyNa9ixdBqFrXIGNilxZh9sZRMjTMwMjB6wJMZpBonZP4s3Vp+fGHkjMYjkVVOuJgzFSY7ayGuRcA+yCLg3Gmyo2o3E0yEogjVJZ7lElUUqaaSMfVEBXUjmAm6+cHyd99Le0cWKVXAdEqpTxhVGlzNHAAYBrFVjuNQbpIDY7sPMDbpt6Y0Wva7Qqi5rm6hSc1bJyxHcaYmuDv2J369L2/VgDG4sXNBe6MPJMqGX6TKIaZo3Y3cHVtGotqJIuTuQAO5F7gAnC6lZrBOpU2Ui4xoFb8pUUEGidw8jPI94o2JfUxYWQAsSqkJtfZRjPe7EZV1rcIhMaHPRCroseqZ5Xbl6gFi1dBK4vZjsxVQzLrFwBvinc3lK3HeOfIa/fj5ZprGF2ijKvM2nZ0q5GSJdyFHKj1JJcXe5e48jBhIA1z5QVIGHecSualMdiB3tvaMEf5BGHLzCsMpMB730TDO5KNFjaSEuvNj80iE6grq7aDJ5pNh9jUD3sLkc4Zb3tOqKtfuszyyG0DIfNFVzHDC3MqI4l8QqicERk0sH3SOYR95xsnwTcW9o3tjWqXhJimuMoAZuUJwjlaVdSsLSNAHJIbQS0pszNpuCFawJ1SdbdDiFGiKjpe6Ty/v9FKo8tHdC3fJ8pipYhFAgRBv6knuWJ3Zj6nfGmAAICqEk5lVrxY4Z+nUEgUXlh+si9SVHmX+8txb10+mLVpW7OoOR1UXCQueMuH0mnMDSIjwkyRGRwqlWtzEuTYG9mH97GhWP4et2waSHwHQJMj2TAzjUHy6qI7zY5aLxVZ2wEKCOLVT2AkNnZipYjzeyUBPlAHQDc4lTsxL3Fxh+2gGQGQ1BMZ9ZyCC/QRorz4I58xrZ6eVr/S1ZrnvKt2v6bgsfkMVeK2LKlp2YEACPARA9Ml2m8h0reMrl1Ri/UeU/EbY8/wANrGpbtxe0Mj4jJOqth2SbZvWLFqkf2IInlb5A/wAAcSc3tb2nTH5QT5nuj5oGTCea5DrKlpZHkc3Z2LMfUsbn9Zx7VrQ0ABVUjiSEYELq3wyyP6Hl0EZFnZeZJ6633IPvAsv93Hnbqp2lUlNAgK04rrq+MoIsdweuBCwbjvh+Ohl5SyCWNxcRaWLxob2DbEMuxANw2w2bdsZtxQa04mmD96K3SqEiCFVxOVIEd5Qb+W4uALA7k+/od/eMVsM+1kmzGmatPCfFzU14mXnUx9uncC6D1jDbD8w+Q9rEkmzRuXMyfmOf3/lKfSDs26rSoMkpqmJZ6CTlhgQum5QeqlDYxkEDyroIZRcG1sOrWVGs3TzH3B+iQ17mlVieCWkeNNDRPEvlKktZL+cxtpvKt9I5WkABbsuoxg5rqda2ql5Ou+x5AjQbkk5ycjAJTJa8Qp7hrMalUaHya0UukRWzFAekR1FWsTosTdDpBLgiR9a2uqdw3Ew6a/fXZJewtOak8xzegqYTE8qkN1RTaSMgg6re1GyHfUQNNrm2LIMZhRIleK/h7Lo1RmhiQal3XYyegktvKvch9XS+O4nc1HCOSeTZ7G7IlI0U0p/Ja4ROpLsoOldrD1NhiKkqpWZhPPLzmOmGxiVoGbcMQXKuQrBWKqglCg7nSQrB8Y97xIMcaNEjGPd9TuRsOZyT6dKRidolspyd5xpjI5CtqSYqBb2gRCF0hrqdJYjRuT9ZdgK1pw99YitV7sjMak75zO+Y38ICk+oG90ZpXiTNaXLbBEE9awupkOplB+27f1aEjZE06iNgACV14o2rIYAPD7+KU0OqFZPmebSzyNKzGeU7FibKPujsqj8lb+/ckmjUe6oZqGBy/t9VbaA0Q1MYpAwD+aRuoAtYfDfSPUEm9jjhYRloPvz+SA4HPUrXfC3h6HSKzmc2TzIBoZViNrPbUAWaxtrsBYkAbm+hb0WMEtMzuqtV7iYK0XFlKRgQuUPErI/oeYzxAWQtrj9NL+YAe4G6/wB3HorWp2lIFKcIKrGLC4pDh7MzTVUE4v8AVSK+3cAi4+YuPnhdVmNhbzQDC62oXAlkAPlcCRfn1x4W2/lXlWl+qHD4H3q2/NgPkqh4sV5jyytYHdykI+BK6v2S2L/CW9pe1HnYgejZ+JUamTAFzSovsOuPXKsvU8LIzIwIZSVYHsQbEfjjjHh7Q5pkHRBEGCpbg3K/pNdTQEXDyqGH3Qbv+yDhdd+CmXdF0Zlde482mowIRgQqT4mcPwSQPVtzVlhS2qJQxZb7B1JAKqWLXupA1G9r4VWpNe3vKdN5acliFTcrqMfnA2ePzfhazH4Wt64y2ROEHLkcv7fNXHaTGaIpeYAQyy2+0nldflf8Rt8Dgc0sOYjxzH39ygHF1+KneDuKpaSUsgLA2E0diFk267jySW6E/DcWs6nVNL9p9yg5gf4rWs74hpZ6NXUSSiQMyCJRrRksGY32UxlgCDfqRZgSDbr1KQp/zDkcvHkPoqwa6ctQq5llQNDVLMiiCVWmnDXUugUGOmW3mEkY02J25tgWIIGZY2tQPFacLADAjMzn3uoJ84lNqPBGHf70UpUcWu7Ec6nh66kQo7qBe5dmOnYDcBNj3I68qcVrT/KpGOZnPw+UlSbbt/M5JUWWvFODDT1YCgETr9EZGRiB5F03UWOoqgQ2U2vsDttcHCQqpEKYzyKoKrTNym57WDorIDpBdllXUbIyrpLq5N2HkIuMRqtL2FrTBO42XQYKrUmdpJPyZIWKJqWSnVkDl0VWYSBmUcgAkbHz2GxQ7+as7KlZPc+4kuEQYJGZIHiTr08VafUNQQ1TXGHHKU8KCns000YeMEbRow2dx/hTqxB7AkejrVRTElV6bC8rE56p5ZHLB3Ja8jOd3Yjq7dALW8o36DSALYzXknvuOZ93h9x1lWwB7ICb1E2oqobUSf6OMDTYdQx77X2uL+lr4GtiXRHU6/fqgmcvgpvIKQzVMEBRgjuFKxEawt92F1KhVG7e4GxBtjtBjaj+9J+/VcqOLW5ZLoPKstjp4khhUJGgsBv3NySTuSSSSTuSSTjVAjIKkneOoRgQsS/2jMr3pakDqGiY/DzJ+98avDX+03zUHrGqeBpHVEBZmICgdydgMaT3tY0ucYA1UAJMBJ4mhdS8B5hzqLL5b3LQ8tj6mPyn9pTjxHEW9lxKm7nib/5BWqedMjwVQ8dqi2Xwr/aVTN+irj+Ixf8A4dEhz+bn/wC4/RQr7Dw+CzDw+q4kqhz0hMQBZnlG6aASCnfUWsLWN79MX+OUq1S1IoFwfoA3eciD0jOco5rluWh/e0TzxJzGnmkjkpRDy5AXZlWzmTUQwkvuOxHQG998V/4etrm3oup3JdiaYAJluGMsPwO+Wylcua4gs0Uj4D0YfNVY/wBVFI4+JAT/AD40+IOilHMpLdV0ljDTEYEIwIVe4/lZaCcrPyCALSea/tL5QV8wL+wCtyC1xviLtDnC63Vc/IgA2jkj/NsR+Ckg/EjGOXEnUHx+p+qvwOUJKnYEFWZSENhzEKsPTzG29rdAMPe2cwDnyPy/ultOx25r1SqGl2IOle0pa1ybC9t+m4bptbqcLqjCzx6R9+SkzN391pvhhkjTpUOS6Rll5Tr1EqB1d1uNJAUqhvcHTpPsbPo27atAsqiWnZJrPh8t1Xt5i8iJyi7uuqanRb6JhDNG4deia+Yq62spVLk2sTl07e67J9sMWTxhJ0iZ18pUi5kh3TNe6vJaeNXgCRxRgQRyMka2JpwZppSNJDGx0XIN2Fje4GLlwO24gxjT7LSTGWuQ+Sg3u0yeZV/4ZpDFSQIU0FY1um/lNt1HmNgDsFBIHQbAY1mNwtAmUkmTKa8QVqx1FEHB0mVvMLWVjGUTV3sTJpuO5XAXARO65CgeLmSrWaNyBApMSgKGMkwuoOnctok8qp3ZWJB8uMW/v6v4htrbiXZF3hrHTLUqxTpjCXuWfcZUUsdU/OjMZmCyKL/Z0KCgYbHlkcs27BT0YYsXjXB+LZMoEFsKoxIPMp0eVjsQ7gb3Fl2A69cQcdD9B71IDb6r0rF5DcyMFAsFUpYm4uLkHpte472745Aa3KBPWUan7CksqiTnRawYY+YuuVd3UX6ixvftq1XF72NrGVAjtBLvvl9hcqDumAulsaypIwIRgQs98dqMPlTsesUsbj5nR/nxdsHRWA5qLtFj/hnmcEErvUrCEjXWsjDzh9gqpbc3Fza21r7YV/EVrcXFAU7cuxOMED2SNy7lHj0zTbZ7WmXJhx/UQvU3plhEBUMhiWxOoebX31Brixta3TFrglOuy2AuC4vkg4jOmkbREHrzUK5aXd3Ra/4OVWrKof8AhVLL+JDf58Y38RNLatJ42e35hTt9COhVf8fJfqMvX1Mzfhy/9cXf4bztg7p8SSo3HtLG8ekSEYELW/8AZ0ivVVLekIH6Tg/5cZnEj3WjqpsW94yFNGBCMCFBcc0ry0FQiGIEpuZbaQoILm52BCgkMdgbHtiLgSDC6NVz4nQWWf4Ft/1tjGOuo+/JXx5ptHIVd73UbHzyhe3oLg/nfLthsy0b+UqGhP1XuCQlJ2372KsW6IPZJHX5dcRdGJgPwjddEw6PvJdP0MKJGixBVjVQECiwCgeW3utjYVFL4ELCeJ+LP54zUzCSOGQypcNpcsdbF7EakDqStrXsGFwAcUOzbTuDVH5oB8soHzTgMTI5JOl43qFmEkjmTlTGdrkjVriEZQACyqqByAL7yAncXabbh0NxDUrppDODovFJxhYolSVMH1xkYaiQlR5mAPoHGod7XA6DFa7FSvShghwdLfEfcKTWtYZnKM1pXBNDITHJKkn1aNZ5AF1ySOS7hexKi97C3MIHVsTsrZ9OrVq1Bm4iPCNPX4JdR4IDRsvPi4qfQNwNfOj5ZPUHV57e/lax8L4t3Mdk6Vyj7YWGzG0r3NtlO7uvYj7JI7e74dznN9gR12B+Ktn2ivFDHqLsAWFx7EzEGw63JFz269vx7UMAA+8BcaJk/NTfDlMzVdOqnkuZV0SStqCtfYWu1yegBsCSBcEjE7aTUEOHp/YKNXJui6PxqKmjAhGBCqnipFqymsH/AA7/AKLK38MWLUxWauHRcqY9ElIwIW5+B7/+WTj0qgfxSP8A0x5L+KMqYPIt/wBys22vqo7x8j+py89hzh+uP/TFn+GsrUDoPcSo3HtrHcekSEYELYv9ntDHV1kbizCNbg9rPY/vxlcQcHsa5uhU25EhbpjKU1XOOOIWo4omRdbvKBp29hbs9r9yBoB7FxhdSo2m3E5Qe8MElOKjiqmX6N59RqSnKCjezkBWb8lbkDfvt64nIUsQy6qWq6VJUaORQyOpVlPQgixB+WOrq514jy0wVMsTRTR+YmOPWxtHqKodWrcMFJuzdb+lhl3DCx+QAHkrlN2IbkqEk8koNgusWsoDN7r+nffcbdcQHeZzjyCkcnJenk0yENcawPaK3uNt7bC+1rehxBwxNkbeP34qQMHNavwHx3FFAlNVsUMY0xyWJVkHshiAdLKPLdtjYG9yQNChctc3vGCqtSkQchkm3iB4n06o9NGZryILTRqCNDGzAXdWBIDLfte4xbo0K9y1zqOGAYkuPyafilnC096VlCZvTLbTJUDazHkJdvePr9j19evuGA8HujM4Onedl/8Awpiu0aT1+5XkZpSAKA84CeyOQn4H6/cfv2PUY7/pF3mThk6953u7iO3Z6ffNfTm9NvaScamDH6hOoIIt9f6AA+vuxwcHucpw5ad53/wR27fXp/dbDwB4hUooUWZ5FERMas0TEsFsQAI9dtKMi7ne2F1A63f2VYgGAdddRuByUQMWbVXOPeKxWyLpDJTwgldQsWY9XI7ALsB1sWv1sM+5rip3GKxRp4e85UeNidbgPcm5CEahYAC6MAL2HvJ2wkgCGmPPT1CmNyvGXx6l1lUkLEsTsHF+lx0B027j59TKqYOEEj4fc+KGCROq0fwhybmVDztAGiQWDSMGMcylSNC6jY6GuSR+RY9cW7RhjEY6FIrOEwFseLiQk5p1QAsQLkKL9yxsAPeTgQlMCFV/E97ZVWH/AIRH4kD+OH2wmq3xXDouUcejSkYELcvA9f8Ay2oPrUgfgsf+uPJfxRnSA6t/3BWbb2vVHjxB/MadvyKh0/SDH/Lh38OnuubyL/c4qNfWfD4LLOFzFGk9RJEsxiVdEb+zqdtOph3AHb3jGpxAVajqdCm8sDiZI1gCYHInnylQpwJcRMJ//wCIdSBaOOmi/wDbhA/eTin/AMO2rv6jnu8Xn5Qp/iHbQPJWvwYzZpM4leQaWngYkdLteNrj42J+eLFe3ZRtW02aNyHhnl5aKGIucSVuGd1EkdPNJEoaRI2ZFP2ioJC/O1vnjMUlm3GGfw1sEMsZ0yxE8yJr3COBqZdrSKrBLsuwUkm1iMUrmK1I4Doq1Uiozu7Kq8PVMSVMbStZUkMpBJJIiclFjHctKAQgtsZG7NhdEOxhzjk1vy/ul0/aDnHID7+K3mgqhLFHKoIWRFcA9bMARf3740VdVC8UeEzKBUQJM8xZVcRm/kAbzabar3svlI637Yr3FLEJAk7feibSfhME5LHZkDR3X6tDuH+0SRYEW3ub+8m5FsZwJa6DmeW337laMEZZJONr2jKaSTcILi9t9bv39dt7/qkRHeBnr8gFwco+/FLxzOo2IcXCgtsWPQ2I7d7m/RvjiBa0nPL5ff0XQSOqiuMHJeEm1+SL2Nxs7jrYY9RwARbH9x+So3J76gcbiQjAhGBCtmRSstGNIBPOkNjfskPS3U79O+PJccaDdNn9I+JV22JDTCUkBYjUytfdB0Rxb5tq79SOhsd7ZIhug8eY+SsHPX+yQLc0A+YxjqxXzqfQ9itrb2Pa9+uJxg8eWx+/8KPteHvUnS0Ek7JFHHzJHBERjZVJspbbUwA8oJ2JBt8sRpsL3Q3zB+/7rriAJPuXQXCuQxUkISNNDPZ5BrZ/PpAO7EmwtYW22xrNaGiAqTnFxkrxnGfiKeCBQGeV/Obi0cYVmLN7zpsB+cfsnElxUvinO5Er0llCmGGRhTkP9WHEeljLdRYhpRdxqA0FBZtWsQrvwnM7UsZlfXMyh5LgAqZPOF038ulSAB6AbnqRCrvjZU6MonF7F2jUf/cVj+pTi3YiawUXaLmaGJnIVVLMegUEk/ADG65waJcYCXqpSq4aqYoTPLE0aAgDXsST0AXr6ne3TFKlxO1q1uxpPDna5Zx4nRTNNwEkLafBim05Uh/taon5AKv+XHnv4kfifTZzewe8lOt9z0KkPGCh5mWVYAuYpI5R8CQCfwZsS4M7Bd1Wf80+rQfiCuVc2grnvLKx4mJRQwKkOrLqVl2JDD0uAb7WIBuLY9PXpNqNAcYg5EGCDpl6x10SGmFLUFZLLtBQwN6lYWe3x1swHzxSrUqdPOtXcPFwb8A1TBJ9lvuVkymeWkzfLpqhEjdwisqBQAG1QDZfKPJY2G2K9o+hWtqraDiWtcczJM5OOZzOZIzXXhwcC772XSGKK6sk404Xip+ZJFUQpHe/JZrNGTe/LIvdetkYAAXF9Owqvt+/2jDB9yrvow7G0wVUeH8rlmm5Pl+kajCSR7GgKHZ9/sm5te1zYbvcqqUi54pgQ3U+qUWFzgwCBqVtuX5zAtSMvjuWihuT2XRoUL+dpZWI9CPlexCYVzEJhS8NQjlwpB0Npa3ZrA2PyYfjjq6so408ODEzT0KRiJISTGzSswZdZPLUhrhlKrpBW2nFatbh+mXPqnMqluqzuopAfIyk38zs47bgWuO+422Av3xnnHTzOXIff2VZ7rshmmvJcAGNuvliDD2R6i3TYE3N9rYliaT3h1K5B28leqzJKdsuy6VoU5jVCxMx3JQNINJPyxZtrirSpQxxEuPvVmzo06lSpjEwwwn8nClH/KGZx/RotEVMHjW2yty1Nx77m+Ln42vjcMZyHyQLel+GoOwiS7PrmVGDhul+g5VJyI9c1SFka27rrYWPutiP424wtOM5lP8AwtH8RXbhEBuXTJO6nhikEucgU8VoI1MQt7BKEm3zx03teX985JbbakWW5wjvEz1zUXxdlaR0OXfR0SN5IzKxGxLAR3boRcg6fn8sZ9xWL6ofUJPdA95/yq1WmG1XsYIhxhVUUqm2okq/mU22Vzc9O3XYHa4IPXCsZGmo16hQwg6qUyrKpqiRFijk18xY2dInZBcrcsQNNgratyCPW3WVOiX9Wn3ffvXHvDfFbHwRwNHRAvIIpJ9bMsiqRoDKFst+58xJ++R8dGlSDABqeaqvfiKk+KOIPovKVImmlmLBI16+VCbn7uvQpPbXfthqgskfL55ZA2iZS9To57kgS1BlfXzIi4YRpH6KB5GW9ibiEtC8cML1JqUmlkY00LNvzo1LCaWNTdVdzIyg2cC5G5kbAhaL4ZIwoyWiMWqRz5m1OzXszO297EaBuSVQEk6thCpv+0RmmmKkgFiWkMpB3HkGkXHcHWfwONLhzJLj0hQeqXkvF5kMUcckVFZl5irGipItxqIe10a19jsfyh0xm3fBmUw+pUa6tkYJcSQdu7MEdQJ6HVPZWmAMlV+IqqrLOKkzANISFkJsCt/Zv2AfttYjG1ZUrRrR2AbkIkR745ke5IeXz3l0H4c0PKy/Lo/VDKf75Lj/ABWx5niru14jSZyLifIQPen08qZKn8/y8TrLCelRA8fzsbH9f6sDXdjftf8Aqb72mfgT6I1p+C5Qy2selnV9I1Rkgqw9xVgR8CRj11xRbcUjTJyPL1CrNcWmVaOH2eZXrK+R3pYTtGT5ZJPsoqezbudrfK9sW/w0nNtLJoFV/wCaM2t3cTr0HVOZn336D7hRWdRVdRza6ZXUalsSCAA19IS46LYDb1Hc4vWZtLbBZUiJg5SCctSepmVB+N0vK6e4RzgVlFBUC15IwWt2YbOPkwIxm1mYHlqkDKx3jXKUiqZYIIiqEMUEyaRq+0YiQeZHc9SNveCMZd00U3h8keCp1mhrsWah8rqhGTHLTa5AUkiAcICY2k2B0m99YUkWYWVtrm0qFVpGsyR9/P3KTHDxzClMszmWCRJYzeaRXu9u8g1O5HS+o67HqR8cJpVC19So7b65JbHkOc8/eamOF+MPoUc8axmV2l5jM7kKLxpqLNYlnJGoj5ki4u2ldYaYL8ySY9VJlbC2XZkrVOHpJmpomqCvOZQzhVsFLb6QLn2QQvU9OuL6uKN4o4Lpa7U0qnmGMxh1ZhYENpJUHS2ksSAwOIljTmQpBxAgLOuIvD16URymphIN0keS0SoSRpKrdma4BuNRJIWwG9qb7NobAPinNrmcwnuY04jyzLEDiQLWKA4BAcAyeax3F+tu3v64WAA0xpjK0eGTjqT+g/JScv8AvTN/+UH/AEkw4/1H+HyCYP8A0lv+/wD8iogf7uyX/m1/6jYj+RnirP8A7q5/YfgE8rf6XP8A/wBpP8DYkdXpTPYtfE/FRnE9Or0eVaplhtASCySOGOlQFPLU6Qe7Hpa9m6YQWNc8Bxjuj4lULouFeoQJ7xUlwz4ZxSxQzSTrIrNzHSPS8T2csoVrA22AbY3N7WxaZbNBB3CpuqnMLRsnyeGlQxwRhFLFiASSSbC5JJJNgBuegA7YsAACAlEk6p9jq4qbxJREVoqRLJ9TCrmEBCGIkIiRbjUGc8wX1bnR2FsCFUs1qHmkWjgfU4BV2UXD6yXmuCP/AFEoLHfaKPVfS5GBCT4QyjXmCqmidY43WaSWPSyXJEixx9UQsXVQ4UnmSsQ+kEiFrtFSpFGkUahURQqqOyqLAfhgQsB8Rc4jmzOpnkUSw0irTrGTs8jarg+lm5huN/IPXa/gqdkyjTdhc/OeQET4zkM8s1wESSdlmdVKrMSqLGD0VSxA+bEn8TjYptLWgOMnmY+QA9yUVLzU80s8FEZNYDqkJ90xTTb3EEG3a+KtDsg11drYLva8RIz8MwpOn2SV1PQQgSEKPLEixr8hjx1I9rf1Kn6QG+ZzKsuypgc0vmIsocdUIb5d/wBV8N4gMNMVRqwh3lo73ErlPWOa5o8Xsl+jZnNpHkm+uT+/fV+3q29LY9bY1RUog/f3CrOEFI0WZ5jNHFDTRlYwLJyYxtuQxL7lWJuSdQ6374z61tw6hUfXuHDEdcTvQRoRyEJodUcA1vuT0cOiIs2ZVqI7oVMWoyP5h5dZF7BXs3ceXrisOJurANsKBc0EHFAa3rhmJkSNtVLs4/qO+aungBxBYzZfId1Jkj3+Uijt1swt944vcQpzFUffJKbyV/8AEqNDl8utGa1tJWMOUN/a3I0C1wZARpBv2xlu0K67QrEMzUOkIUKJY4wPK80mt7WMh9Ad9rW/XjPFwwH2IHkFUFQHQQPJJ0tXIllF9wpkVmXUuhvJsTcAIXGrvqa9trTJa9rhOR0y38fFdJkETr96+Kt/AGVw1Cyz1bFYYnVmW3llLbKNXVluAvLAu3k6h9Jmy3Yw4nbD06plOiJk7aLXspzaKpUtExIBsQyMjA+9XAYfMb4sse14lpkKyQRkUz4q4mhoYuZLck30Rr7TkC5t2AHdjYC4HUgHpcBqgAlc/wCeZ9PWSc2V2LXI0BiNAJIsqg6U8wCi4LEbknfFVzpJxabcv75ZlOAjT+6vtZf+S8suLH6Wm1793798VaUdnl+orU4f/UqfsPyUrL/vTN/+UH/STFk/1H+HyCkP/SW/7/8AyKiB/u7Jf+bX/qNiP5GeKs/+6uf2H4BPK3+lz/8A9pP8DYkdXpTPYtfE/FQvG4Jy7LQoJP0foG0nonQ+uKdWO1bP6fHdUrie2qx+oqpcIcUTZfIrxs7hmvLFe+tfUhiB7A2cWIIsbgkYtU6ha7k33eXIz6qm5oI6rojh/O4qyETQklSbEEWZWHVWHruOlwQQQSCDi61wcJCQQQYKbZtxVTU8ywSOTMylxGilm0Dq1gLnodhcmxsDY4hUqtpjE8wENaXGAqbxTmhnqGhpWXmTaSJRYqkMMYcSsegVXndlNx541F98MXEwyPJpCj/ydrLa/rpmfSjgkAwRSBeZ5QAzSx6RdABqAVEELReGeHYaKMrEo1udUr23kc9WO5tvew7YEJLjbP1oaKaoNtSrZAe7tsg/Hc+4HDaFI1Hhq4TC5wyiRYi0deH5NYiyGQA6la5KSA236m9r+18Ri5eCpWirZkY6RIg6HZzTy0EaZjzQyG5P0KWn4Wok+sbMomiG+lFvIR6BbmxPS52HU4RT4re1O4LVwdzJGEdZ3HhmdlI0mDPFl71P+E1L9LzaSsZdMVOpcDsNtES/Jbm/3MPu3Czs8LjMDM893HzPxUG99+S3rKUIj1Hq5LH59P1Y87wumRQxu1eS4+enuhPqnvQNk7YXFjjQIBEFKWUeNHDxmoRKovLRsb++J7b/AC8p9wDY7wGuaZNs78pjy/KfTLxClWE94b/ZWLUHEE8MDwRSOiu4clTY7Agi43sdu/2cbtbh9vWrtr1GgloIEid592fqlCo5rYBS3DGV1c0uqlUllO8hA0r6kswsDvf19ML4jd2lvSi5cIO256ADM/Dmimx7j3VPZ3M9JVQV0E0UsqMonaP2ecBuD7pEve3Uh+nQU+F1O1pOoPYWN1YHa4f/AKnY6AtU6og4gZ5+K6LyHOErKaOohI0yLcX30noQwB6q1wRftirUYabi07ICy/inhJ6RGlkqVZ5pGsIodBaRwzXJZ2VFABPstsAo3tjPr0WAmrUJI5KrVptBL3GVU8voFaohRhzNEkYfQNLNrdVKqVOoHRc3vrJZSWO910a5qVACMjt0H34aqLHlzhO/wClcyyjmUbcmWQtGWn5gmssZ0swija1r7jUwCXPmY3OnFBt64XGGoIae6GxJ19oj/PIDdawoNbThm2/yXrwozc00EqiaCJ1YCRZlYkEAncl0CnUXBW21upN8Xbq7r0nDsqZeDuP7TsoU6bHDvOhQ/GObvUVLF6iOpKd4mKqo2YLGgLC3s3ck/EkeWdOrUqtDntLZ2I02z09F3C1uQzUJqLDy3bV0Ck+1sAAxOpgPMSwHqexGJNGcbj4eAyCDpK07g7Ja2qSKOZFjpYpBIhkVw2oE7Ri6s3U+ZgFFxbX0xBlo4/mIGu2voYTG3TqRJZqRHko3jDih4K6raGNCJBymkbUQ6IqLKbhgvlJ0WUXBWx3vblai9r5Dzn+3PwyU2XDjTazZpkdFBPxm3Jp4hFFpp3kdPLIdJVxy2tr1EC5uCTe99gMIDKuQLzAiPZ5Sc4jw+ab+Jfjc+c3Ag5baK0cB5m9dUVkdTGkTVUZUsuqxdFXym7WYlX1AJpICG/utU6BfJxnPfu/TJJddVG4B+jQcvqo7jvh3MQiRSQrLDCmiEwozKLeySPNIp2F9QIH5R3xH8K9j8Uk+mnKMlB1cVCS7U6+KoMsoU7gqR5VRtmAIBK3U6kYEGwPw+EcDtD5/XPIj/KMQ19PsK3eG2YPDMyxTiEBbsmhmVx7I1AkBXG1mt5rG3cYjUuK9NuKmwvn3dcvrkuYGEw4wmnifUc+sWxE1QYSNIVowAQ/nBDdVUXOo6StvQ3bbVq1RmOu3Bn9685jLNLe1oMNMq20eUJDyYQtn+rQFNxUIGF/X6xLlwTfR7QO2pc6xu6r65Lc2uOY3b18PsgHV1Wm0MzyI9612mp1jUIihVUWAHbHoVTSuBCwPxbzuXMq1aGkUyJTklgpFmk6MSb2Cr7FyRuW9RjTovpWdE167sIP35k9FGC84Wqt1PE1ZTOaevhSZOvJlVbAHpy2HQdgdwLWFrYp0+GWV20XFk8sd+ppOf7gdeswSmGq9pwvE9CmGeR5e1PzqZZUkZtHJdrhLWZmB6sLWXc/axbs3cQbW7K4LXNAnEBBOwBGgO+XJQf2eGW+i2Tws4eNNl8SsLS1bc2T1CW8g/R3t6scYnH6/4iq21b+Y5/tGbj56JtAYQXnZaUBbFgAAQEtfcdQo/M4F6uA0bKY5VPQq22/u3/A4z7km3qtuRpo7wnI/9J9xKYzvDD6Ll3i7JJMsr2jHRGDxMdwyE+W/rtdSPUMMewpubcUc98j9/BVvZKOJOLZaj6uM8qmFgsMYCi1ujW6/u9wxSsOEUbY9o/v1N3OMnynTyTKlYuyGQ5KS4cyhhSO1UyU9JJuXYHmSsFbl6B1spOrYC/vHSpf3rfxTWWwNSs3YHutBIxYjpJAjOY2g6yps7suyCmfC7i1ssqmpKlh9GlIOq91VmA0SKfyGW1z6WO1ji/XY25pirT15b9QeoKWO6YK27iDhyKs5XNaTRGSdCMFDahbdgNYsOmll6nGM5jXCHBdc0OyKpfBfCjfTJJGTRBBPNyx2duY4TT6ogN7/AJQUfZYYQyhFY1D5eiUylDy4+SmuIuG35qyxLJNGWLvAGjAEhKlXGsrcA6iVLGzFSBttUvrA1ZfRgPORJnTpy+mSvUquHJ2igqaabLcyUzaBFWBdaoNlOrTe9rsyOylnNrrKfyBhtvTNq1lImQd+v02A6KvWqk1Z2K0OvyinntzoIZbdOZGrW/EHF9dS1PRRobpGin1VQP3DAhRGfVPM5kIkMUUaa6qZTYqlidCt9lmUXJG6ra1i6sBCzbinh9nX2AjRxiRU06uSmq0EWkFVDuVJJvsVA3FjiFRgeIKk12Eyq03DciliWBVBNZ7X1lXHMGgb2sHsLi5VcV/wok8so8kztjl5q1ZLkawq0bkmNCgne7XCneGoHm1R6WBBYEAaGcW072gANEomVpuT1Lqxp521SotxJa3NToHsNgwPlcDobGwDqMdXEtnFVBDE0tQY1jA8zOAb36C1rkk7BRck7DAhZxXeIeiV4Yo1gjsTdE84smq+oAxjbqQH09FEhNlEJjlVHIB9PDrK0rmOOIWtoTXrOs6n5nM8mtmbUxsSQ6utK+sxdUsEwdj9U2lU7N0q/cK8OGEmSS4bU3KjDXWJCFBAttckMe4UNpGwwWdp2LcT4LyMzz+/eipUxGBorNi6lLP/ABb45FDByYW/ncwsluqKdi59/UL79+2Llpb9o7E72QouMLHcry6B4Go2nanq2YM4lUqjkexGxO4t13HVttVhiNzc3FOuLptMVKIEDCZcObgNDOmRmBtJU2taW4CYP3kpLP4qeIwR18VbLNHEEBUqI3sSx0t7TW1ab+7pilZPuK/aVLF9NrHOJzBLhkBmMgJifNTeGtgPBmEz4KyGLM8yVY4eVSRAPILk+RTezMerO23wvb2cbTn1LW2ms/E7cxA8hsAPvNIyc7ILo3Ll1FpSLX2Qeij/AFx5OwBr1HXbvzZN/aPqc1Zqd0Bnqn+NVJRgQvjoCCDuDscRexr2lrhIK6DGaznxP4QNdSlUF6qnBaL1kj+0nx9PeB6nEeD3Zt6htqp00PNux8tD6qVVuIYgsS4MrIY5tM0MchP9EZLgLJaya/uE7G9wNjtY42uK0a1Wj/KeW/qjUt3jqBpGuiVSc0HMJ1U5yakzrmLsChvGFUakcHSY0XspA3udioO56ppWTbUUzYtEHXPIjXETnJB05gkaZiRfjntPvovGX5ZJXQWjjCrSo1pHYecs+oRljYDYnSOxvc+bbte6pWNeajpNUjugaQILoEnbvHlEaZ8a01BlstA8JPEbl6aCuJXSdEUj7abbcuS/S3QE9Oh7Ynd2wcO1p5zy+IUWnYrbcZamjAhZv4vxhmpQRsyzrq+PK8t/UgE2+4fTFG/JDARsQq9zk0HqrpwtmX0ikgmNtTINduzr5ZB8nDD5YuNcHNDhungyJT+rkZUdkTWwUlUBA1EDZbnYXO1ztiS6qT9FkUwCrk0IC1RMiknWwItzSLlmaVk0QrdQEKjXZdIhO6ZuesJkQg1dUZGjY7iOBWMe1+l4oSQNgXPW9yITejyoBqVzZllqZ7rbYB0qn9fWwwIX2lq44Upn0mRFMtDPYajaIsA8g6tp5LbdbSk2OBC85bRzqqCB+eKaYKut/MI2APlkO0sbwOpsx8ri4LaVUCFccwpebG8et01AjWmnUt+66lIv8QcCFknE/CtZTJE8aJNDFIyCJVIIiUsySOY7C+nY2XY2P23GBCgsp5vMhVZ3ilLqxhZWAjZ5Injh0Oo0g2hNhbUsDkX6gQugMCFVPEDjeHLYdTWedx9VFfr95vRB69+gxYt7d1Z0DTdcJhYbldLUVjT1pdJa0+eONmGoD+0VfuiwRdrbHst2cQvKVu5lCoCKRyc6MujSeR/MfLcx2mwkFw1+81DZrAogX6S8v0zchTdvq9tIk1NdGO5AHa1wLg4uW9RxrHsWjsuene3wwII0B66aFRcBHe1T6qzKrgiag1tKsyxmHa7BJBfSo3ZSwIXT23t1vitRs7S5rC8DcLmlwd1IMZ7GCJB8OSkXva3Ats4D4TFDSrTbc6S0lS47eiA+gG34nvjD4vcuva4taen5ujeXi74JlJuBuM+SvaKAABsBi21oaA1ugSyZX3EkIwIRgQm9ZAWAK7Ou6n94PuOKl3buqAPp5Pbm0/EHod/VTY6MjoVhfjFwRYtmFMlkY/zmMdUfu9vySevod++21wjiLbinhORGUcjuD8uYS6tPCVUMmL5i6RVNUFWMXsVGpkRTfSQt3cAW81zbfe1sduy3h1N1S3pSXHnkCTvJ7onWMvDVdZNQw4pvxPxIJlWnp15VJH7CDqx/Kf1J6/8AfE+HcNNBxr1zjrO1PL/lbyA965UqYu63IL3xrRlFpGk2mkp1MoPXYkIW76ioAN/ycc4TXFR1drPYbUIby0BIHQOn1RVbGEnWFcfDXxZamC09cWeAbJL1aMejd2T9Y94sA+6sg/vU9eSgHc1vNHVpKiyROrowurKQQR7iMY5BBgpi+VtHHMhSVEkQ9VdQQfkccQkMlymOliEMIIQFiAWLHzsWO5N+pOOAACAuAAaJ9jq6oypyhDMakhnkCBVUt5QU1lSF6avOw1Hpfa2BCq9FE1MKeedDzEgaOKIkagFWNUS9yvNlfc2PUou+i5EJY1EqUlHYB5YZn5ukHzCATLNoHW7FSF97DAhfKehc/XUwDpLV6pACOi1N+apJAP1WpG6kjRb2bEQrRl+UxQNI0YK8yxK6jpFr+yvRepNhtgQn2BCMCE2loImbU0aFiVOoqL3jJKG/3SSR8T64EKj+IfihBQBoYdM1V+T1WM+shHf7g39bYuW1m6rmcgol0Ln2fOXmqhUVRMzF1Z9X2gCLrboBbawsMa76P8o06fdMEA8jGqgDnJVx4wy3U711EWWSFgJkU7pYeSRLf1bJY+4fBreb4XcljW2V4JDx3CdHc2O/5gcuvpNmq2TjZtr9VH1Gf01TCZ6qIfTIioGmwWfY2Mi+i281uuwuLgC1S4fc2lbsbZ/8l065ln7T1nKdNc4zgajXCXDP4+KvfhXwm6n+U6wF55d6dGG/m/rCO23sjoBv3FlcW4gy1pChRGegA3PLwGpKKTC8yVr1DTaAbm7tux9/+gxnWVqaDCXGXuzcev0GylUfiOWic4uqCMCEYEIwIRgQmVbS9WChrizoejr3BHrb/TFCvRfTqfiKPtfmH6h9Rt6JjXAjC5c/eJXALUTfTKPUaYtfy31QNfoe4W/Ru3Q9ifScP4hSvKUHOffzBHPmEl7Cwqu0XFaoeY9HTSTjcSkMN/ymQHQWvvcAYhX4U6oOzbXe1n6QRpyDiMQHmV1tUDPCJULm+Zy1MrSzNqdvwA7ADsB6Y0LW1pWtIUqQhoS3OLjJVknyKmiio1kEjPVoG5ysLRliAAEt5tNxq3B9LYyaV9cVqtcsgNpGMJGZgSTM5TtkesppY0Bs7rzkfENdlEriFw0ayFJF3aF3A3HbzD1Fjt6Y0B2N2xrtCRInJ0HeEsgtK2fhLxboquyzH6NKfsyHyE/dfp+lb54z61lUZmMwpBwK0BWBAIIIPQjFNSX3AhGBCRnpEcoXRWKNqQsAdLWIuvobEi/vwITCkyfRUPNrup1aI9NtBk0c03vvcopGwILPudQAEKQpaZI1CRoqKCSFUAC5JJ2G25JJ95OBCVwIRgQoHiXjCjoReomVW7Rr5nPwUb/M2Hvw2lQfU9kLhMLGOLPFmrrmFPRKadHYICCOY+o2ALdEBJHT9K2NNlpTotNSqZgSeQj4qOIkwFnsTSUs/njHMjPsyrex7Eqdj87jFlwp3VHuu7rhq06joR8lHNp0V3r84o6yPnVFN5TYSSwbSROdhrHR0bcq5/NIuN/OUbG8sn9lb1vBr82uHQ6tI3HmMshZL2PEuHpqmVXmkVHUU1RTTiZOVy5ABpLBNlWRT0umhbkfYJA7YsU7WrfW9W3uaeA4pGcgE54mn92I+cHmol4Y4OaZVi8PuB/pTjMK6JEgveGnVAokPUeX+z+Ptd9urb/iFOwoYA4k6STLieQ6n3KLGGo5bdRU5vzJPaPQdlHoPfjCtLeo5/4iv7Z0H6Ry8eZTXuEYW6fFPcaSUjAhGBCMCEYEIwIRgQmNZR+0VAYMLPG3suDsbg7Xt+OKFahUpP7e313bs76HkfVMa4EYXLDvELwtK6qnL1LRbmSn31xnvpHVl93Ue8dN/hvFqdw2CYI55EHkeR+KVUpFpWfZGYis0b2EkiBYna2lSGDHUT01BdAboNRvYb4u3fahzHs9lplwGpEECOcEyRvGWag2MwVY82RoMqhjnYLUJOWgCsCwS1yTYmw1b/o4yLYtrcVqVKIJplgDyQQC6ctdTGRTnZUgDrOSR4CllkciSRhR06M8y9VYG5sy2sxY+tzYbdBhnGxTpMmm0dtUIaw7g8wdQGjPLKddSuUZJzOQ1UPmpppImmjTkyc3SIg2pSpBOoXOpbbA9Qb7W6DQtxc06gpPONuGcUQZyEZZGczsRGcpbsJEjJOcq4gzDLhGYpZYkkXWiGxVlJIvoa4FyDvYE9e+Gxb3BcBBLTB6GNPeud5qvWT+O062FTTRyfejYofwOoE/hiu/hrfyldxq20HjZl7+2tREfvIGHy0sT+rFZ3D6o0gruIKYg8VMqb/1YH50co/emFmzrD8vwXcQSj+J2VAX+mJ8kkP7kxwWlY/lRiCjqvxiytASsksnuSJhf9PSMTFjWO0LmIKt5p48RjanpHb3yuF/ZXVf8Rh7OGn8zlzGqjUcfZxmTGOBig7rTjRYe9ydQ/SGJ1W2dm3HWIA6/Tf0Q3E8w1VSbL4tMheqVprFgFVmUm4JDSG3mIvawIJtvvh4r1i5uGkQ3ckgHxDc8uckEDZGEc81F0k5R0cdVYMPiDfFqowPaWHcQoAwZWi5zXU7s8GZMrfWEQSRDVLGhJKmQjYrptZd233HQ48pa21xTa2tw8RkMbXZMcYE4dwZnMQ3xzVt7mnKp5c/NVyakOXVekPHUXDKUQkhwwsFkW3ckHTudu2xxr06o4la4i11PTM6gjdp+B0z3EhJI7N3P73WgcDeGYDCrzKMamN46QKBf05ijYD7n6XcYq8R4vTtWCmwknQbk+H1XadIvMrYaWkJIeS2r7Kjog93vxh21o99T8Rc5u2GzR068ymueAMLdPin2NNKRgQjAhGBCMCEYEIwIRgQjAhNqiludSnS47jv7iO4xTuLTG7tKZwvG/PoRuPhsptfAg5hZ3xx4b09aS62pas/aA+rlP3h2J9RvvuGxZsuMvouFG5EHbkf2n5HNcdSBzasP4k4XqqGTRUxMm/lbqrfmsNj626juBj1FKsyoJaVXIIUjWZrAmXCnpmbVJLqqNYAYgewBa4KC3UG9x0GrGVTtKz+IG4rgQ1sMjTP2ieRPw3yTS5op4W+aQyfK0jAlqTGjMLwRShrOb21SWUkRg9L2DEWvYHDrm5fUJp0ASB7ZbEjo2SO9zjNoz1hca0DN3kpjjSodP5OncrI4juTqDKxR79V2IJPbGbwhjHuu6LJa3FyIIlo2OYTKpIwE/eaBmJbLXqqmOKaV5xHGZI16Aam3UBrHcddrY6aOHiTba3cWMawucATuYbrI66eKMX8vE7Mym9Dl9FURVUoidFgijeySEXdh5lu4by6rgH9+G17m8t6tGliBL3OGbdhJB7pbnET8lxrWOBMaAKCnipjAzoJkkDAKrsrKw+1YhF3Xba3cY1GOuRWDX4S2DJAII5ZEnXPfZKOGJCmK3h6lgqRSTPOr2H1vl0FmW4sCLhL+XXc9DsO2fR4hc3Ft+JotaWye7nMAwZPOM4gcpTHU2tdhKqONxIVt4kU5fIlPCE1LGrSSNGjl2YXPtg2QbAKLd73OMPh7/8AUabq9QmC4hoBIAAMbESTqSfKE+oOzOEJ7NIkcdHmsCLGwl5c8cYsuoXuVH2dSA3HTzD3k1WNfVqV+F13YgWyxx1g5QTvhOh15qRgBtVvPNHFUkFJUyaINaVUZfmFz7Eov9UAAqkN01aug6XxLhfb3lsw1KkOpuggD8zcu8TJMjlh1RUwscYGvz5fZVFx6RVlc6Lh+ozWZWpIGAVUWSeQ2UsiKuonoD5b6V1Hf8M2iRaUy2q4HNxAA0BJMdYmJyTHd45LXuCeAqehIaMCpqu87jyxnvoHb47nrv2x5+841VuXGjaieZ/KPE7+ATm0Q0S7+6vdLRhTqY6nPVj/AA9BhNrZNpO7R5xPOrj8ByC6985DIJ1i8lowIRgQjAhGBCMCEYEIwIRgQjAhGBC8yxhhZgCPQ4XUpMqNLXiR1XQSDIUbW5ZqQxlUmiPWKUAj5E/xxSbRuLUzbukfpcfg7X1lMxNd7SzDiXwhpZSTSSNSyf2Utyh/Nb2h+18Malr/ABA3F2dcYXcjkfI6HyKW6gdRms84q4LzSC30mKWVEFlkUmQBfiLsq+5rd/XG1b1bbPs4E6jTP6pTg7dR2dZ1HUQU0QQxGDUu7agVYg3vYEEEdLHY9cJtLF9vXrVS7F2kHSIIER1kb5KT3hzQOSd8SVcRoaOCCVZBFrMtrg63IPRgGIG4Bt/DFewoVRe3FeswjFhDdD3QI2JGucKVQjA1oOikOE6eZMtrZIkYvI0SoOXquFYliFIIIs3pbFXib6L+JW9Oo4ANDyc4zIAGciFKkCKbiOiiM1Wokp4zPEsKROV18oR6jJboqoASoQkkdre6+jbG3p13Ck/E5wBjFigDqSYBnIc5jdLdiLcxEdIVkyiollnGWZjDzQuoLKRZ4woJDh7bpsNz67k9MYt3SpUaJ4lw9+EmCW/lcSdC3Z2e2/XNOYSXdnUE/JZ5UIFZgp1AEgN6gHY/PHrGEloJEFVSrXnVZDmEcMhlSGpjQRyLJcK4Xo6sARffcG36t8OzoVuHVKlMNLqTiXNIiWzq0gkZciJ6p73CoAZgphmeYItJHRwtzLSGWVwCAXI0hUBsSAvcgXOLVC2e67dd1BHdDWjKYmSTGUk8jkFBzgG4B4qz0nC+aZjDDEKVYYYlCrLONJtt9phrI/MW3bCqdO2tKtSsHEueZIBy9NPVdLnOAHJXLhrwno4CDOzVko+wo0xg+/e5+Zt7sZlz/EIcTTtxiPJufqdAptoHV2S0qny46QhCxxqLLFEAFA9Nu3uGM02txdGbp0D9LT/uOp8kzG1vsDzUjHGFFlAA9BjRp02U2hrBAHJKJJMlesTXEYEIwIRgQjAhGBCMCEYEIwIRgQjAhGBCMCEYELzJGGFmAI9DiFSkyo3C8AjqugkaJr9A0/0bsnu6j8Dij/p/Z/0HlnTVvofkQmdpPtCVC5xwtBUX+kUdPMT9tRpf9LY/rw1l1xGhsHDoY9zsveuFtN3RU/MfCPLn3UVdP7gdS/tKx/Xiy3+IXs/qscPFpPvbIUewnQj1UFN4MRXvFmOn0Dw2P4hx+7Fhn8TWjhBcPMx7iFw27+SSqfB+ocAHMoXUdA5fb5XOGU+N2IMtLQehauGk/qlv/CmqKlHzVNJ6rqcg363BYA4WeL8OY4OAYCNDLZXezqERmvlN4LwA/W5hqHpHDv8AjrP7scqfxPajRw9Z+AQLd/JT+XeE2Wp1SrqPz20j9kKf14ru/iGo/wDpU3HwbA9XKXYAakK45Rw5FT//AE1LT0/3tIL/AKXX8Tiq+44jX2DB1OI+gge9dim3qpb+T9X9I7P7ug/AYV/poqZ3Dy/po30Hzld7WPZEJ3HGFFlAA92NCnTZTbhYAB0SySdV6xNcRgQjAhGBCMCEYEIwIRgQjAhGBCMCEYEIwIRgQjAhGBCMCEYEIwIX0YEJnXYo3eiYxQU/XHmq/tK01EHXBQ1Q5TtDj01poqr08OLqWvmBCMCEYEIwIRgQjAhGBCMCEYEIwIRg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http://www.npaid.org/var/ezflow_site/storage/images/media/images/usdos/164825-1-eng-GB/US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50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35814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Overview</a:t>
            </a:r>
            <a:endParaRPr lang="en-CA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5AFBF5-1243-4933-B671-4F5020F93A4E}"/>
              </a:ext>
            </a:extLst>
          </p:cNvPr>
          <p:cNvSpPr txBox="1"/>
          <p:nvPr/>
        </p:nvSpPr>
        <p:spPr>
          <a:xfrm>
            <a:off x="611861" y="1828800"/>
            <a:ext cx="7922539" cy="4380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What is an ASGM Baseline? Why carry one out?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What information are we looking for?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General baseline process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Methods for: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collecting data in the field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producing baseline estimates from data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2800" dirty="0"/>
              <a:t>cross-checking data for quality and confidence</a:t>
            </a:r>
          </a:p>
          <a:p>
            <a:pPr>
              <a:spcAft>
                <a:spcPts val="400"/>
              </a:spcAft>
            </a:pPr>
            <a:endParaRPr lang="en-CA" sz="2800" dirty="0"/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C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105952" cy="8382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/>
              <a:t>What is an ASGM Baseline?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80010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i="1" dirty="0"/>
              <a:t>Requirement of Minamata Convention Article 7, </a:t>
            </a:r>
          </a:p>
          <a:p>
            <a:pPr marL="0" indent="0">
              <a:buNone/>
            </a:pPr>
            <a:r>
              <a:rPr lang="en-CA" sz="2800" i="1" dirty="0"/>
              <a:t>Annex C:</a:t>
            </a:r>
          </a:p>
          <a:p>
            <a:pPr marL="0" indent="0">
              <a:buNone/>
            </a:pPr>
            <a:endParaRPr lang="en-CA" sz="1200" dirty="0"/>
          </a:p>
          <a:p>
            <a:pPr marL="365125" indent="-365125">
              <a:buFont typeface="+mj-lt"/>
              <a:buAutoNum type="arabicPeriod"/>
            </a:pPr>
            <a:r>
              <a:rPr lang="en-CA" sz="3000" dirty="0"/>
              <a:t> National ASGM Baseline Estimates</a:t>
            </a:r>
          </a:p>
          <a:p>
            <a:pPr marL="365125" indent="-365125">
              <a:buFont typeface="+mj-lt"/>
              <a:buAutoNum type="arabicPeriod"/>
            </a:pPr>
            <a:r>
              <a:rPr lang="en-CA" sz="3000" dirty="0"/>
              <a:t> Overview of ASGM Practices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83F1D6-3A53-4383-94EC-00ACB5EB9A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038600"/>
            <a:ext cx="9144000" cy="2809569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69A1134B-8D71-4BAD-820E-E4782C8DF66C}"/>
              </a:ext>
            </a:extLst>
          </p:cNvPr>
          <p:cNvSpPr/>
          <p:nvPr/>
        </p:nvSpPr>
        <p:spPr>
          <a:xfrm rot="16026620">
            <a:off x="6877783" y="3627452"/>
            <a:ext cx="2485945" cy="1181100"/>
          </a:xfrm>
          <a:prstGeom prst="curvedUpArrow">
            <a:avLst>
              <a:gd name="adj1" fmla="val 25000"/>
              <a:gd name="adj2" fmla="val 50000"/>
              <a:gd name="adj3" fmla="val 399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06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3B3DD-9DDE-4070-A51C-2AFA92F6169C}"/>
              </a:ext>
            </a:extLst>
          </p:cNvPr>
          <p:cNvSpPr/>
          <p:nvPr/>
        </p:nvSpPr>
        <p:spPr>
          <a:xfrm>
            <a:off x="6324600" y="0"/>
            <a:ext cx="2819400" cy="999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396505"/>
            <a:ext cx="8105952" cy="8382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/>
              <a:t>What information are we looking for?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48776" cy="629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b="1" dirty="0"/>
              <a:t>1.  National ASGM Baseline Estimates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6CF3003-131A-4FF2-92B7-ECB63D44D4DF}"/>
              </a:ext>
            </a:extLst>
          </p:cNvPr>
          <p:cNvGrpSpPr/>
          <p:nvPr/>
        </p:nvGrpSpPr>
        <p:grpSpPr>
          <a:xfrm>
            <a:off x="152400" y="2282202"/>
            <a:ext cx="2880679" cy="2679729"/>
            <a:chOff x="1143000" y="2057400"/>
            <a:chExt cx="2880679" cy="267972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BD55C3E-7829-46E2-AF0E-78927B04F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2057400"/>
              <a:ext cx="2880679" cy="216050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AA3B79-7B5F-47DD-91A2-353979B541FA}"/>
                </a:ext>
              </a:extLst>
            </p:cNvPr>
            <p:cNvSpPr txBox="1"/>
            <p:nvPr/>
          </p:nvSpPr>
          <p:spPr>
            <a:xfrm>
              <a:off x="1585824" y="4275464"/>
              <a:ext cx="2071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400" b="1" dirty="0"/>
                <a:t>Mercury Use *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FD76851-EF94-4C97-8F4C-2917766B0C56}"/>
              </a:ext>
            </a:extLst>
          </p:cNvPr>
          <p:cNvGrpSpPr/>
          <p:nvPr/>
        </p:nvGrpSpPr>
        <p:grpSpPr>
          <a:xfrm>
            <a:off x="3156248" y="2282202"/>
            <a:ext cx="2844800" cy="2679030"/>
            <a:chOff x="3225800" y="2325274"/>
            <a:chExt cx="2844800" cy="267903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4F6AAF5-EAE3-4762-8FCF-02572C260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5800" y="2325274"/>
              <a:ext cx="2844800" cy="2159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DEA0C6-3D7C-455A-BE69-5AA6C45D07B3}"/>
                </a:ext>
              </a:extLst>
            </p:cNvPr>
            <p:cNvSpPr txBox="1"/>
            <p:nvPr/>
          </p:nvSpPr>
          <p:spPr>
            <a:xfrm>
              <a:off x="3518118" y="4542639"/>
              <a:ext cx="2279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400" b="1" dirty="0"/>
                <a:t>Gold Production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C236E2-4936-4A2A-95DD-8C81EB32D75A}"/>
              </a:ext>
            </a:extLst>
          </p:cNvPr>
          <p:cNvGrpSpPr/>
          <p:nvPr/>
        </p:nvGrpSpPr>
        <p:grpSpPr>
          <a:xfrm>
            <a:off x="6124217" y="2282202"/>
            <a:ext cx="2880679" cy="2679030"/>
            <a:chOff x="6124217" y="2323765"/>
            <a:chExt cx="2880679" cy="267903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B0DF223-8CDD-42FA-AEE6-A3C7CA87D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4217" y="2323765"/>
              <a:ext cx="2880679" cy="216050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3BE8E6A-E9E4-42B2-AB72-B63C029C4020}"/>
                </a:ext>
              </a:extLst>
            </p:cNvPr>
            <p:cNvSpPr txBox="1"/>
            <p:nvPr/>
          </p:nvSpPr>
          <p:spPr>
            <a:xfrm>
              <a:off x="6900151" y="4541130"/>
              <a:ext cx="16731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400" b="1" dirty="0"/>
                <a:t>Workforce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32C768C-D652-4F97-93EB-A62B9015F79D}"/>
              </a:ext>
            </a:extLst>
          </p:cNvPr>
          <p:cNvSpPr txBox="1"/>
          <p:nvPr/>
        </p:nvSpPr>
        <p:spPr>
          <a:xfrm>
            <a:off x="2991148" y="5485638"/>
            <a:ext cx="5467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and the geographic distribution of these (site-specific, regional, national)</a:t>
            </a:r>
          </a:p>
        </p:txBody>
      </p:sp>
      <p:pic>
        <p:nvPicPr>
          <p:cNvPr id="20" name="Picture 2" descr="Image result for globe">
            <a:extLst>
              <a:ext uri="{FF2B5EF4-FFF2-40B4-BE49-F238E27FC236}">
                <a16:creationId xmlns:a16="http://schemas.microsoft.com/office/drawing/2014/main" id="{6B2D1E5F-D0B4-430F-A3F1-F9C9D0556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729" y="5410200"/>
            <a:ext cx="981871" cy="98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68A388A-5A2E-42D8-A600-66E898F16117}"/>
              </a:ext>
            </a:extLst>
          </p:cNvPr>
          <p:cNvGrpSpPr/>
          <p:nvPr/>
        </p:nvGrpSpPr>
        <p:grpSpPr>
          <a:xfrm>
            <a:off x="6567041" y="15505"/>
            <a:ext cx="2576959" cy="389368"/>
            <a:chOff x="5257800" y="304800"/>
            <a:chExt cx="3581400" cy="762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CC58E09-6B71-475C-BE81-385C3A979116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38FBD07-61DB-42B5-B3E8-55ED3E77F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667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48776" cy="597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b="1" dirty="0"/>
              <a:t>2.  Overview of ASGM Practices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42D8E-B8D7-4DBC-9035-695BFC7F89DE}"/>
              </a:ext>
            </a:extLst>
          </p:cNvPr>
          <p:cNvSpPr/>
          <p:nvPr/>
        </p:nvSpPr>
        <p:spPr>
          <a:xfrm>
            <a:off x="6324600" y="0"/>
            <a:ext cx="2819400" cy="999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4914A7-295F-4F18-9D0F-4B05B363B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96505"/>
            <a:ext cx="8105952" cy="8382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/>
              <a:t>What information are we looking for?</a:t>
            </a:r>
          </a:p>
        </p:txBody>
      </p:sp>
      <p:sp>
        <p:nvSpPr>
          <p:cNvPr id="16" name="Text Box 2"/>
          <p:cNvSpPr>
            <a:spLocks noChangeArrowheads="1"/>
          </p:cNvSpPr>
          <p:nvPr/>
        </p:nvSpPr>
        <p:spPr bwMode="auto">
          <a:xfrm>
            <a:off x="619608" y="2133600"/>
            <a:ext cx="7838592" cy="539885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80340" indent="-180340"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Spatial Distribution</a:t>
            </a:r>
            <a:endParaRPr lang="en-CA" sz="28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80340" indent="-180340">
              <a:spcAft>
                <a:spcPts val="0"/>
              </a:spcAft>
            </a:pPr>
            <a:r>
              <a:rPr lang="en-CA" sz="1200" b="1" i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CA" sz="1200" i="1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0170" indent="-90170">
              <a:spcAft>
                <a:spcPts val="0"/>
              </a:spcAft>
            </a:pP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AutoShape 13"/>
          <p:cNvSpPr>
            <a:spLocks noChangeArrowheads="1"/>
          </p:cNvSpPr>
          <p:nvPr/>
        </p:nvSpPr>
        <p:spPr bwMode="auto">
          <a:xfrm>
            <a:off x="619608" y="2740971"/>
            <a:ext cx="7838592" cy="539885"/>
          </a:xfrm>
          <a:prstGeom prst="roundRect">
            <a:avLst>
              <a:gd name="adj" fmla="val 16667"/>
            </a:avLst>
          </a:prstGeom>
          <a:solidFill>
            <a:srgbClr val="FFD85B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Governance</a:t>
            </a:r>
            <a:endParaRPr lang="en-CA" sz="28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80340" indent="-180340">
              <a:spcAft>
                <a:spcPts val="0"/>
              </a:spcAft>
            </a:pPr>
            <a:r>
              <a:rPr lang="en-CA" sz="1200" b="1" i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CA" sz="12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0" name="AutoShape 14"/>
          <p:cNvSpPr>
            <a:spLocks noChangeArrowheads="1"/>
          </p:cNvSpPr>
          <p:nvPr/>
        </p:nvSpPr>
        <p:spPr bwMode="auto">
          <a:xfrm>
            <a:off x="609600" y="3348341"/>
            <a:ext cx="7838592" cy="539885"/>
          </a:xfrm>
          <a:prstGeom prst="roundRect">
            <a:avLst>
              <a:gd name="adj" fmla="val 16667"/>
            </a:avLst>
          </a:prstGeom>
          <a:solidFill>
            <a:srgbClr val="FFFF8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Mineralogy</a:t>
            </a:r>
          </a:p>
          <a:p>
            <a:pPr algn="ctr">
              <a:spcAft>
                <a:spcPts val="0"/>
              </a:spcAft>
            </a:pPr>
            <a:endParaRPr lang="en-CA" sz="12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AutoShape 15"/>
          <p:cNvSpPr>
            <a:spLocks noChangeArrowheads="1"/>
          </p:cNvSpPr>
          <p:nvPr/>
        </p:nvSpPr>
        <p:spPr bwMode="auto">
          <a:xfrm>
            <a:off x="595224" y="3955712"/>
            <a:ext cx="7862976" cy="53988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Gold &amp; Mercury </a:t>
            </a:r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</a:t>
            </a: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</a:t>
            </a:r>
          </a:p>
          <a:p>
            <a:pPr algn="ctr">
              <a:spcAft>
                <a:spcPts val="0"/>
              </a:spcAft>
            </a:pPr>
            <a:endParaRPr lang="en-CA" sz="12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CA" sz="200" b="1" i="0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CA" sz="9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80340">
              <a:spcAft>
                <a:spcPts val="0"/>
              </a:spcAft>
            </a:pPr>
            <a:r>
              <a:rPr lang="en-CA" sz="2400" b="1" i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CA" sz="2400" i="1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C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AutoShape 15"/>
          <p:cNvSpPr>
            <a:spLocks noChangeArrowheads="1"/>
          </p:cNvSpPr>
          <p:nvPr/>
        </p:nvSpPr>
        <p:spPr bwMode="auto">
          <a:xfrm>
            <a:off x="595224" y="4563083"/>
            <a:ext cx="7862976" cy="53988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 (Extraction &amp; Processing)</a:t>
            </a:r>
            <a:endParaRPr lang="en-CA" sz="24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8CBE0A05-5A89-4E98-9014-E79C3950A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44" y="5170453"/>
            <a:ext cx="7862976" cy="53988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Socioeconomics, Health &amp; Environment</a:t>
            </a:r>
            <a:endParaRPr lang="en-CA" sz="24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AutoShape 15">
            <a:extLst>
              <a:ext uri="{FF2B5EF4-FFF2-40B4-BE49-F238E27FC236}">
                <a16:creationId xmlns:a16="http://schemas.microsoft.com/office/drawing/2014/main" id="{57CDB764-266E-441B-B80B-E15145CE2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216" y="5798898"/>
            <a:ext cx="7862976" cy="539885"/>
          </a:xfrm>
          <a:prstGeom prst="roundRect">
            <a:avLst>
              <a:gd name="adj" fmla="val 16667"/>
            </a:avLst>
          </a:prstGeom>
          <a:solidFill>
            <a:srgbClr val="9C5ACE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2800" b="1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Gaps</a:t>
            </a:r>
            <a:endParaRPr lang="en-CA" sz="24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8A388A-5A2E-42D8-A600-66E898F16117}"/>
              </a:ext>
            </a:extLst>
          </p:cNvPr>
          <p:cNvGrpSpPr/>
          <p:nvPr/>
        </p:nvGrpSpPr>
        <p:grpSpPr>
          <a:xfrm>
            <a:off x="7162800" y="74156"/>
            <a:ext cx="1967344" cy="322349"/>
            <a:chOff x="5257800" y="304800"/>
            <a:chExt cx="3581400" cy="762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C58E09-6B71-475C-BE81-385C3A979116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38FBD07-61DB-42B5-B3E8-55ED3E77F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032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1" grpId="0" animBg="1"/>
      <p:bldP spid="22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48776" cy="597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b="1" dirty="0"/>
              <a:t>2.  Overview of ASGM Practices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42D8E-B8D7-4DBC-9035-695BFC7F89DE}"/>
              </a:ext>
            </a:extLst>
          </p:cNvPr>
          <p:cNvSpPr/>
          <p:nvPr/>
        </p:nvSpPr>
        <p:spPr>
          <a:xfrm>
            <a:off x="6324600" y="0"/>
            <a:ext cx="2819400" cy="999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4914A7-295F-4F18-9D0F-4B05B363B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96505"/>
            <a:ext cx="8105952" cy="8382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/>
              <a:t>What information are we looking for?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65E4B4-1BFC-4263-B90B-85977F98A7A4}"/>
              </a:ext>
            </a:extLst>
          </p:cNvPr>
          <p:cNvSpPr/>
          <p:nvPr/>
        </p:nvSpPr>
        <p:spPr>
          <a:xfrm>
            <a:off x="179914" y="220980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2800" dirty="0"/>
              <a:t>In general,</a:t>
            </a:r>
          </a:p>
          <a:p>
            <a:pPr lvl="1"/>
            <a:endParaRPr lang="en-CA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Where does ASGM occur?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What are the mining and processing practices in different regions?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Which areas require the most attention?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8A388A-5A2E-42D8-A600-66E898F16117}"/>
              </a:ext>
            </a:extLst>
          </p:cNvPr>
          <p:cNvGrpSpPr/>
          <p:nvPr/>
        </p:nvGrpSpPr>
        <p:grpSpPr>
          <a:xfrm>
            <a:off x="7086600" y="-6927"/>
            <a:ext cx="1905000" cy="403432"/>
            <a:chOff x="5257800" y="304800"/>
            <a:chExt cx="3581400" cy="762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CC58E09-6B71-475C-BE81-385C3A979116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8FBD07-61DB-42B5-B3E8-55ED3E77F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409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84417"/>
            <a:ext cx="6172200" cy="83820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/>
              <a:t>Why mercury baseline?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057400"/>
            <a:ext cx="77986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To inform the development of the National Action   Plan (NAP) in order to improve ASGM sectors and reduce mercury use</a:t>
            </a:r>
          </a:p>
          <a:p>
            <a:pPr lvl="1"/>
            <a:r>
              <a:rPr lang="en-CA" sz="2800" dirty="0"/>
              <a:t>- Limited information exists on the sector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To produce baseline estimates against which progress can be measured</a:t>
            </a:r>
          </a:p>
        </p:txBody>
      </p:sp>
    </p:spTree>
    <p:extLst>
      <p:ext uri="{BB962C8B-B14F-4D97-AF65-F5344CB8AC3E}">
        <p14:creationId xmlns:p14="http://schemas.microsoft.com/office/powerpoint/2010/main" val="35309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1" y="344492"/>
            <a:ext cx="8839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/>
              <a:t>The Baseline Process</a:t>
            </a:r>
            <a:endParaRPr lang="en-CA" sz="400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80316" y="1899902"/>
            <a:ext cx="8991600" cy="26670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Initial information gathering and national scoping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Country specific methodology development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Data acquisition (field work)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Data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Production of local, regional and national estimates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316" y="5131713"/>
            <a:ext cx="80894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i="1"/>
              <a:t>Cross check information using various sources!</a:t>
            </a:r>
          </a:p>
          <a:p>
            <a:r>
              <a:rPr lang="en-CA" sz="2400"/>
              <a:t>Investigate anomalies</a:t>
            </a:r>
          </a:p>
        </p:txBody>
      </p:sp>
    </p:spTree>
    <p:extLst>
      <p:ext uri="{BB962C8B-B14F-4D97-AF65-F5344CB8AC3E}">
        <p14:creationId xmlns:p14="http://schemas.microsoft.com/office/powerpoint/2010/main" val="19524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740719" y="1676400"/>
            <a:ext cx="4303252" cy="4267200"/>
            <a:chOff x="4764548" y="2057400"/>
            <a:chExt cx="4303252" cy="4267200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4548" y="2057400"/>
              <a:ext cx="4277171" cy="4267200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5019229" y="2406564"/>
              <a:ext cx="4048571" cy="3352954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5" name="Oval 2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6" name="Oval 2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7" name="Oval 2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0" name="Group 39"/>
          <p:cNvGrpSpPr/>
          <p:nvPr/>
        </p:nvGrpSpPr>
        <p:grpSpPr>
          <a:xfrm>
            <a:off x="930719" y="2090981"/>
            <a:ext cx="2740941" cy="3239835"/>
            <a:chOff x="990600" y="2475165"/>
            <a:chExt cx="2740941" cy="3239835"/>
          </a:xfrm>
        </p:grpSpPr>
        <p:sp>
          <p:nvSpPr>
            <p:cNvPr id="3" name="Rounded Rectangle 2"/>
            <p:cNvSpPr/>
            <p:nvPr/>
          </p:nvSpPr>
          <p:spPr>
            <a:xfrm>
              <a:off x="990600" y="2475165"/>
              <a:ext cx="2740941" cy="6147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/>
                <a:t>Site Information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05340" y="3943350"/>
              <a:ext cx="2590800" cy="55245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</a:rPr>
                <a:t>Regional</a:t>
              </a:r>
              <a:r>
                <a:rPr lang="en-CA" sz="2000" dirty="0">
                  <a:solidFill>
                    <a:schemeClr val="bg1"/>
                  </a:solidFill>
                </a:rPr>
                <a:t> </a:t>
              </a:r>
              <a:r>
                <a:rPr lang="en-CA" sz="2000" b="1" dirty="0">
                  <a:solidFill>
                    <a:schemeClr val="bg1"/>
                  </a:solidFill>
                </a:rPr>
                <a:t>Estimates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990600" y="5162550"/>
              <a:ext cx="2590800" cy="55245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</a:rPr>
                <a:t>National Estimate</a:t>
              </a:r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2224540" y="4651293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6" name="Down Arrow 30"/>
            <p:cNvSpPr/>
            <p:nvPr/>
          </p:nvSpPr>
          <p:spPr>
            <a:xfrm>
              <a:off x="2193481" y="3302018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</p:grpSp>
      <p:sp>
        <p:nvSpPr>
          <p:cNvPr id="52" name="Oval 51"/>
          <p:cNvSpPr/>
          <p:nvPr/>
        </p:nvSpPr>
        <p:spPr>
          <a:xfrm>
            <a:off x="3352800" y="3586911"/>
            <a:ext cx="490213" cy="432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3" name="Oval 52"/>
          <p:cNvSpPr/>
          <p:nvPr/>
        </p:nvSpPr>
        <p:spPr>
          <a:xfrm>
            <a:off x="3340933" y="4719938"/>
            <a:ext cx="490213" cy="432000"/>
          </a:xfrm>
          <a:prstGeom prst="ellipse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A724C8C-D69C-4674-BCBA-03E5A6815645}"/>
              </a:ext>
            </a:extLst>
          </p:cNvPr>
          <p:cNvSpPr/>
          <p:nvPr/>
        </p:nvSpPr>
        <p:spPr>
          <a:xfrm>
            <a:off x="3352800" y="3586911"/>
            <a:ext cx="490213" cy="432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B3EC478-A1F6-4ECC-B331-CF1597366F89}"/>
              </a:ext>
            </a:extLst>
          </p:cNvPr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782FD17-52F7-487A-AF51-18713844C12B}"/>
              </a:ext>
            </a:extLst>
          </p:cNvPr>
          <p:cNvGrpSpPr/>
          <p:nvPr/>
        </p:nvGrpSpPr>
        <p:grpSpPr>
          <a:xfrm>
            <a:off x="7542628" y="2514600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1AC12A2-23AC-4AB0-B4C2-3B4BD4010DDA}"/>
                </a:ext>
              </a:extLst>
            </p:cNvPr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99E3982-3AAC-4A96-A320-CD4E85D22843}"/>
                </a:ext>
              </a:extLst>
            </p:cNvPr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9626F7F-D91D-4A9C-B983-F859B494A26B}"/>
                </a:ext>
              </a:extLst>
            </p:cNvPr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AACE981-E0CC-4F90-AC6F-7C5B40EDE9B6}"/>
                </a:ext>
              </a:extLst>
            </p:cNvPr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DAA11453-51D5-4D08-AAEF-B411D30D5088}"/>
              </a:ext>
            </a:extLst>
          </p:cNvPr>
          <p:cNvSpPr/>
          <p:nvPr/>
        </p:nvSpPr>
        <p:spPr>
          <a:xfrm>
            <a:off x="7747193" y="25908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594E9D5-63B5-4274-9D5D-8263A1070E8D}"/>
              </a:ext>
            </a:extLst>
          </p:cNvPr>
          <p:cNvSpPr/>
          <p:nvPr/>
        </p:nvSpPr>
        <p:spPr>
          <a:xfrm>
            <a:off x="7674934" y="276315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C2CC72C-FC63-432E-90A2-AF3810B1F6E8}"/>
              </a:ext>
            </a:extLst>
          </p:cNvPr>
          <p:cNvSpPr/>
          <p:nvPr/>
        </p:nvSpPr>
        <p:spPr>
          <a:xfrm>
            <a:off x="7318629" y="2369143"/>
            <a:ext cx="781398" cy="748114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61DE56-34B1-480E-BE0D-90C4B80824F6}"/>
              </a:ext>
            </a:extLst>
          </p:cNvPr>
          <p:cNvGrpSpPr/>
          <p:nvPr/>
        </p:nvGrpSpPr>
        <p:grpSpPr>
          <a:xfrm>
            <a:off x="3436312" y="2140543"/>
            <a:ext cx="397473" cy="457200"/>
            <a:chOff x="3350387" y="2008736"/>
            <a:chExt cx="397473" cy="45720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6FF2862-C37A-4D41-A051-B53B9B95E3C7}"/>
                </a:ext>
              </a:extLst>
            </p:cNvPr>
            <p:cNvSpPr/>
            <p:nvPr/>
          </p:nvSpPr>
          <p:spPr>
            <a:xfrm>
              <a:off x="3350387" y="2161136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32D5D68-B7FC-45B4-9830-DD497D062552}"/>
                </a:ext>
              </a:extLst>
            </p:cNvPr>
            <p:cNvSpPr/>
            <p:nvPr/>
          </p:nvSpPr>
          <p:spPr>
            <a:xfrm>
              <a:off x="3350387" y="2161136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124E7D93-CE96-4405-8449-4ABA3086EE14}"/>
                </a:ext>
              </a:extLst>
            </p:cNvPr>
            <p:cNvGrpSpPr/>
            <p:nvPr/>
          </p:nvGrpSpPr>
          <p:grpSpPr>
            <a:xfrm>
              <a:off x="3368948" y="2008736"/>
              <a:ext cx="378912" cy="457200"/>
              <a:chOff x="9568085" y="2667000"/>
              <a:chExt cx="378912" cy="457200"/>
            </a:xfrm>
            <a:solidFill>
              <a:schemeClr val="tx1"/>
            </a:solidFill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9F2FBA3E-264D-4A8E-8D30-9662913790F6}"/>
                  </a:ext>
                </a:extLst>
              </p:cNvPr>
              <p:cNvSpPr/>
              <p:nvPr/>
            </p:nvSpPr>
            <p:spPr>
              <a:xfrm>
                <a:off x="9753600" y="3048000"/>
                <a:ext cx="76200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C0C4E542-F5B8-4C42-B3CA-9FAB8B32DF68}"/>
                  </a:ext>
                </a:extLst>
              </p:cNvPr>
              <p:cNvSpPr/>
              <p:nvPr/>
            </p:nvSpPr>
            <p:spPr>
              <a:xfrm>
                <a:off x="9607999" y="2667000"/>
                <a:ext cx="76200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3ABDF909-30E1-48C1-9261-C00C88EB3507}"/>
                  </a:ext>
                </a:extLst>
              </p:cNvPr>
              <p:cNvSpPr/>
              <p:nvPr/>
            </p:nvSpPr>
            <p:spPr>
              <a:xfrm>
                <a:off x="9568085" y="3004067"/>
                <a:ext cx="76200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2792A044-9868-4F33-84D4-FD4D6A3A93F8}"/>
                  </a:ext>
                </a:extLst>
              </p:cNvPr>
              <p:cNvSpPr/>
              <p:nvPr/>
            </p:nvSpPr>
            <p:spPr>
              <a:xfrm>
                <a:off x="9870797" y="2877457"/>
                <a:ext cx="76200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A487B05E-5940-4441-B0BD-3A4558A776C3}"/>
                </a:ext>
              </a:extLst>
            </p:cNvPr>
            <p:cNvSpPr/>
            <p:nvPr/>
          </p:nvSpPr>
          <p:spPr>
            <a:xfrm>
              <a:off x="3573513" y="2084936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7B35883B-3D71-43EB-919D-5958B741DDC7}"/>
                </a:ext>
              </a:extLst>
            </p:cNvPr>
            <p:cNvSpPr/>
            <p:nvPr/>
          </p:nvSpPr>
          <p:spPr>
            <a:xfrm>
              <a:off x="3501254" y="2257293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96" name="Title 1">
            <a:extLst>
              <a:ext uri="{FF2B5EF4-FFF2-40B4-BE49-F238E27FC236}">
                <a16:creationId xmlns:a16="http://schemas.microsoft.com/office/drawing/2014/main" id="{178212C5-2327-4874-9E6A-62815C0AE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" y="0"/>
            <a:ext cx="44958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Producing national </a:t>
            </a:r>
            <a:br>
              <a:rPr lang="en-CA" sz="4000" b="1" dirty="0"/>
            </a:br>
            <a:r>
              <a:rPr lang="en-CA" sz="4000" b="1" dirty="0"/>
              <a:t>baseline estimates: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3522578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4191000"/>
          </a:xfrm>
        </p:spPr>
        <p:txBody>
          <a:bodyPr>
            <a:normAutofit/>
          </a:bodyPr>
          <a:lstStyle/>
          <a:p>
            <a:pPr lvl="0" algn="l"/>
            <a:r>
              <a:rPr lang="en-CA" sz="2800" b="1" dirty="0"/>
              <a:t>Four ways of estimating national mercury use:</a:t>
            </a:r>
            <a:br>
              <a:rPr lang="en-CA" sz="2800" b="1" dirty="0"/>
            </a:br>
            <a:br>
              <a:rPr lang="en-CA" sz="2800" b="1" dirty="0"/>
            </a:br>
            <a:r>
              <a:rPr lang="en-CA" sz="2400" dirty="0"/>
              <a:t>1.  Consult official mercury trade documents</a:t>
            </a:r>
            <a:br>
              <a:rPr lang="en-CA" sz="2400" dirty="0"/>
            </a:br>
            <a:r>
              <a:rPr lang="en-CA" sz="2400" dirty="0"/>
              <a:t>2.  Interview sellers of mercury sellers</a:t>
            </a:r>
            <a:br>
              <a:rPr lang="en-CA" sz="2400" dirty="0"/>
            </a:br>
            <a:r>
              <a:rPr lang="en-CA" sz="2400" dirty="0"/>
              <a:t>3.  Interview users of mercury (processing workers and owners)</a:t>
            </a:r>
            <a:br>
              <a:rPr lang="en-CA" sz="2400" dirty="0"/>
            </a:br>
            <a:r>
              <a:rPr lang="en-CA" sz="2400" dirty="0"/>
              <a:t>4.  Estimate gold production and apply a mercury-to-gold ratio </a:t>
            </a:r>
            <a:br>
              <a:rPr lang="en-CA" sz="2400" dirty="0"/>
            </a:br>
            <a:r>
              <a:rPr lang="en-CA" sz="1600" dirty="0"/>
              <a:t>                </a:t>
            </a:r>
            <a:r>
              <a:rPr lang="en-CA" sz="2400" dirty="0"/>
              <a:t>	</a:t>
            </a:r>
            <a:r>
              <a:rPr lang="en-CA" sz="2400" dirty="0">
                <a:solidFill>
                  <a:srgbClr val="FF0000"/>
                </a:solidFill>
              </a:rPr>
              <a:t>» highest accuracy </a:t>
            </a:r>
            <a:br>
              <a:rPr lang="en-CA" sz="2400" dirty="0">
                <a:solidFill>
                  <a:srgbClr val="FF0000"/>
                </a:solidFill>
              </a:rPr>
            </a:br>
            <a:r>
              <a:rPr lang="en-CA" sz="2400" dirty="0">
                <a:solidFill>
                  <a:srgbClr val="FF0000"/>
                </a:solidFill>
              </a:rPr>
              <a:t>	» many techniques to estimate gold production</a:t>
            </a:r>
            <a:br>
              <a:rPr lang="en-CA" sz="2400" dirty="0"/>
            </a:br>
            <a:endParaRPr lang="en-CA" sz="2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8969" y="396464"/>
            <a:ext cx="4724400" cy="598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b="1" dirty="0"/>
              <a:t>Baseline Approaches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0490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501569"/>
            <a:ext cx="9144000" cy="225128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CA" sz="2800" b="1" dirty="0"/>
              <a:t>Three general approaches, based on:</a:t>
            </a:r>
            <a:br>
              <a:rPr lang="en-CA" sz="2800" b="1" dirty="0"/>
            </a:br>
            <a:r>
              <a:rPr lang="en-CA" sz="1050" b="1" dirty="0"/>
              <a:t> </a:t>
            </a:r>
            <a:br>
              <a:rPr lang="en-CA" sz="2800" b="1" dirty="0"/>
            </a:br>
            <a:r>
              <a:rPr lang="en-CA" sz="2800" dirty="0"/>
              <a:t>1. Extraction information</a:t>
            </a:r>
            <a:br>
              <a:rPr lang="en-CA" sz="2800" dirty="0"/>
            </a:br>
            <a:r>
              <a:rPr lang="en-CA" sz="2800" dirty="0"/>
              <a:t>2. Processing information</a:t>
            </a:r>
            <a:br>
              <a:rPr lang="en-CA" sz="2800" dirty="0"/>
            </a:br>
            <a:r>
              <a:rPr lang="en-CA" sz="2800" dirty="0"/>
              <a:t>3. Earnings information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8968" y="396464"/>
            <a:ext cx="5479831" cy="598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b="1" dirty="0"/>
              <a:t>Estimating Gold Production</a:t>
            </a:r>
            <a:endParaRPr lang="en-CA" dirty="0"/>
          </a:p>
        </p:txBody>
      </p:sp>
      <p:grpSp>
        <p:nvGrpSpPr>
          <p:cNvPr id="2" name="Group 1"/>
          <p:cNvGrpSpPr/>
          <p:nvPr/>
        </p:nvGrpSpPr>
        <p:grpSpPr>
          <a:xfrm>
            <a:off x="457200" y="1875764"/>
            <a:ext cx="1828800" cy="1019836"/>
            <a:chOff x="457200" y="2256764"/>
            <a:chExt cx="1828800" cy="10198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256764"/>
              <a:ext cx="1206906" cy="1019836"/>
            </a:xfrm>
            <a:prstGeom prst="rect">
              <a:avLst/>
            </a:prstGeom>
          </p:spPr>
        </p:pic>
        <p:sp>
          <p:nvSpPr>
            <p:cNvPr id="15" name="Right Arrow 14"/>
            <p:cNvSpPr/>
            <p:nvPr/>
          </p:nvSpPr>
          <p:spPr>
            <a:xfrm>
              <a:off x="1905000" y="2667000"/>
              <a:ext cx="381000" cy="18913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438400" y="1770608"/>
            <a:ext cx="2667000" cy="1277392"/>
            <a:chOff x="2438400" y="2151608"/>
            <a:chExt cx="2667000" cy="127739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2151608"/>
              <a:ext cx="1948170" cy="1277392"/>
            </a:xfrm>
            <a:prstGeom prst="rect">
              <a:avLst/>
            </a:prstGeom>
          </p:spPr>
        </p:pic>
        <p:sp>
          <p:nvSpPr>
            <p:cNvPr id="16" name="Right Arrow 15"/>
            <p:cNvSpPr/>
            <p:nvPr/>
          </p:nvSpPr>
          <p:spPr>
            <a:xfrm>
              <a:off x="4724400" y="2667000"/>
              <a:ext cx="381000" cy="18913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981200"/>
            <a:ext cx="1471172" cy="103847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257800" y="1739052"/>
            <a:ext cx="1981200" cy="1308948"/>
            <a:chOff x="5257800" y="2120052"/>
            <a:chExt cx="1981200" cy="130894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800" y="2120052"/>
              <a:ext cx="1308948" cy="1308948"/>
            </a:xfrm>
            <a:prstGeom prst="rect">
              <a:avLst/>
            </a:prstGeom>
          </p:spPr>
        </p:pic>
        <p:sp>
          <p:nvSpPr>
            <p:cNvPr id="18" name="Right Arrow 17"/>
            <p:cNvSpPr/>
            <p:nvPr/>
          </p:nvSpPr>
          <p:spPr>
            <a:xfrm>
              <a:off x="6858000" y="2667000"/>
              <a:ext cx="381000" cy="18913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" y="6088559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i="1" dirty="0"/>
              <a:t>Many techniques used under these approaches</a:t>
            </a:r>
          </a:p>
          <a:p>
            <a:pPr algn="ctr"/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33608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840" y="1447800"/>
            <a:ext cx="358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Information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of pits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Extraction per pit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Ore grade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Gold purity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Days worked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Workers per pit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9382" y="4419600"/>
            <a:ext cx="88074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What does this give you?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Site Specific Estimates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Gold production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Miner workforce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USEFUL AVERAGES! </a:t>
            </a:r>
            <a:r>
              <a:rPr lang="en-CA" dirty="0"/>
              <a:t>– e.g., average gold production per miner, per pit, grade,  			                      purity</a:t>
            </a:r>
            <a:endParaRPr lang="en-CA" sz="2400" dirty="0"/>
          </a:p>
          <a:p>
            <a:endParaRPr lang="en-CA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648E86-35BE-4937-A020-A7A1B0E8FB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6027" y="1524000"/>
            <a:ext cx="5080000" cy="332382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370E744-10AA-474D-8F9C-16BDF688DC93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85E9FBE-819E-4CDD-ABD8-20B87DA25962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5967687" cy="7810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Extraction</a:t>
            </a:r>
            <a:r>
              <a:rPr lang="es-NI" sz="4000" b="1"/>
              <a:t>-based Estimates</a:t>
            </a:r>
            <a:endParaRPr lang="es-NI" sz="40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A4E8834-2B26-4424-9853-2237D178B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A4A5A74-700A-4560-A690-625DFCB68288}"/>
              </a:ext>
            </a:extLst>
          </p:cNvPr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8A388A-5A2E-42D8-A600-66E898F16117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CC58E09-6B71-475C-BE81-385C3A979116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8FBD07-61DB-42B5-B3E8-55ED3E77F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548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1BF64467-E41E-44F8-83AD-500D34771F13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84" y="1524000"/>
            <a:ext cx="3486059" cy="2152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3" y="3733800"/>
            <a:ext cx="3486059" cy="261454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038600" y="5181600"/>
            <a:ext cx="4842985" cy="919947"/>
            <a:chOff x="4029151" y="5733197"/>
            <a:chExt cx="4842985" cy="919947"/>
          </a:xfrm>
        </p:grpSpPr>
        <p:grpSp>
          <p:nvGrpSpPr>
            <p:cNvPr id="1025" name="Group 1024"/>
            <p:cNvGrpSpPr/>
            <p:nvPr/>
          </p:nvGrpSpPr>
          <p:grpSpPr>
            <a:xfrm>
              <a:off x="4029151" y="5752672"/>
              <a:ext cx="3334707" cy="900472"/>
              <a:chOff x="4029151" y="5752672"/>
              <a:chExt cx="3334707" cy="900472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4108963" y="5752672"/>
                <a:ext cx="1012240" cy="378716"/>
                <a:chOff x="5208405" y="2691346"/>
                <a:chExt cx="1272606" cy="476128"/>
              </a:xfrm>
            </p:grpSpPr>
            <p:pic>
              <p:nvPicPr>
                <p:cNvPr id="38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405" y="269134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9425" y="269134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0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0445" y="271551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5899" y="271897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6" name="Plus 35"/>
              <p:cNvSpPr/>
              <p:nvPr/>
            </p:nvSpPr>
            <p:spPr>
              <a:xfrm>
                <a:off x="5208083" y="5815682"/>
                <a:ext cx="271250" cy="242440"/>
              </a:xfrm>
              <a:prstGeom prst="mathPl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grpSp>
            <p:nvGrpSpPr>
              <p:cNvPr id="43" name="Group 42"/>
              <p:cNvGrpSpPr/>
              <p:nvPr/>
            </p:nvGrpSpPr>
            <p:grpSpPr>
              <a:xfrm>
                <a:off x="5528590" y="5771892"/>
                <a:ext cx="787962" cy="371264"/>
                <a:chOff x="7199273" y="4017530"/>
                <a:chExt cx="990639" cy="466760"/>
              </a:xfrm>
            </p:grpSpPr>
            <p:pic>
              <p:nvPicPr>
                <p:cNvPr id="44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4800" y="402453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0738" y="4035792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6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273" y="401753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7" name="Group 46"/>
              <p:cNvGrpSpPr/>
              <p:nvPr/>
            </p:nvGrpSpPr>
            <p:grpSpPr>
              <a:xfrm>
                <a:off x="6798858" y="5774649"/>
                <a:ext cx="452049" cy="356739"/>
                <a:chOff x="7469188" y="2238774"/>
                <a:chExt cx="568324" cy="448498"/>
              </a:xfrm>
            </p:grpSpPr>
            <p:pic>
              <p:nvPicPr>
                <p:cNvPr id="48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9188" y="2238774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2400" y="2238774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0" name="Plus 49"/>
              <p:cNvSpPr/>
              <p:nvPr/>
            </p:nvSpPr>
            <p:spPr>
              <a:xfrm>
                <a:off x="6425580" y="5815682"/>
                <a:ext cx="271250" cy="242440"/>
              </a:xfrm>
              <a:prstGeom prst="mathPl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>
                <a:off x="4029151" y="6179342"/>
                <a:ext cx="3334707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09948" y="6249274"/>
                <a:ext cx="757256" cy="403870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330791" y="6248357"/>
                <a:ext cx="757256" cy="403870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39537" y="6248357"/>
                <a:ext cx="757256" cy="403870"/>
              </a:xfrm>
              <a:prstGeom prst="rect">
                <a:avLst/>
              </a:prstGeom>
            </p:spPr>
          </p:pic>
        </p:grpSp>
        <p:sp>
          <p:nvSpPr>
            <p:cNvPr id="57" name="Equal 56"/>
            <p:cNvSpPr/>
            <p:nvPr/>
          </p:nvSpPr>
          <p:spPr>
            <a:xfrm>
              <a:off x="7587868" y="6019800"/>
              <a:ext cx="272050" cy="321662"/>
            </a:xfrm>
            <a:prstGeom prst="mathEqua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8084174" y="5733197"/>
              <a:ext cx="787962" cy="371264"/>
              <a:chOff x="7199273" y="4017530"/>
              <a:chExt cx="990639" cy="466760"/>
            </a:xfrm>
          </p:grpSpPr>
          <p:pic>
            <p:nvPicPr>
              <p:cNvPr id="60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4800" y="4024530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0738" y="403579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9273" y="4017530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6015" y="6248357"/>
              <a:ext cx="757256" cy="403870"/>
            </a:xfrm>
            <a:prstGeom prst="rect">
              <a:avLst/>
            </a:prstGeom>
          </p:spPr>
        </p:pic>
        <p:cxnSp>
          <p:nvCxnSpPr>
            <p:cNvPr id="1024" name="Straight Connector 1023"/>
            <p:cNvCxnSpPr/>
            <p:nvPr/>
          </p:nvCxnSpPr>
          <p:spPr>
            <a:xfrm>
              <a:off x="8037512" y="6180631"/>
              <a:ext cx="8346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956027" y="1524000"/>
            <a:ext cx="5080000" cy="3323826"/>
            <a:chOff x="3956027" y="1524000"/>
            <a:chExt cx="5080000" cy="332382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6027" y="1524000"/>
              <a:ext cx="5080000" cy="3323826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5715000" y="2208396"/>
              <a:ext cx="2209800" cy="2287404"/>
              <a:chOff x="5715000" y="2665596"/>
              <a:chExt cx="2209800" cy="2287404"/>
            </a:xfrm>
          </p:grpSpPr>
          <p:sp>
            <p:nvSpPr>
              <p:cNvPr id="7" name="Down Arrow 6"/>
              <p:cNvSpPr/>
              <p:nvPr/>
            </p:nvSpPr>
            <p:spPr>
              <a:xfrm>
                <a:off x="7391400" y="4495800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1" name="Down Arrow 20"/>
              <p:cNvSpPr/>
              <p:nvPr/>
            </p:nvSpPr>
            <p:spPr>
              <a:xfrm>
                <a:off x="5715000" y="3116006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Down Arrow 21"/>
              <p:cNvSpPr/>
              <p:nvPr/>
            </p:nvSpPr>
            <p:spPr>
              <a:xfrm>
                <a:off x="7543800" y="2665596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5208405" y="1705374"/>
              <a:ext cx="2871828" cy="2257026"/>
              <a:chOff x="5208405" y="2162574"/>
              <a:chExt cx="2871828" cy="225702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5208405" y="2615146"/>
                <a:ext cx="1272606" cy="476128"/>
                <a:chOff x="5208405" y="2691346"/>
                <a:chExt cx="1272606" cy="476128"/>
              </a:xfrm>
            </p:grpSpPr>
            <p:pic>
              <p:nvPicPr>
                <p:cNvPr id="1026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405" y="269134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9425" y="269134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0445" y="271551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5899" y="271897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7469188" y="2162574"/>
                <a:ext cx="568324" cy="448498"/>
                <a:chOff x="7469188" y="2238774"/>
                <a:chExt cx="568324" cy="448498"/>
              </a:xfrm>
            </p:grpSpPr>
            <p:pic>
              <p:nvPicPr>
                <p:cNvPr id="27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9188" y="2238774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2400" y="2238774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7" name="Group 66"/>
              <p:cNvGrpSpPr/>
              <p:nvPr/>
            </p:nvGrpSpPr>
            <p:grpSpPr>
              <a:xfrm>
                <a:off x="7075207" y="3946062"/>
                <a:ext cx="1005026" cy="473538"/>
                <a:chOff x="7199273" y="4017530"/>
                <a:chExt cx="990639" cy="466760"/>
              </a:xfrm>
            </p:grpSpPr>
            <p:pic>
              <p:nvPicPr>
                <p:cNvPr id="68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4800" y="402453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0738" y="4035792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273" y="401753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5967687" cy="78105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Extraction</a:t>
            </a:r>
            <a:r>
              <a:rPr lang="es-NI" sz="4000" b="1" dirty="0"/>
              <a:t>-</a:t>
            </a:r>
            <a:r>
              <a:rPr lang="es-NI" sz="4000" b="1" dirty="0" err="1"/>
              <a:t>based</a:t>
            </a:r>
            <a:r>
              <a:rPr lang="es-NI" sz="4000" b="1" dirty="0"/>
              <a:t> Estimates</a:t>
            </a:r>
            <a:endParaRPr lang="es-NI" sz="4000" dirty="0"/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F966F6-BE3B-4A13-A4AB-61BAC34C079B}"/>
              </a:ext>
            </a:extLst>
          </p:cNvPr>
          <p:cNvSpPr txBox="1"/>
          <p:nvPr/>
        </p:nvSpPr>
        <p:spPr>
          <a:xfrm>
            <a:off x="4392591" y="1455912"/>
            <a:ext cx="1959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/>
              <a:t>Observations: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20235C4-A099-4CAB-A3B3-BBFC1037231C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68AC68B-4E97-4904-B24D-A73D8D0E2DDE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4404DAF2-562A-4728-9DBB-6DC74DEE5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87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1BF64467-E41E-44F8-83AD-500D34771F13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84" y="1524000"/>
            <a:ext cx="3486059" cy="2152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3" y="3733800"/>
            <a:ext cx="3486059" cy="261454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825FDE6-A087-48DD-A436-3E7343D3B465}"/>
              </a:ext>
            </a:extLst>
          </p:cNvPr>
          <p:cNvGrpSpPr/>
          <p:nvPr/>
        </p:nvGrpSpPr>
        <p:grpSpPr>
          <a:xfrm>
            <a:off x="4135748" y="5180982"/>
            <a:ext cx="834624" cy="919030"/>
            <a:chOff x="8046961" y="5181600"/>
            <a:chExt cx="834624" cy="919030"/>
          </a:xfrm>
        </p:grpSpPr>
        <p:grpSp>
          <p:nvGrpSpPr>
            <p:cNvPr id="59" name="Group 58"/>
            <p:cNvGrpSpPr/>
            <p:nvPr/>
          </p:nvGrpSpPr>
          <p:grpSpPr>
            <a:xfrm>
              <a:off x="8093623" y="5181600"/>
              <a:ext cx="787962" cy="371264"/>
              <a:chOff x="7199273" y="4017530"/>
              <a:chExt cx="990639" cy="466760"/>
            </a:xfrm>
          </p:grpSpPr>
          <p:pic>
            <p:nvPicPr>
              <p:cNvPr id="60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4800" y="4024530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0738" y="403579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9273" y="4017530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95464" y="5696760"/>
              <a:ext cx="757256" cy="403870"/>
            </a:xfrm>
            <a:prstGeom prst="rect">
              <a:avLst/>
            </a:prstGeom>
          </p:spPr>
        </p:pic>
        <p:cxnSp>
          <p:nvCxnSpPr>
            <p:cNvPr id="1024" name="Straight Connector 1023"/>
            <p:cNvCxnSpPr/>
            <p:nvPr/>
          </p:nvCxnSpPr>
          <p:spPr>
            <a:xfrm>
              <a:off x="8046961" y="5629034"/>
              <a:ext cx="8346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956027" y="1524000"/>
            <a:ext cx="5080000" cy="3323826"/>
            <a:chOff x="3956027" y="1524000"/>
            <a:chExt cx="5080000" cy="332382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6027" y="1524000"/>
              <a:ext cx="5080000" cy="3323826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5715000" y="2208396"/>
              <a:ext cx="2209800" cy="2287404"/>
              <a:chOff x="5715000" y="2665596"/>
              <a:chExt cx="2209800" cy="2287404"/>
            </a:xfrm>
          </p:grpSpPr>
          <p:sp>
            <p:nvSpPr>
              <p:cNvPr id="7" name="Down Arrow 6"/>
              <p:cNvSpPr/>
              <p:nvPr/>
            </p:nvSpPr>
            <p:spPr>
              <a:xfrm>
                <a:off x="7391400" y="4495800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1" name="Down Arrow 20"/>
              <p:cNvSpPr/>
              <p:nvPr/>
            </p:nvSpPr>
            <p:spPr>
              <a:xfrm>
                <a:off x="5715000" y="3116006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2" name="Down Arrow 21"/>
              <p:cNvSpPr/>
              <p:nvPr/>
            </p:nvSpPr>
            <p:spPr>
              <a:xfrm>
                <a:off x="7543800" y="2665596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5208405" y="1705374"/>
              <a:ext cx="2871828" cy="2257026"/>
              <a:chOff x="5208405" y="2162574"/>
              <a:chExt cx="2871828" cy="225702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5208405" y="2615146"/>
                <a:ext cx="1272606" cy="476128"/>
                <a:chOff x="5208405" y="2691346"/>
                <a:chExt cx="1272606" cy="476128"/>
              </a:xfrm>
            </p:grpSpPr>
            <p:pic>
              <p:nvPicPr>
                <p:cNvPr id="1026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8405" y="269134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49425" y="269134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0445" y="271551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5899" y="271897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7469188" y="2162574"/>
                <a:ext cx="568324" cy="448498"/>
                <a:chOff x="7469188" y="2238774"/>
                <a:chExt cx="568324" cy="448498"/>
              </a:xfrm>
            </p:grpSpPr>
            <p:pic>
              <p:nvPicPr>
                <p:cNvPr id="27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69188" y="2238774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2400" y="2238774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7" name="Group 66"/>
              <p:cNvGrpSpPr/>
              <p:nvPr/>
            </p:nvGrpSpPr>
            <p:grpSpPr>
              <a:xfrm>
                <a:off x="7075207" y="3946062"/>
                <a:ext cx="1005026" cy="473538"/>
                <a:chOff x="7199273" y="4017530"/>
                <a:chExt cx="990639" cy="466760"/>
              </a:xfrm>
            </p:grpSpPr>
            <p:pic>
              <p:nvPicPr>
                <p:cNvPr id="68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4800" y="402453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50738" y="4035792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0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99273" y="401753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5967687" cy="78105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Extraction</a:t>
            </a:r>
            <a:r>
              <a:rPr lang="es-NI" sz="4000" b="1" dirty="0"/>
              <a:t>-</a:t>
            </a:r>
            <a:r>
              <a:rPr lang="es-NI" sz="4000" b="1" dirty="0" err="1"/>
              <a:t>based</a:t>
            </a:r>
            <a:r>
              <a:rPr lang="es-NI" sz="4000" b="1" dirty="0"/>
              <a:t> Estimates</a:t>
            </a:r>
            <a:endParaRPr lang="es-NI" sz="4000" dirty="0"/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B8AC86A-2724-4E87-846A-6742990985F3}"/>
              </a:ext>
            </a:extLst>
          </p:cNvPr>
          <p:cNvGrpSpPr/>
          <p:nvPr/>
        </p:nvGrpSpPr>
        <p:grpSpPr>
          <a:xfrm>
            <a:off x="4343400" y="1676400"/>
            <a:ext cx="4350949" cy="2755072"/>
            <a:chOff x="9180856" y="2590800"/>
            <a:chExt cx="4350949" cy="2755072"/>
          </a:xfrm>
        </p:grpSpPr>
        <p:sp>
          <p:nvSpPr>
            <p:cNvPr id="64" name="Down Arrow 34">
              <a:extLst>
                <a:ext uri="{FF2B5EF4-FFF2-40B4-BE49-F238E27FC236}">
                  <a16:creationId xmlns:a16="http://schemas.microsoft.com/office/drawing/2014/main" id="{14E9DF3B-29F3-423E-818C-059CCAB1D750}"/>
                </a:ext>
              </a:extLst>
            </p:cNvPr>
            <p:cNvSpPr/>
            <p:nvPr/>
          </p:nvSpPr>
          <p:spPr>
            <a:xfrm>
              <a:off x="10475796" y="2590800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5" name="Down Arrow 36">
              <a:extLst>
                <a:ext uri="{FF2B5EF4-FFF2-40B4-BE49-F238E27FC236}">
                  <a16:creationId xmlns:a16="http://schemas.microsoft.com/office/drawing/2014/main" id="{B208E303-CE1F-4A59-919D-7E77FE3D1222}"/>
                </a:ext>
              </a:extLst>
            </p:cNvPr>
            <p:cNvSpPr/>
            <p:nvPr/>
          </p:nvSpPr>
          <p:spPr>
            <a:xfrm>
              <a:off x="13150805" y="3420806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Down Arrow 37">
              <a:extLst>
                <a:ext uri="{FF2B5EF4-FFF2-40B4-BE49-F238E27FC236}">
                  <a16:creationId xmlns:a16="http://schemas.microsoft.com/office/drawing/2014/main" id="{FEECFF54-D5D6-41E1-83BC-07A74B114A3D}"/>
                </a:ext>
              </a:extLst>
            </p:cNvPr>
            <p:cNvSpPr/>
            <p:nvPr/>
          </p:nvSpPr>
          <p:spPr>
            <a:xfrm>
              <a:off x="9180856" y="3420806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1" name="Down Arrow 38">
              <a:extLst>
                <a:ext uri="{FF2B5EF4-FFF2-40B4-BE49-F238E27FC236}">
                  <a16:creationId xmlns:a16="http://schemas.microsoft.com/office/drawing/2014/main" id="{59014742-2F38-4054-AFA4-3AB48EFCDA3B}"/>
                </a:ext>
              </a:extLst>
            </p:cNvPr>
            <p:cNvSpPr/>
            <p:nvPr/>
          </p:nvSpPr>
          <p:spPr>
            <a:xfrm>
              <a:off x="11893516" y="3420806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2" name="Down Arrow 40">
              <a:extLst>
                <a:ext uri="{FF2B5EF4-FFF2-40B4-BE49-F238E27FC236}">
                  <a16:creationId xmlns:a16="http://schemas.microsoft.com/office/drawing/2014/main" id="{89B35D74-D706-444C-AA35-75A029DF1EDD}"/>
                </a:ext>
              </a:extLst>
            </p:cNvPr>
            <p:cNvSpPr/>
            <p:nvPr/>
          </p:nvSpPr>
          <p:spPr>
            <a:xfrm>
              <a:off x="9783184" y="4198115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3" name="Down Arrow 42">
              <a:extLst>
                <a:ext uri="{FF2B5EF4-FFF2-40B4-BE49-F238E27FC236}">
                  <a16:creationId xmlns:a16="http://schemas.microsoft.com/office/drawing/2014/main" id="{168F26D6-F0C7-45D3-99BD-45935B38CE7D}"/>
                </a:ext>
              </a:extLst>
            </p:cNvPr>
            <p:cNvSpPr/>
            <p:nvPr/>
          </p:nvSpPr>
          <p:spPr>
            <a:xfrm>
              <a:off x="10953547" y="4888672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7" name="Down Arrow 44">
              <a:extLst>
                <a:ext uri="{FF2B5EF4-FFF2-40B4-BE49-F238E27FC236}">
                  <a16:creationId xmlns:a16="http://schemas.microsoft.com/office/drawing/2014/main" id="{FF2BC0F1-4A6F-46B7-B531-EEE307D69439}"/>
                </a:ext>
              </a:extLst>
            </p:cNvPr>
            <p:cNvSpPr/>
            <p:nvPr/>
          </p:nvSpPr>
          <p:spPr>
            <a:xfrm>
              <a:off x="11250840" y="3014394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8" name="Equal 56">
            <a:extLst>
              <a:ext uri="{FF2B5EF4-FFF2-40B4-BE49-F238E27FC236}">
                <a16:creationId xmlns:a16="http://schemas.microsoft.com/office/drawing/2014/main" id="{BAFB4641-C120-484D-8D28-9E3E2854EE9E}"/>
              </a:ext>
            </a:extLst>
          </p:cNvPr>
          <p:cNvSpPr/>
          <p:nvPr/>
        </p:nvSpPr>
        <p:spPr>
          <a:xfrm>
            <a:off x="6934200" y="5486400"/>
            <a:ext cx="272050" cy="32166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8102733-6E27-4FCC-8A9A-92B67EF47C2B}"/>
              </a:ext>
            </a:extLst>
          </p:cNvPr>
          <p:cNvGrpSpPr/>
          <p:nvPr/>
        </p:nvGrpSpPr>
        <p:grpSpPr>
          <a:xfrm>
            <a:off x="5360264" y="5370130"/>
            <a:ext cx="1352412" cy="584775"/>
            <a:chOff x="4038600" y="5367424"/>
            <a:chExt cx="1352412" cy="584775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33756" y="5471689"/>
              <a:ext cx="757256" cy="40387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A2F43B-9AE9-4FCC-816C-1F31D2697631}"/>
                </a:ext>
              </a:extLst>
            </p:cNvPr>
            <p:cNvSpPr txBox="1"/>
            <p:nvPr/>
          </p:nvSpPr>
          <p:spPr>
            <a:xfrm>
              <a:off x="4038600" y="5367424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dirty="0"/>
                <a:t>10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0E41260-6D20-4E40-8158-F3EF56DF9C86}"/>
              </a:ext>
            </a:extLst>
          </p:cNvPr>
          <p:cNvSpPr txBox="1"/>
          <p:nvPr/>
        </p:nvSpPr>
        <p:spPr>
          <a:xfrm>
            <a:off x="5029200" y="534811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/>
              <a:t>x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4874E92-7BA8-41AF-BD42-8145731C92DE}"/>
              </a:ext>
            </a:extLst>
          </p:cNvPr>
          <p:cNvGrpSpPr/>
          <p:nvPr/>
        </p:nvGrpSpPr>
        <p:grpSpPr>
          <a:xfrm>
            <a:off x="7278756" y="5334000"/>
            <a:ext cx="744272" cy="584775"/>
            <a:chOff x="7239000" y="5334000"/>
            <a:chExt cx="744272" cy="584775"/>
          </a:xfrm>
        </p:grpSpPr>
        <p:pic>
          <p:nvPicPr>
            <p:cNvPr id="82" name="Picture 2" descr="Related image">
              <a:extLst>
                <a:ext uri="{FF2B5EF4-FFF2-40B4-BE49-F238E27FC236}">
                  <a16:creationId xmlns:a16="http://schemas.microsoft.com/office/drawing/2014/main" id="{E372C951-60E5-47AF-A860-3904CB4B98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5511250"/>
              <a:ext cx="210872" cy="356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3955949-94C1-40FA-A437-61AD794ED3C3}"/>
                </a:ext>
              </a:extLst>
            </p:cNvPr>
            <p:cNvSpPr txBox="1"/>
            <p:nvPr/>
          </p:nvSpPr>
          <p:spPr>
            <a:xfrm>
              <a:off x="7239000" y="5334000"/>
              <a:ext cx="6014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3200" dirty="0"/>
                <a:t>30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1070F98E-EB02-4EA0-8A97-F803A8E6245C}"/>
              </a:ext>
            </a:extLst>
          </p:cNvPr>
          <p:cNvSpPr txBox="1"/>
          <p:nvPr/>
        </p:nvSpPr>
        <p:spPr>
          <a:xfrm>
            <a:off x="8230339" y="5359351"/>
            <a:ext cx="970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for site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11C8E3-3232-4455-AF55-113570B231F0}"/>
              </a:ext>
            </a:extLst>
          </p:cNvPr>
          <p:cNvSpPr txBox="1"/>
          <p:nvPr/>
        </p:nvSpPr>
        <p:spPr>
          <a:xfrm>
            <a:off x="4021706" y="4046751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BC1555A-98AD-42D6-89F9-22C205956B98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1389FBE-3B27-42DF-89CE-B92C3775C695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249B1BA-122B-4135-B0A8-D588389D9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65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843913-A013-4D33-A78C-1E53A50A7C0D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84" y="1524000"/>
            <a:ext cx="3486059" cy="2152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3" y="3733800"/>
            <a:ext cx="3486059" cy="261454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956027" y="1447800"/>
            <a:ext cx="5080000" cy="3400026"/>
            <a:chOff x="3956027" y="1447800"/>
            <a:chExt cx="5080000" cy="3400026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6027" y="1524000"/>
              <a:ext cx="5080000" cy="3323826"/>
            </a:xfrm>
            <a:prstGeom prst="rect">
              <a:avLst/>
            </a:prstGeom>
          </p:spPr>
        </p:pic>
        <p:sp>
          <p:nvSpPr>
            <p:cNvPr id="7" name="Down Arrow 6"/>
            <p:cNvSpPr/>
            <p:nvPr/>
          </p:nvSpPr>
          <p:spPr>
            <a:xfrm>
              <a:off x="7391400" y="4064967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Down Arrow 20"/>
            <p:cNvSpPr/>
            <p:nvPr/>
          </p:nvSpPr>
          <p:spPr>
            <a:xfrm>
              <a:off x="5715000" y="2685173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Down Arrow 21"/>
            <p:cNvSpPr/>
            <p:nvPr/>
          </p:nvSpPr>
          <p:spPr>
            <a:xfrm>
              <a:off x="7543800" y="2234763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410200" y="1447800"/>
              <a:ext cx="2982100" cy="2555713"/>
              <a:chOff x="5410200" y="1954833"/>
              <a:chExt cx="2982100" cy="2555713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6"/>
              <a:srcRect l="8958" r="7912"/>
              <a:stretch/>
            </p:blipFill>
            <p:spPr>
              <a:xfrm>
                <a:off x="7505657" y="3810459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6"/>
              <a:srcRect l="8958" r="7912"/>
              <a:stretch/>
            </p:blipFill>
            <p:spPr>
              <a:xfrm>
                <a:off x="7010400" y="3810459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6"/>
              <a:srcRect l="8958" r="7912"/>
              <a:stretch/>
            </p:blipFill>
            <p:spPr>
              <a:xfrm>
                <a:off x="7543800" y="1954833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6"/>
              <a:srcRect l="8958" r="7912"/>
              <a:stretch/>
            </p:blipFill>
            <p:spPr>
              <a:xfrm>
                <a:off x="8011300" y="3810458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 rotWithShape="1">
              <a:blip r:embed="rId6"/>
              <a:srcRect l="8958" r="7912"/>
              <a:stretch/>
            </p:blipFill>
            <p:spPr>
              <a:xfrm>
                <a:off x="5905500" y="2339718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6"/>
              <a:srcRect l="8958" r="7912"/>
              <a:stretch/>
            </p:blipFill>
            <p:spPr>
              <a:xfrm>
                <a:off x="5410200" y="2339719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</p:grpSp>
      </p:grpSp>
      <p:grpSp>
        <p:nvGrpSpPr>
          <p:cNvPr id="4" name="Group 3"/>
          <p:cNvGrpSpPr/>
          <p:nvPr/>
        </p:nvGrpSpPr>
        <p:grpSpPr>
          <a:xfrm>
            <a:off x="4029151" y="5105400"/>
            <a:ext cx="4842985" cy="982508"/>
            <a:chOff x="4029151" y="5365836"/>
            <a:chExt cx="4842985" cy="982508"/>
          </a:xfrm>
        </p:grpSpPr>
        <p:grpSp>
          <p:nvGrpSpPr>
            <p:cNvPr id="39" name="Group 38"/>
            <p:cNvGrpSpPr/>
            <p:nvPr/>
          </p:nvGrpSpPr>
          <p:grpSpPr>
            <a:xfrm>
              <a:off x="4029151" y="5510882"/>
              <a:ext cx="3334707" cy="837462"/>
              <a:chOff x="4029151" y="5815682"/>
              <a:chExt cx="3334707" cy="837462"/>
            </a:xfrm>
          </p:grpSpPr>
          <p:sp>
            <p:nvSpPr>
              <p:cNvPr id="52" name="Plus 35"/>
              <p:cNvSpPr/>
              <p:nvPr/>
            </p:nvSpPr>
            <p:spPr>
              <a:xfrm>
                <a:off x="5105400" y="5815682"/>
                <a:ext cx="271250" cy="242440"/>
              </a:xfrm>
              <a:prstGeom prst="mathPl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55" name="Plus 49"/>
              <p:cNvSpPr/>
              <p:nvPr/>
            </p:nvSpPr>
            <p:spPr>
              <a:xfrm>
                <a:off x="5981700" y="5815682"/>
                <a:ext cx="271250" cy="242440"/>
              </a:xfrm>
              <a:prstGeom prst="mathPl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4029151" y="6179342"/>
                <a:ext cx="3334707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57" name="Picture 5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371848" y="6249274"/>
                <a:ext cx="757256" cy="403870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330791" y="6248357"/>
                <a:ext cx="757256" cy="403870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367444" y="6248357"/>
                <a:ext cx="757256" cy="403870"/>
              </a:xfrm>
              <a:prstGeom prst="rect">
                <a:avLst/>
              </a:prstGeom>
            </p:spPr>
          </p:pic>
        </p:grpSp>
        <p:sp>
          <p:nvSpPr>
            <p:cNvPr id="41" name="Equal 56"/>
            <p:cNvSpPr/>
            <p:nvPr/>
          </p:nvSpPr>
          <p:spPr>
            <a:xfrm>
              <a:off x="7587868" y="5715000"/>
              <a:ext cx="272050" cy="321662"/>
            </a:xfrm>
            <a:prstGeom prst="mathEqua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6015" y="5943557"/>
              <a:ext cx="757256" cy="403870"/>
            </a:xfrm>
            <a:prstGeom prst="rect">
              <a:avLst/>
            </a:prstGeom>
          </p:spPr>
        </p:pic>
        <p:cxnSp>
          <p:nvCxnSpPr>
            <p:cNvPr id="47" name="Straight Connector 46"/>
            <p:cNvCxnSpPr/>
            <p:nvPr/>
          </p:nvCxnSpPr>
          <p:spPr>
            <a:xfrm>
              <a:off x="8037512" y="5875831"/>
              <a:ext cx="8346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4780784" y="5372100"/>
              <a:ext cx="245516" cy="451135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4478884" y="5372101"/>
              <a:ext cx="245516" cy="451135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6324600" y="5365836"/>
              <a:ext cx="244898" cy="450000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5562600" y="5372100"/>
              <a:ext cx="245516" cy="451135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6915346" y="5371440"/>
              <a:ext cx="245516" cy="451135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6613446" y="5371441"/>
              <a:ext cx="245516" cy="451135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8492473" y="5371439"/>
              <a:ext cx="245516" cy="451135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 rotWithShape="1">
            <a:blip r:embed="rId6"/>
            <a:srcRect l="8958" r="7912"/>
            <a:stretch/>
          </p:blipFill>
          <p:spPr>
            <a:xfrm>
              <a:off x="8190573" y="5371440"/>
              <a:ext cx="245516" cy="451135"/>
            </a:xfrm>
            <a:prstGeom prst="rect">
              <a:avLst/>
            </a:prstGeom>
          </p:spPr>
        </p:pic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C7995290-F99E-4C86-A648-D5B120CD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76200"/>
            <a:ext cx="5967687" cy="78105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Extraction</a:t>
            </a:r>
            <a:r>
              <a:rPr lang="es-NI" sz="4000" b="1" dirty="0"/>
              <a:t>-</a:t>
            </a:r>
            <a:r>
              <a:rPr lang="es-NI" sz="4000" b="1" dirty="0" err="1"/>
              <a:t>based</a:t>
            </a:r>
            <a:r>
              <a:rPr lang="es-NI" sz="4000" b="1" dirty="0"/>
              <a:t> Estimates</a:t>
            </a:r>
            <a:endParaRPr lang="es-NI" sz="40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5DFF9FE-A1F2-4D54-8B8F-A9E7DE40BB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E19C78E-A502-4FEB-9D10-F5BCD55862B0}"/>
              </a:ext>
            </a:extLst>
          </p:cNvPr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CAB915-608C-40A9-9DB2-6FAD72B3CCAF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6414076-5F59-4319-BCA2-BF778C0CF751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FCDE95AA-0643-47B6-B9CA-0E6F316CE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953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8C882A78-AE30-413F-A2F5-38EB91B968EC}"/>
              </a:ext>
            </a:extLst>
          </p:cNvPr>
          <p:cNvGrpSpPr/>
          <p:nvPr/>
        </p:nvGrpSpPr>
        <p:grpSpPr>
          <a:xfrm>
            <a:off x="3956027" y="1447800"/>
            <a:ext cx="5080000" cy="3400026"/>
            <a:chOff x="3956027" y="1447800"/>
            <a:chExt cx="5080000" cy="3400026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E57E720-2C48-42E2-B4AE-3E64167FDC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6027" y="1524000"/>
              <a:ext cx="5080000" cy="3323826"/>
            </a:xfrm>
            <a:prstGeom prst="rect">
              <a:avLst/>
            </a:prstGeom>
          </p:spPr>
        </p:pic>
        <p:sp>
          <p:nvSpPr>
            <p:cNvPr id="45" name="Down Arrow 6">
              <a:extLst>
                <a:ext uri="{FF2B5EF4-FFF2-40B4-BE49-F238E27FC236}">
                  <a16:creationId xmlns:a16="http://schemas.microsoft.com/office/drawing/2014/main" id="{CA9758A4-1E0D-4E62-9FD1-58B82CB43F10}"/>
                </a:ext>
              </a:extLst>
            </p:cNvPr>
            <p:cNvSpPr/>
            <p:nvPr/>
          </p:nvSpPr>
          <p:spPr>
            <a:xfrm>
              <a:off x="7391400" y="4064967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7" name="Down Arrow 20">
              <a:extLst>
                <a:ext uri="{FF2B5EF4-FFF2-40B4-BE49-F238E27FC236}">
                  <a16:creationId xmlns:a16="http://schemas.microsoft.com/office/drawing/2014/main" id="{AA2398C1-9438-4021-BE41-34AF7FFDD53C}"/>
                </a:ext>
              </a:extLst>
            </p:cNvPr>
            <p:cNvSpPr/>
            <p:nvPr/>
          </p:nvSpPr>
          <p:spPr>
            <a:xfrm>
              <a:off x="5715000" y="2685173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8" name="Down Arrow 21">
              <a:extLst>
                <a:ext uri="{FF2B5EF4-FFF2-40B4-BE49-F238E27FC236}">
                  <a16:creationId xmlns:a16="http://schemas.microsoft.com/office/drawing/2014/main" id="{4EB8F040-C135-4838-8C43-A49A985B047D}"/>
                </a:ext>
              </a:extLst>
            </p:cNvPr>
            <p:cNvSpPr/>
            <p:nvPr/>
          </p:nvSpPr>
          <p:spPr>
            <a:xfrm>
              <a:off x="7543800" y="2234763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BCF049B-18EF-431C-9ECE-7C7D816FF718}"/>
                </a:ext>
              </a:extLst>
            </p:cNvPr>
            <p:cNvGrpSpPr/>
            <p:nvPr/>
          </p:nvGrpSpPr>
          <p:grpSpPr>
            <a:xfrm>
              <a:off x="5410200" y="1447800"/>
              <a:ext cx="2982100" cy="2555713"/>
              <a:chOff x="5410200" y="1954833"/>
              <a:chExt cx="2982100" cy="2555713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EBA63BC4-34FC-4B00-8E08-00E6C7CBF2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58" r="7912"/>
              <a:stretch/>
            </p:blipFill>
            <p:spPr>
              <a:xfrm>
                <a:off x="7505657" y="3810459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77EAB9C0-8267-42E4-A338-662A7E8CCF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58" r="7912"/>
              <a:stretch/>
            </p:blipFill>
            <p:spPr>
              <a:xfrm>
                <a:off x="7010400" y="3810459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EE65F939-B27F-4DEA-971F-41F37495FD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58" r="7912"/>
              <a:stretch/>
            </p:blipFill>
            <p:spPr>
              <a:xfrm>
                <a:off x="7543800" y="1954833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001FEADC-9872-4CB9-86D9-CF9618A6BD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58" r="7912"/>
              <a:stretch/>
            </p:blipFill>
            <p:spPr>
              <a:xfrm>
                <a:off x="8011300" y="3810458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92E2FEAD-B867-4E5E-8358-9EC822F035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58" r="7912"/>
              <a:stretch/>
            </p:blipFill>
            <p:spPr>
              <a:xfrm>
                <a:off x="5905500" y="2339718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39EAE42D-77B0-4914-9B2A-9C8AAF70A4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958" r="7912"/>
              <a:stretch/>
            </p:blipFill>
            <p:spPr>
              <a:xfrm>
                <a:off x="5410200" y="2339719"/>
                <a:ext cx="381000" cy="700087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</p:grp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17B06B2-B8A5-488E-9FD5-46ECB1916533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TextBox 30"/>
          <p:cNvSpPr txBox="1"/>
          <p:nvPr/>
        </p:nvSpPr>
        <p:spPr>
          <a:xfrm>
            <a:off x="4098839" y="5029200"/>
            <a:ext cx="5026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CA" sz="2800" dirty="0"/>
              <a:t>Miner Workforce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118709" y="2057400"/>
            <a:ext cx="4630267" cy="4440307"/>
            <a:chOff x="4118709" y="2394364"/>
            <a:chExt cx="4630267" cy="4811758"/>
          </a:xfrm>
        </p:grpSpPr>
        <p:grpSp>
          <p:nvGrpSpPr>
            <p:cNvPr id="32" name="Group 31"/>
            <p:cNvGrpSpPr/>
            <p:nvPr/>
          </p:nvGrpSpPr>
          <p:grpSpPr>
            <a:xfrm>
              <a:off x="4398027" y="2394364"/>
              <a:ext cx="4350949" cy="2755072"/>
              <a:chOff x="9180856" y="2590800"/>
              <a:chExt cx="4350949" cy="2755072"/>
            </a:xfrm>
          </p:grpSpPr>
          <p:sp>
            <p:nvSpPr>
              <p:cNvPr id="33" name="Down Arrow 32"/>
              <p:cNvSpPr/>
              <p:nvPr/>
            </p:nvSpPr>
            <p:spPr>
              <a:xfrm>
                <a:off x="10475796" y="2590800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34" name="Down Arrow 33"/>
              <p:cNvSpPr/>
              <p:nvPr/>
            </p:nvSpPr>
            <p:spPr>
              <a:xfrm>
                <a:off x="13150805" y="3420806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36" name="Down Arrow 35"/>
              <p:cNvSpPr/>
              <p:nvPr/>
            </p:nvSpPr>
            <p:spPr>
              <a:xfrm>
                <a:off x="9180856" y="3420806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0" name="Down Arrow 39"/>
              <p:cNvSpPr/>
              <p:nvPr/>
            </p:nvSpPr>
            <p:spPr>
              <a:xfrm>
                <a:off x="11893516" y="3420806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2" name="Down Arrow 41"/>
              <p:cNvSpPr/>
              <p:nvPr/>
            </p:nvSpPr>
            <p:spPr>
              <a:xfrm>
                <a:off x="9783184" y="4198115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4" name="Down Arrow 43"/>
              <p:cNvSpPr/>
              <p:nvPr/>
            </p:nvSpPr>
            <p:spPr>
              <a:xfrm>
                <a:off x="10953547" y="4888672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6" name="Down Arrow 45"/>
              <p:cNvSpPr/>
              <p:nvPr/>
            </p:nvSpPr>
            <p:spPr>
              <a:xfrm>
                <a:off x="11250840" y="3014394"/>
                <a:ext cx="381000" cy="457200"/>
              </a:xfrm>
              <a:prstGeom prst="down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118709" y="6172200"/>
              <a:ext cx="4491891" cy="10339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85800" indent="-685800">
                <a:buFont typeface="Arial" panose="020B0604020202020204" pitchFamily="34" charset="0"/>
                <a:buChar char="•"/>
              </a:pPr>
              <a:r>
                <a:rPr lang="en-CA" sz="2800" dirty="0"/>
                <a:t>2 miners/pit 10 x 10 pits = 20 miners on site</a:t>
              </a:r>
            </a:p>
          </p:txBody>
        </p: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19F4E22D-3B95-4435-A254-3FAFB5E88555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5967687" cy="7810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Extraction</a:t>
            </a:r>
            <a:r>
              <a:rPr lang="es-NI" sz="4000" b="1"/>
              <a:t>-based Estimates</a:t>
            </a:r>
            <a:endParaRPr lang="es-NI" sz="4000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9940F2F-48CE-470A-BC15-1C8675F22E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92AA959-CE85-4EB0-B801-02CDA475AFC7}"/>
              </a:ext>
            </a:extLst>
          </p:cNvPr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050B2F07-CFD9-4375-A903-39E39FE7D6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84" y="1524000"/>
            <a:ext cx="3486059" cy="215265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2483A19-7943-4E8E-A515-89C6BF2EE8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3" y="3733800"/>
            <a:ext cx="3486059" cy="2614544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50291CEE-B03E-4108-B810-FBEBEB38AA11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B81BD5C-3DCE-4716-8B93-BE6EE5E74095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B5A019D3-719A-40E2-A4D4-F17685122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978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027" y="1828800"/>
            <a:ext cx="5080000" cy="3810000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7391400" y="4572000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Down Arrow 20"/>
          <p:cNvSpPr/>
          <p:nvPr/>
        </p:nvSpPr>
        <p:spPr>
          <a:xfrm>
            <a:off x="5715000" y="3192206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Down Arrow 21"/>
          <p:cNvSpPr/>
          <p:nvPr/>
        </p:nvSpPr>
        <p:spPr>
          <a:xfrm>
            <a:off x="7543800" y="2741796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" name="Group 2"/>
          <p:cNvGrpSpPr/>
          <p:nvPr/>
        </p:nvGrpSpPr>
        <p:grpSpPr>
          <a:xfrm>
            <a:off x="4398027" y="2394364"/>
            <a:ext cx="4350949" cy="2755072"/>
            <a:chOff x="9180856" y="2590800"/>
            <a:chExt cx="4350949" cy="2755072"/>
          </a:xfrm>
        </p:grpSpPr>
        <p:sp>
          <p:nvSpPr>
            <p:cNvPr id="35" name="Down Arrow 34"/>
            <p:cNvSpPr/>
            <p:nvPr/>
          </p:nvSpPr>
          <p:spPr>
            <a:xfrm>
              <a:off x="10475796" y="2590800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13150805" y="3420806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Down Arrow 37"/>
            <p:cNvSpPr/>
            <p:nvPr/>
          </p:nvSpPr>
          <p:spPr>
            <a:xfrm>
              <a:off x="9180856" y="3420806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Down Arrow 38"/>
            <p:cNvSpPr/>
            <p:nvPr/>
          </p:nvSpPr>
          <p:spPr>
            <a:xfrm>
              <a:off x="11893516" y="3420806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Down Arrow 40"/>
            <p:cNvSpPr/>
            <p:nvPr/>
          </p:nvSpPr>
          <p:spPr>
            <a:xfrm>
              <a:off x="9783184" y="4198115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Down Arrow 42"/>
            <p:cNvSpPr/>
            <p:nvPr/>
          </p:nvSpPr>
          <p:spPr>
            <a:xfrm>
              <a:off x="10953547" y="4888672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Down Arrow 44"/>
            <p:cNvSpPr/>
            <p:nvPr/>
          </p:nvSpPr>
          <p:spPr>
            <a:xfrm>
              <a:off x="11250840" y="3014394"/>
              <a:ext cx="381000" cy="457200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C0993F3-AE36-4C30-AAB3-E9FDC93F6874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192DECD-71C1-4AC6-A7AE-5847A7B3AED4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5967687" cy="7810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Extraction</a:t>
            </a:r>
            <a:r>
              <a:rPr lang="es-NI" sz="4000" b="1"/>
              <a:t>-based Estimates</a:t>
            </a:r>
            <a:endParaRPr lang="es-NI" sz="40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6711C78-01AC-4B00-A4C2-A080CBB3EE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2DBE976-A2F3-4161-A004-37FAF6603CA4}"/>
              </a:ext>
            </a:extLst>
          </p:cNvPr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C3174F-3746-4811-9D4E-4F75C94E0D5C}"/>
              </a:ext>
            </a:extLst>
          </p:cNvPr>
          <p:cNvSpPr txBox="1"/>
          <p:nvPr/>
        </p:nvSpPr>
        <p:spPr>
          <a:xfrm>
            <a:off x="220132" y="1729092"/>
            <a:ext cx="358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Observations: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 miners / pit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10 pits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3 bags / pit /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bag = 100 kg</a:t>
            </a:r>
          </a:p>
          <a:p>
            <a:r>
              <a:rPr lang="en-CA" sz="2400" b="1" u="sng" dirty="0"/>
              <a:t>Interviews</a:t>
            </a:r>
            <a:r>
              <a:rPr lang="en-CA" sz="24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Grade = 1 g / bag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Purity = 18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Days worked = 200 / </a:t>
            </a:r>
            <a:r>
              <a:rPr lang="en-CA" sz="2400" dirty="0" err="1"/>
              <a:t>yr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A miner earns = 225 g/y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g Au = $40</a:t>
            </a:r>
          </a:p>
          <a:p>
            <a:r>
              <a:rPr lang="en-CA" sz="2400" dirty="0"/>
              <a:t>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8430B9-E930-4ECC-817D-BF4CF07752B6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54FD4E-9874-4979-9B68-FAD5937BAC94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D5AFCDF-2586-402E-86C3-000720D6A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5513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52400" y="2028885"/>
            <a:ext cx="3581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Knowns: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 miners / pit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10 pits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3 bags / pit /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bag = 100 kg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Grade = 1 g / bag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Purity = 18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Days worked = 200 / </a:t>
            </a:r>
            <a:r>
              <a:rPr lang="en-CA" sz="2400" dirty="0" err="1"/>
              <a:t>yr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A miner earns = 225 g/y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g Au = $40</a:t>
            </a:r>
          </a:p>
          <a:p>
            <a:r>
              <a:rPr lang="en-CA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868263" y="2028325"/>
            <a:ext cx="26087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u="sng" dirty="0"/>
              <a:t>Calculate:</a:t>
            </a:r>
          </a:p>
          <a:p>
            <a:pPr algn="r"/>
            <a:r>
              <a:rPr lang="en-CA" sz="2400" dirty="0"/>
              <a:t>Total miners</a:t>
            </a:r>
          </a:p>
          <a:p>
            <a:pPr algn="r"/>
            <a:r>
              <a:rPr lang="en-CA" sz="2400" dirty="0"/>
              <a:t>bags / site / day</a:t>
            </a:r>
          </a:p>
          <a:p>
            <a:pPr algn="r"/>
            <a:r>
              <a:rPr lang="en-CA" sz="2400" dirty="0"/>
              <a:t>kg ore / day</a:t>
            </a:r>
          </a:p>
          <a:p>
            <a:pPr algn="r"/>
            <a:r>
              <a:rPr lang="en-CA" sz="2400" dirty="0"/>
              <a:t>Grade (g/T)</a:t>
            </a:r>
          </a:p>
          <a:p>
            <a:pPr algn="r"/>
            <a:r>
              <a:rPr lang="en-CA" sz="2400" dirty="0"/>
              <a:t>bags / site / </a:t>
            </a:r>
            <a:r>
              <a:rPr lang="en-CA" sz="2400" dirty="0" err="1"/>
              <a:t>yr</a:t>
            </a:r>
            <a:endParaRPr lang="en-CA" sz="2400" dirty="0"/>
          </a:p>
          <a:p>
            <a:pPr algn="r"/>
            <a:r>
              <a:rPr lang="en-CA" sz="2400" dirty="0"/>
              <a:t>Yearly Au</a:t>
            </a:r>
          </a:p>
          <a:p>
            <a:pPr algn="r"/>
            <a:r>
              <a:rPr lang="en-CA" sz="2400" dirty="0"/>
              <a:t>Yearly Au 24 k</a:t>
            </a:r>
          </a:p>
          <a:p>
            <a:pPr algn="r"/>
            <a:r>
              <a:rPr lang="en-CA" sz="2400" dirty="0"/>
              <a:t>Miner Earnings</a:t>
            </a:r>
          </a:p>
          <a:p>
            <a:pPr algn="r"/>
            <a:endParaRPr lang="en-CA" sz="2400" dirty="0"/>
          </a:p>
          <a:p>
            <a:pPr algn="r"/>
            <a:endParaRPr lang="en-CA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6477000" y="2027049"/>
            <a:ext cx="25907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Answers:</a:t>
            </a:r>
          </a:p>
          <a:p>
            <a:r>
              <a:rPr lang="en-CA" sz="2400" dirty="0"/>
              <a:t>= 20 miners</a:t>
            </a:r>
          </a:p>
          <a:p>
            <a:r>
              <a:rPr lang="en-CA" sz="2400" dirty="0"/>
              <a:t>= 30 bags / d</a:t>
            </a:r>
          </a:p>
          <a:p>
            <a:r>
              <a:rPr lang="en-CA" sz="2400" dirty="0"/>
              <a:t>= 3000 kg / d</a:t>
            </a:r>
          </a:p>
          <a:p>
            <a:r>
              <a:rPr lang="en-CA" sz="2400" dirty="0"/>
              <a:t>= 10 g/T</a:t>
            </a:r>
          </a:p>
          <a:p>
            <a:r>
              <a:rPr lang="en-CA" sz="2400" dirty="0"/>
              <a:t>= 6000 bags / </a:t>
            </a:r>
            <a:r>
              <a:rPr lang="en-CA" sz="2400" dirty="0" err="1"/>
              <a:t>yr</a:t>
            </a:r>
            <a:endParaRPr lang="en-CA" sz="2400" dirty="0"/>
          </a:p>
          <a:p>
            <a:r>
              <a:rPr lang="en-CA" sz="2400" dirty="0"/>
              <a:t>= 6000 g / </a:t>
            </a:r>
            <a:r>
              <a:rPr lang="en-CA" sz="2400" dirty="0" err="1"/>
              <a:t>yr</a:t>
            </a:r>
            <a:endParaRPr lang="en-CA" sz="2400" dirty="0"/>
          </a:p>
          <a:p>
            <a:r>
              <a:rPr lang="en-CA" sz="2400" dirty="0"/>
              <a:t>= 4500 g (24 k) / </a:t>
            </a:r>
            <a:r>
              <a:rPr lang="en-CA" sz="2400" dirty="0" err="1"/>
              <a:t>yr</a:t>
            </a:r>
            <a:endParaRPr lang="en-CA" sz="2400" dirty="0"/>
          </a:p>
          <a:p>
            <a:r>
              <a:rPr lang="en-CA" sz="2400" dirty="0"/>
              <a:t>= 225 g / miner</a:t>
            </a:r>
          </a:p>
          <a:p>
            <a:r>
              <a:rPr lang="en-CA" sz="2400" dirty="0"/>
              <a:t>= $9,000/miner/</a:t>
            </a:r>
            <a:r>
              <a:rPr lang="en-CA" sz="2400" dirty="0" err="1"/>
              <a:t>yr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3184EB-1A27-4CBC-9070-03BCFA815781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A70534A-96B1-4F3E-99AE-E0D7F51D3562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5967687" cy="7810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Extraction</a:t>
            </a:r>
            <a:r>
              <a:rPr lang="es-NI" sz="4000" b="1"/>
              <a:t>-based Estimates</a:t>
            </a:r>
            <a:endParaRPr lang="es-NI" sz="4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F48169-8A65-47EE-9830-29C016DE83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8" y="133350"/>
            <a:ext cx="582622" cy="571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6D75D2-589A-4521-95BD-071655EB3ADD}"/>
              </a:ext>
            </a:extLst>
          </p:cNvPr>
          <p:cNvSpPr txBox="1"/>
          <p:nvPr/>
        </p:nvSpPr>
        <p:spPr>
          <a:xfrm>
            <a:off x="1140268" y="669489"/>
            <a:ext cx="6845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mined on site to determine inventory estimates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66F265-2E32-4124-A691-906B9BE82A7A}"/>
              </a:ext>
            </a:extLst>
          </p:cNvPr>
          <p:cNvSpPr txBox="1"/>
          <p:nvPr/>
        </p:nvSpPr>
        <p:spPr>
          <a:xfrm>
            <a:off x="1473924" y="6182671"/>
            <a:ext cx="6178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i="1" dirty="0"/>
              <a:t>Note</a:t>
            </a:r>
            <a:r>
              <a:rPr lang="en-CA" b="1" dirty="0"/>
              <a:t>: </a:t>
            </a:r>
            <a:r>
              <a:rPr lang="en-CA" dirty="0"/>
              <a:t>Miners make up only a portion of the ASGM workforce!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516AE9-178C-43D8-B355-D62670AA5BCE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8E062E-D844-409D-9879-3062BD8E3360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E55D587-4638-48AF-9E28-D378CD575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628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7FD37A4-B32F-4164-9BFF-8E1C87AB60DE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89032" y="1676400"/>
            <a:ext cx="358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Observe: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operator per sluice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4 bags/sluice/d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8 sluices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676400"/>
            <a:ext cx="5486400" cy="4343400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3616268" y="3962400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Down Arrow 13"/>
          <p:cNvSpPr/>
          <p:nvPr/>
        </p:nvSpPr>
        <p:spPr>
          <a:xfrm>
            <a:off x="2002430" y="3840718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1007712" y="3354434"/>
            <a:ext cx="3923475" cy="482530"/>
            <a:chOff x="1160112" y="3799966"/>
            <a:chExt cx="3923475" cy="482530"/>
          </a:xfrm>
        </p:grpSpPr>
        <p:grpSp>
          <p:nvGrpSpPr>
            <p:cNvPr id="5" name="Group 4"/>
            <p:cNvGrpSpPr/>
            <p:nvPr/>
          </p:nvGrpSpPr>
          <p:grpSpPr>
            <a:xfrm>
              <a:off x="3811588" y="3829719"/>
              <a:ext cx="1271999" cy="452777"/>
              <a:chOff x="3811588" y="3829719"/>
              <a:chExt cx="1271999" cy="452777"/>
            </a:xfrm>
          </p:grpSpPr>
          <p:pic>
            <p:nvPicPr>
              <p:cNvPr id="9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1588" y="3833998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0618" y="3833998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2928" y="3833998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8475" y="3829719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1160112" y="3799966"/>
              <a:ext cx="1271999" cy="452777"/>
              <a:chOff x="7017832" y="3814423"/>
              <a:chExt cx="1271999" cy="452777"/>
            </a:xfrm>
          </p:grpSpPr>
          <p:pic>
            <p:nvPicPr>
              <p:cNvPr id="22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7832" y="381870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36862" y="381870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9172" y="381870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24719" y="3814423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9" name="Group 28"/>
          <p:cNvGrpSpPr/>
          <p:nvPr/>
        </p:nvGrpSpPr>
        <p:grpSpPr>
          <a:xfrm>
            <a:off x="436332" y="1791185"/>
            <a:ext cx="4516668" cy="2050202"/>
            <a:chOff x="436332" y="2236717"/>
            <a:chExt cx="4516668" cy="2050202"/>
          </a:xfrm>
          <a:solidFill>
            <a:srgbClr val="C3A349"/>
          </a:solidFill>
        </p:grpSpPr>
        <p:grpSp>
          <p:nvGrpSpPr>
            <p:cNvPr id="6" name="Group 5"/>
            <p:cNvGrpSpPr/>
            <p:nvPr/>
          </p:nvGrpSpPr>
          <p:grpSpPr>
            <a:xfrm>
              <a:off x="436332" y="2327190"/>
              <a:ext cx="4516668" cy="1959729"/>
              <a:chOff x="588732" y="2327190"/>
              <a:chExt cx="4516668" cy="1959729"/>
            </a:xfrm>
            <a:grpFill/>
          </p:grpSpPr>
          <p:sp>
            <p:nvSpPr>
              <p:cNvPr id="15" name="Down Arrow 14"/>
              <p:cNvSpPr/>
              <p:nvPr/>
            </p:nvSpPr>
            <p:spPr>
              <a:xfrm>
                <a:off x="588732" y="3829719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Down Arrow 15"/>
              <p:cNvSpPr/>
              <p:nvPr/>
            </p:nvSpPr>
            <p:spPr>
              <a:xfrm>
                <a:off x="4724400" y="2327190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Down Arrow 16"/>
              <p:cNvSpPr/>
              <p:nvPr/>
            </p:nvSpPr>
            <p:spPr>
              <a:xfrm>
                <a:off x="914400" y="3124200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2463647" y="2892990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27" name="Down Arrow 26"/>
            <p:cNvSpPr/>
            <p:nvPr/>
          </p:nvSpPr>
          <p:spPr>
            <a:xfrm>
              <a:off x="1169541" y="2505889"/>
              <a:ext cx="381000" cy="457200"/>
            </a:xfrm>
            <a:prstGeom prst="down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Down Arrow 27"/>
            <p:cNvSpPr/>
            <p:nvPr/>
          </p:nvSpPr>
          <p:spPr>
            <a:xfrm>
              <a:off x="1944164" y="2236717"/>
              <a:ext cx="381000" cy="457200"/>
            </a:xfrm>
            <a:prstGeom prst="down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4D27691-9B0B-4416-90EC-690F8D0667B9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D4B71F3-4113-4E74-A094-3D750FB6368E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F2710A0B-831B-45DC-AAFE-771294FE8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225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4EBD97E7-3BB2-4269-A70D-D6D696B86863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8" name="Rectangle 57"/>
          <p:cNvSpPr/>
          <p:nvPr/>
        </p:nvSpPr>
        <p:spPr>
          <a:xfrm>
            <a:off x="0" y="6065142"/>
            <a:ext cx="914400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8218B2-B2B9-45CD-9991-72E5B43E5BD5}"/>
              </a:ext>
            </a:extLst>
          </p:cNvPr>
          <p:cNvGrpSpPr/>
          <p:nvPr/>
        </p:nvGrpSpPr>
        <p:grpSpPr>
          <a:xfrm>
            <a:off x="132219" y="2163675"/>
            <a:ext cx="8839200" cy="3902109"/>
            <a:chOff x="857250" y="2161309"/>
            <a:chExt cx="7766038" cy="33147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7250" y="2218459"/>
              <a:ext cx="4114800" cy="3257550"/>
            </a:xfrm>
            <a:prstGeom prst="rect">
              <a:avLst/>
            </a:prstGeom>
          </p:spPr>
        </p:pic>
        <p:grpSp>
          <p:nvGrpSpPr>
            <p:cNvPr id="1036" name="Group 1035"/>
            <p:cNvGrpSpPr/>
            <p:nvPr/>
          </p:nvGrpSpPr>
          <p:grpSpPr>
            <a:xfrm>
              <a:off x="1070199" y="2304547"/>
              <a:ext cx="3387501" cy="1537652"/>
              <a:chOff x="1426932" y="1638785"/>
              <a:chExt cx="4516668" cy="2050202"/>
            </a:xfrm>
          </p:grpSpPr>
          <p:sp>
            <p:nvSpPr>
              <p:cNvPr id="15" name="Down Arrow 14"/>
              <p:cNvSpPr/>
              <p:nvPr/>
            </p:nvSpPr>
            <p:spPr>
              <a:xfrm>
                <a:off x="1426932" y="3231787"/>
                <a:ext cx="381000" cy="457200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16" name="Down Arrow 15"/>
              <p:cNvSpPr/>
              <p:nvPr/>
            </p:nvSpPr>
            <p:spPr>
              <a:xfrm>
                <a:off x="5562600" y="1729258"/>
                <a:ext cx="381000" cy="457200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17" name="Down Arrow 16"/>
              <p:cNvSpPr/>
              <p:nvPr/>
            </p:nvSpPr>
            <p:spPr>
              <a:xfrm>
                <a:off x="1752600" y="2526268"/>
                <a:ext cx="381000" cy="457200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3301847" y="2295058"/>
                <a:ext cx="381000" cy="457200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27" name="Down Arrow 26"/>
              <p:cNvSpPr/>
              <p:nvPr/>
            </p:nvSpPr>
            <p:spPr>
              <a:xfrm>
                <a:off x="2160141" y="1907957"/>
                <a:ext cx="381000" cy="457200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28" name="Down Arrow 27"/>
              <p:cNvSpPr/>
              <p:nvPr/>
            </p:nvSpPr>
            <p:spPr>
              <a:xfrm>
                <a:off x="2934764" y="1638785"/>
                <a:ext cx="381000" cy="457200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</p:grpSp>
        <p:grpSp>
          <p:nvGrpSpPr>
            <p:cNvPr id="1037" name="Group 1036"/>
            <p:cNvGrpSpPr/>
            <p:nvPr/>
          </p:nvGrpSpPr>
          <p:grpSpPr>
            <a:xfrm>
              <a:off x="1380775" y="3421384"/>
              <a:ext cx="3305525" cy="911625"/>
              <a:chOff x="1841033" y="3127900"/>
              <a:chExt cx="4407367" cy="1215500"/>
            </a:xfrm>
          </p:grpSpPr>
          <p:sp>
            <p:nvSpPr>
              <p:cNvPr id="13" name="Down Arrow 12"/>
              <p:cNvSpPr/>
              <p:nvPr/>
            </p:nvSpPr>
            <p:spPr>
              <a:xfrm>
                <a:off x="4724400" y="3886200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14" name="Down Arrow 13"/>
              <p:cNvSpPr/>
              <p:nvPr/>
            </p:nvSpPr>
            <p:spPr>
              <a:xfrm>
                <a:off x="2895600" y="3733800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grpSp>
            <p:nvGrpSpPr>
              <p:cNvPr id="1035" name="Group 1034"/>
              <p:cNvGrpSpPr/>
              <p:nvPr/>
            </p:nvGrpSpPr>
            <p:grpSpPr>
              <a:xfrm>
                <a:off x="4835468" y="3234000"/>
                <a:ext cx="1412932" cy="576000"/>
                <a:chOff x="5105400" y="3310200"/>
                <a:chExt cx="1412932" cy="576000"/>
              </a:xfrm>
            </p:grpSpPr>
            <p:sp>
              <p:nvSpPr>
                <p:cNvPr id="36" name="Rectangle: Rounded Corners 35"/>
                <p:cNvSpPr/>
                <p:nvPr/>
              </p:nvSpPr>
              <p:spPr>
                <a:xfrm>
                  <a:off x="5105400" y="3310200"/>
                  <a:ext cx="1412932" cy="57600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  <a:alpha val="48000"/>
                  </a:schemeClr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350"/>
                </a:p>
              </p:txBody>
            </p:sp>
            <p:pic>
              <p:nvPicPr>
                <p:cNvPr id="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45088" y="338846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2219" y="338846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54529" y="3388466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0076" y="3384187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33" name="Group 1032"/>
              <p:cNvGrpSpPr/>
              <p:nvPr/>
            </p:nvGrpSpPr>
            <p:grpSpPr>
              <a:xfrm>
                <a:off x="1841033" y="3127900"/>
                <a:ext cx="1412932" cy="576000"/>
                <a:chOff x="2431212" y="3211394"/>
                <a:chExt cx="1412932" cy="576000"/>
              </a:xfrm>
            </p:grpSpPr>
            <p:sp>
              <p:nvSpPr>
                <p:cNvPr id="82" name="Rectangle: Rounded Corners 81"/>
                <p:cNvSpPr/>
                <p:nvPr/>
              </p:nvSpPr>
              <p:spPr>
                <a:xfrm>
                  <a:off x="2431212" y="3211394"/>
                  <a:ext cx="1412932" cy="57600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  <a:alpha val="48000"/>
                  </a:schemeClr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350" dirty="0"/>
                </a:p>
              </p:txBody>
            </p:sp>
            <p:pic>
              <p:nvPicPr>
                <p:cNvPr id="23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50743" y="3280879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03053" y="3280879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38600" y="3276600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31713" y="3280879"/>
                  <a:ext cx="265112" cy="4484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038" name="Group 1037"/>
            <p:cNvGrpSpPr/>
            <p:nvPr/>
          </p:nvGrpSpPr>
          <p:grpSpPr>
            <a:xfrm>
              <a:off x="5138283" y="2618509"/>
              <a:ext cx="3485005" cy="699860"/>
              <a:chOff x="6851043" y="2275020"/>
              <a:chExt cx="4646673" cy="933146"/>
            </a:xfrm>
          </p:grpSpPr>
          <p:grpSp>
            <p:nvGrpSpPr>
              <p:cNvPr id="1031" name="Group 1030"/>
              <p:cNvGrpSpPr/>
              <p:nvPr/>
            </p:nvGrpSpPr>
            <p:grpSpPr>
              <a:xfrm>
                <a:off x="6851043" y="2275020"/>
                <a:ext cx="4646673" cy="933146"/>
                <a:chOff x="7384443" y="2427420"/>
                <a:chExt cx="4646673" cy="933146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72400" y="2427420"/>
                  <a:ext cx="1078126" cy="933146"/>
                </a:xfrm>
                <a:prstGeom prst="rect">
                  <a:avLst/>
                </a:prstGeom>
              </p:spPr>
            </p:pic>
            <p:sp>
              <p:nvSpPr>
                <p:cNvPr id="49" name="Rectangle 48"/>
                <p:cNvSpPr/>
                <p:nvPr/>
              </p:nvSpPr>
              <p:spPr>
                <a:xfrm>
                  <a:off x="7384443" y="2523071"/>
                  <a:ext cx="4646673" cy="5015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CA" sz="2100" b="1" dirty="0">
                      <a:solidFill>
                        <a:schemeClr val="tx1"/>
                      </a:solidFill>
                    </a:rPr>
                    <a:t>                               1            4      /day</a:t>
                  </a:r>
                  <a:endParaRPr lang="en-CA" sz="21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44" name="Picture 2" descr="Related image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22998" y="2506576"/>
                  <a:ext cx="281818" cy="45462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0" name="Picture 6" descr="Image result for clip art person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445" r="25855"/>
                <a:stretch/>
              </p:blipFill>
              <p:spPr bwMode="auto">
                <a:xfrm>
                  <a:off x="9875297" y="2483874"/>
                  <a:ext cx="265608" cy="504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38" name="Straight Arrow Connector 37"/>
              <p:cNvCxnSpPr>
                <a:cxnSpLocks/>
              </p:cNvCxnSpPr>
              <p:nvPr/>
            </p:nvCxnSpPr>
            <p:spPr>
              <a:xfrm flipH="1" flipV="1">
                <a:off x="8437476" y="2616665"/>
                <a:ext cx="502888" cy="4789"/>
              </a:xfrm>
              <a:prstGeom prst="straightConnector1">
                <a:avLst/>
              </a:prstGeom>
              <a:ln w="38100">
                <a:solidFill>
                  <a:srgbClr val="A0863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Oval 60"/>
            <p:cNvSpPr/>
            <p:nvPr/>
          </p:nvSpPr>
          <p:spPr>
            <a:xfrm>
              <a:off x="5561383" y="3431166"/>
              <a:ext cx="447891" cy="454292"/>
            </a:xfrm>
            <a:prstGeom prst="ellipse">
              <a:avLst/>
            </a:prstGeom>
            <a:solidFill>
              <a:srgbClr val="C3A34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CA" sz="2100" b="1" dirty="0">
                  <a:solidFill>
                    <a:schemeClr val="tx1"/>
                  </a:solidFill>
                </a:rPr>
                <a:t>x</a:t>
              </a:r>
              <a:r>
                <a:rPr lang="en-CA" sz="900" b="1" dirty="0">
                  <a:solidFill>
                    <a:schemeClr val="tx1"/>
                  </a:solidFill>
                </a:rPr>
                <a:t> </a:t>
              </a:r>
              <a:r>
                <a:rPr lang="en-CA" sz="2100" b="1" dirty="0">
                  <a:solidFill>
                    <a:schemeClr val="tx1"/>
                  </a:solidFill>
                </a:rPr>
                <a:t>8</a:t>
              </a:r>
              <a:endParaRPr lang="en-CA" sz="2100" dirty="0">
                <a:solidFill>
                  <a:schemeClr val="tx1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833407" y="3423642"/>
              <a:ext cx="447891" cy="454292"/>
            </a:xfrm>
            <a:prstGeom prst="ellipse">
              <a:avLst/>
            </a:prstGeom>
            <a:solidFill>
              <a:srgbClr val="C3A34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CA" sz="2100" b="1" dirty="0">
                  <a:solidFill>
                    <a:schemeClr val="tx1"/>
                  </a:solidFill>
                </a:rPr>
                <a:t>x</a:t>
              </a:r>
              <a:r>
                <a:rPr lang="en-CA" sz="900" b="1" dirty="0">
                  <a:solidFill>
                    <a:schemeClr val="tx1"/>
                  </a:solidFill>
                </a:rPr>
                <a:t> </a:t>
              </a:r>
              <a:r>
                <a:rPr lang="en-CA" sz="2100" b="1" dirty="0">
                  <a:solidFill>
                    <a:schemeClr val="tx1"/>
                  </a:solidFill>
                </a:rPr>
                <a:t>8</a:t>
              </a:r>
              <a:endParaRPr lang="en-CA" sz="2100" dirty="0">
                <a:solidFill>
                  <a:schemeClr val="tx1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7770687" y="3429652"/>
              <a:ext cx="447891" cy="454292"/>
            </a:xfrm>
            <a:prstGeom prst="ellipse">
              <a:avLst/>
            </a:prstGeom>
            <a:solidFill>
              <a:srgbClr val="C3A34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CA" sz="2100" b="1" dirty="0">
                  <a:solidFill>
                    <a:schemeClr val="tx1"/>
                  </a:solidFill>
                </a:rPr>
                <a:t>x</a:t>
              </a:r>
              <a:r>
                <a:rPr lang="en-CA" sz="900" b="1" dirty="0">
                  <a:solidFill>
                    <a:schemeClr val="tx1"/>
                  </a:solidFill>
                </a:rPr>
                <a:t> </a:t>
              </a:r>
              <a:r>
                <a:rPr lang="en-CA" sz="2100" b="1" dirty="0">
                  <a:solidFill>
                    <a:schemeClr val="tx1"/>
                  </a:solidFill>
                </a:rPr>
                <a:t>8</a:t>
              </a:r>
              <a:endParaRPr lang="en-CA" sz="2100" dirty="0">
                <a:solidFill>
                  <a:schemeClr val="tx1"/>
                </a:solidFill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6575484" y="4613579"/>
              <a:ext cx="2047803" cy="405231"/>
              <a:chOff x="7384443" y="2484328"/>
              <a:chExt cx="2730404" cy="540307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7384443" y="2523071"/>
                <a:ext cx="2730404" cy="5015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CA" sz="2100" b="1" dirty="0">
                    <a:solidFill>
                      <a:schemeClr val="tx1"/>
                    </a:solidFill>
                  </a:rPr>
                  <a:t>    8          32     /day</a:t>
                </a:r>
                <a:endParaRPr lang="en-CA" sz="21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80" name="Picture 2" descr="Related image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82815" y="2523071"/>
                <a:ext cx="281818" cy="454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6" descr="Image result for clip art person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445" r="25855"/>
              <a:stretch/>
            </p:blipFill>
            <p:spPr bwMode="auto">
              <a:xfrm>
                <a:off x="7960734" y="2484328"/>
                <a:ext cx="265608" cy="5039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39" name="Group 1038"/>
            <p:cNvGrpSpPr/>
            <p:nvPr/>
          </p:nvGrpSpPr>
          <p:grpSpPr>
            <a:xfrm>
              <a:off x="5243590" y="2161309"/>
              <a:ext cx="3169430" cy="373681"/>
              <a:chOff x="7074634" y="1597744"/>
              <a:chExt cx="4225906" cy="498241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7634950" y="1597744"/>
                <a:ext cx="3665590" cy="43648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CA" sz="2100" b="1" dirty="0">
                    <a:solidFill>
                      <a:schemeClr val="tx1"/>
                    </a:solidFill>
                  </a:rPr>
                  <a:t>Sluice observations:</a:t>
                </a:r>
              </a:p>
            </p:txBody>
          </p:sp>
          <p:sp>
            <p:nvSpPr>
              <p:cNvPr id="90" name="Down Arrow 12"/>
              <p:cNvSpPr/>
              <p:nvPr/>
            </p:nvSpPr>
            <p:spPr>
              <a:xfrm>
                <a:off x="7074634" y="1638785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</p:grpSp>
        <p:grpSp>
          <p:nvGrpSpPr>
            <p:cNvPr id="1042" name="Group 1041"/>
            <p:cNvGrpSpPr/>
            <p:nvPr/>
          </p:nvGrpSpPr>
          <p:grpSpPr>
            <a:xfrm>
              <a:off x="5190296" y="4104411"/>
              <a:ext cx="3267904" cy="389786"/>
              <a:chOff x="6920394" y="3830711"/>
              <a:chExt cx="4357205" cy="519714"/>
            </a:xfrm>
          </p:grpSpPr>
          <p:sp>
            <p:nvSpPr>
              <p:cNvPr id="94" name="Down Arrow 12"/>
              <p:cNvSpPr/>
              <p:nvPr/>
            </p:nvSpPr>
            <p:spPr>
              <a:xfrm>
                <a:off x="6920394" y="3886200"/>
                <a:ext cx="381000" cy="457200"/>
              </a:xfrm>
              <a:prstGeom prst="downArrow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95" name="Down Arrow 15"/>
              <p:cNvSpPr/>
              <p:nvPr/>
            </p:nvSpPr>
            <p:spPr>
              <a:xfrm>
                <a:off x="7055003" y="3879458"/>
                <a:ext cx="336532" cy="470967"/>
              </a:xfrm>
              <a:prstGeom prst="downArrow">
                <a:avLst/>
              </a:prstGeom>
              <a:solidFill>
                <a:srgbClr val="C3A34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35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7551770" y="3830711"/>
                <a:ext cx="3725829" cy="43648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CA" sz="2100" b="1" dirty="0">
                    <a:solidFill>
                      <a:schemeClr val="tx1"/>
                    </a:solidFill>
                  </a:rPr>
                  <a:t>Site:</a:t>
                </a:r>
              </a:p>
            </p:txBody>
          </p:sp>
        </p:grpSp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0755" y="4604699"/>
              <a:ext cx="808595" cy="699860"/>
            </a:xfrm>
            <a:prstGeom prst="rect">
              <a:avLst/>
            </a:prstGeom>
          </p:spPr>
        </p:pic>
        <p:sp>
          <p:nvSpPr>
            <p:cNvPr id="1043" name="TextBox 1042"/>
            <p:cNvSpPr txBox="1"/>
            <p:nvPr/>
          </p:nvSpPr>
          <p:spPr>
            <a:xfrm>
              <a:off x="5143500" y="4675909"/>
              <a:ext cx="22919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100" b="1" dirty="0"/>
                <a:t>8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168297" y="2653289"/>
              <a:ext cx="22919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100" b="1" dirty="0"/>
                <a:t>1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32219" y="1295400"/>
            <a:ext cx="5757211" cy="651233"/>
            <a:chOff x="602643" y="783558"/>
            <a:chExt cx="7136872" cy="868313"/>
          </a:xfrm>
        </p:grpSpPr>
        <p:sp>
          <p:nvSpPr>
            <p:cNvPr id="30" name="Title 1"/>
            <p:cNvSpPr txBox="1">
              <a:spLocks/>
            </p:cNvSpPr>
            <p:nvPr/>
          </p:nvSpPr>
          <p:spPr>
            <a:xfrm>
              <a:off x="602643" y="957408"/>
              <a:ext cx="6781800" cy="56659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NI" sz="2400" i="1" dirty="0"/>
                <a:t>1. </a:t>
              </a:r>
              <a:r>
                <a:rPr lang="es-NI" sz="2400" i="1" dirty="0" err="1"/>
                <a:t>Amount</a:t>
              </a:r>
              <a:r>
                <a:rPr lang="es-NI" sz="2400" i="1" dirty="0"/>
                <a:t> of ore </a:t>
              </a:r>
              <a:r>
                <a:rPr lang="es-NI" sz="2400" i="1" dirty="0" err="1"/>
                <a:t>processed</a:t>
              </a:r>
              <a:r>
                <a:rPr lang="es-NI" sz="2400" i="1" dirty="0"/>
                <a:t> (</a:t>
              </a:r>
              <a:r>
                <a:rPr lang="es-NI" sz="2400" i="1" dirty="0" err="1"/>
                <a:t>throughput</a:t>
              </a:r>
              <a:r>
                <a:rPr lang="es-NI" sz="2400" i="1" dirty="0"/>
                <a:t>)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6956521" y="783558"/>
              <a:ext cx="782994" cy="868313"/>
              <a:chOff x="5346387" y="534845"/>
              <a:chExt cx="782994" cy="868313"/>
            </a:xfrm>
          </p:grpSpPr>
          <p:pic>
            <p:nvPicPr>
              <p:cNvPr id="56" name="Picture 2" descr="Related imag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4011" y="534845"/>
                <a:ext cx="453258" cy="5748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2" descr="Related imag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6387" y="828289"/>
                <a:ext cx="453258" cy="5748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2" descr="Related imag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6121" y="817414"/>
                <a:ext cx="453260" cy="5748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9AA031EB-2041-4483-8CDD-62C53A43FEB6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5E4FA16E-B0E2-4F73-AE80-8D641309C6E7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B5C5FEBE-09DA-4F46-B0B5-329A3A5A07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941B59C6-DDE8-4669-8D68-7E940CE824DC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5129D19-2953-4DB8-A8C7-BEFC074729BE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3B18022F-3B99-45A4-934D-A00CA88EF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428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7FD37A4-B32F-4164-9BFF-8E1C87AB60DE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89032" y="1676400"/>
            <a:ext cx="358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Interviews: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bag = 100 kg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Grade = 1 g / bag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Purity = 18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Days Active= 200 d/y</a:t>
            </a:r>
          </a:p>
          <a:p>
            <a:endParaRPr lang="en-CA" sz="2400" dirty="0"/>
          </a:p>
          <a:p>
            <a:endParaRPr lang="en-CA" sz="2400" dirty="0"/>
          </a:p>
          <a:p>
            <a:endParaRPr lang="en-CA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676400"/>
            <a:ext cx="5486400" cy="4343400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3616268" y="3962400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Down Arrow 13"/>
          <p:cNvSpPr/>
          <p:nvPr/>
        </p:nvSpPr>
        <p:spPr>
          <a:xfrm>
            <a:off x="2002430" y="3840718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1007712" y="3354434"/>
            <a:ext cx="3923475" cy="482530"/>
            <a:chOff x="1160112" y="3799966"/>
            <a:chExt cx="3923475" cy="482530"/>
          </a:xfrm>
        </p:grpSpPr>
        <p:grpSp>
          <p:nvGrpSpPr>
            <p:cNvPr id="5" name="Group 4"/>
            <p:cNvGrpSpPr/>
            <p:nvPr/>
          </p:nvGrpSpPr>
          <p:grpSpPr>
            <a:xfrm>
              <a:off x="3811588" y="3829719"/>
              <a:ext cx="1271999" cy="452777"/>
              <a:chOff x="3811588" y="3829719"/>
              <a:chExt cx="1271999" cy="452777"/>
            </a:xfrm>
          </p:grpSpPr>
          <p:pic>
            <p:nvPicPr>
              <p:cNvPr id="9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1588" y="3833998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0618" y="3833998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2928" y="3833998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8475" y="3829719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1160112" y="3799966"/>
              <a:ext cx="1271999" cy="452777"/>
              <a:chOff x="7017832" y="3814423"/>
              <a:chExt cx="1271999" cy="452777"/>
            </a:xfrm>
          </p:grpSpPr>
          <p:pic>
            <p:nvPicPr>
              <p:cNvPr id="22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7832" y="381870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36862" y="381870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9172" y="3818702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24719" y="3814423"/>
                <a:ext cx="265112" cy="448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9" name="Group 28"/>
          <p:cNvGrpSpPr/>
          <p:nvPr/>
        </p:nvGrpSpPr>
        <p:grpSpPr>
          <a:xfrm>
            <a:off x="436332" y="1791185"/>
            <a:ext cx="4516668" cy="2050202"/>
            <a:chOff x="436332" y="2236717"/>
            <a:chExt cx="4516668" cy="2050202"/>
          </a:xfrm>
          <a:solidFill>
            <a:srgbClr val="C3A349"/>
          </a:solidFill>
        </p:grpSpPr>
        <p:grpSp>
          <p:nvGrpSpPr>
            <p:cNvPr id="6" name="Group 5"/>
            <p:cNvGrpSpPr/>
            <p:nvPr/>
          </p:nvGrpSpPr>
          <p:grpSpPr>
            <a:xfrm>
              <a:off x="436332" y="2327190"/>
              <a:ext cx="4516668" cy="1959729"/>
              <a:chOff x="588732" y="2327190"/>
              <a:chExt cx="4516668" cy="1959729"/>
            </a:xfrm>
            <a:grpFill/>
          </p:grpSpPr>
          <p:sp>
            <p:nvSpPr>
              <p:cNvPr id="15" name="Down Arrow 14"/>
              <p:cNvSpPr/>
              <p:nvPr/>
            </p:nvSpPr>
            <p:spPr>
              <a:xfrm>
                <a:off x="588732" y="3829719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Down Arrow 15"/>
              <p:cNvSpPr/>
              <p:nvPr/>
            </p:nvSpPr>
            <p:spPr>
              <a:xfrm>
                <a:off x="4724400" y="2327190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Down Arrow 16"/>
              <p:cNvSpPr/>
              <p:nvPr/>
            </p:nvSpPr>
            <p:spPr>
              <a:xfrm>
                <a:off x="914400" y="3124200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2463647" y="2892990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27" name="Down Arrow 26"/>
            <p:cNvSpPr/>
            <p:nvPr/>
          </p:nvSpPr>
          <p:spPr>
            <a:xfrm>
              <a:off x="1169541" y="2505889"/>
              <a:ext cx="381000" cy="457200"/>
            </a:xfrm>
            <a:prstGeom prst="down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Down Arrow 27"/>
            <p:cNvSpPr/>
            <p:nvPr/>
          </p:nvSpPr>
          <p:spPr>
            <a:xfrm>
              <a:off x="1944164" y="2236717"/>
              <a:ext cx="381000" cy="457200"/>
            </a:xfrm>
            <a:prstGeom prst="down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4E7CB6F-2ED9-4433-ACFE-D72163E4701C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B4B8232-4068-49DE-9974-E674E7EBB50A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4BB9117-7500-4506-BE2C-9A4560DDB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463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1E9CBB7-18EE-4A84-B7C7-BBB5012E6E5F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7" name="Group 76"/>
          <p:cNvGrpSpPr/>
          <p:nvPr/>
        </p:nvGrpSpPr>
        <p:grpSpPr>
          <a:xfrm>
            <a:off x="1219998" y="1981200"/>
            <a:ext cx="1716555" cy="466422"/>
            <a:chOff x="7384444" y="2402739"/>
            <a:chExt cx="1714984" cy="621896"/>
          </a:xfrm>
        </p:grpSpPr>
        <p:sp>
          <p:nvSpPr>
            <p:cNvPr id="79" name="Rectangle 78"/>
            <p:cNvSpPr/>
            <p:nvPr/>
          </p:nvSpPr>
          <p:spPr>
            <a:xfrm>
              <a:off x="7384444" y="2523071"/>
              <a:ext cx="1714984" cy="5015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sz="2700" b="1" dirty="0">
                  <a:solidFill>
                    <a:schemeClr val="tx1"/>
                  </a:solidFill>
                </a:rPr>
                <a:t>32      /day</a:t>
              </a:r>
              <a:endParaRPr lang="en-CA" sz="2700" dirty="0">
                <a:solidFill>
                  <a:schemeClr val="tx1"/>
                </a:solidFill>
              </a:endParaRPr>
            </a:p>
          </p:txBody>
        </p:sp>
        <p:pic>
          <p:nvPicPr>
            <p:cNvPr id="80" name="Picture 2" descr="Related imag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8274" y="2402739"/>
              <a:ext cx="356354" cy="574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Rectangle 58"/>
          <p:cNvSpPr/>
          <p:nvPr/>
        </p:nvSpPr>
        <p:spPr>
          <a:xfrm>
            <a:off x="1084354" y="3188840"/>
            <a:ext cx="5773646" cy="764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700" b="1" dirty="0">
                <a:solidFill>
                  <a:srgbClr val="C3A349"/>
                </a:solidFill>
              </a:rPr>
              <a:t>throughput</a:t>
            </a:r>
            <a:r>
              <a:rPr lang="en-CA" sz="27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CA" sz="2700" b="1" dirty="0">
                <a:solidFill>
                  <a:schemeClr val="tx1"/>
                </a:solidFill>
              </a:rPr>
              <a:t>= 32 sacks/d x 100 kg/sack </a:t>
            </a:r>
          </a:p>
          <a:p>
            <a:r>
              <a:rPr lang="en-CA" sz="2700" b="1" dirty="0">
                <a:solidFill>
                  <a:schemeClr val="tx1"/>
                </a:solidFill>
              </a:rPr>
              <a:t>                      = 3.2 T/day</a:t>
            </a:r>
            <a:endParaRPr lang="en-CA" sz="27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084354" y="3163200"/>
            <a:ext cx="508784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628900" y="3895760"/>
            <a:ext cx="32575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700" b="1" dirty="0"/>
              <a:t>     grade: 20 g/T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2936553" y="4380508"/>
            <a:ext cx="5521647" cy="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1629140" y="2502862"/>
            <a:ext cx="640080" cy="640080"/>
            <a:chOff x="2158408" y="3284956"/>
            <a:chExt cx="696467" cy="897604"/>
          </a:xfrm>
        </p:grpSpPr>
        <p:pic>
          <p:nvPicPr>
            <p:cNvPr id="102" name="Picture 2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552" y="3284956"/>
              <a:ext cx="467176" cy="753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4" name="TextBox 1043"/>
            <p:cNvSpPr txBox="1"/>
            <p:nvPr/>
          </p:nvSpPr>
          <p:spPr>
            <a:xfrm>
              <a:off x="2158408" y="3421556"/>
              <a:ext cx="696467" cy="761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b="1" dirty="0">
                  <a:solidFill>
                    <a:schemeClr val="bg1"/>
                  </a:solidFill>
                </a:rPr>
                <a:t>100</a:t>
              </a:r>
            </a:p>
            <a:p>
              <a:pPr algn="ctr"/>
              <a:r>
                <a:rPr lang="en-CA" sz="1200" b="1" dirty="0">
                  <a:solidFill>
                    <a:schemeClr val="bg1"/>
                  </a:solidFill>
                </a:rPr>
                <a:t>kg </a:t>
              </a:r>
            </a:p>
          </p:txBody>
        </p:sp>
      </p:grpSp>
      <p:sp>
        <p:nvSpPr>
          <p:cNvPr id="66" name="Rectangle 65"/>
          <p:cNvSpPr/>
          <p:nvPr/>
        </p:nvSpPr>
        <p:spPr>
          <a:xfrm>
            <a:off x="2936553" y="4410109"/>
            <a:ext cx="5807397" cy="1239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700" b="1" dirty="0">
                <a:solidFill>
                  <a:srgbClr val="C3A349"/>
                </a:solidFill>
              </a:rPr>
              <a:t>gold production = throughput x grade </a:t>
            </a:r>
          </a:p>
          <a:p>
            <a:r>
              <a:rPr lang="en-CA" sz="2700" b="1" dirty="0">
                <a:solidFill>
                  <a:schemeClr val="accent3">
                    <a:lumMod val="50000"/>
                  </a:schemeClr>
                </a:solidFill>
              </a:rPr>
              <a:t>                               </a:t>
            </a:r>
            <a:r>
              <a:rPr lang="en-CA" sz="2700" b="1" dirty="0">
                <a:solidFill>
                  <a:schemeClr val="tx1"/>
                </a:solidFill>
              </a:rPr>
              <a:t>= 3.2T x 20g gold/T </a:t>
            </a:r>
          </a:p>
          <a:p>
            <a:r>
              <a:rPr lang="en-CA" sz="2700" b="1" dirty="0">
                <a:solidFill>
                  <a:schemeClr val="tx1"/>
                </a:solidFill>
              </a:rPr>
              <a:t>                               = 64 g gold/day</a:t>
            </a:r>
            <a:endParaRPr lang="en-CA" sz="2700" dirty="0">
              <a:solidFill>
                <a:schemeClr val="tx1"/>
              </a:solidFill>
            </a:endParaRP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6227" y="5500714"/>
            <a:ext cx="1272339" cy="1128686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grpSp>
        <p:nvGrpSpPr>
          <p:cNvPr id="41" name="Group 40"/>
          <p:cNvGrpSpPr/>
          <p:nvPr/>
        </p:nvGrpSpPr>
        <p:grpSpPr>
          <a:xfrm>
            <a:off x="393378" y="1219728"/>
            <a:ext cx="5086350" cy="761472"/>
            <a:chOff x="524504" y="483303"/>
            <a:chExt cx="6781800" cy="1015295"/>
          </a:xfrm>
        </p:grpSpPr>
        <p:sp>
          <p:nvSpPr>
            <p:cNvPr id="30" name="Title 1"/>
            <p:cNvSpPr txBox="1">
              <a:spLocks/>
            </p:cNvSpPr>
            <p:nvPr/>
          </p:nvSpPr>
          <p:spPr>
            <a:xfrm>
              <a:off x="524504" y="547592"/>
              <a:ext cx="6781800" cy="56659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NI" sz="2400" i="1" dirty="0"/>
                <a:t>2. </a:t>
              </a:r>
              <a:r>
                <a:rPr lang="es-NI" sz="2400" i="1" dirty="0" err="1"/>
                <a:t>Amount</a:t>
              </a:r>
              <a:r>
                <a:rPr lang="es-NI" sz="2400" i="1" dirty="0"/>
                <a:t> of </a:t>
              </a:r>
              <a:r>
                <a:rPr lang="es-NI" sz="2400" i="1" dirty="0" err="1"/>
                <a:t>gold</a:t>
              </a:r>
              <a:r>
                <a:rPr lang="es-NI" sz="2400" i="1" dirty="0"/>
                <a:t> </a:t>
              </a:r>
              <a:r>
                <a:rPr lang="es-NI" sz="2400" i="1" dirty="0" err="1"/>
                <a:t>produced</a:t>
              </a:r>
              <a:endParaRPr lang="es-NI" sz="2400" i="1" dirty="0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5486400" y="483303"/>
              <a:ext cx="1299476" cy="1015295"/>
              <a:chOff x="3904407" y="415128"/>
              <a:chExt cx="1299476" cy="1015295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5163" y="415128"/>
                <a:ext cx="745099" cy="687784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04407" y="666395"/>
                <a:ext cx="745099" cy="687784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8784" y="742640"/>
                <a:ext cx="745099" cy="687783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</p:pic>
        </p:grpSp>
      </p:grpSp>
      <p:sp>
        <p:nvSpPr>
          <p:cNvPr id="26" name="TextBox 25"/>
          <p:cNvSpPr txBox="1"/>
          <p:nvPr/>
        </p:nvSpPr>
        <p:spPr>
          <a:xfrm>
            <a:off x="7770896" y="5641842"/>
            <a:ext cx="1143000" cy="84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101600" dir="2700000" algn="tl" rotWithShape="0">
                    <a:schemeClr val="tx1"/>
                  </a:outerShdw>
                </a:effectLst>
              </a:rPr>
              <a:t>64     g/d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926C4D-70A9-4561-A8F7-BE65FB7FE0CA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EF9193B-55D9-417B-B078-D7A1424E6BD7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6D6908-CF20-43E1-8C6E-1EDDB5DA0C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9E01799-B25F-462F-8CF3-F4849C829A2F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CFDF1EE-8B2B-4214-94CC-1C471F5F91A4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A2B6AB6-4CFE-41FA-8581-89BF69938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683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4" grpId="0"/>
      <p:bldP spid="6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Connector 64"/>
          <p:cNvCxnSpPr/>
          <p:nvPr/>
        </p:nvCxnSpPr>
        <p:spPr>
          <a:xfrm>
            <a:off x="1622103" y="3810782"/>
            <a:ext cx="5521647" cy="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1622103" y="2518889"/>
            <a:ext cx="5807397" cy="580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700" b="1" dirty="0">
                <a:solidFill>
                  <a:srgbClr val="C3A349"/>
                </a:solidFill>
              </a:rPr>
              <a:t>gold production</a:t>
            </a:r>
          </a:p>
          <a:p>
            <a:r>
              <a:rPr lang="en-CA" sz="2700" b="1" dirty="0">
                <a:solidFill>
                  <a:srgbClr val="C3A349"/>
                </a:solidFill>
              </a:rPr>
              <a:t>daily</a:t>
            </a:r>
            <a:endParaRPr lang="en-CA" sz="2700" dirty="0">
              <a:solidFill>
                <a:srgbClr val="C3A349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054028" y="2460554"/>
            <a:ext cx="1007433" cy="875994"/>
            <a:chOff x="5405370" y="2137738"/>
            <a:chExt cx="1343244" cy="1167992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5370" y="2156586"/>
              <a:ext cx="1295400" cy="1149144"/>
            </a:xfrm>
            <a:prstGeom prst="round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</p:spPr>
        </p:pic>
        <p:sp>
          <p:nvSpPr>
            <p:cNvPr id="73" name="TextBox 72"/>
            <p:cNvSpPr txBox="1"/>
            <p:nvPr/>
          </p:nvSpPr>
          <p:spPr>
            <a:xfrm>
              <a:off x="5453214" y="2137738"/>
              <a:ext cx="1295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101600" dir="2700000" algn="tl" rotWithShape="0">
                      <a:schemeClr val="tx1"/>
                    </a:outerShdw>
                  </a:effectLst>
                </a:rPr>
                <a:t>64     g/d 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282252" y="3212733"/>
            <a:ext cx="47975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700" b="1" dirty="0"/>
              <a:t>     300 days worked per year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2252" y="4028354"/>
            <a:ext cx="479755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700" b="1" dirty="0">
                <a:solidFill>
                  <a:srgbClr val="C3A349"/>
                </a:solidFill>
              </a:rPr>
              <a:t>    gold production</a:t>
            </a:r>
          </a:p>
          <a:p>
            <a:r>
              <a:rPr lang="en-CA" sz="2700" b="1" dirty="0">
                <a:solidFill>
                  <a:srgbClr val="C3A349"/>
                </a:solidFill>
              </a:rPr>
              <a:t>    annual</a:t>
            </a:r>
            <a:endParaRPr lang="en-CA" sz="2700" dirty="0">
              <a:solidFill>
                <a:srgbClr val="C3A349"/>
              </a:solidFill>
            </a:endParaRPr>
          </a:p>
          <a:p>
            <a:r>
              <a:rPr lang="en-CA" sz="2700" b="1" dirty="0"/>
              <a:t>    19.2 kg /y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8841" y="4458139"/>
            <a:ext cx="1981318" cy="92333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700" b="1" dirty="0"/>
              <a:t>correct to </a:t>
            </a:r>
          </a:p>
          <a:p>
            <a:pPr algn="ctr"/>
            <a:r>
              <a:rPr lang="en-CA" sz="2700" b="1" dirty="0"/>
              <a:t>100% purity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202923" y="4141656"/>
            <a:ext cx="1000009" cy="863113"/>
            <a:chOff x="5603897" y="4379208"/>
            <a:chExt cx="1333345" cy="1150817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3897" y="4380881"/>
              <a:ext cx="1295400" cy="1149144"/>
            </a:xfrm>
            <a:prstGeom prst="round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</p:spPr>
        </p:pic>
        <p:sp>
          <p:nvSpPr>
            <p:cNvPr id="28" name="TextBox 27"/>
            <p:cNvSpPr txBox="1"/>
            <p:nvPr/>
          </p:nvSpPr>
          <p:spPr>
            <a:xfrm>
              <a:off x="5641842" y="4379208"/>
              <a:ext cx="1295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101600" dir="2700000" algn="tl" rotWithShape="0">
                      <a:schemeClr val="tx1"/>
                    </a:outerShdw>
                  </a:effectLst>
                </a:rPr>
                <a:t>19.2     </a:t>
              </a:r>
              <a:r>
                <a:rPr lang="en-CA" sz="2400" b="1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50800" dist="101600" dir="2700000" algn="tl" rotWithShape="0">
                      <a:schemeClr val="tx1"/>
                    </a:outerShdw>
                  </a:effectLst>
                </a:rPr>
                <a:t>kg/y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E7234F-6E1C-4F16-AB4A-65CE87E88782}"/>
              </a:ext>
            </a:extLst>
          </p:cNvPr>
          <p:cNvGrpSpPr/>
          <p:nvPr/>
        </p:nvGrpSpPr>
        <p:grpSpPr>
          <a:xfrm>
            <a:off x="393378" y="1219728"/>
            <a:ext cx="5086350" cy="761472"/>
            <a:chOff x="524504" y="483303"/>
            <a:chExt cx="6781800" cy="1015295"/>
          </a:xfrm>
        </p:grpSpPr>
        <p:sp>
          <p:nvSpPr>
            <p:cNvPr id="25" name="Title 1">
              <a:extLst>
                <a:ext uri="{FF2B5EF4-FFF2-40B4-BE49-F238E27FC236}">
                  <a16:creationId xmlns:a16="http://schemas.microsoft.com/office/drawing/2014/main" id="{852A14DA-007B-498A-850E-DA6CACC71DA2}"/>
                </a:ext>
              </a:extLst>
            </p:cNvPr>
            <p:cNvSpPr txBox="1">
              <a:spLocks/>
            </p:cNvSpPr>
            <p:nvPr/>
          </p:nvSpPr>
          <p:spPr>
            <a:xfrm>
              <a:off x="524504" y="547592"/>
              <a:ext cx="6781800" cy="56659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NI" sz="2400" i="1" dirty="0"/>
                <a:t>2. </a:t>
              </a:r>
              <a:r>
                <a:rPr lang="es-NI" sz="2400" i="1" dirty="0" err="1"/>
                <a:t>Amount</a:t>
              </a:r>
              <a:r>
                <a:rPr lang="es-NI" sz="2400" i="1" dirty="0"/>
                <a:t> of </a:t>
              </a:r>
              <a:r>
                <a:rPr lang="es-NI" sz="2400" i="1" dirty="0" err="1"/>
                <a:t>gold</a:t>
              </a:r>
              <a:r>
                <a:rPr lang="es-NI" sz="2400" i="1" dirty="0"/>
                <a:t> </a:t>
              </a:r>
              <a:r>
                <a:rPr lang="es-NI" sz="2400" i="1" dirty="0" err="1"/>
                <a:t>produced</a:t>
              </a:r>
              <a:endParaRPr lang="es-NI" sz="2400" i="1" dirty="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2113294-C57A-4766-8D71-984670D4D4CB}"/>
                </a:ext>
              </a:extLst>
            </p:cNvPr>
            <p:cNvGrpSpPr/>
            <p:nvPr/>
          </p:nvGrpSpPr>
          <p:grpSpPr>
            <a:xfrm>
              <a:off x="5486400" y="483303"/>
              <a:ext cx="1299476" cy="1015295"/>
              <a:chOff x="3904407" y="415128"/>
              <a:chExt cx="1299476" cy="1015295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F5C38D8-435C-49F7-82C2-ABEEC74A7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15163" y="415128"/>
                <a:ext cx="745099" cy="687784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7AE0C8D-427F-4404-8AF1-5D0B8B3076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04407" y="666395"/>
                <a:ext cx="745099" cy="687784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70D8F9F-4692-4C22-AF5D-6DE9B722A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58784" y="742640"/>
                <a:ext cx="745099" cy="687783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</p:pic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38D04938-34C1-4B53-B36E-590623F76AC8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BAD2C5-7D5B-4D21-B669-09D4F090F9F2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48A64C2C-3106-4EBA-AB0B-50FEA1C9A553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03693754-1401-4C7E-B66A-9FD1D35AB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7719BAB-42F2-42D8-A34D-A40EC4245D8F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0BC99B9-421C-4189-9BFA-E6DFEABEEB8D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C14C454-B489-4A34-AB82-EF5BE7B40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892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22" grpId="0"/>
      <p:bldP spid="23" grpId="0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581400" y="1447800"/>
            <a:ext cx="26087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Calculate: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Total Processors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bags / site /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Kg ore /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Grade (g/T)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bags / site / </a:t>
            </a:r>
            <a:r>
              <a:rPr lang="en-CA" sz="2400" dirty="0" err="1"/>
              <a:t>yr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Yearly Au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Yearly Au 24 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7737" y="1447800"/>
            <a:ext cx="2590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Answers:</a:t>
            </a:r>
          </a:p>
          <a:p>
            <a:r>
              <a:rPr lang="en-CA" sz="2400" dirty="0"/>
              <a:t>= 8 processors</a:t>
            </a:r>
          </a:p>
          <a:p>
            <a:r>
              <a:rPr lang="en-CA" sz="2400" dirty="0"/>
              <a:t>= 32 bags / d</a:t>
            </a:r>
          </a:p>
          <a:p>
            <a:r>
              <a:rPr lang="en-CA" sz="2400" dirty="0"/>
              <a:t>= 3200 kg / d</a:t>
            </a:r>
          </a:p>
          <a:p>
            <a:r>
              <a:rPr lang="en-CA" sz="2400" dirty="0"/>
              <a:t>= 10 g/t</a:t>
            </a:r>
          </a:p>
          <a:p>
            <a:r>
              <a:rPr lang="en-CA" sz="2400" dirty="0"/>
              <a:t>= 6400 bags / </a:t>
            </a:r>
            <a:r>
              <a:rPr lang="en-CA" sz="2400" dirty="0" err="1"/>
              <a:t>yr</a:t>
            </a:r>
            <a:endParaRPr lang="en-CA" sz="2400" dirty="0"/>
          </a:p>
          <a:p>
            <a:r>
              <a:rPr lang="en-CA" sz="2400" dirty="0"/>
              <a:t>= 6400 g / </a:t>
            </a:r>
            <a:r>
              <a:rPr lang="en-CA" sz="2400" dirty="0" err="1"/>
              <a:t>yr</a:t>
            </a:r>
            <a:endParaRPr lang="en-CA" sz="2400" dirty="0"/>
          </a:p>
          <a:p>
            <a:r>
              <a:rPr lang="en-CA" sz="2400" dirty="0"/>
              <a:t>= 4800 g (24 k) / </a:t>
            </a:r>
            <a:r>
              <a:rPr lang="en-CA" sz="2400" dirty="0" err="1"/>
              <a:t>yr</a:t>
            </a:r>
            <a:endParaRPr lang="en-C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1447800"/>
            <a:ext cx="358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Knowns: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operator each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8 sluices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4 bags / sluice / 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bag = 100 kg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Grade = 1 g / bag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Purity = 18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Work = 200 / </a:t>
            </a:r>
            <a:r>
              <a:rPr lang="en-CA" sz="2400" dirty="0" err="1"/>
              <a:t>yr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Earnings = 1 $ / bag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0141" y="5181600"/>
            <a:ext cx="8436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Compare: Production Estimate vs. Processing Estimate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24 k Au production: 4500 g vs. 4800 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Very close!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48929E-50A3-4431-8097-9BC2644DC046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69AAC7-CF38-41FA-9345-7573E9C3572D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83B377E-6BBD-4399-B9F8-5574D09A0E52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F2670B-C1B1-41F7-B005-82ABAB15D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14D783B-66A6-4177-847F-10DD070B168B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1219078-55F5-431B-8871-7775B22337A6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470864D-0249-4A9A-A460-200D95692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093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5268" y="1143000"/>
            <a:ext cx="8458200" cy="748498"/>
          </a:xfrm>
        </p:spPr>
        <p:txBody>
          <a:bodyPr>
            <a:normAutofit/>
          </a:bodyPr>
          <a:lstStyle/>
          <a:p>
            <a:pPr algn="l"/>
            <a:r>
              <a:rPr lang="en-CA" sz="4000" b="1"/>
              <a:t>Multiple Processing Styles on a site?</a:t>
            </a:r>
            <a:endParaRPr lang="en-CA" sz="40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51" y="1905000"/>
            <a:ext cx="4078077" cy="3733800"/>
          </a:xfrm>
          <a:prstGeom prst="rect">
            <a:avLst/>
          </a:prstGeom>
        </p:spPr>
      </p:pic>
      <p:pic>
        <p:nvPicPr>
          <p:cNvPr id="16" name="Picture 2" descr="C:\Users\slavko\Documents\Work\AGC\Nica Trip Sept 2015\Presentation CSR Can Gov\Images\IMG_20150913_092620.jpg"/>
          <p:cNvPicPr>
            <a:picLocks noChangeAspect="1" noChangeArrowheads="1"/>
          </p:cNvPicPr>
          <p:nvPr/>
        </p:nvPicPr>
        <p:blipFill rotWithShape="1">
          <a:blip r:embed="rId4" cstate="print"/>
          <a:srcRect l="6706" t="7751" r="20821" b="9437"/>
          <a:stretch/>
        </p:blipFill>
        <p:spPr bwMode="auto">
          <a:xfrm flipH="1">
            <a:off x="4419600" y="1916018"/>
            <a:ext cx="4538870" cy="3686088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31427" y="5701301"/>
            <a:ext cx="5407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How many of each system?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Produce estimates for each type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172200" y="3258165"/>
            <a:ext cx="1752600" cy="1313835"/>
            <a:chOff x="6172200" y="3258165"/>
            <a:chExt cx="1752600" cy="1313835"/>
          </a:xfrm>
        </p:grpSpPr>
        <p:sp>
          <p:nvSpPr>
            <p:cNvPr id="18" name="Down Arrow 17"/>
            <p:cNvSpPr/>
            <p:nvPr/>
          </p:nvSpPr>
          <p:spPr>
            <a:xfrm>
              <a:off x="6172200" y="4114800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Down Arrow 18"/>
            <p:cNvSpPr/>
            <p:nvPr/>
          </p:nvSpPr>
          <p:spPr>
            <a:xfrm>
              <a:off x="7543800" y="3258165"/>
              <a:ext cx="381000" cy="457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85800" y="2053836"/>
            <a:ext cx="3048000" cy="2214768"/>
            <a:chOff x="914400" y="2053836"/>
            <a:chExt cx="2631879" cy="2214768"/>
          </a:xfrm>
        </p:grpSpPr>
        <p:sp>
          <p:nvSpPr>
            <p:cNvPr id="13" name="Down Arrow 12"/>
            <p:cNvSpPr/>
            <p:nvPr/>
          </p:nvSpPr>
          <p:spPr>
            <a:xfrm>
              <a:off x="3336035" y="3889257"/>
              <a:ext cx="210244" cy="37934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2421635" y="3833694"/>
              <a:ext cx="210244" cy="37934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914400" y="2053836"/>
              <a:ext cx="2492398" cy="1701087"/>
              <a:chOff x="436332" y="2236717"/>
              <a:chExt cx="4516668" cy="2050202"/>
            </a:xfrm>
            <a:solidFill>
              <a:schemeClr val="tx2">
                <a:lumMod val="20000"/>
                <a:lumOff val="80000"/>
              </a:schemeClr>
            </a:solidFill>
          </p:grpSpPr>
          <p:grpSp>
            <p:nvGrpSpPr>
              <p:cNvPr id="32" name="Group 31"/>
              <p:cNvGrpSpPr/>
              <p:nvPr/>
            </p:nvGrpSpPr>
            <p:grpSpPr>
              <a:xfrm>
                <a:off x="436332" y="2327190"/>
                <a:ext cx="4516668" cy="1959729"/>
                <a:chOff x="588732" y="2327190"/>
                <a:chExt cx="4516668" cy="1959729"/>
              </a:xfrm>
              <a:grpFill/>
            </p:grpSpPr>
            <p:sp>
              <p:nvSpPr>
                <p:cNvPr id="35" name="Down Arrow 14"/>
                <p:cNvSpPr/>
                <p:nvPr/>
              </p:nvSpPr>
              <p:spPr>
                <a:xfrm>
                  <a:off x="588732" y="3829719"/>
                  <a:ext cx="381000" cy="457200"/>
                </a:xfrm>
                <a:prstGeom prst="downArrow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6" name="Down Arrow 15"/>
                <p:cNvSpPr/>
                <p:nvPr/>
              </p:nvSpPr>
              <p:spPr>
                <a:xfrm>
                  <a:off x="4724400" y="2327190"/>
                  <a:ext cx="381000" cy="457200"/>
                </a:xfrm>
                <a:prstGeom prst="downArrow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7" name="Down Arrow 16"/>
                <p:cNvSpPr/>
                <p:nvPr/>
              </p:nvSpPr>
              <p:spPr>
                <a:xfrm>
                  <a:off x="914400" y="3124200"/>
                  <a:ext cx="381000" cy="457200"/>
                </a:xfrm>
                <a:prstGeom prst="downArrow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38" name="Down Arrow 17"/>
                <p:cNvSpPr/>
                <p:nvPr/>
              </p:nvSpPr>
              <p:spPr>
                <a:xfrm>
                  <a:off x="2463647" y="2892990"/>
                  <a:ext cx="381000" cy="457200"/>
                </a:xfrm>
                <a:prstGeom prst="downArrow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33" name="Down Arrow 26"/>
              <p:cNvSpPr/>
              <p:nvPr/>
            </p:nvSpPr>
            <p:spPr>
              <a:xfrm>
                <a:off x="1169541" y="2505889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4" name="Down Arrow 27"/>
              <p:cNvSpPr/>
              <p:nvPr/>
            </p:nvSpPr>
            <p:spPr>
              <a:xfrm>
                <a:off x="1944164" y="2236717"/>
                <a:ext cx="381000" cy="457200"/>
              </a:xfrm>
              <a:prstGeom prst="downArrow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465995C-D884-4AB4-8A9C-FA94C54A3DEE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656D58-2F5A-44AA-A102-9210347D85DA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412983BE-5382-4C41-8E3B-BA8DC5512A9F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E63BB4C-46D2-4163-8289-70967B97ED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E2024E8-FEDA-46DD-85C8-520DDFAEC5BB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1E9EB1A-C00A-4493-BAC7-3C5B91274718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A2E5690-F006-418B-A79B-96098B92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026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/>
              <a:t>Multiple Processing Styles on a site?</a:t>
            </a:r>
            <a:endParaRPr lang="en-CA" sz="40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51" y="1966619"/>
            <a:ext cx="4078077" cy="3940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48200" y="19812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Calculations: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Total Processors = 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Total 24 k production = 4800 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D12D43-C835-4884-AD63-B1D2CAF2D10D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3BE6DC-13E1-44D7-9623-BC95E1246D87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5BDFA73-8293-4915-B411-8F1BB80E4DCD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E7A03D-9C0F-47D8-BC4F-2DED9D142D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A524FCC-9D36-4329-9582-4A6C62D56B76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86990D-5225-42FC-A2B1-F99D6BF28749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7E6EBA-21DD-4032-B028-017CB3B61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495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slavko\Documents\Work\AGC\Nica Trip Sept 2015\Presentation CSR Can Gov\Images\IMG_20150913_092620.jpg"/>
          <p:cNvPicPr>
            <a:picLocks noChangeAspect="1" noChangeArrowheads="1"/>
          </p:cNvPicPr>
          <p:nvPr/>
        </p:nvPicPr>
        <p:blipFill rotWithShape="1">
          <a:blip r:embed="rId3" cstate="print"/>
          <a:srcRect l="6706" t="7751" r="20821" b="9437"/>
          <a:stretch/>
        </p:blipFill>
        <p:spPr bwMode="auto">
          <a:xfrm flipH="1">
            <a:off x="4419600" y="1977637"/>
            <a:ext cx="4538870" cy="388976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20337" y="1905000"/>
            <a:ext cx="358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Knowns: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3 operators each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 </a:t>
            </a:r>
            <a:r>
              <a:rPr lang="en-CA" sz="2400" dirty="0" err="1"/>
              <a:t>rastras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20 bags / </a:t>
            </a:r>
            <a:r>
              <a:rPr lang="en-CA" sz="2400" dirty="0" err="1"/>
              <a:t>rastra</a:t>
            </a:r>
            <a:r>
              <a:rPr lang="en-CA" sz="2400" dirty="0"/>
              <a:t> / 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bag = 100 kg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Grade = 1 g / bag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Purity = 18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Work = 200 / </a:t>
            </a:r>
            <a:r>
              <a:rPr lang="en-CA" sz="2400" dirty="0" err="1"/>
              <a:t>yr</a:t>
            </a:r>
            <a:endParaRPr lang="en-C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0337" y="50218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Calculations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Production = 6000 g / </a:t>
            </a:r>
            <a:r>
              <a:rPr lang="en-CA" sz="2400" dirty="0" err="1"/>
              <a:t>yr</a:t>
            </a:r>
            <a:endParaRPr lang="en-C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err="1"/>
              <a:t>Rastra</a:t>
            </a:r>
            <a:r>
              <a:rPr lang="en-CA" sz="2400" dirty="0"/>
              <a:t> processors = 6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6172200" y="4114800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Down Arrow 17"/>
          <p:cNvSpPr/>
          <p:nvPr/>
        </p:nvSpPr>
        <p:spPr>
          <a:xfrm>
            <a:off x="7543800" y="3258165"/>
            <a:ext cx="381000" cy="4572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62C60A-AB5F-4F2E-85C6-6E209006F8E6}"/>
              </a:ext>
            </a:extLst>
          </p:cNvPr>
          <p:cNvSpPr txBox="1">
            <a:spLocks/>
          </p:cNvSpPr>
          <p:nvPr/>
        </p:nvSpPr>
        <p:spPr>
          <a:xfrm>
            <a:off x="228600" y="1143000"/>
            <a:ext cx="84582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Multiple Processing Styles on a site?</a:t>
            </a:r>
            <a:endParaRPr lang="en-CA" sz="40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DD350C-BF2D-4628-8F0E-F522DBB0E2FE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DD5970-BAD3-46C8-99FA-A8FB88B9D03D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18BB8B0-2D84-4648-8D62-AB1BC34425FE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216091E-154D-4C2A-BD31-E3CDE0627B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968E253-AE7D-44BC-81BF-4DC402A6DC42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3DB388F-A46D-42F6-B3D6-4C179F955FF6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1CF3999-04B5-4641-BE9C-40DB230E9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7233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3658B7-5401-4DDB-A3EE-D6BB20DD2751}"/>
              </a:ext>
            </a:extLst>
          </p:cNvPr>
          <p:cNvSpPr/>
          <p:nvPr/>
        </p:nvSpPr>
        <p:spPr>
          <a:xfrm>
            <a:off x="0" y="6005745"/>
            <a:ext cx="9144000" cy="859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52" y="1966619"/>
            <a:ext cx="4037370" cy="3900782"/>
          </a:xfrm>
          <a:prstGeom prst="rect">
            <a:avLst/>
          </a:prstGeom>
        </p:spPr>
      </p:pic>
      <p:pic>
        <p:nvPicPr>
          <p:cNvPr id="16" name="Picture 2" descr="C:\Users\slavko\Documents\Work\AGC\Nica Trip Sept 2015\Presentation CSR Can Gov\Images\IMG_20150913_092620.jpg"/>
          <p:cNvPicPr>
            <a:picLocks noChangeAspect="1" noChangeArrowheads="1"/>
          </p:cNvPicPr>
          <p:nvPr/>
        </p:nvPicPr>
        <p:blipFill rotWithShape="1">
          <a:blip r:embed="rId4" cstate="print"/>
          <a:srcRect l="6706" t="7751" r="20821" b="9437"/>
          <a:stretch/>
        </p:blipFill>
        <p:spPr bwMode="auto">
          <a:xfrm flipH="1">
            <a:off x="4419600" y="1977637"/>
            <a:ext cx="4538870" cy="388976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67200" y="6005745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Processors = 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24 k Au = 6000 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6005746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Processors = 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24 k Au = 4800 g </a:t>
            </a:r>
          </a:p>
        </p:txBody>
      </p:sp>
      <p:sp>
        <p:nvSpPr>
          <p:cNvPr id="2" name="Plus 1"/>
          <p:cNvSpPr/>
          <p:nvPr/>
        </p:nvSpPr>
        <p:spPr>
          <a:xfrm>
            <a:off x="3124200" y="6096000"/>
            <a:ext cx="641422" cy="6096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Equal 2"/>
          <p:cNvSpPr/>
          <p:nvPr/>
        </p:nvSpPr>
        <p:spPr>
          <a:xfrm>
            <a:off x="6934200" y="6172200"/>
            <a:ext cx="533400" cy="39505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600" y="6034191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    14</a:t>
            </a:r>
          </a:p>
          <a:p>
            <a:r>
              <a:rPr lang="en-CA" sz="2400" b="1" dirty="0"/>
              <a:t>    10800 g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0874B04-9311-4884-916D-617CBE2C75DE}"/>
              </a:ext>
            </a:extLst>
          </p:cNvPr>
          <p:cNvSpPr txBox="1">
            <a:spLocks/>
          </p:cNvSpPr>
          <p:nvPr/>
        </p:nvSpPr>
        <p:spPr>
          <a:xfrm>
            <a:off x="228600" y="1143000"/>
            <a:ext cx="84582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Multiple Processing Styles on a site?</a:t>
            </a:r>
            <a:endParaRPr lang="en-CA" sz="40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9646F8-DF49-4451-8056-E52C25D8EBFC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1040CA-618E-439D-A87F-ED92FE73EBFF}"/>
              </a:ext>
            </a:extLst>
          </p:cNvPr>
          <p:cNvSpPr txBox="1"/>
          <p:nvPr/>
        </p:nvSpPr>
        <p:spPr>
          <a:xfrm>
            <a:off x="1140268" y="669489"/>
            <a:ext cx="719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amount of material processed on site to determine inventory estimates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F7A627-FAF3-42AD-8F70-3F822B7433E4}"/>
              </a:ext>
            </a:extLst>
          </p:cNvPr>
          <p:cNvSpPr txBox="1">
            <a:spLocks/>
          </p:cNvSpPr>
          <p:nvPr/>
        </p:nvSpPr>
        <p:spPr>
          <a:xfrm>
            <a:off x="1143000" y="76200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Processing-based Estimates</a:t>
            </a:r>
            <a:endParaRPr lang="en-CA" sz="4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4B4B6CA-0E3B-4D62-A8AB-C64AD5780D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4845"/>
            <a:ext cx="981190" cy="64335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48FECF9-93CF-4F41-A867-D7597693AD52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F20D82-4395-4BF4-91B0-409E205CA92D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909765F-817A-49D1-A920-0B904606A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557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15E5050-0873-4340-957C-3F349907103A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4724400" y="1425714"/>
            <a:ext cx="41909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Understand: </a:t>
            </a:r>
          </a:p>
          <a:p>
            <a:pPr marL="361950" indent="-190500">
              <a:buFont typeface="Arial" panose="020B0604020202020204" pitchFamily="34" charset="0"/>
              <a:buChar char="•"/>
            </a:pPr>
            <a:r>
              <a:rPr lang="en-CA" sz="2400" dirty="0"/>
              <a:t>earnings per worker</a:t>
            </a:r>
          </a:p>
          <a:p>
            <a:pPr marL="361950" indent="-190500">
              <a:buFont typeface="Arial" panose="020B0604020202020204" pitchFamily="34" charset="0"/>
              <a:buChar char="•"/>
            </a:pPr>
            <a:r>
              <a:rPr lang="en-CA" sz="2400" dirty="0"/>
              <a:t>distribution of revenues</a:t>
            </a:r>
          </a:p>
          <a:p>
            <a:endParaRPr lang="en-CA" sz="2400" dirty="0"/>
          </a:p>
          <a:p>
            <a:r>
              <a:rPr lang="en-CA" sz="2400" b="1" dirty="0"/>
              <a:t>Then:</a:t>
            </a:r>
          </a:p>
          <a:p>
            <a:pPr marL="361950" indent="-190500">
              <a:buFont typeface="Arial" panose="020B0604020202020204" pitchFamily="34" charset="0"/>
              <a:buChar char="•"/>
            </a:pPr>
            <a:r>
              <a:rPr lang="en-CA" sz="2400" dirty="0"/>
              <a:t>If miner population is known, can estimate gold production</a:t>
            </a:r>
          </a:p>
          <a:p>
            <a:pPr marL="361950" indent="-190500">
              <a:buFont typeface="Arial" panose="020B0604020202020204" pitchFamily="34" charset="0"/>
              <a:buChar char="•"/>
            </a:pPr>
            <a:endParaRPr lang="en-CA" sz="1200" dirty="0"/>
          </a:p>
          <a:p>
            <a:pPr marL="361950" indent="-190500">
              <a:buFont typeface="Arial" panose="020B0604020202020204" pitchFamily="34" charset="0"/>
              <a:buChar char="•"/>
            </a:pPr>
            <a:r>
              <a:rPr lang="en-CA" sz="2400" dirty="0"/>
              <a:t>If gold production is known, can estimate miner population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76200" y="5692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i="1" dirty="0"/>
              <a:t>Earnings based estimates provide very useful cross-checks </a:t>
            </a:r>
          </a:p>
          <a:p>
            <a:pPr algn="ctr"/>
            <a:r>
              <a:rPr lang="en-CA" sz="2000" b="1" i="1" dirty="0"/>
              <a:t>for extraction- and processing-based estimates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50" y="424374"/>
            <a:ext cx="867850" cy="612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3548"/>
            <a:ext cx="775548" cy="775548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43000" y="129348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Earnings</a:t>
            </a:r>
            <a:r>
              <a:rPr lang="es-NI" sz="4000" b="1" dirty="0"/>
              <a:t>-</a:t>
            </a:r>
            <a:r>
              <a:rPr lang="es-NI" sz="4000" b="1" dirty="0" err="1"/>
              <a:t>based</a:t>
            </a:r>
            <a:r>
              <a:rPr lang="es-NI" sz="4000" b="1" dirty="0"/>
              <a:t> Estimates</a:t>
            </a:r>
            <a:endParaRPr lang="es-NI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1140268" y="722637"/>
            <a:ext cx="686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earnings and revenue distribution to determine inventory estimates</a:t>
            </a:r>
          </a:p>
        </p:txBody>
      </p:sp>
      <p:pic>
        <p:nvPicPr>
          <p:cNvPr id="22" name="Picture 2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45704"/>
            <a:ext cx="4267200" cy="29090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00F7579-99B7-4C47-9180-F8478F6D88C4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0EE947-DD2D-4ECB-8B0D-058174E0C1AB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2CB3F7D-3072-4F05-B4CE-36F9EB8D1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623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1828800"/>
            <a:ext cx="358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Information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Earnings per miner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Share of earnings amongst workers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of miners OR gold production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70C5AF-5F1E-4FCA-8EA4-3C3DA485A20B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E13CF2-CCDB-4BD6-BDA9-5D0DA6FF38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50" y="424374"/>
            <a:ext cx="867850" cy="612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2D6980-6C4B-4B07-8A1A-E84989965D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3548"/>
            <a:ext cx="775548" cy="77554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8BBC806-6409-463A-9341-7580D71F78EF}"/>
              </a:ext>
            </a:extLst>
          </p:cNvPr>
          <p:cNvSpPr txBox="1">
            <a:spLocks/>
          </p:cNvSpPr>
          <p:nvPr/>
        </p:nvSpPr>
        <p:spPr>
          <a:xfrm>
            <a:off x="1143000" y="129348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Earnings</a:t>
            </a:r>
            <a:r>
              <a:rPr lang="es-NI" sz="4000" b="1" dirty="0"/>
              <a:t>-</a:t>
            </a:r>
            <a:r>
              <a:rPr lang="es-NI" sz="4000" b="1" dirty="0" err="1"/>
              <a:t>based</a:t>
            </a:r>
            <a:r>
              <a:rPr lang="es-NI" sz="4000" b="1" dirty="0"/>
              <a:t> Estimates</a:t>
            </a:r>
            <a:endParaRPr lang="es-NI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3A9D66-54DE-4860-84FA-744078200D91}"/>
              </a:ext>
            </a:extLst>
          </p:cNvPr>
          <p:cNvSpPr txBox="1"/>
          <p:nvPr/>
        </p:nvSpPr>
        <p:spPr>
          <a:xfrm>
            <a:off x="1140268" y="722637"/>
            <a:ext cx="686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earnings and revenue distribution to determine inventory estimates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818B5B3-F297-4065-899C-9B8874B6D755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E83407-DF68-4013-9B6C-77B184E0983B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E182BAE-8527-4D2F-8F5A-1E4728650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715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1373436"/>
            <a:ext cx="75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Known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Miners earn $20/day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Operate 300 days/year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 g Au (24 k) = $40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Au on site = 12 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Miners get 50% gold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Owner gets 25% gold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Pit boss gets 25% gold (pays processors out of this!)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100 miners on site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1400" y="137160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Calculate: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$/miner/</a:t>
            </a:r>
            <a:r>
              <a:rPr lang="en-CA" sz="2400" dirty="0" err="1"/>
              <a:t>yr</a:t>
            </a:r>
            <a:endParaRPr lang="en-CA" sz="2400" dirty="0"/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24 k Au/miner/d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24 k Au/Miner</a:t>
            </a:r>
            <a:r>
              <a:rPr lang="en-CA" sz="2400" b="1" dirty="0"/>
              <a:t>s</a:t>
            </a:r>
            <a:r>
              <a:rPr lang="en-CA" sz="2400" dirty="0"/>
              <a:t>/d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24 k Au/site/d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/>
              <a:t>24 k Au/site/</a:t>
            </a:r>
            <a:r>
              <a:rPr lang="en-CA" sz="2400" dirty="0" err="1"/>
              <a:t>yr</a:t>
            </a:r>
            <a:endParaRPr lang="en-C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1371600"/>
            <a:ext cx="2590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Answers:</a:t>
            </a:r>
          </a:p>
          <a:p>
            <a:r>
              <a:rPr lang="en-CA" sz="2400" dirty="0"/>
              <a:t>= $6000/</a:t>
            </a:r>
            <a:r>
              <a:rPr lang="en-CA" sz="2400" dirty="0" err="1"/>
              <a:t>yr</a:t>
            </a:r>
            <a:endParaRPr lang="en-CA" sz="2400" dirty="0"/>
          </a:p>
          <a:p>
            <a:r>
              <a:rPr lang="en-CA" sz="2400" dirty="0"/>
              <a:t>= 0.5 g / d</a:t>
            </a:r>
          </a:p>
          <a:p>
            <a:r>
              <a:rPr lang="en-CA" sz="2400" dirty="0"/>
              <a:t>= 50 g / d</a:t>
            </a:r>
          </a:p>
          <a:p>
            <a:r>
              <a:rPr lang="en-CA" sz="2400" dirty="0"/>
              <a:t>= 100 g</a:t>
            </a:r>
            <a:r>
              <a:rPr lang="en-CA" sz="2400"/>
              <a:t>/ </a:t>
            </a:r>
            <a:r>
              <a:rPr lang="en-CA" sz="2400" dirty="0"/>
              <a:t>d</a:t>
            </a:r>
          </a:p>
          <a:p>
            <a:r>
              <a:rPr lang="en-CA" sz="2400" dirty="0"/>
              <a:t>= 30000 g / </a:t>
            </a:r>
            <a:r>
              <a:rPr lang="en-CA" sz="2400" dirty="0" err="1"/>
              <a:t>yr</a:t>
            </a:r>
            <a:endParaRPr lang="en-CA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4650036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 10 miners / pit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4200" y="4650036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Can we determine the workforce on this site?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339" y="5178971"/>
            <a:ext cx="4040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10 pits = 10 pit bosses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1 owner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Total 111 workers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33165" y="5667536"/>
            <a:ext cx="6010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This does not include processing workforce!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B7634B-EC9C-4F3E-A0A8-6BC371B3394F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773B67-5650-4998-9C70-6489DA2C13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50" y="424374"/>
            <a:ext cx="867850" cy="612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40C441-184C-4B68-8B8D-F0841FDD55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3548"/>
            <a:ext cx="775548" cy="775548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3C1FACE5-990D-4B8A-BFD5-8546408115A4}"/>
              </a:ext>
            </a:extLst>
          </p:cNvPr>
          <p:cNvSpPr txBox="1">
            <a:spLocks/>
          </p:cNvSpPr>
          <p:nvPr/>
        </p:nvSpPr>
        <p:spPr>
          <a:xfrm>
            <a:off x="1143000" y="129348"/>
            <a:ext cx="6781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Earnings</a:t>
            </a:r>
            <a:r>
              <a:rPr lang="es-NI" sz="4000" b="1" dirty="0"/>
              <a:t>-</a:t>
            </a:r>
            <a:r>
              <a:rPr lang="es-NI" sz="4000" b="1" dirty="0" err="1"/>
              <a:t>based</a:t>
            </a:r>
            <a:r>
              <a:rPr lang="es-NI" sz="4000" b="1" dirty="0"/>
              <a:t> Estimates</a:t>
            </a:r>
            <a:endParaRPr lang="es-NI" sz="4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A10A08-0B52-48FB-8AF0-973196AB756E}"/>
              </a:ext>
            </a:extLst>
          </p:cNvPr>
          <p:cNvSpPr txBox="1"/>
          <p:nvPr/>
        </p:nvSpPr>
        <p:spPr>
          <a:xfrm>
            <a:off x="1140268" y="722637"/>
            <a:ext cx="686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Use earnings and revenue distribution to determine inventory estimates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F0C79BA-DB94-4439-98F6-7780F40DBEF7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CA84128-B7DE-4914-9792-5400556C8FA7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E73FBF3-B786-4364-AB75-33BD4AC89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297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" grpId="0"/>
      <p:bldP spid="3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935823-B94D-413F-B0D8-8DB50D78EB72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2FD19-1863-462F-9E23-6484697A16F7}"/>
              </a:ext>
            </a:extLst>
          </p:cNvPr>
          <p:cNvSpPr txBox="1"/>
          <p:nvPr/>
        </p:nvSpPr>
        <p:spPr>
          <a:xfrm>
            <a:off x="671545" y="1415069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How do we get from site-level information to an estimate for the region?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F1A196-88BB-4899-8DD5-FE67341020D4}"/>
              </a:ext>
            </a:extLst>
          </p:cNvPr>
          <p:cNvGrpSpPr/>
          <p:nvPr/>
        </p:nvGrpSpPr>
        <p:grpSpPr>
          <a:xfrm>
            <a:off x="854314" y="2992956"/>
            <a:ext cx="3478188" cy="3291294"/>
            <a:chOff x="4740719" y="1676400"/>
            <a:chExt cx="4277171" cy="42672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940AE70-7D05-4E67-9D32-759A0CD82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0719" y="1676400"/>
              <a:ext cx="4277171" cy="42672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CDE75C2-FBBD-4A4C-828F-E014EFAFEAC2}"/>
                </a:ext>
              </a:extLst>
            </p:cNvPr>
            <p:cNvSpPr/>
            <p:nvPr/>
          </p:nvSpPr>
          <p:spPr>
            <a:xfrm>
              <a:off x="7524067" y="2667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380C439-AC33-4B67-83FA-57526CAFD696}"/>
                </a:ext>
              </a:extLst>
            </p:cNvPr>
            <p:cNvGrpSpPr/>
            <p:nvPr/>
          </p:nvGrpSpPr>
          <p:grpSpPr>
            <a:xfrm>
              <a:off x="7542628" y="2514600"/>
              <a:ext cx="378912" cy="457200"/>
              <a:chOff x="9568085" y="2667000"/>
              <a:chExt cx="378912" cy="457200"/>
            </a:xfrm>
            <a:solidFill>
              <a:srgbClr val="FF0000"/>
            </a:solidFill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4E509C4-D6CA-4926-AA19-640D12538C7E}"/>
                  </a:ext>
                </a:extLst>
              </p:cNvPr>
              <p:cNvSpPr/>
              <p:nvPr/>
            </p:nvSpPr>
            <p:spPr>
              <a:xfrm>
                <a:off x="9753600" y="30480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23B72AF-D292-4ED7-9C94-22246932B3EA}"/>
                  </a:ext>
                </a:extLst>
              </p:cNvPr>
              <p:cNvSpPr/>
              <p:nvPr/>
            </p:nvSpPr>
            <p:spPr>
              <a:xfrm>
                <a:off x="9607999" y="2667000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92E88A8-01AE-4B0D-82D9-C3EF1ABEFA62}"/>
                  </a:ext>
                </a:extLst>
              </p:cNvPr>
              <p:cNvSpPr/>
              <p:nvPr/>
            </p:nvSpPr>
            <p:spPr>
              <a:xfrm>
                <a:off x="9568085" y="3004067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B577396-0692-4608-9EE9-CD75DD2DD82F}"/>
                  </a:ext>
                </a:extLst>
              </p:cNvPr>
              <p:cNvSpPr/>
              <p:nvPr/>
            </p:nvSpPr>
            <p:spPr>
              <a:xfrm>
                <a:off x="9870797" y="2877457"/>
                <a:ext cx="76200" cy="76200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7686E49-BEE5-40DD-B60F-B178BBA4A8CE}"/>
                </a:ext>
              </a:extLst>
            </p:cNvPr>
            <p:cNvSpPr/>
            <p:nvPr/>
          </p:nvSpPr>
          <p:spPr>
            <a:xfrm>
              <a:off x="7194509" y="2308207"/>
              <a:ext cx="928465" cy="8763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602784E-CF8F-4175-8B16-3D9F99D07367}"/>
                </a:ext>
              </a:extLst>
            </p:cNvPr>
            <p:cNvSpPr/>
            <p:nvPr/>
          </p:nvSpPr>
          <p:spPr>
            <a:xfrm>
              <a:off x="7747193" y="25908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81736C5-1AFB-4EFD-8E99-80BB392A665B}"/>
                </a:ext>
              </a:extLst>
            </p:cNvPr>
            <p:cNvSpPr/>
            <p:nvPr/>
          </p:nvSpPr>
          <p:spPr>
            <a:xfrm>
              <a:off x="7674934" y="2763157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B9259085-F2D6-4548-9513-DF3C9674E19C}"/>
              </a:ext>
            </a:extLst>
          </p:cNvPr>
          <p:cNvSpPr/>
          <p:nvPr/>
        </p:nvSpPr>
        <p:spPr>
          <a:xfrm>
            <a:off x="5268493" y="458789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738087-7FFF-4E23-B5C3-17C9E0C42BE3}"/>
              </a:ext>
            </a:extLst>
          </p:cNvPr>
          <p:cNvGrpSpPr/>
          <p:nvPr/>
        </p:nvGrpSpPr>
        <p:grpSpPr>
          <a:xfrm>
            <a:off x="5287054" y="4435493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954D674-FCFE-483A-B3F5-38D1F6D1C65D}"/>
                </a:ext>
              </a:extLst>
            </p:cNvPr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4FA4D67-F691-4FD8-83D9-B5949C9D93F3}"/>
                </a:ext>
              </a:extLst>
            </p:cNvPr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6A45B35-D12B-4F07-8312-AAB092A08A97}"/>
                </a:ext>
              </a:extLst>
            </p:cNvPr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7FEEE29-F996-4F6D-ADD2-D5F40C517F00}"/>
                </a:ext>
              </a:extLst>
            </p:cNvPr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AFD96A26-DE42-4FCF-BD6A-79BF75B99B62}"/>
              </a:ext>
            </a:extLst>
          </p:cNvPr>
          <p:cNvSpPr/>
          <p:nvPr/>
        </p:nvSpPr>
        <p:spPr>
          <a:xfrm>
            <a:off x="7301135" y="424590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646464D-D5FE-489B-A594-6D28CFB8B3D4}"/>
              </a:ext>
            </a:extLst>
          </p:cNvPr>
          <p:cNvSpPr/>
          <p:nvPr/>
        </p:nvSpPr>
        <p:spPr>
          <a:xfrm>
            <a:off x="5491619" y="451169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EC6E72E-BDA3-46C6-AA7A-7398CE23CB89}"/>
              </a:ext>
            </a:extLst>
          </p:cNvPr>
          <p:cNvSpPr/>
          <p:nvPr/>
        </p:nvSpPr>
        <p:spPr>
          <a:xfrm>
            <a:off x="5419360" y="468405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431F5E7F-901F-4EC6-B524-396A655173AC}"/>
              </a:ext>
            </a:extLst>
          </p:cNvPr>
          <p:cNvSpPr/>
          <p:nvPr/>
        </p:nvSpPr>
        <p:spPr>
          <a:xfrm>
            <a:off x="6317806" y="4435493"/>
            <a:ext cx="580624" cy="457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33719A-9A5D-4CC5-B9CD-01EFB90A052E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36C341A-B0DB-458C-9375-8CC02948FDDF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D611B0B-985E-4F28-97AE-9B4F89254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55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542628" y="2514600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13" name="Oval 1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6" name="Oval 5"/>
          <p:cNvSpPr/>
          <p:nvPr/>
        </p:nvSpPr>
        <p:spPr>
          <a:xfrm>
            <a:off x="7194509" y="2308207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0" name="Group 39"/>
          <p:cNvGrpSpPr/>
          <p:nvPr/>
        </p:nvGrpSpPr>
        <p:grpSpPr>
          <a:xfrm>
            <a:off x="945459" y="2031982"/>
            <a:ext cx="2590800" cy="2362200"/>
            <a:chOff x="1005340" y="2133600"/>
            <a:chExt cx="2590800" cy="2362200"/>
          </a:xfrm>
        </p:grpSpPr>
        <p:sp>
          <p:nvSpPr>
            <p:cNvPr id="3" name="Rounded Rectangle 2"/>
            <p:cNvSpPr/>
            <p:nvPr/>
          </p:nvSpPr>
          <p:spPr>
            <a:xfrm>
              <a:off x="1005340" y="213360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Site Information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05340" y="394335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Regional Estimates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1752600" y="3412276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6" name="Down Arrow 30"/>
            <p:cNvSpPr/>
            <p:nvPr/>
          </p:nvSpPr>
          <p:spPr>
            <a:xfrm>
              <a:off x="2654038" y="3407475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</p:grpSp>
      <p:sp>
        <p:nvSpPr>
          <p:cNvPr id="50" name="Oval 49"/>
          <p:cNvSpPr/>
          <p:nvPr/>
        </p:nvSpPr>
        <p:spPr>
          <a:xfrm>
            <a:off x="3352800" y="3869477"/>
            <a:ext cx="490213" cy="432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0878D35-BDCE-4A46-84DD-A9A5096D1C4B}"/>
              </a:ext>
            </a:extLst>
          </p:cNvPr>
          <p:cNvSpPr/>
          <p:nvPr/>
        </p:nvSpPr>
        <p:spPr>
          <a:xfrm>
            <a:off x="7747193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951C1B7-86B0-45E5-B94A-5D979C9EB442}"/>
              </a:ext>
            </a:extLst>
          </p:cNvPr>
          <p:cNvSpPr/>
          <p:nvPr/>
        </p:nvSpPr>
        <p:spPr>
          <a:xfrm>
            <a:off x="7674934" y="2763157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4D7319D-DDDA-4638-98C2-6579DFF1D042}"/>
              </a:ext>
            </a:extLst>
          </p:cNvPr>
          <p:cNvSpPr/>
          <p:nvPr/>
        </p:nvSpPr>
        <p:spPr>
          <a:xfrm>
            <a:off x="3309192" y="201404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E3C0B9A-30B2-4324-96C0-FA420AA9F0F0}"/>
              </a:ext>
            </a:extLst>
          </p:cNvPr>
          <p:cNvGrpSpPr/>
          <p:nvPr/>
        </p:nvGrpSpPr>
        <p:grpSpPr>
          <a:xfrm>
            <a:off x="3327753" y="1861645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820B4BC-986E-4352-8FFB-F074FC79270F}"/>
                </a:ext>
              </a:extLst>
            </p:cNvPr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07618CB-C31E-4387-B5F6-2F1A3724795B}"/>
                </a:ext>
              </a:extLst>
            </p:cNvPr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3C76595-52E5-46E7-912F-41DBB3C2312B}"/>
                </a:ext>
              </a:extLst>
            </p:cNvPr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A1D99E7-0156-4829-A495-0E6EDC917104}"/>
                </a:ext>
              </a:extLst>
            </p:cNvPr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68" name="Oval 67">
            <a:extLst>
              <a:ext uri="{FF2B5EF4-FFF2-40B4-BE49-F238E27FC236}">
                <a16:creationId xmlns:a16="http://schemas.microsoft.com/office/drawing/2014/main" id="{CE7988D0-65B4-4617-9F92-061640F776D6}"/>
              </a:ext>
            </a:extLst>
          </p:cNvPr>
          <p:cNvSpPr/>
          <p:nvPr/>
        </p:nvSpPr>
        <p:spPr>
          <a:xfrm>
            <a:off x="3532318" y="193784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9E42046-937E-4822-B7DC-6CBB1A4BFDBB}"/>
              </a:ext>
            </a:extLst>
          </p:cNvPr>
          <p:cNvSpPr/>
          <p:nvPr/>
        </p:nvSpPr>
        <p:spPr>
          <a:xfrm>
            <a:off x="3460059" y="2110202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E0E457-907D-4576-80C8-10906C41908C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5D308833-DE21-43E2-80B9-C4378CD80AB9}"/>
              </a:ext>
            </a:extLst>
          </p:cNvPr>
          <p:cNvSpPr txBox="1">
            <a:spLocks/>
          </p:cNvSpPr>
          <p:nvPr/>
        </p:nvSpPr>
        <p:spPr>
          <a:xfrm>
            <a:off x="146926" y="142892"/>
            <a:ext cx="8458200" cy="990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Producing regional estimates </a:t>
            </a:r>
            <a:br>
              <a:rPr lang="en-CA" sz="4000" b="1" dirty="0"/>
            </a:br>
            <a:r>
              <a:rPr lang="en-CA" sz="4000" b="1" dirty="0"/>
              <a:t>from site-level averages:</a:t>
            </a:r>
            <a:endParaRPr lang="en-CA" sz="4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964C6D4-2696-4D3C-8336-D306FF21619D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4264B47-382D-4863-AA4C-99D84E797B62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831E0D4-65F3-41FA-9498-F93F31152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2645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/>
          <p:cNvGrpSpPr/>
          <p:nvPr/>
        </p:nvGrpSpPr>
        <p:grpSpPr>
          <a:xfrm>
            <a:off x="92519" y="2031982"/>
            <a:ext cx="3443740" cy="2362200"/>
            <a:chOff x="152400" y="2133600"/>
            <a:chExt cx="3443740" cy="2362200"/>
          </a:xfrm>
        </p:grpSpPr>
        <p:sp>
          <p:nvSpPr>
            <p:cNvPr id="3" name="Rounded Rectangle 2"/>
            <p:cNvSpPr/>
            <p:nvPr/>
          </p:nvSpPr>
          <p:spPr>
            <a:xfrm>
              <a:off x="1005340" y="213360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Site Information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05340" y="394335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Regional Estimate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1752600" y="3412276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52400" y="2741073"/>
              <a:ext cx="2098881" cy="5343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>
                  <a:solidFill>
                    <a:schemeClr val="tx1"/>
                  </a:solidFill>
                </a:rPr>
                <a:t>All Sites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55962" y="3440668"/>
              <a:ext cx="6094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b="1" i="1" dirty="0">
                  <a:solidFill>
                    <a:srgbClr val="FF0000"/>
                  </a:solidFill>
                </a:rPr>
                <a:t>Add</a:t>
              </a:r>
            </a:p>
          </p:txBody>
        </p:sp>
        <p:sp>
          <p:nvSpPr>
            <p:cNvPr id="36" name="Down Arrow 30"/>
            <p:cNvSpPr/>
            <p:nvPr/>
          </p:nvSpPr>
          <p:spPr>
            <a:xfrm>
              <a:off x="2654038" y="3407475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</p:grpSp>
      <p:sp>
        <p:nvSpPr>
          <p:cNvPr id="41" name="Oval 40"/>
          <p:cNvSpPr/>
          <p:nvPr/>
        </p:nvSpPr>
        <p:spPr>
          <a:xfrm>
            <a:off x="1734434" y="272418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Oval 41"/>
          <p:cNvSpPr/>
          <p:nvPr/>
        </p:nvSpPr>
        <p:spPr>
          <a:xfrm>
            <a:off x="2000250" y="29337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Oval 42"/>
          <p:cNvSpPr/>
          <p:nvPr/>
        </p:nvSpPr>
        <p:spPr>
          <a:xfrm>
            <a:off x="1676400" y="28956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Oval 43"/>
          <p:cNvSpPr/>
          <p:nvPr/>
        </p:nvSpPr>
        <p:spPr>
          <a:xfrm>
            <a:off x="1905000" y="27432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Oval 44"/>
          <p:cNvSpPr/>
          <p:nvPr/>
        </p:nvSpPr>
        <p:spPr>
          <a:xfrm>
            <a:off x="1828800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Oval 48"/>
          <p:cNvSpPr/>
          <p:nvPr/>
        </p:nvSpPr>
        <p:spPr>
          <a:xfrm>
            <a:off x="1828800" y="28575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Oval 49"/>
          <p:cNvSpPr/>
          <p:nvPr/>
        </p:nvSpPr>
        <p:spPr>
          <a:xfrm>
            <a:off x="3352800" y="3869477"/>
            <a:ext cx="490213" cy="432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4E27949-631B-459C-AAAF-75267545194E}"/>
              </a:ext>
            </a:extLst>
          </p:cNvPr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A29FBB-9A63-45D6-A5FE-AC994D7D8449}"/>
              </a:ext>
            </a:extLst>
          </p:cNvPr>
          <p:cNvGrpSpPr/>
          <p:nvPr/>
        </p:nvGrpSpPr>
        <p:grpSpPr>
          <a:xfrm>
            <a:off x="7542628" y="2514600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7F1599B-79E6-4D91-9E24-B1266433E615}"/>
                </a:ext>
              </a:extLst>
            </p:cNvPr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DD7A262-F681-4287-9074-2DA357E90367}"/>
                </a:ext>
              </a:extLst>
            </p:cNvPr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84CFEFA-498B-4FDA-832B-814CDB9AFC66}"/>
                </a:ext>
              </a:extLst>
            </p:cNvPr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F17608F-D17C-4E14-90B9-4E987370EA4C}"/>
                </a:ext>
              </a:extLst>
            </p:cNvPr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6046A399-DD3B-4B38-9AFF-D37DFD6E047B}"/>
              </a:ext>
            </a:extLst>
          </p:cNvPr>
          <p:cNvSpPr/>
          <p:nvPr/>
        </p:nvSpPr>
        <p:spPr>
          <a:xfrm>
            <a:off x="7194509" y="2308207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50D5793-1851-4D9C-99D0-A6DD2BD83759}"/>
              </a:ext>
            </a:extLst>
          </p:cNvPr>
          <p:cNvSpPr/>
          <p:nvPr/>
        </p:nvSpPr>
        <p:spPr>
          <a:xfrm>
            <a:off x="7747193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752A5A4-C10C-41BB-9548-D4A2A07FEDD6}"/>
              </a:ext>
            </a:extLst>
          </p:cNvPr>
          <p:cNvSpPr/>
          <p:nvPr/>
        </p:nvSpPr>
        <p:spPr>
          <a:xfrm>
            <a:off x="7674934" y="2763157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8C43A7-77B0-443F-8046-605F83433886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EB1E71D-74C6-47C9-A3B3-CC984911C32C}"/>
              </a:ext>
            </a:extLst>
          </p:cNvPr>
          <p:cNvSpPr txBox="1">
            <a:spLocks/>
          </p:cNvSpPr>
          <p:nvPr/>
        </p:nvSpPr>
        <p:spPr>
          <a:xfrm>
            <a:off x="146926" y="142892"/>
            <a:ext cx="8458200" cy="990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Producing regional estimates </a:t>
            </a:r>
            <a:br>
              <a:rPr lang="en-CA" sz="4000" b="1" dirty="0"/>
            </a:br>
            <a:r>
              <a:rPr lang="en-CA" sz="4000" b="1" dirty="0"/>
              <a:t>from site-level averages:</a:t>
            </a:r>
            <a:endParaRPr lang="en-CA" sz="4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952426-5B16-45AE-A720-E4736F882512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740AB94-CB6D-45CD-92F7-B8330A822C84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2ABA0A6-5C6A-4922-BADB-CB09AD5CB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4445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/>
          <p:cNvGrpSpPr/>
          <p:nvPr/>
        </p:nvGrpSpPr>
        <p:grpSpPr>
          <a:xfrm>
            <a:off x="92519" y="2031982"/>
            <a:ext cx="4495800" cy="2362200"/>
            <a:chOff x="152400" y="2133600"/>
            <a:chExt cx="4495800" cy="2362200"/>
          </a:xfrm>
        </p:grpSpPr>
        <p:sp>
          <p:nvSpPr>
            <p:cNvPr id="3" name="Rounded Rectangle 2"/>
            <p:cNvSpPr/>
            <p:nvPr/>
          </p:nvSpPr>
          <p:spPr>
            <a:xfrm>
              <a:off x="1005340" y="213360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Site Information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05340" y="394335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Regional Estimate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1752600" y="3412276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367629" y="2743200"/>
              <a:ext cx="2280571" cy="5343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>
                  <a:solidFill>
                    <a:schemeClr val="tx1"/>
                  </a:solidFill>
                </a:rPr>
                <a:t>Select Sites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52400" y="2741073"/>
              <a:ext cx="2098881" cy="5343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>
                  <a:solidFill>
                    <a:schemeClr val="tx1"/>
                  </a:solidFill>
                </a:rPr>
                <a:t>All Sites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55962" y="3440668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i="1" dirty="0"/>
                <a:t>Add</a:t>
              </a:r>
            </a:p>
          </p:txBody>
        </p:sp>
        <p:sp>
          <p:nvSpPr>
            <p:cNvPr id="36" name="Down Arrow 30"/>
            <p:cNvSpPr/>
            <p:nvPr/>
          </p:nvSpPr>
          <p:spPr>
            <a:xfrm>
              <a:off x="2654038" y="3407475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819400" y="3440668"/>
              <a:ext cx="14199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b="1" i="1" dirty="0">
                  <a:solidFill>
                    <a:srgbClr val="FF0000"/>
                  </a:solidFill>
                </a:rPr>
                <a:t>Extrapolate</a:t>
              </a:r>
            </a:p>
          </p:txBody>
        </p:sp>
      </p:grpSp>
      <p:sp>
        <p:nvSpPr>
          <p:cNvPr id="41" name="Oval 40"/>
          <p:cNvSpPr/>
          <p:nvPr/>
        </p:nvSpPr>
        <p:spPr>
          <a:xfrm>
            <a:off x="1734434" y="272418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Oval 41"/>
          <p:cNvSpPr/>
          <p:nvPr/>
        </p:nvSpPr>
        <p:spPr>
          <a:xfrm>
            <a:off x="2000250" y="29337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Oval 42"/>
          <p:cNvSpPr/>
          <p:nvPr/>
        </p:nvSpPr>
        <p:spPr>
          <a:xfrm>
            <a:off x="1676400" y="28956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Oval 43"/>
          <p:cNvSpPr/>
          <p:nvPr/>
        </p:nvSpPr>
        <p:spPr>
          <a:xfrm>
            <a:off x="1905000" y="27432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Oval 44"/>
          <p:cNvSpPr/>
          <p:nvPr/>
        </p:nvSpPr>
        <p:spPr>
          <a:xfrm>
            <a:off x="1828800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Oval 48"/>
          <p:cNvSpPr/>
          <p:nvPr/>
        </p:nvSpPr>
        <p:spPr>
          <a:xfrm>
            <a:off x="1828800" y="28575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Oval 49"/>
          <p:cNvSpPr/>
          <p:nvPr/>
        </p:nvSpPr>
        <p:spPr>
          <a:xfrm>
            <a:off x="3352800" y="3869477"/>
            <a:ext cx="490213" cy="432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A47924F-B816-4463-9C35-D5DCD4C95834}"/>
              </a:ext>
            </a:extLst>
          </p:cNvPr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16D46C0-C38C-49D8-A8E9-89E2A19C352A}"/>
              </a:ext>
            </a:extLst>
          </p:cNvPr>
          <p:cNvSpPr/>
          <p:nvPr/>
        </p:nvSpPr>
        <p:spPr>
          <a:xfrm>
            <a:off x="7263910" y="2297462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FAEF0C3-D856-4E57-860A-E9172FB5FF96}"/>
              </a:ext>
            </a:extLst>
          </p:cNvPr>
          <p:cNvGrpSpPr/>
          <p:nvPr/>
        </p:nvGrpSpPr>
        <p:grpSpPr>
          <a:xfrm>
            <a:off x="7542628" y="2514600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81F658C-448C-47D0-9379-39E17A3589B0}"/>
                </a:ext>
              </a:extLst>
            </p:cNvPr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1707DC4-12F0-4E84-A903-B8C9C5D6892A}"/>
                </a:ext>
              </a:extLst>
            </p:cNvPr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A75BA5F-D14C-4859-8B4C-138F42E6F007}"/>
                </a:ext>
              </a:extLst>
            </p:cNvPr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AC3DAEB-2B09-43C8-B2AB-3A75AE7B3DDF}"/>
                </a:ext>
              </a:extLst>
            </p:cNvPr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CEB7A27E-DD2A-4C5E-BE37-93781904AFAA}"/>
              </a:ext>
            </a:extLst>
          </p:cNvPr>
          <p:cNvSpPr/>
          <p:nvPr/>
        </p:nvSpPr>
        <p:spPr>
          <a:xfrm>
            <a:off x="7747193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9DB13C8-48E8-4F90-94D6-CCA44A0A1EDD}"/>
              </a:ext>
            </a:extLst>
          </p:cNvPr>
          <p:cNvSpPr/>
          <p:nvPr/>
        </p:nvSpPr>
        <p:spPr>
          <a:xfrm>
            <a:off x="7674934" y="2763157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14215F5-3D67-4DE7-94B9-86DD5FC59E89}"/>
              </a:ext>
            </a:extLst>
          </p:cNvPr>
          <p:cNvSpPr/>
          <p:nvPr/>
        </p:nvSpPr>
        <p:spPr>
          <a:xfrm>
            <a:off x="4114800" y="28194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683500F-9697-4990-8D20-4FD171D92A18}"/>
              </a:ext>
            </a:extLst>
          </p:cNvPr>
          <p:cNvGrpSpPr/>
          <p:nvPr/>
        </p:nvGrpSpPr>
        <p:grpSpPr>
          <a:xfrm>
            <a:off x="4133361" y="2667000"/>
            <a:ext cx="378912" cy="457200"/>
            <a:chOff x="9568085" y="2667000"/>
            <a:chExt cx="378912" cy="457200"/>
          </a:xfrm>
          <a:solidFill>
            <a:srgbClr val="FF0000"/>
          </a:solidFill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A1C3534-C699-4730-A049-E7071DAEA0A3}"/>
                </a:ext>
              </a:extLst>
            </p:cNvPr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07D8EF8-A0B9-4283-B5B5-545F31B774B4}"/>
                </a:ext>
              </a:extLst>
            </p:cNvPr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F3D295-B1B0-4403-87CD-8B031189C949}"/>
                </a:ext>
              </a:extLst>
            </p:cNvPr>
            <p:cNvSpPr/>
            <p:nvPr/>
          </p:nvSpPr>
          <p:spPr>
            <a:xfrm>
              <a:off x="9568085" y="300406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98E73C9-3237-4D5E-B2D0-6B873365DE94}"/>
                </a:ext>
              </a:extLst>
            </p:cNvPr>
            <p:cNvSpPr/>
            <p:nvPr/>
          </p:nvSpPr>
          <p:spPr>
            <a:xfrm>
              <a:off x="9870797" y="287745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4CAB841B-71CF-42AB-9F55-F5CE4540F6AD}"/>
              </a:ext>
            </a:extLst>
          </p:cNvPr>
          <p:cNvSpPr/>
          <p:nvPr/>
        </p:nvSpPr>
        <p:spPr>
          <a:xfrm>
            <a:off x="4337926" y="27432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712B931-9542-4A7A-A706-E4132A49B639}"/>
              </a:ext>
            </a:extLst>
          </p:cNvPr>
          <p:cNvSpPr/>
          <p:nvPr/>
        </p:nvSpPr>
        <p:spPr>
          <a:xfrm>
            <a:off x="4265667" y="2915557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1B3BDB9-1CC4-4101-ACC8-A18AB1CC0295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5564BD39-694D-4F26-8AA2-BCB2EA7A2A36}"/>
              </a:ext>
            </a:extLst>
          </p:cNvPr>
          <p:cNvSpPr txBox="1">
            <a:spLocks/>
          </p:cNvSpPr>
          <p:nvPr/>
        </p:nvSpPr>
        <p:spPr>
          <a:xfrm>
            <a:off x="146926" y="142892"/>
            <a:ext cx="8458200" cy="990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Producing regional estimates </a:t>
            </a:r>
            <a:br>
              <a:rPr lang="en-CA" sz="4000" b="1" dirty="0"/>
            </a:br>
            <a:r>
              <a:rPr lang="en-CA" sz="4000" b="1" dirty="0"/>
              <a:t>from site-level averages:</a:t>
            </a:r>
            <a:endParaRPr lang="en-CA" sz="40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980F908-DDC6-4971-BC1F-0F471A75A728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FFAD9AA-A149-41E4-9871-8D4EB56EFAC8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90E33CA-727A-4C31-ABEA-C35ACFF74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6577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228599" y="3733800"/>
            <a:ext cx="44196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What are these regional </a:t>
            </a:r>
            <a:r>
              <a:rPr lang="en-CA" sz="2400" b="1" i="1" u="sng" dirty="0">
                <a:solidFill>
                  <a:schemeClr val="accent2">
                    <a:lumMod val="75000"/>
                  </a:schemeClr>
                </a:solidFill>
              </a:rPr>
              <a:t>knowns</a:t>
            </a:r>
            <a:r>
              <a:rPr lang="en-CA" sz="2400" b="1" dirty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Regional gold production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Regional miner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and size of sites (production or population)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of pits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of processing systems</a:t>
            </a: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28599" y="-65446"/>
            <a:ext cx="8458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Producing regional estimates </a:t>
            </a:r>
            <a:br>
              <a:rPr lang="en-CA" sz="4000" b="1" dirty="0"/>
            </a:br>
            <a:r>
              <a:rPr lang="en-CA" sz="4000" b="1" dirty="0"/>
              <a:t>from site-level averages:</a:t>
            </a:r>
            <a:endParaRPr lang="en-CA" sz="4000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719" y="1676400"/>
            <a:ext cx="4277171" cy="4267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1" name="Oval 40"/>
          <p:cNvSpPr/>
          <p:nvPr/>
        </p:nvSpPr>
        <p:spPr>
          <a:xfrm>
            <a:off x="7524067" y="26670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2" name="Group 41"/>
          <p:cNvGrpSpPr/>
          <p:nvPr/>
        </p:nvGrpSpPr>
        <p:grpSpPr>
          <a:xfrm>
            <a:off x="7281402" y="2514600"/>
            <a:ext cx="637730" cy="457200"/>
            <a:chOff x="9453785" y="2667000"/>
            <a:chExt cx="637730" cy="457200"/>
          </a:xfrm>
        </p:grpSpPr>
        <p:sp>
          <p:nvSpPr>
            <p:cNvPr id="43" name="Oval 4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7" name="Oval 46"/>
          <p:cNvSpPr/>
          <p:nvPr/>
        </p:nvSpPr>
        <p:spPr>
          <a:xfrm>
            <a:off x="7059834" y="238125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8" name="Group 47"/>
          <p:cNvGrpSpPr/>
          <p:nvPr/>
        </p:nvGrpSpPr>
        <p:grpSpPr>
          <a:xfrm>
            <a:off x="7168916" y="2579097"/>
            <a:ext cx="609600" cy="478428"/>
            <a:chOff x="9753600" y="3483972"/>
            <a:chExt cx="609600" cy="478428"/>
          </a:xfrm>
        </p:grpSpPr>
        <p:sp>
          <p:nvSpPr>
            <p:cNvPr id="49" name="Oval 48"/>
            <p:cNvSpPr/>
            <p:nvPr/>
          </p:nvSpPr>
          <p:spPr>
            <a:xfrm flipH="1" flipV="1">
              <a:off x="10287000" y="3733799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0" name="Oval 49"/>
            <p:cNvSpPr/>
            <p:nvPr/>
          </p:nvSpPr>
          <p:spPr>
            <a:xfrm flipH="1" flipV="1">
              <a:off x="10058400" y="3688080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1" name="Oval 50"/>
            <p:cNvSpPr/>
            <p:nvPr/>
          </p:nvSpPr>
          <p:spPr>
            <a:xfrm flipH="1" flipV="1">
              <a:off x="10145486" y="3886200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2" name="Oval 51"/>
            <p:cNvSpPr/>
            <p:nvPr/>
          </p:nvSpPr>
          <p:spPr>
            <a:xfrm flipH="1" flipV="1">
              <a:off x="10225315" y="3539490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3" name="Oval 52"/>
            <p:cNvSpPr/>
            <p:nvPr/>
          </p:nvSpPr>
          <p:spPr>
            <a:xfrm flipH="1" flipV="1">
              <a:off x="10054771" y="3881482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4" name="Oval 53"/>
            <p:cNvSpPr/>
            <p:nvPr/>
          </p:nvSpPr>
          <p:spPr>
            <a:xfrm flipH="1" flipV="1">
              <a:off x="9905999" y="3483972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5" name="Oval 54"/>
            <p:cNvSpPr/>
            <p:nvPr/>
          </p:nvSpPr>
          <p:spPr>
            <a:xfrm flipH="1" flipV="1">
              <a:off x="9753600" y="3916681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6" name="Oval 55"/>
            <p:cNvSpPr/>
            <p:nvPr/>
          </p:nvSpPr>
          <p:spPr>
            <a:xfrm flipH="1" flipV="1">
              <a:off x="9829800" y="3657600"/>
              <a:ext cx="76200" cy="45719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55149" y="1447800"/>
            <a:ext cx="4316851" cy="2133600"/>
            <a:chOff x="152400" y="1447800"/>
            <a:chExt cx="4316851" cy="2133600"/>
          </a:xfrm>
        </p:grpSpPr>
        <p:sp>
          <p:nvSpPr>
            <p:cNvPr id="61" name="Oval 60"/>
            <p:cNvSpPr/>
            <p:nvPr/>
          </p:nvSpPr>
          <p:spPr>
            <a:xfrm>
              <a:off x="2914650" y="2244794"/>
              <a:ext cx="914400" cy="5080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52400" y="1447800"/>
              <a:ext cx="4316851" cy="2133600"/>
              <a:chOff x="114300" y="1524000"/>
              <a:chExt cx="4316851" cy="2133600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28600" y="1600200"/>
                <a:ext cx="4147916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i="1" dirty="0">
                    <a:solidFill>
                      <a:schemeClr val="accent2">
                        <a:lumMod val="75000"/>
                      </a:schemeClr>
                    </a:solidFill>
                  </a:rPr>
                  <a:t>Extrapolation:</a:t>
                </a:r>
              </a:p>
              <a:p>
                <a:endParaRPr lang="en-CA" sz="200" dirty="0"/>
              </a:p>
              <a:p>
                <a:r>
                  <a:rPr lang="en-CA" sz="2400" dirty="0"/>
                  <a:t>Combine your key site averages, with a </a:t>
                </a:r>
                <a:r>
                  <a:rPr lang="en-CA" sz="2400" b="1" i="1" dirty="0">
                    <a:solidFill>
                      <a:schemeClr val="accent2">
                        <a:lumMod val="75000"/>
                      </a:schemeClr>
                    </a:solidFill>
                  </a:rPr>
                  <a:t>known</a:t>
                </a:r>
                <a:r>
                  <a:rPr lang="en-CA" sz="2400" dirty="0"/>
                  <a:t> for the region to allow extrapolation to the region.</a:t>
                </a: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114300" y="1524000"/>
                <a:ext cx="4316851" cy="2133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9307A5E-29BD-44B0-8976-0DE998063046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2832198-BF3A-430D-86E4-E7B02AEFB524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A668480-B135-4DCB-A2E3-252DD3CE2F60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1132FD9-C186-48D1-98B9-B74FBCC60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36706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228599" y="3733800"/>
            <a:ext cx="44196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u="sng" dirty="0"/>
              <a:t>What are these regional </a:t>
            </a:r>
            <a:r>
              <a:rPr lang="en-CA" sz="2400" b="1" i="1" u="sng" dirty="0">
                <a:solidFill>
                  <a:schemeClr val="accent2">
                    <a:lumMod val="75000"/>
                  </a:schemeClr>
                </a:solidFill>
              </a:rPr>
              <a:t>knowns</a:t>
            </a:r>
            <a:r>
              <a:rPr lang="en-CA" sz="2400" b="1" dirty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Regional gold production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Regional miner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and size of sites (production or population)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of pits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Number of processing systems</a:t>
            </a: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28599" y="-76200"/>
            <a:ext cx="8458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Producing regional estimates </a:t>
            </a:r>
            <a:br>
              <a:rPr lang="en-CA" sz="4000" b="1" dirty="0"/>
            </a:br>
            <a:r>
              <a:rPr lang="en-CA" sz="4000" b="1" dirty="0"/>
              <a:t>from </a:t>
            </a:r>
            <a:r>
              <a:rPr lang="en-CA" sz="4000" b="1"/>
              <a:t>site-level estimates:</a:t>
            </a:r>
            <a:endParaRPr lang="en-CA" sz="4000" dirty="0"/>
          </a:p>
        </p:txBody>
      </p:sp>
      <p:grpSp>
        <p:nvGrpSpPr>
          <p:cNvPr id="5" name="Group 4"/>
          <p:cNvGrpSpPr/>
          <p:nvPr/>
        </p:nvGrpSpPr>
        <p:grpSpPr>
          <a:xfrm>
            <a:off x="255149" y="1447800"/>
            <a:ext cx="4316851" cy="2133600"/>
            <a:chOff x="140849" y="1431994"/>
            <a:chExt cx="4316851" cy="2133600"/>
          </a:xfrm>
        </p:grpSpPr>
        <p:sp>
          <p:nvSpPr>
            <p:cNvPr id="61" name="Oval 60"/>
            <p:cNvSpPr/>
            <p:nvPr/>
          </p:nvSpPr>
          <p:spPr>
            <a:xfrm>
              <a:off x="2914650" y="2244794"/>
              <a:ext cx="914400" cy="5080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40849" y="1431994"/>
              <a:ext cx="4316851" cy="2133600"/>
              <a:chOff x="114300" y="1524000"/>
              <a:chExt cx="4316851" cy="2133600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28600" y="1600200"/>
                <a:ext cx="4147916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400" b="1" i="1" dirty="0">
                    <a:solidFill>
                      <a:schemeClr val="accent2">
                        <a:lumMod val="75000"/>
                      </a:schemeClr>
                    </a:solidFill>
                  </a:rPr>
                  <a:t>Extrapolation:</a:t>
                </a:r>
              </a:p>
              <a:p>
                <a:endParaRPr lang="en-CA" sz="200" dirty="0"/>
              </a:p>
              <a:p>
                <a:r>
                  <a:rPr lang="en-CA" sz="2400" dirty="0"/>
                  <a:t>Combine your key site averages, with a </a:t>
                </a:r>
                <a:r>
                  <a:rPr lang="en-CA" sz="2400" b="1" i="1" dirty="0">
                    <a:solidFill>
                      <a:schemeClr val="accent2">
                        <a:lumMod val="75000"/>
                      </a:schemeClr>
                    </a:solidFill>
                  </a:rPr>
                  <a:t>known</a:t>
                </a:r>
                <a:r>
                  <a:rPr lang="en-CA" sz="2400" dirty="0"/>
                  <a:t> for the region to allow extrapolation to the region.</a:t>
                </a: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114300" y="1524000"/>
                <a:ext cx="4316851" cy="2133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5029200" y="1447800"/>
            <a:ext cx="3887458" cy="4459873"/>
          </a:xfrm>
          <a:prstGeom prst="snip1Rect">
            <a:avLst/>
          </a:prstGeom>
          <a:solidFill>
            <a:srgbClr val="92D050"/>
          </a:solidFill>
        </p:spPr>
        <p:txBody>
          <a:bodyPr wrap="square" tIns="0" rtlCol="0">
            <a:spAutoFit/>
          </a:bodyPr>
          <a:lstStyle/>
          <a:p>
            <a:r>
              <a:rPr lang="en-CA" sz="2200" i="1" dirty="0"/>
              <a:t>Example:</a:t>
            </a:r>
          </a:p>
          <a:p>
            <a:r>
              <a:rPr lang="en-CA" sz="2200" i="1" dirty="0"/>
              <a:t>From processing-based estimate, each sluice produces 1.2 kg of 24K gold per year.</a:t>
            </a:r>
          </a:p>
          <a:p>
            <a:endParaRPr lang="en-CA" sz="1200" i="1" dirty="0"/>
          </a:p>
          <a:p>
            <a:r>
              <a:rPr lang="en-CA" sz="2200" b="1" dirty="0"/>
              <a:t>Regional known:</a:t>
            </a:r>
            <a:endParaRPr lang="en-CA" sz="1200" b="1" dirty="0"/>
          </a:p>
          <a:p>
            <a:r>
              <a:rPr lang="en-CA" sz="2200" b="1" dirty="0"/>
              <a:t>Regional hub has a registry of all sluices in the region. The total is </a:t>
            </a:r>
            <a:r>
              <a:rPr lang="en-CA" sz="2200" b="1" dirty="0">
                <a:solidFill>
                  <a:srgbClr val="006600"/>
                </a:solidFill>
              </a:rPr>
              <a:t>230 sluices</a:t>
            </a:r>
            <a:r>
              <a:rPr lang="en-CA" sz="2200" b="1" dirty="0"/>
              <a:t>.</a:t>
            </a:r>
          </a:p>
          <a:p>
            <a:endParaRPr lang="en-CA" sz="1200" i="1" dirty="0"/>
          </a:p>
          <a:p>
            <a:r>
              <a:rPr lang="en-CA" sz="2200" i="1" dirty="0"/>
              <a:t>1.2 kg/sluice/y  x  </a:t>
            </a:r>
            <a:r>
              <a:rPr lang="en-CA" sz="2200" b="1" dirty="0">
                <a:solidFill>
                  <a:srgbClr val="006600"/>
                </a:solidFill>
              </a:rPr>
              <a:t>230 sluices</a:t>
            </a:r>
          </a:p>
          <a:p>
            <a:r>
              <a:rPr lang="en-CA" sz="2200" i="1" dirty="0"/>
              <a:t>= 276 kg Au /y for the region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45CD97-159B-4C13-A4A4-7EEDCF9D7599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3FE52A-78E7-4483-8B86-15E12B31CD97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8A1BF0D-B4BF-4AC0-BA25-B6D13E17C6F7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B75EEB7-033E-4D40-9B38-EA4BB5AA2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2750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16002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Example: Average Regional Ore Grade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7777" y="2392501"/>
            <a:ext cx="3414623" cy="35394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3200" dirty="0"/>
              <a:t>Site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Survey 5 miners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Miner 1: 10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Miner 2: 12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Miner 3: 8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Miner 4: 5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Miner 5: 15 g/T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/>
              <a:t>Site 1 Average</a:t>
            </a:r>
            <a:r>
              <a:rPr lang="en-CA" sz="2400" dirty="0"/>
              <a:t>: 10 g/T</a:t>
            </a:r>
          </a:p>
          <a:p>
            <a:r>
              <a:rPr lang="en-CA" sz="1600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3538" y="2392501"/>
            <a:ext cx="429390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5 Sites Visited (averages)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Site 1: 10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Site 2: 20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Site 3: 30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Site 4: 20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Site 5: 20 g/T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/>
              <a:t>Regional Average</a:t>
            </a:r>
            <a:r>
              <a:rPr lang="en-CA" sz="2400" dirty="0"/>
              <a:t>: 20 g/T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8A5393-E95F-4C1D-B593-E6CCE39384D0}"/>
              </a:ext>
            </a:extLst>
          </p:cNvPr>
          <p:cNvSpPr/>
          <p:nvPr/>
        </p:nvSpPr>
        <p:spPr>
          <a:xfrm>
            <a:off x="6172200" y="0"/>
            <a:ext cx="2895600" cy="790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B11F366-23AA-41CB-AC46-0183A658E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04800"/>
            <a:ext cx="64770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Extrapolating using averages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ACC2E3-112F-4EE8-A6A3-9E04E72F6605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A21F5F-9EE6-4051-9FDC-FF9837886E61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F8A57A-CFDE-4C1D-A4F3-0FE971048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5038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548" y="2057400"/>
            <a:ext cx="4277171" cy="42672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7507748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6" name="Group 15"/>
          <p:cNvGrpSpPr/>
          <p:nvPr/>
        </p:nvGrpSpPr>
        <p:grpSpPr>
          <a:xfrm>
            <a:off x="7265083" y="2819400"/>
            <a:ext cx="637730" cy="457200"/>
            <a:chOff x="9453785" y="2667000"/>
            <a:chExt cx="637730" cy="457200"/>
          </a:xfrm>
        </p:grpSpPr>
        <p:sp>
          <p:nvSpPr>
            <p:cNvPr id="17" name="Oval 16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Oval 17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Oval 18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Oval 19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1" name="Oval 20"/>
          <p:cNvSpPr/>
          <p:nvPr/>
        </p:nvSpPr>
        <p:spPr>
          <a:xfrm>
            <a:off x="7043515" y="2686050"/>
            <a:ext cx="928465" cy="876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Oval 30"/>
          <p:cNvSpPr/>
          <p:nvPr/>
        </p:nvSpPr>
        <p:spPr>
          <a:xfrm>
            <a:off x="7419297" y="3067957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2" name="Group 31"/>
          <p:cNvGrpSpPr/>
          <p:nvPr/>
        </p:nvGrpSpPr>
        <p:grpSpPr>
          <a:xfrm>
            <a:off x="7176632" y="2915557"/>
            <a:ext cx="637730" cy="457200"/>
            <a:chOff x="9453785" y="2667000"/>
            <a:chExt cx="637730" cy="457200"/>
          </a:xfrm>
        </p:grpSpPr>
        <p:sp>
          <p:nvSpPr>
            <p:cNvPr id="33" name="Oval 32"/>
            <p:cNvSpPr/>
            <p:nvPr/>
          </p:nvSpPr>
          <p:spPr>
            <a:xfrm>
              <a:off x="9753600" y="3048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Oval 33"/>
            <p:cNvSpPr/>
            <p:nvPr/>
          </p:nvSpPr>
          <p:spPr>
            <a:xfrm>
              <a:off x="9607999" y="26670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Oval 34"/>
            <p:cNvSpPr/>
            <p:nvPr/>
          </p:nvSpPr>
          <p:spPr>
            <a:xfrm>
              <a:off x="9453785" y="29718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Oval 35"/>
            <p:cNvSpPr/>
            <p:nvPr/>
          </p:nvSpPr>
          <p:spPr>
            <a:xfrm>
              <a:off x="10015315" y="2991757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1668" y="1447800"/>
            <a:ext cx="571210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Processing capacity known</a:t>
            </a:r>
          </a:p>
          <a:p>
            <a:r>
              <a:rPr lang="en-CA" sz="1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10 processing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0000"/>
                </a:solidFill>
              </a:rPr>
              <a:t>1 T/d treated by each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0000"/>
                </a:solidFill>
              </a:rPr>
              <a:t>Active 100 d/</a:t>
            </a:r>
            <a:r>
              <a:rPr lang="en-CA" sz="2400" dirty="0" err="1">
                <a:solidFill>
                  <a:srgbClr val="FF0000"/>
                </a:solidFill>
              </a:rPr>
              <a:t>yr</a:t>
            </a:r>
            <a:endParaRPr lang="en-CA" sz="24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0000"/>
                </a:solidFill>
              </a:rPr>
              <a:t>Regional Grade = 20 g/T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0000"/>
                </a:solidFill>
              </a:rPr>
              <a:t>3 processors per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rgbClr val="FF0000"/>
                </a:solidFill>
              </a:rPr>
              <a:t>1 Miner extracts 0.5 T/d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>
              <a:solidFill>
                <a:srgbClr val="FF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b="1" dirty="0"/>
              <a:t>Au production: 20000 g/</a:t>
            </a:r>
            <a:r>
              <a:rPr lang="en-CA" sz="2400" b="1" dirty="0" err="1"/>
              <a:t>yr</a:t>
            </a:r>
            <a:endParaRPr lang="en-CA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b="1" dirty="0"/>
              <a:t>Processor workforce: 30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b="1" dirty="0"/>
              <a:t>Miner workforce: 20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b="1" dirty="0"/>
              <a:t>Total Workforce: 50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64770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Extrapolating using averages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DF02A6-CF35-4676-8525-8F83338222A6}"/>
              </a:ext>
            </a:extLst>
          </p:cNvPr>
          <p:cNvSpPr/>
          <p:nvPr/>
        </p:nvSpPr>
        <p:spPr>
          <a:xfrm>
            <a:off x="6477000" y="0"/>
            <a:ext cx="2667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635693-53B9-41B9-86FA-D3497B4A1471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CAC9D5-3C18-492A-909B-60CF054BA385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DEA010D-A980-4FA1-9253-7FCBCF863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712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1940" y="2706469"/>
            <a:ext cx="4629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/>
              <a:t>Many different options!</a:t>
            </a:r>
          </a:p>
        </p:txBody>
      </p:sp>
    </p:spTree>
    <p:extLst>
      <p:ext uri="{BB962C8B-B14F-4D97-AF65-F5344CB8AC3E}">
        <p14:creationId xmlns:p14="http://schemas.microsoft.com/office/powerpoint/2010/main" val="3749370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55638" y="-7374"/>
            <a:ext cx="8610600" cy="1185573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Cross-check extrapolations </a:t>
            </a:r>
            <a:br>
              <a:rPr lang="en-CA" sz="4000" b="1" dirty="0"/>
            </a:br>
            <a:r>
              <a:rPr lang="en-CA" sz="4000" b="1" dirty="0"/>
              <a:t>where possible!</a:t>
            </a:r>
            <a:endParaRPr lang="en-CA" sz="4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918" y="1327294"/>
            <a:ext cx="3009900" cy="3002884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472354" y="2057399"/>
            <a:ext cx="568503" cy="514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TextBox 36"/>
          <p:cNvSpPr txBox="1"/>
          <p:nvPr/>
        </p:nvSpPr>
        <p:spPr>
          <a:xfrm>
            <a:off x="199103" y="1395680"/>
            <a:ext cx="42792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Buying house reports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Gold buying house suggests 18000 g/</a:t>
            </a:r>
            <a:r>
              <a:rPr lang="en-CA" sz="2400" dirty="0" err="1"/>
              <a:t>yr</a:t>
            </a:r>
            <a:r>
              <a:rPr lang="en-CA" sz="2400" dirty="0"/>
              <a:t> from this region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2936600"/>
            <a:ext cx="472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Worker earnings estimate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Workers report $15,000 / </a:t>
            </a:r>
            <a:r>
              <a:rPr lang="en-CA" sz="2400" dirty="0" err="1"/>
              <a:t>yr</a:t>
            </a:r>
            <a:endParaRPr lang="en-CA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1 g Au = $40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50 workers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Worker earning/</a:t>
            </a:r>
            <a:r>
              <a:rPr lang="en-CA" sz="2400" dirty="0" err="1"/>
              <a:t>yr</a:t>
            </a:r>
            <a:r>
              <a:rPr lang="en-CA" sz="2400" dirty="0"/>
              <a:t> = $600,000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Regional Au = 18,750 g/</a:t>
            </a:r>
            <a:r>
              <a:rPr lang="en-CA" sz="2400" dirty="0" err="1"/>
              <a:t>yr</a:t>
            </a:r>
            <a:endParaRPr lang="en-CA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228600" y="5478264"/>
            <a:ext cx="5867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Processing estimate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Processing extrapolation = 20000 g/</a:t>
            </a:r>
            <a:r>
              <a:rPr lang="en-CA" sz="2400" dirty="0" err="1"/>
              <a:t>yr</a:t>
            </a:r>
            <a:r>
              <a:rPr lang="en-CA" sz="2400" dirty="0"/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4A30B36-68F3-484B-B08A-19F158DD21CE}"/>
              </a:ext>
            </a:extLst>
          </p:cNvPr>
          <p:cNvGrpSpPr/>
          <p:nvPr/>
        </p:nvGrpSpPr>
        <p:grpSpPr>
          <a:xfrm>
            <a:off x="6172200" y="4454898"/>
            <a:ext cx="2307000" cy="2098302"/>
            <a:chOff x="3179400" y="618147"/>
            <a:chExt cx="5431200" cy="432452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4ED8B41-EDCE-488E-9F0E-116444C4596A}"/>
                </a:ext>
              </a:extLst>
            </p:cNvPr>
            <p:cNvSpPr/>
            <p:nvPr/>
          </p:nvSpPr>
          <p:spPr>
            <a:xfrm>
              <a:off x="5730600" y="2062670"/>
              <a:ext cx="2880000" cy="2880000"/>
            </a:xfrm>
            <a:prstGeom prst="ellipse">
              <a:avLst/>
            </a:prstGeom>
            <a:solidFill>
              <a:schemeClr val="accent1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F9E19DB-204C-4999-8B27-3EAD9DF670F4}"/>
                </a:ext>
              </a:extLst>
            </p:cNvPr>
            <p:cNvSpPr/>
            <p:nvPr/>
          </p:nvSpPr>
          <p:spPr>
            <a:xfrm>
              <a:off x="3179400" y="2016755"/>
              <a:ext cx="2880000" cy="2880000"/>
            </a:xfrm>
            <a:prstGeom prst="ellipse">
              <a:avLst/>
            </a:prstGeom>
            <a:solidFill>
              <a:srgbClr val="00B05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325794D-03B2-43B4-BAB1-0B5CE6D12FBD}"/>
                </a:ext>
              </a:extLst>
            </p:cNvPr>
            <p:cNvSpPr/>
            <p:nvPr/>
          </p:nvSpPr>
          <p:spPr>
            <a:xfrm>
              <a:off x="4498812" y="618147"/>
              <a:ext cx="2880000" cy="2880000"/>
            </a:xfrm>
            <a:prstGeom prst="ellipse">
              <a:avLst/>
            </a:prstGeom>
            <a:solidFill>
              <a:srgbClr val="FFFF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67089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2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2A768-23E6-4F47-8854-01F94B113DB9}"/>
              </a:ext>
            </a:extLst>
          </p:cNvPr>
          <p:cNvSpPr/>
          <p:nvPr/>
        </p:nvSpPr>
        <p:spPr>
          <a:xfrm>
            <a:off x="0" y="891397"/>
            <a:ext cx="9144000" cy="596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/>
          <p:cNvSpPr/>
          <p:nvPr/>
        </p:nvSpPr>
        <p:spPr>
          <a:xfrm>
            <a:off x="6218616" y="196882"/>
            <a:ext cx="2925384" cy="717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11430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If different, why? Investigate.</a:t>
            </a:r>
            <a:endParaRPr lang="es-NI" sz="4000" dirty="0"/>
          </a:p>
        </p:txBody>
      </p:sp>
      <p:sp>
        <p:nvSpPr>
          <p:cNvPr id="4" name="AutoShape 4" descr="Image result for clip art perso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43" name="Group 42"/>
          <p:cNvGrpSpPr/>
          <p:nvPr/>
        </p:nvGrpSpPr>
        <p:grpSpPr>
          <a:xfrm>
            <a:off x="-397136" y="914400"/>
            <a:ext cx="3129060" cy="2546354"/>
            <a:chOff x="-72597" y="1010649"/>
            <a:chExt cx="3749090" cy="310087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97" y="1811519"/>
              <a:ext cx="2402156" cy="2300000"/>
            </a:xfrm>
            <a:prstGeom prst="rect">
              <a:avLst/>
            </a:prstGeom>
          </p:spPr>
        </p:pic>
        <p:sp>
          <p:nvSpPr>
            <p:cNvPr id="42" name="Speech Bubble: Oval 41"/>
            <p:cNvSpPr/>
            <p:nvPr/>
          </p:nvSpPr>
          <p:spPr>
            <a:xfrm>
              <a:off x="1563698" y="1010649"/>
              <a:ext cx="2112795" cy="1636804"/>
            </a:xfrm>
            <a:prstGeom prst="wedgeEllipseCallout">
              <a:avLst>
                <a:gd name="adj1" fmla="val -58483"/>
                <a:gd name="adj2" fmla="val 10443"/>
              </a:avLst>
            </a:prstGeom>
            <a:solidFill>
              <a:srgbClr val="FF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This region produces       10 kg Au/year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514600" y="1399982"/>
            <a:ext cx="3149044" cy="2279978"/>
            <a:chOff x="-1062074" y="1517609"/>
            <a:chExt cx="3720323" cy="261587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235" y="1517609"/>
              <a:ext cx="1321014" cy="2615870"/>
            </a:xfrm>
            <a:prstGeom prst="rect">
              <a:avLst/>
            </a:prstGeom>
          </p:spPr>
        </p:pic>
        <p:sp>
          <p:nvSpPr>
            <p:cNvPr id="44" name="Thought Bubble: Cloud 43"/>
            <p:cNvSpPr/>
            <p:nvPr/>
          </p:nvSpPr>
          <p:spPr>
            <a:xfrm>
              <a:off x="-1062074" y="1833304"/>
              <a:ext cx="2529581" cy="1908644"/>
            </a:xfrm>
            <a:prstGeom prst="cloudCallout">
              <a:avLst>
                <a:gd name="adj1" fmla="val 52527"/>
                <a:gd name="adj2" fmla="val -4698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But we saw 9.5 kg Au/year produced at a single site!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1907" y="891397"/>
            <a:ext cx="785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Gold </a:t>
            </a:r>
          </a:p>
          <a:p>
            <a:pPr algn="ctr"/>
            <a:r>
              <a:rPr lang="en-CA" dirty="0"/>
              <a:t>Trader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00" y="1159968"/>
            <a:ext cx="132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Field Officer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22ABEE-132F-4FD5-8D63-E6BAE7F92CAF}"/>
              </a:ext>
            </a:extLst>
          </p:cNvPr>
          <p:cNvGrpSpPr/>
          <p:nvPr/>
        </p:nvGrpSpPr>
        <p:grpSpPr>
          <a:xfrm>
            <a:off x="7415045" y="104179"/>
            <a:ext cx="1600200" cy="268665"/>
            <a:chOff x="5257800" y="304800"/>
            <a:chExt cx="3581400" cy="762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04A5EDF-E4FD-4743-BC5E-E1884B868A19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BA108FC-D3A7-49D4-9BFB-91025C894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16666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8BF257-BB71-4134-9147-135677A19FFA}"/>
              </a:ext>
            </a:extLst>
          </p:cNvPr>
          <p:cNvSpPr/>
          <p:nvPr/>
        </p:nvSpPr>
        <p:spPr>
          <a:xfrm>
            <a:off x="0" y="891397"/>
            <a:ext cx="9144000" cy="596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utoShape 4" descr="Image result for clip art perso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43" name="Group 42"/>
          <p:cNvGrpSpPr/>
          <p:nvPr/>
        </p:nvGrpSpPr>
        <p:grpSpPr>
          <a:xfrm>
            <a:off x="-397136" y="914400"/>
            <a:ext cx="3129060" cy="2546354"/>
            <a:chOff x="-72597" y="1010649"/>
            <a:chExt cx="3749090" cy="310087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97" y="1811519"/>
              <a:ext cx="2402156" cy="2300000"/>
            </a:xfrm>
            <a:prstGeom prst="rect">
              <a:avLst/>
            </a:prstGeom>
          </p:spPr>
        </p:pic>
        <p:sp>
          <p:nvSpPr>
            <p:cNvPr id="42" name="Speech Bubble: Oval 41"/>
            <p:cNvSpPr/>
            <p:nvPr/>
          </p:nvSpPr>
          <p:spPr>
            <a:xfrm>
              <a:off x="1563698" y="1010649"/>
              <a:ext cx="2112795" cy="1636804"/>
            </a:xfrm>
            <a:prstGeom prst="wedgeEllipseCallout">
              <a:avLst>
                <a:gd name="adj1" fmla="val -58483"/>
                <a:gd name="adj2" fmla="val 10443"/>
              </a:avLst>
            </a:prstGeom>
            <a:solidFill>
              <a:srgbClr val="FF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This region produces       10 kg Au/year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514600" y="1399982"/>
            <a:ext cx="3149044" cy="2279978"/>
            <a:chOff x="-1062074" y="1517609"/>
            <a:chExt cx="3720323" cy="261587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235" y="1517609"/>
              <a:ext cx="1321014" cy="2615870"/>
            </a:xfrm>
            <a:prstGeom prst="rect">
              <a:avLst/>
            </a:prstGeom>
          </p:spPr>
        </p:pic>
        <p:sp>
          <p:nvSpPr>
            <p:cNvPr id="44" name="Thought Bubble: Cloud 43"/>
            <p:cNvSpPr/>
            <p:nvPr/>
          </p:nvSpPr>
          <p:spPr>
            <a:xfrm>
              <a:off x="-1062074" y="1833304"/>
              <a:ext cx="2529581" cy="1908644"/>
            </a:xfrm>
            <a:prstGeom prst="cloudCallout">
              <a:avLst>
                <a:gd name="adj1" fmla="val 52527"/>
                <a:gd name="adj2" fmla="val -4698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But we saw 9.5 kg Au/year produced at a single site!</a:t>
              </a:r>
            </a:p>
          </p:txBody>
        </p:sp>
      </p:grpSp>
      <p:sp>
        <p:nvSpPr>
          <p:cNvPr id="27" name="Speech Bubble: Rectangle with Corners Rounded 26"/>
          <p:cNvSpPr/>
          <p:nvPr/>
        </p:nvSpPr>
        <p:spPr>
          <a:xfrm>
            <a:off x="5562600" y="1675139"/>
            <a:ext cx="3352799" cy="1888700"/>
          </a:xfrm>
          <a:prstGeom prst="wedgeRoundRectCallout">
            <a:avLst>
              <a:gd name="adj1" fmla="val -57984"/>
              <a:gd name="adj2" fmla="val -43120"/>
              <a:gd name="adj3" fmla="val 16667"/>
            </a:avLst>
          </a:prstGeom>
          <a:solidFill>
            <a:srgbClr val="FFFF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2000" r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Production = 10,000 g gold/y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Miner Earnings: 225 g/miner/y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Would need ~44 miners to produce this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Far &gt; 44 miners in the region!</a:t>
            </a:r>
          </a:p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907" y="891397"/>
            <a:ext cx="785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Gold </a:t>
            </a:r>
          </a:p>
          <a:p>
            <a:pPr algn="ctr"/>
            <a:r>
              <a:rPr lang="en-CA" dirty="0"/>
              <a:t>Trader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00" y="1159968"/>
            <a:ext cx="132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Field Officer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77000" y="0"/>
            <a:ext cx="2667000" cy="816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D737B96-F6BE-43D9-AEFF-1C0E7593F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11430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If different, why? Investigate.</a:t>
            </a:r>
            <a:endParaRPr lang="es-NI" sz="4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C54EB3-733D-4988-8AB6-B7520C3192E8}"/>
              </a:ext>
            </a:extLst>
          </p:cNvPr>
          <p:cNvSpPr/>
          <p:nvPr/>
        </p:nvSpPr>
        <p:spPr>
          <a:xfrm>
            <a:off x="5831140" y="787818"/>
            <a:ext cx="32020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/>
              <a:t>calculate workforce from gold production to see if the number</a:t>
            </a:r>
          </a:p>
          <a:p>
            <a:r>
              <a:rPr lang="en-CA" b="1" i="1" dirty="0"/>
              <a:t>makes sense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F50594-29A6-4FF5-9BA3-62BBACA231BE}"/>
              </a:ext>
            </a:extLst>
          </p:cNvPr>
          <p:cNvSpPr/>
          <p:nvPr/>
        </p:nvSpPr>
        <p:spPr>
          <a:xfrm>
            <a:off x="6477000" y="-1"/>
            <a:ext cx="2667000" cy="803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85A5C03-3FE1-4DB8-84BF-B5BEF91D5891}"/>
              </a:ext>
            </a:extLst>
          </p:cNvPr>
          <p:cNvGrpSpPr/>
          <p:nvPr/>
        </p:nvGrpSpPr>
        <p:grpSpPr>
          <a:xfrm>
            <a:off x="7371927" y="124827"/>
            <a:ext cx="1600200" cy="268665"/>
            <a:chOff x="5257800" y="304800"/>
            <a:chExt cx="3581400" cy="762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313FF4-CFE0-4735-89DB-3A674490F672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3B63F0-C9AD-4592-8721-F0C503F81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892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1BD74DD-B2F8-402E-AD3E-51E839D2BE97}"/>
              </a:ext>
            </a:extLst>
          </p:cNvPr>
          <p:cNvSpPr/>
          <p:nvPr/>
        </p:nvSpPr>
        <p:spPr>
          <a:xfrm>
            <a:off x="0" y="891397"/>
            <a:ext cx="9144000" cy="596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utoShape 4" descr="Image result for clip art perso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43" name="Group 42"/>
          <p:cNvGrpSpPr/>
          <p:nvPr/>
        </p:nvGrpSpPr>
        <p:grpSpPr>
          <a:xfrm>
            <a:off x="-397136" y="914400"/>
            <a:ext cx="3129060" cy="2546354"/>
            <a:chOff x="-72597" y="1010649"/>
            <a:chExt cx="3749090" cy="310087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97" y="1811519"/>
              <a:ext cx="2402156" cy="2300000"/>
            </a:xfrm>
            <a:prstGeom prst="rect">
              <a:avLst/>
            </a:prstGeom>
          </p:spPr>
        </p:pic>
        <p:sp>
          <p:nvSpPr>
            <p:cNvPr id="42" name="Speech Bubble: Oval 41"/>
            <p:cNvSpPr/>
            <p:nvPr/>
          </p:nvSpPr>
          <p:spPr>
            <a:xfrm>
              <a:off x="1563698" y="1010649"/>
              <a:ext cx="2112795" cy="1636804"/>
            </a:xfrm>
            <a:prstGeom prst="wedgeEllipseCallout">
              <a:avLst>
                <a:gd name="adj1" fmla="val -58483"/>
                <a:gd name="adj2" fmla="val 10443"/>
              </a:avLst>
            </a:prstGeom>
            <a:solidFill>
              <a:srgbClr val="FF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This region produces       10 kg Au/year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514600" y="1399982"/>
            <a:ext cx="3149044" cy="2279978"/>
            <a:chOff x="-1062074" y="1517609"/>
            <a:chExt cx="3720323" cy="261587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235" y="1517609"/>
              <a:ext cx="1321014" cy="2615870"/>
            </a:xfrm>
            <a:prstGeom prst="rect">
              <a:avLst/>
            </a:prstGeom>
          </p:spPr>
        </p:pic>
        <p:sp>
          <p:nvSpPr>
            <p:cNvPr id="44" name="Thought Bubble: Cloud 43"/>
            <p:cNvSpPr/>
            <p:nvPr/>
          </p:nvSpPr>
          <p:spPr>
            <a:xfrm>
              <a:off x="-1062074" y="1833304"/>
              <a:ext cx="2529581" cy="1908644"/>
            </a:xfrm>
            <a:prstGeom prst="cloudCallout">
              <a:avLst>
                <a:gd name="adj1" fmla="val 52527"/>
                <a:gd name="adj2" fmla="val -4698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But we saw 9.5 kg Au/year produced at a single site!</a:t>
              </a: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8392" y="3886200"/>
            <a:ext cx="317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Search for more information</a:t>
            </a:r>
          </a:p>
        </p:txBody>
      </p:sp>
      <p:sp>
        <p:nvSpPr>
          <p:cNvPr id="27" name="Speech Bubble: Rectangle with Corners Rounded 26"/>
          <p:cNvSpPr/>
          <p:nvPr/>
        </p:nvSpPr>
        <p:spPr>
          <a:xfrm>
            <a:off x="5562600" y="1675139"/>
            <a:ext cx="3352799" cy="1888700"/>
          </a:xfrm>
          <a:prstGeom prst="wedgeRoundRectCallout">
            <a:avLst>
              <a:gd name="adj1" fmla="val -57984"/>
              <a:gd name="adj2" fmla="val -43120"/>
              <a:gd name="adj3" fmla="val 16667"/>
            </a:avLst>
          </a:prstGeom>
          <a:solidFill>
            <a:srgbClr val="FFFF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2000" r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Production = 10,000 g gold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Miner Earnings: 225 g/miner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Would need ~44 miners to produce this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Far &gt; 44 miners in the region!</a:t>
            </a:r>
          </a:p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907" y="891397"/>
            <a:ext cx="785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Gold </a:t>
            </a:r>
          </a:p>
          <a:p>
            <a:pPr algn="ctr"/>
            <a:r>
              <a:rPr lang="en-CA" dirty="0"/>
              <a:t>Trader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00" y="1159968"/>
            <a:ext cx="132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Field Officer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77000" y="0"/>
            <a:ext cx="2667000" cy="775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7472686-BB8F-4ABD-B134-8DD98C32D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11430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If different, why? Investigate.</a:t>
            </a:r>
            <a:endParaRPr lang="es-NI" sz="40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D86B34-3B63-412D-915F-DC0792F9ACC1}"/>
              </a:ext>
            </a:extLst>
          </p:cNvPr>
          <p:cNvSpPr/>
          <p:nvPr/>
        </p:nvSpPr>
        <p:spPr>
          <a:xfrm>
            <a:off x="5831140" y="787818"/>
            <a:ext cx="32020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/>
              <a:t>calculate workforce from gold production to see if the number</a:t>
            </a:r>
          </a:p>
          <a:p>
            <a:r>
              <a:rPr lang="en-CA" b="1" i="1" dirty="0"/>
              <a:t>makes sense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5C89F2-83A2-47B7-B5C1-58B7C0028F3B}"/>
              </a:ext>
            </a:extLst>
          </p:cNvPr>
          <p:cNvGrpSpPr/>
          <p:nvPr/>
        </p:nvGrpSpPr>
        <p:grpSpPr>
          <a:xfrm>
            <a:off x="76200" y="4367882"/>
            <a:ext cx="2629246" cy="2402250"/>
            <a:chOff x="6708718" y="4152769"/>
            <a:chExt cx="2629246" cy="2402250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2B8884FD-DF63-434E-936F-11A39B0EF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5350" y="4818526"/>
              <a:ext cx="1369049" cy="1342914"/>
            </a:xfrm>
            <a:prstGeom prst="rect">
              <a:avLst/>
            </a:prstGeom>
          </p:spPr>
        </p:pic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B7D03023-CA6F-4F9F-B8A5-D7B07656CFB5}"/>
                </a:ext>
              </a:extLst>
            </p:cNvPr>
            <p:cNvSpPr/>
            <p:nvPr/>
          </p:nvSpPr>
          <p:spPr>
            <a:xfrm>
              <a:off x="7165350" y="4152769"/>
              <a:ext cx="1763778" cy="490929"/>
            </a:xfrm>
            <a:prstGeom prst="wedgeRoundRectCallout">
              <a:avLst>
                <a:gd name="adj1" fmla="val 9996"/>
                <a:gd name="adj2" fmla="val 109433"/>
                <a:gd name="adj3" fmla="val 16667"/>
              </a:avLst>
            </a:prstGeom>
            <a:solidFill>
              <a:schemeClr val="accent6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b="1" dirty="0">
                  <a:solidFill>
                    <a:schemeClr val="tx1"/>
                  </a:solidFill>
                </a:rPr>
                <a:t>162 kg Au/</a:t>
              </a:r>
              <a:r>
                <a:rPr lang="en-CA" b="1" dirty="0" err="1">
                  <a:solidFill>
                    <a:schemeClr val="tx1"/>
                  </a:solidFill>
                </a:rPr>
                <a:t>yr</a:t>
              </a:r>
              <a:endParaRPr lang="en-CA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A6EB4AB-1E41-4A7C-9D5D-4EE98F80BF5B}"/>
                </a:ext>
              </a:extLst>
            </p:cNvPr>
            <p:cNvSpPr txBox="1"/>
            <p:nvPr/>
          </p:nvSpPr>
          <p:spPr>
            <a:xfrm>
              <a:off x="6708718" y="6185687"/>
              <a:ext cx="2629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Extraction-based estimate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ABF4E6-85CA-4689-B0EC-DA0AF35769F9}"/>
              </a:ext>
            </a:extLst>
          </p:cNvPr>
          <p:cNvSpPr/>
          <p:nvPr/>
        </p:nvSpPr>
        <p:spPr>
          <a:xfrm>
            <a:off x="6477000" y="-1"/>
            <a:ext cx="2667000" cy="803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1977570-3295-48B1-A864-4D42D2A855DD}"/>
              </a:ext>
            </a:extLst>
          </p:cNvPr>
          <p:cNvGrpSpPr/>
          <p:nvPr/>
        </p:nvGrpSpPr>
        <p:grpSpPr>
          <a:xfrm>
            <a:off x="7371927" y="124827"/>
            <a:ext cx="1600200" cy="268665"/>
            <a:chOff x="5257800" y="304800"/>
            <a:chExt cx="3581400" cy="762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621AD8E-1853-4991-BD43-F82F38FEA74D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42B5550-35CE-4970-A5DC-EA58B7837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2013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79A060F-7606-4E6F-AE3E-F293E9C26842}"/>
              </a:ext>
            </a:extLst>
          </p:cNvPr>
          <p:cNvSpPr/>
          <p:nvPr/>
        </p:nvSpPr>
        <p:spPr>
          <a:xfrm>
            <a:off x="0" y="891397"/>
            <a:ext cx="9144000" cy="596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utoShape 4" descr="Image result for clip art perso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43" name="Group 42"/>
          <p:cNvGrpSpPr/>
          <p:nvPr/>
        </p:nvGrpSpPr>
        <p:grpSpPr>
          <a:xfrm>
            <a:off x="-397136" y="914400"/>
            <a:ext cx="3129060" cy="2546354"/>
            <a:chOff x="-72597" y="1010649"/>
            <a:chExt cx="3749090" cy="310087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97" y="1811519"/>
              <a:ext cx="2402156" cy="2300000"/>
            </a:xfrm>
            <a:prstGeom prst="rect">
              <a:avLst/>
            </a:prstGeom>
          </p:spPr>
        </p:pic>
        <p:sp>
          <p:nvSpPr>
            <p:cNvPr id="42" name="Speech Bubble: Oval 41"/>
            <p:cNvSpPr/>
            <p:nvPr/>
          </p:nvSpPr>
          <p:spPr>
            <a:xfrm>
              <a:off x="1563698" y="1010649"/>
              <a:ext cx="2112795" cy="1636804"/>
            </a:xfrm>
            <a:prstGeom prst="wedgeEllipseCallout">
              <a:avLst>
                <a:gd name="adj1" fmla="val -58483"/>
                <a:gd name="adj2" fmla="val 10443"/>
              </a:avLst>
            </a:prstGeom>
            <a:solidFill>
              <a:srgbClr val="FF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This region produces       10 kg Au/year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514600" y="1399982"/>
            <a:ext cx="3149044" cy="2279978"/>
            <a:chOff x="-1062074" y="1517609"/>
            <a:chExt cx="3720323" cy="261587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235" y="1517609"/>
              <a:ext cx="1321014" cy="2615870"/>
            </a:xfrm>
            <a:prstGeom prst="rect">
              <a:avLst/>
            </a:prstGeom>
          </p:spPr>
        </p:pic>
        <p:sp>
          <p:nvSpPr>
            <p:cNvPr id="44" name="Thought Bubble: Cloud 43"/>
            <p:cNvSpPr/>
            <p:nvPr/>
          </p:nvSpPr>
          <p:spPr>
            <a:xfrm>
              <a:off x="-1062074" y="1833304"/>
              <a:ext cx="2529581" cy="1908644"/>
            </a:xfrm>
            <a:prstGeom prst="cloudCallout">
              <a:avLst>
                <a:gd name="adj1" fmla="val 52527"/>
                <a:gd name="adj2" fmla="val -4698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But we saw 9.5 kg Au/year produced at a single site!</a:t>
              </a: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8392" y="3886200"/>
            <a:ext cx="317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Search for more information</a:t>
            </a:r>
          </a:p>
        </p:txBody>
      </p:sp>
      <p:sp>
        <p:nvSpPr>
          <p:cNvPr id="27" name="Speech Bubble: Rectangle with Corners Rounded 26"/>
          <p:cNvSpPr/>
          <p:nvPr/>
        </p:nvSpPr>
        <p:spPr>
          <a:xfrm>
            <a:off x="5562600" y="1675139"/>
            <a:ext cx="3352799" cy="1888700"/>
          </a:xfrm>
          <a:prstGeom prst="wedgeRoundRectCallout">
            <a:avLst>
              <a:gd name="adj1" fmla="val -57984"/>
              <a:gd name="adj2" fmla="val -43120"/>
              <a:gd name="adj3" fmla="val 16667"/>
            </a:avLst>
          </a:prstGeom>
          <a:solidFill>
            <a:srgbClr val="FFFF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2000" r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Production = 10,000 g gold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Miner Earnings: 225 g/miner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Would need ~44 miners to produce this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Far &gt; 44 miners in the region!</a:t>
            </a:r>
          </a:p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907" y="891397"/>
            <a:ext cx="785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Gold </a:t>
            </a:r>
          </a:p>
          <a:p>
            <a:pPr algn="ctr"/>
            <a:r>
              <a:rPr lang="en-CA" dirty="0"/>
              <a:t>Trader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00" y="1159968"/>
            <a:ext cx="132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Field Officer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0"/>
            <a:ext cx="2743200" cy="816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A28BA75-5629-40E3-8BEA-6FC7126DF8F4}"/>
              </a:ext>
            </a:extLst>
          </p:cNvPr>
          <p:cNvSpPr txBox="1">
            <a:spLocks/>
          </p:cNvSpPr>
          <p:nvPr/>
        </p:nvSpPr>
        <p:spPr>
          <a:xfrm>
            <a:off x="76200" y="0"/>
            <a:ext cx="90678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If different, why? Investigate.</a:t>
            </a:r>
            <a:endParaRPr lang="es-NI" sz="40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6491ED-8501-468D-B60C-7FCAEDBA332F}"/>
              </a:ext>
            </a:extLst>
          </p:cNvPr>
          <p:cNvSpPr/>
          <p:nvPr/>
        </p:nvSpPr>
        <p:spPr>
          <a:xfrm>
            <a:off x="5831140" y="787818"/>
            <a:ext cx="32020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/>
              <a:t>calculate workforce from gold production to see if the number</a:t>
            </a:r>
          </a:p>
          <a:p>
            <a:r>
              <a:rPr lang="en-CA" b="1" i="1" dirty="0"/>
              <a:t>makes sense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0D6F39C-AE78-45D6-A7F6-EA20D61049C0}"/>
              </a:ext>
            </a:extLst>
          </p:cNvPr>
          <p:cNvGrpSpPr/>
          <p:nvPr/>
        </p:nvGrpSpPr>
        <p:grpSpPr>
          <a:xfrm>
            <a:off x="2590800" y="4290827"/>
            <a:ext cx="3476952" cy="2479305"/>
            <a:chOff x="3228939" y="4270972"/>
            <a:chExt cx="3476952" cy="2479305"/>
          </a:xfrm>
        </p:grpSpPr>
        <p:pic>
          <p:nvPicPr>
            <p:cNvPr id="37" name="Picture 2" descr="Image result for clipart document">
              <a:extLst>
                <a:ext uri="{FF2B5EF4-FFF2-40B4-BE49-F238E27FC236}">
                  <a16:creationId xmlns:a16="http://schemas.microsoft.com/office/drawing/2014/main" id="{9A24EC58-729E-496B-8B94-81D19C866A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939" y="4818526"/>
              <a:ext cx="1303625" cy="1454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Speech Bubble: Rectangle with Corners Rounded 37">
              <a:extLst>
                <a:ext uri="{FF2B5EF4-FFF2-40B4-BE49-F238E27FC236}">
                  <a16:creationId xmlns:a16="http://schemas.microsoft.com/office/drawing/2014/main" id="{CE760B04-6899-44B9-9300-F38092BD286E}"/>
                </a:ext>
              </a:extLst>
            </p:cNvPr>
            <p:cNvSpPr/>
            <p:nvPr/>
          </p:nvSpPr>
          <p:spPr>
            <a:xfrm>
              <a:off x="4419600" y="4270972"/>
              <a:ext cx="2286291" cy="1888700"/>
            </a:xfrm>
            <a:prstGeom prst="wedgeRoundRectCallout">
              <a:avLst>
                <a:gd name="adj1" fmla="val -66354"/>
                <a:gd name="adj2" fmla="val -8826"/>
                <a:gd name="adj3" fmla="val 16667"/>
              </a:avLst>
            </a:prstGeom>
            <a:solidFill>
              <a:schemeClr val="tx2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52000" rIns="0"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dirty="0">
                  <a:solidFill>
                    <a:schemeClr val="tx1"/>
                  </a:solidFill>
                </a:rPr>
                <a:t>Country produces 20 T Au/y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dirty="0">
                  <a:solidFill>
                    <a:schemeClr val="tx1"/>
                  </a:solidFill>
                </a:rPr>
                <a:t>1% comes from ASGM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b="1" dirty="0">
                  <a:solidFill>
                    <a:schemeClr val="tx1"/>
                  </a:solidFill>
                </a:rPr>
                <a:t>= 200 kg Au/y</a:t>
              </a:r>
            </a:p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AF4EE1E-17AE-4ED2-8D9E-2C77E9F6571A}"/>
                </a:ext>
              </a:extLst>
            </p:cNvPr>
            <p:cNvSpPr txBox="1"/>
            <p:nvPr/>
          </p:nvSpPr>
          <p:spPr>
            <a:xfrm>
              <a:off x="4069593" y="6380945"/>
              <a:ext cx="1834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Ministry of Mines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7A09449-1654-4DF6-B867-019CE83CA24B}"/>
              </a:ext>
            </a:extLst>
          </p:cNvPr>
          <p:cNvGrpSpPr/>
          <p:nvPr/>
        </p:nvGrpSpPr>
        <p:grpSpPr>
          <a:xfrm>
            <a:off x="76200" y="4367882"/>
            <a:ext cx="2629246" cy="2402250"/>
            <a:chOff x="6708718" y="4152769"/>
            <a:chExt cx="2629246" cy="2402250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759D3F1-FD01-4378-A198-C07D6AA54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5350" y="4818526"/>
              <a:ext cx="1369049" cy="1342914"/>
            </a:xfrm>
            <a:prstGeom prst="rect">
              <a:avLst/>
            </a:prstGeom>
          </p:spPr>
        </p:pic>
        <p:sp>
          <p:nvSpPr>
            <p:cNvPr id="51" name="Speech Bubble: Rectangle with Corners Rounded 50">
              <a:extLst>
                <a:ext uri="{FF2B5EF4-FFF2-40B4-BE49-F238E27FC236}">
                  <a16:creationId xmlns:a16="http://schemas.microsoft.com/office/drawing/2014/main" id="{CE62C0C6-047A-4E5E-9402-AEF655761308}"/>
                </a:ext>
              </a:extLst>
            </p:cNvPr>
            <p:cNvSpPr/>
            <p:nvPr/>
          </p:nvSpPr>
          <p:spPr>
            <a:xfrm>
              <a:off x="7165350" y="4152769"/>
              <a:ext cx="1763778" cy="490929"/>
            </a:xfrm>
            <a:prstGeom prst="wedgeRoundRectCallout">
              <a:avLst>
                <a:gd name="adj1" fmla="val 9996"/>
                <a:gd name="adj2" fmla="val 109433"/>
                <a:gd name="adj3" fmla="val 16667"/>
              </a:avLst>
            </a:prstGeom>
            <a:solidFill>
              <a:schemeClr val="accent6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b="1" dirty="0">
                  <a:solidFill>
                    <a:schemeClr val="tx1"/>
                  </a:solidFill>
                </a:rPr>
                <a:t>162 kg Au/</a:t>
              </a:r>
              <a:r>
                <a:rPr lang="en-CA" b="1" dirty="0" err="1">
                  <a:solidFill>
                    <a:schemeClr val="tx1"/>
                  </a:solidFill>
                </a:rPr>
                <a:t>yr</a:t>
              </a:r>
              <a:endParaRPr lang="en-CA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FFEE9C-1597-4FB5-837D-BBC3B8E75366}"/>
                </a:ext>
              </a:extLst>
            </p:cNvPr>
            <p:cNvSpPr txBox="1"/>
            <p:nvPr/>
          </p:nvSpPr>
          <p:spPr>
            <a:xfrm>
              <a:off x="6708718" y="6185687"/>
              <a:ext cx="2629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Extraction-based estimate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9DDA4742-AA67-4928-96BE-9C91AA019A2B}"/>
              </a:ext>
            </a:extLst>
          </p:cNvPr>
          <p:cNvSpPr/>
          <p:nvPr/>
        </p:nvSpPr>
        <p:spPr>
          <a:xfrm>
            <a:off x="6477000" y="-1"/>
            <a:ext cx="2667000" cy="803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5C4DF28-F983-48B5-A210-BCDE0A15417E}"/>
              </a:ext>
            </a:extLst>
          </p:cNvPr>
          <p:cNvGrpSpPr/>
          <p:nvPr/>
        </p:nvGrpSpPr>
        <p:grpSpPr>
          <a:xfrm>
            <a:off x="7371927" y="124827"/>
            <a:ext cx="1600200" cy="268665"/>
            <a:chOff x="5257800" y="304800"/>
            <a:chExt cx="3581400" cy="7620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3C101C1-F3BA-431F-BE3B-AB6A94C1ADD8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52997EE-B229-458D-AD1C-E617222EA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0999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7EB10D7-E4F9-47ED-A84E-C4EB5292D5A4}"/>
              </a:ext>
            </a:extLst>
          </p:cNvPr>
          <p:cNvSpPr/>
          <p:nvPr/>
        </p:nvSpPr>
        <p:spPr>
          <a:xfrm>
            <a:off x="0" y="803529"/>
            <a:ext cx="9144000" cy="596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utoShape 4" descr="Image result for clip art person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43" name="Group 42"/>
          <p:cNvGrpSpPr/>
          <p:nvPr/>
        </p:nvGrpSpPr>
        <p:grpSpPr>
          <a:xfrm>
            <a:off x="-397136" y="914400"/>
            <a:ext cx="3129060" cy="2546354"/>
            <a:chOff x="-72597" y="1010649"/>
            <a:chExt cx="3749090" cy="310087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97" y="1811519"/>
              <a:ext cx="2402156" cy="2300000"/>
            </a:xfrm>
            <a:prstGeom prst="rect">
              <a:avLst/>
            </a:prstGeom>
          </p:spPr>
        </p:pic>
        <p:sp>
          <p:nvSpPr>
            <p:cNvPr id="42" name="Speech Bubble: Oval 41"/>
            <p:cNvSpPr/>
            <p:nvPr/>
          </p:nvSpPr>
          <p:spPr>
            <a:xfrm>
              <a:off x="1563698" y="1010649"/>
              <a:ext cx="2112795" cy="1636804"/>
            </a:xfrm>
            <a:prstGeom prst="wedgeEllipseCallout">
              <a:avLst>
                <a:gd name="adj1" fmla="val -58483"/>
                <a:gd name="adj2" fmla="val 10443"/>
              </a:avLst>
            </a:prstGeom>
            <a:solidFill>
              <a:srgbClr val="FF0000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This region produces       10 kg Au/year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514600" y="1399982"/>
            <a:ext cx="3149044" cy="2279978"/>
            <a:chOff x="-1062074" y="1517609"/>
            <a:chExt cx="3720323" cy="261587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235" y="1517609"/>
              <a:ext cx="1321014" cy="2615870"/>
            </a:xfrm>
            <a:prstGeom prst="rect">
              <a:avLst/>
            </a:prstGeom>
          </p:spPr>
        </p:pic>
        <p:sp>
          <p:nvSpPr>
            <p:cNvPr id="44" name="Thought Bubble: Cloud 43"/>
            <p:cNvSpPr/>
            <p:nvPr/>
          </p:nvSpPr>
          <p:spPr>
            <a:xfrm>
              <a:off x="-1062074" y="1833304"/>
              <a:ext cx="2529581" cy="1908644"/>
            </a:xfrm>
            <a:prstGeom prst="cloudCallout">
              <a:avLst>
                <a:gd name="adj1" fmla="val 52527"/>
                <a:gd name="adj2" fmla="val -4698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But we saw 9.5 kg Au/year produced at a single site!</a:t>
              </a: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8392" y="3886200"/>
            <a:ext cx="317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Search for more information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31140" y="787818"/>
            <a:ext cx="32020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i="1" dirty="0"/>
              <a:t>calculate workforce from gold production to see if the number</a:t>
            </a:r>
          </a:p>
          <a:p>
            <a:r>
              <a:rPr lang="en-CA" b="1" i="1" dirty="0"/>
              <a:t>makes sense</a:t>
            </a:r>
          </a:p>
        </p:txBody>
      </p:sp>
      <p:sp>
        <p:nvSpPr>
          <p:cNvPr id="27" name="Speech Bubble: Rectangle with Corners Rounded 26"/>
          <p:cNvSpPr/>
          <p:nvPr/>
        </p:nvSpPr>
        <p:spPr>
          <a:xfrm>
            <a:off x="5562600" y="1675139"/>
            <a:ext cx="3352799" cy="1888700"/>
          </a:xfrm>
          <a:prstGeom prst="wedgeRoundRectCallout">
            <a:avLst>
              <a:gd name="adj1" fmla="val -57984"/>
              <a:gd name="adj2" fmla="val -43120"/>
              <a:gd name="adj3" fmla="val 16667"/>
            </a:avLst>
          </a:prstGeom>
          <a:solidFill>
            <a:srgbClr val="FFFF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2000" r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Production = 10,000 g gold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Miner Earnings: 225 g/miner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Would need ~44 miners to produce this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Far &gt; 44 miners in the region!</a:t>
            </a:r>
          </a:p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907" y="891397"/>
            <a:ext cx="785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Gold </a:t>
            </a:r>
          </a:p>
          <a:p>
            <a:pPr algn="ctr"/>
            <a:r>
              <a:rPr lang="en-CA" dirty="0"/>
              <a:t>Trader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00" y="1159968"/>
            <a:ext cx="132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Field Officer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16342" y="4191000"/>
            <a:ext cx="3080058" cy="2358592"/>
            <a:chOff x="469842" y="4393168"/>
            <a:chExt cx="3080058" cy="2358592"/>
          </a:xfrm>
        </p:grpSpPr>
        <p:grpSp>
          <p:nvGrpSpPr>
            <p:cNvPr id="2" name="Group 1"/>
            <p:cNvGrpSpPr/>
            <p:nvPr/>
          </p:nvGrpSpPr>
          <p:grpSpPr>
            <a:xfrm>
              <a:off x="469842" y="4393168"/>
              <a:ext cx="3080058" cy="2173926"/>
              <a:chOff x="-812093" y="4528299"/>
              <a:chExt cx="3709672" cy="2173926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0005" y="4528299"/>
                <a:ext cx="1427574" cy="1943100"/>
              </a:xfrm>
              <a:prstGeom prst="rect">
                <a:avLst/>
              </a:prstGeom>
            </p:spPr>
          </p:pic>
          <p:sp>
            <p:nvSpPr>
              <p:cNvPr id="22" name="Speech Bubble: Oval 21"/>
              <p:cNvSpPr/>
              <p:nvPr/>
            </p:nvSpPr>
            <p:spPr>
              <a:xfrm>
                <a:off x="-812093" y="4653433"/>
                <a:ext cx="2741025" cy="2048792"/>
              </a:xfrm>
              <a:prstGeom prst="wedgeEllipseCallout">
                <a:avLst>
                  <a:gd name="adj1" fmla="val 49854"/>
                  <a:gd name="adj2" fmla="val -45691"/>
                </a:avLst>
              </a:prstGeom>
              <a:solidFill>
                <a:srgbClr val="00B05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CA" dirty="0">
                    <a:solidFill>
                      <a:schemeClr val="tx1"/>
                    </a:solidFill>
                  </a:rPr>
                  <a:t>Most miners </a:t>
                </a:r>
                <a:r>
                  <a:rPr lang="en-CA" b="1" dirty="0">
                    <a:solidFill>
                      <a:schemeClr val="tx1"/>
                    </a:solidFill>
                  </a:rPr>
                  <a:t>save their gold </a:t>
                </a:r>
                <a:r>
                  <a:rPr lang="en-CA" dirty="0">
                    <a:solidFill>
                      <a:schemeClr val="tx1"/>
                    </a:solidFill>
                  </a:rPr>
                  <a:t>and bring it to the capital to get a better price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2564235" y="6382428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Miner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6477000" y="-1"/>
            <a:ext cx="2667000" cy="803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C64965F2-1D53-421E-B752-73AB73484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11430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If different, why? Investigate.</a:t>
            </a:r>
            <a:endParaRPr lang="es-NI" sz="40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CA76BF7-611A-4503-843E-FFF9BA2FD50F}"/>
              </a:ext>
            </a:extLst>
          </p:cNvPr>
          <p:cNvGrpSpPr/>
          <p:nvPr/>
        </p:nvGrpSpPr>
        <p:grpSpPr>
          <a:xfrm>
            <a:off x="2590800" y="4290827"/>
            <a:ext cx="3476952" cy="2479305"/>
            <a:chOff x="3228939" y="4270972"/>
            <a:chExt cx="3476952" cy="2479305"/>
          </a:xfrm>
        </p:grpSpPr>
        <p:pic>
          <p:nvPicPr>
            <p:cNvPr id="31" name="Picture 2" descr="Image result for clipart document">
              <a:extLst>
                <a:ext uri="{FF2B5EF4-FFF2-40B4-BE49-F238E27FC236}">
                  <a16:creationId xmlns:a16="http://schemas.microsoft.com/office/drawing/2014/main" id="{266583DA-62C2-4114-85E7-2492EEB40C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939" y="4818526"/>
              <a:ext cx="1303625" cy="1454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Speech Bubble: Rectangle with Corners Rounded 35">
              <a:extLst>
                <a:ext uri="{FF2B5EF4-FFF2-40B4-BE49-F238E27FC236}">
                  <a16:creationId xmlns:a16="http://schemas.microsoft.com/office/drawing/2014/main" id="{EE1ED399-A278-49EF-AC11-6E6B2BC03750}"/>
                </a:ext>
              </a:extLst>
            </p:cNvPr>
            <p:cNvSpPr/>
            <p:nvPr/>
          </p:nvSpPr>
          <p:spPr>
            <a:xfrm>
              <a:off x="4419600" y="4270972"/>
              <a:ext cx="2286291" cy="1888700"/>
            </a:xfrm>
            <a:prstGeom prst="wedgeRoundRectCallout">
              <a:avLst>
                <a:gd name="adj1" fmla="val -66354"/>
                <a:gd name="adj2" fmla="val -8826"/>
                <a:gd name="adj3" fmla="val 16667"/>
              </a:avLst>
            </a:prstGeom>
            <a:solidFill>
              <a:schemeClr val="tx2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52000" rIns="0"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dirty="0">
                  <a:solidFill>
                    <a:schemeClr val="tx1"/>
                  </a:solidFill>
                </a:rPr>
                <a:t>Country produces 20 T Au/y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dirty="0">
                  <a:solidFill>
                    <a:schemeClr val="tx1"/>
                  </a:solidFill>
                </a:rPr>
                <a:t>1% comes from ASGM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CA" b="1" dirty="0">
                  <a:solidFill>
                    <a:schemeClr val="tx1"/>
                  </a:solidFill>
                </a:rPr>
                <a:t>= 200 kg Au/y</a:t>
              </a:r>
            </a:p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C988B3-E886-4234-9AD0-523F51621190}"/>
                </a:ext>
              </a:extLst>
            </p:cNvPr>
            <p:cNvSpPr txBox="1"/>
            <p:nvPr/>
          </p:nvSpPr>
          <p:spPr>
            <a:xfrm>
              <a:off x="4069593" y="6380945"/>
              <a:ext cx="1834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Ministry of Mines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C49988-A3B5-424C-99F8-B3C46B32A031}"/>
              </a:ext>
            </a:extLst>
          </p:cNvPr>
          <p:cNvGrpSpPr/>
          <p:nvPr/>
        </p:nvGrpSpPr>
        <p:grpSpPr>
          <a:xfrm>
            <a:off x="76200" y="4367882"/>
            <a:ext cx="2629246" cy="2402250"/>
            <a:chOff x="6708718" y="4152769"/>
            <a:chExt cx="2629246" cy="240225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D3B9EB7E-E3D9-4A3C-BAB3-51C1BDE18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5350" y="4818526"/>
              <a:ext cx="1369049" cy="1342914"/>
            </a:xfrm>
            <a:prstGeom prst="rect">
              <a:avLst/>
            </a:prstGeom>
          </p:spPr>
        </p:pic>
        <p:sp>
          <p:nvSpPr>
            <p:cNvPr id="51" name="Speech Bubble: Rectangle with Corners Rounded 50">
              <a:extLst>
                <a:ext uri="{FF2B5EF4-FFF2-40B4-BE49-F238E27FC236}">
                  <a16:creationId xmlns:a16="http://schemas.microsoft.com/office/drawing/2014/main" id="{2C023DA8-3B95-49DE-9E93-FA2C37C5D70C}"/>
                </a:ext>
              </a:extLst>
            </p:cNvPr>
            <p:cNvSpPr/>
            <p:nvPr/>
          </p:nvSpPr>
          <p:spPr>
            <a:xfrm>
              <a:off x="7165350" y="4152769"/>
              <a:ext cx="1763778" cy="490929"/>
            </a:xfrm>
            <a:prstGeom prst="wedgeRoundRectCallout">
              <a:avLst>
                <a:gd name="adj1" fmla="val 9996"/>
                <a:gd name="adj2" fmla="val 109433"/>
                <a:gd name="adj3" fmla="val 16667"/>
              </a:avLst>
            </a:prstGeom>
            <a:solidFill>
              <a:schemeClr val="accent6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b="1" dirty="0">
                  <a:solidFill>
                    <a:schemeClr val="tx1"/>
                  </a:solidFill>
                </a:rPr>
                <a:t>162 kg Au/</a:t>
              </a:r>
              <a:r>
                <a:rPr lang="en-CA" b="1" dirty="0" err="1">
                  <a:solidFill>
                    <a:schemeClr val="tx1"/>
                  </a:solidFill>
                </a:rPr>
                <a:t>yr</a:t>
              </a:r>
              <a:endParaRPr lang="en-CA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406F7B7-3B61-44A5-A288-0A49E7679EDA}"/>
                </a:ext>
              </a:extLst>
            </p:cNvPr>
            <p:cNvSpPr txBox="1"/>
            <p:nvPr/>
          </p:nvSpPr>
          <p:spPr>
            <a:xfrm>
              <a:off x="6708718" y="6185687"/>
              <a:ext cx="2629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Extraction-based estimate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CBC45C-9F21-4644-9B99-5B800D77A6BF}"/>
              </a:ext>
            </a:extLst>
          </p:cNvPr>
          <p:cNvGrpSpPr/>
          <p:nvPr/>
        </p:nvGrpSpPr>
        <p:grpSpPr>
          <a:xfrm>
            <a:off x="7371927" y="124827"/>
            <a:ext cx="1600200" cy="268665"/>
            <a:chOff x="5257800" y="304800"/>
            <a:chExt cx="3581400" cy="7620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32A4274-9135-43AD-82E8-DDDEBC7B0AF8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40E7CEC1-09F9-420E-B6BE-1DC3E726E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04537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3A48D31-C353-4AA3-B190-2B1897112DEE}"/>
              </a:ext>
            </a:extLst>
          </p:cNvPr>
          <p:cNvSpPr/>
          <p:nvPr/>
        </p:nvSpPr>
        <p:spPr>
          <a:xfrm>
            <a:off x="0" y="891397"/>
            <a:ext cx="9144000" cy="5966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6477000" y="0"/>
            <a:ext cx="2667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Oval 25"/>
          <p:cNvSpPr/>
          <p:nvPr/>
        </p:nvSpPr>
        <p:spPr>
          <a:xfrm>
            <a:off x="-609600" y="3063600"/>
            <a:ext cx="2880000" cy="2880000"/>
          </a:xfrm>
          <a:prstGeom prst="ellipse">
            <a:avLst/>
          </a:pr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0" rtlCol="0" anchor="ctr"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Gold trader interview</a:t>
            </a:r>
          </a:p>
          <a:p>
            <a:pPr algn="ctr"/>
            <a:r>
              <a:rPr lang="en-CA" b="1" dirty="0">
                <a:solidFill>
                  <a:schemeClr val="tx1"/>
                </a:solidFill>
              </a:rPr>
              <a:t>10 kg Au/y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179400" y="1045800"/>
            <a:ext cx="5431200" cy="5202600"/>
            <a:chOff x="2057400" y="1066800"/>
            <a:chExt cx="5431200" cy="5202600"/>
          </a:xfrm>
        </p:grpSpPr>
        <p:sp>
          <p:nvSpPr>
            <p:cNvPr id="28" name="Oval 27"/>
            <p:cNvSpPr/>
            <p:nvPr/>
          </p:nvSpPr>
          <p:spPr>
            <a:xfrm>
              <a:off x="3336958" y="3389400"/>
              <a:ext cx="2880000" cy="2880000"/>
            </a:xfrm>
            <a:prstGeom prst="ellipse">
              <a:avLst/>
            </a:prstGeom>
            <a:solidFill>
              <a:schemeClr val="accent6">
                <a:lumMod val="7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 b="1" dirty="0">
                <a:solidFill>
                  <a:schemeClr val="tx1"/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057400" y="1066800"/>
              <a:ext cx="5431200" cy="3896870"/>
              <a:chOff x="2057400" y="1066800"/>
              <a:chExt cx="5431200" cy="3896870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4608600" y="2083670"/>
                <a:ext cx="2880000" cy="2880000"/>
              </a:xfrm>
              <a:prstGeom prst="ellipse">
                <a:avLst/>
              </a:prstGeom>
              <a:solidFill>
                <a:schemeClr val="accent1">
                  <a:lumMod val="75000"/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057400" y="2037755"/>
                <a:ext cx="2880000" cy="2880000"/>
              </a:xfrm>
              <a:prstGeom prst="ellipse">
                <a:avLst/>
              </a:prstGeom>
              <a:solidFill>
                <a:srgbClr val="00B05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376812" y="1066800"/>
                <a:ext cx="2880000" cy="2880000"/>
              </a:xfrm>
              <a:prstGeom prst="ellipse">
                <a:avLst/>
              </a:prstGeom>
              <a:solidFill>
                <a:srgbClr val="FFFF0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211452" y="3015838"/>
                <a:ext cx="1459054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2000" dirty="0"/>
                  <a:t>Miner </a:t>
                </a:r>
              </a:p>
              <a:p>
                <a:r>
                  <a:rPr lang="en-CA" sz="2000" dirty="0"/>
                  <a:t>Interview</a:t>
                </a:r>
              </a:p>
              <a:p>
                <a:r>
                  <a:rPr lang="en-CA" sz="2000" b="1" dirty="0"/>
                  <a:t>&gt;10 kg Au/y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115626" y="1219200"/>
                <a:ext cx="1459054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CA" sz="2000" dirty="0"/>
                  <a:t>Back-</a:t>
                </a:r>
              </a:p>
              <a:p>
                <a:pPr algn="ctr"/>
                <a:r>
                  <a:rPr lang="en-CA" sz="2000" dirty="0"/>
                  <a:t>Calculation</a:t>
                </a:r>
              </a:p>
              <a:p>
                <a:pPr algn="ctr"/>
                <a:r>
                  <a:rPr lang="en-CA" sz="2000" b="1" dirty="0"/>
                  <a:t>&gt;10 kg Au/y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991689" y="3068373"/>
                <a:ext cx="133241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CA" dirty="0"/>
                  <a:t>Ministry </a:t>
                </a:r>
              </a:p>
              <a:p>
                <a:pPr algn="r"/>
                <a:r>
                  <a:rPr lang="en-CA" dirty="0"/>
                  <a:t>Document</a:t>
                </a:r>
              </a:p>
              <a:p>
                <a:pPr algn="r"/>
                <a:r>
                  <a:rPr lang="en-CA" b="1" dirty="0"/>
                  <a:t>200 kg Au/y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3896364" y="4821600"/>
              <a:ext cx="17611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Extraction-based</a:t>
              </a:r>
            </a:p>
            <a:p>
              <a:pPr algn="ctr"/>
              <a:r>
                <a:rPr lang="en-CA" dirty="0"/>
                <a:t>Estimate</a:t>
              </a:r>
            </a:p>
            <a:p>
              <a:pPr algn="ctr"/>
              <a:r>
                <a:rPr lang="en-CA" b="1" dirty="0"/>
                <a:t>162 kg Au/</a:t>
              </a:r>
              <a:r>
                <a:rPr lang="en-CA" b="1" dirty="0" err="1"/>
                <a:t>yr</a:t>
              </a:r>
              <a:endParaRPr lang="en-CA" b="1" dirty="0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b="1" dirty="0"/>
              <a:t>Triangulation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FA6A6B-3FA4-41DC-8D80-A9A8DCFBB480}"/>
              </a:ext>
            </a:extLst>
          </p:cNvPr>
          <p:cNvSpPr/>
          <p:nvPr/>
        </p:nvSpPr>
        <p:spPr>
          <a:xfrm>
            <a:off x="6477000" y="-1"/>
            <a:ext cx="2667000" cy="803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0E2095-587D-4B55-A8AA-6D71606B8358}"/>
              </a:ext>
            </a:extLst>
          </p:cNvPr>
          <p:cNvGrpSpPr/>
          <p:nvPr/>
        </p:nvGrpSpPr>
        <p:grpSpPr>
          <a:xfrm>
            <a:off x="7371927" y="124827"/>
            <a:ext cx="1600200" cy="268665"/>
            <a:chOff x="5257800" y="304800"/>
            <a:chExt cx="3581400" cy="762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DDA4F3F-F7A5-48DB-9230-163AB031B2CF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4E595EB-4EDC-4D0E-A1E8-BF84AE68E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887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414439" y="1694807"/>
            <a:ext cx="3646603" cy="4238262"/>
            <a:chOff x="4740719" y="1676400"/>
            <a:chExt cx="4303252" cy="4267200"/>
          </a:xfrm>
        </p:grpSpPr>
        <p:grpSp>
          <p:nvGrpSpPr>
            <p:cNvPr id="35" name="Group 34"/>
            <p:cNvGrpSpPr/>
            <p:nvPr/>
          </p:nvGrpSpPr>
          <p:grpSpPr>
            <a:xfrm>
              <a:off x="4740719" y="1676400"/>
              <a:ext cx="4303252" cy="4267200"/>
              <a:chOff x="4764548" y="2057400"/>
              <a:chExt cx="4303252" cy="4267200"/>
            </a:xfrm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4548" y="2057400"/>
                <a:ext cx="4277171" cy="4267200"/>
              </a:xfrm>
              <a:prstGeom prst="rect">
                <a:avLst/>
              </a:prstGeom>
            </p:spPr>
          </p:pic>
          <p:sp>
            <p:nvSpPr>
              <p:cNvPr id="37" name="Oval 36"/>
              <p:cNvSpPr/>
              <p:nvPr/>
            </p:nvSpPr>
            <p:spPr>
              <a:xfrm>
                <a:off x="5019229" y="2406564"/>
                <a:ext cx="4048571" cy="3352954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  <p:sp>
          <p:nvSpPr>
            <p:cNvPr id="38" name="Oval 37"/>
            <p:cNvSpPr/>
            <p:nvPr/>
          </p:nvSpPr>
          <p:spPr>
            <a:xfrm>
              <a:off x="7059834" y="2381250"/>
              <a:ext cx="928465" cy="876300"/>
            </a:xfrm>
            <a:prstGeom prst="ellipse">
              <a:avLst/>
            </a:prstGeom>
            <a:solidFill>
              <a:srgbClr val="FFFF00">
                <a:alpha val="25000"/>
              </a:srgbClr>
            </a:solidFill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76199"/>
            <a:ext cx="9144000" cy="112659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CA" sz="4000" dirty="0"/>
              <a:t>We now have regional estimates of </a:t>
            </a:r>
            <a:br>
              <a:rPr lang="en-CA" sz="4000" dirty="0"/>
            </a:br>
            <a:r>
              <a:rPr lang="en-CA" sz="4000" dirty="0"/>
              <a:t>gold production and work force</a:t>
            </a:r>
            <a:br>
              <a:rPr lang="en-CA" sz="4000" dirty="0"/>
            </a:br>
            <a:endParaRPr lang="en-CA" sz="4000" dirty="0"/>
          </a:p>
        </p:txBody>
      </p:sp>
      <p:grpSp>
        <p:nvGrpSpPr>
          <p:cNvPr id="2" name="Group 1"/>
          <p:cNvGrpSpPr/>
          <p:nvPr/>
        </p:nvGrpSpPr>
        <p:grpSpPr>
          <a:xfrm>
            <a:off x="6217173" y="1219200"/>
            <a:ext cx="2195315" cy="2594738"/>
            <a:chOff x="1211548" y="2759118"/>
            <a:chExt cx="1236534" cy="158967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l="80887" t="10077" r="3629" b="11384"/>
            <a:stretch/>
          </p:blipFill>
          <p:spPr>
            <a:xfrm>
              <a:off x="1868462" y="2759118"/>
              <a:ext cx="579620" cy="822889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/>
            <a:srcRect l="81662" t="16104" r="2996" b="10710"/>
            <a:stretch/>
          </p:blipFill>
          <p:spPr>
            <a:xfrm>
              <a:off x="1638300" y="3582007"/>
              <a:ext cx="574311" cy="76678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rcRect l="78626" t="10710" r="3825" b="10751"/>
            <a:stretch/>
          </p:blipFill>
          <p:spPr>
            <a:xfrm>
              <a:off x="1211548" y="2815224"/>
              <a:ext cx="656914" cy="822889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92331" y="1375934"/>
            <a:ext cx="1541731" cy="3680081"/>
            <a:chOff x="3843872" y="2209800"/>
            <a:chExt cx="1541731" cy="3680081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363769" y="2209801"/>
              <a:ext cx="488434" cy="897495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897169" y="2209800"/>
              <a:ext cx="488434" cy="89749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3843872" y="2209800"/>
              <a:ext cx="488434" cy="89749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3843872" y="3130141"/>
              <a:ext cx="488434" cy="89749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363769" y="3130141"/>
              <a:ext cx="488434" cy="897495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897169" y="3130141"/>
              <a:ext cx="488434" cy="897495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363769" y="4072046"/>
              <a:ext cx="488434" cy="89749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897169" y="4072045"/>
              <a:ext cx="488434" cy="89749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3843872" y="4072045"/>
              <a:ext cx="488434" cy="897495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3843872" y="4992386"/>
              <a:ext cx="488434" cy="897495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363769" y="4992386"/>
              <a:ext cx="488434" cy="897495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5"/>
            <a:srcRect l="8958" r="7912"/>
            <a:stretch/>
          </p:blipFill>
          <p:spPr>
            <a:xfrm>
              <a:off x="4897169" y="4992386"/>
              <a:ext cx="488434" cy="897495"/>
            </a:xfrm>
            <a:prstGeom prst="rect">
              <a:avLst/>
            </a:prstGeom>
          </p:spPr>
        </p:pic>
      </p:grpSp>
      <p:sp>
        <p:nvSpPr>
          <p:cNvPr id="40" name="Title 1"/>
          <p:cNvSpPr txBox="1">
            <a:spLocks/>
          </p:cNvSpPr>
          <p:nvPr/>
        </p:nvSpPr>
        <p:spPr>
          <a:xfrm>
            <a:off x="3753798" y="6218204"/>
            <a:ext cx="4704402" cy="63979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000" b="1" dirty="0">
                <a:solidFill>
                  <a:srgbClr val="00B0F0"/>
                </a:solidFill>
              </a:rPr>
              <a:t>What about mercury?</a:t>
            </a:r>
            <a:endParaRPr lang="en-CA" sz="4000" dirty="0">
              <a:solidFill>
                <a:srgbClr val="00B0F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938812" y="3905516"/>
            <a:ext cx="2356390" cy="2210635"/>
            <a:chOff x="4742083" y="4059298"/>
            <a:chExt cx="2356390" cy="2210635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083" y="4059298"/>
              <a:ext cx="2210635" cy="2210635"/>
            </a:xfrm>
            <a:prstGeom prst="rect">
              <a:avLst/>
            </a:prstGeom>
            <a:ln>
              <a:noFill/>
            </a:ln>
            <a:effectLst>
              <a:outerShdw blurRad="50800" dist="889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Title 1"/>
            <p:cNvSpPr txBox="1">
              <a:spLocks/>
            </p:cNvSpPr>
            <p:nvPr/>
          </p:nvSpPr>
          <p:spPr>
            <a:xfrm>
              <a:off x="5740162" y="4480549"/>
              <a:ext cx="1358311" cy="1749720"/>
            </a:xfrm>
            <a:prstGeom prst="rect">
              <a:avLst/>
            </a:prstGeom>
            <a:noFill/>
          </p:spPr>
          <p:txBody>
            <a:bodyPr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CA" sz="9000" b="1" dirty="0"/>
                <a:t>?</a:t>
              </a:r>
              <a:endParaRPr lang="en-CA" sz="90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DF8CB7-E833-4DD7-B5A6-A8CF6D9AAE4C}"/>
              </a:ext>
            </a:extLst>
          </p:cNvPr>
          <p:cNvGrpSpPr/>
          <p:nvPr/>
        </p:nvGrpSpPr>
        <p:grpSpPr>
          <a:xfrm>
            <a:off x="168863" y="6130006"/>
            <a:ext cx="1600200" cy="268665"/>
            <a:chOff x="5257800" y="304800"/>
            <a:chExt cx="3581400" cy="762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FE99ABE-79CB-4788-BADB-9DFA2A68CC2B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19FFF66-EC08-4BBC-A1D7-2538093E4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75381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5397A40-07DC-4C0A-94F1-606FB43EF6E5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312241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The Mercury to Gold Ratio (Hg:Au)</a:t>
            </a:r>
            <a:endParaRPr lang="en-CA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1500024"/>
            <a:ext cx="8610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grams of mercury consumed per gram of gold produced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Apply to the gold production estimate to get Hg use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9709" y="2971800"/>
            <a:ext cx="9144000" cy="2935307"/>
            <a:chOff x="0" y="2286000"/>
            <a:chExt cx="9144000" cy="2935307"/>
          </a:xfrm>
        </p:grpSpPr>
        <p:sp>
          <p:nvSpPr>
            <p:cNvPr id="9" name="TextBox 8"/>
            <p:cNvSpPr txBox="1"/>
            <p:nvPr/>
          </p:nvSpPr>
          <p:spPr>
            <a:xfrm>
              <a:off x="0" y="4267200"/>
              <a:ext cx="914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dirty="0"/>
                <a:t>         Au production        Hg:Au ratio               </a:t>
              </a:r>
              <a:r>
                <a:rPr lang="en-CA" sz="2800" b="1" dirty="0"/>
                <a:t>Hg use </a:t>
              </a:r>
            </a:p>
            <a:p>
              <a:r>
                <a:rPr lang="en-CA" sz="2800" b="1" dirty="0"/>
                <a:t>             </a:t>
              </a:r>
              <a:r>
                <a:rPr lang="en-CA" sz="2800" dirty="0"/>
                <a:t>estimate                                                </a:t>
              </a:r>
              <a:r>
                <a:rPr lang="en-CA" sz="2800" b="1" dirty="0"/>
                <a:t>estimate</a:t>
              </a:r>
              <a:endParaRPr lang="fr-CA" sz="3600" b="1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l="47074"/>
            <a:stretch/>
          </p:blipFill>
          <p:spPr>
            <a:xfrm>
              <a:off x="3429000" y="2743200"/>
              <a:ext cx="1981200" cy="1047734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895600" y="2920425"/>
              <a:ext cx="36260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3200" dirty="0"/>
                <a:t>x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6096000" y="2286000"/>
              <a:ext cx="1600200" cy="1993580"/>
              <a:chOff x="6096000" y="2502220"/>
              <a:chExt cx="1600200" cy="1993580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3"/>
              <a:srcRect l="32826" r="24427" b="-7271"/>
              <a:stretch/>
            </p:blipFill>
            <p:spPr>
              <a:xfrm>
                <a:off x="6096000" y="2502220"/>
                <a:ext cx="1600200" cy="1123918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3"/>
              <a:srcRect l="32826" r="24427" b="-7271"/>
              <a:stretch/>
            </p:blipFill>
            <p:spPr>
              <a:xfrm>
                <a:off x="6096000" y="3371882"/>
                <a:ext cx="1600200" cy="1123918"/>
              </a:xfrm>
              <a:prstGeom prst="rect">
                <a:avLst/>
              </a:prstGeom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1085850" y="2362200"/>
              <a:ext cx="1657350" cy="1870203"/>
              <a:chOff x="1085850" y="2549397"/>
              <a:chExt cx="1657350" cy="1870203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3"/>
              <a:srcRect l="78626"/>
              <a:stretch/>
            </p:blipFill>
            <p:spPr>
              <a:xfrm>
                <a:off x="1943100" y="2556034"/>
                <a:ext cx="800100" cy="1047734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3"/>
              <a:srcRect l="81662" t="-867"/>
              <a:stretch/>
            </p:blipFill>
            <p:spPr>
              <a:xfrm>
                <a:off x="1562100" y="3362772"/>
                <a:ext cx="686450" cy="1056828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3"/>
              <a:srcRect l="78626"/>
              <a:stretch/>
            </p:blipFill>
            <p:spPr>
              <a:xfrm>
                <a:off x="1085850" y="2549397"/>
                <a:ext cx="800100" cy="1047734"/>
              </a:xfrm>
              <a:prstGeom prst="rect">
                <a:avLst/>
              </a:prstGeom>
            </p:spPr>
          </p:pic>
        </p:grpSp>
        <p:sp>
          <p:nvSpPr>
            <p:cNvPr id="17" name="Rectangle 16"/>
            <p:cNvSpPr/>
            <p:nvPr/>
          </p:nvSpPr>
          <p:spPr>
            <a:xfrm>
              <a:off x="5504800" y="2920425"/>
              <a:ext cx="3898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3200" dirty="0"/>
                <a:t>=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07F830-5AE6-4AAC-A08C-3177CF42A2D0}"/>
              </a:ext>
            </a:extLst>
          </p:cNvPr>
          <p:cNvGrpSpPr/>
          <p:nvPr/>
        </p:nvGrpSpPr>
        <p:grpSpPr>
          <a:xfrm>
            <a:off x="7432963" y="84984"/>
            <a:ext cx="1600200" cy="268665"/>
            <a:chOff x="5257800" y="304800"/>
            <a:chExt cx="3581400" cy="762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2E63349-9D05-42E8-BDDE-E3C8C005834D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D0DAA27-B056-42A8-A50A-4785F89CB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43420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8028" y="226289"/>
            <a:ext cx="8991600" cy="990600"/>
          </a:xfrm>
        </p:spPr>
        <p:txBody>
          <a:bodyPr>
            <a:normAutofit/>
          </a:bodyPr>
          <a:lstStyle/>
          <a:p>
            <a:pPr algn="l"/>
            <a:r>
              <a:rPr lang="es-NI" sz="4000" b="1" dirty="0"/>
              <a:t>Mercury </a:t>
            </a:r>
            <a:r>
              <a:rPr lang="es-NI" sz="4000" b="1" dirty="0" err="1"/>
              <a:t>Amalgamation</a:t>
            </a:r>
            <a:endParaRPr lang="es-NI" sz="4000" dirty="0"/>
          </a:p>
        </p:txBody>
      </p:sp>
      <p:sp>
        <p:nvSpPr>
          <p:cNvPr id="14" name="Rounded Rectangle 13"/>
          <p:cNvSpPr/>
          <p:nvPr/>
        </p:nvSpPr>
        <p:spPr>
          <a:xfrm>
            <a:off x="228600" y="1981200"/>
            <a:ext cx="1676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Mix Mercury With Sands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90800" y="1981200"/>
            <a:ext cx="160246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Recover Amalgam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53000" y="1981200"/>
            <a:ext cx="149745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Vaporize Mercury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62800" y="1981200"/>
            <a:ext cx="152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Sponge Gold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2057400" y="2438400"/>
            <a:ext cx="381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ight Arrow 21"/>
          <p:cNvSpPr/>
          <p:nvPr/>
        </p:nvSpPr>
        <p:spPr>
          <a:xfrm>
            <a:off x="4343400" y="2438400"/>
            <a:ext cx="381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ight Arrow 22"/>
          <p:cNvSpPr/>
          <p:nvPr/>
        </p:nvSpPr>
        <p:spPr>
          <a:xfrm>
            <a:off x="6629400" y="2438400"/>
            <a:ext cx="3810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74737"/>
            <a:ext cx="1676400" cy="19544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8" y="5181600"/>
            <a:ext cx="2035572" cy="144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0" y="3047999"/>
            <a:ext cx="2209800" cy="1905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0" y="5105041"/>
            <a:ext cx="2264205" cy="1600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5764" y="3073399"/>
            <a:ext cx="2136976" cy="18796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5764" y="5105400"/>
            <a:ext cx="2135836" cy="16071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3073398"/>
            <a:ext cx="1905000" cy="187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191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CC1FD66-1731-4602-80EF-F4C1886ED351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92964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Take Measurements: Mercury in &amp; Gold out</a:t>
            </a:r>
            <a:endParaRPr lang="en-CA" sz="40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8CE1A3-09B1-4832-8986-EBEAF6BD7F0E}"/>
              </a:ext>
            </a:extLst>
          </p:cNvPr>
          <p:cNvGrpSpPr/>
          <p:nvPr/>
        </p:nvGrpSpPr>
        <p:grpSpPr>
          <a:xfrm>
            <a:off x="152400" y="1421316"/>
            <a:ext cx="8991600" cy="4716639"/>
            <a:chOff x="295564" y="1195861"/>
            <a:chExt cx="11988800" cy="565108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CA8874B-91B1-4D1A-8039-BD6CF4FB360E}"/>
                </a:ext>
              </a:extLst>
            </p:cNvPr>
            <p:cNvSpPr/>
            <p:nvPr/>
          </p:nvSpPr>
          <p:spPr>
            <a:xfrm>
              <a:off x="295564" y="5858477"/>
              <a:ext cx="11988800" cy="988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26CA78-A6BA-4837-BB66-1AA81242C490}"/>
                </a:ext>
              </a:extLst>
            </p:cNvPr>
            <p:cNvSpPr txBox="1"/>
            <p:nvPr/>
          </p:nvSpPr>
          <p:spPr>
            <a:xfrm>
              <a:off x="1219200" y="5638800"/>
              <a:ext cx="5998235" cy="99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400" b="1" u="sng" dirty="0"/>
                <a:t>(initial Hg added – Hg recovered)</a:t>
              </a:r>
            </a:p>
            <a:p>
              <a:pPr algn="ctr"/>
              <a:r>
                <a:rPr lang="en-CA" sz="2400" b="1" dirty="0"/>
                <a:t>gold produced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39C08F-20C8-4614-83C4-B45E8303F353}"/>
                </a:ext>
              </a:extLst>
            </p:cNvPr>
            <p:cNvSpPr txBox="1"/>
            <p:nvPr/>
          </p:nvSpPr>
          <p:spPr>
            <a:xfrm>
              <a:off x="7924800" y="5562601"/>
              <a:ext cx="2209800" cy="1143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b="1" dirty="0"/>
                <a:t>Hg:Au </a:t>
              </a:r>
            </a:p>
            <a:p>
              <a:r>
                <a:rPr lang="en-CA" sz="2800" b="1" dirty="0"/>
                <a:t>Ratio </a:t>
              </a:r>
            </a:p>
          </p:txBody>
        </p:sp>
        <p:sp>
          <p:nvSpPr>
            <p:cNvPr id="29" name="Equals 28">
              <a:extLst>
                <a:ext uri="{FF2B5EF4-FFF2-40B4-BE49-F238E27FC236}">
                  <a16:creationId xmlns:a16="http://schemas.microsoft.com/office/drawing/2014/main" id="{2943FDF7-50EF-4C84-A8D4-5B5FE4C5058D}"/>
                </a:ext>
              </a:extLst>
            </p:cNvPr>
            <p:cNvSpPr/>
            <p:nvPr/>
          </p:nvSpPr>
          <p:spPr>
            <a:xfrm>
              <a:off x="7086600" y="5943600"/>
              <a:ext cx="520595" cy="410178"/>
            </a:xfrm>
            <a:prstGeom prst="mathEqual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solidFill>
                  <a:schemeClr val="tx1"/>
                </a:solidFill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77894C-7BD2-47FF-970C-0A1FA62427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7074" t="13667" r="3826" b="9803"/>
            <a:stretch/>
          </p:blipFill>
          <p:spPr>
            <a:xfrm>
              <a:off x="9353551" y="5775120"/>
              <a:ext cx="1562100" cy="681465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1369F01-5639-48D8-933F-0BEA7D54A3B7}"/>
                </a:ext>
              </a:extLst>
            </p:cNvPr>
            <p:cNvGrpSpPr/>
            <p:nvPr/>
          </p:nvGrpSpPr>
          <p:grpSpPr>
            <a:xfrm>
              <a:off x="304800" y="3000978"/>
              <a:ext cx="11658600" cy="2333022"/>
              <a:chOff x="111784" y="2965046"/>
              <a:chExt cx="11658600" cy="233302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1A9481-16FA-465F-8556-61B774A95627}"/>
                  </a:ext>
                </a:extLst>
              </p:cNvPr>
              <p:cNvSpPr/>
              <p:nvPr/>
            </p:nvSpPr>
            <p:spPr>
              <a:xfrm>
                <a:off x="9102102" y="2965047"/>
                <a:ext cx="2668282" cy="2311803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3A9C0F4A-CF73-4BBF-BA68-1FEA12A0372C}"/>
                  </a:ext>
                </a:extLst>
              </p:cNvPr>
              <p:cNvGrpSpPr/>
              <p:nvPr/>
            </p:nvGrpSpPr>
            <p:grpSpPr>
              <a:xfrm>
                <a:off x="111784" y="2965046"/>
                <a:ext cx="9144000" cy="2333022"/>
                <a:chOff x="397788" y="1250196"/>
                <a:chExt cx="8320008" cy="2688661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CDDFB73A-3DA5-42B1-B170-27342EE0C0BF}"/>
                    </a:ext>
                  </a:extLst>
                </p:cNvPr>
                <p:cNvSpPr/>
                <p:nvPr/>
              </p:nvSpPr>
              <p:spPr>
                <a:xfrm>
                  <a:off x="397788" y="1250196"/>
                  <a:ext cx="8320008" cy="268866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1600" dirty="0"/>
                </a:p>
              </p:txBody>
            </p: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EE497FA-0A8A-446A-B586-325D0494791F}"/>
                    </a:ext>
                  </a:extLst>
                </p:cNvPr>
                <p:cNvGrpSpPr/>
                <p:nvPr/>
              </p:nvGrpSpPr>
              <p:grpSpPr>
                <a:xfrm>
                  <a:off x="579354" y="1447800"/>
                  <a:ext cx="7998608" cy="2297508"/>
                  <a:chOff x="579354" y="1509793"/>
                  <a:chExt cx="7998608" cy="2297508"/>
                </a:xfrm>
              </p:grpSpPr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8B28F017-D44C-4901-9A33-B72D11BFF0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579354" y="1509793"/>
                    <a:ext cx="2405327" cy="229750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1C305E3F-E424-4080-9BD5-AC527C19B84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 rot="5400000">
                    <a:off x="6206032" y="1434662"/>
                    <a:ext cx="2296800" cy="2447061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AA41EA5C-3F5A-4B82-AD0B-3303409F3E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52783" y="1509793"/>
                    <a:ext cx="2803329" cy="229680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</p:grp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32A23011-53B9-40F8-9A7F-B6D79D6C3DDB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58300" y="3136511"/>
                <a:ext cx="2412000" cy="1992995"/>
              </a:xfrm>
              <a:prstGeom prst="rect">
                <a:avLst/>
              </a:prstGeom>
              <a:ln w="76200">
                <a:solidFill>
                  <a:schemeClr val="tx1"/>
                </a:solidFill>
              </a:ln>
              <a:effectLst/>
            </p:spPr>
          </p:pic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DAED74-236F-4D16-AFB0-37EB4A6F97AC}"/>
                </a:ext>
              </a:extLst>
            </p:cNvPr>
            <p:cNvSpPr txBox="1"/>
            <p:nvPr/>
          </p:nvSpPr>
          <p:spPr>
            <a:xfrm>
              <a:off x="304800" y="1604974"/>
              <a:ext cx="2617573" cy="1346339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125413" indent="-125413" algn="ctr">
                <a:buAutoNum type="arabicParenR"/>
              </a:pPr>
              <a:r>
                <a:rPr lang="en-CA" sz="2000" i="1" dirty="0"/>
                <a:t> Weigh the Hg added to the ore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E3B374B-5979-40CB-8A0D-CC9C5028E829}"/>
                </a:ext>
              </a:extLst>
            </p:cNvPr>
            <p:cNvSpPr txBox="1"/>
            <p:nvPr/>
          </p:nvSpPr>
          <p:spPr>
            <a:xfrm>
              <a:off x="3045649" y="1612961"/>
              <a:ext cx="2426969" cy="1346339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i="1" dirty="0"/>
                <a:t>2) Weigh the Hg recovered</a:t>
              </a:r>
            </a:p>
            <a:p>
              <a:pPr algn="ctr"/>
              <a:r>
                <a:rPr lang="en-CA" sz="2000" i="1" dirty="0"/>
                <a:t> (squeeze)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1DB59A-1ED7-4AD3-B91D-BC32B431713C}"/>
                </a:ext>
              </a:extLst>
            </p:cNvPr>
            <p:cNvSpPr txBox="1"/>
            <p:nvPr/>
          </p:nvSpPr>
          <p:spPr>
            <a:xfrm>
              <a:off x="5560292" y="1195861"/>
              <a:ext cx="2235200" cy="1754321"/>
            </a:xfrm>
            <a:prstGeom prst="wedgeRoundRectCallout">
              <a:avLst>
                <a:gd name="adj1" fmla="val 23795"/>
                <a:gd name="adj2" fmla="val 61081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i="1" dirty="0"/>
                <a:t>3) Weigh the amalgam before burning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E7A7D7F-658B-4767-9636-6F87CDF2828A}"/>
                </a:ext>
              </a:extLst>
            </p:cNvPr>
            <p:cNvSpPr txBox="1"/>
            <p:nvPr/>
          </p:nvSpPr>
          <p:spPr>
            <a:xfrm>
              <a:off x="9753548" y="1612961"/>
              <a:ext cx="2233897" cy="1346339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i="1" dirty="0"/>
                <a:t>5) Weigh the Hg recovered</a:t>
              </a:r>
            </a:p>
            <a:p>
              <a:pPr algn="ctr"/>
              <a:r>
                <a:rPr lang="en-CA" sz="2000" i="1" dirty="0"/>
                <a:t> (retort)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92F132D-FA5B-47EF-8505-5B6A78548E5A}"/>
              </a:ext>
            </a:extLst>
          </p:cNvPr>
          <p:cNvSpPr txBox="1"/>
          <p:nvPr/>
        </p:nvSpPr>
        <p:spPr>
          <a:xfrm>
            <a:off x="1701232" y="6134306"/>
            <a:ext cx="5830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= mercury added, 2+5 = mercury recovered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6E2353-6D58-48FF-A745-C3571BC7AB0E}"/>
              </a:ext>
            </a:extLst>
          </p:cNvPr>
          <p:cNvSpPr txBox="1"/>
          <p:nvPr/>
        </p:nvSpPr>
        <p:spPr>
          <a:xfrm>
            <a:off x="5814484" y="1435171"/>
            <a:ext cx="1327534" cy="1451431"/>
          </a:xfrm>
          <a:prstGeom prst="wedgeRoundRectCallout">
            <a:avLst>
              <a:gd name="adj1" fmla="val -20833"/>
              <a:gd name="adj2" fmla="val 6106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000" i="1" dirty="0"/>
              <a:t>4) Weigh sponge gold after burning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B7E832-8812-43CB-927B-F291405C62F0}"/>
              </a:ext>
            </a:extLst>
          </p:cNvPr>
          <p:cNvGrpSpPr/>
          <p:nvPr/>
        </p:nvGrpSpPr>
        <p:grpSpPr>
          <a:xfrm>
            <a:off x="7432963" y="84984"/>
            <a:ext cx="1600200" cy="268665"/>
            <a:chOff x="5257800" y="304800"/>
            <a:chExt cx="3581400" cy="762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99F8565-08DC-4661-A2C5-3BE88E9C747E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3364DC8-96E2-4171-8B64-CB5B180EA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749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C1E5A1-DEA6-4E07-9126-40A474F582D7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/>
          <p:cNvSpPr txBox="1"/>
          <p:nvPr/>
        </p:nvSpPr>
        <p:spPr>
          <a:xfrm>
            <a:off x="3517521" y="1524000"/>
            <a:ext cx="3492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/>
              <a:t>Rastra mill</a:t>
            </a:r>
          </a:p>
          <a:p>
            <a:r>
              <a:rPr lang="en-CA" sz="2400" b="1" dirty="0"/>
              <a:t>Whole ore amalgamation 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5" y="2514600"/>
            <a:ext cx="3743325" cy="10477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475" y="4953000"/>
            <a:ext cx="1847850" cy="10096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419475" y="3981271"/>
            <a:ext cx="3715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/>
              <a:t>Sluice</a:t>
            </a:r>
          </a:p>
          <a:p>
            <a:r>
              <a:rPr lang="en-CA" sz="2400" b="1" dirty="0"/>
              <a:t>Concentrate amalgamation 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24162"/>
          </a:xfrm>
        </p:spPr>
        <p:txBody>
          <a:bodyPr>
            <a:normAutofit/>
          </a:bodyPr>
          <a:lstStyle/>
          <a:p>
            <a:r>
              <a:rPr lang="en-CA" sz="4000" b="1" dirty="0"/>
              <a:t>Different processing type = Different ratio</a:t>
            </a:r>
            <a:endParaRPr lang="en-CA" sz="4000" dirty="0"/>
          </a:p>
        </p:txBody>
      </p:sp>
      <p:pic>
        <p:nvPicPr>
          <p:cNvPr id="18" name="Picture 2" descr="C:\Users\slavko\Documents\Work\AGC\Nica Trip Sept 2015\Presentation CSR Can Gov\Images\IMG_20150913_092620.jpg"/>
          <p:cNvPicPr>
            <a:picLocks noChangeAspect="1" noChangeArrowheads="1"/>
          </p:cNvPicPr>
          <p:nvPr/>
        </p:nvPicPr>
        <p:blipFill rotWithShape="1">
          <a:blip r:embed="rId5" cstate="print"/>
          <a:srcRect l="6706" t="7751" r="20821" b="9437"/>
          <a:stretch/>
        </p:blipFill>
        <p:spPr bwMode="auto">
          <a:xfrm flipH="1">
            <a:off x="457200" y="1568555"/>
            <a:ext cx="2520000" cy="2159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833" y="3886200"/>
            <a:ext cx="2520000" cy="243474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943600" y="5472985"/>
            <a:ext cx="3200400" cy="9241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b="1" i="1" dirty="0">
                <a:solidFill>
                  <a:srgbClr val="FF0000"/>
                </a:solidFill>
              </a:rPr>
              <a:t>Measure for every processing type!!!</a:t>
            </a:r>
            <a:endParaRPr lang="en-CA" sz="2800" i="1" dirty="0">
              <a:solidFill>
                <a:srgbClr val="FF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89CD4B-6C4F-4787-9BDB-9EEF3A0072BB}"/>
              </a:ext>
            </a:extLst>
          </p:cNvPr>
          <p:cNvGrpSpPr/>
          <p:nvPr/>
        </p:nvGrpSpPr>
        <p:grpSpPr>
          <a:xfrm>
            <a:off x="7432963" y="84984"/>
            <a:ext cx="1600200" cy="268665"/>
            <a:chOff x="5257800" y="304800"/>
            <a:chExt cx="3581400" cy="762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D30D21-1591-4F2A-8346-9CAD1002108B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CCD6EC2-2B43-44FF-B5E6-5C8AE4C60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91771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C0C904E-D7ED-401B-BD0A-24C908D08BF7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6200" y="-76200"/>
            <a:ext cx="92964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Apply the ratio to the estimate of regional gold production (from that processing type)</a:t>
            </a:r>
            <a:endParaRPr lang="en-CA" sz="4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76200" y="1828800"/>
            <a:ext cx="9144000" cy="2935307"/>
            <a:chOff x="0" y="2286000"/>
            <a:chExt cx="9144000" cy="2935307"/>
          </a:xfrm>
        </p:grpSpPr>
        <p:sp>
          <p:nvSpPr>
            <p:cNvPr id="16" name="TextBox 15"/>
            <p:cNvSpPr txBox="1"/>
            <p:nvPr/>
          </p:nvSpPr>
          <p:spPr>
            <a:xfrm>
              <a:off x="0" y="4267200"/>
              <a:ext cx="914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dirty="0"/>
                <a:t>         Au production        Hg:Au ratio               </a:t>
              </a:r>
              <a:r>
                <a:rPr lang="en-CA" sz="2800" b="1" dirty="0"/>
                <a:t>Hg use </a:t>
              </a:r>
            </a:p>
            <a:p>
              <a:r>
                <a:rPr lang="en-CA" sz="2800" b="1" dirty="0"/>
                <a:t>             </a:t>
              </a:r>
              <a:r>
                <a:rPr lang="en-CA" sz="2800" dirty="0"/>
                <a:t>estimate                                                </a:t>
              </a:r>
              <a:r>
                <a:rPr lang="en-CA" sz="2800" b="1" dirty="0"/>
                <a:t>estimate</a:t>
              </a:r>
              <a:endParaRPr lang="fr-CA" sz="3600" b="1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/>
            <a:srcRect l="47074"/>
            <a:stretch/>
          </p:blipFill>
          <p:spPr>
            <a:xfrm>
              <a:off x="3429000" y="2743200"/>
              <a:ext cx="1981200" cy="1047734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2895600" y="2920425"/>
              <a:ext cx="36260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3200" dirty="0"/>
                <a:t>x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6096000" y="2286000"/>
              <a:ext cx="1600200" cy="1993580"/>
              <a:chOff x="6096000" y="2502220"/>
              <a:chExt cx="1600200" cy="1993580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3"/>
              <a:srcRect l="32826" r="24427" b="-7271"/>
              <a:stretch/>
            </p:blipFill>
            <p:spPr>
              <a:xfrm>
                <a:off x="6096000" y="2502220"/>
                <a:ext cx="1600200" cy="1123918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3"/>
              <a:srcRect l="32826" r="24427" b="-7271"/>
              <a:stretch/>
            </p:blipFill>
            <p:spPr>
              <a:xfrm>
                <a:off x="6096000" y="3371882"/>
                <a:ext cx="1600200" cy="1123918"/>
              </a:xfrm>
              <a:prstGeom prst="rect">
                <a:avLst/>
              </a:prstGeom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1085850" y="2362200"/>
              <a:ext cx="1657350" cy="1870203"/>
              <a:chOff x="1085850" y="2549397"/>
              <a:chExt cx="1657350" cy="1870203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3"/>
              <a:srcRect l="78626"/>
              <a:stretch/>
            </p:blipFill>
            <p:spPr>
              <a:xfrm>
                <a:off x="1943100" y="2556034"/>
                <a:ext cx="800100" cy="1047734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3"/>
              <a:srcRect l="81662" t="-867"/>
              <a:stretch/>
            </p:blipFill>
            <p:spPr>
              <a:xfrm>
                <a:off x="1562100" y="3362772"/>
                <a:ext cx="686450" cy="1056828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 rotWithShape="1">
              <a:blip r:embed="rId3"/>
              <a:srcRect l="78626"/>
              <a:stretch/>
            </p:blipFill>
            <p:spPr>
              <a:xfrm>
                <a:off x="1085850" y="2549397"/>
                <a:ext cx="800100" cy="1047734"/>
              </a:xfrm>
              <a:prstGeom prst="rect">
                <a:avLst/>
              </a:prstGeom>
            </p:spPr>
          </p:pic>
        </p:grpSp>
        <p:sp>
          <p:nvSpPr>
            <p:cNvPr id="37" name="Rectangle 36"/>
            <p:cNvSpPr/>
            <p:nvPr/>
          </p:nvSpPr>
          <p:spPr>
            <a:xfrm>
              <a:off x="5504800" y="2920425"/>
              <a:ext cx="3898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3200" dirty="0"/>
                <a:t>=</a:t>
              </a: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2685400" y="5476638"/>
            <a:ext cx="3563000" cy="9241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b="1" i="1" dirty="0">
                <a:solidFill>
                  <a:srgbClr val="FF0000"/>
                </a:solidFill>
              </a:rPr>
              <a:t>Apply correct ratios to gold production!!!</a:t>
            </a:r>
            <a:endParaRPr lang="en-CA" sz="2800" i="1" dirty="0">
              <a:solidFill>
                <a:srgbClr val="FF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38135" y="4606506"/>
            <a:ext cx="1647265" cy="54130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b="1" i="1" dirty="0">
                <a:solidFill>
                  <a:srgbClr val="FF0000"/>
                </a:solidFill>
              </a:rPr>
              <a:t>for sluice</a:t>
            </a:r>
            <a:endParaRPr lang="en-CA" sz="2800" i="1" dirty="0">
              <a:solidFill>
                <a:srgbClr val="FF0000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601334" y="4176629"/>
            <a:ext cx="1647265" cy="54130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b="1" i="1" dirty="0">
                <a:solidFill>
                  <a:srgbClr val="FF0000"/>
                </a:solidFill>
              </a:rPr>
              <a:t>for sluice</a:t>
            </a:r>
            <a:endParaRPr lang="en-CA" sz="2800" i="1" dirty="0">
              <a:solidFill>
                <a:srgbClr val="FF0000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172200" y="4584380"/>
            <a:ext cx="1647265" cy="54130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b="1" i="1" dirty="0">
                <a:solidFill>
                  <a:srgbClr val="FF0000"/>
                </a:solidFill>
              </a:rPr>
              <a:t>for sluice</a:t>
            </a:r>
            <a:endParaRPr lang="en-CA" sz="2800" i="1" dirty="0">
              <a:solidFill>
                <a:srgbClr val="FF00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65421B5-FD9E-49D6-94FA-47B9CD85C3D4}"/>
              </a:ext>
            </a:extLst>
          </p:cNvPr>
          <p:cNvGrpSpPr/>
          <p:nvPr/>
        </p:nvGrpSpPr>
        <p:grpSpPr>
          <a:xfrm>
            <a:off x="110836" y="6132135"/>
            <a:ext cx="1600200" cy="268665"/>
            <a:chOff x="5257800" y="304800"/>
            <a:chExt cx="3581400" cy="762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7DC7F8-F544-42E1-991B-B7D83518FCAA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CEBCA13-0A4A-4E76-9F3D-97F23034D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59028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B9A944C5-494D-4258-87ED-91E7783BB55F}"/>
              </a:ext>
            </a:extLst>
          </p:cNvPr>
          <p:cNvSpPr/>
          <p:nvPr/>
        </p:nvSpPr>
        <p:spPr>
          <a:xfrm>
            <a:off x="6324600" y="0"/>
            <a:ext cx="2819400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4740719" y="1676400"/>
            <a:ext cx="4303252" cy="4267200"/>
            <a:chOff x="4764548" y="2057400"/>
            <a:chExt cx="4303252" cy="4267200"/>
          </a:xfr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4548" y="2057400"/>
              <a:ext cx="4277171" cy="4267200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5019229" y="2406564"/>
              <a:ext cx="4048571" cy="3352954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25" name="Oval 24"/>
          <p:cNvSpPr/>
          <p:nvPr/>
        </p:nvSpPr>
        <p:spPr>
          <a:xfrm>
            <a:off x="5238067" y="354654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6" name="Oval 25"/>
          <p:cNvSpPr/>
          <p:nvPr/>
        </p:nvSpPr>
        <p:spPr>
          <a:xfrm>
            <a:off x="6667033" y="3984694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7" name="Oval 26"/>
          <p:cNvSpPr/>
          <p:nvPr/>
        </p:nvSpPr>
        <p:spPr>
          <a:xfrm>
            <a:off x="5948920" y="3086100"/>
            <a:ext cx="547363" cy="508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0" name="Group 39"/>
          <p:cNvGrpSpPr/>
          <p:nvPr/>
        </p:nvGrpSpPr>
        <p:grpSpPr>
          <a:xfrm>
            <a:off x="92519" y="2031982"/>
            <a:ext cx="4495800" cy="3581400"/>
            <a:chOff x="152400" y="2133600"/>
            <a:chExt cx="4495800" cy="3581400"/>
          </a:xfrm>
        </p:grpSpPr>
        <p:sp>
          <p:nvSpPr>
            <p:cNvPr id="3" name="Rounded Rectangle 2"/>
            <p:cNvSpPr/>
            <p:nvPr/>
          </p:nvSpPr>
          <p:spPr>
            <a:xfrm>
              <a:off x="1005340" y="2133600"/>
              <a:ext cx="2590800" cy="5524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/>
                <a:t>Site Information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05340" y="3943350"/>
              <a:ext cx="2590800" cy="55245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>
                  <a:solidFill>
                    <a:schemeClr val="bg1"/>
                  </a:solidFill>
                </a:rPr>
                <a:t>Regional Estimates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990600" y="5162550"/>
              <a:ext cx="2590800" cy="55245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</a:rPr>
                <a:t>National Estimate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1752600" y="3412276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2224540" y="4651293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367629" y="2743200"/>
              <a:ext cx="2280571" cy="5343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>
                  <a:solidFill>
                    <a:schemeClr val="tx1"/>
                  </a:solidFill>
                </a:rPr>
                <a:t>Select sites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52400" y="2741073"/>
              <a:ext cx="2098881" cy="5343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000" dirty="0">
                  <a:solidFill>
                    <a:schemeClr val="tx1"/>
                  </a:solidFill>
                </a:rPr>
                <a:t>All Sites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55962" y="3440668"/>
              <a:ext cx="6351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i="1" dirty="0"/>
                <a:t>Sum</a:t>
              </a:r>
            </a:p>
          </p:txBody>
        </p:sp>
        <p:sp>
          <p:nvSpPr>
            <p:cNvPr id="36" name="Down Arrow 30"/>
            <p:cNvSpPr/>
            <p:nvPr/>
          </p:nvSpPr>
          <p:spPr>
            <a:xfrm>
              <a:off x="2654038" y="3407475"/>
              <a:ext cx="152400" cy="3929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819400" y="3440668"/>
              <a:ext cx="13865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i="1" dirty="0"/>
                <a:t>Extrapolate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497036" y="4633918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000" b="1" i="1" dirty="0"/>
                <a:t>Sum</a:t>
              </a:r>
            </a:p>
          </p:txBody>
        </p:sp>
      </p:grpSp>
      <p:sp>
        <p:nvSpPr>
          <p:cNvPr id="52" name="Oval 51"/>
          <p:cNvSpPr/>
          <p:nvPr/>
        </p:nvSpPr>
        <p:spPr>
          <a:xfrm>
            <a:off x="3352800" y="3869477"/>
            <a:ext cx="490213" cy="4320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3" name="Oval 52"/>
          <p:cNvSpPr/>
          <p:nvPr/>
        </p:nvSpPr>
        <p:spPr>
          <a:xfrm>
            <a:off x="3340933" y="5002504"/>
            <a:ext cx="490213" cy="432000"/>
          </a:xfrm>
          <a:prstGeom prst="ellipse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92519" y="-18549"/>
            <a:ext cx="84582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Time to produce national estimates </a:t>
            </a:r>
            <a:br>
              <a:rPr lang="en-CA" sz="4000" b="1" dirty="0"/>
            </a:br>
            <a:r>
              <a:rPr lang="en-CA" sz="4000" b="1" dirty="0"/>
              <a:t>from our regional estimates:</a:t>
            </a:r>
            <a:endParaRPr lang="en-CA" sz="400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B9C541A-4AC2-4DF4-97D1-966E8DC4C9C2}"/>
              </a:ext>
            </a:extLst>
          </p:cNvPr>
          <p:cNvSpPr/>
          <p:nvPr/>
        </p:nvSpPr>
        <p:spPr>
          <a:xfrm>
            <a:off x="7041652" y="2606830"/>
            <a:ext cx="928465" cy="876300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F5E6B7C-8B3E-4C2F-8446-152C48BDFF11}"/>
              </a:ext>
            </a:extLst>
          </p:cNvPr>
          <p:cNvGrpSpPr/>
          <p:nvPr/>
        </p:nvGrpSpPr>
        <p:grpSpPr>
          <a:xfrm>
            <a:off x="7432963" y="84984"/>
            <a:ext cx="1600200" cy="268665"/>
            <a:chOff x="5257800" y="304800"/>
            <a:chExt cx="3581400" cy="762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8BF8C1D-C9E0-43CB-B455-3EC73A5423E2}"/>
                </a:ext>
              </a:extLst>
            </p:cNvPr>
            <p:cNvSpPr/>
            <p:nvPr/>
          </p:nvSpPr>
          <p:spPr>
            <a:xfrm>
              <a:off x="5257800" y="304800"/>
              <a:ext cx="3581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63DE178-2572-4F48-92A0-30B15A60E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897" y="304800"/>
              <a:ext cx="3516783" cy="76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37475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>
            <a:extLst>
              <a:ext uri="{FF2B5EF4-FFF2-40B4-BE49-F238E27FC236}">
                <a16:creationId xmlns:a16="http://schemas.microsoft.com/office/drawing/2014/main" id="{CE60238E-C507-47F5-8BEB-49D7139A9944}"/>
              </a:ext>
            </a:extLst>
          </p:cNvPr>
          <p:cNvSpPr txBox="1">
            <a:spLocks/>
          </p:cNvSpPr>
          <p:nvPr/>
        </p:nvSpPr>
        <p:spPr>
          <a:xfrm>
            <a:off x="103315" y="374755"/>
            <a:ext cx="8839200" cy="838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/>
              <a:t>Baseline Steps</a:t>
            </a:r>
            <a:endParaRPr lang="en-CA" sz="3600" dirty="0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0F405056-BB6D-42C0-AA8D-3D541EC87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916" y="1360722"/>
            <a:ext cx="3055440" cy="1212202"/>
          </a:xfrm>
        </p:spPr>
        <p:txBody>
          <a:bodyPr>
            <a:normAutofit/>
          </a:bodyPr>
          <a:lstStyle/>
          <a:p>
            <a:pPr marL="352425" indent="-352425">
              <a:buNone/>
            </a:pPr>
            <a:r>
              <a:rPr lang="en-CA" sz="2400" dirty="0"/>
              <a:t>5. Scale up to regional estimates from local information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C2CF049-98D6-4A1D-A0BD-D614311D44AB}"/>
              </a:ext>
            </a:extLst>
          </p:cNvPr>
          <p:cNvSpPr txBox="1"/>
          <p:nvPr/>
        </p:nvSpPr>
        <p:spPr>
          <a:xfrm>
            <a:off x="4565207" y="2900855"/>
            <a:ext cx="2977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CA" sz="2400" b="1" dirty="0"/>
              <a:t>6. Cross check regional estimates using several approaches!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F453368-9894-4514-ADC2-A7BE96284243}"/>
              </a:ext>
            </a:extLst>
          </p:cNvPr>
          <p:cNvGrpSpPr/>
          <p:nvPr/>
        </p:nvGrpSpPr>
        <p:grpSpPr>
          <a:xfrm>
            <a:off x="151245" y="1366658"/>
            <a:ext cx="3838344" cy="1200329"/>
            <a:chOff x="228600" y="1291052"/>
            <a:chExt cx="3838344" cy="1200329"/>
          </a:xfrm>
        </p:grpSpPr>
        <p:pic>
          <p:nvPicPr>
            <p:cNvPr id="47" name="Picture 4" descr="Résultat de recherche d'images pour &quot;books&quot;">
              <a:extLst>
                <a:ext uri="{FF2B5EF4-FFF2-40B4-BE49-F238E27FC236}">
                  <a16:creationId xmlns:a16="http://schemas.microsoft.com/office/drawing/2014/main" id="{C20E9BDC-3D47-4D6A-9EC1-60559BDCA1BA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96168" y="1365665"/>
              <a:ext cx="1370776" cy="9479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090C641-016B-408D-AB4B-C55A549EBD47}"/>
                </a:ext>
              </a:extLst>
            </p:cNvPr>
            <p:cNvSpPr txBox="1"/>
            <p:nvPr/>
          </p:nvSpPr>
          <p:spPr>
            <a:xfrm>
              <a:off x="228600" y="1291052"/>
              <a:ext cx="24675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5125" indent="-365125"/>
              <a:r>
                <a:rPr lang="en-CA" sz="2400" dirty="0"/>
                <a:t>1. Research for existing information</a:t>
              </a:r>
              <a:endParaRPr lang="en-CA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2CD7426-12D7-459A-B9E9-971F13113D1D}"/>
              </a:ext>
            </a:extLst>
          </p:cNvPr>
          <p:cNvGrpSpPr/>
          <p:nvPr/>
        </p:nvGrpSpPr>
        <p:grpSpPr>
          <a:xfrm>
            <a:off x="147094" y="4016506"/>
            <a:ext cx="3826104" cy="975426"/>
            <a:chOff x="255559" y="3779470"/>
            <a:chExt cx="3826104" cy="975426"/>
          </a:xfrm>
        </p:grpSpPr>
        <p:pic>
          <p:nvPicPr>
            <p:cNvPr id="50" name="Picture 49" descr="C:\Users\joneill\AppData\Local\Microsoft\Windows\INetCacheContent.Word\IMG_20160509_091521.jpg">
              <a:extLst>
                <a:ext uri="{FF2B5EF4-FFF2-40B4-BE49-F238E27FC236}">
                  <a16:creationId xmlns:a16="http://schemas.microsoft.com/office/drawing/2014/main" id="{10F7B910-1AC6-4E9A-950D-58C78D223867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13663" y="3818896"/>
              <a:ext cx="1368000" cy="9360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1025A1E-7002-4E06-868B-6F85218CB8B1}"/>
                </a:ext>
              </a:extLst>
            </p:cNvPr>
            <p:cNvSpPr txBox="1"/>
            <p:nvPr/>
          </p:nvSpPr>
          <p:spPr>
            <a:xfrm>
              <a:off x="255559" y="3779470"/>
              <a:ext cx="2404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4638" indent="-274638"/>
              <a:r>
                <a:rPr lang="en-CA" sz="2400" dirty="0"/>
                <a:t>3. Collect data (field work)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8F56AE9-3BE1-4426-8539-15D8E89D67A4}"/>
              </a:ext>
            </a:extLst>
          </p:cNvPr>
          <p:cNvGrpSpPr/>
          <p:nvPr/>
        </p:nvGrpSpPr>
        <p:grpSpPr>
          <a:xfrm>
            <a:off x="152400" y="2638247"/>
            <a:ext cx="4303527" cy="1206960"/>
            <a:chOff x="228599" y="2407805"/>
            <a:chExt cx="4303527" cy="1206960"/>
          </a:xfrm>
        </p:grpSpPr>
        <p:pic>
          <p:nvPicPr>
            <p:cNvPr id="53" name="Picture 16" descr="Image result for thought bubble">
              <a:extLst>
                <a:ext uri="{FF2B5EF4-FFF2-40B4-BE49-F238E27FC236}">
                  <a16:creationId xmlns:a16="http://schemas.microsoft.com/office/drawing/2014/main" id="{A58B7521-52BE-48BF-9263-A231F32B95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668" y="2407805"/>
              <a:ext cx="965458" cy="1010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CC72546-A115-4CBB-8777-935D4F03D941}"/>
                </a:ext>
              </a:extLst>
            </p:cNvPr>
            <p:cNvSpPr txBox="1"/>
            <p:nvPr/>
          </p:nvSpPr>
          <p:spPr>
            <a:xfrm>
              <a:off x="228599" y="2745156"/>
              <a:ext cx="27055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5125" indent="-365125"/>
              <a:r>
                <a:rPr lang="en-CA" sz="2400" dirty="0"/>
                <a:t>2. Make a research plan</a:t>
              </a:r>
            </a:p>
          </p:txBody>
        </p:sp>
        <p:pic>
          <p:nvPicPr>
            <p:cNvPr id="55" name="Picture 4" descr="Image result for research plan">
              <a:extLst>
                <a:ext uri="{FF2B5EF4-FFF2-40B4-BE49-F238E27FC236}">
                  <a16:creationId xmlns:a16="http://schemas.microsoft.com/office/drawing/2014/main" id="{2701991F-D094-4D6B-8840-D63C2E128E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94" b="16566"/>
            <a:stretch/>
          </p:blipFill>
          <p:spPr bwMode="auto">
            <a:xfrm>
              <a:off x="2776981" y="2600356"/>
              <a:ext cx="1074773" cy="1014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C3E2AB-F307-470F-A795-A2170F484B8E}"/>
              </a:ext>
            </a:extLst>
          </p:cNvPr>
          <p:cNvGrpSpPr/>
          <p:nvPr/>
        </p:nvGrpSpPr>
        <p:grpSpPr>
          <a:xfrm>
            <a:off x="172232" y="5144464"/>
            <a:ext cx="3897407" cy="1485576"/>
            <a:chOff x="4522665" y="909745"/>
            <a:chExt cx="3897407" cy="148557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38B2BBE-9AEB-4D94-9359-4331AE927707}"/>
                </a:ext>
              </a:extLst>
            </p:cNvPr>
            <p:cNvSpPr txBox="1"/>
            <p:nvPr/>
          </p:nvSpPr>
          <p:spPr>
            <a:xfrm>
              <a:off x="4522665" y="1057994"/>
              <a:ext cx="24640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74638" indent="-274638"/>
              <a:r>
                <a:rPr lang="en-CA" sz="2400" dirty="0"/>
                <a:t>4. Produce local </a:t>
              </a:r>
            </a:p>
            <a:p>
              <a:pPr marL="352425" indent="-352425"/>
              <a:r>
                <a:rPr lang="en-CA" sz="2400" dirty="0"/>
                <a:t>     information</a:t>
              </a:r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B5D4A62C-22C6-4BB3-B4A8-D4F762DA1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59190" y="909745"/>
              <a:ext cx="1560882" cy="1485576"/>
            </a:xfrm>
            <a:prstGeom prst="rect">
              <a:avLst/>
            </a:prstGeom>
          </p:spPr>
        </p:pic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DCF69A85-EDA3-4A6D-86E1-72A053AAA9E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36" r="1853"/>
          <a:stretch/>
        </p:blipFill>
        <p:spPr>
          <a:xfrm>
            <a:off x="7578355" y="1743600"/>
            <a:ext cx="1178205" cy="103241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14" descr="Related image">
            <a:extLst>
              <a:ext uri="{FF2B5EF4-FFF2-40B4-BE49-F238E27FC236}">
                <a16:creationId xmlns:a16="http://schemas.microsoft.com/office/drawing/2014/main" id="{DFD15DB4-3562-4503-B31B-D0B1B7A53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61448" y="1360722"/>
            <a:ext cx="590223" cy="909334"/>
          </a:xfrm>
          <a:prstGeom prst="round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01D67162-F5E6-47E9-B783-45BD490230A7}"/>
              </a:ext>
            </a:extLst>
          </p:cNvPr>
          <p:cNvGrpSpPr/>
          <p:nvPr/>
        </p:nvGrpSpPr>
        <p:grpSpPr>
          <a:xfrm>
            <a:off x="7433659" y="3155265"/>
            <a:ext cx="1648275" cy="1326848"/>
            <a:chOff x="7180727" y="3177228"/>
            <a:chExt cx="1772024" cy="1415413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3938C49-3711-4151-A1C0-87445425568A}"/>
                </a:ext>
              </a:extLst>
            </p:cNvPr>
            <p:cNvSpPr/>
            <p:nvPr/>
          </p:nvSpPr>
          <p:spPr>
            <a:xfrm>
              <a:off x="7180727" y="3177228"/>
              <a:ext cx="1761788" cy="1415413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39E292C-25F3-401A-9B0E-5D8FC35E2AB3}"/>
                </a:ext>
              </a:extLst>
            </p:cNvPr>
            <p:cNvGrpSpPr/>
            <p:nvPr/>
          </p:nvGrpSpPr>
          <p:grpSpPr>
            <a:xfrm>
              <a:off x="7180727" y="3235460"/>
              <a:ext cx="1772024" cy="1304700"/>
              <a:chOff x="441648" y="4854360"/>
              <a:chExt cx="1772024" cy="1304700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BEC62071-9536-45A2-A3EB-D76782685DAE}"/>
                  </a:ext>
                </a:extLst>
              </p:cNvPr>
              <p:cNvSpPr/>
              <p:nvPr/>
            </p:nvSpPr>
            <p:spPr>
              <a:xfrm>
                <a:off x="1146125" y="5259060"/>
                <a:ext cx="900000" cy="900000"/>
              </a:xfrm>
              <a:prstGeom prst="ellipse">
                <a:avLst/>
              </a:prstGeom>
              <a:solidFill>
                <a:srgbClr val="FFFF0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45BFF86-A415-4455-B48D-31EBDA5D5BC1}"/>
                  </a:ext>
                </a:extLst>
              </p:cNvPr>
              <p:cNvSpPr/>
              <p:nvPr/>
            </p:nvSpPr>
            <p:spPr>
              <a:xfrm>
                <a:off x="662100" y="5235357"/>
                <a:ext cx="900000" cy="900000"/>
              </a:xfrm>
              <a:prstGeom prst="ellipse">
                <a:avLst/>
              </a:prstGeom>
              <a:solidFill>
                <a:srgbClr val="00B05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B1CC083A-6331-4624-BD2F-B1D5C9C2C77F}"/>
                  </a:ext>
                </a:extLst>
              </p:cNvPr>
              <p:cNvSpPr/>
              <p:nvPr/>
            </p:nvSpPr>
            <p:spPr>
              <a:xfrm>
                <a:off x="914400" y="4854360"/>
                <a:ext cx="900000" cy="900000"/>
              </a:xfrm>
              <a:prstGeom prst="ellipse">
                <a:avLst/>
              </a:prstGeom>
              <a:solidFill>
                <a:srgbClr val="FF0000">
                  <a:alpha val="4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33435CA-3F52-4118-9EE9-C63D61E9E76F}"/>
                  </a:ext>
                </a:extLst>
              </p:cNvPr>
              <p:cNvSpPr txBox="1"/>
              <p:nvPr/>
            </p:nvSpPr>
            <p:spPr>
              <a:xfrm>
                <a:off x="441648" y="5615860"/>
                <a:ext cx="79194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200" dirty="0"/>
                  <a:t>Literature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AA702F6-924A-4B74-9AF5-EC9251A648CE}"/>
                  </a:ext>
                </a:extLst>
              </p:cNvPr>
              <p:cNvSpPr txBox="1"/>
              <p:nvPr/>
            </p:nvSpPr>
            <p:spPr>
              <a:xfrm>
                <a:off x="994819" y="4980801"/>
                <a:ext cx="7737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200" dirty="0"/>
                  <a:t>Interview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EB5E03B-288F-4FF2-85F9-B90F70638492}"/>
                  </a:ext>
                </a:extLst>
              </p:cNvPr>
              <p:cNvSpPr txBox="1"/>
              <p:nvPr/>
            </p:nvSpPr>
            <p:spPr>
              <a:xfrm>
                <a:off x="1478021" y="5646471"/>
                <a:ext cx="7356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200" dirty="0"/>
                  <a:t>Physical </a:t>
                </a:r>
              </a:p>
              <a:p>
                <a:r>
                  <a:rPr lang="en-CA" sz="1200" dirty="0"/>
                  <a:t>Measure</a:t>
                </a:r>
              </a:p>
            </p:txBody>
          </p: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F249274-F718-4439-9E65-9821C2919BF7}"/>
              </a:ext>
            </a:extLst>
          </p:cNvPr>
          <p:cNvSpPr txBox="1"/>
          <p:nvPr/>
        </p:nvSpPr>
        <p:spPr>
          <a:xfrm>
            <a:off x="4692133" y="4942161"/>
            <a:ext cx="2850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0988" indent="-280988"/>
            <a:r>
              <a:rPr lang="en-CA" sz="2400" dirty="0"/>
              <a:t>7. Add final regional estimates to get national estimate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0C0D973B-E928-4CB4-AEC3-ED37BB7C928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36" r="1853"/>
          <a:stretch/>
        </p:blipFill>
        <p:spPr>
          <a:xfrm>
            <a:off x="7542983" y="5144464"/>
            <a:ext cx="1178205" cy="103241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72" name="Picture 14" descr="Related image">
            <a:extLst>
              <a:ext uri="{FF2B5EF4-FFF2-40B4-BE49-F238E27FC236}">
                <a16:creationId xmlns:a16="http://schemas.microsoft.com/office/drawing/2014/main" id="{C3A9D751-8859-48F7-BA6A-DC9D45420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26076" y="4761586"/>
            <a:ext cx="590223" cy="909334"/>
          </a:xfrm>
          <a:prstGeom prst="round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23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45" grpId="0"/>
      <p:bldP spid="7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20782"/>
            <a:ext cx="48006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s-NI" sz="4000" b="1" dirty="0" err="1"/>
              <a:t>How</a:t>
            </a:r>
            <a:r>
              <a:rPr lang="es-NI" sz="4000" b="1" dirty="0"/>
              <a:t> do </a:t>
            </a:r>
            <a:r>
              <a:rPr lang="es-NI" sz="4000" b="1" dirty="0" err="1"/>
              <a:t>we</a:t>
            </a:r>
            <a:r>
              <a:rPr lang="es-NI" sz="4000" b="1" dirty="0"/>
              <a:t> </a:t>
            </a:r>
            <a:r>
              <a:rPr lang="es-NI" sz="4000" b="1" dirty="0" err="1"/>
              <a:t>collect</a:t>
            </a:r>
            <a:r>
              <a:rPr lang="es-NI" sz="4000" b="1" dirty="0"/>
              <a:t> </a:t>
            </a:r>
            <a:r>
              <a:rPr lang="es-NI" sz="4000" b="1" dirty="0" err="1"/>
              <a:t>all</a:t>
            </a:r>
            <a:r>
              <a:rPr lang="es-NI" sz="4000" b="1" dirty="0"/>
              <a:t> </a:t>
            </a:r>
            <a:r>
              <a:rPr lang="es-NI" sz="4000" b="1" dirty="0" err="1"/>
              <a:t>this</a:t>
            </a:r>
            <a:r>
              <a:rPr lang="es-NI" sz="4000" b="1" dirty="0"/>
              <a:t> </a:t>
            </a:r>
            <a:r>
              <a:rPr lang="es-NI" sz="4000" b="1" dirty="0" err="1"/>
              <a:t>information</a:t>
            </a:r>
            <a:r>
              <a:rPr lang="es-NI" sz="4000" b="1" dirty="0"/>
              <a:t>? </a:t>
            </a:r>
            <a:endParaRPr lang="es-NI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Literature Review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Key stakeholder interviews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CA" sz="2400" dirty="0"/>
              <a:t>Government (Mines, Environment, </a:t>
            </a:r>
            <a:r>
              <a:rPr lang="en-CA" sz="2400" dirty="0" err="1"/>
              <a:t>etc</a:t>
            </a:r>
            <a:r>
              <a:rPr lang="en-CA" sz="2400" dirty="0"/>
              <a:t>), NGOs, National gold buying houses, Universities, LSM companies,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Mines site counts and observations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Processing site counts and observations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Miner and processor interviews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Gold buyer interviews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Local authority/site owner interviews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Physical measurements (weight of an ore bag, </a:t>
            </a:r>
            <a:r>
              <a:rPr lang="en-CA" sz="2400" dirty="0" err="1"/>
              <a:t>Hg:Au</a:t>
            </a:r>
            <a:r>
              <a:rPr lang="en-CA" sz="2400" dirty="0"/>
              <a:t> ratio calculations, ore assays for grade, </a:t>
            </a:r>
            <a:r>
              <a:rPr lang="en-CA" sz="2400" dirty="0" err="1"/>
              <a:t>etc</a:t>
            </a:r>
            <a:r>
              <a:rPr lang="en-CA" sz="24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400" dirty="0"/>
              <a:t>Any other methods you can think of</a:t>
            </a:r>
          </a:p>
        </p:txBody>
      </p:sp>
    </p:spTree>
    <p:extLst>
      <p:ext uri="{BB962C8B-B14F-4D97-AF65-F5344CB8AC3E}">
        <p14:creationId xmlns:p14="http://schemas.microsoft.com/office/powerpoint/2010/main" val="87343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41190"/>
            <a:ext cx="9144000" cy="1412790"/>
            <a:chOff x="198343" y="1151040"/>
            <a:chExt cx="9232494" cy="1401095"/>
          </a:xfrm>
        </p:grpSpPr>
        <p:pic>
          <p:nvPicPr>
            <p:cNvPr id="11" name="Picture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43" y="1151040"/>
              <a:ext cx="9232494" cy="140109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64" y="1268851"/>
              <a:ext cx="4088684" cy="936624"/>
            </a:xfrm>
            <a:prstGeom prst="rect">
              <a:avLst/>
            </a:prstGeom>
          </p:spPr>
        </p:pic>
      </p:grpSp>
      <p:pic>
        <p:nvPicPr>
          <p:cNvPr id="7" name="Picture 2" descr="F:\COWI Uganda Workshop\Presentation\Images\DSC08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01725"/>
            <a:ext cx="9144001" cy="575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458200" cy="990600"/>
          </a:xfrm>
        </p:spPr>
        <p:txBody>
          <a:bodyPr>
            <a:normAutofit/>
          </a:bodyPr>
          <a:lstStyle/>
          <a:p>
            <a:pPr algn="l"/>
            <a:r>
              <a:rPr lang="es-NI" sz="4000" b="1" dirty="0" err="1"/>
              <a:t>What</a:t>
            </a:r>
            <a:r>
              <a:rPr lang="es-NI" sz="4000" b="1" dirty="0"/>
              <a:t> </a:t>
            </a:r>
            <a:r>
              <a:rPr lang="es-NI" sz="4000" b="1" dirty="0" err="1"/>
              <a:t>does</a:t>
            </a:r>
            <a:r>
              <a:rPr lang="es-NI" sz="4000" b="1" dirty="0"/>
              <a:t> </a:t>
            </a:r>
            <a:r>
              <a:rPr lang="es-NI" sz="4000" b="1" dirty="0" err="1"/>
              <a:t>it</a:t>
            </a:r>
            <a:r>
              <a:rPr lang="es-NI" sz="4000" b="1" dirty="0"/>
              <a:t> </a:t>
            </a:r>
            <a:r>
              <a:rPr lang="es-NI" sz="4000" b="1" dirty="0" err="1"/>
              <a:t>really</a:t>
            </a:r>
            <a:r>
              <a:rPr lang="es-NI" sz="4000" b="1" dirty="0"/>
              <a:t> </a:t>
            </a:r>
            <a:r>
              <a:rPr lang="es-NI" sz="4000" b="1" dirty="0" err="1"/>
              <a:t>take</a:t>
            </a:r>
            <a:r>
              <a:rPr lang="es-NI" sz="4000" b="1" dirty="0"/>
              <a:t>?</a:t>
            </a:r>
            <a:endParaRPr lang="es-NI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152401" y="1905000"/>
            <a:ext cx="8991600" cy="4955203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Quick thinking, problem solving, open minded field officers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Must understand ASGM sector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Mining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Processing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Experience in the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Basic math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Data acquisition, management, and analysis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Training and experience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Practice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Supporting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Every case is different: ADAPT AS YOU GO</a:t>
            </a:r>
          </a:p>
        </p:txBody>
      </p:sp>
    </p:spTree>
    <p:extLst>
      <p:ext uri="{BB962C8B-B14F-4D97-AF65-F5344CB8AC3E}">
        <p14:creationId xmlns:p14="http://schemas.microsoft.com/office/powerpoint/2010/main" val="38998878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41190"/>
            <a:ext cx="9144000" cy="1412790"/>
            <a:chOff x="198343" y="1151040"/>
            <a:chExt cx="9232494" cy="1401095"/>
          </a:xfrm>
        </p:grpSpPr>
        <p:pic>
          <p:nvPicPr>
            <p:cNvPr id="11" name="Picture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43" y="1151040"/>
              <a:ext cx="9232494" cy="140109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64" y="1268851"/>
              <a:ext cx="4088684" cy="936624"/>
            </a:xfrm>
            <a:prstGeom prst="rect">
              <a:avLst/>
            </a:prstGeom>
          </p:spPr>
        </p:pic>
      </p:grpSp>
      <p:pic>
        <p:nvPicPr>
          <p:cNvPr id="9" name="Picture 2" descr="F:\COWI Uganda Workshop\Presentation\Images\DSC08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1725"/>
            <a:ext cx="9326033" cy="575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610600" cy="45720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s-NI" sz="4000" b="1" dirty="0" err="1"/>
              <a:t>NAPs</a:t>
            </a:r>
            <a:r>
              <a:rPr lang="es-NI" sz="4000" b="1" dirty="0"/>
              <a:t>: </a:t>
            </a:r>
            <a:r>
              <a:rPr lang="es-NI" sz="4000" b="1" dirty="0" err="1"/>
              <a:t>Suggested</a:t>
            </a:r>
            <a:r>
              <a:rPr lang="es-NI" sz="4000" b="1" dirty="0"/>
              <a:t> </a:t>
            </a:r>
            <a:r>
              <a:rPr lang="es-NI" sz="4000" b="1" dirty="0" err="1"/>
              <a:t>Workflow</a:t>
            </a:r>
            <a:endParaRPr lang="es-NI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66700" y="2133600"/>
            <a:ext cx="8610600" cy="44627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Baseline team lead (expert) does scoping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Team lead develops 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Team lead works with local workers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BIG PICTURE IDEA of ASGM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Interviews: It’s a conversation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Physical measurements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Important: Cross check all numbers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Do analysis everyday after the field to ensure have all info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 dirty="0"/>
              <a:t>Adjust your methods and ensure you collect the info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Expert analyzes data and produces estimates in collaboration with field team</a:t>
            </a:r>
          </a:p>
        </p:txBody>
      </p:sp>
    </p:spTree>
    <p:extLst>
      <p:ext uri="{BB962C8B-B14F-4D97-AF65-F5344CB8AC3E}">
        <p14:creationId xmlns:p14="http://schemas.microsoft.com/office/powerpoint/2010/main" val="19767518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41190"/>
            <a:ext cx="9144000" cy="1488990"/>
            <a:chOff x="198343" y="1151040"/>
            <a:chExt cx="9232494" cy="1401095"/>
          </a:xfrm>
        </p:grpSpPr>
        <p:pic>
          <p:nvPicPr>
            <p:cNvPr id="5" name="Picture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43" y="1151040"/>
              <a:ext cx="9232494" cy="140109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64" y="1268851"/>
              <a:ext cx="4088684" cy="936624"/>
            </a:xfrm>
            <a:prstGeom prst="rect">
              <a:avLst/>
            </a:prstGeom>
          </p:spPr>
        </p:pic>
      </p:grpSp>
      <p:pic>
        <p:nvPicPr>
          <p:cNvPr id="7" name="Picture 2" descr="F:\COWI Uganda Workshop\Presentation\Images\DSC08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101725"/>
            <a:ext cx="9402233" cy="575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6400800" cy="1157605"/>
          </a:xfrm>
        </p:spPr>
        <p:txBody>
          <a:bodyPr>
            <a:normAutofit/>
          </a:bodyPr>
          <a:lstStyle/>
          <a:p>
            <a:pPr algn="l"/>
            <a:r>
              <a:rPr lang="en-CA" b="1" dirty="0"/>
              <a:t>Summary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133600"/>
            <a:ext cx="7315200" cy="397031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Difficult, not impossible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Provides important information to the NAP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Case specific methodology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Need to define 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Timeline, capacity and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Every case is unique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There is no one solution for all regions and all sites. You must adapt as you go – be creative!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It’s fun!</a:t>
            </a:r>
          </a:p>
        </p:txBody>
      </p:sp>
    </p:spTree>
    <p:extLst>
      <p:ext uri="{BB962C8B-B14F-4D97-AF65-F5344CB8AC3E}">
        <p14:creationId xmlns:p14="http://schemas.microsoft.com/office/powerpoint/2010/main" val="31887790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41190"/>
            <a:ext cx="9144000" cy="1488990"/>
            <a:chOff x="198343" y="1151040"/>
            <a:chExt cx="9232494" cy="1401095"/>
          </a:xfrm>
        </p:grpSpPr>
        <p:pic>
          <p:nvPicPr>
            <p:cNvPr id="5" name="Picture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43" y="1151040"/>
              <a:ext cx="9232494" cy="140109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64" y="1268851"/>
              <a:ext cx="4088684" cy="936624"/>
            </a:xfrm>
            <a:prstGeom prst="rect">
              <a:avLst/>
            </a:prstGeom>
          </p:spPr>
        </p:pic>
      </p:grpSp>
      <p:pic>
        <p:nvPicPr>
          <p:cNvPr id="7" name="Picture 2" descr="F:\COWI Uganda Workshop\Presentation\Images\Intervie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4207"/>
            <a:ext cx="9144000" cy="571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71600" y="1820777"/>
            <a:ext cx="7772400" cy="1470025"/>
          </a:xfrm>
        </p:spPr>
        <p:txBody>
          <a:bodyPr>
            <a:normAutofit/>
          </a:bodyPr>
          <a:lstStyle/>
          <a:p>
            <a:r>
              <a:rPr lang="en-CA" b="1" dirty="0"/>
              <a:t>Thank you! </a:t>
            </a:r>
            <a:endParaRPr lang="en-US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04AC3CB-AB6A-4780-BD50-F59C34CC0D9D}"/>
              </a:ext>
            </a:extLst>
          </p:cNvPr>
          <p:cNvSpPr txBox="1">
            <a:spLocks/>
          </p:cNvSpPr>
          <p:nvPr/>
        </p:nvSpPr>
        <p:spPr>
          <a:xfrm>
            <a:off x="17206" y="2314199"/>
            <a:ext cx="52578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b="1"/>
              <a:t>Questions? </a:t>
            </a:r>
            <a:br>
              <a:rPr lang="en-CA" b="1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3437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2954</Words>
  <Application>Microsoft Office PowerPoint</Application>
  <PresentationFormat>On-screen Show (4:3)</PresentationFormat>
  <Paragraphs>653</Paragraphs>
  <Slides>61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Times New Roman</vt:lpstr>
      <vt:lpstr>Office Theme</vt:lpstr>
      <vt:lpstr>PowerPoint Presentation</vt:lpstr>
      <vt:lpstr>Introduction to  ASGM Baseline  Producing a baseline to inform the National Action Plan (NAP)</vt:lpstr>
      <vt:lpstr>Overview</vt:lpstr>
      <vt:lpstr>What is an ASGM Baseline?</vt:lpstr>
      <vt:lpstr>What information are we looking for?</vt:lpstr>
      <vt:lpstr>What information are we looking for?</vt:lpstr>
      <vt:lpstr>What information are we looking for?</vt:lpstr>
      <vt:lpstr>Why mercury baseline?</vt:lpstr>
      <vt:lpstr>The Baseline Process</vt:lpstr>
      <vt:lpstr>Producing national  baseline estimates:</vt:lpstr>
      <vt:lpstr>Four ways of estimating national mercury use:  1.  Consult official mercury trade documents 2.  Interview sellers of mercury sellers 3.  Interview users of mercury (processing workers and owners) 4.  Estimate gold production and apply a mercury-to-gold ratio                   » highest accuracy   » many techniques to estimate gold production </vt:lpstr>
      <vt:lpstr>Three general approaches, based on:   1. Extraction information 2. Processing information 3. Earnings information</vt:lpstr>
      <vt:lpstr>PowerPoint Presentation</vt:lpstr>
      <vt:lpstr>Extraction-based Estimates</vt:lpstr>
      <vt:lpstr>Extraction-based Estimates</vt:lpstr>
      <vt:lpstr>Extraction-based Estimates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Multiple Processing Styles on a site?</vt:lpstr>
      <vt:lpstr>Multiple Processing Styles on a site?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Producing regional estimates  from site-level averages:</vt:lpstr>
      <vt:lpstr>Producing regional estimates  from site-level estimates:</vt:lpstr>
      <vt:lpstr>Extrapolating using averages</vt:lpstr>
      <vt:lpstr>Extrapolating using averages</vt:lpstr>
      <vt:lpstr>PowerPoint Presentation</vt:lpstr>
      <vt:lpstr>Cross-check extrapolations  where possible!</vt:lpstr>
      <vt:lpstr>If different, why? Investigate.</vt:lpstr>
      <vt:lpstr>If different, why? Investigate.</vt:lpstr>
      <vt:lpstr>If different, why? Investigate.</vt:lpstr>
      <vt:lpstr>PowerPoint Presentation</vt:lpstr>
      <vt:lpstr>If different, why? Investigate.</vt:lpstr>
      <vt:lpstr>Triangulation</vt:lpstr>
      <vt:lpstr>We now have regional estimates of  gold production and work force </vt:lpstr>
      <vt:lpstr>The Mercury to Gold Ratio (Hg:Au)</vt:lpstr>
      <vt:lpstr>Mercury Amalgamation</vt:lpstr>
      <vt:lpstr>Take Measurements: Mercury in &amp; Gold out</vt:lpstr>
      <vt:lpstr>Different processing type = Different ratio</vt:lpstr>
      <vt:lpstr>Apply the ratio to the estimate of regional gold production (from that processing type)</vt:lpstr>
      <vt:lpstr>Time to produce national estimates  from our regional estimates:</vt:lpstr>
      <vt:lpstr>PowerPoint Presentation</vt:lpstr>
      <vt:lpstr>How do we collect all this information? </vt:lpstr>
      <vt:lpstr>What does it really take?</vt:lpstr>
      <vt:lpstr>NAPs: Suggested Workflow</vt:lpstr>
      <vt:lpstr>Summary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2017-12-04T17:31:59Z</dcterms:created>
  <dcterms:modified xsi:type="dcterms:W3CDTF">2017-12-08T09:47:13Z</dcterms:modified>
</cp:coreProperties>
</file>