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7"/>
  </p:notesMasterIdLst>
  <p:handoutMasterIdLst>
    <p:handoutMasterId r:id="rId28"/>
  </p:handoutMasterIdLst>
  <p:sldIdLst>
    <p:sldId id="256" r:id="rId2"/>
    <p:sldId id="310" r:id="rId3"/>
    <p:sldId id="321" r:id="rId4"/>
    <p:sldId id="335" r:id="rId5"/>
    <p:sldId id="342" r:id="rId6"/>
    <p:sldId id="336" r:id="rId7"/>
    <p:sldId id="350" r:id="rId8"/>
    <p:sldId id="351" r:id="rId9"/>
    <p:sldId id="329" r:id="rId10"/>
    <p:sldId id="314" r:id="rId11"/>
    <p:sldId id="341" r:id="rId12"/>
    <p:sldId id="343" r:id="rId13"/>
    <p:sldId id="344" r:id="rId14"/>
    <p:sldId id="322" r:id="rId15"/>
    <p:sldId id="360" r:id="rId16"/>
    <p:sldId id="361" r:id="rId17"/>
    <p:sldId id="325" r:id="rId18"/>
    <p:sldId id="364" r:id="rId19"/>
    <p:sldId id="365" r:id="rId20"/>
    <p:sldId id="357" r:id="rId21"/>
    <p:sldId id="358" r:id="rId22"/>
    <p:sldId id="359" r:id="rId23"/>
    <p:sldId id="363" r:id="rId24"/>
    <p:sldId id="340" r:id="rId25"/>
    <p:sldId id="330" r:id="rId26"/>
  </p:sldIdLst>
  <p:sldSz cx="9144000" cy="6858000" type="screen4x3"/>
  <p:notesSz cx="6797675" cy="9926638"/>
  <p:defaultTextStyle>
    <a:defPPr>
      <a:defRPr lang="en-US"/>
    </a:defPPr>
    <a:lvl1pPr algn="l" rtl="0" fontAlgn="base">
      <a:spcBef>
        <a:spcPct val="0"/>
      </a:spcBef>
      <a:spcAft>
        <a:spcPct val="0"/>
      </a:spcAft>
      <a:defRPr sz="2600" b="1" kern="1200">
        <a:solidFill>
          <a:srgbClr val="000000"/>
        </a:solidFill>
        <a:latin typeface="Calibri" pitchFamily="34" charset="0"/>
        <a:ea typeface="+mn-ea"/>
        <a:cs typeface="Arial" charset="0"/>
      </a:defRPr>
    </a:lvl1pPr>
    <a:lvl2pPr marL="457200" algn="l" rtl="0" fontAlgn="base">
      <a:spcBef>
        <a:spcPct val="0"/>
      </a:spcBef>
      <a:spcAft>
        <a:spcPct val="0"/>
      </a:spcAft>
      <a:defRPr sz="2600" b="1" kern="1200">
        <a:solidFill>
          <a:srgbClr val="000000"/>
        </a:solidFill>
        <a:latin typeface="Calibri" pitchFamily="34" charset="0"/>
        <a:ea typeface="+mn-ea"/>
        <a:cs typeface="Arial" charset="0"/>
      </a:defRPr>
    </a:lvl2pPr>
    <a:lvl3pPr marL="914400" algn="l" rtl="0" fontAlgn="base">
      <a:spcBef>
        <a:spcPct val="0"/>
      </a:spcBef>
      <a:spcAft>
        <a:spcPct val="0"/>
      </a:spcAft>
      <a:defRPr sz="2600" b="1" kern="1200">
        <a:solidFill>
          <a:srgbClr val="000000"/>
        </a:solidFill>
        <a:latin typeface="Calibri" pitchFamily="34" charset="0"/>
        <a:ea typeface="+mn-ea"/>
        <a:cs typeface="Arial" charset="0"/>
      </a:defRPr>
    </a:lvl3pPr>
    <a:lvl4pPr marL="1371600" algn="l" rtl="0" fontAlgn="base">
      <a:spcBef>
        <a:spcPct val="0"/>
      </a:spcBef>
      <a:spcAft>
        <a:spcPct val="0"/>
      </a:spcAft>
      <a:defRPr sz="2600" b="1" kern="1200">
        <a:solidFill>
          <a:srgbClr val="000000"/>
        </a:solidFill>
        <a:latin typeface="Calibri" pitchFamily="34" charset="0"/>
        <a:ea typeface="+mn-ea"/>
        <a:cs typeface="Arial" charset="0"/>
      </a:defRPr>
    </a:lvl4pPr>
    <a:lvl5pPr marL="1828800" algn="l" rtl="0" fontAlgn="base">
      <a:spcBef>
        <a:spcPct val="0"/>
      </a:spcBef>
      <a:spcAft>
        <a:spcPct val="0"/>
      </a:spcAft>
      <a:defRPr sz="2600" b="1" kern="1200">
        <a:solidFill>
          <a:srgbClr val="000000"/>
        </a:solidFill>
        <a:latin typeface="Calibri" pitchFamily="34" charset="0"/>
        <a:ea typeface="+mn-ea"/>
        <a:cs typeface="Arial" charset="0"/>
      </a:defRPr>
    </a:lvl5pPr>
    <a:lvl6pPr marL="2286000" algn="l" defTabSz="914400" rtl="0" eaLnBrk="1" latinLnBrk="0" hangingPunct="1">
      <a:defRPr sz="2600" b="1" kern="1200">
        <a:solidFill>
          <a:srgbClr val="000000"/>
        </a:solidFill>
        <a:latin typeface="Calibri" pitchFamily="34" charset="0"/>
        <a:ea typeface="+mn-ea"/>
        <a:cs typeface="Arial" charset="0"/>
      </a:defRPr>
    </a:lvl6pPr>
    <a:lvl7pPr marL="2743200" algn="l" defTabSz="914400" rtl="0" eaLnBrk="1" latinLnBrk="0" hangingPunct="1">
      <a:defRPr sz="2600" b="1" kern="1200">
        <a:solidFill>
          <a:srgbClr val="000000"/>
        </a:solidFill>
        <a:latin typeface="Calibri" pitchFamily="34" charset="0"/>
        <a:ea typeface="+mn-ea"/>
        <a:cs typeface="Arial" charset="0"/>
      </a:defRPr>
    </a:lvl7pPr>
    <a:lvl8pPr marL="3200400" algn="l" defTabSz="914400" rtl="0" eaLnBrk="1" latinLnBrk="0" hangingPunct="1">
      <a:defRPr sz="2600" b="1" kern="1200">
        <a:solidFill>
          <a:srgbClr val="000000"/>
        </a:solidFill>
        <a:latin typeface="Calibri" pitchFamily="34" charset="0"/>
        <a:ea typeface="+mn-ea"/>
        <a:cs typeface="Arial" charset="0"/>
      </a:defRPr>
    </a:lvl8pPr>
    <a:lvl9pPr marL="3657600" algn="l" defTabSz="914400" rtl="0" eaLnBrk="1" latinLnBrk="0" hangingPunct="1">
      <a:defRPr sz="2600" b="1" kern="1200">
        <a:solidFill>
          <a:srgbClr val="000000"/>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4D4D4D"/>
    <a:srgbClr val="000000"/>
    <a:srgbClr val="FFFF00"/>
    <a:srgbClr val="993366"/>
    <a:srgbClr val="990099"/>
    <a:srgbClr val="99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1" autoAdjust="0"/>
    <p:restoredTop sz="77778" autoAdjust="0"/>
  </p:normalViewPr>
  <p:slideViewPr>
    <p:cSldViewPr>
      <p:cViewPr>
        <p:scale>
          <a:sx n="75" d="100"/>
          <a:sy n="75" d="100"/>
        </p:scale>
        <p:origin x="-288" y="6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80" d="100"/>
          <a:sy n="80" d="100"/>
        </p:scale>
        <p:origin x="-2022" y="-90"/>
      </p:cViewPr>
      <p:guideLst>
        <p:guide orient="horz" pos="3127"/>
        <p:guide pos="2141"/>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0"/>
              </a:spcBef>
              <a:buFontTx/>
              <a:buNone/>
              <a:defRPr sz="1200" b="0">
                <a:solidFill>
                  <a:schemeClr val="tx1"/>
                </a:solidFill>
                <a:latin typeface="Calibri" pitchFamily="34" charset="0"/>
              </a:defRPr>
            </a:lvl1pPr>
          </a:lstStyle>
          <a:p>
            <a:pPr>
              <a:defRPr/>
            </a:pPr>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buFontTx/>
              <a:buNone/>
              <a:defRPr sz="1200" b="0">
                <a:solidFill>
                  <a:schemeClr val="tx1"/>
                </a:solidFill>
                <a:latin typeface="+mn-lt"/>
                <a:cs typeface="+mn-cs"/>
              </a:defRPr>
            </a:lvl1pPr>
          </a:lstStyle>
          <a:p>
            <a:pPr>
              <a:defRPr/>
            </a:pPr>
            <a:fld id="{99A91655-AF29-4BFD-BC32-51AB19D82F2E}" type="datetimeFigureOut">
              <a:rPr lang="en-US"/>
              <a:pPr>
                <a:defRPr/>
              </a:pPr>
              <a:t>7/1/2013</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eaLnBrk="1" hangingPunct="1">
              <a:spcBef>
                <a:spcPct val="0"/>
              </a:spcBef>
              <a:buFontTx/>
              <a:buNone/>
              <a:defRPr sz="1200" b="0">
                <a:solidFill>
                  <a:schemeClr val="tx1"/>
                </a:solidFill>
                <a:latin typeface="Calibri" pitchFamily="34" charset="0"/>
              </a:defRPr>
            </a:lvl1pPr>
          </a:lstStyle>
          <a:p>
            <a:pPr>
              <a:defRPr/>
            </a:pPr>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eaLnBrk="1" fontAlgn="auto" hangingPunct="1">
              <a:spcBef>
                <a:spcPts val="0"/>
              </a:spcBef>
              <a:spcAft>
                <a:spcPts val="0"/>
              </a:spcAft>
              <a:buFontTx/>
              <a:buNone/>
              <a:defRPr sz="1200" b="0">
                <a:solidFill>
                  <a:schemeClr val="tx1"/>
                </a:solidFill>
                <a:latin typeface="+mn-lt"/>
                <a:cs typeface="+mn-cs"/>
              </a:defRPr>
            </a:lvl1pPr>
          </a:lstStyle>
          <a:p>
            <a:pPr>
              <a:defRPr/>
            </a:pPr>
            <a:fld id="{EAB2D9DB-CB8F-461D-9783-B55485375A9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0"/>
              </a:spcBef>
              <a:buFontTx/>
              <a:buNone/>
              <a:defRPr sz="1200" b="0">
                <a:solidFill>
                  <a:schemeClr val="tx1"/>
                </a:solidFill>
                <a:latin typeface="Calibri" pitchFamily="34" charset="0"/>
              </a:defRPr>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buFontTx/>
              <a:buNone/>
              <a:defRPr sz="1200" b="0">
                <a:solidFill>
                  <a:schemeClr val="tx1"/>
                </a:solidFill>
                <a:latin typeface="+mn-lt"/>
                <a:cs typeface="+mn-cs"/>
              </a:defRPr>
            </a:lvl1pPr>
          </a:lstStyle>
          <a:p>
            <a:pPr>
              <a:defRPr/>
            </a:pPr>
            <a:fld id="{46F7EA89-42CD-476A-B6B6-BAEFF2C269CD}" type="datetimeFigureOut">
              <a:rPr lang="en-US"/>
              <a:pPr>
                <a:defRPr/>
              </a:pPr>
              <a:t>7/1/2013</a:t>
            </a:fld>
            <a:endParaRPr lang="en-US"/>
          </a:p>
        </p:txBody>
      </p:sp>
      <p:sp>
        <p:nvSpPr>
          <p:cNvPr id="4" name="Slide Image Placeholder 3"/>
          <p:cNvSpPr>
            <a:spLocks noGrp="1" noRot="1" noChangeAspect="1"/>
          </p:cNvSpPr>
          <p:nvPr>
            <p:ph type="sldImg" idx="2"/>
          </p:nvPr>
        </p:nvSpPr>
        <p:spPr>
          <a:xfrm>
            <a:off x="915988" y="744538"/>
            <a:ext cx="4964112"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eaLnBrk="1" hangingPunct="1">
              <a:spcBef>
                <a:spcPct val="0"/>
              </a:spcBef>
              <a:buFontTx/>
              <a:buNone/>
              <a:defRPr sz="1200" b="0">
                <a:solidFill>
                  <a:schemeClr val="tx1"/>
                </a:solidFill>
                <a:latin typeface="Calibri" pitchFamily="34" charset="0"/>
              </a:defRPr>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eaLnBrk="1" fontAlgn="auto" hangingPunct="1">
              <a:spcBef>
                <a:spcPts val="0"/>
              </a:spcBef>
              <a:spcAft>
                <a:spcPts val="0"/>
              </a:spcAft>
              <a:buFontTx/>
              <a:buNone/>
              <a:defRPr sz="1200" b="0">
                <a:solidFill>
                  <a:schemeClr val="tx1"/>
                </a:solidFill>
                <a:latin typeface="+mn-lt"/>
                <a:cs typeface="+mn-cs"/>
              </a:defRPr>
            </a:lvl1pPr>
          </a:lstStyle>
          <a:p>
            <a:pPr>
              <a:defRPr/>
            </a:pPr>
            <a:fld id="{3FCAB0AA-4FA0-4CF4-8A45-4B5C9A80680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a:spLocks noGrp="1"/>
          </p:cNvSpPr>
          <p:nvPr>
            <p:ph type="sldNum" sz="quarter" idx="5"/>
          </p:nvPr>
        </p:nvSpPr>
        <p:spPr/>
        <p:txBody>
          <a:bodyPr/>
          <a:lstStyle/>
          <a:p>
            <a:pPr>
              <a:defRPr/>
            </a:pPr>
            <a:fld id="{D97F2D23-8630-4700-B54F-414B18E73AAF}" type="slidenum">
              <a:rPr lang="en-US"/>
              <a:pPr>
                <a:defRPr/>
              </a:pPr>
              <a:t>1</a:t>
            </a:fld>
            <a:endParaRPr lang="en-US"/>
          </a:p>
        </p:txBody>
      </p:sp>
      <p:sp>
        <p:nvSpPr>
          <p:cNvPr id="17410" name="Rectangle 2"/>
          <p:cNvSpPr>
            <a:spLocks noGrp="1" noRot="1" noChangeAspect="1" noTextEdit="1"/>
          </p:cNvSpPr>
          <p:nvPr>
            <p:ph type="sldImg"/>
          </p:nvPr>
        </p:nvSpPr>
        <p:spPr bwMode="auto">
          <a:noFill/>
          <a:ln>
            <a:solidFill>
              <a:srgbClr val="000000"/>
            </a:solidFill>
            <a:miter lim="800000"/>
            <a:headEnd/>
            <a:tailEnd/>
          </a:ln>
        </p:spPr>
      </p:sp>
      <p:sp>
        <p:nvSpPr>
          <p:cNvPr id="17411" name="Rectangle 3"/>
          <p:cNvSpPr>
            <a:spLocks noGrp="1"/>
          </p:cNvSpPr>
          <p:nvPr>
            <p:ph type="body" idx="1"/>
          </p:nvPr>
        </p:nvSpPr>
        <p:spPr bwMode="auto">
          <a:noFill/>
        </p:spPr>
        <p:txBody>
          <a:bodyPr wrap="square" numCol="1" anchor="t" anchorCtr="0" compatLnSpc="1">
            <a:prstTxWarp prst="textNoShape">
              <a:avLst/>
            </a:prstTxWarp>
          </a:bodyPr>
          <a:lstStyle/>
          <a:p>
            <a:pPr marL="228600" indent="-228600"/>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txBox="1">
            <a:spLocks noGrp="1" noChangeArrowheads="1"/>
          </p:cNvSpPr>
          <p:nvPr/>
        </p:nvSpPr>
        <p:spPr bwMode="auto">
          <a:xfrm>
            <a:off x="3851275" y="9429750"/>
            <a:ext cx="2946400" cy="496888"/>
          </a:xfrm>
          <a:prstGeom prst="rect">
            <a:avLst/>
          </a:prstGeom>
          <a:noFill/>
          <a:ln w="9525">
            <a:noFill/>
            <a:miter lim="800000"/>
            <a:headEnd/>
            <a:tailEnd/>
          </a:ln>
        </p:spPr>
        <p:txBody>
          <a:bodyPr anchor="b"/>
          <a:lstStyle/>
          <a:p>
            <a:pPr algn="r"/>
            <a:fld id="{29AAF1E5-7CCB-4040-99A1-01D9981514E5}" type="slidenum">
              <a:rPr lang="en-US" sz="1200" b="0">
                <a:solidFill>
                  <a:schemeClr val="tx1"/>
                </a:solidFill>
                <a:latin typeface="Times New Roman" pitchFamily="18" charset="0"/>
                <a:ea typeface="MS PGothic" pitchFamily="34" charset="-128"/>
              </a:rPr>
              <a:pPr algn="r"/>
              <a:t>3</a:t>
            </a:fld>
            <a:endParaRPr lang="en-US" sz="1200" b="0">
              <a:solidFill>
                <a:schemeClr val="tx1"/>
              </a:solidFill>
              <a:latin typeface="Times New Roman" pitchFamily="18" charset="0"/>
              <a:ea typeface="MS PGothic" pitchFamily="34" charset="-128"/>
            </a:endParaRPr>
          </a:p>
        </p:txBody>
      </p:sp>
      <p:sp>
        <p:nvSpPr>
          <p:cNvPr id="20482" name="Rectangle 1"/>
          <p:cNvSpPr>
            <a:spLocks noGrp="1" noRot="1" noChangeAspect="1" noChangeArrowheads="1"/>
          </p:cNvSpPr>
          <p:nvPr>
            <p:ph type="sldImg"/>
          </p:nvPr>
        </p:nvSpPr>
        <p:spPr bwMode="auto">
          <a:xfrm>
            <a:off x="917575" y="744538"/>
            <a:ext cx="4962525" cy="3722687"/>
          </a:xfrm>
          <a:noFill/>
          <a:ln>
            <a:solidFill>
              <a:srgbClr val="000000"/>
            </a:solidFill>
            <a:miter lim="800000"/>
            <a:headEnd/>
            <a:tailEnd/>
          </a:ln>
        </p:spPr>
      </p:sp>
      <p:sp>
        <p:nvSpPr>
          <p:cNvPr id="20483" name="Rectangle 2"/>
          <p:cNvSpPr>
            <a:spLocks noGrp="1" noChangeArrowheads="1"/>
          </p:cNvSpPr>
          <p:nvPr>
            <p:ph type="body" idx="1"/>
          </p:nvPr>
        </p:nvSpPr>
        <p:spPr bwMode="auto">
          <a:noFill/>
        </p:spPr>
        <p:txBody>
          <a:bodyPr wrap="square" lIns="0" tIns="0" rIns="0" bIns="0" numCol="1" anchor="t" anchorCtr="0" compatLnSpc="1">
            <a:prstTxWarp prst="textNoShape">
              <a:avLst/>
            </a:prstTxWarp>
          </a:bodyPr>
          <a:lstStyle/>
          <a:p>
            <a:pPr eaLnBrk="1" hangingPunct="1">
              <a:lnSpc>
                <a:spcPct val="95000"/>
              </a:lnSpc>
              <a:spcBef>
                <a:spcPct val="0"/>
              </a:spcBef>
            </a:pPr>
            <a:r>
              <a:rPr lang="en-US" sz="1600" smtClean="0">
                <a:solidFill>
                  <a:srgbClr val="000000"/>
                </a:solidFill>
                <a:latin typeface="Arial" charset="0"/>
                <a:ea typeface="MS PGothic" pitchFamily="34" charset="-128"/>
              </a:rPr>
              <a:t>explore how to share and exchange information most effectively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txBox="1">
            <a:spLocks noGrp="1"/>
          </p:cNvSpPr>
          <p:nvPr/>
        </p:nvSpPr>
        <p:spPr>
          <a:xfrm>
            <a:off x="3849688" y="9428163"/>
            <a:ext cx="2946400" cy="496887"/>
          </a:xfrm>
          <a:prstGeom prst="rect">
            <a:avLst/>
          </a:prstGeom>
          <a:noFill/>
        </p:spPr>
        <p:txBody>
          <a:bodyPr anchor="b"/>
          <a:lstStyle/>
          <a:p>
            <a:pPr algn="r" fontAlgn="auto">
              <a:spcBef>
                <a:spcPts val="0"/>
              </a:spcBef>
              <a:spcAft>
                <a:spcPts val="0"/>
              </a:spcAft>
              <a:defRPr/>
            </a:pPr>
            <a:fld id="{EFBF5024-8306-4C1C-B826-C64D70801C3C}" type="slidenum">
              <a:rPr lang="en-US" sz="1200" b="0">
                <a:solidFill>
                  <a:schemeClr val="tx1"/>
                </a:solidFill>
                <a:latin typeface="+mn-lt"/>
                <a:cs typeface="+mn-cs"/>
              </a:rPr>
              <a:pPr algn="r" fontAlgn="auto">
                <a:spcBef>
                  <a:spcPts val="0"/>
                </a:spcBef>
                <a:spcAft>
                  <a:spcPts val="0"/>
                </a:spcAft>
                <a:defRPr/>
              </a:pPr>
              <a:t>5</a:t>
            </a:fld>
            <a:endParaRPr lang="en-US" sz="1200" b="0">
              <a:solidFill>
                <a:schemeClr val="tx1"/>
              </a:solidFill>
              <a:latin typeface="+mn-lt"/>
              <a:cs typeface="+mn-cs"/>
            </a:endParaRPr>
          </a:p>
        </p:txBody>
      </p:sp>
      <p:sp>
        <p:nvSpPr>
          <p:cNvPr id="23554" name="Rectangle 2"/>
          <p:cNvSpPr>
            <a:spLocks noGrp="1" noRot="1" noChangeAspect="1" noTextEdit="1"/>
          </p:cNvSpPr>
          <p:nvPr>
            <p:ph type="sldImg"/>
          </p:nvPr>
        </p:nvSpPr>
        <p:spPr bwMode="auto">
          <a:noFill/>
          <a:ln>
            <a:solidFill>
              <a:srgbClr val="000000"/>
            </a:solidFill>
            <a:miter lim="800000"/>
            <a:headEnd/>
            <a:tailEnd/>
          </a:ln>
        </p:spPr>
      </p:sp>
      <p:sp>
        <p:nvSpPr>
          <p:cNvPr id="23555" name="Rectangle 3"/>
          <p:cNvSpPr>
            <a:spLocks noGrp="1"/>
          </p:cNvSpPr>
          <p:nvPr>
            <p:ph type="body" idx="1"/>
          </p:nvPr>
        </p:nvSpPr>
        <p:spPr bwMode="auto">
          <a:noFill/>
        </p:spPr>
        <p:txBody>
          <a:bodyPr wrap="square" numCol="1" anchor="t" anchorCtr="0" compatLnSpc="1">
            <a:prstTxWarp prst="textNoShape">
              <a:avLst/>
            </a:prstTxWarp>
          </a:bodyPr>
          <a:lstStyle/>
          <a:p>
            <a:pPr marL="247650" indent="-247650">
              <a:lnSpc>
                <a:spcPct val="80000"/>
              </a:lnSpc>
              <a:buFontTx/>
              <a:buChar char="•"/>
            </a:pPr>
            <a:endParaRPr lang="en-GB" sz="9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Marcador de imagen de diapositiva"/>
          <p:cNvSpPr>
            <a:spLocks noGrp="1" noRot="1" noChangeAspect="1" noTextEdit="1"/>
          </p:cNvSpPr>
          <p:nvPr>
            <p:ph type="sldImg"/>
          </p:nvPr>
        </p:nvSpPr>
        <p:spPr bwMode="auto">
          <a:xfrm>
            <a:off x="917575" y="744538"/>
            <a:ext cx="4962525" cy="3722687"/>
          </a:xfrm>
          <a:noFill/>
          <a:ln>
            <a:solidFill>
              <a:srgbClr val="000000"/>
            </a:solidFill>
            <a:miter lim="800000"/>
            <a:headEnd/>
            <a:tailEnd/>
          </a:ln>
        </p:spPr>
      </p:sp>
      <p:sp>
        <p:nvSpPr>
          <p:cNvPr id="25602"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3 Marcador de número de diapositiva"/>
          <p:cNvSpPr txBox="1">
            <a:spLocks noGrp="1"/>
          </p:cNvSpPr>
          <p:nvPr/>
        </p:nvSpPr>
        <p:spPr>
          <a:xfrm>
            <a:off x="3849688" y="9428163"/>
            <a:ext cx="2946400" cy="496887"/>
          </a:xfrm>
          <a:prstGeom prst="rect">
            <a:avLst/>
          </a:prstGeom>
          <a:noFill/>
        </p:spPr>
        <p:txBody>
          <a:bodyPr anchor="b"/>
          <a:lstStyle/>
          <a:p>
            <a:pPr algn="r" fontAlgn="auto">
              <a:spcBef>
                <a:spcPts val="0"/>
              </a:spcBef>
              <a:spcAft>
                <a:spcPts val="0"/>
              </a:spcAft>
              <a:defRPr/>
            </a:pPr>
            <a:fld id="{F8A0EE10-FF7C-4A9E-9826-E463EE818598}" type="slidenum">
              <a:rPr lang="en-US" sz="1200" b="0">
                <a:solidFill>
                  <a:schemeClr val="tx1"/>
                </a:solidFill>
                <a:latin typeface="+mn-lt"/>
                <a:cs typeface="+mn-cs"/>
              </a:rPr>
              <a:pPr algn="r" fontAlgn="auto">
                <a:spcBef>
                  <a:spcPts val="0"/>
                </a:spcBef>
                <a:spcAft>
                  <a:spcPts val="0"/>
                </a:spcAft>
                <a:defRPr/>
              </a:pPr>
              <a:t>6</a:t>
            </a:fld>
            <a:endParaRPr lang="en-US" sz="1200" b="0">
              <a:solidFill>
                <a:schemeClr val="tx1"/>
              </a:solidFill>
              <a:latin typeface="+mn-lt"/>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txBox="1">
            <a:spLocks noGrp="1"/>
          </p:cNvSpPr>
          <p:nvPr/>
        </p:nvSpPr>
        <p:spPr>
          <a:xfrm>
            <a:off x="3849688" y="9428163"/>
            <a:ext cx="2946400" cy="496887"/>
          </a:xfrm>
          <a:prstGeom prst="rect">
            <a:avLst/>
          </a:prstGeom>
          <a:noFill/>
        </p:spPr>
        <p:txBody>
          <a:bodyPr anchor="b"/>
          <a:lstStyle/>
          <a:p>
            <a:pPr algn="r" fontAlgn="auto">
              <a:spcBef>
                <a:spcPts val="0"/>
              </a:spcBef>
              <a:spcAft>
                <a:spcPts val="0"/>
              </a:spcAft>
              <a:defRPr/>
            </a:pPr>
            <a:fld id="{9ED70D16-21F6-4145-8AF1-B44F008D1697}" type="slidenum">
              <a:rPr lang="en-US" sz="1200" b="0">
                <a:solidFill>
                  <a:schemeClr val="tx1"/>
                </a:solidFill>
                <a:latin typeface="+mn-lt"/>
                <a:cs typeface="+mn-cs"/>
              </a:rPr>
              <a:pPr algn="r" fontAlgn="auto">
                <a:spcBef>
                  <a:spcPts val="0"/>
                </a:spcBef>
                <a:spcAft>
                  <a:spcPts val="0"/>
                </a:spcAft>
                <a:defRPr/>
              </a:pPr>
              <a:t>7</a:t>
            </a:fld>
            <a:endParaRPr lang="en-US" sz="1200" b="0">
              <a:solidFill>
                <a:schemeClr val="tx1"/>
              </a:solidFill>
              <a:latin typeface="+mn-lt"/>
              <a:cs typeface="+mn-cs"/>
            </a:endParaRPr>
          </a:p>
        </p:txBody>
      </p:sp>
      <p:sp>
        <p:nvSpPr>
          <p:cNvPr id="27650" name="Rectangle 2"/>
          <p:cNvSpPr>
            <a:spLocks noGrp="1" noRot="1" noChangeAspect="1" noTextEdit="1"/>
          </p:cNvSpPr>
          <p:nvPr>
            <p:ph type="sldImg"/>
          </p:nvPr>
        </p:nvSpPr>
        <p:spPr bwMode="auto">
          <a:noFill/>
          <a:ln>
            <a:solidFill>
              <a:srgbClr val="000000"/>
            </a:solidFill>
            <a:miter lim="800000"/>
            <a:headEnd/>
            <a:tailEnd/>
          </a:ln>
        </p:spPr>
      </p:sp>
      <p:sp>
        <p:nvSpPr>
          <p:cNvPr id="27651" name="Rectangle 3"/>
          <p:cNvSpPr>
            <a:spLocks noGrp="1"/>
          </p:cNvSpPr>
          <p:nvPr>
            <p:ph type="body" idx="1"/>
          </p:nvPr>
        </p:nvSpPr>
        <p:spPr bwMode="auto">
          <a:noFill/>
        </p:spPr>
        <p:txBody>
          <a:bodyPr wrap="square" numCol="1" anchor="t" anchorCtr="0" compatLnSpc="1">
            <a:prstTxWarp prst="textNoShape">
              <a:avLst/>
            </a:prstTxWarp>
          </a:bodyPr>
          <a:lstStyle/>
          <a:p>
            <a:pPr marL="228600" indent="-228600"/>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txBox="1">
            <a:spLocks noGrp="1"/>
          </p:cNvSpPr>
          <p:nvPr/>
        </p:nvSpPr>
        <p:spPr>
          <a:xfrm>
            <a:off x="3849688" y="9428163"/>
            <a:ext cx="2946400" cy="496887"/>
          </a:xfrm>
          <a:prstGeom prst="rect">
            <a:avLst/>
          </a:prstGeom>
          <a:noFill/>
        </p:spPr>
        <p:txBody>
          <a:bodyPr anchor="b"/>
          <a:lstStyle/>
          <a:p>
            <a:pPr algn="r" fontAlgn="auto">
              <a:spcBef>
                <a:spcPts val="0"/>
              </a:spcBef>
              <a:spcAft>
                <a:spcPts val="0"/>
              </a:spcAft>
              <a:defRPr/>
            </a:pPr>
            <a:fld id="{341B49A2-D0AC-43D5-ABAC-A286EC310EEA}" type="slidenum">
              <a:rPr lang="en-US" sz="1200" b="0">
                <a:solidFill>
                  <a:schemeClr val="tx1"/>
                </a:solidFill>
                <a:latin typeface="+mn-lt"/>
                <a:cs typeface="+mn-cs"/>
              </a:rPr>
              <a:pPr algn="r" fontAlgn="auto">
                <a:spcBef>
                  <a:spcPts val="0"/>
                </a:spcBef>
                <a:spcAft>
                  <a:spcPts val="0"/>
                </a:spcAft>
                <a:defRPr/>
              </a:pPr>
              <a:t>8</a:t>
            </a:fld>
            <a:endParaRPr lang="en-US" sz="1200" b="0">
              <a:solidFill>
                <a:schemeClr val="tx1"/>
              </a:solidFill>
              <a:latin typeface="+mn-lt"/>
              <a:cs typeface="+mn-cs"/>
            </a:endParaRPr>
          </a:p>
        </p:txBody>
      </p:sp>
      <p:sp>
        <p:nvSpPr>
          <p:cNvPr id="29698" name="Rectangle 2"/>
          <p:cNvSpPr>
            <a:spLocks noGrp="1" noRot="1" noChangeAspect="1" noTextEdit="1"/>
          </p:cNvSpPr>
          <p:nvPr>
            <p:ph type="sldImg"/>
          </p:nvPr>
        </p:nvSpPr>
        <p:spPr bwMode="auto">
          <a:noFill/>
          <a:ln>
            <a:solidFill>
              <a:srgbClr val="000000"/>
            </a:solidFill>
            <a:miter lim="800000"/>
            <a:headEnd/>
            <a:tailEnd/>
          </a:ln>
        </p:spPr>
      </p:sp>
      <p:sp>
        <p:nvSpPr>
          <p:cNvPr id="29699" name="Rectangle 3"/>
          <p:cNvSpPr>
            <a:spLocks noGrp="1"/>
          </p:cNvSpPr>
          <p:nvPr>
            <p:ph type="body" idx="1"/>
          </p:nvPr>
        </p:nvSpPr>
        <p:spPr bwMode="auto">
          <a:noFill/>
        </p:spPr>
        <p:txBody>
          <a:bodyPr wrap="square" numCol="1" anchor="t" anchorCtr="0" compatLnSpc="1">
            <a:prstTxWarp prst="textNoShape">
              <a:avLst/>
            </a:prstTxWarp>
          </a:bodyPr>
          <a:lstStyle/>
          <a:p>
            <a:pPr marL="228600" indent="-228600"/>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txBox="1">
            <a:spLocks noGrp="1" noChangeArrowheads="1"/>
          </p:cNvSpPr>
          <p:nvPr/>
        </p:nvSpPr>
        <p:spPr bwMode="auto">
          <a:xfrm>
            <a:off x="3851275" y="9429750"/>
            <a:ext cx="2946400" cy="496888"/>
          </a:xfrm>
          <a:prstGeom prst="rect">
            <a:avLst/>
          </a:prstGeom>
          <a:noFill/>
          <a:ln w="9525">
            <a:noFill/>
            <a:miter lim="800000"/>
            <a:headEnd/>
            <a:tailEnd/>
          </a:ln>
        </p:spPr>
        <p:txBody>
          <a:bodyPr anchor="b"/>
          <a:lstStyle/>
          <a:p>
            <a:pPr algn="r"/>
            <a:fld id="{BAD3549F-9640-457D-90BA-7FE71CC5DC9A}" type="slidenum">
              <a:rPr lang="en-US" sz="1200" b="0">
                <a:solidFill>
                  <a:schemeClr val="tx1"/>
                </a:solidFill>
                <a:latin typeface="Times New Roman" pitchFamily="18" charset="0"/>
                <a:ea typeface="MS PGothic" pitchFamily="34" charset="-128"/>
              </a:rPr>
              <a:pPr algn="r"/>
              <a:t>9</a:t>
            </a:fld>
            <a:endParaRPr lang="en-US" sz="1200" b="0">
              <a:solidFill>
                <a:schemeClr val="tx1"/>
              </a:solidFill>
              <a:latin typeface="Times New Roman" pitchFamily="18" charset="0"/>
              <a:ea typeface="MS PGothic" pitchFamily="34" charset="-128"/>
            </a:endParaRPr>
          </a:p>
        </p:txBody>
      </p:sp>
      <p:sp>
        <p:nvSpPr>
          <p:cNvPr id="31746" name="Rectangle 1"/>
          <p:cNvSpPr>
            <a:spLocks noGrp="1" noRot="1" noChangeAspect="1" noChangeArrowheads="1"/>
          </p:cNvSpPr>
          <p:nvPr>
            <p:ph type="sldImg"/>
          </p:nvPr>
        </p:nvSpPr>
        <p:spPr bwMode="auto">
          <a:noFill/>
          <a:ln>
            <a:solidFill>
              <a:srgbClr val="000000"/>
            </a:solidFill>
            <a:miter lim="800000"/>
            <a:headEnd/>
            <a:tailEnd/>
          </a:ln>
        </p:spPr>
      </p:sp>
      <p:sp>
        <p:nvSpPr>
          <p:cNvPr id="31747" name="Rectangle 2"/>
          <p:cNvSpPr>
            <a:spLocks noGrp="1" noChangeArrowheads="1"/>
          </p:cNvSpPr>
          <p:nvPr>
            <p:ph type="body" idx="1"/>
          </p:nvPr>
        </p:nvSpPr>
        <p:spPr bwMode="auto">
          <a:noFill/>
        </p:spPr>
        <p:txBody>
          <a:bodyPr wrap="square" lIns="0" tIns="0" rIns="0" bIns="0" numCol="1" anchor="t" anchorCtr="0" compatLnSpc="1">
            <a:prstTxWarp prst="textNoShape">
              <a:avLst/>
            </a:prstTxWarp>
          </a:bodyPr>
          <a:lstStyle/>
          <a:p>
            <a:pPr eaLnBrk="1" hangingPunct="1">
              <a:lnSpc>
                <a:spcPct val="95000"/>
              </a:lnSpc>
              <a:spcBef>
                <a:spcPct val="0"/>
              </a:spcBef>
            </a:pPr>
            <a:r>
              <a:rPr lang="en-US" sz="1600" smtClean="0">
                <a:solidFill>
                  <a:srgbClr val="000000"/>
                </a:solidFill>
                <a:latin typeface="Arial" charset="0"/>
              </a:rPr>
              <a:t>Abstract: </a:t>
            </a:r>
            <a:endParaRPr lang="en-US" smtClean="0"/>
          </a:p>
          <a:p>
            <a:pPr eaLnBrk="1" hangingPunct="1">
              <a:lnSpc>
                <a:spcPct val="95000"/>
              </a:lnSpc>
              <a:spcBef>
                <a:spcPct val="0"/>
              </a:spcBef>
            </a:pPr>
            <a:r>
              <a:rPr lang="en-US" sz="1600" smtClean="0">
                <a:solidFill>
                  <a:srgbClr val="000000"/>
                </a:solidFill>
                <a:latin typeface="Arial" charset="0"/>
              </a:rPr>
              <a:t>In February 2009, the Governing Council of UNEP agreed on the need to develop a global legally binding instrument on mercury. The work is being undertaken by an intergovernmental negotiating committee and is to be finalized by February 2013. UNEP Chemicals acts as a Secretariat to the negotiating committee and also operates a voluntary partnership programme (the Global Mercury Partnership) that works on interim priority activities related to mercury. </a:t>
            </a:r>
            <a:endParaRPr lang="en-US" smtClean="0"/>
          </a:p>
          <a:p>
            <a:pPr eaLnBrk="1" hangingPunct="1">
              <a:lnSpc>
                <a:spcPct val="95000"/>
              </a:lnSpc>
              <a:spcBef>
                <a:spcPct val="0"/>
              </a:spcBef>
            </a:pPr>
            <a:endParaRPr lang="en-US" sz="1600" smtClean="0">
              <a:solidFill>
                <a:srgbClr val="000000"/>
              </a:solidFill>
              <a:latin typeface="Arial" charset="0"/>
            </a:endParaRPr>
          </a:p>
          <a:p>
            <a:pPr eaLnBrk="1" hangingPunct="1">
              <a:lnSpc>
                <a:spcPct val="95000"/>
              </a:lnSpc>
              <a:spcBef>
                <a:spcPct val="0"/>
              </a:spcBef>
            </a:pPr>
            <a:r>
              <a:rPr lang="en-US" sz="1600" smtClean="0">
                <a:solidFill>
                  <a:srgbClr val="000000"/>
                </a:solidFill>
                <a:latin typeface="Arial" charset="0"/>
              </a:rPr>
              <a:t>This session will provide an introductory overview of UNEP</a:t>
            </a:r>
            <a:r>
              <a:rPr lang="ja-JP" altLang="en-US" sz="1600" smtClean="0">
                <a:solidFill>
                  <a:srgbClr val="000000"/>
                </a:solidFill>
                <a:latin typeface="Arial" charset="0"/>
              </a:rPr>
              <a:t>’</a:t>
            </a:r>
            <a:r>
              <a:rPr lang="en-US" altLang="ja-JP" sz="1600" smtClean="0">
                <a:solidFill>
                  <a:srgbClr val="000000"/>
                </a:solidFill>
                <a:latin typeface="Arial" charset="0"/>
              </a:rPr>
              <a:t>s mercury programme — outlining the negotiation, the Global Mercury Partnership and the interface of this work. Overall scientific information is critical for informed policy. This session will highlight how knowledge is playing into the UNEP program and explore how to share and exchange information most effectively, identify knowledge gaps, and outline some of the Partnership needs from the science community as well as some considerations for the scientific community in light of the future mercury treaty. </a:t>
            </a:r>
            <a:endParaRPr lang="en-US" altLang="ja-JP" smtClean="0"/>
          </a:p>
          <a:p>
            <a:pPr eaLnBrk="1" hangingPunct="1">
              <a:lnSpc>
                <a:spcPct val="95000"/>
              </a:lnSpc>
              <a:spcBef>
                <a:spcPct val="0"/>
              </a:spcBef>
            </a:pPr>
            <a:endParaRPr lang="en-US" sz="1600" smtClean="0">
              <a:solidFill>
                <a:srgbClr val="000000"/>
              </a:solidFill>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TextEdit="1"/>
          </p:cNvSpPr>
          <p:nvPr>
            <p:ph type="sldImg"/>
          </p:nvPr>
        </p:nvSpPr>
        <p:spPr bwMode="auto">
          <a:xfrm>
            <a:off x="917575" y="744538"/>
            <a:ext cx="4962525" cy="3722687"/>
          </a:xfrm>
          <a:noFill/>
          <a:ln>
            <a:solidFill>
              <a:srgbClr val="000000"/>
            </a:solidFill>
            <a:miter lim="800000"/>
            <a:headEnd/>
            <a:tailEnd/>
          </a:ln>
        </p:spPr>
      </p:sp>
      <p:sp>
        <p:nvSpPr>
          <p:cNvPr id="33794" name="Rectangle 3"/>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fr-CH" sz="1100" smtClean="0">
                <a:latin typeface="Arial Unicode MS" pitchFamily="34" charset="-128"/>
                <a:ea typeface="Arial Unicode MS" pitchFamily="34" charset="-128"/>
                <a:cs typeface="Arial Unicode MS" pitchFamily="34" charset="-128"/>
              </a:rPr>
              <a:t>- we are faced with treaty development… but it is a complementary process.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TextEdit="1"/>
          </p:cNvSpPr>
          <p:nvPr>
            <p:ph type="sldImg"/>
          </p:nvPr>
        </p:nvSpPr>
        <p:spPr bwMode="auto">
          <a:xfrm>
            <a:off x="917575" y="742950"/>
            <a:ext cx="4965700" cy="3725863"/>
          </a:xfrm>
          <a:noFill/>
          <a:ln>
            <a:solidFill>
              <a:srgbClr val="000000"/>
            </a:solidFill>
            <a:miter lim="800000"/>
            <a:headEnd/>
            <a:tailEnd/>
          </a:ln>
        </p:spPr>
      </p:sp>
      <p:sp>
        <p:nvSpPr>
          <p:cNvPr id="35842" name="Rectangle 3"/>
          <p:cNvSpPr>
            <a:spLocks noGrp="1"/>
          </p:cNvSpPr>
          <p:nvPr>
            <p:ph type="body" idx="1"/>
          </p:nvPr>
        </p:nvSpPr>
        <p:spPr bwMode="auto">
          <a:xfrm>
            <a:off x="908050" y="4716463"/>
            <a:ext cx="4981575" cy="4467225"/>
          </a:xfrm>
          <a:noFill/>
        </p:spPr>
        <p:txBody>
          <a:bodyPr wrap="square" numCol="1" anchor="t" anchorCtr="0" compatLnSpc="1">
            <a:prstTxWarp prst="textNoShape">
              <a:avLst/>
            </a:prstTxWarp>
          </a:bodyPr>
          <a:lstStyle/>
          <a:p>
            <a:r>
              <a:rPr lang="en-GB" smtClean="0"/>
              <a:t>Mercury is released to the environment from natural sources and processes and as a result of human activities. Once it has entered the environment, mercury cycles between air, land, and water until it is eventually removed from the system through burial in deep ocean sediments or lake sediments and through entrapment in stable mineral compounds. </a:t>
            </a:r>
          </a:p>
          <a:p>
            <a:endParaRPr lang="en-US" smtClean="0"/>
          </a:p>
          <a:p>
            <a:r>
              <a:rPr lang="en-US" smtClean="0"/>
              <a:t>Methyl-mercury, which presents the greatest health risk to humans and wildlife, is mainly formed in aquatic environments through natural microbial processes.</a:t>
            </a:r>
            <a:endParaRPr lang="en-US" i="1" smtClean="0"/>
          </a:p>
          <a:p>
            <a:r>
              <a:rPr lang="en-US" b="1" smtClean="0"/>
              <a:t>Present anthropogenic emissions</a:t>
            </a:r>
            <a:r>
              <a:rPr lang="en-US" smtClean="0"/>
              <a:t> represent </a:t>
            </a:r>
            <a:r>
              <a:rPr lang="en-US" b="1" smtClean="0"/>
              <a:t>30%</a:t>
            </a:r>
            <a:r>
              <a:rPr lang="en-US" smtClean="0"/>
              <a:t> of total emissions to air</a:t>
            </a:r>
          </a:p>
          <a:p>
            <a:r>
              <a:rPr lang="en-US" b="1" smtClean="0"/>
              <a:t>Re-emissions</a:t>
            </a:r>
            <a:r>
              <a:rPr lang="en-US" smtClean="0"/>
              <a:t> comprising about </a:t>
            </a:r>
            <a:r>
              <a:rPr lang="en-US" b="1" smtClean="0"/>
              <a:t>60%,</a:t>
            </a:r>
            <a:r>
              <a:rPr lang="en-US" smtClean="0"/>
              <a:t> </a:t>
            </a:r>
          </a:p>
          <a:p>
            <a:r>
              <a:rPr lang="en-US" b="1" smtClean="0"/>
              <a:t>Natural emissions</a:t>
            </a:r>
            <a:r>
              <a:rPr lang="en-US" smtClean="0"/>
              <a:t> comprise about </a:t>
            </a:r>
            <a:r>
              <a:rPr lang="en-US" b="1" smtClean="0"/>
              <a:t>10%</a:t>
            </a:r>
          </a:p>
          <a:p>
            <a:endParaRPr lang="en-US" smtClean="0"/>
          </a:p>
          <a:p>
            <a:r>
              <a:rPr lang="en-US" sz="900" b="1" smtClean="0"/>
              <a:t>Re-emission</a:t>
            </a:r>
            <a:r>
              <a:rPr lang="en-US" sz="900" smtClean="0"/>
              <a:t> is when mercury previously deposited from air onto soils, surface waters, and vegetation from past emissions are emitted back to the air. Re-emission is a result of natural processes that convert inorganic and organic forms of mercury to elemental mercury, which is volatile and therefore readily returns to the air. Mercury deposited to plant surfaces can be re-emitted during forest fires or biomass burning. </a:t>
            </a:r>
          </a:p>
          <a:p>
            <a:r>
              <a:rPr lang="en-US" sz="900" smtClean="0"/>
              <a:t>Mercury may be deposited and re-emitted many times as it cycles through the environment.  </a:t>
            </a:r>
          </a:p>
          <a:p>
            <a:r>
              <a:rPr lang="en-US" sz="900" smtClean="0"/>
              <a:t>It is important that re-emitted mercury should not be considered a natural source. It may originally have come from natural or anthropogenic sources, but by the time it is re-emitted, it is difficult or impossible to identify its specific origin. </a:t>
            </a:r>
          </a:p>
          <a:p>
            <a:endParaRPr lang="fr-CH" sz="900" smtClean="0"/>
          </a:p>
          <a:p>
            <a:r>
              <a:rPr lang="en-US" sz="900" b="1" smtClean="0"/>
              <a:t>Natural sources:</a:t>
            </a:r>
            <a:r>
              <a:rPr lang="en-US" sz="900" smtClean="0"/>
              <a:t> Mercury in the earth’s crust can be emitted and released in several ways to air, water, and land. Natural weathering of mercury-containing rocks is continuous and ubiquitous, allowing mercury to escape to air and to be washed into lakes and rivers. Volcanoes emit and release mercury when they erupt. Geothermal activity can also take mercury from underground and emit it to the atmosphere and release it to the deep oceans.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txBox="1">
            <a:spLocks noGrp="1" noChangeArrowheads="1"/>
          </p:cNvSpPr>
          <p:nvPr/>
        </p:nvSpPr>
        <p:spPr bwMode="auto">
          <a:xfrm>
            <a:off x="3851275" y="9429750"/>
            <a:ext cx="2946400" cy="496888"/>
          </a:xfrm>
          <a:prstGeom prst="rect">
            <a:avLst/>
          </a:prstGeom>
          <a:noFill/>
          <a:ln w="9525">
            <a:noFill/>
            <a:miter lim="800000"/>
            <a:headEnd/>
            <a:tailEnd/>
          </a:ln>
        </p:spPr>
        <p:txBody>
          <a:bodyPr lIns="92729" tIns="46364" rIns="92729" bIns="46364" anchor="b"/>
          <a:lstStyle/>
          <a:p>
            <a:pPr algn="r" defTabSz="927100"/>
            <a:fld id="{A29872A0-56A0-4AA1-9C8E-A098DFF8BCFC}" type="slidenum">
              <a:rPr lang="en-US" sz="1200" b="0">
                <a:solidFill>
                  <a:schemeClr val="tx1"/>
                </a:solidFill>
                <a:latin typeface="Tahoma" pitchFamily="34" charset="0"/>
              </a:rPr>
              <a:pPr algn="r" defTabSz="927100"/>
              <a:t>12</a:t>
            </a:fld>
            <a:endParaRPr lang="en-US" sz="1200" b="0">
              <a:solidFill>
                <a:schemeClr val="tx1"/>
              </a:solidFill>
              <a:latin typeface="Tahoma" pitchFamily="34" charset="0"/>
            </a:endParaRPr>
          </a:p>
        </p:txBody>
      </p:sp>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defTabSz="457200"/>
            <a:r>
              <a:rPr lang="en-GB" smtClean="0"/>
              <a:t>The right side of the pie chart represents the un-intentional emissions, constituting a bit more than 50% of the total emissions, and emissions from intentional use slightly less on the left side of the pie. </a:t>
            </a:r>
          </a:p>
          <a:p>
            <a:pPr defTabSz="457200"/>
            <a:endParaRPr lang="en-GB" smtClean="0"/>
          </a:p>
          <a:p>
            <a:pPr defTabSz="457200"/>
            <a:r>
              <a:rPr lang="en-US" smtClean="0"/>
              <a:t>The updated inventory of emissions to air confirms </a:t>
            </a:r>
            <a:r>
              <a:rPr lang="en-US" b="1" smtClean="0"/>
              <a:t>coal burning </a:t>
            </a:r>
            <a:r>
              <a:rPr lang="en-US" smtClean="0"/>
              <a:t>as a continuing major source of emissions, responsible for some 475 tonnes of mercury emissions to air annually (24% of total), compared with around 10 tonnes from combustion of other fossil fuels. </a:t>
            </a:r>
          </a:p>
          <a:p>
            <a:pPr defTabSz="457200"/>
            <a:r>
              <a:rPr lang="en-US" smtClean="0"/>
              <a:t>More than 85% of these emissions are from coal burning in power generation and industrial uses. </a:t>
            </a:r>
          </a:p>
          <a:p>
            <a:pPr defTabSz="457200"/>
            <a:r>
              <a:rPr lang="en-US" smtClean="0"/>
              <a:t>In the previous assessment, emissions from domestic and residential coal burning were highlighted as a possible larger contribution. Better information on coal consumption for domestic and residential uses indicates that these activities are a smaller contribution to total emissions from coal burning than previously thought. </a:t>
            </a:r>
          </a:p>
          <a:p>
            <a:pPr defTabSz="457200"/>
            <a:endParaRPr lang="en-US" sz="800" smtClean="0"/>
          </a:p>
          <a:p>
            <a:pPr defTabSz="457200"/>
            <a:r>
              <a:rPr lang="en-US" b="1" smtClean="0"/>
              <a:t>Other large emitting sectors are</a:t>
            </a:r>
            <a:r>
              <a:rPr lang="en-US" smtClean="0"/>
              <a:t>: Primary non-ferrous metal production (10%), Cement production (9%). Worth mentioning is  emissions from contaminated sites (4 %). </a:t>
            </a:r>
          </a:p>
          <a:p>
            <a:pPr defTabSz="457200"/>
            <a:endParaRPr lang="en-US" sz="800" smtClean="0"/>
          </a:p>
          <a:p>
            <a:pPr defTabSz="457200"/>
            <a:r>
              <a:rPr lang="en-US" b="1" smtClean="0"/>
              <a:t>Artisanal and small-scale gold mining </a:t>
            </a:r>
            <a:r>
              <a:rPr lang="en-US" smtClean="0"/>
              <a:t>emissions are in the 2010 inventory, the major source of emissions to air, at 727 tonnes per year.</a:t>
            </a:r>
          </a:p>
          <a:p>
            <a:pPr defTabSz="457200"/>
            <a:r>
              <a:rPr lang="fr-CH" smtClean="0"/>
              <a:t>----------------------------------------------------------------------------</a:t>
            </a:r>
          </a:p>
          <a:p>
            <a:pPr defTabSz="457200"/>
            <a:endParaRPr lang="en-US" smtClean="0"/>
          </a:p>
          <a:p>
            <a:pPr defTabSz="457200"/>
            <a:r>
              <a:rPr lang="en-US" smtClean="0"/>
              <a:t>Emissions from the </a:t>
            </a:r>
            <a:r>
              <a:rPr lang="en-US" b="1" smtClean="0"/>
              <a:t>cement production </a:t>
            </a:r>
            <a:r>
              <a:rPr lang="en-US" smtClean="0"/>
              <a:t>industry are largely dependent on the fuels used. The new inventory avoids double counting of emissions from conventional fuels (such as coal and oil) which are included under the industrial fossil fuel burning emissions. However, it does attempt to account for emissions from other fuels, including alternative fuels (such as old tyres and other wastes) and from raw materials. Increasing amounts of waste are being co-incinerated in the cement industry both as fuel but also, in some plants, as a means of disposing of hazardous wastes, some of which may contain mercury. In some regions, additional measures are being introduced to make sure that mercury emissions associated with waste co-incineration do</a:t>
            </a:r>
          </a:p>
          <a:p>
            <a:pPr defTabSz="457200"/>
            <a:r>
              <a:rPr lang="en-US" smtClean="0"/>
              <a:t>not increase overall emissions from cement plants. Increased application of air pollution control devices, including some mercury-specific technologies, together with more stringent regulations in several countries have the effect of reducing mercury emissions from coal burning sectors and thus offset some part of the emissions arising from increased activity.</a:t>
            </a:r>
          </a:p>
          <a:p>
            <a:pPr defTabSz="457200"/>
            <a:endParaRPr lang="en-US" smtClean="0"/>
          </a:p>
          <a:p>
            <a:pPr defTabSz="457200"/>
            <a:r>
              <a:rPr lang="en-US" smtClean="0"/>
              <a:t>Mercury-cell technology is becoming less common in the </a:t>
            </a:r>
            <a:r>
              <a:rPr lang="en-US" b="1" smtClean="0"/>
              <a:t>chlor-alkali industry </a:t>
            </a:r>
            <a:r>
              <a:rPr lang="en-US" smtClean="0"/>
              <a:t>as other, more cost-effective processes are adopted. No new plants are being constructed, though many older plants remain to be converted. Old chlor-alkali plants and other decommissioned industrial sites may constitute contaminated sites that continue to release mercury to the environment for many years and emissions from contaminated sites are now part of the inventory.</a:t>
            </a:r>
          </a:p>
          <a:p>
            <a:pPr defTabSz="457200"/>
            <a:endParaRPr lang="en-US" smtClean="0"/>
          </a:p>
          <a:p>
            <a:pPr defTabSz="457200"/>
            <a:r>
              <a:rPr lang="en-US" smtClean="0"/>
              <a:t>Global emissions from use of mercury in </a:t>
            </a:r>
            <a:r>
              <a:rPr lang="en-US" b="1" smtClean="0"/>
              <a:t>dental amalgam </a:t>
            </a:r>
            <a:r>
              <a:rPr lang="en-US" smtClean="0"/>
              <a:t>resulting from cremation of human remains are estimated at 3.6 (0.9 – 11.9) tonnes in 2010. </a:t>
            </a:r>
          </a:p>
          <a:p>
            <a:pPr defTabSz="457200"/>
            <a:endParaRPr lang="en-US" smtClean="0"/>
          </a:p>
          <a:p>
            <a:pPr defTabSz="457200"/>
            <a:r>
              <a:rPr lang="en-US" smtClean="0"/>
              <a:t>In the production of </a:t>
            </a:r>
            <a:r>
              <a:rPr lang="en-US" b="1" smtClean="0"/>
              <a:t>vinyl chloride monomer</a:t>
            </a:r>
            <a:r>
              <a:rPr lang="en-US" smtClean="0"/>
              <a:t>, information is still lacking on the lifecycle and eventual fate of the mercury catalyst. Most of this production occurs in China, and about 800 tonnes of mercury is thought to have been used by this industry in China in 2012. Used mercury catalyst is recycled and reused by enterprises that hold permits for hazardous waste management. The amounts that may be emitted or released are unknown.</a:t>
            </a:r>
          </a:p>
        </p:txBody>
      </p:sp>
      <p:sp>
        <p:nvSpPr>
          <p:cNvPr id="37892"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anchor="b"/>
          <a:lstStyle/>
          <a:p>
            <a:pPr algn="r" defTabSz="457200"/>
            <a:fld id="{4A3EA17A-29A9-41E1-9378-6B54A0649A96}" type="slidenum">
              <a:rPr lang="en-US" sz="1200" b="0">
                <a:solidFill>
                  <a:schemeClr val="tx1"/>
                </a:solidFill>
              </a:rPr>
              <a:pPr algn="r" defTabSz="457200"/>
              <a:t>12</a:t>
            </a:fld>
            <a:endParaRPr lang="en-US" sz="1200" b="0">
              <a:solidFill>
                <a:schemeClr val="tx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txBox="1">
            <a:spLocks noGrp="1"/>
          </p:cNvSpPr>
          <p:nvPr/>
        </p:nvSpPr>
        <p:spPr>
          <a:xfrm>
            <a:off x="3849688" y="9428163"/>
            <a:ext cx="2946400" cy="496887"/>
          </a:xfrm>
          <a:prstGeom prst="rect">
            <a:avLst/>
          </a:prstGeom>
          <a:noFill/>
        </p:spPr>
        <p:txBody>
          <a:bodyPr anchor="b"/>
          <a:lstStyle/>
          <a:p>
            <a:pPr algn="r" fontAlgn="auto">
              <a:spcBef>
                <a:spcPts val="0"/>
              </a:spcBef>
              <a:spcAft>
                <a:spcPts val="0"/>
              </a:spcAft>
              <a:defRPr/>
            </a:pPr>
            <a:fld id="{0B87E866-1B70-485F-A24A-236281BDC184}" type="slidenum">
              <a:rPr lang="en-US" sz="1200" b="0">
                <a:solidFill>
                  <a:schemeClr val="tx1"/>
                </a:solidFill>
                <a:latin typeface="+mn-lt"/>
                <a:cs typeface="+mn-cs"/>
              </a:rPr>
              <a:pPr algn="r" fontAlgn="auto">
                <a:spcBef>
                  <a:spcPts val="0"/>
                </a:spcBef>
                <a:spcAft>
                  <a:spcPts val="0"/>
                </a:spcAft>
                <a:defRPr/>
              </a:pPr>
              <a:t>13</a:t>
            </a:fld>
            <a:endParaRPr lang="en-US" sz="1200" b="0">
              <a:solidFill>
                <a:schemeClr val="tx1"/>
              </a:solidFill>
              <a:latin typeface="+mn-lt"/>
              <a:cs typeface="+mn-cs"/>
            </a:endParaRPr>
          </a:p>
        </p:txBody>
      </p:sp>
      <p:sp>
        <p:nvSpPr>
          <p:cNvPr id="39938" name="Rectangle 2"/>
          <p:cNvSpPr>
            <a:spLocks noGrp="1" noRot="1" noChangeAspect="1" noTextEdit="1"/>
          </p:cNvSpPr>
          <p:nvPr>
            <p:ph type="sldImg"/>
          </p:nvPr>
        </p:nvSpPr>
        <p:spPr bwMode="auto">
          <a:noFill/>
          <a:ln>
            <a:solidFill>
              <a:srgbClr val="000000"/>
            </a:solidFill>
            <a:miter lim="800000"/>
            <a:headEnd/>
            <a:tailEnd/>
          </a:ln>
        </p:spPr>
      </p:sp>
      <p:sp>
        <p:nvSpPr>
          <p:cNvPr id="39939" name="Rectangle 3"/>
          <p:cNvSpPr>
            <a:spLocks noGrp="1"/>
          </p:cNvSpPr>
          <p:nvPr>
            <p:ph type="body" idx="1"/>
          </p:nvPr>
        </p:nvSpPr>
        <p:spPr bwMode="auto">
          <a:noFill/>
        </p:spPr>
        <p:txBody>
          <a:bodyPr wrap="square" numCol="1" anchor="t" anchorCtr="0" compatLnSpc="1">
            <a:prstTxWarp prst="textNoShape">
              <a:avLst/>
            </a:prstTxWarp>
          </a:bodyPr>
          <a:lstStyle/>
          <a:p>
            <a:pPr marL="228600" indent="-228600"/>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xfrm>
            <a:off x="917575" y="744538"/>
            <a:ext cx="4962525" cy="3722687"/>
          </a:xfrm>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lIns="91568" tIns="45784" rIns="91568" bIns="45784" numCol="1" anchor="t" anchorCtr="0" compatLnSpc="1">
            <a:prstTxWarp prst="textNoShape">
              <a:avLst/>
            </a:prstTxWarp>
          </a:bodyPr>
          <a:lstStyle/>
          <a:p>
            <a:endParaRPr lang="en-US" smtClean="0"/>
          </a:p>
        </p:txBody>
      </p:sp>
      <p:sp>
        <p:nvSpPr>
          <p:cNvPr id="46083"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lIns="91568" tIns="45784" rIns="91568" bIns="45784" anchor="b"/>
          <a:lstStyle/>
          <a:p>
            <a:pPr algn="r" defTabSz="915988"/>
            <a:fld id="{5E3A5F7A-0EB8-4EE6-A439-823EA5871955}" type="slidenum">
              <a:rPr lang="en-GB" sz="1200" b="0">
                <a:solidFill>
                  <a:schemeClr val="tx1"/>
                </a:solidFill>
                <a:latin typeface="Arial" charset="0"/>
              </a:rPr>
              <a:pPr algn="r" defTabSz="915988"/>
              <a:t>18</a:t>
            </a:fld>
            <a:endParaRPr lang="en-GB" sz="1200" b="0">
              <a:solidFill>
                <a:schemeClr val="tx1"/>
              </a:solidFill>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6"/>
          <p:cNvSpPr txBox="1">
            <a:spLocks noGrp="1"/>
          </p:cNvSpPr>
          <p:nvPr/>
        </p:nvSpPr>
        <p:spPr>
          <a:xfrm>
            <a:off x="3849688" y="9428163"/>
            <a:ext cx="2946400" cy="496887"/>
          </a:xfrm>
          <a:prstGeom prst="rect">
            <a:avLst/>
          </a:prstGeom>
          <a:noFill/>
        </p:spPr>
        <p:txBody>
          <a:bodyPr anchor="b"/>
          <a:lstStyle/>
          <a:p>
            <a:pPr algn="r" fontAlgn="auto">
              <a:spcBef>
                <a:spcPts val="0"/>
              </a:spcBef>
              <a:spcAft>
                <a:spcPts val="0"/>
              </a:spcAft>
              <a:defRPr/>
            </a:pPr>
            <a:fld id="{AB0F8108-2E27-42E3-AAB3-8FAA0276203B}" type="slidenum">
              <a:rPr lang="en-US" sz="1200" b="0">
                <a:solidFill>
                  <a:schemeClr val="tx1"/>
                </a:solidFill>
                <a:latin typeface="+mn-lt"/>
                <a:cs typeface="+mn-cs"/>
              </a:rPr>
              <a:pPr algn="r" fontAlgn="auto">
                <a:spcBef>
                  <a:spcPts val="0"/>
                </a:spcBef>
                <a:spcAft>
                  <a:spcPts val="0"/>
                </a:spcAft>
                <a:defRPr/>
              </a:pPr>
              <a:t>25</a:t>
            </a:fld>
            <a:endParaRPr lang="en-US" sz="1200" b="0">
              <a:solidFill>
                <a:schemeClr val="tx1"/>
              </a:solidFill>
              <a:latin typeface="+mn-lt"/>
              <a:cs typeface="+mn-cs"/>
            </a:endParaRPr>
          </a:p>
        </p:txBody>
      </p:sp>
      <p:sp>
        <p:nvSpPr>
          <p:cNvPr id="54274" name="Rectangle 2"/>
          <p:cNvSpPr>
            <a:spLocks noGrp="1" noRot="1" noChangeAspect="1" noTextEdit="1"/>
          </p:cNvSpPr>
          <p:nvPr>
            <p:ph type="sldImg"/>
          </p:nvPr>
        </p:nvSpPr>
        <p:spPr bwMode="auto">
          <a:noFill/>
          <a:ln>
            <a:solidFill>
              <a:srgbClr val="000000"/>
            </a:solidFill>
            <a:miter lim="800000"/>
            <a:headEnd/>
            <a:tailEnd/>
          </a:ln>
        </p:spPr>
      </p:sp>
      <p:sp>
        <p:nvSpPr>
          <p:cNvPr id="54275" name="Rectangle 3"/>
          <p:cNvSpPr>
            <a:spLocks noGrp="1"/>
          </p:cNvSpPr>
          <p:nvPr>
            <p:ph type="body" idx="1"/>
          </p:nvPr>
        </p:nvSpPr>
        <p:spPr bwMode="auto">
          <a:noFill/>
        </p:spPr>
        <p:txBody>
          <a:bodyPr wrap="square" numCol="1" anchor="t" anchorCtr="0" compatLnSpc="1">
            <a:prstTxWarp prst="textNoShape">
              <a:avLst/>
            </a:prstTxWarp>
          </a:bodyPr>
          <a:lstStyle/>
          <a:p>
            <a:pPr marL="228600" indent="-228600"/>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solidFill>
                  <a:schemeClr val="tx1"/>
                </a:solidFill>
              </a:endParaRPr>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solidFill>
                  <a:schemeClr val="tx1"/>
                </a:solidFill>
              </a:endParaRPr>
            </a:p>
          </p:txBody>
        </p:sp>
        <p:sp>
          <p:nvSpPr>
            <p:cNvPr id="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solidFill>
                  <a:schemeClr val="tx1"/>
                </a:solidFill>
              </a:endParaRPr>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solidFill>
                  <a:schemeClr val="tx1"/>
                </a:solidFill>
              </a:endParaRPr>
            </a:p>
          </p:txBody>
        </p:sp>
        <p:sp>
          <p:nvSpPr>
            <p:cNvPr id="1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en-US">
                <a:solidFill>
                  <a:schemeClr val="tx1"/>
                </a:solidFill>
              </a:endParaRPr>
            </a:p>
          </p:txBody>
        </p:sp>
        <p:sp>
          <p:nvSpPr>
            <p:cNvPr id="1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en-US">
                <a:solidFill>
                  <a:schemeClr val="tx1"/>
                </a:solidFill>
              </a:endParaRPr>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solidFill>
                  <a:schemeClr val="tx1"/>
                </a:solidFill>
              </a:endParaRPr>
            </a:p>
          </p:txBody>
        </p:sp>
        <p:sp>
          <p:nvSpPr>
            <p:cNvPr id="1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en-US">
                <a:solidFill>
                  <a:schemeClr val="tx1"/>
                </a:solidFill>
              </a:endParaRPr>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solidFill>
                  <a:schemeClr val="tx1"/>
                </a:solidFill>
              </a:endParaRPr>
            </a:p>
          </p:txBody>
        </p:sp>
        <p:sp>
          <p:nvSpPr>
            <p:cNvPr id="1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en-US">
                <a:solidFill>
                  <a:schemeClr val="tx1"/>
                </a:solidFill>
              </a:endParaRPr>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1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solidFill>
                  <a:schemeClr val="tx1"/>
                </a:solidFill>
              </a:endParaRPr>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solidFill>
                  <a:schemeClr val="tx1"/>
                </a:solidFill>
              </a:endParaRPr>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solidFill>
                  <a:schemeClr val="tx1"/>
                </a:solidFill>
              </a:endParaRPr>
            </a:p>
          </p:txBody>
        </p:sp>
        <p:sp>
          <p:nvSpPr>
            <p:cNvPr id="2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en-US">
                <a:solidFill>
                  <a:schemeClr val="tx1"/>
                </a:solidFill>
              </a:endParaRPr>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2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en-US">
                <a:solidFill>
                  <a:schemeClr val="tx1"/>
                </a:solidFill>
              </a:endParaRPr>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solidFill>
                  <a:schemeClr val="tx1"/>
                </a:solidFill>
              </a:endParaRPr>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solidFill>
                  <a:schemeClr val="tx1"/>
                </a:solidFill>
              </a:endParaRPr>
            </a:p>
          </p:txBody>
        </p:sp>
        <p:sp>
          <p:nvSpPr>
            <p:cNvPr id="2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en-US">
                <a:solidFill>
                  <a:schemeClr val="tx1"/>
                </a:solidFill>
              </a:endParaRPr>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solidFill>
                  <a:schemeClr val="tx1"/>
                </a:solidFill>
              </a:endParaRPr>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chemeClr val="tx1"/>
                </a:solidFill>
              </a:endParaRPr>
            </a:p>
          </p:txBody>
        </p:sp>
        <p:sp>
          <p:nvSpPr>
            <p:cNvPr id="3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en-US">
                <a:solidFill>
                  <a:schemeClr val="tx1"/>
                </a:solidFill>
              </a:endParaRPr>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3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en-US">
                <a:solidFill>
                  <a:schemeClr val="tx1"/>
                </a:solidFill>
              </a:endParaRPr>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solidFill>
                  <a:schemeClr val="tx1"/>
                </a:solidFill>
              </a:endParaRPr>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chemeClr val="tx1"/>
                </a:solidFill>
              </a:endParaRPr>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solidFill>
                    <a:schemeClr val="tx1"/>
                  </a:solidFill>
                </a:endParaRPr>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solidFill>
                    <a:schemeClr val="tx1"/>
                  </a:solidFill>
                </a:endParaRPr>
              </a:p>
            </p:txBody>
          </p:sp>
        </p:grpSp>
      </p:grpSp>
      <p:grpSp>
        <p:nvGrpSpPr>
          <p:cNvPr id="44" name="Group 47"/>
          <p:cNvGrpSpPr>
            <a:grpSpLocks/>
          </p:cNvGrpSpPr>
          <p:nvPr/>
        </p:nvGrpSpPr>
        <p:grpSpPr bwMode="auto">
          <a:xfrm>
            <a:off x="0" y="0"/>
            <a:ext cx="1511300" cy="6858000"/>
            <a:chOff x="0" y="0"/>
            <a:chExt cx="952" cy="4320"/>
          </a:xfrm>
        </p:grpSpPr>
        <p:sp>
          <p:nvSpPr>
            <p:cNvPr id="45" name="Rectangle 48"/>
            <p:cNvSpPr>
              <a:spLocks noChangeArrowheads="1"/>
            </p:cNvSpPr>
            <p:nvPr userDrawn="1"/>
          </p:nvSpPr>
          <p:spPr bwMode="auto">
            <a:xfrm>
              <a:off x="0" y="0"/>
              <a:ext cx="295" cy="4320"/>
            </a:xfrm>
            <a:prstGeom prst="rect">
              <a:avLst/>
            </a:prstGeom>
            <a:solidFill>
              <a:srgbClr val="EAFC04"/>
            </a:solidFill>
            <a:ln w="9525">
              <a:noFill/>
              <a:miter lim="800000"/>
              <a:headEnd/>
              <a:tailEnd/>
            </a:ln>
            <a:effectLst/>
          </p:spPr>
          <p:txBody>
            <a:bodyPr wrap="none" anchor="ctr"/>
            <a:lstStyle/>
            <a:p>
              <a:pPr>
                <a:defRPr/>
              </a:pPr>
              <a:endParaRPr lang="en-US">
                <a:solidFill>
                  <a:schemeClr val="tx1"/>
                </a:solidFill>
              </a:endParaRPr>
            </a:p>
          </p:txBody>
        </p:sp>
        <p:sp>
          <p:nvSpPr>
            <p:cNvPr id="46" name="Rectangle 49"/>
            <p:cNvSpPr>
              <a:spLocks noChangeArrowheads="1"/>
            </p:cNvSpPr>
            <p:nvPr userDrawn="1"/>
          </p:nvSpPr>
          <p:spPr bwMode="auto">
            <a:xfrm>
              <a:off x="0" y="0"/>
              <a:ext cx="952" cy="300"/>
            </a:xfrm>
            <a:prstGeom prst="rect">
              <a:avLst/>
            </a:prstGeom>
            <a:solidFill>
              <a:srgbClr val="EAFC04"/>
            </a:solidFill>
            <a:ln w="9525">
              <a:noFill/>
              <a:miter lim="800000"/>
              <a:headEnd/>
              <a:tailEnd/>
            </a:ln>
            <a:effectLst/>
          </p:spPr>
          <p:txBody>
            <a:bodyPr wrap="none" anchor="ctr"/>
            <a:lstStyle/>
            <a:p>
              <a:pPr>
                <a:defRPr/>
              </a:pPr>
              <a:endParaRPr lang="en-US">
                <a:solidFill>
                  <a:schemeClr val="tx1"/>
                </a:solidFill>
              </a:endParaRPr>
            </a:p>
          </p:txBody>
        </p:sp>
        <p:sp>
          <p:nvSpPr>
            <p:cNvPr id="47" name="Rectangle 50"/>
            <p:cNvSpPr>
              <a:spLocks noChangeArrowheads="1"/>
            </p:cNvSpPr>
            <p:nvPr userDrawn="1"/>
          </p:nvSpPr>
          <p:spPr bwMode="auto">
            <a:xfrm>
              <a:off x="0" y="4020"/>
              <a:ext cx="952" cy="300"/>
            </a:xfrm>
            <a:prstGeom prst="rect">
              <a:avLst/>
            </a:prstGeom>
            <a:solidFill>
              <a:srgbClr val="EAFC04"/>
            </a:solidFill>
            <a:ln w="9525">
              <a:noFill/>
              <a:miter lim="800000"/>
              <a:headEnd/>
              <a:tailEnd/>
            </a:ln>
            <a:effectLst/>
          </p:spPr>
          <p:txBody>
            <a:bodyPr wrap="none" anchor="ctr"/>
            <a:lstStyle/>
            <a:p>
              <a:pPr>
                <a:defRPr/>
              </a:pPr>
              <a:endParaRPr lang="en-US">
                <a:solidFill>
                  <a:schemeClr val="tx1"/>
                </a:solidFill>
              </a:endParaRPr>
            </a:p>
          </p:txBody>
        </p:sp>
      </p:grpSp>
      <p:sp>
        <p:nvSpPr>
          <p:cNvPr id="48" name="Rectangle 51"/>
          <p:cNvSpPr>
            <a:spLocks noChangeArrowheads="1"/>
          </p:cNvSpPr>
          <p:nvPr/>
        </p:nvSpPr>
        <p:spPr bwMode="auto">
          <a:xfrm>
            <a:off x="2555875" y="1557338"/>
            <a:ext cx="6588125" cy="31750"/>
          </a:xfrm>
          <a:prstGeom prst="rect">
            <a:avLst/>
          </a:prstGeom>
          <a:solidFill>
            <a:srgbClr val="EAFC04"/>
          </a:solidFill>
          <a:ln w="9525">
            <a:noFill/>
            <a:miter lim="800000"/>
            <a:headEnd/>
            <a:tailEnd/>
          </a:ln>
          <a:effectLst/>
        </p:spPr>
        <p:txBody>
          <a:bodyPr wrap="none" anchor="ctr"/>
          <a:lstStyle/>
          <a:p>
            <a:pPr>
              <a:defRPr/>
            </a:pPr>
            <a:endParaRPr lang="en-US">
              <a:solidFill>
                <a:schemeClr val="tx1"/>
              </a:solidFill>
            </a:endParaRPr>
          </a:p>
        </p:txBody>
      </p:sp>
      <p:pic>
        <p:nvPicPr>
          <p:cNvPr id="49" name="Picture 89"/>
          <p:cNvPicPr>
            <a:picLocks noChangeAspect="1" noChangeArrowheads="1"/>
          </p:cNvPicPr>
          <p:nvPr/>
        </p:nvPicPr>
        <p:blipFill>
          <a:blip r:embed="rId2"/>
          <a:srcRect/>
          <a:stretch>
            <a:fillRect/>
          </a:stretch>
        </p:blipFill>
        <p:spPr bwMode="auto">
          <a:xfrm>
            <a:off x="0" y="1628775"/>
            <a:ext cx="1012825" cy="1150938"/>
          </a:xfrm>
          <a:prstGeom prst="rect">
            <a:avLst/>
          </a:prstGeom>
          <a:noFill/>
          <a:ln w="9525">
            <a:noFill/>
            <a:miter lim="800000"/>
            <a:headEnd/>
            <a:tailEnd/>
          </a:ln>
        </p:spPr>
      </p:pic>
      <p:sp>
        <p:nvSpPr>
          <p:cNvPr id="49194" name="Rectangle 42"/>
          <p:cNvSpPr>
            <a:spLocks noGrp="1" noChangeArrowheads="1"/>
          </p:cNvSpPr>
          <p:nvPr>
            <p:ph type="ctrTitle" sz="quarter"/>
          </p:nvPr>
        </p:nvSpPr>
        <p:spPr>
          <a:xfrm>
            <a:off x="1835150" y="620713"/>
            <a:ext cx="2808288" cy="1036637"/>
          </a:xfrm>
        </p:spPr>
        <p:txBody>
          <a:bodyPr lIns="18000" rIns="18000"/>
          <a:lstStyle>
            <a:lvl1pPr>
              <a:defRPr sz="6000">
                <a:effectLst/>
                <a:latin typeface="Impact" pitchFamily="34" charset="0"/>
              </a:defRPr>
            </a:lvl1pPr>
          </a:lstStyle>
          <a:p>
            <a:r>
              <a:rPr lang="en-US"/>
              <a:t>Mercury</a:t>
            </a:r>
          </a:p>
        </p:txBody>
      </p:sp>
      <p:sp>
        <p:nvSpPr>
          <p:cNvPr id="49195" name="Rectangle 43"/>
          <p:cNvSpPr>
            <a:spLocks noGrp="1" noChangeArrowheads="1"/>
          </p:cNvSpPr>
          <p:nvPr>
            <p:ph type="subTitle" sz="quarter" idx="1"/>
          </p:nvPr>
        </p:nvSpPr>
        <p:spPr>
          <a:xfrm>
            <a:off x="1258888" y="1773238"/>
            <a:ext cx="5473700" cy="1008062"/>
          </a:xfrm>
        </p:spPr>
        <p:txBody>
          <a:bodyPr lIns="18000" rIns="18000"/>
          <a:lstStyle>
            <a:lvl1pPr marL="0" indent="0">
              <a:buFontTx/>
              <a:buNone/>
              <a:defRPr sz="4800">
                <a:effectLst/>
              </a:defRPr>
            </a:lvl1pPr>
          </a:lstStyle>
          <a:p>
            <a:r>
              <a:rPr lang="en-US"/>
              <a:t>A priority for action</a:t>
            </a:r>
          </a:p>
        </p:txBody>
      </p:sp>
      <p:sp>
        <p:nvSpPr>
          <p:cNvPr id="50" name="Rectangle 44"/>
          <p:cNvSpPr>
            <a:spLocks noGrp="1" noChangeArrowheads="1"/>
          </p:cNvSpPr>
          <p:nvPr>
            <p:ph type="dt" sz="quarter" idx="10"/>
          </p:nvPr>
        </p:nvSpPr>
        <p:spPr bwMode="auto">
          <a:xfrm>
            <a:off x="457200" y="6453188"/>
            <a:ext cx="2133600" cy="24765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b="0">
                <a:solidFill>
                  <a:schemeClr val="tx1"/>
                </a:solidFill>
                <a:effectLst>
                  <a:outerShdw blurRad="38100" dist="38100" dir="2700000" algn="tl">
                    <a:srgbClr val="000000"/>
                  </a:outerShdw>
                </a:effectLst>
                <a:latin typeface="Arial" charset="0"/>
              </a:defRPr>
            </a:lvl1pPr>
          </a:lstStyle>
          <a:p>
            <a:pPr>
              <a:defRPr/>
            </a:pPr>
            <a:fld id="{5472443D-C405-4D6B-B774-8804A1A3A1FE}" type="datetime1">
              <a:rPr lang="en-US"/>
              <a:pPr>
                <a:defRPr/>
              </a:pPr>
              <a:t>7/1/2013</a:t>
            </a:fld>
            <a:endParaRPr lang="en-US"/>
          </a:p>
        </p:txBody>
      </p:sp>
      <p:sp>
        <p:nvSpPr>
          <p:cNvPr id="51" name="Rectangle 45"/>
          <p:cNvSpPr>
            <a:spLocks noGrp="1" noChangeArrowheads="1"/>
          </p:cNvSpPr>
          <p:nvPr>
            <p:ph type="ftr" sz="quarter" idx="11"/>
          </p:nvPr>
        </p:nvSpPr>
        <p:spPr/>
        <p:txBody>
          <a:bodyPr/>
          <a:lstStyle>
            <a:lvl1pPr>
              <a:defRPr/>
            </a:lvl1pPr>
          </a:lstStyle>
          <a:p>
            <a:pPr>
              <a:defRPr/>
            </a:pPr>
            <a:endParaRPr lang="en-US"/>
          </a:p>
        </p:txBody>
      </p:sp>
      <p:sp>
        <p:nvSpPr>
          <p:cNvPr id="52" name="Rectangle 46"/>
          <p:cNvSpPr>
            <a:spLocks noGrp="1" noChangeArrowheads="1"/>
          </p:cNvSpPr>
          <p:nvPr>
            <p:ph type="sldNum" sz="quarter" idx="12"/>
          </p:nvPr>
        </p:nvSpPr>
        <p:spPr/>
        <p:txBody>
          <a:bodyPr/>
          <a:lstStyle>
            <a:lvl1pPr>
              <a:defRPr/>
            </a:lvl1pPr>
          </a:lstStyle>
          <a:p>
            <a:pPr>
              <a:defRPr/>
            </a:pPr>
            <a:fld id="{5EF727FF-92C1-4884-A06F-B3A576E5E9E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5"/>
          <p:cNvSpPr>
            <a:spLocks noGrp="1" noChangeArrowheads="1"/>
          </p:cNvSpPr>
          <p:nvPr>
            <p:ph type="ftr" sz="quarter" idx="10"/>
          </p:nvPr>
        </p:nvSpPr>
        <p:spPr>
          <a:ln/>
        </p:spPr>
        <p:txBody>
          <a:bodyPr/>
          <a:lstStyle>
            <a:lvl1pPr>
              <a:defRPr/>
            </a:lvl1pPr>
          </a:lstStyle>
          <a:p>
            <a:pPr>
              <a:defRPr/>
            </a:pPr>
            <a:endParaRPr lang="en-US"/>
          </a:p>
        </p:txBody>
      </p:sp>
      <p:sp>
        <p:nvSpPr>
          <p:cNvPr id="5" name="Rectangle 46"/>
          <p:cNvSpPr>
            <a:spLocks noGrp="1" noChangeArrowheads="1"/>
          </p:cNvSpPr>
          <p:nvPr>
            <p:ph type="sldNum" sz="quarter" idx="11"/>
          </p:nvPr>
        </p:nvSpPr>
        <p:spPr>
          <a:ln/>
        </p:spPr>
        <p:txBody>
          <a:bodyPr/>
          <a:lstStyle>
            <a:lvl1pPr>
              <a:defRPr/>
            </a:lvl1pPr>
          </a:lstStyle>
          <a:p>
            <a:pPr>
              <a:defRPr/>
            </a:pPr>
            <a:fld id="{A1254023-1506-4188-9320-39B7F924BB5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5"/>
          <p:cNvSpPr>
            <a:spLocks noGrp="1" noChangeArrowheads="1"/>
          </p:cNvSpPr>
          <p:nvPr>
            <p:ph type="ftr" sz="quarter" idx="10"/>
          </p:nvPr>
        </p:nvSpPr>
        <p:spPr>
          <a:ln/>
        </p:spPr>
        <p:txBody>
          <a:bodyPr/>
          <a:lstStyle>
            <a:lvl1pPr>
              <a:defRPr/>
            </a:lvl1pPr>
          </a:lstStyle>
          <a:p>
            <a:pPr>
              <a:defRPr/>
            </a:pPr>
            <a:endParaRPr lang="en-US"/>
          </a:p>
        </p:txBody>
      </p:sp>
      <p:sp>
        <p:nvSpPr>
          <p:cNvPr id="5" name="Rectangle 46"/>
          <p:cNvSpPr>
            <a:spLocks noGrp="1" noChangeArrowheads="1"/>
          </p:cNvSpPr>
          <p:nvPr>
            <p:ph type="sldNum" sz="quarter" idx="11"/>
          </p:nvPr>
        </p:nvSpPr>
        <p:spPr>
          <a:ln/>
        </p:spPr>
        <p:txBody>
          <a:bodyPr/>
          <a:lstStyle>
            <a:lvl1pPr>
              <a:defRPr/>
            </a:lvl1pPr>
          </a:lstStyle>
          <a:p>
            <a:pPr>
              <a:defRPr/>
            </a:pPr>
            <a:fld id="{825267A8-EE80-4F74-B298-443A6BEFA32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1600200"/>
            <a:ext cx="3657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9200" y="1600200"/>
            <a:ext cx="3657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5"/>
          <p:cNvSpPr>
            <a:spLocks noGrp="1" noChangeArrowheads="1"/>
          </p:cNvSpPr>
          <p:nvPr>
            <p:ph type="ftr" sz="quarter" idx="10"/>
          </p:nvPr>
        </p:nvSpPr>
        <p:spPr>
          <a:ln/>
        </p:spPr>
        <p:txBody>
          <a:bodyPr/>
          <a:lstStyle>
            <a:lvl1pPr>
              <a:defRPr/>
            </a:lvl1pPr>
          </a:lstStyle>
          <a:p>
            <a:pPr>
              <a:defRPr/>
            </a:pPr>
            <a:endParaRPr lang="en-US"/>
          </a:p>
        </p:txBody>
      </p:sp>
      <p:sp>
        <p:nvSpPr>
          <p:cNvPr id="6" name="Rectangle 46"/>
          <p:cNvSpPr>
            <a:spLocks noGrp="1" noChangeArrowheads="1"/>
          </p:cNvSpPr>
          <p:nvPr>
            <p:ph type="sldNum" sz="quarter" idx="11"/>
          </p:nvPr>
        </p:nvSpPr>
        <p:spPr>
          <a:ln/>
        </p:spPr>
        <p:txBody>
          <a:bodyPr/>
          <a:lstStyle>
            <a:lvl1pPr>
              <a:defRPr/>
            </a:lvl1pPr>
          </a:lstStyle>
          <a:p>
            <a:pPr>
              <a:defRPr/>
            </a:pPr>
            <a:fld id="{0E46D83B-6EFE-4F1E-B84C-C27C6D93003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5"/>
          <p:cNvSpPr>
            <a:spLocks noGrp="1" noChangeArrowheads="1"/>
          </p:cNvSpPr>
          <p:nvPr>
            <p:ph type="ftr" sz="quarter" idx="10"/>
          </p:nvPr>
        </p:nvSpPr>
        <p:spPr>
          <a:ln/>
        </p:spPr>
        <p:txBody>
          <a:bodyPr/>
          <a:lstStyle>
            <a:lvl1pPr>
              <a:defRPr/>
            </a:lvl1pPr>
          </a:lstStyle>
          <a:p>
            <a:pPr>
              <a:defRPr/>
            </a:pPr>
            <a:endParaRPr lang="en-US"/>
          </a:p>
        </p:txBody>
      </p:sp>
      <p:sp>
        <p:nvSpPr>
          <p:cNvPr id="8" name="Rectangle 46"/>
          <p:cNvSpPr>
            <a:spLocks noGrp="1" noChangeArrowheads="1"/>
          </p:cNvSpPr>
          <p:nvPr>
            <p:ph type="sldNum" sz="quarter" idx="11"/>
          </p:nvPr>
        </p:nvSpPr>
        <p:spPr>
          <a:ln/>
        </p:spPr>
        <p:txBody>
          <a:bodyPr/>
          <a:lstStyle>
            <a:lvl1pPr>
              <a:defRPr/>
            </a:lvl1pPr>
          </a:lstStyle>
          <a:p>
            <a:pPr>
              <a:defRPr/>
            </a:pPr>
            <a:fld id="{D8B9BA09-3D73-47A0-AFF4-D37C0B8BBDC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5"/>
          <p:cNvSpPr>
            <a:spLocks noGrp="1" noChangeArrowheads="1"/>
          </p:cNvSpPr>
          <p:nvPr>
            <p:ph type="ftr" sz="quarter" idx="10"/>
          </p:nvPr>
        </p:nvSpPr>
        <p:spPr>
          <a:ln/>
        </p:spPr>
        <p:txBody>
          <a:bodyPr/>
          <a:lstStyle>
            <a:lvl1pPr>
              <a:defRPr/>
            </a:lvl1pPr>
          </a:lstStyle>
          <a:p>
            <a:pPr>
              <a:defRPr/>
            </a:pPr>
            <a:endParaRPr lang="en-US"/>
          </a:p>
        </p:txBody>
      </p:sp>
      <p:sp>
        <p:nvSpPr>
          <p:cNvPr id="4" name="Rectangle 46"/>
          <p:cNvSpPr>
            <a:spLocks noGrp="1" noChangeArrowheads="1"/>
          </p:cNvSpPr>
          <p:nvPr>
            <p:ph type="sldNum" sz="quarter" idx="11"/>
          </p:nvPr>
        </p:nvSpPr>
        <p:spPr>
          <a:ln/>
        </p:spPr>
        <p:txBody>
          <a:bodyPr/>
          <a:lstStyle>
            <a:lvl1pPr>
              <a:defRPr/>
            </a:lvl1pPr>
          </a:lstStyle>
          <a:p>
            <a:pPr>
              <a:defRPr/>
            </a:pPr>
            <a:fld id="{21DE7589-D591-45D9-8634-4F8E086DCDA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5"/>
          <p:cNvSpPr>
            <a:spLocks noGrp="1" noChangeArrowheads="1"/>
          </p:cNvSpPr>
          <p:nvPr>
            <p:ph type="ftr" sz="quarter" idx="10"/>
          </p:nvPr>
        </p:nvSpPr>
        <p:spPr>
          <a:ln/>
        </p:spPr>
        <p:txBody>
          <a:bodyPr/>
          <a:lstStyle>
            <a:lvl1pPr>
              <a:defRPr/>
            </a:lvl1pPr>
          </a:lstStyle>
          <a:p>
            <a:pPr>
              <a:defRPr/>
            </a:pPr>
            <a:endParaRPr lang="en-US"/>
          </a:p>
        </p:txBody>
      </p:sp>
      <p:sp>
        <p:nvSpPr>
          <p:cNvPr id="3" name="Rectangle 46"/>
          <p:cNvSpPr>
            <a:spLocks noGrp="1" noChangeArrowheads="1"/>
          </p:cNvSpPr>
          <p:nvPr>
            <p:ph type="sldNum" sz="quarter" idx="11"/>
          </p:nvPr>
        </p:nvSpPr>
        <p:spPr>
          <a:ln/>
        </p:spPr>
        <p:txBody>
          <a:bodyPr/>
          <a:lstStyle>
            <a:lvl1pPr>
              <a:defRPr/>
            </a:lvl1pPr>
          </a:lstStyle>
          <a:p>
            <a:pPr>
              <a:defRPr/>
            </a:pPr>
            <a:fld id="{D8C10535-4884-44E8-B181-CE5C4419568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5"/>
          <p:cNvSpPr>
            <a:spLocks noGrp="1" noChangeArrowheads="1"/>
          </p:cNvSpPr>
          <p:nvPr>
            <p:ph type="ftr" sz="quarter" idx="10"/>
          </p:nvPr>
        </p:nvSpPr>
        <p:spPr>
          <a:ln/>
        </p:spPr>
        <p:txBody>
          <a:bodyPr/>
          <a:lstStyle>
            <a:lvl1pPr>
              <a:defRPr/>
            </a:lvl1pPr>
          </a:lstStyle>
          <a:p>
            <a:pPr>
              <a:defRPr/>
            </a:pPr>
            <a:endParaRPr lang="en-US"/>
          </a:p>
        </p:txBody>
      </p:sp>
      <p:sp>
        <p:nvSpPr>
          <p:cNvPr id="6" name="Rectangle 46"/>
          <p:cNvSpPr>
            <a:spLocks noGrp="1" noChangeArrowheads="1"/>
          </p:cNvSpPr>
          <p:nvPr>
            <p:ph type="sldNum" sz="quarter" idx="11"/>
          </p:nvPr>
        </p:nvSpPr>
        <p:spPr>
          <a:ln/>
        </p:spPr>
        <p:txBody>
          <a:bodyPr/>
          <a:lstStyle>
            <a:lvl1pPr>
              <a:defRPr/>
            </a:lvl1pPr>
          </a:lstStyle>
          <a:p>
            <a:pPr>
              <a:defRPr/>
            </a:pPr>
            <a:fld id="{ADF458A4-40B5-4315-8CF3-FF49B2F6A1B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5"/>
          <p:cNvSpPr>
            <a:spLocks noGrp="1" noChangeArrowheads="1"/>
          </p:cNvSpPr>
          <p:nvPr>
            <p:ph type="ftr" sz="quarter" idx="10"/>
          </p:nvPr>
        </p:nvSpPr>
        <p:spPr>
          <a:ln/>
        </p:spPr>
        <p:txBody>
          <a:bodyPr/>
          <a:lstStyle>
            <a:lvl1pPr>
              <a:defRPr/>
            </a:lvl1pPr>
          </a:lstStyle>
          <a:p>
            <a:pPr>
              <a:defRPr/>
            </a:pPr>
            <a:endParaRPr lang="en-US"/>
          </a:p>
        </p:txBody>
      </p:sp>
      <p:sp>
        <p:nvSpPr>
          <p:cNvPr id="6" name="Rectangle 46"/>
          <p:cNvSpPr>
            <a:spLocks noGrp="1" noChangeArrowheads="1"/>
          </p:cNvSpPr>
          <p:nvPr>
            <p:ph type="sldNum" sz="quarter" idx="11"/>
          </p:nvPr>
        </p:nvSpPr>
        <p:spPr>
          <a:ln/>
        </p:spPr>
        <p:txBody>
          <a:bodyPr/>
          <a:lstStyle>
            <a:lvl1pPr>
              <a:defRPr/>
            </a:lvl1pPr>
          </a:lstStyle>
          <a:p>
            <a:pPr>
              <a:defRPr/>
            </a:pPr>
            <a:fld id="{CE61BE44-8ACB-4383-9BB5-C35294C63DB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5"/>
          <p:cNvSpPr>
            <a:spLocks noGrp="1" noChangeArrowheads="1"/>
          </p:cNvSpPr>
          <p:nvPr>
            <p:ph type="ftr" sz="quarter" idx="10"/>
          </p:nvPr>
        </p:nvSpPr>
        <p:spPr>
          <a:ln/>
        </p:spPr>
        <p:txBody>
          <a:bodyPr/>
          <a:lstStyle>
            <a:lvl1pPr>
              <a:defRPr/>
            </a:lvl1pPr>
          </a:lstStyle>
          <a:p>
            <a:pPr>
              <a:defRPr/>
            </a:pPr>
            <a:endParaRPr lang="en-US"/>
          </a:p>
        </p:txBody>
      </p:sp>
      <p:sp>
        <p:nvSpPr>
          <p:cNvPr id="5" name="Rectangle 46"/>
          <p:cNvSpPr>
            <a:spLocks noGrp="1" noChangeArrowheads="1"/>
          </p:cNvSpPr>
          <p:nvPr>
            <p:ph type="sldNum" sz="quarter" idx="11"/>
          </p:nvPr>
        </p:nvSpPr>
        <p:spPr>
          <a:ln/>
        </p:spPr>
        <p:txBody>
          <a:bodyPr/>
          <a:lstStyle>
            <a:lvl1pPr>
              <a:defRPr/>
            </a:lvl1pPr>
          </a:lstStyle>
          <a:p>
            <a:pPr>
              <a:defRPr/>
            </a:pPr>
            <a:fld id="{0BFB3D6C-1824-494F-B4B4-7965D4AE229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609600"/>
            <a:ext cx="2019300" cy="5521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609600"/>
            <a:ext cx="5905500" cy="5521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5"/>
          <p:cNvSpPr>
            <a:spLocks noGrp="1" noChangeArrowheads="1"/>
          </p:cNvSpPr>
          <p:nvPr>
            <p:ph type="ftr" sz="quarter" idx="10"/>
          </p:nvPr>
        </p:nvSpPr>
        <p:spPr>
          <a:ln/>
        </p:spPr>
        <p:txBody>
          <a:bodyPr/>
          <a:lstStyle>
            <a:lvl1pPr>
              <a:defRPr/>
            </a:lvl1pPr>
          </a:lstStyle>
          <a:p>
            <a:pPr>
              <a:defRPr/>
            </a:pPr>
            <a:endParaRPr lang="en-US"/>
          </a:p>
        </p:txBody>
      </p:sp>
      <p:sp>
        <p:nvSpPr>
          <p:cNvPr id="5" name="Rectangle 46"/>
          <p:cNvSpPr>
            <a:spLocks noGrp="1" noChangeArrowheads="1"/>
          </p:cNvSpPr>
          <p:nvPr>
            <p:ph type="sldNum" sz="quarter" idx="11"/>
          </p:nvPr>
        </p:nvSpPr>
        <p:spPr>
          <a:ln/>
        </p:spPr>
        <p:txBody>
          <a:bodyPr/>
          <a:lstStyle>
            <a:lvl1pPr>
              <a:defRPr/>
            </a:lvl1pPr>
          </a:lstStyle>
          <a:p>
            <a:pPr>
              <a:defRPr/>
            </a:pPr>
            <a:fld id="{0AE4633E-9EC0-42F0-9166-C48A56B23E1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077200" cy="811213"/>
          </a:xfrm>
        </p:spPr>
        <p:txBody>
          <a:bodyPr/>
          <a:lstStyle/>
          <a:p>
            <a:r>
              <a:rPr lang="en-US"/>
              <a:t>Click to edit Master title style</a:t>
            </a:r>
          </a:p>
        </p:txBody>
      </p:sp>
      <p:sp>
        <p:nvSpPr>
          <p:cNvPr id="3" name="Table Placeholder 2"/>
          <p:cNvSpPr>
            <a:spLocks noGrp="1"/>
          </p:cNvSpPr>
          <p:nvPr>
            <p:ph type="tbl" idx="1"/>
          </p:nvPr>
        </p:nvSpPr>
        <p:spPr>
          <a:xfrm>
            <a:off x="1219200" y="1600200"/>
            <a:ext cx="7467600" cy="4530725"/>
          </a:xfrm>
        </p:spPr>
        <p:txBody>
          <a:bodyPr/>
          <a:lstStyle/>
          <a:p>
            <a:pPr lvl="0"/>
            <a:endParaRPr lang="en-US" noProof="0"/>
          </a:p>
        </p:txBody>
      </p:sp>
      <p:sp>
        <p:nvSpPr>
          <p:cNvPr id="4" name="Rectangle 45"/>
          <p:cNvSpPr>
            <a:spLocks noGrp="1" noChangeArrowheads="1"/>
          </p:cNvSpPr>
          <p:nvPr>
            <p:ph type="ftr" sz="quarter" idx="10"/>
          </p:nvPr>
        </p:nvSpPr>
        <p:spPr>
          <a:ln/>
        </p:spPr>
        <p:txBody>
          <a:bodyPr/>
          <a:lstStyle>
            <a:lvl1pPr>
              <a:defRPr/>
            </a:lvl1pPr>
          </a:lstStyle>
          <a:p>
            <a:pPr>
              <a:defRPr/>
            </a:pPr>
            <a:endParaRPr lang="en-US"/>
          </a:p>
        </p:txBody>
      </p:sp>
      <p:sp>
        <p:nvSpPr>
          <p:cNvPr id="5" name="Rectangle 46"/>
          <p:cNvSpPr>
            <a:spLocks noGrp="1" noChangeArrowheads="1"/>
          </p:cNvSpPr>
          <p:nvPr>
            <p:ph type="sldNum" sz="quarter" idx="11"/>
          </p:nvPr>
        </p:nvSpPr>
        <p:spPr>
          <a:ln/>
        </p:spPr>
        <p:txBody>
          <a:bodyPr/>
          <a:lstStyle>
            <a:lvl1pPr>
              <a:defRPr/>
            </a:lvl1pPr>
          </a:lstStyle>
          <a:p>
            <a:pPr>
              <a:defRPr/>
            </a:pPr>
            <a:fld id="{0E5A9146-9558-413D-B848-F4367A53860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48131"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solidFill>
                  <a:schemeClr val="tx1"/>
                </a:solidFill>
              </a:endParaRPr>
            </a:p>
          </p:txBody>
        </p:sp>
        <p:sp>
          <p:nvSpPr>
            <p:cNvPr id="48132"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8133"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solidFill>
                  <a:schemeClr val="tx1"/>
                </a:solidFill>
              </a:endParaRPr>
            </a:p>
          </p:txBody>
        </p:sp>
        <p:sp>
          <p:nvSpPr>
            <p:cNvPr id="48134"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solidFill>
                  <a:schemeClr val="tx1"/>
                </a:solidFill>
              </a:endParaRPr>
            </a:p>
          </p:txBody>
        </p:sp>
        <p:sp>
          <p:nvSpPr>
            <p:cNvPr id="48135"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solidFill>
                  <a:schemeClr val="tx1"/>
                </a:solidFill>
              </a:endParaRPr>
            </a:p>
          </p:txBody>
        </p:sp>
        <p:sp>
          <p:nvSpPr>
            <p:cNvPr id="48136"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defRPr/>
              </a:pPr>
              <a:endParaRPr lang="en-US">
                <a:solidFill>
                  <a:schemeClr val="tx1"/>
                </a:solidFill>
              </a:endParaRPr>
            </a:p>
          </p:txBody>
        </p:sp>
        <p:sp>
          <p:nvSpPr>
            <p:cNvPr id="48137"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defRPr/>
              </a:pPr>
              <a:endParaRPr lang="en-US">
                <a:solidFill>
                  <a:schemeClr val="tx1"/>
                </a:solidFill>
              </a:endParaRPr>
            </a:p>
          </p:txBody>
        </p:sp>
        <p:sp>
          <p:nvSpPr>
            <p:cNvPr id="48138"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solidFill>
                  <a:schemeClr val="tx1"/>
                </a:solidFill>
              </a:endParaRPr>
            </a:p>
          </p:txBody>
        </p:sp>
        <p:sp>
          <p:nvSpPr>
            <p:cNvPr id="48139"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defRPr/>
              </a:pPr>
              <a:endParaRPr lang="en-US">
                <a:solidFill>
                  <a:schemeClr val="tx1"/>
                </a:solidFill>
              </a:endParaRPr>
            </a:p>
          </p:txBody>
        </p:sp>
        <p:sp>
          <p:nvSpPr>
            <p:cNvPr id="48140"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solidFill>
                  <a:schemeClr val="tx1"/>
                </a:solidFill>
              </a:endParaRPr>
            </a:p>
          </p:txBody>
        </p:sp>
        <p:sp>
          <p:nvSpPr>
            <p:cNvPr id="48141"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defRPr/>
              </a:pPr>
              <a:endParaRPr lang="en-US">
                <a:solidFill>
                  <a:schemeClr val="tx1"/>
                </a:solidFill>
              </a:endParaRPr>
            </a:p>
          </p:txBody>
        </p:sp>
        <p:sp>
          <p:nvSpPr>
            <p:cNvPr id="48142"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8143"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solidFill>
                  <a:schemeClr val="tx1"/>
                </a:solidFill>
              </a:endParaRPr>
            </a:p>
          </p:txBody>
        </p:sp>
        <p:sp>
          <p:nvSpPr>
            <p:cNvPr id="48144"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solidFill>
                  <a:schemeClr val="tx1"/>
                </a:solidFill>
              </a:endParaRPr>
            </a:p>
          </p:txBody>
        </p:sp>
        <p:sp>
          <p:nvSpPr>
            <p:cNvPr id="48145"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8146"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solidFill>
                  <a:schemeClr val="tx1"/>
                </a:solidFill>
              </a:endParaRPr>
            </a:p>
          </p:txBody>
        </p:sp>
        <p:sp>
          <p:nvSpPr>
            <p:cNvPr id="48147"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defRPr/>
              </a:pPr>
              <a:endParaRPr lang="en-US">
                <a:solidFill>
                  <a:schemeClr val="tx1"/>
                </a:solidFill>
              </a:endParaRPr>
            </a:p>
          </p:txBody>
        </p:sp>
        <p:sp>
          <p:nvSpPr>
            <p:cNvPr id="48148"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8149"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defRPr/>
              </a:pPr>
              <a:endParaRPr lang="en-US">
                <a:solidFill>
                  <a:schemeClr val="tx1"/>
                </a:solidFill>
              </a:endParaRPr>
            </a:p>
          </p:txBody>
        </p:sp>
        <p:sp>
          <p:nvSpPr>
            <p:cNvPr id="48150"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8151"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solidFill>
                  <a:schemeClr val="tx1"/>
                </a:solidFill>
              </a:endParaRPr>
            </a:p>
          </p:txBody>
        </p:sp>
        <p:sp>
          <p:nvSpPr>
            <p:cNvPr id="48152"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solidFill>
                  <a:schemeClr val="tx1"/>
                </a:solidFill>
              </a:endParaRPr>
            </a:p>
          </p:txBody>
        </p:sp>
        <p:sp>
          <p:nvSpPr>
            <p:cNvPr id="48153"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defRPr/>
              </a:pPr>
              <a:endParaRPr lang="en-US">
                <a:solidFill>
                  <a:schemeClr val="tx1"/>
                </a:solidFill>
              </a:endParaRPr>
            </a:p>
          </p:txBody>
        </p:sp>
        <p:sp>
          <p:nvSpPr>
            <p:cNvPr id="48154"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solidFill>
                  <a:schemeClr val="tx1"/>
                </a:solidFill>
              </a:endParaRPr>
            </a:p>
          </p:txBody>
        </p:sp>
        <p:sp>
          <p:nvSpPr>
            <p:cNvPr id="48155"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solidFill>
                  <a:schemeClr val="tx1"/>
                </a:solidFill>
              </a:endParaRPr>
            </a:p>
          </p:txBody>
        </p:sp>
        <p:sp>
          <p:nvSpPr>
            <p:cNvPr id="48156"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defRPr/>
              </a:pPr>
              <a:endParaRPr lang="en-US">
                <a:solidFill>
                  <a:schemeClr val="tx1"/>
                </a:solidFill>
              </a:endParaRPr>
            </a:p>
          </p:txBody>
        </p:sp>
        <p:sp>
          <p:nvSpPr>
            <p:cNvPr id="48157"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8158"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defRPr/>
              </a:pPr>
              <a:endParaRPr lang="en-US">
                <a:solidFill>
                  <a:schemeClr val="tx1"/>
                </a:solidFill>
              </a:endParaRPr>
            </a:p>
          </p:txBody>
        </p:sp>
        <p:sp>
          <p:nvSpPr>
            <p:cNvPr id="48159"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8160"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solidFill>
                  <a:schemeClr val="tx1"/>
                </a:solidFill>
              </a:endParaRPr>
            </a:p>
          </p:txBody>
        </p:sp>
        <p:sp>
          <p:nvSpPr>
            <p:cNvPr id="48161"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8162"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8163"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solidFill>
                  <a:schemeClr val="tx1"/>
                </a:solidFill>
              </a:endParaRPr>
            </a:p>
          </p:txBody>
        </p:sp>
        <p:sp>
          <p:nvSpPr>
            <p:cNvPr id="48164"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8165"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sp>
          <p:nvSpPr>
            <p:cNvPr id="48166"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solidFill>
                  <a:schemeClr val="tx1"/>
                </a:solidFill>
              </a:endParaRPr>
            </a:p>
          </p:txBody>
        </p:sp>
        <p:grpSp>
          <p:nvGrpSpPr>
            <p:cNvPr id="1072" name="Group 39"/>
            <p:cNvGrpSpPr>
              <a:grpSpLocks/>
            </p:cNvGrpSpPr>
            <p:nvPr userDrawn="1"/>
          </p:nvGrpSpPr>
          <p:grpSpPr bwMode="auto">
            <a:xfrm>
              <a:off x="0" y="1632"/>
              <a:ext cx="5758" cy="1858"/>
              <a:chOff x="0" y="1632"/>
              <a:chExt cx="5758" cy="1858"/>
            </a:xfrm>
          </p:grpSpPr>
          <p:sp>
            <p:nvSpPr>
              <p:cNvPr id="48168"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solidFill>
                    <a:schemeClr val="tx1"/>
                  </a:solidFill>
                </a:endParaRPr>
              </a:p>
            </p:txBody>
          </p:sp>
          <p:sp>
            <p:nvSpPr>
              <p:cNvPr id="48169"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solidFill>
                    <a:schemeClr val="tx1"/>
                  </a:solidFill>
                </a:endParaRPr>
              </a:p>
            </p:txBody>
          </p:sp>
        </p:grpSp>
      </p:grpSp>
      <p:sp>
        <p:nvSpPr>
          <p:cNvPr id="48170" name="Rectangle 42"/>
          <p:cNvSpPr>
            <a:spLocks noGrp="1" noChangeArrowheads="1"/>
          </p:cNvSpPr>
          <p:nvPr>
            <p:ph type="title"/>
          </p:nvPr>
        </p:nvSpPr>
        <p:spPr bwMode="auto">
          <a:xfrm>
            <a:off x="609600" y="609600"/>
            <a:ext cx="8077200" cy="811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8171" name="Rectangle 43"/>
          <p:cNvSpPr>
            <a:spLocks noGrp="1" noChangeArrowheads="1"/>
          </p:cNvSpPr>
          <p:nvPr>
            <p:ph type="body" idx="1"/>
          </p:nvPr>
        </p:nvSpPr>
        <p:spPr bwMode="auto">
          <a:xfrm>
            <a:off x="1219200" y="1600200"/>
            <a:ext cx="7467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8173"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a:solidFill>
                  <a:schemeClr val="tx1"/>
                </a:solidFill>
                <a:effectLst>
                  <a:outerShdw blurRad="38100" dist="38100" dir="2700000" algn="tl">
                    <a:srgbClr val="000000"/>
                  </a:outerShdw>
                </a:effectLst>
                <a:latin typeface="Arial" charset="0"/>
              </a:defRPr>
            </a:lvl1pPr>
          </a:lstStyle>
          <a:p>
            <a:pPr>
              <a:defRPr/>
            </a:pPr>
            <a:endParaRPr lang="en-US"/>
          </a:p>
        </p:txBody>
      </p:sp>
      <p:sp>
        <p:nvSpPr>
          <p:cNvPr id="48174"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effectLst>
                  <a:outerShdw blurRad="38100" dist="38100" dir="2700000" algn="tl">
                    <a:srgbClr val="000000"/>
                  </a:outerShdw>
                </a:effectLst>
                <a:latin typeface="Arial" charset="0"/>
              </a:defRPr>
            </a:lvl1pPr>
          </a:lstStyle>
          <a:p>
            <a:pPr>
              <a:defRPr/>
            </a:pPr>
            <a:fld id="{45411CF3-CD22-4D1A-9009-4A096FF1D32F}" type="slidenum">
              <a:rPr lang="en-US"/>
              <a:pPr>
                <a:defRPr/>
              </a:pPr>
              <a:t>‹#›</a:t>
            </a:fld>
            <a:endParaRPr lang="en-US"/>
          </a:p>
        </p:txBody>
      </p:sp>
      <p:grpSp>
        <p:nvGrpSpPr>
          <p:cNvPr id="1031" name="Group 47"/>
          <p:cNvGrpSpPr>
            <a:grpSpLocks/>
          </p:cNvGrpSpPr>
          <p:nvPr userDrawn="1"/>
        </p:nvGrpSpPr>
        <p:grpSpPr bwMode="auto">
          <a:xfrm>
            <a:off x="0" y="0"/>
            <a:ext cx="1511300" cy="6858000"/>
            <a:chOff x="0" y="0"/>
            <a:chExt cx="952" cy="4320"/>
          </a:xfrm>
        </p:grpSpPr>
        <p:sp>
          <p:nvSpPr>
            <p:cNvPr id="48176" name="Rectangle 48"/>
            <p:cNvSpPr>
              <a:spLocks noChangeArrowheads="1"/>
            </p:cNvSpPr>
            <p:nvPr userDrawn="1"/>
          </p:nvSpPr>
          <p:spPr bwMode="auto">
            <a:xfrm>
              <a:off x="0" y="0"/>
              <a:ext cx="295" cy="4320"/>
            </a:xfrm>
            <a:prstGeom prst="rect">
              <a:avLst/>
            </a:prstGeom>
            <a:solidFill>
              <a:srgbClr val="EAFC04"/>
            </a:solidFill>
            <a:ln w="9525">
              <a:noFill/>
              <a:miter lim="800000"/>
              <a:headEnd/>
              <a:tailEnd/>
            </a:ln>
            <a:effectLst/>
          </p:spPr>
          <p:txBody>
            <a:bodyPr wrap="none" anchor="ctr"/>
            <a:lstStyle/>
            <a:p>
              <a:pPr>
                <a:defRPr/>
              </a:pPr>
              <a:endParaRPr lang="en-US">
                <a:solidFill>
                  <a:schemeClr val="tx1"/>
                </a:solidFill>
              </a:endParaRPr>
            </a:p>
          </p:txBody>
        </p:sp>
        <p:sp>
          <p:nvSpPr>
            <p:cNvPr id="48177" name="Rectangle 49"/>
            <p:cNvSpPr>
              <a:spLocks noChangeArrowheads="1"/>
            </p:cNvSpPr>
            <p:nvPr userDrawn="1"/>
          </p:nvSpPr>
          <p:spPr bwMode="auto">
            <a:xfrm>
              <a:off x="0" y="0"/>
              <a:ext cx="952" cy="300"/>
            </a:xfrm>
            <a:prstGeom prst="rect">
              <a:avLst/>
            </a:prstGeom>
            <a:solidFill>
              <a:srgbClr val="EAFC04"/>
            </a:solidFill>
            <a:ln w="9525">
              <a:noFill/>
              <a:miter lim="800000"/>
              <a:headEnd/>
              <a:tailEnd/>
            </a:ln>
            <a:effectLst/>
          </p:spPr>
          <p:txBody>
            <a:bodyPr wrap="none" anchor="ctr"/>
            <a:lstStyle/>
            <a:p>
              <a:pPr>
                <a:defRPr/>
              </a:pPr>
              <a:endParaRPr lang="en-US">
                <a:solidFill>
                  <a:schemeClr val="tx1"/>
                </a:solidFill>
              </a:endParaRPr>
            </a:p>
          </p:txBody>
        </p:sp>
        <p:sp>
          <p:nvSpPr>
            <p:cNvPr id="48178" name="Rectangle 50"/>
            <p:cNvSpPr>
              <a:spLocks noChangeArrowheads="1"/>
            </p:cNvSpPr>
            <p:nvPr userDrawn="1"/>
          </p:nvSpPr>
          <p:spPr bwMode="auto">
            <a:xfrm>
              <a:off x="0" y="4020"/>
              <a:ext cx="952" cy="300"/>
            </a:xfrm>
            <a:prstGeom prst="rect">
              <a:avLst/>
            </a:prstGeom>
            <a:solidFill>
              <a:srgbClr val="EAFC04"/>
            </a:solidFill>
            <a:ln w="9525">
              <a:noFill/>
              <a:miter lim="800000"/>
              <a:headEnd/>
              <a:tailEnd/>
            </a:ln>
            <a:effectLst/>
          </p:spPr>
          <p:txBody>
            <a:bodyPr wrap="none" anchor="ctr"/>
            <a:lstStyle/>
            <a:p>
              <a:pPr>
                <a:defRPr/>
              </a:pPr>
              <a:endParaRPr lang="en-US">
                <a:solidFill>
                  <a:schemeClr val="tx1"/>
                </a:solidFill>
              </a:endParaRPr>
            </a:p>
          </p:txBody>
        </p:sp>
      </p:grpSp>
      <p:pic>
        <p:nvPicPr>
          <p:cNvPr id="1032" name="Picture 89"/>
          <p:cNvPicPr>
            <a:picLocks noChangeAspect="1" noChangeArrowheads="1"/>
          </p:cNvPicPr>
          <p:nvPr userDrawn="1"/>
        </p:nvPicPr>
        <p:blipFill>
          <a:blip r:embed="rId14"/>
          <a:srcRect/>
          <a:stretch>
            <a:fillRect/>
          </a:stretch>
        </p:blipFill>
        <p:spPr bwMode="auto">
          <a:xfrm>
            <a:off x="0" y="1628775"/>
            <a:ext cx="1012825" cy="1150938"/>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664" r:id="rId1"/>
    <p:sldLayoutId id="2147483663" r:id="rId2"/>
    <p:sldLayoutId id="2147483662" r:id="rId3"/>
    <p:sldLayoutId id="2147483661" r:id="rId4"/>
    <p:sldLayoutId id="2147483660" r:id="rId5"/>
    <p:sldLayoutId id="2147483659" r:id="rId6"/>
    <p:sldLayoutId id="2147483658" r:id="rId7"/>
    <p:sldLayoutId id="2147483657" r:id="rId8"/>
    <p:sldLayoutId id="2147483656" r:id="rId9"/>
    <p:sldLayoutId id="2147483655" r:id="rId10"/>
    <p:sldLayoutId id="2147483654" r:id="rId11"/>
    <p:sldLayoutId id="2147483653" r:id="rId12"/>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pitchFamily="34" charset="0"/>
          <a:cs typeface="Arial"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pitchFamily="34" charset="0"/>
          <a:cs typeface="Arial"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pitchFamily="34" charset="0"/>
          <a:cs typeface="Arial"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Calibri" pitchFamily="34" charset="0"/>
          <a:cs typeface="Arial"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Calibri" pitchFamily="34" charset="0"/>
          <a:cs typeface="Arial"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Calibri" pitchFamily="34" charset="0"/>
          <a:cs typeface="Arial"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Calibri" pitchFamily="34" charset="0"/>
          <a:cs typeface="Arial"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Calibri" pitchFamily="34" charset="0"/>
          <a:cs typeface="Arial" charset="0"/>
        </a:defRPr>
      </a:lvl9pPr>
    </p:titleStyle>
    <p:bodyStyle>
      <a:lvl1pPr marL="342900" indent="-342900" algn="l" rtl="0" eaLnBrk="0" fontAlgn="base" hangingPunct="0">
        <a:spcBef>
          <a:spcPct val="20000"/>
        </a:spcBef>
        <a:spcAft>
          <a:spcPct val="0"/>
        </a:spcAft>
        <a:buClr>
          <a:srgbClr val="FFFF00"/>
        </a:buClr>
        <a:buSzPct val="9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5"/>
        </a:buBlip>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wmf"/></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w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wmf"/><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png"/><Relationship Id="rId4" Type="http://schemas.openxmlformats.org/officeDocument/2006/relationships/image" Target="../media/image23.wmf"/><Relationship Id="rId9" Type="http://schemas.openxmlformats.org/officeDocument/2006/relationships/image" Target="../media/image2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txBox="1">
            <a:spLocks noChangeArrowheads="1"/>
          </p:cNvSpPr>
          <p:nvPr/>
        </p:nvSpPr>
        <p:spPr bwMode="auto">
          <a:xfrm>
            <a:off x="1219200" y="609600"/>
            <a:ext cx="7924800" cy="1447800"/>
          </a:xfrm>
          <a:prstGeom prst="rect">
            <a:avLst/>
          </a:prstGeom>
          <a:noFill/>
          <a:ln w="9525">
            <a:noFill/>
            <a:miter lim="800000"/>
            <a:headEnd/>
            <a:tailEnd/>
          </a:ln>
        </p:spPr>
        <p:txBody>
          <a:bodyPr lIns="54000" tIns="10800" rIns="18000" bIns="10800" anchor="ctr"/>
          <a:lstStyle/>
          <a:p>
            <a:r>
              <a:rPr lang="en-GB" sz="4800">
                <a:solidFill>
                  <a:srgbClr val="FFFF00"/>
                </a:solidFill>
              </a:rPr>
              <a:t>Mercury:</a:t>
            </a:r>
            <a:r>
              <a:rPr lang="en-GB" sz="4400">
                <a:solidFill>
                  <a:srgbClr val="FFFF00"/>
                </a:solidFill>
              </a:rPr>
              <a:t> </a:t>
            </a:r>
          </a:p>
          <a:p>
            <a:r>
              <a:rPr lang="en-GB" sz="4400">
                <a:solidFill>
                  <a:srgbClr val="FFFF00"/>
                </a:solidFill>
              </a:rPr>
              <a:t>global policy, immediate action</a:t>
            </a:r>
          </a:p>
        </p:txBody>
      </p:sp>
      <p:grpSp>
        <p:nvGrpSpPr>
          <p:cNvPr id="16386" name="Group 10"/>
          <p:cNvGrpSpPr>
            <a:grpSpLocks/>
          </p:cNvGrpSpPr>
          <p:nvPr/>
        </p:nvGrpSpPr>
        <p:grpSpPr bwMode="auto">
          <a:xfrm>
            <a:off x="762000" y="3048000"/>
            <a:ext cx="4419600" cy="2012950"/>
            <a:chOff x="480" y="1968"/>
            <a:chExt cx="2784" cy="1268"/>
          </a:xfrm>
        </p:grpSpPr>
        <p:sp>
          <p:nvSpPr>
            <p:cNvPr id="16392" name="Rectangle 3"/>
            <p:cNvSpPr txBox="1">
              <a:spLocks noChangeArrowheads="1"/>
            </p:cNvSpPr>
            <p:nvPr/>
          </p:nvSpPr>
          <p:spPr bwMode="auto">
            <a:xfrm>
              <a:off x="480" y="1968"/>
              <a:ext cx="2784" cy="864"/>
            </a:xfrm>
            <a:prstGeom prst="rect">
              <a:avLst/>
            </a:prstGeom>
            <a:noFill/>
            <a:ln w="9525">
              <a:noFill/>
              <a:miter lim="800000"/>
              <a:headEnd/>
              <a:tailEnd/>
            </a:ln>
          </p:spPr>
          <p:txBody>
            <a:bodyPr/>
            <a:lstStyle/>
            <a:p>
              <a:endParaRPr lang="en-GB" sz="2000" b="0">
                <a:solidFill>
                  <a:schemeClr val="tx1"/>
                </a:solidFill>
                <a:latin typeface="Arial" charset="0"/>
              </a:endParaRPr>
            </a:p>
          </p:txBody>
        </p:sp>
        <p:sp>
          <p:nvSpPr>
            <p:cNvPr id="16393" name="Text Box 9"/>
            <p:cNvSpPr txBox="1">
              <a:spLocks noChangeArrowheads="1"/>
            </p:cNvSpPr>
            <p:nvPr/>
          </p:nvSpPr>
          <p:spPr bwMode="auto">
            <a:xfrm>
              <a:off x="480" y="2928"/>
              <a:ext cx="2784" cy="308"/>
            </a:xfrm>
            <a:prstGeom prst="rect">
              <a:avLst/>
            </a:prstGeom>
            <a:noFill/>
            <a:ln w="9525">
              <a:noFill/>
              <a:miter lim="800000"/>
              <a:headEnd/>
              <a:tailEnd/>
            </a:ln>
          </p:spPr>
          <p:txBody>
            <a:bodyPr>
              <a:spAutoFit/>
            </a:bodyPr>
            <a:lstStyle/>
            <a:p>
              <a:endParaRPr lang="en-GB" b="0">
                <a:solidFill>
                  <a:schemeClr val="tx1"/>
                </a:solidFill>
              </a:endParaRPr>
            </a:p>
          </p:txBody>
        </p:sp>
      </p:grpSp>
      <p:sp>
        <p:nvSpPr>
          <p:cNvPr id="16387" name="Text Box 11"/>
          <p:cNvSpPr txBox="1">
            <a:spLocks noChangeArrowheads="1"/>
          </p:cNvSpPr>
          <p:nvPr/>
        </p:nvSpPr>
        <p:spPr bwMode="auto">
          <a:xfrm>
            <a:off x="1600200" y="6477000"/>
            <a:ext cx="184150" cy="274638"/>
          </a:xfrm>
          <a:prstGeom prst="rect">
            <a:avLst/>
          </a:prstGeom>
          <a:noFill/>
          <a:ln w="9525">
            <a:noFill/>
            <a:miter lim="800000"/>
            <a:headEnd/>
            <a:tailEnd/>
          </a:ln>
        </p:spPr>
        <p:txBody>
          <a:bodyPr wrap="none">
            <a:spAutoFit/>
          </a:bodyPr>
          <a:lstStyle/>
          <a:p>
            <a:endParaRPr lang="en-GB" sz="1200" b="0" i="1">
              <a:solidFill>
                <a:schemeClr val="tx1"/>
              </a:solidFill>
              <a:latin typeface="Comic Sans MS" pitchFamily="66" charset="0"/>
            </a:endParaRPr>
          </a:p>
        </p:txBody>
      </p:sp>
      <p:sp>
        <p:nvSpPr>
          <p:cNvPr id="16388" name="Rectangle 8"/>
          <p:cNvSpPr>
            <a:spLocks noChangeArrowheads="1"/>
          </p:cNvSpPr>
          <p:nvPr/>
        </p:nvSpPr>
        <p:spPr bwMode="auto">
          <a:xfrm>
            <a:off x="838200" y="2667000"/>
            <a:ext cx="5638800" cy="3990975"/>
          </a:xfrm>
          <a:prstGeom prst="rect">
            <a:avLst/>
          </a:prstGeom>
          <a:noFill/>
          <a:ln w="9525">
            <a:noFill/>
            <a:miter lim="800000"/>
            <a:headEnd/>
            <a:tailEnd/>
          </a:ln>
        </p:spPr>
        <p:txBody>
          <a:bodyPr>
            <a:spAutoFit/>
          </a:bodyPr>
          <a:lstStyle/>
          <a:p>
            <a:r>
              <a:rPr lang="en-GB" sz="2400">
                <a:solidFill>
                  <a:schemeClr val="tx1"/>
                </a:solidFill>
              </a:rPr>
              <a:t>Mercury Two country </a:t>
            </a:r>
          </a:p>
          <a:p>
            <a:r>
              <a:rPr lang="en-GB" sz="2400">
                <a:solidFill>
                  <a:schemeClr val="tx1"/>
                </a:solidFill>
              </a:rPr>
              <a:t>-Mexico and Panama-</a:t>
            </a:r>
          </a:p>
          <a:p>
            <a:r>
              <a:rPr lang="en-GB" sz="2400">
                <a:solidFill>
                  <a:schemeClr val="tx1"/>
                </a:solidFill>
              </a:rPr>
              <a:t>Storage and Disposal Project</a:t>
            </a:r>
          </a:p>
          <a:p>
            <a:endParaRPr lang="en-GB" sz="2400" b="0">
              <a:solidFill>
                <a:schemeClr val="tx1"/>
              </a:solidFill>
            </a:endParaRPr>
          </a:p>
          <a:p>
            <a:r>
              <a:rPr lang="en-GB" sz="2000">
                <a:solidFill>
                  <a:schemeClr val="tx1"/>
                </a:solidFill>
              </a:rPr>
              <a:t>Results Workshop</a:t>
            </a:r>
          </a:p>
          <a:p>
            <a:r>
              <a:rPr lang="en-GB" sz="2000">
                <a:solidFill>
                  <a:schemeClr val="tx1"/>
                </a:solidFill>
              </a:rPr>
              <a:t>3-4 July 2013</a:t>
            </a:r>
          </a:p>
          <a:p>
            <a:r>
              <a:rPr lang="en-GB" sz="2000">
                <a:solidFill>
                  <a:schemeClr val="tx1"/>
                </a:solidFill>
              </a:rPr>
              <a:t>Mexico City, Mexico</a:t>
            </a:r>
          </a:p>
          <a:p>
            <a:endParaRPr lang="en-GB" sz="2000">
              <a:solidFill>
                <a:schemeClr val="tx1"/>
              </a:solidFill>
            </a:endParaRPr>
          </a:p>
          <a:p>
            <a:r>
              <a:rPr lang="en-GB" sz="2000">
                <a:solidFill>
                  <a:schemeClr val="tx1"/>
                </a:solidFill>
              </a:rPr>
              <a:t>Desiree Montecillo-Narvaez</a:t>
            </a:r>
          </a:p>
          <a:p>
            <a:r>
              <a:rPr lang="en-GB" sz="2000">
                <a:solidFill>
                  <a:schemeClr val="tx1"/>
                </a:solidFill>
              </a:rPr>
              <a:t>Programme Officer</a:t>
            </a:r>
          </a:p>
          <a:p>
            <a:r>
              <a:rPr lang="en-GB" sz="2000">
                <a:solidFill>
                  <a:schemeClr val="tx1"/>
                </a:solidFill>
              </a:rPr>
              <a:t>Chemicals Branch</a:t>
            </a:r>
          </a:p>
          <a:p>
            <a:r>
              <a:rPr lang="en-GB" sz="2000">
                <a:solidFill>
                  <a:schemeClr val="tx1"/>
                </a:solidFill>
              </a:rPr>
              <a:t>UNEP DTIE</a:t>
            </a:r>
          </a:p>
        </p:txBody>
      </p:sp>
      <p:pic>
        <p:nvPicPr>
          <p:cNvPr id="16389" name="Picture 2"/>
          <p:cNvPicPr>
            <a:picLocks noChangeAspect="1" noChangeArrowheads="1"/>
          </p:cNvPicPr>
          <p:nvPr/>
        </p:nvPicPr>
        <p:blipFill>
          <a:blip r:embed="rId3"/>
          <a:srcRect/>
          <a:stretch>
            <a:fillRect/>
          </a:stretch>
        </p:blipFill>
        <p:spPr bwMode="auto">
          <a:xfrm>
            <a:off x="6324600" y="4572000"/>
            <a:ext cx="1738313" cy="893763"/>
          </a:xfrm>
          <a:prstGeom prst="rect">
            <a:avLst/>
          </a:prstGeom>
          <a:noFill/>
          <a:ln w="9525">
            <a:noFill/>
            <a:miter lim="800000"/>
            <a:headEnd/>
            <a:tailEnd/>
          </a:ln>
        </p:spPr>
      </p:pic>
      <p:pic>
        <p:nvPicPr>
          <p:cNvPr id="16390" name="Picture 1"/>
          <p:cNvPicPr>
            <a:picLocks noChangeAspect="1" noChangeArrowheads="1"/>
          </p:cNvPicPr>
          <p:nvPr/>
        </p:nvPicPr>
        <p:blipFill>
          <a:blip r:embed="rId4"/>
          <a:srcRect/>
          <a:stretch>
            <a:fillRect/>
          </a:stretch>
        </p:blipFill>
        <p:spPr bwMode="auto">
          <a:xfrm>
            <a:off x="6781800" y="5791200"/>
            <a:ext cx="2074863" cy="831850"/>
          </a:xfrm>
          <a:prstGeom prst="rect">
            <a:avLst/>
          </a:prstGeom>
          <a:noFill/>
          <a:ln w="9525">
            <a:noFill/>
            <a:miter lim="800000"/>
            <a:headEnd/>
            <a:tailEnd/>
          </a:ln>
        </p:spPr>
      </p:pic>
      <p:pic>
        <p:nvPicPr>
          <p:cNvPr id="16391" name="Picture 10" descr="Unkky-635px-Billes-Hg"/>
          <p:cNvPicPr>
            <a:picLocks noChangeAspect="1" noChangeArrowheads="1"/>
          </p:cNvPicPr>
          <p:nvPr/>
        </p:nvPicPr>
        <p:blipFill>
          <a:blip r:embed="rId5"/>
          <a:srcRect/>
          <a:stretch>
            <a:fillRect/>
          </a:stretch>
        </p:blipFill>
        <p:spPr bwMode="auto">
          <a:xfrm>
            <a:off x="5562600" y="2362200"/>
            <a:ext cx="25146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idx="4294967295"/>
          </p:nvPr>
        </p:nvSpPr>
        <p:spPr>
          <a:xfrm>
            <a:off x="609600" y="609600"/>
            <a:ext cx="5943600" cy="811213"/>
          </a:xfrm>
          <a:noFill/>
        </p:spPr>
        <p:txBody>
          <a:bodyPr/>
          <a:lstStyle/>
          <a:p>
            <a:pPr eaLnBrk="1" hangingPunct="1"/>
            <a:r>
              <a:rPr lang="en-GB" b="1" smtClean="0">
                <a:solidFill>
                  <a:srgbClr val="FFFF00"/>
                </a:solidFill>
                <a:effectLst/>
                <a:ea typeface="Arial Unicode MS" pitchFamily="34" charset="-128"/>
                <a:cs typeface="Arial Unicode MS" pitchFamily="34" charset="-128"/>
              </a:rPr>
              <a:t>Outline of presentation</a:t>
            </a:r>
          </a:p>
        </p:txBody>
      </p:sp>
      <p:sp>
        <p:nvSpPr>
          <p:cNvPr id="11266" name="Rectangle 3"/>
          <p:cNvSpPr>
            <a:spLocks noGrp="1"/>
          </p:cNvSpPr>
          <p:nvPr>
            <p:ph type="body" idx="4294967295"/>
          </p:nvPr>
        </p:nvSpPr>
        <p:spPr>
          <a:xfrm>
            <a:off x="1371600" y="1600200"/>
            <a:ext cx="6915150" cy="4800600"/>
          </a:xfrm>
        </p:spPr>
        <p:txBody>
          <a:bodyPr/>
          <a:lstStyle/>
          <a:p>
            <a:pPr eaLnBrk="1" hangingPunct="1">
              <a:defRPr/>
            </a:pPr>
            <a:r>
              <a:rPr lang="en-GB" sz="2800" b="1" smtClean="0">
                <a:solidFill>
                  <a:schemeClr val="tx2"/>
                </a:solidFill>
              </a:rPr>
              <a:t>Why mercury?</a:t>
            </a:r>
          </a:p>
          <a:p>
            <a:pPr eaLnBrk="1" hangingPunct="1">
              <a:defRPr/>
            </a:pPr>
            <a:r>
              <a:rPr lang="en-GB" altLang="zh-CN" sz="2800" b="1" smtClean="0">
                <a:solidFill>
                  <a:schemeClr val="tx2"/>
                </a:solidFill>
                <a:ea typeface="宋体" pitchFamily="2" charset="-122"/>
              </a:rPr>
              <a:t>Towards the </a:t>
            </a:r>
            <a:r>
              <a:rPr lang="en-GB" altLang="zh-CN" sz="2800" b="1" smtClean="0">
                <a:solidFill>
                  <a:srgbClr val="FFFF00"/>
                </a:solidFill>
                <a:ea typeface="宋体" pitchFamily="2" charset="-122"/>
              </a:rPr>
              <a:t>Minamata Convention on Mercury</a:t>
            </a:r>
          </a:p>
          <a:p>
            <a:pPr eaLnBrk="1" hangingPunct="1">
              <a:defRPr/>
            </a:pPr>
            <a:r>
              <a:rPr lang="en-GB" sz="2800" b="1" smtClean="0">
                <a:solidFill>
                  <a:schemeClr val="tx2"/>
                </a:solidFill>
              </a:rPr>
              <a:t>The UNEP </a:t>
            </a:r>
            <a:r>
              <a:rPr lang="en-GB" sz="2800" b="1" smtClean="0">
                <a:solidFill>
                  <a:srgbClr val="FFFF00"/>
                </a:solidFill>
              </a:rPr>
              <a:t>Global Mercury Partnership</a:t>
            </a:r>
          </a:p>
          <a:p>
            <a:pPr eaLnBrk="1" hangingPunct="1">
              <a:defRPr/>
            </a:pPr>
            <a:r>
              <a:rPr lang="en-GB" sz="2800" b="1" smtClean="0"/>
              <a:t>Lessons learned from the</a:t>
            </a:r>
            <a:r>
              <a:rPr lang="en-GB" sz="2800" b="1" smtClean="0">
                <a:solidFill>
                  <a:srgbClr val="FFFF00"/>
                </a:solidFill>
              </a:rPr>
              <a:t> Argentina and Uruguay mercury storage and disposal project</a:t>
            </a:r>
          </a:p>
          <a:p>
            <a:pPr eaLnBrk="1" hangingPunct="1">
              <a:defRPr/>
            </a:pPr>
            <a:r>
              <a:rPr lang="en-GB" sz="2800" b="1" smtClean="0">
                <a:solidFill>
                  <a:srgbClr val="FFFF00"/>
                </a:solidFill>
              </a:rPr>
              <a:t>Mexico and Panama </a:t>
            </a:r>
            <a:r>
              <a:rPr lang="en-GB" sz="2800" b="1" smtClean="0"/>
              <a:t>expected outcomes of the project </a:t>
            </a:r>
            <a:endParaRPr lang="en-GB" sz="350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ctrTitle" idx="4294967295"/>
          </p:nvPr>
        </p:nvSpPr>
        <p:spPr>
          <a:xfrm>
            <a:off x="593725" y="479425"/>
            <a:ext cx="3978275" cy="1052513"/>
          </a:xfrm>
          <a:noFill/>
        </p:spPr>
        <p:txBody>
          <a:bodyPr lIns="0" tIns="0" rIns="0" bIns="0"/>
          <a:lstStyle/>
          <a:p>
            <a:pPr eaLnBrk="1" hangingPunct="1">
              <a:lnSpc>
                <a:spcPct val="95000"/>
              </a:lnSpc>
            </a:pPr>
            <a:r>
              <a:rPr lang="en-US" sz="4800" b="1" smtClean="0">
                <a:solidFill>
                  <a:srgbClr val="FFFF00"/>
                </a:solidFill>
                <a:effectLst/>
                <a:ea typeface="Arial Unicode MS" pitchFamily="34" charset="-128"/>
                <a:cs typeface="Arial Unicode MS" pitchFamily="34" charset="-128"/>
              </a:rPr>
              <a:t>Why mercury?</a:t>
            </a:r>
          </a:p>
        </p:txBody>
      </p:sp>
      <p:grpSp>
        <p:nvGrpSpPr>
          <p:cNvPr id="19458" name="Group 8"/>
          <p:cNvGrpSpPr>
            <a:grpSpLocks/>
          </p:cNvGrpSpPr>
          <p:nvPr/>
        </p:nvGrpSpPr>
        <p:grpSpPr bwMode="auto">
          <a:xfrm>
            <a:off x="2870200" y="1447800"/>
            <a:ext cx="6273800" cy="5116513"/>
            <a:chOff x="1808" y="912"/>
            <a:chExt cx="3952" cy="3223"/>
          </a:xfrm>
        </p:grpSpPr>
        <p:pic>
          <p:nvPicPr>
            <p:cNvPr id="19462" name="Picture 5"/>
            <p:cNvPicPr>
              <a:picLocks noChangeAspect="1" noChangeArrowheads="1"/>
            </p:cNvPicPr>
            <p:nvPr/>
          </p:nvPicPr>
          <p:blipFill>
            <a:blip r:embed="rId3"/>
            <a:srcRect l="1746" t="2438" r="14839" b="2438"/>
            <a:stretch>
              <a:fillRect/>
            </a:stretch>
          </p:blipFill>
          <p:spPr bwMode="auto">
            <a:xfrm>
              <a:off x="1808" y="912"/>
              <a:ext cx="3952" cy="3223"/>
            </a:xfrm>
            <a:prstGeom prst="rect">
              <a:avLst/>
            </a:prstGeom>
            <a:noFill/>
            <a:ln w="9525">
              <a:noFill/>
              <a:miter lim="800000"/>
              <a:headEnd/>
              <a:tailEnd/>
            </a:ln>
          </p:spPr>
        </p:pic>
        <p:sp>
          <p:nvSpPr>
            <p:cNvPr id="19463" name="Text Box 7"/>
            <p:cNvSpPr txBox="1">
              <a:spLocks noChangeArrowheads="1"/>
            </p:cNvSpPr>
            <p:nvPr/>
          </p:nvSpPr>
          <p:spPr bwMode="auto">
            <a:xfrm>
              <a:off x="2064" y="3984"/>
              <a:ext cx="3696" cy="73"/>
            </a:xfrm>
            <a:prstGeom prst="rect">
              <a:avLst/>
            </a:prstGeom>
            <a:noFill/>
            <a:ln w="9525">
              <a:noFill/>
              <a:miter lim="800000"/>
              <a:headEnd/>
              <a:tailEnd/>
            </a:ln>
          </p:spPr>
          <p:txBody>
            <a:bodyPr lIns="0" tIns="0" rIns="0" bIns="0">
              <a:spAutoFit/>
            </a:bodyPr>
            <a:lstStyle/>
            <a:p>
              <a:pPr algn="r" defTabSz="822325">
                <a:lnSpc>
                  <a:spcPct val="95000"/>
                </a:lnSpc>
              </a:pPr>
              <a:r>
                <a:rPr lang="en-US" sz="800" b="0" i="1">
                  <a:solidFill>
                    <a:srgbClr val="FFFF00"/>
                  </a:solidFill>
                  <a:latin typeface="Arial" charset="0"/>
                  <a:ea typeface="MS PGothic" pitchFamily="34" charset="-128"/>
                </a:rPr>
                <a:t>Image from: Dastoor, A. and D. Davignon. 2008. Eds: N. Pirrone and R. Mason. Interim Report of the </a:t>
              </a:r>
              <a:r>
                <a:rPr lang="en-US" sz="800" b="0" i="1" u="sng">
                  <a:solidFill>
                    <a:srgbClr val="FFFF00"/>
                  </a:solidFill>
                  <a:latin typeface="Arial" charset="0"/>
                  <a:ea typeface="MS PGothic" pitchFamily="34" charset="-128"/>
                </a:rPr>
                <a:t>UNEP Global Partnership</a:t>
              </a:r>
              <a:r>
                <a:rPr lang="en-US" sz="800" b="0">
                  <a:solidFill>
                    <a:srgbClr val="FFFF00"/>
                  </a:solidFill>
                  <a:latin typeface="Arial" charset="0"/>
                  <a:ea typeface="MS PGothic" pitchFamily="34" charset="-128"/>
                </a:rPr>
                <a:t> </a:t>
              </a:r>
            </a:p>
          </p:txBody>
        </p:sp>
      </p:grpSp>
      <p:sp>
        <p:nvSpPr>
          <p:cNvPr id="19459" name="Text Box 6"/>
          <p:cNvSpPr txBox="1">
            <a:spLocks noChangeArrowheads="1"/>
          </p:cNvSpPr>
          <p:nvPr/>
        </p:nvSpPr>
        <p:spPr bwMode="auto">
          <a:xfrm>
            <a:off x="1066800" y="2362200"/>
            <a:ext cx="3505200" cy="419100"/>
          </a:xfrm>
          <a:prstGeom prst="rect">
            <a:avLst/>
          </a:prstGeom>
          <a:solidFill>
            <a:srgbClr val="0000FF">
              <a:alpha val="58038"/>
            </a:srgbClr>
          </a:solidFill>
          <a:ln w="9525">
            <a:noFill/>
            <a:miter lim="800000"/>
            <a:headEnd/>
            <a:tailEnd/>
          </a:ln>
        </p:spPr>
        <p:txBody>
          <a:bodyPr lIns="0" tIns="0" rIns="0" bIns="0">
            <a:spAutoFit/>
          </a:bodyPr>
          <a:lstStyle/>
          <a:p>
            <a:pPr marL="103188" lvl="1" defTabSz="822325">
              <a:lnSpc>
                <a:spcPct val="95000"/>
              </a:lnSpc>
              <a:buClr>
                <a:srgbClr val="FFFFFF"/>
              </a:buClr>
              <a:buSzPct val="100000"/>
            </a:pPr>
            <a:r>
              <a:rPr lang="en-US" sz="2900" b="0" i="1">
                <a:solidFill>
                  <a:srgbClr val="FFFF99"/>
                </a:solidFill>
                <a:latin typeface="Arial" charset="0"/>
                <a:ea typeface="MS PGothic" pitchFamily="34" charset="-128"/>
              </a:rPr>
              <a:t>Of global concern… </a:t>
            </a:r>
            <a:endParaRPr lang="en-US" sz="2200" b="0">
              <a:solidFill>
                <a:srgbClr val="FFFF99"/>
              </a:solidFill>
              <a:latin typeface="Arial" charset="0"/>
              <a:ea typeface="MS PGothic" pitchFamily="34" charset="-128"/>
            </a:endParaRPr>
          </a:p>
        </p:txBody>
      </p:sp>
      <p:sp>
        <p:nvSpPr>
          <p:cNvPr id="8194" name="Rectangle 2"/>
          <p:cNvSpPr>
            <a:spLocks noGrp="1" noChangeArrowheads="1"/>
          </p:cNvSpPr>
          <p:nvPr>
            <p:ph type="subTitle" idx="4294967295"/>
          </p:nvPr>
        </p:nvSpPr>
        <p:spPr>
          <a:xfrm>
            <a:off x="533400" y="2895600"/>
            <a:ext cx="5943600" cy="1981200"/>
          </a:xfrm>
        </p:spPr>
        <p:txBody>
          <a:bodyPr lIns="0" tIns="0" rIns="0" bIns="0"/>
          <a:lstStyle/>
          <a:p>
            <a:pPr marL="457200" lvl="1" indent="-342900" eaLnBrk="1" hangingPunct="1">
              <a:lnSpc>
                <a:spcPct val="95000"/>
              </a:lnSpc>
              <a:spcBef>
                <a:spcPct val="0"/>
              </a:spcBef>
              <a:buClr>
                <a:srgbClr val="FFFFFF"/>
              </a:buClr>
              <a:buFontTx/>
              <a:buNone/>
              <a:defRPr/>
            </a:pPr>
            <a:r>
              <a:rPr lang="en-US" sz="2600" b="1">
                <a:solidFill>
                  <a:srgbClr val="FFFF00"/>
                </a:solidFill>
              </a:rPr>
              <a:t>evidence of </a:t>
            </a:r>
            <a:r>
              <a:rPr lang="en-US" b="1">
                <a:solidFill>
                  <a:srgbClr val="FFFF00"/>
                </a:solidFill>
              </a:rPr>
              <a:t>significant:</a:t>
            </a:r>
            <a:endParaRPr lang="en-US" sz="2600" b="1">
              <a:solidFill>
                <a:srgbClr val="FFFF00"/>
              </a:solidFill>
            </a:endParaRPr>
          </a:p>
          <a:p>
            <a:pPr marL="457200" lvl="1" indent="-342900" eaLnBrk="1" hangingPunct="1">
              <a:lnSpc>
                <a:spcPct val="95000"/>
              </a:lnSpc>
              <a:spcBef>
                <a:spcPct val="0"/>
              </a:spcBef>
              <a:buClr>
                <a:srgbClr val="FFFFFF"/>
              </a:buClr>
              <a:buFontTx/>
              <a:buChar char="•"/>
              <a:defRPr/>
            </a:pPr>
            <a:r>
              <a:rPr lang="en-US" sz="2600" b="1">
                <a:solidFill>
                  <a:srgbClr val="FFFF00"/>
                </a:solidFill>
              </a:rPr>
              <a:t>atmospheric transport</a:t>
            </a:r>
          </a:p>
          <a:p>
            <a:pPr marL="457200" lvl="1" indent="-342900" eaLnBrk="1" hangingPunct="1">
              <a:lnSpc>
                <a:spcPct val="95000"/>
              </a:lnSpc>
              <a:spcBef>
                <a:spcPct val="0"/>
              </a:spcBef>
              <a:buClr>
                <a:srgbClr val="FFFFFF"/>
              </a:buClr>
              <a:buFontTx/>
              <a:buChar char="•"/>
              <a:defRPr/>
            </a:pPr>
            <a:r>
              <a:rPr lang="en-US" sz="2600" b="1">
                <a:solidFill>
                  <a:srgbClr val="FFFF00"/>
                </a:solidFill>
              </a:rPr>
              <a:t>atmospheric residence</a:t>
            </a:r>
          </a:p>
          <a:p>
            <a:pPr marL="457200" lvl="1" indent="-342900" eaLnBrk="1" hangingPunct="1">
              <a:lnSpc>
                <a:spcPct val="95000"/>
              </a:lnSpc>
              <a:spcBef>
                <a:spcPct val="0"/>
              </a:spcBef>
              <a:buClr>
                <a:srgbClr val="FFFFFF"/>
              </a:buClr>
              <a:buFontTx/>
              <a:buChar char="•"/>
              <a:defRPr/>
            </a:pPr>
            <a:r>
              <a:rPr lang="en-US" sz="2600" b="1">
                <a:solidFill>
                  <a:srgbClr val="FFFF00"/>
                </a:solidFill>
              </a:rPr>
              <a:t>health impacts through environmental exposure routes</a:t>
            </a:r>
          </a:p>
        </p:txBody>
      </p:sp>
      <p:sp>
        <p:nvSpPr>
          <p:cNvPr id="19461" name="Text Box 6"/>
          <p:cNvSpPr txBox="1">
            <a:spLocks noChangeArrowheads="1"/>
          </p:cNvSpPr>
          <p:nvPr/>
        </p:nvSpPr>
        <p:spPr bwMode="auto">
          <a:xfrm>
            <a:off x="609600" y="5029200"/>
            <a:ext cx="6324600" cy="838200"/>
          </a:xfrm>
          <a:prstGeom prst="rect">
            <a:avLst/>
          </a:prstGeom>
          <a:solidFill>
            <a:srgbClr val="0000FF">
              <a:alpha val="58038"/>
            </a:srgbClr>
          </a:solidFill>
          <a:ln w="9525">
            <a:noFill/>
            <a:miter lim="800000"/>
            <a:headEnd/>
            <a:tailEnd/>
          </a:ln>
        </p:spPr>
        <p:txBody>
          <a:bodyPr lIns="0" tIns="0" rIns="0" bIns="0">
            <a:spAutoFit/>
          </a:bodyPr>
          <a:lstStyle/>
          <a:p>
            <a:pPr marL="103188" lvl="1" defTabSz="822325">
              <a:lnSpc>
                <a:spcPct val="95000"/>
              </a:lnSpc>
              <a:buClr>
                <a:srgbClr val="FFFFFF"/>
              </a:buClr>
              <a:buSzPct val="100000"/>
            </a:pPr>
            <a:r>
              <a:rPr lang="en-US" sz="2900" b="0" i="1">
                <a:solidFill>
                  <a:srgbClr val="FFFF99"/>
                </a:solidFill>
                <a:latin typeface="Arial" charset="0"/>
                <a:ea typeface="MS PGothic" pitchFamily="34" charset="-128"/>
              </a:rPr>
              <a:t>Other heavy metals considered of common  concern </a:t>
            </a:r>
            <a:endParaRPr lang="en-US" sz="2200" b="0">
              <a:solidFill>
                <a:srgbClr val="FFFF99"/>
              </a:solidFill>
              <a:latin typeface="Arial" charset="0"/>
              <a:ea typeface="MS PGothic"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Line 2"/>
          <p:cNvSpPr>
            <a:spLocks noChangeShapeType="1"/>
          </p:cNvSpPr>
          <p:nvPr/>
        </p:nvSpPr>
        <p:spPr bwMode="auto">
          <a:xfrm>
            <a:off x="2514600" y="3429000"/>
            <a:ext cx="1920875" cy="479425"/>
          </a:xfrm>
          <a:prstGeom prst="line">
            <a:avLst/>
          </a:prstGeom>
          <a:noFill/>
          <a:ln w="25400">
            <a:solidFill>
              <a:srgbClr val="FFFF00"/>
            </a:solidFill>
            <a:round/>
            <a:headEnd/>
            <a:tailEnd/>
          </a:ln>
        </p:spPr>
        <p:txBody>
          <a:bodyPr/>
          <a:lstStyle/>
          <a:p>
            <a:endParaRPr lang="en-US"/>
          </a:p>
        </p:txBody>
      </p:sp>
      <p:sp>
        <p:nvSpPr>
          <p:cNvPr id="21506" name="Rectangle 3"/>
          <p:cNvSpPr>
            <a:spLocks noGrp="1" noChangeArrowheads="1"/>
          </p:cNvSpPr>
          <p:nvPr>
            <p:ph type="title" idx="4294967295"/>
          </p:nvPr>
        </p:nvSpPr>
        <p:spPr>
          <a:xfrm>
            <a:off x="669925" y="609600"/>
            <a:ext cx="8550275" cy="890588"/>
          </a:xfrm>
          <a:noFill/>
        </p:spPr>
        <p:txBody>
          <a:bodyPr/>
          <a:lstStyle/>
          <a:p>
            <a:pPr eaLnBrk="1" hangingPunct="1"/>
            <a:r>
              <a:rPr lang="en-GB" sz="4000" b="1" smtClean="0">
                <a:solidFill>
                  <a:srgbClr val="FFFF00"/>
                </a:solidFill>
                <a:effectLst/>
                <a:ea typeface="Arial Unicode MS" pitchFamily="34" charset="-128"/>
                <a:cs typeface="Arial Unicode MS" pitchFamily="34" charset="-128"/>
              </a:rPr>
              <a:t>UNEP Global Mercury Programme</a:t>
            </a:r>
            <a:r>
              <a:rPr lang="en-GB" sz="4000" smtClean="0">
                <a:effectLst/>
                <a:ea typeface="Arial Unicode MS" pitchFamily="34" charset="-128"/>
                <a:cs typeface="Arial Unicode MS" pitchFamily="34" charset="-128"/>
              </a:rPr>
              <a:t>:</a:t>
            </a:r>
            <a:br>
              <a:rPr lang="en-GB" sz="4000" smtClean="0">
                <a:effectLst/>
                <a:ea typeface="Arial Unicode MS" pitchFamily="34" charset="-128"/>
                <a:cs typeface="Arial Unicode MS" pitchFamily="34" charset="-128"/>
              </a:rPr>
            </a:br>
            <a:r>
              <a:rPr lang="en-GB" sz="3000" i="1" smtClean="0">
                <a:effectLst/>
                <a:ea typeface="Arial Unicode MS" pitchFamily="34" charset="-128"/>
                <a:cs typeface="Arial Unicode MS" pitchFamily="34" charset="-128"/>
              </a:rPr>
              <a:t>A twin track approach</a:t>
            </a:r>
          </a:p>
        </p:txBody>
      </p:sp>
      <p:sp>
        <p:nvSpPr>
          <p:cNvPr id="21507" name="Rectangle 9"/>
          <p:cNvSpPr>
            <a:spLocks noChangeArrowheads="1"/>
          </p:cNvSpPr>
          <p:nvPr/>
        </p:nvSpPr>
        <p:spPr bwMode="auto">
          <a:xfrm>
            <a:off x="4503738" y="3908425"/>
            <a:ext cx="1495425" cy="431800"/>
          </a:xfrm>
          <a:prstGeom prst="rect">
            <a:avLst/>
          </a:prstGeom>
          <a:solidFill>
            <a:schemeClr val="accent1"/>
          </a:solidFill>
          <a:ln w="9525">
            <a:solidFill>
              <a:schemeClr val="tx1"/>
            </a:solidFill>
            <a:miter lim="800000"/>
            <a:headEnd/>
            <a:tailEnd/>
          </a:ln>
        </p:spPr>
        <p:txBody>
          <a:bodyPr wrap="none" lIns="91439" tIns="45719" rIns="91439" bIns="45719" anchor="ctr"/>
          <a:lstStyle/>
          <a:p>
            <a:pPr algn="ctr"/>
            <a:r>
              <a:rPr lang="fr-CH" sz="1600" b="0">
                <a:solidFill>
                  <a:srgbClr val="100274"/>
                </a:solidFill>
                <a:latin typeface="Arial" charset="0"/>
                <a:ea typeface="MS PGothic" pitchFamily="34" charset="-128"/>
              </a:rPr>
              <a:t>2009-2013</a:t>
            </a:r>
            <a:endParaRPr lang="en-US" sz="1600" b="0">
              <a:solidFill>
                <a:srgbClr val="100274"/>
              </a:solidFill>
              <a:latin typeface="Arial" charset="0"/>
              <a:ea typeface="MS PGothic" pitchFamily="34" charset="-128"/>
            </a:endParaRPr>
          </a:p>
        </p:txBody>
      </p:sp>
      <p:sp>
        <p:nvSpPr>
          <p:cNvPr id="21508" name="Rectangle 10"/>
          <p:cNvSpPr>
            <a:spLocks noChangeArrowheads="1"/>
          </p:cNvSpPr>
          <p:nvPr/>
        </p:nvSpPr>
        <p:spPr bwMode="auto">
          <a:xfrm>
            <a:off x="250825" y="4321175"/>
            <a:ext cx="4252913" cy="615950"/>
          </a:xfrm>
          <a:prstGeom prst="rect">
            <a:avLst/>
          </a:prstGeom>
          <a:gradFill rotWithShape="1">
            <a:gsLst>
              <a:gs pos="0">
                <a:srgbClr val="CCFFCC"/>
              </a:gs>
              <a:gs pos="100000">
                <a:srgbClr val="33CC33"/>
              </a:gs>
            </a:gsLst>
            <a:lin ang="0" scaled="1"/>
          </a:gradFill>
          <a:ln w="9525">
            <a:noFill/>
            <a:miter lim="800000"/>
            <a:headEnd/>
            <a:tailEnd/>
          </a:ln>
        </p:spPr>
        <p:txBody>
          <a:bodyPr wrap="none" lIns="91439" tIns="45719" rIns="91439" bIns="45719" anchor="ctr"/>
          <a:lstStyle/>
          <a:p>
            <a:pPr algn="ctr"/>
            <a:r>
              <a:rPr lang="fr-CH" sz="1800" b="0">
                <a:solidFill>
                  <a:srgbClr val="100274"/>
                </a:solidFill>
                <a:latin typeface="Arial" charset="0"/>
                <a:ea typeface="MS PGothic" pitchFamily="34" charset="-128"/>
              </a:rPr>
              <a:t>2001-2008</a:t>
            </a:r>
            <a:endParaRPr lang="en-US" sz="1800" b="0">
              <a:solidFill>
                <a:srgbClr val="100274"/>
              </a:solidFill>
              <a:latin typeface="Arial" charset="0"/>
              <a:ea typeface="MS PGothic" pitchFamily="34" charset="-128"/>
            </a:endParaRPr>
          </a:p>
        </p:txBody>
      </p:sp>
      <p:sp>
        <p:nvSpPr>
          <p:cNvPr id="21509" name="Rectangle 11"/>
          <p:cNvSpPr>
            <a:spLocks noChangeArrowheads="1"/>
          </p:cNvSpPr>
          <p:nvPr/>
        </p:nvSpPr>
        <p:spPr bwMode="auto">
          <a:xfrm>
            <a:off x="6011863" y="3908425"/>
            <a:ext cx="1235075" cy="431800"/>
          </a:xfrm>
          <a:prstGeom prst="rect">
            <a:avLst/>
          </a:prstGeom>
          <a:solidFill>
            <a:srgbClr val="FFCC99"/>
          </a:solidFill>
          <a:ln w="9525">
            <a:solidFill>
              <a:schemeClr val="tx1"/>
            </a:solidFill>
            <a:miter lim="800000"/>
            <a:headEnd/>
            <a:tailEnd/>
          </a:ln>
        </p:spPr>
        <p:txBody>
          <a:bodyPr wrap="none" lIns="91439" tIns="45719" rIns="91439" bIns="45719" anchor="ctr"/>
          <a:lstStyle/>
          <a:p>
            <a:pPr algn="ctr"/>
            <a:r>
              <a:rPr lang="fr-CH" sz="1600" b="0">
                <a:solidFill>
                  <a:srgbClr val="100274"/>
                </a:solidFill>
                <a:latin typeface="Arial" charset="0"/>
                <a:ea typeface="MS PGothic" pitchFamily="34" charset="-128"/>
              </a:rPr>
              <a:t>2014</a:t>
            </a:r>
            <a:r>
              <a:rPr lang="en-GB" altLang="zh-CN" sz="2200" b="0">
                <a:solidFill>
                  <a:srgbClr val="100274"/>
                </a:solidFill>
                <a:latin typeface="Times New Roman" pitchFamily="18" charset="0"/>
                <a:ea typeface="MS PGothic" pitchFamily="34" charset="-128"/>
              </a:rPr>
              <a:t>~</a:t>
            </a:r>
            <a:r>
              <a:rPr lang="fr-CH" sz="1600" b="0">
                <a:solidFill>
                  <a:srgbClr val="100274"/>
                </a:solidFill>
                <a:latin typeface="Arial" charset="0"/>
                <a:ea typeface="MS PGothic" pitchFamily="34" charset="-128"/>
              </a:rPr>
              <a:t>2017</a:t>
            </a:r>
            <a:endParaRPr lang="en-US" sz="1600" b="0">
              <a:solidFill>
                <a:srgbClr val="100274"/>
              </a:solidFill>
              <a:latin typeface="Arial" charset="0"/>
              <a:ea typeface="MS PGothic" pitchFamily="34" charset="-128"/>
            </a:endParaRPr>
          </a:p>
        </p:txBody>
      </p:sp>
      <p:sp>
        <p:nvSpPr>
          <p:cNvPr id="21510" name="AutoShape 12"/>
          <p:cNvSpPr>
            <a:spLocks noChangeArrowheads="1"/>
          </p:cNvSpPr>
          <p:nvPr/>
        </p:nvSpPr>
        <p:spPr bwMode="auto">
          <a:xfrm>
            <a:off x="7246938" y="3694113"/>
            <a:ext cx="1824037" cy="863600"/>
          </a:xfrm>
          <a:prstGeom prst="rightArrow">
            <a:avLst>
              <a:gd name="adj1" fmla="val 50000"/>
              <a:gd name="adj2" fmla="val 54915"/>
            </a:avLst>
          </a:prstGeom>
          <a:solidFill>
            <a:srgbClr val="FF99CC"/>
          </a:solidFill>
          <a:ln w="9525">
            <a:solidFill>
              <a:schemeClr val="tx1"/>
            </a:solidFill>
            <a:miter lim="800000"/>
            <a:headEnd/>
            <a:tailEnd/>
          </a:ln>
        </p:spPr>
        <p:txBody>
          <a:bodyPr wrap="none" lIns="91439" tIns="45719" rIns="91439" bIns="45719" anchor="ctr"/>
          <a:lstStyle/>
          <a:p>
            <a:pPr algn="ctr"/>
            <a:r>
              <a:rPr lang="fr-CH" sz="1600" b="0">
                <a:solidFill>
                  <a:srgbClr val="100274"/>
                </a:solidFill>
                <a:latin typeface="Arial" charset="0"/>
                <a:ea typeface="MS PGothic" pitchFamily="34" charset="-128"/>
              </a:rPr>
              <a:t>2018 </a:t>
            </a:r>
            <a:r>
              <a:rPr lang="en-GB" sz="1600" b="0">
                <a:solidFill>
                  <a:srgbClr val="100274"/>
                </a:solidFill>
                <a:latin typeface="Arial" charset="0"/>
                <a:ea typeface="MS PGothic" pitchFamily="34" charset="-128"/>
              </a:rPr>
              <a:t>onwards</a:t>
            </a:r>
          </a:p>
        </p:txBody>
      </p:sp>
      <p:sp>
        <p:nvSpPr>
          <p:cNvPr id="21511" name="Line 13"/>
          <p:cNvSpPr>
            <a:spLocks noChangeShapeType="1"/>
          </p:cNvSpPr>
          <p:nvPr/>
        </p:nvSpPr>
        <p:spPr bwMode="auto">
          <a:xfrm flipH="1">
            <a:off x="6011863" y="3497263"/>
            <a:ext cx="2949575" cy="342900"/>
          </a:xfrm>
          <a:prstGeom prst="line">
            <a:avLst/>
          </a:prstGeom>
          <a:noFill/>
          <a:ln w="25400">
            <a:solidFill>
              <a:srgbClr val="FFFF00"/>
            </a:solidFill>
            <a:round/>
            <a:headEnd/>
            <a:tailEnd/>
          </a:ln>
        </p:spPr>
        <p:txBody>
          <a:bodyPr/>
          <a:lstStyle/>
          <a:p>
            <a:endParaRPr lang="en-US"/>
          </a:p>
        </p:txBody>
      </p:sp>
      <p:grpSp>
        <p:nvGrpSpPr>
          <p:cNvPr id="21512" name="Group 14"/>
          <p:cNvGrpSpPr>
            <a:grpSpLocks/>
          </p:cNvGrpSpPr>
          <p:nvPr/>
        </p:nvGrpSpPr>
        <p:grpSpPr bwMode="auto">
          <a:xfrm>
            <a:off x="593725" y="4868863"/>
            <a:ext cx="5470525" cy="674687"/>
            <a:chOff x="380" y="3944"/>
            <a:chExt cx="3828" cy="472"/>
          </a:xfrm>
        </p:grpSpPr>
        <p:sp>
          <p:nvSpPr>
            <p:cNvPr id="21545" name="Webpage"/>
            <p:cNvSpPr>
              <a:spLocks noEditPoints="1" noChangeArrowheads="1"/>
            </p:cNvSpPr>
            <p:nvPr/>
          </p:nvSpPr>
          <p:spPr bwMode="auto">
            <a:xfrm>
              <a:off x="2754" y="3944"/>
              <a:ext cx="302" cy="4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1931 w 21600"/>
                <a:gd name="T31" fmla="*/ 12814 h 21600"/>
                <a:gd name="T32" fmla="*/ 19812 w 21600"/>
                <a:gd name="T33" fmla="*/ 20731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extrusionOk="0">
                  <a:moveTo>
                    <a:pt x="9184" y="949"/>
                  </a:moveTo>
                  <a:lnTo>
                    <a:pt x="9758" y="1309"/>
                  </a:lnTo>
                  <a:lnTo>
                    <a:pt x="11544" y="1292"/>
                  </a:lnTo>
                  <a:lnTo>
                    <a:pt x="12437" y="1292"/>
                  </a:lnTo>
                  <a:lnTo>
                    <a:pt x="13414" y="1161"/>
                  </a:lnTo>
                  <a:lnTo>
                    <a:pt x="13648" y="1243"/>
                  </a:lnTo>
                  <a:lnTo>
                    <a:pt x="13542" y="1390"/>
                  </a:lnTo>
                  <a:lnTo>
                    <a:pt x="13967" y="1849"/>
                  </a:lnTo>
                  <a:lnTo>
                    <a:pt x="14562" y="2520"/>
                  </a:lnTo>
                  <a:lnTo>
                    <a:pt x="14669" y="3223"/>
                  </a:lnTo>
                  <a:lnTo>
                    <a:pt x="14796" y="3518"/>
                  </a:lnTo>
                  <a:lnTo>
                    <a:pt x="15264" y="3665"/>
                  </a:lnTo>
                  <a:lnTo>
                    <a:pt x="15753" y="3518"/>
                  </a:lnTo>
                  <a:lnTo>
                    <a:pt x="15902" y="2978"/>
                  </a:lnTo>
                  <a:lnTo>
                    <a:pt x="16008" y="2323"/>
                  </a:lnTo>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extrusionOk="0">
                  <a:moveTo>
                    <a:pt x="85" y="17509"/>
                  </a:moveTo>
                  <a:lnTo>
                    <a:pt x="5187" y="17509"/>
                  </a:lnTo>
                  <a:lnTo>
                    <a:pt x="5187" y="21632"/>
                  </a:lnTo>
                  <a:lnTo>
                    <a:pt x="85" y="17509"/>
                  </a:lnTo>
                  <a:close/>
                </a:path>
                <a:path w="21600" h="21600" extrusionOk="0">
                  <a:moveTo>
                    <a:pt x="5591" y="10620"/>
                  </a:moveTo>
                  <a:lnTo>
                    <a:pt x="6122" y="10996"/>
                  </a:lnTo>
                  <a:lnTo>
                    <a:pt x="6696" y="11340"/>
                  </a:lnTo>
                  <a:lnTo>
                    <a:pt x="7313" y="11618"/>
                  </a:lnTo>
                  <a:lnTo>
                    <a:pt x="7972" y="11863"/>
                  </a:lnTo>
                  <a:lnTo>
                    <a:pt x="8652" y="12060"/>
                  </a:lnTo>
                  <a:lnTo>
                    <a:pt x="9396" y="12190"/>
                  </a:lnTo>
                  <a:lnTo>
                    <a:pt x="10119" y="12272"/>
                  </a:lnTo>
                  <a:lnTo>
                    <a:pt x="10906" y="12305"/>
                  </a:lnTo>
                  <a:lnTo>
                    <a:pt x="11650" y="12272"/>
                  </a:lnTo>
                  <a:lnTo>
                    <a:pt x="12373" y="12190"/>
                  </a:lnTo>
                  <a:lnTo>
                    <a:pt x="13117" y="12060"/>
                  </a:lnTo>
                  <a:lnTo>
                    <a:pt x="13797" y="11863"/>
                  </a:lnTo>
                  <a:lnTo>
                    <a:pt x="14456" y="11618"/>
                  </a:lnTo>
                  <a:lnTo>
                    <a:pt x="15073" y="11340"/>
                  </a:lnTo>
                  <a:lnTo>
                    <a:pt x="15647" y="11029"/>
                  </a:lnTo>
                  <a:lnTo>
                    <a:pt x="16178" y="10652"/>
                  </a:lnTo>
                  <a:lnTo>
                    <a:pt x="16667" y="10243"/>
                  </a:lnTo>
                  <a:lnTo>
                    <a:pt x="17071" y="9801"/>
                  </a:lnTo>
                  <a:lnTo>
                    <a:pt x="17475" y="9327"/>
                  </a:lnTo>
                  <a:lnTo>
                    <a:pt x="17815" y="8820"/>
                  </a:lnTo>
                  <a:lnTo>
                    <a:pt x="18049" y="8296"/>
                  </a:lnTo>
                  <a:lnTo>
                    <a:pt x="18262" y="7723"/>
                  </a:lnTo>
                  <a:lnTo>
                    <a:pt x="18347" y="7134"/>
                  </a:lnTo>
                  <a:lnTo>
                    <a:pt x="18389" y="6561"/>
                  </a:lnTo>
                  <a:lnTo>
                    <a:pt x="18347" y="5956"/>
                  </a:lnTo>
                  <a:lnTo>
                    <a:pt x="18262" y="5400"/>
                  </a:lnTo>
                  <a:lnTo>
                    <a:pt x="18049" y="4827"/>
                  </a:lnTo>
                  <a:lnTo>
                    <a:pt x="17815" y="4303"/>
                  </a:lnTo>
                  <a:lnTo>
                    <a:pt x="17475" y="3796"/>
                  </a:lnTo>
                  <a:lnTo>
                    <a:pt x="17114" y="3321"/>
                  </a:lnTo>
                  <a:lnTo>
                    <a:pt x="16710" y="2880"/>
                  </a:lnTo>
                  <a:lnTo>
                    <a:pt x="16221" y="2470"/>
                  </a:lnTo>
                  <a:lnTo>
                    <a:pt x="15689" y="2094"/>
                  </a:lnTo>
                  <a:lnTo>
                    <a:pt x="15115" y="1750"/>
                  </a:lnTo>
                  <a:lnTo>
                    <a:pt x="14499" y="1472"/>
                  </a:lnTo>
                  <a:lnTo>
                    <a:pt x="13797" y="1227"/>
                  </a:lnTo>
                  <a:lnTo>
                    <a:pt x="13117" y="1030"/>
                  </a:lnTo>
                  <a:lnTo>
                    <a:pt x="12415" y="883"/>
                  </a:lnTo>
                  <a:lnTo>
                    <a:pt x="11650" y="818"/>
                  </a:lnTo>
                  <a:lnTo>
                    <a:pt x="10906" y="785"/>
                  </a:lnTo>
                  <a:lnTo>
                    <a:pt x="10119" y="818"/>
                  </a:lnTo>
                  <a:lnTo>
                    <a:pt x="9396" y="883"/>
                  </a:lnTo>
                  <a:lnTo>
                    <a:pt x="8652" y="1030"/>
                  </a:lnTo>
                  <a:lnTo>
                    <a:pt x="8014" y="1227"/>
                  </a:lnTo>
                  <a:lnTo>
                    <a:pt x="7355" y="1440"/>
                  </a:lnTo>
                  <a:lnTo>
                    <a:pt x="6739" y="1750"/>
                  </a:lnTo>
                  <a:lnTo>
                    <a:pt x="6122" y="2061"/>
                  </a:lnTo>
                  <a:lnTo>
                    <a:pt x="5591" y="2438"/>
                  </a:lnTo>
                  <a:lnTo>
                    <a:pt x="5102" y="2847"/>
                  </a:lnTo>
                  <a:lnTo>
                    <a:pt x="4698" y="3289"/>
                  </a:lnTo>
                  <a:lnTo>
                    <a:pt x="4294" y="3763"/>
                  </a:lnTo>
                  <a:lnTo>
                    <a:pt x="3996" y="4270"/>
                  </a:lnTo>
                  <a:lnTo>
                    <a:pt x="3720" y="4794"/>
                  </a:lnTo>
                  <a:lnTo>
                    <a:pt x="3550" y="5367"/>
                  </a:lnTo>
                  <a:lnTo>
                    <a:pt x="3422" y="5956"/>
                  </a:lnTo>
                  <a:lnTo>
                    <a:pt x="3380" y="6561"/>
                  </a:lnTo>
                  <a:lnTo>
                    <a:pt x="3422" y="7134"/>
                  </a:lnTo>
                  <a:lnTo>
                    <a:pt x="3550" y="7690"/>
                  </a:lnTo>
                  <a:lnTo>
                    <a:pt x="3720" y="8263"/>
                  </a:lnTo>
                  <a:lnTo>
                    <a:pt x="3954" y="8787"/>
                  </a:lnTo>
                  <a:lnTo>
                    <a:pt x="4294" y="9294"/>
                  </a:lnTo>
                  <a:lnTo>
                    <a:pt x="4655" y="9769"/>
                  </a:lnTo>
                  <a:lnTo>
                    <a:pt x="5102" y="10210"/>
                  </a:lnTo>
                  <a:lnTo>
                    <a:pt x="5591" y="10620"/>
                  </a:lnTo>
                  <a:close/>
                </a:path>
                <a:path w="21600" h="21600" extrusionOk="0">
                  <a:moveTo>
                    <a:pt x="3401" y="6021"/>
                  </a:moveTo>
                  <a:lnTo>
                    <a:pt x="4039" y="5530"/>
                  </a:lnTo>
                  <a:lnTo>
                    <a:pt x="4294" y="4892"/>
                  </a:lnTo>
                  <a:lnTo>
                    <a:pt x="4677" y="4156"/>
                  </a:lnTo>
                  <a:lnTo>
                    <a:pt x="5166" y="3763"/>
                  </a:lnTo>
                  <a:lnTo>
                    <a:pt x="5378" y="3354"/>
                  </a:lnTo>
                  <a:lnTo>
                    <a:pt x="5293" y="2732"/>
                  </a:lnTo>
                  <a:moveTo>
                    <a:pt x="3507" y="7380"/>
                  </a:moveTo>
                  <a:lnTo>
                    <a:pt x="3890" y="7200"/>
                  </a:lnTo>
                  <a:lnTo>
                    <a:pt x="4103" y="7249"/>
                  </a:lnTo>
                  <a:lnTo>
                    <a:pt x="4400" y="7527"/>
                  </a:lnTo>
                  <a:lnTo>
                    <a:pt x="4719" y="7674"/>
                  </a:lnTo>
                  <a:lnTo>
                    <a:pt x="5293" y="7641"/>
                  </a:lnTo>
                  <a:lnTo>
                    <a:pt x="5740" y="7543"/>
                  </a:lnTo>
                  <a:lnTo>
                    <a:pt x="6144" y="7543"/>
                  </a:lnTo>
                  <a:lnTo>
                    <a:pt x="6526" y="7821"/>
                  </a:lnTo>
                  <a:lnTo>
                    <a:pt x="6569" y="8312"/>
                  </a:lnTo>
                  <a:lnTo>
                    <a:pt x="6059" y="8852"/>
                  </a:lnTo>
                  <a:lnTo>
                    <a:pt x="5803" y="8967"/>
                  </a:lnTo>
                  <a:lnTo>
                    <a:pt x="5803" y="9147"/>
                  </a:lnTo>
                  <a:lnTo>
                    <a:pt x="5421" y="9294"/>
                  </a:lnTo>
                  <a:lnTo>
                    <a:pt x="4868" y="9163"/>
                  </a:lnTo>
                  <a:lnTo>
                    <a:pt x="4337" y="9049"/>
                  </a:lnTo>
                  <a:lnTo>
                    <a:pt x="4081" y="9000"/>
                  </a:lnTo>
                  <a:moveTo>
                    <a:pt x="14988" y="11372"/>
                  </a:moveTo>
                  <a:lnTo>
                    <a:pt x="15115" y="10865"/>
                  </a:lnTo>
                  <a:lnTo>
                    <a:pt x="16072" y="10096"/>
                  </a:lnTo>
                  <a:lnTo>
                    <a:pt x="16455" y="9605"/>
                  </a:lnTo>
                  <a:lnTo>
                    <a:pt x="16455" y="8329"/>
                  </a:lnTo>
                  <a:lnTo>
                    <a:pt x="17156" y="7969"/>
                  </a:lnTo>
                  <a:lnTo>
                    <a:pt x="17879" y="7870"/>
                  </a:lnTo>
                  <a:lnTo>
                    <a:pt x="18177" y="7821"/>
                  </a:lnTo>
                  <a:moveTo>
                    <a:pt x="18368" y="6840"/>
                  </a:moveTo>
                  <a:lnTo>
                    <a:pt x="18049" y="6610"/>
                  </a:lnTo>
                  <a:lnTo>
                    <a:pt x="17411" y="6512"/>
                  </a:lnTo>
                  <a:lnTo>
                    <a:pt x="16859" y="6545"/>
                  </a:lnTo>
                  <a:lnTo>
                    <a:pt x="16603" y="6201"/>
                  </a:lnTo>
                  <a:lnTo>
                    <a:pt x="16731" y="5874"/>
                  </a:lnTo>
                  <a:lnTo>
                    <a:pt x="17241" y="5465"/>
                  </a:lnTo>
                  <a:lnTo>
                    <a:pt x="17858" y="5236"/>
                  </a:lnTo>
                  <a:lnTo>
                    <a:pt x="18007" y="5089"/>
                  </a:lnTo>
                  <a:lnTo>
                    <a:pt x="18049" y="4892"/>
                  </a:lnTo>
                  <a:moveTo>
                    <a:pt x="8100" y="1260"/>
                  </a:moveTo>
                  <a:cubicBezTo>
                    <a:pt x="8333" y="1276"/>
                    <a:pt x="8206" y="1554"/>
                    <a:pt x="8695" y="1652"/>
                  </a:cubicBezTo>
                  <a:cubicBezTo>
                    <a:pt x="9184" y="1750"/>
                    <a:pt x="10481" y="1685"/>
                    <a:pt x="10991" y="1881"/>
                  </a:cubicBezTo>
                  <a:cubicBezTo>
                    <a:pt x="11501" y="2078"/>
                    <a:pt x="11629" y="2503"/>
                    <a:pt x="11799" y="2830"/>
                  </a:cubicBezTo>
                  <a:cubicBezTo>
                    <a:pt x="11969" y="3158"/>
                    <a:pt x="11905" y="3910"/>
                    <a:pt x="12054" y="3894"/>
                  </a:cubicBezTo>
                  <a:cubicBezTo>
                    <a:pt x="12203" y="3878"/>
                    <a:pt x="12351" y="2880"/>
                    <a:pt x="12649" y="2683"/>
                  </a:cubicBezTo>
                  <a:cubicBezTo>
                    <a:pt x="12947" y="2487"/>
                    <a:pt x="13670" y="2536"/>
                    <a:pt x="13840" y="2683"/>
                  </a:cubicBezTo>
                  <a:cubicBezTo>
                    <a:pt x="14010" y="2830"/>
                    <a:pt x="13733" y="3370"/>
                    <a:pt x="13648" y="3616"/>
                  </a:cubicBezTo>
                  <a:cubicBezTo>
                    <a:pt x="13563" y="3861"/>
                    <a:pt x="13457" y="4058"/>
                    <a:pt x="13351" y="4156"/>
                  </a:cubicBezTo>
                  <a:cubicBezTo>
                    <a:pt x="13244" y="4254"/>
                    <a:pt x="13096" y="4221"/>
                    <a:pt x="12947" y="4254"/>
                  </a:cubicBezTo>
                  <a:cubicBezTo>
                    <a:pt x="12777" y="4303"/>
                    <a:pt x="12585" y="4369"/>
                    <a:pt x="12394" y="4401"/>
                  </a:cubicBezTo>
                  <a:cubicBezTo>
                    <a:pt x="12139" y="4500"/>
                    <a:pt x="12054" y="4614"/>
                    <a:pt x="11862" y="4647"/>
                  </a:cubicBezTo>
                  <a:cubicBezTo>
                    <a:pt x="11650" y="4761"/>
                    <a:pt x="11671" y="4680"/>
                    <a:pt x="11437" y="4778"/>
                  </a:cubicBezTo>
                  <a:cubicBezTo>
                    <a:pt x="11352" y="4827"/>
                    <a:pt x="11225" y="4974"/>
                    <a:pt x="11246" y="5072"/>
                  </a:cubicBezTo>
                  <a:cubicBezTo>
                    <a:pt x="11225" y="5154"/>
                    <a:pt x="11267" y="5220"/>
                    <a:pt x="11310" y="5269"/>
                  </a:cubicBezTo>
                  <a:cubicBezTo>
                    <a:pt x="11352" y="5318"/>
                    <a:pt x="11480" y="5383"/>
                    <a:pt x="11565" y="5416"/>
                  </a:cubicBezTo>
                  <a:cubicBezTo>
                    <a:pt x="11629" y="5400"/>
                    <a:pt x="11820" y="5465"/>
                    <a:pt x="11862" y="5432"/>
                  </a:cubicBezTo>
                  <a:cubicBezTo>
                    <a:pt x="11905" y="5416"/>
                    <a:pt x="11926" y="5269"/>
                    <a:pt x="11884" y="5236"/>
                  </a:cubicBezTo>
                  <a:cubicBezTo>
                    <a:pt x="11841" y="5203"/>
                    <a:pt x="11629" y="5269"/>
                    <a:pt x="11565" y="5220"/>
                  </a:cubicBezTo>
                  <a:cubicBezTo>
                    <a:pt x="11480" y="5187"/>
                    <a:pt x="11459" y="5040"/>
                    <a:pt x="11480" y="4974"/>
                  </a:cubicBezTo>
                  <a:cubicBezTo>
                    <a:pt x="11501" y="4909"/>
                    <a:pt x="11607" y="4860"/>
                    <a:pt x="11692" y="4843"/>
                  </a:cubicBezTo>
                  <a:cubicBezTo>
                    <a:pt x="11905" y="4876"/>
                    <a:pt x="11820" y="4876"/>
                    <a:pt x="12054" y="4876"/>
                  </a:cubicBezTo>
                  <a:cubicBezTo>
                    <a:pt x="12075" y="5040"/>
                    <a:pt x="12096" y="5269"/>
                    <a:pt x="12139" y="5416"/>
                  </a:cubicBezTo>
                  <a:cubicBezTo>
                    <a:pt x="12160" y="5465"/>
                    <a:pt x="12330" y="5465"/>
                    <a:pt x="12373" y="5416"/>
                  </a:cubicBezTo>
                  <a:cubicBezTo>
                    <a:pt x="12415" y="5367"/>
                    <a:pt x="12330" y="4974"/>
                    <a:pt x="12394" y="4892"/>
                  </a:cubicBezTo>
                  <a:cubicBezTo>
                    <a:pt x="12458" y="4810"/>
                    <a:pt x="12692" y="4925"/>
                    <a:pt x="12755" y="4892"/>
                  </a:cubicBezTo>
                  <a:cubicBezTo>
                    <a:pt x="12798" y="4860"/>
                    <a:pt x="12840" y="4761"/>
                    <a:pt x="12755" y="4729"/>
                  </a:cubicBezTo>
                  <a:cubicBezTo>
                    <a:pt x="12670" y="4696"/>
                    <a:pt x="12118" y="4745"/>
                    <a:pt x="12203" y="4696"/>
                  </a:cubicBezTo>
                  <a:cubicBezTo>
                    <a:pt x="12543" y="4549"/>
                    <a:pt x="12819" y="4434"/>
                    <a:pt x="13266" y="4401"/>
                  </a:cubicBezTo>
                  <a:cubicBezTo>
                    <a:pt x="13436" y="4385"/>
                    <a:pt x="13585" y="4500"/>
                    <a:pt x="13776" y="4532"/>
                  </a:cubicBezTo>
                  <a:cubicBezTo>
                    <a:pt x="13967" y="4630"/>
                    <a:pt x="13861" y="4843"/>
                    <a:pt x="13712" y="4925"/>
                  </a:cubicBezTo>
                  <a:cubicBezTo>
                    <a:pt x="13648" y="5023"/>
                    <a:pt x="13521" y="5121"/>
                    <a:pt x="13414" y="5187"/>
                  </a:cubicBezTo>
                  <a:cubicBezTo>
                    <a:pt x="13351" y="5285"/>
                    <a:pt x="13287" y="5334"/>
                    <a:pt x="13159" y="5383"/>
                  </a:cubicBezTo>
                  <a:cubicBezTo>
                    <a:pt x="13117" y="5563"/>
                    <a:pt x="12862" y="5743"/>
                    <a:pt x="12649" y="5809"/>
                  </a:cubicBezTo>
                  <a:cubicBezTo>
                    <a:pt x="12543" y="5907"/>
                    <a:pt x="12437" y="5940"/>
                    <a:pt x="12309" y="6005"/>
                  </a:cubicBezTo>
                  <a:cubicBezTo>
                    <a:pt x="12245" y="6120"/>
                    <a:pt x="12139" y="6185"/>
                    <a:pt x="12075" y="6300"/>
                  </a:cubicBezTo>
                  <a:cubicBezTo>
                    <a:pt x="12118" y="6561"/>
                    <a:pt x="12075" y="6643"/>
                    <a:pt x="12373" y="6741"/>
                  </a:cubicBezTo>
                  <a:cubicBezTo>
                    <a:pt x="12500" y="6840"/>
                    <a:pt x="12522" y="6970"/>
                    <a:pt x="12330" y="7036"/>
                  </a:cubicBezTo>
                  <a:cubicBezTo>
                    <a:pt x="12011" y="6987"/>
                    <a:pt x="12033" y="6823"/>
                    <a:pt x="11799" y="6692"/>
                  </a:cubicBezTo>
                  <a:cubicBezTo>
                    <a:pt x="11714" y="6529"/>
                    <a:pt x="11459" y="6430"/>
                    <a:pt x="11246" y="6398"/>
                  </a:cubicBezTo>
                  <a:cubicBezTo>
                    <a:pt x="11076" y="6332"/>
                    <a:pt x="11182" y="6365"/>
                    <a:pt x="10906" y="6365"/>
                  </a:cubicBezTo>
                  <a:cubicBezTo>
                    <a:pt x="10608" y="6512"/>
                    <a:pt x="10544" y="7347"/>
                    <a:pt x="11246" y="7478"/>
                  </a:cubicBezTo>
                  <a:cubicBezTo>
                    <a:pt x="12394" y="7429"/>
                    <a:pt x="13329" y="7772"/>
                    <a:pt x="13733" y="7985"/>
                  </a:cubicBezTo>
                  <a:cubicBezTo>
                    <a:pt x="13840" y="8410"/>
                    <a:pt x="13329" y="8901"/>
                    <a:pt x="12500" y="9343"/>
                  </a:cubicBezTo>
                  <a:cubicBezTo>
                    <a:pt x="11629" y="9736"/>
                    <a:pt x="11480" y="10194"/>
                    <a:pt x="11246" y="10980"/>
                  </a:cubicBezTo>
                  <a:cubicBezTo>
                    <a:pt x="10991" y="11372"/>
                    <a:pt x="10481" y="10930"/>
                    <a:pt x="10289" y="10096"/>
                  </a:cubicBezTo>
                  <a:cubicBezTo>
                    <a:pt x="10140" y="9196"/>
                    <a:pt x="9907" y="8165"/>
                    <a:pt x="10459" y="7576"/>
                  </a:cubicBezTo>
                  <a:cubicBezTo>
                    <a:pt x="9375" y="6790"/>
                    <a:pt x="9269" y="6070"/>
                    <a:pt x="9056" y="6218"/>
                  </a:cubicBezTo>
                  <a:cubicBezTo>
                    <a:pt x="9205" y="6987"/>
                    <a:pt x="8929" y="6660"/>
                    <a:pt x="8737" y="6021"/>
                  </a:cubicBezTo>
                  <a:cubicBezTo>
                    <a:pt x="8822" y="5023"/>
                    <a:pt x="8610" y="4385"/>
                    <a:pt x="8440" y="3550"/>
                  </a:cubicBezTo>
                  <a:lnTo>
                    <a:pt x="7844" y="2290"/>
                  </a:lnTo>
                  <a:lnTo>
                    <a:pt x="6654" y="1849"/>
                  </a:lnTo>
                </a:path>
              </a:pathLst>
            </a:custGeom>
            <a:solidFill>
              <a:srgbClr val="D8EBB3"/>
            </a:solidFill>
            <a:ln w="9525">
              <a:solidFill>
                <a:srgbClr val="000000"/>
              </a:solidFill>
              <a:miter lim="800000"/>
              <a:headEnd/>
              <a:tailEnd/>
            </a:ln>
          </p:spPr>
          <p:txBody>
            <a:bodyPr/>
            <a:lstStyle/>
            <a:p>
              <a:endParaRPr lang="en-US"/>
            </a:p>
          </p:txBody>
        </p:sp>
        <p:sp>
          <p:nvSpPr>
            <p:cNvPr id="21546" name="Webpage"/>
            <p:cNvSpPr>
              <a:spLocks noEditPoints="1" noChangeArrowheads="1"/>
            </p:cNvSpPr>
            <p:nvPr/>
          </p:nvSpPr>
          <p:spPr bwMode="auto">
            <a:xfrm>
              <a:off x="380" y="3944"/>
              <a:ext cx="302" cy="4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1931 w 21600"/>
                <a:gd name="T31" fmla="*/ 12814 h 21600"/>
                <a:gd name="T32" fmla="*/ 19812 w 21600"/>
                <a:gd name="T33" fmla="*/ 20731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extrusionOk="0">
                  <a:moveTo>
                    <a:pt x="9184" y="949"/>
                  </a:moveTo>
                  <a:lnTo>
                    <a:pt x="9758" y="1309"/>
                  </a:lnTo>
                  <a:lnTo>
                    <a:pt x="11544" y="1292"/>
                  </a:lnTo>
                  <a:lnTo>
                    <a:pt x="12437" y="1292"/>
                  </a:lnTo>
                  <a:lnTo>
                    <a:pt x="13414" y="1161"/>
                  </a:lnTo>
                  <a:lnTo>
                    <a:pt x="13648" y="1243"/>
                  </a:lnTo>
                  <a:lnTo>
                    <a:pt x="13542" y="1390"/>
                  </a:lnTo>
                  <a:lnTo>
                    <a:pt x="13967" y="1849"/>
                  </a:lnTo>
                  <a:lnTo>
                    <a:pt x="14562" y="2520"/>
                  </a:lnTo>
                  <a:lnTo>
                    <a:pt x="14669" y="3223"/>
                  </a:lnTo>
                  <a:lnTo>
                    <a:pt x="14796" y="3518"/>
                  </a:lnTo>
                  <a:lnTo>
                    <a:pt x="15264" y="3665"/>
                  </a:lnTo>
                  <a:lnTo>
                    <a:pt x="15753" y="3518"/>
                  </a:lnTo>
                  <a:lnTo>
                    <a:pt x="15902" y="2978"/>
                  </a:lnTo>
                  <a:lnTo>
                    <a:pt x="16008" y="2323"/>
                  </a:lnTo>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extrusionOk="0">
                  <a:moveTo>
                    <a:pt x="85" y="17509"/>
                  </a:moveTo>
                  <a:lnTo>
                    <a:pt x="5187" y="17509"/>
                  </a:lnTo>
                  <a:lnTo>
                    <a:pt x="5187" y="21632"/>
                  </a:lnTo>
                  <a:lnTo>
                    <a:pt x="85" y="17509"/>
                  </a:lnTo>
                  <a:close/>
                </a:path>
                <a:path w="21600" h="21600" extrusionOk="0">
                  <a:moveTo>
                    <a:pt x="5591" y="10620"/>
                  </a:moveTo>
                  <a:lnTo>
                    <a:pt x="6122" y="10996"/>
                  </a:lnTo>
                  <a:lnTo>
                    <a:pt x="6696" y="11340"/>
                  </a:lnTo>
                  <a:lnTo>
                    <a:pt x="7313" y="11618"/>
                  </a:lnTo>
                  <a:lnTo>
                    <a:pt x="7972" y="11863"/>
                  </a:lnTo>
                  <a:lnTo>
                    <a:pt x="8652" y="12060"/>
                  </a:lnTo>
                  <a:lnTo>
                    <a:pt x="9396" y="12190"/>
                  </a:lnTo>
                  <a:lnTo>
                    <a:pt x="10119" y="12272"/>
                  </a:lnTo>
                  <a:lnTo>
                    <a:pt x="10906" y="12305"/>
                  </a:lnTo>
                  <a:lnTo>
                    <a:pt x="11650" y="12272"/>
                  </a:lnTo>
                  <a:lnTo>
                    <a:pt x="12373" y="12190"/>
                  </a:lnTo>
                  <a:lnTo>
                    <a:pt x="13117" y="12060"/>
                  </a:lnTo>
                  <a:lnTo>
                    <a:pt x="13797" y="11863"/>
                  </a:lnTo>
                  <a:lnTo>
                    <a:pt x="14456" y="11618"/>
                  </a:lnTo>
                  <a:lnTo>
                    <a:pt x="15073" y="11340"/>
                  </a:lnTo>
                  <a:lnTo>
                    <a:pt x="15647" y="11029"/>
                  </a:lnTo>
                  <a:lnTo>
                    <a:pt x="16178" y="10652"/>
                  </a:lnTo>
                  <a:lnTo>
                    <a:pt x="16667" y="10243"/>
                  </a:lnTo>
                  <a:lnTo>
                    <a:pt x="17071" y="9801"/>
                  </a:lnTo>
                  <a:lnTo>
                    <a:pt x="17475" y="9327"/>
                  </a:lnTo>
                  <a:lnTo>
                    <a:pt x="17815" y="8820"/>
                  </a:lnTo>
                  <a:lnTo>
                    <a:pt x="18049" y="8296"/>
                  </a:lnTo>
                  <a:lnTo>
                    <a:pt x="18262" y="7723"/>
                  </a:lnTo>
                  <a:lnTo>
                    <a:pt x="18347" y="7134"/>
                  </a:lnTo>
                  <a:lnTo>
                    <a:pt x="18389" y="6561"/>
                  </a:lnTo>
                  <a:lnTo>
                    <a:pt x="18347" y="5956"/>
                  </a:lnTo>
                  <a:lnTo>
                    <a:pt x="18262" y="5400"/>
                  </a:lnTo>
                  <a:lnTo>
                    <a:pt x="18049" y="4827"/>
                  </a:lnTo>
                  <a:lnTo>
                    <a:pt x="17815" y="4303"/>
                  </a:lnTo>
                  <a:lnTo>
                    <a:pt x="17475" y="3796"/>
                  </a:lnTo>
                  <a:lnTo>
                    <a:pt x="17114" y="3321"/>
                  </a:lnTo>
                  <a:lnTo>
                    <a:pt x="16710" y="2880"/>
                  </a:lnTo>
                  <a:lnTo>
                    <a:pt x="16221" y="2470"/>
                  </a:lnTo>
                  <a:lnTo>
                    <a:pt x="15689" y="2094"/>
                  </a:lnTo>
                  <a:lnTo>
                    <a:pt x="15115" y="1750"/>
                  </a:lnTo>
                  <a:lnTo>
                    <a:pt x="14499" y="1472"/>
                  </a:lnTo>
                  <a:lnTo>
                    <a:pt x="13797" y="1227"/>
                  </a:lnTo>
                  <a:lnTo>
                    <a:pt x="13117" y="1030"/>
                  </a:lnTo>
                  <a:lnTo>
                    <a:pt x="12415" y="883"/>
                  </a:lnTo>
                  <a:lnTo>
                    <a:pt x="11650" y="818"/>
                  </a:lnTo>
                  <a:lnTo>
                    <a:pt x="10906" y="785"/>
                  </a:lnTo>
                  <a:lnTo>
                    <a:pt x="10119" y="818"/>
                  </a:lnTo>
                  <a:lnTo>
                    <a:pt x="9396" y="883"/>
                  </a:lnTo>
                  <a:lnTo>
                    <a:pt x="8652" y="1030"/>
                  </a:lnTo>
                  <a:lnTo>
                    <a:pt x="8014" y="1227"/>
                  </a:lnTo>
                  <a:lnTo>
                    <a:pt x="7355" y="1440"/>
                  </a:lnTo>
                  <a:lnTo>
                    <a:pt x="6739" y="1750"/>
                  </a:lnTo>
                  <a:lnTo>
                    <a:pt x="6122" y="2061"/>
                  </a:lnTo>
                  <a:lnTo>
                    <a:pt x="5591" y="2438"/>
                  </a:lnTo>
                  <a:lnTo>
                    <a:pt x="5102" y="2847"/>
                  </a:lnTo>
                  <a:lnTo>
                    <a:pt x="4698" y="3289"/>
                  </a:lnTo>
                  <a:lnTo>
                    <a:pt x="4294" y="3763"/>
                  </a:lnTo>
                  <a:lnTo>
                    <a:pt x="3996" y="4270"/>
                  </a:lnTo>
                  <a:lnTo>
                    <a:pt x="3720" y="4794"/>
                  </a:lnTo>
                  <a:lnTo>
                    <a:pt x="3550" y="5367"/>
                  </a:lnTo>
                  <a:lnTo>
                    <a:pt x="3422" y="5956"/>
                  </a:lnTo>
                  <a:lnTo>
                    <a:pt x="3380" y="6561"/>
                  </a:lnTo>
                  <a:lnTo>
                    <a:pt x="3422" y="7134"/>
                  </a:lnTo>
                  <a:lnTo>
                    <a:pt x="3550" y="7690"/>
                  </a:lnTo>
                  <a:lnTo>
                    <a:pt x="3720" y="8263"/>
                  </a:lnTo>
                  <a:lnTo>
                    <a:pt x="3954" y="8787"/>
                  </a:lnTo>
                  <a:lnTo>
                    <a:pt x="4294" y="9294"/>
                  </a:lnTo>
                  <a:lnTo>
                    <a:pt x="4655" y="9769"/>
                  </a:lnTo>
                  <a:lnTo>
                    <a:pt x="5102" y="10210"/>
                  </a:lnTo>
                  <a:lnTo>
                    <a:pt x="5591" y="10620"/>
                  </a:lnTo>
                  <a:close/>
                </a:path>
                <a:path w="21600" h="21600" extrusionOk="0">
                  <a:moveTo>
                    <a:pt x="3401" y="6021"/>
                  </a:moveTo>
                  <a:lnTo>
                    <a:pt x="4039" y="5530"/>
                  </a:lnTo>
                  <a:lnTo>
                    <a:pt x="4294" y="4892"/>
                  </a:lnTo>
                  <a:lnTo>
                    <a:pt x="4677" y="4156"/>
                  </a:lnTo>
                  <a:lnTo>
                    <a:pt x="5166" y="3763"/>
                  </a:lnTo>
                  <a:lnTo>
                    <a:pt x="5378" y="3354"/>
                  </a:lnTo>
                  <a:lnTo>
                    <a:pt x="5293" y="2732"/>
                  </a:lnTo>
                  <a:moveTo>
                    <a:pt x="3507" y="7380"/>
                  </a:moveTo>
                  <a:lnTo>
                    <a:pt x="3890" y="7200"/>
                  </a:lnTo>
                  <a:lnTo>
                    <a:pt x="4103" y="7249"/>
                  </a:lnTo>
                  <a:lnTo>
                    <a:pt x="4400" y="7527"/>
                  </a:lnTo>
                  <a:lnTo>
                    <a:pt x="4719" y="7674"/>
                  </a:lnTo>
                  <a:lnTo>
                    <a:pt x="5293" y="7641"/>
                  </a:lnTo>
                  <a:lnTo>
                    <a:pt x="5740" y="7543"/>
                  </a:lnTo>
                  <a:lnTo>
                    <a:pt x="6144" y="7543"/>
                  </a:lnTo>
                  <a:lnTo>
                    <a:pt x="6526" y="7821"/>
                  </a:lnTo>
                  <a:lnTo>
                    <a:pt x="6569" y="8312"/>
                  </a:lnTo>
                  <a:lnTo>
                    <a:pt x="6059" y="8852"/>
                  </a:lnTo>
                  <a:lnTo>
                    <a:pt x="5803" y="8967"/>
                  </a:lnTo>
                  <a:lnTo>
                    <a:pt x="5803" y="9147"/>
                  </a:lnTo>
                  <a:lnTo>
                    <a:pt x="5421" y="9294"/>
                  </a:lnTo>
                  <a:lnTo>
                    <a:pt x="4868" y="9163"/>
                  </a:lnTo>
                  <a:lnTo>
                    <a:pt x="4337" y="9049"/>
                  </a:lnTo>
                  <a:lnTo>
                    <a:pt x="4081" y="9000"/>
                  </a:lnTo>
                  <a:moveTo>
                    <a:pt x="14988" y="11372"/>
                  </a:moveTo>
                  <a:lnTo>
                    <a:pt x="15115" y="10865"/>
                  </a:lnTo>
                  <a:lnTo>
                    <a:pt x="16072" y="10096"/>
                  </a:lnTo>
                  <a:lnTo>
                    <a:pt x="16455" y="9605"/>
                  </a:lnTo>
                  <a:lnTo>
                    <a:pt x="16455" y="8329"/>
                  </a:lnTo>
                  <a:lnTo>
                    <a:pt x="17156" y="7969"/>
                  </a:lnTo>
                  <a:lnTo>
                    <a:pt x="17879" y="7870"/>
                  </a:lnTo>
                  <a:lnTo>
                    <a:pt x="18177" y="7821"/>
                  </a:lnTo>
                  <a:moveTo>
                    <a:pt x="18368" y="6840"/>
                  </a:moveTo>
                  <a:lnTo>
                    <a:pt x="18049" y="6610"/>
                  </a:lnTo>
                  <a:lnTo>
                    <a:pt x="17411" y="6512"/>
                  </a:lnTo>
                  <a:lnTo>
                    <a:pt x="16859" y="6545"/>
                  </a:lnTo>
                  <a:lnTo>
                    <a:pt x="16603" y="6201"/>
                  </a:lnTo>
                  <a:lnTo>
                    <a:pt x="16731" y="5874"/>
                  </a:lnTo>
                  <a:lnTo>
                    <a:pt x="17241" y="5465"/>
                  </a:lnTo>
                  <a:lnTo>
                    <a:pt x="17858" y="5236"/>
                  </a:lnTo>
                  <a:lnTo>
                    <a:pt x="18007" y="5089"/>
                  </a:lnTo>
                  <a:lnTo>
                    <a:pt x="18049" y="4892"/>
                  </a:lnTo>
                  <a:moveTo>
                    <a:pt x="8100" y="1260"/>
                  </a:moveTo>
                  <a:cubicBezTo>
                    <a:pt x="8333" y="1276"/>
                    <a:pt x="8206" y="1554"/>
                    <a:pt x="8695" y="1652"/>
                  </a:cubicBezTo>
                  <a:cubicBezTo>
                    <a:pt x="9184" y="1750"/>
                    <a:pt x="10481" y="1685"/>
                    <a:pt x="10991" y="1881"/>
                  </a:cubicBezTo>
                  <a:cubicBezTo>
                    <a:pt x="11501" y="2078"/>
                    <a:pt x="11629" y="2503"/>
                    <a:pt x="11799" y="2830"/>
                  </a:cubicBezTo>
                  <a:cubicBezTo>
                    <a:pt x="11969" y="3158"/>
                    <a:pt x="11905" y="3910"/>
                    <a:pt x="12054" y="3894"/>
                  </a:cubicBezTo>
                  <a:cubicBezTo>
                    <a:pt x="12203" y="3878"/>
                    <a:pt x="12351" y="2880"/>
                    <a:pt x="12649" y="2683"/>
                  </a:cubicBezTo>
                  <a:cubicBezTo>
                    <a:pt x="12947" y="2487"/>
                    <a:pt x="13670" y="2536"/>
                    <a:pt x="13840" y="2683"/>
                  </a:cubicBezTo>
                  <a:cubicBezTo>
                    <a:pt x="14010" y="2830"/>
                    <a:pt x="13733" y="3370"/>
                    <a:pt x="13648" y="3616"/>
                  </a:cubicBezTo>
                  <a:cubicBezTo>
                    <a:pt x="13563" y="3861"/>
                    <a:pt x="13457" y="4058"/>
                    <a:pt x="13351" y="4156"/>
                  </a:cubicBezTo>
                  <a:cubicBezTo>
                    <a:pt x="13244" y="4254"/>
                    <a:pt x="13096" y="4221"/>
                    <a:pt x="12947" y="4254"/>
                  </a:cubicBezTo>
                  <a:cubicBezTo>
                    <a:pt x="12777" y="4303"/>
                    <a:pt x="12585" y="4369"/>
                    <a:pt x="12394" y="4401"/>
                  </a:cubicBezTo>
                  <a:cubicBezTo>
                    <a:pt x="12139" y="4500"/>
                    <a:pt x="12054" y="4614"/>
                    <a:pt x="11862" y="4647"/>
                  </a:cubicBezTo>
                  <a:cubicBezTo>
                    <a:pt x="11650" y="4761"/>
                    <a:pt x="11671" y="4680"/>
                    <a:pt x="11437" y="4778"/>
                  </a:cubicBezTo>
                  <a:cubicBezTo>
                    <a:pt x="11352" y="4827"/>
                    <a:pt x="11225" y="4974"/>
                    <a:pt x="11246" y="5072"/>
                  </a:cubicBezTo>
                  <a:cubicBezTo>
                    <a:pt x="11225" y="5154"/>
                    <a:pt x="11267" y="5220"/>
                    <a:pt x="11310" y="5269"/>
                  </a:cubicBezTo>
                  <a:cubicBezTo>
                    <a:pt x="11352" y="5318"/>
                    <a:pt x="11480" y="5383"/>
                    <a:pt x="11565" y="5416"/>
                  </a:cubicBezTo>
                  <a:cubicBezTo>
                    <a:pt x="11629" y="5400"/>
                    <a:pt x="11820" y="5465"/>
                    <a:pt x="11862" y="5432"/>
                  </a:cubicBezTo>
                  <a:cubicBezTo>
                    <a:pt x="11905" y="5416"/>
                    <a:pt x="11926" y="5269"/>
                    <a:pt x="11884" y="5236"/>
                  </a:cubicBezTo>
                  <a:cubicBezTo>
                    <a:pt x="11841" y="5203"/>
                    <a:pt x="11629" y="5269"/>
                    <a:pt x="11565" y="5220"/>
                  </a:cubicBezTo>
                  <a:cubicBezTo>
                    <a:pt x="11480" y="5187"/>
                    <a:pt x="11459" y="5040"/>
                    <a:pt x="11480" y="4974"/>
                  </a:cubicBezTo>
                  <a:cubicBezTo>
                    <a:pt x="11501" y="4909"/>
                    <a:pt x="11607" y="4860"/>
                    <a:pt x="11692" y="4843"/>
                  </a:cubicBezTo>
                  <a:cubicBezTo>
                    <a:pt x="11905" y="4876"/>
                    <a:pt x="11820" y="4876"/>
                    <a:pt x="12054" y="4876"/>
                  </a:cubicBezTo>
                  <a:cubicBezTo>
                    <a:pt x="12075" y="5040"/>
                    <a:pt x="12096" y="5269"/>
                    <a:pt x="12139" y="5416"/>
                  </a:cubicBezTo>
                  <a:cubicBezTo>
                    <a:pt x="12160" y="5465"/>
                    <a:pt x="12330" y="5465"/>
                    <a:pt x="12373" y="5416"/>
                  </a:cubicBezTo>
                  <a:cubicBezTo>
                    <a:pt x="12415" y="5367"/>
                    <a:pt x="12330" y="4974"/>
                    <a:pt x="12394" y="4892"/>
                  </a:cubicBezTo>
                  <a:cubicBezTo>
                    <a:pt x="12458" y="4810"/>
                    <a:pt x="12692" y="4925"/>
                    <a:pt x="12755" y="4892"/>
                  </a:cubicBezTo>
                  <a:cubicBezTo>
                    <a:pt x="12798" y="4860"/>
                    <a:pt x="12840" y="4761"/>
                    <a:pt x="12755" y="4729"/>
                  </a:cubicBezTo>
                  <a:cubicBezTo>
                    <a:pt x="12670" y="4696"/>
                    <a:pt x="12118" y="4745"/>
                    <a:pt x="12203" y="4696"/>
                  </a:cubicBezTo>
                  <a:cubicBezTo>
                    <a:pt x="12543" y="4549"/>
                    <a:pt x="12819" y="4434"/>
                    <a:pt x="13266" y="4401"/>
                  </a:cubicBezTo>
                  <a:cubicBezTo>
                    <a:pt x="13436" y="4385"/>
                    <a:pt x="13585" y="4500"/>
                    <a:pt x="13776" y="4532"/>
                  </a:cubicBezTo>
                  <a:cubicBezTo>
                    <a:pt x="13967" y="4630"/>
                    <a:pt x="13861" y="4843"/>
                    <a:pt x="13712" y="4925"/>
                  </a:cubicBezTo>
                  <a:cubicBezTo>
                    <a:pt x="13648" y="5023"/>
                    <a:pt x="13521" y="5121"/>
                    <a:pt x="13414" y="5187"/>
                  </a:cubicBezTo>
                  <a:cubicBezTo>
                    <a:pt x="13351" y="5285"/>
                    <a:pt x="13287" y="5334"/>
                    <a:pt x="13159" y="5383"/>
                  </a:cubicBezTo>
                  <a:cubicBezTo>
                    <a:pt x="13117" y="5563"/>
                    <a:pt x="12862" y="5743"/>
                    <a:pt x="12649" y="5809"/>
                  </a:cubicBezTo>
                  <a:cubicBezTo>
                    <a:pt x="12543" y="5907"/>
                    <a:pt x="12437" y="5940"/>
                    <a:pt x="12309" y="6005"/>
                  </a:cubicBezTo>
                  <a:cubicBezTo>
                    <a:pt x="12245" y="6120"/>
                    <a:pt x="12139" y="6185"/>
                    <a:pt x="12075" y="6300"/>
                  </a:cubicBezTo>
                  <a:cubicBezTo>
                    <a:pt x="12118" y="6561"/>
                    <a:pt x="12075" y="6643"/>
                    <a:pt x="12373" y="6741"/>
                  </a:cubicBezTo>
                  <a:cubicBezTo>
                    <a:pt x="12500" y="6840"/>
                    <a:pt x="12522" y="6970"/>
                    <a:pt x="12330" y="7036"/>
                  </a:cubicBezTo>
                  <a:cubicBezTo>
                    <a:pt x="12011" y="6987"/>
                    <a:pt x="12033" y="6823"/>
                    <a:pt x="11799" y="6692"/>
                  </a:cubicBezTo>
                  <a:cubicBezTo>
                    <a:pt x="11714" y="6529"/>
                    <a:pt x="11459" y="6430"/>
                    <a:pt x="11246" y="6398"/>
                  </a:cubicBezTo>
                  <a:cubicBezTo>
                    <a:pt x="11076" y="6332"/>
                    <a:pt x="11182" y="6365"/>
                    <a:pt x="10906" y="6365"/>
                  </a:cubicBezTo>
                  <a:cubicBezTo>
                    <a:pt x="10608" y="6512"/>
                    <a:pt x="10544" y="7347"/>
                    <a:pt x="11246" y="7478"/>
                  </a:cubicBezTo>
                  <a:cubicBezTo>
                    <a:pt x="12394" y="7429"/>
                    <a:pt x="13329" y="7772"/>
                    <a:pt x="13733" y="7985"/>
                  </a:cubicBezTo>
                  <a:cubicBezTo>
                    <a:pt x="13840" y="8410"/>
                    <a:pt x="13329" y="8901"/>
                    <a:pt x="12500" y="9343"/>
                  </a:cubicBezTo>
                  <a:cubicBezTo>
                    <a:pt x="11629" y="9736"/>
                    <a:pt x="11480" y="10194"/>
                    <a:pt x="11246" y="10980"/>
                  </a:cubicBezTo>
                  <a:cubicBezTo>
                    <a:pt x="10991" y="11372"/>
                    <a:pt x="10481" y="10930"/>
                    <a:pt x="10289" y="10096"/>
                  </a:cubicBezTo>
                  <a:cubicBezTo>
                    <a:pt x="10140" y="9196"/>
                    <a:pt x="9907" y="8165"/>
                    <a:pt x="10459" y="7576"/>
                  </a:cubicBezTo>
                  <a:cubicBezTo>
                    <a:pt x="9375" y="6790"/>
                    <a:pt x="9269" y="6070"/>
                    <a:pt x="9056" y="6218"/>
                  </a:cubicBezTo>
                  <a:cubicBezTo>
                    <a:pt x="9205" y="6987"/>
                    <a:pt x="8929" y="6660"/>
                    <a:pt x="8737" y="6021"/>
                  </a:cubicBezTo>
                  <a:cubicBezTo>
                    <a:pt x="8822" y="5023"/>
                    <a:pt x="8610" y="4385"/>
                    <a:pt x="8440" y="3550"/>
                  </a:cubicBezTo>
                  <a:lnTo>
                    <a:pt x="7844" y="2290"/>
                  </a:lnTo>
                  <a:lnTo>
                    <a:pt x="6654" y="1849"/>
                  </a:lnTo>
                </a:path>
              </a:pathLst>
            </a:custGeom>
            <a:solidFill>
              <a:srgbClr val="D8EBB3"/>
            </a:solidFill>
            <a:ln w="9525">
              <a:solidFill>
                <a:srgbClr val="000000"/>
              </a:solidFill>
              <a:miter lim="800000"/>
              <a:headEnd/>
              <a:tailEnd/>
            </a:ln>
          </p:spPr>
          <p:txBody>
            <a:bodyPr lIns="82296" tIns="41148" rIns="82296" bIns="41148"/>
            <a:lstStyle/>
            <a:p>
              <a:pPr defTabSz="822325"/>
              <a:r>
                <a:rPr lang="fr-CH" sz="2200" b="0">
                  <a:solidFill>
                    <a:schemeClr val="tx1"/>
                  </a:solidFill>
                  <a:latin typeface="Times New Roman" pitchFamily="18" charset="0"/>
                  <a:ea typeface="MS PGothic" pitchFamily="34" charset="-128"/>
                </a:rPr>
                <a:t>…</a:t>
              </a:r>
              <a:endParaRPr lang="en-US" sz="2200" b="0">
                <a:solidFill>
                  <a:schemeClr val="tx1"/>
                </a:solidFill>
                <a:latin typeface="Times New Roman" pitchFamily="18" charset="0"/>
                <a:ea typeface="MS PGothic" pitchFamily="34" charset="-128"/>
              </a:endParaRPr>
            </a:p>
          </p:txBody>
        </p:sp>
        <p:sp>
          <p:nvSpPr>
            <p:cNvPr id="21547" name="Webpage"/>
            <p:cNvSpPr>
              <a:spLocks noEditPoints="1" noChangeArrowheads="1"/>
            </p:cNvSpPr>
            <p:nvPr/>
          </p:nvSpPr>
          <p:spPr bwMode="auto">
            <a:xfrm>
              <a:off x="1505" y="3944"/>
              <a:ext cx="303" cy="4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1925 w 21600"/>
                <a:gd name="T31" fmla="*/ 12814 h 21600"/>
                <a:gd name="T32" fmla="*/ 19818 w 21600"/>
                <a:gd name="T33" fmla="*/ 20731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extrusionOk="0">
                  <a:moveTo>
                    <a:pt x="9184" y="949"/>
                  </a:moveTo>
                  <a:lnTo>
                    <a:pt x="9758" y="1309"/>
                  </a:lnTo>
                  <a:lnTo>
                    <a:pt x="11544" y="1292"/>
                  </a:lnTo>
                  <a:lnTo>
                    <a:pt x="12437" y="1292"/>
                  </a:lnTo>
                  <a:lnTo>
                    <a:pt x="13414" y="1161"/>
                  </a:lnTo>
                  <a:lnTo>
                    <a:pt x="13648" y="1243"/>
                  </a:lnTo>
                  <a:lnTo>
                    <a:pt x="13542" y="1390"/>
                  </a:lnTo>
                  <a:lnTo>
                    <a:pt x="13967" y="1849"/>
                  </a:lnTo>
                  <a:lnTo>
                    <a:pt x="14562" y="2520"/>
                  </a:lnTo>
                  <a:lnTo>
                    <a:pt x="14669" y="3223"/>
                  </a:lnTo>
                  <a:lnTo>
                    <a:pt x="14796" y="3518"/>
                  </a:lnTo>
                  <a:lnTo>
                    <a:pt x="15264" y="3665"/>
                  </a:lnTo>
                  <a:lnTo>
                    <a:pt x="15753" y="3518"/>
                  </a:lnTo>
                  <a:lnTo>
                    <a:pt x="15902" y="2978"/>
                  </a:lnTo>
                  <a:lnTo>
                    <a:pt x="16008" y="2323"/>
                  </a:lnTo>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extrusionOk="0">
                  <a:moveTo>
                    <a:pt x="85" y="17509"/>
                  </a:moveTo>
                  <a:lnTo>
                    <a:pt x="5187" y="17509"/>
                  </a:lnTo>
                  <a:lnTo>
                    <a:pt x="5187" y="21632"/>
                  </a:lnTo>
                  <a:lnTo>
                    <a:pt x="85" y="17509"/>
                  </a:lnTo>
                  <a:close/>
                </a:path>
                <a:path w="21600" h="21600" extrusionOk="0">
                  <a:moveTo>
                    <a:pt x="5591" y="10620"/>
                  </a:moveTo>
                  <a:lnTo>
                    <a:pt x="6122" y="10996"/>
                  </a:lnTo>
                  <a:lnTo>
                    <a:pt x="6696" y="11340"/>
                  </a:lnTo>
                  <a:lnTo>
                    <a:pt x="7313" y="11618"/>
                  </a:lnTo>
                  <a:lnTo>
                    <a:pt x="7972" y="11863"/>
                  </a:lnTo>
                  <a:lnTo>
                    <a:pt x="8652" y="12060"/>
                  </a:lnTo>
                  <a:lnTo>
                    <a:pt x="9396" y="12190"/>
                  </a:lnTo>
                  <a:lnTo>
                    <a:pt x="10119" y="12272"/>
                  </a:lnTo>
                  <a:lnTo>
                    <a:pt x="10906" y="12305"/>
                  </a:lnTo>
                  <a:lnTo>
                    <a:pt x="11650" y="12272"/>
                  </a:lnTo>
                  <a:lnTo>
                    <a:pt x="12373" y="12190"/>
                  </a:lnTo>
                  <a:lnTo>
                    <a:pt x="13117" y="12060"/>
                  </a:lnTo>
                  <a:lnTo>
                    <a:pt x="13797" y="11863"/>
                  </a:lnTo>
                  <a:lnTo>
                    <a:pt x="14456" y="11618"/>
                  </a:lnTo>
                  <a:lnTo>
                    <a:pt x="15073" y="11340"/>
                  </a:lnTo>
                  <a:lnTo>
                    <a:pt x="15647" y="11029"/>
                  </a:lnTo>
                  <a:lnTo>
                    <a:pt x="16178" y="10652"/>
                  </a:lnTo>
                  <a:lnTo>
                    <a:pt x="16667" y="10243"/>
                  </a:lnTo>
                  <a:lnTo>
                    <a:pt x="17071" y="9801"/>
                  </a:lnTo>
                  <a:lnTo>
                    <a:pt x="17475" y="9327"/>
                  </a:lnTo>
                  <a:lnTo>
                    <a:pt x="17815" y="8820"/>
                  </a:lnTo>
                  <a:lnTo>
                    <a:pt x="18049" y="8296"/>
                  </a:lnTo>
                  <a:lnTo>
                    <a:pt x="18262" y="7723"/>
                  </a:lnTo>
                  <a:lnTo>
                    <a:pt x="18347" y="7134"/>
                  </a:lnTo>
                  <a:lnTo>
                    <a:pt x="18389" y="6561"/>
                  </a:lnTo>
                  <a:lnTo>
                    <a:pt x="18347" y="5956"/>
                  </a:lnTo>
                  <a:lnTo>
                    <a:pt x="18262" y="5400"/>
                  </a:lnTo>
                  <a:lnTo>
                    <a:pt x="18049" y="4827"/>
                  </a:lnTo>
                  <a:lnTo>
                    <a:pt x="17815" y="4303"/>
                  </a:lnTo>
                  <a:lnTo>
                    <a:pt x="17475" y="3796"/>
                  </a:lnTo>
                  <a:lnTo>
                    <a:pt x="17114" y="3321"/>
                  </a:lnTo>
                  <a:lnTo>
                    <a:pt x="16710" y="2880"/>
                  </a:lnTo>
                  <a:lnTo>
                    <a:pt x="16221" y="2470"/>
                  </a:lnTo>
                  <a:lnTo>
                    <a:pt x="15689" y="2094"/>
                  </a:lnTo>
                  <a:lnTo>
                    <a:pt x="15115" y="1750"/>
                  </a:lnTo>
                  <a:lnTo>
                    <a:pt x="14499" y="1472"/>
                  </a:lnTo>
                  <a:lnTo>
                    <a:pt x="13797" y="1227"/>
                  </a:lnTo>
                  <a:lnTo>
                    <a:pt x="13117" y="1030"/>
                  </a:lnTo>
                  <a:lnTo>
                    <a:pt x="12415" y="883"/>
                  </a:lnTo>
                  <a:lnTo>
                    <a:pt x="11650" y="818"/>
                  </a:lnTo>
                  <a:lnTo>
                    <a:pt x="10906" y="785"/>
                  </a:lnTo>
                  <a:lnTo>
                    <a:pt x="10119" y="818"/>
                  </a:lnTo>
                  <a:lnTo>
                    <a:pt x="9396" y="883"/>
                  </a:lnTo>
                  <a:lnTo>
                    <a:pt x="8652" y="1030"/>
                  </a:lnTo>
                  <a:lnTo>
                    <a:pt x="8014" y="1227"/>
                  </a:lnTo>
                  <a:lnTo>
                    <a:pt x="7355" y="1440"/>
                  </a:lnTo>
                  <a:lnTo>
                    <a:pt x="6739" y="1750"/>
                  </a:lnTo>
                  <a:lnTo>
                    <a:pt x="6122" y="2061"/>
                  </a:lnTo>
                  <a:lnTo>
                    <a:pt x="5591" y="2438"/>
                  </a:lnTo>
                  <a:lnTo>
                    <a:pt x="5102" y="2847"/>
                  </a:lnTo>
                  <a:lnTo>
                    <a:pt x="4698" y="3289"/>
                  </a:lnTo>
                  <a:lnTo>
                    <a:pt x="4294" y="3763"/>
                  </a:lnTo>
                  <a:lnTo>
                    <a:pt x="3996" y="4270"/>
                  </a:lnTo>
                  <a:lnTo>
                    <a:pt x="3720" y="4794"/>
                  </a:lnTo>
                  <a:lnTo>
                    <a:pt x="3550" y="5367"/>
                  </a:lnTo>
                  <a:lnTo>
                    <a:pt x="3422" y="5956"/>
                  </a:lnTo>
                  <a:lnTo>
                    <a:pt x="3380" y="6561"/>
                  </a:lnTo>
                  <a:lnTo>
                    <a:pt x="3422" y="7134"/>
                  </a:lnTo>
                  <a:lnTo>
                    <a:pt x="3550" y="7690"/>
                  </a:lnTo>
                  <a:lnTo>
                    <a:pt x="3720" y="8263"/>
                  </a:lnTo>
                  <a:lnTo>
                    <a:pt x="3954" y="8787"/>
                  </a:lnTo>
                  <a:lnTo>
                    <a:pt x="4294" y="9294"/>
                  </a:lnTo>
                  <a:lnTo>
                    <a:pt x="4655" y="9769"/>
                  </a:lnTo>
                  <a:lnTo>
                    <a:pt x="5102" y="10210"/>
                  </a:lnTo>
                  <a:lnTo>
                    <a:pt x="5591" y="10620"/>
                  </a:lnTo>
                  <a:close/>
                </a:path>
                <a:path w="21600" h="21600" extrusionOk="0">
                  <a:moveTo>
                    <a:pt x="3401" y="6021"/>
                  </a:moveTo>
                  <a:lnTo>
                    <a:pt x="4039" y="5530"/>
                  </a:lnTo>
                  <a:lnTo>
                    <a:pt x="4294" y="4892"/>
                  </a:lnTo>
                  <a:lnTo>
                    <a:pt x="4677" y="4156"/>
                  </a:lnTo>
                  <a:lnTo>
                    <a:pt x="5166" y="3763"/>
                  </a:lnTo>
                  <a:lnTo>
                    <a:pt x="5378" y="3354"/>
                  </a:lnTo>
                  <a:lnTo>
                    <a:pt x="5293" y="2732"/>
                  </a:lnTo>
                  <a:moveTo>
                    <a:pt x="3507" y="7380"/>
                  </a:moveTo>
                  <a:lnTo>
                    <a:pt x="3890" y="7200"/>
                  </a:lnTo>
                  <a:lnTo>
                    <a:pt x="4103" y="7249"/>
                  </a:lnTo>
                  <a:lnTo>
                    <a:pt x="4400" y="7527"/>
                  </a:lnTo>
                  <a:lnTo>
                    <a:pt x="4719" y="7674"/>
                  </a:lnTo>
                  <a:lnTo>
                    <a:pt x="5293" y="7641"/>
                  </a:lnTo>
                  <a:lnTo>
                    <a:pt x="5740" y="7543"/>
                  </a:lnTo>
                  <a:lnTo>
                    <a:pt x="6144" y="7543"/>
                  </a:lnTo>
                  <a:lnTo>
                    <a:pt x="6526" y="7821"/>
                  </a:lnTo>
                  <a:lnTo>
                    <a:pt x="6569" y="8312"/>
                  </a:lnTo>
                  <a:lnTo>
                    <a:pt x="6059" y="8852"/>
                  </a:lnTo>
                  <a:lnTo>
                    <a:pt x="5803" y="8967"/>
                  </a:lnTo>
                  <a:lnTo>
                    <a:pt x="5803" y="9147"/>
                  </a:lnTo>
                  <a:lnTo>
                    <a:pt x="5421" y="9294"/>
                  </a:lnTo>
                  <a:lnTo>
                    <a:pt x="4868" y="9163"/>
                  </a:lnTo>
                  <a:lnTo>
                    <a:pt x="4337" y="9049"/>
                  </a:lnTo>
                  <a:lnTo>
                    <a:pt x="4081" y="9000"/>
                  </a:lnTo>
                  <a:moveTo>
                    <a:pt x="14988" y="11372"/>
                  </a:moveTo>
                  <a:lnTo>
                    <a:pt x="15115" y="10865"/>
                  </a:lnTo>
                  <a:lnTo>
                    <a:pt x="16072" y="10096"/>
                  </a:lnTo>
                  <a:lnTo>
                    <a:pt x="16455" y="9605"/>
                  </a:lnTo>
                  <a:lnTo>
                    <a:pt x="16455" y="8329"/>
                  </a:lnTo>
                  <a:lnTo>
                    <a:pt x="17156" y="7969"/>
                  </a:lnTo>
                  <a:lnTo>
                    <a:pt x="17879" y="7870"/>
                  </a:lnTo>
                  <a:lnTo>
                    <a:pt x="18177" y="7821"/>
                  </a:lnTo>
                  <a:moveTo>
                    <a:pt x="18368" y="6840"/>
                  </a:moveTo>
                  <a:lnTo>
                    <a:pt x="18049" y="6610"/>
                  </a:lnTo>
                  <a:lnTo>
                    <a:pt x="17411" y="6512"/>
                  </a:lnTo>
                  <a:lnTo>
                    <a:pt x="16859" y="6545"/>
                  </a:lnTo>
                  <a:lnTo>
                    <a:pt x="16603" y="6201"/>
                  </a:lnTo>
                  <a:lnTo>
                    <a:pt x="16731" y="5874"/>
                  </a:lnTo>
                  <a:lnTo>
                    <a:pt x="17241" y="5465"/>
                  </a:lnTo>
                  <a:lnTo>
                    <a:pt x="17858" y="5236"/>
                  </a:lnTo>
                  <a:lnTo>
                    <a:pt x="18007" y="5089"/>
                  </a:lnTo>
                  <a:lnTo>
                    <a:pt x="18049" y="4892"/>
                  </a:lnTo>
                  <a:moveTo>
                    <a:pt x="8100" y="1260"/>
                  </a:moveTo>
                  <a:cubicBezTo>
                    <a:pt x="8333" y="1276"/>
                    <a:pt x="8206" y="1554"/>
                    <a:pt x="8695" y="1652"/>
                  </a:cubicBezTo>
                  <a:cubicBezTo>
                    <a:pt x="9184" y="1750"/>
                    <a:pt x="10481" y="1685"/>
                    <a:pt x="10991" y="1881"/>
                  </a:cubicBezTo>
                  <a:cubicBezTo>
                    <a:pt x="11501" y="2078"/>
                    <a:pt x="11629" y="2503"/>
                    <a:pt x="11799" y="2830"/>
                  </a:cubicBezTo>
                  <a:cubicBezTo>
                    <a:pt x="11969" y="3158"/>
                    <a:pt x="11905" y="3910"/>
                    <a:pt x="12054" y="3894"/>
                  </a:cubicBezTo>
                  <a:cubicBezTo>
                    <a:pt x="12203" y="3878"/>
                    <a:pt x="12351" y="2880"/>
                    <a:pt x="12649" y="2683"/>
                  </a:cubicBezTo>
                  <a:cubicBezTo>
                    <a:pt x="12947" y="2487"/>
                    <a:pt x="13670" y="2536"/>
                    <a:pt x="13840" y="2683"/>
                  </a:cubicBezTo>
                  <a:cubicBezTo>
                    <a:pt x="14010" y="2830"/>
                    <a:pt x="13733" y="3370"/>
                    <a:pt x="13648" y="3616"/>
                  </a:cubicBezTo>
                  <a:cubicBezTo>
                    <a:pt x="13563" y="3861"/>
                    <a:pt x="13457" y="4058"/>
                    <a:pt x="13351" y="4156"/>
                  </a:cubicBezTo>
                  <a:cubicBezTo>
                    <a:pt x="13244" y="4254"/>
                    <a:pt x="13096" y="4221"/>
                    <a:pt x="12947" y="4254"/>
                  </a:cubicBezTo>
                  <a:cubicBezTo>
                    <a:pt x="12777" y="4303"/>
                    <a:pt x="12585" y="4369"/>
                    <a:pt x="12394" y="4401"/>
                  </a:cubicBezTo>
                  <a:cubicBezTo>
                    <a:pt x="12139" y="4500"/>
                    <a:pt x="12054" y="4614"/>
                    <a:pt x="11862" y="4647"/>
                  </a:cubicBezTo>
                  <a:cubicBezTo>
                    <a:pt x="11650" y="4761"/>
                    <a:pt x="11671" y="4680"/>
                    <a:pt x="11437" y="4778"/>
                  </a:cubicBezTo>
                  <a:cubicBezTo>
                    <a:pt x="11352" y="4827"/>
                    <a:pt x="11225" y="4974"/>
                    <a:pt x="11246" y="5072"/>
                  </a:cubicBezTo>
                  <a:cubicBezTo>
                    <a:pt x="11225" y="5154"/>
                    <a:pt x="11267" y="5220"/>
                    <a:pt x="11310" y="5269"/>
                  </a:cubicBezTo>
                  <a:cubicBezTo>
                    <a:pt x="11352" y="5318"/>
                    <a:pt x="11480" y="5383"/>
                    <a:pt x="11565" y="5416"/>
                  </a:cubicBezTo>
                  <a:cubicBezTo>
                    <a:pt x="11629" y="5400"/>
                    <a:pt x="11820" y="5465"/>
                    <a:pt x="11862" y="5432"/>
                  </a:cubicBezTo>
                  <a:cubicBezTo>
                    <a:pt x="11905" y="5416"/>
                    <a:pt x="11926" y="5269"/>
                    <a:pt x="11884" y="5236"/>
                  </a:cubicBezTo>
                  <a:cubicBezTo>
                    <a:pt x="11841" y="5203"/>
                    <a:pt x="11629" y="5269"/>
                    <a:pt x="11565" y="5220"/>
                  </a:cubicBezTo>
                  <a:cubicBezTo>
                    <a:pt x="11480" y="5187"/>
                    <a:pt x="11459" y="5040"/>
                    <a:pt x="11480" y="4974"/>
                  </a:cubicBezTo>
                  <a:cubicBezTo>
                    <a:pt x="11501" y="4909"/>
                    <a:pt x="11607" y="4860"/>
                    <a:pt x="11692" y="4843"/>
                  </a:cubicBezTo>
                  <a:cubicBezTo>
                    <a:pt x="11905" y="4876"/>
                    <a:pt x="11820" y="4876"/>
                    <a:pt x="12054" y="4876"/>
                  </a:cubicBezTo>
                  <a:cubicBezTo>
                    <a:pt x="12075" y="5040"/>
                    <a:pt x="12096" y="5269"/>
                    <a:pt x="12139" y="5416"/>
                  </a:cubicBezTo>
                  <a:cubicBezTo>
                    <a:pt x="12160" y="5465"/>
                    <a:pt x="12330" y="5465"/>
                    <a:pt x="12373" y="5416"/>
                  </a:cubicBezTo>
                  <a:cubicBezTo>
                    <a:pt x="12415" y="5367"/>
                    <a:pt x="12330" y="4974"/>
                    <a:pt x="12394" y="4892"/>
                  </a:cubicBezTo>
                  <a:cubicBezTo>
                    <a:pt x="12458" y="4810"/>
                    <a:pt x="12692" y="4925"/>
                    <a:pt x="12755" y="4892"/>
                  </a:cubicBezTo>
                  <a:cubicBezTo>
                    <a:pt x="12798" y="4860"/>
                    <a:pt x="12840" y="4761"/>
                    <a:pt x="12755" y="4729"/>
                  </a:cubicBezTo>
                  <a:cubicBezTo>
                    <a:pt x="12670" y="4696"/>
                    <a:pt x="12118" y="4745"/>
                    <a:pt x="12203" y="4696"/>
                  </a:cubicBezTo>
                  <a:cubicBezTo>
                    <a:pt x="12543" y="4549"/>
                    <a:pt x="12819" y="4434"/>
                    <a:pt x="13266" y="4401"/>
                  </a:cubicBezTo>
                  <a:cubicBezTo>
                    <a:pt x="13436" y="4385"/>
                    <a:pt x="13585" y="4500"/>
                    <a:pt x="13776" y="4532"/>
                  </a:cubicBezTo>
                  <a:cubicBezTo>
                    <a:pt x="13967" y="4630"/>
                    <a:pt x="13861" y="4843"/>
                    <a:pt x="13712" y="4925"/>
                  </a:cubicBezTo>
                  <a:cubicBezTo>
                    <a:pt x="13648" y="5023"/>
                    <a:pt x="13521" y="5121"/>
                    <a:pt x="13414" y="5187"/>
                  </a:cubicBezTo>
                  <a:cubicBezTo>
                    <a:pt x="13351" y="5285"/>
                    <a:pt x="13287" y="5334"/>
                    <a:pt x="13159" y="5383"/>
                  </a:cubicBezTo>
                  <a:cubicBezTo>
                    <a:pt x="13117" y="5563"/>
                    <a:pt x="12862" y="5743"/>
                    <a:pt x="12649" y="5809"/>
                  </a:cubicBezTo>
                  <a:cubicBezTo>
                    <a:pt x="12543" y="5907"/>
                    <a:pt x="12437" y="5940"/>
                    <a:pt x="12309" y="6005"/>
                  </a:cubicBezTo>
                  <a:cubicBezTo>
                    <a:pt x="12245" y="6120"/>
                    <a:pt x="12139" y="6185"/>
                    <a:pt x="12075" y="6300"/>
                  </a:cubicBezTo>
                  <a:cubicBezTo>
                    <a:pt x="12118" y="6561"/>
                    <a:pt x="12075" y="6643"/>
                    <a:pt x="12373" y="6741"/>
                  </a:cubicBezTo>
                  <a:cubicBezTo>
                    <a:pt x="12500" y="6840"/>
                    <a:pt x="12522" y="6970"/>
                    <a:pt x="12330" y="7036"/>
                  </a:cubicBezTo>
                  <a:cubicBezTo>
                    <a:pt x="12011" y="6987"/>
                    <a:pt x="12033" y="6823"/>
                    <a:pt x="11799" y="6692"/>
                  </a:cubicBezTo>
                  <a:cubicBezTo>
                    <a:pt x="11714" y="6529"/>
                    <a:pt x="11459" y="6430"/>
                    <a:pt x="11246" y="6398"/>
                  </a:cubicBezTo>
                  <a:cubicBezTo>
                    <a:pt x="11076" y="6332"/>
                    <a:pt x="11182" y="6365"/>
                    <a:pt x="10906" y="6365"/>
                  </a:cubicBezTo>
                  <a:cubicBezTo>
                    <a:pt x="10608" y="6512"/>
                    <a:pt x="10544" y="7347"/>
                    <a:pt x="11246" y="7478"/>
                  </a:cubicBezTo>
                  <a:cubicBezTo>
                    <a:pt x="12394" y="7429"/>
                    <a:pt x="13329" y="7772"/>
                    <a:pt x="13733" y="7985"/>
                  </a:cubicBezTo>
                  <a:cubicBezTo>
                    <a:pt x="13840" y="8410"/>
                    <a:pt x="13329" y="8901"/>
                    <a:pt x="12500" y="9343"/>
                  </a:cubicBezTo>
                  <a:cubicBezTo>
                    <a:pt x="11629" y="9736"/>
                    <a:pt x="11480" y="10194"/>
                    <a:pt x="11246" y="10980"/>
                  </a:cubicBezTo>
                  <a:cubicBezTo>
                    <a:pt x="10991" y="11372"/>
                    <a:pt x="10481" y="10930"/>
                    <a:pt x="10289" y="10096"/>
                  </a:cubicBezTo>
                  <a:cubicBezTo>
                    <a:pt x="10140" y="9196"/>
                    <a:pt x="9907" y="8165"/>
                    <a:pt x="10459" y="7576"/>
                  </a:cubicBezTo>
                  <a:cubicBezTo>
                    <a:pt x="9375" y="6790"/>
                    <a:pt x="9269" y="6070"/>
                    <a:pt x="9056" y="6218"/>
                  </a:cubicBezTo>
                  <a:cubicBezTo>
                    <a:pt x="9205" y="6987"/>
                    <a:pt x="8929" y="6660"/>
                    <a:pt x="8737" y="6021"/>
                  </a:cubicBezTo>
                  <a:cubicBezTo>
                    <a:pt x="8822" y="5023"/>
                    <a:pt x="8610" y="4385"/>
                    <a:pt x="8440" y="3550"/>
                  </a:cubicBezTo>
                  <a:lnTo>
                    <a:pt x="7844" y="2290"/>
                  </a:lnTo>
                  <a:lnTo>
                    <a:pt x="6654" y="1849"/>
                  </a:lnTo>
                </a:path>
              </a:pathLst>
            </a:custGeom>
            <a:solidFill>
              <a:srgbClr val="D8EBB3"/>
            </a:solidFill>
            <a:ln w="9525">
              <a:solidFill>
                <a:srgbClr val="000000"/>
              </a:solidFill>
              <a:miter lim="800000"/>
              <a:headEnd/>
              <a:tailEnd/>
            </a:ln>
          </p:spPr>
          <p:txBody>
            <a:bodyPr lIns="82296" tIns="41148" rIns="82296" bIns="41148"/>
            <a:lstStyle/>
            <a:p>
              <a:endParaRPr lang="en-US"/>
            </a:p>
          </p:txBody>
        </p:sp>
        <p:sp>
          <p:nvSpPr>
            <p:cNvPr id="21548" name="Webpage"/>
            <p:cNvSpPr>
              <a:spLocks noEditPoints="1" noChangeArrowheads="1"/>
            </p:cNvSpPr>
            <p:nvPr/>
          </p:nvSpPr>
          <p:spPr bwMode="auto">
            <a:xfrm>
              <a:off x="3906" y="3944"/>
              <a:ext cx="302" cy="4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1931 w 21600"/>
                <a:gd name="T31" fmla="*/ 12814 h 21600"/>
                <a:gd name="T32" fmla="*/ 19812 w 21600"/>
                <a:gd name="T33" fmla="*/ 20731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extrusionOk="0">
                  <a:moveTo>
                    <a:pt x="9184" y="949"/>
                  </a:moveTo>
                  <a:lnTo>
                    <a:pt x="9758" y="1309"/>
                  </a:lnTo>
                  <a:lnTo>
                    <a:pt x="11544" y="1292"/>
                  </a:lnTo>
                  <a:lnTo>
                    <a:pt x="12437" y="1292"/>
                  </a:lnTo>
                  <a:lnTo>
                    <a:pt x="13414" y="1161"/>
                  </a:lnTo>
                  <a:lnTo>
                    <a:pt x="13648" y="1243"/>
                  </a:lnTo>
                  <a:lnTo>
                    <a:pt x="13542" y="1390"/>
                  </a:lnTo>
                  <a:lnTo>
                    <a:pt x="13967" y="1849"/>
                  </a:lnTo>
                  <a:lnTo>
                    <a:pt x="14562" y="2520"/>
                  </a:lnTo>
                  <a:lnTo>
                    <a:pt x="14669" y="3223"/>
                  </a:lnTo>
                  <a:lnTo>
                    <a:pt x="14796" y="3518"/>
                  </a:lnTo>
                  <a:lnTo>
                    <a:pt x="15264" y="3665"/>
                  </a:lnTo>
                  <a:lnTo>
                    <a:pt x="15753" y="3518"/>
                  </a:lnTo>
                  <a:lnTo>
                    <a:pt x="15902" y="2978"/>
                  </a:lnTo>
                  <a:lnTo>
                    <a:pt x="16008" y="2323"/>
                  </a:lnTo>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extrusionOk="0">
                  <a:moveTo>
                    <a:pt x="85" y="17509"/>
                  </a:moveTo>
                  <a:lnTo>
                    <a:pt x="5187" y="17509"/>
                  </a:lnTo>
                  <a:lnTo>
                    <a:pt x="5187" y="21632"/>
                  </a:lnTo>
                  <a:lnTo>
                    <a:pt x="85" y="17509"/>
                  </a:lnTo>
                  <a:close/>
                </a:path>
                <a:path w="21600" h="21600" extrusionOk="0">
                  <a:moveTo>
                    <a:pt x="5591" y="10620"/>
                  </a:moveTo>
                  <a:lnTo>
                    <a:pt x="6122" y="10996"/>
                  </a:lnTo>
                  <a:lnTo>
                    <a:pt x="6696" y="11340"/>
                  </a:lnTo>
                  <a:lnTo>
                    <a:pt x="7313" y="11618"/>
                  </a:lnTo>
                  <a:lnTo>
                    <a:pt x="7972" y="11863"/>
                  </a:lnTo>
                  <a:lnTo>
                    <a:pt x="8652" y="12060"/>
                  </a:lnTo>
                  <a:lnTo>
                    <a:pt x="9396" y="12190"/>
                  </a:lnTo>
                  <a:lnTo>
                    <a:pt x="10119" y="12272"/>
                  </a:lnTo>
                  <a:lnTo>
                    <a:pt x="10906" y="12305"/>
                  </a:lnTo>
                  <a:lnTo>
                    <a:pt x="11650" y="12272"/>
                  </a:lnTo>
                  <a:lnTo>
                    <a:pt x="12373" y="12190"/>
                  </a:lnTo>
                  <a:lnTo>
                    <a:pt x="13117" y="12060"/>
                  </a:lnTo>
                  <a:lnTo>
                    <a:pt x="13797" y="11863"/>
                  </a:lnTo>
                  <a:lnTo>
                    <a:pt x="14456" y="11618"/>
                  </a:lnTo>
                  <a:lnTo>
                    <a:pt x="15073" y="11340"/>
                  </a:lnTo>
                  <a:lnTo>
                    <a:pt x="15647" y="11029"/>
                  </a:lnTo>
                  <a:lnTo>
                    <a:pt x="16178" y="10652"/>
                  </a:lnTo>
                  <a:lnTo>
                    <a:pt x="16667" y="10243"/>
                  </a:lnTo>
                  <a:lnTo>
                    <a:pt x="17071" y="9801"/>
                  </a:lnTo>
                  <a:lnTo>
                    <a:pt x="17475" y="9327"/>
                  </a:lnTo>
                  <a:lnTo>
                    <a:pt x="17815" y="8820"/>
                  </a:lnTo>
                  <a:lnTo>
                    <a:pt x="18049" y="8296"/>
                  </a:lnTo>
                  <a:lnTo>
                    <a:pt x="18262" y="7723"/>
                  </a:lnTo>
                  <a:lnTo>
                    <a:pt x="18347" y="7134"/>
                  </a:lnTo>
                  <a:lnTo>
                    <a:pt x="18389" y="6561"/>
                  </a:lnTo>
                  <a:lnTo>
                    <a:pt x="18347" y="5956"/>
                  </a:lnTo>
                  <a:lnTo>
                    <a:pt x="18262" y="5400"/>
                  </a:lnTo>
                  <a:lnTo>
                    <a:pt x="18049" y="4827"/>
                  </a:lnTo>
                  <a:lnTo>
                    <a:pt x="17815" y="4303"/>
                  </a:lnTo>
                  <a:lnTo>
                    <a:pt x="17475" y="3796"/>
                  </a:lnTo>
                  <a:lnTo>
                    <a:pt x="17114" y="3321"/>
                  </a:lnTo>
                  <a:lnTo>
                    <a:pt x="16710" y="2880"/>
                  </a:lnTo>
                  <a:lnTo>
                    <a:pt x="16221" y="2470"/>
                  </a:lnTo>
                  <a:lnTo>
                    <a:pt x="15689" y="2094"/>
                  </a:lnTo>
                  <a:lnTo>
                    <a:pt x="15115" y="1750"/>
                  </a:lnTo>
                  <a:lnTo>
                    <a:pt x="14499" y="1472"/>
                  </a:lnTo>
                  <a:lnTo>
                    <a:pt x="13797" y="1227"/>
                  </a:lnTo>
                  <a:lnTo>
                    <a:pt x="13117" y="1030"/>
                  </a:lnTo>
                  <a:lnTo>
                    <a:pt x="12415" y="883"/>
                  </a:lnTo>
                  <a:lnTo>
                    <a:pt x="11650" y="818"/>
                  </a:lnTo>
                  <a:lnTo>
                    <a:pt x="10906" y="785"/>
                  </a:lnTo>
                  <a:lnTo>
                    <a:pt x="10119" y="818"/>
                  </a:lnTo>
                  <a:lnTo>
                    <a:pt x="9396" y="883"/>
                  </a:lnTo>
                  <a:lnTo>
                    <a:pt x="8652" y="1030"/>
                  </a:lnTo>
                  <a:lnTo>
                    <a:pt x="8014" y="1227"/>
                  </a:lnTo>
                  <a:lnTo>
                    <a:pt x="7355" y="1440"/>
                  </a:lnTo>
                  <a:lnTo>
                    <a:pt x="6739" y="1750"/>
                  </a:lnTo>
                  <a:lnTo>
                    <a:pt x="6122" y="2061"/>
                  </a:lnTo>
                  <a:lnTo>
                    <a:pt x="5591" y="2438"/>
                  </a:lnTo>
                  <a:lnTo>
                    <a:pt x="5102" y="2847"/>
                  </a:lnTo>
                  <a:lnTo>
                    <a:pt x="4698" y="3289"/>
                  </a:lnTo>
                  <a:lnTo>
                    <a:pt x="4294" y="3763"/>
                  </a:lnTo>
                  <a:lnTo>
                    <a:pt x="3996" y="4270"/>
                  </a:lnTo>
                  <a:lnTo>
                    <a:pt x="3720" y="4794"/>
                  </a:lnTo>
                  <a:lnTo>
                    <a:pt x="3550" y="5367"/>
                  </a:lnTo>
                  <a:lnTo>
                    <a:pt x="3422" y="5956"/>
                  </a:lnTo>
                  <a:lnTo>
                    <a:pt x="3380" y="6561"/>
                  </a:lnTo>
                  <a:lnTo>
                    <a:pt x="3422" y="7134"/>
                  </a:lnTo>
                  <a:lnTo>
                    <a:pt x="3550" y="7690"/>
                  </a:lnTo>
                  <a:lnTo>
                    <a:pt x="3720" y="8263"/>
                  </a:lnTo>
                  <a:lnTo>
                    <a:pt x="3954" y="8787"/>
                  </a:lnTo>
                  <a:lnTo>
                    <a:pt x="4294" y="9294"/>
                  </a:lnTo>
                  <a:lnTo>
                    <a:pt x="4655" y="9769"/>
                  </a:lnTo>
                  <a:lnTo>
                    <a:pt x="5102" y="10210"/>
                  </a:lnTo>
                  <a:lnTo>
                    <a:pt x="5591" y="10620"/>
                  </a:lnTo>
                  <a:close/>
                </a:path>
                <a:path w="21600" h="21600" extrusionOk="0">
                  <a:moveTo>
                    <a:pt x="3401" y="6021"/>
                  </a:moveTo>
                  <a:lnTo>
                    <a:pt x="4039" y="5530"/>
                  </a:lnTo>
                  <a:lnTo>
                    <a:pt x="4294" y="4892"/>
                  </a:lnTo>
                  <a:lnTo>
                    <a:pt x="4677" y="4156"/>
                  </a:lnTo>
                  <a:lnTo>
                    <a:pt x="5166" y="3763"/>
                  </a:lnTo>
                  <a:lnTo>
                    <a:pt x="5378" y="3354"/>
                  </a:lnTo>
                  <a:lnTo>
                    <a:pt x="5293" y="2732"/>
                  </a:lnTo>
                  <a:moveTo>
                    <a:pt x="3507" y="7380"/>
                  </a:moveTo>
                  <a:lnTo>
                    <a:pt x="3890" y="7200"/>
                  </a:lnTo>
                  <a:lnTo>
                    <a:pt x="4103" y="7249"/>
                  </a:lnTo>
                  <a:lnTo>
                    <a:pt x="4400" y="7527"/>
                  </a:lnTo>
                  <a:lnTo>
                    <a:pt x="4719" y="7674"/>
                  </a:lnTo>
                  <a:lnTo>
                    <a:pt x="5293" y="7641"/>
                  </a:lnTo>
                  <a:lnTo>
                    <a:pt x="5740" y="7543"/>
                  </a:lnTo>
                  <a:lnTo>
                    <a:pt x="6144" y="7543"/>
                  </a:lnTo>
                  <a:lnTo>
                    <a:pt x="6526" y="7821"/>
                  </a:lnTo>
                  <a:lnTo>
                    <a:pt x="6569" y="8312"/>
                  </a:lnTo>
                  <a:lnTo>
                    <a:pt x="6059" y="8852"/>
                  </a:lnTo>
                  <a:lnTo>
                    <a:pt x="5803" y="8967"/>
                  </a:lnTo>
                  <a:lnTo>
                    <a:pt x="5803" y="9147"/>
                  </a:lnTo>
                  <a:lnTo>
                    <a:pt x="5421" y="9294"/>
                  </a:lnTo>
                  <a:lnTo>
                    <a:pt x="4868" y="9163"/>
                  </a:lnTo>
                  <a:lnTo>
                    <a:pt x="4337" y="9049"/>
                  </a:lnTo>
                  <a:lnTo>
                    <a:pt x="4081" y="9000"/>
                  </a:lnTo>
                  <a:moveTo>
                    <a:pt x="14988" y="11372"/>
                  </a:moveTo>
                  <a:lnTo>
                    <a:pt x="15115" y="10865"/>
                  </a:lnTo>
                  <a:lnTo>
                    <a:pt x="16072" y="10096"/>
                  </a:lnTo>
                  <a:lnTo>
                    <a:pt x="16455" y="9605"/>
                  </a:lnTo>
                  <a:lnTo>
                    <a:pt x="16455" y="8329"/>
                  </a:lnTo>
                  <a:lnTo>
                    <a:pt x="17156" y="7969"/>
                  </a:lnTo>
                  <a:lnTo>
                    <a:pt x="17879" y="7870"/>
                  </a:lnTo>
                  <a:lnTo>
                    <a:pt x="18177" y="7821"/>
                  </a:lnTo>
                  <a:moveTo>
                    <a:pt x="18368" y="6840"/>
                  </a:moveTo>
                  <a:lnTo>
                    <a:pt x="18049" y="6610"/>
                  </a:lnTo>
                  <a:lnTo>
                    <a:pt x="17411" y="6512"/>
                  </a:lnTo>
                  <a:lnTo>
                    <a:pt x="16859" y="6545"/>
                  </a:lnTo>
                  <a:lnTo>
                    <a:pt x="16603" y="6201"/>
                  </a:lnTo>
                  <a:lnTo>
                    <a:pt x="16731" y="5874"/>
                  </a:lnTo>
                  <a:lnTo>
                    <a:pt x="17241" y="5465"/>
                  </a:lnTo>
                  <a:lnTo>
                    <a:pt x="17858" y="5236"/>
                  </a:lnTo>
                  <a:lnTo>
                    <a:pt x="18007" y="5089"/>
                  </a:lnTo>
                  <a:lnTo>
                    <a:pt x="18049" y="4892"/>
                  </a:lnTo>
                  <a:moveTo>
                    <a:pt x="8100" y="1260"/>
                  </a:moveTo>
                  <a:cubicBezTo>
                    <a:pt x="8333" y="1276"/>
                    <a:pt x="8206" y="1554"/>
                    <a:pt x="8695" y="1652"/>
                  </a:cubicBezTo>
                  <a:cubicBezTo>
                    <a:pt x="9184" y="1750"/>
                    <a:pt x="10481" y="1685"/>
                    <a:pt x="10991" y="1881"/>
                  </a:cubicBezTo>
                  <a:cubicBezTo>
                    <a:pt x="11501" y="2078"/>
                    <a:pt x="11629" y="2503"/>
                    <a:pt x="11799" y="2830"/>
                  </a:cubicBezTo>
                  <a:cubicBezTo>
                    <a:pt x="11969" y="3158"/>
                    <a:pt x="11905" y="3910"/>
                    <a:pt x="12054" y="3894"/>
                  </a:cubicBezTo>
                  <a:cubicBezTo>
                    <a:pt x="12203" y="3878"/>
                    <a:pt x="12351" y="2880"/>
                    <a:pt x="12649" y="2683"/>
                  </a:cubicBezTo>
                  <a:cubicBezTo>
                    <a:pt x="12947" y="2487"/>
                    <a:pt x="13670" y="2536"/>
                    <a:pt x="13840" y="2683"/>
                  </a:cubicBezTo>
                  <a:cubicBezTo>
                    <a:pt x="14010" y="2830"/>
                    <a:pt x="13733" y="3370"/>
                    <a:pt x="13648" y="3616"/>
                  </a:cubicBezTo>
                  <a:cubicBezTo>
                    <a:pt x="13563" y="3861"/>
                    <a:pt x="13457" y="4058"/>
                    <a:pt x="13351" y="4156"/>
                  </a:cubicBezTo>
                  <a:cubicBezTo>
                    <a:pt x="13244" y="4254"/>
                    <a:pt x="13096" y="4221"/>
                    <a:pt x="12947" y="4254"/>
                  </a:cubicBezTo>
                  <a:cubicBezTo>
                    <a:pt x="12777" y="4303"/>
                    <a:pt x="12585" y="4369"/>
                    <a:pt x="12394" y="4401"/>
                  </a:cubicBezTo>
                  <a:cubicBezTo>
                    <a:pt x="12139" y="4500"/>
                    <a:pt x="12054" y="4614"/>
                    <a:pt x="11862" y="4647"/>
                  </a:cubicBezTo>
                  <a:cubicBezTo>
                    <a:pt x="11650" y="4761"/>
                    <a:pt x="11671" y="4680"/>
                    <a:pt x="11437" y="4778"/>
                  </a:cubicBezTo>
                  <a:cubicBezTo>
                    <a:pt x="11352" y="4827"/>
                    <a:pt x="11225" y="4974"/>
                    <a:pt x="11246" y="5072"/>
                  </a:cubicBezTo>
                  <a:cubicBezTo>
                    <a:pt x="11225" y="5154"/>
                    <a:pt x="11267" y="5220"/>
                    <a:pt x="11310" y="5269"/>
                  </a:cubicBezTo>
                  <a:cubicBezTo>
                    <a:pt x="11352" y="5318"/>
                    <a:pt x="11480" y="5383"/>
                    <a:pt x="11565" y="5416"/>
                  </a:cubicBezTo>
                  <a:cubicBezTo>
                    <a:pt x="11629" y="5400"/>
                    <a:pt x="11820" y="5465"/>
                    <a:pt x="11862" y="5432"/>
                  </a:cubicBezTo>
                  <a:cubicBezTo>
                    <a:pt x="11905" y="5416"/>
                    <a:pt x="11926" y="5269"/>
                    <a:pt x="11884" y="5236"/>
                  </a:cubicBezTo>
                  <a:cubicBezTo>
                    <a:pt x="11841" y="5203"/>
                    <a:pt x="11629" y="5269"/>
                    <a:pt x="11565" y="5220"/>
                  </a:cubicBezTo>
                  <a:cubicBezTo>
                    <a:pt x="11480" y="5187"/>
                    <a:pt x="11459" y="5040"/>
                    <a:pt x="11480" y="4974"/>
                  </a:cubicBezTo>
                  <a:cubicBezTo>
                    <a:pt x="11501" y="4909"/>
                    <a:pt x="11607" y="4860"/>
                    <a:pt x="11692" y="4843"/>
                  </a:cubicBezTo>
                  <a:cubicBezTo>
                    <a:pt x="11905" y="4876"/>
                    <a:pt x="11820" y="4876"/>
                    <a:pt x="12054" y="4876"/>
                  </a:cubicBezTo>
                  <a:cubicBezTo>
                    <a:pt x="12075" y="5040"/>
                    <a:pt x="12096" y="5269"/>
                    <a:pt x="12139" y="5416"/>
                  </a:cubicBezTo>
                  <a:cubicBezTo>
                    <a:pt x="12160" y="5465"/>
                    <a:pt x="12330" y="5465"/>
                    <a:pt x="12373" y="5416"/>
                  </a:cubicBezTo>
                  <a:cubicBezTo>
                    <a:pt x="12415" y="5367"/>
                    <a:pt x="12330" y="4974"/>
                    <a:pt x="12394" y="4892"/>
                  </a:cubicBezTo>
                  <a:cubicBezTo>
                    <a:pt x="12458" y="4810"/>
                    <a:pt x="12692" y="4925"/>
                    <a:pt x="12755" y="4892"/>
                  </a:cubicBezTo>
                  <a:cubicBezTo>
                    <a:pt x="12798" y="4860"/>
                    <a:pt x="12840" y="4761"/>
                    <a:pt x="12755" y="4729"/>
                  </a:cubicBezTo>
                  <a:cubicBezTo>
                    <a:pt x="12670" y="4696"/>
                    <a:pt x="12118" y="4745"/>
                    <a:pt x="12203" y="4696"/>
                  </a:cubicBezTo>
                  <a:cubicBezTo>
                    <a:pt x="12543" y="4549"/>
                    <a:pt x="12819" y="4434"/>
                    <a:pt x="13266" y="4401"/>
                  </a:cubicBezTo>
                  <a:cubicBezTo>
                    <a:pt x="13436" y="4385"/>
                    <a:pt x="13585" y="4500"/>
                    <a:pt x="13776" y="4532"/>
                  </a:cubicBezTo>
                  <a:cubicBezTo>
                    <a:pt x="13967" y="4630"/>
                    <a:pt x="13861" y="4843"/>
                    <a:pt x="13712" y="4925"/>
                  </a:cubicBezTo>
                  <a:cubicBezTo>
                    <a:pt x="13648" y="5023"/>
                    <a:pt x="13521" y="5121"/>
                    <a:pt x="13414" y="5187"/>
                  </a:cubicBezTo>
                  <a:cubicBezTo>
                    <a:pt x="13351" y="5285"/>
                    <a:pt x="13287" y="5334"/>
                    <a:pt x="13159" y="5383"/>
                  </a:cubicBezTo>
                  <a:cubicBezTo>
                    <a:pt x="13117" y="5563"/>
                    <a:pt x="12862" y="5743"/>
                    <a:pt x="12649" y="5809"/>
                  </a:cubicBezTo>
                  <a:cubicBezTo>
                    <a:pt x="12543" y="5907"/>
                    <a:pt x="12437" y="5940"/>
                    <a:pt x="12309" y="6005"/>
                  </a:cubicBezTo>
                  <a:cubicBezTo>
                    <a:pt x="12245" y="6120"/>
                    <a:pt x="12139" y="6185"/>
                    <a:pt x="12075" y="6300"/>
                  </a:cubicBezTo>
                  <a:cubicBezTo>
                    <a:pt x="12118" y="6561"/>
                    <a:pt x="12075" y="6643"/>
                    <a:pt x="12373" y="6741"/>
                  </a:cubicBezTo>
                  <a:cubicBezTo>
                    <a:pt x="12500" y="6840"/>
                    <a:pt x="12522" y="6970"/>
                    <a:pt x="12330" y="7036"/>
                  </a:cubicBezTo>
                  <a:cubicBezTo>
                    <a:pt x="12011" y="6987"/>
                    <a:pt x="12033" y="6823"/>
                    <a:pt x="11799" y="6692"/>
                  </a:cubicBezTo>
                  <a:cubicBezTo>
                    <a:pt x="11714" y="6529"/>
                    <a:pt x="11459" y="6430"/>
                    <a:pt x="11246" y="6398"/>
                  </a:cubicBezTo>
                  <a:cubicBezTo>
                    <a:pt x="11076" y="6332"/>
                    <a:pt x="11182" y="6365"/>
                    <a:pt x="10906" y="6365"/>
                  </a:cubicBezTo>
                  <a:cubicBezTo>
                    <a:pt x="10608" y="6512"/>
                    <a:pt x="10544" y="7347"/>
                    <a:pt x="11246" y="7478"/>
                  </a:cubicBezTo>
                  <a:cubicBezTo>
                    <a:pt x="12394" y="7429"/>
                    <a:pt x="13329" y="7772"/>
                    <a:pt x="13733" y="7985"/>
                  </a:cubicBezTo>
                  <a:cubicBezTo>
                    <a:pt x="13840" y="8410"/>
                    <a:pt x="13329" y="8901"/>
                    <a:pt x="12500" y="9343"/>
                  </a:cubicBezTo>
                  <a:cubicBezTo>
                    <a:pt x="11629" y="9736"/>
                    <a:pt x="11480" y="10194"/>
                    <a:pt x="11246" y="10980"/>
                  </a:cubicBezTo>
                  <a:cubicBezTo>
                    <a:pt x="10991" y="11372"/>
                    <a:pt x="10481" y="10930"/>
                    <a:pt x="10289" y="10096"/>
                  </a:cubicBezTo>
                  <a:cubicBezTo>
                    <a:pt x="10140" y="9196"/>
                    <a:pt x="9907" y="8165"/>
                    <a:pt x="10459" y="7576"/>
                  </a:cubicBezTo>
                  <a:cubicBezTo>
                    <a:pt x="9375" y="6790"/>
                    <a:pt x="9269" y="6070"/>
                    <a:pt x="9056" y="6218"/>
                  </a:cubicBezTo>
                  <a:cubicBezTo>
                    <a:pt x="9205" y="6987"/>
                    <a:pt x="8929" y="6660"/>
                    <a:pt x="8737" y="6021"/>
                  </a:cubicBezTo>
                  <a:cubicBezTo>
                    <a:pt x="8822" y="5023"/>
                    <a:pt x="8610" y="4385"/>
                    <a:pt x="8440" y="3550"/>
                  </a:cubicBezTo>
                  <a:lnTo>
                    <a:pt x="7844" y="2290"/>
                  </a:lnTo>
                  <a:lnTo>
                    <a:pt x="6654" y="1849"/>
                  </a:lnTo>
                </a:path>
              </a:pathLst>
            </a:custGeom>
            <a:solidFill>
              <a:srgbClr val="D8EBB3"/>
            </a:solidFill>
            <a:ln w="9525">
              <a:solidFill>
                <a:srgbClr val="000000"/>
              </a:solidFill>
              <a:miter lim="800000"/>
              <a:headEnd/>
              <a:tailEnd/>
            </a:ln>
          </p:spPr>
          <p:txBody>
            <a:bodyPr/>
            <a:lstStyle/>
            <a:p>
              <a:endParaRPr lang="en-US"/>
            </a:p>
          </p:txBody>
        </p:sp>
      </p:grpSp>
      <p:sp>
        <p:nvSpPr>
          <p:cNvPr id="63507" name="Text Box 19"/>
          <p:cNvSpPr txBox="1">
            <a:spLocks noChangeArrowheads="1"/>
          </p:cNvSpPr>
          <p:nvPr/>
        </p:nvSpPr>
        <p:spPr bwMode="auto">
          <a:xfrm>
            <a:off x="6629400" y="4448175"/>
            <a:ext cx="1782763" cy="311150"/>
          </a:xfrm>
          <a:prstGeom prst="rect">
            <a:avLst/>
          </a:prstGeom>
          <a:noFill/>
          <a:ln w="9525">
            <a:noFill/>
            <a:miter lim="800000"/>
            <a:headEnd/>
            <a:tailEnd/>
          </a:ln>
          <a:effectLst/>
        </p:spPr>
        <p:txBody>
          <a:bodyPr lIns="18000" tIns="45719" rIns="18000" bIns="45719">
            <a:spAutoFit/>
          </a:bodyPr>
          <a:lstStyle/>
          <a:p>
            <a:pPr algn="r">
              <a:lnSpc>
                <a:spcPct val="80000"/>
              </a:lnSpc>
              <a:spcBef>
                <a:spcPct val="20000"/>
              </a:spcBef>
              <a:buClr>
                <a:schemeClr val="hlink"/>
              </a:buClr>
              <a:buSzPct val="90000"/>
              <a:defRPr/>
            </a:pPr>
            <a:r>
              <a:rPr lang="en-GB" sz="1800" b="0" i="1">
                <a:solidFill>
                  <a:schemeClr val="tx1"/>
                </a:solidFill>
                <a:effectLst>
                  <a:outerShdw blurRad="38100" dist="38100" dir="2700000" algn="tl">
                    <a:srgbClr val="C0C0C0"/>
                  </a:outerShdw>
                </a:effectLst>
                <a:latin typeface="Arial" charset="0"/>
                <a:ea typeface="MS PGothic" pitchFamily="34" charset="-128"/>
              </a:rPr>
              <a:t>Entry into force?</a:t>
            </a:r>
            <a:endParaRPr lang="en-GB" sz="1800" b="0" i="1">
              <a:solidFill>
                <a:schemeClr val="tx1"/>
              </a:solidFill>
              <a:latin typeface="Arial" charset="0"/>
              <a:ea typeface="MS PGothic" pitchFamily="34" charset="-128"/>
            </a:endParaRPr>
          </a:p>
        </p:txBody>
      </p:sp>
      <p:sp>
        <p:nvSpPr>
          <p:cNvPr id="21514" name="Text Box 20"/>
          <p:cNvSpPr txBox="1">
            <a:spLocks noChangeArrowheads="1"/>
          </p:cNvSpPr>
          <p:nvPr/>
        </p:nvSpPr>
        <p:spPr bwMode="auto">
          <a:xfrm>
            <a:off x="2582863" y="3635375"/>
            <a:ext cx="960437" cy="311150"/>
          </a:xfrm>
          <a:prstGeom prst="rect">
            <a:avLst/>
          </a:prstGeom>
          <a:solidFill>
            <a:schemeClr val="bg2">
              <a:alpha val="0"/>
            </a:schemeClr>
          </a:solidFill>
          <a:ln w="9525">
            <a:noFill/>
            <a:miter lim="800000"/>
            <a:headEnd/>
            <a:tailEnd/>
          </a:ln>
        </p:spPr>
        <p:txBody>
          <a:bodyPr lIns="18000" tIns="45719" rIns="18000" bIns="45719">
            <a:spAutoFit/>
          </a:bodyPr>
          <a:lstStyle/>
          <a:p>
            <a:pPr>
              <a:lnSpc>
                <a:spcPct val="80000"/>
              </a:lnSpc>
              <a:spcBef>
                <a:spcPct val="20000"/>
              </a:spcBef>
              <a:buClr>
                <a:schemeClr val="hlink"/>
              </a:buClr>
              <a:buSzPct val="90000"/>
            </a:pPr>
            <a:r>
              <a:rPr lang="fr-CH" sz="1800">
                <a:solidFill>
                  <a:srgbClr val="FF9933"/>
                </a:solidFill>
                <a:latin typeface="Arial" charset="0"/>
                <a:ea typeface="MS PGothic" pitchFamily="34" charset="-128"/>
              </a:rPr>
              <a:t>OEWGs</a:t>
            </a:r>
            <a:endParaRPr lang="en-US" sz="1800">
              <a:solidFill>
                <a:srgbClr val="FF9933"/>
              </a:solidFill>
              <a:latin typeface="Arial" charset="0"/>
              <a:ea typeface="MS PGothic" pitchFamily="34" charset="-128"/>
            </a:endParaRPr>
          </a:p>
        </p:txBody>
      </p:sp>
      <p:sp>
        <p:nvSpPr>
          <p:cNvPr id="21515" name="AutoShape 21"/>
          <p:cNvSpPr>
            <a:spLocks noChangeArrowheads="1"/>
          </p:cNvSpPr>
          <p:nvPr/>
        </p:nvSpPr>
        <p:spPr bwMode="auto">
          <a:xfrm rot="10800000" flipV="1">
            <a:off x="3679825" y="3978275"/>
            <a:ext cx="288925" cy="273050"/>
          </a:xfrm>
          <a:prstGeom prst="downArrow">
            <a:avLst>
              <a:gd name="adj1" fmla="val 50000"/>
              <a:gd name="adj2" fmla="val 25000"/>
            </a:avLst>
          </a:prstGeom>
          <a:solidFill>
            <a:srgbClr val="FF9900"/>
          </a:solidFill>
          <a:ln w="9525">
            <a:solidFill>
              <a:schemeClr val="tx1"/>
            </a:solidFill>
            <a:miter lim="800000"/>
            <a:headEnd/>
            <a:tailEnd/>
          </a:ln>
        </p:spPr>
        <p:txBody>
          <a:bodyPr wrap="none" anchor="ctr"/>
          <a:lstStyle/>
          <a:p>
            <a:endParaRPr lang="en-US">
              <a:solidFill>
                <a:schemeClr val="tx1"/>
              </a:solidFill>
            </a:endParaRPr>
          </a:p>
        </p:txBody>
      </p:sp>
      <p:sp>
        <p:nvSpPr>
          <p:cNvPr id="21516" name="Text Box 22"/>
          <p:cNvSpPr txBox="1">
            <a:spLocks noChangeArrowheads="1"/>
          </p:cNvSpPr>
          <p:nvPr/>
        </p:nvSpPr>
        <p:spPr bwMode="auto">
          <a:xfrm>
            <a:off x="533400" y="5638800"/>
            <a:ext cx="2743200" cy="296863"/>
          </a:xfrm>
          <a:prstGeom prst="rect">
            <a:avLst/>
          </a:prstGeom>
          <a:solidFill>
            <a:srgbClr val="CCFFCC"/>
          </a:solidFill>
          <a:ln w="9525">
            <a:noFill/>
            <a:miter lim="800000"/>
            <a:headEnd/>
            <a:tailEnd/>
          </a:ln>
        </p:spPr>
        <p:txBody>
          <a:bodyPr lIns="18000" tIns="10800" rIns="18000" bIns="10800">
            <a:spAutoFit/>
          </a:bodyPr>
          <a:lstStyle/>
          <a:p>
            <a:r>
              <a:rPr lang="fr-CH" sz="1800" b="0">
                <a:solidFill>
                  <a:schemeClr val="bg2"/>
                </a:solidFill>
                <a:latin typeface="Arial" charset="0"/>
                <a:ea typeface="MS PGothic" pitchFamily="34" charset="-128"/>
              </a:rPr>
              <a:t>Global Hg </a:t>
            </a:r>
            <a:r>
              <a:rPr lang="en-GB" sz="1800" b="0">
                <a:solidFill>
                  <a:schemeClr val="bg2"/>
                </a:solidFill>
                <a:latin typeface="Arial" charset="0"/>
                <a:ea typeface="MS PGothic" pitchFamily="34" charset="-128"/>
              </a:rPr>
              <a:t>assessments</a:t>
            </a:r>
          </a:p>
        </p:txBody>
      </p:sp>
      <p:sp>
        <p:nvSpPr>
          <p:cNvPr id="63511" name="AutoShape 23"/>
          <p:cNvSpPr>
            <a:spLocks noChangeArrowheads="1"/>
          </p:cNvSpPr>
          <p:nvPr/>
        </p:nvSpPr>
        <p:spPr bwMode="auto">
          <a:xfrm>
            <a:off x="7040563" y="4105275"/>
            <a:ext cx="358775" cy="358775"/>
          </a:xfrm>
          <a:prstGeom prst="star5">
            <a:avLst/>
          </a:prstGeom>
          <a:solidFill>
            <a:srgbClr val="FF0000"/>
          </a:solidFill>
          <a:ln w="9525">
            <a:solidFill>
              <a:srgbClr val="FF0000"/>
            </a:solidFill>
            <a:miter lim="800000"/>
            <a:headEnd/>
            <a:tailEnd/>
          </a:ln>
          <a:effectLst/>
        </p:spPr>
        <p:txBody>
          <a:bodyPr wrap="none" anchor="ctr"/>
          <a:lstStyle/>
          <a:p>
            <a:pPr>
              <a:defRPr/>
            </a:pPr>
            <a:endParaRPr lang="en-US">
              <a:solidFill>
                <a:schemeClr val="tx1"/>
              </a:solidFill>
            </a:endParaRPr>
          </a:p>
        </p:txBody>
      </p:sp>
      <p:sp>
        <p:nvSpPr>
          <p:cNvPr id="21518" name="Text Box 24"/>
          <p:cNvSpPr txBox="1">
            <a:spLocks noChangeArrowheads="1"/>
          </p:cNvSpPr>
          <p:nvPr/>
        </p:nvSpPr>
        <p:spPr bwMode="auto">
          <a:xfrm>
            <a:off x="395288" y="3789363"/>
            <a:ext cx="2259012" cy="396875"/>
          </a:xfrm>
          <a:prstGeom prst="rect">
            <a:avLst/>
          </a:prstGeom>
          <a:noFill/>
          <a:ln w="9525">
            <a:noFill/>
            <a:miter lim="800000"/>
            <a:headEnd/>
            <a:tailEnd/>
          </a:ln>
        </p:spPr>
        <p:txBody>
          <a:bodyPr wrap="none" lIns="91439" tIns="45719" rIns="91439" bIns="45719">
            <a:spAutoFit/>
          </a:bodyPr>
          <a:lstStyle/>
          <a:p>
            <a:r>
              <a:rPr lang="en-GB" sz="1000" b="0">
                <a:solidFill>
                  <a:schemeClr val="tx1"/>
                </a:solidFill>
                <a:latin typeface="Arial" charset="0"/>
                <a:ea typeface="MS PGothic" pitchFamily="34" charset="-128"/>
              </a:rPr>
              <a:t>GC = Governing Council</a:t>
            </a:r>
          </a:p>
          <a:p>
            <a:r>
              <a:rPr lang="en-GB" sz="1000" b="0">
                <a:solidFill>
                  <a:schemeClr val="tx1"/>
                </a:solidFill>
                <a:latin typeface="Arial" charset="0"/>
                <a:ea typeface="MS PGothic" pitchFamily="34" charset="-128"/>
              </a:rPr>
              <a:t>OEWG = Open-ended working group</a:t>
            </a:r>
          </a:p>
        </p:txBody>
      </p:sp>
      <p:grpSp>
        <p:nvGrpSpPr>
          <p:cNvPr id="21519" name="Group 25"/>
          <p:cNvGrpSpPr>
            <a:grpSpLocks/>
          </p:cNvGrpSpPr>
          <p:nvPr/>
        </p:nvGrpSpPr>
        <p:grpSpPr bwMode="auto">
          <a:xfrm>
            <a:off x="2514600" y="3043238"/>
            <a:ext cx="6556375" cy="358775"/>
            <a:chOff x="431" y="3203"/>
            <a:chExt cx="4989" cy="226"/>
          </a:xfrm>
        </p:grpSpPr>
        <p:sp>
          <p:nvSpPr>
            <p:cNvPr id="21540" name="Rectangle 26"/>
            <p:cNvSpPr>
              <a:spLocks noChangeArrowheads="1"/>
            </p:cNvSpPr>
            <p:nvPr/>
          </p:nvSpPr>
          <p:spPr bwMode="auto">
            <a:xfrm>
              <a:off x="431" y="3203"/>
              <a:ext cx="998" cy="226"/>
            </a:xfrm>
            <a:prstGeom prst="rect">
              <a:avLst/>
            </a:prstGeom>
            <a:solidFill>
              <a:schemeClr val="accent1"/>
            </a:solidFill>
            <a:ln w="9525">
              <a:solidFill>
                <a:schemeClr val="tx1"/>
              </a:solidFill>
              <a:miter lim="800000"/>
              <a:headEnd/>
              <a:tailEnd/>
            </a:ln>
          </p:spPr>
          <p:txBody>
            <a:bodyPr wrap="none" lIns="91439" tIns="45719" rIns="91439" bIns="45719" anchor="ctr"/>
            <a:lstStyle/>
            <a:p>
              <a:pPr algn="ctr"/>
              <a:r>
                <a:rPr lang="fr-CH" sz="1800" b="0">
                  <a:solidFill>
                    <a:schemeClr val="tx1"/>
                  </a:solidFill>
                  <a:latin typeface="Arial" charset="0"/>
                  <a:ea typeface="MS PGothic" pitchFamily="34" charset="-128"/>
                </a:rPr>
                <a:t>2009</a:t>
              </a:r>
              <a:endParaRPr lang="en-US" sz="1800" b="0">
                <a:solidFill>
                  <a:schemeClr val="tx1"/>
                </a:solidFill>
                <a:latin typeface="Arial" charset="0"/>
                <a:ea typeface="MS PGothic" pitchFamily="34" charset="-128"/>
              </a:endParaRPr>
            </a:p>
          </p:txBody>
        </p:sp>
        <p:sp>
          <p:nvSpPr>
            <p:cNvPr id="21541" name="Rectangle 27"/>
            <p:cNvSpPr>
              <a:spLocks noChangeArrowheads="1"/>
            </p:cNvSpPr>
            <p:nvPr/>
          </p:nvSpPr>
          <p:spPr bwMode="auto">
            <a:xfrm>
              <a:off x="1429" y="3203"/>
              <a:ext cx="998" cy="226"/>
            </a:xfrm>
            <a:prstGeom prst="rect">
              <a:avLst/>
            </a:prstGeom>
            <a:solidFill>
              <a:schemeClr val="accent1"/>
            </a:solidFill>
            <a:ln w="9525">
              <a:solidFill>
                <a:schemeClr val="tx1"/>
              </a:solidFill>
              <a:miter lim="800000"/>
              <a:headEnd/>
              <a:tailEnd/>
            </a:ln>
          </p:spPr>
          <p:txBody>
            <a:bodyPr wrap="none" lIns="91439" tIns="45719" rIns="91439" bIns="45719" anchor="ctr"/>
            <a:lstStyle/>
            <a:p>
              <a:pPr algn="ctr"/>
              <a:r>
                <a:rPr lang="fr-CH" sz="1800" b="0">
                  <a:solidFill>
                    <a:schemeClr val="tx1"/>
                  </a:solidFill>
                  <a:latin typeface="Arial" charset="0"/>
                  <a:ea typeface="MS PGothic" pitchFamily="34" charset="-128"/>
                </a:rPr>
                <a:t>2010</a:t>
              </a:r>
              <a:endParaRPr lang="en-US" sz="1800" b="0">
                <a:solidFill>
                  <a:schemeClr val="tx1"/>
                </a:solidFill>
                <a:latin typeface="Arial" charset="0"/>
                <a:ea typeface="MS PGothic" pitchFamily="34" charset="-128"/>
              </a:endParaRPr>
            </a:p>
          </p:txBody>
        </p:sp>
        <p:sp>
          <p:nvSpPr>
            <p:cNvPr id="21542" name="Rectangle 28"/>
            <p:cNvSpPr>
              <a:spLocks noChangeArrowheads="1"/>
            </p:cNvSpPr>
            <p:nvPr/>
          </p:nvSpPr>
          <p:spPr bwMode="auto">
            <a:xfrm>
              <a:off x="2426" y="3203"/>
              <a:ext cx="998" cy="226"/>
            </a:xfrm>
            <a:prstGeom prst="rect">
              <a:avLst/>
            </a:prstGeom>
            <a:solidFill>
              <a:schemeClr val="accent1"/>
            </a:solidFill>
            <a:ln w="9525">
              <a:solidFill>
                <a:schemeClr val="tx1"/>
              </a:solidFill>
              <a:miter lim="800000"/>
              <a:headEnd/>
              <a:tailEnd/>
            </a:ln>
          </p:spPr>
          <p:txBody>
            <a:bodyPr wrap="none" lIns="91439" tIns="45719" rIns="91439" bIns="45719" anchor="ctr"/>
            <a:lstStyle/>
            <a:p>
              <a:pPr algn="ctr"/>
              <a:r>
                <a:rPr lang="fr-CH" sz="1800" b="0">
                  <a:solidFill>
                    <a:schemeClr val="tx1"/>
                  </a:solidFill>
                  <a:latin typeface="Arial" charset="0"/>
                  <a:ea typeface="MS PGothic" pitchFamily="34" charset="-128"/>
                </a:rPr>
                <a:t>2011</a:t>
              </a:r>
              <a:endParaRPr lang="en-US" sz="1800" b="0">
                <a:solidFill>
                  <a:schemeClr val="tx1"/>
                </a:solidFill>
                <a:latin typeface="Arial" charset="0"/>
                <a:ea typeface="MS PGothic" pitchFamily="34" charset="-128"/>
              </a:endParaRPr>
            </a:p>
          </p:txBody>
        </p:sp>
        <p:sp>
          <p:nvSpPr>
            <p:cNvPr id="21543" name="Rectangle 29"/>
            <p:cNvSpPr>
              <a:spLocks noChangeArrowheads="1"/>
            </p:cNvSpPr>
            <p:nvPr/>
          </p:nvSpPr>
          <p:spPr bwMode="auto">
            <a:xfrm>
              <a:off x="3424" y="3203"/>
              <a:ext cx="998" cy="226"/>
            </a:xfrm>
            <a:prstGeom prst="rect">
              <a:avLst/>
            </a:prstGeom>
            <a:solidFill>
              <a:schemeClr val="accent1"/>
            </a:solidFill>
            <a:ln w="9525">
              <a:solidFill>
                <a:schemeClr val="tx1"/>
              </a:solidFill>
              <a:miter lim="800000"/>
              <a:headEnd/>
              <a:tailEnd/>
            </a:ln>
          </p:spPr>
          <p:txBody>
            <a:bodyPr wrap="none" lIns="91439" tIns="45719" rIns="91439" bIns="45719" anchor="ctr"/>
            <a:lstStyle/>
            <a:p>
              <a:pPr algn="ctr"/>
              <a:r>
                <a:rPr lang="fr-CH" sz="1800" b="0">
                  <a:solidFill>
                    <a:schemeClr val="tx1"/>
                  </a:solidFill>
                  <a:latin typeface="Arial" charset="0"/>
                  <a:ea typeface="MS PGothic" pitchFamily="34" charset="-128"/>
                </a:rPr>
                <a:t>2012</a:t>
              </a:r>
              <a:endParaRPr lang="en-US" sz="1800" b="0">
                <a:solidFill>
                  <a:schemeClr val="tx1"/>
                </a:solidFill>
                <a:latin typeface="Arial" charset="0"/>
                <a:ea typeface="MS PGothic" pitchFamily="34" charset="-128"/>
              </a:endParaRPr>
            </a:p>
          </p:txBody>
        </p:sp>
        <p:sp>
          <p:nvSpPr>
            <p:cNvPr id="21544" name="Rectangle 30"/>
            <p:cNvSpPr>
              <a:spLocks noChangeArrowheads="1"/>
            </p:cNvSpPr>
            <p:nvPr/>
          </p:nvSpPr>
          <p:spPr bwMode="auto">
            <a:xfrm>
              <a:off x="4422" y="3203"/>
              <a:ext cx="998" cy="226"/>
            </a:xfrm>
            <a:prstGeom prst="rect">
              <a:avLst/>
            </a:prstGeom>
            <a:solidFill>
              <a:schemeClr val="accent1"/>
            </a:solidFill>
            <a:ln w="9525">
              <a:solidFill>
                <a:schemeClr val="tx1"/>
              </a:solidFill>
              <a:miter lim="800000"/>
              <a:headEnd/>
              <a:tailEnd/>
            </a:ln>
          </p:spPr>
          <p:txBody>
            <a:bodyPr wrap="none" lIns="91439" tIns="45719" rIns="91439" bIns="45719" anchor="ctr"/>
            <a:lstStyle/>
            <a:p>
              <a:pPr algn="ctr"/>
              <a:r>
                <a:rPr lang="fr-CH" sz="1800" b="0">
                  <a:solidFill>
                    <a:schemeClr val="tx1"/>
                  </a:solidFill>
                  <a:latin typeface="Arial" charset="0"/>
                  <a:ea typeface="MS PGothic" pitchFamily="34" charset="-128"/>
                </a:rPr>
                <a:t>2013</a:t>
              </a:r>
              <a:endParaRPr lang="en-US" sz="1800" b="0">
                <a:solidFill>
                  <a:schemeClr val="tx1"/>
                </a:solidFill>
                <a:latin typeface="Arial" charset="0"/>
                <a:ea typeface="MS PGothic" pitchFamily="34" charset="-128"/>
              </a:endParaRPr>
            </a:p>
          </p:txBody>
        </p:sp>
      </p:grpSp>
      <p:sp>
        <p:nvSpPr>
          <p:cNvPr id="21520" name="Text Box 31"/>
          <p:cNvSpPr txBox="1">
            <a:spLocks noChangeArrowheads="1"/>
          </p:cNvSpPr>
          <p:nvPr/>
        </p:nvSpPr>
        <p:spPr bwMode="auto">
          <a:xfrm>
            <a:off x="3954463" y="1920875"/>
            <a:ext cx="1154112" cy="581025"/>
          </a:xfrm>
          <a:prstGeom prst="rect">
            <a:avLst/>
          </a:prstGeom>
          <a:noFill/>
          <a:ln w="9525">
            <a:noFill/>
            <a:miter lim="800000"/>
            <a:headEnd/>
            <a:tailEnd/>
          </a:ln>
        </p:spPr>
        <p:txBody>
          <a:bodyPr lIns="18000" tIns="45719" rIns="18000" bIns="45719">
            <a:spAutoFit/>
          </a:bodyPr>
          <a:lstStyle/>
          <a:p>
            <a:pPr algn="ctr"/>
            <a:r>
              <a:rPr lang="fr-CH" sz="1600" b="0" i="1">
                <a:solidFill>
                  <a:schemeClr val="tx1"/>
                </a:solidFill>
                <a:latin typeface="Arial" charset="0"/>
                <a:ea typeface="MS PGothic" pitchFamily="34" charset="-128"/>
              </a:rPr>
              <a:t>INC1 Sweden</a:t>
            </a:r>
            <a:endParaRPr lang="en-US" sz="1600" b="0" i="1">
              <a:solidFill>
                <a:schemeClr val="tx1"/>
              </a:solidFill>
              <a:latin typeface="Arial" charset="0"/>
              <a:ea typeface="MS PGothic" pitchFamily="34" charset="-128"/>
            </a:endParaRPr>
          </a:p>
        </p:txBody>
      </p:sp>
      <p:sp>
        <p:nvSpPr>
          <p:cNvPr id="21521" name="Text Box 32"/>
          <p:cNvSpPr txBox="1">
            <a:spLocks noChangeArrowheads="1"/>
          </p:cNvSpPr>
          <p:nvPr/>
        </p:nvSpPr>
        <p:spPr bwMode="auto">
          <a:xfrm>
            <a:off x="4875213" y="1577975"/>
            <a:ext cx="862012" cy="581025"/>
          </a:xfrm>
          <a:prstGeom prst="rect">
            <a:avLst/>
          </a:prstGeom>
          <a:noFill/>
          <a:ln w="9525">
            <a:noFill/>
            <a:miter lim="800000"/>
            <a:headEnd/>
            <a:tailEnd/>
          </a:ln>
        </p:spPr>
        <p:txBody>
          <a:bodyPr lIns="18000" tIns="45719" rIns="18000" bIns="45719">
            <a:spAutoFit/>
          </a:bodyPr>
          <a:lstStyle/>
          <a:p>
            <a:pPr algn="ctr"/>
            <a:r>
              <a:rPr lang="fr-CH" sz="1600" b="0" i="1">
                <a:solidFill>
                  <a:schemeClr val="tx1"/>
                </a:solidFill>
                <a:latin typeface="Arial" charset="0"/>
                <a:ea typeface="MS PGothic" pitchFamily="34" charset="-128"/>
              </a:rPr>
              <a:t>INC2 Japan</a:t>
            </a:r>
            <a:endParaRPr lang="en-US" sz="1600" b="0" i="1">
              <a:solidFill>
                <a:schemeClr val="tx1"/>
              </a:solidFill>
              <a:latin typeface="Arial" charset="0"/>
              <a:ea typeface="MS PGothic" pitchFamily="34" charset="-128"/>
            </a:endParaRPr>
          </a:p>
        </p:txBody>
      </p:sp>
      <p:sp>
        <p:nvSpPr>
          <p:cNvPr id="21522" name="Text Box 33"/>
          <p:cNvSpPr txBox="1">
            <a:spLocks noChangeArrowheads="1"/>
          </p:cNvSpPr>
          <p:nvPr/>
        </p:nvSpPr>
        <p:spPr bwMode="auto">
          <a:xfrm>
            <a:off x="5867400" y="1806575"/>
            <a:ext cx="609600" cy="581025"/>
          </a:xfrm>
          <a:prstGeom prst="rect">
            <a:avLst/>
          </a:prstGeom>
          <a:noFill/>
          <a:ln w="9525">
            <a:noFill/>
            <a:miter lim="800000"/>
            <a:headEnd/>
            <a:tailEnd/>
          </a:ln>
        </p:spPr>
        <p:txBody>
          <a:bodyPr wrap="none" lIns="18000" tIns="45719" rIns="18000" bIns="45719">
            <a:spAutoFit/>
          </a:bodyPr>
          <a:lstStyle/>
          <a:p>
            <a:pPr algn="ctr"/>
            <a:r>
              <a:rPr lang="fr-CH" sz="1600" b="0" i="1">
                <a:solidFill>
                  <a:schemeClr val="tx1"/>
                </a:solidFill>
                <a:latin typeface="Arial" charset="0"/>
                <a:ea typeface="MS PGothic" pitchFamily="34" charset="-128"/>
              </a:rPr>
              <a:t>INC3 </a:t>
            </a:r>
          </a:p>
          <a:p>
            <a:pPr algn="ctr"/>
            <a:r>
              <a:rPr lang="fr-CH" sz="1600" b="0" i="1">
                <a:solidFill>
                  <a:schemeClr val="tx1"/>
                </a:solidFill>
                <a:latin typeface="Arial" charset="0"/>
                <a:ea typeface="MS PGothic" pitchFamily="34" charset="-128"/>
              </a:rPr>
              <a:t>Kenya</a:t>
            </a:r>
            <a:endParaRPr lang="en-US" sz="1600" b="0" i="1">
              <a:solidFill>
                <a:schemeClr val="tx1"/>
              </a:solidFill>
              <a:latin typeface="Arial" charset="0"/>
              <a:ea typeface="MS PGothic" pitchFamily="34" charset="-128"/>
            </a:endParaRPr>
          </a:p>
        </p:txBody>
      </p:sp>
      <p:sp>
        <p:nvSpPr>
          <p:cNvPr id="21523" name="Text Box 34"/>
          <p:cNvSpPr txBox="1">
            <a:spLocks noChangeArrowheads="1"/>
          </p:cNvSpPr>
          <p:nvPr/>
        </p:nvSpPr>
        <p:spPr bwMode="auto">
          <a:xfrm>
            <a:off x="6629400" y="1879600"/>
            <a:ext cx="954088" cy="482600"/>
          </a:xfrm>
          <a:prstGeom prst="rect">
            <a:avLst/>
          </a:prstGeom>
          <a:noFill/>
          <a:ln w="9525">
            <a:noFill/>
            <a:miter lim="800000"/>
            <a:headEnd/>
            <a:tailEnd/>
          </a:ln>
        </p:spPr>
        <p:txBody>
          <a:bodyPr lIns="18000" tIns="45719" rIns="18000" bIns="45719">
            <a:spAutoFit/>
          </a:bodyPr>
          <a:lstStyle/>
          <a:p>
            <a:pPr algn="ctr">
              <a:lnSpc>
                <a:spcPct val="80000"/>
              </a:lnSpc>
              <a:spcBef>
                <a:spcPct val="20000"/>
              </a:spcBef>
              <a:buClr>
                <a:schemeClr val="hlink"/>
              </a:buClr>
              <a:buSzPct val="90000"/>
            </a:pPr>
            <a:r>
              <a:rPr lang="fr-CH" sz="1600" b="0" i="1">
                <a:solidFill>
                  <a:schemeClr val="tx1"/>
                </a:solidFill>
                <a:latin typeface="Arial" charset="0"/>
                <a:ea typeface="MS PGothic" pitchFamily="34" charset="-128"/>
              </a:rPr>
              <a:t>INC4 Uruguay</a:t>
            </a:r>
            <a:endParaRPr lang="en-US" sz="1600" b="0" i="1">
              <a:solidFill>
                <a:schemeClr val="tx1"/>
              </a:solidFill>
              <a:latin typeface="Arial" charset="0"/>
              <a:ea typeface="MS PGothic" pitchFamily="34" charset="-128"/>
            </a:endParaRPr>
          </a:p>
        </p:txBody>
      </p:sp>
      <p:sp>
        <p:nvSpPr>
          <p:cNvPr id="21524" name="Text Box 35"/>
          <p:cNvSpPr txBox="1">
            <a:spLocks noChangeArrowheads="1"/>
          </p:cNvSpPr>
          <p:nvPr/>
        </p:nvSpPr>
        <p:spPr bwMode="auto">
          <a:xfrm>
            <a:off x="7783513" y="2076450"/>
            <a:ext cx="746125" cy="511175"/>
          </a:xfrm>
          <a:prstGeom prst="rect">
            <a:avLst/>
          </a:prstGeom>
          <a:solidFill>
            <a:schemeClr val="accent1">
              <a:alpha val="74901"/>
            </a:schemeClr>
          </a:solidFill>
          <a:ln w="9525">
            <a:noFill/>
            <a:miter lim="800000"/>
            <a:headEnd/>
            <a:tailEnd/>
          </a:ln>
        </p:spPr>
        <p:txBody>
          <a:bodyPr wrap="none" lIns="18000" tIns="10800" rIns="18000" bIns="10800">
            <a:spAutoFit/>
          </a:bodyPr>
          <a:lstStyle/>
          <a:p>
            <a:pPr algn="ctr"/>
            <a:r>
              <a:rPr lang="fr-CH" sz="1600" b="0" i="1">
                <a:solidFill>
                  <a:schemeClr val="tx1"/>
                </a:solidFill>
                <a:latin typeface="Arial" charset="0"/>
                <a:ea typeface="MS PGothic" pitchFamily="34" charset="-128"/>
              </a:rPr>
              <a:t>INC5</a:t>
            </a:r>
          </a:p>
          <a:p>
            <a:pPr algn="ctr"/>
            <a:r>
              <a:rPr lang="fr-CH" sz="1600" b="0" i="1">
                <a:solidFill>
                  <a:schemeClr val="tx1"/>
                </a:solidFill>
                <a:latin typeface="Arial" charset="0"/>
                <a:ea typeface="MS PGothic" pitchFamily="34" charset="-128"/>
              </a:rPr>
              <a:t>Geneva</a:t>
            </a:r>
            <a:endParaRPr lang="en-US" sz="1600" b="0" i="1">
              <a:solidFill>
                <a:schemeClr val="tx1"/>
              </a:solidFill>
              <a:latin typeface="Arial" charset="0"/>
              <a:ea typeface="MS PGothic" pitchFamily="34" charset="-128"/>
            </a:endParaRPr>
          </a:p>
        </p:txBody>
      </p:sp>
      <p:sp>
        <p:nvSpPr>
          <p:cNvPr id="63524" name="Text Box 36"/>
          <p:cNvSpPr txBox="1">
            <a:spLocks noChangeArrowheads="1"/>
          </p:cNvSpPr>
          <p:nvPr/>
        </p:nvSpPr>
        <p:spPr bwMode="auto">
          <a:xfrm>
            <a:off x="6781800" y="1295400"/>
            <a:ext cx="2209800" cy="511175"/>
          </a:xfrm>
          <a:prstGeom prst="rect">
            <a:avLst/>
          </a:prstGeom>
          <a:solidFill>
            <a:schemeClr val="accent1">
              <a:alpha val="74001"/>
            </a:schemeClr>
          </a:solidFill>
          <a:ln w="9525">
            <a:noFill/>
            <a:miter lim="800000"/>
            <a:headEnd/>
            <a:tailEnd/>
          </a:ln>
          <a:effectLst/>
        </p:spPr>
        <p:txBody>
          <a:bodyPr lIns="18000" tIns="10800" rIns="18000" bIns="10800">
            <a:spAutoFit/>
          </a:bodyPr>
          <a:lstStyle/>
          <a:p>
            <a:pPr algn="r">
              <a:defRPr/>
            </a:pPr>
            <a:r>
              <a:rPr lang="en-GB" sz="1600" b="0">
                <a:solidFill>
                  <a:srgbClr val="FFFF00"/>
                </a:solidFill>
                <a:effectLst>
                  <a:outerShdw blurRad="38100" dist="38100" dir="2700000" algn="tl">
                    <a:srgbClr val="000000"/>
                  </a:outerShdw>
                </a:effectLst>
                <a:latin typeface="Arial" charset="0"/>
                <a:ea typeface="MS PGothic" pitchFamily="34" charset="-128"/>
              </a:rPr>
              <a:t>Diplomatic Conference, Japan</a:t>
            </a:r>
            <a:r>
              <a:rPr lang="fr-CH" sz="1600" b="0">
                <a:solidFill>
                  <a:srgbClr val="FFFF00"/>
                </a:solidFill>
                <a:effectLst>
                  <a:outerShdw blurRad="38100" dist="38100" dir="2700000" algn="tl">
                    <a:srgbClr val="000000"/>
                  </a:outerShdw>
                </a:effectLst>
                <a:latin typeface="Arial" charset="0"/>
                <a:ea typeface="MS PGothic" pitchFamily="34" charset="-128"/>
              </a:rPr>
              <a:t>, 2013</a:t>
            </a:r>
            <a:endParaRPr lang="en-US" sz="1600" b="0">
              <a:solidFill>
                <a:srgbClr val="FFFF00"/>
              </a:solidFill>
              <a:effectLst>
                <a:outerShdw blurRad="38100" dist="38100" dir="2700000" algn="tl">
                  <a:srgbClr val="000000"/>
                </a:outerShdw>
              </a:effectLst>
              <a:latin typeface="Arial" charset="0"/>
              <a:ea typeface="MS PGothic" pitchFamily="34" charset="-128"/>
            </a:endParaRPr>
          </a:p>
        </p:txBody>
      </p:sp>
      <p:sp>
        <p:nvSpPr>
          <p:cNvPr id="21526" name="Text Box 37"/>
          <p:cNvSpPr txBox="1">
            <a:spLocks noChangeArrowheads="1"/>
          </p:cNvSpPr>
          <p:nvPr/>
        </p:nvSpPr>
        <p:spPr bwMode="auto">
          <a:xfrm>
            <a:off x="3268663" y="4321175"/>
            <a:ext cx="1028700" cy="585788"/>
          </a:xfrm>
          <a:prstGeom prst="rect">
            <a:avLst/>
          </a:prstGeom>
          <a:noFill/>
          <a:ln w="9525">
            <a:noFill/>
            <a:miter lim="800000"/>
            <a:headEnd/>
            <a:tailEnd/>
          </a:ln>
        </p:spPr>
        <p:txBody>
          <a:bodyPr lIns="18000" tIns="45719" rIns="18000" bIns="45719">
            <a:spAutoFit/>
          </a:bodyPr>
          <a:lstStyle/>
          <a:p>
            <a:r>
              <a:rPr lang="fr-CH" sz="1600" i="1">
                <a:solidFill>
                  <a:srgbClr val="100274"/>
                </a:solidFill>
                <a:latin typeface="Arial" charset="0"/>
                <a:ea typeface="MS PGothic" pitchFamily="34" charset="-128"/>
              </a:rPr>
              <a:t>UNEP GC </a:t>
            </a:r>
          </a:p>
          <a:p>
            <a:r>
              <a:rPr lang="fr-CH" sz="1600" i="1">
                <a:solidFill>
                  <a:srgbClr val="100274"/>
                </a:solidFill>
                <a:latin typeface="Arial" charset="0"/>
                <a:ea typeface="MS PGothic" pitchFamily="34" charset="-128"/>
              </a:rPr>
              <a:t>decisions</a:t>
            </a:r>
            <a:endParaRPr lang="en-US" sz="1600" i="1">
              <a:solidFill>
                <a:srgbClr val="100274"/>
              </a:solidFill>
              <a:latin typeface="Arial" charset="0"/>
              <a:ea typeface="MS PGothic" pitchFamily="34" charset="-128"/>
            </a:endParaRPr>
          </a:p>
        </p:txBody>
      </p:sp>
      <p:sp>
        <p:nvSpPr>
          <p:cNvPr id="21527" name="AutoShape 38"/>
          <p:cNvSpPr>
            <a:spLocks noChangeArrowheads="1"/>
          </p:cNvSpPr>
          <p:nvPr/>
        </p:nvSpPr>
        <p:spPr bwMode="auto">
          <a:xfrm>
            <a:off x="4365625" y="2536825"/>
            <a:ext cx="206375" cy="474663"/>
          </a:xfrm>
          <a:prstGeom prst="downArrow">
            <a:avLst>
              <a:gd name="adj1" fmla="val 50000"/>
              <a:gd name="adj2" fmla="val 57500"/>
            </a:avLst>
          </a:prstGeom>
          <a:solidFill>
            <a:schemeClr val="accent1"/>
          </a:solidFill>
          <a:ln w="9525">
            <a:solidFill>
              <a:schemeClr val="tx1"/>
            </a:solidFill>
            <a:miter lim="800000"/>
            <a:headEnd/>
            <a:tailEnd/>
          </a:ln>
        </p:spPr>
        <p:txBody>
          <a:bodyPr wrap="none" anchor="ctr"/>
          <a:lstStyle/>
          <a:p>
            <a:endParaRPr lang="en-US">
              <a:solidFill>
                <a:schemeClr val="tx1"/>
              </a:solidFill>
            </a:endParaRPr>
          </a:p>
        </p:txBody>
      </p:sp>
      <p:sp>
        <p:nvSpPr>
          <p:cNvPr id="21528" name="AutoShape 39"/>
          <p:cNvSpPr>
            <a:spLocks noChangeArrowheads="1"/>
          </p:cNvSpPr>
          <p:nvPr/>
        </p:nvSpPr>
        <p:spPr bwMode="auto">
          <a:xfrm>
            <a:off x="5149850" y="2263775"/>
            <a:ext cx="244475" cy="754063"/>
          </a:xfrm>
          <a:prstGeom prst="downArrow">
            <a:avLst>
              <a:gd name="adj1" fmla="val 50000"/>
              <a:gd name="adj2" fmla="val 77110"/>
            </a:avLst>
          </a:prstGeom>
          <a:solidFill>
            <a:schemeClr val="accent1"/>
          </a:solidFill>
          <a:ln w="9525">
            <a:solidFill>
              <a:schemeClr val="tx1"/>
            </a:solidFill>
            <a:miter lim="800000"/>
            <a:headEnd/>
            <a:tailEnd/>
          </a:ln>
        </p:spPr>
        <p:txBody>
          <a:bodyPr wrap="none" anchor="ctr"/>
          <a:lstStyle/>
          <a:p>
            <a:endParaRPr lang="en-US">
              <a:solidFill>
                <a:schemeClr val="tx1"/>
              </a:solidFill>
            </a:endParaRPr>
          </a:p>
        </p:txBody>
      </p:sp>
      <p:sp>
        <p:nvSpPr>
          <p:cNvPr id="21529" name="AutoShape 40"/>
          <p:cNvSpPr>
            <a:spLocks noChangeArrowheads="1"/>
          </p:cNvSpPr>
          <p:nvPr/>
        </p:nvSpPr>
        <p:spPr bwMode="auto">
          <a:xfrm>
            <a:off x="6083300" y="2378075"/>
            <a:ext cx="215900" cy="647700"/>
          </a:xfrm>
          <a:prstGeom prst="downArrow">
            <a:avLst>
              <a:gd name="adj1" fmla="val 50000"/>
              <a:gd name="adj2" fmla="val 75000"/>
            </a:avLst>
          </a:prstGeom>
          <a:solidFill>
            <a:schemeClr val="accent1"/>
          </a:solidFill>
          <a:ln w="9525">
            <a:solidFill>
              <a:schemeClr val="tx1"/>
            </a:solidFill>
            <a:miter lim="800000"/>
            <a:headEnd/>
            <a:tailEnd/>
          </a:ln>
        </p:spPr>
        <p:txBody>
          <a:bodyPr wrap="none" anchor="ctr"/>
          <a:lstStyle/>
          <a:p>
            <a:endParaRPr lang="en-US">
              <a:solidFill>
                <a:schemeClr val="tx1"/>
              </a:solidFill>
            </a:endParaRPr>
          </a:p>
        </p:txBody>
      </p:sp>
      <p:sp>
        <p:nvSpPr>
          <p:cNvPr id="21530" name="AutoShape 41"/>
          <p:cNvSpPr>
            <a:spLocks noChangeArrowheads="1"/>
          </p:cNvSpPr>
          <p:nvPr/>
        </p:nvSpPr>
        <p:spPr bwMode="auto">
          <a:xfrm>
            <a:off x="6985000" y="2387600"/>
            <a:ext cx="188913" cy="604838"/>
          </a:xfrm>
          <a:prstGeom prst="downArrow">
            <a:avLst>
              <a:gd name="adj1" fmla="val 50000"/>
              <a:gd name="adj2" fmla="val 41903"/>
            </a:avLst>
          </a:prstGeom>
          <a:solidFill>
            <a:schemeClr val="accent1"/>
          </a:solidFill>
          <a:ln w="9525">
            <a:solidFill>
              <a:schemeClr val="tx1"/>
            </a:solidFill>
            <a:miter lim="800000"/>
            <a:headEnd/>
            <a:tailEnd/>
          </a:ln>
        </p:spPr>
        <p:txBody>
          <a:bodyPr wrap="none" anchor="ctr"/>
          <a:lstStyle/>
          <a:p>
            <a:endParaRPr lang="en-US">
              <a:solidFill>
                <a:schemeClr val="tx1"/>
              </a:solidFill>
            </a:endParaRPr>
          </a:p>
        </p:txBody>
      </p:sp>
      <p:sp>
        <p:nvSpPr>
          <p:cNvPr id="21531" name="AutoShape 42"/>
          <p:cNvSpPr>
            <a:spLocks noChangeArrowheads="1"/>
          </p:cNvSpPr>
          <p:nvPr/>
        </p:nvSpPr>
        <p:spPr bwMode="auto">
          <a:xfrm>
            <a:off x="7772400" y="2622550"/>
            <a:ext cx="215900" cy="360363"/>
          </a:xfrm>
          <a:prstGeom prst="downArrow">
            <a:avLst>
              <a:gd name="adj1" fmla="val 50000"/>
              <a:gd name="adj2" fmla="val 41728"/>
            </a:avLst>
          </a:prstGeom>
          <a:solidFill>
            <a:schemeClr val="accent1"/>
          </a:solidFill>
          <a:ln w="9525">
            <a:solidFill>
              <a:schemeClr val="tx1"/>
            </a:solidFill>
            <a:miter lim="800000"/>
            <a:headEnd/>
            <a:tailEnd/>
          </a:ln>
        </p:spPr>
        <p:txBody>
          <a:bodyPr wrap="none" anchor="ctr"/>
          <a:lstStyle/>
          <a:p>
            <a:endParaRPr lang="en-US">
              <a:solidFill>
                <a:schemeClr val="tx1"/>
              </a:solidFill>
            </a:endParaRPr>
          </a:p>
        </p:txBody>
      </p:sp>
      <p:sp>
        <p:nvSpPr>
          <p:cNvPr id="21532" name="AutoShape 43"/>
          <p:cNvSpPr>
            <a:spLocks noChangeArrowheads="1"/>
          </p:cNvSpPr>
          <p:nvPr/>
        </p:nvSpPr>
        <p:spPr bwMode="auto">
          <a:xfrm>
            <a:off x="8755063" y="1920875"/>
            <a:ext cx="236537" cy="1073150"/>
          </a:xfrm>
          <a:prstGeom prst="downArrow">
            <a:avLst>
              <a:gd name="adj1" fmla="val 50000"/>
              <a:gd name="adj2" fmla="val 108466"/>
            </a:avLst>
          </a:prstGeom>
          <a:solidFill>
            <a:schemeClr val="accent1"/>
          </a:solidFill>
          <a:ln w="9525">
            <a:solidFill>
              <a:schemeClr val="tx1"/>
            </a:solidFill>
            <a:miter lim="800000"/>
            <a:headEnd/>
            <a:tailEnd/>
          </a:ln>
        </p:spPr>
        <p:txBody>
          <a:bodyPr wrap="none" anchor="ctr"/>
          <a:lstStyle/>
          <a:p>
            <a:endParaRPr lang="en-US">
              <a:solidFill>
                <a:schemeClr val="tx1"/>
              </a:solidFill>
            </a:endParaRPr>
          </a:p>
        </p:txBody>
      </p:sp>
      <p:sp>
        <p:nvSpPr>
          <p:cNvPr id="21533" name="AutoShape 45"/>
          <p:cNvSpPr>
            <a:spLocks noChangeArrowheads="1"/>
          </p:cNvSpPr>
          <p:nvPr/>
        </p:nvSpPr>
        <p:spPr bwMode="auto">
          <a:xfrm>
            <a:off x="3543300" y="5349875"/>
            <a:ext cx="5527675" cy="1233488"/>
          </a:xfrm>
          <a:prstGeom prst="rightArrow">
            <a:avLst>
              <a:gd name="adj1" fmla="val 50000"/>
              <a:gd name="adj2" fmla="val 109336"/>
            </a:avLst>
          </a:prstGeom>
          <a:solidFill>
            <a:srgbClr val="FF99CC"/>
          </a:solidFill>
          <a:ln w="9525">
            <a:solidFill>
              <a:schemeClr val="tx1"/>
            </a:solidFill>
            <a:miter lim="800000"/>
            <a:headEnd/>
            <a:tailEnd/>
          </a:ln>
        </p:spPr>
        <p:txBody>
          <a:bodyPr wrap="none" lIns="91439" tIns="45719" rIns="91439" bIns="45719" anchor="ctr"/>
          <a:lstStyle/>
          <a:p>
            <a:pPr algn="ctr" rtl="1"/>
            <a:r>
              <a:rPr lang="en-GB" sz="2500">
                <a:solidFill>
                  <a:srgbClr val="100274"/>
                </a:solidFill>
                <a:latin typeface="Arial" charset="0"/>
                <a:ea typeface="MS PGothic" pitchFamily="34" charset="-128"/>
              </a:rPr>
              <a:t>Global Mercury Partnership</a:t>
            </a:r>
          </a:p>
        </p:txBody>
      </p:sp>
      <p:sp>
        <p:nvSpPr>
          <p:cNvPr id="21534" name="AutoShape 46"/>
          <p:cNvSpPr>
            <a:spLocks noChangeArrowheads="1"/>
          </p:cNvSpPr>
          <p:nvPr/>
        </p:nvSpPr>
        <p:spPr bwMode="auto">
          <a:xfrm rot="16271237" flipV="1">
            <a:off x="4468813" y="4284663"/>
            <a:ext cx="411162" cy="481012"/>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92D050"/>
          </a:solidFill>
          <a:ln w="9525">
            <a:solidFill>
              <a:schemeClr val="tx2"/>
            </a:solidFill>
            <a:miter lim="800000"/>
            <a:headEnd/>
            <a:tailEnd/>
          </a:ln>
        </p:spPr>
        <p:txBody>
          <a:bodyPr wrap="none" anchor="ctr"/>
          <a:lstStyle/>
          <a:p>
            <a:endParaRPr lang="en-US"/>
          </a:p>
        </p:txBody>
      </p:sp>
      <p:sp>
        <p:nvSpPr>
          <p:cNvPr id="21535" name="AutoShape 47"/>
          <p:cNvSpPr>
            <a:spLocks noChangeArrowheads="1"/>
          </p:cNvSpPr>
          <p:nvPr/>
        </p:nvSpPr>
        <p:spPr bwMode="auto">
          <a:xfrm rot="21551085" flipV="1">
            <a:off x="3063875" y="4732338"/>
            <a:ext cx="477838" cy="16446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92D050"/>
          </a:solidFill>
          <a:ln w="9525">
            <a:solidFill>
              <a:schemeClr val="tx2"/>
            </a:solidFill>
            <a:miter lim="800000"/>
            <a:headEnd/>
            <a:tailEnd/>
          </a:ln>
        </p:spPr>
        <p:txBody>
          <a:bodyPr wrap="none" anchor="ctr"/>
          <a:lstStyle/>
          <a:p>
            <a:endParaRPr lang="en-US"/>
          </a:p>
        </p:txBody>
      </p:sp>
      <p:sp>
        <p:nvSpPr>
          <p:cNvPr id="21536" name="AutoShape 48"/>
          <p:cNvSpPr>
            <a:spLocks noChangeArrowheads="1"/>
          </p:cNvSpPr>
          <p:nvPr/>
        </p:nvSpPr>
        <p:spPr bwMode="auto">
          <a:xfrm rot="-97830">
            <a:off x="3065463" y="3908425"/>
            <a:ext cx="411162" cy="6159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385 h 21600"/>
              <a:gd name="T14" fmla="*/ 18009 w 21600"/>
              <a:gd name="T15" fmla="*/ 9773 h 21600"/>
            </a:gdLst>
            <a:ahLst/>
            <a:cxnLst>
              <a:cxn ang="T8">
                <a:pos x="T0" y="T1"/>
              </a:cxn>
              <a:cxn ang="T9">
                <a:pos x="T2" y="T3"/>
              </a:cxn>
              <a:cxn ang="T10">
                <a:pos x="T4" y="T5"/>
              </a:cxn>
              <a:cxn ang="T11">
                <a:pos x="T6" y="T7"/>
              </a:cxn>
            </a:cxnLst>
            <a:rect l="T12" t="T13" r="T14" b="T15"/>
            <a:pathLst>
              <a:path w="21600" h="21600">
                <a:moveTo>
                  <a:pt x="21600" y="6079"/>
                </a:moveTo>
                <a:lnTo>
                  <a:pt x="15691" y="0"/>
                </a:lnTo>
                <a:lnTo>
                  <a:pt x="15691" y="2385"/>
                </a:lnTo>
                <a:lnTo>
                  <a:pt x="12427" y="2385"/>
                </a:lnTo>
                <a:cubicBezTo>
                  <a:pt x="5564" y="2385"/>
                  <a:pt x="0" y="6761"/>
                  <a:pt x="0" y="12158"/>
                </a:cubicBezTo>
                <a:lnTo>
                  <a:pt x="0" y="21600"/>
                </a:lnTo>
                <a:lnTo>
                  <a:pt x="7551" y="21600"/>
                </a:lnTo>
                <a:lnTo>
                  <a:pt x="7551" y="12158"/>
                </a:lnTo>
                <a:cubicBezTo>
                  <a:pt x="7551" y="10841"/>
                  <a:pt x="9734" y="9773"/>
                  <a:pt x="12427" y="9773"/>
                </a:cubicBezTo>
                <a:lnTo>
                  <a:pt x="15691" y="9773"/>
                </a:lnTo>
                <a:lnTo>
                  <a:pt x="15691" y="12158"/>
                </a:lnTo>
                <a:close/>
              </a:path>
            </a:pathLst>
          </a:custGeom>
          <a:solidFill>
            <a:srgbClr val="92D050"/>
          </a:solidFill>
          <a:ln w="9525">
            <a:solidFill>
              <a:schemeClr val="tx2"/>
            </a:solidFill>
            <a:miter lim="800000"/>
            <a:headEnd/>
            <a:tailEnd/>
          </a:ln>
        </p:spPr>
        <p:txBody>
          <a:bodyPr wrap="none" anchor="ctr"/>
          <a:lstStyle/>
          <a:p>
            <a:endParaRPr lang="en-US"/>
          </a:p>
        </p:txBody>
      </p:sp>
      <p:sp>
        <p:nvSpPr>
          <p:cNvPr id="21537" name="AutoShape 49"/>
          <p:cNvSpPr>
            <a:spLocks noChangeArrowheads="1"/>
          </p:cNvSpPr>
          <p:nvPr/>
        </p:nvSpPr>
        <p:spPr bwMode="auto">
          <a:xfrm rot="10800000" flipV="1">
            <a:off x="4092575" y="3978275"/>
            <a:ext cx="287338" cy="273050"/>
          </a:xfrm>
          <a:prstGeom prst="downArrow">
            <a:avLst>
              <a:gd name="adj1" fmla="val 50000"/>
              <a:gd name="adj2" fmla="val 25000"/>
            </a:avLst>
          </a:prstGeom>
          <a:solidFill>
            <a:srgbClr val="FF9900"/>
          </a:solidFill>
          <a:ln w="9525">
            <a:solidFill>
              <a:schemeClr val="tx1"/>
            </a:solidFill>
            <a:miter lim="800000"/>
            <a:headEnd/>
            <a:tailEnd/>
          </a:ln>
        </p:spPr>
        <p:txBody>
          <a:bodyPr wrap="none" anchor="ctr"/>
          <a:lstStyle/>
          <a:p>
            <a:endParaRPr lang="en-US">
              <a:solidFill>
                <a:schemeClr val="tx1"/>
              </a:solidFill>
            </a:endParaRPr>
          </a:p>
        </p:txBody>
      </p:sp>
      <p:sp>
        <p:nvSpPr>
          <p:cNvPr id="21538" name="AutoShape 50"/>
          <p:cNvSpPr>
            <a:spLocks noChangeArrowheads="1"/>
          </p:cNvSpPr>
          <p:nvPr/>
        </p:nvSpPr>
        <p:spPr bwMode="auto">
          <a:xfrm flipV="1">
            <a:off x="3543300" y="3429000"/>
            <a:ext cx="288925" cy="274638"/>
          </a:xfrm>
          <a:prstGeom prst="downArrow">
            <a:avLst>
              <a:gd name="adj1" fmla="val 50000"/>
              <a:gd name="adj2" fmla="val 25000"/>
            </a:avLst>
          </a:prstGeom>
          <a:solidFill>
            <a:srgbClr val="FF9900"/>
          </a:solidFill>
          <a:ln w="9525">
            <a:solidFill>
              <a:schemeClr val="tx1"/>
            </a:solidFill>
            <a:miter lim="800000"/>
            <a:headEnd/>
            <a:tailEnd/>
          </a:ln>
        </p:spPr>
        <p:txBody>
          <a:bodyPr wrap="none" anchor="ctr"/>
          <a:lstStyle/>
          <a:p>
            <a:endParaRPr lang="en-US">
              <a:solidFill>
                <a:schemeClr val="tx1"/>
              </a:solidFill>
            </a:endParaRPr>
          </a:p>
        </p:txBody>
      </p:sp>
      <p:sp>
        <p:nvSpPr>
          <p:cNvPr id="21539" name="Text Box 51"/>
          <p:cNvSpPr txBox="1">
            <a:spLocks noChangeArrowheads="1"/>
          </p:cNvSpPr>
          <p:nvPr/>
        </p:nvSpPr>
        <p:spPr bwMode="auto">
          <a:xfrm>
            <a:off x="1219200" y="1981200"/>
            <a:ext cx="2536825" cy="1030288"/>
          </a:xfrm>
          <a:prstGeom prst="rect">
            <a:avLst/>
          </a:prstGeom>
          <a:noFill/>
          <a:ln w="9525">
            <a:noFill/>
            <a:miter lim="800000"/>
            <a:headEnd/>
            <a:tailEnd/>
          </a:ln>
        </p:spPr>
        <p:txBody>
          <a:bodyPr lIns="18000" tIns="45719" rIns="18000" bIns="45719">
            <a:spAutoFit/>
          </a:bodyPr>
          <a:lstStyle/>
          <a:p>
            <a:pPr>
              <a:lnSpc>
                <a:spcPct val="80000"/>
              </a:lnSpc>
              <a:spcBef>
                <a:spcPct val="20000"/>
              </a:spcBef>
              <a:buClr>
                <a:schemeClr val="hlink"/>
              </a:buClr>
              <a:buSzPct val="90000"/>
            </a:pPr>
            <a:r>
              <a:rPr lang="en-GB" sz="2200">
                <a:solidFill>
                  <a:schemeClr val="tx1"/>
                </a:solidFill>
                <a:latin typeface="Arial" charset="0"/>
                <a:ea typeface="MS PGothic" pitchFamily="34" charset="-128"/>
              </a:rPr>
              <a:t>Intergovernmental </a:t>
            </a:r>
          </a:p>
          <a:p>
            <a:pPr>
              <a:lnSpc>
                <a:spcPct val="80000"/>
              </a:lnSpc>
              <a:spcBef>
                <a:spcPct val="20000"/>
              </a:spcBef>
              <a:buClr>
                <a:schemeClr val="hlink"/>
              </a:buClr>
              <a:buSzPct val="90000"/>
            </a:pPr>
            <a:r>
              <a:rPr lang="en-GB" sz="2200">
                <a:solidFill>
                  <a:schemeClr val="tx1"/>
                </a:solidFill>
                <a:latin typeface="Arial" charset="0"/>
                <a:ea typeface="MS PGothic" pitchFamily="34" charset="-128"/>
              </a:rPr>
              <a:t>Negotiating </a:t>
            </a:r>
          </a:p>
          <a:p>
            <a:pPr>
              <a:lnSpc>
                <a:spcPct val="80000"/>
              </a:lnSpc>
              <a:spcBef>
                <a:spcPct val="20000"/>
              </a:spcBef>
              <a:buClr>
                <a:schemeClr val="hlink"/>
              </a:buClr>
              <a:buSzPct val="90000"/>
            </a:pPr>
            <a:r>
              <a:rPr lang="en-GB" sz="2200">
                <a:solidFill>
                  <a:schemeClr val="tx1"/>
                </a:solidFill>
                <a:latin typeface="Arial" charset="0"/>
                <a:ea typeface="MS PGothic" pitchFamily="34" charset="-128"/>
              </a:rPr>
              <a:t>Committee</a:t>
            </a:r>
            <a:endParaRPr lang="en-US" sz="2200">
              <a:solidFill>
                <a:schemeClr val="tx1"/>
              </a:solidFill>
              <a:latin typeface="Arial" charset="0"/>
              <a:ea typeface="MS PGothic"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p:cNvPicPr>
            <a:picLocks noChangeAspect="1" noChangeArrowheads="1"/>
          </p:cNvPicPr>
          <p:nvPr/>
        </p:nvPicPr>
        <p:blipFill>
          <a:blip r:embed="rId3"/>
          <a:srcRect l="8910" t="12166"/>
          <a:stretch>
            <a:fillRect/>
          </a:stretch>
        </p:blipFill>
        <p:spPr bwMode="auto">
          <a:xfrm>
            <a:off x="3505200" y="2743200"/>
            <a:ext cx="5638800" cy="3614738"/>
          </a:xfrm>
          <a:prstGeom prst="rect">
            <a:avLst/>
          </a:prstGeom>
          <a:noFill/>
          <a:ln w="57150">
            <a:solidFill>
              <a:schemeClr val="bg2"/>
            </a:solidFill>
            <a:round/>
            <a:headEnd/>
            <a:tailEnd/>
          </a:ln>
        </p:spPr>
      </p:pic>
      <p:sp>
        <p:nvSpPr>
          <p:cNvPr id="22530" name="Rectangle 3"/>
          <p:cNvSpPr>
            <a:spLocks/>
          </p:cNvSpPr>
          <p:nvPr/>
        </p:nvSpPr>
        <p:spPr bwMode="auto">
          <a:xfrm>
            <a:off x="1219200" y="3352800"/>
            <a:ext cx="7924800" cy="3001963"/>
          </a:xfrm>
          <a:prstGeom prst="rect">
            <a:avLst/>
          </a:prstGeom>
          <a:noFill/>
          <a:ln w="9525">
            <a:noFill/>
            <a:miter lim="800000"/>
            <a:headEnd/>
            <a:tailEnd/>
          </a:ln>
        </p:spPr>
        <p:txBody>
          <a:bodyPr/>
          <a:lstStyle/>
          <a:p>
            <a:pPr marL="342900" indent="-342900"/>
            <a:endParaRPr lang="en-GB" sz="2400" b="0">
              <a:solidFill>
                <a:srgbClr val="990033"/>
              </a:solidFill>
            </a:endParaRPr>
          </a:p>
        </p:txBody>
      </p:sp>
      <p:sp>
        <p:nvSpPr>
          <p:cNvPr id="22531" name="Rectangle 3"/>
          <p:cNvSpPr>
            <a:spLocks/>
          </p:cNvSpPr>
          <p:nvPr/>
        </p:nvSpPr>
        <p:spPr bwMode="auto">
          <a:xfrm>
            <a:off x="1066800" y="1600200"/>
            <a:ext cx="7924800" cy="914400"/>
          </a:xfrm>
          <a:prstGeom prst="rect">
            <a:avLst/>
          </a:prstGeom>
          <a:solidFill>
            <a:srgbClr val="000080">
              <a:alpha val="59999"/>
            </a:srgbClr>
          </a:solidFill>
          <a:ln w="9525">
            <a:noFill/>
            <a:miter lim="800000"/>
            <a:headEnd/>
            <a:tailEnd/>
          </a:ln>
        </p:spPr>
        <p:txBody>
          <a:bodyPr/>
          <a:lstStyle/>
          <a:p>
            <a:pPr eaLnBrk="0" hangingPunct="0">
              <a:lnSpc>
                <a:spcPct val="80000"/>
              </a:lnSpc>
              <a:spcBef>
                <a:spcPct val="20000"/>
              </a:spcBef>
              <a:buFont typeface="Arial" charset="0"/>
              <a:buNone/>
            </a:pPr>
            <a:r>
              <a:rPr lang="en-GB" sz="2000" i="1">
                <a:solidFill>
                  <a:schemeClr val="tx1"/>
                </a:solidFill>
              </a:rPr>
              <a:t>UNEP Governing Council d</a:t>
            </a:r>
            <a:r>
              <a:rPr lang="en-GB" sz="2200" i="1">
                <a:solidFill>
                  <a:schemeClr val="tx1"/>
                </a:solidFill>
              </a:rPr>
              <a:t>ecision 25/5 III</a:t>
            </a:r>
            <a:r>
              <a:rPr lang="en-GB" sz="2200">
                <a:solidFill>
                  <a:schemeClr val="tx1"/>
                </a:solidFill>
              </a:rPr>
              <a:t> (</a:t>
            </a:r>
            <a:r>
              <a:rPr lang="en-GB" sz="2000" i="1">
                <a:solidFill>
                  <a:schemeClr val="tx1"/>
                </a:solidFill>
              </a:rPr>
              <a:t>Feb 2009): </a:t>
            </a:r>
          </a:p>
          <a:p>
            <a:r>
              <a:rPr lang="en-GB" sz="1600" i="1">
                <a:solidFill>
                  <a:schemeClr val="tx1"/>
                </a:solidFill>
              </a:rPr>
              <a:t>Requested </a:t>
            </a:r>
            <a:r>
              <a:rPr lang="en-GB" altLang="zh-CN" sz="1600" i="1">
                <a:solidFill>
                  <a:schemeClr val="tx1"/>
                </a:solidFill>
                <a:ea typeface="宋体" pitchFamily="2" charset="-122"/>
              </a:rPr>
              <a:t>UNEP to convene and support an intergovernmental negotiating committee</a:t>
            </a:r>
            <a:r>
              <a:rPr lang="en-GB" sz="1600" i="1">
                <a:solidFill>
                  <a:schemeClr val="tx1"/>
                </a:solidFill>
              </a:rPr>
              <a:t> beginning work in 2010 … (and) … to complete negotiations prior to February 2013</a:t>
            </a:r>
          </a:p>
        </p:txBody>
      </p:sp>
      <p:sp>
        <p:nvSpPr>
          <p:cNvPr id="22532" name="Rectangle 2"/>
          <p:cNvSpPr>
            <a:spLocks noGrp="1"/>
          </p:cNvSpPr>
          <p:nvPr>
            <p:ph type="title" idx="4294967295"/>
          </p:nvPr>
        </p:nvSpPr>
        <p:spPr>
          <a:xfrm>
            <a:off x="533400" y="685800"/>
            <a:ext cx="7391400" cy="762000"/>
          </a:xfrm>
          <a:noFill/>
        </p:spPr>
        <p:txBody>
          <a:bodyPr/>
          <a:lstStyle/>
          <a:p>
            <a:pPr eaLnBrk="1" hangingPunct="1"/>
            <a:r>
              <a:rPr lang="en-US" b="1" smtClean="0">
                <a:solidFill>
                  <a:srgbClr val="FFFF00"/>
                </a:solidFill>
                <a:effectLst/>
                <a:ea typeface="Arial Unicode MS" pitchFamily="34" charset="-128"/>
                <a:cs typeface="Arial Unicode MS" pitchFamily="34" charset="-128"/>
              </a:rPr>
              <a:t>Negotiating the global treaty</a:t>
            </a:r>
          </a:p>
        </p:txBody>
      </p:sp>
      <p:sp>
        <p:nvSpPr>
          <p:cNvPr id="22533" name="Text Box 7"/>
          <p:cNvSpPr txBox="1">
            <a:spLocks noChangeArrowheads="1"/>
          </p:cNvSpPr>
          <p:nvPr/>
        </p:nvSpPr>
        <p:spPr bwMode="auto">
          <a:xfrm>
            <a:off x="685800" y="3124200"/>
            <a:ext cx="2544763" cy="3140075"/>
          </a:xfrm>
          <a:prstGeom prst="rect">
            <a:avLst/>
          </a:prstGeom>
          <a:noFill/>
          <a:ln w="9525">
            <a:noFill/>
            <a:miter lim="800000"/>
            <a:headEnd/>
            <a:tailEnd/>
          </a:ln>
        </p:spPr>
        <p:txBody>
          <a:bodyPr wrap="none">
            <a:spAutoFit/>
          </a:bodyPr>
          <a:lstStyle/>
          <a:p>
            <a:pPr marL="176213" indent="-176213"/>
            <a:r>
              <a:rPr lang="en-GB" sz="2000">
                <a:solidFill>
                  <a:schemeClr val="tx1"/>
                </a:solidFill>
              </a:rPr>
              <a:t>Each INC:</a:t>
            </a:r>
          </a:p>
          <a:p>
            <a:pPr marL="363538" lvl="1" indent="-7938"/>
            <a:r>
              <a:rPr lang="en-GB" sz="2000">
                <a:solidFill>
                  <a:schemeClr val="tx1"/>
                </a:solidFill>
              </a:rPr>
              <a:t>&gt;125 Governments</a:t>
            </a:r>
          </a:p>
          <a:p>
            <a:pPr marL="363538" lvl="1" indent="-7938"/>
            <a:r>
              <a:rPr lang="en-GB" sz="2000">
                <a:solidFill>
                  <a:schemeClr val="tx1"/>
                </a:solidFill>
              </a:rPr>
              <a:t>&gt;500 participants</a:t>
            </a:r>
          </a:p>
          <a:p>
            <a:pPr marL="176213" indent="-176213"/>
            <a:r>
              <a:rPr lang="en-GB" sz="2000">
                <a:solidFill>
                  <a:schemeClr val="tx1"/>
                </a:solidFill>
              </a:rPr>
              <a:t>Observers:</a:t>
            </a:r>
          </a:p>
          <a:p>
            <a:pPr marL="363538" lvl="1" indent="-7938"/>
            <a:r>
              <a:rPr lang="en-GB" sz="2000">
                <a:solidFill>
                  <a:schemeClr val="tx1"/>
                </a:solidFill>
              </a:rPr>
              <a:t>UN Agencies,</a:t>
            </a:r>
          </a:p>
          <a:p>
            <a:pPr marL="363538" lvl="1" indent="-7938"/>
            <a:r>
              <a:rPr lang="en-GB" sz="2000">
                <a:solidFill>
                  <a:schemeClr val="tx1"/>
                </a:solidFill>
              </a:rPr>
              <a:t>Civil Society</a:t>
            </a:r>
          </a:p>
          <a:p>
            <a:pPr marL="363538" lvl="1" indent="-7938"/>
            <a:r>
              <a:rPr lang="en-GB" sz="2000">
                <a:solidFill>
                  <a:schemeClr val="tx1"/>
                </a:solidFill>
              </a:rPr>
              <a:t>Academia</a:t>
            </a:r>
          </a:p>
          <a:p>
            <a:pPr marL="363538" lvl="1" indent="-7938"/>
            <a:r>
              <a:rPr lang="en-GB" sz="2000">
                <a:solidFill>
                  <a:schemeClr val="tx1"/>
                </a:solidFill>
              </a:rPr>
              <a:t>Industry</a:t>
            </a:r>
          </a:p>
          <a:p>
            <a:pPr marL="176213" indent="-176213"/>
            <a:endParaRPr lang="en-GB" sz="2000">
              <a:solidFill>
                <a:schemeClr val="tx1"/>
              </a:solidFill>
            </a:endParaRPr>
          </a:p>
          <a:p>
            <a:pPr marL="176213" indent="-176213">
              <a:buFontTx/>
              <a:buChar char="•"/>
            </a:pPr>
            <a:endParaRPr lang="en-GB" sz="200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Título"/>
          <p:cNvSpPr>
            <a:spLocks noGrp="1"/>
          </p:cNvSpPr>
          <p:nvPr>
            <p:ph type="title" idx="4294967295"/>
          </p:nvPr>
        </p:nvSpPr>
        <p:spPr>
          <a:xfrm>
            <a:off x="762000" y="0"/>
            <a:ext cx="8229600" cy="1143000"/>
          </a:xfrm>
          <a:noFill/>
        </p:spPr>
        <p:txBody>
          <a:bodyPr/>
          <a:lstStyle/>
          <a:p>
            <a:r>
              <a:rPr lang="fr-FR" sz="3200" b="1" smtClean="0">
                <a:solidFill>
                  <a:srgbClr val="FFFF00"/>
                </a:solidFill>
                <a:effectLst/>
              </a:rPr>
              <a:t/>
            </a:r>
            <a:br>
              <a:rPr lang="fr-FR" sz="3200" b="1" smtClean="0">
                <a:solidFill>
                  <a:srgbClr val="FFFF00"/>
                </a:solidFill>
                <a:effectLst/>
              </a:rPr>
            </a:br>
            <a:r>
              <a:rPr lang="fr-FR" sz="3200" b="1" smtClean="0">
                <a:solidFill>
                  <a:srgbClr val="FFFF00"/>
                </a:solidFill>
                <a:effectLst/>
              </a:rPr>
              <a:t>Outcome of INC5</a:t>
            </a:r>
            <a:endParaRPr lang="es-ES" sz="3200" b="1" smtClean="0">
              <a:solidFill>
                <a:srgbClr val="FFFF00"/>
              </a:solidFill>
              <a:effectLst/>
            </a:endParaRPr>
          </a:p>
        </p:txBody>
      </p:sp>
      <p:sp>
        <p:nvSpPr>
          <p:cNvPr id="24578" name="7 Rectángulo redondeado"/>
          <p:cNvSpPr>
            <a:spLocks noChangeArrowheads="1"/>
          </p:cNvSpPr>
          <p:nvPr/>
        </p:nvSpPr>
        <p:spPr bwMode="auto">
          <a:xfrm>
            <a:off x="1219200" y="1447800"/>
            <a:ext cx="3886200" cy="2286000"/>
          </a:xfrm>
          <a:prstGeom prst="roundRect">
            <a:avLst>
              <a:gd name="adj" fmla="val 16667"/>
            </a:avLst>
          </a:prstGeom>
          <a:solidFill>
            <a:schemeClr val="accent2"/>
          </a:solidFill>
          <a:ln w="25400" algn="ctr">
            <a:solidFill>
              <a:schemeClr val="bg1"/>
            </a:solidFill>
            <a:round/>
            <a:headEnd/>
            <a:tailEnd/>
          </a:ln>
        </p:spPr>
        <p:txBody>
          <a:bodyPr anchor="ctr"/>
          <a:lstStyle/>
          <a:p>
            <a:r>
              <a:rPr lang="es-ES_tradnl" sz="1800">
                <a:solidFill>
                  <a:srgbClr val="FFFFFF"/>
                </a:solidFill>
              </a:rPr>
              <a:t>19 January 2013:</a:t>
            </a:r>
          </a:p>
          <a:p>
            <a:endParaRPr lang="es-ES" sz="1800" b="0">
              <a:solidFill>
                <a:srgbClr val="FFFFFF"/>
              </a:solidFill>
            </a:endParaRPr>
          </a:p>
          <a:p>
            <a:r>
              <a:rPr lang="es-ES" sz="1800" b="0">
                <a:solidFill>
                  <a:srgbClr val="FFFFFF"/>
                </a:solidFill>
              </a:rPr>
              <a:t>Governments agreed to the text of the </a:t>
            </a:r>
            <a:r>
              <a:rPr lang="es-ES" sz="1800">
                <a:solidFill>
                  <a:srgbClr val="FFFFFF"/>
                </a:solidFill>
              </a:rPr>
              <a:t>“Minamata Convention on Mercury”</a:t>
            </a:r>
            <a:r>
              <a:rPr lang="es-ES" sz="1800" b="0">
                <a:solidFill>
                  <a:srgbClr val="FFFFFF"/>
                </a:solidFill>
              </a:rPr>
              <a:t> and s</a:t>
            </a:r>
            <a:r>
              <a:rPr lang="es-ES_tradnl" sz="1800" b="0">
                <a:solidFill>
                  <a:srgbClr val="FFFFFF"/>
                </a:solidFill>
              </a:rPr>
              <a:t>uccessfully fulfilled the GC 25/5 mandate</a:t>
            </a:r>
            <a:endParaRPr lang="es-ES" sz="1800" b="0">
              <a:solidFill>
                <a:schemeClr val="tx1"/>
              </a:solidFill>
            </a:endParaRPr>
          </a:p>
        </p:txBody>
      </p:sp>
      <p:sp>
        <p:nvSpPr>
          <p:cNvPr id="24579" name="8 Proceso alternativo"/>
          <p:cNvSpPr>
            <a:spLocks noChangeArrowheads="1"/>
          </p:cNvSpPr>
          <p:nvPr/>
        </p:nvSpPr>
        <p:spPr bwMode="auto">
          <a:xfrm>
            <a:off x="1219200" y="4038600"/>
            <a:ext cx="4038600" cy="1600200"/>
          </a:xfrm>
          <a:prstGeom prst="flowChartAlternateProcess">
            <a:avLst/>
          </a:prstGeom>
          <a:solidFill>
            <a:srgbClr val="993937"/>
          </a:solidFill>
          <a:ln w="25400" algn="ctr">
            <a:solidFill>
              <a:schemeClr val="bg1"/>
            </a:solidFill>
            <a:miter lim="800000"/>
            <a:headEnd/>
            <a:tailEnd/>
          </a:ln>
        </p:spPr>
        <p:txBody>
          <a:bodyPr anchor="ctr"/>
          <a:lstStyle/>
          <a:p>
            <a:r>
              <a:rPr lang="en-US" sz="1800" b="0">
                <a:solidFill>
                  <a:srgbClr val="FFFFFF"/>
                </a:solidFill>
              </a:rPr>
              <a:t>Secretariat requested to prepare draft elements of the Final Act to be adopted at the DipCon</a:t>
            </a:r>
            <a:endParaRPr lang="es-ES" sz="1800" b="0">
              <a:solidFill>
                <a:srgbClr val="FFFFFF"/>
              </a:solidFill>
            </a:endParaRPr>
          </a:p>
        </p:txBody>
      </p:sp>
      <p:pic>
        <p:nvPicPr>
          <p:cNvPr id="24580" name="Picture 14" descr="6close-pez-peste_0287_fernando"/>
          <p:cNvPicPr>
            <a:picLocks noChangeAspect="1" noChangeArrowheads="1"/>
          </p:cNvPicPr>
          <p:nvPr/>
        </p:nvPicPr>
        <p:blipFill>
          <a:blip r:embed="rId3"/>
          <a:srcRect/>
          <a:stretch>
            <a:fillRect/>
          </a:stretch>
        </p:blipFill>
        <p:spPr bwMode="auto">
          <a:xfrm>
            <a:off x="5486400" y="1676400"/>
            <a:ext cx="3203575" cy="3810000"/>
          </a:xfrm>
          <a:prstGeom prst="rect">
            <a:avLst/>
          </a:prstGeom>
          <a:noFill/>
          <a:ln w="38100">
            <a:solidFill>
              <a:schemeClr val="bg1"/>
            </a:solid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txBox="1">
            <a:spLocks noChangeArrowheads="1"/>
          </p:cNvSpPr>
          <p:nvPr/>
        </p:nvSpPr>
        <p:spPr bwMode="auto">
          <a:xfrm>
            <a:off x="762000" y="609600"/>
            <a:ext cx="8382000" cy="1524000"/>
          </a:xfrm>
          <a:prstGeom prst="rect">
            <a:avLst/>
          </a:prstGeom>
          <a:noFill/>
          <a:ln w="9525">
            <a:noFill/>
            <a:miter lim="800000"/>
            <a:headEnd/>
            <a:tailEnd/>
          </a:ln>
        </p:spPr>
        <p:txBody>
          <a:bodyPr lIns="54000" tIns="10800" rIns="18000" bIns="10800" anchor="ctr"/>
          <a:lstStyle/>
          <a:p>
            <a:endParaRPr lang="en-GB" sz="4400">
              <a:solidFill>
                <a:srgbClr val="FFFF00"/>
              </a:solidFill>
            </a:endParaRPr>
          </a:p>
        </p:txBody>
      </p:sp>
      <p:grpSp>
        <p:nvGrpSpPr>
          <p:cNvPr id="26626" name="Group 10"/>
          <p:cNvGrpSpPr>
            <a:grpSpLocks/>
          </p:cNvGrpSpPr>
          <p:nvPr/>
        </p:nvGrpSpPr>
        <p:grpSpPr bwMode="auto">
          <a:xfrm>
            <a:off x="990600" y="457200"/>
            <a:ext cx="4419600" cy="2012950"/>
            <a:chOff x="480" y="1968"/>
            <a:chExt cx="2784" cy="1268"/>
          </a:xfrm>
        </p:grpSpPr>
        <p:sp>
          <p:nvSpPr>
            <p:cNvPr id="26634" name="Rectangle 3"/>
            <p:cNvSpPr txBox="1">
              <a:spLocks noChangeArrowheads="1"/>
            </p:cNvSpPr>
            <p:nvPr/>
          </p:nvSpPr>
          <p:spPr bwMode="auto">
            <a:xfrm>
              <a:off x="480" y="1968"/>
              <a:ext cx="2784" cy="864"/>
            </a:xfrm>
            <a:prstGeom prst="rect">
              <a:avLst/>
            </a:prstGeom>
            <a:noFill/>
            <a:ln w="9525">
              <a:noFill/>
              <a:miter lim="800000"/>
              <a:headEnd/>
              <a:tailEnd/>
            </a:ln>
          </p:spPr>
          <p:txBody>
            <a:bodyPr/>
            <a:lstStyle/>
            <a:p>
              <a:endParaRPr lang="en-GB" sz="2000" b="0">
                <a:solidFill>
                  <a:schemeClr val="tx1"/>
                </a:solidFill>
                <a:latin typeface="Arial" charset="0"/>
              </a:endParaRPr>
            </a:p>
          </p:txBody>
        </p:sp>
        <p:sp>
          <p:nvSpPr>
            <p:cNvPr id="26635" name="Text Box 9"/>
            <p:cNvSpPr txBox="1">
              <a:spLocks noChangeArrowheads="1"/>
            </p:cNvSpPr>
            <p:nvPr/>
          </p:nvSpPr>
          <p:spPr bwMode="auto">
            <a:xfrm>
              <a:off x="480" y="2928"/>
              <a:ext cx="2784" cy="308"/>
            </a:xfrm>
            <a:prstGeom prst="rect">
              <a:avLst/>
            </a:prstGeom>
            <a:noFill/>
            <a:ln w="9525">
              <a:noFill/>
              <a:miter lim="800000"/>
              <a:headEnd/>
              <a:tailEnd/>
            </a:ln>
          </p:spPr>
          <p:txBody>
            <a:bodyPr>
              <a:spAutoFit/>
            </a:bodyPr>
            <a:lstStyle/>
            <a:p>
              <a:endParaRPr lang="en-GB" b="0">
                <a:solidFill>
                  <a:schemeClr val="tx1"/>
                </a:solidFill>
              </a:endParaRPr>
            </a:p>
          </p:txBody>
        </p:sp>
      </p:grpSp>
      <p:sp>
        <p:nvSpPr>
          <p:cNvPr id="26627" name="Text Box 11"/>
          <p:cNvSpPr txBox="1">
            <a:spLocks noChangeArrowheads="1"/>
          </p:cNvSpPr>
          <p:nvPr/>
        </p:nvSpPr>
        <p:spPr bwMode="auto">
          <a:xfrm>
            <a:off x="1600200" y="6477000"/>
            <a:ext cx="184150" cy="274638"/>
          </a:xfrm>
          <a:prstGeom prst="rect">
            <a:avLst/>
          </a:prstGeom>
          <a:noFill/>
          <a:ln w="9525">
            <a:noFill/>
            <a:miter lim="800000"/>
            <a:headEnd/>
            <a:tailEnd/>
          </a:ln>
        </p:spPr>
        <p:txBody>
          <a:bodyPr wrap="none">
            <a:spAutoFit/>
          </a:bodyPr>
          <a:lstStyle/>
          <a:p>
            <a:endParaRPr lang="en-GB" sz="1200" b="0" i="1">
              <a:solidFill>
                <a:schemeClr val="tx1"/>
              </a:solidFill>
              <a:latin typeface="Comic Sans MS" pitchFamily="66" charset="0"/>
            </a:endParaRPr>
          </a:p>
        </p:txBody>
      </p:sp>
      <p:sp>
        <p:nvSpPr>
          <p:cNvPr id="26628" name="Rectangle 8"/>
          <p:cNvSpPr>
            <a:spLocks noChangeArrowheads="1"/>
          </p:cNvSpPr>
          <p:nvPr/>
        </p:nvSpPr>
        <p:spPr bwMode="auto">
          <a:xfrm>
            <a:off x="609600" y="6461125"/>
            <a:ext cx="5638800" cy="396875"/>
          </a:xfrm>
          <a:prstGeom prst="rect">
            <a:avLst/>
          </a:prstGeom>
          <a:noFill/>
          <a:ln w="9525">
            <a:noFill/>
            <a:miter lim="800000"/>
            <a:headEnd/>
            <a:tailEnd/>
          </a:ln>
        </p:spPr>
        <p:txBody>
          <a:bodyPr>
            <a:spAutoFit/>
          </a:bodyPr>
          <a:lstStyle/>
          <a:p>
            <a:endParaRPr lang="en-GB" sz="2000">
              <a:solidFill>
                <a:schemeClr val="tx1"/>
              </a:solidFill>
            </a:endParaRPr>
          </a:p>
        </p:txBody>
      </p:sp>
      <p:sp>
        <p:nvSpPr>
          <p:cNvPr id="26629" name="Rectangle 8"/>
          <p:cNvSpPr>
            <a:spLocks noChangeArrowheads="1"/>
          </p:cNvSpPr>
          <p:nvPr/>
        </p:nvSpPr>
        <p:spPr bwMode="auto">
          <a:xfrm>
            <a:off x="609600" y="692150"/>
            <a:ext cx="7543800" cy="579438"/>
          </a:xfrm>
          <a:prstGeom prst="rect">
            <a:avLst/>
          </a:prstGeom>
          <a:noFill/>
          <a:ln w="9525">
            <a:noFill/>
            <a:miter lim="800000"/>
            <a:headEnd/>
            <a:tailEnd/>
          </a:ln>
        </p:spPr>
        <p:txBody>
          <a:bodyPr>
            <a:spAutoFit/>
          </a:bodyPr>
          <a:lstStyle/>
          <a:p>
            <a:r>
              <a:rPr lang="fr-FR" sz="3200">
                <a:solidFill>
                  <a:srgbClr val="FFFF00"/>
                </a:solidFill>
              </a:rPr>
              <a:t>Outcome of UNEP GC 27</a:t>
            </a:r>
            <a:endParaRPr lang="en-US" sz="3200">
              <a:solidFill>
                <a:srgbClr val="FFFF00"/>
              </a:solidFill>
            </a:endParaRPr>
          </a:p>
        </p:txBody>
      </p:sp>
      <p:sp>
        <p:nvSpPr>
          <p:cNvPr id="26630" name="Rectangle 9"/>
          <p:cNvSpPr>
            <a:spLocks noChangeArrowheads="1"/>
          </p:cNvSpPr>
          <p:nvPr/>
        </p:nvSpPr>
        <p:spPr bwMode="auto">
          <a:xfrm>
            <a:off x="1219200" y="1295400"/>
            <a:ext cx="7162800" cy="1679575"/>
          </a:xfrm>
          <a:prstGeom prst="rect">
            <a:avLst/>
          </a:prstGeom>
          <a:noFill/>
          <a:ln w="9525">
            <a:noFill/>
            <a:miter lim="800000"/>
            <a:headEnd/>
            <a:tailEnd/>
          </a:ln>
        </p:spPr>
        <p:txBody>
          <a:bodyPr>
            <a:spAutoFit/>
          </a:bodyPr>
          <a:lstStyle/>
          <a:p>
            <a:endParaRPr lang="en-US" i="1" u="sng">
              <a:solidFill>
                <a:schemeClr val="tx1"/>
              </a:solidFill>
            </a:endParaRPr>
          </a:p>
          <a:p>
            <a:r>
              <a:rPr lang="en-US" i="1" u="sng">
                <a:solidFill>
                  <a:schemeClr val="tx1"/>
                </a:solidFill>
              </a:rPr>
              <a:t>Requests </a:t>
            </a:r>
            <a:r>
              <a:rPr lang="en-US" u="sng">
                <a:solidFill>
                  <a:schemeClr val="tx1"/>
                </a:solidFill>
              </a:rPr>
              <a:t>the Executive Director to convene a conference of plenipotentiaries- Minamata, Kumamoto perfecture 7-11 October 2013</a:t>
            </a:r>
          </a:p>
        </p:txBody>
      </p:sp>
      <p:sp>
        <p:nvSpPr>
          <p:cNvPr id="26631" name="Rectangle 11"/>
          <p:cNvSpPr>
            <a:spLocks noChangeArrowheads="1"/>
          </p:cNvSpPr>
          <p:nvPr/>
        </p:nvSpPr>
        <p:spPr bwMode="auto">
          <a:xfrm>
            <a:off x="1295400" y="2971800"/>
            <a:ext cx="7467600" cy="1282700"/>
          </a:xfrm>
          <a:prstGeom prst="rect">
            <a:avLst/>
          </a:prstGeom>
          <a:noFill/>
          <a:ln w="9525">
            <a:noFill/>
            <a:miter lim="800000"/>
            <a:headEnd/>
            <a:tailEnd/>
          </a:ln>
        </p:spPr>
        <p:txBody>
          <a:bodyPr>
            <a:spAutoFit/>
          </a:bodyPr>
          <a:lstStyle/>
          <a:p>
            <a:r>
              <a:rPr lang="en-US" i="1" u="sng">
                <a:solidFill>
                  <a:srgbClr val="92D050"/>
                </a:solidFill>
              </a:rPr>
              <a:t>Calls </a:t>
            </a:r>
            <a:r>
              <a:rPr lang="en-US" u="sng">
                <a:solidFill>
                  <a:srgbClr val="92D050"/>
                </a:solidFill>
              </a:rPr>
              <a:t>on governments and regional integration groups to adopt and thereafter sign the Minamata Convention on Mercury</a:t>
            </a:r>
          </a:p>
        </p:txBody>
      </p:sp>
      <p:sp>
        <p:nvSpPr>
          <p:cNvPr id="26632" name="Rectangle 14"/>
          <p:cNvSpPr>
            <a:spLocks noChangeArrowheads="1"/>
          </p:cNvSpPr>
          <p:nvPr/>
        </p:nvSpPr>
        <p:spPr bwMode="auto">
          <a:xfrm flipV="1">
            <a:off x="1371600" y="5378450"/>
            <a:ext cx="7010400" cy="488950"/>
          </a:xfrm>
          <a:prstGeom prst="rect">
            <a:avLst/>
          </a:prstGeom>
          <a:noFill/>
          <a:ln w="9525">
            <a:noFill/>
            <a:miter lim="800000"/>
            <a:headEnd/>
            <a:tailEnd/>
          </a:ln>
        </p:spPr>
        <p:txBody>
          <a:bodyPr>
            <a:spAutoFit/>
          </a:bodyPr>
          <a:lstStyle/>
          <a:p>
            <a:endParaRPr lang="en-US" b="0">
              <a:solidFill>
                <a:schemeClr val="bg1"/>
              </a:solidFill>
            </a:endParaRPr>
          </a:p>
        </p:txBody>
      </p:sp>
      <p:sp>
        <p:nvSpPr>
          <p:cNvPr id="26633" name="Rectangle 15"/>
          <p:cNvSpPr>
            <a:spLocks noChangeArrowheads="1"/>
          </p:cNvSpPr>
          <p:nvPr/>
        </p:nvSpPr>
        <p:spPr bwMode="auto">
          <a:xfrm>
            <a:off x="1143000" y="3276600"/>
            <a:ext cx="6781800" cy="2473325"/>
          </a:xfrm>
          <a:prstGeom prst="rect">
            <a:avLst/>
          </a:prstGeom>
          <a:noFill/>
          <a:ln w="9525">
            <a:noFill/>
            <a:miter lim="800000"/>
            <a:headEnd/>
            <a:tailEnd/>
          </a:ln>
        </p:spPr>
        <p:txBody>
          <a:bodyPr>
            <a:spAutoFit/>
          </a:bodyPr>
          <a:lstStyle/>
          <a:p>
            <a:endParaRPr lang="fr-CH" u="sng">
              <a:solidFill>
                <a:srgbClr val="92D050"/>
              </a:solidFill>
            </a:endParaRPr>
          </a:p>
          <a:p>
            <a:endParaRPr lang="fr-CH" u="sng">
              <a:solidFill>
                <a:srgbClr val="92D050"/>
              </a:solidFill>
            </a:endParaRPr>
          </a:p>
          <a:p>
            <a:endParaRPr lang="fr-CH" u="sng">
              <a:solidFill>
                <a:srgbClr val="92D050"/>
              </a:solidFill>
            </a:endParaRPr>
          </a:p>
          <a:p>
            <a:endParaRPr lang="en-US" u="sng">
              <a:solidFill>
                <a:srgbClr val="92D050"/>
              </a:solidFill>
            </a:endParaRPr>
          </a:p>
          <a:p>
            <a:r>
              <a:rPr lang="en-US" u="sng">
                <a:solidFill>
                  <a:srgbClr val="92D050"/>
                </a:solidFill>
              </a:rPr>
              <a:t>…Take domestic measures to enable them to meet their obligations upon ratification</a:t>
            </a:r>
            <a:r>
              <a:rPr lang="en-US" b="0">
                <a:solidFill>
                  <a:schemeClr val="bg1"/>
                </a:solidFill>
              </a:rPr>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txBox="1">
            <a:spLocks noChangeArrowheads="1"/>
          </p:cNvSpPr>
          <p:nvPr/>
        </p:nvSpPr>
        <p:spPr bwMode="auto">
          <a:xfrm>
            <a:off x="762000" y="609600"/>
            <a:ext cx="8382000" cy="1524000"/>
          </a:xfrm>
          <a:prstGeom prst="rect">
            <a:avLst/>
          </a:prstGeom>
          <a:noFill/>
          <a:ln w="9525">
            <a:noFill/>
            <a:miter lim="800000"/>
            <a:headEnd/>
            <a:tailEnd/>
          </a:ln>
        </p:spPr>
        <p:txBody>
          <a:bodyPr lIns="54000" tIns="10800" rIns="18000" bIns="10800" anchor="ctr"/>
          <a:lstStyle/>
          <a:p>
            <a:endParaRPr lang="en-GB" sz="4400">
              <a:solidFill>
                <a:srgbClr val="FFFF00"/>
              </a:solidFill>
            </a:endParaRPr>
          </a:p>
        </p:txBody>
      </p:sp>
      <p:grpSp>
        <p:nvGrpSpPr>
          <p:cNvPr id="28674" name="Group 10"/>
          <p:cNvGrpSpPr>
            <a:grpSpLocks/>
          </p:cNvGrpSpPr>
          <p:nvPr/>
        </p:nvGrpSpPr>
        <p:grpSpPr bwMode="auto">
          <a:xfrm>
            <a:off x="914400" y="533400"/>
            <a:ext cx="4191000" cy="1411288"/>
            <a:chOff x="480" y="1968"/>
            <a:chExt cx="2784" cy="1468"/>
          </a:xfrm>
        </p:grpSpPr>
        <p:sp>
          <p:nvSpPr>
            <p:cNvPr id="28679" name="Rectangle 3"/>
            <p:cNvSpPr txBox="1">
              <a:spLocks noChangeArrowheads="1"/>
            </p:cNvSpPr>
            <p:nvPr/>
          </p:nvSpPr>
          <p:spPr bwMode="auto">
            <a:xfrm>
              <a:off x="480" y="1968"/>
              <a:ext cx="2784" cy="864"/>
            </a:xfrm>
            <a:prstGeom prst="rect">
              <a:avLst/>
            </a:prstGeom>
            <a:noFill/>
            <a:ln w="9525">
              <a:noFill/>
              <a:miter lim="800000"/>
              <a:headEnd/>
              <a:tailEnd/>
            </a:ln>
          </p:spPr>
          <p:txBody>
            <a:bodyPr/>
            <a:lstStyle/>
            <a:p>
              <a:endParaRPr lang="en-GB" sz="2000" b="0">
                <a:solidFill>
                  <a:schemeClr val="tx1"/>
                </a:solidFill>
                <a:latin typeface="Arial" charset="0"/>
              </a:endParaRPr>
            </a:p>
          </p:txBody>
        </p:sp>
        <p:sp>
          <p:nvSpPr>
            <p:cNvPr id="28680" name="Text Box 9"/>
            <p:cNvSpPr txBox="1">
              <a:spLocks noChangeArrowheads="1"/>
            </p:cNvSpPr>
            <p:nvPr/>
          </p:nvSpPr>
          <p:spPr bwMode="auto">
            <a:xfrm>
              <a:off x="480" y="2927"/>
              <a:ext cx="2784" cy="509"/>
            </a:xfrm>
            <a:prstGeom prst="rect">
              <a:avLst/>
            </a:prstGeom>
            <a:noFill/>
            <a:ln w="9525">
              <a:noFill/>
              <a:miter lim="800000"/>
              <a:headEnd/>
              <a:tailEnd/>
            </a:ln>
          </p:spPr>
          <p:txBody>
            <a:bodyPr>
              <a:spAutoFit/>
            </a:bodyPr>
            <a:lstStyle/>
            <a:p>
              <a:endParaRPr lang="en-GB" b="0">
                <a:solidFill>
                  <a:schemeClr val="tx1"/>
                </a:solidFill>
              </a:endParaRPr>
            </a:p>
          </p:txBody>
        </p:sp>
      </p:grpSp>
      <p:sp>
        <p:nvSpPr>
          <p:cNvPr id="28675" name="Text Box 11"/>
          <p:cNvSpPr txBox="1">
            <a:spLocks noChangeArrowheads="1"/>
          </p:cNvSpPr>
          <p:nvPr/>
        </p:nvSpPr>
        <p:spPr bwMode="auto">
          <a:xfrm>
            <a:off x="1600200" y="6477000"/>
            <a:ext cx="184150" cy="274638"/>
          </a:xfrm>
          <a:prstGeom prst="rect">
            <a:avLst/>
          </a:prstGeom>
          <a:noFill/>
          <a:ln w="9525">
            <a:noFill/>
            <a:miter lim="800000"/>
            <a:headEnd/>
            <a:tailEnd/>
          </a:ln>
        </p:spPr>
        <p:txBody>
          <a:bodyPr wrap="none">
            <a:spAutoFit/>
          </a:bodyPr>
          <a:lstStyle/>
          <a:p>
            <a:endParaRPr lang="en-GB" sz="1200" b="0" i="1">
              <a:solidFill>
                <a:schemeClr val="tx1"/>
              </a:solidFill>
              <a:latin typeface="Comic Sans MS" pitchFamily="66" charset="0"/>
            </a:endParaRPr>
          </a:p>
        </p:txBody>
      </p:sp>
      <p:sp>
        <p:nvSpPr>
          <p:cNvPr id="28676" name="Rectangle 8"/>
          <p:cNvSpPr>
            <a:spLocks noChangeArrowheads="1"/>
          </p:cNvSpPr>
          <p:nvPr/>
        </p:nvSpPr>
        <p:spPr bwMode="auto">
          <a:xfrm>
            <a:off x="609600" y="6461125"/>
            <a:ext cx="5638800" cy="396875"/>
          </a:xfrm>
          <a:prstGeom prst="rect">
            <a:avLst/>
          </a:prstGeom>
          <a:noFill/>
          <a:ln w="9525">
            <a:noFill/>
            <a:miter lim="800000"/>
            <a:headEnd/>
            <a:tailEnd/>
          </a:ln>
        </p:spPr>
        <p:txBody>
          <a:bodyPr>
            <a:spAutoFit/>
          </a:bodyPr>
          <a:lstStyle/>
          <a:p>
            <a:endParaRPr lang="en-GB" sz="2000">
              <a:solidFill>
                <a:schemeClr val="tx1"/>
              </a:solidFill>
            </a:endParaRPr>
          </a:p>
        </p:txBody>
      </p:sp>
      <p:sp>
        <p:nvSpPr>
          <p:cNvPr id="28677" name="Rectangle 8"/>
          <p:cNvSpPr>
            <a:spLocks noChangeArrowheads="1"/>
          </p:cNvSpPr>
          <p:nvPr/>
        </p:nvSpPr>
        <p:spPr bwMode="auto">
          <a:xfrm>
            <a:off x="533400" y="685800"/>
            <a:ext cx="5799138" cy="579438"/>
          </a:xfrm>
          <a:prstGeom prst="rect">
            <a:avLst/>
          </a:prstGeom>
          <a:noFill/>
          <a:ln w="9525">
            <a:noFill/>
            <a:miter lim="800000"/>
            <a:headEnd/>
            <a:tailEnd/>
          </a:ln>
        </p:spPr>
        <p:txBody>
          <a:bodyPr>
            <a:spAutoFit/>
          </a:bodyPr>
          <a:lstStyle/>
          <a:p>
            <a:r>
              <a:rPr lang="fr-FR" sz="3200">
                <a:solidFill>
                  <a:srgbClr val="FFFF00"/>
                </a:solidFill>
              </a:rPr>
              <a:t>Outcome of UNEP GC 27</a:t>
            </a:r>
            <a:endParaRPr lang="en-US" sz="3200">
              <a:solidFill>
                <a:srgbClr val="FFFF00"/>
              </a:solidFill>
            </a:endParaRPr>
          </a:p>
        </p:txBody>
      </p:sp>
      <p:sp>
        <p:nvSpPr>
          <p:cNvPr id="28678" name="Rectangle 10"/>
          <p:cNvSpPr>
            <a:spLocks noChangeArrowheads="1"/>
          </p:cNvSpPr>
          <p:nvPr/>
        </p:nvSpPr>
        <p:spPr bwMode="auto">
          <a:xfrm>
            <a:off x="1143000" y="1905000"/>
            <a:ext cx="7162800" cy="2870200"/>
          </a:xfrm>
          <a:prstGeom prst="rect">
            <a:avLst/>
          </a:prstGeom>
          <a:noFill/>
          <a:ln w="9525">
            <a:noFill/>
            <a:miter lim="800000"/>
            <a:headEnd/>
            <a:tailEnd/>
          </a:ln>
        </p:spPr>
        <p:txBody>
          <a:bodyPr>
            <a:spAutoFit/>
          </a:bodyPr>
          <a:lstStyle/>
          <a:p>
            <a:r>
              <a:rPr lang="en-US">
                <a:solidFill>
                  <a:schemeClr val="tx1"/>
                </a:solidFill>
              </a:rPr>
              <a:t>Requests UNEP secretariat and its partners to continue taking immediate </a:t>
            </a:r>
            <a:r>
              <a:rPr lang="en-US" u="sng">
                <a:solidFill>
                  <a:schemeClr val="tx1"/>
                </a:solidFill>
              </a:rPr>
              <a:t>action on mercury through the Global Mercury Partnership</a:t>
            </a:r>
          </a:p>
          <a:p>
            <a:endParaRPr lang="fr-CH" u="sng">
              <a:solidFill>
                <a:schemeClr val="tx1"/>
              </a:solidFill>
            </a:endParaRPr>
          </a:p>
          <a:p>
            <a:endParaRPr lang="fr-CH" u="sng">
              <a:solidFill>
                <a:schemeClr val="tx1"/>
              </a:solidFill>
            </a:endParaRPr>
          </a:p>
          <a:p>
            <a:r>
              <a:rPr lang="fr-CH" u="sng">
                <a:solidFill>
                  <a:schemeClr val="tx1"/>
                </a:solidFill>
              </a:rPr>
              <a:t>Requests the ED to continue to provide support to the Global Mercury Partnership</a:t>
            </a:r>
            <a:endParaRPr lang="en-US" u="sng">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p:cNvPicPr>
            <a:picLocks noChangeAspect="1" noChangeArrowheads="1"/>
          </p:cNvPicPr>
          <p:nvPr/>
        </p:nvPicPr>
        <p:blipFill>
          <a:blip r:embed="rId3"/>
          <a:srcRect/>
          <a:stretch>
            <a:fillRect/>
          </a:stretch>
        </p:blipFill>
        <p:spPr bwMode="auto">
          <a:xfrm>
            <a:off x="0" y="0"/>
            <a:ext cx="1527175" cy="6858000"/>
          </a:xfrm>
          <a:prstGeom prst="rect">
            <a:avLst/>
          </a:prstGeom>
          <a:noFill/>
          <a:ln w="9525">
            <a:noFill/>
            <a:miter lim="800000"/>
            <a:headEnd/>
            <a:tailEnd/>
          </a:ln>
        </p:spPr>
      </p:pic>
      <p:pic>
        <p:nvPicPr>
          <p:cNvPr id="30722" name="Picture 6"/>
          <p:cNvPicPr>
            <a:picLocks noChangeAspect="1" noChangeArrowheads="1"/>
          </p:cNvPicPr>
          <p:nvPr/>
        </p:nvPicPr>
        <p:blipFill>
          <a:blip r:embed="rId4"/>
          <a:srcRect/>
          <a:stretch>
            <a:fillRect/>
          </a:stretch>
        </p:blipFill>
        <p:spPr bwMode="auto">
          <a:xfrm>
            <a:off x="0" y="0"/>
            <a:ext cx="3051175" cy="6858000"/>
          </a:xfrm>
          <a:prstGeom prst="rect">
            <a:avLst/>
          </a:prstGeom>
          <a:noFill/>
          <a:ln w="9525">
            <a:noFill/>
            <a:miter lim="800000"/>
            <a:headEnd/>
            <a:tailEnd/>
          </a:ln>
        </p:spPr>
      </p:pic>
      <p:sp>
        <p:nvSpPr>
          <p:cNvPr id="30723" name="Rectangle 1"/>
          <p:cNvSpPr>
            <a:spLocks noChangeArrowheads="1"/>
          </p:cNvSpPr>
          <p:nvPr/>
        </p:nvSpPr>
        <p:spPr bwMode="auto">
          <a:xfrm>
            <a:off x="3200400" y="533400"/>
            <a:ext cx="5791200" cy="1371600"/>
          </a:xfrm>
          <a:prstGeom prst="rect">
            <a:avLst/>
          </a:prstGeom>
          <a:noFill/>
          <a:ln w="9525">
            <a:noFill/>
            <a:miter lim="800000"/>
            <a:headEnd/>
            <a:tailEnd/>
          </a:ln>
        </p:spPr>
        <p:txBody>
          <a:bodyPr lIns="0" tIns="0" rIns="0" bIns="0" anchor="ctr"/>
          <a:lstStyle/>
          <a:p>
            <a:pPr>
              <a:lnSpc>
                <a:spcPct val="50000"/>
              </a:lnSpc>
            </a:pPr>
            <a:r>
              <a:rPr lang="en-US" sz="4400">
                <a:solidFill>
                  <a:srgbClr val="FFFF00"/>
                </a:solidFill>
                <a:ea typeface="Arial Unicode MS" pitchFamily="34" charset="-128"/>
                <a:cs typeface="Arial Unicode MS" pitchFamily="34" charset="-128"/>
              </a:rPr>
              <a:t>The Global Mercury Partnership</a:t>
            </a:r>
            <a:r>
              <a:rPr lang="en-US" sz="6700" b="0">
                <a:solidFill>
                  <a:srgbClr val="FFFFFF"/>
                </a:solidFill>
                <a:latin typeface="Impact" pitchFamily="34" charset="0"/>
              </a:rPr>
              <a:t> </a:t>
            </a:r>
          </a:p>
        </p:txBody>
      </p:sp>
      <p:pic>
        <p:nvPicPr>
          <p:cNvPr id="30724" name="Picture 4" descr="Overarching Framework-JM4 1"/>
          <p:cNvPicPr>
            <a:picLocks noChangeAspect="1" noChangeArrowheads="1"/>
          </p:cNvPicPr>
          <p:nvPr/>
        </p:nvPicPr>
        <p:blipFill>
          <a:blip r:embed="rId5"/>
          <a:srcRect/>
          <a:stretch>
            <a:fillRect/>
          </a:stretch>
        </p:blipFill>
        <p:spPr bwMode="auto">
          <a:xfrm>
            <a:off x="6813550" y="1447800"/>
            <a:ext cx="2330450" cy="2971800"/>
          </a:xfrm>
          <a:prstGeom prst="rect">
            <a:avLst/>
          </a:prstGeom>
          <a:noFill/>
          <a:ln w="9525">
            <a:noFill/>
            <a:miter lim="800000"/>
            <a:headEnd/>
            <a:tailEnd/>
          </a:ln>
        </p:spPr>
      </p:pic>
      <p:sp>
        <p:nvSpPr>
          <p:cNvPr id="6146" name="Rectangle 2"/>
          <p:cNvSpPr>
            <a:spLocks noChangeArrowheads="1"/>
          </p:cNvSpPr>
          <p:nvPr/>
        </p:nvSpPr>
        <p:spPr bwMode="auto">
          <a:xfrm>
            <a:off x="3124200" y="2590800"/>
            <a:ext cx="5715000" cy="1600200"/>
          </a:xfrm>
          <a:prstGeom prst="rect">
            <a:avLst/>
          </a:prstGeom>
          <a:noFill/>
          <a:ln w="9525">
            <a:noFill/>
            <a:miter lim="800000"/>
            <a:headEnd/>
            <a:tailEnd/>
          </a:ln>
          <a:effectLst/>
        </p:spPr>
        <p:txBody>
          <a:bodyPr lIns="0" tIns="0" rIns="0" bIns="0"/>
          <a:lstStyle/>
          <a:p>
            <a:pPr marL="179388" lvl="1" indent="273050">
              <a:lnSpc>
                <a:spcPct val="95000"/>
              </a:lnSpc>
              <a:buClr>
                <a:srgbClr val="FFFF00"/>
              </a:buClr>
              <a:buFontTx/>
              <a:buChar char="•"/>
              <a:tabLst>
                <a:tab pos="0" algn="l"/>
              </a:tabLst>
              <a:defRPr/>
            </a:pPr>
            <a:r>
              <a:rPr lang="en-GB" sz="2000" b="0">
                <a:solidFill>
                  <a:schemeClr val="tx2"/>
                </a:solidFill>
                <a:latin typeface="Arial" charset="0"/>
              </a:rPr>
              <a:t>Initiated in 2005</a:t>
            </a:r>
            <a:r>
              <a:rPr lang="en-GB" sz="2800" b="0">
                <a:solidFill>
                  <a:schemeClr val="tx1"/>
                </a:solidFill>
              </a:rPr>
              <a:t> </a:t>
            </a:r>
          </a:p>
          <a:p>
            <a:pPr marL="179388" lvl="1" indent="273050">
              <a:lnSpc>
                <a:spcPct val="95000"/>
              </a:lnSpc>
              <a:buClr>
                <a:srgbClr val="FFFF00"/>
              </a:buClr>
              <a:buFontTx/>
              <a:buChar char="•"/>
              <a:tabLst>
                <a:tab pos="0" algn="l"/>
              </a:tabLst>
              <a:defRPr/>
            </a:pPr>
            <a:r>
              <a:rPr lang="en-US" sz="2000" b="0">
                <a:solidFill>
                  <a:schemeClr val="tx2"/>
                </a:solidFill>
                <a:latin typeface="Arial" charset="0"/>
              </a:rPr>
              <a:t>8 partnership areas + busin</a:t>
            </a:r>
            <a:r>
              <a:rPr lang="en-US" sz="2000" b="0">
                <a:solidFill>
                  <a:schemeClr val="tx2"/>
                </a:solidFill>
                <a:effectLst>
                  <a:outerShdw blurRad="38100" dist="38100" dir="2700000" algn="tl">
                    <a:srgbClr val="000000"/>
                  </a:outerShdw>
                </a:effectLst>
                <a:latin typeface="Arial" charset="0"/>
              </a:rPr>
              <a:t>ess</a:t>
            </a:r>
            <a:r>
              <a:rPr lang="en-US" sz="2000" b="0">
                <a:solidFill>
                  <a:schemeClr val="tx2"/>
                </a:solidFill>
                <a:latin typeface="Arial" charset="0"/>
              </a:rPr>
              <a:t> </a:t>
            </a:r>
            <a:r>
              <a:rPr lang="en-US" sz="2000" b="0">
                <a:solidFill>
                  <a:schemeClr val="tx2"/>
                </a:solidFill>
                <a:effectLst>
                  <a:outerShdw blurRad="38100" dist="38100" dir="2700000" algn="tl">
                    <a:srgbClr val="000000"/>
                  </a:outerShdw>
                </a:effectLst>
                <a:latin typeface="Arial" charset="0"/>
              </a:rPr>
              <a:t>plans</a:t>
            </a:r>
          </a:p>
          <a:p>
            <a:pPr marL="179388" lvl="1" indent="273050">
              <a:lnSpc>
                <a:spcPct val="95000"/>
              </a:lnSpc>
              <a:buClr>
                <a:srgbClr val="FFFF00"/>
              </a:buClr>
              <a:buFontTx/>
              <a:buChar char="•"/>
              <a:tabLst>
                <a:tab pos="0" algn="l"/>
              </a:tabLst>
              <a:defRPr/>
            </a:pPr>
            <a:r>
              <a:rPr lang="en-US" sz="2000" b="0">
                <a:solidFill>
                  <a:schemeClr val="tx2"/>
                </a:solidFill>
                <a:latin typeface="Arial" charset="0"/>
              </a:rPr>
              <a:t>Partnership Advisory Group </a:t>
            </a:r>
          </a:p>
          <a:p>
            <a:pPr marL="179388" lvl="1" indent="273050">
              <a:lnSpc>
                <a:spcPct val="95000"/>
              </a:lnSpc>
              <a:buClr>
                <a:srgbClr val="FFFF00"/>
              </a:buClr>
              <a:buFontTx/>
              <a:buChar char="•"/>
              <a:tabLst>
                <a:tab pos="0" algn="l"/>
              </a:tabLst>
              <a:defRPr/>
            </a:pPr>
            <a:r>
              <a:rPr lang="en-US" sz="2000" b="0">
                <a:solidFill>
                  <a:schemeClr val="tx2"/>
                </a:solidFill>
                <a:latin typeface="Arial" charset="0"/>
              </a:rPr>
              <a:t>UNEP coordinates as secret</a:t>
            </a:r>
            <a:r>
              <a:rPr lang="en-US" sz="2000" b="0">
                <a:solidFill>
                  <a:schemeClr val="tx2"/>
                </a:solidFill>
                <a:effectLst>
                  <a:outerShdw blurRad="38100" dist="38100" dir="2700000" algn="tl">
                    <a:srgbClr val="000000"/>
                  </a:outerShdw>
                </a:effectLst>
                <a:latin typeface="Arial" charset="0"/>
              </a:rPr>
              <a:t>ariat</a:t>
            </a:r>
          </a:p>
          <a:p>
            <a:pPr marL="179388" lvl="1" indent="273050">
              <a:lnSpc>
                <a:spcPct val="95000"/>
              </a:lnSpc>
              <a:buClr>
                <a:srgbClr val="FFFF00"/>
              </a:buClr>
              <a:buFontTx/>
              <a:buChar char="•"/>
              <a:tabLst>
                <a:tab pos="0" algn="l"/>
              </a:tabLst>
              <a:defRPr/>
            </a:pPr>
            <a:r>
              <a:rPr lang="en-US" sz="2000" b="0">
                <a:solidFill>
                  <a:schemeClr val="tx2"/>
                </a:solidFill>
                <a:latin typeface="Arial" charset="0"/>
              </a:rPr>
              <a:t>&gt;200 official partners</a:t>
            </a:r>
          </a:p>
        </p:txBody>
      </p:sp>
      <p:sp>
        <p:nvSpPr>
          <p:cNvPr id="30726" name="Text Box 14"/>
          <p:cNvSpPr txBox="1">
            <a:spLocks noChangeArrowheads="1"/>
          </p:cNvSpPr>
          <p:nvPr/>
        </p:nvSpPr>
        <p:spPr bwMode="auto">
          <a:xfrm>
            <a:off x="3124200" y="4495800"/>
            <a:ext cx="5867400" cy="2068513"/>
          </a:xfrm>
          <a:prstGeom prst="rect">
            <a:avLst/>
          </a:prstGeom>
          <a:noFill/>
          <a:ln w="9525">
            <a:noFill/>
            <a:miter lim="800000"/>
            <a:headEnd/>
            <a:tailEnd/>
          </a:ln>
        </p:spPr>
        <p:txBody>
          <a:bodyPr lIns="16200" tIns="41148" rIns="0" bIns="41148">
            <a:spAutoFit/>
          </a:bodyPr>
          <a:lstStyle/>
          <a:p>
            <a:pPr marL="161925" lvl="1" defTabSz="1511300"/>
            <a:r>
              <a:rPr lang="en-GB" sz="1600">
                <a:solidFill>
                  <a:srgbClr val="FFFF99"/>
                </a:solidFill>
                <a:ea typeface="MS PGothic" pitchFamily="34" charset="-128"/>
              </a:rPr>
              <a:t>Air transport and fate</a:t>
            </a:r>
            <a:r>
              <a:rPr lang="en-GB" sz="1600" b="0">
                <a:solidFill>
                  <a:srgbClr val="FFFF99"/>
                </a:solidFill>
                <a:ea typeface="MS PGothic" pitchFamily="34" charset="-128"/>
              </a:rPr>
              <a:t> → </a:t>
            </a:r>
            <a:r>
              <a:rPr lang="en-GB" sz="1600" b="0" i="1">
                <a:solidFill>
                  <a:srgbClr val="FFFF99"/>
                </a:solidFill>
                <a:ea typeface="MS PGothic" pitchFamily="34" charset="-128"/>
              </a:rPr>
              <a:t>improving knowledge</a:t>
            </a:r>
          </a:p>
          <a:p>
            <a:pPr marL="161925" lvl="1" defTabSz="1511300"/>
            <a:r>
              <a:rPr lang="en-GB" sz="1600">
                <a:solidFill>
                  <a:srgbClr val="FFFF99"/>
                </a:solidFill>
                <a:ea typeface="MS PGothic" pitchFamily="34" charset="-128"/>
              </a:rPr>
              <a:t>Chlor-alkali </a:t>
            </a:r>
            <a:r>
              <a:rPr lang="en-GB" sz="1600" b="0">
                <a:solidFill>
                  <a:srgbClr val="FFFF99"/>
                </a:solidFill>
                <a:ea typeface="MS PGothic" pitchFamily="34" charset="-128"/>
              </a:rPr>
              <a:t>→ </a:t>
            </a:r>
            <a:r>
              <a:rPr lang="en-GB" sz="1600" b="0" i="1">
                <a:solidFill>
                  <a:srgbClr val="FFFF99"/>
                </a:solidFill>
                <a:ea typeface="MS PGothic" pitchFamily="34" charset="-128"/>
              </a:rPr>
              <a:t>transforming</a:t>
            </a:r>
            <a:r>
              <a:rPr lang="en-GB" sz="1600" b="0">
                <a:solidFill>
                  <a:srgbClr val="FFFF99"/>
                </a:solidFill>
                <a:ea typeface="MS PGothic" pitchFamily="34" charset="-128"/>
              </a:rPr>
              <a:t> </a:t>
            </a:r>
            <a:r>
              <a:rPr lang="en-GB" altLang="zh-CN" sz="1600" b="0">
                <a:solidFill>
                  <a:srgbClr val="FFFF00"/>
                </a:solidFill>
                <a:latin typeface="Times New Roman" pitchFamily="18" charset="0"/>
                <a:ea typeface="MS PGothic" pitchFamily="34" charset="-128"/>
              </a:rPr>
              <a:t>~ </a:t>
            </a:r>
            <a:r>
              <a:rPr lang="en-GB" sz="1600" b="0" i="1">
                <a:solidFill>
                  <a:srgbClr val="FFFF99"/>
                </a:solidFill>
                <a:ea typeface="MS PGothic" pitchFamily="34" charset="-128"/>
              </a:rPr>
              <a:t>100 facilities in 44 nations</a:t>
            </a:r>
            <a:r>
              <a:rPr lang="en-GB" sz="1600">
                <a:solidFill>
                  <a:srgbClr val="FFFF99"/>
                </a:solidFill>
                <a:ea typeface="MS PGothic" pitchFamily="34" charset="-128"/>
              </a:rPr>
              <a:t> </a:t>
            </a:r>
          </a:p>
          <a:p>
            <a:pPr marL="161925" lvl="1" defTabSz="1511300"/>
            <a:r>
              <a:rPr lang="en-GB" sz="1600">
                <a:solidFill>
                  <a:srgbClr val="FFFF99"/>
                </a:solidFill>
                <a:ea typeface="MS PGothic" pitchFamily="34" charset="-128"/>
              </a:rPr>
              <a:t>Products</a:t>
            </a:r>
            <a:r>
              <a:rPr lang="en-GB" sz="1600" b="0">
                <a:solidFill>
                  <a:srgbClr val="FFFF99"/>
                </a:solidFill>
                <a:ea typeface="MS PGothic" pitchFamily="34" charset="-128"/>
              </a:rPr>
              <a:t> → </a:t>
            </a:r>
            <a:r>
              <a:rPr lang="en-GB" sz="1600" b="0" i="1">
                <a:solidFill>
                  <a:srgbClr val="FFFF99"/>
                </a:solidFill>
                <a:ea typeface="MS PGothic" pitchFamily="34" charset="-128"/>
              </a:rPr>
              <a:t>identifying, promoting alternatives to Hg</a:t>
            </a:r>
            <a:endParaRPr lang="en-GB" sz="1600" b="0">
              <a:solidFill>
                <a:srgbClr val="FFFF99"/>
              </a:solidFill>
              <a:ea typeface="MS PGothic" pitchFamily="34" charset="-128"/>
            </a:endParaRPr>
          </a:p>
          <a:p>
            <a:pPr marL="161925" lvl="1" defTabSz="1511300"/>
            <a:r>
              <a:rPr lang="en-GB" sz="1600">
                <a:solidFill>
                  <a:srgbClr val="FFFF99"/>
                </a:solidFill>
                <a:ea typeface="MS PGothic" pitchFamily="34" charset="-128"/>
              </a:rPr>
              <a:t>Supply &amp; storage</a:t>
            </a:r>
            <a:r>
              <a:rPr lang="en-GB" sz="1600" b="0">
                <a:solidFill>
                  <a:srgbClr val="FFFF99"/>
                </a:solidFill>
                <a:ea typeface="MS PGothic" pitchFamily="34" charset="-128"/>
              </a:rPr>
              <a:t> → </a:t>
            </a:r>
            <a:r>
              <a:rPr lang="en-GB" sz="1600" b="0" i="1">
                <a:solidFill>
                  <a:srgbClr val="FFFF99"/>
                </a:solidFill>
                <a:ea typeface="MS PGothic" pitchFamily="34" charset="-128"/>
              </a:rPr>
              <a:t>reducing supply to dwindling demand</a:t>
            </a:r>
          </a:p>
          <a:p>
            <a:pPr marL="161925" lvl="1" defTabSz="1511300"/>
            <a:r>
              <a:rPr lang="en-GB" sz="1600">
                <a:solidFill>
                  <a:srgbClr val="FFFF99"/>
                </a:solidFill>
                <a:ea typeface="MS PGothic" pitchFamily="34" charset="-128"/>
              </a:rPr>
              <a:t>Waste management</a:t>
            </a:r>
            <a:r>
              <a:rPr lang="en-GB" sz="1600" b="0">
                <a:solidFill>
                  <a:srgbClr val="FFFF99"/>
                </a:solidFill>
                <a:ea typeface="MS PGothic" pitchFamily="34" charset="-128"/>
              </a:rPr>
              <a:t> → </a:t>
            </a:r>
            <a:r>
              <a:rPr lang="en-GB" sz="1600" b="0" i="1">
                <a:solidFill>
                  <a:srgbClr val="FFFF99"/>
                </a:solidFill>
                <a:ea typeface="MS PGothic" pitchFamily="34" charset="-128"/>
              </a:rPr>
              <a:t>promoting sound disposal</a:t>
            </a:r>
            <a:r>
              <a:rPr lang="en-GB" sz="1600">
                <a:solidFill>
                  <a:srgbClr val="FFFF99"/>
                </a:solidFill>
                <a:ea typeface="MS PGothic" pitchFamily="34" charset="-128"/>
              </a:rPr>
              <a:t> </a:t>
            </a:r>
          </a:p>
          <a:p>
            <a:pPr marL="161925" lvl="1" defTabSz="1511300"/>
            <a:r>
              <a:rPr lang="en-GB" sz="1600">
                <a:solidFill>
                  <a:srgbClr val="FFFF99"/>
                </a:solidFill>
                <a:ea typeface="MS PGothic" pitchFamily="34" charset="-128"/>
              </a:rPr>
              <a:t>ASGM</a:t>
            </a:r>
            <a:r>
              <a:rPr lang="en-GB" sz="1600" b="0">
                <a:solidFill>
                  <a:srgbClr val="FFFF99"/>
                </a:solidFill>
                <a:ea typeface="MS PGothic" pitchFamily="34" charset="-128"/>
              </a:rPr>
              <a:t>  → </a:t>
            </a:r>
            <a:r>
              <a:rPr lang="en-GB" sz="1600" b="0" i="1">
                <a:solidFill>
                  <a:srgbClr val="FFFF99"/>
                </a:solidFill>
                <a:ea typeface="MS PGothic" pitchFamily="34" charset="-128"/>
              </a:rPr>
              <a:t>linking mercury-free mining to development drivers </a:t>
            </a:r>
          </a:p>
          <a:p>
            <a:pPr marL="161925" lvl="1" defTabSz="1511300"/>
            <a:r>
              <a:rPr lang="en-GB" sz="1600">
                <a:solidFill>
                  <a:srgbClr val="FFFF99"/>
                </a:solidFill>
                <a:ea typeface="MS PGothic" pitchFamily="34" charset="-128"/>
              </a:rPr>
              <a:t>Coal combustion</a:t>
            </a:r>
            <a:r>
              <a:rPr lang="en-GB" sz="1600" b="0">
                <a:solidFill>
                  <a:srgbClr val="FFFF99"/>
                </a:solidFill>
                <a:ea typeface="MS PGothic" pitchFamily="34" charset="-128"/>
              </a:rPr>
              <a:t>  → </a:t>
            </a:r>
            <a:r>
              <a:rPr lang="en-GB" sz="1600" b="0" i="1">
                <a:solidFill>
                  <a:srgbClr val="FFFF99"/>
                </a:solidFill>
                <a:ea typeface="MS PGothic" pitchFamily="34" charset="-128"/>
              </a:rPr>
              <a:t>seeking pollution control</a:t>
            </a:r>
            <a:r>
              <a:rPr lang="en-GB" sz="1600" b="0">
                <a:solidFill>
                  <a:srgbClr val="FFFF99"/>
                </a:solidFill>
                <a:ea typeface="MS PGothic" pitchFamily="34" charset="-128"/>
              </a:rPr>
              <a:t> </a:t>
            </a:r>
            <a:r>
              <a:rPr lang="en-GB" sz="1600" b="0" i="1">
                <a:solidFill>
                  <a:srgbClr val="FFFF99"/>
                </a:solidFill>
                <a:ea typeface="MS PGothic" pitchFamily="34" charset="-128"/>
              </a:rPr>
              <a:t>co-benefits</a:t>
            </a:r>
          </a:p>
          <a:p>
            <a:pPr marL="161925" lvl="1" defTabSz="1511300"/>
            <a:r>
              <a:rPr lang="en-GB" sz="1600">
                <a:solidFill>
                  <a:srgbClr val="FFFF99"/>
                </a:solidFill>
                <a:ea typeface="MS PGothic" pitchFamily="34" charset="-128"/>
              </a:rPr>
              <a:t>Cement </a:t>
            </a:r>
            <a:r>
              <a:rPr lang="en-GB" sz="1600" b="0" i="1">
                <a:solidFill>
                  <a:srgbClr val="FFFF99"/>
                </a:solidFill>
                <a:ea typeface="MS PGothic" pitchFamily="34" charset="-128"/>
              </a:rPr>
              <a:t> </a:t>
            </a:r>
            <a:r>
              <a:rPr lang="en-GB" sz="1600" b="0">
                <a:solidFill>
                  <a:srgbClr val="FFFF99"/>
                </a:solidFill>
                <a:ea typeface="MS PGothic" pitchFamily="34" charset="-128"/>
              </a:rPr>
              <a:t>→</a:t>
            </a:r>
            <a:r>
              <a:rPr lang="en-GB" sz="1800">
                <a:solidFill>
                  <a:schemeClr val="tx1"/>
                </a:solidFill>
              </a:rPr>
              <a:t>  </a:t>
            </a:r>
            <a:r>
              <a:rPr lang="en-GB" sz="1600" b="0" i="1">
                <a:solidFill>
                  <a:srgbClr val="FFFF99"/>
                </a:solidFill>
                <a:ea typeface="MS PGothic" pitchFamily="34" charset="-128"/>
              </a:rPr>
              <a:t>retaining not emitting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idx="4294967295"/>
          </p:nvPr>
        </p:nvSpPr>
        <p:spPr>
          <a:xfrm>
            <a:off x="609600" y="609600"/>
            <a:ext cx="8534400" cy="811213"/>
          </a:xfrm>
          <a:noFill/>
        </p:spPr>
        <p:txBody>
          <a:bodyPr lIns="18000" rIns="18000"/>
          <a:lstStyle/>
          <a:p>
            <a:pPr eaLnBrk="1" hangingPunct="1"/>
            <a:r>
              <a:rPr lang="fr-CH" b="1" smtClean="0">
                <a:solidFill>
                  <a:srgbClr val="FFFF00"/>
                </a:solidFill>
                <a:effectLst/>
                <a:ea typeface="Arial Unicode MS" pitchFamily="34" charset="-128"/>
                <a:cs typeface="Arial Unicode MS" pitchFamily="34" charset="-128"/>
              </a:rPr>
              <a:t>Main delivery tools and mechanisms</a:t>
            </a:r>
            <a:endParaRPr lang="en-US" b="1" smtClean="0">
              <a:solidFill>
                <a:srgbClr val="FFFF00"/>
              </a:solidFill>
              <a:effectLst/>
              <a:ea typeface="Arial Unicode MS" pitchFamily="34" charset="-128"/>
              <a:cs typeface="Arial Unicode MS" pitchFamily="34" charset="-128"/>
            </a:endParaRPr>
          </a:p>
        </p:txBody>
      </p:sp>
      <p:pic>
        <p:nvPicPr>
          <p:cNvPr id="32770" name="Picture 2"/>
          <p:cNvPicPr>
            <a:picLocks noChangeAspect="1" noChangeArrowheads="1"/>
          </p:cNvPicPr>
          <p:nvPr/>
        </p:nvPicPr>
        <p:blipFill>
          <a:blip r:embed="rId3"/>
          <a:srcRect/>
          <a:stretch>
            <a:fillRect/>
          </a:stretch>
        </p:blipFill>
        <p:spPr bwMode="auto">
          <a:xfrm>
            <a:off x="1143000" y="2667000"/>
            <a:ext cx="3581400" cy="2382838"/>
          </a:xfrm>
          <a:prstGeom prst="rect">
            <a:avLst/>
          </a:prstGeom>
          <a:noFill/>
          <a:ln w="9525">
            <a:noFill/>
            <a:miter lim="800000"/>
            <a:headEnd/>
            <a:tailEnd/>
          </a:ln>
        </p:spPr>
      </p:pic>
      <p:grpSp>
        <p:nvGrpSpPr>
          <p:cNvPr id="32771" name="Group 15"/>
          <p:cNvGrpSpPr>
            <a:grpSpLocks/>
          </p:cNvGrpSpPr>
          <p:nvPr/>
        </p:nvGrpSpPr>
        <p:grpSpPr bwMode="auto">
          <a:xfrm>
            <a:off x="5410200" y="1295400"/>
            <a:ext cx="3529013" cy="2819400"/>
            <a:chOff x="3408" y="816"/>
            <a:chExt cx="2223" cy="1776"/>
          </a:xfrm>
        </p:grpSpPr>
        <p:pic>
          <p:nvPicPr>
            <p:cNvPr id="32778" name="Picture 4" descr="couv"/>
            <p:cNvPicPr>
              <a:picLocks noChangeAspect="1" noChangeArrowheads="1"/>
            </p:cNvPicPr>
            <p:nvPr/>
          </p:nvPicPr>
          <p:blipFill>
            <a:blip r:embed="rId4"/>
            <a:srcRect/>
            <a:stretch>
              <a:fillRect/>
            </a:stretch>
          </p:blipFill>
          <p:spPr bwMode="auto">
            <a:xfrm>
              <a:off x="4320" y="816"/>
              <a:ext cx="1311" cy="1776"/>
            </a:xfrm>
            <a:prstGeom prst="rect">
              <a:avLst/>
            </a:prstGeom>
            <a:noFill/>
            <a:ln w="9525">
              <a:noFill/>
              <a:miter lim="800000"/>
              <a:headEnd/>
              <a:tailEnd/>
            </a:ln>
          </p:spPr>
        </p:pic>
        <p:pic>
          <p:nvPicPr>
            <p:cNvPr id="32779" name="Picture 7" descr="waste"/>
            <p:cNvPicPr>
              <a:picLocks noChangeAspect="1" noChangeArrowheads="1"/>
            </p:cNvPicPr>
            <p:nvPr/>
          </p:nvPicPr>
          <p:blipFill>
            <a:blip r:embed="rId5"/>
            <a:srcRect/>
            <a:stretch>
              <a:fillRect/>
            </a:stretch>
          </p:blipFill>
          <p:spPr bwMode="auto">
            <a:xfrm>
              <a:off x="3936" y="1392"/>
              <a:ext cx="754" cy="912"/>
            </a:xfrm>
            <a:prstGeom prst="rect">
              <a:avLst/>
            </a:prstGeom>
            <a:noFill/>
            <a:ln w="9525">
              <a:solidFill>
                <a:srgbClr val="FFFF00"/>
              </a:solidFill>
              <a:miter lim="800000"/>
              <a:headEnd/>
              <a:tailEnd/>
            </a:ln>
          </p:spPr>
        </p:pic>
        <p:pic>
          <p:nvPicPr>
            <p:cNvPr id="32780" name="Picture 6" descr="supply"/>
            <p:cNvPicPr>
              <a:picLocks noChangeAspect="1" noChangeArrowheads="1"/>
            </p:cNvPicPr>
            <p:nvPr/>
          </p:nvPicPr>
          <p:blipFill>
            <a:blip r:embed="rId6"/>
            <a:srcRect/>
            <a:stretch>
              <a:fillRect/>
            </a:stretch>
          </p:blipFill>
          <p:spPr bwMode="auto">
            <a:xfrm>
              <a:off x="3408" y="1776"/>
              <a:ext cx="640" cy="768"/>
            </a:xfrm>
            <a:prstGeom prst="rect">
              <a:avLst/>
            </a:prstGeom>
            <a:noFill/>
            <a:ln w="9525">
              <a:solidFill>
                <a:srgbClr val="FFFF00"/>
              </a:solidFill>
              <a:miter lim="800000"/>
              <a:headEnd/>
              <a:tailEnd/>
            </a:ln>
          </p:spPr>
        </p:pic>
      </p:grpSp>
      <p:pic>
        <p:nvPicPr>
          <p:cNvPr id="32772" name="Picture 11"/>
          <p:cNvPicPr>
            <a:picLocks noChangeAspect="1" noChangeArrowheads="1"/>
          </p:cNvPicPr>
          <p:nvPr/>
        </p:nvPicPr>
        <p:blipFill>
          <a:blip r:embed="rId7"/>
          <a:srcRect/>
          <a:stretch>
            <a:fillRect/>
          </a:stretch>
        </p:blipFill>
        <p:spPr bwMode="auto">
          <a:xfrm>
            <a:off x="0" y="4038600"/>
            <a:ext cx="1204913" cy="2819400"/>
          </a:xfrm>
          <a:prstGeom prst="rect">
            <a:avLst/>
          </a:prstGeom>
          <a:noFill/>
          <a:ln w="9525">
            <a:noFill/>
            <a:miter lim="800000"/>
            <a:headEnd/>
            <a:tailEnd/>
          </a:ln>
        </p:spPr>
      </p:pic>
      <p:sp>
        <p:nvSpPr>
          <p:cNvPr id="32773" name="Rectangle 3"/>
          <p:cNvSpPr>
            <a:spLocks/>
          </p:cNvSpPr>
          <p:nvPr/>
        </p:nvSpPr>
        <p:spPr bwMode="auto">
          <a:xfrm>
            <a:off x="1143000" y="2209800"/>
            <a:ext cx="4495800" cy="457200"/>
          </a:xfrm>
          <a:prstGeom prst="rect">
            <a:avLst/>
          </a:prstGeom>
          <a:noFill/>
          <a:ln w="9525">
            <a:noFill/>
            <a:miter lim="800000"/>
            <a:headEnd/>
            <a:tailEnd/>
          </a:ln>
        </p:spPr>
        <p:txBody>
          <a:bodyPr lIns="18000" rIns="18000"/>
          <a:lstStyle/>
          <a:p>
            <a:pPr marL="177800" indent="-177800">
              <a:buClr>
                <a:srgbClr val="FFFF00"/>
              </a:buClr>
              <a:buSzPct val="90000"/>
              <a:buFontTx/>
              <a:buChar char="•"/>
            </a:pPr>
            <a:r>
              <a:rPr lang="en-GB" sz="2400">
                <a:solidFill>
                  <a:srgbClr val="FFFF00"/>
                </a:solidFill>
                <a:ea typeface="Arial Unicode MS" pitchFamily="34" charset="-128"/>
                <a:cs typeface="Arial Unicode MS" pitchFamily="34" charset="-128"/>
              </a:rPr>
              <a:t>Information gathering + exchange</a:t>
            </a:r>
          </a:p>
        </p:txBody>
      </p:sp>
      <p:sp>
        <p:nvSpPr>
          <p:cNvPr id="32774" name="Rectangle 3"/>
          <p:cNvSpPr>
            <a:spLocks/>
          </p:cNvSpPr>
          <p:nvPr/>
        </p:nvSpPr>
        <p:spPr bwMode="auto">
          <a:xfrm>
            <a:off x="4800600" y="4267200"/>
            <a:ext cx="4114800" cy="762000"/>
          </a:xfrm>
          <a:prstGeom prst="rect">
            <a:avLst/>
          </a:prstGeom>
          <a:noFill/>
          <a:ln w="9525">
            <a:noFill/>
            <a:miter lim="800000"/>
            <a:headEnd/>
            <a:tailEnd/>
          </a:ln>
        </p:spPr>
        <p:txBody>
          <a:bodyPr lIns="18000" rIns="18000"/>
          <a:lstStyle/>
          <a:p>
            <a:pPr marL="177800" indent="-177800">
              <a:buClr>
                <a:srgbClr val="FFFF00"/>
              </a:buClr>
              <a:buSzPct val="90000"/>
              <a:buFontTx/>
              <a:buChar char="•"/>
            </a:pPr>
            <a:r>
              <a:rPr lang="en-GB" sz="2400">
                <a:solidFill>
                  <a:srgbClr val="FFFF00"/>
                </a:solidFill>
                <a:ea typeface="Arial Unicode MS" pitchFamily="34" charset="-128"/>
                <a:cs typeface="Arial Unicode MS" pitchFamily="34" charset="-128"/>
              </a:rPr>
              <a:t>Development of guidance materials</a:t>
            </a:r>
          </a:p>
        </p:txBody>
      </p:sp>
      <p:sp>
        <p:nvSpPr>
          <p:cNvPr id="32775" name="Rectangle 3"/>
          <p:cNvSpPr>
            <a:spLocks/>
          </p:cNvSpPr>
          <p:nvPr/>
        </p:nvSpPr>
        <p:spPr bwMode="auto">
          <a:xfrm>
            <a:off x="1295400" y="5181600"/>
            <a:ext cx="4038600" cy="1066800"/>
          </a:xfrm>
          <a:prstGeom prst="rect">
            <a:avLst/>
          </a:prstGeom>
          <a:noFill/>
          <a:ln w="9525">
            <a:noFill/>
            <a:miter lim="800000"/>
            <a:headEnd/>
            <a:tailEnd/>
          </a:ln>
        </p:spPr>
        <p:txBody>
          <a:bodyPr/>
          <a:lstStyle/>
          <a:p>
            <a:pPr marL="177800" indent="-177800">
              <a:buClr>
                <a:srgbClr val="FFFF00"/>
              </a:buClr>
              <a:buSzPct val="90000"/>
              <a:buFontTx/>
              <a:buChar char="•"/>
            </a:pPr>
            <a:r>
              <a:rPr lang="en-GB" sz="2400">
                <a:solidFill>
                  <a:srgbClr val="FFFF00"/>
                </a:solidFill>
                <a:ea typeface="Arial Unicode MS" pitchFamily="34" charset="-128"/>
                <a:cs typeface="Arial Unicode MS" pitchFamily="34" charset="-128"/>
              </a:rPr>
              <a:t>National and regional strategic planning </a:t>
            </a:r>
          </a:p>
          <a:p>
            <a:pPr marL="177800" indent="-177800">
              <a:buClr>
                <a:srgbClr val="FFFF00"/>
              </a:buClr>
              <a:buSzPct val="90000"/>
              <a:buFontTx/>
              <a:buChar char="•"/>
            </a:pPr>
            <a:r>
              <a:rPr lang="en-GB" sz="2400">
                <a:solidFill>
                  <a:srgbClr val="FFFF00"/>
                </a:solidFill>
                <a:ea typeface="Arial Unicode MS" pitchFamily="34" charset="-128"/>
                <a:cs typeface="Arial Unicode MS" pitchFamily="34" charset="-128"/>
              </a:rPr>
              <a:t>Demonstration projects</a:t>
            </a:r>
          </a:p>
        </p:txBody>
      </p:sp>
      <p:sp>
        <p:nvSpPr>
          <p:cNvPr id="2" name="Rectangle 3"/>
          <p:cNvSpPr>
            <a:spLocks noGrp="1"/>
          </p:cNvSpPr>
          <p:nvPr>
            <p:ph type="body" idx="4294967295"/>
          </p:nvPr>
        </p:nvSpPr>
        <p:spPr>
          <a:xfrm>
            <a:off x="2743200" y="1600200"/>
            <a:ext cx="4038600" cy="533400"/>
          </a:xfrm>
        </p:spPr>
        <p:txBody>
          <a:bodyPr/>
          <a:lstStyle/>
          <a:p>
            <a:pPr marL="177800" indent="-177800" eaLnBrk="1" hangingPunct="1">
              <a:spcBef>
                <a:spcPct val="0"/>
              </a:spcBef>
              <a:defRPr/>
            </a:pPr>
            <a:r>
              <a:rPr lang="en-GB" sz="2400" b="1">
                <a:solidFill>
                  <a:srgbClr val="FFFF00"/>
                </a:solidFill>
                <a:effectLst/>
                <a:ea typeface="Arial Unicode MS" pitchFamily="34" charset="-128"/>
                <a:cs typeface="Arial Unicode MS" pitchFamily="34" charset="-128"/>
              </a:rPr>
              <a:t> _______  _________ </a:t>
            </a:r>
            <a:r>
              <a:rPr lang="en-GB" sz="2400" b="1">
                <a:solidFill>
                  <a:srgbClr val="FFFF00"/>
                </a:solidFill>
                <a:ea typeface="Arial Unicode MS" pitchFamily="34" charset="-128"/>
                <a:cs typeface="Arial Unicode MS" pitchFamily="34" charset="-128"/>
              </a:rPr>
              <a:t>_______ </a:t>
            </a:r>
          </a:p>
        </p:txBody>
      </p:sp>
      <p:sp>
        <p:nvSpPr>
          <p:cNvPr id="3" name="Rectangle 3"/>
          <p:cNvSpPr>
            <a:spLocks noGrp="1"/>
          </p:cNvSpPr>
          <p:nvPr>
            <p:ph type="body" idx="4294967295"/>
          </p:nvPr>
        </p:nvSpPr>
        <p:spPr>
          <a:xfrm>
            <a:off x="2743200" y="1600200"/>
            <a:ext cx="4038600" cy="533400"/>
          </a:xfrm>
        </p:spPr>
        <p:txBody>
          <a:bodyPr/>
          <a:lstStyle/>
          <a:p>
            <a:pPr marL="177800" indent="-177800" eaLnBrk="1" hangingPunct="1">
              <a:spcBef>
                <a:spcPct val="0"/>
              </a:spcBef>
              <a:defRPr/>
            </a:pPr>
            <a:r>
              <a:rPr lang="en-GB" sz="2400" b="1">
                <a:solidFill>
                  <a:srgbClr val="FFFF00"/>
                </a:solidFill>
                <a:effectLst/>
                <a:ea typeface="Arial Unicode MS" pitchFamily="34" charset="-128"/>
                <a:cs typeface="Arial Unicode MS" pitchFamily="34" charset="-128"/>
              </a:rPr>
              <a:t>Advocacy, awareness </a:t>
            </a:r>
            <a:r>
              <a:rPr lang="en-GB" sz="2400" b="1">
                <a:solidFill>
                  <a:srgbClr val="FFFF00"/>
                </a:solidFill>
                <a:ea typeface="Arial Unicode MS" pitchFamily="34" charset="-128"/>
                <a:cs typeface="Arial Unicode MS" pitchFamily="34" charset="-128"/>
              </a:rPr>
              <a:t>raising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body" idx="1"/>
          </p:nvPr>
        </p:nvSpPr>
        <p:spPr>
          <a:xfrm>
            <a:off x="762000" y="5867400"/>
            <a:ext cx="7924800" cy="990600"/>
          </a:xfrm>
        </p:spPr>
        <p:txBody>
          <a:bodyPr/>
          <a:lstStyle/>
          <a:p>
            <a:pPr>
              <a:lnSpc>
                <a:spcPct val="80000"/>
              </a:lnSpc>
              <a:buFontTx/>
              <a:buNone/>
            </a:pPr>
            <a:r>
              <a:rPr lang="en-GB" sz="1800" i="1" smtClean="0">
                <a:effectLst/>
              </a:rPr>
              <a:t>Global mercury budgets, based on models, illustrate the main environmental compartments and pathways, and the ways in which anthropogenic releases to air land and water move between these compartments.</a:t>
            </a:r>
            <a:endParaRPr lang="en-US" sz="1800" i="1" smtClean="0">
              <a:effectLst/>
            </a:endParaRPr>
          </a:p>
        </p:txBody>
      </p:sp>
      <p:sp>
        <p:nvSpPr>
          <p:cNvPr id="34818"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pic>
        <p:nvPicPr>
          <p:cNvPr id="34819" name="Picture 4"/>
          <p:cNvPicPr>
            <a:picLocks noChangeAspect="1" noChangeArrowheads="1"/>
          </p:cNvPicPr>
          <p:nvPr/>
        </p:nvPicPr>
        <p:blipFill>
          <a:blip r:embed="rId3"/>
          <a:srcRect/>
          <a:stretch>
            <a:fillRect/>
          </a:stretch>
        </p:blipFill>
        <p:spPr bwMode="auto">
          <a:xfrm>
            <a:off x="1455738" y="457200"/>
            <a:ext cx="7688262" cy="5033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txBox="1">
            <a:spLocks noGrp="1"/>
          </p:cNvSpPr>
          <p:nvPr/>
        </p:nvSpPr>
        <p:spPr bwMode="auto">
          <a:xfrm>
            <a:off x="6553200" y="6243638"/>
            <a:ext cx="2133600" cy="457200"/>
          </a:xfrm>
          <a:prstGeom prst="rect">
            <a:avLst/>
          </a:prstGeom>
          <a:noFill/>
          <a:extLst>
            <a:ext uri="{909E8E84-426E-40DD-AFC4-6F175D3DCCD1}"/>
            <a:ext uri="{91240B29-F687-4F45-9708-019B960494DF}"/>
            <a:ext uri="{AF507438-7753-43E0-B8FC-AC1667EBCBE1}"/>
          </a:extLst>
        </p:spPr>
        <p:txBody>
          <a:bodyPr anchor="b"/>
          <a:lstStyle/>
          <a:p>
            <a:pPr algn="r">
              <a:defRPr/>
            </a:pPr>
            <a:fld id="{0176A606-4E86-4965-9779-7973794B1232}" type="slidenum">
              <a:rPr lang="en-US" sz="1200" b="0">
                <a:solidFill>
                  <a:schemeClr val="tx1"/>
                </a:solidFill>
                <a:effectLst>
                  <a:outerShdw blurRad="38100" dist="38100" dir="2700000" algn="tl">
                    <a:srgbClr val="000000"/>
                  </a:outerShdw>
                </a:effectLst>
                <a:latin typeface="Arial" charset="0"/>
              </a:rPr>
              <a:pPr algn="r">
                <a:defRPr/>
              </a:pPr>
              <a:t>12</a:t>
            </a:fld>
            <a:endParaRPr lang="en-US" sz="1200" b="0">
              <a:solidFill>
                <a:schemeClr val="tx1"/>
              </a:solidFill>
              <a:effectLst>
                <a:outerShdw blurRad="38100" dist="38100" dir="2700000" algn="tl">
                  <a:srgbClr val="000000"/>
                </a:outerShdw>
              </a:effectLst>
              <a:latin typeface="Arial" charset="0"/>
            </a:endParaRPr>
          </a:p>
        </p:txBody>
      </p:sp>
      <p:sp>
        <p:nvSpPr>
          <p:cNvPr id="36866" name="Rectangle 2"/>
          <p:cNvSpPr>
            <a:spLocks noChangeArrowheads="1"/>
          </p:cNvSpPr>
          <p:nvPr/>
        </p:nvSpPr>
        <p:spPr bwMode="auto">
          <a:xfrm>
            <a:off x="304800" y="2895600"/>
            <a:ext cx="2057400" cy="2514600"/>
          </a:xfrm>
          <a:prstGeom prst="rect">
            <a:avLst/>
          </a:prstGeom>
          <a:noFill/>
          <a:ln w="9525">
            <a:noFill/>
            <a:miter lim="800000"/>
            <a:headEnd/>
            <a:tailEnd/>
          </a:ln>
        </p:spPr>
        <p:txBody>
          <a:bodyPr anchor="ctr"/>
          <a:lstStyle/>
          <a:p>
            <a:pPr algn="ctr" defTabSz="457200"/>
            <a:r>
              <a:rPr lang="en-US" altLang="ko-KR" sz="3600">
                <a:solidFill>
                  <a:srgbClr val="FFFF00"/>
                </a:solidFill>
                <a:ea typeface="굴림" pitchFamily="34" charset="-127"/>
              </a:rPr>
              <a:t>E</a:t>
            </a:r>
            <a:r>
              <a:rPr lang="en-US" sz="3600">
                <a:solidFill>
                  <a:srgbClr val="FFFF00"/>
                </a:solidFill>
                <a:ea typeface="굴림" pitchFamily="34" charset="-127"/>
              </a:rPr>
              <a:t>mission </a:t>
            </a:r>
            <a:r>
              <a:rPr lang="en-US" altLang="ko-KR" sz="3600">
                <a:solidFill>
                  <a:srgbClr val="FFFF00"/>
                </a:solidFill>
                <a:ea typeface="굴림" pitchFamily="34" charset="-127"/>
              </a:rPr>
              <a:t>estimates - by sectors</a:t>
            </a:r>
            <a:r>
              <a:rPr lang="en-US" sz="3600">
                <a:ea typeface="굴림" pitchFamily="34" charset="-127"/>
              </a:rPr>
              <a:t> </a:t>
            </a:r>
          </a:p>
        </p:txBody>
      </p:sp>
      <p:sp>
        <p:nvSpPr>
          <p:cNvPr id="36867" name="Rectangle 4"/>
          <p:cNvSpPr>
            <a:spLocks noChangeArrowheads="1"/>
          </p:cNvSpPr>
          <p:nvPr/>
        </p:nvSpPr>
        <p:spPr bwMode="auto">
          <a:xfrm>
            <a:off x="0" y="1847850"/>
            <a:ext cx="9144000" cy="0"/>
          </a:xfrm>
          <a:prstGeom prst="rect">
            <a:avLst/>
          </a:prstGeom>
          <a:noFill/>
          <a:ln w="9525">
            <a:noFill/>
            <a:miter lim="800000"/>
            <a:headEnd/>
            <a:tailEnd/>
          </a:ln>
        </p:spPr>
        <p:txBody>
          <a:bodyPr wrap="none" anchor="ctr">
            <a:spAutoFit/>
          </a:bodyPr>
          <a:lstStyle/>
          <a:p>
            <a:endParaRPr lang="en-US"/>
          </a:p>
        </p:txBody>
      </p:sp>
      <p:pic>
        <p:nvPicPr>
          <p:cNvPr id="36868" name="Picture 5"/>
          <p:cNvPicPr>
            <a:picLocks noChangeAspect="1" noChangeArrowheads="1"/>
          </p:cNvPicPr>
          <p:nvPr/>
        </p:nvPicPr>
        <p:blipFill>
          <a:blip r:embed="rId3"/>
          <a:srcRect/>
          <a:stretch>
            <a:fillRect/>
          </a:stretch>
        </p:blipFill>
        <p:spPr bwMode="auto">
          <a:xfrm>
            <a:off x="2590800" y="76200"/>
            <a:ext cx="6761163" cy="678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txBox="1">
            <a:spLocks noChangeArrowheads="1"/>
          </p:cNvSpPr>
          <p:nvPr/>
        </p:nvSpPr>
        <p:spPr bwMode="auto">
          <a:xfrm>
            <a:off x="685800" y="609600"/>
            <a:ext cx="8458200" cy="533400"/>
          </a:xfrm>
          <a:prstGeom prst="rect">
            <a:avLst/>
          </a:prstGeom>
          <a:noFill/>
          <a:ln w="9525">
            <a:noFill/>
            <a:miter lim="800000"/>
            <a:headEnd/>
            <a:tailEnd/>
          </a:ln>
        </p:spPr>
        <p:txBody>
          <a:bodyPr lIns="54000" tIns="10800" rIns="18000" bIns="10800" anchor="ctr"/>
          <a:lstStyle/>
          <a:p>
            <a:r>
              <a:rPr lang="en-GB" sz="4800">
                <a:solidFill>
                  <a:srgbClr val="FFFF00"/>
                </a:solidFill>
              </a:rPr>
              <a:t>Global Mercury Supply</a:t>
            </a:r>
            <a:r>
              <a:rPr lang="en-GB" sz="4400">
                <a:solidFill>
                  <a:srgbClr val="FFFF00"/>
                </a:solidFill>
              </a:rPr>
              <a:t> </a:t>
            </a:r>
          </a:p>
        </p:txBody>
      </p:sp>
      <p:grpSp>
        <p:nvGrpSpPr>
          <p:cNvPr id="38914" name="Group 10"/>
          <p:cNvGrpSpPr>
            <a:grpSpLocks/>
          </p:cNvGrpSpPr>
          <p:nvPr/>
        </p:nvGrpSpPr>
        <p:grpSpPr bwMode="auto">
          <a:xfrm>
            <a:off x="762000" y="3048000"/>
            <a:ext cx="4419600" cy="2012950"/>
            <a:chOff x="480" y="1968"/>
            <a:chExt cx="2784" cy="1268"/>
          </a:xfrm>
        </p:grpSpPr>
        <p:sp>
          <p:nvSpPr>
            <p:cNvPr id="38942" name="Rectangle 3"/>
            <p:cNvSpPr txBox="1">
              <a:spLocks noChangeArrowheads="1"/>
            </p:cNvSpPr>
            <p:nvPr/>
          </p:nvSpPr>
          <p:spPr bwMode="auto">
            <a:xfrm>
              <a:off x="480" y="1968"/>
              <a:ext cx="2784" cy="864"/>
            </a:xfrm>
            <a:prstGeom prst="rect">
              <a:avLst/>
            </a:prstGeom>
            <a:noFill/>
            <a:ln w="9525">
              <a:noFill/>
              <a:miter lim="800000"/>
              <a:headEnd/>
              <a:tailEnd/>
            </a:ln>
          </p:spPr>
          <p:txBody>
            <a:bodyPr/>
            <a:lstStyle/>
            <a:p>
              <a:endParaRPr lang="en-GB" sz="2000" b="0">
                <a:solidFill>
                  <a:schemeClr val="tx1"/>
                </a:solidFill>
                <a:latin typeface="Arial" charset="0"/>
              </a:endParaRPr>
            </a:p>
          </p:txBody>
        </p:sp>
        <p:sp>
          <p:nvSpPr>
            <p:cNvPr id="38943" name="Text Box 9"/>
            <p:cNvSpPr txBox="1">
              <a:spLocks noChangeArrowheads="1"/>
            </p:cNvSpPr>
            <p:nvPr/>
          </p:nvSpPr>
          <p:spPr bwMode="auto">
            <a:xfrm>
              <a:off x="480" y="2928"/>
              <a:ext cx="2784" cy="308"/>
            </a:xfrm>
            <a:prstGeom prst="rect">
              <a:avLst/>
            </a:prstGeom>
            <a:noFill/>
            <a:ln w="9525">
              <a:noFill/>
              <a:miter lim="800000"/>
              <a:headEnd/>
              <a:tailEnd/>
            </a:ln>
          </p:spPr>
          <p:txBody>
            <a:bodyPr>
              <a:spAutoFit/>
            </a:bodyPr>
            <a:lstStyle/>
            <a:p>
              <a:endParaRPr lang="en-GB" b="0">
                <a:solidFill>
                  <a:schemeClr val="tx1"/>
                </a:solidFill>
              </a:endParaRPr>
            </a:p>
          </p:txBody>
        </p:sp>
      </p:grpSp>
      <p:sp>
        <p:nvSpPr>
          <p:cNvPr id="38915" name="Text Box 11"/>
          <p:cNvSpPr txBox="1">
            <a:spLocks noChangeArrowheads="1"/>
          </p:cNvSpPr>
          <p:nvPr/>
        </p:nvSpPr>
        <p:spPr bwMode="auto">
          <a:xfrm>
            <a:off x="1600200" y="6477000"/>
            <a:ext cx="184150" cy="274638"/>
          </a:xfrm>
          <a:prstGeom prst="rect">
            <a:avLst/>
          </a:prstGeom>
          <a:noFill/>
          <a:ln w="9525">
            <a:noFill/>
            <a:miter lim="800000"/>
            <a:headEnd/>
            <a:tailEnd/>
          </a:ln>
        </p:spPr>
        <p:txBody>
          <a:bodyPr wrap="none">
            <a:spAutoFit/>
          </a:bodyPr>
          <a:lstStyle/>
          <a:p>
            <a:endParaRPr lang="en-GB" sz="1200" b="0" i="1">
              <a:solidFill>
                <a:schemeClr val="tx1"/>
              </a:solidFill>
              <a:latin typeface="Comic Sans MS" pitchFamily="66" charset="0"/>
            </a:endParaRPr>
          </a:p>
        </p:txBody>
      </p:sp>
      <p:graphicFrame>
        <p:nvGraphicFramePr>
          <p:cNvPr id="38945" name="Group 33"/>
          <p:cNvGraphicFramePr>
            <a:graphicFrameLocks noGrp="1"/>
          </p:cNvGraphicFramePr>
          <p:nvPr/>
        </p:nvGraphicFramePr>
        <p:xfrm>
          <a:off x="1676400" y="1447800"/>
          <a:ext cx="6629400" cy="5211763"/>
        </p:xfrm>
        <a:graphic>
          <a:graphicData uri="http://schemas.openxmlformats.org/drawingml/2006/table">
            <a:tbl>
              <a:tblPr/>
              <a:tblGrid>
                <a:gridCol w="3314700"/>
                <a:gridCol w="3314700"/>
              </a:tblGrid>
              <a:tr h="722313">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pPr>
                      <a:r>
                        <a:rPr kumimoji="0" lang="en-GB" sz="2400" b="1" i="0" u="none" strike="noStrike" cap="none" normalizeH="0" baseline="0" smtClean="0">
                          <a:ln>
                            <a:noFill/>
                          </a:ln>
                          <a:solidFill>
                            <a:srgbClr val="000000"/>
                          </a:solidFill>
                          <a:effectLst/>
                          <a:latin typeface="Footlight MT Light" pitchFamily="18" charset="0"/>
                          <a:cs typeface="Times New Roman" pitchFamily="18" charset="0"/>
                        </a:rPr>
                        <a:t>Sources of Mercury Supply (2007) </a:t>
                      </a:r>
                      <a:endParaRPr kumimoji="0" lang="en-GB" sz="2400" b="1" i="0" u="none" strike="noStrike" cap="none" normalizeH="0" baseline="0" smtClean="0">
                        <a:ln>
                          <a:noFill/>
                        </a:ln>
                        <a:solidFill>
                          <a:srgbClr val="FFFFFF"/>
                        </a:solidFill>
                        <a:effectLst/>
                        <a:latin typeface="Footlight MT Light" pitchFamily="18" charset="0"/>
                        <a:cs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pPr>
                      <a:r>
                        <a:rPr kumimoji="0" lang="en-GB" sz="2400" b="1" i="0" u="none" strike="noStrike" cap="none" normalizeH="0" baseline="0" smtClean="0">
                          <a:ln>
                            <a:noFill/>
                          </a:ln>
                          <a:solidFill>
                            <a:srgbClr val="000000"/>
                          </a:solidFill>
                          <a:effectLst/>
                          <a:latin typeface="Footlight MT Light" pitchFamily="18" charset="0"/>
                          <a:cs typeface="Times New Roman" pitchFamily="18" charset="0"/>
                        </a:rPr>
                        <a:t>Mercury supply</a:t>
                      </a:r>
                      <a:br>
                        <a:rPr kumimoji="0" lang="en-GB" sz="2400" b="1" i="0" u="none" strike="noStrike" cap="none" normalizeH="0" baseline="0" smtClean="0">
                          <a:ln>
                            <a:noFill/>
                          </a:ln>
                          <a:solidFill>
                            <a:srgbClr val="000000"/>
                          </a:solidFill>
                          <a:effectLst/>
                          <a:latin typeface="Footlight MT Light" pitchFamily="18" charset="0"/>
                          <a:cs typeface="Times New Roman" pitchFamily="18" charset="0"/>
                        </a:rPr>
                      </a:br>
                      <a:r>
                        <a:rPr kumimoji="0" lang="en-GB" sz="2400" b="1" i="0" u="none" strike="noStrike" cap="none" normalizeH="0" baseline="0" smtClean="0">
                          <a:ln>
                            <a:noFill/>
                          </a:ln>
                          <a:solidFill>
                            <a:srgbClr val="000000"/>
                          </a:solidFill>
                          <a:effectLst/>
                          <a:latin typeface="Footlight MT Light" pitchFamily="18" charset="0"/>
                          <a:cs typeface="Times New Roman" pitchFamily="18" charset="0"/>
                        </a:rPr>
                        <a:t>(metric tonnes)</a:t>
                      </a:r>
                      <a:endParaRPr kumimoji="0" lang="en-GB" sz="2400" b="1" i="0" u="none" strike="noStrike" cap="none" normalizeH="0" baseline="0" smtClean="0">
                        <a:ln>
                          <a:noFill/>
                        </a:ln>
                        <a:solidFill>
                          <a:srgbClr val="FFFFFF"/>
                        </a:solidFill>
                        <a:effectLst/>
                        <a:latin typeface="Footlight MT Light" pitchFamily="18" charset="0"/>
                        <a:cs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00050">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pPr>
                      <a:r>
                        <a:rPr kumimoji="0" lang="en-GB" sz="2400" b="0" i="0" u="none" strike="noStrike" cap="none" normalizeH="0" baseline="0" smtClean="0">
                          <a:ln>
                            <a:noFill/>
                          </a:ln>
                          <a:solidFill>
                            <a:schemeClr val="bg1"/>
                          </a:solidFill>
                          <a:effectLst/>
                          <a:latin typeface="Footlight MT Light" pitchFamily="18" charset="0"/>
                          <a:cs typeface="Times New Roman" pitchFamily="18" charset="0"/>
                        </a:rPr>
                        <a:t>Primary mercury mining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pPr>
                      <a:r>
                        <a:rPr kumimoji="0" lang="en-GB" sz="2400" b="0" i="0" u="none" strike="noStrike" cap="none" normalizeH="0" baseline="0" smtClean="0">
                          <a:ln>
                            <a:noFill/>
                          </a:ln>
                          <a:solidFill>
                            <a:schemeClr val="bg1"/>
                          </a:solidFill>
                          <a:effectLst/>
                          <a:latin typeface="Footlight MT Light" pitchFamily="18" charset="0"/>
                          <a:cs typeface="Times New Roman" pitchFamily="18" charset="0"/>
                        </a:rPr>
                        <a:t>1100-1400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400050">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pPr>
                      <a:r>
                        <a:rPr kumimoji="0" lang="en-GB" sz="2400" b="0" i="0" u="none" strike="noStrike" cap="none" normalizeH="0" baseline="0" smtClean="0">
                          <a:ln>
                            <a:noFill/>
                          </a:ln>
                          <a:solidFill>
                            <a:schemeClr val="bg1"/>
                          </a:solidFill>
                          <a:effectLst/>
                          <a:latin typeface="Footlight MT Light" pitchFamily="18" charset="0"/>
                          <a:cs typeface="Times New Roman" pitchFamily="18" charset="0"/>
                        </a:rPr>
                        <a:t>By-product mercury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pPr>
                      <a:r>
                        <a:rPr kumimoji="0" lang="en-GB" sz="2400" b="0" i="0" u="none" strike="noStrike" cap="none" normalizeH="0" baseline="0" smtClean="0">
                          <a:ln>
                            <a:noFill/>
                          </a:ln>
                          <a:solidFill>
                            <a:schemeClr val="bg1"/>
                          </a:solidFill>
                          <a:effectLst/>
                          <a:latin typeface="Footlight MT Light" pitchFamily="18" charset="0"/>
                          <a:cs typeface="Times New Roman" pitchFamily="18" charset="0"/>
                        </a:rPr>
                        <a:t>600-800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1042988">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pPr>
                      <a:r>
                        <a:rPr kumimoji="0" lang="en-GB" sz="2400" b="0" i="0" u="none" strike="noStrike" cap="none" normalizeH="0" baseline="0" smtClean="0">
                          <a:ln>
                            <a:noFill/>
                          </a:ln>
                          <a:solidFill>
                            <a:schemeClr val="tx1"/>
                          </a:solidFill>
                          <a:effectLst/>
                          <a:latin typeface="Footlight MT Light" pitchFamily="18" charset="0"/>
                          <a:cs typeface="Times New Roman" pitchFamily="18" charset="0"/>
                        </a:rPr>
                        <a:t>Mercury from chlor-alkali cells (decommissioning)</a:t>
                      </a: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r>
                        <a:rPr kumimoji="0" lang="en-GB" sz="2400" b="0" i="0" u="none" strike="noStrike" cap="none" normalizeH="0" baseline="0" smtClean="0">
                          <a:ln>
                            <a:noFill/>
                          </a:ln>
                          <a:solidFill>
                            <a:schemeClr val="tx1"/>
                          </a:solidFill>
                          <a:effectLst/>
                          <a:latin typeface="Footlight MT Light" pitchFamily="18" charset="0"/>
                          <a:cs typeface="Times New Roman" pitchFamily="18" charset="0"/>
                        </a:rPr>
                        <a:t>             700-800</a:t>
                      </a:r>
                      <a:endParaRPr kumimoji="0" lang="en-US" sz="2400" b="0" i="0" u="none" strike="noStrike" cap="none" normalizeH="0" baseline="0" smtClean="0">
                        <a:ln>
                          <a:noFill/>
                        </a:ln>
                        <a:solidFill>
                          <a:schemeClr val="tx1"/>
                        </a:solidFill>
                        <a:effectLst/>
                        <a:latin typeface="Footlight MT Light"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0725">
                <a:tc>
                  <a:txBody>
                    <a:bodyPr/>
                    <a:lstStyle/>
                    <a:p>
                      <a:pPr marL="0" marR="0" lvl="0" indent="0" algn="l" defTabSz="914400" rtl="0" eaLnBrk="1" fontAlgn="base" latinLnBrk="0" hangingPunct="1">
                        <a:lnSpc>
                          <a:spcPct val="100000"/>
                        </a:lnSpc>
                        <a:spcBef>
                          <a:spcPct val="0"/>
                        </a:spcBef>
                        <a:spcAft>
                          <a:spcPct val="0"/>
                        </a:spcAft>
                        <a:buClrTx/>
                        <a:buSzPct val="90000"/>
                        <a:buFontTx/>
                        <a:buNone/>
                        <a:tabLst/>
                      </a:pPr>
                      <a:r>
                        <a:rPr kumimoji="0" lang="en-GB" sz="2400" b="0" i="0" u="none" strike="noStrike" cap="none" normalizeH="0" baseline="0" smtClean="0">
                          <a:ln>
                            <a:noFill/>
                          </a:ln>
                          <a:solidFill>
                            <a:schemeClr val="tx1"/>
                          </a:solidFill>
                          <a:effectLst/>
                          <a:latin typeface="Footlight MT Light" pitchFamily="18" charset="0"/>
                          <a:cs typeface="Times New Roman" pitchFamily="18" charset="0"/>
                        </a:rPr>
                        <a:t>Recycled mercury catalyst, waste, products</a:t>
                      </a: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90000"/>
                        <a:buFontTx/>
                        <a:buNone/>
                        <a:tabLst/>
                      </a:pPr>
                      <a:r>
                        <a:rPr kumimoji="0" lang="en-GB" sz="2400" b="0" i="0" u="none" strike="noStrike" cap="none" normalizeH="0" baseline="0" smtClean="0">
                          <a:ln>
                            <a:noFill/>
                          </a:ln>
                          <a:solidFill>
                            <a:schemeClr val="tx1"/>
                          </a:solidFill>
                          <a:effectLst/>
                          <a:latin typeface="Footlight MT Light" pitchFamily="18" charset="0"/>
                          <a:cs typeface="Times New Roman" pitchFamily="18" charset="0"/>
                        </a:rPr>
                        <a:t>700-900</a:t>
                      </a: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613">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r>
                        <a:rPr kumimoji="0" lang="fr-CH" sz="2800" b="0" i="0" u="none" strike="noStrike" cap="none" normalizeH="0" baseline="0" smtClean="0">
                          <a:ln>
                            <a:noFill/>
                          </a:ln>
                          <a:solidFill>
                            <a:schemeClr val="tx1"/>
                          </a:solidFill>
                          <a:effectLst/>
                          <a:latin typeface="Calibri" pitchFamily="34" charset="0"/>
                          <a:cs typeface="Arial" charset="0"/>
                        </a:rPr>
                        <a:t>Total </a:t>
                      </a: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r>
                        <a:rPr kumimoji="0" lang="en-GB" sz="2400" b="1" i="0" u="none" strike="noStrike" cap="none" normalizeH="0" baseline="0" smtClean="0">
                          <a:ln>
                            <a:noFill/>
                          </a:ln>
                          <a:solidFill>
                            <a:schemeClr val="tx1"/>
                          </a:solidFill>
                          <a:effectLst/>
                          <a:latin typeface="Footlight MT Light" pitchFamily="18" charset="0"/>
                          <a:cs typeface="Times New Roman" pitchFamily="18" charset="0"/>
                        </a:rPr>
                        <a:t>            3100-3900</a:t>
                      </a:r>
                      <a:endParaRPr kumimoji="0" lang="en-US" sz="2400" b="1" i="0" u="none" strike="noStrike" cap="none" normalizeH="0" baseline="0" smtClean="0">
                        <a:ln>
                          <a:noFill/>
                        </a:ln>
                        <a:solidFill>
                          <a:schemeClr val="tx1"/>
                        </a:solidFill>
                        <a:effectLst/>
                        <a:latin typeface="Footlight MT Light"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0263">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r>
                        <a:rPr kumimoji="0" lang="fr-CH" sz="2800" b="0" i="0" u="none" strike="noStrike" cap="none" normalizeH="0" baseline="0" smtClean="0">
                          <a:ln>
                            <a:noFill/>
                          </a:ln>
                          <a:solidFill>
                            <a:schemeClr val="tx1"/>
                          </a:solidFill>
                          <a:effectLst/>
                          <a:latin typeface="Calibri" pitchFamily="34" charset="0"/>
                          <a:cs typeface="Arial" charset="0"/>
                        </a:rPr>
                        <a:t>Source: Maxson, Peter</a:t>
                      </a: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title"/>
          </p:nvPr>
        </p:nvSpPr>
        <p:spPr>
          <a:xfrm>
            <a:off x="609600" y="609600"/>
            <a:ext cx="8305800" cy="1371600"/>
          </a:xfrm>
        </p:spPr>
        <p:txBody>
          <a:bodyPr lIns="18000" rIns="18000"/>
          <a:lstStyle/>
          <a:p>
            <a:pPr marL="715963" indent="-715963" eaLnBrk="1" hangingPunct="1"/>
            <a:r>
              <a:rPr lang="en-GB" b="1" smtClean="0">
                <a:solidFill>
                  <a:srgbClr val="FFFF00"/>
                </a:solidFill>
                <a:effectLst/>
                <a:ea typeface="Arial Unicode MS" pitchFamily="34" charset="-128"/>
                <a:cs typeface="Arial Unicode MS" pitchFamily="34" charset="-128"/>
              </a:rPr>
              <a:t>Global Mercury Use/Consumption</a:t>
            </a:r>
          </a:p>
        </p:txBody>
      </p:sp>
      <p:grpSp>
        <p:nvGrpSpPr>
          <p:cNvPr id="40962" name="Group 19"/>
          <p:cNvGrpSpPr>
            <a:grpSpLocks/>
          </p:cNvGrpSpPr>
          <p:nvPr/>
        </p:nvGrpSpPr>
        <p:grpSpPr bwMode="auto">
          <a:xfrm>
            <a:off x="1143000" y="1828800"/>
            <a:ext cx="7772400" cy="4648200"/>
            <a:chOff x="1440" y="1776"/>
            <a:chExt cx="4320" cy="2544"/>
          </a:xfrm>
        </p:grpSpPr>
        <p:pic>
          <p:nvPicPr>
            <p:cNvPr id="40964" name="Picture 3"/>
            <p:cNvPicPr>
              <a:picLocks noChangeAspect="1" noChangeArrowheads="1"/>
            </p:cNvPicPr>
            <p:nvPr/>
          </p:nvPicPr>
          <p:blipFill>
            <a:blip r:embed="rId2"/>
            <a:srcRect/>
            <a:stretch>
              <a:fillRect/>
            </a:stretch>
          </p:blipFill>
          <p:spPr bwMode="auto">
            <a:xfrm>
              <a:off x="1440" y="1776"/>
              <a:ext cx="4320" cy="2544"/>
            </a:xfrm>
            <a:prstGeom prst="rect">
              <a:avLst/>
            </a:prstGeom>
            <a:noFill/>
            <a:ln w="9525">
              <a:noFill/>
              <a:miter lim="800000"/>
              <a:headEnd/>
              <a:tailEnd/>
            </a:ln>
          </p:spPr>
        </p:pic>
        <p:grpSp>
          <p:nvGrpSpPr>
            <p:cNvPr id="40965" name="Group 10"/>
            <p:cNvGrpSpPr>
              <a:grpSpLocks/>
            </p:cNvGrpSpPr>
            <p:nvPr/>
          </p:nvGrpSpPr>
          <p:grpSpPr bwMode="auto">
            <a:xfrm>
              <a:off x="2440" y="2974"/>
              <a:ext cx="2025" cy="918"/>
              <a:chOff x="1798" y="2386"/>
              <a:chExt cx="2126" cy="1043"/>
            </a:xfrm>
          </p:grpSpPr>
          <p:sp>
            <p:nvSpPr>
              <p:cNvPr id="40966" name="AutoShape 11"/>
              <p:cNvSpPr>
                <a:spLocks noChangeArrowheads="1"/>
              </p:cNvSpPr>
              <p:nvPr/>
            </p:nvSpPr>
            <p:spPr bwMode="auto">
              <a:xfrm rot="15904003" flipH="1">
                <a:off x="1940" y="2346"/>
                <a:ext cx="941" cy="1225"/>
              </a:xfrm>
              <a:prstGeom prst="rtTriangle">
                <a:avLst/>
              </a:prstGeom>
              <a:solidFill>
                <a:schemeClr val="accent1">
                  <a:alpha val="47058"/>
                </a:schemeClr>
              </a:solidFill>
              <a:ln w="9525">
                <a:noFill/>
                <a:miter lim="800000"/>
                <a:headEnd/>
                <a:tailEnd/>
              </a:ln>
            </p:spPr>
            <p:txBody>
              <a:bodyPr vert="eaVert" wrap="none" anchor="ctr"/>
              <a:lstStyle/>
              <a:p>
                <a:endParaRPr lang="en-US">
                  <a:solidFill>
                    <a:schemeClr val="tx1"/>
                  </a:solidFill>
                </a:endParaRPr>
              </a:p>
            </p:txBody>
          </p:sp>
          <p:sp>
            <p:nvSpPr>
              <p:cNvPr id="40967" name="AutoShape 12"/>
              <p:cNvSpPr>
                <a:spLocks noChangeArrowheads="1"/>
              </p:cNvSpPr>
              <p:nvPr/>
            </p:nvSpPr>
            <p:spPr bwMode="auto">
              <a:xfrm rot="5100410" flipH="1">
                <a:off x="2995" y="2408"/>
                <a:ext cx="952" cy="907"/>
              </a:xfrm>
              <a:prstGeom prst="rtTriangle">
                <a:avLst/>
              </a:prstGeom>
              <a:solidFill>
                <a:schemeClr val="accent1">
                  <a:alpha val="47058"/>
                </a:schemeClr>
              </a:solidFill>
              <a:ln w="9525">
                <a:noFill/>
                <a:miter lim="800000"/>
                <a:headEnd/>
                <a:tailEnd/>
              </a:ln>
            </p:spPr>
            <p:txBody>
              <a:bodyPr rot="10800000" vert="eaVert" wrap="none" anchor="ctr"/>
              <a:lstStyle/>
              <a:p>
                <a:endParaRPr lang="en-US">
                  <a:solidFill>
                    <a:schemeClr val="tx1"/>
                  </a:solidFill>
                </a:endParaRPr>
              </a:p>
            </p:txBody>
          </p:sp>
        </p:grpSp>
      </p:grpSp>
      <p:sp>
        <p:nvSpPr>
          <p:cNvPr id="40963" name="Text Box 13"/>
          <p:cNvSpPr txBox="1">
            <a:spLocks noChangeArrowheads="1"/>
          </p:cNvSpPr>
          <p:nvPr/>
        </p:nvSpPr>
        <p:spPr bwMode="auto">
          <a:xfrm flipV="1">
            <a:off x="228600" y="3649663"/>
            <a:ext cx="1524000" cy="336550"/>
          </a:xfrm>
          <a:prstGeom prst="rect">
            <a:avLst/>
          </a:prstGeom>
          <a:solidFill>
            <a:schemeClr val="bg2"/>
          </a:solidFill>
          <a:ln w="9525">
            <a:noFill/>
            <a:miter lim="800000"/>
            <a:headEnd/>
            <a:tailEnd/>
          </a:ln>
        </p:spPr>
        <p:txBody>
          <a:bodyPr rot="10800000" lIns="18000" tIns="45719" rIns="18000" bIns="45719">
            <a:spAutoFit/>
          </a:bodyPr>
          <a:lstStyle/>
          <a:p>
            <a:pPr>
              <a:lnSpc>
                <a:spcPct val="80000"/>
              </a:lnSpc>
              <a:spcBef>
                <a:spcPct val="20000"/>
              </a:spcBef>
              <a:buClr>
                <a:schemeClr val="hlink"/>
              </a:buClr>
              <a:buSzPct val="90000"/>
            </a:pPr>
            <a:endParaRPr lang="en-US" sz="2000" b="0" i="1">
              <a:solidFill>
                <a:schemeClr val="tx1"/>
              </a:solidFill>
              <a:latin typeface="Arial" charset="0"/>
              <a:ea typeface="MS PGothic" pitchFamily="34" charset="-128"/>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p:txBody>
          <a:bodyPr lIns="18000" rIns="18000"/>
          <a:lstStyle/>
          <a:p>
            <a:pPr algn="ctr">
              <a:defRPr/>
            </a:pPr>
            <a:r>
              <a:rPr lang="en-US" b="1" smtClean="0">
                <a:solidFill>
                  <a:srgbClr val="FFFF00"/>
                </a:solidFill>
              </a:rPr>
              <a:t>Mercury Life Cycle</a:t>
            </a:r>
          </a:p>
        </p:txBody>
      </p:sp>
      <p:sp>
        <p:nvSpPr>
          <p:cNvPr id="6" name="圆角右箭头 5"/>
          <p:cNvSpPr/>
          <p:nvPr/>
        </p:nvSpPr>
        <p:spPr>
          <a:xfrm>
            <a:off x="2916238" y="2060575"/>
            <a:ext cx="2519362" cy="1223963"/>
          </a:xfrm>
          <a:prstGeom prst="bentArrow">
            <a:avLst>
              <a:gd name="adj1" fmla="val 39110"/>
              <a:gd name="adj2" fmla="val 25000"/>
              <a:gd name="adj3" fmla="val 42637"/>
              <a:gd name="adj4" fmla="val 94555"/>
            </a:avLst>
          </a:prstGeom>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en-US" sz="1800" b="0" dirty="0">
              <a:solidFill>
                <a:schemeClr val="tx1">
                  <a:lumMod val="65000"/>
                </a:schemeClr>
              </a:solidFill>
            </a:endParaRPr>
          </a:p>
          <a:p>
            <a:pPr algn="ctr">
              <a:defRPr/>
            </a:pPr>
            <a:endParaRPr lang="en-US" sz="1800" b="0" dirty="0">
              <a:solidFill>
                <a:schemeClr val="tx1">
                  <a:lumMod val="65000"/>
                </a:schemeClr>
              </a:solidFill>
            </a:endParaRPr>
          </a:p>
        </p:txBody>
      </p:sp>
      <p:sp>
        <p:nvSpPr>
          <p:cNvPr id="41987" name="TextBox 6"/>
          <p:cNvSpPr txBox="1">
            <a:spLocks noChangeArrowheads="1"/>
          </p:cNvSpPr>
          <p:nvPr/>
        </p:nvSpPr>
        <p:spPr bwMode="auto">
          <a:xfrm>
            <a:off x="1835150" y="3284538"/>
            <a:ext cx="1657350" cy="369887"/>
          </a:xfrm>
          <a:prstGeom prst="rect">
            <a:avLst/>
          </a:prstGeom>
          <a:noFill/>
          <a:ln w="9525">
            <a:noFill/>
            <a:miter lim="800000"/>
            <a:headEnd/>
            <a:tailEnd/>
          </a:ln>
        </p:spPr>
        <p:txBody>
          <a:bodyPr>
            <a:spAutoFit/>
          </a:bodyPr>
          <a:lstStyle/>
          <a:p>
            <a:r>
              <a:rPr lang="en-US" sz="1800" b="0">
                <a:solidFill>
                  <a:schemeClr val="tx1"/>
                </a:solidFill>
                <a:latin typeface="Arial" charset="0"/>
              </a:rPr>
              <a:t>Trade supply</a:t>
            </a:r>
          </a:p>
        </p:txBody>
      </p:sp>
      <p:sp>
        <p:nvSpPr>
          <p:cNvPr id="41988" name="TextBox 7"/>
          <p:cNvSpPr txBox="1">
            <a:spLocks noChangeArrowheads="1"/>
          </p:cNvSpPr>
          <p:nvPr/>
        </p:nvSpPr>
        <p:spPr bwMode="auto">
          <a:xfrm>
            <a:off x="2484438" y="4941888"/>
            <a:ext cx="1582737" cy="646112"/>
          </a:xfrm>
          <a:prstGeom prst="rect">
            <a:avLst/>
          </a:prstGeom>
          <a:noFill/>
          <a:ln w="9525">
            <a:noFill/>
            <a:miter lim="800000"/>
            <a:headEnd/>
            <a:tailEnd/>
          </a:ln>
        </p:spPr>
        <p:txBody>
          <a:bodyPr>
            <a:spAutoFit/>
          </a:bodyPr>
          <a:lstStyle/>
          <a:p>
            <a:r>
              <a:rPr lang="en-US" sz="1800" b="0">
                <a:solidFill>
                  <a:schemeClr val="tx1"/>
                </a:solidFill>
                <a:latin typeface="Arial" charset="0"/>
              </a:rPr>
              <a:t>Storage and Waste</a:t>
            </a:r>
          </a:p>
        </p:txBody>
      </p:sp>
      <p:sp>
        <p:nvSpPr>
          <p:cNvPr id="41989" name="TextBox 8"/>
          <p:cNvSpPr txBox="1">
            <a:spLocks noChangeArrowheads="1"/>
          </p:cNvSpPr>
          <p:nvPr/>
        </p:nvSpPr>
        <p:spPr bwMode="auto">
          <a:xfrm>
            <a:off x="4716463" y="3500438"/>
            <a:ext cx="2232025" cy="641350"/>
          </a:xfrm>
          <a:prstGeom prst="rect">
            <a:avLst/>
          </a:prstGeom>
          <a:noFill/>
          <a:ln w="9525">
            <a:noFill/>
            <a:miter lim="800000"/>
            <a:headEnd/>
            <a:tailEnd/>
          </a:ln>
        </p:spPr>
        <p:txBody>
          <a:bodyPr>
            <a:spAutoFit/>
          </a:bodyPr>
          <a:lstStyle/>
          <a:p>
            <a:r>
              <a:rPr lang="en-US" sz="1800" b="0">
                <a:solidFill>
                  <a:schemeClr val="tx1"/>
                </a:solidFill>
                <a:latin typeface="Arial" charset="0"/>
              </a:rPr>
              <a:t>Intentional use:</a:t>
            </a:r>
          </a:p>
          <a:p>
            <a:r>
              <a:rPr lang="en-US" sz="1800" b="0">
                <a:solidFill>
                  <a:schemeClr val="tx1"/>
                </a:solidFill>
                <a:latin typeface="Arial" charset="0"/>
              </a:rPr>
              <a:t>Process &amp; products</a:t>
            </a:r>
          </a:p>
        </p:txBody>
      </p:sp>
      <p:sp>
        <p:nvSpPr>
          <p:cNvPr id="41990" name="TextBox 9"/>
          <p:cNvSpPr txBox="1">
            <a:spLocks noChangeArrowheads="1"/>
          </p:cNvSpPr>
          <p:nvPr/>
        </p:nvSpPr>
        <p:spPr bwMode="auto">
          <a:xfrm>
            <a:off x="5940425" y="5084763"/>
            <a:ext cx="1800225" cy="646112"/>
          </a:xfrm>
          <a:prstGeom prst="rect">
            <a:avLst/>
          </a:prstGeom>
          <a:noFill/>
          <a:ln w="9525">
            <a:noFill/>
            <a:miter lim="800000"/>
            <a:headEnd/>
            <a:tailEnd/>
          </a:ln>
        </p:spPr>
        <p:txBody>
          <a:bodyPr>
            <a:spAutoFit/>
          </a:bodyPr>
          <a:lstStyle/>
          <a:p>
            <a:r>
              <a:rPr lang="en-US" sz="1800" b="0">
                <a:solidFill>
                  <a:schemeClr val="tx1"/>
                </a:solidFill>
                <a:latin typeface="Arial" charset="0"/>
              </a:rPr>
              <a:t>Unintentional Releases</a:t>
            </a:r>
          </a:p>
        </p:txBody>
      </p:sp>
      <p:sp>
        <p:nvSpPr>
          <p:cNvPr id="41991" name="TextBox 10"/>
          <p:cNvSpPr txBox="1">
            <a:spLocks noChangeArrowheads="1"/>
          </p:cNvSpPr>
          <p:nvPr/>
        </p:nvSpPr>
        <p:spPr bwMode="auto">
          <a:xfrm>
            <a:off x="5724525" y="2135188"/>
            <a:ext cx="2303463" cy="646112"/>
          </a:xfrm>
          <a:prstGeom prst="rect">
            <a:avLst/>
          </a:prstGeom>
          <a:noFill/>
          <a:ln w="9525">
            <a:noFill/>
            <a:miter lim="800000"/>
            <a:headEnd/>
            <a:tailEnd/>
          </a:ln>
        </p:spPr>
        <p:txBody>
          <a:bodyPr>
            <a:spAutoFit/>
          </a:bodyPr>
          <a:lstStyle/>
          <a:p>
            <a:r>
              <a:rPr lang="en-US" sz="1800" b="0">
                <a:solidFill>
                  <a:schemeClr val="tx1"/>
                </a:solidFill>
                <a:latin typeface="Arial" charset="0"/>
              </a:rPr>
              <a:t>Artisanal and Small-scale Gold Mining</a:t>
            </a:r>
          </a:p>
        </p:txBody>
      </p:sp>
      <p:sp>
        <p:nvSpPr>
          <p:cNvPr id="12" name="圆角右箭头 11"/>
          <p:cNvSpPr/>
          <p:nvPr/>
        </p:nvSpPr>
        <p:spPr>
          <a:xfrm rot="2112734">
            <a:off x="3306763" y="3321050"/>
            <a:ext cx="1376362" cy="792163"/>
          </a:xfrm>
          <a:prstGeom prst="bentArrow">
            <a:avLst>
              <a:gd name="adj1" fmla="val 39110"/>
              <a:gd name="adj2" fmla="val 25000"/>
              <a:gd name="adj3" fmla="val 50000"/>
              <a:gd name="adj4" fmla="val 94555"/>
            </a:avLst>
          </a:prstGeom>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en-US" sz="1800" b="0" dirty="0">
              <a:solidFill>
                <a:schemeClr val="tx1">
                  <a:lumMod val="65000"/>
                </a:schemeClr>
              </a:solidFill>
            </a:endParaRPr>
          </a:p>
          <a:p>
            <a:pPr algn="ctr">
              <a:defRPr/>
            </a:pPr>
            <a:endParaRPr lang="en-US" sz="1800" b="0" dirty="0">
              <a:solidFill>
                <a:schemeClr val="tx1">
                  <a:lumMod val="65000"/>
                </a:schemeClr>
              </a:solidFill>
            </a:endParaRPr>
          </a:p>
        </p:txBody>
      </p:sp>
      <p:sp>
        <p:nvSpPr>
          <p:cNvPr id="13" name="圆角右箭头 12"/>
          <p:cNvSpPr/>
          <p:nvPr/>
        </p:nvSpPr>
        <p:spPr>
          <a:xfrm rot="7473567">
            <a:off x="6321425" y="3848101"/>
            <a:ext cx="1089025" cy="800100"/>
          </a:xfrm>
          <a:prstGeom prst="bentArrow">
            <a:avLst>
              <a:gd name="adj1" fmla="val 39110"/>
              <a:gd name="adj2" fmla="val 25000"/>
              <a:gd name="adj3" fmla="val 42637"/>
              <a:gd name="adj4" fmla="val 94555"/>
            </a:avLst>
          </a:prstGeom>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en-US" sz="1800" b="0" dirty="0">
              <a:solidFill>
                <a:schemeClr val="tx1">
                  <a:lumMod val="65000"/>
                </a:schemeClr>
              </a:solidFill>
            </a:endParaRPr>
          </a:p>
          <a:p>
            <a:pPr algn="ctr">
              <a:defRPr/>
            </a:pPr>
            <a:endParaRPr lang="en-US" sz="1800" b="0" dirty="0">
              <a:solidFill>
                <a:schemeClr val="tx1">
                  <a:lumMod val="65000"/>
                </a:schemeClr>
              </a:solidFill>
            </a:endParaRPr>
          </a:p>
        </p:txBody>
      </p:sp>
      <p:sp>
        <p:nvSpPr>
          <p:cNvPr id="14" name="圆角右箭头 13"/>
          <p:cNvSpPr/>
          <p:nvPr/>
        </p:nvSpPr>
        <p:spPr>
          <a:xfrm rot="6881399">
            <a:off x="6788944" y="3359944"/>
            <a:ext cx="2482850" cy="1144588"/>
          </a:xfrm>
          <a:prstGeom prst="bentArrow">
            <a:avLst>
              <a:gd name="adj1" fmla="val 39110"/>
              <a:gd name="adj2" fmla="val 25000"/>
              <a:gd name="adj3" fmla="val 42637"/>
              <a:gd name="adj4" fmla="val 94555"/>
            </a:avLst>
          </a:prstGeom>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en-US" sz="1800" b="0" dirty="0">
              <a:solidFill>
                <a:schemeClr val="tx1">
                  <a:lumMod val="65000"/>
                </a:schemeClr>
              </a:solidFill>
            </a:endParaRPr>
          </a:p>
          <a:p>
            <a:pPr algn="ctr">
              <a:defRPr/>
            </a:pPr>
            <a:endParaRPr lang="en-US" sz="1800" b="0" dirty="0">
              <a:solidFill>
                <a:schemeClr val="tx1">
                  <a:lumMod val="65000"/>
                </a:schemeClr>
              </a:solidFill>
            </a:endParaRPr>
          </a:p>
        </p:txBody>
      </p:sp>
      <p:sp>
        <p:nvSpPr>
          <p:cNvPr id="15" name="圆角右箭头 14"/>
          <p:cNvSpPr/>
          <p:nvPr/>
        </p:nvSpPr>
        <p:spPr>
          <a:xfrm rot="11523203">
            <a:off x="3767138" y="5135563"/>
            <a:ext cx="1946275" cy="777875"/>
          </a:xfrm>
          <a:prstGeom prst="bentArrow">
            <a:avLst>
              <a:gd name="adj1" fmla="val 39110"/>
              <a:gd name="adj2" fmla="val 25000"/>
              <a:gd name="adj3" fmla="val 42637"/>
              <a:gd name="adj4" fmla="val 94555"/>
            </a:avLst>
          </a:prstGeom>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en-US" sz="1800" b="0" dirty="0">
              <a:solidFill>
                <a:schemeClr val="tx1">
                  <a:lumMod val="65000"/>
                </a:schemeClr>
              </a:solidFill>
            </a:endParaRPr>
          </a:p>
          <a:p>
            <a:pPr algn="ctr">
              <a:defRPr/>
            </a:pPr>
            <a:endParaRPr lang="en-US" sz="1800" b="0" dirty="0">
              <a:solidFill>
                <a:schemeClr val="tx1">
                  <a:lumMod val="65000"/>
                </a:schemeClr>
              </a:solidFill>
            </a:endParaRPr>
          </a:p>
        </p:txBody>
      </p:sp>
      <p:sp>
        <p:nvSpPr>
          <p:cNvPr id="16" name="圆角右箭头 15"/>
          <p:cNvSpPr/>
          <p:nvPr/>
        </p:nvSpPr>
        <p:spPr>
          <a:xfrm rot="17311087">
            <a:off x="1511300" y="4068763"/>
            <a:ext cx="1465263" cy="782637"/>
          </a:xfrm>
          <a:prstGeom prst="bentArrow">
            <a:avLst>
              <a:gd name="adj1" fmla="val 39110"/>
              <a:gd name="adj2" fmla="val 25000"/>
              <a:gd name="adj3" fmla="val 42637"/>
              <a:gd name="adj4" fmla="val 94555"/>
            </a:avLst>
          </a:prstGeom>
        </p:spPr>
        <p:style>
          <a:lnRef idx="1">
            <a:schemeClr val="accent5"/>
          </a:lnRef>
          <a:fillRef idx="3">
            <a:schemeClr val="accent5"/>
          </a:fillRef>
          <a:effectRef idx="2">
            <a:schemeClr val="accent5"/>
          </a:effectRef>
          <a:fontRef idx="minor">
            <a:schemeClr val="lt1"/>
          </a:fontRef>
        </p:style>
        <p:txBody>
          <a:bodyPr anchor="ctr"/>
          <a:lstStyle/>
          <a:p>
            <a:pPr algn="ctr">
              <a:defRPr/>
            </a:pPr>
            <a:endParaRPr lang="en-US" sz="1800" b="0" dirty="0">
              <a:solidFill>
                <a:schemeClr val="tx1">
                  <a:lumMod val="65000"/>
                </a:schemeClr>
              </a:solidFill>
            </a:endParaRPr>
          </a:p>
          <a:p>
            <a:pPr algn="ctr">
              <a:defRPr/>
            </a:pPr>
            <a:endParaRPr lang="en-US" sz="1800" b="0"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p:txBody>
          <a:bodyPr lIns="18000" rIns="18000"/>
          <a:lstStyle/>
          <a:p>
            <a:pPr>
              <a:defRPr/>
            </a:pPr>
            <a:r>
              <a:rPr lang="en-US" sz="4000" b="1" smtClean="0">
                <a:solidFill>
                  <a:srgbClr val="FFFF00"/>
                </a:solidFill>
              </a:rPr>
              <a:t>Waste/Disposal and Storage</a:t>
            </a:r>
          </a:p>
        </p:txBody>
      </p:sp>
      <p:sp>
        <p:nvSpPr>
          <p:cNvPr id="43010" name="TextBox 7"/>
          <p:cNvSpPr txBox="1">
            <a:spLocks noChangeArrowheads="1"/>
          </p:cNvSpPr>
          <p:nvPr/>
        </p:nvSpPr>
        <p:spPr bwMode="auto">
          <a:xfrm>
            <a:off x="1476375" y="1628775"/>
            <a:ext cx="1008063" cy="646113"/>
          </a:xfrm>
          <a:prstGeom prst="rect">
            <a:avLst/>
          </a:prstGeom>
          <a:noFill/>
          <a:ln w="9525">
            <a:noFill/>
            <a:miter lim="800000"/>
            <a:headEnd/>
            <a:tailEnd/>
          </a:ln>
        </p:spPr>
        <p:txBody>
          <a:bodyPr>
            <a:spAutoFit/>
          </a:bodyPr>
          <a:lstStyle/>
          <a:p>
            <a:pPr algn="ctr"/>
            <a:r>
              <a:rPr lang="en-US" sz="1800" b="0">
                <a:solidFill>
                  <a:schemeClr val="tx1"/>
                </a:solidFill>
                <a:latin typeface="Arial" charset="0"/>
              </a:rPr>
              <a:t>Hg</a:t>
            </a:r>
          </a:p>
          <a:p>
            <a:pPr algn="ctr"/>
            <a:r>
              <a:rPr lang="en-US" sz="1800" b="0">
                <a:solidFill>
                  <a:schemeClr val="tx1"/>
                </a:solidFill>
                <a:latin typeface="Arial" charset="0"/>
              </a:rPr>
              <a:t>Waste</a:t>
            </a:r>
          </a:p>
        </p:txBody>
      </p:sp>
      <p:sp>
        <p:nvSpPr>
          <p:cNvPr id="43011" name="TextBox 8"/>
          <p:cNvSpPr txBox="1">
            <a:spLocks noChangeArrowheads="1"/>
          </p:cNvSpPr>
          <p:nvPr/>
        </p:nvSpPr>
        <p:spPr bwMode="auto">
          <a:xfrm>
            <a:off x="611188" y="2997200"/>
            <a:ext cx="2520950" cy="646113"/>
          </a:xfrm>
          <a:prstGeom prst="rect">
            <a:avLst/>
          </a:prstGeom>
          <a:noFill/>
          <a:ln w="9525">
            <a:noFill/>
            <a:miter lim="800000"/>
            <a:headEnd/>
            <a:tailEnd/>
          </a:ln>
        </p:spPr>
        <p:txBody>
          <a:bodyPr>
            <a:spAutoFit/>
          </a:bodyPr>
          <a:lstStyle/>
          <a:p>
            <a:pPr algn="ctr"/>
            <a:r>
              <a:rPr lang="en-US" sz="1800" b="0">
                <a:solidFill>
                  <a:schemeClr val="tx1"/>
                </a:solidFill>
                <a:latin typeface="Arial" charset="0"/>
              </a:rPr>
              <a:t>Mercury Compounds  (End of  life products)</a:t>
            </a:r>
          </a:p>
        </p:txBody>
      </p:sp>
      <p:sp>
        <p:nvSpPr>
          <p:cNvPr id="43012" name="TextBox 10"/>
          <p:cNvSpPr txBox="1">
            <a:spLocks noChangeArrowheads="1"/>
          </p:cNvSpPr>
          <p:nvPr/>
        </p:nvSpPr>
        <p:spPr bwMode="auto">
          <a:xfrm>
            <a:off x="468313" y="4868863"/>
            <a:ext cx="3311525" cy="1200150"/>
          </a:xfrm>
          <a:prstGeom prst="rect">
            <a:avLst/>
          </a:prstGeom>
          <a:noFill/>
          <a:ln w="9525">
            <a:noFill/>
            <a:miter lim="800000"/>
            <a:headEnd/>
            <a:tailEnd/>
          </a:ln>
        </p:spPr>
        <p:txBody>
          <a:bodyPr>
            <a:spAutoFit/>
          </a:bodyPr>
          <a:lstStyle/>
          <a:p>
            <a:pPr algn="ctr"/>
            <a:r>
              <a:rPr lang="en-US" sz="1800" b="0">
                <a:solidFill>
                  <a:schemeClr val="tx1"/>
                </a:solidFill>
                <a:latin typeface="Arial" charset="0"/>
              </a:rPr>
              <a:t>Basel Convention technical guidelines on the ESM of Mercury waste and  waste containing mercury</a:t>
            </a:r>
          </a:p>
        </p:txBody>
      </p:sp>
      <p:sp>
        <p:nvSpPr>
          <p:cNvPr id="43013" name="TextBox 11"/>
          <p:cNvSpPr txBox="1">
            <a:spLocks noChangeArrowheads="1"/>
          </p:cNvSpPr>
          <p:nvPr/>
        </p:nvSpPr>
        <p:spPr bwMode="auto">
          <a:xfrm>
            <a:off x="3563938" y="2895600"/>
            <a:ext cx="2016125" cy="1190625"/>
          </a:xfrm>
          <a:prstGeom prst="rect">
            <a:avLst/>
          </a:prstGeom>
          <a:noFill/>
          <a:ln w="9525">
            <a:noFill/>
            <a:miter lim="800000"/>
            <a:headEnd/>
            <a:tailEnd/>
          </a:ln>
        </p:spPr>
        <p:txBody>
          <a:bodyPr>
            <a:spAutoFit/>
          </a:bodyPr>
          <a:lstStyle/>
          <a:p>
            <a:pPr algn="ctr"/>
            <a:r>
              <a:rPr lang="en-US" sz="1800" b="0">
                <a:solidFill>
                  <a:schemeClr val="tx1"/>
                </a:solidFill>
                <a:latin typeface="Arial" charset="0"/>
              </a:rPr>
              <a:t>Industry mercury containing waste/elemental Hg</a:t>
            </a:r>
          </a:p>
        </p:txBody>
      </p:sp>
      <p:cxnSp>
        <p:nvCxnSpPr>
          <p:cNvPr id="14" name="直接箭头连接符 13"/>
          <p:cNvCxnSpPr>
            <a:stCxn id="43010" idx="2"/>
          </p:cNvCxnSpPr>
          <p:nvPr/>
        </p:nvCxnSpPr>
        <p:spPr>
          <a:xfrm>
            <a:off x="1979613" y="2274888"/>
            <a:ext cx="0" cy="722312"/>
          </a:xfrm>
          <a:prstGeom prst="straightConnector1">
            <a:avLst/>
          </a:prstGeom>
          <a:ln>
            <a:solidFill>
              <a:schemeClr val="tx1">
                <a:lumMod val="8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1908175" y="3860800"/>
            <a:ext cx="0" cy="936625"/>
          </a:xfrm>
          <a:prstGeom prst="straightConnector1">
            <a:avLst/>
          </a:prstGeom>
          <a:ln>
            <a:solidFill>
              <a:schemeClr val="tx1">
                <a:lumMod val="8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2627313" y="2276475"/>
            <a:ext cx="1071562" cy="569913"/>
          </a:xfrm>
          <a:prstGeom prst="straightConnector1">
            <a:avLst/>
          </a:prstGeom>
          <a:ln>
            <a:solidFill>
              <a:schemeClr val="tx1">
                <a:lumMod val="8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flipH="1">
            <a:off x="3276600" y="3933825"/>
            <a:ext cx="1008063" cy="935038"/>
          </a:xfrm>
          <a:prstGeom prst="straightConnector1">
            <a:avLst/>
          </a:prstGeom>
          <a:ln>
            <a:solidFill>
              <a:schemeClr val="tx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43018" name="TextBox 21"/>
          <p:cNvSpPr txBox="1">
            <a:spLocks noChangeArrowheads="1"/>
          </p:cNvSpPr>
          <p:nvPr/>
        </p:nvSpPr>
        <p:spPr bwMode="auto">
          <a:xfrm>
            <a:off x="6156325" y="1773238"/>
            <a:ext cx="1800225" cy="368300"/>
          </a:xfrm>
          <a:prstGeom prst="rect">
            <a:avLst/>
          </a:prstGeom>
          <a:noFill/>
          <a:ln w="9525">
            <a:noFill/>
            <a:miter lim="800000"/>
            <a:headEnd/>
            <a:tailEnd/>
          </a:ln>
        </p:spPr>
        <p:txBody>
          <a:bodyPr>
            <a:spAutoFit/>
          </a:bodyPr>
          <a:lstStyle/>
          <a:p>
            <a:r>
              <a:rPr lang="en-US" sz="1800" b="0">
                <a:solidFill>
                  <a:schemeClr val="tx1"/>
                </a:solidFill>
                <a:latin typeface="Arial" charset="0"/>
              </a:rPr>
              <a:t>Hg Commodity</a:t>
            </a:r>
          </a:p>
        </p:txBody>
      </p:sp>
      <p:sp>
        <p:nvSpPr>
          <p:cNvPr id="43019" name="TextBox 22"/>
          <p:cNvSpPr txBox="1">
            <a:spLocks noChangeArrowheads="1"/>
          </p:cNvSpPr>
          <p:nvPr/>
        </p:nvSpPr>
        <p:spPr bwMode="auto">
          <a:xfrm>
            <a:off x="5867400" y="3141663"/>
            <a:ext cx="3276600" cy="1465262"/>
          </a:xfrm>
          <a:prstGeom prst="rect">
            <a:avLst/>
          </a:prstGeom>
          <a:noFill/>
          <a:ln w="9525">
            <a:noFill/>
            <a:miter lim="800000"/>
            <a:headEnd/>
            <a:tailEnd/>
          </a:ln>
        </p:spPr>
        <p:txBody>
          <a:bodyPr>
            <a:spAutoFit/>
          </a:bodyPr>
          <a:lstStyle/>
          <a:p>
            <a:r>
              <a:rPr lang="en-US" sz="1800" b="0">
                <a:solidFill>
                  <a:schemeClr val="tx1"/>
                </a:solidFill>
                <a:latin typeface="Arial" charset="0"/>
              </a:rPr>
              <a:t>Elemental mercury (excess from decommissioned chlor alkali plants, byproduct from non-ferrous mining, oil and gas operations)</a:t>
            </a:r>
          </a:p>
        </p:txBody>
      </p:sp>
      <p:sp>
        <p:nvSpPr>
          <p:cNvPr id="43020" name="TextBox 23"/>
          <p:cNvSpPr txBox="1">
            <a:spLocks noChangeArrowheads="1"/>
          </p:cNvSpPr>
          <p:nvPr/>
        </p:nvSpPr>
        <p:spPr bwMode="auto">
          <a:xfrm>
            <a:off x="5257800" y="5435600"/>
            <a:ext cx="3059113" cy="366713"/>
          </a:xfrm>
          <a:prstGeom prst="rect">
            <a:avLst/>
          </a:prstGeom>
          <a:noFill/>
          <a:ln w="9525">
            <a:noFill/>
            <a:miter lim="800000"/>
            <a:headEnd/>
            <a:tailEnd/>
          </a:ln>
        </p:spPr>
        <p:txBody>
          <a:bodyPr>
            <a:spAutoFit/>
          </a:bodyPr>
          <a:lstStyle/>
          <a:p>
            <a:r>
              <a:rPr lang="en-US" sz="1800" b="0">
                <a:solidFill>
                  <a:schemeClr val="tx1"/>
                </a:solidFill>
                <a:latin typeface="Arial" charset="0"/>
              </a:rPr>
              <a:t>Interim Storage options</a:t>
            </a:r>
          </a:p>
        </p:txBody>
      </p:sp>
      <p:cxnSp>
        <p:nvCxnSpPr>
          <p:cNvPr id="27" name="直接箭头连接符 26"/>
          <p:cNvCxnSpPr/>
          <p:nvPr/>
        </p:nvCxnSpPr>
        <p:spPr>
          <a:xfrm>
            <a:off x="6948488" y="2205038"/>
            <a:ext cx="0" cy="863600"/>
          </a:xfrm>
          <a:prstGeom prst="straightConnector1">
            <a:avLst/>
          </a:prstGeom>
          <a:ln>
            <a:solidFill>
              <a:schemeClr val="tx1">
                <a:lumMod val="8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7235825" y="4652963"/>
            <a:ext cx="0" cy="722312"/>
          </a:xfrm>
          <a:prstGeom prst="straightConnector1">
            <a:avLst/>
          </a:prstGeom>
          <a:ln>
            <a:solidFill>
              <a:schemeClr val="tx1">
                <a:lumMod val="8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3"/>
          <p:cNvSpPr>
            <a:spLocks noGrp="1" noChangeArrowheads="1"/>
          </p:cNvSpPr>
          <p:nvPr>
            <p:ph type="title"/>
          </p:nvPr>
        </p:nvSpPr>
        <p:spPr>
          <a:xfrm>
            <a:off x="1143000" y="457200"/>
            <a:ext cx="2438400" cy="2362200"/>
          </a:xfrm>
        </p:spPr>
        <p:txBody>
          <a:bodyPr lIns="18000" rIns="0"/>
          <a:lstStyle/>
          <a:p>
            <a:pPr eaLnBrk="1" hangingPunct="1">
              <a:lnSpc>
                <a:spcPct val="75000"/>
              </a:lnSpc>
            </a:pPr>
            <a:r>
              <a:rPr lang="en-GB" b="1" smtClean="0">
                <a:solidFill>
                  <a:srgbClr val="FFFF00"/>
                </a:solidFill>
                <a:effectLst/>
                <a:ea typeface="Arial Unicode MS" pitchFamily="34" charset="-128"/>
                <a:cs typeface="Arial Unicode MS" pitchFamily="34" charset="-128"/>
              </a:rPr>
              <a:t>Supply, trade, storage, disposal</a:t>
            </a:r>
          </a:p>
        </p:txBody>
      </p:sp>
      <p:sp>
        <p:nvSpPr>
          <p:cNvPr id="44034" name="Text Box 6"/>
          <p:cNvSpPr txBox="1">
            <a:spLocks noChangeArrowheads="1"/>
          </p:cNvSpPr>
          <p:nvPr/>
        </p:nvSpPr>
        <p:spPr bwMode="auto">
          <a:xfrm>
            <a:off x="1600200" y="5753100"/>
            <a:ext cx="184150" cy="366713"/>
          </a:xfrm>
          <a:prstGeom prst="rect">
            <a:avLst/>
          </a:prstGeom>
          <a:noFill/>
          <a:ln w="9525">
            <a:noFill/>
            <a:miter lim="800000"/>
            <a:headEnd/>
            <a:tailEnd/>
          </a:ln>
        </p:spPr>
        <p:txBody>
          <a:bodyPr wrap="none" lIns="91439" tIns="45719" rIns="91439" bIns="45719">
            <a:spAutoFit/>
          </a:bodyPr>
          <a:lstStyle/>
          <a:p>
            <a:endParaRPr lang="en-GB" sz="1800" b="0">
              <a:solidFill>
                <a:schemeClr val="tx1"/>
              </a:solidFill>
              <a:latin typeface="Arial" charset="0"/>
              <a:ea typeface="MS PGothic" pitchFamily="34" charset="-128"/>
            </a:endParaRPr>
          </a:p>
        </p:txBody>
      </p:sp>
      <p:pic>
        <p:nvPicPr>
          <p:cNvPr id="44035" name="Picture 2" descr="IMG0054"/>
          <p:cNvPicPr>
            <a:picLocks noChangeAspect="1" noChangeArrowheads="1"/>
          </p:cNvPicPr>
          <p:nvPr/>
        </p:nvPicPr>
        <p:blipFill>
          <a:blip r:embed="rId2"/>
          <a:srcRect/>
          <a:stretch>
            <a:fillRect/>
          </a:stretch>
        </p:blipFill>
        <p:spPr bwMode="auto">
          <a:xfrm>
            <a:off x="6400800" y="5089525"/>
            <a:ext cx="2514600" cy="1768475"/>
          </a:xfrm>
          <a:prstGeom prst="rect">
            <a:avLst/>
          </a:prstGeom>
          <a:noFill/>
          <a:ln w="9525">
            <a:noFill/>
            <a:miter lim="800000"/>
            <a:headEnd/>
            <a:tailEnd/>
          </a:ln>
        </p:spPr>
      </p:pic>
      <p:grpSp>
        <p:nvGrpSpPr>
          <p:cNvPr id="44036" name="Group 39"/>
          <p:cNvGrpSpPr>
            <a:grpSpLocks/>
          </p:cNvGrpSpPr>
          <p:nvPr/>
        </p:nvGrpSpPr>
        <p:grpSpPr bwMode="auto">
          <a:xfrm>
            <a:off x="5334000" y="1447800"/>
            <a:ext cx="3810000" cy="2362200"/>
            <a:chOff x="3552" y="768"/>
            <a:chExt cx="2208" cy="1488"/>
          </a:xfrm>
        </p:grpSpPr>
        <p:pic>
          <p:nvPicPr>
            <p:cNvPr id="44055" name="Picture 7"/>
            <p:cNvPicPr>
              <a:picLocks noChangeAspect="1" noChangeArrowheads="1"/>
            </p:cNvPicPr>
            <p:nvPr/>
          </p:nvPicPr>
          <p:blipFill>
            <a:blip r:embed="rId3"/>
            <a:srcRect/>
            <a:stretch>
              <a:fillRect/>
            </a:stretch>
          </p:blipFill>
          <p:spPr bwMode="auto">
            <a:xfrm>
              <a:off x="3552" y="768"/>
              <a:ext cx="2208" cy="1488"/>
            </a:xfrm>
            <a:prstGeom prst="rect">
              <a:avLst/>
            </a:prstGeom>
            <a:noFill/>
            <a:ln w="9525">
              <a:noFill/>
              <a:miter lim="800000"/>
              <a:headEnd/>
              <a:tailEnd/>
            </a:ln>
          </p:spPr>
        </p:pic>
        <p:sp>
          <p:nvSpPr>
            <p:cNvPr id="44056" name="Text Box 11"/>
            <p:cNvSpPr txBox="1">
              <a:spLocks noChangeArrowheads="1"/>
            </p:cNvSpPr>
            <p:nvPr/>
          </p:nvSpPr>
          <p:spPr bwMode="auto">
            <a:xfrm>
              <a:off x="4944" y="2159"/>
              <a:ext cx="816" cy="60"/>
            </a:xfrm>
            <a:prstGeom prst="rect">
              <a:avLst/>
            </a:prstGeom>
            <a:noFill/>
            <a:ln w="9525">
              <a:noFill/>
              <a:miter lim="800000"/>
              <a:headEnd/>
              <a:tailEnd/>
            </a:ln>
          </p:spPr>
          <p:txBody>
            <a:bodyPr lIns="72000" tIns="0" rIns="0" bIns="0" anchor="ctr">
              <a:spAutoFit/>
            </a:bodyPr>
            <a:lstStyle/>
            <a:p>
              <a:pPr>
                <a:lnSpc>
                  <a:spcPct val="75000"/>
                </a:lnSpc>
              </a:pPr>
              <a:r>
                <a:rPr lang="en-GB" sz="400"/>
                <a:t>Schematic mercury trade flows, prior to EU export ban. </a:t>
              </a:r>
            </a:p>
            <a:p>
              <a:pPr>
                <a:lnSpc>
                  <a:spcPct val="75000"/>
                </a:lnSpc>
              </a:pPr>
              <a:r>
                <a:rPr lang="en-GB" sz="400"/>
                <a:t>Source: Zoi Environmental Network</a:t>
              </a:r>
            </a:p>
          </p:txBody>
        </p:sp>
      </p:grpSp>
      <p:sp>
        <p:nvSpPr>
          <p:cNvPr id="44037" name="Text Box 8"/>
          <p:cNvSpPr txBox="1">
            <a:spLocks noChangeArrowheads="1"/>
          </p:cNvSpPr>
          <p:nvPr/>
        </p:nvSpPr>
        <p:spPr bwMode="auto">
          <a:xfrm>
            <a:off x="0" y="4038600"/>
            <a:ext cx="3810000" cy="1190625"/>
          </a:xfrm>
          <a:prstGeom prst="rect">
            <a:avLst/>
          </a:prstGeom>
          <a:solidFill>
            <a:schemeClr val="bg2"/>
          </a:solidFill>
          <a:ln w="9525">
            <a:noFill/>
            <a:miter lim="800000"/>
            <a:headEnd/>
            <a:tailEnd/>
          </a:ln>
        </p:spPr>
        <p:txBody>
          <a:bodyPr lIns="18000" tIns="45719" rIns="18000" bIns="45719">
            <a:spAutoFit/>
          </a:bodyPr>
          <a:lstStyle/>
          <a:p>
            <a:pPr marL="176213" indent="-176213">
              <a:buFontTx/>
              <a:buChar char="•"/>
            </a:pPr>
            <a:r>
              <a:rPr lang="en-GB" sz="1800">
                <a:solidFill>
                  <a:srgbClr val="FFFF00"/>
                </a:solidFill>
                <a:ea typeface="MS PGothic" pitchFamily="34" charset="-128"/>
              </a:rPr>
              <a:t>Supply &gt; demand in all regions &lt; 2020</a:t>
            </a:r>
          </a:p>
          <a:p>
            <a:pPr marL="176213" indent="-176213">
              <a:buFontTx/>
              <a:buChar char="•"/>
            </a:pPr>
            <a:r>
              <a:rPr lang="en-GB" sz="1800" b="0">
                <a:solidFill>
                  <a:schemeClr val="tx1"/>
                </a:solidFill>
                <a:ea typeface="MS PGothic" pitchFamily="34" charset="-128"/>
              </a:rPr>
              <a:t>Surplus to 2050 estimated</a:t>
            </a:r>
          </a:p>
          <a:p>
            <a:pPr marL="536575" lvl="1" indent="-180975"/>
            <a:r>
              <a:rPr lang="en-GB" sz="1800">
                <a:solidFill>
                  <a:schemeClr val="tx1"/>
                </a:solidFill>
                <a:ea typeface="MS PGothic" pitchFamily="34" charset="-128"/>
              </a:rPr>
              <a:t>∑</a:t>
            </a:r>
            <a:r>
              <a:rPr lang="en-GB" sz="1800" baseline="-25000">
                <a:solidFill>
                  <a:schemeClr val="tx1"/>
                </a:solidFill>
                <a:ea typeface="MS PGothic" pitchFamily="34" charset="-128"/>
              </a:rPr>
              <a:t>xs min</a:t>
            </a:r>
            <a:r>
              <a:rPr lang="en-GB" sz="1800" b="0">
                <a:solidFill>
                  <a:schemeClr val="tx1"/>
                </a:solidFill>
                <a:ea typeface="MS PGothic" pitchFamily="34" charset="-128"/>
              </a:rPr>
              <a:t> 28,000 t, </a:t>
            </a:r>
            <a:r>
              <a:rPr lang="en-GB" sz="1800">
                <a:solidFill>
                  <a:schemeClr val="tx1"/>
                </a:solidFill>
                <a:ea typeface="MS PGothic" pitchFamily="34" charset="-128"/>
              </a:rPr>
              <a:t>∑</a:t>
            </a:r>
            <a:r>
              <a:rPr lang="en-GB" sz="1800" baseline="-25000">
                <a:solidFill>
                  <a:schemeClr val="tx1"/>
                </a:solidFill>
                <a:ea typeface="MS PGothic" pitchFamily="34" charset="-128"/>
              </a:rPr>
              <a:t>xs max</a:t>
            </a:r>
            <a:r>
              <a:rPr lang="en-GB" sz="1800" b="0">
                <a:solidFill>
                  <a:schemeClr val="tx1"/>
                </a:solidFill>
                <a:ea typeface="MS PGothic" pitchFamily="34" charset="-128"/>
              </a:rPr>
              <a:t> 46,000 t</a:t>
            </a:r>
          </a:p>
          <a:p>
            <a:pPr marL="536575" lvl="1" indent="-180975"/>
            <a:endParaRPr lang="en-US" sz="1800" b="0">
              <a:solidFill>
                <a:schemeClr val="tx1"/>
              </a:solidFill>
              <a:ea typeface="MS PGothic" pitchFamily="34" charset="-128"/>
            </a:endParaRPr>
          </a:p>
        </p:txBody>
      </p:sp>
      <p:pic>
        <p:nvPicPr>
          <p:cNvPr id="44038" name="Picture 4"/>
          <p:cNvPicPr>
            <a:picLocks noChangeAspect="1" noChangeArrowheads="1"/>
          </p:cNvPicPr>
          <p:nvPr/>
        </p:nvPicPr>
        <p:blipFill>
          <a:blip r:embed="rId4"/>
          <a:srcRect l="2277" t="12993" r="17639" b="4640"/>
          <a:stretch>
            <a:fillRect/>
          </a:stretch>
        </p:blipFill>
        <p:spPr bwMode="auto">
          <a:xfrm>
            <a:off x="0" y="4981575"/>
            <a:ext cx="2971800" cy="1876425"/>
          </a:xfrm>
          <a:prstGeom prst="rect">
            <a:avLst/>
          </a:prstGeom>
          <a:noFill/>
          <a:ln w="9525">
            <a:noFill/>
            <a:miter lim="800000"/>
            <a:headEnd/>
            <a:tailEnd/>
          </a:ln>
        </p:spPr>
      </p:pic>
      <p:pic>
        <p:nvPicPr>
          <p:cNvPr id="44039" name="Grafik 13"/>
          <p:cNvPicPr>
            <a:picLocks noChangeAspect="1"/>
          </p:cNvPicPr>
          <p:nvPr/>
        </p:nvPicPr>
        <p:blipFill>
          <a:blip r:embed="rId5"/>
          <a:srcRect/>
          <a:stretch>
            <a:fillRect/>
          </a:stretch>
        </p:blipFill>
        <p:spPr bwMode="auto">
          <a:xfrm>
            <a:off x="3886200" y="3276600"/>
            <a:ext cx="1371600" cy="1355725"/>
          </a:xfrm>
          <a:prstGeom prst="rect">
            <a:avLst/>
          </a:prstGeom>
          <a:noFill/>
          <a:ln w="9525">
            <a:noFill/>
            <a:miter lim="800000"/>
            <a:headEnd/>
            <a:tailEnd/>
          </a:ln>
        </p:spPr>
      </p:pic>
      <p:pic>
        <p:nvPicPr>
          <p:cNvPr id="44040" name="Grafik 1"/>
          <p:cNvPicPr>
            <a:picLocks noChangeAspect="1"/>
          </p:cNvPicPr>
          <p:nvPr/>
        </p:nvPicPr>
        <p:blipFill>
          <a:blip r:embed="rId6"/>
          <a:srcRect/>
          <a:stretch>
            <a:fillRect/>
          </a:stretch>
        </p:blipFill>
        <p:spPr bwMode="auto">
          <a:xfrm>
            <a:off x="5181600" y="3886200"/>
            <a:ext cx="1296988" cy="2286000"/>
          </a:xfrm>
          <a:prstGeom prst="rect">
            <a:avLst/>
          </a:prstGeom>
          <a:noFill/>
          <a:ln w="9525">
            <a:noFill/>
            <a:miter lim="800000"/>
            <a:headEnd/>
            <a:tailEnd/>
          </a:ln>
        </p:spPr>
      </p:pic>
      <p:sp>
        <p:nvSpPr>
          <p:cNvPr id="71700" name="Rectangle 30"/>
          <p:cNvSpPr>
            <a:spLocks noChangeArrowheads="1"/>
          </p:cNvSpPr>
          <p:nvPr/>
        </p:nvSpPr>
        <p:spPr bwMode="auto">
          <a:xfrm>
            <a:off x="609600" y="2895600"/>
            <a:ext cx="3124200" cy="1120775"/>
          </a:xfrm>
          <a:prstGeom prst="rect">
            <a:avLst/>
          </a:prstGeom>
          <a:noFill/>
          <a:ln w="9525">
            <a:noFill/>
            <a:miter lim="800000"/>
            <a:headEnd/>
            <a:tailEnd/>
          </a:ln>
        </p:spPr>
        <p:txBody>
          <a:bodyPr lIns="18000" tIns="10800" rIns="18000" bIns="10800">
            <a:spAutoFit/>
          </a:bodyPr>
          <a:lstStyle/>
          <a:p>
            <a:pPr>
              <a:defRPr/>
            </a:pPr>
            <a:r>
              <a:rPr lang="en-GB" sz="1800">
                <a:solidFill>
                  <a:schemeClr val="tx1"/>
                </a:solidFill>
              </a:rPr>
              <a:t>Examining options for storage, stabilization and encapsulation for mercury storage and </a:t>
            </a:r>
            <a:r>
              <a:rPr lang="en-GB" sz="1800">
                <a:solidFill>
                  <a:schemeClr val="tx1"/>
                </a:solidFill>
                <a:effectLst>
                  <a:outerShdw blurRad="38100" dist="38100" dir="2700000" algn="tl">
                    <a:srgbClr val="000000"/>
                  </a:outerShdw>
                </a:effectLst>
              </a:rPr>
              <a:t>disposal</a:t>
            </a:r>
          </a:p>
        </p:txBody>
      </p:sp>
      <p:pic>
        <p:nvPicPr>
          <p:cNvPr id="44042" name="Picture 13"/>
          <p:cNvPicPr>
            <a:picLocks noChangeAspect="1" noChangeArrowheads="1"/>
          </p:cNvPicPr>
          <p:nvPr/>
        </p:nvPicPr>
        <p:blipFill>
          <a:blip r:embed="rId7"/>
          <a:srcRect l="5264" t="15634" r="5264" b="21887"/>
          <a:stretch>
            <a:fillRect/>
          </a:stretch>
        </p:blipFill>
        <p:spPr bwMode="auto">
          <a:xfrm>
            <a:off x="7239000" y="3886200"/>
            <a:ext cx="1905000" cy="1581150"/>
          </a:xfrm>
          <a:prstGeom prst="rect">
            <a:avLst/>
          </a:prstGeom>
          <a:noFill/>
          <a:ln w="9525">
            <a:noFill/>
            <a:miter lim="800000"/>
            <a:headEnd/>
            <a:tailEnd/>
          </a:ln>
        </p:spPr>
      </p:pic>
      <p:pic>
        <p:nvPicPr>
          <p:cNvPr id="44043" name="Picture 8"/>
          <p:cNvPicPr>
            <a:picLocks noChangeAspect="1" noChangeArrowheads="1"/>
          </p:cNvPicPr>
          <p:nvPr/>
        </p:nvPicPr>
        <p:blipFill>
          <a:blip r:embed="rId8"/>
          <a:srcRect l="16631" r="1210" b="34050"/>
          <a:stretch>
            <a:fillRect/>
          </a:stretch>
        </p:blipFill>
        <p:spPr bwMode="auto">
          <a:xfrm>
            <a:off x="2971800" y="5476875"/>
            <a:ext cx="1828800" cy="1381125"/>
          </a:xfrm>
          <a:prstGeom prst="rect">
            <a:avLst/>
          </a:prstGeom>
          <a:noFill/>
          <a:ln w="9525">
            <a:noFill/>
            <a:miter lim="800000"/>
            <a:headEnd/>
            <a:tailEnd/>
          </a:ln>
        </p:spPr>
      </p:pic>
      <p:pic>
        <p:nvPicPr>
          <p:cNvPr id="44044" name="Picture 4" descr="F:\SL381206.JPG"/>
          <p:cNvPicPr>
            <a:picLocks noChangeAspect="1" noChangeArrowheads="1"/>
          </p:cNvPicPr>
          <p:nvPr/>
        </p:nvPicPr>
        <p:blipFill>
          <a:blip r:embed="rId9"/>
          <a:srcRect l="6187"/>
          <a:stretch>
            <a:fillRect/>
          </a:stretch>
        </p:blipFill>
        <p:spPr bwMode="auto">
          <a:xfrm>
            <a:off x="3817938" y="1524000"/>
            <a:ext cx="1485900" cy="1676400"/>
          </a:xfrm>
          <a:prstGeom prst="rect">
            <a:avLst/>
          </a:prstGeom>
          <a:noFill/>
          <a:ln w="9525">
            <a:noFill/>
            <a:miter lim="800000"/>
            <a:headEnd/>
            <a:tailEnd/>
          </a:ln>
        </p:spPr>
      </p:pic>
      <p:sp>
        <p:nvSpPr>
          <p:cNvPr id="44045" name="AutoShape 31"/>
          <p:cNvSpPr>
            <a:spLocks noChangeArrowheads="1"/>
          </p:cNvSpPr>
          <p:nvPr/>
        </p:nvSpPr>
        <p:spPr bwMode="auto">
          <a:xfrm>
            <a:off x="6172200" y="5181600"/>
            <a:ext cx="14478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00"/>
          </a:solidFill>
          <a:ln w="9525">
            <a:solidFill>
              <a:schemeClr val="bg2"/>
            </a:solidFill>
            <a:miter lim="800000"/>
            <a:headEnd/>
            <a:tailEnd/>
          </a:ln>
        </p:spPr>
        <p:txBody>
          <a:bodyPr wrap="none" anchor="ctr"/>
          <a:lstStyle/>
          <a:p>
            <a:endParaRPr lang="en-US"/>
          </a:p>
        </p:txBody>
      </p:sp>
      <p:sp>
        <p:nvSpPr>
          <p:cNvPr id="44046" name="AutoShape 33"/>
          <p:cNvSpPr>
            <a:spLocks noChangeArrowheads="1"/>
          </p:cNvSpPr>
          <p:nvPr/>
        </p:nvSpPr>
        <p:spPr bwMode="auto">
          <a:xfrm>
            <a:off x="4953000" y="3962400"/>
            <a:ext cx="5334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00"/>
          </a:solidFill>
          <a:ln w="9525">
            <a:solidFill>
              <a:schemeClr val="bg2"/>
            </a:solidFill>
            <a:miter lim="800000"/>
            <a:headEnd/>
            <a:tailEnd/>
          </a:ln>
        </p:spPr>
        <p:txBody>
          <a:bodyPr wrap="none" anchor="ctr"/>
          <a:lstStyle/>
          <a:p>
            <a:endParaRPr lang="en-US"/>
          </a:p>
        </p:txBody>
      </p:sp>
      <p:sp>
        <p:nvSpPr>
          <p:cNvPr id="44047" name="AutoShape 34"/>
          <p:cNvSpPr>
            <a:spLocks noChangeArrowheads="1"/>
          </p:cNvSpPr>
          <p:nvPr/>
        </p:nvSpPr>
        <p:spPr bwMode="auto">
          <a:xfrm rot="5400000">
            <a:off x="3771900" y="3162300"/>
            <a:ext cx="6096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00"/>
          </a:solidFill>
          <a:ln w="9525">
            <a:solidFill>
              <a:schemeClr val="bg2"/>
            </a:solidFill>
            <a:miter lim="800000"/>
            <a:headEnd/>
            <a:tailEnd/>
          </a:ln>
        </p:spPr>
        <p:txBody>
          <a:bodyPr wrap="none" anchor="ctr"/>
          <a:lstStyle/>
          <a:p>
            <a:endParaRPr lang="en-US"/>
          </a:p>
        </p:txBody>
      </p:sp>
      <p:pic>
        <p:nvPicPr>
          <p:cNvPr id="44048" name="Picture 35"/>
          <p:cNvPicPr>
            <a:picLocks noChangeAspect="1" noChangeArrowheads="1"/>
          </p:cNvPicPr>
          <p:nvPr/>
        </p:nvPicPr>
        <p:blipFill>
          <a:blip r:embed="rId10"/>
          <a:srcRect l="3094" t="13248" r="3094" b="59225"/>
          <a:stretch>
            <a:fillRect/>
          </a:stretch>
        </p:blipFill>
        <p:spPr bwMode="auto">
          <a:xfrm>
            <a:off x="3048000" y="76200"/>
            <a:ext cx="6096000" cy="1179513"/>
          </a:xfrm>
          <a:prstGeom prst="rect">
            <a:avLst/>
          </a:prstGeom>
          <a:noFill/>
          <a:ln w="9525">
            <a:noFill/>
            <a:miter lim="800000"/>
            <a:headEnd/>
            <a:tailEnd/>
          </a:ln>
        </p:spPr>
      </p:pic>
      <p:sp>
        <p:nvSpPr>
          <p:cNvPr id="44049" name="AutoShape 36"/>
          <p:cNvSpPr>
            <a:spLocks noChangeArrowheads="1"/>
          </p:cNvSpPr>
          <p:nvPr/>
        </p:nvSpPr>
        <p:spPr bwMode="auto">
          <a:xfrm rot="5400000">
            <a:off x="4305300" y="1638300"/>
            <a:ext cx="533400" cy="304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00"/>
          </a:solidFill>
          <a:ln w="9525">
            <a:solidFill>
              <a:schemeClr val="bg2"/>
            </a:solidFill>
            <a:miter lim="800000"/>
            <a:headEnd/>
            <a:tailEnd/>
          </a:ln>
        </p:spPr>
        <p:txBody>
          <a:bodyPr wrap="none" anchor="ctr"/>
          <a:lstStyle/>
          <a:p>
            <a:endParaRPr lang="en-US"/>
          </a:p>
        </p:txBody>
      </p:sp>
      <p:sp>
        <p:nvSpPr>
          <p:cNvPr id="44050" name="AutoShape 37"/>
          <p:cNvSpPr>
            <a:spLocks/>
          </p:cNvSpPr>
          <p:nvPr/>
        </p:nvSpPr>
        <p:spPr bwMode="auto">
          <a:xfrm rot="5400000">
            <a:off x="5981700" y="-1714500"/>
            <a:ext cx="228600" cy="6096000"/>
          </a:xfrm>
          <a:prstGeom prst="rightBrace">
            <a:avLst>
              <a:gd name="adj1" fmla="val 222222"/>
              <a:gd name="adj2" fmla="val 74894"/>
            </a:avLst>
          </a:prstGeom>
          <a:noFill/>
          <a:ln w="38100">
            <a:solidFill>
              <a:srgbClr val="FFFF00"/>
            </a:solidFill>
            <a:round/>
            <a:headEnd/>
            <a:tailEnd/>
          </a:ln>
        </p:spPr>
        <p:txBody>
          <a:bodyPr wrap="none" anchor="ctr"/>
          <a:lstStyle/>
          <a:p>
            <a:endParaRPr lang="en-US">
              <a:solidFill>
                <a:schemeClr val="tx1"/>
              </a:solidFill>
            </a:endParaRPr>
          </a:p>
        </p:txBody>
      </p:sp>
      <p:pic>
        <p:nvPicPr>
          <p:cNvPr id="44051" name="Grafik 1"/>
          <p:cNvPicPr>
            <a:picLocks noChangeAspect="1"/>
          </p:cNvPicPr>
          <p:nvPr/>
        </p:nvPicPr>
        <p:blipFill>
          <a:blip r:embed="rId11"/>
          <a:srcRect r="7991"/>
          <a:stretch>
            <a:fillRect/>
          </a:stretch>
        </p:blipFill>
        <p:spPr bwMode="auto">
          <a:xfrm>
            <a:off x="3733800" y="4648200"/>
            <a:ext cx="1428750" cy="1355725"/>
          </a:xfrm>
          <a:prstGeom prst="rect">
            <a:avLst/>
          </a:prstGeom>
          <a:noFill/>
          <a:ln w="9525">
            <a:noFill/>
            <a:miter lim="800000"/>
            <a:headEnd/>
            <a:tailEnd/>
          </a:ln>
        </p:spPr>
      </p:pic>
      <p:sp>
        <p:nvSpPr>
          <p:cNvPr id="44052" name="AutoShape 41"/>
          <p:cNvSpPr>
            <a:spLocks noChangeArrowheads="1"/>
          </p:cNvSpPr>
          <p:nvPr/>
        </p:nvSpPr>
        <p:spPr bwMode="auto">
          <a:xfrm rot="5400000">
            <a:off x="3695700" y="5829300"/>
            <a:ext cx="4572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00"/>
          </a:solidFill>
          <a:ln w="9525">
            <a:solidFill>
              <a:schemeClr val="bg2"/>
            </a:solidFill>
            <a:miter lim="800000"/>
            <a:headEnd/>
            <a:tailEnd/>
          </a:ln>
        </p:spPr>
        <p:txBody>
          <a:bodyPr wrap="none" anchor="ctr"/>
          <a:lstStyle/>
          <a:p>
            <a:endParaRPr lang="en-US"/>
          </a:p>
        </p:txBody>
      </p:sp>
      <p:sp>
        <p:nvSpPr>
          <p:cNvPr id="44053" name="AutoShape 40"/>
          <p:cNvSpPr>
            <a:spLocks noChangeArrowheads="1"/>
          </p:cNvSpPr>
          <p:nvPr/>
        </p:nvSpPr>
        <p:spPr bwMode="auto">
          <a:xfrm rot="10800000">
            <a:off x="4876800" y="5715000"/>
            <a:ext cx="4572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00"/>
          </a:solidFill>
          <a:ln w="9525">
            <a:solidFill>
              <a:schemeClr val="bg2"/>
            </a:solidFill>
            <a:miter lim="800000"/>
            <a:headEnd/>
            <a:tailEnd/>
          </a:ln>
        </p:spPr>
        <p:txBody>
          <a:bodyPr wrap="none" anchor="ctr"/>
          <a:lstStyle/>
          <a:p>
            <a:endParaRPr lang="en-US"/>
          </a:p>
        </p:txBody>
      </p:sp>
      <p:sp>
        <p:nvSpPr>
          <p:cNvPr id="44054" name="AutoShape 30"/>
          <p:cNvSpPr>
            <a:spLocks noChangeArrowheads="1"/>
          </p:cNvSpPr>
          <p:nvPr/>
        </p:nvSpPr>
        <p:spPr bwMode="auto">
          <a:xfrm>
            <a:off x="6248400" y="5867400"/>
            <a:ext cx="6096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00"/>
          </a:solidFill>
          <a:ln w="9525">
            <a:solidFill>
              <a:schemeClr val="bg2"/>
            </a:solidFill>
            <a:miter lim="800000"/>
            <a:headEnd/>
            <a:tailEnd/>
          </a:ln>
        </p:spPr>
        <p:txBody>
          <a:bodyPr wrap="none" anchor="ct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11188" y="549275"/>
            <a:ext cx="8640762" cy="871538"/>
          </a:xfrm>
        </p:spPr>
        <p:txBody>
          <a:bodyPr lIns="18000" rIns="18000"/>
          <a:lstStyle/>
          <a:p>
            <a:pPr>
              <a:defRPr/>
            </a:pPr>
            <a:r>
              <a:rPr lang="en-US" sz="3200" b="1" smtClean="0">
                <a:solidFill>
                  <a:srgbClr val="FFFF00"/>
                </a:solidFill>
              </a:rPr>
              <a:t>Article 10 of the Minamata Convention on Mercury: Environmentally sound interim storage of mercury</a:t>
            </a:r>
          </a:p>
        </p:txBody>
      </p:sp>
      <p:sp>
        <p:nvSpPr>
          <p:cNvPr id="3" name="Content Placeholder 2"/>
          <p:cNvSpPr>
            <a:spLocks noGrp="1"/>
          </p:cNvSpPr>
          <p:nvPr>
            <p:ph idx="4294967295"/>
          </p:nvPr>
        </p:nvSpPr>
        <p:spPr>
          <a:xfrm>
            <a:off x="1116013" y="1989138"/>
            <a:ext cx="7632700" cy="4141787"/>
          </a:xfrm>
        </p:spPr>
        <p:txBody>
          <a:bodyPr lIns="18000" rIns="18000"/>
          <a:lstStyle/>
          <a:p>
            <a:pPr algn="just">
              <a:defRPr/>
            </a:pPr>
            <a:r>
              <a:rPr lang="en-US" sz="2400" smtClean="0"/>
              <a:t>Article shall apply to the interim storage of mercury and mercury compounds that do not fall under the meaning of mercury waste in Article 11</a:t>
            </a:r>
          </a:p>
          <a:p>
            <a:pPr algn="just">
              <a:defRPr/>
            </a:pPr>
            <a:r>
              <a:rPr lang="en-US" sz="2400" smtClean="0"/>
              <a:t>Each Party shall take measures to ensure that the interim storage of such mercury and mercury compounds intended for a use is undertaken in an environmentally sound manner;</a:t>
            </a:r>
          </a:p>
          <a:p>
            <a:pPr>
              <a:defRPr/>
            </a:pPr>
            <a:r>
              <a:rPr lang="en-US" sz="2400" smtClean="0"/>
              <a:t>COP to adopt guidelines by the Conference of the Parties;</a:t>
            </a:r>
          </a:p>
          <a:p>
            <a:pPr>
              <a:defRPr/>
            </a:pPr>
            <a:r>
              <a:rPr lang="en-US" sz="2400" smtClean="0"/>
              <a:t>To enhance capacity-building by cooperation among each Party and relevant IOs and other entities. </a:t>
            </a:r>
            <a:endParaRPr lang="en-GB" sz="2400" smtClean="0"/>
          </a:p>
          <a:p>
            <a:pPr>
              <a:defRPr/>
            </a:pPr>
            <a:endParaRPr lang="en-GB"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11188" y="404813"/>
            <a:ext cx="8002587" cy="871537"/>
          </a:xfrm>
        </p:spPr>
        <p:txBody>
          <a:bodyPr lIns="18000" rIns="18000"/>
          <a:lstStyle/>
          <a:p>
            <a:pPr>
              <a:defRPr/>
            </a:pPr>
            <a:r>
              <a:rPr lang="en-US" sz="3600" b="1" smtClean="0">
                <a:solidFill>
                  <a:srgbClr val="FFFF00"/>
                </a:solidFill>
              </a:rPr>
              <a:t>Article 11 of the Minamata Convention on Mercury: </a:t>
            </a:r>
            <a:r>
              <a:rPr lang="en-US" sz="4000" smtClean="0"/>
              <a:t> </a:t>
            </a:r>
            <a:r>
              <a:rPr lang="en-US" sz="3600" b="1" smtClean="0">
                <a:solidFill>
                  <a:srgbClr val="FFFF00"/>
                </a:solidFill>
              </a:rPr>
              <a:t>Mercury wastes</a:t>
            </a:r>
          </a:p>
        </p:txBody>
      </p:sp>
      <p:sp>
        <p:nvSpPr>
          <p:cNvPr id="3" name="Content Placeholder 2"/>
          <p:cNvSpPr>
            <a:spLocks noGrp="1"/>
          </p:cNvSpPr>
          <p:nvPr>
            <p:ph idx="4294967295"/>
          </p:nvPr>
        </p:nvSpPr>
        <p:spPr>
          <a:xfrm>
            <a:off x="1187450" y="1484313"/>
            <a:ext cx="7777163" cy="5040312"/>
          </a:xfrm>
        </p:spPr>
        <p:txBody>
          <a:bodyPr lIns="18000" rIns="18000"/>
          <a:lstStyle/>
          <a:p>
            <a:pPr marL="0" indent="0">
              <a:buFontTx/>
              <a:buNone/>
              <a:defRPr/>
            </a:pPr>
            <a:r>
              <a:rPr lang="en-US" sz="1600" smtClean="0"/>
              <a:t>Mercury waste means substances or objects:</a:t>
            </a:r>
          </a:p>
          <a:p>
            <a:pPr marL="0" indent="0">
              <a:buFontTx/>
              <a:buAutoNum type="alphaLcPeriod"/>
              <a:defRPr/>
            </a:pPr>
            <a:r>
              <a:rPr lang="en-US" sz="1600" smtClean="0"/>
              <a:t>Consisting of mercury or mercury compounds;</a:t>
            </a:r>
          </a:p>
          <a:p>
            <a:pPr marL="0" indent="0">
              <a:buFontTx/>
              <a:buAutoNum type="alphaLcPeriod"/>
              <a:defRPr/>
            </a:pPr>
            <a:r>
              <a:rPr lang="en-US" sz="1600" smtClean="0"/>
              <a:t>Containing mercury or mercury compounds; or</a:t>
            </a:r>
          </a:p>
          <a:p>
            <a:pPr marL="0" indent="0">
              <a:buFontTx/>
              <a:buAutoNum type="alphaLcPeriod"/>
              <a:defRPr/>
            </a:pPr>
            <a:r>
              <a:rPr lang="en-US" sz="1600" smtClean="0"/>
              <a:t>Contaminated with mercury or mercury compounds</a:t>
            </a:r>
          </a:p>
          <a:p>
            <a:pPr marL="0" indent="0">
              <a:buFontTx/>
              <a:buNone/>
              <a:defRPr/>
            </a:pPr>
            <a:r>
              <a:rPr lang="en-US" sz="1600" smtClean="0"/>
              <a:t>      in a quantity above the relevant thresholds defined by the Conference of Parties.</a:t>
            </a:r>
          </a:p>
          <a:p>
            <a:pPr marL="0" indent="0">
              <a:buFontTx/>
              <a:buNone/>
              <a:defRPr/>
            </a:pPr>
            <a:endParaRPr lang="en-US" sz="2000" smtClean="0"/>
          </a:p>
          <a:p>
            <a:pPr marL="0" indent="0">
              <a:defRPr/>
            </a:pPr>
            <a:r>
              <a:rPr lang="en-US" sz="2000" smtClean="0">
                <a:latin typeface="Times New Roman" pitchFamily="18" charset="0"/>
                <a:cs typeface="Times New Roman" pitchFamily="18" charset="0"/>
              </a:rPr>
              <a:t>Each Party shall take appropriate measures so that mercury waste is managed in an environmentally sound manner, taking into account the guidelines of Basel Convention;</a:t>
            </a:r>
          </a:p>
          <a:p>
            <a:pPr marL="0" indent="0">
              <a:defRPr/>
            </a:pPr>
            <a:r>
              <a:rPr lang="fr-CH" sz="2000" smtClean="0">
                <a:latin typeface="Times New Roman" pitchFamily="18" charset="0"/>
                <a:cs typeface="Times New Roman" pitchFamily="18" charset="0"/>
              </a:rPr>
              <a:t>In developing countries, the COP shall take into account Parties’ waste mangement regulations and programmes;</a:t>
            </a:r>
            <a:endParaRPr lang="en-US" sz="2000" smtClean="0">
              <a:latin typeface="Times New Roman" pitchFamily="18" charset="0"/>
              <a:cs typeface="Times New Roman" pitchFamily="18" charset="0"/>
            </a:endParaRPr>
          </a:p>
          <a:p>
            <a:pPr marL="0" indent="0" algn="just">
              <a:defRPr/>
            </a:pPr>
            <a:r>
              <a:rPr lang="en-US" sz="2000" smtClean="0">
                <a:latin typeface="Times New Roman" pitchFamily="18" charset="0"/>
                <a:cs typeface="Times New Roman" pitchFamily="18" charset="0"/>
              </a:rPr>
              <a:t>Close cooperation between the Conference of the Parties and the relevant bodies of the Basel Convention in the review and update of the guidelines;</a:t>
            </a:r>
          </a:p>
          <a:p>
            <a:pPr marL="0" indent="0" algn="just">
              <a:defRPr/>
            </a:pPr>
            <a:r>
              <a:rPr lang="en-US" sz="2000" smtClean="0">
                <a:latin typeface="Times New Roman" pitchFamily="18" charset="0"/>
                <a:cs typeface="Times New Roman" pitchFamily="18" charset="0"/>
              </a:rPr>
              <a:t>Encouraging cooperation among each Party, relevant IOs and other entities to develop and maintain global, regional and national capacity.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idx="4294967295"/>
          </p:nvPr>
        </p:nvSpPr>
        <p:spPr>
          <a:xfrm>
            <a:off x="1295400" y="198438"/>
            <a:ext cx="7848600" cy="944562"/>
          </a:xfrm>
          <a:noFill/>
        </p:spPr>
        <p:txBody>
          <a:bodyPr/>
          <a:lstStyle/>
          <a:p>
            <a:r>
              <a:rPr lang="de-DE" sz="3200" b="1" smtClean="0">
                <a:solidFill>
                  <a:srgbClr val="FFFF00"/>
                </a:solidFill>
                <a:effectLst/>
              </a:rPr>
              <a:t>Mercury Storage and Disposal Project and its Output in Argentina and Uruguay</a:t>
            </a:r>
          </a:p>
        </p:txBody>
      </p:sp>
      <p:sp>
        <p:nvSpPr>
          <p:cNvPr id="48130" name="Content Placeholder 2"/>
          <p:cNvSpPr>
            <a:spLocks noGrp="1"/>
          </p:cNvSpPr>
          <p:nvPr>
            <p:ph idx="4294967295"/>
          </p:nvPr>
        </p:nvSpPr>
        <p:spPr>
          <a:xfrm>
            <a:off x="1295400" y="1143000"/>
            <a:ext cx="7453313" cy="5381625"/>
          </a:xfrm>
          <a:noFill/>
        </p:spPr>
        <p:txBody>
          <a:bodyPr/>
          <a:lstStyle/>
          <a:p>
            <a:pPr marL="0">
              <a:spcBef>
                <a:spcPct val="0"/>
              </a:spcBef>
              <a:spcAft>
                <a:spcPts val="600"/>
              </a:spcAft>
              <a:buFontTx/>
              <a:buNone/>
            </a:pPr>
            <a:r>
              <a:rPr lang="en-GB" sz="2000" u="sng" smtClean="0">
                <a:effectLst/>
              </a:rPr>
              <a:t>Objective: To promote the environmentally sound management of  storage and disposal of surplus mercury in Argentina and Uruguay</a:t>
            </a:r>
          </a:p>
          <a:p>
            <a:pPr marL="0">
              <a:spcBef>
                <a:spcPct val="0"/>
              </a:spcBef>
              <a:spcAft>
                <a:spcPts val="600"/>
              </a:spcAft>
              <a:buFontTx/>
              <a:buNone/>
            </a:pPr>
            <a:endParaRPr lang="en-GB" sz="2000" smtClean="0">
              <a:effectLst/>
            </a:endParaRPr>
          </a:p>
          <a:p>
            <a:pPr marL="0">
              <a:spcBef>
                <a:spcPct val="0"/>
              </a:spcBef>
              <a:spcAft>
                <a:spcPts val="600"/>
              </a:spcAft>
              <a:buFontTx/>
              <a:buNone/>
            </a:pPr>
            <a:r>
              <a:rPr lang="fr-FR" sz="2000" i="1" smtClean="0">
                <a:effectLst/>
              </a:rPr>
              <a:t>Argentina and Uruguay…</a:t>
            </a:r>
            <a:endParaRPr lang="en-US" sz="2000" smtClean="0">
              <a:effectLst/>
            </a:endParaRPr>
          </a:p>
          <a:p>
            <a:pPr marL="0">
              <a:spcBef>
                <a:spcPct val="0"/>
              </a:spcBef>
              <a:spcAft>
                <a:spcPts val="600"/>
              </a:spcAft>
            </a:pPr>
            <a:r>
              <a:rPr lang="en-US" sz="2000" smtClean="0">
                <a:effectLst/>
              </a:rPr>
              <a:t>wrote a draft </a:t>
            </a:r>
            <a:r>
              <a:rPr lang="en-US" sz="2000" b="1" smtClean="0">
                <a:effectLst/>
              </a:rPr>
              <a:t>National Action Plan </a:t>
            </a:r>
            <a:r>
              <a:rPr lang="en-US" sz="2000" smtClean="0">
                <a:effectLst/>
              </a:rPr>
              <a:t>for environmentally sound management of elemental and waste mercury</a:t>
            </a:r>
          </a:p>
          <a:p>
            <a:pPr marL="0">
              <a:spcBef>
                <a:spcPct val="0"/>
              </a:spcBef>
              <a:spcAft>
                <a:spcPts val="600"/>
              </a:spcAft>
            </a:pPr>
            <a:r>
              <a:rPr lang="en-US" sz="2000" smtClean="0">
                <a:effectLst/>
              </a:rPr>
              <a:t>gained a better understanding of missing </a:t>
            </a:r>
            <a:r>
              <a:rPr lang="en-US" sz="2000" b="1" smtClean="0">
                <a:effectLst/>
              </a:rPr>
              <a:t>regulatory instruments</a:t>
            </a:r>
            <a:endParaRPr lang="en-US" sz="2000" smtClean="0">
              <a:effectLst/>
            </a:endParaRPr>
          </a:p>
          <a:p>
            <a:pPr marL="0">
              <a:spcBef>
                <a:spcPct val="0"/>
              </a:spcBef>
              <a:spcAft>
                <a:spcPts val="600"/>
              </a:spcAft>
            </a:pPr>
            <a:r>
              <a:rPr lang="en-US" sz="2000" smtClean="0">
                <a:effectLst/>
              </a:rPr>
              <a:t>identified basic</a:t>
            </a:r>
            <a:r>
              <a:rPr lang="en-US" sz="2000" b="1" smtClean="0">
                <a:effectLst/>
              </a:rPr>
              <a:t> management options </a:t>
            </a:r>
            <a:r>
              <a:rPr lang="en-US" sz="2000" smtClean="0">
                <a:effectLst/>
              </a:rPr>
              <a:t>and potential</a:t>
            </a:r>
            <a:r>
              <a:rPr lang="en-US" sz="2000" b="1" smtClean="0">
                <a:effectLst/>
              </a:rPr>
              <a:t> sites for temporary storage</a:t>
            </a:r>
            <a:endParaRPr lang="en-US" sz="2000" smtClean="0">
              <a:effectLst/>
            </a:endParaRPr>
          </a:p>
          <a:p>
            <a:pPr marL="0">
              <a:spcBef>
                <a:spcPct val="0"/>
              </a:spcBef>
              <a:spcAft>
                <a:spcPts val="600"/>
              </a:spcAft>
            </a:pPr>
            <a:endParaRPr lang="en-US" sz="2000" smtClean="0">
              <a:effectLst/>
            </a:endParaRPr>
          </a:p>
          <a:p>
            <a:pPr marL="0">
              <a:buFontTx/>
              <a:buNone/>
            </a:pPr>
            <a:endParaRPr lang="fr-FR" sz="2000" smtClean="0">
              <a:effectLst/>
            </a:endParaRPr>
          </a:p>
          <a:p>
            <a:pPr marL="0"/>
            <a:endParaRPr lang="de-DE" sz="2000" smtClean="0">
              <a:effectLst/>
            </a:endParaRPr>
          </a:p>
        </p:txBody>
      </p:sp>
      <p:pic>
        <p:nvPicPr>
          <p:cNvPr id="48131" name="Picture 2"/>
          <p:cNvPicPr>
            <a:picLocks noChangeAspect="1" noChangeArrowheads="1"/>
          </p:cNvPicPr>
          <p:nvPr/>
        </p:nvPicPr>
        <p:blipFill>
          <a:blip r:embed="rId2"/>
          <a:srcRect/>
          <a:stretch>
            <a:fillRect/>
          </a:stretch>
        </p:blipFill>
        <p:spPr bwMode="auto">
          <a:xfrm>
            <a:off x="2536825" y="4597400"/>
            <a:ext cx="2232025" cy="1435100"/>
          </a:xfrm>
          <a:prstGeom prst="rect">
            <a:avLst/>
          </a:prstGeom>
          <a:noFill/>
          <a:ln w="9525">
            <a:noFill/>
            <a:miter lim="800000"/>
            <a:headEnd/>
            <a:tailEnd/>
          </a:ln>
        </p:spPr>
      </p:pic>
      <p:pic>
        <p:nvPicPr>
          <p:cNvPr id="48132" name="Picture 3"/>
          <p:cNvPicPr>
            <a:picLocks noChangeAspect="1" noChangeArrowheads="1"/>
          </p:cNvPicPr>
          <p:nvPr/>
        </p:nvPicPr>
        <p:blipFill>
          <a:blip r:embed="rId3"/>
          <a:srcRect/>
          <a:stretch>
            <a:fillRect/>
          </a:stretch>
        </p:blipFill>
        <p:spPr bwMode="auto">
          <a:xfrm>
            <a:off x="5451475" y="4581525"/>
            <a:ext cx="2244725" cy="1433513"/>
          </a:xfrm>
          <a:prstGeom prst="rect">
            <a:avLst/>
          </a:prstGeom>
          <a:noFill/>
          <a:ln w="9525">
            <a:noFill/>
            <a:miter lim="800000"/>
            <a:headEnd/>
            <a:tailEnd/>
          </a:ln>
        </p:spPr>
      </p:pic>
      <p:sp>
        <p:nvSpPr>
          <p:cNvPr id="48133" name="Rectangle 3"/>
          <p:cNvSpPr>
            <a:spLocks noChangeArrowheads="1"/>
          </p:cNvSpPr>
          <p:nvPr/>
        </p:nvSpPr>
        <p:spPr bwMode="auto">
          <a:xfrm>
            <a:off x="2414588" y="6032500"/>
            <a:ext cx="2476500" cy="276225"/>
          </a:xfrm>
          <a:prstGeom prst="rect">
            <a:avLst/>
          </a:prstGeom>
          <a:noFill/>
          <a:ln w="9525">
            <a:noFill/>
            <a:miter lim="800000"/>
            <a:headEnd/>
            <a:tailEnd/>
          </a:ln>
        </p:spPr>
        <p:txBody>
          <a:bodyPr>
            <a:spAutoFit/>
          </a:bodyPr>
          <a:lstStyle/>
          <a:p>
            <a:pPr algn="ctr"/>
            <a:r>
              <a:rPr lang="en-US" sz="1200" b="0">
                <a:solidFill>
                  <a:schemeClr val="tx1"/>
                </a:solidFill>
              </a:rPr>
              <a:t>Source: Recovering S.A.</a:t>
            </a:r>
            <a:endParaRPr lang="de-DE" sz="1200" b="0">
              <a:solidFill>
                <a:schemeClr val="tx1"/>
              </a:solidFill>
            </a:endParaRPr>
          </a:p>
        </p:txBody>
      </p:sp>
      <p:sp>
        <p:nvSpPr>
          <p:cNvPr id="48134" name="Rectangle 6"/>
          <p:cNvSpPr>
            <a:spLocks noChangeArrowheads="1"/>
          </p:cNvSpPr>
          <p:nvPr/>
        </p:nvSpPr>
        <p:spPr bwMode="auto">
          <a:xfrm>
            <a:off x="5335588" y="6015038"/>
            <a:ext cx="2476500" cy="277812"/>
          </a:xfrm>
          <a:prstGeom prst="rect">
            <a:avLst/>
          </a:prstGeom>
          <a:noFill/>
          <a:ln w="9525">
            <a:noFill/>
            <a:miter lim="800000"/>
            <a:headEnd/>
            <a:tailEnd/>
          </a:ln>
        </p:spPr>
        <p:txBody>
          <a:bodyPr>
            <a:spAutoFit/>
          </a:bodyPr>
          <a:lstStyle/>
          <a:p>
            <a:pPr algn="ctr"/>
            <a:r>
              <a:rPr lang="en-US" sz="1200" b="0">
                <a:solidFill>
                  <a:schemeClr val="tx1"/>
                </a:solidFill>
              </a:rPr>
              <a:t>Source: Quimoalcali S.A.</a:t>
            </a:r>
            <a:endParaRPr lang="de-DE" sz="1200" b="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idx="4294967295"/>
          </p:nvPr>
        </p:nvSpPr>
        <p:spPr>
          <a:xfrm>
            <a:off x="1295400" y="198438"/>
            <a:ext cx="6934200" cy="1020762"/>
          </a:xfrm>
          <a:noFill/>
        </p:spPr>
        <p:txBody>
          <a:bodyPr/>
          <a:lstStyle/>
          <a:p>
            <a:r>
              <a:rPr lang="de-DE" sz="3200" b="1" smtClean="0">
                <a:solidFill>
                  <a:srgbClr val="FFFF00"/>
                </a:solidFill>
                <a:effectLst/>
              </a:rPr>
              <a:t>Country-Specifics: Uruguay</a:t>
            </a:r>
          </a:p>
        </p:txBody>
      </p:sp>
      <p:sp>
        <p:nvSpPr>
          <p:cNvPr id="49154" name="Content Placeholder 2"/>
          <p:cNvSpPr>
            <a:spLocks noGrp="1"/>
          </p:cNvSpPr>
          <p:nvPr>
            <p:ph idx="4294967295"/>
          </p:nvPr>
        </p:nvSpPr>
        <p:spPr>
          <a:xfrm>
            <a:off x="1150938" y="1143000"/>
            <a:ext cx="7958137" cy="5381625"/>
          </a:xfrm>
          <a:noFill/>
        </p:spPr>
        <p:txBody>
          <a:bodyPr/>
          <a:lstStyle/>
          <a:p>
            <a:pPr marL="0" indent="0">
              <a:spcBef>
                <a:spcPct val="0"/>
              </a:spcBef>
              <a:spcAft>
                <a:spcPts val="600"/>
              </a:spcAft>
              <a:buFontTx/>
              <a:buNone/>
            </a:pPr>
            <a:r>
              <a:rPr lang="en-US" sz="2000" i="1" smtClean="0">
                <a:effectLst/>
              </a:rPr>
              <a:t>Findings:</a:t>
            </a:r>
          </a:p>
          <a:p>
            <a:pPr marL="0" indent="0">
              <a:spcBef>
                <a:spcPct val="0"/>
              </a:spcBef>
              <a:spcAft>
                <a:spcPts val="600"/>
              </a:spcAft>
            </a:pPr>
            <a:r>
              <a:rPr lang="en-US" sz="1800" b="1" smtClean="0">
                <a:effectLst/>
              </a:rPr>
              <a:t>2010 total releases = 2.2t - 3.6t </a:t>
            </a:r>
            <a:r>
              <a:rPr lang="en-US" sz="1800" b="1" smtClean="0">
                <a:effectLst/>
                <a:sym typeface="Wingdings" pitchFamily="2" charset="2"/>
              </a:rPr>
              <a:t> main sources:</a:t>
            </a:r>
          </a:p>
          <a:p>
            <a:pPr lvl="1">
              <a:spcBef>
                <a:spcPct val="0"/>
              </a:spcBef>
              <a:spcAft>
                <a:spcPts val="600"/>
              </a:spcAft>
            </a:pPr>
            <a:r>
              <a:rPr lang="en-US" sz="1600" smtClean="0">
                <a:effectLst/>
                <a:sym typeface="Wingdings" pitchFamily="2" charset="2"/>
              </a:rPr>
              <a:t>1) Chlor-Alkali, 2) Dental amalgam, 3) Electrical switches</a:t>
            </a:r>
          </a:p>
          <a:p>
            <a:pPr marL="0" indent="0">
              <a:spcBef>
                <a:spcPct val="0"/>
              </a:spcBef>
              <a:spcAft>
                <a:spcPts val="600"/>
              </a:spcAft>
            </a:pPr>
            <a:r>
              <a:rPr lang="en-US" sz="1800" b="1" smtClean="0">
                <a:effectLst/>
                <a:sym typeface="Wingdings" pitchFamily="2" charset="2"/>
              </a:rPr>
              <a:t>16 potential sites for temporary storage </a:t>
            </a:r>
          </a:p>
          <a:p>
            <a:pPr lvl="1">
              <a:spcBef>
                <a:spcPct val="0"/>
              </a:spcBef>
              <a:spcAft>
                <a:spcPts val="600"/>
              </a:spcAft>
            </a:pPr>
            <a:r>
              <a:rPr lang="en-US" sz="1600" smtClean="0">
                <a:effectLst/>
                <a:sym typeface="Wingdings" pitchFamily="2" charset="2"/>
              </a:rPr>
              <a:t>Chlor-Alkali plant and industrial waste landfill best suited</a:t>
            </a:r>
          </a:p>
          <a:p>
            <a:pPr lvl="1">
              <a:spcBef>
                <a:spcPct val="0"/>
              </a:spcBef>
              <a:spcAft>
                <a:spcPts val="600"/>
              </a:spcAft>
            </a:pPr>
            <a:r>
              <a:rPr lang="en-US" sz="1600" smtClean="0">
                <a:effectLst/>
                <a:sym typeface="Wingdings" pitchFamily="2" charset="2"/>
              </a:rPr>
              <a:t>No security landfills for HW currently in operation </a:t>
            </a:r>
          </a:p>
          <a:p>
            <a:pPr marL="0" indent="0">
              <a:spcBef>
                <a:spcPct val="0"/>
              </a:spcBef>
              <a:spcAft>
                <a:spcPts val="600"/>
              </a:spcAft>
            </a:pPr>
            <a:r>
              <a:rPr lang="en-US" sz="1800" b="1" smtClean="0">
                <a:effectLst/>
                <a:sym typeface="Wingdings" pitchFamily="2" charset="2"/>
              </a:rPr>
              <a:t>Regulations on hazardous substances + waste incomplete: </a:t>
            </a:r>
          </a:p>
          <a:p>
            <a:pPr lvl="1">
              <a:spcBef>
                <a:spcPct val="0"/>
              </a:spcBef>
              <a:spcAft>
                <a:spcPts val="600"/>
              </a:spcAft>
            </a:pPr>
            <a:r>
              <a:rPr lang="en-US" sz="1600" smtClean="0">
                <a:effectLst/>
              </a:rPr>
              <a:t>no specific legal instrument specifically for HW , but new Waste Act due </a:t>
            </a:r>
          </a:p>
          <a:p>
            <a:pPr marL="0" indent="0">
              <a:spcBef>
                <a:spcPct val="0"/>
              </a:spcBef>
              <a:spcAft>
                <a:spcPts val="600"/>
              </a:spcAft>
            </a:pPr>
            <a:r>
              <a:rPr lang="en-US" sz="1800" b="1" smtClean="0">
                <a:effectLst/>
                <a:sym typeface="Wingdings" pitchFamily="2" charset="2"/>
              </a:rPr>
              <a:t>Only 1 facility in operation to treat mercury containing waste (lamp crusher) </a:t>
            </a:r>
          </a:p>
          <a:p>
            <a:pPr lvl="1">
              <a:spcBef>
                <a:spcPct val="0"/>
              </a:spcBef>
              <a:spcAft>
                <a:spcPts val="600"/>
              </a:spcAft>
            </a:pPr>
            <a:r>
              <a:rPr lang="en-US" sz="1600" smtClean="0">
                <a:effectLst/>
              </a:rPr>
              <a:t>Evaluating and supporting a distillation process for mercury waste in products</a:t>
            </a:r>
            <a:endParaRPr lang="en-US" sz="1600" smtClean="0">
              <a:effectLst/>
              <a:sym typeface="Wingdings" pitchFamily="2" charset="2"/>
            </a:endParaRPr>
          </a:p>
          <a:p>
            <a:pPr marL="0" indent="0">
              <a:spcBef>
                <a:spcPct val="0"/>
              </a:spcBef>
              <a:spcAft>
                <a:spcPts val="600"/>
              </a:spcAft>
              <a:buFontTx/>
              <a:buNone/>
            </a:pPr>
            <a:endParaRPr lang="en-US" sz="1600" smtClean="0">
              <a:effectLst/>
              <a:sym typeface="Wingdings" pitchFamily="2" charset="2"/>
            </a:endParaRPr>
          </a:p>
          <a:p>
            <a:pPr marL="0" indent="0">
              <a:spcBef>
                <a:spcPct val="0"/>
              </a:spcBef>
              <a:spcAft>
                <a:spcPts val="600"/>
              </a:spcAft>
              <a:buFontTx/>
              <a:buNone/>
            </a:pPr>
            <a:r>
              <a:rPr lang="en-US" sz="2000" i="1" smtClean="0">
                <a:effectLst/>
                <a:sym typeface="Wingdings" pitchFamily="2" charset="2"/>
              </a:rPr>
              <a:t>Recommendations:</a:t>
            </a:r>
          </a:p>
          <a:p>
            <a:pPr marL="0" indent="0">
              <a:spcBef>
                <a:spcPct val="0"/>
              </a:spcBef>
              <a:spcAft>
                <a:spcPts val="600"/>
              </a:spcAft>
              <a:buFont typeface="Wingdings" pitchFamily="2" charset="2"/>
              <a:buChar char="Ø"/>
            </a:pPr>
            <a:r>
              <a:rPr lang="en-US" sz="1800" smtClean="0">
                <a:effectLst/>
              </a:rPr>
              <a:t>Further investigate feasibility of the 2 potential sites becoming storage facilities</a:t>
            </a:r>
          </a:p>
          <a:p>
            <a:pPr marL="0" indent="0">
              <a:spcBef>
                <a:spcPct val="0"/>
              </a:spcBef>
              <a:spcAft>
                <a:spcPts val="600"/>
              </a:spcAft>
              <a:buFont typeface="Wingdings" pitchFamily="2" charset="2"/>
              <a:buChar char="Ø"/>
            </a:pPr>
            <a:r>
              <a:rPr lang="en-US" sz="1800" smtClean="0">
                <a:effectLst/>
              </a:rPr>
              <a:t>Proceed with preparation and adoption of the Waste Act; examine the draft and determine if the provisions take all necessary elements into account</a:t>
            </a:r>
          </a:p>
          <a:p>
            <a:pPr marL="0" indent="0">
              <a:spcBef>
                <a:spcPct val="0"/>
              </a:spcBef>
              <a:spcAft>
                <a:spcPts val="600"/>
              </a:spcAft>
              <a:buFont typeface="Wingdings" pitchFamily="2" charset="2"/>
              <a:buChar char="Ø"/>
            </a:pPr>
            <a:r>
              <a:rPr lang="en-US" sz="1800" smtClean="0">
                <a:effectLst/>
              </a:rPr>
              <a:t>Investment to create the necessary infrastructure to treat mercury waste </a:t>
            </a:r>
          </a:p>
        </p:txBody>
      </p:sp>
      <p:pic>
        <p:nvPicPr>
          <p:cNvPr id="49155" name="Imagen 31" descr="C:\Users\Inconnu\Documents\PNUMA\Contrato Noruega\Uruguay\Mapa Uruguay.png"/>
          <p:cNvPicPr>
            <a:picLocks noChangeAspect="1" noChangeArrowheads="1"/>
          </p:cNvPicPr>
          <p:nvPr/>
        </p:nvPicPr>
        <p:blipFill>
          <a:blip r:embed="rId2"/>
          <a:srcRect/>
          <a:stretch>
            <a:fillRect/>
          </a:stretch>
        </p:blipFill>
        <p:spPr bwMode="auto">
          <a:xfrm>
            <a:off x="7164388" y="996950"/>
            <a:ext cx="2016125" cy="1906588"/>
          </a:xfrm>
          <a:prstGeom prst="rect">
            <a:avLst/>
          </a:prstGeom>
          <a:noFill/>
          <a:ln w="9525">
            <a:noFill/>
            <a:miter lim="800000"/>
            <a:headEnd/>
            <a:tailEnd/>
          </a:ln>
        </p:spPr>
      </p:pic>
      <p:sp>
        <p:nvSpPr>
          <p:cNvPr id="49156" name="Rectangle 1"/>
          <p:cNvSpPr>
            <a:spLocks noChangeArrowheads="1"/>
          </p:cNvSpPr>
          <p:nvPr/>
        </p:nvSpPr>
        <p:spPr bwMode="auto">
          <a:xfrm>
            <a:off x="7235825" y="2708275"/>
            <a:ext cx="1873250" cy="785813"/>
          </a:xfrm>
          <a:prstGeom prst="rect">
            <a:avLst/>
          </a:prstGeom>
          <a:noFill/>
          <a:ln w="9525">
            <a:noFill/>
            <a:miter lim="800000"/>
            <a:headEnd/>
            <a:tailEnd/>
          </a:ln>
        </p:spPr>
        <p:txBody>
          <a:bodyPr anchor="ctr">
            <a:spAutoFit/>
          </a:bodyPr>
          <a:lstStyle/>
          <a:p>
            <a:pPr algn="ctr"/>
            <a:r>
              <a:rPr lang="en-US" sz="900" b="0">
                <a:solidFill>
                  <a:schemeClr val="tx1"/>
                </a:solidFill>
              </a:rPr>
              <a:t>Location of potential sites.</a:t>
            </a:r>
            <a:endParaRPr lang="de-DE" sz="900" b="0">
              <a:solidFill>
                <a:schemeClr val="tx1"/>
              </a:solidFill>
            </a:endParaRPr>
          </a:p>
          <a:p>
            <a:pPr algn="ctr"/>
            <a:r>
              <a:rPr lang="es-MX" sz="900" b="0">
                <a:solidFill>
                  <a:schemeClr val="tx1"/>
                </a:solidFill>
              </a:rPr>
              <a:t>(Source: adapted from Proyecto de Almacenamiento y Disposición de Mercurio Binacional Argentina – Uruguay. 2012)</a:t>
            </a:r>
            <a:endParaRPr lang="de-DE" sz="900" b="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idx="4294967295"/>
          </p:nvPr>
        </p:nvSpPr>
        <p:spPr>
          <a:xfrm>
            <a:off x="1295400" y="198438"/>
            <a:ext cx="6934200" cy="868362"/>
          </a:xfrm>
          <a:noFill/>
        </p:spPr>
        <p:txBody>
          <a:bodyPr/>
          <a:lstStyle/>
          <a:p>
            <a:r>
              <a:rPr lang="de-DE" sz="3200" b="1" smtClean="0">
                <a:solidFill>
                  <a:srgbClr val="FFFF00"/>
                </a:solidFill>
                <a:effectLst/>
              </a:rPr>
              <a:t>Country-Specific Findings (2): Argentina</a:t>
            </a:r>
          </a:p>
        </p:txBody>
      </p:sp>
      <p:sp>
        <p:nvSpPr>
          <p:cNvPr id="50178" name="Content Placeholder 2"/>
          <p:cNvSpPr>
            <a:spLocks noGrp="1"/>
          </p:cNvSpPr>
          <p:nvPr>
            <p:ph idx="4294967295"/>
          </p:nvPr>
        </p:nvSpPr>
        <p:spPr>
          <a:xfrm>
            <a:off x="1116013" y="1052513"/>
            <a:ext cx="7883525" cy="5545137"/>
          </a:xfrm>
          <a:noFill/>
        </p:spPr>
        <p:txBody>
          <a:bodyPr/>
          <a:lstStyle/>
          <a:p>
            <a:pPr marL="0" indent="0">
              <a:spcBef>
                <a:spcPct val="0"/>
              </a:spcBef>
              <a:spcAft>
                <a:spcPts val="600"/>
              </a:spcAft>
              <a:buFontTx/>
              <a:buNone/>
            </a:pPr>
            <a:r>
              <a:rPr lang="en-US" sz="1800" i="1" smtClean="0">
                <a:effectLst/>
              </a:rPr>
              <a:t>Findings:</a:t>
            </a:r>
          </a:p>
          <a:p>
            <a:pPr marL="0" indent="0">
              <a:spcBef>
                <a:spcPct val="0"/>
              </a:spcBef>
              <a:spcAft>
                <a:spcPts val="600"/>
              </a:spcAft>
            </a:pPr>
            <a:r>
              <a:rPr lang="en-US" sz="1800" b="1" smtClean="0">
                <a:effectLst/>
              </a:rPr>
              <a:t>Inventory incomplete, limited knowledge of releases and hotspots</a:t>
            </a:r>
          </a:p>
          <a:p>
            <a:pPr lvl="1">
              <a:spcBef>
                <a:spcPct val="0"/>
              </a:spcBef>
              <a:spcAft>
                <a:spcPts val="600"/>
              </a:spcAft>
            </a:pPr>
            <a:r>
              <a:rPr lang="en-US" sz="1600" smtClean="0">
                <a:effectLst/>
              </a:rPr>
              <a:t>Largest sources : 1) Health sector, 2) Chlor-Alkali, 3) Light bulbs</a:t>
            </a:r>
          </a:p>
          <a:p>
            <a:pPr marL="0" indent="0">
              <a:spcBef>
                <a:spcPct val="0"/>
              </a:spcBef>
              <a:spcAft>
                <a:spcPts val="600"/>
              </a:spcAft>
            </a:pPr>
            <a:r>
              <a:rPr lang="en-US" sz="1800" b="1" smtClean="0">
                <a:effectLst/>
              </a:rPr>
              <a:t>4 HW security landfills potential facilities for temporary storage</a:t>
            </a:r>
          </a:p>
          <a:p>
            <a:pPr lvl="1">
              <a:spcBef>
                <a:spcPct val="0"/>
              </a:spcBef>
              <a:spcAft>
                <a:spcPts val="600"/>
              </a:spcAft>
            </a:pPr>
            <a:r>
              <a:rPr lang="en-US" sz="1600" smtClean="0">
                <a:effectLst/>
              </a:rPr>
              <a:t>2 landfills authorized for treatment (stabilization)</a:t>
            </a:r>
          </a:p>
          <a:p>
            <a:pPr marL="0" indent="0">
              <a:spcBef>
                <a:spcPct val="0"/>
              </a:spcBef>
              <a:spcAft>
                <a:spcPts val="600"/>
              </a:spcAft>
            </a:pPr>
            <a:r>
              <a:rPr lang="en-US" sz="1800" b="1" smtClean="0">
                <a:effectLst/>
              </a:rPr>
              <a:t>Technical proposal for permanent storage</a:t>
            </a:r>
          </a:p>
          <a:p>
            <a:pPr lvl="1">
              <a:spcBef>
                <a:spcPct val="0"/>
              </a:spcBef>
              <a:spcAft>
                <a:spcPts val="600"/>
              </a:spcAft>
            </a:pPr>
            <a:r>
              <a:rPr lang="en-US" sz="1600" smtClean="0">
                <a:effectLst/>
              </a:rPr>
              <a:t>Good structural behavior, durability, penetrability</a:t>
            </a:r>
          </a:p>
          <a:p>
            <a:pPr marL="0" indent="0">
              <a:spcBef>
                <a:spcPct val="0"/>
              </a:spcBef>
              <a:spcAft>
                <a:spcPts val="600"/>
              </a:spcAft>
            </a:pPr>
            <a:r>
              <a:rPr lang="en-US" sz="1800" b="1" smtClean="0">
                <a:effectLst/>
              </a:rPr>
              <a:t>Solid regulatory framework covering HW, but:</a:t>
            </a:r>
          </a:p>
          <a:p>
            <a:pPr lvl="1">
              <a:spcBef>
                <a:spcPct val="0"/>
              </a:spcBef>
              <a:spcAft>
                <a:spcPts val="600"/>
              </a:spcAft>
            </a:pPr>
            <a:r>
              <a:rPr lang="en-US" sz="1600" smtClean="0">
                <a:effectLst/>
              </a:rPr>
              <a:t>No specific instruments for mercury wastes, </a:t>
            </a:r>
          </a:p>
          <a:p>
            <a:pPr lvl="1">
              <a:spcBef>
                <a:spcPct val="0"/>
              </a:spcBef>
              <a:spcAft>
                <a:spcPts val="600"/>
              </a:spcAft>
            </a:pPr>
            <a:r>
              <a:rPr lang="en-US" sz="1600" smtClean="0">
                <a:effectLst/>
              </a:rPr>
              <a:t>Only 5 Argentine provinces allow import of HW</a:t>
            </a:r>
          </a:p>
          <a:p>
            <a:pPr lvl="1">
              <a:spcBef>
                <a:spcPct val="0"/>
              </a:spcBef>
            </a:pPr>
            <a:endParaRPr lang="en-US" sz="1400" smtClean="0">
              <a:effectLst/>
            </a:endParaRPr>
          </a:p>
          <a:p>
            <a:pPr marL="0" indent="0">
              <a:spcBef>
                <a:spcPct val="0"/>
              </a:spcBef>
              <a:spcAft>
                <a:spcPts val="600"/>
              </a:spcAft>
              <a:buFontTx/>
              <a:buNone/>
            </a:pPr>
            <a:r>
              <a:rPr lang="en-US" sz="1800" i="1" smtClean="0">
                <a:effectLst/>
                <a:sym typeface="Wingdings" pitchFamily="2" charset="2"/>
              </a:rPr>
              <a:t>Recommendations: </a:t>
            </a:r>
          </a:p>
          <a:p>
            <a:pPr marL="0" indent="0">
              <a:spcBef>
                <a:spcPct val="0"/>
              </a:spcBef>
              <a:spcAft>
                <a:spcPts val="600"/>
              </a:spcAft>
              <a:buFont typeface="Wingdings" pitchFamily="2" charset="2"/>
              <a:buChar char="Ø"/>
            </a:pPr>
            <a:r>
              <a:rPr lang="en-US" sz="1800" smtClean="0">
                <a:effectLst/>
              </a:rPr>
              <a:t>Enhance analysis of possible storage sites</a:t>
            </a:r>
          </a:p>
          <a:p>
            <a:pPr marL="0" indent="0">
              <a:spcBef>
                <a:spcPct val="0"/>
              </a:spcBef>
              <a:spcAft>
                <a:spcPts val="600"/>
              </a:spcAft>
              <a:buFont typeface="Wingdings" pitchFamily="2" charset="2"/>
              <a:buChar char="Ø"/>
            </a:pPr>
            <a:r>
              <a:rPr lang="en-US" sz="1800" smtClean="0">
                <a:effectLst/>
              </a:rPr>
              <a:t>Make detailed assessment of waste sources and their location </a:t>
            </a:r>
          </a:p>
          <a:p>
            <a:pPr marL="0" indent="0">
              <a:spcBef>
                <a:spcPct val="0"/>
              </a:spcBef>
              <a:spcAft>
                <a:spcPts val="600"/>
              </a:spcAft>
              <a:buFont typeface="Wingdings" pitchFamily="2" charset="2"/>
              <a:buChar char="Ø"/>
            </a:pPr>
            <a:r>
              <a:rPr lang="en-US" sz="1800" smtClean="0">
                <a:effectLst/>
              </a:rPr>
              <a:t>Advance on regulations specifically addressing mercury waste management</a:t>
            </a:r>
          </a:p>
          <a:p>
            <a:pPr marL="0" indent="0">
              <a:spcBef>
                <a:spcPct val="0"/>
              </a:spcBef>
              <a:spcAft>
                <a:spcPts val="600"/>
              </a:spcAft>
              <a:buFont typeface="Wingdings" pitchFamily="2" charset="2"/>
              <a:buChar char="Ø"/>
            </a:pPr>
            <a:r>
              <a:rPr lang="en-US" sz="1800" smtClean="0">
                <a:effectLst/>
              </a:rPr>
              <a:t>Adapt regulations enabling transfer of wastes to domestic facilities</a:t>
            </a:r>
          </a:p>
        </p:txBody>
      </p:sp>
      <p:pic>
        <p:nvPicPr>
          <p:cNvPr id="50179" name="Imagen 11"/>
          <p:cNvPicPr>
            <a:picLocks noChangeAspect="1" noChangeArrowheads="1"/>
          </p:cNvPicPr>
          <p:nvPr/>
        </p:nvPicPr>
        <p:blipFill>
          <a:blip r:embed="rId2"/>
          <a:srcRect/>
          <a:stretch>
            <a:fillRect/>
          </a:stretch>
        </p:blipFill>
        <p:spPr bwMode="auto">
          <a:xfrm>
            <a:off x="6659563" y="2708275"/>
            <a:ext cx="2160587" cy="1658938"/>
          </a:xfrm>
          <a:prstGeom prst="rect">
            <a:avLst/>
          </a:prstGeom>
          <a:noFill/>
          <a:ln w="9525">
            <a:noFill/>
            <a:miter lim="800000"/>
            <a:headEnd/>
            <a:tailEnd/>
          </a:ln>
        </p:spPr>
      </p:pic>
      <p:sp>
        <p:nvSpPr>
          <p:cNvPr id="50180" name="Rectangle 7"/>
          <p:cNvSpPr>
            <a:spLocks noChangeArrowheads="1"/>
          </p:cNvSpPr>
          <p:nvPr/>
        </p:nvSpPr>
        <p:spPr bwMode="auto">
          <a:xfrm>
            <a:off x="6659563" y="4383088"/>
            <a:ext cx="2339975" cy="784225"/>
          </a:xfrm>
          <a:prstGeom prst="rect">
            <a:avLst/>
          </a:prstGeom>
          <a:noFill/>
          <a:ln w="9525">
            <a:noFill/>
            <a:miter lim="800000"/>
            <a:headEnd/>
            <a:tailEnd/>
          </a:ln>
        </p:spPr>
        <p:txBody>
          <a:bodyPr>
            <a:spAutoFit/>
          </a:bodyPr>
          <a:lstStyle/>
          <a:p>
            <a:pPr algn="ctr"/>
            <a:r>
              <a:rPr lang="en-US" sz="900" b="0">
                <a:solidFill>
                  <a:schemeClr val="tx1"/>
                </a:solidFill>
              </a:rPr>
              <a:t>INTI’s Prototype container</a:t>
            </a:r>
            <a:r>
              <a:rPr lang="de-DE" sz="900" b="0">
                <a:solidFill>
                  <a:schemeClr val="tx1"/>
                </a:solidFill>
              </a:rPr>
              <a:t> (</a:t>
            </a:r>
            <a:r>
              <a:rPr lang="es-MX" sz="900" b="0">
                <a:solidFill>
                  <a:schemeClr val="tx1"/>
                </a:solidFill>
              </a:rPr>
              <a:t>Source:</a:t>
            </a:r>
            <a:r>
              <a:rPr lang="es-MX" sz="900" b="0" i="1">
                <a:solidFill>
                  <a:schemeClr val="tx1"/>
                </a:solidFill>
              </a:rPr>
              <a:t> Proyecto “Almacenamiento y disposición ambientalmente adecuados de mercurio  elemental  y sus residuos en la República Argentina”</a:t>
            </a:r>
            <a:r>
              <a:rPr lang="en-US" sz="900" b="0">
                <a:solidFill>
                  <a:schemeClr val="tx1"/>
                </a:solidFill>
              </a:rPr>
              <a:t>)</a:t>
            </a:r>
            <a:endParaRPr lang="de-DE" sz="900" b="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fr-CH" sz="3200" b="1" smtClean="0">
                <a:solidFill>
                  <a:srgbClr val="FFFF00"/>
                </a:solidFill>
                <a:effectLst/>
              </a:rPr>
              <a:t>Mexico and Panama </a:t>
            </a:r>
            <a:br>
              <a:rPr lang="fr-CH" sz="3200" b="1" smtClean="0">
                <a:solidFill>
                  <a:srgbClr val="FFFF00"/>
                </a:solidFill>
                <a:effectLst/>
              </a:rPr>
            </a:br>
            <a:r>
              <a:rPr lang="fr-CH" sz="3200" b="1" smtClean="0">
                <a:solidFill>
                  <a:srgbClr val="FFFF00"/>
                </a:solidFill>
                <a:effectLst/>
              </a:rPr>
              <a:t>Mercury Storage and Disposal Project</a:t>
            </a:r>
            <a:endParaRPr lang="en-US" sz="3200" b="1" smtClean="0">
              <a:solidFill>
                <a:srgbClr val="FFFF00"/>
              </a:solidFill>
              <a:effectLst/>
            </a:endParaRPr>
          </a:p>
        </p:txBody>
      </p:sp>
      <p:sp>
        <p:nvSpPr>
          <p:cNvPr id="51202" name="Rectangle 3"/>
          <p:cNvSpPr>
            <a:spLocks noGrp="1" noChangeArrowheads="1"/>
          </p:cNvSpPr>
          <p:nvPr>
            <p:ph type="body" idx="1"/>
          </p:nvPr>
        </p:nvSpPr>
        <p:spPr/>
        <p:txBody>
          <a:bodyPr/>
          <a:lstStyle/>
          <a:p>
            <a:pPr>
              <a:lnSpc>
                <a:spcPct val="90000"/>
              </a:lnSpc>
              <a:buFontTx/>
              <a:buNone/>
            </a:pPr>
            <a:r>
              <a:rPr lang="fr-CH" b="1" smtClean="0">
                <a:effectLst/>
              </a:rPr>
              <a:t>Expected Outcomes</a:t>
            </a:r>
          </a:p>
          <a:p>
            <a:pPr>
              <a:lnSpc>
                <a:spcPct val="90000"/>
              </a:lnSpc>
            </a:pPr>
            <a:r>
              <a:rPr lang="fr-CH" smtClean="0">
                <a:effectLst/>
              </a:rPr>
              <a:t>Inventory of mercury and mercury waste</a:t>
            </a:r>
          </a:p>
          <a:p>
            <a:pPr>
              <a:lnSpc>
                <a:spcPct val="90000"/>
              </a:lnSpc>
            </a:pPr>
            <a:r>
              <a:rPr lang="fr-CH" smtClean="0">
                <a:effectLst/>
              </a:rPr>
              <a:t>Potential sites for storage and disposal identified</a:t>
            </a:r>
          </a:p>
          <a:p>
            <a:pPr>
              <a:lnSpc>
                <a:spcPct val="90000"/>
              </a:lnSpc>
            </a:pPr>
            <a:r>
              <a:rPr lang="fr-CH" smtClean="0">
                <a:effectLst/>
              </a:rPr>
              <a:t>Strengthened interagency collaborating mechanism</a:t>
            </a:r>
          </a:p>
          <a:p>
            <a:pPr>
              <a:lnSpc>
                <a:spcPct val="90000"/>
              </a:lnSpc>
            </a:pPr>
            <a:r>
              <a:rPr lang="fr-CH" smtClean="0">
                <a:effectLst/>
              </a:rPr>
              <a:t>Management options identified</a:t>
            </a:r>
          </a:p>
          <a:p>
            <a:pPr>
              <a:lnSpc>
                <a:spcPct val="90000"/>
              </a:lnSpc>
            </a:pPr>
            <a:r>
              <a:rPr lang="fr-CH" smtClean="0">
                <a:effectLst/>
              </a:rPr>
              <a:t>National action plans on mercury developed</a:t>
            </a:r>
          </a:p>
          <a:p>
            <a:pPr>
              <a:lnSpc>
                <a:spcPct val="90000"/>
              </a:lnSpc>
            </a:pPr>
            <a:endParaRPr lang="en-US" smtClean="0">
              <a:effectLs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5" name="Group 10"/>
          <p:cNvGrpSpPr>
            <a:grpSpLocks/>
          </p:cNvGrpSpPr>
          <p:nvPr/>
        </p:nvGrpSpPr>
        <p:grpSpPr bwMode="auto">
          <a:xfrm>
            <a:off x="6804025" y="1844675"/>
            <a:ext cx="2339975" cy="3252788"/>
            <a:chOff x="4286" y="1071"/>
            <a:chExt cx="1474" cy="2049"/>
          </a:xfrm>
        </p:grpSpPr>
        <p:pic>
          <p:nvPicPr>
            <p:cNvPr id="52227" name="Picture 8"/>
            <p:cNvPicPr>
              <a:picLocks noChangeAspect="1" noChangeArrowheads="1"/>
            </p:cNvPicPr>
            <p:nvPr/>
          </p:nvPicPr>
          <p:blipFill>
            <a:blip r:embed="rId2"/>
            <a:srcRect/>
            <a:stretch>
              <a:fillRect/>
            </a:stretch>
          </p:blipFill>
          <p:spPr bwMode="auto">
            <a:xfrm>
              <a:off x="4286" y="1071"/>
              <a:ext cx="1474" cy="2049"/>
            </a:xfrm>
            <a:prstGeom prst="rect">
              <a:avLst/>
            </a:prstGeom>
            <a:noFill/>
            <a:ln w="9525">
              <a:noFill/>
              <a:miter lim="800000"/>
              <a:headEnd/>
              <a:tailEnd/>
            </a:ln>
          </p:spPr>
        </p:pic>
        <p:sp>
          <p:nvSpPr>
            <p:cNvPr id="52228" name="Text Box 7"/>
            <p:cNvSpPr txBox="1">
              <a:spLocks noChangeArrowheads="1"/>
            </p:cNvSpPr>
            <p:nvPr/>
          </p:nvSpPr>
          <p:spPr bwMode="auto">
            <a:xfrm>
              <a:off x="4604" y="1842"/>
              <a:ext cx="998" cy="826"/>
            </a:xfrm>
            <a:prstGeom prst="rect">
              <a:avLst/>
            </a:prstGeom>
            <a:noFill/>
            <a:ln w="9525">
              <a:noFill/>
              <a:miter lim="800000"/>
              <a:headEnd/>
              <a:tailEnd/>
            </a:ln>
          </p:spPr>
          <p:txBody>
            <a:bodyPr>
              <a:spAutoFit/>
            </a:bodyPr>
            <a:lstStyle/>
            <a:p>
              <a:pPr algn="ctr"/>
              <a:r>
                <a:rPr lang="en-US" altLang="ko-KR" sz="2000">
                  <a:solidFill>
                    <a:schemeClr val="bg1"/>
                  </a:solidFill>
                  <a:latin typeface="Arial" charset="0"/>
                  <a:ea typeface="굴림" pitchFamily="34" charset="-127"/>
                </a:rPr>
                <a:t>“It is imperative that we act now!”</a:t>
              </a:r>
              <a:endParaRPr lang="en-US" sz="2000">
                <a:solidFill>
                  <a:schemeClr val="bg1"/>
                </a:solidFill>
                <a:latin typeface="Arial" charset="0"/>
              </a:endParaRPr>
            </a:p>
          </p:txBody>
        </p:sp>
      </p:grpSp>
      <p:pic>
        <p:nvPicPr>
          <p:cNvPr id="52226" name="Picture 2" descr="MTA-Cover"/>
          <p:cNvPicPr>
            <a:picLocks noChangeAspect="1" noChangeArrowheads="1"/>
          </p:cNvPicPr>
          <p:nvPr/>
        </p:nvPicPr>
        <p:blipFill>
          <a:blip r:embed="rId3"/>
          <a:srcRect/>
          <a:stretch>
            <a:fillRect/>
          </a:stretch>
        </p:blipFill>
        <p:spPr bwMode="auto">
          <a:xfrm>
            <a:off x="0" y="0"/>
            <a:ext cx="69119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txBox="1">
            <a:spLocks noChangeArrowheads="1"/>
          </p:cNvSpPr>
          <p:nvPr/>
        </p:nvSpPr>
        <p:spPr bwMode="auto">
          <a:xfrm>
            <a:off x="1219200" y="685800"/>
            <a:ext cx="7772400" cy="1752600"/>
          </a:xfrm>
          <a:prstGeom prst="rect">
            <a:avLst/>
          </a:prstGeom>
          <a:noFill/>
          <a:ln w="9525">
            <a:noFill/>
            <a:miter lim="800000"/>
            <a:headEnd/>
            <a:tailEnd/>
          </a:ln>
        </p:spPr>
        <p:txBody>
          <a:bodyPr lIns="54000" tIns="10800" rIns="18000" bIns="10800" anchor="ctr"/>
          <a:lstStyle/>
          <a:p>
            <a:r>
              <a:rPr lang="en-GB" sz="5400">
                <a:solidFill>
                  <a:srgbClr val="FFFF00"/>
                </a:solidFill>
              </a:rPr>
              <a:t>Mercury:</a:t>
            </a:r>
            <a:r>
              <a:rPr lang="en-GB" sz="4800">
                <a:solidFill>
                  <a:srgbClr val="FFFF00"/>
                </a:solidFill>
              </a:rPr>
              <a:t> </a:t>
            </a:r>
          </a:p>
          <a:p>
            <a:r>
              <a:rPr lang="en-GB" sz="4400">
                <a:solidFill>
                  <a:srgbClr val="FFFF00"/>
                </a:solidFill>
              </a:rPr>
              <a:t>global policy, immediate action</a:t>
            </a:r>
            <a:endParaRPr lang="en-GB" sz="3600">
              <a:solidFill>
                <a:srgbClr val="FFFF00"/>
              </a:solidFill>
              <a:latin typeface="Arial" charset="0"/>
            </a:endParaRPr>
          </a:p>
        </p:txBody>
      </p:sp>
      <p:pic>
        <p:nvPicPr>
          <p:cNvPr id="53250" name="Picture 5"/>
          <p:cNvPicPr>
            <a:picLocks noChangeAspect="1" noChangeArrowheads="1"/>
          </p:cNvPicPr>
          <p:nvPr/>
        </p:nvPicPr>
        <p:blipFill>
          <a:blip r:embed="rId3"/>
          <a:srcRect/>
          <a:stretch>
            <a:fillRect/>
          </a:stretch>
        </p:blipFill>
        <p:spPr bwMode="auto">
          <a:xfrm>
            <a:off x="5181600" y="2743200"/>
            <a:ext cx="3732213" cy="3333750"/>
          </a:xfrm>
          <a:prstGeom prst="rect">
            <a:avLst/>
          </a:prstGeom>
          <a:noFill/>
          <a:ln w="9525">
            <a:noFill/>
            <a:miter lim="800000"/>
            <a:headEnd/>
            <a:tailEnd/>
          </a:ln>
        </p:spPr>
      </p:pic>
      <p:sp>
        <p:nvSpPr>
          <p:cNvPr id="79877" name="Rectangle 3"/>
          <p:cNvSpPr txBox="1">
            <a:spLocks noChangeArrowheads="1"/>
          </p:cNvSpPr>
          <p:nvPr/>
        </p:nvSpPr>
        <p:spPr bwMode="auto">
          <a:xfrm>
            <a:off x="762000" y="3505200"/>
            <a:ext cx="4419600" cy="1371600"/>
          </a:xfrm>
          <a:prstGeom prst="rect">
            <a:avLst/>
          </a:prstGeom>
          <a:noFill/>
          <a:ln w="9525">
            <a:noFill/>
            <a:miter lim="800000"/>
            <a:headEnd/>
            <a:tailEnd/>
          </a:ln>
        </p:spPr>
        <p:txBody>
          <a:bodyPr/>
          <a:lstStyle/>
          <a:p>
            <a:pPr algn="ctr">
              <a:defRPr/>
            </a:pPr>
            <a:r>
              <a:rPr lang="en-GB" sz="5400" i="1">
                <a:solidFill>
                  <a:schemeClr val="tx1"/>
                </a:solidFill>
                <a:effectLst>
                  <a:outerShdw blurRad="38100" dist="38100" dir="2700000" algn="tl">
                    <a:srgbClr val="000000"/>
                  </a:outerShdw>
                </a:effectLst>
                <a:latin typeface="Comic Sans MS" pitchFamily="66" charset="0"/>
              </a:rPr>
              <a:t>Thank you</a:t>
            </a:r>
          </a:p>
          <a:p>
            <a:pPr algn="ctr">
              <a:defRPr/>
            </a:pPr>
            <a:endParaRPr lang="en-GB" sz="5400" i="1">
              <a:solidFill>
                <a:schemeClr val="tx1"/>
              </a:solidFill>
              <a:effectLst>
                <a:outerShdw blurRad="38100" dist="38100" dir="2700000" algn="tl">
                  <a:srgbClr val="000000"/>
                </a:outerShdw>
              </a:effectLst>
              <a:latin typeface="Comic Sans MS" pitchFamily="66" charset="0"/>
            </a:endParaRPr>
          </a:p>
          <a:p>
            <a:pPr algn="ctr">
              <a:defRPr/>
            </a:pPr>
            <a:r>
              <a:rPr lang="en-GB" sz="2400" i="1">
                <a:solidFill>
                  <a:schemeClr val="tx1"/>
                </a:solidFill>
                <a:effectLst>
                  <a:outerShdw blurRad="38100" dist="38100" dir="2700000" algn="tl">
                    <a:srgbClr val="000000"/>
                  </a:outerShdw>
                </a:effectLst>
                <a:latin typeface="Comic Sans MS" pitchFamily="66" charset="0"/>
              </a:rPr>
              <a:t>desiree.narvaez@unep.org</a:t>
            </a:r>
          </a:p>
        </p:txBody>
      </p:sp>
      <p:sp>
        <p:nvSpPr>
          <p:cNvPr id="53252" name="Text Box 7"/>
          <p:cNvSpPr txBox="1">
            <a:spLocks noChangeArrowheads="1"/>
          </p:cNvSpPr>
          <p:nvPr/>
        </p:nvSpPr>
        <p:spPr bwMode="auto">
          <a:xfrm>
            <a:off x="1600200" y="6477000"/>
            <a:ext cx="184150" cy="274638"/>
          </a:xfrm>
          <a:prstGeom prst="rect">
            <a:avLst/>
          </a:prstGeom>
          <a:noFill/>
          <a:ln w="9525">
            <a:noFill/>
            <a:miter lim="800000"/>
            <a:headEnd/>
            <a:tailEnd/>
          </a:ln>
        </p:spPr>
        <p:txBody>
          <a:bodyPr wrap="none">
            <a:spAutoFit/>
          </a:bodyPr>
          <a:lstStyle/>
          <a:p>
            <a:endParaRPr lang="en-GB" sz="1200" b="0" i="1">
              <a:solidFill>
                <a:schemeClr val="tx1"/>
              </a:solidFill>
              <a:latin typeface="Comic Sans MS"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600" b="1" i="0" u="none" strike="noStrike" cap="none" normalizeH="0" baseline="0" smtClean="0">
            <a:ln>
              <a:noFill/>
            </a:ln>
            <a:solidFill>
              <a:schemeClr val="tx1"/>
            </a:solidFill>
            <a:effectLst/>
            <a:latin typeface="Calibri"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600" b="1" i="0" u="none" strike="noStrike" cap="none" normalizeH="0" baseline="0" smtClean="0">
            <a:ln>
              <a:noFill/>
            </a:ln>
            <a:solidFill>
              <a:schemeClr val="tx1"/>
            </a:solidFill>
            <a:effectLst/>
            <a:latin typeface="Calibri" pitchFamily="34" charset="0"/>
            <a:cs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4711</TotalTime>
  <Words>2219</Words>
  <Application>Microsoft Macintosh PowerPoint</Application>
  <PresentationFormat>On-screen Show (4:3)</PresentationFormat>
  <Paragraphs>274</Paragraphs>
  <Slides>25</Slides>
  <Notes>13</Notes>
  <HiddenSlides>0</HiddenSlides>
  <MMClips>0</MMClips>
  <ScaleCrop>false</ScaleCrop>
  <HeadingPairs>
    <vt:vector size="6" baseType="variant">
      <vt:variant>
        <vt:lpstr>Fonts Used</vt:lpstr>
      </vt:variant>
      <vt:variant>
        <vt:i4>12</vt:i4>
      </vt:variant>
      <vt:variant>
        <vt:lpstr>Design Template</vt:lpstr>
      </vt:variant>
      <vt:variant>
        <vt:i4>2</vt:i4>
      </vt:variant>
      <vt:variant>
        <vt:lpstr>Slide Titles</vt:lpstr>
      </vt:variant>
      <vt:variant>
        <vt:i4>25</vt:i4>
      </vt:variant>
    </vt:vector>
  </HeadingPairs>
  <TitlesOfParts>
    <vt:vector size="39" baseType="lpstr">
      <vt:lpstr>Calibri</vt:lpstr>
      <vt:lpstr>Arial</vt:lpstr>
      <vt:lpstr>Wingdings</vt:lpstr>
      <vt:lpstr>Comic Sans MS</vt:lpstr>
      <vt:lpstr>Arial Unicode MS</vt:lpstr>
      <vt:lpstr>宋体</vt:lpstr>
      <vt:lpstr>MS PGothic</vt:lpstr>
      <vt:lpstr>Times New Roman</vt:lpstr>
      <vt:lpstr>Impact</vt:lpstr>
      <vt:lpstr>굴림</vt:lpstr>
      <vt:lpstr>Footlight MT Light</vt:lpstr>
      <vt:lpstr>Tahoma</vt:lpstr>
      <vt:lpstr>Beam</vt:lpstr>
      <vt:lpstr>Beam</vt:lpstr>
      <vt:lpstr>Slide 1</vt:lpstr>
      <vt:lpstr>Outline of presentation</vt:lpstr>
      <vt:lpstr>Why mercury?</vt:lpstr>
      <vt:lpstr>UNEP Global Mercury Programme: A twin track approach</vt:lpstr>
      <vt:lpstr>Negotiating the global treaty</vt:lpstr>
      <vt:lpstr> Outcome of INC5</vt:lpstr>
      <vt:lpstr>Slide 7</vt:lpstr>
      <vt:lpstr>Slide 8</vt:lpstr>
      <vt:lpstr>Slide 9</vt:lpstr>
      <vt:lpstr>Main delivery tools and mechanisms</vt:lpstr>
      <vt:lpstr>Slide 11</vt:lpstr>
      <vt:lpstr>Slide 12</vt:lpstr>
      <vt:lpstr>Slide 13</vt:lpstr>
      <vt:lpstr>Global Mercury Use/Consumption</vt:lpstr>
      <vt:lpstr>Mercury Life Cycle</vt:lpstr>
      <vt:lpstr>Waste/Disposal and Storage</vt:lpstr>
      <vt:lpstr>Supply, trade, storage, disposal</vt:lpstr>
      <vt:lpstr>Article 10 of the Minamata Convention on Mercury: Environmentally sound interim storage of mercury</vt:lpstr>
      <vt:lpstr>Article 11 of the Minamata Convention on Mercury:  Mercury wastes</vt:lpstr>
      <vt:lpstr>Mercury Storage and Disposal Project and its Output in Argentina and Uruguay</vt:lpstr>
      <vt:lpstr>Country-Specifics: Uruguay</vt:lpstr>
      <vt:lpstr>Country-Specific Findings (2): Argentina</vt:lpstr>
      <vt:lpstr>Mexico and Panama  Mercury Storage and Disposal Project</vt:lpstr>
      <vt:lpstr>Slide 24</vt:lpstr>
      <vt:lpstr>Slide 25</vt:lpstr>
    </vt:vector>
  </TitlesOfParts>
  <Company>DTIE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sridwan</dc:creator>
  <cp:lastModifiedBy>.</cp:lastModifiedBy>
  <cp:revision>180</cp:revision>
  <dcterms:created xsi:type="dcterms:W3CDTF">2010-07-06T11:39:49Z</dcterms:created>
  <dcterms:modified xsi:type="dcterms:W3CDTF">2013-07-01T19:25:09Z</dcterms:modified>
</cp:coreProperties>
</file>