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  <p:sldMasterId id="2147483661" r:id="rId2"/>
  </p:sldMasterIdLst>
  <p:notesMasterIdLst>
    <p:notesMasterId r:id="rId22"/>
  </p:notesMasterIdLst>
  <p:sldIdLst>
    <p:sldId id="256" r:id="rId3"/>
    <p:sldId id="333" r:id="rId4"/>
    <p:sldId id="331" r:id="rId5"/>
    <p:sldId id="334" r:id="rId6"/>
    <p:sldId id="335" r:id="rId7"/>
    <p:sldId id="323" r:id="rId8"/>
    <p:sldId id="322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6" r:id="rId17"/>
    <p:sldId id="337" r:id="rId18"/>
    <p:sldId id="305" r:id="rId19"/>
    <p:sldId id="332" r:id="rId20"/>
    <p:sldId id="298" r:id="rId2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dgarde Coppens" initials="LC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72"/>
    <a:srgbClr val="004E90"/>
    <a:srgbClr val="F3CE4C"/>
    <a:srgbClr val="F6BD4E"/>
    <a:srgbClr val="0068A6"/>
    <a:srgbClr val="55AB51"/>
    <a:srgbClr val="F89510"/>
    <a:srgbClr val="FDEA29"/>
    <a:srgbClr val="7A4483"/>
    <a:srgbClr val="559E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1648" autoAdjust="0"/>
  </p:normalViewPr>
  <p:slideViewPr>
    <p:cSldViewPr snapToGrid="0" snapToObjects="1">
      <p:cViewPr varScale="1">
        <p:scale>
          <a:sx n="62" d="100"/>
          <a:sy n="62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7" d="100"/>
        <a:sy n="5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43BE2-E700-4C9C-B46F-553E5DB5ABFF}" type="datetimeFigureOut">
              <a:rPr lang="en-US" smtClean="0"/>
              <a:t>20/02/2017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4536A-13EC-41E4-9C14-9BB5444D1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27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44536A-13EC-41E4-9C14-9BB5444D1C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161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44536A-13EC-41E4-9C14-9BB5444D1C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67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44536A-13EC-41E4-9C14-9BB5444D1C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93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44536A-13EC-41E4-9C14-9BB5444D1C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84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44536A-13EC-41E4-9C14-9BB5444D1C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2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44536A-13EC-41E4-9C14-9BB5444D1CC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44536A-13EC-41E4-9C14-9BB5444D1CC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49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44536A-13EC-41E4-9C14-9BB5444D1CC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84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263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1AE37785-AC83-43E3-A60F-028FEDF8D11C}" type="datetime1">
              <a:rPr lang="en-US" smtClean="0"/>
              <a:t>20/02/2017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75FF87C0-300C-4A8D-88A2-C35B18613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5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22E467FD-A2BB-4B63-8A77-5231BF3D0421}" type="datetime1">
              <a:rPr lang="en-US" smtClean="0"/>
              <a:t>20/02/2017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75FF87C0-300C-4A8D-88A2-C35B18613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60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DE2E27-2F86-41B7-B9AD-8B57E8DEAF28}" type="datetime1">
              <a:rPr lang="en-US" smtClean="0"/>
              <a:t>20/02/2017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5CBBC3BC-27CA-4521-BFB9-A6239F2B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056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562600" y="647700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E81C2-096D-4307-9766-02D6C5D712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21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654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24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92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509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245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457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819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995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373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971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087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1762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092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556792" y="6333136"/>
            <a:ext cx="548699" cy="524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fld id="{00000000-1234-1234-1234-123412341234}" type="slidenum">
              <a:rPr lang="en">
                <a:solidFill>
                  <a:srgbClr val="000000"/>
                </a:solidFill>
              </a:rPr>
              <a:pPr/>
              <a:t>‹#›</a:t>
            </a:fld>
            <a:endParaRPr lang="e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452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576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42074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120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385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FF9FF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36483"/>
            <a:ext cx="9144000" cy="10766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UNEP Logo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297" y="5982330"/>
            <a:ext cx="562315" cy="644846"/>
          </a:xfrm>
          <a:prstGeom prst="rect">
            <a:avLst/>
          </a:prstGeom>
        </p:spPr>
      </p:pic>
      <p:pic>
        <p:nvPicPr>
          <p:cNvPr id="1028" name="Picture 1" descr="C:\Users\jabbourj\Desktop\GEO-6\GEO-6 Logo.JP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888" y="236483"/>
            <a:ext cx="3351112" cy="107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03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D6315-3926-424B-8A0A-49545CA92B00}" type="datetimeFigureOut">
              <a:rPr lang="en-GB" smtClean="0"/>
              <a:t>20/02/2017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C733C-5DB4-4FE6-91EE-924599FAC31C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1" descr="C:\Users\jabbourj\Desktop\GEO-6\GEO-6 Logo.JPG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319" y="280193"/>
            <a:ext cx="2327275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72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82" r:id="rId3"/>
    <p:sldLayoutId id="214748368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81" r:id="rId14"/>
    <p:sldLayoutId id="2147483730" r:id="rId15"/>
    <p:sldLayoutId id="2147483731" r:id="rId16"/>
    <p:sldLayoutId id="2147483728" r:id="rId17"/>
    <p:sldLayoutId id="2147483684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5.gif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" y="5584873"/>
            <a:ext cx="9143999" cy="1273127"/>
          </a:xfrm>
          <a:prstGeom prst="rect">
            <a:avLst/>
          </a:prstGeom>
          <a:solidFill>
            <a:srgbClr val="0C3C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536314"/>
            <a:ext cx="9143999" cy="97117"/>
          </a:xfrm>
          <a:prstGeom prst="rect">
            <a:avLst/>
          </a:prstGeom>
          <a:solidFill>
            <a:srgbClr val="41AD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" y="1988778"/>
            <a:ext cx="914399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5C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</a:t>
            </a:r>
            <a:r>
              <a:rPr lang="en-US" sz="4000" b="1" dirty="0" smtClean="0">
                <a:solidFill>
                  <a:srgbClr val="005C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Visuals in Assessments</a:t>
            </a:r>
          </a:p>
          <a:p>
            <a:pPr algn="ctr"/>
            <a:r>
              <a:rPr lang="en-US" sz="2800" b="1" dirty="0" smtClean="0">
                <a:solidFill>
                  <a:srgbClr val="005C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Graphs</a:t>
            </a:r>
            <a:r>
              <a:rPr lang="en-US" sz="2800" b="1" dirty="0">
                <a:solidFill>
                  <a:srgbClr val="005C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Charts, Maps and </a:t>
            </a:r>
            <a:r>
              <a:rPr lang="en-US" sz="2800" b="1" dirty="0" smtClean="0">
                <a:solidFill>
                  <a:srgbClr val="005C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Infographics</a:t>
            </a:r>
            <a:endParaRPr lang="en-US" sz="2800" b="1" dirty="0">
              <a:solidFill>
                <a:srgbClr val="005C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1" descr="C:\Users\jabbourj\Desktop\GEO-6\GEO-6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229634"/>
            <a:ext cx="2327275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83258" y="4485578"/>
            <a:ext cx="8229600" cy="82629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 smtClean="0">
                <a:solidFill>
                  <a:srgbClr val="005C72"/>
                </a:solidFill>
              </a:rPr>
              <a:t>Pierre Boileau, </a:t>
            </a:r>
            <a:r>
              <a:rPr lang="fr-FR" sz="2400" b="1" dirty="0" smtClean="0">
                <a:solidFill>
                  <a:srgbClr val="005C72"/>
                </a:solidFill>
              </a:rPr>
              <a:t>UN-</a:t>
            </a:r>
            <a:r>
              <a:rPr lang="fr-FR" sz="2400" b="1" dirty="0" err="1" smtClean="0">
                <a:solidFill>
                  <a:srgbClr val="005C72"/>
                </a:solidFill>
              </a:rPr>
              <a:t>Environment</a:t>
            </a:r>
            <a:endParaRPr lang="fr-FR" sz="2400" b="1" dirty="0" smtClean="0">
              <a:solidFill>
                <a:srgbClr val="005C72"/>
              </a:solidFill>
            </a:endParaRPr>
          </a:p>
          <a:p>
            <a:r>
              <a:rPr lang="fr-FR" sz="2400" dirty="0" err="1" smtClean="0"/>
              <a:t>Feb</a:t>
            </a:r>
            <a:r>
              <a:rPr lang="fr-FR" sz="2400" dirty="0" smtClean="0"/>
              <a:t>. 20, 2017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429009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10" y="233680"/>
            <a:ext cx="7067550" cy="67733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Importance of Visuals in the Global GEO 6 Assessment report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4000"/>
            <a:ext cx="8210550" cy="5044439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>
                <a:solidFill>
                  <a:schemeClr val="tx2"/>
                </a:solidFill>
              </a:rPr>
              <a:t>Improve readability of the Assessment </a:t>
            </a:r>
            <a:r>
              <a:rPr lang="en-US" sz="2800" b="1" dirty="0" smtClean="0">
                <a:solidFill>
                  <a:schemeClr val="tx2"/>
                </a:solidFill>
              </a:rPr>
              <a:t>report</a:t>
            </a:r>
          </a:p>
          <a:p>
            <a:pPr lvl="1" algn="just"/>
            <a:r>
              <a:rPr lang="en-US" sz="2500" b="1" dirty="0" err="1" smtClean="0">
                <a:solidFill>
                  <a:schemeClr val="tx2"/>
                </a:solidFill>
              </a:rPr>
              <a:t>Interactiveness</a:t>
            </a:r>
            <a:r>
              <a:rPr lang="en-US" sz="2500" b="1" dirty="0" smtClean="0">
                <a:solidFill>
                  <a:schemeClr val="tx2"/>
                </a:solidFill>
              </a:rPr>
              <a:t> of the report</a:t>
            </a:r>
          </a:p>
          <a:p>
            <a:pPr algn="just"/>
            <a:endParaRPr lang="en-GB" sz="2800" b="1" dirty="0" smtClean="0"/>
          </a:p>
          <a:p>
            <a:pPr algn="just"/>
            <a:r>
              <a:rPr lang="en-GB" sz="2800" b="1" dirty="0" smtClean="0">
                <a:solidFill>
                  <a:schemeClr val="tx2"/>
                </a:solidFill>
              </a:rPr>
              <a:t>Improve </a:t>
            </a:r>
            <a:r>
              <a:rPr lang="en-GB" sz="2800" b="1" dirty="0">
                <a:solidFill>
                  <a:schemeClr val="tx2"/>
                </a:solidFill>
              </a:rPr>
              <a:t>the </a:t>
            </a:r>
            <a:r>
              <a:rPr lang="en-GB" sz="2800" b="1" dirty="0" smtClean="0">
                <a:solidFill>
                  <a:schemeClr val="tx2"/>
                </a:solidFill>
              </a:rPr>
              <a:t>presentation of </a:t>
            </a:r>
            <a:r>
              <a:rPr lang="en-GB" sz="2800" b="1" dirty="0">
                <a:solidFill>
                  <a:schemeClr val="tx2"/>
                </a:solidFill>
              </a:rPr>
              <a:t>the </a:t>
            </a:r>
            <a:r>
              <a:rPr lang="en-GB" sz="2800" b="1" dirty="0" smtClean="0">
                <a:solidFill>
                  <a:schemeClr val="tx2"/>
                </a:solidFill>
              </a:rPr>
              <a:t>document</a:t>
            </a:r>
          </a:p>
          <a:p>
            <a:pPr lvl="1" algn="just"/>
            <a:r>
              <a:rPr lang="en-GB" sz="2500" b="1" dirty="0" smtClean="0">
                <a:solidFill>
                  <a:schemeClr val="tx2"/>
                </a:solidFill>
              </a:rPr>
              <a:t>Style and consistency of the document</a:t>
            </a:r>
          </a:p>
          <a:p>
            <a:pPr algn="just"/>
            <a:endParaRPr lang="en-GB" sz="2800" b="1" dirty="0" smtClean="0">
              <a:solidFill>
                <a:schemeClr val="tx2"/>
              </a:solidFill>
            </a:endParaRPr>
          </a:p>
          <a:p>
            <a:pPr algn="just"/>
            <a:r>
              <a:rPr lang="en-US" sz="2800" b="1" dirty="0" smtClean="0">
                <a:solidFill>
                  <a:schemeClr val="tx2"/>
                </a:solidFill>
              </a:rPr>
              <a:t>Enhance usability and </a:t>
            </a:r>
            <a:r>
              <a:rPr lang="en-US" sz="2800" b="1" dirty="0">
                <a:solidFill>
                  <a:schemeClr val="tx2"/>
                </a:solidFill>
              </a:rPr>
              <a:t>outreach of the final </a:t>
            </a:r>
            <a:r>
              <a:rPr lang="en-US" sz="2800" b="1" dirty="0" smtClean="0">
                <a:solidFill>
                  <a:schemeClr val="tx2"/>
                </a:solidFill>
              </a:rPr>
              <a:t>product</a:t>
            </a:r>
          </a:p>
          <a:p>
            <a:pPr lvl="1" algn="just"/>
            <a:r>
              <a:rPr lang="en-US" sz="2500" b="1" dirty="0" smtClean="0">
                <a:solidFill>
                  <a:schemeClr val="tx2"/>
                </a:solidFill>
              </a:rPr>
              <a:t>Easily accessible and reusable information in the document</a:t>
            </a:r>
            <a:endParaRPr lang="en-US" sz="2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8411"/>
            <a:ext cx="7886700" cy="63394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Types of </a:t>
            </a:r>
            <a:r>
              <a:rPr lang="en-US" b="1" dirty="0" smtClean="0"/>
              <a:t>visuals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999067"/>
            <a:ext cx="8585200" cy="5266266"/>
          </a:xfrm>
        </p:spPr>
        <p:txBody>
          <a:bodyPr>
            <a:normAutofit fontScale="70000" lnSpcReduction="20000"/>
          </a:bodyPr>
          <a:lstStyle/>
          <a:p>
            <a:pPr marL="342900" marR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a typeface="Calibri"/>
                <a:cs typeface="Times New Roman"/>
              </a:rPr>
              <a:t>There is a wide variety of </a:t>
            </a:r>
            <a:r>
              <a:rPr lang="en-US" sz="2400" dirty="0" smtClean="0">
                <a:ea typeface="Calibri"/>
                <a:cs typeface="Times New Roman"/>
              </a:rPr>
              <a:t>visuals that can be used and </a:t>
            </a:r>
            <a:r>
              <a:rPr lang="en-US" sz="2400" dirty="0">
                <a:ea typeface="Calibri"/>
                <a:cs typeface="Times New Roman"/>
              </a:rPr>
              <a:t>which are effective for different purposes. They can be divided in two major categories, </a:t>
            </a:r>
            <a:r>
              <a:rPr lang="en-US" sz="2400" u="sng" dirty="0">
                <a:ea typeface="Calibri"/>
                <a:cs typeface="Times New Roman"/>
              </a:rPr>
              <a:t>functional</a:t>
            </a:r>
            <a:r>
              <a:rPr lang="en-US" sz="2400" dirty="0">
                <a:ea typeface="Calibri"/>
                <a:cs typeface="Times New Roman"/>
              </a:rPr>
              <a:t> and </a:t>
            </a:r>
            <a:r>
              <a:rPr lang="en-US" sz="2400" u="sng" dirty="0">
                <a:ea typeface="Calibri"/>
                <a:cs typeface="Times New Roman"/>
              </a:rPr>
              <a:t>motivational</a:t>
            </a:r>
            <a:r>
              <a:rPr lang="en-US" sz="2400" dirty="0">
                <a:ea typeface="Calibri"/>
                <a:cs typeface="Times New Roman"/>
              </a:rPr>
              <a:t>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400" b="1" dirty="0">
                <a:ea typeface="Calibri"/>
                <a:cs typeface="Times New Roman"/>
              </a:rPr>
              <a:t>Functional</a:t>
            </a:r>
            <a:r>
              <a:rPr lang="en-US" sz="2400" dirty="0">
                <a:ea typeface="Calibri"/>
                <a:cs typeface="Times New Roman"/>
              </a:rPr>
              <a:t> - Used to support or enhance an understanding of a topic. They can be subdivided into four categories.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i="1" dirty="0">
                <a:ea typeface="Calibri"/>
                <a:cs typeface="Times New Roman"/>
              </a:rPr>
              <a:t>Graphs</a:t>
            </a:r>
            <a:r>
              <a:rPr lang="en-US" dirty="0">
                <a:ea typeface="Calibri"/>
                <a:cs typeface="Times New Roman"/>
              </a:rPr>
              <a:t> - used to show relationships and patterns over time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i="1" dirty="0">
                <a:ea typeface="Calibri"/>
                <a:cs typeface="Times New Roman"/>
              </a:rPr>
              <a:t>Charts</a:t>
            </a:r>
            <a:r>
              <a:rPr lang="en-US" dirty="0">
                <a:ea typeface="Calibri"/>
                <a:cs typeface="Times New Roman"/>
              </a:rPr>
              <a:t> - used to represent parts of a whole or </a:t>
            </a:r>
            <a:r>
              <a:rPr lang="en-US" dirty="0" smtClean="0">
                <a:ea typeface="Calibri"/>
                <a:cs typeface="Times New Roman"/>
              </a:rPr>
              <a:t>relationships with the whole</a:t>
            </a:r>
            <a:endParaRPr lang="en-US" dirty="0">
              <a:ea typeface="Calibri"/>
              <a:cs typeface="Times New Roman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i="1" dirty="0">
                <a:ea typeface="Calibri"/>
                <a:cs typeface="Times New Roman"/>
              </a:rPr>
              <a:t>Tables</a:t>
            </a:r>
            <a:r>
              <a:rPr lang="en-US" dirty="0">
                <a:ea typeface="Calibri"/>
                <a:cs typeface="Times New Roman"/>
              </a:rPr>
              <a:t> - used to display and organize large </a:t>
            </a:r>
            <a:r>
              <a:rPr lang="en-US" dirty="0" smtClean="0">
                <a:ea typeface="Calibri"/>
                <a:cs typeface="Times New Roman"/>
              </a:rPr>
              <a:t>amounts </a:t>
            </a:r>
            <a:r>
              <a:rPr lang="en-US" dirty="0">
                <a:ea typeface="Calibri"/>
                <a:cs typeface="Times New Roman"/>
              </a:rPr>
              <a:t>of data, usually </a:t>
            </a:r>
            <a:r>
              <a:rPr lang="en-US" dirty="0" smtClean="0">
                <a:ea typeface="Calibri"/>
                <a:cs typeface="Times New Roman"/>
              </a:rPr>
              <a:t>numerically</a:t>
            </a:r>
            <a:endParaRPr lang="en-US" dirty="0">
              <a:ea typeface="Calibri"/>
              <a:cs typeface="Times New Roman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i="1" dirty="0">
                <a:ea typeface="Calibri"/>
                <a:cs typeface="Times New Roman"/>
              </a:rPr>
              <a:t>Illustrations</a:t>
            </a:r>
            <a:r>
              <a:rPr lang="en-US" dirty="0">
                <a:ea typeface="Calibri"/>
                <a:cs typeface="Times New Roman"/>
              </a:rPr>
              <a:t> </a:t>
            </a:r>
            <a:r>
              <a:rPr lang="en-US" dirty="0" smtClean="0">
                <a:ea typeface="Calibri"/>
                <a:cs typeface="Times New Roman"/>
              </a:rPr>
              <a:t>- (e.g. maps and infographics)- </a:t>
            </a:r>
            <a:r>
              <a:rPr lang="en-US" dirty="0">
                <a:ea typeface="Calibri"/>
                <a:cs typeface="Times New Roman"/>
              </a:rPr>
              <a:t>used to show how something looks or works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400" b="1" dirty="0">
                <a:ea typeface="Calibri"/>
                <a:cs typeface="Times New Roman"/>
              </a:rPr>
              <a:t>Motivational</a:t>
            </a:r>
            <a:r>
              <a:rPr lang="en-US" sz="2400" dirty="0">
                <a:ea typeface="Calibri"/>
                <a:cs typeface="Times New Roman"/>
              </a:rPr>
              <a:t> - used only to get the reader's attention and motivate him/her to read the document by making it more visually attractive. They can be anything from text formatting to stunning </a:t>
            </a:r>
            <a:r>
              <a:rPr lang="en-US" sz="2400" dirty="0" smtClean="0">
                <a:ea typeface="Calibri"/>
                <a:cs typeface="Times New Roman"/>
              </a:rPr>
              <a:t>images/photos.</a:t>
            </a:r>
            <a:endParaRPr lang="en-US" sz="2400" dirty="0">
              <a:ea typeface="Calibri"/>
              <a:cs typeface="Times New Roman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>
                <a:ea typeface="Calibri"/>
                <a:cs typeface="Times New Roman"/>
              </a:rPr>
              <a:t>Usage</a:t>
            </a:r>
            <a:endParaRPr lang="en-US" sz="2400" dirty="0">
              <a:ea typeface="Calibri"/>
              <a:cs typeface="Times New Roman"/>
            </a:endParaRPr>
          </a:p>
          <a:p>
            <a:pPr marL="290513" marR="0" indent="-290513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ea typeface="Calibri"/>
                <a:cs typeface="Times New Roman"/>
              </a:rPr>
              <a:t>The incorporation of the visual is as important for its effectiveness as </a:t>
            </a:r>
            <a:r>
              <a:rPr lang="en-US" sz="2400" dirty="0" smtClean="0">
                <a:ea typeface="Calibri"/>
                <a:cs typeface="Times New Roman"/>
              </a:rPr>
              <a:t>it is for using </a:t>
            </a:r>
            <a:r>
              <a:rPr lang="en-US" sz="2400" dirty="0">
                <a:ea typeface="Calibri"/>
                <a:cs typeface="Times New Roman"/>
              </a:rPr>
              <a:t>the correct type. When preparing a document you must plan in advance where to place and reference the visuals. Visuals must be incorporated and </a:t>
            </a:r>
            <a:r>
              <a:rPr lang="en-US" sz="2400" u="sng" dirty="0" smtClean="0">
                <a:ea typeface="Calibri"/>
                <a:cs typeface="Times New Roman"/>
              </a:rPr>
              <a:t>properly referenced within the </a:t>
            </a:r>
            <a:r>
              <a:rPr lang="en-US" sz="2400" u="sng" dirty="0">
                <a:ea typeface="Calibri"/>
                <a:cs typeface="Times New Roman"/>
              </a:rPr>
              <a:t>text</a:t>
            </a:r>
            <a:r>
              <a:rPr lang="en-US" sz="2400" dirty="0" smtClean="0">
                <a:ea typeface="Calibri"/>
                <a:cs typeface="Times New Roman"/>
              </a:rPr>
              <a:t>.</a:t>
            </a:r>
            <a:endParaRPr lang="en-US" sz="24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65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03200"/>
            <a:ext cx="7886700" cy="711201"/>
          </a:xfrm>
        </p:spPr>
        <p:txBody>
          <a:bodyPr/>
          <a:lstStyle/>
          <a:p>
            <a:r>
              <a:rPr lang="en-US" b="1" dirty="0" smtClean="0"/>
              <a:t>Use of visuals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00667"/>
            <a:ext cx="3886200" cy="5076296"/>
          </a:xfrm>
        </p:spPr>
        <p:txBody>
          <a:bodyPr/>
          <a:lstStyle/>
          <a:p>
            <a:r>
              <a:rPr lang="en-US" dirty="0"/>
              <a:t>GRAPHS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Readers </a:t>
            </a:r>
            <a:r>
              <a:rPr lang="en-US" dirty="0"/>
              <a:t>often have trouble grasping a complex series of numbers. You can ease their difficulty by using graphs to show </a:t>
            </a:r>
            <a:r>
              <a:rPr lang="en-US" dirty="0" smtClean="0"/>
              <a:t>statistical </a:t>
            </a:r>
            <a:r>
              <a:rPr lang="en-US" dirty="0"/>
              <a:t>trends and patterns.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100667"/>
            <a:ext cx="3886200" cy="5076296"/>
          </a:xfrm>
        </p:spPr>
        <p:txBody>
          <a:bodyPr/>
          <a:lstStyle/>
          <a:p>
            <a:r>
              <a:rPr lang="en-US" dirty="0"/>
              <a:t>CHARTS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Charts </a:t>
            </a:r>
            <a:r>
              <a:rPr lang="en-US" dirty="0"/>
              <a:t>are particularly useful for summarizing large blocks of </a:t>
            </a:r>
            <a:r>
              <a:rPr lang="en-US" dirty="0" smtClean="0"/>
              <a:t>information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6" name="Picture 2" descr="C:\Users\odhiambf\Desktop\Webiner\Total charts\Done\Figure 2.1.1.2.Europe. EU-28, decreasing emissions\Figure 2.1.1.2. EU-28, decreasing emissions [Recovered]-1-page-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343399"/>
            <a:ext cx="2936240" cy="223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3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996" y="3344294"/>
            <a:ext cx="3057764" cy="3007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31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166" y="-158256"/>
            <a:ext cx="6306446" cy="1621296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The Secretariat </a:t>
            </a:r>
            <a:r>
              <a:rPr lang="en-US" sz="2400" b="1" dirty="0"/>
              <a:t>can support you in the preparation of your charts, maps, graphs and infographics throughout the GEO-6 </a:t>
            </a:r>
            <a:r>
              <a:rPr lang="en-US" sz="2400" b="1" dirty="0" smtClean="0"/>
              <a:t>process</a:t>
            </a:r>
            <a:endParaRPr lang="en-US" b="1" dirty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0000">
            <a:off x="6385796" y="1665777"/>
            <a:ext cx="2574966" cy="257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2050">
            <a:off x="3730804" y="1508653"/>
            <a:ext cx="2566809" cy="257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2827">
            <a:off x="1388290" y="1515565"/>
            <a:ext cx="2586389" cy="2592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0000">
            <a:off x="5934278" y="3867234"/>
            <a:ext cx="2577685" cy="257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0000">
            <a:off x="3459749" y="4017701"/>
            <a:ext cx="2572248" cy="257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0000">
            <a:off x="862533" y="3639427"/>
            <a:ext cx="2580404" cy="257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28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65087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Clarity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365127"/>
            <a:ext cx="3868340" cy="1040340"/>
          </a:xfrm>
        </p:spPr>
        <p:txBody>
          <a:bodyPr/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pic>
        <p:nvPicPr>
          <p:cNvPr id="7" name="Picture 2" descr="C:\Users\odhiambf\Desktop\Webiner\Total charts\Done\Figure 2.4.6.11. Europe.Results of simulations with the dynamic food web model Ecosim\Figure 2.4.6.11. Results of simulations with the dynamic food web model Ecosi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5467"/>
            <a:ext cx="4498975" cy="440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8182" y="857251"/>
            <a:ext cx="3887391" cy="548216"/>
          </a:xfrm>
        </p:spPr>
        <p:txBody>
          <a:bodyPr/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8" name="Picture 3" descr="C:\Users\odhiambf\Desktop\Webiner\Total charts\Done\Figure 2.4.6.11. Europe.Results of simulations with the dynamic food web model Ecosim\Figure 2.4.6.11. Results of simulations with the dynamic food web model Ecosim-page-00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182" y="1405467"/>
            <a:ext cx="4018756" cy="440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78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6060519" cy="58314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Adapt to the </a:t>
            </a:r>
            <a:r>
              <a:rPr lang="en-US" b="1" dirty="0" err="1" smtClean="0"/>
              <a:t>colour</a:t>
            </a:r>
            <a:r>
              <a:rPr lang="en-US" b="1" dirty="0" smtClean="0"/>
              <a:t> scheme of the assessment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314027"/>
            <a:ext cx="3868340" cy="38946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Before </a:t>
            </a:r>
            <a:endParaRPr lang="en-US" dirty="0"/>
          </a:p>
        </p:txBody>
      </p:sp>
      <p:pic>
        <p:nvPicPr>
          <p:cNvPr id="2050" name="Picture 2" descr="C:\Users\odhiambf\Desktop\Webiner\Total charts\Done\Figure L-1.2. 3 Europe.Levels of Dioxin in selected European countries 2004 Source ENHIS\Figure L-1.2. 3 Levels of Dioxin in selected European countries 2004, Source ENHI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703492"/>
            <a:ext cx="4010388" cy="460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390227"/>
            <a:ext cx="3887391" cy="38946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2051" name="Picture 3" descr="C:\Users\odhiambf\Desktop\Webiner\Total charts\Done\Figure L-1.2. 3 Europe.Levels of Dioxin in selected European countries 2004 Source ENHIS\Figure L-1.2. 3 Levels of Dioxin in selected European countries 2004, Source ENHIS-page-00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1779691"/>
            <a:ext cx="4277783" cy="443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51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48154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Improve quality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365126"/>
            <a:ext cx="3868340" cy="1023407"/>
          </a:xfrm>
        </p:spPr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efore </a:t>
            </a:r>
            <a:endParaRPr lang="en-US" dirty="0"/>
          </a:p>
        </p:txBody>
      </p:sp>
      <p:pic>
        <p:nvPicPr>
          <p:cNvPr id="3076" name="Picture 4" descr="C:\Users\odhiambf\Desktop\Webiner\Total inforgraphics\Done\BOX 02. Europe. Low emission zones\BOX 02.  Low emission zon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04" y="1388534"/>
            <a:ext cx="4077229" cy="45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541867"/>
            <a:ext cx="3887391" cy="846666"/>
          </a:xfrm>
        </p:spPr>
        <p:txBody>
          <a:bodyPr/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3078" name="Picture 6" descr="C:\Users\odhiambf\Desktop\Webiner\Total inforgraphics\Done\BOX 02. Europe. Low emission zones\BOX 02.  Reduction of Diesel particle emission-page-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182" y="1446213"/>
            <a:ext cx="4442618" cy="446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0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"/>
            <a:ext cx="7886700" cy="762000"/>
          </a:xfrm>
        </p:spPr>
        <p:txBody>
          <a:bodyPr/>
          <a:lstStyle/>
          <a:p>
            <a:r>
              <a:rPr lang="en-US" b="1" dirty="0" smtClean="0"/>
              <a:t>Adaptability and clarity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372533"/>
            <a:ext cx="3868340" cy="931334"/>
          </a:xfrm>
        </p:spPr>
        <p:txBody>
          <a:bodyPr/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pic>
        <p:nvPicPr>
          <p:cNvPr id="1026" name="Picture 2" descr="K:\Johannes AKiwumi\GEO6\08-Feb-2016-ROE\Slide14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1793" y="1303867"/>
            <a:ext cx="4498975" cy="44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372533"/>
            <a:ext cx="3887391" cy="931334"/>
          </a:xfrm>
        </p:spPr>
        <p:txBody>
          <a:bodyPr/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1027" name="Picture 3" descr="G:\Latest maps\Figure L-2.2.4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935" y="2116667"/>
            <a:ext cx="6469531" cy="281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10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03200"/>
            <a:ext cx="7886700" cy="745067"/>
          </a:xfrm>
        </p:spPr>
        <p:txBody>
          <a:bodyPr/>
          <a:lstStyle/>
          <a:p>
            <a:r>
              <a:rPr lang="en-US" b="1" dirty="0" smtClean="0"/>
              <a:t>Clarity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948267"/>
            <a:ext cx="3868340" cy="440266"/>
          </a:xfrm>
        </p:spPr>
        <p:txBody>
          <a:bodyPr/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pic>
        <p:nvPicPr>
          <p:cNvPr id="1026" name="Picture 2" descr="C:\Users\odhiambf\Desktop\Desktop\Everything\Maps JPGS\Africa JPGs\Figure 2.5.1. Afr. Countries with Regular Air Quality Monitoring in All Main Citi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88533"/>
            <a:ext cx="3557831" cy="435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48267"/>
            <a:ext cx="3887391" cy="440266"/>
          </a:xfrm>
        </p:spPr>
        <p:txBody>
          <a:bodyPr/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954" y="1388533"/>
            <a:ext cx="4504934" cy="456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33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58314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Accuracy and details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558800"/>
            <a:ext cx="3868340" cy="728133"/>
          </a:xfrm>
        </p:spPr>
        <p:txBody>
          <a:bodyPr/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pic>
        <p:nvPicPr>
          <p:cNvPr id="2050" name="Picture 2" descr="C:\Users\odhiambf\Desktop\Desktop\Everything\Maps JPGS\Asia Pacific\Figure 2 22 Asia-Pacific, total renewable water resources per person, 20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72" y="1798580"/>
            <a:ext cx="3868737" cy="272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365126"/>
            <a:ext cx="3887391" cy="921807"/>
          </a:xfrm>
        </p:spPr>
        <p:txBody>
          <a:bodyPr/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2051" name="Picture 3" descr="C:\Users\odhiambf\Desktop\Desktop\Everything\Maps JPGS\Asia Pacific\Fig 2.1.4. AP Total Renewable Water Resources per Capit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182" y="1438274"/>
            <a:ext cx="4391818" cy="394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81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63394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Focus to the region (or scope)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999067"/>
            <a:ext cx="3868340" cy="37253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pic>
        <p:nvPicPr>
          <p:cNvPr id="3074" name="Picture 2" descr="C:\Users\odhiambf\Desktop\Desktop\Everything\Maps JPGS\Asia Pacific\Figure 2 1Global distribution of anthropogenic mercury emissions to the air, 20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71" y="1693333"/>
            <a:ext cx="3868737" cy="310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99067"/>
            <a:ext cx="3887391" cy="37253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3075" name="Picture 3" descr="C:\Users\odhiambf\Desktop\Desktop\Everything\Maps JPGS\Asia Pacific\Figure 2.1.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953" y="1539875"/>
            <a:ext cx="3684588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38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5831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Scope focus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019908"/>
            <a:ext cx="3868340" cy="40249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pic>
        <p:nvPicPr>
          <p:cNvPr id="4099" name="Picture 3" descr="C:\Users\odhiambf\Desktop\Desktop\Everything\Maps JPGS\Asia Pacific\Figure 2 3 Diesel Sulphur limits in Asia-Pacific and globall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71" y="1877680"/>
            <a:ext cx="3868737" cy="280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48267"/>
            <a:ext cx="3887391" cy="355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4098" name="Picture 2" descr="C:\Users\odhiambf\Desktop\Desktop\Everything\Maps JPGS\Asia Pacific\Figure 2.1.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953" y="1624541"/>
            <a:ext cx="3684588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52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"/>
            <a:ext cx="7886700" cy="812800"/>
          </a:xfrm>
        </p:spPr>
        <p:txBody>
          <a:bodyPr/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967153"/>
            <a:ext cx="3868340" cy="38751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pic>
        <p:nvPicPr>
          <p:cNvPr id="5122" name="Picture 2" descr="C:\Users\odhiambf\Desktop\Desktop\Everything\Maps JPGS\Asia Pacific\Figure 3 15 East Asia and the Pacific, disaster risk reducti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54667"/>
            <a:ext cx="4114800" cy="443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67153"/>
            <a:ext cx="3887391" cy="38751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5123" name="Picture 3" descr="C:\Users\odhiambf\Desktop\Desktop\Everything\Maps JPGS\Asia Pacific\Figure 3.2.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181" y="1354667"/>
            <a:ext cx="4510352" cy="443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99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69333"/>
            <a:ext cx="7886700" cy="65714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Enhance reusability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958361"/>
            <a:ext cx="3868340" cy="447106"/>
          </a:xfrm>
        </p:spPr>
        <p:txBody>
          <a:bodyPr/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pic>
        <p:nvPicPr>
          <p:cNvPr id="8" name="Content Placeholder 7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92" y="1846376"/>
            <a:ext cx="4367090" cy="32971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58361"/>
            <a:ext cx="3887391" cy="447105"/>
          </a:xfrm>
        </p:spPr>
        <p:txBody>
          <a:bodyPr/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976" y="1778000"/>
            <a:ext cx="4541029" cy="3476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755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20133"/>
            <a:ext cx="7886700" cy="795868"/>
          </a:xfrm>
        </p:spPr>
        <p:txBody>
          <a:bodyPr/>
          <a:lstStyle/>
          <a:p>
            <a:r>
              <a:rPr lang="en-US" b="1" dirty="0" smtClean="0"/>
              <a:t>Enhancing the infographics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016001"/>
            <a:ext cx="3868340" cy="474132"/>
          </a:xfrm>
        </p:spPr>
        <p:txBody>
          <a:bodyPr/>
          <a:lstStyle/>
          <a:p>
            <a:r>
              <a:rPr lang="en-US" dirty="0" smtClean="0"/>
              <a:t>Before</a:t>
            </a:r>
            <a:endParaRPr lang="en-US" dirty="0"/>
          </a:p>
        </p:txBody>
      </p:sp>
      <p:pic>
        <p:nvPicPr>
          <p:cNvPr id="7" name="Grafik 2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7868" y="1608667"/>
            <a:ext cx="4211108" cy="4136496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016001"/>
            <a:ext cx="3887391" cy="3555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314" y="1820008"/>
            <a:ext cx="4173049" cy="321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779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" descr="C:\Users\jabbourj\Desktop\GEO-6\GEO-6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972" y="14981"/>
            <a:ext cx="3123028" cy="10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91" y="1097970"/>
            <a:ext cx="8080209" cy="548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46594"/>
            <a:ext cx="7886700" cy="6508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Visuals </a:t>
            </a:r>
            <a:r>
              <a:rPr lang="en-US" b="1" dirty="0" smtClean="0"/>
              <a:t>Checklist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117600"/>
            <a:ext cx="8432800" cy="5012267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Determine </a:t>
            </a:r>
            <a:r>
              <a:rPr lang="en-US" dirty="0"/>
              <a:t>if a visual is needed to clarify an </a:t>
            </a:r>
            <a:r>
              <a:rPr lang="en-US" dirty="0" smtClean="0"/>
              <a:t>idea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Select the visual that best represents the </a:t>
            </a:r>
            <a:r>
              <a:rPr lang="en-US" dirty="0" smtClean="0"/>
              <a:t>information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Clearly label the visual </a:t>
            </a:r>
            <a:r>
              <a:rPr lang="en-US" dirty="0" smtClean="0"/>
              <a:t>(title</a:t>
            </a:r>
            <a:r>
              <a:rPr lang="en-US" dirty="0"/>
              <a:t>, figure number, units, labels, source of data </a:t>
            </a:r>
            <a:r>
              <a:rPr lang="en-US" dirty="0" smtClean="0"/>
              <a:t>)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Introduce the visual before it appears in the </a:t>
            </a:r>
            <a:r>
              <a:rPr lang="en-US" dirty="0" smtClean="0"/>
              <a:t>document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Give a complete and relevant explanation of the </a:t>
            </a:r>
            <a:r>
              <a:rPr lang="en-US" dirty="0" smtClean="0"/>
              <a:t>visual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Place the visual close to were is </a:t>
            </a:r>
            <a:r>
              <a:rPr lang="en-US" dirty="0" smtClean="0"/>
              <a:t>referenced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Adjust your visual to the specific </a:t>
            </a:r>
            <a:r>
              <a:rPr lang="en-US" dirty="0" smtClean="0"/>
              <a:t>audience (UN Environment can help in this)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82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FF9FF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shutterstock_155931116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" y="0"/>
            <a:ext cx="4944618" cy="6858000"/>
          </a:xfrm>
          <a:prstGeom prst="rect">
            <a:avLst/>
          </a:prstGeom>
        </p:spPr>
      </p:pic>
      <p:pic>
        <p:nvPicPr>
          <p:cNvPr id="17" name="Picture 16" descr="UNEP Log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918" y="594271"/>
            <a:ext cx="971415" cy="111399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0" y="4282966"/>
            <a:ext cx="9144000" cy="135758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-26277" y="4494927"/>
            <a:ext cx="5666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FFFF"/>
                </a:solidFill>
                <a:latin typeface="Arial"/>
                <a:cs typeface="Arial"/>
              </a:rPr>
              <a:t>Thank you</a:t>
            </a:r>
            <a:endParaRPr lang="en-US" sz="48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22" name="Picture 21" descr="Graphic final small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540" y="2342576"/>
            <a:ext cx="3439793" cy="251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3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3058</TotalTime>
  <Words>312</Words>
  <Application>Microsoft Office PowerPoint</Application>
  <PresentationFormat>On-screen Show (4:3)</PresentationFormat>
  <Paragraphs>85</Paragraphs>
  <Slides>19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1_Office Theme</vt:lpstr>
      <vt:lpstr>Custom Design</vt:lpstr>
      <vt:lpstr>PowerPoint Presentation</vt:lpstr>
      <vt:lpstr>Importance of Visuals in the Global GEO 6 Assessment report</vt:lpstr>
      <vt:lpstr>Types of visuals</vt:lpstr>
      <vt:lpstr>Use of visuals</vt:lpstr>
      <vt:lpstr>The Secretariat can support you in the preparation of your charts, maps, graphs and infographics throughout the GEO-6 process</vt:lpstr>
      <vt:lpstr>Clarity</vt:lpstr>
      <vt:lpstr>Adapt to the colour scheme of the assessment</vt:lpstr>
      <vt:lpstr>Improve quality</vt:lpstr>
      <vt:lpstr>Adaptability and clarity</vt:lpstr>
      <vt:lpstr>Clarity</vt:lpstr>
      <vt:lpstr>Accuracy and details</vt:lpstr>
      <vt:lpstr>Focus to the region (or scope)</vt:lpstr>
      <vt:lpstr>Scope focus</vt:lpstr>
      <vt:lpstr>Presentation</vt:lpstr>
      <vt:lpstr>Enhance reusability</vt:lpstr>
      <vt:lpstr>Enhancing the infographics</vt:lpstr>
      <vt:lpstr>PowerPoint Presentation</vt:lpstr>
      <vt:lpstr>Visuals Checklist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 R</dc:creator>
  <cp:lastModifiedBy>Pierre Boileau</cp:lastModifiedBy>
  <cp:revision>407</cp:revision>
  <cp:lastPrinted>2014-10-16T15:02:13Z</cp:lastPrinted>
  <dcterms:created xsi:type="dcterms:W3CDTF">2014-10-01T08:02:22Z</dcterms:created>
  <dcterms:modified xsi:type="dcterms:W3CDTF">2017-02-20T13:55:14Z</dcterms:modified>
</cp:coreProperties>
</file>