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tmp"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7" r:id="rId3"/>
    <p:sldId id="280" r:id="rId4"/>
    <p:sldId id="288" r:id="rId5"/>
    <p:sldId id="271" r:id="rId6"/>
    <p:sldId id="278" r:id="rId7"/>
    <p:sldId id="289" r:id="rId8"/>
    <p:sldId id="287" r:id="rId9"/>
    <p:sldId id="292" r:id="rId10"/>
    <p:sldId id="269" r:id="rId11"/>
    <p:sldId id="262" r:id="rId12"/>
    <p:sldId id="286" r:id="rId13"/>
    <p:sldId id="263" r:id="rId14"/>
    <p:sldId id="291" r:id="rId15"/>
    <p:sldId id="290" r:id="rId16"/>
    <p:sldId id="264" r:id="rId17"/>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81"/>
    <p:restoredTop sz="84288" autoAdjust="0"/>
  </p:normalViewPr>
  <p:slideViewPr>
    <p:cSldViewPr snapToGrid="0" snapToObjects="1">
      <p:cViewPr varScale="1">
        <p:scale>
          <a:sx n="109" d="100"/>
          <a:sy n="109" d="100"/>
        </p:scale>
        <p:origin x="1328"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oleObject" Target="file:///C:\Personal\2019\Ana%20Patricia\Todos-los-datos-aire.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C:\Personal\2019\Ana%20Patricia\Todos-los-datos-aire.xlsx" TargetMode="External"/><Relationship Id="rId4" Type="http://schemas.openxmlformats.org/officeDocument/2006/relationships/chartUserShapes" Target="../drawings/drawing1.xm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oleObject" Target="file:///\\brsfilesrv\TAB\3%20Tools%20and%20methodologies\3%20NIPs\NIP%20Inventories%20and%20Priorities\NIPs_Inventories%20Priorities_Amanda_Worki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159322555297"/>
          <c:y val="0.0724144363571298"/>
          <c:w val="0.849989576150232"/>
          <c:h val="0.735771361913094"/>
        </c:manualLayout>
      </c:layout>
      <c:barChart>
        <c:barDir val="col"/>
        <c:grouping val="clustered"/>
        <c:varyColors val="0"/>
        <c:ser>
          <c:idx val="0"/>
          <c:order val="0"/>
          <c:tx>
            <c:strRef>
              <c:f>'Graficas-Actualizadas'!$C$1</c:f>
              <c:strCache>
                <c:ptCount val="1"/>
                <c:pt idx="0">
                  <c:v>UNEP/GMP 1 passive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'Graficas-Actualizadas'!$B$2:$B$4</c:f>
              <c:strCache>
                <c:ptCount val="3"/>
                <c:pt idx="0">
                  <c:v>Africa</c:v>
                </c:pt>
                <c:pt idx="1">
                  <c:v>Asia and Pacific</c:v>
                </c:pt>
                <c:pt idx="2">
                  <c:v>GRULAC</c:v>
                </c:pt>
              </c:strCache>
            </c:strRef>
          </c:cat>
          <c:val>
            <c:numRef>
              <c:f>'Graficas-Actualizadas'!$C$2:$C$4</c:f>
              <c:numCache>
                <c:formatCode>General</c:formatCode>
                <c:ptCount val="3"/>
                <c:pt idx="0">
                  <c:v>11.0</c:v>
                </c:pt>
                <c:pt idx="1">
                  <c:v>14.0</c:v>
                </c:pt>
                <c:pt idx="2">
                  <c:v>16.0</c:v>
                </c:pt>
              </c:numCache>
            </c:numRef>
          </c:val>
          <c:extLst xmlns:c16r2="http://schemas.microsoft.com/office/drawing/2015/06/chart">
            <c:ext xmlns:c16="http://schemas.microsoft.com/office/drawing/2014/chart" uri="{C3380CC4-5D6E-409C-BE32-E72D297353CC}">
              <c16:uniqueId val="{00000000-2605-4308-8A1F-1B2E44AA03AF}"/>
            </c:ext>
          </c:extLst>
        </c:ser>
        <c:ser>
          <c:idx val="2"/>
          <c:order val="1"/>
          <c:tx>
            <c:strRef>
              <c:f>'Graficas-Actualizadas'!$D$1</c:f>
              <c:strCache>
                <c:ptCount val="1"/>
                <c:pt idx="0">
                  <c:v>UNEP/GMP 2 passive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'Graficas-Actualizadas'!$B$2:$B$4</c:f>
              <c:strCache>
                <c:ptCount val="3"/>
                <c:pt idx="0">
                  <c:v>Africa</c:v>
                </c:pt>
                <c:pt idx="1">
                  <c:v>Asia and Pacific</c:v>
                </c:pt>
                <c:pt idx="2">
                  <c:v>GRULAC</c:v>
                </c:pt>
              </c:strCache>
            </c:strRef>
          </c:cat>
          <c:val>
            <c:numRef>
              <c:f>'Graficas-Actualizadas'!$D$2:$D$4</c:f>
              <c:numCache>
                <c:formatCode>General</c:formatCode>
                <c:ptCount val="3"/>
                <c:pt idx="0">
                  <c:v>15.0</c:v>
                </c:pt>
                <c:pt idx="1">
                  <c:v>16.0</c:v>
                </c:pt>
                <c:pt idx="2">
                  <c:v>11.0</c:v>
                </c:pt>
              </c:numCache>
            </c:numRef>
          </c:val>
          <c:extLst xmlns:c16r2="http://schemas.microsoft.com/office/drawing/2015/06/chart">
            <c:ext xmlns:c16="http://schemas.microsoft.com/office/drawing/2014/chart" uri="{C3380CC4-5D6E-409C-BE32-E72D297353CC}">
              <c16:uniqueId val="{00000001-2605-4308-8A1F-1B2E44AA03AF}"/>
            </c:ext>
          </c:extLst>
        </c:ser>
        <c:ser>
          <c:idx val="3"/>
          <c:order val="2"/>
          <c:tx>
            <c:strRef>
              <c:f>'Graficas-Actualizadas'!$E$1</c:f>
              <c:strCache>
                <c:ptCount val="1"/>
                <c:pt idx="0">
                  <c:v>UNEP/GMP 2 active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'Graficas-Actualizadas'!$B$2:$B$4</c:f>
              <c:strCache>
                <c:ptCount val="3"/>
                <c:pt idx="0">
                  <c:v>Africa</c:v>
                </c:pt>
                <c:pt idx="1">
                  <c:v>Asia and Pacific</c:v>
                </c:pt>
                <c:pt idx="2">
                  <c:v>GRULAC</c:v>
                </c:pt>
              </c:strCache>
            </c:strRef>
          </c:cat>
          <c:val>
            <c:numRef>
              <c:f>'Graficas-Actualizadas'!$E$2:$E$4</c:f>
              <c:numCache>
                <c:formatCode>General</c:formatCode>
                <c:ptCount val="3"/>
                <c:pt idx="0">
                  <c:v>1.0</c:v>
                </c:pt>
                <c:pt idx="1">
                  <c:v>1.0</c:v>
                </c:pt>
                <c:pt idx="2">
                  <c:v>1.0</c:v>
                </c:pt>
              </c:numCache>
            </c:numRef>
          </c:val>
          <c:extLst xmlns:c16r2="http://schemas.microsoft.com/office/drawing/2015/06/chart">
            <c:ext xmlns:c16="http://schemas.microsoft.com/office/drawing/2014/chart" uri="{C3380CC4-5D6E-409C-BE32-E72D297353CC}">
              <c16:uniqueId val="{00000002-2605-4308-8A1F-1B2E44AA03AF}"/>
            </c:ext>
          </c:extLst>
        </c:ser>
        <c:dLbls>
          <c:showLegendKey val="0"/>
          <c:showVal val="0"/>
          <c:showCatName val="0"/>
          <c:showSerName val="0"/>
          <c:showPercent val="0"/>
          <c:showBubbleSize val="0"/>
        </c:dLbls>
        <c:gapWidth val="219"/>
        <c:axId val="-2054546160"/>
        <c:axId val="-2054542384"/>
      </c:barChart>
      <c:catAx>
        <c:axId val="-205454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4542384"/>
        <c:crosses val="autoZero"/>
        <c:auto val="1"/>
        <c:lblAlgn val="ctr"/>
        <c:lblOffset val="100"/>
        <c:noMultiLvlLbl val="0"/>
      </c:catAx>
      <c:valAx>
        <c:axId val="-2054542384"/>
        <c:scaling>
          <c:orientation val="minMax"/>
          <c:max val="2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s-MX"/>
                  <a:t>Number</a:t>
                </a:r>
                <a:r>
                  <a:rPr lang="es-MX" baseline="0"/>
                  <a:t> of sities</a:t>
                </a:r>
                <a:endParaRPr lang="es-MX"/>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54546160"/>
        <c:crosses val="autoZero"/>
        <c:crossBetween val="between"/>
      </c:valAx>
      <c:spPr>
        <a:noFill/>
        <a:ln>
          <a:noFill/>
        </a:ln>
        <a:effectLst/>
      </c:spPr>
    </c:plotArea>
    <c:legend>
      <c:legendPos val="b"/>
      <c:layout>
        <c:manualLayout>
          <c:xMode val="edge"/>
          <c:yMode val="edge"/>
          <c:x val="0.12764187794264"/>
          <c:y val="0.897212287323975"/>
          <c:w val="0.855672715104845"/>
          <c:h val="0.10278771267602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50000"/>
          <a:lumOff val="50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'Graficas-Actualizadas'!$L$34</c:f>
              <c:strCache>
                <c:ptCount val="1"/>
                <c:pt idx="0">
                  <c:v>2010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'Graficas-Actualizadas'!$M$34:$O$34</c:f>
              <c:numCache>
                <c:formatCode>General</c:formatCode>
                <c:ptCount val="3"/>
                <c:pt idx="0">
                  <c:v>11.0</c:v>
                </c:pt>
                <c:pt idx="1">
                  <c:v>13.0</c:v>
                </c:pt>
                <c:pt idx="2">
                  <c:v>16.0</c:v>
                </c:pt>
              </c:numCache>
            </c:numRef>
          </c:val>
          <c:extLst xmlns:c16r2="http://schemas.microsoft.com/office/drawing/2015/06/chart">
            <c:ext xmlns:c16="http://schemas.microsoft.com/office/drawing/2014/chart" uri="{C3380CC4-5D6E-409C-BE32-E72D297353CC}">
              <c16:uniqueId val="{00000000-1975-495E-83D7-8C20A45739B9}"/>
            </c:ext>
          </c:extLst>
        </c:ser>
        <c:ser>
          <c:idx val="1"/>
          <c:order val="1"/>
          <c:tx>
            <c:strRef>
              <c:f>'Graficas-Actualizadas'!$L$35</c:f>
              <c:strCache>
                <c:ptCount val="1"/>
                <c:pt idx="0">
                  <c:v>2011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'Graficas-Actualizadas'!$M$35:$O$35</c:f>
              <c:numCache>
                <c:formatCode>General</c:formatCode>
                <c:ptCount val="3"/>
                <c:pt idx="0">
                  <c:v>11.0</c:v>
                </c:pt>
                <c:pt idx="1">
                  <c:v>1.0</c:v>
                </c:pt>
                <c:pt idx="2">
                  <c:v>15.0</c:v>
                </c:pt>
              </c:numCache>
            </c:numRef>
          </c:val>
          <c:extLst xmlns:c16r2="http://schemas.microsoft.com/office/drawing/2015/06/chart">
            <c:ext xmlns:c16="http://schemas.microsoft.com/office/drawing/2014/chart" uri="{C3380CC4-5D6E-409C-BE32-E72D297353CC}">
              <c16:uniqueId val="{00000001-1975-495E-83D7-8C20A45739B9}"/>
            </c:ext>
          </c:extLst>
        </c:ser>
        <c:ser>
          <c:idx val="2"/>
          <c:order val="2"/>
          <c:tx>
            <c:strRef>
              <c:f>'Graficas-Actualizadas'!$L$36</c:f>
              <c:strCache>
                <c:ptCount val="1"/>
                <c:pt idx="0">
                  <c:v>2013</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'Graficas-Actualizadas'!$M$36:$O$36</c:f>
              <c:numCache>
                <c:formatCode>General</c:formatCode>
                <c:ptCount val="3"/>
                <c:pt idx="0">
                  <c:v>2.0</c:v>
                </c:pt>
                <c:pt idx="1">
                  <c:v>1.0</c:v>
                </c:pt>
                <c:pt idx="2">
                  <c:v>1.0</c:v>
                </c:pt>
              </c:numCache>
            </c:numRef>
          </c:val>
          <c:extLst xmlns:c16r2="http://schemas.microsoft.com/office/drawing/2015/06/chart">
            <c:ext xmlns:c16="http://schemas.microsoft.com/office/drawing/2014/chart" uri="{C3380CC4-5D6E-409C-BE32-E72D297353CC}">
              <c16:uniqueId val="{00000002-1975-495E-83D7-8C20A45739B9}"/>
            </c:ext>
          </c:extLst>
        </c:ser>
        <c:ser>
          <c:idx val="3"/>
          <c:order val="3"/>
          <c:tx>
            <c:strRef>
              <c:f>'Graficas-Actualizadas'!$L$37</c:f>
              <c:strCache>
                <c:ptCount val="1"/>
                <c:pt idx="0">
                  <c:v>2017</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'Graficas-Actualizadas'!$M$37:$O$37</c:f>
              <c:numCache>
                <c:formatCode>General</c:formatCode>
                <c:ptCount val="3"/>
                <c:pt idx="0">
                  <c:v>14.0</c:v>
                </c:pt>
                <c:pt idx="1">
                  <c:v>9.0</c:v>
                </c:pt>
                <c:pt idx="2">
                  <c:v>10.0</c:v>
                </c:pt>
              </c:numCache>
            </c:numRef>
          </c:val>
          <c:extLst xmlns:c16r2="http://schemas.microsoft.com/office/drawing/2015/06/chart">
            <c:ext xmlns:c16="http://schemas.microsoft.com/office/drawing/2014/chart" uri="{C3380CC4-5D6E-409C-BE32-E72D297353CC}">
              <c16:uniqueId val="{00000003-1975-495E-83D7-8C20A45739B9}"/>
            </c:ext>
          </c:extLst>
        </c:ser>
        <c:ser>
          <c:idx val="4"/>
          <c:order val="4"/>
          <c:tx>
            <c:strRef>
              <c:f>'Graficas-Actualizadas'!$L$38</c:f>
              <c:strCache>
                <c:ptCount val="1"/>
                <c:pt idx="0">
                  <c:v>2018</c:v>
                </c:pt>
              </c:strCache>
            </c:strRef>
          </c:tx>
          <c:spPr>
            <a:solidFill>
              <a:schemeClr val="accent1">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'Graficas-Actualizadas'!$M$38:$O$38</c:f>
              <c:numCache>
                <c:formatCode>General</c:formatCode>
                <c:ptCount val="3"/>
                <c:pt idx="0">
                  <c:v>13.0</c:v>
                </c:pt>
                <c:pt idx="1">
                  <c:v>16.0</c:v>
                </c:pt>
                <c:pt idx="2">
                  <c:v>10.0</c:v>
                </c:pt>
              </c:numCache>
            </c:numRef>
          </c:val>
          <c:extLst xmlns:c16r2="http://schemas.microsoft.com/office/drawing/2015/06/chart">
            <c:ext xmlns:c16="http://schemas.microsoft.com/office/drawing/2014/chart" uri="{C3380CC4-5D6E-409C-BE32-E72D297353CC}">
              <c16:uniqueId val="{00000004-1975-495E-83D7-8C20A45739B9}"/>
            </c:ext>
          </c:extLst>
        </c:ser>
        <c:ser>
          <c:idx val="5"/>
          <c:order val="5"/>
          <c:tx>
            <c:strRef>
              <c:f>'Graficas-Actualizadas'!$L$39</c:f>
              <c:strCache>
                <c:ptCount val="1"/>
                <c:pt idx="0">
                  <c:v>2019</c:v>
                </c:pt>
              </c:strCache>
            </c:strRef>
          </c:tx>
          <c:spPr>
            <a:solidFill>
              <a:srgbClr val="A66BD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'Graficas-Actualizadas'!$M$33:$O$33</c:f>
              <c:strCache>
                <c:ptCount val="3"/>
                <c:pt idx="0">
                  <c:v>Africa</c:v>
                </c:pt>
                <c:pt idx="1">
                  <c:v>Asia and Pacific</c:v>
                </c:pt>
                <c:pt idx="2">
                  <c:v>GRULAC</c:v>
                </c:pt>
              </c:strCache>
            </c:strRef>
          </c:cat>
          <c:val>
            <c:numRef>
              <c:f>'Graficas-Actualizadas'!$M$39:$O$39</c:f>
              <c:numCache>
                <c:formatCode>General</c:formatCode>
                <c:ptCount val="3"/>
                <c:pt idx="0">
                  <c:v>5.0</c:v>
                </c:pt>
                <c:pt idx="1">
                  <c:v>10.0</c:v>
                </c:pt>
              </c:numCache>
            </c:numRef>
          </c:val>
          <c:extLst xmlns:c16r2="http://schemas.microsoft.com/office/drawing/2015/06/chart">
            <c:ext xmlns:c16="http://schemas.microsoft.com/office/drawing/2014/chart" uri="{C3380CC4-5D6E-409C-BE32-E72D297353CC}">
              <c16:uniqueId val="{00000005-1975-495E-83D7-8C20A45739B9}"/>
            </c:ext>
          </c:extLst>
        </c:ser>
        <c:dLbls>
          <c:showLegendKey val="0"/>
          <c:showVal val="0"/>
          <c:showCatName val="0"/>
          <c:showSerName val="0"/>
          <c:showPercent val="0"/>
          <c:showBubbleSize val="0"/>
        </c:dLbls>
        <c:gapWidth val="219"/>
        <c:overlap val="-27"/>
        <c:axId val="-2074478960"/>
        <c:axId val="-2074476304"/>
      </c:barChart>
      <c:catAx>
        <c:axId val="-207447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74476304"/>
        <c:crosses val="autoZero"/>
        <c:auto val="1"/>
        <c:lblAlgn val="ctr"/>
        <c:lblOffset val="100"/>
        <c:noMultiLvlLbl val="0"/>
      </c:catAx>
      <c:valAx>
        <c:axId val="-20744763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Number of passive sities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74478960"/>
        <c:crosses val="autoZero"/>
        <c:crossBetween val="between"/>
      </c:valAx>
      <c:spPr>
        <a:solidFill>
          <a:schemeClr val="bg1">
            <a:lumMod val="95000"/>
          </a:schemeClr>
        </a:soli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544294520892"/>
          <c:y val="0.0698571819157005"/>
          <c:w val="0.86562248624239"/>
          <c:h val="0.793006288850691"/>
        </c:manualLayout>
      </c:layout>
      <c:barChart>
        <c:barDir val="col"/>
        <c:grouping val="clustered"/>
        <c:varyColors val="0"/>
        <c:ser>
          <c:idx val="0"/>
          <c:order val="0"/>
          <c:tx>
            <c:strRef>
              <c:f>'Acumulativo-Pasivo'!$G$1</c:f>
              <c:strCache>
                <c:ptCount val="1"/>
                <c:pt idx="0">
                  <c:v>ALL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'Acumulativo-Pasivo'!$F$2:$F$13</c:f>
              <c:numCache>
                <c:formatCode>General</c:formatCode>
                <c:ptCount val="12"/>
                <c:pt idx="0">
                  <c:v>1.0</c:v>
                </c:pt>
                <c:pt idx="1">
                  <c:v>2.0</c:v>
                </c:pt>
                <c:pt idx="2">
                  <c:v>3.0</c:v>
                </c:pt>
                <c:pt idx="3">
                  <c:v>4.0</c:v>
                </c:pt>
                <c:pt idx="4">
                  <c:v>5.0</c:v>
                </c:pt>
                <c:pt idx="5">
                  <c:v>6.0</c:v>
                </c:pt>
                <c:pt idx="6">
                  <c:v>7.0</c:v>
                </c:pt>
                <c:pt idx="7">
                  <c:v>8.0</c:v>
                </c:pt>
                <c:pt idx="8">
                  <c:v>9.0</c:v>
                </c:pt>
                <c:pt idx="9">
                  <c:v>10.0</c:v>
                </c:pt>
                <c:pt idx="10">
                  <c:v>11.0</c:v>
                </c:pt>
                <c:pt idx="11">
                  <c:v>12.0</c:v>
                </c:pt>
              </c:numCache>
            </c:numRef>
          </c:cat>
          <c:val>
            <c:numRef>
              <c:f>'Acumulativo-Pasivo'!$G$2:$G$13</c:f>
              <c:numCache>
                <c:formatCode>General</c:formatCode>
                <c:ptCount val="12"/>
                <c:pt idx="0">
                  <c:v>85.0</c:v>
                </c:pt>
                <c:pt idx="1">
                  <c:v>31.0</c:v>
                </c:pt>
                <c:pt idx="2">
                  <c:v>17.0</c:v>
                </c:pt>
                <c:pt idx="3">
                  <c:v>34.0</c:v>
                </c:pt>
                <c:pt idx="4">
                  <c:v>17.0</c:v>
                </c:pt>
                <c:pt idx="5">
                  <c:v>3.0</c:v>
                </c:pt>
                <c:pt idx="6">
                  <c:v>3.0</c:v>
                </c:pt>
                <c:pt idx="7">
                  <c:v>6.0</c:v>
                </c:pt>
                <c:pt idx="8">
                  <c:v>5.0</c:v>
                </c:pt>
                <c:pt idx="9">
                  <c:v>1.0</c:v>
                </c:pt>
                <c:pt idx="10">
                  <c:v>2.0</c:v>
                </c:pt>
                <c:pt idx="11">
                  <c:v>1.0</c:v>
                </c:pt>
              </c:numCache>
            </c:numRef>
          </c:val>
          <c:extLst xmlns:c16r2="http://schemas.microsoft.com/office/drawing/2015/06/chart">
            <c:ext xmlns:c16="http://schemas.microsoft.com/office/drawing/2014/chart" uri="{C3380CC4-5D6E-409C-BE32-E72D297353CC}">
              <c16:uniqueId val="{00000000-0E6A-400B-A4C8-A0F437F7C1A7}"/>
            </c:ext>
          </c:extLst>
        </c:ser>
        <c:dLbls>
          <c:showLegendKey val="0"/>
          <c:showVal val="0"/>
          <c:showCatName val="0"/>
          <c:showSerName val="0"/>
          <c:showPercent val="0"/>
          <c:showBubbleSize val="0"/>
        </c:dLbls>
        <c:gapWidth val="50"/>
        <c:axId val="-2048795296"/>
        <c:axId val="-2048793472"/>
      </c:barChart>
      <c:catAx>
        <c:axId val="-20487952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Years in operation </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48793472"/>
        <c:crosses val="autoZero"/>
        <c:auto val="1"/>
        <c:lblAlgn val="ctr"/>
        <c:lblOffset val="100"/>
        <c:noMultiLvlLbl val="0"/>
      </c:catAx>
      <c:valAx>
        <c:axId val="-2048793472"/>
        <c:scaling>
          <c:orientation val="minMax"/>
          <c:max val="1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Number of passive sites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48795296"/>
        <c:crosses val="autoZero"/>
        <c:crossBetween val="between"/>
      </c:valAx>
      <c:spPr>
        <a:solidFill>
          <a:schemeClr val="bg1">
            <a:lumMod val="95000"/>
          </a:schemeClr>
        </a:solidFill>
        <a:ln>
          <a:noFill/>
        </a:ln>
        <a:effectLst/>
      </c:spPr>
    </c:plotArea>
    <c:plotVisOnly val="1"/>
    <c:dispBlanksAs val="gap"/>
    <c:showDLblsOverMax val="0"/>
  </c:chart>
  <c:spPr>
    <a:solidFill>
      <a:schemeClr val="bg1"/>
    </a:solidFill>
    <a:ln w="9525" cap="flat" cmpd="sng" algn="ctr">
      <a:solidFill>
        <a:schemeClr val="tx1">
          <a:lumMod val="50000"/>
          <a:lumOff val="50000"/>
        </a:schemeClr>
      </a:solidFill>
      <a:round/>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467444536944"/>
          <c:y val="0.0530478806128189"/>
          <c:w val="0.86562248624239"/>
          <c:h val="0.793006288850691"/>
        </c:manualLayout>
      </c:layout>
      <c:barChart>
        <c:barDir val="col"/>
        <c:grouping val="clustered"/>
        <c:varyColors val="0"/>
        <c:ser>
          <c:idx val="0"/>
          <c:order val="0"/>
          <c:tx>
            <c:strRef>
              <c:f>'Acumulativo-Activo'!$G$1</c:f>
              <c:strCache>
                <c:ptCount val="1"/>
                <c:pt idx="0">
                  <c:v>Número de sitios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'Acumulativo-Activo'!$F$2:$F$25</c:f>
              <c:numCache>
                <c:formatCode>General</c:formatCode>
                <c:ptCount val="24"/>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numCache>
            </c:numRef>
          </c:cat>
          <c:val>
            <c:numRef>
              <c:f>'Acumulativo-Activo'!$G$2:$G$25</c:f>
              <c:numCache>
                <c:formatCode>General</c:formatCode>
                <c:ptCount val="24"/>
                <c:pt idx="0">
                  <c:v>32.0</c:v>
                </c:pt>
                <c:pt idx="1">
                  <c:v>13.0</c:v>
                </c:pt>
                <c:pt idx="2">
                  <c:v>6.0</c:v>
                </c:pt>
                <c:pt idx="3">
                  <c:v>5.0</c:v>
                </c:pt>
                <c:pt idx="4">
                  <c:v>3.0</c:v>
                </c:pt>
                <c:pt idx="6">
                  <c:v>1.0</c:v>
                </c:pt>
                <c:pt idx="7">
                  <c:v>1.0</c:v>
                </c:pt>
                <c:pt idx="8">
                  <c:v>5.0</c:v>
                </c:pt>
                <c:pt idx="10">
                  <c:v>2.0</c:v>
                </c:pt>
                <c:pt idx="12">
                  <c:v>1.0</c:v>
                </c:pt>
                <c:pt idx="14">
                  <c:v>2.0</c:v>
                </c:pt>
                <c:pt idx="15">
                  <c:v>3.0</c:v>
                </c:pt>
                <c:pt idx="17">
                  <c:v>2.0</c:v>
                </c:pt>
                <c:pt idx="18">
                  <c:v>3.0</c:v>
                </c:pt>
                <c:pt idx="20">
                  <c:v>1.0</c:v>
                </c:pt>
                <c:pt idx="22">
                  <c:v>2.0</c:v>
                </c:pt>
                <c:pt idx="23">
                  <c:v>1.0</c:v>
                </c:pt>
              </c:numCache>
            </c:numRef>
          </c:val>
          <c:extLst xmlns:c16r2="http://schemas.microsoft.com/office/drawing/2015/06/chart">
            <c:ext xmlns:c16="http://schemas.microsoft.com/office/drawing/2014/chart" uri="{C3380CC4-5D6E-409C-BE32-E72D297353CC}">
              <c16:uniqueId val="{00000000-9753-4BB0-BAF0-DC0559D23589}"/>
            </c:ext>
          </c:extLst>
        </c:ser>
        <c:dLbls>
          <c:showLegendKey val="0"/>
          <c:showVal val="0"/>
          <c:showCatName val="0"/>
          <c:showSerName val="0"/>
          <c:showPercent val="0"/>
          <c:showBubbleSize val="0"/>
        </c:dLbls>
        <c:gapWidth val="50"/>
        <c:axId val="-2073175344"/>
        <c:axId val="-2051829504"/>
      </c:barChart>
      <c:catAx>
        <c:axId val="-207317534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Years in operation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51829504"/>
        <c:crosses val="autoZero"/>
        <c:auto val="1"/>
        <c:lblAlgn val="ctr"/>
        <c:lblOffset val="100"/>
        <c:noMultiLvlLbl val="0"/>
      </c:catAx>
      <c:valAx>
        <c:axId val="-2051829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Number of active sites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73175344"/>
        <c:crosses val="autoZero"/>
        <c:crossBetween val="between"/>
      </c:valAx>
      <c:spPr>
        <a:solidFill>
          <a:schemeClr val="bg1">
            <a:lumMod val="95000"/>
          </a:schemeClr>
        </a:solidFill>
        <a:ln>
          <a:noFill/>
        </a:ln>
        <a:effectLst/>
      </c:spPr>
    </c:plotArea>
    <c:plotVisOnly val="1"/>
    <c:dispBlanksAs val="gap"/>
    <c:showDLblsOverMax val="0"/>
  </c:chart>
  <c:spPr>
    <a:solidFill>
      <a:schemeClr val="bg1"/>
    </a:solidFill>
    <a:ln w="9525" cap="flat" cmpd="sng" algn="ctr">
      <a:solidFill>
        <a:schemeClr val="tx1">
          <a:lumMod val="50000"/>
          <a:lumOff val="50000"/>
        </a:schemeClr>
      </a:solidFill>
      <a:round/>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532831563061"/>
          <c:y val="0.0694231639277369"/>
          <c:w val="0.835180403875178"/>
          <c:h val="0.749246361554166"/>
        </c:manualLayout>
      </c:layout>
      <c:barChart>
        <c:barDir val="col"/>
        <c:grouping val="clustered"/>
        <c:varyColors val="0"/>
        <c:ser>
          <c:idx val="1"/>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'Graficas-Otras-fuentes (2)'!$N$2:$N$5</c:f>
              <c:numCache>
                <c:formatCode>General</c:formatCode>
                <c:ptCount val="4"/>
                <c:pt idx="0">
                  <c:v>36.0</c:v>
                </c:pt>
                <c:pt idx="1">
                  <c:v>39.0</c:v>
                </c:pt>
                <c:pt idx="2">
                  <c:v>5.0</c:v>
                </c:pt>
                <c:pt idx="3">
                  <c:v>2.0</c:v>
                </c:pt>
              </c:numCache>
            </c:numRef>
          </c:val>
          <c:extLst xmlns:c16r2="http://schemas.microsoft.com/office/drawing/2015/06/chart">
            <c:ext xmlns:c16="http://schemas.microsoft.com/office/drawing/2014/chart" uri="{C3380CC4-5D6E-409C-BE32-E72D297353CC}">
              <c16:uniqueId val="{00000000-D1DF-458B-9DA9-BC4504D38FF9}"/>
            </c:ext>
          </c:extLst>
        </c:ser>
        <c:dLbls>
          <c:showLegendKey val="0"/>
          <c:showVal val="0"/>
          <c:showCatName val="0"/>
          <c:showSerName val="0"/>
          <c:showPercent val="0"/>
          <c:showBubbleSize val="0"/>
        </c:dLbls>
        <c:gapWidth val="219"/>
        <c:overlap val="-27"/>
        <c:axId val="-2050692640"/>
        <c:axId val="-2050681872"/>
      </c:barChart>
      <c:catAx>
        <c:axId val="-20506926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Participation</a:t>
                </a:r>
                <a:r>
                  <a:rPr lang="es-MX" baseline="0"/>
                  <a:t> frequency</a:t>
                </a:r>
                <a:endParaRPr lang="es-MX"/>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50681872"/>
        <c:crosses val="autoZero"/>
        <c:auto val="1"/>
        <c:lblAlgn val="ctr"/>
        <c:lblOffset val="100"/>
        <c:noMultiLvlLbl val="0"/>
      </c:catAx>
      <c:valAx>
        <c:axId val="-20506818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s-MX"/>
                  <a:t>Number of</a:t>
                </a:r>
                <a:r>
                  <a:rPr lang="es-MX" baseline="0"/>
                  <a:t> participating countries</a:t>
                </a:r>
                <a:endParaRPr lang="es-MX"/>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50692640"/>
        <c:crosses val="autoZero"/>
        <c:crossBetween val="between"/>
      </c:valAx>
      <c:spPr>
        <a:solidFill>
          <a:schemeClr val="bg1">
            <a:lumMod val="95000"/>
          </a:schemeClr>
        </a:solid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50000"/>
          <a:lumOff val="50000"/>
        </a:schemeClr>
      </a:solidFill>
      <a:round/>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494857916338881"/>
          <c:y val="0.147715133531158"/>
          <c:w val="0.469407227419329"/>
          <c:h val="0.760902834774923"/>
        </c:manualLayout>
      </c:layout>
      <c:barChart>
        <c:barDir val="bar"/>
        <c:grouping val="stacked"/>
        <c:varyColors val="0"/>
        <c:ser>
          <c:idx val="1"/>
          <c:order val="0"/>
          <c:tx>
            <c:strRef>
              <c:f>'Priorities Analysis'!$AJ$3</c:f>
              <c:strCache>
                <c:ptCount val="1"/>
                <c:pt idx="0">
                  <c:v>AFRICA</c:v>
                </c:pt>
              </c:strCache>
            </c:strRef>
          </c:tx>
          <c:spPr>
            <a:solidFill>
              <a:schemeClr val="bg1"/>
            </a:solidFill>
            <a:ln>
              <a:solidFill>
                <a:sysClr val="windowText" lastClr="000000"/>
              </a:solidFill>
            </a:ln>
          </c:spPr>
          <c:invertIfNegative val="0"/>
          <c:cat>
            <c:strRef>
              <c:f>'Priorities Analysis'!$AI$4:$AI$21</c:f>
              <c:strCache>
                <c:ptCount val="18"/>
                <c:pt idx="0">
                  <c:v>National Coordination</c:v>
                </c:pt>
                <c:pt idx="1">
                  <c:v>Supporting the work of POPs Review Committee</c:v>
                </c:pt>
                <c:pt idx="2">
                  <c:v>National Implementation Plans</c:v>
                </c:pt>
                <c:pt idx="3">
                  <c:v>National Reports</c:v>
                </c:pt>
                <c:pt idx="4">
                  <c:v>Intentionally produced POPs: No exemption</c:v>
                </c:pt>
                <c:pt idx="5">
                  <c:v>Scientific and Technological Innovation*</c:v>
                </c:pt>
                <c:pt idx="6">
                  <c:v>Regional cooperation among NFPs or OCPs</c:v>
                </c:pt>
                <c:pt idx="7">
                  <c:v>Intentionally produced POPs: Pesticides</c:v>
                </c:pt>
                <c:pt idx="8">
                  <c:v>Biomonitoring Capacity*</c:v>
                </c:pt>
                <c:pt idx="9">
                  <c:v>Contaminated Sites*</c:v>
                </c:pt>
                <c:pt idx="10">
                  <c:v>Customs control, inspections, permits*</c:v>
                </c:pt>
                <c:pt idx="11">
                  <c:v>Environmental Monitoring Capacity*</c:v>
                </c:pt>
                <c:pt idx="12">
                  <c:v>Data Management system for POPs*</c:v>
                </c:pt>
                <c:pt idx="13">
                  <c:v>Unintentionally produced POPs</c:v>
                </c:pt>
                <c:pt idx="14">
                  <c:v>Public &amp; Target Group Awareness Raising*</c:v>
                </c:pt>
                <c:pt idx="15">
                  <c:v>Intentionally produced POPs: Industrial Chemicals</c:v>
                </c:pt>
                <c:pt idx="16">
                  <c:v>Legal &amp; Institutional Framework</c:v>
                </c:pt>
                <c:pt idx="17">
                  <c:v>Stockpiles &amp; Waste</c:v>
                </c:pt>
              </c:strCache>
            </c:strRef>
          </c:cat>
          <c:val>
            <c:numRef>
              <c:f>'Priorities Analysis'!$AJ$4:$AJ$21</c:f>
              <c:numCache>
                <c:formatCode>General</c:formatCode>
                <c:ptCount val="18"/>
                <c:pt idx="4">
                  <c:v>1.0</c:v>
                </c:pt>
                <c:pt idx="6">
                  <c:v>1.0</c:v>
                </c:pt>
                <c:pt idx="7">
                  <c:v>3.0</c:v>
                </c:pt>
                <c:pt idx="8">
                  <c:v>1.0</c:v>
                </c:pt>
                <c:pt idx="9">
                  <c:v>2.0</c:v>
                </c:pt>
                <c:pt idx="10">
                  <c:v>2.0</c:v>
                </c:pt>
                <c:pt idx="11">
                  <c:v>2.0</c:v>
                </c:pt>
                <c:pt idx="12">
                  <c:v>3.0</c:v>
                </c:pt>
                <c:pt idx="13">
                  <c:v>3.0</c:v>
                </c:pt>
                <c:pt idx="14">
                  <c:v>2.0</c:v>
                </c:pt>
                <c:pt idx="15">
                  <c:v>3.0</c:v>
                </c:pt>
                <c:pt idx="16">
                  <c:v>3.0</c:v>
                </c:pt>
                <c:pt idx="17">
                  <c:v>3.0</c:v>
                </c:pt>
              </c:numCache>
            </c:numRef>
          </c:val>
          <c:extLst xmlns:c16r2="http://schemas.microsoft.com/office/drawing/2015/06/chart">
            <c:ext xmlns:c16="http://schemas.microsoft.com/office/drawing/2014/chart" uri="{C3380CC4-5D6E-409C-BE32-E72D297353CC}">
              <c16:uniqueId val="{00000000-620A-4F62-AE13-5B347E4AF7E6}"/>
            </c:ext>
          </c:extLst>
        </c:ser>
        <c:ser>
          <c:idx val="5"/>
          <c:order val="1"/>
          <c:tx>
            <c:strRef>
              <c:f>'Priorities Analysis'!$AK$3</c:f>
              <c:strCache>
                <c:ptCount val="1"/>
                <c:pt idx="0">
                  <c:v>ASIA-PACIFIC</c:v>
                </c:pt>
              </c:strCache>
            </c:strRef>
          </c:tx>
          <c:spPr>
            <a:pattFill prst="pct5">
              <a:fgClr>
                <a:srgbClr val="000000"/>
              </a:fgClr>
              <a:bgClr>
                <a:srgbClr val="FFFFFF"/>
              </a:bgClr>
            </a:pattFill>
            <a:ln>
              <a:solidFill>
                <a:prstClr val="black"/>
              </a:solidFill>
            </a:ln>
          </c:spPr>
          <c:invertIfNegative val="0"/>
          <c:cat>
            <c:strRef>
              <c:f>'Priorities Analysis'!$AI$4:$AI$21</c:f>
              <c:strCache>
                <c:ptCount val="18"/>
                <c:pt idx="0">
                  <c:v>National Coordination</c:v>
                </c:pt>
                <c:pt idx="1">
                  <c:v>Supporting the work of POPs Review Committee</c:v>
                </c:pt>
                <c:pt idx="2">
                  <c:v>National Implementation Plans</c:v>
                </c:pt>
                <c:pt idx="3">
                  <c:v>National Reports</c:v>
                </c:pt>
                <c:pt idx="4">
                  <c:v>Intentionally produced POPs: No exemption</c:v>
                </c:pt>
                <c:pt idx="5">
                  <c:v>Scientific and Technological Innovation*</c:v>
                </c:pt>
                <c:pt idx="6">
                  <c:v>Regional cooperation among NFPs or OCPs</c:v>
                </c:pt>
                <c:pt idx="7">
                  <c:v>Intentionally produced POPs: Pesticides</c:v>
                </c:pt>
                <c:pt idx="8">
                  <c:v>Biomonitoring Capacity*</c:v>
                </c:pt>
                <c:pt idx="9">
                  <c:v>Contaminated Sites*</c:v>
                </c:pt>
                <c:pt idx="10">
                  <c:v>Customs control, inspections, permits*</c:v>
                </c:pt>
                <c:pt idx="11">
                  <c:v>Environmental Monitoring Capacity*</c:v>
                </c:pt>
                <c:pt idx="12">
                  <c:v>Data Management system for POPs*</c:v>
                </c:pt>
                <c:pt idx="13">
                  <c:v>Unintentionally produced POPs</c:v>
                </c:pt>
                <c:pt idx="14">
                  <c:v>Public &amp; Target Group Awareness Raising*</c:v>
                </c:pt>
                <c:pt idx="15">
                  <c:v>Intentionally produced POPs: Industrial Chemicals</c:v>
                </c:pt>
                <c:pt idx="16">
                  <c:v>Legal &amp; Institutional Framework</c:v>
                </c:pt>
                <c:pt idx="17">
                  <c:v>Stockpiles &amp; Waste</c:v>
                </c:pt>
              </c:strCache>
            </c:strRef>
          </c:cat>
          <c:val>
            <c:numRef>
              <c:f>'Priorities Analysis'!$AK$4:$AK$21</c:f>
              <c:numCache>
                <c:formatCode>General</c:formatCode>
                <c:ptCount val="18"/>
                <c:pt idx="1">
                  <c:v>1.0</c:v>
                </c:pt>
                <c:pt idx="2">
                  <c:v>1.0</c:v>
                </c:pt>
                <c:pt idx="4">
                  <c:v>1.0</c:v>
                </c:pt>
                <c:pt idx="5">
                  <c:v>1.0</c:v>
                </c:pt>
                <c:pt idx="6">
                  <c:v>5.0</c:v>
                </c:pt>
                <c:pt idx="7">
                  <c:v>5.0</c:v>
                </c:pt>
                <c:pt idx="8">
                  <c:v>5.0</c:v>
                </c:pt>
                <c:pt idx="9">
                  <c:v>4.0</c:v>
                </c:pt>
                <c:pt idx="10">
                  <c:v>4.0</c:v>
                </c:pt>
                <c:pt idx="11">
                  <c:v>5.0</c:v>
                </c:pt>
                <c:pt idx="12">
                  <c:v>7.0</c:v>
                </c:pt>
                <c:pt idx="13">
                  <c:v>7.0</c:v>
                </c:pt>
                <c:pt idx="14">
                  <c:v>8.0</c:v>
                </c:pt>
                <c:pt idx="15">
                  <c:v>6.0</c:v>
                </c:pt>
                <c:pt idx="16">
                  <c:v>8.0</c:v>
                </c:pt>
                <c:pt idx="17">
                  <c:v>8.0</c:v>
                </c:pt>
              </c:numCache>
            </c:numRef>
          </c:val>
          <c:extLst xmlns:c16r2="http://schemas.microsoft.com/office/drawing/2015/06/chart">
            <c:ext xmlns:c16="http://schemas.microsoft.com/office/drawing/2014/chart" uri="{C3380CC4-5D6E-409C-BE32-E72D297353CC}">
              <c16:uniqueId val="{00000001-620A-4F62-AE13-5B347E4AF7E6}"/>
            </c:ext>
          </c:extLst>
        </c:ser>
        <c:ser>
          <c:idx val="3"/>
          <c:order val="2"/>
          <c:tx>
            <c:strRef>
              <c:f>'Priorities Analysis'!$AL$3</c:f>
              <c:strCache>
                <c:ptCount val="1"/>
                <c:pt idx="0">
                  <c:v>CEE</c:v>
                </c:pt>
              </c:strCache>
            </c:strRef>
          </c:tx>
          <c:spPr>
            <a:solidFill>
              <a:schemeClr val="tx1"/>
            </a:solidFill>
            <a:ln>
              <a:solidFill>
                <a:prstClr val="black"/>
              </a:solidFill>
            </a:ln>
          </c:spPr>
          <c:invertIfNegative val="0"/>
          <c:cat>
            <c:strRef>
              <c:f>'Priorities Analysis'!$AI$4:$AI$21</c:f>
              <c:strCache>
                <c:ptCount val="18"/>
                <c:pt idx="0">
                  <c:v>National Coordination</c:v>
                </c:pt>
                <c:pt idx="1">
                  <c:v>Supporting the work of POPs Review Committee</c:v>
                </c:pt>
                <c:pt idx="2">
                  <c:v>National Implementation Plans</c:v>
                </c:pt>
                <c:pt idx="3">
                  <c:v>National Reports</c:v>
                </c:pt>
                <c:pt idx="4">
                  <c:v>Intentionally produced POPs: No exemption</c:v>
                </c:pt>
                <c:pt idx="5">
                  <c:v>Scientific and Technological Innovation*</c:v>
                </c:pt>
                <c:pt idx="6">
                  <c:v>Regional cooperation among NFPs or OCPs</c:v>
                </c:pt>
                <c:pt idx="7">
                  <c:v>Intentionally produced POPs: Pesticides</c:v>
                </c:pt>
                <c:pt idx="8">
                  <c:v>Biomonitoring Capacity*</c:v>
                </c:pt>
                <c:pt idx="9">
                  <c:v>Contaminated Sites*</c:v>
                </c:pt>
                <c:pt idx="10">
                  <c:v>Customs control, inspections, permits*</c:v>
                </c:pt>
                <c:pt idx="11">
                  <c:v>Environmental Monitoring Capacity*</c:v>
                </c:pt>
                <c:pt idx="12">
                  <c:v>Data Management system for POPs*</c:v>
                </c:pt>
                <c:pt idx="13">
                  <c:v>Unintentionally produced POPs</c:v>
                </c:pt>
                <c:pt idx="14">
                  <c:v>Public &amp; Target Group Awareness Raising*</c:v>
                </c:pt>
                <c:pt idx="15">
                  <c:v>Intentionally produced POPs: Industrial Chemicals</c:v>
                </c:pt>
                <c:pt idx="16">
                  <c:v>Legal &amp; Institutional Framework</c:v>
                </c:pt>
                <c:pt idx="17">
                  <c:v>Stockpiles &amp; Waste</c:v>
                </c:pt>
              </c:strCache>
            </c:strRef>
          </c:cat>
          <c:val>
            <c:numRef>
              <c:f>'Priorities Analysis'!$AL$4:$AL$21</c:f>
              <c:numCache>
                <c:formatCode>General</c:formatCode>
                <c:ptCount val="18"/>
                <c:pt idx="8">
                  <c:v>1.0</c:v>
                </c:pt>
                <c:pt idx="9">
                  <c:v>1.0</c:v>
                </c:pt>
                <c:pt idx="10">
                  <c:v>1.0</c:v>
                </c:pt>
                <c:pt idx="11">
                  <c:v>1.0</c:v>
                </c:pt>
                <c:pt idx="12">
                  <c:v>1.0</c:v>
                </c:pt>
                <c:pt idx="14">
                  <c:v>1.0</c:v>
                </c:pt>
                <c:pt idx="15">
                  <c:v>1.0</c:v>
                </c:pt>
                <c:pt idx="16">
                  <c:v>1.0</c:v>
                </c:pt>
                <c:pt idx="17">
                  <c:v>1.0</c:v>
                </c:pt>
              </c:numCache>
            </c:numRef>
          </c:val>
          <c:extLst xmlns:c16r2="http://schemas.microsoft.com/office/drawing/2015/06/chart">
            <c:ext xmlns:c16="http://schemas.microsoft.com/office/drawing/2014/chart" uri="{C3380CC4-5D6E-409C-BE32-E72D297353CC}">
              <c16:uniqueId val="{00000002-620A-4F62-AE13-5B347E4AF7E6}"/>
            </c:ext>
          </c:extLst>
        </c:ser>
        <c:ser>
          <c:idx val="4"/>
          <c:order val="3"/>
          <c:tx>
            <c:strRef>
              <c:f>'Priorities Analysis'!$AM$3</c:f>
              <c:strCache>
                <c:ptCount val="1"/>
                <c:pt idx="0">
                  <c:v>GRULAC</c:v>
                </c:pt>
              </c:strCache>
            </c:strRef>
          </c:tx>
          <c:spPr>
            <a:solidFill>
              <a:schemeClr val="bg1">
                <a:lumMod val="65000"/>
              </a:schemeClr>
            </a:solidFill>
            <a:ln>
              <a:solidFill>
                <a:prstClr val="black"/>
              </a:solidFill>
            </a:ln>
          </c:spPr>
          <c:invertIfNegative val="0"/>
          <c:cat>
            <c:strRef>
              <c:f>'Priorities Analysis'!$AI$4:$AI$21</c:f>
              <c:strCache>
                <c:ptCount val="18"/>
                <c:pt idx="0">
                  <c:v>National Coordination</c:v>
                </c:pt>
                <c:pt idx="1">
                  <c:v>Supporting the work of POPs Review Committee</c:v>
                </c:pt>
                <c:pt idx="2">
                  <c:v>National Implementation Plans</c:v>
                </c:pt>
                <c:pt idx="3">
                  <c:v>National Reports</c:v>
                </c:pt>
                <c:pt idx="4">
                  <c:v>Intentionally produced POPs: No exemption</c:v>
                </c:pt>
                <c:pt idx="5">
                  <c:v>Scientific and Technological Innovation*</c:v>
                </c:pt>
                <c:pt idx="6">
                  <c:v>Regional cooperation among NFPs or OCPs</c:v>
                </c:pt>
                <c:pt idx="7">
                  <c:v>Intentionally produced POPs: Pesticides</c:v>
                </c:pt>
                <c:pt idx="8">
                  <c:v>Biomonitoring Capacity*</c:v>
                </c:pt>
                <c:pt idx="9">
                  <c:v>Contaminated Sites*</c:v>
                </c:pt>
                <c:pt idx="10">
                  <c:v>Customs control, inspections, permits*</c:v>
                </c:pt>
                <c:pt idx="11">
                  <c:v>Environmental Monitoring Capacity*</c:v>
                </c:pt>
                <c:pt idx="12">
                  <c:v>Data Management system for POPs*</c:v>
                </c:pt>
                <c:pt idx="13">
                  <c:v>Unintentionally produced POPs</c:v>
                </c:pt>
                <c:pt idx="14">
                  <c:v>Public &amp; Target Group Awareness Raising*</c:v>
                </c:pt>
                <c:pt idx="15">
                  <c:v>Intentionally produced POPs: Industrial Chemicals</c:v>
                </c:pt>
                <c:pt idx="16">
                  <c:v>Legal &amp; Institutional Framework</c:v>
                </c:pt>
                <c:pt idx="17">
                  <c:v>Stockpiles &amp; Waste</c:v>
                </c:pt>
              </c:strCache>
            </c:strRef>
          </c:cat>
          <c:val>
            <c:numRef>
              <c:f>'Priorities Analysis'!$AM$4:$AM$21</c:f>
              <c:numCache>
                <c:formatCode>General</c:formatCode>
                <c:ptCount val="18"/>
                <c:pt idx="0">
                  <c:v>1.0</c:v>
                </c:pt>
                <c:pt idx="2">
                  <c:v>1.0</c:v>
                </c:pt>
                <c:pt idx="3">
                  <c:v>1.0</c:v>
                </c:pt>
                <c:pt idx="5">
                  <c:v>3.0</c:v>
                </c:pt>
                <c:pt idx="6">
                  <c:v>2.0</c:v>
                </c:pt>
                <c:pt idx="7">
                  <c:v>1.0</c:v>
                </c:pt>
                <c:pt idx="8">
                  <c:v>3.0</c:v>
                </c:pt>
                <c:pt idx="9">
                  <c:v>2.0</c:v>
                </c:pt>
                <c:pt idx="10">
                  <c:v>2.0</c:v>
                </c:pt>
                <c:pt idx="11">
                  <c:v>2.0</c:v>
                </c:pt>
                <c:pt idx="12">
                  <c:v>2.0</c:v>
                </c:pt>
                <c:pt idx="13">
                  <c:v>4.0</c:v>
                </c:pt>
                <c:pt idx="14">
                  <c:v>3.0</c:v>
                </c:pt>
                <c:pt idx="15">
                  <c:v>4.0</c:v>
                </c:pt>
                <c:pt idx="16">
                  <c:v>4.0</c:v>
                </c:pt>
                <c:pt idx="17">
                  <c:v>4.0</c:v>
                </c:pt>
              </c:numCache>
            </c:numRef>
          </c:val>
          <c:extLst xmlns:c16r2="http://schemas.microsoft.com/office/drawing/2015/06/chart">
            <c:ext xmlns:c16="http://schemas.microsoft.com/office/drawing/2014/chart" uri="{C3380CC4-5D6E-409C-BE32-E72D297353CC}">
              <c16:uniqueId val="{00000003-620A-4F62-AE13-5B347E4AF7E6}"/>
            </c:ext>
          </c:extLst>
        </c:ser>
        <c:ser>
          <c:idx val="2"/>
          <c:order val="4"/>
          <c:tx>
            <c:strRef>
              <c:f>'Priorities Analysis'!$AN$3</c:f>
              <c:strCache>
                <c:ptCount val="1"/>
                <c:pt idx="0">
                  <c:v>WEOG/OECD</c:v>
                </c:pt>
              </c:strCache>
            </c:strRef>
          </c:tx>
          <c:spPr>
            <a:pattFill prst="ltDnDiag">
              <a:fgClr>
                <a:srgbClr val="7F7F7F"/>
              </a:fgClr>
              <a:bgClr>
                <a:srgbClr val="FFFFFF"/>
              </a:bgClr>
            </a:pattFill>
            <a:ln>
              <a:solidFill>
                <a:schemeClr val="tx1"/>
              </a:solidFill>
            </a:ln>
          </c:spPr>
          <c:invertIfNegative val="0"/>
          <c:cat>
            <c:strRef>
              <c:f>'Priorities Analysis'!$AI$4:$AI$21</c:f>
              <c:strCache>
                <c:ptCount val="18"/>
                <c:pt idx="0">
                  <c:v>National Coordination</c:v>
                </c:pt>
                <c:pt idx="1">
                  <c:v>Supporting the work of POPs Review Committee</c:v>
                </c:pt>
                <c:pt idx="2">
                  <c:v>National Implementation Plans</c:v>
                </c:pt>
                <c:pt idx="3">
                  <c:v>National Reports</c:v>
                </c:pt>
                <c:pt idx="4">
                  <c:v>Intentionally produced POPs: No exemption</c:v>
                </c:pt>
                <c:pt idx="5">
                  <c:v>Scientific and Technological Innovation*</c:v>
                </c:pt>
                <c:pt idx="6">
                  <c:v>Regional cooperation among NFPs or OCPs</c:v>
                </c:pt>
                <c:pt idx="7">
                  <c:v>Intentionally produced POPs: Pesticides</c:v>
                </c:pt>
                <c:pt idx="8">
                  <c:v>Biomonitoring Capacity*</c:v>
                </c:pt>
                <c:pt idx="9">
                  <c:v>Contaminated Sites*</c:v>
                </c:pt>
                <c:pt idx="10">
                  <c:v>Customs control, inspections, permits*</c:v>
                </c:pt>
                <c:pt idx="11">
                  <c:v>Environmental Monitoring Capacity*</c:v>
                </c:pt>
                <c:pt idx="12">
                  <c:v>Data Management system for POPs*</c:v>
                </c:pt>
                <c:pt idx="13">
                  <c:v>Unintentionally produced POPs</c:v>
                </c:pt>
                <c:pt idx="14">
                  <c:v>Public &amp; Target Group Awareness Raising*</c:v>
                </c:pt>
                <c:pt idx="15">
                  <c:v>Intentionally produced POPs: Industrial Chemicals</c:v>
                </c:pt>
                <c:pt idx="16">
                  <c:v>Legal &amp; Institutional Framework</c:v>
                </c:pt>
                <c:pt idx="17">
                  <c:v>Stockpiles &amp; Waste</c:v>
                </c:pt>
              </c:strCache>
            </c:strRef>
          </c:cat>
          <c:val>
            <c:numRef>
              <c:f>'Priorities Analysis'!$AN$4:$AN$21</c:f>
              <c:numCache>
                <c:formatCode>General</c:formatCode>
                <c:ptCount val="18"/>
                <c:pt idx="3">
                  <c:v>1.0</c:v>
                </c:pt>
                <c:pt idx="5">
                  <c:v>3.0</c:v>
                </c:pt>
                <c:pt idx="8">
                  <c:v>1.0</c:v>
                </c:pt>
                <c:pt idx="9">
                  <c:v>2.0</c:v>
                </c:pt>
                <c:pt idx="10">
                  <c:v>2.0</c:v>
                </c:pt>
                <c:pt idx="11">
                  <c:v>2.0</c:v>
                </c:pt>
                <c:pt idx="14">
                  <c:v>1.0</c:v>
                </c:pt>
                <c:pt idx="15">
                  <c:v>2.0</c:v>
                </c:pt>
                <c:pt idx="16">
                  <c:v>2.0</c:v>
                </c:pt>
                <c:pt idx="17">
                  <c:v>4.0</c:v>
                </c:pt>
              </c:numCache>
            </c:numRef>
          </c:val>
          <c:extLst xmlns:c16r2="http://schemas.microsoft.com/office/drawing/2015/06/chart">
            <c:ext xmlns:c16="http://schemas.microsoft.com/office/drawing/2014/chart" uri="{C3380CC4-5D6E-409C-BE32-E72D297353CC}">
              <c16:uniqueId val="{00000004-620A-4F62-AE13-5B347E4AF7E6}"/>
            </c:ext>
          </c:extLst>
        </c:ser>
        <c:dLbls>
          <c:showLegendKey val="0"/>
          <c:showVal val="0"/>
          <c:showCatName val="0"/>
          <c:showSerName val="0"/>
          <c:showPercent val="0"/>
          <c:showBubbleSize val="0"/>
        </c:dLbls>
        <c:gapWidth val="150"/>
        <c:overlap val="100"/>
        <c:axId val="-2051832208"/>
        <c:axId val="-2051160448"/>
      </c:barChart>
      <c:catAx>
        <c:axId val="-2051832208"/>
        <c:scaling>
          <c:orientation val="minMax"/>
        </c:scaling>
        <c:delete val="0"/>
        <c:axPos val="l"/>
        <c:title>
          <c:tx>
            <c:rich>
              <a:bodyPr rot="0" vert="horz"/>
              <a:lstStyle/>
              <a:p>
                <a:pPr>
                  <a:defRPr/>
                </a:pPr>
                <a:r>
                  <a:rPr lang="en-GB" dirty="0"/>
                  <a:t>Priority Area</a:t>
                </a:r>
              </a:p>
            </c:rich>
          </c:tx>
          <c:layout>
            <c:manualLayout>
              <c:xMode val="edge"/>
              <c:yMode val="edge"/>
              <c:x val="0.245738359172465"/>
              <c:y val="0.0646793134313851"/>
            </c:manualLayout>
          </c:layout>
          <c:overlay val="0"/>
        </c:title>
        <c:numFmt formatCode="General" sourceLinked="0"/>
        <c:majorTickMark val="out"/>
        <c:minorTickMark val="none"/>
        <c:tickLblPos val="nextTo"/>
        <c:crossAx val="-2051160448"/>
        <c:crosses val="autoZero"/>
        <c:auto val="1"/>
        <c:lblAlgn val="ctr"/>
        <c:lblOffset val="100"/>
        <c:noMultiLvlLbl val="0"/>
      </c:catAx>
      <c:valAx>
        <c:axId val="-2051160448"/>
        <c:scaling>
          <c:orientation val="minMax"/>
        </c:scaling>
        <c:delete val="0"/>
        <c:axPos val="b"/>
        <c:majorGridlines/>
        <c:title>
          <c:tx>
            <c:rich>
              <a:bodyPr/>
              <a:lstStyle/>
              <a:p>
                <a:pPr>
                  <a:defRPr/>
                </a:pPr>
                <a:r>
                  <a:rPr lang="en-GB" dirty="0"/>
                  <a:t># of NIPs Indicating</a:t>
                </a:r>
                <a:r>
                  <a:rPr lang="en-GB" baseline="0" dirty="0"/>
                  <a:t> Priority</a:t>
                </a:r>
                <a:endParaRPr lang="en-GB" dirty="0"/>
              </a:p>
            </c:rich>
          </c:tx>
          <c:layout>
            <c:manualLayout>
              <c:xMode val="edge"/>
              <c:yMode val="edge"/>
              <c:x val="0.635895773385701"/>
              <c:y val="0.0718089845810048"/>
            </c:manualLayout>
          </c:layout>
          <c:overlay val="0"/>
        </c:title>
        <c:numFmt formatCode="General" sourceLinked="1"/>
        <c:majorTickMark val="out"/>
        <c:minorTickMark val="none"/>
        <c:tickLblPos val="nextTo"/>
        <c:crossAx val="-2051832208"/>
        <c:crosses val="autoZero"/>
        <c:crossBetween val="between"/>
      </c:valAx>
    </c:plotArea>
    <c:legend>
      <c:legendPos val="t"/>
      <c:layout>
        <c:manualLayout>
          <c:xMode val="edge"/>
          <c:yMode val="edge"/>
          <c:x val="0.307501269716476"/>
          <c:y val="0.0239700393382318"/>
          <c:w val="0.59546720763873"/>
          <c:h val="0.0361206787673423"/>
        </c:manualLayout>
      </c:layout>
      <c:overlay val="0"/>
    </c:legend>
    <c:plotVisOnly val="1"/>
    <c:dispBlanksAs val="gap"/>
    <c:showDLblsOverMax val="0"/>
  </c:chart>
  <c:spPr>
    <a:noFill/>
    <a:ln>
      <a:solidFill>
        <a:sysClr val="windowText" lastClr="000000"/>
      </a:solid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B30430-A4A4-5C46-9A7F-BBCCE5DAD123}" type="doc">
      <dgm:prSet loTypeId="urn:microsoft.com/office/officeart/2005/8/layout/gear1" loCatId="" qsTypeId="urn:microsoft.com/office/officeart/2005/8/quickstyle/simple4" qsCatId="simple" csTypeId="urn:microsoft.com/office/officeart/2005/8/colors/accent1_2" csCatId="accent1" phldr="1"/>
      <dgm:spPr/>
      <dgm:t>
        <a:bodyPr/>
        <a:lstStyle/>
        <a:p>
          <a:endParaRPr lang="es-ES"/>
        </a:p>
      </dgm:t>
    </dgm:pt>
    <dgm:pt modelId="{8BD9347C-4043-B449-83B8-C15AFB8C7462}">
      <dgm:prSet phldrT="[Texto]"/>
      <dgm:spPr/>
      <dgm:t>
        <a:bodyPr/>
        <a:lstStyle/>
        <a:p>
          <a:r>
            <a:rPr lang="es-ES" dirty="0"/>
            <a:t>DATA PRODUCTION</a:t>
          </a:r>
        </a:p>
      </dgm:t>
    </dgm:pt>
    <dgm:pt modelId="{8630773C-B5F6-3D4E-832A-1BB01DA001A7}" type="parTrans" cxnId="{D8C7D75B-AA8B-C940-9D6C-116E5FA7C771}">
      <dgm:prSet/>
      <dgm:spPr/>
      <dgm:t>
        <a:bodyPr/>
        <a:lstStyle/>
        <a:p>
          <a:endParaRPr lang="es-ES"/>
        </a:p>
      </dgm:t>
    </dgm:pt>
    <dgm:pt modelId="{56ED6861-3639-D949-8E64-CAFF06C95DFD}" type="sibTrans" cxnId="{D8C7D75B-AA8B-C940-9D6C-116E5FA7C771}">
      <dgm:prSet/>
      <dgm:spPr/>
      <dgm:t>
        <a:bodyPr/>
        <a:lstStyle/>
        <a:p>
          <a:endParaRPr lang="es-ES"/>
        </a:p>
      </dgm:t>
    </dgm:pt>
    <dgm:pt modelId="{E019BC38-D9C6-B94B-961C-390471847030}">
      <dgm:prSet phldrT="[Texto]"/>
      <dgm:spPr/>
      <dgm:t>
        <a:bodyPr/>
        <a:lstStyle/>
        <a:p>
          <a:r>
            <a:rPr lang="en-US" dirty="0"/>
            <a:t>MONITORING ACTIVITIES  </a:t>
          </a:r>
          <a:endParaRPr lang="es-ES" dirty="0"/>
        </a:p>
      </dgm:t>
    </dgm:pt>
    <dgm:pt modelId="{17FDE73A-26D1-604C-82F0-ED9860403BA4}" type="parTrans" cxnId="{0111A4AA-ED65-CD47-9759-0F06EBAEB86D}">
      <dgm:prSet/>
      <dgm:spPr/>
      <dgm:t>
        <a:bodyPr/>
        <a:lstStyle/>
        <a:p>
          <a:endParaRPr lang="es-ES"/>
        </a:p>
      </dgm:t>
    </dgm:pt>
    <dgm:pt modelId="{9349B444-A10E-E741-A45A-74FD469849C8}" type="sibTrans" cxnId="{0111A4AA-ED65-CD47-9759-0F06EBAEB86D}">
      <dgm:prSet/>
      <dgm:spPr/>
      <dgm:t>
        <a:bodyPr/>
        <a:lstStyle/>
        <a:p>
          <a:endParaRPr lang="es-ES"/>
        </a:p>
      </dgm:t>
    </dgm:pt>
    <dgm:pt modelId="{2EF6C397-ABFE-DA44-822E-88354EB3D509}">
      <dgm:prSet phldrT="[Texto]"/>
      <dgm:spPr/>
      <dgm:t>
        <a:bodyPr/>
        <a:lstStyle/>
        <a:p>
          <a:r>
            <a:rPr lang="en-US" dirty="0"/>
            <a:t>COOPERATION ARRANGEMENTS</a:t>
          </a:r>
          <a:endParaRPr lang="es-ES" dirty="0"/>
        </a:p>
      </dgm:t>
    </dgm:pt>
    <dgm:pt modelId="{10AFA437-B28F-5E41-BF81-4FB7BAE4776A}" type="parTrans" cxnId="{E966AC97-7D17-9046-A82F-2478F7D3FA69}">
      <dgm:prSet/>
      <dgm:spPr/>
      <dgm:t>
        <a:bodyPr/>
        <a:lstStyle/>
        <a:p>
          <a:endParaRPr lang="es-ES"/>
        </a:p>
      </dgm:t>
    </dgm:pt>
    <dgm:pt modelId="{0E7F43F4-CFA5-044C-912A-C6F218591396}" type="sibTrans" cxnId="{E966AC97-7D17-9046-A82F-2478F7D3FA69}">
      <dgm:prSet/>
      <dgm:spPr/>
      <dgm:t>
        <a:bodyPr/>
        <a:lstStyle/>
        <a:p>
          <a:endParaRPr lang="es-ES"/>
        </a:p>
      </dgm:t>
    </dgm:pt>
    <dgm:pt modelId="{083759D9-2282-B94A-B307-FB23907C6CB4}" type="pres">
      <dgm:prSet presAssocID="{12B30430-A4A4-5C46-9A7F-BBCCE5DAD123}" presName="composite" presStyleCnt="0">
        <dgm:presLayoutVars>
          <dgm:chMax val="3"/>
          <dgm:animLvl val="lvl"/>
          <dgm:resizeHandles val="exact"/>
        </dgm:presLayoutVars>
      </dgm:prSet>
      <dgm:spPr/>
      <dgm:t>
        <a:bodyPr/>
        <a:lstStyle/>
        <a:p>
          <a:endParaRPr lang="en-US"/>
        </a:p>
      </dgm:t>
    </dgm:pt>
    <dgm:pt modelId="{4B629E5D-B2C7-5C4D-87A9-0056C9E9AC55}" type="pres">
      <dgm:prSet presAssocID="{8BD9347C-4043-B449-83B8-C15AFB8C7462}" presName="gear1" presStyleLbl="node1" presStyleIdx="0" presStyleCnt="3" custLinFactNeighborX="-1773" custLinFactNeighborY="328">
        <dgm:presLayoutVars>
          <dgm:chMax val="1"/>
          <dgm:bulletEnabled val="1"/>
        </dgm:presLayoutVars>
      </dgm:prSet>
      <dgm:spPr/>
      <dgm:t>
        <a:bodyPr/>
        <a:lstStyle/>
        <a:p>
          <a:endParaRPr lang="en-US"/>
        </a:p>
      </dgm:t>
    </dgm:pt>
    <dgm:pt modelId="{1F7E77A2-F876-1B47-85AD-7A8BA403FCCF}" type="pres">
      <dgm:prSet presAssocID="{8BD9347C-4043-B449-83B8-C15AFB8C7462}" presName="gear1srcNode" presStyleLbl="node1" presStyleIdx="0" presStyleCnt="3"/>
      <dgm:spPr/>
      <dgm:t>
        <a:bodyPr/>
        <a:lstStyle/>
        <a:p>
          <a:endParaRPr lang="en-US"/>
        </a:p>
      </dgm:t>
    </dgm:pt>
    <dgm:pt modelId="{F5EEA677-68D9-EB49-98B1-41AB2ABAAAB5}" type="pres">
      <dgm:prSet presAssocID="{8BD9347C-4043-B449-83B8-C15AFB8C7462}" presName="gear1dstNode" presStyleLbl="node1" presStyleIdx="0" presStyleCnt="3"/>
      <dgm:spPr/>
      <dgm:t>
        <a:bodyPr/>
        <a:lstStyle/>
        <a:p>
          <a:endParaRPr lang="en-US"/>
        </a:p>
      </dgm:t>
    </dgm:pt>
    <dgm:pt modelId="{513B9BBC-CB54-1D4D-B74C-EDEFBB2BFE17}" type="pres">
      <dgm:prSet presAssocID="{E019BC38-D9C6-B94B-961C-390471847030}" presName="gear2" presStyleLbl="node1" presStyleIdx="1" presStyleCnt="3" custLinFactNeighborX="1069" custLinFactNeighborY="4510">
        <dgm:presLayoutVars>
          <dgm:chMax val="1"/>
          <dgm:bulletEnabled val="1"/>
        </dgm:presLayoutVars>
      </dgm:prSet>
      <dgm:spPr/>
      <dgm:t>
        <a:bodyPr/>
        <a:lstStyle/>
        <a:p>
          <a:endParaRPr lang="en-US"/>
        </a:p>
      </dgm:t>
    </dgm:pt>
    <dgm:pt modelId="{CA653A61-BD60-6344-B7E8-9F9E6B163BB4}" type="pres">
      <dgm:prSet presAssocID="{E019BC38-D9C6-B94B-961C-390471847030}" presName="gear2srcNode" presStyleLbl="node1" presStyleIdx="1" presStyleCnt="3"/>
      <dgm:spPr/>
      <dgm:t>
        <a:bodyPr/>
        <a:lstStyle/>
        <a:p>
          <a:endParaRPr lang="en-US"/>
        </a:p>
      </dgm:t>
    </dgm:pt>
    <dgm:pt modelId="{3CC9B66E-0948-A749-B28A-E055B1407ED0}" type="pres">
      <dgm:prSet presAssocID="{E019BC38-D9C6-B94B-961C-390471847030}" presName="gear2dstNode" presStyleLbl="node1" presStyleIdx="1" presStyleCnt="3"/>
      <dgm:spPr/>
      <dgm:t>
        <a:bodyPr/>
        <a:lstStyle/>
        <a:p>
          <a:endParaRPr lang="en-US"/>
        </a:p>
      </dgm:t>
    </dgm:pt>
    <dgm:pt modelId="{D1FE90D7-33D5-5E4C-AAF7-90C11556D8AD}" type="pres">
      <dgm:prSet presAssocID="{2EF6C397-ABFE-DA44-822E-88354EB3D509}" presName="gear3" presStyleLbl="node1" presStyleIdx="2" presStyleCnt="3" custLinFactNeighborX="5377" custLinFactNeighborY="5070"/>
      <dgm:spPr/>
      <dgm:t>
        <a:bodyPr/>
        <a:lstStyle/>
        <a:p>
          <a:endParaRPr lang="en-US"/>
        </a:p>
      </dgm:t>
    </dgm:pt>
    <dgm:pt modelId="{25B77B84-CB6F-C340-B0BE-306C1E472D4E}" type="pres">
      <dgm:prSet presAssocID="{2EF6C397-ABFE-DA44-822E-88354EB3D509}" presName="gear3tx" presStyleLbl="node1" presStyleIdx="2" presStyleCnt="3">
        <dgm:presLayoutVars>
          <dgm:chMax val="1"/>
          <dgm:bulletEnabled val="1"/>
        </dgm:presLayoutVars>
      </dgm:prSet>
      <dgm:spPr/>
      <dgm:t>
        <a:bodyPr/>
        <a:lstStyle/>
        <a:p>
          <a:endParaRPr lang="en-US"/>
        </a:p>
      </dgm:t>
    </dgm:pt>
    <dgm:pt modelId="{DF9FEF28-FA8D-FF43-B4EB-E96E7169724C}" type="pres">
      <dgm:prSet presAssocID="{2EF6C397-ABFE-DA44-822E-88354EB3D509}" presName="gear3srcNode" presStyleLbl="node1" presStyleIdx="2" presStyleCnt="3"/>
      <dgm:spPr/>
      <dgm:t>
        <a:bodyPr/>
        <a:lstStyle/>
        <a:p>
          <a:endParaRPr lang="en-US"/>
        </a:p>
      </dgm:t>
    </dgm:pt>
    <dgm:pt modelId="{A2352CE8-5239-124F-9EFE-DF8221F73D23}" type="pres">
      <dgm:prSet presAssocID="{2EF6C397-ABFE-DA44-822E-88354EB3D509}" presName="gear3dstNode" presStyleLbl="node1" presStyleIdx="2" presStyleCnt="3"/>
      <dgm:spPr/>
      <dgm:t>
        <a:bodyPr/>
        <a:lstStyle/>
        <a:p>
          <a:endParaRPr lang="en-US"/>
        </a:p>
      </dgm:t>
    </dgm:pt>
    <dgm:pt modelId="{A269CE2A-BCB4-1443-82A3-46AB8CBA5874}" type="pres">
      <dgm:prSet presAssocID="{56ED6861-3639-D949-8E64-CAFF06C95DFD}" presName="connector1" presStyleLbl="sibTrans2D1" presStyleIdx="0" presStyleCnt="3"/>
      <dgm:spPr/>
      <dgm:t>
        <a:bodyPr/>
        <a:lstStyle/>
        <a:p>
          <a:endParaRPr lang="en-US"/>
        </a:p>
      </dgm:t>
    </dgm:pt>
    <dgm:pt modelId="{9B164025-9A00-054D-9675-A720586A4008}" type="pres">
      <dgm:prSet presAssocID="{9349B444-A10E-E741-A45A-74FD469849C8}" presName="connector2" presStyleLbl="sibTrans2D1" presStyleIdx="1" presStyleCnt="3"/>
      <dgm:spPr/>
      <dgm:t>
        <a:bodyPr/>
        <a:lstStyle/>
        <a:p>
          <a:endParaRPr lang="en-US"/>
        </a:p>
      </dgm:t>
    </dgm:pt>
    <dgm:pt modelId="{CA10ED20-00DD-7542-9D4A-7FD97E8A4562}" type="pres">
      <dgm:prSet presAssocID="{0E7F43F4-CFA5-044C-912A-C6F218591396}" presName="connector3" presStyleLbl="sibTrans2D1" presStyleIdx="2" presStyleCnt="3" custAng="6578793" custLinFactNeighborX="7850" custLinFactNeighborY="7846"/>
      <dgm:spPr/>
      <dgm:t>
        <a:bodyPr/>
        <a:lstStyle/>
        <a:p>
          <a:endParaRPr lang="en-US"/>
        </a:p>
      </dgm:t>
    </dgm:pt>
  </dgm:ptLst>
  <dgm:cxnLst>
    <dgm:cxn modelId="{6072408D-4FFA-7D48-8401-ED418149DBCB}" type="presOf" srcId="{9349B444-A10E-E741-A45A-74FD469849C8}" destId="{9B164025-9A00-054D-9675-A720586A4008}" srcOrd="0" destOrd="0" presId="urn:microsoft.com/office/officeart/2005/8/layout/gear1"/>
    <dgm:cxn modelId="{6D9427BC-C1AF-2F4B-9097-0D798748E65A}" type="presOf" srcId="{2EF6C397-ABFE-DA44-822E-88354EB3D509}" destId="{25B77B84-CB6F-C340-B0BE-306C1E472D4E}" srcOrd="1" destOrd="0" presId="urn:microsoft.com/office/officeart/2005/8/layout/gear1"/>
    <dgm:cxn modelId="{BC56710C-78FD-F140-85BD-A0E61429C55E}" type="presOf" srcId="{8BD9347C-4043-B449-83B8-C15AFB8C7462}" destId="{F5EEA677-68D9-EB49-98B1-41AB2ABAAAB5}" srcOrd="2" destOrd="0" presId="urn:microsoft.com/office/officeart/2005/8/layout/gear1"/>
    <dgm:cxn modelId="{6D7F5515-15F3-C148-907A-75BE1E435F89}" type="presOf" srcId="{56ED6861-3639-D949-8E64-CAFF06C95DFD}" destId="{A269CE2A-BCB4-1443-82A3-46AB8CBA5874}" srcOrd="0" destOrd="0" presId="urn:microsoft.com/office/officeart/2005/8/layout/gear1"/>
    <dgm:cxn modelId="{C4E9C608-9EBE-2A4A-868F-50394C6241D7}" type="presOf" srcId="{12B30430-A4A4-5C46-9A7F-BBCCE5DAD123}" destId="{083759D9-2282-B94A-B307-FB23907C6CB4}" srcOrd="0" destOrd="0" presId="urn:microsoft.com/office/officeart/2005/8/layout/gear1"/>
    <dgm:cxn modelId="{16ADA526-2BD4-DD4E-B1BC-4D01572C5ACD}" type="presOf" srcId="{8BD9347C-4043-B449-83B8-C15AFB8C7462}" destId="{4B629E5D-B2C7-5C4D-87A9-0056C9E9AC55}" srcOrd="0" destOrd="0" presId="urn:microsoft.com/office/officeart/2005/8/layout/gear1"/>
    <dgm:cxn modelId="{C51F4F78-F168-B547-A1CD-D8A7CAEA82E3}" type="presOf" srcId="{2EF6C397-ABFE-DA44-822E-88354EB3D509}" destId="{A2352CE8-5239-124F-9EFE-DF8221F73D23}" srcOrd="3" destOrd="0" presId="urn:microsoft.com/office/officeart/2005/8/layout/gear1"/>
    <dgm:cxn modelId="{2BD69795-9971-0F49-964C-80675F9C4914}" type="presOf" srcId="{8BD9347C-4043-B449-83B8-C15AFB8C7462}" destId="{1F7E77A2-F876-1B47-85AD-7A8BA403FCCF}" srcOrd="1" destOrd="0" presId="urn:microsoft.com/office/officeart/2005/8/layout/gear1"/>
    <dgm:cxn modelId="{7F943951-3348-924C-9E8A-63F317D2E18E}" type="presOf" srcId="{E019BC38-D9C6-B94B-961C-390471847030}" destId="{3CC9B66E-0948-A749-B28A-E055B1407ED0}" srcOrd="2" destOrd="0" presId="urn:microsoft.com/office/officeart/2005/8/layout/gear1"/>
    <dgm:cxn modelId="{D8C7D75B-AA8B-C940-9D6C-116E5FA7C771}" srcId="{12B30430-A4A4-5C46-9A7F-BBCCE5DAD123}" destId="{8BD9347C-4043-B449-83B8-C15AFB8C7462}" srcOrd="0" destOrd="0" parTransId="{8630773C-B5F6-3D4E-832A-1BB01DA001A7}" sibTransId="{56ED6861-3639-D949-8E64-CAFF06C95DFD}"/>
    <dgm:cxn modelId="{9A155C94-8210-3746-B330-B663C90B0E70}" type="presOf" srcId="{E019BC38-D9C6-B94B-961C-390471847030}" destId="{513B9BBC-CB54-1D4D-B74C-EDEFBB2BFE17}" srcOrd="0" destOrd="0" presId="urn:microsoft.com/office/officeart/2005/8/layout/gear1"/>
    <dgm:cxn modelId="{09EFE646-BBC1-6747-8A7E-B43E06834A5D}" type="presOf" srcId="{2EF6C397-ABFE-DA44-822E-88354EB3D509}" destId="{D1FE90D7-33D5-5E4C-AAF7-90C11556D8AD}" srcOrd="0" destOrd="0" presId="urn:microsoft.com/office/officeart/2005/8/layout/gear1"/>
    <dgm:cxn modelId="{E966AC97-7D17-9046-A82F-2478F7D3FA69}" srcId="{12B30430-A4A4-5C46-9A7F-BBCCE5DAD123}" destId="{2EF6C397-ABFE-DA44-822E-88354EB3D509}" srcOrd="2" destOrd="0" parTransId="{10AFA437-B28F-5E41-BF81-4FB7BAE4776A}" sibTransId="{0E7F43F4-CFA5-044C-912A-C6F218591396}"/>
    <dgm:cxn modelId="{63EA0920-2125-B94E-A014-8BCE7F89486C}" type="presOf" srcId="{E019BC38-D9C6-B94B-961C-390471847030}" destId="{CA653A61-BD60-6344-B7E8-9F9E6B163BB4}" srcOrd="1" destOrd="0" presId="urn:microsoft.com/office/officeart/2005/8/layout/gear1"/>
    <dgm:cxn modelId="{0111A4AA-ED65-CD47-9759-0F06EBAEB86D}" srcId="{12B30430-A4A4-5C46-9A7F-BBCCE5DAD123}" destId="{E019BC38-D9C6-B94B-961C-390471847030}" srcOrd="1" destOrd="0" parTransId="{17FDE73A-26D1-604C-82F0-ED9860403BA4}" sibTransId="{9349B444-A10E-E741-A45A-74FD469849C8}"/>
    <dgm:cxn modelId="{6FBE0252-5FE3-A944-B7B7-0ED91A04C4FF}" type="presOf" srcId="{0E7F43F4-CFA5-044C-912A-C6F218591396}" destId="{CA10ED20-00DD-7542-9D4A-7FD97E8A4562}" srcOrd="0" destOrd="0" presId="urn:microsoft.com/office/officeart/2005/8/layout/gear1"/>
    <dgm:cxn modelId="{7001CB04-4418-6041-A1D0-EAC0C8514992}" type="presOf" srcId="{2EF6C397-ABFE-DA44-822E-88354EB3D509}" destId="{DF9FEF28-FA8D-FF43-B4EB-E96E7169724C}" srcOrd="2" destOrd="0" presId="urn:microsoft.com/office/officeart/2005/8/layout/gear1"/>
    <dgm:cxn modelId="{249A72EE-63A9-CD4E-B769-A27B004E832C}" type="presParOf" srcId="{083759D9-2282-B94A-B307-FB23907C6CB4}" destId="{4B629E5D-B2C7-5C4D-87A9-0056C9E9AC55}" srcOrd="0" destOrd="0" presId="urn:microsoft.com/office/officeart/2005/8/layout/gear1"/>
    <dgm:cxn modelId="{92805916-AE5D-DE42-B077-E2504704E450}" type="presParOf" srcId="{083759D9-2282-B94A-B307-FB23907C6CB4}" destId="{1F7E77A2-F876-1B47-85AD-7A8BA403FCCF}" srcOrd="1" destOrd="0" presId="urn:microsoft.com/office/officeart/2005/8/layout/gear1"/>
    <dgm:cxn modelId="{A0230416-22AB-3041-B02F-1C16A175FCB5}" type="presParOf" srcId="{083759D9-2282-B94A-B307-FB23907C6CB4}" destId="{F5EEA677-68D9-EB49-98B1-41AB2ABAAAB5}" srcOrd="2" destOrd="0" presId="urn:microsoft.com/office/officeart/2005/8/layout/gear1"/>
    <dgm:cxn modelId="{54FE7821-A29A-F54E-9ECE-D282B94AF270}" type="presParOf" srcId="{083759D9-2282-B94A-B307-FB23907C6CB4}" destId="{513B9BBC-CB54-1D4D-B74C-EDEFBB2BFE17}" srcOrd="3" destOrd="0" presId="urn:microsoft.com/office/officeart/2005/8/layout/gear1"/>
    <dgm:cxn modelId="{B4E079F3-CFF3-0246-8CFA-E99A96395662}" type="presParOf" srcId="{083759D9-2282-B94A-B307-FB23907C6CB4}" destId="{CA653A61-BD60-6344-B7E8-9F9E6B163BB4}" srcOrd="4" destOrd="0" presId="urn:microsoft.com/office/officeart/2005/8/layout/gear1"/>
    <dgm:cxn modelId="{CC8331F7-E9E7-D84A-A7BA-3B2B26CDCB0A}" type="presParOf" srcId="{083759D9-2282-B94A-B307-FB23907C6CB4}" destId="{3CC9B66E-0948-A749-B28A-E055B1407ED0}" srcOrd="5" destOrd="0" presId="urn:microsoft.com/office/officeart/2005/8/layout/gear1"/>
    <dgm:cxn modelId="{8F288F65-C8F9-FC45-BA0F-564162C06CA4}" type="presParOf" srcId="{083759D9-2282-B94A-B307-FB23907C6CB4}" destId="{D1FE90D7-33D5-5E4C-AAF7-90C11556D8AD}" srcOrd="6" destOrd="0" presId="urn:microsoft.com/office/officeart/2005/8/layout/gear1"/>
    <dgm:cxn modelId="{BE305CC0-52C4-4042-BC98-ACDCD3C542F0}" type="presParOf" srcId="{083759D9-2282-B94A-B307-FB23907C6CB4}" destId="{25B77B84-CB6F-C340-B0BE-306C1E472D4E}" srcOrd="7" destOrd="0" presId="urn:microsoft.com/office/officeart/2005/8/layout/gear1"/>
    <dgm:cxn modelId="{6DE39D58-5C47-5245-BB7F-727176BB2E51}" type="presParOf" srcId="{083759D9-2282-B94A-B307-FB23907C6CB4}" destId="{DF9FEF28-FA8D-FF43-B4EB-E96E7169724C}" srcOrd="8" destOrd="0" presId="urn:microsoft.com/office/officeart/2005/8/layout/gear1"/>
    <dgm:cxn modelId="{8036C57D-54D4-584C-A7F3-F00A79C10B80}" type="presParOf" srcId="{083759D9-2282-B94A-B307-FB23907C6CB4}" destId="{A2352CE8-5239-124F-9EFE-DF8221F73D23}" srcOrd="9" destOrd="0" presId="urn:microsoft.com/office/officeart/2005/8/layout/gear1"/>
    <dgm:cxn modelId="{01A6C5F0-E213-6445-833E-20DF1C5A5764}" type="presParOf" srcId="{083759D9-2282-B94A-B307-FB23907C6CB4}" destId="{A269CE2A-BCB4-1443-82A3-46AB8CBA5874}" srcOrd="10" destOrd="0" presId="urn:microsoft.com/office/officeart/2005/8/layout/gear1"/>
    <dgm:cxn modelId="{7D4818BC-474E-AB49-A374-B81CEEC75819}" type="presParOf" srcId="{083759D9-2282-B94A-B307-FB23907C6CB4}" destId="{9B164025-9A00-054D-9675-A720586A4008}" srcOrd="11" destOrd="0" presId="urn:microsoft.com/office/officeart/2005/8/layout/gear1"/>
    <dgm:cxn modelId="{AAE9069A-82B0-0340-B354-7A40367C3B65}" type="presParOf" srcId="{083759D9-2282-B94A-B307-FB23907C6CB4}" destId="{CA10ED20-00DD-7542-9D4A-7FD97E8A4562}"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3F2D4B-7574-4921-ACC7-DD4EAF6F3419}" type="doc">
      <dgm:prSet loTypeId="urn:microsoft.com/office/officeart/2008/layout/HorizontalMultiLevelHierarchy" loCatId="hierarchy" qsTypeId="urn:microsoft.com/office/officeart/2005/8/quickstyle/simple1" qsCatId="simple" csTypeId="urn:microsoft.com/office/officeart/2005/8/colors/accent1_1" csCatId="accent1" phldr="1"/>
      <dgm:spPr/>
      <dgm:t>
        <a:bodyPr/>
        <a:lstStyle/>
        <a:p>
          <a:endParaRPr lang="es-MX"/>
        </a:p>
      </dgm:t>
    </dgm:pt>
    <dgm:pt modelId="{599C151D-5E73-4DF8-ADC1-3B3284630824}">
      <dgm:prSet phldrT="[Texto]"/>
      <dgm:spPr>
        <a:ln>
          <a:solidFill>
            <a:srgbClr val="7030A0"/>
          </a:solidFill>
        </a:ln>
      </dgm:spPr>
      <dgm:t>
        <a:bodyPr/>
        <a:lstStyle/>
        <a:p>
          <a:pPr>
            <a:buFont typeface="+mj-lt"/>
            <a:buNone/>
          </a:pPr>
          <a:r>
            <a:rPr lang="en-US" dirty="0"/>
            <a:t>Effectiveness evaluation</a:t>
          </a:r>
          <a:endParaRPr lang="es-MX" dirty="0"/>
        </a:p>
      </dgm:t>
    </dgm:pt>
    <dgm:pt modelId="{B9C260EC-42E0-4EE6-BEED-DDF5945D20ED}" type="parTrans" cxnId="{42B7BB08-7C30-42EB-815B-97A48584ED57}">
      <dgm:prSet/>
      <dgm:spPr/>
      <dgm:t>
        <a:bodyPr/>
        <a:lstStyle/>
        <a:p>
          <a:endParaRPr lang="es-MX"/>
        </a:p>
      </dgm:t>
    </dgm:pt>
    <dgm:pt modelId="{68036825-DA36-4000-94E6-098BC46422A5}" type="sibTrans" cxnId="{42B7BB08-7C30-42EB-815B-97A48584ED57}">
      <dgm:prSet/>
      <dgm:spPr/>
      <dgm:t>
        <a:bodyPr/>
        <a:lstStyle/>
        <a:p>
          <a:endParaRPr lang="es-MX"/>
        </a:p>
      </dgm:t>
    </dgm:pt>
    <dgm:pt modelId="{3C946CA6-7FAC-44A3-B227-1046DCAF1417}">
      <dgm:prSet phldrT="[Texto]" custT="1"/>
      <dgm:spPr/>
      <dgm:t>
        <a:bodyPr/>
        <a:lstStyle/>
        <a:p>
          <a:r>
            <a:rPr lang="en-US" sz="3000" dirty="0"/>
            <a:t>Information</a:t>
          </a:r>
          <a:r>
            <a:rPr lang="en-US" sz="4200" dirty="0"/>
            <a:t> </a:t>
          </a:r>
          <a:r>
            <a:rPr lang="en-US" sz="3000" dirty="0"/>
            <a:t>Usage</a:t>
          </a:r>
          <a:endParaRPr lang="es-MX" sz="3000"/>
        </a:p>
      </dgm:t>
    </dgm:pt>
    <dgm:pt modelId="{4CB2CD86-8053-4796-8A09-23CE5B1533C1}" type="parTrans" cxnId="{BB3B587F-6312-434B-8AC1-EDD683B1A530}">
      <dgm:prSet/>
      <dgm:spPr/>
      <dgm:t>
        <a:bodyPr/>
        <a:lstStyle/>
        <a:p>
          <a:endParaRPr lang="es-MX"/>
        </a:p>
      </dgm:t>
    </dgm:pt>
    <dgm:pt modelId="{64BEB1A9-0BC6-4607-A16C-F774317CE029}" type="sibTrans" cxnId="{BB3B587F-6312-434B-8AC1-EDD683B1A530}">
      <dgm:prSet/>
      <dgm:spPr/>
      <dgm:t>
        <a:bodyPr/>
        <a:lstStyle/>
        <a:p>
          <a:endParaRPr lang="es-MX"/>
        </a:p>
      </dgm:t>
    </dgm:pt>
    <dgm:pt modelId="{1DACB9DC-C297-4601-8336-B820175F35A3}">
      <dgm:prSet phldrT="[Texto]"/>
      <dgm:spPr>
        <a:ln>
          <a:solidFill>
            <a:srgbClr val="00B050"/>
          </a:solidFill>
        </a:ln>
      </dgm:spPr>
      <dgm:t>
        <a:bodyPr/>
        <a:lstStyle/>
        <a:p>
          <a:r>
            <a:rPr lang="es-MX" dirty="0"/>
            <a:t>Potential uses</a:t>
          </a:r>
        </a:p>
      </dgm:t>
    </dgm:pt>
    <dgm:pt modelId="{EDABE649-22E9-4B73-8E09-08C44A5E3872}" type="parTrans" cxnId="{3CC0E36C-ABFA-4B41-AAA3-FC8DA98A577B}">
      <dgm:prSet/>
      <dgm:spPr/>
      <dgm:t>
        <a:bodyPr/>
        <a:lstStyle/>
        <a:p>
          <a:endParaRPr lang="es-MX"/>
        </a:p>
      </dgm:t>
    </dgm:pt>
    <dgm:pt modelId="{4FBAF01A-D3D8-4B58-95F6-C61FA807AFE0}" type="sibTrans" cxnId="{3CC0E36C-ABFA-4B41-AAA3-FC8DA98A577B}">
      <dgm:prSet/>
      <dgm:spPr/>
      <dgm:t>
        <a:bodyPr/>
        <a:lstStyle/>
        <a:p>
          <a:endParaRPr lang="es-MX"/>
        </a:p>
      </dgm:t>
    </dgm:pt>
    <dgm:pt modelId="{5A1615DD-B727-44A7-B3B9-AD166B63ADB7}">
      <dgm:prSet phldrT="[Texto]"/>
      <dgm:spPr>
        <a:ln>
          <a:solidFill>
            <a:srgbClr val="00B050"/>
          </a:solidFill>
        </a:ln>
      </dgm:spPr>
      <dgm:t>
        <a:bodyPr/>
        <a:lstStyle/>
        <a:p>
          <a:r>
            <a:rPr lang="en-US" dirty="0"/>
            <a:t>Sensitization of the countries/ stakeholders</a:t>
          </a:r>
          <a:endParaRPr lang="es-MX" dirty="0"/>
        </a:p>
      </dgm:t>
    </dgm:pt>
    <dgm:pt modelId="{0D4E67EE-8DE9-4A34-896A-A17E0FE8F06A}" type="parTrans" cxnId="{3BFFB255-1478-4128-82F5-C9E29C7CA144}">
      <dgm:prSet/>
      <dgm:spPr/>
      <dgm:t>
        <a:bodyPr/>
        <a:lstStyle/>
        <a:p>
          <a:endParaRPr lang="es-MX"/>
        </a:p>
      </dgm:t>
    </dgm:pt>
    <dgm:pt modelId="{E4127DAD-8075-437E-97F4-2DFFC56C2F45}" type="sibTrans" cxnId="{3BFFB255-1478-4128-82F5-C9E29C7CA144}">
      <dgm:prSet/>
      <dgm:spPr/>
      <dgm:t>
        <a:bodyPr/>
        <a:lstStyle/>
        <a:p>
          <a:endParaRPr lang="es-MX"/>
        </a:p>
      </dgm:t>
    </dgm:pt>
    <dgm:pt modelId="{4516F6DB-BFDC-4835-89AC-E8356A336FCB}">
      <dgm:prSet phldrT="[Texto]"/>
      <dgm:spPr>
        <a:ln>
          <a:solidFill>
            <a:srgbClr val="00B050"/>
          </a:solidFill>
        </a:ln>
      </dgm:spPr>
      <dgm:t>
        <a:bodyPr/>
        <a:lstStyle/>
        <a:p>
          <a:r>
            <a:rPr lang="en-US" dirty="0"/>
            <a:t>Sensitization of the partners, donors</a:t>
          </a:r>
          <a:endParaRPr lang="es-MX" dirty="0"/>
        </a:p>
      </dgm:t>
    </dgm:pt>
    <dgm:pt modelId="{2998E985-D443-4F06-A1A6-8782B72540B6}" type="parTrans" cxnId="{91448DE6-1D28-4BD8-8684-892F468AB571}">
      <dgm:prSet/>
      <dgm:spPr/>
      <dgm:t>
        <a:bodyPr/>
        <a:lstStyle/>
        <a:p>
          <a:endParaRPr lang="es-MX"/>
        </a:p>
      </dgm:t>
    </dgm:pt>
    <dgm:pt modelId="{85D02256-C834-4C52-9046-8B0082F118EE}" type="sibTrans" cxnId="{91448DE6-1D28-4BD8-8684-892F468AB571}">
      <dgm:prSet/>
      <dgm:spPr/>
      <dgm:t>
        <a:bodyPr/>
        <a:lstStyle/>
        <a:p>
          <a:endParaRPr lang="es-MX"/>
        </a:p>
      </dgm:t>
    </dgm:pt>
    <dgm:pt modelId="{3941FAA4-ECFE-4AB9-8A55-10C9808A2865}">
      <dgm:prSet phldrT="[Texto]"/>
      <dgm:spPr>
        <a:ln>
          <a:solidFill>
            <a:srgbClr val="00B050"/>
          </a:solidFill>
        </a:ln>
      </dgm:spPr>
      <dgm:t>
        <a:bodyPr/>
        <a:lstStyle/>
        <a:p>
          <a:r>
            <a:rPr lang="en-US" dirty="0"/>
            <a:t>Specific concerns of the countries</a:t>
          </a:r>
          <a:endParaRPr lang="es-MX" dirty="0"/>
        </a:p>
      </dgm:t>
    </dgm:pt>
    <dgm:pt modelId="{FDEF59AD-D00F-49B8-8641-8F4EE1A3ED02}" type="parTrans" cxnId="{F80468DB-D376-4245-BC16-ACC35E6CD132}">
      <dgm:prSet/>
      <dgm:spPr/>
      <dgm:t>
        <a:bodyPr/>
        <a:lstStyle/>
        <a:p>
          <a:endParaRPr lang="es-MX"/>
        </a:p>
      </dgm:t>
    </dgm:pt>
    <dgm:pt modelId="{3B1D98F6-6D56-43AA-9658-2E20BD8BB82A}" type="sibTrans" cxnId="{F80468DB-D376-4245-BC16-ACC35E6CD132}">
      <dgm:prSet/>
      <dgm:spPr/>
      <dgm:t>
        <a:bodyPr/>
        <a:lstStyle/>
        <a:p>
          <a:endParaRPr lang="es-MX"/>
        </a:p>
      </dgm:t>
    </dgm:pt>
    <dgm:pt modelId="{BE9EB28B-18D2-4479-B61D-3F847ADC8735}">
      <dgm:prSet phldrT="[Texto]"/>
      <dgm:spPr>
        <a:ln>
          <a:solidFill>
            <a:srgbClr val="7030A0"/>
          </a:solidFill>
        </a:ln>
      </dgm:spPr>
      <dgm:t>
        <a:bodyPr/>
        <a:lstStyle/>
        <a:p>
          <a:r>
            <a:rPr lang="en-US" dirty="0"/>
            <a:t>Outcome Indicators</a:t>
          </a:r>
          <a:endParaRPr lang="es-MX"/>
        </a:p>
      </dgm:t>
    </dgm:pt>
    <dgm:pt modelId="{71828EF0-A089-4E73-8147-AABEDA158049}" type="parTrans" cxnId="{61379F3F-7B0E-4866-B952-CD82207577A8}">
      <dgm:prSet/>
      <dgm:spPr/>
      <dgm:t>
        <a:bodyPr/>
        <a:lstStyle/>
        <a:p>
          <a:endParaRPr lang="es-MX"/>
        </a:p>
      </dgm:t>
    </dgm:pt>
    <dgm:pt modelId="{01609FDE-D6F4-46CB-A5B9-6801D9D8403D}" type="sibTrans" cxnId="{61379F3F-7B0E-4866-B952-CD82207577A8}">
      <dgm:prSet/>
      <dgm:spPr/>
      <dgm:t>
        <a:bodyPr/>
        <a:lstStyle/>
        <a:p>
          <a:endParaRPr lang="es-MX"/>
        </a:p>
      </dgm:t>
    </dgm:pt>
    <dgm:pt modelId="{4DBBB168-6A1E-4EE9-BB27-F46EE7517353}">
      <dgm:prSet phldrT="[Texto]"/>
      <dgm:spPr>
        <a:ln>
          <a:solidFill>
            <a:srgbClr val="7030A0"/>
          </a:solidFill>
        </a:ln>
      </dgm:spPr>
      <dgm:t>
        <a:bodyPr/>
        <a:lstStyle/>
        <a:p>
          <a:r>
            <a:rPr lang="en-US" dirty="0"/>
            <a:t>Process Indicators</a:t>
          </a:r>
          <a:endParaRPr lang="es-MX" dirty="0"/>
        </a:p>
      </dgm:t>
    </dgm:pt>
    <dgm:pt modelId="{602721D8-3E0B-4E95-A01B-2062F04CC349}" type="parTrans" cxnId="{1FA219C7-1A4E-490C-8DB3-F5447DB8F43A}">
      <dgm:prSet/>
      <dgm:spPr/>
      <dgm:t>
        <a:bodyPr/>
        <a:lstStyle/>
        <a:p>
          <a:endParaRPr lang="es-MX"/>
        </a:p>
      </dgm:t>
    </dgm:pt>
    <dgm:pt modelId="{470E955F-4EEE-4DF1-AB83-CBACF69C9C1E}" type="sibTrans" cxnId="{1FA219C7-1A4E-490C-8DB3-F5447DB8F43A}">
      <dgm:prSet/>
      <dgm:spPr/>
      <dgm:t>
        <a:bodyPr/>
        <a:lstStyle/>
        <a:p>
          <a:endParaRPr lang="es-MX"/>
        </a:p>
      </dgm:t>
    </dgm:pt>
    <dgm:pt modelId="{4A308CDE-67D1-7F46-96FB-A80D0FC84EA0}">
      <dgm:prSet phldrT="[Texto]"/>
      <dgm:spPr>
        <a:ln>
          <a:solidFill>
            <a:srgbClr val="00B050"/>
          </a:solidFill>
        </a:ln>
      </dgm:spPr>
      <dgm:t>
        <a:bodyPr/>
        <a:lstStyle/>
        <a:p>
          <a:r>
            <a:rPr lang="en-US" dirty="0"/>
            <a:t>Health impacts/issues</a:t>
          </a:r>
          <a:endParaRPr lang="es-MX" dirty="0"/>
        </a:p>
      </dgm:t>
    </dgm:pt>
    <dgm:pt modelId="{79533744-91B6-3343-AE59-552708B5C621}" type="parTrans" cxnId="{55769D62-7375-0148-978C-CBB3CC861AA1}">
      <dgm:prSet/>
      <dgm:spPr/>
      <dgm:t>
        <a:bodyPr/>
        <a:lstStyle/>
        <a:p>
          <a:endParaRPr lang="es-ES_tradnl"/>
        </a:p>
      </dgm:t>
    </dgm:pt>
    <dgm:pt modelId="{BBFBC168-58CF-734B-8505-AFB53E7BE7E4}" type="sibTrans" cxnId="{55769D62-7375-0148-978C-CBB3CC861AA1}">
      <dgm:prSet/>
      <dgm:spPr/>
      <dgm:t>
        <a:bodyPr/>
        <a:lstStyle/>
        <a:p>
          <a:endParaRPr lang="es-ES_tradnl"/>
        </a:p>
      </dgm:t>
    </dgm:pt>
    <dgm:pt modelId="{CE0BFC31-6DF5-D54E-B63D-2487E471995A}">
      <dgm:prSet phldrT="[Texto]"/>
      <dgm:spPr>
        <a:ln>
          <a:solidFill>
            <a:srgbClr val="00B050"/>
          </a:solidFill>
        </a:ln>
      </dgm:spPr>
      <dgm:t>
        <a:bodyPr/>
        <a:lstStyle/>
        <a:p>
          <a:r>
            <a:rPr lang="es-MX" dirty="0"/>
            <a:t>GMP’s impact indicators</a:t>
          </a:r>
        </a:p>
      </dgm:t>
    </dgm:pt>
    <dgm:pt modelId="{6DFDC9AA-D88D-E442-A78F-C27BF2560EBC}" type="parTrans" cxnId="{961D8A60-2B15-6144-B4A3-6685701303F1}">
      <dgm:prSet/>
      <dgm:spPr/>
      <dgm:t>
        <a:bodyPr/>
        <a:lstStyle/>
        <a:p>
          <a:endParaRPr lang="es-ES_tradnl"/>
        </a:p>
      </dgm:t>
    </dgm:pt>
    <dgm:pt modelId="{4DBA2DD4-6D2C-394D-AD17-F15962CAE7C5}" type="sibTrans" cxnId="{961D8A60-2B15-6144-B4A3-6685701303F1}">
      <dgm:prSet/>
      <dgm:spPr/>
      <dgm:t>
        <a:bodyPr/>
        <a:lstStyle/>
        <a:p>
          <a:endParaRPr lang="es-ES_tradnl"/>
        </a:p>
      </dgm:t>
    </dgm:pt>
    <dgm:pt modelId="{28066670-672A-4889-8AF5-25AFECE3ECB7}" type="pres">
      <dgm:prSet presAssocID="{3C3F2D4B-7574-4921-ACC7-DD4EAF6F3419}" presName="Name0" presStyleCnt="0">
        <dgm:presLayoutVars>
          <dgm:chPref val="1"/>
          <dgm:dir/>
          <dgm:animOne val="branch"/>
          <dgm:animLvl val="lvl"/>
          <dgm:resizeHandles val="exact"/>
        </dgm:presLayoutVars>
      </dgm:prSet>
      <dgm:spPr/>
      <dgm:t>
        <a:bodyPr/>
        <a:lstStyle/>
        <a:p>
          <a:endParaRPr lang="en-US"/>
        </a:p>
      </dgm:t>
    </dgm:pt>
    <dgm:pt modelId="{B39AB96B-AED7-4831-9EB3-16045788CC73}" type="pres">
      <dgm:prSet presAssocID="{3C946CA6-7FAC-44A3-B227-1046DCAF1417}" presName="root1" presStyleCnt="0"/>
      <dgm:spPr/>
    </dgm:pt>
    <dgm:pt modelId="{9EFEBDD7-D0A9-464B-A4B9-046A3277B7BA}" type="pres">
      <dgm:prSet presAssocID="{3C946CA6-7FAC-44A3-B227-1046DCAF1417}" presName="LevelOneTextNode" presStyleLbl="node0" presStyleIdx="0" presStyleCnt="1" custScaleX="212773" custScaleY="148040" custLinFactNeighborX="-97603">
        <dgm:presLayoutVars>
          <dgm:chPref val="3"/>
        </dgm:presLayoutVars>
      </dgm:prSet>
      <dgm:spPr/>
      <dgm:t>
        <a:bodyPr/>
        <a:lstStyle/>
        <a:p>
          <a:endParaRPr lang="en-US"/>
        </a:p>
      </dgm:t>
    </dgm:pt>
    <dgm:pt modelId="{840A092A-D8A9-45AF-B093-3C5BBD304DAF}" type="pres">
      <dgm:prSet presAssocID="{3C946CA6-7FAC-44A3-B227-1046DCAF1417}" presName="level2hierChild" presStyleCnt="0"/>
      <dgm:spPr/>
    </dgm:pt>
    <dgm:pt modelId="{EEADE06D-EE2F-4928-BA1E-2214BCEB8CDE}" type="pres">
      <dgm:prSet presAssocID="{B9C260EC-42E0-4EE6-BEED-DDF5945D20ED}" presName="conn2-1" presStyleLbl="parChTrans1D2" presStyleIdx="0" presStyleCnt="2"/>
      <dgm:spPr/>
      <dgm:t>
        <a:bodyPr/>
        <a:lstStyle/>
        <a:p>
          <a:endParaRPr lang="en-US"/>
        </a:p>
      </dgm:t>
    </dgm:pt>
    <dgm:pt modelId="{5DA238BB-0978-47E2-8C24-91EFEF481AFA}" type="pres">
      <dgm:prSet presAssocID="{B9C260EC-42E0-4EE6-BEED-DDF5945D20ED}" presName="connTx" presStyleLbl="parChTrans1D2" presStyleIdx="0" presStyleCnt="2"/>
      <dgm:spPr/>
      <dgm:t>
        <a:bodyPr/>
        <a:lstStyle/>
        <a:p>
          <a:endParaRPr lang="en-US"/>
        </a:p>
      </dgm:t>
    </dgm:pt>
    <dgm:pt modelId="{2255692B-D3FD-4424-ADB8-95493F0DC622}" type="pres">
      <dgm:prSet presAssocID="{599C151D-5E73-4DF8-ADC1-3B3284630824}" presName="root2" presStyleCnt="0"/>
      <dgm:spPr/>
    </dgm:pt>
    <dgm:pt modelId="{9FCA432B-004A-4A41-8FF4-787C39B5D8BE}" type="pres">
      <dgm:prSet presAssocID="{599C151D-5E73-4DF8-ADC1-3B3284630824}" presName="LevelTwoTextNode" presStyleLbl="node2" presStyleIdx="0" presStyleCnt="2">
        <dgm:presLayoutVars>
          <dgm:chPref val="3"/>
        </dgm:presLayoutVars>
      </dgm:prSet>
      <dgm:spPr/>
      <dgm:t>
        <a:bodyPr/>
        <a:lstStyle/>
        <a:p>
          <a:endParaRPr lang="en-US"/>
        </a:p>
      </dgm:t>
    </dgm:pt>
    <dgm:pt modelId="{2B411F99-B670-4D52-AADB-39608A61BAF0}" type="pres">
      <dgm:prSet presAssocID="{599C151D-5E73-4DF8-ADC1-3B3284630824}" presName="level3hierChild" presStyleCnt="0"/>
      <dgm:spPr/>
    </dgm:pt>
    <dgm:pt modelId="{E4D10EA3-A599-495F-B135-ED8D98A8CCDA}" type="pres">
      <dgm:prSet presAssocID="{71828EF0-A089-4E73-8147-AABEDA158049}" presName="conn2-1" presStyleLbl="parChTrans1D3" presStyleIdx="0" presStyleCnt="7"/>
      <dgm:spPr/>
      <dgm:t>
        <a:bodyPr/>
        <a:lstStyle/>
        <a:p>
          <a:endParaRPr lang="en-US"/>
        </a:p>
      </dgm:t>
    </dgm:pt>
    <dgm:pt modelId="{880BBF01-DFB8-46EF-9BF9-419040E6B795}" type="pres">
      <dgm:prSet presAssocID="{71828EF0-A089-4E73-8147-AABEDA158049}" presName="connTx" presStyleLbl="parChTrans1D3" presStyleIdx="0" presStyleCnt="7"/>
      <dgm:spPr/>
      <dgm:t>
        <a:bodyPr/>
        <a:lstStyle/>
        <a:p>
          <a:endParaRPr lang="en-US"/>
        </a:p>
      </dgm:t>
    </dgm:pt>
    <dgm:pt modelId="{2ABEAA9C-7A4C-490B-A0AA-E73E883F8126}" type="pres">
      <dgm:prSet presAssocID="{BE9EB28B-18D2-4479-B61D-3F847ADC8735}" presName="root2" presStyleCnt="0"/>
      <dgm:spPr/>
    </dgm:pt>
    <dgm:pt modelId="{3A6FF346-CBB8-4838-AD12-EA114C5472F1}" type="pres">
      <dgm:prSet presAssocID="{BE9EB28B-18D2-4479-B61D-3F847ADC8735}" presName="LevelTwoTextNode" presStyleLbl="node3" presStyleIdx="0" presStyleCnt="7">
        <dgm:presLayoutVars>
          <dgm:chPref val="3"/>
        </dgm:presLayoutVars>
      </dgm:prSet>
      <dgm:spPr/>
      <dgm:t>
        <a:bodyPr/>
        <a:lstStyle/>
        <a:p>
          <a:endParaRPr lang="en-US"/>
        </a:p>
      </dgm:t>
    </dgm:pt>
    <dgm:pt modelId="{6523DD54-08E4-433F-A8BA-9ECBA72D5302}" type="pres">
      <dgm:prSet presAssocID="{BE9EB28B-18D2-4479-B61D-3F847ADC8735}" presName="level3hierChild" presStyleCnt="0"/>
      <dgm:spPr/>
    </dgm:pt>
    <dgm:pt modelId="{D8EF7A34-8565-45FD-AE8E-CC19E7198DAF}" type="pres">
      <dgm:prSet presAssocID="{602721D8-3E0B-4E95-A01B-2062F04CC349}" presName="conn2-1" presStyleLbl="parChTrans1D3" presStyleIdx="1" presStyleCnt="7"/>
      <dgm:spPr/>
      <dgm:t>
        <a:bodyPr/>
        <a:lstStyle/>
        <a:p>
          <a:endParaRPr lang="en-US"/>
        </a:p>
      </dgm:t>
    </dgm:pt>
    <dgm:pt modelId="{0CFC478D-1AC4-405C-B29C-9E3A5B94C471}" type="pres">
      <dgm:prSet presAssocID="{602721D8-3E0B-4E95-A01B-2062F04CC349}" presName="connTx" presStyleLbl="parChTrans1D3" presStyleIdx="1" presStyleCnt="7"/>
      <dgm:spPr/>
      <dgm:t>
        <a:bodyPr/>
        <a:lstStyle/>
        <a:p>
          <a:endParaRPr lang="en-US"/>
        </a:p>
      </dgm:t>
    </dgm:pt>
    <dgm:pt modelId="{906B961A-EECC-4E4F-B506-5ACD9CA32BBF}" type="pres">
      <dgm:prSet presAssocID="{4DBBB168-6A1E-4EE9-BB27-F46EE7517353}" presName="root2" presStyleCnt="0"/>
      <dgm:spPr/>
    </dgm:pt>
    <dgm:pt modelId="{A03572AE-3274-42E7-8CD8-22E0F858D4A5}" type="pres">
      <dgm:prSet presAssocID="{4DBBB168-6A1E-4EE9-BB27-F46EE7517353}" presName="LevelTwoTextNode" presStyleLbl="node3" presStyleIdx="1" presStyleCnt="7">
        <dgm:presLayoutVars>
          <dgm:chPref val="3"/>
        </dgm:presLayoutVars>
      </dgm:prSet>
      <dgm:spPr/>
      <dgm:t>
        <a:bodyPr/>
        <a:lstStyle/>
        <a:p>
          <a:endParaRPr lang="en-US"/>
        </a:p>
      </dgm:t>
    </dgm:pt>
    <dgm:pt modelId="{0D5B405E-ACC1-410B-A8BE-8AC1BD82D38A}" type="pres">
      <dgm:prSet presAssocID="{4DBBB168-6A1E-4EE9-BB27-F46EE7517353}" presName="level3hierChild" presStyleCnt="0"/>
      <dgm:spPr/>
    </dgm:pt>
    <dgm:pt modelId="{0EA45110-587C-4F74-B703-F43B17B40B73}" type="pres">
      <dgm:prSet presAssocID="{EDABE649-22E9-4B73-8E09-08C44A5E3872}" presName="conn2-1" presStyleLbl="parChTrans1D2" presStyleIdx="1" presStyleCnt="2"/>
      <dgm:spPr/>
      <dgm:t>
        <a:bodyPr/>
        <a:lstStyle/>
        <a:p>
          <a:endParaRPr lang="en-US"/>
        </a:p>
      </dgm:t>
    </dgm:pt>
    <dgm:pt modelId="{4CEC896A-FF0A-44FF-A310-83733C5C7773}" type="pres">
      <dgm:prSet presAssocID="{EDABE649-22E9-4B73-8E09-08C44A5E3872}" presName="connTx" presStyleLbl="parChTrans1D2" presStyleIdx="1" presStyleCnt="2"/>
      <dgm:spPr/>
      <dgm:t>
        <a:bodyPr/>
        <a:lstStyle/>
        <a:p>
          <a:endParaRPr lang="en-US"/>
        </a:p>
      </dgm:t>
    </dgm:pt>
    <dgm:pt modelId="{849769B0-4F7D-446B-B8A3-C02975944771}" type="pres">
      <dgm:prSet presAssocID="{1DACB9DC-C297-4601-8336-B820175F35A3}" presName="root2" presStyleCnt="0"/>
      <dgm:spPr/>
    </dgm:pt>
    <dgm:pt modelId="{419271C4-C441-4DC5-8B8B-8124E6132A37}" type="pres">
      <dgm:prSet presAssocID="{1DACB9DC-C297-4601-8336-B820175F35A3}" presName="LevelTwoTextNode" presStyleLbl="node2" presStyleIdx="1" presStyleCnt="2">
        <dgm:presLayoutVars>
          <dgm:chPref val="3"/>
        </dgm:presLayoutVars>
      </dgm:prSet>
      <dgm:spPr/>
      <dgm:t>
        <a:bodyPr/>
        <a:lstStyle/>
        <a:p>
          <a:endParaRPr lang="en-US"/>
        </a:p>
      </dgm:t>
    </dgm:pt>
    <dgm:pt modelId="{596BB8A8-E55A-4D8C-96EC-8C7F735E1FB1}" type="pres">
      <dgm:prSet presAssocID="{1DACB9DC-C297-4601-8336-B820175F35A3}" presName="level3hierChild" presStyleCnt="0"/>
      <dgm:spPr/>
    </dgm:pt>
    <dgm:pt modelId="{A6D47A2F-63F3-2D41-925F-65ED5FB327DB}" type="pres">
      <dgm:prSet presAssocID="{79533744-91B6-3343-AE59-552708B5C621}" presName="conn2-1" presStyleLbl="parChTrans1D3" presStyleIdx="2" presStyleCnt="7"/>
      <dgm:spPr/>
      <dgm:t>
        <a:bodyPr/>
        <a:lstStyle/>
        <a:p>
          <a:endParaRPr lang="en-US"/>
        </a:p>
      </dgm:t>
    </dgm:pt>
    <dgm:pt modelId="{F383C022-6F6D-DF49-97CC-48AD460362A1}" type="pres">
      <dgm:prSet presAssocID="{79533744-91B6-3343-AE59-552708B5C621}" presName="connTx" presStyleLbl="parChTrans1D3" presStyleIdx="2" presStyleCnt="7"/>
      <dgm:spPr/>
      <dgm:t>
        <a:bodyPr/>
        <a:lstStyle/>
        <a:p>
          <a:endParaRPr lang="en-US"/>
        </a:p>
      </dgm:t>
    </dgm:pt>
    <dgm:pt modelId="{8F16C003-84A7-E243-A113-D2EE32518CF8}" type="pres">
      <dgm:prSet presAssocID="{4A308CDE-67D1-7F46-96FB-A80D0FC84EA0}" presName="root2" presStyleCnt="0"/>
      <dgm:spPr/>
    </dgm:pt>
    <dgm:pt modelId="{91810389-4AD9-894E-8A69-6A543A75E1F3}" type="pres">
      <dgm:prSet presAssocID="{4A308CDE-67D1-7F46-96FB-A80D0FC84EA0}" presName="LevelTwoTextNode" presStyleLbl="node3" presStyleIdx="2" presStyleCnt="7">
        <dgm:presLayoutVars>
          <dgm:chPref val="3"/>
        </dgm:presLayoutVars>
      </dgm:prSet>
      <dgm:spPr/>
      <dgm:t>
        <a:bodyPr/>
        <a:lstStyle/>
        <a:p>
          <a:endParaRPr lang="en-US"/>
        </a:p>
      </dgm:t>
    </dgm:pt>
    <dgm:pt modelId="{7EDF2B37-FD62-7447-8F7E-56AC4CA67EED}" type="pres">
      <dgm:prSet presAssocID="{4A308CDE-67D1-7F46-96FB-A80D0FC84EA0}" presName="level3hierChild" presStyleCnt="0"/>
      <dgm:spPr/>
    </dgm:pt>
    <dgm:pt modelId="{06A8A3EA-80B8-4936-A519-81CBD20C3511}" type="pres">
      <dgm:prSet presAssocID="{0D4E67EE-8DE9-4A34-896A-A17E0FE8F06A}" presName="conn2-1" presStyleLbl="parChTrans1D3" presStyleIdx="3" presStyleCnt="7"/>
      <dgm:spPr/>
      <dgm:t>
        <a:bodyPr/>
        <a:lstStyle/>
        <a:p>
          <a:endParaRPr lang="en-US"/>
        </a:p>
      </dgm:t>
    </dgm:pt>
    <dgm:pt modelId="{7D78C446-682C-441B-B5EE-E87B83394352}" type="pres">
      <dgm:prSet presAssocID="{0D4E67EE-8DE9-4A34-896A-A17E0FE8F06A}" presName="connTx" presStyleLbl="parChTrans1D3" presStyleIdx="3" presStyleCnt="7"/>
      <dgm:spPr/>
      <dgm:t>
        <a:bodyPr/>
        <a:lstStyle/>
        <a:p>
          <a:endParaRPr lang="en-US"/>
        </a:p>
      </dgm:t>
    </dgm:pt>
    <dgm:pt modelId="{F4E669E7-AA95-4A2F-BE6E-55CF007958BB}" type="pres">
      <dgm:prSet presAssocID="{5A1615DD-B727-44A7-B3B9-AD166B63ADB7}" presName="root2" presStyleCnt="0"/>
      <dgm:spPr/>
    </dgm:pt>
    <dgm:pt modelId="{F7D8371D-8647-432F-8E9E-E6F870411559}" type="pres">
      <dgm:prSet presAssocID="{5A1615DD-B727-44A7-B3B9-AD166B63ADB7}" presName="LevelTwoTextNode" presStyleLbl="node3" presStyleIdx="3" presStyleCnt="7">
        <dgm:presLayoutVars>
          <dgm:chPref val="3"/>
        </dgm:presLayoutVars>
      </dgm:prSet>
      <dgm:spPr/>
      <dgm:t>
        <a:bodyPr/>
        <a:lstStyle/>
        <a:p>
          <a:endParaRPr lang="en-US"/>
        </a:p>
      </dgm:t>
    </dgm:pt>
    <dgm:pt modelId="{C3AE8EB5-8B9F-4C2D-98E7-C52C0B59F00B}" type="pres">
      <dgm:prSet presAssocID="{5A1615DD-B727-44A7-B3B9-AD166B63ADB7}" presName="level3hierChild" presStyleCnt="0"/>
      <dgm:spPr/>
    </dgm:pt>
    <dgm:pt modelId="{67532DB5-2F2F-44E1-B54D-A396CFFF5328}" type="pres">
      <dgm:prSet presAssocID="{2998E985-D443-4F06-A1A6-8782B72540B6}" presName="conn2-1" presStyleLbl="parChTrans1D3" presStyleIdx="4" presStyleCnt="7"/>
      <dgm:spPr/>
      <dgm:t>
        <a:bodyPr/>
        <a:lstStyle/>
        <a:p>
          <a:endParaRPr lang="en-US"/>
        </a:p>
      </dgm:t>
    </dgm:pt>
    <dgm:pt modelId="{247DC20F-DAF0-48FA-9392-8FC54C5AC555}" type="pres">
      <dgm:prSet presAssocID="{2998E985-D443-4F06-A1A6-8782B72540B6}" presName="connTx" presStyleLbl="parChTrans1D3" presStyleIdx="4" presStyleCnt="7"/>
      <dgm:spPr/>
      <dgm:t>
        <a:bodyPr/>
        <a:lstStyle/>
        <a:p>
          <a:endParaRPr lang="en-US"/>
        </a:p>
      </dgm:t>
    </dgm:pt>
    <dgm:pt modelId="{3B63E950-5554-492F-A16B-AE468A3B509D}" type="pres">
      <dgm:prSet presAssocID="{4516F6DB-BFDC-4835-89AC-E8356A336FCB}" presName="root2" presStyleCnt="0"/>
      <dgm:spPr/>
    </dgm:pt>
    <dgm:pt modelId="{450A5B32-0AF4-4318-A315-9F6A5EA2E2F1}" type="pres">
      <dgm:prSet presAssocID="{4516F6DB-BFDC-4835-89AC-E8356A336FCB}" presName="LevelTwoTextNode" presStyleLbl="node3" presStyleIdx="4" presStyleCnt="7">
        <dgm:presLayoutVars>
          <dgm:chPref val="3"/>
        </dgm:presLayoutVars>
      </dgm:prSet>
      <dgm:spPr/>
      <dgm:t>
        <a:bodyPr/>
        <a:lstStyle/>
        <a:p>
          <a:endParaRPr lang="en-US"/>
        </a:p>
      </dgm:t>
    </dgm:pt>
    <dgm:pt modelId="{E1386737-3D64-4A25-A9C2-51A71DC0E1C8}" type="pres">
      <dgm:prSet presAssocID="{4516F6DB-BFDC-4835-89AC-E8356A336FCB}" presName="level3hierChild" presStyleCnt="0"/>
      <dgm:spPr/>
    </dgm:pt>
    <dgm:pt modelId="{0529E0C0-A95E-46AA-89E7-C2815FA10B11}" type="pres">
      <dgm:prSet presAssocID="{FDEF59AD-D00F-49B8-8641-8F4EE1A3ED02}" presName="conn2-1" presStyleLbl="parChTrans1D3" presStyleIdx="5" presStyleCnt="7"/>
      <dgm:spPr/>
      <dgm:t>
        <a:bodyPr/>
        <a:lstStyle/>
        <a:p>
          <a:endParaRPr lang="en-US"/>
        </a:p>
      </dgm:t>
    </dgm:pt>
    <dgm:pt modelId="{0A8B84CD-4A46-4A2F-A859-7D88654E17E0}" type="pres">
      <dgm:prSet presAssocID="{FDEF59AD-D00F-49B8-8641-8F4EE1A3ED02}" presName="connTx" presStyleLbl="parChTrans1D3" presStyleIdx="5" presStyleCnt="7"/>
      <dgm:spPr/>
      <dgm:t>
        <a:bodyPr/>
        <a:lstStyle/>
        <a:p>
          <a:endParaRPr lang="en-US"/>
        </a:p>
      </dgm:t>
    </dgm:pt>
    <dgm:pt modelId="{FFA3802B-3DE4-481E-96DD-ED4B2989C919}" type="pres">
      <dgm:prSet presAssocID="{3941FAA4-ECFE-4AB9-8A55-10C9808A2865}" presName="root2" presStyleCnt="0"/>
      <dgm:spPr/>
    </dgm:pt>
    <dgm:pt modelId="{AE582A2C-5180-4FD7-B74F-83E4DCF97548}" type="pres">
      <dgm:prSet presAssocID="{3941FAA4-ECFE-4AB9-8A55-10C9808A2865}" presName="LevelTwoTextNode" presStyleLbl="node3" presStyleIdx="5" presStyleCnt="7">
        <dgm:presLayoutVars>
          <dgm:chPref val="3"/>
        </dgm:presLayoutVars>
      </dgm:prSet>
      <dgm:spPr/>
      <dgm:t>
        <a:bodyPr/>
        <a:lstStyle/>
        <a:p>
          <a:endParaRPr lang="en-US"/>
        </a:p>
      </dgm:t>
    </dgm:pt>
    <dgm:pt modelId="{36916140-0EFD-4E89-97F7-70E4F236407A}" type="pres">
      <dgm:prSet presAssocID="{3941FAA4-ECFE-4AB9-8A55-10C9808A2865}" presName="level3hierChild" presStyleCnt="0"/>
      <dgm:spPr/>
    </dgm:pt>
    <dgm:pt modelId="{90445F7E-2313-2A4B-9FE8-CF0420508A0E}" type="pres">
      <dgm:prSet presAssocID="{6DFDC9AA-D88D-E442-A78F-C27BF2560EBC}" presName="conn2-1" presStyleLbl="parChTrans1D3" presStyleIdx="6" presStyleCnt="7"/>
      <dgm:spPr/>
      <dgm:t>
        <a:bodyPr/>
        <a:lstStyle/>
        <a:p>
          <a:endParaRPr lang="en-US"/>
        </a:p>
      </dgm:t>
    </dgm:pt>
    <dgm:pt modelId="{44C5D5CF-E606-3440-BC1E-A6BA00112190}" type="pres">
      <dgm:prSet presAssocID="{6DFDC9AA-D88D-E442-A78F-C27BF2560EBC}" presName="connTx" presStyleLbl="parChTrans1D3" presStyleIdx="6" presStyleCnt="7"/>
      <dgm:spPr/>
      <dgm:t>
        <a:bodyPr/>
        <a:lstStyle/>
        <a:p>
          <a:endParaRPr lang="en-US"/>
        </a:p>
      </dgm:t>
    </dgm:pt>
    <dgm:pt modelId="{50CD9FD5-B453-CA45-9A9C-48BF45FBC65E}" type="pres">
      <dgm:prSet presAssocID="{CE0BFC31-6DF5-D54E-B63D-2487E471995A}" presName="root2" presStyleCnt="0"/>
      <dgm:spPr/>
    </dgm:pt>
    <dgm:pt modelId="{27AA998D-50B0-9340-AB93-3C7601299C47}" type="pres">
      <dgm:prSet presAssocID="{CE0BFC31-6DF5-D54E-B63D-2487E471995A}" presName="LevelTwoTextNode" presStyleLbl="node3" presStyleIdx="6" presStyleCnt="7">
        <dgm:presLayoutVars>
          <dgm:chPref val="3"/>
        </dgm:presLayoutVars>
      </dgm:prSet>
      <dgm:spPr/>
      <dgm:t>
        <a:bodyPr/>
        <a:lstStyle/>
        <a:p>
          <a:endParaRPr lang="en-US"/>
        </a:p>
      </dgm:t>
    </dgm:pt>
    <dgm:pt modelId="{18B826C1-EEAA-B54E-90DB-3C353A916908}" type="pres">
      <dgm:prSet presAssocID="{CE0BFC31-6DF5-D54E-B63D-2487E471995A}" presName="level3hierChild" presStyleCnt="0"/>
      <dgm:spPr/>
    </dgm:pt>
  </dgm:ptLst>
  <dgm:cxnLst>
    <dgm:cxn modelId="{A71919B6-01DE-0C49-ACEE-0727D58F2AA0}" type="presOf" srcId="{0D4E67EE-8DE9-4A34-896A-A17E0FE8F06A}" destId="{7D78C446-682C-441B-B5EE-E87B83394352}" srcOrd="1" destOrd="0" presId="urn:microsoft.com/office/officeart/2008/layout/HorizontalMultiLevelHierarchy"/>
    <dgm:cxn modelId="{F80468DB-D376-4245-BC16-ACC35E6CD132}" srcId="{1DACB9DC-C297-4601-8336-B820175F35A3}" destId="{3941FAA4-ECFE-4AB9-8A55-10C9808A2865}" srcOrd="3" destOrd="0" parTransId="{FDEF59AD-D00F-49B8-8641-8F4EE1A3ED02}" sibTransId="{3B1D98F6-6D56-43AA-9658-2E20BD8BB82A}"/>
    <dgm:cxn modelId="{91448DE6-1D28-4BD8-8684-892F468AB571}" srcId="{1DACB9DC-C297-4601-8336-B820175F35A3}" destId="{4516F6DB-BFDC-4835-89AC-E8356A336FCB}" srcOrd="2" destOrd="0" parTransId="{2998E985-D443-4F06-A1A6-8782B72540B6}" sibTransId="{85D02256-C834-4C52-9046-8B0082F118EE}"/>
    <dgm:cxn modelId="{2BA42788-B584-1F48-9EB3-034358ABFEEA}" type="presOf" srcId="{79533744-91B6-3343-AE59-552708B5C621}" destId="{F383C022-6F6D-DF49-97CC-48AD460362A1}" srcOrd="1" destOrd="0" presId="urn:microsoft.com/office/officeart/2008/layout/HorizontalMultiLevelHierarchy"/>
    <dgm:cxn modelId="{55769D62-7375-0148-978C-CBB3CC861AA1}" srcId="{1DACB9DC-C297-4601-8336-B820175F35A3}" destId="{4A308CDE-67D1-7F46-96FB-A80D0FC84EA0}" srcOrd="0" destOrd="0" parTransId="{79533744-91B6-3343-AE59-552708B5C621}" sibTransId="{BBFBC168-58CF-734B-8505-AFB53E7BE7E4}"/>
    <dgm:cxn modelId="{42B7BB08-7C30-42EB-815B-97A48584ED57}" srcId="{3C946CA6-7FAC-44A3-B227-1046DCAF1417}" destId="{599C151D-5E73-4DF8-ADC1-3B3284630824}" srcOrd="0" destOrd="0" parTransId="{B9C260EC-42E0-4EE6-BEED-DDF5945D20ED}" sibTransId="{68036825-DA36-4000-94E6-098BC46422A5}"/>
    <dgm:cxn modelId="{11FC4BFC-D389-1349-BF0B-00A15EBE83EF}" type="presOf" srcId="{4A308CDE-67D1-7F46-96FB-A80D0FC84EA0}" destId="{91810389-4AD9-894E-8A69-6A543A75E1F3}" srcOrd="0" destOrd="0" presId="urn:microsoft.com/office/officeart/2008/layout/HorizontalMultiLevelHierarchy"/>
    <dgm:cxn modelId="{961D8A60-2B15-6144-B4A3-6685701303F1}" srcId="{1DACB9DC-C297-4601-8336-B820175F35A3}" destId="{CE0BFC31-6DF5-D54E-B63D-2487E471995A}" srcOrd="4" destOrd="0" parTransId="{6DFDC9AA-D88D-E442-A78F-C27BF2560EBC}" sibTransId="{4DBA2DD4-6D2C-394D-AD17-F15962CAE7C5}"/>
    <dgm:cxn modelId="{CB42568D-3D28-054B-8CC4-90183AF6DF16}" type="presOf" srcId="{FDEF59AD-D00F-49B8-8641-8F4EE1A3ED02}" destId="{0A8B84CD-4A46-4A2F-A859-7D88654E17E0}" srcOrd="1" destOrd="0" presId="urn:microsoft.com/office/officeart/2008/layout/HorizontalMultiLevelHierarchy"/>
    <dgm:cxn modelId="{F4E53364-F0FC-CC49-BE1B-4BF413FA0322}" type="presOf" srcId="{599C151D-5E73-4DF8-ADC1-3B3284630824}" destId="{9FCA432B-004A-4A41-8FF4-787C39B5D8BE}" srcOrd="0" destOrd="0" presId="urn:microsoft.com/office/officeart/2008/layout/HorizontalMultiLevelHierarchy"/>
    <dgm:cxn modelId="{FB60840F-5F8D-DC40-9B47-566190520C8A}" type="presOf" srcId="{1DACB9DC-C297-4601-8336-B820175F35A3}" destId="{419271C4-C441-4DC5-8B8B-8124E6132A37}" srcOrd="0" destOrd="0" presId="urn:microsoft.com/office/officeart/2008/layout/HorizontalMultiLevelHierarchy"/>
    <dgm:cxn modelId="{10921C6D-A305-AB49-8D9A-763EDF33C0B2}" type="presOf" srcId="{0D4E67EE-8DE9-4A34-896A-A17E0FE8F06A}" destId="{06A8A3EA-80B8-4936-A519-81CBD20C3511}" srcOrd="0" destOrd="0" presId="urn:microsoft.com/office/officeart/2008/layout/HorizontalMultiLevelHierarchy"/>
    <dgm:cxn modelId="{C371900B-B6F6-DF4A-BEB1-2F9C11091FE6}" type="presOf" srcId="{CE0BFC31-6DF5-D54E-B63D-2487E471995A}" destId="{27AA998D-50B0-9340-AB93-3C7601299C47}" srcOrd="0" destOrd="0" presId="urn:microsoft.com/office/officeart/2008/layout/HorizontalMultiLevelHierarchy"/>
    <dgm:cxn modelId="{9E45AB7D-2D17-D246-92A7-428AE3BF4BB9}" type="presOf" srcId="{FDEF59AD-D00F-49B8-8641-8F4EE1A3ED02}" destId="{0529E0C0-A95E-46AA-89E7-C2815FA10B11}" srcOrd="0" destOrd="0" presId="urn:microsoft.com/office/officeart/2008/layout/HorizontalMultiLevelHierarchy"/>
    <dgm:cxn modelId="{3FB9B318-6BE0-EE47-B3F3-0172A9383366}" type="presOf" srcId="{71828EF0-A089-4E73-8147-AABEDA158049}" destId="{880BBF01-DFB8-46EF-9BF9-419040E6B795}" srcOrd="1" destOrd="0" presId="urn:microsoft.com/office/officeart/2008/layout/HorizontalMultiLevelHierarchy"/>
    <dgm:cxn modelId="{00A43E4B-7679-9444-95F1-F9B776DCC882}" type="presOf" srcId="{79533744-91B6-3343-AE59-552708B5C621}" destId="{A6D47A2F-63F3-2D41-925F-65ED5FB327DB}" srcOrd="0" destOrd="0" presId="urn:microsoft.com/office/officeart/2008/layout/HorizontalMultiLevelHierarchy"/>
    <dgm:cxn modelId="{88B0CBEB-D9E6-5C40-AEBC-E82394A8D033}" type="presOf" srcId="{2998E985-D443-4F06-A1A6-8782B72540B6}" destId="{67532DB5-2F2F-44E1-B54D-A396CFFF5328}" srcOrd="0" destOrd="0" presId="urn:microsoft.com/office/officeart/2008/layout/HorizontalMultiLevelHierarchy"/>
    <dgm:cxn modelId="{3BFFB255-1478-4128-82F5-C9E29C7CA144}" srcId="{1DACB9DC-C297-4601-8336-B820175F35A3}" destId="{5A1615DD-B727-44A7-B3B9-AD166B63ADB7}" srcOrd="1" destOrd="0" parTransId="{0D4E67EE-8DE9-4A34-896A-A17E0FE8F06A}" sibTransId="{E4127DAD-8075-437E-97F4-2DFFC56C2F45}"/>
    <dgm:cxn modelId="{4050C722-7183-904D-8D6C-D29EFAA2E3FD}" type="presOf" srcId="{EDABE649-22E9-4B73-8E09-08C44A5E3872}" destId="{0EA45110-587C-4F74-B703-F43B17B40B73}" srcOrd="0" destOrd="0" presId="urn:microsoft.com/office/officeart/2008/layout/HorizontalMultiLevelHierarchy"/>
    <dgm:cxn modelId="{D850D345-E3D0-AC4E-9E90-1FC1E99A1E42}" type="presOf" srcId="{5A1615DD-B727-44A7-B3B9-AD166B63ADB7}" destId="{F7D8371D-8647-432F-8E9E-E6F870411559}" srcOrd="0" destOrd="0" presId="urn:microsoft.com/office/officeart/2008/layout/HorizontalMultiLevelHierarchy"/>
    <dgm:cxn modelId="{7D85FDC1-4E73-C845-A63E-096696ABC9FB}" type="presOf" srcId="{B9C260EC-42E0-4EE6-BEED-DDF5945D20ED}" destId="{5DA238BB-0978-47E2-8C24-91EFEF481AFA}" srcOrd="1" destOrd="0" presId="urn:microsoft.com/office/officeart/2008/layout/HorizontalMultiLevelHierarchy"/>
    <dgm:cxn modelId="{9779EB4C-D04F-E245-80AC-3568C3F385D4}" type="presOf" srcId="{3C3F2D4B-7574-4921-ACC7-DD4EAF6F3419}" destId="{28066670-672A-4889-8AF5-25AFECE3ECB7}" srcOrd="0" destOrd="0" presId="urn:microsoft.com/office/officeart/2008/layout/HorizontalMultiLevelHierarchy"/>
    <dgm:cxn modelId="{CD020B20-8812-F243-BE45-D5005D341E8C}" type="presOf" srcId="{6DFDC9AA-D88D-E442-A78F-C27BF2560EBC}" destId="{44C5D5CF-E606-3440-BC1E-A6BA00112190}" srcOrd="1" destOrd="0" presId="urn:microsoft.com/office/officeart/2008/layout/HorizontalMultiLevelHierarchy"/>
    <dgm:cxn modelId="{0FB9567B-913B-E64A-B125-69B939C956A1}" type="presOf" srcId="{71828EF0-A089-4E73-8147-AABEDA158049}" destId="{E4D10EA3-A599-495F-B135-ED8D98A8CCDA}" srcOrd="0" destOrd="0" presId="urn:microsoft.com/office/officeart/2008/layout/HorizontalMultiLevelHierarchy"/>
    <dgm:cxn modelId="{BA36A185-5FDC-7240-8FE6-E3651341A93A}" type="presOf" srcId="{B9C260EC-42E0-4EE6-BEED-DDF5945D20ED}" destId="{EEADE06D-EE2F-4928-BA1E-2214BCEB8CDE}" srcOrd="0" destOrd="0" presId="urn:microsoft.com/office/officeart/2008/layout/HorizontalMultiLevelHierarchy"/>
    <dgm:cxn modelId="{535569DB-4136-7647-A28A-B03033940E87}" type="presOf" srcId="{6DFDC9AA-D88D-E442-A78F-C27BF2560EBC}" destId="{90445F7E-2313-2A4B-9FE8-CF0420508A0E}" srcOrd="0" destOrd="0" presId="urn:microsoft.com/office/officeart/2008/layout/HorizontalMultiLevelHierarchy"/>
    <dgm:cxn modelId="{260859C2-4458-BF40-9264-0522AFBF9FED}" type="presOf" srcId="{BE9EB28B-18D2-4479-B61D-3F847ADC8735}" destId="{3A6FF346-CBB8-4838-AD12-EA114C5472F1}" srcOrd="0" destOrd="0" presId="urn:microsoft.com/office/officeart/2008/layout/HorizontalMultiLevelHierarchy"/>
    <dgm:cxn modelId="{3CC0E36C-ABFA-4B41-AAA3-FC8DA98A577B}" srcId="{3C946CA6-7FAC-44A3-B227-1046DCAF1417}" destId="{1DACB9DC-C297-4601-8336-B820175F35A3}" srcOrd="1" destOrd="0" parTransId="{EDABE649-22E9-4B73-8E09-08C44A5E3872}" sibTransId="{4FBAF01A-D3D8-4B58-95F6-C61FA807AFE0}"/>
    <dgm:cxn modelId="{AA720965-920C-D546-98CB-43F91137B027}" type="presOf" srcId="{3C946CA6-7FAC-44A3-B227-1046DCAF1417}" destId="{9EFEBDD7-D0A9-464B-A4B9-046A3277B7BA}" srcOrd="0" destOrd="0" presId="urn:microsoft.com/office/officeart/2008/layout/HorizontalMultiLevelHierarchy"/>
    <dgm:cxn modelId="{1FA219C7-1A4E-490C-8DB3-F5447DB8F43A}" srcId="{599C151D-5E73-4DF8-ADC1-3B3284630824}" destId="{4DBBB168-6A1E-4EE9-BB27-F46EE7517353}" srcOrd="1" destOrd="0" parTransId="{602721D8-3E0B-4E95-A01B-2062F04CC349}" sibTransId="{470E955F-4EEE-4DF1-AB83-CBACF69C9C1E}"/>
    <dgm:cxn modelId="{61379F3F-7B0E-4866-B952-CD82207577A8}" srcId="{599C151D-5E73-4DF8-ADC1-3B3284630824}" destId="{BE9EB28B-18D2-4479-B61D-3F847ADC8735}" srcOrd="0" destOrd="0" parTransId="{71828EF0-A089-4E73-8147-AABEDA158049}" sibTransId="{01609FDE-D6F4-46CB-A5B9-6801D9D8403D}"/>
    <dgm:cxn modelId="{BB3B587F-6312-434B-8AC1-EDD683B1A530}" srcId="{3C3F2D4B-7574-4921-ACC7-DD4EAF6F3419}" destId="{3C946CA6-7FAC-44A3-B227-1046DCAF1417}" srcOrd="0" destOrd="0" parTransId="{4CB2CD86-8053-4796-8A09-23CE5B1533C1}" sibTransId="{64BEB1A9-0BC6-4607-A16C-F774317CE029}"/>
    <dgm:cxn modelId="{FA1381C4-AE2E-E541-B5AE-438D78479476}" type="presOf" srcId="{602721D8-3E0B-4E95-A01B-2062F04CC349}" destId="{D8EF7A34-8565-45FD-AE8E-CC19E7198DAF}" srcOrd="0" destOrd="0" presId="urn:microsoft.com/office/officeart/2008/layout/HorizontalMultiLevelHierarchy"/>
    <dgm:cxn modelId="{053461FB-B095-4240-875D-3528FCAF206A}" type="presOf" srcId="{4516F6DB-BFDC-4835-89AC-E8356A336FCB}" destId="{450A5B32-0AF4-4318-A315-9F6A5EA2E2F1}" srcOrd="0" destOrd="0" presId="urn:microsoft.com/office/officeart/2008/layout/HorizontalMultiLevelHierarchy"/>
    <dgm:cxn modelId="{00E73339-09BC-BA4E-A77F-F001A3907E1C}" type="presOf" srcId="{4DBBB168-6A1E-4EE9-BB27-F46EE7517353}" destId="{A03572AE-3274-42E7-8CD8-22E0F858D4A5}" srcOrd="0" destOrd="0" presId="urn:microsoft.com/office/officeart/2008/layout/HorizontalMultiLevelHierarchy"/>
    <dgm:cxn modelId="{6466D26D-6EC0-8D41-B402-DBA6A6D51ACB}" type="presOf" srcId="{2998E985-D443-4F06-A1A6-8782B72540B6}" destId="{247DC20F-DAF0-48FA-9392-8FC54C5AC555}" srcOrd="1" destOrd="0" presId="urn:microsoft.com/office/officeart/2008/layout/HorizontalMultiLevelHierarchy"/>
    <dgm:cxn modelId="{E81622E6-A812-AB45-AB15-EB6F7F67A07A}" type="presOf" srcId="{EDABE649-22E9-4B73-8E09-08C44A5E3872}" destId="{4CEC896A-FF0A-44FF-A310-83733C5C7773}" srcOrd="1" destOrd="0" presId="urn:microsoft.com/office/officeart/2008/layout/HorizontalMultiLevelHierarchy"/>
    <dgm:cxn modelId="{175F918D-C74C-BF4B-BAE5-FDF924E441B6}" type="presOf" srcId="{3941FAA4-ECFE-4AB9-8A55-10C9808A2865}" destId="{AE582A2C-5180-4FD7-B74F-83E4DCF97548}" srcOrd="0" destOrd="0" presId="urn:microsoft.com/office/officeart/2008/layout/HorizontalMultiLevelHierarchy"/>
    <dgm:cxn modelId="{AE03EBA8-BFE2-594E-B0DF-5CAA6BD9DC18}" type="presOf" srcId="{602721D8-3E0B-4E95-A01B-2062F04CC349}" destId="{0CFC478D-1AC4-405C-B29C-9E3A5B94C471}" srcOrd="1" destOrd="0" presId="urn:microsoft.com/office/officeart/2008/layout/HorizontalMultiLevelHierarchy"/>
    <dgm:cxn modelId="{91FB8716-7161-3243-9C1C-CE624331CD5E}" type="presParOf" srcId="{28066670-672A-4889-8AF5-25AFECE3ECB7}" destId="{B39AB96B-AED7-4831-9EB3-16045788CC73}" srcOrd="0" destOrd="0" presId="urn:microsoft.com/office/officeart/2008/layout/HorizontalMultiLevelHierarchy"/>
    <dgm:cxn modelId="{7216E356-946B-0848-ADBA-29AF1B2682F2}" type="presParOf" srcId="{B39AB96B-AED7-4831-9EB3-16045788CC73}" destId="{9EFEBDD7-D0A9-464B-A4B9-046A3277B7BA}" srcOrd="0" destOrd="0" presId="urn:microsoft.com/office/officeart/2008/layout/HorizontalMultiLevelHierarchy"/>
    <dgm:cxn modelId="{98C650D7-145D-7046-A907-E7E630C1A0CB}" type="presParOf" srcId="{B39AB96B-AED7-4831-9EB3-16045788CC73}" destId="{840A092A-D8A9-45AF-B093-3C5BBD304DAF}" srcOrd="1" destOrd="0" presId="urn:microsoft.com/office/officeart/2008/layout/HorizontalMultiLevelHierarchy"/>
    <dgm:cxn modelId="{65F9933B-0412-FC4B-A3CD-6C7C0C6AF497}" type="presParOf" srcId="{840A092A-D8A9-45AF-B093-3C5BBD304DAF}" destId="{EEADE06D-EE2F-4928-BA1E-2214BCEB8CDE}" srcOrd="0" destOrd="0" presId="urn:microsoft.com/office/officeart/2008/layout/HorizontalMultiLevelHierarchy"/>
    <dgm:cxn modelId="{2CD2B157-6E78-2E41-990F-7675D2F1507B}" type="presParOf" srcId="{EEADE06D-EE2F-4928-BA1E-2214BCEB8CDE}" destId="{5DA238BB-0978-47E2-8C24-91EFEF481AFA}" srcOrd="0" destOrd="0" presId="urn:microsoft.com/office/officeart/2008/layout/HorizontalMultiLevelHierarchy"/>
    <dgm:cxn modelId="{8288A079-1F65-C04D-91EA-F50BD1C567F6}" type="presParOf" srcId="{840A092A-D8A9-45AF-B093-3C5BBD304DAF}" destId="{2255692B-D3FD-4424-ADB8-95493F0DC622}" srcOrd="1" destOrd="0" presId="urn:microsoft.com/office/officeart/2008/layout/HorizontalMultiLevelHierarchy"/>
    <dgm:cxn modelId="{2F768256-8F44-F64D-AC00-268750FAD995}" type="presParOf" srcId="{2255692B-D3FD-4424-ADB8-95493F0DC622}" destId="{9FCA432B-004A-4A41-8FF4-787C39B5D8BE}" srcOrd="0" destOrd="0" presId="urn:microsoft.com/office/officeart/2008/layout/HorizontalMultiLevelHierarchy"/>
    <dgm:cxn modelId="{9AA1DD22-1F16-544B-BBF0-4BBABBF0EAB5}" type="presParOf" srcId="{2255692B-D3FD-4424-ADB8-95493F0DC622}" destId="{2B411F99-B670-4D52-AADB-39608A61BAF0}" srcOrd="1" destOrd="0" presId="urn:microsoft.com/office/officeart/2008/layout/HorizontalMultiLevelHierarchy"/>
    <dgm:cxn modelId="{D39A8328-4842-054D-BD62-6C4BAE0013E7}" type="presParOf" srcId="{2B411F99-B670-4D52-AADB-39608A61BAF0}" destId="{E4D10EA3-A599-495F-B135-ED8D98A8CCDA}" srcOrd="0" destOrd="0" presId="urn:microsoft.com/office/officeart/2008/layout/HorizontalMultiLevelHierarchy"/>
    <dgm:cxn modelId="{C4245E9B-9BCC-0041-8F26-69DB61E5E97C}" type="presParOf" srcId="{E4D10EA3-A599-495F-B135-ED8D98A8CCDA}" destId="{880BBF01-DFB8-46EF-9BF9-419040E6B795}" srcOrd="0" destOrd="0" presId="urn:microsoft.com/office/officeart/2008/layout/HorizontalMultiLevelHierarchy"/>
    <dgm:cxn modelId="{E4440E0C-A225-1C44-BD0C-D8A32AD6691E}" type="presParOf" srcId="{2B411F99-B670-4D52-AADB-39608A61BAF0}" destId="{2ABEAA9C-7A4C-490B-A0AA-E73E883F8126}" srcOrd="1" destOrd="0" presId="urn:microsoft.com/office/officeart/2008/layout/HorizontalMultiLevelHierarchy"/>
    <dgm:cxn modelId="{87A3BDAF-F897-524F-9E96-131C51A1641B}" type="presParOf" srcId="{2ABEAA9C-7A4C-490B-A0AA-E73E883F8126}" destId="{3A6FF346-CBB8-4838-AD12-EA114C5472F1}" srcOrd="0" destOrd="0" presId="urn:microsoft.com/office/officeart/2008/layout/HorizontalMultiLevelHierarchy"/>
    <dgm:cxn modelId="{976EEBF9-07C5-6E4F-96EF-E0B6FF8D3061}" type="presParOf" srcId="{2ABEAA9C-7A4C-490B-A0AA-E73E883F8126}" destId="{6523DD54-08E4-433F-A8BA-9ECBA72D5302}" srcOrd="1" destOrd="0" presId="urn:microsoft.com/office/officeart/2008/layout/HorizontalMultiLevelHierarchy"/>
    <dgm:cxn modelId="{FB69C1FC-E561-4941-8C12-84A10D6F94C1}" type="presParOf" srcId="{2B411F99-B670-4D52-AADB-39608A61BAF0}" destId="{D8EF7A34-8565-45FD-AE8E-CC19E7198DAF}" srcOrd="2" destOrd="0" presId="urn:microsoft.com/office/officeart/2008/layout/HorizontalMultiLevelHierarchy"/>
    <dgm:cxn modelId="{67839589-225A-584E-BA2D-01C15455657D}" type="presParOf" srcId="{D8EF7A34-8565-45FD-AE8E-CC19E7198DAF}" destId="{0CFC478D-1AC4-405C-B29C-9E3A5B94C471}" srcOrd="0" destOrd="0" presId="urn:microsoft.com/office/officeart/2008/layout/HorizontalMultiLevelHierarchy"/>
    <dgm:cxn modelId="{3ACB6A44-B403-1644-89D4-686A4592E2C1}" type="presParOf" srcId="{2B411F99-B670-4D52-AADB-39608A61BAF0}" destId="{906B961A-EECC-4E4F-B506-5ACD9CA32BBF}" srcOrd="3" destOrd="0" presId="urn:microsoft.com/office/officeart/2008/layout/HorizontalMultiLevelHierarchy"/>
    <dgm:cxn modelId="{7499E6DD-E3B4-C943-9E62-4DBC749D3B6D}" type="presParOf" srcId="{906B961A-EECC-4E4F-B506-5ACD9CA32BBF}" destId="{A03572AE-3274-42E7-8CD8-22E0F858D4A5}" srcOrd="0" destOrd="0" presId="urn:microsoft.com/office/officeart/2008/layout/HorizontalMultiLevelHierarchy"/>
    <dgm:cxn modelId="{C1622BE3-5519-FD43-B51D-048216DC8B2C}" type="presParOf" srcId="{906B961A-EECC-4E4F-B506-5ACD9CA32BBF}" destId="{0D5B405E-ACC1-410B-A8BE-8AC1BD82D38A}" srcOrd="1" destOrd="0" presId="urn:microsoft.com/office/officeart/2008/layout/HorizontalMultiLevelHierarchy"/>
    <dgm:cxn modelId="{F6C1AA21-5959-6D4B-809D-91CEB79C5852}" type="presParOf" srcId="{840A092A-D8A9-45AF-B093-3C5BBD304DAF}" destId="{0EA45110-587C-4F74-B703-F43B17B40B73}" srcOrd="2" destOrd="0" presId="urn:microsoft.com/office/officeart/2008/layout/HorizontalMultiLevelHierarchy"/>
    <dgm:cxn modelId="{EC550732-9F22-9F4B-8DD0-8661313C4558}" type="presParOf" srcId="{0EA45110-587C-4F74-B703-F43B17B40B73}" destId="{4CEC896A-FF0A-44FF-A310-83733C5C7773}" srcOrd="0" destOrd="0" presId="urn:microsoft.com/office/officeart/2008/layout/HorizontalMultiLevelHierarchy"/>
    <dgm:cxn modelId="{B1696264-900C-424B-A15D-2B33829C41E4}" type="presParOf" srcId="{840A092A-D8A9-45AF-B093-3C5BBD304DAF}" destId="{849769B0-4F7D-446B-B8A3-C02975944771}" srcOrd="3" destOrd="0" presId="urn:microsoft.com/office/officeart/2008/layout/HorizontalMultiLevelHierarchy"/>
    <dgm:cxn modelId="{DE4C2658-29BA-A243-A795-F2662969F8E5}" type="presParOf" srcId="{849769B0-4F7D-446B-B8A3-C02975944771}" destId="{419271C4-C441-4DC5-8B8B-8124E6132A37}" srcOrd="0" destOrd="0" presId="urn:microsoft.com/office/officeart/2008/layout/HorizontalMultiLevelHierarchy"/>
    <dgm:cxn modelId="{B444A86A-5019-8943-AB06-1237B4E4EB82}" type="presParOf" srcId="{849769B0-4F7D-446B-B8A3-C02975944771}" destId="{596BB8A8-E55A-4D8C-96EC-8C7F735E1FB1}" srcOrd="1" destOrd="0" presId="urn:microsoft.com/office/officeart/2008/layout/HorizontalMultiLevelHierarchy"/>
    <dgm:cxn modelId="{882B9BA8-DE95-4649-9576-2E62CE4EF164}" type="presParOf" srcId="{596BB8A8-E55A-4D8C-96EC-8C7F735E1FB1}" destId="{A6D47A2F-63F3-2D41-925F-65ED5FB327DB}" srcOrd="0" destOrd="0" presId="urn:microsoft.com/office/officeart/2008/layout/HorizontalMultiLevelHierarchy"/>
    <dgm:cxn modelId="{A9F217CC-01F3-3F42-B507-B0D3B55D8E3D}" type="presParOf" srcId="{A6D47A2F-63F3-2D41-925F-65ED5FB327DB}" destId="{F383C022-6F6D-DF49-97CC-48AD460362A1}" srcOrd="0" destOrd="0" presId="urn:microsoft.com/office/officeart/2008/layout/HorizontalMultiLevelHierarchy"/>
    <dgm:cxn modelId="{1334508D-C4EF-C74D-A747-E323A44E60C6}" type="presParOf" srcId="{596BB8A8-E55A-4D8C-96EC-8C7F735E1FB1}" destId="{8F16C003-84A7-E243-A113-D2EE32518CF8}" srcOrd="1" destOrd="0" presId="urn:microsoft.com/office/officeart/2008/layout/HorizontalMultiLevelHierarchy"/>
    <dgm:cxn modelId="{E92822CF-46F9-5241-828D-DED6D26A1823}" type="presParOf" srcId="{8F16C003-84A7-E243-A113-D2EE32518CF8}" destId="{91810389-4AD9-894E-8A69-6A543A75E1F3}" srcOrd="0" destOrd="0" presId="urn:microsoft.com/office/officeart/2008/layout/HorizontalMultiLevelHierarchy"/>
    <dgm:cxn modelId="{EB282828-9B19-BC45-B0C7-97B94EAB2E3A}" type="presParOf" srcId="{8F16C003-84A7-E243-A113-D2EE32518CF8}" destId="{7EDF2B37-FD62-7447-8F7E-56AC4CA67EED}" srcOrd="1" destOrd="0" presId="urn:microsoft.com/office/officeart/2008/layout/HorizontalMultiLevelHierarchy"/>
    <dgm:cxn modelId="{AFD20D5E-7C03-E841-AAFC-D6BD121C3ED2}" type="presParOf" srcId="{596BB8A8-E55A-4D8C-96EC-8C7F735E1FB1}" destId="{06A8A3EA-80B8-4936-A519-81CBD20C3511}" srcOrd="2" destOrd="0" presId="urn:microsoft.com/office/officeart/2008/layout/HorizontalMultiLevelHierarchy"/>
    <dgm:cxn modelId="{3C86FA04-AF62-2449-AF70-1A243F323C7C}" type="presParOf" srcId="{06A8A3EA-80B8-4936-A519-81CBD20C3511}" destId="{7D78C446-682C-441B-B5EE-E87B83394352}" srcOrd="0" destOrd="0" presId="urn:microsoft.com/office/officeart/2008/layout/HorizontalMultiLevelHierarchy"/>
    <dgm:cxn modelId="{0A4764A5-AD78-CC4F-B5CD-3D1D37481E52}" type="presParOf" srcId="{596BB8A8-E55A-4D8C-96EC-8C7F735E1FB1}" destId="{F4E669E7-AA95-4A2F-BE6E-55CF007958BB}" srcOrd="3" destOrd="0" presId="urn:microsoft.com/office/officeart/2008/layout/HorizontalMultiLevelHierarchy"/>
    <dgm:cxn modelId="{2688DEB3-0B82-4340-8449-CA6A39010C31}" type="presParOf" srcId="{F4E669E7-AA95-4A2F-BE6E-55CF007958BB}" destId="{F7D8371D-8647-432F-8E9E-E6F870411559}" srcOrd="0" destOrd="0" presId="urn:microsoft.com/office/officeart/2008/layout/HorizontalMultiLevelHierarchy"/>
    <dgm:cxn modelId="{546A826A-E22C-AF43-A38D-F23ED1F79741}" type="presParOf" srcId="{F4E669E7-AA95-4A2F-BE6E-55CF007958BB}" destId="{C3AE8EB5-8B9F-4C2D-98E7-C52C0B59F00B}" srcOrd="1" destOrd="0" presId="urn:microsoft.com/office/officeart/2008/layout/HorizontalMultiLevelHierarchy"/>
    <dgm:cxn modelId="{FD7FB823-AC5C-3747-904A-3A1CBC19D77D}" type="presParOf" srcId="{596BB8A8-E55A-4D8C-96EC-8C7F735E1FB1}" destId="{67532DB5-2F2F-44E1-B54D-A396CFFF5328}" srcOrd="4" destOrd="0" presId="urn:microsoft.com/office/officeart/2008/layout/HorizontalMultiLevelHierarchy"/>
    <dgm:cxn modelId="{2A5FF1BC-804B-4A4D-B83E-9747480BB93C}" type="presParOf" srcId="{67532DB5-2F2F-44E1-B54D-A396CFFF5328}" destId="{247DC20F-DAF0-48FA-9392-8FC54C5AC555}" srcOrd="0" destOrd="0" presId="urn:microsoft.com/office/officeart/2008/layout/HorizontalMultiLevelHierarchy"/>
    <dgm:cxn modelId="{F8400914-038D-D242-ADA3-020C1560BD3C}" type="presParOf" srcId="{596BB8A8-E55A-4D8C-96EC-8C7F735E1FB1}" destId="{3B63E950-5554-492F-A16B-AE468A3B509D}" srcOrd="5" destOrd="0" presId="urn:microsoft.com/office/officeart/2008/layout/HorizontalMultiLevelHierarchy"/>
    <dgm:cxn modelId="{B2E29CF5-64C9-664B-BFBE-B4A9B1D182EF}" type="presParOf" srcId="{3B63E950-5554-492F-A16B-AE468A3B509D}" destId="{450A5B32-0AF4-4318-A315-9F6A5EA2E2F1}" srcOrd="0" destOrd="0" presId="urn:microsoft.com/office/officeart/2008/layout/HorizontalMultiLevelHierarchy"/>
    <dgm:cxn modelId="{6464FBAA-4E77-3945-983F-1D7651BB30E7}" type="presParOf" srcId="{3B63E950-5554-492F-A16B-AE468A3B509D}" destId="{E1386737-3D64-4A25-A9C2-51A71DC0E1C8}" srcOrd="1" destOrd="0" presId="urn:microsoft.com/office/officeart/2008/layout/HorizontalMultiLevelHierarchy"/>
    <dgm:cxn modelId="{8DD43985-4406-0642-A65D-33E52AB76013}" type="presParOf" srcId="{596BB8A8-E55A-4D8C-96EC-8C7F735E1FB1}" destId="{0529E0C0-A95E-46AA-89E7-C2815FA10B11}" srcOrd="6" destOrd="0" presId="urn:microsoft.com/office/officeart/2008/layout/HorizontalMultiLevelHierarchy"/>
    <dgm:cxn modelId="{2277FB98-392A-DF4A-87A6-0A4A3F74FB55}" type="presParOf" srcId="{0529E0C0-A95E-46AA-89E7-C2815FA10B11}" destId="{0A8B84CD-4A46-4A2F-A859-7D88654E17E0}" srcOrd="0" destOrd="0" presId="urn:microsoft.com/office/officeart/2008/layout/HorizontalMultiLevelHierarchy"/>
    <dgm:cxn modelId="{A9DB39FD-9532-E44D-B0D4-FC2C0F915644}" type="presParOf" srcId="{596BB8A8-E55A-4D8C-96EC-8C7F735E1FB1}" destId="{FFA3802B-3DE4-481E-96DD-ED4B2989C919}" srcOrd="7" destOrd="0" presId="urn:microsoft.com/office/officeart/2008/layout/HorizontalMultiLevelHierarchy"/>
    <dgm:cxn modelId="{5C2D7B9F-0AD9-BE48-B778-6A9553ADE7F2}" type="presParOf" srcId="{FFA3802B-3DE4-481E-96DD-ED4B2989C919}" destId="{AE582A2C-5180-4FD7-B74F-83E4DCF97548}" srcOrd="0" destOrd="0" presId="urn:microsoft.com/office/officeart/2008/layout/HorizontalMultiLevelHierarchy"/>
    <dgm:cxn modelId="{56738890-DC2C-F647-ACB6-36B869CEC732}" type="presParOf" srcId="{FFA3802B-3DE4-481E-96DD-ED4B2989C919}" destId="{36916140-0EFD-4E89-97F7-70E4F236407A}" srcOrd="1" destOrd="0" presId="urn:microsoft.com/office/officeart/2008/layout/HorizontalMultiLevelHierarchy"/>
    <dgm:cxn modelId="{3B47639C-E812-4946-91FA-A39E95F14FAA}" type="presParOf" srcId="{596BB8A8-E55A-4D8C-96EC-8C7F735E1FB1}" destId="{90445F7E-2313-2A4B-9FE8-CF0420508A0E}" srcOrd="8" destOrd="0" presId="urn:microsoft.com/office/officeart/2008/layout/HorizontalMultiLevelHierarchy"/>
    <dgm:cxn modelId="{C56176CB-0E00-4447-8502-30312FF1A2A4}" type="presParOf" srcId="{90445F7E-2313-2A4B-9FE8-CF0420508A0E}" destId="{44C5D5CF-E606-3440-BC1E-A6BA00112190}" srcOrd="0" destOrd="0" presId="urn:microsoft.com/office/officeart/2008/layout/HorizontalMultiLevelHierarchy"/>
    <dgm:cxn modelId="{A6A5CEE7-A262-C34F-993C-029B0B133B04}" type="presParOf" srcId="{596BB8A8-E55A-4D8C-96EC-8C7F735E1FB1}" destId="{50CD9FD5-B453-CA45-9A9C-48BF45FBC65E}" srcOrd="9" destOrd="0" presId="urn:microsoft.com/office/officeart/2008/layout/HorizontalMultiLevelHierarchy"/>
    <dgm:cxn modelId="{5ABB5972-5AB1-E044-AB24-E97B3F03FE9D}" type="presParOf" srcId="{50CD9FD5-B453-CA45-9A9C-48BF45FBC65E}" destId="{27AA998D-50B0-9340-AB93-3C7601299C47}" srcOrd="0" destOrd="0" presId="urn:microsoft.com/office/officeart/2008/layout/HorizontalMultiLevelHierarchy"/>
    <dgm:cxn modelId="{2BE88E91-D2D7-4A4C-9167-D1B7905769CF}" type="presParOf" srcId="{50CD9FD5-B453-CA45-9A9C-48BF45FBC65E}" destId="{18B826C1-EEAA-B54E-90DB-3C353A91690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F2D4B-7574-4921-ACC7-DD4EAF6F3419}" type="doc">
      <dgm:prSet loTypeId="urn:microsoft.com/office/officeart/2008/layout/HorizontalMultiLevelHierarchy" loCatId="hierarchy" qsTypeId="urn:microsoft.com/office/officeart/2005/8/quickstyle/simple1" qsCatId="simple" csTypeId="urn:microsoft.com/office/officeart/2005/8/colors/accent1_1" csCatId="accent1" phldr="1"/>
      <dgm:spPr/>
      <dgm:t>
        <a:bodyPr/>
        <a:lstStyle/>
        <a:p>
          <a:endParaRPr lang="es-MX"/>
        </a:p>
      </dgm:t>
    </dgm:pt>
    <dgm:pt modelId="{599C151D-5E73-4DF8-ADC1-3B3284630824}">
      <dgm:prSet phldrT="[Texto]"/>
      <dgm:spPr>
        <a:ln>
          <a:solidFill>
            <a:srgbClr val="7030A0"/>
          </a:solidFill>
        </a:ln>
      </dgm:spPr>
      <dgm:t>
        <a:bodyPr/>
        <a:lstStyle/>
        <a:p>
          <a:pPr>
            <a:buFont typeface="+mj-lt"/>
            <a:buNone/>
          </a:pPr>
          <a:r>
            <a:rPr lang="en-US" dirty="0"/>
            <a:t>COPs by GMP reports</a:t>
          </a:r>
          <a:endParaRPr lang="es-MX" dirty="0"/>
        </a:p>
      </dgm:t>
    </dgm:pt>
    <dgm:pt modelId="{B9C260EC-42E0-4EE6-BEED-DDF5945D20ED}" type="parTrans" cxnId="{42B7BB08-7C30-42EB-815B-97A48584ED57}">
      <dgm:prSet/>
      <dgm:spPr/>
      <dgm:t>
        <a:bodyPr/>
        <a:lstStyle/>
        <a:p>
          <a:endParaRPr lang="es-MX"/>
        </a:p>
      </dgm:t>
    </dgm:pt>
    <dgm:pt modelId="{68036825-DA36-4000-94E6-098BC46422A5}" type="sibTrans" cxnId="{42B7BB08-7C30-42EB-815B-97A48584ED57}">
      <dgm:prSet/>
      <dgm:spPr/>
      <dgm:t>
        <a:bodyPr/>
        <a:lstStyle/>
        <a:p>
          <a:endParaRPr lang="es-MX"/>
        </a:p>
      </dgm:t>
    </dgm:pt>
    <dgm:pt modelId="{3C946CA6-7FAC-44A3-B227-1046DCAF1417}">
      <dgm:prSet phldrT="[Texto]" custT="1"/>
      <dgm:spPr/>
      <dgm:t>
        <a:bodyPr/>
        <a:lstStyle/>
        <a:p>
          <a:r>
            <a:rPr lang="en-US" sz="3000" dirty="0"/>
            <a:t>Communication of results</a:t>
          </a:r>
          <a:endParaRPr lang="es-MX" sz="3000" dirty="0"/>
        </a:p>
      </dgm:t>
    </dgm:pt>
    <dgm:pt modelId="{4CB2CD86-8053-4796-8A09-23CE5B1533C1}" type="parTrans" cxnId="{BB3B587F-6312-434B-8AC1-EDD683B1A530}">
      <dgm:prSet/>
      <dgm:spPr/>
      <dgm:t>
        <a:bodyPr/>
        <a:lstStyle/>
        <a:p>
          <a:endParaRPr lang="es-MX"/>
        </a:p>
      </dgm:t>
    </dgm:pt>
    <dgm:pt modelId="{64BEB1A9-0BC6-4607-A16C-F774317CE029}" type="sibTrans" cxnId="{BB3B587F-6312-434B-8AC1-EDD683B1A530}">
      <dgm:prSet/>
      <dgm:spPr/>
      <dgm:t>
        <a:bodyPr/>
        <a:lstStyle/>
        <a:p>
          <a:endParaRPr lang="es-MX"/>
        </a:p>
      </dgm:t>
    </dgm:pt>
    <dgm:pt modelId="{1DACB9DC-C297-4601-8336-B820175F35A3}">
      <dgm:prSet phldrT="[Texto]"/>
      <dgm:spPr>
        <a:ln>
          <a:solidFill>
            <a:srgbClr val="00B050"/>
          </a:solidFill>
        </a:ln>
      </dgm:spPr>
      <dgm:t>
        <a:bodyPr/>
        <a:lstStyle/>
        <a:p>
          <a:r>
            <a:rPr lang="en-US" dirty="0"/>
            <a:t>Countries with health issues</a:t>
          </a:r>
          <a:endParaRPr lang="es-MX" dirty="0"/>
        </a:p>
      </dgm:t>
    </dgm:pt>
    <dgm:pt modelId="{EDABE649-22E9-4B73-8E09-08C44A5E3872}" type="parTrans" cxnId="{3CC0E36C-ABFA-4B41-AAA3-FC8DA98A577B}">
      <dgm:prSet/>
      <dgm:spPr/>
      <dgm:t>
        <a:bodyPr/>
        <a:lstStyle/>
        <a:p>
          <a:endParaRPr lang="es-MX"/>
        </a:p>
      </dgm:t>
    </dgm:pt>
    <dgm:pt modelId="{4FBAF01A-D3D8-4B58-95F6-C61FA807AFE0}" type="sibTrans" cxnId="{3CC0E36C-ABFA-4B41-AAA3-FC8DA98A577B}">
      <dgm:prSet/>
      <dgm:spPr/>
      <dgm:t>
        <a:bodyPr/>
        <a:lstStyle/>
        <a:p>
          <a:endParaRPr lang="es-MX"/>
        </a:p>
      </dgm:t>
    </dgm:pt>
    <dgm:pt modelId="{5A1615DD-B727-44A7-B3B9-AD166B63ADB7}">
      <dgm:prSet phldrT="[Texto]"/>
      <dgm:spPr>
        <a:ln>
          <a:solidFill>
            <a:srgbClr val="00B050"/>
          </a:solidFill>
        </a:ln>
      </dgm:spPr>
      <dgm:t>
        <a:bodyPr/>
        <a:lstStyle/>
        <a:p>
          <a:r>
            <a:rPr lang="en-US" dirty="0"/>
            <a:t>Countries with high ambient concentrations</a:t>
          </a:r>
          <a:endParaRPr lang="es-MX" dirty="0"/>
        </a:p>
      </dgm:t>
    </dgm:pt>
    <dgm:pt modelId="{0D4E67EE-8DE9-4A34-896A-A17E0FE8F06A}" type="parTrans" cxnId="{3BFFB255-1478-4128-82F5-C9E29C7CA144}">
      <dgm:prSet/>
      <dgm:spPr/>
      <dgm:t>
        <a:bodyPr/>
        <a:lstStyle/>
        <a:p>
          <a:endParaRPr lang="es-MX"/>
        </a:p>
      </dgm:t>
    </dgm:pt>
    <dgm:pt modelId="{E4127DAD-8075-437E-97F4-2DFFC56C2F45}" type="sibTrans" cxnId="{3BFFB255-1478-4128-82F5-C9E29C7CA144}">
      <dgm:prSet/>
      <dgm:spPr/>
      <dgm:t>
        <a:bodyPr/>
        <a:lstStyle/>
        <a:p>
          <a:endParaRPr lang="es-MX"/>
        </a:p>
      </dgm:t>
    </dgm:pt>
    <dgm:pt modelId="{4516F6DB-BFDC-4835-89AC-E8356A336FCB}">
      <dgm:prSet phldrT="[Texto]"/>
      <dgm:spPr>
        <a:ln>
          <a:solidFill>
            <a:srgbClr val="00B050"/>
          </a:solidFill>
        </a:ln>
      </dgm:spPr>
      <dgm:t>
        <a:bodyPr/>
        <a:lstStyle/>
        <a:p>
          <a:r>
            <a:rPr lang="en-US" dirty="0"/>
            <a:t>Donors</a:t>
          </a:r>
          <a:endParaRPr lang="es-MX" dirty="0"/>
        </a:p>
      </dgm:t>
    </dgm:pt>
    <dgm:pt modelId="{2998E985-D443-4F06-A1A6-8782B72540B6}" type="parTrans" cxnId="{91448DE6-1D28-4BD8-8684-892F468AB571}">
      <dgm:prSet/>
      <dgm:spPr/>
      <dgm:t>
        <a:bodyPr/>
        <a:lstStyle/>
        <a:p>
          <a:endParaRPr lang="es-MX"/>
        </a:p>
      </dgm:t>
    </dgm:pt>
    <dgm:pt modelId="{85D02256-C834-4C52-9046-8B0082F118EE}" type="sibTrans" cxnId="{91448DE6-1D28-4BD8-8684-892F468AB571}">
      <dgm:prSet/>
      <dgm:spPr/>
      <dgm:t>
        <a:bodyPr/>
        <a:lstStyle/>
        <a:p>
          <a:endParaRPr lang="es-MX"/>
        </a:p>
      </dgm:t>
    </dgm:pt>
    <dgm:pt modelId="{3941FAA4-ECFE-4AB9-8A55-10C9808A2865}">
      <dgm:prSet phldrT="[Texto]"/>
      <dgm:spPr>
        <a:ln>
          <a:solidFill>
            <a:srgbClr val="00B050"/>
          </a:solidFill>
        </a:ln>
      </dgm:spPr>
      <dgm:t>
        <a:bodyPr/>
        <a:lstStyle/>
        <a:p>
          <a:r>
            <a:rPr lang="en-US" dirty="0"/>
            <a:t>Stakeholders</a:t>
          </a:r>
          <a:endParaRPr lang="es-MX" dirty="0"/>
        </a:p>
      </dgm:t>
    </dgm:pt>
    <dgm:pt modelId="{FDEF59AD-D00F-49B8-8641-8F4EE1A3ED02}" type="parTrans" cxnId="{F80468DB-D376-4245-BC16-ACC35E6CD132}">
      <dgm:prSet/>
      <dgm:spPr/>
      <dgm:t>
        <a:bodyPr/>
        <a:lstStyle/>
        <a:p>
          <a:endParaRPr lang="es-MX"/>
        </a:p>
      </dgm:t>
    </dgm:pt>
    <dgm:pt modelId="{3B1D98F6-6D56-43AA-9658-2E20BD8BB82A}" type="sibTrans" cxnId="{F80468DB-D376-4245-BC16-ACC35E6CD132}">
      <dgm:prSet/>
      <dgm:spPr/>
      <dgm:t>
        <a:bodyPr/>
        <a:lstStyle/>
        <a:p>
          <a:endParaRPr lang="es-MX"/>
        </a:p>
      </dgm:t>
    </dgm:pt>
    <dgm:pt modelId="{119E667D-50D4-754D-AC88-05E0E3E47B72}">
      <dgm:prSet phldrT="[Texto]"/>
      <dgm:spPr>
        <a:ln>
          <a:solidFill>
            <a:srgbClr val="00B050"/>
          </a:solidFill>
        </a:ln>
      </dgm:spPr>
      <dgm:t>
        <a:bodyPr/>
        <a:lstStyle/>
        <a:p>
          <a:pPr>
            <a:buFont typeface="+mj-lt"/>
            <a:buNone/>
          </a:pPr>
          <a:r>
            <a:rPr lang="es-MX" dirty="0"/>
            <a:t>Potential communications</a:t>
          </a:r>
        </a:p>
      </dgm:t>
    </dgm:pt>
    <dgm:pt modelId="{EE57FDB0-927B-244E-88C8-B86E0713FA5A}" type="parTrans" cxnId="{7FA1227B-CC4A-554E-B8AE-E2AC0CDF9A84}">
      <dgm:prSet/>
      <dgm:spPr/>
      <dgm:t>
        <a:bodyPr/>
        <a:lstStyle/>
        <a:p>
          <a:endParaRPr lang="es-ES_tradnl"/>
        </a:p>
      </dgm:t>
    </dgm:pt>
    <dgm:pt modelId="{A2ABEF33-B031-584F-B5DB-04AE96CD9291}" type="sibTrans" cxnId="{7FA1227B-CC4A-554E-B8AE-E2AC0CDF9A84}">
      <dgm:prSet/>
      <dgm:spPr/>
      <dgm:t>
        <a:bodyPr/>
        <a:lstStyle/>
        <a:p>
          <a:endParaRPr lang="es-ES_tradnl"/>
        </a:p>
      </dgm:t>
    </dgm:pt>
    <dgm:pt modelId="{28066670-672A-4889-8AF5-25AFECE3ECB7}" type="pres">
      <dgm:prSet presAssocID="{3C3F2D4B-7574-4921-ACC7-DD4EAF6F3419}" presName="Name0" presStyleCnt="0">
        <dgm:presLayoutVars>
          <dgm:chPref val="1"/>
          <dgm:dir/>
          <dgm:animOne val="branch"/>
          <dgm:animLvl val="lvl"/>
          <dgm:resizeHandles val="exact"/>
        </dgm:presLayoutVars>
      </dgm:prSet>
      <dgm:spPr/>
      <dgm:t>
        <a:bodyPr/>
        <a:lstStyle/>
        <a:p>
          <a:endParaRPr lang="en-US"/>
        </a:p>
      </dgm:t>
    </dgm:pt>
    <dgm:pt modelId="{B39AB96B-AED7-4831-9EB3-16045788CC73}" type="pres">
      <dgm:prSet presAssocID="{3C946CA6-7FAC-44A3-B227-1046DCAF1417}" presName="root1" presStyleCnt="0"/>
      <dgm:spPr/>
    </dgm:pt>
    <dgm:pt modelId="{9EFEBDD7-D0A9-464B-A4B9-046A3277B7BA}" type="pres">
      <dgm:prSet presAssocID="{3C946CA6-7FAC-44A3-B227-1046DCAF1417}" presName="LevelOneTextNode" presStyleLbl="node0" presStyleIdx="0" presStyleCnt="1" custScaleX="183854" custScaleY="157362" custLinFactNeighborX="-96413" custLinFactNeighborY="235">
        <dgm:presLayoutVars>
          <dgm:chPref val="3"/>
        </dgm:presLayoutVars>
      </dgm:prSet>
      <dgm:spPr/>
      <dgm:t>
        <a:bodyPr/>
        <a:lstStyle/>
        <a:p>
          <a:endParaRPr lang="en-US"/>
        </a:p>
      </dgm:t>
    </dgm:pt>
    <dgm:pt modelId="{840A092A-D8A9-45AF-B093-3C5BBD304DAF}" type="pres">
      <dgm:prSet presAssocID="{3C946CA6-7FAC-44A3-B227-1046DCAF1417}" presName="level2hierChild" presStyleCnt="0"/>
      <dgm:spPr/>
    </dgm:pt>
    <dgm:pt modelId="{EEADE06D-EE2F-4928-BA1E-2214BCEB8CDE}" type="pres">
      <dgm:prSet presAssocID="{B9C260EC-42E0-4EE6-BEED-DDF5945D20ED}" presName="conn2-1" presStyleLbl="parChTrans1D2" presStyleIdx="0" presStyleCnt="2"/>
      <dgm:spPr/>
      <dgm:t>
        <a:bodyPr/>
        <a:lstStyle/>
        <a:p>
          <a:endParaRPr lang="en-US"/>
        </a:p>
      </dgm:t>
    </dgm:pt>
    <dgm:pt modelId="{5DA238BB-0978-47E2-8C24-91EFEF481AFA}" type="pres">
      <dgm:prSet presAssocID="{B9C260EC-42E0-4EE6-BEED-DDF5945D20ED}" presName="connTx" presStyleLbl="parChTrans1D2" presStyleIdx="0" presStyleCnt="2"/>
      <dgm:spPr/>
      <dgm:t>
        <a:bodyPr/>
        <a:lstStyle/>
        <a:p>
          <a:endParaRPr lang="en-US"/>
        </a:p>
      </dgm:t>
    </dgm:pt>
    <dgm:pt modelId="{2255692B-D3FD-4424-ADB8-95493F0DC622}" type="pres">
      <dgm:prSet presAssocID="{599C151D-5E73-4DF8-ADC1-3B3284630824}" presName="root2" presStyleCnt="0"/>
      <dgm:spPr/>
    </dgm:pt>
    <dgm:pt modelId="{9FCA432B-004A-4A41-8FF4-787C39B5D8BE}" type="pres">
      <dgm:prSet presAssocID="{599C151D-5E73-4DF8-ADC1-3B3284630824}" presName="LevelTwoTextNode" presStyleLbl="node2" presStyleIdx="0" presStyleCnt="2">
        <dgm:presLayoutVars>
          <dgm:chPref val="3"/>
        </dgm:presLayoutVars>
      </dgm:prSet>
      <dgm:spPr/>
      <dgm:t>
        <a:bodyPr/>
        <a:lstStyle/>
        <a:p>
          <a:endParaRPr lang="en-US"/>
        </a:p>
      </dgm:t>
    </dgm:pt>
    <dgm:pt modelId="{2B411F99-B670-4D52-AADB-39608A61BAF0}" type="pres">
      <dgm:prSet presAssocID="{599C151D-5E73-4DF8-ADC1-3B3284630824}" presName="level3hierChild" presStyleCnt="0"/>
      <dgm:spPr/>
    </dgm:pt>
    <dgm:pt modelId="{FB77CAA7-5E1E-8740-9351-B9303BF95F93}" type="pres">
      <dgm:prSet presAssocID="{EE57FDB0-927B-244E-88C8-B86E0713FA5A}" presName="conn2-1" presStyleLbl="parChTrans1D2" presStyleIdx="1" presStyleCnt="2"/>
      <dgm:spPr/>
      <dgm:t>
        <a:bodyPr/>
        <a:lstStyle/>
        <a:p>
          <a:endParaRPr lang="en-US"/>
        </a:p>
      </dgm:t>
    </dgm:pt>
    <dgm:pt modelId="{3FC757C9-D5D4-B346-90AE-B2234BC10D98}" type="pres">
      <dgm:prSet presAssocID="{EE57FDB0-927B-244E-88C8-B86E0713FA5A}" presName="connTx" presStyleLbl="parChTrans1D2" presStyleIdx="1" presStyleCnt="2"/>
      <dgm:spPr/>
      <dgm:t>
        <a:bodyPr/>
        <a:lstStyle/>
        <a:p>
          <a:endParaRPr lang="en-US"/>
        </a:p>
      </dgm:t>
    </dgm:pt>
    <dgm:pt modelId="{4C4C6612-F973-A746-A84D-6545BC649F63}" type="pres">
      <dgm:prSet presAssocID="{119E667D-50D4-754D-AC88-05E0E3E47B72}" presName="root2" presStyleCnt="0"/>
      <dgm:spPr/>
    </dgm:pt>
    <dgm:pt modelId="{EA8C02B2-923C-9140-98A3-7D98415D1763}" type="pres">
      <dgm:prSet presAssocID="{119E667D-50D4-754D-AC88-05E0E3E47B72}" presName="LevelTwoTextNode" presStyleLbl="node2" presStyleIdx="1" presStyleCnt="2">
        <dgm:presLayoutVars>
          <dgm:chPref val="3"/>
        </dgm:presLayoutVars>
      </dgm:prSet>
      <dgm:spPr/>
      <dgm:t>
        <a:bodyPr/>
        <a:lstStyle/>
        <a:p>
          <a:endParaRPr lang="en-US"/>
        </a:p>
      </dgm:t>
    </dgm:pt>
    <dgm:pt modelId="{84E83B01-BF70-BA4F-A652-C40E6B5E04AF}" type="pres">
      <dgm:prSet presAssocID="{119E667D-50D4-754D-AC88-05E0E3E47B72}" presName="level3hierChild" presStyleCnt="0"/>
      <dgm:spPr/>
    </dgm:pt>
    <dgm:pt modelId="{0EA45110-587C-4F74-B703-F43B17B40B73}" type="pres">
      <dgm:prSet presAssocID="{EDABE649-22E9-4B73-8E09-08C44A5E3872}" presName="conn2-1" presStyleLbl="parChTrans1D3" presStyleIdx="0" presStyleCnt="4"/>
      <dgm:spPr/>
      <dgm:t>
        <a:bodyPr/>
        <a:lstStyle/>
        <a:p>
          <a:endParaRPr lang="en-US"/>
        </a:p>
      </dgm:t>
    </dgm:pt>
    <dgm:pt modelId="{4CEC896A-FF0A-44FF-A310-83733C5C7773}" type="pres">
      <dgm:prSet presAssocID="{EDABE649-22E9-4B73-8E09-08C44A5E3872}" presName="connTx" presStyleLbl="parChTrans1D3" presStyleIdx="0" presStyleCnt="4"/>
      <dgm:spPr/>
      <dgm:t>
        <a:bodyPr/>
        <a:lstStyle/>
        <a:p>
          <a:endParaRPr lang="en-US"/>
        </a:p>
      </dgm:t>
    </dgm:pt>
    <dgm:pt modelId="{849769B0-4F7D-446B-B8A3-C02975944771}" type="pres">
      <dgm:prSet presAssocID="{1DACB9DC-C297-4601-8336-B820175F35A3}" presName="root2" presStyleCnt="0"/>
      <dgm:spPr/>
    </dgm:pt>
    <dgm:pt modelId="{419271C4-C441-4DC5-8B8B-8124E6132A37}" type="pres">
      <dgm:prSet presAssocID="{1DACB9DC-C297-4601-8336-B820175F35A3}" presName="LevelTwoTextNode" presStyleLbl="node3" presStyleIdx="0" presStyleCnt="4">
        <dgm:presLayoutVars>
          <dgm:chPref val="3"/>
        </dgm:presLayoutVars>
      </dgm:prSet>
      <dgm:spPr/>
      <dgm:t>
        <a:bodyPr/>
        <a:lstStyle/>
        <a:p>
          <a:endParaRPr lang="en-US"/>
        </a:p>
      </dgm:t>
    </dgm:pt>
    <dgm:pt modelId="{596BB8A8-E55A-4D8C-96EC-8C7F735E1FB1}" type="pres">
      <dgm:prSet presAssocID="{1DACB9DC-C297-4601-8336-B820175F35A3}" presName="level3hierChild" presStyleCnt="0"/>
      <dgm:spPr/>
    </dgm:pt>
    <dgm:pt modelId="{06A8A3EA-80B8-4936-A519-81CBD20C3511}" type="pres">
      <dgm:prSet presAssocID="{0D4E67EE-8DE9-4A34-896A-A17E0FE8F06A}" presName="conn2-1" presStyleLbl="parChTrans1D3" presStyleIdx="1" presStyleCnt="4"/>
      <dgm:spPr/>
      <dgm:t>
        <a:bodyPr/>
        <a:lstStyle/>
        <a:p>
          <a:endParaRPr lang="en-US"/>
        </a:p>
      </dgm:t>
    </dgm:pt>
    <dgm:pt modelId="{7D78C446-682C-441B-B5EE-E87B83394352}" type="pres">
      <dgm:prSet presAssocID="{0D4E67EE-8DE9-4A34-896A-A17E0FE8F06A}" presName="connTx" presStyleLbl="parChTrans1D3" presStyleIdx="1" presStyleCnt="4"/>
      <dgm:spPr/>
      <dgm:t>
        <a:bodyPr/>
        <a:lstStyle/>
        <a:p>
          <a:endParaRPr lang="en-US"/>
        </a:p>
      </dgm:t>
    </dgm:pt>
    <dgm:pt modelId="{F4E669E7-AA95-4A2F-BE6E-55CF007958BB}" type="pres">
      <dgm:prSet presAssocID="{5A1615DD-B727-44A7-B3B9-AD166B63ADB7}" presName="root2" presStyleCnt="0"/>
      <dgm:spPr/>
    </dgm:pt>
    <dgm:pt modelId="{F7D8371D-8647-432F-8E9E-E6F870411559}" type="pres">
      <dgm:prSet presAssocID="{5A1615DD-B727-44A7-B3B9-AD166B63ADB7}" presName="LevelTwoTextNode" presStyleLbl="node3" presStyleIdx="1" presStyleCnt="4">
        <dgm:presLayoutVars>
          <dgm:chPref val="3"/>
        </dgm:presLayoutVars>
      </dgm:prSet>
      <dgm:spPr/>
      <dgm:t>
        <a:bodyPr/>
        <a:lstStyle/>
        <a:p>
          <a:endParaRPr lang="en-US"/>
        </a:p>
      </dgm:t>
    </dgm:pt>
    <dgm:pt modelId="{C3AE8EB5-8B9F-4C2D-98E7-C52C0B59F00B}" type="pres">
      <dgm:prSet presAssocID="{5A1615DD-B727-44A7-B3B9-AD166B63ADB7}" presName="level3hierChild" presStyleCnt="0"/>
      <dgm:spPr/>
    </dgm:pt>
    <dgm:pt modelId="{67532DB5-2F2F-44E1-B54D-A396CFFF5328}" type="pres">
      <dgm:prSet presAssocID="{2998E985-D443-4F06-A1A6-8782B72540B6}" presName="conn2-1" presStyleLbl="parChTrans1D3" presStyleIdx="2" presStyleCnt="4"/>
      <dgm:spPr/>
      <dgm:t>
        <a:bodyPr/>
        <a:lstStyle/>
        <a:p>
          <a:endParaRPr lang="en-US"/>
        </a:p>
      </dgm:t>
    </dgm:pt>
    <dgm:pt modelId="{247DC20F-DAF0-48FA-9392-8FC54C5AC555}" type="pres">
      <dgm:prSet presAssocID="{2998E985-D443-4F06-A1A6-8782B72540B6}" presName="connTx" presStyleLbl="parChTrans1D3" presStyleIdx="2" presStyleCnt="4"/>
      <dgm:spPr/>
      <dgm:t>
        <a:bodyPr/>
        <a:lstStyle/>
        <a:p>
          <a:endParaRPr lang="en-US"/>
        </a:p>
      </dgm:t>
    </dgm:pt>
    <dgm:pt modelId="{3B63E950-5554-492F-A16B-AE468A3B509D}" type="pres">
      <dgm:prSet presAssocID="{4516F6DB-BFDC-4835-89AC-E8356A336FCB}" presName="root2" presStyleCnt="0"/>
      <dgm:spPr/>
    </dgm:pt>
    <dgm:pt modelId="{450A5B32-0AF4-4318-A315-9F6A5EA2E2F1}" type="pres">
      <dgm:prSet presAssocID="{4516F6DB-BFDC-4835-89AC-E8356A336FCB}" presName="LevelTwoTextNode" presStyleLbl="node3" presStyleIdx="2" presStyleCnt="4">
        <dgm:presLayoutVars>
          <dgm:chPref val="3"/>
        </dgm:presLayoutVars>
      </dgm:prSet>
      <dgm:spPr/>
      <dgm:t>
        <a:bodyPr/>
        <a:lstStyle/>
        <a:p>
          <a:endParaRPr lang="en-US"/>
        </a:p>
      </dgm:t>
    </dgm:pt>
    <dgm:pt modelId="{E1386737-3D64-4A25-A9C2-51A71DC0E1C8}" type="pres">
      <dgm:prSet presAssocID="{4516F6DB-BFDC-4835-89AC-E8356A336FCB}" presName="level3hierChild" presStyleCnt="0"/>
      <dgm:spPr/>
    </dgm:pt>
    <dgm:pt modelId="{0529E0C0-A95E-46AA-89E7-C2815FA10B11}" type="pres">
      <dgm:prSet presAssocID="{FDEF59AD-D00F-49B8-8641-8F4EE1A3ED02}" presName="conn2-1" presStyleLbl="parChTrans1D3" presStyleIdx="3" presStyleCnt="4"/>
      <dgm:spPr/>
      <dgm:t>
        <a:bodyPr/>
        <a:lstStyle/>
        <a:p>
          <a:endParaRPr lang="en-US"/>
        </a:p>
      </dgm:t>
    </dgm:pt>
    <dgm:pt modelId="{0A8B84CD-4A46-4A2F-A859-7D88654E17E0}" type="pres">
      <dgm:prSet presAssocID="{FDEF59AD-D00F-49B8-8641-8F4EE1A3ED02}" presName="connTx" presStyleLbl="parChTrans1D3" presStyleIdx="3" presStyleCnt="4"/>
      <dgm:spPr/>
      <dgm:t>
        <a:bodyPr/>
        <a:lstStyle/>
        <a:p>
          <a:endParaRPr lang="en-US"/>
        </a:p>
      </dgm:t>
    </dgm:pt>
    <dgm:pt modelId="{FFA3802B-3DE4-481E-96DD-ED4B2989C919}" type="pres">
      <dgm:prSet presAssocID="{3941FAA4-ECFE-4AB9-8A55-10C9808A2865}" presName="root2" presStyleCnt="0"/>
      <dgm:spPr/>
    </dgm:pt>
    <dgm:pt modelId="{AE582A2C-5180-4FD7-B74F-83E4DCF97548}" type="pres">
      <dgm:prSet presAssocID="{3941FAA4-ECFE-4AB9-8A55-10C9808A2865}" presName="LevelTwoTextNode" presStyleLbl="node3" presStyleIdx="3" presStyleCnt="4">
        <dgm:presLayoutVars>
          <dgm:chPref val="3"/>
        </dgm:presLayoutVars>
      </dgm:prSet>
      <dgm:spPr/>
      <dgm:t>
        <a:bodyPr/>
        <a:lstStyle/>
        <a:p>
          <a:endParaRPr lang="en-US"/>
        </a:p>
      </dgm:t>
    </dgm:pt>
    <dgm:pt modelId="{36916140-0EFD-4E89-97F7-70E4F236407A}" type="pres">
      <dgm:prSet presAssocID="{3941FAA4-ECFE-4AB9-8A55-10C9808A2865}" presName="level3hierChild" presStyleCnt="0"/>
      <dgm:spPr/>
    </dgm:pt>
  </dgm:ptLst>
  <dgm:cxnLst>
    <dgm:cxn modelId="{42B7BB08-7C30-42EB-815B-97A48584ED57}" srcId="{3C946CA6-7FAC-44A3-B227-1046DCAF1417}" destId="{599C151D-5E73-4DF8-ADC1-3B3284630824}" srcOrd="0" destOrd="0" parTransId="{B9C260EC-42E0-4EE6-BEED-DDF5945D20ED}" sibTransId="{68036825-DA36-4000-94E6-098BC46422A5}"/>
    <dgm:cxn modelId="{B3DA4B53-7CC8-0D48-93DB-7752AB13A792}" type="presOf" srcId="{3941FAA4-ECFE-4AB9-8A55-10C9808A2865}" destId="{AE582A2C-5180-4FD7-B74F-83E4DCF97548}" srcOrd="0" destOrd="0" presId="urn:microsoft.com/office/officeart/2008/layout/HorizontalMultiLevelHierarchy"/>
    <dgm:cxn modelId="{0A83D0A7-6CCE-5C47-BD45-5D004BE2FF83}" type="presOf" srcId="{FDEF59AD-D00F-49B8-8641-8F4EE1A3ED02}" destId="{0A8B84CD-4A46-4A2F-A859-7D88654E17E0}" srcOrd="1" destOrd="0" presId="urn:microsoft.com/office/officeart/2008/layout/HorizontalMultiLevelHierarchy"/>
    <dgm:cxn modelId="{90214C8D-7B40-BB45-8668-615CAF923776}" type="presOf" srcId="{B9C260EC-42E0-4EE6-BEED-DDF5945D20ED}" destId="{EEADE06D-EE2F-4928-BA1E-2214BCEB8CDE}" srcOrd="0" destOrd="0" presId="urn:microsoft.com/office/officeart/2008/layout/HorizontalMultiLevelHierarchy"/>
    <dgm:cxn modelId="{3CC0E36C-ABFA-4B41-AAA3-FC8DA98A577B}" srcId="{119E667D-50D4-754D-AC88-05E0E3E47B72}" destId="{1DACB9DC-C297-4601-8336-B820175F35A3}" srcOrd="0" destOrd="0" parTransId="{EDABE649-22E9-4B73-8E09-08C44A5E3872}" sibTransId="{4FBAF01A-D3D8-4B58-95F6-C61FA807AFE0}"/>
    <dgm:cxn modelId="{A61EA5A7-16CB-5B46-87E3-4D092D63A955}" type="presOf" srcId="{0D4E67EE-8DE9-4A34-896A-A17E0FE8F06A}" destId="{7D78C446-682C-441B-B5EE-E87B83394352}" srcOrd="1" destOrd="0" presId="urn:microsoft.com/office/officeart/2008/layout/HorizontalMultiLevelHierarchy"/>
    <dgm:cxn modelId="{A0B6D229-8848-FB4A-AD94-66C97804D023}" type="presOf" srcId="{1DACB9DC-C297-4601-8336-B820175F35A3}" destId="{419271C4-C441-4DC5-8B8B-8124E6132A37}" srcOrd="0" destOrd="0" presId="urn:microsoft.com/office/officeart/2008/layout/HorizontalMultiLevelHierarchy"/>
    <dgm:cxn modelId="{BC3E8E8E-984E-734D-8490-C7D17217D96E}" type="presOf" srcId="{2998E985-D443-4F06-A1A6-8782B72540B6}" destId="{247DC20F-DAF0-48FA-9392-8FC54C5AC555}" srcOrd="1" destOrd="0" presId="urn:microsoft.com/office/officeart/2008/layout/HorizontalMultiLevelHierarchy"/>
    <dgm:cxn modelId="{7C2E3398-67BC-304A-8A8E-45BBE2E11063}" type="presOf" srcId="{5A1615DD-B727-44A7-B3B9-AD166B63ADB7}" destId="{F7D8371D-8647-432F-8E9E-E6F870411559}" srcOrd="0" destOrd="0" presId="urn:microsoft.com/office/officeart/2008/layout/HorizontalMultiLevelHierarchy"/>
    <dgm:cxn modelId="{328B5F04-BD55-E646-BF68-6913D2224522}" type="presOf" srcId="{3C946CA6-7FAC-44A3-B227-1046DCAF1417}" destId="{9EFEBDD7-D0A9-464B-A4B9-046A3277B7BA}" srcOrd="0" destOrd="0" presId="urn:microsoft.com/office/officeart/2008/layout/HorizontalMultiLevelHierarchy"/>
    <dgm:cxn modelId="{BB3B587F-6312-434B-8AC1-EDD683B1A530}" srcId="{3C3F2D4B-7574-4921-ACC7-DD4EAF6F3419}" destId="{3C946CA6-7FAC-44A3-B227-1046DCAF1417}" srcOrd="0" destOrd="0" parTransId="{4CB2CD86-8053-4796-8A09-23CE5B1533C1}" sibTransId="{64BEB1A9-0BC6-4607-A16C-F774317CE029}"/>
    <dgm:cxn modelId="{DB82A1F7-8A5C-D44E-B49C-BFF889D75EB2}" type="presOf" srcId="{4516F6DB-BFDC-4835-89AC-E8356A336FCB}" destId="{450A5B32-0AF4-4318-A315-9F6A5EA2E2F1}" srcOrd="0" destOrd="0" presId="urn:microsoft.com/office/officeart/2008/layout/HorizontalMultiLevelHierarchy"/>
    <dgm:cxn modelId="{039801D6-53B0-8C40-BEB3-481E4951284E}" type="presOf" srcId="{3C3F2D4B-7574-4921-ACC7-DD4EAF6F3419}" destId="{28066670-672A-4889-8AF5-25AFECE3ECB7}" srcOrd="0" destOrd="0" presId="urn:microsoft.com/office/officeart/2008/layout/HorizontalMultiLevelHierarchy"/>
    <dgm:cxn modelId="{6EF90B68-D4D1-FE43-81EF-36B710995100}" type="presOf" srcId="{EE57FDB0-927B-244E-88C8-B86E0713FA5A}" destId="{3FC757C9-D5D4-B346-90AE-B2234BC10D98}" srcOrd="1" destOrd="0" presId="urn:microsoft.com/office/officeart/2008/layout/HorizontalMultiLevelHierarchy"/>
    <dgm:cxn modelId="{D3D6A7D8-A19F-B94C-8DB0-254FD1790EF8}" type="presOf" srcId="{2998E985-D443-4F06-A1A6-8782B72540B6}" destId="{67532DB5-2F2F-44E1-B54D-A396CFFF5328}" srcOrd="0" destOrd="0" presId="urn:microsoft.com/office/officeart/2008/layout/HorizontalMultiLevelHierarchy"/>
    <dgm:cxn modelId="{655831C4-FC59-5F4A-9B9B-DC2B4B866DB3}" type="presOf" srcId="{EDABE649-22E9-4B73-8E09-08C44A5E3872}" destId="{4CEC896A-FF0A-44FF-A310-83733C5C7773}" srcOrd="1" destOrd="0" presId="urn:microsoft.com/office/officeart/2008/layout/HorizontalMultiLevelHierarchy"/>
    <dgm:cxn modelId="{CE9AC192-631B-314C-B2D8-1C0FDEF31913}" type="presOf" srcId="{EDABE649-22E9-4B73-8E09-08C44A5E3872}" destId="{0EA45110-587C-4F74-B703-F43B17B40B73}" srcOrd="0" destOrd="0" presId="urn:microsoft.com/office/officeart/2008/layout/HorizontalMultiLevelHierarchy"/>
    <dgm:cxn modelId="{D72EBCEA-3942-344F-B60C-B16B48330A9C}" type="presOf" srcId="{119E667D-50D4-754D-AC88-05E0E3E47B72}" destId="{EA8C02B2-923C-9140-98A3-7D98415D1763}" srcOrd="0" destOrd="0" presId="urn:microsoft.com/office/officeart/2008/layout/HorizontalMultiLevelHierarchy"/>
    <dgm:cxn modelId="{DC6EB7B8-BA12-DB45-856C-7FBB0630B659}" type="presOf" srcId="{0D4E67EE-8DE9-4A34-896A-A17E0FE8F06A}" destId="{06A8A3EA-80B8-4936-A519-81CBD20C3511}" srcOrd="0" destOrd="0" presId="urn:microsoft.com/office/officeart/2008/layout/HorizontalMultiLevelHierarchy"/>
    <dgm:cxn modelId="{F80468DB-D376-4245-BC16-ACC35E6CD132}" srcId="{119E667D-50D4-754D-AC88-05E0E3E47B72}" destId="{3941FAA4-ECFE-4AB9-8A55-10C9808A2865}" srcOrd="3" destOrd="0" parTransId="{FDEF59AD-D00F-49B8-8641-8F4EE1A3ED02}" sibTransId="{3B1D98F6-6D56-43AA-9658-2E20BD8BB82A}"/>
    <dgm:cxn modelId="{D8D98A2F-8870-BB4C-96C7-B92FB0921F6B}" type="presOf" srcId="{599C151D-5E73-4DF8-ADC1-3B3284630824}" destId="{9FCA432B-004A-4A41-8FF4-787C39B5D8BE}" srcOrd="0" destOrd="0" presId="urn:microsoft.com/office/officeart/2008/layout/HorizontalMultiLevelHierarchy"/>
    <dgm:cxn modelId="{7FA1227B-CC4A-554E-B8AE-E2AC0CDF9A84}" srcId="{3C946CA6-7FAC-44A3-B227-1046DCAF1417}" destId="{119E667D-50D4-754D-AC88-05E0E3E47B72}" srcOrd="1" destOrd="0" parTransId="{EE57FDB0-927B-244E-88C8-B86E0713FA5A}" sibTransId="{A2ABEF33-B031-584F-B5DB-04AE96CD9291}"/>
    <dgm:cxn modelId="{4C842275-68A5-384B-BFCF-02F70FA371FE}" type="presOf" srcId="{B9C260EC-42E0-4EE6-BEED-DDF5945D20ED}" destId="{5DA238BB-0978-47E2-8C24-91EFEF481AFA}" srcOrd="1" destOrd="0" presId="urn:microsoft.com/office/officeart/2008/layout/HorizontalMultiLevelHierarchy"/>
    <dgm:cxn modelId="{8A74B83F-B172-5142-908A-9B6AAB638DE3}" type="presOf" srcId="{FDEF59AD-D00F-49B8-8641-8F4EE1A3ED02}" destId="{0529E0C0-A95E-46AA-89E7-C2815FA10B11}" srcOrd="0" destOrd="0" presId="urn:microsoft.com/office/officeart/2008/layout/HorizontalMultiLevelHierarchy"/>
    <dgm:cxn modelId="{91448DE6-1D28-4BD8-8684-892F468AB571}" srcId="{119E667D-50D4-754D-AC88-05E0E3E47B72}" destId="{4516F6DB-BFDC-4835-89AC-E8356A336FCB}" srcOrd="2" destOrd="0" parTransId="{2998E985-D443-4F06-A1A6-8782B72540B6}" sibTransId="{85D02256-C834-4C52-9046-8B0082F118EE}"/>
    <dgm:cxn modelId="{3BFFB255-1478-4128-82F5-C9E29C7CA144}" srcId="{119E667D-50D4-754D-AC88-05E0E3E47B72}" destId="{5A1615DD-B727-44A7-B3B9-AD166B63ADB7}" srcOrd="1" destOrd="0" parTransId="{0D4E67EE-8DE9-4A34-896A-A17E0FE8F06A}" sibTransId="{E4127DAD-8075-437E-97F4-2DFFC56C2F45}"/>
    <dgm:cxn modelId="{EC222BC1-1E93-D34A-A655-6C29C50D071E}" type="presOf" srcId="{EE57FDB0-927B-244E-88C8-B86E0713FA5A}" destId="{FB77CAA7-5E1E-8740-9351-B9303BF95F93}" srcOrd="0" destOrd="0" presId="urn:microsoft.com/office/officeart/2008/layout/HorizontalMultiLevelHierarchy"/>
    <dgm:cxn modelId="{7AC1C7E2-D5A8-134E-B6E7-00163F7C49E9}" type="presParOf" srcId="{28066670-672A-4889-8AF5-25AFECE3ECB7}" destId="{B39AB96B-AED7-4831-9EB3-16045788CC73}" srcOrd="0" destOrd="0" presId="urn:microsoft.com/office/officeart/2008/layout/HorizontalMultiLevelHierarchy"/>
    <dgm:cxn modelId="{4D8EAF56-41EB-AE42-9E0F-0EE3A8AD9AED}" type="presParOf" srcId="{B39AB96B-AED7-4831-9EB3-16045788CC73}" destId="{9EFEBDD7-D0A9-464B-A4B9-046A3277B7BA}" srcOrd="0" destOrd="0" presId="urn:microsoft.com/office/officeart/2008/layout/HorizontalMultiLevelHierarchy"/>
    <dgm:cxn modelId="{0A8CCA55-00B1-1C40-9BDE-89483650E263}" type="presParOf" srcId="{B39AB96B-AED7-4831-9EB3-16045788CC73}" destId="{840A092A-D8A9-45AF-B093-3C5BBD304DAF}" srcOrd="1" destOrd="0" presId="urn:microsoft.com/office/officeart/2008/layout/HorizontalMultiLevelHierarchy"/>
    <dgm:cxn modelId="{6B174154-C081-D24D-A472-F4B75CE43AB9}" type="presParOf" srcId="{840A092A-D8A9-45AF-B093-3C5BBD304DAF}" destId="{EEADE06D-EE2F-4928-BA1E-2214BCEB8CDE}" srcOrd="0" destOrd="0" presId="urn:microsoft.com/office/officeart/2008/layout/HorizontalMultiLevelHierarchy"/>
    <dgm:cxn modelId="{678F7387-3703-D941-9A82-E600E5CB2C63}" type="presParOf" srcId="{EEADE06D-EE2F-4928-BA1E-2214BCEB8CDE}" destId="{5DA238BB-0978-47E2-8C24-91EFEF481AFA}" srcOrd="0" destOrd="0" presId="urn:microsoft.com/office/officeart/2008/layout/HorizontalMultiLevelHierarchy"/>
    <dgm:cxn modelId="{58587C32-1D63-AC4D-82FE-4F92CE020F21}" type="presParOf" srcId="{840A092A-D8A9-45AF-B093-3C5BBD304DAF}" destId="{2255692B-D3FD-4424-ADB8-95493F0DC622}" srcOrd="1" destOrd="0" presId="urn:microsoft.com/office/officeart/2008/layout/HorizontalMultiLevelHierarchy"/>
    <dgm:cxn modelId="{12FB9202-2B52-914F-A119-D286CECD3809}" type="presParOf" srcId="{2255692B-D3FD-4424-ADB8-95493F0DC622}" destId="{9FCA432B-004A-4A41-8FF4-787C39B5D8BE}" srcOrd="0" destOrd="0" presId="urn:microsoft.com/office/officeart/2008/layout/HorizontalMultiLevelHierarchy"/>
    <dgm:cxn modelId="{5DC53510-C263-5C4C-8B2D-4633DFB7654B}" type="presParOf" srcId="{2255692B-D3FD-4424-ADB8-95493F0DC622}" destId="{2B411F99-B670-4D52-AADB-39608A61BAF0}" srcOrd="1" destOrd="0" presId="urn:microsoft.com/office/officeart/2008/layout/HorizontalMultiLevelHierarchy"/>
    <dgm:cxn modelId="{D02179BE-2FC8-5B43-93C0-139B5D4E6075}" type="presParOf" srcId="{840A092A-D8A9-45AF-B093-3C5BBD304DAF}" destId="{FB77CAA7-5E1E-8740-9351-B9303BF95F93}" srcOrd="2" destOrd="0" presId="urn:microsoft.com/office/officeart/2008/layout/HorizontalMultiLevelHierarchy"/>
    <dgm:cxn modelId="{0ABF8652-D870-414D-99B9-EEE8A799D8C6}" type="presParOf" srcId="{FB77CAA7-5E1E-8740-9351-B9303BF95F93}" destId="{3FC757C9-D5D4-B346-90AE-B2234BC10D98}" srcOrd="0" destOrd="0" presId="urn:microsoft.com/office/officeart/2008/layout/HorizontalMultiLevelHierarchy"/>
    <dgm:cxn modelId="{A1C727FC-C222-C74E-A9B0-E965ABD0712F}" type="presParOf" srcId="{840A092A-D8A9-45AF-B093-3C5BBD304DAF}" destId="{4C4C6612-F973-A746-A84D-6545BC649F63}" srcOrd="3" destOrd="0" presId="urn:microsoft.com/office/officeart/2008/layout/HorizontalMultiLevelHierarchy"/>
    <dgm:cxn modelId="{52743E8A-45F3-754A-BC91-30E5A89E626B}" type="presParOf" srcId="{4C4C6612-F973-A746-A84D-6545BC649F63}" destId="{EA8C02B2-923C-9140-98A3-7D98415D1763}" srcOrd="0" destOrd="0" presId="urn:microsoft.com/office/officeart/2008/layout/HorizontalMultiLevelHierarchy"/>
    <dgm:cxn modelId="{D8E62A68-59F3-094C-93F0-A2514F8AC71D}" type="presParOf" srcId="{4C4C6612-F973-A746-A84D-6545BC649F63}" destId="{84E83B01-BF70-BA4F-A652-C40E6B5E04AF}" srcOrd="1" destOrd="0" presId="urn:microsoft.com/office/officeart/2008/layout/HorizontalMultiLevelHierarchy"/>
    <dgm:cxn modelId="{4A6DFFD0-ACF1-C546-B372-8F3A336A7930}" type="presParOf" srcId="{84E83B01-BF70-BA4F-A652-C40E6B5E04AF}" destId="{0EA45110-587C-4F74-B703-F43B17B40B73}" srcOrd="0" destOrd="0" presId="urn:microsoft.com/office/officeart/2008/layout/HorizontalMultiLevelHierarchy"/>
    <dgm:cxn modelId="{363AA21D-E0E9-E84C-8F00-197A669A7408}" type="presParOf" srcId="{0EA45110-587C-4F74-B703-F43B17B40B73}" destId="{4CEC896A-FF0A-44FF-A310-83733C5C7773}" srcOrd="0" destOrd="0" presId="urn:microsoft.com/office/officeart/2008/layout/HorizontalMultiLevelHierarchy"/>
    <dgm:cxn modelId="{67F844A8-3839-4047-A9C6-E840A363764C}" type="presParOf" srcId="{84E83B01-BF70-BA4F-A652-C40E6B5E04AF}" destId="{849769B0-4F7D-446B-B8A3-C02975944771}" srcOrd="1" destOrd="0" presId="urn:microsoft.com/office/officeart/2008/layout/HorizontalMultiLevelHierarchy"/>
    <dgm:cxn modelId="{F94B99C6-5497-E449-A845-5912977C29CE}" type="presParOf" srcId="{849769B0-4F7D-446B-B8A3-C02975944771}" destId="{419271C4-C441-4DC5-8B8B-8124E6132A37}" srcOrd="0" destOrd="0" presId="urn:microsoft.com/office/officeart/2008/layout/HorizontalMultiLevelHierarchy"/>
    <dgm:cxn modelId="{2702822C-0981-8848-9435-8A9FE323ECCB}" type="presParOf" srcId="{849769B0-4F7D-446B-B8A3-C02975944771}" destId="{596BB8A8-E55A-4D8C-96EC-8C7F735E1FB1}" srcOrd="1" destOrd="0" presId="urn:microsoft.com/office/officeart/2008/layout/HorizontalMultiLevelHierarchy"/>
    <dgm:cxn modelId="{16475465-5EAA-9240-9FCE-39B6A630FA86}" type="presParOf" srcId="{84E83B01-BF70-BA4F-A652-C40E6B5E04AF}" destId="{06A8A3EA-80B8-4936-A519-81CBD20C3511}" srcOrd="2" destOrd="0" presId="urn:microsoft.com/office/officeart/2008/layout/HorizontalMultiLevelHierarchy"/>
    <dgm:cxn modelId="{296FDEAF-1894-D543-8FF9-DD8793A9D39A}" type="presParOf" srcId="{06A8A3EA-80B8-4936-A519-81CBD20C3511}" destId="{7D78C446-682C-441B-B5EE-E87B83394352}" srcOrd="0" destOrd="0" presId="urn:microsoft.com/office/officeart/2008/layout/HorizontalMultiLevelHierarchy"/>
    <dgm:cxn modelId="{812D9F2F-CD43-2D44-BE0E-7E047DCF2B15}" type="presParOf" srcId="{84E83B01-BF70-BA4F-A652-C40E6B5E04AF}" destId="{F4E669E7-AA95-4A2F-BE6E-55CF007958BB}" srcOrd="3" destOrd="0" presId="urn:microsoft.com/office/officeart/2008/layout/HorizontalMultiLevelHierarchy"/>
    <dgm:cxn modelId="{763513DB-7C19-2243-A5C3-2680CE61DDFE}" type="presParOf" srcId="{F4E669E7-AA95-4A2F-BE6E-55CF007958BB}" destId="{F7D8371D-8647-432F-8E9E-E6F870411559}" srcOrd="0" destOrd="0" presId="urn:microsoft.com/office/officeart/2008/layout/HorizontalMultiLevelHierarchy"/>
    <dgm:cxn modelId="{D6C649A3-C908-1349-B38E-D3C9DB3A9B60}" type="presParOf" srcId="{F4E669E7-AA95-4A2F-BE6E-55CF007958BB}" destId="{C3AE8EB5-8B9F-4C2D-98E7-C52C0B59F00B}" srcOrd="1" destOrd="0" presId="urn:microsoft.com/office/officeart/2008/layout/HorizontalMultiLevelHierarchy"/>
    <dgm:cxn modelId="{ECA91F26-DA13-5C41-80CD-E3144FCA5ED9}" type="presParOf" srcId="{84E83B01-BF70-BA4F-A652-C40E6B5E04AF}" destId="{67532DB5-2F2F-44E1-B54D-A396CFFF5328}" srcOrd="4" destOrd="0" presId="urn:microsoft.com/office/officeart/2008/layout/HorizontalMultiLevelHierarchy"/>
    <dgm:cxn modelId="{08E83022-08AD-1845-A7FB-1948E3588E01}" type="presParOf" srcId="{67532DB5-2F2F-44E1-B54D-A396CFFF5328}" destId="{247DC20F-DAF0-48FA-9392-8FC54C5AC555}" srcOrd="0" destOrd="0" presId="urn:microsoft.com/office/officeart/2008/layout/HorizontalMultiLevelHierarchy"/>
    <dgm:cxn modelId="{B8D7F69E-F665-A14C-A0FD-5EBADC003282}" type="presParOf" srcId="{84E83B01-BF70-BA4F-A652-C40E6B5E04AF}" destId="{3B63E950-5554-492F-A16B-AE468A3B509D}" srcOrd="5" destOrd="0" presId="urn:microsoft.com/office/officeart/2008/layout/HorizontalMultiLevelHierarchy"/>
    <dgm:cxn modelId="{40A77894-67F3-1F4C-81AC-DA00A0A40942}" type="presParOf" srcId="{3B63E950-5554-492F-A16B-AE468A3B509D}" destId="{450A5B32-0AF4-4318-A315-9F6A5EA2E2F1}" srcOrd="0" destOrd="0" presId="urn:microsoft.com/office/officeart/2008/layout/HorizontalMultiLevelHierarchy"/>
    <dgm:cxn modelId="{CE82A41B-69D6-5A43-A427-37F63341EAF5}" type="presParOf" srcId="{3B63E950-5554-492F-A16B-AE468A3B509D}" destId="{E1386737-3D64-4A25-A9C2-51A71DC0E1C8}" srcOrd="1" destOrd="0" presId="urn:microsoft.com/office/officeart/2008/layout/HorizontalMultiLevelHierarchy"/>
    <dgm:cxn modelId="{71F3FEAD-71EF-9E4D-BD80-FCEA6F031537}" type="presParOf" srcId="{84E83B01-BF70-BA4F-A652-C40E6B5E04AF}" destId="{0529E0C0-A95E-46AA-89E7-C2815FA10B11}" srcOrd="6" destOrd="0" presId="urn:microsoft.com/office/officeart/2008/layout/HorizontalMultiLevelHierarchy"/>
    <dgm:cxn modelId="{B2B5ACA8-C91A-7D4B-B4EE-2816585F7614}" type="presParOf" srcId="{0529E0C0-A95E-46AA-89E7-C2815FA10B11}" destId="{0A8B84CD-4A46-4A2F-A859-7D88654E17E0}" srcOrd="0" destOrd="0" presId="urn:microsoft.com/office/officeart/2008/layout/HorizontalMultiLevelHierarchy"/>
    <dgm:cxn modelId="{574390CA-2A8B-C144-A771-78366EFE99F3}" type="presParOf" srcId="{84E83B01-BF70-BA4F-A652-C40E6B5E04AF}" destId="{FFA3802B-3DE4-481E-96DD-ED4B2989C919}" srcOrd="7" destOrd="0" presId="urn:microsoft.com/office/officeart/2008/layout/HorizontalMultiLevelHierarchy"/>
    <dgm:cxn modelId="{F6931133-5D8C-A844-81AA-C751FF94050D}" type="presParOf" srcId="{FFA3802B-3DE4-481E-96DD-ED4B2989C919}" destId="{AE582A2C-5180-4FD7-B74F-83E4DCF97548}" srcOrd="0" destOrd="0" presId="urn:microsoft.com/office/officeart/2008/layout/HorizontalMultiLevelHierarchy"/>
    <dgm:cxn modelId="{9846A315-3FAF-FE43-8309-93258C346B85}" type="presParOf" srcId="{FFA3802B-3DE4-481E-96DD-ED4B2989C919}" destId="{36916140-0EFD-4E89-97F7-70E4F236407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29E5D-B2C7-5C4D-87A9-0056C9E9AC55}">
      <dsp:nvSpPr>
        <dsp:cNvPr id="0" name=""/>
        <dsp:cNvSpPr/>
      </dsp:nvSpPr>
      <dsp:spPr>
        <a:xfrm>
          <a:off x="3844366" y="2036683"/>
          <a:ext cx="2489279" cy="2489279"/>
        </a:xfrm>
        <a:prstGeom prst="gear9">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s-ES" sz="1000" kern="1200" dirty="0"/>
            <a:t>DATA PRODUCTION</a:t>
          </a:r>
        </a:p>
      </dsp:txBody>
      <dsp:txXfrm>
        <a:off x="4344822" y="2619785"/>
        <a:ext cx="1488367" cy="1279541"/>
      </dsp:txXfrm>
    </dsp:sp>
    <dsp:sp modelId="{513B9BBC-CB54-1D4D-B74C-EDEFBB2BFE17}">
      <dsp:nvSpPr>
        <dsp:cNvPr id="0" name=""/>
        <dsp:cNvSpPr/>
      </dsp:nvSpPr>
      <dsp:spPr>
        <a:xfrm>
          <a:off x="2459546" y="1529956"/>
          <a:ext cx="1810385" cy="1810385"/>
        </a:xfrm>
        <a:prstGeom prst="gear6">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MONITORING ACTIVITIES  </a:t>
          </a:r>
          <a:endParaRPr lang="es-ES" sz="1000" kern="1200" dirty="0"/>
        </a:p>
      </dsp:txBody>
      <dsp:txXfrm>
        <a:off x="2915316" y="1988481"/>
        <a:ext cx="898845" cy="893335"/>
      </dsp:txXfrm>
    </dsp:sp>
    <dsp:sp modelId="{D1FE90D7-33D5-5E4C-AAF7-90C11556D8AD}">
      <dsp:nvSpPr>
        <dsp:cNvPr id="0" name=""/>
        <dsp:cNvSpPr/>
      </dsp:nvSpPr>
      <dsp:spPr>
        <a:xfrm rot="20700000">
          <a:off x="3571007" y="309470"/>
          <a:ext cx="1773807" cy="1773807"/>
        </a:xfrm>
        <a:prstGeom prst="gear6">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COOPERATION ARRANGEMENTS</a:t>
          </a:r>
          <a:endParaRPr lang="es-ES" sz="1000" kern="1200" dirty="0"/>
        </a:p>
      </dsp:txBody>
      <dsp:txXfrm rot="-20700000">
        <a:off x="3960055" y="698519"/>
        <a:ext cx="995711" cy="995711"/>
      </dsp:txXfrm>
    </dsp:sp>
    <dsp:sp modelId="{A269CE2A-BCB4-1443-82A3-46AB8CBA5874}">
      <dsp:nvSpPr>
        <dsp:cNvPr id="0" name=""/>
        <dsp:cNvSpPr/>
      </dsp:nvSpPr>
      <dsp:spPr>
        <a:xfrm>
          <a:off x="3700746" y="1658974"/>
          <a:ext cx="3186277" cy="3186277"/>
        </a:xfrm>
        <a:prstGeom prst="circularArrow">
          <a:avLst>
            <a:gd name="adj1" fmla="val 4687"/>
            <a:gd name="adj2" fmla="val 299029"/>
            <a:gd name="adj3" fmla="val 2523572"/>
            <a:gd name="adj4" fmla="val 15845412"/>
            <a:gd name="adj5" fmla="val 5469"/>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B164025-9A00-054D-9675-A720586A4008}">
      <dsp:nvSpPr>
        <dsp:cNvPr id="0" name=""/>
        <dsp:cNvSpPr/>
      </dsp:nvSpPr>
      <dsp:spPr>
        <a:xfrm>
          <a:off x="2119577" y="1046315"/>
          <a:ext cx="2315030" cy="2315030"/>
        </a:xfrm>
        <a:prstGeom prst="leftCircularArrow">
          <a:avLst>
            <a:gd name="adj1" fmla="val 6452"/>
            <a:gd name="adj2" fmla="val 429999"/>
            <a:gd name="adj3" fmla="val 10489124"/>
            <a:gd name="adj4" fmla="val 14837806"/>
            <a:gd name="adj5" fmla="val 7527"/>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A10ED20-00DD-7542-9D4A-7FD97E8A4562}">
      <dsp:nvSpPr>
        <dsp:cNvPr id="0" name=""/>
        <dsp:cNvSpPr/>
      </dsp:nvSpPr>
      <dsp:spPr>
        <a:xfrm rot="6578793">
          <a:off x="3239835" y="5214"/>
          <a:ext cx="2496068" cy="2496068"/>
        </a:xfrm>
        <a:prstGeom prst="circularArrow">
          <a:avLst>
            <a:gd name="adj1" fmla="val 5984"/>
            <a:gd name="adj2" fmla="val 394124"/>
            <a:gd name="adj3" fmla="val 13313824"/>
            <a:gd name="adj4" fmla="val 10508221"/>
            <a:gd name="adj5" fmla="val 6981"/>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45F7E-2313-2A4B-9FE8-CF0420508A0E}">
      <dsp:nvSpPr>
        <dsp:cNvPr id="0" name=""/>
        <dsp:cNvSpPr/>
      </dsp:nvSpPr>
      <dsp:spPr>
        <a:xfrm>
          <a:off x="2448164" y="2884448"/>
          <a:ext cx="264446" cy="1007798"/>
        </a:xfrm>
        <a:custGeom>
          <a:avLst/>
          <a:gdLst/>
          <a:ahLst/>
          <a:cxnLst/>
          <a:rect l="0" t="0" r="0" b="0"/>
          <a:pathLst>
            <a:path>
              <a:moveTo>
                <a:pt x="0" y="0"/>
              </a:moveTo>
              <a:lnTo>
                <a:pt x="132223" y="0"/>
              </a:lnTo>
              <a:lnTo>
                <a:pt x="132223" y="1007798"/>
              </a:lnTo>
              <a:lnTo>
                <a:pt x="264446" y="100779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_tradnl" sz="500" kern="1200"/>
        </a:p>
      </dsp:txBody>
      <dsp:txXfrm>
        <a:off x="2554339" y="3362299"/>
        <a:ext cx="52095" cy="52095"/>
      </dsp:txXfrm>
    </dsp:sp>
    <dsp:sp modelId="{0529E0C0-A95E-46AA-89E7-C2815FA10B11}">
      <dsp:nvSpPr>
        <dsp:cNvPr id="0" name=""/>
        <dsp:cNvSpPr/>
      </dsp:nvSpPr>
      <dsp:spPr>
        <a:xfrm>
          <a:off x="2448164" y="2884448"/>
          <a:ext cx="264446" cy="503899"/>
        </a:xfrm>
        <a:custGeom>
          <a:avLst/>
          <a:gdLst/>
          <a:ahLst/>
          <a:cxnLst/>
          <a:rect l="0" t="0" r="0" b="0"/>
          <a:pathLst>
            <a:path>
              <a:moveTo>
                <a:pt x="0" y="0"/>
              </a:moveTo>
              <a:lnTo>
                <a:pt x="132223" y="0"/>
              </a:lnTo>
              <a:lnTo>
                <a:pt x="132223" y="503899"/>
              </a:lnTo>
              <a:lnTo>
                <a:pt x="264446" y="50389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66160" y="3122171"/>
        <a:ext cx="28453" cy="28453"/>
      </dsp:txXfrm>
    </dsp:sp>
    <dsp:sp modelId="{67532DB5-2F2F-44E1-B54D-A396CFFF5328}">
      <dsp:nvSpPr>
        <dsp:cNvPr id="0" name=""/>
        <dsp:cNvSpPr/>
      </dsp:nvSpPr>
      <dsp:spPr>
        <a:xfrm>
          <a:off x="2448164" y="2838728"/>
          <a:ext cx="264446" cy="91440"/>
        </a:xfrm>
        <a:custGeom>
          <a:avLst/>
          <a:gdLst/>
          <a:ahLst/>
          <a:cxnLst/>
          <a:rect l="0" t="0" r="0" b="0"/>
          <a:pathLst>
            <a:path>
              <a:moveTo>
                <a:pt x="0" y="45720"/>
              </a:moveTo>
              <a:lnTo>
                <a:pt x="264446"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73776" y="2877837"/>
        <a:ext cx="13222" cy="13222"/>
      </dsp:txXfrm>
    </dsp:sp>
    <dsp:sp modelId="{06A8A3EA-80B8-4936-A519-81CBD20C3511}">
      <dsp:nvSpPr>
        <dsp:cNvPr id="0" name=""/>
        <dsp:cNvSpPr/>
      </dsp:nvSpPr>
      <dsp:spPr>
        <a:xfrm>
          <a:off x="2448164" y="2380549"/>
          <a:ext cx="264446" cy="503899"/>
        </a:xfrm>
        <a:custGeom>
          <a:avLst/>
          <a:gdLst/>
          <a:ahLst/>
          <a:cxnLst/>
          <a:rect l="0" t="0" r="0" b="0"/>
          <a:pathLst>
            <a:path>
              <a:moveTo>
                <a:pt x="0" y="503899"/>
              </a:moveTo>
              <a:lnTo>
                <a:pt x="132223" y="503899"/>
              </a:lnTo>
              <a:lnTo>
                <a:pt x="132223" y="0"/>
              </a:lnTo>
              <a:lnTo>
                <a:pt x="26444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66160" y="2618271"/>
        <a:ext cx="28453" cy="28453"/>
      </dsp:txXfrm>
    </dsp:sp>
    <dsp:sp modelId="{A6D47A2F-63F3-2D41-925F-65ED5FB327DB}">
      <dsp:nvSpPr>
        <dsp:cNvPr id="0" name=""/>
        <dsp:cNvSpPr/>
      </dsp:nvSpPr>
      <dsp:spPr>
        <a:xfrm>
          <a:off x="2448164" y="1876649"/>
          <a:ext cx="264446" cy="1007798"/>
        </a:xfrm>
        <a:custGeom>
          <a:avLst/>
          <a:gdLst/>
          <a:ahLst/>
          <a:cxnLst/>
          <a:rect l="0" t="0" r="0" b="0"/>
          <a:pathLst>
            <a:path>
              <a:moveTo>
                <a:pt x="0" y="1007798"/>
              </a:moveTo>
              <a:lnTo>
                <a:pt x="132223" y="1007798"/>
              </a:lnTo>
              <a:lnTo>
                <a:pt x="132223" y="0"/>
              </a:lnTo>
              <a:lnTo>
                <a:pt x="26444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_tradnl" sz="500" kern="1200"/>
        </a:p>
      </dsp:txBody>
      <dsp:txXfrm>
        <a:off x="2554339" y="2354501"/>
        <a:ext cx="52095" cy="52095"/>
      </dsp:txXfrm>
    </dsp:sp>
    <dsp:sp modelId="{0EA45110-587C-4F74-B703-F43B17B40B73}">
      <dsp:nvSpPr>
        <dsp:cNvPr id="0" name=""/>
        <dsp:cNvSpPr/>
      </dsp:nvSpPr>
      <dsp:spPr>
        <a:xfrm>
          <a:off x="857729" y="2002624"/>
          <a:ext cx="268203" cy="881823"/>
        </a:xfrm>
        <a:custGeom>
          <a:avLst/>
          <a:gdLst/>
          <a:ahLst/>
          <a:cxnLst/>
          <a:rect l="0" t="0" r="0" b="0"/>
          <a:pathLst>
            <a:path>
              <a:moveTo>
                <a:pt x="0" y="0"/>
              </a:moveTo>
              <a:lnTo>
                <a:pt x="134101" y="0"/>
              </a:lnTo>
              <a:lnTo>
                <a:pt x="134101" y="881823"/>
              </a:lnTo>
              <a:lnTo>
                <a:pt x="268203" y="8818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968788" y="2420493"/>
        <a:ext cx="46085" cy="46085"/>
      </dsp:txXfrm>
    </dsp:sp>
    <dsp:sp modelId="{D8EF7A34-8565-45FD-AE8E-CC19E7198DAF}">
      <dsp:nvSpPr>
        <dsp:cNvPr id="0" name=""/>
        <dsp:cNvSpPr/>
      </dsp:nvSpPr>
      <dsp:spPr>
        <a:xfrm>
          <a:off x="2448164" y="1120800"/>
          <a:ext cx="264446" cy="251949"/>
        </a:xfrm>
        <a:custGeom>
          <a:avLst/>
          <a:gdLst/>
          <a:ahLst/>
          <a:cxnLst/>
          <a:rect l="0" t="0" r="0" b="0"/>
          <a:pathLst>
            <a:path>
              <a:moveTo>
                <a:pt x="0" y="0"/>
              </a:moveTo>
              <a:lnTo>
                <a:pt x="132223" y="0"/>
              </a:lnTo>
              <a:lnTo>
                <a:pt x="132223" y="251949"/>
              </a:lnTo>
              <a:lnTo>
                <a:pt x="264446" y="251949"/>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71256" y="1237644"/>
        <a:ext cx="18262" cy="18262"/>
      </dsp:txXfrm>
    </dsp:sp>
    <dsp:sp modelId="{E4D10EA3-A599-495F-B135-ED8D98A8CCDA}">
      <dsp:nvSpPr>
        <dsp:cNvPr id="0" name=""/>
        <dsp:cNvSpPr/>
      </dsp:nvSpPr>
      <dsp:spPr>
        <a:xfrm>
          <a:off x="2448164" y="868851"/>
          <a:ext cx="264446" cy="251949"/>
        </a:xfrm>
        <a:custGeom>
          <a:avLst/>
          <a:gdLst/>
          <a:ahLst/>
          <a:cxnLst/>
          <a:rect l="0" t="0" r="0" b="0"/>
          <a:pathLst>
            <a:path>
              <a:moveTo>
                <a:pt x="0" y="251949"/>
              </a:moveTo>
              <a:lnTo>
                <a:pt x="132223" y="251949"/>
              </a:lnTo>
              <a:lnTo>
                <a:pt x="132223" y="0"/>
              </a:lnTo>
              <a:lnTo>
                <a:pt x="26444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71256" y="985694"/>
        <a:ext cx="18262" cy="18262"/>
      </dsp:txXfrm>
    </dsp:sp>
    <dsp:sp modelId="{EEADE06D-EE2F-4928-BA1E-2214BCEB8CDE}">
      <dsp:nvSpPr>
        <dsp:cNvPr id="0" name=""/>
        <dsp:cNvSpPr/>
      </dsp:nvSpPr>
      <dsp:spPr>
        <a:xfrm>
          <a:off x="857729" y="1120800"/>
          <a:ext cx="268203" cy="881823"/>
        </a:xfrm>
        <a:custGeom>
          <a:avLst/>
          <a:gdLst/>
          <a:ahLst/>
          <a:cxnLst/>
          <a:rect l="0" t="0" r="0" b="0"/>
          <a:pathLst>
            <a:path>
              <a:moveTo>
                <a:pt x="0" y="881823"/>
              </a:moveTo>
              <a:lnTo>
                <a:pt x="134101" y="881823"/>
              </a:lnTo>
              <a:lnTo>
                <a:pt x="134101" y="0"/>
              </a:lnTo>
              <a:lnTo>
                <a:pt x="26820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968788" y="1538670"/>
        <a:ext cx="46085" cy="46085"/>
      </dsp:txXfrm>
    </dsp:sp>
    <dsp:sp modelId="{9EFEBDD7-D0A9-464B-A4B9-046A3277B7BA}">
      <dsp:nvSpPr>
        <dsp:cNvPr id="0" name=""/>
        <dsp:cNvSpPr/>
      </dsp:nvSpPr>
      <dsp:spPr>
        <a:xfrm rot="16200000">
          <a:off x="-1141603" y="1573760"/>
          <a:ext cx="3140936" cy="857729"/>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Information</a:t>
          </a:r>
          <a:r>
            <a:rPr lang="en-US" sz="4200" kern="1200" dirty="0"/>
            <a:t> </a:t>
          </a:r>
          <a:r>
            <a:rPr lang="en-US" sz="3000" kern="1200" dirty="0"/>
            <a:t>Usage</a:t>
          </a:r>
          <a:endParaRPr lang="es-MX" sz="3000" kern="1200"/>
        </a:p>
      </dsp:txBody>
      <dsp:txXfrm>
        <a:off x="-1141603" y="1573760"/>
        <a:ext cx="3140936" cy="857729"/>
      </dsp:txXfrm>
    </dsp:sp>
    <dsp:sp modelId="{9FCA432B-004A-4A41-8FF4-787C39B5D8BE}">
      <dsp:nvSpPr>
        <dsp:cNvPr id="0" name=""/>
        <dsp:cNvSpPr/>
      </dsp:nvSpPr>
      <dsp:spPr>
        <a:xfrm>
          <a:off x="1125932" y="919241"/>
          <a:ext cx="1322231" cy="403119"/>
        </a:xfrm>
        <a:prstGeom prst="rect">
          <a:avLst/>
        </a:prstGeom>
        <a:solidFill>
          <a:schemeClr val="lt1">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Font typeface="+mj-lt"/>
            <a:buNone/>
          </a:pPr>
          <a:r>
            <a:rPr lang="en-US" sz="1000" kern="1200" dirty="0"/>
            <a:t>Effectiveness evaluation</a:t>
          </a:r>
          <a:endParaRPr lang="es-MX" sz="1000" kern="1200" dirty="0"/>
        </a:p>
      </dsp:txBody>
      <dsp:txXfrm>
        <a:off x="1125932" y="919241"/>
        <a:ext cx="1322231" cy="403119"/>
      </dsp:txXfrm>
    </dsp:sp>
    <dsp:sp modelId="{3A6FF346-CBB8-4838-AD12-EA114C5472F1}">
      <dsp:nvSpPr>
        <dsp:cNvPr id="0" name=""/>
        <dsp:cNvSpPr/>
      </dsp:nvSpPr>
      <dsp:spPr>
        <a:xfrm>
          <a:off x="2712610" y="667291"/>
          <a:ext cx="1322231" cy="403119"/>
        </a:xfrm>
        <a:prstGeom prst="rect">
          <a:avLst/>
        </a:prstGeom>
        <a:solidFill>
          <a:schemeClr val="lt1">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Outcome Indicators</a:t>
          </a:r>
          <a:endParaRPr lang="es-MX" sz="1000" kern="1200"/>
        </a:p>
      </dsp:txBody>
      <dsp:txXfrm>
        <a:off x="2712610" y="667291"/>
        <a:ext cx="1322231" cy="403119"/>
      </dsp:txXfrm>
    </dsp:sp>
    <dsp:sp modelId="{A03572AE-3274-42E7-8CD8-22E0F858D4A5}">
      <dsp:nvSpPr>
        <dsp:cNvPr id="0" name=""/>
        <dsp:cNvSpPr/>
      </dsp:nvSpPr>
      <dsp:spPr>
        <a:xfrm>
          <a:off x="2712610" y="1171190"/>
          <a:ext cx="1322231" cy="403119"/>
        </a:xfrm>
        <a:prstGeom prst="rect">
          <a:avLst/>
        </a:prstGeom>
        <a:solidFill>
          <a:schemeClr val="lt1">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Process Indicators</a:t>
          </a:r>
          <a:endParaRPr lang="es-MX" sz="1000" kern="1200" dirty="0"/>
        </a:p>
      </dsp:txBody>
      <dsp:txXfrm>
        <a:off x="2712610" y="1171190"/>
        <a:ext cx="1322231" cy="403119"/>
      </dsp:txXfrm>
    </dsp:sp>
    <dsp:sp modelId="{419271C4-C441-4DC5-8B8B-8124E6132A37}">
      <dsp:nvSpPr>
        <dsp:cNvPr id="0" name=""/>
        <dsp:cNvSpPr/>
      </dsp:nvSpPr>
      <dsp:spPr>
        <a:xfrm>
          <a:off x="1125932" y="2682888"/>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a:t>Potential uses</a:t>
          </a:r>
        </a:p>
      </dsp:txBody>
      <dsp:txXfrm>
        <a:off x="1125932" y="2682888"/>
        <a:ext cx="1322231" cy="403119"/>
      </dsp:txXfrm>
    </dsp:sp>
    <dsp:sp modelId="{91810389-4AD9-894E-8A69-6A543A75E1F3}">
      <dsp:nvSpPr>
        <dsp:cNvPr id="0" name=""/>
        <dsp:cNvSpPr/>
      </dsp:nvSpPr>
      <dsp:spPr>
        <a:xfrm>
          <a:off x="2712610" y="1675090"/>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Health impacts/issues</a:t>
          </a:r>
          <a:endParaRPr lang="es-MX" sz="1000" kern="1200" dirty="0"/>
        </a:p>
      </dsp:txBody>
      <dsp:txXfrm>
        <a:off x="2712610" y="1675090"/>
        <a:ext cx="1322231" cy="403119"/>
      </dsp:txXfrm>
    </dsp:sp>
    <dsp:sp modelId="{F7D8371D-8647-432F-8E9E-E6F870411559}">
      <dsp:nvSpPr>
        <dsp:cNvPr id="0" name=""/>
        <dsp:cNvSpPr/>
      </dsp:nvSpPr>
      <dsp:spPr>
        <a:xfrm>
          <a:off x="2712610" y="2178989"/>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Sensitization of the countries/ stakeholders</a:t>
          </a:r>
          <a:endParaRPr lang="es-MX" sz="1000" kern="1200" dirty="0"/>
        </a:p>
      </dsp:txBody>
      <dsp:txXfrm>
        <a:off x="2712610" y="2178989"/>
        <a:ext cx="1322231" cy="403119"/>
      </dsp:txXfrm>
    </dsp:sp>
    <dsp:sp modelId="{450A5B32-0AF4-4318-A315-9F6A5EA2E2F1}">
      <dsp:nvSpPr>
        <dsp:cNvPr id="0" name=""/>
        <dsp:cNvSpPr/>
      </dsp:nvSpPr>
      <dsp:spPr>
        <a:xfrm>
          <a:off x="2712610" y="2682888"/>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Sensitization of the partners, donors</a:t>
          </a:r>
          <a:endParaRPr lang="es-MX" sz="1000" kern="1200" dirty="0"/>
        </a:p>
      </dsp:txBody>
      <dsp:txXfrm>
        <a:off x="2712610" y="2682888"/>
        <a:ext cx="1322231" cy="403119"/>
      </dsp:txXfrm>
    </dsp:sp>
    <dsp:sp modelId="{AE582A2C-5180-4FD7-B74F-83E4DCF97548}">
      <dsp:nvSpPr>
        <dsp:cNvPr id="0" name=""/>
        <dsp:cNvSpPr/>
      </dsp:nvSpPr>
      <dsp:spPr>
        <a:xfrm>
          <a:off x="2712610" y="3186787"/>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Specific concerns of the countries</a:t>
          </a:r>
          <a:endParaRPr lang="es-MX" sz="1000" kern="1200" dirty="0"/>
        </a:p>
      </dsp:txBody>
      <dsp:txXfrm>
        <a:off x="2712610" y="3186787"/>
        <a:ext cx="1322231" cy="403119"/>
      </dsp:txXfrm>
    </dsp:sp>
    <dsp:sp modelId="{27AA998D-50B0-9340-AB93-3C7601299C47}">
      <dsp:nvSpPr>
        <dsp:cNvPr id="0" name=""/>
        <dsp:cNvSpPr/>
      </dsp:nvSpPr>
      <dsp:spPr>
        <a:xfrm>
          <a:off x="2712610" y="3690687"/>
          <a:ext cx="1322231" cy="403119"/>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s-MX" sz="1000" kern="1200" dirty="0"/>
            <a:t>GMP’s impact indicators</a:t>
          </a:r>
        </a:p>
      </dsp:txBody>
      <dsp:txXfrm>
        <a:off x="2712610" y="3690687"/>
        <a:ext cx="1322231" cy="4031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29E0C0-A95E-46AA-89E7-C2815FA10B11}">
      <dsp:nvSpPr>
        <dsp:cNvPr id="0" name=""/>
        <dsp:cNvSpPr/>
      </dsp:nvSpPr>
      <dsp:spPr>
        <a:xfrm>
          <a:off x="2401058" y="2522534"/>
          <a:ext cx="272426" cy="778658"/>
        </a:xfrm>
        <a:custGeom>
          <a:avLst/>
          <a:gdLst/>
          <a:ahLst/>
          <a:cxnLst/>
          <a:rect l="0" t="0" r="0" b="0"/>
          <a:pathLst>
            <a:path>
              <a:moveTo>
                <a:pt x="0" y="0"/>
              </a:moveTo>
              <a:lnTo>
                <a:pt x="136213" y="0"/>
              </a:lnTo>
              <a:lnTo>
                <a:pt x="136213" y="778658"/>
              </a:lnTo>
              <a:lnTo>
                <a:pt x="272426" y="77865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16648" y="2891239"/>
        <a:ext cx="41246" cy="41246"/>
      </dsp:txXfrm>
    </dsp:sp>
    <dsp:sp modelId="{67532DB5-2F2F-44E1-B54D-A396CFFF5328}">
      <dsp:nvSpPr>
        <dsp:cNvPr id="0" name=""/>
        <dsp:cNvSpPr/>
      </dsp:nvSpPr>
      <dsp:spPr>
        <a:xfrm>
          <a:off x="2401058" y="2522534"/>
          <a:ext cx="272426" cy="259552"/>
        </a:xfrm>
        <a:custGeom>
          <a:avLst/>
          <a:gdLst/>
          <a:ahLst/>
          <a:cxnLst/>
          <a:rect l="0" t="0" r="0" b="0"/>
          <a:pathLst>
            <a:path>
              <a:moveTo>
                <a:pt x="0" y="0"/>
              </a:moveTo>
              <a:lnTo>
                <a:pt x="136213" y="0"/>
              </a:lnTo>
              <a:lnTo>
                <a:pt x="136213" y="259552"/>
              </a:lnTo>
              <a:lnTo>
                <a:pt x="272426" y="25955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27864" y="2642903"/>
        <a:ext cx="18813" cy="18813"/>
      </dsp:txXfrm>
    </dsp:sp>
    <dsp:sp modelId="{06A8A3EA-80B8-4936-A519-81CBD20C3511}">
      <dsp:nvSpPr>
        <dsp:cNvPr id="0" name=""/>
        <dsp:cNvSpPr/>
      </dsp:nvSpPr>
      <dsp:spPr>
        <a:xfrm>
          <a:off x="2401058" y="2262981"/>
          <a:ext cx="272426" cy="259552"/>
        </a:xfrm>
        <a:custGeom>
          <a:avLst/>
          <a:gdLst/>
          <a:ahLst/>
          <a:cxnLst/>
          <a:rect l="0" t="0" r="0" b="0"/>
          <a:pathLst>
            <a:path>
              <a:moveTo>
                <a:pt x="0" y="259552"/>
              </a:moveTo>
              <a:lnTo>
                <a:pt x="136213" y="259552"/>
              </a:lnTo>
              <a:lnTo>
                <a:pt x="136213" y="0"/>
              </a:lnTo>
              <a:lnTo>
                <a:pt x="27242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27864" y="2383350"/>
        <a:ext cx="18813" cy="18813"/>
      </dsp:txXfrm>
    </dsp:sp>
    <dsp:sp modelId="{0EA45110-587C-4F74-B703-F43B17B40B73}">
      <dsp:nvSpPr>
        <dsp:cNvPr id="0" name=""/>
        <dsp:cNvSpPr/>
      </dsp:nvSpPr>
      <dsp:spPr>
        <a:xfrm>
          <a:off x="2401058" y="1743876"/>
          <a:ext cx="272426" cy="778658"/>
        </a:xfrm>
        <a:custGeom>
          <a:avLst/>
          <a:gdLst/>
          <a:ahLst/>
          <a:cxnLst/>
          <a:rect l="0" t="0" r="0" b="0"/>
          <a:pathLst>
            <a:path>
              <a:moveTo>
                <a:pt x="0" y="778658"/>
              </a:moveTo>
              <a:lnTo>
                <a:pt x="136213" y="778658"/>
              </a:lnTo>
              <a:lnTo>
                <a:pt x="136213" y="0"/>
              </a:lnTo>
              <a:lnTo>
                <a:pt x="272426" y="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2516648" y="2112581"/>
        <a:ext cx="41246" cy="41246"/>
      </dsp:txXfrm>
    </dsp:sp>
    <dsp:sp modelId="{FB77CAA7-5E1E-8740-9351-B9303BF95F93}">
      <dsp:nvSpPr>
        <dsp:cNvPr id="0" name=""/>
        <dsp:cNvSpPr/>
      </dsp:nvSpPr>
      <dsp:spPr>
        <a:xfrm>
          <a:off x="763516" y="2268117"/>
          <a:ext cx="275409" cy="254416"/>
        </a:xfrm>
        <a:custGeom>
          <a:avLst/>
          <a:gdLst/>
          <a:ahLst/>
          <a:cxnLst/>
          <a:rect l="0" t="0" r="0" b="0"/>
          <a:pathLst>
            <a:path>
              <a:moveTo>
                <a:pt x="0" y="0"/>
              </a:moveTo>
              <a:lnTo>
                <a:pt x="137704" y="0"/>
              </a:lnTo>
              <a:lnTo>
                <a:pt x="137704" y="254416"/>
              </a:lnTo>
              <a:lnTo>
                <a:pt x="275409" y="2544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_tradnl" sz="500" kern="1200"/>
        </a:p>
      </dsp:txBody>
      <dsp:txXfrm>
        <a:off x="891847" y="2385952"/>
        <a:ext cx="18746" cy="18746"/>
      </dsp:txXfrm>
    </dsp:sp>
    <dsp:sp modelId="{EEADE06D-EE2F-4928-BA1E-2214BCEB8CDE}">
      <dsp:nvSpPr>
        <dsp:cNvPr id="0" name=""/>
        <dsp:cNvSpPr/>
      </dsp:nvSpPr>
      <dsp:spPr>
        <a:xfrm>
          <a:off x="763516" y="2003428"/>
          <a:ext cx="275409" cy="264689"/>
        </a:xfrm>
        <a:custGeom>
          <a:avLst/>
          <a:gdLst/>
          <a:ahLst/>
          <a:cxnLst/>
          <a:rect l="0" t="0" r="0" b="0"/>
          <a:pathLst>
            <a:path>
              <a:moveTo>
                <a:pt x="0" y="264689"/>
              </a:moveTo>
              <a:lnTo>
                <a:pt x="137704" y="264689"/>
              </a:lnTo>
              <a:lnTo>
                <a:pt x="137704" y="0"/>
              </a:lnTo>
              <a:lnTo>
                <a:pt x="275409"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891671" y="2126223"/>
        <a:ext cx="19099" cy="19099"/>
      </dsp:txXfrm>
    </dsp:sp>
    <dsp:sp modelId="{9EFEBDD7-D0A9-464B-A4B9-046A3277B7BA}">
      <dsp:nvSpPr>
        <dsp:cNvPr id="0" name=""/>
        <dsp:cNvSpPr/>
      </dsp:nvSpPr>
      <dsp:spPr>
        <a:xfrm rot="16200000">
          <a:off x="-1337977" y="1886359"/>
          <a:ext cx="3439472" cy="763516"/>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n-US" sz="3000" kern="1200" dirty="0"/>
            <a:t>Communication of results</a:t>
          </a:r>
          <a:endParaRPr lang="es-MX" sz="3000" kern="1200" dirty="0"/>
        </a:p>
      </dsp:txBody>
      <dsp:txXfrm>
        <a:off x="-1337977" y="1886359"/>
        <a:ext cx="3439472" cy="763516"/>
      </dsp:txXfrm>
    </dsp:sp>
    <dsp:sp modelId="{9FCA432B-004A-4A41-8FF4-787C39B5D8BE}">
      <dsp:nvSpPr>
        <dsp:cNvPr id="0" name=""/>
        <dsp:cNvSpPr/>
      </dsp:nvSpPr>
      <dsp:spPr>
        <a:xfrm>
          <a:off x="1038925" y="1795786"/>
          <a:ext cx="1362132" cy="415284"/>
        </a:xfrm>
        <a:prstGeom prst="rect">
          <a:avLst/>
        </a:prstGeom>
        <a:solidFill>
          <a:schemeClr val="lt1">
            <a:hueOff val="0"/>
            <a:satOff val="0"/>
            <a:lumOff val="0"/>
            <a:alphaOff val="0"/>
          </a:schemeClr>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Font typeface="+mj-lt"/>
            <a:buNone/>
          </a:pPr>
          <a:r>
            <a:rPr lang="en-US" sz="1000" kern="1200" dirty="0"/>
            <a:t>COPs by GMP reports</a:t>
          </a:r>
          <a:endParaRPr lang="es-MX" sz="1000" kern="1200" dirty="0"/>
        </a:p>
      </dsp:txBody>
      <dsp:txXfrm>
        <a:off x="1038925" y="1795786"/>
        <a:ext cx="1362132" cy="415284"/>
      </dsp:txXfrm>
    </dsp:sp>
    <dsp:sp modelId="{EA8C02B2-923C-9140-98A3-7D98415D1763}">
      <dsp:nvSpPr>
        <dsp:cNvPr id="0" name=""/>
        <dsp:cNvSpPr/>
      </dsp:nvSpPr>
      <dsp:spPr>
        <a:xfrm>
          <a:off x="1038925" y="2314892"/>
          <a:ext cx="1362132" cy="415284"/>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buFont typeface="+mj-lt"/>
            <a:buNone/>
          </a:pPr>
          <a:r>
            <a:rPr lang="es-MX" sz="1000" kern="1200" dirty="0"/>
            <a:t>Potential communications</a:t>
          </a:r>
        </a:p>
      </dsp:txBody>
      <dsp:txXfrm>
        <a:off x="1038925" y="2314892"/>
        <a:ext cx="1362132" cy="415284"/>
      </dsp:txXfrm>
    </dsp:sp>
    <dsp:sp modelId="{419271C4-C441-4DC5-8B8B-8124E6132A37}">
      <dsp:nvSpPr>
        <dsp:cNvPr id="0" name=""/>
        <dsp:cNvSpPr/>
      </dsp:nvSpPr>
      <dsp:spPr>
        <a:xfrm>
          <a:off x="2673484" y="1536233"/>
          <a:ext cx="1362132" cy="415284"/>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Countries with health issues</a:t>
          </a:r>
          <a:endParaRPr lang="es-MX" sz="1000" kern="1200" dirty="0"/>
        </a:p>
      </dsp:txBody>
      <dsp:txXfrm>
        <a:off x="2673484" y="1536233"/>
        <a:ext cx="1362132" cy="415284"/>
      </dsp:txXfrm>
    </dsp:sp>
    <dsp:sp modelId="{F7D8371D-8647-432F-8E9E-E6F870411559}">
      <dsp:nvSpPr>
        <dsp:cNvPr id="0" name=""/>
        <dsp:cNvSpPr/>
      </dsp:nvSpPr>
      <dsp:spPr>
        <a:xfrm>
          <a:off x="2673484" y="2055339"/>
          <a:ext cx="1362132" cy="415284"/>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Countries with high ambient concentrations</a:t>
          </a:r>
          <a:endParaRPr lang="es-MX" sz="1000" kern="1200" dirty="0"/>
        </a:p>
      </dsp:txBody>
      <dsp:txXfrm>
        <a:off x="2673484" y="2055339"/>
        <a:ext cx="1362132" cy="415284"/>
      </dsp:txXfrm>
    </dsp:sp>
    <dsp:sp modelId="{450A5B32-0AF4-4318-A315-9F6A5EA2E2F1}">
      <dsp:nvSpPr>
        <dsp:cNvPr id="0" name=""/>
        <dsp:cNvSpPr/>
      </dsp:nvSpPr>
      <dsp:spPr>
        <a:xfrm>
          <a:off x="2673484" y="2574444"/>
          <a:ext cx="1362132" cy="415284"/>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Donors</a:t>
          </a:r>
          <a:endParaRPr lang="es-MX" sz="1000" kern="1200" dirty="0"/>
        </a:p>
      </dsp:txBody>
      <dsp:txXfrm>
        <a:off x="2673484" y="2574444"/>
        <a:ext cx="1362132" cy="415284"/>
      </dsp:txXfrm>
    </dsp:sp>
    <dsp:sp modelId="{AE582A2C-5180-4FD7-B74F-83E4DCF97548}">
      <dsp:nvSpPr>
        <dsp:cNvPr id="0" name=""/>
        <dsp:cNvSpPr/>
      </dsp:nvSpPr>
      <dsp:spPr>
        <a:xfrm>
          <a:off x="2673484" y="3093550"/>
          <a:ext cx="1362132" cy="415284"/>
        </a:xfrm>
        <a:prstGeom prst="rect">
          <a:avLst/>
        </a:prstGeom>
        <a:solidFill>
          <a:schemeClr val="lt1">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a:t>Stakeholders</a:t>
          </a:r>
          <a:endParaRPr lang="es-MX" sz="1000" kern="1200" dirty="0"/>
        </a:p>
      </dsp:txBody>
      <dsp:txXfrm>
        <a:off x="2673484" y="3093550"/>
        <a:ext cx="1362132" cy="415284"/>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0.10032</cdr:x>
      <cdr:y>0.10298</cdr:y>
    </cdr:from>
    <cdr:to>
      <cdr:x>1</cdr:x>
      <cdr:y>0.33554</cdr:y>
    </cdr:to>
    <cdr:sp macro="" textlink="">
      <cdr:nvSpPr>
        <cdr:cNvPr id="3" name="CuadroTexto 2"/>
        <cdr:cNvSpPr txBox="1"/>
      </cdr:nvSpPr>
      <cdr:spPr>
        <a:xfrm xmlns:a="http://schemas.openxmlformats.org/drawingml/2006/main">
          <a:off x="462180" y="286197"/>
          <a:ext cx="4144654"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dirty="0"/>
            <a:t>ACTIVE SITES </a:t>
          </a:r>
        </a:p>
        <a:p xmlns:a="http://schemas.openxmlformats.org/drawingml/2006/main">
          <a:pPr algn="ctr"/>
          <a:endParaRPr lang="es-ES_tradnl"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FE9C6-F628-1E44-B118-4A6C4879CD8D}" type="datetimeFigureOut">
              <a:rPr lang="es-ES_tradnl" smtClean="0"/>
              <a:t>23/12/19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D628C-135A-C140-A80C-EFAFE08307B1}" type="slidenum">
              <a:rPr lang="es-ES_tradnl" smtClean="0"/>
              <a:t>‹#›</a:t>
            </a:fld>
            <a:endParaRPr lang="es-ES_tradnl"/>
          </a:p>
        </p:txBody>
      </p:sp>
    </p:spTree>
    <p:extLst>
      <p:ext uri="{BB962C8B-B14F-4D97-AF65-F5344CB8AC3E}">
        <p14:creationId xmlns:p14="http://schemas.microsoft.com/office/powerpoint/2010/main" val="2046501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a:t>
            </a:fld>
            <a:endParaRPr lang="es-ES_tradnl"/>
          </a:p>
        </p:txBody>
      </p:sp>
    </p:spTree>
    <p:extLst>
      <p:ext uri="{BB962C8B-B14F-4D97-AF65-F5344CB8AC3E}">
        <p14:creationId xmlns:p14="http://schemas.microsoft.com/office/powerpoint/2010/main" val="1298723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baseline="0" dirty="0"/>
          </a:p>
          <a:p>
            <a:endParaRPr kumimoji="0" lang="x-none" altLang="x-none" sz="1200" b="0" i="0" u="none" strike="noStrike" cap="none" normalizeH="0" baseline="0" dirty="0">
              <a:ln>
                <a:noFill/>
              </a:ln>
              <a:solidFill>
                <a:schemeClr val="tx1"/>
              </a:solidFill>
              <a:effectLst/>
              <a:latin typeface="Arial" charset="0"/>
            </a:endParaRPr>
          </a:p>
          <a:p>
            <a:endParaRPr lang="es-ES_tradnl" baseline="0" dirty="0"/>
          </a:p>
          <a:p>
            <a:endParaRPr lang="es-ES_tradnl" dirty="0"/>
          </a:p>
        </p:txBody>
      </p:sp>
      <p:sp>
        <p:nvSpPr>
          <p:cNvPr id="4" name="Marcador de número de diapositiva 3"/>
          <p:cNvSpPr>
            <a:spLocks noGrp="1"/>
          </p:cNvSpPr>
          <p:nvPr>
            <p:ph type="sldNum" sz="quarter" idx="10"/>
          </p:nvPr>
        </p:nvSpPr>
        <p:spPr/>
        <p:txBody>
          <a:bodyPr/>
          <a:lstStyle/>
          <a:p>
            <a:fld id="{3B53E1C9-356C-FA47-998D-3DA4F3534CCE}" type="slidenum">
              <a:rPr lang="es-ES_tradnl" smtClean="0"/>
              <a:t>3</a:t>
            </a:fld>
            <a:endParaRPr lang="es-ES_tradnl" dirty="0"/>
          </a:p>
        </p:txBody>
      </p:sp>
    </p:spTree>
    <p:extLst>
      <p:ext uri="{BB962C8B-B14F-4D97-AF65-F5344CB8AC3E}">
        <p14:creationId xmlns:p14="http://schemas.microsoft.com/office/powerpoint/2010/main" val="860539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Do </a:t>
            </a:r>
            <a:r>
              <a:rPr lang="en-US" noProof="0" dirty="0"/>
              <a:t>we</a:t>
            </a:r>
            <a:r>
              <a:rPr lang="en-US" dirty="0"/>
              <a:t> have the opportunity to expand the cooperation arrangement? </a:t>
            </a:r>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4</a:t>
            </a:fld>
            <a:endParaRPr lang="es-ES_tradnl"/>
          </a:p>
        </p:txBody>
      </p:sp>
    </p:spTree>
    <p:extLst>
      <p:ext uri="{BB962C8B-B14F-4D97-AF65-F5344CB8AC3E}">
        <p14:creationId xmlns:p14="http://schemas.microsoft.com/office/powerpoint/2010/main" val="922168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dirty="0">
                <a:solidFill>
                  <a:schemeClr val="tx1"/>
                </a:solidFill>
                <a:effectLst/>
                <a:latin typeface="+mn-lt"/>
                <a:ea typeface="+mn-ea"/>
                <a:cs typeface="+mn-cs"/>
              </a:rPr>
              <a:t>205 Passive (41 %). 83 active</a:t>
            </a:r>
            <a:r>
              <a:rPr lang="en-US" sz="1200" kern="1200" baseline="0" dirty="0">
                <a:solidFill>
                  <a:schemeClr val="tx1"/>
                </a:solidFill>
                <a:effectLst/>
                <a:latin typeface="+mn-lt"/>
                <a:ea typeface="+mn-ea"/>
                <a:cs typeface="+mn-cs"/>
              </a:rPr>
              <a:t> (39%)</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long term prevalence of the existing monitoring programs’ sites in not secure. It is noted that most existing programs only operated for a year and some of them are not longer providing data for the GMP.</a:t>
            </a:r>
            <a:r>
              <a:rPr lang="es-ES_tradnl" dirty="0">
                <a:effectLst/>
              </a:rPr>
              <a:t> </a:t>
            </a:r>
            <a:endParaRPr lang="en-US" dirty="0"/>
          </a:p>
          <a:p>
            <a:r>
              <a:rPr lang="en-US" dirty="0"/>
              <a:t>Would there be support for more sites needed</a:t>
            </a:r>
            <a:r>
              <a:rPr lang="en-US" baseline="0" dirty="0"/>
              <a:t> if there are no existing monitoring sites?</a:t>
            </a:r>
            <a:endParaRPr lang="en-US" dirty="0"/>
          </a:p>
          <a:p>
            <a:r>
              <a:rPr lang="en-US" dirty="0"/>
              <a:t>What is the sustainability of all the existing monitoring networks? </a:t>
            </a:r>
          </a:p>
          <a:p>
            <a:r>
              <a:rPr lang="en-US" dirty="0"/>
              <a:t>What could happen if GAPS, LAPAN and MONET disappear?</a:t>
            </a:r>
          </a:p>
          <a:p>
            <a:r>
              <a:rPr lang="en-US" dirty="0"/>
              <a:t>Possible support in the future for this situation</a:t>
            </a:r>
            <a:r>
              <a:rPr lang="es-ES" dirty="0"/>
              <a:t>?</a:t>
            </a:r>
          </a:p>
          <a:p>
            <a:r>
              <a:rPr lang="en-US" dirty="0"/>
              <a:t>Is there a need for other cooperative arrangements?</a:t>
            </a:r>
          </a:p>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5</a:t>
            </a:fld>
            <a:endParaRPr lang="es-ES_tradnl"/>
          </a:p>
        </p:txBody>
      </p:sp>
    </p:spTree>
    <p:extLst>
      <p:ext uri="{BB962C8B-B14F-4D97-AF65-F5344CB8AC3E}">
        <p14:creationId xmlns:p14="http://schemas.microsoft.com/office/powerpoint/2010/main" val="1719105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solidFill>
                  <a:srgbClr val="FF0000"/>
                </a:solidFill>
              </a:rPr>
              <a:t>Is there a need for these sites/matrices/POPs monitoring to continue? </a:t>
            </a:r>
          </a:p>
          <a:p>
            <a:r>
              <a:rPr lang="en-US" dirty="0">
                <a:solidFill>
                  <a:srgbClr val="FF0000"/>
                </a:solidFill>
              </a:rPr>
              <a:t>Are more sites needed?</a:t>
            </a:r>
          </a:p>
          <a:p>
            <a:pPr marL="228600" lvl="2">
              <a:spcBef>
                <a:spcPts val="1000"/>
              </a:spcBef>
            </a:pPr>
            <a:r>
              <a:rPr lang="en-US" sz="2800" dirty="0">
                <a:solidFill>
                  <a:srgbClr val="FF0000"/>
                </a:solidFill>
              </a:rPr>
              <a:t>Is it necessary to monitor all POPs, in all regions? </a:t>
            </a:r>
          </a:p>
          <a:p>
            <a:pPr marL="228600" lvl="2">
              <a:spcBef>
                <a:spcPts val="1000"/>
              </a:spcBef>
            </a:pPr>
            <a:r>
              <a:rPr lang="en-US" sz="2800" dirty="0">
                <a:solidFill>
                  <a:srgbClr val="FF0000"/>
                </a:solidFill>
              </a:rPr>
              <a:t>What about the frequency? </a:t>
            </a:r>
          </a:p>
          <a:p>
            <a:pPr marL="228600" lvl="2">
              <a:spcBef>
                <a:spcPts val="1000"/>
              </a:spcBef>
            </a:pPr>
            <a:r>
              <a:rPr lang="en-US" sz="2800" dirty="0">
                <a:solidFill>
                  <a:srgbClr val="FF0000"/>
                </a:solidFill>
              </a:rPr>
              <a:t>Are more participating countries needed?</a:t>
            </a:r>
          </a:p>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6</a:t>
            </a:fld>
            <a:endParaRPr lang="es-ES_tradnl"/>
          </a:p>
        </p:txBody>
      </p:sp>
    </p:spTree>
    <p:extLst>
      <p:ext uri="{BB962C8B-B14F-4D97-AF65-F5344CB8AC3E}">
        <p14:creationId xmlns:p14="http://schemas.microsoft.com/office/powerpoint/2010/main" val="218106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PFOS, PFOA, and eventually </a:t>
            </a:r>
            <a:r>
              <a:rPr lang="en-US" dirty="0" err="1"/>
              <a:t>PFHxS</a:t>
            </a:r>
            <a:r>
              <a:rPr lang="en-US" dirty="0"/>
              <a:t>: </a:t>
            </a:r>
            <a:r>
              <a:rPr lang="en-US" sz="1200" kern="1200" dirty="0" err="1">
                <a:solidFill>
                  <a:schemeClr val="tx1"/>
                </a:solidFill>
                <a:effectLst/>
                <a:latin typeface="+mn-lt"/>
                <a:ea typeface="+mn-ea"/>
                <a:cs typeface="+mn-cs"/>
              </a:rPr>
              <a:t>perfluorooctane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sulfonate</a:t>
            </a:r>
            <a:r>
              <a:rPr lang="en-US" sz="1200" kern="1200" dirty="0">
                <a:solidFill>
                  <a:schemeClr val="tx1"/>
                </a:solidFill>
                <a:effectLst/>
                <a:latin typeface="+mn-lt"/>
                <a:ea typeface="+mn-ea"/>
                <a:cs typeface="+mn-cs"/>
              </a:rPr>
              <a:t> (PFOS), </a:t>
            </a:r>
            <a:r>
              <a:rPr lang="en-US" sz="1200" kern="1200" dirty="0" err="1">
                <a:solidFill>
                  <a:schemeClr val="tx1"/>
                </a:solidFill>
                <a:effectLst/>
                <a:latin typeface="+mn-lt"/>
                <a:ea typeface="+mn-ea"/>
                <a:cs typeface="+mn-cs"/>
              </a:rPr>
              <a:t>perfluorooctanoic</a:t>
            </a:r>
            <a:r>
              <a:rPr lang="en-US" sz="1200" kern="1200" dirty="0">
                <a:solidFill>
                  <a:schemeClr val="tx1"/>
                </a:solidFill>
                <a:effectLst/>
                <a:latin typeface="+mn-lt"/>
                <a:ea typeface="+mn-ea"/>
                <a:cs typeface="+mn-cs"/>
              </a:rPr>
              <a:t> acid (PFOA) and </a:t>
            </a:r>
            <a:r>
              <a:rPr lang="en-US" sz="1200" kern="1200" dirty="0" err="1">
                <a:solidFill>
                  <a:schemeClr val="tx1"/>
                </a:solidFill>
                <a:effectLst/>
                <a:latin typeface="+mn-lt"/>
                <a:ea typeface="+mn-ea"/>
                <a:cs typeface="+mn-cs"/>
              </a:rPr>
              <a:t>perfluorohexane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sulfonate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PFHxS</a:t>
            </a:r>
            <a:r>
              <a:rPr lang="en-US" sz="1200" kern="1200" dirty="0">
                <a:solidFill>
                  <a:schemeClr val="tx1"/>
                </a:solidFill>
                <a:effectLst/>
                <a:latin typeface="+mn-lt"/>
                <a:ea typeface="+mn-ea"/>
                <a:cs typeface="+mn-cs"/>
              </a:rPr>
              <a:t>) </a:t>
            </a:r>
            <a:endParaRPr lang="en-US" dirty="0">
              <a:effectLst/>
            </a:endParaRPr>
          </a:p>
          <a:p>
            <a:endParaRPr lang="es-ES_tradnl" dirty="0"/>
          </a:p>
          <a:p>
            <a:r>
              <a:rPr lang="es-ES_tradnl" dirty="0"/>
              <a:t>CONCLUSION:</a:t>
            </a:r>
          </a:p>
          <a:p>
            <a:pPr lvl="0"/>
            <a:r>
              <a:rPr lang="en-US" dirty="0"/>
              <a:t>The implementation of the human milk survey as part of the GEF projects worked very well and generated extremely valuable human exposure data for GMP-3. Air monitoring could continue as a project component in the future to cover critical gaps in current geographical coverage. Water sampling activities are also an important project component as monitoring of PFOS in this core matrix is at its incipient stage, and its scope would be enlarged to accommodate the recent listing of PFOA, and eventually </a:t>
            </a:r>
            <a:r>
              <a:rPr lang="en-US" dirty="0" err="1"/>
              <a:t>PFHxS</a:t>
            </a:r>
            <a:r>
              <a:rPr lang="en-US" dirty="0"/>
              <a:t> in the near future. Focus would be on capacity building and QA/QC data generation on critical core matrices and in critical locations that complement other GMP activities.</a:t>
            </a:r>
            <a:endParaRPr lang="es-ES_tradnl" dirty="0"/>
          </a:p>
          <a:p>
            <a:pPr lvl="0"/>
            <a:r>
              <a:rPr lang="en-US" dirty="0"/>
              <a:t>The project design should also consider long term strategies to generate information over time that is needed for the effectiveness evaluation. An example of success story that enabled continuation of activities and effective use of the capacity that was built through the projects was the involvement of the research community and academia.</a:t>
            </a:r>
            <a:endParaRPr lang="es-ES_tradnl" dirty="0"/>
          </a:p>
          <a:p>
            <a:pPr lvl="0"/>
            <a:r>
              <a:rPr lang="en-US" dirty="0"/>
              <a:t>The formulation of a global project to enhance capacity on the critical gaps that are still identified within the GMP, in particular a global human milk survey covering all developing regions, air monitoring in a limited number of sites that complement activities conducted by the monitoring </a:t>
            </a:r>
            <a:r>
              <a:rPr lang="en-US" dirty="0" err="1"/>
              <a:t>programmes</a:t>
            </a:r>
            <a:r>
              <a:rPr lang="en-US" dirty="0"/>
              <a:t> within the GMP, and water monitoring at sites where past activities have already generated baseline data, could offer a cost effective way to continue GMP capacity enhancement in a sustainable way.</a:t>
            </a:r>
            <a:endParaRPr lang="es-ES_tradnl" dirty="0"/>
          </a:p>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7</a:t>
            </a:fld>
            <a:endParaRPr lang="es-ES_tradnl"/>
          </a:p>
        </p:txBody>
      </p:sp>
    </p:spTree>
    <p:extLst>
      <p:ext uri="{BB962C8B-B14F-4D97-AF65-F5344CB8AC3E}">
        <p14:creationId xmlns:p14="http://schemas.microsoft.com/office/powerpoint/2010/main" val="1198299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_tradnl" dirty="0" err="1"/>
              <a:t>Future</a:t>
            </a:r>
            <a:r>
              <a:rPr lang="es-ES_tradnl" baseline="0" dirty="0"/>
              <a:t> </a:t>
            </a:r>
            <a:r>
              <a:rPr lang="es-ES_tradnl" baseline="0" dirty="0" err="1"/>
              <a:t>proyects</a:t>
            </a:r>
            <a:r>
              <a:rPr lang="es-ES_tradnl" baseline="0" dirty="0"/>
              <a:t> </a:t>
            </a:r>
            <a:r>
              <a:rPr lang="es-ES_tradnl" baseline="0" dirty="0" err="1"/>
              <a:t>will</a:t>
            </a:r>
            <a:r>
              <a:rPr lang="es-ES_tradnl" baseline="0" dirty="0"/>
              <a:t> </a:t>
            </a:r>
            <a:r>
              <a:rPr lang="es-ES_tradnl" baseline="0" dirty="0" err="1"/>
              <a:t>add</a:t>
            </a:r>
            <a:r>
              <a:rPr lang="es-ES_tradnl" baseline="0" dirty="0"/>
              <a:t> </a:t>
            </a:r>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8</a:t>
            </a:fld>
            <a:endParaRPr lang="es-ES_tradnl"/>
          </a:p>
        </p:txBody>
      </p:sp>
    </p:spTree>
    <p:extLst>
      <p:ext uri="{BB962C8B-B14F-4D97-AF65-F5344CB8AC3E}">
        <p14:creationId xmlns:p14="http://schemas.microsoft.com/office/powerpoint/2010/main" val="920965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285750" indent="-285750">
              <a:buFont typeface="Arial" charset="0"/>
              <a:buChar char="•"/>
            </a:pPr>
            <a:r>
              <a:rPr lang="en-US" dirty="0"/>
              <a:t>Some developing country parties and parties with economies in transition included in their National Implementation Plans (NIPs) environmental monitoring capacity and data management system for POPs as priority areas</a:t>
            </a:r>
            <a:r>
              <a:rPr lang="es-ES_tradnl" dirty="0"/>
              <a:t>.</a:t>
            </a:r>
          </a:p>
          <a:p>
            <a:pPr marL="285750" indent="-285750">
              <a:buFont typeface="Arial" charset="0"/>
              <a:buChar char="•"/>
            </a:pPr>
            <a:r>
              <a:rPr lang="en-US" dirty="0"/>
              <a:t>There is an opportunity for developing countries to have resources/funding for sound scientific monitoring programs through the NIPs. “This may require, for some countries, the linking of global monitoring plan efforts with national implementation plans as an option to help secure funding”(UNEP/POPS/COP.6/INF/31/Add.1)</a:t>
            </a:r>
          </a:p>
          <a:p>
            <a:pPr marL="285750" indent="-285750">
              <a:buFont typeface="Arial" charset="0"/>
              <a:buChar char="•"/>
            </a:pPr>
            <a:r>
              <a:rPr lang="en-US" dirty="0"/>
              <a:t>Up to date there is evidence of the establishment of at least one regional monitoring program in developing countries from GRULAC LAPAN network from South America, that contributes to the Global Monitoring Plan (GMP).</a:t>
            </a:r>
            <a:endParaRPr lang="es-ES_tradnl" dirty="0">
              <a:solidFill>
                <a:srgbClr val="FF0000"/>
              </a:solidFill>
            </a:endParaRPr>
          </a:p>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9</a:t>
            </a:fld>
            <a:endParaRPr lang="es-ES_tradnl"/>
          </a:p>
        </p:txBody>
      </p:sp>
    </p:spTree>
    <p:extLst>
      <p:ext uri="{BB962C8B-B14F-4D97-AF65-F5344CB8AC3E}">
        <p14:creationId xmlns:p14="http://schemas.microsoft.com/office/powerpoint/2010/main" val="792909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10</a:t>
            </a:fld>
            <a:endParaRPr lang="es-ES_tradnl"/>
          </a:p>
        </p:txBody>
      </p:sp>
    </p:spTree>
    <p:extLst>
      <p:ext uri="{BB962C8B-B14F-4D97-AF65-F5344CB8AC3E}">
        <p14:creationId xmlns:p14="http://schemas.microsoft.com/office/powerpoint/2010/main" val="120897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11</a:t>
            </a:fld>
            <a:endParaRPr lang="es-ES_tradnl"/>
          </a:p>
        </p:txBody>
      </p:sp>
    </p:spTree>
    <p:extLst>
      <p:ext uri="{BB962C8B-B14F-4D97-AF65-F5344CB8AC3E}">
        <p14:creationId xmlns:p14="http://schemas.microsoft.com/office/powerpoint/2010/main" val="1174757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Could countries need more accessibility to data?</a:t>
            </a:r>
          </a:p>
          <a:p>
            <a:r>
              <a:rPr lang="en-US" dirty="0"/>
              <a:t>I s there a need to develop more tools?</a:t>
            </a:r>
          </a:p>
          <a:p>
            <a:r>
              <a:rPr lang="en-US" dirty="0"/>
              <a:t>What kind of tools?</a:t>
            </a:r>
          </a:p>
          <a:p>
            <a:r>
              <a:rPr lang="en-US" dirty="0"/>
              <a:t>Is there a need to continue with the training courses open to all participating countries or criteria should be established?</a:t>
            </a:r>
          </a:p>
          <a:p>
            <a:r>
              <a:rPr lang="en-US" dirty="0"/>
              <a:t>Is there a need to continue with the inter laboratory assessments?</a:t>
            </a:r>
          </a:p>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12</a:t>
            </a:fld>
            <a:endParaRPr lang="es-ES_tradnl"/>
          </a:p>
        </p:txBody>
      </p:sp>
    </p:spTree>
    <p:extLst>
      <p:ext uri="{BB962C8B-B14F-4D97-AF65-F5344CB8AC3E}">
        <p14:creationId xmlns:p14="http://schemas.microsoft.com/office/powerpoint/2010/main" val="44065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What else can be done to help the countries?</a:t>
            </a:r>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13</a:t>
            </a:fld>
            <a:endParaRPr lang="es-ES_tradnl"/>
          </a:p>
        </p:txBody>
      </p:sp>
    </p:spTree>
    <p:extLst>
      <p:ext uri="{BB962C8B-B14F-4D97-AF65-F5344CB8AC3E}">
        <p14:creationId xmlns:p14="http://schemas.microsoft.com/office/powerpoint/2010/main" val="1365718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3B53E1C9-356C-FA47-998D-3DA4F3534CCE}" type="slidenum">
              <a:rPr lang="es-ES_tradnl" smtClean="0"/>
              <a:t>15</a:t>
            </a:fld>
            <a:endParaRPr lang="es-ES_tradnl" dirty="0"/>
          </a:p>
        </p:txBody>
      </p:sp>
    </p:spTree>
    <p:extLst>
      <p:ext uri="{BB962C8B-B14F-4D97-AF65-F5344CB8AC3E}">
        <p14:creationId xmlns:p14="http://schemas.microsoft.com/office/powerpoint/2010/main" val="1042353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26ED628C-135A-C140-A80C-EFAFE08307B1}" type="slidenum">
              <a:rPr lang="es-ES_tradnl" smtClean="0"/>
              <a:t>16</a:t>
            </a:fld>
            <a:endParaRPr lang="es-ES_tradnl"/>
          </a:p>
        </p:txBody>
      </p:sp>
    </p:spTree>
    <p:extLst>
      <p:ext uri="{BB962C8B-B14F-4D97-AF65-F5344CB8AC3E}">
        <p14:creationId xmlns:p14="http://schemas.microsoft.com/office/powerpoint/2010/main" val="214006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_tradnl"/>
              <a:t>Clic para editar título</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a:t>Haga clic para modificar el estilo de subtítulo del patrón</a:t>
            </a:r>
          </a:p>
        </p:txBody>
      </p:sp>
      <p:sp>
        <p:nvSpPr>
          <p:cNvPr id="4" name="Marcador de fecha 3"/>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1448219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650120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_tradnl"/>
              <a:t>Clic para editar título</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172296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p>
        </p:txBody>
      </p:sp>
      <p:sp>
        <p:nvSpPr>
          <p:cNvPr id="3" name="Marcador de contenido 2"/>
          <p:cNvSpPr>
            <a:spLocks noGrp="1"/>
          </p:cNvSpPr>
          <p:nvPr>
            <p:ph sz="half" idx="1"/>
          </p:nvPr>
        </p:nvSpPr>
        <p:spPr>
          <a:xfrm>
            <a:off x="838200" y="1825625"/>
            <a:ext cx="5181600" cy="435133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974310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_tradnl"/>
              <a:t>Clic para editar título</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8" name="Marcador de pie de página 7"/>
          <p:cNvSpPr>
            <a:spLocks noGrp="1"/>
          </p:cNvSpPr>
          <p:nvPr>
            <p:ph type="ftr" sz="quarter" idx="11"/>
          </p:nvPr>
        </p:nvSpPr>
        <p:spPr/>
        <p:txBody>
          <a:bodyPr/>
          <a:lstStyle/>
          <a:p>
            <a:endParaRPr lang="es-ES_tradnl"/>
          </a:p>
        </p:txBody>
      </p:sp>
      <p:sp>
        <p:nvSpPr>
          <p:cNvPr id="9" name="Marcador de número de diapositiva 8"/>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679782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p>
        </p:txBody>
      </p:sp>
      <p:sp>
        <p:nvSpPr>
          <p:cNvPr id="3" name="Marcador de fecha 2"/>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4" name="Marcador de pie de página 3"/>
          <p:cNvSpPr>
            <a:spLocks noGrp="1"/>
          </p:cNvSpPr>
          <p:nvPr>
            <p:ph type="ftr" sz="quarter" idx="11"/>
          </p:nvPr>
        </p:nvSpPr>
        <p:spPr/>
        <p:txBody>
          <a:bodyPr/>
          <a:lstStyle/>
          <a:p>
            <a:endParaRPr lang="es-ES_tradnl"/>
          </a:p>
        </p:txBody>
      </p:sp>
      <p:sp>
        <p:nvSpPr>
          <p:cNvPr id="5" name="Marcador de número de diapositiva 4"/>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483592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3" name="Marcador de pie de página 2"/>
          <p:cNvSpPr>
            <a:spLocks noGrp="1"/>
          </p:cNvSpPr>
          <p:nvPr>
            <p:ph type="ftr" sz="quarter" idx="11"/>
          </p:nvPr>
        </p:nvSpPr>
        <p:spPr/>
        <p:txBody>
          <a:bodyPr/>
          <a:lstStyle/>
          <a:p>
            <a:endParaRPr lang="es-ES_tradnl"/>
          </a:p>
        </p:txBody>
      </p:sp>
      <p:sp>
        <p:nvSpPr>
          <p:cNvPr id="4" name="Marcador de número de diapositiva 3"/>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1669044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_tradnl"/>
              <a:t>Clic para editar título</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1194321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_tradnl"/>
              <a:t>Clic para editar título</a:t>
            </a:r>
          </a:p>
        </p:txBody>
      </p:sp>
      <p:sp>
        <p:nvSpPr>
          <p:cNvPr id="3" name="Marcador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6" name="Marcador de pie de página 5"/>
          <p:cNvSpPr>
            <a:spLocks noGrp="1"/>
          </p:cNvSpPr>
          <p:nvPr>
            <p:ph type="ftr" sz="quarter" idx="11"/>
          </p:nvPr>
        </p:nvSpPr>
        <p:spPr/>
        <p:txBody>
          <a:bodyPr/>
          <a:lstStyle/>
          <a:p>
            <a:endParaRPr lang="es-ES_tradnl"/>
          </a:p>
        </p:txBody>
      </p:sp>
      <p:sp>
        <p:nvSpPr>
          <p:cNvPr id="7" name="Marcador de número de diapositiva 6"/>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423785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149959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_tradnl"/>
              <a:t>Clic para editar título</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10"/>
          </p:nvPr>
        </p:nvSpPr>
        <p:spPr/>
        <p:txBody>
          <a:body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11"/>
          </p:nvPr>
        </p:nvSpPr>
        <p:spPr/>
        <p:txBody>
          <a:bodyPr/>
          <a:lstStyle/>
          <a:p>
            <a:endParaRPr lang="es-ES_tradnl"/>
          </a:p>
        </p:txBody>
      </p:sp>
      <p:sp>
        <p:nvSpPr>
          <p:cNvPr id="6" name="Marcador de número de diapositiva 5"/>
          <p:cNvSpPr>
            <a:spLocks noGrp="1"/>
          </p:cNvSpPr>
          <p:nvPr>
            <p:ph type="sldNum" sz="quarter" idx="12"/>
          </p:nvPr>
        </p:nvSpPr>
        <p:spPr/>
        <p:txBody>
          <a:body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8336889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_tradnl"/>
              <a:t>Clic para editar título</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07DDD-7CED-F648-8D70-745B3706CFDF}" type="datetimeFigureOut">
              <a:rPr lang="es-ES_tradnl" smtClean="0"/>
              <a:t>23/12/19</a:t>
            </a:fld>
            <a:endParaRPr lang="es-ES_tradn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ED309-8C1E-7043-97C5-CF53747F6A5C}" type="slidenum">
              <a:rPr lang="es-ES_tradnl" smtClean="0"/>
              <a:t>‹#›</a:t>
            </a:fld>
            <a:endParaRPr lang="es-ES_tradnl"/>
          </a:p>
        </p:txBody>
      </p:sp>
    </p:spTree>
    <p:extLst>
      <p:ext uri="{BB962C8B-B14F-4D97-AF65-F5344CB8AC3E}">
        <p14:creationId xmlns:p14="http://schemas.microsoft.com/office/powerpoint/2010/main" val="206312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chart" Target="../charts/chart1.xml"/><Relationship Id="rId5" Type="http://schemas.openxmlformats.org/officeDocument/2006/relationships/chart" Target="../charts/chart2.xml"/><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chart" Target="../charts/chart4.xml"/><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tmp"/><Relationship Id="rId5" Type="http://schemas.openxmlformats.org/officeDocument/2006/relationships/image" Target="../media/image6.png"/><Relationship Id="rId6" Type="http://schemas.openxmlformats.org/officeDocument/2006/relationships/chart" Target="../charts/chart5.xml"/><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1" Type="http://schemas.openxmlformats.org/officeDocument/2006/relationships/diagramColors" Target="../diagrams/colors3.xml"/><Relationship Id="rId12" Type="http://schemas.microsoft.com/office/2007/relationships/diagramDrawing" Target="../diagrams/drawing3.xml"/><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diagramData" Target="../diagrams/data3.xml"/><Relationship Id="rId9" Type="http://schemas.openxmlformats.org/officeDocument/2006/relationships/diagramLayout" Target="../diagrams/layout3.xml"/><Relationship Id="rId10"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n-US" dirty="0"/>
              <a:t>POPs monitoring: Challenges and Opportunities</a:t>
            </a:r>
            <a:endParaRPr lang="es-ES_tradnl" dirty="0"/>
          </a:p>
        </p:txBody>
      </p:sp>
      <p:sp>
        <p:nvSpPr>
          <p:cNvPr id="3" name="Subtítulo 2"/>
          <p:cNvSpPr>
            <a:spLocks noGrp="1"/>
          </p:cNvSpPr>
          <p:nvPr>
            <p:ph type="subTitle" idx="1"/>
          </p:nvPr>
        </p:nvSpPr>
        <p:spPr/>
        <p:txBody>
          <a:bodyPr>
            <a:normAutofit fontScale="92500" lnSpcReduction="20000"/>
          </a:bodyPr>
          <a:lstStyle/>
          <a:p>
            <a:r>
              <a:rPr lang="en-US" b="1" dirty="0"/>
              <a:t>Stakeholder Consultation on Securing Sustainable Conditions for the Monitoring of Persistent Organic Pollutants (POPs) under the Stockholm Convention</a:t>
            </a:r>
          </a:p>
          <a:p>
            <a:r>
              <a:rPr lang="en-US" dirty="0"/>
              <a:t>Brisbane, Australia, 10-11 December 2019</a:t>
            </a:r>
          </a:p>
          <a:p>
            <a:r>
              <a:rPr lang="en-US" dirty="0"/>
              <a:t>Ana Patricia </a:t>
            </a:r>
            <a:r>
              <a:rPr lang="en-US" dirty="0" err="1"/>
              <a:t>Martínez</a:t>
            </a:r>
            <a:r>
              <a:rPr lang="en-US"/>
              <a:t> </a:t>
            </a:r>
            <a:r>
              <a:rPr lang="en-US" smtClean="0"/>
              <a:t>Bolívar </a:t>
            </a:r>
            <a:endParaRPr lang="en-US" dirty="0"/>
          </a:p>
          <a:p>
            <a:endParaRPr lang="es-ES_tradnl" dirty="0"/>
          </a:p>
          <a:p>
            <a:endParaRPr lang="es-ES_tradnl" dirty="0"/>
          </a:p>
        </p:txBody>
      </p:sp>
    </p:spTree>
    <p:extLst>
      <p:ext uri="{BB962C8B-B14F-4D97-AF65-F5344CB8AC3E}">
        <p14:creationId xmlns:p14="http://schemas.microsoft.com/office/powerpoint/2010/main" val="162757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ítulo 18"/>
          <p:cNvSpPr>
            <a:spLocks noGrp="1"/>
          </p:cNvSpPr>
          <p:nvPr>
            <p:ph type="title"/>
          </p:nvPr>
        </p:nvSpPr>
        <p:spPr/>
        <p:txBody>
          <a:bodyPr>
            <a:normAutofit/>
          </a:bodyPr>
          <a:lstStyle/>
          <a:p>
            <a:pPr algn="ctr"/>
            <a:r>
              <a:rPr lang="en-US" dirty="0"/>
              <a:t>Driving elements of the GMP</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008960067"/>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5" name="Agrupar 4"/>
          <p:cNvGrpSpPr/>
          <p:nvPr/>
        </p:nvGrpSpPr>
        <p:grpSpPr>
          <a:xfrm>
            <a:off x="4121476" y="4758012"/>
            <a:ext cx="1625600" cy="1625600"/>
            <a:chOff x="782320" y="1259254"/>
            <a:chExt cx="1625600" cy="1625600"/>
          </a:xfrm>
        </p:grpSpPr>
        <p:sp>
          <p:nvSpPr>
            <p:cNvPr id="6" name="Forma 5"/>
            <p:cNvSpPr/>
            <p:nvPr/>
          </p:nvSpPr>
          <p:spPr>
            <a:xfrm>
              <a:off x="782320" y="1259254"/>
              <a:ext cx="1625600" cy="1625600"/>
            </a:xfrm>
            <a:prstGeom prst="gear6">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Forma 4"/>
            <p:cNvSpPr/>
            <p:nvPr/>
          </p:nvSpPr>
          <p:spPr>
            <a:xfrm>
              <a:off x="1050508" y="1670977"/>
              <a:ext cx="1126672" cy="8021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algn="ctr" defTabSz="488950">
                <a:lnSpc>
                  <a:spcPct val="90000"/>
                </a:lnSpc>
                <a:spcBef>
                  <a:spcPct val="0"/>
                </a:spcBef>
                <a:spcAft>
                  <a:spcPct val="35000"/>
                </a:spcAft>
              </a:pPr>
              <a:r>
                <a:rPr lang="es-ES" sz="900"/>
                <a:t>TRANSFER OF KNOWLEDGE</a:t>
              </a:r>
              <a:endParaRPr lang="es-ES" sz="900" dirty="0"/>
            </a:p>
          </p:txBody>
        </p:sp>
      </p:grpSp>
      <p:sp>
        <p:nvSpPr>
          <p:cNvPr id="20" name="Flecha circular 19"/>
          <p:cNvSpPr/>
          <p:nvPr/>
        </p:nvSpPr>
        <p:spPr>
          <a:xfrm rot="12429912">
            <a:off x="3771915" y="4210382"/>
            <a:ext cx="2362173" cy="2561201"/>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3">
            <a:schemeClr val="accent1">
              <a:tint val="60000"/>
              <a:hueOff val="0"/>
              <a:satOff val="0"/>
              <a:lumOff val="0"/>
              <a:alphaOff val="0"/>
            </a:schemeClr>
          </a:fillRef>
          <a:effectRef idx="2">
            <a:schemeClr val="accent1">
              <a:tint val="60000"/>
              <a:hueOff val="0"/>
              <a:satOff val="0"/>
              <a:lumOff val="0"/>
              <a:alphaOff val="0"/>
            </a:schemeClr>
          </a:effectRef>
          <a:fontRef idx="minor">
            <a:schemeClr val="lt1"/>
          </a:fontRef>
        </p:style>
      </p:sp>
    </p:spTree>
    <p:extLst>
      <p:ext uri="{BB962C8B-B14F-4D97-AF65-F5344CB8AC3E}">
        <p14:creationId xmlns:p14="http://schemas.microsoft.com/office/powerpoint/2010/main" val="390492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518795"/>
          </a:xfrm>
        </p:spPr>
        <p:txBody>
          <a:bodyPr>
            <a:normAutofit fontScale="90000"/>
          </a:bodyPr>
          <a:lstStyle/>
          <a:p>
            <a:pPr algn="ctr"/>
            <a:r>
              <a:rPr lang="en-US" dirty="0"/>
              <a:t>Monitoring Activities. </a:t>
            </a:r>
            <a:endParaRPr lang="es-ES_tradnl" dirty="0"/>
          </a:p>
        </p:txBody>
      </p:sp>
      <p:graphicFrame>
        <p:nvGraphicFramePr>
          <p:cNvPr id="8" name="Marcador de contenido 7"/>
          <p:cNvGraphicFramePr>
            <a:graphicFrameLocks noGrp="1"/>
          </p:cNvGraphicFramePr>
          <p:nvPr>
            <p:ph sz="half" idx="4294967295"/>
            <p:extLst>
              <p:ext uri="{D42A27DB-BD31-4B8C-83A1-F6EECF244321}">
                <p14:modId xmlns:p14="http://schemas.microsoft.com/office/powerpoint/2010/main" val="2941689210"/>
              </p:ext>
            </p:extLst>
          </p:nvPr>
        </p:nvGraphicFramePr>
        <p:xfrm>
          <a:off x="929640" y="1499431"/>
          <a:ext cx="4644372" cy="4262231"/>
        </p:xfrm>
        <a:graphic>
          <a:graphicData uri="http://schemas.openxmlformats.org/drawingml/2006/table">
            <a:tbl>
              <a:tblPr firstRow="1" firstCol="1" bandRow="1">
                <a:tableStyleId>{5C22544A-7EE6-4342-B048-85BDC9FD1C3A}</a:tableStyleId>
              </a:tblPr>
              <a:tblGrid>
                <a:gridCol w="1041828">
                  <a:extLst>
                    <a:ext uri="{9D8B030D-6E8A-4147-A177-3AD203B41FA5}">
                      <a16:colId xmlns:a16="http://schemas.microsoft.com/office/drawing/2014/main" xmlns="" val="20000"/>
                    </a:ext>
                  </a:extLst>
                </a:gridCol>
                <a:gridCol w="944089">
                  <a:extLst>
                    <a:ext uri="{9D8B030D-6E8A-4147-A177-3AD203B41FA5}">
                      <a16:colId xmlns:a16="http://schemas.microsoft.com/office/drawing/2014/main" xmlns="" val="20001"/>
                    </a:ext>
                  </a:extLst>
                </a:gridCol>
                <a:gridCol w="931053">
                  <a:extLst>
                    <a:ext uri="{9D8B030D-6E8A-4147-A177-3AD203B41FA5}">
                      <a16:colId xmlns:a16="http://schemas.microsoft.com/office/drawing/2014/main" xmlns="" val="20002"/>
                    </a:ext>
                  </a:extLst>
                </a:gridCol>
                <a:gridCol w="911029">
                  <a:extLst>
                    <a:ext uri="{9D8B030D-6E8A-4147-A177-3AD203B41FA5}">
                      <a16:colId xmlns:a16="http://schemas.microsoft.com/office/drawing/2014/main" xmlns="" val="20003"/>
                    </a:ext>
                  </a:extLst>
                </a:gridCol>
                <a:gridCol w="816373">
                  <a:extLst>
                    <a:ext uri="{9D8B030D-6E8A-4147-A177-3AD203B41FA5}">
                      <a16:colId xmlns:a16="http://schemas.microsoft.com/office/drawing/2014/main" xmlns="" val="20004"/>
                    </a:ext>
                  </a:extLst>
                </a:gridCol>
              </a:tblGrid>
              <a:tr h="212563">
                <a:tc rowSpan="3">
                  <a:txBody>
                    <a:bodyPr/>
                    <a:lstStyle/>
                    <a:p>
                      <a:pPr>
                        <a:lnSpc>
                          <a:spcPct val="107000"/>
                        </a:lnSpc>
                        <a:spcAft>
                          <a:spcPts val="0"/>
                        </a:spcAft>
                      </a:pPr>
                      <a:r>
                        <a:rPr lang="en-US" sz="1100" dirty="0">
                          <a:effectLst/>
                        </a:rPr>
                        <a:t>Information of the global sampling network</a:t>
                      </a:r>
                      <a:endParaRPr lang="es-ES_tradnl" sz="1100" dirty="0">
                        <a:effectLst/>
                        <a:latin typeface="Calibri" charset="0"/>
                        <a:ea typeface="Calibri" charset="0"/>
                        <a:cs typeface="Times New Roman" charset="0"/>
                      </a:endParaRPr>
                    </a:p>
                  </a:txBody>
                  <a:tcPr marL="32682" marR="32682" marT="0" marB="0" anchor="ctr"/>
                </a:tc>
                <a:tc gridSpan="4">
                  <a:txBody>
                    <a:bodyPr/>
                    <a:lstStyle/>
                    <a:p>
                      <a:pPr algn="ctr">
                        <a:lnSpc>
                          <a:spcPct val="107000"/>
                        </a:lnSpc>
                        <a:spcAft>
                          <a:spcPts val="0"/>
                        </a:spcAft>
                      </a:pPr>
                      <a:r>
                        <a:rPr lang="en-US" sz="1100" dirty="0">
                          <a:effectLst/>
                        </a:rPr>
                        <a:t>PHASES</a:t>
                      </a:r>
                      <a:endParaRPr lang="es-ES_tradnl" sz="1100" dirty="0">
                        <a:effectLst/>
                        <a:latin typeface="Calibri" charset="0"/>
                        <a:ea typeface="Calibri" charset="0"/>
                        <a:cs typeface="Times New Roman" charset="0"/>
                      </a:endParaRPr>
                    </a:p>
                  </a:txBody>
                  <a:tcPr marL="32682" marR="32682" marT="0" marB="0" anchor="b"/>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xmlns="" val="10000"/>
                  </a:ext>
                </a:extLst>
              </a:tr>
              <a:tr h="212563">
                <a:tc vMerge="1">
                  <a:txBody>
                    <a:bodyPr/>
                    <a:lstStyle/>
                    <a:p>
                      <a:endParaRPr lang="es-ES_tradnl"/>
                    </a:p>
                  </a:txBody>
                  <a:tcPr/>
                </a:tc>
                <a:tc>
                  <a:txBody>
                    <a:bodyPr/>
                    <a:lstStyle/>
                    <a:p>
                      <a:pPr algn="ctr">
                        <a:lnSpc>
                          <a:spcPct val="107000"/>
                        </a:lnSpc>
                        <a:spcAft>
                          <a:spcPts val="0"/>
                        </a:spcAft>
                      </a:pPr>
                      <a:r>
                        <a:rPr lang="en-US" sz="1100" dirty="0">
                          <a:effectLst/>
                        </a:rPr>
                        <a:t>Phase 1</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Phase 2</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Phase 3</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Phase 4</a:t>
                      </a:r>
                      <a:endParaRPr lang="es-ES_tradnl" sz="1100">
                        <a:effectLst/>
                        <a:latin typeface="Calibri" charset="0"/>
                        <a:ea typeface="Calibri" charset="0"/>
                        <a:cs typeface="Times New Roman" charset="0"/>
                      </a:endParaRPr>
                    </a:p>
                  </a:txBody>
                  <a:tcPr marL="32682" marR="32682" marT="0" marB="0" anchor="ctr"/>
                </a:tc>
                <a:extLst>
                  <a:ext uri="{0D108BD9-81ED-4DB2-BD59-A6C34878D82A}">
                    <a16:rowId xmlns:a16="http://schemas.microsoft.com/office/drawing/2014/main" xmlns="" val="10001"/>
                  </a:ext>
                </a:extLst>
              </a:tr>
              <a:tr h="702035">
                <a:tc vMerge="1">
                  <a:txBody>
                    <a:bodyPr/>
                    <a:lstStyle/>
                    <a:p>
                      <a:endParaRPr lang="es-ES_tradnl"/>
                    </a:p>
                  </a:txBody>
                  <a:tcPr/>
                </a:tc>
                <a:tc>
                  <a:txBody>
                    <a:bodyPr/>
                    <a:lstStyle/>
                    <a:p>
                      <a:pPr algn="ctr">
                        <a:lnSpc>
                          <a:spcPct val="107000"/>
                        </a:lnSpc>
                        <a:spcAft>
                          <a:spcPts val="0"/>
                        </a:spcAft>
                      </a:pPr>
                      <a:r>
                        <a:rPr lang="en-US" sz="1100">
                          <a:effectLst/>
                        </a:rPr>
                        <a:t>Baseline on Air, Milk, Blood</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Comparisons of Air and Milk. Baseline on Water</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In process. Comparisons</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In planning</a:t>
                      </a:r>
                      <a:endParaRPr lang="es-ES_tradnl" sz="1100" dirty="0">
                        <a:effectLst/>
                        <a:latin typeface="Calibri" charset="0"/>
                        <a:ea typeface="Calibri" charset="0"/>
                        <a:cs typeface="Times New Roman" charset="0"/>
                      </a:endParaRPr>
                    </a:p>
                  </a:txBody>
                  <a:tcPr marL="32682" marR="32682" marT="0" marB="0" anchor="ctr"/>
                </a:tc>
                <a:extLst>
                  <a:ext uri="{0D108BD9-81ED-4DB2-BD59-A6C34878D82A}">
                    <a16:rowId xmlns:a16="http://schemas.microsoft.com/office/drawing/2014/main" xmlns="" val="10002"/>
                  </a:ext>
                </a:extLst>
              </a:tr>
              <a:tr h="212563">
                <a:tc>
                  <a:txBody>
                    <a:bodyPr/>
                    <a:lstStyle/>
                    <a:p>
                      <a:pPr>
                        <a:lnSpc>
                          <a:spcPct val="107000"/>
                        </a:lnSpc>
                        <a:spcAft>
                          <a:spcPts val="0"/>
                        </a:spcAft>
                      </a:pPr>
                      <a:r>
                        <a:rPr lang="en-US" sz="1100">
                          <a:effectLst/>
                        </a:rPr>
                        <a:t>Years</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2000-2008</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2009-2015</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2016-2020</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3"/>
                  </a:ext>
                </a:extLst>
              </a:tr>
              <a:tr h="212563">
                <a:tc>
                  <a:txBody>
                    <a:bodyPr/>
                    <a:lstStyle/>
                    <a:p>
                      <a:pPr>
                        <a:lnSpc>
                          <a:spcPct val="107000"/>
                        </a:lnSpc>
                        <a:spcAft>
                          <a:spcPts val="0"/>
                        </a:spcAft>
                      </a:pPr>
                      <a:r>
                        <a:rPr lang="en-US" sz="1100">
                          <a:effectLst/>
                        </a:rPr>
                        <a:t>Regions</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5</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5</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5</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4"/>
                  </a:ext>
                </a:extLst>
              </a:tr>
              <a:tr h="347078">
                <a:tc>
                  <a:txBody>
                    <a:bodyPr/>
                    <a:lstStyle/>
                    <a:p>
                      <a:pPr>
                        <a:lnSpc>
                          <a:spcPct val="107000"/>
                        </a:lnSpc>
                        <a:spcAft>
                          <a:spcPts val="0"/>
                        </a:spcAft>
                      </a:pPr>
                      <a:r>
                        <a:rPr lang="en-US" sz="1100">
                          <a:effectLst/>
                        </a:rPr>
                        <a:t>Matrices</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Air, Milk, Blood</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Air, Milk and Water</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Air, Milk and Water</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5"/>
                  </a:ext>
                </a:extLst>
              </a:tr>
              <a:tr h="347078">
                <a:tc>
                  <a:txBody>
                    <a:bodyPr/>
                    <a:lstStyle/>
                    <a:p>
                      <a:pPr>
                        <a:lnSpc>
                          <a:spcPct val="107000"/>
                        </a:lnSpc>
                        <a:spcAft>
                          <a:spcPts val="0"/>
                        </a:spcAft>
                      </a:pPr>
                      <a:r>
                        <a:rPr lang="en-US" sz="1100">
                          <a:effectLst/>
                        </a:rPr>
                        <a:t>Number of POPs monitored</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12</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21</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23</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6"/>
                  </a:ext>
                </a:extLst>
              </a:tr>
              <a:tr h="362608">
                <a:tc>
                  <a:txBody>
                    <a:bodyPr/>
                    <a:lstStyle/>
                    <a:p>
                      <a:pPr>
                        <a:lnSpc>
                          <a:spcPct val="107000"/>
                        </a:lnSpc>
                        <a:spcAft>
                          <a:spcPts val="0"/>
                        </a:spcAft>
                      </a:pPr>
                      <a:r>
                        <a:rPr lang="en-US" sz="1100" dirty="0">
                          <a:effectLst/>
                        </a:rPr>
                        <a:t>Samplers Bank </a:t>
                      </a:r>
                      <a:endParaRPr lang="es-ES_tradnl" sz="1100" dirty="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WHO</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WHO, GAPS, RECETOX</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WHO, GAPS, RECETOX</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7"/>
                  </a:ext>
                </a:extLst>
              </a:tr>
              <a:tr h="524557">
                <a:tc>
                  <a:txBody>
                    <a:bodyPr/>
                    <a:lstStyle/>
                    <a:p>
                      <a:pPr>
                        <a:lnSpc>
                          <a:spcPct val="107000"/>
                        </a:lnSpc>
                        <a:spcAft>
                          <a:spcPts val="0"/>
                        </a:spcAft>
                      </a:pPr>
                      <a:r>
                        <a:rPr lang="en-US" sz="1100" dirty="0">
                          <a:effectLst/>
                        </a:rPr>
                        <a:t>Projects</a:t>
                      </a:r>
                      <a:endParaRPr lang="es-ES_tradnl" sz="1100" dirty="0">
                        <a:effectLst/>
                        <a:latin typeface="Calibri" charset="0"/>
                        <a:ea typeface="Calibri" charset="0"/>
                        <a:cs typeface="Times New Roman" charset="0"/>
                      </a:endParaRPr>
                    </a:p>
                  </a:txBody>
                  <a:tcPr marL="32682" marR="32682" marT="0" marB="0" anchor="ctr"/>
                </a:tc>
                <a:tc>
                  <a:txBody>
                    <a:bodyPr/>
                    <a:lstStyle/>
                    <a:p>
                      <a:pPr>
                        <a:lnSpc>
                          <a:spcPct val="107000"/>
                        </a:lnSpc>
                      </a:pPr>
                      <a:endParaRPr lang="es-ES_tradnl" sz="1100">
                        <a:effectLst/>
                        <a:latin typeface="Calibri" charset="0"/>
                      </a:endParaRPr>
                    </a:p>
                  </a:txBody>
                  <a:tcPr marL="32682" marR="32682" marT="0" marB="0" anchor="ctr"/>
                </a:tc>
                <a:tc>
                  <a:txBody>
                    <a:bodyPr/>
                    <a:lstStyle/>
                    <a:p>
                      <a:pPr algn="ctr">
                        <a:lnSpc>
                          <a:spcPct val="107000"/>
                        </a:lnSpc>
                        <a:spcAft>
                          <a:spcPts val="0"/>
                        </a:spcAft>
                      </a:pPr>
                      <a:r>
                        <a:rPr lang="en-US" sz="1100">
                          <a:effectLst/>
                        </a:rPr>
                        <a:t>UNEP/GEF GMP1 projects + SAICM</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UNEP/GEF GMP2 projects</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pPr>
                      <a:endParaRPr lang="es-ES_tradnl" sz="1100" dirty="0">
                        <a:effectLst/>
                        <a:latin typeface="Calibri" charset="0"/>
                      </a:endParaRPr>
                    </a:p>
                  </a:txBody>
                  <a:tcPr marL="32682" marR="32682" marT="0" marB="0" anchor="b"/>
                </a:tc>
                <a:extLst>
                  <a:ext uri="{0D108BD9-81ED-4DB2-BD59-A6C34878D82A}">
                    <a16:rowId xmlns:a16="http://schemas.microsoft.com/office/drawing/2014/main" xmlns="" val="10008"/>
                  </a:ext>
                </a:extLst>
              </a:tr>
              <a:tr h="362608">
                <a:tc>
                  <a:txBody>
                    <a:bodyPr/>
                    <a:lstStyle/>
                    <a:p>
                      <a:pPr>
                        <a:lnSpc>
                          <a:spcPct val="107000"/>
                        </a:lnSpc>
                        <a:spcAft>
                          <a:spcPts val="0"/>
                        </a:spcAft>
                      </a:pPr>
                      <a:r>
                        <a:rPr lang="en-US" sz="1100">
                          <a:effectLst/>
                        </a:rPr>
                        <a:t>Number of funded countries</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 </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32</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a:effectLst/>
                        </a:rPr>
                        <a:t>42</a:t>
                      </a:r>
                      <a:endParaRPr lang="es-ES_tradnl" sz="1100">
                        <a:effectLst/>
                        <a:latin typeface="Calibri" charset="0"/>
                        <a:ea typeface="Calibri" charset="0"/>
                        <a:cs typeface="Times New Roman" charset="0"/>
                      </a:endParaRPr>
                    </a:p>
                  </a:txBody>
                  <a:tcPr marL="32682" marR="32682" marT="0" marB="0" anchor="ctr"/>
                </a:tc>
                <a:tc>
                  <a:txBody>
                    <a:bodyPr/>
                    <a:lstStyle/>
                    <a:p>
                      <a:pPr>
                        <a:lnSpc>
                          <a:spcPct val="107000"/>
                        </a:lnSpc>
                        <a:spcAft>
                          <a:spcPts val="0"/>
                        </a:spcAft>
                      </a:pPr>
                      <a:r>
                        <a:rPr lang="en-US" sz="11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09"/>
                  </a:ext>
                </a:extLst>
              </a:tr>
              <a:tr h="524557">
                <a:tc>
                  <a:txBody>
                    <a:bodyPr/>
                    <a:lstStyle/>
                    <a:p>
                      <a:pPr>
                        <a:lnSpc>
                          <a:spcPct val="107000"/>
                        </a:lnSpc>
                        <a:spcAft>
                          <a:spcPts val="0"/>
                        </a:spcAft>
                      </a:pPr>
                      <a:r>
                        <a:rPr lang="en-US" sz="1100" kern="1200">
                          <a:effectLst/>
                        </a:rPr>
                        <a:t>Reports</a:t>
                      </a:r>
                      <a:endParaRPr lang="es-ES_tradnl" sz="1100">
                        <a:effectLst/>
                        <a:latin typeface="Calibri" charset="0"/>
                        <a:ea typeface="Calibri" charset="0"/>
                        <a:cs typeface="Times New Roman" charset="0"/>
                      </a:endParaRPr>
                    </a:p>
                  </a:txBody>
                  <a:tcPr marL="32682" marR="32682" marT="0" marB="0" anchor="ctr"/>
                </a:tc>
                <a:tc>
                  <a:txBody>
                    <a:bodyPr/>
                    <a:lstStyle/>
                    <a:p>
                      <a:pPr algn="ctr">
                        <a:lnSpc>
                          <a:spcPct val="107000"/>
                        </a:lnSpc>
                        <a:spcAft>
                          <a:spcPts val="0"/>
                        </a:spcAft>
                      </a:pPr>
                      <a:r>
                        <a:rPr lang="en-US" sz="1100" kern="1200">
                          <a:effectLst/>
                        </a:rPr>
                        <a:t>First Global Monitoring Report (2009)</a:t>
                      </a:r>
                      <a:endParaRPr lang="es-ES_tradnl" sz="1100">
                        <a:effectLst/>
                        <a:latin typeface="Calibri" charset="0"/>
                        <a:ea typeface="Calibri" charset="0"/>
                        <a:cs typeface="Times New Roman" charset="0"/>
                      </a:endParaRPr>
                    </a:p>
                  </a:txBody>
                  <a:tcPr marL="32682" marR="32682" marT="0" marB="0" anchor="b"/>
                </a:tc>
                <a:tc>
                  <a:txBody>
                    <a:bodyPr/>
                    <a:lstStyle/>
                    <a:p>
                      <a:pPr algn="ctr">
                        <a:lnSpc>
                          <a:spcPct val="107000"/>
                        </a:lnSpc>
                        <a:spcAft>
                          <a:spcPts val="0"/>
                        </a:spcAft>
                      </a:pPr>
                      <a:r>
                        <a:rPr lang="en-US" sz="1100" kern="1200">
                          <a:effectLst/>
                        </a:rPr>
                        <a:t>Second Global Monitoring Report  (2017)</a:t>
                      </a:r>
                      <a:endParaRPr lang="es-ES_tradnl" sz="1100">
                        <a:effectLst/>
                        <a:latin typeface="Calibri" charset="0"/>
                        <a:ea typeface="Calibri" charset="0"/>
                        <a:cs typeface="Times New Roman" charset="0"/>
                      </a:endParaRPr>
                    </a:p>
                  </a:txBody>
                  <a:tcPr marL="32682" marR="32682" marT="0" marB="0" anchor="b"/>
                </a:tc>
                <a:tc>
                  <a:txBody>
                    <a:bodyPr/>
                    <a:lstStyle/>
                    <a:p>
                      <a:pPr algn="ctr">
                        <a:lnSpc>
                          <a:spcPct val="107000"/>
                        </a:lnSpc>
                        <a:spcAft>
                          <a:spcPts val="0"/>
                        </a:spcAft>
                      </a:pPr>
                      <a:r>
                        <a:rPr lang="en-US" sz="1100" kern="1200">
                          <a:effectLst/>
                        </a:rPr>
                        <a:t>Third Global Monitoring Report (2021)</a:t>
                      </a:r>
                      <a:endParaRPr lang="es-ES_tradnl" sz="1100">
                        <a:effectLst/>
                        <a:latin typeface="Calibri" charset="0"/>
                        <a:ea typeface="Calibri" charset="0"/>
                        <a:cs typeface="Times New Roman" charset="0"/>
                      </a:endParaRPr>
                    </a:p>
                  </a:txBody>
                  <a:tcPr marL="32682" marR="32682" marT="0" marB="0" anchor="b"/>
                </a:tc>
                <a:tc>
                  <a:txBody>
                    <a:bodyPr/>
                    <a:lstStyle/>
                    <a:p>
                      <a:pPr>
                        <a:lnSpc>
                          <a:spcPct val="107000"/>
                        </a:lnSpc>
                        <a:spcAft>
                          <a:spcPts val="0"/>
                        </a:spcAft>
                      </a:pPr>
                      <a:r>
                        <a:rPr lang="en-US" sz="1100" kern="1200" dirty="0">
                          <a:effectLst/>
                        </a:rPr>
                        <a:t> </a:t>
                      </a:r>
                      <a:endParaRPr lang="es-ES_tradnl" sz="1100" dirty="0">
                        <a:effectLst/>
                        <a:latin typeface="Calibri" charset="0"/>
                        <a:ea typeface="Calibri" charset="0"/>
                        <a:cs typeface="Times New Roman" charset="0"/>
                      </a:endParaRPr>
                    </a:p>
                  </a:txBody>
                  <a:tcPr marL="32682" marR="32682" marT="0" marB="0" anchor="b"/>
                </a:tc>
                <a:extLst>
                  <a:ext uri="{0D108BD9-81ED-4DB2-BD59-A6C34878D82A}">
                    <a16:rowId xmlns:a16="http://schemas.microsoft.com/office/drawing/2014/main" xmlns="" val="10010"/>
                  </a:ext>
                </a:extLst>
              </a:tr>
            </a:tbl>
          </a:graphicData>
        </a:graphic>
      </p:graphicFrame>
      <p:sp>
        <p:nvSpPr>
          <p:cNvPr id="3" name="CuadroTexto 2"/>
          <p:cNvSpPr txBox="1"/>
          <p:nvPr/>
        </p:nvSpPr>
        <p:spPr>
          <a:xfrm>
            <a:off x="1557734" y="1143745"/>
            <a:ext cx="3749168" cy="369332"/>
          </a:xfrm>
          <a:prstGeom prst="rect">
            <a:avLst/>
          </a:prstGeom>
          <a:noFill/>
        </p:spPr>
        <p:txBody>
          <a:bodyPr wrap="none" rtlCol="0">
            <a:spAutoFit/>
          </a:bodyPr>
          <a:lstStyle/>
          <a:p>
            <a:r>
              <a:rPr lang="en-US" dirty="0"/>
              <a:t>Summary of general GMP information</a:t>
            </a:r>
          </a:p>
        </p:txBody>
      </p:sp>
      <p:grpSp>
        <p:nvGrpSpPr>
          <p:cNvPr id="19" name="Grupo 18">
            <a:extLst>
              <a:ext uri="{FF2B5EF4-FFF2-40B4-BE49-F238E27FC236}">
                <a16:creationId xmlns:a16="http://schemas.microsoft.com/office/drawing/2014/main" xmlns="" id="{13B60B1F-B9B4-4933-AD45-FFAE632EF3F4}"/>
              </a:ext>
            </a:extLst>
          </p:cNvPr>
          <p:cNvGrpSpPr/>
          <p:nvPr/>
        </p:nvGrpSpPr>
        <p:grpSpPr>
          <a:xfrm>
            <a:off x="5934996" y="1479545"/>
            <a:ext cx="5908451" cy="3898909"/>
            <a:chOff x="5881933" y="1328411"/>
            <a:chExt cx="5908451" cy="3898909"/>
          </a:xfrm>
        </p:grpSpPr>
        <p:pic>
          <p:nvPicPr>
            <p:cNvPr id="7" name="Imagen 6"/>
            <p:cNvPicPr/>
            <p:nvPr/>
          </p:nvPicPr>
          <p:blipFill>
            <a:blip r:embed="rId3">
              <a:extLst>
                <a:ext uri="{28A0092B-C50C-407E-A947-70E740481C1C}">
                  <a14:useLocalDpi xmlns:a14="http://schemas.microsoft.com/office/drawing/2010/main" val="0"/>
                </a:ext>
              </a:extLst>
            </a:blip>
            <a:srcRect/>
            <a:stretch>
              <a:fillRect/>
            </a:stretch>
          </p:blipFill>
          <p:spPr bwMode="auto">
            <a:xfrm>
              <a:off x="5881933" y="1804640"/>
              <a:ext cx="5908451" cy="3422680"/>
            </a:xfrm>
            <a:prstGeom prst="rect">
              <a:avLst/>
            </a:prstGeom>
            <a:noFill/>
          </p:spPr>
        </p:pic>
        <p:sp>
          <p:nvSpPr>
            <p:cNvPr id="9" name="CuadroTexto 8"/>
            <p:cNvSpPr txBox="1"/>
            <p:nvPr/>
          </p:nvSpPr>
          <p:spPr>
            <a:xfrm>
              <a:off x="6995267" y="1328411"/>
              <a:ext cx="3681782" cy="369332"/>
            </a:xfrm>
            <a:prstGeom prst="rect">
              <a:avLst/>
            </a:prstGeom>
            <a:noFill/>
          </p:spPr>
          <p:txBody>
            <a:bodyPr wrap="square" rtlCol="0">
              <a:spAutoFit/>
            </a:bodyPr>
            <a:lstStyle/>
            <a:p>
              <a:r>
                <a:rPr lang="en-US" dirty="0"/>
                <a:t>Milk Surveys’ Participating Countries</a:t>
              </a:r>
            </a:p>
          </p:txBody>
        </p:sp>
      </p:grpSp>
      <p:grpSp>
        <p:nvGrpSpPr>
          <p:cNvPr id="20" name="Grupo 19">
            <a:extLst>
              <a:ext uri="{FF2B5EF4-FFF2-40B4-BE49-F238E27FC236}">
                <a16:creationId xmlns:a16="http://schemas.microsoft.com/office/drawing/2014/main" xmlns="" id="{531505C6-9FC3-4936-8909-C781537576A5}"/>
              </a:ext>
            </a:extLst>
          </p:cNvPr>
          <p:cNvGrpSpPr/>
          <p:nvPr/>
        </p:nvGrpSpPr>
        <p:grpSpPr>
          <a:xfrm>
            <a:off x="5934995" y="1520062"/>
            <a:ext cx="5908451" cy="3879023"/>
            <a:chOff x="5934995" y="1499431"/>
            <a:chExt cx="5908451" cy="3879023"/>
          </a:xfrm>
        </p:grpSpPr>
        <p:sp>
          <p:nvSpPr>
            <p:cNvPr id="5" name="CuadroTexto 4"/>
            <p:cNvSpPr txBox="1"/>
            <p:nvPr/>
          </p:nvSpPr>
          <p:spPr>
            <a:xfrm>
              <a:off x="6882700" y="1499431"/>
              <a:ext cx="4292406" cy="369332"/>
            </a:xfrm>
            <a:prstGeom prst="rect">
              <a:avLst/>
            </a:prstGeom>
            <a:noFill/>
          </p:spPr>
          <p:txBody>
            <a:bodyPr wrap="square" rtlCol="0">
              <a:spAutoFit/>
            </a:bodyPr>
            <a:lstStyle/>
            <a:p>
              <a:r>
                <a:rPr lang="en-US" dirty="0"/>
                <a:t>UNEP/GEF Projects’ Air Monitoring Sites</a:t>
              </a:r>
            </a:p>
          </p:txBody>
        </p:sp>
        <p:graphicFrame>
          <p:nvGraphicFramePr>
            <p:cNvPr id="16" name="Marcador de contenido 5">
              <a:extLst>
                <a:ext uri="{FF2B5EF4-FFF2-40B4-BE49-F238E27FC236}">
                  <a16:creationId xmlns:a16="http://schemas.microsoft.com/office/drawing/2014/main" xmlns="" id="{82B84C3F-78D5-47BA-A1F2-CC2CA41600A6}"/>
                </a:ext>
              </a:extLst>
            </p:cNvPr>
            <p:cNvGraphicFramePr>
              <a:graphicFrameLocks/>
            </p:cNvGraphicFramePr>
            <p:nvPr>
              <p:extLst>
                <p:ext uri="{D42A27DB-BD31-4B8C-83A1-F6EECF244321}">
                  <p14:modId xmlns:p14="http://schemas.microsoft.com/office/powerpoint/2010/main" val="3509255349"/>
                </p:ext>
              </p:extLst>
            </p:nvPr>
          </p:nvGraphicFramePr>
          <p:xfrm>
            <a:off x="5934995" y="1955774"/>
            <a:ext cx="5908451" cy="34226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1" name="Agrupar 5">
            <a:extLst>
              <a:ext uri="{FF2B5EF4-FFF2-40B4-BE49-F238E27FC236}">
                <a16:creationId xmlns:a16="http://schemas.microsoft.com/office/drawing/2014/main" xmlns="" id="{2BF45383-4EDB-41BD-8C45-0D70C4E685FD}"/>
              </a:ext>
            </a:extLst>
          </p:cNvPr>
          <p:cNvGrpSpPr/>
          <p:nvPr/>
        </p:nvGrpSpPr>
        <p:grpSpPr>
          <a:xfrm>
            <a:off x="5934994" y="1328411"/>
            <a:ext cx="5717540" cy="4070916"/>
            <a:chOff x="3467040" y="1865871"/>
            <a:chExt cx="5717540" cy="4070916"/>
          </a:xfrm>
        </p:grpSpPr>
        <p:graphicFrame>
          <p:nvGraphicFramePr>
            <p:cNvPr id="22" name="Gráfico 21">
              <a:extLst>
                <a:ext uri="{FF2B5EF4-FFF2-40B4-BE49-F238E27FC236}">
                  <a16:creationId xmlns:a16="http://schemas.microsoft.com/office/drawing/2014/main" xmlns="" id="{4E331861-FFFF-41BB-B627-56E4EC8D5DF7}"/>
                </a:ext>
              </a:extLst>
            </p:cNvPr>
            <p:cNvGraphicFramePr/>
            <p:nvPr>
              <p:extLst>
                <p:ext uri="{D42A27DB-BD31-4B8C-83A1-F6EECF244321}">
                  <p14:modId xmlns:p14="http://schemas.microsoft.com/office/powerpoint/2010/main" val="565297001"/>
                </p:ext>
              </p:extLst>
            </p:nvPr>
          </p:nvGraphicFramePr>
          <p:xfrm>
            <a:off x="3467040" y="2723052"/>
            <a:ext cx="5717540" cy="3213735"/>
          </p:xfrm>
          <a:graphic>
            <a:graphicData uri="http://schemas.openxmlformats.org/drawingml/2006/chart">
              <c:chart xmlns:c="http://schemas.openxmlformats.org/drawingml/2006/chart" xmlns:r="http://schemas.openxmlformats.org/officeDocument/2006/relationships" r:id="rId5"/>
            </a:graphicData>
          </a:graphic>
        </p:graphicFrame>
        <p:sp>
          <p:nvSpPr>
            <p:cNvPr id="23" name="CuadroTexto 22">
              <a:extLst>
                <a:ext uri="{FF2B5EF4-FFF2-40B4-BE49-F238E27FC236}">
                  <a16:creationId xmlns:a16="http://schemas.microsoft.com/office/drawing/2014/main" xmlns="" id="{C8027CE2-4B71-4744-8C7A-57A88A9BD57D}"/>
                </a:ext>
              </a:extLst>
            </p:cNvPr>
            <p:cNvSpPr txBox="1"/>
            <p:nvPr/>
          </p:nvSpPr>
          <p:spPr>
            <a:xfrm>
              <a:off x="4040659" y="1865871"/>
              <a:ext cx="4955059" cy="923330"/>
            </a:xfrm>
            <a:prstGeom prst="rect">
              <a:avLst/>
            </a:prstGeom>
            <a:noFill/>
          </p:spPr>
          <p:txBody>
            <a:bodyPr wrap="square" rtlCol="0">
              <a:spAutoFit/>
            </a:bodyPr>
            <a:lstStyle/>
            <a:p>
              <a:pPr algn="ctr"/>
              <a:r>
                <a:rPr lang="es-MX" dirty="0" err="1"/>
                <a:t>Number</a:t>
              </a:r>
              <a:r>
                <a:rPr lang="es-MX" dirty="0"/>
                <a:t> </a:t>
              </a:r>
              <a:r>
                <a:rPr lang="es-MX" dirty="0" err="1"/>
                <a:t>of</a:t>
              </a:r>
              <a:r>
                <a:rPr lang="es-MX" dirty="0"/>
                <a:t> </a:t>
              </a:r>
              <a:r>
                <a:rPr lang="es-MX" dirty="0" err="1"/>
                <a:t>passive</a:t>
              </a:r>
              <a:r>
                <a:rPr lang="es-MX" dirty="0"/>
                <a:t> </a:t>
              </a:r>
              <a:r>
                <a:rPr lang="es-MX" dirty="0" err="1"/>
                <a:t>monitoring</a:t>
              </a:r>
              <a:r>
                <a:rPr lang="es-MX" dirty="0"/>
                <a:t> </a:t>
              </a:r>
              <a:r>
                <a:rPr lang="es-MX" dirty="0" err="1"/>
                <a:t>sites</a:t>
              </a:r>
              <a:r>
                <a:rPr lang="es-MX" dirty="0"/>
                <a:t> </a:t>
              </a:r>
              <a:r>
                <a:rPr lang="es-MX" dirty="0" err="1"/>
                <a:t>of</a:t>
              </a:r>
              <a:r>
                <a:rPr lang="es-MX" dirty="0"/>
                <a:t> </a:t>
              </a:r>
              <a:r>
                <a:rPr lang="es-MX" dirty="0" err="1"/>
                <a:t>the</a:t>
              </a:r>
              <a:r>
                <a:rPr lang="es-MX" dirty="0"/>
                <a:t> UNEP/GEF 1 and 2 </a:t>
              </a:r>
              <a:r>
                <a:rPr lang="es-MX" dirty="0" err="1"/>
                <a:t>projects</a:t>
              </a:r>
              <a:r>
                <a:rPr lang="es-MX" dirty="0"/>
                <a:t> </a:t>
              </a:r>
              <a:r>
                <a:rPr lang="es-MX" dirty="0" err="1"/>
                <a:t>that</a:t>
              </a:r>
              <a:r>
                <a:rPr lang="es-MX" dirty="0"/>
                <a:t> </a:t>
              </a:r>
              <a:r>
                <a:rPr lang="es-MX" dirty="0" err="1"/>
                <a:t>delivered</a:t>
              </a:r>
              <a:r>
                <a:rPr lang="es-MX" dirty="0"/>
                <a:t> </a:t>
              </a:r>
              <a:r>
                <a:rPr lang="es-MX" dirty="0" err="1"/>
                <a:t>samples</a:t>
              </a:r>
              <a:r>
                <a:rPr lang="es-MX" dirty="0"/>
                <a:t> per región and </a:t>
              </a:r>
              <a:r>
                <a:rPr lang="es-MX" dirty="0" err="1"/>
                <a:t>year</a:t>
              </a:r>
              <a:r>
                <a:rPr lang="es-MX" dirty="0"/>
                <a:t> (up </a:t>
              </a:r>
              <a:r>
                <a:rPr lang="es-MX" dirty="0" err="1"/>
                <a:t>to</a:t>
              </a:r>
              <a:r>
                <a:rPr lang="es-MX" dirty="0"/>
                <a:t> </a:t>
              </a:r>
              <a:r>
                <a:rPr lang="es-MX" dirty="0" err="1"/>
                <a:t>October</a:t>
              </a:r>
              <a:r>
                <a:rPr lang="es-MX" dirty="0"/>
                <a:t> 2019). </a:t>
              </a:r>
              <a:endParaRPr lang="es-ES_tradnl" dirty="0"/>
            </a:p>
          </p:txBody>
        </p:sp>
      </p:grpSp>
    </p:spTree>
    <p:extLst>
      <p:ext uri="{BB962C8B-B14F-4D97-AF65-F5344CB8AC3E}">
        <p14:creationId xmlns:p14="http://schemas.microsoft.com/office/powerpoint/2010/main" val="250486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dirty="0"/>
              <a:t>Cooperation arrangements. </a:t>
            </a:r>
          </a:p>
        </p:txBody>
      </p:sp>
      <p:sp>
        <p:nvSpPr>
          <p:cNvPr id="4" name="Marcador de contenido 3"/>
          <p:cNvSpPr>
            <a:spLocks noGrp="1"/>
          </p:cNvSpPr>
          <p:nvPr>
            <p:ph sz="half" idx="2"/>
          </p:nvPr>
        </p:nvSpPr>
        <p:spPr/>
        <p:txBody>
          <a:bodyPr>
            <a:normAutofit fontScale="92500" lnSpcReduction="10000"/>
          </a:bodyPr>
          <a:lstStyle/>
          <a:p>
            <a:r>
              <a:rPr lang="en-US" dirty="0"/>
              <a:t>Strategic partnerships have been created with well-established monitoring programs before the implementation of UNEP/GEF projects which remain until today.</a:t>
            </a:r>
          </a:p>
          <a:p>
            <a:r>
              <a:rPr lang="en-US" dirty="0"/>
              <a:t> Cooperation arrangements with global, regional and some national programs with institutions and partners are well established.  </a:t>
            </a:r>
          </a:p>
          <a:p>
            <a:r>
              <a:rPr lang="en-US" dirty="0"/>
              <a:t>There are currently 255 global POPs air monitoring sites across 10 monitoring networks</a:t>
            </a:r>
          </a:p>
        </p:txBody>
      </p:sp>
      <p:sp>
        <p:nvSpPr>
          <p:cNvPr id="9" name="CuadroTexto 8"/>
          <p:cNvSpPr txBox="1"/>
          <p:nvPr/>
        </p:nvSpPr>
        <p:spPr>
          <a:xfrm>
            <a:off x="9684680" y="365125"/>
            <a:ext cx="1750484" cy="276999"/>
          </a:xfrm>
          <a:prstGeom prst="rect">
            <a:avLst/>
          </a:prstGeom>
          <a:noFill/>
        </p:spPr>
        <p:txBody>
          <a:bodyPr wrap="square" rtlCol="0">
            <a:spAutoFit/>
          </a:bodyPr>
          <a:lstStyle/>
          <a:p>
            <a:pPr algn="ctr"/>
            <a:r>
              <a:rPr lang="es-ES" sz="1200" dirty="0"/>
              <a:t>AIR SAMPLING SITES</a:t>
            </a:r>
          </a:p>
        </p:txBody>
      </p:sp>
      <p:grpSp>
        <p:nvGrpSpPr>
          <p:cNvPr id="10" name="Agrupar 9"/>
          <p:cNvGrpSpPr/>
          <p:nvPr/>
        </p:nvGrpSpPr>
        <p:grpSpPr>
          <a:xfrm>
            <a:off x="410274" y="1444062"/>
            <a:ext cx="5589238" cy="4485003"/>
            <a:chOff x="5722229" y="1046086"/>
            <a:chExt cx="5538847" cy="4374142"/>
          </a:xfrm>
        </p:grpSpPr>
        <p:sp>
          <p:nvSpPr>
            <p:cNvPr id="11" name="CuadroTexto 10"/>
            <p:cNvSpPr txBox="1"/>
            <p:nvPr/>
          </p:nvSpPr>
          <p:spPr>
            <a:xfrm>
              <a:off x="6568068" y="1046086"/>
              <a:ext cx="4315522" cy="369332"/>
            </a:xfrm>
            <a:prstGeom prst="rect">
              <a:avLst/>
            </a:prstGeom>
            <a:noFill/>
          </p:spPr>
          <p:txBody>
            <a:bodyPr wrap="square" rtlCol="0">
              <a:spAutoFit/>
            </a:bodyPr>
            <a:lstStyle/>
            <a:p>
              <a:r>
                <a:rPr lang="en-US" dirty="0"/>
                <a:t>UNEP/GEF projects participating countries</a:t>
              </a:r>
              <a:endParaRPr lang="es-ES_tradnl" dirty="0"/>
            </a:p>
          </p:txBody>
        </p:sp>
        <p:grpSp>
          <p:nvGrpSpPr>
            <p:cNvPr id="12" name="Agrupar 11"/>
            <p:cNvGrpSpPr/>
            <p:nvPr/>
          </p:nvGrpSpPr>
          <p:grpSpPr>
            <a:xfrm>
              <a:off x="5722229" y="1735640"/>
              <a:ext cx="5538847" cy="3684588"/>
              <a:chOff x="5722229" y="1735640"/>
              <a:chExt cx="5538847" cy="3684588"/>
            </a:xfrm>
          </p:grpSpPr>
          <p:pic>
            <p:nvPicPr>
              <p:cNvPr id="13" name="Imagen 12" descr="Comparacion-GMP1-y-GMP2-TODO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2229" y="1735640"/>
                <a:ext cx="5538847" cy="3684588"/>
              </a:xfrm>
              <a:prstGeom prst="rect">
                <a:avLst/>
              </a:prstGeom>
            </p:spPr>
          </p:pic>
          <p:sp>
            <p:nvSpPr>
              <p:cNvPr id="14" name="CuadroTexto 13"/>
              <p:cNvSpPr txBox="1"/>
              <p:nvPr/>
            </p:nvSpPr>
            <p:spPr>
              <a:xfrm>
                <a:off x="7471318" y="1753992"/>
                <a:ext cx="2200328" cy="276999"/>
              </a:xfrm>
              <a:prstGeom prst="rect">
                <a:avLst/>
              </a:prstGeom>
              <a:noFill/>
            </p:spPr>
            <p:txBody>
              <a:bodyPr wrap="square" rtlCol="0">
                <a:spAutoFit/>
              </a:bodyPr>
              <a:lstStyle/>
              <a:p>
                <a:pPr algn="ctr"/>
                <a:r>
                  <a:rPr lang="es-ES" sz="1200" dirty="0"/>
                  <a:t>AIR SAMPLING SITES</a:t>
                </a:r>
              </a:p>
            </p:txBody>
          </p:sp>
        </p:grpSp>
      </p:grpSp>
      <p:grpSp>
        <p:nvGrpSpPr>
          <p:cNvPr id="8" name="Agrupar 7"/>
          <p:cNvGrpSpPr/>
          <p:nvPr/>
        </p:nvGrpSpPr>
        <p:grpSpPr>
          <a:xfrm>
            <a:off x="730704" y="1690688"/>
            <a:ext cx="5199839" cy="4277248"/>
            <a:chOff x="730704" y="1690688"/>
            <a:chExt cx="5199839" cy="4277248"/>
          </a:xfrm>
        </p:grpSpPr>
        <p:sp>
          <p:nvSpPr>
            <p:cNvPr id="6" name="CuadroTexto 5"/>
            <p:cNvSpPr txBox="1"/>
            <p:nvPr/>
          </p:nvSpPr>
          <p:spPr>
            <a:xfrm>
              <a:off x="1170444" y="1690688"/>
              <a:ext cx="4037312" cy="923330"/>
            </a:xfrm>
            <a:prstGeom prst="rect">
              <a:avLst/>
            </a:prstGeom>
            <a:noFill/>
          </p:spPr>
          <p:txBody>
            <a:bodyPr wrap="square" rtlCol="0">
              <a:spAutoFit/>
            </a:bodyPr>
            <a:lstStyle/>
            <a:p>
              <a:pPr algn="ctr"/>
              <a:r>
                <a:rPr lang="en-US" dirty="0"/>
                <a:t>Current map of the air monitoring sites color-coded according to the existing </a:t>
              </a:r>
            </a:p>
            <a:p>
              <a:pPr algn="ctr"/>
              <a:r>
                <a:rPr lang="en-US" dirty="0"/>
                <a:t>monitoring programs. ** </a:t>
              </a:r>
            </a:p>
          </p:txBody>
        </p:sp>
        <p:sp>
          <p:nvSpPr>
            <p:cNvPr id="7" name="CuadroTexto 6"/>
            <p:cNvSpPr txBox="1"/>
            <p:nvPr/>
          </p:nvSpPr>
          <p:spPr>
            <a:xfrm>
              <a:off x="1303792" y="5413938"/>
              <a:ext cx="3770615" cy="553998"/>
            </a:xfrm>
            <a:prstGeom prst="rect">
              <a:avLst/>
            </a:prstGeom>
            <a:noFill/>
          </p:spPr>
          <p:txBody>
            <a:bodyPr wrap="square" rtlCol="0">
              <a:spAutoFit/>
            </a:bodyPr>
            <a:lstStyle/>
            <a:p>
              <a:r>
                <a:rPr lang="en-US" sz="1000" dirty="0"/>
                <a:t>** Review of facts, experience, achievements, and challenges in relation to POPs monitoring activities. </a:t>
              </a:r>
              <a:r>
                <a:rPr lang="en-US" sz="1000" dirty="0" err="1"/>
                <a:t>Kateřina</a:t>
              </a:r>
              <a:r>
                <a:rPr lang="en-US" sz="1000" dirty="0"/>
                <a:t> </a:t>
              </a:r>
              <a:r>
                <a:rPr lang="en-US" sz="1000" dirty="0" err="1"/>
                <a:t>Šebkova</a:t>
              </a:r>
              <a:r>
                <a:rPr lang="en-US" sz="1000" dirty="0"/>
                <a:t>́, Jana </a:t>
              </a:r>
              <a:r>
                <a:rPr lang="en-US" sz="1000" dirty="0" err="1"/>
                <a:t>Klánova</a:t>
              </a:r>
              <a:r>
                <a:rPr lang="en-US" sz="1000" dirty="0"/>
                <a:t>́, Kevin White, </a:t>
              </a:r>
              <a:r>
                <a:rPr lang="en-US" sz="1000" dirty="0" err="1"/>
                <a:t>Jiři</a:t>
              </a:r>
              <a:r>
                <a:rPr lang="en-US" sz="1000" dirty="0"/>
                <a:t>́ </a:t>
              </a:r>
              <a:r>
                <a:rPr lang="en-US" sz="1000" dirty="0" err="1"/>
                <a:t>Kalina</a:t>
              </a:r>
              <a:r>
                <a:rPr lang="en-US" sz="1000" dirty="0"/>
                <a:t>. 2019. </a:t>
              </a:r>
            </a:p>
          </p:txBody>
        </p:sp>
        <p:pic>
          <p:nvPicPr>
            <p:cNvPr id="15" name="officeArt object" descr="C:\Users\white\Documents\1) SC POPs GMP Inventory\2018 Global POP Air Monitoring Sites Map (11 April 2018).jpg"/>
            <p:cNvPicPr/>
            <p:nvPr/>
          </p:nvPicPr>
          <p:blipFill>
            <a:blip r:embed="rId4"/>
            <a:stretch>
              <a:fillRect/>
            </a:stretch>
          </p:blipFill>
          <p:spPr>
            <a:xfrm>
              <a:off x="730704" y="2588650"/>
              <a:ext cx="5199839" cy="2825288"/>
            </a:xfrm>
            <a:prstGeom prst="rect">
              <a:avLst/>
            </a:prstGeom>
            <a:ln w="12700" cap="flat">
              <a:noFill/>
              <a:miter lim="400000"/>
            </a:ln>
            <a:effectLst/>
          </p:spPr>
        </p:pic>
      </p:grpSp>
    </p:spTree>
    <p:extLst>
      <p:ext uri="{BB962C8B-B14F-4D97-AF65-F5344CB8AC3E}">
        <p14:creationId xmlns:p14="http://schemas.microsoft.com/office/powerpoint/2010/main" val="42247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6"/>
            <a:ext cx="10515600" cy="911501"/>
          </a:xfrm>
        </p:spPr>
        <p:txBody>
          <a:bodyPr/>
          <a:lstStyle/>
          <a:p>
            <a:pPr algn="ctr"/>
            <a:r>
              <a:rPr lang="en-US" dirty="0"/>
              <a:t>Cooperation arrangements. Challenges</a:t>
            </a:r>
            <a:endParaRPr lang="es-ES" dirty="0"/>
          </a:p>
        </p:txBody>
      </p:sp>
      <p:sp>
        <p:nvSpPr>
          <p:cNvPr id="3" name="Marcador de texto 2"/>
          <p:cNvSpPr>
            <a:spLocks noGrp="1"/>
          </p:cNvSpPr>
          <p:nvPr>
            <p:ph type="body" idx="1"/>
          </p:nvPr>
        </p:nvSpPr>
        <p:spPr>
          <a:xfrm>
            <a:off x="1536584" y="1156407"/>
            <a:ext cx="8730933" cy="823912"/>
          </a:xfrm>
        </p:spPr>
        <p:txBody>
          <a:bodyPr>
            <a:normAutofit fontScale="92500"/>
          </a:bodyPr>
          <a:lstStyle/>
          <a:p>
            <a:pPr algn="ctr"/>
            <a:r>
              <a:rPr lang="en-US" dirty="0"/>
              <a:t>Air Monitoring Sites. Years in operation of existing programs’ monitoring sites (Warehouse Information: Passive 2003-2014 and Active 1989-2014)*</a:t>
            </a:r>
          </a:p>
        </p:txBody>
      </p:sp>
      <p:graphicFrame>
        <p:nvGraphicFramePr>
          <p:cNvPr id="10" name="Gráfico 9">
            <a:extLst>
              <a:ext uri="{FF2B5EF4-FFF2-40B4-BE49-F238E27FC236}">
                <a16:creationId xmlns:a16="http://schemas.microsoft.com/office/drawing/2014/main" xmlns="" id="{D7DC0315-B470-49EB-B048-E2A59782858F}"/>
              </a:ext>
            </a:extLst>
          </p:cNvPr>
          <p:cNvGraphicFramePr/>
          <p:nvPr>
            <p:extLst>
              <p:ext uri="{D42A27DB-BD31-4B8C-83A1-F6EECF244321}">
                <p14:modId xmlns:p14="http://schemas.microsoft.com/office/powerpoint/2010/main" val="2968628853"/>
              </p:ext>
            </p:extLst>
          </p:nvPr>
        </p:nvGraphicFramePr>
        <p:xfrm>
          <a:off x="1332411" y="2660067"/>
          <a:ext cx="4336869" cy="27792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áfico 10">
            <a:extLst>
              <a:ext uri="{FF2B5EF4-FFF2-40B4-BE49-F238E27FC236}">
                <a16:creationId xmlns:a16="http://schemas.microsoft.com/office/drawing/2014/main" xmlns="" id="{DF0690E4-CAC8-418F-B237-F27C76C47A37}"/>
              </a:ext>
            </a:extLst>
          </p:cNvPr>
          <p:cNvGraphicFramePr/>
          <p:nvPr>
            <p:extLst>
              <p:ext uri="{D42A27DB-BD31-4B8C-83A1-F6EECF244321}">
                <p14:modId xmlns:p14="http://schemas.microsoft.com/office/powerpoint/2010/main" val="116367066"/>
              </p:ext>
            </p:extLst>
          </p:nvPr>
        </p:nvGraphicFramePr>
        <p:xfrm>
          <a:off x="6122127" y="2660068"/>
          <a:ext cx="4606834" cy="2779208"/>
        </p:xfrm>
        <a:graphic>
          <a:graphicData uri="http://schemas.openxmlformats.org/drawingml/2006/chart">
            <c:chart xmlns:c="http://schemas.openxmlformats.org/drawingml/2006/chart" xmlns:r="http://schemas.openxmlformats.org/officeDocument/2006/relationships" r:id="rId4"/>
          </a:graphicData>
        </a:graphic>
      </p:graphicFrame>
      <p:sp>
        <p:nvSpPr>
          <p:cNvPr id="4" name="CuadroTexto 3"/>
          <p:cNvSpPr txBox="1"/>
          <p:nvPr/>
        </p:nvSpPr>
        <p:spPr>
          <a:xfrm>
            <a:off x="1332411" y="2946265"/>
            <a:ext cx="4144654" cy="646331"/>
          </a:xfrm>
          <a:prstGeom prst="rect">
            <a:avLst/>
          </a:prstGeom>
          <a:noFill/>
        </p:spPr>
        <p:txBody>
          <a:bodyPr wrap="square" rtlCol="0">
            <a:spAutoFit/>
          </a:bodyPr>
          <a:lstStyle/>
          <a:p>
            <a:pPr algn="ctr"/>
            <a:r>
              <a:rPr lang="en-US" dirty="0"/>
              <a:t>PASSIVE SITES </a:t>
            </a:r>
          </a:p>
          <a:p>
            <a:pPr algn="ctr"/>
            <a:endParaRPr lang="es-ES_tradnl" dirty="0"/>
          </a:p>
        </p:txBody>
      </p:sp>
      <p:sp>
        <p:nvSpPr>
          <p:cNvPr id="5" name="CuadroTexto 4"/>
          <p:cNvSpPr txBox="1"/>
          <p:nvPr/>
        </p:nvSpPr>
        <p:spPr>
          <a:xfrm>
            <a:off x="1250065" y="5540807"/>
            <a:ext cx="9478896" cy="830997"/>
          </a:xfrm>
          <a:prstGeom prst="rect">
            <a:avLst/>
          </a:prstGeom>
          <a:noFill/>
        </p:spPr>
        <p:txBody>
          <a:bodyPr wrap="square" rtlCol="0">
            <a:spAutoFit/>
          </a:bodyPr>
          <a:lstStyle/>
          <a:p>
            <a:r>
              <a:rPr lang="en-US" sz="1200" dirty="0"/>
              <a:t>*Some existing monitoring programs used for the regional reports didn’t upload their information. That is the case of the Australian National Dioxins Program, the New Zealand: Ambient Concentrations of Selected Organochlorines in Air, International Monitoring Network in the Alpine Region for Persistent and other Organic Pollutants MONARPOP, Atmospheric Measurements of Persistent Organic Pollutants in Spain, the U.S. EPA’s National Dioxin Air Monitoring Network (NDAMN), and APOPSBAL, among others.</a:t>
            </a:r>
            <a:r>
              <a:rPr lang="es-ES_tradnl" sz="1200" dirty="0"/>
              <a:t> </a:t>
            </a:r>
          </a:p>
        </p:txBody>
      </p:sp>
      <p:sp>
        <p:nvSpPr>
          <p:cNvPr id="6" name="CuadroTexto 5">
            <a:extLst>
              <a:ext uri="{FF2B5EF4-FFF2-40B4-BE49-F238E27FC236}">
                <a16:creationId xmlns:a16="http://schemas.microsoft.com/office/drawing/2014/main" xmlns="" id="{6B98632D-76F8-4510-BC27-E999563753E3}"/>
              </a:ext>
            </a:extLst>
          </p:cNvPr>
          <p:cNvSpPr txBox="1"/>
          <p:nvPr/>
        </p:nvSpPr>
        <p:spPr>
          <a:xfrm>
            <a:off x="4455974" y="1904694"/>
            <a:ext cx="2622834" cy="830997"/>
          </a:xfrm>
          <a:prstGeom prst="rect">
            <a:avLst/>
          </a:prstGeom>
          <a:noFill/>
        </p:spPr>
        <p:txBody>
          <a:bodyPr wrap="none" rtlCol="0">
            <a:spAutoFit/>
          </a:bodyPr>
          <a:lstStyle/>
          <a:p>
            <a:r>
              <a:rPr lang="es-MX" sz="4800" b="1" dirty="0">
                <a:solidFill>
                  <a:srgbClr val="C00000"/>
                </a:solidFill>
              </a:rPr>
              <a:t>EXAMPLE</a:t>
            </a:r>
          </a:p>
        </p:txBody>
      </p:sp>
    </p:spTree>
    <p:extLst>
      <p:ext uri="{BB962C8B-B14F-4D97-AF65-F5344CB8AC3E}">
        <p14:creationId xmlns:p14="http://schemas.microsoft.com/office/powerpoint/2010/main" val="408669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fltVal val="0"/>
                                          </p:val>
                                        </p:tav>
                                        <p:tav tm="100000">
                                          <p:val>
                                            <p:strVal val="#ppt_w"/>
                                          </p:val>
                                        </p:tav>
                                      </p:tavLst>
                                    </p:anim>
                                    <p:anim calcmode="lin" valueType="num">
                                      <p:cBhvr>
                                        <p:cTn id="8" dur="5000" fill="hold"/>
                                        <p:tgtEl>
                                          <p:spTgt spid="6"/>
                                        </p:tgtEl>
                                        <p:attrNameLst>
                                          <p:attrName>ppt_h</p:attrName>
                                        </p:attrNameLst>
                                      </p:cBhvr>
                                      <p:tavLst>
                                        <p:tav tm="0">
                                          <p:val>
                                            <p:fltVal val="0"/>
                                          </p:val>
                                        </p:tav>
                                        <p:tav tm="100000">
                                          <p:val>
                                            <p:strVal val="#ppt_h"/>
                                          </p:val>
                                        </p:tav>
                                      </p:tavLst>
                                    </p:anim>
                                    <p:animEffect transition="in" filter="fade">
                                      <p:cBhvr>
                                        <p:cTn id="9" dur="5000"/>
                                        <p:tgtEl>
                                          <p:spTgt spid="6"/>
                                        </p:tgtEl>
                                      </p:cBhvr>
                                    </p:animEffect>
                                  </p:childTnLst>
                                  <p:subTnLst>
                                    <p:set>
                                      <p:cBhvr override="childStyle">
                                        <p:cTn dur="1" fill="hold" display="0" masterRel="sameClick" afterEffect="1">
                                          <p:stCondLst>
                                            <p:cond evt="end" delay="0">
                                              <p:tn val="5"/>
                                            </p:cond>
                                          </p:stCondLst>
                                        </p:cTn>
                                        <p:tgtEl>
                                          <p:spTgt spid="6"/>
                                        </p:tgtEl>
                                        <p:attrNameLst>
                                          <p:attrName>style.visibility</p:attrName>
                                        </p:attrNameLst>
                                      </p:cBhvr>
                                      <p:to>
                                        <p:strVal val="hidden"/>
                                      </p:to>
                                    </p:set>
                                  </p:sub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dirty="0"/>
              <a:t>Monitoring Activities. Challenge</a:t>
            </a:r>
            <a:endParaRPr lang="es-ES_tradnl" dirty="0"/>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331" y="1441847"/>
            <a:ext cx="8523890" cy="5416153"/>
          </a:xfrm>
          <a:prstGeom prst="rect">
            <a:avLst/>
          </a:prstGeom>
        </p:spPr>
      </p:pic>
      <p:sp>
        <p:nvSpPr>
          <p:cNvPr id="7" name="CuadroTexto 6"/>
          <p:cNvSpPr txBox="1"/>
          <p:nvPr/>
        </p:nvSpPr>
        <p:spPr>
          <a:xfrm>
            <a:off x="2352907" y="1364977"/>
            <a:ext cx="7683190" cy="769441"/>
          </a:xfrm>
          <a:prstGeom prst="rect">
            <a:avLst/>
          </a:prstGeom>
          <a:noFill/>
        </p:spPr>
        <p:txBody>
          <a:bodyPr wrap="square" rtlCol="0">
            <a:spAutoFit/>
          </a:bodyPr>
          <a:lstStyle/>
          <a:p>
            <a:pPr algn="ctr"/>
            <a:r>
              <a:rPr lang="en-US" sz="4400" dirty="0">
                <a:latin typeface="+mj-lt"/>
                <a:ea typeface="+mj-ea"/>
                <a:cs typeface="+mj-cs"/>
              </a:rPr>
              <a:t>How to support this effort?</a:t>
            </a:r>
          </a:p>
        </p:txBody>
      </p:sp>
    </p:spTree>
    <p:extLst>
      <p:ext uri="{BB962C8B-B14F-4D97-AF65-F5344CB8AC3E}">
        <p14:creationId xmlns:p14="http://schemas.microsoft.com/office/powerpoint/2010/main" val="53609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dirty="0"/>
              <a:t>Highlights of the GCG Consultations for future UNEP/GMP projects:</a:t>
            </a:r>
            <a:r>
              <a:rPr lang="es-MX" dirty="0"/>
              <a:t> </a:t>
            </a:r>
            <a:endParaRPr lang="en-US" dirty="0"/>
          </a:p>
        </p:txBody>
      </p:sp>
      <p:sp>
        <p:nvSpPr>
          <p:cNvPr id="3" name="Marcador de contenido 2"/>
          <p:cNvSpPr>
            <a:spLocks noGrp="1"/>
          </p:cNvSpPr>
          <p:nvPr>
            <p:ph idx="1"/>
          </p:nvPr>
        </p:nvSpPr>
        <p:spPr>
          <a:xfrm>
            <a:off x="838200" y="1825624"/>
            <a:ext cx="10515600" cy="5032375"/>
          </a:xfrm>
        </p:spPr>
        <p:txBody>
          <a:bodyPr>
            <a:normAutofit fontScale="77500" lnSpcReduction="20000"/>
          </a:bodyPr>
          <a:lstStyle/>
          <a:p>
            <a:pPr lvl="0"/>
            <a:r>
              <a:rPr lang="en-US" dirty="0"/>
              <a:t>Human milk survey would generate valuable human exposure data</a:t>
            </a:r>
            <a:endParaRPr lang="es-MX" dirty="0"/>
          </a:p>
          <a:p>
            <a:pPr lvl="0"/>
            <a:r>
              <a:rPr lang="en-US" dirty="0"/>
              <a:t>Air monitoring could continue to cover critical gaps in current geographical coverage </a:t>
            </a:r>
            <a:endParaRPr lang="es-MX" dirty="0"/>
          </a:p>
          <a:p>
            <a:pPr lvl="0"/>
            <a:r>
              <a:rPr lang="en-US" dirty="0"/>
              <a:t>Water sampling is important for monitoring PFOS, PFOA, and eventually </a:t>
            </a:r>
            <a:r>
              <a:rPr lang="en-US" dirty="0" err="1"/>
              <a:t>PFHxS</a:t>
            </a:r>
            <a:r>
              <a:rPr lang="en-US" dirty="0"/>
              <a:t> in the near future. </a:t>
            </a:r>
            <a:endParaRPr lang="es-MX" dirty="0"/>
          </a:p>
          <a:p>
            <a:pPr lvl="0"/>
            <a:r>
              <a:rPr lang="en-US" dirty="0"/>
              <a:t>Focus would be on capacity building and QA/QC data generation on critical core matrices and in critical locations that complement other GMP activities.</a:t>
            </a:r>
            <a:endParaRPr lang="es-MX" dirty="0"/>
          </a:p>
          <a:p>
            <a:pPr lvl="0"/>
            <a:r>
              <a:rPr lang="en-US" dirty="0"/>
              <a:t>The project design should also consider long-term strategies to generate information over time that is needed for effectiveness evaluation. </a:t>
            </a:r>
            <a:endParaRPr lang="es-MX" dirty="0"/>
          </a:p>
          <a:p>
            <a:pPr lvl="0"/>
            <a:r>
              <a:rPr lang="en-US" dirty="0"/>
              <a:t>The involvement of the research community and academia is a showcase success story that enabled continuation of activities and effective use of the capacity that was built through the projects.</a:t>
            </a:r>
            <a:endParaRPr lang="es-MX" dirty="0"/>
          </a:p>
          <a:p>
            <a:pPr lvl="0"/>
            <a:r>
              <a:rPr lang="en-US" dirty="0"/>
              <a:t>The formulation of a global project to enhance capacity on the critical gaps that are still identified within the GMP, in particular a global human milk survey, air monitoring that complements the GMP, and water monitoring at sites where baseline data is available, could offer a cost effective way to continue enhancing GMP capacity in a sustainable way.</a:t>
            </a:r>
            <a:endParaRPr lang="es-MX" dirty="0"/>
          </a:p>
        </p:txBody>
      </p:sp>
    </p:spTree>
    <p:extLst>
      <p:ext uri="{BB962C8B-B14F-4D97-AF65-F5344CB8AC3E}">
        <p14:creationId xmlns:p14="http://schemas.microsoft.com/office/powerpoint/2010/main" val="31081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04890" y="-24974"/>
            <a:ext cx="10515600" cy="1325563"/>
          </a:xfrm>
        </p:spPr>
        <p:txBody>
          <a:bodyPr/>
          <a:lstStyle/>
          <a:p>
            <a:pPr algn="ctr"/>
            <a:r>
              <a:rPr lang="en-US" dirty="0"/>
              <a:t>Monitoring Activities. Opportunities</a:t>
            </a:r>
            <a:endParaRPr lang="es-ES_tradnl" dirty="0"/>
          </a:p>
        </p:txBody>
      </p:sp>
      <p:sp>
        <p:nvSpPr>
          <p:cNvPr id="3" name="Marcador de texto 2"/>
          <p:cNvSpPr>
            <a:spLocks noGrp="1"/>
          </p:cNvSpPr>
          <p:nvPr>
            <p:ph type="body" idx="1"/>
          </p:nvPr>
        </p:nvSpPr>
        <p:spPr>
          <a:xfrm>
            <a:off x="761730" y="1046086"/>
            <a:ext cx="4378984" cy="509006"/>
          </a:xfrm>
        </p:spPr>
        <p:txBody>
          <a:bodyPr>
            <a:normAutofit/>
          </a:bodyPr>
          <a:lstStyle/>
          <a:p>
            <a:r>
              <a:rPr lang="en-US" sz="2800" b="0" dirty="0"/>
              <a:t>Opportunities to have:</a:t>
            </a:r>
          </a:p>
        </p:txBody>
      </p:sp>
      <p:sp>
        <p:nvSpPr>
          <p:cNvPr id="6" name="Marcador de contenido 5"/>
          <p:cNvSpPr>
            <a:spLocks noGrp="1"/>
          </p:cNvSpPr>
          <p:nvPr>
            <p:ph sz="quarter" idx="4"/>
          </p:nvPr>
        </p:nvSpPr>
        <p:spPr>
          <a:xfrm>
            <a:off x="404890" y="1735640"/>
            <a:ext cx="5183188" cy="3684588"/>
          </a:xfrm>
        </p:spPr>
        <p:txBody>
          <a:bodyPr/>
          <a:lstStyle/>
          <a:p>
            <a:r>
              <a:rPr lang="en-US" dirty="0"/>
              <a:t>Global coverage with consistent data </a:t>
            </a:r>
          </a:p>
          <a:p>
            <a:r>
              <a:rPr lang="en-US" dirty="0"/>
              <a:t>Gaps coverage</a:t>
            </a:r>
          </a:p>
          <a:p>
            <a:r>
              <a:rPr lang="en-US" dirty="0"/>
              <a:t>Comparable air and human exposure data.</a:t>
            </a:r>
          </a:p>
          <a:p>
            <a:r>
              <a:rPr lang="en-US" dirty="0"/>
              <a:t>Trends of forty six countries which participated in two or more milk survey rounds.</a:t>
            </a:r>
          </a:p>
          <a:p>
            <a:endParaRPr lang="es-ES_tradnl" dirty="0"/>
          </a:p>
          <a:p>
            <a:endParaRPr lang="es-ES_tradnl" dirty="0"/>
          </a:p>
        </p:txBody>
      </p:sp>
      <p:grpSp>
        <p:nvGrpSpPr>
          <p:cNvPr id="5" name="Agrupar 4"/>
          <p:cNvGrpSpPr/>
          <p:nvPr/>
        </p:nvGrpSpPr>
        <p:grpSpPr>
          <a:xfrm>
            <a:off x="5722229" y="1062993"/>
            <a:ext cx="5538847" cy="4374142"/>
            <a:chOff x="5722229" y="1046086"/>
            <a:chExt cx="5538847" cy="4374142"/>
          </a:xfrm>
        </p:grpSpPr>
        <p:sp>
          <p:nvSpPr>
            <p:cNvPr id="8" name="CuadroTexto 7"/>
            <p:cNvSpPr txBox="1"/>
            <p:nvPr/>
          </p:nvSpPr>
          <p:spPr>
            <a:xfrm>
              <a:off x="6568068" y="1046086"/>
              <a:ext cx="4315522" cy="369332"/>
            </a:xfrm>
            <a:prstGeom prst="rect">
              <a:avLst/>
            </a:prstGeom>
            <a:noFill/>
          </p:spPr>
          <p:txBody>
            <a:bodyPr wrap="square" rtlCol="0">
              <a:spAutoFit/>
            </a:bodyPr>
            <a:lstStyle/>
            <a:p>
              <a:r>
                <a:rPr lang="en-US" dirty="0"/>
                <a:t>UNEP/GEF projects participating countries</a:t>
              </a:r>
              <a:endParaRPr lang="es-ES_tradnl" dirty="0"/>
            </a:p>
          </p:txBody>
        </p:sp>
        <p:grpSp>
          <p:nvGrpSpPr>
            <p:cNvPr id="4" name="Agrupar 3"/>
            <p:cNvGrpSpPr/>
            <p:nvPr/>
          </p:nvGrpSpPr>
          <p:grpSpPr>
            <a:xfrm>
              <a:off x="5722229" y="1735640"/>
              <a:ext cx="5538847" cy="3684588"/>
              <a:chOff x="5722229" y="1735640"/>
              <a:chExt cx="5538847" cy="3684588"/>
            </a:xfrm>
          </p:grpSpPr>
          <p:pic>
            <p:nvPicPr>
              <p:cNvPr id="9" name="Imagen 8" descr="Comparacion-GMP1-y-GMP2-TODO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2229" y="1735640"/>
                <a:ext cx="5538847" cy="3684588"/>
              </a:xfrm>
              <a:prstGeom prst="rect">
                <a:avLst/>
              </a:prstGeom>
            </p:spPr>
          </p:pic>
          <p:sp>
            <p:nvSpPr>
              <p:cNvPr id="10" name="CuadroTexto 9"/>
              <p:cNvSpPr txBox="1"/>
              <p:nvPr/>
            </p:nvSpPr>
            <p:spPr>
              <a:xfrm>
                <a:off x="7471318" y="1753992"/>
                <a:ext cx="2200328" cy="276999"/>
              </a:xfrm>
              <a:prstGeom prst="rect">
                <a:avLst/>
              </a:prstGeom>
              <a:noFill/>
            </p:spPr>
            <p:txBody>
              <a:bodyPr wrap="square" rtlCol="0">
                <a:spAutoFit/>
              </a:bodyPr>
              <a:lstStyle/>
              <a:p>
                <a:pPr algn="ctr"/>
                <a:r>
                  <a:rPr lang="es-ES" sz="1200" dirty="0"/>
                  <a:t>AIR SAMPLING SITES</a:t>
                </a:r>
              </a:p>
            </p:txBody>
          </p:sp>
        </p:grpSp>
      </p:grpSp>
      <p:grpSp>
        <p:nvGrpSpPr>
          <p:cNvPr id="11" name="Agrupar 6">
            <a:extLst>
              <a:ext uri="{FF2B5EF4-FFF2-40B4-BE49-F238E27FC236}">
                <a16:creationId xmlns:a16="http://schemas.microsoft.com/office/drawing/2014/main" xmlns="" id="{CA3886C9-2B85-40A5-BBBA-04082B78A918}"/>
              </a:ext>
            </a:extLst>
          </p:cNvPr>
          <p:cNvGrpSpPr/>
          <p:nvPr/>
        </p:nvGrpSpPr>
        <p:grpSpPr>
          <a:xfrm>
            <a:off x="5888638" y="1109451"/>
            <a:ext cx="5229922" cy="4294612"/>
            <a:chOff x="5910146" y="1046086"/>
            <a:chExt cx="5229922" cy="4294612"/>
          </a:xfrm>
        </p:grpSpPr>
        <p:sp>
          <p:nvSpPr>
            <p:cNvPr id="12" name="CuadroTexto 11">
              <a:extLst>
                <a:ext uri="{FF2B5EF4-FFF2-40B4-BE49-F238E27FC236}">
                  <a16:creationId xmlns:a16="http://schemas.microsoft.com/office/drawing/2014/main" xmlns="" id="{2E31E680-EBF0-4ED1-A682-BC3DC647AD9A}"/>
                </a:ext>
              </a:extLst>
            </p:cNvPr>
            <p:cNvSpPr txBox="1"/>
            <p:nvPr/>
          </p:nvSpPr>
          <p:spPr>
            <a:xfrm>
              <a:off x="6367346" y="1046086"/>
              <a:ext cx="4315522" cy="369332"/>
            </a:xfrm>
            <a:prstGeom prst="rect">
              <a:avLst/>
            </a:prstGeom>
            <a:noFill/>
          </p:spPr>
          <p:txBody>
            <a:bodyPr wrap="square" rtlCol="0">
              <a:spAutoFit/>
            </a:bodyPr>
            <a:lstStyle/>
            <a:p>
              <a:r>
                <a:rPr lang="en-US" dirty="0"/>
                <a:t>UNEP/GEF projects participating countries</a:t>
              </a:r>
              <a:endParaRPr lang="es-ES_tradnl" dirty="0"/>
            </a:p>
          </p:txBody>
        </p:sp>
        <p:grpSp>
          <p:nvGrpSpPr>
            <p:cNvPr id="13" name="Agrupar 4">
              <a:extLst>
                <a:ext uri="{FF2B5EF4-FFF2-40B4-BE49-F238E27FC236}">
                  <a16:creationId xmlns:a16="http://schemas.microsoft.com/office/drawing/2014/main" xmlns="" id="{DAE124CE-0853-4329-91E9-B287339388BC}"/>
                </a:ext>
              </a:extLst>
            </p:cNvPr>
            <p:cNvGrpSpPr/>
            <p:nvPr/>
          </p:nvGrpSpPr>
          <p:grpSpPr>
            <a:xfrm>
              <a:off x="5910146" y="1735640"/>
              <a:ext cx="5229922" cy="3605058"/>
              <a:chOff x="5910146" y="1735640"/>
              <a:chExt cx="5229922" cy="3605058"/>
            </a:xfrm>
          </p:grpSpPr>
          <p:pic>
            <p:nvPicPr>
              <p:cNvPr id="14" name="Imagen 13" descr="Imagen que contiene texto, mapa&#10;&#10;Descripción generada automáticamente">
                <a:extLst>
                  <a:ext uri="{FF2B5EF4-FFF2-40B4-BE49-F238E27FC236}">
                    <a16:creationId xmlns:a16="http://schemas.microsoft.com/office/drawing/2014/main" xmlns="" id="{D7149FE6-3574-4726-981D-A45860FB9298}"/>
                  </a:ext>
                </a:extLst>
              </p:cNvPr>
              <p:cNvPicPr/>
              <p:nvPr/>
            </p:nvPicPr>
            <p:blipFill>
              <a:blip r:embed="rId4">
                <a:extLst>
                  <a:ext uri="{28A0092B-C50C-407E-A947-70E740481C1C}">
                    <a14:useLocalDpi xmlns:a14="http://schemas.microsoft.com/office/drawing/2010/main" val="0"/>
                  </a:ext>
                </a:extLst>
              </a:blip>
              <a:stretch>
                <a:fillRect/>
              </a:stretch>
            </p:blipFill>
            <p:spPr>
              <a:xfrm>
                <a:off x="5910146" y="1735640"/>
                <a:ext cx="5229922" cy="3605058"/>
              </a:xfrm>
              <a:prstGeom prst="rect">
                <a:avLst/>
              </a:prstGeom>
            </p:spPr>
          </p:pic>
          <p:sp>
            <p:nvSpPr>
              <p:cNvPr id="15" name="Rectángulo 14">
                <a:extLst>
                  <a:ext uri="{FF2B5EF4-FFF2-40B4-BE49-F238E27FC236}">
                    <a16:creationId xmlns:a16="http://schemas.microsoft.com/office/drawing/2014/main" xmlns="" id="{4DD83ABA-872F-434A-BA3B-9DED68D2D4AD}"/>
                  </a:ext>
                </a:extLst>
              </p:cNvPr>
              <p:cNvSpPr/>
              <p:nvPr/>
            </p:nvSpPr>
            <p:spPr>
              <a:xfrm>
                <a:off x="7436577" y="1735640"/>
                <a:ext cx="2388933" cy="461665"/>
              </a:xfrm>
              <a:prstGeom prst="rect">
                <a:avLst/>
              </a:prstGeom>
            </p:spPr>
            <p:txBody>
              <a:bodyPr wrap="square">
                <a:spAutoFit/>
              </a:bodyPr>
              <a:lstStyle/>
              <a:p>
                <a:pPr algn="ctr"/>
                <a:r>
                  <a:rPr lang="en-US" sz="1200" dirty="0"/>
                  <a:t>WATER SAMPLING PARTICIPATING COUNTRIES</a:t>
                </a:r>
              </a:p>
            </p:txBody>
          </p:sp>
        </p:grpSp>
      </p:grpSp>
      <p:grpSp>
        <p:nvGrpSpPr>
          <p:cNvPr id="26" name="Agrupar 10">
            <a:extLst>
              <a:ext uri="{FF2B5EF4-FFF2-40B4-BE49-F238E27FC236}">
                <a16:creationId xmlns:a16="http://schemas.microsoft.com/office/drawing/2014/main" xmlns="" id="{5603167B-FFB6-4DCF-AAF8-680B55737C75}"/>
              </a:ext>
            </a:extLst>
          </p:cNvPr>
          <p:cNvGrpSpPr/>
          <p:nvPr/>
        </p:nvGrpSpPr>
        <p:grpSpPr>
          <a:xfrm>
            <a:off x="5806442" y="1247659"/>
            <a:ext cx="5343048" cy="4338211"/>
            <a:chOff x="5974626" y="1300589"/>
            <a:chExt cx="5343048" cy="4338211"/>
          </a:xfrm>
        </p:grpSpPr>
        <p:sp>
          <p:nvSpPr>
            <p:cNvPr id="27" name="CuadroTexto 7">
              <a:extLst>
                <a:ext uri="{FF2B5EF4-FFF2-40B4-BE49-F238E27FC236}">
                  <a16:creationId xmlns:a16="http://schemas.microsoft.com/office/drawing/2014/main" xmlns="" id="{6A4C749D-F239-48CB-A0ED-FC422771F239}"/>
                </a:ext>
              </a:extLst>
            </p:cNvPr>
            <p:cNvSpPr txBox="1"/>
            <p:nvPr/>
          </p:nvSpPr>
          <p:spPr>
            <a:xfrm>
              <a:off x="6548258" y="1300589"/>
              <a:ext cx="4195784" cy="369332"/>
            </a:xfrm>
            <a:prstGeom prst="rect">
              <a:avLst/>
            </a:prstGeom>
            <a:noFill/>
          </p:spPr>
          <p:txBody>
            <a:bodyPr wrap="square" rtlCol="0">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UNEP/GEF projects participating countries</a:t>
              </a:r>
              <a:endParaRPr lang="es-ES_tradnl" dirty="0"/>
            </a:p>
          </p:txBody>
        </p:sp>
        <p:pic>
          <p:nvPicPr>
            <p:cNvPr id="28" name="Imagen 27">
              <a:extLst>
                <a:ext uri="{FF2B5EF4-FFF2-40B4-BE49-F238E27FC236}">
                  <a16:creationId xmlns:a16="http://schemas.microsoft.com/office/drawing/2014/main" xmlns="" id="{1998D53B-29CC-4B9C-B896-7A328430DC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74626" y="1881352"/>
              <a:ext cx="5343048" cy="3757448"/>
            </a:xfrm>
            <a:prstGeom prst="rect">
              <a:avLst/>
            </a:prstGeom>
          </p:spPr>
        </p:pic>
        <p:sp>
          <p:nvSpPr>
            <p:cNvPr id="29" name="CuadroTexto 9">
              <a:extLst>
                <a:ext uri="{FF2B5EF4-FFF2-40B4-BE49-F238E27FC236}">
                  <a16:creationId xmlns:a16="http://schemas.microsoft.com/office/drawing/2014/main" xmlns="" id="{E4213552-56C1-4AA6-B53C-5C28650A8A71}"/>
                </a:ext>
              </a:extLst>
            </p:cNvPr>
            <p:cNvSpPr txBox="1"/>
            <p:nvPr/>
          </p:nvSpPr>
          <p:spPr>
            <a:xfrm>
              <a:off x="7438156" y="1994706"/>
              <a:ext cx="2861982" cy="276999"/>
            </a:xfrm>
            <a:prstGeom prst="rect">
              <a:avLst/>
            </a:prstGeom>
            <a:noFill/>
          </p:spPr>
          <p:txBody>
            <a:bodyPr wrap="square" rtlCol="0">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MILK SURVEYS PARTICIPATING COUNTRIES</a:t>
              </a:r>
            </a:p>
          </p:txBody>
        </p:sp>
      </p:grpSp>
      <p:grpSp>
        <p:nvGrpSpPr>
          <p:cNvPr id="30" name="Agrupar 4">
            <a:extLst>
              <a:ext uri="{FF2B5EF4-FFF2-40B4-BE49-F238E27FC236}">
                <a16:creationId xmlns:a16="http://schemas.microsoft.com/office/drawing/2014/main" xmlns="" id="{56BB6151-F94B-465E-ACDE-04926BB0749B}"/>
              </a:ext>
            </a:extLst>
          </p:cNvPr>
          <p:cNvGrpSpPr/>
          <p:nvPr/>
        </p:nvGrpSpPr>
        <p:grpSpPr>
          <a:xfrm>
            <a:off x="5806442" y="1124660"/>
            <a:ext cx="5393766" cy="4478388"/>
            <a:chOff x="5806442" y="1124660"/>
            <a:chExt cx="5393766" cy="4478388"/>
          </a:xfrm>
        </p:grpSpPr>
        <p:graphicFrame>
          <p:nvGraphicFramePr>
            <p:cNvPr id="31" name="Gráfico 30">
              <a:extLst>
                <a:ext uri="{FF2B5EF4-FFF2-40B4-BE49-F238E27FC236}">
                  <a16:creationId xmlns:a16="http://schemas.microsoft.com/office/drawing/2014/main" xmlns="" id="{FC104FF4-4F9A-43A1-9F35-8251FA0E6FE4}"/>
                </a:ext>
              </a:extLst>
            </p:cNvPr>
            <p:cNvGraphicFramePr/>
            <p:nvPr/>
          </p:nvGraphicFramePr>
          <p:xfrm>
            <a:off x="5806442" y="2097583"/>
            <a:ext cx="5223154" cy="3178833"/>
          </p:xfrm>
          <a:graphic>
            <a:graphicData uri="http://schemas.openxmlformats.org/drawingml/2006/chart">
              <c:chart xmlns:c="http://schemas.openxmlformats.org/drawingml/2006/chart" xmlns:r="http://schemas.openxmlformats.org/officeDocument/2006/relationships" r:id="rId6"/>
            </a:graphicData>
          </a:graphic>
        </p:graphicFrame>
        <p:sp>
          <p:nvSpPr>
            <p:cNvPr id="32" name="CuadroTexto 31">
              <a:extLst>
                <a:ext uri="{FF2B5EF4-FFF2-40B4-BE49-F238E27FC236}">
                  <a16:creationId xmlns:a16="http://schemas.microsoft.com/office/drawing/2014/main" xmlns="" id="{9790B0BE-93E6-4A57-B934-2D21F3B802F9}"/>
                </a:ext>
              </a:extLst>
            </p:cNvPr>
            <p:cNvSpPr txBox="1"/>
            <p:nvPr/>
          </p:nvSpPr>
          <p:spPr>
            <a:xfrm>
              <a:off x="5944918" y="1124660"/>
              <a:ext cx="5255290" cy="646331"/>
            </a:xfrm>
            <a:prstGeom prst="rect">
              <a:avLst/>
            </a:prstGeom>
            <a:noFill/>
          </p:spPr>
          <p:txBody>
            <a:bodyPr wrap="square" rtlCol="0">
              <a:spAutoFit/>
            </a:bodyPr>
            <a:lstStyle/>
            <a:p>
              <a:pPr algn="ctr"/>
              <a:r>
                <a:rPr lang="en-US" dirty="0"/>
                <a:t>Human milk survey. Frequency of participation/deliver </a:t>
              </a:r>
              <a:r>
                <a:rPr lang="es-MX" dirty="0"/>
                <a:t>up to Oct. 2019*</a:t>
              </a:r>
              <a:r>
                <a:rPr lang="en-US" dirty="0"/>
                <a:t> (2000-2019)</a:t>
              </a:r>
              <a:endParaRPr lang="es-ES_tradnl" dirty="0"/>
            </a:p>
          </p:txBody>
        </p:sp>
        <p:sp>
          <p:nvSpPr>
            <p:cNvPr id="33" name="CuadroTexto 32">
              <a:extLst>
                <a:ext uri="{FF2B5EF4-FFF2-40B4-BE49-F238E27FC236}">
                  <a16:creationId xmlns:a16="http://schemas.microsoft.com/office/drawing/2014/main" xmlns="" id="{F43A1DB1-DD5E-4119-9D51-534B71DD76FB}"/>
                </a:ext>
              </a:extLst>
            </p:cNvPr>
            <p:cNvSpPr txBox="1"/>
            <p:nvPr/>
          </p:nvSpPr>
          <p:spPr>
            <a:xfrm>
              <a:off x="5857708" y="5356827"/>
              <a:ext cx="5190308" cy="246221"/>
            </a:xfrm>
            <a:prstGeom prst="rect">
              <a:avLst/>
            </a:prstGeom>
            <a:noFill/>
          </p:spPr>
          <p:txBody>
            <a:bodyPr wrap="square" rtlCol="0">
              <a:spAutoFit/>
            </a:bodyPr>
            <a:lstStyle/>
            <a:p>
              <a:r>
                <a:rPr lang="es-ES_tradnl" sz="1000" dirty="0"/>
                <a:t>*</a:t>
              </a:r>
              <a:r>
                <a:rPr lang="en-US" sz="1000" dirty="0"/>
                <a:t>„Human Milk“ – State of play as of 16 Oct 2019. Rainer </a:t>
              </a:r>
              <a:r>
                <a:rPr lang="en-US" sz="1000" dirty="0" err="1"/>
                <a:t>Malisch</a:t>
              </a:r>
              <a:r>
                <a:rPr lang="en-US" sz="1000" dirty="0"/>
                <a:t>, Karin </a:t>
              </a:r>
              <a:r>
                <a:rPr lang="en-US" sz="1000" dirty="0" err="1"/>
                <a:t>Malisch</a:t>
              </a:r>
              <a:r>
                <a:rPr lang="en-US" sz="1000" dirty="0"/>
                <a:t>. Oct. 2019.</a:t>
              </a:r>
              <a:endParaRPr lang="es-ES_tradnl" sz="1000" dirty="0"/>
            </a:p>
          </p:txBody>
        </p:sp>
      </p:grpSp>
    </p:spTree>
    <p:extLst>
      <p:ext uri="{BB962C8B-B14F-4D97-AF65-F5344CB8AC3E}">
        <p14:creationId xmlns:p14="http://schemas.microsoft.com/office/powerpoint/2010/main" val="12852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72853"/>
            <a:ext cx="10515600" cy="1325563"/>
          </a:xfrm>
        </p:spPr>
        <p:txBody>
          <a:bodyPr/>
          <a:lstStyle/>
          <a:p>
            <a:r>
              <a:rPr lang="en-US" dirty="0"/>
              <a:t>Cooperation arrangements. Opportunities</a:t>
            </a:r>
            <a:endParaRPr lang="es-ES_tradnl" dirty="0"/>
          </a:p>
        </p:txBody>
      </p:sp>
      <p:sp>
        <p:nvSpPr>
          <p:cNvPr id="9" name="CuadroTexto 8"/>
          <p:cNvSpPr txBox="1"/>
          <p:nvPr/>
        </p:nvSpPr>
        <p:spPr>
          <a:xfrm>
            <a:off x="1054443" y="2257168"/>
            <a:ext cx="4423719" cy="2677656"/>
          </a:xfrm>
          <a:prstGeom prst="rect">
            <a:avLst/>
          </a:prstGeom>
          <a:noFill/>
        </p:spPr>
        <p:txBody>
          <a:bodyPr wrap="square" rtlCol="0">
            <a:spAutoFit/>
          </a:bodyPr>
          <a:lstStyle/>
          <a:p>
            <a:r>
              <a:rPr lang="en-US" sz="2800" dirty="0"/>
              <a:t>Opportunity to have cooperation arrangements with national monitoring programs of  developing country parties and parties with economies in transition.</a:t>
            </a:r>
          </a:p>
        </p:txBody>
      </p:sp>
      <p:graphicFrame>
        <p:nvGraphicFramePr>
          <p:cNvPr id="8" name="Chart 5"/>
          <p:cNvGraphicFramePr/>
          <p:nvPr>
            <p:extLst>
              <p:ext uri="{D42A27DB-BD31-4B8C-83A1-F6EECF244321}">
                <p14:modId xmlns:p14="http://schemas.microsoft.com/office/powerpoint/2010/main" val="3095334451"/>
              </p:ext>
            </p:extLst>
          </p:nvPr>
        </p:nvGraphicFramePr>
        <p:xfrm>
          <a:off x="5944509" y="2049932"/>
          <a:ext cx="5594004" cy="3931800"/>
        </p:xfrm>
        <a:graphic>
          <a:graphicData uri="http://schemas.openxmlformats.org/drawingml/2006/chart">
            <c:chart xmlns:c="http://schemas.openxmlformats.org/drawingml/2006/chart" xmlns:r="http://schemas.openxmlformats.org/officeDocument/2006/relationships" r:id="rId3"/>
          </a:graphicData>
        </a:graphic>
      </p:graphicFrame>
      <p:sp>
        <p:nvSpPr>
          <p:cNvPr id="10" name="CuadroTexto 9"/>
          <p:cNvSpPr txBox="1"/>
          <p:nvPr/>
        </p:nvSpPr>
        <p:spPr>
          <a:xfrm>
            <a:off x="6429971" y="1367522"/>
            <a:ext cx="4923829" cy="646331"/>
          </a:xfrm>
          <a:prstGeom prst="rect">
            <a:avLst/>
          </a:prstGeom>
          <a:noFill/>
        </p:spPr>
        <p:txBody>
          <a:bodyPr wrap="square" rtlCol="0">
            <a:spAutoFit/>
          </a:bodyPr>
          <a:lstStyle/>
          <a:p>
            <a:pPr algn="ctr"/>
            <a:r>
              <a:rPr lang="en-US" dirty="0"/>
              <a:t>Priority areas listed in NIPs submitted between 2014 and May 2016 by region*</a:t>
            </a:r>
            <a:endParaRPr lang="es-ES_tradnl" dirty="0"/>
          </a:p>
        </p:txBody>
      </p:sp>
      <p:sp>
        <p:nvSpPr>
          <p:cNvPr id="12" name="CuadroTexto 11"/>
          <p:cNvSpPr txBox="1"/>
          <p:nvPr/>
        </p:nvSpPr>
        <p:spPr>
          <a:xfrm>
            <a:off x="5944508" y="5981732"/>
            <a:ext cx="5594004" cy="646331"/>
          </a:xfrm>
          <a:prstGeom prst="rect">
            <a:avLst/>
          </a:prstGeom>
          <a:noFill/>
        </p:spPr>
        <p:txBody>
          <a:bodyPr wrap="square" rtlCol="0">
            <a:spAutoFit/>
          </a:bodyPr>
          <a:lstStyle/>
          <a:p>
            <a:r>
              <a:rPr lang="es-ES_tradnl" dirty="0"/>
              <a:t>*</a:t>
            </a:r>
            <a:r>
              <a:rPr lang="en-US" sz="900" b="1" dirty="0"/>
              <a:t>Report on the technical assistance needs of developing country Parties and Parties with economies in transition for the implementation of the Stockholm Convention and the technical assistance available from developed country Parties and others. February 2017. </a:t>
            </a:r>
            <a:r>
              <a:rPr lang="en-US" sz="900" dirty="0"/>
              <a:t>(UNEP/POPS/COP.8/INF/23) </a:t>
            </a:r>
          </a:p>
        </p:txBody>
      </p:sp>
    </p:spTree>
    <p:extLst>
      <p:ext uri="{BB962C8B-B14F-4D97-AF65-F5344CB8AC3E}">
        <p14:creationId xmlns:p14="http://schemas.microsoft.com/office/powerpoint/2010/main" val="428536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n-US" dirty="0"/>
              <a:t>How could the POPs monitoring help the countries?</a:t>
            </a:r>
            <a:endParaRPr lang="es-ES" dirty="0"/>
          </a:p>
        </p:txBody>
      </p:sp>
      <p:sp>
        <p:nvSpPr>
          <p:cNvPr id="3" name="Marcador de contenido 2"/>
          <p:cNvSpPr>
            <a:spLocks noGrp="1"/>
          </p:cNvSpPr>
          <p:nvPr>
            <p:ph idx="1"/>
          </p:nvPr>
        </p:nvSpPr>
        <p:spPr>
          <a:xfrm>
            <a:off x="1981200" y="1787450"/>
            <a:ext cx="8229600" cy="4525963"/>
          </a:xfrm>
        </p:spPr>
        <p:txBody>
          <a:bodyPr>
            <a:normAutofit/>
          </a:bodyPr>
          <a:lstStyle/>
          <a:p>
            <a:r>
              <a:rPr lang="es-MX" dirty="0"/>
              <a:t>To know the POPs baseline levels, </a:t>
            </a:r>
          </a:p>
          <a:p>
            <a:r>
              <a:rPr lang="es-MX" dirty="0"/>
              <a:t>To know the concentrations of POPs in environments/matrices of countries’ concerns, specific studies like source oriented measurements</a:t>
            </a:r>
          </a:p>
          <a:p>
            <a:r>
              <a:rPr lang="es-MX" dirty="0"/>
              <a:t>To calibrate emission inventories</a:t>
            </a:r>
          </a:p>
          <a:p>
            <a:r>
              <a:rPr lang="es-MX" dirty="0"/>
              <a:t>To inform and advise the population</a:t>
            </a:r>
          </a:p>
          <a:p>
            <a:r>
              <a:rPr lang="es-MX" dirty="0"/>
              <a:t>To develop policies</a:t>
            </a:r>
          </a:p>
          <a:p>
            <a:r>
              <a:rPr lang="es-MX" dirty="0"/>
              <a:t>To evaluate the impact of the actions taken</a:t>
            </a:r>
          </a:p>
          <a:p>
            <a:r>
              <a:rPr lang="es-MX" dirty="0"/>
              <a:t>To sensitize policy makers</a:t>
            </a:r>
          </a:p>
          <a:p>
            <a:endParaRPr lang="es-MX" dirty="0"/>
          </a:p>
          <a:p>
            <a:endParaRPr lang="es-MX" dirty="0"/>
          </a:p>
          <a:p>
            <a:endParaRPr lang="es-MX" dirty="0"/>
          </a:p>
          <a:p>
            <a:endParaRPr lang="es-ES" dirty="0"/>
          </a:p>
          <a:p>
            <a:endParaRPr lang="es-ES" dirty="0"/>
          </a:p>
        </p:txBody>
      </p:sp>
    </p:spTree>
    <p:extLst>
      <p:ext uri="{BB962C8B-B14F-4D97-AF65-F5344CB8AC3E}">
        <p14:creationId xmlns:p14="http://schemas.microsoft.com/office/powerpoint/2010/main" val="1918602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dirty="0"/>
              <a:t>Transfer of knowledge. </a:t>
            </a:r>
            <a:endParaRPr lang="es-ES_tradnl" dirty="0"/>
          </a:p>
        </p:txBody>
      </p:sp>
      <p:sp>
        <p:nvSpPr>
          <p:cNvPr id="4" name="Marcador de contenido 3"/>
          <p:cNvSpPr>
            <a:spLocks noGrp="1"/>
          </p:cNvSpPr>
          <p:nvPr>
            <p:ph sz="half" idx="2"/>
          </p:nvPr>
        </p:nvSpPr>
        <p:spPr>
          <a:xfrm>
            <a:off x="6274942" y="2151965"/>
            <a:ext cx="5181600" cy="4351338"/>
          </a:xfrm>
        </p:spPr>
        <p:txBody>
          <a:bodyPr>
            <a:normAutofit/>
          </a:bodyPr>
          <a:lstStyle/>
          <a:p>
            <a:pPr marL="342900" lvl="1" indent="-342900"/>
            <a:r>
              <a:rPr lang="es-MX" sz="2000" dirty="0"/>
              <a:t>Tools  developed: </a:t>
            </a:r>
          </a:p>
          <a:p>
            <a:pPr marL="742950" lvl="2" indent="-342900">
              <a:lnSpc>
                <a:spcPct val="60000"/>
              </a:lnSpc>
            </a:pPr>
            <a:r>
              <a:rPr lang="en-US" dirty="0"/>
              <a:t>Standard Operation Procedures</a:t>
            </a:r>
          </a:p>
          <a:p>
            <a:pPr marL="742950" lvl="2" indent="-342900">
              <a:lnSpc>
                <a:spcPct val="60000"/>
              </a:lnSpc>
            </a:pPr>
            <a:r>
              <a:rPr lang="en-US" dirty="0"/>
              <a:t>Tutorial videos</a:t>
            </a:r>
          </a:p>
          <a:p>
            <a:pPr marL="742950" lvl="2" indent="-342900">
              <a:lnSpc>
                <a:spcPct val="60000"/>
              </a:lnSpc>
            </a:pPr>
            <a:r>
              <a:rPr lang="en-US" dirty="0"/>
              <a:t>Guidance</a:t>
            </a:r>
          </a:p>
          <a:p>
            <a:pPr marL="342900" lvl="1" indent="-342900">
              <a:lnSpc>
                <a:spcPct val="60000"/>
              </a:lnSpc>
            </a:pPr>
            <a:endParaRPr lang="en-US" sz="2000" dirty="0"/>
          </a:p>
          <a:p>
            <a:pPr marL="342900" lvl="1" indent="-342900">
              <a:lnSpc>
                <a:spcPct val="60000"/>
              </a:lnSpc>
            </a:pPr>
            <a:r>
              <a:rPr lang="en-US" sz="2000" dirty="0"/>
              <a:t>Training Courses:</a:t>
            </a:r>
          </a:p>
          <a:p>
            <a:pPr marL="742950" lvl="2" indent="-342900">
              <a:lnSpc>
                <a:spcPct val="60000"/>
              </a:lnSpc>
            </a:pPr>
            <a:r>
              <a:rPr lang="en-US" dirty="0"/>
              <a:t>UNEP/GEF 1 projects: 18 countries trained</a:t>
            </a:r>
          </a:p>
          <a:p>
            <a:pPr marL="742950" lvl="2" indent="-342900">
              <a:lnSpc>
                <a:spcPct val="60000"/>
              </a:lnSpc>
            </a:pPr>
            <a:r>
              <a:rPr lang="en-US" dirty="0"/>
              <a:t>UNEP/GEF 2 projects: 30 courses planned and 26 countries trained</a:t>
            </a:r>
          </a:p>
          <a:p>
            <a:pPr marL="400050" lvl="2" indent="0">
              <a:lnSpc>
                <a:spcPct val="60000"/>
              </a:lnSpc>
              <a:buNone/>
            </a:pPr>
            <a:endParaRPr lang="en-US" dirty="0"/>
          </a:p>
          <a:p>
            <a:pPr marL="342900" lvl="1" indent="-342900"/>
            <a:r>
              <a:rPr lang="en-US" sz="2000" dirty="0"/>
              <a:t>Inter-laboratory assessments:</a:t>
            </a:r>
          </a:p>
          <a:p>
            <a:pPr marL="742950" lvl="2" indent="-342900">
              <a:lnSpc>
                <a:spcPct val="70000"/>
              </a:lnSpc>
            </a:pPr>
            <a:r>
              <a:rPr lang="en-US" dirty="0"/>
              <a:t>Four rounds nearly every two years   </a:t>
            </a:r>
          </a:p>
          <a:p>
            <a:pPr marL="742950" lvl="2" indent="-342900">
              <a:lnSpc>
                <a:spcPct val="70000"/>
              </a:lnSpc>
            </a:pPr>
            <a:r>
              <a:rPr lang="en-GB" dirty="0"/>
              <a:t>293 labs registered in any round</a:t>
            </a:r>
            <a:endParaRPr lang="en-US" dirty="0"/>
          </a:p>
        </p:txBody>
      </p:sp>
      <p:graphicFrame>
        <p:nvGraphicFramePr>
          <p:cNvPr id="8" name="Marcador de contenido 7"/>
          <p:cNvGraphicFramePr>
            <a:graphicFrameLocks noGrp="1"/>
          </p:cNvGraphicFramePr>
          <p:nvPr>
            <p:ph sz="half" idx="1"/>
          </p:nvPr>
        </p:nvGraphicFramePr>
        <p:xfrm>
          <a:off x="838200" y="2197729"/>
          <a:ext cx="5181600" cy="3607129"/>
        </p:xfrm>
        <a:graphic>
          <a:graphicData uri="http://schemas.openxmlformats.org/drawingml/2006/table">
            <a:tbl>
              <a:tblPr firstRow="1" firstCol="1" bandRow="1">
                <a:tableStyleId>{5C22544A-7EE6-4342-B048-85BDC9FD1C3A}</a:tableStyleId>
              </a:tblPr>
              <a:tblGrid>
                <a:gridCol w="4354657">
                  <a:extLst>
                    <a:ext uri="{9D8B030D-6E8A-4147-A177-3AD203B41FA5}">
                      <a16:colId xmlns:a16="http://schemas.microsoft.com/office/drawing/2014/main" xmlns="" val="20000"/>
                    </a:ext>
                  </a:extLst>
                </a:gridCol>
                <a:gridCol w="826943">
                  <a:extLst>
                    <a:ext uri="{9D8B030D-6E8A-4147-A177-3AD203B41FA5}">
                      <a16:colId xmlns:a16="http://schemas.microsoft.com/office/drawing/2014/main" xmlns="" val="20001"/>
                    </a:ext>
                  </a:extLst>
                </a:gridCol>
              </a:tblGrid>
              <a:tr h="364895">
                <a:tc>
                  <a:txBody>
                    <a:bodyPr/>
                    <a:lstStyle/>
                    <a:p>
                      <a:pPr algn="ctr">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Subject</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Available languages</a:t>
                      </a:r>
                      <a:r>
                        <a:rPr lang="en-US" sz="800" baseline="30000">
                          <a:effectLst/>
                        </a:rPr>
                        <a:t>**</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0"/>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Passive Sampling of Ambient Air: Methodology and Procedure</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1"/>
                  </a:ext>
                </a:extLst>
              </a:tr>
              <a:tr h="364895">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Protocol for the Sampling of Water as a Core Matrix in the UNEP/GEF GMP2 Projects for the Analysis of PFOS</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2"/>
                  </a:ext>
                </a:extLst>
              </a:tr>
              <a:tr h="364895">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Guidelines for Organization, Sampling and Analysis of Human Milk on</a:t>
                      </a:r>
                      <a:endParaRPr lang="es-ES_tradnl" sz="1000">
                        <a:effectLst/>
                      </a:endParaRPr>
                    </a:p>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Persistent Organic Pollutants</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3"/>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Protocol for the Sampling and Pre-treatment of National Samples </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4"/>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Active sampling of Ambient Air: Operation procedure and Methodology </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5"/>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Video tutorial for the sampling of human milk</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6"/>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Video tutorial for passive air sampling</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 Ru. </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7"/>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Video tutorial for active air sampling</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8"/>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General procedure for analysis of PFOS</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09"/>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General procedure for analysis of PCB and OCP</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10"/>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General procedure for analysis of PBDE</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11"/>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General procedure for analysis of PFAS in water</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a:effectLst/>
                        </a:rPr>
                        <a:t>En. Fr. Sp</a:t>
                      </a:r>
                      <a:endParaRPr lang="es-ES_tradnl" sz="100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12"/>
                  </a:ext>
                </a:extLst>
              </a:tr>
              <a:tr h="228404">
                <a:tc>
                  <a:txBody>
                    <a:bodyPr/>
                    <a:lstStyle/>
                    <a:p>
                      <a:pPr algn="l">
                        <a:lnSpc>
                          <a:spcPct val="110000"/>
                        </a:lnSpc>
                        <a:spcAft>
                          <a:spcPts val="0"/>
                        </a:spcAft>
                        <a:tabLst>
                          <a:tab pos="396240" algn="l"/>
                          <a:tab pos="792480" algn="l"/>
                          <a:tab pos="1188720" algn="l"/>
                          <a:tab pos="1584960" algn="l"/>
                          <a:tab pos="1981200" algn="l"/>
                          <a:tab pos="2377440" algn="l"/>
                          <a:tab pos="2773680" algn="l"/>
                          <a:tab pos="3169920" algn="l"/>
                          <a:tab pos="3566160" algn="l"/>
                          <a:tab pos="3962400" algn="l"/>
                          <a:tab pos="4358640" algn="l"/>
                          <a:tab pos="4754880" algn="l"/>
                        </a:tabLst>
                      </a:pPr>
                      <a:r>
                        <a:rPr lang="en-US" sz="800">
                          <a:effectLst/>
                        </a:rPr>
                        <a:t>General procedure for analysis of dl-POPs</a:t>
                      </a:r>
                      <a:endParaRPr lang="es-ES_tradnl" sz="1000">
                        <a:solidFill>
                          <a:srgbClr val="000000"/>
                        </a:solidFill>
                        <a:effectLst/>
                        <a:latin typeface="Arial" charset="0"/>
                        <a:ea typeface="Arial Unicode MS" charset="0"/>
                        <a:cs typeface="Arial Unicode MS" charset="0"/>
                      </a:endParaRPr>
                    </a:p>
                  </a:txBody>
                  <a:tcPr marL="45957" marR="45957" marT="45957" marB="45957"/>
                </a:tc>
                <a:tc>
                  <a:txBody>
                    <a:bodyPr/>
                    <a:lstStyle/>
                    <a:p>
                      <a:pPr algn="l">
                        <a:lnSpc>
                          <a:spcPct val="110000"/>
                        </a:lnSpc>
                        <a:spcAft>
                          <a:spcPts val="0"/>
                        </a:spcAft>
                        <a:tabLst>
                          <a:tab pos="396240" algn="l"/>
                          <a:tab pos="792480" algn="l"/>
                        </a:tabLst>
                      </a:pPr>
                      <a:r>
                        <a:rPr lang="en-US" sz="800" dirty="0" err="1">
                          <a:effectLst/>
                        </a:rPr>
                        <a:t>En</a:t>
                      </a:r>
                      <a:r>
                        <a:rPr lang="en-US" sz="800" dirty="0">
                          <a:effectLst/>
                        </a:rPr>
                        <a:t>. Fr. </a:t>
                      </a:r>
                      <a:r>
                        <a:rPr lang="en-US" sz="800" dirty="0" err="1">
                          <a:effectLst/>
                        </a:rPr>
                        <a:t>Sp</a:t>
                      </a:r>
                      <a:endParaRPr lang="es-ES_tradnl" sz="1000" dirty="0">
                        <a:solidFill>
                          <a:srgbClr val="000000"/>
                        </a:solidFill>
                        <a:effectLst/>
                        <a:latin typeface="Arial" charset="0"/>
                        <a:ea typeface="Arial Unicode MS" charset="0"/>
                        <a:cs typeface="Arial Unicode MS" charset="0"/>
                      </a:endParaRPr>
                    </a:p>
                  </a:txBody>
                  <a:tcPr marL="45957" marR="45957" marT="45957" marB="45957"/>
                </a:tc>
                <a:extLst>
                  <a:ext uri="{0D108BD9-81ED-4DB2-BD59-A6C34878D82A}">
                    <a16:rowId xmlns:a16="http://schemas.microsoft.com/office/drawing/2014/main" xmlns="" val="10013"/>
                  </a:ext>
                </a:extLst>
              </a:tr>
            </a:tbl>
          </a:graphicData>
        </a:graphic>
      </p:graphicFrame>
      <p:sp>
        <p:nvSpPr>
          <p:cNvPr id="9" name="CuadroTexto 8"/>
          <p:cNvSpPr txBox="1"/>
          <p:nvPr/>
        </p:nvSpPr>
        <p:spPr>
          <a:xfrm>
            <a:off x="1122451" y="1418914"/>
            <a:ext cx="4613097" cy="646331"/>
          </a:xfrm>
          <a:prstGeom prst="rect">
            <a:avLst/>
          </a:prstGeom>
          <a:noFill/>
        </p:spPr>
        <p:txBody>
          <a:bodyPr wrap="square" rtlCol="0">
            <a:spAutoFit/>
          </a:bodyPr>
          <a:lstStyle/>
          <a:p>
            <a:r>
              <a:rPr lang="en-US" dirty="0"/>
              <a:t>Guidance and SOPs developed in support of national sampling and analytical activities*</a:t>
            </a:r>
            <a:r>
              <a:rPr lang="es-ES_tradnl" dirty="0">
                <a:effectLst/>
              </a:rPr>
              <a:t> </a:t>
            </a:r>
            <a:endParaRPr lang="es-ES_tradnl" dirty="0"/>
          </a:p>
        </p:txBody>
      </p:sp>
      <p:sp>
        <p:nvSpPr>
          <p:cNvPr id="11" name="CuadroTexto 10"/>
          <p:cNvSpPr txBox="1"/>
          <p:nvPr/>
        </p:nvSpPr>
        <p:spPr>
          <a:xfrm>
            <a:off x="708917" y="5907640"/>
            <a:ext cx="5310883" cy="553998"/>
          </a:xfrm>
          <a:prstGeom prst="rect">
            <a:avLst/>
          </a:prstGeom>
          <a:noFill/>
        </p:spPr>
        <p:txBody>
          <a:bodyPr wrap="square" rtlCol="0">
            <a:spAutoFit/>
          </a:bodyPr>
          <a:lstStyle/>
          <a:p>
            <a:r>
              <a:rPr lang="en-US" sz="1000" dirty="0"/>
              <a:t>*Review of facts, experience, achievements, and challenges in relation to POPs monitoring activities. </a:t>
            </a:r>
            <a:r>
              <a:rPr lang="en-US" sz="1000" dirty="0" err="1"/>
              <a:t>Kateřina</a:t>
            </a:r>
            <a:r>
              <a:rPr lang="en-US" sz="1000" dirty="0"/>
              <a:t> </a:t>
            </a:r>
            <a:r>
              <a:rPr lang="en-US" sz="1000" dirty="0" err="1"/>
              <a:t>Šebkova</a:t>
            </a:r>
            <a:r>
              <a:rPr lang="en-US" sz="1000" dirty="0"/>
              <a:t>́, Jana </a:t>
            </a:r>
            <a:r>
              <a:rPr lang="en-US" sz="1000" dirty="0" err="1"/>
              <a:t>Klánova</a:t>
            </a:r>
            <a:r>
              <a:rPr lang="en-US" sz="1000" dirty="0"/>
              <a:t>́, Kevin White, </a:t>
            </a:r>
            <a:r>
              <a:rPr lang="en-US" sz="1000" dirty="0" err="1"/>
              <a:t>Jiři</a:t>
            </a:r>
            <a:r>
              <a:rPr lang="en-US" sz="1000" dirty="0"/>
              <a:t>́ </a:t>
            </a:r>
            <a:r>
              <a:rPr lang="en-US" sz="1000" dirty="0" err="1"/>
              <a:t>Kalina</a:t>
            </a:r>
            <a:r>
              <a:rPr lang="en-US" sz="1000" dirty="0"/>
              <a:t>. 2019.</a:t>
            </a:r>
          </a:p>
          <a:p>
            <a:r>
              <a:rPr lang="en-US" sz="1000" dirty="0"/>
              <a:t>**Note: </a:t>
            </a:r>
            <a:r>
              <a:rPr lang="en-US" sz="1000" dirty="0" err="1"/>
              <a:t>En</a:t>
            </a:r>
            <a:r>
              <a:rPr lang="en-US" sz="1000" dirty="0"/>
              <a:t>.-English; Fr.-French; Sp.-Spanish; Ru.-Russian</a:t>
            </a:r>
            <a:r>
              <a:rPr lang="es-ES_tradnl" sz="1000" dirty="0">
                <a:effectLst/>
              </a:rPr>
              <a:t> </a:t>
            </a:r>
            <a:r>
              <a:rPr lang="en-US" sz="1000" dirty="0"/>
              <a:t> </a:t>
            </a:r>
          </a:p>
        </p:txBody>
      </p:sp>
    </p:spTree>
    <p:extLst>
      <p:ext uri="{BB962C8B-B14F-4D97-AF65-F5344CB8AC3E}">
        <p14:creationId xmlns:p14="http://schemas.microsoft.com/office/powerpoint/2010/main" val="341761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105204"/>
            <a:ext cx="10515600" cy="1325563"/>
          </a:xfrm>
        </p:spPr>
        <p:txBody>
          <a:bodyPr/>
          <a:lstStyle/>
          <a:p>
            <a:pPr algn="ctr"/>
            <a:r>
              <a:rPr lang="en-US" dirty="0"/>
              <a:t>Transfer of knowledge in 42 UNEP/GEF projects’ participating countries. </a:t>
            </a:r>
            <a:endParaRPr lang="es-ES_tradnl" dirty="0"/>
          </a:p>
        </p:txBody>
      </p:sp>
      <p:sp>
        <p:nvSpPr>
          <p:cNvPr id="3" name="Marcador de texto 2"/>
          <p:cNvSpPr>
            <a:spLocks noGrp="1"/>
          </p:cNvSpPr>
          <p:nvPr>
            <p:ph type="body" idx="1"/>
          </p:nvPr>
        </p:nvSpPr>
        <p:spPr>
          <a:xfrm>
            <a:off x="1014413" y="1278732"/>
            <a:ext cx="5157787" cy="823912"/>
          </a:xfrm>
        </p:spPr>
        <p:txBody>
          <a:bodyPr>
            <a:normAutofit/>
          </a:bodyPr>
          <a:lstStyle/>
          <a:p>
            <a:pPr algn="ctr"/>
            <a:r>
              <a:rPr lang="en-US" sz="2800" b="0" dirty="0"/>
              <a:t>Opportunities:</a:t>
            </a:r>
          </a:p>
        </p:txBody>
      </p:sp>
      <p:sp>
        <p:nvSpPr>
          <p:cNvPr id="4" name="Marcador de contenido 3"/>
          <p:cNvSpPr>
            <a:spLocks noGrp="1"/>
          </p:cNvSpPr>
          <p:nvPr>
            <p:ph sz="half" idx="2"/>
          </p:nvPr>
        </p:nvSpPr>
        <p:spPr/>
        <p:txBody>
          <a:bodyPr/>
          <a:lstStyle/>
          <a:p>
            <a:r>
              <a:rPr lang="en-US" dirty="0"/>
              <a:t>The countries could improve access  to analytical capacities </a:t>
            </a:r>
          </a:p>
          <a:p>
            <a:endParaRPr lang="en-US" dirty="0"/>
          </a:p>
          <a:p>
            <a:r>
              <a:rPr lang="en-US" dirty="0"/>
              <a:t>The countries could develop national monitoring programs</a:t>
            </a:r>
          </a:p>
        </p:txBody>
      </p:sp>
      <p:sp>
        <p:nvSpPr>
          <p:cNvPr id="5" name="Marcador de texto 4"/>
          <p:cNvSpPr>
            <a:spLocks noGrp="1"/>
          </p:cNvSpPr>
          <p:nvPr>
            <p:ph type="body" sz="quarter" idx="3"/>
          </p:nvPr>
        </p:nvSpPr>
        <p:spPr>
          <a:xfrm>
            <a:off x="6172200" y="1278732"/>
            <a:ext cx="5183188" cy="823912"/>
          </a:xfrm>
        </p:spPr>
        <p:txBody>
          <a:bodyPr>
            <a:normAutofit/>
          </a:bodyPr>
          <a:lstStyle/>
          <a:p>
            <a:pPr algn="ctr"/>
            <a:r>
              <a:rPr lang="en-US" sz="2800" b="0" dirty="0"/>
              <a:t>Challenges:</a:t>
            </a:r>
          </a:p>
        </p:txBody>
      </p:sp>
      <p:sp>
        <p:nvSpPr>
          <p:cNvPr id="6" name="Marcador de contenido 5"/>
          <p:cNvSpPr>
            <a:spLocks noGrp="1"/>
          </p:cNvSpPr>
          <p:nvPr>
            <p:ph sz="quarter" idx="4"/>
          </p:nvPr>
        </p:nvSpPr>
        <p:spPr/>
        <p:txBody>
          <a:bodyPr>
            <a:normAutofit lnSpcReduction="10000"/>
          </a:bodyPr>
          <a:lstStyle/>
          <a:p>
            <a:r>
              <a:rPr lang="en-US" dirty="0"/>
              <a:t>Only Brazil and Barbados reported core matrices’ national monitoring programs. </a:t>
            </a:r>
          </a:p>
          <a:p>
            <a:r>
              <a:rPr lang="en-US" dirty="0"/>
              <a:t>6 countries expressed the commitment to implement national monitoring programs.</a:t>
            </a:r>
          </a:p>
          <a:p>
            <a:r>
              <a:rPr lang="en-US" dirty="0"/>
              <a:t>34 countries didn’t consider or mention the possibility of having national monitoring programs.</a:t>
            </a:r>
          </a:p>
        </p:txBody>
      </p:sp>
    </p:spTree>
    <p:extLst>
      <p:ext uri="{BB962C8B-B14F-4D97-AF65-F5344CB8AC3E}">
        <p14:creationId xmlns:p14="http://schemas.microsoft.com/office/powerpoint/2010/main" val="107492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7875"/>
            <a:ext cx="10515600" cy="1325563"/>
          </a:xfrm>
        </p:spPr>
        <p:txBody>
          <a:bodyPr>
            <a:normAutofit/>
          </a:bodyPr>
          <a:lstStyle/>
          <a:p>
            <a:pPr algn="ctr"/>
            <a:r>
              <a:rPr lang="en-US" dirty="0"/>
              <a:t> Strategic Elements. Opportunities</a:t>
            </a:r>
          </a:p>
        </p:txBody>
      </p:sp>
      <p:graphicFrame>
        <p:nvGraphicFramePr>
          <p:cNvPr id="5" name="Marcador de contenido 4">
            <a:extLst>
              <a:ext uri="{FF2B5EF4-FFF2-40B4-BE49-F238E27FC236}">
                <a16:creationId xmlns:a16="http://schemas.microsoft.com/office/drawing/2014/main" xmlns="" id="{25E4DA07-5965-4CCA-901D-D33C2C3C02C4}"/>
              </a:ext>
            </a:extLst>
          </p:cNvPr>
          <p:cNvGraphicFramePr>
            <a:graphicFrameLocks noGrp="1"/>
          </p:cNvGraphicFramePr>
          <p:nvPr>
            <p:ph sz="half" idx="1"/>
            <p:extLst>
              <p:ext uri="{D42A27DB-BD31-4B8C-83A1-F6EECF244321}">
                <p14:modId xmlns:p14="http://schemas.microsoft.com/office/powerpoint/2010/main" val="1397196125"/>
              </p:ext>
            </p:extLst>
          </p:nvPr>
        </p:nvGraphicFramePr>
        <p:xfrm>
          <a:off x="1981200" y="1600201"/>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Marcador de contenido 5">
            <a:extLst>
              <a:ext uri="{FF2B5EF4-FFF2-40B4-BE49-F238E27FC236}">
                <a16:creationId xmlns:a16="http://schemas.microsoft.com/office/drawing/2014/main" xmlns="" id="{25E4DA07-5965-4CCA-901D-D33C2C3C02C4}"/>
              </a:ext>
            </a:extLst>
          </p:cNvPr>
          <p:cNvGraphicFramePr>
            <a:graphicFrameLocks noGrp="1"/>
          </p:cNvGraphicFramePr>
          <p:nvPr>
            <p:ph sz="half" idx="2"/>
          </p:nvPr>
        </p:nvGraphicFramePr>
        <p:xfrm>
          <a:off x="6172200" y="1600201"/>
          <a:ext cx="4038600"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6159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199" y="122364"/>
            <a:ext cx="10515600" cy="1325563"/>
          </a:xfrm>
        </p:spPr>
        <p:txBody>
          <a:bodyPr>
            <a:normAutofit fontScale="90000"/>
          </a:bodyPr>
          <a:lstStyle/>
          <a:p>
            <a:pPr algn="ctr"/>
            <a:r>
              <a:rPr lang="en-US" dirty="0"/>
              <a:t>Example of the usage of the monitoring information. </a:t>
            </a:r>
            <a:r>
              <a:rPr lang="en-US" b="1" dirty="0"/>
              <a:t>Risk assessment. Safe levels</a:t>
            </a:r>
            <a:r>
              <a:rPr lang="en-US" b="1" baseline="30000" dirty="0"/>
              <a:t>+</a:t>
            </a:r>
            <a:r>
              <a:rPr lang="es-ES" b="1" dirty="0"/>
              <a:t/>
            </a:r>
            <a:br>
              <a:rPr lang="es-ES" b="1" dirty="0"/>
            </a:br>
            <a:endParaRPr lang="en-US" b="1" dirty="0"/>
          </a:p>
        </p:txBody>
      </p:sp>
      <p:graphicFrame>
        <p:nvGraphicFramePr>
          <p:cNvPr id="4" name="Marcador de contenido 4"/>
          <p:cNvGraphicFramePr>
            <a:graphicFrameLocks/>
          </p:cNvGraphicFramePr>
          <p:nvPr>
            <p:extLst>
              <p:ext uri="{D42A27DB-BD31-4B8C-83A1-F6EECF244321}">
                <p14:modId xmlns:p14="http://schemas.microsoft.com/office/powerpoint/2010/main" val="1830753711"/>
              </p:ext>
            </p:extLst>
          </p:nvPr>
        </p:nvGraphicFramePr>
        <p:xfrm>
          <a:off x="1754547" y="1447927"/>
          <a:ext cx="8684572" cy="4137878"/>
        </p:xfrm>
        <a:graphic>
          <a:graphicData uri="http://schemas.openxmlformats.org/drawingml/2006/table">
            <a:tbl>
              <a:tblPr firstRow="1" firstCol="1" bandRow="1">
                <a:tableStyleId>{5C22544A-7EE6-4342-B048-85BDC9FD1C3A}</a:tableStyleId>
              </a:tblPr>
              <a:tblGrid>
                <a:gridCol w="1102462">
                  <a:extLst>
                    <a:ext uri="{9D8B030D-6E8A-4147-A177-3AD203B41FA5}">
                      <a16:colId xmlns:a16="http://schemas.microsoft.com/office/drawing/2014/main" xmlns="" val="20000"/>
                    </a:ext>
                  </a:extLst>
                </a:gridCol>
                <a:gridCol w="734582">
                  <a:extLst>
                    <a:ext uri="{9D8B030D-6E8A-4147-A177-3AD203B41FA5}">
                      <a16:colId xmlns:a16="http://schemas.microsoft.com/office/drawing/2014/main" xmlns="" val="20001"/>
                    </a:ext>
                  </a:extLst>
                </a:gridCol>
                <a:gridCol w="1366513">
                  <a:extLst>
                    <a:ext uri="{9D8B030D-6E8A-4147-A177-3AD203B41FA5}">
                      <a16:colId xmlns:a16="http://schemas.microsoft.com/office/drawing/2014/main" xmlns="" val="20002"/>
                    </a:ext>
                  </a:extLst>
                </a:gridCol>
                <a:gridCol w="785815">
                  <a:extLst>
                    <a:ext uri="{9D8B030D-6E8A-4147-A177-3AD203B41FA5}">
                      <a16:colId xmlns:a16="http://schemas.microsoft.com/office/drawing/2014/main" xmlns="" val="20003"/>
                    </a:ext>
                  </a:extLst>
                </a:gridCol>
                <a:gridCol w="829755">
                  <a:extLst>
                    <a:ext uri="{9D8B030D-6E8A-4147-A177-3AD203B41FA5}">
                      <a16:colId xmlns:a16="http://schemas.microsoft.com/office/drawing/2014/main" xmlns="" val="20004"/>
                    </a:ext>
                  </a:extLst>
                </a:gridCol>
                <a:gridCol w="809517">
                  <a:extLst>
                    <a:ext uri="{9D8B030D-6E8A-4147-A177-3AD203B41FA5}">
                      <a16:colId xmlns:a16="http://schemas.microsoft.com/office/drawing/2014/main" xmlns="" val="20005"/>
                    </a:ext>
                  </a:extLst>
                </a:gridCol>
                <a:gridCol w="720274">
                  <a:extLst>
                    <a:ext uri="{9D8B030D-6E8A-4147-A177-3AD203B41FA5}">
                      <a16:colId xmlns:a16="http://schemas.microsoft.com/office/drawing/2014/main" xmlns="" val="20006"/>
                    </a:ext>
                  </a:extLst>
                </a:gridCol>
                <a:gridCol w="810885">
                  <a:extLst>
                    <a:ext uri="{9D8B030D-6E8A-4147-A177-3AD203B41FA5}">
                      <a16:colId xmlns:a16="http://schemas.microsoft.com/office/drawing/2014/main" xmlns="" val="20007"/>
                    </a:ext>
                  </a:extLst>
                </a:gridCol>
                <a:gridCol w="836680">
                  <a:extLst>
                    <a:ext uri="{9D8B030D-6E8A-4147-A177-3AD203B41FA5}">
                      <a16:colId xmlns:a16="http://schemas.microsoft.com/office/drawing/2014/main" xmlns="" val="20008"/>
                    </a:ext>
                  </a:extLst>
                </a:gridCol>
                <a:gridCol w="688089">
                  <a:extLst>
                    <a:ext uri="{9D8B030D-6E8A-4147-A177-3AD203B41FA5}">
                      <a16:colId xmlns:a16="http://schemas.microsoft.com/office/drawing/2014/main" xmlns="" val="20009"/>
                    </a:ext>
                  </a:extLst>
                </a:gridCol>
              </a:tblGrid>
              <a:tr h="1102962">
                <a:tc rowSpan="2">
                  <a:txBody>
                    <a:bodyPr/>
                    <a:lstStyle/>
                    <a:p>
                      <a:pPr algn="ctr">
                        <a:spcAft>
                          <a:spcPts val="0"/>
                        </a:spcAft>
                      </a:pPr>
                      <a:r>
                        <a:rPr lang="en-US" sz="1800" dirty="0">
                          <a:effectLst/>
                        </a:rPr>
                        <a:t> </a:t>
                      </a:r>
                      <a:endParaRPr lang="es-ES_tradnl" sz="1800" dirty="0">
                        <a:effectLst/>
                        <a:latin typeface="Times New Roman" charset="0"/>
                        <a:ea typeface="ＭＳ 明朝" charset="-128"/>
                      </a:endParaRPr>
                    </a:p>
                  </a:txBody>
                  <a:tcPr marL="41981" marR="41981" marT="0" marB="0" anchor="ctr"/>
                </a:tc>
                <a:tc rowSpan="2">
                  <a:txBody>
                    <a:bodyPr/>
                    <a:lstStyle/>
                    <a:p>
                      <a:pPr algn="ctr">
                        <a:spcAft>
                          <a:spcPts val="0"/>
                        </a:spcAft>
                      </a:pPr>
                      <a:r>
                        <a:rPr lang="en-US" sz="1800" dirty="0">
                          <a:effectLst/>
                        </a:rPr>
                        <a:t>Units</a:t>
                      </a:r>
                      <a:endParaRPr lang="es-ES_tradnl" sz="1800" dirty="0">
                        <a:effectLst/>
                        <a:latin typeface="Times New Roman" charset="0"/>
                        <a:ea typeface="ＭＳ 明朝" charset="-128"/>
                      </a:endParaRPr>
                    </a:p>
                  </a:txBody>
                  <a:tcPr marL="41981" marR="41981" marT="0" marB="0" anchor="ctr"/>
                </a:tc>
                <a:tc rowSpan="2">
                  <a:txBody>
                    <a:bodyPr/>
                    <a:lstStyle/>
                    <a:p>
                      <a:pPr algn="ctr">
                        <a:spcAft>
                          <a:spcPts val="0"/>
                        </a:spcAft>
                      </a:pPr>
                      <a:r>
                        <a:rPr lang="en-US" sz="1800" dirty="0">
                          <a:effectLst/>
                        </a:rPr>
                        <a:t>Safety standards as "Equivalent milk level"</a:t>
                      </a:r>
                      <a:endParaRPr lang="es-ES_tradnl" sz="1800" dirty="0">
                        <a:effectLst/>
                        <a:latin typeface="Times New Roman" charset="0"/>
                        <a:ea typeface="ＭＳ 明朝" charset="-128"/>
                      </a:endParaRPr>
                    </a:p>
                  </a:txBody>
                  <a:tcPr marL="41981" marR="41981" marT="0" marB="0" anchor="ctr"/>
                </a:tc>
                <a:tc gridSpan="7">
                  <a:txBody>
                    <a:bodyPr/>
                    <a:lstStyle/>
                    <a:p>
                      <a:pPr algn="ctr">
                        <a:spcAft>
                          <a:spcPts val="0"/>
                        </a:spcAft>
                      </a:pPr>
                      <a:r>
                        <a:rPr lang="en-US" sz="1800" dirty="0">
                          <a:effectLst/>
                        </a:rPr>
                        <a:t>Ranges in human milk (pooled samples)</a:t>
                      </a:r>
                      <a:endParaRPr lang="es-ES_tradnl" sz="1800" dirty="0">
                        <a:effectLst/>
                        <a:latin typeface="Times New Roman" charset="0"/>
                        <a:ea typeface="ＭＳ 明朝" charset="-128"/>
                      </a:endParaRPr>
                    </a:p>
                  </a:txBody>
                  <a:tcPr marL="41981" marR="41981" marT="0" marB="0" anchor="ct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tc hMerge="1">
                  <a:txBody>
                    <a:bodyPr/>
                    <a:lstStyle/>
                    <a:p>
                      <a:endParaRPr lang="es-ES_tradnl"/>
                    </a:p>
                  </a:txBody>
                  <a:tcPr/>
                </a:tc>
                <a:extLst>
                  <a:ext uri="{0D108BD9-81ED-4DB2-BD59-A6C34878D82A}">
                    <a16:rowId xmlns:a16="http://schemas.microsoft.com/office/drawing/2014/main" xmlns="" val="10000"/>
                  </a:ext>
                </a:extLst>
              </a:tr>
              <a:tr h="382583">
                <a:tc vMerge="1">
                  <a:txBody>
                    <a:bodyPr/>
                    <a:lstStyle/>
                    <a:p>
                      <a:endParaRPr lang="es-ES_tradnl"/>
                    </a:p>
                  </a:txBody>
                  <a:tcPr/>
                </a:tc>
                <a:tc vMerge="1">
                  <a:txBody>
                    <a:bodyPr/>
                    <a:lstStyle/>
                    <a:p>
                      <a:endParaRPr lang="es-ES_tradnl"/>
                    </a:p>
                  </a:txBody>
                  <a:tcPr/>
                </a:tc>
                <a:tc vMerge="1">
                  <a:txBody>
                    <a:bodyPr/>
                    <a:lstStyle/>
                    <a:p>
                      <a:endParaRPr lang="es-ES_tradnl"/>
                    </a:p>
                  </a:txBody>
                  <a:tcPr/>
                </a:tc>
                <a:tc>
                  <a:txBody>
                    <a:bodyPr/>
                    <a:lstStyle/>
                    <a:p>
                      <a:pPr algn="ctr">
                        <a:spcAft>
                          <a:spcPts val="0"/>
                        </a:spcAft>
                      </a:pPr>
                      <a:r>
                        <a:rPr lang="en-US" sz="1800" dirty="0">
                          <a:effectLst/>
                        </a:rPr>
                        <a:t>Min</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25th perc.</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Median </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75th perc.</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90th perc.</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95th perc.</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 Max</a:t>
                      </a:r>
                      <a:endParaRPr lang="es-ES_tradnl" sz="1800" dirty="0">
                        <a:effectLst/>
                        <a:latin typeface="Times New Roman" charset="0"/>
                        <a:ea typeface="ＭＳ 明朝" charset="-128"/>
                      </a:endParaRPr>
                    </a:p>
                  </a:txBody>
                  <a:tcPr marL="41981" marR="41981" marT="0" marB="0" anchor="ctr"/>
                </a:tc>
                <a:extLst>
                  <a:ext uri="{0D108BD9-81ED-4DB2-BD59-A6C34878D82A}">
                    <a16:rowId xmlns:a16="http://schemas.microsoft.com/office/drawing/2014/main" xmlns="" val="10001"/>
                  </a:ext>
                </a:extLst>
              </a:tr>
              <a:tr h="1257860">
                <a:tc>
                  <a:txBody>
                    <a:bodyPr/>
                    <a:lstStyle/>
                    <a:p>
                      <a:pPr algn="ctr">
                        <a:spcAft>
                          <a:spcPts val="0"/>
                        </a:spcAft>
                      </a:pPr>
                      <a:r>
                        <a:rPr lang="en-US" sz="1800" dirty="0">
                          <a:effectLst/>
                        </a:rPr>
                        <a:t>WHO-PCDD/F-PCB-TEQ (2005 / UB)</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pg/g lipid</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0.2 – 0.9</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1,5</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5,6</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9,4</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14,3</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20,3</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23,7</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49,0</a:t>
                      </a:r>
                      <a:endParaRPr lang="es-ES_tradnl" sz="1800" dirty="0">
                        <a:solidFill>
                          <a:srgbClr val="FF0000"/>
                        </a:solidFill>
                        <a:effectLst/>
                        <a:latin typeface="Times New Roman" charset="0"/>
                        <a:ea typeface="ＭＳ 明朝" charset="-128"/>
                      </a:endParaRPr>
                    </a:p>
                  </a:txBody>
                  <a:tcPr marL="41981" marR="41981" marT="0" marB="0" anchor="ctr"/>
                </a:tc>
                <a:extLst>
                  <a:ext uri="{0D108BD9-81ED-4DB2-BD59-A6C34878D82A}">
                    <a16:rowId xmlns:a16="http://schemas.microsoft.com/office/drawing/2014/main" xmlns="" val="10002"/>
                  </a:ext>
                </a:extLst>
              </a:tr>
              <a:tr h="566037">
                <a:tc>
                  <a:txBody>
                    <a:bodyPr/>
                    <a:lstStyle/>
                    <a:p>
                      <a:pPr algn="ctr">
                        <a:spcAft>
                          <a:spcPts val="0"/>
                        </a:spcAft>
                      </a:pPr>
                      <a:r>
                        <a:rPr lang="en-US" sz="1800" dirty="0">
                          <a:effectLst/>
                        </a:rPr>
                        <a:t>Total PCBs *</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ng/g lipid</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7</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2</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18</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38</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121</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223</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347</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1009</a:t>
                      </a:r>
                      <a:endParaRPr lang="es-ES_tradnl" sz="1800" dirty="0">
                        <a:solidFill>
                          <a:srgbClr val="FF0000"/>
                        </a:solidFill>
                        <a:effectLst/>
                        <a:latin typeface="Times New Roman" charset="0"/>
                        <a:ea typeface="ＭＳ 明朝" charset="-128"/>
                      </a:endParaRPr>
                    </a:p>
                  </a:txBody>
                  <a:tcPr marL="41981" marR="41981" marT="0" marB="0" anchor="ctr"/>
                </a:tc>
                <a:extLst>
                  <a:ext uri="{0D108BD9-81ED-4DB2-BD59-A6C34878D82A}">
                    <a16:rowId xmlns:a16="http://schemas.microsoft.com/office/drawing/2014/main" xmlns="" val="10003"/>
                  </a:ext>
                </a:extLst>
              </a:tr>
              <a:tr h="503145">
                <a:tc>
                  <a:txBody>
                    <a:bodyPr/>
                    <a:lstStyle/>
                    <a:p>
                      <a:pPr algn="ctr">
                        <a:spcAft>
                          <a:spcPts val="0"/>
                        </a:spcAft>
                      </a:pPr>
                      <a:r>
                        <a:rPr lang="en-US" sz="1800" dirty="0">
                          <a:effectLst/>
                        </a:rPr>
                        <a:t>Sum DDT **</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ng/g lipid</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2300</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23</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171</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396</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1015</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effectLst/>
                        </a:rPr>
                        <a:t>1849</a:t>
                      </a:r>
                      <a:endParaRPr lang="es-ES_tradnl" sz="1800" dirty="0">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2616</a:t>
                      </a:r>
                      <a:endParaRPr lang="es-ES_tradnl" sz="1800" dirty="0">
                        <a:solidFill>
                          <a:srgbClr val="FF0000"/>
                        </a:solidFill>
                        <a:effectLst/>
                        <a:latin typeface="Times New Roman" charset="0"/>
                        <a:ea typeface="ＭＳ 明朝" charset="-128"/>
                      </a:endParaRPr>
                    </a:p>
                  </a:txBody>
                  <a:tcPr marL="41981" marR="41981" marT="0" marB="0" anchor="ctr"/>
                </a:tc>
                <a:tc>
                  <a:txBody>
                    <a:bodyPr/>
                    <a:lstStyle/>
                    <a:p>
                      <a:pPr algn="ctr">
                        <a:spcAft>
                          <a:spcPts val="0"/>
                        </a:spcAft>
                      </a:pPr>
                      <a:r>
                        <a:rPr lang="en-US" sz="1800" dirty="0">
                          <a:solidFill>
                            <a:srgbClr val="FF0000"/>
                          </a:solidFill>
                          <a:effectLst/>
                        </a:rPr>
                        <a:t>23472</a:t>
                      </a:r>
                      <a:endParaRPr lang="es-ES_tradnl" sz="1800" dirty="0">
                        <a:solidFill>
                          <a:srgbClr val="FF0000"/>
                        </a:solidFill>
                        <a:effectLst/>
                        <a:latin typeface="Times New Roman" charset="0"/>
                        <a:ea typeface="ＭＳ 明朝" charset="-128"/>
                      </a:endParaRPr>
                    </a:p>
                  </a:txBody>
                  <a:tcPr marL="41981" marR="41981" marT="0" marB="0" anchor="ctr"/>
                </a:tc>
                <a:extLst>
                  <a:ext uri="{0D108BD9-81ED-4DB2-BD59-A6C34878D82A}">
                    <a16:rowId xmlns:a16="http://schemas.microsoft.com/office/drawing/2014/main" xmlns="" val="10004"/>
                  </a:ext>
                </a:extLst>
              </a:tr>
            </a:tbl>
          </a:graphicData>
        </a:graphic>
      </p:graphicFrame>
      <p:sp>
        <p:nvSpPr>
          <p:cNvPr id="5" name="CuadroTexto 4"/>
          <p:cNvSpPr txBox="1"/>
          <p:nvPr/>
        </p:nvSpPr>
        <p:spPr>
          <a:xfrm>
            <a:off x="1754547" y="5609967"/>
            <a:ext cx="8806144" cy="1015663"/>
          </a:xfrm>
          <a:prstGeom prst="rect">
            <a:avLst/>
          </a:prstGeom>
          <a:noFill/>
        </p:spPr>
        <p:txBody>
          <a:bodyPr wrap="square" rtlCol="0">
            <a:spAutoFit/>
          </a:bodyPr>
          <a:lstStyle/>
          <a:p>
            <a:r>
              <a:rPr lang="en-US" dirty="0">
                <a:latin typeface="Calibri"/>
                <a:cs typeface="Calibri"/>
              </a:rPr>
              <a:t>*In human milk as sum of 6 indicator PCBs.</a:t>
            </a:r>
            <a:endParaRPr lang="es-ES_tradnl" dirty="0">
              <a:latin typeface="Calibri"/>
              <a:cs typeface="Calibri"/>
            </a:endParaRPr>
          </a:p>
          <a:p>
            <a:r>
              <a:rPr lang="en-US" dirty="0">
                <a:latin typeface="Calibri"/>
                <a:cs typeface="Calibri"/>
              </a:rPr>
              <a:t>**In human milk calculated after correction of metabolites for molecular weight.</a:t>
            </a:r>
            <a:endParaRPr lang="es-ES_tradnl" dirty="0">
              <a:latin typeface="Calibri"/>
              <a:cs typeface="Calibri"/>
            </a:endParaRPr>
          </a:p>
          <a:p>
            <a:r>
              <a:rPr lang="es-ES_tradnl" sz="1200" dirty="0">
                <a:latin typeface="Calibri"/>
                <a:cs typeface="Calibri"/>
              </a:rPr>
              <a:t>+</a:t>
            </a:r>
            <a:r>
              <a:rPr lang="en-US" sz="1200" dirty="0">
                <a:solidFill>
                  <a:srgbClr val="000000"/>
                </a:solidFill>
                <a:latin typeface="Calibri"/>
                <a:ea typeface="ＭＳ 明朝" charset="-128"/>
                <a:cs typeface="Calibri"/>
              </a:rPr>
              <a:t>Presentation “Key outcomes from the human milk surveys, Heidelore Fiedler. HF Pacific Islands NIP updating WS, April 2016. Van den Berg (2013); UNEP, WHO</a:t>
            </a:r>
            <a:endParaRPr lang="es-ES_tradnl" sz="1200" dirty="0">
              <a:latin typeface="Calibri"/>
              <a:cs typeface="Calibri"/>
            </a:endParaRPr>
          </a:p>
        </p:txBody>
      </p:sp>
    </p:spTree>
    <p:extLst>
      <p:ext uri="{BB962C8B-B14F-4D97-AF65-F5344CB8AC3E}">
        <p14:creationId xmlns:p14="http://schemas.microsoft.com/office/powerpoint/2010/main" val="462724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63414" y="1601473"/>
            <a:ext cx="4783260" cy="3416320"/>
          </a:xfrm>
          <a:prstGeom prst="rect">
            <a:avLst/>
          </a:prstGeom>
          <a:noFill/>
        </p:spPr>
        <p:txBody>
          <a:bodyPr wrap="square" rtlCol="0">
            <a:spAutoFit/>
          </a:bodyPr>
          <a:lstStyle/>
          <a:p>
            <a:pPr algn="ctr"/>
            <a:r>
              <a:rPr lang="en-US" sz="5400" dirty="0"/>
              <a:t>¡¡¡Thank you, </a:t>
            </a:r>
          </a:p>
          <a:p>
            <a:pPr algn="ctr"/>
            <a:r>
              <a:rPr lang="en-US" sz="5400" dirty="0"/>
              <a:t>Gracias,</a:t>
            </a:r>
          </a:p>
          <a:p>
            <a:pPr algn="ctr"/>
            <a:r>
              <a:rPr lang="en-US" sz="5400" dirty="0"/>
              <a:t>Merci,</a:t>
            </a:r>
          </a:p>
          <a:p>
            <a:pPr algn="ctr"/>
            <a:r>
              <a:rPr lang="en-US" sz="5400" dirty="0" err="1"/>
              <a:t>Danke</a:t>
            </a:r>
            <a:r>
              <a:rPr lang="en-US" sz="5400" dirty="0"/>
              <a:t>,</a:t>
            </a:r>
          </a:p>
        </p:txBody>
      </p:sp>
      <p:sp>
        <p:nvSpPr>
          <p:cNvPr id="3" name="CuadroTexto 2"/>
          <p:cNvSpPr txBox="1"/>
          <p:nvPr/>
        </p:nvSpPr>
        <p:spPr>
          <a:xfrm>
            <a:off x="7402209" y="2783042"/>
            <a:ext cx="2629509" cy="923330"/>
          </a:xfrm>
          <a:prstGeom prst="rect">
            <a:avLst/>
          </a:prstGeom>
          <a:noFill/>
        </p:spPr>
        <p:txBody>
          <a:bodyPr wrap="square" rtlCol="0">
            <a:spAutoFit/>
          </a:bodyPr>
          <a:lstStyle/>
          <a:p>
            <a:pPr algn="ctr"/>
            <a:r>
              <a:rPr lang="zh-TW" altLang="en-US" sz="5400" b="1" dirty="0"/>
              <a:t>謝謝你</a:t>
            </a:r>
            <a:endParaRPr lang="en-US" sz="5400" dirty="0"/>
          </a:p>
        </p:txBody>
      </p:sp>
      <p:sp>
        <p:nvSpPr>
          <p:cNvPr id="4" name="Rectángulo 3"/>
          <p:cNvSpPr/>
          <p:nvPr/>
        </p:nvSpPr>
        <p:spPr>
          <a:xfrm>
            <a:off x="6550302" y="4094463"/>
            <a:ext cx="4411427" cy="923330"/>
          </a:xfrm>
          <a:prstGeom prst="rect">
            <a:avLst/>
          </a:prstGeom>
        </p:spPr>
        <p:txBody>
          <a:bodyPr wrap="square">
            <a:spAutoFit/>
          </a:bodyPr>
          <a:lstStyle/>
          <a:p>
            <a:pPr algn="ctr"/>
            <a:r>
              <a:rPr lang="bg-BG" sz="5400" b="1" dirty="0"/>
              <a:t>спасибо тебе</a:t>
            </a:r>
            <a:endParaRPr lang="es-ES" sz="5400" dirty="0"/>
          </a:p>
        </p:txBody>
      </p:sp>
      <p:sp>
        <p:nvSpPr>
          <p:cNvPr id="5" name="Rectángulo 4"/>
          <p:cNvSpPr/>
          <p:nvPr/>
        </p:nvSpPr>
        <p:spPr>
          <a:xfrm>
            <a:off x="7863160" y="1512301"/>
            <a:ext cx="1482698" cy="923330"/>
          </a:xfrm>
          <a:prstGeom prst="rect">
            <a:avLst/>
          </a:prstGeom>
        </p:spPr>
        <p:txBody>
          <a:bodyPr wrap="square">
            <a:spAutoFit/>
          </a:bodyPr>
          <a:lstStyle/>
          <a:p>
            <a:pPr algn="ctr"/>
            <a:r>
              <a:rPr lang="x-none" sz="5400" b="1" dirty="0"/>
              <a:t>شكرا</a:t>
            </a:r>
            <a:endParaRPr lang="es-ES" sz="5400" dirty="0"/>
          </a:p>
        </p:txBody>
      </p:sp>
      <p:sp>
        <p:nvSpPr>
          <p:cNvPr id="6" name="CuadroTexto 5"/>
          <p:cNvSpPr txBox="1"/>
          <p:nvPr/>
        </p:nvSpPr>
        <p:spPr>
          <a:xfrm>
            <a:off x="11229088" y="4094463"/>
            <a:ext cx="1152987" cy="923330"/>
          </a:xfrm>
          <a:prstGeom prst="rect">
            <a:avLst/>
          </a:prstGeom>
          <a:noFill/>
        </p:spPr>
        <p:txBody>
          <a:bodyPr wrap="square" rtlCol="0">
            <a:spAutoFit/>
          </a:bodyPr>
          <a:lstStyle/>
          <a:p>
            <a:r>
              <a:rPr lang="es-ES" sz="5400" dirty="0"/>
              <a:t>!!!</a:t>
            </a:r>
          </a:p>
        </p:txBody>
      </p:sp>
    </p:spTree>
    <p:extLst>
      <p:ext uri="{BB962C8B-B14F-4D97-AF65-F5344CB8AC3E}">
        <p14:creationId xmlns:p14="http://schemas.microsoft.com/office/powerpoint/2010/main" val="1030346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2771" y="1369873"/>
            <a:ext cx="10515600" cy="2852737"/>
          </a:xfrm>
        </p:spPr>
        <p:txBody>
          <a:bodyPr/>
          <a:lstStyle/>
          <a:p>
            <a:endParaRPr lang="es-ES" dirty="0"/>
          </a:p>
        </p:txBody>
      </p:sp>
      <p:sp>
        <p:nvSpPr>
          <p:cNvPr id="3" name="Marcador de texto 2"/>
          <p:cNvSpPr>
            <a:spLocks noGrp="1"/>
          </p:cNvSpPr>
          <p:nvPr>
            <p:ph type="body" idx="1"/>
          </p:nvPr>
        </p:nvSpPr>
        <p:spPr>
          <a:xfrm>
            <a:off x="912771" y="2046147"/>
            <a:ext cx="10515600" cy="1500187"/>
          </a:xfrm>
        </p:spPr>
        <p:txBody>
          <a:bodyPr>
            <a:noAutofit/>
          </a:bodyPr>
          <a:lstStyle/>
          <a:p>
            <a:pPr algn="ctr"/>
            <a:r>
              <a:rPr lang="es-ES" sz="9600" b="1" dirty="0"/>
              <a:t>END</a:t>
            </a:r>
          </a:p>
        </p:txBody>
      </p:sp>
    </p:spTree>
    <p:extLst>
      <p:ext uri="{BB962C8B-B14F-4D97-AF65-F5344CB8AC3E}">
        <p14:creationId xmlns:p14="http://schemas.microsoft.com/office/powerpoint/2010/main" val="1934294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1167</TotalTime>
  <Words>2126</Words>
  <Application>Microsoft Macintosh PowerPoint</Application>
  <PresentationFormat>Widescreen</PresentationFormat>
  <Paragraphs>298</Paragraphs>
  <Slides>16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 Unicode MS</vt:lpstr>
      <vt:lpstr>Calibri</vt:lpstr>
      <vt:lpstr>Calibri Light</vt:lpstr>
      <vt:lpstr>ＭＳ 明朝</vt:lpstr>
      <vt:lpstr>Times New Roman</vt:lpstr>
      <vt:lpstr>新細明體</vt:lpstr>
      <vt:lpstr>Arial</vt:lpstr>
      <vt:lpstr>Tema de Office</vt:lpstr>
      <vt:lpstr>POPs monitoring: Challenges and Opportunities</vt:lpstr>
      <vt:lpstr>Driving elements of the GMP</vt:lpstr>
      <vt:lpstr>Monitoring Activities. </vt:lpstr>
      <vt:lpstr>Cooperation arrangements. </vt:lpstr>
      <vt:lpstr>Cooperation arrangements. Challenges</vt:lpstr>
      <vt:lpstr>Monitoring Activities. Challenge</vt:lpstr>
      <vt:lpstr>Highlights of the GCG Consultations for future UNEP/GMP projects: </vt:lpstr>
      <vt:lpstr>Monitoring Activities. Opportunities</vt:lpstr>
      <vt:lpstr>Cooperation arrangements. Opportunities</vt:lpstr>
      <vt:lpstr>How could the POPs monitoring help the countries?</vt:lpstr>
      <vt:lpstr>Transfer of knowledge. </vt:lpstr>
      <vt:lpstr>Transfer of knowledge in 42 UNEP/GEF projects’ participating countries. </vt:lpstr>
      <vt:lpstr> Strategic Elements. Opportunities</vt:lpstr>
      <vt:lpstr>Example of the usage of the monitoring information. Risk assessment. Safe levels+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Factual Information of the GMP</dc:title>
  <dc:creator>Usuario de Microsoft Office</dc:creator>
  <cp:lastModifiedBy>Microsoft Office User</cp:lastModifiedBy>
  <cp:revision>88</cp:revision>
  <dcterms:created xsi:type="dcterms:W3CDTF">2019-11-28T17:09:27Z</dcterms:created>
  <dcterms:modified xsi:type="dcterms:W3CDTF">2019-12-23T08:40:33Z</dcterms:modified>
</cp:coreProperties>
</file>