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13"/>
  </p:notesMasterIdLst>
  <p:handoutMasterIdLst>
    <p:handoutMasterId r:id="rId14"/>
  </p:handoutMasterIdLst>
  <p:sldIdLst>
    <p:sldId id="315" r:id="rId2"/>
    <p:sldId id="317" r:id="rId3"/>
    <p:sldId id="337" r:id="rId4"/>
    <p:sldId id="339" r:id="rId5"/>
    <p:sldId id="338" r:id="rId6"/>
    <p:sldId id="297" r:id="rId7"/>
    <p:sldId id="320" r:id="rId8"/>
    <p:sldId id="323" r:id="rId9"/>
    <p:sldId id="324" r:id="rId10"/>
    <p:sldId id="325" r:id="rId11"/>
    <p:sldId id="336" r:id="rId12"/>
  </p:sldIdLst>
  <p:sldSz cx="9144000" cy="6858000" type="screen4x3"/>
  <p:notesSz cx="6810375" cy="9942513"/>
  <p:defaultTextStyle>
    <a:defPPr>
      <a:defRPr lang="en-GB"/>
    </a:defPPr>
    <a:lvl1pPr algn="r" rtl="0" fontAlgn="base">
      <a:spcBef>
        <a:spcPct val="0"/>
      </a:spcBef>
      <a:spcAft>
        <a:spcPct val="0"/>
      </a:spcAft>
      <a:defRPr kern="1200">
        <a:solidFill>
          <a:schemeClr val="tx1"/>
        </a:solidFill>
        <a:latin typeface="Arial" charset="0"/>
        <a:ea typeface="+mn-ea"/>
        <a:cs typeface="Arial" charset="0"/>
      </a:defRPr>
    </a:lvl1pPr>
    <a:lvl2pPr marL="457200" algn="r" rtl="0" fontAlgn="base">
      <a:spcBef>
        <a:spcPct val="0"/>
      </a:spcBef>
      <a:spcAft>
        <a:spcPct val="0"/>
      </a:spcAft>
      <a:defRPr kern="1200">
        <a:solidFill>
          <a:schemeClr val="tx1"/>
        </a:solidFill>
        <a:latin typeface="Arial" charset="0"/>
        <a:ea typeface="+mn-ea"/>
        <a:cs typeface="Arial" charset="0"/>
      </a:defRPr>
    </a:lvl2pPr>
    <a:lvl3pPr marL="914400" algn="r" rtl="0" fontAlgn="base">
      <a:spcBef>
        <a:spcPct val="0"/>
      </a:spcBef>
      <a:spcAft>
        <a:spcPct val="0"/>
      </a:spcAft>
      <a:defRPr kern="1200">
        <a:solidFill>
          <a:schemeClr val="tx1"/>
        </a:solidFill>
        <a:latin typeface="Arial" charset="0"/>
        <a:ea typeface="+mn-ea"/>
        <a:cs typeface="Arial" charset="0"/>
      </a:defRPr>
    </a:lvl3pPr>
    <a:lvl4pPr marL="1371600" algn="r" rtl="0" fontAlgn="base">
      <a:spcBef>
        <a:spcPct val="0"/>
      </a:spcBef>
      <a:spcAft>
        <a:spcPct val="0"/>
      </a:spcAft>
      <a:defRPr kern="1200">
        <a:solidFill>
          <a:schemeClr val="tx1"/>
        </a:solidFill>
        <a:latin typeface="Arial" charset="0"/>
        <a:ea typeface="+mn-ea"/>
        <a:cs typeface="Arial" charset="0"/>
      </a:defRPr>
    </a:lvl4pPr>
    <a:lvl5pPr marL="1828800" algn="r"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C4"/>
    <a:srgbClr val="880E1B"/>
    <a:srgbClr val="078AC5"/>
    <a:srgbClr val="3C8FD4"/>
    <a:srgbClr val="C7EB15"/>
    <a:srgbClr val="0899DA"/>
    <a:srgbClr val="67C5FF"/>
    <a:srgbClr val="183111"/>
    <a:srgbClr val="45912D"/>
    <a:srgbClr val="66B4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427" autoAdjust="0"/>
    <p:restoredTop sz="90642" autoAdjust="0"/>
  </p:normalViewPr>
  <p:slideViewPr>
    <p:cSldViewPr>
      <p:cViewPr>
        <p:scale>
          <a:sx n="75" d="100"/>
          <a:sy n="75" d="100"/>
        </p:scale>
        <p:origin x="-756" y="-12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65" d="100"/>
          <a:sy n="65" d="100"/>
        </p:scale>
        <p:origin x="-2904" y="-126"/>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464FFC-7FF4-42CF-BCED-E8C386E9CB7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7D253F9-1B35-4F28-9D14-2EE17E5F5D8C}">
      <dgm:prSet phldrT="[Text]" custT="1"/>
      <dgm:spPr>
        <a:solidFill>
          <a:srgbClr val="0070C0"/>
        </a:solidFill>
      </dgm:spPr>
      <dgm:t>
        <a:bodyPr/>
        <a:lstStyle/>
        <a:p>
          <a:r>
            <a:rPr lang="en-US" sz="2000" b="1" smtClean="0">
              <a:solidFill>
                <a:schemeClr val="bg1"/>
              </a:solidFill>
            </a:rPr>
            <a:t>Summary </a:t>
          </a:r>
          <a:r>
            <a:rPr lang="en-US" sz="2000" b="1" dirty="0" smtClean="0">
              <a:solidFill>
                <a:schemeClr val="bg1"/>
              </a:solidFill>
            </a:rPr>
            <a:t>on previous </a:t>
          </a:r>
          <a:r>
            <a:rPr lang="en-US" sz="2000" b="1" smtClean="0">
              <a:solidFill>
                <a:schemeClr val="bg1"/>
              </a:solidFill>
            </a:rPr>
            <a:t>Project &amp; BRR Achievements</a:t>
          </a:r>
          <a:endParaRPr lang="en-US" sz="2000" b="1" dirty="0">
            <a:solidFill>
              <a:schemeClr val="bg1"/>
            </a:solidFill>
          </a:endParaRPr>
        </a:p>
      </dgm:t>
    </dgm:pt>
    <dgm:pt modelId="{6C443501-CA29-46D6-9D46-7B1B1E23ED16}" type="parTrans" cxnId="{88F344A0-34D4-4A4A-A2A9-CE03413FC7C8}">
      <dgm:prSet/>
      <dgm:spPr/>
      <dgm:t>
        <a:bodyPr/>
        <a:lstStyle/>
        <a:p>
          <a:endParaRPr lang="en-US"/>
        </a:p>
      </dgm:t>
    </dgm:pt>
    <dgm:pt modelId="{C210FDB4-6D59-498D-98AD-AD1D615B65F2}" type="sibTrans" cxnId="{88F344A0-34D4-4A4A-A2A9-CE03413FC7C8}">
      <dgm:prSet/>
      <dgm:spPr/>
      <dgm:t>
        <a:bodyPr/>
        <a:lstStyle/>
        <a:p>
          <a:endParaRPr lang="en-US"/>
        </a:p>
      </dgm:t>
    </dgm:pt>
    <dgm:pt modelId="{E0C14338-C8C4-4055-98E9-35D913F5807D}">
      <dgm:prSet phldrT="[Text]" custT="1"/>
      <dgm:spPr>
        <a:solidFill>
          <a:srgbClr val="0070C0"/>
        </a:solidFill>
      </dgm:spPr>
      <dgm:t>
        <a:bodyPr/>
        <a:lstStyle/>
        <a:p>
          <a:r>
            <a:rPr lang="en-US" sz="2000" b="1" smtClean="0">
              <a:solidFill>
                <a:schemeClr val="bg1"/>
              </a:solidFill>
            </a:rPr>
            <a:t>Milestones of NBRS Expansion Project</a:t>
          </a:r>
          <a:endParaRPr lang="en-US" sz="2000" b="1" dirty="0">
            <a:solidFill>
              <a:schemeClr val="bg1"/>
            </a:solidFill>
          </a:endParaRPr>
        </a:p>
      </dgm:t>
    </dgm:pt>
    <dgm:pt modelId="{45B9C354-AC73-4863-A2D2-99AFF96F3B63}" type="parTrans" cxnId="{01550257-321A-46B2-9ABB-8D441C6443BB}">
      <dgm:prSet/>
      <dgm:spPr/>
      <dgm:t>
        <a:bodyPr/>
        <a:lstStyle/>
        <a:p>
          <a:endParaRPr lang="en-US"/>
        </a:p>
      </dgm:t>
    </dgm:pt>
    <dgm:pt modelId="{9835084F-1E35-4DD5-94B0-4D7A6B1FD2EB}" type="sibTrans" cxnId="{01550257-321A-46B2-9ABB-8D441C6443BB}">
      <dgm:prSet/>
      <dgm:spPr/>
      <dgm:t>
        <a:bodyPr/>
        <a:lstStyle/>
        <a:p>
          <a:endParaRPr lang="en-US"/>
        </a:p>
      </dgm:t>
    </dgm:pt>
    <dgm:pt modelId="{A02849C5-36F9-4C2A-AA2D-2C8A55CE83A1}">
      <dgm:prSet phldrT="[Text]" custT="1"/>
      <dgm:spPr>
        <a:solidFill>
          <a:srgbClr val="0070C0"/>
        </a:solidFill>
      </dgm:spPr>
      <dgm:t>
        <a:bodyPr/>
        <a:lstStyle/>
        <a:p>
          <a:r>
            <a:rPr lang="en-US" sz="2000" b="1" dirty="0" smtClean="0">
              <a:solidFill>
                <a:schemeClr val="bg1"/>
              </a:solidFill>
            </a:rPr>
            <a:t>Proposal of new </a:t>
          </a:r>
        </a:p>
        <a:p>
          <a:r>
            <a:rPr lang="en-US" sz="2000" b="1" dirty="0" smtClean="0">
              <a:solidFill>
                <a:schemeClr val="bg1"/>
              </a:solidFill>
            </a:rPr>
            <a:t>Output 8</a:t>
          </a:r>
          <a:endParaRPr lang="en-US" sz="2000" b="1" dirty="0">
            <a:solidFill>
              <a:schemeClr val="bg1"/>
            </a:solidFill>
          </a:endParaRPr>
        </a:p>
      </dgm:t>
    </dgm:pt>
    <dgm:pt modelId="{4A5FA427-7DE9-48C7-BD42-1B7668F5D25E}" type="parTrans" cxnId="{3E7DF5E8-C898-44C3-A120-90F27D3FC57D}">
      <dgm:prSet/>
      <dgm:spPr/>
      <dgm:t>
        <a:bodyPr/>
        <a:lstStyle/>
        <a:p>
          <a:endParaRPr lang="en-US"/>
        </a:p>
      </dgm:t>
    </dgm:pt>
    <dgm:pt modelId="{EA383B40-4A70-4B6F-BE6B-9DF61DBFC3F7}" type="sibTrans" cxnId="{3E7DF5E8-C898-44C3-A120-90F27D3FC57D}">
      <dgm:prSet/>
      <dgm:spPr/>
      <dgm:t>
        <a:bodyPr/>
        <a:lstStyle/>
        <a:p>
          <a:endParaRPr lang="en-US"/>
        </a:p>
      </dgm:t>
    </dgm:pt>
    <dgm:pt modelId="{BABE9935-A205-4319-8801-F85FBE8D2A22}" type="pres">
      <dgm:prSet presAssocID="{2B464FFC-7FF4-42CF-BCED-E8C386E9CB74}" presName="Name0" presStyleCnt="0">
        <dgm:presLayoutVars>
          <dgm:chMax val="7"/>
          <dgm:chPref val="7"/>
          <dgm:dir/>
        </dgm:presLayoutVars>
      </dgm:prSet>
      <dgm:spPr/>
      <dgm:t>
        <a:bodyPr/>
        <a:lstStyle/>
        <a:p>
          <a:endParaRPr lang="en-US"/>
        </a:p>
      </dgm:t>
    </dgm:pt>
    <dgm:pt modelId="{DF840E1A-897A-4D46-B985-F62CBCA2CF7C}" type="pres">
      <dgm:prSet presAssocID="{2B464FFC-7FF4-42CF-BCED-E8C386E9CB74}" presName="Name1" presStyleCnt="0"/>
      <dgm:spPr/>
    </dgm:pt>
    <dgm:pt modelId="{32B402FD-9F96-4E7E-920E-7013309403A3}" type="pres">
      <dgm:prSet presAssocID="{2B464FFC-7FF4-42CF-BCED-E8C386E9CB74}" presName="cycle" presStyleCnt="0"/>
      <dgm:spPr/>
    </dgm:pt>
    <dgm:pt modelId="{34368C09-33D8-413A-B62C-D29E2C9F9EF3}" type="pres">
      <dgm:prSet presAssocID="{2B464FFC-7FF4-42CF-BCED-E8C386E9CB74}" presName="srcNode" presStyleLbl="node1" presStyleIdx="0" presStyleCnt="3"/>
      <dgm:spPr/>
    </dgm:pt>
    <dgm:pt modelId="{D6749A84-2272-4D7B-8146-B92463BC0D9B}" type="pres">
      <dgm:prSet presAssocID="{2B464FFC-7FF4-42CF-BCED-E8C386E9CB74}" presName="conn" presStyleLbl="parChTrans1D2" presStyleIdx="0" presStyleCnt="1"/>
      <dgm:spPr/>
      <dgm:t>
        <a:bodyPr/>
        <a:lstStyle/>
        <a:p>
          <a:endParaRPr lang="en-US"/>
        </a:p>
      </dgm:t>
    </dgm:pt>
    <dgm:pt modelId="{514DE539-1853-40ED-B2BB-4B2655CD0C91}" type="pres">
      <dgm:prSet presAssocID="{2B464FFC-7FF4-42CF-BCED-E8C386E9CB74}" presName="extraNode" presStyleLbl="node1" presStyleIdx="0" presStyleCnt="3"/>
      <dgm:spPr/>
    </dgm:pt>
    <dgm:pt modelId="{A0307873-B4D1-4DED-B702-D4E587F88FBC}" type="pres">
      <dgm:prSet presAssocID="{2B464FFC-7FF4-42CF-BCED-E8C386E9CB74}" presName="dstNode" presStyleLbl="node1" presStyleIdx="0" presStyleCnt="3"/>
      <dgm:spPr/>
    </dgm:pt>
    <dgm:pt modelId="{40C6641F-B441-40A1-84E6-D21A11B7BE90}" type="pres">
      <dgm:prSet presAssocID="{B7D253F9-1B35-4F28-9D14-2EE17E5F5D8C}" presName="text_1" presStyleLbl="node1" presStyleIdx="0" presStyleCnt="3" custScaleY="141815" custLinFactNeighborX="894" custLinFactNeighborY="-7524">
        <dgm:presLayoutVars>
          <dgm:bulletEnabled val="1"/>
        </dgm:presLayoutVars>
      </dgm:prSet>
      <dgm:spPr/>
      <dgm:t>
        <a:bodyPr/>
        <a:lstStyle/>
        <a:p>
          <a:endParaRPr lang="en-US"/>
        </a:p>
      </dgm:t>
    </dgm:pt>
    <dgm:pt modelId="{2B1F980C-0DE1-4A80-AAC7-C4C132989D22}" type="pres">
      <dgm:prSet presAssocID="{B7D253F9-1B35-4F28-9D14-2EE17E5F5D8C}" presName="accent_1" presStyleCnt="0"/>
      <dgm:spPr/>
    </dgm:pt>
    <dgm:pt modelId="{B64E1985-D747-4D0A-8C83-9F5C047EEA19}" type="pres">
      <dgm:prSet presAssocID="{B7D253F9-1B35-4F28-9D14-2EE17E5F5D8C}" presName="accentRepeatNode" presStyleLbl="solidFgAcc1" presStyleIdx="0" presStyleCnt="3"/>
      <dgm:spPr/>
      <dgm:t>
        <a:bodyPr/>
        <a:lstStyle/>
        <a:p>
          <a:endParaRPr lang="en-US"/>
        </a:p>
      </dgm:t>
    </dgm:pt>
    <dgm:pt modelId="{220904B8-3628-4C4B-BD6D-9C0CC43B8D82}" type="pres">
      <dgm:prSet presAssocID="{E0C14338-C8C4-4055-98E9-35D913F5807D}" presName="text_2" presStyleLbl="node1" presStyleIdx="1" presStyleCnt="3" custScaleY="141815">
        <dgm:presLayoutVars>
          <dgm:bulletEnabled val="1"/>
        </dgm:presLayoutVars>
      </dgm:prSet>
      <dgm:spPr/>
      <dgm:t>
        <a:bodyPr/>
        <a:lstStyle/>
        <a:p>
          <a:endParaRPr lang="en-US"/>
        </a:p>
      </dgm:t>
    </dgm:pt>
    <dgm:pt modelId="{2F643ACA-44F5-4FAE-9FD4-1F724972E774}" type="pres">
      <dgm:prSet presAssocID="{E0C14338-C8C4-4055-98E9-35D913F5807D}" presName="accent_2" presStyleCnt="0"/>
      <dgm:spPr/>
    </dgm:pt>
    <dgm:pt modelId="{D94A9571-E175-471F-B796-F54EE488A69B}" type="pres">
      <dgm:prSet presAssocID="{E0C14338-C8C4-4055-98E9-35D913F5807D}" presName="accentRepeatNode" presStyleLbl="solidFgAcc1" presStyleIdx="1" presStyleCnt="3"/>
      <dgm:spPr/>
    </dgm:pt>
    <dgm:pt modelId="{192D85BC-E0E2-43A7-81F2-19F27895347D}" type="pres">
      <dgm:prSet presAssocID="{A02849C5-36F9-4C2A-AA2D-2C8A55CE83A1}" presName="text_3" presStyleLbl="node1" presStyleIdx="2" presStyleCnt="3" custScaleY="141815">
        <dgm:presLayoutVars>
          <dgm:bulletEnabled val="1"/>
        </dgm:presLayoutVars>
      </dgm:prSet>
      <dgm:spPr/>
      <dgm:t>
        <a:bodyPr/>
        <a:lstStyle/>
        <a:p>
          <a:endParaRPr lang="en-US"/>
        </a:p>
      </dgm:t>
    </dgm:pt>
    <dgm:pt modelId="{9265ECB5-8B6B-4591-AA9B-CED4186ACA96}" type="pres">
      <dgm:prSet presAssocID="{A02849C5-36F9-4C2A-AA2D-2C8A55CE83A1}" presName="accent_3" presStyleCnt="0"/>
      <dgm:spPr/>
    </dgm:pt>
    <dgm:pt modelId="{6B41709D-AB6C-4655-98BC-5C9F583B646C}" type="pres">
      <dgm:prSet presAssocID="{A02849C5-36F9-4C2A-AA2D-2C8A55CE83A1}" presName="accentRepeatNode" presStyleLbl="solidFgAcc1" presStyleIdx="2" presStyleCnt="3"/>
      <dgm:spPr/>
    </dgm:pt>
  </dgm:ptLst>
  <dgm:cxnLst>
    <dgm:cxn modelId="{3E7DF5E8-C898-44C3-A120-90F27D3FC57D}" srcId="{2B464FFC-7FF4-42CF-BCED-E8C386E9CB74}" destId="{A02849C5-36F9-4C2A-AA2D-2C8A55CE83A1}" srcOrd="2" destOrd="0" parTransId="{4A5FA427-7DE9-48C7-BD42-1B7668F5D25E}" sibTransId="{EA383B40-4A70-4B6F-BE6B-9DF61DBFC3F7}"/>
    <dgm:cxn modelId="{BF8593B6-BBA8-4EB8-BF93-DDC051AC04DC}" type="presOf" srcId="{E0C14338-C8C4-4055-98E9-35D913F5807D}" destId="{220904B8-3628-4C4B-BD6D-9C0CC43B8D82}" srcOrd="0" destOrd="0" presId="urn:microsoft.com/office/officeart/2008/layout/VerticalCurvedList"/>
    <dgm:cxn modelId="{01550257-321A-46B2-9ABB-8D441C6443BB}" srcId="{2B464FFC-7FF4-42CF-BCED-E8C386E9CB74}" destId="{E0C14338-C8C4-4055-98E9-35D913F5807D}" srcOrd="1" destOrd="0" parTransId="{45B9C354-AC73-4863-A2D2-99AFF96F3B63}" sibTransId="{9835084F-1E35-4DD5-94B0-4D7A6B1FD2EB}"/>
    <dgm:cxn modelId="{326CFE7A-E3B2-4FB8-A5C3-E411CA8CAF62}" type="presOf" srcId="{A02849C5-36F9-4C2A-AA2D-2C8A55CE83A1}" destId="{192D85BC-E0E2-43A7-81F2-19F27895347D}" srcOrd="0" destOrd="0" presId="urn:microsoft.com/office/officeart/2008/layout/VerticalCurvedList"/>
    <dgm:cxn modelId="{0C922A3F-7220-4702-BEEE-CC4AD8AE4742}" type="presOf" srcId="{C210FDB4-6D59-498D-98AD-AD1D615B65F2}" destId="{D6749A84-2272-4D7B-8146-B92463BC0D9B}" srcOrd="0" destOrd="0" presId="urn:microsoft.com/office/officeart/2008/layout/VerticalCurvedList"/>
    <dgm:cxn modelId="{A5D226A3-9847-4A94-ACC7-225AA5A45AAF}" type="presOf" srcId="{B7D253F9-1B35-4F28-9D14-2EE17E5F5D8C}" destId="{40C6641F-B441-40A1-84E6-D21A11B7BE90}" srcOrd="0" destOrd="0" presId="urn:microsoft.com/office/officeart/2008/layout/VerticalCurvedList"/>
    <dgm:cxn modelId="{88F344A0-34D4-4A4A-A2A9-CE03413FC7C8}" srcId="{2B464FFC-7FF4-42CF-BCED-E8C386E9CB74}" destId="{B7D253F9-1B35-4F28-9D14-2EE17E5F5D8C}" srcOrd="0" destOrd="0" parTransId="{6C443501-CA29-46D6-9D46-7B1B1E23ED16}" sibTransId="{C210FDB4-6D59-498D-98AD-AD1D615B65F2}"/>
    <dgm:cxn modelId="{0DDCFD73-9372-49E6-A69F-7B054CB63616}" type="presOf" srcId="{2B464FFC-7FF4-42CF-BCED-E8C386E9CB74}" destId="{BABE9935-A205-4319-8801-F85FBE8D2A22}" srcOrd="0" destOrd="0" presId="urn:microsoft.com/office/officeart/2008/layout/VerticalCurvedList"/>
    <dgm:cxn modelId="{D7FA733C-BBC1-4329-80AD-13B78BE5B8B3}" type="presParOf" srcId="{BABE9935-A205-4319-8801-F85FBE8D2A22}" destId="{DF840E1A-897A-4D46-B985-F62CBCA2CF7C}" srcOrd="0" destOrd="0" presId="urn:microsoft.com/office/officeart/2008/layout/VerticalCurvedList"/>
    <dgm:cxn modelId="{9E31D594-FD2C-4E37-97FE-3A73427989BB}" type="presParOf" srcId="{DF840E1A-897A-4D46-B985-F62CBCA2CF7C}" destId="{32B402FD-9F96-4E7E-920E-7013309403A3}" srcOrd="0" destOrd="0" presId="urn:microsoft.com/office/officeart/2008/layout/VerticalCurvedList"/>
    <dgm:cxn modelId="{17FB0B22-127F-48D8-887A-3246AC0412C3}" type="presParOf" srcId="{32B402FD-9F96-4E7E-920E-7013309403A3}" destId="{34368C09-33D8-413A-B62C-D29E2C9F9EF3}" srcOrd="0" destOrd="0" presId="urn:microsoft.com/office/officeart/2008/layout/VerticalCurvedList"/>
    <dgm:cxn modelId="{9EB3DFDC-4D8E-402F-9EDD-5585CD30ABF3}" type="presParOf" srcId="{32B402FD-9F96-4E7E-920E-7013309403A3}" destId="{D6749A84-2272-4D7B-8146-B92463BC0D9B}" srcOrd="1" destOrd="0" presId="urn:microsoft.com/office/officeart/2008/layout/VerticalCurvedList"/>
    <dgm:cxn modelId="{E9EDBCFA-FAD2-4228-8F14-9492C190FB3A}" type="presParOf" srcId="{32B402FD-9F96-4E7E-920E-7013309403A3}" destId="{514DE539-1853-40ED-B2BB-4B2655CD0C91}" srcOrd="2" destOrd="0" presId="urn:microsoft.com/office/officeart/2008/layout/VerticalCurvedList"/>
    <dgm:cxn modelId="{61224329-DEFA-4B00-8186-3A3F48340501}" type="presParOf" srcId="{32B402FD-9F96-4E7E-920E-7013309403A3}" destId="{A0307873-B4D1-4DED-B702-D4E587F88FBC}" srcOrd="3" destOrd="0" presId="urn:microsoft.com/office/officeart/2008/layout/VerticalCurvedList"/>
    <dgm:cxn modelId="{C0C60910-06E7-4F42-B692-97EEAC0B96AC}" type="presParOf" srcId="{DF840E1A-897A-4D46-B985-F62CBCA2CF7C}" destId="{40C6641F-B441-40A1-84E6-D21A11B7BE90}" srcOrd="1" destOrd="0" presId="urn:microsoft.com/office/officeart/2008/layout/VerticalCurvedList"/>
    <dgm:cxn modelId="{36387757-FC75-4045-AD5C-A59EBE99B3D8}" type="presParOf" srcId="{DF840E1A-897A-4D46-B985-F62CBCA2CF7C}" destId="{2B1F980C-0DE1-4A80-AAC7-C4C132989D22}" srcOrd="2" destOrd="0" presId="urn:microsoft.com/office/officeart/2008/layout/VerticalCurvedList"/>
    <dgm:cxn modelId="{CE025D2F-E45A-46F4-BCB0-79BB6D6840D4}" type="presParOf" srcId="{2B1F980C-0DE1-4A80-AAC7-C4C132989D22}" destId="{B64E1985-D747-4D0A-8C83-9F5C047EEA19}" srcOrd="0" destOrd="0" presId="urn:microsoft.com/office/officeart/2008/layout/VerticalCurvedList"/>
    <dgm:cxn modelId="{0B4FF3E8-A3F3-4D20-BA55-A2C6E212840C}" type="presParOf" srcId="{DF840E1A-897A-4D46-B985-F62CBCA2CF7C}" destId="{220904B8-3628-4C4B-BD6D-9C0CC43B8D82}" srcOrd="3" destOrd="0" presId="urn:microsoft.com/office/officeart/2008/layout/VerticalCurvedList"/>
    <dgm:cxn modelId="{26CDBFF5-1862-4CA0-8991-CB930F93AD41}" type="presParOf" srcId="{DF840E1A-897A-4D46-B985-F62CBCA2CF7C}" destId="{2F643ACA-44F5-4FAE-9FD4-1F724972E774}" srcOrd="4" destOrd="0" presId="urn:microsoft.com/office/officeart/2008/layout/VerticalCurvedList"/>
    <dgm:cxn modelId="{704BBB3D-1DEC-469A-866D-3FE0125EB4DB}" type="presParOf" srcId="{2F643ACA-44F5-4FAE-9FD4-1F724972E774}" destId="{D94A9571-E175-471F-B796-F54EE488A69B}" srcOrd="0" destOrd="0" presId="urn:microsoft.com/office/officeart/2008/layout/VerticalCurvedList"/>
    <dgm:cxn modelId="{48A96430-6E53-4129-8EC6-C0BAD05E63D2}" type="presParOf" srcId="{DF840E1A-897A-4D46-B985-F62CBCA2CF7C}" destId="{192D85BC-E0E2-43A7-81F2-19F27895347D}" srcOrd="5" destOrd="0" presId="urn:microsoft.com/office/officeart/2008/layout/VerticalCurvedList"/>
    <dgm:cxn modelId="{51C54C77-0043-4495-80CA-346263F4D30D}" type="presParOf" srcId="{DF840E1A-897A-4D46-B985-F62CBCA2CF7C}" destId="{9265ECB5-8B6B-4591-AA9B-CED4186ACA96}" srcOrd="6" destOrd="0" presId="urn:microsoft.com/office/officeart/2008/layout/VerticalCurvedList"/>
    <dgm:cxn modelId="{D46011A2-A713-427F-B375-26CECE0828FD}" type="presParOf" srcId="{9265ECB5-8B6B-4591-AA9B-CED4186ACA96}" destId="{6B41709D-AB6C-4655-98BC-5C9F583B646C}"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56608C-50AB-4948-8C67-8A3D1092AE64}"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en-US"/>
        </a:p>
      </dgm:t>
    </dgm:pt>
    <dgm:pt modelId="{C5A1AEF9-13E5-4017-8523-B34DB3016143}">
      <dgm:prSet phldrT="[Text]" custT="1"/>
      <dgm:spPr/>
      <dgm:t>
        <a:bodyPr/>
        <a:lstStyle/>
        <a:p>
          <a:r>
            <a:rPr lang="en-US" sz="1100" b="1" smtClean="0"/>
            <a:t>Legal Framework</a:t>
          </a:r>
          <a:endParaRPr lang="en-US" sz="1100" b="1" dirty="0"/>
        </a:p>
      </dgm:t>
    </dgm:pt>
    <dgm:pt modelId="{EA74F395-A2B2-4AFD-9FC0-A8FC50173CCB}" type="parTrans" cxnId="{0926D89D-68A5-408E-974C-5DBB5590F97D}">
      <dgm:prSet/>
      <dgm:spPr/>
      <dgm:t>
        <a:bodyPr/>
        <a:lstStyle/>
        <a:p>
          <a:endParaRPr lang="en-US" sz="1400"/>
        </a:p>
      </dgm:t>
    </dgm:pt>
    <dgm:pt modelId="{0703A969-3DE9-4AF5-AD4B-B3494BE8E156}" type="sibTrans" cxnId="{0926D89D-68A5-408E-974C-5DBB5590F97D}">
      <dgm:prSet/>
      <dgm:spPr/>
      <dgm:t>
        <a:bodyPr/>
        <a:lstStyle/>
        <a:p>
          <a:endParaRPr lang="en-US" sz="1400"/>
        </a:p>
      </dgm:t>
    </dgm:pt>
    <dgm:pt modelId="{C2615520-809E-45A7-BA0F-72B82F4CF102}">
      <dgm:prSet phldrT="[Text]" custT="1"/>
      <dgm:spPr/>
      <dgm:t>
        <a:bodyPr/>
        <a:lstStyle/>
        <a:p>
          <a:pPr marL="0" marR="0" lvl="2" indent="0" defTabSz="914400" eaLnBrk="1" fontAlgn="auto" latinLnBrk="0" hangingPunct="1">
            <a:lnSpc>
              <a:spcPct val="100000"/>
            </a:lnSpc>
            <a:spcBef>
              <a:spcPts val="0"/>
            </a:spcBef>
            <a:spcAft>
              <a:spcPts val="0"/>
            </a:spcAft>
            <a:buClrTx/>
            <a:buSzTx/>
            <a:buFontTx/>
            <a:buNone/>
            <a:tabLst/>
            <a:defRPr/>
          </a:pPr>
          <a:r>
            <a:rPr lang="en-US" altLang="en-US" sz="1200" dirty="0" smtClean="0"/>
            <a:t> </a:t>
          </a:r>
          <a:r>
            <a:rPr lang="en-US" altLang="en-US" sz="1200" dirty="0" smtClean="0"/>
            <a:t>Passage of the revised Enterprise Law 2014 (Nov 2014)</a:t>
          </a:r>
          <a:endParaRPr lang="en-US" altLang="en-US" sz="1200" dirty="0" smtClean="0"/>
        </a:p>
      </dgm:t>
    </dgm:pt>
    <dgm:pt modelId="{BD4EFD8A-DA6E-4947-BB40-CC2F9EC7B8D7}" type="parTrans" cxnId="{C60A8189-8AF5-4BDB-A50D-7FE8759CE2FF}">
      <dgm:prSet/>
      <dgm:spPr/>
      <dgm:t>
        <a:bodyPr/>
        <a:lstStyle/>
        <a:p>
          <a:endParaRPr lang="en-US" sz="1400"/>
        </a:p>
      </dgm:t>
    </dgm:pt>
    <dgm:pt modelId="{EC5447A0-D8A2-4D20-89F2-E9347EBC3870}" type="sibTrans" cxnId="{C60A8189-8AF5-4BDB-A50D-7FE8759CE2FF}">
      <dgm:prSet/>
      <dgm:spPr/>
      <dgm:t>
        <a:bodyPr/>
        <a:lstStyle/>
        <a:p>
          <a:endParaRPr lang="en-US" sz="1400"/>
        </a:p>
      </dgm:t>
    </dgm:pt>
    <dgm:pt modelId="{844CB084-668C-4EBB-8B17-2EAB020F0D57}">
      <dgm:prSet phldrT="[Text]" custT="1"/>
      <dgm:spPr/>
      <dgm:t>
        <a:bodyPr/>
        <a:lstStyle/>
        <a:p>
          <a:endParaRPr lang="en-US" sz="1100" b="1" dirty="0" smtClean="0"/>
        </a:p>
        <a:p>
          <a:r>
            <a:rPr lang="en-US" sz="1100" b="1" dirty="0" smtClean="0"/>
            <a:t>Training&amp; Capacity Building</a:t>
          </a:r>
          <a:endParaRPr lang="en-US" sz="1100" b="1" dirty="0"/>
        </a:p>
      </dgm:t>
    </dgm:pt>
    <dgm:pt modelId="{113A21AB-24B7-445E-BCCB-C42B624362E2}" type="parTrans" cxnId="{2113AEA4-E0C2-422E-A596-DA0B34155A16}">
      <dgm:prSet/>
      <dgm:spPr/>
      <dgm:t>
        <a:bodyPr/>
        <a:lstStyle/>
        <a:p>
          <a:endParaRPr lang="en-US" sz="1400"/>
        </a:p>
      </dgm:t>
    </dgm:pt>
    <dgm:pt modelId="{3EBC579A-BD5C-44A2-9E22-2FC8EB9F18B8}" type="sibTrans" cxnId="{2113AEA4-E0C2-422E-A596-DA0B34155A16}">
      <dgm:prSet/>
      <dgm:spPr/>
      <dgm:t>
        <a:bodyPr/>
        <a:lstStyle/>
        <a:p>
          <a:endParaRPr lang="en-US" sz="1400"/>
        </a:p>
      </dgm:t>
    </dgm:pt>
    <dgm:pt modelId="{8B81593A-B53A-4B39-9EE9-AC5053C74110}">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200" dirty="0" smtClean="0"/>
            <a:t> 8 in-depth training courses for BRO staff on revised legal framework &amp; upgraded NBRS (Jun &amp; Aug 2015)</a:t>
          </a:r>
          <a:endParaRPr lang="en-US" sz="1600" dirty="0"/>
        </a:p>
      </dgm:t>
    </dgm:pt>
    <dgm:pt modelId="{7011D915-9576-4B36-981C-13781CAFBC3F}" type="parTrans" cxnId="{DBDE03E6-874B-42DE-99E9-011E937419B8}">
      <dgm:prSet/>
      <dgm:spPr/>
      <dgm:t>
        <a:bodyPr/>
        <a:lstStyle/>
        <a:p>
          <a:endParaRPr lang="en-US" sz="1400"/>
        </a:p>
      </dgm:t>
    </dgm:pt>
    <dgm:pt modelId="{A9CED17D-AA5A-4424-BC74-66F01E12371A}" type="sibTrans" cxnId="{DBDE03E6-874B-42DE-99E9-011E937419B8}">
      <dgm:prSet/>
      <dgm:spPr/>
      <dgm:t>
        <a:bodyPr/>
        <a:lstStyle/>
        <a:p>
          <a:endParaRPr lang="en-US" sz="1400"/>
        </a:p>
      </dgm:t>
    </dgm:pt>
    <dgm:pt modelId="{31784A40-D822-4884-B955-78CB37250543}">
      <dgm:prSet phldrT="[Text]" custT="1"/>
      <dgm:spPr/>
      <dgm:t>
        <a:bodyPr/>
        <a:lstStyle/>
        <a:p>
          <a:r>
            <a:rPr lang="en-US" sz="1100" b="1" dirty="0" smtClean="0"/>
            <a:t>Surveys</a:t>
          </a:r>
          <a:endParaRPr lang="en-US" sz="1100" b="1" dirty="0"/>
        </a:p>
      </dgm:t>
    </dgm:pt>
    <dgm:pt modelId="{77D53D35-F0A4-4C99-87EB-945C96C57837}" type="parTrans" cxnId="{1B90086A-D534-4E15-924C-2CA11FCDB50D}">
      <dgm:prSet/>
      <dgm:spPr/>
      <dgm:t>
        <a:bodyPr/>
        <a:lstStyle/>
        <a:p>
          <a:endParaRPr lang="en-US" sz="1400"/>
        </a:p>
      </dgm:t>
    </dgm:pt>
    <dgm:pt modelId="{C098ECA9-2D27-4153-BDE4-7653F350DE44}" type="sibTrans" cxnId="{1B90086A-D534-4E15-924C-2CA11FCDB50D}">
      <dgm:prSet/>
      <dgm:spPr/>
      <dgm:t>
        <a:bodyPr/>
        <a:lstStyle/>
        <a:p>
          <a:endParaRPr lang="en-US" sz="1400"/>
        </a:p>
      </dgm:t>
    </dgm:pt>
    <dgm:pt modelId="{FC8E7292-E7BF-49AA-8B6C-BE722DFC8045}">
      <dgm:prSet phldrT="[Text]" custT="1"/>
      <dgm:spPr/>
      <dgm:t>
        <a:bodyPr/>
        <a:lstStyle/>
        <a:p>
          <a:r>
            <a:rPr lang="en-US" sz="1200" smtClean="0"/>
            <a:t> Completion of  b</a:t>
          </a:r>
          <a:r>
            <a:rPr lang="en-GB" sz="1200" smtClean="0"/>
            <a:t>ase-line survey on NBRS data quality &amp; base-line survey on customer satisfaction</a:t>
          </a:r>
          <a:endParaRPr lang="en-US" sz="1200" dirty="0"/>
        </a:p>
      </dgm:t>
    </dgm:pt>
    <dgm:pt modelId="{132BFAB4-617D-42BB-9B68-1A4D3992FE30}" type="parTrans" cxnId="{AADD4A85-ABF8-4592-9B1B-54B3D14462A7}">
      <dgm:prSet/>
      <dgm:spPr/>
      <dgm:t>
        <a:bodyPr/>
        <a:lstStyle/>
        <a:p>
          <a:endParaRPr lang="en-US" sz="1400"/>
        </a:p>
      </dgm:t>
    </dgm:pt>
    <dgm:pt modelId="{FF45B0E5-37AD-43E6-B576-D00860359740}" type="sibTrans" cxnId="{AADD4A85-ABF8-4592-9B1B-54B3D14462A7}">
      <dgm:prSet/>
      <dgm:spPr/>
      <dgm:t>
        <a:bodyPr/>
        <a:lstStyle/>
        <a:p>
          <a:endParaRPr lang="en-US" sz="1400"/>
        </a:p>
      </dgm:t>
    </dgm:pt>
    <dgm:pt modelId="{28489A68-C9BC-4AF8-8EF3-4694638F5793}">
      <dgm:prSet phldrT="[Text]" custT="1"/>
      <dgm:spPr/>
      <dgm:t>
        <a:bodyPr/>
        <a:lstStyle/>
        <a:p>
          <a:pPr marL="0" marR="0" lvl="2" indent="0" defTabSz="914400" eaLnBrk="1" fontAlgn="auto" latinLnBrk="0" hangingPunct="1">
            <a:lnSpc>
              <a:spcPct val="100000"/>
            </a:lnSpc>
            <a:spcBef>
              <a:spcPts val="0"/>
            </a:spcBef>
            <a:spcAft>
              <a:spcPts val="0"/>
            </a:spcAft>
            <a:buClrTx/>
            <a:buSzTx/>
            <a:buFontTx/>
            <a:buNone/>
            <a:tabLst/>
            <a:defRPr/>
          </a:pPr>
          <a:r>
            <a:rPr lang="en-US" altLang="en-US" sz="1100" b="1" dirty="0" smtClean="0"/>
            <a:t>NBRS 2.0</a:t>
          </a:r>
        </a:p>
      </dgm:t>
    </dgm:pt>
    <dgm:pt modelId="{9DEE82F7-3639-4838-8245-3C573D6812CF}" type="sibTrans" cxnId="{5A584CED-9BD9-4EAE-BAA6-9111CCA0BDF3}">
      <dgm:prSet/>
      <dgm:spPr/>
      <dgm:t>
        <a:bodyPr/>
        <a:lstStyle/>
        <a:p>
          <a:endParaRPr lang="en-US" sz="1400"/>
        </a:p>
      </dgm:t>
    </dgm:pt>
    <dgm:pt modelId="{59A74EF0-10D1-428C-ABA5-5A4EE745BE28}" type="parTrans" cxnId="{5A584CED-9BD9-4EAE-BAA6-9111CCA0BDF3}">
      <dgm:prSet/>
      <dgm:spPr/>
      <dgm:t>
        <a:bodyPr/>
        <a:lstStyle/>
        <a:p>
          <a:endParaRPr lang="en-US" sz="1400"/>
        </a:p>
      </dgm:t>
    </dgm:pt>
    <dgm:pt modelId="{597C3548-DD3F-40A5-B1B4-2C01C86D3362}">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200" smtClean="0"/>
            <a:t> Conversion &amp; transference of FIE data to the NBRS </a:t>
          </a:r>
          <a:endParaRPr lang="en-US" sz="1200" dirty="0"/>
        </a:p>
      </dgm:t>
    </dgm:pt>
    <dgm:pt modelId="{5EFE7DB7-CD1D-48E4-B103-431748A9C74C}" type="parTrans" cxnId="{72DF87C9-105F-4B4E-8E4C-0985539E59EC}">
      <dgm:prSet/>
      <dgm:spPr/>
      <dgm:t>
        <a:bodyPr/>
        <a:lstStyle/>
        <a:p>
          <a:endParaRPr lang="en-US" sz="1400"/>
        </a:p>
      </dgm:t>
    </dgm:pt>
    <dgm:pt modelId="{B8CAAF6C-DBA1-4152-857A-8D9B8FAF8BA1}" type="sibTrans" cxnId="{72DF87C9-105F-4B4E-8E4C-0985539E59EC}">
      <dgm:prSet/>
      <dgm:spPr/>
      <dgm:t>
        <a:bodyPr/>
        <a:lstStyle/>
        <a:p>
          <a:endParaRPr lang="en-US" sz="1400"/>
        </a:p>
      </dgm:t>
    </dgm:pt>
    <dgm:pt modelId="{B1E4742E-D31A-4A21-BD18-1435DA33002E}">
      <dgm:prSet phldrT="[Text]" custT="1"/>
      <dgm:spPr/>
      <dgm:t>
        <a:bodyPr/>
        <a:lstStyle/>
        <a:p>
          <a:pPr marL="0" marR="0" lvl="2" indent="0" defTabSz="914400" eaLnBrk="1" fontAlgn="auto" latinLnBrk="0" hangingPunct="1">
            <a:lnSpc>
              <a:spcPct val="100000"/>
            </a:lnSpc>
            <a:spcBef>
              <a:spcPts val="0"/>
            </a:spcBef>
            <a:spcAft>
              <a:spcPts val="0"/>
            </a:spcAft>
            <a:buClrTx/>
            <a:buSzTx/>
            <a:buFontTx/>
            <a:buNone/>
            <a:tabLst/>
            <a:defRPr/>
          </a:pPr>
          <a:r>
            <a:rPr lang="en-US" altLang="en-US" sz="1200" dirty="0" smtClean="0"/>
            <a:t> Promulgation of Decree 78 &amp; Circular 20 (Sep &amp; Dec 2015)</a:t>
          </a:r>
        </a:p>
      </dgm:t>
    </dgm:pt>
    <dgm:pt modelId="{B1B0104F-045C-45C4-9BFC-EA2EEDCE7924}" type="parTrans" cxnId="{4F520FF4-2B07-4070-8B98-772ED1E47650}">
      <dgm:prSet/>
      <dgm:spPr/>
      <dgm:t>
        <a:bodyPr/>
        <a:lstStyle/>
        <a:p>
          <a:endParaRPr lang="en-GB" sz="1400"/>
        </a:p>
      </dgm:t>
    </dgm:pt>
    <dgm:pt modelId="{1A59AD05-6619-4CCB-BE14-5472EA9ED649}" type="sibTrans" cxnId="{4F520FF4-2B07-4070-8B98-772ED1E47650}">
      <dgm:prSet/>
      <dgm:spPr/>
      <dgm:t>
        <a:bodyPr/>
        <a:lstStyle/>
        <a:p>
          <a:endParaRPr lang="en-GB" sz="1400"/>
        </a:p>
      </dgm:t>
    </dgm:pt>
    <dgm:pt modelId="{77F383E9-F9B2-4E3B-BB33-8F2F81B4DB44}">
      <dgm:prSet phldrT="[Text]" custT="1"/>
      <dgm:spPr/>
      <dgm:t>
        <a:bodyPr/>
        <a:lstStyle/>
        <a:p>
          <a:pPr marL="0" marR="0" lvl="2" indent="0" defTabSz="914400" eaLnBrk="1" fontAlgn="auto" latinLnBrk="0" hangingPunct="1">
            <a:lnSpc>
              <a:spcPct val="100000"/>
            </a:lnSpc>
            <a:spcBef>
              <a:spcPts val="0"/>
            </a:spcBef>
            <a:spcAft>
              <a:spcPts val="0"/>
            </a:spcAft>
            <a:buClrTx/>
            <a:buSzTx/>
            <a:buFontTx/>
            <a:buNone/>
            <a:tabLst/>
            <a:defRPr/>
          </a:pPr>
          <a:endParaRPr lang="en-US" altLang="en-US" sz="1600" dirty="0" smtClean="0">
            <a:solidFill>
              <a:schemeClr val="tx1"/>
            </a:solidFill>
          </a:endParaRPr>
        </a:p>
      </dgm:t>
    </dgm:pt>
    <dgm:pt modelId="{F4EFDF9D-3E98-47AC-9E64-2FBB1D1129E1}" type="parTrans" cxnId="{B683A4E2-0A1C-4341-98F1-5E9BCBA5A26F}">
      <dgm:prSet/>
      <dgm:spPr/>
      <dgm:t>
        <a:bodyPr/>
        <a:lstStyle/>
        <a:p>
          <a:endParaRPr lang="en-GB" sz="1400"/>
        </a:p>
      </dgm:t>
    </dgm:pt>
    <dgm:pt modelId="{9E932333-B72B-4F6C-972B-C87E09CFC6B8}" type="sibTrans" cxnId="{B683A4E2-0A1C-4341-98F1-5E9BCBA5A26F}">
      <dgm:prSet/>
      <dgm:spPr/>
      <dgm:t>
        <a:bodyPr/>
        <a:lstStyle/>
        <a:p>
          <a:endParaRPr lang="en-GB" sz="1400"/>
        </a:p>
      </dgm:t>
    </dgm:pt>
    <dgm:pt modelId="{8999A500-EAEC-41A7-90C6-F161D7672BB6}">
      <dgm:prSet phldrT="[Text]" custT="1"/>
      <dgm:spPr/>
      <dgm:t>
        <a:bodyPr/>
        <a:lstStyle/>
        <a:p>
          <a:pPr marL="0" marR="0" lvl="2" indent="0" defTabSz="914400" eaLnBrk="1" fontAlgn="auto" latinLnBrk="0" hangingPunct="1">
            <a:lnSpc>
              <a:spcPct val="100000"/>
            </a:lnSpc>
            <a:spcBef>
              <a:spcPts val="0"/>
            </a:spcBef>
            <a:spcAft>
              <a:spcPts val="0"/>
            </a:spcAft>
            <a:buClrTx/>
            <a:buSzTx/>
            <a:buFontTx/>
            <a:buNone/>
            <a:tabLst/>
            <a:defRPr/>
          </a:pPr>
          <a:endParaRPr lang="en-US" altLang="en-US" sz="1200" dirty="0" smtClean="0">
            <a:solidFill>
              <a:schemeClr val="tx1"/>
            </a:solidFill>
          </a:endParaRPr>
        </a:p>
      </dgm:t>
    </dgm:pt>
    <dgm:pt modelId="{999E4FDC-9EDE-4AAB-88BA-63611119F488}" type="parTrans" cxnId="{0ED29B1F-9F04-4F5C-8625-C80A5CE15BF6}">
      <dgm:prSet/>
      <dgm:spPr/>
      <dgm:t>
        <a:bodyPr/>
        <a:lstStyle/>
        <a:p>
          <a:endParaRPr lang="en-GB" sz="1400"/>
        </a:p>
      </dgm:t>
    </dgm:pt>
    <dgm:pt modelId="{6EE99BE9-4FF1-4821-B079-FC16347D715F}" type="sibTrans" cxnId="{0ED29B1F-9F04-4F5C-8625-C80A5CE15BF6}">
      <dgm:prSet/>
      <dgm:spPr/>
      <dgm:t>
        <a:bodyPr/>
        <a:lstStyle/>
        <a:p>
          <a:endParaRPr lang="en-GB" sz="1400"/>
        </a:p>
      </dgm:t>
    </dgm:pt>
    <dgm:pt modelId="{933A1A66-A3F2-4DA3-BA85-83A135E8F65C}">
      <dgm:prSet phldrT="[Text]" custT="1"/>
      <dgm:spPr/>
      <dgm:t>
        <a:bodyPr/>
        <a:lstStyle/>
        <a:p>
          <a:pPr marL="0" marR="0" lvl="2" indent="0" defTabSz="914400" eaLnBrk="1" fontAlgn="auto" latinLnBrk="0" hangingPunct="1">
            <a:lnSpc>
              <a:spcPct val="100000"/>
            </a:lnSpc>
            <a:spcBef>
              <a:spcPts val="0"/>
            </a:spcBef>
            <a:spcAft>
              <a:spcPts val="0"/>
            </a:spcAft>
            <a:buClrTx/>
            <a:buSzTx/>
            <a:buFontTx/>
            <a:buNone/>
            <a:tabLst/>
            <a:defRPr/>
          </a:pPr>
          <a:r>
            <a:rPr lang="en-US" altLang="en-US" sz="1200" dirty="0" smtClean="0"/>
            <a:t> Promulgation of inter-ministerial 01/2016 on data exchange with the GDT (Feb 2016)</a:t>
          </a:r>
        </a:p>
      </dgm:t>
    </dgm:pt>
    <dgm:pt modelId="{44F66FE0-B278-4CF5-881F-5CF36ECFA76D}" type="parTrans" cxnId="{4DC47ECC-B0BF-459F-8AAF-417FD2A0A5DE}">
      <dgm:prSet/>
      <dgm:spPr/>
      <dgm:t>
        <a:bodyPr/>
        <a:lstStyle/>
        <a:p>
          <a:endParaRPr lang="en-GB" sz="1400"/>
        </a:p>
      </dgm:t>
    </dgm:pt>
    <dgm:pt modelId="{1442A135-0814-4EDE-92A7-B678A65BE648}" type="sibTrans" cxnId="{4DC47ECC-B0BF-459F-8AAF-417FD2A0A5DE}">
      <dgm:prSet/>
      <dgm:spPr/>
      <dgm:t>
        <a:bodyPr/>
        <a:lstStyle/>
        <a:p>
          <a:endParaRPr lang="en-GB" sz="1400"/>
        </a:p>
      </dgm:t>
    </dgm:pt>
    <dgm:pt modelId="{D34153C8-9733-4582-B8AE-5ED6A3628B51}">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800" dirty="0"/>
        </a:p>
      </dgm:t>
    </dgm:pt>
    <dgm:pt modelId="{A87306C3-9A8A-41AB-9CDC-3C9D76F18C76}" type="parTrans" cxnId="{4504343C-99E9-4AB4-A5C0-B04E5B79DF71}">
      <dgm:prSet/>
      <dgm:spPr/>
      <dgm:t>
        <a:bodyPr/>
        <a:lstStyle/>
        <a:p>
          <a:endParaRPr lang="en-GB" sz="1400"/>
        </a:p>
      </dgm:t>
    </dgm:pt>
    <dgm:pt modelId="{DA8A8A56-DD93-459E-AD4D-00838A1B3F51}" type="sibTrans" cxnId="{4504343C-99E9-4AB4-A5C0-B04E5B79DF71}">
      <dgm:prSet/>
      <dgm:spPr/>
      <dgm:t>
        <a:bodyPr/>
        <a:lstStyle/>
        <a:p>
          <a:endParaRPr lang="en-GB" sz="1400"/>
        </a:p>
      </dgm:t>
    </dgm:pt>
    <dgm:pt modelId="{15227AFD-3B03-4E4E-9CEB-6F29E9D53E92}">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dgm:t>
    </dgm:pt>
    <dgm:pt modelId="{E7C5A746-9301-4196-90EA-0CF1A394ED74}" type="parTrans" cxnId="{74D71E68-AA58-4B29-ABB5-34478B82917C}">
      <dgm:prSet/>
      <dgm:spPr/>
      <dgm:t>
        <a:bodyPr/>
        <a:lstStyle/>
        <a:p>
          <a:endParaRPr lang="en-GB" sz="1400"/>
        </a:p>
      </dgm:t>
    </dgm:pt>
    <dgm:pt modelId="{81E91EAF-1A01-4108-B4D5-39FF494F6B37}" type="sibTrans" cxnId="{74D71E68-AA58-4B29-ABB5-34478B82917C}">
      <dgm:prSet/>
      <dgm:spPr/>
      <dgm:t>
        <a:bodyPr/>
        <a:lstStyle/>
        <a:p>
          <a:endParaRPr lang="en-GB" sz="1400"/>
        </a:p>
      </dgm:t>
    </dgm:pt>
    <dgm:pt modelId="{C85D8D47-C600-4D23-92EB-87121B735A6C}">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dgm:t>
    </dgm:pt>
    <dgm:pt modelId="{99DA181B-0686-47CC-B05F-CA4D2B0B759A}" type="parTrans" cxnId="{8A1814C4-9728-4D38-BE9D-2D017EA1B123}">
      <dgm:prSet/>
      <dgm:spPr/>
      <dgm:t>
        <a:bodyPr/>
        <a:lstStyle/>
        <a:p>
          <a:endParaRPr lang="en-GB" sz="1400"/>
        </a:p>
      </dgm:t>
    </dgm:pt>
    <dgm:pt modelId="{C425835A-843A-4250-9944-4501F29734A9}" type="sibTrans" cxnId="{8A1814C4-9728-4D38-BE9D-2D017EA1B123}">
      <dgm:prSet/>
      <dgm:spPr/>
      <dgm:t>
        <a:bodyPr/>
        <a:lstStyle/>
        <a:p>
          <a:endParaRPr lang="en-GB" sz="1400"/>
        </a:p>
      </dgm:t>
    </dgm:pt>
    <dgm:pt modelId="{FFAF5FDA-8012-4FC4-8ACB-4CDEABA3ED54}">
      <dgm:prSet custT="1"/>
      <dgm:spPr/>
      <dgm:t>
        <a:bodyPr/>
        <a:lstStyle/>
        <a:p>
          <a:endParaRPr lang="en-GB" sz="1600" smtClean="0"/>
        </a:p>
      </dgm:t>
    </dgm:pt>
    <dgm:pt modelId="{BFB38340-1137-41D0-AD9D-E0B86EF095B7}" type="parTrans" cxnId="{C9E7F740-587B-444D-ABAE-F369427E2370}">
      <dgm:prSet/>
      <dgm:spPr/>
      <dgm:t>
        <a:bodyPr/>
        <a:lstStyle/>
        <a:p>
          <a:endParaRPr lang="en-GB" sz="1400"/>
        </a:p>
      </dgm:t>
    </dgm:pt>
    <dgm:pt modelId="{8E95325E-5A04-46F2-BB1C-2B357DDF4E82}" type="sibTrans" cxnId="{C9E7F740-587B-444D-ABAE-F369427E2370}">
      <dgm:prSet/>
      <dgm:spPr/>
      <dgm:t>
        <a:bodyPr/>
        <a:lstStyle/>
        <a:p>
          <a:endParaRPr lang="en-GB" sz="1400"/>
        </a:p>
      </dgm:t>
    </dgm:pt>
    <dgm:pt modelId="{639993A5-C51E-4E13-8DF6-F428DDCA4B92}">
      <dgm:prSet phldrT="[Text]" custT="1"/>
      <dgm:spPr/>
      <dgm:t>
        <a:bodyPr/>
        <a:lstStyle/>
        <a:p>
          <a:endParaRPr lang="en-US" sz="1200" dirty="0">
            <a:solidFill>
              <a:schemeClr val="tx1"/>
            </a:solidFill>
          </a:endParaRPr>
        </a:p>
      </dgm:t>
    </dgm:pt>
    <dgm:pt modelId="{EC51368A-737A-40BA-BC6D-F0E38543FD38}" type="parTrans" cxnId="{632CB800-BF0B-42BA-9E27-9B07E4DC709C}">
      <dgm:prSet/>
      <dgm:spPr/>
      <dgm:t>
        <a:bodyPr/>
        <a:lstStyle/>
        <a:p>
          <a:endParaRPr lang="en-GB" sz="1400"/>
        </a:p>
      </dgm:t>
    </dgm:pt>
    <dgm:pt modelId="{97C11960-48AD-4B7E-B4C2-BA3A8AEE8E53}" type="sibTrans" cxnId="{632CB800-BF0B-42BA-9E27-9B07E4DC709C}">
      <dgm:prSet/>
      <dgm:spPr/>
      <dgm:t>
        <a:bodyPr/>
        <a:lstStyle/>
        <a:p>
          <a:endParaRPr lang="en-GB" sz="1400"/>
        </a:p>
      </dgm:t>
    </dgm:pt>
    <dgm:pt modelId="{C8DA0ED7-76F5-47CD-A7AE-7B1B6C391302}">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200" dirty="0" smtClean="0"/>
            <a:t> Launch of upgraded NBRS nationwide to accommodate regulatory changes of Enterprise Law 2014 (Jul 2015)</a:t>
          </a:r>
          <a:endParaRPr lang="en-US" sz="1200" dirty="0"/>
        </a:p>
      </dgm:t>
    </dgm:pt>
    <dgm:pt modelId="{EF021E32-8DCA-45A4-A95D-7C231CF57BBC}" type="parTrans" cxnId="{3C979D6A-EF68-448B-B8F1-49D6EA612BB1}">
      <dgm:prSet/>
      <dgm:spPr/>
      <dgm:t>
        <a:bodyPr/>
        <a:lstStyle/>
        <a:p>
          <a:endParaRPr lang="en-GB" sz="1400"/>
        </a:p>
      </dgm:t>
    </dgm:pt>
    <dgm:pt modelId="{8C6655E0-7B80-455C-B973-141253EFB2FB}" type="sibTrans" cxnId="{3C979D6A-EF68-448B-B8F1-49D6EA612BB1}">
      <dgm:prSet/>
      <dgm:spPr/>
      <dgm:t>
        <a:bodyPr/>
        <a:lstStyle/>
        <a:p>
          <a:endParaRPr lang="en-GB" sz="1400"/>
        </a:p>
      </dgm:t>
    </dgm:pt>
    <dgm:pt modelId="{0C998EA5-FF4E-40BC-8BD5-428499329783}">
      <dgm:prSet custT="1"/>
      <dgm:spPr/>
      <dgm:t>
        <a:bodyPr/>
        <a:lstStyle/>
        <a:p>
          <a:r>
            <a:rPr lang="en-US" sz="1100" b="1" dirty="0" smtClean="0"/>
            <a:t>NBRS 2.1</a:t>
          </a:r>
          <a:endParaRPr lang="en-US" sz="1100" b="1" dirty="0"/>
        </a:p>
      </dgm:t>
    </dgm:pt>
    <dgm:pt modelId="{07AEE541-F658-4E63-93D8-C9DB725ADA33}" type="parTrans" cxnId="{7A852314-0E7C-4F3B-8D76-EBEB33BA12AF}">
      <dgm:prSet/>
      <dgm:spPr/>
      <dgm:t>
        <a:bodyPr/>
        <a:lstStyle/>
        <a:p>
          <a:endParaRPr lang="en-US" sz="1400"/>
        </a:p>
      </dgm:t>
    </dgm:pt>
    <dgm:pt modelId="{9977795F-A9A3-4742-B58B-6B3DE62F341B}" type="sibTrans" cxnId="{7A852314-0E7C-4F3B-8D76-EBEB33BA12AF}">
      <dgm:prSet/>
      <dgm:spPr/>
      <dgm:t>
        <a:bodyPr/>
        <a:lstStyle/>
        <a:p>
          <a:endParaRPr lang="en-US" sz="1400"/>
        </a:p>
      </dgm:t>
    </dgm:pt>
    <dgm:pt modelId="{62BF8ADF-B6F9-420A-9467-FED1914F2FEC}">
      <dgm:prSet/>
      <dgm:spPr/>
      <dgm:t>
        <a:bodyPr/>
        <a:lstStyle/>
        <a:p>
          <a:r>
            <a:rPr lang="en-US" dirty="0" smtClean="0"/>
            <a:t>NBRS version 2.1 meets the requirements for supplementation and modifications to some procedures to accommodate all changes in Enterprise Law and Investment Law 2014 as well as satisfy the business rules of </a:t>
          </a:r>
          <a:r>
            <a:rPr lang="en-US" dirty="0" err="1" smtClean="0"/>
            <a:t>BROs.</a:t>
          </a:r>
          <a:r>
            <a:rPr lang="en-US" dirty="0" smtClean="0"/>
            <a:t> </a:t>
          </a:r>
          <a:endParaRPr lang="en-US" dirty="0"/>
        </a:p>
      </dgm:t>
    </dgm:pt>
    <dgm:pt modelId="{08646065-82A9-415D-91B7-E681501A5651}" type="parTrans" cxnId="{1B41449B-7B19-48B4-8902-471B749ECD12}">
      <dgm:prSet/>
      <dgm:spPr/>
      <dgm:t>
        <a:bodyPr/>
        <a:lstStyle/>
        <a:p>
          <a:endParaRPr lang="en-US"/>
        </a:p>
      </dgm:t>
    </dgm:pt>
    <dgm:pt modelId="{91A30AFF-4B5E-4B63-9A67-7663D6D09C9A}" type="sibTrans" cxnId="{1B41449B-7B19-48B4-8902-471B749ECD12}">
      <dgm:prSet/>
      <dgm:spPr/>
      <dgm:t>
        <a:bodyPr/>
        <a:lstStyle/>
        <a:p>
          <a:endParaRPr lang="en-US"/>
        </a:p>
      </dgm:t>
    </dgm:pt>
    <dgm:pt modelId="{47AA65B0-8A93-402B-BDE5-EA1B652FEAD0}" type="pres">
      <dgm:prSet presAssocID="{9156608C-50AB-4948-8C67-8A3D1092AE64}" presName="linearFlow" presStyleCnt="0">
        <dgm:presLayoutVars>
          <dgm:dir/>
          <dgm:animLvl val="lvl"/>
          <dgm:resizeHandles val="exact"/>
        </dgm:presLayoutVars>
      </dgm:prSet>
      <dgm:spPr/>
      <dgm:t>
        <a:bodyPr/>
        <a:lstStyle/>
        <a:p>
          <a:endParaRPr lang="en-US"/>
        </a:p>
      </dgm:t>
    </dgm:pt>
    <dgm:pt modelId="{6E81F928-1D99-4A2F-9B05-F304F97599D0}" type="pres">
      <dgm:prSet presAssocID="{C5A1AEF9-13E5-4017-8523-B34DB3016143}" presName="composite" presStyleCnt="0"/>
      <dgm:spPr/>
      <dgm:t>
        <a:bodyPr/>
        <a:lstStyle/>
        <a:p>
          <a:endParaRPr lang="en-GB"/>
        </a:p>
      </dgm:t>
    </dgm:pt>
    <dgm:pt modelId="{B46B37AD-EF38-41D6-A68A-B04E38A18DB8}" type="pres">
      <dgm:prSet presAssocID="{C5A1AEF9-13E5-4017-8523-B34DB3016143}" presName="parentText" presStyleLbl="alignNode1" presStyleIdx="0" presStyleCnt="5">
        <dgm:presLayoutVars>
          <dgm:chMax val="1"/>
          <dgm:bulletEnabled val="1"/>
        </dgm:presLayoutVars>
      </dgm:prSet>
      <dgm:spPr/>
      <dgm:t>
        <a:bodyPr/>
        <a:lstStyle/>
        <a:p>
          <a:endParaRPr lang="en-US"/>
        </a:p>
      </dgm:t>
    </dgm:pt>
    <dgm:pt modelId="{757744EF-BB59-4E6F-9315-52DF3AC234D9}" type="pres">
      <dgm:prSet presAssocID="{C5A1AEF9-13E5-4017-8523-B34DB3016143}" presName="descendantText" presStyleLbl="alignAcc1" presStyleIdx="0" presStyleCnt="5" custScaleY="109536">
        <dgm:presLayoutVars>
          <dgm:bulletEnabled val="1"/>
        </dgm:presLayoutVars>
      </dgm:prSet>
      <dgm:spPr/>
      <dgm:t>
        <a:bodyPr/>
        <a:lstStyle/>
        <a:p>
          <a:endParaRPr lang="en-US"/>
        </a:p>
      </dgm:t>
    </dgm:pt>
    <dgm:pt modelId="{32883B20-73AA-4241-ABCB-C79FC5E9B7BD}" type="pres">
      <dgm:prSet presAssocID="{0703A969-3DE9-4AF5-AD4B-B3494BE8E156}" presName="sp" presStyleCnt="0"/>
      <dgm:spPr/>
      <dgm:t>
        <a:bodyPr/>
        <a:lstStyle/>
        <a:p>
          <a:endParaRPr lang="en-GB"/>
        </a:p>
      </dgm:t>
    </dgm:pt>
    <dgm:pt modelId="{509441DF-10F5-459A-BDF7-69717805D254}" type="pres">
      <dgm:prSet presAssocID="{28489A68-C9BC-4AF8-8EF3-4694638F5793}" presName="composite" presStyleCnt="0"/>
      <dgm:spPr/>
      <dgm:t>
        <a:bodyPr/>
        <a:lstStyle/>
        <a:p>
          <a:endParaRPr lang="en-GB"/>
        </a:p>
      </dgm:t>
    </dgm:pt>
    <dgm:pt modelId="{7EB0DAC6-740C-4D3F-B298-0DB8A9FD6C13}" type="pres">
      <dgm:prSet presAssocID="{28489A68-C9BC-4AF8-8EF3-4694638F5793}" presName="parentText" presStyleLbl="alignNode1" presStyleIdx="1" presStyleCnt="5" custScaleX="104500" custLinFactNeighborX="-18591" custLinFactNeighborY="4371">
        <dgm:presLayoutVars>
          <dgm:chMax val="1"/>
          <dgm:bulletEnabled val="1"/>
        </dgm:presLayoutVars>
      </dgm:prSet>
      <dgm:spPr/>
      <dgm:t>
        <a:bodyPr/>
        <a:lstStyle/>
        <a:p>
          <a:endParaRPr lang="en-US"/>
        </a:p>
      </dgm:t>
    </dgm:pt>
    <dgm:pt modelId="{4C12355C-F0F6-4023-8B6E-81A59F297635}" type="pres">
      <dgm:prSet presAssocID="{28489A68-C9BC-4AF8-8EF3-4694638F5793}" presName="descendantText" presStyleLbl="alignAcc1" presStyleIdx="1" presStyleCnt="5" custScaleX="100000" custScaleY="100000" custLinFactNeighborX="149" custLinFactNeighborY="6721">
        <dgm:presLayoutVars>
          <dgm:bulletEnabled val="1"/>
        </dgm:presLayoutVars>
      </dgm:prSet>
      <dgm:spPr/>
      <dgm:t>
        <a:bodyPr/>
        <a:lstStyle/>
        <a:p>
          <a:endParaRPr lang="en-US"/>
        </a:p>
      </dgm:t>
    </dgm:pt>
    <dgm:pt modelId="{D6B27269-1653-4C80-BAFF-DE550C1C7FA7}" type="pres">
      <dgm:prSet presAssocID="{9DEE82F7-3639-4838-8245-3C573D6812CF}" presName="sp" presStyleCnt="0"/>
      <dgm:spPr/>
      <dgm:t>
        <a:bodyPr/>
        <a:lstStyle/>
        <a:p>
          <a:endParaRPr lang="en-GB"/>
        </a:p>
      </dgm:t>
    </dgm:pt>
    <dgm:pt modelId="{0F943C0F-0C2E-4C39-9CCC-E3EE97CAB040}" type="pres">
      <dgm:prSet presAssocID="{844CB084-668C-4EBB-8B17-2EAB020F0D57}" presName="composite" presStyleCnt="0"/>
      <dgm:spPr/>
      <dgm:t>
        <a:bodyPr/>
        <a:lstStyle/>
        <a:p>
          <a:endParaRPr lang="en-GB"/>
        </a:p>
      </dgm:t>
    </dgm:pt>
    <dgm:pt modelId="{DE45D0A3-0FAC-44FE-BCA3-DC160FBD7440}" type="pres">
      <dgm:prSet presAssocID="{844CB084-668C-4EBB-8B17-2EAB020F0D57}" presName="parentText" presStyleLbl="alignNode1" presStyleIdx="2" presStyleCnt="5">
        <dgm:presLayoutVars>
          <dgm:chMax val="1"/>
          <dgm:bulletEnabled val="1"/>
        </dgm:presLayoutVars>
      </dgm:prSet>
      <dgm:spPr/>
      <dgm:t>
        <a:bodyPr/>
        <a:lstStyle/>
        <a:p>
          <a:endParaRPr lang="en-US"/>
        </a:p>
      </dgm:t>
    </dgm:pt>
    <dgm:pt modelId="{C508EA04-7432-4FEE-AD41-0100326BC2B8}" type="pres">
      <dgm:prSet presAssocID="{844CB084-668C-4EBB-8B17-2EAB020F0D57}" presName="descendantText" presStyleLbl="alignAcc1" presStyleIdx="2" presStyleCnt="5">
        <dgm:presLayoutVars>
          <dgm:bulletEnabled val="1"/>
        </dgm:presLayoutVars>
      </dgm:prSet>
      <dgm:spPr/>
      <dgm:t>
        <a:bodyPr/>
        <a:lstStyle/>
        <a:p>
          <a:endParaRPr lang="en-US"/>
        </a:p>
      </dgm:t>
    </dgm:pt>
    <dgm:pt modelId="{FF3E10C1-A042-47A5-9677-EFA8CDB4FF7B}" type="pres">
      <dgm:prSet presAssocID="{3EBC579A-BD5C-44A2-9E22-2FC8EB9F18B8}" presName="sp" presStyleCnt="0"/>
      <dgm:spPr/>
      <dgm:t>
        <a:bodyPr/>
        <a:lstStyle/>
        <a:p>
          <a:endParaRPr lang="en-GB"/>
        </a:p>
      </dgm:t>
    </dgm:pt>
    <dgm:pt modelId="{A741C2F1-D859-44FF-8943-9DB40372C8A1}" type="pres">
      <dgm:prSet presAssocID="{31784A40-D822-4884-B955-78CB37250543}" presName="composite" presStyleCnt="0"/>
      <dgm:spPr/>
      <dgm:t>
        <a:bodyPr/>
        <a:lstStyle/>
        <a:p>
          <a:endParaRPr lang="en-GB"/>
        </a:p>
      </dgm:t>
    </dgm:pt>
    <dgm:pt modelId="{0B1BD22E-3BAA-466B-A047-03FA5005644C}" type="pres">
      <dgm:prSet presAssocID="{31784A40-D822-4884-B955-78CB37250543}" presName="parentText" presStyleLbl="alignNode1" presStyleIdx="3" presStyleCnt="5">
        <dgm:presLayoutVars>
          <dgm:chMax val="1"/>
          <dgm:bulletEnabled val="1"/>
        </dgm:presLayoutVars>
      </dgm:prSet>
      <dgm:spPr/>
      <dgm:t>
        <a:bodyPr/>
        <a:lstStyle/>
        <a:p>
          <a:endParaRPr lang="en-US"/>
        </a:p>
      </dgm:t>
    </dgm:pt>
    <dgm:pt modelId="{F2917528-460F-457A-ADD1-C9A31E94139F}" type="pres">
      <dgm:prSet presAssocID="{31784A40-D822-4884-B955-78CB37250543}" presName="descendantText" presStyleLbl="alignAcc1" presStyleIdx="3" presStyleCnt="5">
        <dgm:presLayoutVars>
          <dgm:bulletEnabled val="1"/>
        </dgm:presLayoutVars>
      </dgm:prSet>
      <dgm:spPr/>
      <dgm:t>
        <a:bodyPr/>
        <a:lstStyle/>
        <a:p>
          <a:endParaRPr lang="en-US"/>
        </a:p>
      </dgm:t>
    </dgm:pt>
    <dgm:pt modelId="{79D25BFF-27E7-408E-8C6D-6EF196DAE510}" type="pres">
      <dgm:prSet presAssocID="{C098ECA9-2D27-4153-BDE4-7653F350DE44}" presName="sp" presStyleCnt="0"/>
      <dgm:spPr/>
      <dgm:t>
        <a:bodyPr/>
        <a:lstStyle/>
        <a:p>
          <a:endParaRPr lang="en-US"/>
        </a:p>
      </dgm:t>
    </dgm:pt>
    <dgm:pt modelId="{6C6A5AD4-6C5C-4E92-BF34-42126411BE31}" type="pres">
      <dgm:prSet presAssocID="{0C998EA5-FF4E-40BC-8BD5-428499329783}" presName="composite" presStyleCnt="0"/>
      <dgm:spPr/>
      <dgm:t>
        <a:bodyPr/>
        <a:lstStyle/>
        <a:p>
          <a:endParaRPr lang="en-US"/>
        </a:p>
      </dgm:t>
    </dgm:pt>
    <dgm:pt modelId="{7F85B739-2427-4C76-811D-C2F9EE7D23A4}" type="pres">
      <dgm:prSet presAssocID="{0C998EA5-FF4E-40BC-8BD5-428499329783}" presName="parentText" presStyleLbl="alignNode1" presStyleIdx="4" presStyleCnt="5">
        <dgm:presLayoutVars>
          <dgm:chMax val="1"/>
          <dgm:bulletEnabled val="1"/>
        </dgm:presLayoutVars>
      </dgm:prSet>
      <dgm:spPr/>
      <dgm:t>
        <a:bodyPr/>
        <a:lstStyle/>
        <a:p>
          <a:endParaRPr lang="en-US"/>
        </a:p>
      </dgm:t>
    </dgm:pt>
    <dgm:pt modelId="{15509DBB-68F5-4832-A9EB-53EB6AC72B53}" type="pres">
      <dgm:prSet presAssocID="{0C998EA5-FF4E-40BC-8BD5-428499329783}" presName="descendantText" presStyleLbl="alignAcc1" presStyleIdx="4" presStyleCnt="5">
        <dgm:presLayoutVars>
          <dgm:bulletEnabled val="1"/>
        </dgm:presLayoutVars>
      </dgm:prSet>
      <dgm:spPr/>
      <dgm:t>
        <a:bodyPr/>
        <a:lstStyle/>
        <a:p>
          <a:endParaRPr lang="en-US"/>
        </a:p>
      </dgm:t>
    </dgm:pt>
  </dgm:ptLst>
  <dgm:cxnLst>
    <dgm:cxn modelId="{EC28438C-9C31-48B0-8308-C9C6396D7C31}" type="presOf" srcId="{15227AFD-3B03-4E4E-9CEB-6F29E9D53E92}" destId="{4C12355C-F0F6-4023-8B6E-81A59F297635}" srcOrd="0" destOrd="0" presId="urn:microsoft.com/office/officeart/2005/8/layout/chevron2"/>
    <dgm:cxn modelId="{C8B4728F-B599-4DEB-BF61-20C8C3F97DC8}" type="presOf" srcId="{C2615520-809E-45A7-BA0F-72B82F4CF102}" destId="{757744EF-BB59-4E6F-9315-52DF3AC234D9}" srcOrd="0" destOrd="1" presId="urn:microsoft.com/office/officeart/2005/8/layout/chevron2"/>
    <dgm:cxn modelId="{F9AA9F99-69B4-4F21-9620-B168889CF20A}" type="presOf" srcId="{597C3548-DD3F-40A5-B1B4-2C01C86D3362}" destId="{4C12355C-F0F6-4023-8B6E-81A59F297635}" srcOrd="0" destOrd="2" presId="urn:microsoft.com/office/officeart/2005/8/layout/chevron2"/>
    <dgm:cxn modelId="{16385014-7BD2-4E4E-A196-0C261B60203A}" type="presOf" srcId="{77F383E9-F9B2-4E3B-BB33-8F2F81B4DB44}" destId="{757744EF-BB59-4E6F-9315-52DF3AC234D9}" srcOrd="0" destOrd="4" presId="urn:microsoft.com/office/officeart/2005/8/layout/chevron2"/>
    <dgm:cxn modelId="{2A80900C-9CEF-4EE9-9258-20BA41BB56FC}" type="presOf" srcId="{FFAF5FDA-8012-4FC4-8ACB-4CDEABA3ED54}" destId="{F2917528-460F-457A-ADD1-C9A31E94139F}" srcOrd="0" destOrd="2" presId="urn:microsoft.com/office/officeart/2005/8/layout/chevron2"/>
    <dgm:cxn modelId="{E60C6B42-F226-444A-9368-2971394DD08B}" type="presOf" srcId="{D34153C8-9733-4582-B8AE-5ED6A3628B51}" destId="{4C12355C-F0F6-4023-8B6E-81A59F297635}" srcOrd="0" destOrd="4" presId="urn:microsoft.com/office/officeart/2005/8/layout/chevron2"/>
    <dgm:cxn modelId="{72DF87C9-105F-4B4E-8E4C-0985539E59EC}" srcId="{28489A68-C9BC-4AF8-8EF3-4694638F5793}" destId="{597C3548-DD3F-40A5-B1B4-2C01C86D3362}" srcOrd="2" destOrd="0" parTransId="{5EFE7DB7-CD1D-48E4-B103-431748A9C74C}" sibTransId="{B8CAAF6C-DBA1-4152-857A-8D9B8FAF8BA1}"/>
    <dgm:cxn modelId="{57FEEB8F-8545-484F-BC78-3FD5896F7B80}" type="presOf" srcId="{62BF8ADF-B6F9-420A-9467-FED1914F2FEC}" destId="{15509DBB-68F5-4832-A9EB-53EB6AC72B53}" srcOrd="0" destOrd="0" presId="urn:microsoft.com/office/officeart/2005/8/layout/chevron2"/>
    <dgm:cxn modelId="{632CB800-BF0B-42BA-9E27-9B07E4DC709C}" srcId="{31784A40-D822-4884-B955-78CB37250543}" destId="{639993A5-C51E-4E13-8DF6-F428DDCA4B92}" srcOrd="0" destOrd="0" parTransId="{EC51368A-737A-40BA-BC6D-F0E38543FD38}" sibTransId="{97C11960-48AD-4B7E-B4C2-BA3A8AEE8E53}"/>
    <dgm:cxn modelId="{1B41449B-7B19-48B4-8902-471B749ECD12}" srcId="{0C998EA5-FF4E-40BC-8BD5-428499329783}" destId="{62BF8ADF-B6F9-420A-9467-FED1914F2FEC}" srcOrd="0" destOrd="0" parTransId="{08646065-82A9-415D-91B7-E681501A5651}" sibTransId="{91A30AFF-4B5E-4B63-9A67-7663D6D09C9A}"/>
    <dgm:cxn modelId="{611D0FBB-6DB0-42BA-B532-C0415CA160BF}" type="presOf" srcId="{8B81593A-B53A-4B39-9EE9-AC5053C74110}" destId="{C508EA04-7432-4FEE-AD41-0100326BC2B8}" srcOrd="0" destOrd="0" presId="urn:microsoft.com/office/officeart/2005/8/layout/chevron2"/>
    <dgm:cxn modelId="{C60A8189-8AF5-4BDB-A50D-7FE8759CE2FF}" srcId="{C5A1AEF9-13E5-4017-8523-B34DB3016143}" destId="{C2615520-809E-45A7-BA0F-72B82F4CF102}" srcOrd="1" destOrd="0" parTransId="{BD4EFD8A-DA6E-4947-BB40-CC2F9EC7B8D7}" sibTransId="{EC5447A0-D8A2-4D20-89F2-E9347EBC3870}"/>
    <dgm:cxn modelId="{B53F65B7-8BDD-4AE6-BB20-09C651BF976C}" type="presOf" srcId="{C8DA0ED7-76F5-47CD-A7AE-7B1B6C391302}" destId="{4C12355C-F0F6-4023-8B6E-81A59F297635}" srcOrd="0" destOrd="3" presId="urn:microsoft.com/office/officeart/2005/8/layout/chevron2"/>
    <dgm:cxn modelId="{DBDE03E6-874B-42DE-99E9-011E937419B8}" srcId="{844CB084-668C-4EBB-8B17-2EAB020F0D57}" destId="{8B81593A-B53A-4B39-9EE9-AC5053C74110}" srcOrd="0" destOrd="0" parTransId="{7011D915-9576-4B36-981C-13781CAFBC3F}" sibTransId="{A9CED17D-AA5A-4424-BC74-66F01E12371A}"/>
    <dgm:cxn modelId="{4DC47ECC-B0BF-459F-8AAF-417FD2A0A5DE}" srcId="{C5A1AEF9-13E5-4017-8523-B34DB3016143}" destId="{933A1A66-A3F2-4DA3-BA85-83A135E8F65C}" srcOrd="3" destOrd="0" parTransId="{44F66FE0-B278-4CF5-881F-5CF36ECFA76D}" sibTransId="{1442A135-0814-4EDE-92A7-B678A65BE648}"/>
    <dgm:cxn modelId="{C9E7F740-587B-444D-ABAE-F369427E2370}" srcId="{31784A40-D822-4884-B955-78CB37250543}" destId="{FFAF5FDA-8012-4FC4-8ACB-4CDEABA3ED54}" srcOrd="2" destOrd="0" parTransId="{BFB38340-1137-41D0-AD9D-E0B86EF095B7}" sibTransId="{8E95325E-5A04-46F2-BB1C-2B357DDF4E82}"/>
    <dgm:cxn modelId="{2113AEA4-E0C2-422E-A596-DA0B34155A16}" srcId="{9156608C-50AB-4948-8C67-8A3D1092AE64}" destId="{844CB084-668C-4EBB-8B17-2EAB020F0D57}" srcOrd="2" destOrd="0" parTransId="{113A21AB-24B7-445E-BCCB-C42B624362E2}" sibTransId="{3EBC579A-BD5C-44A2-9E22-2FC8EB9F18B8}"/>
    <dgm:cxn modelId="{59EC0345-5639-47CC-B871-EEF76D451B4F}" type="presOf" srcId="{31784A40-D822-4884-B955-78CB37250543}" destId="{0B1BD22E-3BAA-466B-A047-03FA5005644C}" srcOrd="0" destOrd="0" presId="urn:microsoft.com/office/officeart/2005/8/layout/chevron2"/>
    <dgm:cxn modelId="{185CEF10-75FD-4E77-B341-2BB1C6343F8A}" type="presOf" srcId="{FC8E7292-E7BF-49AA-8B6C-BE722DFC8045}" destId="{F2917528-460F-457A-ADD1-C9A31E94139F}" srcOrd="0" destOrd="1" presId="urn:microsoft.com/office/officeart/2005/8/layout/chevron2"/>
    <dgm:cxn modelId="{74D71E68-AA58-4B29-ABB5-34478B82917C}" srcId="{28489A68-C9BC-4AF8-8EF3-4694638F5793}" destId="{15227AFD-3B03-4E4E-9CEB-6F29E9D53E92}" srcOrd="0" destOrd="0" parTransId="{E7C5A746-9301-4196-90EA-0CF1A394ED74}" sibTransId="{81E91EAF-1A01-4108-B4D5-39FF494F6B37}"/>
    <dgm:cxn modelId="{1B90086A-D534-4E15-924C-2CA11FCDB50D}" srcId="{9156608C-50AB-4948-8C67-8A3D1092AE64}" destId="{31784A40-D822-4884-B955-78CB37250543}" srcOrd="3" destOrd="0" parTransId="{77D53D35-F0A4-4C99-87EB-945C96C57837}" sibTransId="{C098ECA9-2D27-4153-BDE4-7653F350DE44}"/>
    <dgm:cxn modelId="{4F520FF4-2B07-4070-8B98-772ED1E47650}" srcId="{C5A1AEF9-13E5-4017-8523-B34DB3016143}" destId="{B1E4742E-D31A-4A21-BD18-1435DA33002E}" srcOrd="2" destOrd="0" parTransId="{B1B0104F-045C-45C4-9BFC-EA2EEDCE7924}" sibTransId="{1A59AD05-6619-4CCB-BE14-5472EA9ED649}"/>
    <dgm:cxn modelId="{EC4C842A-4098-4AC2-9666-24B8D5FDCC7F}" type="presOf" srcId="{C85D8D47-C600-4D23-92EB-87121B735A6C}" destId="{4C12355C-F0F6-4023-8B6E-81A59F297635}" srcOrd="0" destOrd="1" presId="urn:microsoft.com/office/officeart/2005/8/layout/chevron2"/>
    <dgm:cxn modelId="{AFF9537F-1C41-4109-9AC5-406E48404D21}" type="presOf" srcId="{0C998EA5-FF4E-40BC-8BD5-428499329783}" destId="{7F85B739-2427-4C76-811D-C2F9EE7D23A4}" srcOrd="0" destOrd="0" presId="urn:microsoft.com/office/officeart/2005/8/layout/chevron2"/>
    <dgm:cxn modelId="{4E83A944-DE51-4F11-BED0-C2B4420815A1}" type="presOf" srcId="{639993A5-C51E-4E13-8DF6-F428DDCA4B92}" destId="{F2917528-460F-457A-ADD1-C9A31E94139F}" srcOrd="0" destOrd="0" presId="urn:microsoft.com/office/officeart/2005/8/layout/chevron2"/>
    <dgm:cxn modelId="{5A584CED-9BD9-4EAE-BAA6-9111CCA0BDF3}" srcId="{9156608C-50AB-4948-8C67-8A3D1092AE64}" destId="{28489A68-C9BC-4AF8-8EF3-4694638F5793}" srcOrd="1" destOrd="0" parTransId="{59A74EF0-10D1-428C-ABA5-5A4EE745BE28}" sibTransId="{9DEE82F7-3639-4838-8245-3C573D6812CF}"/>
    <dgm:cxn modelId="{A9FA8ED5-1A11-404B-ADBB-750DFB50E58B}" type="presOf" srcId="{B1E4742E-D31A-4A21-BD18-1435DA33002E}" destId="{757744EF-BB59-4E6F-9315-52DF3AC234D9}" srcOrd="0" destOrd="2" presId="urn:microsoft.com/office/officeart/2005/8/layout/chevron2"/>
    <dgm:cxn modelId="{0ED29B1F-9F04-4F5C-8625-C80A5CE15BF6}" srcId="{C5A1AEF9-13E5-4017-8523-B34DB3016143}" destId="{8999A500-EAEC-41A7-90C6-F161D7672BB6}" srcOrd="0" destOrd="0" parTransId="{999E4FDC-9EDE-4AAB-88BA-63611119F488}" sibTransId="{6EE99BE9-4FF1-4821-B079-FC16347D715F}"/>
    <dgm:cxn modelId="{8A1814C4-9728-4D38-BE9D-2D017EA1B123}" srcId="{28489A68-C9BC-4AF8-8EF3-4694638F5793}" destId="{C85D8D47-C600-4D23-92EB-87121B735A6C}" srcOrd="1" destOrd="0" parTransId="{99DA181B-0686-47CC-B05F-CA4D2B0B759A}" sibTransId="{C425835A-843A-4250-9944-4501F29734A9}"/>
    <dgm:cxn modelId="{828F909B-72DB-4BD1-8460-EEE75DF2BF93}" type="presOf" srcId="{C5A1AEF9-13E5-4017-8523-B34DB3016143}" destId="{B46B37AD-EF38-41D6-A68A-B04E38A18DB8}" srcOrd="0" destOrd="0" presId="urn:microsoft.com/office/officeart/2005/8/layout/chevron2"/>
    <dgm:cxn modelId="{DA62F3A1-6489-495D-AF66-B010EBFDB423}" type="presOf" srcId="{9156608C-50AB-4948-8C67-8A3D1092AE64}" destId="{47AA65B0-8A93-402B-BDE5-EA1B652FEAD0}" srcOrd="0" destOrd="0" presId="urn:microsoft.com/office/officeart/2005/8/layout/chevron2"/>
    <dgm:cxn modelId="{E12184B7-E5CE-4DC3-A2AF-41D227639D47}" type="presOf" srcId="{28489A68-C9BC-4AF8-8EF3-4694638F5793}" destId="{7EB0DAC6-740C-4D3F-B298-0DB8A9FD6C13}" srcOrd="0" destOrd="0" presId="urn:microsoft.com/office/officeart/2005/8/layout/chevron2"/>
    <dgm:cxn modelId="{B683A4E2-0A1C-4341-98F1-5E9BCBA5A26F}" srcId="{C5A1AEF9-13E5-4017-8523-B34DB3016143}" destId="{77F383E9-F9B2-4E3B-BB33-8F2F81B4DB44}" srcOrd="4" destOrd="0" parTransId="{F4EFDF9D-3E98-47AC-9E64-2FBB1D1129E1}" sibTransId="{9E932333-B72B-4F6C-972B-C87E09CFC6B8}"/>
    <dgm:cxn modelId="{378D83FA-4959-4E82-9F0C-7362097B5478}" type="presOf" srcId="{8999A500-EAEC-41A7-90C6-F161D7672BB6}" destId="{757744EF-BB59-4E6F-9315-52DF3AC234D9}" srcOrd="0" destOrd="0" presId="urn:microsoft.com/office/officeart/2005/8/layout/chevron2"/>
    <dgm:cxn modelId="{7A852314-0E7C-4F3B-8D76-EBEB33BA12AF}" srcId="{9156608C-50AB-4948-8C67-8A3D1092AE64}" destId="{0C998EA5-FF4E-40BC-8BD5-428499329783}" srcOrd="4" destOrd="0" parTransId="{07AEE541-F658-4E63-93D8-C9DB725ADA33}" sibTransId="{9977795F-A9A3-4742-B58B-6B3DE62F341B}"/>
    <dgm:cxn modelId="{4504343C-99E9-4AB4-A5C0-B04E5B79DF71}" srcId="{28489A68-C9BC-4AF8-8EF3-4694638F5793}" destId="{D34153C8-9733-4582-B8AE-5ED6A3628B51}" srcOrd="4" destOrd="0" parTransId="{A87306C3-9A8A-41AB-9CDC-3C9D76F18C76}" sibTransId="{DA8A8A56-DD93-459E-AD4D-00838A1B3F51}"/>
    <dgm:cxn modelId="{AADD4A85-ABF8-4592-9B1B-54B3D14462A7}" srcId="{31784A40-D822-4884-B955-78CB37250543}" destId="{FC8E7292-E7BF-49AA-8B6C-BE722DFC8045}" srcOrd="1" destOrd="0" parTransId="{132BFAB4-617D-42BB-9B68-1A4D3992FE30}" sibTransId="{FF45B0E5-37AD-43E6-B576-D00860359740}"/>
    <dgm:cxn modelId="{A31AAE14-5FD7-4A72-B17D-9F3C5C48E531}" type="presOf" srcId="{844CB084-668C-4EBB-8B17-2EAB020F0D57}" destId="{DE45D0A3-0FAC-44FE-BCA3-DC160FBD7440}" srcOrd="0" destOrd="0" presId="urn:microsoft.com/office/officeart/2005/8/layout/chevron2"/>
    <dgm:cxn modelId="{1ED2F47F-F87F-4E8E-8913-603F1AC80860}" type="presOf" srcId="{933A1A66-A3F2-4DA3-BA85-83A135E8F65C}" destId="{757744EF-BB59-4E6F-9315-52DF3AC234D9}" srcOrd="0" destOrd="3" presId="urn:microsoft.com/office/officeart/2005/8/layout/chevron2"/>
    <dgm:cxn modelId="{3C979D6A-EF68-448B-B8F1-49D6EA612BB1}" srcId="{28489A68-C9BC-4AF8-8EF3-4694638F5793}" destId="{C8DA0ED7-76F5-47CD-A7AE-7B1B6C391302}" srcOrd="3" destOrd="0" parTransId="{EF021E32-8DCA-45A4-A95D-7C231CF57BBC}" sibTransId="{8C6655E0-7B80-455C-B973-141253EFB2FB}"/>
    <dgm:cxn modelId="{0926D89D-68A5-408E-974C-5DBB5590F97D}" srcId="{9156608C-50AB-4948-8C67-8A3D1092AE64}" destId="{C5A1AEF9-13E5-4017-8523-B34DB3016143}" srcOrd="0" destOrd="0" parTransId="{EA74F395-A2B2-4AFD-9FC0-A8FC50173CCB}" sibTransId="{0703A969-3DE9-4AF5-AD4B-B3494BE8E156}"/>
    <dgm:cxn modelId="{D75EF4FE-7E52-4592-B23E-312F10E53D1F}" type="presParOf" srcId="{47AA65B0-8A93-402B-BDE5-EA1B652FEAD0}" destId="{6E81F928-1D99-4A2F-9B05-F304F97599D0}" srcOrd="0" destOrd="0" presId="urn:microsoft.com/office/officeart/2005/8/layout/chevron2"/>
    <dgm:cxn modelId="{09BC18D9-F6A2-42D5-BA96-0F2EFB6ACFF0}" type="presParOf" srcId="{6E81F928-1D99-4A2F-9B05-F304F97599D0}" destId="{B46B37AD-EF38-41D6-A68A-B04E38A18DB8}" srcOrd="0" destOrd="0" presId="urn:microsoft.com/office/officeart/2005/8/layout/chevron2"/>
    <dgm:cxn modelId="{AE2324B8-F155-4E13-8F2D-401665FEA32D}" type="presParOf" srcId="{6E81F928-1D99-4A2F-9B05-F304F97599D0}" destId="{757744EF-BB59-4E6F-9315-52DF3AC234D9}" srcOrd="1" destOrd="0" presId="urn:microsoft.com/office/officeart/2005/8/layout/chevron2"/>
    <dgm:cxn modelId="{753D88E8-A91F-4859-B3A8-FA336C85803A}" type="presParOf" srcId="{47AA65B0-8A93-402B-BDE5-EA1B652FEAD0}" destId="{32883B20-73AA-4241-ABCB-C79FC5E9B7BD}" srcOrd="1" destOrd="0" presId="urn:microsoft.com/office/officeart/2005/8/layout/chevron2"/>
    <dgm:cxn modelId="{113A65C7-52CC-4B1E-A2E6-6AB6D6895C62}" type="presParOf" srcId="{47AA65B0-8A93-402B-BDE5-EA1B652FEAD0}" destId="{509441DF-10F5-459A-BDF7-69717805D254}" srcOrd="2" destOrd="0" presId="urn:microsoft.com/office/officeart/2005/8/layout/chevron2"/>
    <dgm:cxn modelId="{6213BFD7-299A-4D84-8600-B7DC08BE7455}" type="presParOf" srcId="{509441DF-10F5-459A-BDF7-69717805D254}" destId="{7EB0DAC6-740C-4D3F-B298-0DB8A9FD6C13}" srcOrd="0" destOrd="0" presId="urn:microsoft.com/office/officeart/2005/8/layout/chevron2"/>
    <dgm:cxn modelId="{A4D9BF1F-FE3F-4318-967B-7795BA94E767}" type="presParOf" srcId="{509441DF-10F5-459A-BDF7-69717805D254}" destId="{4C12355C-F0F6-4023-8B6E-81A59F297635}" srcOrd="1" destOrd="0" presId="urn:microsoft.com/office/officeart/2005/8/layout/chevron2"/>
    <dgm:cxn modelId="{4CDE73D6-78DA-4B60-8189-42F78E2F26B8}" type="presParOf" srcId="{47AA65B0-8A93-402B-BDE5-EA1B652FEAD0}" destId="{D6B27269-1653-4C80-BAFF-DE550C1C7FA7}" srcOrd="3" destOrd="0" presId="urn:microsoft.com/office/officeart/2005/8/layout/chevron2"/>
    <dgm:cxn modelId="{3EDAC3A0-290C-4F77-9141-24671AE6ADF8}" type="presParOf" srcId="{47AA65B0-8A93-402B-BDE5-EA1B652FEAD0}" destId="{0F943C0F-0C2E-4C39-9CCC-E3EE97CAB040}" srcOrd="4" destOrd="0" presId="urn:microsoft.com/office/officeart/2005/8/layout/chevron2"/>
    <dgm:cxn modelId="{377894E1-CA3B-46AD-B742-6F97FE5EA28B}" type="presParOf" srcId="{0F943C0F-0C2E-4C39-9CCC-E3EE97CAB040}" destId="{DE45D0A3-0FAC-44FE-BCA3-DC160FBD7440}" srcOrd="0" destOrd="0" presId="urn:microsoft.com/office/officeart/2005/8/layout/chevron2"/>
    <dgm:cxn modelId="{DD6FBBD8-D152-4A1F-ABDC-6CF8E1103F63}" type="presParOf" srcId="{0F943C0F-0C2E-4C39-9CCC-E3EE97CAB040}" destId="{C508EA04-7432-4FEE-AD41-0100326BC2B8}" srcOrd="1" destOrd="0" presId="urn:microsoft.com/office/officeart/2005/8/layout/chevron2"/>
    <dgm:cxn modelId="{1359350B-9600-47E9-B59A-6689B9DE259D}" type="presParOf" srcId="{47AA65B0-8A93-402B-BDE5-EA1B652FEAD0}" destId="{FF3E10C1-A042-47A5-9677-EFA8CDB4FF7B}" srcOrd="5" destOrd="0" presId="urn:microsoft.com/office/officeart/2005/8/layout/chevron2"/>
    <dgm:cxn modelId="{D28D4CF5-58FD-405B-B61B-278E7083202E}" type="presParOf" srcId="{47AA65B0-8A93-402B-BDE5-EA1B652FEAD0}" destId="{A741C2F1-D859-44FF-8943-9DB40372C8A1}" srcOrd="6" destOrd="0" presId="urn:microsoft.com/office/officeart/2005/8/layout/chevron2"/>
    <dgm:cxn modelId="{93E614C5-0902-4628-86A6-5E9B252769CE}" type="presParOf" srcId="{A741C2F1-D859-44FF-8943-9DB40372C8A1}" destId="{0B1BD22E-3BAA-466B-A047-03FA5005644C}" srcOrd="0" destOrd="0" presId="urn:microsoft.com/office/officeart/2005/8/layout/chevron2"/>
    <dgm:cxn modelId="{ED4319DC-7324-446F-8986-63C77EDB4CB1}" type="presParOf" srcId="{A741C2F1-D859-44FF-8943-9DB40372C8A1}" destId="{F2917528-460F-457A-ADD1-C9A31E94139F}" srcOrd="1" destOrd="0" presId="urn:microsoft.com/office/officeart/2005/8/layout/chevron2"/>
    <dgm:cxn modelId="{C5F585DD-B49D-4EB3-918E-D33F31721AD4}" type="presParOf" srcId="{47AA65B0-8A93-402B-BDE5-EA1B652FEAD0}" destId="{79D25BFF-27E7-408E-8C6D-6EF196DAE510}" srcOrd="7" destOrd="0" presId="urn:microsoft.com/office/officeart/2005/8/layout/chevron2"/>
    <dgm:cxn modelId="{3E4F84D6-2F17-4561-9FCB-5E8D93E8C4E9}" type="presParOf" srcId="{47AA65B0-8A93-402B-BDE5-EA1B652FEAD0}" destId="{6C6A5AD4-6C5C-4E92-BF34-42126411BE31}" srcOrd="8" destOrd="0" presId="urn:microsoft.com/office/officeart/2005/8/layout/chevron2"/>
    <dgm:cxn modelId="{9BBC31D4-41D6-467C-B2A1-FDCC59BDD960}" type="presParOf" srcId="{6C6A5AD4-6C5C-4E92-BF34-42126411BE31}" destId="{7F85B739-2427-4C76-811D-C2F9EE7D23A4}" srcOrd="0" destOrd="0" presId="urn:microsoft.com/office/officeart/2005/8/layout/chevron2"/>
    <dgm:cxn modelId="{30ED4FD0-0BE8-443A-A533-3419DA1EC096}" type="presParOf" srcId="{6C6A5AD4-6C5C-4E92-BF34-42126411BE31}" destId="{15509DBB-68F5-4832-A9EB-53EB6AC72B53}"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49A84-2272-4D7B-8146-B92463BC0D9B}">
      <dsp:nvSpPr>
        <dsp:cNvPr id="0" name=""/>
        <dsp:cNvSpPr/>
      </dsp:nvSpPr>
      <dsp:spPr>
        <a:xfrm>
          <a:off x="-4479387" y="-686932"/>
          <a:ext cx="5336265" cy="5336265"/>
        </a:xfrm>
        <a:prstGeom prst="blockArc">
          <a:avLst>
            <a:gd name="adj1" fmla="val 18900000"/>
            <a:gd name="adj2" fmla="val 2700000"/>
            <a:gd name="adj3" fmla="val 40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C6641F-B441-40A1-84E6-D21A11B7BE90}">
      <dsp:nvSpPr>
        <dsp:cNvPr id="0" name=""/>
        <dsp:cNvSpPr/>
      </dsp:nvSpPr>
      <dsp:spPr>
        <a:xfrm>
          <a:off x="581098" y="170926"/>
          <a:ext cx="3357737" cy="1123855"/>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9031" tIns="50800" rIns="50800" bIns="50800" numCol="1" spcCol="1270" anchor="ctr" anchorCtr="0">
          <a:noAutofit/>
        </a:bodyPr>
        <a:lstStyle/>
        <a:p>
          <a:pPr lvl="0" algn="l" defTabSz="889000">
            <a:lnSpc>
              <a:spcPct val="90000"/>
            </a:lnSpc>
            <a:spcBef>
              <a:spcPct val="0"/>
            </a:spcBef>
            <a:spcAft>
              <a:spcPct val="35000"/>
            </a:spcAft>
          </a:pPr>
          <a:r>
            <a:rPr lang="en-US" sz="2000" b="1" kern="1200" smtClean="0">
              <a:solidFill>
                <a:schemeClr val="bg1"/>
              </a:solidFill>
            </a:rPr>
            <a:t>Summary </a:t>
          </a:r>
          <a:r>
            <a:rPr lang="en-US" sz="2000" b="1" kern="1200" dirty="0" smtClean="0">
              <a:solidFill>
                <a:schemeClr val="bg1"/>
              </a:solidFill>
            </a:rPr>
            <a:t>on previous </a:t>
          </a:r>
          <a:r>
            <a:rPr lang="en-US" sz="2000" b="1" kern="1200" smtClean="0">
              <a:solidFill>
                <a:schemeClr val="bg1"/>
              </a:solidFill>
            </a:rPr>
            <a:t>Project &amp; BRR Achievements</a:t>
          </a:r>
          <a:endParaRPr lang="en-US" sz="2000" b="1" kern="1200" dirty="0">
            <a:solidFill>
              <a:schemeClr val="bg1"/>
            </a:solidFill>
          </a:endParaRPr>
        </a:p>
      </dsp:txBody>
      <dsp:txXfrm>
        <a:off x="581098" y="170926"/>
        <a:ext cx="3357737" cy="1123855"/>
      </dsp:txXfrm>
    </dsp:sp>
    <dsp:sp modelId="{B64E1985-D747-4D0A-8C83-9F5C047EEA19}">
      <dsp:nvSpPr>
        <dsp:cNvPr id="0" name=""/>
        <dsp:cNvSpPr/>
      </dsp:nvSpPr>
      <dsp:spPr>
        <a:xfrm>
          <a:off x="55780" y="297180"/>
          <a:ext cx="990600" cy="9906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0904B8-3628-4C4B-BD6D-9C0CC43B8D82}">
      <dsp:nvSpPr>
        <dsp:cNvPr id="0" name=""/>
        <dsp:cNvSpPr/>
      </dsp:nvSpPr>
      <dsp:spPr>
        <a:xfrm>
          <a:off x="839146" y="1419272"/>
          <a:ext cx="3069671" cy="1123855"/>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9031" tIns="50800" rIns="50800" bIns="50800" numCol="1" spcCol="1270" anchor="ctr" anchorCtr="0">
          <a:noAutofit/>
        </a:bodyPr>
        <a:lstStyle/>
        <a:p>
          <a:pPr lvl="0" algn="l" defTabSz="889000">
            <a:lnSpc>
              <a:spcPct val="90000"/>
            </a:lnSpc>
            <a:spcBef>
              <a:spcPct val="0"/>
            </a:spcBef>
            <a:spcAft>
              <a:spcPct val="35000"/>
            </a:spcAft>
          </a:pPr>
          <a:r>
            <a:rPr lang="en-US" sz="2000" b="1" kern="1200" smtClean="0">
              <a:solidFill>
                <a:schemeClr val="bg1"/>
              </a:solidFill>
            </a:rPr>
            <a:t>Milestones of NBRS Expansion Project</a:t>
          </a:r>
          <a:endParaRPr lang="en-US" sz="2000" b="1" kern="1200" dirty="0">
            <a:solidFill>
              <a:schemeClr val="bg1"/>
            </a:solidFill>
          </a:endParaRPr>
        </a:p>
      </dsp:txBody>
      <dsp:txXfrm>
        <a:off x="839146" y="1419272"/>
        <a:ext cx="3069671" cy="1123855"/>
      </dsp:txXfrm>
    </dsp:sp>
    <dsp:sp modelId="{D94A9571-E175-471F-B796-F54EE488A69B}">
      <dsp:nvSpPr>
        <dsp:cNvPr id="0" name=""/>
        <dsp:cNvSpPr/>
      </dsp:nvSpPr>
      <dsp:spPr>
        <a:xfrm>
          <a:off x="343846" y="1485900"/>
          <a:ext cx="990600" cy="9906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2D85BC-E0E2-43A7-81F2-19F27895347D}">
      <dsp:nvSpPr>
        <dsp:cNvPr id="0" name=""/>
        <dsp:cNvSpPr/>
      </dsp:nvSpPr>
      <dsp:spPr>
        <a:xfrm>
          <a:off x="551080" y="2607992"/>
          <a:ext cx="3357737" cy="1123855"/>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9031" tIns="50800" rIns="50800" bIns="50800" numCol="1" spcCol="1270" anchor="ctr" anchorCtr="0">
          <a:noAutofit/>
        </a:bodyPr>
        <a:lstStyle/>
        <a:p>
          <a:pPr lvl="0" algn="l" defTabSz="889000">
            <a:lnSpc>
              <a:spcPct val="90000"/>
            </a:lnSpc>
            <a:spcBef>
              <a:spcPct val="0"/>
            </a:spcBef>
            <a:spcAft>
              <a:spcPct val="35000"/>
            </a:spcAft>
          </a:pPr>
          <a:r>
            <a:rPr lang="en-US" sz="2000" b="1" kern="1200" dirty="0" smtClean="0">
              <a:solidFill>
                <a:schemeClr val="bg1"/>
              </a:solidFill>
            </a:rPr>
            <a:t>Proposal of new </a:t>
          </a:r>
        </a:p>
        <a:p>
          <a:pPr lvl="0" algn="l" defTabSz="889000">
            <a:lnSpc>
              <a:spcPct val="90000"/>
            </a:lnSpc>
            <a:spcBef>
              <a:spcPct val="0"/>
            </a:spcBef>
            <a:spcAft>
              <a:spcPct val="35000"/>
            </a:spcAft>
          </a:pPr>
          <a:r>
            <a:rPr lang="en-US" sz="2000" b="1" kern="1200" dirty="0" smtClean="0">
              <a:solidFill>
                <a:schemeClr val="bg1"/>
              </a:solidFill>
            </a:rPr>
            <a:t>Output 8</a:t>
          </a:r>
          <a:endParaRPr lang="en-US" sz="2000" b="1" kern="1200" dirty="0">
            <a:solidFill>
              <a:schemeClr val="bg1"/>
            </a:solidFill>
          </a:endParaRPr>
        </a:p>
      </dsp:txBody>
      <dsp:txXfrm>
        <a:off x="551080" y="2607992"/>
        <a:ext cx="3357737" cy="1123855"/>
      </dsp:txXfrm>
    </dsp:sp>
    <dsp:sp modelId="{6B41709D-AB6C-4655-98BC-5C9F583B646C}">
      <dsp:nvSpPr>
        <dsp:cNvPr id="0" name=""/>
        <dsp:cNvSpPr/>
      </dsp:nvSpPr>
      <dsp:spPr>
        <a:xfrm>
          <a:off x="55780" y="2674620"/>
          <a:ext cx="990600" cy="9906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6B37AD-EF38-41D6-A68A-B04E38A18DB8}">
      <dsp:nvSpPr>
        <dsp:cNvPr id="0" name=""/>
        <dsp:cNvSpPr/>
      </dsp:nvSpPr>
      <dsp:spPr>
        <a:xfrm rot="5400000">
          <a:off x="-164758" y="195216"/>
          <a:ext cx="1043599" cy="730519"/>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smtClean="0"/>
            <a:t>Legal Framework</a:t>
          </a:r>
          <a:endParaRPr lang="en-US" sz="1100" b="1" kern="1200" dirty="0"/>
        </a:p>
      </dsp:txBody>
      <dsp:txXfrm rot="-5400000">
        <a:off x="-8217" y="403936"/>
        <a:ext cx="730519" cy="313080"/>
      </dsp:txXfrm>
    </dsp:sp>
    <dsp:sp modelId="{757744EF-BB59-4E6F-9315-52DF3AC234D9}">
      <dsp:nvSpPr>
        <dsp:cNvPr id="0" name=""/>
        <dsp:cNvSpPr/>
      </dsp:nvSpPr>
      <dsp:spPr>
        <a:xfrm rot="5400000">
          <a:off x="3225693" y="-2497075"/>
          <a:ext cx="743417" cy="5750200"/>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0" marR="0" lvl="2" indent="0" algn="l" defTabSz="914400" eaLnBrk="1" fontAlgn="auto" latinLnBrk="0" hangingPunct="1">
            <a:lnSpc>
              <a:spcPct val="100000"/>
            </a:lnSpc>
            <a:spcBef>
              <a:spcPct val="0"/>
            </a:spcBef>
            <a:spcAft>
              <a:spcPts val="0"/>
            </a:spcAft>
            <a:buClrTx/>
            <a:buSzTx/>
            <a:buFontTx/>
            <a:buChar char="••"/>
            <a:tabLst/>
            <a:defRPr/>
          </a:pPr>
          <a:endParaRPr lang="en-US" altLang="en-US" sz="1200" kern="1200" dirty="0" smtClean="0">
            <a:solidFill>
              <a:schemeClr val="tx1"/>
            </a:solidFill>
          </a:endParaRPr>
        </a:p>
        <a:p>
          <a:pPr marL="0" marR="0" lvl="2" indent="0" algn="l" defTabSz="914400" eaLnBrk="1" fontAlgn="auto" latinLnBrk="0" hangingPunct="1">
            <a:lnSpc>
              <a:spcPct val="100000"/>
            </a:lnSpc>
            <a:spcBef>
              <a:spcPct val="0"/>
            </a:spcBef>
            <a:spcAft>
              <a:spcPts val="0"/>
            </a:spcAft>
            <a:buClrTx/>
            <a:buSzTx/>
            <a:buFontTx/>
            <a:buChar char="••"/>
            <a:tabLst/>
            <a:defRPr/>
          </a:pPr>
          <a:r>
            <a:rPr lang="en-US" altLang="en-US" sz="1200" kern="1200" dirty="0" smtClean="0"/>
            <a:t> </a:t>
          </a:r>
          <a:r>
            <a:rPr lang="en-US" altLang="en-US" sz="1200" kern="1200" dirty="0" smtClean="0"/>
            <a:t>Passage of the revised Enterprise Law 2014 (Nov 2014)</a:t>
          </a:r>
          <a:endParaRPr lang="en-US" altLang="en-US" sz="1200" kern="1200" dirty="0" smtClean="0"/>
        </a:p>
        <a:p>
          <a:pPr marL="0" marR="0" lvl="2" indent="0" algn="l" defTabSz="914400" eaLnBrk="1" fontAlgn="auto" latinLnBrk="0" hangingPunct="1">
            <a:lnSpc>
              <a:spcPct val="100000"/>
            </a:lnSpc>
            <a:spcBef>
              <a:spcPct val="0"/>
            </a:spcBef>
            <a:spcAft>
              <a:spcPts val="0"/>
            </a:spcAft>
            <a:buClrTx/>
            <a:buSzTx/>
            <a:buFontTx/>
            <a:buChar char="••"/>
            <a:tabLst/>
            <a:defRPr/>
          </a:pPr>
          <a:r>
            <a:rPr lang="en-US" altLang="en-US" sz="1200" kern="1200" dirty="0" smtClean="0"/>
            <a:t> Promulgation of Decree 78 &amp; Circular 20 (Sep &amp; Dec 2015)</a:t>
          </a:r>
        </a:p>
        <a:p>
          <a:pPr marL="0" marR="0" lvl="2" indent="0" algn="l" defTabSz="914400" eaLnBrk="1" fontAlgn="auto" latinLnBrk="0" hangingPunct="1">
            <a:lnSpc>
              <a:spcPct val="100000"/>
            </a:lnSpc>
            <a:spcBef>
              <a:spcPct val="0"/>
            </a:spcBef>
            <a:spcAft>
              <a:spcPts val="0"/>
            </a:spcAft>
            <a:buClrTx/>
            <a:buSzTx/>
            <a:buFontTx/>
            <a:buChar char="••"/>
            <a:tabLst/>
            <a:defRPr/>
          </a:pPr>
          <a:r>
            <a:rPr lang="en-US" altLang="en-US" sz="1200" kern="1200" dirty="0" smtClean="0"/>
            <a:t> Promulgation of inter-ministerial 01/2016 on data exchange with the GDT (Feb 2016)</a:t>
          </a:r>
        </a:p>
        <a:p>
          <a:pPr marL="0" marR="0" lvl="2" indent="0" algn="l" defTabSz="914400" eaLnBrk="1" fontAlgn="auto" latinLnBrk="0" hangingPunct="1">
            <a:lnSpc>
              <a:spcPct val="100000"/>
            </a:lnSpc>
            <a:spcBef>
              <a:spcPct val="0"/>
            </a:spcBef>
            <a:spcAft>
              <a:spcPts val="0"/>
            </a:spcAft>
            <a:buClrTx/>
            <a:buSzTx/>
            <a:buFontTx/>
            <a:buChar char="••"/>
            <a:tabLst/>
            <a:defRPr/>
          </a:pPr>
          <a:endParaRPr lang="en-US" altLang="en-US" sz="1600" kern="1200" dirty="0" smtClean="0">
            <a:solidFill>
              <a:schemeClr val="tx1"/>
            </a:solidFill>
          </a:endParaRPr>
        </a:p>
      </dsp:txBody>
      <dsp:txXfrm rot="-5400000">
        <a:off x="722302" y="42607"/>
        <a:ext cx="5713909" cy="670835"/>
      </dsp:txXfrm>
    </dsp:sp>
    <dsp:sp modelId="{7EB0DAC6-740C-4D3F-B298-0DB8A9FD6C13}">
      <dsp:nvSpPr>
        <dsp:cNvPr id="0" name=""/>
        <dsp:cNvSpPr/>
      </dsp:nvSpPr>
      <dsp:spPr>
        <a:xfrm rot="5400000">
          <a:off x="-148321" y="1151452"/>
          <a:ext cx="1043599" cy="763393"/>
        </a:xfrm>
        <a:prstGeom prst="chevron">
          <a:avLst/>
        </a:prstGeom>
        <a:solidFill>
          <a:schemeClr val="accent4">
            <a:hueOff val="2598923"/>
            <a:satOff val="-11992"/>
            <a:lumOff val="441"/>
            <a:alphaOff val="0"/>
          </a:schemeClr>
        </a:solidFill>
        <a:ln w="12700" cap="flat" cmpd="sng" algn="ctr">
          <a:solidFill>
            <a:schemeClr val="accent4">
              <a:hueOff val="2598923"/>
              <a:satOff val="-11992"/>
              <a:lumOff val="4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marR="0" lvl="2" indent="0" algn="ctr" defTabSz="914400" eaLnBrk="1" fontAlgn="auto" latinLnBrk="0" hangingPunct="1">
            <a:lnSpc>
              <a:spcPct val="100000"/>
            </a:lnSpc>
            <a:spcBef>
              <a:spcPct val="0"/>
            </a:spcBef>
            <a:spcAft>
              <a:spcPts val="0"/>
            </a:spcAft>
            <a:buClrTx/>
            <a:buSzTx/>
            <a:buFontTx/>
            <a:buNone/>
            <a:tabLst/>
            <a:defRPr/>
          </a:pPr>
          <a:r>
            <a:rPr lang="en-US" altLang="en-US" sz="1100" b="1" kern="1200" dirty="0" smtClean="0"/>
            <a:t>NBRS 2.0</a:t>
          </a:r>
        </a:p>
      </dsp:txBody>
      <dsp:txXfrm rot="-5400000">
        <a:off x="-8217" y="1393046"/>
        <a:ext cx="763393" cy="280206"/>
      </dsp:txXfrm>
    </dsp:sp>
    <dsp:sp modelId="{4C12355C-F0F6-4023-8B6E-81A59F297635}">
      <dsp:nvSpPr>
        <dsp:cNvPr id="0" name=""/>
        <dsp:cNvSpPr/>
      </dsp:nvSpPr>
      <dsp:spPr>
        <a:xfrm rot="5400000">
          <a:off x="3274668" y="-1524605"/>
          <a:ext cx="678339" cy="5750200"/>
        </a:xfrm>
        <a:prstGeom prst="round2SameRect">
          <a:avLst/>
        </a:prstGeom>
        <a:solidFill>
          <a:schemeClr val="lt1">
            <a:alpha val="90000"/>
            <a:hueOff val="0"/>
            <a:satOff val="0"/>
            <a:lumOff val="0"/>
            <a:alphaOff val="0"/>
          </a:schemeClr>
        </a:solidFill>
        <a:ln w="12700" cap="flat" cmpd="sng" algn="ctr">
          <a:solidFill>
            <a:schemeClr val="accent4">
              <a:hueOff val="2598923"/>
              <a:satOff val="-11992"/>
              <a:lumOff val="4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endParaRPr lang="en-US" sz="1200" kern="1200" dirty="0">
            <a:solidFill>
              <a:schemeClr val="tx1"/>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endParaRPr lang="en-US" sz="1200" kern="1200" dirty="0">
            <a:solidFill>
              <a:schemeClr val="tx1"/>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en-US" sz="1200" kern="1200" smtClean="0"/>
            <a:t> Conversion &amp; transference of FIE data to the NBRS </a:t>
          </a:r>
          <a:endParaRPr lang="en-US"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en-US" sz="1200" kern="1200" dirty="0" smtClean="0"/>
            <a:t> Launch of upgraded NBRS nationwide to accommodate regulatory changes of Enterprise Law 2014 (Jul 2015)</a:t>
          </a:r>
          <a:endParaRPr lang="en-US"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endParaRPr lang="en-US" sz="2800" kern="1200" dirty="0"/>
        </a:p>
      </dsp:txBody>
      <dsp:txXfrm rot="-5400000">
        <a:off x="738738" y="1044439"/>
        <a:ext cx="5717086" cy="612111"/>
      </dsp:txXfrm>
    </dsp:sp>
    <dsp:sp modelId="{DE45D0A3-0FAC-44FE-BCA3-DC160FBD7440}">
      <dsp:nvSpPr>
        <dsp:cNvPr id="0" name=""/>
        <dsp:cNvSpPr/>
      </dsp:nvSpPr>
      <dsp:spPr>
        <a:xfrm rot="5400000">
          <a:off x="-164758" y="2049330"/>
          <a:ext cx="1043599" cy="730519"/>
        </a:xfrm>
        <a:prstGeom prst="chevron">
          <a:avLst/>
        </a:prstGeom>
        <a:solidFill>
          <a:schemeClr val="accent4">
            <a:hueOff val="5197847"/>
            <a:satOff val="-23984"/>
            <a:lumOff val="883"/>
            <a:alphaOff val="0"/>
          </a:schemeClr>
        </a:solidFill>
        <a:ln w="12700" cap="flat" cmpd="sng" algn="ctr">
          <a:solidFill>
            <a:schemeClr val="accent4">
              <a:hueOff val="5197847"/>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n-US" sz="1100" b="1" kern="1200" dirty="0" smtClean="0"/>
        </a:p>
        <a:p>
          <a:pPr lvl="0" algn="ctr" defTabSz="488950">
            <a:lnSpc>
              <a:spcPct val="90000"/>
            </a:lnSpc>
            <a:spcBef>
              <a:spcPct val="0"/>
            </a:spcBef>
            <a:spcAft>
              <a:spcPct val="35000"/>
            </a:spcAft>
          </a:pPr>
          <a:r>
            <a:rPr lang="en-US" sz="1100" b="1" kern="1200" dirty="0" smtClean="0"/>
            <a:t>Training&amp; Capacity Building</a:t>
          </a:r>
          <a:endParaRPr lang="en-US" sz="1100" b="1" kern="1200" dirty="0"/>
        </a:p>
      </dsp:txBody>
      <dsp:txXfrm rot="-5400000">
        <a:off x="-8217" y="2258050"/>
        <a:ext cx="730519" cy="313080"/>
      </dsp:txXfrm>
    </dsp:sp>
    <dsp:sp modelId="{C508EA04-7432-4FEE-AD41-0100326BC2B8}">
      <dsp:nvSpPr>
        <dsp:cNvPr id="0" name=""/>
        <dsp:cNvSpPr/>
      </dsp:nvSpPr>
      <dsp:spPr>
        <a:xfrm rot="5400000">
          <a:off x="3258231" y="-643139"/>
          <a:ext cx="678339" cy="5750200"/>
        </a:xfrm>
        <a:prstGeom prst="round2SameRect">
          <a:avLst/>
        </a:prstGeom>
        <a:solidFill>
          <a:schemeClr val="lt1">
            <a:alpha val="90000"/>
            <a:hueOff val="0"/>
            <a:satOff val="0"/>
            <a:lumOff val="0"/>
            <a:alphaOff val="0"/>
          </a:schemeClr>
        </a:solidFill>
        <a:ln w="12700" cap="flat" cmpd="sng" algn="ctr">
          <a:solidFill>
            <a:schemeClr val="accent4">
              <a:hueOff val="5197847"/>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US" sz="1200" kern="1200" dirty="0" smtClean="0"/>
            <a:t> 8 in-depth training courses for BRO staff on revised legal framework &amp; upgraded NBRS (Jun &amp; Aug 2015)</a:t>
          </a:r>
          <a:endParaRPr lang="en-US" sz="1600" kern="1200" dirty="0"/>
        </a:p>
      </dsp:txBody>
      <dsp:txXfrm rot="-5400000">
        <a:off x="722301" y="1925905"/>
        <a:ext cx="5717086" cy="612111"/>
      </dsp:txXfrm>
    </dsp:sp>
    <dsp:sp modelId="{0B1BD22E-3BAA-466B-A047-03FA5005644C}">
      <dsp:nvSpPr>
        <dsp:cNvPr id="0" name=""/>
        <dsp:cNvSpPr/>
      </dsp:nvSpPr>
      <dsp:spPr>
        <a:xfrm rot="5400000">
          <a:off x="-164758" y="2976387"/>
          <a:ext cx="1043599" cy="730519"/>
        </a:xfrm>
        <a:prstGeom prst="chevron">
          <a:avLst/>
        </a:prstGeom>
        <a:solidFill>
          <a:schemeClr val="accent4">
            <a:hueOff val="7796770"/>
            <a:satOff val="-35976"/>
            <a:lumOff val="1324"/>
            <a:alphaOff val="0"/>
          </a:schemeClr>
        </a:solidFill>
        <a:ln w="12700" cap="flat" cmpd="sng" algn="ctr">
          <a:solidFill>
            <a:schemeClr val="accent4">
              <a:hueOff val="7796770"/>
              <a:satOff val="-35976"/>
              <a:lumOff val="13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smtClean="0"/>
            <a:t>Surveys</a:t>
          </a:r>
          <a:endParaRPr lang="en-US" sz="1100" b="1" kern="1200" dirty="0"/>
        </a:p>
      </dsp:txBody>
      <dsp:txXfrm rot="-5400000">
        <a:off x="-8217" y="3185107"/>
        <a:ext cx="730519" cy="313080"/>
      </dsp:txXfrm>
    </dsp:sp>
    <dsp:sp modelId="{F2917528-460F-457A-ADD1-C9A31E94139F}">
      <dsp:nvSpPr>
        <dsp:cNvPr id="0" name=""/>
        <dsp:cNvSpPr/>
      </dsp:nvSpPr>
      <dsp:spPr>
        <a:xfrm rot="5400000">
          <a:off x="3258231" y="283916"/>
          <a:ext cx="678339" cy="5750200"/>
        </a:xfrm>
        <a:prstGeom prst="round2SameRect">
          <a:avLst/>
        </a:prstGeom>
        <a:solidFill>
          <a:schemeClr val="lt1">
            <a:alpha val="90000"/>
            <a:hueOff val="0"/>
            <a:satOff val="0"/>
            <a:lumOff val="0"/>
            <a:alphaOff val="0"/>
          </a:schemeClr>
        </a:solidFill>
        <a:ln w="12700" cap="flat" cmpd="sng" algn="ctr">
          <a:solidFill>
            <a:schemeClr val="accent4">
              <a:hueOff val="7796770"/>
              <a:satOff val="-35976"/>
              <a:lumOff val="13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endParaRPr lang="en-US" sz="1200" kern="1200" dirty="0">
            <a:solidFill>
              <a:schemeClr val="tx1"/>
            </a:solidFill>
          </a:endParaRPr>
        </a:p>
        <a:p>
          <a:pPr marL="114300" lvl="1" indent="-114300" algn="l" defTabSz="533400">
            <a:lnSpc>
              <a:spcPct val="90000"/>
            </a:lnSpc>
            <a:spcBef>
              <a:spcPct val="0"/>
            </a:spcBef>
            <a:spcAft>
              <a:spcPct val="15000"/>
            </a:spcAft>
            <a:buChar char="••"/>
          </a:pPr>
          <a:r>
            <a:rPr lang="en-US" sz="1200" kern="1200" smtClean="0"/>
            <a:t> Completion of  b</a:t>
          </a:r>
          <a:r>
            <a:rPr lang="en-GB" sz="1200" kern="1200" smtClean="0"/>
            <a:t>ase-line survey on NBRS data quality &amp; base-line survey on customer satisfaction</a:t>
          </a:r>
          <a:endParaRPr lang="en-US" sz="1200" kern="1200" dirty="0"/>
        </a:p>
        <a:p>
          <a:pPr marL="171450" lvl="1" indent="-171450" algn="l" defTabSz="711200">
            <a:lnSpc>
              <a:spcPct val="90000"/>
            </a:lnSpc>
            <a:spcBef>
              <a:spcPct val="0"/>
            </a:spcBef>
            <a:spcAft>
              <a:spcPct val="15000"/>
            </a:spcAft>
            <a:buChar char="••"/>
          </a:pPr>
          <a:endParaRPr lang="en-GB" sz="1600" kern="1200" smtClean="0"/>
        </a:p>
      </dsp:txBody>
      <dsp:txXfrm rot="-5400000">
        <a:off x="722301" y="2852960"/>
        <a:ext cx="5717086" cy="612111"/>
      </dsp:txXfrm>
    </dsp:sp>
    <dsp:sp modelId="{7F85B739-2427-4C76-811D-C2F9EE7D23A4}">
      <dsp:nvSpPr>
        <dsp:cNvPr id="0" name=""/>
        <dsp:cNvSpPr/>
      </dsp:nvSpPr>
      <dsp:spPr>
        <a:xfrm rot="5400000">
          <a:off x="-164758" y="3903443"/>
          <a:ext cx="1043599" cy="730519"/>
        </a:xfrm>
        <a:prstGeom prst="chevron">
          <a:avLst/>
        </a:prstGeom>
        <a:solidFill>
          <a:schemeClr val="accent4">
            <a:hueOff val="10395693"/>
            <a:satOff val="-47968"/>
            <a:lumOff val="1765"/>
            <a:alphaOff val="0"/>
          </a:schemeClr>
        </a:solidFill>
        <a:ln w="12700" cap="flat" cmpd="sng" algn="ctr">
          <a:solidFill>
            <a:schemeClr val="accent4">
              <a:hueOff val="10395693"/>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smtClean="0"/>
            <a:t>NBRS 2.1</a:t>
          </a:r>
          <a:endParaRPr lang="en-US" sz="1100" b="1" kern="1200" dirty="0"/>
        </a:p>
      </dsp:txBody>
      <dsp:txXfrm rot="-5400000">
        <a:off x="-8217" y="4112163"/>
        <a:ext cx="730519" cy="313080"/>
      </dsp:txXfrm>
    </dsp:sp>
    <dsp:sp modelId="{15509DBB-68F5-4832-A9EB-53EB6AC72B53}">
      <dsp:nvSpPr>
        <dsp:cNvPr id="0" name=""/>
        <dsp:cNvSpPr/>
      </dsp:nvSpPr>
      <dsp:spPr>
        <a:xfrm rot="5400000">
          <a:off x="3258231" y="1210973"/>
          <a:ext cx="678339" cy="5750200"/>
        </a:xfrm>
        <a:prstGeom prst="round2SameRect">
          <a:avLst/>
        </a:prstGeom>
        <a:solidFill>
          <a:schemeClr val="lt1">
            <a:alpha val="90000"/>
            <a:hueOff val="0"/>
            <a:satOff val="0"/>
            <a:lumOff val="0"/>
            <a:alphaOff val="0"/>
          </a:schemeClr>
        </a:solidFill>
        <a:ln w="12700" cap="flat" cmpd="sng" algn="ctr">
          <a:solidFill>
            <a:schemeClr val="accent4">
              <a:hueOff val="10395693"/>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smtClean="0"/>
            <a:t>NBRS version 2.1 meets the requirements for supplementation and modifications to some procedures to accommodate all changes in Enterprise Law and Investment Law 2014 as well as satisfy the business rules of </a:t>
          </a:r>
          <a:r>
            <a:rPr lang="en-US" sz="1300" kern="1200" dirty="0" err="1" smtClean="0"/>
            <a:t>BROs.</a:t>
          </a:r>
          <a:r>
            <a:rPr lang="en-US" sz="1300" kern="1200" dirty="0" smtClean="0"/>
            <a:t> </a:t>
          </a:r>
          <a:endParaRPr lang="en-US" sz="1300" kern="1200" dirty="0"/>
        </a:p>
      </dsp:txBody>
      <dsp:txXfrm rot="-5400000">
        <a:off x="722301" y="3780017"/>
        <a:ext cx="5717086" cy="61211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951459" cy="496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algn="l">
              <a:defRPr sz="1300" smtClean="0"/>
            </a:lvl1pPr>
          </a:lstStyle>
          <a:p>
            <a:pPr>
              <a:defRPr/>
            </a:pPr>
            <a:endParaRPr lang="en-GB" altLang="en-US"/>
          </a:p>
        </p:txBody>
      </p:sp>
      <p:sp>
        <p:nvSpPr>
          <p:cNvPr id="6147" name="Rectangle 3"/>
          <p:cNvSpPr>
            <a:spLocks noGrp="1" noChangeArrowheads="1"/>
          </p:cNvSpPr>
          <p:nvPr>
            <p:ph type="dt" sz="quarter" idx="1"/>
          </p:nvPr>
        </p:nvSpPr>
        <p:spPr bwMode="auto">
          <a:xfrm>
            <a:off x="3857439" y="1"/>
            <a:ext cx="2951459" cy="496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a:defRPr sz="1300" smtClean="0"/>
            </a:lvl1pPr>
          </a:lstStyle>
          <a:p>
            <a:pPr>
              <a:defRPr/>
            </a:pPr>
            <a:endParaRPr lang="en-GB" altLang="en-US"/>
          </a:p>
        </p:txBody>
      </p:sp>
      <p:sp>
        <p:nvSpPr>
          <p:cNvPr id="6148" name="Rectangle 4"/>
          <p:cNvSpPr>
            <a:spLocks noGrp="1" noChangeArrowheads="1"/>
          </p:cNvSpPr>
          <p:nvPr>
            <p:ph type="ftr" sz="quarter" idx="2"/>
          </p:nvPr>
        </p:nvSpPr>
        <p:spPr bwMode="auto">
          <a:xfrm>
            <a:off x="0" y="9444402"/>
            <a:ext cx="2951459" cy="496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algn="l">
              <a:defRPr sz="1300" smtClean="0"/>
            </a:lvl1pPr>
          </a:lstStyle>
          <a:p>
            <a:pPr>
              <a:defRPr/>
            </a:pPr>
            <a:endParaRPr lang="en-GB" altLang="en-US"/>
          </a:p>
        </p:txBody>
      </p:sp>
      <p:sp>
        <p:nvSpPr>
          <p:cNvPr id="6149" name="Rectangle 5"/>
          <p:cNvSpPr>
            <a:spLocks noGrp="1" noChangeArrowheads="1"/>
          </p:cNvSpPr>
          <p:nvPr>
            <p:ph type="sldNum" sz="quarter" idx="3"/>
          </p:nvPr>
        </p:nvSpPr>
        <p:spPr bwMode="auto">
          <a:xfrm>
            <a:off x="3857439" y="9444402"/>
            <a:ext cx="2951459" cy="496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a:defRPr sz="1300" smtClean="0"/>
            </a:lvl1pPr>
          </a:lstStyle>
          <a:p>
            <a:pPr>
              <a:defRPr/>
            </a:pPr>
            <a:fld id="{D49F575A-A985-438B-9A37-716F72CA97FB}" type="slidenum">
              <a:rPr lang="en-GB" altLang="en-US"/>
              <a:pPr>
                <a:defRPr/>
              </a:pPr>
              <a:t>‹#›</a:t>
            </a:fld>
            <a:endParaRPr lang="en-GB" altLang="en-US"/>
          </a:p>
        </p:txBody>
      </p:sp>
    </p:spTree>
    <p:extLst>
      <p:ext uri="{BB962C8B-B14F-4D97-AF65-F5344CB8AC3E}">
        <p14:creationId xmlns:p14="http://schemas.microsoft.com/office/powerpoint/2010/main" val="476385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2951459" cy="496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algn="l">
              <a:defRPr sz="1300" smtClean="0"/>
            </a:lvl1pPr>
          </a:lstStyle>
          <a:p>
            <a:pPr>
              <a:defRPr/>
            </a:pPr>
            <a:endParaRPr lang="en-GB" altLang="en-US"/>
          </a:p>
        </p:txBody>
      </p:sp>
      <p:sp>
        <p:nvSpPr>
          <p:cNvPr id="4099" name="Rectangle 3"/>
          <p:cNvSpPr>
            <a:spLocks noGrp="1" noChangeArrowheads="1"/>
          </p:cNvSpPr>
          <p:nvPr>
            <p:ph type="dt" idx="1"/>
          </p:nvPr>
        </p:nvSpPr>
        <p:spPr bwMode="auto">
          <a:xfrm>
            <a:off x="3857439" y="1"/>
            <a:ext cx="2951459" cy="496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a:defRPr sz="1300" smtClean="0"/>
            </a:lvl1pPr>
          </a:lstStyle>
          <a:p>
            <a:pPr>
              <a:defRPr/>
            </a:pPr>
            <a:endParaRPr lang="en-GB" altLang="en-US"/>
          </a:p>
        </p:txBody>
      </p:sp>
      <p:sp>
        <p:nvSpPr>
          <p:cNvPr id="8196" name="Rectangle 4"/>
          <p:cNvSpPr>
            <a:spLocks noGrp="1" noRot="1" noChangeAspect="1" noChangeArrowheads="1" noTextEdit="1"/>
          </p:cNvSpPr>
          <p:nvPr>
            <p:ph type="sldImg" idx="2"/>
          </p:nvPr>
        </p:nvSpPr>
        <p:spPr bwMode="auto">
          <a:xfrm>
            <a:off x="919163" y="746125"/>
            <a:ext cx="4972050" cy="37290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1334" y="4723023"/>
            <a:ext cx="5447709" cy="4473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4102" name="Rectangle 6"/>
          <p:cNvSpPr>
            <a:spLocks noGrp="1" noChangeArrowheads="1"/>
          </p:cNvSpPr>
          <p:nvPr>
            <p:ph type="ftr" sz="quarter" idx="4"/>
          </p:nvPr>
        </p:nvSpPr>
        <p:spPr bwMode="auto">
          <a:xfrm>
            <a:off x="0" y="9444402"/>
            <a:ext cx="2951459" cy="496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algn="l">
              <a:defRPr sz="1300" smtClean="0"/>
            </a:lvl1pPr>
          </a:lstStyle>
          <a:p>
            <a:pPr>
              <a:defRPr/>
            </a:pPr>
            <a:endParaRPr lang="en-GB" altLang="en-US"/>
          </a:p>
        </p:txBody>
      </p:sp>
      <p:sp>
        <p:nvSpPr>
          <p:cNvPr id="4103" name="Rectangle 7"/>
          <p:cNvSpPr>
            <a:spLocks noGrp="1" noChangeArrowheads="1"/>
          </p:cNvSpPr>
          <p:nvPr>
            <p:ph type="sldNum" sz="quarter" idx="5"/>
          </p:nvPr>
        </p:nvSpPr>
        <p:spPr bwMode="auto">
          <a:xfrm>
            <a:off x="3857439" y="9444402"/>
            <a:ext cx="2951459" cy="496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a:defRPr sz="1300" smtClean="0"/>
            </a:lvl1pPr>
          </a:lstStyle>
          <a:p>
            <a:pPr>
              <a:defRPr/>
            </a:pPr>
            <a:fld id="{769D8A2F-E3B4-4063-8756-672A03BD01F6}" type="slidenum">
              <a:rPr lang="en-GB" altLang="en-US"/>
              <a:pPr>
                <a:defRPr/>
              </a:pPr>
              <a:t>‹#›</a:t>
            </a:fld>
            <a:endParaRPr lang="en-GB" altLang="en-US"/>
          </a:p>
        </p:txBody>
      </p:sp>
    </p:spTree>
    <p:extLst>
      <p:ext uri="{BB962C8B-B14F-4D97-AF65-F5344CB8AC3E}">
        <p14:creationId xmlns:p14="http://schemas.microsoft.com/office/powerpoint/2010/main" val="1514662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05CB08-82E3-4BD7-90A4-B37831B33662}" type="slidenum">
              <a:rPr lang="en-GB" altLang="en-US" smtClean="0"/>
              <a:pPr>
                <a:defRPr/>
              </a:pPr>
              <a:t>3</a:t>
            </a:fld>
            <a:endParaRPr lang="en-GB" altLang="en-US"/>
          </a:p>
        </p:txBody>
      </p:sp>
    </p:spTree>
    <p:extLst>
      <p:ext uri="{BB962C8B-B14F-4D97-AF65-F5344CB8AC3E}">
        <p14:creationId xmlns:p14="http://schemas.microsoft.com/office/powerpoint/2010/main" val="2369157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05CB08-82E3-4BD7-90A4-B37831B33662}" type="slidenum">
              <a:rPr lang="en-GB" altLang="en-US" smtClean="0"/>
              <a:pPr>
                <a:defRPr/>
              </a:pPr>
              <a:t>10</a:t>
            </a:fld>
            <a:endParaRPr lang="en-GB" altLang="en-US"/>
          </a:p>
        </p:txBody>
      </p:sp>
    </p:spTree>
    <p:extLst>
      <p:ext uri="{BB962C8B-B14F-4D97-AF65-F5344CB8AC3E}">
        <p14:creationId xmlns:p14="http://schemas.microsoft.com/office/powerpoint/2010/main" val="2243586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24744"/>
            <a:ext cx="7776864" cy="2160240"/>
          </a:xfrm>
        </p:spPr>
        <p:txBody>
          <a:bodyPr anchor="b"/>
          <a:lstStyle>
            <a:lvl1pPr algn="ctr">
              <a:defRPr sz="4500"/>
            </a:lvl1pPr>
          </a:lstStyle>
          <a:p>
            <a:r>
              <a:rPr lang="en-US" dirty="0" smtClean="0"/>
              <a:t>Click to edit Master title style</a:t>
            </a:r>
            <a:endParaRPr lang="en-US" dirty="0"/>
          </a:p>
        </p:txBody>
      </p:sp>
      <p:sp>
        <p:nvSpPr>
          <p:cNvPr id="3" name="Subtitle 2"/>
          <p:cNvSpPr>
            <a:spLocks noGrp="1"/>
          </p:cNvSpPr>
          <p:nvPr>
            <p:ph type="subTitle" idx="1"/>
          </p:nvPr>
        </p:nvSpPr>
        <p:spPr>
          <a:xfrm>
            <a:off x="683568" y="3501008"/>
            <a:ext cx="7776864" cy="864096"/>
          </a:xfrm>
        </p:spPr>
        <p:txBody>
          <a:bodyPr>
            <a:normAutofit/>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62" y="3356992"/>
            <a:ext cx="4284476" cy="72008"/>
          </a:xfrm>
          <a:prstGeom prst="rect">
            <a:avLst/>
          </a:prstGeom>
          <a:effectLst>
            <a:reflection endPos="0" dist="50800" dir="5400000" sy="-100000" algn="bl" rotWithShape="0"/>
          </a:effectLst>
        </p:spPr>
      </p:pic>
      <p:sp>
        <p:nvSpPr>
          <p:cNvPr id="14" name="Text Placeholder 13"/>
          <p:cNvSpPr>
            <a:spLocks noGrp="1"/>
          </p:cNvSpPr>
          <p:nvPr>
            <p:ph type="body" sz="quarter" idx="10" hasCustomPrompt="1"/>
          </p:nvPr>
        </p:nvSpPr>
        <p:spPr>
          <a:xfrm>
            <a:off x="683568" y="4561284"/>
            <a:ext cx="7775575" cy="1512168"/>
          </a:xfrm>
        </p:spPr>
        <p:txBody>
          <a:bodyPr>
            <a:norm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1800"/>
            </a:lvl1pPr>
          </a:lstStyle>
          <a:p>
            <a:pPr lvl="0"/>
            <a:r>
              <a:rPr lang="de-AT" dirty="0" smtClean="0"/>
              <a:t>Click to edit Master author style</a:t>
            </a:r>
            <a:endParaRPr lang="en-US" dirty="0"/>
          </a:p>
        </p:txBody>
      </p:sp>
    </p:spTree>
    <p:extLst>
      <p:ext uri="{BB962C8B-B14F-4D97-AF65-F5344CB8AC3E}">
        <p14:creationId xmlns:p14="http://schemas.microsoft.com/office/powerpoint/2010/main" val="4015015114"/>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520" y="908720"/>
            <a:ext cx="8640960" cy="1098482"/>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251520" y="2276872"/>
            <a:ext cx="8640960" cy="3821939"/>
          </a:xfrm>
        </p:spPr>
        <p:txBody>
          <a:bodyPr/>
          <a:lstStyle>
            <a:lvl1pPr>
              <a:defRPr>
                <a:solidFill>
                  <a:srgbClr val="078AC5"/>
                </a:solidFill>
              </a:defRPr>
            </a:lvl1pPr>
            <a:lvl2pPr marL="514350" indent="-182880">
              <a:lnSpc>
                <a:spcPct val="100000"/>
              </a:lnSpc>
              <a:spcBef>
                <a:spcPts val="600"/>
              </a:spcBef>
              <a:buClr>
                <a:schemeClr val="accent1"/>
              </a:buClr>
              <a:buFont typeface="Arial" panose="020B0604020202020204" pitchFamily="34" charset="0"/>
              <a:buChar char="•"/>
              <a:defRPr/>
            </a:lvl2pPr>
            <a:lvl3pPr marL="857250" indent="-182880">
              <a:lnSpc>
                <a:spcPct val="100000"/>
              </a:lnSpc>
              <a:spcBef>
                <a:spcPts val="1200"/>
              </a:spcBef>
              <a:buClr>
                <a:schemeClr val="accent1"/>
              </a:buClr>
              <a:buFont typeface="Arial" panose="020B0604020202020204" pitchFamily="34" charset="0"/>
              <a:buChar char="•"/>
              <a:defRPr/>
            </a:lvl3pPr>
            <a:lvl4pPr marL="1200150" indent="-182880">
              <a:lnSpc>
                <a:spcPct val="100000"/>
              </a:lnSpc>
              <a:spcBef>
                <a:spcPts val="1200"/>
              </a:spcBef>
              <a:buClr>
                <a:schemeClr val="accent1"/>
              </a:buClr>
              <a:buFont typeface="Arial" panose="020B0604020202020204" pitchFamily="34" charset="0"/>
              <a:buChar char="•"/>
              <a:defRPr/>
            </a:lvl4pPr>
            <a:lvl5pPr marL="1543050" indent="-182880">
              <a:lnSpc>
                <a:spcPct val="100000"/>
              </a:lnSpc>
              <a:spcBef>
                <a:spcPts val="1200"/>
              </a:spcBef>
              <a:buClr>
                <a:schemeClr val="accent1"/>
              </a:buClr>
              <a:buFont typeface="Arial" panose="020B0604020202020204"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ounded Rectangle 9"/>
          <p:cNvSpPr/>
          <p:nvPr userDrawn="1"/>
        </p:nvSpPr>
        <p:spPr>
          <a:xfrm>
            <a:off x="8820472" y="6525344"/>
            <a:ext cx="216024" cy="21602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indent="0" algn="ctr" defTabSz="914400" rtl="0" eaLnBrk="1" fontAlgn="base" latinLnBrk="0" hangingPunct="1">
              <a:lnSpc>
                <a:spcPct val="100000"/>
              </a:lnSpc>
              <a:spcBef>
                <a:spcPct val="0"/>
              </a:spcBef>
              <a:spcAft>
                <a:spcPct val="0"/>
              </a:spcAft>
              <a:buClrTx/>
              <a:buSzTx/>
              <a:buFontTx/>
              <a:buNone/>
              <a:tabLst/>
              <a:defRPr/>
            </a:pPr>
            <a:fld id="{BD312A47-7E72-4E7E-93A5-46C5674DBF6C}" type="slidenum">
              <a:rPr lang="en-US" sz="1200" smtClean="0"/>
              <a:pPr marL="0" marR="0" indent="0" algn="ctr" defTabSz="914400" rtl="0" eaLnBrk="1" fontAlgn="base" latinLnBrk="0" hangingPunct="1">
                <a:lnSpc>
                  <a:spcPct val="100000"/>
                </a:lnSpc>
                <a:spcBef>
                  <a:spcPct val="0"/>
                </a:spcBef>
                <a:spcAft>
                  <a:spcPct val="0"/>
                </a:spcAft>
                <a:buClrTx/>
                <a:buSzTx/>
                <a:buFontTx/>
                <a:buNone/>
                <a:tabLst/>
                <a:defRPr/>
              </a:pPr>
              <a:t>‹#›</a:t>
            </a:fld>
            <a:endParaRPr lang="en-US" sz="1200" dirty="0" smtClean="0"/>
          </a:p>
        </p:txBody>
      </p:sp>
      <p:cxnSp>
        <p:nvCxnSpPr>
          <p:cNvPr id="5" name="Straight Connector 4"/>
          <p:cNvCxnSpPr/>
          <p:nvPr userDrawn="1"/>
        </p:nvCxnSpPr>
        <p:spPr>
          <a:xfrm flipH="1">
            <a:off x="251520" y="1772816"/>
            <a:ext cx="864096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8176813"/>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124744"/>
            <a:ext cx="7903790" cy="109848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2262831"/>
            <a:ext cx="7903790" cy="390247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896112"/>
          </a:xfrm>
          <a:prstGeom prst="rect">
            <a:avLst/>
          </a:prstGeom>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6381328"/>
            <a:ext cx="9144000" cy="457200"/>
          </a:xfrm>
          <a:prstGeom prst="rect">
            <a:avLst/>
          </a:prstGeom>
        </p:spPr>
      </p:pic>
    </p:spTree>
    <p:extLst>
      <p:ext uri="{BB962C8B-B14F-4D97-AF65-F5344CB8AC3E}">
        <p14:creationId xmlns:p14="http://schemas.microsoft.com/office/powerpoint/2010/main" val="175442507"/>
      </p:ext>
    </p:extLst>
  </p:cSld>
  <p:clrMap bg1="lt1" tx1="dk1" bg2="lt2" tx2="dk2" accent1="accent1" accent2="accent2" accent3="accent3" accent4="accent4" accent5="accent5" accent6="accent6" hlink="hlink" folHlink="folHlink"/>
  <p:sldLayoutIdLst>
    <p:sldLayoutId id="2147483668" r:id="rId1"/>
    <p:sldLayoutId id="2147483669" r:id="rId2"/>
  </p:sldLayoutIdLst>
  <p:transition>
    <p:wipe dir="r"/>
  </p:transition>
  <p:hf hdr="0" ftr="0" dt="0"/>
  <p:txStyles>
    <p:titleStyle>
      <a:lvl1pPr algn="l" defTabSz="685800" rtl="0" eaLnBrk="1" latinLnBrk="0" hangingPunct="1">
        <a:lnSpc>
          <a:spcPct val="90000"/>
        </a:lnSpc>
        <a:spcBef>
          <a:spcPct val="0"/>
        </a:spcBef>
        <a:buNone/>
        <a:defRPr sz="3300" kern="1200">
          <a:solidFill>
            <a:srgbClr val="0091C4"/>
          </a:solidFill>
          <a:latin typeface="+mn-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accent1">
              <a:lumMod val="75000"/>
            </a:schemeClr>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1.png"/><Relationship Id="rId4" Type="http://schemas.openxmlformats.org/officeDocument/2006/relationships/image" Target="../media/image7.pn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3" Type="http://schemas.microsoft.com/office/2007/relationships/hdphoto" Target="../media/hdphoto2.wdp"/><Relationship Id="rId7" Type="http://schemas.microsoft.com/office/2007/relationships/hdphoto" Target="../media/hdphoto4.wdp"/><Relationship Id="rId12" Type="http://schemas.microsoft.com/office/2007/relationships/diagramDrawing" Target="../diagrams/drawing2.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diagramColors" Target="../diagrams/colors2.xml"/><Relationship Id="rId5" Type="http://schemas.microsoft.com/office/2007/relationships/hdphoto" Target="../media/hdphoto3.wdp"/><Relationship Id="rId10" Type="http://schemas.openxmlformats.org/officeDocument/2006/relationships/diagramQuickStyle" Target="../diagrams/quickStyle2.xml"/><Relationship Id="rId4" Type="http://schemas.openxmlformats.org/officeDocument/2006/relationships/image" Target="../media/image18.png"/><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D:\GDrive\01. DU AN MOI\PROJECT\ADMIN\Logo\Swiss logo\LOGO TS - VN-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2269" y="42338"/>
            <a:ext cx="1397684" cy="73753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2" y="764704"/>
            <a:ext cx="9151196" cy="6093296"/>
            <a:chOff x="-2" y="764704"/>
            <a:chExt cx="9151196" cy="6093296"/>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1" y="764704"/>
              <a:ext cx="9139629" cy="14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164" t="30217" r="-75" b="4706"/>
            <a:stretch/>
          </p:blipFill>
          <p:spPr bwMode="auto">
            <a:xfrm>
              <a:off x="4372" y="894606"/>
              <a:ext cx="9146822" cy="5963394"/>
            </a:xfrm>
            <a:prstGeom prst="rect">
              <a:avLst/>
            </a:prstGeom>
            <a:solidFill>
              <a:schemeClr val="bg1"/>
            </a:solidFill>
            <a:ln>
              <a:noFill/>
            </a:ln>
            <a:effectLst/>
          </p:spPr>
        </p:pic>
        <p:sp>
          <p:nvSpPr>
            <p:cNvPr id="8" name="Title 1"/>
            <p:cNvSpPr txBox="1">
              <a:spLocks/>
            </p:cNvSpPr>
            <p:nvPr/>
          </p:nvSpPr>
          <p:spPr>
            <a:xfrm>
              <a:off x="0" y="901663"/>
              <a:ext cx="9144000" cy="5949280"/>
            </a:xfrm>
            <a:prstGeom prst="rect">
              <a:avLst/>
            </a:prstGeom>
            <a:solidFill>
              <a:schemeClr val="bg1">
                <a:alpha val="60000"/>
              </a:schemeClr>
            </a:solidFill>
          </p:spPr>
          <p:txBody>
            <a:bodyPr vert="horz" lIns="457200" tIns="45720" rIns="274320" bIns="45720" rtlCol="0" anchor="ctr">
              <a:normAutofit/>
            </a:bodyPr>
            <a:lstStyle>
              <a:lvl1pPr algn="l" defTabSz="685800" rtl="0" eaLnBrk="1" latinLnBrk="0" hangingPunct="1">
                <a:lnSpc>
                  <a:spcPct val="90000"/>
                </a:lnSpc>
                <a:spcBef>
                  <a:spcPct val="0"/>
                </a:spcBef>
                <a:buNone/>
                <a:defRPr sz="3300" kern="1200">
                  <a:solidFill>
                    <a:srgbClr val="0091C4"/>
                  </a:solidFill>
                  <a:latin typeface="+mn-lt"/>
                  <a:ea typeface="+mj-ea"/>
                  <a:cs typeface="Arial" panose="020B0604020202020204" pitchFamily="34" charset="0"/>
                </a:defRPr>
              </a:lvl1pPr>
            </a:lstStyle>
            <a:p>
              <a:pPr fontAlgn="auto">
                <a:spcAft>
                  <a:spcPts val="0"/>
                </a:spcAft>
              </a:pPr>
              <a:endParaRPr lang="en-US" dirty="0" smtClean="0"/>
            </a:p>
            <a:p>
              <a:pPr fontAlgn="auto">
                <a:spcAft>
                  <a:spcPts val="0"/>
                </a:spcAft>
              </a:pPr>
              <a:endParaRPr lang="en-US" dirty="0"/>
            </a:p>
            <a:p>
              <a:pPr fontAlgn="auto">
                <a:spcAft>
                  <a:spcPts val="0"/>
                </a:spcAft>
              </a:pPr>
              <a:endParaRPr lang="en-US" dirty="0" smtClean="0"/>
            </a:p>
            <a:p>
              <a:pPr fontAlgn="auto">
                <a:spcAft>
                  <a:spcPts val="0"/>
                </a:spcAft>
              </a:pPr>
              <a:endParaRPr lang="en-US" dirty="0" smtClean="0"/>
            </a:p>
            <a:p>
              <a:pPr fontAlgn="auto">
                <a:spcAft>
                  <a:spcPts val="0"/>
                </a:spcAft>
              </a:pPr>
              <a:r>
                <a:rPr lang="en-US" sz="4800" dirty="0"/>
                <a:t>Expansion of the National Business Registration System to new business entities</a:t>
              </a:r>
              <a:br>
                <a:rPr lang="en-US" sz="4800" dirty="0"/>
              </a:br>
              <a:r>
                <a:rPr lang="en-US" sz="4800" dirty="0"/>
                <a:t>(130217)</a:t>
              </a:r>
              <a:endParaRPr lang="en-US" sz="2800" dirty="0" smtClean="0"/>
            </a:p>
            <a:p>
              <a:pPr fontAlgn="auto">
                <a:spcAft>
                  <a:spcPts val="0"/>
                </a:spcAft>
              </a:pPr>
              <a:r>
                <a:rPr lang="en-US" sz="2800" dirty="0"/>
                <a:t>			Vienna, May 2016</a:t>
              </a:r>
            </a:p>
            <a:p>
              <a:pPr fontAlgn="auto">
                <a:spcAft>
                  <a:spcPts val="0"/>
                </a:spcAft>
              </a:pPr>
              <a:endParaRPr lang="en-US" sz="2800" dirty="0" smtClean="0"/>
            </a:p>
            <a:p>
              <a:pPr algn="r" fontAlgn="auto">
                <a:spcAft>
                  <a:spcPts val="0"/>
                </a:spcAft>
              </a:pPr>
              <a:endParaRPr lang="en-US" sz="1100" dirty="0" smtClean="0"/>
            </a:p>
            <a:p>
              <a:pPr algn="r" fontAlgn="auto">
                <a:spcAft>
                  <a:spcPts val="0"/>
                </a:spcAft>
              </a:pPr>
              <a:r>
                <a:rPr lang="en-US" sz="1100" dirty="0" smtClean="0"/>
                <a:t>UNITED NATIONS INDUSTRIAL DEVELOPMENT ORGANIZATION</a:t>
              </a:r>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3004011"/>
              <a:ext cx="136995" cy="3853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7" name="Picture 6" descr="C:\Users\LeNgocThang\AppData\Local\Microsoft\Windows\INetCache\Content.Word\4 logos.jpg"/>
          <p:cNvPicPr/>
          <p:nvPr/>
        </p:nvPicPr>
        <p:blipFill rotWithShape="1">
          <a:blip r:embed="rId6" cstate="print">
            <a:extLst>
              <a:ext uri="{28A0092B-C50C-407E-A947-70E740481C1C}">
                <a14:useLocalDpi xmlns:a14="http://schemas.microsoft.com/office/drawing/2010/main" val="0"/>
              </a:ext>
            </a:extLst>
          </a:blip>
          <a:srcRect r="80763"/>
          <a:stretch/>
        </p:blipFill>
        <p:spPr bwMode="auto">
          <a:xfrm>
            <a:off x="1331640" y="110193"/>
            <a:ext cx="564273" cy="582503"/>
          </a:xfrm>
          <a:prstGeom prst="rect">
            <a:avLst/>
          </a:prstGeom>
          <a:noFill/>
          <a:ln>
            <a:noFill/>
          </a:ln>
        </p:spPr>
      </p:pic>
      <p:pic>
        <p:nvPicPr>
          <p:cNvPr id="10" name="Picture 9" descr="D:\GDrive\01. DU AN MOI\PROJECT\ADMIN\Logo\logo_seco.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72001" y="96976"/>
            <a:ext cx="1847046" cy="616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726055"/>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colorTemperature colorTemp="11200"/>
                    </a14:imgEffect>
                    <a14:imgEffect>
                      <a14:saturation sat="340000"/>
                    </a14:imgEffect>
                    <a14:imgEffect>
                      <a14:brightnessContrast bright="52000" contrast="-60000"/>
                    </a14:imgEffect>
                  </a14:imgLayer>
                </a14:imgProps>
              </a:ext>
              <a:ext uri="{28A0092B-C50C-407E-A947-70E740481C1C}">
                <a14:useLocalDpi xmlns:a14="http://schemas.microsoft.com/office/drawing/2010/main" val="0"/>
              </a:ext>
            </a:extLst>
          </a:blip>
          <a:srcRect l="-208" t="29222" r="208" b="19469"/>
          <a:stretch/>
        </p:blipFill>
        <p:spPr bwMode="auto">
          <a:xfrm>
            <a:off x="4372" y="908720"/>
            <a:ext cx="9139628" cy="594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Grp="1" noChangeArrowheads="1"/>
          </p:cNvSpPr>
          <p:nvPr>
            <p:ph type="title"/>
          </p:nvPr>
        </p:nvSpPr>
        <p:spPr>
          <a:xfrm>
            <a:off x="179512" y="908720"/>
            <a:ext cx="4248472" cy="572642"/>
          </a:xfrm>
        </p:spPr>
        <p:txBody>
          <a:bodyPr>
            <a:normAutofit fontScale="90000"/>
          </a:bodyPr>
          <a:lstStyle/>
          <a:p>
            <a:pPr algn="ctr"/>
            <a:r>
              <a:rPr lang="en-US" sz="3600" b="1" dirty="0">
                <a:solidFill>
                  <a:schemeClr val="tx1"/>
                </a:solidFill>
                <a:effectLst>
                  <a:outerShdw blurRad="38100" dist="38100" dir="2700000" algn="tl">
                    <a:srgbClr val="000000">
                      <a:alpha val="43137"/>
                    </a:srgbClr>
                  </a:outerShdw>
                </a:effectLst>
              </a:rPr>
              <a:t>OUTPUT 8: </a:t>
            </a:r>
            <a:r>
              <a:rPr lang="en-US" sz="3600" b="1" dirty="0" err="1" smtClean="0">
                <a:solidFill>
                  <a:schemeClr val="tx1"/>
                </a:solidFill>
                <a:effectLst>
                  <a:outerShdw blurRad="38100" dist="38100" dir="2700000" algn="tl">
                    <a:srgbClr val="000000">
                      <a:alpha val="43137"/>
                    </a:srgbClr>
                  </a:outerShdw>
                </a:effectLst>
              </a:rPr>
              <a:t>Logframe</a:t>
            </a:r>
            <a:endParaRPr lang="en-US" sz="3000" b="1" dirty="0">
              <a:solidFill>
                <a:schemeClr val="tx1"/>
              </a:solidFill>
            </a:endParaRPr>
          </a:p>
        </p:txBody>
      </p:sp>
      <p:graphicFrame>
        <p:nvGraphicFramePr>
          <p:cNvPr id="16" name="Content Placeholder 9"/>
          <p:cNvGraphicFramePr>
            <a:graphicFrameLocks/>
          </p:cNvGraphicFramePr>
          <p:nvPr>
            <p:extLst>
              <p:ext uri="{D42A27DB-BD31-4B8C-83A1-F6EECF244321}">
                <p14:modId xmlns:p14="http://schemas.microsoft.com/office/powerpoint/2010/main" val="1898558476"/>
              </p:ext>
            </p:extLst>
          </p:nvPr>
        </p:nvGraphicFramePr>
        <p:xfrm>
          <a:off x="-15202" y="1484784"/>
          <a:ext cx="9144001" cy="5472684"/>
        </p:xfrm>
        <a:graphic>
          <a:graphicData uri="http://schemas.openxmlformats.org/drawingml/2006/table">
            <a:tbl>
              <a:tblPr firstRow="1" bandRow="1"/>
              <a:tblGrid>
                <a:gridCol w="5523306"/>
                <a:gridCol w="2016224"/>
                <a:gridCol w="1604471"/>
              </a:tblGrid>
              <a:tr h="899495">
                <a:tc>
                  <a:txBody>
                    <a:bodyPr/>
                    <a:lstStyle>
                      <a:lvl1pPr marL="0" algn="l" defTabSz="685800" rtl="0" eaLnBrk="1" latinLnBrk="0" hangingPunct="1">
                        <a:defRPr sz="1350" b="1" kern="1200">
                          <a:solidFill>
                            <a:schemeClr val="lt1"/>
                          </a:solidFill>
                          <a:latin typeface="Century Gothic" panose="020B0502020202020204"/>
                        </a:defRPr>
                      </a:lvl1pPr>
                      <a:lvl2pPr marL="342900" algn="l" defTabSz="685800" rtl="0" eaLnBrk="1" latinLnBrk="0" hangingPunct="1">
                        <a:defRPr sz="1350" b="1" kern="1200">
                          <a:solidFill>
                            <a:schemeClr val="lt1"/>
                          </a:solidFill>
                          <a:latin typeface="Century Gothic" panose="020B0502020202020204"/>
                        </a:defRPr>
                      </a:lvl2pPr>
                      <a:lvl3pPr marL="685800" algn="l" defTabSz="685800" rtl="0" eaLnBrk="1" latinLnBrk="0" hangingPunct="1">
                        <a:defRPr sz="1350" b="1" kern="1200">
                          <a:solidFill>
                            <a:schemeClr val="lt1"/>
                          </a:solidFill>
                          <a:latin typeface="Century Gothic" panose="020B0502020202020204"/>
                        </a:defRPr>
                      </a:lvl3pPr>
                      <a:lvl4pPr marL="1028700" algn="l" defTabSz="685800" rtl="0" eaLnBrk="1" latinLnBrk="0" hangingPunct="1">
                        <a:defRPr sz="1350" b="1" kern="1200">
                          <a:solidFill>
                            <a:schemeClr val="lt1"/>
                          </a:solidFill>
                          <a:latin typeface="Century Gothic" panose="020B0502020202020204"/>
                        </a:defRPr>
                      </a:lvl4pPr>
                      <a:lvl5pPr marL="1371600" algn="l" defTabSz="685800" rtl="0" eaLnBrk="1" latinLnBrk="0" hangingPunct="1">
                        <a:defRPr sz="1350" b="1" kern="1200">
                          <a:solidFill>
                            <a:schemeClr val="lt1"/>
                          </a:solidFill>
                          <a:latin typeface="Century Gothic" panose="020B0502020202020204"/>
                        </a:defRPr>
                      </a:lvl5pPr>
                      <a:lvl6pPr marL="1714500" algn="l" defTabSz="685800" rtl="0" eaLnBrk="1" latinLnBrk="0" hangingPunct="1">
                        <a:defRPr sz="1350" b="1" kern="1200">
                          <a:solidFill>
                            <a:schemeClr val="lt1"/>
                          </a:solidFill>
                          <a:latin typeface="Century Gothic" panose="020B0502020202020204"/>
                        </a:defRPr>
                      </a:lvl6pPr>
                      <a:lvl7pPr marL="2057400" algn="l" defTabSz="685800" rtl="0" eaLnBrk="1" latinLnBrk="0" hangingPunct="1">
                        <a:defRPr sz="1350" b="1" kern="1200">
                          <a:solidFill>
                            <a:schemeClr val="lt1"/>
                          </a:solidFill>
                          <a:latin typeface="Century Gothic" panose="020B0502020202020204"/>
                        </a:defRPr>
                      </a:lvl7pPr>
                      <a:lvl8pPr marL="2400300" algn="l" defTabSz="685800" rtl="0" eaLnBrk="1" latinLnBrk="0" hangingPunct="1">
                        <a:defRPr sz="1350" b="1" kern="1200">
                          <a:solidFill>
                            <a:schemeClr val="lt1"/>
                          </a:solidFill>
                          <a:latin typeface="Century Gothic" panose="020B0502020202020204"/>
                        </a:defRPr>
                      </a:lvl8pPr>
                      <a:lvl9pPr marL="2743200" algn="l" defTabSz="685800" rtl="0" eaLnBrk="1" latinLnBrk="0" hangingPunct="1">
                        <a:defRPr sz="1350" b="1" kern="1200">
                          <a:solidFill>
                            <a:schemeClr val="lt1"/>
                          </a:solidFill>
                          <a:latin typeface="Century Gothic" panose="020B0502020202020204"/>
                        </a:defRPr>
                      </a:lvl9pPr>
                    </a:lstStyle>
                    <a:p>
                      <a:r>
                        <a:rPr lang="en-GB" sz="1600" b="1" i="0" kern="1200" dirty="0" smtClean="0">
                          <a:solidFill>
                            <a:schemeClr val="tx1"/>
                          </a:solidFill>
                          <a:effectLst/>
                          <a:latin typeface="+mn-lt"/>
                          <a:ea typeface="+mn-ea"/>
                          <a:cs typeface="+mn-cs"/>
                        </a:rPr>
                        <a:t>New Output (Output 8): Single-point-registration cooperating mechanism established for issuing Investment Registration Certificates and Business Registration Certificates to foreign invested enterprises</a:t>
                      </a:r>
                      <a:endParaRPr lang="en-US" sz="1600" i="0" dirty="0">
                        <a:solidFill>
                          <a:schemeClr val="tx1"/>
                        </a:solidFill>
                        <a:latin typeface="+mn-lt"/>
                      </a:endParaRPr>
                    </a:p>
                  </a:txBody>
                  <a:tcP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91C4">
                        <a:alpha val="14000"/>
                      </a:srgbClr>
                    </a:solidFill>
                  </a:tcPr>
                </a:tc>
                <a:tc>
                  <a:txBody>
                    <a:bodyPr/>
                    <a:lstStyle>
                      <a:lvl1pPr marL="0" algn="l" defTabSz="685800" rtl="0" eaLnBrk="1" latinLnBrk="0" hangingPunct="1">
                        <a:defRPr sz="1350" b="1" kern="1200">
                          <a:solidFill>
                            <a:schemeClr val="lt1"/>
                          </a:solidFill>
                          <a:latin typeface="Century Gothic" panose="020B0502020202020204"/>
                        </a:defRPr>
                      </a:lvl1pPr>
                      <a:lvl2pPr marL="342900" algn="l" defTabSz="685800" rtl="0" eaLnBrk="1" latinLnBrk="0" hangingPunct="1">
                        <a:defRPr sz="1350" b="1" kern="1200">
                          <a:solidFill>
                            <a:schemeClr val="lt1"/>
                          </a:solidFill>
                          <a:latin typeface="Century Gothic" panose="020B0502020202020204"/>
                        </a:defRPr>
                      </a:lvl2pPr>
                      <a:lvl3pPr marL="685800" algn="l" defTabSz="685800" rtl="0" eaLnBrk="1" latinLnBrk="0" hangingPunct="1">
                        <a:defRPr sz="1350" b="1" kern="1200">
                          <a:solidFill>
                            <a:schemeClr val="lt1"/>
                          </a:solidFill>
                          <a:latin typeface="Century Gothic" panose="020B0502020202020204"/>
                        </a:defRPr>
                      </a:lvl3pPr>
                      <a:lvl4pPr marL="1028700" algn="l" defTabSz="685800" rtl="0" eaLnBrk="1" latinLnBrk="0" hangingPunct="1">
                        <a:defRPr sz="1350" b="1" kern="1200">
                          <a:solidFill>
                            <a:schemeClr val="lt1"/>
                          </a:solidFill>
                          <a:latin typeface="Century Gothic" panose="020B0502020202020204"/>
                        </a:defRPr>
                      </a:lvl4pPr>
                      <a:lvl5pPr marL="1371600" algn="l" defTabSz="685800" rtl="0" eaLnBrk="1" latinLnBrk="0" hangingPunct="1">
                        <a:defRPr sz="1350" b="1" kern="1200">
                          <a:solidFill>
                            <a:schemeClr val="lt1"/>
                          </a:solidFill>
                          <a:latin typeface="Century Gothic" panose="020B0502020202020204"/>
                        </a:defRPr>
                      </a:lvl5pPr>
                      <a:lvl6pPr marL="1714500" algn="l" defTabSz="685800" rtl="0" eaLnBrk="1" latinLnBrk="0" hangingPunct="1">
                        <a:defRPr sz="1350" b="1" kern="1200">
                          <a:solidFill>
                            <a:schemeClr val="lt1"/>
                          </a:solidFill>
                          <a:latin typeface="Century Gothic" panose="020B0502020202020204"/>
                        </a:defRPr>
                      </a:lvl6pPr>
                      <a:lvl7pPr marL="2057400" algn="l" defTabSz="685800" rtl="0" eaLnBrk="1" latinLnBrk="0" hangingPunct="1">
                        <a:defRPr sz="1350" b="1" kern="1200">
                          <a:solidFill>
                            <a:schemeClr val="lt1"/>
                          </a:solidFill>
                          <a:latin typeface="Century Gothic" panose="020B0502020202020204"/>
                        </a:defRPr>
                      </a:lvl7pPr>
                      <a:lvl8pPr marL="2400300" algn="l" defTabSz="685800" rtl="0" eaLnBrk="1" latinLnBrk="0" hangingPunct="1">
                        <a:defRPr sz="1350" b="1" kern="1200">
                          <a:solidFill>
                            <a:schemeClr val="lt1"/>
                          </a:solidFill>
                          <a:latin typeface="Century Gothic" panose="020B0502020202020204"/>
                        </a:defRPr>
                      </a:lvl8pPr>
                      <a:lvl9pPr marL="2743200" algn="l" defTabSz="685800" rtl="0" eaLnBrk="1" latinLnBrk="0" hangingPunct="1">
                        <a:defRPr sz="1350" b="1" kern="1200">
                          <a:solidFill>
                            <a:schemeClr val="lt1"/>
                          </a:solidFill>
                          <a:latin typeface="Century Gothic" panose="020B0502020202020204"/>
                        </a:defRPr>
                      </a:lvl9pPr>
                    </a:lstStyle>
                    <a:p>
                      <a:r>
                        <a:rPr lang="en-US" sz="1400" dirty="0" smtClean="0">
                          <a:solidFill>
                            <a:schemeClr val="tx1"/>
                          </a:solidFill>
                          <a:latin typeface="+mn-lt"/>
                        </a:rPr>
                        <a:t>Indicators</a:t>
                      </a:r>
                      <a:endParaRPr lang="en-US" sz="1400" dirty="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91C4">
                        <a:alpha val="14000"/>
                      </a:srgbClr>
                    </a:solidFill>
                  </a:tcPr>
                </a:tc>
                <a:tc>
                  <a:txBody>
                    <a:bodyPr/>
                    <a:lstStyle>
                      <a:lvl1pPr marL="0" algn="l" defTabSz="685800" rtl="0" eaLnBrk="1" latinLnBrk="0" hangingPunct="1">
                        <a:defRPr sz="1350" b="1" kern="1200">
                          <a:solidFill>
                            <a:schemeClr val="lt1"/>
                          </a:solidFill>
                          <a:latin typeface="Century Gothic" panose="020B0502020202020204"/>
                        </a:defRPr>
                      </a:lvl1pPr>
                      <a:lvl2pPr marL="342900" algn="l" defTabSz="685800" rtl="0" eaLnBrk="1" latinLnBrk="0" hangingPunct="1">
                        <a:defRPr sz="1350" b="1" kern="1200">
                          <a:solidFill>
                            <a:schemeClr val="lt1"/>
                          </a:solidFill>
                          <a:latin typeface="Century Gothic" panose="020B0502020202020204"/>
                        </a:defRPr>
                      </a:lvl2pPr>
                      <a:lvl3pPr marL="685800" algn="l" defTabSz="685800" rtl="0" eaLnBrk="1" latinLnBrk="0" hangingPunct="1">
                        <a:defRPr sz="1350" b="1" kern="1200">
                          <a:solidFill>
                            <a:schemeClr val="lt1"/>
                          </a:solidFill>
                          <a:latin typeface="Century Gothic" panose="020B0502020202020204"/>
                        </a:defRPr>
                      </a:lvl3pPr>
                      <a:lvl4pPr marL="1028700" algn="l" defTabSz="685800" rtl="0" eaLnBrk="1" latinLnBrk="0" hangingPunct="1">
                        <a:defRPr sz="1350" b="1" kern="1200">
                          <a:solidFill>
                            <a:schemeClr val="lt1"/>
                          </a:solidFill>
                          <a:latin typeface="Century Gothic" panose="020B0502020202020204"/>
                        </a:defRPr>
                      </a:lvl4pPr>
                      <a:lvl5pPr marL="1371600" algn="l" defTabSz="685800" rtl="0" eaLnBrk="1" latinLnBrk="0" hangingPunct="1">
                        <a:defRPr sz="1350" b="1" kern="1200">
                          <a:solidFill>
                            <a:schemeClr val="lt1"/>
                          </a:solidFill>
                          <a:latin typeface="Century Gothic" panose="020B0502020202020204"/>
                        </a:defRPr>
                      </a:lvl5pPr>
                      <a:lvl6pPr marL="1714500" algn="l" defTabSz="685800" rtl="0" eaLnBrk="1" latinLnBrk="0" hangingPunct="1">
                        <a:defRPr sz="1350" b="1" kern="1200">
                          <a:solidFill>
                            <a:schemeClr val="lt1"/>
                          </a:solidFill>
                          <a:latin typeface="Century Gothic" panose="020B0502020202020204"/>
                        </a:defRPr>
                      </a:lvl6pPr>
                      <a:lvl7pPr marL="2057400" algn="l" defTabSz="685800" rtl="0" eaLnBrk="1" latinLnBrk="0" hangingPunct="1">
                        <a:defRPr sz="1350" b="1" kern="1200">
                          <a:solidFill>
                            <a:schemeClr val="lt1"/>
                          </a:solidFill>
                          <a:latin typeface="Century Gothic" panose="020B0502020202020204"/>
                        </a:defRPr>
                      </a:lvl7pPr>
                      <a:lvl8pPr marL="2400300" algn="l" defTabSz="685800" rtl="0" eaLnBrk="1" latinLnBrk="0" hangingPunct="1">
                        <a:defRPr sz="1350" b="1" kern="1200">
                          <a:solidFill>
                            <a:schemeClr val="lt1"/>
                          </a:solidFill>
                          <a:latin typeface="Century Gothic" panose="020B0502020202020204"/>
                        </a:defRPr>
                      </a:lvl8pPr>
                      <a:lvl9pPr marL="2743200" algn="l" defTabSz="685800" rtl="0" eaLnBrk="1" latinLnBrk="0" hangingPunct="1">
                        <a:defRPr sz="1350" b="1" kern="1200">
                          <a:solidFill>
                            <a:schemeClr val="lt1"/>
                          </a:solidFill>
                          <a:latin typeface="Century Gothic" panose="020B0502020202020204"/>
                        </a:defRPr>
                      </a:lvl9pPr>
                    </a:lstStyle>
                    <a:p>
                      <a:r>
                        <a:rPr lang="en-US" sz="1400" dirty="0" smtClean="0">
                          <a:solidFill>
                            <a:schemeClr val="tx1"/>
                          </a:solidFill>
                          <a:latin typeface="+mn-lt"/>
                        </a:rPr>
                        <a:t>Means of verification</a:t>
                      </a:r>
                      <a:endParaRPr lang="en-US" sz="1400" dirty="0">
                        <a:solidFill>
                          <a:schemeClr val="tx1"/>
                        </a:solidFill>
                        <a:latin typeface="+mn-lt"/>
                      </a:endParaRPr>
                    </a:p>
                  </a:txBody>
                  <a:tcP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0091C4">
                        <a:alpha val="14000"/>
                      </a:srgbClr>
                    </a:solidFill>
                  </a:tcPr>
                </a:tc>
              </a:tr>
              <a:tr h="4213073">
                <a:tc>
                  <a:txBody>
                    <a:bodyPr/>
                    <a:lstStyle>
                      <a:lvl1pPr marL="0" algn="l" defTabSz="685800" rtl="0" eaLnBrk="1" latinLnBrk="0" hangingPunct="1">
                        <a:defRPr sz="1350" kern="1200">
                          <a:solidFill>
                            <a:schemeClr val="dk1"/>
                          </a:solidFill>
                          <a:latin typeface="Century Gothic" panose="020B0502020202020204"/>
                        </a:defRPr>
                      </a:lvl1pPr>
                      <a:lvl2pPr marL="342900" algn="l" defTabSz="685800" rtl="0" eaLnBrk="1" latinLnBrk="0" hangingPunct="1">
                        <a:defRPr sz="1350" kern="1200">
                          <a:solidFill>
                            <a:schemeClr val="dk1"/>
                          </a:solidFill>
                          <a:latin typeface="Century Gothic" panose="020B0502020202020204"/>
                        </a:defRPr>
                      </a:lvl2pPr>
                      <a:lvl3pPr marL="685800" algn="l" defTabSz="685800" rtl="0" eaLnBrk="1" latinLnBrk="0" hangingPunct="1">
                        <a:defRPr sz="1350" kern="1200">
                          <a:solidFill>
                            <a:schemeClr val="dk1"/>
                          </a:solidFill>
                          <a:latin typeface="Century Gothic" panose="020B0502020202020204"/>
                        </a:defRPr>
                      </a:lvl3pPr>
                      <a:lvl4pPr marL="1028700" algn="l" defTabSz="685800" rtl="0" eaLnBrk="1" latinLnBrk="0" hangingPunct="1">
                        <a:defRPr sz="1350" kern="1200">
                          <a:solidFill>
                            <a:schemeClr val="dk1"/>
                          </a:solidFill>
                          <a:latin typeface="Century Gothic" panose="020B0502020202020204"/>
                        </a:defRPr>
                      </a:lvl4pPr>
                      <a:lvl5pPr marL="1371600" algn="l" defTabSz="685800" rtl="0" eaLnBrk="1" latinLnBrk="0" hangingPunct="1">
                        <a:defRPr sz="1350" kern="1200">
                          <a:solidFill>
                            <a:schemeClr val="dk1"/>
                          </a:solidFill>
                          <a:latin typeface="Century Gothic" panose="020B0502020202020204"/>
                        </a:defRPr>
                      </a:lvl5pPr>
                      <a:lvl6pPr marL="1714500" algn="l" defTabSz="685800" rtl="0" eaLnBrk="1" latinLnBrk="0" hangingPunct="1">
                        <a:defRPr sz="1350" kern="1200">
                          <a:solidFill>
                            <a:schemeClr val="dk1"/>
                          </a:solidFill>
                          <a:latin typeface="Century Gothic" panose="020B0502020202020204"/>
                        </a:defRPr>
                      </a:lvl6pPr>
                      <a:lvl7pPr marL="2057400" algn="l" defTabSz="685800" rtl="0" eaLnBrk="1" latinLnBrk="0" hangingPunct="1">
                        <a:defRPr sz="1350" kern="1200">
                          <a:solidFill>
                            <a:schemeClr val="dk1"/>
                          </a:solidFill>
                          <a:latin typeface="Century Gothic" panose="020B0502020202020204"/>
                        </a:defRPr>
                      </a:lvl7pPr>
                      <a:lvl8pPr marL="2400300" algn="l" defTabSz="685800" rtl="0" eaLnBrk="1" latinLnBrk="0" hangingPunct="1">
                        <a:defRPr sz="1350" kern="1200">
                          <a:solidFill>
                            <a:schemeClr val="dk1"/>
                          </a:solidFill>
                          <a:latin typeface="Century Gothic" panose="020B0502020202020204"/>
                        </a:defRPr>
                      </a:lvl8pPr>
                      <a:lvl9pPr marL="2743200" algn="l" defTabSz="685800" rtl="0" eaLnBrk="1" latinLnBrk="0" hangingPunct="1">
                        <a:defRPr sz="1350" kern="1200">
                          <a:solidFill>
                            <a:schemeClr val="dk1"/>
                          </a:solidFill>
                          <a:latin typeface="Century Gothic" panose="020B0502020202020204"/>
                        </a:defRPr>
                      </a:lvl9pPr>
                    </a:lstStyle>
                    <a:p>
                      <a:r>
                        <a:rPr lang="en-GB" sz="1490" b="1" i="1" kern="1200" dirty="0" smtClean="0">
                          <a:solidFill>
                            <a:schemeClr val="tx1"/>
                          </a:solidFill>
                          <a:effectLst/>
                          <a:latin typeface="+mn-lt"/>
                          <a:ea typeface="+mn-ea"/>
                          <a:cs typeface="+mn-cs"/>
                        </a:rPr>
                        <a:t>Activity 8.1:</a:t>
                      </a:r>
                      <a:r>
                        <a:rPr lang="en-GB" sz="1490" kern="1200" dirty="0" smtClean="0">
                          <a:solidFill>
                            <a:schemeClr val="tx1"/>
                          </a:solidFill>
                          <a:effectLst/>
                          <a:latin typeface="+mn-lt"/>
                          <a:ea typeface="+mn-ea"/>
                          <a:cs typeface="+mn-cs"/>
                        </a:rPr>
                        <a:t> Establish legal basis for the single-point-registration cooperating mechanism in issuing Business Registration Certificate and Investment Registration Certificate to FIEs.</a:t>
                      </a:r>
                      <a:endParaRPr lang="en-US" sz="1490" kern="1200" dirty="0" smtClean="0">
                        <a:solidFill>
                          <a:schemeClr val="tx1"/>
                        </a:solidFill>
                        <a:effectLst/>
                        <a:latin typeface="+mn-lt"/>
                        <a:ea typeface="+mn-ea"/>
                        <a:cs typeface="+mn-cs"/>
                      </a:endParaRPr>
                    </a:p>
                    <a:p>
                      <a:r>
                        <a:rPr lang="en-GB" sz="1490" b="1" i="1" kern="1200" dirty="0" smtClean="0">
                          <a:solidFill>
                            <a:schemeClr val="tx1"/>
                          </a:solidFill>
                          <a:effectLst/>
                          <a:latin typeface="+mn-lt"/>
                          <a:ea typeface="+mn-ea"/>
                          <a:cs typeface="+mn-cs"/>
                        </a:rPr>
                        <a:t>Activity 8.2:</a:t>
                      </a:r>
                      <a:r>
                        <a:rPr lang="en-GB" sz="1490" kern="1200" dirty="0" smtClean="0">
                          <a:solidFill>
                            <a:schemeClr val="tx1"/>
                          </a:solidFill>
                          <a:effectLst/>
                          <a:latin typeface="+mn-lt"/>
                          <a:ea typeface="+mn-ea"/>
                          <a:cs typeface="+mn-cs"/>
                        </a:rPr>
                        <a:t> Conduct consultative field trips to large provinces to assess the practical situation and a study tour abroad to learn about model of cooperation of similar nature.</a:t>
                      </a:r>
                      <a:r>
                        <a:rPr lang="en-GB" sz="1490" b="1" i="1" kern="1200" dirty="0" smtClean="0">
                          <a:solidFill>
                            <a:schemeClr val="tx1"/>
                          </a:solidFill>
                          <a:effectLst/>
                          <a:latin typeface="+mn-lt"/>
                          <a:ea typeface="+mn-ea"/>
                          <a:cs typeface="+mn-cs"/>
                        </a:rPr>
                        <a:t> </a:t>
                      </a:r>
                      <a:endParaRPr lang="en-US" sz="1490" kern="1200" dirty="0" smtClean="0">
                        <a:solidFill>
                          <a:schemeClr val="tx1"/>
                        </a:solidFill>
                        <a:effectLst/>
                        <a:latin typeface="+mn-lt"/>
                        <a:ea typeface="+mn-ea"/>
                        <a:cs typeface="+mn-cs"/>
                      </a:endParaRPr>
                    </a:p>
                    <a:p>
                      <a:r>
                        <a:rPr lang="en-GB" sz="1490" b="1" i="1" kern="1200" dirty="0" smtClean="0">
                          <a:solidFill>
                            <a:schemeClr val="tx1"/>
                          </a:solidFill>
                          <a:effectLst/>
                          <a:latin typeface="+mn-lt"/>
                          <a:ea typeface="+mn-ea"/>
                          <a:cs typeface="+mn-cs"/>
                        </a:rPr>
                        <a:t>Activity 8.3:</a:t>
                      </a:r>
                      <a:r>
                        <a:rPr lang="en-GB" sz="1490" kern="1200" dirty="0" smtClean="0">
                          <a:solidFill>
                            <a:schemeClr val="tx1"/>
                          </a:solidFill>
                          <a:effectLst/>
                          <a:latin typeface="+mn-lt"/>
                          <a:ea typeface="+mn-ea"/>
                          <a:cs typeface="+mn-cs"/>
                        </a:rPr>
                        <a:t> Organise training courses and capacity building courses for staff of BROs, IRDs and MBIEs on the guiding circular, the upgraded NBRS and service-oriented skills</a:t>
                      </a:r>
                      <a:endParaRPr lang="en-US" sz="1490" kern="1200" dirty="0" smtClean="0">
                        <a:solidFill>
                          <a:schemeClr val="tx1"/>
                        </a:solidFill>
                        <a:effectLst/>
                        <a:latin typeface="+mn-lt"/>
                        <a:ea typeface="+mn-ea"/>
                        <a:cs typeface="+mn-cs"/>
                      </a:endParaRPr>
                    </a:p>
                    <a:p>
                      <a:r>
                        <a:rPr lang="en-GB" sz="1490" b="1" i="1" kern="1200" dirty="0" smtClean="0">
                          <a:solidFill>
                            <a:schemeClr val="tx1"/>
                          </a:solidFill>
                          <a:effectLst/>
                          <a:latin typeface="+mn-lt"/>
                          <a:ea typeface="+mn-ea"/>
                          <a:cs typeface="+mn-cs"/>
                        </a:rPr>
                        <a:t>Activity 8.4:</a:t>
                      </a:r>
                      <a:r>
                        <a:rPr lang="en-GB" sz="1490" kern="1200" dirty="0" smtClean="0">
                          <a:solidFill>
                            <a:schemeClr val="tx1"/>
                          </a:solidFill>
                          <a:effectLst/>
                          <a:latin typeface="+mn-lt"/>
                          <a:ea typeface="+mn-ea"/>
                          <a:cs typeface="+mn-cs"/>
                        </a:rPr>
                        <a:t> Organise seminars to introduce the guiding circular to the foreign business community.</a:t>
                      </a:r>
                      <a:endParaRPr lang="en-US" sz="1490" kern="1200" dirty="0" smtClean="0">
                        <a:solidFill>
                          <a:schemeClr val="tx1"/>
                        </a:solidFill>
                        <a:effectLst/>
                        <a:latin typeface="+mn-lt"/>
                        <a:ea typeface="+mn-ea"/>
                        <a:cs typeface="+mn-cs"/>
                      </a:endParaRPr>
                    </a:p>
                    <a:p>
                      <a:r>
                        <a:rPr lang="en-GB" sz="1490" b="1" i="1" kern="1200" dirty="0" smtClean="0">
                          <a:solidFill>
                            <a:schemeClr val="tx1"/>
                          </a:solidFill>
                          <a:effectLst/>
                          <a:latin typeface="+mn-lt"/>
                          <a:ea typeface="+mn-ea"/>
                          <a:cs typeface="+mn-cs"/>
                        </a:rPr>
                        <a:t>Activity 8.5:</a:t>
                      </a:r>
                      <a:r>
                        <a:rPr lang="en-GB" sz="1490" kern="1200" dirty="0" smtClean="0">
                          <a:solidFill>
                            <a:schemeClr val="tx1"/>
                          </a:solidFill>
                          <a:effectLst/>
                          <a:latin typeface="+mn-lt"/>
                          <a:ea typeface="+mn-ea"/>
                          <a:cs typeface="+mn-cs"/>
                        </a:rPr>
                        <a:t> Support an awareness raising campaign to introduce the guiding circular and benefits of the single-point-registration cooperating mechanism to the foreign and domestic business communities.</a:t>
                      </a:r>
                      <a:endParaRPr lang="en-US" sz="1490" kern="1200" dirty="0" smtClean="0">
                        <a:solidFill>
                          <a:schemeClr val="tx1"/>
                        </a:solidFill>
                        <a:effectLst/>
                        <a:latin typeface="+mn-lt"/>
                        <a:ea typeface="+mn-ea"/>
                        <a:cs typeface="+mn-cs"/>
                      </a:endParaRPr>
                    </a:p>
                    <a:p>
                      <a:r>
                        <a:rPr lang="en-GB" sz="1490" b="1" i="1" kern="1200" dirty="0" smtClean="0">
                          <a:solidFill>
                            <a:schemeClr val="tx1"/>
                          </a:solidFill>
                          <a:effectLst/>
                          <a:latin typeface="+mn-lt"/>
                          <a:ea typeface="+mn-ea"/>
                          <a:cs typeface="+mn-cs"/>
                        </a:rPr>
                        <a:t>Activity 8.6: </a:t>
                      </a:r>
                      <a:r>
                        <a:rPr lang="en-GB" sz="1490" kern="1200" dirty="0" smtClean="0">
                          <a:solidFill>
                            <a:schemeClr val="tx1"/>
                          </a:solidFill>
                          <a:effectLst/>
                          <a:latin typeface="+mn-lt"/>
                          <a:ea typeface="+mn-ea"/>
                          <a:cs typeface="+mn-cs"/>
                        </a:rPr>
                        <a:t>Upgrade the NBRS to accommodate the requirements on the single-point-registration cooperating mechanism between Business Registration Agency and Investment Registration Agency.</a:t>
                      </a:r>
                      <a:endParaRPr lang="en-US" sz="1490" dirty="0">
                        <a:solidFill>
                          <a:schemeClr val="tx1"/>
                        </a:solidFill>
                        <a:latin typeface="+mn-lt"/>
                      </a:endParaRPr>
                    </a:p>
                  </a:txBody>
                  <a:tcP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accent1">
                        <a:lumMod val="50000"/>
                        <a:alpha val="0"/>
                      </a:schemeClr>
                    </a:solidFill>
                  </a:tcPr>
                </a:tc>
                <a:tc>
                  <a:txBody>
                    <a:bodyPr/>
                    <a:lstStyle>
                      <a:lvl1pPr marL="0" algn="l" defTabSz="685800" rtl="0" eaLnBrk="1" latinLnBrk="0" hangingPunct="1">
                        <a:defRPr sz="1350" kern="1200">
                          <a:solidFill>
                            <a:schemeClr val="dk1"/>
                          </a:solidFill>
                          <a:latin typeface="Century Gothic" panose="020B0502020202020204"/>
                        </a:defRPr>
                      </a:lvl1pPr>
                      <a:lvl2pPr marL="342900" algn="l" defTabSz="685800" rtl="0" eaLnBrk="1" latinLnBrk="0" hangingPunct="1">
                        <a:defRPr sz="1350" kern="1200">
                          <a:solidFill>
                            <a:schemeClr val="dk1"/>
                          </a:solidFill>
                          <a:latin typeface="Century Gothic" panose="020B0502020202020204"/>
                        </a:defRPr>
                      </a:lvl2pPr>
                      <a:lvl3pPr marL="685800" algn="l" defTabSz="685800" rtl="0" eaLnBrk="1" latinLnBrk="0" hangingPunct="1">
                        <a:defRPr sz="1350" kern="1200">
                          <a:solidFill>
                            <a:schemeClr val="dk1"/>
                          </a:solidFill>
                          <a:latin typeface="Century Gothic" panose="020B0502020202020204"/>
                        </a:defRPr>
                      </a:lvl3pPr>
                      <a:lvl4pPr marL="1028700" algn="l" defTabSz="685800" rtl="0" eaLnBrk="1" latinLnBrk="0" hangingPunct="1">
                        <a:defRPr sz="1350" kern="1200">
                          <a:solidFill>
                            <a:schemeClr val="dk1"/>
                          </a:solidFill>
                          <a:latin typeface="Century Gothic" panose="020B0502020202020204"/>
                        </a:defRPr>
                      </a:lvl4pPr>
                      <a:lvl5pPr marL="1371600" algn="l" defTabSz="685800" rtl="0" eaLnBrk="1" latinLnBrk="0" hangingPunct="1">
                        <a:defRPr sz="1350" kern="1200">
                          <a:solidFill>
                            <a:schemeClr val="dk1"/>
                          </a:solidFill>
                          <a:latin typeface="Century Gothic" panose="020B0502020202020204"/>
                        </a:defRPr>
                      </a:lvl5pPr>
                      <a:lvl6pPr marL="1714500" algn="l" defTabSz="685800" rtl="0" eaLnBrk="1" latinLnBrk="0" hangingPunct="1">
                        <a:defRPr sz="1350" kern="1200">
                          <a:solidFill>
                            <a:schemeClr val="dk1"/>
                          </a:solidFill>
                          <a:latin typeface="Century Gothic" panose="020B0502020202020204"/>
                        </a:defRPr>
                      </a:lvl6pPr>
                      <a:lvl7pPr marL="2057400" algn="l" defTabSz="685800" rtl="0" eaLnBrk="1" latinLnBrk="0" hangingPunct="1">
                        <a:defRPr sz="1350" kern="1200">
                          <a:solidFill>
                            <a:schemeClr val="dk1"/>
                          </a:solidFill>
                          <a:latin typeface="Century Gothic" panose="020B0502020202020204"/>
                        </a:defRPr>
                      </a:lvl7pPr>
                      <a:lvl8pPr marL="2400300" algn="l" defTabSz="685800" rtl="0" eaLnBrk="1" latinLnBrk="0" hangingPunct="1">
                        <a:defRPr sz="1350" kern="1200">
                          <a:solidFill>
                            <a:schemeClr val="dk1"/>
                          </a:solidFill>
                          <a:latin typeface="Century Gothic" panose="020B0502020202020204"/>
                        </a:defRPr>
                      </a:lvl8pPr>
                      <a:lvl9pPr marL="2743200" algn="l" defTabSz="685800" rtl="0" eaLnBrk="1" latinLnBrk="0" hangingPunct="1">
                        <a:defRPr sz="1350" kern="1200">
                          <a:solidFill>
                            <a:schemeClr val="dk1"/>
                          </a:solidFill>
                          <a:latin typeface="Century Gothic" panose="020B0502020202020204"/>
                        </a:defRPr>
                      </a:lvl9pPr>
                    </a:lstStyle>
                    <a:p>
                      <a:pPr marL="0" algn="l" defTabSz="457200" rtl="0" eaLnBrk="1" latinLnBrk="0" hangingPunct="1"/>
                      <a:r>
                        <a:rPr lang="en-GB" sz="1490" kern="1200" dirty="0" smtClean="0">
                          <a:solidFill>
                            <a:schemeClr val="tx1"/>
                          </a:solidFill>
                          <a:latin typeface="+mn-lt"/>
                          <a:ea typeface="+mn-ea"/>
                          <a:cs typeface="+mn-cs"/>
                        </a:rPr>
                        <a:t>Circular guiding single-point-registration mechanism promulgated</a:t>
                      </a:r>
                      <a:endParaRPr lang="en-US" sz="1490" kern="1200" dirty="0" smtClean="0">
                        <a:solidFill>
                          <a:schemeClr val="tx1"/>
                        </a:solidFill>
                        <a:latin typeface="+mn-lt"/>
                        <a:ea typeface="+mn-ea"/>
                        <a:cs typeface="+mn-cs"/>
                      </a:endParaRPr>
                    </a:p>
                    <a:p>
                      <a:pPr marL="0" algn="l" defTabSz="457200" rtl="0" eaLnBrk="1" latinLnBrk="0" hangingPunct="1"/>
                      <a:r>
                        <a:rPr lang="en-GB" sz="1490" kern="1200" dirty="0" smtClean="0">
                          <a:solidFill>
                            <a:schemeClr val="tx1"/>
                          </a:solidFill>
                          <a:latin typeface="+mn-lt"/>
                          <a:ea typeface="+mn-ea"/>
                          <a:cs typeface="+mn-cs"/>
                        </a:rPr>
                        <a:t>Field trips and study tour conducted</a:t>
                      </a:r>
                      <a:endParaRPr lang="en-US" sz="1490" kern="1200" dirty="0" smtClean="0">
                        <a:solidFill>
                          <a:schemeClr val="tx1"/>
                        </a:solidFill>
                        <a:latin typeface="+mn-lt"/>
                        <a:ea typeface="+mn-ea"/>
                        <a:cs typeface="+mn-cs"/>
                      </a:endParaRPr>
                    </a:p>
                    <a:p>
                      <a:pPr marL="0" algn="l" defTabSz="457200" rtl="0" eaLnBrk="1" latinLnBrk="0" hangingPunct="1"/>
                      <a:r>
                        <a:rPr lang="en-GB" sz="1490" kern="1200" dirty="0" smtClean="0">
                          <a:solidFill>
                            <a:schemeClr val="tx1"/>
                          </a:solidFill>
                          <a:latin typeface="+mn-lt"/>
                          <a:ea typeface="+mn-ea"/>
                          <a:cs typeface="+mn-cs"/>
                        </a:rPr>
                        <a:t>Proportion of trainees evaluating training as satisfactory and useful in their work</a:t>
                      </a:r>
                      <a:endParaRPr lang="en-US" sz="1490" kern="1200" dirty="0" smtClean="0">
                        <a:solidFill>
                          <a:schemeClr val="tx1"/>
                        </a:solidFill>
                        <a:latin typeface="+mn-lt"/>
                        <a:ea typeface="+mn-ea"/>
                        <a:cs typeface="+mn-cs"/>
                      </a:endParaRPr>
                    </a:p>
                    <a:p>
                      <a:pPr marL="0" algn="l" defTabSz="457200" rtl="0" eaLnBrk="1" latinLnBrk="0" hangingPunct="1"/>
                      <a:r>
                        <a:rPr lang="en-GB" sz="1490" kern="1200" dirty="0" smtClean="0">
                          <a:solidFill>
                            <a:schemeClr val="tx1"/>
                          </a:solidFill>
                          <a:latin typeface="+mn-lt"/>
                          <a:ea typeface="+mn-ea"/>
                          <a:cs typeface="+mn-cs"/>
                        </a:rPr>
                        <a:t>Representatives of FIEs, Foreign Business Associations and Chambers participate in the seminars</a:t>
                      </a:r>
                      <a:endParaRPr lang="en-US" sz="1490" kern="1200" dirty="0" smtClean="0">
                        <a:solidFill>
                          <a:schemeClr val="tx1"/>
                        </a:solidFill>
                        <a:latin typeface="+mn-lt"/>
                        <a:ea typeface="+mn-ea"/>
                        <a:cs typeface="+mn-cs"/>
                      </a:endParaRPr>
                    </a:p>
                    <a:p>
                      <a:pPr marL="0" algn="l" defTabSz="457200" rtl="0" eaLnBrk="1" latinLnBrk="0" hangingPunct="1"/>
                      <a:r>
                        <a:rPr lang="en-GB" sz="1490" kern="1200" dirty="0" smtClean="0">
                          <a:solidFill>
                            <a:schemeClr val="tx1"/>
                          </a:solidFill>
                          <a:latin typeface="+mn-lt"/>
                          <a:ea typeface="+mn-ea"/>
                          <a:cs typeface="+mn-cs"/>
                        </a:rPr>
                        <a:t>Awareness raising campaigns conducted </a:t>
                      </a:r>
                      <a:endParaRPr lang="en-US" sz="1490" kern="1200" dirty="0" smtClean="0">
                        <a:solidFill>
                          <a:schemeClr val="tx1"/>
                        </a:solidFill>
                        <a:latin typeface="+mn-lt"/>
                        <a:ea typeface="+mn-ea"/>
                        <a:cs typeface="+mn-cs"/>
                      </a:endParaRPr>
                    </a:p>
                    <a:p>
                      <a:pPr marL="0" algn="l" defTabSz="457200" rtl="0" eaLnBrk="1" latinLnBrk="0" hangingPunct="1"/>
                      <a:r>
                        <a:rPr lang="en-GB" sz="1490" kern="1200" dirty="0" smtClean="0">
                          <a:solidFill>
                            <a:schemeClr val="tx1"/>
                          </a:solidFill>
                          <a:latin typeface="+mn-lt"/>
                          <a:ea typeface="+mn-ea"/>
                          <a:cs typeface="+mn-cs"/>
                        </a:rPr>
                        <a:t>Upgraded NBRS is operational </a:t>
                      </a:r>
                      <a:endParaRPr lang="en-US" sz="149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accent1">
                        <a:lumMod val="50000"/>
                        <a:alpha val="0"/>
                      </a:schemeClr>
                    </a:solidFill>
                  </a:tcPr>
                </a:tc>
                <a:tc>
                  <a:txBody>
                    <a:bodyPr/>
                    <a:lstStyle>
                      <a:lvl1pPr marL="0" algn="l" defTabSz="685800" rtl="0" eaLnBrk="1" latinLnBrk="0" hangingPunct="1">
                        <a:defRPr sz="1350" kern="1200">
                          <a:solidFill>
                            <a:schemeClr val="dk1"/>
                          </a:solidFill>
                          <a:latin typeface="Century Gothic" panose="020B0502020202020204"/>
                        </a:defRPr>
                      </a:lvl1pPr>
                      <a:lvl2pPr marL="342900" algn="l" defTabSz="685800" rtl="0" eaLnBrk="1" latinLnBrk="0" hangingPunct="1">
                        <a:defRPr sz="1350" kern="1200">
                          <a:solidFill>
                            <a:schemeClr val="dk1"/>
                          </a:solidFill>
                          <a:latin typeface="Century Gothic" panose="020B0502020202020204"/>
                        </a:defRPr>
                      </a:lvl2pPr>
                      <a:lvl3pPr marL="685800" algn="l" defTabSz="685800" rtl="0" eaLnBrk="1" latinLnBrk="0" hangingPunct="1">
                        <a:defRPr sz="1350" kern="1200">
                          <a:solidFill>
                            <a:schemeClr val="dk1"/>
                          </a:solidFill>
                          <a:latin typeface="Century Gothic" panose="020B0502020202020204"/>
                        </a:defRPr>
                      </a:lvl3pPr>
                      <a:lvl4pPr marL="1028700" algn="l" defTabSz="685800" rtl="0" eaLnBrk="1" latinLnBrk="0" hangingPunct="1">
                        <a:defRPr sz="1350" kern="1200">
                          <a:solidFill>
                            <a:schemeClr val="dk1"/>
                          </a:solidFill>
                          <a:latin typeface="Century Gothic" panose="020B0502020202020204"/>
                        </a:defRPr>
                      </a:lvl4pPr>
                      <a:lvl5pPr marL="1371600" algn="l" defTabSz="685800" rtl="0" eaLnBrk="1" latinLnBrk="0" hangingPunct="1">
                        <a:defRPr sz="1350" kern="1200">
                          <a:solidFill>
                            <a:schemeClr val="dk1"/>
                          </a:solidFill>
                          <a:latin typeface="Century Gothic" panose="020B0502020202020204"/>
                        </a:defRPr>
                      </a:lvl5pPr>
                      <a:lvl6pPr marL="1714500" algn="l" defTabSz="685800" rtl="0" eaLnBrk="1" latinLnBrk="0" hangingPunct="1">
                        <a:defRPr sz="1350" kern="1200">
                          <a:solidFill>
                            <a:schemeClr val="dk1"/>
                          </a:solidFill>
                          <a:latin typeface="Century Gothic" panose="020B0502020202020204"/>
                        </a:defRPr>
                      </a:lvl6pPr>
                      <a:lvl7pPr marL="2057400" algn="l" defTabSz="685800" rtl="0" eaLnBrk="1" latinLnBrk="0" hangingPunct="1">
                        <a:defRPr sz="1350" kern="1200">
                          <a:solidFill>
                            <a:schemeClr val="dk1"/>
                          </a:solidFill>
                          <a:latin typeface="Century Gothic" panose="020B0502020202020204"/>
                        </a:defRPr>
                      </a:lvl7pPr>
                      <a:lvl8pPr marL="2400300" algn="l" defTabSz="685800" rtl="0" eaLnBrk="1" latinLnBrk="0" hangingPunct="1">
                        <a:defRPr sz="1350" kern="1200">
                          <a:solidFill>
                            <a:schemeClr val="dk1"/>
                          </a:solidFill>
                          <a:latin typeface="Century Gothic" panose="020B0502020202020204"/>
                        </a:defRPr>
                      </a:lvl8pPr>
                      <a:lvl9pPr marL="2743200" algn="l" defTabSz="685800" rtl="0" eaLnBrk="1" latinLnBrk="0" hangingPunct="1">
                        <a:defRPr sz="1350" kern="1200">
                          <a:solidFill>
                            <a:schemeClr val="dk1"/>
                          </a:solidFill>
                          <a:latin typeface="Century Gothic" panose="020B0502020202020204"/>
                        </a:defRPr>
                      </a:lvl9pPr>
                    </a:lstStyle>
                    <a:p>
                      <a:r>
                        <a:rPr lang="en-US" sz="1490" dirty="0" smtClean="0">
                          <a:solidFill>
                            <a:schemeClr val="tx1"/>
                          </a:solidFill>
                          <a:latin typeface="+mn-lt"/>
                        </a:rPr>
                        <a:t>Project files; implementation report, assessment of survey quality by final evaluation</a:t>
                      </a:r>
                      <a:endParaRPr lang="en-US" sz="1490" dirty="0">
                        <a:solidFill>
                          <a:schemeClr val="tx1"/>
                        </a:solidFill>
                        <a:latin typeface="+mn-lt"/>
                      </a:endParaRPr>
                    </a:p>
                  </a:txBody>
                  <a:tcP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accent1">
                        <a:lumMod val="50000"/>
                        <a:alpha val="0"/>
                      </a:schemeClr>
                    </a:solidFill>
                  </a:tcPr>
                </a:tc>
              </a:tr>
            </a:tbl>
          </a:graphicData>
        </a:graphic>
      </p:graphicFrame>
    </p:spTree>
    <p:extLst>
      <p:ext uri="{BB962C8B-B14F-4D97-AF65-F5344CB8AC3E}">
        <p14:creationId xmlns:p14="http://schemas.microsoft.com/office/powerpoint/2010/main" val="870840141"/>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 y="764704"/>
            <a:ext cx="9151196" cy="6093296"/>
            <a:chOff x="-2" y="764704"/>
            <a:chExt cx="9151196" cy="6093296"/>
          </a:xfrm>
        </p:grpSpPr>
        <p:grpSp>
          <p:nvGrpSpPr>
            <p:cNvPr id="4" name="Group 3"/>
            <p:cNvGrpSpPr/>
            <p:nvPr/>
          </p:nvGrpSpPr>
          <p:grpSpPr>
            <a:xfrm>
              <a:off x="0" y="764704"/>
              <a:ext cx="9151194" cy="6093296"/>
              <a:chOff x="0" y="764704"/>
              <a:chExt cx="9151194" cy="6093296"/>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1" y="764704"/>
                <a:ext cx="9139629" cy="14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4164" t="30217" r="-75" b="4706"/>
              <a:stretch/>
            </p:blipFill>
            <p:spPr bwMode="auto">
              <a:xfrm>
                <a:off x="4372" y="894606"/>
                <a:ext cx="9146822" cy="5963394"/>
              </a:xfrm>
              <a:prstGeom prst="rect">
                <a:avLst/>
              </a:prstGeom>
              <a:solidFill>
                <a:schemeClr val="bg1"/>
              </a:solidFill>
              <a:ln>
                <a:noFill/>
              </a:ln>
              <a:effectLst/>
            </p:spPr>
          </p:pic>
          <p:sp>
            <p:nvSpPr>
              <p:cNvPr id="8" name="Title 1"/>
              <p:cNvSpPr txBox="1">
                <a:spLocks/>
              </p:cNvSpPr>
              <p:nvPr/>
            </p:nvSpPr>
            <p:spPr>
              <a:xfrm>
                <a:off x="0" y="901663"/>
                <a:ext cx="9144000" cy="5949280"/>
              </a:xfrm>
              <a:prstGeom prst="rect">
                <a:avLst/>
              </a:prstGeom>
              <a:solidFill>
                <a:schemeClr val="bg1">
                  <a:alpha val="60000"/>
                </a:schemeClr>
              </a:solidFill>
            </p:spPr>
            <p:txBody>
              <a:bodyPr vert="horz" lIns="457200" tIns="45720" rIns="274320" bIns="45720" rtlCol="0" anchor="ctr">
                <a:normAutofit/>
              </a:bodyPr>
              <a:lstStyle>
                <a:lvl1pPr algn="l" defTabSz="685800" rtl="0" eaLnBrk="1" latinLnBrk="0" hangingPunct="1">
                  <a:lnSpc>
                    <a:spcPct val="90000"/>
                  </a:lnSpc>
                  <a:spcBef>
                    <a:spcPct val="0"/>
                  </a:spcBef>
                  <a:buNone/>
                  <a:defRPr sz="3300" kern="1200">
                    <a:solidFill>
                      <a:srgbClr val="0091C4"/>
                    </a:solidFill>
                    <a:latin typeface="+mn-lt"/>
                    <a:ea typeface="+mj-ea"/>
                    <a:cs typeface="Arial" panose="020B0604020202020204" pitchFamily="34" charset="0"/>
                  </a:defRPr>
                </a:lvl1pPr>
              </a:lstStyle>
              <a:p>
                <a:pPr fontAlgn="auto">
                  <a:spcAft>
                    <a:spcPts val="0"/>
                  </a:spcAft>
                </a:pPr>
                <a:endParaRPr lang="en-US" dirty="0" smtClean="0"/>
              </a:p>
              <a:p>
                <a:pPr fontAlgn="auto">
                  <a:spcAft>
                    <a:spcPts val="0"/>
                  </a:spcAft>
                </a:pPr>
                <a:endParaRPr lang="en-US" dirty="0"/>
              </a:p>
              <a:p>
                <a:pPr fontAlgn="auto">
                  <a:spcAft>
                    <a:spcPts val="0"/>
                  </a:spcAft>
                </a:pPr>
                <a:endParaRPr lang="en-US" dirty="0" smtClean="0"/>
              </a:p>
              <a:p>
                <a:pPr fontAlgn="auto">
                  <a:spcAft>
                    <a:spcPts val="0"/>
                  </a:spcAft>
                </a:pPr>
                <a:endParaRPr lang="en-US" dirty="0" smtClean="0"/>
              </a:p>
              <a:p>
                <a:pPr fontAlgn="auto">
                  <a:spcAft>
                    <a:spcPts val="0"/>
                  </a:spcAft>
                </a:pPr>
                <a:endParaRPr lang="en-US" sz="4800" dirty="0" smtClean="0"/>
              </a:p>
              <a:p>
                <a:pPr fontAlgn="auto">
                  <a:spcAft>
                    <a:spcPts val="0"/>
                  </a:spcAft>
                </a:pPr>
                <a:endParaRPr lang="en-US" sz="4800" dirty="0"/>
              </a:p>
              <a:p>
                <a:pPr fontAlgn="auto">
                  <a:spcAft>
                    <a:spcPts val="0"/>
                  </a:spcAft>
                </a:pPr>
                <a:endParaRPr lang="en-US" sz="4800" dirty="0" smtClean="0"/>
              </a:p>
              <a:p>
                <a:pPr fontAlgn="auto">
                  <a:spcAft>
                    <a:spcPts val="0"/>
                  </a:spcAft>
                </a:pPr>
                <a:r>
                  <a:rPr lang="en-US" sz="4800" dirty="0" smtClean="0"/>
                  <a:t>THANK YOU</a:t>
                </a:r>
              </a:p>
              <a:p>
                <a:pPr fontAlgn="auto">
                  <a:spcAft>
                    <a:spcPts val="0"/>
                  </a:spcAft>
                </a:pPr>
                <a:endParaRPr lang="en-US" sz="2800" dirty="0" smtClean="0"/>
              </a:p>
              <a:p>
                <a:pPr fontAlgn="auto">
                  <a:spcAft>
                    <a:spcPts val="0"/>
                  </a:spcAft>
                </a:pPr>
                <a:endParaRPr lang="en-US" sz="2800" dirty="0" smtClean="0"/>
              </a:p>
              <a:p>
                <a:pPr algn="r" fontAlgn="auto">
                  <a:spcAft>
                    <a:spcPts val="0"/>
                  </a:spcAft>
                </a:pPr>
                <a:endParaRPr lang="en-US" sz="1100" dirty="0" smtClean="0"/>
              </a:p>
              <a:p>
                <a:pPr algn="r" fontAlgn="auto">
                  <a:spcAft>
                    <a:spcPts val="0"/>
                  </a:spcAft>
                </a:pPr>
                <a:r>
                  <a:rPr lang="en-US" sz="1100" dirty="0" smtClean="0"/>
                  <a:t>UNITED NATIONS INDUSTRIAL DEVELOPMENT ORGANIZATION</a:t>
                </a:r>
              </a:p>
            </p:txBody>
          </p:sp>
        </p:gr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 y="3004011"/>
              <a:ext cx="136995" cy="3853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00428198"/>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4" y="764704"/>
            <a:ext cx="9144004" cy="6093296"/>
            <a:chOff x="-4" y="764704"/>
            <a:chExt cx="9144004" cy="6093296"/>
          </a:xfrm>
        </p:grpSpPr>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744" b="42557"/>
            <a:stretch/>
          </p:blipFill>
          <p:spPr bwMode="auto">
            <a:xfrm>
              <a:off x="-2" y="887104"/>
              <a:ext cx="9144000" cy="5970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1" y="764704"/>
              <a:ext cx="9139629" cy="14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4" y="908720"/>
              <a:ext cx="9144002" cy="5949280"/>
            </a:xfrm>
            <a:prstGeom prst="rect">
              <a:avLst/>
            </a:prstGeom>
            <a:solidFill>
              <a:schemeClr val="bg1">
                <a:alpha val="60000"/>
              </a:schemeClr>
            </a:solidFill>
          </p:spPr>
          <p:txBody>
            <a:bodyPr vert="horz" lIns="457200" tIns="45720" rIns="274320" bIns="45720" rtlCol="0" anchor="ctr">
              <a:normAutofit/>
            </a:bodyPr>
            <a:lstStyle>
              <a:lvl1pPr algn="l" defTabSz="685800" rtl="0" eaLnBrk="1" latinLnBrk="0" hangingPunct="1">
                <a:lnSpc>
                  <a:spcPct val="90000"/>
                </a:lnSpc>
                <a:spcBef>
                  <a:spcPct val="0"/>
                </a:spcBef>
                <a:buNone/>
                <a:defRPr sz="3300" kern="1200">
                  <a:solidFill>
                    <a:srgbClr val="0091C4"/>
                  </a:solidFill>
                  <a:latin typeface="+mn-lt"/>
                  <a:ea typeface="+mj-ea"/>
                  <a:cs typeface="Arial" panose="020B0604020202020204" pitchFamily="34" charset="0"/>
                </a:defRPr>
              </a:lvl1pPr>
            </a:lstStyle>
            <a:p>
              <a:pPr fontAlgn="auto">
                <a:spcAft>
                  <a:spcPts val="0"/>
                </a:spcAft>
              </a:pPr>
              <a:endParaRPr lang="en-US" dirty="0" smtClean="0"/>
            </a:p>
            <a:p>
              <a:pPr fontAlgn="auto">
                <a:spcAft>
                  <a:spcPts val="0"/>
                </a:spcAft>
              </a:pPr>
              <a:endParaRPr lang="en-US" dirty="0"/>
            </a:p>
            <a:p>
              <a:pPr fontAlgn="auto">
                <a:spcAft>
                  <a:spcPts val="0"/>
                </a:spcAft>
              </a:pPr>
              <a:endParaRPr lang="en-US" dirty="0" smtClean="0"/>
            </a:p>
            <a:p>
              <a:pPr fontAlgn="auto">
                <a:spcAft>
                  <a:spcPts val="0"/>
                </a:spcAft>
              </a:pPr>
              <a:endParaRPr lang="en-US" dirty="0" smtClean="0"/>
            </a:p>
            <a:p>
              <a:pPr fontAlgn="auto">
                <a:spcAft>
                  <a:spcPts val="0"/>
                </a:spcAft>
              </a:pPr>
              <a:endParaRPr lang="en-US" sz="2800" dirty="0" smtClean="0"/>
            </a:p>
            <a:p>
              <a:pPr fontAlgn="auto">
                <a:spcAft>
                  <a:spcPts val="0"/>
                </a:spcAft>
              </a:pPr>
              <a:endParaRPr lang="en-US" sz="2800" dirty="0"/>
            </a:p>
            <a:p>
              <a:pPr fontAlgn="auto">
                <a:spcAft>
                  <a:spcPts val="0"/>
                </a:spcAft>
              </a:pPr>
              <a:endParaRPr lang="en-US" sz="2800" dirty="0" smtClean="0"/>
            </a:p>
            <a:p>
              <a:pPr fontAlgn="auto">
                <a:spcAft>
                  <a:spcPts val="0"/>
                </a:spcAft>
              </a:pPr>
              <a:endParaRPr lang="en-US" sz="2800" dirty="0"/>
            </a:p>
            <a:p>
              <a:pPr fontAlgn="auto">
                <a:spcAft>
                  <a:spcPts val="0"/>
                </a:spcAft>
              </a:pPr>
              <a:endParaRPr lang="en-US" sz="1100" dirty="0" smtClean="0"/>
            </a:p>
          </p:txBody>
        </p:sp>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 y="3004011"/>
              <a:ext cx="136995" cy="3853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7" name="Diagram 6"/>
          <p:cNvGraphicFramePr/>
          <p:nvPr>
            <p:extLst>
              <p:ext uri="{D42A27DB-BD31-4B8C-83A1-F6EECF244321}">
                <p14:modId xmlns:p14="http://schemas.microsoft.com/office/powerpoint/2010/main" val="153594055"/>
              </p:ext>
            </p:extLst>
          </p:nvPr>
        </p:nvGraphicFramePr>
        <p:xfrm>
          <a:off x="4788024" y="1700808"/>
          <a:ext cx="3962400" cy="3962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itle 2"/>
          <p:cNvSpPr txBox="1">
            <a:spLocks/>
          </p:cNvSpPr>
          <p:nvPr/>
        </p:nvSpPr>
        <p:spPr>
          <a:xfrm>
            <a:off x="1945201" y="624110"/>
            <a:ext cx="6589199" cy="1280890"/>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rgbClr val="0091C4"/>
                </a:solidFill>
                <a:latin typeface="+mn-lt"/>
                <a:ea typeface="+mj-ea"/>
                <a:cs typeface="Arial" panose="020B0604020202020204" pitchFamily="34" charset="0"/>
              </a:defRPr>
            </a:lvl1pPr>
          </a:lstStyle>
          <a:p>
            <a:pPr fontAlgn="auto">
              <a:spcAft>
                <a:spcPts val="0"/>
              </a:spcAft>
            </a:pPr>
            <a:r>
              <a:rPr lang="en-US" b="1" smtClean="0">
                <a:cs typeface="Times New Roman" panose="02020603050405020304" pitchFamily="18" charset="0"/>
              </a:rPr>
              <a:t>OUTLINE</a:t>
            </a:r>
            <a:endParaRPr lang="en-US" b="1" dirty="0">
              <a:cs typeface="Times New Roman" panose="02020603050405020304" pitchFamily="18" charset="0"/>
            </a:endParaRPr>
          </a:p>
        </p:txBody>
      </p:sp>
      <p:pic>
        <p:nvPicPr>
          <p:cNvPr id="1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3568" y="1988838"/>
            <a:ext cx="4104456" cy="3352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2683961"/>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2"/>
          <p:cNvSpPr>
            <a:spLocks noGrp="1" noChangeArrowheads="1"/>
          </p:cNvSpPr>
          <p:nvPr>
            <p:ph type="title"/>
          </p:nvPr>
        </p:nvSpPr>
        <p:spPr>
          <a:xfrm>
            <a:off x="1691680" y="668236"/>
            <a:ext cx="6336704" cy="1004691"/>
          </a:xfrm>
        </p:spPr>
        <p:txBody>
          <a:bodyPr>
            <a:normAutofit/>
          </a:bodyPr>
          <a:lstStyle/>
          <a:p>
            <a:pPr algn="ctr"/>
            <a:r>
              <a:rPr lang="en-US" sz="3000" b="1" dirty="0" smtClean="0"/>
              <a:t>ECONOMIC </a:t>
            </a:r>
            <a:r>
              <a:rPr lang="en-US" sz="3000" b="1" dirty="0"/>
              <a:t>REFORM BACKGROUND</a:t>
            </a:r>
          </a:p>
        </p:txBody>
      </p:sp>
      <p:sp>
        <p:nvSpPr>
          <p:cNvPr id="43" name="Content Placeholder 2"/>
          <p:cNvSpPr>
            <a:spLocks noGrp="1"/>
          </p:cNvSpPr>
          <p:nvPr>
            <p:ph idx="1"/>
          </p:nvPr>
        </p:nvSpPr>
        <p:spPr>
          <a:xfrm>
            <a:off x="1691680" y="1850504"/>
            <a:ext cx="7056784" cy="2226568"/>
          </a:xfrm>
        </p:spPr>
        <p:txBody>
          <a:bodyPr>
            <a:normAutofit/>
          </a:bodyPr>
          <a:lstStyle/>
          <a:p>
            <a:pPr algn="just">
              <a:buFontTx/>
              <a:buChar char="-"/>
            </a:pPr>
            <a:r>
              <a:rPr lang="en-GB" sz="2400" dirty="0" smtClean="0">
                <a:solidFill>
                  <a:schemeClr val="tx2">
                    <a:lumMod val="75000"/>
                  </a:schemeClr>
                </a:solidFill>
                <a:latin typeface="+mj-lt"/>
                <a:sym typeface="Wingdings" pitchFamily="2" charset="2"/>
              </a:rPr>
              <a:t>Comprehensive economic reform (“Doi Moi” or “Renovation”) </a:t>
            </a:r>
            <a:r>
              <a:rPr lang="en-GB" sz="2400" dirty="0">
                <a:solidFill>
                  <a:schemeClr val="tx2">
                    <a:lumMod val="75000"/>
                  </a:schemeClr>
                </a:solidFill>
                <a:latin typeface="+mj-lt"/>
                <a:sym typeface="Wingdings" pitchFamily="2" charset="2"/>
              </a:rPr>
              <a:t>launched in 1986 and implemented systematically from 1989: </a:t>
            </a:r>
            <a:r>
              <a:rPr lang="en-GB" sz="2400" dirty="0" smtClean="0">
                <a:solidFill>
                  <a:schemeClr val="tx2">
                    <a:lumMod val="75000"/>
                  </a:schemeClr>
                </a:solidFill>
                <a:latin typeface="+mj-lt"/>
                <a:sym typeface="Wingdings" pitchFamily="2" charset="2"/>
              </a:rPr>
              <a:t> closed &amp; centrally planned economy (Stated-owned enterprises) </a:t>
            </a:r>
            <a:r>
              <a:rPr lang="en-GB" sz="2400" dirty="0">
                <a:solidFill>
                  <a:schemeClr val="tx2">
                    <a:lumMod val="75000"/>
                  </a:schemeClr>
                </a:solidFill>
                <a:latin typeface="+mj-lt"/>
                <a:sym typeface="Wingdings" pitchFamily="2" charset="2"/>
              </a:rPr>
              <a:t> </a:t>
            </a:r>
            <a:r>
              <a:rPr lang="en-GB" sz="2400" dirty="0" smtClean="0">
                <a:solidFill>
                  <a:schemeClr val="tx2">
                    <a:lumMod val="75000"/>
                  </a:schemeClr>
                </a:solidFill>
                <a:latin typeface="+mj-lt"/>
                <a:sym typeface="Wingdings" pitchFamily="2" charset="2"/>
              </a:rPr>
              <a:t>socialist-oriented market economy: Private sector development and</a:t>
            </a:r>
            <a:r>
              <a:rPr lang="en-GB" sz="2400" dirty="0">
                <a:solidFill>
                  <a:schemeClr val="tx2">
                    <a:lumMod val="75000"/>
                  </a:schemeClr>
                </a:solidFill>
                <a:latin typeface="+mj-lt"/>
                <a:sym typeface="Wingdings" pitchFamily="2" charset="2"/>
              </a:rPr>
              <a:t> </a:t>
            </a:r>
            <a:r>
              <a:rPr lang="en-US" sz="2400" dirty="0" smtClean="0">
                <a:solidFill>
                  <a:schemeClr val="tx2">
                    <a:lumMod val="75000"/>
                  </a:schemeClr>
                </a:solidFill>
                <a:latin typeface="+mj-lt"/>
              </a:rPr>
              <a:t>business environment reform  (BER)</a:t>
            </a:r>
          </a:p>
          <a:p>
            <a:pPr marL="0" indent="0">
              <a:buNone/>
            </a:pPr>
            <a:endParaRPr lang="en-US" dirty="0">
              <a:latin typeface="+mj-lt"/>
            </a:endParaRPr>
          </a:p>
        </p:txBody>
      </p:sp>
      <p:pic>
        <p:nvPicPr>
          <p:cNvPr id="44" name="Picture 2" descr="C:\Users\hadt.DKKD\Desktop\PP Template\PP Template\Vietnam-econom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1587" y="3862855"/>
            <a:ext cx="3799420" cy="25184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5" name="Content Placeholder 2"/>
          <p:cNvSpPr txBox="1">
            <a:spLocks/>
          </p:cNvSpPr>
          <p:nvPr/>
        </p:nvSpPr>
        <p:spPr>
          <a:xfrm>
            <a:off x="1619672" y="4113979"/>
            <a:ext cx="3456384" cy="201622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fontAlgn="auto">
              <a:buFontTx/>
              <a:buChar char="-"/>
            </a:pPr>
            <a:r>
              <a:rPr lang="en-US" sz="2400" dirty="0" smtClean="0">
                <a:solidFill>
                  <a:schemeClr val="tx2">
                    <a:lumMod val="75000"/>
                  </a:schemeClr>
                </a:solidFill>
                <a:latin typeface="+mj-lt"/>
              </a:rPr>
              <a:t>Business registration reform (BRR) as a key pillar of BER: start-up willingness increased; entry barriers reduced</a:t>
            </a:r>
          </a:p>
          <a:p>
            <a:pPr marL="0" indent="0" fontAlgn="auto">
              <a:buFont typeface="Wingdings 3" charset="2"/>
              <a:buNone/>
            </a:pPr>
            <a:endParaRPr lang="en-US" dirty="0">
              <a:latin typeface="+mj-lt"/>
            </a:endParaRPr>
          </a:p>
        </p:txBody>
      </p:sp>
      <p:pic>
        <p:nvPicPr>
          <p:cNvPr id="46" name="Picture 4" descr="https://cdn0.iconfinder.com/data/icons/IS_CMS/256/tool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2642147"/>
            <a:ext cx="1290909" cy="1290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504817"/>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p:cNvGrpSpPr/>
          <p:nvPr/>
        </p:nvGrpSpPr>
        <p:grpSpPr>
          <a:xfrm>
            <a:off x="-4" y="764704"/>
            <a:ext cx="9144004" cy="6093296"/>
            <a:chOff x="-4" y="764704"/>
            <a:chExt cx="9144004" cy="6093296"/>
          </a:xfrm>
        </p:grpSpPr>
        <p:pic>
          <p:nvPicPr>
            <p:cNvPr id="55" name="Picture 54"/>
            <p:cNvPicPr>
              <a:picLocks noChangeAspect="1" noChangeArrowheads="1"/>
            </p:cNvPicPr>
            <p:nvPr/>
          </p:nvPicPr>
          <p:blipFill rotWithShape="1">
            <a:blip r:embed="rId2">
              <a:extLst>
                <a:ext uri="{28A0092B-C50C-407E-A947-70E740481C1C}">
                  <a14:useLocalDpi xmlns:a14="http://schemas.microsoft.com/office/drawing/2010/main" val="0"/>
                </a:ext>
              </a:extLst>
            </a:blip>
            <a:srcRect t="11744" b="42557"/>
            <a:stretch/>
          </p:blipFill>
          <p:spPr bwMode="auto">
            <a:xfrm>
              <a:off x="-2" y="887104"/>
              <a:ext cx="9144000" cy="5970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1" y="764704"/>
              <a:ext cx="9139629" cy="14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Title 1"/>
            <p:cNvSpPr txBox="1">
              <a:spLocks/>
            </p:cNvSpPr>
            <p:nvPr/>
          </p:nvSpPr>
          <p:spPr>
            <a:xfrm>
              <a:off x="-4" y="908720"/>
              <a:ext cx="9144002" cy="5949280"/>
            </a:xfrm>
            <a:prstGeom prst="rect">
              <a:avLst/>
            </a:prstGeom>
            <a:solidFill>
              <a:schemeClr val="bg1">
                <a:alpha val="60000"/>
              </a:schemeClr>
            </a:solidFill>
          </p:spPr>
          <p:txBody>
            <a:bodyPr vert="horz" lIns="457200" tIns="45720" rIns="274320" bIns="45720" rtlCol="0" anchor="ctr">
              <a:normAutofit/>
            </a:bodyPr>
            <a:lstStyle>
              <a:lvl1pPr algn="l" defTabSz="685800" rtl="0" eaLnBrk="1" latinLnBrk="0" hangingPunct="1">
                <a:lnSpc>
                  <a:spcPct val="90000"/>
                </a:lnSpc>
                <a:spcBef>
                  <a:spcPct val="0"/>
                </a:spcBef>
                <a:buNone/>
                <a:defRPr sz="3300" kern="1200">
                  <a:solidFill>
                    <a:srgbClr val="0091C4"/>
                  </a:solidFill>
                  <a:latin typeface="+mn-lt"/>
                  <a:ea typeface="+mj-ea"/>
                  <a:cs typeface="Arial" panose="020B0604020202020204" pitchFamily="34" charset="0"/>
                </a:defRPr>
              </a:lvl1pPr>
            </a:lstStyle>
            <a:p>
              <a:pPr fontAlgn="auto">
                <a:spcAft>
                  <a:spcPts val="0"/>
                </a:spcAft>
              </a:pPr>
              <a:endParaRPr lang="en-US" dirty="0" smtClean="0"/>
            </a:p>
            <a:p>
              <a:pPr fontAlgn="auto">
                <a:spcAft>
                  <a:spcPts val="0"/>
                </a:spcAft>
              </a:pPr>
              <a:endParaRPr lang="en-US" dirty="0"/>
            </a:p>
            <a:p>
              <a:pPr fontAlgn="auto">
                <a:spcAft>
                  <a:spcPts val="0"/>
                </a:spcAft>
              </a:pPr>
              <a:endParaRPr lang="en-US" dirty="0" smtClean="0"/>
            </a:p>
            <a:p>
              <a:pPr fontAlgn="auto">
                <a:spcAft>
                  <a:spcPts val="0"/>
                </a:spcAft>
              </a:pPr>
              <a:endParaRPr lang="en-US" dirty="0" smtClean="0"/>
            </a:p>
            <a:p>
              <a:pPr fontAlgn="auto">
                <a:spcAft>
                  <a:spcPts val="0"/>
                </a:spcAft>
              </a:pPr>
              <a:endParaRPr lang="en-US" sz="2800" dirty="0" smtClean="0"/>
            </a:p>
            <a:p>
              <a:pPr fontAlgn="auto">
                <a:spcAft>
                  <a:spcPts val="0"/>
                </a:spcAft>
              </a:pPr>
              <a:endParaRPr lang="en-US" sz="2800" dirty="0"/>
            </a:p>
            <a:p>
              <a:pPr fontAlgn="auto">
                <a:spcAft>
                  <a:spcPts val="0"/>
                </a:spcAft>
              </a:pPr>
              <a:endParaRPr lang="en-US" sz="2800" dirty="0" smtClean="0"/>
            </a:p>
            <a:p>
              <a:pPr fontAlgn="auto">
                <a:spcAft>
                  <a:spcPts val="0"/>
                </a:spcAft>
              </a:pPr>
              <a:endParaRPr lang="en-US" sz="2800" dirty="0"/>
            </a:p>
            <a:p>
              <a:pPr fontAlgn="auto">
                <a:spcAft>
                  <a:spcPts val="0"/>
                </a:spcAft>
              </a:pPr>
              <a:endParaRPr lang="en-US" sz="1100" dirty="0" smtClean="0"/>
            </a:p>
          </p:txBody>
        </p:sp>
        <p:pic>
          <p:nvPicPr>
            <p:cNvPr id="58" name="Picture 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 y="3004011"/>
              <a:ext cx="136995" cy="3853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Rectangle 2"/>
          <p:cNvSpPr>
            <a:spLocks noGrp="1" noChangeArrowheads="1"/>
          </p:cNvSpPr>
          <p:nvPr>
            <p:ph type="title"/>
          </p:nvPr>
        </p:nvSpPr>
        <p:spPr>
          <a:xfrm>
            <a:off x="827584" y="448393"/>
            <a:ext cx="7056057" cy="1280890"/>
          </a:xfrm>
        </p:spPr>
        <p:txBody>
          <a:bodyPr>
            <a:normAutofit/>
          </a:bodyPr>
          <a:lstStyle/>
          <a:p>
            <a:pPr algn="ctr"/>
            <a:r>
              <a:rPr lang="en-US" sz="3000" b="1" dirty="0" smtClean="0"/>
              <a:t>BUSINESS REGISTRATION REFORM</a:t>
            </a:r>
            <a:endParaRPr lang="en-US" sz="3000" b="1" dirty="0"/>
          </a:p>
        </p:txBody>
      </p:sp>
      <p:grpSp>
        <p:nvGrpSpPr>
          <p:cNvPr id="30" name="Group 29"/>
          <p:cNvGrpSpPr/>
          <p:nvPr/>
        </p:nvGrpSpPr>
        <p:grpSpPr>
          <a:xfrm>
            <a:off x="405572" y="1844824"/>
            <a:ext cx="8558916" cy="4910294"/>
            <a:chOff x="431938" y="1391997"/>
            <a:chExt cx="8307609" cy="4533855"/>
          </a:xfrm>
        </p:grpSpPr>
        <p:grpSp>
          <p:nvGrpSpPr>
            <p:cNvPr id="31" name="Group 30"/>
            <p:cNvGrpSpPr/>
            <p:nvPr/>
          </p:nvGrpSpPr>
          <p:grpSpPr>
            <a:xfrm>
              <a:off x="2721342" y="1808796"/>
              <a:ext cx="2704252" cy="2517048"/>
              <a:chOff x="2447764" y="1412776"/>
              <a:chExt cx="3528392" cy="3384376"/>
            </a:xfrm>
          </p:grpSpPr>
          <p:sp>
            <p:nvSpPr>
              <p:cNvPr id="52" name="Oval 51"/>
              <p:cNvSpPr/>
              <p:nvPr/>
            </p:nvSpPr>
            <p:spPr>
              <a:xfrm>
                <a:off x="2447764" y="1412776"/>
                <a:ext cx="3528392" cy="3384376"/>
              </a:xfrm>
              <a:prstGeom prst="ellipse">
                <a:avLst/>
              </a:prstGeom>
              <a:solidFill>
                <a:schemeClr val="bg1"/>
              </a:solidFill>
              <a:ln w="127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p:cNvSpPr/>
              <p:nvPr/>
            </p:nvSpPr>
            <p:spPr>
              <a:xfrm>
                <a:off x="2671416" y="1660413"/>
                <a:ext cx="3147923" cy="293746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Business Registration Reform</a:t>
                </a:r>
              </a:p>
              <a:p>
                <a:pPr algn="ctr"/>
                <a:r>
                  <a:rPr lang="en-US" b="1" dirty="0" smtClean="0">
                    <a:solidFill>
                      <a:schemeClr val="tx1"/>
                    </a:solidFill>
                  </a:rPr>
                  <a:t>Programme</a:t>
                </a:r>
                <a:endParaRPr lang="en-US" b="1" dirty="0">
                  <a:solidFill>
                    <a:schemeClr val="tx1"/>
                  </a:solidFill>
                </a:endParaRPr>
              </a:p>
            </p:txBody>
          </p:sp>
        </p:grpSp>
        <p:sp>
          <p:nvSpPr>
            <p:cNvPr id="32" name="Flowchart: Terminator 8"/>
            <p:cNvSpPr/>
            <p:nvPr/>
          </p:nvSpPr>
          <p:spPr>
            <a:xfrm>
              <a:off x="634614" y="1391997"/>
              <a:ext cx="2398378" cy="51642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100000">
                  <a:schemeClr val="accent1">
                    <a:tint val="44500"/>
                    <a:satMod val="160000"/>
                  </a:schemeClr>
                </a:gs>
                <a:gs pos="100000">
                  <a:srgbClr val="00B0F0"/>
                </a:gs>
              </a:gsLst>
              <a:lin ang="8100000" scaled="1"/>
              <a:tileRect/>
            </a:gra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solidFill>
                    <a:schemeClr val="tx1"/>
                  </a:solidFill>
                </a:rPr>
                <a:t>Legal framework</a:t>
              </a:r>
              <a:endParaRPr lang="en-US" sz="1700" b="1" dirty="0">
                <a:solidFill>
                  <a:schemeClr val="tx1"/>
                </a:solidFill>
              </a:endParaRPr>
            </a:p>
          </p:txBody>
        </p:sp>
        <p:sp>
          <p:nvSpPr>
            <p:cNvPr id="33" name="Flowchart: Connector 32"/>
            <p:cNvSpPr/>
            <p:nvPr/>
          </p:nvSpPr>
          <p:spPr>
            <a:xfrm>
              <a:off x="3010188" y="1815942"/>
              <a:ext cx="432048" cy="432048"/>
            </a:xfrm>
            <a:prstGeom prst="flowChartConnector">
              <a:avLst/>
            </a:prstGeom>
            <a:solidFill>
              <a:schemeClr val="tx2">
                <a:lumMod val="60000"/>
                <a:lumOff val="40000"/>
              </a:schemeClr>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400" b="1" dirty="0" smtClean="0"/>
                <a:t>1</a:t>
              </a:r>
              <a:endParaRPr lang="en-US" sz="2400" b="1" dirty="0"/>
            </a:p>
          </p:txBody>
        </p:sp>
        <p:sp>
          <p:nvSpPr>
            <p:cNvPr id="34" name="Flowchart: Terminator 8"/>
            <p:cNvSpPr/>
            <p:nvPr/>
          </p:nvSpPr>
          <p:spPr>
            <a:xfrm>
              <a:off x="431938" y="3299556"/>
              <a:ext cx="2338815" cy="51642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100000">
                  <a:srgbClr val="66FF66"/>
                </a:gs>
              </a:gsLst>
              <a:lin ang="8100000" scaled="1"/>
              <a:tileRect/>
            </a:gra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solidFill>
                    <a:schemeClr val="tx1"/>
                  </a:solidFill>
                </a:rPr>
                <a:t>Institutional reform </a:t>
              </a:r>
              <a:endParaRPr lang="en-US" sz="1700" b="1" dirty="0">
                <a:solidFill>
                  <a:schemeClr val="tx1"/>
                </a:solidFill>
              </a:endParaRPr>
            </a:p>
          </p:txBody>
        </p:sp>
        <p:sp>
          <p:nvSpPr>
            <p:cNvPr id="35" name="Flowchart: Connector 34"/>
            <p:cNvSpPr/>
            <p:nvPr/>
          </p:nvSpPr>
          <p:spPr>
            <a:xfrm>
              <a:off x="2721342" y="3085303"/>
              <a:ext cx="432048" cy="432048"/>
            </a:xfrm>
            <a:prstGeom prst="flowChartConnector">
              <a:avLst/>
            </a:prstGeom>
            <a:solidFill>
              <a:srgbClr val="33CC33"/>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400" b="1" dirty="0" smtClean="0"/>
                <a:t>2</a:t>
              </a:r>
              <a:endParaRPr lang="en-US" sz="2400" b="1" dirty="0"/>
            </a:p>
          </p:txBody>
        </p:sp>
        <p:sp>
          <p:nvSpPr>
            <p:cNvPr id="41" name="Flowchart: Terminator 8"/>
            <p:cNvSpPr/>
            <p:nvPr/>
          </p:nvSpPr>
          <p:spPr>
            <a:xfrm>
              <a:off x="3064666" y="4581128"/>
              <a:ext cx="2360928" cy="51642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50000">
                  <a:srgbClr val="FFCC66"/>
                </a:gs>
              </a:gsLst>
              <a:lin ang="8100000" scaled="1"/>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a:solidFill>
                    <a:schemeClr val="tx1"/>
                  </a:solidFill>
                </a:rPr>
                <a:t>Streamlining &amp; </a:t>
              </a:r>
            </a:p>
            <a:p>
              <a:pPr algn="ctr"/>
              <a:r>
                <a:rPr lang="en-US" sz="1700" b="1" dirty="0">
                  <a:solidFill>
                    <a:schemeClr val="tx1"/>
                  </a:solidFill>
                </a:rPr>
                <a:t>Standardisation</a:t>
              </a:r>
            </a:p>
          </p:txBody>
        </p:sp>
        <p:sp>
          <p:nvSpPr>
            <p:cNvPr id="42" name="Flowchart: Connector 41"/>
            <p:cNvSpPr/>
            <p:nvPr/>
          </p:nvSpPr>
          <p:spPr>
            <a:xfrm>
              <a:off x="3915001" y="4044777"/>
              <a:ext cx="432048" cy="432048"/>
            </a:xfrm>
            <a:prstGeom prst="flowChartConnector">
              <a:avLst/>
            </a:prstGeom>
            <a:solidFill>
              <a:srgbClr val="FFC000"/>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400" b="1" dirty="0" smtClean="0"/>
                <a:t>3</a:t>
              </a:r>
              <a:endParaRPr lang="en-US" sz="2400" b="1" dirty="0"/>
            </a:p>
          </p:txBody>
        </p:sp>
        <p:sp>
          <p:nvSpPr>
            <p:cNvPr id="43" name="Flowchart: Terminator 8"/>
            <p:cNvSpPr/>
            <p:nvPr/>
          </p:nvSpPr>
          <p:spPr>
            <a:xfrm>
              <a:off x="5624585" y="3041344"/>
              <a:ext cx="2398378" cy="51642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100000">
                  <a:srgbClr val="FF7C80"/>
                </a:gs>
              </a:gsLst>
              <a:lin ang="81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sz="1700" b="1" dirty="0">
                  <a:solidFill>
                    <a:schemeClr val="tx1"/>
                  </a:solidFill>
                </a:rPr>
                <a:t>Computerisation</a:t>
              </a:r>
            </a:p>
          </p:txBody>
        </p:sp>
        <p:sp>
          <p:nvSpPr>
            <p:cNvPr id="44" name="Flowchart: Connector 43"/>
            <p:cNvSpPr/>
            <p:nvPr/>
          </p:nvSpPr>
          <p:spPr>
            <a:xfrm>
              <a:off x="5090634" y="3179445"/>
              <a:ext cx="432048" cy="432048"/>
            </a:xfrm>
            <a:prstGeom prst="flowChartConnector">
              <a:avLst/>
            </a:prstGeom>
            <a:solidFill>
              <a:srgbClr val="FF0000"/>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400" b="1" dirty="0"/>
                <a:t>4</a:t>
              </a:r>
            </a:p>
          </p:txBody>
        </p:sp>
        <p:sp>
          <p:nvSpPr>
            <p:cNvPr id="45" name="Flowchart: Terminator 8"/>
            <p:cNvSpPr/>
            <p:nvPr/>
          </p:nvSpPr>
          <p:spPr>
            <a:xfrm>
              <a:off x="5090634" y="1409558"/>
              <a:ext cx="2421458" cy="51642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100000">
                  <a:schemeClr val="accent4">
                    <a:lumMod val="40000"/>
                    <a:lumOff val="60000"/>
                  </a:schemeClr>
                </a:gs>
              </a:gsLst>
              <a:lin ang="8100000" scaled="1"/>
              <a:tileRect/>
            </a:gra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b="1" dirty="0">
                  <a:solidFill>
                    <a:schemeClr val="tx1"/>
                  </a:solidFill>
                </a:rPr>
                <a:t> </a:t>
              </a:r>
              <a:r>
                <a:rPr lang="en-US" sz="1700" b="1" dirty="0">
                  <a:solidFill>
                    <a:schemeClr val="tx1"/>
                  </a:solidFill>
                </a:rPr>
                <a:t>Multi Co-operation</a:t>
              </a:r>
            </a:p>
          </p:txBody>
        </p:sp>
        <p:sp>
          <p:nvSpPr>
            <p:cNvPr id="46" name="Flowchart: Connector 45"/>
            <p:cNvSpPr/>
            <p:nvPr/>
          </p:nvSpPr>
          <p:spPr>
            <a:xfrm>
              <a:off x="4644595" y="1849480"/>
              <a:ext cx="432048" cy="432048"/>
            </a:xfrm>
            <a:prstGeom prst="flowChartConnector">
              <a:avLst/>
            </a:prstGeom>
            <a:solidFill>
              <a:schemeClr val="accent4">
                <a:lumMod val="75000"/>
              </a:schemeClr>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400" b="1" dirty="0" smtClean="0"/>
                <a:t>5</a:t>
              </a:r>
              <a:endParaRPr lang="en-US" sz="2400" b="1" dirty="0"/>
            </a:p>
          </p:txBody>
        </p:sp>
        <p:sp>
          <p:nvSpPr>
            <p:cNvPr id="47" name="Text Box 37"/>
            <p:cNvSpPr txBox="1">
              <a:spLocks noChangeArrowheads="1"/>
            </p:cNvSpPr>
            <p:nvPr/>
          </p:nvSpPr>
          <p:spPr bwMode="auto">
            <a:xfrm>
              <a:off x="441394" y="1992970"/>
              <a:ext cx="233881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bg2"/>
                </a:buClr>
              </a:pPr>
              <a:r>
                <a:rPr lang="en-GB" sz="1400" dirty="0" smtClean="0"/>
                <a:t>- Consolidated reg. </a:t>
              </a:r>
              <a:r>
                <a:rPr lang="en-GB" sz="1400" dirty="0"/>
                <a:t>procedures &amp; processes</a:t>
              </a:r>
            </a:p>
            <a:p>
              <a:pPr>
                <a:buClr>
                  <a:schemeClr val="bg2"/>
                </a:buClr>
              </a:pPr>
              <a:r>
                <a:rPr lang="en-GB" sz="1400" dirty="0"/>
                <a:t>- Single-point registration</a:t>
              </a:r>
            </a:p>
          </p:txBody>
        </p:sp>
        <p:sp>
          <p:nvSpPr>
            <p:cNvPr id="48" name="Text Box 37"/>
            <p:cNvSpPr txBox="1">
              <a:spLocks noChangeArrowheads="1"/>
            </p:cNvSpPr>
            <p:nvPr/>
          </p:nvSpPr>
          <p:spPr bwMode="auto">
            <a:xfrm>
              <a:off x="2642746" y="5159147"/>
              <a:ext cx="3408607" cy="766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GB" sz="1400" dirty="0" smtClean="0"/>
                <a:t>- Same </a:t>
              </a:r>
              <a:r>
                <a:rPr lang="en-GB" sz="1400" dirty="0"/>
                <a:t>service quality nationwide</a:t>
              </a:r>
              <a:endParaRPr lang="en-US" sz="1400" dirty="0"/>
            </a:p>
            <a:p>
              <a:pPr eaLnBrk="0" hangingPunct="0"/>
              <a:r>
                <a:rPr lang="en-US" sz="1400" dirty="0"/>
                <a:t>- </a:t>
              </a:r>
              <a:r>
                <a:rPr lang="en-GB" sz="1400" dirty="0"/>
                <a:t>Customer-orientated</a:t>
              </a:r>
            </a:p>
            <a:p>
              <a:pPr eaLnBrk="0" hangingPunct="0"/>
              <a:r>
                <a:rPr lang="en-US" sz="1400" dirty="0"/>
                <a:t>- Capacity building</a:t>
              </a:r>
            </a:p>
          </p:txBody>
        </p:sp>
        <p:sp>
          <p:nvSpPr>
            <p:cNvPr id="49" name="Text Box 43"/>
            <p:cNvSpPr txBox="1">
              <a:spLocks noChangeArrowheads="1"/>
            </p:cNvSpPr>
            <p:nvPr/>
          </p:nvSpPr>
          <p:spPr bwMode="auto">
            <a:xfrm>
              <a:off x="5211743" y="3660635"/>
              <a:ext cx="352780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400" dirty="0" smtClean="0"/>
                <a:t>- National Business Registration System </a:t>
              </a:r>
              <a:endParaRPr lang="en-US" sz="1400" dirty="0"/>
            </a:p>
            <a:p>
              <a:pPr eaLnBrk="0" hangingPunct="0"/>
              <a:r>
                <a:rPr lang="en-US" sz="1400" dirty="0" smtClean="0"/>
                <a:t>- National </a:t>
              </a:r>
              <a:r>
                <a:rPr lang="en-US" sz="1400" dirty="0"/>
                <a:t>Business Registration Portal</a:t>
              </a:r>
            </a:p>
            <a:p>
              <a:pPr eaLnBrk="0" hangingPunct="0"/>
              <a:r>
                <a:rPr lang="en-US" sz="1400" dirty="0" smtClean="0"/>
                <a:t>- NBRS </a:t>
              </a:r>
              <a:r>
                <a:rPr lang="en-US" sz="1400" dirty="0"/>
                <a:t>Online Registration System</a:t>
              </a:r>
            </a:p>
            <a:p>
              <a:pPr eaLnBrk="0" hangingPunct="0"/>
              <a:r>
                <a:rPr lang="en-US" sz="1400" dirty="0" smtClean="0"/>
                <a:t>- Information Services</a:t>
              </a:r>
              <a:endParaRPr lang="en-US" sz="1400" b="1" dirty="0"/>
            </a:p>
            <a:p>
              <a:pPr algn="r" eaLnBrk="0" hangingPunct="0"/>
              <a:r>
                <a:rPr lang="en-US" sz="1600" dirty="0" smtClean="0"/>
                <a:t> </a:t>
              </a:r>
            </a:p>
          </p:txBody>
        </p:sp>
        <p:sp>
          <p:nvSpPr>
            <p:cNvPr id="50" name="Text Box 37"/>
            <p:cNvSpPr txBox="1">
              <a:spLocks noChangeArrowheads="1"/>
            </p:cNvSpPr>
            <p:nvPr/>
          </p:nvSpPr>
          <p:spPr bwMode="auto">
            <a:xfrm>
              <a:off x="441394" y="3907439"/>
              <a:ext cx="278481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GB" sz="1400" dirty="0" smtClean="0"/>
                <a:t>- Central level:</a:t>
              </a:r>
            </a:p>
            <a:p>
              <a:pPr eaLnBrk="0" hangingPunct="0"/>
              <a:r>
                <a:rPr lang="en-GB" sz="1400" dirty="0" smtClean="0"/>
                <a:t>BRD, ASMED, ABR (under MPI)</a:t>
              </a:r>
            </a:p>
            <a:p>
              <a:pPr eaLnBrk="0" hangingPunct="0"/>
              <a:r>
                <a:rPr lang="en-GB" sz="1400" dirty="0" smtClean="0"/>
                <a:t>- Local level: 65 provincial BROs (under DPI)</a:t>
              </a:r>
            </a:p>
          </p:txBody>
        </p:sp>
        <p:sp>
          <p:nvSpPr>
            <p:cNvPr id="51" name="Text Box 37"/>
            <p:cNvSpPr txBox="1">
              <a:spLocks noChangeArrowheads="1"/>
            </p:cNvSpPr>
            <p:nvPr/>
          </p:nvSpPr>
          <p:spPr bwMode="auto">
            <a:xfrm>
              <a:off x="5425594" y="1988936"/>
              <a:ext cx="289082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eaLnBrk="0" hangingPunct="0">
                <a:buFontTx/>
                <a:buChar char="-"/>
              </a:pPr>
              <a:r>
                <a:rPr lang="en-GB" sz="1400" dirty="0" smtClean="0"/>
                <a:t>Provincial BROs</a:t>
              </a:r>
            </a:p>
            <a:p>
              <a:pPr marL="285750" indent="-285750" eaLnBrk="0" hangingPunct="0">
                <a:buFontTx/>
                <a:buChar char="-"/>
              </a:pPr>
              <a:r>
                <a:rPr lang="en-GB" sz="1400" dirty="0" smtClean="0"/>
                <a:t>GDT (MOF)</a:t>
              </a:r>
            </a:p>
            <a:p>
              <a:pPr marL="285750" indent="-285750" eaLnBrk="0" hangingPunct="0">
                <a:buFontTx/>
                <a:buChar char="-"/>
              </a:pPr>
              <a:r>
                <a:rPr lang="en-US" sz="1400" dirty="0" smtClean="0"/>
                <a:t>Others: Ministry of Public Security, GSO (MPI)…</a:t>
              </a:r>
              <a:endParaRPr lang="en-US" sz="1400" dirty="0"/>
            </a:p>
          </p:txBody>
        </p:sp>
      </p:grpSp>
    </p:spTree>
    <p:extLst>
      <p:ext uri="{BB962C8B-B14F-4D97-AF65-F5344CB8AC3E}">
        <p14:creationId xmlns:p14="http://schemas.microsoft.com/office/powerpoint/2010/main" val="333049308"/>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1907705" y="840134"/>
            <a:ext cx="6626696" cy="716658"/>
          </a:xfrm>
        </p:spPr>
        <p:txBody>
          <a:bodyPr/>
          <a:lstStyle/>
          <a:p>
            <a:r>
              <a:rPr lang="en-US" sz="3200" b="1" dirty="0"/>
              <a:t>BUSINESS REGISTRATION REFORM</a:t>
            </a:r>
            <a:endParaRPr lang="en-US" altLang="en-US" sz="3200" b="1" dirty="0" smtClean="0">
              <a:solidFill>
                <a:schemeClr val="tx1"/>
              </a:solidFill>
            </a:endParaRPr>
          </a:p>
        </p:txBody>
      </p:sp>
      <p:sp>
        <p:nvSpPr>
          <p:cNvPr id="10" name="Slide Number Placeholder 5"/>
          <p:cNvSpPr txBox="1">
            <a:spLocks/>
          </p:cNvSpPr>
          <p:nvPr/>
        </p:nvSpPr>
        <p:spPr>
          <a:xfrm>
            <a:off x="511228" y="787783"/>
            <a:ext cx="584978"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r" rtl="0" eaLnBrk="0" fontAlgn="base" hangingPunct="0">
              <a:spcBef>
                <a:spcPct val="0"/>
              </a:spcBef>
              <a:spcAft>
                <a:spcPct val="0"/>
              </a:spcAft>
              <a:defRPr kern="1200">
                <a:solidFill>
                  <a:schemeClr val="tx1"/>
                </a:solidFill>
                <a:latin typeface="Arial" panose="020B0604020202020204" pitchFamily="34" charset="0"/>
                <a:ea typeface="+mn-ea"/>
                <a:cs typeface="Arial" charset="0"/>
              </a:defRPr>
            </a:lvl1pPr>
            <a:lvl2pPr marL="742950" indent="-285750" algn="r" rtl="0" eaLnBrk="0" fontAlgn="base" hangingPunct="0">
              <a:spcBef>
                <a:spcPct val="0"/>
              </a:spcBef>
              <a:spcAft>
                <a:spcPct val="0"/>
              </a:spcAft>
              <a:defRPr kern="1200">
                <a:solidFill>
                  <a:schemeClr val="tx1"/>
                </a:solidFill>
                <a:latin typeface="Arial" panose="020B0604020202020204" pitchFamily="34" charset="0"/>
                <a:ea typeface="+mn-ea"/>
                <a:cs typeface="Arial" charset="0"/>
              </a:defRPr>
            </a:lvl2pPr>
            <a:lvl3pPr marL="1143000" indent="-228600" algn="r" rtl="0" eaLnBrk="0" fontAlgn="base" hangingPunct="0">
              <a:spcBef>
                <a:spcPct val="0"/>
              </a:spcBef>
              <a:spcAft>
                <a:spcPct val="0"/>
              </a:spcAft>
              <a:defRPr kern="1200">
                <a:solidFill>
                  <a:schemeClr val="tx1"/>
                </a:solidFill>
                <a:latin typeface="Arial" panose="020B0604020202020204" pitchFamily="34" charset="0"/>
                <a:ea typeface="+mn-ea"/>
                <a:cs typeface="Arial" charset="0"/>
              </a:defRPr>
            </a:lvl3pPr>
            <a:lvl4pPr marL="1600200" indent="-228600" algn="r" rtl="0" eaLnBrk="0" fontAlgn="base" hangingPunct="0">
              <a:spcBef>
                <a:spcPct val="0"/>
              </a:spcBef>
              <a:spcAft>
                <a:spcPct val="0"/>
              </a:spcAft>
              <a:defRPr kern="1200">
                <a:solidFill>
                  <a:schemeClr val="tx1"/>
                </a:solidFill>
                <a:latin typeface="Arial" panose="020B0604020202020204" pitchFamily="34" charset="0"/>
                <a:ea typeface="+mn-ea"/>
                <a:cs typeface="Arial" charset="0"/>
              </a:defRPr>
            </a:lvl4pPr>
            <a:lvl5pPr marL="2057400" indent="-228600" algn="r" rtl="0" eaLnBrk="0" fontAlgn="base" hangingPunct="0">
              <a:spcBef>
                <a:spcPct val="0"/>
              </a:spcBef>
              <a:spcAft>
                <a:spcPct val="0"/>
              </a:spcAft>
              <a:defRPr kern="1200">
                <a:solidFill>
                  <a:schemeClr val="tx1"/>
                </a:solidFill>
                <a:latin typeface="Arial" panose="020B0604020202020204" pitchFamily="34" charset="0"/>
                <a:ea typeface="+mn-ea"/>
                <a:cs typeface="Arial" charset="0"/>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charset="0"/>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charset="0"/>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charset="0"/>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charset="0"/>
              </a:defRPr>
            </a:lvl9pPr>
          </a:lstStyle>
          <a:p>
            <a:pPr eaLnBrk="1" hangingPunct="1"/>
            <a:fld id="{D7370EDE-4D96-4EBC-BBD4-8EB64AFB8891}" type="slidenum">
              <a:rPr lang="en-US" altLang="en-US" smtClean="0">
                <a:solidFill>
                  <a:schemeClr val="bg1"/>
                </a:solidFill>
              </a:rPr>
              <a:pPr eaLnBrk="1" hangingPunct="1"/>
              <a:t>5</a:t>
            </a:fld>
            <a:endParaRPr lang="en-US" altLang="en-US" dirty="0">
              <a:solidFill>
                <a:schemeClr val="bg1"/>
              </a:solidFill>
            </a:endParaRPr>
          </a:p>
        </p:txBody>
      </p:sp>
      <p:grpSp>
        <p:nvGrpSpPr>
          <p:cNvPr id="11" name="Group 10"/>
          <p:cNvGrpSpPr/>
          <p:nvPr/>
        </p:nvGrpSpPr>
        <p:grpSpPr>
          <a:xfrm>
            <a:off x="179513" y="1802546"/>
            <a:ext cx="4348682" cy="4592506"/>
            <a:chOff x="-151438" y="1243000"/>
            <a:chExt cx="5142211" cy="5117341"/>
          </a:xfrm>
        </p:grpSpPr>
        <p:sp>
          <p:nvSpPr>
            <p:cNvPr id="12" name="Rectangle 11"/>
            <p:cNvSpPr/>
            <p:nvPr/>
          </p:nvSpPr>
          <p:spPr>
            <a:xfrm>
              <a:off x="-151438" y="1243000"/>
              <a:ext cx="5142211" cy="5117341"/>
            </a:xfrm>
            <a:prstGeom prst="rect">
              <a:avLst/>
            </a:prstGeom>
            <a:noFill/>
            <a:ln w="50800">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2"/>
            <p:cNvSpPr txBox="1">
              <a:spLocks noChangeArrowheads="1"/>
            </p:cNvSpPr>
            <p:nvPr/>
          </p:nvSpPr>
          <p:spPr>
            <a:xfrm>
              <a:off x="277847" y="1945370"/>
              <a:ext cx="4559387" cy="118592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1600" b="1" i="1" dirty="0" smtClean="0"/>
                <a:t>Overall Objective</a:t>
              </a:r>
              <a:r>
                <a:rPr lang="en-US" sz="1600" b="1" i="1" dirty="0"/>
                <a:t>: </a:t>
              </a:r>
            </a:p>
            <a:p>
              <a:pPr lvl="0"/>
              <a:r>
                <a:rPr lang="en-US" sz="1600" i="1" dirty="0"/>
                <a:t>Provide policy and technical assistance towards the achievement of nationwide business registration reform</a:t>
              </a:r>
            </a:p>
          </p:txBody>
        </p:sp>
        <p:grpSp>
          <p:nvGrpSpPr>
            <p:cNvPr id="14" name="Group 13"/>
            <p:cNvGrpSpPr/>
            <p:nvPr/>
          </p:nvGrpSpPr>
          <p:grpSpPr>
            <a:xfrm>
              <a:off x="228082" y="3148600"/>
              <a:ext cx="4762691" cy="2219487"/>
              <a:chOff x="775056" y="3140969"/>
              <a:chExt cx="4762691" cy="2219487"/>
            </a:xfrm>
          </p:grpSpPr>
          <p:sp>
            <p:nvSpPr>
              <p:cNvPr id="16" name="Chevron 15"/>
              <p:cNvSpPr/>
              <p:nvPr/>
            </p:nvSpPr>
            <p:spPr>
              <a:xfrm>
                <a:off x="2820196" y="3140969"/>
                <a:ext cx="2120554" cy="779328"/>
              </a:xfrm>
              <a:prstGeom prst="chevron">
                <a:avLst/>
              </a:prstGeom>
              <a:gradFill>
                <a:gsLst>
                  <a:gs pos="66000">
                    <a:srgbClr val="92D050"/>
                  </a:gs>
                  <a:gs pos="100000">
                    <a:schemeClr val="bg1">
                      <a:lumMod val="95000"/>
                    </a:schemeClr>
                  </a:gs>
                  <a:gs pos="100000">
                    <a:schemeClr val="accent1">
                      <a:tint val="23500"/>
                      <a:satMod val="160000"/>
                    </a:schemeClr>
                  </a:gs>
                </a:gsLst>
                <a:lin ang="2700000" scaled="1"/>
              </a:gradFill>
              <a:ln>
                <a:gradFill>
                  <a:gsLst>
                    <a:gs pos="0">
                      <a:srgbClr val="92D050"/>
                    </a:gs>
                    <a:gs pos="100000">
                      <a:schemeClr val="bg1">
                        <a:lumMod val="95000"/>
                      </a:schemeClr>
                    </a:gs>
                    <a:gs pos="100000">
                      <a:schemeClr val="bg1">
                        <a:lumMod val="95000"/>
                      </a:schemeClr>
                    </a:gs>
                  </a:gsLst>
                  <a:lin ang="5400000" scaled="0"/>
                </a:gra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Phase </a:t>
                </a:r>
                <a:r>
                  <a:rPr lang="en-US" sz="1400" b="1" dirty="0" smtClean="0"/>
                  <a:t>B</a:t>
                </a:r>
                <a:endParaRPr lang="en-US" sz="1400" b="1" dirty="0"/>
              </a:p>
              <a:p>
                <a:pPr algn="ctr"/>
                <a:r>
                  <a:rPr lang="en-US" sz="1400" b="1" dirty="0"/>
                  <a:t>(Jan </a:t>
                </a:r>
                <a:r>
                  <a:rPr lang="en-US" sz="1400" b="1" dirty="0" smtClean="0"/>
                  <a:t>11- </a:t>
                </a:r>
                <a:r>
                  <a:rPr lang="en-US" sz="1400" b="1" dirty="0" smtClean="0">
                    <a:solidFill>
                      <a:schemeClr val="bg1"/>
                    </a:solidFill>
                  </a:rPr>
                  <a:t>Jun14</a:t>
                </a:r>
                <a:r>
                  <a:rPr lang="en-US" sz="1400" b="1" dirty="0">
                    <a:solidFill>
                      <a:schemeClr val="bg1"/>
                    </a:solidFill>
                  </a:rPr>
                  <a:t>)</a:t>
                </a:r>
              </a:p>
            </p:txBody>
          </p:sp>
          <p:sp>
            <p:nvSpPr>
              <p:cNvPr id="17" name="Chevron 16"/>
              <p:cNvSpPr/>
              <p:nvPr/>
            </p:nvSpPr>
            <p:spPr>
              <a:xfrm>
                <a:off x="775056" y="3148600"/>
                <a:ext cx="2232247" cy="771697"/>
              </a:xfrm>
              <a:prstGeom prst="chevron">
                <a:avLst/>
              </a:prstGeom>
              <a:gradFill>
                <a:gsLst>
                  <a:gs pos="66000">
                    <a:srgbClr val="7030A0"/>
                  </a:gs>
                  <a:gs pos="100000">
                    <a:schemeClr val="bg1">
                      <a:lumMod val="95000"/>
                    </a:schemeClr>
                  </a:gs>
                  <a:gs pos="100000">
                    <a:schemeClr val="accent1">
                      <a:tint val="23500"/>
                      <a:satMod val="160000"/>
                    </a:schemeClr>
                  </a:gs>
                </a:gsLst>
                <a:lin ang="2700000" scaled="1"/>
              </a:gradFill>
              <a:ln>
                <a:gradFill flip="none" rotWithShape="1">
                  <a:gsLst>
                    <a:gs pos="0">
                      <a:srgbClr val="7030A0"/>
                    </a:gs>
                    <a:gs pos="100000">
                      <a:schemeClr val="bg1">
                        <a:lumMod val="95000"/>
                      </a:schemeClr>
                    </a:gs>
                    <a:gs pos="100000">
                      <a:schemeClr val="accent1">
                        <a:tint val="23500"/>
                        <a:satMod val="160000"/>
                      </a:schemeClr>
                    </a:gs>
                  </a:gsLst>
                  <a:lin ang="2700000" scaled="1"/>
                  <a:tileRect/>
                </a:gra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Phase </a:t>
                </a:r>
                <a:r>
                  <a:rPr lang="en-US" sz="1400" b="1" dirty="0" smtClean="0"/>
                  <a:t>A</a:t>
                </a:r>
                <a:r>
                  <a:rPr lang="en-US" sz="1400" b="1" dirty="0"/>
                  <a:t> </a:t>
                </a:r>
                <a:endParaRPr lang="en-US" sz="1400" b="1" dirty="0" smtClean="0"/>
              </a:p>
              <a:p>
                <a:pPr algn="ctr"/>
                <a:r>
                  <a:rPr lang="en-US" sz="1400" b="1" dirty="0" smtClean="0"/>
                  <a:t>(Dec </a:t>
                </a:r>
                <a:r>
                  <a:rPr lang="en-US" sz="1400" b="1" dirty="0"/>
                  <a:t>08- Apr 13)</a:t>
                </a:r>
              </a:p>
            </p:txBody>
          </p:sp>
          <p:sp>
            <p:nvSpPr>
              <p:cNvPr id="18" name="Rectangle 2"/>
              <p:cNvSpPr txBox="1">
                <a:spLocks noChangeArrowheads="1"/>
              </p:cNvSpPr>
              <p:nvPr/>
            </p:nvSpPr>
            <p:spPr>
              <a:xfrm>
                <a:off x="800528" y="3920297"/>
                <a:ext cx="2206776" cy="1008112"/>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1400" dirty="0"/>
                  <a:t>Establishment of the NBRS containing registration information in 63 provinces</a:t>
                </a:r>
              </a:p>
            </p:txBody>
          </p:sp>
          <p:sp>
            <p:nvSpPr>
              <p:cNvPr id="19" name="Rectangle 2"/>
              <p:cNvSpPr txBox="1">
                <a:spLocks noChangeArrowheads="1"/>
              </p:cNvSpPr>
              <p:nvPr/>
            </p:nvSpPr>
            <p:spPr>
              <a:xfrm>
                <a:off x="3007303" y="3920297"/>
                <a:ext cx="2530444" cy="1440159"/>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1400" dirty="0"/>
                  <a:t>The NBRS is complemented with a computerized financial </a:t>
                </a:r>
                <a:r>
                  <a:rPr lang="en-US" sz="1400" dirty="0" smtClean="0"/>
                  <a:t>statements </a:t>
                </a:r>
                <a:r>
                  <a:rPr lang="en-US" sz="1400" dirty="0"/>
                  <a:t>filing </a:t>
                </a:r>
                <a:r>
                  <a:rPr lang="en-US" sz="1400" dirty="0" smtClean="0"/>
                  <a:t>and information </a:t>
                </a:r>
                <a:r>
                  <a:rPr lang="en-US" sz="1400" dirty="0"/>
                  <a:t>dissemination system operational nationwide</a:t>
                </a:r>
              </a:p>
            </p:txBody>
          </p:sp>
        </p:grpSp>
        <p:sp>
          <p:nvSpPr>
            <p:cNvPr id="15" name="Rectangle 2"/>
            <p:cNvSpPr txBox="1">
              <a:spLocks noChangeArrowheads="1"/>
            </p:cNvSpPr>
            <p:nvPr/>
          </p:nvSpPr>
          <p:spPr>
            <a:xfrm>
              <a:off x="957236" y="1411218"/>
              <a:ext cx="2376264" cy="477650"/>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pPr>
              <a:r>
                <a:rPr lang="en-US" sz="2500" b="1" dirty="0" smtClean="0"/>
                <a:t>Project BRR</a:t>
              </a:r>
            </a:p>
            <a:p>
              <a:pPr fontAlgn="auto">
                <a:spcAft>
                  <a:spcPts val="0"/>
                </a:spcAft>
              </a:pPr>
              <a:endParaRPr lang="en-US" altLang="en-US" sz="3200" b="1" dirty="0" smtClean="0">
                <a:solidFill>
                  <a:schemeClr val="tx1"/>
                </a:solidFill>
              </a:endParaRPr>
            </a:p>
          </p:txBody>
        </p:sp>
      </p:grpSp>
      <p:sp>
        <p:nvSpPr>
          <p:cNvPr id="20" name="Chevron 19"/>
          <p:cNvSpPr/>
          <p:nvPr/>
        </p:nvSpPr>
        <p:spPr>
          <a:xfrm>
            <a:off x="5796136" y="3997083"/>
            <a:ext cx="2808312" cy="584045"/>
          </a:xfrm>
          <a:prstGeom prst="chevron">
            <a:avLst/>
          </a:prstGeom>
          <a:gradFill>
            <a:gsLst>
              <a:gs pos="66000">
                <a:schemeClr val="tx2">
                  <a:lumMod val="60000"/>
                  <a:lumOff val="40000"/>
                </a:schemeClr>
              </a:gs>
              <a:gs pos="100000">
                <a:schemeClr val="bg1">
                  <a:lumMod val="95000"/>
                </a:schemeClr>
              </a:gs>
              <a:gs pos="100000">
                <a:schemeClr val="accent1">
                  <a:tint val="23500"/>
                  <a:satMod val="160000"/>
                </a:schemeClr>
              </a:gs>
            </a:gsLst>
            <a:lin ang="2700000" scaled="1"/>
          </a:gradFill>
          <a:ln>
            <a:gradFill>
              <a:gsLst>
                <a:gs pos="0">
                  <a:schemeClr val="tx2">
                    <a:lumMod val="60000"/>
                    <a:lumOff val="40000"/>
                  </a:schemeClr>
                </a:gs>
                <a:gs pos="100000">
                  <a:schemeClr val="bg1">
                    <a:lumMod val="95000"/>
                  </a:schemeClr>
                </a:gs>
                <a:gs pos="100000">
                  <a:schemeClr val="bg1">
                    <a:lumMod val="95000"/>
                  </a:schemeClr>
                </a:gs>
              </a:gsLst>
              <a:lin ang="5400000" scaled="0"/>
            </a:gra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Sep 14 – (tent.) Sep 18</a:t>
            </a:r>
            <a:endParaRPr lang="en-US" sz="1400" b="1" dirty="0"/>
          </a:p>
        </p:txBody>
      </p:sp>
      <p:sp>
        <p:nvSpPr>
          <p:cNvPr id="21" name="Rectangle 2"/>
          <p:cNvSpPr txBox="1">
            <a:spLocks noChangeArrowheads="1"/>
          </p:cNvSpPr>
          <p:nvPr/>
        </p:nvSpPr>
        <p:spPr>
          <a:xfrm>
            <a:off x="5148064" y="1916832"/>
            <a:ext cx="3347864" cy="767754"/>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pPr>
            <a:r>
              <a:rPr lang="en-US" sz="2500" b="1" dirty="0" smtClean="0"/>
              <a:t>Project  “Expansion of NBRS to new business entities”</a:t>
            </a:r>
          </a:p>
          <a:p>
            <a:pPr fontAlgn="auto">
              <a:spcAft>
                <a:spcPts val="0"/>
              </a:spcAft>
            </a:pPr>
            <a:endParaRPr lang="en-US" altLang="en-US" sz="3200" b="1" dirty="0" smtClean="0">
              <a:solidFill>
                <a:schemeClr val="tx1"/>
              </a:solidFill>
            </a:endParaRPr>
          </a:p>
        </p:txBody>
      </p:sp>
      <p:sp>
        <p:nvSpPr>
          <p:cNvPr id="22" name="Rectangle 2"/>
          <p:cNvSpPr txBox="1">
            <a:spLocks noChangeArrowheads="1"/>
          </p:cNvSpPr>
          <p:nvPr/>
        </p:nvSpPr>
        <p:spPr>
          <a:xfrm>
            <a:off x="4860032" y="2544573"/>
            <a:ext cx="4032011" cy="1748523"/>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1400" b="1" i="1" dirty="0" smtClean="0"/>
              <a:t>Overall Objective</a:t>
            </a:r>
            <a:r>
              <a:rPr lang="en-US" sz="1400" b="1" i="1" dirty="0"/>
              <a:t>: </a:t>
            </a:r>
          </a:p>
          <a:p>
            <a:pPr lvl="0"/>
            <a:r>
              <a:rPr lang="en-US" sz="1400" i="1" dirty="0" smtClean="0">
                <a:solidFill>
                  <a:schemeClr val="tx1"/>
                </a:solidFill>
              </a:rPr>
              <a:t>To </a:t>
            </a:r>
            <a:r>
              <a:rPr lang="en-US" sz="1400" i="1" dirty="0">
                <a:solidFill>
                  <a:schemeClr val="tx1"/>
                </a:solidFill>
              </a:rPr>
              <a:t>contribute to an enabling business environment for the private sector by strengthening the capacities of the </a:t>
            </a:r>
            <a:r>
              <a:rPr lang="en-US" sz="1400" i="1" dirty="0" smtClean="0">
                <a:solidFill>
                  <a:schemeClr val="tx1"/>
                </a:solidFill>
              </a:rPr>
              <a:t>ABR, </a:t>
            </a:r>
            <a:r>
              <a:rPr lang="en-US" sz="1400" i="1" dirty="0">
                <a:solidFill>
                  <a:schemeClr val="tx1"/>
                </a:solidFill>
              </a:rPr>
              <a:t>the </a:t>
            </a:r>
            <a:r>
              <a:rPr lang="en-US" sz="1400" i="1" dirty="0" smtClean="0">
                <a:solidFill>
                  <a:schemeClr val="tx1"/>
                </a:solidFill>
              </a:rPr>
              <a:t>BROs</a:t>
            </a:r>
            <a:r>
              <a:rPr lang="en-US" sz="1400" i="1" dirty="0">
                <a:solidFill>
                  <a:schemeClr val="tx1"/>
                </a:solidFill>
              </a:rPr>
              <a:t>, ministries, agencies, including for inter-institutional coordination and collaboration</a:t>
            </a:r>
            <a:endParaRPr lang="en-US" sz="1400" dirty="0"/>
          </a:p>
        </p:txBody>
      </p:sp>
      <p:sp>
        <p:nvSpPr>
          <p:cNvPr id="23" name="Rectangle 22"/>
          <p:cNvSpPr/>
          <p:nvPr/>
        </p:nvSpPr>
        <p:spPr>
          <a:xfrm>
            <a:off x="4860032" y="1802546"/>
            <a:ext cx="4032010" cy="4592506"/>
          </a:xfrm>
          <a:prstGeom prst="rect">
            <a:avLst/>
          </a:prstGeom>
          <a:noFill/>
          <a:ln w="50800">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
          <p:cNvSpPr txBox="1">
            <a:spLocks noChangeArrowheads="1"/>
          </p:cNvSpPr>
          <p:nvPr/>
        </p:nvSpPr>
        <p:spPr>
          <a:xfrm>
            <a:off x="4860032" y="4784979"/>
            <a:ext cx="4032011" cy="1610074"/>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1400" b="1" i="1" dirty="0" smtClean="0"/>
              <a:t>Immediate Objective:</a:t>
            </a:r>
          </a:p>
          <a:p>
            <a:r>
              <a:rPr lang="en-US" sz="1400" i="1" dirty="0">
                <a:solidFill>
                  <a:schemeClr val="tx1"/>
                </a:solidFill>
              </a:rPr>
              <a:t>The </a:t>
            </a:r>
            <a:r>
              <a:rPr lang="en-US" sz="1400" i="1" dirty="0" smtClean="0">
                <a:solidFill>
                  <a:schemeClr val="tx1"/>
                </a:solidFill>
              </a:rPr>
              <a:t>ABR </a:t>
            </a:r>
            <a:r>
              <a:rPr lang="en-US" sz="1400" i="1" dirty="0">
                <a:solidFill>
                  <a:schemeClr val="tx1"/>
                </a:solidFill>
              </a:rPr>
              <a:t>and </a:t>
            </a:r>
            <a:r>
              <a:rPr lang="en-US" sz="1400" i="1" dirty="0" smtClean="0">
                <a:solidFill>
                  <a:schemeClr val="tx1"/>
                </a:solidFill>
              </a:rPr>
              <a:t>BROs are </a:t>
            </a:r>
            <a:r>
              <a:rPr lang="en-US" sz="1400" i="1" dirty="0">
                <a:solidFill>
                  <a:schemeClr val="tx1"/>
                </a:solidFill>
              </a:rPr>
              <a:t>able to provide accurate, legally binding information on commercial entities to the business </a:t>
            </a:r>
            <a:r>
              <a:rPr lang="en-GB" sz="1400" i="1" dirty="0">
                <a:solidFill>
                  <a:schemeClr val="tx1"/>
                </a:solidFill>
              </a:rPr>
              <a:t>community</a:t>
            </a:r>
            <a:r>
              <a:rPr lang="en-US" sz="1400" i="1" dirty="0">
                <a:solidFill>
                  <a:schemeClr val="tx1"/>
                </a:solidFill>
              </a:rPr>
              <a:t>, government agencies and the public in general, independently from further similar international donor support and with operational and financial </a:t>
            </a:r>
            <a:r>
              <a:rPr lang="en-US" sz="1400" i="1" dirty="0" smtClean="0">
                <a:solidFill>
                  <a:schemeClr val="tx1"/>
                </a:solidFill>
              </a:rPr>
              <a:t>sustainability</a:t>
            </a:r>
            <a:endParaRPr lang="en-US" sz="1400" dirty="0"/>
          </a:p>
          <a:p>
            <a:pPr lvl="0"/>
            <a:r>
              <a:rPr lang="en-US" sz="1400" b="1" i="1" dirty="0" smtClean="0"/>
              <a:t> </a:t>
            </a:r>
            <a:endParaRPr lang="en-US" sz="1400" b="1" i="1" dirty="0"/>
          </a:p>
        </p:txBody>
      </p:sp>
    </p:spTree>
    <p:extLst>
      <p:ext uri="{BB962C8B-B14F-4D97-AF65-F5344CB8AC3E}">
        <p14:creationId xmlns:p14="http://schemas.microsoft.com/office/powerpoint/2010/main" val="4468519"/>
      </p:ext>
    </p:extLst>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8" t="29222" r="208" b="19469"/>
          <a:stretch/>
        </p:blipFill>
        <p:spPr bwMode="auto">
          <a:xfrm>
            <a:off x="4372" y="908720"/>
            <a:ext cx="9139628" cy="594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9"/>
          <p:cNvGrpSpPr/>
          <p:nvPr/>
        </p:nvGrpSpPr>
        <p:grpSpPr>
          <a:xfrm>
            <a:off x="-2" y="764704"/>
            <a:ext cx="9144002" cy="6093296"/>
            <a:chOff x="-2" y="764704"/>
            <a:chExt cx="9144002" cy="6093296"/>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1" y="764704"/>
              <a:ext cx="9139629" cy="14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2" y="908720"/>
              <a:ext cx="9144002" cy="5949280"/>
            </a:xfrm>
            <a:prstGeom prst="rect">
              <a:avLst/>
            </a:prstGeom>
            <a:solidFill>
              <a:schemeClr val="bg1">
                <a:alpha val="65000"/>
              </a:schemeClr>
            </a:solidFill>
          </p:spPr>
          <p:txBody>
            <a:bodyPr vert="horz" lIns="457200" tIns="45720" rIns="274320" bIns="45720" rtlCol="0" anchor="ctr">
              <a:normAutofit/>
            </a:bodyPr>
            <a:lstStyle>
              <a:lvl1pPr algn="l" defTabSz="685800" rtl="0" eaLnBrk="1" latinLnBrk="0" hangingPunct="1">
                <a:lnSpc>
                  <a:spcPct val="90000"/>
                </a:lnSpc>
                <a:spcBef>
                  <a:spcPct val="0"/>
                </a:spcBef>
                <a:buNone/>
                <a:defRPr sz="3300" kern="1200">
                  <a:solidFill>
                    <a:srgbClr val="0091C4"/>
                  </a:solidFill>
                  <a:latin typeface="+mn-lt"/>
                  <a:ea typeface="+mj-ea"/>
                  <a:cs typeface="Arial" panose="020B0604020202020204" pitchFamily="34" charset="0"/>
                </a:defRPr>
              </a:lvl1pPr>
            </a:lstStyle>
            <a:p>
              <a:pPr fontAlgn="auto">
                <a:spcAft>
                  <a:spcPts val="0"/>
                </a:spcAft>
              </a:pPr>
              <a:endParaRPr lang="en-US" dirty="0" smtClean="0"/>
            </a:p>
            <a:p>
              <a:pPr fontAlgn="auto">
                <a:spcAft>
                  <a:spcPts val="0"/>
                </a:spcAft>
              </a:pPr>
              <a:endParaRPr lang="en-US" dirty="0"/>
            </a:p>
            <a:p>
              <a:pPr fontAlgn="auto">
                <a:spcAft>
                  <a:spcPts val="0"/>
                </a:spcAft>
              </a:pPr>
              <a:endParaRPr lang="en-US" dirty="0" smtClean="0"/>
            </a:p>
            <a:p>
              <a:pPr fontAlgn="auto">
                <a:spcAft>
                  <a:spcPts val="0"/>
                </a:spcAft>
              </a:pPr>
              <a:endParaRPr lang="en-US" dirty="0" smtClean="0"/>
            </a:p>
            <a:p>
              <a:pPr fontAlgn="auto">
                <a:spcAft>
                  <a:spcPts val="0"/>
                </a:spcAft>
              </a:pPr>
              <a:endParaRPr lang="en-US" sz="4800" dirty="0" smtClean="0"/>
            </a:p>
            <a:p>
              <a:pPr fontAlgn="auto">
                <a:spcAft>
                  <a:spcPts val="0"/>
                </a:spcAft>
              </a:pPr>
              <a:r>
                <a:rPr lang="en-US" sz="2800" dirty="0" smtClean="0"/>
                <a:t>			</a:t>
              </a:r>
            </a:p>
            <a:p>
              <a:pPr fontAlgn="auto">
                <a:spcAft>
                  <a:spcPts val="0"/>
                </a:spcAft>
              </a:pPr>
              <a:endParaRPr lang="en-US" sz="2800" dirty="0"/>
            </a:p>
            <a:p>
              <a:pPr fontAlgn="auto">
                <a:spcAft>
                  <a:spcPts val="0"/>
                </a:spcAft>
              </a:pPr>
              <a:endParaRPr lang="en-US" sz="2800" dirty="0" smtClean="0"/>
            </a:p>
            <a:p>
              <a:pPr fontAlgn="auto">
                <a:spcAft>
                  <a:spcPts val="0"/>
                </a:spcAft>
              </a:pPr>
              <a:endParaRPr lang="en-US" sz="2800" dirty="0"/>
            </a:p>
            <a:p>
              <a:pPr fontAlgn="auto">
                <a:spcAft>
                  <a:spcPts val="0"/>
                </a:spcAft>
              </a:pPr>
              <a:endParaRPr lang="en-US" sz="2800" dirty="0" smtClean="0"/>
            </a:p>
            <a:p>
              <a:pPr fontAlgn="auto">
                <a:spcAft>
                  <a:spcPts val="0"/>
                </a:spcAft>
              </a:pPr>
              <a:endParaRPr lang="en-US" sz="2800" dirty="0"/>
            </a:p>
            <a:p>
              <a:pPr fontAlgn="auto">
                <a:spcAft>
                  <a:spcPts val="0"/>
                </a:spcAft>
              </a:pPr>
              <a:endParaRPr lang="en-US" sz="1100" dirty="0" smtClean="0"/>
            </a:p>
          </p:txBody>
        </p:sp>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 y="3004011"/>
              <a:ext cx="136995" cy="3853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Content Placeholder 4"/>
          <p:cNvPicPr>
            <a:picLocks/>
          </p:cNvPicPr>
          <p:nvPr/>
        </p:nvPicPr>
        <p:blipFill>
          <a:blip r:embed="rId5" cstate="print">
            <a:extLst>
              <a:ext uri="{BEBA8EAE-BF5A-486C-A8C5-ECC9F3942E4B}">
                <a14:imgProps xmlns:a14="http://schemas.microsoft.com/office/drawing/2010/main">
                  <a14:imgLayer r:embed="rId6">
                    <a14:imgEffect>
                      <a14:brightnessContrast bright="4000"/>
                    </a14:imgEffect>
                  </a14:imgLayer>
                </a14:imgProps>
              </a:ext>
              <a:ext uri="{28A0092B-C50C-407E-A947-70E740481C1C}">
                <a14:useLocalDpi xmlns:a14="http://schemas.microsoft.com/office/drawing/2010/main" val="0"/>
              </a:ext>
            </a:extLst>
          </a:blip>
          <a:stretch>
            <a:fillRect/>
          </a:stretch>
        </p:blipFill>
        <p:spPr bwMode="auto">
          <a:xfrm>
            <a:off x="0" y="908721"/>
            <a:ext cx="9144000" cy="5400600"/>
          </a:xfrm>
          <a:prstGeom prst="rect">
            <a:avLst/>
          </a:prstGeom>
          <a:noFill/>
          <a:ln>
            <a:noFill/>
          </a:ln>
        </p:spPr>
      </p:pic>
      <p:pic>
        <p:nvPicPr>
          <p:cNvPr id="11" name="Picture 2" descr="https://d30y9cdsu7xlg0.cloudfront.net/png/381125-200.png"/>
          <p:cNvPicPr>
            <a:picLocks noChangeAspect="1" noChangeArrowheads="1"/>
          </p:cNvPicPr>
          <p:nvPr/>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879161" y="5472325"/>
            <a:ext cx="1385675" cy="138567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237665"/>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100000"/>
                    </a14:imgEffect>
                    <a14:imgEffect>
                      <a14:brightnessContrast bright="-31000" contrast="22000"/>
                    </a14:imgEffect>
                  </a14:imgLayer>
                </a14:imgProps>
              </a:ext>
              <a:ext uri="{28A0092B-C50C-407E-A947-70E740481C1C}">
                <a14:useLocalDpi xmlns:a14="http://schemas.microsoft.com/office/drawing/2010/main" val="0"/>
              </a:ext>
            </a:extLst>
          </a:blip>
          <a:srcRect l="-208" t="29222" r="208" b="19469"/>
          <a:stretch/>
        </p:blipFill>
        <p:spPr bwMode="auto">
          <a:xfrm>
            <a:off x="-36512" y="936104"/>
            <a:ext cx="9180512" cy="594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descr="https://d30y9cdsu7xlg0.cloudfront.net/png/36879-200.png"/>
          <p:cNvPicPr>
            <a:picLocks noChangeAspect="1" noChangeArrowheads="1"/>
          </p:cNvPicPr>
          <p:nvPr/>
        </p:nvPicPr>
        <p:blipFill>
          <a:blip r:embed="rId4">
            <a:duotone>
              <a:prstClr val="black"/>
              <a:schemeClr val="accent1">
                <a:tint val="45000"/>
                <a:satMod val="400000"/>
              </a:schemeClr>
            </a:duotone>
            <a:extLst>
              <a:ext uri="{BEBA8EAE-BF5A-486C-A8C5-ECC9F3942E4B}">
                <a14:imgProps xmlns:a14="http://schemas.microsoft.com/office/drawing/2010/main">
                  <a14:imgLayer r:embed="rId5">
                    <a14:imgEffect>
                      <a14:colorTemperature colorTemp="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51520" y="5239877"/>
            <a:ext cx="108012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https://d30y9cdsu7xlg0.cloudfront.net/png/162934-200.png"/>
          <p:cNvPicPr>
            <a:picLocks noChangeAspect="1" noChangeArrowheads="1"/>
          </p:cNvPicPr>
          <p:nvPr/>
        </p:nvPicPr>
        <p:blipFill>
          <a:blip r:embed="rId6">
            <a:duotone>
              <a:prstClr val="black"/>
              <a:schemeClr val="bg1">
                <a:lumMod val="95000"/>
                <a:tint val="45000"/>
                <a:satMod val="400000"/>
              </a:schemeClr>
            </a:duotone>
            <a:extLst>
              <a:ext uri="{BEBA8EAE-BF5A-486C-A8C5-ECC9F3942E4B}">
                <a14:imgProps xmlns:a14="http://schemas.microsoft.com/office/drawing/2010/main">
                  <a14:imgLayer r:embed="rId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7504" y="2091475"/>
            <a:ext cx="1265517" cy="126551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
          <p:cNvSpPr txBox="1">
            <a:spLocks noChangeArrowheads="1"/>
          </p:cNvSpPr>
          <p:nvPr/>
        </p:nvSpPr>
        <p:spPr>
          <a:xfrm>
            <a:off x="251520" y="836712"/>
            <a:ext cx="8812871" cy="114776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pPr>
            <a:r>
              <a:rPr lang="en-GB" altLang="en-US" sz="3200" b="1" dirty="0">
                <a:solidFill>
                  <a:schemeClr val="bg1"/>
                </a:solidFill>
                <a:effectLst>
                  <a:outerShdw blurRad="38100" dist="38100" dir="2700000" algn="tl">
                    <a:srgbClr val="000000">
                      <a:alpha val="43137"/>
                    </a:srgbClr>
                  </a:outerShdw>
                </a:effectLst>
                <a:latin typeface="+mn-lt"/>
                <a:cs typeface="Arial" panose="020B0604020202020204" pitchFamily="34" charset="0"/>
              </a:rPr>
              <a:t>Project </a:t>
            </a:r>
            <a:r>
              <a:rPr lang="en-GB" altLang="en-US" sz="3200" b="1" dirty="0">
                <a:solidFill>
                  <a:schemeClr val="bg1"/>
                </a:solidFill>
                <a:effectLst>
                  <a:outerShdw blurRad="38100" dist="38100" dir="2700000" algn="tl">
                    <a:srgbClr val="000000">
                      <a:alpha val="43137"/>
                    </a:srgbClr>
                  </a:outerShdw>
                </a:effectLst>
                <a:latin typeface="+mn-lt"/>
                <a:cs typeface="Arial" panose="020B0604020202020204" pitchFamily="34" charset="0"/>
              </a:rPr>
              <a:t>Expansion</a:t>
            </a:r>
            <a:r>
              <a:rPr lang="en-GB" altLang="en-US" sz="3200" b="1" dirty="0">
                <a:solidFill>
                  <a:schemeClr val="bg1"/>
                </a:solidFill>
                <a:effectLst>
                  <a:outerShdw blurRad="38100" dist="38100" dir="2700000" algn="tl">
                    <a:srgbClr val="000000">
                      <a:alpha val="43137"/>
                    </a:srgbClr>
                  </a:outerShdw>
                </a:effectLst>
                <a:latin typeface="+mn-lt"/>
                <a:cs typeface="Arial" panose="020B0604020202020204" pitchFamily="34" charset="0"/>
              </a:rPr>
              <a:t> of the NBRS </a:t>
            </a:r>
          </a:p>
          <a:p>
            <a:pPr algn="ctr" fontAlgn="auto">
              <a:spcAft>
                <a:spcPts val="0"/>
              </a:spcAft>
            </a:pPr>
            <a:r>
              <a:rPr lang="en-GB" altLang="en-US" sz="2000" b="1" dirty="0">
                <a:solidFill>
                  <a:schemeClr val="bg1"/>
                </a:solidFill>
                <a:effectLst>
                  <a:outerShdw blurRad="38100" dist="38100" dir="2700000" algn="tl">
                    <a:srgbClr val="000000">
                      <a:alpha val="43137"/>
                    </a:srgbClr>
                  </a:outerShdw>
                </a:effectLst>
                <a:latin typeface="+mn-lt"/>
                <a:cs typeface="Arial" panose="020B0604020202020204" pitchFamily="34" charset="0"/>
              </a:rPr>
              <a:t>Major </a:t>
            </a:r>
            <a:r>
              <a:rPr lang="en-GB" altLang="en-US" sz="2000" b="1" dirty="0" smtClean="0">
                <a:solidFill>
                  <a:schemeClr val="bg1"/>
                </a:solidFill>
                <a:effectLst>
                  <a:outerShdw blurRad="38100" dist="38100" dir="2700000" algn="tl">
                    <a:srgbClr val="000000">
                      <a:alpha val="43137"/>
                    </a:srgbClr>
                  </a:outerShdw>
                </a:effectLst>
                <a:latin typeface="+mn-lt"/>
                <a:cs typeface="Arial" panose="020B0604020202020204" pitchFamily="34" charset="0"/>
              </a:rPr>
              <a:t>milestones</a:t>
            </a:r>
            <a:endParaRPr lang="en-US" altLang="en-US" sz="2000" b="1" dirty="0">
              <a:solidFill>
                <a:schemeClr val="bg1"/>
              </a:solidFill>
              <a:effectLst>
                <a:outerShdw blurRad="38100" dist="38100" dir="2700000" algn="tl">
                  <a:srgbClr val="000000">
                    <a:alpha val="43137"/>
                  </a:srgbClr>
                </a:outerShdw>
              </a:effectLst>
              <a:latin typeface="+mn-lt"/>
              <a:cs typeface="Arial" panose="020B0604020202020204" pitchFamily="34" charset="0"/>
            </a:endParaRPr>
          </a:p>
        </p:txBody>
      </p:sp>
      <p:graphicFrame>
        <p:nvGraphicFramePr>
          <p:cNvPr id="26" name="Diagram 25"/>
          <p:cNvGraphicFramePr/>
          <p:nvPr>
            <p:extLst>
              <p:ext uri="{D42A27DB-BD31-4B8C-83A1-F6EECF244321}">
                <p14:modId xmlns:p14="http://schemas.microsoft.com/office/powerpoint/2010/main" val="1243202739"/>
              </p:ext>
            </p:extLst>
          </p:nvPr>
        </p:nvGraphicFramePr>
        <p:xfrm>
          <a:off x="1619672" y="1772816"/>
          <a:ext cx="6480720" cy="47968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492451900"/>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4164" t="30217" r="-75" b="4706"/>
          <a:stretch/>
        </p:blipFill>
        <p:spPr bwMode="auto">
          <a:xfrm>
            <a:off x="4372" y="894606"/>
            <a:ext cx="9146822" cy="5963394"/>
          </a:xfrm>
          <a:prstGeom prst="rect">
            <a:avLst/>
          </a:prstGeom>
          <a:solidFill>
            <a:schemeClr val="bg1"/>
          </a:solidFill>
          <a:ln>
            <a:noFill/>
          </a:ln>
          <a:effectLst/>
        </p:spPr>
      </p:pic>
      <p:sp>
        <p:nvSpPr>
          <p:cNvPr id="2" name="Title 1"/>
          <p:cNvSpPr>
            <a:spLocks noGrp="1"/>
          </p:cNvSpPr>
          <p:nvPr>
            <p:ph type="title"/>
          </p:nvPr>
        </p:nvSpPr>
        <p:spPr>
          <a:xfrm>
            <a:off x="251520" y="692696"/>
            <a:ext cx="8640960" cy="1098482"/>
          </a:xfrm>
        </p:spPr>
        <p:txBody>
          <a:bodyPr/>
          <a:lstStyle/>
          <a:p>
            <a:r>
              <a:rPr lang="en-US" dirty="0"/>
              <a:t> Production of outputs</a:t>
            </a:r>
            <a:endParaRPr lang="en-US" dirty="0"/>
          </a:p>
        </p:txBody>
      </p:sp>
      <p:sp>
        <p:nvSpPr>
          <p:cNvPr id="18" name="Rectangle 3"/>
          <p:cNvSpPr>
            <a:spLocks noGrp="1" noChangeArrowheads="1"/>
          </p:cNvSpPr>
          <p:nvPr>
            <p:ph idx="1"/>
          </p:nvPr>
        </p:nvSpPr>
        <p:spPr>
          <a:xfrm>
            <a:off x="-36512" y="1629072"/>
            <a:ext cx="9756576" cy="5400328"/>
          </a:xfrm>
        </p:spPr>
        <p:txBody>
          <a:bodyPr>
            <a:normAutofit/>
          </a:bodyPr>
          <a:lstStyle/>
          <a:p>
            <a:pPr marL="914400" lvl="2" indent="0">
              <a:lnSpc>
                <a:spcPct val="80000"/>
              </a:lnSpc>
              <a:buNone/>
            </a:pPr>
            <a:endParaRPr lang="en-GB" altLang="en-US" sz="2400" dirty="0" smtClean="0">
              <a:solidFill>
                <a:schemeClr val="accent5">
                  <a:lumMod val="50000"/>
                </a:schemeClr>
              </a:solidFill>
            </a:endParaRPr>
          </a:p>
          <a:p>
            <a:pPr marL="457200" lvl="1" indent="0" eaLnBrk="1" hangingPunct="1">
              <a:lnSpc>
                <a:spcPct val="80000"/>
              </a:lnSpc>
              <a:buNone/>
            </a:pPr>
            <a:endParaRPr lang="en-GB" altLang="en-US" sz="2400" dirty="0" smtClean="0">
              <a:solidFill>
                <a:schemeClr val="accent5">
                  <a:lumMod val="50000"/>
                </a:schemeClr>
              </a:solidFill>
            </a:endParaRPr>
          </a:p>
        </p:txBody>
      </p:sp>
      <p:sp>
        <p:nvSpPr>
          <p:cNvPr id="21" name="Flowchart: Terminator 8"/>
          <p:cNvSpPr/>
          <p:nvPr/>
        </p:nvSpPr>
        <p:spPr>
          <a:xfrm>
            <a:off x="1041655" y="1484784"/>
            <a:ext cx="3011833" cy="43204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100000">
                <a:schemeClr val="accent1">
                  <a:tint val="44500"/>
                  <a:satMod val="160000"/>
                </a:schemeClr>
              </a:gs>
              <a:gs pos="100000">
                <a:srgbClr val="00B0F0"/>
              </a:gs>
            </a:gsLst>
            <a:lin ang="8100000" scaled="1"/>
            <a:tileRect/>
          </a:gra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accent5">
                    <a:lumMod val="50000"/>
                  </a:schemeClr>
                </a:solidFill>
              </a:rPr>
              <a:t>Legal review &amp; recommendations</a:t>
            </a:r>
            <a:endParaRPr lang="en-US" sz="1600" b="1" dirty="0">
              <a:solidFill>
                <a:schemeClr val="accent5">
                  <a:lumMod val="50000"/>
                </a:schemeClr>
              </a:solidFill>
            </a:endParaRPr>
          </a:p>
        </p:txBody>
      </p:sp>
      <p:sp>
        <p:nvSpPr>
          <p:cNvPr id="22" name="Flowchart: Connector 21"/>
          <p:cNvSpPr/>
          <p:nvPr/>
        </p:nvSpPr>
        <p:spPr>
          <a:xfrm>
            <a:off x="783733" y="1556792"/>
            <a:ext cx="331883" cy="328598"/>
          </a:xfrm>
          <a:prstGeom prst="flowChartConnector">
            <a:avLst/>
          </a:prstGeom>
          <a:solidFill>
            <a:schemeClr val="tx2">
              <a:lumMod val="60000"/>
              <a:lumOff val="40000"/>
            </a:schemeClr>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800" b="1" dirty="0" smtClean="0">
                <a:solidFill>
                  <a:schemeClr val="accent5">
                    <a:lumMod val="50000"/>
                  </a:schemeClr>
                </a:solidFill>
              </a:rPr>
              <a:t>1</a:t>
            </a:r>
            <a:endParaRPr lang="en-US" sz="2800" b="1" dirty="0">
              <a:solidFill>
                <a:schemeClr val="accent5">
                  <a:lumMod val="50000"/>
                </a:schemeClr>
              </a:solidFill>
            </a:endParaRPr>
          </a:p>
        </p:txBody>
      </p:sp>
      <p:sp>
        <p:nvSpPr>
          <p:cNvPr id="23" name="Flowchart: Terminator 8"/>
          <p:cNvSpPr/>
          <p:nvPr/>
        </p:nvSpPr>
        <p:spPr>
          <a:xfrm>
            <a:off x="1042256" y="3329584"/>
            <a:ext cx="2917168" cy="38744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100000">
                <a:srgbClr val="66FF66"/>
              </a:gs>
            </a:gsLst>
            <a:lin ang="8100000" scaled="1"/>
            <a:tileRect/>
          </a:grad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accent5">
                    <a:lumMod val="50000"/>
                  </a:schemeClr>
                </a:solidFill>
              </a:rPr>
              <a:t>Upgraded NBRS</a:t>
            </a:r>
            <a:endParaRPr lang="en-US" sz="1600" b="1" dirty="0">
              <a:solidFill>
                <a:schemeClr val="accent5">
                  <a:lumMod val="50000"/>
                </a:schemeClr>
              </a:solidFill>
            </a:endParaRPr>
          </a:p>
        </p:txBody>
      </p:sp>
      <p:sp>
        <p:nvSpPr>
          <p:cNvPr id="24" name="Flowchart: Connector 23"/>
          <p:cNvSpPr/>
          <p:nvPr/>
        </p:nvSpPr>
        <p:spPr>
          <a:xfrm>
            <a:off x="827584" y="3356992"/>
            <a:ext cx="331816" cy="306463"/>
          </a:xfrm>
          <a:prstGeom prst="flowChartConnector">
            <a:avLst/>
          </a:prstGeom>
          <a:solidFill>
            <a:srgbClr val="33CC33"/>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800" b="1" dirty="0" smtClean="0">
                <a:solidFill>
                  <a:schemeClr val="accent5">
                    <a:lumMod val="50000"/>
                  </a:schemeClr>
                </a:solidFill>
              </a:rPr>
              <a:t>2</a:t>
            </a:r>
            <a:endParaRPr lang="en-US" sz="2800" b="1" dirty="0">
              <a:solidFill>
                <a:schemeClr val="accent5">
                  <a:lumMod val="50000"/>
                </a:schemeClr>
              </a:solidFill>
            </a:endParaRPr>
          </a:p>
        </p:txBody>
      </p:sp>
      <p:sp>
        <p:nvSpPr>
          <p:cNvPr id="25" name="Flowchart: Terminator 8"/>
          <p:cNvSpPr/>
          <p:nvPr/>
        </p:nvSpPr>
        <p:spPr>
          <a:xfrm>
            <a:off x="1074508" y="5733256"/>
            <a:ext cx="2992662" cy="36004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50000">
                <a:srgbClr val="FFCC66"/>
              </a:gs>
            </a:gsLst>
            <a:lin ang="8100000" scaled="1"/>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accent5">
                    <a:lumMod val="50000"/>
                  </a:schemeClr>
                </a:solidFill>
              </a:rPr>
              <a:t>Strategic plan ABR</a:t>
            </a:r>
            <a:endParaRPr lang="en-US" sz="1600" b="1" dirty="0">
              <a:solidFill>
                <a:schemeClr val="accent5">
                  <a:lumMod val="50000"/>
                </a:schemeClr>
              </a:solidFill>
            </a:endParaRPr>
          </a:p>
        </p:txBody>
      </p:sp>
      <p:sp>
        <p:nvSpPr>
          <p:cNvPr id="26" name="Flowchart: Connector 25"/>
          <p:cNvSpPr/>
          <p:nvPr/>
        </p:nvSpPr>
        <p:spPr>
          <a:xfrm>
            <a:off x="899592" y="5775444"/>
            <a:ext cx="364636" cy="301214"/>
          </a:xfrm>
          <a:prstGeom prst="flowChartConnector">
            <a:avLst/>
          </a:prstGeom>
          <a:solidFill>
            <a:srgbClr val="FFC000"/>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800" b="1" dirty="0" smtClean="0">
                <a:solidFill>
                  <a:schemeClr val="accent5">
                    <a:lumMod val="50000"/>
                  </a:schemeClr>
                </a:solidFill>
              </a:rPr>
              <a:t>3</a:t>
            </a:r>
            <a:endParaRPr lang="en-US" sz="2800" b="1" dirty="0">
              <a:solidFill>
                <a:schemeClr val="accent5">
                  <a:lumMod val="50000"/>
                </a:schemeClr>
              </a:solidFill>
            </a:endParaRPr>
          </a:p>
        </p:txBody>
      </p:sp>
      <p:sp>
        <p:nvSpPr>
          <p:cNvPr id="27" name="Flowchart: Terminator 8"/>
          <p:cNvSpPr/>
          <p:nvPr/>
        </p:nvSpPr>
        <p:spPr>
          <a:xfrm>
            <a:off x="5086697" y="1193653"/>
            <a:ext cx="2890329" cy="33066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100000">
                <a:srgbClr val="FF7C80"/>
              </a:gs>
            </a:gsLst>
            <a:lin ang="8100000" scaled="1"/>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sz="1600" b="1" dirty="0" smtClean="0">
                <a:solidFill>
                  <a:schemeClr val="accent5">
                    <a:lumMod val="50000"/>
                  </a:schemeClr>
                </a:solidFill>
              </a:rPr>
              <a:t> Training/capacity building</a:t>
            </a:r>
            <a:endParaRPr lang="en-US" sz="1600" b="1" dirty="0">
              <a:solidFill>
                <a:schemeClr val="accent5">
                  <a:lumMod val="50000"/>
                </a:schemeClr>
              </a:solidFill>
            </a:endParaRPr>
          </a:p>
        </p:txBody>
      </p:sp>
      <p:sp>
        <p:nvSpPr>
          <p:cNvPr id="28" name="Flowchart: Connector 27"/>
          <p:cNvSpPr/>
          <p:nvPr/>
        </p:nvSpPr>
        <p:spPr>
          <a:xfrm>
            <a:off x="4933383" y="1193653"/>
            <a:ext cx="350343" cy="308614"/>
          </a:xfrm>
          <a:prstGeom prst="flowChartConnector">
            <a:avLst/>
          </a:prstGeom>
          <a:solidFill>
            <a:srgbClr val="FF0000"/>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800" b="1" dirty="0">
                <a:solidFill>
                  <a:schemeClr val="accent5">
                    <a:lumMod val="50000"/>
                  </a:schemeClr>
                </a:solidFill>
              </a:rPr>
              <a:t>4</a:t>
            </a:r>
          </a:p>
        </p:txBody>
      </p:sp>
      <p:sp>
        <p:nvSpPr>
          <p:cNvPr id="29" name="Flowchart: Terminator 8"/>
          <p:cNvSpPr/>
          <p:nvPr/>
        </p:nvSpPr>
        <p:spPr>
          <a:xfrm>
            <a:off x="5112965" y="2676801"/>
            <a:ext cx="2890329" cy="33047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50000">
                <a:schemeClr val="bg1"/>
              </a:gs>
              <a:gs pos="100000">
                <a:schemeClr val="accent4">
                  <a:lumMod val="40000"/>
                  <a:lumOff val="60000"/>
                </a:schemeClr>
              </a:gs>
            </a:gsLst>
            <a:lin ang="8100000" scaled="1"/>
            <a:tileRect/>
          </a:gra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sz="1600" b="1" dirty="0" smtClean="0">
                <a:solidFill>
                  <a:schemeClr val="accent5">
                    <a:lumMod val="50000"/>
                  </a:schemeClr>
                </a:solidFill>
              </a:rPr>
              <a:t>Awareness raising</a:t>
            </a:r>
            <a:endParaRPr lang="en-US" sz="1600" b="1" dirty="0">
              <a:solidFill>
                <a:schemeClr val="accent5">
                  <a:lumMod val="50000"/>
                </a:schemeClr>
              </a:solidFill>
            </a:endParaRPr>
          </a:p>
        </p:txBody>
      </p:sp>
      <p:sp>
        <p:nvSpPr>
          <p:cNvPr id="30" name="Flowchart: Connector 29"/>
          <p:cNvSpPr/>
          <p:nvPr/>
        </p:nvSpPr>
        <p:spPr>
          <a:xfrm>
            <a:off x="4930803" y="2676801"/>
            <a:ext cx="352923" cy="342941"/>
          </a:xfrm>
          <a:prstGeom prst="flowChartConnector">
            <a:avLst/>
          </a:prstGeom>
          <a:solidFill>
            <a:schemeClr val="accent4">
              <a:lumMod val="75000"/>
            </a:schemeClr>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800" b="1" dirty="0" smtClean="0">
                <a:solidFill>
                  <a:schemeClr val="accent5">
                    <a:lumMod val="50000"/>
                  </a:schemeClr>
                </a:solidFill>
              </a:rPr>
              <a:t>5</a:t>
            </a:r>
            <a:endParaRPr lang="en-US" sz="2800" b="1" dirty="0">
              <a:solidFill>
                <a:schemeClr val="accent5">
                  <a:lumMod val="50000"/>
                </a:schemeClr>
              </a:solidFill>
            </a:endParaRPr>
          </a:p>
        </p:txBody>
      </p:sp>
      <p:sp>
        <p:nvSpPr>
          <p:cNvPr id="31" name="Flowchart: Terminator 8"/>
          <p:cNvSpPr/>
          <p:nvPr/>
        </p:nvSpPr>
        <p:spPr>
          <a:xfrm>
            <a:off x="5141029" y="3656080"/>
            <a:ext cx="2872526" cy="34898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41000">
                <a:schemeClr val="bg1"/>
              </a:gs>
              <a:gs pos="0">
                <a:srgbClr val="FFCCFF"/>
              </a:gs>
            </a:gsLst>
            <a:lin ang="18900000" scaled="1"/>
            <a:tileRect/>
          </a:gra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sz="1600" b="1" dirty="0">
                <a:solidFill>
                  <a:schemeClr val="accent5">
                    <a:lumMod val="50000"/>
                  </a:schemeClr>
                </a:solidFill>
              </a:rPr>
              <a:t> </a:t>
            </a:r>
            <a:r>
              <a:rPr lang="en-US" sz="1600" b="1" dirty="0" smtClean="0">
                <a:solidFill>
                  <a:schemeClr val="accent5">
                    <a:lumMod val="50000"/>
                  </a:schemeClr>
                </a:solidFill>
              </a:rPr>
              <a:t>Base- &amp; end-line surveys</a:t>
            </a:r>
            <a:endParaRPr lang="en-US" sz="1600" b="1" dirty="0">
              <a:solidFill>
                <a:schemeClr val="accent5">
                  <a:lumMod val="50000"/>
                </a:schemeClr>
              </a:solidFill>
            </a:endParaRPr>
          </a:p>
        </p:txBody>
      </p:sp>
      <p:sp>
        <p:nvSpPr>
          <p:cNvPr id="32" name="Flowchart: Connector 31"/>
          <p:cNvSpPr/>
          <p:nvPr/>
        </p:nvSpPr>
        <p:spPr>
          <a:xfrm>
            <a:off x="4952546" y="3691375"/>
            <a:ext cx="383003" cy="291966"/>
          </a:xfrm>
          <a:prstGeom prst="flowChartConnector">
            <a:avLst/>
          </a:prstGeom>
          <a:solidFill>
            <a:srgbClr val="FF66FF"/>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800" b="1" dirty="0" smtClean="0">
                <a:solidFill>
                  <a:schemeClr val="accent5">
                    <a:lumMod val="50000"/>
                  </a:schemeClr>
                </a:solidFill>
              </a:rPr>
              <a:t>6</a:t>
            </a:r>
            <a:endParaRPr lang="en-US" sz="2800" b="1" dirty="0">
              <a:solidFill>
                <a:schemeClr val="accent5">
                  <a:lumMod val="50000"/>
                </a:schemeClr>
              </a:solidFill>
            </a:endParaRPr>
          </a:p>
        </p:txBody>
      </p:sp>
      <p:sp>
        <p:nvSpPr>
          <p:cNvPr id="33" name="Rectangle 2"/>
          <p:cNvSpPr txBox="1">
            <a:spLocks noChangeArrowheads="1"/>
          </p:cNvSpPr>
          <p:nvPr/>
        </p:nvSpPr>
        <p:spPr>
          <a:xfrm>
            <a:off x="718591" y="1916832"/>
            <a:ext cx="3674095" cy="1192894"/>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4300" indent="-114300" algn="just"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Enterprise Law &amp; Investment Law </a:t>
            </a:r>
            <a:r>
              <a:rPr lang="en-US" sz="1050" dirty="0" smtClean="0">
                <a:solidFill>
                  <a:schemeClr val="tx1">
                    <a:lumMod val="95000"/>
                    <a:lumOff val="5000"/>
                  </a:schemeClr>
                </a:solidFill>
              </a:rPr>
              <a:t>: Nov  2014</a:t>
            </a:r>
            <a:r>
              <a:rPr lang="en-US" sz="1050" dirty="0">
                <a:solidFill>
                  <a:schemeClr val="tx1">
                    <a:lumMod val="95000"/>
                    <a:lumOff val="5000"/>
                  </a:schemeClr>
                </a:solidFill>
              </a:rPr>
              <a:t>)</a:t>
            </a:r>
          </a:p>
          <a:p>
            <a:pPr marL="114300" indent="-114300" algn="just"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Legal Map for NBRS upgrade: completed Jan 2015</a:t>
            </a:r>
          </a:p>
          <a:p>
            <a:pPr marL="114300" indent="-114300" algn="just" fontAlgn="auto">
              <a:spcBef>
                <a:spcPts val="0"/>
              </a:spcBef>
              <a:spcAft>
                <a:spcPts val="0"/>
              </a:spcAft>
              <a:buFont typeface="Arial" panose="020B0604020202020204" pitchFamily="34" charset="0"/>
              <a:buChar char="•"/>
              <a:defRPr/>
            </a:pPr>
            <a:r>
              <a:rPr lang="en-US" sz="1050" dirty="0" smtClean="0">
                <a:solidFill>
                  <a:schemeClr val="tx1">
                    <a:lumMod val="95000"/>
                    <a:lumOff val="5000"/>
                  </a:schemeClr>
                </a:solidFill>
              </a:rPr>
              <a:t>Decree </a:t>
            </a:r>
            <a:r>
              <a:rPr lang="en-US" sz="1050" dirty="0">
                <a:solidFill>
                  <a:schemeClr val="tx1">
                    <a:lumMod val="95000"/>
                    <a:lumOff val="5000"/>
                  </a:schemeClr>
                </a:solidFill>
              </a:rPr>
              <a:t>78 (14 Sep </a:t>
            </a:r>
            <a:r>
              <a:rPr lang="en-US" sz="1050" dirty="0" smtClean="0">
                <a:solidFill>
                  <a:schemeClr val="tx1">
                    <a:lumMod val="95000"/>
                    <a:lumOff val="5000"/>
                  </a:schemeClr>
                </a:solidFill>
              </a:rPr>
              <a:t>15</a:t>
            </a:r>
            <a:r>
              <a:rPr lang="en-US" sz="1050" dirty="0">
                <a:solidFill>
                  <a:schemeClr val="tx1">
                    <a:lumMod val="95000"/>
                    <a:lumOff val="5000"/>
                  </a:schemeClr>
                </a:solidFill>
              </a:rPr>
              <a:t>) and Decree 96 (19 Oct 2015)</a:t>
            </a:r>
          </a:p>
          <a:p>
            <a:pPr marL="114300" indent="-114300" algn="just"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Circular 20 on BR (1 Dec 2015)</a:t>
            </a:r>
          </a:p>
          <a:p>
            <a:pPr marL="114300" indent="-114300" algn="just"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Inter-ministerial Circular 01 btw. MPI &amp; MOF on exchange BR information (23 Feb 2016)</a:t>
            </a:r>
          </a:p>
          <a:p>
            <a:pPr marL="114300" indent="-114300" algn="just"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7 WS introducing revised EL &amp; IL + consultation on the  Decree guiding revised EL and guiding Circular</a:t>
            </a:r>
          </a:p>
        </p:txBody>
      </p:sp>
      <p:sp>
        <p:nvSpPr>
          <p:cNvPr id="34" name="Rectangle 2"/>
          <p:cNvSpPr txBox="1">
            <a:spLocks noChangeArrowheads="1"/>
          </p:cNvSpPr>
          <p:nvPr/>
        </p:nvSpPr>
        <p:spPr>
          <a:xfrm>
            <a:off x="770254" y="3645024"/>
            <a:ext cx="3765234" cy="1743004"/>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pPr>
            <a:endParaRPr lang="en-US" sz="700" dirty="0" smtClean="0">
              <a:solidFill>
                <a:schemeClr val="tx1">
                  <a:lumMod val="95000"/>
                  <a:lumOff val="5000"/>
                </a:schemeClr>
              </a:solidFill>
            </a:endParaRPr>
          </a:p>
          <a:p>
            <a:pPr marL="114300" indent="-114300"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Technical Specification for upgrading the NBRS v2.0: completed end of Jan 2015</a:t>
            </a:r>
          </a:p>
          <a:p>
            <a:pPr marL="114300" indent="-114300" fontAlgn="auto">
              <a:spcBef>
                <a:spcPts val="0"/>
              </a:spcBef>
              <a:spcAft>
                <a:spcPts val="0"/>
              </a:spcAft>
              <a:buFont typeface="Arial" panose="020B0604020202020204" pitchFamily="34" charset="0"/>
              <a:buChar char="•"/>
              <a:defRPr/>
            </a:pPr>
            <a:r>
              <a:rPr lang="en-US" sz="1050" dirty="0" smtClean="0">
                <a:solidFill>
                  <a:schemeClr val="tx1">
                    <a:lumMod val="95000"/>
                    <a:lumOff val="5000"/>
                  </a:schemeClr>
                </a:solidFill>
              </a:rPr>
              <a:t>Contracting for upgrading the system: Mar 15</a:t>
            </a:r>
          </a:p>
          <a:p>
            <a:pPr marL="114300" indent="-114300" fontAlgn="auto">
              <a:spcBef>
                <a:spcPts val="0"/>
              </a:spcBef>
              <a:spcAft>
                <a:spcPts val="0"/>
              </a:spcAft>
              <a:buFont typeface="Arial" panose="020B0604020202020204" pitchFamily="34" charset="0"/>
              <a:buChar char="•"/>
              <a:defRPr/>
            </a:pPr>
            <a:r>
              <a:rPr lang="en-US" sz="1050" dirty="0" smtClean="0">
                <a:solidFill>
                  <a:schemeClr val="tx1">
                    <a:lumMod val="95000"/>
                    <a:lumOff val="5000"/>
                  </a:schemeClr>
                </a:solidFill>
              </a:rPr>
              <a:t>Development </a:t>
            </a:r>
            <a:r>
              <a:rPr lang="en-US" sz="1050" dirty="0">
                <a:solidFill>
                  <a:schemeClr val="tx1">
                    <a:lumMod val="95000"/>
                    <a:lumOff val="5000"/>
                  </a:schemeClr>
                </a:solidFill>
              </a:rPr>
              <a:t>of NBRS v2.0: software released on 28 Jun 2015, OAT started on 1 Jul 2015</a:t>
            </a:r>
          </a:p>
          <a:p>
            <a:pPr marL="114300" indent="-114300"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Technical Specification NBRS v2.1: </a:t>
            </a:r>
            <a:r>
              <a:rPr lang="en-US" sz="1050" dirty="0" smtClean="0">
                <a:solidFill>
                  <a:schemeClr val="tx1">
                    <a:lumMod val="95000"/>
                    <a:lumOff val="5000"/>
                  </a:schemeClr>
                </a:solidFill>
              </a:rPr>
              <a:t>ongoing</a:t>
            </a:r>
          </a:p>
          <a:p>
            <a:pPr marL="114300" indent="-114300"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Development of FIE data </a:t>
            </a:r>
            <a:r>
              <a:rPr lang="en-US" sz="1050" dirty="0" smtClean="0">
                <a:solidFill>
                  <a:schemeClr val="tx1">
                    <a:lumMod val="95000"/>
                    <a:lumOff val="5000"/>
                  </a:schemeClr>
                </a:solidFill>
              </a:rPr>
              <a:t>computerization/uploading </a:t>
            </a:r>
            <a:r>
              <a:rPr lang="en-US" sz="1050" dirty="0">
                <a:solidFill>
                  <a:schemeClr val="tx1">
                    <a:lumMod val="95000"/>
                    <a:lumOff val="5000"/>
                  </a:schemeClr>
                </a:solidFill>
              </a:rPr>
              <a:t>software: released in Jun 2015</a:t>
            </a:r>
          </a:p>
          <a:p>
            <a:pPr marL="114300" indent="-114300"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Collection &amp; </a:t>
            </a:r>
            <a:r>
              <a:rPr lang="en-US" sz="1050" dirty="0" smtClean="0">
                <a:solidFill>
                  <a:schemeClr val="tx1">
                    <a:lumMod val="95000"/>
                    <a:lumOff val="5000"/>
                  </a:schemeClr>
                </a:solidFill>
              </a:rPr>
              <a:t>computerization </a:t>
            </a:r>
            <a:r>
              <a:rPr lang="en-US" sz="1050" dirty="0">
                <a:solidFill>
                  <a:schemeClr val="tx1">
                    <a:lumMod val="95000"/>
                    <a:lumOff val="5000"/>
                  </a:schemeClr>
                </a:solidFill>
              </a:rPr>
              <a:t>of FIE data: ongoing; total number of FIE and branch/rep office records in NBRS as of 1 July 2015; 17,368</a:t>
            </a:r>
          </a:p>
          <a:p>
            <a:pPr marL="114300" indent="-114300" fontAlgn="auto">
              <a:spcBef>
                <a:spcPts val="0"/>
              </a:spcBef>
              <a:spcAft>
                <a:spcPts val="0"/>
              </a:spcAft>
              <a:buFont typeface="Arial" panose="020B0604020202020204" pitchFamily="34" charset="0"/>
              <a:buChar char="•"/>
              <a:defRPr/>
            </a:pPr>
            <a:r>
              <a:rPr lang="en-US" sz="1050" dirty="0" smtClean="0">
                <a:solidFill>
                  <a:schemeClr val="tx1">
                    <a:lumMod val="95000"/>
                    <a:lumOff val="5000"/>
                  </a:schemeClr>
                </a:solidFill>
              </a:rPr>
              <a:t>Computerized </a:t>
            </a:r>
            <a:r>
              <a:rPr lang="en-US" sz="1050" dirty="0">
                <a:solidFill>
                  <a:schemeClr val="tx1">
                    <a:lumMod val="95000"/>
                    <a:lumOff val="5000"/>
                  </a:schemeClr>
                </a:solidFill>
              </a:rPr>
              <a:t>FIE data review and correction: </a:t>
            </a:r>
            <a:r>
              <a:rPr lang="en-US" sz="1050" dirty="0" smtClean="0">
                <a:solidFill>
                  <a:schemeClr val="tx1">
                    <a:lumMod val="95000"/>
                    <a:lumOff val="5000"/>
                  </a:schemeClr>
                </a:solidFill>
              </a:rPr>
              <a:t>ongoing</a:t>
            </a:r>
            <a:endParaRPr lang="en-US" sz="1050" dirty="0">
              <a:solidFill>
                <a:schemeClr val="tx1">
                  <a:lumMod val="95000"/>
                  <a:lumOff val="5000"/>
                </a:schemeClr>
              </a:solidFill>
            </a:endParaRPr>
          </a:p>
        </p:txBody>
      </p:sp>
      <p:sp>
        <p:nvSpPr>
          <p:cNvPr id="35" name="Rectangle 2"/>
          <p:cNvSpPr txBox="1">
            <a:spLocks noChangeArrowheads="1"/>
          </p:cNvSpPr>
          <p:nvPr/>
        </p:nvSpPr>
        <p:spPr>
          <a:xfrm>
            <a:off x="827584" y="6079955"/>
            <a:ext cx="3026023" cy="71161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4300" indent="-114300" fontAlgn="auto">
              <a:spcBef>
                <a:spcPts val="0"/>
              </a:spcBef>
              <a:spcAft>
                <a:spcPts val="0"/>
              </a:spcAft>
              <a:buFont typeface="Arial" panose="020B0604020202020204" pitchFamily="34" charset="0"/>
              <a:buChar char="•"/>
              <a:defRPr/>
            </a:pPr>
            <a:r>
              <a:rPr lang="en-US" sz="1100" dirty="0">
                <a:solidFill>
                  <a:schemeClr val="tx1">
                    <a:lumMod val="95000"/>
                    <a:lumOff val="5000"/>
                  </a:schemeClr>
                </a:solidFill>
              </a:rPr>
              <a:t>Linking with new partners (Norway: labor, insurance, intellectual property under consideration)</a:t>
            </a:r>
          </a:p>
        </p:txBody>
      </p:sp>
      <p:sp>
        <p:nvSpPr>
          <p:cNvPr id="36" name="Rectangle 2"/>
          <p:cNvSpPr txBox="1">
            <a:spLocks noChangeArrowheads="1"/>
          </p:cNvSpPr>
          <p:nvPr/>
        </p:nvSpPr>
        <p:spPr>
          <a:xfrm>
            <a:off x="4804073" y="1556792"/>
            <a:ext cx="3674095" cy="1192894"/>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4300" indent="-114300" fontAlgn="auto">
              <a:spcBef>
                <a:spcPts val="0"/>
              </a:spcBef>
              <a:spcAft>
                <a:spcPts val="0"/>
              </a:spcAft>
              <a:buFont typeface="Arial" panose="020B0604020202020204" pitchFamily="34" charset="0"/>
              <a:buChar char="•"/>
              <a:defRPr/>
            </a:pPr>
            <a:r>
              <a:rPr lang="en-US" sz="1100" dirty="0">
                <a:solidFill>
                  <a:schemeClr val="tx1">
                    <a:lumMod val="95000"/>
                    <a:lumOff val="5000"/>
                  </a:schemeClr>
                </a:solidFill>
              </a:rPr>
              <a:t>8 sessions of in-depth training for BRO staff in  in Jun, Aug and Dec 2015</a:t>
            </a:r>
          </a:p>
          <a:p>
            <a:pPr marL="114300" indent="-114300" fontAlgn="auto">
              <a:spcBef>
                <a:spcPts val="0"/>
              </a:spcBef>
              <a:spcAft>
                <a:spcPts val="0"/>
              </a:spcAft>
              <a:buFont typeface="Arial" panose="020B0604020202020204" pitchFamily="34" charset="0"/>
              <a:buChar char="•"/>
              <a:defRPr/>
            </a:pPr>
            <a:r>
              <a:rPr lang="en-US" sz="1100" dirty="0">
                <a:solidFill>
                  <a:schemeClr val="tx1">
                    <a:lumMod val="95000"/>
                    <a:lumOff val="5000"/>
                  </a:schemeClr>
                </a:solidFill>
              </a:rPr>
              <a:t>1 training and team building session for ABR in Jul 2015</a:t>
            </a:r>
          </a:p>
          <a:p>
            <a:pPr marL="114300" indent="-114300" fontAlgn="auto">
              <a:spcBef>
                <a:spcPts val="0"/>
              </a:spcBef>
              <a:spcAft>
                <a:spcPts val="0"/>
              </a:spcAft>
              <a:buFont typeface="Arial" panose="020B0604020202020204" pitchFamily="34" charset="0"/>
              <a:buChar char="•"/>
              <a:defRPr/>
            </a:pPr>
            <a:r>
              <a:rPr lang="en-US" sz="1100" dirty="0">
                <a:solidFill>
                  <a:schemeClr val="tx1">
                    <a:lumMod val="95000"/>
                    <a:lumOff val="5000"/>
                  </a:schemeClr>
                </a:solidFill>
              </a:rPr>
              <a:t>On-the-job training for ABR staff</a:t>
            </a:r>
          </a:p>
          <a:p>
            <a:pPr marL="114300" indent="-114300" fontAlgn="auto">
              <a:spcBef>
                <a:spcPts val="0"/>
              </a:spcBef>
              <a:spcAft>
                <a:spcPts val="0"/>
              </a:spcAft>
              <a:buFont typeface="Arial" panose="020B0604020202020204" pitchFamily="34" charset="0"/>
              <a:buChar char="•"/>
              <a:defRPr/>
            </a:pPr>
            <a:r>
              <a:rPr lang="en-US" sz="1100" dirty="0">
                <a:solidFill>
                  <a:schemeClr val="tx1">
                    <a:lumMod val="95000"/>
                    <a:lumOff val="5000"/>
                  </a:schemeClr>
                </a:solidFill>
              </a:rPr>
              <a:t>1 study tour to Norway from 29 Nov – 8 Dec 2014</a:t>
            </a:r>
          </a:p>
          <a:p>
            <a:pPr marL="114300" indent="-114300" fontAlgn="auto">
              <a:spcBef>
                <a:spcPts val="0"/>
              </a:spcBef>
              <a:spcAft>
                <a:spcPts val="0"/>
              </a:spcAft>
              <a:buFont typeface="Arial" panose="020B0604020202020204" pitchFamily="34" charset="0"/>
              <a:buChar char="•"/>
              <a:defRPr/>
            </a:pPr>
            <a:r>
              <a:rPr lang="en-US" sz="1100" dirty="0">
                <a:solidFill>
                  <a:schemeClr val="tx1">
                    <a:lumMod val="95000"/>
                    <a:lumOff val="5000"/>
                  </a:schemeClr>
                </a:solidFill>
              </a:rPr>
              <a:t>1 study tour to Abu Dhabi in Mar 2015</a:t>
            </a:r>
          </a:p>
        </p:txBody>
      </p:sp>
      <p:sp>
        <p:nvSpPr>
          <p:cNvPr id="37" name="Rectangle 2"/>
          <p:cNvSpPr txBox="1">
            <a:spLocks noChangeArrowheads="1"/>
          </p:cNvSpPr>
          <p:nvPr/>
        </p:nvSpPr>
        <p:spPr>
          <a:xfrm>
            <a:off x="4901360" y="3118448"/>
            <a:ext cx="3503859" cy="69304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4300" indent="-114300" fontAlgn="auto">
              <a:spcBef>
                <a:spcPts val="0"/>
              </a:spcBef>
              <a:spcAft>
                <a:spcPts val="0"/>
              </a:spcAft>
              <a:buFont typeface="Arial" panose="020B0604020202020204" pitchFamily="34" charset="0"/>
              <a:buChar char="•"/>
              <a:defRPr/>
            </a:pPr>
            <a:r>
              <a:rPr lang="en-US" sz="1100" dirty="0">
                <a:solidFill>
                  <a:schemeClr val="tx1">
                    <a:lumMod val="95000"/>
                    <a:lumOff val="5000"/>
                  </a:schemeClr>
                </a:solidFill>
              </a:rPr>
              <a:t>1 workshop introducing revised EL + IL to representatives of foreign business community in Jan </a:t>
            </a:r>
            <a:r>
              <a:rPr lang="en-US" sz="1100" dirty="0" smtClean="0">
                <a:solidFill>
                  <a:schemeClr val="tx1">
                    <a:lumMod val="95000"/>
                    <a:lumOff val="5000"/>
                  </a:schemeClr>
                </a:solidFill>
              </a:rPr>
              <a:t>2015c</a:t>
            </a:r>
            <a:endParaRPr lang="en-US" sz="1100" dirty="0">
              <a:solidFill>
                <a:schemeClr val="tx1">
                  <a:lumMod val="95000"/>
                  <a:lumOff val="5000"/>
                </a:schemeClr>
              </a:solidFill>
            </a:endParaRPr>
          </a:p>
        </p:txBody>
      </p:sp>
      <p:sp>
        <p:nvSpPr>
          <p:cNvPr id="38" name="Flowchart: Terminator 8"/>
          <p:cNvSpPr/>
          <p:nvPr/>
        </p:nvSpPr>
        <p:spPr>
          <a:xfrm>
            <a:off x="5195182" y="4938700"/>
            <a:ext cx="3084721" cy="4431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651"/>
              <a:gd name="connsiteY0" fmla="*/ 530 h 22130"/>
              <a:gd name="connsiteX1" fmla="*/ 19449 w 21651"/>
              <a:gd name="connsiteY1" fmla="*/ 0 h 22130"/>
              <a:gd name="connsiteX2" fmla="*/ 21600 w 21651"/>
              <a:gd name="connsiteY2" fmla="*/ 11330 h 22130"/>
              <a:gd name="connsiteX3" fmla="*/ 18125 w 21651"/>
              <a:gd name="connsiteY3" fmla="*/ 22130 h 22130"/>
              <a:gd name="connsiteX4" fmla="*/ 3475 w 21651"/>
              <a:gd name="connsiteY4" fmla="*/ 22130 h 22130"/>
              <a:gd name="connsiteX5" fmla="*/ 0 w 21651"/>
              <a:gd name="connsiteY5" fmla="*/ 11330 h 22130"/>
              <a:gd name="connsiteX6" fmla="*/ 3475 w 21651"/>
              <a:gd name="connsiteY6" fmla="*/ 530 h 22130"/>
              <a:gd name="connsiteX0" fmla="*/ 3475 w 21610"/>
              <a:gd name="connsiteY0" fmla="*/ 530 h 22130"/>
              <a:gd name="connsiteX1" fmla="*/ 19449 w 21610"/>
              <a:gd name="connsiteY1" fmla="*/ 0 h 22130"/>
              <a:gd name="connsiteX2" fmla="*/ 21600 w 21610"/>
              <a:gd name="connsiteY2" fmla="*/ 11330 h 22130"/>
              <a:gd name="connsiteX3" fmla="*/ 19714 w 21610"/>
              <a:gd name="connsiteY3" fmla="*/ 22130 h 22130"/>
              <a:gd name="connsiteX4" fmla="*/ 3475 w 21610"/>
              <a:gd name="connsiteY4" fmla="*/ 22130 h 22130"/>
              <a:gd name="connsiteX5" fmla="*/ 0 w 21610"/>
              <a:gd name="connsiteY5" fmla="*/ 11330 h 22130"/>
              <a:gd name="connsiteX6" fmla="*/ 3475 w 21610"/>
              <a:gd name="connsiteY6" fmla="*/ 530 h 22130"/>
              <a:gd name="connsiteX0" fmla="*/ 3475 w 21606"/>
              <a:gd name="connsiteY0" fmla="*/ 530 h 22130"/>
              <a:gd name="connsiteX1" fmla="*/ 19449 w 21606"/>
              <a:gd name="connsiteY1" fmla="*/ 0 h 22130"/>
              <a:gd name="connsiteX2" fmla="*/ 21600 w 21606"/>
              <a:gd name="connsiteY2" fmla="*/ 11330 h 22130"/>
              <a:gd name="connsiteX3" fmla="*/ 19096 w 21606"/>
              <a:gd name="connsiteY3" fmla="*/ 22130 h 22130"/>
              <a:gd name="connsiteX4" fmla="*/ 3475 w 21606"/>
              <a:gd name="connsiteY4" fmla="*/ 22130 h 22130"/>
              <a:gd name="connsiteX5" fmla="*/ 0 w 21606"/>
              <a:gd name="connsiteY5" fmla="*/ 11330 h 22130"/>
              <a:gd name="connsiteX6" fmla="*/ 3475 w 21606"/>
              <a:gd name="connsiteY6" fmla="*/ 530 h 22130"/>
              <a:gd name="connsiteX0" fmla="*/ 3537 w 21668"/>
              <a:gd name="connsiteY0" fmla="*/ 530 h 22130"/>
              <a:gd name="connsiteX1" fmla="*/ 19511 w 21668"/>
              <a:gd name="connsiteY1" fmla="*/ 0 h 22130"/>
              <a:gd name="connsiteX2" fmla="*/ 21662 w 21668"/>
              <a:gd name="connsiteY2" fmla="*/ 11330 h 22130"/>
              <a:gd name="connsiteX3" fmla="*/ 19158 w 21668"/>
              <a:gd name="connsiteY3" fmla="*/ 22130 h 22130"/>
              <a:gd name="connsiteX4" fmla="*/ 2125 w 21668"/>
              <a:gd name="connsiteY4" fmla="*/ 22130 h 22130"/>
              <a:gd name="connsiteX5" fmla="*/ 62 w 21668"/>
              <a:gd name="connsiteY5" fmla="*/ 11330 h 22130"/>
              <a:gd name="connsiteX6" fmla="*/ 3537 w 21668"/>
              <a:gd name="connsiteY6" fmla="*/ 530 h 22130"/>
              <a:gd name="connsiteX0" fmla="*/ 2701 w 21626"/>
              <a:gd name="connsiteY0" fmla="*/ 530 h 22130"/>
              <a:gd name="connsiteX1" fmla="*/ 19469 w 21626"/>
              <a:gd name="connsiteY1" fmla="*/ 0 h 22130"/>
              <a:gd name="connsiteX2" fmla="*/ 21620 w 21626"/>
              <a:gd name="connsiteY2" fmla="*/ 11330 h 22130"/>
              <a:gd name="connsiteX3" fmla="*/ 19116 w 21626"/>
              <a:gd name="connsiteY3" fmla="*/ 22130 h 22130"/>
              <a:gd name="connsiteX4" fmla="*/ 2083 w 21626"/>
              <a:gd name="connsiteY4" fmla="*/ 22130 h 22130"/>
              <a:gd name="connsiteX5" fmla="*/ 20 w 21626"/>
              <a:gd name="connsiteY5" fmla="*/ 11330 h 22130"/>
              <a:gd name="connsiteX6" fmla="*/ 2701 w 21626"/>
              <a:gd name="connsiteY6" fmla="*/ 530 h 22130"/>
              <a:gd name="connsiteX0" fmla="*/ 2243 w 21609"/>
              <a:gd name="connsiteY0" fmla="*/ 530 h 22130"/>
              <a:gd name="connsiteX1" fmla="*/ 19452 w 21609"/>
              <a:gd name="connsiteY1" fmla="*/ 0 h 22130"/>
              <a:gd name="connsiteX2" fmla="*/ 21603 w 21609"/>
              <a:gd name="connsiteY2" fmla="*/ 11330 h 22130"/>
              <a:gd name="connsiteX3" fmla="*/ 19099 w 21609"/>
              <a:gd name="connsiteY3" fmla="*/ 22130 h 22130"/>
              <a:gd name="connsiteX4" fmla="*/ 2066 w 21609"/>
              <a:gd name="connsiteY4" fmla="*/ 22130 h 22130"/>
              <a:gd name="connsiteX5" fmla="*/ 3 w 21609"/>
              <a:gd name="connsiteY5" fmla="*/ 11330 h 22130"/>
              <a:gd name="connsiteX6" fmla="*/ 2243 w 21609"/>
              <a:gd name="connsiteY6" fmla="*/ 530 h 22130"/>
              <a:gd name="connsiteX0" fmla="*/ 2243 w 21603"/>
              <a:gd name="connsiteY0" fmla="*/ 530 h 22130"/>
              <a:gd name="connsiteX1" fmla="*/ 19452 w 21603"/>
              <a:gd name="connsiteY1" fmla="*/ 0 h 22130"/>
              <a:gd name="connsiteX2" fmla="*/ 21603 w 21603"/>
              <a:gd name="connsiteY2" fmla="*/ 11330 h 22130"/>
              <a:gd name="connsiteX3" fmla="*/ 19452 w 21603"/>
              <a:gd name="connsiteY3" fmla="*/ 22130 h 22130"/>
              <a:gd name="connsiteX4" fmla="*/ 2066 w 21603"/>
              <a:gd name="connsiteY4" fmla="*/ 22130 h 22130"/>
              <a:gd name="connsiteX5" fmla="*/ 3 w 21603"/>
              <a:gd name="connsiteY5" fmla="*/ 11330 h 22130"/>
              <a:gd name="connsiteX6" fmla="*/ 2243 w 21603"/>
              <a:gd name="connsiteY6" fmla="*/ 530 h 2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3" h="22130">
                <a:moveTo>
                  <a:pt x="2243" y="530"/>
                </a:moveTo>
                <a:cubicBezTo>
                  <a:pt x="7126" y="530"/>
                  <a:pt x="14569" y="0"/>
                  <a:pt x="19452" y="0"/>
                </a:cubicBezTo>
                <a:cubicBezTo>
                  <a:pt x="21371" y="0"/>
                  <a:pt x="21603" y="7642"/>
                  <a:pt x="21603" y="11330"/>
                </a:cubicBezTo>
                <a:cubicBezTo>
                  <a:pt x="21603" y="15018"/>
                  <a:pt x="21371" y="22130"/>
                  <a:pt x="19452" y="22130"/>
                </a:cubicBezTo>
                <a:lnTo>
                  <a:pt x="2066" y="22130"/>
                </a:lnTo>
                <a:cubicBezTo>
                  <a:pt x="147" y="22130"/>
                  <a:pt x="-27" y="14930"/>
                  <a:pt x="3" y="11330"/>
                </a:cubicBezTo>
                <a:cubicBezTo>
                  <a:pt x="33" y="7730"/>
                  <a:pt x="324" y="530"/>
                  <a:pt x="2243" y="530"/>
                </a:cubicBezTo>
                <a:close/>
              </a:path>
            </a:pathLst>
          </a:custGeom>
          <a:gradFill flip="none" rotWithShape="1">
            <a:gsLst>
              <a:gs pos="0">
                <a:srgbClr val="339966">
                  <a:alpha val="50000"/>
                </a:srgbClr>
              </a:gs>
              <a:gs pos="100000">
                <a:schemeClr val="bg1"/>
              </a:gs>
            </a:gsLst>
            <a:lin ang="18900000" scaled="1"/>
            <a:tileRect/>
          </a:gradFill>
          <a:ln>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5">
                    <a:lumMod val="50000"/>
                  </a:schemeClr>
                </a:solidFill>
              </a:rPr>
              <a:t> </a:t>
            </a:r>
            <a:r>
              <a:rPr lang="en-US" sz="1600" b="1" dirty="0" smtClean="0">
                <a:solidFill>
                  <a:schemeClr val="accent5">
                    <a:lumMod val="50000"/>
                  </a:schemeClr>
                </a:solidFill>
              </a:rPr>
              <a:t>   Tech., Mgmt., </a:t>
            </a:r>
            <a:br>
              <a:rPr lang="en-US" sz="1600" b="1" dirty="0" smtClean="0">
                <a:solidFill>
                  <a:schemeClr val="accent5">
                    <a:lumMod val="50000"/>
                  </a:schemeClr>
                </a:solidFill>
              </a:rPr>
            </a:br>
            <a:r>
              <a:rPr lang="en-US" sz="1600" b="1" dirty="0" smtClean="0">
                <a:solidFill>
                  <a:schemeClr val="accent5">
                    <a:lumMod val="50000"/>
                  </a:schemeClr>
                </a:solidFill>
              </a:rPr>
              <a:t>operation  activities</a:t>
            </a:r>
            <a:endParaRPr lang="en-US" sz="1600" b="1" dirty="0">
              <a:solidFill>
                <a:schemeClr val="accent5">
                  <a:lumMod val="50000"/>
                </a:schemeClr>
              </a:solidFill>
            </a:endParaRPr>
          </a:p>
        </p:txBody>
      </p:sp>
      <p:sp>
        <p:nvSpPr>
          <p:cNvPr id="39" name="Flowchart: Connector 38"/>
          <p:cNvSpPr/>
          <p:nvPr/>
        </p:nvSpPr>
        <p:spPr>
          <a:xfrm>
            <a:off x="5006700" y="5015736"/>
            <a:ext cx="383003" cy="331992"/>
          </a:xfrm>
          <a:prstGeom prst="flowChartConnector">
            <a:avLst/>
          </a:prstGeom>
          <a:solidFill>
            <a:srgbClr val="008080"/>
          </a:solidFill>
          <a:ln>
            <a:noFill/>
          </a:ln>
          <a:effectLst>
            <a:glow>
              <a:schemeClr val="accent1">
                <a:alpha val="40000"/>
              </a:schemeClr>
            </a:glow>
            <a:outerShdw blurRad="76200" dist="12700" dir="8100000" sy="-23000" kx="800400" algn="br" rotWithShape="0">
              <a:prstClr val="black">
                <a:alpha val="20000"/>
              </a:prstClr>
            </a:outerShdw>
          </a:effectLst>
          <a:scene3d>
            <a:camera prst="orthographicFront"/>
            <a:lightRig rig="threePt" dir="t"/>
          </a:scene3d>
          <a:sp3d extrusionH="76200">
            <a:bevelT w="152400" h="50800" prst="softRound"/>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2800" b="1" dirty="0" smtClean="0">
                <a:solidFill>
                  <a:schemeClr val="accent5">
                    <a:lumMod val="50000"/>
                  </a:schemeClr>
                </a:solidFill>
              </a:rPr>
              <a:t>7</a:t>
            </a:r>
            <a:endParaRPr lang="en-US" sz="2800" b="1" dirty="0">
              <a:solidFill>
                <a:schemeClr val="accent5">
                  <a:lumMod val="50000"/>
                </a:schemeClr>
              </a:solidFill>
            </a:endParaRPr>
          </a:p>
        </p:txBody>
      </p:sp>
      <p:sp>
        <p:nvSpPr>
          <p:cNvPr id="40" name="Rectangle 2"/>
          <p:cNvSpPr txBox="1">
            <a:spLocks noChangeArrowheads="1"/>
          </p:cNvSpPr>
          <p:nvPr/>
        </p:nvSpPr>
        <p:spPr>
          <a:xfrm>
            <a:off x="5085965" y="4387711"/>
            <a:ext cx="3503859" cy="69304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4300" indent="-114300" fontAlgn="auto">
              <a:spcBef>
                <a:spcPts val="0"/>
              </a:spcBef>
              <a:spcAft>
                <a:spcPts val="0"/>
              </a:spcAft>
              <a:buFont typeface="Arial" panose="020B0604020202020204" pitchFamily="34" charset="0"/>
              <a:buChar char="•"/>
              <a:defRPr/>
            </a:pPr>
            <a:endParaRPr lang="en-US" sz="1050" dirty="0">
              <a:solidFill>
                <a:schemeClr val="accent5">
                  <a:lumMod val="50000"/>
                </a:schemeClr>
              </a:solidFill>
            </a:endParaRPr>
          </a:p>
        </p:txBody>
      </p:sp>
      <p:sp>
        <p:nvSpPr>
          <p:cNvPr id="41" name="Rectangle 2"/>
          <p:cNvSpPr txBox="1">
            <a:spLocks noChangeArrowheads="1"/>
          </p:cNvSpPr>
          <p:nvPr/>
        </p:nvSpPr>
        <p:spPr>
          <a:xfrm>
            <a:off x="5038687" y="3861048"/>
            <a:ext cx="3503859" cy="870571"/>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Bef>
                <a:spcPts val="0"/>
              </a:spcBef>
              <a:spcAft>
                <a:spcPts val="0"/>
              </a:spcAft>
              <a:defRPr/>
            </a:pPr>
            <a:endParaRPr lang="en-US" sz="1050" dirty="0" smtClean="0">
              <a:solidFill>
                <a:schemeClr val="tx1">
                  <a:lumMod val="95000"/>
                  <a:lumOff val="5000"/>
                </a:schemeClr>
              </a:solidFill>
            </a:endParaRPr>
          </a:p>
          <a:p>
            <a:pPr marL="114300" indent="-114300"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Base-line survey on NBRS data quality: completed in Dec 2015, detailed analysis and in-house discussions on the way forward continue</a:t>
            </a:r>
          </a:p>
          <a:p>
            <a:pPr marL="114300" indent="-114300" fontAlgn="auto">
              <a:spcBef>
                <a:spcPts val="0"/>
              </a:spcBef>
              <a:spcAft>
                <a:spcPts val="0"/>
              </a:spcAft>
              <a:buFont typeface="Arial" panose="020B0604020202020204" pitchFamily="34" charset="0"/>
              <a:buChar char="•"/>
              <a:defRPr/>
            </a:pPr>
            <a:r>
              <a:rPr lang="en-US" sz="1050" dirty="0">
                <a:solidFill>
                  <a:schemeClr val="tx1">
                    <a:lumMod val="95000"/>
                    <a:lumOff val="5000"/>
                  </a:schemeClr>
                </a:solidFill>
              </a:rPr>
              <a:t>Base-line survey on customer satisfaction: completed in Jan 2016</a:t>
            </a:r>
          </a:p>
          <a:p>
            <a:pPr marL="114300" indent="-114300" fontAlgn="auto">
              <a:spcBef>
                <a:spcPts val="0"/>
              </a:spcBef>
              <a:spcAft>
                <a:spcPts val="0"/>
              </a:spcAft>
              <a:buFont typeface="Arial" panose="020B0604020202020204" pitchFamily="34" charset="0"/>
              <a:buChar char="•"/>
              <a:defRPr/>
            </a:pPr>
            <a:endParaRPr lang="en-US" sz="1000" dirty="0">
              <a:solidFill>
                <a:schemeClr val="tx1">
                  <a:lumMod val="95000"/>
                  <a:lumOff val="5000"/>
                </a:schemeClr>
              </a:solidFill>
            </a:endParaRPr>
          </a:p>
        </p:txBody>
      </p:sp>
      <p:sp>
        <p:nvSpPr>
          <p:cNvPr id="42" name="Rectangle 2"/>
          <p:cNvSpPr txBox="1">
            <a:spLocks noChangeArrowheads="1"/>
          </p:cNvSpPr>
          <p:nvPr/>
        </p:nvSpPr>
        <p:spPr>
          <a:xfrm>
            <a:off x="4952546" y="5514790"/>
            <a:ext cx="3835731" cy="93411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4300" indent="-114300" fontAlgn="auto">
              <a:spcBef>
                <a:spcPts val="0"/>
              </a:spcBef>
              <a:spcAft>
                <a:spcPts val="0"/>
              </a:spcAft>
              <a:buFont typeface="Arial" panose="020B0604020202020204" pitchFamily="34" charset="0"/>
              <a:buChar char="•"/>
              <a:defRPr/>
            </a:pPr>
            <a:r>
              <a:rPr lang="en-US" sz="1200" dirty="0" smtClean="0">
                <a:solidFill>
                  <a:schemeClr val="tx1">
                    <a:lumMod val="95000"/>
                    <a:lumOff val="5000"/>
                  </a:schemeClr>
                </a:solidFill>
              </a:rPr>
              <a:t>Project </a:t>
            </a:r>
            <a:r>
              <a:rPr lang="en-US" sz="1200" dirty="0">
                <a:solidFill>
                  <a:schemeClr val="tx1">
                    <a:lumMod val="95000"/>
                    <a:lumOff val="5000"/>
                  </a:schemeClr>
                </a:solidFill>
              </a:rPr>
              <a:t>team and operations in place since Sep-Oct 2014</a:t>
            </a:r>
          </a:p>
          <a:p>
            <a:pPr marL="114300" indent="-114300" fontAlgn="auto">
              <a:spcBef>
                <a:spcPts val="0"/>
              </a:spcBef>
              <a:spcAft>
                <a:spcPts val="0"/>
              </a:spcAft>
              <a:buFont typeface="Arial" panose="020B0604020202020204" pitchFamily="34" charset="0"/>
              <a:buChar char="•"/>
              <a:defRPr/>
            </a:pPr>
            <a:r>
              <a:rPr lang="en-US" sz="1200" dirty="0">
                <a:solidFill>
                  <a:schemeClr val="tx1">
                    <a:lumMod val="95000"/>
                    <a:lumOff val="5000"/>
                  </a:schemeClr>
                </a:solidFill>
              </a:rPr>
              <a:t>3 mission of Project Manager: Jan &amp; Sep 2015; Mar 2016</a:t>
            </a:r>
          </a:p>
          <a:p>
            <a:pPr marL="114300" indent="-114300" fontAlgn="auto">
              <a:spcBef>
                <a:spcPts val="0"/>
              </a:spcBef>
              <a:spcAft>
                <a:spcPts val="0"/>
              </a:spcAft>
              <a:buFont typeface="Arial" panose="020B0604020202020204" pitchFamily="34" charset="0"/>
              <a:buChar char="•"/>
              <a:defRPr/>
            </a:pPr>
            <a:r>
              <a:rPr lang="en-US" sz="1200" dirty="0">
                <a:solidFill>
                  <a:schemeClr val="tx1">
                    <a:lumMod val="95000"/>
                    <a:lumOff val="5000"/>
                  </a:schemeClr>
                </a:solidFill>
              </a:rPr>
              <a:t>4 missions of CTA in Oct-Nov 2014, Mar-Apr, Sep 2015, Mar 2016</a:t>
            </a:r>
          </a:p>
          <a:p>
            <a:pPr marL="114300" indent="-114300" fontAlgn="auto">
              <a:spcBef>
                <a:spcPts val="0"/>
              </a:spcBef>
              <a:spcAft>
                <a:spcPts val="0"/>
              </a:spcAft>
              <a:buFont typeface="Arial" panose="020B0604020202020204" pitchFamily="34" charset="0"/>
              <a:buChar char="•"/>
              <a:defRPr/>
            </a:pPr>
            <a:r>
              <a:rPr lang="en-US" sz="1200" dirty="0">
                <a:solidFill>
                  <a:schemeClr val="tx1">
                    <a:lumMod val="95000"/>
                    <a:lumOff val="5000"/>
                  </a:schemeClr>
                </a:solidFill>
              </a:rPr>
              <a:t>2 missions of senior int’l legal expert in Jan and Mar 2015</a:t>
            </a:r>
          </a:p>
          <a:p>
            <a:pPr marL="114300" indent="-114300" fontAlgn="auto">
              <a:spcBef>
                <a:spcPts val="0"/>
              </a:spcBef>
              <a:spcAft>
                <a:spcPts val="0"/>
              </a:spcAft>
              <a:buFont typeface="Arial" panose="020B0604020202020204" pitchFamily="34" charset="0"/>
              <a:buChar char="•"/>
              <a:defRPr/>
            </a:pPr>
            <a:r>
              <a:rPr lang="en-US" sz="1200" dirty="0">
                <a:solidFill>
                  <a:schemeClr val="tx1">
                    <a:lumMod val="95000"/>
                    <a:lumOff val="5000"/>
                  </a:schemeClr>
                </a:solidFill>
              </a:rPr>
              <a:t>2 missions of int’l IT expert in Apr and Jun 2015</a:t>
            </a:r>
          </a:p>
          <a:p>
            <a:pPr marL="114300" indent="-114300" fontAlgn="auto">
              <a:spcBef>
                <a:spcPts val="0"/>
              </a:spcBef>
              <a:spcAft>
                <a:spcPts val="0"/>
              </a:spcAft>
              <a:buFont typeface="Arial" panose="020B0604020202020204" pitchFamily="34" charset="0"/>
              <a:buChar char="•"/>
              <a:defRPr/>
            </a:pPr>
            <a:endParaRPr lang="en-US" sz="1000" dirty="0">
              <a:solidFill>
                <a:schemeClr val="tx1">
                  <a:lumMod val="95000"/>
                  <a:lumOff val="5000"/>
                </a:schemeClr>
              </a:solidFill>
            </a:endParaRPr>
          </a:p>
        </p:txBody>
      </p:sp>
    </p:spTree>
    <p:extLst>
      <p:ext uri="{BB962C8B-B14F-4D97-AF65-F5344CB8AC3E}">
        <p14:creationId xmlns:p14="http://schemas.microsoft.com/office/powerpoint/2010/main" val="1874926583"/>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836712"/>
            <a:ext cx="8640960" cy="1098482"/>
          </a:xfrm>
        </p:spPr>
        <p:txBody>
          <a:bodyPr/>
          <a:lstStyle/>
          <a:p>
            <a:r>
              <a:rPr lang="en-US" dirty="0" smtClean="0"/>
              <a:t>New Proposal: Output </a:t>
            </a:r>
            <a:r>
              <a:rPr lang="en-US" dirty="0"/>
              <a:t>8 </a:t>
            </a:r>
            <a:br>
              <a:rPr lang="en-US" dirty="0"/>
            </a:br>
            <a:endParaRPr lang="en-US" dirty="0"/>
          </a:p>
        </p:txBody>
      </p:sp>
      <p:sp>
        <p:nvSpPr>
          <p:cNvPr id="5" name="TextBox 4"/>
          <p:cNvSpPr txBox="1"/>
          <p:nvPr/>
        </p:nvSpPr>
        <p:spPr>
          <a:xfrm>
            <a:off x="251519" y="2420888"/>
            <a:ext cx="8814365" cy="3960440"/>
          </a:xfrm>
          <a:prstGeom prst="rect">
            <a:avLst/>
          </a:prstGeom>
          <a:noFill/>
          <a:ln>
            <a:noFill/>
          </a:ln>
          <a:effectLst/>
        </p:spPr>
        <p:txBody>
          <a:bodyPr vert="horz" wrap="square" lIns="91440" tIns="45720" rIns="91440" bIns="45720" numCol="1" anchor="ctr" anchorCtr="0" compatLnSpc="1">
            <a:prstTxWarp prst="textNoShape">
              <a:avLst/>
            </a:prstTxWarp>
          </a:bodyPr>
          <a:lstStyle>
            <a:defPPr>
              <a:defRPr lang="en-GB"/>
            </a:defPPr>
            <a:lvl1pPr marL="0" indent="0" algn="l" eaLnBrk="0" hangingPunct="0">
              <a:spcBef>
                <a:spcPct val="20000"/>
              </a:spcBef>
              <a:buClr>
                <a:schemeClr val="accent1"/>
              </a:buClr>
              <a:buFont typeface="Wingdings" pitchFamily="2" charset="2"/>
              <a:buNone/>
              <a:defRPr sz="1600">
                <a:latin typeface="+mn-lt"/>
                <a:cs typeface="+mn-cs"/>
              </a:defRPr>
            </a:lvl1pPr>
            <a:lvl2pPr marL="742950" indent="-285750" algn="l" eaLnBrk="0" hangingPunct="0">
              <a:spcBef>
                <a:spcPct val="20000"/>
              </a:spcBef>
              <a:buClr>
                <a:schemeClr val="accent1"/>
              </a:buClr>
              <a:buFont typeface="Courier New" pitchFamily="49" charset="0"/>
              <a:buChar char="o"/>
              <a:defRPr sz="1800">
                <a:latin typeface="+mn-lt"/>
                <a:cs typeface="+mn-cs"/>
              </a:defRPr>
            </a:lvl2pPr>
            <a:lvl3pPr marL="1143000" indent="-228600" algn="l" eaLnBrk="0" hangingPunct="0">
              <a:spcBef>
                <a:spcPct val="20000"/>
              </a:spcBef>
              <a:buClr>
                <a:schemeClr val="accent1"/>
              </a:buClr>
              <a:buChar char="•"/>
              <a:defRPr sz="1600">
                <a:latin typeface="+mn-lt"/>
                <a:cs typeface="+mn-cs"/>
              </a:defRPr>
            </a:lvl3pPr>
            <a:lvl4pPr marL="1600200" indent="-228600" algn="l" eaLnBrk="0" hangingPunct="0">
              <a:spcBef>
                <a:spcPct val="20000"/>
              </a:spcBef>
              <a:buChar char="–"/>
              <a:defRPr sz="1400">
                <a:latin typeface="+mn-lt"/>
                <a:cs typeface="+mn-cs"/>
              </a:defRPr>
            </a:lvl4pPr>
            <a:lvl5pPr marL="2057400" indent="-228600" algn="l" eaLnBrk="0" hangingPunct="0">
              <a:spcBef>
                <a:spcPct val="20000"/>
              </a:spcBef>
              <a:buChar char="»"/>
              <a:defRPr sz="1400">
                <a:latin typeface="+mn-lt"/>
                <a:cs typeface="+mn-cs"/>
              </a:defRPr>
            </a:lvl5pPr>
            <a:lvl6pPr marL="2514600" indent="-228600" fontAlgn="base">
              <a:spcBef>
                <a:spcPct val="20000"/>
              </a:spcBef>
              <a:spcAft>
                <a:spcPct val="0"/>
              </a:spcAft>
              <a:buChar char="»"/>
              <a:defRPr sz="2000">
                <a:latin typeface="+mn-lt"/>
                <a:cs typeface="+mn-cs"/>
              </a:defRPr>
            </a:lvl6pPr>
            <a:lvl7pPr marL="2971800" indent="-228600" fontAlgn="base">
              <a:spcBef>
                <a:spcPct val="20000"/>
              </a:spcBef>
              <a:spcAft>
                <a:spcPct val="0"/>
              </a:spcAft>
              <a:buChar char="»"/>
              <a:defRPr sz="2000">
                <a:latin typeface="+mn-lt"/>
                <a:cs typeface="+mn-cs"/>
              </a:defRPr>
            </a:lvl7pPr>
            <a:lvl8pPr marL="3429000" indent="-228600" fontAlgn="base">
              <a:spcBef>
                <a:spcPct val="20000"/>
              </a:spcBef>
              <a:spcAft>
                <a:spcPct val="0"/>
              </a:spcAft>
              <a:buChar char="»"/>
              <a:defRPr sz="2000">
                <a:latin typeface="+mn-lt"/>
                <a:cs typeface="+mn-cs"/>
              </a:defRPr>
            </a:lvl8pPr>
            <a:lvl9pPr marL="3886200" indent="-228600" fontAlgn="base">
              <a:spcBef>
                <a:spcPct val="20000"/>
              </a:spcBef>
              <a:spcAft>
                <a:spcPct val="0"/>
              </a:spcAft>
              <a:buChar char="»"/>
              <a:defRPr sz="2000">
                <a:latin typeface="+mn-lt"/>
                <a:cs typeface="+mn-cs"/>
              </a:defRPr>
            </a:lvl9pPr>
          </a:lstStyle>
          <a:p>
            <a:pPr marL="0" lvl="1" indent="0">
              <a:buClr>
                <a:schemeClr val="accent2">
                  <a:lumMod val="60000"/>
                  <a:lumOff val="40000"/>
                </a:schemeClr>
              </a:buClr>
              <a:buNone/>
            </a:pPr>
            <a:r>
              <a:rPr lang="en-GB" sz="2000" dirty="0">
                <a:solidFill>
                  <a:schemeClr val="accent2"/>
                </a:solidFill>
                <a:latin typeface="Arial" charset="0"/>
                <a:cs typeface="Arial" charset="0"/>
              </a:rPr>
              <a:t>Objectives</a:t>
            </a:r>
            <a:endParaRPr lang="en-US" sz="2000" dirty="0">
              <a:solidFill>
                <a:schemeClr val="accent2"/>
              </a:solidFill>
              <a:latin typeface="Arial" charset="0"/>
              <a:cs typeface="Arial" charset="0"/>
            </a:endParaRPr>
          </a:p>
          <a:p>
            <a:pPr marL="285750" lvl="0" indent="-285750">
              <a:buClr>
                <a:schemeClr val="accent2"/>
              </a:buClr>
              <a:buFont typeface="Wingdings" panose="05000000000000000000" pitchFamily="2" charset="2"/>
              <a:buChar char="Ø"/>
            </a:pPr>
            <a:r>
              <a:rPr lang="en-GB" dirty="0">
                <a:cs typeface="Arial" panose="020B0604020202020204" pitchFamily="34" charset="0"/>
              </a:rPr>
              <a:t>To create favourable market-entry conditions for FIEs in order to reduce barriers to market-entry, further improve business and investment environment and increase national capacity of Vietnam. </a:t>
            </a:r>
            <a:endParaRPr lang="en-US" dirty="0">
              <a:cs typeface="Arial" panose="020B0604020202020204" pitchFamily="34" charset="0"/>
            </a:endParaRPr>
          </a:p>
          <a:p>
            <a:pPr marL="285750" lvl="0" indent="-285750">
              <a:buClr>
                <a:schemeClr val="accent2"/>
              </a:buClr>
              <a:buFont typeface="Wingdings" panose="05000000000000000000" pitchFamily="2" charset="2"/>
              <a:buChar char="Ø"/>
            </a:pPr>
            <a:r>
              <a:rPr lang="en-GB" dirty="0">
                <a:cs typeface="Arial" panose="020B0604020202020204" pitchFamily="34" charset="0"/>
              </a:rPr>
              <a:t>To contribute to Vietnam’s successful realisation of its commitments to international and regional agreements and treaties such as TPP, EVFTA, ASEAN Economic Community (AEC) and through creating a better climate for investment and a more level playing field for foreign investors.</a:t>
            </a:r>
            <a:endParaRPr lang="en-US" dirty="0">
              <a:cs typeface="Arial" panose="020B0604020202020204" pitchFamily="34" charset="0"/>
            </a:endParaRPr>
          </a:p>
          <a:p>
            <a:pPr marL="285750" lvl="0" indent="-285750">
              <a:buClr>
                <a:schemeClr val="accent2"/>
              </a:buClr>
              <a:buFont typeface="Wingdings" panose="05000000000000000000" pitchFamily="2" charset="2"/>
              <a:buChar char="Ø"/>
            </a:pPr>
            <a:r>
              <a:rPr lang="en-GB" dirty="0">
                <a:cs typeface="Arial" panose="020B0604020202020204" pitchFamily="34" charset="0"/>
              </a:rPr>
              <a:t>To further promote economic integration and sustainable economic growth of Vietnam, which is in line with bilateral economic development cooperation between Vietnam and Switzerland and Vietnam’s country development objectives.</a:t>
            </a:r>
            <a:endParaRPr lang="en-US" dirty="0">
              <a:cs typeface="Arial" panose="020B0604020202020204" pitchFamily="34" charset="0"/>
            </a:endParaRPr>
          </a:p>
          <a:p>
            <a:pPr marL="285750" lvl="0" indent="-285750">
              <a:buClr>
                <a:schemeClr val="accent2"/>
              </a:buClr>
              <a:buFont typeface="Wingdings" panose="05000000000000000000" pitchFamily="2" charset="2"/>
              <a:buChar char="Ø"/>
            </a:pPr>
            <a:r>
              <a:rPr lang="en-GB" dirty="0">
                <a:cs typeface="Arial" panose="020B0604020202020204" pitchFamily="34" charset="0"/>
              </a:rPr>
              <a:t>To improve transparency of interactions between FIEs and State agencies.</a:t>
            </a:r>
            <a:endParaRPr lang="en-US" dirty="0">
              <a:cs typeface="Arial" panose="020B0604020202020204" pitchFamily="34" charset="0"/>
            </a:endParaRPr>
          </a:p>
        </p:txBody>
      </p:sp>
      <p:sp>
        <p:nvSpPr>
          <p:cNvPr id="10" name="Rectangle 9"/>
          <p:cNvSpPr/>
          <p:nvPr/>
        </p:nvSpPr>
        <p:spPr bwMode="auto">
          <a:xfrm>
            <a:off x="251520" y="1505809"/>
            <a:ext cx="6192688" cy="1059095"/>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l">
              <a:buClr>
                <a:schemeClr val="accent2"/>
              </a:buClr>
            </a:pPr>
            <a:r>
              <a:rPr lang="en-US" dirty="0">
                <a:solidFill>
                  <a:schemeClr val="accent6">
                    <a:lumMod val="75000"/>
                  </a:schemeClr>
                </a:solidFill>
                <a:cs typeface="Arial" panose="020B0604020202020204" pitchFamily="34" charset="0"/>
              </a:rPr>
              <a:t>Single-point-registration cooperating mechanism established for issuing investment registration certificates and business registration certificates to foreign invested enterprises</a:t>
            </a:r>
          </a:p>
        </p:txBody>
      </p:sp>
      <p:cxnSp>
        <p:nvCxnSpPr>
          <p:cNvPr id="6" name="Straight Connector 5"/>
          <p:cNvCxnSpPr/>
          <p:nvPr/>
        </p:nvCxnSpPr>
        <p:spPr>
          <a:xfrm>
            <a:off x="251520" y="2708920"/>
            <a:ext cx="8640960" cy="0"/>
          </a:xfrm>
          <a:prstGeom prst="line">
            <a:avLst/>
          </a:prstGeom>
          <a:ln>
            <a:solidFill>
              <a:srgbClr val="880E1B"/>
            </a:solidFill>
          </a:ln>
        </p:spPr>
        <p:style>
          <a:lnRef idx="1">
            <a:schemeClr val="accent1"/>
          </a:lnRef>
          <a:fillRef idx="0">
            <a:schemeClr val="accent1"/>
          </a:fillRef>
          <a:effectRef idx="0">
            <a:schemeClr val="accent1"/>
          </a:effectRef>
          <a:fontRef idx="minor">
            <a:schemeClr val="tx1"/>
          </a:fontRef>
        </p:style>
      </p:cxnSp>
      <p:pic>
        <p:nvPicPr>
          <p:cNvPr id="6146" name="Picture 2" descr="http://holidaysandobservances.net/wp-content/uploads/2015/05/World-Environment-Day-201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8248"/>
          <a:stretch/>
        </p:blipFill>
        <p:spPr bwMode="auto">
          <a:xfrm>
            <a:off x="6122502" y="926012"/>
            <a:ext cx="2943383" cy="1782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4702549"/>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4215</TotalTime>
  <Words>1284</Words>
  <Application>Microsoft Office PowerPoint</Application>
  <PresentationFormat>On-screen Show (4:3)</PresentationFormat>
  <Paragraphs>187</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ECONOMIC REFORM BACKGROUND</vt:lpstr>
      <vt:lpstr>BUSINESS REGISTRATION REFORM</vt:lpstr>
      <vt:lpstr>BUSINESS REGISTRATION REFORM</vt:lpstr>
      <vt:lpstr>PowerPoint Presentation</vt:lpstr>
      <vt:lpstr>PowerPoint Presentation</vt:lpstr>
      <vt:lpstr> Production of outputs</vt:lpstr>
      <vt:lpstr>New Proposal: Output 8  </vt:lpstr>
      <vt:lpstr>OUTPUT 8: Logframe</vt:lpstr>
      <vt:lpstr>PowerPoint Presentation</vt:lpstr>
    </vt:vector>
  </TitlesOfParts>
  <Company>UNIDO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Xin YAO</dc:creator>
  <cp:lastModifiedBy>GHANEM, Firas</cp:lastModifiedBy>
  <cp:revision>304</cp:revision>
  <cp:lastPrinted>2016-04-27T14:35:10Z</cp:lastPrinted>
  <dcterms:created xsi:type="dcterms:W3CDTF">2008-01-28T10:27:53Z</dcterms:created>
  <dcterms:modified xsi:type="dcterms:W3CDTF">2016-05-05T16:13:25Z</dcterms:modified>
</cp:coreProperties>
</file>