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6" r:id="rId2"/>
    <p:sldId id="330" r:id="rId3"/>
    <p:sldId id="355" r:id="rId4"/>
    <p:sldId id="326" r:id="rId5"/>
    <p:sldId id="324" r:id="rId6"/>
    <p:sldId id="332" r:id="rId7"/>
    <p:sldId id="334" r:id="rId8"/>
    <p:sldId id="320" r:id="rId9"/>
    <p:sldId id="339" r:id="rId10"/>
    <p:sldId id="335" r:id="rId11"/>
    <p:sldId id="336" r:id="rId12"/>
    <p:sldId id="337" r:id="rId13"/>
    <p:sldId id="338" r:id="rId14"/>
    <p:sldId id="342" r:id="rId15"/>
    <p:sldId id="344" r:id="rId16"/>
    <p:sldId id="345" r:id="rId17"/>
    <p:sldId id="321" r:id="rId18"/>
    <p:sldId id="348" r:id="rId19"/>
    <p:sldId id="319" r:id="rId20"/>
    <p:sldId id="356" r:id="rId21"/>
    <p:sldId id="347" r:id="rId22"/>
    <p:sldId id="349" r:id="rId23"/>
    <p:sldId id="327" r:id="rId24"/>
    <p:sldId id="328" r:id="rId25"/>
    <p:sldId id="329" r:id="rId26"/>
    <p:sldId id="350" r:id="rId27"/>
    <p:sldId id="354" r:id="rId28"/>
    <p:sldId id="351" r:id="rId29"/>
    <p:sldId id="352" r:id="rId30"/>
  </p:sldIdLst>
  <p:sldSz cx="9144000" cy="6858000" type="screen4x3"/>
  <p:notesSz cx="6794500" cy="9906000"/>
  <p:embeddedFontLst>
    <p:embeddedFont>
      <p:font typeface="VAGRounded BT" pitchFamily="34" charset="0"/>
      <p:regular r:id="rId33"/>
    </p:embeddedFont>
    <p:embeddedFont>
      <p:font typeface="Calibri" pitchFamily="34" charset="0"/>
      <p:regular r:id="rId34"/>
      <p:bold r:id="rId35"/>
      <p:italic r:id="rId36"/>
      <p:boldItalic r:id="rId37"/>
    </p:embeddedFont>
    <p:embeddedFont>
      <p:font typeface="Arial Rounded MT Bold" pitchFamily="34" charset="0"/>
      <p:regular r:id="rId38"/>
    </p:embeddedFont>
  </p:embeddedFontLst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87F59C"/>
    <a:srgbClr val="FBFDDB"/>
    <a:srgbClr val="FFFF00"/>
    <a:srgbClr val="B2B2B2"/>
    <a:srgbClr val="33B2B2"/>
    <a:srgbClr val="1446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7598" autoAdjust="0"/>
  </p:normalViewPr>
  <p:slideViewPr>
    <p:cSldViewPr>
      <p:cViewPr>
        <p:scale>
          <a:sx n="75" d="100"/>
          <a:sy n="75" d="100"/>
        </p:scale>
        <p:origin x="-936" y="-6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font" Target="fonts/font5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-Arbeitsblat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-Arbeitsblat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0495651459489912E-2"/>
          <c:y val="1.4336790861621434E-2"/>
          <c:w val="0.945324572522245"/>
          <c:h val="0.95626832708823584"/>
        </c:manualLayout>
      </c:layout>
      <c:lineChart>
        <c:grouping val="standar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Datenreihe 1</c:v>
                </c:pt>
              </c:strCache>
            </c:strRef>
          </c:tx>
          <c:cat>
            <c:strRef>
              <c:f>Tabelle1!$A$2:$A$5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Tabelle1!$B$2:$B$5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0090112"/>
        <c:axId val="90091904"/>
      </c:lineChart>
      <c:catAx>
        <c:axId val="90090112"/>
        <c:scaling>
          <c:orientation val="minMax"/>
        </c:scaling>
        <c:delete val="1"/>
        <c:axPos val="b"/>
        <c:majorTickMark val="out"/>
        <c:minorTickMark val="none"/>
        <c:tickLblPos val="none"/>
        <c:crossAx val="90091904"/>
        <c:crosses val="autoZero"/>
        <c:auto val="1"/>
        <c:lblAlgn val="ctr"/>
        <c:lblOffset val="100"/>
        <c:noMultiLvlLbl val="0"/>
      </c:catAx>
      <c:valAx>
        <c:axId val="900919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one"/>
        <c:crossAx val="900901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de-D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696672629033382"/>
          <c:y val="7.617108088761633E-2"/>
          <c:w val="0.67895245153429273"/>
          <c:h val="0.5545551181102361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Low estimate</c:v>
                </c:pt>
              </c:strCache>
            </c:strRef>
          </c:tx>
          <c:invertIfNegative val="0"/>
          <c:cat>
            <c:strRef>
              <c:f>Tabelle1!$A$2:$A$6</c:f>
              <c:strCache>
                <c:ptCount val="5"/>
                <c:pt idx="0">
                  <c:v>South, Southeast and East Asia (2027-2050)</c:v>
                </c:pt>
                <c:pt idx="1">
                  <c:v>Latin America/ Caribbean (2013-2050)</c:v>
                </c:pt>
                <c:pt idx="2">
                  <c:v>Eastern Europe/ Central Asia (2011-2050)</c:v>
                </c:pt>
                <c:pt idx="3">
                  <c:v>USA (2007-2046)</c:v>
                </c:pt>
                <c:pt idx="4">
                  <c:v>EU (2011-2050)</c:v>
                </c:pt>
              </c:strCache>
            </c:strRef>
          </c:cat>
          <c:val>
            <c:numRef>
              <c:f>Tabelle1!$B$2:$B$6</c:f>
              <c:numCache>
                <c:formatCode>General</c:formatCode>
                <c:ptCount val="5"/>
                <c:pt idx="0">
                  <c:v>5500</c:v>
                </c:pt>
                <c:pt idx="1">
                  <c:v>2000</c:v>
                </c:pt>
                <c:pt idx="2">
                  <c:v>2300</c:v>
                </c:pt>
                <c:pt idx="3">
                  <c:v>7500</c:v>
                </c:pt>
                <c:pt idx="4">
                  <c:v>10700</c:v>
                </c:pt>
              </c:numCache>
            </c:numRef>
          </c:val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High estimate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cat>
            <c:strRef>
              <c:f>Tabelle1!$A$2:$A$6</c:f>
              <c:strCache>
                <c:ptCount val="5"/>
                <c:pt idx="0">
                  <c:v>South, Southeast and East Asia (2027-2050)</c:v>
                </c:pt>
                <c:pt idx="1">
                  <c:v>Latin America/ Caribbean (2013-2050)</c:v>
                </c:pt>
                <c:pt idx="2">
                  <c:v>Eastern Europe/ Central Asia (2011-2050)</c:v>
                </c:pt>
                <c:pt idx="3">
                  <c:v>USA (2007-2046)</c:v>
                </c:pt>
                <c:pt idx="4">
                  <c:v>EU (2011-2050)</c:v>
                </c:pt>
              </c:strCache>
            </c:strRef>
          </c:cat>
          <c:val>
            <c:numRef>
              <c:f>Tabelle1!$C$2:$C$6</c:f>
              <c:numCache>
                <c:formatCode>General</c:formatCode>
                <c:ptCount val="5"/>
                <c:pt idx="0">
                  <c:v>2000</c:v>
                </c:pt>
                <c:pt idx="1">
                  <c:v>6000</c:v>
                </c:pt>
                <c:pt idx="2">
                  <c:v>7700</c:v>
                </c:pt>
                <c:pt idx="3">
                  <c:v>2500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2974208"/>
        <c:axId val="192996480"/>
      </c:barChart>
      <c:catAx>
        <c:axId val="1929742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/>
          <a:lstStyle/>
          <a:p>
            <a:pPr>
              <a:defRPr sz="1399"/>
            </a:pPr>
            <a:endParaRPr lang="de-DE"/>
          </a:p>
        </c:txPr>
        <c:crossAx val="192996480"/>
        <c:crosses val="autoZero"/>
        <c:auto val="0"/>
        <c:lblAlgn val="ctr"/>
        <c:lblOffset val="100"/>
        <c:noMultiLvlLbl val="0"/>
      </c:catAx>
      <c:valAx>
        <c:axId val="192996480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599"/>
            </a:pPr>
            <a:endParaRPr lang="de-DE"/>
          </a:p>
        </c:txPr>
        <c:crossAx val="192974208"/>
        <c:crosses val="autoZero"/>
        <c:crossBetween val="between"/>
      </c:valAx>
      <c:spPr>
        <a:noFill/>
        <a:ln w="25380">
          <a:noFill/>
        </a:ln>
      </c:spPr>
    </c:plotArea>
    <c:legend>
      <c:legendPos val="r"/>
      <c:layout>
        <c:manualLayout>
          <c:xMode val="edge"/>
          <c:yMode val="edge"/>
          <c:x val="0.80463452257746781"/>
          <c:y val="0.19416231209735146"/>
          <c:w val="0.17672448838632029"/>
          <c:h val="0.26323926270579801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799">
          <a:latin typeface="VAGRounded BT" pitchFamily="34" charset="0"/>
        </a:defRPr>
      </a:pPr>
      <a:endParaRPr lang="de-DE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0.37173</cdr:x>
      <cdr:y>0.05153</cdr:y>
    </cdr:from>
    <cdr:to>
      <cdr:x>0.55973</cdr:x>
      <cdr:y>0.33497</cdr:y>
    </cdr:to>
    <cdr:sp macro="" textlink="">
      <cdr:nvSpPr>
        <cdr:cNvPr id="3" name="Textfeld 2"/>
        <cdr:cNvSpPr txBox="1"/>
      </cdr:nvSpPr>
      <cdr:spPr>
        <a:xfrm xmlns:a="http://schemas.openxmlformats.org/drawingml/2006/main">
          <a:off x="3312368" y="288032"/>
          <a:ext cx="1656184" cy="158417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de-DE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8100" y="0"/>
            <a:ext cx="29448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79A0FF09-AF73-4D60-9FFD-3FC0377C4292}" type="datetimeFigureOut">
              <a:rPr lang="de-DE"/>
              <a:pPr>
                <a:defRPr/>
              </a:pPr>
              <a:t>20.07.2011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09113"/>
            <a:ext cx="29448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8100" y="9409113"/>
            <a:ext cx="29448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3BFC5184-61E9-4800-9BE0-FABB89AAA59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51492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3225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3225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4D20B4D-2905-4EBD-A2A8-932B015223B2}" type="datetimeFigureOut">
              <a:rPr lang="de-DE"/>
              <a:pPr>
                <a:defRPr/>
              </a:pPr>
              <a:t>20.07.2011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de-DE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09113"/>
            <a:ext cx="2943225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9688" y="9409113"/>
            <a:ext cx="2943225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BC071F6-329B-4513-879A-430E6A45F74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44886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3D5F80-8CC4-47E1-A3D0-437CB9C6880C}" type="slidenum">
              <a:rPr lang="de-DE" smtClean="0"/>
              <a:pPr>
                <a:defRPr/>
              </a:pPr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6946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BC071F6-329B-4513-879A-430E6A45F748}" type="slidenum">
              <a:rPr lang="de-DE" smtClean="0"/>
              <a:pPr>
                <a:defRPr/>
              </a:pPr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72725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Singapore</a:t>
            </a:r>
            <a:r>
              <a:rPr lang="de-DE" dirty="0" smtClean="0"/>
              <a:t> </a:t>
            </a:r>
            <a:r>
              <a:rPr lang="de-DE" dirty="0" err="1" smtClean="0"/>
              <a:t>data</a:t>
            </a:r>
            <a:r>
              <a:rPr lang="de-DE" dirty="0" smtClean="0"/>
              <a:t>: 165 </a:t>
            </a:r>
            <a:r>
              <a:rPr lang="de-DE" dirty="0" err="1" smtClean="0"/>
              <a:t>based</a:t>
            </a:r>
            <a:r>
              <a:rPr lang="de-DE" dirty="0" smtClean="0"/>
              <a:t> on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country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data</a:t>
            </a:r>
            <a:r>
              <a:rPr lang="de-DE" baseline="0" dirty="0" smtClean="0"/>
              <a:t>, 112 </a:t>
            </a:r>
            <a:r>
              <a:rPr lang="de-DE" baseline="0" dirty="0" err="1" smtClean="0"/>
              <a:t>based</a:t>
            </a:r>
            <a:r>
              <a:rPr lang="de-DE" baseline="0" dirty="0" smtClean="0"/>
              <a:t> on EU-27 </a:t>
            </a:r>
            <a:r>
              <a:rPr lang="de-DE" baseline="0" dirty="0" err="1" smtClean="0"/>
              <a:t>data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BC071F6-329B-4513-879A-430E6A45F748}" type="slidenum">
              <a:rPr lang="de-DE" smtClean="0"/>
              <a:pPr>
                <a:defRPr/>
              </a:pPr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50725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noProof="0" dirty="0" smtClean="0"/>
              <a:t>Hg</a:t>
            </a:r>
            <a:r>
              <a:rPr lang="en-GB" dirty="0" smtClean="0"/>
              <a:t> has a very high density (13.5 t/ m</a:t>
            </a:r>
            <a:r>
              <a:rPr lang="en-GB" baseline="30000" dirty="0" smtClean="0"/>
              <a:t>3</a:t>
            </a:r>
            <a:r>
              <a:rPr lang="en-GB" dirty="0" smtClean="0"/>
              <a:t>). That´s</a:t>
            </a:r>
            <a:r>
              <a:rPr lang="en-GB" baseline="0" dirty="0" smtClean="0"/>
              <a:t> why </a:t>
            </a:r>
            <a:r>
              <a:rPr lang="en-GB" dirty="0" smtClean="0"/>
              <a:t>200 t of</a:t>
            </a:r>
            <a:r>
              <a:rPr lang="en-GB" baseline="0" dirty="0" smtClean="0"/>
              <a:t> elemental mercury have a volume of only 14.8 m</a:t>
            </a:r>
            <a:r>
              <a:rPr lang="en-GB" baseline="30000" dirty="0" smtClean="0"/>
              <a:t>3</a:t>
            </a:r>
            <a:r>
              <a:rPr lang="en-GB" baseline="0" dirty="0" smtClean="0"/>
              <a:t>.</a:t>
            </a:r>
          </a:p>
          <a:p>
            <a:r>
              <a:rPr lang="en-GB" baseline="0" dirty="0" smtClean="0"/>
              <a:t>Mercury compounds and stabilized mercury have a lower density and thus a higher volume. For example, stabilization as pure red mercury sulphide leads to a six-fold increase of volume. Additional room is needed for the containers itself and space between individual containers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3D5F80-8CC4-47E1-A3D0-437CB9C6880C}" type="slidenum">
              <a:rPr lang="de-DE" smtClean="0"/>
              <a:pPr>
                <a:defRPr/>
              </a:pPr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56677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noProof="0" dirty="0" smtClean="0"/>
              <a:t>Hg</a:t>
            </a:r>
            <a:r>
              <a:rPr lang="en-GB" dirty="0" smtClean="0"/>
              <a:t> has a very high density (13.5 t/ m</a:t>
            </a:r>
            <a:r>
              <a:rPr lang="en-GB" baseline="30000" dirty="0" smtClean="0"/>
              <a:t>3</a:t>
            </a:r>
            <a:r>
              <a:rPr lang="en-GB" dirty="0" smtClean="0"/>
              <a:t>). That´s</a:t>
            </a:r>
            <a:r>
              <a:rPr lang="en-GB" baseline="0" dirty="0" smtClean="0"/>
              <a:t> why </a:t>
            </a:r>
            <a:r>
              <a:rPr lang="en-GB" dirty="0" smtClean="0"/>
              <a:t>200 t of</a:t>
            </a:r>
            <a:r>
              <a:rPr lang="en-GB" baseline="0" dirty="0" smtClean="0"/>
              <a:t> elemental mercury have a volume of only 14.8 m</a:t>
            </a:r>
            <a:r>
              <a:rPr lang="en-GB" baseline="30000" dirty="0" smtClean="0"/>
              <a:t>3</a:t>
            </a:r>
            <a:r>
              <a:rPr lang="en-GB" baseline="0" dirty="0" smtClean="0"/>
              <a:t>.</a:t>
            </a:r>
          </a:p>
          <a:p>
            <a:r>
              <a:rPr lang="en-GB" baseline="0" dirty="0" smtClean="0"/>
              <a:t>Mercury compounds and stabilized mercury have a lower density and thus a higher volume. For example, stabilization as pure red mercury sulphide leads to a six-fold increase of volume. Additional room is needed for the containers itself and space between individual containers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3D5F80-8CC4-47E1-A3D0-437CB9C6880C}" type="slidenum">
              <a:rPr lang="de-DE" smtClean="0"/>
              <a:pPr>
                <a:defRPr/>
              </a:pPr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56677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Estimates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for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Asia</a:t>
            </a:r>
            <a:r>
              <a:rPr lang="de-DE" baseline="0" dirty="0" smtClean="0"/>
              <a:t>, LAC, EEC: Concorde 2008-2009</a:t>
            </a:r>
          </a:p>
          <a:p>
            <a:r>
              <a:rPr lang="de-DE" baseline="0" dirty="0" err="1" smtClean="0"/>
              <a:t>Estimates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for</a:t>
            </a:r>
            <a:r>
              <a:rPr lang="de-DE" baseline="0" dirty="0" smtClean="0"/>
              <a:t> USA: US EPA 2007 </a:t>
            </a:r>
            <a:r>
              <a:rPr lang="de-DE" baseline="0" dirty="0" err="1" smtClean="0"/>
              <a:t>for</a:t>
            </a:r>
            <a:r>
              <a:rPr lang="de-DE" baseline="0" dirty="0" smtClean="0"/>
              <a:t> 2007-2046, not </a:t>
            </a:r>
            <a:r>
              <a:rPr lang="de-DE" baseline="0" dirty="0" err="1" smtClean="0"/>
              <a:t>including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governmental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stocks</a:t>
            </a:r>
            <a:r>
              <a:rPr lang="de-DE" baseline="0" dirty="0" smtClean="0"/>
              <a:t>: 4436 t DOD/DNSC, 1200 t DOE. </a:t>
            </a:r>
            <a:r>
              <a:rPr lang="de-DE" baseline="0" dirty="0" err="1" smtClean="0"/>
              <a:t>Figure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10,000 t </a:t>
            </a:r>
            <a:r>
              <a:rPr lang="de-DE" baseline="0" dirty="0" err="1" smtClean="0"/>
              <a:t>includes</a:t>
            </a:r>
            <a:r>
              <a:rPr lang="de-DE" baseline="0" dirty="0" smtClean="0"/>
              <a:t> 2,500 t </a:t>
            </a:r>
            <a:r>
              <a:rPr lang="de-DE" baseline="0" dirty="0" err="1" smtClean="0"/>
              <a:t>from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foreign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sources</a:t>
            </a:r>
            <a:r>
              <a:rPr lang="de-DE" baseline="0" dirty="0" smtClean="0"/>
              <a:t> (LAC). These </a:t>
            </a:r>
            <a:r>
              <a:rPr lang="de-DE" baseline="0" dirty="0" err="1" smtClean="0"/>
              <a:t>amounts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are</a:t>
            </a:r>
            <a:r>
              <a:rPr lang="de-DE" baseline="0" dirty="0" smtClean="0"/>
              <a:t> also </a:t>
            </a:r>
            <a:r>
              <a:rPr lang="de-DE" baseline="0" dirty="0" err="1" smtClean="0"/>
              <a:t>included</a:t>
            </a:r>
            <a:r>
              <a:rPr lang="de-DE" baseline="0" dirty="0" smtClean="0"/>
              <a:t> in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LAC </a:t>
            </a:r>
            <a:r>
              <a:rPr lang="de-DE" baseline="0" dirty="0" err="1" smtClean="0"/>
              <a:t>estimates</a:t>
            </a:r>
            <a:endParaRPr lang="de-DE" dirty="0" smtClean="0"/>
          </a:p>
          <a:p>
            <a:r>
              <a:rPr lang="de-DE" dirty="0" err="1" smtClean="0"/>
              <a:t>Estimate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Europe: 7,400 t </a:t>
            </a:r>
            <a:r>
              <a:rPr lang="de-DE" dirty="0" err="1" smtClean="0"/>
              <a:t>from</a:t>
            </a:r>
            <a:r>
              <a:rPr lang="de-DE" dirty="0" smtClean="0"/>
              <a:t> </a:t>
            </a:r>
            <a:r>
              <a:rPr lang="de-DE" dirty="0" err="1" smtClean="0"/>
              <a:t>decommissioned</a:t>
            </a:r>
            <a:r>
              <a:rPr lang="de-DE" baseline="0" dirty="0" smtClean="0"/>
              <a:t> chlor-alkali </a:t>
            </a:r>
            <a:r>
              <a:rPr lang="de-DE" baseline="0" dirty="0" err="1" smtClean="0"/>
              <a:t>cells</a:t>
            </a:r>
            <a:r>
              <a:rPr lang="de-DE" baseline="0" dirty="0" smtClean="0"/>
              <a:t> (</a:t>
            </a:r>
            <a:r>
              <a:rPr lang="de-DE" baseline="0" dirty="0" err="1" smtClean="0"/>
              <a:t>source</a:t>
            </a:r>
            <a:r>
              <a:rPr lang="de-DE" baseline="0" dirty="0" smtClean="0"/>
              <a:t>: Eurochlor 2010) plus 83 t </a:t>
            </a:r>
            <a:r>
              <a:rPr lang="de-DE" baseline="0" dirty="0" err="1" smtClean="0"/>
              <a:t>mercury</a:t>
            </a:r>
            <a:r>
              <a:rPr lang="de-DE" baseline="0" dirty="0" smtClean="0"/>
              <a:t> per </a:t>
            </a:r>
            <a:r>
              <a:rPr lang="de-DE" baseline="0" dirty="0" err="1" smtClean="0"/>
              <a:t>annum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by-product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mercury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from</a:t>
            </a:r>
            <a:r>
              <a:rPr lang="de-DE" baseline="0" dirty="0" smtClean="0"/>
              <a:t> non-</a:t>
            </a:r>
            <a:r>
              <a:rPr lang="de-DE" baseline="0" dirty="0" err="1" smtClean="0"/>
              <a:t>ferrous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metal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production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gas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cleaning</a:t>
            </a:r>
            <a:r>
              <a:rPr lang="de-DE" baseline="0" dirty="0" smtClean="0"/>
              <a:t> (Source: Concorde 2006)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3D5F80-8CC4-47E1-A3D0-437CB9C6880C}" type="slidenum">
              <a:rPr lang="de-DE" smtClean="0"/>
              <a:pPr>
                <a:defRPr/>
              </a:pPr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43015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noProof="0" dirty="0" smtClean="0"/>
              <a:t>Hg</a:t>
            </a:r>
            <a:r>
              <a:rPr lang="en-GB" dirty="0" smtClean="0"/>
              <a:t> has a very high density (13.5 t/ m</a:t>
            </a:r>
            <a:r>
              <a:rPr lang="en-GB" baseline="30000" dirty="0" smtClean="0"/>
              <a:t>3</a:t>
            </a:r>
            <a:r>
              <a:rPr lang="en-GB" dirty="0" smtClean="0"/>
              <a:t>). That´s</a:t>
            </a:r>
            <a:r>
              <a:rPr lang="en-GB" baseline="0" dirty="0" smtClean="0"/>
              <a:t> why </a:t>
            </a:r>
            <a:r>
              <a:rPr lang="en-GB" dirty="0" smtClean="0"/>
              <a:t>200 t of</a:t>
            </a:r>
            <a:r>
              <a:rPr lang="en-GB" baseline="0" dirty="0" smtClean="0"/>
              <a:t> elemental mercury have a volume of only 14.8 m</a:t>
            </a:r>
            <a:r>
              <a:rPr lang="en-GB" baseline="30000" dirty="0" smtClean="0"/>
              <a:t>3</a:t>
            </a:r>
            <a:r>
              <a:rPr lang="en-GB" baseline="0" dirty="0" smtClean="0"/>
              <a:t>.</a:t>
            </a:r>
          </a:p>
          <a:p>
            <a:r>
              <a:rPr lang="en-GB" baseline="0" dirty="0" smtClean="0"/>
              <a:t>Mercury compounds and stabilized mercury have a lower density and thus a higher volume. For example, stabilization as pure red mercury sulphide leads to a six-fold increase of volume. Additional room is needed for the containers itself and space between individual containers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3D5F80-8CC4-47E1-A3D0-437CB9C6880C}" type="slidenum">
              <a:rPr lang="de-DE" smtClean="0"/>
              <a:pPr>
                <a:defRPr/>
              </a:pPr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56677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51460" y="2567940"/>
            <a:ext cx="8633460" cy="1219200"/>
          </a:xfrm>
          <a:noFill/>
        </p:spPr>
        <p:txBody>
          <a:bodyPr anchor="ctr" anchorCtr="1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>
                <a:latin typeface="VAGRounded BT" pitchFamily="34" charset="0"/>
                <a:cs typeface="Arial" pitchFamily="34" charset="0"/>
              </a:defRPr>
            </a:lvl1pPr>
          </a:lstStyle>
          <a:p>
            <a:pPr lvl="0"/>
            <a:r>
              <a:rPr lang="de-DE" dirty="0" smtClean="0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aseline="0">
                <a:solidFill>
                  <a:schemeClr val="tx1"/>
                </a:solidFill>
                <a:latin typeface="VAGRounded BT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Formatvorlage des Untertitelmasters durch Klicken bearbeiten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D63BB2-8D8E-4B10-93C3-63DC274E04D6}" type="datetime1">
              <a:rPr lang="de-DE"/>
              <a:pPr>
                <a:defRPr/>
              </a:pPr>
              <a:t>20.07.2011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9E0557-0D48-4E7E-AC96-337B7A81706F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94778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000" b="1" baseline="0">
                <a:latin typeface="VAGRounded BT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0"/>
          </p:nvPr>
        </p:nvSpPr>
        <p:spPr>
          <a:xfrm>
            <a:off x="244800" y="1263600"/>
            <a:ext cx="8647200" cy="5036400"/>
          </a:xfrm>
        </p:spPr>
        <p:txBody>
          <a:bodyPr/>
          <a:lstStyle>
            <a:lvl1pPr>
              <a:defRPr>
                <a:latin typeface="VAGRounded BT" pitchFamily="34" charset="0"/>
              </a:defRPr>
            </a:lvl1pPr>
            <a:lvl2pPr>
              <a:defRPr>
                <a:latin typeface="VAGRounded BT" pitchFamily="34" charset="0"/>
              </a:defRPr>
            </a:lvl2pPr>
            <a:lvl3pPr>
              <a:defRPr>
                <a:latin typeface="VAGRounded BT" pitchFamily="34" charset="0"/>
              </a:defRPr>
            </a:lvl3pPr>
            <a:lvl4pPr>
              <a:defRPr>
                <a:latin typeface="VAGRounded BT" pitchFamily="34" charset="0"/>
              </a:defRPr>
            </a:lvl4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D2C0C0-EBE1-4F63-B143-71835B017B73}" type="datetime1">
              <a:rPr lang="de-DE"/>
              <a:pPr>
                <a:defRPr/>
              </a:pPr>
              <a:t>20.07.2011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F6A2BB-17BB-407C-B582-D98DA21A8046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98835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rafik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000" b="1">
                <a:latin typeface="VAGRounded BT" pitchFamily="34" charset="0"/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3388" y="1260630"/>
            <a:ext cx="8634798" cy="5041110"/>
          </a:xfrm>
          <a:prstGeom prst="rect">
            <a:avLst/>
          </a:prstGeom>
        </p:spPr>
        <p:txBody>
          <a:bodyPr/>
          <a:lstStyle>
            <a:lvl1pPr marL="0">
              <a:spcBef>
                <a:spcPts val="0"/>
              </a:spcBef>
              <a:buNone/>
              <a:defRPr sz="1800">
                <a:latin typeface="VAGRounded BT" pitchFamily="34" charset="0"/>
              </a:defRPr>
            </a:lvl1pPr>
          </a:lstStyle>
          <a:p>
            <a:pPr lvl="0"/>
            <a:r>
              <a:rPr lang="de-DE" dirty="0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9A58D6-A31F-4273-96C0-EB08BF7E7543}" type="datetime1">
              <a:rPr lang="de-DE"/>
              <a:pPr>
                <a:defRPr/>
              </a:pPr>
              <a:t>20.07.2011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76CFBA-071A-4CCF-B27F-E51B3F9CEFE3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2093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Gr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3840" y="580986"/>
            <a:ext cx="7665720" cy="367281"/>
          </a:xfrm>
        </p:spPr>
        <p:txBody>
          <a:bodyPr/>
          <a:lstStyle>
            <a:lvl1pPr>
              <a:defRPr sz="2000">
                <a:latin typeface="VAGRounded BT" pitchFamily="34" charset="0"/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3"/>
          </p:nvPr>
        </p:nvSpPr>
        <p:spPr>
          <a:xfrm>
            <a:off x="246063" y="1262063"/>
            <a:ext cx="3597275" cy="51895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latin typeface="VAGRounded BT" pitchFamily="34" charset="0"/>
              </a:defRPr>
            </a:lvl1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9" name="Inhaltsplatzhalter 8"/>
          <p:cNvSpPr>
            <a:spLocks noGrp="1"/>
          </p:cNvSpPr>
          <p:nvPr>
            <p:ph sz="quarter" idx="15"/>
          </p:nvPr>
        </p:nvSpPr>
        <p:spPr>
          <a:xfrm>
            <a:off x="3928533" y="1270000"/>
            <a:ext cx="4953000" cy="5173133"/>
          </a:xfrm>
          <a:prstGeom prst="rect">
            <a:avLst/>
          </a:prstGeom>
        </p:spPr>
        <p:txBody>
          <a:bodyPr/>
          <a:lstStyle>
            <a:lvl1pPr>
              <a:buNone/>
              <a:defRPr>
                <a:latin typeface="VAGRounded BT" pitchFamily="34" charset="0"/>
              </a:defRPr>
            </a:lvl1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0035B5-8A7A-446E-88F3-8FAD62957627}" type="datetime1">
              <a:rPr lang="de-DE"/>
              <a:pPr>
                <a:defRPr/>
              </a:pPr>
              <a:t>20.07.2011</a:t>
            </a:fld>
            <a:endParaRPr lang="de-DE" dirty="0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D24011-CB7B-40C0-8A7D-7EE5B1DC6850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14704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8A37E6-A6F9-41A2-9E1E-32AAC882018D}" type="datetime1">
              <a:rPr lang="de-DE"/>
              <a:pPr>
                <a:defRPr/>
              </a:pPr>
              <a:t>20.07.2011</a:t>
            </a:fld>
            <a:endParaRPr lang="de-DE" dirty="0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AAEDA9-FBEC-427F-BC74-45B675680EB4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81265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el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4285" y="188913"/>
            <a:ext cx="7105650" cy="1008062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abellenplatzhalter 2"/>
          <p:cNvSpPr>
            <a:spLocks noGrp="1"/>
          </p:cNvSpPr>
          <p:nvPr>
            <p:ph type="tbl" idx="1"/>
          </p:nvPr>
        </p:nvSpPr>
        <p:spPr>
          <a:xfrm>
            <a:off x="347297" y="1916114"/>
            <a:ext cx="8320454" cy="4465637"/>
          </a:xfrm>
        </p:spPr>
        <p:txBody>
          <a:bodyPr/>
          <a:lstStyle/>
          <a:p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>
          <a:xfrm>
            <a:off x="347296" y="6597650"/>
            <a:ext cx="7168662" cy="2603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P. Maxson - Concorde East/West Sprl - Brussels - concorde.ew@tele2allin.be - 4 March 2009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>
          <a:xfrm>
            <a:off x="8229600" y="0"/>
            <a:ext cx="914400" cy="3603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Slide </a:t>
            </a:r>
            <a:fld id="{6C43FF9D-FD64-4DCE-AC29-80E623178216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793295"/>
      </p:ext>
    </p:extLst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244475" y="581025"/>
            <a:ext cx="7664450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  <a:br>
              <a:rPr lang="de-DE" smtClean="0"/>
            </a:br>
            <a:endParaRPr lang="de-DE" smtClean="0"/>
          </a:p>
        </p:txBody>
      </p:sp>
      <p:sp>
        <p:nvSpPr>
          <p:cNvPr id="9" name="Datumsplatzhalter 3"/>
          <p:cNvSpPr>
            <a:spLocks noGrp="1"/>
          </p:cNvSpPr>
          <p:nvPr>
            <p:ph type="dt" sz="half" idx="2"/>
          </p:nvPr>
        </p:nvSpPr>
        <p:spPr>
          <a:xfrm>
            <a:off x="6011863" y="6627813"/>
            <a:ext cx="2247900" cy="179387"/>
          </a:xfrm>
          <a:prstGeom prst="rect">
            <a:avLst/>
          </a:prstGeom>
        </p:spPr>
        <p:txBody>
          <a:bodyPr lIns="0" tIns="0" rIns="0" bIns="0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DF2C8EF6-10FF-466E-AE3F-E6FAA1E728C9}" type="datetime1">
              <a:rPr lang="de-DE"/>
              <a:pPr>
                <a:defRPr/>
              </a:pPr>
              <a:t>20.07.2011</a:t>
            </a:fld>
            <a:endParaRPr lang="de-DE" dirty="0"/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50825" y="6626225"/>
            <a:ext cx="5754688" cy="18097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261350" y="6626225"/>
            <a:ext cx="627063" cy="1793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2D265D7-3E27-4842-815C-ED2F62AA68CF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  <p:pic>
        <p:nvPicPr>
          <p:cNvPr id="1030" name="Grafik 12" descr="PPT_01.1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platzhalter 7"/>
          <p:cNvSpPr>
            <a:spLocks noGrp="1"/>
          </p:cNvSpPr>
          <p:nvPr>
            <p:ph type="body" idx="1"/>
          </p:nvPr>
        </p:nvSpPr>
        <p:spPr bwMode="auto">
          <a:xfrm>
            <a:off x="244475" y="1263650"/>
            <a:ext cx="8647113" cy="5037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 kern="1200">
          <a:solidFill>
            <a:schemeClr val="tx1"/>
          </a:solidFill>
          <a:latin typeface="Arial" pitchFamily="34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</a:defRPr>
      </a:lvl9pPr>
    </p:titleStyle>
    <p:bodyStyle>
      <a:lvl1pPr marL="4763" indent="-4763" algn="l" rtl="0" eaLnBrk="0" fontAlgn="base" hangingPunct="0">
        <a:spcBef>
          <a:spcPts val="600"/>
        </a:spcBef>
        <a:spcAft>
          <a:spcPct val="0"/>
        </a:spcAft>
        <a:buClr>
          <a:srgbClr val="33B2B2"/>
        </a:buClr>
        <a:buSzPct val="100000"/>
        <a:defRPr lang="de-DE" kern="120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179388" indent="-179388" algn="l" rtl="0" eaLnBrk="0" fontAlgn="base" hangingPunct="0">
        <a:spcBef>
          <a:spcPts val="600"/>
        </a:spcBef>
        <a:spcAft>
          <a:spcPct val="0"/>
        </a:spcAft>
        <a:buClr>
          <a:srgbClr val="95B3D7"/>
        </a:buClr>
        <a:buFont typeface="Wingdings" pitchFamily="2" charset="2"/>
        <a:buChar char="§"/>
        <a:defRPr lang="de-DE" kern="120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431800" indent="-179388" algn="l" rtl="0" eaLnBrk="0" fontAlgn="base" hangingPunct="0">
        <a:spcBef>
          <a:spcPts val="600"/>
        </a:spcBef>
        <a:spcAft>
          <a:spcPct val="0"/>
        </a:spcAft>
        <a:buClr>
          <a:srgbClr val="95B3D7"/>
        </a:buClr>
        <a:buFont typeface="Arial" charset="0"/>
        <a:buChar char="•"/>
        <a:defRPr lang="de-DE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682625" indent="-179388" algn="l" rtl="0" eaLnBrk="0" fontAlgn="base" hangingPunct="0">
        <a:spcBef>
          <a:spcPts val="600"/>
        </a:spcBef>
        <a:spcAft>
          <a:spcPct val="0"/>
        </a:spcAft>
        <a:buFont typeface="Symbol" pitchFamily="18" charset="2"/>
        <a:buChar char="-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el 1"/>
          <p:cNvSpPr>
            <a:spLocks noGrp="1"/>
          </p:cNvSpPr>
          <p:nvPr>
            <p:ph type="ctrTitle"/>
          </p:nvPr>
        </p:nvSpPr>
        <p:spPr>
          <a:xfrm>
            <a:off x="285750" y="2286000"/>
            <a:ext cx="8632825" cy="1219200"/>
          </a:xfrm>
        </p:spPr>
        <p:txBody>
          <a:bodyPr>
            <a:normAutofit/>
          </a:bodyPr>
          <a:lstStyle/>
          <a:p>
            <a:pPr fontAlgn="base">
              <a:spcAft>
                <a:spcPct val="0"/>
              </a:spcAft>
            </a:pPr>
            <a:r>
              <a:rPr lang="en-US" sz="2800" dirty="0" smtClean="0">
                <a:latin typeface="VAGRounded BT" pitchFamily="34" charset="0"/>
                <a:cs typeface="Arial" charset="0"/>
              </a:rPr>
              <a:t>Mercury supply, demand and trade in </a:t>
            </a:r>
            <a:br>
              <a:rPr lang="en-US" sz="2800" dirty="0" smtClean="0">
                <a:latin typeface="VAGRounded BT" pitchFamily="34" charset="0"/>
                <a:cs typeface="Arial" charset="0"/>
              </a:rPr>
            </a:br>
            <a:r>
              <a:rPr lang="en-US" sz="2800" dirty="0" smtClean="0">
                <a:latin typeface="VAGRounded BT" pitchFamily="34" charset="0"/>
                <a:cs typeface="Arial" charset="0"/>
              </a:rPr>
              <a:t>South East and East Asia</a:t>
            </a:r>
            <a:endParaRPr lang="de-DE" sz="2900" dirty="0" smtClean="0">
              <a:latin typeface="VAGRounded BT" pitchFamily="34" charset="0"/>
              <a:cs typeface="Arial" charset="0"/>
            </a:endParaRPr>
          </a:p>
        </p:txBody>
      </p:sp>
      <p:sp>
        <p:nvSpPr>
          <p:cNvPr id="2051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9907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smtClean="0">
                <a:latin typeface="Arial Rounded MT Bold" pitchFamily="34" charset="0"/>
                <a:cs typeface="Arial" charset="0"/>
              </a:rPr>
              <a:t>Sven Hagemann</a:t>
            </a:r>
            <a:br>
              <a:rPr smtClean="0">
                <a:latin typeface="Arial Rounded MT Bold" pitchFamily="34" charset="0"/>
                <a:cs typeface="Arial" charset="0"/>
              </a:rPr>
            </a:br>
            <a:r>
              <a:rPr smtClean="0">
                <a:latin typeface="Arial Rounded MT Bold" pitchFamily="34" charset="0"/>
                <a:cs typeface="Arial" charset="0"/>
              </a:rPr>
              <a:t>GRS</a:t>
            </a:r>
          </a:p>
          <a:p>
            <a:pPr eaLnBrk="1" hangingPunct="1">
              <a:lnSpc>
                <a:spcPct val="90000"/>
              </a:lnSpc>
            </a:pPr>
            <a:endParaRPr smtClean="0">
              <a:latin typeface="Arial Rounded MT Bold" pitchFamily="34" charset="0"/>
              <a:cs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mtClean="0">
                <a:latin typeface="Arial Rounded MT Bold" pitchFamily="34" charset="0"/>
                <a:cs typeface="Arial" charset="0"/>
              </a:rPr>
              <a:t>Asia Pacific  (AP) Regional Mercury Storage Project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>
                <a:latin typeface="Arial Rounded MT Bold" pitchFamily="34" charset="0"/>
                <a:cs typeface="Arial" charset="0"/>
              </a:rPr>
              <a:t>Executive Committee (Execom) Meeting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>
                <a:latin typeface="Arial Rounded MT Bold" pitchFamily="34" charset="0"/>
                <a:cs typeface="Arial" charset="0"/>
              </a:rPr>
              <a:t>29-30 July 2011, Surabaya, Indonesia</a:t>
            </a:r>
          </a:p>
          <a:p>
            <a:pPr eaLnBrk="1" hangingPunct="1">
              <a:lnSpc>
                <a:spcPct val="90000"/>
              </a:lnSpc>
            </a:pPr>
            <a:endParaRPr smtClean="0">
              <a:latin typeface="Arial Rounded MT Bold" pitchFamily="34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>
          <a:xfrm>
            <a:off x="250824" y="6626225"/>
            <a:ext cx="7705551" cy="231775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Source: UNEP (2006) </a:t>
            </a:r>
            <a:r>
              <a:rPr lang="en-US" b="1" dirty="0" smtClean="0"/>
              <a:t>Summary of supply, trade and demand</a:t>
            </a:r>
            <a:r>
              <a:rPr lang="de-DE" dirty="0" smtClean="0"/>
              <a:t> </a:t>
            </a:r>
            <a:r>
              <a:rPr lang="de-DE" b="1" dirty="0" err="1" smtClean="0"/>
              <a:t>information</a:t>
            </a:r>
            <a:r>
              <a:rPr lang="de-DE" b="1" dirty="0" smtClean="0"/>
              <a:t> on </a:t>
            </a:r>
            <a:r>
              <a:rPr lang="de-DE" b="1" dirty="0" err="1" smtClean="0"/>
              <a:t>mercury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AAEDA9-FBEC-427F-BC74-45B675680EB4}" type="slidenum">
              <a:rPr lang="de-DE" smtClean="0"/>
              <a:pPr>
                <a:defRPr/>
              </a:pPr>
              <a:t>10</a:t>
            </a:fld>
            <a:endParaRPr lang="de-DE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61" y="1340768"/>
            <a:ext cx="8819358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itel 1"/>
          <p:cNvSpPr txBox="1">
            <a:spLocks/>
          </p:cNvSpPr>
          <p:nvPr/>
        </p:nvSpPr>
        <p:spPr>
          <a:xfrm>
            <a:off x="246212" y="523897"/>
            <a:ext cx="8502250" cy="608013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GB" sz="2400" dirty="0" smtClean="0">
                <a:latin typeface="VAGRounded BT" pitchFamily="34" charset="0"/>
              </a:rPr>
              <a:t>External supply: import of mercury to Asian countries (2004)</a:t>
            </a:r>
            <a:endParaRPr lang="en-GB" sz="2400" dirty="0">
              <a:latin typeface="VAGRounded BT" pitchFamily="34" charset="0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70845" y="590592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642454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Source: UNEP (2006) </a:t>
            </a:r>
            <a:r>
              <a:rPr lang="en-US" b="1" dirty="0"/>
              <a:t>Summary of supply, trade and demand</a:t>
            </a:r>
            <a:r>
              <a:rPr lang="de-DE" dirty="0"/>
              <a:t> </a:t>
            </a:r>
            <a:r>
              <a:rPr lang="de-DE" b="1" dirty="0" err="1"/>
              <a:t>information</a:t>
            </a:r>
            <a:r>
              <a:rPr lang="de-DE" b="1" dirty="0"/>
              <a:t> on </a:t>
            </a:r>
            <a:r>
              <a:rPr lang="de-DE" b="1" dirty="0" err="1"/>
              <a:t>mercury</a:t>
            </a:r>
            <a:endParaRPr lang="de-DE" dirty="0"/>
          </a:p>
          <a:p>
            <a:pPr>
              <a:defRPr/>
            </a:pP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AAEDA9-FBEC-427F-BC74-45B675680EB4}" type="slidenum">
              <a:rPr lang="de-DE" smtClean="0"/>
              <a:pPr>
                <a:defRPr/>
              </a:pPr>
              <a:t>11</a:t>
            </a:fld>
            <a:endParaRPr lang="de-DE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7705725" cy="534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feld 4"/>
          <p:cNvSpPr txBox="1"/>
          <p:nvPr/>
        </p:nvSpPr>
        <p:spPr>
          <a:xfrm>
            <a:off x="1403648" y="5908630"/>
            <a:ext cx="6147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2009 </a:t>
            </a:r>
            <a:r>
              <a:rPr lang="de-DE" dirty="0" err="1" smtClean="0"/>
              <a:t>Similar</a:t>
            </a:r>
            <a:r>
              <a:rPr lang="de-DE" dirty="0" smtClean="0"/>
              <a:t> </a:t>
            </a:r>
            <a:r>
              <a:rPr lang="de-DE" dirty="0" err="1" smtClean="0"/>
              <a:t>exports</a:t>
            </a:r>
            <a:r>
              <a:rPr lang="de-DE" dirty="0" smtClean="0"/>
              <a:t> </a:t>
            </a:r>
            <a:r>
              <a:rPr lang="de-DE" dirty="0" err="1" smtClean="0"/>
              <a:t>from</a:t>
            </a:r>
            <a:r>
              <a:rPr lang="de-DE" dirty="0" smtClean="0"/>
              <a:t> EU-27 </a:t>
            </a:r>
            <a:r>
              <a:rPr lang="de-DE" dirty="0" err="1" smtClean="0"/>
              <a:t>and</a:t>
            </a:r>
            <a:r>
              <a:rPr lang="de-DE" dirty="0" smtClean="0"/>
              <a:t> USA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Asia</a:t>
            </a:r>
            <a:r>
              <a:rPr lang="de-DE" dirty="0" smtClean="0"/>
              <a:t> in 2009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03835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858" y="1027471"/>
            <a:ext cx="6120680" cy="5579783"/>
          </a:xfrm>
          <a:prstGeom prst="rect">
            <a:avLst/>
          </a:prstGeom>
        </p:spPr>
      </p:pic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Data </a:t>
            </a:r>
            <a:r>
              <a:rPr lang="de-DE" dirty="0" err="1" smtClean="0"/>
              <a:t>source</a:t>
            </a:r>
            <a:r>
              <a:rPr lang="de-DE" dirty="0" smtClean="0"/>
              <a:t>: UN COMTRADE </a:t>
            </a:r>
            <a:r>
              <a:rPr lang="de-DE" dirty="0" err="1" smtClean="0"/>
              <a:t>database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AAEDA9-FBEC-427F-BC74-45B675680EB4}" type="slidenum">
              <a:rPr lang="de-DE" smtClean="0"/>
              <a:pPr>
                <a:defRPr/>
              </a:pPr>
              <a:t>12</a:t>
            </a:fld>
            <a:endParaRPr lang="de-DE" dirty="0"/>
          </a:p>
        </p:txBody>
      </p:sp>
      <p:sp>
        <p:nvSpPr>
          <p:cNvPr id="4" name="Titel 1"/>
          <p:cNvSpPr txBox="1">
            <a:spLocks/>
          </p:cNvSpPr>
          <p:nvPr/>
        </p:nvSpPr>
        <p:spPr bwMode="auto">
          <a:xfrm>
            <a:off x="244474" y="581025"/>
            <a:ext cx="8359775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sz="2400" dirty="0" smtClean="0">
                <a:latin typeface="VAGRounded BT" pitchFamily="34" charset="0"/>
                <a:cs typeface="Arial" charset="0"/>
              </a:rPr>
              <a:t>Some recent data on mercury trade in Asia (2009)</a:t>
            </a:r>
          </a:p>
        </p:txBody>
      </p:sp>
      <p:sp>
        <p:nvSpPr>
          <p:cNvPr id="9" name="Pfeil nach rechts 8"/>
          <p:cNvSpPr/>
          <p:nvPr/>
        </p:nvSpPr>
        <p:spPr>
          <a:xfrm rot="19370530">
            <a:off x="1443616" y="4301521"/>
            <a:ext cx="1368152" cy="432048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rgbClr val="0000FF"/>
                </a:solidFill>
              </a:rPr>
              <a:t>255</a:t>
            </a:r>
            <a:endParaRPr lang="de-DE" b="1" dirty="0">
              <a:solidFill>
                <a:srgbClr val="0000FF"/>
              </a:solidFill>
            </a:endParaRPr>
          </a:p>
        </p:txBody>
      </p:sp>
      <p:sp>
        <p:nvSpPr>
          <p:cNvPr id="10" name="Pfeil nach rechts 9"/>
          <p:cNvSpPr/>
          <p:nvPr/>
        </p:nvSpPr>
        <p:spPr>
          <a:xfrm rot="21059453">
            <a:off x="3470381" y="5479746"/>
            <a:ext cx="1368152" cy="432048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rgbClr val="0000FF"/>
                </a:solidFill>
              </a:rPr>
              <a:t>290</a:t>
            </a:r>
            <a:endParaRPr lang="de-DE" b="1" dirty="0">
              <a:solidFill>
                <a:srgbClr val="0000FF"/>
              </a:solidFill>
            </a:endParaRPr>
          </a:p>
        </p:txBody>
      </p:sp>
      <p:sp>
        <p:nvSpPr>
          <p:cNvPr id="11" name="Pfeil nach rechts 10"/>
          <p:cNvSpPr/>
          <p:nvPr/>
        </p:nvSpPr>
        <p:spPr>
          <a:xfrm rot="21012406" flipH="1">
            <a:off x="3250665" y="5737686"/>
            <a:ext cx="1383364" cy="432048"/>
          </a:xfrm>
          <a:prstGeom prst="rightArrow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rgbClr val="FF0000"/>
                </a:solidFill>
              </a:rPr>
              <a:t>285</a:t>
            </a:r>
            <a:endParaRPr lang="de-DE" b="1" dirty="0">
              <a:solidFill>
                <a:srgbClr val="FF0000"/>
              </a:solidFill>
            </a:endParaRPr>
          </a:p>
        </p:txBody>
      </p:sp>
      <p:sp>
        <p:nvSpPr>
          <p:cNvPr id="12" name="Pfeil nach rechts 11"/>
          <p:cNvSpPr/>
          <p:nvPr/>
        </p:nvSpPr>
        <p:spPr>
          <a:xfrm rot="20300399" flipH="1">
            <a:off x="5814872" y="3381142"/>
            <a:ext cx="551857" cy="432048"/>
          </a:xfrm>
          <a:prstGeom prst="rightArrow">
            <a:avLst>
              <a:gd name="adj1" fmla="val 50000"/>
              <a:gd name="adj2" fmla="val 5236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rgbClr val="0000FF"/>
                </a:solidFill>
              </a:rPr>
              <a:t>40</a:t>
            </a:r>
            <a:endParaRPr lang="de-DE" b="1" dirty="0">
              <a:solidFill>
                <a:srgbClr val="0000FF"/>
              </a:solidFill>
            </a:endParaRPr>
          </a:p>
        </p:txBody>
      </p:sp>
      <p:sp>
        <p:nvSpPr>
          <p:cNvPr id="13" name="Pfeil nach rechts 12"/>
          <p:cNvSpPr/>
          <p:nvPr/>
        </p:nvSpPr>
        <p:spPr>
          <a:xfrm rot="2637150">
            <a:off x="2809799" y="4386525"/>
            <a:ext cx="824251" cy="351165"/>
          </a:xfrm>
          <a:prstGeom prst="rightArrow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rgbClr val="FF0000"/>
                </a:solidFill>
              </a:rPr>
              <a:t>13</a:t>
            </a:r>
            <a:endParaRPr lang="de-DE" b="1" dirty="0">
              <a:solidFill>
                <a:srgbClr val="FF0000"/>
              </a:solidFill>
            </a:endParaRPr>
          </a:p>
        </p:txBody>
      </p:sp>
      <p:sp>
        <p:nvSpPr>
          <p:cNvPr id="14" name="Ellipse 13"/>
          <p:cNvSpPr/>
          <p:nvPr/>
        </p:nvSpPr>
        <p:spPr>
          <a:xfrm>
            <a:off x="4809043" y="5408410"/>
            <a:ext cx="411029" cy="23331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Pfeil nach rechts 14"/>
          <p:cNvSpPr/>
          <p:nvPr/>
        </p:nvSpPr>
        <p:spPr>
          <a:xfrm rot="1034090">
            <a:off x="3812418" y="4921279"/>
            <a:ext cx="684076" cy="432048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rgbClr val="0000FF"/>
                </a:solidFill>
              </a:rPr>
              <a:t>91</a:t>
            </a:r>
            <a:endParaRPr lang="de-DE" b="1" dirty="0">
              <a:solidFill>
                <a:srgbClr val="0000FF"/>
              </a:solidFill>
            </a:endParaRPr>
          </a:p>
        </p:txBody>
      </p:sp>
      <p:sp>
        <p:nvSpPr>
          <p:cNvPr id="17" name="Pfeil nach rechts 16"/>
          <p:cNvSpPr/>
          <p:nvPr/>
        </p:nvSpPr>
        <p:spPr>
          <a:xfrm rot="20040373">
            <a:off x="5080416" y="4894382"/>
            <a:ext cx="824251" cy="351165"/>
          </a:xfrm>
          <a:prstGeom prst="rightArrow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rgbClr val="FF0000"/>
                </a:solidFill>
              </a:rPr>
              <a:t>36</a:t>
            </a:r>
            <a:endParaRPr lang="de-DE" b="1" dirty="0">
              <a:solidFill>
                <a:srgbClr val="FF0000"/>
              </a:solidFill>
            </a:endParaRPr>
          </a:p>
        </p:txBody>
      </p:sp>
      <p:sp>
        <p:nvSpPr>
          <p:cNvPr id="18" name="Pfeil nach rechts 17"/>
          <p:cNvSpPr/>
          <p:nvPr/>
        </p:nvSpPr>
        <p:spPr>
          <a:xfrm rot="19575913" flipH="1">
            <a:off x="4438720" y="1767554"/>
            <a:ext cx="1629452" cy="1012950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rgbClr val="0000FF"/>
                </a:solidFill>
              </a:rPr>
              <a:t>2009 (-)</a:t>
            </a:r>
            <a:br>
              <a:rPr lang="de-DE" b="1" dirty="0" smtClean="0">
                <a:solidFill>
                  <a:srgbClr val="0000FF"/>
                </a:solidFill>
              </a:rPr>
            </a:br>
            <a:r>
              <a:rPr lang="de-DE" b="1" dirty="0" smtClean="0">
                <a:solidFill>
                  <a:srgbClr val="0000FF"/>
                </a:solidFill>
              </a:rPr>
              <a:t>2008:169</a:t>
            </a:r>
            <a:endParaRPr lang="de-DE" b="1" dirty="0">
              <a:solidFill>
                <a:srgbClr val="0000FF"/>
              </a:solidFill>
            </a:endParaRPr>
          </a:p>
        </p:txBody>
      </p:sp>
      <p:sp>
        <p:nvSpPr>
          <p:cNvPr id="19" name="Pfeil nach rechts 18"/>
          <p:cNvSpPr/>
          <p:nvPr/>
        </p:nvSpPr>
        <p:spPr>
          <a:xfrm rot="274378">
            <a:off x="6923615" y="2246038"/>
            <a:ext cx="1245454" cy="351165"/>
          </a:xfrm>
          <a:prstGeom prst="rightArrow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rgbClr val="FF0000"/>
                </a:solidFill>
              </a:rPr>
              <a:t>141</a:t>
            </a:r>
            <a:endParaRPr lang="de-DE" b="1" dirty="0">
              <a:solidFill>
                <a:srgbClr val="FF0000"/>
              </a:solidFill>
            </a:endParaRPr>
          </a:p>
        </p:txBody>
      </p:sp>
      <p:sp>
        <p:nvSpPr>
          <p:cNvPr id="20" name="Pfeil nach rechts 19"/>
          <p:cNvSpPr/>
          <p:nvPr/>
        </p:nvSpPr>
        <p:spPr>
          <a:xfrm rot="19370530">
            <a:off x="1586542" y="3470581"/>
            <a:ext cx="728090" cy="432048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rgbClr val="0000FF"/>
                </a:solidFill>
              </a:rPr>
              <a:t>34</a:t>
            </a:r>
            <a:endParaRPr lang="de-DE" b="1" dirty="0">
              <a:solidFill>
                <a:srgbClr val="0000FF"/>
              </a:solidFill>
            </a:endParaRPr>
          </a:p>
        </p:txBody>
      </p:sp>
      <p:sp>
        <p:nvSpPr>
          <p:cNvPr id="21" name="Pfeil nach rechts 20"/>
          <p:cNvSpPr/>
          <p:nvPr/>
        </p:nvSpPr>
        <p:spPr>
          <a:xfrm rot="19370530" flipH="1">
            <a:off x="6174548" y="5307419"/>
            <a:ext cx="588274" cy="432048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rgbClr val="0000FF"/>
                </a:solidFill>
              </a:rPr>
              <a:t>10</a:t>
            </a:r>
            <a:endParaRPr lang="de-DE" b="1" dirty="0">
              <a:solidFill>
                <a:srgbClr val="0000FF"/>
              </a:solidFill>
            </a:endParaRPr>
          </a:p>
        </p:txBody>
      </p:sp>
      <p:sp>
        <p:nvSpPr>
          <p:cNvPr id="23" name="Pfeil nach rechts 22"/>
          <p:cNvSpPr/>
          <p:nvPr/>
        </p:nvSpPr>
        <p:spPr>
          <a:xfrm rot="19432123">
            <a:off x="6516364" y="5384164"/>
            <a:ext cx="571981" cy="351165"/>
          </a:xfrm>
          <a:prstGeom prst="rightArrow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rgbClr val="FF0000"/>
                </a:solidFill>
              </a:rPr>
              <a:t>9</a:t>
            </a:r>
            <a:endParaRPr lang="de-DE" b="1" dirty="0">
              <a:solidFill>
                <a:srgbClr val="FF0000"/>
              </a:solidFill>
            </a:endParaRPr>
          </a:p>
        </p:txBody>
      </p:sp>
      <p:sp>
        <p:nvSpPr>
          <p:cNvPr id="24" name="Pfeil nach rechts 23"/>
          <p:cNvSpPr/>
          <p:nvPr/>
        </p:nvSpPr>
        <p:spPr>
          <a:xfrm rot="1034090">
            <a:off x="5454107" y="4241303"/>
            <a:ext cx="684076" cy="432048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rgbClr val="0000FF"/>
                </a:solidFill>
              </a:rPr>
              <a:t>96</a:t>
            </a:r>
            <a:endParaRPr lang="de-DE" b="1" dirty="0">
              <a:solidFill>
                <a:srgbClr val="0000FF"/>
              </a:solidFill>
            </a:endParaRPr>
          </a:p>
        </p:txBody>
      </p:sp>
      <p:sp>
        <p:nvSpPr>
          <p:cNvPr id="25" name="Pfeil nach rechts 24"/>
          <p:cNvSpPr/>
          <p:nvPr/>
        </p:nvSpPr>
        <p:spPr>
          <a:xfrm rot="2070608" flipH="1">
            <a:off x="6221069" y="2539934"/>
            <a:ext cx="551857" cy="432048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rgbClr val="0000FF"/>
                </a:solidFill>
              </a:rPr>
              <a:t>13</a:t>
            </a:r>
            <a:endParaRPr lang="de-DE" b="1" dirty="0">
              <a:solidFill>
                <a:srgbClr val="0000FF"/>
              </a:solidFill>
            </a:endParaRPr>
          </a:p>
        </p:txBody>
      </p:sp>
      <p:sp>
        <p:nvSpPr>
          <p:cNvPr id="26" name="Ellipse 25"/>
          <p:cNvSpPr/>
          <p:nvPr/>
        </p:nvSpPr>
        <p:spPr>
          <a:xfrm>
            <a:off x="5405458" y="3721361"/>
            <a:ext cx="698325" cy="23331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Pfeil nach rechts 26"/>
          <p:cNvSpPr/>
          <p:nvPr/>
        </p:nvSpPr>
        <p:spPr>
          <a:xfrm>
            <a:off x="7468295" y="946074"/>
            <a:ext cx="1237537" cy="450148"/>
          </a:xfrm>
          <a:prstGeom prst="rightArrow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rgbClr val="FF0000"/>
                </a:solidFill>
              </a:rPr>
              <a:t>Exports</a:t>
            </a:r>
            <a:endParaRPr lang="de-DE" b="1" dirty="0">
              <a:solidFill>
                <a:srgbClr val="FF0000"/>
              </a:solidFill>
            </a:endParaRPr>
          </a:p>
        </p:txBody>
      </p:sp>
      <p:sp>
        <p:nvSpPr>
          <p:cNvPr id="28" name="Pfeil nach rechts 27"/>
          <p:cNvSpPr/>
          <p:nvPr/>
        </p:nvSpPr>
        <p:spPr>
          <a:xfrm>
            <a:off x="7468295" y="1418137"/>
            <a:ext cx="1237537" cy="432048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rgbClr val="0000FF"/>
                </a:solidFill>
              </a:rPr>
              <a:t>Imports</a:t>
            </a:r>
            <a:endParaRPr lang="de-DE" b="1" dirty="0">
              <a:solidFill>
                <a:srgbClr val="0000FF"/>
              </a:solidFill>
            </a:endParaRPr>
          </a:p>
        </p:txBody>
      </p:sp>
      <p:sp>
        <p:nvSpPr>
          <p:cNvPr id="29" name="Pfeil nach rechts 28"/>
          <p:cNvSpPr/>
          <p:nvPr/>
        </p:nvSpPr>
        <p:spPr>
          <a:xfrm rot="20313848">
            <a:off x="6066321" y="3524162"/>
            <a:ext cx="542038" cy="351165"/>
          </a:xfrm>
          <a:prstGeom prst="rightArrow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rgbClr val="FF0000"/>
                </a:solidFill>
              </a:rPr>
              <a:t>31</a:t>
            </a:r>
            <a:endParaRPr lang="de-DE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80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AAEDA9-FBEC-427F-BC74-45B675680EB4}" type="slidenum">
              <a:rPr lang="de-DE" smtClean="0"/>
              <a:pPr>
                <a:defRPr/>
              </a:pPr>
              <a:t>13</a:t>
            </a:fld>
            <a:endParaRPr lang="de-DE" dirty="0"/>
          </a:p>
        </p:txBody>
      </p:sp>
      <p:sp>
        <p:nvSpPr>
          <p:cNvPr id="4" name="Titel 1"/>
          <p:cNvSpPr txBox="1">
            <a:spLocks/>
          </p:cNvSpPr>
          <p:nvPr/>
        </p:nvSpPr>
        <p:spPr>
          <a:xfrm>
            <a:off x="246212" y="523897"/>
            <a:ext cx="8502250" cy="608013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GB" sz="2400" dirty="0" smtClean="0">
                <a:latin typeface="VAGRounded BT" pitchFamily="34" charset="0"/>
              </a:rPr>
              <a:t>Trade flows </a:t>
            </a:r>
            <a:r>
              <a:rPr lang="en-GB" sz="2400" dirty="0" smtClean="0">
                <a:latin typeface="VAGRounded BT" pitchFamily="34" charset="0"/>
              </a:rPr>
              <a:t>EU/USA/Japan – remaining Asia</a:t>
            </a:r>
            <a:endParaRPr lang="en-GB" sz="2400" dirty="0">
              <a:latin typeface="VAGRounded BT" pitchFamily="34" charset="0"/>
            </a:endParaRPr>
          </a:p>
        </p:txBody>
      </p:sp>
      <p:sp>
        <p:nvSpPr>
          <p:cNvPr id="5" name="Textplatzhalter 3"/>
          <p:cNvSpPr>
            <a:spLocks/>
          </p:cNvSpPr>
          <p:nvPr/>
        </p:nvSpPr>
        <p:spPr bwMode="auto">
          <a:xfrm>
            <a:off x="370543" y="1209972"/>
            <a:ext cx="8253587" cy="3803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342900" indent="-342900" eaLnBrk="0" hangingPunct="0">
              <a:spcBef>
                <a:spcPts val="600"/>
              </a:spcBef>
              <a:buClr>
                <a:srgbClr val="33B2B2"/>
              </a:buClr>
              <a:buSzPct val="100000"/>
            </a:pPr>
            <a:r>
              <a:rPr lang="en-GB" b="1" dirty="0" smtClean="0">
                <a:latin typeface="VAGRounded BT" pitchFamily="34" charset="0"/>
                <a:cs typeface="Arial" charset="0"/>
              </a:rPr>
              <a:t>Exports to Asian countries</a:t>
            </a:r>
          </a:p>
          <a:p>
            <a:pPr marL="342900" indent="-342900" eaLnBrk="0" hangingPunct="0">
              <a:spcBef>
                <a:spcPts val="600"/>
              </a:spcBef>
              <a:buClr>
                <a:srgbClr val="33B2B2"/>
              </a:buClr>
              <a:buSzPct val="100000"/>
            </a:pPr>
            <a:endParaRPr lang="en-GB" b="1" dirty="0" smtClean="0">
              <a:latin typeface="VAGRounded BT" pitchFamily="34" charset="0"/>
              <a:cs typeface="Arial" charset="0"/>
            </a:endParaRPr>
          </a:p>
          <a:p>
            <a:endParaRPr lang="de-DE" dirty="0" smtClean="0"/>
          </a:p>
          <a:p>
            <a:pPr marL="342900" indent="-342900" eaLnBrk="0" hangingPunct="0">
              <a:spcBef>
                <a:spcPts val="600"/>
              </a:spcBef>
              <a:buClr>
                <a:srgbClr val="33B2B2"/>
              </a:buClr>
              <a:buSzPct val="100000"/>
            </a:pPr>
            <a:endParaRPr lang="en-GB" b="1" u="sng" dirty="0" smtClean="0">
              <a:latin typeface="VAGRounded BT" pitchFamily="34" charset="0"/>
              <a:cs typeface="Arial" charset="0"/>
            </a:endParaRPr>
          </a:p>
          <a:p>
            <a:pPr marL="342900" indent="-342900" eaLnBrk="0" hangingPunct="0">
              <a:spcBef>
                <a:spcPts val="600"/>
              </a:spcBef>
              <a:buClr>
                <a:srgbClr val="33B2B2"/>
              </a:buClr>
              <a:buSzPct val="100000"/>
            </a:pPr>
            <a:endParaRPr lang="en-GB" b="1" dirty="0">
              <a:latin typeface="VAGRounded BT" pitchFamily="34" charset="0"/>
              <a:cs typeface="Arial" charset="0"/>
            </a:endParaRPr>
          </a:p>
        </p:txBody>
      </p:sp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5124838"/>
              </p:ext>
            </p:extLst>
          </p:nvPr>
        </p:nvGraphicFramePr>
        <p:xfrm>
          <a:off x="246211" y="1628800"/>
          <a:ext cx="8718276" cy="48668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7210"/>
                <a:gridCol w="1087897"/>
                <a:gridCol w="1158043"/>
                <a:gridCol w="1125090"/>
                <a:gridCol w="1770018"/>
                <a:gridCol w="1770018"/>
              </a:tblGrid>
              <a:tr h="347695">
                <a:tc>
                  <a:txBody>
                    <a:bodyPr/>
                    <a:lstStyle/>
                    <a:p>
                      <a:r>
                        <a:rPr lang="de-DE" dirty="0" smtClean="0"/>
                        <a:t>Destination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 smtClean="0"/>
                        <a:t>Exported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by</a:t>
                      </a:r>
                      <a:r>
                        <a:rPr lang="de-DE" dirty="0" smtClean="0"/>
                        <a:t> EU-27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 smtClean="0"/>
                        <a:t>Exported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by</a:t>
                      </a:r>
                      <a:r>
                        <a:rPr lang="de-DE" dirty="0" smtClean="0"/>
                        <a:t> USA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 smtClean="0"/>
                        <a:t>Exported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baseline="0" dirty="0" err="1" smtClean="0"/>
                        <a:t>by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dirty="0" smtClean="0"/>
                        <a:t>Japan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Total </a:t>
                      </a:r>
                      <a:r>
                        <a:rPr lang="de-DE" dirty="0" err="1" smtClean="0"/>
                        <a:t>imports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notified</a:t>
                      </a:r>
                      <a:r>
                        <a:rPr lang="de-DE" dirty="0" smtClean="0"/>
                        <a:t> in 2009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Other </a:t>
                      </a:r>
                      <a:r>
                        <a:rPr lang="de-DE" dirty="0" err="1" smtClean="0"/>
                        <a:t>sources</a:t>
                      </a:r>
                      <a:endParaRPr lang="de-DE" dirty="0"/>
                    </a:p>
                  </a:txBody>
                  <a:tcPr/>
                </a:tc>
              </a:tr>
              <a:tr h="381744">
                <a:tc>
                  <a:txBody>
                    <a:bodyPr/>
                    <a:lstStyle/>
                    <a:p>
                      <a:r>
                        <a:rPr lang="de-DE" dirty="0" err="1" smtClean="0">
                          <a:latin typeface="VAGRounded BT" pitchFamily="34" charset="0"/>
                        </a:rPr>
                        <a:t>Singapore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VAGRounded BT" pitchFamily="34" charset="0"/>
                        </a:rPr>
                        <a:t>112/ 165</a:t>
                      </a:r>
                      <a:endParaRPr lang="de-DE" dirty="0">
                        <a:latin typeface="VAGRounded B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VAGRounded BT" pitchFamily="34" charset="0"/>
                        </a:rPr>
                        <a:t>72</a:t>
                      </a:r>
                      <a:endParaRPr lang="de-DE" dirty="0">
                        <a:latin typeface="VAGRounded B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VAGRounded BT" pitchFamily="34" charset="0"/>
                        </a:rPr>
                        <a:t>54</a:t>
                      </a:r>
                      <a:endParaRPr lang="de-DE" dirty="0">
                        <a:latin typeface="VAGRounded B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VAGRounded BT" pitchFamily="34" charset="0"/>
                        </a:rPr>
                        <a:t>291</a:t>
                      </a:r>
                      <a:endParaRPr lang="de-DE" dirty="0">
                        <a:latin typeface="VAGRounded B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VAGRounded BT" pitchFamily="34" charset="0"/>
                      </a:endParaRPr>
                    </a:p>
                  </a:txBody>
                  <a:tcPr/>
                </a:tc>
              </a:tr>
              <a:tr h="347695"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VAGRounded BT" pitchFamily="34" charset="0"/>
                        </a:rPr>
                        <a:t>China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VAGRounded BT" pitchFamily="34" charset="0"/>
                        </a:rPr>
                        <a:t>38</a:t>
                      </a:r>
                      <a:endParaRPr lang="de-DE" dirty="0">
                        <a:latin typeface="VAGRounded B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VAGRounded BT" pitchFamily="34" charset="0"/>
                        </a:rPr>
                        <a:t>-</a:t>
                      </a:r>
                      <a:endParaRPr lang="de-DE" dirty="0">
                        <a:latin typeface="VAGRounded B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VAGRounded BT" pitchFamily="34" charset="0"/>
                        </a:rPr>
                        <a:t>-</a:t>
                      </a:r>
                      <a:endParaRPr lang="de-DE" dirty="0">
                        <a:latin typeface="VAGRounded B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dirty="0" smtClean="0">
                          <a:solidFill>
                            <a:schemeClr val="tx1"/>
                          </a:solidFill>
                          <a:latin typeface="VAGRounded BT" pitchFamily="34" charset="0"/>
                        </a:rPr>
                        <a:t>-</a:t>
                      </a:r>
                      <a:endParaRPr lang="de-DE" b="1" dirty="0">
                        <a:solidFill>
                          <a:schemeClr val="tx1"/>
                        </a:solidFill>
                        <a:latin typeface="VAGRounded B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b="1" dirty="0">
                        <a:solidFill>
                          <a:srgbClr val="FF0000"/>
                        </a:solidFill>
                        <a:latin typeface="VAGRounded BT" pitchFamily="34" charset="0"/>
                      </a:endParaRPr>
                    </a:p>
                  </a:txBody>
                  <a:tcPr/>
                </a:tc>
              </a:tr>
              <a:tr h="37030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>
                          <a:latin typeface="VAGRounded BT" pitchFamily="34" charset="0"/>
                        </a:rPr>
                        <a:t>Hong Kong S.A.R, China 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VAGRounded BT" pitchFamily="34" charset="0"/>
                        </a:rPr>
                        <a:t>14</a:t>
                      </a:r>
                      <a:endParaRPr lang="de-DE" dirty="0">
                        <a:latin typeface="VAGRounded B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VAGRounded BT" pitchFamily="34" charset="0"/>
                        </a:rPr>
                        <a:t>-</a:t>
                      </a:r>
                      <a:endParaRPr lang="de-DE" dirty="0">
                        <a:latin typeface="VAGRounded B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VAGRounded BT" pitchFamily="34" charset="0"/>
                        </a:rPr>
                        <a:t>27</a:t>
                      </a:r>
                      <a:endParaRPr lang="de-DE" dirty="0">
                        <a:latin typeface="VAGRounded B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dirty="0" smtClean="0">
                          <a:solidFill>
                            <a:schemeClr val="tx1"/>
                          </a:solidFill>
                          <a:latin typeface="VAGRounded BT" pitchFamily="34" charset="0"/>
                        </a:rPr>
                        <a:t>42</a:t>
                      </a:r>
                      <a:endParaRPr lang="de-DE" b="1" dirty="0">
                        <a:solidFill>
                          <a:schemeClr val="tx1"/>
                        </a:solidFill>
                        <a:latin typeface="VAGRounded B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b="1" dirty="0">
                        <a:solidFill>
                          <a:srgbClr val="FF0000"/>
                        </a:solidFill>
                        <a:latin typeface="VAGRounded BT" pitchFamily="34" charset="0"/>
                      </a:endParaRPr>
                    </a:p>
                  </a:txBody>
                  <a:tcPr/>
                </a:tc>
              </a:tr>
              <a:tr h="370303"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VAGRounded BT" pitchFamily="34" charset="0"/>
                        </a:rPr>
                        <a:t>Philippines 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VAGRounded BT" pitchFamily="34" charset="0"/>
                        </a:rPr>
                        <a:t>44/20</a:t>
                      </a:r>
                      <a:endParaRPr lang="de-DE" dirty="0">
                        <a:latin typeface="VAGRounded B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VAGRounded BT" pitchFamily="34" charset="0"/>
                        </a:rPr>
                        <a:t>-</a:t>
                      </a:r>
                      <a:endParaRPr lang="de-DE" dirty="0">
                        <a:latin typeface="VAGRounded B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VAGRounded BT" pitchFamily="34" charset="0"/>
                        </a:rPr>
                        <a:t>-</a:t>
                      </a:r>
                      <a:endParaRPr lang="de-DE" dirty="0">
                        <a:latin typeface="VAGRounded B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chemeClr val="tx1"/>
                          </a:solidFill>
                          <a:latin typeface="VAGRounded BT" pitchFamily="34" charset="0"/>
                        </a:rPr>
                        <a:t>96</a:t>
                      </a:r>
                      <a:endParaRPr lang="de-DE" dirty="0">
                        <a:solidFill>
                          <a:schemeClr val="tx1"/>
                        </a:solidFill>
                        <a:latin typeface="VAGRounded B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chemeClr val="tx1"/>
                        </a:solidFill>
                        <a:latin typeface="VAGRounded BT" pitchFamily="34" charset="0"/>
                      </a:endParaRPr>
                    </a:p>
                  </a:txBody>
                  <a:tcPr/>
                </a:tc>
              </a:tr>
              <a:tr h="3476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err="1" smtClean="0">
                          <a:latin typeface="VAGRounded BT" pitchFamily="34" charset="0"/>
                        </a:rPr>
                        <a:t>India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VAGRounded BT" pitchFamily="34" charset="0"/>
                        </a:rPr>
                        <a:t>120</a:t>
                      </a:r>
                      <a:endParaRPr lang="de-DE" dirty="0">
                        <a:latin typeface="VAGRounded B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VAGRounded BT" pitchFamily="34" charset="0"/>
                        </a:rPr>
                        <a:t>106</a:t>
                      </a:r>
                      <a:endParaRPr lang="de-DE" dirty="0">
                        <a:latin typeface="VAGRounded B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VAGRounded BT" pitchFamily="34" charset="0"/>
                        </a:rPr>
                        <a:t>19</a:t>
                      </a:r>
                      <a:endParaRPr lang="de-DE" dirty="0">
                        <a:latin typeface="VAGRounded B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chemeClr val="tx1"/>
                          </a:solidFill>
                          <a:latin typeface="VAGRounded BT" pitchFamily="34" charset="0"/>
                        </a:rPr>
                        <a:t>255</a:t>
                      </a:r>
                      <a:endParaRPr lang="de-DE" dirty="0">
                        <a:solidFill>
                          <a:schemeClr val="tx1"/>
                        </a:solidFill>
                        <a:latin typeface="VAGRounded B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VAGRounded BT" pitchFamily="34" charset="0"/>
                      </a:endParaRPr>
                    </a:p>
                  </a:txBody>
                  <a:tcPr/>
                </a:tc>
              </a:tr>
              <a:tr h="3476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>
                          <a:latin typeface="VAGRounded BT" pitchFamily="34" charset="0"/>
                        </a:rPr>
                        <a:t>Malaysia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VAGRounded BT" pitchFamily="34" charset="0"/>
                        </a:rPr>
                        <a:t>1</a:t>
                      </a:r>
                      <a:endParaRPr lang="de-DE" dirty="0">
                        <a:latin typeface="VAGRounded B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VAGRounded BT" pitchFamily="34" charset="0"/>
                        </a:rPr>
                        <a:t>-</a:t>
                      </a:r>
                      <a:endParaRPr lang="de-DE" dirty="0">
                        <a:latin typeface="VAGRounded B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VAGRounded BT" pitchFamily="34" charset="0"/>
                        </a:rPr>
                        <a:t>-</a:t>
                      </a:r>
                      <a:endParaRPr lang="de-DE" dirty="0">
                        <a:latin typeface="VAGRounded B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chemeClr val="tx1"/>
                          </a:solidFill>
                          <a:latin typeface="VAGRounded BT" pitchFamily="34" charset="0"/>
                        </a:rPr>
                        <a:t>91</a:t>
                      </a:r>
                      <a:endParaRPr lang="de-DE" dirty="0">
                        <a:solidFill>
                          <a:schemeClr val="tx1"/>
                        </a:solidFill>
                        <a:latin typeface="VAGRounded B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 smtClean="0">
                          <a:latin typeface="VAGRounded BT" pitchFamily="34" charset="0"/>
                        </a:rPr>
                        <a:t>India</a:t>
                      </a:r>
                      <a:r>
                        <a:rPr lang="de-DE" dirty="0" smtClean="0">
                          <a:latin typeface="VAGRounded BT" pitchFamily="34" charset="0"/>
                        </a:rPr>
                        <a:t>, China</a:t>
                      </a:r>
                      <a:endParaRPr lang="de-DE" dirty="0">
                        <a:latin typeface="VAGRounded BT" pitchFamily="34" charset="0"/>
                      </a:endParaRPr>
                    </a:p>
                  </a:txBody>
                  <a:tcPr/>
                </a:tc>
              </a:tr>
              <a:tr h="347695"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VAGRounded BT" pitchFamily="34" charset="0"/>
                        </a:rPr>
                        <a:t>Rep. </a:t>
                      </a:r>
                      <a:r>
                        <a:rPr lang="de-DE" dirty="0" err="1" smtClean="0">
                          <a:latin typeface="VAGRounded BT" pitchFamily="34" charset="0"/>
                        </a:rPr>
                        <a:t>Of</a:t>
                      </a:r>
                      <a:r>
                        <a:rPr lang="de-DE" dirty="0" smtClean="0">
                          <a:latin typeface="VAGRounded BT" pitchFamily="34" charset="0"/>
                        </a:rPr>
                        <a:t> Korea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 smtClean="0">
                          <a:latin typeface="VAGRounded BT" pitchFamily="34" charset="0"/>
                        </a:rPr>
                        <a:t>9</a:t>
                      </a:r>
                      <a:r>
                        <a:rPr lang="de-DE" dirty="0" smtClean="0">
                          <a:latin typeface="VAGRounded BT" pitchFamily="34" charset="0"/>
                        </a:rPr>
                        <a:t> </a:t>
                      </a:r>
                      <a:endParaRPr lang="de-DE" dirty="0">
                        <a:latin typeface="VAGRounded B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>
                          <a:latin typeface="VAGRounded BT" pitchFamily="34" charset="0"/>
                        </a:rPr>
                        <a:t>7</a:t>
                      </a:r>
                      <a:endParaRPr lang="de-DE" dirty="0">
                        <a:latin typeface="VAGRounded B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>
                          <a:latin typeface="VAGRounded BT" pitchFamily="34" charset="0"/>
                        </a:rPr>
                        <a:t>1</a:t>
                      </a:r>
                      <a:endParaRPr lang="de-DE" dirty="0">
                        <a:latin typeface="VAGRounded B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>
                          <a:solidFill>
                            <a:schemeClr val="tx1"/>
                          </a:solidFill>
                          <a:latin typeface="VAGRounded BT" pitchFamily="34" charset="0"/>
                        </a:rPr>
                        <a:t>13</a:t>
                      </a:r>
                      <a:endParaRPr lang="de-DE" dirty="0">
                        <a:solidFill>
                          <a:schemeClr val="tx1"/>
                        </a:solidFill>
                        <a:latin typeface="VAGRounded B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dirty="0">
                        <a:latin typeface="VAGRounded BT" pitchFamily="34" charset="0"/>
                      </a:endParaRPr>
                    </a:p>
                  </a:txBody>
                  <a:tcPr/>
                </a:tc>
              </a:tr>
              <a:tr h="3508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err="1" smtClean="0">
                          <a:latin typeface="VAGRounded BT" pitchFamily="34" charset="0"/>
                        </a:rPr>
                        <a:t>Indonesia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VAGRounded BT" pitchFamily="34" charset="0"/>
                        </a:rPr>
                        <a:t>19</a:t>
                      </a:r>
                      <a:endParaRPr lang="de-DE" dirty="0">
                        <a:latin typeface="VAGRounded B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VAGRounded BT" pitchFamily="34" charset="0"/>
                        </a:rPr>
                        <a:t>-</a:t>
                      </a:r>
                      <a:endParaRPr lang="de-DE" dirty="0">
                        <a:latin typeface="VAGRounded B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VAGRounded BT" pitchFamily="34" charset="0"/>
                        </a:rPr>
                        <a:t>1</a:t>
                      </a:r>
                      <a:endParaRPr lang="de-DE" dirty="0">
                        <a:latin typeface="VAGRounded B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dirty="0" smtClean="0">
                          <a:solidFill>
                            <a:schemeClr val="tx1"/>
                          </a:solidFill>
                          <a:latin typeface="VAGRounded BT" pitchFamily="34" charset="0"/>
                        </a:rPr>
                        <a:t>10</a:t>
                      </a:r>
                      <a:endParaRPr lang="de-DE" b="1" dirty="0">
                        <a:solidFill>
                          <a:schemeClr val="tx1"/>
                        </a:solidFill>
                        <a:latin typeface="VAGRounded B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dirty="0" err="1" smtClean="0">
                          <a:solidFill>
                            <a:schemeClr val="accent6"/>
                          </a:solidFill>
                          <a:latin typeface="VAGRounded BT" pitchFamily="34" charset="0"/>
                        </a:rPr>
                        <a:t>Singapore</a:t>
                      </a:r>
                      <a:r>
                        <a:rPr lang="de-DE" b="1" dirty="0" smtClean="0">
                          <a:solidFill>
                            <a:schemeClr val="accent6"/>
                          </a:solidFill>
                          <a:latin typeface="VAGRounded BT" pitchFamily="34" charset="0"/>
                        </a:rPr>
                        <a:t> (278 t)</a:t>
                      </a:r>
                      <a:endParaRPr lang="de-DE" b="1" dirty="0">
                        <a:solidFill>
                          <a:schemeClr val="accent6"/>
                        </a:solidFill>
                        <a:latin typeface="VAGRounded BT" pitchFamily="34" charset="0"/>
                      </a:endParaRPr>
                    </a:p>
                  </a:txBody>
                  <a:tcPr/>
                </a:tc>
              </a:tr>
              <a:tr h="3508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>
                          <a:latin typeface="VAGRounded BT" pitchFamily="34" charset="0"/>
                        </a:rPr>
                        <a:t>Pakistan</a:t>
                      </a:r>
                      <a:endParaRPr lang="de-DE" dirty="0">
                        <a:latin typeface="VAGRounded B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VAGRounded BT" pitchFamily="34" charset="0"/>
                        </a:rPr>
                        <a:t>35</a:t>
                      </a:r>
                      <a:endParaRPr lang="de-DE" dirty="0">
                        <a:latin typeface="VAGRounded B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VAGRounded BT" pitchFamily="34" charset="0"/>
                        </a:rPr>
                        <a:t>-</a:t>
                      </a:r>
                      <a:endParaRPr lang="de-DE" dirty="0">
                        <a:latin typeface="VAGRounded B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VAGRounded BT" pitchFamily="34" charset="0"/>
                        </a:rPr>
                        <a:t>-</a:t>
                      </a:r>
                      <a:endParaRPr lang="de-DE" dirty="0">
                        <a:latin typeface="VAGRounded B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dirty="0" smtClean="0">
                          <a:solidFill>
                            <a:schemeClr val="tx1"/>
                          </a:solidFill>
                          <a:latin typeface="VAGRounded BT" pitchFamily="34" charset="0"/>
                        </a:rPr>
                        <a:t>35</a:t>
                      </a:r>
                      <a:endParaRPr lang="de-DE" b="1" dirty="0">
                        <a:solidFill>
                          <a:schemeClr val="tx1"/>
                        </a:solidFill>
                        <a:latin typeface="VAGRounded B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b="1" dirty="0">
                        <a:solidFill>
                          <a:schemeClr val="tx1"/>
                        </a:solidFill>
                        <a:latin typeface="VAGRounded BT" pitchFamily="34" charset="0"/>
                      </a:endParaRPr>
                    </a:p>
                  </a:txBody>
                  <a:tcPr/>
                </a:tc>
              </a:tr>
              <a:tr h="3508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>
                          <a:latin typeface="VAGRounded BT" pitchFamily="34" charset="0"/>
                        </a:rPr>
                        <a:t>Thailand 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VAGRounded BT" pitchFamily="34" charset="0"/>
                        </a:rPr>
                        <a:t>5</a:t>
                      </a:r>
                      <a:endParaRPr lang="de-DE" dirty="0">
                        <a:latin typeface="VAGRounded B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VAGRounded BT" pitchFamily="34" charset="0"/>
                        </a:rPr>
                        <a:t>-</a:t>
                      </a:r>
                      <a:endParaRPr lang="de-DE" dirty="0">
                        <a:latin typeface="VAGRounded B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VAGRounded BT" pitchFamily="34" charset="0"/>
                        </a:rPr>
                        <a:t>2</a:t>
                      </a:r>
                      <a:endParaRPr lang="de-DE" dirty="0">
                        <a:latin typeface="VAGRounded B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dirty="0" smtClean="0">
                          <a:solidFill>
                            <a:schemeClr val="tx1"/>
                          </a:solidFill>
                          <a:latin typeface="VAGRounded BT" pitchFamily="34" charset="0"/>
                        </a:rPr>
                        <a:t>5</a:t>
                      </a:r>
                      <a:endParaRPr lang="de-DE" b="1" dirty="0">
                        <a:solidFill>
                          <a:schemeClr val="tx1"/>
                        </a:solidFill>
                        <a:latin typeface="VAGRounded B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b="1" dirty="0">
                        <a:solidFill>
                          <a:schemeClr val="accent6"/>
                        </a:solidFill>
                        <a:latin typeface="VAGRounded BT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59139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AAEDA9-FBEC-427F-BC74-45B675680EB4}" type="slidenum">
              <a:rPr lang="de-DE" smtClean="0"/>
              <a:pPr>
                <a:defRPr/>
              </a:pPr>
              <a:t>14</a:t>
            </a:fld>
            <a:endParaRPr lang="de-DE" dirty="0"/>
          </a:p>
        </p:txBody>
      </p:sp>
      <p:sp>
        <p:nvSpPr>
          <p:cNvPr id="4" name="Titel 1"/>
          <p:cNvSpPr txBox="1">
            <a:spLocks/>
          </p:cNvSpPr>
          <p:nvPr/>
        </p:nvSpPr>
        <p:spPr bwMode="auto">
          <a:xfrm>
            <a:off x="244475" y="581025"/>
            <a:ext cx="8359775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sz="2400" dirty="0" smtClean="0">
                <a:latin typeface="VAGRounded BT" pitchFamily="34" charset="0"/>
                <a:cs typeface="Arial" charset="0"/>
              </a:rPr>
              <a:t>Origin of imported </a:t>
            </a:r>
            <a:r>
              <a:rPr lang="en-GB" sz="2400" dirty="0" smtClean="0">
                <a:latin typeface="VAGRounded BT" pitchFamily="34" charset="0"/>
                <a:cs typeface="Arial" charset="0"/>
              </a:rPr>
              <a:t>mercury</a:t>
            </a:r>
          </a:p>
        </p:txBody>
      </p:sp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997396"/>
              </p:ext>
            </p:extLst>
          </p:nvPr>
        </p:nvGraphicFramePr>
        <p:xfrm>
          <a:off x="539552" y="1700808"/>
          <a:ext cx="8208912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5825"/>
                <a:gridCol w="2198751"/>
                <a:gridCol w="3024336"/>
              </a:tblGrid>
              <a:tr h="347695">
                <a:tc>
                  <a:txBody>
                    <a:bodyPr/>
                    <a:lstStyle/>
                    <a:p>
                      <a:r>
                        <a:rPr lang="de-DE" dirty="0" err="1" smtClean="0"/>
                        <a:t>Exporter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Exports in 2009 </a:t>
                      </a:r>
                      <a:r>
                        <a:rPr lang="de-DE" dirty="0" err="1" smtClean="0"/>
                        <a:t>to</a:t>
                      </a:r>
                      <a:r>
                        <a:rPr lang="de-DE" dirty="0" smtClean="0"/>
                        <a:t> Asian countries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Future </a:t>
                      </a:r>
                      <a:r>
                        <a:rPr lang="de-DE" dirty="0" err="1" smtClean="0"/>
                        <a:t>development</a:t>
                      </a:r>
                      <a:endParaRPr lang="de-DE" dirty="0"/>
                    </a:p>
                  </a:txBody>
                  <a:tcPr/>
                </a:tc>
              </a:tr>
              <a:tr h="381744">
                <a:tc>
                  <a:txBody>
                    <a:bodyPr/>
                    <a:lstStyle/>
                    <a:p>
                      <a:r>
                        <a:rPr lang="de-DE" dirty="0" smtClean="0"/>
                        <a:t>EU-27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VAGRounded BT" pitchFamily="34" charset="0"/>
                        </a:rPr>
                        <a:t>~ 426</a:t>
                      </a:r>
                      <a:endParaRPr lang="de-DE" dirty="0">
                        <a:latin typeface="VAGRounded B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VAGRounded BT" pitchFamily="34" charset="0"/>
                        </a:rPr>
                        <a:t>Export </a:t>
                      </a:r>
                      <a:r>
                        <a:rPr lang="de-DE" dirty="0" err="1" smtClean="0">
                          <a:latin typeface="VAGRounded BT" pitchFamily="34" charset="0"/>
                        </a:rPr>
                        <a:t>ban</a:t>
                      </a:r>
                      <a:r>
                        <a:rPr lang="de-DE" dirty="0" smtClean="0">
                          <a:latin typeface="VAGRounded BT" pitchFamily="34" charset="0"/>
                        </a:rPr>
                        <a:t> </a:t>
                      </a:r>
                      <a:r>
                        <a:rPr lang="de-DE" dirty="0" err="1" smtClean="0">
                          <a:latin typeface="VAGRounded BT" pitchFamily="34" charset="0"/>
                        </a:rPr>
                        <a:t>since</a:t>
                      </a:r>
                      <a:r>
                        <a:rPr lang="de-DE" dirty="0" smtClean="0">
                          <a:latin typeface="VAGRounded BT" pitchFamily="34" charset="0"/>
                        </a:rPr>
                        <a:t> 15 March 2011 </a:t>
                      </a:r>
                      <a:endParaRPr lang="de-DE" dirty="0">
                        <a:latin typeface="VAGRounded BT" pitchFamily="34" charset="0"/>
                      </a:endParaRPr>
                    </a:p>
                  </a:txBody>
                  <a:tcPr/>
                </a:tc>
              </a:tr>
              <a:tr h="347695">
                <a:tc>
                  <a:txBody>
                    <a:bodyPr/>
                    <a:lstStyle/>
                    <a:p>
                      <a:r>
                        <a:rPr lang="de-DE" dirty="0" smtClean="0"/>
                        <a:t>USA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VAGRounded BT" pitchFamily="34" charset="0"/>
                        </a:rPr>
                        <a:t>~ 185</a:t>
                      </a:r>
                      <a:endParaRPr lang="de-DE" dirty="0">
                        <a:latin typeface="VAGRounded B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VAGRounded BT" pitchFamily="34" charset="0"/>
                        </a:rPr>
                        <a:t>Export </a:t>
                      </a:r>
                      <a:r>
                        <a:rPr lang="de-DE" dirty="0" err="1" smtClean="0">
                          <a:latin typeface="VAGRounded BT" pitchFamily="34" charset="0"/>
                        </a:rPr>
                        <a:t>ban</a:t>
                      </a:r>
                      <a:r>
                        <a:rPr lang="de-DE" dirty="0" smtClean="0">
                          <a:latin typeface="VAGRounded BT" pitchFamily="34" charset="0"/>
                        </a:rPr>
                        <a:t> </a:t>
                      </a:r>
                      <a:r>
                        <a:rPr lang="de-DE" dirty="0" err="1" smtClean="0">
                          <a:latin typeface="VAGRounded BT" pitchFamily="34" charset="0"/>
                        </a:rPr>
                        <a:t>from</a:t>
                      </a:r>
                      <a:r>
                        <a:rPr lang="de-DE" dirty="0" smtClean="0">
                          <a:latin typeface="VAGRounded BT" pitchFamily="34" charset="0"/>
                        </a:rPr>
                        <a:t> 1 </a:t>
                      </a:r>
                      <a:r>
                        <a:rPr lang="de-DE" dirty="0" err="1" smtClean="0">
                          <a:latin typeface="VAGRounded BT" pitchFamily="34" charset="0"/>
                        </a:rPr>
                        <a:t>January</a:t>
                      </a:r>
                      <a:r>
                        <a:rPr lang="de-DE" dirty="0" smtClean="0">
                          <a:latin typeface="VAGRounded BT" pitchFamily="34" charset="0"/>
                        </a:rPr>
                        <a:t> 2013</a:t>
                      </a:r>
                      <a:endParaRPr lang="de-DE" dirty="0">
                        <a:latin typeface="VAGRounded BT" pitchFamily="34" charset="0"/>
                      </a:endParaRPr>
                    </a:p>
                  </a:txBody>
                  <a:tcPr/>
                </a:tc>
              </a:tr>
              <a:tr h="37030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err="1" smtClean="0">
                          <a:latin typeface="VAGRounded BT" pitchFamily="34" charset="0"/>
                        </a:rPr>
                        <a:t>Kyrgysztan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VAGRounded BT" pitchFamily="34" charset="0"/>
                        </a:rPr>
                        <a:t>?</a:t>
                      </a:r>
                      <a:endParaRPr lang="de-DE" dirty="0">
                        <a:latin typeface="VAGRounded B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 smtClean="0">
                          <a:latin typeface="VAGRounded BT" pitchFamily="34" charset="0"/>
                        </a:rPr>
                        <a:t>Stop</a:t>
                      </a:r>
                      <a:r>
                        <a:rPr lang="de-DE" dirty="0" smtClean="0">
                          <a:latin typeface="VAGRounded BT" pitchFamily="34" charset="0"/>
                        </a:rPr>
                        <a:t> </a:t>
                      </a:r>
                      <a:r>
                        <a:rPr lang="de-DE" dirty="0" err="1" smtClean="0">
                          <a:latin typeface="VAGRounded BT" pitchFamily="34" charset="0"/>
                        </a:rPr>
                        <a:t>of</a:t>
                      </a:r>
                      <a:r>
                        <a:rPr lang="de-DE" dirty="0" smtClean="0">
                          <a:latin typeface="VAGRounded BT" pitchFamily="34" charset="0"/>
                        </a:rPr>
                        <a:t> </a:t>
                      </a:r>
                      <a:r>
                        <a:rPr lang="de-DE" dirty="0" err="1" smtClean="0">
                          <a:latin typeface="VAGRounded BT" pitchFamily="34" charset="0"/>
                        </a:rPr>
                        <a:t>primary</a:t>
                      </a:r>
                      <a:r>
                        <a:rPr lang="de-DE" dirty="0" smtClean="0">
                          <a:latin typeface="VAGRounded BT" pitchFamily="34" charset="0"/>
                        </a:rPr>
                        <a:t> </a:t>
                      </a:r>
                      <a:r>
                        <a:rPr lang="de-DE" dirty="0" err="1" smtClean="0">
                          <a:latin typeface="VAGRounded BT" pitchFamily="34" charset="0"/>
                        </a:rPr>
                        <a:t>mercury</a:t>
                      </a:r>
                      <a:r>
                        <a:rPr lang="de-DE" dirty="0" smtClean="0">
                          <a:latin typeface="VAGRounded BT" pitchFamily="34" charset="0"/>
                        </a:rPr>
                        <a:t> </a:t>
                      </a:r>
                      <a:r>
                        <a:rPr lang="de-DE" dirty="0" err="1" smtClean="0">
                          <a:latin typeface="VAGRounded BT" pitchFamily="34" charset="0"/>
                        </a:rPr>
                        <a:t>mining</a:t>
                      </a:r>
                      <a:r>
                        <a:rPr lang="de-DE" dirty="0" smtClean="0">
                          <a:latin typeface="VAGRounded BT" pitchFamily="34" charset="0"/>
                        </a:rPr>
                        <a:t> in 2010</a:t>
                      </a:r>
                      <a:endParaRPr lang="de-DE" dirty="0">
                        <a:latin typeface="VAGRounded BT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feld 6"/>
          <p:cNvSpPr txBox="1"/>
          <p:nvPr/>
        </p:nvSpPr>
        <p:spPr>
          <a:xfrm>
            <a:off x="1475656" y="4941168"/>
            <a:ext cx="5719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ym typeface="Wingdings" pitchFamily="2" charset="2"/>
              </a:rPr>
              <a:t> </a:t>
            </a:r>
            <a:r>
              <a:rPr lang="de-DE" dirty="0" err="1" smtClean="0">
                <a:sym typeface="Wingdings" pitchFamily="2" charset="2"/>
              </a:rPr>
              <a:t>No</a:t>
            </a:r>
            <a:r>
              <a:rPr lang="de-DE" dirty="0" smtClean="0">
                <a:sym typeface="Wingdings" pitchFamily="2" charset="2"/>
              </a:rPr>
              <a:t> </a:t>
            </a:r>
            <a:r>
              <a:rPr lang="de-DE" dirty="0" err="1" smtClean="0">
                <a:sym typeface="Wingdings" pitchFamily="2" charset="2"/>
              </a:rPr>
              <a:t>significant</a:t>
            </a:r>
            <a:r>
              <a:rPr lang="de-DE" dirty="0" smtClean="0">
                <a:sym typeface="Wingdings" pitchFamily="2" charset="2"/>
              </a:rPr>
              <a:t> </a:t>
            </a:r>
            <a:r>
              <a:rPr lang="de-DE" dirty="0" err="1" smtClean="0">
                <a:sym typeface="Wingdings" pitchFamily="2" charset="2"/>
              </a:rPr>
              <a:t>imports</a:t>
            </a:r>
            <a:r>
              <a:rPr lang="de-DE" dirty="0" smtClean="0">
                <a:sym typeface="Wingdings" pitchFamily="2" charset="2"/>
              </a:rPr>
              <a:t> </a:t>
            </a:r>
            <a:r>
              <a:rPr lang="de-DE" dirty="0" err="1" smtClean="0">
                <a:sym typeface="Wingdings" pitchFamily="2" charset="2"/>
              </a:rPr>
              <a:t>from</a:t>
            </a:r>
            <a:r>
              <a:rPr lang="de-DE" dirty="0" smtClean="0">
                <a:sym typeface="Wingdings" pitchFamily="2" charset="2"/>
              </a:rPr>
              <a:t> </a:t>
            </a:r>
            <a:r>
              <a:rPr lang="de-DE" dirty="0" err="1" smtClean="0">
                <a:sym typeface="Wingdings" pitchFamily="2" charset="2"/>
              </a:rPr>
              <a:t>other</a:t>
            </a:r>
            <a:r>
              <a:rPr lang="de-DE" dirty="0" smtClean="0">
                <a:sym typeface="Wingdings" pitchFamily="2" charset="2"/>
              </a:rPr>
              <a:t> </a:t>
            </a:r>
            <a:r>
              <a:rPr lang="de-DE" dirty="0" err="1" smtClean="0">
                <a:sym typeface="Wingdings" pitchFamily="2" charset="2"/>
              </a:rPr>
              <a:t>regions</a:t>
            </a:r>
            <a:r>
              <a:rPr lang="de-DE" dirty="0" smtClean="0">
                <a:sym typeface="Wingdings" pitchFamily="2" charset="2"/>
              </a:rPr>
              <a:t> </a:t>
            </a:r>
            <a:r>
              <a:rPr lang="de-DE" dirty="0" err="1" smtClean="0">
                <a:sym typeface="Wingdings" pitchFamily="2" charset="2"/>
              </a:rPr>
              <a:t>from</a:t>
            </a:r>
            <a:r>
              <a:rPr lang="de-DE" dirty="0" smtClean="0">
                <a:sym typeface="Wingdings" pitchFamily="2" charset="2"/>
              </a:rPr>
              <a:t> 2013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71448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/>
              <a:t>Source: Peter </a:t>
            </a:r>
            <a:r>
              <a:rPr lang="de-DE" dirty="0" err="1"/>
              <a:t>Maxson</a:t>
            </a:r>
            <a:r>
              <a:rPr lang="de-DE" dirty="0"/>
              <a:t>/ Concorde (2009) Assessment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excess</a:t>
            </a:r>
            <a:r>
              <a:rPr lang="de-DE" dirty="0"/>
              <a:t> </a:t>
            </a:r>
            <a:r>
              <a:rPr lang="de-DE" dirty="0" err="1"/>
              <a:t>mercury</a:t>
            </a:r>
            <a:r>
              <a:rPr lang="de-DE" dirty="0"/>
              <a:t> in </a:t>
            </a:r>
            <a:r>
              <a:rPr lang="de-DE" dirty="0" err="1"/>
              <a:t>Asia</a:t>
            </a:r>
            <a:r>
              <a:rPr lang="de-DE" dirty="0"/>
              <a:t>, 2010-2050</a:t>
            </a:r>
            <a:endParaRPr lang="en-US" dirty="0"/>
          </a:p>
        </p:txBody>
      </p:sp>
      <p:sp>
        <p:nvSpPr>
          <p:cNvPr id="111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Slide </a:t>
            </a:r>
            <a:fld id="{9BA1C424-8EED-457F-A858-4EE4C86A3E65}" type="slidenum">
              <a:rPr lang="en-US"/>
              <a:pPr/>
              <a:t>15</a:t>
            </a:fld>
            <a:endParaRPr lang="en-US"/>
          </a:p>
        </p:txBody>
      </p:sp>
      <p:sp>
        <p:nvSpPr>
          <p:cNvPr id="261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84285" y="188913"/>
            <a:ext cx="7105650" cy="719137"/>
          </a:xfrm>
        </p:spPr>
        <p:txBody>
          <a:bodyPr/>
          <a:lstStyle/>
          <a:p>
            <a:r>
              <a:rPr lang="en-US"/>
              <a:t>Asian mercury consumption, 2005</a:t>
            </a:r>
            <a:endParaRPr lang="en-GB"/>
          </a:p>
        </p:txBody>
      </p:sp>
      <p:graphicFrame>
        <p:nvGraphicFramePr>
          <p:cNvPr id="261740" name="Group 62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5326033"/>
              </p:ext>
            </p:extLst>
          </p:nvPr>
        </p:nvGraphicFramePr>
        <p:xfrm>
          <a:off x="184638" y="908050"/>
          <a:ext cx="8575431" cy="5235094"/>
        </p:xfrm>
        <a:graphic>
          <a:graphicData uri="http://schemas.openxmlformats.org/drawingml/2006/table">
            <a:tbl>
              <a:tblPr/>
              <a:tblGrid>
                <a:gridCol w="3590192"/>
                <a:gridCol w="663820"/>
                <a:gridCol w="731226"/>
                <a:gridCol w="1063869"/>
                <a:gridCol w="1195754"/>
                <a:gridCol w="665285"/>
                <a:gridCol w="665285"/>
              </a:tblGrid>
              <a:tr h="565150">
                <a:tc row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1" 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4992" marR="84992" marT="46038" marB="46038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China</a:t>
                      </a:r>
                      <a:endParaRPr kumimoji="1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East and Southeast Asia, excl. China</a:t>
                      </a:r>
                      <a:endParaRPr kumimoji="1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South Asia</a:t>
                      </a:r>
                      <a:endParaRPr kumimoji="1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</a:tr>
              <a:tr h="38177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min.</a:t>
                      </a:r>
                      <a:endParaRPr kumimoji="1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max.</a:t>
                      </a:r>
                      <a:endParaRPr kumimoji="1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min.</a:t>
                      </a:r>
                      <a:endParaRPr kumimoji="1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max.</a:t>
                      </a:r>
                      <a:endParaRPr kumimoji="1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min.</a:t>
                      </a:r>
                      <a:endParaRPr kumimoji="1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max</a:t>
                      </a:r>
                      <a:endParaRPr kumimoji="1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</a:tr>
              <a:tr h="315913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VCM/PVC production</a:t>
                      </a:r>
                      <a:endParaRPr kumimoji="1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700</a:t>
                      </a:r>
                      <a:endParaRPr kumimoji="1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800</a:t>
                      </a:r>
                      <a:endParaRPr kumimoji="1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</a:t>
                      </a:r>
                      <a:endParaRPr kumimoji="1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</a:t>
                      </a:r>
                      <a:endParaRPr kumimoji="1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</a:t>
                      </a:r>
                      <a:endParaRPr kumimoji="1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</a:t>
                      </a:r>
                      <a:endParaRPr kumimoji="1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5913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Small-scale gold mining</a:t>
                      </a:r>
                      <a:endParaRPr kumimoji="1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120</a:t>
                      </a:r>
                      <a:endParaRPr kumimoji="1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240</a:t>
                      </a:r>
                      <a:endParaRPr kumimoji="1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288</a:t>
                      </a:r>
                      <a:endParaRPr kumimoji="1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384</a:t>
                      </a:r>
                      <a:endParaRPr kumimoji="1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</a:t>
                      </a:r>
                      <a:endParaRPr kumimoji="1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12</a:t>
                      </a:r>
                      <a:endParaRPr kumimoji="1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5913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Measuring and control devices</a:t>
                      </a:r>
                      <a:endParaRPr kumimoji="1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280</a:t>
                      </a:r>
                      <a:endParaRPr kumimoji="1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310</a:t>
                      </a:r>
                      <a:endParaRPr kumimoji="1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</a:t>
                      </a:r>
                      <a:endParaRPr kumimoji="1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30</a:t>
                      </a:r>
                      <a:endParaRPr kumimoji="1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40</a:t>
                      </a:r>
                      <a:endParaRPr kumimoji="1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50</a:t>
                      </a:r>
                      <a:endParaRPr kumimoji="1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Batteries</a:t>
                      </a:r>
                      <a:endParaRPr kumimoji="1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150</a:t>
                      </a:r>
                      <a:endParaRPr kumimoji="1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250</a:t>
                      </a:r>
                      <a:endParaRPr kumimoji="1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50</a:t>
                      </a:r>
                      <a:endParaRPr kumimoji="1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70</a:t>
                      </a:r>
                      <a:endParaRPr kumimoji="1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30</a:t>
                      </a:r>
                      <a:endParaRPr kumimoji="1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50</a:t>
                      </a:r>
                      <a:endParaRPr kumimoji="1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5913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Lamps</a:t>
                      </a:r>
                      <a:endParaRPr kumimoji="1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60</a:t>
                      </a:r>
                      <a:endParaRPr kumimoji="1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70</a:t>
                      </a:r>
                      <a:endParaRPr kumimoji="1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</a:t>
                      </a:r>
                      <a:endParaRPr kumimoji="1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25</a:t>
                      </a:r>
                      <a:endParaRPr kumimoji="1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</a:t>
                      </a:r>
                      <a:endParaRPr kumimoji="1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25</a:t>
                      </a:r>
                      <a:endParaRPr kumimoji="1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7354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Dental applications</a:t>
                      </a:r>
                      <a:endParaRPr kumimoji="1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45</a:t>
                      </a:r>
                      <a:endParaRPr kumimoji="1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55</a:t>
                      </a:r>
                      <a:endParaRPr kumimoji="1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25</a:t>
                      </a:r>
                      <a:endParaRPr kumimoji="1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31</a:t>
                      </a:r>
                      <a:endParaRPr kumimoji="1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22</a:t>
                      </a:r>
                      <a:endParaRPr kumimoji="1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32</a:t>
                      </a:r>
                      <a:endParaRPr kumimoji="1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5913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Electrical &amp; electronic equipment</a:t>
                      </a:r>
                      <a:endParaRPr kumimoji="1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30</a:t>
                      </a:r>
                      <a:endParaRPr kumimoji="1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40</a:t>
                      </a:r>
                      <a:endParaRPr kumimoji="1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15</a:t>
                      </a:r>
                      <a:endParaRPr kumimoji="1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</a:t>
                      </a:r>
                      <a:endParaRPr kumimoji="1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25</a:t>
                      </a:r>
                      <a:endParaRPr kumimoji="1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30</a:t>
                      </a:r>
                      <a:endParaRPr kumimoji="1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5913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Chlor</a:t>
                      </a:r>
                      <a:r>
                        <a:rPr kumimoji="1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-alkali production</a:t>
                      </a:r>
                      <a:endParaRPr kumimoji="1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--</a:t>
                      </a:r>
                      <a:endParaRPr kumimoji="1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--</a:t>
                      </a:r>
                      <a:endParaRPr kumimoji="1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</a:t>
                      </a:r>
                      <a:endParaRPr kumimoji="1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</a:t>
                      </a:r>
                      <a:endParaRPr kumimoji="1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35</a:t>
                      </a:r>
                      <a:endParaRPr kumimoji="1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40</a:t>
                      </a:r>
                      <a:endParaRPr kumimoji="1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5913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Other</a:t>
                      </a:r>
                      <a:r>
                        <a:rPr kumimoji="1" lang="en-GB" sz="18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*</a:t>
                      </a:r>
                      <a:endParaRPr kumimoji="1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40</a:t>
                      </a:r>
                      <a:endParaRPr kumimoji="1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80</a:t>
                      </a:r>
                      <a:endParaRPr kumimoji="1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30</a:t>
                      </a:r>
                      <a:endParaRPr kumimoji="1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40</a:t>
                      </a:r>
                      <a:endParaRPr kumimoji="1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</a:t>
                      </a:r>
                      <a:endParaRPr kumimoji="1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30</a:t>
                      </a:r>
                      <a:endParaRPr kumimoji="1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5913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Totals</a:t>
                      </a:r>
                      <a:endParaRPr kumimoji="1" lang="en-GB" sz="1800" b="0" i="0" u="sng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1425</a:t>
                      </a:r>
                      <a:endParaRPr kumimoji="1" lang="en-GB" sz="1600" b="0" i="0" u="sng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1845</a:t>
                      </a:r>
                      <a:endParaRPr kumimoji="1" lang="en-GB" sz="1600" b="0" i="0" u="sng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452</a:t>
                      </a:r>
                      <a:endParaRPr kumimoji="1" lang="en-GB" sz="1600" b="0" i="0" u="sng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608</a:t>
                      </a:r>
                      <a:endParaRPr kumimoji="1" lang="en-GB" sz="1600" b="0" i="0" u="sng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195</a:t>
                      </a:r>
                      <a:endParaRPr kumimoji="1" lang="en-GB" sz="1600" b="0" i="0" u="sng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269</a:t>
                      </a:r>
                      <a:endParaRPr kumimoji="1" lang="en-GB" sz="1600" b="0" i="0" u="sng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4633048"/>
      </p:ext>
    </p:extLst>
  </p:cSld>
  <p:clrMapOvr>
    <a:masterClrMapping/>
  </p:clrMapOvr>
  <p:transition>
    <p:rand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/>
              <a:t>Source: Peter </a:t>
            </a:r>
            <a:r>
              <a:rPr lang="de-DE" dirty="0" err="1"/>
              <a:t>Maxson</a:t>
            </a:r>
            <a:r>
              <a:rPr lang="de-DE" dirty="0"/>
              <a:t>/ Concorde (2009) Assessment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excess</a:t>
            </a:r>
            <a:r>
              <a:rPr lang="de-DE" dirty="0"/>
              <a:t> </a:t>
            </a:r>
            <a:r>
              <a:rPr lang="de-DE" dirty="0" err="1"/>
              <a:t>mercury</a:t>
            </a:r>
            <a:r>
              <a:rPr lang="de-DE" dirty="0"/>
              <a:t> in </a:t>
            </a:r>
            <a:r>
              <a:rPr lang="de-DE" dirty="0" err="1"/>
              <a:t>Asia</a:t>
            </a:r>
            <a:r>
              <a:rPr lang="de-DE" dirty="0"/>
              <a:t>, 2010-2050</a:t>
            </a:r>
            <a:endParaRPr lang="en-US" dirty="0"/>
          </a:p>
        </p:txBody>
      </p:sp>
      <p:sp>
        <p:nvSpPr>
          <p:cNvPr id="40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Slide </a:t>
            </a:r>
            <a:fld id="{5B77B76B-087D-40E9-85D7-A7815B51F8AF}" type="slidenum">
              <a:rPr lang="en-US"/>
              <a:pPr/>
              <a:t>16</a:t>
            </a:fld>
            <a:endParaRPr lang="en-US"/>
          </a:p>
        </p:txBody>
      </p:sp>
      <p:graphicFrame>
        <p:nvGraphicFramePr>
          <p:cNvPr id="263322" name="Group 15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241268"/>
              </p:ext>
            </p:extLst>
          </p:nvPr>
        </p:nvGraphicFramePr>
        <p:xfrm>
          <a:off x="323528" y="692696"/>
          <a:ext cx="8320454" cy="5627374"/>
        </p:xfrm>
        <a:graphic>
          <a:graphicData uri="http://schemas.openxmlformats.org/drawingml/2006/table">
            <a:tbl>
              <a:tblPr/>
              <a:tblGrid>
                <a:gridCol w="2061797"/>
                <a:gridCol w="6258657"/>
              </a:tblGrid>
              <a:tr h="431800">
                <a:tc gridSpan="2"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VAGRounded BT" pitchFamily="34" charset="0"/>
                        </a:rPr>
                        <a:t>Basic assumptions about future mercury consumption*</a:t>
                      </a:r>
                      <a:endParaRPr kumimoji="1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VAGRounded BT" pitchFamily="34" charset="0"/>
                      </a:endParaRPr>
                    </a:p>
                  </a:txBody>
                  <a:tcPr marL="84992" marR="84992" marT="46038" marB="46038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</a:tr>
              <a:tr h="41275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AGRounded BT" pitchFamily="34" charset="0"/>
                        </a:rPr>
                        <a:t>ASM</a:t>
                      </a:r>
                      <a:endParaRPr kumimoji="1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AGRounded BT" pitchFamily="34" charset="0"/>
                      </a:endParaRPr>
                    </a:p>
                  </a:txBody>
                  <a:tcPr marL="84992" marR="84992" marT="46038" marB="46038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AGRounded BT" pitchFamily="34" charset="0"/>
                        </a:rPr>
                        <a:t>Reduce 50% over 10 years, then 5% per year.</a:t>
                      </a:r>
                      <a:endParaRPr kumimoji="1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AGRounded BT" pitchFamily="34" charset="0"/>
                      </a:endParaRPr>
                    </a:p>
                  </a:txBody>
                  <a:tcPr marL="84992" marR="84992" marT="46038" marB="4603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5925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AGRounded BT" pitchFamily="34" charset="0"/>
                        </a:rPr>
                        <a:t>VCM</a:t>
                      </a:r>
                      <a:endParaRPr kumimoji="1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AGRounded BT" pitchFamily="34" charset="0"/>
                      </a:endParaRPr>
                    </a:p>
                  </a:txBody>
                  <a:tcPr marL="84992" marR="84992" marT="46038" marB="46038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AGRounded BT" pitchFamily="34" charset="0"/>
                        </a:rPr>
                        <a:t>Increase to 2010, stable to 2015, phase-out by 2030</a:t>
                      </a:r>
                      <a:endParaRPr kumimoji="1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AGRounded BT" pitchFamily="34" charset="0"/>
                      </a:endParaRPr>
                    </a:p>
                  </a:txBody>
                  <a:tcPr marL="84992" marR="84992" marT="46038" marB="4603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2275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AGRounded BT" pitchFamily="34" charset="0"/>
                        </a:rPr>
                        <a:t>Chlor-alkali</a:t>
                      </a:r>
                      <a:endParaRPr kumimoji="1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AGRounded BT" pitchFamily="34" charset="0"/>
                      </a:endParaRPr>
                    </a:p>
                  </a:txBody>
                  <a:tcPr marL="84992" marR="84992" marT="46038" marB="46038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AGRounded BT" pitchFamily="34" charset="0"/>
                        </a:rPr>
                        <a:t>Indian mercury use phase-out by 2012, others by 2020</a:t>
                      </a:r>
                      <a:endParaRPr kumimoji="1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AGRounded BT" pitchFamily="34" charset="0"/>
                      </a:endParaRPr>
                    </a:p>
                  </a:txBody>
                  <a:tcPr marL="84992" marR="84992" marT="46038" marB="4603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22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AGRounded BT" pitchFamily="34" charset="0"/>
                          <a:ea typeface="Times New Roman" pitchFamily="18" charset="0"/>
                          <a:cs typeface="Arial" charset="0"/>
                        </a:rPr>
                        <a:t>Batteries</a:t>
                      </a:r>
                    </a:p>
                  </a:txBody>
                  <a:tcPr marL="84992" marR="84992" marT="46038" marB="46038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AGRounded BT" pitchFamily="34" charset="0"/>
                          <a:ea typeface="Times New Roman" pitchFamily="18" charset="0"/>
                          <a:cs typeface="Arial" charset="0"/>
                        </a:rPr>
                        <a:t>Reduce 75% by 2015, and phase-out by 2025.</a:t>
                      </a:r>
                    </a:p>
                  </a:txBody>
                  <a:tcPr marL="84992" marR="84992" marT="46038" marB="4603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00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AGRounded BT" pitchFamily="34" charset="0"/>
                          <a:ea typeface="Times New Roman" pitchFamily="18" charset="0"/>
                          <a:cs typeface="Arial" charset="0"/>
                        </a:rPr>
                        <a:t>Dental uses</a:t>
                      </a:r>
                    </a:p>
                  </a:txBody>
                  <a:tcPr marL="84992" marR="84992" marT="46038" marB="46038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AGRounded BT" pitchFamily="34" charset="0"/>
                          <a:ea typeface="Times New Roman" pitchFamily="18" charset="0"/>
                          <a:cs typeface="Arial" charset="0"/>
                        </a:rPr>
                        <a:t>Reduce 15% by 2015, and phase-out by 2050.</a:t>
                      </a:r>
                    </a:p>
                  </a:txBody>
                  <a:tcPr marL="84992" marR="84992" marT="46038" marB="4603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46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AGRounded BT" pitchFamily="34" charset="0"/>
                          <a:ea typeface="Times New Roman" pitchFamily="18" charset="0"/>
                          <a:cs typeface="Arial" charset="0"/>
                        </a:rPr>
                        <a:t>Measuring and control</a:t>
                      </a:r>
                    </a:p>
                  </a:txBody>
                  <a:tcPr marL="84992" marR="84992" marT="46038" marB="46038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AGRounded BT" pitchFamily="34" charset="0"/>
                          <a:ea typeface="Times New Roman" pitchFamily="18" charset="0"/>
                          <a:cs typeface="Arial" charset="0"/>
                        </a:rPr>
                        <a:t>Reduce 60% by 2015, phase-out fever thermometers and </a:t>
                      </a:r>
                      <a:r>
                        <a:rPr kumimoji="1" lang="en-GB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AGRounded BT" pitchFamily="34" charset="0"/>
                          <a:ea typeface="Times New Roman" pitchFamily="18" charset="0"/>
                          <a:cs typeface="Arial" charset="0"/>
                        </a:rPr>
                        <a:t>sphygs</a:t>
                      </a:r>
                      <a:r>
                        <a:rPr kumimoji="1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AGRounded BT" pitchFamily="34" charset="0"/>
                          <a:ea typeface="Times New Roman" pitchFamily="18" charset="0"/>
                          <a:cs typeface="Arial" charset="0"/>
                        </a:rPr>
                        <a:t> by 2017, and remaining demand by 2025.</a:t>
                      </a:r>
                    </a:p>
                  </a:txBody>
                  <a:tcPr marL="84992" marR="84992" marT="46038" marB="4603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54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AGRounded BT" pitchFamily="34" charset="0"/>
                          <a:ea typeface="Times New Roman" pitchFamily="18" charset="0"/>
                          <a:cs typeface="Arial" charset="0"/>
                        </a:rPr>
                        <a:t>Lamps</a:t>
                      </a:r>
                    </a:p>
                  </a:txBody>
                  <a:tcPr marL="84992" marR="84992" marT="46038" marB="46038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AGRounded BT" pitchFamily="34" charset="0"/>
                          <a:ea typeface="Times New Roman" pitchFamily="18" charset="0"/>
                          <a:cs typeface="Arial" charset="0"/>
                        </a:rPr>
                        <a:t>Reduce 20% by 2015, and 80% by 2050.</a:t>
                      </a:r>
                    </a:p>
                  </a:txBody>
                  <a:tcPr marL="84992" marR="84992" marT="46038" marB="4603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00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AGRounded BT" pitchFamily="34" charset="0"/>
                          <a:ea typeface="Times New Roman" pitchFamily="18" charset="0"/>
                          <a:cs typeface="Arial" charset="0"/>
                        </a:rPr>
                        <a:t>Electrical &amp;  electronic</a:t>
                      </a:r>
                    </a:p>
                  </a:txBody>
                  <a:tcPr marL="84992" marR="84992" marT="46038" marB="46038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AGRounded BT" pitchFamily="34" charset="0"/>
                          <a:ea typeface="Times New Roman" pitchFamily="18" charset="0"/>
                          <a:cs typeface="Arial" charset="0"/>
                        </a:rPr>
                        <a:t>Reduce 55% by 2015, and phase-out by 2050.</a:t>
                      </a:r>
                    </a:p>
                  </a:txBody>
                  <a:tcPr marL="84992" marR="84992" marT="46038" marB="4603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AGRounded BT" pitchFamily="34" charset="0"/>
                          <a:ea typeface="Times New Roman" pitchFamily="18" charset="0"/>
                          <a:cs typeface="Arial" charset="0"/>
                        </a:rPr>
                        <a:t>Other applications</a:t>
                      </a:r>
                    </a:p>
                  </a:txBody>
                  <a:tcPr marL="84992" marR="84992" marT="46038" marB="46038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AGRounded BT" pitchFamily="34" charset="0"/>
                          <a:ea typeface="Times New Roman" pitchFamily="18" charset="0"/>
                          <a:cs typeface="Arial" charset="0"/>
                        </a:rPr>
                        <a:t>Reduce 25% by 2020, and another 50% by 2050.</a:t>
                      </a:r>
                    </a:p>
                  </a:txBody>
                  <a:tcPr marL="84992" marR="84992" marT="46038" marB="4603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0063">
                <a:tc grid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AGRounded BT" pitchFamily="34" charset="0"/>
                          <a:ea typeface="Times New Roman" pitchFamily="18" charset="0"/>
                          <a:cs typeface="Arial" charset="0"/>
                        </a:rPr>
                        <a:t>* For future projections of mercury in products, see the UNEP “Mercury-Containing Products Partnership Area Business Plan”</a:t>
                      </a:r>
                      <a:endParaRPr kumimoji="1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AGRounded BT" pitchFamily="34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4992" marR="84992" marT="46038" marB="46038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4570727"/>
      </p:ext>
    </p:extLst>
  </p:cSld>
  <p:clrMapOvr>
    <a:masterClrMapping/>
  </p:clrMapOvr>
  <p:transition>
    <p:rand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el 1"/>
          <p:cNvSpPr>
            <a:spLocks noGrp="1"/>
          </p:cNvSpPr>
          <p:nvPr>
            <p:ph type="title" idx="4294967295"/>
          </p:nvPr>
        </p:nvSpPr>
        <p:spPr>
          <a:xfrm>
            <a:off x="244475" y="581025"/>
            <a:ext cx="8359775" cy="608013"/>
          </a:xfrm>
        </p:spPr>
        <p:txBody>
          <a:bodyPr/>
          <a:lstStyle/>
          <a:p>
            <a:pPr eaLnBrk="1" hangingPunct="1"/>
            <a:r>
              <a:rPr lang="en-GB" sz="2400" dirty="0" smtClean="0">
                <a:latin typeface="VAGRounded BT" pitchFamily="34" charset="0"/>
                <a:cs typeface="Arial" charset="0"/>
              </a:rPr>
              <a:t>Prediction of future mercury demand</a:t>
            </a:r>
          </a:p>
        </p:txBody>
      </p:sp>
      <p:sp>
        <p:nvSpPr>
          <p:cNvPr id="7171" name="Foliennummernplatzhalter 3"/>
          <p:cNvSpPr txBox="1">
            <a:spLocks noGrp="1"/>
          </p:cNvSpPr>
          <p:nvPr/>
        </p:nvSpPr>
        <p:spPr bwMode="auto">
          <a:xfrm>
            <a:off x="8261350" y="6626225"/>
            <a:ext cx="627063" cy="17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E47B9F91-A94A-411F-8B11-EF4A0180079C}" type="slidenum">
              <a:rPr lang="en-GB" sz="1000">
                <a:cs typeface="Arial" charset="0"/>
              </a:rPr>
              <a:pPr algn="r" eaLnBrk="1" hangingPunct="1"/>
              <a:t>17</a:t>
            </a:fld>
            <a:endParaRPr lang="en-GB" sz="1000">
              <a:cs typeface="Arial" charset="0"/>
            </a:endParaRPr>
          </a:p>
        </p:txBody>
      </p:sp>
      <p:sp>
        <p:nvSpPr>
          <p:cNvPr id="7172" name="Textplatzhalter 3"/>
          <p:cNvSpPr>
            <a:spLocks/>
          </p:cNvSpPr>
          <p:nvPr/>
        </p:nvSpPr>
        <p:spPr bwMode="auto">
          <a:xfrm>
            <a:off x="539750" y="1268413"/>
            <a:ext cx="6697663" cy="417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342900" indent="-342900" eaLnBrk="0" hangingPunct="0">
              <a:spcBef>
                <a:spcPts val="600"/>
              </a:spcBef>
              <a:buClr>
                <a:srgbClr val="33B2B2"/>
              </a:buClr>
              <a:buSzPct val="100000"/>
            </a:pPr>
            <a:endParaRPr lang="en-GB" b="1">
              <a:cs typeface="Arial" charset="0"/>
            </a:endParaRPr>
          </a:p>
        </p:txBody>
      </p:sp>
      <p:pic>
        <p:nvPicPr>
          <p:cNvPr id="717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" r="662"/>
          <a:stretch/>
        </p:blipFill>
        <p:spPr bwMode="auto">
          <a:xfrm>
            <a:off x="35496" y="1951038"/>
            <a:ext cx="9073008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1844675"/>
            <a:ext cx="5364162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hteck 6"/>
          <p:cNvSpPr/>
          <p:nvPr/>
        </p:nvSpPr>
        <p:spPr>
          <a:xfrm>
            <a:off x="3888581" y="3573016"/>
            <a:ext cx="539403" cy="698500"/>
          </a:xfrm>
          <a:prstGeom prst="rect">
            <a:avLst/>
          </a:prstGeom>
          <a:noFill/>
          <a:ln w="730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2" name="Textfeld 1"/>
          <p:cNvSpPr txBox="1"/>
          <p:nvPr/>
        </p:nvSpPr>
        <p:spPr>
          <a:xfrm>
            <a:off x="152400" y="5148897"/>
            <a:ext cx="88840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 smtClean="0"/>
              <a:t>Reduction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Hg</a:t>
            </a:r>
            <a:r>
              <a:rPr lang="de-DE" dirty="0" smtClean="0"/>
              <a:t> </a:t>
            </a:r>
            <a:r>
              <a:rPr lang="de-DE" dirty="0" err="1" smtClean="0"/>
              <a:t>use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VCM </a:t>
            </a:r>
            <a:r>
              <a:rPr lang="de-DE" dirty="0" err="1" smtClean="0"/>
              <a:t>production</a:t>
            </a:r>
            <a:r>
              <a:rPr lang="de-DE" dirty="0" smtClean="0"/>
              <a:t>:	 -1000 t/a </a:t>
            </a:r>
            <a:r>
              <a:rPr lang="de-DE" dirty="0" err="1" smtClean="0"/>
              <a:t>until</a:t>
            </a:r>
            <a:r>
              <a:rPr lang="de-DE" dirty="0" smtClean="0"/>
              <a:t> 2030 (-100%)</a:t>
            </a:r>
          </a:p>
          <a:p>
            <a:r>
              <a:rPr lang="de-DE" dirty="0" err="1" smtClean="0"/>
              <a:t>Reduction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Hg</a:t>
            </a:r>
            <a:r>
              <a:rPr lang="de-DE" dirty="0" smtClean="0"/>
              <a:t> in </a:t>
            </a:r>
            <a:r>
              <a:rPr lang="de-DE" dirty="0" err="1" smtClean="0"/>
              <a:t>products</a:t>
            </a:r>
            <a:r>
              <a:rPr lang="de-DE" dirty="0" smtClean="0"/>
              <a:t> (not </a:t>
            </a:r>
            <a:r>
              <a:rPr lang="de-DE" dirty="0" err="1" smtClean="0"/>
              <a:t>lamps</a:t>
            </a:r>
            <a:r>
              <a:rPr lang="de-DE" dirty="0" smtClean="0"/>
              <a:t>):	   -300 t/a </a:t>
            </a:r>
            <a:r>
              <a:rPr lang="de-DE" dirty="0" err="1" smtClean="0"/>
              <a:t>until</a:t>
            </a:r>
            <a:r>
              <a:rPr lang="de-DE" dirty="0" smtClean="0"/>
              <a:t> 2030 (-37%)</a:t>
            </a:r>
          </a:p>
          <a:p>
            <a:r>
              <a:rPr lang="de-DE" dirty="0" err="1" smtClean="0"/>
              <a:t>Use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Hg</a:t>
            </a:r>
            <a:r>
              <a:rPr lang="de-DE" dirty="0" smtClean="0"/>
              <a:t> in ASM:			   -250 t/a </a:t>
            </a:r>
            <a:r>
              <a:rPr lang="de-DE" dirty="0" err="1" smtClean="0"/>
              <a:t>until</a:t>
            </a:r>
            <a:r>
              <a:rPr lang="de-DE" dirty="0" smtClean="0"/>
              <a:t> 2030 (-67%)</a:t>
            </a:r>
          </a:p>
          <a:p>
            <a:endParaRPr lang="de-DE" dirty="0"/>
          </a:p>
        </p:txBody>
      </p:sp>
      <p:sp>
        <p:nvSpPr>
          <p:cNvPr id="9" name="Rechteck 8"/>
          <p:cNvSpPr/>
          <p:nvPr/>
        </p:nvSpPr>
        <p:spPr>
          <a:xfrm>
            <a:off x="395536" y="3585716"/>
            <a:ext cx="2160240" cy="685800"/>
          </a:xfrm>
          <a:prstGeom prst="rect">
            <a:avLst/>
          </a:prstGeom>
          <a:noFill/>
          <a:ln w="730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0" name="Rechteck 9"/>
          <p:cNvSpPr/>
          <p:nvPr/>
        </p:nvSpPr>
        <p:spPr>
          <a:xfrm>
            <a:off x="6192217" y="3573016"/>
            <a:ext cx="539403" cy="698500"/>
          </a:xfrm>
          <a:prstGeom prst="rect">
            <a:avLst/>
          </a:prstGeom>
          <a:noFill/>
          <a:ln w="730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01707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AAEDA9-FBEC-427F-BC74-45B675680EB4}" type="slidenum">
              <a:rPr lang="de-DE" smtClean="0"/>
              <a:pPr>
                <a:defRPr/>
              </a:pPr>
              <a:t>18</a:t>
            </a:fld>
            <a:endParaRPr lang="de-D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42232"/>
            <a:ext cx="7128792" cy="4212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el 1"/>
          <p:cNvSpPr txBox="1">
            <a:spLocks/>
          </p:cNvSpPr>
          <p:nvPr/>
        </p:nvSpPr>
        <p:spPr bwMode="auto">
          <a:xfrm>
            <a:off x="244475" y="581025"/>
            <a:ext cx="8359775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sz="2400" dirty="0" smtClean="0">
                <a:latin typeface="VAGRounded BT" pitchFamily="34" charset="0"/>
                <a:cs typeface="Arial" charset="0"/>
              </a:rPr>
              <a:t>Supply and Demand 2010-2050</a:t>
            </a:r>
          </a:p>
          <a:p>
            <a:pPr eaLnBrk="1" hangingPunct="1"/>
            <a:r>
              <a:rPr lang="en-GB" sz="2400" dirty="0" smtClean="0">
                <a:latin typeface="VAGRounded BT" pitchFamily="34" charset="0"/>
                <a:cs typeface="Arial" charset="0"/>
              </a:rPr>
              <a:t>Scenario “reduced mining”</a:t>
            </a:r>
          </a:p>
        </p:txBody>
      </p:sp>
      <p:sp>
        <p:nvSpPr>
          <p:cNvPr id="4" name="Textfeld 3"/>
          <p:cNvSpPr txBox="1"/>
          <p:nvPr/>
        </p:nvSpPr>
        <p:spPr>
          <a:xfrm rot="2673820">
            <a:off x="2980505" y="2791257"/>
            <a:ext cx="23042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 smtClean="0">
                <a:solidFill>
                  <a:schemeClr val="accent1"/>
                </a:solidFill>
              </a:rPr>
              <a:t>Reduced</a:t>
            </a:r>
            <a:r>
              <a:rPr lang="de-DE" dirty="0" smtClean="0">
                <a:solidFill>
                  <a:schemeClr val="accent1"/>
                </a:solidFill>
              </a:rPr>
              <a:t> </a:t>
            </a:r>
            <a:r>
              <a:rPr lang="de-DE" dirty="0" err="1" smtClean="0">
                <a:solidFill>
                  <a:schemeClr val="accent1"/>
                </a:solidFill>
              </a:rPr>
              <a:t>Hg</a:t>
            </a:r>
            <a:r>
              <a:rPr lang="de-DE" dirty="0" smtClean="0">
                <a:solidFill>
                  <a:schemeClr val="accent1"/>
                </a:solidFill>
              </a:rPr>
              <a:t> </a:t>
            </a:r>
            <a:r>
              <a:rPr lang="de-DE" dirty="0" err="1" smtClean="0">
                <a:solidFill>
                  <a:schemeClr val="accent1"/>
                </a:solidFill>
              </a:rPr>
              <a:t>mining</a:t>
            </a:r>
            <a:r>
              <a:rPr lang="de-DE" dirty="0" smtClean="0">
                <a:solidFill>
                  <a:schemeClr val="accent1"/>
                </a:solidFill>
              </a:rPr>
              <a:t> due </a:t>
            </a:r>
            <a:r>
              <a:rPr lang="de-DE" dirty="0" err="1" smtClean="0">
                <a:solidFill>
                  <a:schemeClr val="accent1"/>
                </a:solidFill>
              </a:rPr>
              <a:t>to</a:t>
            </a:r>
            <a:r>
              <a:rPr lang="de-DE" dirty="0" smtClean="0">
                <a:solidFill>
                  <a:schemeClr val="accent1"/>
                </a:solidFill>
              </a:rPr>
              <a:t> </a:t>
            </a:r>
            <a:r>
              <a:rPr lang="de-DE" dirty="0" err="1" smtClean="0">
                <a:solidFill>
                  <a:schemeClr val="accent1"/>
                </a:solidFill>
              </a:rPr>
              <a:t>reduced</a:t>
            </a:r>
            <a:r>
              <a:rPr lang="de-DE" dirty="0" smtClean="0">
                <a:solidFill>
                  <a:schemeClr val="accent1"/>
                </a:solidFill>
              </a:rPr>
              <a:t> </a:t>
            </a:r>
            <a:r>
              <a:rPr lang="de-DE" dirty="0" err="1" smtClean="0">
                <a:solidFill>
                  <a:schemeClr val="accent1"/>
                </a:solidFill>
              </a:rPr>
              <a:t>domestic</a:t>
            </a:r>
            <a:r>
              <a:rPr lang="de-DE" dirty="0" smtClean="0">
                <a:solidFill>
                  <a:schemeClr val="accent1"/>
                </a:solidFill>
              </a:rPr>
              <a:t> </a:t>
            </a:r>
            <a:r>
              <a:rPr lang="de-DE" dirty="0" err="1" smtClean="0">
                <a:solidFill>
                  <a:schemeClr val="accent1"/>
                </a:solidFill>
              </a:rPr>
              <a:t>demand</a:t>
            </a:r>
            <a:endParaRPr lang="de-DE" dirty="0">
              <a:solidFill>
                <a:schemeClr val="accent1"/>
              </a:solidFill>
            </a:endParaRPr>
          </a:p>
        </p:txBody>
      </p:sp>
      <p:cxnSp>
        <p:nvCxnSpPr>
          <p:cNvPr id="7" name="Gerade Verbindung mit Pfeil 6"/>
          <p:cNvCxnSpPr/>
          <p:nvPr/>
        </p:nvCxnSpPr>
        <p:spPr>
          <a:xfrm>
            <a:off x="2991892" y="2777108"/>
            <a:ext cx="1692188" cy="1609367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feld 8"/>
          <p:cNvSpPr txBox="1"/>
          <p:nvPr/>
        </p:nvSpPr>
        <p:spPr>
          <a:xfrm>
            <a:off x="5076056" y="3886791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accent1"/>
                </a:solidFill>
              </a:rPr>
              <a:t>“Base” supply: </a:t>
            </a:r>
            <a:br>
              <a:rPr lang="en-GB" dirty="0" smtClean="0">
                <a:solidFill>
                  <a:schemeClr val="accent1"/>
                </a:solidFill>
              </a:rPr>
            </a:br>
            <a:r>
              <a:rPr lang="en-GB" dirty="0" smtClean="0">
                <a:solidFill>
                  <a:schemeClr val="accent1"/>
                </a:solidFill>
              </a:rPr>
              <a:t>by-product Hg + recycling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10" name="Textfeld 9"/>
          <p:cNvSpPr txBox="1"/>
          <p:nvPr/>
        </p:nvSpPr>
        <p:spPr>
          <a:xfrm rot="2673820">
            <a:off x="2153073" y="3748292"/>
            <a:ext cx="23042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 smtClean="0">
                <a:solidFill>
                  <a:schemeClr val="accent6">
                    <a:lumMod val="75000"/>
                  </a:schemeClr>
                </a:solidFill>
              </a:rPr>
              <a:t>Reduced</a:t>
            </a:r>
            <a:r>
              <a:rPr lang="de-DE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de-DE" dirty="0" err="1" smtClean="0">
                <a:solidFill>
                  <a:schemeClr val="accent6">
                    <a:lumMod val="75000"/>
                  </a:schemeClr>
                </a:solidFill>
              </a:rPr>
              <a:t>demand</a:t>
            </a:r>
            <a:r>
              <a:rPr lang="de-DE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de-DE" dirty="0" err="1" smtClean="0">
                <a:solidFill>
                  <a:schemeClr val="accent6">
                    <a:lumMod val="75000"/>
                  </a:schemeClr>
                </a:solidFill>
              </a:rPr>
              <a:t>for</a:t>
            </a:r>
            <a:r>
              <a:rPr lang="de-DE" dirty="0" smtClean="0">
                <a:solidFill>
                  <a:schemeClr val="accent6">
                    <a:lumMod val="75000"/>
                  </a:schemeClr>
                </a:solidFill>
              </a:rPr>
              <a:t> ASM, VCM, </a:t>
            </a:r>
            <a:r>
              <a:rPr lang="de-DE" dirty="0" err="1" smtClean="0">
                <a:solidFill>
                  <a:schemeClr val="accent6">
                    <a:lumMod val="75000"/>
                  </a:schemeClr>
                </a:solidFill>
              </a:rPr>
              <a:t>products</a:t>
            </a:r>
            <a:endParaRPr lang="de-DE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" name="Textfeld 10"/>
          <p:cNvSpPr txBox="1"/>
          <p:nvPr/>
        </p:nvSpPr>
        <p:spPr>
          <a:xfrm rot="448176">
            <a:off x="4874262" y="5081589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accent6">
                    <a:lumMod val="75000"/>
                  </a:schemeClr>
                </a:solidFill>
              </a:rPr>
              <a:t>ASM, Products</a:t>
            </a:r>
            <a:endParaRPr lang="de-DE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Freihandform 7"/>
          <p:cNvSpPr/>
          <p:nvPr/>
        </p:nvSpPr>
        <p:spPr>
          <a:xfrm>
            <a:off x="4038600" y="4241800"/>
            <a:ext cx="3378200" cy="889000"/>
          </a:xfrm>
          <a:custGeom>
            <a:avLst/>
            <a:gdLst>
              <a:gd name="connsiteX0" fmla="*/ 0 w 3378200"/>
              <a:gd name="connsiteY0" fmla="*/ 0 h 889000"/>
              <a:gd name="connsiteX1" fmla="*/ 673100 w 3378200"/>
              <a:gd name="connsiteY1" fmla="*/ 381000 h 889000"/>
              <a:gd name="connsiteX2" fmla="*/ 1371600 w 3378200"/>
              <a:gd name="connsiteY2" fmla="*/ 381000 h 889000"/>
              <a:gd name="connsiteX3" fmla="*/ 2032000 w 3378200"/>
              <a:gd name="connsiteY3" fmla="*/ 368300 h 889000"/>
              <a:gd name="connsiteX4" fmla="*/ 2743200 w 3378200"/>
              <a:gd name="connsiteY4" fmla="*/ 368300 h 889000"/>
              <a:gd name="connsiteX5" fmla="*/ 3378200 w 3378200"/>
              <a:gd name="connsiteY5" fmla="*/ 406400 h 889000"/>
              <a:gd name="connsiteX6" fmla="*/ 3340100 w 3378200"/>
              <a:gd name="connsiteY6" fmla="*/ 889000 h 889000"/>
              <a:gd name="connsiteX7" fmla="*/ 2679700 w 3378200"/>
              <a:gd name="connsiteY7" fmla="*/ 850900 h 889000"/>
              <a:gd name="connsiteX8" fmla="*/ 1993900 w 3378200"/>
              <a:gd name="connsiteY8" fmla="*/ 749300 h 889000"/>
              <a:gd name="connsiteX9" fmla="*/ 1295400 w 3378200"/>
              <a:gd name="connsiteY9" fmla="*/ 673100 h 889000"/>
              <a:gd name="connsiteX10" fmla="*/ 673100 w 3378200"/>
              <a:gd name="connsiteY10" fmla="*/ 571500 h 889000"/>
              <a:gd name="connsiteX11" fmla="*/ 0 w 3378200"/>
              <a:gd name="connsiteY11" fmla="*/ 0 h 88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378200" h="889000">
                <a:moveTo>
                  <a:pt x="0" y="0"/>
                </a:moveTo>
                <a:lnTo>
                  <a:pt x="673100" y="381000"/>
                </a:lnTo>
                <a:lnTo>
                  <a:pt x="1371600" y="381000"/>
                </a:lnTo>
                <a:lnTo>
                  <a:pt x="2032000" y="368300"/>
                </a:lnTo>
                <a:lnTo>
                  <a:pt x="2743200" y="368300"/>
                </a:lnTo>
                <a:lnTo>
                  <a:pt x="3378200" y="406400"/>
                </a:lnTo>
                <a:lnTo>
                  <a:pt x="3340100" y="889000"/>
                </a:lnTo>
                <a:lnTo>
                  <a:pt x="2679700" y="850900"/>
                </a:lnTo>
                <a:lnTo>
                  <a:pt x="1993900" y="749300"/>
                </a:lnTo>
                <a:lnTo>
                  <a:pt x="1295400" y="673100"/>
                </a:lnTo>
                <a:lnTo>
                  <a:pt x="673100" y="571500"/>
                </a:lnTo>
                <a:lnTo>
                  <a:pt x="0" y="0"/>
                </a:lnTo>
                <a:close/>
              </a:path>
            </a:pathLst>
          </a:custGeom>
          <a:pattFill prst="ltVert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  <a:latin typeface="VAGRounded BT" pitchFamily="34" charset="0"/>
              </a:rPr>
              <a:t/>
            </a:r>
            <a:br>
              <a:rPr lang="de-DE" b="1" dirty="0" smtClean="0">
                <a:solidFill>
                  <a:schemeClr val="tx1"/>
                </a:solidFill>
                <a:latin typeface="VAGRounded BT" pitchFamily="34" charset="0"/>
              </a:rPr>
            </a:br>
            <a:r>
              <a:rPr lang="de-DE" b="1" dirty="0" smtClean="0">
                <a:solidFill>
                  <a:schemeClr val="tx1"/>
                </a:solidFill>
                <a:latin typeface="VAGRounded BT" pitchFamily="34" charset="0"/>
              </a:rPr>
              <a:t>                 Surplus </a:t>
            </a:r>
            <a:r>
              <a:rPr lang="de-DE" b="1" dirty="0" err="1" smtClean="0">
                <a:solidFill>
                  <a:schemeClr val="tx1"/>
                </a:solidFill>
                <a:latin typeface="VAGRounded BT" pitchFamily="34" charset="0"/>
              </a:rPr>
              <a:t>Hg</a:t>
            </a:r>
            <a:endParaRPr lang="de-DE" b="1" dirty="0">
              <a:solidFill>
                <a:schemeClr val="tx1"/>
              </a:solidFill>
              <a:latin typeface="VAGRounded B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13331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ußzeilenplatzhalter 1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de-DE" smtClean="0"/>
          </a:p>
        </p:txBody>
      </p:sp>
      <p:sp>
        <p:nvSpPr>
          <p:cNvPr id="5123" name="Foliennummernplatzhalt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80B9E815-20DD-4840-B1D8-027C6F651C9D}" type="slidenum">
              <a:rPr lang="de-DE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de-DE" smtClean="0"/>
          </a:p>
        </p:txBody>
      </p:sp>
      <p:pic>
        <p:nvPicPr>
          <p:cNvPr id="5124" name="Grafik 3" descr="Concorde 2009 Asi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7" y="1458912"/>
            <a:ext cx="5832475" cy="538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Titel 1"/>
          <p:cNvSpPr txBox="1">
            <a:spLocks/>
          </p:cNvSpPr>
          <p:nvPr/>
        </p:nvSpPr>
        <p:spPr bwMode="auto">
          <a:xfrm>
            <a:off x="244475" y="581025"/>
            <a:ext cx="8359775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400" b="1" dirty="0" smtClean="0">
                <a:latin typeface="VAGRounded BT" pitchFamily="34" charset="0"/>
                <a:cs typeface="Arial" pitchFamily="34" charset="0"/>
              </a:rPr>
              <a:t>How Much Surplus Mercury Will Have to be Managed in South</a:t>
            </a:r>
            <a:r>
              <a:rPr lang="en-GB" sz="2400" b="1" dirty="0">
                <a:latin typeface="VAGRounded BT" pitchFamily="34" charset="0"/>
                <a:cs typeface="Arial" pitchFamily="34" charset="0"/>
              </a:rPr>
              <a:t>/ South East and East </a:t>
            </a:r>
            <a:r>
              <a:rPr lang="en-GB" sz="2400" b="1" dirty="0" smtClean="0">
                <a:latin typeface="VAGRounded BT" pitchFamily="34" charset="0"/>
                <a:cs typeface="Arial" pitchFamily="34" charset="0"/>
              </a:rPr>
              <a:t>Asia? (Concorde 2009) </a:t>
            </a:r>
            <a:endParaRPr lang="en-GB" sz="2400" b="1" dirty="0">
              <a:latin typeface="VAGRounded BT" pitchFamily="34" charset="0"/>
              <a:cs typeface="Arial" pitchFamily="34" charset="0"/>
            </a:endParaRPr>
          </a:p>
        </p:txBody>
      </p:sp>
      <p:sp>
        <p:nvSpPr>
          <p:cNvPr id="8198" name="Text Box 7"/>
          <p:cNvSpPr txBox="1">
            <a:spLocks noChangeArrowheads="1"/>
          </p:cNvSpPr>
          <p:nvPr/>
        </p:nvSpPr>
        <p:spPr bwMode="auto">
          <a:xfrm>
            <a:off x="6011862" y="1458912"/>
            <a:ext cx="2414587" cy="28623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de-DE" dirty="0" smtClean="0">
                <a:latin typeface="VAGRounded BT" pitchFamily="34" charset="0"/>
              </a:rPr>
              <a:t>Main </a:t>
            </a:r>
            <a:r>
              <a:rPr lang="de-DE" dirty="0" err="1" smtClean="0">
                <a:latin typeface="VAGRounded BT" pitchFamily="34" charset="0"/>
              </a:rPr>
              <a:t>assumptions</a:t>
            </a:r>
            <a:r>
              <a:rPr lang="de-DE" dirty="0" smtClean="0">
                <a:latin typeface="VAGRounded BT" pitchFamily="34" charset="0"/>
              </a:rPr>
              <a:t>: </a:t>
            </a:r>
          </a:p>
          <a:p>
            <a:pPr marL="285750" indent="-285750" eaLnBrk="1" hangingPunct="1">
              <a:buFont typeface="Arial" pitchFamily="34" charset="0"/>
              <a:buChar char="•"/>
              <a:defRPr/>
            </a:pPr>
            <a:r>
              <a:rPr lang="de-DE" dirty="0" smtClean="0">
                <a:latin typeface="VAGRounded BT" pitchFamily="34" charset="0"/>
              </a:rPr>
              <a:t>VCM </a:t>
            </a:r>
            <a:r>
              <a:rPr lang="de-DE" dirty="0" err="1" smtClean="0">
                <a:latin typeface="VAGRounded BT" pitchFamily="34" charset="0"/>
              </a:rPr>
              <a:t>production</a:t>
            </a:r>
            <a:r>
              <a:rPr lang="de-DE" dirty="0" smtClean="0">
                <a:latin typeface="VAGRounded BT" pitchFamily="34" charset="0"/>
              </a:rPr>
              <a:t>: </a:t>
            </a:r>
            <a:r>
              <a:rPr lang="de-DE" dirty="0" err="1" smtClean="0">
                <a:latin typeface="VAGRounded BT" pitchFamily="34" charset="0"/>
              </a:rPr>
              <a:t>decrease</a:t>
            </a:r>
            <a:r>
              <a:rPr lang="de-DE" dirty="0" smtClean="0">
                <a:latin typeface="VAGRounded BT" pitchFamily="34" charset="0"/>
              </a:rPr>
              <a:t> </a:t>
            </a:r>
            <a:r>
              <a:rPr lang="de-DE" dirty="0" err="1" smtClean="0">
                <a:latin typeface="VAGRounded BT" pitchFamily="34" charset="0"/>
              </a:rPr>
              <a:t>of</a:t>
            </a:r>
            <a:r>
              <a:rPr lang="de-DE" dirty="0" smtClean="0">
                <a:latin typeface="VAGRounded BT" pitchFamily="34" charset="0"/>
              </a:rPr>
              <a:t> </a:t>
            </a:r>
            <a:r>
              <a:rPr lang="de-DE" dirty="0" err="1" smtClean="0">
                <a:latin typeface="VAGRounded BT" pitchFamily="34" charset="0"/>
              </a:rPr>
              <a:t>consumption</a:t>
            </a:r>
            <a:r>
              <a:rPr lang="de-DE" dirty="0" smtClean="0">
                <a:latin typeface="VAGRounded BT" pitchFamily="34" charset="0"/>
              </a:rPr>
              <a:t> after 2015</a:t>
            </a:r>
            <a:endParaRPr lang="de-DE" dirty="0">
              <a:latin typeface="VAGRounded BT" pitchFamily="34" charset="0"/>
            </a:endParaRPr>
          </a:p>
          <a:p>
            <a:pPr marL="285750" indent="-285750" eaLnBrk="1" hangingPunct="1">
              <a:buFont typeface="Arial" pitchFamily="34" charset="0"/>
              <a:buChar char="•"/>
              <a:defRPr/>
            </a:pPr>
            <a:r>
              <a:rPr lang="de-DE" dirty="0" err="1" smtClean="0">
                <a:latin typeface="VAGRounded BT" pitchFamily="34" charset="0"/>
              </a:rPr>
              <a:t>Zinc</a:t>
            </a:r>
            <a:r>
              <a:rPr lang="de-DE" dirty="0" smtClean="0">
                <a:latin typeface="VAGRounded BT" pitchFamily="34" charset="0"/>
              </a:rPr>
              <a:t> </a:t>
            </a:r>
            <a:r>
              <a:rPr lang="de-DE" dirty="0" err="1" smtClean="0">
                <a:latin typeface="VAGRounded BT" pitchFamily="34" charset="0"/>
              </a:rPr>
              <a:t>smelting</a:t>
            </a:r>
            <a:r>
              <a:rPr lang="de-DE" dirty="0" smtClean="0">
                <a:latin typeface="VAGRounded BT" pitchFamily="34" charset="0"/>
              </a:rPr>
              <a:t>: strong </a:t>
            </a:r>
            <a:r>
              <a:rPr lang="de-DE" dirty="0" err="1" smtClean="0">
                <a:latin typeface="VAGRounded BT" pitchFamily="34" charset="0"/>
              </a:rPr>
              <a:t>increase</a:t>
            </a:r>
            <a:r>
              <a:rPr lang="de-DE" dirty="0" smtClean="0">
                <a:latin typeface="VAGRounded BT" pitchFamily="34" charset="0"/>
              </a:rPr>
              <a:t> </a:t>
            </a:r>
            <a:r>
              <a:rPr lang="de-DE" dirty="0" err="1" smtClean="0">
                <a:latin typeface="VAGRounded BT" pitchFamily="34" charset="0"/>
              </a:rPr>
              <a:t>of</a:t>
            </a:r>
            <a:r>
              <a:rPr lang="de-DE" dirty="0" smtClean="0">
                <a:latin typeface="VAGRounded BT" pitchFamily="34" charset="0"/>
              </a:rPr>
              <a:t> </a:t>
            </a:r>
            <a:r>
              <a:rPr lang="de-DE" dirty="0" err="1" smtClean="0">
                <a:latin typeface="VAGRounded BT" pitchFamily="34" charset="0"/>
              </a:rPr>
              <a:t>Hg</a:t>
            </a:r>
            <a:r>
              <a:rPr lang="de-DE" dirty="0" smtClean="0">
                <a:latin typeface="VAGRounded BT" pitchFamily="34" charset="0"/>
              </a:rPr>
              <a:t> </a:t>
            </a:r>
            <a:r>
              <a:rPr lang="de-DE" dirty="0" err="1" smtClean="0">
                <a:latin typeface="VAGRounded BT" pitchFamily="34" charset="0"/>
              </a:rPr>
              <a:t>recovery</a:t>
            </a:r>
            <a:r>
              <a:rPr lang="de-DE" dirty="0" smtClean="0">
                <a:latin typeface="VAGRounded BT" pitchFamily="34" charset="0"/>
              </a:rPr>
              <a:t> </a:t>
            </a:r>
            <a:r>
              <a:rPr lang="de-DE" dirty="0" err="1" smtClean="0">
                <a:latin typeface="VAGRounded BT" pitchFamily="34" charset="0"/>
              </a:rPr>
              <a:t>between</a:t>
            </a:r>
            <a:r>
              <a:rPr lang="de-DE" dirty="0" smtClean="0">
                <a:latin typeface="VAGRounded BT" pitchFamily="34" charset="0"/>
              </a:rPr>
              <a:t> </a:t>
            </a:r>
            <a:r>
              <a:rPr lang="de-DE" dirty="0" err="1" smtClean="0">
                <a:latin typeface="VAGRounded BT" pitchFamily="34" charset="0"/>
              </a:rPr>
              <a:t>now</a:t>
            </a:r>
            <a:r>
              <a:rPr lang="de-DE" dirty="0" smtClean="0">
                <a:latin typeface="VAGRounded BT" pitchFamily="34" charset="0"/>
              </a:rPr>
              <a:t> an 2030 </a:t>
            </a:r>
          </a:p>
        </p:txBody>
      </p:sp>
      <p:cxnSp>
        <p:nvCxnSpPr>
          <p:cNvPr id="3" name="Gerade Verbindung 2"/>
          <p:cNvCxnSpPr/>
          <p:nvPr/>
        </p:nvCxnSpPr>
        <p:spPr>
          <a:xfrm flipH="1">
            <a:off x="3095624" y="2178050"/>
            <a:ext cx="23813" cy="3600450"/>
          </a:xfrm>
          <a:prstGeom prst="line">
            <a:avLst/>
          </a:prstGeom>
          <a:ln w="254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916238" y="4872037"/>
            <a:ext cx="2743200" cy="83026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de-DE" sz="1600" b="1" dirty="0" smtClean="0"/>
              <a:t>Alternative </a:t>
            </a:r>
            <a:r>
              <a:rPr lang="de-DE" sz="1600" b="1" dirty="0" err="1" smtClean="0"/>
              <a:t>scenario</a:t>
            </a:r>
            <a:r>
              <a:rPr lang="de-DE" sz="1600" b="1" dirty="0" smtClean="0"/>
              <a:t>: </a:t>
            </a:r>
            <a:br>
              <a:rPr lang="de-DE" sz="1600" b="1" dirty="0" smtClean="0"/>
            </a:br>
            <a:r>
              <a:rPr lang="de-DE" sz="1600" b="1" dirty="0" smtClean="0"/>
              <a:t>7,500 t 2027-50 </a:t>
            </a:r>
            <a:br>
              <a:rPr lang="de-DE" sz="1600" b="1" dirty="0" smtClean="0"/>
            </a:br>
            <a:r>
              <a:rPr lang="de-DE" sz="1600" b="1" dirty="0" smtClean="0"/>
              <a:t>(</a:t>
            </a:r>
            <a:r>
              <a:rPr lang="de-DE" sz="1600" b="1" dirty="0" err="1" smtClean="0"/>
              <a:t>reduced</a:t>
            </a:r>
            <a:r>
              <a:rPr lang="de-DE" sz="1600" b="1" dirty="0" smtClean="0"/>
              <a:t> </a:t>
            </a:r>
            <a:r>
              <a:rPr lang="de-DE" sz="1600" b="1" dirty="0" err="1" smtClean="0"/>
              <a:t>supply</a:t>
            </a:r>
            <a:r>
              <a:rPr lang="de-DE" sz="1600" b="1" dirty="0" smtClean="0"/>
              <a:t> </a:t>
            </a:r>
            <a:r>
              <a:rPr lang="de-DE" sz="1600" b="1" dirty="0" err="1" smtClean="0"/>
              <a:t>for</a:t>
            </a:r>
            <a:r>
              <a:rPr lang="de-DE" sz="1600" b="1" dirty="0" smtClean="0"/>
              <a:t> ASM)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3121024" y="2179320"/>
            <a:ext cx="1954381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dirty="0"/>
              <a:t>Regional </a:t>
            </a:r>
            <a:r>
              <a:rPr lang="de-DE" dirty="0" err="1" smtClean="0"/>
              <a:t>surplus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5,500 t (2029-50)</a:t>
            </a:r>
            <a:endParaRPr lang="de-DE" dirty="0"/>
          </a:p>
        </p:txBody>
      </p:sp>
      <p:cxnSp>
        <p:nvCxnSpPr>
          <p:cNvPr id="8" name="Gerade Verbindung mit Pfeil 7"/>
          <p:cNvCxnSpPr/>
          <p:nvPr/>
        </p:nvCxnSpPr>
        <p:spPr>
          <a:xfrm>
            <a:off x="3107530" y="2178685"/>
            <a:ext cx="2540000" cy="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feld 17"/>
          <p:cNvSpPr txBox="1"/>
          <p:nvPr/>
        </p:nvSpPr>
        <p:spPr>
          <a:xfrm>
            <a:off x="1116012" y="2982912"/>
            <a:ext cx="1979612" cy="64611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de-DE" dirty="0" err="1" smtClean="0"/>
              <a:t>Possibly</a:t>
            </a:r>
            <a:r>
              <a:rPr lang="de-DE" dirty="0" smtClean="0"/>
              <a:t> national </a:t>
            </a:r>
            <a:r>
              <a:rPr lang="de-DE" dirty="0" err="1" smtClean="0"/>
              <a:t>surpluses</a:t>
            </a:r>
            <a:endParaRPr lang="de-DE" dirty="0"/>
          </a:p>
        </p:txBody>
      </p:sp>
      <p:cxnSp>
        <p:nvCxnSpPr>
          <p:cNvPr id="16" name="Gerade Verbindung mit Pfeil 15"/>
          <p:cNvCxnSpPr/>
          <p:nvPr/>
        </p:nvCxnSpPr>
        <p:spPr>
          <a:xfrm>
            <a:off x="1116012" y="2970212"/>
            <a:ext cx="1979612" cy="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18"/>
          <p:cNvCxnSpPr/>
          <p:nvPr/>
        </p:nvCxnSpPr>
        <p:spPr>
          <a:xfrm>
            <a:off x="2916237" y="4627562"/>
            <a:ext cx="0" cy="1322388"/>
          </a:xfrm>
          <a:prstGeom prst="line">
            <a:avLst/>
          </a:prstGeom>
          <a:ln w="25400"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uppieren 5"/>
          <p:cNvGrpSpPr/>
          <p:nvPr/>
        </p:nvGrpSpPr>
        <p:grpSpPr>
          <a:xfrm>
            <a:off x="2085818" y="4267358"/>
            <a:ext cx="2034450" cy="381913"/>
            <a:chOff x="2085819" y="3789521"/>
            <a:chExt cx="2034450" cy="381913"/>
          </a:xfrm>
        </p:grpSpPr>
        <p:cxnSp>
          <p:nvCxnSpPr>
            <p:cNvPr id="4" name="Gerade Verbindung mit Pfeil 3"/>
            <p:cNvCxnSpPr/>
            <p:nvPr/>
          </p:nvCxnSpPr>
          <p:spPr>
            <a:xfrm>
              <a:off x="2411549" y="3986768"/>
              <a:ext cx="1368152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triangle" w="lg" len="med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Textfeld 4"/>
            <p:cNvSpPr txBox="1"/>
            <p:nvPr/>
          </p:nvSpPr>
          <p:spPr>
            <a:xfrm>
              <a:off x="3794539" y="3802102"/>
              <a:ext cx="3257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b="1" dirty="0" smtClean="0">
                  <a:solidFill>
                    <a:srgbClr val="FF0000"/>
                  </a:solidFill>
                </a:rPr>
                <a:t>?</a:t>
              </a:r>
              <a:endParaRPr lang="de-DE" b="1" dirty="0">
                <a:solidFill>
                  <a:srgbClr val="FF0000"/>
                </a:solidFill>
              </a:endParaRPr>
            </a:p>
          </p:txBody>
        </p:sp>
        <p:sp>
          <p:nvSpPr>
            <p:cNvPr id="20" name="Textfeld 19"/>
            <p:cNvSpPr txBox="1"/>
            <p:nvPr/>
          </p:nvSpPr>
          <p:spPr>
            <a:xfrm>
              <a:off x="2085819" y="3789521"/>
              <a:ext cx="3257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b="1" dirty="0" smtClean="0">
                  <a:solidFill>
                    <a:srgbClr val="FF0000"/>
                  </a:solidFill>
                </a:rPr>
                <a:t>?</a:t>
              </a:r>
              <a:endParaRPr lang="de-DE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10" name="Textfeld 9"/>
          <p:cNvSpPr txBox="1"/>
          <p:nvPr/>
        </p:nvSpPr>
        <p:spPr>
          <a:xfrm>
            <a:off x="5966972" y="5026620"/>
            <a:ext cx="244807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à"/>
            </a:pPr>
            <a:r>
              <a:rPr lang="de-DE" b="1" dirty="0" smtClean="0">
                <a:solidFill>
                  <a:srgbClr val="002060"/>
                </a:solidFill>
                <a:latin typeface="VAGRounded BT"/>
                <a:sym typeface="Wingdings" pitchFamily="2" charset="2"/>
              </a:rPr>
              <a:t>Management </a:t>
            </a:r>
            <a:r>
              <a:rPr lang="de-DE" b="1" dirty="0" err="1" smtClean="0">
                <a:solidFill>
                  <a:srgbClr val="002060"/>
                </a:solidFill>
                <a:latin typeface="VAGRounded BT"/>
                <a:sym typeface="Wingdings" pitchFamily="2" charset="2"/>
              </a:rPr>
              <a:t>options</a:t>
            </a:r>
            <a:r>
              <a:rPr lang="de-DE" b="1" dirty="0" smtClean="0">
                <a:solidFill>
                  <a:srgbClr val="002060"/>
                </a:solidFill>
                <a:latin typeface="VAGRounded BT"/>
                <a:sym typeface="Wingdings" pitchFamily="2" charset="2"/>
              </a:rPr>
              <a:t> </a:t>
            </a:r>
            <a:r>
              <a:rPr lang="de-DE" b="1" dirty="0" err="1" smtClean="0">
                <a:solidFill>
                  <a:srgbClr val="002060"/>
                </a:solidFill>
                <a:latin typeface="VAGRounded BT"/>
                <a:sym typeface="Wingdings" pitchFamily="2" charset="2"/>
              </a:rPr>
              <a:t>for</a:t>
            </a:r>
            <a:r>
              <a:rPr lang="de-DE" b="1" dirty="0" smtClean="0">
                <a:solidFill>
                  <a:srgbClr val="002060"/>
                </a:solidFill>
                <a:latin typeface="VAGRounded BT"/>
                <a:sym typeface="Wingdings" pitchFamily="2" charset="2"/>
              </a:rPr>
              <a:t> </a:t>
            </a:r>
            <a:br>
              <a:rPr lang="de-DE" b="1" dirty="0" smtClean="0">
                <a:solidFill>
                  <a:srgbClr val="002060"/>
                </a:solidFill>
                <a:latin typeface="VAGRounded BT"/>
                <a:sym typeface="Wingdings" pitchFamily="2" charset="2"/>
              </a:rPr>
            </a:br>
            <a:r>
              <a:rPr lang="de-DE" b="1" dirty="0" err="1" smtClean="0">
                <a:solidFill>
                  <a:srgbClr val="002060"/>
                </a:solidFill>
                <a:latin typeface="VAGRounded BT"/>
                <a:sym typeface="Wingdings" pitchFamily="2" charset="2"/>
              </a:rPr>
              <a:t>surplus</a:t>
            </a:r>
            <a:r>
              <a:rPr lang="de-DE" b="1" dirty="0" smtClean="0">
                <a:solidFill>
                  <a:srgbClr val="002060"/>
                </a:solidFill>
                <a:latin typeface="VAGRounded BT"/>
                <a:sym typeface="Wingdings" pitchFamily="2" charset="2"/>
              </a:rPr>
              <a:t> </a:t>
            </a:r>
            <a:r>
              <a:rPr lang="de-DE" b="1" dirty="0" err="1" smtClean="0">
                <a:solidFill>
                  <a:srgbClr val="002060"/>
                </a:solidFill>
                <a:latin typeface="VAGRounded BT"/>
                <a:sym typeface="Wingdings" pitchFamily="2" charset="2"/>
              </a:rPr>
              <a:t>mercury</a:t>
            </a:r>
            <a:r>
              <a:rPr lang="de-DE" b="1" dirty="0" smtClean="0">
                <a:solidFill>
                  <a:srgbClr val="002060"/>
                </a:solidFill>
                <a:latin typeface="VAGRounded BT"/>
                <a:sym typeface="Wingdings" pitchFamily="2" charset="2"/>
              </a:rPr>
              <a:t>? </a:t>
            </a:r>
          </a:p>
          <a:p>
            <a:pPr marL="285750" indent="-285750">
              <a:buFont typeface="Wingdings" pitchFamily="2" charset="2"/>
              <a:buChar char="à"/>
            </a:pPr>
            <a:r>
              <a:rPr lang="de-DE" b="1" dirty="0" smtClean="0">
                <a:solidFill>
                  <a:srgbClr val="002060"/>
                </a:solidFill>
                <a:latin typeface="VAGRounded BT"/>
                <a:sym typeface="Wingdings" pitchFamily="2" charset="2"/>
              </a:rPr>
              <a:t>AIT/RRCAP </a:t>
            </a:r>
            <a:r>
              <a:rPr lang="de-DE" b="1" dirty="0" err="1" smtClean="0">
                <a:solidFill>
                  <a:srgbClr val="002060"/>
                </a:solidFill>
                <a:latin typeface="VAGRounded BT"/>
                <a:sym typeface="Wingdings" pitchFamily="2" charset="2"/>
              </a:rPr>
              <a:t>study</a:t>
            </a:r>
            <a:r>
              <a:rPr lang="de-DE" b="1" dirty="0" smtClean="0">
                <a:solidFill>
                  <a:srgbClr val="002060"/>
                </a:solidFill>
                <a:latin typeface="VAGRounded BT"/>
                <a:sym typeface="Wingdings" pitchFamily="2" charset="2"/>
              </a:rPr>
              <a:t> (2010)</a:t>
            </a:r>
            <a:endParaRPr lang="de-DE" b="1" dirty="0">
              <a:solidFill>
                <a:srgbClr val="002060"/>
              </a:solidFill>
              <a:latin typeface="VAGRounded BT"/>
            </a:endParaRPr>
          </a:p>
        </p:txBody>
      </p:sp>
    </p:spTree>
    <p:extLst>
      <p:ext uri="{BB962C8B-B14F-4D97-AF65-F5344CB8AC3E}">
        <p14:creationId xmlns:p14="http://schemas.microsoft.com/office/powerpoint/2010/main" val="2970935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8" grpId="0" animBg="1"/>
      <p:bldP spid="7" grpId="0" animBg="1"/>
      <p:bldP spid="9" grpId="0" animBg="1"/>
      <p:bldP spid="18" grpId="0" animBg="1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Overview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de-DE" dirty="0" err="1" smtClean="0"/>
              <a:t>What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surplus</a:t>
            </a:r>
            <a:r>
              <a:rPr lang="de-DE" dirty="0" smtClean="0"/>
              <a:t> </a:t>
            </a:r>
            <a:r>
              <a:rPr lang="de-DE" dirty="0" err="1" smtClean="0"/>
              <a:t>merrcury</a:t>
            </a:r>
            <a:r>
              <a:rPr lang="de-DE" dirty="0" smtClean="0"/>
              <a:t>?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 smtClean="0"/>
              <a:t>Asian Mercury </a:t>
            </a:r>
            <a:r>
              <a:rPr lang="de-DE" dirty="0" err="1" smtClean="0"/>
              <a:t>supply</a:t>
            </a:r>
            <a:endParaRPr lang="de-DE" dirty="0" smtClean="0"/>
          </a:p>
          <a:p>
            <a:pPr marL="342900" indent="-342900">
              <a:buFont typeface="+mj-lt"/>
              <a:buAutoNum type="arabicPeriod"/>
            </a:pPr>
            <a:r>
              <a:rPr lang="de-DE" dirty="0" smtClean="0"/>
              <a:t>Asian Mercury </a:t>
            </a:r>
            <a:r>
              <a:rPr lang="de-DE" dirty="0" err="1" smtClean="0"/>
              <a:t>demand</a:t>
            </a:r>
            <a:endParaRPr lang="de-DE" dirty="0" smtClean="0"/>
          </a:p>
          <a:p>
            <a:pPr marL="342900" indent="-342900">
              <a:buFont typeface="+mj-lt"/>
              <a:buAutoNum type="arabicPeriod"/>
            </a:pPr>
            <a:r>
              <a:rPr lang="de-DE" dirty="0" smtClean="0"/>
              <a:t>Surplus Mercury in </a:t>
            </a:r>
            <a:r>
              <a:rPr lang="de-DE" dirty="0" err="1" smtClean="0"/>
              <a:t>Asia</a:t>
            </a:r>
            <a:endParaRPr lang="de-DE" dirty="0" smtClean="0"/>
          </a:p>
          <a:p>
            <a:pPr marL="342900" indent="-342900">
              <a:buFont typeface="+mj-lt"/>
              <a:buAutoNum type="arabicPeriod"/>
            </a:pPr>
            <a:r>
              <a:rPr lang="de-DE" dirty="0" err="1" smtClean="0"/>
              <a:t>Uncertainties</a:t>
            </a:r>
            <a:endParaRPr lang="de-DE" dirty="0" smtClean="0"/>
          </a:p>
          <a:p>
            <a:pPr marL="342900" indent="-342900">
              <a:buFont typeface="+mj-lt"/>
              <a:buAutoNum type="arabicPeriod"/>
            </a:pPr>
            <a:r>
              <a:rPr lang="de-DE" dirty="0" smtClean="0"/>
              <a:t>Trade </a:t>
            </a:r>
            <a:r>
              <a:rPr lang="de-DE" dirty="0" err="1" smtClean="0"/>
              <a:t>patterns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23F6A2BB-17BB-407C-B582-D98DA21A8046}" type="slidenum">
              <a:rPr lang="de-DE" smtClean="0"/>
              <a:pPr>
                <a:defRPr/>
              </a:pPr>
              <a:t>2</a:t>
            </a:fld>
            <a:endParaRPr lang="de-DE" dirty="0"/>
          </a:p>
        </p:txBody>
      </p:sp>
      <p:sp>
        <p:nvSpPr>
          <p:cNvPr id="6" name="Geschweifte Klammer rechts 5"/>
          <p:cNvSpPr/>
          <p:nvPr/>
        </p:nvSpPr>
        <p:spPr>
          <a:xfrm>
            <a:off x="4067944" y="1628800"/>
            <a:ext cx="432048" cy="18002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4637638" y="1800880"/>
            <a:ext cx="450636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/>
              <a:t>Based</a:t>
            </a:r>
            <a:r>
              <a:rPr lang="de-DE" dirty="0" smtClean="0"/>
              <a:t> on: Peter </a:t>
            </a:r>
            <a:r>
              <a:rPr lang="de-DE" dirty="0" err="1" smtClean="0"/>
              <a:t>Maxson</a:t>
            </a:r>
            <a:r>
              <a:rPr lang="de-DE" dirty="0" smtClean="0"/>
              <a:t> (Concorde) 2009</a:t>
            </a:r>
          </a:p>
          <a:p>
            <a:r>
              <a:rPr lang="de-DE" dirty="0"/>
              <a:t>ASSESSMENT OF</a:t>
            </a:r>
          </a:p>
          <a:p>
            <a:r>
              <a:rPr lang="de-DE" dirty="0"/>
              <a:t>EXCESS MERCURY IN ASIA,</a:t>
            </a:r>
          </a:p>
          <a:p>
            <a:r>
              <a:rPr lang="de-DE" dirty="0"/>
              <a:t>2010-2050</a:t>
            </a:r>
          </a:p>
        </p:txBody>
      </p:sp>
    </p:spTree>
    <p:extLst>
      <p:ext uri="{BB962C8B-B14F-4D97-AF65-F5344CB8AC3E}">
        <p14:creationId xmlns:p14="http://schemas.microsoft.com/office/powerpoint/2010/main" val="30285488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>
                <a:latin typeface="VAGRounded BT"/>
              </a:rPr>
              <a:t>Illustration </a:t>
            </a:r>
            <a:r>
              <a:rPr lang="en-US" sz="2400" dirty="0">
                <a:latin typeface="VAGRounded BT"/>
              </a:rPr>
              <a:t>of </a:t>
            </a:r>
            <a:r>
              <a:rPr lang="en-US" sz="2400" dirty="0" smtClean="0">
                <a:latin typeface="VAGRounded BT"/>
              </a:rPr>
              <a:t>Estimated Volume </a:t>
            </a:r>
            <a:r>
              <a:rPr lang="en-US" sz="2400" dirty="0">
                <a:latin typeface="VAGRounded BT"/>
              </a:rPr>
              <a:t>of </a:t>
            </a:r>
            <a:r>
              <a:rPr lang="en-US" sz="2400" dirty="0" smtClean="0">
                <a:latin typeface="VAGRounded BT"/>
              </a:rPr>
              <a:t>Surplus </a:t>
            </a:r>
            <a:r>
              <a:rPr lang="en-US" sz="2400" dirty="0">
                <a:latin typeface="VAGRounded BT"/>
              </a:rPr>
              <a:t>mercury</a:t>
            </a:r>
            <a:r>
              <a:rPr lang="de-DE" sz="2400" dirty="0" smtClean="0">
                <a:latin typeface="VAGRounded BT"/>
              </a:rPr>
              <a:t> </a:t>
            </a:r>
            <a:endParaRPr lang="de-DE" sz="2400" dirty="0">
              <a:latin typeface="VAGRounded BT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97BFC54D-CA07-4A07-AEF9-FEADE7FFF69B}" type="slidenum">
              <a:rPr lang="de-DE" smtClean="0"/>
              <a:pPr>
                <a:defRPr/>
              </a:pPr>
              <a:t>20</a:t>
            </a:fld>
            <a:endParaRPr lang="de-DE" dirty="0"/>
          </a:p>
        </p:txBody>
      </p:sp>
      <p:grpSp>
        <p:nvGrpSpPr>
          <p:cNvPr id="15" name="Gruppieren 7"/>
          <p:cNvGrpSpPr>
            <a:grpSpLocks/>
          </p:cNvGrpSpPr>
          <p:nvPr/>
        </p:nvGrpSpPr>
        <p:grpSpPr bwMode="auto">
          <a:xfrm>
            <a:off x="2112869" y="1433364"/>
            <a:ext cx="5400600" cy="1368425"/>
            <a:chOff x="1547664" y="883407"/>
            <a:chExt cx="5400055" cy="1368152"/>
          </a:xfrm>
        </p:grpSpPr>
        <p:pic>
          <p:nvPicPr>
            <p:cNvPr id="16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547664" y="883407"/>
              <a:ext cx="2041163" cy="13681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7" name="Textfeld 1"/>
            <p:cNvSpPr txBox="1"/>
            <p:nvPr/>
          </p:nvSpPr>
          <p:spPr>
            <a:xfrm>
              <a:off x="3588983" y="883407"/>
              <a:ext cx="3358736" cy="136815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GB" sz="1400" dirty="0" smtClean="0">
                  <a:latin typeface="VAGRounded BT" pitchFamily="34" charset="0"/>
                </a:rPr>
                <a:t>Annual </a:t>
              </a:r>
              <a:r>
                <a:rPr lang="en-GB" sz="1400" b="1" dirty="0" smtClean="0">
                  <a:latin typeface="VAGRounded BT" pitchFamily="34" charset="0"/>
                </a:rPr>
                <a:t>regional</a:t>
              </a:r>
              <a:r>
                <a:rPr lang="en-GB" sz="1400" dirty="0" smtClean="0">
                  <a:latin typeface="VAGRounded BT" pitchFamily="34" charset="0"/>
                </a:rPr>
                <a:t> Hg surplus of 200 t </a:t>
              </a:r>
              <a:br>
                <a:rPr lang="en-GB" sz="1400" dirty="0" smtClean="0">
                  <a:latin typeface="VAGRounded BT" pitchFamily="34" charset="0"/>
                </a:rPr>
              </a:br>
              <a:r>
                <a:rPr lang="en-GB" sz="1400" dirty="0" smtClean="0">
                  <a:latin typeface="VAGRounded BT" pitchFamily="34" charset="0"/>
                </a:rPr>
                <a:t>(as elemental Hg)</a:t>
              </a:r>
              <a:br>
                <a:rPr lang="en-GB" sz="1400" dirty="0" smtClean="0">
                  <a:latin typeface="VAGRounded BT" pitchFamily="34" charset="0"/>
                </a:rPr>
              </a:br>
              <a:r>
                <a:rPr lang="en-GB" sz="1400" dirty="0" smtClean="0">
                  <a:latin typeface="VAGRounded BT" pitchFamily="34" charset="0"/>
                </a:rPr>
                <a:t/>
              </a:r>
              <a:br>
                <a:rPr lang="en-GB" sz="1400" dirty="0" smtClean="0">
                  <a:latin typeface="VAGRounded BT" pitchFamily="34" charset="0"/>
                </a:rPr>
              </a:br>
              <a:r>
                <a:rPr lang="en-GB" sz="1400" dirty="0" smtClean="0">
                  <a:latin typeface="VAGRounded BT" pitchFamily="34" charset="0"/>
                </a:rPr>
                <a:t>~ 15 m</a:t>
              </a:r>
              <a:r>
                <a:rPr lang="en-GB" sz="1400" baseline="30000" dirty="0" smtClean="0">
                  <a:latin typeface="VAGRounded BT" pitchFamily="34" charset="0"/>
                </a:rPr>
                <a:t>3 </a:t>
              </a:r>
              <a:endParaRPr lang="en-GB" sz="1400" dirty="0" smtClean="0">
                <a:latin typeface="VAGRounded BT" pitchFamily="34" charset="0"/>
              </a:endParaRPr>
            </a:p>
            <a:p>
              <a:pPr>
                <a:defRPr/>
              </a:pPr>
              <a:r>
                <a:rPr lang="en-GB" sz="1400" dirty="0" smtClean="0">
                  <a:latin typeface="VAGRounded BT" pitchFamily="34" charset="0"/>
                </a:rPr>
                <a:t/>
              </a:r>
              <a:br>
                <a:rPr lang="en-GB" sz="1400" dirty="0" smtClean="0">
                  <a:latin typeface="VAGRounded BT" pitchFamily="34" charset="0"/>
                </a:rPr>
              </a:br>
              <a:r>
                <a:rPr lang="en-GB" sz="1400" dirty="0" smtClean="0">
                  <a:latin typeface="VAGRounded BT" pitchFamily="34" charset="0"/>
                </a:rPr>
                <a:t>≈ space in small delivery truck</a:t>
              </a:r>
              <a:endParaRPr lang="en-GB" sz="1400" dirty="0">
                <a:latin typeface="VAGRounded BT" pitchFamily="34" charset="0"/>
              </a:endParaRPr>
            </a:p>
          </p:txBody>
        </p:sp>
      </p:grpSp>
      <p:grpSp>
        <p:nvGrpSpPr>
          <p:cNvPr id="3" name="Gruppieren 2"/>
          <p:cNvGrpSpPr/>
          <p:nvPr/>
        </p:nvGrpSpPr>
        <p:grpSpPr>
          <a:xfrm>
            <a:off x="2112869" y="3212976"/>
            <a:ext cx="5976664" cy="1872208"/>
            <a:chOff x="1403648" y="3212976"/>
            <a:chExt cx="5976664" cy="1872208"/>
          </a:xfrm>
        </p:grpSpPr>
        <p:sp>
          <p:nvSpPr>
            <p:cNvPr id="20" name="Textfeld 1"/>
            <p:cNvSpPr txBox="1"/>
            <p:nvPr/>
          </p:nvSpPr>
          <p:spPr bwMode="auto">
            <a:xfrm>
              <a:off x="3923928" y="3212976"/>
              <a:ext cx="3456384" cy="1872208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GB" sz="1400" dirty="0" smtClean="0">
                  <a:latin typeface="VAGRounded BT" pitchFamily="34" charset="0"/>
                </a:rPr>
                <a:t>Annual </a:t>
              </a:r>
              <a:r>
                <a:rPr lang="en-GB" sz="1400" b="1" dirty="0" smtClean="0">
                  <a:latin typeface="VAGRounded BT" pitchFamily="34" charset="0"/>
                </a:rPr>
                <a:t>global</a:t>
              </a:r>
              <a:r>
                <a:rPr lang="en-GB" sz="1400" dirty="0" smtClean="0">
                  <a:latin typeface="VAGRounded BT" pitchFamily="34" charset="0"/>
                </a:rPr>
                <a:t> surplus of 500-900 t </a:t>
              </a:r>
              <a:r>
                <a:rPr lang="en-GB" sz="1400" dirty="0">
                  <a:latin typeface="VAGRounded BT" pitchFamily="34" charset="0"/>
                </a:rPr>
                <a:t/>
              </a:r>
              <a:br>
                <a:rPr lang="en-GB" sz="1400" dirty="0">
                  <a:latin typeface="VAGRounded BT" pitchFamily="34" charset="0"/>
                </a:rPr>
              </a:br>
              <a:r>
                <a:rPr lang="en-GB" sz="1400" dirty="0">
                  <a:latin typeface="VAGRounded BT" pitchFamily="34" charset="0"/>
                </a:rPr>
                <a:t>(as elemental Hg</a:t>
              </a:r>
              <a:r>
                <a:rPr lang="en-GB" sz="1400" dirty="0" smtClean="0">
                  <a:latin typeface="VAGRounded BT" pitchFamily="34" charset="0"/>
                </a:rPr>
                <a:t>)</a:t>
              </a:r>
              <a:br>
                <a:rPr lang="en-GB" sz="1400" dirty="0" smtClean="0">
                  <a:latin typeface="VAGRounded BT" pitchFamily="34" charset="0"/>
                </a:rPr>
              </a:br>
              <a:r>
                <a:rPr lang="en-GB" sz="1400" dirty="0" smtClean="0">
                  <a:latin typeface="VAGRounded BT" pitchFamily="34" charset="0"/>
                </a:rPr>
                <a:t/>
              </a:r>
              <a:br>
                <a:rPr lang="en-GB" sz="1400" dirty="0" smtClean="0">
                  <a:latin typeface="VAGRounded BT" pitchFamily="34" charset="0"/>
                </a:rPr>
              </a:br>
              <a:r>
                <a:rPr lang="en-GB" sz="1400" dirty="0" smtClean="0">
                  <a:latin typeface="VAGRounded BT" pitchFamily="34" charset="0"/>
                </a:rPr>
                <a:t>~ 40 - 60 m</a:t>
              </a:r>
              <a:r>
                <a:rPr lang="en-GB" sz="1400" baseline="30000" dirty="0" smtClean="0">
                  <a:latin typeface="VAGRounded BT" pitchFamily="34" charset="0"/>
                </a:rPr>
                <a:t>3 </a:t>
              </a:r>
            </a:p>
            <a:p>
              <a:pPr>
                <a:defRPr/>
              </a:pPr>
              <a:r>
                <a:rPr lang="en-GB" sz="1400" dirty="0" smtClean="0">
                  <a:latin typeface="VAGRounded BT" pitchFamily="34" charset="0"/>
                </a:rPr>
                <a:t/>
              </a:r>
              <a:br>
                <a:rPr lang="en-GB" sz="1400" dirty="0" smtClean="0">
                  <a:latin typeface="VAGRounded BT" pitchFamily="34" charset="0"/>
                </a:rPr>
              </a:br>
              <a:r>
                <a:rPr lang="en-GB" sz="1400" dirty="0" smtClean="0">
                  <a:latin typeface="VAGRounded BT" pitchFamily="34" charset="0"/>
                </a:rPr>
                <a:t>≈ space in 40 feet container</a:t>
              </a:r>
              <a:endParaRPr lang="en-GB" sz="1600" dirty="0">
                <a:latin typeface="VAGRounded BT" pitchFamily="34" charset="0"/>
              </a:endParaRPr>
            </a:p>
          </p:txBody>
        </p:sp>
        <p:pic>
          <p:nvPicPr>
            <p:cNvPr id="21" name="Grafik 20" descr="Container_01_KMJ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03648" y="3212976"/>
              <a:ext cx="2509346" cy="1872208"/>
            </a:xfrm>
            <a:prstGeom prst="rect">
              <a:avLst/>
            </a:prstGeom>
          </p:spPr>
        </p:pic>
      </p:grpSp>
      <p:sp>
        <p:nvSpPr>
          <p:cNvPr id="22" name="Textplatzhalter 21"/>
          <p:cNvSpPr>
            <a:spLocks noGrp="1"/>
          </p:cNvSpPr>
          <p:nvPr>
            <p:ph type="body" sz="quarter" idx="10"/>
          </p:nvPr>
        </p:nvSpPr>
        <p:spPr>
          <a:xfrm>
            <a:off x="2112869" y="5445224"/>
            <a:ext cx="4680520" cy="648072"/>
          </a:xfrm>
        </p:spPr>
        <p:txBody>
          <a:bodyPr/>
          <a:lstStyle/>
          <a:p>
            <a:pPr marL="266700" indent="-266700"/>
            <a:r>
              <a:rPr lang="de-DE" dirty="0" smtClean="0">
                <a:sym typeface="Wingdings" pitchFamily="2" charset="2"/>
              </a:rPr>
              <a:t> </a:t>
            </a:r>
            <a:r>
              <a:rPr lang="de-DE" dirty="0" err="1" smtClean="0"/>
              <a:t>Practical</a:t>
            </a:r>
            <a:r>
              <a:rPr lang="de-DE" dirty="0" smtClean="0"/>
              <a:t> </a:t>
            </a:r>
            <a:r>
              <a:rPr lang="de-DE" dirty="0" err="1" smtClean="0"/>
              <a:t>storage</a:t>
            </a:r>
            <a:r>
              <a:rPr lang="de-DE" dirty="0" smtClean="0"/>
              <a:t> </a:t>
            </a:r>
            <a:r>
              <a:rPr lang="de-DE" dirty="0" err="1" smtClean="0"/>
              <a:t>space</a:t>
            </a:r>
            <a:r>
              <a:rPr lang="de-DE" dirty="0" smtClean="0"/>
              <a:t> </a:t>
            </a:r>
            <a:r>
              <a:rPr lang="de-DE" dirty="0" err="1" smtClean="0"/>
              <a:t>always</a:t>
            </a:r>
            <a:r>
              <a:rPr lang="de-DE" dirty="0" smtClean="0"/>
              <a:t> </a:t>
            </a:r>
            <a:r>
              <a:rPr lang="de-DE" dirty="0" err="1" smtClean="0"/>
              <a:t>higher</a:t>
            </a:r>
            <a:r>
              <a:rPr lang="de-DE" dirty="0" smtClean="0"/>
              <a:t> </a:t>
            </a:r>
            <a:br>
              <a:rPr lang="de-DE" dirty="0" smtClean="0"/>
            </a:br>
            <a:r>
              <a:rPr lang="de-DE" dirty="0" smtClean="0"/>
              <a:t>(</a:t>
            </a:r>
            <a:r>
              <a:rPr lang="de-DE" dirty="0" err="1" smtClean="0"/>
              <a:t>depending</a:t>
            </a:r>
            <a:r>
              <a:rPr lang="de-DE" dirty="0" smtClean="0"/>
              <a:t> on </a:t>
            </a:r>
            <a:r>
              <a:rPr lang="de-DE" dirty="0" err="1" smtClean="0"/>
              <a:t>storage</a:t>
            </a:r>
            <a:r>
              <a:rPr lang="de-DE" dirty="0" smtClean="0"/>
              <a:t> </a:t>
            </a:r>
            <a:r>
              <a:rPr lang="de-DE" dirty="0" err="1" smtClean="0"/>
              <a:t>concept</a:t>
            </a:r>
            <a:r>
              <a:rPr lang="de-DE" dirty="0" smtClean="0"/>
              <a:t>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90089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791" y="1027471"/>
            <a:ext cx="6120680" cy="5579783"/>
          </a:xfrm>
          <a:prstGeom prst="rect">
            <a:avLst/>
          </a:prstGeom>
        </p:spPr>
      </p:pic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Data </a:t>
            </a:r>
            <a:r>
              <a:rPr lang="de-DE" dirty="0" err="1" smtClean="0"/>
              <a:t>source</a:t>
            </a:r>
            <a:r>
              <a:rPr lang="de-DE" dirty="0" smtClean="0"/>
              <a:t>: UN COMTRADE </a:t>
            </a:r>
            <a:r>
              <a:rPr lang="de-DE" dirty="0" err="1" smtClean="0"/>
              <a:t>database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AAEDA9-FBEC-427F-BC74-45B675680EB4}" type="slidenum">
              <a:rPr lang="de-DE" smtClean="0"/>
              <a:pPr>
                <a:defRPr/>
              </a:pPr>
              <a:t>21</a:t>
            </a:fld>
            <a:endParaRPr lang="de-DE" dirty="0"/>
          </a:p>
        </p:txBody>
      </p:sp>
      <p:sp>
        <p:nvSpPr>
          <p:cNvPr id="4" name="Titel 1"/>
          <p:cNvSpPr txBox="1">
            <a:spLocks/>
          </p:cNvSpPr>
          <p:nvPr/>
        </p:nvSpPr>
        <p:spPr bwMode="auto">
          <a:xfrm>
            <a:off x="244474" y="581025"/>
            <a:ext cx="8359775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sz="2400" dirty="0" smtClean="0">
                <a:latin typeface="VAGRounded BT" pitchFamily="34" charset="0"/>
                <a:cs typeface="Arial" charset="0"/>
              </a:rPr>
              <a:t>National Hg surplus</a:t>
            </a:r>
          </a:p>
        </p:txBody>
      </p:sp>
      <p:sp>
        <p:nvSpPr>
          <p:cNvPr id="14" name="Ellipse 13"/>
          <p:cNvSpPr/>
          <p:nvPr/>
        </p:nvSpPr>
        <p:spPr>
          <a:xfrm>
            <a:off x="4809043" y="5408410"/>
            <a:ext cx="411029" cy="23331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Pfeil nach rechts 18"/>
          <p:cNvSpPr/>
          <p:nvPr/>
        </p:nvSpPr>
        <p:spPr>
          <a:xfrm rot="20108587" flipH="1">
            <a:off x="6859680" y="1962808"/>
            <a:ext cx="699711" cy="351165"/>
          </a:xfrm>
          <a:prstGeom prst="rightArrow">
            <a:avLst>
              <a:gd name="adj1" fmla="val 50000"/>
              <a:gd name="adj2" fmla="val 58446"/>
            </a:avLst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>
              <a:solidFill>
                <a:srgbClr val="FF0000"/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7140538" y="1597442"/>
            <a:ext cx="1838965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dirty="0" smtClean="0"/>
              <a:t>National </a:t>
            </a:r>
            <a:r>
              <a:rPr lang="de-DE" dirty="0" err="1" smtClean="0"/>
              <a:t>surplus</a:t>
            </a:r>
            <a:endParaRPr lang="de-DE" dirty="0"/>
          </a:p>
        </p:txBody>
      </p:sp>
      <p:sp>
        <p:nvSpPr>
          <p:cNvPr id="30" name="Pfeil nach rechts 29"/>
          <p:cNvSpPr/>
          <p:nvPr/>
        </p:nvSpPr>
        <p:spPr>
          <a:xfrm flipH="1">
            <a:off x="5014556" y="2896693"/>
            <a:ext cx="1001520" cy="351165"/>
          </a:xfrm>
          <a:prstGeom prst="rightArrow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>
              <a:solidFill>
                <a:srgbClr val="FF0000"/>
              </a:solidFill>
            </a:endParaRPr>
          </a:p>
        </p:txBody>
      </p:sp>
      <p:sp>
        <p:nvSpPr>
          <p:cNvPr id="31" name="Textfeld 30"/>
          <p:cNvSpPr txBox="1"/>
          <p:nvPr/>
        </p:nvSpPr>
        <p:spPr>
          <a:xfrm>
            <a:off x="6016077" y="2656776"/>
            <a:ext cx="2534668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600" dirty="0" smtClean="0"/>
              <a:t>National </a:t>
            </a:r>
            <a:r>
              <a:rPr lang="de-DE" sz="1600" dirty="0" err="1" smtClean="0"/>
              <a:t>surplus</a:t>
            </a:r>
            <a:endParaRPr lang="de-DE" sz="1600" dirty="0" smtClean="0"/>
          </a:p>
          <a:p>
            <a:r>
              <a:rPr lang="de-DE" sz="1600" dirty="0" err="1" smtClean="0"/>
              <a:t>when</a:t>
            </a:r>
            <a:r>
              <a:rPr lang="de-DE" sz="1600" dirty="0" smtClean="0"/>
              <a:t> VCM </a:t>
            </a:r>
            <a:r>
              <a:rPr lang="de-DE" sz="1600" dirty="0" err="1" smtClean="0"/>
              <a:t>Hg</a:t>
            </a:r>
            <a:r>
              <a:rPr lang="de-DE" sz="1600" dirty="0" smtClean="0"/>
              <a:t> </a:t>
            </a:r>
            <a:r>
              <a:rPr lang="de-DE" sz="1600" dirty="0" err="1" smtClean="0"/>
              <a:t>free</a:t>
            </a:r>
            <a:endParaRPr lang="de-DE" sz="1600" dirty="0" smtClean="0"/>
          </a:p>
          <a:p>
            <a:r>
              <a:rPr lang="de-DE" sz="1600" dirty="0" smtClean="0"/>
              <a:t>&amp; </a:t>
            </a:r>
            <a:r>
              <a:rPr lang="de-DE" sz="1600" dirty="0" err="1" smtClean="0"/>
              <a:t>Hg</a:t>
            </a:r>
            <a:r>
              <a:rPr lang="de-DE" sz="1600" dirty="0" smtClean="0"/>
              <a:t> </a:t>
            </a:r>
            <a:r>
              <a:rPr lang="de-DE" sz="1600" dirty="0" err="1" smtClean="0"/>
              <a:t>recovery</a:t>
            </a:r>
            <a:r>
              <a:rPr lang="de-DE" sz="1600" dirty="0" smtClean="0"/>
              <a:t> in </a:t>
            </a:r>
            <a:r>
              <a:rPr lang="de-DE" sz="1600" dirty="0" err="1" smtClean="0"/>
              <a:t>smelters</a:t>
            </a:r>
            <a:endParaRPr lang="de-DE" sz="1600" dirty="0"/>
          </a:p>
        </p:txBody>
      </p:sp>
      <p:sp>
        <p:nvSpPr>
          <p:cNvPr id="32" name="Textfeld 31"/>
          <p:cNvSpPr txBox="1"/>
          <p:nvPr/>
        </p:nvSpPr>
        <p:spPr>
          <a:xfrm>
            <a:off x="6818283" y="4043610"/>
            <a:ext cx="2008570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dirty="0" smtClean="0"/>
              <a:t>National </a:t>
            </a:r>
            <a:r>
              <a:rPr lang="de-DE" dirty="0" smtClean="0"/>
              <a:t>legal </a:t>
            </a:r>
            <a:r>
              <a:rPr lang="de-DE" dirty="0" err="1" smtClean="0"/>
              <a:t>surplus</a:t>
            </a:r>
            <a:r>
              <a:rPr lang="de-DE" dirty="0" smtClean="0"/>
              <a:t>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err="1" smtClean="0"/>
              <a:t>from</a:t>
            </a:r>
            <a:r>
              <a:rPr lang="de-DE" dirty="0" smtClean="0"/>
              <a:t> </a:t>
            </a:r>
            <a:r>
              <a:rPr lang="de-DE" dirty="0" err="1" smtClean="0"/>
              <a:t>products</a:t>
            </a:r>
            <a:r>
              <a:rPr lang="de-DE" dirty="0"/>
              <a:t> </a:t>
            </a:r>
            <a:r>
              <a:rPr lang="de-DE" dirty="0" smtClean="0"/>
              <a:t>&amp; </a:t>
            </a:r>
            <a:br>
              <a:rPr lang="de-DE" dirty="0" smtClean="0"/>
            </a:br>
            <a:r>
              <a:rPr lang="de-DE" dirty="0" err="1" smtClean="0"/>
              <a:t>smelters</a:t>
            </a:r>
            <a:r>
              <a:rPr lang="de-DE" dirty="0" smtClean="0"/>
              <a:t>, </a:t>
            </a:r>
            <a:r>
              <a:rPr lang="de-DE" dirty="0" err="1" smtClean="0"/>
              <a:t>oil</a:t>
            </a:r>
            <a:r>
              <a:rPr lang="de-DE" dirty="0" smtClean="0"/>
              <a:t>/gas</a:t>
            </a:r>
            <a:endParaRPr lang="de-DE" dirty="0"/>
          </a:p>
        </p:txBody>
      </p:sp>
      <p:sp>
        <p:nvSpPr>
          <p:cNvPr id="33" name="Textfeld 32"/>
          <p:cNvSpPr txBox="1"/>
          <p:nvPr/>
        </p:nvSpPr>
        <p:spPr>
          <a:xfrm>
            <a:off x="6818283" y="5201899"/>
            <a:ext cx="200857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dirty="0" smtClean="0"/>
              <a:t>National </a:t>
            </a:r>
            <a:r>
              <a:rPr lang="de-DE" dirty="0" err="1" smtClean="0"/>
              <a:t>excess</a:t>
            </a:r>
            <a:r>
              <a:rPr lang="de-DE" dirty="0" smtClean="0"/>
              <a:t> </a:t>
            </a:r>
            <a:r>
              <a:rPr lang="de-DE" dirty="0" err="1" smtClean="0"/>
              <a:t>demand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ASM</a:t>
            </a:r>
            <a:endParaRPr lang="de-DE" dirty="0"/>
          </a:p>
        </p:txBody>
      </p:sp>
      <p:cxnSp>
        <p:nvCxnSpPr>
          <p:cNvPr id="8" name="Gerade Verbindung mit Pfeil 7"/>
          <p:cNvCxnSpPr>
            <a:stCxn id="32" idx="1"/>
          </p:cNvCxnSpPr>
          <p:nvPr/>
        </p:nvCxnSpPr>
        <p:spPr>
          <a:xfrm flipH="1">
            <a:off x="6372201" y="4643775"/>
            <a:ext cx="446082" cy="9361"/>
          </a:xfrm>
          <a:prstGeom prst="straightConnector1">
            <a:avLst/>
          </a:prstGeom>
          <a:ln w="412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Gerade Verbindung mit Pfeil 33"/>
          <p:cNvCxnSpPr/>
          <p:nvPr/>
        </p:nvCxnSpPr>
        <p:spPr>
          <a:xfrm flipH="1">
            <a:off x="5652120" y="4509120"/>
            <a:ext cx="1166163" cy="1104150"/>
          </a:xfrm>
          <a:prstGeom prst="straightConnector1">
            <a:avLst/>
          </a:prstGeom>
          <a:ln w="412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Gerade Verbindung mit Pfeil 35"/>
          <p:cNvCxnSpPr>
            <a:stCxn id="32" idx="1"/>
          </p:cNvCxnSpPr>
          <p:nvPr/>
        </p:nvCxnSpPr>
        <p:spPr>
          <a:xfrm flipH="1" flipV="1">
            <a:off x="5166957" y="4505275"/>
            <a:ext cx="1651326" cy="138500"/>
          </a:xfrm>
          <a:prstGeom prst="straightConnector1">
            <a:avLst/>
          </a:prstGeom>
          <a:ln w="412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Gerade Verbindung mit Pfeil 38"/>
          <p:cNvCxnSpPr>
            <a:stCxn id="32" idx="1"/>
          </p:cNvCxnSpPr>
          <p:nvPr/>
        </p:nvCxnSpPr>
        <p:spPr>
          <a:xfrm flipH="1">
            <a:off x="5166957" y="4643775"/>
            <a:ext cx="1651326" cy="665817"/>
          </a:xfrm>
          <a:prstGeom prst="straightConnector1">
            <a:avLst/>
          </a:prstGeom>
          <a:ln w="412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feld 41"/>
          <p:cNvSpPr txBox="1"/>
          <p:nvPr/>
        </p:nvSpPr>
        <p:spPr>
          <a:xfrm>
            <a:off x="395536" y="3806211"/>
            <a:ext cx="2008570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dirty="0" smtClean="0"/>
              <a:t>~Equilibrium </a:t>
            </a:r>
            <a:r>
              <a:rPr lang="de-DE" dirty="0" err="1" smtClean="0"/>
              <a:t>or</a:t>
            </a:r>
            <a:r>
              <a:rPr lang="de-DE" dirty="0" smtClean="0"/>
              <a:t> </a:t>
            </a:r>
            <a:r>
              <a:rPr lang="de-DE" dirty="0" err="1" smtClean="0"/>
              <a:t>surplus</a:t>
            </a:r>
            <a:r>
              <a:rPr lang="de-DE" dirty="0" smtClean="0"/>
              <a:t> </a:t>
            </a:r>
            <a:r>
              <a:rPr lang="de-DE" dirty="0" err="1" smtClean="0"/>
              <a:t>from</a:t>
            </a:r>
            <a:r>
              <a:rPr lang="de-DE" dirty="0" smtClean="0"/>
              <a:t> </a:t>
            </a:r>
            <a:r>
              <a:rPr lang="de-DE" dirty="0" err="1" smtClean="0"/>
              <a:t>smelters</a:t>
            </a:r>
            <a:endParaRPr lang="de-DE" dirty="0"/>
          </a:p>
        </p:txBody>
      </p:sp>
      <p:sp>
        <p:nvSpPr>
          <p:cNvPr id="43" name="Pfeil nach rechts 42"/>
          <p:cNvSpPr/>
          <p:nvPr/>
        </p:nvSpPr>
        <p:spPr>
          <a:xfrm rot="19547146">
            <a:off x="2008062" y="4008893"/>
            <a:ext cx="792088" cy="351165"/>
          </a:xfrm>
          <a:prstGeom prst="rightArrow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723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400" dirty="0" smtClean="0">
                <a:latin typeface="VAGRounded BT"/>
              </a:rPr>
              <a:t>National </a:t>
            </a:r>
            <a:r>
              <a:rPr lang="de-DE" sz="2400" dirty="0" err="1" smtClean="0">
                <a:latin typeface="VAGRounded BT"/>
              </a:rPr>
              <a:t>net</a:t>
            </a:r>
            <a:r>
              <a:rPr lang="de-DE" sz="2400" dirty="0" smtClean="0">
                <a:latin typeface="VAGRounded BT"/>
              </a:rPr>
              <a:t> </a:t>
            </a:r>
            <a:r>
              <a:rPr lang="de-DE" sz="2400" dirty="0" err="1" smtClean="0">
                <a:latin typeface="VAGRounded BT"/>
              </a:rPr>
              <a:t>surplus</a:t>
            </a:r>
            <a:r>
              <a:rPr lang="de-DE" sz="2400" dirty="0" smtClean="0">
                <a:latin typeface="VAGRounded BT"/>
              </a:rPr>
              <a:t> </a:t>
            </a:r>
            <a:r>
              <a:rPr lang="de-DE" sz="2400" dirty="0" err="1" smtClean="0">
                <a:latin typeface="VAGRounded BT"/>
              </a:rPr>
              <a:t>and</a:t>
            </a:r>
            <a:r>
              <a:rPr lang="de-DE" sz="2400" dirty="0" smtClean="0">
                <a:latin typeface="VAGRounded BT"/>
              </a:rPr>
              <a:t> legal </a:t>
            </a:r>
            <a:r>
              <a:rPr lang="de-DE" sz="2400" dirty="0" err="1" smtClean="0">
                <a:latin typeface="VAGRounded BT"/>
              </a:rPr>
              <a:t>surplus</a:t>
            </a:r>
            <a:endParaRPr lang="de-DE" sz="2400" dirty="0">
              <a:latin typeface="VAGRounded BT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97BFC54D-CA07-4A07-AEF9-FEADE7FFF69B}" type="slidenum">
              <a:rPr lang="de-DE" smtClean="0"/>
              <a:pPr>
                <a:defRPr/>
              </a:pPr>
              <a:t>22</a:t>
            </a:fld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1790700" indent="-1790700"/>
            <a:r>
              <a:rPr lang="en-GB" dirty="0" smtClean="0"/>
              <a:t>Net surplus: 	National supply &gt; National demand (e.g. Japan)</a:t>
            </a:r>
          </a:p>
          <a:p>
            <a:pPr marL="1790700" indent="-1790700"/>
            <a:r>
              <a:rPr lang="en-GB" dirty="0" smtClean="0"/>
              <a:t>Legal surplus:	(Potential) sources of Supply that are subject to national storage/ disposal obligation, </a:t>
            </a:r>
            <a:br>
              <a:rPr lang="en-GB" dirty="0" smtClean="0"/>
            </a:br>
            <a:r>
              <a:rPr lang="en-GB" dirty="0" smtClean="0"/>
              <a:t>e.g. Hg in end of life products, Hg from decommissioned </a:t>
            </a:r>
            <a:r>
              <a:rPr lang="en-GB" dirty="0" err="1" smtClean="0"/>
              <a:t>chlor</a:t>
            </a:r>
            <a:r>
              <a:rPr lang="en-GB" dirty="0" smtClean="0"/>
              <a:t>-alkali plants</a:t>
            </a:r>
            <a:br>
              <a:rPr lang="en-GB" dirty="0" smtClean="0"/>
            </a:br>
            <a:r>
              <a:rPr lang="en-GB" dirty="0" smtClean="0"/>
              <a:t>(e.g. Cambodia, Philippines)</a:t>
            </a:r>
          </a:p>
          <a:p>
            <a:pPr marL="1790700" indent="-1790700"/>
            <a:endParaRPr lang="en-GB" dirty="0" smtClean="0"/>
          </a:p>
          <a:p>
            <a:pPr marL="1790700" indent="-1790700"/>
            <a:r>
              <a:rPr lang="en-GB" dirty="0" smtClean="0"/>
              <a:t>Storable surplus: amount of surplus mercury that remains in the country and has to be stored/ disposed </a:t>
            </a:r>
          </a:p>
          <a:p>
            <a:pPr marL="1790700" indent="-1790700"/>
            <a:r>
              <a:rPr lang="en-GB" dirty="0"/>
              <a:t>	</a:t>
            </a:r>
            <a:r>
              <a:rPr lang="en-GB" dirty="0" smtClean="0"/>
              <a:t>(e.g. after export of mercury containing waste, e.g. oil/ gas waste </a:t>
            </a:r>
            <a:r>
              <a:rPr lang="en-GB" smtClean="0"/>
              <a:t>from Indonesia)</a:t>
            </a:r>
            <a:endParaRPr lang="en-GB" dirty="0"/>
          </a:p>
          <a:p>
            <a:pPr marL="1790700" indent="-1790700"/>
            <a:endParaRPr lang="en-GB" dirty="0" smtClean="0"/>
          </a:p>
          <a:p>
            <a:pPr marL="1790700" indent="-179070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8211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el 1"/>
          <p:cNvSpPr>
            <a:spLocks noGrp="1"/>
          </p:cNvSpPr>
          <p:nvPr>
            <p:ph type="title"/>
          </p:nvPr>
        </p:nvSpPr>
        <p:spPr>
          <a:xfrm>
            <a:off x="244474" y="581025"/>
            <a:ext cx="8287965" cy="608013"/>
          </a:xfrm>
        </p:spPr>
        <p:txBody>
          <a:bodyPr/>
          <a:lstStyle/>
          <a:p>
            <a:r>
              <a:rPr lang="en-GB" sz="2400" dirty="0" smtClean="0">
                <a:latin typeface="VAGRounded BT" pitchFamily="34" charset="0"/>
                <a:cs typeface="Arial" charset="0"/>
              </a:rPr>
              <a:t>Estimated Surplus Mercury by Region for 40 years</a:t>
            </a:r>
            <a:endParaRPr lang="en-GB" sz="2400" dirty="0" smtClean="0">
              <a:latin typeface="Arial" charset="0"/>
              <a:cs typeface="Arial" charset="0"/>
            </a:endParaRPr>
          </a:p>
        </p:txBody>
      </p:sp>
      <p:sp>
        <p:nvSpPr>
          <p:cNvPr id="4099" name="Fußzeilenplatzhalter 3"/>
          <p:cNvSpPr>
            <a:spLocks noGrp="1"/>
          </p:cNvSpPr>
          <p:nvPr>
            <p:ph type="ftr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endParaRPr lang="en-GB" smtClean="0"/>
          </a:p>
        </p:txBody>
      </p:sp>
      <p:sp>
        <p:nvSpPr>
          <p:cNvPr id="4100" name="Foliennummernplatzhalter 4"/>
          <p:cNvSpPr>
            <a:spLocks noGrp="1"/>
          </p:cNvSpPr>
          <p:nvPr>
            <p:ph type="sldNum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3CFF63C-F7A6-42E4-A55D-60065E4C99A0}" type="slidenum">
              <a:rPr lang="en-GB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en-GB" smtClean="0">
              <a:latin typeface="Arial" charset="0"/>
              <a:cs typeface="Arial" charset="0"/>
            </a:endParaRPr>
          </a:p>
        </p:txBody>
      </p:sp>
      <p:graphicFrame>
        <p:nvGraphicFramePr>
          <p:cNvPr id="11" name="Diagramm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4570137"/>
              </p:ext>
            </p:extLst>
          </p:nvPr>
        </p:nvGraphicFramePr>
        <p:xfrm>
          <a:off x="107949" y="1052736"/>
          <a:ext cx="8856662" cy="558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102" name="Textfeld 6"/>
          <p:cNvSpPr txBox="1">
            <a:spLocks noChangeArrowheads="1"/>
          </p:cNvSpPr>
          <p:nvPr/>
        </p:nvSpPr>
        <p:spPr bwMode="auto">
          <a:xfrm rot="-5400000">
            <a:off x="-812800" y="3341688"/>
            <a:ext cx="22098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dirty="0" smtClean="0">
                <a:latin typeface="VAGRounded BT" pitchFamily="34" charset="0"/>
              </a:rPr>
              <a:t>Surplus mercury [t]</a:t>
            </a:r>
            <a:endParaRPr lang="en-GB" dirty="0">
              <a:latin typeface="VAGRounded B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678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Sub>
          <a:bldChart bld="category"/>
        </p:bldSub>
      </p:bldGraphic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>
                <a:latin typeface="VAGRounded BT"/>
              </a:rPr>
              <a:t>Illustration </a:t>
            </a:r>
            <a:r>
              <a:rPr lang="en-US" sz="2400" dirty="0">
                <a:latin typeface="VAGRounded BT"/>
              </a:rPr>
              <a:t>of </a:t>
            </a:r>
            <a:r>
              <a:rPr lang="en-US" sz="2400" dirty="0" smtClean="0">
                <a:latin typeface="VAGRounded BT"/>
              </a:rPr>
              <a:t>Estimated Volume </a:t>
            </a:r>
            <a:r>
              <a:rPr lang="en-US" sz="2400" dirty="0">
                <a:latin typeface="VAGRounded BT"/>
              </a:rPr>
              <a:t>of </a:t>
            </a:r>
            <a:r>
              <a:rPr lang="en-US" sz="2400" dirty="0" smtClean="0">
                <a:latin typeface="VAGRounded BT"/>
              </a:rPr>
              <a:t>Surplus </a:t>
            </a:r>
            <a:r>
              <a:rPr lang="en-US" sz="2400" dirty="0">
                <a:latin typeface="VAGRounded BT"/>
              </a:rPr>
              <a:t>mercury</a:t>
            </a:r>
            <a:r>
              <a:rPr lang="de-DE" sz="2400" dirty="0" smtClean="0">
                <a:latin typeface="VAGRounded BT"/>
              </a:rPr>
              <a:t> </a:t>
            </a:r>
            <a:endParaRPr lang="de-DE" sz="2400" dirty="0">
              <a:latin typeface="VAGRounded BT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97BFC54D-CA07-4A07-AEF9-FEADE7FFF69B}" type="slidenum">
              <a:rPr lang="de-DE" smtClean="0"/>
              <a:pPr>
                <a:defRPr/>
              </a:pPr>
              <a:t>24</a:t>
            </a:fld>
            <a:endParaRPr lang="de-DE" dirty="0"/>
          </a:p>
        </p:txBody>
      </p:sp>
      <p:grpSp>
        <p:nvGrpSpPr>
          <p:cNvPr id="15" name="Gruppieren 7"/>
          <p:cNvGrpSpPr>
            <a:grpSpLocks/>
          </p:cNvGrpSpPr>
          <p:nvPr/>
        </p:nvGrpSpPr>
        <p:grpSpPr bwMode="auto">
          <a:xfrm>
            <a:off x="2112869" y="1433364"/>
            <a:ext cx="5400600" cy="1368425"/>
            <a:chOff x="1547664" y="883407"/>
            <a:chExt cx="5400055" cy="1368152"/>
          </a:xfrm>
        </p:grpSpPr>
        <p:pic>
          <p:nvPicPr>
            <p:cNvPr id="16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547664" y="883407"/>
              <a:ext cx="2041163" cy="13681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7" name="Textfeld 1"/>
            <p:cNvSpPr txBox="1"/>
            <p:nvPr/>
          </p:nvSpPr>
          <p:spPr>
            <a:xfrm>
              <a:off x="3588983" y="883407"/>
              <a:ext cx="3358736" cy="136815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GB" sz="1400" dirty="0" smtClean="0">
                  <a:latin typeface="VAGRounded BT" pitchFamily="34" charset="0"/>
                </a:rPr>
                <a:t>Annual </a:t>
              </a:r>
              <a:r>
                <a:rPr lang="en-GB" sz="1400" b="1" dirty="0" smtClean="0">
                  <a:latin typeface="VAGRounded BT" pitchFamily="34" charset="0"/>
                </a:rPr>
                <a:t>regional</a:t>
              </a:r>
              <a:r>
                <a:rPr lang="en-GB" sz="1400" dirty="0" smtClean="0">
                  <a:latin typeface="VAGRounded BT" pitchFamily="34" charset="0"/>
                </a:rPr>
                <a:t> Hg surplus of 200 t </a:t>
              </a:r>
              <a:br>
                <a:rPr lang="en-GB" sz="1400" dirty="0" smtClean="0">
                  <a:latin typeface="VAGRounded BT" pitchFamily="34" charset="0"/>
                </a:rPr>
              </a:br>
              <a:r>
                <a:rPr lang="en-GB" sz="1400" dirty="0" smtClean="0">
                  <a:latin typeface="VAGRounded BT" pitchFamily="34" charset="0"/>
                </a:rPr>
                <a:t>(as elemental Hg)</a:t>
              </a:r>
              <a:br>
                <a:rPr lang="en-GB" sz="1400" dirty="0" smtClean="0">
                  <a:latin typeface="VAGRounded BT" pitchFamily="34" charset="0"/>
                </a:rPr>
              </a:br>
              <a:r>
                <a:rPr lang="en-GB" sz="1400" dirty="0" smtClean="0">
                  <a:latin typeface="VAGRounded BT" pitchFamily="34" charset="0"/>
                </a:rPr>
                <a:t/>
              </a:r>
              <a:br>
                <a:rPr lang="en-GB" sz="1400" dirty="0" smtClean="0">
                  <a:latin typeface="VAGRounded BT" pitchFamily="34" charset="0"/>
                </a:rPr>
              </a:br>
              <a:r>
                <a:rPr lang="en-GB" sz="1400" dirty="0" smtClean="0">
                  <a:latin typeface="VAGRounded BT" pitchFamily="34" charset="0"/>
                </a:rPr>
                <a:t>~ 15 m</a:t>
              </a:r>
              <a:r>
                <a:rPr lang="en-GB" sz="1400" baseline="30000" dirty="0" smtClean="0">
                  <a:latin typeface="VAGRounded BT" pitchFamily="34" charset="0"/>
                </a:rPr>
                <a:t>3 </a:t>
              </a:r>
              <a:endParaRPr lang="en-GB" sz="1400" dirty="0" smtClean="0">
                <a:latin typeface="VAGRounded BT" pitchFamily="34" charset="0"/>
              </a:endParaRPr>
            </a:p>
            <a:p>
              <a:pPr>
                <a:defRPr/>
              </a:pPr>
              <a:r>
                <a:rPr lang="en-GB" sz="1400" dirty="0" smtClean="0">
                  <a:latin typeface="VAGRounded BT" pitchFamily="34" charset="0"/>
                </a:rPr>
                <a:t/>
              </a:r>
              <a:br>
                <a:rPr lang="en-GB" sz="1400" dirty="0" smtClean="0">
                  <a:latin typeface="VAGRounded BT" pitchFamily="34" charset="0"/>
                </a:rPr>
              </a:br>
              <a:r>
                <a:rPr lang="en-GB" sz="1400" dirty="0" smtClean="0">
                  <a:latin typeface="VAGRounded BT" pitchFamily="34" charset="0"/>
                </a:rPr>
                <a:t>≈ space in small delivery truck</a:t>
              </a:r>
              <a:endParaRPr lang="en-GB" sz="1400" dirty="0">
                <a:latin typeface="VAGRounded BT" pitchFamily="34" charset="0"/>
              </a:endParaRPr>
            </a:p>
          </p:txBody>
        </p:sp>
      </p:grpSp>
      <p:grpSp>
        <p:nvGrpSpPr>
          <p:cNvPr id="3" name="Gruppieren 2"/>
          <p:cNvGrpSpPr/>
          <p:nvPr/>
        </p:nvGrpSpPr>
        <p:grpSpPr>
          <a:xfrm>
            <a:off x="2112869" y="3212976"/>
            <a:ext cx="5976664" cy="1872208"/>
            <a:chOff x="1403648" y="3212976"/>
            <a:chExt cx="5976664" cy="1872208"/>
          </a:xfrm>
        </p:grpSpPr>
        <p:sp>
          <p:nvSpPr>
            <p:cNvPr id="20" name="Textfeld 1"/>
            <p:cNvSpPr txBox="1"/>
            <p:nvPr/>
          </p:nvSpPr>
          <p:spPr bwMode="auto">
            <a:xfrm>
              <a:off x="3923928" y="3212976"/>
              <a:ext cx="3456384" cy="1872208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GB" sz="1400" dirty="0" smtClean="0">
                  <a:latin typeface="VAGRounded BT" pitchFamily="34" charset="0"/>
                </a:rPr>
                <a:t>Annual </a:t>
              </a:r>
              <a:r>
                <a:rPr lang="en-GB" sz="1400" b="1" dirty="0" smtClean="0">
                  <a:latin typeface="VAGRounded BT" pitchFamily="34" charset="0"/>
                </a:rPr>
                <a:t>global</a:t>
              </a:r>
              <a:r>
                <a:rPr lang="en-GB" sz="1400" dirty="0" smtClean="0">
                  <a:latin typeface="VAGRounded BT" pitchFamily="34" charset="0"/>
                </a:rPr>
                <a:t> surplus of 500-900 t </a:t>
              </a:r>
              <a:r>
                <a:rPr lang="en-GB" sz="1400" dirty="0">
                  <a:latin typeface="VAGRounded BT" pitchFamily="34" charset="0"/>
                </a:rPr>
                <a:t/>
              </a:r>
              <a:br>
                <a:rPr lang="en-GB" sz="1400" dirty="0">
                  <a:latin typeface="VAGRounded BT" pitchFamily="34" charset="0"/>
                </a:rPr>
              </a:br>
              <a:r>
                <a:rPr lang="en-GB" sz="1400" dirty="0">
                  <a:latin typeface="VAGRounded BT" pitchFamily="34" charset="0"/>
                </a:rPr>
                <a:t>(as elemental Hg</a:t>
              </a:r>
              <a:r>
                <a:rPr lang="en-GB" sz="1400" dirty="0" smtClean="0">
                  <a:latin typeface="VAGRounded BT" pitchFamily="34" charset="0"/>
                </a:rPr>
                <a:t>)</a:t>
              </a:r>
              <a:br>
                <a:rPr lang="en-GB" sz="1400" dirty="0" smtClean="0">
                  <a:latin typeface="VAGRounded BT" pitchFamily="34" charset="0"/>
                </a:rPr>
              </a:br>
              <a:r>
                <a:rPr lang="en-GB" sz="1400" dirty="0" smtClean="0">
                  <a:latin typeface="VAGRounded BT" pitchFamily="34" charset="0"/>
                </a:rPr>
                <a:t/>
              </a:r>
              <a:br>
                <a:rPr lang="en-GB" sz="1400" dirty="0" smtClean="0">
                  <a:latin typeface="VAGRounded BT" pitchFamily="34" charset="0"/>
                </a:rPr>
              </a:br>
              <a:r>
                <a:rPr lang="en-GB" sz="1400" dirty="0" smtClean="0">
                  <a:latin typeface="VAGRounded BT" pitchFamily="34" charset="0"/>
                </a:rPr>
                <a:t>~ 40 - 60 m</a:t>
              </a:r>
              <a:r>
                <a:rPr lang="en-GB" sz="1400" baseline="30000" dirty="0" smtClean="0">
                  <a:latin typeface="VAGRounded BT" pitchFamily="34" charset="0"/>
                </a:rPr>
                <a:t>3 </a:t>
              </a:r>
            </a:p>
            <a:p>
              <a:pPr>
                <a:defRPr/>
              </a:pPr>
              <a:r>
                <a:rPr lang="en-GB" sz="1400" dirty="0" smtClean="0">
                  <a:latin typeface="VAGRounded BT" pitchFamily="34" charset="0"/>
                </a:rPr>
                <a:t/>
              </a:r>
              <a:br>
                <a:rPr lang="en-GB" sz="1400" dirty="0" smtClean="0">
                  <a:latin typeface="VAGRounded BT" pitchFamily="34" charset="0"/>
                </a:rPr>
              </a:br>
              <a:r>
                <a:rPr lang="en-GB" sz="1400" dirty="0" smtClean="0">
                  <a:latin typeface="VAGRounded BT" pitchFamily="34" charset="0"/>
                </a:rPr>
                <a:t>≈ space in 40 feet container</a:t>
              </a:r>
              <a:endParaRPr lang="en-GB" sz="1600" dirty="0">
                <a:latin typeface="VAGRounded BT" pitchFamily="34" charset="0"/>
              </a:endParaRPr>
            </a:p>
          </p:txBody>
        </p:sp>
        <p:pic>
          <p:nvPicPr>
            <p:cNvPr id="21" name="Grafik 20" descr="Container_01_KMJ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03648" y="3212976"/>
              <a:ext cx="2509346" cy="1872208"/>
            </a:xfrm>
            <a:prstGeom prst="rect">
              <a:avLst/>
            </a:prstGeom>
          </p:spPr>
        </p:pic>
      </p:grpSp>
      <p:sp>
        <p:nvSpPr>
          <p:cNvPr id="22" name="Textplatzhalter 21"/>
          <p:cNvSpPr>
            <a:spLocks noGrp="1"/>
          </p:cNvSpPr>
          <p:nvPr>
            <p:ph type="body" sz="quarter" idx="10"/>
          </p:nvPr>
        </p:nvSpPr>
        <p:spPr>
          <a:xfrm>
            <a:off x="2112869" y="5445224"/>
            <a:ext cx="4680520" cy="648072"/>
          </a:xfrm>
        </p:spPr>
        <p:txBody>
          <a:bodyPr/>
          <a:lstStyle/>
          <a:p>
            <a:pPr marL="266700" indent="-266700"/>
            <a:r>
              <a:rPr lang="de-DE" dirty="0" smtClean="0">
                <a:sym typeface="Wingdings" pitchFamily="2" charset="2"/>
              </a:rPr>
              <a:t> </a:t>
            </a:r>
            <a:r>
              <a:rPr lang="de-DE" dirty="0" err="1" smtClean="0"/>
              <a:t>Practical</a:t>
            </a:r>
            <a:r>
              <a:rPr lang="de-DE" dirty="0" smtClean="0"/>
              <a:t> </a:t>
            </a:r>
            <a:r>
              <a:rPr lang="de-DE" dirty="0" err="1" smtClean="0"/>
              <a:t>storage</a:t>
            </a:r>
            <a:r>
              <a:rPr lang="de-DE" dirty="0" smtClean="0"/>
              <a:t> </a:t>
            </a:r>
            <a:r>
              <a:rPr lang="de-DE" dirty="0" err="1" smtClean="0"/>
              <a:t>space</a:t>
            </a:r>
            <a:r>
              <a:rPr lang="de-DE" dirty="0" smtClean="0"/>
              <a:t> </a:t>
            </a:r>
            <a:r>
              <a:rPr lang="de-DE" dirty="0" err="1" smtClean="0"/>
              <a:t>always</a:t>
            </a:r>
            <a:r>
              <a:rPr lang="de-DE" dirty="0" smtClean="0"/>
              <a:t> </a:t>
            </a:r>
            <a:r>
              <a:rPr lang="de-DE" dirty="0" err="1" smtClean="0"/>
              <a:t>higher</a:t>
            </a:r>
            <a:r>
              <a:rPr lang="de-DE" dirty="0" smtClean="0"/>
              <a:t> </a:t>
            </a:r>
            <a:br>
              <a:rPr lang="de-DE" dirty="0" smtClean="0"/>
            </a:br>
            <a:r>
              <a:rPr lang="de-DE" dirty="0" smtClean="0"/>
              <a:t>(</a:t>
            </a:r>
            <a:r>
              <a:rPr lang="de-DE" dirty="0" err="1" smtClean="0"/>
              <a:t>depending</a:t>
            </a:r>
            <a:r>
              <a:rPr lang="de-DE" dirty="0" smtClean="0"/>
              <a:t> on </a:t>
            </a:r>
            <a:r>
              <a:rPr lang="de-DE" dirty="0" err="1" smtClean="0"/>
              <a:t>storage</a:t>
            </a:r>
            <a:r>
              <a:rPr lang="de-DE" dirty="0" smtClean="0"/>
              <a:t> </a:t>
            </a:r>
            <a:r>
              <a:rPr lang="de-DE" dirty="0" err="1" smtClean="0"/>
              <a:t>concept</a:t>
            </a:r>
            <a:r>
              <a:rPr lang="de-DE" dirty="0" smtClean="0"/>
              <a:t>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0913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/>
          </p:cNvSpPr>
          <p:nvPr>
            <p:ph type="title" idx="4294967295"/>
          </p:nvPr>
        </p:nvSpPr>
        <p:spPr>
          <a:xfrm>
            <a:off x="244475" y="581025"/>
            <a:ext cx="8359775" cy="608013"/>
          </a:xfrm>
        </p:spPr>
        <p:txBody>
          <a:bodyPr/>
          <a:lstStyle/>
          <a:p>
            <a:pPr eaLnBrk="1" hangingPunct="1"/>
            <a:r>
              <a:rPr lang="en-GB" sz="2400" dirty="0" smtClean="0">
                <a:latin typeface="VAGRounded BT" pitchFamily="34" charset="0"/>
                <a:cs typeface="Arial" charset="0"/>
              </a:rPr>
              <a:t>Inventory of mercury waste</a:t>
            </a:r>
          </a:p>
        </p:txBody>
      </p:sp>
      <p:sp>
        <p:nvSpPr>
          <p:cNvPr id="10243" name="Foliennummernplatzhalter 3"/>
          <p:cNvSpPr txBox="1">
            <a:spLocks noGrp="1"/>
          </p:cNvSpPr>
          <p:nvPr/>
        </p:nvSpPr>
        <p:spPr bwMode="auto">
          <a:xfrm>
            <a:off x="8261350" y="6626225"/>
            <a:ext cx="627063" cy="17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A40BFD79-C250-43CF-99CA-7F0A01460CD5}" type="slidenum">
              <a:rPr lang="en-GB" sz="1000">
                <a:cs typeface="Arial" charset="0"/>
              </a:rPr>
              <a:pPr algn="r" eaLnBrk="1" hangingPunct="1"/>
              <a:t>25</a:t>
            </a:fld>
            <a:endParaRPr lang="en-GB" sz="1000">
              <a:cs typeface="Arial" charset="0"/>
            </a:endParaRPr>
          </a:p>
        </p:txBody>
      </p:sp>
      <p:sp>
        <p:nvSpPr>
          <p:cNvPr id="10244" name="Textplatzhalter 3"/>
          <p:cNvSpPr>
            <a:spLocks/>
          </p:cNvSpPr>
          <p:nvPr/>
        </p:nvSpPr>
        <p:spPr bwMode="auto">
          <a:xfrm>
            <a:off x="395288" y="2133600"/>
            <a:ext cx="6697662" cy="417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342900" indent="-342900" eaLnBrk="0" hangingPunct="0">
              <a:spcBef>
                <a:spcPts val="600"/>
              </a:spcBef>
              <a:buClr>
                <a:srgbClr val="33B2B2"/>
              </a:buClr>
              <a:buSzPct val="100000"/>
            </a:pPr>
            <a:endParaRPr lang="en-GB" b="1">
              <a:cs typeface="Arial" charset="0"/>
            </a:endParaRPr>
          </a:p>
        </p:txBody>
      </p:sp>
      <p:sp>
        <p:nvSpPr>
          <p:cNvPr id="10245" name="Textplatzhalter 3"/>
          <p:cNvSpPr>
            <a:spLocks/>
          </p:cNvSpPr>
          <p:nvPr/>
        </p:nvSpPr>
        <p:spPr bwMode="auto">
          <a:xfrm>
            <a:off x="692150" y="1420813"/>
            <a:ext cx="7696200" cy="417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342900" indent="-342900" eaLnBrk="0" hangingPunct="0">
              <a:spcBef>
                <a:spcPts val="600"/>
              </a:spcBef>
              <a:buClr>
                <a:srgbClr val="33B2B2"/>
              </a:buClr>
              <a:buSzPct val="100000"/>
            </a:pPr>
            <a:r>
              <a:rPr lang="en-GB" b="1">
                <a:cs typeface="Arial" charset="0"/>
              </a:rPr>
              <a:t>No inventory so far </a:t>
            </a:r>
            <a:r>
              <a:rPr lang="en-GB" b="1">
                <a:cs typeface="Arial" charset="0"/>
                <a:sym typeface="Wingdings" pitchFamily="2" charset="2"/>
              </a:rPr>
              <a:t> estimates</a:t>
            </a:r>
          </a:p>
        </p:txBody>
      </p:sp>
      <p:grpSp>
        <p:nvGrpSpPr>
          <p:cNvPr id="10246" name="Gruppieren 10"/>
          <p:cNvGrpSpPr>
            <a:grpSpLocks/>
          </p:cNvGrpSpPr>
          <p:nvPr/>
        </p:nvGrpSpPr>
        <p:grpSpPr bwMode="auto">
          <a:xfrm>
            <a:off x="5003800" y="1844675"/>
            <a:ext cx="3455988" cy="2520950"/>
            <a:chOff x="5220072" y="1700808"/>
            <a:chExt cx="2952328" cy="2520280"/>
          </a:xfrm>
        </p:grpSpPr>
        <p:sp>
          <p:nvSpPr>
            <p:cNvPr id="9" name="Rechteck 8"/>
            <p:cNvSpPr/>
            <p:nvPr/>
          </p:nvSpPr>
          <p:spPr>
            <a:xfrm>
              <a:off x="5220072" y="1700808"/>
              <a:ext cx="2952328" cy="50469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de-DE" dirty="0">
                  <a:latin typeface="VAGRounded BT" pitchFamily="34" charset="0"/>
                </a:rPr>
                <a:t>Products</a:t>
              </a:r>
            </a:p>
          </p:txBody>
        </p:sp>
        <p:sp>
          <p:nvSpPr>
            <p:cNvPr id="10" name="Rechteck 9"/>
            <p:cNvSpPr/>
            <p:nvPr/>
          </p:nvSpPr>
          <p:spPr>
            <a:xfrm>
              <a:off x="5220072" y="2205499"/>
              <a:ext cx="2952328" cy="201558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de-DE" dirty="0">
                  <a:solidFill>
                    <a:schemeClr val="tx1"/>
                  </a:solidFill>
                  <a:latin typeface="VAGRounded BT" pitchFamily="34" charset="0"/>
                </a:rPr>
                <a:t>Demand: 837 t</a:t>
              </a:r>
            </a:p>
            <a:p>
              <a:pPr>
                <a:defRPr/>
              </a:pPr>
              <a:r>
                <a:rPr lang="de-DE" dirty="0">
                  <a:solidFill>
                    <a:schemeClr val="tx1"/>
                  </a:solidFill>
                  <a:latin typeface="VAGRounded BT" pitchFamily="34" charset="0"/>
                </a:rPr>
                <a:t>-Part </a:t>
              </a:r>
              <a:r>
                <a:rPr lang="de-DE" dirty="0" err="1">
                  <a:solidFill>
                    <a:schemeClr val="tx1"/>
                  </a:solidFill>
                  <a:latin typeface="VAGRounded BT" pitchFamily="34" charset="0"/>
                </a:rPr>
                <a:t>exported</a:t>
              </a:r>
              <a:endParaRPr lang="de-DE" dirty="0">
                <a:solidFill>
                  <a:schemeClr val="tx1"/>
                </a:solidFill>
                <a:latin typeface="VAGRounded BT" pitchFamily="34" charset="0"/>
              </a:endParaRPr>
            </a:p>
            <a:p>
              <a:pPr>
                <a:defRPr/>
              </a:pPr>
              <a:r>
                <a:rPr lang="de-DE" dirty="0">
                  <a:solidFill>
                    <a:schemeClr val="tx1"/>
                  </a:solidFill>
                  <a:latin typeface="VAGRounded BT" pitchFamily="34" charset="0"/>
                </a:rPr>
                <a:t>-Part: </a:t>
              </a:r>
              <a:r>
                <a:rPr lang="de-DE" dirty="0" err="1">
                  <a:solidFill>
                    <a:schemeClr val="tx1"/>
                  </a:solidFill>
                  <a:latin typeface="VAGRounded BT" pitchFamily="34" charset="0"/>
                </a:rPr>
                <a:t>release</a:t>
              </a:r>
              <a:r>
                <a:rPr lang="de-DE" dirty="0">
                  <a:solidFill>
                    <a:schemeClr val="tx1"/>
                  </a:solidFill>
                  <a:latin typeface="VAGRounded BT" pitchFamily="34" charset="0"/>
                </a:rPr>
                <a:t> </a:t>
              </a:r>
              <a:r>
                <a:rPr lang="de-DE" dirty="0" err="1">
                  <a:solidFill>
                    <a:schemeClr val="tx1"/>
                  </a:solidFill>
                  <a:latin typeface="VAGRounded BT" pitchFamily="34" charset="0"/>
                </a:rPr>
                <a:t>to</a:t>
              </a:r>
              <a:r>
                <a:rPr lang="de-DE" dirty="0">
                  <a:solidFill>
                    <a:schemeClr val="tx1"/>
                  </a:solidFill>
                  <a:latin typeface="VAGRounded BT" pitchFamily="34" charset="0"/>
                </a:rPr>
                <a:t> </a:t>
              </a:r>
              <a:r>
                <a:rPr lang="de-DE" dirty="0" err="1">
                  <a:solidFill>
                    <a:schemeClr val="tx1"/>
                  </a:solidFill>
                  <a:latin typeface="VAGRounded BT" pitchFamily="34" charset="0"/>
                </a:rPr>
                <a:t>air</a:t>
              </a:r>
              <a:endParaRPr lang="de-DE" dirty="0">
                <a:solidFill>
                  <a:schemeClr val="tx1"/>
                </a:solidFill>
                <a:latin typeface="VAGRounded BT" pitchFamily="34" charset="0"/>
              </a:endParaRPr>
            </a:p>
            <a:p>
              <a:pPr>
                <a:defRPr/>
              </a:pPr>
              <a:r>
                <a:rPr lang="de-DE" dirty="0">
                  <a:solidFill>
                    <a:schemeClr val="tx1"/>
                  </a:solidFill>
                  <a:latin typeface="VAGRounded BT" pitchFamily="34" charset="0"/>
                  <a:sym typeface="Wingdings" pitchFamily="2" charset="2"/>
                </a:rPr>
                <a:t>-Part </a:t>
              </a:r>
              <a:r>
                <a:rPr lang="de-DE" dirty="0" err="1">
                  <a:solidFill>
                    <a:schemeClr val="tx1"/>
                  </a:solidFill>
                  <a:latin typeface="VAGRounded BT" pitchFamily="34" charset="0"/>
                  <a:sym typeface="Wingdings" pitchFamily="2" charset="2"/>
                </a:rPr>
                <a:t>re-imported</a:t>
              </a:r>
              <a:r>
                <a:rPr lang="de-DE" dirty="0">
                  <a:solidFill>
                    <a:schemeClr val="tx1"/>
                  </a:solidFill>
                  <a:latin typeface="VAGRounded BT" pitchFamily="34" charset="0"/>
                  <a:sym typeface="Wingdings" pitchFamily="2" charset="2"/>
                </a:rPr>
                <a:t> </a:t>
              </a:r>
              <a:r>
                <a:rPr lang="de-DE" dirty="0" err="1">
                  <a:solidFill>
                    <a:schemeClr val="tx1"/>
                  </a:solidFill>
                  <a:latin typeface="VAGRounded BT" pitchFamily="34" charset="0"/>
                  <a:sym typeface="Wingdings" pitchFamily="2" charset="2"/>
                </a:rPr>
                <a:t>as</a:t>
              </a:r>
              <a:r>
                <a:rPr lang="de-DE" dirty="0">
                  <a:solidFill>
                    <a:schemeClr val="tx1"/>
                  </a:solidFill>
                  <a:latin typeface="VAGRounded BT" pitchFamily="34" charset="0"/>
                  <a:sym typeface="Wingdings" pitchFamily="2" charset="2"/>
                </a:rPr>
                <a:t> </a:t>
              </a:r>
              <a:r>
                <a:rPr lang="de-DE" dirty="0" err="1">
                  <a:solidFill>
                    <a:schemeClr val="tx1"/>
                  </a:solidFill>
                  <a:latin typeface="VAGRounded BT" pitchFamily="34" charset="0"/>
                  <a:sym typeface="Wingdings" pitchFamily="2" charset="2"/>
                </a:rPr>
                <a:t>waste</a:t>
              </a:r>
              <a:endParaRPr lang="de-DE" dirty="0">
                <a:solidFill>
                  <a:schemeClr val="tx1"/>
                </a:solidFill>
                <a:latin typeface="VAGRounded BT" pitchFamily="34" charset="0"/>
                <a:sym typeface="Wingdings" pitchFamily="2" charset="2"/>
              </a:endParaRPr>
            </a:p>
            <a:p>
              <a:pPr>
                <a:buFontTx/>
                <a:buChar char="-"/>
                <a:defRPr/>
              </a:pPr>
              <a:r>
                <a:rPr lang="de-DE" dirty="0">
                  <a:solidFill>
                    <a:schemeClr val="tx1"/>
                  </a:solidFill>
                  <a:latin typeface="VAGRounded BT" pitchFamily="34" charset="0"/>
                </a:rPr>
                <a:t>Part </a:t>
              </a:r>
              <a:r>
                <a:rPr lang="de-DE" dirty="0" err="1">
                  <a:solidFill>
                    <a:schemeClr val="tx1"/>
                  </a:solidFill>
                  <a:latin typeface="VAGRounded BT" pitchFamily="34" charset="0"/>
                </a:rPr>
                <a:t>exportes</a:t>
              </a:r>
              <a:r>
                <a:rPr lang="de-DE" dirty="0">
                  <a:solidFill>
                    <a:schemeClr val="tx1"/>
                  </a:solidFill>
                  <a:latin typeface="VAGRounded BT" pitchFamily="34" charset="0"/>
                </a:rPr>
                <a:t> </a:t>
              </a:r>
              <a:r>
                <a:rPr lang="de-DE" dirty="0" err="1">
                  <a:solidFill>
                    <a:schemeClr val="tx1"/>
                  </a:solidFill>
                  <a:latin typeface="VAGRounded BT" pitchFamily="34" charset="0"/>
                </a:rPr>
                <a:t>as</a:t>
              </a:r>
              <a:r>
                <a:rPr lang="de-DE" dirty="0">
                  <a:solidFill>
                    <a:schemeClr val="tx1"/>
                  </a:solidFill>
                  <a:latin typeface="VAGRounded BT" pitchFamily="34" charset="0"/>
                </a:rPr>
                <a:t> </a:t>
              </a:r>
              <a:r>
                <a:rPr lang="de-DE" dirty="0" err="1">
                  <a:solidFill>
                    <a:schemeClr val="tx1"/>
                  </a:solidFill>
                  <a:latin typeface="VAGRounded BT" pitchFamily="34" charset="0"/>
                </a:rPr>
                <a:t>waste</a:t>
              </a:r>
              <a:endParaRPr lang="de-DE" dirty="0">
                <a:solidFill>
                  <a:schemeClr val="tx1"/>
                </a:solidFill>
                <a:latin typeface="VAGRounded BT" pitchFamily="34" charset="0"/>
              </a:endParaRPr>
            </a:p>
            <a:p>
              <a:pPr>
                <a:buFontTx/>
                <a:buChar char="-"/>
                <a:defRPr/>
              </a:pPr>
              <a:r>
                <a:rPr lang="de-DE" dirty="0">
                  <a:solidFill>
                    <a:schemeClr val="tx1"/>
                  </a:solidFill>
                  <a:latin typeface="VAGRounded BT" pitchFamily="34" charset="0"/>
                </a:rPr>
                <a:t>3% </a:t>
              </a:r>
              <a:r>
                <a:rPr lang="de-DE" dirty="0" err="1">
                  <a:solidFill>
                    <a:schemeClr val="tx1"/>
                  </a:solidFill>
                  <a:latin typeface="VAGRounded BT" pitchFamily="34" charset="0"/>
                </a:rPr>
                <a:t>recycling</a:t>
              </a:r>
              <a:endParaRPr lang="de-DE" dirty="0">
                <a:solidFill>
                  <a:schemeClr val="tx1"/>
                </a:solidFill>
                <a:latin typeface="VAGRounded BT" pitchFamily="34" charset="0"/>
              </a:endParaRPr>
            </a:p>
          </p:txBody>
        </p:sp>
      </p:grpSp>
      <p:grpSp>
        <p:nvGrpSpPr>
          <p:cNvPr id="10247" name="Gruppieren 11"/>
          <p:cNvGrpSpPr>
            <a:grpSpLocks/>
          </p:cNvGrpSpPr>
          <p:nvPr/>
        </p:nvGrpSpPr>
        <p:grpSpPr bwMode="auto">
          <a:xfrm>
            <a:off x="900113" y="1844675"/>
            <a:ext cx="3455987" cy="2520950"/>
            <a:chOff x="5220072" y="1700808"/>
            <a:chExt cx="2952328" cy="2520280"/>
          </a:xfrm>
        </p:grpSpPr>
        <p:sp>
          <p:nvSpPr>
            <p:cNvPr id="13" name="Rechteck 12"/>
            <p:cNvSpPr/>
            <p:nvPr/>
          </p:nvSpPr>
          <p:spPr>
            <a:xfrm>
              <a:off x="5220072" y="1700808"/>
              <a:ext cx="2952328" cy="50469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de-DE" dirty="0" err="1">
                  <a:latin typeface="VAGRounded BT" pitchFamily="34" charset="0"/>
                </a:rPr>
                <a:t>Processes</a:t>
              </a:r>
              <a:endParaRPr lang="de-DE" dirty="0">
                <a:latin typeface="VAGRounded BT" pitchFamily="34" charset="0"/>
              </a:endParaRPr>
            </a:p>
          </p:txBody>
        </p:sp>
        <p:sp>
          <p:nvSpPr>
            <p:cNvPr id="14" name="Rechteck 13"/>
            <p:cNvSpPr/>
            <p:nvPr/>
          </p:nvSpPr>
          <p:spPr>
            <a:xfrm>
              <a:off x="5220072" y="2205499"/>
              <a:ext cx="2952328" cy="201558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de-DE" dirty="0">
                  <a:solidFill>
                    <a:schemeClr val="tx1"/>
                  </a:solidFill>
                  <a:latin typeface="VAGRounded BT" pitchFamily="34" charset="0"/>
                </a:rPr>
                <a:t>Demand: &gt; 1400 t</a:t>
              </a:r>
            </a:p>
            <a:p>
              <a:pPr>
                <a:defRPr/>
              </a:pPr>
              <a:r>
                <a:rPr lang="de-DE" dirty="0">
                  <a:solidFill>
                    <a:schemeClr val="tx1"/>
                  </a:solidFill>
                  <a:latin typeface="VAGRounded BT" pitchFamily="34" charset="0"/>
                </a:rPr>
                <a:t>-VCM: 1000 t, 15% </a:t>
              </a:r>
              <a:r>
                <a:rPr lang="de-DE" dirty="0" err="1">
                  <a:solidFill>
                    <a:schemeClr val="tx1"/>
                  </a:solidFill>
                  <a:latin typeface="VAGRounded BT" pitchFamily="34" charset="0"/>
                </a:rPr>
                <a:t>waste</a:t>
              </a:r>
              <a:r>
                <a:rPr lang="de-DE" dirty="0">
                  <a:solidFill>
                    <a:schemeClr val="tx1"/>
                  </a:solidFill>
                  <a:latin typeface="VAGRounded BT" pitchFamily="34" charset="0"/>
                </a:rPr>
                <a:t>?</a:t>
              </a:r>
            </a:p>
            <a:p>
              <a:pPr>
                <a:defRPr/>
              </a:pPr>
              <a:r>
                <a:rPr lang="de-DE" dirty="0">
                  <a:solidFill>
                    <a:schemeClr val="tx1"/>
                  </a:solidFill>
                  <a:latin typeface="VAGRounded BT" pitchFamily="34" charset="0"/>
                </a:rPr>
                <a:t>-Chlor-</a:t>
              </a:r>
              <a:r>
                <a:rPr lang="de-DE" dirty="0" err="1">
                  <a:solidFill>
                    <a:schemeClr val="tx1"/>
                  </a:solidFill>
                  <a:latin typeface="VAGRounded BT" pitchFamily="34" charset="0"/>
                </a:rPr>
                <a:t>alkali</a:t>
              </a:r>
              <a:r>
                <a:rPr lang="de-DE" dirty="0">
                  <a:solidFill>
                    <a:schemeClr val="tx1"/>
                  </a:solidFill>
                  <a:latin typeface="VAGRounded BT" pitchFamily="34" charset="0"/>
                </a:rPr>
                <a:t> 20-30 t </a:t>
              </a:r>
              <a:r>
                <a:rPr lang="de-DE" dirty="0" err="1">
                  <a:solidFill>
                    <a:schemeClr val="tx1"/>
                  </a:solidFill>
                  <a:latin typeface="VAGRounded BT" pitchFamily="34" charset="0"/>
                </a:rPr>
                <a:t>waste</a:t>
              </a:r>
              <a:endParaRPr lang="de-DE" dirty="0">
                <a:solidFill>
                  <a:schemeClr val="tx1"/>
                </a:solidFill>
                <a:latin typeface="VAGRounded BT" pitchFamily="34" charset="0"/>
              </a:endParaRPr>
            </a:p>
            <a:p>
              <a:pPr>
                <a:defRPr/>
              </a:pPr>
              <a:r>
                <a:rPr lang="de-DE" dirty="0">
                  <a:solidFill>
                    <a:schemeClr val="tx1"/>
                  </a:solidFill>
                  <a:latin typeface="VAGRounded BT" pitchFamily="34" charset="0"/>
                </a:rPr>
                <a:t>- ASM: 380 t: 2/3 </a:t>
              </a:r>
              <a:r>
                <a:rPr lang="de-DE" dirty="0" err="1">
                  <a:solidFill>
                    <a:schemeClr val="tx1"/>
                  </a:solidFill>
                  <a:latin typeface="VAGRounded BT" pitchFamily="34" charset="0"/>
                </a:rPr>
                <a:t>sediments</a:t>
              </a:r>
              <a:r>
                <a:rPr lang="de-DE" dirty="0">
                  <a:solidFill>
                    <a:schemeClr val="tx1"/>
                  </a:solidFill>
                  <a:latin typeface="VAGRounded BT" pitchFamily="34" charset="0"/>
                </a:rPr>
                <a:t>/</a:t>
              </a:r>
              <a:r>
                <a:rPr lang="de-DE" dirty="0" err="1">
                  <a:solidFill>
                    <a:schemeClr val="tx1"/>
                  </a:solidFill>
                  <a:latin typeface="VAGRounded BT" pitchFamily="34" charset="0"/>
                </a:rPr>
                <a:t>tailings</a:t>
              </a:r>
              <a:endParaRPr lang="de-DE" dirty="0">
                <a:solidFill>
                  <a:schemeClr val="tx1"/>
                </a:solidFill>
                <a:latin typeface="VAGRounded BT" pitchFamily="34" charset="0"/>
              </a:endParaRPr>
            </a:p>
          </p:txBody>
        </p:sp>
      </p:grpSp>
      <p:grpSp>
        <p:nvGrpSpPr>
          <p:cNvPr id="10248" name="Gruppieren 14"/>
          <p:cNvGrpSpPr>
            <a:grpSpLocks/>
          </p:cNvGrpSpPr>
          <p:nvPr/>
        </p:nvGrpSpPr>
        <p:grpSpPr bwMode="auto">
          <a:xfrm>
            <a:off x="2916238" y="4724400"/>
            <a:ext cx="3455987" cy="1512888"/>
            <a:chOff x="5220072" y="1700808"/>
            <a:chExt cx="2952328" cy="1764196"/>
          </a:xfrm>
        </p:grpSpPr>
        <p:sp>
          <p:nvSpPr>
            <p:cNvPr id="16" name="Rechteck 15"/>
            <p:cNvSpPr/>
            <p:nvPr/>
          </p:nvSpPr>
          <p:spPr>
            <a:xfrm>
              <a:off x="5220072" y="1700808"/>
              <a:ext cx="2952328" cy="50352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de-DE" dirty="0" err="1">
                  <a:latin typeface="VAGRounded BT" pitchFamily="34" charset="0"/>
                </a:rPr>
                <a:t>By-product</a:t>
              </a:r>
              <a:endParaRPr lang="de-DE" dirty="0">
                <a:latin typeface="VAGRounded BT" pitchFamily="34" charset="0"/>
              </a:endParaRPr>
            </a:p>
          </p:txBody>
        </p:sp>
        <p:sp>
          <p:nvSpPr>
            <p:cNvPr id="17" name="Rechteck 16"/>
            <p:cNvSpPr/>
            <p:nvPr/>
          </p:nvSpPr>
          <p:spPr>
            <a:xfrm>
              <a:off x="5220072" y="2204335"/>
              <a:ext cx="2952328" cy="126066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de-DE" dirty="0" err="1">
                  <a:solidFill>
                    <a:schemeClr val="tx1"/>
                  </a:solidFill>
                  <a:latin typeface="VAGRounded BT" pitchFamily="34" charset="0"/>
                </a:rPr>
                <a:t>Hg</a:t>
              </a:r>
              <a:r>
                <a:rPr lang="de-DE" dirty="0">
                  <a:solidFill>
                    <a:schemeClr val="tx1"/>
                  </a:solidFill>
                  <a:latin typeface="VAGRounded BT" pitchFamily="34" charset="0"/>
                </a:rPr>
                <a:t> in Zink &gt; 500t: </a:t>
              </a:r>
              <a:r>
                <a:rPr lang="de-DE" dirty="0" err="1">
                  <a:solidFill>
                    <a:schemeClr val="tx1"/>
                  </a:solidFill>
                  <a:latin typeface="VAGRounded BT" pitchFamily="34" charset="0"/>
                </a:rPr>
                <a:t>only</a:t>
              </a:r>
              <a:r>
                <a:rPr lang="de-DE" dirty="0">
                  <a:solidFill>
                    <a:schemeClr val="tx1"/>
                  </a:solidFill>
                  <a:latin typeface="VAGRounded BT" pitchFamily="34" charset="0"/>
                </a:rPr>
                <a:t> </a:t>
              </a:r>
              <a:r>
                <a:rPr lang="de-DE" dirty="0" err="1">
                  <a:solidFill>
                    <a:schemeClr val="tx1"/>
                  </a:solidFill>
                  <a:latin typeface="VAGRounded BT" pitchFamily="34" charset="0"/>
                </a:rPr>
                <a:t>air</a:t>
              </a:r>
              <a:r>
                <a:rPr lang="de-DE" dirty="0">
                  <a:solidFill>
                    <a:schemeClr val="tx1"/>
                  </a:solidFill>
                  <a:latin typeface="VAGRounded BT" pitchFamily="34" charset="0"/>
                </a:rPr>
                <a:t>?</a:t>
              </a:r>
            </a:p>
            <a:p>
              <a:pPr>
                <a:defRPr/>
              </a:pPr>
              <a:r>
                <a:rPr lang="de-DE" dirty="0" err="1">
                  <a:solidFill>
                    <a:schemeClr val="tx1"/>
                  </a:solidFill>
                  <a:latin typeface="VAGRounded BT" pitchFamily="34" charset="0"/>
                </a:rPr>
                <a:t>Hg</a:t>
              </a:r>
              <a:r>
                <a:rPr lang="de-DE" dirty="0">
                  <a:solidFill>
                    <a:schemeClr val="tx1"/>
                  </a:solidFill>
                  <a:latin typeface="VAGRounded BT" pitchFamily="34" charset="0"/>
                </a:rPr>
                <a:t> in Gold </a:t>
              </a:r>
              <a:r>
                <a:rPr lang="de-DE" dirty="0">
                  <a:solidFill>
                    <a:schemeClr val="tx1"/>
                  </a:solidFill>
                  <a:latin typeface="VAGRounded BT" pitchFamily="34" charset="0"/>
                  <a:sym typeface="Wingdings" pitchFamily="2" charset="2"/>
                </a:rPr>
                <a:t> </a:t>
              </a:r>
              <a:r>
                <a:rPr lang="de-DE" dirty="0" err="1">
                  <a:solidFill>
                    <a:schemeClr val="tx1"/>
                  </a:solidFill>
                  <a:latin typeface="VAGRounded BT" pitchFamily="34" charset="0"/>
                  <a:sym typeface="Wingdings" pitchFamily="2" charset="2"/>
                </a:rPr>
                <a:t>Tailings</a:t>
              </a:r>
              <a:r>
                <a:rPr lang="de-DE" dirty="0">
                  <a:solidFill>
                    <a:schemeClr val="tx1"/>
                  </a:solidFill>
                  <a:latin typeface="VAGRounded BT" pitchFamily="34" charset="0"/>
                  <a:sym typeface="Wingdings" pitchFamily="2" charset="2"/>
                </a:rPr>
                <a:t>?</a:t>
              </a:r>
            </a:p>
            <a:p>
              <a:pPr>
                <a:defRPr/>
              </a:pPr>
              <a:r>
                <a:rPr lang="de-DE" dirty="0">
                  <a:solidFill>
                    <a:schemeClr val="tx1"/>
                  </a:solidFill>
                  <a:latin typeface="VAGRounded BT" pitchFamily="34" charset="0"/>
                  <a:sym typeface="Wingdings" pitchFamily="2" charset="2"/>
                </a:rPr>
                <a:t>Natural gas  </a:t>
              </a:r>
              <a:r>
                <a:rPr lang="de-DE" dirty="0" err="1">
                  <a:solidFill>
                    <a:schemeClr val="tx1"/>
                  </a:solidFill>
                  <a:latin typeface="VAGRounded BT" pitchFamily="34" charset="0"/>
                  <a:sym typeface="Wingdings" pitchFamily="2" charset="2"/>
                </a:rPr>
                <a:t>partly</a:t>
              </a:r>
              <a:r>
                <a:rPr lang="de-DE" dirty="0">
                  <a:solidFill>
                    <a:schemeClr val="tx1"/>
                  </a:solidFill>
                  <a:latin typeface="VAGRounded BT" pitchFamily="34" charset="0"/>
                  <a:sym typeface="Wingdings" pitchFamily="2" charset="2"/>
                </a:rPr>
                <a:t> </a:t>
              </a:r>
              <a:r>
                <a:rPr lang="de-DE" dirty="0" err="1">
                  <a:solidFill>
                    <a:schemeClr val="tx1"/>
                  </a:solidFill>
                  <a:latin typeface="VAGRounded BT" pitchFamily="34" charset="0"/>
                  <a:sym typeface="Wingdings" pitchFamily="2" charset="2"/>
                </a:rPr>
                <a:t>exported</a:t>
              </a:r>
              <a:r>
                <a:rPr lang="de-DE" dirty="0">
                  <a:solidFill>
                    <a:schemeClr val="tx1"/>
                  </a:solidFill>
                  <a:latin typeface="VAGRounded BT" pitchFamily="34" charset="0"/>
                </a:rPr>
                <a:t>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929362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AAEDA9-FBEC-427F-BC74-45B675680EB4}" type="slidenum">
              <a:rPr lang="de-DE" smtClean="0"/>
              <a:pPr>
                <a:defRPr/>
              </a:pPr>
              <a:t>26</a:t>
            </a:fld>
            <a:endParaRPr lang="de-DE" dirty="0"/>
          </a:p>
        </p:txBody>
      </p:sp>
      <p:sp>
        <p:nvSpPr>
          <p:cNvPr id="4" name="Titel 1"/>
          <p:cNvSpPr txBox="1">
            <a:spLocks/>
          </p:cNvSpPr>
          <p:nvPr/>
        </p:nvSpPr>
        <p:spPr bwMode="auto">
          <a:xfrm>
            <a:off x="244475" y="581025"/>
            <a:ext cx="8359775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sz="2400" dirty="0" smtClean="0">
                <a:latin typeface="VAGRounded BT" pitchFamily="34" charset="0"/>
                <a:cs typeface="Arial" charset="0"/>
              </a:rPr>
              <a:t>Conclusions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67544" y="1484784"/>
            <a:ext cx="777686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20700" indent="-342900" eaLnBrk="1" hangingPunct="1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en-GB" sz="2400" dirty="0">
                <a:latin typeface="VAGRounded BT" pitchFamily="34" charset="0"/>
              </a:rPr>
              <a:t>Regional mercury surplus probably only after </a:t>
            </a:r>
            <a:r>
              <a:rPr lang="en-GB" sz="2400" dirty="0" smtClean="0">
                <a:latin typeface="VAGRounded BT" pitchFamily="34" charset="0"/>
              </a:rPr>
              <a:t>2020</a:t>
            </a:r>
            <a:endParaRPr lang="en-GB" sz="2400" dirty="0">
              <a:latin typeface="VAGRounded BT" pitchFamily="34" charset="0"/>
            </a:endParaRPr>
          </a:p>
          <a:p>
            <a:pPr marL="520700" indent="-342900" eaLnBrk="1" hangingPunct="1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en-GB" sz="2400" dirty="0" smtClean="0">
                <a:latin typeface="VAGRounded BT" pitchFamily="34" charset="0"/>
              </a:rPr>
              <a:t>National net surpluses </a:t>
            </a:r>
            <a:r>
              <a:rPr lang="en-GB" sz="2400" dirty="0">
                <a:latin typeface="VAGRounded BT" pitchFamily="34" charset="0"/>
              </a:rPr>
              <a:t>may occur </a:t>
            </a:r>
            <a:r>
              <a:rPr lang="en-GB" sz="2400" dirty="0" smtClean="0">
                <a:latin typeface="VAGRounded BT" pitchFamily="34" charset="0"/>
              </a:rPr>
              <a:t>sooner</a:t>
            </a:r>
          </a:p>
          <a:p>
            <a:pPr marL="520700" indent="-342900" eaLnBrk="1" hangingPunct="1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en-GB" sz="2400" dirty="0" smtClean="0">
                <a:latin typeface="VAGRounded BT" pitchFamily="34" charset="0"/>
              </a:rPr>
              <a:t>National legal surpluses already exist in many countries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37184760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AAEDA9-FBEC-427F-BC74-45B675680EB4}" type="slidenum">
              <a:rPr lang="de-DE" smtClean="0"/>
              <a:pPr>
                <a:defRPr/>
              </a:pPr>
              <a:t>27</a:t>
            </a:fld>
            <a:endParaRPr lang="de-DE" dirty="0"/>
          </a:p>
        </p:txBody>
      </p:sp>
      <p:sp>
        <p:nvSpPr>
          <p:cNvPr id="4" name="Titel 1"/>
          <p:cNvSpPr txBox="1">
            <a:spLocks/>
          </p:cNvSpPr>
          <p:nvPr/>
        </p:nvSpPr>
        <p:spPr bwMode="auto">
          <a:xfrm>
            <a:off x="244475" y="581025"/>
            <a:ext cx="8359775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sz="2400" dirty="0" smtClean="0">
                <a:latin typeface="VAGRounded BT" pitchFamily="34" charset="0"/>
                <a:cs typeface="Arial" charset="0"/>
              </a:rPr>
              <a:t>Additional slides</a:t>
            </a:r>
            <a:endParaRPr lang="en-GB" sz="2400" dirty="0" smtClean="0">
              <a:latin typeface="VAGRounded BT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19144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ußzeilenplatzhalter 1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de-DE" smtClean="0"/>
          </a:p>
        </p:txBody>
      </p:sp>
      <p:sp>
        <p:nvSpPr>
          <p:cNvPr id="8195" name="Foliennummernplatzhalt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441B1853-2C92-4C7A-A443-28388E52AA8D}" type="slidenum">
              <a:rPr lang="de-DE" smtClean="0">
                <a:cs typeface="Arial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de-DE" smtClean="0">
              <a:cs typeface="Arial" charset="0"/>
            </a:endParaRPr>
          </a:p>
        </p:txBody>
      </p:sp>
      <p:pic>
        <p:nvPicPr>
          <p:cNvPr id="8196" name="Grafik 3" descr="Concorde 2009 Asi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476375"/>
            <a:ext cx="8715375" cy="538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Titel 1"/>
          <p:cNvSpPr txBox="1">
            <a:spLocks/>
          </p:cNvSpPr>
          <p:nvPr/>
        </p:nvSpPr>
        <p:spPr bwMode="auto">
          <a:xfrm>
            <a:off x="244475" y="581025"/>
            <a:ext cx="8359775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sz="2400" b="1">
                <a:latin typeface="VAGRounded BT" pitchFamily="34" charset="0"/>
                <a:cs typeface="Arial" charset="0"/>
              </a:rPr>
              <a:t>Mercury surplus: Base scenario</a:t>
            </a:r>
          </a:p>
        </p:txBody>
      </p:sp>
      <p:sp>
        <p:nvSpPr>
          <p:cNvPr id="8198" name="Text Box 7"/>
          <p:cNvSpPr txBox="1">
            <a:spLocks noChangeArrowheads="1"/>
          </p:cNvSpPr>
          <p:nvPr/>
        </p:nvSpPr>
        <p:spPr bwMode="auto">
          <a:xfrm>
            <a:off x="2339975" y="4410075"/>
            <a:ext cx="588645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b="1"/>
              <a:t>Main assumptions: </a:t>
            </a:r>
            <a:br>
              <a:rPr lang="de-DE" b="1"/>
            </a:br>
            <a:r>
              <a:rPr lang="de-DE" b="1"/>
              <a:t>- Hg based VCM production decreases after 2015</a:t>
            </a:r>
            <a:br>
              <a:rPr lang="de-DE" b="1"/>
            </a:br>
            <a:r>
              <a:rPr lang="de-DE" b="1"/>
              <a:t>- strongly increased Hg recovery from zinc smelting </a:t>
            </a:r>
            <a:br>
              <a:rPr lang="de-DE" b="1"/>
            </a:br>
            <a:r>
              <a:rPr lang="de-DE" b="1"/>
              <a:t>until 2015</a:t>
            </a:r>
          </a:p>
        </p:txBody>
      </p:sp>
    </p:spTree>
    <p:extLst>
      <p:ext uri="{BB962C8B-B14F-4D97-AF65-F5344CB8AC3E}">
        <p14:creationId xmlns:p14="http://schemas.microsoft.com/office/powerpoint/2010/main" val="26666860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Fußzeilenplatzhalter 1"/>
          <p:cNvSpPr txBox="1">
            <a:spLocks noGrp="1"/>
          </p:cNvSpPr>
          <p:nvPr/>
        </p:nvSpPr>
        <p:spPr bwMode="auto">
          <a:xfrm>
            <a:off x="250825" y="6626225"/>
            <a:ext cx="5754688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de-DE" sz="1000"/>
          </a:p>
        </p:txBody>
      </p:sp>
      <p:sp>
        <p:nvSpPr>
          <p:cNvPr id="9219" name="Foliennummernplatzhalter 2"/>
          <p:cNvSpPr txBox="1">
            <a:spLocks noGrp="1"/>
          </p:cNvSpPr>
          <p:nvPr/>
        </p:nvSpPr>
        <p:spPr bwMode="auto">
          <a:xfrm>
            <a:off x="8261350" y="6626225"/>
            <a:ext cx="627063" cy="17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78647A4D-6E7B-446E-84D4-01CAFE27D256}" type="slidenum">
              <a:rPr lang="de-DE" sz="1000">
                <a:cs typeface="Arial" charset="0"/>
              </a:rPr>
              <a:pPr algn="r" eaLnBrk="1" hangingPunct="1"/>
              <a:t>29</a:t>
            </a:fld>
            <a:endParaRPr lang="de-DE" sz="1000">
              <a:cs typeface="Arial" charset="0"/>
            </a:endParaRPr>
          </a:p>
        </p:txBody>
      </p:sp>
      <p:pic>
        <p:nvPicPr>
          <p:cNvPr id="9220" name="Grafik 3" descr="Concorde 2009 Asi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476375"/>
            <a:ext cx="8715375" cy="267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Titel 1"/>
          <p:cNvSpPr txBox="1">
            <a:spLocks/>
          </p:cNvSpPr>
          <p:nvPr/>
        </p:nvSpPr>
        <p:spPr bwMode="auto">
          <a:xfrm>
            <a:off x="244475" y="581025"/>
            <a:ext cx="8359775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sz="2400" b="1">
                <a:latin typeface="VAGRounded BT" pitchFamily="34" charset="0"/>
                <a:cs typeface="Arial" charset="0"/>
              </a:rPr>
              <a:t>Mercury surplus: Base scenario and </a:t>
            </a:r>
            <a:br>
              <a:rPr lang="en-GB" sz="2400" b="1">
                <a:latin typeface="VAGRounded BT" pitchFamily="34" charset="0"/>
                <a:cs typeface="Arial" charset="0"/>
              </a:rPr>
            </a:br>
            <a:r>
              <a:rPr lang="en-GB" sz="2400" b="1">
                <a:latin typeface="VAGRounded BT" pitchFamily="34" charset="0"/>
                <a:cs typeface="Arial" charset="0"/>
              </a:rPr>
              <a:t>‘reduced supply to ASM’ scenario</a:t>
            </a:r>
          </a:p>
        </p:txBody>
      </p:sp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3" y="4119563"/>
            <a:ext cx="8970962" cy="249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5003800" y="5661025"/>
            <a:ext cx="30972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de-DE"/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7092950" y="5805488"/>
            <a:ext cx="93503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>
                <a:latin typeface="VAGRounded BT" pitchFamily="34" charset="0"/>
              </a:rPr>
              <a:t>7,500 t</a:t>
            </a:r>
          </a:p>
        </p:txBody>
      </p:sp>
      <p:sp>
        <p:nvSpPr>
          <p:cNvPr id="9225" name="Line 9"/>
          <p:cNvSpPr>
            <a:spLocks noChangeShapeType="1"/>
          </p:cNvSpPr>
          <p:nvPr/>
        </p:nvSpPr>
        <p:spPr bwMode="auto">
          <a:xfrm>
            <a:off x="4427538" y="5157788"/>
            <a:ext cx="0" cy="1008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9226" name="Line 10"/>
          <p:cNvSpPr>
            <a:spLocks noChangeShapeType="1"/>
          </p:cNvSpPr>
          <p:nvPr/>
        </p:nvSpPr>
        <p:spPr bwMode="auto">
          <a:xfrm>
            <a:off x="4427538" y="5805488"/>
            <a:ext cx="36734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9227" name="Text Box 12"/>
          <p:cNvSpPr txBox="1">
            <a:spLocks noChangeArrowheads="1"/>
          </p:cNvSpPr>
          <p:nvPr/>
        </p:nvSpPr>
        <p:spPr bwMode="auto">
          <a:xfrm>
            <a:off x="7451725" y="3141663"/>
            <a:ext cx="93503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>
                <a:latin typeface="VAGRounded BT" pitchFamily="34" charset="0"/>
              </a:rPr>
              <a:t>5,500 t</a:t>
            </a:r>
          </a:p>
        </p:txBody>
      </p:sp>
      <p:sp>
        <p:nvSpPr>
          <p:cNvPr id="9228" name="Line 13"/>
          <p:cNvSpPr>
            <a:spLocks noChangeShapeType="1"/>
          </p:cNvSpPr>
          <p:nvPr/>
        </p:nvSpPr>
        <p:spPr bwMode="auto">
          <a:xfrm>
            <a:off x="4787900" y="2493963"/>
            <a:ext cx="0" cy="1008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9229" name="Line 14"/>
          <p:cNvSpPr>
            <a:spLocks noChangeShapeType="1"/>
          </p:cNvSpPr>
          <p:nvPr/>
        </p:nvSpPr>
        <p:spPr bwMode="auto">
          <a:xfrm>
            <a:off x="4787900" y="3141663"/>
            <a:ext cx="36734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9230" name="Text Box 16"/>
          <p:cNvSpPr txBox="1">
            <a:spLocks noChangeArrowheads="1"/>
          </p:cNvSpPr>
          <p:nvPr/>
        </p:nvSpPr>
        <p:spPr bwMode="auto">
          <a:xfrm>
            <a:off x="4716463" y="3213100"/>
            <a:ext cx="93503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>
                <a:latin typeface="VAGRounded BT" pitchFamily="34" charset="0"/>
              </a:rPr>
              <a:t>2029</a:t>
            </a:r>
          </a:p>
        </p:txBody>
      </p:sp>
    </p:spTree>
    <p:extLst>
      <p:ext uri="{BB962C8B-B14F-4D97-AF65-F5344CB8AC3E}">
        <p14:creationId xmlns:p14="http://schemas.microsoft.com/office/powerpoint/2010/main" val="2136709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Supply</a:t>
            </a:r>
            <a:r>
              <a:rPr lang="de-DE" dirty="0" smtClean="0"/>
              <a:t>, </a:t>
            </a:r>
            <a:r>
              <a:rPr lang="de-DE" dirty="0" err="1" smtClean="0"/>
              <a:t>excess</a:t>
            </a:r>
            <a:r>
              <a:rPr lang="de-DE" dirty="0" smtClean="0"/>
              <a:t> </a:t>
            </a:r>
            <a:r>
              <a:rPr lang="de-DE" dirty="0" err="1" smtClean="0"/>
              <a:t>supply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surplus</a:t>
            </a:r>
            <a:r>
              <a:rPr lang="de-DE" dirty="0" smtClean="0"/>
              <a:t> </a:t>
            </a:r>
            <a:r>
              <a:rPr lang="de-DE" dirty="0" err="1" smtClean="0"/>
              <a:t>mercury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23F6A2BB-17BB-407C-B582-D98DA21A8046}" type="slidenum">
              <a:rPr lang="de-DE" smtClean="0"/>
              <a:pPr>
                <a:defRPr/>
              </a:pPr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05801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Diagramm 26"/>
          <p:cNvGraphicFramePr/>
          <p:nvPr/>
        </p:nvGraphicFramePr>
        <p:xfrm>
          <a:off x="467544" y="1124744"/>
          <a:ext cx="5472608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Rechteck 13"/>
          <p:cNvSpPr/>
          <p:nvPr/>
        </p:nvSpPr>
        <p:spPr>
          <a:xfrm>
            <a:off x="827584" y="1340768"/>
            <a:ext cx="1728192" cy="44644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smtClean="0">
                <a:latin typeface="VAGRounded BT"/>
              </a:rPr>
              <a:t>National/ regional </a:t>
            </a:r>
            <a:r>
              <a:rPr lang="de-DE" sz="1600" dirty="0" err="1" smtClean="0">
                <a:latin typeface="VAGRounded BT"/>
              </a:rPr>
              <a:t>mercury</a:t>
            </a:r>
            <a:r>
              <a:rPr lang="de-DE" sz="1600" dirty="0" smtClean="0">
                <a:latin typeface="VAGRounded BT"/>
              </a:rPr>
              <a:t> </a:t>
            </a:r>
            <a:r>
              <a:rPr lang="de-DE" sz="1600" dirty="0" err="1" smtClean="0">
                <a:latin typeface="VAGRounded BT"/>
              </a:rPr>
              <a:t>supply</a:t>
            </a:r>
            <a:r>
              <a:rPr lang="de-DE" sz="1600" dirty="0" smtClean="0">
                <a:latin typeface="VAGRounded BT"/>
              </a:rPr>
              <a:t/>
            </a:r>
            <a:br>
              <a:rPr lang="de-DE" sz="1600" dirty="0" smtClean="0">
                <a:latin typeface="VAGRounded BT"/>
              </a:rPr>
            </a:br>
            <a:r>
              <a:rPr lang="de-DE" sz="1600" dirty="0" smtClean="0">
                <a:latin typeface="VAGRounded BT"/>
              </a:rPr>
              <a:t/>
            </a:r>
            <a:br>
              <a:rPr lang="de-DE" sz="1600" dirty="0" smtClean="0">
                <a:latin typeface="VAGRounded BT"/>
              </a:rPr>
            </a:br>
            <a:r>
              <a:rPr lang="de-DE" sz="1600" dirty="0" smtClean="0">
                <a:latin typeface="VAGRounded BT"/>
              </a:rPr>
              <a:t/>
            </a:r>
            <a:br>
              <a:rPr lang="de-DE" sz="1600" dirty="0" smtClean="0">
                <a:latin typeface="VAGRounded BT"/>
              </a:rPr>
            </a:br>
            <a:endParaRPr lang="de-DE" sz="1600" dirty="0">
              <a:latin typeface="VAGRounded BT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400" dirty="0" err="1" smtClean="0">
                <a:latin typeface="VAGRounded BT"/>
              </a:rPr>
              <a:t>What</a:t>
            </a:r>
            <a:r>
              <a:rPr lang="de-DE" sz="2400" dirty="0" smtClean="0">
                <a:latin typeface="VAGRounded BT"/>
              </a:rPr>
              <a:t> </a:t>
            </a:r>
            <a:r>
              <a:rPr lang="de-DE" sz="2400" dirty="0" err="1" smtClean="0">
                <a:latin typeface="VAGRounded BT"/>
              </a:rPr>
              <a:t>is</a:t>
            </a:r>
            <a:r>
              <a:rPr lang="de-DE" sz="2400" dirty="0" smtClean="0">
                <a:latin typeface="VAGRounded BT"/>
              </a:rPr>
              <a:t> Surplus Mercury?</a:t>
            </a:r>
            <a:endParaRPr lang="de-DE" sz="2400" dirty="0">
              <a:latin typeface="VAGRounded BT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97BFC54D-CA07-4A07-AEF9-FEADE7FFF69B}" type="slidenum">
              <a:rPr lang="de-DE" smtClean="0"/>
              <a:pPr>
                <a:defRPr/>
              </a:pPr>
              <a:t>4</a:t>
            </a:fld>
            <a:endParaRPr lang="de-DE" dirty="0"/>
          </a:p>
        </p:txBody>
      </p:sp>
      <p:cxnSp>
        <p:nvCxnSpPr>
          <p:cNvPr id="19" name="Gerade Verbindung 18"/>
          <p:cNvCxnSpPr/>
          <p:nvPr/>
        </p:nvCxnSpPr>
        <p:spPr>
          <a:xfrm>
            <a:off x="2627784" y="5805264"/>
            <a:ext cx="15121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25"/>
          <p:cNvCxnSpPr/>
          <p:nvPr/>
        </p:nvCxnSpPr>
        <p:spPr>
          <a:xfrm>
            <a:off x="2971477" y="3573016"/>
            <a:ext cx="2592288" cy="0"/>
          </a:xfrm>
          <a:prstGeom prst="line">
            <a:avLst/>
          </a:prstGeom>
          <a:ln w="254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uppieren 9"/>
          <p:cNvGrpSpPr/>
          <p:nvPr/>
        </p:nvGrpSpPr>
        <p:grpSpPr>
          <a:xfrm>
            <a:off x="5148064" y="1340768"/>
            <a:ext cx="2952328" cy="2160240"/>
            <a:chOff x="5148064" y="1340768"/>
            <a:chExt cx="2952328" cy="2160240"/>
          </a:xfrm>
        </p:grpSpPr>
        <p:sp>
          <p:nvSpPr>
            <p:cNvPr id="34" name="Rechteck 33"/>
            <p:cNvSpPr/>
            <p:nvPr/>
          </p:nvSpPr>
          <p:spPr>
            <a:xfrm>
              <a:off x="6372200" y="1340768"/>
              <a:ext cx="1728192" cy="216024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600" dirty="0" smtClean="0">
                  <a:latin typeface="VAGRounded BT"/>
                </a:rPr>
                <a:t>Need </a:t>
              </a:r>
              <a:r>
                <a:rPr lang="de-DE" sz="1600" dirty="0" err="1" smtClean="0">
                  <a:latin typeface="VAGRounded BT"/>
                </a:rPr>
                <a:t>to</a:t>
              </a:r>
              <a:r>
                <a:rPr lang="de-DE" sz="1600" dirty="0" smtClean="0">
                  <a:latin typeface="VAGRounded BT"/>
                </a:rPr>
                <a:t> manage </a:t>
              </a:r>
              <a:br>
                <a:rPr lang="de-DE" sz="1600" dirty="0" smtClean="0">
                  <a:latin typeface="VAGRounded BT"/>
                </a:rPr>
              </a:br>
              <a:r>
                <a:rPr lang="de-DE" sz="1600" dirty="0" err="1" smtClean="0">
                  <a:latin typeface="VAGRounded BT"/>
                </a:rPr>
                <a:t>surplus</a:t>
              </a:r>
              <a:r>
                <a:rPr lang="de-DE" sz="1600" dirty="0" smtClean="0">
                  <a:latin typeface="VAGRounded BT"/>
                </a:rPr>
                <a:t> </a:t>
              </a:r>
              <a:r>
                <a:rPr lang="de-DE" sz="1600" dirty="0" err="1" smtClean="0">
                  <a:latin typeface="VAGRounded BT"/>
                </a:rPr>
                <a:t>mercury</a:t>
              </a:r>
              <a:r>
                <a:rPr lang="de-DE" sz="1600" dirty="0" smtClean="0">
                  <a:latin typeface="VAGRounded BT"/>
                </a:rPr>
                <a:t> </a:t>
              </a:r>
              <a:br>
                <a:rPr lang="de-DE" sz="1600" dirty="0" smtClean="0">
                  <a:latin typeface="VAGRounded BT"/>
                </a:rPr>
              </a:br>
              <a:r>
                <a:rPr lang="de-DE" sz="1600" dirty="0" smtClean="0">
                  <a:latin typeface="VAGRounded BT"/>
                </a:rPr>
                <a:t/>
              </a:r>
              <a:br>
                <a:rPr lang="de-DE" sz="1600" dirty="0" smtClean="0">
                  <a:latin typeface="VAGRounded BT"/>
                </a:rPr>
              </a:br>
              <a:r>
                <a:rPr lang="de-DE" sz="1600" dirty="0" smtClean="0">
                  <a:latin typeface="VAGRounded BT"/>
                  <a:sym typeface="Wingdings" pitchFamily="2" charset="2"/>
                </a:rPr>
                <a:t> </a:t>
              </a:r>
              <a:r>
                <a:rPr lang="de-DE" sz="1600" dirty="0" err="1" smtClean="0">
                  <a:latin typeface="VAGRounded BT"/>
                </a:rPr>
                <a:t>storage</a:t>
              </a:r>
              <a:r>
                <a:rPr lang="de-DE" sz="1600" dirty="0" smtClean="0">
                  <a:latin typeface="VAGRounded BT"/>
                </a:rPr>
                <a:t/>
              </a:r>
              <a:br>
                <a:rPr lang="de-DE" sz="1600" dirty="0" smtClean="0">
                  <a:latin typeface="VAGRounded BT"/>
                </a:rPr>
              </a:br>
              <a:r>
                <a:rPr lang="de-DE" sz="1600" dirty="0" smtClean="0">
                  <a:latin typeface="VAGRounded BT"/>
                  <a:sym typeface="Wingdings" pitchFamily="2" charset="2"/>
                </a:rPr>
                <a:t> </a:t>
              </a:r>
              <a:r>
                <a:rPr lang="de-DE" sz="1600" dirty="0" err="1" smtClean="0">
                  <a:latin typeface="VAGRounded BT"/>
                </a:rPr>
                <a:t>disposal</a:t>
              </a:r>
              <a:r>
                <a:rPr lang="de-DE" sz="1600" dirty="0" smtClean="0">
                  <a:latin typeface="VAGRounded BT"/>
                </a:rPr>
                <a:t> </a:t>
              </a:r>
              <a:br>
                <a:rPr lang="de-DE" sz="1600" dirty="0" smtClean="0">
                  <a:latin typeface="VAGRounded BT"/>
                </a:rPr>
              </a:br>
              <a:endParaRPr lang="de-DE" sz="1600" dirty="0">
                <a:latin typeface="VAGRounded BT"/>
              </a:endParaRPr>
            </a:p>
          </p:txBody>
        </p:sp>
        <p:cxnSp>
          <p:nvCxnSpPr>
            <p:cNvPr id="38" name="Gerade Verbindung mit Pfeil 37"/>
            <p:cNvCxnSpPr>
              <a:stCxn id="13" idx="3"/>
              <a:endCxn id="34" idx="1"/>
            </p:cNvCxnSpPr>
            <p:nvPr/>
          </p:nvCxnSpPr>
          <p:spPr>
            <a:xfrm flipV="1">
              <a:off x="5148064" y="2420888"/>
              <a:ext cx="1224136" cy="980"/>
            </a:xfrm>
            <a:prstGeom prst="straightConnector1">
              <a:avLst/>
            </a:prstGeom>
            <a:ln w="25400">
              <a:solidFill>
                <a:schemeClr val="accent2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uppieren 15"/>
          <p:cNvGrpSpPr/>
          <p:nvPr/>
        </p:nvGrpSpPr>
        <p:grpSpPr>
          <a:xfrm>
            <a:off x="2555776" y="3573016"/>
            <a:ext cx="2592288" cy="2232248"/>
            <a:chOff x="2555776" y="3573016"/>
            <a:chExt cx="2592288" cy="2232248"/>
          </a:xfrm>
        </p:grpSpPr>
        <p:sp>
          <p:nvSpPr>
            <p:cNvPr id="11" name="Rechteck 10"/>
            <p:cNvSpPr/>
            <p:nvPr/>
          </p:nvSpPr>
          <p:spPr>
            <a:xfrm>
              <a:off x="3419872" y="3573016"/>
              <a:ext cx="1728192" cy="223224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600" dirty="0" smtClean="0">
                  <a:latin typeface="VAGRounded BT"/>
                </a:rPr>
                <a:t>National / regional </a:t>
              </a:r>
              <a:r>
                <a:rPr lang="de-DE" sz="1600" u="sng" dirty="0" err="1" smtClean="0">
                  <a:latin typeface="VAGRounded BT"/>
                </a:rPr>
                <a:t>demand</a:t>
              </a:r>
              <a:r>
                <a:rPr lang="de-DE" sz="1600" dirty="0" smtClean="0">
                  <a:latin typeface="VAGRounded BT"/>
                </a:rPr>
                <a:t> </a:t>
              </a:r>
              <a:r>
                <a:rPr lang="de-DE" sz="1600" dirty="0" err="1" smtClean="0">
                  <a:latin typeface="VAGRounded BT"/>
                </a:rPr>
                <a:t>for</a:t>
              </a:r>
              <a:r>
                <a:rPr lang="de-DE" sz="1600" dirty="0" smtClean="0">
                  <a:latin typeface="VAGRounded BT"/>
                </a:rPr>
                <a:t> </a:t>
              </a:r>
              <a:r>
                <a:rPr lang="de-DE" sz="1600" dirty="0" err="1" smtClean="0">
                  <a:latin typeface="VAGRounded BT"/>
                </a:rPr>
                <a:t>products</a:t>
              </a:r>
              <a:r>
                <a:rPr lang="de-DE" sz="1600" dirty="0" smtClean="0">
                  <a:latin typeface="VAGRounded BT"/>
                </a:rPr>
                <a:t> &amp; </a:t>
              </a:r>
              <a:r>
                <a:rPr lang="de-DE" sz="1600" dirty="0" err="1" smtClean="0">
                  <a:latin typeface="VAGRounded BT"/>
                </a:rPr>
                <a:t>proceses</a:t>
              </a:r>
              <a:r>
                <a:rPr lang="de-DE" sz="1600" dirty="0" smtClean="0">
                  <a:latin typeface="VAGRounded BT"/>
                </a:rPr>
                <a:t/>
              </a:r>
              <a:br>
                <a:rPr lang="de-DE" sz="1600" dirty="0" smtClean="0">
                  <a:latin typeface="VAGRounded BT"/>
                </a:rPr>
              </a:br>
              <a:r>
                <a:rPr lang="de-DE" sz="1600" dirty="0" smtClean="0">
                  <a:latin typeface="VAGRounded BT"/>
                </a:rPr>
                <a:t/>
              </a:r>
              <a:br>
                <a:rPr lang="de-DE" sz="1600" dirty="0" smtClean="0">
                  <a:latin typeface="VAGRounded BT"/>
                </a:rPr>
              </a:br>
              <a:endParaRPr lang="de-DE" sz="1600" dirty="0">
                <a:latin typeface="VAGRounded BT"/>
              </a:endParaRPr>
            </a:p>
          </p:txBody>
        </p:sp>
        <p:cxnSp>
          <p:nvCxnSpPr>
            <p:cNvPr id="32" name="Gerade Verbindung mit Pfeil 31"/>
            <p:cNvCxnSpPr/>
            <p:nvPr/>
          </p:nvCxnSpPr>
          <p:spPr>
            <a:xfrm>
              <a:off x="2555776" y="4653136"/>
              <a:ext cx="864096" cy="1588"/>
            </a:xfrm>
            <a:prstGeom prst="straightConnector1">
              <a:avLst/>
            </a:prstGeom>
            <a:ln w="25400"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" name="Grafik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91880" y="5157193"/>
              <a:ext cx="792088" cy="576064"/>
            </a:xfrm>
            <a:prstGeom prst="rect">
              <a:avLst/>
            </a:prstGeom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 r="44667"/>
            <a:stretch>
              <a:fillRect/>
            </a:stretch>
          </p:blipFill>
          <p:spPr bwMode="auto">
            <a:xfrm>
              <a:off x="4355976" y="5157192"/>
              <a:ext cx="720080" cy="606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0" name="Gruppieren 29"/>
          <p:cNvGrpSpPr/>
          <p:nvPr/>
        </p:nvGrpSpPr>
        <p:grpSpPr>
          <a:xfrm>
            <a:off x="2555776" y="1341748"/>
            <a:ext cx="2592288" cy="2160240"/>
            <a:chOff x="2555776" y="1341748"/>
            <a:chExt cx="2592288" cy="2160240"/>
          </a:xfrm>
        </p:grpSpPr>
        <p:sp>
          <p:nvSpPr>
            <p:cNvPr id="13" name="Rechteck 12"/>
            <p:cNvSpPr/>
            <p:nvPr/>
          </p:nvSpPr>
          <p:spPr>
            <a:xfrm>
              <a:off x="3419872" y="1341748"/>
              <a:ext cx="1728192" cy="216024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600" dirty="0" smtClean="0">
                  <a:latin typeface="VAGRounded BT"/>
                </a:rPr>
                <a:t>National/ regional </a:t>
              </a:r>
              <a:r>
                <a:rPr lang="de-DE" sz="1600" u="sng" dirty="0" err="1" smtClean="0">
                  <a:latin typeface="VAGRounded BT"/>
                </a:rPr>
                <a:t>surplus</a:t>
              </a:r>
              <a:r>
                <a:rPr lang="de-DE" sz="1600" u="sng" dirty="0" smtClean="0">
                  <a:latin typeface="VAGRounded BT"/>
                </a:rPr>
                <a:t/>
              </a:r>
              <a:br>
                <a:rPr lang="de-DE" sz="1600" u="sng" dirty="0" smtClean="0">
                  <a:latin typeface="VAGRounded BT"/>
                </a:rPr>
              </a:br>
              <a:r>
                <a:rPr lang="de-DE" sz="1600" dirty="0" err="1" smtClean="0">
                  <a:latin typeface="VAGRounded BT"/>
                </a:rPr>
                <a:t>Elemental</a:t>
              </a:r>
              <a:r>
                <a:rPr lang="de-DE" sz="1600" dirty="0" smtClean="0">
                  <a:latin typeface="VAGRounded BT"/>
                </a:rPr>
                <a:t> </a:t>
              </a:r>
              <a:r>
                <a:rPr lang="de-DE" sz="1600" dirty="0" err="1" smtClean="0">
                  <a:latin typeface="VAGRounded BT"/>
                </a:rPr>
                <a:t>Hg</a:t>
              </a:r>
              <a:r>
                <a:rPr lang="de-DE" sz="1600" dirty="0" smtClean="0">
                  <a:latin typeface="VAGRounded BT"/>
                </a:rPr>
                <a:t> &amp; </a:t>
              </a:r>
              <a:br>
                <a:rPr lang="de-DE" sz="1600" dirty="0" smtClean="0">
                  <a:latin typeface="VAGRounded BT"/>
                </a:rPr>
              </a:br>
              <a:r>
                <a:rPr lang="de-DE" sz="1600" dirty="0" err="1" smtClean="0">
                  <a:latin typeface="VAGRounded BT"/>
                </a:rPr>
                <a:t>Hg</a:t>
              </a:r>
              <a:r>
                <a:rPr lang="de-DE" sz="1600" dirty="0" smtClean="0">
                  <a:latin typeface="VAGRounded BT"/>
                </a:rPr>
                <a:t> </a:t>
              </a:r>
              <a:r>
                <a:rPr lang="de-DE" sz="1600" dirty="0" err="1" smtClean="0">
                  <a:latin typeface="VAGRounded BT"/>
                </a:rPr>
                <a:t>compounds</a:t>
              </a:r>
              <a:r>
                <a:rPr lang="de-DE" sz="1600" dirty="0" smtClean="0">
                  <a:latin typeface="VAGRounded BT"/>
                </a:rPr>
                <a:t> </a:t>
              </a:r>
              <a:r>
                <a:rPr lang="de-DE" sz="1600" dirty="0" err="1" smtClean="0">
                  <a:latin typeface="VAGRounded BT"/>
                </a:rPr>
                <a:t>like</a:t>
              </a:r>
              <a:r>
                <a:rPr lang="de-DE" sz="1600" dirty="0" smtClean="0">
                  <a:latin typeface="VAGRounded BT"/>
                </a:rPr>
                <a:t> </a:t>
              </a:r>
              <a:r>
                <a:rPr lang="de-DE" sz="1600" dirty="0" err="1" smtClean="0">
                  <a:latin typeface="VAGRounded BT"/>
                </a:rPr>
                <a:t>calomel</a:t>
              </a:r>
              <a:r>
                <a:rPr lang="de-DE" sz="1600" dirty="0" smtClean="0">
                  <a:latin typeface="VAGRounded BT"/>
                </a:rPr>
                <a:t/>
              </a:r>
              <a:br>
                <a:rPr lang="de-DE" sz="1600" dirty="0" smtClean="0">
                  <a:latin typeface="VAGRounded BT"/>
                </a:rPr>
              </a:br>
              <a:r>
                <a:rPr lang="de-DE" sz="1600" dirty="0" smtClean="0">
                  <a:latin typeface="VAGRounded BT"/>
                </a:rPr>
                <a:t/>
              </a:r>
              <a:br>
                <a:rPr lang="de-DE" sz="1600" dirty="0" smtClean="0">
                  <a:latin typeface="VAGRounded BT"/>
                </a:rPr>
              </a:br>
              <a:endParaRPr lang="de-DE" sz="1600" dirty="0">
                <a:latin typeface="VAGRounded BT"/>
              </a:endParaRPr>
            </a:p>
          </p:txBody>
        </p:sp>
        <p:cxnSp>
          <p:nvCxnSpPr>
            <p:cNvPr id="33" name="Gerade Verbindung mit Pfeil 32"/>
            <p:cNvCxnSpPr>
              <a:endCxn id="13" idx="1"/>
            </p:cNvCxnSpPr>
            <p:nvPr/>
          </p:nvCxnSpPr>
          <p:spPr>
            <a:xfrm>
              <a:off x="2555776" y="2420888"/>
              <a:ext cx="864096" cy="980"/>
            </a:xfrm>
            <a:prstGeom prst="straightConnector1">
              <a:avLst/>
            </a:prstGeom>
            <a:ln w="25400">
              <a:solidFill>
                <a:schemeClr val="accent2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8" name="Picture 8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563888" y="2996952"/>
              <a:ext cx="703733" cy="4109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" name="Picture 4" descr="Mercurous Chloride Calomel 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06" t="5925" r="5183" b="7433"/>
            <a:stretch/>
          </p:blipFill>
          <p:spPr bwMode="auto">
            <a:xfrm>
              <a:off x="4355976" y="2996952"/>
              <a:ext cx="576064" cy="3973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25135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hteck 27"/>
          <p:cNvSpPr/>
          <p:nvPr/>
        </p:nvSpPr>
        <p:spPr>
          <a:xfrm>
            <a:off x="0" y="1268760"/>
            <a:ext cx="9144000" cy="18002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6212" y="523897"/>
            <a:ext cx="7664450" cy="608013"/>
          </a:xfrm>
        </p:spPr>
        <p:txBody>
          <a:bodyPr/>
          <a:lstStyle/>
          <a:p>
            <a:r>
              <a:rPr lang="en-GB" sz="2400" smtClean="0">
                <a:latin typeface="VAGRounded BT" pitchFamily="34" charset="0"/>
              </a:rPr>
              <a:t>Important Sources of Supply and Commodity/ Waste</a:t>
            </a:r>
            <a:endParaRPr lang="en-GB" sz="2400">
              <a:latin typeface="VAGRounded BT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97BFC54D-CA07-4A07-AEF9-FEADE7FFF69B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  <p:sp>
        <p:nvSpPr>
          <p:cNvPr id="12" name="Textfeld 11"/>
          <p:cNvSpPr txBox="1"/>
          <p:nvPr/>
        </p:nvSpPr>
        <p:spPr>
          <a:xfrm>
            <a:off x="6516213" y="6144965"/>
            <a:ext cx="22322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smtClean="0">
                <a:solidFill>
                  <a:schemeClr val="bg1"/>
                </a:solidFill>
                <a:latin typeface="VAGRounded BT" pitchFamily="34" charset="0"/>
              </a:rPr>
              <a:t>Export</a:t>
            </a:r>
            <a:endParaRPr lang="en-GB" sz="1600">
              <a:solidFill>
                <a:schemeClr val="bg1"/>
              </a:solidFill>
              <a:latin typeface="VAGRounded BT" pitchFamily="34" charset="0"/>
            </a:endParaRPr>
          </a:p>
        </p:txBody>
      </p:sp>
      <p:grpSp>
        <p:nvGrpSpPr>
          <p:cNvPr id="8" name="Gruppieren 7"/>
          <p:cNvGrpSpPr/>
          <p:nvPr/>
        </p:nvGrpSpPr>
        <p:grpSpPr>
          <a:xfrm>
            <a:off x="35496" y="1415352"/>
            <a:ext cx="2376264" cy="1509592"/>
            <a:chOff x="35496" y="1415352"/>
            <a:chExt cx="2376264" cy="1509592"/>
          </a:xfrm>
        </p:grpSpPr>
        <p:pic>
          <p:nvPicPr>
            <p:cNvPr id="15" name="Picture 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5496" y="1426363"/>
              <a:ext cx="2376264" cy="14985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51" name="Rechteck 50"/>
            <p:cNvSpPr/>
            <p:nvPr/>
          </p:nvSpPr>
          <p:spPr>
            <a:xfrm>
              <a:off x="40880" y="1415352"/>
              <a:ext cx="2370880" cy="584775"/>
            </a:xfrm>
            <a:prstGeom prst="rect">
              <a:avLst/>
            </a:prstGeom>
            <a:solidFill>
              <a:schemeClr val="tx1">
                <a:alpha val="24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GB" sz="1600" smtClean="0">
                  <a:solidFill>
                    <a:schemeClr val="bg1"/>
                  </a:solidFill>
                  <a:latin typeface="VAGRounded BT" pitchFamily="34" charset="0"/>
                  <a:cs typeface="Arial" charset="0"/>
                </a:rPr>
                <a:t>Non –ferrous metal production (zinc, gold)</a:t>
              </a:r>
              <a:endParaRPr lang="en-GB" sz="1600">
                <a:solidFill>
                  <a:schemeClr val="bg1"/>
                </a:solidFill>
                <a:latin typeface="VAGRounded BT" pitchFamily="34" charset="0"/>
              </a:endParaRPr>
            </a:p>
          </p:txBody>
        </p:sp>
      </p:grpSp>
      <p:grpSp>
        <p:nvGrpSpPr>
          <p:cNvPr id="10" name="Gruppieren 9"/>
          <p:cNvGrpSpPr/>
          <p:nvPr/>
        </p:nvGrpSpPr>
        <p:grpSpPr>
          <a:xfrm>
            <a:off x="2455526" y="1426363"/>
            <a:ext cx="2365291" cy="1498581"/>
            <a:chOff x="2455526" y="1426363"/>
            <a:chExt cx="2365291" cy="1498581"/>
          </a:xfrm>
        </p:grpSpPr>
        <p:pic>
          <p:nvPicPr>
            <p:cNvPr id="17" name="Grafik 1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7829"/>
            <a:stretch/>
          </p:blipFill>
          <p:spPr>
            <a:xfrm>
              <a:off x="2455526" y="1426364"/>
              <a:ext cx="2343793" cy="1498580"/>
            </a:xfrm>
            <a:prstGeom prst="rect">
              <a:avLst/>
            </a:prstGeom>
          </p:spPr>
        </p:pic>
        <p:sp>
          <p:nvSpPr>
            <p:cNvPr id="54" name="Rechteck 53"/>
            <p:cNvSpPr/>
            <p:nvPr/>
          </p:nvSpPr>
          <p:spPr>
            <a:xfrm>
              <a:off x="2477024" y="1426363"/>
              <a:ext cx="2343793" cy="830997"/>
            </a:xfrm>
            <a:prstGeom prst="rect">
              <a:avLst/>
            </a:prstGeom>
            <a:solidFill>
              <a:schemeClr val="tx1">
                <a:alpha val="26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GB" sz="1600" smtClean="0">
                  <a:solidFill>
                    <a:schemeClr val="bg1"/>
                  </a:solidFill>
                  <a:latin typeface="VAGRounded BT" pitchFamily="34" charset="0"/>
                  <a:cs typeface="Arial" charset="0"/>
                  <a:sym typeface="Wingdings" pitchFamily="2" charset="2"/>
                </a:rPr>
                <a:t>Decommissioning of mercury cells </a:t>
              </a:r>
              <a:br>
                <a:rPr lang="en-GB" sz="1600" smtClean="0">
                  <a:solidFill>
                    <a:schemeClr val="bg1"/>
                  </a:solidFill>
                  <a:latin typeface="VAGRounded BT" pitchFamily="34" charset="0"/>
                  <a:cs typeface="Arial" charset="0"/>
                  <a:sym typeface="Wingdings" pitchFamily="2" charset="2"/>
                </a:rPr>
              </a:br>
              <a:r>
                <a:rPr lang="en-GB" sz="1600" smtClean="0">
                  <a:solidFill>
                    <a:schemeClr val="bg1"/>
                  </a:solidFill>
                  <a:latin typeface="VAGRounded BT" pitchFamily="34" charset="0"/>
                  <a:cs typeface="Arial" charset="0"/>
                  <a:sym typeface="Wingdings" pitchFamily="2" charset="2"/>
                </a:rPr>
                <a:t>(chlor alkali)</a:t>
              </a:r>
              <a:endParaRPr lang="en-GB" sz="1600">
                <a:solidFill>
                  <a:schemeClr val="bg1"/>
                </a:solidFill>
                <a:latin typeface="VAGRounded BT" pitchFamily="34" charset="0"/>
              </a:endParaRPr>
            </a:p>
          </p:txBody>
        </p:sp>
      </p:grpSp>
      <p:grpSp>
        <p:nvGrpSpPr>
          <p:cNvPr id="13" name="Gruppieren 12"/>
          <p:cNvGrpSpPr/>
          <p:nvPr/>
        </p:nvGrpSpPr>
        <p:grpSpPr>
          <a:xfrm>
            <a:off x="4865325" y="1415352"/>
            <a:ext cx="2358734" cy="1509592"/>
            <a:chOff x="4865325" y="1415352"/>
            <a:chExt cx="2358734" cy="1509592"/>
          </a:xfrm>
        </p:grpSpPr>
        <p:pic>
          <p:nvPicPr>
            <p:cNvPr id="16" name="Grafik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0266" y="1415352"/>
              <a:ext cx="2343793" cy="1509592"/>
            </a:xfrm>
            <a:prstGeom prst="rect">
              <a:avLst/>
            </a:prstGeom>
          </p:spPr>
        </p:pic>
        <p:sp>
          <p:nvSpPr>
            <p:cNvPr id="70" name="Rechteck 69"/>
            <p:cNvSpPr/>
            <p:nvPr/>
          </p:nvSpPr>
          <p:spPr>
            <a:xfrm>
              <a:off x="4865325" y="1415352"/>
              <a:ext cx="2343793" cy="830997"/>
            </a:xfrm>
            <a:prstGeom prst="rect">
              <a:avLst/>
            </a:prstGeom>
            <a:solidFill>
              <a:schemeClr val="tx1">
                <a:alpha val="34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GB" sz="1600" smtClean="0">
                  <a:solidFill>
                    <a:schemeClr val="bg1"/>
                  </a:solidFill>
                  <a:latin typeface="VAGRounded BT" pitchFamily="34" charset="0"/>
                  <a:cs typeface="Arial" charset="0"/>
                  <a:sym typeface="Wingdings" pitchFamily="2" charset="2"/>
                </a:rPr>
                <a:t>Recovery from mercury waste  (products, catalysts)</a:t>
              </a:r>
              <a:endParaRPr lang="en-GB" sz="1600">
                <a:solidFill>
                  <a:schemeClr val="bg1"/>
                </a:solidFill>
                <a:latin typeface="VAGRounded BT" pitchFamily="34" charset="0"/>
              </a:endParaRPr>
            </a:p>
          </p:txBody>
        </p:sp>
      </p:grpSp>
      <p:grpSp>
        <p:nvGrpSpPr>
          <p:cNvPr id="14" name="Gruppieren 13"/>
          <p:cNvGrpSpPr/>
          <p:nvPr/>
        </p:nvGrpSpPr>
        <p:grpSpPr>
          <a:xfrm>
            <a:off x="7275831" y="1439807"/>
            <a:ext cx="1748248" cy="1485137"/>
            <a:chOff x="7275831" y="1439807"/>
            <a:chExt cx="1748248" cy="1485137"/>
          </a:xfrm>
        </p:grpSpPr>
        <p:sp>
          <p:nvSpPr>
            <p:cNvPr id="88" name="Rechteck 87"/>
            <p:cNvSpPr/>
            <p:nvPr/>
          </p:nvSpPr>
          <p:spPr>
            <a:xfrm>
              <a:off x="7275833" y="1439807"/>
              <a:ext cx="1748246" cy="584775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GB" sz="1600" smtClean="0">
                  <a:latin typeface="VAGRounded BT" pitchFamily="34" charset="0"/>
                </a:rPr>
                <a:t>Primary mercury mining</a:t>
              </a:r>
              <a:endParaRPr lang="en-GB" sz="1600">
                <a:latin typeface="VAGRounded BT" pitchFamily="34" charset="0"/>
              </a:endParaRPr>
            </a:p>
          </p:txBody>
        </p:sp>
        <p:pic>
          <p:nvPicPr>
            <p:cNvPr id="38" name="Picture 4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275831" y="2024582"/>
              <a:ext cx="1748247" cy="900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" name="Gruppieren 6"/>
          <p:cNvGrpSpPr/>
          <p:nvPr/>
        </p:nvGrpSpPr>
        <p:grpSpPr>
          <a:xfrm>
            <a:off x="2415183" y="3068960"/>
            <a:ext cx="4320480" cy="1829238"/>
            <a:chOff x="2415183" y="3068960"/>
            <a:chExt cx="4320480" cy="1829238"/>
          </a:xfrm>
        </p:grpSpPr>
        <p:grpSp>
          <p:nvGrpSpPr>
            <p:cNvPr id="25" name="Gruppieren 24"/>
            <p:cNvGrpSpPr/>
            <p:nvPr/>
          </p:nvGrpSpPr>
          <p:grpSpPr>
            <a:xfrm>
              <a:off x="2415183" y="3341011"/>
              <a:ext cx="4320480" cy="1557187"/>
              <a:chOff x="971600" y="3311973"/>
              <a:chExt cx="4320480" cy="1557187"/>
            </a:xfrm>
          </p:grpSpPr>
          <p:sp>
            <p:nvSpPr>
              <p:cNvPr id="41" name="Rechteck 40"/>
              <p:cNvSpPr/>
              <p:nvPr/>
            </p:nvSpPr>
            <p:spPr>
              <a:xfrm>
                <a:off x="971600" y="3311973"/>
                <a:ext cx="4320480" cy="1557187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600">
                  <a:latin typeface="VAGRounded BT" pitchFamily="34" charset="0"/>
                </a:endParaRPr>
              </a:p>
            </p:txBody>
          </p:sp>
          <p:pic>
            <p:nvPicPr>
              <p:cNvPr id="9" name="Picture 8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187624" y="3450326"/>
                <a:ext cx="965223" cy="5636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89" name="Rechteck 88"/>
              <p:cNvSpPr/>
              <p:nvPr/>
            </p:nvSpPr>
            <p:spPr>
              <a:xfrm>
                <a:off x="2267744" y="4119055"/>
                <a:ext cx="2952328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1600" smtClean="0">
                    <a:latin typeface="VAGRounded BT" pitchFamily="34" charset="0"/>
                  </a:rPr>
                  <a:t>Mercury compounds like calomel (mercurous chloride)</a:t>
                </a:r>
                <a:endParaRPr lang="en-GB" sz="1600">
                  <a:latin typeface="VAGRounded BT" pitchFamily="34" charset="0"/>
                </a:endParaRPr>
              </a:p>
            </p:txBody>
          </p:sp>
          <p:pic>
            <p:nvPicPr>
              <p:cNvPr id="17418" name="Picture 4" descr="Mercurous Chloride Calomel "/>
              <p:cNvPicPr>
                <a:picLocks noChangeAspect="1" noChangeArrowheads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206" t="5925" r="5183" b="7433"/>
              <a:stretch/>
            </p:blipFill>
            <p:spPr bwMode="auto">
              <a:xfrm>
                <a:off x="1187624" y="4119878"/>
                <a:ext cx="813105" cy="56081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9" name="Rechteck 38"/>
              <p:cNvSpPr/>
              <p:nvPr/>
            </p:nvSpPr>
            <p:spPr>
              <a:xfrm>
                <a:off x="2267744" y="3450326"/>
                <a:ext cx="2044376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1600" smtClean="0">
                    <a:latin typeface="VAGRounded BT" pitchFamily="34" charset="0"/>
                  </a:rPr>
                  <a:t>Elemental mercury</a:t>
                </a:r>
                <a:endParaRPr lang="en-GB" sz="1600">
                  <a:latin typeface="VAGRounded BT" pitchFamily="34" charset="0"/>
                </a:endParaRPr>
              </a:p>
            </p:txBody>
          </p:sp>
        </p:grpSp>
        <p:cxnSp>
          <p:nvCxnSpPr>
            <p:cNvPr id="45" name="Gerade Verbindung mit Pfeil 44"/>
            <p:cNvCxnSpPr>
              <a:stCxn id="28" idx="2"/>
              <a:endCxn id="41" idx="0"/>
            </p:cNvCxnSpPr>
            <p:nvPr/>
          </p:nvCxnSpPr>
          <p:spPr>
            <a:xfrm>
              <a:off x="4572000" y="3068960"/>
              <a:ext cx="3423" cy="272051"/>
            </a:xfrm>
            <a:prstGeom prst="straightConnector1">
              <a:avLst/>
            </a:prstGeom>
            <a:ln w="25400"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uppieren 2"/>
          <p:cNvGrpSpPr/>
          <p:nvPr/>
        </p:nvGrpSpPr>
        <p:grpSpPr>
          <a:xfrm>
            <a:off x="472443" y="4119605"/>
            <a:ext cx="3123987" cy="2579937"/>
            <a:chOff x="472443" y="4119605"/>
            <a:chExt cx="3123987" cy="2579937"/>
          </a:xfrm>
        </p:grpSpPr>
        <p:sp>
          <p:nvSpPr>
            <p:cNvPr id="24" name="Rechteck 23"/>
            <p:cNvSpPr/>
            <p:nvPr/>
          </p:nvSpPr>
          <p:spPr>
            <a:xfrm>
              <a:off x="472443" y="5301207"/>
              <a:ext cx="3123987" cy="139833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b="1" u="sng" smtClean="0">
                  <a:latin typeface="VAGRounded BT" pitchFamily="34" charset="0"/>
                </a:rPr>
                <a:t>Commodity mercury</a:t>
              </a:r>
              <a:r>
                <a:rPr lang="en-GB" sz="1600" smtClean="0">
                  <a:latin typeface="VAGRounded BT" pitchFamily="34" charset="0"/>
                </a:rPr>
                <a:t> </a:t>
              </a:r>
              <a:br>
                <a:rPr lang="en-GB" sz="1600" smtClean="0">
                  <a:latin typeface="VAGRounded BT" pitchFamily="34" charset="0"/>
                </a:rPr>
              </a:br>
              <a:r>
                <a:rPr lang="en-GB" sz="1600" smtClean="0">
                  <a:latin typeface="VAGRounded BT" pitchFamily="34" charset="0"/>
                </a:rPr>
                <a:t>and mercury products</a:t>
              </a:r>
              <a:br>
                <a:rPr lang="en-GB" sz="1600" smtClean="0">
                  <a:latin typeface="VAGRounded BT" pitchFamily="34" charset="0"/>
                </a:rPr>
              </a:br>
              <a:r>
                <a:rPr lang="en-GB" sz="1600" smtClean="0">
                  <a:latin typeface="VAGRounded BT" pitchFamily="34" charset="0"/>
                </a:rPr>
                <a:t>intended for later use or sale (OR not required for disposal)</a:t>
              </a:r>
              <a:endParaRPr lang="en-GB" sz="1600">
                <a:latin typeface="VAGRounded BT" pitchFamily="34" charset="0"/>
              </a:endParaRPr>
            </a:p>
          </p:txBody>
        </p:sp>
        <p:cxnSp>
          <p:nvCxnSpPr>
            <p:cNvPr id="57" name="Gewinkelte Verbindung 56"/>
            <p:cNvCxnSpPr>
              <a:stCxn id="41" idx="1"/>
              <a:endCxn id="24" idx="0"/>
            </p:cNvCxnSpPr>
            <p:nvPr/>
          </p:nvCxnSpPr>
          <p:spPr>
            <a:xfrm rot="10800000" flipV="1">
              <a:off x="2034437" y="4119605"/>
              <a:ext cx="380746" cy="1181602"/>
            </a:xfrm>
            <a:prstGeom prst="bentConnector2">
              <a:avLst/>
            </a:prstGeom>
            <a:ln w="25400"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uppieren 5"/>
          <p:cNvGrpSpPr/>
          <p:nvPr/>
        </p:nvGrpSpPr>
        <p:grpSpPr>
          <a:xfrm>
            <a:off x="5508104" y="4119605"/>
            <a:ext cx="3168352" cy="2579935"/>
            <a:chOff x="5580110" y="4119606"/>
            <a:chExt cx="3168352" cy="2579935"/>
          </a:xfrm>
        </p:grpSpPr>
        <p:sp>
          <p:nvSpPr>
            <p:cNvPr id="43" name="Rechteck 42"/>
            <p:cNvSpPr/>
            <p:nvPr/>
          </p:nvSpPr>
          <p:spPr>
            <a:xfrm>
              <a:off x="5580110" y="5301206"/>
              <a:ext cx="3168352" cy="1398335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b="1" u="sng" smtClean="0">
                  <a:solidFill>
                    <a:schemeClr val="tx1"/>
                  </a:solidFill>
                  <a:latin typeface="VAGRounded BT" pitchFamily="34" charset="0"/>
                </a:rPr>
                <a:t>Mercury waste</a:t>
              </a:r>
              <a:r>
                <a:rPr lang="en-GB" sz="1600" smtClean="0">
                  <a:solidFill>
                    <a:schemeClr val="tx1"/>
                  </a:solidFill>
                  <a:latin typeface="VAGRounded BT" pitchFamily="34" charset="0"/>
                </a:rPr>
                <a:t>:</a:t>
              </a:r>
            </a:p>
            <a:p>
              <a:pPr algn="ctr"/>
              <a:r>
                <a:rPr lang="en-GB" sz="1600" smtClean="0">
                  <a:solidFill>
                    <a:schemeClr val="tx1"/>
                  </a:solidFill>
                  <a:latin typeface="VAGRounded BT" pitchFamily="34" charset="0"/>
                </a:rPr>
                <a:t>Intended or required for disposal by national law</a:t>
              </a:r>
              <a:br>
                <a:rPr lang="en-GB" sz="1600" smtClean="0">
                  <a:solidFill>
                    <a:schemeClr val="tx1"/>
                  </a:solidFill>
                  <a:latin typeface="VAGRounded BT" pitchFamily="34" charset="0"/>
                </a:rPr>
              </a:br>
              <a:r>
                <a:rPr lang="en-GB" sz="1600" smtClean="0">
                  <a:solidFill>
                    <a:schemeClr val="tx1"/>
                  </a:solidFill>
                  <a:latin typeface="VAGRounded BT" pitchFamily="34" charset="0"/>
                </a:rPr>
                <a:t>(covered by Basel Convention)</a:t>
              </a:r>
              <a:br>
                <a:rPr lang="en-GB" sz="1600" smtClean="0">
                  <a:solidFill>
                    <a:schemeClr val="tx1"/>
                  </a:solidFill>
                  <a:latin typeface="VAGRounded BT" pitchFamily="34" charset="0"/>
                </a:rPr>
              </a:br>
              <a:endParaRPr lang="en-GB" sz="1600">
                <a:solidFill>
                  <a:schemeClr val="tx1"/>
                </a:solidFill>
                <a:latin typeface="VAGRounded BT" pitchFamily="34" charset="0"/>
              </a:endParaRPr>
            </a:p>
          </p:txBody>
        </p:sp>
        <p:cxnSp>
          <p:nvCxnSpPr>
            <p:cNvPr id="61" name="Gewinkelte Verbindung 60"/>
            <p:cNvCxnSpPr>
              <a:stCxn id="41" idx="3"/>
              <a:endCxn id="43" idx="0"/>
            </p:cNvCxnSpPr>
            <p:nvPr/>
          </p:nvCxnSpPr>
          <p:spPr>
            <a:xfrm>
              <a:off x="6807669" y="4119606"/>
              <a:ext cx="356617" cy="1181600"/>
            </a:xfrm>
            <a:prstGeom prst="bentConnector2">
              <a:avLst/>
            </a:prstGeom>
            <a:ln w="25400"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97274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hteck 27"/>
          <p:cNvSpPr/>
          <p:nvPr/>
        </p:nvSpPr>
        <p:spPr>
          <a:xfrm>
            <a:off x="0" y="1268760"/>
            <a:ext cx="9144000" cy="18002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6212" y="523897"/>
            <a:ext cx="8502250" cy="608013"/>
          </a:xfrm>
        </p:spPr>
        <p:txBody>
          <a:bodyPr/>
          <a:lstStyle/>
          <a:p>
            <a:r>
              <a:rPr lang="en-GB" sz="2400" dirty="0" smtClean="0">
                <a:latin typeface="VAGRounded BT" pitchFamily="34" charset="0"/>
              </a:rPr>
              <a:t>Important Sources of Mercury Supply in Asia – Status Quo</a:t>
            </a:r>
            <a:endParaRPr lang="en-GB" sz="2400" dirty="0">
              <a:latin typeface="VAGRounded BT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97BFC54D-CA07-4A07-AEF9-FEADE7FFF69B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  <p:sp>
        <p:nvSpPr>
          <p:cNvPr id="12" name="Textfeld 11"/>
          <p:cNvSpPr txBox="1"/>
          <p:nvPr/>
        </p:nvSpPr>
        <p:spPr>
          <a:xfrm>
            <a:off x="6516213" y="6144965"/>
            <a:ext cx="22322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smtClean="0">
                <a:solidFill>
                  <a:schemeClr val="bg1"/>
                </a:solidFill>
                <a:latin typeface="VAGRounded BT" pitchFamily="34" charset="0"/>
              </a:rPr>
              <a:t>Export</a:t>
            </a:r>
            <a:endParaRPr lang="en-GB" sz="1600">
              <a:solidFill>
                <a:schemeClr val="bg1"/>
              </a:solidFill>
              <a:latin typeface="VAGRounded BT" pitchFamily="34" charset="0"/>
            </a:endParaRPr>
          </a:p>
        </p:txBody>
      </p:sp>
      <p:grpSp>
        <p:nvGrpSpPr>
          <p:cNvPr id="8" name="Gruppieren 7"/>
          <p:cNvGrpSpPr/>
          <p:nvPr/>
        </p:nvGrpSpPr>
        <p:grpSpPr>
          <a:xfrm>
            <a:off x="35496" y="1415352"/>
            <a:ext cx="2376264" cy="1509592"/>
            <a:chOff x="35496" y="1415352"/>
            <a:chExt cx="2376264" cy="1509592"/>
          </a:xfrm>
        </p:grpSpPr>
        <p:pic>
          <p:nvPicPr>
            <p:cNvPr id="15" name="Picture 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5496" y="1426363"/>
              <a:ext cx="2376264" cy="14985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51" name="Rechteck 50"/>
            <p:cNvSpPr/>
            <p:nvPr/>
          </p:nvSpPr>
          <p:spPr>
            <a:xfrm>
              <a:off x="40880" y="1415352"/>
              <a:ext cx="2370880" cy="584775"/>
            </a:xfrm>
            <a:prstGeom prst="rect">
              <a:avLst/>
            </a:prstGeom>
            <a:solidFill>
              <a:schemeClr val="tx1">
                <a:alpha val="24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GB" sz="1600" smtClean="0">
                  <a:solidFill>
                    <a:schemeClr val="bg1"/>
                  </a:solidFill>
                  <a:latin typeface="VAGRounded BT" pitchFamily="34" charset="0"/>
                  <a:cs typeface="Arial" charset="0"/>
                </a:rPr>
                <a:t>Non –ferrous metal production (zinc, gold)</a:t>
              </a:r>
              <a:endParaRPr lang="en-GB" sz="1600">
                <a:solidFill>
                  <a:schemeClr val="bg1"/>
                </a:solidFill>
                <a:latin typeface="VAGRounded BT" pitchFamily="34" charset="0"/>
              </a:endParaRPr>
            </a:p>
          </p:txBody>
        </p:sp>
      </p:grpSp>
      <p:grpSp>
        <p:nvGrpSpPr>
          <p:cNvPr id="10" name="Gruppieren 9"/>
          <p:cNvGrpSpPr/>
          <p:nvPr/>
        </p:nvGrpSpPr>
        <p:grpSpPr>
          <a:xfrm>
            <a:off x="2455526" y="1426363"/>
            <a:ext cx="2365291" cy="1498581"/>
            <a:chOff x="2455526" y="1426363"/>
            <a:chExt cx="2365291" cy="1498581"/>
          </a:xfrm>
        </p:grpSpPr>
        <p:pic>
          <p:nvPicPr>
            <p:cNvPr id="17" name="Grafik 1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7829"/>
            <a:stretch/>
          </p:blipFill>
          <p:spPr>
            <a:xfrm>
              <a:off x="2455526" y="1426364"/>
              <a:ext cx="2343793" cy="1498580"/>
            </a:xfrm>
            <a:prstGeom prst="rect">
              <a:avLst/>
            </a:prstGeom>
          </p:spPr>
        </p:pic>
        <p:sp>
          <p:nvSpPr>
            <p:cNvPr id="54" name="Rechteck 53"/>
            <p:cNvSpPr/>
            <p:nvPr/>
          </p:nvSpPr>
          <p:spPr>
            <a:xfrm>
              <a:off x="2477024" y="1426363"/>
              <a:ext cx="2343793" cy="830997"/>
            </a:xfrm>
            <a:prstGeom prst="rect">
              <a:avLst/>
            </a:prstGeom>
            <a:solidFill>
              <a:schemeClr val="tx1">
                <a:alpha val="26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GB" sz="1600" smtClean="0">
                  <a:solidFill>
                    <a:schemeClr val="bg1"/>
                  </a:solidFill>
                  <a:latin typeface="VAGRounded BT" pitchFamily="34" charset="0"/>
                  <a:cs typeface="Arial" charset="0"/>
                  <a:sym typeface="Wingdings" pitchFamily="2" charset="2"/>
                </a:rPr>
                <a:t>Decommissioning of mercury cells </a:t>
              </a:r>
              <a:br>
                <a:rPr lang="en-GB" sz="1600" smtClean="0">
                  <a:solidFill>
                    <a:schemeClr val="bg1"/>
                  </a:solidFill>
                  <a:latin typeface="VAGRounded BT" pitchFamily="34" charset="0"/>
                  <a:cs typeface="Arial" charset="0"/>
                  <a:sym typeface="Wingdings" pitchFamily="2" charset="2"/>
                </a:rPr>
              </a:br>
              <a:r>
                <a:rPr lang="en-GB" sz="1600" smtClean="0">
                  <a:solidFill>
                    <a:schemeClr val="bg1"/>
                  </a:solidFill>
                  <a:latin typeface="VAGRounded BT" pitchFamily="34" charset="0"/>
                  <a:cs typeface="Arial" charset="0"/>
                  <a:sym typeface="Wingdings" pitchFamily="2" charset="2"/>
                </a:rPr>
                <a:t>(chlor alkali)</a:t>
              </a:r>
              <a:endParaRPr lang="en-GB" sz="1600">
                <a:solidFill>
                  <a:schemeClr val="bg1"/>
                </a:solidFill>
                <a:latin typeface="VAGRounded BT" pitchFamily="34" charset="0"/>
              </a:endParaRPr>
            </a:p>
          </p:txBody>
        </p:sp>
      </p:grpSp>
      <p:grpSp>
        <p:nvGrpSpPr>
          <p:cNvPr id="13" name="Gruppieren 12"/>
          <p:cNvGrpSpPr/>
          <p:nvPr/>
        </p:nvGrpSpPr>
        <p:grpSpPr>
          <a:xfrm>
            <a:off x="4865325" y="1415352"/>
            <a:ext cx="2358734" cy="1509592"/>
            <a:chOff x="4865325" y="1415352"/>
            <a:chExt cx="2358734" cy="1509592"/>
          </a:xfrm>
        </p:grpSpPr>
        <p:pic>
          <p:nvPicPr>
            <p:cNvPr id="16" name="Grafik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0266" y="1415352"/>
              <a:ext cx="2343793" cy="1509592"/>
            </a:xfrm>
            <a:prstGeom prst="rect">
              <a:avLst/>
            </a:prstGeom>
          </p:spPr>
        </p:pic>
        <p:sp>
          <p:nvSpPr>
            <p:cNvPr id="70" name="Rechteck 69"/>
            <p:cNvSpPr/>
            <p:nvPr/>
          </p:nvSpPr>
          <p:spPr>
            <a:xfrm>
              <a:off x="4865325" y="1415352"/>
              <a:ext cx="2343793" cy="830997"/>
            </a:xfrm>
            <a:prstGeom prst="rect">
              <a:avLst/>
            </a:prstGeom>
            <a:solidFill>
              <a:schemeClr val="tx1">
                <a:alpha val="34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GB" sz="1600" smtClean="0">
                  <a:solidFill>
                    <a:schemeClr val="bg1"/>
                  </a:solidFill>
                  <a:latin typeface="VAGRounded BT" pitchFamily="34" charset="0"/>
                  <a:cs typeface="Arial" charset="0"/>
                  <a:sym typeface="Wingdings" pitchFamily="2" charset="2"/>
                </a:rPr>
                <a:t>Recovery from mercury waste  (products, catalysts)</a:t>
              </a:r>
              <a:endParaRPr lang="en-GB" sz="1600">
                <a:solidFill>
                  <a:schemeClr val="bg1"/>
                </a:solidFill>
                <a:latin typeface="VAGRounded BT" pitchFamily="34" charset="0"/>
              </a:endParaRPr>
            </a:p>
          </p:txBody>
        </p:sp>
      </p:grpSp>
      <p:grpSp>
        <p:nvGrpSpPr>
          <p:cNvPr id="14" name="Gruppieren 13"/>
          <p:cNvGrpSpPr/>
          <p:nvPr/>
        </p:nvGrpSpPr>
        <p:grpSpPr>
          <a:xfrm>
            <a:off x="7275831" y="1439807"/>
            <a:ext cx="1748248" cy="1485137"/>
            <a:chOff x="7275831" y="1439807"/>
            <a:chExt cx="1748248" cy="1485137"/>
          </a:xfrm>
        </p:grpSpPr>
        <p:sp>
          <p:nvSpPr>
            <p:cNvPr id="88" name="Rechteck 87"/>
            <p:cNvSpPr/>
            <p:nvPr/>
          </p:nvSpPr>
          <p:spPr>
            <a:xfrm>
              <a:off x="7275833" y="1439807"/>
              <a:ext cx="1748246" cy="584775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GB" sz="1600" smtClean="0">
                  <a:latin typeface="VAGRounded BT" pitchFamily="34" charset="0"/>
                </a:rPr>
                <a:t>Primary mercury mining</a:t>
              </a:r>
              <a:endParaRPr lang="en-GB" sz="1600">
                <a:latin typeface="VAGRounded BT" pitchFamily="34" charset="0"/>
              </a:endParaRPr>
            </a:p>
          </p:txBody>
        </p:sp>
        <p:pic>
          <p:nvPicPr>
            <p:cNvPr id="38" name="Picture 4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275831" y="2024582"/>
              <a:ext cx="1748247" cy="900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Textfeld 10"/>
          <p:cNvSpPr txBox="1"/>
          <p:nvPr/>
        </p:nvSpPr>
        <p:spPr>
          <a:xfrm>
            <a:off x="40880" y="3356992"/>
            <a:ext cx="237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 smtClean="0">
                <a:latin typeface="VAGRounded BT" pitchFamily="34" charset="0"/>
              </a:rPr>
              <a:t>Zinc</a:t>
            </a:r>
            <a:r>
              <a:rPr lang="de-DE" dirty="0" smtClean="0">
                <a:latin typeface="VAGRounded BT" pitchFamily="34" charset="0"/>
              </a:rPr>
              <a:t> </a:t>
            </a:r>
            <a:r>
              <a:rPr lang="de-DE" dirty="0" err="1" smtClean="0">
                <a:latin typeface="VAGRounded BT" pitchFamily="34" charset="0"/>
              </a:rPr>
              <a:t>smelters</a:t>
            </a:r>
            <a:r>
              <a:rPr lang="de-DE" dirty="0" smtClean="0">
                <a:latin typeface="VAGRounded BT" pitchFamily="34" charset="0"/>
              </a:rPr>
              <a:t> (Japan, China?)</a:t>
            </a:r>
          </a:p>
        </p:txBody>
      </p:sp>
      <p:sp>
        <p:nvSpPr>
          <p:cNvPr id="34" name="Textfeld 33"/>
          <p:cNvSpPr txBox="1"/>
          <p:nvPr/>
        </p:nvSpPr>
        <p:spPr>
          <a:xfrm>
            <a:off x="2463480" y="3311902"/>
            <a:ext cx="237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 smtClean="0">
                <a:latin typeface="VAGRounded BT" pitchFamily="34" charset="0"/>
              </a:rPr>
              <a:t>India</a:t>
            </a:r>
            <a:r>
              <a:rPr lang="de-DE" dirty="0" smtClean="0">
                <a:latin typeface="VAGRounded BT" pitchFamily="34" charset="0"/>
              </a:rPr>
              <a:t>, Pakistan, </a:t>
            </a:r>
            <a:r>
              <a:rPr lang="de-DE" dirty="0" err="1" smtClean="0">
                <a:latin typeface="VAGRounded BT" pitchFamily="34" charset="0"/>
              </a:rPr>
              <a:t>other</a:t>
            </a:r>
            <a:r>
              <a:rPr lang="de-DE" dirty="0" smtClean="0">
                <a:latin typeface="VAGRounded BT" pitchFamily="34" charset="0"/>
              </a:rPr>
              <a:t>?</a:t>
            </a:r>
          </a:p>
        </p:txBody>
      </p:sp>
      <p:sp>
        <p:nvSpPr>
          <p:cNvPr id="35" name="Textfeld 34"/>
          <p:cNvSpPr txBox="1"/>
          <p:nvPr/>
        </p:nvSpPr>
        <p:spPr>
          <a:xfrm>
            <a:off x="4799319" y="3325634"/>
            <a:ext cx="247651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de-DE" sz="1600" dirty="0" smtClean="0">
                <a:latin typeface="VAGRounded BT" pitchFamily="34" charset="0"/>
              </a:rPr>
              <a:t>Recycling </a:t>
            </a:r>
            <a:r>
              <a:rPr lang="de-DE" sz="1600" dirty="0" err="1" smtClean="0">
                <a:latin typeface="VAGRounded BT" pitchFamily="34" charset="0"/>
              </a:rPr>
              <a:t>of</a:t>
            </a:r>
            <a:r>
              <a:rPr lang="de-DE" sz="1600" dirty="0" smtClean="0">
                <a:latin typeface="VAGRounded BT" pitchFamily="34" charset="0"/>
              </a:rPr>
              <a:t> </a:t>
            </a:r>
            <a:r>
              <a:rPr lang="de-DE" sz="1600" dirty="0" err="1" smtClean="0">
                <a:latin typeface="VAGRounded BT" pitchFamily="34" charset="0"/>
              </a:rPr>
              <a:t>catalysts</a:t>
            </a:r>
            <a:r>
              <a:rPr lang="de-DE" sz="1600" dirty="0" smtClean="0">
                <a:latin typeface="VAGRounded BT" pitchFamily="34" charset="0"/>
              </a:rPr>
              <a:t> </a:t>
            </a:r>
            <a:r>
              <a:rPr lang="de-DE" sz="1600" dirty="0" err="1" smtClean="0">
                <a:latin typeface="VAGRounded BT" pitchFamily="34" charset="0"/>
              </a:rPr>
              <a:t>from</a:t>
            </a:r>
            <a:r>
              <a:rPr lang="de-DE" sz="1600" dirty="0" smtClean="0">
                <a:latin typeface="VAGRounded BT" pitchFamily="34" charset="0"/>
              </a:rPr>
              <a:t> VCM </a:t>
            </a:r>
            <a:r>
              <a:rPr lang="de-DE" sz="1600" dirty="0" err="1" smtClean="0">
                <a:latin typeface="VAGRounded BT" pitchFamily="34" charset="0"/>
              </a:rPr>
              <a:t>production</a:t>
            </a:r>
            <a:r>
              <a:rPr lang="de-DE" sz="1600" dirty="0" smtClean="0">
                <a:latin typeface="VAGRounded BT" pitchFamily="34" charset="0"/>
              </a:rPr>
              <a:t> (China)</a:t>
            </a:r>
            <a:br>
              <a:rPr lang="de-DE" sz="1600" dirty="0" smtClean="0">
                <a:latin typeface="VAGRounded BT" pitchFamily="34" charset="0"/>
              </a:rPr>
            </a:br>
            <a:endParaRPr lang="de-DE" sz="1600" dirty="0" smtClean="0">
              <a:latin typeface="VAGRounded BT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de-DE" sz="1600" dirty="0" smtClean="0">
                <a:latin typeface="VAGRounded BT" pitchFamily="34" charset="0"/>
              </a:rPr>
              <a:t>Recycling </a:t>
            </a:r>
            <a:r>
              <a:rPr lang="de-DE" sz="1600" dirty="0" err="1" smtClean="0">
                <a:latin typeface="VAGRounded BT" pitchFamily="34" charset="0"/>
              </a:rPr>
              <a:t>of</a:t>
            </a:r>
            <a:r>
              <a:rPr lang="de-DE" sz="1600" dirty="0" smtClean="0">
                <a:latin typeface="VAGRounded BT" pitchFamily="34" charset="0"/>
              </a:rPr>
              <a:t> </a:t>
            </a:r>
            <a:r>
              <a:rPr lang="de-DE" sz="1600" dirty="0" err="1" smtClean="0">
                <a:latin typeface="VAGRounded BT" pitchFamily="34" charset="0"/>
              </a:rPr>
              <a:t>waste</a:t>
            </a:r>
            <a:r>
              <a:rPr lang="de-DE" sz="1600" dirty="0" smtClean="0">
                <a:latin typeface="VAGRounded BT" pitchFamily="34" charset="0"/>
              </a:rPr>
              <a:t> </a:t>
            </a:r>
            <a:r>
              <a:rPr lang="de-DE" sz="1600" dirty="0" err="1" smtClean="0">
                <a:latin typeface="VAGRounded BT" pitchFamily="34" charset="0"/>
              </a:rPr>
              <a:t>from</a:t>
            </a:r>
            <a:r>
              <a:rPr lang="de-DE" sz="1600" dirty="0" smtClean="0">
                <a:latin typeface="VAGRounded BT" pitchFamily="34" charset="0"/>
              </a:rPr>
              <a:t> SE Asian </a:t>
            </a:r>
            <a:r>
              <a:rPr lang="de-DE" sz="1600" dirty="0" err="1" smtClean="0">
                <a:latin typeface="VAGRounded BT" pitchFamily="34" charset="0"/>
              </a:rPr>
              <a:t>oil+gas</a:t>
            </a:r>
            <a:r>
              <a:rPr lang="de-DE" sz="1600" dirty="0" smtClean="0">
                <a:latin typeface="VAGRounded BT" pitchFamily="34" charset="0"/>
              </a:rPr>
              <a:t> </a:t>
            </a:r>
            <a:r>
              <a:rPr lang="de-DE" sz="1600" dirty="0" err="1" smtClean="0">
                <a:latin typeface="VAGRounded BT" pitchFamily="34" charset="0"/>
              </a:rPr>
              <a:t>industry</a:t>
            </a:r>
            <a:r>
              <a:rPr lang="de-DE" sz="1600" dirty="0" smtClean="0">
                <a:latin typeface="VAGRounded BT" pitchFamily="34" charset="0"/>
              </a:rPr>
              <a:t> (</a:t>
            </a:r>
            <a:r>
              <a:rPr lang="de-DE" sz="1600" dirty="0" err="1" smtClean="0">
                <a:latin typeface="VAGRounded BT" pitchFamily="34" charset="0"/>
              </a:rPr>
              <a:t>exported</a:t>
            </a:r>
            <a:r>
              <a:rPr lang="de-DE" sz="1600" dirty="0" smtClean="0">
                <a:latin typeface="VAGRounded BT" pitchFamily="34" charset="0"/>
              </a:rPr>
              <a:t> </a:t>
            </a:r>
            <a:r>
              <a:rPr lang="de-DE" sz="1600" dirty="0" err="1" smtClean="0">
                <a:latin typeface="VAGRounded BT" pitchFamily="34" charset="0"/>
              </a:rPr>
              <a:t>to</a:t>
            </a:r>
            <a:r>
              <a:rPr lang="de-DE" sz="1600" dirty="0" smtClean="0">
                <a:latin typeface="VAGRounded BT" pitchFamily="34" charset="0"/>
              </a:rPr>
              <a:t> EU/ USA)</a:t>
            </a:r>
            <a:br>
              <a:rPr lang="de-DE" sz="1600" dirty="0" smtClean="0">
                <a:latin typeface="VAGRounded BT" pitchFamily="34" charset="0"/>
              </a:rPr>
            </a:br>
            <a:endParaRPr lang="de-DE" sz="1600" dirty="0" smtClean="0">
              <a:latin typeface="VAGRounded BT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de-DE" sz="1600" dirty="0" smtClean="0">
                <a:latin typeface="VAGRounded BT" pitchFamily="34" charset="0"/>
              </a:rPr>
              <a:t>Recycling </a:t>
            </a:r>
            <a:r>
              <a:rPr lang="de-DE" sz="1600" dirty="0" err="1" smtClean="0">
                <a:latin typeface="VAGRounded BT" pitchFamily="34" charset="0"/>
              </a:rPr>
              <a:t>of</a:t>
            </a:r>
            <a:r>
              <a:rPr lang="de-DE" sz="1600" dirty="0" smtClean="0">
                <a:latin typeface="VAGRounded BT" pitchFamily="34" charset="0"/>
              </a:rPr>
              <a:t> </a:t>
            </a:r>
            <a:r>
              <a:rPr lang="de-DE" sz="1600" dirty="0" err="1" smtClean="0">
                <a:latin typeface="VAGRounded BT" pitchFamily="34" charset="0"/>
              </a:rPr>
              <a:t>waste</a:t>
            </a:r>
            <a:r>
              <a:rPr lang="de-DE" sz="1600" dirty="0" smtClean="0">
                <a:latin typeface="VAGRounded BT" pitchFamily="34" charset="0"/>
              </a:rPr>
              <a:t> </a:t>
            </a:r>
            <a:r>
              <a:rPr lang="de-DE" sz="1600" dirty="0" err="1" smtClean="0">
                <a:latin typeface="VAGRounded BT" pitchFamily="34" charset="0"/>
              </a:rPr>
              <a:t>products</a:t>
            </a:r>
            <a:r>
              <a:rPr lang="de-DE" sz="1600" dirty="0" smtClean="0">
                <a:latin typeface="VAGRounded BT" pitchFamily="34" charset="0"/>
              </a:rPr>
              <a:t>: Japan</a:t>
            </a:r>
            <a:endParaRPr lang="de-DE" sz="1600" dirty="0">
              <a:latin typeface="VAGRounded BT" pitchFamily="34" charset="0"/>
            </a:endParaRPr>
          </a:p>
        </p:txBody>
      </p:sp>
      <p:sp>
        <p:nvSpPr>
          <p:cNvPr id="36" name="Textfeld 35"/>
          <p:cNvSpPr txBox="1"/>
          <p:nvPr/>
        </p:nvSpPr>
        <p:spPr>
          <a:xfrm>
            <a:off x="7322599" y="3342402"/>
            <a:ext cx="1821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de-DE" dirty="0" err="1" smtClean="0">
                <a:latin typeface="VAGRounded BT" pitchFamily="34" charset="0"/>
              </a:rPr>
              <a:t>Kyrgysztan</a:t>
            </a:r>
            <a:endParaRPr lang="de-DE" dirty="0" smtClean="0">
              <a:latin typeface="VAGRounded BT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de-DE" dirty="0" smtClean="0">
                <a:latin typeface="VAGRounded BT" pitchFamily="34" charset="0"/>
              </a:rPr>
              <a:t>China </a:t>
            </a:r>
            <a:endParaRPr lang="de-DE" dirty="0">
              <a:latin typeface="VAGRounded B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0160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280248"/>
              </p:ext>
            </p:extLst>
          </p:nvPr>
        </p:nvGraphicFramePr>
        <p:xfrm>
          <a:off x="-1" y="1281131"/>
          <a:ext cx="9097959" cy="52396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9592"/>
                <a:gridCol w="1943421"/>
                <a:gridCol w="1935524"/>
                <a:gridCol w="1935524"/>
                <a:gridCol w="1463898"/>
              </a:tblGrid>
              <a:tr h="1211765">
                <a:tc>
                  <a:txBody>
                    <a:bodyPr/>
                    <a:lstStyle/>
                    <a:p>
                      <a:endParaRPr lang="de-DE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400" b="0" dirty="0"/>
                    </a:p>
                  </a:txBody>
                  <a:tcPr/>
                </a:tc>
              </a:tr>
              <a:tr h="779292">
                <a:tc>
                  <a:txBody>
                    <a:bodyPr/>
                    <a:lstStyle/>
                    <a:p>
                      <a:r>
                        <a:rPr lang="de-DE" b="1" dirty="0" smtClean="0"/>
                        <a:t>China</a:t>
                      </a:r>
                      <a:endParaRPr lang="de-D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0" dirty="0" smtClean="0"/>
                        <a:t>- </a:t>
                      </a:r>
                      <a:endParaRPr lang="de-DE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0" dirty="0" smtClean="0"/>
                        <a:t>?</a:t>
                      </a:r>
                      <a:endParaRPr lang="de-DE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dirty="0" smtClean="0"/>
                        <a:t>350</a:t>
                      </a:r>
                      <a:r>
                        <a:rPr lang="de-DE" b="0" dirty="0" smtClean="0"/>
                        <a:t> (VCM)</a:t>
                      </a:r>
                      <a:br>
                        <a:rPr lang="de-DE" b="0" dirty="0" smtClean="0"/>
                      </a:br>
                      <a:r>
                        <a:rPr lang="de-DE" b="1" dirty="0" smtClean="0"/>
                        <a:t>18-24 </a:t>
                      </a:r>
                      <a:r>
                        <a:rPr lang="de-DE" b="0" dirty="0" smtClean="0"/>
                        <a:t>(</a:t>
                      </a:r>
                      <a:r>
                        <a:rPr lang="de-DE" b="0" dirty="0" err="1" smtClean="0"/>
                        <a:t>waste</a:t>
                      </a:r>
                      <a:r>
                        <a:rPr lang="de-DE" b="0" dirty="0" smtClean="0"/>
                        <a:t>)</a:t>
                      </a:r>
                      <a:endParaRPr lang="de-DE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dirty="0" smtClean="0"/>
                        <a:t>1094</a:t>
                      </a:r>
                      <a:r>
                        <a:rPr lang="de-DE" b="0" dirty="0" smtClean="0"/>
                        <a:t> (formal)</a:t>
                      </a:r>
                      <a:br>
                        <a:rPr lang="de-DE" b="0" dirty="0" smtClean="0"/>
                      </a:br>
                      <a:r>
                        <a:rPr lang="de-DE" b="1" dirty="0" smtClean="0"/>
                        <a:t>0-200</a:t>
                      </a:r>
                      <a:r>
                        <a:rPr lang="de-DE" b="0" baseline="0" dirty="0" smtClean="0"/>
                        <a:t> </a:t>
                      </a:r>
                      <a:r>
                        <a:rPr lang="de-DE" sz="1400" b="0" baseline="0" dirty="0" smtClean="0"/>
                        <a:t>(</a:t>
                      </a:r>
                      <a:r>
                        <a:rPr lang="de-DE" sz="1400" b="0" baseline="0" dirty="0" err="1" smtClean="0"/>
                        <a:t>inform</a:t>
                      </a:r>
                      <a:r>
                        <a:rPr lang="de-DE" sz="1400" b="0" baseline="0" dirty="0" smtClean="0"/>
                        <a:t>.)</a:t>
                      </a:r>
                      <a:endParaRPr lang="de-DE" sz="1400" b="0" dirty="0"/>
                    </a:p>
                  </a:txBody>
                  <a:tcPr/>
                </a:tc>
              </a:tr>
              <a:tr h="779292">
                <a:tc>
                  <a:txBody>
                    <a:bodyPr/>
                    <a:lstStyle/>
                    <a:p>
                      <a:r>
                        <a:rPr lang="de-DE" b="1" dirty="0" smtClean="0"/>
                        <a:t>East + </a:t>
                      </a:r>
                      <a:br>
                        <a:rPr lang="de-DE" b="1" dirty="0" smtClean="0"/>
                      </a:br>
                      <a:r>
                        <a:rPr lang="de-DE" b="1" dirty="0" smtClean="0"/>
                        <a:t>South East </a:t>
                      </a:r>
                      <a:r>
                        <a:rPr lang="de-DE" b="1" dirty="0" err="1" smtClean="0"/>
                        <a:t>Asia</a:t>
                      </a:r>
                      <a:endParaRPr lang="de-D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dirty="0" smtClean="0"/>
                        <a:t>67</a:t>
                      </a:r>
                      <a:endParaRPr lang="de-D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?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dirty="0" smtClean="0"/>
                        <a:t>10-15</a:t>
                      </a:r>
                      <a:r>
                        <a:rPr lang="de-DE" dirty="0" smtClean="0"/>
                        <a:t> (</a:t>
                      </a:r>
                      <a:r>
                        <a:rPr lang="de-DE" dirty="0" err="1" smtClean="0"/>
                        <a:t>waste</a:t>
                      </a:r>
                      <a:r>
                        <a:rPr lang="de-DE" dirty="0" smtClean="0"/>
                        <a:t>)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457640">
                <a:tc>
                  <a:txBody>
                    <a:bodyPr/>
                    <a:lstStyle/>
                    <a:p>
                      <a:endParaRPr lang="de-DE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</a:tr>
              <a:tr h="1781239">
                <a:tc>
                  <a:txBody>
                    <a:bodyPr/>
                    <a:lstStyle/>
                    <a:p>
                      <a:r>
                        <a:rPr lang="de-DE" b="1" dirty="0" smtClean="0">
                          <a:solidFill>
                            <a:srgbClr val="0000FF"/>
                          </a:solidFill>
                        </a:rPr>
                        <a:t>Maximum (2010-2030)</a:t>
                      </a:r>
                      <a:endParaRPr lang="de-DE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dirty="0" smtClean="0">
                          <a:solidFill>
                            <a:srgbClr val="0000FF"/>
                          </a:solidFill>
                        </a:rPr>
                        <a:t>518</a:t>
                      </a:r>
                      <a:endParaRPr lang="de-DE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33400" indent="-533400"/>
                      <a:r>
                        <a:rPr lang="de-DE" b="1" dirty="0" smtClean="0">
                          <a:solidFill>
                            <a:srgbClr val="0000FF"/>
                          </a:solidFill>
                        </a:rPr>
                        <a:t>1252</a:t>
                      </a:r>
                      <a:r>
                        <a:rPr lang="de-DE" dirty="0" smtClean="0">
                          <a:solidFill>
                            <a:srgbClr val="0000FF"/>
                          </a:solidFill>
                        </a:rPr>
                        <a:t> (</a:t>
                      </a:r>
                      <a:r>
                        <a:rPr lang="de-DE" dirty="0" err="1" smtClean="0">
                          <a:solidFill>
                            <a:srgbClr val="0000FF"/>
                          </a:solidFill>
                        </a:rPr>
                        <a:t>Inventory</a:t>
                      </a:r>
                      <a:r>
                        <a:rPr lang="de-DE" dirty="0" smtClean="0">
                          <a:solidFill>
                            <a:srgbClr val="0000FF"/>
                          </a:solidFill>
                        </a:rPr>
                        <a:t> in MCCA </a:t>
                      </a:r>
                      <a:r>
                        <a:rPr lang="de-DE" dirty="0" err="1" smtClean="0">
                          <a:solidFill>
                            <a:srgbClr val="0000FF"/>
                          </a:solidFill>
                        </a:rPr>
                        <a:t>plants</a:t>
                      </a:r>
                      <a:r>
                        <a:rPr lang="de-DE" dirty="0" smtClean="0">
                          <a:solidFill>
                            <a:srgbClr val="0000FF"/>
                          </a:solidFill>
                        </a:rPr>
                        <a:t>)</a:t>
                      </a:r>
                    </a:p>
                    <a:p>
                      <a:pPr marL="533400" indent="-533400"/>
                      <a:r>
                        <a:rPr lang="de-DE" b="1" dirty="0" smtClean="0">
                          <a:solidFill>
                            <a:srgbClr val="0000FF"/>
                          </a:solidFill>
                        </a:rPr>
                        <a:t>1000-2000</a:t>
                      </a:r>
                      <a:r>
                        <a:rPr lang="de-DE" dirty="0" smtClean="0">
                          <a:solidFill>
                            <a:srgbClr val="0000FF"/>
                          </a:solidFill>
                        </a:rPr>
                        <a:t> (</a:t>
                      </a:r>
                      <a:r>
                        <a:rPr lang="de-DE" dirty="0" err="1" smtClean="0">
                          <a:solidFill>
                            <a:srgbClr val="0000FF"/>
                          </a:solidFill>
                        </a:rPr>
                        <a:t>Governmental</a:t>
                      </a:r>
                      <a:r>
                        <a:rPr lang="de-DE" dirty="0" smtClean="0">
                          <a:solidFill>
                            <a:srgbClr val="0000FF"/>
                          </a:solidFill>
                        </a:rPr>
                        <a:t> + </a:t>
                      </a:r>
                      <a:r>
                        <a:rPr lang="de-DE" dirty="0" err="1" smtClean="0">
                          <a:solidFill>
                            <a:srgbClr val="0000FF"/>
                          </a:solidFill>
                        </a:rPr>
                        <a:t>trader</a:t>
                      </a:r>
                      <a:r>
                        <a:rPr lang="de-DE" dirty="0" smtClean="0">
                          <a:solidFill>
                            <a:srgbClr val="0000FF"/>
                          </a:solidFill>
                        </a:rPr>
                        <a:t> Stocks)</a:t>
                      </a:r>
                      <a:endParaRPr lang="de-DE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44500" indent="-444500"/>
                      <a:r>
                        <a:rPr lang="de-DE" b="1" dirty="0" smtClean="0">
                          <a:solidFill>
                            <a:srgbClr val="0000FF"/>
                          </a:solidFill>
                        </a:rPr>
                        <a:t>467</a:t>
                      </a:r>
                      <a:r>
                        <a:rPr lang="de-DE" dirty="0" smtClean="0">
                          <a:solidFill>
                            <a:srgbClr val="0000FF"/>
                          </a:solidFill>
                        </a:rPr>
                        <a:t> (VCM, 47% </a:t>
                      </a:r>
                      <a:r>
                        <a:rPr lang="de-DE" dirty="0" err="1" smtClean="0">
                          <a:solidFill>
                            <a:srgbClr val="0000FF"/>
                          </a:solidFill>
                        </a:rPr>
                        <a:t>recovery</a:t>
                      </a:r>
                      <a:r>
                        <a:rPr lang="de-DE" dirty="0" smtClean="0">
                          <a:solidFill>
                            <a:srgbClr val="0000FF"/>
                          </a:solidFill>
                        </a:rPr>
                        <a:t>)</a:t>
                      </a:r>
                    </a:p>
                    <a:p>
                      <a:pPr marL="444500" indent="-444500"/>
                      <a:r>
                        <a:rPr lang="de-DE" b="1" dirty="0" smtClean="0">
                          <a:solidFill>
                            <a:srgbClr val="0000FF"/>
                          </a:solidFill>
                        </a:rPr>
                        <a:t>58</a:t>
                      </a:r>
                      <a:r>
                        <a:rPr lang="de-DE" dirty="0" smtClean="0">
                          <a:solidFill>
                            <a:srgbClr val="0000FF"/>
                          </a:solidFill>
                        </a:rPr>
                        <a:t> (</a:t>
                      </a:r>
                      <a:r>
                        <a:rPr lang="de-DE" dirty="0" err="1" smtClean="0">
                          <a:solidFill>
                            <a:srgbClr val="0000FF"/>
                          </a:solidFill>
                        </a:rPr>
                        <a:t>waste</a:t>
                      </a:r>
                      <a:r>
                        <a:rPr lang="de-DE" dirty="0" smtClean="0">
                          <a:solidFill>
                            <a:srgbClr val="0000FF"/>
                          </a:solidFill>
                        </a:rPr>
                        <a:t>,</a:t>
                      </a:r>
                      <a:r>
                        <a:rPr lang="de-DE" baseline="0" dirty="0" smtClean="0">
                          <a:solidFill>
                            <a:srgbClr val="0000FF"/>
                          </a:solidFill>
                        </a:rPr>
                        <a:t> 25% </a:t>
                      </a:r>
                      <a:r>
                        <a:rPr lang="de-DE" baseline="0" dirty="0" err="1" smtClean="0">
                          <a:solidFill>
                            <a:srgbClr val="0000FF"/>
                          </a:solidFill>
                        </a:rPr>
                        <a:t>recovery</a:t>
                      </a:r>
                      <a:r>
                        <a:rPr lang="de-DE" baseline="0" dirty="0" smtClean="0">
                          <a:solidFill>
                            <a:srgbClr val="0000FF"/>
                          </a:solidFill>
                        </a:rPr>
                        <a:t>)</a:t>
                      </a:r>
                      <a:endParaRPr lang="de-DE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dirty="0" smtClean="0">
                          <a:solidFill>
                            <a:srgbClr val="0000FF"/>
                          </a:solidFill>
                        </a:rPr>
                        <a:t>1000-1100 </a:t>
                      </a:r>
                      <a:r>
                        <a:rPr lang="de-DE" dirty="0" err="1" smtClean="0">
                          <a:solidFill>
                            <a:srgbClr val="0000FF"/>
                          </a:solidFill>
                        </a:rPr>
                        <a:t>until</a:t>
                      </a:r>
                      <a:r>
                        <a:rPr lang="de-DE" dirty="0" smtClean="0">
                          <a:solidFill>
                            <a:srgbClr val="0000FF"/>
                          </a:solidFill>
                        </a:rPr>
                        <a:t> 2015,</a:t>
                      </a:r>
                    </a:p>
                    <a:p>
                      <a:r>
                        <a:rPr lang="de-DE" dirty="0" err="1" smtClean="0">
                          <a:solidFill>
                            <a:srgbClr val="0000FF"/>
                          </a:solidFill>
                        </a:rPr>
                        <a:t>decreasing</a:t>
                      </a:r>
                      <a:r>
                        <a:rPr lang="de-DE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de-DE" dirty="0" err="1" smtClean="0">
                          <a:solidFill>
                            <a:srgbClr val="0000FF"/>
                          </a:solidFill>
                        </a:rPr>
                        <a:t>to</a:t>
                      </a:r>
                      <a:endParaRPr lang="de-DE" dirty="0" smtClean="0">
                        <a:solidFill>
                          <a:srgbClr val="0000FF"/>
                        </a:solidFill>
                      </a:endParaRPr>
                    </a:p>
                    <a:p>
                      <a:r>
                        <a:rPr lang="de-DE" b="1" dirty="0" smtClean="0">
                          <a:solidFill>
                            <a:srgbClr val="0000FF"/>
                          </a:solidFill>
                        </a:rPr>
                        <a:t>300</a:t>
                      </a:r>
                      <a:r>
                        <a:rPr lang="de-DE" dirty="0" smtClean="0">
                          <a:solidFill>
                            <a:srgbClr val="0000FF"/>
                          </a:solidFill>
                        </a:rPr>
                        <a:t> in 2030</a:t>
                      </a:r>
                      <a:endParaRPr lang="de-DE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6212" y="523897"/>
            <a:ext cx="8502250" cy="608013"/>
          </a:xfrm>
        </p:spPr>
        <p:txBody>
          <a:bodyPr/>
          <a:lstStyle/>
          <a:p>
            <a:r>
              <a:rPr lang="en-GB" sz="2400" dirty="0" smtClean="0">
                <a:latin typeface="VAGRounded BT" pitchFamily="34" charset="0"/>
              </a:rPr>
              <a:t>Important Sources of Mercury Supply in E + SE Asia – 2005</a:t>
            </a:r>
            <a:endParaRPr lang="en-GB" sz="2400" dirty="0">
              <a:latin typeface="VAGRounded BT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97BFC54D-CA07-4A07-AEF9-FEADE7FFF69B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  <p:grpSp>
        <p:nvGrpSpPr>
          <p:cNvPr id="3" name="Gruppieren 2"/>
          <p:cNvGrpSpPr/>
          <p:nvPr/>
        </p:nvGrpSpPr>
        <p:grpSpPr>
          <a:xfrm>
            <a:off x="1835696" y="1281131"/>
            <a:ext cx="7339040" cy="1227099"/>
            <a:chOff x="0" y="1268760"/>
            <a:chExt cx="9144000" cy="1800200"/>
          </a:xfrm>
        </p:grpSpPr>
        <p:sp>
          <p:nvSpPr>
            <p:cNvPr id="28" name="Rechteck 27"/>
            <p:cNvSpPr/>
            <p:nvPr/>
          </p:nvSpPr>
          <p:spPr>
            <a:xfrm>
              <a:off x="0" y="1268760"/>
              <a:ext cx="9144000" cy="18002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8" name="Gruppieren 7"/>
            <p:cNvGrpSpPr/>
            <p:nvPr/>
          </p:nvGrpSpPr>
          <p:grpSpPr>
            <a:xfrm>
              <a:off x="35496" y="1415352"/>
              <a:ext cx="2376264" cy="1509592"/>
              <a:chOff x="35496" y="1415352"/>
              <a:chExt cx="2376264" cy="1509592"/>
            </a:xfrm>
          </p:grpSpPr>
          <p:pic>
            <p:nvPicPr>
              <p:cNvPr id="15" name="Picture 7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35496" y="1426363"/>
                <a:ext cx="2376264" cy="14985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51" name="Rechteck 50"/>
              <p:cNvSpPr/>
              <p:nvPr/>
            </p:nvSpPr>
            <p:spPr>
              <a:xfrm>
                <a:off x="40880" y="1415352"/>
                <a:ext cx="2370880" cy="1083648"/>
              </a:xfrm>
              <a:prstGeom prst="rect">
                <a:avLst/>
              </a:prstGeom>
              <a:solidFill>
                <a:schemeClr val="tx1">
                  <a:alpha val="24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en-GB" sz="1400" dirty="0" smtClean="0">
                    <a:solidFill>
                      <a:schemeClr val="bg1"/>
                    </a:solidFill>
                    <a:latin typeface="VAGRounded BT" pitchFamily="34" charset="0"/>
                    <a:cs typeface="Arial" charset="0"/>
                  </a:rPr>
                  <a:t>Non –ferrous metal production (zinc, gold)</a:t>
                </a:r>
                <a:endParaRPr lang="en-GB" sz="1400" dirty="0">
                  <a:solidFill>
                    <a:schemeClr val="bg1"/>
                  </a:solidFill>
                  <a:latin typeface="VAGRounded BT" pitchFamily="34" charset="0"/>
                </a:endParaRPr>
              </a:p>
            </p:txBody>
          </p:sp>
        </p:grpSp>
        <p:grpSp>
          <p:nvGrpSpPr>
            <p:cNvPr id="10" name="Gruppieren 9"/>
            <p:cNvGrpSpPr/>
            <p:nvPr/>
          </p:nvGrpSpPr>
          <p:grpSpPr>
            <a:xfrm>
              <a:off x="2455526" y="1426363"/>
              <a:ext cx="2365291" cy="1498581"/>
              <a:chOff x="2455526" y="1426363"/>
              <a:chExt cx="2365291" cy="1498581"/>
            </a:xfrm>
          </p:grpSpPr>
          <p:pic>
            <p:nvPicPr>
              <p:cNvPr id="17" name="Grafik 16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7829"/>
              <a:stretch/>
            </p:blipFill>
            <p:spPr>
              <a:xfrm>
                <a:off x="2455526" y="1426364"/>
                <a:ext cx="2343793" cy="1498580"/>
              </a:xfrm>
              <a:prstGeom prst="rect">
                <a:avLst/>
              </a:prstGeom>
            </p:spPr>
          </p:pic>
          <p:sp>
            <p:nvSpPr>
              <p:cNvPr id="54" name="Rechteck 53"/>
              <p:cNvSpPr/>
              <p:nvPr/>
            </p:nvSpPr>
            <p:spPr>
              <a:xfrm>
                <a:off x="2477023" y="1426363"/>
                <a:ext cx="2343794" cy="1399710"/>
              </a:xfrm>
              <a:prstGeom prst="rect">
                <a:avLst/>
              </a:prstGeom>
              <a:solidFill>
                <a:schemeClr val="tx1">
                  <a:alpha val="26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en-GB" sz="1400" dirty="0" smtClean="0">
                    <a:solidFill>
                      <a:schemeClr val="bg1"/>
                    </a:solidFill>
                    <a:latin typeface="VAGRounded BT" pitchFamily="34" charset="0"/>
                    <a:cs typeface="Arial" charset="0"/>
                    <a:sym typeface="Wingdings" pitchFamily="2" charset="2"/>
                  </a:rPr>
                  <a:t>Decommissioning of mercury cells </a:t>
                </a:r>
                <a:br>
                  <a:rPr lang="en-GB" sz="1400" dirty="0" smtClean="0">
                    <a:solidFill>
                      <a:schemeClr val="bg1"/>
                    </a:solidFill>
                    <a:latin typeface="VAGRounded BT" pitchFamily="34" charset="0"/>
                    <a:cs typeface="Arial" charset="0"/>
                    <a:sym typeface="Wingdings" pitchFamily="2" charset="2"/>
                  </a:rPr>
                </a:br>
                <a:r>
                  <a:rPr lang="en-GB" sz="1400" dirty="0" smtClean="0">
                    <a:solidFill>
                      <a:schemeClr val="bg1"/>
                    </a:solidFill>
                    <a:latin typeface="VAGRounded BT" pitchFamily="34" charset="0"/>
                    <a:cs typeface="Arial" charset="0"/>
                    <a:sym typeface="Wingdings" pitchFamily="2" charset="2"/>
                  </a:rPr>
                  <a:t>(</a:t>
                </a:r>
                <a:r>
                  <a:rPr lang="en-GB" sz="1400" dirty="0" err="1" smtClean="0">
                    <a:solidFill>
                      <a:schemeClr val="bg1"/>
                    </a:solidFill>
                    <a:latin typeface="VAGRounded BT" pitchFamily="34" charset="0"/>
                    <a:cs typeface="Arial" charset="0"/>
                    <a:sym typeface="Wingdings" pitchFamily="2" charset="2"/>
                  </a:rPr>
                  <a:t>chlor</a:t>
                </a:r>
                <a:r>
                  <a:rPr lang="en-GB" sz="1400" dirty="0" smtClean="0">
                    <a:solidFill>
                      <a:schemeClr val="bg1"/>
                    </a:solidFill>
                    <a:latin typeface="VAGRounded BT" pitchFamily="34" charset="0"/>
                    <a:cs typeface="Arial" charset="0"/>
                    <a:sym typeface="Wingdings" pitchFamily="2" charset="2"/>
                  </a:rPr>
                  <a:t> alkali)</a:t>
                </a:r>
                <a:br>
                  <a:rPr lang="en-GB" sz="1400" dirty="0" smtClean="0">
                    <a:solidFill>
                      <a:schemeClr val="bg1"/>
                    </a:solidFill>
                    <a:latin typeface="VAGRounded BT" pitchFamily="34" charset="0"/>
                    <a:cs typeface="Arial" charset="0"/>
                    <a:sym typeface="Wingdings" pitchFamily="2" charset="2"/>
                  </a:rPr>
                </a:br>
                <a:r>
                  <a:rPr lang="en-GB" sz="1400" dirty="0" smtClean="0">
                    <a:solidFill>
                      <a:schemeClr val="bg1"/>
                    </a:solidFill>
                    <a:latin typeface="VAGRounded BT" pitchFamily="34" charset="0"/>
                    <a:cs typeface="Arial" charset="0"/>
                    <a:sym typeface="Wingdings" pitchFamily="2" charset="2"/>
                  </a:rPr>
                  <a:t>+ Stockpiles</a:t>
                </a:r>
                <a:endParaRPr lang="en-GB" sz="1400" dirty="0">
                  <a:solidFill>
                    <a:schemeClr val="bg1"/>
                  </a:solidFill>
                  <a:latin typeface="VAGRounded BT" pitchFamily="34" charset="0"/>
                </a:endParaRPr>
              </a:p>
            </p:txBody>
          </p:sp>
        </p:grpSp>
        <p:grpSp>
          <p:nvGrpSpPr>
            <p:cNvPr id="13" name="Gruppieren 12"/>
            <p:cNvGrpSpPr/>
            <p:nvPr/>
          </p:nvGrpSpPr>
          <p:grpSpPr>
            <a:xfrm>
              <a:off x="4865325" y="1415352"/>
              <a:ext cx="2358734" cy="1509592"/>
              <a:chOff x="4865325" y="1415352"/>
              <a:chExt cx="2358734" cy="1509592"/>
            </a:xfrm>
          </p:grpSpPr>
          <p:pic>
            <p:nvPicPr>
              <p:cNvPr id="16" name="Grafik 15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80266" y="1415352"/>
                <a:ext cx="2343793" cy="1509592"/>
              </a:xfrm>
              <a:prstGeom prst="rect">
                <a:avLst/>
              </a:prstGeom>
            </p:spPr>
          </p:pic>
          <p:sp>
            <p:nvSpPr>
              <p:cNvPr id="70" name="Rechteck 69"/>
              <p:cNvSpPr/>
              <p:nvPr/>
            </p:nvSpPr>
            <p:spPr>
              <a:xfrm>
                <a:off x="4865325" y="1415352"/>
                <a:ext cx="2343793" cy="1083648"/>
              </a:xfrm>
              <a:prstGeom prst="rect">
                <a:avLst/>
              </a:prstGeom>
              <a:solidFill>
                <a:schemeClr val="tx1">
                  <a:alpha val="34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en-GB" sz="1400" smtClean="0">
                    <a:solidFill>
                      <a:schemeClr val="bg1"/>
                    </a:solidFill>
                    <a:latin typeface="VAGRounded BT" pitchFamily="34" charset="0"/>
                    <a:cs typeface="Arial" charset="0"/>
                    <a:sym typeface="Wingdings" pitchFamily="2" charset="2"/>
                  </a:rPr>
                  <a:t>Recovery from mercury waste  (products, catalysts)</a:t>
                </a:r>
                <a:endParaRPr lang="en-GB" sz="1400">
                  <a:solidFill>
                    <a:schemeClr val="bg1"/>
                  </a:solidFill>
                  <a:latin typeface="VAGRounded BT" pitchFamily="34" charset="0"/>
                </a:endParaRPr>
              </a:p>
            </p:txBody>
          </p:sp>
        </p:grpSp>
        <p:grpSp>
          <p:nvGrpSpPr>
            <p:cNvPr id="14" name="Gruppieren 13"/>
            <p:cNvGrpSpPr/>
            <p:nvPr/>
          </p:nvGrpSpPr>
          <p:grpSpPr>
            <a:xfrm>
              <a:off x="7275831" y="1439807"/>
              <a:ext cx="1748248" cy="1485137"/>
              <a:chOff x="7275831" y="1439807"/>
              <a:chExt cx="1748248" cy="1485137"/>
            </a:xfrm>
          </p:grpSpPr>
          <p:pic>
            <p:nvPicPr>
              <p:cNvPr id="38" name="Picture 4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7275831" y="1439807"/>
                <a:ext cx="1748247" cy="14851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88" name="Rechteck 87"/>
              <p:cNvSpPr/>
              <p:nvPr/>
            </p:nvSpPr>
            <p:spPr>
              <a:xfrm>
                <a:off x="7275833" y="1439807"/>
                <a:ext cx="1748246" cy="108364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1400" dirty="0" smtClean="0">
                    <a:solidFill>
                      <a:schemeClr val="bg1"/>
                    </a:solidFill>
                    <a:latin typeface="VAGRounded BT" pitchFamily="34" charset="0"/>
                  </a:rPr>
                  <a:t>Primary mercury mining</a:t>
                </a:r>
                <a:endParaRPr lang="en-GB" sz="1400" dirty="0">
                  <a:solidFill>
                    <a:schemeClr val="bg1"/>
                  </a:solidFill>
                  <a:latin typeface="VAGRounded BT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687322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1" y="1353344"/>
            <a:ext cx="8948737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itel 1"/>
          <p:cNvSpPr>
            <a:spLocks noGrp="1"/>
          </p:cNvSpPr>
          <p:nvPr>
            <p:ph type="title" idx="4294967295"/>
          </p:nvPr>
        </p:nvSpPr>
        <p:spPr>
          <a:xfrm>
            <a:off x="244475" y="581025"/>
            <a:ext cx="8359775" cy="608013"/>
          </a:xfrm>
        </p:spPr>
        <p:txBody>
          <a:bodyPr/>
          <a:lstStyle/>
          <a:p>
            <a:pPr eaLnBrk="1" hangingPunct="1"/>
            <a:r>
              <a:rPr lang="en-GB" sz="2400" dirty="0" smtClean="0">
                <a:latin typeface="VAGRounded BT" pitchFamily="34" charset="0"/>
                <a:cs typeface="Arial" charset="0"/>
              </a:rPr>
              <a:t>Prediction of Asian mercury supply 2010-2050</a:t>
            </a:r>
          </a:p>
        </p:txBody>
      </p:sp>
      <p:sp>
        <p:nvSpPr>
          <p:cNvPr id="6148" name="Foliennummernplatzhalter 3"/>
          <p:cNvSpPr txBox="1">
            <a:spLocks noGrp="1"/>
          </p:cNvSpPr>
          <p:nvPr/>
        </p:nvSpPr>
        <p:spPr bwMode="auto">
          <a:xfrm>
            <a:off x="8261350" y="6626225"/>
            <a:ext cx="627063" cy="17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48EC6352-E56F-4D5C-93C7-D1378E3C0B1B}" type="slidenum">
              <a:rPr lang="en-GB" sz="1000">
                <a:cs typeface="Arial" charset="0"/>
              </a:rPr>
              <a:pPr algn="r" eaLnBrk="1" hangingPunct="1"/>
              <a:t>8</a:t>
            </a:fld>
            <a:endParaRPr lang="en-GB" sz="1000">
              <a:cs typeface="Arial" charset="0"/>
            </a:endParaRPr>
          </a:p>
        </p:txBody>
      </p:sp>
      <p:sp>
        <p:nvSpPr>
          <p:cNvPr id="6149" name="Textplatzhalter 3"/>
          <p:cNvSpPr>
            <a:spLocks/>
          </p:cNvSpPr>
          <p:nvPr/>
        </p:nvSpPr>
        <p:spPr bwMode="auto">
          <a:xfrm>
            <a:off x="206845" y="4090142"/>
            <a:ext cx="8253587" cy="207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342900" indent="-342900" eaLnBrk="0" hangingPunct="0">
              <a:spcBef>
                <a:spcPts val="600"/>
              </a:spcBef>
              <a:buClr>
                <a:srgbClr val="33B2B2"/>
              </a:buClr>
              <a:buSzPct val="100000"/>
            </a:pPr>
            <a:r>
              <a:rPr lang="en-GB" b="1" u="sng" dirty="0" smtClean="0">
                <a:latin typeface="VAGRounded BT" pitchFamily="34" charset="0"/>
                <a:cs typeface="Arial" charset="0"/>
              </a:rPr>
              <a:t>Assumed developments:</a:t>
            </a:r>
          </a:p>
          <a:p>
            <a:pPr marL="1435100" indent="-1435100" eaLnBrk="0" hangingPunct="0">
              <a:spcBef>
                <a:spcPts val="600"/>
              </a:spcBef>
              <a:buClr>
                <a:srgbClr val="33B2B2"/>
              </a:buClr>
              <a:buSzPct val="100000"/>
            </a:pPr>
            <a:r>
              <a:rPr lang="en-GB" b="1" dirty="0" smtClean="0">
                <a:latin typeface="VAGRounded BT" pitchFamily="34" charset="0"/>
                <a:cs typeface="Arial" charset="0"/>
              </a:rPr>
              <a:t>Mining:	Partly depletion of mineable Hg deposits in China by 2015. Decrease of production from 1050 (2010) to 300 (2025)</a:t>
            </a:r>
          </a:p>
          <a:p>
            <a:pPr marL="1435100" indent="-1435100" eaLnBrk="0" hangingPunct="0">
              <a:spcBef>
                <a:spcPts val="600"/>
              </a:spcBef>
              <a:buClr>
                <a:srgbClr val="33B2B2"/>
              </a:buClr>
              <a:buSzPct val="100000"/>
            </a:pPr>
            <a:r>
              <a:rPr lang="en-GB" b="1" dirty="0" smtClean="0">
                <a:latin typeface="VAGRounded BT" pitchFamily="34" charset="0"/>
                <a:cs typeface="Arial" charset="0"/>
              </a:rPr>
              <a:t>VCM: 	Substitution of Hg catalysed process between 2015 and 2025</a:t>
            </a:r>
          </a:p>
          <a:p>
            <a:pPr marL="1435100" indent="-1435100" eaLnBrk="0" hangingPunct="0">
              <a:spcBef>
                <a:spcPts val="600"/>
              </a:spcBef>
              <a:buClr>
                <a:srgbClr val="33B2B2"/>
              </a:buClr>
              <a:buSzPct val="100000"/>
            </a:pPr>
            <a:r>
              <a:rPr lang="en-GB" b="1" dirty="0" smtClean="0">
                <a:latin typeface="VAGRounded BT" pitchFamily="34" charset="0"/>
                <a:cs typeface="Arial" charset="0"/>
              </a:rPr>
              <a:t>By-product:	Installation of effective flue gas control technologies in NF metal smelters until 2030</a:t>
            </a:r>
            <a:endParaRPr lang="en-GB" b="1" dirty="0">
              <a:latin typeface="VAGRounded BT" pitchFamily="34" charset="0"/>
              <a:cs typeface="Arial" charset="0"/>
            </a:endParaRPr>
          </a:p>
        </p:txBody>
      </p:sp>
      <p:pic>
        <p:nvPicPr>
          <p:cNvPr id="61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0636" y="1232694"/>
            <a:ext cx="5254625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hteck 6"/>
          <p:cNvSpPr/>
          <p:nvPr/>
        </p:nvSpPr>
        <p:spPr>
          <a:xfrm>
            <a:off x="4499993" y="2289969"/>
            <a:ext cx="2322002" cy="215106"/>
          </a:xfrm>
          <a:prstGeom prst="rect">
            <a:avLst/>
          </a:prstGeom>
          <a:noFill/>
          <a:ln w="539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9" name="Rechteck 8"/>
          <p:cNvSpPr/>
          <p:nvPr/>
        </p:nvSpPr>
        <p:spPr>
          <a:xfrm>
            <a:off x="3923928" y="2721769"/>
            <a:ext cx="2808312" cy="347191"/>
          </a:xfrm>
          <a:prstGeom prst="rect">
            <a:avLst/>
          </a:prstGeom>
          <a:noFill/>
          <a:ln w="539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0" name="Rechteck 9"/>
          <p:cNvSpPr/>
          <p:nvPr/>
        </p:nvSpPr>
        <p:spPr>
          <a:xfrm>
            <a:off x="4466086" y="3064521"/>
            <a:ext cx="1718814" cy="262880"/>
          </a:xfrm>
          <a:prstGeom prst="rect">
            <a:avLst/>
          </a:prstGeom>
          <a:noFill/>
          <a:ln w="539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1" name="Fußzeilenplatzhalter 1"/>
          <p:cNvSpPr>
            <a:spLocks noGrp="1"/>
          </p:cNvSpPr>
          <p:nvPr>
            <p:ph type="ftr" sz="quarter" idx="11"/>
          </p:nvPr>
        </p:nvSpPr>
        <p:spPr>
          <a:xfrm>
            <a:off x="250824" y="6626225"/>
            <a:ext cx="7705551" cy="231775"/>
          </a:xfrm>
        </p:spPr>
        <p:txBody>
          <a:bodyPr/>
          <a:lstStyle/>
          <a:p>
            <a:r>
              <a:rPr lang="de-DE" dirty="0" smtClean="0"/>
              <a:t>Source</a:t>
            </a:r>
            <a:r>
              <a:rPr lang="de-DE" dirty="0"/>
              <a:t>: Peter </a:t>
            </a:r>
            <a:r>
              <a:rPr lang="de-DE" dirty="0" err="1" smtClean="0"/>
              <a:t>Maxson</a:t>
            </a:r>
            <a:r>
              <a:rPr lang="de-DE" dirty="0" smtClean="0"/>
              <a:t>/ Concorde (2009) Assessment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excess</a:t>
            </a:r>
            <a:r>
              <a:rPr lang="de-DE" dirty="0" smtClean="0"/>
              <a:t> </a:t>
            </a:r>
            <a:r>
              <a:rPr lang="de-DE" dirty="0" err="1" smtClean="0"/>
              <a:t>mercury</a:t>
            </a:r>
            <a:r>
              <a:rPr lang="de-DE" dirty="0" smtClean="0"/>
              <a:t> in </a:t>
            </a:r>
            <a:r>
              <a:rPr lang="de-DE" dirty="0" err="1" smtClean="0"/>
              <a:t>Asia</a:t>
            </a:r>
            <a:r>
              <a:rPr lang="de-DE" dirty="0" smtClean="0"/>
              <a:t>, 2010-2050</a:t>
            </a:r>
          </a:p>
          <a:p>
            <a:pPr>
              <a:defRPr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298981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AAEDA9-FBEC-427F-BC74-45B675680EB4}" type="slidenum">
              <a:rPr lang="de-DE" smtClean="0"/>
              <a:pPr>
                <a:defRPr/>
              </a:pPr>
              <a:t>9</a:t>
            </a:fld>
            <a:endParaRPr lang="de-DE" dirty="0"/>
          </a:p>
        </p:txBody>
      </p:sp>
      <p:sp>
        <p:nvSpPr>
          <p:cNvPr id="4" name="Titel 1"/>
          <p:cNvSpPr txBox="1">
            <a:spLocks/>
          </p:cNvSpPr>
          <p:nvPr/>
        </p:nvSpPr>
        <p:spPr bwMode="auto">
          <a:xfrm>
            <a:off x="244475" y="581025"/>
            <a:ext cx="8359775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sz="2400" dirty="0" smtClean="0">
                <a:latin typeface="VAGRounded BT" pitchFamily="34" charset="0"/>
                <a:cs typeface="Arial" charset="0"/>
              </a:rPr>
              <a:t>Trade with Asian countries</a:t>
            </a:r>
          </a:p>
        </p:txBody>
      </p:sp>
    </p:spTree>
    <p:extLst>
      <p:ext uri="{BB962C8B-B14F-4D97-AF65-F5344CB8AC3E}">
        <p14:creationId xmlns:p14="http://schemas.microsoft.com/office/powerpoint/2010/main" val="3315632890"/>
      </p:ext>
    </p:extLst>
  </p:cSld>
  <p:clrMapOvr>
    <a:masterClrMapping/>
  </p:clrMapOvr>
</p:sld>
</file>

<file path=ppt/theme/theme1.xml><?xml version="1.0" encoding="utf-8"?>
<a:theme xmlns:a="http://schemas.openxmlformats.org/drawingml/2006/main" name="GRS_Folie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GRS_Folien</Template>
  <TotalTime>0</TotalTime>
  <Words>1561</Words>
  <Application>Microsoft Office PowerPoint</Application>
  <PresentationFormat>Bildschirmpräsentation (4:3)</PresentationFormat>
  <Paragraphs>403</Paragraphs>
  <Slides>29</Slides>
  <Notes>10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29</vt:i4>
      </vt:variant>
    </vt:vector>
  </HeadingPairs>
  <TitlesOfParts>
    <vt:vector size="37" baseType="lpstr">
      <vt:lpstr>Arial</vt:lpstr>
      <vt:lpstr>Wingdings</vt:lpstr>
      <vt:lpstr>Times New Roman</vt:lpstr>
      <vt:lpstr>VAGRounded BT</vt:lpstr>
      <vt:lpstr>Symbol</vt:lpstr>
      <vt:lpstr>Calibri</vt:lpstr>
      <vt:lpstr>Arial Rounded MT Bold</vt:lpstr>
      <vt:lpstr>GRS_Folien</vt:lpstr>
      <vt:lpstr>Mercury supply, demand and trade in  South East and East Asia</vt:lpstr>
      <vt:lpstr>Overview</vt:lpstr>
      <vt:lpstr>Supply, excess supply and surplus mercury</vt:lpstr>
      <vt:lpstr>What is Surplus Mercury?</vt:lpstr>
      <vt:lpstr>Important Sources of Supply and Commodity/ Waste</vt:lpstr>
      <vt:lpstr>Important Sources of Mercury Supply in Asia – Status Quo</vt:lpstr>
      <vt:lpstr>Important Sources of Mercury Supply in E + SE Asia – 2005</vt:lpstr>
      <vt:lpstr>Prediction of Asian mercury supply 2010-2050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Asian mercury consumption, 2005</vt:lpstr>
      <vt:lpstr>PowerPoint-Präsentation</vt:lpstr>
      <vt:lpstr>Prediction of future mercury demand</vt:lpstr>
      <vt:lpstr>PowerPoint-Präsentation</vt:lpstr>
      <vt:lpstr>PowerPoint-Präsentation</vt:lpstr>
      <vt:lpstr>Illustration of Estimated Volume of Surplus mercury </vt:lpstr>
      <vt:lpstr>PowerPoint-Präsentation</vt:lpstr>
      <vt:lpstr>National net surplus and legal surplus</vt:lpstr>
      <vt:lpstr>Estimated Surplus Mercury by Region for 40 years</vt:lpstr>
      <vt:lpstr>Illustration of Estimated Volume of Surplus mercury </vt:lpstr>
      <vt:lpstr>Inventory of mercury waste</vt:lpstr>
      <vt:lpstr>PowerPoint-Präsentation</vt:lpstr>
      <vt:lpstr>PowerPoint-Präsentation</vt:lpstr>
      <vt:lpstr>PowerPoint-Präsentation</vt:lpstr>
      <vt:lpstr>PowerPoint-Präsentation</vt:lpstr>
    </vt:vector>
  </TitlesOfParts>
  <Company>GRS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Mercury storage projects - gaps and needs</dc:title>
  <dc:creator>Sven Hagemann</dc:creator>
  <dc:description/>
  <cp:lastModifiedBy>has</cp:lastModifiedBy>
  <cp:revision>186</cp:revision>
  <dcterms:created xsi:type="dcterms:W3CDTF">2010-08-10T12:26:15Z</dcterms:created>
  <dcterms:modified xsi:type="dcterms:W3CDTF">2011-07-20T07:45:03Z</dcterms:modified>
</cp:coreProperties>
</file>