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01" r:id="rId3"/>
    <p:sldId id="302" r:id="rId4"/>
    <p:sldId id="303" r:id="rId5"/>
    <p:sldId id="304" r:id="rId6"/>
    <p:sldId id="305" r:id="rId7"/>
    <p:sldId id="306" r:id="rId8"/>
    <p:sldId id="307" r:id="rId9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E67878"/>
    <a:srgbClr val="E6E678"/>
    <a:srgbClr val="9DE678"/>
    <a:srgbClr val="E078E6"/>
    <a:srgbClr val="78AAE6"/>
    <a:srgbClr val="7AE6CE"/>
    <a:srgbClr val="0055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9" autoAdjust="0"/>
    <p:restoredTop sz="82301" autoAdjust="0"/>
  </p:normalViewPr>
  <p:slideViewPr>
    <p:cSldViewPr>
      <p:cViewPr varScale="1">
        <p:scale>
          <a:sx n="104" d="100"/>
          <a:sy n="104" d="100"/>
        </p:scale>
        <p:origin x="1168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677ACA-5E8B-4DC0-B271-404A2F1451C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E93580A-4D57-4898-80EC-9BD32CB4BE61}">
      <dgm:prSet phldrT="[Text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2015</a:t>
          </a:r>
        </a:p>
        <a:p>
          <a:r>
            <a:rPr lang="en-GB" dirty="0">
              <a:solidFill>
                <a:schemeClr val="tx1"/>
              </a:solidFill>
            </a:rPr>
            <a:t>March-June</a:t>
          </a:r>
        </a:p>
      </dgm:t>
    </dgm:pt>
    <dgm:pt modelId="{A507FEF9-F054-473F-8B3D-7A35166CF89B}" type="parTrans" cxnId="{542D7425-39EE-4F3C-95DB-C39E6DA12467}">
      <dgm:prSet/>
      <dgm:spPr/>
      <dgm:t>
        <a:bodyPr/>
        <a:lstStyle/>
        <a:p>
          <a:endParaRPr lang="en-GB"/>
        </a:p>
      </dgm:t>
    </dgm:pt>
    <dgm:pt modelId="{F2F22A3F-61A5-4597-9AA7-AE5657BED9CA}" type="sibTrans" cxnId="{542D7425-39EE-4F3C-95DB-C39E6DA12467}">
      <dgm:prSet/>
      <dgm:spPr/>
      <dgm:t>
        <a:bodyPr/>
        <a:lstStyle/>
        <a:p>
          <a:endParaRPr lang="en-GB"/>
        </a:p>
      </dgm:t>
    </dgm:pt>
    <dgm:pt modelId="{BCE36601-A89F-458A-98EE-6C8C763B7E86}">
      <dgm:prSet phldrT="[Text]"/>
      <dgm:spPr/>
      <dgm:t>
        <a:bodyPr/>
        <a:lstStyle/>
        <a:p>
          <a:r>
            <a:rPr lang="en-GB" dirty="0"/>
            <a:t>Scientific report on selection of biological matrices</a:t>
          </a:r>
        </a:p>
      </dgm:t>
    </dgm:pt>
    <dgm:pt modelId="{9A69C844-C063-4B69-AE0D-7013AFEFEE8A}" type="parTrans" cxnId="{DB65DA5D-FA94-4746-8468-86948C91532F}">
      <dgm:prSet/>
      <dgm:spPr/>
      <dgm:t>
        <a:bodyPr/>
        <a:lstStyle/>
        <a:p>
          <a:endParaRPr lang="en-GB"/>
        </a:p>
      </dgm:t>
    </dgm:pt>
    <dgm:pt modelId="{261C9D3F-53A6-4727-A5E3-25FBDC40119E}" type="sibTrans" cxnId="{DB65DA5D-FA94-4746-8468-86948C91532F}">
      <dgm:prSet/>
      <dgm:spPr/>
      <dgm:t>
        <a:bodyPr/>
        <a:lstStyle/>
        <a:p>
          <a:endParaRPr lang="en-GB"/>
        </a:p>
      </dgm:t>
    </dgm:pt>
    <dgm:pt modelId="{65EB0DA6-8646-40B6-8FC5-C55F832443B8}">
      <dgm:prSet phldrT="[Text]"/>
      <dgm:spPr/>
      <dgm:t>
        <a:bodyPr/>
        <a:lstStyle/>
        <a:p>
          <a:r>
            <a:rPr lang="en-GB" dirty="0"/>
            <a:t>SOPs for sampling and analysis</a:t>
          </a:r>
        </a:p>
      </dgm:t>
    </dgm:pt>
    <dgm:pt modelId="{7DE1A234-2CB5-482A-BA19-FC8A50255A88}" type="parTrans" cxnId="{EF7DB6C0-F4DA-45BE-B790-C146D12391BF}">
      <dgm:prSet/>
      <dgm:spPr/>
      <dgm:t>
        <a:bodyPr/>
        <a:lstStyle/>
        <a:p>
          <a:endParaRPr lang="en-GB"/>
        </a:p>
      </dgm:t>
    </dgm:pt>
    <dgm:pt modelId="{DC3EC77B-6042-4BC3-ACB5-5A3B447D7279}" type="sibTrans" cxnId="{EF7DB6C0-F4DA-45BE-B790-C146D12391BF}">
      <dgm:prSet/>
      <dgm:spPr/>
      <dgm:t>
        <a:bodyPr/>
        <a:lstStyle/>
        <a:p>
          <a:endParaRPr lang="en-GB"/>
        </a:p>
      </dgm:t>
    </dgm:pt>
    <dgm:pt modelId="{61FA18ED-DC60-4F7B-8962-D074BD4FC8A1}">
      <dgm:prSet phldrT="[Text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2015</a:t>
          </a:r>
        </a:p>
        <a:p>
          <a:r>
            <a:rPr lang="en-GB" dirty="0">
              <a:solidFill>
                <a:schemeClr val="tx1"/>
              </a:solidFill>
            </a:rPr>
            <a:t>June</a:t>
          </a:r>
        </a:p>
      </dgm:t>
    </dgm:pt>
    <dgm:pt modelId="{3E3885FF-4283-442A-95A4-43FF545FD401}" type="parTrans" cxnId="{5A627FDB-F173-40F4-8ABF-B0A7AAE3F188}">
      <dgm:prSet/>
      <dgm:spPr/>
      <dgm:t>
        <a:bodyPr/>
        <a:lstStyle/>
        <a:p>
          <a:endParaRPr lang="en-GB"/>
        </a:p>
      </dgm:t>
    </dgm:pt>
    <dgm:pt modelId="{8BEFBD31-295F-4EC7-80C3-07B52B70A2EF}" type="sibTrans" cxnId="{5A627FDB-F173-40F4-8ABF-B0A7AAE3F188}">
      <dgm:prSet/>
      <dgm:spPr/>
      <dgm:t>
        <a:bodyPr/>
        <a:lstStyle/>
        <a:p>
          <a:endParaRPr lang="en-GB"/>
        </a:p>
      </dgm:t>
    </dgm:pt>
    <dgm:pt modelId="{742D5CB6-B421-4BCC-B589-74B4160A2378}">
      <dgm:prSet phldrT="[Text]"/>
      <dgm:spPr/>
      <dgm:t>
        <a:bodyPr/>
        <a:lstStyle/>
        <a:p>
          <a:r>
            <a:rPr lang="en-GB" dirty="0"/>
            <a:t> International experts workshop  (matrices, criteria for countries selection,  scientific report on feasibility of  development of SOP for fish monitoring</a:t>
          </a:r>
        </a:p>
      </dgm:t>
    </dgm:pt>
    <dgm:pt modelId="{3E313A78-1778-43CC-8AAB-34E4514D75DC}" type="parTrans" cxnId="{D7E3CB3B-9F4B-45BC-9304-7D441321D06D}">
      <dgm:prSet/>
      <dgm:spPr/>
      <dgm:t>
        <a:bodyPr/>
        <a:lstStyle/>
        <a:p>
          <a:endParaRPr lang="en-GB"/>
        </a:p>
      </dgm:t>
    </dgm:pt>
    <dgm:pt modelId="{EB4C85E6-8919-4C71-A676-5A9845616CF6}" type="sibTrans" cxnId="{D7E3CB3B-9F4B-45BC-9304-7D441321D06D}">
      <dgm:prSet/>
      <dgm:spPr/>
      <dgm:t>
        <a:bodyPr/>
        <a:lstStyle/>
        <a:p>
          <a:endParaRPr lang="en-GB"/>
        </a:p>
      </dgm:t>
    </dgm:pt>
    <dgm:pt modelId="{B3AA1A15-6182-40C8-A1FF-43574DF94FED}">
      <dgm:prSet phldrT="[Text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2015</a:t>
          </a:r>
        </a:p>
        <a:p>
          <a:r>
            <a:rPr lang="en-GB" dirty="0">
              <a:solidFill>
                <a:schemeClr val="tx1"/>
              </a:solidFill>
            </a:rPr>
            <a:t>July-</a:t>
          </a:r>
          <a:r>
            <a:rPr lang="en-GB" dirty="0" err="1">
              <a:solidFill>
                <a:schemeClr val="tx1"/>
              </a:solidFill>
            </a:rPr>
            <a:t>november</a:t>
          </a:r>
          <a:endParaRPr lang="en-GB" dirty="0">
            <a:solidFill>
              <a:schemeClr val="tx1"/>
            </a:solidFill>
          </a:endParaRPr>
        </a:p>
      </dgm:t>
    </dgm:pt>
    <dgm:pt modelId="{87EB7315-911B-43C1-BCF4-C6628514D96C}" type="parTrans" cxnId="{1185F876-C2AC-4306-8985-E15685E1C56C}">
      <dgm:prSet/>
      <dgm:spPr/>
      <dgm:t>
        <a:bodyPr/>
        <a:lstStyle/>
        <a:p>
          <a:endParaRPr lang="en-GB"/>
        </a:p>
      </dgm:t>
    </dgm:pt>
    <dgm:pt modelId="{295C9769-C1A7-4FCD-BC39-ED3F98707AD2}" type="sibTrans" cxnId="{1185F876-C2AC-4306-8985-E15685E1C56C}">
      <dgm:prSet/>
      <dgm:spPr/>
      <dgm:t>
        <a:bodyPr/>
        <a:lstStyle/>
        <a:p>
          <a:endParaRPr lang="en-GB"/>
        </a:p>
      </dgm:t>
    </dgm:pt>
    <dgm:pt modelId="{CDFA4A27-F737-4F26-BECA-42A908BA0ECD}">
      <dgm:prSet phldrT="[Text]"/>
      <dgm:spPr/>
      <dgm:t>
        <a:bodyPr/>
        <a:lstStyle/>
        <a:p>
          <a:r>
            <a:rPr lang="en-GB" dirty="0"/>
            <a:t>Selection of countries  (two from each UNEP region as candidates, initial information collection, selection of pilot countries)</a:t>
          </a:r>
        </a:p>
      </dgm:t>
    </dgm:pt>
    <dgm:pt modelId="{BB267335-8A5D-4A2A-9F07-13BF553E0D70}" type="parTrans" cxnId="{A8C88D34-3E5A-420A-A2F7-39378485C020}">
      <dgm:prSet/>
      <dgm:spPr/>
      <dgm:t>
        <a:bodyPr/>
        <a:lstStyle/>
        <a:p>
          <a:endParaRPr lang="en-GB"/>
        </a:p>
      </dgm:t>
    </dgm:pt>
    <dgm:pt modelId="{66796CED-27A0-4D2B-9CFC-234ABBE6C17B}" type="sibTrans" cxnId="{A8C88D34-3E5A-420A-A2F7-39378485C020}">
      <dgm:prSet/>
      <dgm:spPr/>
      <dgm:t>
        <a:bodyPr/>
        <a:lstStyle/>
        <a:p>
          <a:endParaRPr lang="en-GB"/>
        </a:p>
      </dgm:t>
    </dgm:pt>
    <dgm:pt modelId="{00C08012-CB1C-433D-9917-E9702051F3FA}">
      <dgm:prSet phldrT="[Text]"/>
      <dgm:spPr/>
      <dgm:t>
        <a:bodyPr/>
        <a:lstStyle/>
        <a:p>
          <a:r>
            <a:rPr lang="en-GB" dirty="0"/>
            <a:t>SOP for monitoring of fish contamination </a:t>
          </a:r>
        </a:p>
      </dgm:t>
    </dgm:pt>
    <dgm:pt modelId="{0DEC2E11-95C0-408F-8E2F-4C9E823ACAF4}" type="parTrans" cxnId="{007CE63F-589F-4345-8840-2B6AB0C5B8BE}">
      <dgm:prSet/>
      <dgm:spPr/>
      <dgm:t>
        <a:bodyPr/>
        <a:lstStyle/>
        <a:p>
          <a:endParaRPr lang="en-GB"/>
        </a:p>
      </dgm:t>
    </dgm:pt>
    <dgm:pt modelId="{5B8B44D1-3AF6-4EE3-927F-46AE99C8C23A}" type="sibTrans" cxnId="{007CE63F-589F-4345-8840-2B6AB0C5B8BE}">
      <dgm:prSet/>
      <dgm:spPr/>
      <dgm:t>
        <a:bodyPr/>
        <a:lstStyle/>
        <a:p>
          <a:endParaRPr lang="en-GB"/>
        </a:p>
      </dgm:t>
    </dgm:pt>
    <dgm:pt modelId="{02F7F9DC-ABF3-4C1D-AB17-C07E82DB47DE}" type="pres">
      <dgm:prSet presAssocID="{BD677ACA-5E8B-4DC0-B271-404A2F1451C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C58600-BB6E-43E3-9D23-1E37E35E4C4A}" type="pres">
      <dgm:prSet presAssocID="{FE93580A-4D57-4898-80EC-9BD32CB4BE61}" presName="composite" presStyleCnt="0"/>
      <dgm:spPr/>
    </dgm:pt>
    <dgm:pt modelId="{434FBE8A-11F4-4B59-895E-8C2409D70C1C}" type="pres">
      <dgm:prSet presAssocID="{FE93580A-4D57-4898-80EC-9BD32CB4BE6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331381-3DA2-41E3-A60C-580431B4EFE0}" type="pres">
      <dgm:prSet presAssocID="{FE93580A-4D57-4898-80EC-9BD32CB4BE6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A2C8A0-70A7-49F6-80A4-06438BBA0B4F}" type="pres">
      <dgm:prSet presAssocID="{F2F22A3F-61A5-4597-9AA7-AE5657BED9CA}" presName="sp" presStyleCnt="0"/>
      <dgm:spPr/>
    </dgm:pt>
    <dgm:pt modelId="{0030162E-A59C-43E3-A68B-18B9814F3C50}" type="pres">
      <dgm:prSet presAssocID="{61FA18ED-DC60-4F7B-8962-D074BD4FC8A1}" presName="composite" presStyleCnt="0"/>
      <dgm:spPr/>
    </dgm:pt>
    <dgm:pt modelId="{DB9E5D87-C11C-416E-A986-9C9F111013E6}" type="pres">
      <dgm:prSet presAssocID="{61FA18ED-DC60-4F7B-8962-D074BD4FC8A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FB4BEF-283C-47B5-B86F-46971D5A5E27}" type="pres">
      <dgm:prSet presAssocID="{61FA18ED-DC60-4F7B-8962-D074BD4FC8A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2038D7-4925-45EB-B43F-FFB446481F26}" type="pres">
      <dgm:prSet presAssocID="{8BEFBD31-295F-4EC7-80C3-07B52B70A2EF}" presName="sp" presStyleCnt="0"/>
      <dgm:spPr/>
    </dgm:pt>
    <dgm:pt modelId="{0397EED6-50BC-42F2-9E8D-FAFB82B1F6C2}" type="pres">
      <dgm:prSet presAssocID="{B3AA1A15-6182-40C8-A1FF-43574DF94FED}" presName="composite" presStyleCnt="0"/>
      <dgm:spPr/>
    </dgm:pt>
    <dgm:pt modelId="{F7660439-DCA2-499F-B6E1-5AEAAE013D07}" type="pres">
      <dgm:prSet presAssocID="{B3AA1A15-6182-40C8-A1FF-43574DF94FE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49DCC7-F6C2-4392-B650-60FE1D4B4839}" type="pres">
      <dgm:prSet presAssocID="{B3AA1A15-6182-40C8-A1FF-43574DF94FE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C88D34-3E5A-420A-A2F7-39378485C020}" srcId="{B3AA1A15-6182-40C8-A1FF-43574DF94FED}" destId="{CDFA4A27-F737-4F26-BECA-42A908BA0ECD}" srcOrd="0" destOrd="0" parTransId="{BB267335-8A5D-4A2A-9F07-13BF553E0D70}" sibTransId="{66796CED-27A0-4D2B-9CFC-234ABBE6C17B}"/>
    <dgm:cxn modelId="{542D7425-39EE-4F3C-95DB-C39E6DA12467}" srcId="{BD677ACA-5E8B-4DC0-B271-404A2F1451CE}" destId="{FE93580A-4D57-4898-80EC-9BD32CB4BE61}" srcOrd="0" destOrd="0" parTransId="{A507FEF9-F054-473F-8B3D-7A35166CF89B}" sibTransId="{F2F22A3F-61A5-4597-9AA7-AE5657BED9CA}"/>
    <dgm:cxn modelId="{D7E3CB3B-9F4B-45BC-9304-7D441321D06D}" srcId="{61FA18ED-DC60-4F7B-8962-D074BD4FC8A1}" destId="{742D5CB6-B421-4BCC-B589-74B4160A2378}" srcOrd="0" destOrd="0" parTransId="{3E313A78-1778-43CC-8AAB-34E4514D75DC}" sibTransId="{EB4C85E6-8919-4C71-A676-5A9845616CF6}"/>
    <dgm:cxn modelId="{71FCB88A-19C6-4392-BA3A-894DE1270173}" type="presOf" srcId="{00C08012-CB1C-433D-9917-E9702051F3FA}" destId="{9B331381-3DA2-41E3-A60C-580431B4EFE0}" srcOrd="0" destOrd="2" presId="urn:microsoft.com/office/officeart/2005/8/layout/chevron2"/>
    <dgm:cxn modelId="{144455BF-F9C3-483C-8205-59954B22EFC3}" type="presOf" srcId="{BCE36601-A89F-458A-98EE-6C8C763B7E86}" destId="{9B331381-3DA2-41E3-A60C-580431B4EFE0}" srcOrd="0" destOrd="0" presId="urn:microsoft.com/office/officeart/2005/8/layout/chevron2"/>
    <dgm:cxn modelId="{00F06DFC-D53B-4364-BF22-5A291859A779}" type="presOf" srcId="{CDFA4A27-F737-4F26-BECA-42A908BA0ECD}" destId="{1D49DCC7-F6C2-4392-B650-60FE1D4B4839}" srcOrd="0" destOrd="0" presId="urn:microsoft.com/office/officeart/2005/8/layout/chevron2"/>
    <dgm:cxn modelId="{AF9F1F90-E6D6-40F7-8969-5DDF484C29D7}" type="presOf" srcId="{61FA18ED-DC60-4F7B-8962-D074BD4FC8A1}" destId="{DB9E5D87-C11C-416E-A986-9C9F111013E6}" srcOrd="0" destOrd="0" presId="urn:microsoft.com/office/officeart/2005/8/layout/chevron2"/>
    <dgm:cxn modelId="{EF7DB6C0-F4DA-45BE-B790-C146D12391BF}" srcId="{FE93580A-4D57-4898-80EC-9BD32CB4BE61}" destId="{65EB0DA6-8646-40B6-8FC5-C55F832443B8}" srcOrd="1" destOrd="0" parTransId="{7DE1A234-2CB5-482A-BA19-FC8A50255A88}" sibTransId="{DC3EC77B-6042-4BC3-ACB5-5A3B447D7279}"/>
    <dgm:cxn modelId="{007CE63F-589F-4345-8840-2B6AB0C5B8BE}" srcId="{FE93580A-4D57-4898-80EC-9BD32CB4BE61}" destId="{00C08012-CB1C-433D-9917-E9702051F3FA}" srcOrd="2" destOrd="0" parTransId="{0DEC2E11-95C0-408F-8E2F-4C9E823ACAF4}" sibTransId="{5B8B44D1-3AF6-4EE3-927F-46AE99C8C23A}"/>
    <dgm:cxn modelId="{3D179AF4-6D0D-4858-8329-F5884D23C9EB}" type="presOf" srcId="{BD677ACA-5E8B-4DC0-B271-404A2F1451CE}" destId="{02F7F9DC-ABF3-4C1D-AB17-C07E82DB47DE}" srcOrd="0" destOrd="0" presId="urn:microsoft.com/office/officeart/2005/8/layout/chevron2"/>
    <dgm:cxn modelId="{A4386AC3-3541-4F29-930B-CD709A51F41D}" type="presOf" srcId="{B3AA1A15-6182-40C8-A1FF-43574DF94FED}" destId="{F7660439-DCA2-499F-B6E1-5AEAAE013D07}" srcOrd="0" destOrd="0" presId="urn:microsoft.com/office/officeart/2005/8/layout/chevron2"/>
    <dgm:cxn modelId="{1185F876-C2AC-4306-8985-E15685E1C56C}" srcId="{BD677ACA-5E8B-4DC0-B271-404A2F1451CE}" destId="{B3AA1A15-6182-40C8-A1FF-43574DF94FED}" srcOrd="2" destOrd="0" parTransId="{87EB7315-911B-43C1-BCF4-C6628514D96C}" sibTransId="{295C9769-C1A7-4FCD-BC39-ED3F98707AD2}"/>
    <dgm:cxn modelId="{CA27D740-B660-423E-9F1D-4CC3814CCAC5}" type="presOf" srcId="{65EB0DA6-8646-40B6-8FC5-C55F832443B8}" destId="{9B331381-3DA2-41E3-A60C-580431B4EFE0}" srcOrd="0" destOrd="1" presId="urn:microsoft.com/office/officeart/2005/8/layout/chevron2"/>
    <dgm:cxn modelId="{5A627FDB-F173-40F4-8ABF-B0A7AAE3F188}" srcId="{BD677ACA-5E8B-4DC0-B271-404A2F1451CE}" destId="{61FA18ED-DC60-4F7B-8962-D074BD4FC8A1}" srcOrd="1" destOrd="0" parTransId="{3E3885FF-4283-442A-95A4-43FF545FD401}" sibTransId="{8BEFBD31-295F-4EC7-80C3-07B52B70A2EF}"/>
    <dgm:cxn modelId="{038DA26D-31BF-4884-BCCC-D2F42DE24E7C}" type="presOf" srcId="{742D5CB6-B421-4BCC-B589-74B4160A2378}" destId="{CCFB4BEF-283C-47B5-B86F-46971D5A5E27}" srcOrd="0" destOrd="0" presId="urn:microsoft.com/office/officeart/2005/8/layout/chevron2"/>
    <dgm:cxn modelId="{DB65DA5D-FA94-4746-8468-86948C91532F}" srcId="{FE93580A-4D57-4898-80EC-9BD32CB4BE61}" destId="{BCE36601-A89F-458A-98EE-6C8C763B7E86}" srcOrd="0" destOrd="0" parTransId="{9A69C844-C063-4B69-AE0D-7013AFEFEE8A}" sibTransId="{261C9D3F-53A6-4727-A5E3-25FBDC40119E}"/>
    <dgm:cxn modelId="{87A5963F-4222-44AE-915F-360A28BF771E}" type="presOf" srcId="{FE93580A-4D57-4898-80EC-9BD32CB4BE61}" destId="{434FBE8A-11F4-4B59-895E-8C2409D70C1C}" srcOrd="0" destOrd="0" presId="urn:microsoft.com/office/officeart/2005/8/layout/chevron2"/>
    <dgm:cxn modelId="{61C0E502-1429-47BC-902B-84D210ED7965}" type="presParOf" srcId="{02F7F9DC-ABF3-4C1D-AB17-C07E82DB47DE}" destId="{8EC58600-BB6E-43E3-9D23-1E37E35E4C4A}" srcOrd="0" destOrd="0" presId="urn:microsoft.com/office/officeart/2005/8/layout/chevron2"/>
    <dgm:cxn modelId="{04490AE1-59BC-44D4-BC41-61F9D3831F92}" type="presParOf" srcId="{8EC58600-BB6E-43E3-9D23-1E37E35E4C4A}" destId="{434FBE8A-11F4-4B59-895E-8C2409D70C1C}" srcOrd="0" destOrd="0" presId="urn:microsoft.com/office/officeart/2005/8/layout/chevron2"/>
    <dgm:cxn modelId="{4ED94E5E-7A66-4AF2-9796-F9F1ADE76F51}" type="presParOf" srcId="{8EC58600-BB6E-43E3-9D23-1E37E35E4C4A}" destId="{9B331381-3DA2-41E3-A60C-580431B4EFE0}" srcOrd="1" destOrd="0" presId="urn:microsoft.com/office/officeart/2005/8/layout/chevron2"/>
    <dgm:cxn modelId="{EBAC957C-0478-4CC3-BBE1-DC428AF907B4}" type="presParOf" srcId="{02F7F9DC-ABF3-4C1D-AB17-C07E82DB47DE}" destId="{2BA2C8A0-70A7-49F6-80A4-06438BBA0B4F}" srcOrd="1" destOrd="0" presId="urn:microsoft.com/office/officeart/2005/8/layout/chevron2"/>
    <dgm:cxn modelId="{8BEF49D1-ADC4-484A-98FF-D0709B38836D}" type="presParOf" srcId="{02F7F9DC-ABF3-4C1D-AB17-C07E82DB47DE}" destId="{0030162E-A59C-43E3-A68B-18B9814F3C50}" srcOrd="2" destOrd="0" presId="urn:microsoft.com/office/officeart/2005/8/layout/chevron2"/>
    <dgm:cxn modelId="{6455BFA5-B527-4FA5-9559-52A5B60A5DED}" type="presParOf" srcId="{0030162E-A59C-43E3-A68B-18B9814F3C50}" destId="{DB9E5D87-C11C-416E-A986-9C9F111013E6}" srcOrd="0" destOrd="0" presId="urn:microsoft.com/office/officeart/2005/8/layout/chevron2"/>
    <dgm:cxn modelId="{1D4166EB-648D-4B26-92E1-795519BCE670}" type="presParOf" srcId="{0030162E-A59C-43E3-A68B-18B9814F3C50}" destId="{CCFB4BEF-283C-47B5-B86F-46971D5A5E27}" srcOrd="1" destOrd="0" presId="urn:microsoft.com/office/officeart/2005/8/layout/chevron2"/>
    <dgm:cxn modelId="{BED2CDB5-530F-4220-9DF4-F06C79E7D0D9}" type="presParOf" srcId="{02F7F9DC-ABF3-4C1D-AB17-C07E82DB47DE}" destId="{D32038D7-4925-45EB-B43F-FFB446481F26}" srcOrd="3" destOrd="0" presId="urn:microsoft.com/office/officeart/2005/8/layout/chevron2"/>
    <dgm:cxn modelId="{BD5AF816-FF01-42F6-A09B-7C8395D66C6B}" type="presParOf" srcId="{02F7F9DC-ABF3-4C1D-AB17-C07E82DB47DE}" destId="{0397EED6-50BC-42F2-9E8D-FAFB82B1F6C2}" srcOrd="4" destOrd="0" presId="urn:microsoft.com/office/officeart/2005/8/layout/chevron2"/>
    <dgm:cxn modelId="{62E1466A-A843-448B-A2C2-C0F5B4593E77}" type="presParOf" srcId="{0397EED6-50BC-42F2-9E8D-FAFB82B1F6C2}" destId="{F7660439-DCA2-499F-B6E1-5AEAAE013D07}" srcOrd="0" destOrd="0" presId="urn:microsoft.com/office/officeart/2005/8/layout/chevron2"/>
    <dgm:cxn modelId="{9F6383A9-7C3D-4502-B8D6-19F401EC0557}" type="presParOf" srcId="{0397EED6-50BC-42F2-9E8D-FAFB82B1F6C2}" destId="{1D49DCC7-F6C2-4392-B650-60FE1D4B483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FBE8A-11F4-4B59-895E-8C2409D70C1C}">
      <dsp:nvSpPr>
        <dsp:cNvPr id="0" name=""/>
        <dsp:cNvSpPr/>
      </dsp:nvSpPr>
      <dsp:spPr>
        <a:xfrm rot="5400000">
          <a:off x="-188001" y="189634"/>
          <a:ext cx="1253342" cy="877339"/>
        </a:xfrm>
        <a:prstGeom prst="chevron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chemeClr val="tx1"/>
              </a:solidFill>
            </a:rPr>
            <a:t>2015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chemeClr val="tx1"/>
              </a:solidFill>
            </a:rPr>
            <a:t>March-June</a:t>
          </a:r>
        </a:p>
      </dsp:txBody>
      <dsp:txXfrm rot="-5400000">
        <a:off x="1" y="440303"/>
        <a:ext cx="877339" cy="376003"/>
      </dsp:txXfrm>
    </dsp:sp>
    <dsp:sp modelId="{9B331381-3DA2-41E3-A60C-580431B4EFE0}">
      <dsp:nvSpPr>
        <dsp:cNvPr id="0" name=""/>
        <dsp:cNvSpPr/>
      </dsp:nvSpPr>
      <dsp:spPr>
        <a:xfrm rot="5400000">
          <a:off x="2911653" y="-2032681"/>
          <a:ext cx="814672" cy="48833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/>
            <a:t>Scientific report on selection of biological matrices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/>
            <a:t>SOPs for sampling and analysis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/>
            <a:t>SOP for monitoring of fish contamination </a:t>
          </a:r>
        </a:p>
      </dsp:txBody>
      <dsp:txXfrm rot="-5400000">
        <a:off x="877340" y="41401"/>
        <a:ext cx="4843531" cy="735134"/>
      </dsp:txXfrm>
    </dsp:sp>
    <dsp:sp modelId="{DB9E5D87-C11C-416E-A986-9C9F111013E6}">
      <dsp:nvSpPr>
        <dsp:cNvPr id="0" name=""/>
        <dsp:cNvSpPr/>
      </dsp:nvSpPr>
      <dsp:spPr>
        <a:xfrm rot="5400000">
          <a:off x="-188001" y="1243404"/>
          <a:ext cx="1253342" cy="877339"/>
        </a:xfrm>
        <a:prstGeom prst="chevron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chemeClr val="tx1"/>
              </a:solidFill>
            </a:rPr>
            <a:t>2015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chemeClr val="tx1"/>
              </a:solidFill>
            </a:rPr>
            <a:t>June</a:t>
          </a:r>
        </a:p>
      </dsp:txBody>
      <dsp:txXfrm rot="-5400000">
        <a:off x="1" y="1494073"/>
        <a:ext cx="877339" cy="376003"/>
      </dsp:txXfrm>
    </dsp:sp>
    <dsp:sp modelId="{CCFB4BEF-283C-47B5-B86F-46971D5A5E27}">
      <dsp:nvSpPr>
        <dsp:cNvPr id="0" name=""/>
        <dsp:cNvSpPr/>
      </dsp:nvSpPr>
      <dsp:spPr>
        <a:xfrm rot="5400000">
          <a:off x="2911653" y="-978911"/>
          <a:ext cx="814672" cy="48833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/>
            <a:t> International experts workshop  (matrices, criteria for countries selection,  scientific report on feasibility of  development of SOP for fish monitoring</a:t>
          </a:r>
        </a:p>
      </dsp:txBody>
      <dsp:txXfrm rot="-5400000">
        <a:off x="877340" y="1095171"/>
        <a:ext cx="4843531" cy="735134"/>
      </dsp:txXfrm>
    </dsp:sp>
    <dsp:sp modelId="{F7660439-DCA2-499F-B6E1-5AEAAE013D07}">
      <dsp:nvSpPr>
        <dsp:cNvPr id="0" name=""/>
        <dsp:cNvSpPr/>
      </dsp:nvSpPr>
      <dsp:spPr>
        <a:xfrm rot="5400000">
          <a:off x="-188001" y="2297174"/>
          <a:ext cx="1253342" cy="877339"/>
        </a:xfrm>
        <a:prstGeom prst="chevron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chemeClr val="tx1"/>
              </a:solidFill>
            </a:rPr>
            <a:t>2015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>
              <a:solidFill>
                <a:schemeClr val="tx1"/>
              </a:solidFill>
            </a:rPr>
            <a:t>July-</a:t>
          </a:r>
          <a:r>
            <a:rPr lang="en-GB" sz="1000" kern="1200" dirty="0" err="1">
              <a:solidFill>
                <a:schemeClr val="tx1"/>
              </a:solidFill>
            </a:rPr>
            <a:t>november</a:t>
          </a:r>
          <a:endParaRPr lang="en-GB" sz="1000" kern="1200" dirty="0">
            <a:solidFill>
              <a:schemeClr val="tx1"/>
            </a:solidFill>
          </a:endParaRPr>
        </a:p>
      </dsp:txBody>
      <dsp:txXfrm rot="-5400000">
        <a:off x="1" y="2547843"/>
        <a:ext cx="877339" cy="376003"/>
      </dsp:txXfrm>
    </dsp:sp>
    <dsp:sp modelId="{1D49DCC7-F6C2-4392-B650-60FE1D4B4839}">
      <dsp:nvSpPr>
        <dsp:cNvPr id="0" name=""/>
        <dsp:cNvSpPr/>
      </dsp:nvSpPr>
      <dsp:spPr>
        <a:xfrm rot="5400000">
          <a:off x="2911653" y="74858"/>
          <a:ext cx="814672" cy="48833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/>
            <a:t>Selection of countries  (two from each UNEP region as candidates, initial information collection, selection of pilot countries)</a:t>
          </a:r>
        </a:p>
      </dsp:txBody>
      <dsp:txXfrm rot="-5400000">
        <a:off x="877340" y="2148941"/>
        <a:ext cx="4843531" cy="735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E1891-9935-4D2C-9098-F6AD19AE163E}" type="datetimeFigureOut">
              <a:rPr lang="en-GB" smtClean="0"/>
              <a:t>05/09/2018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3373-7387-4A8C-A526-CBDB8D83E6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65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373-7387-4A8C-A526-CBDB8D83E68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056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258EB-00C0-4611-A765-3EE18FCA6D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82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373-7387-4A8C-A526-CBDB8D83E68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547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" y="0"/>
            <a:ext cx="91382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1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5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4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9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99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16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20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5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92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77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21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883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44278-093F-4178-ABD2-CBB9C117E4A8}" type="datetimeFigureOut">
              <a:rPr lang="en-US" smtClean="0"/>
              <a:t>9/5/18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C12AE-189F-46E6-94BB-12FB54E3502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4381500"/>
            <a:ext cx="9140952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03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0558E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9" Type="http://schemas.openxmlformats.org/officeDocument/2006/relationships/image" Target="../media/image4.png"/><Relationship Id="rId10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791580" y="987574"/>
            <a:ext cx="7560840" cy="2088232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rgbClr val="0055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a global plan for monitoring of human exposure to mercury</a:t>
            </a:r>
            <a:br>
              <a:rPr lang="en-GB" sz="2800" b="1" dirty="0">
                <a:solidFill>
                  <a:srgbClr val="0055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b="1" dirty="0">
                <a:solidFill>
                  <a:srgbClr val="0055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2015-2017 </a:t>
            </a:r>
            <a:br>
              <a:rPr lang="en-GB" sz="2800" b="1" dirty="0">
                <a:solidFill>
                  <a:srgbClr val="0055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b="1" dirty="0">
                <a:solidFill>
                  <a:srgbClr val="0055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3600" b="1" dirty="0">
                <a:solidFill>
                  <a:srgbClr val="0055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rgbClr val="0055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Irina Zastenskaya, Dorota Jarosinska</a:t>
            </a:r>
            <a:br>
              <a:rPr lang="en-GB" sz="1800" dirty="0">
                <a:solidFill>
                  <a:srgbClr val="0055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rgbClr val="0055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 European Centre for Environment and Health </a:t>
            </a:r>
            <a:endParaRPr lang="en-US" sz="2400" dirty="0">
              <a:solidFill>
                <a:srgbClr val="0055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302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65572"/>
          </a:xfrm>
        </p:spPr>
        <p:txBody>
          <a:bodyPr>
            <a:noAutofit/>
          </a:bodyPr>
          <a:lstStyle/>
          <a:p>
            <a:pPr algn="l"/>
            <a:r>
              <a:rPr lang="en-GB" sz="3200" b="1" dirty="0"/>
              <a:t>The main steps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11510"/>
            <a:ext cx="2664296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6300192" y="411510"/>
            <a:ext cx="2664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64488" y="411510"/>
            <a:ext cx="0" cy="1459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300192" y="411510"/>
            <a:ext cx="4223" cy="1459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304415" y="1851670"/>
            <a:ext cx="26600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889838005"/>
              </p:ext>
            </p:extLst>
          </p:nvPr>
        </p:nvGraphicFramePr>
        <p:xfrm>
          <a:off x="467544" y="987574"/>
          <a:ext cx="5760640" cy="3364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841" y="2069911"/>
            <a:ext cx="2732081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6304415" y="1995686"/>
            <a:ext cx="2736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025579" y="1995686"/>
            <a:ext cx="0" cy="1368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04415" y="1995686"/>
            <a:ext cx="0" cy="1368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304415" y="3363838"/>
            <a:ext cx="2736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393" y="3147814"/>
            <a:ext cx="1282072" cy="1706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Straight Connector 30"/>
          <p:cNvCxnSpPr/>
          <p:nvPr/>
        </p:nvCxnSpPr>
        <p:spPr>
          <a:xfrm>
            <a:off x="7466393" y="3147814"/>
            <a:ext cx="1282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Straight Connector 1024"/>
          <p:cNvCxnSpPr/>
          <p:nvPr/>
        </p:nvCxnSpPr>
        <p:spPr>
          <a:xfrm>
            <a:off x="8748465" y="3147814"/>
            <a:ext cx="0" cy="17064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0" name="Straight Connector 1029"/>
          <p:cNvCxnSpPr/>
          <p:nvPr/>
        </p:nvCxnSpPr>
        <p:spPr>
          <a:xfrm>
            <a:off x="7466393" y="3147814"/>
            <a:ext cx="0" cy="17064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Straight Connector 1031"/>
          <p:cNvCxnSpPr/>
          <p:nvPr/>
        </p:nvCxnSpPr>
        <p:spPr>
          <a:xfrm>
            <a:off x="7466393" y="4854228"/>
            <a:ext cx="1282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53801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2800" b="1" dirty="0"/>
              <a:t>The main steps: training of the national survey laboratory analysist (Slovenia, JSI, Feb 2016) </a:t>
            </a:r>
          </a:p>
        </p:txBody>
      </p:sp>
      <p:pic>
        <p:nvPicPr>
          <p:cNvPr id="6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6" t="23585" r="1355"/>
          <a:stretch/>
        </p:blipFill>
        <p:spPr bwMode="auto">
          <a:xfrm>
            <a:off x="303651" y="1275605"/>
            <a:ext cx="4032448" cy="29383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31590"/>
            <a:ext cx="2305050" cy="1500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355726"/>
            <a:ext cx="2160240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891784"/>
            <a:ext cx="2273300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945" y="2681828"/>
            <a:ext cx="216024" cy="15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364" y="2124240"/>
            <a:ext cx="21907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7" y="2737961"/>
            <a:ext cx="196147" cy="13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94295"/>
            <a:ext cx="21907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771" y="2406136"/>
            <a:ext cx="21907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772" y="2615899"/>
            <a:ext cx="21907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377" y="2531768"/>
            <a:ext cx="21907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539552" y="2758816"/>
            <a:ext cx="1068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Costa Rica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07481" y="2764207"/>
            <a:ext cx="6795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Ghana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31093" y="2529187"/>
            <a:ext cx="5921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China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17603" y="2721113"/>
            <a:ext cx="5303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India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86922" y="2252188"/>
            <a:ext cx="8590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Mongolia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23727" y="2390687"/>
            <a:ext cx="9360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Kyrgyzstan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956124" y="1847241"/>
            <a:ext cx="11931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Russian Karelia</a:t>
            </a:r>
          </a:p>
        </p:txBody>
      </p:sp>
    </p:spTree>
    <p:extLst>
      <p:ext uri="{BB962C8B-B14F-4D97-AF65-F5344CB8AC3E}">
        <p14:creationId xmlns:p14="http://schemas.microsoft.com/office/powerpoint/2010/main" val="3419613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147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GB" sz="3200" dirty="0"/>
              <a:t>The main steps: pilot surveys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41764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2400" dirty="0"/>
              <a:t>Preparation</a:t>
            </a:r>
          </a:p>
          <a:p>
            <a:pPr>
              <a:buFontTx/>
              <a:buChar char="-"/>
            </a:pPr>
            <a:r>
              <a:rPr lang="en-GB" sz="1400" dirty="0"/>
              <a:t>Proficiency test (freeze-drying samples of cord blood)</a:t>
            </a:r>
          </a:p>
          <a:p>
            <a:pPr>
              <a:buFontTx/>
              <a:buChar char="-"/>
            </a:pPr>
            <a:r>
              <a:rPr lang="en-GB" sz="1400" dirty="0"/>
              <a:t>Procurement of consumables</a:t>
            </a:r>
          </a:p>
          <a:p>
            <a:pPr>
              <a:buFontTx/>
              <a:buChar char="-"/>
            </a:pPr>
            <a:r>
              <a:rPr lang="en-GB" sz="1400" dirty="0"/>
              <a:t>Revision of SOPs, survey protocol</a:t>
            </a:r>
          </a:p>
          <a:p>
            <a:pPr>
              <a:buFontTx/>
              <a:buChar char="-"/>
            </a:pPr>
            <a:r>
              <a:rPr lang="en-GB" sz="1400" dirty="0"/>
              <a:t>Subcontracting countries </a:t>
            </a:r>
          </a:p>
          <a:p>
            <a:pPr marL="0" indent="0">
              <a:buNone/>
            </a:pPr>
            <a:r>
              <a:rPr lang="en-GB" sz="2400" dirty="0"/>
              <a:t>Pilot surveys: </a:t>
            </a:r>
          </a:p>
          <a:p>
            <a:pPr>
              <a:buFontTx/>
              <a:buChar char="-"/>
            </a:pPr>
            <a:r>
              <a:rPr lang="en-GB" sz="1600" dirty="0"/>
              <a:t>ethical approval (local/national), </a:t>
            </a:r>
          </a:p>
          <a:p>
            <a:pPr>
              <a:buFontTx/>
              <a:buChar char="-"/>
            </a:pPr>
            <a:r>
              <a:rPr lang="en-GB" sz="1600" dirty="0"/>
              <a:t>Training (for field staff), </a:t>
            </a:r>
          </a:p>
          <a:p>
            <a:pPr>
              <a:buFontTx/>
              <a:buChar char="-"/>
            </a:pPr>
            <a:r>
              <a:rPr lang="en-GB" sz="1600" dirty="0"/>
              <a:t>adaptation of WHO documents, </a:t>
            </a:r>
          </a:p>
          <a:p>
            <a:pPr>
              <a:buFontTx/>
              <a:buChar char="-"/>
            </a:pPr>
            <a:r>
              <a:rPr lang="en-GB" sz="1600" dirty="0"/>
              <a:t>Sampling (250 samples; </a:t>
            </a:r>
          </a:p>
          <a:p>
            <a:pPr marL="0" indent="0">
              <a:buNone/>
            </a:pPr>
            <a:r>
              <a:rPr lang="en-GB" sz="1600" dirty="0"/>
              <a:t>	three matrices; Qs;</a:t>
            </a:r>
          </a:p>
          <a:p>
            <a:pPr>
              <a:buFontTx/>
              <a:buChar char="-"/>
            </a:pPr>
            <a:r>
              <a:rPr lang="en-GB" sz="1600" dirty="0"/>
              <a:t>Mercury analysis</a:t>
            </a:r>
          </a:p>
          <a:p>
            <a:pPr>
              <a:buFontTx/>
              <a:buChar char="-"/>
            </a:pPr>
            <a:r>
              <a:rPr lang="en-GB" sz="1600" dirty="0"/>
              <a:t>Data analysis</a:t>
            </a:r>
          </a:p>
          <a:p>
            <a:pPr>
              <a:buFontTx/>
              <a:buChar char="-"/>
            </a:pPr>
            <a:r>
              <a:rPr lang="en-GB" sz="1600" dirty="0"/>
              <a:t>Databases creation</a:t>
            </a:r>
          </a:p>
          <a:p>
            <a:pPr>
              <a:buFontTx/>
              <a:buChar char="-"/>
            </a:pPr>
            <a:r>
              <a:rPr lang="en-GB" sz="1600" dirty="0"/>
              <a:t>Communication of results</a:t>
            </a:r>
          </a:p>
          <a:p>
            <a:pPr marL="0" indent="0">
              <a:buNone/>
            </a:pPr>
            <a:r>
              <a:rPr lang="en-GB" sz="2400" dirty="0"/>
              <a:t>WHO</a:t>
            </a:r>
          </a:p>
          <a:p>
            <a:pPr marL="0" indent="0">
              <a:buNone/>
            </a:pPr>
            <a:r>
              <a:rPr lang="en-GB" sz="1600" dirty="0"/>
              <a:t>Development of Master </a:t>
            </a:r>
          </a:p>
          <a:p>
            <a:pPr marL="0" indent="0">
              <a:buNone/>
            </a:pPr>
            <a:r>
              <a:rPr lang="en-GB" sz="1600" dirty="0"/>
              <a:t>Survey Protocol, </a:t>
            </a:r>
            <a:r>
              <a:rPr lang="en-GB" sz="1600"/>
              <a:t>Reviewing SOPs </a:t>
            </a:r>
            <a:endParaRPr lang="en-GB" sz="1600" dirty="0"/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endParaRPr lang="en-GB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347614"/>
            <a:ext cx="2016223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595" y="2693268"/>
            <a:ext cx="1512167" cy="1944216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993" y="689149"/>
            <a:ext cx="1484114" cy="2034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74268"/>
            <a:ext cx="2088232" cy="163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5" y="377859"/>
            <a:ext cx="1574279" cy="20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5326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65572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/>
              <a:t>Main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843558"/>
            <a:ext cx="8363272" cy="36004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Reporting </a:t>
            </a:r>
          </a:p>
          <a:p>
            <a:pPr marL="0" indent="0">
              <a:buNone/>
            </a:pPr>
            <a:r>
              <a:rPr lang="en-GB" sz="2000" dirty="0"/>
              <a:t>Finalizing documents</a:t>
            </a:r>
          </a:p>
          <a:p>
            <a:pPr marL="0" indent="0">
              <a:buNone/>
            </a:pPr>
            <a:r>
              <a:rPr lang="en-GB" sz="2000" dirty="0"/>
              <a:t>Statistical analysis</a:t>
            </a:r>
          </a:p>
          <a:p>
            <a:pPr marL="0" indent="0">
              <a:buNone/>
            </a:pPr>
            <a:r>
              <a:rPr lang="en-GB" sz="2000" dirty="0"/>
              <a:t>Creating databases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0" b="12103"/>
          <a:stretch/>
        </p:blipFill>
        <p:spPr bwMode="auto">
          <a:xfrm>
            <a:off x="3203848" y="443345"/>
            <a:ext cx="2305050" cy="15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851670"/>
            <a:ext cx="2305050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99742"/>
            <a:ext cx="23050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771550"/>
            <a:ext cx="23050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355726"/>
            <a:ext cx="23050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1333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1942"/>
            <a:ext cx="8229600" cy="792088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/>
              <a:t/>
            </a:r>
            <a:br>
              <a:rPr lang="en-GB" dirty="0"/>
            </a:br>
            <a:r>
              <a:rPr lang="en-GB" sz="3100" b="1" dirty="0"/>
              <a:t>Those who made the dream a reality</a:t>
            </a:r>
            <a:br>
              <a:rPr lang="en-GB" sz="3100" b="1" dirty="0"/>
            </a:br>
            <a:endParaRPr lang="en-GB" sz="31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281" y="218749"/>
            <a:ext cx="201622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10"/>
          <a:stretch/>
        </p:blipFill>
        <p:spPr bwMode="auto">
          <a:xfrm>
            <a:off x="179512" y="828870"/>
            <a:ext cx="1152128" cy="194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460" y="902825"/>
            <a:ext cx="1322387" cy="187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730" y="885060"/>
            <a:ext cx="1330522" cy="178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515" y="1388678"/>
            <a:ext cx="1122640" cy="1624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2859782"/>
            <a:ext cx="1368152" cy="1515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252" y="857303"/>
            <a:ext cx="1561154" cy="1838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432" y="2635776"/>
            <a:ext cx="1228441" cy="16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515" y="3025076"/>
            <a:ext cx="1339740" cy="1499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521" y="2719421"/>
            <a:ext cx="1374295" cy="1398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9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707" y="1873844"/>
            <a:ext cx="1427163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525647"/>
            <a:ext cx="1427163" cy="1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7516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800" b="1" dirty="0"/>
              <a:t>Those who made the dream a reality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31590"/>
            <a:ext cx="8640960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/>
              <a:t>- </a:t>
            </a:r>
            <a:r>
              <a:rPr lang="en-GB" sz="2200" dirty="0">
                <a:solidFill>
                  <a:srgbClr val="0070C0"/>
                </a:solidFill>
              </a:rPr>
              <a:t>The </a:t>
            </a:r>
            <a:r>
              <a:rPr lang="en-GB" sz="2200" dirty="0" err="1">
                <a:solidFill>
                  <a:srgbClr val="0070C0"/>
                </a:solidFill>
              </a:rPr>
              <a:t>Jozef</a:t>
            </a:r>
            <a:r>
              <a:rPr lang="en-GB" sz="2200" dirty="0">
                <a:solidFill>
                  <a:srgbClr val="0070C0"/>
                </a:solidFill>
              </a:rPr>
              <a:t> Stefan Institute, Slovenia (Milena Horvat and the team)</a:t>
            </a:r>
          </a:p>
          <a:p>
            <a:pPr marL="0" indent="0">
              <a:buNone/>
            </a:pPr>
            <a:r>
              <a:rPr lang="en-GB" sz="2200" dirty="0">
                <a:solidFill>
                  <a:srgbClr val="0070C0"/>
                </a:solidFill>
              </a:rPr>
              <a:t>- The National Centre for </a:t>
            </a:r>
            <a:r>
              <a:rPr lang="en-GB" sz="2200" dirty="0" err="1">
                <a:solidFill>
                  <a:srgbClr val="0070C0"/>
                </a:solidFill>
              </a:rPr>
              <a:t>Minamata</a:t>
            </a:r>
            <a:r>
              <a:rPr lang="en-GB" sz="2200" dirty="0">
                <a:solidFill>
                  <a:srgbClr val="0070C0"/>
                </a:solidFill>
              </a:rPr>
              <a:t> Disease, Japan (Mineshi Sakamoto and the team)</a:t>
            </a:r>
          </a:p>
          <a:p>
            <a:pPr marL="0" indent="0">
              <a:buNone/>
            </a:pPr>
            <a:r>
              <a:rPr lang="en-GB" sz="2200" dirty="0">
                <a:solidFill>
                  <a:srgbClr val="0070C0"/>
                </a:solidFill>
              </a:rPr>
              <a:t>- The National Centre for Environmental Health, Carlos III Institute of Health, Spain (Argelia Castaño and the team)</a:t>
            </a:r>
          </a:p>
          <a:p>
            <a:pPr>
              <a:buFontTx/>
              <a:buChar char="-"/>
            </a:pPr>
            <a:r>
              <a:rPr lang="en-GB" sz="2200" dirty="0">
                <a:solidFill>
                  <a:srgbClr val="0070C0"/>
                </a:solidFill>
              </a:rPr>
              <a:t>Research Centre for Toxic Compounds, Czech Republic (Katerina Sebkova and the team) </a:t>
            </a:r>
          </a:p>
          <a:p>
            <a:pPr>
              <a:buFontTx/>
              <a:buChar char="-"/>
            </a:pPr>
            <a:r>
              <a:rPr lang="en-GB" sz="2200" dirty="0">
                <a:solidFill>
                  <a:srgbClr val="0070C0"/>
                </a:solidFill>
              </a:rPr>
              <a:t>WHO SEARO (</a:t>
            </a:r>
            <a:r>
              <a:rPr lang="en-GB" sz="2200">
                <a:solidFill>
                  <a:srgbClr val="0070C0"/>
                </a:solidFill>
              </a:rPr>
              <a:t>Lesley Onyon)</a:t>
            </a:r>
            <a:endParaRPr lang="en-GB" sz="22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1203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83519"/>
            <a:ext cx="8147248" cy="3600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4300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Thank you all very much</a:t>
            </a:r>
            <a:endParaRPr lang="en-GB" sz="4300" i="1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marL="0" indent="0">
              <a:buNone/>
              <a:defRPr/>
            </a:pPr>
            <a:endParaRPr lang="en-GB" sz="1700" dirty="0">
              <a:solidFill>
                <a:schemeClr val="accent2">
                  <a:lumMod val="50000"/>
                </a:schemeClr>
              </a:solidFill>
              <a:latin typeface="Helvetica Neue"/>
            </a:endParaRPr>
          </a:p>
          <a:p>
            <a:pPr marL="0" indent="0">
              <a:buNone/>
              <a:defRPr/>
            </a:pPr>
            <a:endParaRPr lang="en-GB" sz="1700" dirty="0">
              <a:solidFill>
                <a:schemeClr val="accent2">
                  <a:lumMod val="50000"/>
                </a:schemeClr>
              </a:solidFill>
              <a:latin typeface="Helvetica Neue"/>
            </a:endParaRPr>
          </a:p>
          <a:p>
            <a:pPr marL="0" indent="0">
              <a:buNone/>
              <a:defRPr/>
            </a:pPr>
            <a:endParaRPr lang="en-GB" sz="1700" dirty="0">
              <a:solidFill>
                <a:schemeClr val="accent2">
                  <a:lumMod val="50000"/>
                </a:schemeClr>
              </a:solidFill>
              <a:latin typeface="Helvetica Neue"/>
            </a:endParaRPr>
          </a:p>
          <a:p>
            <a:pPr marL="0" indent="0">
              <a:buNone/>
              <a:defRPr/>
            </a:pPr>
            <a:endParaRPr lang="en-GB" sz="1700" dirty="0">
              <a:solidFill>
                <a:schemeClr val="accent2">
                  <a:lumMod val="50000"/>
                </a:schemeClr>
              </a:solidFill>
              <a:latin typeface="Helvetica Neue"/>
            </a:endParaRPr>
          </a:p>
          <a:p>
            <a:pPr marL="0" indent="0">
              <a:buNone/>
              <a:defRPr/>
            </a:pPr>
            <a:r>
              <a:rPr lang="en-GB" sz="17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WHO European Centre for </a:t>
            </a:r>
          </a:p>
          <a:p>
            <a:pPr marL="0" indent="0">
              <a:buNone/>
              <a:defRPr/>
            </a:pPr>
            <a:r>
              <a:rPr lang="en-GB" sz="17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Environment and Health</a:t>
            </a:r>
          </a:p>
          <a:p>
            <a:pPr marL="0" indent="0">
              <a:buNone/>
              <a:defRPr/>
            </a:pPr>
            <a:r>
              <a:rPr lang="en-US" sz="1700" dirty="0" err="1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Platz</a:t>
            </a:r>
            <a:r>
              <a:rPr lang="en-US" sz="17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 der </a:t>
            </a:r>
            <a:r>
              <a:rPr lang="en-US" sz="1700" dirty="0" err="1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Vereinten</a:t>
            </a:r>
            <a:r>
              <a:rPr lang="en-US" sz="17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 </a:t>
            </a:r>
            <a:r>
              <a:rPr lang="en-US" sz="1700" dirty="0" err="1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Nationen</a:t>
            </a:r>
            <a:r>
              <a:rPr lang="en-US" sz="17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 1</a:t>
            </a:r>
          </a:p>
          <a:p>
            <a:pPr marL="0" indent="0">
              <a:buNone/>
              <a:defRPr/>
            </a:pPr>
            <a:r>
              <a:rPr lang="en-US" sz="17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53113 Bonn, Germany</a:t>
            </a:r>
            <a:br>
              <a:rPr lang="en-US" sz="17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</a:br>
            <a:r>
              <a:rPr lang="en-US" sz="3600" dirty="0">
                <a:latin typeface="Helvetica Neue"/>
              </a:rPr>
              <a:t/>
            </a:r>
            <a:br>
              <a:rPr lang="en-US" sz="3600" dirty="0">
                <a:latin typeface="Helvetica Neue"/>
              </a:rPr>
            </a:br>
            <a:endParaRPr lang="en-GB" sz="3600" i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203598"/>
            <a:ext cx="2232248" cy="2770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7907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275</Words>
  <Application>Microsoft Macintosh PowerPoint</Application>
  <PresentationFormat>On-screen Show (16:9)</PresentationFormat>
  <Paragraphs>66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Algerian</vt:lpstr>
      <vt:lpstr>Arial Unicode MS</vt:lpstr>
      <vt:lpstr>Bookman Old Style</vt:lpstr>
      <vt:lpstr>Helvetica Neue</vt:lpstr>
      <vt:lpstr>Arial</vt:lpstr>
      <vt:lpstr>Calibri</vt:lpstr>
      <vt:lpstr>Office Theme</vt:lpstr>
      <vt:lpstr>Development of a global plan for monitoring of human exposure to mercury 2015-2017   Irina Zastenskaya, Dorota Jarosinska WHO  European Centre for Environment and Health </vt:lpstr>
      <vt:lpstr>The main steps</vt:lpstr>
      <vt:lpstr>The main steps: training of the national survey laboratory analysist (Slovenia, JSI, Feb 2016) </vt:lpstr>
      <vt:lpstr>The main steps: pilot surveys</vt:lpstr>
      <vt:lpstr>Main steps</vt:lpstr>
      <vt:lpstr> Those who made the dream a reality </vt:lpstr>
      <vt:lpstr>Those who made the dream a reality</vt:lpstr>
      <vt:lpstr>PowerPoint Presentation</vt:lpstr>
    </vt:vector>
  </TitlesOfParts>
  <Company>WHO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BARRETT, David Alexander</dc:creator>
  <cp:lastModifiedBy>Angeline djampou</cp:lastModifiedBy>
  <cp:revision>103</cp:revision>
  <dcterms:created xsi:type="dcterms:W3CDTF">2016-07-06T13:14:59Z</dcterms:created>
  <dcterms:modified xsi:type="dcterms:W3CDTF">2018-09-05T19:41:36Z</dcterms:modified>
</cp:coreProperties>
</file>