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sldIdLst>
    <p:sldId id="260" r:id="rId2"/>
    <p:sldId id="288" r:id="rId3"/>
    <p:sldId id="290" r:id="rId4"/>
    <p:sldId id="292" r:id="rId5"/>
    <p:sldId id="308" r:id="rId6"/>
    <p:sldId id="294" r:id="rId7"/>
    <p:sldId id="296" r:id="rId8"/>
    <p:sldId id="298" r:id="rId9"/>
    <p:sldId id="300" r:id="rId10"/>
    <p:sldId id="303" r:id="rId11"/>
    <p:sldId id="304" r:id="rId12"/>
    <p:sldId id="309" r:id="rId13"/>
    <p:sldId id="305" r:id="rId14"/>
    <p:sldId id="307" r:id="rId15"/>
  </p:sldIdLst>
  <p:sldSz cx="9144000" cy="6858000" type="screen4x3"/>
  <p:notesSz cx="6858000" cy="9144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A7500"/>
    <a:srgbClr val="FDBA4D"/>
    <a:srgbClr val="FFC253"/>
    <a:srgbClr val="FFECC9"/>
    <a:srgbClr val="DEA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26" autoAdjust="0"/>
    <p:restoredTop sz="94714" autoAdjust="0"/>
  </p:normalViewPr>
  <p:slideViewPr>
    <p:cSldViewPr>
      <p:cViewPr>
        <p:scale>
          <a:sx n="80" d="100"/>
          <a:sy n="80" d="100"/>
        </p:scale>
        <p:origin x="-906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Click to edit Master text styles</a:t>
            </a:r>
          </a:p>
          <a:p>
            <a:pPr lvl="1"/>
            <a:r>
              <a:rPr lang="de-CH" smtClean="0"/>
              <a:t>Second level</a:t>
            </a:r>
          </a:p>
          <a:p>
            <a:pPr lvl="2"/>
            <a:r>
              <a:rPr lang="de-CH" smtClean="0"/>
              <a:t>Third level</a:t>
            </a:r>
          </a:p>
          <a:p>
            <a:pPr lvl="3"/>
            <a:r>
              <a:rPr lang="de-CH" smtClean="0"/>
              <a:t>Fourth level</a:t>
            </a:r>
          </a:p>
          <a:p>
            <a:pPr lvl="4"/>
            <a:r>
              <a:rPr lang="de-CH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388176C-AE71-42D9-B834-244A734439EA}" type="slidenum">
              <a:rPr lang="de-CH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xmlns="" val="3119516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81FD2E-9112-4FB4-9A20-9FA530ADAF83}" type="slidenum">
              <a:rPr lang="de-CH"/>
              <a:pPr/>
              <a:t>1</a:t>
            </a:fld>
            <a:endParaRPr lang="de-CH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187450" y="2278063"/>
            <a:ext cx="7416800" cy="1470025"/>
          </a:xfrm>
          <a:ln/>
        </p:spPr>
        <p:txBody>
          <a:bodyPr anchor="ctr"/>
          <a:lstStyle>
            <a:lvl1pPr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00563" y="333375"/>
            <a:ext cx="4248150" cy="503238"/>
          </a:xfrm>
          <a:ln/>
        </p:spPr>
        <p:txBody>
          <a:bodyPr/>
          <a:lstStyle>
            <a:lvl1pPr>
              <a:lnSpc>
                <a:spcPts val="1000"/>
              </a:lnSpc>
              <a:buFont typeface="Wingdings" pitchFamily="2" charset="2"/>
              <a:buNone/>
              <a:defRPr sz="16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12305" name="Rectangle 17"/>
          <p:cNvSpPr>
            <a:spLocks noChangeArrowheads="1"/>
          </p:cNvSpPr>
          <p:nvPr userDrawn="1"/>
        </p:nvSpPr>
        <p:spPr bwMode="auto">
          <a:xfrm>
            <a:off x="0" y="1484313"/>
            <a:ext cx="1116013" cy="5373687"/>
          </a:xfrm>
          <a:prstGeom prst="rect">
            <a:avLst/>
          </a:prstGeom>
          <a:solidFill>
            <a:srgbClr val="FFCC99">
              <a:alpha val="4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/>
              <a:t>Insert</a:t>
            </a:r>
          </a:p>
          <a:p>
            <a:pPr algn="ctr"/>
            <a:r>
              <a:rPr lang="en-GB"/>
              <a:t>image</a:t>
            </a:r>
          </a:p>
        </p:txBody>
      </p:sp>
      <p:pic>
        <p:nvPicPr>
          <p:cNvPr id="12306" name="Picture 18" descr="bund_RGB_po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17500"/>
            <a:ext cx="2454275" cy="612775"/>
          </a:xfrm>
          <a:prstGeom prst="rect">
            <a:avLst/>
          </a:prstGeom>
          <a:noFill/>
        </p:spPr>
      </p:pic>
      <p:pic>
        <p:nvPicPr>
          <p:cNvPr id="12307" name="Picture 19" descr="ppp image 14 (Small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875"/>
            <a:ext cx="1116013" cy="5445125"/>
          </a:xfrm>
          <a:prstGeom prst="rect">
            <a:avLst/>
          </a:prstGeom>
          <a:noFill/>
        </p:spPr>
      </p:pic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7938" y="1276350"/>
            <a:ext cx="9144000" cy="179388"/>
          </a:xfrm>
          <a:prstGeom prst="rect">
            <a:avLst/>
          </a:prstGeom>
          <a:solidFill>
            <a:srgbClr val="FDBA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513" y="1340768"/>
            <a:ext cx="7494587" cy="4968552"/>
          </a:xfrm>
        </p:spPr>
        <p:txBody>
          <a:bodyPr/>
          <a:lstStyle>
            <a:lvl1pPr marL="361950" indent="-361950">
              <a:spcAft>
                <a:spcPts val="600"/>
              </a:spcAft>
              <a:defRPr sz="2400"/>
            </a:lvl1pPr>
            <a:lvl2pPr marL="627063" indent="-2651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/>
            </a:lvl2pPr>
            <a:lvl3pPr marL="808038" indent="-18097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800"/>
            </a:lvl3pPr>
            <a:lvl4pPr marL="1169988" indent="-276225">
              <a:defRPr sz="1800"/>
            </a:lvl4pPr>
            <a:lvl5pPr marL="1520825" indent="-266700">
              <a:defRPr sz="1600"/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101013" y="6453336"/>
            <a:ext cx="585787" cy="260202"/>
          </a:xfrm>
        </p:spPr>
        <p:txBody>
          <a:bodyPr/>
          <a:lstStyle>
            <a:lvl1pPr>
              <a:defRPr/>
            </a:lvl1pPr>
          </a:lstStyle>
          <a:p>
            <a:fld id="{D1315732-C6AA-48C7-8094-38F47631EF6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7624" y="6453336"/>
            <a:ext cx="6769100" cy="26022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E8C968-2984-4570-ADBA-107F2AD9EC4F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13" y="1157288"/>
            <a:ext cx="3670300" cy="4957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2213" y="1157288"/>
            <a:ext cx="3671887" cy="4957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A442A3-3226-4AFE-A7E9-77CFC080A21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180DB0-3A63-4317-9121-621250FE3E1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31317F-D328-4CA7-9CE8-09D6C3A40C3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8842F8-612B-4B97-95C3-3D00EA57742E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CA25220-CA07-46C3-B431-043E5BAC488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A258622-27B1-4867-AA21-BDCCFF69CB52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E22A8EC-BEC2-4D90-83FE-961D1D3393A1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5463" y="233363"/>
            <a:ext cx="1898650" cy="5881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9513" y="233363"/>
            <a:ext cx="5543550" cy="5881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E11B36-53DD-4DFD-806D-917EB5B0D180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SCO Mongolia • Matthias Meier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9513" y="1157288"/>
            <a:ext cx="7494587" cy="4957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195513" y="233363"/>
            <a:ext cx="6578600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Subtitle: Chapter 1</a:t>
            </a:r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420688" y="385763"/>
          <a:ext cx="263525" cy="287337"/>
        </p:xfrm>
        <a:graphic>
          <a:graphicData uri="http://schemas.openxmlformats.org/presentationml/2006/ole">
            <p:oleObj spid="_x0000_s11275" name="Photo Editor Photo" r:id="rId14" imgW="857143" imgH="933580" progId="">
              <p:embed/>
            </p:oleObj>
          </a:graphicData>
        </a:graphic>
      </p:graphicFrame>
      <p:sp>
        <p:nvSpPr>
          <p:cNvPr id="112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237288"/>
            <a:ext cx="58578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FDBA4D"/>
                </a:solidFill>
              </a:defRPr>
            </a:lvl1pPr>
          </a:lstStyle>
          <a:p>
            <a:fld id="{22846277-40F0-4CBA-9230-6B67FE2923FA}" type="slidenum">
              <a:rPr lang="de-CH"/>
              <a:pPr/>
              <a:t>‹#›</a:t>
            </a:fld>
            <a:endParaRPr lang="de-CH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87450" y="6237288"/>
            <a:ext cx="67691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DBA4D"/>
                </a:solidFill>
              </a:defRPr>
            </a:lvl1pPr>
          </a:lstStyle>
          <a:p>
            <a:r>
              <a:rPr lang="en-GB"/>
              <a:t>SCO Mongolia • Matthias Meier</a:t>
            </a:r>
          </a:p>
        </p:txBody>
      </p:sp>
      <p:pic>
        <p:nvPicPr>
          <p:cNvPr id="11274" name="Picture 10" descr="bund_RGB_po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0825" y="260350"/>
            <a:ext cx="1863725" cy="466725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1125538"/>
            <a:ext cx="1116013" cy="5732462"/>
          </a:xfrm>
          <a:prstGeom prst="rect">
            <a:avLst/>
          </a:prstGeom>
          <a:solidFill>
            <a:srgbClr val="FFCC99">
              <a:alpha val="4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/>
              <a:t>Insert</a:t>
            </a:r>
          </a:p>
          <a:p>
            <a:pPr algn="ctr"/>
            <a:r>
              <a:rPr lang="en-GB"/>
              <a:t>image</a:t>
            </a:r>
          </a:p>
          <a:p>
            <a:pPr algn="ctr"/>
            <a:r>
              <a:rPr lang="en-GB"/>
              <a:t>if needed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7938" y="946150"/>
            <a:ext cx="9144000" cy="179388"/>
          </a:xfrm>
          <a:prstGeom prst="rect">
            <a:avLst/>
          </a:prstGeom>
          <a:solidFill>
            <a:srgbClr val="FDBA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277" name="Picture 13" descr="ppp image 11 (Small)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1125538"/>
            <a:ext cx="1116013" cy="57324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spcBef>
          <a:spcPct val="0"/>
        </a:spcBef>
        <a:spcAft>
          <a:spcPct val="0"/>
        </a:spcAft>
        <a:buClr>
          <a:srgbClr val="FDBA4D"/>
        </a:buClr>
        <a:buFont typeface="Wingdings" pitchFamily="2" charset="2"/>
        <a:buChar char="n"/>
        <a:defRPr sz="2100">
          <a:solidFill>
            <a:srgbClr val="000000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rgbClr val="006A91"/>
        </a:buClr>
        <a:buFont typeface="Wingdings" pitchFamily="2" charset="2"/>
        <a:buChar char="§"/>
        <a:defRPr sz="2100">
          <a:solidFill>
            <a:srgbClr val="000000"/>
          </a:solidFill>
          <a:latin typeface="+mn-lt"/>
          <a:cs typeface="+mn-cs"/>
        </a:defRPr>
      </a:lvl2pPr>
      <a:lvl3pPr marL="914400" algn="l" rtl="0" eaLnBrk="1" fontAlgn="base" hangingPunct="1">
        <a:lnSpc>
          <a:spcPts val="2600"/>
        </a:lnSpc>
        <a:spcBef>
          <a:spcPct val="20000"/>
        </a:spcBef>
        <a:spcAft>
          <a:spcPct val="0"/>
        </a:spcAft>
        <a:buClr>
          <a:srgbClr val="006A91"/>
        </a:buClr>
        <a:buChar char="•"/>
        <a:defRPr sz="21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chiluurhai.mn/" TargetMode="External"/><Relationship Id="rId2" Type="http://schemas.openxmlformats.org/officeDocument/2006/relationships/hyperlink" Target="https://remote.sam.mn/owa/redir.aspx?C=368d61e95ea74878a149c7743d25bfb8&amp;URL=http%3a%2f%2fartisanalmininghealth.org%2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unitymining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03648" y="2144362"/>
            <a:ext cx="7560840" cy="2062103"/>
          </a:xfrm>
        </p:spPr>
        <p:txBody>
          <a:bodyPr/>
          <a:lstStyle/>
          <a:p>
            <a:pPr algn="ctr"/>
            <a:r>
              <a:rPr lang="en-US" sz="2800" dirty="0" smtClean="0"/>
              <a:t>Report on ASM in Asia Pacific Region Conference, 2013 – Mongolia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Patience Singo, SAM Project Manager</a:t>
            </a:r>
            <a:r>
              <a:rPr lang="de-AT" sz="2800" b="0" i="1" u="sng" dirty="0" smtClean="0">
                <a:solidFill>
                  <a:schemeClr val="tx1"/>
                </a:solidFill>
              </a:rPr>
              <a:t> </a:t>
            </a:r>
            <a:r>
              <a:rPr lang="de-AT" sz="4000" dirty="0" smtClean="0">
                <a:solidFill>
                  <a:schemeClr val="tx1"/>
                </a:solidFill>
              </a:rPr>
              <a:t/>
            </a:r>
            <a:br>
              <a:rPr lang="de-AT" sz="4000" dirty="0" smtClean="0">
                <a:solidFill>
                  <a:schemeClr val="tx1"/>
                </a:solidFill>
              </a:rPr>
            </a:br>
            <a:endParaRPr lang="en-GB" sz="1600" i="1" dirty="0">
              <a:solidFill>
                <a:schemeClr val="tx1"/>
              </a:solidFill>
            </a:endParaRP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GB" b="1"/>
              <a:t>Swiss Cooperation Office Mongolia</a:t>
            </a: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GB" b="1">
              <a:solidFill>
                <a:schemeClr val="tx1"/>
              </a:solidFill>
            </a:endParaRPr>
          </a:p>
        </p:txBody>
      </p:sp>
      <p:pic>
        <p:nvPicPr>
          <p:cNvPr id="5" name="Picture 4" descr="F:\Asia Pacific conference\IMG_60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005064"/>
            <a:ext cx="583264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 Hosted </a:t>
            </a:r>
            <a:r>
              <a:rPr lang="en-US" dirty="0" smtClean="0"/>
              <a:t>by the Mongolian Ministry of Mining and SAM Project </a:t>
            </a:r>
          </a:p>
          <a:p>
            <a:pPr>
              <a:buNone/>
            </a:pPr>
            <a:endParaRPr lang="en-US" dirty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 smtClean="0"/>
              <a:t>May 2013,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Field </a:t>
            </a:r>
            <a:r>
              <a:rPr lang="en-US" dirty="0" smtClean="0"/>
              <a:t>trip </a:t>
            </a:r>
            <a:r>
              <a:rPr lang="en-US" dirty="0" smtClean="0"/>
              <a:t>to Hg –free plant</a:t>
            </a:r>
            <a:r>
              <a:rPr lang="en-US" dirty="0" smtClean="0"/>
              <a:t>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40 international participants from the region, Latin America and Africa</a:t>
            </a:r>
          </a:p>
          <a:p>
            <a:pPr>
              <a:buNone/>
            </a:pPr>
            <a:endParaRPr lang="en-US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Government, miners, ASM experts, civil society and researchers.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Supported by UNEP, UNIDO, AIST Japan &amp; World </a:t>
            </a:r>
            <a:r>
              <a:rPr lang="en-US" dirty="0" smtClean="0"/>
              <a:t>Vision  Mongolia.</a:t>
            </a:r>
          </a:p>
          <a:p>
            <a:pPr lvl="1">
              <a:buFont typeface="Wingdings" pitchFamily="2" charset="2"/>
              <a:buChar char="v"/>
            </a:pPr>
            <a:endParaRPr lang="en-US" dirty="0" smtClean="0"/>
          </a:p>
          <a:p>
            <a:r>
              <a:rPr lang="en-US" dirty="0" smtClean="0"/>
              <a:t>80 </a:t>
            </a:r>
            <a:r>
              <a:rPr lang="en-US" dirty="0" smtClean="0"/>
              <a:t>local participants.</a:t>
            </a:r>
          </a:p>
          <a:p>
            <a:endParaRPr lang="en-US" dirty="0" smtClean="0"/>
          </a:p>
          <a:p>
            <a:r>
              <a:rPr lang="en-US" dirty="0" smtClean="0"/>
              <a:t>Due to overwhelming interest, Africa and Latin American countries participated.</a:t>
            </a:r>
          </a:p>
          <a:p>
            <a:pPr marL="457200" lvl="1" indent="0">
              <a:buNone/>
            </a:pP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F:\Asia Pacific conference\IMG_4601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908" y="1124744"/>
            <a:ext cx="4065588" cy="279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F:\Asia Pacific conference\IMG_45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870" y="4010091"/>
            <a:ext cx="4205634" cy="265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392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513" y="233363"/>
            <a:ext cx="6578600" cy="584775"/>
          </a:xfrm>
        </p:spPr>
        <p:txBody>
          <a:bodyPr/>
          <a:lstStyle/>
          <a:p>
            <a:r>
              <a:rPr lang="en-US" dirty="0" smtClean="0"/>
              <a:t>Asia Pacific ASM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Why the Regional Conference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To share </a:t>
            </a:r>
            <a:r>
              <a:rPr lang="en-US" dirty="0" smtClean="0"/>
              <a:t>experiences (good and bad) on </a:t>
            </a:r>
            <a:r>
              <a:rPr lang="en-US" dirty="0" smtClean="0"/>
              <a:t>ASM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To transfer knowledge to Mongolia.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To find solutions on ASM challenges, lessons learned, what to do and what to avoid</a:t>
            </a:r>
            <a:r>
              <a:rPr lang="en-US" dirty="0" smtClean="0"/>
              <a:t>!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Not re-inventing the wheel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Making </a:t>
            </a:r>
            <a:r>
              <a:rPr lang="en-US" dirty="0" smtClean="0"/>
              <a:t>best </a:t>
            </a:r>
            <a:r>
              <a:rPr lang="en-US" dirty="0" smtClean="0"/>
              <a:t>use of limited resources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 Common priorities.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Networking </a:t>
            </a:r>
            <a:r>
              <a:rPr lang="en-US" dirty="0" smtClean="0"/>
              <a:t>and </a:t>
            </a:r>
            <a:r>
              <a:rPr lang="en-US" dirty="0" smtClean="0"/>
              <a:t>regional cooperation.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How to leverage on already accumulated experiences and knowledge</a:t>
            </a:r>
            <a:r>
              <a:rPr lang="en-US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130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Outcomes on Regional Cooperation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Three break-out groups to explore priorities and modalities for regional cooperation.</a:t>
            </a:r>
          </a:p>
          <a:p>
            <a:endParaRPr lang="en-US" dirty="0" smtClean="0"/>
          </a:p>
          <a:p>
            <a:r>
              <a:rPr lang="en-US" dirty="0" smtClean="0"/>
              <a:t>Governments</a:t>
            </a:r>
          </a:p>
          <a:p>
            <a:endParaRPr lang="en-US" dirty="0" smtClean="0"/>
          </a:p>
          <a:p>
            <a:r>
              <a:rPr lang="en-US" dirty="0" smtClean="0"/>
              <a:t>Miners</a:t>
            </a:r>
          </a:p>
          <a:p>
            <a:endParaRPr lang="en-US" dirty="0" smtClean="0"/>
          </a:p>
          <a:p>
            <a:r>
              <a:rPr lang="en-US" dirty="0" smtClean="0"/>
              <a:t>Civil society and researchers</a:t>
            </a:r>
            <a:endParaRPr lang="en-US" dirty="0"/>
          </a:p>
        </p:txBody>
      </p:sp>
      <p:pic>
        <p:nvPicPr>
          <p:cNvPr id="5" name="Content Placeholder 4" descr="F:\Asia Pacific conference\00110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2213" y="1124744"/>
            <a:ext cx="36718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Asia Pacific conference\IMG_46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149080"/>
            <a:ext cx="439248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0864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4775"/>
          </a:xfrm>
        </p:spPr>
        <p:txBody>
          <a:bodyPr/>
          <a:lstStyle/>
          <a:p>
            <a:pPr algn="ctr"/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80DB0-3A63-4317-9121-621250FE3E1A}" type="slidenum">
              <a:rPr lang="de-CH" smtClean="0"/>
              <a:pPr/>
              <a:t>5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SCO Mongolia • Matthias Meier</a:t>
            </a:r>
            <a:endParaRPr lang="en-GB"/>
          </a:p>
        </p:txBody>
      </p:sp>
      <p:pic>
        <p:nvPicPr>
          <p:cNvPr id="9" name="Content Placeholder 8" descr="F:\Asia Pacific conference\IMG_5966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4040188" cy="269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F:\Asia Pacific conference\004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24" y="4149080"/>
            <a:ext cx="44839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F:\Asia Pacific conference\004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088325"/>
            <a:ext cx="4320480" cy="2844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F:\Asia Pacific conference\004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149080"/>
            <a:ext cx="423143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-Governments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Strong consensus </a:t>
            </a:r>
            <a:r>
              <a:rPr lang="en-US" sz="2800" dirty="0" smtClean="0"/>
              <a:t>on regional </a:t>
            </a:r>
            <a:r>
              <a:rPr lang="en-US" sz="2800" dirty="0" smtClean="0"/>
              <a:t>cooperation.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Key recommendations: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sz="2400" dirty="0" smtClean="0"/>
              <a:t>To be led by Government as policy makers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Both Ministries of Mining and Environment to participate as they are key in the ASGM sector.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Experts to provide guidance/knowledge during networking events or platforms.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To use already existing regional networks to leverage on funds and achieve greater efficiency.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The networking should cover different aspects of ASGM.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6417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Outcome-Governments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 smtClean="0"/>
              <a:t>Key Recommendations:</a:t>
            </a:r>
          </a:p>
          <a:p>
            <a:pPr marL="457200" lvl="1" indent="0">
              <a:buNone/>
            </a:pPr>
            <a:endParaRPr lang="en-US" sz="2800" dirty="0" smtClean="0"/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 Network to have country focal points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 Countries to share cost of participation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 To take advantage of existing projects to  organize regional network conferences to: </a:t>
            </a:r>
          </a:p>
          <a:p>
            <a:pPr lvl="3">
              <a:buFont typeface="Wingdings" pitchFamily="2" charset="2"/>
              <a:buChar char="v"/>
            </a:pPr>
            <a:r>
              <a:rPr lang="en-US" sz="2800" dirty="0" smtClean="0"/>
              <a:t>Co-finance events</a:t>
            </a:r>
          </a:p>
          <a:p>
            <a:pPr lvl="3">
              <a:buFont typeface="Wingdings" pitchFamily="2" charset="2"/>
              <a:buChar char="v"/>
            </a:pPr>
            <a:r>
              <a:rPr lang="en-US" sz="2800" dirty="0" smtClean="0"/>
              <a:t>Share good examples and tangible results from ASM project implementation.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Outcomes-Miner’s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Miners were unanimous on the significance and role of  regional networking </a:t>
            </a:r>
            <a:r>
              <a:rPr lang="en-US" sz="2800" dirty="0" smtClean="0"/>
              <a:t>: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To share experiences, opinions and   policy inputs for governments.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To improve visibility of ASM organizations at country and regional levels.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Strengthening their </a:t>
            </a:r>
            <a:r>
              <a:rPr lang="en-US" sz="2800" dirty="0" smtClean="0"/>
              <a:t>roles.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6834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Outcomes-ASM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Key Recommendations</a:t>
            </a:r>
          </a:p>
          <a:p>
            <a:pPr>
              <a:buNone/>
            </a:pPr>
            <a:endParaRPr lang="en-US" dirty="0" smtClean="0"/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Important for regional ASM networks to tap into existing regional resources and networks </a:t>
            </a:r>
            <a:r>
              <a:rPr lang="en-US" sz="2400" dirty="0" err="1" smtClean="0"/>
              <a:t>i.e</a:t>
            </a:r>
            <a:r>
              <a:rPr lang="en-US" sz="2400" dirty="0" smtClean="0"/>
              <a:t> (Americas, Asia etc)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Conduct inter-country visits and study tours.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ASM National Federations to be in place in every country.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To have thematic groups on environment, safety, and technology improvement.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/>
              <a:t> To create website for information sharing and quick set up of regional networks. 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Civil Society &amp; Researchers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Consensus on a regional central forum for networking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Forum objectives to determine its form. 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 If information sharing-Internet based</a:t>
            </a:r>
          </a:p>
          <a:p>
            <a:pPr lvl="2">
              <a:buFont typeface="Wingdings" pitchFamily="2" charset="2"/>
              <a:buChar char="v"/>
            </a:pPr>
            <a:r>
              <a:rPr lang="en-US" sz="2800" dirty="0" smtClean="0"/>
              <a:t> If experience sharing and training- face to face meetings.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Structure and processes of the forum are important to create trust for donor funding.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595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Civil Society and Researchers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Why central forum</a:t>
            </a:r>
            <a:r>
              <a:rPr lang="en-US" sz="2800" dirty="0" smtClean="0"/>
              <a:t>?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Quick sharing of information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 Technology transfer and support amongst members</a:t>
            </a:r>
          </a:p>
          <a:p>
            <a:r>
              <a:rPr lang="en-US" sz="2800" b="1" dirty="0" smtClean="0"/>
              <a:t>Key issues!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Forum agenda and members expectations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Funding;</a:t>
            </a:r>
          </a:p>
          <a:p>
            <a:pPr lvl="1">
              <a:buFont typeface="Wingdings" pitchFamily="2" charset="2"/>
              <a:buChar char="v"/>
            </a:pPr>
            <a:r>
              <a:rPr lang="en-US" sz="2800" dirty="0" smtClean="0"/>
              <a:t> Leadership, coordination, fundraising and communication.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existing platforms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AGC </a:t>
            </a:r>
            <a:r>
              <a:rPr lang="en-US" dirty="0" smtClean="0"/>
              <a:t>has developed a platform </a:t>
            </a:r>
            <a:r>
              <a:rPr lang="en-US" dirty="0" smtClean="0"/>
              <a:t>for health collaboration in </a:t>
            </a:r>
            <a:r>
              <a:rPr lang="en-US" dirty="0" smtClean="0"/>
              <a:t>ASM. </a:t>
            </a:r>
            <a:endParaRPr lang="en-US" dirty="0" smtClean="0"/>
          </a:p>
          <a:p>
            <a:r>
              <a:rPr lang="en-US" dirty="0" smtClean="0">
                <a:hlinkClick r:id="rId2" action="ppaction://hlinkfile"/>
              </a:rPr>
              <a:t> </a:t>
            </a:r>
            <a:r>
              <a:rPr lang="en-US" dirty="0" smtClean="0">
                <a:hlinkClick r:id="rId2" action="ppaction://hlinkfile"/>
              </a:rPr>
              <a:t>http://artisanalmininghealth.org/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Resource websites</a:t>
            </a:r>
          </a:p>
          <a:p>
            <a:r>
              <a:rPr lang="en-US" dirty="0" smtClean="0">
                <a:hlinkClick r:id="rId3"/>
              </a:rPr>
              <a:t>ASM in Mongolia www.bichiluurhai.mn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Alliance for Responsible Mining</a:t>
            </a:r>
          </a:p>
          <a:p>
            <a:pPr lvl="1">
              <a:buNone/>
            </a:pPr>
            <a:r>
              <a:rPr lang="en-US" dirty="0" smtClean="0">
                <a:hlinkClick r:id="rId4"/>
              </a:rPr>
              <a:t>http</a:t>
            </a:r>
            <a:r>
              <a:rPr lang="en-US" dirty="0" smtClean="0">
                <a:hlinkClick r:id="rId4"/>
              </a:rPr>
              <a:t>://communitymining.org/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15732-C6AA-48C7-8094-38F47631EF6A}" type="slidenum">
              <a:rPr lang="de-CH" smtClean="0"/>
              <a:pPr/>
              <a:t>12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SCO Mongolia • Matthias Meier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challenge for regional platforms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Key questions to answer. </a:t>
            </a:r>
            <a:r>
              <a:rPr lang="en-US" dirty="0" smtClean="0"/>
              <a:t>Regional break-out groups. </a:t>
            </a:r>
          </a:p>
          <a:p>
            <a:endParaRPr lang="en-US" dirty="0" smtClean="0"/>
          </a:p>
          <a:p>
            <a:r>
              <a:rPr lang="en-US" dirty="0" smtClean="0"/>
              <a:t>What form of regional cooperation/platform is best for your region?</a:t>
            </a:r>
          </a:p>
          <a:p>
            <a:endParaRPr lang="en-US" dirty="0" smtClean="0"/>
          </a:p>
          <a:p>
            <a:r>
              <a:rPr lang="en-US" dirty="0" smtClean="0"/>
              <a:t>What are the common areas for collaboration?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do we get the regional platforms </a:t>
            </a:r>
            <a:r>
              <a:rPr lang="en-US" dirty="0" smtClean="0"/>
              <a:t>functional and sustainable?</a:t>
            </a:r>
          </a:p>
          <a:p>
            <a:endParaRPr lang="en-US" dirty="0" smtClean="0"/>
          </a:p>
          <a:p>
            <a:r>
              <a:rPr lang="en-US" dirty="0" smtClean="0"/>
              <a:t>How will </a:t>
            </a:r>
            <a:r>
              <a:rPr lang="en-US" dirty="0" smtClean="0"/>
              <a:t>the platforms be funded?</a:t>
            </a:r>
          </a:p>
          <a:p>
            <a:endParaRPr lang="en-US" dirty="0" smtClean="0"/>
          </a:p>
          <a:p>
            <a:r>
              <a:rPr lang="en-US" dirty="0" smtClean="0"/>
              <a:t>How will they be coordinated? </a:t>
            </a:r>
            <a:endParaRPr lang="en-US" dirty="0" smtClean="0"/>
          </a:p>
          <a:p>
            <a:pPr lvl="1">
              <a:buFont typeface="Courier New" pitchFamily="49" charset="0"/>
              <a:buChar char="o"/>
            </a:pPr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smtClean="0"/>
              <a:t>hope we can advance this topic to a higher level during this FORUM.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you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Gracias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Merci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O_Asia_07_eng">
  <a:themeElements>
    <a:clrScheme name="Presentation_n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new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SCO_Asia_07_eng</Template>
  <TotalTime>4573</TotalTime>
  <Words>625</Words>
  <Application>Microsoft Office PowerPoint</Application>
  <PresentationFormat>On-screen Show (4:3)</PresentationFormat>
  <Paragraphs>112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SCO_Asia_07_eng</vt:lpstr>
      <vt:lpstr>Photo Editor Photo</vt:lpstr>
      <vt:lpstr>Report on ASM in Asia Pacific Region Conference, 2013 – Mongolia  Patience Singo, SAM Project Manager  </vt:lpstr>
      <vt:lpstr>Introduction</vt:lpstr>
      <vt:lpstr>Asia Pacific ASM Conference</vt:lpstr>
      <vt:lpstr>Outcomes on Regional Cooperation</vt:lpstr>
      <vt:lpstr>Outcomes</vt:lpstr>
      <vt:lpstr>Outcomes -Governments</vt:lpstr>
      <vt:lpstr>Outcome-Governments</vt:lpstr>
      <vt:lpstr>Outcomes-Miner’s Organizations</vt:lpstr>
      <vt:lpstr>Outcomes-ASM Organizations</vt:lpstr>
      <vt:lpstr>Civil Society &amp; Researchers</vt:lpstr>
      <vt:lpstr>Civil Society and Researchers</vt:lpstr>
      <vt:lpstr>Other existing platforms</vt:lpstr>
      <vt:lpstr>The challenge for regional platforms</vt:lpstr>
      <vt:lpstr>  Thank you  Gracias  Merci</vt:lpstr>
    </vt:vector>
  </TitlesOfParts>
  <Company>EDA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Meier Matthias DEZA MEIMA</dc:creator>
  <cp:lastModifiedBy>patience</cp:lastModifiedBy>
  <cp:revision>246</cp:revision>
  <dcterms:created xsi:type="dcterms:W3CDTF">2011-06-03T09:05:19Z</dcterms:created>
  <dcterms:modified xsi:type="dcterms:W3CDTF">2013-09-05T15:23:08Z</dcterms:modified>
</cp:coreProperties>
</file>