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8" r:id="rId2"/>
    <p:sldId id="275" r:id="rId3"/>
    <p:sldId id="284" r:id="rId4"/>
    <p:sldId id="294" r:id="rId5"/>
    <p:sldId id="295" r:id="rId6"/>
    <p:sldId id="291" r:id="rId7"/>
    <p:sldId id="286" r:id="rId8"/>
    <p:sldId id="290" r:id="rId9"/>
    <p:sldId id="289" r:id="rId10"/>
    <p:sldId id="287" r:id="rId11"/>
    <p:sldId id="288" r:id="rId12"/>
    <p:sldId id="292" r:id="rId13"/>
    <p:sldId id="293" r:id="rId14"/>
    <p:sldId id="296" r:id="rId15"/>
    <p:sldId id="28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06" autoAdjust="0"/>
    <p:restoredTop sz="95294" autoAdjust="0"/>
  </p:normalViewPr>
  <p:slideViewPr>
    <p:cSldViewPr snapToGrid="0">
      <p:cViewPr varScale="1">
        <p:scale>
          <a:sx n="69" d="100"/>
          <a:sy n="69" d="100"/>
        </p:scale>
        <p:origin x="618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8/8/2018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8/8/2018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8" name="Picture 7" descr="Puffy white clouds in deep blue sky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Picture 9" descr="Closeup of plant shoot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A77C-5618-4435-B7C8-532EBC1E06A2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 descr="Closeup of green plant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D80B-58A3-4237-8B49-77157F169EAB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2B1A4-E15F-4DB2-87B6-B2AA6CF98D11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434A7-4BF2-4D5F-A1B8-9A03B0D7E1AF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4937-8E32-4E74-8A5F-96A649C736A6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38A3-35F0-44E6-87CB-7505B7B19BBD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AD968-02C8-4C5F-A49B-5A5E4FA6E5B9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D0CD9-A6DD-408C-AF29-C77FA9B42A7F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EF4EE-D84D-497A-A681-370644634D85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</a:t>
            </a:r>
            <a:r>
              <a:rPr dirty="0"/>
              <a:t>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524373F-09C4-4234-93B8-EF1E4C5A3349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2617921"/>
            <a:ext cx="4846320" cy="2387600"/>
          </a:xfrm>
        </p:spPr>
        <p:txBody>
          <a:bodyPr>
            <a:normAutofit/>
          </a:bodyPr>
          <a:lstStyle/>
          <a:p>
            <a:r>
              <a:rPr lang="en-US" dirty="0"/>
              <a:t>Progress of </a:t>
            </a:r>
            <a:br>
              <a:rPr lang="en-US" dirty="0"/>
            </a:br>
            <a:r>
              <a:rPr lang="en-US" dirty="0"/>
              <a:t>the POPs GMP 2 in Indonesia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8 August  2018, </a:t>
            </a:r>
            <a:r>
              <a:rPr lang="en-US" dirty="0" err="1"/>
              <a:t>Ulaan</a:t>
            </a:r>
            <a:r>
              <a:rPr lang="en-US" dirty="0"/>
              <a:t> </a:t>
            </a:r>
            <a:r>
              <a:rPr lang="en-US" dirty="0" err="1"/>
              <a:t>bataar</a:t>
            </a:r>
            <a:r>
              <a:rPr lang="en-US" dirty="0"/>
              <a:t>, Mongolia</a:t>
            </a:r>
          </a:p>
        </p:txBody>
      </p:sp>
      <p:pic>
        <p:nvPicPr>
          <p:cNvPr id="1026" name="Picture 2" descr="Image result for logo klhk">
            <a:extLst>
              <a:ext uri="{FF2B5EF4-FFF2-40B4-BE49-F238E27FC236}">
                <a16:creationId xmlns:a16="http://schemas.microsoft.com/office/drawing/2014/main" id="{DDAB15F5-F82E-400D-A5ED-2ECAE7D34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030" y="53181"/>
            <a:ext cx="1111538" cy="111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図 4" descr="BCRC_Logo_Final_rev1_small">
            <a:extLst>
              <a:ext uri="{FF2B5EF4-FFF2-40B4-BE49-F238E27FC236}">
                <a16:creationId xmlns:a16="http://schemas.microsoft.com/office/drawing/2014/main" id="{A2803D0C-75D6-4B47-ADCC-B1687AEE0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568" y="152400"/>
            <a:ext cx="2501432" cy="886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" descr="Hasil gambar untuk logo un environment">
            <a:extLst>
              <a:ext uri="{FF2B5EF4-FFF2-40B4-BE49-F238E27FC236}">
                <a16:creationId xmlns:a16="http://schemas.microsoft.com/office/drawing/2014/main" id="{85134A51-4FDE-4101-9547-28C032642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041" y="53181"/>
            <a:ext cx="1806823" cy="98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Progress Activities on </a:t>
            </a:r>
            <a:r>
              <a:rPr lang="fr-FR" sz="4400" dirty="0" err="1"/>
              <a:t>POPs</a:t>
            </a:r>
            <a:r>
              <a:rPr lang="fr-FR" sz="4400" dirty="0"/>
              <a:t> GMP 2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0026" y="1566000"/>
            <a:ext cx="10582681" cy="5291999"/>
          </a:xfrm>
        </p:spPr>
        <p:txBody>
          <a:bodyPr>
            <a:normAutofit/>
          </a:bodyPr>
          <a:lstStyle/>
          <a:p>
            <a:r>
              <a:rPr lang="en-US" sz="2800" dirty="0"/>
              <a:t>Preparation meeting (4 Mei and 31 Mei 2017)</a:t>
            </a:r>
          </a:p>
          <a:p>
            <a:r>
              <a:rPr lang="en-US" sz="2800" dirty="0"/>
              <a:t>Small Scale Funding Agreement (SSFA) under the GMP2 Asia was prepared on July 2017</a:t>
            </a:r>
          </a:p>
          <a:p>
            <a:r>
              <a:rPr lang="en-US" sz="2800" dirty="0"/>
              <a:t>Ministry of Environment and Forestry (MOEF) conducted several meeting with Ministry of Health (MOH) and Laboratories to discuss about the implementation of the 6th round of the human milk survey</a:t>
            </a:r>
          </a:p>
          <a:p>
            <a:pPr marL="581025" lvl="1" indent="-296863"/>
            <a:r>
              <a:rPr lang="en-US" sz="2400" dirty="0"/>
              <a:t>Meeting on 15 September 2017 (with MOH)</a:t>
            </a:r>
          </a:p>
          <a:p>
            <a:pPr marL="581025" lvl="1" indent="-296863"/>
            <a:r>
              <a:rPr lang="en-US" sz="2400" dirty="0"/>
              <a:t>Meeting on 20 September 2017 (with 8 public and private laboratories )</a:t>
            </a:r>
          </a:p>
          <a:p>
            <a:pPr marL="581025" lvl="1" indent="-296863"/>
            <a:r>
              <a:rPr lang="en-US" sz="2400" dirty="0"/>
              <a:t>Meeting on 5 October 2017 (with MOH)</a:t>
            </a:r>
          </a:p>
          <a:p>
            <a:pPr marL="581025" lvl="1" indent="-296863"/>
            <a:r>
              <a:rPr lang="en-US" sz="2400" dirty="0"/>
              <a:t>Meeting on 9 October 2017 (with MOH)</a:t>
            </a:r>
          </a:p>
          <a:p>
            <a:pPr marL="352425" indent="-296863"/>
            <a:r>
              <a:rPr lang="en-US" sz="2800" dirty="0"/>
              <a:t>SSFA under the GMP2 Asia was signed on Dec 2017 (UN) - Jan 2018 (MOEF) without human milk survey</a:t>
            </a:r>
          </a:p>
          <a:p>
            <a:pPr marL="352425" indent="-296863"/>
            <a:endParaRPr lang="en-US" sz="28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959B6-816C-490B-9434-F8E7683C3102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POPs Global Monitoring Plan 2 in Indonesia</a:t>
            </a:r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Progress Activities on </a:t>
            </a:r>
            <a:r>
              <a:rPr lang="fr-FR" sz="4400" dirty="0" err="1"/>
              <a:t>POPs</a:t>
            </a:r>
            <a:r>
              <a:rPr lang="fr-FR" sz="4400" dirty="0"/>
              <a:t> GMP 2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0026" y="1566001"/>
            <a:ext cx="10582681" cy="4620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Location of air sampling monitoring</a:t>
            </a:r>
          </a:p>
          <a:p>
            <a:pPr marL="512762" indent="-457200"/>
            <a:r>
              <a:rPr lang="en-US" sz="2800" dirty="0"/>
              <a:t>Urban Area at Indonesian Agency for Meteorology, Climatology and Geophysics (IAMCG), </a:t>
            </a:r>
            <a:r>
              <a:rPr lang="en-US" sz="2800" dirty="0" err="1"/>
              <a:t>Kemayoran</a:t>
            </a:r>
            <a:r>
              <a:rPr lang="en-US" sz="2800" dirty="0"/>
              <a:t>, Jakarta</a:t>
            </a:r>
          </a:p>
          <a:p>
            <a:pPr marL="512762" indent="-457200"/>
            <a:r>
              <a:rPr lang="en-US" sz="2800" dirty="0"/>
              <a:t>Coordinate: </a:t>
            </a:r>
          </a:p>
          <a:p>
            <a:pPr marL="55562" indent="0">
              <a:buNone/>
            </a:pPr>
            <a:r>
              <a:rPr lang="en-US" sz="2800" dirty="0"/>
              <a:t>	6°9'21"  S </a:t>
            </a:r>
          </a:p>
          <a:p>
            <a:pPr marL="55562" indent="0">
              <a:buNone/>
            </a:pPr>
            <a:r>
              <a:rPr lang="en-US" sz="2800" dirty="0"/>
              <a:t>	106°50’32” E </a:t>
            </a:r>
          </a:p>
          <a:p>
            <a:pPr marL="512762" indent="-457200"/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DC1C-F029-40B6-80DC-632F5349994E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87D984-A6DB-4F23-B7CF-DF7C0EED0C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33" t="22822" r="20882" b="20247"/>
          <a:stretch/>
        </p:blipFill>
        <p:spPr>
          <a:xfrm>
            <a:off x="5301713" y="3246161"/>
            <a:ext cx="5832451" cy="284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2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45389D6-4B98-4B66-A42F-2B272C11B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713" y="3246161"/>
            <a:ext cx="5832451" cy="28421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Progress Activities on </a:t>
            </a:r>
            <a:r>
              <a:rPr lang="fr-FR" sz="4400" dirty="0" err="1"/>
              <a:t>POPs</a:t>
            </a:r>
            <a:r>
              <a:rPr lang="fr-FR" sz="4400" dirty="0"/>
              <a:t> GMP 2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0026" y="1566001"/>
            <a:ext cx="10582681" cy="4620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Location of air sampling monitoring</a:t>
            </a:r>
          </a:p>
          <a:p>
            <a:pPr marL="512762" indent="-457200"/>
            <a:r>
              <a:rPr lang="en-US" sz="2800" dirty="0"/>
              <a:t>Urban Area at Indonesian Agency for Meteorology, Climatology and Geophysics (IAMCG), </a:t>
            </a:r>
            <a:r>
              <a:rPr lang="en-US" sz="2800" dirty="0" err="1"/>
              <a:t>Kemayoran</a:t>
            </a:r>
            <a:r>
              <a:rPr lang="en-US" sz="2800" dirty="0"/>
              <a:t>, Jakarta</a:t>
            </a:r>
          </a:p>
          <a:p>
            <a:pPr marL="512762" indent="-457200"/>
            <a:r>
              <a:rPr lang="en-US" sz="2800" dirty="0"/>
              <a:t>Coordinate: </a:t>
            </a:r>
          </a:p>
          <a:p>
            <a:pPr marL="55562" indent="0">
              <a:buNone/>
            </a:pPr>
            <a:r>
              <a:rPr lang="en-US" sz="2800" dirty="0"/>
              <a:t>	6°9'21"  S </a:t>
            </a:r>
          </a:p>
          <a:p>
            <a:pPr marL="55562" indent="0">
              <a:buNone/>
            </a:pPr>
            <a:r>
              <a:rPr lang="en-US" sz="2800" dirty="0"/>
              <a:t>	106°50’32” E </a:t>
            </a:r>
          </a:p>
          <a:p>
            <a:pPr marL="512762" indent="-457200"/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DC1C-F029-40B6-80DC-632F5349994E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7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01C944A-5A65-457B-9775-DDD06AA1A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713" y="3258329"/>
            <a:ext cx="5832451" cy="28178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Progress Activities on </a:t>
            </a:r>
            <a:r>
              <a:rPr lang="fr-FR" sz="4400" dirty="0" err="1"/>
              <a:t>POPs</a:t>
            </a:r>
            <a:r>
              <a:rPr lang="fr-FR" sz="4400" dirty="0"/>
              <a:t> GMP 2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0026" y="1566001"/>
            <a:ext cx="10582681" cy="4620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Location of air sampling monitoring</a:t>
            </a:r>
          </a:p>
          <a:p>
            <a:pPr marL="512762" indent="-457200"/>
            <a:r>
              <a:rPr lang="en-US" sz="2800" dirty="0"/>
              <a:t>Urban Area at Indonesian Agency for Meteorology, Climatology and Geophysics (IAMCG), </a:t>
            </a:r>
            <a:r>
              <a:rPr lang="en-US" sz="2800" dirty="0" err="1"/>
              <a:t>Kemayoran</a:t>
            </a:r>
            <a:r>
              <a:rPr lang="en-US" sz="2800" dirty="0"/>
              <a:t>, Jakarta</a:t>
            </a:r>
          </a:p>
          <a:p>
            <a:pPr marL="512762" indent="-457200"/>
            <a:r>
              <a:rPr lang="en-US" sz="2800" dirty="0"/>
              <a:t>Coordinate: </a:t>
            </a:r>
          </a:p>
          <a:p>
            <a:pPr marL="55562" indent="0">
              <a:buNone/>
            </a:pPr>
            <a:r>
              <a:rPr lang="en-US" sz="2800" dirty="0"/>
              <a:t>	6°9'21"  S </a:t>
            </a:r>
          </a:p>
          <a:p>
            <a:pPr marL="55562" indent="0">
              <a:buNone/>
            </a:pPr>
            <a:r>
              <a:rPr lang="en-US" sz="2800" dirty="0"/>
              <a:t>	106°50’32” E </a:t>
            </a:r>
          </a:p>
          <a:p>
            <a:pPr marL="512762" indent="-457200"/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DC1C-F029-40B6-80DC-632F5349994E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42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/>
              <a:t>Progress Activities on </a:t>
            </a:r>
            <a:r>
              <a:rPr lang="fr-FR" sz="4400" dirty="0" err="1"/>
              <a:t>POPs</a:t>
            </a:r>
            <a:r>
              <a:rPr lang="fr-FR" sz="4400" dirty="0"/>
              <a:t> GMP 2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0026" y="1566001"/>
            <a:ext cx="10582681" cy="4620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Air sampling monitoring (PUF sample installation and collection)</a:t>
            </a:r>
          </a:p>
          <a:p>
            <a:pPr marL="512762" indent="-457200"/>
            <a:r>
              <a:rPr lang="en-US" sz="2800" dirty="0"/>
              <a:t>First monitoring on 30 November 2017 – 2 March 2018</a:t>
            </a:r>
          </a:p>
          <a:p>
            <a:pPr marL="512762" indent="-457200"/>
            <a:r>
              <a:rPr lang="en-US" sz="2800" dirty="0"/>
              <a:t>Second  monitoring on 3 April 2018 – 2 July 2018</a:t>
            </a:r>
          </a:p>
          <a:p>
            <a:pPr marL="0" indent="0">
              <a:buNone/>
            </a:pPr>
            <a:r>
              <a:rPr lang="en-US" sz="2800" dirty="0"/>
              <a:t>PUF sample result analysis</a:t>
            </a:r>
          </a:p>
          <a:p>
            <a:pPr marL="466725" indent="-412750"/>
            <a:r>
              <a:rPr lang="en-US" sz="2800" dirty="0"/>
              <a:t>PUF no 1,2,3,4,9 and 10 sent to </a:t>
            </a:r>
            <a:r>
              <a:rPr lang="nl-NL" sz="2800" dirty="0"/>
              <a:t>Prof. Dr. Jacob de Boer c/o. </a:t>
            </a:r>
            <a:r>
              <a:rPr lang="en-US" sz="2800" dirty="0"/>
              <a:t>Ms. Rianne van Dijk, </a:t>
            </a:r>
            <a:r>
              <a:rPr lang="nl-NL" sz="2800" dirty="0"/>
              <a:t>Vrije Universiteit Amsterdam, </a:t>
            </a:r>
            <a:r>
              <a:rPr lang="en-US" sz="2800" dirty="0"/>
              <a:t>The Netherlands</a:t>
            </a:r>
            <a:endParaRPr lang="nl-NL" sz="2800" dirty="0"/>
          </a:p>
          <a:p>
            <a:pPr marL="466725" indent="-412750"/>
            <a:r>
              <a:rPr lang="en-US" sz="2800" dirty="0"/>
              <a:t>PUF no 5 and 11 sent to </a:t>
            </a:r>
            <a:r>
              <a:rPr lang="nl-NL" sz="2800" dirty="0"/>
              <a:t>Prof. Dr. </a:t>
            </a:r>
            <a:r>
              <a:rPr lang="en-US" sz="2800" dirty="0" err="1"/>
              <a:t>Heidelore</a:t>
            </a:r>
            <a:r>
              <a:rPr lang="en-US" sz="2800" dirty="0"/>
              <a:t> Fiedler, MTM Research Centre,  </a:t>
            </a:r>
            <a:r>
              <a:rPr lang="en-US" sz="2800" dirty="0" err="1"/>
              <a:t>Örebro</a:t>
            </a:r>
            <a:r>
              <a:rPr lang="en-US" sz="2800" dirty="0"/>
              <a:t> University, School of Science and Technology, Sweden</a:t>
            </a:r>
          </a:p>
          <a:p>
            <a:pPr marL="512762" indent="-457200"/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99249-5896-49D2-BB44-E8955A4AFCA3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2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10154445" cy="1183566"/>
          </a:xfrm>
        </p:spPr>
        <p:txBody>
          <a:bodyPr>
            <a:normAutofit/>
          </a:bodyPr>
          <a:lstStyle/>
          <a:p>
            <a:r>
              <a:rPr lang="fr-FR" sz="4400" dirty="0"/>
              <a:t>Documents </a:t>
            </a:r>
            <a:r>
              <a:rPr lang="fr-FR" sz="4400" dirty="0" err="1"/>
              <a:t>Prepared</a:t>
            </a:r>
            <a:r>
              <a:rPr lang="fr-FR" sz="4400" dirty="0"/>
              <a:t> on </a:t>
            </a:r>
            <a:r>
              <a:rPr lang="fr-FR" sz="4400" dirty="0" err="1"/>
              <a:t>POPs</a:t>
            </a:r>
            <a:r>
              <a:rPr lang="fr-FR" sz="4400" dirty="0"/>
              <a:t> GMP 2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403" y="1458743"/>
            <a:ext cx="5335395" cy="610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Documents prepared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81A0-7028-43E8-9BBE-A74AEA18C282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8C4BF09-4404-4C08-BE5C-4FB90E443C28}"/>
              </a:ext>
            </a:extLst>
          </p:cNvPr>
          <p:cNvSpPr txBox="1">
            <a:spLocks/>
          </p:cNvSpPr>
          <p:nvPr/>
        </p:nvSpPr>
        <p:spPr>
          <a:xfrm>
            <a:off x="1158326" y="5658221"/>
            <a:ext cx="2850775" cy="61063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Minutes of meetings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BBC63F-2434-4812-9003-5210BBAAA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307" y="2106492"/>
            <a:ext cx="2428814" cy="35707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4E28D8-B661-41FF-AC6B-718EE2E07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2749" y="2170948"/>
            <a:ext cx="4336618" cy="2682235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B6A9D36-16F3-4059-A13F-4A51C7EE977A}"/>
              </a:ext>
            </a:extLst>
          </p:cNvPr>
          <p:cNvSpPr txBox="1">
            <a:spLocks/>
          </p:cNvSpPr>
          <p:nvPr/>
        </p:nvSpPr>
        <p:spPr>
          <a:xfrm>
            <a:off x="8434954" y="5126432"/>
            <a:ext cx="3615556" cy="107432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Time schedule and plan activities for human milk survey, air sampling and sediment sampling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43DA409-1E54-4650-9AB2-8313846F9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5462" y="2172667"/>
            <a:ext cx="2246671" cy="273746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EA151BC-EBBA-4B4E-8818-66B90C45EEDB}"/>
              </a:ext>
            </a:extLst>
          </p:cNvPr>
          <p:cNvSpPr txBox="1">
            <a:spLocks/>
          </p:cNvSpPr>
          <p:nvPr/>
        </p:nvSpPr>
        <p:spPr>
          <a:xfrm>
            <a:off x="4665462" y="5069083"/>
            <a:ext cx="2377862" cy="87314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Report of PUF installation and collection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133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10154445" cy="1183566"/>
          </a:xfrm>
        </p:spPr>
        <p:txBody>
          <a:bodyPr>
            <a:normAutofit/>
          </a:bodyPr>
          <a:lstStyle/>
          <a:p>
            <a:r>
              <a:rPr lang="fr-FR" sz="4400" dirty="0"/>
              <a:t>Documents </a:t>
            </a:r>
            <a:r>
              <a:rPr lang="fr-FR" sz="4400" dirty="0" err="1"/>
              <a:t>Prepared</a:t>
            </a:r>
            <a:r>
              <a:rPr lang="fr-FR" sz="4400" dirty="0"/>
              <a:t> on </a:t>
            </a:r>
            <a:r>
              <a:rPr lang="fr-FR" sz="4400" dirty="0" err="1"/>
              <a:t>POPs</a:t>
            </a:r>
            <a:r>
              <a:rPr lang="fr-FR" sz="4400" dirty="0"/>
              <a:t> GMP 2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403" y="1458743"/>
            <a:ext cx="5335395" cy="610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Documents prepared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387A-BC28-408D-A46E-2ADF9E331AE9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8C4BF09-4404-4C08-BE5C-4FB90E443C28}"/>
              </a:ext>
            </a:extLst>
          </p:cNvPr>
          <p:cNvSpPr txBox="1">
            <a:spLocks/>
          </p:cNvSpPr>
          <p:nvPr/>
        </p:nvSpPr>
        <p:spPr>
          <a:xfrm>
            <a:off x="205201" y="5714356"/>
            <a:ext cx="4506800" cy="610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Summary sheet 0f exposures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EA151BC-EBBA-4B4E-8818-66B90C45EEDB}"/>
              </a:ext>
            </a:extLst>
          </p:cNvPr>
          <p:cNvSpPr txBox="1">
            <a:spLocks/>
          </p:cNvSpPr>
          <p:nvPr/>
        </p:nvSpPr>
        <p:spPr>
          <a:xfrm>
            <a:off x="4822948" y="5971277"/>
            <a:ext cx="6400864" cy="610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Meteorological data on the site sampling location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E33FB7-8912-43C5-900B-0F140D8D4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01" y="1995767"/>
            <a:ext cx="4506800" cy="36112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9111F6-5389-489E-8124-09D79172B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948" y="2373787"/>
            <a:ext cx="7163851" cy="33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25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10154445" cy="1183566"/>
          </a:xfrm>
        </p:spPr>
        <p:txBody>
          <a:bodyPr>
            <a:normAutofit/>
          </a:bodyPr>
          <a:lstStyle/>
          <a:p>
            <a:r>
              <a:rPr lang="fr-FR" sz="4400" dirty="0"/>
              <a:t>Pictures of Activities on </a:t>
            </a:r>
            <a:r>
              <a:rPr lang="fr-FR" sz="4400" dirty="0" err="1"/>
              <a:t>POPs</a:t>
            </a:r>
            <a:r>
              <a:rPr lang="fr-FR" sz="4400" dirty="0"/>
              <a:t> GMP 2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4256" y="6185862"/>
            <a:ext cx="5335395" cy="610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Meeting with Ministry of Health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DAE76-C217-4027-904A-FF451697ED1A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8AEEFF-6821-4491-A6C0-B7EF8E28E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93" y="1764151"/>
            <a:ext cx="5896707" cy="44225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3B4233-5C51-42CC-89D1-0689AC25D3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845" y="2372968"/>
            <a:ext cx="5693734" cy="320407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8C4BF09-4404-4C08-BE5C-4FB90E443C28}"/>
              </a:ext>
            </a:extLst>
          </p:cNvPr>
          <p:cNvSpPr txBox="1">
            <a:spLocks/>
          </p:cNvSpPr>
          <p:nvPr/>
        </p:nvSpPr>
        <p:spPr>
          <a:xfrm>
            <a:off x="6389014" y="5714355"/>
            <a:ext cx="5335395" cy="77600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Meeting with Indonesian Agency for Meteorology, Climatology and Geophysics (IAMCG)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1183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10154445" cy="1183566"/>
          </a:xfrm>
        </p:spPr>
        <p:txBody>
          <a:bodyPr>
            <a:normAutofit/>
          </a:bodyPr>
          <a:lstStyle/>
          <a:p>
            <a:r>
              <a:rPr lang="fr-FR" sz="4400" dirty="0"/>
              <a:t>Pictures of Activities on </a:t>
            </a:r>
            <a:r>
              <a:rPr lang="fr-FR" sz="4400" dirty="0" err="1"/>
              <a:t>POPs</a:t>
            </a:r>
            <a:r>
              <a:rPr lang="fr-FR" sz="4400" dirty="0"/>
              <a:t> GMP 2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241" y="5875189"/>
            <a:ext cx="3197630" cy="75421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800" dirty="0"/>
              <a:t>PUF are kept inside refrigerator at Research and Development Center for Environmental Quality and Laboratory, </a:t>
            </a:r>
            <a:r>
              <a:rPr lang="en-US" sz="2800" dirty="0" err="1"/>
              <a:t>Serpong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F201-601C-4F2F-AFD9-49E3B0E4D616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8C4BF09-4404-4C08-BE5C-4FB90E443C28}"/>
              </a:ext>
            </a:extLst>
          </p:cNvPr>
          <p:cNvSpPr txBox="1">
            <a:spLocks/>
          </p:cNvSpPr>
          <p:nvPr/>
        </p:nvSpPr>
        <p:spPr>
          <a:xfrm>
            <a:off x="3623739" y="6081416"/>
            <a:ext cx="8100670" cy="61063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Preparation and installation of the PUF sample and the PUF sample collection at IAMCG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9DAE1A-1FC7-4542-A07F-1DD3BC0AA6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8" t="27751"/>
          <a:stretch/>
        </p:blipFill>
        <p:spPr>
          <a:xfrm>
            <a:off x="205201" y="1434694"/>
            <a:ext cx="3129670" cy="43325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DF7593-2955-477E-B4F5-7FCB673FF5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4" r="23769" b="15228"/>
          <a:stretch/>
        </p:blipFill>
        <p:spPr>
          <a:xfrm rot="16200000">
            <a:off x="7982300" y="2173356"/>
            <a:ext cx="3170280" cy="43139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8C7DC5-FA19-455A-A5FC-3B8587A1FD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7" r="21046" b="15146"/>
          <a:stretch/>
        </p:blipFill>
        <p:spPr>
          <a:xfrm>
            <a:off x="7042279" y="1549324"/>
            <a:ext cx="2281562" cy="198996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6B912C9-312C-4F8A-BAB7-2C21A5316F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112" y="1459653"/>
            <a:ext cx="3442191" cy="458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8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10154445" cy="1183566"/>
          </a:xfrm>
        </p:spPr>
        <p:txBody>
          <a:bodyPr>
            <a:normAutofit/>
          </a:bodyPr>
          <a:lstStyle/>
          <a:p>
            <a:r>
              <a:rPr lang="fr-FR" sz="4400" dirty="0"/>
              <a:t>Pictures of Activities on </a:t>
            </a:r>
            <a:r>
              <a:rPr lang="fr-FR" sz="4400" dirty="0" err="1"/>
              <a:t>POPs</a:t>
            </a:r>
            <a:r>
              <a:rPr lang="fr-FR" sz="4400" dirty="0"/>
              <a:t> GMP 2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416" y="6276126"/>
            <a:ext cx="4273203" cy="37915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dirty="0"/>
              <a:t>Set of air sampling collection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7962C-AF32-419F-9FC7-D7AA15DE3319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01DCBD-8F2E-4EA3-B3A7-5403F7B96A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1" y="1459653"/>
            <a:ext cx="3563909" cy="47518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AB2CF2-DD6D-4DDB-A587-13AAE227EA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27"/>
          <a:stretch/>
        </p:blipFill>
        <p:spPr>
          <a:xfrm>
            <a:off x="4463828" y="1459653"/>
            <a:ext cx="7210006" cy="460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0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10154445" cy="1183566"/>
          </a:xfrm>
        </p:spPr>
        <p:txBody>
          <a:bodyPr>
            <a:normAutofit/>
          </a:bodyPr>
          <a:lstStyle/>
          <a:p>
            <a:r>
              <a:rPr lang="fr-FR" sz="4400" dirty="0"/>
              <a:t>Plan on National Matrices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D3A53-BC5B-4924-BD7E-59186E5B5F68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721DADA-C77B-4162-B22C-6C8D959E3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026" y="1566001"/>
            <a:ext cx="10574155" cy="4620682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3200" dirty="0"/>
              <a:t>Matrices: fish, water, soil and sediment</a:t>
            </a:r>
          </a:p>
          <a:p>
            <a:pPr marL="457200" indent="-457200"/>
            <a:r>
              <a:rPr lang="en-US" sz="3200" dirty="0"/>
              <a:t>Step:</a:t>
            </a:r>
          </a:p>
          <a:p>
            <a:pPr marL="1081088" lvl="1" indent="-514350">
              <a:buFont typeface="+mj-lt"/>
              <a:buAutoNum type="arabicPeriod"/>
            </a:pPr>
            <a:r>
              <a:rPr lang="en-US" sz="3200" dirty="0"/>
              <a:t>Consult with international expert (August 2018)</a:t>
            </a:r>
          </a:p>
          <a:p>
            <a:pPr marL="1081088" lvl="1" indent="-514350">
              <a:buFont typeface="+mj-lt"/>
              <a:buAutoNum type="arabicPeriod"/>
            </a:pPr>
            <a:r>
              <a:rPr lang="en-US" sz="3200" dirty="0"/>
              <a:t>Discuss and plan in national level (Q IV 2018)</a:t>
            </a:r>
          </a:p>
          <a:p>
            <a:pPr marL="1081088" lvl="1" indent="-514350">
              <a:buFont typeface="+mj-lt"/>
              <a:buAutoNum type="arabicPeriod"/>
            </a:pPr>
            <a:r>
              <a:rPr lang="en-US" sz="3200" dirty="0"/>
              <a:t>Conduct sampling (Q I-II 2019)</a:t>
            </a:r>
          </a:p>
          <a:p>
            <a:pPr marL="1081088" lvl="1" indent="-514350">
              <a:buFont typeface="+mj-lt"/>
              <a:buAutoNum type="arabicPeriod"/>
            </a:pPr>
            <a:r>
              <a:rPr lang="en-US" sz="3200" dirty="0"/>
              <a:t>Analysis</a:t>
            </a:r>
          </a:p>
          <a:p>
            <a:pPr marL="1717675" lvl="2" indent="-514350">
              <a:buFont typeface="+mj-lt"/>
              <a:buAutoNum type="alphaLcPeriod"/>
            </a:pPr>
            <a:r>
              <a:rPr lang="en-US" sz="3000" dirty="0"/>
              <a:t>National laboratory (Q II-III 2019)</a:t>
            </a:r>
          </a:p>
          <a:p>
            <a:pPr marL="1717675" lvl="2" indent="-514350">
              <a:buFont typeface="+mj-lt"/>
              <a:buAutoNum type="alphaLcPeriod"/>
            </a:pPr>
            <a:r>
              <a:rPr lang="en-US" sz="3000" dirty="0"/>
              <a:t>International laboratory (Q II-III 2019)</a:t>
            </a:r>
          </a:p>
        </p:txBody>
      </p:sp>
    </p:spTree>
    <p:extLst>
      <p:ext uri="{BB962C8B-B14F-4D97-AF65-F5344CB8AC3E}">
        <p14:creationId xmlns:p14="http://schemas.microsoft.com/office/powerpoint/2010/main" val="207351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10154445" cy="1183566"/>
          </a:xfrm>
        </p:spPr>
        <p:txBody>
          <a:bodyPr>
            <a:normAutofit/>
          </a:bodyPr>
          <a:lstStyle/>
          <a:p>
            <a:r>
              <a:rPr lang="fr-FR" sz="4400" dirty="0" err="1"/>
              <a:t>Concerns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4256" y="1593274"/>
            <a:ext cx="10277926" cy="4779818"/>
          </a:xfrm>
        </p:spPr>
        <p:txBody>
          <a:bodyPr>
            <a:normAutofit/>
          </a:bodyPr>
          <a:lstStyle/>
          <a:p>
            <a:pPr marL="520700" indent="-520700"/>
            <a:r>
              <a:rPr lang="en-US" sz="2800" dirty="0"/>
              <a:t>Difficulty with national authority (Ministry of Health) for the human breast milk sample analysis abroad</a:t>
            </a:r>
          </a:p>
          <a:p>
            <a:pPr marL="520700" indent="-520700"/>
            <a:r>
              <a:rPr lang="en-US" sz="2800" dirty="0"/>
              <a:t>Large area and high population to collect representative sample for human breast milk (if the project run)</a:t>
            </a:r>
          </a:p>
          <a:p>
            <a:pPr marL="520700" indent="-520700"/>
            <a:r>
              <a:rPr lang="en-US" sz="2800" dirty="0"/>
              <a:t>Current capability 13 POPs monitoring at Research and Development Center for Environmental Quality and Laboratory, </a:t>
            </a:r>
            <a:r>
              <a:rPr lang="en-US" sz="2800" dirty="0" err="1"/>
              <a:t>Serpong</a:t>
            </a:r>
            <a:r>
              <a:rPr lang="en-US" sz="2800" dirty="0"/>
              <a:t>, need to increase capacity building (equipment and human resources) to analyze new POPs</a:t>
            </a:r>
          </a:p>
          <a:p>
            <a:pPr marL="520700" indent="-520700"/>
            <a:r>
              <a:rPr lang="en-US" sz="2800" dirty="0"/>
              <a:t>Number of sample (national matrices interest soil and sediment) can be sent to be analyzed</a:t>
            </a:r>
          </a:p>
          <a:p>
            <a:pPr marL="520700" indent="-520700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A2883-DD0F-4516-B305-4A9FE685C9B3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6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10154445" cy="1183566"/>
          </a:xfrm>
        </p:spPr>
        <p:txBody>
          <a:bodyPr>
            <a:normAutofit/>
          </a:bodyPr>
          <a:lstStyle/>
          <a:p>
            <a:r>
              <a:rPr lang="fr-FR" sz="4400" dirty="0" err="1"/>
              <a:t>Concerns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4256" y="1593274"/>
            <a:ext cx="10277926" cy="4779818"/>
          </a:xfrm>
        </p:spPr>
        <p:txBody>
          <a:bodyPr>
            <a:normAutofit/>
          </a:bodyPr>
          <a:lstStyle/>
          <a:p>
            <a:pPr marL="520700" indent="-520700"/>
            <a:r>
              <a:rPr lang="en-US" sz="2800" dirty="0"/>
              <a:t>Samples needed for human breast milk survey</a:t>
            </a:r>
          </a:p>
          <a:p>
            <a:pPr marL="520700" indent="-520700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A2883-DD0F-4516-B305-4A9FE685C9B3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2BD02EA-8F87-45C4-AA84-AE139C6BE2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641712"/>
              </p:ext>
            </p:extLst>
          </p:nvPr>
        </p:nvGraphicFramePr>
        <p:xfrm>
          <a:off x="562801" y="2243158"/>
          <a:ext cx="11338254" cy="41299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49857">
                  <a:extLst>
                    <a:ext uri="{9D8B030D-6E8A-4147-A177-3AD203B41FA5}">
                      <a16:colId xmlns:a16="http://schemas.microsoft.com/office/drawing/2014/main" val="2678301474"/>
                    </a:ext>
                  </a:extLst>
                </a:gridCol>
                <a:gridCol w="2149779">
                  <a:extLst>
                    <a:ext uri="{9D8B030D-6E8A-4147-A177-3AD203B41FA5}">
                      <a16:colId xmlns:a16="http://schemas.microsoft.com/office/drawing/2014/main" val="117039161"/>
                    </a:ext>
                  </a:extLst>
                </a:gridCol>
                <a:gridCol w="2149779">
                  <a:extLst>
                    <a:ext uri="{9D8B030D-6E8A-4147-A177-3AD203B41FA5}">
                      <a16:colId xmlns:a16="http://schemas.microsoft.com/office/drawing/2014/main" val="3661974009"/>
                    </a:ext>
                  </a:extLst>
                </a:gridCol>
                <a:gridCol w="2688839">
                  <a:extLst>
                    <a:ext uri="{9D8B030D-6E8A-4147-A177-3AD203B41FA5}">
                      <a16:colId xmlns:a16="http://schemas.microsoft.com/office/drawing/2014/main" val="2224660702"/>
                    </a:ext>
                  </a:extLst>
                </a:gridCol>
              </a:tblGrid>
              <a:tr h="41299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Province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Population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Number of sample</a:t>
                      </a:r>
                    </a:p>
                  </a:txBody>
                  <a:tcPr marL="35435" marR="35435" marT="0" marB="0" anchor="ctr"/>
                </a:tc>
                <a:extLst>
                  <a:ext uri="{0D108BD9-81ED-4DB2-BD59-A6C34878D82A}">
                    <a16:rowId xmlns:a16="http://schemas.microsoft.com/office/drawing/2014/main" val="3731916172"/>
                  </a:ext>
                </a:extLst>
              </a:tr>
              <a:tr h="4129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2010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2015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563202"/>
                  </a:ext>
                </a:extLst>
              </a:tr>
              <a:tr h="412993">
                <a:tc>
                  <a:txBody>
                    <a:bodyPr/>
                    <a:lstStyle/>
                    <a:p>
                      <a:pPr indent="127635" algn="l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Sumatera </a:t>
                      </a:r>
                      <a:r>
                        <a:rPr lang="en-US" sz="2400" dirty="0">
                          <a:effectLst/>
                        </a:rPr>
                        <a:t>Island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50,630,931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55,272,900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55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extLst>
                  <a:ext uri="{0D108BD9-81ED-4DB2-BD59-A6C34878D82A}">
                    <a16:rowId xmlns:a16="http://schemas.microsoft.com/office/drawing/2014/main" val="2192169490"/>
                  </a:ext>
                </a:extLst>
              </a:tr>
              <a:tr h="412993">
                <a:tc>
                  <a:txBody>
                    <a:bodyPr/>
                    <a:lstStyle/>
                    <a:p>
                      <a:pPr indent="127635" algn="l"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Jawa</a:t>
                      </a:r>
                      <a:r>
                        <a:rPr lang="en-US" sz="2400" dirty="0">
                          <a:effectLst/>
                        </a:rPr>
                        <a:t> Island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136,610,590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145,143,600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145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extLst>
                  <a:ext uri="{0D108BD9-81ED-4DB2-BD59-A6C34878D82A}">
                    <a16:rowId xmlns:a16="http://schemas.microsoft.com/office/drawing/2014/main" val="688259813"/>
                  </a:ext>
                </a:extLst>
              </a:tr>
              <a:tr h="412993">
                <a:tc>
                  <a:txBody>
                    <a:bodyPr/>
                    <a:lstStyle/>
                    <a:p>
                      <a:pPr indent="127635"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Bali dan Nusa Tenggara Islands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13,074,796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14,108,500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extLst>
                  <a:ext uri="{0D108BD9-81ED-4DB2-BD59-A6C34878D82A}">
                    <a16:rowId xmlns:a16="http://schemas.microsoft.com/office/drawing/2014/main" val="1824924193"/>
                  </a:ext>
                </a:extLst>
              </a:tr>
              <a:tr h="412993">
                <a:tc>
                  <a:txBody>
                    <a:bodyPr/>
                    <a:lstStyle/>
                    <a:p>
                      <a:pPr indent="127635"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Kalimantan Island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13,787,831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15,343,000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extLst>
                  <a:ext uri="{0D108BD9-81ED-4DB2-BD59-A6C34878D82A}">
                    <a16:rowId xmlns:a16="http://schemas.microsoft.com/office/drawing/2014/main" val="3971845096"/>
                  </a:ext>
                </a:extLst>
              </a:tr>
              <a:tr h="412993">
                <a:tc>
                  <a:txBody>
                    <a:bodyPr/>
                    <a:lstStyle/>
                    <a:p>
                      <a:pPr indent="127635"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Sulawesi Island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17,371,782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18,724,000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19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extLst>
                  <a:ext uri="{0D108BD9-81ED-4DB2-BD59-A6C34878D82A}">
                    <a16:rowId xmlns:a16="http://schemas.microsoft.com/office/drawing/2014/main" val="4057281425"/>
                  </a:ext>
                </a:extLst>
              </a:tr>
              <a:tr h="412993">
                <a:tc>
                  <a:txBody>
                    <a:bodyPr/>
                    <a:lstStyle/>
                    <a:p>
                      <a:pPr indent="127635"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Maluku Islands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2,571,593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2,848,800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extLst>
                  <a:ext uri="{0D108BD9-81ED-4DB2-BD59-A6C34878D82A}">
                    <a16:rowId xmlns:a16="http://schemas.microsoft.com/office/drawing/2014/main" val="3183377725"/>
                  </a:ext>
                </a:extLst>
              </a:tr>
              <a:tr h="412993">
                <a:tc>
                  <a:txBody>
                    <a:bodyPr/>
                    <a:lstStyle/>
                    <a:p>
                      <a:pPr indent="127635" algn="l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Papua Island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3,593,803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4,020,900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/>
                </a:tc>
                <a:extLst>
                  <a:ext uri="{0D108BD9-81ED-4DB2-BD59-A6C34878D82A}">
                    <a16:rowId xmlns:a16="http://schemas.microsoft.com/office/drawing/2014/main" val="2696807964"/>
                  </a:ext>
                </a:extLst>
              </a:tr>
              <a:tr h="4129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INDONESIA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237,641,326</a:t>
                      </a:r>
                      <a:endParaRPr lang="en-US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255,461,700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255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35" marR="35435" marT="0" marB="0" anchor="ctr"/>
                </a:tc>
                <a:extLst>
                  <a:ext uri="{0D108BD9-81ED-4DB2-BD59-A6C34878D82A}">
                    <a16:rowId xmlns:a16="http://schemas.microsoft.com/office/drawing/2014/main" val="3260322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89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5489791"/>
            <a:ext cx="5294412" cy="1139609"/>
          </a:xfrm>
        </p:spPr>
        <p:txBody>
          <a:bodyPr>
            <a:noAutofit/>
          </a:bodyPr>
          <a:lstStyle/>
          <a:p>
            <a:r>
              <a:rPr lang="en-US" sz="8000" b="1" dirty="0"/>
              <a:t>Thank you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smtClean="0"/>
              <a:t>15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D8DB9-BFAD-4216-9244-CACEDFC0940E}" type="datetime1">
              <a:rPr lang="en-US" smtClean="0"/>
              <a:t>8/8/2018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POPs Global Monitoring Plan 2 in Indonesia</a:t>
            </a:r>
            <a:endParaRPr lang="en-US" dirty="0"/>
          </a:p>
        </p:txBody>
      </p:sp>
      <p:pic>
        <p:nvPicPr>
          <p:cNvPr id="8" name="Picture 7" descr="C:\Users\ARCHIP~1\AppData\Local\Temp\WhatsApp Image 2018-04-08 at 07.28.38.jpeg">
            <a:extLst>
              <a:ext uri="{FF2B5EF4-FFF2-40B4-BE49-F238E27FC236}">
                <a16:creationId xmlns:a16="http://schemas.microsoft.com/office/drawing/2014/main" id="{38BE8685-94BC-4C85-A638-48A6A9A80E45}"/>
              </a:ext>
            </a:extLst>
          </p:cNvPr>
          <p:cNvPicPr/>
          <p:nvPr/>
        </p:nvPicPr>
        <p:blipFill rotWithShape="1">
          <a:blip r:embed="rId2" cstate="print"/>
          <a:srcRect l="6602" t="15643" r="5332" b="24431"/>
          <a:stretch/>
        </p:blipFill>
        <p:spPr bwMode="auto">
          <a:xfrm>
            <a:off x="453403" y="814697"/>
            <a:ext cx="8562536" cy="4446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566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Nature ecology education photo presentation</Template>
  <TotalTime>429</TotalTime>
  <Words>729</Words>
  <Application>Microsoft Office PowerPoint</Application>
  <PresentationFormat>Widescreen</PresentationFormat>
  <Paragraphs>150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Corbel</vt:lpstr>
      <vt:lpstr>Times New Roman</vt:lpstr>
      <vt:lpstr>Ecology 16x9</vt:lpstr>
      <vt:lpstr>Progress of  the POPs GMP 2 in Indonesia</vt:lpstr>
      <vt:lpstr>Progress Activities on POPs GMP 2</vt:lpstr>
      <vt:lpstr>Progress Activities on POPs GMP 2</vt:lpstr>
      <vt:lpstr>Progress Activities on POPs GMP 2</vt:lpstr>
      <vt:lpstr>Progress Activities on POPs GMP 2</vt:lpstr>
      <vt:lpstr>Progress Activities on POPs GMP 2</vt:lpstr>
      <vt:lpstr>Documents Prepared on POPs GMP 2</vt:lpstr>
      <vt:lpstr>Documents Prepared on POPs GMP 2</vt:lpstr>
      <vt:lpstr>Pictures of Activities on POPs GMP 2</vt:lpstr>
      <vt:lpstr>Pictures of Activities on POPs GMP 2</vt:lpstr>
      <vt:lpstr>Pictures of Activities on POPs GMP 2</vt:lpstr>
      <vt:lpstr>Plan on National Matrices</vt:lpstr>
      <vt:lpstr>Concerns</vt:lpstr>
      <vt:lpstr>Concerns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anton purnomo</dc:creator>
  <cp:lastModifiedBy>anton purnomo</cp:lastModifiedBy>
  <cp:revision>33</cp:revision>
  <dcterms:created xsi:type="dcterms:W3CDTF">2018-08-07T05:41:01Z</dcterms:created>
  <dcterms:modified xsi:type="dcterms:W3CDTF">2018-08-08T09:15:57Z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