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notesMasterIdLst>
    <p:notesMasterId r:id="rId23"/>
  </p:notesMasterIdLst>
  <p:handoutMasterIdLst>
    <p:handoutMasterId r:id="rId24"/>
  </p:handoutMasterIdLst>
  <p:sldIdLst>
    <p:sldId id="332" r:id="rId2"/>
    <p:sldId id="257" r:id="rId3"/>
    <p:sldId id="531" r:id="rId4"/>
    <p:sldId id="533" r:id="rId5"/>
    <p:sldId id="532" r:id="rId6"/>
    <p:sldId id="544" r:id="rId7"/>
    <p:sldId id="534" r:id="rId8"/>
    <p:sldId id="535" r:id="rId9"/>
    <p:sldId id="536" r:id="rId10"/>
    <p:sldId id="537" r:id="rId11"/>
    <p:sldId id="552" r:id="rId12"/>
    <p:sldId id="551" r:id="rId13"/>
    <p:sldId id="546" r:id="rId14"/>
    <p:sldId id="539" r:id="rId15"/>
    <p:sldId id="540" r:id="rId16"/>
    <p:sldId id="548" r:id="rId17"/>
    <p:sldId id="549" r:id="rId18"/>
    <p:sldId id="462" r:id="rId19"/>
    <p:sldId id="463" r:id="rId20"/>
    <p:sldId id="553" r:id="rId21"/>
    <p:sldId id="517" r:id="rId2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765" autoAdjust="0"/>
    <p:restoredTop sz="93294" autoAdjust="0"/>
  </p:normalViewPr>
  <p:slideViewPr>
    <p:cSldViewPr>
      <p:cViewPr>
        <p:scale>
          <a:sx n="50" d="100"/>
          <a:sy n="50" d="100"/>
        </p:scale>
        <p:origin x="-2256" y="-6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TT"/>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D094E1D2-CA2E-4644-8488-B5FE9541FA3E}" type="datetimeFigureOut">
              <a:rPr lang="en-TT" smtClean="0"/>
              <a:t>19/12/2016</a:t>
            </a:fld>
            <a:endParaRPr lang="en-TT"/>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TT"/>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42226206-A342-4429-B919-2AF0610F15AE}" type="slidenum">
              <a:rPr lang="en-TT" smtClean="0"/>
              <a:t>‹#›</a:t>
            </a:fld>
            <a:endParaRPr lang="en-TT"/>
          </a:p>
        </p:txBody>
      </p:sp>
    </p:spTree>
    <p:extLst>
      <p:ext uri="{BB962C8B-B14F-4D97-AF65-F5344CB8AC3E}">
        <p14:creationId xmlns:p14="http://schemas.microsoft.com/office/powerpoint/2010/main" val="28541120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a:latin typeface="Arial" charset="0"/>
              </a:defRPr>
            </a:lvl1pPr>
          </a:lstStyle>
          <a:p>
            <a:endParaRPr lang="en-US"/>
          </a:p>
        </p:txBody>
      </p:sp>
      <p:sp>
        <p:nvSpPr>
          <p:cNvPr id="3075"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a:latin typeface="Arial" charset="0"/>
              </a:defRPr>
            </a:lvl1pPr>
          </a:lstStyle>
          <a:p>
            <a:endParaRPr lang="en-US"/>
          </a:p>
        </p:txBody>
      </p:sp>
      <p:sp>
        <p:nvSpPr>
          <p:cNvPr id="307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a:latin typeface="Arial" charset="0"/>
              </a:defRPr>
            </a:lvl1pPr>
          </a:lstStyle>
          <a:p>
            <a:endParaRPr lang="en-US"/>
          </a:p>
        </p:txBody>
      </p:sp>
      <p:sp>
        <p:nvSpPr>
          <p:cNvPr id="3079"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atin typeface="Arial" charset="0"/>
              </a:defRPr>
            </a:lvl1pPr>
          </a:lstStyle>
          <a:p>
            <a:fld id="{E1E25E0C-0CB4-4D7E-B445-E9359938428A}" type="slidenum">
              <a:rPr lang="en-US"/>
              <a:pPr/>
              <a:t>‹#›</a:t>
            </a:fld>
            <a:endParaRPr lang="en-US"/>
          </a:p>
        </p:txBody>
      </p:sp>
    </p:spTree>
    <p:extLst>
      <p:ext uri="{BB962C8B-B14F-4D97-AF65-F5344CB8AC3E}">
        <p14:creationId xmlns:p14="http://schemas.microsoft.com/office/powerpoint/2010/main" val="37465653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E25E0C-0CB4-4D7E-B445-E9359938428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301429-C625-45DB-BF54-B00CA6A2379D}" type="slidenum">
              <a:rPr lang="en-US"/>
              <a:pPr/>
              <a:t>2</a:t>
            </a:fld>
            <a:endParaRPr lang="en-US" dirty="0"/>
          </a:p>
        </p:txBody>
      </p:sp>
      <p:sp>
        <p:nvSpPr>
          <p:cNvPr id="6146" name="Rectangle 2"/>
          <p:cNvSpPr>
            <a:spLocks noGrp="1" noRot="1" noChangeAspec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E25E0C-0CB4-4D7E-B445-E9359938428A}" type="slidenum">
              <a:rPr lang="en-US" smtClean="0"/>
              <a:pPr/>
              <a:t>13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E25E0C-0CB4-4D7E-B445-E9359938428A}" type="slidenum">
              <a:rPr lang="en-US" smtClean="0"/>
              <a:pPr/>
              <a:t>17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E25E0C-0CB4-4D7E-B445-E9359938428A}" type="slidenum">
              <a:rPr lang="en-US" smtClean="0"/>
              <a:pPr/>
              <a:t>18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E25E0C-0CB4-4D7E-B445-E9359938428A}" type="slidenum">
              <a:rPr lang="en-US" smtClean="0"/>
              <a:pPr/>
              <a:t>19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1E25E0C-0CB4-4D7E-B445-E9359938428A}" type="slidenum">
              <a:rPr lang="en-US" smtClean="0"/>
              <a:pPr/>
              <a:t>20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9F95D73-2456-4D0E-98D2-72C0D1F36346}"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8F6D99B-EB78-498D-A78F-6AF2E0B24E4E}" type="slidenum">
              <a:rPr lang="en-US" smtClean="0"/>
              <a:pPr/>
              <a:t>‹#›</a:t>
            </a:fld>
            <a:endParaRPr lang="en-US"/>
          </a:p>
        </p:txBody>
      </p:sp>
    </p:spTree>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strVal val="#ppt_w*2.5"/>
                                          </p:val>
                                        </p:tav>
                                        <p:tav tm="100000">
                                          <p:val>
                                            <p:strVal val="#ppt_w"/>
                                          </p:val>
                                        </p:tav>
                                      </p:tavLst>
                                    </p:anim>
                                    <p:anim calcmode="lin" valueType="num">
                                      <p:cBhvr>
                                        <p:cTn id="8" dur="2000" fill="hold"/>
                                        <p:tgtEl>
                                          <p:spTgt spid="9"/>
                                        </p:tgtEl>
                                        <p:attrNameLst>
                                          <p:attrName>ppt_h</p:attrName>
                                        </p:attrNameLst>
                                      </p:cBhvr>
                                      <p:tavLst>
                                        <p:tav tm="0">
                                          <p:val>
                                            <p:strVal val="#ppt_h"/>
                                          </p:val>
                                        </p:tav>
                                        <p:tav tm="100000">
                                          <p:val>
                                            <p:strVal val="#ppt_h"/>
                                          </p:val>
                                        </p:tav>
                                      </p:tavLst>
                                    </p:anim>
                                    <p:anim calcmode="lin" valueType="num">
                                      <p:cBhvr>
                                        <p:cTn id="9" dur="2000" fill="hold"/>
                                        <p:tgtEl>
                                          <p:spTgt spid="9"/>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9"/>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wipe(left)">
                                      <p:cBhvr>
                                        <p:cTn id="16"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1A7F8F7-CC4E-4397-AC1D-F5ED478D9825}"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transition>
    <p:cover dir="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6740E897-341D-4CE1-ABF4-376EDB583466}"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cover dir="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F468FED-823E-4A97-885E-02F4A0500DBC}"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cover dir="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474B94E-B10A-409E-A6DC-3A3EE8C0B561}"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cover dir="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EE5033CB-2F4F-4798-A4BF-5DBC569B618A}"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p:cover dir="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D6456ED-35FA-40D6-B293-194733077B25}" type="slidenum">
              <a:rPr lang="en-US" smtClean="0"/>
              <a:pPr/>
              <a:t>‹#›</a:t>
            </a:fld>
            <a:endParaRPr lang="en-US"/>
          </a:p>
        </p:txBody>
      </p:sp>
    </p:spTree>
  </p:cSld>
  <p:clrMapOvr>
    <a:masterClrMapping/>
  </p:clrMapOvr>
  <p:transition>
    <p:cover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7727619-F111-447C-B251-A2097BB98318}"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cover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B7040AE-2E35-468A-A958-D3952CC99D6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p:cover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2A14A90-CB7B-430F-AD65-A2D6E79A8F4A}" type="slidenum">
              <a:rPr lang="en-US" smtClean="0"/>
              <a:pPr/>
              <a:t>‹#›</a:t>
            </a:fld>
            <a:endParaRPr lang="en-US"/>
          </a:p>
        </p:txBody>
      </p:sp>
    </p:spTree>
  </p:cSld>
  <p:clrMapOvr>
    <a:masterClrMapping/>
  </p:clrMapOvr>
  <p:transition>
    <p:cover dir="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AAC1DABF-5120-440B-8239-70260EC3ED35}" type="slidenum">
              <a:rPr lang="en-US" smtClean="0"/>
              <a:pPr/>
              <a:t>‹#›</a:t>
            </a:fld>
            <a:endParaRPr lang="en-US"/>
          </a:p>
        </p:txBody>
      </p:sp>
    </p:spTree>
  </p:cSld>
  <p:clrMapOvr>
    <a:masterClrMapping/>
  </p:clrMapOvr>
  <p:transition>
    <p:cover dir="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3235153F-B52A-42B1-9BEE-4D1FF28865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000" fill="hold"/>
                                        <p:tgtEl>
                                          <p:spTgt spid="9"/>
                                        </p:tgtEl>
                                        <p:attrNameLst>
                                          <p:attrName>ppt_w</p:attrName>
                                        </p:attrNameLst>
                                      </p:cBhvr>
                                      <p:tavLst>
                                        <p:tav tm="0">
                                          <p:val>
                                            <p:strVal val="#ppt_w*2.5"/>
                                          </p:val>
                                        </p:tav>
                                        <p:tav tm="100000">
                                          <p:val>
                                            <p:strVal val="#ppt_w"/>
                                          </p:val>
                                        </p:tav>
                                      </p:tavLst>
                                    </p:anim>
                                    <p:anim calcmode="lin" valueType="num">
                                      <p:cBhvr>
                                        <p:cTn id="8" dur="2000" fill="hold"/>
                                        <p:tgtEl>
                                          <p:spTgt spid="9"/>
                                        </p:tgtEl>
                                        <p:attrNameLst>
                                          <p:attrName>ppt_h</p:attrName>
                                        </p:attrNameLst>
                                      </p:cBhvr>
                                      <p:tavLst>
                                        <p:tav tm="0">
                                          <p:val>
                                            <p:strVal val="#ppt_h"/>
                                          </p:val>
                                        </p:tav>
                                        <p:tav tm="100000">
                                          <p:val>
                                            <p:strVal val="#ppt_h"/>
                                          </p:val>
                                        </p:tav>
                                      </p:tavLst>
                                    </p:anim>
                                    <p:anim calcmode="lin" valueType="num">
                                      <p:cBhvr>
                                        <p:cTn id="9" dur="2000" fill="hold"/>
                                        <p:tgtEl>
                                          <p:spTgt spid="9"/>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9"/>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0">
                                            <p:txEl>
                                              <p:pRg st="0" end="0"/>
                                            </p:txEl>
                                          </p:spTgt>
                                        </p:tgtEl>
                                        <p:attrNameLst>
                                          <p:attrName>style.visibility</p:attrName>
                                        </p:attrNameLst>
                                      </p:cBhvr>
                                      <p:to>
                                        <p:strVal val="visible"/>
                                      </p:to>
                                    </p:set>
                                    <p:animEffect transition="in" filter="wipe(left)">
                                      <p:cBhvr>
                                        <p:cTn id="16" dur="500"/>
                                        <p:tgtEl>
                                          <p:spTgt spid="30">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0">
                                            <p:txEl>
                                              <p:pRg st="1" end="1"/>
                                            </p:txEl>
                                          </p:spTgt>
                                        </p:tgtEl>
                                        <p:attrNameLst>
                                          <p:attrName>style.visibility</p:attrName>
                                        </p:attrNameLst>
                                      </p:cBhvr>
                                      <p:to>
                                        <p:strVal val="visible"/>
                                      </p:to>
                                    </p:set>
                                    <p:animEffect transition="in" filter="wipe(left)">
                                      <p:cBhvr>
                                        <p:cTn id="19" dur="500"/>
                                        <p:tgtEl>
                                          <p:spTgt spid="30">
                                            <p:txEl>
                                              <p:pRg st="1" end="1"/>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0">
                                            <p:txEl>
                                              <p:pRg st="2" end="2"/>
                                            </p:txEl>
                                          </p:spTgt>
                                        </p:tgtEl>
                                        <p:attrNameLst>
                                          <p:attrName>style.visibility</p:attrName>
                                        </p:attrNameLst>
                                      </p:cBhvr>
                                      <p:to>
                                        <p:strVal val="visible"/>
                                      </p:to>
                                    </p:set>
                                    <p:animEffect transition="in" filter="wipe(left)">
                                      <p:cBhvr>
                                        <p:cTn id="22" dur="500"/>
                                        <p:tgtEl>
                                          <p:spTgt spid="30">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xEl>
                                              <p:pRg st="3" end="3"/>
                                            </p:txEl>
                                          </p:spTgt>
                                        </p:tgtEl>
                                        <p:attrNameLst>
                                          <p:attrName>style.visibility</p:attrName>
                                        </p:attrNameLst>
                                      </p:cBhvr>
                                      <p:to>
                                        <p:strVal val="visible"/>
                                      </p:to>
                                    </p:set>
                                    <p:animEffect transition="in" filter="wipe(left)">
                                      <p:cBhvr>
                                        <p:cTn id="25" dur="500"/>
                                        <p:tgtEl>
                                          <p:spTgt spid="30">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0">
                                            <p:txEl>
                                              <p:pRg st="4" end="4"/>
                                            </p:txEl>
                                          </p:spTgt>
                                        </p:tgtEl>
                                        <p:attrNameLst>
                                          <p:attrName>style.visibility</p:attrName>
                                        </p:attrNameLst>
                                      </p:cBhvr>
                                      <p:to>
                                        <p:strVal val="visible"/>
                                      </p:to>
                                    </p:set>
                                    <p:animEffect transition="in" filter="wipe(left)">
                                      <p:cBhvr>
                                        <p:cTn id="28"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0" grpId="0" build="p"/>
    </p:bld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724400"/>
          </a:xfrm>
        </p:spPr>
        <p:txBody>
          <a:bodyPr>
            <a:noAutofit/>
          </a:bodyPr>
          <a:lstStyle/>
          <a:p>
            <a:pPr algn="ctr">
              <a:buNone/>
            </a:pPr>
            <a:endParaRPr lang="en-US" sz="1200" dirty="0" smtClean="0"/>
          </a:p>
          <a:p>
            <a:pPr marL="109728" indent="0" algn="ctr">
              <a:buNone/>
            </a:pPr>
            <a:r>
              <a:rPr lang="en-US" sz="2800" b="1" dirty="0"/>
              <a:t>Regional Workshop on the Implementation of Rio Principle </a:t>
            </a:r>
            <a:r>
              <a:rPr lang="en-US" sz="2800" b="1" dirty="0" smtClean="0"/>
              <a:t>10</a:t>
            </a:r>
            <a:r>
              <a:rPr lang="en-TT" sz="2800" b="1" dirty="0"/>
              <a:t> </a:t>
            </a:r>
            <a:r>
              <a:rPr lang="en-US" sz="2800" b="1" dirty="0" smtClean="0"/>
              <a:t>in </a:t>
            </a:r>
            <a:r>
              <a:rPr lang="en-US" sz="2800" b="1" dirty="0"/>
              <a:t>the Caribbean </a:t>
            </a:r>
            <a:r>
              <a:rPr lang="en-US" sz="2800" b="1" dirty="0" smtClean="0"/>
              <a:t>Region</a:t>
            </a:r>
          </a:p>
          <a:p>
            <a:pPr marL="109728" indent="0">
              <a:buNone/>
            </a:pPr>
            <a:endParaRPr lang="en-TT" sz="2400" dirty="0"/>
          </a:p>
          <a:p>
            <a:pPr marL="109728" indent="0" algn="ctr">
              <a:buNone/>
            </a:pPr>
            <a:r>
              <a:rPr lang="fr-CH" sz="2600" dirty="0" err="1"/>
              <a:t>Hyatt</a:t>
            </a:r>
            <a:r>
              <a:rPr lang="fr-CH" sz="2600" dirty="0"/>
              <a:t> Regency </a:t>
            </a:r>
            <a:r>
              <a:rPr lang="fr-CH" sz="2600" dirty="0" err="1" smtClean="0"/>
              <a:t>Hotel</a:t>
            </a:r>
            <a:r>
              <a:rPr lang="fr-CH" sz="2600" dirty="0"/>
              <a:t>,  Port </a:t>
            </a:r>
            <a:r>
              <a:rPr lang="en-US" sz="2600" dirty="0"/>
              <a:t>of Spain, </a:t>
            </a:r>
            <a:endParaRPr lang="en-US" sz="2600" dirty="0" smtClean="0"/>
          </a:p>
          <a:p>
            <a:pPr marL="109728" indent="0" algn="ctr">
              <a:buNone/>
            </a:pPr>
            <a:r>
              <a:rPr lang="en-US" sz="2600" dirty="0" smtClean="0"/>
              <a:t>Trinidad </a:t>
            </a:r>
            <a:r>
              <a:rPr lang="en-US" sz="2600" dirty="0"/>
              <a:t>and </a:t>
            </a:r>
            <a:r>
              <a:rPr lang="en-US" sz="2600" dirty="0" smtClean="0"/>
              <a:t>Tobago </a:t>
            </a:r>
          </a:p>
          <a:p>
            <a:pPr marL="109728" indent="0" algn="ctr">
              <a:buNone/>
            </a:pPr>
            <a:r>
              <a:rPr lang="en-US" sz="2600" u="sng" dirty="0" smtClean="0"/>
              <a:t>16-17  </a:t>
            </a:r>
            <a:r>
              <a:rPr lang="en-US" sz="2600" u="sng" dirty="0"/>
              <a:t>September 2013</a:t>
            </a:r>
            <a:endParaRPr lang="en-TT" sz="2600" u="sng" dirty="0"/>
          </a:p>
          <a:p>
            <a:pPr algn="ctr">
              <a:buNone/>
            </a:pPr>
            <a:endParaRPr lang="en-US" sz="2800" dirty="0" smtClean="0"/>
          </a:p>
          <a:p>
            <a:pPr algn="ctr">
              <a:buNone/>
            </a:pPr>
            <a:r>
              <a:rPr lang="en-US" dirty="0" smtClean="0"/>
              <a:t>Mr. Justice Winston Anderson, JCCJ</a:t>
            </a:r>
          </a:p>
        </p:txBody>
      </p:sp>
      <p:sp>
        <p:nvSpPr>
          <p:cNvPr id="2" name="Title 1"/>
          <p:cNvSpPr>
            <a:spLocks noGrp="1"/>
          </p:cNvSpPr>
          <p:nvPr>
            <p:ph type="title"/>
          </p:nvPr>
        </p:nvSpPr>
        <p:spPr>
          <a:xfrm>
            <a:off x="457200" y="152400"/>
            <a:ext cx="8229600" cy="1524000"/>
          </a:xfrm>
        </p:spPr>
        <p:txBody>
          <a:bodyPr>
            <a:noAutofit/>
          </a:bodyPr>
          <a:lstStyle/>
          <a:p>
            <a:pPr algn="ctr"/>
            <a:r>
              <a:rPr lang="en-US" sz="3200" dirty="0" smtClean="0"/>
              <a:t>CARIBBEAN REVIEW OF PRINCIPLE 10</a:t>
            </a:r>
            <a:br>
              <a:rPr lang="en-US" sz="3200" dirty="0" smtClean="0"/>
            </a:br>
            <a:r>
              <a:rPr lang="en-US" sz="3200" dirty="0" smtClean="0"/>
              <a:t>DEVELOPMENTS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33800" y="5638800"/>
            <a:ext cx="2514600" cy="1104900"/>
          </a:xfrm>
          <a:prstGeom prst="rect">
            <a:avLst/>
          </a:prstGeom>
        </p:spPr>
      </p:pic>
    </p:spTree>
  </p:cSld>
  <p:clrMapOvr>
    <a:masterClrMapping/>
  </p:clrMapOvr>
  <p:transition>
    <p:cover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idx="1"/>
          </p:nvPr>
        </p:nvSpPr>
        <p:spPr>
          <a:xfrm>
            <a:off x="304800" y="1371600"/>
            <a:ext cx="8534400" cy="5257800"/>
          </a:xfrm>
        </p:spPr>
        <p:txBody>
          <a:bodyPr>
            <a:normAutofit/>
          </a:bodyPr>
          <a:lstStyle/>
          <a:p>
            <a:r>
              <a:rPr lang="en-TT" sz="3200" dirty="0" smtClean="0"/>
              <a:t>Session to provide </a:t>
            </a:r>
            <a:r>
              <a:rPr lang="en-TT" sz="3200" dirty="0"/>
              <a:t>an overview of </a:t>
            </a:r>
            <a:r>
              <a:rPr lang="en-TT" sz="3200" dirty="0" smtClean="0"/>
              <a:t>Principle </a:t>
            </a:r>
            <a:r>
              <a:rPr lang="en-TT" sz="3200" dirty="0"/>
              <a:t>10 </a:t>
            </a:r>
            <a:r>
              <a:rPr lang="en-TT" sz="3200" dirty="0" smtClean="0"/>
              <a:t>developments </a:t>
            </a:r>
            <a:r>
              <a:rPr lang="en-TT" sz="3200" dirty="0"/>
              <a:t>since 1992 Rio </a:t>
            </a:r>
            <a:r>
              <a:rPr lang="en-TT" sz="3200" dirty="0" smtClean="0"/>
              <a:t>Declaration </a:t>
            </a:r>
          </a:p>
          <a:p>
            <a:endParaRPr lang="en-TT" sz="3200" dirty="0" smtClean="0"/>
          </a:p>
          <a:p>
            <a:r>
              <a:rPr lang="en-TT" sz="3200" dirty="0" smtClean="0"/>
              <a:t>This presentation to focus on developments with respect to </a:t>
            </a:r>
            <a:r>
              <a:rPr lang="en-TT" sz="3200" dirty="0"/>
              <a:t>Access Rights in the context of the Caribbean </a:t>
            </a:r>
            <a:r>
              <a:rPr lang="en-TT" sz="3200" dirty="0" smtClean="0"/>
              <a:t>region</a:t>
            </a:r>
          </a:p>
          <a:p>
            <a:endParaRPr lang="en-TT" sz="3200" dirty="0" smtClean="0"/>
          </a:p>
          <a:p>
            <a:r>
              <a:rPr lang="en-TT" sz="3200" dirty="0" smtClean="0"/>
              <a:t> Presentation limited </a:t>
            </a:r>
            <a:r>
              <a:rPr lang="en-TT" sz="3200" dirty="0"/>
              <a:t>to </a:t>
            </a:r>
            <a:r>
              <a:rPr lang="en-TT" sz="3200" dirty="0" smtClean="0"/>
              <a:t>15-20 minutes</a:t>
            </a:r>
            <a:endParaRPr lang="en-US" sz="3200" dirty="0" smtClean="0"/>
          </a:p>
        </p:txBody>
      </p:sp>
      <p:sp>
        <p:nvSpPr>
          <p:cNvPr id="5122" name="Rectangle 2"/>
          <p:cNvSpPr>
            <a:spLocks noGrp="1" noChangeArrowheads="1"/>
          </p:cNvSpPr>
          <p:nvPr>
            <p:ph type="title"/>
          </p:nvPr>
        </p:nvSpPr>
        <p:spPr/>
        <p:txBody>
          <a:bodyPr>
            <a:normAutofit/>
          </a:bodyPr>
          <a:lstStyle/>
          <a:p>
            <a:pPr algn="ctr"/>
            <a:r>
              <a:rPr lang="en-US" sz="4000" dirty="0" smtClean="0"/>
              <a:t>Objectives</a:t>
            </a:r>
            <a:endParaRPr lang="en-US" sz="4000" dirty="0"/>
          </a:p>
        </p:txBody>
      </p:sp>
    </p:spTree>
  </p:cSld>
  <p:clrMapOvr>
    <a:masterClrMapping/>
  </p:clrMapOvr>
  <p:transition>
    <p:cover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5334000"/>
          </a:xfrm>
        </p:spPr>
        <p:txBody>
          <a:bodyPr>
            <a:normAutofit fontScale="92500" lnSpcReduction="10000"/>
          </a:bodyPr>
          <a:lstStyle/>
          <a:p>
            <a:pPr lvl="0"/>
            <a:r>
              <a:rPr lang="en-TT" dirty="0" smtClean="0"/>
              <a:t>First </a:t>
            </a:r>
            <a:r>
              <a:rPr lang="en-TT" dirty="0"/>
              <a:t>M</a:t>
            </a:r>
            <a:r>
              <a:rPr lang="en-TT" dirty="0" smtClean="0"/>
              <a:t>eeting </a:t>
            </a:r>
            <a:r>
              <a:rPr lang="en-TT" dirty="0"/>
              <a:t>of the </a:t>
            </a:r>
            <a:r>
              <a:rPr lang="en-TT" dirty="0" smtClean="0"/>
              <a:t>Caribbean Environment Ministers </a:t>
            </a:r>
          </a:p>
          <a:p>
            <a:pPr lvl="0"/>
            <a:r>
              <a:rPr lang="en-TT" dirty="0" smtClean="0"/>
              <a:t>Adopted </a:t>
            </a:r>
            <a:r>
              <a:rPr lang="en-TT" dirty="0"/>
              <a:t>the Port of Spain Accord on Management and Conservation of the Caribbean Environment</a:t>
            </a:r>
          </a:p>
          <a:p>
            <a:pPr lvl="0"/>
            <a:r>
              <a:rPr lang="en-TT" dirty="0" smtClean="0"/>
              <a:t>Recognized contribution of 1972 Stockholm Conference on the Environment</a:t>
            </a:r>
          </a:p>
          <a:p>
            <a:pPr lvl="0"/>
            <a:r>
              <a:rPr lang="en-TT" dirty="0" smtClean="0"/>
              <a:t>Identified 14 priority areas for “urgent” action</a:t>
            </a:r>
          </a:p>
          <a:p>
            <a:pPr lvl="0"/>
            <a:r>
              <a:rPr lang="en-TT" dirty="0" smtClean="0"/>
              <a:t>Strategic approaches to solution:</a:t>
            </a:r>
          </a:p>
          <a:p>
            <a:pPr lvl="0">
              <a:buFont typeface="Wingdings" pitchFamily="2" charset="2"/>
              <a:buChar char="§"/>
            </a:pPr>
            <a:r>
              <a:rPr lang="en-TT" dirty="0" smtClean="0"/>
              <a:t>(a) “the promotion of public education and awareness at all levels in our societies to enhance respect the environment…”</a:t>
            </a:r>
          </a:p>
          <a:p>
            <a:pPr lvl="0">
              <a:buFont typeface="Wingdings" pitchFamily="2" charset="2"/>
              <a:buChar char="§"/>
            </a:pPr>
            <a:r>
              <a:rPr lang="en-TT" dirty="0" smtClean="0"/>
              <a:t>(d) “the collection, management and dissemination of [environmental] information…”</a:t>
            </a:r>
            <a:endParaRPr lang="en-TT" dirty="0"/>
          </a:p>
        </p:txBody>
      </p:sp>
      <p:sp>
        <p:nvSpPr>
          <p:cNvPr id="3" name="Title 2"/>
          <p:cNvSpPr>
            <a:spLocks noGrp="1"/>
          </p:cNvSpPr>
          <p:nvPr>
            <p:ph type="title"/>
          </p:nvPr>
        </p:nvSpPr>
        <p:spPr/>
        <p:txBody>
          <a:bodyPr>
            <a:noAutofit/>
          </a:bodyPr>
          <a:lstStyle/>
          <a:p>
            <a:pPr algn="ctr"/>
            <a:r>
              <a:rPr lang="en-TT" sz="3200" b="0" dirty="0" smtClean="0">
                <a:effectLst/>
              </a:rPr>
              <a:t>Access Rights in Port of Spain Accord </a:t>
            </a:r>
            <a:br>
              <a:rPr lang="en-TT" sz="3200" b="0" dirty="0" smtClean="0">
                <a:effectLst/>
              </a:rPr>
            </a:br>
            <a:r>
              <a:rPr lang="en-TT" sz="3200" b="0" dirty="0" smtClean="0">
                <a:effectLst/>
              </a:rPr>
              <a:t>31 May – 2 June 1989</a:t>
            </a:r>
            <a:endParaRPr lang="en-TT" sz="3200" b="0" dirty="0">
              <a:effectLst/>
            </a:endParaRPr>
          </a:p>
        </p:txBody>
      </p:sp>
    </p:spTree>
    <p:extLst>
      <p:ext uri="{BB962C8B-B14F-4D97-AF65-F5344CB8AC3E}">
        <p14:creationId xmlns:p14="http://schemas.microsoft.com/office/powerpoint/2010/main" val="4263371749"/>
      </p:ext>
    </p:extLst>
  </p:cSld>
  <p:clrMapOvr>
    <a:masterClrMapping/>
  </p:clrMapOvr>
  <p:transition>
    <p:cover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481328"/>
            <a:ext cx="8610600" cy="5224272"/>
          </a:xfrm>
        </p:spPr>
        <p:txBody>
          <a:bodyPr>
            <a:normAutofit/>
          </a:bodyPr>
          <a:lstStyle/>
          <a:p>
            <a:r>
              <a:rPr lang="en-TT" dirty="0" smtClean="0"/>
              <a:t>Caribbean Regional Economic Conference (social partners) </a:t>
            </a:r>
          </a:p>
          <a:p>
            <a:r>
              <a:rPr lang="en-TT" dirty="0" smtClean="0"/>
              <a:t>Port of Spain Consensus adopted four central pillars for sustainable development including:</a:t>
            </a:r>
          </a:p>
          <a:p>
            <a:pPr lvl="1"/>
            <a:r>
              <a:rPr lang="en-TT" dirty="0" smtClean="0"/>
              <a:t>“Preservation and enhancement of the democratic traditions and processes, especially through the consultative involvement of all the social partners in policy formulation and implementation”</a:t>
            </a:r>
          </a:p>
          <a:p>
            <a:r>
              <a:rPr lang="en-TT" dirty="0" smtClean="0"/>
              <a:t>Democratization and Social Partnership</a:t>
            </a:r>
          </a:p>
          <a:p>
            <a:pPr marL="109728" lvl="1" indent="0">
              <a:spcBef>
                <a:spcPts val="400"/>
              </a:spcBef>
              <a:buSzPct val="68000"/>
              <a:buNone/>
            </a:pPr>
            <a:r>
              <a:rPr lang="en-TT" dirty="0" smtClean="0"/>
              <a:t>    “ </a:t>
            </a:r>
            <a:r>
              <a:rPr lang="en-TT" dirty="0"/>
              <a:t>The democratic process enshrines the right of all  </a:t>
            </a:r>
            <a:r>
              <a:rPr lang="en-TT" dirty="0" smtClean="0"/>
              <a:t>  </a:t>
            </a:r>
          </a:p>
          <a:p>
            <a:pPr marL="109728" lvl="1" indent="0">
              <a:spcBef>
                <a:spcPts val="400"/>
              </a:spcBef>
              <a:buSzPct val="68000"/>
              <a:buNone/>
            </a:pPr>
            <a:r>
              <a:rPr lang="en-TT" dirty="0"/>
              <a:t> </a:t>
            </a:r>
            <a:r>
              <a:rPr lang="en-TT" dirty="0" smtClean="0"/>
              <a:t>      citizens to participate </a:t>
            </a:r>
            <a:r>
              <a:rPr lang="en-TT" dirty="0"/>
              <a:t>in the formulation of policies </a:t>
            </a:r>
            <a:endParaRPr lang="en-TT" dirty="0" smtClean="0"/>
          </a:p>
          <a:p>
            <a:pPr marL="109728" lvl="1" indent="0">
              <a:spcBef>
                <a:spcPts val="400"/>
              </a:spcBef>
              <a:buSzPct val="68000"/>
              <a:buNone/>
            </a:pPr>
            <a:r>
              <a:rPr lang="en-TT" dirty="0"/>
              <a:t> </a:t>
            </a:r>
            <a:r>
              <a:rPr lang="en-TT" dirty="0" smtClean="0"/>
              <a:t>      which </a:t>
            </a:r>
            <a:r>
              <a:rPr lang="en-TT" dirty="0"/>
              <a:t>affect </a:t>
            </a:r>
            <a:r>
              <a:rPr lang="en-TT" dirty="0" smtClean="0"/>
              <a:t>them</a:t>
            </a:r>
            <a:r>
              <a:rPr lang="en-TT" dirty="0"/>
              <a:t>.”</a:t>
            </a:r>
          </a:p>
          <a:p>
            <a:pPr marL="109728" indent="0">
              <a:buNone/>
            </a:pPr>
            <a:endParaRPr lang="en-TT" dirty="0" smtClean="0"/>
          </a:p>
          <a:p>
            <a:endParaRPr lang="en-TT" dirty="0"/>
          </a:p>
        </p:txBody>
      </p:sp>
      <p:sp>
        <p:nvSpPr>
          <p:cNvPr id="3" name="Title 2"/>
          <p:cNvSpPr>
            <a:spLocks noGrp="1"/>
          </p:cNvSpPr>
          <p:nvPr>
            <p:ph type="title"/>
          </p:nvPr>
        </p:nvSpPr>
        <p:spPr/>
        <p:txBody>
          <a:bodyPr>
            <a:normAutofit fontScale="90000"/>
          </a:bodyPr>
          <a:lstStyle/>
          <a:p>
            <a:pPr algn="ctr"/>
            <a:r>
              <a:rPr lang="en-TT" sz="3200" dirty="0" smtClean="0"/>
              <a:t>Access Rights in Port of Spain Consensus </a:t>
            </a:r>
            <a:br>
              <a:rPr lang="en-TT" sz="3200" dirty="0" smtClean="0"/>
            </a:br>
            <a:r>
              <a:rPr lang="en-TT" sz="3200" dirty="0" smtClean="0"/>
              <a:t>27 February – 1 March  1991</a:t>
            </a:r>
            <a:endParaRPr lang="en-TT" sz="3200" dirty="0"/>
          </a:p>
        </p:txBody>
      </p:sp>
    </p:spTree>
    <p:extLst>
      <p:ext uri="{BB962C8B-B14F-4D97-AF65-F5344CB8AC3E}">
        <p14:creationId xmlns:p14="http://schemas.microsoft.com/office/powerpoint/2010/main" val="3400262009"/>
      </p:ext>
    </p:extLst>
  </p:cSld>
  <p:clrMapOvr>
    <a:masterClrMapping/>
  </p:clrMapOvr>
  <p:transition>
    <p:cover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638800"/>
          </a:xfrm>
        </p:spPr>
        <p:txBody>
          <a:bodyPr>
            <a:normAutofit fontScale="92500" lnSpcReduction="20000"/>
          </a:bodyPr>
          <a:lstStyle/>
          <a:p>
            <a:r>
              <a:rPr lang="en-TT" dirty="0" smtClean="0"/>
              <a:t>Part of G77 which helped formulate Rio Declaration</a:t>
            </a:r>
          </a:p>
          <a:p>
            <a:r>
              <a:rPr lang="en-TT" dirty="0"/>
              <a:t>Principle 10 </a:t>
            </a:r>
            <a:r>
              <a:rPr lang="en-TT" dirty="0" smtClean="0"/>
              <a:t>formulated by the </a:t>
            </a:r>
            <a:r>
              <a:rPr lang="en-TT" dirty="0"/>
              <a:t>G77 </a:t>
            </a:r>
            <a:r>
              <a:rPr lang="en-TT" dirty="0" smtClean="0"/>
              <a:t>and China </a:t>
            </a:r>
            <a:r>
              <a:rPr lang="en-TT" dirty="0"/>
              <a:t>and the EC. </a:t>
            </a:r>
            <a:r>
              <a:rPr lang="en-TT" dirty="0" smtClean="0"/>
              <a:t>Developed countries </a:t>
            </a:r>
            <a:r>
              <a:rPr lang="en-TT" dirty="0" err="1" smtClean="0"/>
              <a:t>prefered</a:t>
            </a:r>
            <a:r>
              <a:rPr lang="en-TT" dirty="0" smtClean="0"/>
              <a:t> </a:t>
            </a:r>
            <a:r>
              <a:rPr lang="en-TT" dirty="0"/>
              <a:t>language </a:t>
            </a:r>
            <a:r>
              <a:rPr lang="en-TT" dirty="0" smtClean="0"/>
              <a:t>spelling out 3 categories of access rights </a:t>
            </a:r>
          </a:p>
          <a:p>
            <a:r>
              <a:rPr lang="en-US" dirty="0" smtClean="0"/>
              <a:t>“</a:t>
            </a:r>
            <a:r>
              <a:rPr lang="en-US" dirty="0"/>
              <a:t>Environmental issues are best handled with the participation of all concerned citizens, at the relevant level. At the national level, each individual shall have </a:t>
            </a:r>
            <a:r>
              <a:rPr lang="en-US" u="sng" dirty="0"/>
              <a:t>appropriate access to information </a:t>
            </a:r>
            <a:r>
              <a:rPr lang="en-US" dirty="0"/>
              <a:t>concerning the environment that is held by public authorities… and the opportunity to </a:t>
            </a:r>
            <a:r>
              <a:rPr lang="en-US" u="sng" dirty="0"/>
              <a:t>participate in decision-making processes</a:t>
            </a:r>
            <a:r>
              <a:rPr lang="en-US" dirty="0"/>
              <a:t>… Effective </a:t>
            </a:r>
            <a:r>
              <a:rPr lang="en-US" u="sng" dirty="0"/>
              <a:t>access to judicial and administrative proceedings</a:t>
            </a:r>
            <a:r>
              <a:rPr lang="en-US" dirty="0"/>
              <a:t>, including redress 	and remedy shall be provided.”</a:t>
            </a:r>
          </a:p>
          <a:p>
            <a:endParaRPr lang="en-TT" dirty="0"/>
          </a:p>
          <a:p>
            <a:pPr marL="109728" indent="0">
              <a:buNone/>
            </a:pPr>
            <a:endParaRPr lang="en-TT" dirty="0" smtClean="0"/>
          </a:p>
          <a:p>
            <a:endParaRPr lang="en-TT" dirty="0"/>
          </a:p>
        </p:txBody>
      </p:sp>
      <p:sp>
        <p:nvSpPr>
          <p:cNvPr id="3" name="Title 2"/>
          <p:cNvSpPr>
            <a:spLocks noGrp="1"/>
          </p:cNvSpPr>
          <p:nvPr>
            <p:ph type="title"/>
          </p:nvPr>
        </p:nvSpPr>
        <p:spPr>
          <a:xfrm>
            <a:off x="457200" y="274638"/>
            <a:ext cx="8229600" cy="1020762"/>
          </a:xfrm>
        </p:spPr>
        <p:txBody>
          <a:bodyPr>
            <a:normAutofit fontScale="90000"/>
          </a:bodyPr>
          <a:lstStyle/>
          <a:p>
            <a:pPr algn="ctr"/>
            <a:r>
              <a:rPr lang="en-TT" sz="3500" b="0" dirty="0" smtClean="0">
                <a:effectLst/>
              </a:rPr>
              <a:t>Caribbean Acceptance of Principle 10 </a:t>
            </a:r>
            <a:endParaRPr lang="en-TT" sz="3500" b="0" dirty="0">
              <a:effectLst/>
            </a:endParaRPr>
          </a:p>
        </p:txBody>
      </p:sp>
    </p:spTree>
    <p:extLst>
      <p:ext uri="{BB962C8B-B14F-4D97-AF65-F5344CB8AC3E}">
        <p14:creationId xmlns:p14="http://schemas.microsoft.com/office/powerpoint/2010/main" val="2791797159"/>
      </p:ext>
    </p:extLst>
  </p:cSld>
  <p:clrMapOvr>
    <a:masterClrMapping/>
  </p:clrMapOvr>
  <p:transition>
    <p:cover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486400"/>
          </a:xfrm>
        </p:spPr>
        <p:txBody>
          <a:bodyPr>
            <a:normAutofit/>
          </a:bodyPr>
          <a:lstStyle/>
          <a:p>
            <a:endParaRPr lang="en-TT" dirty="0" smtClean="0"/>
          </a:p>
          <a:p>
            <a:r>
              <a:rPr lang="en-TT" dirty="0" smtClean="0"/>
              <a:t>Principle </a:t>
            </a:r>
            <a:r>
              <a:rPr lang="en-TT" dirty="0"/>
              <a:t>10 uses the language of individual human rights in an environmental context</a:t>
            </a:r>
          </a:p>
          <a:p>
            <a:r>
              <a:rPr lang="en-TT" dirty="0" smtClean="0"/>
              <a:t>The </a:t>
            </a:r>
            <a:r>
              <a:rPr lang="en-TT" dirty="0"/>
              <a:t>G77 had members that were uncomfortable with the rights language. </a:t>
            </a:r>
            <a:endParaRPr lang="en-TT" dirty="0" smtClean="0"/>
          </a:p>
          <a:p>
            <a:r>
              <a:rPr lang="en-TT" dirty="0" smtClean="0"/>
              <a:t>Qualifications</a:t>
            </a:r>
            <a:r>
              <a:rPr lang="en-TT" dirty="0"/>
              <a:t>: participation is “at the relevant level”; individuals shall have “appropriate access to information”. </a:t>
            </a:r>
            <a:endParaRPr lang="en-TT" dirty="0" smtClean="0"/>
          </a:p>
          <a:p>
            <a:r>
              <a:rPr lang="en-TT" dirty="0" smtClean="0"/>
              <a:t>US requested </a:t>
            </a:r>
            <a:r>
              <a:rPr lang="en-TT" dirty="0"/>
              <a:t>that access to information be limited to those held by “national authorities” </a:t>
            </a:r>
            <a:r>
              <a:rPr lang="en-TT" dirty="0" smtClean="0"/>
              <a:t>(no right of </a:t>
            </a:r>
            <a:r>
              <a:rPr lang="en-TT" dirty="0"/>
              <a:t>citizens </a:t>
            </a:r>
            <a:r>
              <a:rPr lang="en-TT" dirty="0" smtClean="0"/>
              <a:t>to </a:t>
            </a:r>
            <a:r>
              <a:rPr lang="en-TT" dirty="0"/>
              <a:t>access to information held by </a:t>
            </a:r>
            <a:r>
              <a:rPr lang="en-TT" dirty="0" smtClean="0"/>
              <a:t>industry). </a:t>
            </a:r>
            <a:endParaRPr lang="en-TT" dirty="0"/>
          </a:p>
        </p:txBody>
      </p:sp>
      <p:sp>
        <p:nvSpPr>
          <p:cNvPr id="3" name="Title 2"/>
          <p:cNvSpPr>
            <a:spLocks noGrp="1"/>
          </p:cNvSpPr>
          <p:nvPr>
            <p:ph type="title"/>
          </p:nvPr>
        </p:nvSpPr>
        <p:spPr/>
        <p:txBody>
          <a:bodyPr/>
          <a:lstStyle/>
          <a:p>
            <a:pPr algn="ctr"/>
            <a:r>
              <a:rPr lang="en-TT" b="0" dirty="0" smtClean="0">
                <a:effectLst/>
              </a:rPr>
              <a:t>Nature of Access Rights</a:t>
            </a:r>
            <a:endParaRPr lang="en-TT" b="0" dirty="0">
              <a:effectLst/>
            </a:endParaRPr>
          </a:p>
        </p:txBody>
      </p:sp>
    </p:spTree>
    <p:extLst>
      <p:ext uri="{BB962C8B-B14F-4D97-AF65-F5344CB8AC3E}">
        <p14:creationId xmlns:p14="http://schemas.microsoft.com/office/powerpoint/2010/main" val="2777511710"/>
      </p:ext>
    </p:extLst>
  </p:cSld>
  <p:clrMapOvr>
    <a:masterClrMapping/>
  </p:clrMapOvr>
  <p:transition>
    <p:cover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txBody>
          <a:bodyPr>
            <a:normAutofit/>
          </a:bodyPr>
          <a:lstStyle/>
          <a:p>
            <a:r>
              <a:rPr lang="en-TT" dirty="0" smtClean="0"/>
              <a:t>UN SIDS Conference, Barbados, 25 April – 6 May 1994</a:t>
            </a:r>
          </a:p>
          <a:p>
            <a:r>
              <a:rPr lang="en-TT" dirty="0" smtClean="0"/>
              <a:t>Declaration of Barbados: reaffirmed principles &amp; commitments in Rio Declaration and Agenda 21</a:t>
            </a:r>
          </a:p>
          <a:p>
            <a:r>
              <a:rPr lang="en-TT" dirty="0" smtClean="0"/>
              <a:t>Specific reference to the need for increased public awareness and participation, and the involvement and participation of NGOs in relation to specific priority areas e.g., use of coastal and marine resources (paragraph 26 (vii)); planning and decision-making (paragraph  48).</a:t>
            </a:r>
          </a:p>
          <a:p>
            <a:endParaRPr lang="en-TT" dirty="0"/>
          </a:p>
        </p:txBody>
      </p:sp>
      <p:sp>
        <p:nvSpPr>
          <p:cNvPr id="3" name="Title 2"/>
          <p:cNvSpPr>
            <a:spLocks noGrp="1"/>
          </p:cNvSpPr>
          <p:nvPr>
            <p:ph type="title"/>
          </p:nvPr>
        </p:nvSpPr>
        <p:spPr/>
        <p:txBody>
          <a:bodyPr>
            <a:normAutofit/>
          </a:bodyPr>
          <a:lstStyle/>
          <a:p>
            <a:pPr algn="ctr"/>
            <a:r>
              <a:rPr lang="en-TT" sz="3200" b="0" dirty="0">
                <a:effectLst/>
              </a:rPr>
              <a:t>Caribbean Acceptance of Principle </a:t>
            </a:r>
            <a:r>
              <a:rPr lang="en-TT" sz="3200" b="0" dirty="0" smtClean="0">
                <a:effectLst/>
              </a:rPr>
              <a:t>10</a:t>
            </a:r>
            <a:br>
              <a:rPr lang="en-TT" sz="3200" b="0" dirty="0" smtClean="0">
                <a:effectLst/>
              </a:rPr>
            </a:br>
            <a:r>
              <a:rPr lang="en-TT" sz="3200" b="0" dirty="0" smtClean="0">
                <a:effectLst/>
              </a:rPr>
              <a:t>(Barbados Programme of Action) </a:t>
            </a:r>
            <a:endParaRPr lang="en-TT" sz="3200" b="0" dirty="0">
              <a:effectLst/>
            </a:endParaRPr>
          </a:p>
        </p:txBody>
      </p:sp>
    </p:spTree>
    <p:extLst>
      <p:ext uri="{BB962C8B-B14F-4D97-AF65-F5344CB8AC3E}">
        <p14:creationId xmlns:p14="http://schemas.microsoft.com/office/powerpoint/2010/main" val="454473667"/>
      </p:ext>
    </p:extLst>
  </p:cSld>
  <p:clrMapOvr>
    <a:masterClrMapping/>
  </p:clrMapOvr>
  <p:transition>
    <p:cover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686800" cy="5148072"/>
          </a:xfrm>
        </p:spPr>
        <p:txBody>
          <a:bodyPr>
            <a:normAutofit lnSpcReduction="10000"/>
          </a:bodyPr>
          <a:lstStyle/>
          <a:p>
            <a:r>
              <a:rPr lang="en-TT" b="1" dirty="0" smtClean="0"/>
              <a:t>Information </a:t>
            </a:r>
            <a:r>
              <a:rPr lang="en-TT" b="1" dirty="0"/>
              <a:t>and participation </a:t>
            </a:r>
            <a:endParaRPr lang="en-TT" b="1" dirty="0" smtClean="0"/>
          </a:p>
          <a:p>
            <a:r>
              <a:rPr lang="en-TT" dirty="0" smtClean="0"/>
              <a:t>“81</a:t>
            </a:r>
            <a:r>
              <a:rPr lang="en-TT" dirty="0"/>
              <a:t>. Efforts should be made to increase the awareness and involvement of non-governmental </a:t>
            </a:r>
            <a:r>
              <a:rPr lang="en-TT" dirty="0" smtClean="0"/>
              <a:t>organizations, women</a:t>
            </a:r>
            <a:r>
              <a:rPr lang="en-TT" dirty="0"/>
              <a:t>, local communities and other major groups in national planning, the development of environmentally sound and sustainable technologies, and the implementation of sustainable development </a:t>
            </a:r>
            <a:r>
              <a:rPr lang="en-TT" dirty="0" smtClean="0"/>
              <a:t>programmes… [Including] </a:t>
            </a:r>
            <a:r>
              <a:rPr lang="en-TT" dirty="0"/>
              <a:t>establishing or strengthening networks for the dissemination of information to assist effective participation in the planning and implementation of sustainable development activities</a:t>
            </a:r>
            <a:r>
              <a:rPr lang="en-TT" dirty="0" smtClean="0"/>
              <a:t>.” </a:t>
            </a:r>
            <a:endParaRPr lang="en-TT" dirty="0"/>
          </a:p>
        </p:txBody>
      </p:sp>
      <p:sp>
        <p:nvSpPr>
          <p:cNvPr id="3" name="Title 2"/>
          <p:cNvSpPr>
            <a:spLocks noGrp="1"/>
          </p:cNvSpPr>
          <p:nvPr>
            <p:ph type="title"/>
          </p:nvPr>
        </p:nvSpPr>
        <p:spPr/>
        <p:txBody>
          <a:bodyPr>
            <a:noAutofit/>
          </a:bodyPr>
          <a:lstStyle/>
          <a:p>
            <a:pPr algn="ctr"/>
            <a:r>
              <a:rPr lang="en-TT" sz="3600" b="0" dirty="0" smtClean="0">
                <a:effectLst/>
              </a:rPr>
              <a:t>IMPLEMENTATION, MONITORING AND REVIEW OF BPOA</a:t>
            </a:r>
            <a:endParaRPr lang="en-TT" sz="3600" b="0" dirty="0">
              <a:effectLst/>
            </a:endParaRPr>
          </a:p>
        </p:txBody>
      </p:sp>
    </p:spTree>
    <p:extLst>
      <p:ext uri="{BB962C8B-B14F-4D97-AF65-F5344CB8AC3E}">
        <p14:creationId xmlns:p14="http://schemas.microsoft.com/office/powerpoint/2010/main" val="3597506411"/>
      </p:ext>
    </p:extLst>
  </p:cSld>
  <p:clrMapOvr>
    <a:masterClrMapping/>
  </p:clrMapOvr>
  <p:transition>
    <p:cover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txBody>
          <a:bodyPr>
            <a:normAutofit/>
          </a:bodyPr>
          <a:lstStyle/>
          <a:p>
            <a:r>
              <a:rPr lang="en-TT" dirty="0" smtClean="0"/>
              <a:t>SGD signed by OECS Ministers of the Environment, April 2001 </a:t>
            </a:r>
          </a:p>
          <a:p>
            <a:r>
              <a:rPr lang="en-TT" dirty="0" smtClean="0"/>
              <a:t>Structured around 21 Principles (</a:t>
            </a:r>
            <a:r>
              <a:rPr lang="en-TT" u="sng" dirty="0" smtClean="0"/>
              <a:t>Revised 2006</a:t>
            </a:r>
            <a:r>
              <a:rPr lang="en-TT" dirty="0" smtClean="0"/>
              <a:t>) </a:t>
            </a:r>
          </a:p>
          <a:p>
            <a:r>
              <a:rPr lang="en-TT" dirty="0" smtClean="0"/>
              <a:t>Basically goals/targets to be implemented at the national level through the National Environmental Strategies (NEMS)</a:t>
            </a:r>
          </a:p>
          <a:p>
            <a:r>
              <a:rPr lang="en-TT" dirty="0" smtClean="0"/>
              <a:t>Principle 4: Ensure meaningful participation by civil society in decision making</a:t>
            </a:r>
          </a:p>
          <a:p>
            <a:r>
              <a:rPr lang="en-TT" dirty="0" smtClean="0"/>
              <a:t>Principle 5: Ensure meaningful participation by the private sector</a:t>
            </a:r>
          </a:p>
        </p:txBody>
      </p:sp>
      <p:sp>
        <p:nvSpPr>
          <p:cNvPr id="3" name="Title 2"/>
          <p:cNvSpPr>
            <a:spLocks noGrp="1"/>
          </p:cNvSpPr>
          <p:nvPr>
            <p:ph type="title"/>
          </p:nvPr>
        </p:nvSpPr>
        <p:spPr/>
        <p:txBody>
          <a:bodyPr>
            <a:normAutofit/>
          </a:bodyPr>
          <a:lstStyle/>
          <a:p>
            <a:r>
              <a:rPr lang="en-TT" sz="3200" b="0" dirty="0" smtClean="0">
                <a:effectLst/>
              </a:rPr>
              <a:t>St George’s Declaration of Principles for Environmental Sustainability in the OECS </a:t>
            </a:r>
            <a:endParaRPr lang="en-TT" sz="3200" b="0" dirty="0">
              <a:effectLst/>
            </a:endParaRPr>
          </a:p>
        </p:txBody>
      </p:sp>
    </p:spTree>
    <p:extLst>
      <p:ext uri="{BB962C8B-B14F-4D97-AF65-F5344CB8AC3E}">
        <p14:creationId xmlns:p14="http://schemas.microsoft.com/office/powerpoint/2010/main" val="1699347449"/>
      </p:ext>
    </p:extLst>
  </p:cSld>
  <p:clrMapOvr>
    <a:masterClrMapping/>
  </p:clrMapOvr>
  <p:transition>
    <p:cover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371600"/>
            <a:ext cx="8763000" cy="5486400"/>
          </a:xfrm>
        </p:spPr>
        <p:txBody>
          <a:bodyPr>
            <a:normAutofit lnSpcReduction="10000"/>
          </a:bodyPr>
          <a:lstStyle/>
          <a:p>
            <a:r>
              <a:rPr lang="en-TT" dirty="0" smtClean="0"/>
              <a:t>Principles 20, 21: Must prepare and submit to the OECS EC “each year” </a:t>
            </a:r>
            <a:r>
              <a:rPr lang="en-TT" dirty="0"/>
              <a:t>a report </a:t>
            </a:r>
            <a:r>
              <a:rPr lang="en-TT" dirty="0" smtClean="0"/>
              <a:t>on progress made </a:t>
            </a:r>
            <a:r>
              <a:rPr lang="en-TT" dirty="0"/>
              <a:t>to implement the Declaration at the national </a:t>
            </a:r>
            <a:r>
              <a:rPr lang="en-TT" dirty="0" smtClean="0"/>
              <a:t>level</a:t>
            </a:r>
          </a:p>
          <a:p>
            <a:r>
              <a:rPr lang="en-TT" dirty="0" smtClean="0"/>
              <a:t>Countries to indicate extent to which “the perspectives, resources, and talents of the region’s peoples and institutions” have been incorporated in environmental management and decision making</a:t>
            </a:r>
          </a:p>
          <a:p>
            <a:pPr>
              <a:buFont typeface="Wingdings" pitchFamily="2" charset="2"/>
              <a:buChar char="§"/>
            </a:pPr>
            <a:r>
              <a:rPr lang="en-TT" dirty="0" smtClean="0"/>
              <a:t>Environmental education activities</a:t>
            </a:r>
          </a:p>
          <a:p>
            <a:pPr>
              <a:buFont typeface="Wingdings" pitchFamily="2" charset="2"/>
              <a:buChar char="§"/>
            </a:pPr>
            <a:r>
              <a:rPr lang="en-TT" dirty="0" smtClean="0"/>
              <a:t>Capacity building  of non-governmental partners</a:t>
            </a:r>
          </a:p>
          <a:p>
            <a:pPr>
              <a:buFont typeface="Wingdings" pitchFamily="2" charset="2"/>
              <a:buChar char="§"/>
            </a:pPr>
            <a:r>
              <a:rPr lang="en-TT" dirty="0" smtClean="0"/>
              <a:t>Activities undertaken in implementing NEMS in support of the SGD and other regional and international agreements.  </a:t>
            </a:r>
            <a:endParaRPr lang="en-TT" dirty="0"/>
          </a:p>
        </p:txBody>
      </p:sp>
      <p:sp>
        <p:nvSpPr>
          <p:cNvPr id="3" name="Title 2"/>
          <p:cNvSpPr>
            <a:spLocks noGrp="1"/>
          </p:cNvSpPr>
          <p:nvPr>
            <p:ph type="title"/>
          </p:nvPr>
        </p:nvSpPr>
        <p:spPr/>
        <p:txBody>
          <a:bodyPr>
            <a:normAutofit fontScale="90000"/>
          </a:bodyPr>
          <a:lstStyle/>
          <a:p>
            <a:pPr algn="ctr"/>
            <a:r>
              <a:rPr lang="en-TT" b="0" dirty="0" smtClean="0">
                <a:effectLst/>
              </a:rPr>
              <a:t>St. George’s Declaration: </a:t>
            </a:r>
            <a:br>
              <a:rPr lang="en-TT" b="0" dirty="0" smtClean="0">
                <a:effectLst/>
              </a:rPr>
            </a:br>
            <a:r>
              <a:rPr lang="en-TT" b="0" dirty="0" smtClean="0">
                <a:effectLst/>
              </a:rPr>
              <a:t>Reporting and Review</a:t>
            </a:r>
            <a:endParaRPr lang="en-TT" b="0" dirty="0">
              <a:effectLst/>
            </a:endParaRPr>
          </a:p>
        </p:txBody>
      </p:sp>
    </p:spTree>
    <p:extLst>
      <p:ext uri="{BB962C8B-B14F-4D97-AF65-F5344CB8AC3E}">
        <p14:creationId xmlns:p14="http://schemas.microsoft.com/office/powerpoint/2010/main" val="4126190658"/>
      </p:ext>
    </p:extLst>
  </p:cSld>
  <p:clrMapOvr>
    <a:masterClrMapping/>
  </p:clrMapOvr>
  <p:transition>
    <p:cover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224272"/>
          </a:xfrm>
        </p:spPr>
        <p:txBody>
          <a:bodyPr>
            <a:normAutofit lnSpcReduction="10000"/>
          </a:bodyPr>
          <a:lstStyle/>
          <a:p>
            <a:r>
              <a:rPr lang="en-TT" dirty="0" smtClean="0"/>
              <a:t>Constitution of Guyana, Section 25</a:t>
            </a:r>
          </a:p>
          <a:p>
            <a:r>
              <a:rPr lang="en-US" dirty="0" smtClean="0"/>
              <a:t>“Every </a:t>
            </a:r>
            <a:r>
              <a:rPr lang="en-US" dirty="0"/>
              <a:t>citizens </a:t>
            </a:r>
            <a:r>
              <a:rPr lang="en-US" dirty="0" smtClean="0"/>
              <a:t>has a duty </a:t>
            </a:r>
            <a:r>
              <a:rPr lang="en-US" dirty="0"/>
              <a:t>to participate in activities intended to improve the environment and protect the health of the nation</a:t>
            </a:r>
            <a:r>
              <a:rPr lang="en-US" dirty="0" smtClean="0"/>
              <a:t>.”</a:t>
            </a:r>
          </a:p>
          <a:p>
            <a:r>
              <a:rPr lang="en-US" b="1" u="sng" dirty="0" smtClean="0"/>
              <a:t>Compare</a:t>
            </a:r>
          </a:p>
          <a:p>
            <a:r>
              <a:rPr lang="en-TT" dirty="0"/>
              <a:t>Constitution of Ukraine (1996</a:t>
            </a:r>
            <a:r>
              <a:rPr lang="en-TT" dirty="0" smtClean="0"/>
              <a:t>), Article </a:t>
            </a:r>
            <a:r>
              <a:rPr lang="en-TT" dirty="0"/>
              <a:t>50:</a:t>
            </a:r>
          </a:p>
          <a:p>
            <a:pPr marL="109728" indent="0">
              <a:buNone/>
            </a:pPr>
            <a:r>
              <a:rPr lang="en-TT" dirty="0"/>
              <a:t> </a:t>
            </a:r>
            <a:r>
              <a:rPr lang="en-TT" dirty="0" smtClean="0"/>
              <a:t>  	“</a:t>
            </a:r>
            <a:r>
              <a:rPr lang="en-TT" dirty="0"/>
              <a:t>Everyone is guaranteed the right of </a:t>
            </a:r>
            <a:r>
              <a:rPr lang="en-TT" dirty="0" smtClean="0"/>
              <a:t>free 	access to  information </a:t>
            </a:r>
            <a:r>
              <a:rPr lang="en-TT" dirty="0"/>
              <a:t>about </a:t>
            </a:r>
            <a:r>
              <a:rPr lang="en-TT" dirty="0" smtClean="0"/>
              <a:t>the 	environmental </a:t>
            </a:r>
            <a:r>
              <a:rPr lang="en-TT" dirty="0"/>
              <a:t>situation . . </a:t>
            </a:r>
            <a:r>
              <a:rPr lang="en-TT" dirty="0" smtClean="0"/>
              <a:t>.”</a:t>
            </a:r>
          </a:p>
          <a:p>
            <a:r>
              <a:rPr lang="en-TT" dirty="0" smtClean="0"/>
              <a:t>Law </a:t>
            </a:r>
            <a:r>
              <a:rPr lang="en-TT" dirty="0"/>
              <a:t>on Information (1992) – </a:t>
            </a:r>
            <a:r>
              <a:rPr lang="en-TT" dirty="0" smtClean="0"/>
              <a:t>criminal responsibility </a:t>
            </a:r>
            <a:r>
              <a:rPr lang="en-TT" dirty="0"/>
              <a:t>for </a:t>
            </a:r>
            <a:r>
              <a:rPr lang="en-TT" dirty="0" smtClean="0"/>
              <a:t>withholding information (followed the Chernobyl nuclear incident)</a:t>
            </a:r>
            <a:endParaRPr lang="en-TT" dirty="0"/>
          </a:p>
        </p:txBody>
      </p:sp>
      <p:sp>
        <p:nvSpPr>
          <p:cNvPr id="3" name="Title 2"/>
          <p:cNvSpPr>
            <a:spLocks noGrp="1"/>
          </p:cNvSpPr>
          <p:nvPr>
            <p:ph type="title"/>
          </p:nvPr>
        </p:nvSpPr>
        <p:spPr/>
        <p:txBody>
          <a:bodyPr>
            <a:normAutofit fontScale="90000"/>
          </a:bodyPr>
          <a:lstStyle/>
          <a:p>
            <a:pPr algn="ctr"/>
            <a:r>
              <a:rPr lang="en-TT" b="0" dirty="0" smtClean="0">
                <a:effectLst/>
              </a:rPr>
              <a:t>Constitutional provisions on access for environmental rights</a:t>
            </a:r>
            <a:endParaRPr lang="en-TT" b="0" dirty="0">
              <a:effectLst/>
            </a:endParaRPr>
          </a:p>
        </p:txBody>
      </p:sp>
    </p:spTree>
    <p:extLst>
      <p:ext uri="{BB962C8B-B14F-4D97-AF65-F5344CB8AC3E}">
        <p14:creationId xmlns:p14="http://schemas.microsoft.com/office/powerpoint/2010/main" val="88032296"/>
      </p:ext>
    </p:extLst>
  </p:cSld>
  <p:clrMapOvr>
    <a:masterClrMapping/>
  </p:clrMapOvr>
  <p:transition>
    <p:cover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371600"/>
            <a:ext cx="8382000" cy="5334000"/>
          </a:xfrm>
        </p:spPr>
        <p:txBody>
          <a:bodyPr>
            <a:normAutofit/>
          </a:bodyPr>
          <a:lstStyle/>
          <a:p>
            <a:r>
              <a:rPr lang="en-US" sz="2800" dirty="0"/>
              <a:t>Access to Information Act</a:t>
            </a:r>
            <a:r>
              <a:rPr lang="en-US" sz="2800" dirty="0" smtClean="0"/>
              <a:t>, 2002 </a:t>
            </a:r>
            <a:r>
              <a:rPr lang="en-US" sz="2800" dirty="0"/>
              <a:t>(</a:t>
            </a:r>
            <a:r>
              <a:rPr lang="en-US" sz="2800" dirty="0" smtClean="0"/>
              <a:t>Jamaica)</a:t>
            </a:r>
            <a:endParaRPr lang="en-TT" sz="2800" dirty="0"/>
          </a:p>
          <a:p>
            <a:r>
              <a:rPr lang="en-US" sz="2800" dirty="0" smtClean="0"/>
              <a:t>Freedom </a:t>
            </a:r>
            <a:r>
              <a:rPr lang="en-US" sz="2800" dirty="0"/>
              <a:t>of Information Act, </a:t>
            </a:r>
            <a:r>
              <a:rPr lang="en-US" sz="2800" dirty="0" smtClean="0"/>
              <a:t>1999</a:t>
            </a:r>
            <a:r>
              <a:rPr lang="en-US" sz="2800" dirty="0"/>
              <a:t>) (</a:t>
            </a:r>
            <a:r>
              <a:rPr lang="en-US" sz="2800" dirty="0" smtClean="0"/>
              <a:t>Trinidad </a:t>
            </a:r>
            <a:r>
              <a:rPr lang="en-US" sz="2800" dirty="0"/>
              <a:t>&amp; Tobago</a:t>
            </a:r>
            <a:r>
              <a:rPr lang="en-US" sz="2800" dirty="0" smtClean="0"/>
              <a:t>).</a:t>
            </a:r>
          </a:p>
          <a:p>
            <a:r>
              <a:rPr lang="en-US" sz="2800" dirty="0"/>
              <a:t>Freedom of Information Act, 1994 (Belize</a:t>
            </a:r>
            <a:r>
              <a:rPr lang="en-US" sz="2800" dirty="0" smtClean="0"/>
              <a:t>)</a:t>
            </a:r>
          </a:p>
          <a:p>
            <a:pPr marL="109728" indent="0">
              <a:buNone/>
            </a:pPr>
            <a:endParaRPr lang="en-TT" sz="2800" dirty="0"/>
          </a:p>
          <a:p>
            <a:r>
              <a:rPr lang="en-TT" sz="2800" dirty="0" smtClean="0"/>
              <a:t>R</a:t>
            </a:r>
            <a:r>
              <a:rPr lang="en-US" sz="2800" dirty="0" err="1" smtClean="0"/>
              <a:t>ight</a:t>
            </a:r>
            <a:r>
              <a:rPr lang="en-US" sz="2800" dirty="0" smtClean="0"/>
              <a:t> </a:t>
            </a:r>
            <a:r>
              <a:rPr lang="en-US" sz="2800" dirty="0"/>
              <a:t>in “every person” to obtain access to official documents held by public authorities, including all government ministries, agencies, statutory bodies, and others exercising governmental functions. </a:t>
            </a:r>
            <a:endParaRPr lang="en-US" sz="2800" dirty="0" smtClean="0"/>
          </a:p>
          <a:p>
            <a:r>
              <a:rPr lang="en-US" sz="2800" dirty="0" smtClean="0"/>
              <a:t>There is a List </a:t>
            </a:r>
            <a:r>
              <a:rPr lang="en-US" sz="2800" dirty="0"/>
              <a:t>of exempt </a:t>
            </a:r>
            <a:r>
              <a:rPr lang="en-US" sz="2800" dirty="0" smtClean="0"/>
              <a:t>documents </a:t>
            </a:r>
            <a:endParaRPr lang="en-TT" sz="2800" dirty="0"/>
          </a:p>
        </p:txBody>
      </p:sp>
      <p:sp>
        <p:nvSpPr>
          <p:cNvPr id="3" name="Title 2"/>
          <p:cNvSpPr>
            <a:spLocks noGrp="1"/>
          </p:cNvSpPr>
          <p:nvPr>
            <p:ph type="title"/>
          </p:nvPr>
        </p:nvSpPr>
        <p:spPr>
          <a:xfrm>
            <a:off x="457200" y="304800"/>
            <a:ext cx="8229600" cy="914400"/>
          </a:xfrm>
        </p:spPr>
        <p:txBody>
          <a:bodyPr>
            <a:normAutofit/>
          </a:bodyPr>
          <a:lstStyle/>
          <a:p>
            <a:r>
              <a:rPr lang="en-TT" sz="3600" b="0" dirty="0" smtClean="0">
                <a:effectLst/>
              </a:rPr>
              <a:t>Freedom of Information Legislation</a:t>
            </a:r>
            <a:endParaRPr lang="en-TT" sz="3600" b="0" dirty="0">
              <a:effectLst/>
            </a:endParaRPr>
          </a:p>
        </p:txBody>
      </p:sp>
    </p:spTree>
    <p:extLst>
      <p:ext uri="{BB962C8B-B14F-4D97-AF65-F5344CB8AC3E}">
        <p14:creationId xmlns:p14="http://schemas.microsoft.com/office/powerpoint/2010/main" val="4140714623"/>
      </p:ext>
    </p:extLst>
  </p:cSld>
  <p:clrMapOvr>
    <a:masterClrMapping/>
  </p:clrMapOvr>
  <p:transition>
    <p:cover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5410200"/>
          </a:xfrm>
        </p:spPr>
        <p:txBody>
          <a:bodyPr>
            <a:normAutofit lnSpcReduction="10000"/>
          </a:bodyPr>
          <a:lstStyle/>
          <a:p>
            <a:r>
              <a:rPr lang="en-US" sz="2800" dirty="0" smtClean="0"/>
              <a:t>1980 Constitution of Guyana, (2003 Amendment), Article 149J</a:t>
            </a:r>
          </a:p>
          <a:p>
            <a:r>
              <a:rPr lang="en-US" sz="2800" dirty="0" smtClean="0"/>
              <a:t>2007 British Virgin Islands Constitution, Article </a:t>
            </a:r>
            <a:r>
              <a:rPr lang="en-US" sz="2800" dirty="0"/>
              <a:t>29 </a:t>
            </a:r>
            <a:r>
              <a:rPr lang="en-US" sz="2800" dirty="0" smtClean="0"/>
              <a:t> </a:t>
            </a:r>
          </a:p>
          <a:p>
            <a:r>
              <a:rPr lang="en-US" sz="2800" dirty="0" smtClean="0"/>
              <a:t>2011 Jamaican Charter of Fundamental Rights and Freedoms (Constitutional Amendment) Act, Section 13(3)(l) </a:t>
            </a:r>
          </a:p>
          <a:p>
            <a:r>
              <a:rPr lang="en-US" sz="2800" dirty="0" smtClean="0"/>
              <a:t>2011 Article 18 of the Cayman Islands Constitution Order, Article 18 </a:t>
            </a:r>
          </a:p>
          <a:p>
            <a:pPr marL="109728" indent="0">
              <a:buNone/>
            </a:pPr>
            <a:endParaRPr lang="en-US" sz="2800" dirty="0" smtClean="0"/>
          </a:p>
          <a:p>
            <a:r>
              <a:rPr lang="en-US" sz="2800" dirty="0" smtClean="0"/>
              <a:t>Activated by a constitutional motion? (may apply if rights are infringed or likely to be)</a:t>
            </a:r>
          </a:p>
          <a:p>
            <a:pPr>
              <a:buNone/>
            </a:pPr>
            <a:endParaRPr lang="en-US" dirty="0" smtClean="0"/>
          </a:p>
        </p:txBody>
      </p:sp>
      <p:sp>
        <p:nvSpPr>
          <p:cNvPr id="3" name="Title 2"/>
          <p:cNvSpPr>
            <a:spLocks noGrp="1"/>
          </p:cNvSpPr>
          <p:nvPr>
            <p:ph type="title"/>
          </p:nvPr>
        </p:nvSpPr>
        <p:spPr>
          <a:xfrm>
            <a:off x="457200" y="274638"/>
            <a:ext cx="8229600" cy="1173162"/>
          </a:xfrm>
        </p:spPr>
        <p:txBody>
          <a:bodyPr>
            <a:normAutofit fontScale="90000"/>
          </a:bodyPr>
          <a:lstStyle/>
          <a:p>
            <a:pPr algn="ctr">
              <a:lnSpc>
                <a:spcPct val="90000"/>
              </a:lnSpc>
            </a:pPr>
            <a:r>
              <a:rPr lang="en-TT" sz="3300" dirty="0" smtClean="0"/>
              <a:t>:</a:t>
            </a:r>
            <a:r>
              <a:rPr lang="en-TT" sz="3300" dirty="0"/>
              <a:t/>
            </a:r>
            <a:br>
              <a:rPr lang="en-TT" sz="3300" dirty="0"/>
            </a:br>
            <a:r>
              <a:rPr lang="en-TT" sz="3300" dirty="0"/>
              <a:t> Constitutional </a:t>
            </a:r>
            <a:r>
              <a:rPr lang="en-TT" sz="3300" dirty="0" smtClean="0"/>
              <a:t>provisions on environmental rights</a:t>
            </a:r>
            <a:r>
              <a:rPr lang="en-US" sz="3600" dirty="0" smtClean="0"/>
              <a:t/>
            </a:r>
            <a:br>
              <a:rPr lang="en-US" sz="3600" dirty="0" smtClean="0"/>
            </a:br>
            <a:endParaRPr lang="en-US" sz="3600" dirty="0" smtClean="0"/>
          </a:p>
        </p:txBody>
      </p:sp>
    </p:spTree>
    <p:extLst>
      <p:ext uri="{BB962C8B-B14F-4D97-AF65-F5344CB8AC3E}">
        <p14:creationId xmlns:p14="http://schemas.microsoft.com/office/powerpoint/2010/main" val="1057427060"/>
      </p:ext>
    </p:extLst>
  </p:cSld>
  <p:clrMapOvr>
    <a:masterClrMapping/>
  </p:clrMapOvr>
  <p:transition>
    <p:cover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148072"/>
          </a:xfrm>
        </p:spPr>
        <p:txBody>
          <a:bodyPr>
            <a:normAutofit/>
          </a:bodyPr>
          <a:lstStyle/>
          <a:p>
            <a:r>
              <a:rPr lang="en-US" dirty="0" smtClean="0"/>
              <a:t>Environmental </a:t>
            </a:r>
            <a:r>
              <a:rPr lang="en-US" dirty="0"/>
              <a:t>Protection Act, No. 22 (1992), as amended by No. 2 (1998) (Belize</a:t>
            </a:r>
            <a:r>
              <a:rPr lang="en-US" dirty="0" smtClean="0"/>
              <a:t>)</a:t>
            </a:r>
          </a:p>
          <a:p>
            <a:r>
              <a:rPr lang="en-US" dirty="0"/>
              <a:t>Environmental Protection Act, No. 11 (1996) (</a:t>
            </a:r>
            <a:r>
              <a:rPr lang="en-US" dirty="0" smtClean="0"/>
              <a:t>Guyana) </a:t>
            </a:r>
          </a:p>
          <a:p>
            <a:r>
              <a:rPr lang="en-US" dirty="0" smtClean="0"/>
              <a:t>Environmental </a:t>
            </a:r>
            <a:r>
              <a:rPr lang="en-US" dirty="0"/>
              <a:t>Management Act, No. 3 (2000) (</a:t>
            </a:r>
            <a:r>
              <a:rPr lang="en-US" dirty="0" smtClean="0"/>
              <a:t>Trinidad and </a:t>
            </a:r>
            <a:r>
              <a:rPr lang="en-US" dirty="0"/>
              <a:t>Tobago</a:t>
            </a:r>
            <a:r>
              <a:rPr lang="en-US" dirty="0" smtClean="0"/>
              <a:t>);</a:t>
            </a:r>
          </a:p>
          <a:p>
            <a:r>
              <a:rPr lang="en-US" dirty="0" smtClean="0"/>
              <a:t> </a:t>
            </a:r>
            <a:r>
              <a:rPr lang="en-US" dirty="0"/>
              <a:t>The Physical Planning and Development Act</a:t>
            </a:r>
            <a:r>
              <a:rPr lang="en-TT" dirty="0"/>
              <a:t> </a:t>
            </a:r>
            <a:r>
              <a:rPr lang="en-US" dirty="0" smtClean="0"/>
              <a:t> </a:t>
            </a:r>
            <a:r>
              <a:rPr lang="en-US" dirty="0"/>
              <a:t>No. 29, Ch. 5.12 (2001); No. 3, Ch. 5.12 (2005</a:t>
            </a:r>
            <a:r>
              <a:rPr lang="en-US" dirty="0" smtClean="0"/>
              <a:t>), St. Lucia</a:t>
            </a:r>
          </a:p>
          <a:p>
            <a:r>
              <a:rPr lang="en-US" dirty="0"/>
              <a:t>The Physical Planning </a:t>
            </a:r>
            <a:r>
              <a:rPr lang="en-US" dirty="0" smtClean="0"/>
              <a:t>Act, No. 6 </a:t>
            </a:r>
            <a:r>
              <a:rPr lang="en-US" dirty="0"/>
              <a:t>of </a:t>
            </a:r>
            <a:r>
              <a:rPr lang="en-US" dirty="0" smtClean="0"/>
              <a:t>2003, </a:t>
            </a:r>
            <a:r>
              <a:rPr lang="en-US" dirty="0"/>
              <a:t>Antigua and Barbuda </a:t>
            </a:r>
            <a:endParaRPr lang="en-TT" dirty="0"/>
          </a:p>
          <a:p>
            <a:endParaRPr lang="en-TT" dirty="0"/>
          </a:p>
          <a:p>
            <a:endParaRPr lang="en-US" dirty="0"/>
          </a:p>
          <a:p>
            <a:endParaRPr lang="en-US" dirty="0"/>
          </a:p>
          <a:p>
            <a:endParaRPr lang="en-TT" dirty="0"/>
          </a:p>
        </p:txBody>
      </p:sp>
      <p:sp>
        <p:nvSpPr>
          <p:cNvPr id="3" name="Title 2"/>
          <p:cNvSpPr>
            <a:spLocks noGrp="1"/>
          </p:cNvSpPr>
          <p:nvPr>
            <p:ph type="title"/>
          </p:nvPr>
        </p:nvSpPr>
        <p:spPr/>
        <p:txBody>
          <a:bodyPr>
            <a:normAutofit fontScale="90000"/>
          </a:bodyPr>
          <a:lstStyle/>
          <a:p>
            <a:pPr algn="ctr"/>
            <a:r>
              <a:rPr lang="en-TT" b="0" dirty="0">
                <a:effectLst/>
              </a:rPr>
              <a:t>Legislative Developments Relating to Principle 10</a:t>
            </a:r>
            <a:endParaRPr lang="en-TT" dirty="0"/>
          </a:p>
        </p:txBody>
      </p:sp>
    </p:spTree>
    <p:extLst>
      <p:ext uri="{BB962C8B-B14F-4D97-AF65-F5344CB8AC3E}">
        <p14:creationId xmlns:p14="http://schemas.microsoft.com/office/powerpoint/2010/main" val="1948123429"/>
      </p:ext>
    </p:extLst>
  </p:cSld>
  <p:clrMapOvr>
    <a:masterClrMapping/>
  </p:clrMapOvr>
  <p:transition>
    <p:cover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5224272"/>
          </a:xfrm>
        </p:spPr>
        <p:txBody>
          <a:bodyPr>
            <a:normAutofit lnSpcReduction="10000"/>
          </a:bodyPr>
          <a:lstStyle/>
          <a:p>
            <a:r>
              <a:rPr lang="en-TT" dirty="0" smtClean="0"/>
              <a:t>EMA must compile information relating to the environment and preserve administrative records for not less than 45 days </a:t>
            </a:r>
          </a:p>
          <a:p>
            <a:r>
              <a:rPr lang="en-TT" dirty="0" smtClean="0"/>
              <a:t>Appellate process enables persons to petition the EC that the EMA failed in its statutory duty</a:t>
            </a:r>
          </a:p>
          <a:p>
            <a:r>
              <a:rPr lang="en-TT" dirty="0" smtClean="0"/>
              <a:t>Sect. 69 any party person may take a direct party action to institute a civil action in the EC claiming violations of environmental requirements in sect. 62</a:t>
            </a:r>
          </a:p>
          <a:p>
            <a:r>
              <a:rPr lang="en-TT" dirty="0" smtClean="0"/>
              <a:t>Any person or group expressing a general interest in the environment “shall be deemed to have standing”.</a:t>
            </a:r>
            <a:endParaRPr lang="en-TT" dirty="0"/>
          </a:p>
        </p:txBody>
      </p:sp>
      <p:sp>
        <p:nvSpPr>
          <p:cNvPr id="3" name="Title 2"/>
          <p:cNvSpPr>
            <a:spLocks noGrp="1"/>
          </p:cNvSpPr>
          <p:nvPr>
            <p:ph type="title"/>
          </p:nvPr>
        </p:nvSpPr>
        <p:spPr/>
        <p:txBody>
          <a:bodyPr>
            <a:normAutofit/>
          </a:bodyPr>
          <a:lstStyle/>
          <a:p>
            <a:pPr algn="ctr"/>
            <a:r>
              <a:rPr lang="en-TT" sz="3200" b="0" dirty="0" smtClean="0">
                <a:effectLst/>
              </a:rPr>
              <a:t>Part IV, Environmental Management Act, (Trinidad and Tobago)</a:t>
            </a:r>
            <a:endParaRPr lang="en-TT" sz="3200" b="0" dirty="0">
              <a:effectLst/>
            </a:endParaRPr>
          </a:p>
        </p:txBody>
      </p:sp>
    </p:spTree>
    <p:extLst>
      <p:ext uri="{BB962C8B-B14F-4D97-AF65-F5344CB8AC3E}">
        <p14:creationId xmlns:p14="http://schemas.microsoft.com/office/powerpoint/2010/main" val="4098874431"/>
      </p:ext>
    </p:extLst>
  </p:cSld>
  <p:clrMapOvr>
    <a:masterClrMapping/>
  </p:clrMapOvr>
  <p:transition>
    <p:cover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TT" sz="2800" dirty="0" smtClean="0"/>
              <a:t>Administrative Justice Act No. 63 (1980), (Barbados) allows application for judicial review of government action by “any person if the Court is satisfied that that person’s application is justifiable in the public interest in the circumstances of the case.”</a:t>
            </a:r>
          </a:p>
          <a:p>
            <a:pPr marL="109728" indent="0">
              <a:buNone/>
            </a:pPr>
            <a:endParaRPr lang="en-TT" sz="2800" dirty="0" smtClean="0"/>
          </a:p>
          <a:p>
            <a:r>
              <a:rPr lang="en-TT" sz="2800" dirty="0" smtClean="0"/>
              <a:t>Judicial Review Act No. 60 (2000) (Trinidad and Tobago)</a:t>
            </a:r>
          </a:p>
          <a:p>
            <a:endParaRPr lang="en-TT" dirty="0"/>
          </a:p>
        </p:txBody>
      </p:sp>
      <p:sp>
        <p:nvSpPr>
          <p:cNvPr id="3" name="Title 2"/>
          <p:cNvSpPr>
            <a:spLocks noGrp="1"/>
          </p:cNvSpPr>
          <p:nvPr>
            <p:ph type="title"/>
          </p:nvPr>
        </p:nvSpPr>
        <p:spPr/>
        <p:txBody>
          <a:bodyPr/>
          <a:lstStyle/>
          <a:p>
            <a:r>
              <a:rPr lang="en-TT" b="0" dirty="0" smtClean="0">
                <a:effectLst/>
              </a:rPr>
              <a:t>Judicial review legislation</a:t>
            </a:r>
            <a:endParaRPr lang="en-TT" b="0" dirty="0">
              <a:effectLst/>
            </a:endParaRPr>
          </a:p>
        </p:txBody>
      </p:sp>
    </p:spTree>
    <p:extLst>
      <p:ext uri="{BB962C8B-B14F-4D97-AF65-F5344CB8AC3E}">
        <p14:creationId xmlns:p14="http://schemas.microsoft.com/office/powerpoint/2010/main" val="2928779663"/>
      </p:ext>
    </p:extLst>
  </p:cSld>
  <p:clrMapOvr>
    <a:masterClrMapping/>
  </p:clrMapOvr>
  <p:transition>
    <p:cover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481328"/>
            <a:ext cx="8763000" cy="5224272"/>
          </a:xfrm>
        </p:spPr>
        <p:txBody>
          <a:bodyPr>
            <a:noAutofit/>
          </a:bodyPr>
          <a:lstStyle/>
          <a:p>
            <a:r>
              <a:rPr lang="en-US" sz="2800" dirty="0" smtClean="0"/>
              <a:t>Caribbean judges part of global fraternity of environmental judges</a:t>
            </a:r>
          </a:p>
          <a:p>
            <a:pPr marL="109728" indent="0">
              <a:buNone/>
            </a:pPr>
            <a:endParaRPr lang="en-US" sz="2800" dirty="0" smtClean="0"/>
          </a:p>
          <a:p>
            <a:r>
              <a:rPr lang="en-US" sz="2800" dirty="0" smtClean="0"/>
              <a:t>2001 – </a:t>
            </a:r>
            <a:r>
              <a:rPr lang="en-US" sz="2800" dirty="0" err="1" smtClean="0"/>
              <a:t>Gros</a:t>
            </a:r>
            <a:r>
              <a:rPr lang="en-US" sz="2800" dirty="0" smtClean="0"/>
              <a:t> Islet, St. Lucia Symposium</a:t>
            </a:r>
          </a:p>
          <a:p>
            <a:r>
              <a:rPr lang="en-US" sz="2800" dirty="0" smtClean="0"/>
              <a:t>2002 – Johannesburg, Global Symposium* </a:t>
            </a:r>
          </a:p>
          <a:p>
            <a:r>
              <a:rPr lang="en-US" sz="2800" dirty="0" smtClean="0"/>
              <a:t>2004 – CJs’ Meeting, </a:t>
            </a:r>
            <a:r>
              <a:rPr lang="en-US" sz="2800" dirty="0" err="1" smtClean="0"/>
              <a:t>Braco</a:t>
            </a:r>
            <a:r>
              <a:rPr lang="en-US" sz="2800" dirty="0" smtClean="0"/>
              <a:t>, </a:t>
            </a:r>
            <a:r>
              <a:rPr lang="en-US" sz="2800" dirty="0" err="1" smtClean="0"/>
              <a:t>Trelawny</a:t>
            </a:r>
            <a:r>
              <a:rPr lang="en-US" sz="2800" dirty="0" smtClean="0"/>
              <a:t>, Jamaica</a:t>
            </a:r>
          </a:p>
          <a:p>
            <a:r>
              <a:rPr lang="en-US" sz="2800" dirty="0" smtClean="0"/>
              <a:t>2011 – Workshop, Montego Bay, Jamaica, </a:t>
            </a:r>
          </a:p>
          <a:p>
            <a:r>
              <a:rPr lang="en-US" sz="2800" dirty="0" smtClean="0"/>
              <a:t>2012 – 	World Congress, Brazil*</a:t>
            </a:r>
          </a:p>
          <a:p>
            <a:r>
              <a:rPr lang="en-US" sz="2800" dirty="0" smtClean="0"/>
              <a:t>2012 – Symposium, Bay Gardens, St. Lucia </a:t>
            </a:r>
          </a:p>
        </p:txBody>
      </p:sp>
      <p:sp>
        <p:nvSpPr>
          <p:cNvPr id="3" name="Title 2"/>
          <p:cNvSpPr>
            <a:spLocks noGrp="1"/>
          </p:cNvSpPr>
          <p:nvPr>
            <p:ph type="title"/>
          </p:nvPr>
        </p:nvSpPr>
        <p:spPr/>
        <p:txBody>
          <a:bodyPr>
            <a:normAutofit fontScale="90000"/>
          </a:bodyPr>
          <a:lstStyle/>
          <a:p>
            <a:pPr algn="ctr"/>
            <a:r>
              <a:rPr lang="en-US" b="0" dirty="0" smtClean="0">
                <a:effectLst/>
              </a:rPr>
              <a:t>Developments involving the Caribbean judiciary  </a:t>
            </a:r>
            <a:endParaRPr lang="en-US" b="0" dirty="0">
              <a:effectLst/>
            </a:endParaRPr>
          </a:p>
        </p:txBody>
      </p:sp>
    </p:spTree>
    <p:extLst>
      <p:ext uri="{BB962C8B-B14F-4D97-AF65-F5344CB8AC3E}">
        <p14:creationId xmlns:p14="http://schemas.microsoft.com/office/powerpoint/2010/main" val="3544784773"/>
      </p:ext>
    </p:extLst>
  </p:cSld>
  <p:clrMapOvr>
    <a:masterClrMapping/>
  </p:clrMapOvr>
  <p:transition>
    <p:cover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562600"/>
          </a:xfrm>
        </p:spPr>
        <p:txBody>
          <a:bodyPr>
            <a:normAutofit lnSpcReduction="10000"/>
          </a:bodyPr>
          <a:lstStyle/>
          <a:p>
            <a:pPr marL="365760" lvl="1" indent="-256032">
              <a:spcBef>
                <a:spcPts val="400"/>
              </a:spcBef>
              <a:buSzPct val="68000"/>
              <a:buFont typeface="Wingdings 3"/>
              <a:buChar char=""/>
            </a:pPr>
            <a:r>
              <a:rPr lang="en-US" sz="3000" dirty="0" smtClean="0"/>
              <a:t>We recall the principles adopted in the </a:t>
            </a:r>
            <a:r>
              <a:rPr lang="en-US" sz="3000" b="1" dirty="0" smtClean="0"/>
              <a:t>Rio Declaration </a:t>
            </a:r>
            <a:r>
              <a:rPr lang="en-US" sz="3000" dirty="0" smtClean="0"/>
              <a:t>on Environment and Development and affirm adherence to these principles which lay down the basic principles of sustainable development</a:t>
            </a:r>
          </a:p>
          <a:p>
            <a:pPr marL="365760" lvl="1" indent="-256032">
              <a:spcBef>
                <a:spcPts val="400"/>
              </a:spcBef>
              <a:buSzPct val="68000"/>
              <a:buFont typeface="Wingdings 3"/>
              <a:buChar char=""/>
            </a:pPr>
            <a:r>
              <a:rPr lang="en-US" sz="3000" dirty="0" smtClean="0"/>
              <a:t>…</a:t>
            </a:r>
          </a:p>
          <a:p>
            <a:pPr marL="365760" lvl="1" indent="-256032">
              <a:spcBef>
                <a:spcPts val="400"/>
              </a:spcBef>
              <a:buSzPct val="68000"/>
              <a:buFont typeface="Wingdings 3"/>
              <a:buChar char=""/>
            </a:pPr>
            <a:r>
              <a:rPr lang="en-US" sz="3000" dirty="0" smtClean="0"/>
              <a:t>[We call for] improvement in the level of </a:t>
            </a:r>
            <a:r>
              <a:rPr lang="en-US" sz="3000" b="1" dirty="0" smtClean="0"/>
              <a:t>public participation in environmental decision- making, access to justice </a:t>
            </a:r>
            <a:r>
              <a:rPr lang="en-US" sz="3000" dirty="0" smtClean="0"/>
              <a:t>for the settlement of environmental disputes … and public access to relevant information </a:t>
            </a:r>
          </a:p>
          <a:p>
            <a:endParaRPr lang="en-US" dirty="0"/>
          </a:p>
        </p:txBody>
      </p:sp>
      <p:sp>
        <p:nvSpPr>
          <p:cNvPr id="3" name="Title 2"/>
          <p:cNvSpPr>
            <a:spLocks noGrp="1"/>
          </p:cNvSpPr>
          <p:nvPr>
            <p:ph type="title"/>
          </p:nvPr>
        </p:nvSpPr>
        <p:spPr/>
        <p:txBody>
          <a:bodyPr>
            <a:normAutofit/>
          </a:bodyPr>
          <a:lstStyle/>
          <a:p>
            <a:pPr algn="ctr"/>
            <a:r>
              <a:rPr lang="en-US" sz="3200" dirty="0" smtClean="0"/>
              <a:t>The Johannesburg Principles, 2002</a:t>
            </a:r>
            <a:endParaRPr lang="en-US" sz="3200" dirty="0"/>
          </a:p>
        </p:txBody>
      </p:sp>
    </p:spTree>
  </p:cSld>
  <p:clrMapOvr>
    <a:masterClrMapping/>
  </p:clrMapOvr>
  <p:transition>
    <p:cover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229600" cy="5257800"/>
          </a:xfrm>
        </p:spPr>
        <p:txBody>
          <a:bodyPr>
            <a:normAutofit fontScale="85000" lnSpcReduction="20000"/>
          </a:bodyPr>
          <a:lstStyle/>
          <a:p>
            <a:r>
              <a:rPr lang="en-US" sz="3300" b="1" dirty="0" smtClean="0"/>
              <a:t>Recalling</a:t>
            </a:r>
            <a:r>
              <a:rPr lang="en-US" sz="3300" dirty="0" smtClean="0"/>
              <a:t> the importance of the first Global Judges Symposium convened by the United Nations, Johannesburg, 2002</a:t>
            </a:r>
          </a:p>
          <a:p>
            <a:pPr marL="109728" indent="0">
              <a:buNone/>
            </a:pPr>
            <a:endParaRPr lang="en-US" sz="3300" dirty="0" smtClean="0"/>
          </a:p>
          <a:p>
            <a:r>
              <a:rPr lang="en-US" sz="3300" b="1" dirty="0" smtClean="0"/>
              <a:t>We </a:t>
            </a:r>
            <a:r>
              <a:rPr lang="en-US" sz="3300" b="1" dirty="0"/>
              <a:t>recognize </a:t>
            </a:r>
            <a:r>
              <a:rPr lang="en-US" sz="3300" dirty="0"/>
              <a:t>that environmental laws and policies … should be … predicated on: </a:t>
            </a:r>
            <a:endParaRPr lang="en-US" sz="3300" dirty="0" smtClean="0"/>
          </a:p>
          <a:p>
            <a:pPr marL="109728" indent="0">
              <a:buNone/>
            </a:pPr>
            <a:endParaRPr lang="en-US" sz="3300" dirty="0"/>
          </a:p>
          <a:p>
            <a:pPr>
              <a:buNone/>
            </a:pPr>
            <a:r>
              <a:rPr lang="en-US" sz="3300" dirty="0"/>
              <a:t>	(b) </a:t>
            </a:r>
            <a:r>
              <a:rPr lang="en-US" sz="3300" b="1" dirty="0"/>
              <a:t>public participation </a:t>
            </a:r>
            <a:r>
              <a:rPr lang="en-US" sz="3300" dirty="0"/>
              <a:t>in decision-making, and access to justice and information, in accordance with Principle 10 of the Rio Declaration, including exploring the potential value of borrowing provisions from the Aarhus Convention in this regard;</a:t>
            </a:r>
          </a:p>
          <a:p>
            <a:pPr>
              <a:buNone/>
            </a:pPr>
            <a:r>
              <a:rPr lang="en-US" dirty="0"/>
              <a:t>	</a:t>
            </a:r>
          </a:p>
        </p:txBody>
      </p:sp>
      <p:sp>
        <p:nvSpPr>
          <p:cNvPr id="3" name="Title 2"/>
          <p:cNvSpPr>
            <a:spLocks noGrp="1"/>
          </p:cNvSpPr>
          <p:nvPr>
            <p:ph type="title"/>
          </p:nvPr>
        </p:nvSpPr>
        <p:spPr/>
        <p:txBody>
          <a:bodyPr>
            <a:normAutofit/>
          </a:bodyPr>
          <a:lstStyle/>
          <a:p>
            <a:pPr algn="ctr"/>
            <a:r>
              <a:rPr lang="en-US" sz="3200" dirty="0" smtClean="0"/>
              <a:t>World Congress, Rio de Janeiro, 2012</a:t>
            </a:r>
            <a:endParaRPr lang="en-US" sz="3200" dirty="0"/>
          </a:p>
        </p:txBody>
      </p:sp>
    </p:spTree>
  </p:cSld>
  <p:clrMapOvr>
    <a:masterClrMapping/>
  </p:clrMapOvr>
  <p:transition>
    <p:cover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04800" y="1600200"/>
            <a:ext cx="8610600" cy="5105400"/>
          </a:xfrm>
        </p:spPr>
        <p:txBody>
          <a:bodyPr>
            <a:normAutofit fontScale="92500"/>
          </a:bodyPr>
          <a:lstStyle/>
          <a:p>
            <a:r>
              <a:rPr lang="en-US" sz="2800" i="1" dirty="0" smtClean="0"/>
              <a:t>Talisman (Trinidad) Petroleum Ltd. v. EMA </a:t>
            </a:r>
            <a:r>
              <a:rPr lang="en-US" sz="2800" dirty="0" smtClean="0"/>
              <a:t>(2002) (Trinidad &amp; Tobago)</a:t>
            </a:r>
          </a:p>
          <a:p>
            <a:r>
              <a:rPr lang="en-US" sz="2800" dirty="0" smtClean="0"/>
              <a:t>Justice </a:t>
            </a:r>
            <a:r>
              <a:rPr lang="en-US" sz="2800" dirty="0" err="1" smtClean="0"/>
              <a:t>Hosein</a:t>
            </a:r>
            <a:r>
              <a:rPr lang="en-US" sz="2800" dirty="0" smtClean="0"/>
              <a:t> (pp. 19-20)</a:t>
            </a:r>
          </a:p>
          <a:p>
            <a:r>
              <a:rPr lang="en-TT" sz="2800" dirty="0"/>
              <a:t>1. improves the understanding of issues among all parties;</a:t>
            </a:r>
          </a:p>
          <a:p>
            <a:r>
              <a:rPr lang="en-TT" sz="2800" dirty="0"/>
              <a:t>2. finds common ground and determines whether agreement can be reached on some of the issues;</a:t>
            </a:r>
          </a:p>
          <a:p>
            <a:r>
              <a:rPr lang="en-TT" sz="2800" dirty="0"/>
              <a:t>3. highlights </a:t>
            </a:r>
            <a:r>
              <a:rPr lang="en-TT" sz="2800" dirty="0" smtClean="0"/>
              <a:t>trade-offs </a:t>
            </a:r>
            <a:r>
              <a:rPr lang="en-TT" sz="2800" dirty="0"/>
              <a:t>that must be addressed in reaching decisions; and</a:t>
            </a:r>
          </a:p>
          <a:p>
            <a:r>
              <a:rPr lang="en-TT" sz="2800" dirty="0"/>
              <a:t>4. improves the general understanding of the problems associated with a project, as well as the overall </a:t>
            </a:r>
            <a:r>
              <a:rPr lang="en-TT" sz="2800" dirty="0" smtClean="0"/>
              <a:t>decision-making </a:t>
            </a:r>
            <a:r>
              <a:rPr lang="en-TT" sz="2800" dirty="0"/>
              <a:t>process.</a:t>
            </a:r>
          </a:p>
          <a:p>
            <a:endParaRPr lang="en-US" sz="2800" dirty="0" smtClean="0"/>
          </a:p>
        </p:txBody>
      </p:sp>
      <p:sp>
        <p:nvSpPr>
          <p:cNvPr id="3" name="Title 2"/>
          <p:cNvSpPr>
            <a:spLocks noGrp="1"/>
          </p:cNvSpPr>
          <p:nvPr>
            <p:ph type="title"/>
          </p:nvPr>
        </p:nvSpPr>
        <p:spPr/>
        <p:txBody>
          <a:bodyPr>
            <a:normAutofit/>
          </a:bodyPr>
          <a:lstStyle/>
          <a:p>
            <a:pPr algn="ctr"/>
            <a:r>
              <a:rPr lang="en-US" sz="3200" dirty="0"/>
              <a:t>J</a:t>
            </a:r>
            <a:r>
              <a:rPr lang="en-US" sz="3200" dirty="0" smtClean="0"/>
              <a:t>udicial explication of the Benefits of public participation </a:t>
            </a:r>
            <a:endParaRPr lang="en-US" sz="3200" dirty="0"/>
          </a:p>
        </p:txBody>
      </p:sp>
    </p:spTree>
    <p:extLst>
      <p:ext uri="{BB962C8B-B14F-4D97-AF65-F5344CB8AC3E}">
        <p14:creationId xmlns:p14="http://schemas.microsoft.com/office/powerpoint/2010/main" val="3341102406"/>
      </p:ext>
    </p:extLst>
  </p:cSld>
  <p:clrMapOvr>
    <a:masterClrMapping/>
  </p:clrMapOvr>
  <p:transition>
    <p:cover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0" dirty="0" smtClean="0"/>
              <a:t>Thank you!</a:t>
            </a:r>
            <a:endParaRPr lang="en-US" b="0"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lgn="r"/>
            <a:r>
              <a:rPr lang="en-US" dirty="0" smtClean="0"/>
              <a:t>Mr. Justice Winston Anderson, JCCJ©</a:t>
            </a:r>
            <a:endParaRPr lang="en-US" dirty="0"/>
          </a:p>
        </p:txBody>
      </p:sp>
      <p:pic>
        <p:nvPicPr>
          <p:cNvPr id="6" name="Picture 5" descr="CLIPART.jpg"/>
          <p:cNvPicPr>
            <a:picLocks noChangeAspect="1"/>
          </p:cNvPicPr>
          <p:nvPr/>
        </p:nvPicPr>
        <p:blipFill>
          <a:blip r:embed="rId3" cstate="print"/>
          <a:stretch>
            <a:fillRect/>
          </a:stretch>
        </p:blipFill>
        <p:spPr>
          <a:xfrm>
            <a:off x="4114800" y="2286000"/>
            <a:ext cx="2066925" cy="2209800"/>
          </a:xfrm>
          <a:prstGeom prst="rect">
            <a:avLst/>
          </a:prstGeom>
        </p:spPr>
      </p:pic>
    </p:spTree>
  </p:cSld>
  <p:clrMapOvr>
    <a:masterClrMapping/>
  </p:clrMapOvr>
  <p:transition>
    <p:cover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3537</TotalTime>
  <Words>1465</Words>
  <Application>Microsoft Office PowerPoint</Application>
  <PresentationFormat>On-screen Show (4:3)</PresentationFormat>
  <Paragraphs>144</Paragraphs>
  <Slides>21</Slides>
  <Notes>8</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Concourse</vt:lpstr>
      <vt:lpstr>CARIBBEAN REVIEW OF PRINCIPLE 10 DEVELOPMENTS</vt:lpstr>
      <vt:lpstr>Objectives</vt:lpstr>
      <vt:lpstr>Access Rights in Port of Spain Accord  31 May – 2 June 1989</vt:lpstr>
      <vt:lpstr>Access Rights in Port of Spain Consensus  27 February – 1 March  1991</vt:lpstr>
      <vt:lpstr>Caribbean Acceptance of Principle 10 </vt:lpstr>
      <vt:lpstr>Nature of Access Rights</vt:lpstr>
      <vt:lpstr>Caribbean Acceptance of Principle 10 (Barbados Programme of Action) </vt:lpstr>
      <vt:lpstr>IMPLEMENTATION, MONITORING AND REVIEW OF BPOA</vt:lpstr>
      <vt:lpstr>St George’s Declaration of Principles for Environmental Sustainability in the OECS </vt:lpstr>
      <vt:lpstr>St. George’s Declaration:  Reporting and Review</vt:lpstr>
      <vt:lpstr>Constitutional provisions on access for environmental rights</vt:lpstr>
      <vt:lpstr>Freedom of Information Legislation</vt:lpstr>
      <vt:lpstr>:  Constitutional provisions on environmental rights </vt:lpstr>
      <vt:lpstr>Legislative Developments Relating to Principle 10</vt:lpstr>
      <vt:lpstr>Part IV, Environmental Management Act, (Trinidad and Tobago)</vt:lpstr>
      <vt:lpstr>Judicial review legislation</vt:lpstr>
      <vt:lpstr>Developments involving the Caribbean judiciary  </vt:lpstr>
      <vt:lpstr>The Johannesburg Principles, 2002</vt:lpstr>
      <vt:lpstr>World Congress, Rio de Janeiro, 2012</vt:lpstr>
      <vt:lpstr>Judicial explication of the Benefits of public participation </vt:lpstr>
      <vt:lpstr>Thank you!</vt:lpstr>
    </vt:vector>
  </TitlesOfParts>
  <Company>UWI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Multilateral Environmental Agreements on Biological Diversity:</dc:title>
  <dc:creator>Prof Winston Anderson</dc:creator>
  <cp:lastModifiedBy>SGB Intern19-Komu Mwati</cp:lastModifiedBy>
  <cp:revision>180</cp:revision>
  <cp:lastPrinted>2012-10-15T14:27:58Z</cp:lastPrinted>
  <dcterms:created xsi:type="dcterms:W3CDTF">2009-04-23T14:12:59Z</dcterms:created>
  <dcterms:modified xsi:type="dcterms:W3CDTF">2016-12-19T08:07:41Z</dcterms:modified>
</cp:coreProperties>
</file>